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6" r:id="rId1"/>
  </p:sldMasterIdLst>
  <p:notesMasterIdLst>
    <p:notesMasterId r:id="rId7"/>
  </p:notesMasterIdLst>
  <p:handoutMasterIdLst>
    <p:handoutMasterId r:id="rId8"/>
  </p:handoutMasterIdLst>
  <p:sldIdLst>
    <p:sldId id="256" r:id="rId2"/>
    <p:sldId id="305" r:id="rId3"/>
    <p:sldId id="311" r:id="rId4"/>
    <p:sldId id="310" r:id="rId5"/>
    <p:sldId id="309" r:id="rId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548" autoAdjust="0"/>
    <p:restoredTop sz="94660"/>
  </p:normalViewPr>
  <p:slideViewPr>
    <p:cSldViewPr snapToGrid="0">
      <p:cViewPr varScale="1">
        <p:scale>
          <a:sx n="88" d="100"/>
          <a:sy n="88" d="100"/>
        </p:scale>
        <p:origin x="96" y="180"/>
      </p:cViewPr>
      <p:guideLst>
        <p:guide orient="horz" pos="2160"/>
        <p:guide pos="3840"/>
      </p:guideLst>
    </p:cSldViewPr>
  </p:slideViewPr>
  <p:notesTextViewPr>
    <p:cViewPr>
      <p:scale>
        <a:sx n="1" d="1"/>
        <a:sy n="1" d="1"/>
      </p:scale>
      <p:origin x="0" y="0"/>
    </p:cViewPr>
  </p:notesTextViewPr>
  <p:notesViewPr>
    <p:cSldViewPr snapToGrid="0">
      <p:cViewPr varScale="1">
        <p:scale>
          <a:sx n="70" d="100"/>
          <a:sy n="70" d="100"/>
        </p:scale>
        <p:origin x="276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katerina.morozova\Downloads\WoS_pub_RIS3_090822.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n-US" sz="1800" b="1" i="0" baseline="0" dirty="0" err="1">
                <a:effectLst/>
              </a:rPr>
              <a:t>WoS</a:t>
            </a:r>
            <a:r>
              <a:rPr lang="en-US" sz="1800" b="1" i="0" baseline="0" dirty="0">
                <a:effectLst/>
              </a:rPr>
              <a:t> </a:t>
            </a:r>
            <a:r>
              <a:rPr lang="en-US" sz="1800" b="1" i="0" baseline="0" dirty="0" err="1">
                <a:effectLst/>
              </a:rPr>
              <a:t>publikāciju</a:t>
            </a:r>
            <a:r>
              <a:rPr lang="en-US" sz="1800" b="1" i="0" baseline="0" dirty="0">
                <a:effectLst/>
              </a:rPr>
              <a:t> </a:t>
            </a:r>
            <a:r>
              <a:rPr lang="en-US" sz="1800" b="1" i="0" baseline="0" dirty="0" err="1">
                <a:effectLst/>
              </a:rPr>
              <a:t>sadalījums</a:t>
            </a:r>
            <a:r>
              <a:rPr lang="en-US" sz="1800" b="1" i="0" baseline="0" dirty="0">
                <a:effectLst/>
              </a:rPr>
              <a:t> </a:t>
            </a:r>
            <a:r>
              <a:rPr lang="en-US" sz="1800" b="1" i="0" baseline="0" dirty="0" err="1">
                <a:effectLst/>
              </a:rPr>
              <a:t>Latgalē</a:t>
            </a:r>
            <a:r>
              <a:rPr lang="en-US" sz="1800" b="1" i="0" baseline="0" dirty="0">
                <a:effectLst/>
              </a:rPr>
              <a:t> RIS3 </a:t>
            </a:r>
            <a:r>
              <a:rPr lang="en-US" sz="1800" b="1" i="0" baseline="0" dirty="0" err="1">
                <a:effectLst/>
              </a:rPr>
              <a:t>nozaru</a:t>
            </a:r>
            <a:r>
              <a:rPr lang="en-US" sz="1800" b="1" i="0" baseline="0" dirty="0">
                <a:effectLst/>
              </a:rPr>
              <a:t> </a:t>
            </a:r>
            <a:r>
              <a:rPr lang="en-US" sz="1800" b="1" i="0" baseline="0" dirty="0" err="1">
                <a:effectLst/>
              </a:rPr>
              <a:t>griezumā</a:t>
            </a:r>
            <a:r>
              <a:rPr lang="en-US" sz="1800" b="1" i="0" baseline="0" dirty="0">
                <a:effectLst/>
              </a:rPr>
              <a:t> (2016.-2020.) </a:t>
            </a:r>
            <a:endParaRPr lang="en-US" sz="1800" b="1" dirty="0">
              <a:effectLst/>
            </a:endParaRPr>
          </a:p>
        </c:rich>
      </c:tx>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0.11757284127362867"/>
          <c:y val="0.27232075237402553"/>
          <c:w val="0.40848876273296603"/>
          <c:h val="0.67568880513409035"/>
        </c:manualLayout>
      </c:layout>
      <c:pieChart>
        <c:varyColors val="1"/>
        <c:ser>
          <c:idx val="0"/>
          <c:order val="0"/>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944F-48ED-9927-A7E1F2A70494}"/>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944F-48ED-9927-A7E1F2A70494}"/>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944F-48ED-9927-A7E1F2A70494}"/>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944F-48ED-9927-A7E1F2A70494}"/>
              </c:ext>
            </c:extLst>
          </c:dPt>
          <c:dPt>
            <c:idx val="4"/>
            <c:bubble3D val="0"/>
            <c:spPr>
              <a:solidFill>
                <a:schemeClr val="accent5"/>
              </a:solidFill>
              <a:ln w="19050">
                <a:solidFill>
                  <a:schemeClr val="lt1"/>
                </a:solidFill>
              </a:ln>
              <a:effectLst/>
            </c:spPr>
            <c:extLst xmlns:c16r2="http://schemas.microsoft.com/office/drawing/2015/06/chart">
              <c:ext xmlns:c16="http://schemas.microsoft.com/office/drawing/2014/chart" uri="{C3380CC4-5D6E-409C-BE32-E72D297353CC}">
                <c16:uniqueId val="{00000009-944F-48ED-9927-A7E1F2A70494}"/>
              </c:ext>
            </c:extLst>
          </c:dPt>
          <c:dPt>
            <c:idx val="5"/>
            <c:bubble3D val="0"/>
            <c:spPr>
              <a:solidFill>
                <a:schemeClr val="accent6"/>
              </a:solidFill>
              <a:ln w="19050">
                <a:solidFill>
                  <a:schemeClr val="lt1"/>
                </a:solidFill>
              </a:ln>
              <a:effectLst/>
            </c:spPr>
            <c:extLst xmlns:c16r2="http://schemas.microsoft.com/office/drawing/2015/06/chart">
              <c:ext xmlns:c16="http://schemas.microsoft.com/office/drawing/2014/chart" uri="{C3380CC4-5D6E-409C-BE32-E72D297353CC}">
                <c16:uniqueId val="{0000000B-944F-48ED-9927-A7E1F2A70494}"/>
              </c:ext>
            </c:extLst>
          </c:dPt>
          <c:dPt>
            <c:idx val="6"/>
            <c:bubble3D val="0"/>
            <c:spPr>
              <a:solidFill>
                <a:schemeClr val="accent1">
                  <a:lumMod val="6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D-944F-48ED-9927-A7E1F2A70494}"/>
              </c:ext>
            </c:extLst>
          </c:dPt>
          <c:dLbls>
            <c:dLbl>
              <c:idx val="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dLbl>
              <c:idx val="1"/>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dLbl>
              <c:idx val="2"/>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dLbl>
              <c:idx val="3"/>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mn-lt"/>
                      <a:ea typeface="+mn-ea"/>
                      <a:cs typeface="+mn-cs"/>
                    </a:defRPr>
                  </a:pPr>
                  <a:endParaRPr lang="lv-LV"/>
                </a:p>
              </c:txPr>
              <c:dLblPos val="bestFit"/>
              <c:showLegendKey val="0"/>
              <c:showVal val="0"/>
              <c:showCatName val="0"/>
              <c:showSerName val="0"/>
              <c:showPercent val="1"/>
              <c:showBubbleSize val="0"/>
            </c:dLbl>
            <c:dLbl>
              <c:idx val="4"/>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mn-lt"/>
                      <a:ea typeface="+mn-ea"/>
                      <a:cs typeface="+mn-cs"/>
                    </a:defRPr>
                  </a:pPr>
                  <a:endParaRPr lang="lv-LV"/>
                </a:p>
              </c:txPr>
              <c:dLblPos val="bestFit"/>
              <c:showLegendKey val="0"/>
              <c:showVal val="0"/>
              <c:showCatName val="0"/>
              <c:showSerName val="0"/>
              <c:showPercent val="1"/>
              <c:showBubbleSize val="0"/>
            </c:dLbl>
            <c:dLbl>
              <c:idx val="5"/>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solidFill>
                      <a:latin typeface="+mn-lt"/>
                      <a:ea typeface="+mn-ea"/>
                      <a:cs typeface="+mn-cs"/>
                    </a:defRPr>
                  </a:pPr>
                  <a:endParaRPr lang="lv-LV"/>
                </a:p>
              </c:txPr>
              <c:dLblPos val="bestFit"/>
              <c:showLegendKey val="0"/>
              <c:showVal val="0"/>
              <c:showCatName val="0"/>
              <c:showSerName val="0"/>
              <c:showPercent val="1"/>
              <c:showBubbleSize val="0"/>
            </c:dLbl>
            <c:dLbl>
              <c:idx val="6"/>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mn-lt"/>
                      <a:ea typeface="+mn-ea"/>
                      <a:cs typeface="+mn-cs"/>
                    </a:defRPr>
                  </a:pPr>
                  <a:endParaRPr lang="lv-LV"/>
                </a:p>
              </c:txPr>
              <c:dLblPos val="bestFit"/>
              <c:showLegendKey val="0"/>
              <c:showVal val="0"/>
              <c:showCatName val="0"/>
              <c:showSerName val="0"/>
              <c:showPercent val="1"/>
              <c:showBubbleSize val="0"/>
            </c:dLbl>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lv-LV"/>
              </a:p>
            </c:txPr>
            <c:dLblPos val="bestFit"/>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Sheet1!$I$2:$I$8</c:f>
              <c:strCache>
                <c:ptCount val="7"/>
                <c:pt idx="0">
                  <c:v>Soc. un hum.zinātnes</c:v>
                </c:pt>
                <c:pt idx="1">
                  <c:v>Bioekonomika</c:v>
                </c:pt>
                <c:pt idx="2">
                  <c:v>Viedā enerģētika</c:v>
                </c:pt>
                <c:pt idx="3">
                  <c:v>Biomedicīna</c:v>
                </c:pt>
                <c:pt idx="4">
                  <c:v>Viedie materiāli</c:v>
                </c:pt>
                <c:pt idx="5">
                  <c:v>IKT</c:v>
                </c:pt>
                <c:pt idx="6">
                  <c:v>Citi</c:v>
                </c:pt>
              </c:strCache>
            </c:strRef>
          </c:cat>
          <c:val>
            <c:numRef>
              <c:f>Sheet1!$J$2:$J$8</c:f>
              <c:numCache>
                <c:formatCode>General</c:formatCode>
                <c:ptCount val="7"/>
                <c:pt idx="0">
                  <c:v>290</c:v>
                </c:pt>
                <c:pt idx="1">
                  <c:v>165</c:v>
                </c:pt>
                <c:pt idx="2">
                  <c:v>117</c:v>
                </c:pt>
                <c:pt idx="3">
                  <c:v>106</c:v>
                </c:pt>
                <c:pt idx="4">
                  <c:v>77</c:v>
                </c:pt>
                <c:pt idx="5">
                  <c:v>59</c:v>
                </c:pt>
                <c:pt idx="6">
                  <c:v>174</c:v>
                </c:pt>
              </c:numCache>
            </c:numRef>
          </c:val>
          <c:extLst xmlns:c16r2="http://schemas.microsoft.com/office/drawing/2015/06/chart">
            <c:ext xmlns:c16="http://schemas.microsoft.com/office/drawing/2014/chart" uri="{C3380CC4-5D6E-409C-BE32-E72D297353CC}">
              <c16:uniqueId val="{0000000E-944F-48ED-9927-A7E1F2A70494}"/>
            </c:ext>
          </c:extLst>
        </c:ser>
        <c:dLbls>
          <c:dLblPos val="ctr"/>
          <c:showLegendKey val="0"/>
          <c:showVal val="0"/>
          <c:showCatName val="0"/>
          <c:showSerName val="0"/>
          <c:showPercent val="1"/>
          <c:showBubbleSize val="0"/>
          <c:showLeaderLines val="1"/>
        </c:dLbls>
        <c:firstSliceAng val="0"/>
      </c:pieChart>
      <c:spPr>
        <a:noFill/>
        <a:ln>
          <a:noFill/>
        </a:ln>
        <a:effectLst/>
      </c:spPr>
    </c:plotArea>
    <c:legend>
      <c:legendPos val="r"/>
      <c:layout>
        <c:manualLayout>
          <c:xMode val="edge"/>
          <c:yMode val="edge"/>
          <c:x val="0.5618224084544895"/>
          <c:y val="0.25493374743743519"/>
          <c:w val="0.43285170657333205"/>
          <c:h val="0.71585638847652866"/>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lv-LV"/>
        </a:p>
      </c:txPr>
    </c:legend>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9B2B7EE-A568-45DA-827E-0A98A6BA4F42}" type="datetimeFigureOut">
              <a:rPr lang="lv-LV" smtClean="0"/>
              <a:t>16.08.2022.</a:t>
            </a:fld>
            <a:endParaRPr lang="lv-LV"/>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15915E-1F34-4071-B7E1-5313A313B58D}" type="slidenum">
              <a:rPr lang="lv-LV" smtClean="0"/>
              <a:t>‹#›</a:t>
            </a:fld>
            <a:endParaRPr lang="lv-LV"/>
          </a:p>
        </p:txBody>
      </p:sp>
    </p:spTree>
    <p:extLst>
      <p:ext uri="{BB962C8B-B14F-4D97-AF65-F5344CB8AC3E}">
        <p14:creationId xmlns:p14="http://schemas.microsoft.com/office/powerpoint/2010/main" val="70055457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lv-LV"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53036604"/>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likumi.lv/ta/id/325679-par-valsts-valodas-politikas-pamatnostadnem-2021-2027-gadam"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594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lv-LV" sz="1200" b="0" i="0" u="none" strike="noStrike" cap="none" smtClean="0">
                <a:solidFill>
                  <a:schemeClr val="dk1"/>
                </a:solidFill>
                <a:latin typeface="Calibri"/>
                <a:ea typeface="Calibri"/>
                <a:cs typeface="Calibri"/>
                <a:sym typeface="Calibri"/>
              </a:rPr>
              <a:t>2</a:t>
            </a:fld>
            <a:endParaRPr lang="lv-LV"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062108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r>
              <a:rPr lang="lv-LV" dirty="0"/>
              <a:t>Laika periodā no 2019. gada  sākuma līdz 2022. gada 1. augustam 8.4.1.SAM projektā "Pilnveidot nodarbināto personu profesionālo kompetenci" piedāvāto mācību atbalstu  3., 4., attālinātās 5., 6. un 7. mācību kārtas ietvaros  kopumā  5643 Latgales plānošanas reģiona nodarbinātās personas, no kurām sekmīgi mācības  jau pabeiguši 4548 nodarbinātie. </a:t>
            </a:r>
          </a:p>
          <a:p>
            <a:pPr marL="0" lvl="0" indent="0"/>
            <a:endParaRPr lang="lv-LV" dirty="0"/>
          </a:p>
          <a:p>
            <a:pPr marL="0" lvl="0" indent="0"/>
            <a:r>
              <a:rPr lang="lv-LV" dirty="0"/>
              <a:t>Laika līdz periodā 2022. gada 30.jūnijam 8.3.3.SAM projektā “Attīstīt NEET jauniešu prasmes un veicināt to iesaisti izglītībā, NVA īstenotajos pasākumos Jauniešu garantijas ietvaros un nevalstisko organizāciju vai jauniešu centru darbībā”  ir iesaistījušies 4397 jaunieši, no kuriem 2963 jaunieši jau ir sekmīgi izpildījuši tiem projektā noteikto individuālo pasākumu programmu. </a:t>
            </a:r>
          </a:p>
          <a:p>
            <a:pPr marL="0" lvl="0" indent="0"/>
            <a:endParaRPr lang="lv-LV" dirty="0"/>
          </a:p>
          <a:p>
            <a:pPr marL="0" lvl="0" indent="0"/>
            <a:r>
              <a:rPr lang="lv-LV" dirty="0"/>
              <a:t>Uzsākta interaktīva rīka izveide, kas palīdzēs izglītības iestādēm novērtēt priekšlaicīgas mācību pārtraukšanas riskus un tos vadīt. Ilgtspējīga visaptveroša mehānisma radīšana, kas veido atbalstošu un iekļaujošu vidi ikvienam izglītojamam.</a:t>
            </a:r>
          </a:p>
          <a:p>
            <a:pPr marL="0" lvl="0" indent="0"/>
            <a:r>
              <a:rPr lang="lv-LV" dirty="0"/>
              <a:t>4.2.1.2. specifiskā atbalsta mērķa pasākuma "Veicināt energoefektivitātes paaugstināšanu valsts ēkās" ietvaros Latgalē veikti ieguldījumi 2 profesionālās izglītības iestādēs kopā 728 860 </a:t>
            </a:r>
            <a:r>
              <a:rPr lang="lv-LV" dirty="0" err="1"/>
              <a:t>euro</a:t>
            </a:r>
            <a:r>
              <a:rPr lang="lv-LV" dirty="0"/>
              <a:t> apmērā.</a:t>
            </a:r>
          </a:p>
          <a:p>
            <a:pPr marL="0" lvl="0" indent="0"/>
            <a:r>
              <a:rPr lang="lv-LV" dirty="0"/>
              <a:t> </a:t>
            </a:r>
          </a:p>
          <a:p>
            <a:pPr marL="0" lvl="0" indent="0"/>
            <a:endParaRPr lang="lv-LV" dirty="0"/>
          </a:p>
          <a:p>
            <a:pPr marL="0" lvl="0" indent="0" algn="l" rtl="0">
              <a:spcBef>
                <a:spcPts val="0"/>
              </a:spcBef>
              <a:spcAft>
                <a:spcPts val="0"/>
              </a:spcAft>
              <a:buNone/>
            </a:pPr>
            <a:endParaRPr dirty="0"/>
          </a:p>
        </p:txBody>
      </p:sp>
      <p:sp>
        <p:nvSpPr>
          <p:cNvPr id="445" name="Google Shape;44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8361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3"/>
        <p:cNvGrpSpPr/>
        <p:nvPr/>
      </p:nvGrpSpPr>
      <p:grpSpPr>
        <a:xfrm>
          <a:off x="0" y="0"/>
          <a:ext cx="0" cy="0"/>
          <a:chOff x="0" y="0"/>
          <a:chExt cx="0" cy="0"/>
        </a:xfrm>
      </p:grpSpPr>
      <p:sp>
        <p:nvSpPr>
          <p:cNvPr id="624" name="Google Shape;624;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r>
              <a:rPr lang="lv-LV" dirty="0"/>
              <a:t>POLITIKAS REZULTĀTS:</a:t>
            </a:r>
          </a:p>
          <a:p>
            <a:pPr marL="0" lvl="0" indent="0"/>
            <a:r>
              <a:rPr lang="lv-LV" dirty="0"/>
              <a:t>Valsts valodas politikas pamatnostādnes 2021.-2027.gadam apstiprinātas ar Ministru kabineta 2021. gada 25. augusta rīkojumu Nr. 601, tajās plānotas arī ar latgaliešu rakstu valodas attīstību saistīti politikas rezultāti. </a:t>
            </a:r>
            <a:r>
              <a:rPr lang="lv-LV" sz="1000" dirty="0">
                <a:hlinkClick r:id="rId3"/>
              </a:rPr>
              <a:t>https://likumi.lv/ta/id/325679-par-valsts-valodas-politikas-pamatnostadnem-2021-2027-gadam</a:t>
            </a:r>
            <a:endParaRPr lang="lv-LV" sz="1000" dirty="0"/>
          </a:p>
          <a:p>
            <a:pPr marL="0" lvl="0" indent="0"/>
            <a:r>
              <a:rPr lang="lv-LV" dirty="0"/>
              <a:t>UZDEVUMS:</a:t>
            </a:r>
          </a:p>
          <a:p>
            <a:pPr marL="0" lvl="0" indent="0"/>
            <a:r>
              <a:rPr lang="lv-LV" b="1" dirty="0"/>
              <a:t>Valsts valodas politikas pamatnostādņu 2021-2027</a:t>
            </a:r>
            <a:r>
              <a:rPr lang="lv-LV" dirty="0"/>
              <a:t> 1.3. uzdevums – atbalstīt un nostiprināt latgaliešu rakstu valodu un IZM/VISC pasākums, kas paredz izstrādāt atbalsta materiālus latgaliešu rakstu valodas apguvei vispārējā izglītībā.</a:t>
            </a:r>
          </a:p>
          <a:p>
            <a:pPr marL="0" lvl="0" indent="0"/>
            <a:r>
              <a:rPr lang="lv-LV" dirty="0"/>
              <a:t>VALSTS PĒTĪJUMU PROGRAMMA:</a:t>
            </a:r>
          </a:p>
          <a:p>
            <a:pPr marL="0" lvl="0" indent="0"/>
            <a:r>
              <a:rPr lang="lv-LV" dirty="0"/>
              <a:t>Valsts valodas politikas pamatnostādņu 2021-2027  1.3. uzdevuma pasākums, kas nodrošina latgaliešu vēstures avotu, normas un mūsdienu situācijas izpēti </a:t>
            </a:r>
            <a:r>
              <a:rPr lang="lv-LV" b="1" dirty="0"/>
              <a:t>Valsts pētījumu programmā «Letonika latviskas un eiropeiskas sabiedrības attīstībai»</a:t>
            </a:r>
            <a:r>
              <a:rPr lang="lv-LV" dirty="0"/>
              <a:t>  (apstiprinātas ar Ministru kabineta 2021. gada 7. jūlija  rīkojumu Nr. 475, finansējums paredzēts 2021.– 2024.g.), kur viens no mērķiem ir latviešu valodas attīstība 21. gadsimtā un tās valstiskā loma.  Uzsākta 4 projektu (saistīti ar latviešu valodas izpēti un lībiešu valodas vārdnīcas sagatavošanu) īstenošana, </a:t>
            </a:r>
            <a:r>
              <a:rPr lang="lv-LV" u="sng" dirty="0"/>
              <a:t>tai skaitā plānots veikt latgaliešu rakstu valodas vēstures un mūsdienu situācijas izpēti, mūsdienu latgaliešu rakstu valodas korpusa (</a:t>
            </a:r>
            <a:r>
              <a:rPr lang="lv-LV" u="sng" dirty="0" err="1"/>
              <a:t>MuLA</a:t>
            </a:r>
            <a:r>
              <a:rPr lang="lv-LV" u="sng" dirty="0"/>
              <a:t>) pilnveidi, attīstīt valodas tehnoloģijas latgaliešu rakstu valodai.</a:t>
            </a:r>
            <a:r>
              <a:rPr lang="lv-LV" dirty="0"/>
              <a:t> </a:t>
            </a:r>
            <a:r>
              <a:rPr lang="lv-LV" sz="1000" dirty="0"/>
              <a:t>Īstenotāji: LU Latviešu valodas institūts, LU Matemātikas un informātikas institūts, Rēzeknes Tehnoloģiju akadēmija</a:t>
            </a:r>
            <a:endParaRPr lang="lv-LV" sz="1000" u="sng" dirty="0"/>
          </a:p>
          <a:p>
            <a:pPr marL="0" lvl="0" indent="0"/>
            <a:endParaRPr dirty="0"/>
          </a:p>
        </p:txBody>
      </p:sp>
      <p:sp>
        <p:nvSpPr>
          <p:cNvPr id="625" name="Google Shape;62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6634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9"/>
        <p:cNvGrpSpPr/>
        <p:nvPr/>
      </p:nvGrpSpPr>
      <p:grpSpPr>
        <a:xfrm>
          <a:off x="0" y="0"/>
          <a:ext cx="0" cy="0"/>
          <a:chOff x="0" y="0"/>
          <a:chExt cx="0" cy="0"/>
        </a:xfrm>
      </p:grpSpPr>
      <p:sp>
        <p:nvSpPr>
          <p:cNvPr id="1010" name="Google Shape;1010;p4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1" name="Google Shape;101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1440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1">
  <p:cSld name="Title Slide 1">
    <p:bg>
      <p:bgPr>
        <a:solidFill>
          <a:schemeClr val="lt1"/>
        </a:solidFill>
        <a:effectLst/>
      </p:bgPr>
    </p:bg>
    <p:spTree>
      <p:nvGrpSpPr>
        <p:cNvPr id="1" name="Shape 13"/>
        <p:cNvGrpSpPr/>
        <p:nvPr/>
      </p:nvGrpSpPr>
      <p:grpSpPr>
        <a:xfrm>
          <a:off x="0" y="0"/>
          <a:ext cx="0" cy="0"/>
          <a:chOff x="0" y="0"/>
          <a:chExt cx="0" cy="0"/>
        </a:xfrm>
      </p:grpSpPr>
      <p:sp>
        <p:nvSpPr>
          <p:cNvPr id="14" name="Google Shape;14;p2"/>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5" name="Google Shape;15;p2"/>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 name="Google Shape;16;p2"/>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 name="Google Shape;17;p2"/>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8" name="Google Shape;18;p2"/>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ext">
  <p:cSld name="text">
    <p:spTree>
      <p:nvGrpSpPr>
        <p:cNvPr id="1" name="Shape 19"/>
        <p:cNvGrpSpPr/>
        <p:nvPr/>
      </p:nvGrpSpPr>
      <p:grpSpPr>
        <a:xfrm>
          <a:off x="0" y="0"/>
          <a:ext cx="0" cy="0"/>
          <a:chOff x="0" y="0"/>
          <a:chExt cx="0" cy="0"/>
        </a:xfrm>
      </p:grpSpPr>
      <p:sp>
        <p:nvSpPr>
          <p:cNvPr id="20" name="Google Shape;20;p3"/>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1" name="Google Shape;21;p3"/>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3"/>
          <p:cNvSpPr txBox="1">
            <a:spLocks noGrp="1"/>
          </p:cNvSpPr>
          <p:nvPr>
            <p:ph type="body" idx="1"/>
          </p:nvPr>
        </p:nvSpPr>
        <p:spPr>
          <a:xfrm>
            <a:off x="616775" y="2243979"/>
            <a:ext cx="10929767" cy="3932984"/>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400"/>
              <a:buNone/>
              <a:defRPr>
                <a:solidFill>
                  <a:srgbClr val="664790"/>
                </a:solidFill>
              </a:defRPr>
            </a:lvl1pPr>
            <a:lvl2pPr marL="914400" lvl="1" indent="-228600" algn="l">
              <a:lnSpc>
                <a:spcPct val="100000"/>
              </a:lnSpc>
              <a:spcBef>
                <a:spcPts val="500"/>
              </a:spcBef>
              <a:spcAft>
                <a:spcPts val="0"/>
              </a:spcAft>
              <a:buClr>
                <a:srgbClr val="664790"/>
              </a:buClr>
              <a:buSzPts val="2000"/>
              <a:buNone/>
              <a:defRPr>
                <a:solidFill>
                  <a:srgbClr val="664790"/>
                </a:solidFill>
              </a:defRPr>
            </a:lvl2pPr>
            <a:lvl3pPr marL="1371600" lvl="2" indent="-228600" algn="l">
              <a:lnSpc>
                <a:spcPct val="100000"/>
              </a:lnSpc>
              <a:spcBef>
                <a:spcPts val="500"/>
              </a:spcBef>
              <a:spcAft>
                <a:spcPts val="0"/>
              </a:spcAft>
              <a:buClr>
                <a:srgbClr val="664790"/>
              </a:buClr>
              <a:buSzPts val="1800"/>
              <a:buNone/>
              <a:defRPr>
                <a:solidFill>
                  <a:srgbClr val="664790"/>
                </a:solidFill>
              </a:defRPr>
            </a:lvl3pPr>
            <a:lvl4pPr marL="1828800" lvl="3" indent="-228600" algn="l">
              <a:lnSpc>
                <a:spcPct val="100000"/>
              </a:lnSpc>
              <a:spcBef>
                <a:spcPts val="500"/>
              </a:spcBef>
              <a:spcAft>
                <a:spcPts val="0"/>
              </a:spcAft>
              <a:buClr>
                <a:srgbClr val="664790"/>
              </a:buClr>
              <a:buSzPts val="1400"/>
              <a:buNone/>
              <a:defRPr>
                <a:solidFill>
                  <a:srgbClr val="664790"/>
                </a:solidFill>
              </a:defRPr>
            </a:lvl4pPr>
            <a:lvl5pPr marL="2286000" lvl="4" indent="-228600" algn="l">
              <a:lnSpc>
                <a:spcPct val="100000"/>
              </a:lnSpc>
              <a:spcBef>
                <a:spcPts val="500"/>
              </a:spcBef>
              <a:spcAft>
                <a:spcPts val="0"/>
              </a:spcAft>
              <a:buClr>
                <a:srgbClr val="664790"/>
              </a:buClr>
              <a:buSzPts val="1200"/>
              <a:buNone/>
              <a:defRPr>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 name="Google Shape;23;p3"/>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24" name="Google Shape;24;p3"/>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latin typeface="Verdana"/>
                <a:ea typeface="Verdana"/>
                <a:cs typeface="Verdana"/>
                <a:sym typeface="Verdan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b="0" i="0" u="none" strike="noStrike" cap="none">
                <a:solidFill>
                  <a:schemeClr val="lt1"/>
                </a:solidFill>
                <a:latin typeface="Verdana"/>
                <a:ea typeface="Verdana"/>
                <a:cs typeface="Verdana"/>
                <a:sym typeface="Verdana"/>
              </a:defRPr>
            </a:lvl1pPr>
            <a:lvl2pPr marL="0" marR="0" lvl="1" indent="0" algn="ctr" rtl="0">
              <a:spcBef>
                <a:spcPts val="0"/>
              </a:spcBef>
              <a:buNone/>
              <a:defRPr sz="800" b="0" i="0" u="none" strike="noStrike" cap="none">
                <a:solidFill>
                  <a:schemeClr val="lt1"/>
                </a:solidFill>
                <a:latin typeface="Verdana"/>
                <a:ea typeface="Verdana"/>
                <a:cs typeface="Verdana"/>
                <a:sym typeface="Verdana"/>
              </a:defRPr>
            </a:lvl2pPr>
            <a:lvl3pPr marL="0" marR="0" lvl="2" indent="0" algn="ctr" rtl="0">
              <a:spcBef>
                <a:spcPts val="0"/>
              </a:spcBef>
              <a:buNone/>
              <a:defRPr sz="800" b="0" i="0" u="none" strike="noStrike" cap="none">
                <a:solidFill>
                  <a:schemeClr val="lt1"/>
                </a:solidFill>
                <a:latin typeface="Verdana"/>
                <a:ea typeface="Verdana"/>
                <a:cs typeface="Verdana"/>
                <a:sym typeface="Verdana"/>
              </a:defRPr>
            </a:lvl3pPr>
            <a:lvl4pPr marL="0" marR="0" lvl="3" indent="0" algn="ctr" rtl="0">
              <a:spcBef>
                <a:spcPts val="0"/>
              </a:spcBef>
              <a:buNone/>
              <a:defRPr sz="800" b="0" i="0" u="none" strike="noStrike" cap="none">
                <a:solidFill>
                  <a:schemeClr val="lt1"/>
                </a:solidFill>
                <a:latin typeface="Verdana"/>
                <a:ea typeface="Verdana"/>
                <a:cs typeface="Verdana"/>
                <a:sym typeface="Verdana"/>
              </a:defRPr>
            </a:lvl4pPr>
            <a:lvl5pPr marL="0" marR="0" lvl="4" indent="0" algn="ctr" rtl="0">
              <a:spcBef>
                <a:spcPts val="0"/>
              </a:spcBef>
              <a:buNone/>
              <a:defRPr sz="800" b="0" i="0" u="none" strike="noStrike" cap="none">
                <a:solidFill>
                  <a:schemeClr val="lt1"/>
                </a:solidFill>
                <a:latin typeface="Verdana"/>
                <a:ea typeface="Verdana"/>
                <a:cs typeface="Verdana"/>
                <a:sym typeface="Verdana"/>
              </a:defRPr>
            </a:lvl5pPr>
            <a:lvl6pPr marL="0" marR="0" lvl="5" indent="0" algn="ctr" rtl="0">
              <a:spcBef>
                <a:spcPts val="0"/>
              </a:spcBef>
              <a:buNone/>
              <a:defRPr sz="800" b="0" i="0" u="none" strike="noStrike" cap="none">
                <a:solidFill>
                  <a:schemeClr val="lt1"/>
                </a:solidFill>
                <a:latin typeface="Verdana"/>
                <a:ea typeface="Verdana"/>
                <a:cs typeface="Verdana"/>
                <a:sym typeface="Verdana"/>
              </a:defRPr>
            </a:lvl6pPr>
            <a:lvl7pPr marL="0" marR="0" lvl="6" indent="0" algn="ctr" rtl="0">
              <a:spcBef>
                <a:spcPts val="0"/>
              </a:spcBef>
              <a:buNone/>
              <a:defRPr sz="800" b="0" i="0" u="none" strike="noStrike" cap="none">
                <a:solidFill>
                  <a:schemeClr val="lt1"/>
                </a:solidFill>
                <a:latin typeface="Verdana"/>
                <a:ea typeface="Verdana"/>
                <a:cs typeface="Verdana"/>
                <a:sym typeface="Verdana"/>
              </a:defRPr>
            </a:lvl7pPr>
            <a:lvl8pPr marL="0" marR="0" lvl="7" indent="0" algn="ctr" rtl="0">
              <a:spcBef>
                <a:spcPts val="0"/>
              </a:spcBef>
              <a:buNone/>
              <a:defRPr sz="800" b="0" i="0" u="none" strike="noStrike" cap="none">
                <a:solidFill>
                  <a:schemeClr val="lt1"/>
                </a:solidFill>
                <a:latin typeface="Verdana"/>
                <a:ea typeface="Verdana"/>
                <a:cs typeface="Verdana"/>
                <a:sym typeface="Verdana"/>
              </a:defRPr>
            </a:lvl8pPr>
            <a:lvl9pPr marL="0" marR="0" lvl="8" indent="0" algn="ctr" rtl="0">
              <a:spcBef>
                <a:spcPts val="0"/>
              </a:spcBef>
              <a:buNone/>
              <a:defRPr sz="800" b="0" i="0" u="none" strike="noStrike" cap="none">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with social icons">
  <p:cSld name="Title Slide with social icons">
    <p:bg>
      <p:bgPr>
        <a:solidFill>
          <a:schemeClr val="lt1"/>
        </a:solidFill>
        <a:effectLst/>
      </p:bgPr>
    </p:bg>
    <p:spTree>
      <p:nvGrpSpPr>
        <p:cNvPr id="1" name="Shape 167"/>
        <p:cNvGrpSpPr/>
        <p:nvPr/>
      </p:nvGrpSpPr>
      <p:grpSpPr>
        <a:xfrm>
          <a:off x="0" y="0"/>
          <a:ext cx="0" cy="0"/>
          <a:chOff x="0" y="0"/>
          <a:chExt cx="0" cy="0"/>
        </a:xfrm>
      </p:grpSpPr>
      <p:sp>
        <p:nvSpPr>
          <p:cNvPr id="168" name="Google Shape;168;p23"/>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69" name="Google Shape;169;p23"/>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23"/>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1" name="Google Shape;171;p23"/>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72" name="Google Shape;172;p23"/>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23"/>
          <p:cNvSpPr txBox="1"/>
          <p:nvPr/>
        </p:nvSpPr>
        <p:spPr>
          <a:xfrm>
            <a:off x="1730716" y="5309366"/>
            <a:ext cx="12104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IZM_gov_lv</a:t>
            </a:r>
            <a:endParaRPr sz="1200">
              <a:solidFill>
                <a:srgbClr val="664690"/>
              </a:solidFill>
              <a:latin typeface="Verdana"/>
              <a:ea typeface="Verdana"/>
              <a:cs typeface="Verdana"/>
              <a:sym typeface="Verdana"/>
            </a:endParaRPr>
          </a:p>
        </p:txBody>
      </p:sp>
      <p:sp>
        <p:nvSpPr>
          <p:cNvPr id="174" name="Google Shape;174;p23"/>
          <p:cNvSpPr txBox="1"/>
          <p:nvPr/>
        </p:nvSpPr>
        <p:spPr>
          <a:xfrm>
            <a:off x="4063573" y="5309366"/>
            <a:ext cx="19676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Izglitibas.ministrija</a:t>
            </a:r>
            <a:endParaRPr sz="1200">
              <a:solidFill>
                <a:srgbClr val="664690"/>
              </a:solidFill>
              <a:latin typeface="Verdana"/>
              <a:ea typeface="Verdana"/>
              <a:cs typeface="Verdana"/>
              <a:sym typeface="Verdana"/>
            </a:endParaRPr>
          </a:p>
        </p:txBody>
      </p:sp>
      <p:pic>
        <p:nvPicPr>
          <p:cNvPr id="175" name="Google Shape;175;p23"/>
          <p:cNvPicPr preferRelativeResize="0"/>
          <p:nvPr/>
        </p:nvPicPr>
        <p:blipFill>
          <a:blip r:embed="rId3">
            <a:alphaModFix/>
          </a:blip>
          <a:stretch>
            <a:fillRect/>
          </a:stretch>
        </p:blipFill>
        <p:spPr>
          <a:xfrm>
            <a:off x="3553034" y="5261489"/>
            <a:ext cx="373900" cy="280425"/>
          </a:xfrm>
          <a:prstGeom prst="rect">
            <a:avLst/>
          </a:prstGeom>
          <a:noFill/>
          <a:ln>
            <a:noFill/>
          </a:ln>
        </p:spPr>
      </p:pic>
      <p:pic>
        <p:nvPicPr>
          <p:cNvPr id="176" name="Google Shape;176;p23"/>
          <p:cNvPicPr preferRelativeResize="0"/>
          <p:nvPr/>
        </p:nvPicPr>
        <p:blipFill>
          <a:blip r:embed="rId4">
            <a:alphaModFix/>
          </a:blip>
          <a:stretch>
            <a:fillRect/>
          </a:stretch>
        </p:blipFill>
        <p:spPr>
          <a:xfrm>
            <a:off x="1202566" y="5261501"/>
            <a:ext cx="373900" cy="280425"/>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header">
  <p:cSld name="header">
    <p:spTree>
      <p:nvGrpSpPr>
        <p:cNvPr id="1" name="Shape 177"/>
        <p:cNvGrpSpPr/>
        <p:nvPr/>
      </p:nvGrpSpPr>
      <p:grpSpPr>
        <a:xfrm>
          <a:off x="0" y="0"/>
          <a:ext cx="0" cy="0"/>
          <a:chOff x="0" y="0"/>
          <a:chExt cx="0" cy="0"/>
        </a:xfrm>
      </p:grpSpPr>
      <p:sp>
        <p:nvSpPr>
          <p:cNvPr id="178" name="Google Shape;178;p24"/>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79" name="Google Shape;179;p24"/>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0" name="Google Shape;180;p24"/>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81" name="Google Shape;181;p24"/>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82" name="Google Shape;182;p24"/>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9"/>
        <p:cNvGrpSpPr/>
        <p:nvPr/>
      </p:nvGrpSpPr>
      <p:grpSpPr>
        <a:xfrm>
          <a:off x="0" y="0"/>
          <a:ext cx="0" cy="0"/>
          <a:chOff x="0" y="0"/>
          <a:chExt cx="0" cy="0"/>
        </a:xfrm>
      </p:grpSpPr>
      <p:sp>
        <p:nvSpPr>
          <p:cNvPr id="190" name="Google Shape;190;p26"/>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91" name="Google Shape;191;p26"/>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26"/>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Trebuchet MS"/>
                <a:ea typeface="Trebuchet MS"/>
                <a:cs typeface="Trebuchet MS"/>
                <a:sym typeface="Trebuchet MS"/>
              </a:defRPr>
            </a:lvl1pPr>
            <a:lvl2pPr marL="0" marR="0" lvl="1" indent="0" algn="ctr" rtl="0">
              <a:spcBef>
                <a:spcPts val="0"/>
              </a:spcBef>
              <a:buNone/>
              <a:defRPr sz="800">
                <a:solidFill>
                  <a:schemeClr val="lt1"/>
                </a:solidFill>
                <a:latin typeface="Trebuchet MS"/>
                <a:ea typeface="Trebuchet MS"/>
                <a:cs typeface="Trebuchet MS"/>
                <a:sym typeface="Trebuchet MS"/>
              </a:defRPr>
            </a:lvl2pPr>
            <a:lvl3pPr marL="0" marR="0" lvl="2" indent="0" algn="ctr" rtl="0">
              <a:spcBef>
                <a:spcPts val="0"/>
              </a:spcBef>
              <a:buNone/>
              <a:defRPr sz="800">
                <a:solidFill>
                  <a:schemeClr val="lt1"/>
                </a:solidFill>
                <a:latin typeface="Trebuchet MS"/>
                <a:ea typeface="Trebuchet MS"/>
                <a:cs typeface="Trebuchet MS"/>
                <a:sym typeface="Trebuchet MS"/>
              </a:defRPr>
            </a:lvl3pPr>
            <a:lvl4pPr marL="0" marR="0" lvl="3" indent="0" algn="ctr" rtl="0">
              <a:spcBef>
                <a:spcPts val="0"/>
              </a:spcBef>
              <a:buNone/>
              <a:defRPr sz="800">
                <a:solidFill>
                  <a:schemeClr val="lt1"/>
                </a:solidFill>
                <a:latin typeface="Trebuchet MS"/>
                <a:ea typeface="Trebuchet MS"/>
                <a:cs typeface="Trebuchet MS"/>
                <a:sym typeface="Trebuchet MS"/>
              </a:defRPr>
            </a:lvl4pPr>
            <a:lvl5pPr marL="0" marR="0" lvl="4" indent="0" algn="ctr" rtl="0">
              <a:spcBef>
                <a:spcPts val="0"/>
              </a:spcBef>
              <a:buNone/>
              <a:defRPr sz="800">
                <a:solidFill>
                  <a:schemeClr val="lt1"/>
                </a:solidFill>
                <a:latin typeface="Trebuchet MS"/>
                <a:ea typeface="Trebuchet MS"/>
                <a:cs typeface="Trebuchet MS"/>
                <a:sym typeface="Trebuchet MS"/>
              </a:defRPr>
            </a:lvl5pPr>
            <a:lvl6pPr marL="0" marR="0" lvl="5" indent="0" algn="ctr" rtl="0">
              <a:spcBef>
                <a:spcPts val="0"/>
              </a:spcBef>
              <a:buNone/>
              <a:defRPr sz="800">
                <a:solidFill>
                  <a:schemeClr val="lt1"/>
                </a:solidFill>
                <a:latin typeface="Trebuchet MS"/>
                <a:ea typeface="Trebuchet MS"/>
                <a:cs typeface="Trebuchet MS"/>
                <a:sym typeface="Trebuchet MS"/>
              </a:defRPr>
            </a:lvl6pPr>
            <a:lvl7pPr marL="0" marR="0" lvl="6" indent="0" algn="ctr" rtl="0">
              <a:spcBef>
                <a:spcPts val="0"/>
              </a:spcBef>
              <a:buNone/>
              <a:defRPr sz="800">
                <a:solidFill>
                  <a:schemeClr val="lt1"/>
                </a:solidFill>
                <a:latin typeface="Trebuchet MS"/>
                <a:ea typeface="Trebuchet MS"/>
                <a:cs typeface="Trebuchet MS"/>
                <a:sym typeface="Trebuchet MS"/>
              </a:defRPr>
            </a:lvl7pPr>
            <a:lvl8pPr marL="0" marR="0" lvl="7" indent="0" algn="ctr" rtl="0">
              <a:spcBef>
                <a:spcPts val="0"/>
              </a:spcBef>
              <a:buNone/>
              <a:defRPr sz="800">
                <a:solidFill>
                  <a:schemeClr val="lt1"/>
                </a:solidFill>
                <a:latin typeface="Trebuchet MS"/>
                <a:ea typeface="Trebuchet MS"/>
                <a:cs typeface="Trebuchet MS"/>
                <a:sym typeface="Trebuchet MS"/>
              </a:defRPr>
            </a:lvl8pPr>
            <a:lvl9pPr marL="0" marR="0" lvl="8" indent="0" algn="ctr" rtl="0">
              <a:spcBef>
                <a:spcPts val="0"/>
              </a:spcBef>
              <a:buNone/>
              <a:defRPr sz="800">
                <a:solidFill>
                  <a:schemeClr val="lt1"/>
                </a:solidFill>
                <a:latin typeface="Trebuchet MS"/>
                <a:ea typeface="Trebuchet MS"/>
                <a:cs typeface="Trebuchet MS"/>
                <a:sym typeface="Trebuchet MS"/>
              </a:defRPr>
            </a:lvl9pPr>
          </a:lstStyle>
          <a:p>
            <a:fld id="{00000000-1234-1234-1234-123412341234}" type="slidenum">
              <a:rPr lang="lv-LV" smtClean="0"/>
              <a:pPr/>
              <a:t>‹#›</a:t>
            </a:fld>
            <a:endParaRPr lang="lv-LV"/>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random 1">
  <p:cSld name="random 1">
    <p:bg>
      <p:bgPr>
        <a:solidFill>
          <a:schemeClr val="lt1"/>
        </a:solidFill>
        <a:effectLst/>
      </p:bgPr>
    </p:bg>
    <p:spTree>
      <p:nvGrpSpPr>
        <p:cNvPr id="1" name="Shape 193"/>
        <p:cNvGrpSpPr/>
        <p:nvPr/>
      </p:nvGrpSpPr>
      <p:grpSpPr>
        <a:xfrm>
          <a:off x="0" y="0"/>
          <a:ext cx="0" cy="0"/>
          <a:chOff x="0" y="0"/>
          <a:chExt cx="0" cy="0"/>
        </a:xfrm>
      </p:grpSpPr>
      <p:sp>
        <p:nvSpPr>
          <p:cNvPr id="194" name="Google Shape;194;p27"/>
          <p:cNvSpPr txBox="1">
            <a:spLocks noGrp="1"/>
          </p:cNvSpPr>
          <p:nvPr>
            <p:ph type="ctrTitle"/>
          </p:nvPr>
        </p:nvSpPr>
        <p:spPr>
          <a:xfrm>
            <a:off x="914400" y="2235200"/>
            <a:ext cx="8337176"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p27"/>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6" name="Google Shape;196;p27"/>
          <p:cNvSpPr/>
          <p:nvPr/>
        </p:nvSpPr>
        <p:spPr>
          <a:xfrm>
            <a:off x="0" y="2235200"/>
            <a:ext cx="645459" cy="2142864"/>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random 2">
  <p:cSld name="random 2">
    <p:bg>
      <p:bgPr>
        <a:solidFill>
          <a:srgbClr val="CBC7D8"/>
        </a:solidFill>
        <a:effectLst/>
      </p:bgPr>
    </p:bg>
    <p:spTree>
      <p:nvGrpSpPr>
        <p:cNvPr id="1" name="Shape 197"/>
        <p:cNvGrpSpPr/>
        <p:nvPr/>
      </p:nvGrpSpPr>
      <p:grpSpPr>
        <a:xfrm>
          <a:off x="0" y="0"/>
          <a:ext cx="0" cy="0"/>
          <a:chOff x="0" y="0"/>
          <a:chExt cx="0" cy="0"/>
        </a:xfrm>
      </p:grpSpPr>
      <p:sp>
        <p:nvSpPr>
          <p:cNvPr id="198" name="Google Shape;198;p28"/>
          <p:cNvSpPr txBox="1">
            <a:spLocks noGrp="1"/>
          </p:cNvSpPr>
          <p:nvPr>
            <p:ph type="ctrTitle"/>
          </p:nvPr>
        </p:nvSpPr>
        <p:spPr>
          <a:xfrm>
            <a:off x="914400" y="2235200"/>
            <a:ext cx="10363200"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28"/>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28"/>
          <p:cNvSpPr/>
          <p:nvPr/>
        </p:nvSpPr>
        <p:spPr>
          <a:xfrm>
            <a:off x="0" y="2235200"/>
            <a:ext cx="645459" cy="2142864"/>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2">
  <p:cSld name="blank 2">
    <p:bg>
      <p:bgPr>
        <a:solidFill>
          <a:srgbClr val="CBC7D8"/>
        </a:solidFill>
        <a:effectLst/>
      </p:bgPr>
    </p:bg>
    <p:spTree>
      <p:nvGrpSpPr>
        <p:cNvPr id="1" name="Shape 20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45461" y="320302"/>
            <a:ext cx="6554992" cy="1325563"/>
          </a:xfrm>
          <a:prstGeom prst="rect">
            <a:avLst/>
          </a:prstGeom>
          <a:noFill/>
          <a:ln>
            <a:noFill/>
          </a:ln>
        </p:spPr>
        <p:txBody>
          <a:bodyPr spcFirstLastPara="1" wrap="square" lIns="0" tIns="45700" rIns="91425" bIns="45700" anchor="ctr" anchorCtr="0"/>
          <a:lstStyle>
            <a:lvl1pPr marR="0" lvl="0" algn="l" rtl="0">
              <a:lnSpc>
                <a:spcPct val="90000"/>
              </a:lnSpc>
              <a:spcBef>
                <a:spcPts val="0"/>
              </a:spcBef>
              <a:spcAft>
                <a:spcPts val="0"/>
              </a:spcAft>
              <a:buClr>
                <a:srgbClr val="664790"/>
              </a:buClr>
              <a:buSzPts val="2400"/>
              <a:buFont typeface="Verdana"/>
              <a:buNone/>
              <a:defRPr sz="2400" b="1" i="0" u="none" strike="noStrike" cap="none">
                <a:solidFill>
                  <a:srgbClr val="664790"/>
                </a:solidFill>
                <a:latin typeface="Verdana"/>
                <a:ea typeface="Verdana"/>
                <a:cs typeface="Verdana"/>
                <a:sym typeface="Verdan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45462" y="1825625"/>
            <a:ext cx="10843705" cy="4351338"/>
          </a:xfrm>
          <a:prstGeom prst="rect">
            <a:avLst/>
          </a:prstGeom>
          <a:noFill/>
          <a:ln>
            <a:noFill/>
          </a:ln>
        </p:spPr>
        <p:txBody>
          <a:bodyPr spcFirstLastPara="1" wrap="square" lIns="0" tIns="45700" rIns="91425" bIns="45700" anchor="t" anchorCtr="0"/>
          <a:lstStyle>
            <a:lvl1pPr marL="457200" marR="0" lvl="0" indent="-381000" algn="l" rtl="0">
              <a:lnSpc>
                <a:spcPct val="100000"/>
              </a:lnSpc>
              <a:spcBef>
                <a:spcPts val="1000"/>
              </a:spcBef>
              <a:spcAft>
                <a:spcPts val="0"/>
              </a:spcAft>
              <a:buClr>
                <a:srgbClr val="664790"/>
              </a:buClr>
              <a:buSzPts val="2400"/>
              <a:buFont typeface="Arial"/>
              <a:buChar char="•"/>
              <a:defRPr sz="2400" b="0" i="0" u="none" strike="noStrike" cap="none">
                <a:solidFill>
                  <a:srgbClr val="664790"/>
                </a:solidFill>
                <a:latin typeface="Verdana"/>
                <a:ea typeface="Verdana"/>
                <a:cs typeface="Verdana"/>
                <a:sym typeface="Verdana"/>
              </a:defRPr>
            </a:lvl1pPr>
            <a:lvl2pPr marL="914400" marR="0" lvl="1" indent="-355600"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L="1371600" marR="0" lvl="2" indent="-342900"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L="1828800" marR="0" lvl="3" indent="-317500"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L="2286000" marR="0" lvl="4" indent="-304800"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12" name="Google Shape;12;p1"/>
          <p:cNvSpPr txBox="1">
            <a:spLocks noGrp="1"/>
          </p:cNvSpPr>
          <p:nvPr>
            <p:ph type="ftr" idx="11"/>
          </p:nvPr>
        </p:nvSpPr>
        <p:spPr>
          <a:xfrm>
            <a:off x="1008071" y="6566069"/>
            <a:ext cx="4114800" cy="291510"/>
          </a:xfrm>
          <a:prstGeom prst="rect">
            <a:avLst/>
          </a:prstGeom>
          <a:noFill/>
          <a:ln>
            <a:noFill/>
          </a:ln>
        </p:spPr>
        <p:txBody>
          <a:bodyPr spcFirstLastPara="1" wrap="square" lIns="108000" tIns="0" rIns="36000" bIns="0" anchor="ctr" anchorCtr="0"/>
          <a:lstStyle>
            <a:lvl1pPr marR="0" lvl="0" algn="l" rtl="0">
              <a:spcBef>
                <a:spcPts val="0"/>
              </a:spcBef>
              <a:spcAft>
                <a:spcPts val="0"/>
              </a:spcAft>
              <a:buSzPts val="1400"/>
              <a:buNone/>
              <a:defRPr sz="800" b="0" i="0" u="none" strike="noStrike" cap="none">
                <a:solidFill>
                  <a:srgbClr val="664790"/>
                </a:solidFill>
                <a:latin typeface="Verdana"/>
                <a:ea typeface="Verdana"/>
                <a:cs typeface="Verdana"/>
                <a:sym typeface="Verdana"/>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69" r:id="rId3"/>
    <p:sldLayoutId id="2147483670" r:id="rId4"/>
    <p:sldLayoutId id="2147483672" r:id="rId5"/>
    <p:sldLayoutId id="2147483673" r:id="rId6"/>
    <p:sldLayoutId id="2147483674" r:id="rId7"/>
    <p:sldLayoutId id="2147483675"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www.visc.gov.lv/lv/media/11407/download"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about:blan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30"/>
          <p:cNvSpPr txBox="1">
            <a:spLocks noGrp="1"/>
          </p:cNvSpPr>
          <p:nvPr>
            <p:ph type="ctrTitle"/>
          </p:nvPr>
        </p:nvSpPr>
        <p:spPr>
          <a:xfrm>
            <a:off x="2425916" y="2880221"/>
            <a:ext cx="5866438" cy="2387600"/>
          </a:xfrm>
          <a:prstGeom prst="rect">
            <a:avLst/>
          </a:prstGeom>
          <a:noFill/>
          <a:ln>
            <a:noFill/>
          </a:ln>
        </p:spPr>
        <p:txBody>
          <a:bodyPr spcFirstLastPara="1" wrap="square" lIns="0" tIns="0" rIns="0" bIns="0" anchor="t" anchorCtr="0">
            <a:noAutofit/>
          </a:bodyPr>
          <a:lstStyle/>
          <a:p>
            <a:r>
              <a:rPr lang="lv-LV" sz="2800" b="0" i="0" dirty="0">
                <a:solidFill>
                  <a:schemeClr val="bg1"/>
                </a:solidFill>
                <a:effectLst/>
                <a:latin typeface="Verdana" panose="020B0604030504040204" pitchFamily="34" charset="0"/>
                <a:ea typeface="Verdana" panose="020B0604030504040204" pitchFamily="34" charset="0"/>
              </a:rPr>
              <a:t>Par Deklarācijas par A.K. Kariņa vadītā Ministru kabineta iecerēto darbību un Valdības rīcības plāna Izglītības un zinātnes ministrijas kompetencē esošo uzdevumu izpildi un to ietekmi uz Latgales reģionu</a:t>
            </a:r>
            <a:endParaRPr lang="lv-LV" sz="2800" dirty="0">
              <a:solidFill>
                <a:schemeClr val="bg1"/>
              </a:solidFill>
              <a:latin typeface="Verdana" panose="020B0604030504040204" pitchFamily="34" charset="0"/>
              <a:ea typeface="Verdana" panose="020B0604030504040204" pitchFamily="34" charset="0"/>
            </a:endParaRPr>
          </a:p>
        </p:txBody>
      </p:sp>
      <p:sp>
        <p:nvSpPr>
          <p:cNvPr id="207" name="Google Shape;207;p30"/>
          <p:cNvSpPr txBox="1">
            <a:spLocks noGrp="1"/>
          </p:cNvSpPr>
          <p:nvPr>
            <p:ph type="subTitle" idx="1"/>
          </p:nvPr>
        </p:nvSpPr>
        <p:spPr>
          <a:xfrm>
            <a:off x="2425916" y="6068728"/>
            <a:ext cx="5159829" cy="478558"/>
          </a:xfrm>
          <a:prstGeom prst="rect">
            <a:avLst/>
          </a:prstGeom>
          <a:noFill/>
          <a:ln>
            <a:noFill/>
          </a:ln>
        </p:spPr>
        <p:txBody>
          <a:bodyPr spcFirstLastPara="1" wrap="square" lIns="0" tIns="45700" rIns="91425" bIns="45700" anchor="t" anchorCtr="0">
            <a:noAutofit/>
          </a:bodyPr>
          <a:lstStyle/>
          <a:p>
            <a:pPr marL="0" indent="0">
              <a:spcBef>
                <a:spcPts val="0"/>
              </a:spcBef>
            </a:pPr>
            <a:r>
              <a:rPr lang="lv-LV" dirty="0"/>
              <a:t>Izglītības un zinātnes ministre </a:t>
            </a:r>
            <a:r>
              <a:rPr lang="lv-LV" dirty="0" err="1"/>
              <a:t>A.Muižniece</a:t>
            </a:r>
            <a:endParaRPr dirty="0"/>
          </a:p>
        </p:txBody>
      </p:sp>
      <p:sp>
        <p:nvSpPr>
          <p:cNvPr id="208" name="Google Shape;208;p30"/>
          <p:cNvSpPr txBox="1">
            <a:spLocks noGrp="1"/>
          </p:cNvSpPr>
          <p:nvPr>
            <p:ph type="body" idx="2"/>
          </p:nvPr>
        </p:nvSpPr>
        <p:spPr>
          <a:xfrm rot="5400000">
            <a:off x="9269507" y="3740646"/>
            <a:ext cx="2062163" cy="341313"/>
          </a:xfrm>
          <a:prstGeom prst="rect">
            <a:avLst/>
          </a:prstGeom>
          <a:noFill/>
          <a:ln>
            <a:noFill/>
          </a:ln>
        </p:spPr>
        <p:txBody>
          <a:bodyPr spcFirstLastPara="1" wrap="square" lIns="0" tIns="45700" rIns="91425" bIns="45700" anchor="ctr" anchorCtr="0">
            <a:noAutofit/>
          </a:bodyPr>
          <a:lstStyle/>
          <a:p>
            <a:pPr marL="0" indent="0">
              <a:spcBef>
                <a:spcPts val="0"/>
              </a:spcBef>
            </a:pPr>
            <a:endParaRPr dirty="0"/>
          </a:p>
          <a:p>
            <a:pPr marL="0" indent="0"/>
            <a:r>
              <a:rPr lang="lv-LV" dirty="0"/>
              <a:t>23/08/2022</a:t>
            </a:r>
            <a:endParaRPr dirty="0"/>
          </a:p>
          <a:p>
            <a:pPr marL="0" indent="0"/>
            <a:endParaRPr dirty="0"/>
          </a:p>
        </p:txBody>
      </p:sp>
      <p:pic>
        <p:nvPicPr>
          <p:cNvPr id="4" name="Picture 3"/>
          <p:cNvPicPr>
            <a:picLocks noChangeAspect="1"/>
          </p:cNvPicPr>
          <p:nvPr/>
        </p:nvPicPr>
        <p:blipFill>
          <a:blip r:embed="rId3"/>
          <a:stretch>
            <a:fillRect/>
          </a:stretch>
        </p:blipFill>
        <p:spPr>
          <a:xfrm>
            <a:off x="1057744" y="0"/>
            <a:ext cx="1992429" cy="20116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0E14D2F-E544-F2A9-F7DB-775044B1C957}"/>
              </a:ext>
            </a:extLst>
          </p:cNvPr>
          <p:cNvSpPr>
            <a:spLocks noGrp="1"/>
          </p:cNvSpPr>
          <p:nvPr>
            <p:ph type="title"/>
          </p:nvPr>
        </p:nvSpPr>
        <p:spPr>
          <a:xfrm>
            <a:off x="2557601" y="230914"/>
            <a:ext cx="7076797" cy="1142815"/>
          </a:xfrm>
        </p:spPr>
        <p:txBody>
          <a:bodyPr/>
          <a:lstStyle/>
          <a:p>
            <a:pPr algn="ctr"/>
            <a:r>
              <a:rPr lang="lv-LV" dirty="0"/>
              <a:t>Augstākā izglītība, zinātne un inovācijas</a:t>
            </a:r>
            <a:endParaRPr lang="en-GB" dirty="0"/>
          </a:p>
        </p:txBody>
      </p:sp>
      <p:sp>
        <p:nvSpPr>
          <p:cNvPr id="3" name="Text Placeholder 2">
            <a:extLst>
              <a:ext uri="{FF2B5EF4-FFF2-40B4-BE49-F238E27FC236}">
                <a16:creationId xmlns="" xmlns:a16="http://schemas.microsoft.com/office/drawing/2014/main" id="{2A73D8FC-4DEA-5099-64D1-1EB922579187}"/>
              </a:ext>
            </a:extLst>
          </p:cNvPr>
          <p:cNvSpPr>
            <a:spLocks noGrp="1"/>
          </p:cNvSpPr>
          <p:nvPr>
            <p:ph type="body" idx="1"/>
          </p:nvPr>
        </p:nvSpPr>
        <p:spPr>
          <a:xfrm>
            <a:off x="449060" y="1664859"/>
            <a:ext cx="7244511" cy="3932984"/>
          </a:xfrm>
        </p:spPr>
        <p:txBody>
          <a:bodyPr/>
          <a:lstStyle/>
          <a:p>
            <a:pPr marL="228600" indent="0"/>
            <a:r>
              <a:rPr lang="lv-LV" sz="1500" dirty="0"/>
              <a:t>Latgales institūcijas aktīvi iesaistās Valsts pētījumu programmās (VPP) </a:t>
            </a:r>
            <a:br>
              <a:rPr lang="lv-LV" sz="1500" dirty="0"/>
            </a:br>
            <a:r>
              <a:rPr lang="lv-LV" sz="1500" dirty="0"/>
              <a:t>un Fundamentālo un lietišķo pētījumu projektu (FLPP) īstenošanā,</a:t>
            </a:r>
            <a:br>
              <a:rPr lang="lv-LV" sz="1500" dirty="0"/>
            </a:br>
            <a:r>
              <a:rPr lang="lv-LV" sz="1500" dirty="0"/>
              <a:t>iesaistās «Apvārsnis 2020» </a:t>
            </a:r>
            <a:r>
              <a:rPr lang="lv-LV" sz="1500" dirty="0" err="1"/>
              <a:t>bioekonomikas</a:t>
            </a:r>
            <a:r>
              <a:rPr lang="lv-LV" sz="1500" dirty="0"/>
              <a:t> un soc. zinātņu projektos</a:t>
            </a:r>
          </a:p>
          <a:p>
            <a:pPr marL="228600" indent="0"/>
            <a:r>
              <a:rPr lang="lv-LV" sz="1500" dirty="0"/>
              <a:t>2016.-2020. g. SCOPUS datubāzē – 498 publikācijas ar DU institucionālo piederību; ~24% Q1 žurnālos</a:t>
            </a:r>
          </a:p>
          <a:p>
            <a:pPr marL="228600" indent="0"/>
            <a:r>
              <a:rPr lang="lv-LV" sz="1500" dirty="0"/>
              <a:t>IZM augstu novērtē DU kopīgi ar LU izveidoto doktorantūras programmu «Vēsture un arheoloģija»</a:t>
            </a:r>
          </a:p>
          <a:p>
            <a:pPr marL="228600" indent="0"/>
            <a:r>
              <a:rPr lang="lv-LV" sz="1500" dirty="0"/>
              <a:t>Daugavpils Universitātes (DU) «</a:t>
            </a:r>
            <a:r>
              <a:rPr lang="lv-LV" sz="1500" dirty="0" err="1"/>
              <a:t>Reģionālistikas</a:t>
            </a:r>
            <a:r>
              <a:rPr lang="lv-LV" sz="1500" dirty="0"/>
              <a:t>, literatūras un mākslas» programmai augsti rezultāti Zinātnisko institūciju starptautiskajā novērtējumā </a:t>
            </a:r>
          </a:p>
          <a:p>
            <a:pPr marL="228600" indent="0"/>
            <a:r>
              <a:rPr lang="lv-LV" sz="1500" dirty="0"/>
              <a:t>Ar EEZ/No atbalstu attīstīts Daugavpils inovāciju centrs un STEM izglītība</a:t>
            </a:r>
          </a:p>
          <a:p>
            <a:pPr marL="228600" indent="0"/>
            <a:r>
              <a:rPr lang="lv-LV" sz="1500" dirty="0"/>
              <a:t>Ilgtermiņā vērojams pakāpenisks DU un Rēzeknes tehnoloģiju akadēmijas (RTA) studējošo un absolventu kritums; septembrī paredzētas sarunas ar DU un RTA par neatrisinātiem paredzētās reorganizācijas jautājumiem</a:t>
            </a:r>
          </a:p>
          <a:p>
            <a:pPr marL="571500" indent="-342900">
              <a:buFont typeface="Arial" panose="020B0604020202020204" pitchFamily="34" charset="0"/>
              <a:buChar char="•"/>
            </a:pPr>
            <a:endParaRPr lang="lv-LV" sz="1100" dirty="0"/>
          </a:p>
        </p:txBody>
      </p:sp>
      <p:sp>
        <p:nvSpPr>
          <p:cNvPr id="4" name="Slide Number Placeholder 3">
            <a:extLst>
              <a:ext uri="{FF2B5EF4-FFF2-40B4-BE49-F238E27FC236}">
                <a16:creationId xmlns="" xmlns:a16="http://schemas.microsoft.com/office/drawing/2014/main" id="{0EA06B84-186B-C83F-35DC-F90305D91450}"/>
              </a:ext>
            </a:extLst>
          </p:cNvPr>
          <p:cNvSpPr>
            <a:spLocks noGrp="1"/>
          </p:cNvSpPr>
          <p:nvPr>
            <p:ph type="sldNum" idx="12"/>
          </p:nvPr>
        </p:nvSpPr>
        <p:spPr/>
        <p:txBody>
          <a:bodyPr/>
          <a:lstStyle/>
          <a:p>
            <a:fld id="{00000000-1234-1234-1234-123412341234}" type="slidenum">
              <a:rPr lang="lv-LV" smtClean="0"/>
              <a:pPr/>
              <a:t>2</a:t>
            </a:fld>
            <a:endParaRPr lang="lv-LV" dirty="0"/>
          </a:p>
        </p:txBody>
      </p:sp>
      <p:graphicFrame>
        <p:nvGraphicFramePr>
          <p:cNvPr id="8" name="Chart 7"/>
          <p:cNvGraphicFramePr>
            <a:graphicFrameLocks/>
          </p:cNvGraphicFramePr>
          <p:nvPr>
            <p:extLst>
              <p:ext uri="{D42A27DB-BD31-4B8C-83A1-F6EECF244321}">
                <p14:modId xmlns:p14="http://schemas.microsoft.com/office/powerpoint/2010/main" val="2918389792"/>
              </p:ext>
            </p:extLst>
          </p:nvPr>
        </p:nvGraphicFramePr>
        <p:xfrm>
          <a:off x="7182035" y="1744979"/>
          <a:ext cx="4781365" cy="4416124"/>
        </p:xfrm>
        <a:graphic>
          <a:graphicData uri="http://schemas.openxmlformats.org/drawingml/2006/chart">
            <c:chart xmlns:c="http://schemas.openxmlformats.org/drawingml/2006/chart" xmlns:r="http://schemas.openxmlformats.org/officeDocument/2006/relationships" r:id="rId3"/>
          </a:graphicData>
        </a:graphic>
      </p:graphicFrame>
      <p:sp>
        <p:nvSpPr>
          <p:cNvPr id="5" name="Google Shape;641;p50">
            <a:extLst>
              <a:ext uri="{FF2B5EF4-FFF2-40B4-BE49-F238E27FC236}">
                <a16:creationId xmlns="" xmlns:a16="http://schemas.microsoft.com/office/drawing/2014/main" id="{320D944C-1707-0043-0A61-FB06E0088689}"/>
              </a:ext>
            </a:extLst>
          </p:cNvPr>
          <p:cNvSpPr/>
          <p:nvPr/>
        </p:nvSpPr>
        <p:spPr>
          <a:xfrm>
            <a:off x="228600" y="1909955"/>
            <a:ext cx="221420" cy="221420"/>
          </a:xfrm>
          <a:prstGeom prst="ellipse">
            <a:avLst/>
          </a:prstGeom>
          <a:solidFill>
            <a:srgbClr val="664790"/>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 name="Google Shape;642;p50">
            <a:extLst>
              <a:ext uri="{FF2B5EF4-FFF2-40B4-BE49-F238E27FC236}">
                <a16:creationId xmlns="" xmlns:a16="http://schemas.microsoft.com/office/drawing/2014/main" id="{4737AAE1-7E99-D27B-E349-33D4A5B31118}"/>
              </a:ext>
            </a:extLst>
          </p:cNvPr>
          <p:cNvSpPr/>
          <p:nvPr/>
        </p:nvSpPr>
        <p:spPr>
          <a:xfrm>
            <a:off x="228600" y="2720764"/>
            <a:ext cx="221420" cy="221420"/>
          </a:xfrm>
          <a:prstGeom prst="ellipse">
            <a:avLst/>
          </a:prstGeom>
          <a:solidFill>
            <a:srgbClr val="664790"/>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7" name="Google Shape;643;p50">
            <a:extLst>
              <a:ext uri="{FF2B5EF4-FFF2-40B4-BE49-F238E27FC236}">
                <a16:creationId xmlns="" xmlns:a16="http://schemas.microsoft.com/office/drawing/2014/main" id="{8C44AC42-93BB-0093-2C8A-801219892578}"/>
              </a:ext>
            </a:extLst>
          </p:cNvPr>
          <p:cNvSpPr/>
          <p:nvPr/>
        </p:nvSpPr>
        <p:spPr>
          <a:xfrm>
            <a:off x="228933" y="3282528"/>
            <a:ext cx="221420" cy="221420"/>
          </a:xfrm>
          <a:prstGeom prst="ellipse">
            <a:avLst/>
          </a:prstGeom>
          <a:solidFill>
            <a:srgbClr val="A391BC"/>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9" name="Google Shape;644;p50">
            <a:extLst>
              <a:ext uri="{FF2B5EF4-FFF2-40B4-BE49-F238E27FC236}">
                <a16:creationId xmlns="" xmlns:a16="http://schemas.microsoft.com/office/drawing/2014/main" id="{F48A8A60-1D77-3646-FC4C-CED32EBDB2A0}"/>
              </a:ext>
            </a:extLst>
          </p:cNvPr>
          <p:cNvSpPr/>
          <p:nvPr/>
        </p:nvSpPr>
        <p:spPr>
          <a:xfrm>
            <a:off x="228600" y="3865344"/>
            <a:ext cx="221420" cy="221420"/>
          </a:xfrm>
          <a:prstGeom prst="ellipse">
            <a:avLst/>
          </a:prstGeom>
          <a:solidFill>
            <a:srgbClr val="A391BC"/>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10" name="Google Shape;645;p50">
            <a:extLst>
              <a:ext uri="{FF2B5EF4-FFF2-40B4-BE49-F238E27FC236}">
                <a16:creationId xmlns="" xmlns:a16="http://schemas.microsoft.com/office/drawing/2014/main" id="{F2CE156A-ACB0-5DBC-E421-03EAF30D6D66}"/>
              </a:ext>
            </a:extLst>
          </p:cNvPr>
          <p:cNvSpPr/>
          <p:nvPr/>
        </p:nvSpPr>
        <p:spPr>
          <a:xfrm>
            <a:off x="228600" y="4665849"/>
            <a:ext cx="221420" cy="221420"/>
          </a:xfrm>
          <a:prstGeom prst="ellipse">
            <a:avLst/>
          </a:prstGeom>
          <a:solidFill>
            <a:srgbClr val="C2B5D3"/>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11" name="Google Shape;646;p50">
            <a:extLst>
              <a:ext uri="{FF2B5EF4-FFF2-40B4-BE49-F238E27FC236}">
                <a16:creationId xmlns="" xmlns:a16="http://schemas.microsoft.com/office/drawing/2014/main" id="{3357B0C9-B361-0F5D-27FD-AF6F08DAA6A3}"/>
              </a:ext>
            </a:extLst>
          </p:cNvPr>
          <p:cNvSpPr/>
          <p:nvPr/>
        </p:nvSpPr>
        <p:spPr>
          <a:xfrm>
            <a:off x="227640" y="5259169"/>
            <a:ext cx="221420" cy="221420"/>
          </a:xfrm>
          <a:prstGeom prst="ellipse">
            <a:avLst/>
          </a:prstGeom>
          <a:solidFill>
            <a:srgbClr val="C2B5D3"/>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Tree>
    <p:extLst>
      <p:ext uri="{BB962C8B-B14F-4D97-AF65-F5344CB8AC3E}">
        <p14:creationId xmlns:p14="http://schemas.microsoft.com/office/powerpoint/2010/main" val="1610207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40"/>
          <p:cNvSpPr txBox="1">
            <a:spLocks noGrp="1"/>
          </p:cNvSpPr>
          <p:nvPr>
            <p:ph type="title"/>
          </p:nvPr>
        </p:nvSpPr>
        <p:spPr>
          <a:xfrm>
            <a:off x="1986582" y="257547"/>
            <a:ext cx="7972666" cy="1142815"/>
          </a:xfrm>
          <a:prstGeom prst="rect">
            <a:avLst/>
          </a:prstGeom>
          <a:noFill/>
          <a:ln>
            <a:noFill/>
          </a:ln>
        </p:spPr>
        <p:txBody>
          <a:bodyPr spcFirstLastPara="1" wrap="square" lIns="0" tIns="45700" rIns="91425" bIns="45700" anchor="ctr" anchorCtr="0">
            <a:noAutofit/>
          </a:bodyPr>
          <a:lstStyle/>
          <a:p>
            <a:r>
              <a:rPr lang="lv-LV" dirty="0"/>
              <a:t>Atbalsta pasākumi skolotājiem un izglītojamiem</a:t>
            </a:r>
          </a:p>
        </p:txBody>
      </p:sp>
      <p:sp>
        <p:nvSpPr>
          <p:cNvPr id="449" name="Google Shape;449;p40"/>
          <p:cNvSpPr txBox="1">
            <a:spLocks noGrp="1"/>
          </p:cNvSpPr>
          <p:nvPr>
            <p:ph type="sldNum" idx="12"/>
          </p:nvPr>
        </p:nvSpPr>
        <p:spPr>
          <a:xfrm>
            <a:off x="1986581" y="6566070"/>
            <a:ext cx="293472" cy="291513"/>
          </a:xfrm>
          <a:prstGeom prst="rect">
            <a:avLst/>
          </a:prstGeom>
          <a:noFill/>
          <a:ln>
            <a:noFill/>
          </a:ln>
        </p:spPr>
        <p:txBody>
          <a:bodyPr spcFirstLastPara="1" wrap="square" lIns="36000" tIns="36000" rIns="36000" bIns="36000" anchor="ctr" anchorCtr="0">
            <a:noAutofit/>
          </a:bodyPr>
          <a:lstStyle/>
          <a:p>
            <a:fld id="{00000000-1234-1234-1234-123412341234}" type="slidenum">
              <a:rPr lang="lv-LV"/>
              <a:pPr/>
              <a:t>3</a:t>
            </a:fld>
            <a:endParaRPr/>
          </a:p>
        </p:txBody>
      </p:sp>
      <p:sp>
        <p:nvSpPr>
          <p:cNvPr id="450" name="Google Shape;450;p40"/>
          <p:cNvSpPr txBox="1"/>
          <p:nvPr/>
        </p:nvSpPr>
        <p:spPr>
          <a:xfrm>
            <a:off x="936434" y="3534242"/>
            <a:ext cx="3417715" cy="2307159"/>
          </a:xfrm>
          <a:prstGeom prst="rect">
            <a:avLst/>
          </a:prstGeom>
          <a:noFill/>
          <a:ln>
            <a:noFill/>
          </a:ln>
        </p:spPr>
        <p:txBody>
          <a:bodyPr spcFirstLastPara="1" wrap="square" lIns="91425" tIns="45700" rIns="91425" bIns="45700" anchor="t" anchorCtr="0">
            <a:noAutofit/>
          </a:bodyPr>
          <a:lstStyle/>
          <a:p>
            <a:pPr>
              <a:buClr>
                <a:schemeClr val="dk1"/>
              </a:buClr>
              <a:buSzPts val="1500"/>
            </a:pPr>
            <a:r>
              <a:rPr lang="lv-LV" sz="1500" b="1" dirty="0">
                <a:solidFill>
                  <a:schemeClr val="dk1"/>
                </a:solidFill>
                <a:latin typeface="Verdana"/>
                <a:ea typeface="Verdana"/>
                <a:cs typeface="Verdana"/>
                <a:sym typeface="Verdana"/>
              </a:rPr>
              <a:t>Kopumā 5 643 nodarbināto izmantoja iespēju pilnveidot profesionālo kompetenci</a:t>
            </a:r>
          </a:p>
          <a:p>
            <a:pPr>
              <a:buClr>
                <a:schemeClr val="dk1"/>
              </a:buClr>
              <a:buSzPts val="1500"/>
            </a:pPr>
            <a:endParaRPr lang="lv-LV" sz="900" dirty="0">
              <a:solidFill>
                <a:schemeClr val="dk1"/>
              </a:solidFill>
              <a:latin typeface="Verdana"/>
              <a:ea typeface="Verdana"/>
              <a:cs typeface="Verdana"/>
              <a:sym typeface="Verdana"/>
            </a:endParaRPr>
          </a:p>
          <a:p>
            <a:pPr>
              <a:buClr>
                <a:schemeClr val="dk1"/>
              </a:buClr>
              <a:buSzPts val="1500"/>
            </a:pPr>
            <a:r>
              <a:rPr lang="lv-LV" sz="1500" dirty="0">
                <a:solidFill>
                  <a:schemeClr val="dk1"/>
                </a:solidFill>
                <a:latin typeface="Verdana"/>
                <a:ea typeface="Verdana"/>
                <a:cs typeface="Verdana"/>
                <a:sym typeface="Verdana"/>
              </a:rPr>
              <a:t>Laika periodā no 2019. gada sākuma līdz 2022. gada 1. augustam 8.4.1. SAM projektā «Pilnveidot nodarbināto profesionālo kompetenci aktīvi izmantoja arī Latgales plānošanas reģionā nodarbinātās personas.</a:t>
            </a:r>
          </a:p>
          <a:p>
            <a:pPr>
              <a:buClr>
                <a:schemeClr val="dk1"/>
              </a:buClr>
              <a:buSzPts val="1500"/>
            </a:pPr>
            <a:endParaRPr dirty="0"/>
          </a:p>
        </p:txBody>
      </p:sp>
      <p:cxnSp>
        <p:nvCxnSpPr>
          <p:cNvPr id="451" name="Google Shape;451;p40"/>
          <p:cNvCxnSpPr/>
          <p:nvPr/>
        </p:nvCxnSpPr>
        <p:spPr>
          <a:xfrm rot="10800000">
            <a:off x="2947799" y="3261201"/>
            <a:ext cx="975157" cy="0"/>
          </a:xfrm>
          <a:prstGeom prst="straightConnector1">
            <a:avLst/>
          </a:prstGeom>
          <a:noFill/>
          <a:ln w="19050" cap="flat" cmpd="sng">
            <a:solidFill>
              <a:srgbClr val="664790"/>
            </a:solidFill>
            <a:prstDash val="solid"/>
            <a:miter lim="800000"/>
            <a:headEnd type="none" w="sm" len="sm"/>
            <a:tailEnd type="none" w="sm" len="sm"/>
          </a:ln>
        </p:spPr>
      </p:cxnSp>
      <p:cxnSp>
        <p:nvCxnSpPr>
          <p:cNvPr id="452" name="Google Shape;452;p40"/>
          <p:cNvCxnSpPr/>
          <p:nvPr/>
        </p:nvCxnSpPr>
        <p:spPr>
          <a:xfrm rot="10800000">
            <a:off x="6096000" y="3243098"/>
            <a:ext cx="891066" cy="0"/>
          </a:xfrm>
          <a:prstGeom prst="straightConnector1">
            <a:avLst/>
          </a:prstGeom>
          <a:noFill/>
          <a:ln w="19050" cap="flat" cmpd="sng">
            <a:solidFill>
              <a:srgbClr val="664790"/>
            </a:solidFill>
            <a:prstDash val="solid"/>
            <a:miter lim="800000"/>
            <a:headEnd type="none" w="sm" len="sm"/>
            <a:tailEnd type="none" w="sm" len="sm"/>
          </a:ln>
        </p:spPr>
      </p:cxnSp>
      <p:cxnSp>
        <p:nvCxnSpPr>
          <p:cNvPr id="453" name="Google Shape;453;p40"/>
          <p:cNvCxnSpPr/>
          <p:nvPr/>
        </p:nvCxnSpPr>
        <p:spPr>
          <a:xfrm rot="10800000">
            <a:off x="8669230" y="3255290"/>
            <a:ext cx="1181523" cy="0"/>
          </a:xfrm>
          <a:prstGeom prst="straightConnector1">
            <a:avLst/>
          </a:prstGeom>
          <a:noFill/>
          <a:ln w="19050" cap="flat" cmpd="sng">
            <a:solidFill>
              <a:srgbClr val="664790"/>
            </a:solidFill>
            <a:prstDash val="solid"/>
            <a:miter lim="800000"/>
            <a:headEnd type="none" w="sm" len="sm"/>
            <a:tailEnd type="none" w="sm" len="sm"/>
          </a:ln>
        </p:spPr>
      </p:cxnSp>
      <p:sp>
        <p:nvSpPr>
          <p:cNvPr id="454" name="Google Shape;454;p40"/>
          <p:cNvSpPr txBox="1"/>
          <p:nvPr/>
        </p:nvSpPr>
        <p:spPr>
          <a:xfrm>
            <a:off x="4745895" y="3534242"/>
            <a:ext cx="3417714" cy="2670602"/>
          </a:xfrm>
          <a:prstGeom prst="rect">
            <a:avLst/>
          </a:prstGeom>
          <a:noFill/>
          <a:ln>
            <a:noFill/>
          </a:ln>
        </p:spPr>
        <p:txBody>
          <a:bodyPr spcFirstLastPara="1" wrap="square" lIns="91425" tIns="45700" rIns="91425" bIns="45700" anchor="t" anchorCtr="0">
            <a:noAutofit/>
          </a:bodyPr>
          <a:lstStyle/>
          <a:p>
            <a:pPr>
              <a:buClr>
                <a:schemeClr val="dk1"/>
              </a:buClr>
              <a:buSzPts val="1500"/>
            </a:pPr>
            <a:r>
              <a:rPr lang="lv-LV" sz="1500" b="1" dirty="0">
                <a:solidFill>
                  <a:schemeClr val="dk1"/>
                </a:solidFill>
                <a:latin typeface="Verdana"/>
                <a:ea typeface="Verdana"/>
                <a:cs typeface="Verdana"/>
                <a:sym typeface="Verdana"/>
              </a:rPr>
              <a:t>Veikti ieguldījumi divās profesionālās izglītības iestādēs 728 860 € apmērā</a:t>
            </a:r>
          </a:p>
          <a:p>
            <a:pPr>
              <a:buClr>
                <a:schemeClr val="dk1"/>
              </a:buClr>
              <a:buSzPts val="1500"/>
            </a:pPr>
            <a:endParaRPr lang="lv-LV" sz="900" dirty="0">
              <a:solidFill>
                <a:schemeClr val="dk1"/>
              </a:solidFill>
              <a:latin typeface="Verdana"/>
              <a:ea typeface="Verdana"/>
              <a:cs typeface="Verdana"/>
              <a:sym typeface="Verdana"/>
            </a:endParaRPr>
          </a:p>
          <a:p>
            <a:pPr>
              <a:buClr>
                <a:schemeClr val="dk1"/>
              </a:buClr>
              <a:buSzPts val="1500"/>
            </a:pPr>
            <a:r>
              <a:rPr lang="lv-LV" sz="1500" dirty="0">
                <a:solidFill>
                  <a:schemeClr val="dk1"/>
                </a:solidFill>
                <a:latin typeface="Verdana"/>
                <a:ea typeface="Verdana"/>
                <a:cs typeface="Verdana"/>
                <a:sym typeface="Verdana"/>
              </a:rPr>
              <a:t>4.2.1.2. specifiskā atbalsta mērķa pasākuma "Veicināt energoefektivitātes paaugstināšanu valsts ēkās" ietvaros Latgalē veikti skolu energoefektivitātes uzlabošanas pasākumi.</a:t>
            </a:r>
          </a:p>
        </p:txBody>
      </p:sp>
      <p:sp>
        <p:nvSpPr>
          <p:cNvPr id="455" name="Google Shape;455;p40"/>
          <p:cNvSpPr txBox="1"/>
          <p:nvPr/>
        </p:nvSpPr>
        <p:spPr>
          <a:xfrm>
            <a:off x="8163609" y="3497933"/>
            <a:ext cx="3591275" cy="2317873"/>
          </a:xfrm>
          <a:prstGeom prst="rect">
            <a:avLst/>
          </a:prstGeom>
          <a:noFill/>
          <a:ln>
            <a:noFill/>
          </a:ln>
        </p:spPr>
        <p:txBody>
          <a:bodyPr spcFirstLastPara="1" wrap="square" lIns="91425" tIns="45700" rIns="91425" bIns="45700" anchor="t" anchorCtr="0">
            <a:noAutofit/>
          </a:bodyPr>
          <a:lstStyle/>
          <a:p>
            <a:pPr>
              <a:buClr>
                <a:schemeClr val="dk1"/>
              </a:buClr>
              <a:buSzPts val="1500"/>
            </a:pPr>
            <a:r>
              <a:rPr lang="lv-LV" sz="1500" b="1" dirty="0">
                <a:solidFill>
                  <a:schemeClr val="dk1"/>
                </a:solidFill>
                <a:latin typeface="Verdana"/>
                <a:ea typeface="Verdana"/>
                <a:cs typeface="Verdana"/>
                <a:sym typeface="Verdana"/>
              </a:rPr>
              <a:t>Jaunajā finansēšanas modelī reģions stiprināts ar paaugstinātu koeficientu</a:t>
            </a:r>
          </a:p>
          <a:p>
            <a:pPr>
              <a:buClr>
                <a:schemeClr val="dk1"/>
              </a:buClr>
              <a:buSzPts val="1500"/>
            </a:pPr>
            <a:endParaRPr lang="lv-LV" sz="900" dirty="0">
              <a:solidFill>
                <a:schemeClr val="dk1"/>
              </a:solidFill>
              <a:latin typeface="Verdana"/>
              <a:ea typeface="Verdana"/>
              <a:cs typeface="Verdana"/>
              <a:sym typeface="Verdana"/>
            </a:endParaRPr>
          </a:p>
          <a:p>
            <a:pPr>
              <a:buClr>
                <a:schemeClr val="dk1"/>
              </a:buClr>
              <a:buSzPts val="1500"/>
            </a:pPr>
            <a:r>
              <a:rPr lang="lv-LV" dirty="0">
                <a:solidFill>
                  <a:schemeClr val="dk1"/>
                </a:solidFill>
                <a:latin typeface="Verdana"/>
                <a:ea typeface="Verdana"/>
                <a:cs typeface="Verdana"/>
                <a:sym typeface="Verdana"/>
              </a:rPr>
              <a:t>21.06.2022. Ministru kabineta noteikumos Nr.376 </a:t>
            </a:r>
            <a:br>
              <a:rPr lang="lv-LV" dirty="0">
                <a:solidFill>
                  <a:schemeClr val="dk1"/>
                </a:solidFill>
                <a:latin typeface="Verdana"/>
                <a:ea typeface="Verdana"/>
                <a:cs typeface="Verdana"/>
                <a:sym typeface="Verdana"/>
              </a:rPr>
            </a:br>
            <a:r>
              <a:rPr lang="lv-LV" dirty="0">
                <a:solidFill>
                  <a:schemeClr val="dk1"/>
                </a:solidFill>
                <a:latin typeface="Verdana"/>
                <a:ea typeface="Verdana"/>
                <a:cs typeface="Verdana"/>
                <a:sym typeface="Verdana"/>
              </a:rPr>
              <a:t>«Kārtība, kādā aprēķina un sadala valsts budžeta mērķdotāciju pedagogu darba samaksai pašvaldību vispārējās izglītības iestādēs un valsts augstskolu vispārējās vidējās izglītības iestādēs» paredzēts paaugstināts reģionālais koeficients 1,41 apmērā pierobežas un zemo blīvumu novadiem.</a:t>
            </a:r>
          </a:p>
        </p:txBody>
      </p:sp>
      <p:pic>
        <p:nvPicPr>
          <p:cNvPr id="457" name="Google Shape;457;p40"/>
          <p:cNvPicPr preferRelativeResize="0"/>
          <p:nvPr/>
        </p:nvPicPr>
        <p:blipFill rotWithShape="1">
          <a:blip r:embed="rId3">
            <a:alphaModFix/>
          </a:blip>
          <a:srcRect/>
          <a:stretch/>
        </p:blipFill>
        <p:spPr>
          <a:xfrm>
            <a:off x="1982373" y="2435418"/>
            <a:ext cx="907455" cy="907455"/>
          </a:xfrm>
          <a:prstGeom prst="rect">
            <a:avLst/>
          </a:prstGeom>
          <a:noFill/>
          <a:ln>
            <a:noFill/>
          </a:ln>
        </p:spPr>
      </p:pic>
      <p:pic>
        <p:nvPicPr>
          <p:cNvPr id="14" name="Picture Placeholder 7">
            <a:extLst>
              <a:ext uri="{FF2B5EF4-FFF2-40B4-BE49-F238E27FC236}">
                <a16:creationId xmlns="" xmlns:a16="http://schemas.microsoft.com/office/drawing/2014/main" id="{14C3EAC7-14BA-6F2F-DF82-EB4BD64830D7}"/>
              </a:ext>
            </a:extLst>
          </p:cNvPr>
          <p:cNvPicPr>
            <a:picLocks noChangeAspect="1"/>
          </p:cNvPicPr>
          <p:nvPr/>
        </p:nvPicPr>
        <p:blipFill rotWithShape="1">
          <a:blip r:embed="rId4"/>
          <a:srcRect l="1125" r="1125"/>
          <a:stretch/>
        </p:blipFill>
        <p:spPr>
          <a:xfrm>
            <a:off x="1418531" y="1395089"/>
            <a:ext cx="2640825" cy="2016324"/>
          </a:xfrm>
          <a:prstGeom prst="rect">
            <a:avLst/>
          </a:prstGeom>
          <a:ln w="38100" cap="sq">
            <a:solidFill>
              <a:schemeClr val="bg2"/>
            </a:solidFill>
            <a:prstDash val="solid"/>
            <a:miter lim="800000"/>
          </a:ln>
          <a:effectLst>
            <a:outerShdw blurRad="50800" dist="38100" dir="2700000" algn="tl" rotWithShape="0">
              <a:srgbClr val="000000">
                <a:alpha val="43000"/>
              </a:srgbClr>
            </a:outerShdw>
          </a:effectLst>
        </p:spPr>
      </p:pic>
      <p:pic>
        <p:nvPicPr>
          <p:cNvPr id="15" name="Picture Placeholder 2"/>
          <p:cNvPicPr>
            <a:picLocks noChangeAspect="1"/>
          </p:cNvPicPr>
          <p:nvPr/>
        </p:nvPicPr>
        <p:blipFill>
          <a:blip r:embed="rId5"/>
          <a:srcRect t="2921" b="2921"/>
          <a:stretch>
            <a:fillRect/>
          </a:stretch>
        </p:blipFill>
        <p:spPr>
          <a:xfrm>
            <a:off x="4944431" y="1389533"/>
            <a:ext cx="2471562" cy="1987424"/>
          </a:xfrm>
          <a:prstGeom prst="rect">
            <a:avLst/>
          </a:prstGeom>
          <a:ln w="38100" cap="sq">
            <a:solidFill>
              <a:schemeClr val="bg2"/>
            </a:solidFill>
            <a:prstDash val="solid"/>
            <a:miter lim="800000"/>
          </a:ln>
          <a:effectLst>
            <a:outerShdw blurRad="50800" dist="38100" dir="2700000" algn="tl" rotWithShape="0">
              <a:srgbClr val="000000">
                <a:alpha val="43000"/>
              </a:srgbClr>
            </a:outerShdw>
          </a:effectLst>
        </p:spPr>
      </p:pic>
      <p:pic>
        <p:nvPicPr>
          <p:cNvPr id="16" name="Picture Placeholder 4"/>
          <p:cNvPicPr>
            <a:picLocks noChangeAspect="1"/>
          </p:cNvPicPr>
          <p:nvPr/>
        </p:nvPicPr>
        <p:blipFill>
          <a:blip r:embed="rId6"/>
          <a:srcRect t="5566" b="5566"/>
          <a:stretch>
            <a:fillRect/>
          </a:stretch>
        </p:blipFill>
        <p:spPr>
          <a:xfrm>
            <a:off x="8301068" y="1389533"/>
            <a:ext cx="2472401" cy="1987424"/>
          </a:xfrm>
          <a:prstGeom prst="rect">
            <a:avLst/>
          </a:prstGeom>
          <a:ln w="38100" cap="sq">
            <a:solidFill>
              <a:schemeClr val="bg2"/>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5953974" y="3275112"/>
            <a:ext cx="284052" cy="307777"/>
          </a:xfrm>
          <a:prstGeom prst="rect">
            <a:avLst/>
          </a:prstGeom>
        </p:spPr>
        <p:txBody>
          <a:bodyPr wrap="none">
            <a:spAutoFit/>
          </a:bodyPr>
          <a:lstStyle/>
          <a:p>
            <a:r>
              <a:rPr lang="lv-LV" dirty="0"/>
              <a:t>2</a:t>
            </a:r>
          </a:p>
        </p:txBody>
      </p:sp>
      <p:sp>
        <p:nvSpPr>
          <p:cNvPr id="17" name="Slide Number Placeholder 3">
            <a:extLst>
              <a:ext uri="{FF2B5EF4-FFF2-40B4-BE49-F238E27FC236}">
                <a16:creationId xmlns="" xmlns:a16="http://schemas.microsoft.com/office/drawing/2014/main" id="{0EA06B84-186B-C83F-35DC-F90305D91450}"/>
              </a:ext>
            </a:extLst>
          </p:cNvPr>
          <p:cNvSpPr txBox="1">
            <a:spLocks/>
          </p:cNvSpPr>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defPPr marR="0" lvl="0" algn="l" rtl="0">
              <a:lnSpc>
                <a:spcPct val="100000"/>
              </a:lnSpc>
              <a:spcBef>
                <a:spcPts val="0"/>
              </a:spcBef>
              <a:spcAft>
                <a:spcPts val="0"/>
              </a:spcAft>
            </a:defPPr>
            <a:lvl1pPr marL="0" marR="0" lvl="0"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1pPr>
            <a:lvl2pPr marL="0" marR="0" lvl="1"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2pPr>
            <a:lvl3pPr marL="0" marR="0" lvl="2"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3pPr>
            <a:lvl4pPr marL="0" marR="0" lvl="3"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4pPr>
            <a:lvl5pPr marL="0" marR="0" lvl="4"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5pPr>
            <a:lvl6pPr marL="0" marR="0" lvl="5"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6pPr>
            <a:lvl7pPr marL="0" marR="0" lvl="6"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7pPr>
            <a:lvl8pPr marL="0" marR="0" lvl="7"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8pPr>
            <a:lvl9pPr marL="0" marR="0" lvl="8"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9pPr>
          </a:lstStyle>
          <a:p>
            <a:r>
              <a:rPr lang="lv-LV" dirty="0"/>
              <a:t>3</a:t>
            </a:r>
          </a:p>
        </p:txBody>
      </p:sp>
    </p:spTree>
    <p:extLst>
      <p:ext uri="{BB962C8B-B14F-4D97-AF65-F5344CB8AC3E}">
        <p14:creationId xmlns:p14="http://schemas.microsoft.com/office/powerpoint/2010/main" val="2900903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6"/>
        <p:cNvGrpSpPr/>
        <p:nvPr/>
      </p:nvGrpSpPr>
      <p:grpSpPr>
        <a:xfrm>
          <a:off x="0" y="0"/>
          <a:ext cx="0" cy="0"/>
          <a:chOff x="0" y="0"/>
          <a:chExt cx="0" cy="0"/>
        </a:xfrm>
      </p:grpSpPr>
      <p:sp>
        <p:nvSpPr>
          <p:cNvPr id="627" name="Google Shape;627;p50"/>
          <p:cNvSpPr/>
          <p:nvPr/>
        </p:nvSpPr>
        <p:spPr>
          <a:xfrm>
            <a:off x="-702461" y="2609693"/>
            <a:ext cx="3167844" cy="3167844"/>
          </a:xfrm>
          <a:prstGeom prst="blockArc">
            <a:avLst>
              <a:gd name="adj1" fmla="val 16173961"/>
              <a:gd name="adj2" fmla="val 5453715"/>
              <a:gd name="adj3" fmla="val 11604"/>
            </a:avLst>
          </a:prstGeom>
          <a:solidFill>
            <a:srgbClr val="C2B5D3"/>
          </a:solidFill>
          <a:ln>
            <a:noFill/>
          </a:ln>
        </p:spPr>
        <p:txBody>
          <a:bodyPr spcFirstLastPara="1" wrap="square" lIns="91425" tIns="45700" rIns="91425" bIns="45700" anchor="ctr" anchorCtr="0">
            <a:noAutofit/>
          </a:bodyPr>
          <a:lstStyle/>
          <a:p>
            <a:pPr algn="ctr"/>
            <a:endParaRPr sz="1800">
              <a:solidFill>
                <a:schemeClr val="dk1"/>
              </a:solidFill>
              <a:latin typeface="Trebuchet MS"/>
              <a:ea typeface="Trebuchet MS"/>
              <a:cs typeface="Trebuchet MS"/>
              <a:sym typeface="Trebuchet MS"/>
            </a:endParaRPr>
          </a:p>
        </p:txBody>
      </p:sp>
      <p:sp>
        <p:nvSpPr>
          <p:cNvPr id="628" name="Google Shape;628;p50"/>
          <p:cNvSpPr txBox="1">
            <a:spLocks noGrp="1"/>
          </p:cNvSpPr>
          <p:nvPr>
            <p:ph type="title"/>
          </p:nvPr>
        </p:nvSpPr>
        <p:spPr>
          <a:xfrm>
            <a:off x="2045210" y="144816"/>
            <a:ext cx="8545543" cy="1142815"/>
          </a:xfrm>
          <a:prstGeom prst="rect">
            <a:avLst/>
          </a:prstGeom>
          <a:noFill/>
          <a:ln>
            <a:noFill/>
          </a:ln>
        </p:spPr>
        <p:txBody>
          <a:bodyPr spcFirstLastPara="1" wrap="square" lIns="0" tIns="45700" rIns="91425" bIns="45700" anchor="ctr" anchorCtr="0">
            <a:noAutofit/>
          </a:bodyPr>
          <a:lstStyle/>
          <a:p>
            <a:r>
              <a:rPr lang="lv-LV" dirty="0"/>
              <a:t>Atbalsta virzieni latgaliešu rakstu valodas attīstībai</a:t>
            </a:r>
            <a:br>
              <a:rPr lang="lv-LV" dirty="0"/>
            </a:br>
            <a:r>
              <a:rPr lang="lv-LV" i="1" dirty="0"/>
              <a:t>Valsts valodas politikas pamatnostādnēs 2021-2027 </a:t>
            </a:r>
            <a:endParaRPr i="1" dirty="0"/>
          </a:p>
        </p:txBody>
      </p:sp>
      <p:sp>
        <p:nvSpPr>
          <p:cNvPr id="630" name="Google Shape;630;p50"/>
          <p:cNvSpPr txBox="1">
            <a:spLocks noGrp="1"/>
          </p:cNvSpPr>
          <p:nvPr>
            <p:ph type="sldNum" idx="12"/>
          </p:nvPr>
        </p:nvSpPr>
        <p:spPr>
          <a:xfrm>
            <a:off x="1986581" y="6566070"/>
            <a:ext cx="293472" cy="291513"/>
          </a:xfrm>
          <a:prstGeom prst="rect">
            <a:avLst/>
          </a:prstGeom>
          <a:noFill/>
          <a:ln>
            <a:noFill/>
          </a:ln>
        </p:spPr>
        <p:txBody>
          <a:bodyPr spcFirstLastPara="1" wrap="square" lIns="36000" tIns="36000" rIns="36000" bIns="36000" anchor="ctr" anchorCtr="0">
            <a:noAutofit/>
          </a:bodyPr>
          <a:lstStyle/>
          <a:p>
            <a:fld id="{00000000-1234-1234-1234-123412341234}" type="slidenum">
              <a:rPr lang="lv-LV"/>
              <a:pPr/>
              <a:t>4</a:t>
            </a:fld>
            <a:endParaRPr/>
          </a:p>
        </p:txBody>
      </p:sp>
      <p:grpSp>
        <p:nvGrpSpPr>
          <p:cNvPr id="632" name="Google Shape;632;p50"/>
          <p:cNvGrpSpPr/>
          <p:nvPr/>
        </p:nvGrpSpPr>
        <p:grpSpPr>
          <a:xfrm>
            <a:off x="1840398" y="1653797"/>
            <a:ext cx="4418666" cy="1867029"/>
            <a:chOff x="571259" y="3331346"/>
            <a:chExt cx="2335493" cy="1043237"/>
          </a:xfrm>
        </p:grpSpPr>
        <p:sp>
          <p:nvSpPr>
            <p:cNvPr id="633" name="Google Shape;633;p50"/>
            <p:cNvSpPr txBox="1"/>
            <p:nvPr/>
          </p:nvSpPr>
          <p:spPr>
            <a:xfrm>
              <a:off x="803640" y="3539308"/>
              <a:ext cx="2103112" cy="835275"/>
            </a:xfrm>
            <a:prstGeom prst="rect">
              <a:avLst/>
            </a:prstGeom>
            <a:noFill/>
            <a:ln>
              <a:noFill/>
            </a:ln>
          </p:spPr>
          <p:txBody>
            <a:bodyPr spcFirstLastPara="1" wrap="square" lIns="91425" tIns="45700" rIns="91425" bIns="45700" anchor="t" anchorCtr="0">
              <a:noAutofit/>
            </a:bodyPr>
            <a:lstStyle/>
            <a:p>
              <a:r>
                <a:rPr lang="lv-LV" dirty="0">
                  <a:solidFill>
                    <a:schemeClr val="dk1"/>
                  </a:solidFill>
                  <a:latin typeface="Verdana"/>
                  <a:ea typeface="Verdana"/>
                  <a:cs typeface="Verdana"/>
                  <a:sym typeface="Verdana"/>
                </a:rPr>
                <a:t>pieejams digitāls rīks latgaliešu rakstu valodas apguvei, papildināts latgaliešu rakstu valodas korpuss un izveidots mutvārdu tekstu korpuss (skaits)</a:t>
              </a:r>
            </a:p>
            <a:p>
              <a:pPr marL="285750" indent="-285750">
                <a:buFont typeface="Arial" panose="020B0604020202020204" pitchFamily="34" charset="0"/>
                <a:buChar char="•"/>
              </a:pPr>
              <a:endParaRPr sz="1300" dirty="0">
                <a:solidFill>
                  <a:srgbClr val="664790"/>
                </a:solidFill>
                <a:latin typeface="Verdana"/>
                <a:ea typeface="Verdana"/>
                <a:cs typeface="Verdana"/>
                <a:sym typeface="Verdana"/>
              </a:endParaRPr>
            </a:p>
          </p:txBody>
        </p:sp>
        <p:sp>
          <p:nvSpPr>
            <p:cNvPr id="634" name="Google Shape;634;p50"/>
            <p:cNvSpPr txBox="1"/>
            <p:nvPr/>
          </p:nvSpPr>
          <p:spPr>
            <a:xfrm>
              <a:off x="571259" y="3331346"/>
              <a:ext cx="2059657" cy="246221"/>
            </a:xfrm>
            <a:prstGeom prst="rect">
              <a:avLst/>
            </a:prstGeom>
            <a:noFill/>
            <a:ln>
              <a:noFill/>
            </a:ln>
          </p:spPr>
          <p:txBody>
            <a:bodyPr spcFirstLastPara="1" wrap="square" lIns="91425" tIns="45700" rIns="91425" bIns="45700" anchor="ctr" anchorCtr="0">
              <a:noAutofit/>
            </a:bodyPr>
            <a:lstStyle/>
            <a:p>
              <a:r>
                <a:rPr lang="lv-LV" sz="1600" b="1" dirty="0">
                  <a:solidFill>
                    <a:srgbClr val="664790"/>
                  </a:solidFill>
                  <a:latin typeface="Verdana"/>
                  <a:ea typeface="Verdana"/>
                  <a:cs typeface="Verdana"/>
                  <a:sym typeface="Verdana"/>
                </a:rPr>
                <a:t>Politikas rezultāts</a:t>
              </a:r>
              <a:endParaRPr sz="1600" b="1" dirty="0">
                <a:solidFill>
                  <a:srgbClr val="664790"/>
                </a:solidFill>
                <a:latin typeface="Verdana"/>
                <a:ea typeface="Verdana"/>
                <a:cs typeface="Verdana"/>
                <a:sym typeface="Verdana"/>
              </a:endParaRPr>
            </a:p>
          </p:txBody>
        </p:sp>
      </p:grpSp>
      <p:sp>
        <p:nvSpPr>
          <p:cNvPr id="635" name="Google Shape;635;p50"/>
          <p:cNvSpPr txBox="1"/>
          <p:nvPr/>
        </p:nvSpPr>
        <p:spPr>
          <a:xfrm>
            <a:off x="6698720" y="1860331"/>
            <a:ext cx="5045491" cy="556343"/>
          </a:xfrm>
          <a:prstGeom prst="rect">
            <a:avLst/>
          </a:prstGeom>
          <a:noFill/>
          <a:ln>
            <a:noFill/>
          </a:ln>
        </p:spPr>
        <p:txBody>
          <a:bodyPr spcFirstLastPara="1" wrap="square" lIns="91425" tIns="45700" rIns="91425" bIns="45700" anchor="ctr" anchorCtr="0">
            <a:noAutofit/>
          </a:bodyPr>
          <a:lstStyle/>
          <a:p>
            <a:r>
              <a:rPr lang="lv-LV" dirty="0">
                <a:solidFill>
                  <a:schemeClr val="dk1"/>
                </a:solidFill>
                <a:latin typeface="Verdana"/>
                <a:ea typeface="Verdana"/>
                <a:cs typeface="Verdana"/>
                <a:sym typeface="Verdana"/>
              </a:rPr>
              <a:t>Rezultatīvais rādītājs: 2024. gadā plānoti 2 latgaliešu rakstu valodas korpusi, 2027. gadā – 3. </a:t>
            </a:r>
            <a:endParaRPr dirty="0"/>
          </a:p>
        </p:txBody>
      </p:sp>
      <p:sp>
        <p:nvSpPr>
          <p:cNvPr id="636" name="Google Shape;636;p50"/>
          <p:cNvSpPr txBox="1"/>
          <p:nvPr/>
        </p:nvSpPr>
        <p:spPr>
          <a:xfrm>
            <a:off x="6708972" y="2316096"/>
            <a:ext cx="4992277" cy="904263"/>
          </a:xfrm>
          <a:prstGeom prst="rect">
            <a:avLst/>
          </a:prstGeom>
          <a:noFill/>
          <a:ln>
            <a:noFill/>
          </a:ln>
        </p:spPr>
        <p:txBody>
          <a:bodyPr spcFirstLastPara="1" wrap="square" lIns="91425" tIns="45700" rIns="91425" bIns="45700" anchor="ctr" anchorCtr="0">
            <a:noAutofit/>
          </a:bodyPr>
          <a:lstStyle/>
          <a:p>
            <a:r>
              <a:rPr lang="lv-LV" dirty="0">
                <a:solidFill>
                  <a:schemeClr val="dk1"/>
                </a:solidFill>
                <a:latin typeface="Verdana"/>
                <a:ea typeface="Verdana"/>
                <a:cs typeface="Verdana"/>
                <a:sym typeface="Verdana"/>
              </a:rPr>
              <a:t>2020. gadā izstrādāts mācību priekšmeta “Latgaliešu valoda” programmas paraugs 1.-9. klasei</a:t>
            </a:r>
          </a:p>
          <a:p>
            <a:r>
              <a:rPr lang="lv-LV" u="sng" dirty="0">
                <a:hlinkClick r:id="rId3"/>
              </a:rPr>
              <a:t>https://www.visc.gov.lv/lv/media/11407/download</a:t>
            </a:r>
            <a:endParaRPr dirty="0"/>
          </a:p>
        </p:txBody>
      </p:sp>
      <p:sp>
        <p:nvSpPr>
          <p:cNvPr id="637" name="Google Shape;637;p50"/>
          <p:cNvSpPr txBox="1"/>
          <p:nvPr/>
        </p:nvSpPr>
        <p:spPr>
          <a:xfrm>
            <a:off x="6698720" y="3345660"/>
            <a:ext cx="5067291" cy="676495"/>
          </a:xfrm>
          <a:prstGeom prst="rect">
            <a:avLst/>
          </a:prstGeom>
          <a:noFill/>
          <a:ln>
            <a:noFill/>
          </a:ln>
        </p:spPr>
        <p:txBody>
          <a:bodyPr spcFirstLastPara="1" wrap="square" lIns="91425" tIns="45700" rIns="91425" bIns="45700" anchor="ctr" anchorCtr="0">
            <a:noAutofit/>
          </a:bodyPr>
          <a:lstStyle/>
          <a:p>
            <a:r>
              <a:rPr lang="lv-LV" dirty="0">
                <a:solidFill>
                  <a:schemeClr val="dk1"/>
                </a:solidFill>
                <a:latin typeface="Verdana"/>
                <a:ea typeface="Verdana"/>
                <a:cs typeface="Verdana"/>
                <a:sym typeface="Verdana"/>
              </a:rPr>
              <a:t>2020. gadā izstrādāts vispārējās vidējās izglītības specializētā kursa “Latgaliešu rakstu valoda” programmas paraugs </a:t>
            </a:r>
          </a:p>
          <a:p>
            <a:r>
              <a:rPr lang="lv-LV" u="sng" dirty="0">
                <a:hlinkClick r:id="rId4"/>
              </a:rPr>
              <a:t>https://www.visc.gov.lv/lv/media/11405/download</a:t>
            </a:r>
            <a:endParaRPr dirty="0"/>
          </a:p>
        </p:txBody>
      </p:sp>
      <p:sp>
        <p:nvSpPr>
          <p:cNvPr id="638" name="Google Shape;638;p50"/>
          <p:cNvSpPr txBox="1"/>
          <p:nvPr/>
        </p:nvSpPr>
        <p:spPr>
          <a:xfrm>
            <a:off x="6698086" y="4445875"/>
            <a:ext cx="5437994" cy="201991"/>
          </a:xfrm>
          <a:prstGeom prst="rect">
            <a:avLst/>
          </a:prstGeom>
          <a:noFill/>
          <a:ln>
            <a:noFill/>
          </a:ln>
        </p:spPr>
        <p:txBody>
          <a:bodyPr spcFirstLastPara="1" wrap="square" lIns="91425" tIns="45700" rIns="91425" bIns="45700" anchor="ctr" anchorCtr="0">
            <a:noAutofit/>
          </a:bodyPr>
          <a:lstStyle/>
          <a:p>
            <a:endParaRPr lang="lv-LV" dirty="0">
              <a:solidFill>
                <a:schemeClr val="dk1"/>
              </a:solidFill>
              <a:latin typeface="Verdana"/>
              <a:ea typeface="Verdana"/>
              <a:cs typeface="Verdana"/>
              <a:sym typeface="Verdana"/>
            </a:endParaRPr>
          </a:p>
          <a:p>
            <a:endParaRPr lang="lv-LV" dirty="0">
              <a:solidFill>
                <a:schemeClr val="dk1"/>
              </a:solidFill>
              <a:latin typeface="Verdana"/>
              <a:ea typeface="Verdana"/>
              <a:cs typeface="Verdana"/>
              <a:sym typeface="Verdana"/>
            </a:endParaRPr>
          </a:p>
          <a:p>
            <a:endParaRPr lang="lv-LV" dirty="0">
              <a:solidFill>
                <a:schemeClr val="dk1"/>
              </a:solidFill>
              <a:latin typeface="Verdana"/>
              <a:ea typeface="Verdana"/>
              <a:cs typeface="Verdana"/>
              <a:sym typeface="Verdana"/>
            </a:endParaRPr>
          </a:p>
          <a:p>
            <a:r>
              <a:rPr lang="lv-LV" dirty="0">
                <a:solidFill>
                  <a:schemeClr val="dk1"/>
                </a:solidFill>
                <a:latin typeface="Verdana"/>
                <a:ea typeface="Verdana"/>
                <a:cs typeface="Verdana"/>
                <a:sym typeface="Verdana"/>
              </a:rPr>
              <a:t>Valsts pētījuma programmā plānoti rezultāti no 2021. līdz 2024. gadam:</a:t>
            </a:r>
          </a:p>
          <a:p>
            <a:r>
              <a:rPr lang="lv-LV" dirty="0">
                <a:solidFill>
                  <a:schemeClr val="dk1"/>
                </a:solidFill>
                <a:latin typeface="Verdana"/>
                <a:ea typeface="Verdana"/>
                <a:cs typeface="Verdana"/>
                <a:sym typeface="Verdana"/>
              </a:rPr>
              <a:t>Latgaliešu rakstu valodas pareizrakstības rīka lingvistiskās daļas turpinājums – 15 000 leksisko vienību iestrāde</a:t>
            </a:r>
          </a:p>
          <a:p>
            <a:endParaRPr dirty="0"/>
          </a:p>
        </p:txBody>
      </p:sp>
      <p:sp>
        <p:nvSpPr>
          <p:cNvPr id="639" name="Google Shape;639;p50"/>
          <p:cNvSpPr txBox="1"/>
          <p:nvPr/>
        </p:nvSpPr>
        <p:spPr>
          <a:xfrm>
            <a:off x="6718329" y="5457666"/>
            <a:ext cx="4846956" cy="91945"/>
          </a:xfrm>
          <a:prstGeom prst="rect">
            <a:avLst/>
          </a:prstGeom>
          <a:noFill/>
          <a:ln>
            <a:noFill/>
          </a:ln>
        </p:spPr>
        <p:txBody>
          <a:bodyPr spcFirstLastPara="1" wrap="square" lIns="91425" tIns="45700" rIns="91425" bIns="45700" anchor="ctr" anchorCtr="0">
            <a:noAutofit/>
          </a:bodyPr>
          <a:lstStyle/>
          <a:p>
            <a:r>
              <a:rPr lang="lv-LV" dirty="0">
                <a:solidFill>
                  <a:schemeClr val="dk1"/>
                </a:solidFill>
                <a:latin typeface="Verdana"/>
                <a:ea typeface="Verdana"/>
                <a:cs typeface="Verdana"/>
                <a:sym typeface="Verdana"/>
              </a:rPr>
              <a:t>Mūsdienu latgaliešu rakstu valodas korpuss (</a:t>
            </a:r>
            <a:r>
              <a:rPr lang="lv-LV" dirty="0" err="1">
                <a:solidFill>
                  <a:schemeClr val="dk1"/>
                </a:solidFill>
                <a:latin typeface="Verdana"/>
                <a:ea typeface="Verdana"/>
                <a:cs typeface="Verdana"/>
                <a:sym typeface="Verdana"/>
              </a:rPr>
              <a:t>MuLa</a:t>
            </a:r>
            <a:r>
              <a:rPr lang="lv-LV" dirty="0">
                <a:solidFill>
                  <a:schemeClr val="dk1"/>
                </a:solidFill>
                <a:latin typeface="Verdana"/>
                <a:ea typeface="Verdana"/>
                <a:cs typeface="Verdana"/>
                <a:sym typeface="Verdana"/>
              </a:rPr>
              <a:t>)  papildināts līdz 2,5 milj. </a:t>
            </a:r>
            <a:r>
              <a:rPr lang="lv-LV" dirty="0" err="1">
                <a:solidFill>
                  <a:schemeClr val="dk1"/>
                </a:solidFill>
                <a:latin typeface="Verdana"/>
                <a:ea typeface="Verdana"/>
                <a:cs typeface="Verdana"/>
                <a:sym typeface="Verdana"/>
              </a:rPr>
              <a:t>vārdlietojumu</a:t>
            </a:r>
            <a:endParaRPr dirty="0"/>
          </a:p>
        </p:txBody>
      </p:sp>
      <p:sp>
        <p:nvSpPr>
          <p:cNvPr id="640" name="Google Shape;640;p50"/>
          <p:cNvSpPr txBox="1"/>
          <p:nvPr/>
        </p:nvSpPr>
        <p:spPr>
          <a:xfrm>
            <a:off x="6718329" y="5796370"/>
            <a:ext cx="4754801" cy="381118"/>
          </a:xfrm>
          <a:prstGeom prst="rect">
            <a:avLst/>
          </a:prstGeom>
          <a:noFill/>
          <a:ln>
            <a:noFill/>
          </a:ln>
        </p:spPr>
        <p:txBody>
          <a:bodyPr spcFirstLastPara="1" wrap="square" lIns="91425" tIns="45700" rIns="91425" bIns="45700" anchor="ctr" anchorCtr="0">
            <a:noAutofit/>
          </a:bodyPr>
          <a:lstStyle/>
          <a:p>
            <a:r>
              <a:rPr lang="lv-LV" dirty="0">
                <a:solidFill>
                  <a:schemeClr val="dk1"/>
                </a:solidFill>
                <a:latin typeface="Verdana"/>
                <a:ea typeface="Verdana"/>
                <a:cs typeface="Verdana"/>
                <a:sym typeface="Verdana"/>
              </a:rPr>
              <a:t>Mutvārdu tekstu korpusa attīstīšana – tekstu korpuss (apjoms: 15 h runas ierakstu </a:t>
            </a:r>
            <a:r>
              <a:rPr lang="lv-LV" dirty="0" err="1">
                <a:solidFill>
                  <a:schemeClr val="dk1"/>
                </a:solidFill>
                <a:latin typeface="Verdana"/>
                <a:ea typeface="Verdana"/>
                <a:cs typeface="Verdana"/>
                <a:sym typeface="Verdana"/>
              </a:rPr>
              <a:t>transkripti</a:t>
            </a:r>
            <a:r>
              <a:rPr lang="lv-LV" dirty="0">
                <a:solidFill>
                  <a:schemeClr val="dk1"/>
                </a:solidFill>
                <a:latin typeface="Verdana"/>
                <a:ea typeface="Verdana"/>
                <a:cs typeface="Verdana"/>
                <a:sym typeface="Verdana"/>
              </a:rPr>
              <a:t>).</a:t>
            </a:r>
            <a:endParaRPr dirty="0"/>
          </a:p>
        </p:txBody>
      </p:sp>
      <p:sp>
        <p:nvSpPr>
          <p:cNvPr id="641" name="Google Shape;641;p50"/>
          <p:cNvSpPr/>
          <p:nvPr/>
        </p:nvSpPr>
        <p:spPr>
          <a:xfrm>
            <a:off x="6385699" y="1932206"/>
            <a:ext cx="221420" cy="221420"/>
          </a:xfrm>
          <a:prstGeom prst="ellipse">
            <a:avLst/>
          </a:prstGeom>
          <a:solidFill>
            <a:srgbClr val="664790"/>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2" name="Google Shape;642;p50"/>
          <p:cNvSpPr/>
          <p:nvPr/>
        </p:nvSpPr>
        <p:spPr>
          <a:xfrm>
            <a:off x="6385699" y="2529954"/>
            <a:ext cx="221420" cy="221420"/>
          </a:xfrm>
          <a:prstGeom prst="ellipse">
            <a:avLst/>
          </a:prstGeom>
          <a:solidFill>
            <a:srgbClr val="664790"/>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3" name="Google Shape;643;p50"/>
          <p:cNvSpPr/>
          <p:nvPr/>
        </p:nvSpPr>
        <p:spPr>
          <a:xfrm>
            <a:off x="6386032" y="3233755"/>
            <a:ext cx="221420" cy="221420"/>
          </a:xfrm>
          <a:prstGeom prst="ellipse">
            <a:avLst/>
          </a:prstGeom>
          <a:solidFill>
            <a:srgbClr val="A391BC"/>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4" name="Google Shape;644;p50"/>
          <p:cNvSpPr/>
          <p:nvPr/>
        </p:nvSpPr>
        <p:spPr>
          <a:xfrm>
            <a:off x="6385699" y="4828630"/>
            <a:ext cx="221420" cy="221420"/>
          </a:xfrm>
          <a:prstGeom prst="ellipse">
            <a:avLst/>
          </a:prstGeom>
          <a:solidFill>
            <a:srgbClr val="A391BC"/>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5" name="Google Shape;645;p50"/>
          <p:cNvSpPr/>
          <p:nvPr/>
        </p:nvSpPr>
        <p:spPr>
          <a:xfrm>
            <a:off x="6385699" y="5336175"/>
            <a:ext cx="221420" cy="221420"/>
          </a:xfrm>
          <a:prstGeom prst="ellipse">
            <a:avLst/>
          </a:prstGeom>
          <a:solidFill>
            <a:srgbClr val="C2B5D3"/>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6" name="Google Shape;646;p50"/>
          <p:cNvSpPr/>
          <p:nvPr/>
        </p:nvSpPr>
        <p:spPr>
          <a:xfrm>
            <a:off x="6384739" y="5814093"/>
            <a:ext cx="221420" cy="221420"/>
          </a:xfrm>
          <a:prstGeom prst="ellipse">
            <a:avLst/>
          </a:prstGeom>
          <a:solidFill>
            <a:srgbClr val="C2B5D3"/>
          </a:solidFill>
          <a:ln>
            <a:noFill/>
          </a:ln>
        </p:spPr>
        <p:txBody>
          <a:bodyPr spcFirstLastPara="1" wrap="square" lIns="91425" tIns="45700" rIns="91425" bIns="45700" anchor="ctr" anchorCtr="0">
            <a:noAutofit/>
          </a:bodyPr>
          <a:lstStyle/>
          <a:p>
            <a:pPr algn="ctr"/>
            <a:endParaRPr sz="1800">
              <a:solidFill>
                <a:srgbClr val="8A68B6"/>
              </a:solidFill>
              <a:latin typeface="Trebuchet MS"/>
              <a:ea typeface="Trebuchet MS"/>
              <a:cs typeface="Trebuchet MS"/>
              <a:sym typeface="Trebuchet MS"/>
            </a:endParaRPr>
          </a:p>
        </p:txBody>
      </p:sp>
      <p:sp>
        <p:nvSpPr>
          <p:cNvPr id="647" name="Google Shape;647;p50"/>
          <p:cNvSpPr/>
          <p:nvPr/>
        </p:nvSpPr>
        <p:spPr>
          <a:xfrm>
            <a:off x="-718543" y="2609693"/>
            <a:ext cx="3167844" cy="3167844"/>
          </a:xfrm>
          <a:prstGeom prst="blockArc">
            <a:avLst>
              <a:gd name="adj1" fmla="val 16173961"/>
              <a:gd name="adj2" fmla="val 1964022"/>
              <a:gd name="adj3" fmla="val 11457"/>
            </a:avLst>
          </a:prstGeom>
          <a:solidFill>
            <a:srgbClr val="A391BC"/>
          </a:solidFill>
          <a:ln>
            <a:noFill/>
          </a:ln>
        </p:spPr>
        <p:txBody>
          <a:bodyPr spcFirstLastPara="1" wrap="square" lIns="91425" tIns="45700" rIns="91425" bIns="45700" anchor="ctr" anchorCtr="0">
            <a:noAutofit/>
          </a:bodyPr>
          <a:lstStyle/>
          <a:p>
            <a:pPr algn="ctr"/>
            <a:endParaRPr sz="1800">
              <a:solidFill>
                <a:schemeClr val="dk1"/>
              </a:solidFill>
              <a:latin typeface="Trebuchet MS"/>
              <a:ea typeface="Trebuchet MS"/>
              <a:cs typeface="Trebuchet MS"/>
              <a:sym typeface="Trebuchet MS"/>
            </a:endParaRPr>
          </a:p>
        </p:txBody>
      </p:sp>
      <p:sp>
        <p:nvSpPr>
          <p:cNvPr id="648" name="Google Shape;648;p50"/>
          <p:cNvSpPr/>
          <p:nvPr/>
        </p:nvSpPr>
        <p:spPr>
          <a:xfrm>
            <a:off x="-718787" y="2588844"/>
            <a:ext cx="3167844" cy="3167844"/>
          </a:xfrm>
          <a:prstGeom prst="blockArc">
            <a:avLst>
              <a:gd name="adj1" fmla="val 16173961"/>
              <a:gd name="adj2" fmla="val 19690711"/>
              <a:gd name="adj3" fmla="val 11571"/>
            </a:avLst>
          </a:prstGeom>
          <a:solidFill>
            <a:srgbClr val="664790"/>
          </a:solidFill>
          <a:ln>
            <a:noFill/>
          </a:ln>
        </p:spPr>
        <p:txBody>
          <a:bodyPr spcFirstLastPara="1" wrap="square" lIns="91425" tIns="45700" rIns="91425" bIns="45700" anchor="ctr" anchorCtr="0">
            <a:noAutofit/>
          </a:bodyPr>
          <a:lstStyle/>
          <a:p>
            <a:pPr algn="ctr"/>
            <a:endParaRPr sz="1800">
              <a:solidFill>
                <a:schemeClr val="dk1"/>
              </a:solidFill>
              <a:latin typeface="Trebuchet MS"/>
              <a:ea typeface="Trebuchet MS"/>
              <a:cs typeface="Trebuchet MS"/>
              <a:sym typeface="Trebuchet MS"/>
            </a:endParaRPr>
          </a:p>
        </p:txBody>
      </p:sp>
      <p:grpSp>
        <p:nvGrpSpPr>
          <p:cNvPr id="649" name="Google Shape;649;p50"/>
          <p:cNvGrpSpPr/>
          <p:nvPr/>
        </p:nvGrpSpPr>
        <p:grpSpPr>
          <a:xfrm>
            <a:off x="2681699" y="3304863"/>
            <a:ext cx="3810957" cy="1603527"/>
            <a:chOff x="714693" y="3460842"/>
            <a:chExt cx="2389108" cy="1010682"/>
          </a:xfrm>
        </p:grpSpPr>
        <p:sp>
          <p:nvSpPr>
            <p:cNvPr id="650" name="Google Shape;650;p50"/>
            <p:cNvSpPr txBox="1"/>
            <p:nvPr/>
          </p:nvSpPr>
          <p:spPr>
            <a:xfrm>
              <a:off x="788519" y="3713338"/>
              <a:ext cx="2315282" cy="758186"/>
            </a:xfrm>
            <a:prstGeom prst="rect">
              <a:avLst/>
            </a:prstGeom>
            <a:noFill/>
            <a:ln>
              <a:noFill/>
            </a:ln>
          </p:spPr>
          <p:txBody>
            <a:bodyPr spcFirstLastPara="1" wrap="square" lIns="91425" tIns="45700" rIns="91425" bIns="45700" anchor="t" anchorCtr="0">
              <a:noAutofit/>
            </a:bodyPr>
            <a:lstStyle/>
            <a:p>
              <a:endParaRPr lang="lv-LV" sz="1000" dirty="0">
                <a:solidFill>
                  <a:schemeClr val="dk1"/>
                </a:solidFill>
                <a:latin typeface="Verdana"/>
                <a:ea typeface="Verdana"/>
                <a:cs typeface="Verdana"/>
                <a:sym typeface="Verdana"/>
              </a:endParaRPr>
            </a:p>
            <a:p>
              <a:r>
                <a:rPr lang="lv-LV" dirty="0">
                  <a:solidFill>
                    <a:schemeClr val="dk1"/>
                  </a:solidFill>
                  <a:latin typeface="Verdana"/>
                  <a:ea typeface="Verdana"/>
                  <a:cs typeface="Verdana"/>
                  <a:sym typeface="Verdana"/>
                </a:rPr>
                <a:t>latgaliešu rakstu valodas apguve  vispārējā izglītībā</a:t>
              </a:r>
            </a:p>
          </p:txBody>
        </p:sp>
        <p:sp>
          <p:nvSpPr>
            <p:cNvPr id="651" name="Google Shape;651;p50"/>
            <p:cNvSpPr txBox="1"/>
            <p:nvPr/>
          </p:nvSpPr>
          <p:spPr>
            <a:xfrm>
              <a:off x="714693" y="3460842"/>
              <a:ext cx="2210327" cy="246221"/>
            </a:xfrm>
            <a:prstGeom prst="rect">
              <a:avLst/>
            </a:prstGeom>
            <a:noFill/>
            <a:ln>
              <a:noFill/>
            </a:ln>
          </p:spPr>
          <p:txBody>
            <a:bodyPr spcFirstLastPara="1" wrap="square" lIns="91425" tIns="45700" rIns="91425" bIns="45700" anchor="ctr" anchorCtr="0">
              <a:noAutofit/>
            </a:bodyPr>
            <a:lstStyle/>
            <a:p>
              <a:r>
                <a:rPr lang="lv-LV" sz="1600" b="1" dirty="0">
                  <a:solidFill>
                    <a:srgbClr val="664790"/>
                  </a:solidFill>
                  <a:latin typeface="Verdana"/>
                  <a:ea typeface="Verdana"/>
                  <a:cs typeface="Verdana"/>
                  <a:sym typeface="Verdana"/>
                </a:rPr>
                <a:t>Uzdevums - atbalstīt un nostiprināt latgaliešu rakstu valodu </a:t>
              </a:r>
            </a:p>
            <a:p>
              <a:endParaRPr sz="1600" b="1" dirty="0">
                <a:solidFill>
                  <a:srgbClr val="664790"/>
                </a:solidFill>
                <a:latin typeface="Verdana"/>
                <a:ea typeface="Verdana"/>
                <a:cs typeface="Verdana"/>
                <a:sym typeface="Verdana"/>
              </a:endParaRPr>
            </a:p>
          </p:txBody>
        </p:sp>
      </p:grpSp>
      <p:grpSp>
        <p:nvGrpSpPr>
          <p:cNvPr id="652" name="Google Shape;652;p50"/>
          <p:cNvGrpSpPr/>
          <p:nvPr/>
        </p:nvGrpSpPr>
        <p:grpSpPr>
          <a:xfrm>
            <a:off x="2180040" y="4908245"/>
            <a:ext cx="4038620" cy="905848"/>
            <a:chOff x="704200" y="3418000"/>
            <a:chExt cx="2356395" cy="1332388"/>
          </a:xfrm>
        </p:grpSpPr>
        <p:sp>
          <p:nvSpPr>
            <p:cNvPr id="653" name="Google Shape;653;p50"/>
            <p:cNvSpPr txBox="1"/>
            <p:nvPr/>
          </p:nvSpPr>
          <p:spPr>
            <a:xfrm>
              <a:off x="704200" y="4582026"/>
              <a:ext cx="2119280" cy="168362"/>
            </a:xfrm>
            <a:prstGeom prst="rect">
              <a:avLst/>
            </a:prstGeom>
            <a:noFill/>
            <a:ln>
              <a:noFill/>
            </a:ln>
          </p:spPr>
          <p:txBody>
            <a:bodyPr spcFirstLastPara="1" wrap="square" lIns="91425" tIns="45700" rIns="91425" bIns="45700" anchor="t" anchorCtr="0">
              <a:noAutofit/>
            </a:bodyPr>
            <a:lstStyle/>
            <a:p>
              <a:r>
                <a:rPr lang="lv-LV" dirty="0">
                  <a:solidFill>
                    <a:schemeClr val="dk1"/>
                  </a:solidFill>
                  <a:latin typeface="Verdana"/>
                  <a:ea typeface="Verdana"/>
                  <a:cs typeface="Verdana"/>
                  <a:sym typeface="Verdana"/>
                </a:rPr>
                <a:t>vēstures, avotu, normas un mūsdienu situācijas izpēte</a:t>
              </a:r>
              <a:endParaRPr dirty="0">
                <a:solidFill>
                  <a:srgbClr val="664790"/>
                </a:solidFill>
                <a:latin typeface="Verdana"/>
                <a:ea typeface="Verdana"/>
                <a:cs typeface="Verdana"/>
                <a:sym typeface="Verdana"/>
              </a:endParaRPr>
            </a:p>
          </p:txBody>
        </p:sp>
        <p:sp>
          <p:nvSpPr>
            <p:cNvPr id="654" name="Google Shape;654;p50"/>
            <p:cNvSpPr txBox="1"/>
            <p:nvPr/>
          </p:nvSpPr>
          <p:spPr>
            <a:xfrm>
              <a:off x="1003426" y="3418000"/>
              <a:ext cx="2057169" cy="442417"/>
            </a:xfrm>
            <a:prstGeom prst="rect">
              <a:avLst/>
            </a:prstGeom>
            <a:noFill/>
            <a:ln>
              <a:noFill/>
            </a:ln>
          </p:spPr>
          <p:txBody>
            <a:bodyPr spcFirstLastPara="1" wrap="square" lIns="91425" tIns="45700" rIns="91425" bIns="45700" anchor="ctr" anchorCtr="0">
              <a:noAutofit/>
            </a:bodyPr>
            <a:lstStyle/>
            <a:p>
              <a:r>
                <a:rPr lang="lv-LV" sz="1600" b="1" dirty="0">
                  <a:solidFill>
                    <a:srgbClr val="664790"/>
                  </a:solidFill>
                  <a:latin typeface="Verdana"/>
                  <a:ea typeface="Verdana"/>
                  <a:cs typeface="Verdana"/>
                  <a:sym typeface="Verdana"/>
                </a:rPr>
                <a:t>Valsts pētījumu programma «Letonika latviskas un eiropeiskas sabiedrības attīstībai»</a:t>
              </a:r>
              <a:endParaRPr sz="1600" b="1" dirty="0">
                <a:solidFill>
                  <a:srgbClr val="664790"/>
                </a:solidFill>
                <a:latin typeface="Verdana"/>
                <a:ea typeface="Verdana"/>
                <a:cs typeface="Verdana"/>
                <a:sym typeface="Verdana"/>
              </a:endParaRPr>
            </a:p>
          </p:txBody>
        </p:sp>
      </p:grpSp>
      <p:sp>
        <p:nvSpPr>
          <p:cNvPr id="28" name="Slide Number Placeholder 3">
            <a:extLst>
              <a:ext uri="{FF2B5EF4-FFF2-40B4-BE49-F238E27FC236}">
                <a16:creationId xmlns="" xmlns:a16="http://schemas.microsoft.com/office/drawing/2014/main" id="{0EA06B84-186B-C83F-35DC-F90305D91450}"/>
              </a:ext>
            </a:extLst>
          </p:cNvPr>
          <p:cNvSpPr txBox="1">
            <a:spLocks/>
          </p:cNvSpPr>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defPPr marR="0" lvl="0" algn="l" rtl="0">
              <a:lnSpc>
                <a:spcPct val="100000"/>
              </a:lnSpc>
              <a:spcBef>
                <a:spcPts val="0"/>
              </a:spcBef>
              <a:spcAft>
                <a:spcPts val="0"/>
              </a:spcAft>
            </a:defPPr>
            <a:lvl1pPr marL="0" marR="0" lvl="0"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1pPr>
            <a:lvl2pPr marL="0" marR="0" lvl="1"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2pPr>
            <a:lvl3pPr marL="0" marR="0" lvl="2"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3pPr>
            <a:lvl4pPr marL="0" marR="0" lvl="3"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4pPr>
            <a:lvl5pPr marL="0" marR="0" lvl="4"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5pPr>
            <a:lvl6pPr marL="0" marR="0" lvl="5"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6pPr>
            <a:lvl7pPr marL="0" marR="0" lvl="6"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7pPr>
            <a:lvl8pPr marL="0" marR="0" lvl="7"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8pPr>
            <a:lvl9pPr marL="0" marR="0" lvl="8" indent="0" algn="ctr" rtl="0">
              <a:lnSpc>
                <a:spcPct val="100000"/>
              </a:lnSpc>
              <a:spcBef>
                <a:spcPts val="0"/>
              </a:spcBef>
              <a:spcAft>
                <a:spcPts val="0"/>
              </a:spcAft>
              <a:buClr>
                <a:srgbClr val="000000"/>
              </a:buClr>
              <a:buFont typeface="Arial"/>
              <a:buNone/>
              <a:defRPr sz="800" b="0" i="0" u="none" strike="noStrike" cap="none">
                <a:solidFill>
                  <a:schemeClr val="lt1"/>
                </a:solidFill>
                <a:latin typeface="Verdana"/>
                <a:ea typeface="Verdana"/>
                <a:cs typeface="Verdana"/>
                <a:sym typeface="Verdana"/>
              </a:defRPr>
            </a:lvl9pPr>
          </a:lstStyle>
          <a:p>
            <a:r>
              <a:rPr lang="lv-LV" dirty="0"/>
              <a:t>4</a:t>
            </a:r>
            <a:endParaRPr lang="lv-LV" dirty="0"/>
          </a:p>
        </p:txBody>
      </p:sp>
    </p:spTree>
    <p:extLst>
      <p:ext uri="{BB962C8B-B14F-4D97-AF65-F5344CB8AC3E}">
        <p14:creationId xmlns:p14="http://schemas.microsoft.com/office/powerpoint/2010/main" val="37786089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12"/>
        <p:cNvGrpSpPr/>
        <p:nvPr/>
      </p:nvGrpSpPr>
      <p:grpSpPr>
        <a:xfrm>
          <a:off x="0" y="0"/>
          <a:ext cx="0" cy="0"/>
          <a:chOff x="0" y="0"/>
          <a:chExt cx="0" cy="0"/>
        </a:xfrm>
      </p:grpSpPr>
      <p:sp>
        <p:nvSpPr>
          <p:cNvPr id="1013" name="Google Shape;1013;p74"/>
          <p:cNvSpPr txBox="1">
            <a:spLocks noGrp="1"/>
          </p:cNvSpPr>
          <p:nvPr>
            <p:ph type="ctrTitle"/>
          </p:nvPr>
        </p:nvSpPr>
        <p:spPr>
          <a:xfrm>
            <a:off x="2425915" y="2880220"/>
            <a:ext cx="5866438" cy="2387600"/>
          </a:xfrm>
          <a:prstGeom prst="rect">
            <a:avLst/>
          </a:prstGeom>
          <a:noFill/>
          <a:ln>
            <a:noFill/>
          </a:ln>
        </p:spPr>
        <p:txBody>
          <a:bodyPr spcFirstLastPara="1" wrap="square" lIns="0" tIns="0" rIns="0" bIns="0" anchor="ctr" anchorCtr="0">
            <a:noAutofit/>
          </a:bodyPr>
          <a:lstStyle/>
          <a:p>
            <a:r>
              <a:rPr lang="lv-LV">
                <a:solidFill>
                  <a:schemeClr val="lt1"/>
                </a:solidFill>
              </a:rPr>
              <a:t>PALDIES</a:t>
            </a:r>
            <a:endParaRPr>
              <a:solidFill>
                <a:schemeClr val="lt1"/>
              </a:solidFill>
            </a:endParaRPr>
          </a:p>
        </p:txBody>
      </p:sp>
      <p:pic>
        <p:nvPicPr>
          <p:cNvPr id="2" name="Picture 1"/>
          <p:cNvPicPr>
            <a:picLocks noChangeAspect="1"/>
          </p:cNvPicPr>
          <p:nvPr/>
        </p:nvPicPr>
        <p:blipFill>
          <a:blip r:embed="rId3"/>
          <a:stretch>
            <a:fillRect/>
          </a:stretch>
        </p:blipFill>
        <p:spPr>
          <a:xfrm>
            <a:off x="878205" y="0"/>
            <a:ext cx="2057019" cy="2076894"/>
          </a:xfrm>
          <a:prstGeom prst="rect">
            <a:avLst/>
          </a:prstGeom>
        </p:spPr>
      </p:pic>
    </p:spTree>
    <p:extLst>
      <p:ext uri="{BB962C8B-B14F-4D97-AF65-F5344CB8AC3E}">
        <p14:creationId xmlns:p14="http://schemas.microsoft.com/office/powerpoint/2010/main" val="2843564348"/>
      </p:ext>
    </p:extLst>
  </p:cSld>
  <p:clrMapOvr>
    <a:masterClrMapping/>
  </p:clrMapOvr>
</p:sld>
</file>

<file path=ppt/theme/theme1.xml><?xml version="1.0" encoding="utf-8"?>
<a:theme xmlns:a="http://schemas.openxmlformats.org/drawingml/2006/main" name="Office Theme">
  <a:themeElements>
    <a:clrScheme name="Custom 21">
      <a:dk1>
        <a:srgbClr val="664690"/>
      </a:dk1>
      <a:lt1>
        <a:srgbClr val="FFFFFF"/>
      </a:lt1>
      <a:dk2>
        <a:srgbClr val="664690"/>
      </a:dk2>
      <a:lt2>
        <a:srgbClr val="FFFFFF"/>
      </a:lt2>
      <a:accent1>
        <a:srgbClr val="664690"/>
      </a:accent1>
      <a:accent2>
        <a:srgbClr val="856CA6"/>
      </a:accent2>
      <a:accent3>
        <a:srgbClr val="A391BC"/>
      </a:accent3>
      <a:accent4>
        <a:srgbClr val="C2B5D3"/>
      </a:accent4>
      <a:accent5>
        <a:srgbClr val="E0DAE9"/>
      </a:accent5>
      <a:accent6>
        <a:srgbClr val="EFECF3"/>
      </a:accent6>
      <a:hlink>
        <a:srgbClr val="442583"/>
      </a:hlink>
      <a:folHlink>
        <a:srgbClr val="66469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TotalTime>
  <Words>710</Words>
  <Application>Microsoft Office PowerPoint</Application>
  <PresentationFormat>Widescreen</PresentationFormat>
  <Paragraphs>70</Paragraphs>
  <Slides>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Trebuchet MS</vt:lpstr>
      <vt:lpstr>Verdana</vt:lpstr>
      <vt:lpstr>Office Theme</vt:lpstr>
      <vt:lpstr>Par Deklarācijas par A.K. Kariņa vadītā Ministru kabineta iecerēto darbību un Valdības rīcības plāna Izglītības un zinātnes ministrijas kompetencē esošo uzdevumu izpildi un to ietekmi uz Latgales reģionu</vt:lpstr>
      <vt:lpstr>Augstākā izglītība, zinātne un inovācijas</vt:lpstr>
      <vt:lpstr>Atbalsta pasākumi skolotājiem un izglītojamiem</vt:lpstr>
      <vt:lpstr>Atbalsta virzieni latgaliešu rakstu valodas attīstībai Valsts valodas politikas pamatnostādnēs 2021-2027 </vt:lpstr>
      <vt:lpstr>PALDIES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PREZENTĀCIJAS NOSAUKUMS</dc:title>
  <dc:creator>Egita Diure</dc:creator>
  <cp:lastModifiedBy>Alla Pūķe</cp:lastModifiedBy>
  <cp:revision>56</cp:revision>
  <dcterms:modified xsi:type="dcterms:W3CDTF">2022-08-16T13:38:02Z</dcterms:modified>
</cp:coreProperties>
</file>