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5"/>
  </p:notesMasterIdLst>
  <p:sldIdLst>
    <p:sldId id="256" r:id="rId5"/>
    <p:sldId id="1629" r:id="rId6"/>
    <p:sldId id="322" r:id="rId7"/>
    <p:sldId id="323" r:id="rId8"/>
    <p:sldId id="325" r:id="rId9"/>
    <p:sldId id="324" r:id="rId10"/>
    <p:sldId id="326" r:id="rId11"/>
    <p:sldId id="327" r:id="rId12"/>
    <p:sldId id="330" r:id="rId13"/>
    <p:sldId id="280" r:id="rId14"/>
  </p:sldIdLst>
  <p:sldSz cx="9144000" cy="5143500" type="screen16x9"/>
  <p:notesSz cx="6858000" cy="9144000"/>
  <p:defaultTextStyle>
    <a:defPPr>
      <a:defRPr lang="en-US"/>
    </a:defPPr>
    <a:lvl1pPr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68313" indent="-111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38213" indent="-238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408113" indent="-365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78013" indent="-492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5464"/>
    <a:srgbClr val="7ADFEA"/>
    <a:srgbClr val="003787"/>
    <a:srgbClr val="D5DADF"/>
    <a:srgbClr val="336666"/>
    <a:srgbClr val="FFC101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49D927-3CA6-4F4E-B11E-41A127B91442}" v="28" dt="2026-06-18T09:35:50.274"/>
    <p1510:client id="{79F2E77A-2D41-4683-A6C2-52436646E0C9}" v="407" dt="2026-06-19T09:11:28.152"/>
    <p1510:client id="{DAFE927E-4297-412D-ADF7-289C3BCA1E4C}" v="33" dt="2026-06-19T09:14:27.161"/>
  </p1510:revLst>
</p1510:revInfo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3" d="100"/>
          <a:sy n="133" d="100"/>
        </p:scale>
        <p:origin x="906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lvceli-my.sharepoint.com/personal/grieze_lvceli_lv/Documents/Desktop/Bud&#382;ets_2025_2026_2028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rieze\AppData\Local\Microsoft\Windows\INetCache\Content.Outlook\Z9FK0DD4\nav%20izsludinat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rieze\AppData\Local\Microsoft\Windows\INetCache\Content.Outlook\Z9FK0DD4\nav%20izsludinat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5"/>
          <c:dPt>
            <c:idx val="0"/>
            <c:bubble3D val="0"/>
            <c:spPr>
              <a:solidFill>
                <a:srgbClr val="19A898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FE9-45D5-8E86-1C05750979C4}"/>
              </c:ext>
            </c:extLst>
          </c:dPt>
          <c:dPt>
            <c:idx val="1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FE9-45D5-8E86-1C05750979C4}"/>
              </c:ext>
            </c:extLst>
          </c:dPt>
          <c:dPt>
            <c:idx val="2"/>
            <c:bubble3D val="0"/>
            <c:spPr>
              <a:solidFill>
                <a:schemeClr val="bg1">
                  <a:lumMod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FE9-45D5-8E86-1C05750979C4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FE9-45D5-8E86-1C05750979C4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FE9-45D5-8E86-1C05750979C4}"/>
              </c:ext>
            </c:extLst>
          </c:dPt>
          <c:dPt>
            <c:idx val="5"/>
            <c:bubble3D val="0"/>
            <c:explosion val="24"/>
            <c:spPr>
              <a:solidFill>
                <a:schemeClr val="bg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FE9-45D5-8E86-1C05750979C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355464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('2026'!$F$3:$F$4,'2026'!$F$9,'2026'!$F$14,'2026'!$F$19,'2026'!$F$24)</c:f>
              <c:numCache>
                <c:formatCode>0.00%</c:formatCode>
                <c:ptCount val="6"/>
                <c:pt idx="0">
                  <c:v>0.19467241813954791</c:v>
                </c:pt>
                <c:pt idx="1">
                  <c:v>0.35769306181899668</c:v>
                </c:pt>
                <c:pt idx="2">
                  <c:v>6.4704069914008011E-2</c:v>
                </c:pt>
                <c:pt idx="3">
                  <c:v>4.1763536035405169E-2</c:v>
                </c:pt>
                <c:pt idx="4">
                  <c:v>0.14845522534382791</c:v>
                </c:pt>
                <c:pt idx="5">
                  <c:v>0.19271168874821434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FE9-45D5-8E86-1C05750979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2"/>
          <c:dPt>
            <c:idx val="0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571-44C8-855D-C376F09561AF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571-44C8-855D-C376F09561A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355464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Sheet2!$C$15:$C$16</c:f>
              <c:numCache>
                <c:formatCode>#,##0</c:formatCode>
                <c:ptCount val="2"/>
                <c:pt idx="0">
                  <c:v>42.494180999999998</c:v>
                </c:pt>
                <c:pt idx="1">
                  <c:v>76.124581000000006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571-44C8-855D-C376F09561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35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5"/>
          <c:dPt>
            <c:idx val="0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4AE-42E6-BD60-13A5B6AF5E9F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4AE-42E6-BD60-13A5B6AF5E9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355464"/>
                    </a:solidFill>
                    <a:latin typeface="+mj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Sheet2!$C$22:$C$23</c:f>
              <c:numCache>
                <c:formatCode>#,##0</c:formatCode>
                <c:ptCount val="2"/>
                <c:pt idx="0">
                  <c:v>54.364722</c:v>
                </c:pt>
                <c:pt idx="1">
                  <c:v>55.222436999999999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4AE-42E6-BD60-13A5B6AF5E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35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BE964E-9C39-3C49-AA3C-1DEC2C16E9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F3CE2F-936C-0F48-86EB-82744A19432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1E5DA71-AD26-9A49-80A9-F29E66729191}" type="datetimeFigureOut">
              <a:rPr lang="lv-LV" altLang="lv-LV"/>
              <a:pPr>
                <a:defRPr/>
              </a:pPr>
              <a:t>19.06.2026</a:t>
            </a:fld>
            <a:endParaRPr lang="lv-LV" altLang="lv-LV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FE6E004-3590-8D4A-81E2-2D0C4C8F36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014F86-C55B-8846-86B0-73D6539AA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51F03-A5D8-5D45-9909-5766813137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D0C637-3CF8-6E44-AC6D-F543E1329E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EC814D1-70A8-6F41-8C4D-91D0DE9A9AB7}" type="slidenum">
              <a:rPr lang="lv-LV" altLang="lv-LV"/>
              <a:pPr>
                <a:defRPr/>
              </a:pPr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94344991-F404-6047-90ED-C7A266A18F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F7532285-D0F2-4A4C-890D-C7226BC9C0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56B1AD4-C79B-234F-BBE1-B24B6C038225}"/>
              </a:ext>
            </a:extLst>
          </p:cNvPr>
          <p:cNvSpPr txBox="1">
            <a:spLocks/>
          </p:cNvSpPr>
          <p:nvPr userDrawn="1"/>
        </p:nvSpPr>
        <p:spPr>
          <a:xfrm>
            <a:off x="685802" y="3543303"/>
            <a:ext cx="7772400" cy="777479"/>
          </a:xfrm>
          <a:prstGeom prst="rect">
            <a:avLst/>
          </a:prstGeom>
        </p:spPr>
        <p:txBody>
          <a:bodyPr lIns="93957" tIns="46980" rIns="93957" bIns="46980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1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2" y="2628902"/>
            <a:ext cx="7772400" cy="720332"/>
          </a:xfrm>
        </p:spPr>
        <p:txBody>
          <a:bodyPr anchor="t">
            <a:normAutofit/>
          </a:bodyPr>
          <a:lstStyle>
            <a:lvl1pPr algn="ctr">
              <a:defRPr sz="28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2" y="3543300"/>
            <a:ext cx="7772400" cy="685800"/>
          </a:xfrm>
        </p:spPr>
        <p:txBody>
          <a:bodyPr>
            <a:normAutofit/>
          </a:bodyPr>
          <a:lstStyle>
            <a:lvl1pPr marL="0" indent="0" algn="ctr">
              <a:buNone/>
              <a:defRPr sz="12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2" y="4320779"/>
            <a:ext cx="7772400" cy="47982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95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54427B-04DF-F145-95EE-D4BCD160CC0B}"/>
              </a:ext>
            </a:extLst>
          </p:cNvPr>
          <p:cNvSpPr/>
          <p:nvPr userDrawn="1"/>
        </p:nvSpPr>
        <p:spPr>
          <a:xfrm>
            <a:off x="2827245" y="1337982"/>
            <a:ext cx="5859556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FD51E-6768-0AC2-3687-19963606E458}"/>
              </a:ext>
            </a:extLst>
          </p:cNvPr>
          <p:cNvSpPr/>
          <p:nvPr userDrawn="1"/>
        </p:nvSpPr>
        <p:spPr>
          <a:xfrm>
            <a:off x="2576846" y="1485899"/>
            <a:ext cx="5968760" cy="3108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485899"/>
            <a:ext cx="5954806" cy="3108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1727C4-9BC0-CAAD-7313-AC2D56598B3A}"/>
              </a:ext>
            </a:extLst>
          </p:cNvPr>
          <p:cNvCxnSpPr/>
          <p:nvPr userDrawn="1"/>
        </p:nvCxnSpPr>
        <p:spPr>
          <a:xfrm>
            <a:off x="2576846" y="1063233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317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54427B-04DF-F145-95EE-D4BCD160CC0B}"/>
              </a:ext>
            </a:extLst>
          </p:cNvPr>
          <p:cNvSpPr/>
          <p:nvPr userDrawn="1"/>
        </p:nvSpPr>
        <p:spPr>
          <a:xfrm>
            <a:off x="2827245" y="1337982"/>
            <a:ext cx="5859556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FD51E-6768-0AC2-3687-19963606E458}"/>
              </a:ext>
            </a:extLst>
          </p:cNvPr>
          <p:cNvSpPr/>
          <p:nvPr userDrawn="1"/>
        </p:nvSpPr>
        <p:spPr>
          <a:xfrm>
            <a:off x="2576846" y="1485899"/>
            <a:ext cx="5968760" cy="310873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485899"/>
            <a:ext cx="5954806" cy="310873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1727C4-9BC0-CAAD-7313-AC2D56598B3A}"/>
              </a:ext>
            </a:extLst>
          </p:cNvPr>
          <p:cNvCxnSpPr/>
          <p:nvPr userDrawn="1"/>
        </p:nvCxnSpPr>
        <p:spPr>
          <a:xfrm>
            <a:off x="2576846" y="1063233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116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54427B-04DF-F145-95EE-D4BCD160CC0B}"/>
              </a:ext>
            </a:extLst>
          </p:cNvPr>
          <p:cNvSpPr/>
          <p:nvPr userDrawn="1"/>
        </p:nvSpPr>
        <p:spPr>
          <a:xfrm>
            <a:off x="2827245" y="1337982"/>
            <a:ext cx="5859556" cy="3108731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FD51E-6768-0AC2-3687-19963606E458}"/>
              </a:ext>
            </a:extLst>
          </p:cNvPr>
          <p:cNvSpPr/>
          <p:nvPr userDrawn="1"/>
        </p:nvSpPr>
        <p:spPr>
          <a:xfrm>
            <a:off x="2576846" y="1485899"/>
            <a:ext cx="5968760" cy="3108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485899"/>
            <a:ext cx="5954806" cy="310873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965" y="4743450"/>
            <a:ext cx="44823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1727C4-9BC0-CAAD-7313-AC2D56598B3A}"/>
              </a:ext>
            </a:extLst>
          </p:cNvPr>
          <p:cNvCxnSpPr/>
          <p:nvPr userDrawn="1"/>
        </p:nvCxnSpPr>
        <p:spPr>
          <a:xfrm>
            <a:off x="2576846" y="1063233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165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398604C-9E71-2BA6-1916-C8C267499764}"/>
              </a:ext>
            </a:extLst>
          </p:cNvPr>
          <p:cNvSpPr/>
          <p:nvPr userDrawn="1"/>
        </p:nvSpPr>
        <p:spPr>
          <a:xfrm>
            <a:off x="2737833" y="1331711"/>
            <a:ext cx="2748568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26B7A6-9B73-5992-1A2E-D824C0F12D46}"/>
              </a:ext>
            </a:extLst>
          </p:cNvPr>
          <p:cNvSpPr/>
          <p:nvPr userDrawn="1"/>
        </p:nvSpPr>
        <p:spPr>
          <a:xfrm>
            <a:off x="5875987" y="1331717"/>
            <a:ext cx="2810814" cy="31087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586" y="4743450"/>
            <a:ext cx="448614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A25D8-566F-9884-871A-C1A89C586BB7}"/>
              </a:ext>
            </a:extLst>
          </p:cNvPr>
          <p:cNvSpPr/>
          <p:nvPr userDrawn="1"/>
        </p:nvSpPr>
        <p:spPr>
          <a:xfrm>
            <a:off x="2576846" y="1485894"/>
            <a:ext cx="2748568" cy="3108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0BB237-808D-B208-F0B3-67D4880616CD}"/>
              </a:ext>
            </a:extLst>
          </p:cNvPr>
          <p:cNvSpPr/>
          <p:nvPr userDrawn="1"/>
        </p:nvSpPr>
        <p:spPr>
          <a:xfrm>
            <a:off x="5715000" y="1483215"/>
            <a:ext cx="2810814" cy="31087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485895"/>
            <a:ext cx="2810814" cy="3103372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485894"/>
            <a:ext cx="2734613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F87ABBC-2D34-DA18-0B44-15E09B179A94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8977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398604C-9E71-2BA6-1916-C8C267499764}"/>
              </a:ext>
            </a:extLst>
          </p:cNvPr>
          <p:cNvSpPr/>
          <p:nvPr userDrawn="1"/>
        </p:nvSpPr>
        <p:spPr>
          <a:xfrm>
            <a:off x="2737833" y="1331711"/>
            <a:ext cx="2748568" cy="31087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26B7A6-9B73-5992-1A2E-D824C0F12D46}"/>
              </a:ext>
            </a:extLst>
          </p:cNvPr>
          <p:cNvSpPr/>
          <p:nvPr userDrawn="1"/>
        </p:nvSpPr>
        <p:spPr>
          <a:xfrm>
            <a:off x="5875987" y="1331717"/>
            <a:ext cx="2810814" cy="31087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586" y="4743450"/>
            <a:ext cx="448614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A25D8-566F-9884-871A-C1A89C586BB7}"/>
              </a:ext>
            </a:extLst>
          </p:cNvPr>
          <p:cNvSpPr/>
          <p:nvPr userDrawn="1"/>
        </p:nvSpPr>
        <p:spPr>
          <a:xfrm>
            <a:off x="2576846" y="1485894"/>
            <a:ext cx="2748568" cy="310873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0BB237-808D-B208-F0B3-67D4880616CD}"/>
              </a:ext>
            </a:extLst>
          </p:cNvPr>
          <p:cNvSpPr/>
          <p:nvPr userDrawn="1"/>
        </p:nvSpPr>
        <p:spPr>
          <a:xfrm>
            <a:off x="5715000" y="1483215"/>
            <a:ext cx="2810814" cy="310873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485894"/>
            <a:ext cx="2810814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485894"/>
            <a:ext cx="2734613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F87ABBC-2D34-DA18-0B44-15E09B179A94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557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398604C-9E71-2BA6-1916-C8C267499764}"/>
              </a:ext>
            </a:extLst>
          </p:cNvPr>
          <p:cNvSpPr/>
          <p:nvPr userDrawn="1"/>
        </p:nvSpPr>
        <p:spPr>
          <a:xfrm>
            <a:off x="2737833" y="1331711"/>
            <a:ext cx="2748568" cy="3108731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26B7A6-9B73-5992-1A2E-D824C0F12D46}"/>
              </a:ext>
            </a:extLst>
          </p:cNvPr>
          <p:cNvSpPr/>
          <p:nvPr userDrawn="1"/>
        </p:nvSpPr>
        <p:spPr>
          <a:xfrm>
            <a:off x="5875987" y="1331717"/>
            <a:ext cx="2810814" cy="3108725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390586" y="4743450"/>
            <a:ext cx="448614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A25D8-566F-9884-871A-C1A89C586BB7}"/>
              </a:ext>
            </a:extLst>
          </p:cNvPr>
          <p:cNvSpPr/>
          <p:nvPr userDrawn="1"/>
        </p:nvSpPr>
        <p:spPr>
          <a:xfrm>
            <a:off x="2576846" y="1485894"/>
            <a:ext cx="2748568" cy="3108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0BB237-808D-B208-F0B3-67D4880616CD}"/>
              </a:ext>
            </a:extLst>
          </p:cNvPr>
          <p:cNvSpPr/>
          <p:nvPr userDrawn="1"/>
        </p:nvSpPr>
        <p:spPr>
          <a:xfrm>
            <a:off x="5715000" y="1483215"/>
            <a:ext cx="2810814" cy="31087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485895"/>
            <a:ext cx="2810814" cy="3103372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485894"/>
            <a:ext cx="2734613" cy="3103373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F87ABBC-2D34-DA18-0B44-15E09B179A94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2528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70380"/>
            <a:ext cx="2715295" cy="2637244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70380"/>
            <a:ext cx="2791496" cy="2624247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7572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70378"/>
            <a:ext cx="2715295" cy="2637245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70378"/>
            <a:ext cx="2791496" cy="2624249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chemeClr val="tx1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33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rgbClr val="3366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70378"/>
            <a:ext cx="2715295" cy="2637245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70378"/>
            <a:ext cx="2791496" cy="2624249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rgbClr val="336666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rgbClr val="336666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8642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27A5CE-3CFE-56AA-F144-38E4496A24E8}"/>
              </a:ext>
            </a:extLst>
          </p:cNvPr>
          <p:cNvSpPr/>
          <p:nvPr userDrawn="1"/>
        </p:nvSpPr>
        <p:spPr>
          <a:xfrm>
            <a:off x="5892082" y="1803198"/>
            <a:ext cx="2794718" cy="2650236"/>
          </a:xfrm>
          <a:prstGeom prst="rect">
            <a:avLst/>
          </a:prstGeom>
          <a:solidFill>
            <a:srgbClr val="0037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16EC33-7CBD-2075-4261-3E7ADD9C156F}"/>
              </a:ext>
            </a:extLst>
          </p:cNvPr>
          <p:cNvSpPr/>
          <p:nvPr userDrawn="1"/>
        </p:nvSpPr>
        <p:spPr>
          <a:xfrm>
            <a:off x="2771105" y="1804189"/>
            <a:ext cx="2715296" cy="2650236"/>
          </a:xfrm>
          <a:prstGeom prst="rect">
            <a:avLst/>
          </a:prstGeom>
          <a:solidFill>
            <a:srgbClr val="0037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FA093C-B0A4-785B-DBAC-417A70A8AAA2}"/>
              </a:ext>
            </a:extLst>
          </p:cNvPr>
          <p:cNvSpPr/>
          <p:nvPr userDrawn="1"/>
        </p:nvSpPr>
        <p:spPr>
          <a:xfrm>
            <a:off x="5711779" y="1957388"/>
            <a:ext cx="2794718" cy="2650235"/>
          </a:xfrm>
          <a:prstGeom prst="rect">
            <a:avLst/>
          </a:prstGeom>
          <a:solidFill>
            <a:srgbClr val="D5DAD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52DA2A-9C67-58DF-ED13-0E4DDD818FC8}"/>
              </a:ext>
            </a:extLst>
          </p:cNvPr>
          <p:cNvSpPr/>
          <p:nvPr userDrawn="1"/>
        </p:nvSpPr>
        <p:spPr>
          <a:xfrm>
            <a:off x="2590801" y="1957388"/>
            <a:ext cx="2715295" cy="2637245"/>
          </a:xfrm>
          <a:prstGeom prst="rect">
            <a:avLst/>
          </a:prstGeom>
          <a:solidFill>
            <a:srgbClr val="D5DAD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120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957387"/>
            <a:ext cx="2715295" cy="2650236"/>
          </a:xfrm>
        </p:spPr>
        <p:txBody>
          <a:bodyPr>
            <a:normAutofit/>
          </a:bodyPr>
          <a:lstStyle>
            <a:lvl1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1" y="1957387"/>
            <a:ext cx="2791496" cy="2637240"/>
          </a:xfrm>
        </p:spPr>
        <p:txBody>
          <a:bodyPr>
            <a:normAutofit/>
          </a:bodyPr>
          <a:lstStyle>
            <a:lvl1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solidFill>
                  <a:srgbClr val="003787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  <a:solidFill>
            <a:srgbClr val="003787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  <a:solidFill>
            <a:srgbClr val="003787"/>
          </a:solidFill>
        </p:spPr>
        <p:txBody>
          <a:bodyPr>
            <a:noAutofit/>
          </a:bodyPr>
          <a:lstStyle>
            <a:lvl1pPr marL="0" indent="0">
              <a:buNone/>
              <a:defRPr sz="16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287555" y="4743450"/>
            <a:ext cx="551645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372908-D804-E3C6-2FE4-D306773990AF}"/>
              </a:ext>
            </a:extLst>
          </p:cNvPr>
          <p:cNvCxnSpPr/>
          <p:nvPr userDrawn="1"/>
        </p:nvCxnSpPr>
        <p:spPr>
          <a:xfrm>
            <a:off x="2576846" y="1035097"/>
            <a:ext cx="6109955" cy="0"/>
          </a:xfrm>
          <a:prstGeom prst="line">
            <a:avLst/>
          </a:prstGeom>
          <a:ln>
            <a:solidFill>
              <a:srgbClr val="0037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60633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08A567-9FE9-604E-906F-8940DD4B9B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C5187F36-87B1-5540-A53C-712A0EDF28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157A6628-D4FC-4646-9FB9-7061D132C2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533104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22">
            <a:extLst>
              <a:ext uri="{FF2B5EF4-FFF2-40B4-BE49-F238E27FC236}">
                <a16:creationId xmlns:a16="http://schemas.microsoft.com/office/drawing/2014/main" id="{449887B6-092B-974A-803F-338ADE9542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409904" y="4743450"/>
            <a:ext cx="429296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ACA3062-E267-6DBF-0BDC-1B79B92C171A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3397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188091E5-8524-154F-9120-D13D2EE1A8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882ACB7-58D5-EC4E-A043-C127BAEACE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A0942C9E-ECBA-FF4C-8978-F96A1930D0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558862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Slide Number Placeholder 22">
            <a:extLst>
              <a:ext uri="{FF2B5EF4-FFF2-40B4-BE49-F238E27FC236}">
                <a16:creationId xmlns:a16="http://schemas.microsoft.com/office/drawing/2014/main" id="{8E676676-2AA7-3B44-B69F-EEADC1B749E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435662" y="4743450"/>
            <a:ext cx="403538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586310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78BDAC95-04EB-994A-BAD2-E3BE99B5EE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15708979-E31B-EC43-AE1A-E5B70B5E71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066F0D08-D0D1-6A45-AAEE-CAD4A6C9C9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Slide Number Placeholder 22">
            <a:extLst>
              <a:ext uri="{FF2B5EF4-FFF2-40B4-BE49-F238E27FC236}">
                <a16:creationId xmlns:a16="http://schemas.microsoft.com/office/drawing/2014/main" id="{0F243B76-8A4C-334C-B99F-DF37DA4743E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59736FB-4DBD-CE4D-823D-529EBA3A1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2DCBED-E5C1-8442-8010-DADA0418EE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590800" y="1219200"/>
            <a:ext cx="6096000" cy="3254375"/>
          </a:xfrm>
        </p:spPr>
        <p:txBody>
          <a:bodyPr/>
          <a:lstStyle>
            <a:lvl1pPr marL="0" indent="0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lv-LV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D1F3D31-F0AC-5113-CF49-4A081D992866}"/>
              </a:ext>
            </a:extLst>
          </p:cNvPr>
          <p:cNvCxnSpPr/>
          <p:nvPr userDrawn="1"/>
        </p:nvCxnSpPr>
        <p:spPr>
          <a:xfrm>
            <a:off x="2576846" y="1042131"/>
            <a:ext cx="6109955" cy="0"/>
          </a:xfrm>
          <a:prstGeom prst="line">
            <a:avLst/>
          </a:prstGeom>
          <a:ln>
            <a:solidFill>
              <a:srgbClr val="3554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5496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8E8838F2-65B2-374C-859F-CE47F9F07E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1271098-A84A-1846-9C58-5587706CA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A205C238-48A1-C54D-A6D4-170DA357DB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5F2FB63D-5E72-DC40-822A-242CA5E7A3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22">
            <a:extLst>
              <a:ext uri="{FF2B5EF4-FFF2-40B4-BE49-F238E27FC236}">
                <a16:creationId xmlns:a16="http://schemas.microsoft.com/office/drawing/2014/main" id="{78B44F43-3E82-3F4C-AA2C-63A585194E8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AAE505E-B21B-C244-B9D9-416EB3DB86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590800" y="1233488"/>
            <a:ext cx="6096000" cy="1635125"/>
          </a:xfrm>
        </p:spPr>
        <p:txBody>
          <a:bodyPr/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/>
            </a:lvl2pPr>
            <a:lvl3pPr marL="939788" indent="0">
              <a:buNone/>
              <a:defRPr/>
            </a:lvl3pPr>
            <a:lvl4pPr marL="1409684" indent="0">
              <a:buNone/>
              <a:defRPr/>
            </a:lvl4pPr>
            <a:lvl5pPr marL="1879578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D0DA838-0E7B-C24A-A054-5FE70FA1C4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90800" y="3073398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err="1"/>
              <a:t>Vārds</a:t>
            </a:r>
            <a:r>
              <a:rPr lang="en-GB"/>
              <a:t>, </a:t>
            </a:r>
            <a:r>
              <a:rPr lang="en-GB" err="1"/>
              <a:t>uzvārds</a:t>
            </a:r>
            <a:endParaRPr lang="lv-LV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4D05E568-A2E5-B041-BAAA-1C40290DAF4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90800" y="3502889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err="1"/>
              <a:t>Ieņemamais</a:t>
            </a:r>
            <a:r>
              <a:rPr lang="en-GB"/>
              <a:t> </a:t>
            </a:r>
            <a:r>
              <a:rPr lang="en-GB" err="1"/>
              <a:t>amats</a:t>
            </a:r>
            <a:endParaRPr lang="lv-LV"/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A265D1A6-5CF4-F748-B1C6-AA94AFCF9F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90800" y="3932380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err="1"/>
              <a:t>Kontakti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10187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A1D37585-5679-524D-8A3C-B71CEE3AA7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BB19280-FDC1-4447-91B3-227EAEFC18B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138C65-9379-4485-5A30-B7EA85D2CF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800" y="2417015"/>
            <a:ext cx="7772400" cy="777875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390404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452438" y="404812"/>
            <a:ext cx="8239125" cy="538163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452438" y="889861"/>
            <a:ext cx="8239125" cy="350543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1pPr>
            <a:lvl2pPr marL="0" indent="17145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2pPr>
            <a:lvl3pPr marL="0" indent="34290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3pPr>
            <a:lvl4pPr marL="0" indent="51435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4pPr>
            <a:lvl5pPr marL="0" indent="685800" defTabSz="309563">
              <a:lnSpc>
                <a:spcPct val="100000"/>
              </a:lnSpc>
              <a:spcBef>
                <a:spcPts val="675"/>
              </a:spcBef>
              <a:buSzTx/>
              <a:buNone/>
              <a:defRPr sz="2063" spc="-2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7192330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F1BF790-6CA0-EF48-B315-D3B4B1B84F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443147-320B-AD46-ACC1-61FEF82753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2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E08C4-8A5F-F54A-B4F3-A2E73DE52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770E497-D8A4-FA48-8496-19FEFEA0D3F9}" type="datetime1">
              <a:rPr lang="en-US" altLang="lv-LV"/>
              <a:pPr>
                <a:defRPr/>
              </a:pPr>
              <a:t>6/19/2026</a:t>
            </a:fld>
            <a:endParaRPr lang="en-US" alt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E001C-C99D-2340-8F39-CAD38BE78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2" y="4767265"/>
            <a:ext cx="2895600" cy="273844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62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BC044-D8BC-BC4B-B036-FB122BA5A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5ECB908-8634-4A43-888F-2A77EA45EDEA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40" r:id="rId3"/>
    <p:sldLayoutId id="2147483842" r:id="rId4"/>
    <p:sldLayoutId id="2147483832" r:id="rId5"/>
    <p:sldLayoutId id="2147483843" r:id="rId6"/>
    <p:sldLayoutId id="2147483844" r:id="rId7"/>
    <p:sldLayoutId id="2147483833" r:id="rId8"/>
    <p:sldLayoutId id="2147483845" r:id="rId9"/>
    <p:sldLayoutId id="2147483846" r:id="rId10"/>
    <p:sldLayoutId id="2147483849" r:id="rId11"/>
    <p:sldLayoutId id="2147483834" r:id="rId12"/>
    <p:sldLayoutId id="2147483835" r:id="rId13"/>
    <p:sldLayoutId id="2147483838" r:id="rId14"/>
    <p:sldLayoutId id="2147483839" r:id="rId15"/>
    <p:sldLayoutId id="2147483837" r:id="rId16"/>
    <p:sldLayoutId id="2147483850" r:id="rId17"/>
  </p:sldLayoutIdLst>
  <p:hf hdr="0" ftr="0" dt="0"/>
  <p:txStyles>
    <p:titleStyle>
      <a:lvl1pPr algn="ctr" defTabSz="938202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2pPr>
      <a:lvl3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3pPr>
      <a:lvl4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4pPr>
      <a:lvl5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5pPr>
      <a:lvl6pPr marL="457195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388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583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777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5" indent="-350835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panose="020B0600070205080204" pitchFamily="34" charset="-128"/>
        </a:defRPr>
      </a:lvl1pPr>
      <a:lvl2pPr marL="761990" indent="-292096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7314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43043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11293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83803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585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368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49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6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47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2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11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695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473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25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lvceli.lv/aktualitates/latgales-planosanas-regiona-iecereto-valsts-celu-buvdarbu-karte-un-saraksts-2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B92FA2B8-E482-7D4A-AE96-CE7AA3154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8" y="2116801"/>
            <a:ext cx="7772400" cy="1011374"/>
          </a:xfrm>
        </p:spPr>
        <p:txBody>
          <a:bodyPr>
            <a:noAutofit/>
          </a:bodyPr>
          <a:lstStyle/>
          <a:p>
            <a:r>
              <a:rPr lang="lv-LV" sz="1800" dirty="0"/>
              <a:t>Situācijas </a:t>
            </a:r>
            <a:r>
              <a:rPr lang="lv-LV" sz="1800" dirty="0" err="1"/>
              <a:t>izvērtējums</a:t>
            </a:r>
            <a:r>
              <a:rPr lang="lv-LV" sz="1800" dirty="0"/>
              <a:t> un priekšlikumi turpmākai rīcībai satiksmes jomā valsts austrumu pierobežā</a:t>
            </a:r>
            <a:endParaRPr lang="lv-LV" altLang="lv-LV" sz="1800" dirty="0">
              <a:ea typeface="MS PGothic" panose="020B0600070205080204" pitchFamily="34" charset="-128"/>
            </a:endParaRPr>
          </a:p>
        </p:txBody>
      </p:sp>
      <p:sp>
        <p:nvSpPr>
          <p:cNvPr id="12291" name="Text Placeholder 2">
            <a:extLst>
              <a:ext uri="{FF2B5EF4-FFF2-40B4-BE49-F238E27FC236}">
                <a16:creationId xmlns:a16="http://schemas.microsoft.com/office/drawing/2014/main" id="{7587A947-E7E5-C844-9A5C-0914A765C5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798" y="4045829"/>
            <a:ext cx="7772400" cy="549900"/>
          </a:xfrm>
        </p:spPr>
        <p:txBody>
          <a:bodyPr>
            <a:normAutofit/>
          </a:bodyPr>
          <a:lstStyle/>
          <a:p>
            <a:r>
              <a:rPr lang="lv-LV" b="1" dirty="0"/>
              <a:t>Rihards Kozlovskis, satiksmes ministrs</a:t>
            </a:r>
          </a:p>
        </p:txBody>
      </p:sp>
      <p:sp>
        <p:nvSpPr>
          <p:cNvPr id="12292" name="Text Placeholder 3">
            <a:extLst>
              <a:ext uri="{FF2B5EF4-FFF2-40B4-BE49-F238E27FC236}">
                <a16:creationId xmlns:a16="http://schemas.microsoft.com/office/drawing/2014/main" id="{43F29DAE-EF92-1540-AC44-FC7FCB6DF7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lv-LV" sz="1100" dirty="0"/>
              <a:t>Ministru kabineta sēde 27.06.2026.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2FAE1FF1-DAC5-5BBD-41DD-207DC3C20729}"/>
              </a:ext>
            </a:extLst>
          </p:cNvPr>
          <p:cNvSpPr txBox="1">
            <a:spLocks/>
          </p:cNvSpPr>
          <p:nvPr/>
        </p:nvSpPr>
        <p:spPr bwMode="auto">
          <a:xfrm>
            <a:off x="685798" y="2906827"/>
            <a:ext cx="7772400" cy="54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 defTabSz="938202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200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1990" indent="-292096" algn="l" defTabSz="938202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73147" indent="-233359" algn="l" defTabSz="938202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43043" indent="-233359" algn="l" defTabSz="938202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112937" indent="-233359" algn="l" defTabSz="938202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83803" indent="-234890" algn="l" defTabSz="93956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585" indent="-234890" algn="l" defTabSz="93956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368" indent="-234890" algn="l" defTabSz="93956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49" indent="-234890" algn="l" defTabSz="93956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2400" b="1" dirty="0"/>
              <a:t>Valsts autoceļi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920C2-3D13-5685-9E5A-F8924AC55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lv-LV" dirty="0"/>
            </a:br>
            <a:r>
              <a:rPr lang="lv-LV" dirty="0"/>
              <a:t>2026. gada autoceļu finansējums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CA5B5C-193D-E99D-5C58-C514C886A2B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2</a:t>
            </a:fld>
            <a:endParaRPr lang="en-US" altLang="lv-LV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EF0AFA9-E973-30BA-32F6-1941C8299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257077"/>
              </p:ext>
            </p:extLst>
          </p:nvPr>
        </p:nvGraphicFramePr>
        <p:xfrm>
          <a:off x="653797" y="1554991"/>
          <a:ext cx="3819497" cy="3263517"/>
        </p:xfrm>
        <a:graphic>
          <a:graphicData uri="http://schemas.openxmlformats.org/drawingml/2006/table">
            <a:tbl>
              <a:tblPr/>
              <a:tblGrid>
                <a:gridCol w="3165709">
                  <a:extLst>
                    <a:ext uri="{9D8B030D-6E8A-4147-A177-3AD203B41FA5}">
                      <a16:colId xmlns:a16="http://schemas.microsoft.com/office/drawing/2014/main" val="315909814"/>
                    </a:ext>
                  </a:extLst>
                </a:gridCol>
                <a:gridCol w="653788">
                  <a:extLst>
                    <a:ext uri="{9D8B030D-6E8A-4147-A177-3AD203B41FA5}">
                      <a16:colId xmlns:a16="http://schemas.microsoft.com/office/drawing/2014/main" val="4179687139"/>
                    </a:ext>
                  </a:extLst>
                </a:gridCol>
              </a:tblGrid>
              <a:tr h="120871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IZDEVUMU VEIDS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2026. GADS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8076304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AUTOCEĻU FINANSĒJUMS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A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lv-LV" sz="700" b="1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357 110 000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2874516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UZTURĒŠANA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1" i="0" u="none" strike="noStrike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69 500 000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68331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AUTOCEĻU UN TILTU BŪVNIECĪBA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93939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1" i="0" u="none" strike="noStrike">
                          <a:solidFill>
                            <a:srgbClr val="FFFFFF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127 700 000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9393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694821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AUTOCEĻI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112 600 000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81463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TILTI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11 900 000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756885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SATIKSMES DROŠĪBA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2 500 000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9072012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GĀJĒJU UN VELOSIPĒDU CEĻI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8423292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CITI KAPITĀLIEGULDĪJUMI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0D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1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23 100 000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0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1858192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BŪVPROJEKTU SAGATAVOŠANA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2 100 000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3398261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pt-BR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PPP "E67/A7 ĶEKAVAS APVEDCEĻŠ"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15 400 000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087274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APRĪKOJUMS UN TEHNISKIE LĪDZEKĻI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298073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CITAS INVESTĪCIJAS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4 800 000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4582418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VALSTS AUTOCEĻU PĀRVALDĪŠANA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1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14 910 000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49372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AUTOCEĻU TĪKLA PĀRVALDĪŠANA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12 600 000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7929817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sv-SE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SAMAKSA PAR ALN (VINJETES) PAKALPOJUMA SNIEGŠANU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460 000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013477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IZPĒTES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923408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CITI PĀRVALDĪŠANAS IZDEVUMI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1 250 000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434465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ES FINANSĒJUMS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48 700 000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788572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SĒLIJAS POLIGONA CEĻŠ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11 900 000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144756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SATIKSMES DROŠĪBA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9 500 000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263157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GĀJĒJU UN VELOSIPĒDU CEĻI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10 100 000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7599718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AF - REĢIONĀLO UN VIETĒJO AUTOCEĻU BŪVDARBI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21 500 000</a:t>
                      </a:r>
                    </a:p>
                  </a:txBody>
                  <a:tcPr marL="6044" marR="6044" marT="60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0308839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DOTĀCIJAS PAŠVALDĪBĀM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1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68 800 000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228442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MĒRĶDOTĀCIJA PAŠVALDĪBU AUTOCEĻIEM (IELĀM)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60 100 000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8718166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PILSĒTU TRANZĪTA IELU ATJAUNOŠANAS LĪDZFINANSĒŠANA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7 000 000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2716147"/>
                  </a:ext>
                </a:extLst>
              </a:tr>
              <a:tr h="12087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PILSĒTU TRANZĪTA IELU UZTURĒSANAS LĪDZFINANSĒŠANA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lv-LV" sz="700" b="0" i="0" u="none" strike="noStrike" dirty="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1 700 000</a:t>
                      </a:r>
                    </a:p>
                  </a:txBody>
                  <a:tcPr marL="6044" marR="6044" marT="60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0053527"/>
                  </a:ext>
                </a:extLst>
              </a:tr>
            </a:tbl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DE669EC-D00B-A147-9D9C-FEF273DF711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0537689"/>
              </p:ext>
            </p:extLst>
          </p:nvPr>
        </p:nvGraphicFramePr>
        <p:xfrm>
          <a:off x="4955456" y="1559561"/>
          <a:ext cx="3534747" cy="2951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2942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2E50F-814A-931D-312A-BC8166BAD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v-LV"/>
              <a:t>Galveno autoceļu stāvoklis Austrumu pierobežā</a:t>
            </a:r>
            <a:br>
              <a:rPr lang="lv-LV"/>
            </a:br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783E52-7C07-AF13-13AF-355BADD4272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3</a:t>
            </a:fld>
            <a:endParaRPr lang="en-US" altLang="lv-LV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B8CBF4-977A-5BA2-F41D-88E843E1AFE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29506" r="1"/>
          <a:stretch>
            <a:fillRect/>
          </a:stretch>
        </p:blipFill>
        <p:spPr>
          <a:xfrm>
            <a:off x="667011" y="1401092"/>
            <a:ext cx="2957200" cy="3667245"/>
          </a:xfrm>
          <a:prstGeom prst="rect">
            <a:avLst/>
          </a:prstGeom>
        </p:spPr>
      </p:pic>
      <p:graphicFrame>
        <p:nvGraphicFramePr>
          <p:cNvPr id="7" name="Tabula 9">
            <a:extLst>
              <a:ext uri="{FF2B5EF4-FFF2-40B4-BE49-F238E27FC236}">
                <a16:creationId xmlns:a16="http://schemas.microsoft.com/office/drawing/2014/main" id="{724AD1E3-CFAF-B5D8-BA09-3612ACC2C6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037141"/>
              </p:ext>
            </p:extLst>
          </p:nvPr>
        </p:nvGraphicFramePr>
        <p:xfrm>
          <a:off x="3775588" y="1401092"/>
          <a:ext cx="4911213" cy="2906297"/>
        </p:xfrm>
        <a:graphic>
          <a:graphicData uri="http://schemas.openxmlformats.org/drawingml/2006/table">
            <a:tbl>
              <a:tblPr/>
              <a:tblGrid>
                <a:gridCol w="1482629">
                  <a:extLst>
                    <a:ext uri="{9D8B030D-6E8A-4147-A177-3AD203B41FA5}">
                      <a16:colId xmlns:a16="http://schemas.microsoft.com/office/drawing/2014/main" val="2728874378"/>
                    </a:ext>
                  </a:extLst>
                </a:gridCol>
                <a:gridCol w="1019309">
                  <a:extLst>
                    <a:ext uri="{9D8B030D-6E8A-4147-A177-3AD203B41FA5}">
                      <a16:colId xmlns:a16="http://schemas.microsoft.com/office/drawing/2014/main" val="392139491"/>
                    </a:ext>
                  </a:extLst>
                </a:gridCol>
                <a:gridCol w="694983">
                  <a:extLst>
                    <a:ext uri="{9D8B030D-6E8A-4147-A177-3AD203B41FA5}">
                      <a16:colId xmlns:a16="http://schemas.microsoft.com/office/drawing/2014/main" val="3602747186"/>
                    </a:ext>
                  </a:extLst>
                </a:gridCol>
                <a:gridCol w="1019309">
                  <a:extLst>
                    <a:ext uri="{9D8B030D-6E8A-4147-A177-3AD203B41FA5}">
                      <a16:colId xmlns:a16="http://schemas.microsoft.com/office/drawing/2014/main" val="2335979057"/>
                    </a:ext>
                  </a:extLst>
                </a:gridCol>
                <a:gridCol w="694983">
                  <a:extLst>
                    <a:ext uri="{9D8B030D-6E8A-4147-A177-3AD203B41FA5}">
                      <a16:colId xmlns:a16="http://schemas.microsoft.com/office/drawing/2014/main" val="252007500"/>
                    </a:ext>
                  </a:extLst>
                </a:gridCol>
              </a:tblGrid>
              <a:tr h="396965"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Seguma stāvoklis</a:t>
                      </a: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Austrumu pierobežā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Valstī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lv-LV" sz="1200" b="1" i="0" u="none" strike="noStrike">
                        <a:solidFill>
                          <a:srgbClr val="3D3D3D"/>
                        </a:solidFill>
                        <a:effectLst/>
                        <a:latin typeface="Montserrat" panose="00000500000000000000" pitchFamily="50" charset="-7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986322"/>
                  </a:ext>
                </a:extLst>
              </a:tr>
              <a:tr h="259343">
                <a:tc vMerge="1"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Montserrat" panose="00000500000000000000" pitchFamily="50" charset="-70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442477"/>
                  </a:ext>
                </a:extLst>
              </a:tr>
              <a:tr h="34080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Ļoti labs</a:t>
                      </a:r>
                      <a:endParaRPr lang="lv-LV" sz="1200" b="1" i="0">
                        <a:solidFill>
                          <a:srgbClr val="000000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114,42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28%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723,8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7589358"/>
                  </a:ext>
                </a:extLst>
              </a:tr>
              <a:tr h="26150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Labs</a:t>
                      </a: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​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133,18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541,53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32%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5239952"/>
                  </a:ext>
                </a:extLst>
              </a:tr>
              <a:tr h="4549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Apmierinošs</a:t>
                      </a: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85,09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335,47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683520"/>
                  </a:ext>
                </a:extLst>
              </a:tr>
              <a:tr h="34080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Slikts</a:t>
                      </a: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​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40,71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44,6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583763"/>
                  </a:ext>
                </a:extLst>
              </a:tr>
              <a:tr h="45495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Ļoti slikts</a:t>
                      </a:r>
                      <a:endParaRPr lang="lv-LV" sz="1200" b="1" i="0">
                        <a:solidFill>
                          <a:srgbClr val="000000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31,9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31,9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383749"/>
                  </a:ext>
                </a:extLst>
              </a:tr>
              <a:tr h="39696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Kopā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405,30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1 677,30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1187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5107D-E033-2041-AF3D-ABA63F72B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v-LV"/>
              <a:t>Reģionālo autoceļu stāvoklis Austrumu pierobežā</a:t>
            </a:r>
            <a:br>
              <a:rPr lang="lv-LV"/>
            </a:br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6E2249-AA05-3B36-2CF9-7151B03C6A6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4</a:t>
            </a:fld>
            <a:endParaRPr lang="en-US" altLang="lv-LV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A96A06-C80B-573A-0525-1AA6DCEACF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28633"/>
          <a:stretch>
            <a:fillRect/>
          </a:stretch>
        </p:blipFill>
        <p:spPr>
          <a:xfrm>
            <a:off x="644888" y="1401092"/>
            <a:ext cx="2883566" cy="3575929"/>
          </a:xfrm>
          <a:prstGeom prst="rect">
            <a:avLst/>
          </a:prstGeom>
        </p:spPr>
      </p:pic>
      <p:graphicFrame>
        <p:nvGraphicFramePr>
          <p:cNvPr id="9" name="Tabula 9">
            <a:extLst>
              <a:ext uri="{FF2B5EF4-FFF2-40B4-BE49-F238E27FC236}">
                <a16:creationId xmlns:a16="http://schemas.microsoft.com/office/drawing/2014/main" id="{C12546F6-2916-A970-BB38-46E82818C4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175439"/>
              </p:ext>
            </p:extLst>
          </p:nvPr>
        </p:nvGraphicFramePr>
        <p:xfrm>
          <a:off x="3677711" y="1401092"/>
          <a:ext cx="5009091" cy="2864888"/>
        </p:xfrm>
        <a:graphic>
          <a:graphicData uri="http://schemas.openxmlformats.org/drawingml/2006/table">
            <a:tbl>
              <a:tblPr/>
              <a:tblGrid>
                <a:gridCol w="931923">
                  <a:extLst>
                    <a:ext uri="{9D8B030D-6E8A-4147-A177-3AD203B41FA5}">
                      <a16:colId xmlns:a16="http://schemas.microsoft.com/office/drawing/2014/main" val="2728874378"/>
                    </a:ext>
                  </a:extLst>
                </a:gridCol>
                <a:gridCol w="582453">
                  <a:extLst>
                    <a:ext uri="{9D8B030D-6E8A-4147-A177-3AD203B41FA5}">
                      <a16:colId xmlns:a16="http://schemas.microsoft.com/office/drawing/2014/main" val="392139491"/>
                    </a:ext>
                  </a:extLst>
                </a:gridCol>
                <a:gridCol w="436839">
                  <a:extLst>
                    <a:ext uri="{9D8B030D-6E8A-4147-A177-3AD203B41FA5}">
                      <a16:colId xmlns:a16="http://schemas.microsoft.com/office/drawing/2014/main" val="3602747186"/>
                    </a:ext>
                  </a:extLst>
                </a:gridCol>
                <a:gridCol w="582453">
                  <a:extLst>
                    <a:ext uri="{9D8B030D-6E8A-4147-A177-3AD203B41FA5}">
                      <a16:colId xmlns:a16="http://schemas.microsoft.com/office/drawing/2014/main" val="4040444385"/>
                    </a:ext>
                  </a:extLst>
                </a:gridCol>
                <a:gridCol w="436839">
                  <a:extLst>
                    <a:ext uri="{9D8B030D-6E8A-4147-A177-3AD203B41FA5}">
                      <a16:colId xmlns:a16="http://schemas.microsoft.com/office/drawing/2014/main" val="976033233"/>
                    </a:ext>
                  </a:extLst>
                </a:gridCol>
                <a:gridCol w="582453">
                  <a:extLst>
                    <a:ext uri="{9D8B030D-6E8A-4147-A177-3AD203B41FA5}">
                      <a16:colId xmlns:a16="http://schemas.microsoft.com/office/drawing/2014/main" val="3040081474"/>
                    </a:ext>
                  </a:extLst>
                </a:gridCol>
                <a:gridCol w="436839">
                  <a:extLst>
                    <a:ext uri="{9D8B030D-6E8A-4147-A177-3AD203B41FA5}">
                      <a16:colId xmlns:a16="http://schemas.microsoft.com/office/drawing/2014/main" val="2593697198"/>
                    </a:ext>
                  </a:extLst>
                </a:gridCol>
                <a:gridCol w="582453">
                  <a:extLst>
                    <a:ext uri="{9D8B030D-6E8A-4147-A177-3AD203B41FA5}">
                      <a16:colId xmlns:a16="http://schemas.microsoft.com/office/drawing/2014/main" val="2894813257"/>
                    </a:ext>
                  </a:extLst>
                </a:gridCol>
                <a:gridCol w="436839">
                  <a:extLst>
                    <a:ext uri="{9D8B030D-6E8A-4147-A177-3AD203B41FA5}">
                      <a16:colId xmlns:a16="http://schemas.microsoft.com/office/drawing/2014/main" val="3174668038"/>
                    </a:ext>
                  </a:extLst>
                </a:gridCol>
              </a:tblGrid>
              <a:tr h="362084"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Seguma stāvoklis</a:t>
                      </a: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Austrumu pierobežā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Valstī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Austrumu pierobežā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Valstī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398502"/>
                  </a:ext>
                </a:extLst>
              </a:tr>
              <a:tr h="27112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Ar asfalta segumu</a:t>
                      </a:r>
                      <a:endParaRPr lang="lv-LV" sz="1200" b="1" i="0" u="none" strike="noStrike" kern="1200">
                        <a:solidFill>
                          <a:srgbClr val="3D3D3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 grants segumu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986322"/>
                  </a:ext>
                </a:extLst>
              </a:tr>
              <a:tr h="186043">
                <a:tc vMerge="1"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Montserrat" panose="00000500000000000000" pitchFamily="50" charset="-70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200">
                          <a:latin typeface="+mn-lt"/>
                        </a:rPr>
                        <a:t> </a:t>
                      </a: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  <a:endParaRPr lang="lv-LV" sz="1200">
                        <a:latin typeface="+mn-lt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442477"/>
                  </a:ext>
                </a:extLst>
              </a:tr>
              <a:tr h="36208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Ļoti labs</a:t>
                      </a:r>
                      <a:endParaRPr lang="lv-LV" sz="1200" b="1" i="0">
                        <a:solidFill>
                          <a:srgbClr val="000000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180,9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18%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1 377,63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7589358"/>
                  </a:ext>
                </a:extLst>
              </a:tr>
              <a:tr h="36208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Labs</a:t>
                      </a: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​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263,27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1 195,04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16,88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89,84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13%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5239952"/>
                  </a:ext>
                </a:extLst>
              </a:tr>
              <a:tr h="41965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Apmierinošs</a:t>
                      </a: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248,45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1250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45,01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201,51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683520"/>
                  </a:ext>
                </a:extLst>
              </a:tr>
              <a:tr h="26008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Slikts</a:t>
                      </a: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​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135,65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526,32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87,36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381,46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57%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583763"/>
                  </a:ext>
                </a:extLst>
              </a:tr>
              <a:tr h="26008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Ļoti slikts</a:t>
                      </a:r>
                      <a:endParaRPr lang="lv-LV" sz="1200" b="1" i="0">
                        <a:solidFill>
                          <a:srgbClr val="000000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168,63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17%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434,09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383749"/>
                  </a:ext>
                </a:extLst>
              </a:tr>
              <a:tr h="36208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Kopā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996,90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4 783,08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149,25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672,81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2199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7EB23-0524-F147-39BA-CD1F53EC4438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lv-LV"/>
              <a:t>Vietējo autoceļu stāvoklis Austrumu pierobežā</a:t>
            </a:r>
            <a:br>
              <a:rPr lang="lv-LV"/>
            </a:br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85355-DAFF-ADE6-11D1-E8C445FAFD0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5</a:t>
            </a:fld>
            <a:endParaRPr lang="en-US" altLang="lv-LV"/>
          </a:p>
        </p:txBody>
      </p:sp>
      <p:graphicFrame>
        <p:nvGraphicFramePr>
          <p:cNvPr id="6" name="Tabula 9">
            <a:extLst>
              <a:ext uri="{FF2B5EF4-FFF2-40B4-BE49-F238E27FC236}">
                <a16:creationId xmlns:a16="http://schemas.microsoft.com/office/drawing/2014/main" id="{C0A5055C-3548-1656-2242-4C14B73300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493714"/>
              </p:ext>
            </p:extLst>
          </p:nvPr>
        </p:nvGraphicFramePr>
        <p:xfrm>
          <a:off x="3578182" y="1426047"/>
          <a:ext cx="5108617" cy="2275181"/>
        </p:xfrm>
        <a:graphic>
          <a:graphicData uri="http://schemas.openxmlformats.org/drawingml/2006/table">
            <a:tbl>
              <a:tblPr/>
              <a:tblGrid>
                <a:gridCol w="950441">
                  <a:extLst>
                    <a:ext uri="{9D8B030D-6E8A-4147-A177-3AD203B41FA5}">
                      <a16:colId xmlns:a16="http://schemas.microsoft.com/office/drawing/2014/main" val="2728874378"/>
                    </a:ext>
                  </a:extLst>
                </a:gridCol>
                <a:gridCol w="594025">
                  <a:extLst>
                    <a:ext uri="{9D8B030D-6E8A-4147-A177-3AD203B41FA5}">
                      <a16:colId xmlns:a16="http://schemas.microsoft.com/office/drawing/2014/main" val="392139491"/>
                    </a:ext>
                  </a:extLst>
                </a:gridCol>
                <a:gridCol w="445519">
                  <a:extLst>
                    <a:ext uri="{9D8B030D-6E8A-4147-A177-3AD203B41FA5}">
                      <a16:colId xmlns:a16="http://schemas.microsoft.com/office/drawing/2014/main" val="3602747186"/>
                    </a:ext>
                  </a:extLst>
                </a:gridCol>
                <a:gridCol w="594025">
                  <a:extLst>
                    <a:ext uri="{9D8B030D-6E8A-4147-A177-3AD203B41FA5}">
                      <a16:colId xmlns:a16="http://schemas.microsoft.com/office/drawing/2014/main" val="4040444385"/>
                    </a:ext>
                  </a:extLst>
                </a:gridCol>
                <a:gridCol w="445519">
                  <a:extLst>
                    <a:ext uri="{9D8B030D-6E8A-4147-A177-3AD203B41FA5}">
                      <a16:colId xmlns:a16="http://schemas.microsoft.com/office/drawing/2014/main" val="976033233"/>
                    </a:ext>
                  </a:extLst>
                </a:gridCol>
                <a:gridCol w="594025">
                  <a:extLst>
                    <a:ext uri="{9D8B030D-6E8A-4147-A177-3AD203B41FA5}">
                      <a16:colId xmlns:a16="http://schemas.microsoft.com/office/drawing/2014/main" val="3040081474"/>
                    </a:ext>
                  </a:extLst>
                </a:gridCol>
                <a:gridCol w="445519">
                  <a:extLst>
                    <a:ext uri="{9D8B030D-6E8A-4147-A177-3AD203B41FA5}">
                      <a16:colId xmlns:a16="http://schemas.microsoft.com/office/drawing/2014/main" val="2593697198"/>
                    </a:ext>
                  </a:extLst>
                </a:gridCol>
                <a:gridCol w="594025">
                  <a:extLst>
                    <a:ext uri="{9D8B030D-6E8A-4147-A177-3AD203B41FA5}">
                      <a16:colId xmlns:a16="http://schemas.microsoft.com/office/drawing/2014/main" val="2894813257"/>
                    </a:ext>
                  </a:extLst>
                </a:gridCol>
                <a:gridCol w="445519">
                  <a:extLst>
                    <a:ext uri="{9D8B030D-6E8A-4147-A177-3AD203B41FA5}">
                      <a16:colId xmlns:a16="http://schemas.microsoft.com/office/drawing/2014/main" val="3174668038"/>
                    </a:ext>
                  </a:extLst>
                </a:gridCol>
              </a:tblGrid>
              <a:tr h="224135"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Seguma stāvoklis</a:t>
                      </a: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Austrumu pierobežā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Valstī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Austrumu pierobežā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Valstī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398502"/>
                  </a:ext>
                </a:extLst>
              </a:tr>
              <a:tr h="2241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Ar asfalta segumu</a:t>
                      </a:r>
                      <a:endParaRPr lang="lv-LV" sz="1200" b="1" i="0" u="none" strike="noStrike" kern="1200">
                        <a:solidFill>
                          <a:srgbClr val="3D3D3D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 grants segumu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900" b="1" i="0" u="none" strike="noStrike" kern="1200">
                        <a:solidFill>
                          <a:srgbClr val="545454"/>
                        </a:solidFill>
                        <a:effectLst/>
                        <a:latin typeface="Montserrat" panose="00000500000000000000" pitchFamily="50" charset="-7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986322"/>
                  </a:ext>
                </a:extLst>
              </a:tr>
              <a:tr h="135518">
                <a:tc vMerge="1"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Montserrat" panose="00000500000000000000" pitchFamily="50" charset="-70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200">
                          <a:latin typeface="+mn-lt"/>
                        </a:rPr>
                        <a:t> </a:t>
                      </a: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  <a:endParaRPr lang="lv-LV" sz="1200">
                        <a:latin typeface="+mn-lt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</a:rPr>
                        <a:t>km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442477"/>
                  </a:ext>
                </a:extLst>
              </a:tr>
              <a:tr h="2150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Ļoti labs</a:t>
                      </a:r>
                      <a:endParaRPr lang="lv-LV" sz="1200" b="1" i="0">
                        <a:solidFill>
                          <a:srgbClr val="000000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143,28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587,03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17%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7589358"/>
                  </a:ext>
                </a:extLst>
              </a:tr>
              <a:tr h="2150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Labs</a:t>
                      </a: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​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297,85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32%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844,03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24%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83,62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482,79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A8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5239952"/>
                  </a:ext>
                </a:extLst>
              </a:tr>
              <a:tr h="2150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Apmierinošs</a:t>
                      </a:r>
                      <a:endParaRPr lang="lv-LV" sz="1200" b="1" i="0">
                        <a:solidFill>
                          <a:srgbClr val="3D3D3D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301,86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32%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1 105,97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32%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964,4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41%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3 545,6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B51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683520"/>
                  </a:ext>
                </a:extLst>
              </a:tr>
              <a:tr h="2150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Slikts</a:t>
                      </a: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​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116,69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12%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552,54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1320,73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55%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5 070,65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56%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4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583763"/>
                  </a:ext>
                </a:extLst>
              </a:tr>
              <a:tr h="2150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 u="none" strike="noStrike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Ļoti slikts</a:t>
                      </a:r>
                      <a:endParaRPr lang="lv-LV" sz="1200" b="1" i="0">
                        <a:solidFill>
                          <a:srgbClr val="000000"/>
                        </a:solidFill>
                        <a:effectLst/>
                        <a:latin typeface="+mn-lt"/>
                        <a:ea typeface="Verdana" panose="020B0604030504040204" pitchFamily="34" charset="0"/>
                      </a:endParaRP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81,78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358,62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FFFFFF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383749"/>
                  </a:ext>
                </a:extLst>
              </a:tr>
              <a:tr h="21500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</a:pPr>
                      <a:r>
                        <a:rPr lang="lv-LV" sz="1200" b="1" i="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</a:rPr>
                        <a:t>Kopā</a:t>
                      </a:r>
                    </a:p>
                  </a:txBody>
                  <a:tcPr marL="64347" marR="64347" marT="32173" marB="3217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941,46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3 448,19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2 368,75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9 099,04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lv-LV" sz="1200" b="1" i="0" u="none" strike="noStrike" kern="1200">
                          <a:solidFill>
                            <a:srgbClr val="3D3D3D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+mn-cs"/>
                        </a:rPr>
                        <a:t>100%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627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795027E-60AF-ACB9-2B24-E299384418C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27569"/>
          <a:stretch>
            <a:fillRect/>
          </a:stretch>
        </p:blipFill>
        <p:spPr>
          <a:xfrm>
            <a:off x="621156" y="1420946"/>
            <a:ext cx="2852089" cy="353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42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64946251-7488-EDA5-5FBD-56FAAE4392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2887136"/>
              </p:ext>
            </p:extLst>
          </p:nvPr>
        </p:nvGraphicFramePr>
        <p:xfrm>
          <a:off x="5790755" y="1489338"/>
          <a:ext cx="3572806" cy="19981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A1803F35-AF59-451E-3A62-402F31BA9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lv-LV" sz="2400">
                <a:solidFill>
                  <a:srgbClr val="545454"/>
                </a:solidFill>
                <a:latin typeface="Montserrat" pitchFamily="2" charset="77"/>
                <a:ea typeface="Helvetica Light" charset="0"/>
                <a:cs typeface="Helvetica Light" charset="0"/>
              </a:rPr>
            </a:br>
            <a:r>
              <a:rPr lang="lv-LV" sz="2400">
                <a:solidFill>
                  <a:srgbClr val="545454"/>
                </a:solidFill>
                <a:latin typeface="Montserrat" pitchFamily="2" charset="77"/>
                <a:ea typeface="Helvetica Light" charset="0"/>
                <a:cs typeface="Helvetica Light" charset="0"/>
              </a:rPr>
              <a:t>Valsts autoceļu finansējuma sadalījums</a:t>
            </a:r>
            <a:br>
              <a:rPr lang="lv-LV" sz="2400">
                <a:solidFill>
                  <a:srgbClr val="545454"/>
                </a:solidFill>
                <a:latin typeface="Montserrat" pitchFamily="2" charset="77"/>
                <a:ea typeface="Helvetica Light" charset="0"/>
                <a:cs typeface="Helvetica Light" charset="0"/>
              </a:rPr>
            </a:br>
            <a:endParaRPr lang="lv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053433-8487-B857-BEE6-09AA95F28C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7FAC6F-E00D-7326-F50A-681F2C64EAC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409904" y="4715096"/>
            <a:ext cx="429296" cy="228600"/>
          </a:xfrm>
        </p:spPr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6</a:t>
            </a:fld>
            <a:endParaRPr lang="en-US" altLang="lv-LV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014F0C45-CA1C-7371-701D-F0459B48AD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515760"/>
              </p:ext>
            </p:extLst>
          </p:nvPr>
        </p:nvGraphicFramePr>
        <p:xfrm>
          <a:off x="5905846" y="3389280"/>
          <a:ext cx="3357944" cy="2017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E1D8B7E-09E8-8998-CC0E-1AF6E3E9987C}"/>
              </a:ext>
            </a:extLst>
          </p:cNvPr>
          <p:cNvSpPr txBox="1"/>
          <p:nvPr/>
        </p:nvSpPr>
        <p:spPr>
          <a:xfrm>
            <a:off x="519827" y="1423868"/>
            <a:ext cx="11101902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v-LV" b="1">
                <a:solidFill>
                  <a:srgbClr val="545454"/>
                </a:solidFill>
                <a:latin typeface="+mn-lt"/>
                <a:ea typeface="Helvetica Light" charset="0"/>
                <a:cs typeface="Helvetica Light" charset="0"/>
              </a:rPr>
              <a:t>Finansējums 2026. gadā</a:t>
            </a:r>
            <a:endParaRPr kumimoji="0" lang="lv-LV" sz="1800" b="1" i="0" u="none" strike="noStrike" kern="1200" spc="0" normalizeH="0" noProof="0">
              <a:ln>
                <a:noFill/>
              </a:ln>
              <a:solidFill>
                <a:srgbClr val="545454"/>
              </a:solidFill>
              <a:effectLst/>
              <a:uLnTx/>
              <a:uFillTx/>
              <a:latin typeface="+mn-lt"/>
              <a:ea typeface="Helvetica Light" charset="0"/>
              <a:cs typeface="Helvetica Light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723623C-10B6-4B57-15BF-BAB730788E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468689"/>
              </p:ext>
            </p:extLst>
          </p:nvPr>
        </p:nvGraphicFramePr>
        <p:xfrm>
          <a:off x="618815" y="1737583"/>
          <a:ext cx="4831834" cy="14387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9829">
                  <a:extLst>
                    <a:ext uri="{9D8B030D-6E8A-4147-A177-3AD203B41FA5}">
                      <a16:colId xmlns:a16="http://schemas.microsoft.com/office/drawing/2014/main" val="1510843078"/>
                    </a:ext>
                  </a:extLst>
                </a:gridCol>
                <a:gridCol w="1246925">
                  <a:extLst>
                    <a:ext uri="{9D8B030D-6E8A-4147-A177-3AD203B41FA5}">
                      <a16:colId xmlns:a16="http://schemas.microsoft.com/office/drawing/2014/main" val="4003412738"/>
                    </a:ext>
                  </a:extLst>
                </a:gridCol>
                <a:gridCol w="1059886">
                  <a:extLst>
                    <a:ext uri="{9D8B030D-6E8A-4147-A177-3AD203B41FA5}">
                      <a16:colId xmlns:a16="http://schemas.microsoft.com/office/drawing/2014/main" val="211799618"/>
                    </a:ext>
                  </a:extLst>
                </a:gridCol>
                <a:gridCol w="935194">
                  <a:extLst>
                    <a:ext uri="{9D8B030D-6E8A-4147-A177-3AD203B41FA5}">
                      <a16:colId xmlns:a16="http://schemas.microsoft.com/office/drawing/2014/main" val="1133011905"/>
                    </a:ext>
                  </a:extLst>
                </a:gridCol>
              </a:tblGrid>
              <a:tr h="34133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Autoceļa kategorija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Kopā, </a:t>
                      </a:r>
                    </a:p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eiro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Austrumu pierobežā, </a:t>
                      </a:r>
                    </a:p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eiro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Austrumu pierobežā, </a:t>
                      </a:r>
                    </a:p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45757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Galvenie autoceļi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44 967 096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20 826 712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46%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3954842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Reģionālie autoceļi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48 736 666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11 783 469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24%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314649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Vietējie autoceļi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24 915 000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9 884 000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40%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101706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Kopā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118 618 762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42 494 181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1200" b="1" i="0" u="none" strike="noStrike">
                          <a:solidFill>
                            <a:srgbClr val="545454"/>
                          </a:solidFill>
                          <a:effectLst/>
                          <a:latin typeface="+mn-lt"/>
                        </a:rPr>
                        <a:t>36%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84583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A89A2B8-7D40-7A3B-BE68-58C6053695C4}"/>
              </a:ext>
            </a:extLst>
          </p:cNvPr>
          <p:cNvSpPr txBox="1"/>
          <p:nvPr/>
        </p:nvSpPr>
        <p:spPr>
          <a:xfrm>
            <a:off x="519827" y="3242824"/>
            <a:ext cx="4930822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v-LV" b="1">
                <a:solidFill>
                  <a:srgbClr val="545454"/>
                </a:solidFill>
                <a:latin typeface="+mn-lt"/>
                <a:ea typeface="Helvetica Light" charset="0"/>
                <a:cs typeface="Helvetica Light" charset="0"/>
              </a:rPr>
              <a:t>Plānotais finansējums 2027. gadā</a:t>
            </a:r>
            <a:endParaRPr kumimoji="0" lang="lv-LV" sz="1800" b="1" i="0" u="none" strike="noStrike" kern="1200" spc="0" normalizeH="0" noProof="0">
              <a:ln>
                <a:noFill/>
              </a:ln>
              <a:solidFill>
                <a:srgbClr val="545454"/>
              </a:solidFill>
              <a:effectLst/>
              <a:uLnTx/>
              <a:uFillTx/>
              <a:latin typeface="+mn-lt"/>
              <a:ea typeface="Helvetica Light" charset="0"/>
              <a:cs typeface="Helvetica Light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C98186F-55CA-5A47-8F8F-F88AC7BF0F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603902"/>
              </p:ext>
            </p:extLst>
          </p:nvPr>
        </p:nvGraphicFramePr>
        <p:xfrm>
          <a:off x="618815" y="3566593"/>
          <a:ext cx="4831834" cy="14387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9829">
                  <a:extLst>
                    <a:ext uri="{9D8B030D-6E8A-4147-A177-3AD203B41FA5}">
                      <a16:colId xmlns:a16="http://schemas.microsoft.com/office/drawing/2014/main" val="1510843078"/>
                    </a:ext>
                  </a:extLst>
                </a:gridCol>
                <a:gridCol w="1246925">
                  <a:extLst>
                    <a:ext uri="{9D8B030D-6E8A-4147-A177-3AD203B41FA5}">
                      <a16:colId xmlns:a16="http://schemas.microsoft.com/office/drawing/2014/main" val="4003412738"/>
                    </a:ext>
                  </a:extLst>
                </a:gridCol>
                <a:gridCol w="1059886">
                  <a:extLst>
                    <a:ext uri="{9D8B030D-6E8A-4147-A177-3AD203B41FA5}">
                      <a16:colId xmlns:a16="http://schemas.microsoft.com/office/drawing/2014/main" val="211799618"/>
                    </a:ext>
                  </a:extLst>
                </a:gridCol>
                <a:gridCol w="935194">
                  <a:extLst>
                    <a:ext uri="{9D8B030D-6E8A-4147-A177-3AD203B41FA5}">
                      <a16:colId xmlns:a16="http://schemas.microsoft.com/office/drawing/2014/main" val="1133011905"/>
                    </a:ext>
                  </a:extLst>
                </a:gridCol>
              </a:tblGrid>
              <a:tr h="34133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Autoceļa kategorija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Kopā, </a:t>
                      </a:r>
                    </a:p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eiro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Austrumu pierobežā, </a:t>
                      </a:r>
                    </a:p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eiro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Austrumu pierobežā, </a:t>
                      </a:r>
                    </a:p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45757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Galvenie autoceļi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43 628 722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30 696 722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3954842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Reģionālie autoceļi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40 592 437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11 650 000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314649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Vietējie autoceļi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25 366 000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12 018 000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101706"/>
                  </a:ext>
                </a:extLst>
              </a:tr>
              <a:tr h="22015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Kopā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109 587 159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54 364 722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1200" b="1" u="none" strike="noStrike" kern="1200">
                          <a:solidFill>
                            <a:srgbClr val="54545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50%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84583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925AF55-0E22-413C-DCC7-547585C5AC35}"/>
              </a:ext>
            </a:extLst>
          </p:cNvPr>
          <p:cNvSpPr txBox="1"/>
          <p:nvPr/>
        </p:nvSpPr>
        <p:spPr>
          <a:xfrm>
            <a:off x="5814016" y="1423867"/>
            <a:ext cx="3434462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b="1" i="0" u="none" strike="noStrike" kern="1200" spc="0" normalizeH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+mn-lt"/>
                <a:ea typeface="Helvetica Light" charset="0"/>
                <a:cs typeface="Helvetica Light" charset="0"/>
              </a:rPr>
              <a:t>2026. gads, milj. eiro</a:t>
            </a:r>
            <a:endParaRPr kumimoji="0" lang="lv-LV" sz="1800" b="1" i="0" u="none" strike="noStrike" kern="1200" spc="0" normalizeH="0" noProof="0">
              <a:ln>
                <a:noFill/>
              </a:ln>
              <a:solidFill>
                <a:srgbClr val="545454"/>
              </a:solidFill>
              <a:effectLst/>
              <a:highlight>
                <a:srgbClr val="FFB600"/>
              </a:highlight>
              <a:uLnTx/>
              <a:uFillTx/>
              <a:latin typeface="+mn-lt"/>
              <a:ea typeface="Helvetica Light" charset="0"/>
              <a:cs typeface="Helvetica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13377F-D1C2-54BF-7FFA-F28F5EF1EFB7}"/>
              </a:ext>
            </a:extLst>
          </p:cNvPr>
          <p:cNvSpPr txBox="1"/>
          <p:nvPr/>
        </p:nvSpPr>
        <p:spPr>
          <a:xfrm>
            <a:off x="5905838" y="3315656"/>
            <a:ext cx="3434462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b="1" i="0" u="none" strike="noStrike" kern="1200" spc="0" normalizeH="0" noProof="0">
                <a:ln>
                  <a:noFill/>
                </a:ln>
                <a:solidFill>
                  <a:srgbClr val="545454"/>
                </a:solidFill>
                <a:effectLst/>
                <a:uLnTx/>
                <a:uFillTx/>
                <a:latin typeface="+mn-lt"/>
                <a:ea typeface="Helvetica Light" charset="0"/>
                <a:cs typeface="Helvetica Light" charset="0"/>
              </a:rPr>
              <a:t>2027. gads, milj. eiro</a:t>
            </a:r>
            <a:endParaRPr kumimoji="0" lang="lv-LV" sz="1800" b="1" i="0" u="none" strike="noStrike" kern="1200" spc="0" normalizeH="0" noProof="0">
              <a:ln>
                <a:noFill/>
              </a:ln>
              <a:solidFill>
                <a:srgbClr val="545454"/>
              </a:solidFill>
              <a:effectLst/>
              <a:highlight>
                <a:srgbClr val="FFB600"/>
              </a:highlight>
              <a:uLnTx/>
              <a:uFillTx/>
              <a:latin typeface="+mn-lt"/>
              <a:ea typeface="Helvetica Light" charset="0"/>
              <a:cs typeface="Helvetica Ligh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732E35-877F-F96D-F14B-559DF63DA941}"/>
              </a:ext>
            </a:extLst>
          </p:cNvPr>
          <p:cNvSpPr txBox="1"/>
          <p:nvPr/>
        </p:nvSpPr>
        <p:spPr>
          <a:xfrm>
            <a:off x="5905838" y="2142730"/>
            <a:ext cx="334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b="1">
                <a:solidFill>
                  <a:srgbClr val="545454"/>
                </a:solidFill>
                <a:latin typeface="+mn-lt"/>
              </a:rPr>
              <a:t>Austrumu </a:t>
            </a:r>
          </a:p>
          <a:p>
            <a:r>
              <a:rPr lang="lv-LV" sz="1200" b="1">
                <a:solidFill>
                  <a:srgbClr val="545454"/>
                </a:solidFill>
                <a:latin typeface="+mn-lt"/>
              </a:rPr>
              <a:t>pierobežā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7A404B-B0D4-2C4B-574F-2636A3343979}"/>
              </a:ext>
            </a:extLst>
          </p:cNvPr>
          <p:cNvSpPr txBox="1"/>
          <p:nvPr/>
        </p:nvSpPr>
        <p:spPr>
          <a:xfrm>
            <a:off x="5844326" y="4013987"/>
            <a:ext cx="334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b="1">
                <a:solidFill>
                  <a:srgbClr val="545454"/>
                </a:solidFill>
                <a:latin typeface="+mn-lt"/>
              </a:rPr>
              <a:t>Austrumu </a:t>
            </a:r>
          </a:p>
          <a:p>
            <a:r>
              <a:rPr lang="lv-LV" sz="1200" b="1">
                <a:solidFill>
                  <a:srgbClr val="545454"/>
                </a:solidFill>
                <a:latin typeface="+mn-lt"/>
              </a:rPr>
              <a:t>pierobežā </a:t>
            </a:r>
          </a:p>
        </p:txBody>
      </p:sp>
    </p:spTree>
    <p:extLst>
      <p:ext uri="{BB962C8B-B14F-4D97-AF65-F5344CB8AC3E}">
        <p14:creationId xmlns:p14="http://schemas.microsoft.com/office/powerpoint/2010/main" val="174042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B2D7A-F65B-0249-BD1F-32F9004E9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v-LV" sz="2400"/>
              <a:t>Būvdarbi Latgales plānošanas reģionā 2026. gadā</a:t>
            </a:r>
            <a:br>
              <a:rPr lang="lv-LV"/>
            </a:br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ECCEE9-3786-8EC7-BDB3-969C0F7CBDB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7</a:t>
            </a:fld>
            <a:endParaRPr lang="en-US" altLang="lv-LV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8505C3AF-4A7E-E400-93F7-F6B8E33430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22" r="63202"/>
          <a:stretch>
            <a:fillRect/>
          </a:stretch>
        </p:blipFill>
        <p:spPr bwMode="auto">
          <a:xfrm>
            <a:off x="4572000" y="1307539"/>
            <a:ext cx="3627532" cy="247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D0D2AD9C-B433-8F01-5015-CA5C9EE0A7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4"/>
          <a:stretch>
            <a:fillRect/>
          </a:stretch>
        </p:blipFill>
        <p:spPr bwMode="auto">
          <a:xfrm>
            <a:off x="1771581" y="1307539"/>
            <a:ext cx="2800419" cy="327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4D39D2-679D-7B91-6567-76C993CBFE8B}"/>
              </a:ext>
            </a:extLst>
          </p:cNvPr>
          <p:cNvSpPr txBox="1"/>
          <p:nvPr/>
        </p:nvSpPr>
        <p:spPr>
          <a:xfrm>
            <a:off x="609918" y="4635728"/>
            <a:ext cx="6653662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lv-LV" sz="800" b="1" i="1">
                <a:solidFill>
                  <a:srgbClr val="355464"/>
                </a:solidFill>
                <a:latin typeface="Montserrat" panose="00000500000000000000" pitchFamily="50" charset="-70"/>
              </a:rPr>
              <a:t>Avots: </a:t>
            </a:r>
            <a:r>
              <a:rPr lang="lv-LV" sz="800" b="1" i="1">
                <a:solidFill>
                  <a:srgbClr val="355464"/>
                </a:solidFill>
                <a:latin typeface="Montserrat" panose="00000500000000000000" pitchFamily="50" charset="-7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https://lvceli.lv/aktualitates/latgales-planosanas-regiona-iecereto-valsts-celu-buvdarbu-karte-un-saraksts-2/</a:t>
            </a:r>
            <a:r>
              <a:rPr lang="lv-LV" sz="800" b="1" i="1">
                <a:solidFill>
                  <a:srgbClr val="355464"/>
                </a:solidFill>
                <a:latin typeface="Montserrat" panose="00000500000000000000" pitchFamily="50" charset="-70"/>
              </a:rPr>
              <a:t> </a:t>
            </a:r>
            <a:endParaRPr kumimoji="0" lang="lv-LV" sz="800" b="0" i="1" u="none" strike="noStrike" kern="1200" cap="none" spc="0" normalizeH="0" baseline="0" noProof="0">
              <a:ln>
                <a:noFill/>
              </a:ln>
              <a:solidFill>
                <a:srgbClr val="355464"/>
              </a:solidFill>
              <a:effectLst/>
              <a:uLnTx/>
              <a:uFillTx/>
              <a:latin typeface="Montserrat Medium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835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83D19-C1F4-4106-9A1C-35E2036C0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v-LV"/>
              <a:t>Prioritāro reģionālo autoceļu projekti bez finansējuma Austrumu pierobežā</a:t>
            </a:r>
            <a:br>
              <a:rPr lang="lv-LV"/>
            </a:br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0545F6-9566-EABC-BF21-DB4FAD24625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8</a:t>
            </a:fld>
            <a:endParaRPr lang="en-US" altLang="lv-LV"/>
          </a:p>
        </p:txBody>
      </p:sp>
      <p:graphicFrame>
        <p:nvGraphicFramePr>
          <p:cNvPr id="7" name="Tabula 2">
            <a:extLst>
              <a:ext uri="{FF2B5EF4-FFF2-40B4-BE49-F238E27FC236}">
                <a16:creationId xmlns:a16="http://schemas.microsoft.com/office/drawing/2014/main" id="{51857A50-16D7-18A1-8092-A5CC4EF224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47623"/>
              </p:ext>
            </p:extLst>
          </p:nvPr>
        </p:nvGraphicFramePr>
        <p:xfrm>
          <a:off x="642228" y="1349788"/>
          <a:ext cx="5873772" cy="37132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4572">
                  <a:extLst>
                    <a:ext uri="{9D8B030D-6E8A-4147-A177-3AD203B41FA5}">
                      <a16:colId xmlns:a16="http://schemas.microsoft.com/office/drawing/2014/main" val="18971678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910347238"/>
                    </a:ext>
                  </a:extLst>
                </a:gridCol>
                <a:gridCol w="604800">
                  <a:extLst>
                    <a:ext uri="{9D8B030D-6E8A-4147-A177-3AD203B41FA5}">
                      <a16:colId xmlns:a16="http://schemas.microsoft.com/office/drawing/2014/main" val="1244468646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904432039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401745535"/>
                    </a:ext>
                  </a:extLst>
                </a:gridCol>
                <a:gridCol w="1209600">
                  <a:extLst>
                    <a:ext uri="{9D8B030D-6E8A-4147-A177-3AD203B41FA5}">
                      <a16:colId xmlns:a16="http://schemas.microsoft.com/office/drawing/2014/main" val="2606693685"/>
                    </a:ext>
                  </a:extLst>
                </a:gridCol>
                <a:gridCol w="676800">
                  <a:extLst>
                    <a:ext uri="{9D8B030D-6E8A-4147-A177-3AD203B41FA5}">
                      <a16:colId xmlns:a16="http://schemas.microsoft.com/office/drawing/2014/main" val="3351059011"/>
                    </a:ext>
                  </a:extLst>
                </a:gridCol>
              </a:tblGrid>
              <a:tr h="16938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Autoceļa indekss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Autoceļa nosaukums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no km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līdz km 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kopā km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Darbu veids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Izmaksas,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500" b="1" u="none" strike="noStrike" kern="1200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eiro</a:t>
                      </a:r>
                    </a:p>
                  </a:txBody>
                  <a:tcPr marL="6381" marR="6381" marT="638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639538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Zaiceva - Krievijas rob. (Pededze 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42,27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43,76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1,49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372 500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910924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Zaiceva - Krievijas rob. (Pededze 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47,11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47,34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0,23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855485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Zaiceva - Krievijas rob. (Pededze 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39,12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40,97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1,85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463 000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79066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Zaiceva - Krievijas rob. (Pededze 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40,97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42,27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1,30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1 170 000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345534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Zaiceva - Krievijas rob. (Pededze 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43,76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47,54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3,78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3 402 000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988638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P43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Litene - Alūksne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8,97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24,35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15,37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3 843 000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944970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P35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Gulbene - Balvi - Viļaka - Krievijas rob.(Vientuļi)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48,68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53,72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5,04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1 260 000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45802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P35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Gulbene - Balvi - Viļaka - Krievijas rob.(Vientuļi)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35,60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48,68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13,08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11 176 910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9815553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P35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Gulbene - Balvi - Viļaka - Krievijas rob.(Vientuļi)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53,72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59,58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5,86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1 465 000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6517543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P36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Rēzekne - Gulbene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20,90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39,17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18,27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4 567 500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2934807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Kārsava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28,07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31,58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3,51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877 500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184035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Kārsava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31,58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41,85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10,27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2 567 500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242459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 - Kārsava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23,11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28,07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4,96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1 240 000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311649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P46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 err="1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Dubļeva</a:t>
                      </a: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- Cērpene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15,22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22,82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7,60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1 900 000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079732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P47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Balvi - Kapūne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11,44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16,25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4,81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1 202 500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359148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P49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Kārsava - Ludza - Ezernieki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32,82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44,95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12,13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3 031 250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685448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P49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Kārsava - Ludza - Ezernieki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75,19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75,71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0,52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130 000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4215059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P49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Kārsava - Ludza - Ezernieki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44,95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73,00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28,06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25 249 500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01377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P49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Kārsava - Ludza - Ezernieki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73,00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75,19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2,19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1 971 000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872800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Rēzekne - Dagda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2,33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6,09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3,76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938 750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650124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Rēzekne - Dagda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6,09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19,00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12,92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3 228 750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40143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Rēzekne - Dagda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19,00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29,00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2 500 000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51790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P55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Rēzekne - Dagda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35,40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45,30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9,90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2 475 000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91109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P58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Viļāni - Preiļi - Špoģi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21,18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25,71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4,53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1 132 500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838044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P58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Viļāni - Preiļi - Špoģi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3,50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7,50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1 000 000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37561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P58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Viļāni - Preiļi - Špoģi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53,35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58,08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4,73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1 182 500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457527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P58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Viļāni - Preiļi - Špoģi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7,50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21,18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13,68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3 420 000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055016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Dagda - Aglona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8,20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9,90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1,70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425 000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57826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Dagda - Aglona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1,30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8,20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6,90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1 725 000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4547813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Dagda - Aglona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9,90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13,00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3,10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775 000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030862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P61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Dagda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27,30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33,27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5,97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1 492 000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552913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79,44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82,20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2,76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690 000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654997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33,03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40,65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7,62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1 905 000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984755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16,63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12,63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3 157 500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323040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30,56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33,03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2,47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617 500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843035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40,65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40,83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0,18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9852502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16,63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25,10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8,47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2 117 500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36500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P62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Krāslava - Preiļi - Madona (Madonas apvedceļš)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25,10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30,56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5,46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1 365 000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143851"/>
                  </a:ext>
                </a:extLst>
              </a:tr>
              <a:tr h="88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P69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Skrudaliena - Kaplava - Krāslava 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10,91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lv-LV" sz="500" b="0" i="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10,91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lv-LV" sz="500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14 976 990</a:t>
                      </a: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613471"/>
                  </a:ext>
                </a:extLst>
              </a:tr>
              <a:tr h="8629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500" b="0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500" b="1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272,0</a:t>
                      </a:r>
                      <a:endParaRPr lang="lv-LV" sz="500" b="1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lv-LV" sz="500" b="1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500" b="1" u="none" strike="noStrike">
                          <a:solidFill>
                            <a:srgbClr val="54545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111 115 650</a:t>
                      </a:r>
                      <a:endParaRPr lang="lv-LV" sz="500" b="1" i="0" u="none" strike="noStrike">
                        <a:solidFill>
                          <a:srgbClr val="54545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4979" marR="4979" marT="497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92311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ABEAA08-D900-DD15-59EC-C0E5770DCEE5}"/>
              </a:ext>
            </a:extLst>
          </p:cNvPr>
          <p:cNvSpPr txBox="1"/>
          <p:nvPr/>
        </p:nvSpPr>
        <p:spPr>
          <a:xfrm>
            <a:off x="6085566" y="1957736"/>
            <a:ext cx="343446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400" b="1" i="0" u="none" strike="noStrike" kern="1200" spc="0" normalizeH="0" noProof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Darb</a:t>
            </a:r>
            <a:r>
              <a:rPr lang="lv-LV" sz="1400" b="1">
                <a:solidFill>
                  <a:srgbClr val="355464"/>
                </a:solidFill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i veicami -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400" b="1" i="0" u="none" strike="noStrike" kern="1200" spc="0" normalizeH="0" noProof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FF4F00"/>
                </a:highligh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272 km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v-LV" sz="1400" b="1">
              <a:solidFill>
                <a:srgbClr val="355464"/>
              </a:solidFill>
              <a:latin typeface="Verdana" panose="020B0604030504040204" pitchFamily="34" charset="0"/>
              <a:ea typeface="Verdana" panose="020B0604030504040204" pitchFamily="34" charset="0"/>
              <a:cs typeface="Helvetica Light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400" b="1" i="0" u="none" strike="noStrike" kern="1200" spc="0" normalizeH="0" noProof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Nepieciešamais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400" b="1" i="0" u="none" strike="noStrike" kern="1200" spc="0" normalizeH="0" noProof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finansējums -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v-LV" sz="1400" b="1">
                <a:solidFill>
                  <a:schemeClr val="bg1"/>
                </a:solidFill>
                <a:highlight>
                  <a:srgbClr val="FF4F00"/>
                </a:highlight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111 milj. eiro</a:t>
            </a:r>
            <a:endParaRPr kumimoji="0" lang="lv-LV" sz="1400" b="1" i="0" u="none" strike="noStrike" kern="1200" spc="0" normalizeH="0" noProof="0">
              <a:ln>
                <a:noFill/>
              </a:ln>
              <a:solidFill>
                <a:schemeClr val="bg1"/>
              </a:solidFill>
              <a:effectLst/>
              <a:highlight>
                <a:srgbClr val="FF4F00"/>
              </a:highlight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Helvetica Ligh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09A8D5-C80C-3B8E-A7BC-A123619A0DDD}"/>
              </a:ext>
            </a:extLst>
          </p:cNvPr>
          <p:cNvSpPr txBox="1"/>
          <p:nvPr/>
        </p:nvSpPr>
        <p:spPr>
          <a:xfrm>
            <a:off x="6516000" y="1512167"/>
            <a:ext cx="257359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400" b="1" i="0" u="none" strike="noStrike" kern="1200" cap="all" spc="0" normalizeH="0" noProof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Reģionālie autoceļi</a:t>
            </a:r>
            <a:endParaRPr kumimoji="0" lang="lv-LV" sz="1400" b="1" i="0" u="none" strike="noStrike" kern="1200" cap="all" spc="0" normalizeH="0" noProof="0">
              <a:ln>
                <a:noFill/>
              </a:ln>
              <a:solidFill>
                <a:srgbClr val="355464"/>
              </a:solidFill>
              <a:effectLst/>
              <a:highlight>
                <a:srgbClr val="FFB600"/>
              </a:highlight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Helvetica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602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84785-E130-10DC-A6C8-FFC387416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lv-LV"/>
              <a:t>Prioritāro vietējo autoceļu projekti bez finansējuma Austrumu pierobežā</a:t>
            </a:r>
            <a:br>
              <a:rPr lang="lv-LV"/>
            </a:br>
            <a:endParaRPr lang="lv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A1C1DE-92CE-9270-FD6E-0BE0C85A06A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9</a:t>
            </a:fld>
            <a:endParaRPr lang="en-US" altLang="lv-LV"/>
          </a:p>
        </p:txBody>
      </p:sp>
      <p:graphicFrame>
        <p:nvGraphicFramePr>
          <p:cNvPr id="7" name="Tabula 2">
            <a:extLst>
              <a:ext uri="{FF2B5EF4-FFF2-40B4-BE49-F238E27FC236}">
                <a16:creationId xmlns:a16="http://schemas.microsoft.com/office/drawing/2014/main" id="{295077AE-B1E5-42B4-C895-BBD0E4EC0A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189045"/>
              </p:ext>
            </p:extLst>
          </p:nvPr>
        </p:nvGraphicFramePr>
        <p:xfrm>
          <a:off x="641870" y="1440174"/>
          <a:ext cx="5583600" cy="3011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090">
                  <a:extLst>
                    <a:ext uri="{9D8B030D-6E8A-4147-A177-3AD203B41FA5}">
                      <a16:colId xmlns:a16="http://schemas.microsoft.com/office/drawing/2014/main" val="1897167868"/>
                    </a:ext>
                  </a:extLst>
                </a:gridCol>
                <a:gridCol w="1917000">
                  <a:extLst>
                    <a:ext uri="{9D8B030D-6E8A-4147-A177-3AD203B41FA5}">
                      <a16:colId xmlns:a16="http://schemas.microsoft.com/office/drawing/2014/main" val="3910347238"/>
                    </a:ext>
                  </a:extLst>
                </a:gridCol>
                <a:gridCol w="377190">
                  <a:extLst>
                    <a:ext uri="{9D8B030D-6E8A-4147-A177-3AD203B41FA5}">
                      <a16:colId xmlns:a16="http://schemas.microsoft.com/office/drawing/2014/main" val="1244468646"/>
                    </a:ext>
                  </a:extLst>
                </a:gridCol>
                <a:gridCol w="363474">
                  <a:extLst>
                    <a:ext uri="{9D8B030D-6E8A-4147-A177-3AD203B41FA5}">
                      <a16:colId xmlns:a16="http://schemas.microsoft.com/office/drawing/2014/main" val="2904432039"/>
                    </a:ext>
                  </a:extLst>
                </a:gridCol>
                <a:gridCol w="363474">
                  <a:extLst>
                    <a:ext uri="{9D8B030D-6E8A-4147-A177-3AD203B41FA5}">
                      <a16:colId xmlns:a16="http://schemas.microsoft.com/office/drawing/2014/main" val="401745535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2606693685"/>
                    </a:ext>
                  </a:extLst>
                </a:gridCol>
                <a:gridCol w="725372">
                  <a:extLst>
                    <a:ext uri="{9D8B030D-6E8A-4147-A177-3AD203B41FA5}">
                      <a16:colId xmlns:a16="http://schemas.microsoft.com/office/drawing/2014/main" val="3351059011"/>
                    </a:ext>
                  </a:extLst>
                </a:gridCol>
              </a:tblGrid>
              <a:tr h="21181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Autoceļa indekss</a:t>
                      </a: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Autoceļa nosaukums</a:t>
                      </a: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no km</a:t>
                      </a: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līdz km </a:t>
                      </a: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kopā km</a:t>
                      </a: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Darbu veids</a:t>
                      </a: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Izmaksas eiro</a:t>
                      </a:r>
                    </a:p>
                    <a:p>
                      <a:pPr marL="0" algn="ctr" defTabSz="914400" rtl="0" eaLnBrk="1" fontAlgn="ctr" latinLnBrk="0" hangingPunct="1">
                        <a:buNone/>
                      </a:pPr>
                      <a:endParaRPr lang="lv-LV" sz="600" b="1" u="none" strike="noStrike" kern="1200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4786" marR="4786" marT="478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639538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Višķi-Nīcgale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7,01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10,24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3,23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807 500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910924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Ploski</a:t>
                      </a: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-Zilupe-Šķaune-Ezernieki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5,45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16,87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11,42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2 855 000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855485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Malta-</a:t>
                      </a: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Sloboda</a:t>
                      </a: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26,90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36,21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9,31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2 327 500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79066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Viļaka-Kārsava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16,40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19,80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4 081 040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345534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P72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Ilūkste (Virsaiši)-Bebrene-Birži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8,12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18,74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10,62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2 655 000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988638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P64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Višķi-Nīcgale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17,26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5,26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6 423 046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944970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P72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Ilūkste (Virsaiši)-Bebrene-Birži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2,15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2,15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537 500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45802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Ploski-Zilupe-Šķaune-Ezernieki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37,12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59,24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22,12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5 530 000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9815553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Malta-</a:t>
                      </a: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Sloboda</a:t>
                      </a: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2,04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10,79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8,75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2 187 500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6517543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Kārsava-Tilža-</a:t>
                      </a: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Dubļukalns</a:t>
                      </a: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27,42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38,45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11,03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2 757 500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2934807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Kārsava-Tilža-Dubļukalns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6,55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7,93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1,38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345 000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184035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Malta-Kaunata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17,52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26,90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9,38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2 345 000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242459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P57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Malta-Sloboda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2,04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2,04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Pārbūve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2 236 820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311649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V544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Nirza–Lauderi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2,02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8,34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6,32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Grants </a:t>
                      </a: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divkārtu</a:t>
                      </a: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 virsmas apstrāde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1 264 000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079732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V455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Viļaka–Žīguri–Liepna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8,92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1,48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326 260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359148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V686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Naujenes skola–Maļinova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220 000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685448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V676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Vasiļova–Višķi–Grāveri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4,49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9,38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4,90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1 076 900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4215059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V687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Vecpils–Biķernieki–Bramanišķi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1,50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1,67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0,17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36 300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013771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V467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Pievedceļš Kupravai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1,09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1,09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239 360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872800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V486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Pievedceļš Tilžai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528 000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650124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V489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Tilža–Bērzpils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20,08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20,50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0,43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93 500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401431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V493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Ruskulova–Bērzpils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15,90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16,90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220 000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517901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V699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Bebrene–Šēdere–Gorbunovka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13,29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15,15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1,87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410 300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911091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V783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Jēkabpils–Dignāja–Ilūkste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64,67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65,99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1,32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290 400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838044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V572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Murāni–</a:t>
                      </a: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Mortišķi</a:t>
                      </a: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–</a:t>
                      </a:r>
                      <a:r>
                        <a:rPr lang="lv-LV" sz="600" b="0" i="0" u="none" strike="noStrike" err="1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Denelišķi</a:t>
                      </a: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0,80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0,80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176 000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375611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V516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Sprikutova–Raipole–Nirza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10,60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12,79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2,19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481 800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457527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V465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Auziņi–Dukuļeva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4,40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5,40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1,00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Asfaltbetona seguma atjaunošana</a:t>
                      </a:r>
                    </a:p>
                  </a:txBody>
                  <a:tcPr marL="7144" marR="7144" marT="7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lv-LV" sz="600" b="0" i="0" u="none" strike="noStrike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220 000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055016"/>
                  </a:ext>
                </a:extLst>
              </a:tr>
              <a:tr h="10000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lv-LV" sz="600" b="0" i="0" u="none" strike="noStrike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126,04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endParaRPr lang="lv-LV" sz="600" b="1" u="none" strike="noStrike" kern="1200">
                        <a:solidFill>
                          <a:srgbClr val="355464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+mn-cs"/>
                      </a:endParaRP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lv-LV" sz="600" b="1" u="none" strike="noStrike" kern="1200">
                          <a:solidFill>
                            <a:srgbClr val="35546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+mn-cs"/>
                        </a:rPr>
                        <a:t>40 671 226</a:t>
                      </a:r>
                    </a:p>
                  </a:txBody>
                  <a:tcPr marL="7144" marR="7144" marT="7144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5782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5DB9FC0-3BA4-76EF-B05A-B680F5AED581}"/>
              </a:ext>
            </a:extLst>
          </p:cNvPr>
          <p:cNvSpPr txBox="1"/>
          <p:nvPr/>
        </p:nvSpPr>
        <p:spPr>
          <a:xfrm>
            <a:off x="6225470" y="2034021"/>
            <a:ext cx="257584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400" b="1">
                <a:solidFill>
                  <a:srgbClr val="545454"/>
                </a:solidFill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Darbi veicami -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400" b="1">
                <a:solidFill>
                  <a:schemeClr val="bg1"/>
                </a:solidFill>
                <a:highlight>
                  <a:srgbClr val="FF4F00"/>
                </a:highlight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126 km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lv-LV" sz="1400" b="1">
              <a:solidFill>
                <a:srgbClr val="545454"/>
              </a:solidFill>
              <a:latin typeface="Verdana" panose="020B0604030504040204" pitchFamily="34" charset="0"/>
              <a:ea typeface="Verdana" panose="020B0604030504040204" pitchFamily="34" charset="0"/>
              <a:cs typeface="Helvetica Light" charset="0"/>
            </a:endParaRP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400" b="1">
                <a:solidFill>
                  <a:srgbClr val="545454"/>
                </a:solidFill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Nepieciešamais finansējums -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400" b="1">
                <a:solidFill>
                  <a:schemeClr val="bg1"/>
                </a:solidFill>
                <a:highlight>
                  <a:srgbClr val="FF4F00"/>
                </a:highlight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41 milj. eiro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42E671-D2B8-0129-D412-ED877DBB8231}"/>
              </a:ext>
            </a:extLst>
          </p:cNvPr>
          <p:cNvSpPr txBox="1"/>
          <p:nvPr/>
        </p:nvSpPr>
        <p:spPr>
          <a:xfrm>
            <a:off x="6225470" y="1619142"/>
            <a:ext cx="257584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lv-LV" sz="1400" b="1" cap="all">
                <a:solidFill>
                  <a:srgbClr val="545454"/>
                </a:solidFill>
                <a:latin typeface="Verdana" panose="020B0604030504040204" pitchFamily="34" charset="0"/>
                <a:ea typeface="Verdana" panose="020B0604030504040204" pitchFamily="34" charset="0"/>
                <a:cs typeface="Helvetica Light" charset="0"/>
              </a:rPr>
              <a:t>vietējie autoceļi</a:t>
            </a:r>
            <a:endParaRPr lang="lv-LV" sz="1400" b="1" cap="all">
              <a:solidFill>
                <a:srgbClr val="545454"/>
              </a:solidFill>
              <a:highlight>
                <a:srgbClr val="FFB600"/>
              </a:highlight>
              <a:latin typeface="Verdana" panose="020B0604030504040204" pitchFamily="34" charset="0"/>
              <a:ea typeface="Verdana" panose="020B0604030504040204" pitchFamily="34" charset="0"/>
              <a:cs typeface="Helvetica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632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F8D65-AC97-E50B-CDE6-692AB450E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1835532C-17D0-339C-96AA-0AB550A22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2647955"/>
            <a:ext cx="7772400" cy="960439"/>
          </a:xfrm>
        </p:spPr>
        <p:txBody>
          <a:bodyPr>
            <a:normAutofit/>
          </a:bodyPr>
          <a:lstStyle/>
          <a:p>
            <a:r>
              <a:rPr lang="lv-LV" altLang="lv-LV" sz="2800">
                <a:ea typeface="MS PGothic" panose="020B0600070205080204" pitchFamily="34" charset="-128"/>
              </a:rPr>
              <a:t>Paldies par uzmanību!</a:t>
            </a:r>
          </a:p>
        </p:txBody>
      </p:sp>
    </p:spTree>
    <p:extLst>
      <p:ext uri="{BB962C8B-B14F-4D97-AF65-F5344CB8AC3E}">
        <p14:creationId xmlns:p14="http://schemas.microsoft.com/office/powerpoint/2010/main" val="3140578598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Custom 1">
      <a:dk1>
        <a:srgbClr val="355464"/>
      </a:dk1>
      <a:lt1>
        <a:srgbClr val="FFFFFF"/>
      </a:lt1>
      <a:dk2>
        <a:srgbClr val="7ADFEA"/>
      </a:dk2>
      <a:lt2>
        <a:srgbClr val="C6ED9C"/>
      </a:lt2>
      <a:accent1>
        <a:srgbClr val="26C4E8"/>
      </a:accent1>
      <a:accent2>
        <a:srgbClr val="355464"/>
      </a:accent2>
      <a:accent3>
        <a:srgbClr val="DBEFC6"/>
      </a:accent3>
      <a:accent4>
        <a:srgbClr val="8CDEE8"/>
      </a:accent4>
      <a:accent5>
        <a:srgbClr val="729EB4"/>
      </a:accent5>
      <a:accent6>
        <a:srgbClr val="E7F94C"/>
      </a:accent6>
      <a:hlink>
        <a:srgbClr val="26C4E8"/>
      </a:hlink>
      <a:folHlink>
        <a:srgbClr val="AF0000"/>
      </a:folHlink>
    </a:clrScheme>
    <a:fontScheme name="Satiksmes Ministrija">
      <a:majorFont>
        <a:latin typeface="Verdana bold"/>
        <a:ea typeface="Calibri"/>
        <a:cs typeface="Calibri"/>
      </a:majorFont>
      <a:minorFont>
        <a:latin typeface="Verdana regular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29ef86d-0678-474b-a2d1-4b70d1db9477">
      <Terms xmlns="http://schemas.microsoft.com/office/infopath/2007/PartnerControls"/>
    </lcf76f155ced4ddcb4097134ff3c332f>
    <TaxCatchAll xmlns="a57d379d-1838-4fe5-9dd3-f55eabd6031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2F10E7C4C39940B5A4614184529A47" ma:contentTypeVersion="18" ma:contentTypeDescription="Create a new document." ma:contentTypeScope="" ma:versionID="6c6ceb2499990a2ac75a31232913de33">
  <xsd:schema xmlns:xsd="http://www.w3.org/2001/XMLSchema" xmlns:xs="http://www.w3.org/2001/XMLSchema" xmlns:p="http://schemas.microsoft.com/office/2006/metadata/properties" xmlns:ns2="929ef86d-0678-474b-a2d1-4b70d1db9477" xmlns:ns3="a57d379d-1838-4fe5-9dd3-f55eabd60318" targetNamespace="http://schemas.microsoft.com/office/2006/metadata/properties" ma:root="true" ma:fieldsID="d31b183325b504f236e56ac2604c7924" ns2:_="" ns3:_="">
    <xsd:import namespace="929ef86d-0678-474b-a2d1-4b70d1db9477"/>
    <xsd:import namespace="a57d379d-1838-4fe5-9dd3-f55eabd603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9ef86d-0678-474b-a2d1-4b70d1db94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02c859b-0546-4206-9cae-cfa997077b6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7d379d-1838-4fe5-9dd3-f55eabd60318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ec23498-8d43-4f6c-b49d-fc58ffadf4f7}" ma:internalName="TaxCatchAll" ma:showField="CatchAllData" ma:web="a57d379d-1838-4fe5-9dd3-f55eabd603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77B2EF8-A40A-4AA0-8CE3-794D8F14FB27}">
  <ds:schemaRefs>
    <ds:schemaRef ds:uri="929ef86d-0678-474b-a2d1-4b70d1db9477"/>
    <ds:schemaRef ds:uri="a57d379d-1838-4fe5-9dd3-f55eabd60318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FBA1CD3-E551-44DE-8701-512B0E2818ED}">
  <ds:schemaRefs>
    <ds:schemaRef ds:uri="929ef86d-0678-474b-a2d1-4b70d1db9477"/>
    <ds:schemaRef ds:uri="a57d379d-1838-4fe5-9dd3-f55eabd6031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D3F67D5-3A88-46FD-B163-CB82B84B70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89_Prezentacija_templateLV</Template>
  <TotalTime>4</TotalTime>
  <Words>1661</Words>
  <Application>Microsoft Office PowerPoint</Application>
  <PresentationFormat>On-screen Show (16:9)</PresentationFormat>
  <Paragraphs>799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MS PGothic</vt:lpstr>
      <vt:lpstr>Arial</vt:lpstr>
      <vt:lpstr>Calibri</vt:lpstr>
      <vt:lpstr>Montserrat</vt:lpstr>
      <vt:lpstr>Montserrat Medium</vt:lpstr>
      <vt:lpstr>Times New Roman</vt:lpstr>
      <vt:lpstr>Verdana</vt:lpstr>
      <vt:lpstr>Verdana bold</vt:lpstr>
      <vt:lpstr>Verdana regular</vt:lpstr>
      <vt:lpstr>89_Prezentacija_templateLV</vt:lpstr>
      <vt:lpstr>Situācijas izvērtējums un priekšlikumi turpmākai rīcībai satiksmes jomā valsts austrumu pierobežā</vt:lpstr>
      <vt:lpstr> 2026. gada autoceļu finansējums</vt:lpstr>
      <vt:lpstr>Galveno autoceļu stāvoklis Austrumu pierobežā </vt:lpstr>
      <vt:lpstr>Reģionālo autoceļu stāvoklis Austrumu pierobežā </vt:lpstr>
      <vt:lpstr>Vietējo autoceļu stāvoklis Austrumu pierobežā </vt:lpstr>
      <vt:lpstr> Valsts autoceļu finansējuma sadalījums </vt:lpstr>
      <vt:lpstr>Būvdarbi Latgales plānošanas reģionā 2026. gadā </vt:lpstr>
      <vt:lpstr>Prioritāro reģionālo autoceļu projekti bez finansējuma Austrumu pierobežā </vt:lpstr>
      <vt:lpstr>Prioritāro vietējo autoceļu projekti bez finansējuma Austrumu pierobežā </vt:lpstr>
      <vt:lpstr>Paldies par uzmanību!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Dagnija</dc:creator>
  <cp:lastModifiedBy>Aelita Stepiņa</cp:lastModifiedBy>
  <cp:revision>2</cp:revision>
  <dcterms:created xsi:type="dcterms:W3CDTF">2014-11-20T14:46:47Z</dcterms:created>
  <dcterms:modified xsi:type="dcterms:W3CDTF">2026-06-19T09:20:04Z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0x010100572F10E7C4C39940B5A4614184529A47</vt:lpwstr>
  </property>
  <property fmtid="{D5CDD505-2E9C-101B-9397-08002B2CF9AE}" pid="3" name="MediaServiceImageTags">
    <vt:lpwstr/>
  </property>
</Properties>
</file>