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72" r:id="rId4"/>
    <p:sldMasterId id="2147483686" r:id="rId5"/>
    <p:sldMasterId id="2147483700" r:id="rId6"/>
    <p:sldMasterId id="2147483712" r:id="rId7"/>
  </p:sldMasterIdLst>
  <p:notesMasterIdLst>
    <p:notesMasterId r:id="rId30"/>
  </p:notesMasterIdLst>
  <p:sldIdLst>
    <p:sldId id="256" r:id="rId8"/>
    <p:sldId id="3394" r:id="rId9"/>
    <p:sldId id="3399" r:id="rId10"/>
    <p:sldId id="3400" r:id="rId11"/>
    <p:sldId id="3401" r:id="rId12"/>
    <p:sldId id="3405" r:id="rId13"/>
    <p:sldId id="3402" r:id="rId14"/>
    <p:sldId id="3404" r:id="rId15"/>
    <p:sldId id="3403" r:id="rId16"/>
    <p:sldId id="3406" r:id="rId17"/>
    <p:sldId id="3407" r:id="rId18"/>
    <p:sldId id="3408" r:id="rId19"/>
    <p:sldId id="3409" r:id="rId20"/>
    <p:sldId id="3410" r:id="rId21"/>
    <p:sldId id="3411" r:id="rId22"/>
    <p:sldId id="3412" r:id="rId23"/>
    <p:sldId id="3413" r:id="rId24"/>
    <p:sldId id="3414" r:id="rId25"/>
    <p:sldId id="3415" r:id="rId26"/>
    <p:sldId id="3416" r:id="rId27"/>
    <p:sldId id="3373" r:id="rId28"/>
    <p:sldId id="266"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2646C5A-D918-9169-99B5-E79315083890}" name="Anita Daiga Priežkalna" initials="AP" userId="S::anita.priezkalna@npvc.lv::2b69afe8-2766-4997-87d1-6bf298e74aa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CC"/>
    <a:srgbClr val="000000"/>
  </p:clrMru>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85359" autoAdjust="0"/>
  </p:normalViewPr>
  <p:slideViewPr>
    <p:cSldViewPr snapToGrid="0">
      <p:cViewPr>
        <p:scale>
          <a:sx n="125" d="100"/>
          <a:sy n="125" d="100"/>
        </p:scale>
        <p:origin x="72" y="-20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tableStyles" Target="tableStyle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notesMaster" Target="notesMasters/notesMaster1.xml"/><Relationship Id="rId35" Type="http://schemas.microsoft.com/office/2018/10/relationships/authors" Target="authors.xml"/><Relationship Id="rId8"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32D37E-AF3A-4805-A82C-F4B617C92039}" type="datetimeFigureOut">
              <a:rPr lang="lv-LV" smtClean="0"/>
              <a:t>06.01.2026</a:t>
            </a:fld>
            <a:endParaRPr lang="lv-LV"/>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FEE7C8-1AD0-47DA-ABF4-1355A30C1605}" type="slidenum">
              <a:rPr lang="lv-LV" smtClean="0"/>
              <a:t>‹#›</a:t>
            </a:fld>
            <a:endParaRPr lang="lv-LV"/>
          </a:p>
        </p:txBody>
      </p:sp>
    </p:spTree>
    <p:extLst>
      <p:ext uri="{BB962C8B-B14F-4D97-AF65-F5344CB8AC3E}">
        <p14:creationId xmlns:p14="http://schemas.microsoft.com/office/powerpoint/2010/main" val="2460624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lv-LV" dirty="0"/>
          </a:p>
        </p:txBody>
      </p:sp>
      <p:sp>
        <p:nvSpPr>
          <p:cNvPr id="4" name="Slaida numura vietturis 3"/>
          <p:cNvSpPr>
            <a:spLocks noGrp="1"/>
          </p:cNvSpPr>
          <p:nvPr>
            <p:ph type="sldNum" sz="quarter" idx="5"/>
          </p:nvPr>
        </p:nvSpPr>
        <p:spPr/>
        <p:txBody>
          <a:bodyPr/>
          <a:lstStyle/>
          <a:p>
            <a:fld id="{D6FEE7C8-1AD0-47DA-ABF4-1355A30C1605}" type="slidenum">
              <a:rPr lang="lv-LV" smtClean="0"/>
              <a:t>1</a:t>
            </a:fld>
            <a:endParaRPr lang="lv-LV"/>
          </a:p>
        </p:txBody>
      </p:sp>
    </p:spTree>
    <p:extLst>
      <p:ext uri="{BB962C8B-B14F-4D97-AF65-F5344CB8AC3E}">
        <p14:creationId xmlns:p14="http://schemas.microsoft.com/office/powerpoint/2010/main" val="20173085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lv-LV" dirty="0"/>
          </a:p>
        </p:txBody>
      </p:sp>
      <p:sp>
        <p:nvSpPr>
          <p:cNvPr id="4" name="Slaida numura vietturis 3"/>
          <p:cNvSpPr>
            <a:spLocks noGrp="1"/>
          </p:cNvSpPr>
          <p:nvPr>
            <p:ph type="sldNum" sz="quarter" idx="5"/>
          </p:nvPr>
        </p:nvSpPr>
        <p:spPr/>
        <p:txBody>
          <a:bodyPr/>
          <a:lstStyle/>
          <a:p>
            <a:fld id="{D6FEE7C8-1AD0-47DA-ABF4-1355A30C1605}" type="slidenum">
              <a:rPr lang="lv-LV" smtClean="0"/>
              <a:t>2</a:t>
            </a:fld>
            <a:endParaRPr lang="lv-LV"/>
          </a:p>
        </p:txBody>
      </p:sp>
    </p:spTree>
    <p:extLst>
      <p:ext uri="{BB962C8B-B14F-4D97-AF65-F5344CB8AC3E}">
        <p14:creationId xmlns:p14="http://schemas.microsoft.com/office/powerpoint/2010/main" val="36270541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lv-LV" dirty="0"/>
          </a:p>
        </p:txBody>
      </p:sp>
      <p:sp>
        <p:nvSpPr>
          <p:cNvPr id="4" name="Slaida numura vietturis 3"/>
          <p:cNvSpPr>
            <a:spLocks noGrp="1"/>
          </p:cNvSpPr>
          <p:nvPr>
            <p:ph type="sldNum" sz="quarter" idx="5"/>
          </p:nvPr>
        </p:nvSpPr>
        <p:spPr/>
        <p:txBody>
          <a:bodyPr/>
          <a:lstStyle/>
          <a:p>
            <a:fld id="{D6FEE7C8-1AD0-47DA-ABF4-1355A30C1605}" type="slidenum">
              <a:rPr lang="lv-LV" smtClean="0"/>
              <a:t>3</a:t>
            </a:fld>
            <a:endParaRPr lang="lv-LV"/>
          </a:p>
        </p:txBody>
      </p:sp>
    </p:spTree>
    <p:extLst>
      <p:ext uri="{BB962C8B-B14F-4D97-AF65-F5344CB8AC3E}">
        <p14:creationId xmlns:p14="http://schemas.microsoft.com/office/powerpoint/2010/main" val="25006156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endParaRPr lang="lv-LV" dirty="0"/>
          </a:p>
        </p:txBody>
      </p:sp>
      <p:sp>
        <p:nvSpPr>
          <p:cNvPr id="4" name="Slaida numura vietturis 3"/>
          <p:cNvSpPr>
            <a:spLocks noGrp="1"/>
          </p:cNvSpPr>
          <p:nvPr>
            <p:ph type="sldNum" sz="quarter" idx="5"/>
          </p:nvPr>
        </p:nvSpPr>
        <p:spPr/>
        <p:txBody>
          <a:bodyPr/>
          <a:lstStyle/>
          <a:p>
            <a:fld id="{D6FEE7C8-1AD0-47DA-ABF4-1355A30C1605}" type="slidenum">
              <a:rPr lang="lv-LV" smtClean="0"/>
              <a:t>4</a:t>
            </a:fld>
            <a:endParaRPr lang="lv-LV"/>
          </a:p>
        </p:txBody>
      </p:sp>
    </p:spTree>
    <p:extLst>
      <p:ext uri="{BB962C8B-B14F-4D97-AF65-F5344CB8AC3E}">
        <p14:creationId xmlns:p14="http://schemas.microsoft.com/office/powerpoint/2010/main" val="29108324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59358F6A-03B6-84C7-3CF1-46E3B7EC237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8143875" y="947737"/>
            <a:ext cx="4048124" cy="4962525"/>
          </a:xfrm>
          <a:prstGeom prst="rect">
            <a:avLst/>
          </a:prstGeom>
        </p:spPr>
      </p:pic>
      <p:sp>
        <p:nvSpPr>
          <p:cNvPr id="8" name="Rectangle 7">
            <a:extLst>
              <a:ext uri="{FF2B5EF4-FFF2-40B4-BE49-F238E27FC236}">
                <a16:creationId xmlns:a16="http://schemas.microsoft.com/office/drawing/2014/main" id="{2A02BB06-BEAC-A8B2-B6D1-9A1CBDA5A252}"/>
              </a:ext>
              <a:ext uri="{C183D7F6-B498-43B3-948B-1728B52AA6E4}">
                <adec:decorative xmlns:adec="http://schemas.microsoft.com/office/drawing/2017/decorative" val="1"/>
              </a:ext>
            </a:extLst>
          </p:cNvPr>
          <p:cNvSpPr/>
          <p:nvPr userDrawn="1"/>
        </p:nvSpPr>
        <p:spPr>
          <a:xfrm>
            <a:off x="6696075" y="0"/>
            <a:ext cx="2895600" cy="6858000"/>
          </a:xfrm>
          <a:prstGeom prst="rect">
            <a:avLst/>
          </a:prstGeom>
          <a:gradFill>
            <a:gsLst>
              <a:gs pos="50000">
                <a:schemeClr val="bg1">
                  <a:lumMod val="96000"/>
                  <a:alpha val="46000"/>
                </a:schemeClr>
              </a:gs>
              <a:gs pos="0">
                <a:schemeClr val="accent2"/>
              </a:gs>
              <a:gs pos="100000">
                <a:schemeClr val="accent1"/>
              </a:gs>
              <a:gs pos="100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text">
            <a:extLst>
              <a:ext uri="{FF2B5EF4-FFF2-40B4-BE49-F238E27FC236}">
                <a16:creationId xmlns:a16="http://schemas.microsoft.com/office/drawing/2014/main" id="{A509E549-05F9-4526-C82F-E8BD13735222}"/>
              </a:ext>
            </a:extLst>
          </p:cNvPr>
          <p:cNvPicPr>
            <a:picLocks noChangeAspect="1"/>
          </p:cNvPicPr>
          <p:nvPr userDrawn="1"/>
        </p:nvPicPr>
        <p:blipFill>
          <a:blip r:embed="rId3"/>
          <a:stretch>
            <a:fillRect/>
          </a:stretch>
        </p:blipFill>
        <p:spPr>
          <a:xfrm>
            <a:off x="333613" y="493145"/>
            <a:ext cx="4381500" cy="2190750"/>
          </a:xfrm>
          <a:prstGeom prst="rect">
            <a:avLst/>
          </a:prstGeom>
        </p:spPr>
      </p:pic>
      <p:sp>
        <p:nvSpPr>
          <p:cNvPr id="10" name="Title 3">
            <a:extLst>
              <a:ext uri="{FF2B5EF4-FFF2-40B4-BE49-F238E27FC236}">
                <a16:creationId xmlns:a16="http://schemas.microsoft.com/office/drawing/2014/main" id="{D66AEDE5-57D0-2C0F-A2F7-27C239022A66}"/>
              </a:ext>
            </a:extLst>
          </p:cNvPr>
          <p:cNvSpPr>
            <a:spLocks noGrp="1"/>
          </p:cNvSpPr>
          <p:nvPr>
            <p:ph type="title"/>
          </p:nvPr>
        </p:nvSpPr>
        <p:spPr>
          <a:xfrm>
            <a:off x="651768" y="2683895"/>
            <a:ext cx="5872857" cy="2862225"/>
          </a:xfrm>
          <a:prstGeom prst="rect">
            <a:avLst/>
          </a:prstGeom>
        </p:spPr>
        <p:txBody>
          <a:bodyPr/>
          <a:lstStyle/>
          <a:p>
            <a:r>
              <a:rPr lang="en-US" b="1">
                <a:latin typeface="+mn-lt"/>
              </a:rPr>
              <a:t>Click to edit Master title style</a:t>
            </a:r>
            <a:endParaRPr lang="en-US" b="1" dirty="0">
              <a:latin typeface="+mn-lt"/>
            </a:endParaRPr>
          </a:p>
        </p:txBody>
      </p:sp>
      <p:sp>
        <p:nvSpPr>
          <p:cNvPr id="11" name="Text Placeholder 4">
            <a:extLst>
              <a:ext uri="{FF2B5EF4-FFF2-40B4-BE49-F238E27FC236}">
                <a16:creationId xmlns:a16="http://schemas.microsoft.com/office/drawing/2014/main" id="{60AAADF5-FCC5-A61E-89B8-86E4EA4CBF20}"/>
              </a:ext>
            </a:extLst>
          </p:cNvPr>
          <p:cNvSpPr>
            <a:spLocks noGrp="1"/>
          </p:cNvSpPr>
          <p:nvPr>
            <p:ph type="body" sz="quarter" idx="10"/>
          </p:nvPr>
        </p:nvSpPr>
        <p:spPr>
          <a:xfrm>
            <a:off x="685636" y="5568698"/>
            <a:ext cx="5278514" cy="618142"/>
          </a:xfrm>
          <a:prstGeom prst="rect">
            <a:avLst/>
          </a:prstGeom>
        </p:spPr>
        <p:txBody>
          <a:bodyPr/>
          <a:lstStyle>
            <a:lvl1pPr marL="0" indent="0">
              <a:buNone/>
              <a:defRPr/>
            </a:lvl1pPr>
          </a:lstStyle>
          <a:p>
            <a:pPr lvl="0"/>
            <a:r>
              <a:rPr lang="en-US"/>
              <a:t>Click to edit Master text styles</a:t>
            </a:r>
          </a:p>
        </p:txBody>
      </p:sp>
    </p:spTree>
    <p:extLst>
      <p:ext uri="{BB962C8B-B14F-4D97-AF65-F5344CB8AC3E}">
        <p14:creationId xmlns:p14="http://schemas.microsoft.com/office/powerpoint/2010/main" val="1501646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244138" cy="1325563"/>
          </a:xfrm>
          <a:prstGeom prst="rect">
            <a:avLst/>
          </a:prstGeom>
        </p:spPr>
        <p:txBody>
          <a:bodyPr/>
          <a:lstStyle/>
          <a:p>
            <a:r>
              <a:rPr lang="en-US"/>
              <a:t>Click to edit Master title style</a:t>
            </a:r>
            <a:endParaRPr lang="en-US" dirty="0"/>
          </a:p>
        </p:txBody>
      </p:sp>
      <p:sp>
        <p:nvSpPr>
          <p:cNvPr id="6" name="Rectangle 5">
            <a:extLst>
              <a:ext uri="{FF2B5EF4-FFF2-40B4-BE49-F238E27FC236}">
                <a16:creationId xmlns:a16="http://schemas.microsoft.com/office/drawing/2014/main" id="{884FFCD9-EDC5-01F0-96E8-079DF4D2698E}"/>
              </a:ext>
              <a:ext uri="{C183D7F6-B498-43B3-948B-1728B52AA6E4}">
                <adec:decorative xmlns:adec="http://schemas.microsoft.com/office/drawing/2017/decorative" val="1"/>
              </a:ext>
            </a:extLst>
          </p:cNvPr>
          <p:cNvSpPr/>
          <p:nvPr userDrawn="1"/>
        </p:nvSpPr>
        <p:spPr>
          <a:xfrm>
            <a:off x="11082338" y="0"/>
            <a:ext cx="1109662" cy="6858000"/>
          </a:xfrm>
          <a:prstGeom prst="rect">
            <a:avLst/>
          </a:prstGeom>
          <a:gradFill>
            <a:gsLst>
              <a:gs pos="50000">
                <a:schemeClr val="bg1">
                  <a:lumMod val="96000"/>
                  <a:alpha val="46000"/>
                </a:schemeClr>
              </a:gs>
              <a:gs pos="0">
                <a:schemeClr val="accent2"/>
              </a:gs>
              <a:gs pos="100000">
                <a:schemeClr val="accent1"/>
              </a:gs>
              <a:gs pos="100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hart Placeholder 3">
            <a:extLst>
              <a:ext uri="{FF2B5EF4-FFF2-40B4-BE49-F238E27FC236}">
                <a16:creationId xmlns:a16="http://schemas.microsoft.com/office/drawing/2014/main" id="{851A14D0-D479-0EF0-36FB-F20B68A735B6}"/>
              </a:ext>
            </a:extLst>
          </p:cNvPr>
          <p:cNvSpPr>
            <a:spLocks noGrp="1"/>
          </p:cNvSpPr>
          <p:nvPr>
            <p:ph type="chart" sz="quarter" idx="10"/>
          </p:nvPr>
        </p:nvSpPr>
        <p:spPr>
          <a:xfrm>
            <a:off x="952500" y="1981200"/>
            <a:ext cx="9563100" cy="4438650"/>
          </a:xfrm>
          <a:prstGeom prst="rect">
            <a:avLst/>
          </a:prstGeom>
        </p:spPr>
        <p:style>
          <a:lnRef idx="2">
            <a:schemeClr val="dk1">
              <a:shade val="50000"/>
            </a:schemeClr>
          </a:lnRef>
          <a:fillRef idx="1">
            <a:schemeClr val="dk1"/>
          </a:fillRef>
          <a:effectRef idx="0">
            <a:schemeClr val="dk1"/>
          </a:effectRef>
          <a:fontRef idx="minor">
            <a:schemeClr val="lt1"/>
          </a:fontRef>
        </p:style>
        <p:txBody>
          <a:bodyPr/>
          <a:lstStyle/>
          <a:p>
            <a:r>
              <a:rPr lang="en-US" dirty="0"/>
              <a:t>Click icon to add chart</a:t>
            </a:r>
            <a:endParaRPr lang="lv-LV" dirty="0"/>
          </a:p>
        </p:txBody>
      </p:sp>
    </p:spTree>
    <p:extLst>
      <p:ext uri="{BB962C8B-B14F-4D97-AF65-F5344CB8AC3E}">
        <p14:creationId xmlns:p14="http://schemas.microsoft.com/office/powerpoint/2010/main" val="3025068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626745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62674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Rectangle 6">
            <a:extLst>
              <a:ext uri="{FF2B5EF4-FFF2-40B4-BE49-F238E27FC236}">
                <a16:creationId xmlns:a16="http://schemas.microsoft.com/office/drawing/2014/main" id="{B77F291F-B77F-85AD-B5D6-D6EBD2E6641F}"/>
              </a:ext>
              <a:ext uri="{C183D7F6-B498-43B3-948B-1728B52AA6E4}">
                <adec:decorative xmlns:adec="http://schemas.microsoft.com/office/drawing/2017/decorative" val="1"/>
              </a:ext>
            </a:extLst>
          </p:cNvPr>
          <p:cNvSpPr/>
          <p:nvPr userDrawn="1"/>
        </p:nvSpPr>
        <p:spPr>
          <a:xfrm>
            <a:off x="9296400" y="0"/>
            <a:ext cx="2895600" cy="6858000"/>
          </a:xfrm>
          <a:prstGeom prst="rect">
            <a:avLst/>
          </a:prstGeom>
          <a:gradFill>
            <a:gsLst>
              <a:gs pos="50000">
                <a:schemeClr val="bg1">
                  <a:lumMod val="96000"/>
                  <a:alpha val="46000"/>
                </a:schemeClr>
              </a:gs>
              <a:gs pos="0">
                <a:schemeClr val="accent2"/>
              </a:gs>
              <a:gs pos="100000">
                <a:schemeClr val="accent1"/>
              </a:gs>
              <a:gs pos="100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Placeholder 36">
            <a:extLst>
              <a:ext uri="{FF2B5EF4-FFF2-40B4-BE49-F238E27FC236}">
                <a16:creationId xmlns:a16="http://schemas.microsoft.com/office/drawing/2014/main" id="{9F10BC7F-86F5-FF70-6F76-810C84A72270}"/>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7183361" y="0"/>
            <a:ext cx="3598052" cy="3258105"/>
          </a:xfrm>
          <a:prstGeom prst="rect">
            <a:avLst/>
          </a:prstGeom>
        </p:spPr>
      </p:pic>
      <p:pic>
        <p:nvPicPr>
          <p:cNvPr id="9" name="Picture Placeholder 30">
            <a:extLst>
              <a:ext uri="{FF2B5EF4-FFF2-40B4-BE49-F238E27FC236}">
                <a16:creationId xmlns:a16="http://schemas.microsoft.com/office/drawing/2014/main" id="{84EDECFF-8650-B8F0-E13F-19E60881C7F4}"/>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7183361" y="3599895"/>
            <a:ext cx="3598052" cy="3258105"/>
          </a:xfrm>
          <a:prstGeom prst="rect">
            <a:avLst/>
          </a:prstGeom>
        </p:spPr>
      </p:pic>
    </p:spTree>
    <p:extLst>
      <p:ext uri="{BB962C8B-B14F-4D97-AF65-F5344CB8AC3E}">
        <p14:creationId xmlns:p14="http://schemas.microsoft.com/office/powerpoint/2010/main" val="3036758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7" name="Picture Placeholder 8">
            <a:extLst>
              <a:ext uri="{FF2B5EF4-FFF2-40B4-BE49-F238E27FC236}">
                <a16:creationId xmlns:a16="http://schemas.microsoft.com/office/drawing/2014/main" id="{41B27C01-FE2E-94F2-5E1A-E06CC1D1335C}"/>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838200" y="492125"/>
            <a:ext cx="4114800" cy="5372100"/>
          </a:xfrm>
          <a:prstGeom prst="rect">
            <a:avLst/>
          </a:prstGeom>
        </p:spPr>
      </p:pic>
      <p:sp>
        <p:nvSpPr>
          <p:cNvPr id="8" name="Rectangle 7">
            <a:extLst>
              <a:ext uri="{FF2B5EF4-FFF2-40B4-BE49-F238E27FC236}">
                <a16:creationId xmlns:a16="http://schemas.microsoft.com/office/drawing/2014/main" id="{994B187A-5C60-695D-03CD-383F6C6F1CAE}"/>
              </a:ext>
              <a:ext uri="{C183D7F6-B498-43B3-948B-1728B52AA6E4}">
                <adec:decorative xmlns:adec="http://schemas.microsoft.com/office/drawing/2017/decorative" val="1"/>
              </a:ext>
            </a:extLst>
          </p:cNvPr>
          <p:cNvSpPr/>
          <p:nvPr userDrawn="1"/>
        </p:nvSpPr>
        <p:spPr>
          <a:xfrm>
            <a:off x="1689100" y="-4763"/>
            <a:ext cx="2349500" cy="993775"/>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8">
            <a:extLst>
              <a:ext uri="{FF2B5EF4-FFF2-40B4-BE49-F238E27FC236}">
                <a16:creationId xmlns:a16="http://schemas.microsoft.com/office/drawing/2014/main" id="{919E33DE-43E9-209B-88F5-D685CB293204}"/>
              </a:ext>
            </a:extLst>
          </p:cNvPr>
          <p:cNvSpPr>
            <a:spLocks noGrp="1"/>
          </p:cNvSpPr>
          <p:nvPr>
            <p:ph type="title"/>
          </p:nvPr>
        </p:nvSpPr>
        <p:spPr>
          <a:xfrm>
            <a:off x="5257800" y="2171700"/>
            <a:ext cx="5689600" cy="1257300"/>
          </a:xfrm>
          <a:prstGeom prst="rect">
            <a:avLst/>
          </a:prstGeom>
        </p:spPr>
        <p:txBody>
          <a:bodyPr>
            <a:normAutofit fontScale="90000"/>
          </a:bodyPr>
          <a:lstStyle/>
          <a:p>
            <a:r>
              <a:rPr lang="en-US" b="1"/>
              <a:t>Click to edit Master title style</a:t>
            </a:r>
            <a:endParaRPr lang="en-US" b="1" dirty="0"/>
          </a:p>
        </p:txBody>
      </p:sp>
      <p:sp>
        <p:nvSpPr>
          <p:cNvPr id="12" name="Text Placeholder 6">
            <a:extLst>
              <a:ext uri="{FF2B5EF4-FFF2-40B4-BE49-F238E27FC236}">
                <a16:creationId xmlns:a16="http://schemas.microsoft.com/office/drawing/2014/main" id="{32D1D375-CDE0-1649-75F5-6CEC1C5A87EF}"/>
              </a:ext>
            </a:extLst>
          </p:cNvPr>
          <p:cNvSpPr>
            <a:spLocks noGrp="1"/>
          </p:cNvSpPr>
          <p:nvPr>
            <p:ph type="body" sz="quarter" idx="15"/>
          </p:nvPr>
        </p:nvSpPr>
        <p:spPr>
          <a:xfrm>
            <a:off x="5257800" y="3429000"/>
            <a:ext cx="5689600" cy="2435225"/>
          </a:xfrm>
          <a:prstGeom prst="rect">
            <a:avLst/>
          </a:prstGeom>
        </p:spPr>
        <p:txBody>
          <a:bodyPr/>
          <a:lstStyle/>
          <a:p>
            <a:pPr lvl="0"/>
            <a:r>
              <a:rPr lang="en-US"/>
              <a:t>Click to edit Master text styles</a:t>
            </a:r>
          </a:p>
        </p:txBody>
      </p:sp>
    </p:spTree>
    <p:extLst>
      <p:ext uri="{BB962C8B-B14F-4D97-AF65-F5344CB8AC3E}">
        <p14:creationId xmlns:p14="http://schemas.microsoft.com/office/powerpoint/2010/main" val="3925433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244138" cy="1325563"/>
          </a:xfrm>
          <a:prstGeom prst="rect">
            <a:avLst/>
          </a:prstGeom>
        </p:spPr>
        <p:txBody>
          <a:bodyPr/>
          <a:lstStyle/>
          <a:p>
            <a:r>
              <a:rPr lang="en-US"/>
              <a:t>Click to edit Master title style</a:t>
            </a:r>
            <a:endParaRPr lang="en-US" dirty="0"/>
          </a:p>
        </p:txBody>
      </p:sp>
      <p:sp>
        <p:nvSpPr>
          <p:cNvPr id="6" name="Rectangle 5">
            <a:extLst>
              <a:ext uri="{FF2B5EF4-FFF2-40B4-BE49-F238E27FC236}">
                <a16:creationId xmlns:a16="http://schemas.microsoft.com/office/drawing/2014/main" id="{884FFCD9-EDC5-01F0-96E8-079DF4D2698E}"/>
              </a:ext>
              <a:ext uri="{C183D7F6-B498-43B3-948B-1728B52AA6E4}">
                <adec:decorative xmlns:adec="http://schemas.microsoft.com/office/drawing/2017/decorative" val="1"/>
              </a:ext>
            </a:extLst>
          </p:cNvPr>
          <p:cNvSpPr/>
          <p:nvPr userDrawn="1"/>
        </p:nvSpPr>
        <p:spPr>
          <a:xfrm>
            <a:off x="11082338" y="0"/>
            <a:ext cx="1109662" cy="6858000"/>
          </a:xfrm>
          <a:prstGeom prst="rect">
            <a:avLst/>
          </a:prstGeom>
          <a:gradFill>
            <a:gsLst>
              <a:gs pos="50000">
                <a:schemeClr val="bg1">
                  <a:lumMod val="96000"/>
                  <a:alpha val="46000"/>
                </a:schemeClr>
              </a:gs>
              <a:gs pos="0">
                <a:schemeClr val="accent2"/>
              </a:gs>
              <a:gs pos="100000">
                <a:schemeClr val="accent1"/>
              </a:gs>
              <a:gs pos="100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276347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A8541-61DB-C351-2526-1396D65B8E11}"/>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lv-LV"/>
          </a:p>
        </p:txBody>
      </p:sp>
    </p:spTree>
    <p:extLst>
      <p:ext uri="{BB962C8B-B14F-4D97-AF65-F5344CB8AC3E}">
        <p14:creationId xmlns:p14="http://schemas.microsoft.com/office/powerpoint/2010/main" val="3659025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bg>
      <p:bgPr>
        <a:gradFill>
          <a:gsLst>
            <a:gs pos="0">
              <a:schemeClr val="accent2"/>
            </a:gs>
            <a:gs pos="74000">
              <a:schemeClr val="accent1">
                <a:lumMod val="45000"/>
                <a:lumOff val="55000"/>
              </a:schemeClr>
            </a:gs>
            <a:gs pos="83000">
              <a:schemeClr val="accent1">
                <a:lumMod val="45000"/>
                <a:lumOff val="55000"/>
              </a:schemeClr>
            </a:gs>
            <a:gs pos="45000">
              <a:schemeClr val="bg1">
                <a:lumMod val="80000"/>
              </a:schemeClr>
            </a:gs>
            <a:gs pos="100000">
              <a:schemeClr val="accent1"/>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67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FE51151C-019F-EFB4-D474-AFA5B66975AC}"/>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a:fillRect/>
          </a:stretch>
        </p:blipFill>
        <p:spPr>
          <a:xfrm>
            <a:off x="309152" y="428625"/>
            <a:ext cx="10191100" cy="5981700"/>
          </a:xfrm>
          <a:prstGeom prst="rect">
            <a:avLst/>
          </a:prstGeom>
          <a:gradFill>
            <a:gsLst>
              <a:gs pos="0">
                <a:schemeClr val="accent2"/>
              </a:gs>
              <a:gs pos="74000">
                <a:schemeClr val="accent1">
                  <a:lumMod val="45000"/>
                  <a:lumOff val="55000"/>
                </a:schemeClr>
              </a:gs>
              <a:gs pos="83000">
                <a:schemeClr val="accent1">
                  <a:lumMod val="45000"/>
                  <a:lumOff val="55000"/>
                </a:schemeClr>
              </a:gs>
              <a:gs pos="66000">
                <a:schemeClr val="bg1"/>
              </a:gs>
              <a:gs pos="100000">
                <a:schemeClr val="accent1"/>
              </a:gs>
            </a:gsLst>
            <a:lin ang="5400000" scaled="1"/>
          </a:gradFill>
        </p:spPr>
      </p:pic>
      <p:sp>
        <p:nvSpPr>
          <p:cNvPr id="4" name="Text Placeholder 3">
            <a:extLst>
              <a:ext uri="{FF2B5EF4-FFF2-40B4-BE49-F238E27FC236}">
                <a16:creationId xmlns:a16="http://schemas.microsoft.com/office/drawing/2014/main" id="{375096E7-7848-AD19-66E9-2A3C2DB05648}"/>
              </a:ext>
            </a:extLst>
          </p:cNvPr>
          <p:cNvSpPr>
            <a:spLocks noGrp="1"/>
          </p:cNvSpPr>
          <p:nvPr>
            <p:ph type="body" sz="quarter" idx="16"/>
          </p:nvPr>
        </p:nvSpPr>
        <p:spPr>
          <a:xfrm>
            <a:off x="6169979" y="4326467"/>
            <a:ext cx="6022021" cy="830414"/>
          </a:xfrm>
          <a:prstGeom prst="rect">
            <a:avLst/>
          </a:prstGeom>
          <a:solidFill>
            <a:schemeClr val="accent1">
              <a:alpha val="80000"/>
            </a:schemeClr>
          </a:solidFill>
        </p:spPr>
        <p:txBody>
          <a:bodyPr/>
          <a:lstStyle/>
          <a:p>
            <a:pPr lvl="0"/>
            <a:r>
              <a:rPr lang="en-US"/>
              <a:t>Click to edit Master text styles</a:t>
            </a:r>
          </a:p>
        </p:txBody>
      </p:sp>
      <p:sp>
        <p:nvSpPr>
          <p:cNvPr id="5" name="TextBox 4">
            <a:extLst>
              <a:ext uri="{FF2B5EF4-FFF2-40B4-BE49-F238E27FC236}">
                <a16:creationId xmlns:a16="http://schemas.microsoft.com/office/drawing/2014/main" id="{BD68166F-F083-52EC-5316-3CD25A8FC5FF}"/>
              </a:ext>
            </a:extLst>
          </p:cNvPr>
          <p:cNvSpPr txBox="1"/>
          <p:nvPr userDrawn="1"/>
        </p:nvSpPr>
        <p:spPr>
          <a:xfrm>
            <a:off x="600075" y="752475"/>
            <a:ext cx="9515475" cy="4247317"/>
          </a:xfrm>
          <a:prstGeom prst="rect">
            <a:avLst/>
          </a:prstGeom>
          <a:noFill/>
        </p:spPr>
        <p:txBody>
          <a:bodyPr wrap="square" rtlCol="0">
            <a:spAutoFit/>
          </a:bodyPr>
          <a:lstStyle/>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a:p>
            <a:endParaRPr lang="lv-LV" dirty="0"/>
          </a:p>
        </p:txBody>
      </p:sp>
      <p:sp>
        <p:nvSpPr>
          <p:cNvPr id="7" name="Title 2">
            <a:extLst>
              <a:ext uri="{FF2B5EF4-FFF2-40B4-BE49-F238E27FC236}">
                <a16:creationId xmlns:a16="http://schemas.microsoft.com/office/drawing/2014/main" id="{FD66DB7E-CE00-8185-4668-531C2DB76730}"/>
              </a:ext>
            </a:extLst>
          </p:cNvPr>
          <p:cNvSpPr>
            <a:spLocks noGrp="1"/>
          </p:cNvSpPr>
          <p:nvPr>
            <p:ph type="title"/>
          </p:nvPr>
        </p:nvSpPr>
        <p:spPr>
          <a:xfrm>
            <a:off x="6169979" y="3429000"/>
            <a:ext cx="6022021" cy="882499"/>
          </a:xfrm>
          <a:prstGeom prst="rect">
            <a:avLst/>
          </a:prstGeom>
          <a:solidFill>
            <a:schemeClr val="accent2">
              <a:alpha val="80000"/>
            </a:schemeClr>
          </a:solidFill>
        </p:spPr>
        <p:txBody>
          <a:bodyPr>
            <a:normAutofit fontScale="90000"/>
          </a:bodyPr>
          <a:lstStyle/>
          <a:p>
            <a:r>
              <a:rPr lang="en-US"/>
              <a:t>Click to edit Master title style</a:t>
            </a:r>
            <a:endParaRPr lang="lv-LV" dirty="0"/>
          </a:p>
        </p:txBody>
      </p:sp>
    </p:spTree>
    <p:extLst>
      <p:ext uri="{BB962C8B-B14F-4D97-AF65-F5344CB8AC3E}">
        <p14:creationId xmlns:p14="http://schemas.microsoft.com/office/powerpoint/2010/main" val="116122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Two Content">
    <p:bg>
      <p:bgPr>
        <a:gradFill>
          <a:gsLst>
            <a:gs pos="0">
              <a:schemeClr val="accent2"/>
            </a:gs>
            <a:gs pos="74000">
              <a:schemeClr val="accent1">
                <a:lumMod val="45000"/>
                <a:lumOff val="55000"/>
              </a:schemeClr>
            </a:gs>
            <a:gs pos="83000">
              <a:schemeClr val="accent1">
                <a:lumMod val="45000"/>
                <a:lumOff val="55000"/>
              </a:schemeClr>
            </a:gs>
            <a:gs pos="45000">
              <a:schemeClr val="bg1">
                <a:lumMod val="80000"/>
              </a:schemeClr>
            </a:gs>
            <a:gs pos="100000">
              <a:schemeClr val="accent1"/>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5" name="TextBox 4">
            <a:extLst>
              <a:ext uri="{FF2B5EF4-FFF2-40B4-BE49-F238E27FC236}">
                <a16:creationId xmlns:a16="http://schemas.microsoft.com/office/drawing/2014/main" id="{603CD229-62EB-0795-7FD8-E071D1914A97}"/>
              </a:ext>
            </a:extLst>
          </p:cNvPr>
          <p:cNvSpPr txBox="1"/>
          <p:nvPr userDrawn="1"/>
        </p:nvSpPr>
        <p:spPr>
          <a:xfrm>
            <a:off x="838200" y="1895475"/>
            <a:ext cx="5000625" cy="4343400"/>
          </a:xfrm>
          <a:prstGeom prst="rect">
            <a:avLst/>
          </a:prstGeom>
          <a:solidFill>
            <a:schemeClr val="bg1"/>
          </a:solidFill>
        </p:spPr>
        <p:txBody>
          <a:bodyPr wrap="square" rtlCol="0">
            <a:spAutoFit/>
          </a:bodyPr>
          <a:lstStyle/>
          <a:p>
            <a:endParaRPr lang="lv-LV" dirty="0"/>
          </a:p>
        </p:txBody>
      </p:sp>
      <p:sp>
        <p:nvSpPr>
          <p:cNvPr id="6" name="TextBox 5">
            <a:extLst>
              <a:ext uri="{FF2B5EF4-FFF2-40B4-BE49-F238E27FC236}">
                <a16:creationId xmlns:a16="http://schemas.microsoft.com/office/drawing/2014/main" id="{5045D443-6CAC-E4BE-7FED-A9FA76CBBC1A}"/>
              </a:ext>
            </a:extLst>
          </p:cNvPr>
          <p:cNvSpPr txBox="1"/>
          <p:nvPr userDrawn="1"/>
        </p:nvSpPr>
        <p:spPr>
          <a:xfrm>
            <a:off x="6286500" y="1895475"/>
            <a:ext cx="5000625" cy="4343400"/>
          </a:xfrm>
          <a:prstGeom prst="rect">
            <a:avLst/>
          </a:prstGeom>
          <a:solidFill>
            <a:schemeClr val="bg1"/>
          </a:solidFill>
        </p:spPr>
        <p:txBody>
          <a:bodyPr wrap="square" rtlCol="0">
            <a:spAutoFit/>
          </a:bodyPr>
          <a:lstStyle/>
          <a:p>
            <a:endParaRPr lang="lv-LV" dirty="0"/>
          </a:p>
        </p:txBody>
      </p:sp>
    </p:spTree>
    <p:extLst>
      <p:ext uri="{BB962C8B-B14F-4D97-AF65-F5344CB8AC3E}">
        <p14:creationId xmlns:p14="http://schemas.microsoft.com/office/powerpoint/2010/main" val="3162825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39B68-6659-11A4-D7BD-EEAB45AD5478}"/>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lv-LV"/>
          </a:p>
        </p:txBody>
      </p:sp>
    </p:spTree>
    <p:extLst>
      <p:ext uri="{BB962C8B-B14F-4D97-AF65-F5344CB8AC3E}">
        <p14:creationId xmlns:p14="http://schemas.microsoft.com/office/powerpoint/2010/main" val="204344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bg>
      <p:bgPr>
        <a:gradFill>
          <a:gsLst>
            <a:gs pos="0">
              <a:schemeClr val="accent2"/>
            </a:gs>
            <a:gs pos="79000">
              <a:schemeClr val="accent1">
                <a:lumMod val="45000"/>
                <a:lumOff val="55000"/>
              </a:schemeClr>
            </a:gs>
            <a:gs pos="90000">
              <a:schemeClr val="accent1">
                <a:lumMod val="45000"/>
                <a:lumOff val="55000"/>
              </a:schemeClr>
            </a:gs>
            <a:gs pos="55000">
              <a:schemeClr val="bg1">
                <a:lumMod val="39000"/>
                <a:lumOff val="61000"/>
                <a:alpha val="57000"/>
              </a:schemeClr>
            </a:gs>
            <a:gs pos="100000">
              <a:schemeClr val="accent1"/>
            </a:gs>
          </a:gsLst>
          <a:lin ang="5400000" scaled="1"/>
        </a:gradFill>
        <a:effectLst/>
      </p:bgPr>
    </p:bg>
    <p:spTree>
      <p:nvGrpSpPr>
        <p:cNvPr id="1" name=""/>
        <p:cNvGrpSpPr/>
        <p:nvPr/>
      </p:nvGrpSpPr>
      <p:grpSpPr>
        <a:xfrm>
          <a:off x="0" y="0"/>
          <a:ext cx="0" cy="0"/>
          <a:chOff x="0" y="0"/>
          <a:chExt cx="0" cy="0"/>
        </a:xfrm>
      </p:grpSpPr>
      <p:sp>
        <p:nvSpPr>
          <p:cNvPr id="10" name="Title 36">
            <a:extLst>
              <a:ext uri="{FF2B5EF4-FFF2-40B4-BE49-F238E27FC236}">
                <a16:creationId xmlns:a16="http://schemas.microsoft.com/office/drawing/2014/main" id="{7DFEB428-2D79-FF5F-7C85-D0684258746E}"/>
              </a:ext>
            </a:extLst>
          </p:cNvPr>
          <p:cNvSpPr>
            <a:spLocks noGrp="1"/>
          </p:cNvSpPr>
          <p:nvPr>
            <p:ph type="title"/>
          </p:nvPr>
        </p:nvSpPr>
        <p:spPr>
          <a:xfrm>
            <a:off x="1546225" y="3429000"/>
            <a:ext cx="3097320" cy="978408"/>
          </a:xfrm>
          <a:prstGeom prst="rect">
            <a:avLst/>
          </a:prstGeom>
        </p:spPr>
        <p:txBody>
          <a:bodyPr/>
          <a:lstStyle/>
          <a:p>
            <a:r>
              <a:rPr lang="en-US" b="1"/>
              <a:t>Click to edit Master title style</a:t>
            </a:r>
            <a:endParaRPr lang="en-US" b="1" dirty="0"/>
          </a:p>
        </p:txBody>
      </p:sp>
      <p:pic>
        <p:nvPicPr>
          <p:cNvPr id="11" name="Picture Placeholder 16">
            <a:extLst>
              <a:ext uri="{FF2B5EF4-FFF2-40B4-BE49-F238E27FC236}">
                <a16:creationId xmlns:a16="http://schemas.microsoft.com/office/drawing/2014/main" id="{441ECEED-4D77-EBC4-821D-29154CD3B155}"/>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0" y="0"/>
            <a:ext cx="12192000" cy="2051050"/>
          </a:xfrm>
          <a:prstGeom prst="rect">
            <a:avLst/>
          </a:prstGeom>
        </p:spPr>
      </p:pic>
      <p:sp>
        <p:nvSpPr>
          <p:cNvPr id="12" name="Text Placeholder 7">
            <a:extLst>
              <a:ext uri="{FF2B5EF4-FFF2-40B4-BE49-F238E27FC236}">
                <a16:creationId xmlns:a16="http://schemas.microsoft.com/office/drawing/2014/main" id="{D4B78060-D8BD-F605-B942-DB401ADA352B}"/>
              </a:ext>
            </a:extLst>
          </p:cNvPr>
          <p:cNvSpPr>
            <a:spLocks noGrp="1"/>
          </p:cNvSpPr>
          <p:nvPr>
            <p:ph type="body" sz="quarter" idx="16"/>
          </p:nvPr>
        </p:nvSpPr>
        <p:spPr>
          <a:xfrm>
            <a:off x="5924550" y="2209801"/>
            <a:ext cx="5060950" cy="3381374"/>
          </a:xfrm>
          <a:prstGeom prst="rect">
            <a:avLst/>
          </a:prstGeom>
        </p:spPr>
        <p:txBody>
          <a:bodyPr/>
          <a:lstStyle/>
          <a:p>
            <a:pPr lvl="0"/>
            <a:r>
              <a:rPr lang="en-US"/>
              <a:t>Click to edit Master text styles</a:t>
            </a:r>
          </a:p>
        </p:txBody>
      </p:sp>
      <p:pic>
        <p:nvPicPr>
          <p:cNvPr id="13" name="Picture Placeholder 20">
            <a:extLst>
              <a:ext uri="{FF2B5EF4-FFF2-40B4-BE49-F238E27FC236}">
                <a16:creationId xmlns:a16="http://schemas.microsoft.com/office/drawing/2014/main" id="{5CE5EC7C-0701-67CF-11D0-12F39EC83435}"/>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0" y="5788241"/>
            <a:ext cx="12192000" cy="1069760"/>
          </a:xfrm>
          <a:prstGeom prst="rect">
            <a:avLst/>
          </a:prstGeom>
        </p:spPr>
      </p:pic>
    </p:spTree>
    <p:extLst>
      <p:ext uri="{BB962C8B-B14F-4D97-AF65-F5344CB8AC3E}">
        <p14:creationId xmlns:p14="http://schemas.microsoft.com/office/powerpoint/2010/main" val="3013131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09662" y="327025"/>
            <a:ext cx="10777538" cy="1325563"/>
          </a:xfrm>
          <a:prstGeom prst="rect">
            <a:avLst/>
          </a:prstGeom>
        </p:spPr>
        <p:txBody>
          <a:bodyPr/>
          <a:lstStyle/>
          <a:p>
            <a:r>
              <a:rPr lang="en-US" dirty="0"/>
              <a:t>Click to edit Master title style</a:t>
            </a:r>
          </a:p>
        </p:txBody>
      </p:sp>
      <p:sp>
        <p:nvSpPr>
          <p:cNvPr id="6" name="Rectangle 5">
            <a:extLst>
              <a:ext uri="{FF2B5EF4-FFF2-40B4-BE49-F238E27FC236}">
                <a16:creationId xmlns:a16="http://schemas.microsoft.com/office/drawing/2014/main" id="{884FFCD9-EDC5-01F0-96E8-079DF4D2698E}"/>
              </a:ext>
              <a:ext uri="{C183D7F6-B498-43B3-948B-1728B52AA6E4}">
                <adec:decorative xmlns:adec="http://schemas.microsoft.com/office/drawing/2017/decorative" val="1"/>
              </a:ext>
            </a:extLst>
          </p:cNvPr>
          <p:cNvSpPr/>
          <p:nvPr userDrawn="1"/>
        </p:nvSpPr>
        <p:spPr>
          <a:xfrm>
            <a:off x="0" y="0"/>
            <a:ext cx="1109662" cy="6858000"/>
          </a:xfrm>
          <a:prstGeom prst="rect">
            <a:avLst/>
          </a:prstGeom>
          <a:gradFill>
            <a:gsLst>
              <a:gs pos="50000">
                <a:schemeClr val="bg1">
                  <a:lumMod val="96000"/>
                  <a:alpha val="46000"/>
                </a:schemeClr>
              </a:gs>
              <a:gs pos="0">
                <a:schemeClr val="accent2"/>
              </a:gs>
              <a:gs pos="100000">
                <a:schemeClr val="accent1"/>
              </a:gs>
              <a:gs pos="100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53351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7" name="Picture Placeholder 18">
            <a:extLst>
              <a:ext uri="{FF2B5EF4-FFF2-40B4-BE49-F238E27FC236}">
                <a16:creationId xmlns:a16="http://schemas.microsoft.com/office/drawing/2014/main" id="{D657472E-7C53-0DEF-2333-35202E52DBF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3" name="Picture 12">
            <a:extLst>
              <a:ext uri="{FF2B5EF4-FFF2-40B4-BE49-F238E27FC236}">
                <a16:creationId xmlns:a16="http://schemas.microsoft.com/office/drawing/2014/main" id="{CBEF7E17-DAD6-A093-CD3B-033CC712FCA2}"/>
              </a:ext>
            </a:extLst>
          </p:cNvPr>
          <p:cNvPicPr>
            <a:picLocks noChangeAspect="1"/>
          </p:cNvPicPr>
          <p:nvPr userDrawn="1"/>
        </p:nvPicPr>
        <p:blipFill>
          <a:blip r:embed="rId3"/>
          <a:stretch>
            <a:fillRect/>
          </a:stretch>
        </p:blipFill>
        <p:spPr>
          <a:xfrm>
            <a:off x="0" y="2562462"/>
            <a:ext cx="12192000" cy="3352800"/>
          </a:xfrm>
          <a:prstGeom prst="rect">
            <a:avLst/>
          </a:prstGeom>
        </p:spPr>
      </p:pic>
    </p:spTree>
    <p:extLst>
      <p:ext uri="{BB962C8B-B14F-4D97-AF65-F5344CB8AC3E}">
        <p14:creationId xmlns:p14="http://schemas.microsoft.com/office/powerpoint/2010/main" val="1258695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AD2C-9ADA-8FF7-C212-FBB714D7F3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1539BA21-F37E-0BD6-0009-E05CD8C0E5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7FAC531D-4681-A648-60DC-AD02FC758A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6936B0-68F7-603D-8BB2-9801C41DC81D}"/>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6" name="Footer Placeholder 5">
            <a:extLst>
              <a:ext uri="{FF2B5EF4-FFF2-40B4-BE49-F238E27FC236}">
                <a16:creationId xmlns:a16="http://schemas.microsoft.com/office/drawing/2014/main" id="{76B724D1-A2DD-61F0-3F27-A4CAE3477C90}"/>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2B0988B6-97C8-F005-DE2A-83EA530C6DE6}"/>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30047836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B676607-8836-BF15-954C-51850F09F83D}"/>
              </a:ext>
              <a:ext uri="{C183D7F6-B498-43B3-948B-1728B52AA6E4}">
                <adec:decorative xmlns:adec="http://schemas.microsoft.com/office/drawing/2017/decorative" val="1"/>
              </a:ext>
            </a:extLst>
          </p:cNvPr>
          <p:cNvSpPr/>
          <p:nvPr userDrawn="1"/>
        </p:nvSpPr>
        <p:spPr>
          <a:xfrm>
            <a:off x="1857374" y="0"/>
            <a:ext cx="8524875" cy="6858000"/>
          </a:xfrm>
          <a:prstGeom prst="rect">
            <a:avLst/>
          </a:prstGeom>
          <a:gradFill>
            <a:gsLst>
              <a:gs pos="50000">
                <a:schemeClr val="bg1">
                  <a:lumMod val="96000"/>
                  <a:alpha val="46000"/>
                </a:schemeClr>
              </a:gs>
              <a:gs pos="0">
                <a:schemeClr val="accent2"/>
              </a:gs>
              <a:gs pos="100000">
                <a:schemeClr val="accent1"/>
              </a:gs>
              <a:gs pos="100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7">
            <a:extLst>
              <a:ext uri="{FF2B5EF4-FFF2-40B4-BE49-F238E27FC236}">
                <a16:creationId xmlns:a16="http://schemas.microsoft.com/office/drawing/2014/main" id="{8CF79FD6-7AD8-DA1E-D7CC-776905B8C350}"/>
              </a:ext>
            </a:extLst>
          </p:cNvPr>
          <p:cNvSpPr>
            <a:spLocks noGrp="1"/>
          </p:cNvSpPr>
          <p:nvPr>
            <p:ph type="title" hasCustomPrompt="1"/>
          </p:nvPr>
        </p:nvSpPr>
        <p:spPr>
          <a:xfrm>
            <a:off x="3895725" y="2633605"/>
            <a:ext cx="4845627" cy="1590790"/>
          </a:xfrm>
          <a:prstGeom prst="rect">
            <a:avLst/>
          </a:prstGeom>
        </p:spPr>
        <p:txBody>
          <a:bodyPr/>
          <a:lstStyle>
            <a:lvl1pPr>
              <a:defRPr/>
            </a:lvl1pPr>
          </a:lstStyle>
          <a:p>
            <a:r>
              <a:rPr lang="lv-LV" b="1" dirty="0">
                <a:solidFill>
                  <a:schemeClr val="tx1"/>
                </a:solidFill>
              </a:rPr>
              <a:t>Paldies par uzmanību!</a:t>
            </a:r>
            <a:endParaRPr lang="en-US" b="1" dirty="0">
              <a:solidFill>
                <a:schemeClr val="tx1"/>
              </a:solidFill>
            </a:endParaRPr>
          </a:p>
        </p:txBody>
      </p:sp>
      <p:pic>
        <p:nvPicPr>
          <p:cNvPr id="10" name="Picture Placeholder 12">
            <a:extLst>
              <a:ext uri="{FF2B5EF4-FFF2-40B4-BE49-F238E27FC236}">
                <a16:creationId xmlns:a16="http://schemas.microsoft.com/office/drawing/2014/main" id="{C28EE1DD-A164-4915-3910-F6D15D56BE4D}"/>
              </a:ext>
            </a:extLst>
          </p:cNvPr>
          <p:cNvPicPr>
            <a:picLocks noChangeAspect="1"/>
          </p:cNvPicPr>
          <p:nvPr userDrawn="1"/>
        </p:nvPicPr>
        <p:blipFill>
          <a:blip r:embed="rId2" cstate="print">
            <a:extLst>
              <a:ext uri="{28A0092B-C50C-407E-A947-70E740481C1C}">
                <a14:useLocalDpi xmlns:a14="http://schemas.microsoft.com/office/drawing/2010/main"/>
              </a:ext>
            </a:extLst>
          </a:blip>
          <a:srcRect/>
          <a:stretch/>
        </p:blipFill>
        <p:spPr>
          <a:xfrm>
            <a:off x="0" y="951274"/>
            <a:ext cx="2743201" cy="4747564"/>
          </a:xfrm>
          <a:prstGeom prst="rect">
            <a:avLst/>
          </a:prstGeom>
        </p:spPr>
      </p:pic>
      <p:pic>
        <p:nvPicPr>
          <p:cNvPr id="11" name="Picture Placeholder 14">
            <a:extLst>
              <a:ext uri="{FF2B5EF4-FFF2-40B4-BE49-F238E27FC236}">
                <a16:creationId xmlns:a16="http://schemas.microsoft.com/office/drawing/2014/main" id="{398B0B36-28D4-A856-E581-86363AB71344}"/>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9448800" y="951274"/>
            <a:ext cx="2743200" cy="4747564"/>
          </a:xfrm>
          <a:prstGeom prst="rect">
            <a:avLst/>
          </a:prstGeom>
        </p:spPr>
      </p:pic>
      <p:pic>
        <p:nvPicPr>
          <p:cNvPr id="12" name="Picture 11" descr="Logo&#10;&#10;Description automatically generated">
            <a:extLst>
              <a:ext uri="{FF2B5EF4-FFF2-40B4-BE49-F238E27FC236}">
                <a16:creationId xmlns:a16="http://schemas.microsoft.com/office/drawing/2014/main" id="{A6153F8A-C183-0983-598F-0F355F048BB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7629525" y="4208319"/>
            <a:ext cx="1819275" cy="1819275"/>
          </a:xfrm>
          <a:prstGeom prst="rect">
            <a:avLst/>
          </a:prstGeom>
        </p:spPr>
      </p:pic>
    </p:spTree>
    <p:extLst>
      <p:ext uri="{BB962C8B-B14F-4D97-AF65-F5344CB8AC3E}">
        <p14:creationId xmlns:p14="http://schemas.microsoft.com/office/powerpoint/2010/main" val="4866246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AE733-B4A0-2064-EF4E-37E67FFB7A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11E73010-A281-017E-3C46-58BAEB974D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F5259998-D807-0BB0-5FFD-A19F5B0D0159}"/>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5" name="Footer Placeholder 4">
            <a:extLst>
              <a:ext uri="{FF2B5EF4-FFF2-40B4-BE49-F238E27FC236}">
                <a16:creationId xmlns:a16="http://schemas.microsoft.com/office/drawing/2014/main" id="{9547C880-7A4A-EA9F-1129-3FA118E9AA98}"/>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FDCEC43C-5CDC-1EAB-9BCF-02FEDBAA420D}"/>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5026890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6AC45-5AB4-7EEF-F2F7-6DBA4E5E6DCE}"/>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FCA30210-F45E-44D1-FAC8-6C092ECDE33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B5A75179-7A66-D657-E316-57E78228C938}"/>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5" name="Footer Placeholder 4">
            <a:extLst>
              <a:ext uri="{FF2B5EF4-FFF2-40B4-BE49-F238E27FC236}">
                <a16:creationId xmlns:a16="http://schemas.microsoft.com/office/drawing/2014/main" id="{1C0DB694-F433-C43C-59EC-3BA1B6CB4225}"/>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36EE832D-25D6-D34A-E17A-DE2C5FD703EF}"/>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27151098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DC518-9DC8-281F-3633-55190F4DCE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6FBCFFEA-F8EE-8367-B03A-EC3F03BB9EF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7E1B54-D2B8-B34D-240B-CD3AFF53FBE7}"/>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5" name="Footer Placeholder 4">
            <a:extLst>
              <a:ext uri="{FF2B5EF4-FFF2-40B4-BE49-F238E27FC236}">
                <a16:creationId xmlns:a16="http://schemas.microsoft.com/office/drawing/2014/main" id="{C2DBE8E9-E081-4AD5-8AF1-B06801C2AAB6}"/>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E3F1AC87-7EBF-473E-74BF-7972548E1DF0}"/>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319797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A49C0-EE07-0EC7-1409-9836CA6465EB}"/>
              </a:ext>
            </a:extLst>
          </p:cNvPr>
          <p:cNvSpPr>
            <a:spLocks noGrp="1"/>
          </p:cNvSpPr>
          <p:nvPr>
            <p:ph type="title"/>
          </p:nvPr>
        </p:nvSpPr>
        <p:spPr/>
        <p:txBody>
          <a:bodyPr/>
          <a:lstStyle/>
          <a:p>
            <a:r>
              <a:rPr lang="en-US" dirty="0"/>
              <a:t>Click to edit Master title style</a:t>
            </a:r>
            <a:endParaRPr lang="lv-LV" dirty="0"/>
          </a:p>
        </p:txBody>
      </p:sp>
      <p:sp>
        <p:nvSpPr>
          <p:cNvPr id="3" name="Content Placeholder 2">
            <a:extLst>
              <a:ext uri="{FF2B5EF4-FFF2-40B4-BE49-F238E27FC236}">
                <a16:creationId xmlns:a16="http://schemas.microsoft.com/office/drawing/2014/main" id="{8E4B8FCB-2351-857D-B585-43C50363F6D1}"/>
              </a:ext>
            </a:extLst>
          </p:cNvPr>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lv-LV" dirty="0"/>
          </a:p>
        </p:txBody>
      </p:sp>
      <p:sp>
        <p:nvSpPr>
          <p:cNvPr id="4" name="Content Placeholder 3">
            <a:extLst>
              <a:ext uri="{FF2B5EF4-FFF2-40B4-BE49-F238E27FC236}">
                <a16:creationId xmlns:a16="http://schemas.microsoft.com/office/drawing/2014/main" id="{54080BF4-B168-767D-4467-A588D0F947C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852F2E0D-F64F-1EB7-B929-366E57769686}"/>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6" name="Footer Placeholder 5">
            <a:extLst>
              <a:ext uri="{FF2B5EF4-FFF2-40B4-BE49-F238E27FC236}">
                <a16:creationId xmlns:a16="http://schemas.microsoft.com/office/drawing/2014/main" id="{06E5BEEF-2CB1-0E64-153B-577E4B03E9D9}"/>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A4F1BD6E-6738-7B7E-D0D6-F010395B26BB}"/>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10144604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78DAE-EDBF-E467-CDF0-A8448A20CCCC}"/>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B54E8F01-50AC-7FE8-8E38-D991E03D54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2B149ED-D753-56BA-1A81-08C478A2D9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4F9CE78A-F25E-980C-1ED8-47C35967B8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0629AD-0793-6755-D7B6-7211605C043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F8EDF18C-A19B-C489-86D0-92A5F1FD47C1}"/>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8" name="Footer Placeholder 7">
            <a:extLst>
              <a:ext uri="{FF2B5EF4-FFF2-40B4-BE49-F238E27FC236}">
                <a16:creationId xmlns:a16="http://schemas.microsoft.com/office/drawing/2014/main" id="{70E6A819-79BC-8B80-B68D-6A5F0BB8F0E1}"/>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C5A30228-B472-8A4C-D952-70DDE49AE0EF}"/>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23316965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74DA5-7E8E-2A0A-649C-7296C0CF7D49}"/>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EE23B7DE-F708-FD4C-6623-2ACD5A661448}"/>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4" name="Footer Placeholder 3">
            <a:extLst>
              <a:ext uri="{FF2B5EF4-FFF2-40B4-BE49-F238E27FC236}">
                <a16:creationId xmlns:a16="http://schemas.microsoft.com/office/drawing/2014/main" id="{19DFD56C-C35D-F59B-3044-C9CCB3D26704}"/>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54AA2AA0-8F04-DEE0-2736-F984F024A05A}"/>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41403941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1088A8-D0DB-9D84-1162-C4DC4537BD7D}"/>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3" name="Footer Placeholder 2">
            <a:extLst>
              <a:ext uri="{FF2B5EF4-FFF2-40B4-BE49-F238E27FC236}">
                <a16:creationId xmlns:a16="http://schemas.microsoft.com/office/drawing/2014/main" id="{FB4BF5E4-635F-9970-FD3D-83B898A51857}"/>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F3EFFCE4-9770-3D62-FD5D-899B31A75355}"/>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3346312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C723F-EF3C-7470-1C1B-E0E6A0079990}"/>
              </a:ext>
            </a:extLst>
          </p:cNvPr>
          <p:cNvSpPr>
            <a:spLocks noGrp="1"/>
          </p:cNvSpPr>
          <p:nvPr>
            <p:ph type="title"/>
          </p:nvPr>
        </p:nvSpPr>
        <p:spPr/>
        <p:txBody>
          <a:bodyPr/>
          <a:lstStyle/>
          <a:p>
            <a:r>
              <a:rPr lang="en-US" dirty="0"/>
              <a:t>Click to edit Master title style</a:t>
            </a:r>
            <a:endParaRPr lang="lv-LV" dirty="0"/>
          </a:p>
        </p:txBody>
      </p:sp>
      <p:sp>
        <p:nvSpPr>
          <p:cNvPr id="3" name="Date Placeholder 2">
            <a:extLst>
              <a:ext uri="{FF2B5EF4-FFF2-40B4-BE49-F238E27FC236}">
                <a16:creationId xmlns:a16="http://schemas.microsoft.com/office/drawing/2014/main" id="{1BDD5C37-F5B6-E7B8-7CFF-DC1351B2208F}"/>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4" name="Footer Placeholder 3">
            <a:extLst>
              <a:ext uri="{FF2B5EF4-FFF2-40B4-BE49-F238E27FC236}">
                <a16:creationId xmlns:a16="http://schemas.microsoft.com/office/drawing/2014/main" id="{6616F624-9032-6492-02E9-B52AEBE0C8A8}"/>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C86CD047-1D14-C4CA-D7CF-656D0636ABE5}"/>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78657879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85981-977F-EFC1-1E1D-A4C89C7A90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AB3483EC-F631-65EB-087B-9AAC8BCCE0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DC38C9BE-5EED-A51D-6873-8408FB6629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145913A-FC41-0321-04AD-C5B2A6A8B81E}"/>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6" name="Footer Placeholder 5">
            <a:extLst>
              <a:ext uri="{FF2B5EF4-FFF2-40B4-BE49-F238E27FC236}">
                <a16:creationId xmlns:a16="http://schemas.microsoft.com/office/drawing/2014/main" id="{59ADE6E3-8D71-7357-FC09-BCDC4B561B3B}"/>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78A24D52-88FF-2645-99E9-F24FCB8419BF}"/>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22957645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DF0C9-87E9-87FF-ACE1-223859557DAA}"/>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57794A79-0C75-367E-BCC6-CC717DBAE3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4D167A59-D652-6FE6-0FF1-75585709A21A}"/>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5" name="Footer Placeholder 4">
            <a:extLst>
              <a:ext uri="{FF2B5EF4-FFF2-40B4-BE49-F238E27FC236}">
                <a16:creationId xmlns:a16="http://schemas.microsoft.com/office/drawing/2014/main" id="{9029290D-2005-2066-80F5-52FBC83E4E04}"/>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CC21549A-C843-E795-399D-EA2302ADB565}"/>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22883642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891A238-60A5-FAFF-D241-6C1EC4E4390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AB8B93BE-B414-01C0-36B0-4A2AAFFF0A0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0C2B022A-32E9-C1DA-12CD-05FEDF4D3409}"/>
              </a:ext>
            </a:extLst>
          </p:cNvPr>
          <p:cNvSpPr>
            <a:spLocks noGrp="1"/>
          </p:cNvSpPr>
          <p:nvPr>
            <p:ph type="dt" sz="half" idx="10"/>
          </p:nvPr>
        </p:nvSpPr>
        <p:spPr/>
        <p:txBody>
          <a:bodyPr/>
          <a:lstStyle/>
          <a:p>
            <a:fld id="{FE8190D5-CA41-439E-A09A-2BD5D3DAA96A}" type="datetimeFigureOut">
              <a:rPr lang="lv-LV" smtClean="0"/>
              <a:t>06.01.2026</a:t>
            </a:fld>
            <a:endParaRPr lang="lv-LV"/>
          </a:p>
        </p:txBody>
      </p:sp>
      <p:sp>
        <p:nvSpPr>
          <p:cNvPr id="5" name="Footer Placeholder 4">
            <a:extLst>
              <a:ext uri="{FF2B5EF4-FFF2-40B4-BE49-F238E27FC236}">
                <a16:creationId xmlns:a16="http://schemas.microsoft.com/office/drawing/2014/main" id="{82118222-2410-A38D-A256-697EE5B9A9C9}"/>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F132A9DB-F77A-3EA6-3B53-6E90BB93AA28}"/>
              </a:ext>
            </a:extLst>
          </p:cNvPr>
          <p:cNvSpPr>
            <a:spLocks noGrp="1"/>
          </p:cNvSpPr>
          <p:nvPr>
            <p:ph type="sldNum" sz="quarter" idx="12"/>
          </p:nvPr>
        </p:nvSpPr>
        <p:spPr/>
        <p:txBody>
          <a:bodyPr/>
          <a:lstStyle/>
          <a:p>
            <a:fld id="{880BE19E-4EB7-4538-9C22-C3A674E6A156}" type="slidenum">
              <a:rPr lang="lv-LV" smtClean="0"/>
              <a:t>‹#›</a:t>
            </a:fld>
            <a:endParaRPr lang="lv-LV"/>
          </a:p>
        </p:txBody>
      </p:sp>
    </p:spTree>
    <p:extLst>
      <p:ext uri="{BB962C8B-B14F-4D97-AF65-F5344CB8AC3E}">
        <p14:creationId xmlns:p14="http://schemas.microsoft.com/office/powerpoint/2010/main" val="41219085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30922B-1A6C-38E4-E517-E5BCBE791E5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9FC7118D-33A6-F9F8-9627-8BD1CAF96A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9396FC76-67BF-1CC0-36D2-8075FB69BC4C}"/>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5" name="Footer Placeholder 4">
            <a:extLst>
              <a:ext uri="{FF2B5EF4-FFF2-40B4-BE49-F238E27FC236}">
                <a16:creationId xmlns:a16="http://schemas.microsoft.com/office/drawing/2014/main" id="{AAEE5327-A6F4-0BDB-45BA-F119F1234123}"/>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F9D217C7-15C7-49D1-0C10-B997663BBE74}"/>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6551408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01B7BB-3529-6EE0-3D33-9E371BA16C0C}"/>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37677CF8-711E-16A1-B648-A72851EFCB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1EF725F5-28F1-C7F8-0D57-067B56E219D9}"/>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5" name="Footer Placeholder 4">
            <a:extLst>
              <a:ext uri="{FF2B5EF4-FFF2-40B4-BE49-F238E27FC236}">
                <a16:creationId xmlns:a16="http://schemas.microsoft.com/office/drawing/2014/main" id="{0258CECE-003B-1942-FB27-2E3B1DE69A43}"/>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3447E159-14DC-9C21-593C-FB659C90C6C8}"/>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397400815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AC4EA-3FE6-3991-3B91-1876A17D22F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C097B65C-517A-BE83-1B01-3643FFD39B4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2109136-1C06-3A2D-30D9-1F6883A85B2D}"/>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5" name="Footer Placeholder 4">
            <a:extLst>
              <a:ext uri="{FF2B5EF4-FFF2-40B4-BE49-F238E27FC236}">
                <a16:creationId xmlns:a16="http://schemas.microsoft.com/office/drawing/2014/main" id="{083DE2FA-0742-164C-568D-CA86232D07B2}"/>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5C240B9C-4851-3837-A62E-6C9DF30DC7C2}"/>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144391313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90826-FBDC-6956-ADBA-07256A28DCC4}"/>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E1E8C01D-491C-07CD-3864-FD8BA604C45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a:extLst>
              <a:ext uri="{FF2B5EF4-FFF2-40B4-BE49-F238E27FC236}">
                <a16:creationId xmlns:a16="http://schemas.microsoft.com/office/drawing/2014/main" id="{26170BE5-F6B4-DC95-A96B-DA6DF77A3A0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7DC349F9-CF41-3402-2BA3-DA834CD15A89}"/>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6" name="Footer Placeholder 5">
            <a:extLst>
              <a:ext uri="{FF2B5EF4-FFF2-40B4-BE49-F238E27FC236}">
                <a16:creationId xmlns:a16="http://schemas.microsoft.com/office/drawing/2014/main" id="{12CD5622-E47F-5BD6-85F5-3C14C19F8964}"/>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1D19C81A-C15B-3A60-FEF5-09F593114DCC}"/>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30646994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691C3B-ABDB-C5FD-A8B0-A2C4EEAC7AEA}"/>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23BD3227-99D5-2F9D-5330-99436BBC75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0BED79-7295-0286-9D31-3A1C3D8981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318F5AC1-1524-87B1-5A91-F16F7BB518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0CE2DB-B7FD-314C-A3C9-FF0D9146F1B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7658A43F-EFE2-34E2-F244-EB25CAE23FD7}"/>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8" name="Footer Placeholder 7">
            <a:extLst>
              <a:ext uri="{FF2B5EF4-FFF2-40B4-BE49-F238E27FC236}">
                <a16:creationId xmlns:a16="http://schemas.microsoft.com/office/drawing/2014/main" id="{D577D08D-BB7C-1EB5-E305-437BF8EF2A85}"/>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98DD7C24-A417-1C6B-EDB9-4861534CC71C}"/>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27524115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06309-C181-27DB-5AB5-AFCA89A7D9C8}"/>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EEBE988F-97C8-A179-CFB0-03F9D2A224D0}"/>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4" name="Footer Placeholder 3">
            <a:extLst>
              <a:ext uri="{FF2B5EF4-FFF2-40B4-BE49-F238E27FC236}">
                <a16:creationId xmlns:a16="http://schemas.microsoft.com/office/drawing/2014/main" id="{270AF472-DB84-6C4B-4FA4-4716842F9F96}"/>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7B841CB7-3D69-0E4C-2B09-442F2A0BAF7C}"/>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5394728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5D827F-96DD-C113-2F8C-5EF3165601C0}"/>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3" name="Footer Placeholder 2">
            <a:extLst>
              <a:ext uri="{FF2B5EF4-FFF2-40B4-BE49-F238E27FC236}">
                <a16:creationId xmlns:a16="http://schemas.microsoft.com/office/drawing/2014/main" id="{A50F972D-A235-9385-E5EA-A954997894ED}"/>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80F4BA75-8CBF-B548-D7CC-59FAF02CF9FE}"/>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3369849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0FA29-0034-7AEF-26E4-6F5575D55C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34C403D9-C1C4-CFCC-B5CC-AB7900776B9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C80C63EB-8AE4-394D-141E-7B81D184D9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5F3D59-F865-BA54-25ED-29AF1D302334}"/>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6" name="Footer Placeholder 5">
            <a:extLst>
              <a:ext uri="{FF2B5EF4-FFF2-40B4-BE49-F238E27FC236}">
                <a16:creationId xmlns:a16="http://schemas.microsoft.com/office/drawing/2014/main" id="{4BEB855E-D6F2-AFCB-62C9-B5D5651EBC72}"/>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CC5D87DB-8A43-1AC5-B743-1FBD79B609B0}"/>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14214847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7B26E-D84B-1135-7C09-07FF4D6937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D90502AF-4580-CCB1-2FD6-00D31DBA40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30753EFF-551E-8740-0F3C-809965DFA1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93883D8-72BF-D2C3-8A31-DF54D7738A2F}"/>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6" name="Footer Placeholder 5">
            <a:extLst>
              <a:ext uri="{FF2B5EF4-FFF2-40B4-BE49-F238E27FC236}">
                <a16:creationId xmlns:a16="http://schemas.microsoft.com/office/drawing/2014/main" id="{A7C61374-CAC7-1200-96A3-DD0DDD3C502C}"/>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75E9BBE8-E81C-39B4-8C81-A768CCB3A78F}"/>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12070140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BD402D-9FFF-D35E-8B3B-F203DAA1A500}"/>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3C654FEC-6914-17C7-9DA5-E7CB54C2EF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078BCABA-E979-3331-5BCB-803025917470}"/>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5" name="Footer Placeholder 4">
            <a:extLst>
              <a:ext uri="{FF2B5EF4-FFF2-40B4-BE49-F238E27FC236}">
                <a16:creationId xmlns:a16="http://schemas.microsoft.com/office/drawing/2014/main" id="{523B94DD-1BEB-522A-3684-4BCEA1B4204B}"/>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E26B5B3F-3E94-1B7B-185E-99D8558E886D}"/>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84992084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414BA5-D272-3DFA-8C73-E3EF1A10DA1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C7F3BF7B-BC85-A804-8955-410CDB08585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35DFEF27-D14A-8515-4C6A-0E098ADCCB34}"/>
              </a:ext>
            </a:extLst>
          </p:cNvPr>
          <p:cNvSpPr>
            <a:spLocks noGrp="1"/>
          </p:cNvSpPr>
          <p:nvPr>
            <p:ph type="dt" sz="half" idx="10"/>
          </p:nvPr>
        </p:nvSpPr>
        <p:spPr/>
        <p:txBody>
          <a:bodyPr/>
          <a:lstStyle/>
          <a:p>
            <a:fld id="{2BD9FC61-06BB-4758-AF0C-34703AB3F762}" type="datetimeFigureOut">
              <a:rPr lang="lv-LV" smtClean="0"/>
              <a:t>06.01.2026</a:t>
            </a:fld>
            <a:endParaRPr lang="lv-LV"/>
          </a:p>
        </p:txBody>
      </p:sp>
      <p:sp>
        <p:nvSpPr>
          <p:cNvPr id="5" name="Footer Placeholder 4">
            <a:extLst>
              <a:ext uri="{FF2B5EF4-FFF2-40B4-BE49-F238E27FC236}">
                <a16:creationId xmlns:a16="http://schemas.microsoft.com/office/drawing/2014/main" id="{E1A02716-2EA0-A2C0-EE56-7BF1944819E2}"/>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FC8B43BE-A7C9-E61C-2021-17180A24F40E}"/>
              </a:ext>
            </a:extLst>
          </p:cNvPr>
          <p:cNvSpPr>
            <a:spLocks noGrp="1"/>
          </p:cNvSpPr>
          <p:nvPr>
            <p:ph type="sldNum" sz="quarter" idx="12"/>
          </p:nvPr>
        </p:nvSpPr>
        <p:spPr/>
        <p:txBody>
          <a:bodyPr/>
          <a:lstStyle/>
          <a:p>
            <a:fld id="{E364E37E-BF5F-476C-8BCA-FFDBEB552836}" type="slidenum">
              <a:rPr lang="lv-LV" smtClean="0"/>
              <a:t>‹#›</a:t>
            </a:fld>
            <a:endParaRPr lang="lv-LV"/>
          </a:p>
        </p:txBody>
      </p:sp>
    </p:spTree>
    <p:extLst>
      <p:ext uri="{BB962C8B-B14F-4D97-AF65-F5344CB8AC3E}">
        <p14:creationId xmlns:p14="http://schemas.microsoft.com/office/powerpoint/2010/main" val="24676963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99024-2A6D-C4CC-9AEE-F0C2761AF4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v-LV"/>
          </a:p>
        </p:txBody>
      </p:sp>
      <p:sp>
        <p:nvSpPr>
          <p:cNvPr id="3" name="Subtitle 2">
            <a:extLst>
              <a:ext uri="{FF2B5EF4-FFF2-40B4-BE49-F238E27FC236}">
                <a16:creationId xmlns:a16="http://schemas.microsoft.com/office/drawing/2014/main" id="{7664C624-4A14-C530-51FD-7396A23F076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v-LV"/>
          </a:p>
        </p:txBody>
      </p:sp>
      <p:sp>
        <p:nvSpPr>
          <p:cNvPr id="4" name="Date Placeholder 3">
            <a:extLst>
              <a:ext uri="{FF2B5EF4-FFF2-40B4-BE49-F238E27FC236}">
                <a16:creationId xmlns:a16="http://schemas.microsoft.com/office/drawing/2014/main" id="{EE418F41-CF82-8C16-21DC-92DA4EC4AD59}"/>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5" name="Footer Placeholder 4">
            <a:extLst>
              <a:ext uri="{FF2B5EF4-FFF2-40B4-BE49-F238E27FC236}">
                <a16:creationId xmlns:a16="http://schemas.microsoft.com/office/drawing/2014/main" id="{8AA0C1B0-1C7C-04CA-1D21-9209E87C36C6}"/>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5A3CA8D5-08F7-9C83-215E-D5809ECBB543}"/>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385049740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D7EAA-FD1E-F4B8-572B-5845EFF6E80B}"/>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2C19911A-7292-63F4-1CA7-993EF627F0F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496F3727-EF86-56A3-B7A3-BB267E9E4F7F}"/>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5" name="Footer Placeholder 4">
            <a:extLst>
              <a:ext uri="{FF2B5EF4-FFF2-40B4-BE49-F238E27FC236}">
                <a16:creationId xmlns:a16="http://schemas.microsoft.com/office/drawing/2014/main" id="{7060449F-1329-C3D0-2CDE-623D9E244546}"/>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5AC69D04-05A9-2FE7-B6F7-F8696F4F8858}"/>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4244733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DE10F-3A42-6582-ED20-C2AA56D764E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lv-LV"/>
          </a:p>
        </p:txBody>
      </p:sp>
      <p:sp>
        <p:nvSpPr>
          <p:cNvPr id="3" name="Text Placeholder 2">
            <a:extLst>
              <a:ext uri="{FF2B5EF4-FFF2-40B4-BE49-F238E27FC236}">
                <a16:creationId xmlns:a16="http://schemas.microsoft.com/office/drawing/2014/main" id="{EE93D240-D494-9229-71C5-D1CD814BDC04}"/>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E531AD-4B5C-1D3B-9175-C24C811626AE}"/>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5" name="Footer Placeholder 4">
            <a:extLst>
              <a:ext uri="{FF2B5EF4-FFF2-40B4-BE49-F238E27FC236}">
                <a16:creationId xmlns:a16="http://schemas.microsoft.com/office/drawing/2014/main" id="{6CC7989B-846A-8116-5C0B-98DC5C9F84FA}"/>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2412EA92-18FD-C737-70EB-6B25A07B0157}"/>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6189147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868BF-91B0-2785-0233-75A3C74FB5A1}"/>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4913E847-F337-055F-8451-CAE5F54E767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Content Placeholder 3">
            <a:extLst>
              <a:ext uri="{FF2B5EF4-FFF2-40B4-BE49-F238E27FC236}">
                <a16:creationId xmlns:a16="http://schemas.microsoft.com/office/drawing/2014/main" id="{8F085095-D262-E337-F63E-91D89DE9738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Date Placeholder 4">
            <a:extLst>
              <a:ext uri="{FF2B5EF4-FFF2-40B4-BE49-F238E27FC236}">
                <a16:creationId xmlns:a16="http://schemas.microsoft.com/office/drawing/2014/main" id="{8531639A-B138-725F-8D24-53F62B85B616}"/>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6" name="Footer Placeholder 5">
            <a:extLst>
              <a:ext uri="{FF2B5EF4-FFF2-40B4-BE49-F238E27FC236}">
                <a16:creationId xmlns:a16="http://schemas.microsoft.com/office/drawing/2014/main" id="{E35946A9-A211-F147-F2FC-892FB846A2FA}"/>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F4468D41-59A8-6B94-07B0-B07271EAF316}"/>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4945314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88FE3-BC03-90C6-2162-6A25A4428ACB}"/>
              </a:ext>
            </a:extLst>
          </p:cNvPr>
          <p:cNvSpPr>
            <a:spLocks noGrp="1"/>
          </p:cNvSpPr>
          <p:nvPr>
            <p:ph type="title"/>
          </p:nvPr>
        </p:nvSpPr>
        <p:spPr>
          <a:xfrm>
            <a:off x="839788" y="365125"/>
            <a:ext cx="10515600" cy="1325563"/>
          </a:xfrm>
        </p:spPr>
        <p:txBody>
          <a:bodyPr/>
          <a:lstStyle/>
          <a:p>
            <a:r>
              <a:rPr lang="en-US"/>
              <a:t>Click to edit Master title style</a:t>
            </a:r>
            <a:endParaRPr lang="lv-LV"/>
          </a:p>
        </p:txBody>
      </p:sp>
      <p:sp>
        <p:nvSpPr>
          <p:cNvPr id="3" name="Text Placeholder 2">
            <a:extLst>
              <a:ext uri="{FF2B5EF4-FFF2-40B4-BE49-F238E27FC236}">
                <a16:creationId xmlns:a16="http://schemas.microsoft.com/office/drawing/2014/main" id="{F3A68142-C655-ABC0-0758-28FBECEF95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3ED09B5-F314-8582-CCD9-FAD524C0E4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5" name="Text Placeholder 4">
            <a:extLst>
              <a:ext uri="{FF2B5EF4-FFF2-40B4-BE49-F238E27FC236}">
                <a16:creationId xmlns:a16="http://schemas.microsoft.com/office/drawing/2014/main" id="{3C66840D-3E53-93F5-C561-A6FF649BE5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89EFCB-C5CB-1C2A-C9DB-C56428129A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7" name="Date Placeholder 6">
            <a:extLst>
              <a:ext uri="{FF2B5EF4-FFF2-40B4-BE49-F238E27FC236}">
                <a16:creationId xmlns:a16="http://schemas.microsoft.com/office/drawing/2014/main" id="{6D4D6973-714E-D20E-C537-FC797878FFE0}"/>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8" name="Footer Placeholder 7">
            <a:extLst>
              <a:ext uri="{FF2B5EF4-FFF2-40B4-BE49-F238E27FC236}">
                <a16:creationId xmlns:a16="http://schemas.microsoft.com/office/drawing/2014/main" id="{7A633337-483C-FDE5-3F58-AC22294D32FA}"/>
              </a:ext>
            </a:extLst>
          </p:cNvPr>
          <p:cNvSpPr>
            <a:spLocks noGrp="1"/>
          </p:cNvSpPr>
          <p:nvPr>
            <p:ph type="ftr" sz="quarter" idx="11"/>
          </p:nvPr>
        </p:nvSpPr>
        <p:spPr/>
        <p:txBody>
          <a:bodyPr/>
          <a:lstStyle/>
          <a:p>
            <a:endParaRPr lang="lv-LV"/>
          </a:p>
        </p:txBody>
      </p:sp>
      <p:sp>
        <p:nvSpPr>
          <p:cNvPr id="9" name="Slide Number Placeholder 8">
            <a:extLst>
              <a:ext uri="{FF2B5EF4-FFF2-40B4-BE49-F238E27FC236}">
                <a16:creationId xmlns:a16="http://schemas.microsoft.com/office/drawing/2014/main" id="{A1F776C2-63E6-C208-C0D6-39093944200B}"/>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5579973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BA5FD-5C04-5445-0C5D-EEFDEEC345AB}"/>
              </a:ext>
            </a:extLst>
          </p:cNvPr>
          <p:cNvSpPr>
            <a:spLocks noGrp="1"/>
          </p:cNvSpPr>
          <p:nvPr>
            <p:ph type="title"/>
          </p:nvPr>
        </p:nvSpPr>
        <p:spPr/>
        <p:txBody>
          <a:bodyPr/>
          <a:lstStyle/>
          <a:p>
            <a:r>
              <a:rPr lang="en-US"/>
              <a:t>Click to edit Master title style</a:t>
            </a:r>
            <a:endParaRPr lang="lv-LV"/>
          </a:p>
        </p:txBody>
      </p:sp>
      <p:sp>
        <p:nvSpPr>
          <p:cNvPr id="3" name="Date Placeholder 2">
            <a:extLst>
              <a:ext uri="{FF2B5EF4-FFF2-40B4-BE49-F238E27FC236}">
                <a16:creationId xmlns:a16="http://schemas.microsoft.com/office/drawing/2014/main" id="{674F09B5-4C5B-B2C1-1337-5D824D12A468}"/>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4" name="Footer Placeholder 3">
            <a:extLst>
              <a:ext uri="{FF2B5EF4-FFF2-40B4-BE49-F238E27FC236}">
                <a16:creationId xmlns:a16="http://schemas.microsoft.com/office/drawing/2014/main" id="{EB05706B-36D1-BB22-06C2-B2BC49EB39FF}"/>
              </a:ext>
            </a:extLst>
          </p:cNvPr>
          <p:cNvSpPr>
            <a:spLocks noGrp="1"/>
          </p:cNvSpPr>
          <p:nvPr>
            <p:ph type="ftr" sz="quarter" idx="11"/>
          </p:nvPr>
        </p:nvSpPr>
        <p:spPr/>
        <p:txBody>
          <a:bodyPr/>
          <a:lstStyle/>
          <a:p>
            <a:endParaRPr lang="lv-LV"/>
          </a:p>
        </p:txBody>
      </p:sp>
      <p:sp>
        <p:nvSpPr>
          <p:cNvPr id="5" name="Slide Number Placeholder 4">
            <a:extLst>
              <a:ext uri="{FF2B5EF4-FFF2-40B4-BE49-F238E27FC236}">
                <a16:creationId xmlns:a16="http://schemas.microsoft.com/office/drawing/2014/main" id="{1803F8E1-B1EA-8655-C7C0-EAF330AF74E1}"/>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361066220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77CF9A-5BB3-AEEB-5ECE-2FF115F3C61D}"/>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3" name="Footer Placeholder 2">
            <a:extLst>
              <a:ext uri="{FF2B5EF4-FFF2-40B4-BE49-F238E27FC236}">
                <a16:creationId xmlns:a16="http://schemas.microsoft.com/office/drawing/2014/main" id="{8D93148C-5B12-1743-110F-D6318C2FCE47}"/>
              </a:ext>
            </a:extLst>
          </p:cNvPr>
          <p:cNvSpPr>
            <a:spLocks noGrp="1"/>
          </p:cNvSpPr>
          <p:nvPr>
            <p:ph type="ftr" sz="quarter" idx="11"/>
          </p:nvPr>
        </p:nvSpPr>
        <p:spPr/>
        <p:txBody>
          <a:bodyPr/>
          <a:lstStyle/>
          <a:p>
            <a:endParaRPr lang="lv-LV"/>
          </a:p>
        </p:txBody>
      </p:sp>
      <p:sp>
        <p:nvSpPr>
          <p:cNvPr id="4" name="Slide Number Placeholder 3">
            <a:extLst>
              <a:ext uri="{FF2B5EF4-FFF2-40B4-BE49-F238E27FC236}">
                <a16:creationId xmlns:a16="http://schemas.microsoft.com/office/drawing/2014/main" id="{0EBCDFA1-1802-5EBA-2AB1-1C28A856D4C1}"/>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329099461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E1A50-88DA-1693-C094-F283C92C46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Content Placeholder 2">
            <a:extLst>
              <a:ext uri="{FF2B5EF4-FFF2-40B4-BE49-F238E27FC236}">
                <a16:creationId xmlns:a16="http://schemas.microsoft.com/office/drawing/2014/main" id="{BF7B79DC-8B6C-379A-0BAB-100DC193AF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Text Placeholder 3">
            <a:extLst>
              <a:ext uri="{FF2B5EF4-FFF2-40B4-BE49-F238E27FC236}">
                <a16:creationId xmlns:a16="http://schemas.microsoft.com/office/drawing/2014/main" id="{B67554E6-7CC7-6EF0-2DA7-680EAE65DD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297516-7DB8-CC50-2656-4309B5180995}"/>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6" name="Footer Placeholder 5">
            <a:extLst>
              <a:ext uri="{FF2B5EF4-FFF2-40B4-BE49-F238E27FC236}">
                <a16:creationId xmlns:a16="http://schemas.microsoft.com/office/drawing/2014/main" id="{BF50E328-2E3F-F84F-2297-C84FCDA59C2A}"/>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F48B1C15-9899-1ABC-E41C-269EF2D573BD}"/>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88953095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92A4D7-68D5-173D-77C7-8582904FE9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lv-LV"/>
          </a:p>
        </p:txBody>
      </p:sp>
      <p:sp>
        <p:nvSpPr>
          <p:cNvPr id="3" name="Picture Placeholder 2">
            <a:extLst>
              <a:ext uri="{FF2B5EF4-FFF2-40B4-BE49-F238E27FC236}">
                <a16:creationId xmlns:a16="http://schemas.microsoft.com/office/drawing/2014/main" id="{891109E0-7FA2-3F01-1362-511A9B1BE1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xt Placeholder 3">
            <a:extLst>
              <a:ext uri="{FF2B5EF4-FFF2-40B4-BE49-F238E27FC236}">
                <a16:creationId xmlns:a16="http://schemas.microsoft.com/office/drawing/2014/main" id="{C7A85702-3EC0-DD0D-0B89-76980948A74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07D223-4DFD-7FF9-0DD6-5EEDE533B9CB}"/>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6" name="Footer Placeholder 5">
            <a:extLst>
              <a:ext uri="{FF2B5EF4-FFF2-40B4-BE49-F238E27FC236}">
                <a16:creationId xmlns:a16="http://schemas.microsoft.com/office/drawing/2014/main" id="{848C5971-0577-A411-9599-8DDAECABDED6}"/>
              </a:ext>
            </a:extLst>
          </p:cNvPr>
          <p:cNvSpPr>
            <a:spLocks noGrp="1"/>
          </p:cNvSpPr>
          <p:nvPr>
            <p:ph type="ftr" sz="quarter" idx="11"/>
          </p:nvPr>
        </p:nvSpPr>
        <p:spPr/>
        <p:txBody>
          <a:bodyPr/>
          <a:lstStyle/>
          <a:p>
            <a:endParaRPr lang="lv-LV"/>
          </a:p>
        </p:txBody>
      </p:sp>
      <p:sp>
        <p:nvSpPr>
          <p:cNvPr id="7" name="Slide Number Placeholder 6">
            <a:extLst>
              <a:ext uri="{FF2B5EF4-FFF2-40B4-BE49-F238E27FC236}">
                <a16:creationId xmlns:a16="http://schemas.microsoft.com/office/drawing/2014/main" id="{7313E082-2E4E-C866-D2D8-F376E6B21BD6}"/>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154098512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DE621-714F-2582-8696-679E713012B4}"/>
              </a:ext>
            </a:extLst>
          </p:cNvPr>
          <p:cNvSpPr>
            <a:spLocks noGrp="1"/>
          </p:cNvSpPr>
          <p:nvPr>
            <p:ph type="title"/>
          </p:nvPr>
        </p:nvSpPr>
        <p:spPr/>
        <p:txBody>
          <a:bodyPr/>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5270393B-6A81-2172-E9FB-DB2D64B0324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6ACA9178-7C26-35EF-3EB8-7AA307242DBE}"/>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5" name="Footer Placeholder 4">
            <a:extLst>
              <a:ext uri="{FF2B5EF4-FFF2-40B4-BE49-F238E27FC236}">
                <a16:creationId xmlns:a16="http://schemas.microsoft.com/office/drawing/2014/main" id="{F90D7D66-105D-A1A3-57B3-7BCBCB819EB9}"/>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08A8BCC9-019A-45B9-6911-4067D168B858}"/>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382121324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277827-0F46-A253-0BD3-3819BAE70D0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v-LV"/>
          </a:p>
        </p:txBody>
      </p:sp>
      <p:sp>
        <p:nvSpPr>
          <p:cNvPr id="3" name="Vertical Text Placeholder 2">
            <a:extLst>
              <a:ext uri="{FF2B5EF4-FFF2-40B4-BE49-F238E27FC236}">
                <a16:creationId xmlns:a16="http://schemas.microsoft.com/office/drawing/2014/main" id="{AA764987-9749-B1F5-998B-B42F4879B99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E11FC84C-5261-48A5-B9B0-7ABCD53BB76A}"/>
              </a:ext>
            </a:extLst>
          </p:cNvPr>
          <p:cNvSpPr>
            <a:spLocks noGrp="1"/>
          </p:cNvSpPr>
          <p:nvPr>
            <p:ph type="dt" sz="half" idx="10"/>
          </p:nvPr>
        </p:nvSpPr>
        <p:spPr/>
        <p:txBody>
          <a:bodyPr/>
          <a:lstStyle/>
          <a:p>
            <a:fld id="{0972A27A-6F9F-412F-9EE5-E2AA23DB15D0}" type="datetimeFigureOut">
              <a:rPr lang="lv-LV" smtClean="0"/>
              <a:t>06.01.2026</a:t>
            </a:fld>
            <a:endParaRPr lang="lv-LV"/>
          </a:p>
        </p:txBody>
      </p:sp>
      <p:sp>
        <p:nvSpPr>
          <p:cNvPr id="5" name="Footer Placeholder 4">
            <a:extLst>
              <a:ext uri="{FF2B5EF4-FFF2-40B4-BE49-F238E27FC236}">
                <a16:creationId xmlns:a16="http://schemas.microsoft.com/office/drawing/2014/main" id="{B50B7FBB-81E6-D403-10DD-1FCFB485FD54}"/>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29CB1028-8360-62C1-94EF-D93F32E8AF21}"/>
              </a:ext>
            </a:extLst>
          </p:cNvPr>
          <p:cNvSpPr>
            <a:spLocks noGrp="1"/>
          </p:cNvSpPr>
          <p:nvPr>
            <p:ph type="sldNum" sz="quarter" idx="12"/>
          </p:nvPr>
        </p:nvSpPr>
        <p:spPr/>
        <p:txBody>
          <a:bodyPr/>
          <a:lstStyle/>
          <a:p>
            <a:fld id="{E267E6B0-1546-45B0-8BEE-B6EBFFD2215A}" type="slidenum">
              <a:rPr lang="lv-LV" smtClean="0"/>
              <a:t>‹#›</a:t>
            </a:fld>
            <a:endParaRPr lang="lv-LV"/>
          </a:p>
        </p:txBody>
      </p:sp>
    </p:spTree>
    <p:extLst>
      <p:ext uri="{BB962C8B-B14F-4D97-AF65-F5344CB8AC3E}">
        <p14:creationId xmlns:p14="http://schemas.microsoft.com/office/powerpoint/2010/main" val="2857872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theme" Target="../theme/theme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5.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heme" Target="../theme/theme4.xml"/><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896653"/>
      </p:ext>
    </p:extLst>
  </p:cSld>
  <p:clrMap bg1="dk1" tx1="lt1" bg2="dk2" tx2="lt2" accent1="accent1" accent2="accent2" accent3="accent3" accent4="accent4" accent5="accent5" accent6="accent6" hlink="hlink" folHlink="folHlink"/>
  <p:sldLayoutIdLst>
    <p:sldLayoutId id="2147483673" r:id="rId1"/>
    <p:sldLayoutId id="2147483684" r:id="rId2"/>
    <p:sldLayoutId id="2147483674" r:id="rId3"/>
    <p:sldLayoutId id="2147483675" r:id="rId4"/>
    <p:sldLayoutId id="2147483678" r:id="rId5"/>
    <p:sldLayoutId id="2147483685" r:id="rId6"/>
    <p:sldLayoutId id="2147483676" r:id="rId7"/>
    <p:sldLayoutId id="2147483683" r:id="rId8"/>
    <p:sldLayoutId id="2147483681" r:id="rId9"/>
    <p:sldLayoutId id="2147483699" r:id="rId10"/>
    <p:sldLayoutId id="2147483677" r:id="rId11"/>
    <p:sldLayoutId id="2147483682" r:id="rId12"/>
    <p:sldLayoutId id="2147483679" r:id="rId13"/>
    <p:sldLayoutId id="2147483694" r:id="rId14"/>
    <p:sldLayoutId id="2147483680" r:id="rId15"/>
  </p:sldLayoutIdLst>
  <p:txStyles>
    <p:titleStyle>
      <a:lvl1pPr algn="l" defTabSz="914400" rtl="0" eaLnBrk="1" latinLnBrk="0" hangingPunct="1">
        <a:lnSpc>
          <a:spcPct val="90000"/>
        </a:lnSpc>
        <a:spcBef>
          <a:spcPct val="0"/>
        </a:spcBef>
        <a:buNone/>
        <a:defRPr sz="48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9F5BC7-7400-484B-8994-BD2A00C14D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CC76BA4F-641C-514B-8F1B-332AF99EA6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D1A1878E-CC1C-F65C-269B-A446E3BBD8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E8190D5-CA41-439E-A09A-2BD5D3DAA96A}" type="datetimeFigureOut">
              <a:rPr lang="lv-LV" smtClean="0"/>
              <a:t>06.01.2026</a:t>
            </a:fld>
            <a:endParaRPr lang="lv-LV"/>
          </a:p>
        </p:txBody>
      </p:sp>
      <p:sp>
        <p:nvSpPr>
          <p:cNvPr id="5" name="Footer Placeholder 4">
            <a:extLst>
              <a:ext uri="{FF2B5EF4-FFF2-40B4-BE49-F238E27FC236}">
                <a16:creationId xmlns:a16="http://schemas.microsoft.com/office/drawing/2014/main" id="{43BC9C30-E0BF-CEAD-0787-5309764901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v-LV"/>
          </a:p>
        </p:txBody>
      </p:sp>
      <p:sp>
        <p:nvSpPr>
          <p:cNvPr id="6" name="Slide Number Placeholder 5">
            <a:extLst>
              <a:ext uri="{FF2B5EF4-FFF2-40B4-BE49-F238E27FC236}">
                <a16:creationId xmlns:a16="http://schemas.microsoft.com/office/drawing/2014/main" id="{984CA54B-D940-A1C4-2379-FBD471EF69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80BE19E-4EB7-4538-9C22-C3A674E6A156}" type="slidenum">
              <a:rPr lang="lv-LV" smtClean="0"/>
              <a:t>‹#›</a:t>
            </a:fld>
            <a:endParaRPr lang="lv-LV"/>
          </a:p>
        </p:txBody>
      </p:sp>
    </p:spTree>
    <p:extLst>
      <p:ext uri="{BB962C8B-B14F-4D97-AF65-F5344CB8AC3E}">
        <p14:creationId xmlns:p14="http://schemas.microsoft.com/office/powerpoint/2010/main" val="5906719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8"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ED67B1-BEF2-41A4-55B0-762DA871D8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66CB2912-075C-C97D-D32D-A3D0124986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BE4706D1-2DF4-8C7B-253A-0DBAA3BFDD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BD9FC61-06BB-4758-AF0C-34703AB3F762}" type="datetimeFigureOut">
              <a:rPr lang="lv-LV" smtClean="0"/>
              <a:t>06.01.2026</a:t>
            </a:fld>
            <a:endParaRPr lang="lv-LV"/>
          </a:p>
        </p:txBody>
      </p:sp>
      <p:sp>
        <p:nvSpPr>
          <p:cNvPr id="5" name="Footer Placeholder 4">
            <a:extLst>
              <a:ext uri="{FF2B5EF4-FFF2-40B4-BE49-F238E27FC236}">
                <a16:creationId xmlns:a16="http://schemas.microsoft.com/office/drawing/2014/main" id="{DDCB31EB-9312-B32F-292E-27D6E3FC0C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v-LV"/>
          </a:p>
        </p:txBody>
      </p:sp>
      <p:sp>
        <p:nvSpPr>
          <p:cNvPr id="6" name="Slide Number Placeholder 5">
            <a:extLst>
              <a:ext uri="{FF2B5EF4-FFF2-40B4-BE49-F238E27FC236}">
                <a16:creationId xmlns:a16="http://schemas.microsoft.com/office/drawing/2014/main" id="{7876DEA9-0061-5265-1984-4B4C3FBF3D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364E37E-BF5F-476C-8BCA-FFDBEB552836}" type="slidenum">
              <a:rPr lang="lv-LV" smtClean="0"/>
              <a:t>‹#›</a:t>
            </a:fld>
            <a:endParaRPr lang="lv-LV"/>
          </a:p>
        </p:txBody>
      </p:sp>
    </p:spTree>
    <p:extLst>
      <p:ext uri="{BB962C8B-B14F-4D97-AF65-F5344CB8AC3E}">
        <p14:creationId xmlns:p14="http://schemas.microsoft.com/office/powerpoint/2010/main" val="332682435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0BE4D6-67F0-714F-DAB1-78BC21F935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lv-LV"/>
          </a:p>
        </p:txBody>
      </p:sp>
      <p:sp>
        <p:nvSpPr>
          <p:cNvPr id="3" name="Text Placeholder 2">
            <a:extLst>
              <a:ext uri="{FF2B5EF4-FFF2-40B4-BE49-F238E27FC236}">
                <a16:creationId xmlns:a16="http://schemas.microsoft.com/office/drawing/2014/main" id="{DF1EEDD4-EAAD-2DE7-06FC-44CD9148AC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489C3499-9CC2-05EB-F1E2-223F0F843F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972A27A-6F9F-412F-9EE5-E2AA23DB15D0}" type="datetimeFigureOut">
              <a:rPr lang="lv-LV" smtClean="0"/>
              <a:t>06.01.2026</a:t>
            </a:fld>
            <a:endParaRPr lang="lv-LV"/>
          </a:p>
        </p:txBody>
      </p:sp>
      <p:sp>
        <p:nvSpPr>
          <p:cNvPr id="5" name="Footer Placeholder 4">
            <a:extLst>
              <a:ext uri="{FF2B5EF4-FFF2-40B4-BE49-F238E27FC236}">
                <a16:creationId xmlns:a16="http://schemas.microsoft.com/office/drawing/2014/main" id="{B771D8CC-6144-EB06-AE10-6A6C9EA685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v-LV"/>
          </a:p>
        </p:txBody>
      </p:sp>
      <p:sp>
        <p:nvSpPr>
          <p:cNvPr id="6" name="Slide Number Placeholder 5">
            <a:extLst>
              <a:ext uri="{FF2B5EF4-FFF2-40B4-BE49-F238E27FC236}">
                <a16:creationId xmlns:a16="http://schemas.microsoft.com/office/drawing/2014/main" id="{88ABB1EF-6E12-A5A6-CF28-C94D47CE3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267E6B0-1546-45B0-8BEE-B6EBFFD2215A}" type="slidenum">
              <a:rPr lang="lv-LV" smtClean="0"/>
              <a:t>‹#›</a:t>
            </a:fld>
            <a:endParaRPr lang="lv-LV"/>
          </a:p>
        </p:txBody>
      </p:sp>
    </p:spTree>
    <p:extLst>
      <p:ext uri="{BB962C8B-B14F-4D97-AF65-F5344CB8AC3E}">
        <p14:creationId xmlns:p14="http://schemas.microsoft.com/office/powerpoint/2010/main" val="3859869582"/>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mailto:npvc@npvc.lv" TargetMode="External"/><Relationship Id="rId2" Type="http://schemas.openxmlformats.org/officeDocument/2006/relationships/hyperlink" Target="http://www.npvc.lv"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C5B7A-B4AD-1357-ABDE-F64AE83F649F}"/>
              </a:ext>
            </a:extLst>
          </p:cNvPr>
          <p:cNvSpPr>
            <a:spLocks noGrp="1"/>
          </p:cNvSpPr>
          <p:nvPr>
            <p:ph type="ctrTitle"/>
          </p:nvPr>
        </p:nvSpPr>
        <p:spPr>
          <a:xfrm>
            <a:off x="425790" y="2303584"/>
            <a:ext cx="6059568" cy="3182816"/>
          </a:xfrm>
        </p:spPr>
        <p:txBody>
          <a:bodyPr/>
          <a:lstStyle/>
          <a:p>
            <a:pPr algn="ctr"/>
            <a:r>
              <a:rPr lang="en-GB" sz="6000" spc="-150" dirty="0" err="1">
                <a:latin typeface="Calibri" panose="020F0502020204030204" pitchFamily="34" charset="0"/>
                <a:cs typeface="Calibri" panose="020F0502020204030204" pitchFamily="34" charset="0"/>
              </a:rPr>
              <a:t>Pārmaiņu</a:t>
            </a:r>
            <a:r>
              <a:rPr lang="en-GB" sz="6000" spc="-150" dirty="0">
                <a:latin typeface="Calibri" panose="020F0502020204030204" pitchFamily="34" charset="0"/>
                <a:cs typeface="Calibri" panose="020F0502020204030204" pitchFamily="34" charset="0"/>
              </a:rPr>
              <a:t> </a:t>
            </a:r>
            <a:r>
              <a:rPr lang="en-GB" sz="6000" spc="-150" dirty="0" err="1">
                <a:latin typeface="Calibri" panose="020F0502020204030204" pitchFamily="34" charset="0"/>
                <a:cs typeface="Calibri" panose="020F0502020204030204" pitchFamily="34" charset="0"/>
              </a:rPr>
              <a:t>vadības</a:t>
            </a:r>
            <a:r>
              <a:rPr lang="en-GB" sz="6000" spc="-150" dirty="0">
                <a:latin typeface="Calibri" panose="020F0502020204030204" pitchFamily="34" charset="0"/>
                <a:cs typeface="Calibri" panose="020F0502020204030204" pitchFamily="34" charset="0"/>
              </a:rPr>
              <a:t> </a:t>
            </a:r>
            <a:r>
              <a:rPr lang="en-GB" sz="6000" spc="-150" dirty="0" err="1">
                <a:latin typeface="Calibri" panose="020F0502020204030204" pitchFamily="34" charset="0"/>
                <a:cs typeface="Calibri" panose="020F0502020204030204" pitchFamily="34" charset="0"/>
              </a:rPr>
              <a:t>darba</a:t>
            </a:r>
            <a:r>
              <a:rPr lang="en-GB" sz="6000" spc="-150" dirty="0">
                <a:latin typeface="Calibri" panose="020F0502020204030204" pitchFamily="34" charset="0"/>
                <a:cs typeface="Calibri" panose="020F0502020204030204" pitchFamily="34" charset="0"/>
              </a:rPr>
              <a:t> </a:t>
            </a:r>
            <a:r>
              <a:rPr lang="en-GB" sz="6000" spc="-150" dirty="0" err="1">
                <a:latin typeface="Calibri" panose="020F0502020204030204" pitchFamily="34" charset="0"/>
                <a:cs typeface="Calibri" panose="020F0502020204030204" pitchFamily="34" charset="0"/>
              </a:rPr>
              <a:t>grupas</a:t>
            </a:r>
            <a:r>
              <a:rPr lang="en-GB" sz="6000" spc="-150" dirty="0">
                <a:latin typeface="Calibri" panose="020F0502020204030204" pitchFamily="34" charset="0"/>
                <a:cs typeface="Calibri" panose="020F0502020204030204" pitchFamily="34" charset="0"/>
              </a:rPr>
              <a:t> </a:t>
            </a:r>
            <a:r>
              <a:rPr lang="lv-LV" sz="6000" spc="-150" dirty="0">
                <a:latin typeface="Calibri" panose="020F0502020204030204" pitchFamily="34" charset="0"/>
                <a:cs typeface="Calibri" panose="020F0502020204030204" pitchFamily="34" charset="0"/>
              </a:rPr>
              <a:t>sanāksme </a:t>
            </a:r>
          </a:p>
        </p:txBody>
      </p:sp>
      <p:sp>
        <p:nvSpPr>
          <p:cNvPr id="4" name="TextBox 3">
            <a:extLst>
              <a:ext uri="{FF2B5EF4-FFF2-40B4-BE49-F238E27FC236}">
                <a16:creationId xmlns:a16="http://schemas.microsoft.com/office/drawing/2014/main" id="{7FA36769-5BD2-B075-695F-D9313CAC4E86}"/>
              </a:ext>
            </a:extLst>
          </p:cNvPr>
          <p:cNvSpPr txBox="1"/>
          <p:nvPr/>
        </p:nvSpPr>
        <p:spPr>
          <a:xfrm>
            <a:off x="1550574" y="5980377"/>
            <a:ext cx="3810000" cy="646331"/>
          </a:xfrm>
          <a:prstGeom prst="rect">
            <a:avLst/>
          </a:prstGeom>
          <a:noFill/>
        </p:spPr>
        <p:txBody>
          <a:bodyPr wrap="square" rtlCol="0">
            <a:spAutoFit/>
          </a:bodyPr>
          <a:lstStyle/>
          <a:p>
            <a:pPr algn="ctr"/>
            <a:r>
              <a:rPr lang="lv-LV" sz="1800" b="0" i="0" u="none" strike="noStrike" baseline="0" dirty="0">
                <a:solidFill>
                  <a:srgbClr val="000000"/>
                </a:solidFill>
                <a:latin typeface="Tahoma" panose="020B0604030504040204" pitchFamily="34" charset="0"/>
              </a:rPr>
              <a:t> </a:t>
            </a:r>
            <a:r>
              <a:rPr lang="lv-LV" sz="1800" b="0" i="0" u="none" strike="noStrike" baseline="0" dirty="0">
                <a:solidFill>
                  <a:srgbClr val="521E9B"/>
                </a:solidFill>
                <a:latin typeface="Tahoma" panose="020B0604030504040204" pitchFamily="34" charset="0"/>
              </a:rPr>
              <a:t>Rīga, </a:t>
            </a:r>
          </a:p>
          <a:p>
            <a:pPr algn="ctr"/>
            <a:r>
              <a:rPr lang="lv-LV" sz="1800" b="0" i="0" u="none" strike="noStrike" baseline="0" dirty="0">
                <a:solidFill>
                  <a:srgbClr val="521E9B"/>
                </a:solidFill>
                <a:latin typeface="Tahoma" panose="020B0604030504040204" pitchFamily="34" charset="0"/>
              </a:rPr>
              <a:t>2025. gada 24</a:t>
            </a:r>
            <a:r>
              <a:rPr lang="en-GB" dirty="0">
                <a:solidFill>
                  <a:srgbClr val="521E9B"/>
                </a:solidFill>
                <a:latin typeface="Tahoma" panose="020B0604030504040204" pitchFamily="34" charset="0"/>
              </a:rPr>
              <a:t>.septembrī</a:t>
            </a:r>
            <a:endParaRPr lang="lv-LV"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172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D104BE50-2742-D923-BD89-40EBCECA99CC}"/>
              </a:ext>
            </a:extLst>
          </p:cNvPr>
          <p:cNvSpPr>
            <a:spLocks noGrp="1"/>
          </p:cNvSpPr>
          <p:nvPr>
            <p:ph type="title"/>
          </p:nvPr>
        </p:nvSpPr>
        <p:spPr>
          <a:xfrm>
            <a:off x="253425" y="365125"/>
            <a:ext cx="6852225" cy="1325563"/>
          </a:xfrm>
        </p:spPr>
        <p:txBody>
          <a:bodyPr/>
          <a:lstStyle/>
          <a:p>
            <a:r>
              <a:rPr lang="lv-LV" sz="3500" dirty="0"/>
              <a:t>NPVC Psihiskās veselības aprūpes pakalpojumu grozs (I)</a:t>
            </a:r>
          </a:p>
        </p:txBody>
      </p:sp>
      <p:sp>
        <p:nvSpPr>
          <p:cNvPr id="12" name="Taisnstūris: ar nogrieztiem pretējiem stūriem 11">
            <a:extLst>
              <a:ext uri="{FF2B5EF4-FFF2-40B4-BE49-F238E27FC236}">
                <a16:creationId xmlns:a16="http://schemas.microsoft.com/office/drawing/2014/main" id="{3A55DD50-1FED-A57D-9A56-EA0C80972943}"/>
              </a:ext>
            </a:extLst>
          </p:cNvPr>
          <p:cNvSpPr/>
          <p:nvPr/>
        </p:nvSpPr>
        <p:spPr>
          <a:xfrm>
            <a:off x="172028" y="1600200"/>
            <a:ext cx="6852225" cy="529936"/>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b="1" dirty="0"/>
              <a:t>Valsts apmaksātie veselības aprūpes pakalpojumi</a:t>
            </a:r>
            <a:endParaRPr lang="lv-LV" b="1" dirty="0">
              <a:solidFill>
                <a:schemeClr val="tx2">
                  <a:lumMod val="50000"/>
                </a:schemeClr>
              </a:solidFill>
            </a:endParaRPr>
          </a:p>
        </p:txBody>
      </p:sp>
      <p:sp>
        <p:nvSpPr>
          <p:cNvPr id="13" name="Taisnstūris: ar nogrieztiem pretējiem stūriem 12">
            <a:extLst>
              <a:ext uri="{FF2B5EF4-FFF2-40B4-BE49-F238E27FC236}">
                <a16:creationId xmlns:a16="http://schemas.microsoft.com/office/drawing/2014/main" id="{D3F0C0EA-5BA9-D4EE-F0FC-710A3FECCE38}"/>
              </a:ext>
            </a:extLst>
          </p:cNvPr>
          <p:cNvSpPr/>
          <p:nvPr/>
        </p:nvSpPr>
        <p:spPr>
          <a:xfrm>
            <a:off x="172028" y="2261463"/>
            <a:ext cx="1574224" cy="923171"/>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1100" b="1" dirty="0">
                <a:solidFill>
                  <a:schemeClr val="tx2">
                    <a:lumMod val="50000"/>
                  </a:schemeClr>
                </a:solidFill>
              </a:rPr>
              <a:t>Ambulatorie pakalpojumi</a:t>
            </a:r>
          </a:p>
        </p:txBody>
      </p:sp>
      <p:sp>
        <p:nvSpPr>
          <p:cNvPr id="20" name="Taisnstūris 19">
            <a:extLst>
              <a:ext uri="{FF2B5EF4-FFF2-40B4-BE49-F238E27FC236}">
                <a16:creationId xmlns:a16="http://schemas.microsoft.com/office/drawing/2014/main" id="{914D5EE4-2D9D-553D-90E5-CB21271AEE93}"/>
              </a:ext>
            </a:extLst>
          </p:cNvPr>
          <p:cNvSpPr/>
          <p:nvPr/>
        </p:nvSpPr>
        <p:spPr>
          <a:xfrm>
            <a:off x="172028" y="3360956"/>
            <a:ext cx="1574224" cy="3448887"/>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marL="93662" algn="ctr"/>
            <a:r>
              <a:rPr lang="lv-LV" sz="700" dirty="0">
                <a:solidFill>
                  <a:schemeClr val="tx2">
                    <a:lumMod val="50000"/>
                  </a:schemeClr>
                </a:solidFill>
              </a:rPr>
              <a:t>a) </a:t>
            </a:r>
            <a:r>
              <a:rPr lang="lv-LV" sz="700" dirty="0" err="1">
                <a:solidFill>
                  <a:schemeClr val="tx2">
                    <a:lumMod val="50000"/>
                  </a:schemeClr>
                </a:solidFill>
              </a:rPr>
              <a:t>Neiroelektro</a:t>
            </a:r>
            <a:r>
              <a:rPr lang="lv-LV" sz="700" dirty="0">
                <a:solidFill>
                  <a:schemeClr val="tx2">
                    <a:lumMod val="50000"/>
                  </a:schemeClr>
                </a:solidFill>
              </a:rPr>
              <a:t>-fizioloģiskie funkcionālie izmeklējumi</a:t>
            </a:r>
          </a:p>
          <a:p>
            <a:pPr marL="93662" algn="ctr"/>
            <a:r>
              <a:rPr lang="lv-LV" sz="700" dirty="0">
                <a:solidFill>
                  <a:schemeClr val="tx2">
                    <a:lumMod val="50000"/>
                  </a:schemeClr>
                </a:solidFill>
              </a:rPr>
              <a:t>b) Agrīnā intervence</a:t>
            </a:r>
          </a:p>
          <a:p>
            <a:pPr marL="93662" algn="ctr"/>
            <a:r>
              <a:rPr lang="lv-LV" sz="700" dirty="0"/>
              <a:t>c) Pacienta dinamiskās novērošanas nodošana pieaugušo speciālistiem un pārņemšana no bērnu speciālistiem, pacientam sasniedzot 18 gadu vecumu</a:t>
            </a:r>
          </a:p>
          <a:p>
            <a:pPr marL="93662" algn="ctr"/>
            <a:r>
              <a:rPr lang="lv-LV" sz="700" dirty="0"/>
              <a:t>d) Psihiatrijas un narkoloģijas pakalpojumu kabineti</a:t>
            </a:r>
            <a:endParaRPr lang="lv-LV" sz="700" dirty="0">
              <a:solidFill>
                <a:schemeClr val="tx2">
                  <a:lumMod val="50000"/>
                </a:schemeClr>
              </a:solidFill>
            </a:endParaRPr>
          </a:p>
          <a:p>
            <a:pPr marL="93662" algn="ctr"/>
            <a:r>
              <a:rPr lang="lv-LV" sz="700" dirty="0">
                <a:solidFill>
                  <a:schemeClr val="tx2">
                    <a:lumMod val="50000"/>
                  </a:schemeClr>
                </a:solidFill>
              </a:rPr>
              <a:t>e) Psihiatrisko slimnieku ārstēšana psihiatriskā profila dienas stacionārā</a:t>
            </a:r>
          </a:p>
          <a:p>
            <a:pPr marL="93662" algn="ctr"/>
            <a:r>
              <a:rPr lang="lv-LV" sz="700" dirty="0">
                <a:solidFill>
                  <a:schemeClr val="tx2">
                    <a:lumMod val="50000"/>
                  </a:schemeClr>
                </a:solidFill>
              </a:rPr>
              <a:t>f) Speciālistu pakalpojumi – narkoloģija</a:t>
            </a:r>
          </a:p>
          <a:p>
            <a:pPr marL="93662" algn="ctr"/>
            <a:r>
              <a:rPr lang="lv-LV" sz="700" dirty="0"/>
              <a:t>g) Alkohola, narkotisko psihotropo vielu ietekmes medicīniskās pārbaudes</a:t>
            </a:r>
            <a:endParaRPr lang="lv-LV" sz="700" dirty="0">
              <a:solidFill>
                <a:schemeClr val="tx2">
                  <a:lumMod val="50000"/>
                </a:schemeClr>
              </a:solidFill>
            </a:endParaRPr>
          </a:p>
          <a:p>
            <a:pPr algn="ctr"/>
            <a:r>
              <a:rPr lang="lv-LV" sz="700" dirty="0">
                <a:solidFill>
                  <a:schemeClr val="tx2">
                    <a:lumMod val="50000"/>
                  </a:schemeClr>
                </a:solidFill>
              </a:rPr>
              <a:t>h) </a:t>
            </a:r>
            <a:r>
              <a:rPr lang="lv-LV" sz="700" dirty="0"/>
              <a:t>Tiesu psihiatriskā un psiholoģiskā ekspertīze</a:t>
            </a:r>
            <a:endParaRPr lang="lv-LV" sz="700" dirty="0">
              <a:solidFill>
                <a:schemeClr val="tx2">
                  <a:lumMod val="50000"/>
                </a:schemeClr>
              </a:solidFill>
            </a:endParaRPr>
          </a:p>
          <a:p>
            <a:pPr algn="ctr"/>
            <a:r>
              <a:rPr lang="lv-LV" sz="700" dirty="0"/>
              <a:t>i) </a:t>
            </a:r>
            <a:r>
              <a:rPr lang="lv-LV" sz="700" dirty="0" err="1"/>
              <a:t>Transkraniālā</a:t>
            </a:r>
            <a:r>
              <a:rPr lang="lv-LV" sz="700" dirty="0"/>
              <a:t> magnētiskā stimulācija</a:t>
            </a:r>
          </a:p>
          <a:p>
            <a:pPr algn="ctr"/>
            <a:r>
              <a:rPr lang="lv-LV" sz="700" dirty="0"/>
              <a:t>j) Tiesu narkoloģiskās un tiesu ķīmiski toksikoloģiskās ekspertīzes</a:t>
            </a:r>
          </a:p>
          <a:p>
            <a:pPr algn="ctr"/>
            <a:r>
              <a:rPr lang="lv-LV" sz="700" dirty="0"/>
              <a:t>k) Mobilās psihiatriskās komandas izbraukumi</a:t>
            </a:r>
          </a:p>
          <a:p>
            <a:pPr algn="ctr"/>
            <a:endParaRPr lang="lv-LV" sz="700" dirty="0">
              <a:solidFill>
                <a:schemeClr val="tx2">
                  <a:lumMod val="50000"/>
                </a:schemeClr>
              </a:solidFill>
            </a:endParaRPr>
          </a:p>
        </p:txBody>
      </p:sp>
      <p:sp>
        <p:nvSpPr>
          <p:cNvPr id="5" name="Taisnstūris: ar nogrieztiem pretējiem stūriem 4">
            <a:extLst>
              <a:ext uri="{FF2B5EF4-FFF2-40B4-BE49-F238E27FC236}">
                <a16:creationId xmlns:a16="http://schemas.microsoft.com/office/drawing/2014/main" id="{26FE4161-9E5B-50E1-2892-F9323E81908F}"/>
              </a:ext>
            </a:extLst>
          </p:cNvPr>
          <p:cNvSpPr/>
          <p:nvPr/>
        </p:nvSpPr>
        <p:spPr>
          <a:xfrm>
            <a:off x="1990364" y="2261462"/>
            <a:ext cx="1574224" cy="923171"/>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1100" b="1" dirty="0">
                <a:solidFill>
                  <a:schemeClr val="tx2">
                    <a:lumMod val="50000"/>
                  </a:schemeClr>
                </a:solidFill>
              </a:rPr>
              <a:t>Stacionārie pakalpojumi</a:t>
            </a:r>
          </a:p>
        </p:txBody>
      </p:sp>
      <p:sp>
        <p:nvSpPr>
          <p:cNvPr id="6" name="Taisnstūris: ar nogrieztiem pretējiem stūriem 5">
            <a:extLst>
              <a:ext uri="{FF2B5EF4-FFF2-40B4-BE49-F238E27FC236}">
                <a16:creationId xmlns:a16="http://schemas.microsoft.com/office/drawing/2014/main" id="{C8CFFEE4-C5F9-96FA-DBC2-79CBAEC406D8}"/>
              </a:ext>
            </a:extLst>
          </p:cNvPr>
          <p:cNvSpPr/>
          <p:nvPr/>
        </p:nvSpPr>
        <p:spPr>
          <a:xfrm>
            <a:off x="3789244" y="2262276"/>
            <a:ext cx="1574224" cy="923171"/>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1100" b="1" dirty="0">
                <a:solidFill>
                  <a:schemeClr val="tx2">
                    <a:lumMod val="50000"/>
                  </a:schemeClr>
                </a:solidFill>
              </a:rPr>
              <a:t>Laboratorijas pakalpojumi</a:t>
            </a:r>
          </a:p>
        </p:txBody>
      </p:sp>
      <p:sp>
        <p:nvSpPr>
          <p:cNvPr id="23" name="Taisnstūris 22">
            <a:extLst>
              <a:ext uri="{FF2B5EF4-FFF2-40B4-BE49-F238E27FC236}">
                <a16:creationId xmlns:a16="http://schemas.microsoft.com/office/drawing/2014/main" id="{9A1A09E0-E368-94FB-F15E-CE11ADE789F3}"/>
              </a:ext>
            </a:extLst>
          </p:cNvPr>
          <p:cNvSpPr/>
          <p:nvPr/>
        </p:nvSpPr>
        <p:spPr>
          <a:xfrm>
            <a:off x="1983139" y="3360956"/>
            <a:ext cx="1654796" cy="3448889"/>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algn="ctr"/>
            <a:r>
              <a:rPr lang="lv-LV" sz="700" dirty="0">
                <a:solidFill>
                  <a:schemeClr val="tx2">
                    <a:lumMod val="50000"/>
                  </a:schemeClr>
                </a:solidFill>
              </a:rPr>
              <a:t>a) Stacionārā psihiatriskā palīdzība bērniem (no 16 gadu vecuma)</a:t>
            </a:r>
          </a:p>
          <a:p>
            <a:pPr algn="ctr"/>
            <a:r>
              <a:rPr lang="lv-LV" sz="700" dirty="0">
                <a:solidFill>
                  <a:schemeClr val="tx2">
                    <a:lumMod val="50000"/>
                  </a:schemeClr>
                </a:solidFill>
              </a:rPr>
              <a:t>b) </a:t>
            </a:r>
            <a:r>
              <a:rPr lang="lv-LV" sz="700" dirty="0"/>
              <a:t>Psihiatriskā palīdzība, tai skaitā pēc tiesas lēmuma (MRPL, Ārstniecības likuma 68. pants), motivācijas programma duālo diagnožu pacientiem</a:t>
            </a:r>
            <a:endParaRPr lang="lv-LV" sz="700" dirty="0">
              <a:solidFill>
                <a:schemeClr val="tx2">
                  <a:lumMod val="50000"/>
                </a:schemeClr>
              </a:solidFill>
            </a:endParaRPr>
          </a:p>
          <a:p>
            <a:pPr algn="ctr"/>
            <a:r>
              <a:rPr lang="lv-LV" sz="700" dirty="0">
                <a:solidFill>
                  <a:schemeClr val="tx2">
                    <a:lumMod val="50000"/>
                  </a:schemeClr>
                </a:solidFill>
              </a:rPr>
              <a:t>c) Psihiatriskā palīdzība, tai skaitā pēc tiesas lēmuma (MRLP, Ārstniecības likuma 68. pants), motivācijas programma duālo diagnožu pacientiem</a:t>
            </a:r>
          </a:p>
          <a:p>
            <a:pPr algn="ctr"/>
            <a:r>
              <a:rPr lang="lv-LV" sz="700" dirty="0">
                <a:solidFill>
                  <a:schemeClr val="tx2">
                    <a:lumMod val="50000"/>
                  </a:schemeClr>
                </a:solidFill>
              </a:rPr>
              <a:t>d) Narkoloģija</a:t>
            </a:r>
          </a:p>
          <a:p>
            <a:pPr algn="ctr"/>
            <a:r>
              <a:rPr lang="lv-LV" sz="700" dirty="0">
                <a:solidFill>
                  <a:schemeClr val="tx2">
                    <a:lumMod val="50000"/>
                  </a:schemeClr>
                </a:solidFill>
              </a:rPr>
              <a:t>e) Minesotas programma stacionārā</a:t>
            </a:r>
          </a:p>
          <a:p>
            <a:pPr algn="ctr"/>
            <a:r>
              <a:rPr lang="lv-LV" sz="700" dirty="0">
                <a:solidFill>
                  <a:schemeClr val="tx2">
                    <a:lumMod val="50000"/>
                  </a:schemeClr>
                </a:solidFill>
              </a:rPr>
              <a:t>f) Psihiatriskā rehabilitācija</a:t>
            </a:r>
          </a:p>
          <a:p>
            <a:pPr algn="ctr"/>
            <a:r>
              <a:rPr lang="lv-LV" sz="700" dirty="0"/>
              <a:t>g) Piespiedu psihiatriskā ārstēšana stacionārā ar apsardzi</a:t>
            </a:r>
            <a:endParaRPr lang="lv-LV" sz="700" dirty="0">
              <a:solidFill>
                <a:schemeClr val="tx2">
                  <a:lumMod val="50000"/>
                </a:schemeClr>
              </a:solidFill>
            </a:endParaRPr>
          </a:p>
          <a:p>
            <a:pPr algn="ctr"/>
            <a:r>
              <a:rPr lang="lv-LV" sz="700" dirty="0"/>
              <a:t>h) Stacionārās tiesu psihiatriskās un psiholoģiskās ekspertīzes</a:t>
            </a:r>
          </a:p>
          <a:p>
            <a:pPr algn="ctr"/>
            <a:r>
              <a:rPr lang="lv-LV" sz="700" dirty="0"/>
              <a:t>i) Stacionārā tiesu psihiatriskās un psiholoģiskās ekspertīzes ar apsardzi apcietinātajām personām</a:t>
            </a:r>
            <a:endParaRPr lang="lv-LV" sz="700" dirty="0">
              <a:solidFill>
                <a:schemeClr val="tx2">
                  <a:lumMod val="50000"/>
                </a:schemeClr>
              </a:solidFill>
            </a:endParaRPr>
          </a:p>
          <a:p>
            <a:pPr algn="ctr"/>
            <a:r>
              <a:rPr lang="lv-LV" sz="700" dirty="0">
                <a:solidFill>
                  <a:schemeClr val="tx2">
                    <a:lumMod val="50000"/>
                  </a:schemeClr>
                </a:solidFill>
              </a:rPr>
              <a:t>j)</a:t>
            </a:r>
            <a:r>
              <a:rPr lang="lv-LV" sz="700" dirty="0"/>
              <a:t> Vispārējo armijā dienējošo veselības pārbaude</a:t>
            </a:r>
          </a:p>
          <a:p>
            <a:pPr algn="ctr"/>
            <a:r>
              <a:rPr lang="lv-LV" sz="700" dirty="0"/>
              <a:t>l) Funkcionālo speciālistu  un konsultantu pakalpojumi</a:t>
            </a:r>
          </a:p>
          <a:p>
            <a:pPr algn="ctr"/>
            <a:r>
              <a:rPr lang="lv-LV" sz="700" dirty="0"/>
              <a:t>m) Modificētā </a:t>
            </a:r>
            <a:r>
              <a:rPr lang="lv-LV" sz="700" dirty="0" err="1"/>
              <a:t>elektrokonvulsīvā</a:t>
            </a:r>
            <a:r>
              <a:rPr lang="lv-LV" sz="700" dirty="0"/>
              <a:t> terapija stacionārā</a:t>
            </a:r>
          </a:p>
          <a:p>
            <a:pPr algn="ctr"/>
            <a:r>
              <a:rPr lang="lv-LV" sz="700" dirty="0"/>
              <a:t>n) </a:t>
            </a:r>
            <a:r>
              <a:rPr lang="lv-LV" sz="700" dirty="0" err="1"/>
              <a:t>Transkraniālā</a:t>
            </a:r>
            <a:r>
              <a:rPr lang="lv-LV" sz="700" dirty="0"/>
              <a:t> magnētiskā stimulācija stacionārā</a:t>
            </a:r>
          </a:p>
        </p:txBody>
      </p:sp>
      <p:pic>
        <p:nvPicPr>
          <p:cNvPr id="27" name="Attēls 26">
            <a:extLst>
              <a:ext uri="{FF2B5EF4-FFF2-40B4-BE49-F238E27FC236}">
                <a16:creationId xmlns:a16="http://schemas.microsoft.com/office/drawing/2014/main" id="{22C3041F-9A4B-1E1E-0D39-128F1EA1A1F6}"/>
              </a:ext>
            </a:extLst>
          </p:cNvPr>
          <p:cNvPicPr>
            <a:picLocks noChangeAspect="1"/>
          </p:cNvPicPr>
          <p:nvPr/>
        </p:nvPicPr>
        <p:blipFill>
          <a:blip r:embed="rId3"/>
          <a:stretch>
            <a:fillRect/>
          </a:stretch>
        </p:blipFill>
        <p:spPr>
          <a:xfrm>
            <a:off x="3281736" y="2874934"/>
            <a:ext cx="460289" cy="427411"/>
          </a:xfrm>
          <a:prstGeom prst="rect">
            <a:avLst/>
          </a:prstGeom>
        </p:spPr>
      </p:pic>
      <p:sp>
        <p:nvSpPr>
          <p:cNvPr id="28" name="Taisnstūris 27">
            <a:extLst>
              <a:ext uri="{FF2B5EF4-FFF2-40B4-BE49-F238E27FC236}">
                <a16:creationId xmlns:a16="http://schemas.microsoft.com/office/drawing/2014/main" id="{3837899E-B6F4-E6D9-284F-1A52CD6A3ADE}"/>
              </a:ext>
            </a:extLst>
          </p:cNvPr>
          <p:cNvSpPr/>
          <p:nvPr/>
        </p:nvSpPr>
        <p:spPr>
          <a:xfrm>
            <a:off x="3798059" y="3360956"/>
            <a:ext cx="1574224" cy="3448889"/>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algn="ctr"/>
            <a:r>
              <a:rPr lang="lv-LV" sz="700" dirty="0">
                <a:solidFill>
                  <a:schemeClr val="tx2">
                    <a:lumMod val="50000"/>
                  </a:schemeClr>
                </a:solidFill>
              </a:rPr>
              <a:t>a) Izmeklēšana ar </a:t>
            </a:r>
            <a:r>
              <a:rPr lang="lv-LV" sz="700" dirty="0" err="1">
                <a:solidFill>
                  <a:schemeClr val="tx2">
                    <a:lumMod val="50000"/>
                  </a:schemeClr>
                </a:solidFill>
              </a:rPr>
              <a:t>enzimātisko</a:t>
            </a:r>
            <a:r>
              <a:rPr lang="lv-LV" sz="700" dirty="0">
                <a:solidFill>
                  <a:schemeClr val="tx2">
                    <a:lumMod val="50000"/>
                  </a:schemeClr>
                </a:solidFill>
              </a:rPr>
              <a:t> </a:t>
            </a:r>
            <a:r>
              <a:rPr lang="lv-LV" sz="700" dirty="0" err="1">
                <a:solidFill>
                  <a:schemeClr val="tx2">
                    <a:lumMod val="50000"/>
                  </a:schemeClr>
                </a:solidFill>
              </a:rPr>
              <a:t>imūnmetodi</a:t>
            </a:r>
            <a:r>
              <a:rPr lang="lv-LV" sz="700" dirty="0">
                <a:solidFill>
                  <a:schemeClr val="tx2">
                    <a:lumMod val="50000"/>
                  </a:schemeClr>
                </a:solidFill>
              </a:rPr>
              <a:t> psihiatriskā palīdzība, tai skaitā pēc tiesas lēmuma</a:t>
            </a:r>
          </a:p>
          <a:p>
            <a:pPr algn="ctr"/>
            <a:r>
              <a:rPr lang="lv-LV" sz="700" dirty="0">
                <a:solidFill>
                  <a:schemeClr val="tx2">
                    <a:lumMod val="50000"/>
                  </a:schemeClr>
                </a:solidFill>
              </a:rPr>
              <a:t>b) Ķīmiski toksikoloģiskās analīzes</a:t>
            </a:r>
          </a:p>
          <a:p>
            <a:pPr algn="ctr"/>
            <a:r>
              <a:rPr lang="lv-LV" sz="700" dirty="0">
                <a:solidFill>
                  <a:schemeClr val="tx2">
                    <a:lumMod val="50000"/>
                  </a:schemeClr>
                </a:solidFill>
              </a:rPr>
              <a:t>c) Izmeklēšana ar </a:t>
            </a:r>
            <a:r>
              <a:rPr lang="lv-LV" sz="700" dirty="0" err="1">
                <a:solidFill>
                  <a:schemeClr val="tx2">
                    <a:lumMod val="50000"/>
                  </a:schemeClr>
                </a:solidFill>
              </a:rPr>
              <a:t>mikromatricu</a:t>
            </a:r>
            <a:r>
              <a:rPr lang="lv-LV" sz="700" dirty="0">
                <a:solidFill>
                  <a:schemeClr val="tx2">
                    <a:lumMod val="50000"/>
                  </a:schemeClr>
                </a:solidFill>
              </a:rPr>
              <a:t> tehnoloģiju</a:t>
            </a:r>
          </a:p>
        </p:txBody>
      </p:sp>
      <p:pic>
        <p:nvPicPr>
          <p:cNvPr id="30" name="Attēls 29">
            <a:extLst>
              <a:ext uri="{FF2B5EF4-FFF2-40B4-BE49-F238E27FC236}">
                <a16:creationId xmlns:a16="http://schemas.microsoft.com/office/drawing/2014/main" id="{BB3547C7-88ED-DF8E-E0FE-C0694B6BF060}"/>
              </a:ext>
            </a:extLst>
          </p:cNvPr>
          <p:cNvPicPr>
            <a:picLocks noChangeAspect="1"/>
          </p:cNvPicPr>
          <p:nvPr/>
        </p:nvPicPr>
        <p:blipFill>
          <a:blip r:embed="rId4"/>
          <a:stretch>
            <a:fillRect/>
          </a:stretch>
        </p:blipFill>
        <p:spPr>
          <a:xfrm>
            <a:off x="5000420" y="2898353"/>
            <a:ext cx="460289" cy="424882"/>
          </a:xfrm>
          <a:prstGeom prst="rect">
            <a:avLst/>
          </a:prstGeom>
        </p:spPr>
      </p:pic>
      <p:pic>
        <p:nvPicPr>
          <p:cNvPr id="32" name="Attēls 31">
            <a:extLst>
              <a:ext uri="{FF2B5EF4-FFF2-40B4-BE49-F238E27FC236}">
                <a16:creationId xmlns:a16="http://schemas.microsoft.com/office/drawing/2014/main" id="{9A995F6A-75EE-3BFA-1354-2308FDF43B1B}"/>
              </a:ext>
            </a:extLst>
          </p:cNvPr>
          <p:cNvPicPr>
            <a:picLocks noChangeAspect="1"/>
          </p:cNvPicPr>
          <p:nvPr/>
        </p:nvPicPr>
        <p:blipFill>
          <a:blip r:embed="rId5"/>
          <a:stretch>
            <a:fillRect/>
          </a:stretch>
        </p:blipFill>
        <p:spPr>
          <a:xfrm>
            <a:off x="1526352" y="2853165"/>
            <a:ext cx="415526" cy="415526"/>
          </a:xfrm>
          <a:prstGeom prst="rect">
            <a:avLst/>
          </a:prstGeom>
        </p:spPr>
      </p:pic>
      <p:sp>
        <p:nvSpPr>
          <p:cNvPr id="34" name="Taisnstūris: ar nogrieztiem pretējiem stūriem 33">
            <a:extLst>
              <a:ext uri="{FF2B5EF4-FFF2-40B4-BE49-F238E27FC236}">
                <a16:creationId xmlns:a16="http://schemas.microsoft.com/office/drawing/2014/main" id="{8F15A9F9-C904-A2C6-2CEE-49942246E6E4}"/>
              </a:ext>
            </a:extLst>
          </p:cNvPr>
          <p:cNvSpPr/>
          <p:nvPr/>
        </p:nvSpPr>
        <p:spPr>
          <a:xfrm>
            <a:off x="5493326" y="2292456"/>
            <a:ext cx="1574224" cy="923171"/>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1100" b="1" dirty="0" err="1">
                <a:solidFill>
                  <a:schemeClr val="tx2">
                    <a:lumMod val="50000"/>
                  </a:schemeClr>
                </a:solidFill>
              </a:rPr>
              <a:t>Uzņemšanas</a:t>
            </a:r>
            <a:r>
              <a:rPr lang="es-ES" sz="1100" b="1" dirty="0">
                <a:solidFill>
                  <a:schemeClr val="tx2">
                    <a:lumMod val="50000"/>
                  </a:schemeClr>
                </a:solidFill>
              </a:rPr>
              <a:t> </a:t>
            </a:r>
            <a:r>
              <a:rPr lang="es-ES" sz="1100" b="1" dirty="0" err="1">
                <a:solidFill>
                  <a:schemeClr val="tx2">
                    <a:lumMod val="50000"/>
                  </a:schemeClr>
                </a:solidFill>
              </a:rPr>
              <a:t>nodaļa</a:t>
            </a:r>
            <a:r>
              <a:rPr lang="es-ES" sz="1100" b="1" dirty="0">
                <a:solidFill>
                  <a:schemeClr val="tx2">
                    <a:lumMod val="50000"/>
                  </a:schemeClr>
                </a:solidFill>
              </a:rPr>
              <a:t> un </a:t>
            </a:r>
            <a:r>
              <a:rPr lang="es-ES" sz="1100" b="1" dirty="0" err="1">
                <a:solidFill>
                  <a:schemeClr val="tx2">
                    <a:lumMod val="50000"/>
                  </a:schemeClr>
                </a:solidFill>
              </a:rPr>
              <a:t>observācijas</a:t>
            </a:r>
            <a:r>
              <a:rPr lang="es-ES" sz="1100" b="1" dirty="0">
                <a:solidFill>
                  <a:schemeClr val="tx2">
                    <a:lumMod val="50000"/>
                  </a:schemeClr>
                </a:solidFill>
              </a:rPr>
              <a:t> </a:t>
            </a:r>
            <a:r>
              <a:rPr lang="es-ES" sz="1100" b="1" dirty="0" err="1">
                <a:solidFill>
                  <a:schemeClr val="tx2">
                    <a:lumMod val="50000"/>
                  </a:schemeClr>
                </a:solidFill>
              </a:rPr>
              <a:t>gultas</a:t>
            </a:r>
            <a:endParaRPr lang="lv-LV" sz="1100" b="1" dirty="0">
              <a:solidFill>
                <a:schemeClr val="tx2">
                  <a:lumMod val="50000"/>
                </a:schemeClr>
              </a:solidFill>
            </a:endParaRPr>
          </a:p>
        </p:txBody>
      </p:sp>
      <p:pic>
        <p:nvPicPr>
          <p:cNvPr id="4" name="Attēls 3">
            <a:extLst>
              <a:ext uri="{FF2B5EF4-FFF2-40B4-BE49-F238E27FC236}">
                <a16:creationId xmlns:a16="http://schemas.microsoft.com/office/drawing/2014/main" id="{EDD00467-64E8-D313-6FB4-0502C1B852A9}"/>
              </a:ext>
            </a:extLst>
          </p:cNvPr>
          <p:cNvPicPr>
            <a:picLocks noChangeAspect="1"/>
          </p:cNvPicPr>
          <p:nvPr/>
        </p:nvPicPr>
        <p:blipFill>
          <a:blip r:embed="rId6"/>
          <a:stretch>
            <a:fillRect/>
          </a:stretch>
        </p:blipFill>
        <p:spPr>
          <a:xfrm>
            <a:off x="6683221" y="2916710"/>
            <a:ext cx="444275" cy="426140"/>
          </a:xfrm>
          <a:prstGeom prst="rect">
            <a:avLst/>
          </a:prstGeom>
        </p:spPr>
      </p:pic>
      <p:sp>
        <p:nvSpPr>
          <p:cNvPr id="3" name="Taisnstūris 2">
            <a:extLst>
              <a:ext uri="{FF2B5EF4-FFF2-40B4-BE49-F238E27FC236}">
                <a16:creationId xmlns:a16="http://schemas.microsoft.com/office/drawing/2014/main" id="{F68A87F4-C22E-2BB5-5039-B4A09C1219FA}"/>
              </a:ext>
            </a:extLst>
          </p:cNvPr>
          <p:cNvSpPr/>
          <p:nvPr/>
        </p:nvSpPr>
        <p:spPr>
          <a:xfrm>
            <a:off x="5503158" y="3358904"/>
            <a:ext cx="1574224" cy="3450940"/>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algn="ctr"/>
            <a:r>
              <a:rPr lang="lv-LV" sz="700" dirty="0"/>
              <a:t>a) Neatliekamās medicīniskās palīdzības un pacientu uzņemšanas nodaļas pakalpojumi</a:t>
            </a:r>
          </a:p>
          <a:p>
            <a:pPr algn="ctr"/>
            <a:r>
              <a:rPr lang="lv-LV" sz="700" dirty="0"/>
              <a:t>b) Observācijas gultu uzturēšana</a:t>
            </a:r>
          </a:p>
          <a:p>
            <a:pPr algn="ctr"/>
            <a:r>
              <a:rPr lang="lv-LV" sz="700" dirty="0"/>
              <a:t>c) Psihiatra attālināto  konsultāciju sniegšana</a:t>
            </a:r>
            <a:endParaRPr lang="lv-LV" sz="700" dirty="0">
              <a:solidFill>
                <a:schemeClr val="tx2">
                  <a:lumMod val="50000"/>
                </a:schemeClr>
              </a:solidFill>
            </a:endParaRPr>
          </a:p>
        </p:txBody>
      </p:sp>
    </p:spTree>
    <p:extLst>
      <p:ext uri="{BB962C8B-B14F-4D97-AF65-F5344CB8AC3E}">
        <p14:creationId xmlns:p14="http://schemas.microsoft.com/office/powerpoint/2010/main" val="1608665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0B9AC-C805-C771-F5D9-96E908E9B2AC}"/>
            </a:ext>
          </a:extLst>
        </p:cNvPr>
        <p:cNvGrpSpPr/>
        <p:nvPr/>
      </p:nvGrpSpPr>
      <p:grpSpPr>
        <a:xfrm>
          <a:off x="0" y="0"/>
          <a:ext cx="0" cy="0"/>
          <a:chOff x="0" y="0"/>
          <a:chExt cx="0" cy="0"/>
        </a:xfrm>
      </p:grpSpPr>
      <p:sp>
        <p:nvSpPr>
          <p:cNvPr id="9" name="Taisnstūris: ar nogrieztiem pretējiem stūriem 8">
            <a:extLst>
              <a:ext uri="{FF2B5EF4-FFF2-40B4-BE49-F238E27FC236}">
                <a16:creationId xmlns:a16="http://schemas.microsoft.com/office/drawing/2014/main" id="{C4D026B9-421A-0206-E61D-28C146144E60}"/>
              </a:ext>
            </a:extLst>
          </p:cNvPr>
          <p:cNvSpPr/>
          <p:nvPr/>
        </p:nvSpPr>
        <p:spPr>
          <a:xfrm>
            <a:off x="484474" y="1600200"/>
            <a:ext cx="6228842" cy="529936"/>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b="1" dirty="0">
                <a:solidFill>
                  <a:schemeClr val="tx2">
                    <a:lumMod val="50000"/>
                  </a:schemeClr>
                </a:solidFill>
              </a:rPr>
              <a:t>Maksas pakalpojumi </a:t>
            </a:r>
          </a:p>
        </p:txBody>
      </p:sp>
      <p:sp>
        <p:nvSpPr>
          <p:cNvPr id="13" name="Taisnstūris: ar nogrieztiem pretējiem stūriem 12">
            <a:extLst>
              <a:ext uri="{FF2B5EF4-FFF2-40B4-BE49-F238E27FC236}">
                <a16:creationId xmlns:a16="http://schemas.microsoft.com/office/drawing/2014/main" id="{9FEE72F3-3454-815D-1E13-CDB94AF8070A}"/>
              </a:ext>
            </a:extLst>
          </p:cNvPr>
          <p:cNvSpPr/>
          <p:nvPr/>
        </p:nvSpPr>
        <p:spPr>
          <a:xfrm>
            <a:off x="484475" y="2289754"/>
            <a:ext cx="1904422" cy="1209344"/>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900" b="1" dirty="0"/>
              <a:t>Psihiatriskās un Narkoloģiskās palīdzības dienesta ambulatorie un stacionārie maksas pakalpojumi un Diagnostikas un rehabilitācijas daļas maksas pakalpojumi</a:t>
            </a:r>
            <a:endParaRPr lang="lv-LV" sz="900" b="1" dirty="0">
              <a:solidFill>
                <a:schemeClr val="tx2">
                  <a:lumMod val="50000"/>
                </a:schemeClr>
              </a:solidFill>
            </a:endParaRPr>
          </a:p>
        </p:txBody>
      </p:sp>
      <p:sp>
        <p:nvSpPr>
          <p:cNvPr id="14" name="Taisnstūris 13">
            <a:extLst>
              <a:ext uri="{FF2B5EF4-FFF2-40B4-BE49-F238E27FC236}">
                <a16:creationId xmlns:a16="http://schemas.microsoft.com/office/drawing/2014/main" id="{FB5A614F-ECAA-320C-1DB9-6EA46F954032}"/>
              </a:ext>
            </a:extLst>
          </p:cNvPr>
          <p:cNvSpPr/>
          <p:nvPr/>
        </p:nvSpPr>
        <p:spPr>
          <a:xfrm>
            <a:off x="484475" y="3691482"/>
            <a:ext cx="1904422" cy="2515939"/>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algn="ctr"/>
            <a:r>
              <a:rPr lang="lv-LV" sz="700" dirty="0">
                <a:solidFill>
                  <a:schemeClr val="tx2">
                    <a:lumMod val="50000"/>
                  </a:schemeClr>
                </a:solidFill>
              </a:rPr>
              <a:t>a) Atzinumu, izziņu sagatavošana</a:t>
            </a:r>
          </a:p>
          <a:p>
            <a:pPr algn="ctr"/>
            <a:r>
              <a:rPr lang="lv-LV" sz="700" dirty="0">
                <a:solidFill>
                  <a:schemeClr val="tx2">
                    <a:lumMod val="50000"/>
                  </a:schemeClr>
                </a:solidFill>
              </a:rPr>
              <a:t>b) </a:t>
            </a:r>
            <a:r>
              <a:rPr lang="lv-LV" sz="700" dirty="0"/>
              <a:t>Tiesu ekspertīžu veikšana civillietās</a:t>
            </a:r>
            <a:endParaRPr lang="lv-LV" sz="700" dirty="0">
              <a:solidFill>
                <a:schemeClr val="tx2">
                  <a:lumMod val="50000"/>
                </a:schemeClr>
              </a:solidFill>
            </a:endParaRPr>
          </a:p>
          <a:p>
            <a:pPr algn="ctr"/>
            <a:r>
              <a:rPr lang="lv-LV" sz="700" dirty="0">
                <a:solidFill>
                  <a:schemeClr val="tx2">
                    <a:lumMod val="50000"/>
                  </a:schemeClr>
                </a:solidFill>
              </a:rPr>
              <a:t>c) </a:t>
            </a:r>
            <a:r>
              <a:rPr lang="lv-LV" sz="700" dirty="0" err="1">
                <a:solidFill>
                  <a:schemeClr val="tx2">
                    <a:lumMod val="50000"/>
                  </a:schemeClr>
                </a:solidFill>
              </a:rPr>
              <a:t>Psihodiagnostika</a:t>
            </a:r>
            <a:r>
              <a:rPr lang="lv-LV" sz="700" dirty="0">
                <a:solidFill>
                  <a:schemeClr val="tx2">
                    <a:lumMod val="50000"/>
                  </a:schemeClr>
                </a:solidFill>
              </a:rPr>
              <a:t> pirms komisijas (piemēram, pieejas valsts noslēpumam saņemšanai, pirms konsīlija diagnozes apstrīdēšanas gadījumos vai citos gadījumos)</a:t>
            </a:r>
          </a:p>
          <a:p>
            <a:pPr algn="ctr"/>
            <a:r>
              <a:rPr lang="lv-LV" sz="700" dirty="0">
                <a:solidFill>
                  <a:schemeClr val="tx2">
                    <a:lumMod val="50000"/>
                  </a:schemeClr>
                </a:solidFill>
              </a:rPr>
              <a:t>d) </a:t>
            </a:r>
            <a:r>
              <a:rPr lang="lv-LV" sz="700" dirty="0"/>
              <a:t>Psihiatra un narkologa konsultācijas</a:t>
            </a:r>
            <a:endParaRPr lang="lv-LV" sz="700" dirty="0">
              <a:solidFill>
                <a:schemeClr val="tx2">
                  <a:lumMod val="50000"/>
                </a:schemeClr>
              </a:solidFill>
            </a:endParaRPr>
          </a:p>
          <a:p>
            <a:pPr algn="ctr"/>
            <a:r>
              <a:rPr lang="lv-LV" sz="700" dirty="0">
                <a:solidFill>
                  <a:schemeClr val="tx2">
                    <a:lumMod val="50000"/>
                  </a:schemeClr>
                </a:solidFill>
              </a:rPr>
              <a:t>e) </a:t>
            </a:r>
            <a:r>
              <a:rPr lang="lv-LV" sz="700" dirty="0"/>
              <a:t>Ārstu konsiliji, kuru apmaksā no valsts budžeta nav paredzēta</a:t>
            </a:r>
          </a:p>
          <a:p>
            <a:pPr algn="ctr"/>
            <a:r>
              <a:rPr lang="lv-LV" sz="700" dirty="0">
                <a:solidFill>
                  <a:schemeClr val="tx2">
                    <a:lumMod val="50000"/>
                  </a:schemeClr>
                </a:solidFill>
              </a:rPr>
              <a:t>f) </a:t>
            </a:r>
            <a:r>
              <a:rPr lang="lv-LV" sz="700" dirty="0"/>
              <a:t>Izmeklējumu veikšana, kurus neapmaksā no valsts budžeta</a:t>
            </a:r>
          </a:p>
          <a:p>
            <a:pPr algn="ctr"/>
            <a:r>
              <a:rPr lang="lv-LV" sz="700" dirty="0"/>
              <a:t>g) Speciālistu konsultācijas un nodarbības, kurus neapmaksā no valsts budžeta</a:t>
            </a:r>
            <a:endParaRPr lang="lv-LV" sz="700" dirty="0">
              <a:solidFill>
                <a:schemeClr val="tx2">
                  <a:lumMod val="50000"/>
                </a:schemeClr>
              </a:solidFill>
            </a:endParaRPr>
          </a:p>
          <a:p>
            <a:pPr algn="ctr"/>
            <a:r>
              <a:rPr lang="lv-LV" sz="700" dirty="0">
                <a:solidFill>
                  <a:schemeClr val="tx2">
                    <a:lumMod val="50000"/>
                  </a:schemeClr>
                </a:solidFill>
              </a:rPr>
              <a:t>h) Speciālistu konsultācijas un nodarbības, kuras neapmaksā no valsts budžeta</a:t>
            </a:r>
          </a:p>
          <a:p>
            <a:pPr algn="ctr"/>
            <a:r>
              <a:rPr lang="lv-LV" sz="700" dirty="0"/>
              <a:t>i) Ambulatorie pakalpojumi, tai skaitā dienas stacionārs</a:t>
            </a:r>
          </a:p>
          <a:p>
            <a:pPr algn="ctr"/>
            <a:r>
              <a:rPr lang="lv-LV" sz="700" dirty="0"/>
              <a:t>j) Diennakts stacionāra pakalpojumi</a:t>
            </a:r>
          </a:p>
          <a:p>
            <a:pPr algn="ctr"/>
            <a:r>
              <a:rPr lang="lv-LV" sz="700" dirty="0"/>
              <a:t>k) Komisiju darbība</a:t>
            </a:r>
            <a:endParaRPr lang="lv-LV" sz="700" dirty="0">
              <a:solidFill>
                <a:schemeClr val="tx2">
                  <a:lumMod val="50000"/>
                </a:schemeClr>
              </a:solidFill>
            </a:endParaRPr>
          </a:p>
        </p:txBody>
      </p:sp>
      <p:sp>
        <p:nvSpPr>
          <p:cNvPr id="16" name="Taisnstūris 15">
            <a:extLst>
              <a:ext uri="{FF2B5EF4-FFF2-40B4-BE49-F238E27FC236}">
                <a16:creationId xmlns:a16="http://schemas.microsoft.com/office/drawing/2014/main" id="{8141D057-63CF-F1D3-317F-D12DC6319229}"/>
              </a:ext>
            </a:extLst>
          </p:cNvPr>
          <p:cNvSpPr/>
          <p:nvPr/>
        </p:nvSpPr>
        <p:spPr>
          <a:xfrm>
            <a:off x="2654983" y="3709846"/>
            <a:ext cx="1904422" cy="2515939"/>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algn="ctr"/>
            <a:r>
              <a:rPr lang="lv-LV" sz="700" dirty="0">
                <a:solidFill>
                  <a:schemeClr val="tx2">
                    <a:lumMod val="50000"/>
                  </a:schemeClr>
                </a:solidFill>
              </a:rPr>
              <a:t>a) Medicīniskā pārbaude</a:t>
            </a:r>
          </a:p>
          <a:p>
            <a:pPr algn="ctr"/>
            <a:r>
              <a:rPr lang="lv-LV" sz="700" dirty="0">
                <a:solidFill>
                  <a:schemeClr val="tx2">
                    <a:lumMod val="50000"/>
                  </a:schemeClr>
                </a:solidFill>
              </a:rPr>
              <a:t>b) Izmeklēšana ar </a:t>
            </a:r>
            <a:r>
              <a:rPr lang="lv-LV" sz="700" dirty="0" err="1">
                <a:solidFill>
                  <a:schemeClr val="tx2">
                    <a:lumMod val="50000"/>
                  </a:schemeClr>
                </a:solidFill>
              </a:rPr>
              <a:t>enzimātisko</a:t>
            </a:r>
            <a:r>
              <a:rPr lang="lv-LV" sz="700" dirty="0">
                <a:solidFill>
                  <a:schemeClr val="tx2">
                    <a:lumMod val="50000"/>
                  </a:schemeClr>
                </a:solidFill>
              </a:rPr>
              <a:t> </a:t>
            </a:r>
            <a:r>
              <a:rPr lang="lv-LV" sz="700" dirty="0" err="1">
                <a:solidFill>
                  <a:schemeClr val="tx2">
                    <a:lumMod val="50000"/>
                  </a:schemeClr>
                </a:solidFill>
              </a:rPr>
              <a:t>imūnmetodi</a:t>
            </a:r>
            <a:endParaRPr lang="lv-LV" sz="700" dirty="0">
              <a:solidFill>
                <a:schemeClr val="tx2">
                  <a:lumMod val="50000"/>
                </a:schemeClr>
              </a:solidFill>
            </a:endParaRPr>
          </a:p>
          <a:p>
            <a:pPr algn="ctr"/>
            <a:r>
              <a:rPr lang="lv-LV" sz="700" dirty="0">
                <a:solidFill>
                  <a:schemeClr val="tx2">
                    <a:lumMod val="50000"/>
                  </a:schemeClr>
                </a:solidFill>
              </a:rPr>
              <a:t>c) Ķīmiski toksikoloģiskās analīzes</a:t>
            </a:r>
          </a:p>
          <a:p>
            <a:pPr algn="ctr"/>
            <a:r>
              <a:rPr lang="lv-LV" sz="700" dirty="0">
                <a:solidFill>
                  <a:schemeClr val="tx2">
                    <a:lumMod val="50000"/>
                  </a:schemeClr>
                </a:solidFill>
              </a:rPr>
              <a:t>b) Alkohola koncentrācijas noteikšana  izelpotajā gaisā</a:t>
            </a:r>
          </a:p>
          <a:p>
            <a:pPr algn="ctr"/>
            <a:r>
              <a:rPr lang="lv-LV" sz="700" dirty="0">
                <a:solidFill>
                  <a:schemeClr val="tx2">
                    <a:lumMod val="50000"/>
                  </a:schemeClr>
                </a:solidFill>
              </a:rPr>
              <a:t>c) Alkohola koncentrācijas noteikšana bioloģiskā vidē ar laboratoriskiem izmeklējumiem</a:t>
            </a:r>
          </a:p>
          <a:p>
            <a:pPr algn="ctr"/>
            <a:r>
              <a:rPr lang="lv-LV" sz="700" dirty="0">
                <a:solidFill>
                  <a:schemeClr val="tx2">
                    <a:lumMod val="50000"/>
                  </a:schemeClr>
                </a:solidFill>
              </a:rPr>
              <a:t>d) Alkohola koncentrācijas noteikšana bioloģiskā vidē ar laboratoriskiem izmeklējumiem</a:t>
            </a:r>
          </a:p>
          <a:p>
            <a:pPr algn="ctr"/>
            <a:r>
              <a:rPr lang="lv-LV" sz="700" dirty="0">
                <a:solidFill>
                  <a:schemeClr val="tx2">
                    <a:lumMod val="50000"/>
                  </a:schemeClr>
                </a:solidFill>
              </a:rPr>
              <a:t>e) Izmeklēšana ar </a:t>
            </a:r>
            <a:r>
              <a:rPr lang="lv-LV" sz="700" dirty="0" err="1">
                <a:solidFill>
                  <a:schemeClr val="tx2">
                    <a:lumMod val="50000"/>
                  </a:schemeClr>
                </a:solidFill>
              </a:rPr>
              <a:t>mikromatricu</a:t>
            </a:r>
            <a:r>
              <a:rPr lang="lv-LV" sz="700" dirty="0">
                <a:solidFill>
                  <a:schemeClr val="tx2">
                    <a:lumMod val="50000"/>
                  </a:schemeClr>
                </a:solidFill>
              </a:rPr>
              <a:t> tehnoloģiju</a:t>
            </a:r>
          </a:p>
          <a:p>
            <a:pPr algn="ctr"/>
            <a:r>
              <a:rPr lang="lv-LV" sz="700" dirty="0">
                <a:solidFill>
                  <a:schemeClr val="tx2">
                    <a:lumMod val="50000"/>
                  </a:schemeClr>
                </a:solidFill>
              </a:rPr>
              <a:t>f) </a:t>
            </a:r>
            <a:r>
              <a:rPr lang="fi-FI" sz="700" dirty="0">
                <a:solidFill>
                  <a:schemeClr val="tx2">
                    <a:lumMod val="50000"/>
                  </a:schemeClr>
                </a:solidFill>
              </a:rPr>
              <a:t>Pirms reisa alkohola ietekmes pārbaude</a:t>
            </a:r>
            <a:endParaRPr lang="lv-LV" sz="700" dirty="0">
              <a:solidFill>
                <a:schemeClr val="tx2">
                  <a:lumMod val="50000"/>
                </a:schemeClr>
              </a:solidFill>
            </a:endParaRPr>
          </a:p>
          <a:p>
            <a:pPr algn="ctr"/>
            <a:r>
              <a:rPr lang="lv-LV" sz="700" dirty="0">
                <a:solidFill>
                  <a:schemeClr val="tx2">
                    <a:lumMod val="50000"/>
                  </a:schemeClr>
                </a:solidFill>
              </a:rPr>
              <a:t>g) Dalība reidā </a:t>
            </a:r>
          </a:p>
          <a:p>
            <a:pPr algn="ctr"/>
            <a:r>
              <a:rPr lang="lv-LV" sz="700" dirty="0">
                <a:solidFill>
                  <a:schemeClr val="tx2">
                    <a:lumMod val="50000"/>
                  </a:schemeClr>
                </a:solidFill>
              </a:rPr>
              <a:t>h) Apmācību seminārs medicīniskās pārbaudes veikšanai </a:t>
            </a:r>
          </a:p>
          <a:p>
            <a:pPr algn="ctr"/>
            <a:r>
              <a:rPr lang="lv-LV" sz="700" dirty="0">
                <a:solidFill>
                  <a:schemeClr val="tx2">
                    <a:lumMod val="50000"/>
                  </a:schemeClr>
                </a:solidFill>
              </a:rPr>
              <a:t>i) Klīniskā izmeklēšana un sertifikāta noformēšana</a:t>
            </a:r>
          </a:p>
          <a:p>
            <a:pPr algn="ctr"/>
            <a:r>
              <a:rPr lang="lv-LV" sz="700" dirty="0">
                <a:solidFill>
                  <a:schemeClr val="tx2">
                    <a:lumMod val="50000"/>
                  </a:schemeClr>
                </a:solidFill>
              </a:rPr>
              <a:t>j) Konsultācija pēc personīgā iesnieguma par laboratoriskās izmeklēšanas iespējām</a:t>
            </a:r>
          </a:p>
          <a:p>
            <a:pPr algn="ctr"/>
            <a:r>
              <a:rPr lang="lv-LV" sz="700" dirty="0">
                <a:solidFill>
                  <a:schemeClr val="tx2">
                    <a:lumMod val="50000"/>
                  </a:schemeClr>
                </a:solidFill>
              </a:rPr>
              <a:t>k) Izziņa fiziskai personai par medicīnisko atzinumu</a:t>
            </a:r>
          </a:p>
          <a:p>
            <a:pPr algn="ctr"/>
            <a:r>
              <a:rPr lang="lv-LV" sz="700" dirty="0">
                <a:solidFill>
                  <a:schemeClr val="tx2">
                    <a:lumMod val="50000"/>
                  </a:schemeClr>
                </a:solidFill>
              </a:rPr>
              <a:t>u.c. pakalpojumi</a:t>
            </a:r>
          </a:p>
        </p:txBody>
      </p:sp>
      <p:sp>
        <p:nvSpPr>
          <p:cNvPr id="18" name="Taisnstūris 17">
            <a:extLst>
              <a:ext uri="{FF2B5EF4-FFF2-40B4-BE49-F238E27FC236}">
                <a16:creationId xmlns:a16="http://schemas.microsoft.com/office/drawing/2014/main" id="{8109BEA1-4CD4-90B0-D80E-2B3AF1D6EFE0}"/>
              </a:ext>
            </a:extLst>
          </p:cNvPr>
          <p:cNvSpPr/>
          <p:nvPr/>
        </p:nvSpPr>
        <p:spPr>
          <a:xfrm>
            <a:off x="4808894" y="3709845"/>
            <a:ext cx="1904422" cy="2515939"/>
          </a:xfrm>
          <a:prstGeom prst="rect">
            <a:avLst/>
          </a:prstGeom>
          <a:ln>
            <a:solidFill>
              <a:schemeClr val="tx2">
                <a:lumMod val="50000"/>
              </a:schemeClr>
            </a:solidFill>
          </a:ln>
        </p:spPr>
        <p:style>
          <a:lnRef idx="1">
            <a:schemeClr val="dk1"/>
          </a:lnRef>
          <a:fillRef idx="3">
            <a:schemeClr val="dk1"/>
          </a:fillRef>
          <a:effectRef idx="2">
            <a:schemeClr val="dk1"/>
          </a:effectRef>
          <a:fontRef idx="minor">
            <a:schemeClr val="lt1"/>
          </a:fontRef>
        </p:style>
        <p:txBody>
          <a:bodyPr rtlCol="0" anchor="ctr"/>
          <a:lstStyle/>
          <a:p>
            <a:pPr algn="ctr"/>
            <a:r>
              <a:rPr lang="lv-LV" sz="700" dirty="0"/>
              <a:t>a) Sociālais darbs</a:t>
            </a:r>
          </a:p>
          <a:p>
            <a:pPr algn="ctr"/>
            <a:r>
              <a:rPr lang="lv-LV" sz="700" dirty="0">
                <a:solidFill>
                  <a:schemeClr val="tx2">
                    <a:lumMod val="50000"/>
                  </a:schemeClr>
                </a:solidFill>
              </a:rPr>
              <a:t>b) Ilgstošās sociālās aprūpes pakalpojumi</a:t>
            </a:r>
          </a:p>
          <a:p>
            <a:pPr algn="ctr"/>
            <a:r>
              <a:rPr lang="lv-LV" sz="700" dirty="0">
                <a:solidFill>
                  <a:schemeClr val="tx2">
                    <a:lumMod val="50000"/>
                  </a:schemeClr>
                </a:solidFill>
              </a:rPr>
              <a:t>(ISAC)*</a:t>
            </a:r>
          </a:p>
        </p:txBody>
      </p:sp>
      <p:sp>
        <p:nvSpPr>
          <p:cNvPr id="21" name="Virsraksts 1">
            <a:extLst>
              <a:ext uri="{FF2B5EF4-FFF2-40B4-BE49-F238E27FC236}">
                <a16:creationId xmlns:a16="http://schemas.microsoft.com/office/drawing/2014/main" id="{681F07D7-E9E1-1504-5506-D23201C9E6FD}"/>
              </a:ext>
            </a:extLst>
          </p:cNvPr>
          <p:cNvSpPr>
            <a:spLocks noGrp="1"/>
          </p:cNvSpPr>
          <p:nvPr>
            <p:ph type="title"/>
          </p:nvPr>
        </p:nvSpPr>
        <p:spPr>
          <a:xfrm>
            <a:off x="191620" y="365125"/>
            <a:ext cx="6914030" cy="1325563"/>
          </a:xfrm>
        </p:spPr>
        <p:txBody>
          <a:bodyPr/>
          <a:lstStyle/>
          <a:p>
            <a:r>
              <a:rPr lang="lv-LV" sz="3500" dirty="0"/>
              <a:t>NPVC psihiskās veselības aprūpes pakalpojumu grozs (II)</a:t>
            </a:r>
          </a:p>
        </p:txBody>
      </p:sp>
      <p:pic>
        <p:nvPicPr>
          <p:cNvPr id="2" name="Attēls 1">
            <a:extLst>
              <a:ext uri="{FF2B5EF4-FFF2-40B4-BE49-F238E27FC236}">
                <a16:creationId xmlns:a16="http://schemas.microsoft.com/office/drawing/2014/main" id="{DD4EFD37-3412-A5F0-F751-7F7B99858CDB}"/>
              </a:ext>
            </a:extLst>
          </p:cNvPr>
          <p:cNvPicPr>
            <a:picLocks noChangeAspect="1"/>
          </p:cNvPicPr>
          <p:nvPr/>
        </p:nvPicPr>
        <p:blipFill>
          <a:blip r:embed="rId3"/>
          <a:stretch>
            <a:fillRect/>
          </a:stretch>
        </p:blipFill>
        <p:spPr>
          <a:xfrm>
            <a:off x="2094210" y="3102405"/>
            <a:ext cx="502717" cy="502717"/>
          </a:xfrm>
          <a:prstGeom prst="rect">
            <a:avLst/>
          </a:prstGeom>
        </p:spPr>
      </p:pic>
      <p:sp>
        <p:nvSpPr>
          <p:cNvPr id="10" name="Taisnstūris: ar nogrieztiem pretējiem stūriem 9">
            <a:extLst>
              <a:ext uri="{FF2B5EF4-FFF2-40B4-BE49-F238E27FC236}">
                <a16:creationId xmlns:a16="http://schemas.microsoft.com/office/drawing/2014/main" id="{4464D219-79AE-3380-5730-DE6372A88D73}"/>
              </a:ext>
            </a:extLst>
          </p:cNvPr>
          <p:cNvSpPr/>
          <p:nvPr/>
        </p:nvSpPr>
        <p:spPr>
          <a:xfrm>
            <a:off x="2634578" y="2289754"/>
            <a:ext cx="1904422" cy="1209344"/>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1000" b="1" dirty="0">
                <a:solidFill>
                  <a:schemeClr val="tx2">
                    <a:lumMod val="50000"/>
                  </a:schemeClr>
                </a:solidFill>
              </a:rPr>
              <a:t>Laboratorijas pakalpojumi</a:t>
            </a:r>
          </a:p>
        </p:txBody>
      </p:sp>
      <p:sp>
        <p:nvSpPr>
          <p:cNvPr id="20" name="Taisnstūris: ar nogrieztiem pretējiem stūriem 19">
            <a:extLst>
              <a:ext uri="{FF2B5EF4-FFF2-40B4-BE49-F238E27FC236}">
                <a16:creationId xmlns:a16="http://schemas.microsoft.com/office/drawing/2014/main" id="{4F356F09-6D05-15CF-7703-7F5588840781}"/>
              </a:ext>
            </a:extLst>
          </p:cNvPr>
          <p:cNvSpPr/>
          <p:nvPr/>
        </p:nvSpPr>
        <p:spPr>
          <a:xfrm>
            <a:off x="4817859" y="2289755"/>
            <a:ext cx="1904422" cy="1209344"/>
          </a:xfrm>
          <a:prstGeom prst="snip2Diag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lv-LV" sz="1000" b="1" dirty="0"/>
              <a:t>Citi maksas pakalpojumi (cits finansējuma avots)</a:t>
            </a:r>
            <a:endParaRPr lang="lv-LV" sz="1000" b="1" dirty="0">
              <a:solidFill>
                <a:schemeClr val="tx2">
                  <a:lumMod val="50000"/>
                </a:schemeClr>
              </a:solidFill>
            </a:endParaRPr>
          </a:p>
        </p:txBody>
      </p:sp>
      <p:sp>
        <p:nvSpPr>
          <p:cNvPr id="26" name="TextBox 25">
            <a:extLst>
              <a:ext uri="{FF2B5EF4-FFF2-40B4-BE49-F238E27FC236}">
                <a16:creationId xmlns:a16="http://schemas.microsoft.com/office/drawing/2014/main" id="{2A9C4066-CDD9-1938-D9F8-114C78E65D77}"/>
              </a:ext>
            </a:extLst>
          </p:cNvPr>
          <p:cNvSpPr txBox="1"/>
          <p:nvPr/>
        </p:nvSpPr>
        <p:spPr>
          <a:xfrm>
            <a:off x="191620" y="6492875"/>
            <a:ext cx="4147252" cy="200055"/>
          </a:xfrm>
          <a:prstGeom prst="rect">
            <a:avLst/>
          </a:prstGeom>
          <a:noFill/>
        </p:spPr>
        <p:txBody>
          <a:bodyPr wrap="square">
            <a:spAutoFit/>
          </a:bodyPr>
          <a:lstStyle/>
          <a:p>
            <a:r>
              <a:rPr lang="lv-LV" sz="700" dirty="0">
                <a:solidFill>
                  <a:schemeClr val="tx2">
                    <a:lumMod val="50000"/>
                  </a:schemeClr>
                </a:solidFill>
              </a:rPr>
              <a:t>* - Labklājības ministrijas finansējums</a:t>
            </a:r>
            <a:endParaRPr lang="lv-LV" sz="700" dirty="0"/>
          </a:p>
        </p:txBody>
      </p:sp>
      <p:pic>
        <p:nvPicPr>
          <p:cNvPr id="3" name="Attēls 2">
            <a:extLst>
              <a:ext uri="{FF2B5EF4-FFF2-40B4-BE49-F238E27FC236}">
                <a16:creationId xmlns:a16="http://schemas.microsoft.com/office/drawing/2014/main" id="{1BADB970-21BE-8952-A0B9-D6B550C807F0}"/>
              </a:ext>
            </a:extLst>
          </p:cNvPr>
          <p:cNvPicPr>
            <a:picLocks noChangeAspect="1"/>
          </p:cNvPicPr>
          <p:nvPr/>
        </p:nvPicPr>
        <p:blipFill>
          <a:blip r:embed="rId4"/>
          <a:stretch>
            <a:fillRect/>
          </a:stretch>
        </p:blipFill>
        <p:spPr>
          <a:xfrm>
            <a:off x="4252022" y="3106663"/>
            <a:ext cx="556872" cy="517095"/>
          </a:xfrm>
          <a:prstGeom prst="rect">
            <a:avLst/>
          </a:prstGeom>
        </p:spPr>
      </p:pic>
      <p:pic>
        <p:nvPicPr>
          <p:cNvPr id="4" name="Attēls 3">
            <a:extLst>
              <a:ext uri="{FF2B5EF4-FFF2-40B4-BE49-F238E27FC236}">
                <a16:creationId xmlns:a16="http://schemas.microsoft.com/office/drawing/2014/main" id="{341A5159-CD74-F585-5F29-D4E294C358CF}"/>
              </a:ext>
            </a:extLst>
          </p:cNvPr>
          <p:cNvPicPr>
            <a:picLocks noChangeAspect="1"/>
          </p:cNvPicPr>
          <p:nvPr/>
        </p:nvPicPr>
        <p:blipFill>
          <a:blip r:embed="rId5"/>
          <a:stretch>
            <a:fillRect/>
          </a:stretch>
        </p:blipFill>
        <p:spPr>
          <a:xfrm>
            <a:off x="6445453" y="3119017"/>
            <a:ext cx="556872" cy="514036"/>
          </a:xfrm>
          <a:prstGeom prst="rect">
            <a:avLst/>
          </a:prstGeom>
        </p:spPr>
      </p:pic>
    </p:spTree>
    <p:extLst>
      <p:ext uri="{BB962C8B-B14F-4D97-AF65-F5344CB8AC3E}">
        <p14:creationId xmlns:p14="http://schemas.microsoft.com/office/powerpoint/2010/main" val="4209756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atura vietturis 2">
            <a:extLst>
              <a:ext uri="{FF2B5EF4-FFF2-40B4-BE49-F238E27FC236}">
                <a16:creationId xmlns:a16="http://schemas.microsoft.com/office/drawing/2014/main" id="{797F9F9A-B17D-3BFD-F3DE-762FD018E325}"/>
              </a:ext>
            </a:extLst>
          </p:cNvPr>
          <p:cNvSpPr>
            <a:spLocks noGrp="1"/>
          </p:cNvSpPr>
          <p:nvPr>
            <p:ph idx="1"/>
          </p:nvPr>
        </p:nvSpPr>
        <p:spPr/>
        <p:txBody>
          <a:bodyPr/>
          <a:lstStyle/>
          <a:p>
            <a:pPr marL="0" indent="0">
              <a:buNone/>
            </a:pPr>
            <a:r>
              <a:rPr lang="lv-LV" dirty="0"/>
              <a:t>Katrā slimnīcā var būt atšķirīgi valsts budžeta finansētie un maksas pakalpojumi</a:t>
            </a:r>
          </a:p>
          <a:p>
            <a:endParaRPr lang="lv-LV" dirty="0"/>
          </a:p>
          <a:p>
            <a:endParaRPr lang="lv-LV" dirty="0"/>
          </a:p>
          <a:p>
            <a:endParaRPr lang="lv-LV" dirty="0"/>
          </a:p>
          <a:p>
            <a:endParaRPr lang="lv-LV" dirty="0"/>
          </a:p>
          <a:p>
            <a:pPr marL="0" indent="0">
              <a:buNone/>
            </a:pPr>
            <a:endParaRPr lang="lv-LV" dirty="0"/>
          </a:p>
          <a:p>
            <a:endParaRPr lang="lv-LV" dirty="0"/>
          </a:p>
        </p:txBody>
      </p:sp>
      <p:sp>
        <p:nvSpPr>
          <p:cNvPr id="26" name="TextBox 25">
            <a:extLst>
              <a:ext uri="{FF2B5EF4-FFF2-40B4-BE49-F238E27FC236}">
                <a16:creationId xmlns:a16="http://schemas.microsoft.com/office/drawing/2014/main" id="{51C19388-75F0-2576-0DB4-2E4985365AFF}"/>
              </a:ext>
            </a:extLst>
          </p:cNvPr>
          <p:cNvSpPr txBox="1"/>
          <p:nvPr/>
        </p:nvSpPr>
        <p:spPr>
          <a:xfrm>
            <a:off x="1459663" y="3350871"/>
            <a:ext cx="4767519" cy="1631216"/>
          </a:xfrm>
          <a:prstGeom prst="rect">
            <a:avLst/>
          </a:prstGeom>
          <a:noFill/>
        </p:spPr>
        <p:txBody>
          <a:bodyPr wrap="square">
            <a:spAutoFit/>
          </a:bodyPr>
          <a:lstStyle/>
          <a:p>
            <a:pPr algn="ctr"/>
            <a:r>
              <a:rPr lang="lv-LV" sz="2500" b="1" dirty="0">
                <a:solidFill>
                  <a:srgbClr val="C00000"/>
                </a:solidFill>
              </a:rPr>
              <a:t>Pakalpojumu grozs pēc apvienošanās katrā no pievienotajām slimnīcām nemainīsies!!!</a:t>
            </a:r>
          </a:p>
        </p:txBody>
      </p:sp>
      <p:sp>
        <p:nvSpPr>
          <p:cNvPr id="6" name="Virsraksts 1">
            <a:extLst>
              <a:ext uri="{FF2B5EF4-FFF2-40B4-BE49-F238E27FC236}">
                <a16:creationId xmlns:a16="http://schemas.microsoft.com/office/drawing/2014/main" id="{4048B23F-8BFD-316E-0434-ABF90F5E1254}"/>
              </a:ext>
            </a:extLst>
          </p:cNvPr>
          <p:cNvSpPr>
            <a:spLocks noGrp="1"/>
          </p:cNvSpPr>
          <p:nvPr>
            <p:ph type="title"/>
          </p:nvPr>
        </p:nvSpPr>
        <p:spPr>
          <a:xfrm>
            <a:off x="325821" y="365125"/>
            <a:ext cx="6779829" cy="1325563"/>
          </a:xfrm>
        </p:spPr>
        <p:txBody>
          <a:bodyPr/>
          <a:lstStyle/>
          <a:p>
            <a:r>
              <a:rPr lang="lv-LV" sz="3500" dirty="0"/>
              <a:t>Psihiskās veselības aprūpes pakalpojumi pēc apvienošanās</a:t>
            </a:r>
          </a:p>
        </p:txBody>
      </p:sp>
    </p:spTree>
    <p:extLst>
      <p:ext uri="{BB962C8B-B14F-4D97-AF65-F5344CB8AC3E}">
        <p14:creationId xmlns:p14="http://schemas.microsoft.com/office/powerpoint/2010/main" val="2594490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86D6F299-6A1A-D541-AA12-AFEE0F074A11}"/>
              </a:ext>
            </a:extLst>
          </p:cNvPr>
          <p:cNvSpPr>
            <a:spLocks noGrp="1"/>
          </p:cNvSpPr>
          <p:nvPr>
            <p:ph type="title"/>
          </p:nvPr>
        </p:nvSpPr>
        <p:spPr/>
        <p:txBody>
          <a:bodyPr/>
          <a:lstStyle/>
          <a:p>
            <a:r>
              <a:rPr lang="lv-LV" sz="3500" dirty="0"/>
              <a:t>Jautājumi diskusijai</a:t>
            </a:r>
          </a:p>
        </p:txBody>
      </p:sp>
      <p:sp>
        <p:nvSpPr>
          <p:cNvPr id="3" name="Satura vietturis 2">
            <a:extLst>
              <a:ext uri="{FF2B5EF4-FFF2-40B4-BE49-F238E27FC236}">
                <a16:creationId xmlns:a16="http://schemas.microsoft.com/office/drawing/2014/main" id="{9D0D93F3-0B26-B7AC-0625-18DD9B7E185C}"/>
              </a:ext>
            </a:extLst>
          </p:cNvPr>
          <p:cNvSpPr>
            <a:spLocks noGrp="1"/>
          </p:cNvSpPr>
          <p:nvPr>
            <p:ph idx="1"/>
          </p:nvPr>
        </p:nvSpPr>
        <p:spPr>
          <a:xfrm>
            <a:off x="421511" y="1860349"/>
            <a:ext cx="6267450" cy="4351338"/>
          </a:xfrm>
        </p:spPr>
        <p:txBody>
          <a:bodyPr/>
          <a:lstStyle/>
          <a:p>
            <a:pPr marL="514350" indent="-514350">
              <a:buFont typeface="+mj-lt"/>
              <a:buAutoNum type="arabicPeriod"/>
            </a:pPr>
            <a:r>
              <a:rPr lang="lv-LV" dirty="0"/>
              <a:t>Kas pēc apvienošanās varētu kavēt psihiskās veselības aprūpes pakalpojumu </a:t>
            </a:r>
            <a:r>
              <a:rPr lang="lv-LV" b="1" u="sng" dirty="0"/>
              <a:t>kvalitatīvu sniegšanu</a:t>
            </a:r>
            <a:r>
              <a:rPr lang="lv-LV" dirty="0"/>
              <a:t>, kādas varētu būt </a:t>
            </a:r>
            <a:r>
              <a:rPr lang="lv-LV" b="1" u="sng" dirty="0"/>
              <a:t>problēmas</a:t>
            </a:r>
            <a:r>
              <a:rPr lang="lv-LV" dirty="0"/>
              <a:t> un </a:t>
            </a:r>
            <a:r>
              <a:rPr lang="lv-LV" b="1" u="sng" dirty="0"/>
              <a:t>riski</a:t>
            </a:r>
            <a:r>
              <a:rPr lang="lv-LV" dirty="0"/>
              <a:t>?</a:t>
            </a:r>
          </a:p>
          <a:p>
            <a:pPr marL="514350" indent="-514350">
              <a:buFont typeface="+mj-lt"/>
              <a:buAutoNum type="arabicPeriod"/>
            </a:pPr>
            <a:r>
              <a:rPr lang="lv-LV" dirty="0"/>
              <a:t>Kādas radīsies </a:t>
            </a:r>
            <a:r>
              <a:rPr lang="lv-LV" b="1" u="sng" dirty="0"/>
              <a:t>iespējas</a:t>
            </a:r>
            <a:r>
              <a:rPr lang="lv-LV" dirty="0"/>
              <a:t> psihiskās veselības aprūpes pakalpojumu sniegšanā pēc apvienošanās?</a:t>
            </a:r>
          </a:p>
        </p:txBody>
      </p:sp>
    </p:spTree>
    <p:extLst>
      <p:ext uri="{BB962C8B-B14F-4D97-AF65-F5344CB8AC3E}">
        <p14:creationId xmlns:p14="http://schemas.microsoft.com/office/powerpoint/2010/main" val="1418253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atura vietturis 2">
            <a:extLst>
              <a:ext uri="{FF2B5EF4-FFF2-40B4-BE49-F238E27FC236}">
                <a16:creationId xmlns:a16="http://schemas.microsoft.com/office/drawing/2014/main" id="{A3134F4A-72F3-0F45-DB0B-856070986302}"/>
              </a:ext>
            </a:extLst>
          </p:cNvPr>
          <p:cNvSpPr>
            <a:spLocks noGrp="1"/>
          </p:cNvSpPr>
          <p:nvPr>
            <p:ph idx="1"/>
          </p:nvPr>
        </p:nvSpPr>
        <p:spPr>
          <a:xfrm>
            <a:off x="542365" y="2178424"/>
            <a:ext cx="6267450" cy="3164822"/>
          </a:xfrm>
        </p:spPr>
        <p:txBody>
          <a:bodyPr/>
          <a:lstStyle/>
          <a:p>
            <a:pPr marL="0" indent="0" algn="ctr">
              <a:buNone/>
            </a:pPr>
            <a:r>
              <a:rPr lang="lv-LV" sz="4000" b="1" dirty="0"/>
              <a:t>Atbildes uz VSIA Strenču psihoneiroloģiskā slimnīca uzdotajiem jautājumiem un komentāriem</a:t>
            </a:r>
          </a:p>
        </p:txBody>
      </p:sp>
    </p:spTree>
    <p:extLst>
      <p:ext uri="{BB962C8B-B14F-4D97-AF65-F5344CB8AC3E}">
        <p14:creationId xmlns:p14="http://schemas.microsoft.com/office/powerpoint/2010/main" val="1140693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0A23DD24-7435-C03A-F37A-77F29EF501CE}"/>
              </a:ext>
            </a:extLst>
          </p:cNvPr>
          <p:cNvSpPr>
            <a:spLocks noGrp="1"/>
          </p:cNvSpPr>
          <p:nvPr>
            <p:ph type="title"/>
          </p:nvPr>
        </p:nvSpPr>
        <p:spPr/>
        <p:txBody>
          <a:bodyPr/>
          <a:lstStyle/>
          <a:p>
            <a:r>
              <a:rPr lang="lv-LV" sz="3000" dirty="0"/>
              <a:t>Atbildes uz uzdotajiem jautājumiem un komentāriem (I)</a:t>
            </a:r>
          </a:p>
        </p:txBody>
      </p:sp>
      <p:sp>
        <p:nvSpPr>
          <p:cNvPr id="3" name="Satura vietturis 2">
            <a:extLst>
              <a:ext uri="{FF2B5EF4-FFF2-40B4-BE49-F238E27FC236}">
                <a16:creationId xmlns:a16="http://schemas.microsoft.com/office/drawing/2014/main" id="{05188A8B-545D-55DE-9BDC-D963B29CF82E}"/>
              </a:ext>
            </a:extLst>
          </p:cNvPr>
          <p:cNvSpPr>
            <a:spLocks noGrp="1"/>
          </p:cNvSpPr>
          <p:nvPr>
            <p:ph idx="1"/>
          </p:nvPr>
        </p:nvSpPr>
        <p:spPr>
          <a:xfrm>
            <a:off x="593387" y="1825625"/>
            <a:ext cx="6390119" cy="3571128"/>
          </a:xfrm>
        </p:spPr>
        <p:txBody>
          <a:bodyPr/>
          <a:lstStyle/>
          <a:p>
            <a:pPr marL="0" indent="0" algn="just">
              <a:buNone/>
            </a:pPr>
            <a:r>
              <a:rPr lang="lv-LV" sz="1700" b="1" dirty="0"/>
              <a:t>Jautājums</a:t>
            </a:r>
            <a:r>
              <a:rPr lang="lv-LV" sz="1700" dirty="0"/>
              <a:t>: Struktūrā nav saprotama funkcionalitātes sadarbības plāna – patreizējā struktūra nosaka, ka klīnikas visus jautājumus risina caur Ārstniecības departamentu, kā risināsim visus pārejos jautājumus</a:t>
            </a:r>
          </a:p>
          <a:p>
            <a:pPr marL="0" indent="0" algn="just">
              <a:buNone/>
            </a:pPr>
            <a:r>
              <a:rPr lang="lv-LV" sz="1700" b="1" dirty="0"/>
              <a:t>Atbilde</a:t>
            </a:r>
            <a:r>
              <a:rPr lang="lv-LV" sz="1700" dirty="0"/>
              <a:t>: </a:t>
            </a:r>
            <a:r>
              <a:rPr lang="lv-LV" sz="1700" i="1" dirty="0"/>
              <a:t>Ārstniecības departaments koordinēs veselības aprūpes pakalpojumu īstenošanu. Savukārt vadības, administratīvās un atbalsta funkcijas nodrošinās:</a:t>
            </a:r>
          </a:p>
          <a:p>
            <a:pPr marL="457200" indent="-457200" algn="just">
              <a:buFont typeface="+mj-lt"/>
              <a:buAutoNum type="alphaLcParenR"/>
            </a:pPr>
            <a:r>
              <a:rPr lang="lv-LV" sz="1700" i="1" dirty="0"/>
              <a:t>Administratīvais departaments, kura pamatuzdevums - NPVC finanšu plānošanas un uzskaites funkcijas, iepirkumu un juridiskās funkcijas, dokumentu pārvaldības funkcijas, iekšējās un ārējās komunikācijas funkciju, kā arī NPVC infrastruktūras nodrošināšanas funkcijas īstenošana</a:t>
            </a:r>
          </a:p>
          <a:p>
            <a:pPr marL="457200" indent="-457200" algn="just">
              <a:buFont typeface="+mj-lt"/>
              <a:buAutoNum type="alphaLcParenR"/>
            </a:pPr>
            <a:r>
              <a:rPr lang="lv-LV" sz="1700" i="1" dirty="0"/>
              <a:t>Ilgtspējas un attīstības departaments, kura pamatuzdevums - nodrošināt NPVC attīstības, ilgtspējas un stratēģiskās vadības funkciju, attīstības projektu vadību, korporatīvo pārvaldību, kvalitātes un risku vadību, NPVC darbinieku un klientu drošības funkciju, NPVC klientu apkalpošanas funkciju</a:t>
            </a:r>
          </a:p>
        </p:txBody>
      </p:sp>
    </p:spTree>
    <p:extLst>
      <p:ext uri="{BB962C8B-B14F-4D97-AF65-F5344CB8AC3E}">
        <p14:creationId xmlns:p14="http://schemas.microsoft.com/office/powerpoint/2010/main" val="131481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84F25DA5-27EB-BEF5-B845-2B9D6B964C8C}"/>
              </a:ext>
            </a:extLst>
          </p:cNvPr>
          <p:cNvSpPr>
            <a:spLocks noGrp="1"/>
          </p:cNvSpPr>
          <p:nvPr>
            <p:ph type="title"/>
          </p:nvPr>
        </p:nvSpPr>
        <p:spPr/>
        <p:txBody>
          <a:bodyPr/>
          <a:lstStyle/>
          <a:p>
            <a:r>
              <a:rPr lang="lv-LV" sz="3000" dirty="0"/>
              <a:t>Atbildes uz uzdotajiem jautājumiem un komentāriem (II)</a:t>
            </a:r>
          </a:p>
        </p:txBody>
      </p:sp>
      <p:sp>
        <p:nvSpPr>
          <p:cNvPr id="3" name="Satura vietturis 2">
            <a:extLst>
              <a:ext uri="{FF2B5EF4-FFF2-40B4-BE49-F238E27FC236}">
                <a16:creationId xmlns:a16="http://schemas.microsoft.com/office/drawing/2014/main" id="{3E904711-3BA7-B9A3-4D6B-869863F122F8}"/>
              </a:ext>
            </a:extLst>
          </p:cNvPr>
          <p:cNvSpPr>
            <a:spLocks noGrp="1"/>
          </p:cNvSpPr>
          <p:nvPr>
            <p:ph idx="1"/>
          </p:nvPr>
        </p:nvSpPr>
        <p:spPr>
          <a:xfrm>
            <a:off x="604736" y="1952085"/>
            <a:ext cx="6267450" cy="4351338"/>
          </a:xfrm>
        </p:spPr>
        <p:txBody>
          <a:bodyPr/>
          <a:lstStyle/>
          <a:p>
            <a:r>
              <a:rPr lang="lv-LV" sz="2500" b="1" dirty="0"/>
              <a:t>Jautājums: </a:t>
            </a:r>
            <a:r>
              <a:rPr lang="lv-LV" sz="2500" dirty="0"/>
              <a:t>Klīniku sadaļā iztrūkst NPVC</a:t>
            </a:r>
          </a:p>
          <a:p>
            <a:r>
              <a:rPr lang="lv-LV" sz="2500" b="1" dirty="0"/>
              <a:t>Atbilde</a:t>
            </a:r>
            <a:r>
              <a:rPr lang="lv-LV" sz="2500" i="1" dirty="0"/>
              <a:t>: Organizatoriskajā shēmā ir iekļauta NPVC struktūra. Klīnikas/ slimnīcas ir atsevišķas NPVC struktūrvienības līdzīgi kā jau esošās klīnika "Pārdaugava" un klīnika "Veldre", kuras vada klīnikas vadītājs</a:t>
            </a:r>
          </a:p>
        </p:txBody>
      </p:sp>
    </p:spTree>
    <p:extLst>
      <p:ext uri="{BB962C8B-B14F-4D97-AF65-F5344CB8AC3E}">
        <p14:creationId xmlns:p14="http://schemas.microsoft.com/office/powerpoint/2010/main" val="11716162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8AF1064F-34A4-7EEC-9A3A-304F87DC16AD}"/>
              </a:ext>
            </a:extLst>
          </p:cNvPr>
          <p:cNvSpPr>
            <a:spLocks noGrp="1"/>
          </p:cNvSpPr>
          <p:nvPr>
            <p:ph type="title"/>
          </p:nvPr>
        </p:nvSpPr>
        <p:spPr/>
        <p:txBody>
          <a:bodyPr/>
          <a:lstStyle/>
          <a:p>
            <a:r>
              <a:rPr lang="lv-LV" sz="3000" dirty="0"/>
              <a:t>Atbildes uz uzdotajiem jautājumiem un komentāriem (III)</a:t>
            </a:r>
          </a:p>
        </p:txBody>
      </p:sp>
      <p:sp>
        <p:nvSpPr>
          <p:cNvPr id="3" name="Satura vietturis 2">
            <a:extLst>
              <a:ext uri="{FF2B5EF4-FFF2-40B4-BE49-F238E27FC236}">
                <a16:creationId xmlns:a16="http://schemas.microsoft.com/office/drawing/2014/main" id="{FF5A451C-B609-BAFE-0488-7B53503C5951}"/>
              </a:ext>
            </a:extLst>
          </p:cNvPr>
          <p:cNvSpPr>
            <a:spLocks noGrp="1"/>
          </p:cNvSpPr>
          <p:nvPr>
            <p:ph idx="1"/>
          </p:nvPr>
        </p:nvSpPr>
        <p:spPr>
          <a:xfrm>
            <a:off x="452716" y="1825625"/>
            <a:ext cx="6530789" cy="4351338"/>
          </a:xfrm>
        </p:spPr>
        <p:txBody>
          <a:bodyPr/>
          <a:lstStyle/>
          <a:p>
            <a:pPr marL="0" indent="0">
              <a:buNone/>
            </a:pPr>
            <a:r>
              <a:rPr lang="lv-LV" sz="2500" b="1" dirty="0"/>
              <a:t>Komentārs</a:t>
            </a:r>
            <a:r>
              <a:rPr lang="lv-LV" sz="2500" dirty="0"/>
              <a:t>: Vietām struktūrā parādās amati (piem., IS drošības pārvaldnieks), vietām - procesi (piem., iekšējais audits)</a:t>
            </a:r>
          </a:p>
          <a:p>
            <a:pPr marL="0" indent="0">
              <a:buNone/>
            </a:pPr>
            <a:r>
              <a:rPr lang="lv-LV" sz="2500" b="1" dirty="0"/>
              <a:t>Atbilde</a:t>
            </a:r>
            <a:r>
              <a:rPr lang="lv-LV" sz="2500" dirty="0"/>
              <a:t>: </a:t>
            </a:r>
            <a:r>
              <a:rPr lang="lv-LV" sz="2500" i="1" dirty="0"/>
              <a:t>Ja tiks izveidota struktūrvienība, tad tiks precizēts nosaukums – Iekšējā audita nodaļa. Iespējams precizēt amata nosaukumu – Iekšējais auditors</a:t>
            </a:r>
          </a:p>
          <a:p>
            <a:pPr marL="0" indent="0">
              <a:buNone/>
            </a:pPr>
            <a:endParaRPr lang="lv-LV" sz="2500" dirty="0"/>
          </a:p>
        </p:txBody>
      </p:sp>
    </p:spTree>
    <p:extLst>
      <p:ext uri="{BB962C8B-B14F-4D97-AF65-F5344CB8AC3E}">
        <p14:creationId xmlns:p14="http://schemas.microsoft.com/office/powerpoint/2010/main" val="3677555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4F68A40-016A-AF28-7E4D-B85F770FC554}"/>
              </a:ext>
            </a:extLst>
          </p:cNvPr>
          <p:cNvSpPr>
            <a:spLocks noGrp="1"/>
          </p:cNvSpPr>
          <p:nvPr>
            <p:ph type="title"/>
          </p:nvPr>
        </p:nvSpPr>
        <p:spPr/>
        <p:txBody>
          <a:bodyPr/>
          <a:lstStyle/>
          <a:p>
            <a:r>
              <a:rPr lang="lv-LV" sz="3000" dirty="0"/>
              <a:t>Atbildes uz uzdotajiem jautājumiem un komentāriem (IV)</a:t>
            </a:r>
          </a:p>
        </p:txBody>
      </p:sp>
      <p:sp>
        <p:nvSpPr>
          <p:cNvPr id="3" name="Satura vietturis 2">
            <a:extLst>
              <a:ext uri="{FF2B5EF4-FFF2-40B4-BE49-F238E27FC236}">
                <a16:creationId xmlns:a16="http://schemas.microsoft.com/office/drawing/2014/main" id="{8D73BCE4-7ED5-BAC2-98F0-14AA298FBCF7}"/>
              </a:ext>
            </a:extLst>
          </p:cNvPr>
          <p:cNvSpPr>
            <a:spLocks noGrp="1"/>
          </p:cNvSpPr>
          <p:nvPr>
            <p:ph idx="1"/>
          </p:nvPr>
        </p:nvSpPr>
        <p:spPr/>
        <p:txBody>
          <a:bodyPr/>
          <a:lstStyle/>
          <a:p>
            <a:r>
              <a:rPr lang="lv-LV" sz="2000" b="1" dirty="0"/>
              <a:t>Jautājums</a:t>
            </a:r>
            <a:r>
              <a:rPr lang="lv-LV" sz="2000" dirty="0"/>
              <a:t>: Vai personāla nodaļas vieta nav Administratīvajā departamentā, tāpat darba drošības/aizsardzības nodaļas</a:t>
            </a:r>
          </a:p>
          <a:p>
            <a:r>
              <a:rPr lang="lv-LV" sz="2000" b="1" dirty="0"/>
              <a:t>Atbilde</a:t>
            </a:r>
            <a:r>
              <a:rPr lang="lv-LV" sz="2000" dirty="0"/>
              <a:t>: </a:t>
            </a:r>
            <a:r>
              <a:rPr lang="lv-LV" sz="2000" i="1" dirty="0"/>
              <a:t>Personāla nodaļas tiešā pakļautība valdei  ir objektīvi pamatota gan no juridiskā, gan loģiskā aspekta. Ja Personāla nodaļa tiks pakļauta Administratīvajam departamentam, tad Personāla nodaļa būs tiešā departamenta vadītāja un tā vietnieka pakļautībā, un tā neatkarību un objektivitāti var ietekmēt šī departamenta direktors un vietnieks</a:t>
            </a:r>
            <a:r>
              <a:rPr lang="lv-LV" sz="2000" dirty="0"/>
              <a:t>.</a:t>
            </a:r>
          </a:p>
        </p:txBody>
      </p:sp>
    </p:spTree>
    <p:extLst>
      <p:ext uri="{BB962C8B-B14F-4D97-AF65-F5344CB8AC3E}">
        <p14:creationId xmlns:p14="http://schemas.microsoft.com/office/powerpoint/2010/main" val="3815009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irsraksts 1">
            <a:extLst>
              <a:ext uri="{FF2B5EF4-FFF2-40B4-BE49-F238E27FC236}">
                <a16:creationId xmlns:a16="http://schemas.microsoft.com/office/drawing/2014/main" id="{D4447CAB-C481-56E3-BB48-0F6D92B4783E}"/>
              </a:ext>
            </a:extLst>
          </p:cNvPr>
          <p:cNvSpPr>
            <a:spLocks noGrp="1"/>
          </p:cNvSpPr>
          <p:nvPr>
            <p:ph type="title"/>
          </p:nvPr>
        </p:nvSpPr>
        <p:spPr>
          <a:xfrm>
            <a:off x="838200" y="365125"/>
            <a:ext cx="6267450" cy="1325563"/>
          </a:xfrm>
        </p:spPr>
        <p:txBody>
          <a:bodyPr/>
          <a:lstStyle/>
          <a:p>
            <a:r>
              <a:rPr lang="lv-LV" sz="3000" dirty="0"/>
              <a:t>Atbildes uz uzdotajiem jautājumiem un komentāriem (V)</a:t>
            </a:r>
          </a:p>
        </p:txBody>
      </p:sp>
      <p:sp>
        <p:nvSpPr>
          <p:cNvPr id="5" name="Satura vietturis 2">
            <a:extLst>
              <a:ext uri="{FF2B5EF4-FFF2-40B4-BE49-F238E27FC236}">
                <a16:creationId xmlns:a16="http://schemas.microsoft.com/office/drawing/2014/main" id="{B9EA2BA6-4613-194C-C615-002F316FA736}"/>
              </a:ext>
            </a:extLst>
          </p:cNvPr>
          <p:cNvSpPr>
            <a:spLocks noGrp="1"/>
          </p:cNvSpPr>
          <p:nvPr>
            <p:ph idx="1"/>
          </p:nvPr>
        </p:nvSpPr>
        <p:spPr>
          <a:xfrm>
            <a:off x="526915" y="1883991"/>
            <a:ext cx="6267450" cy="4351338"/>
          </a:xfrm>
        </p:spPr>
        <p:txBody>
          <a:bodyPr/>
          <a:lstStyle/>
          <a:p>
            <a:r>
              <a:rPr lang="lv-LV" sz="2000" b="1" dirty="0"/>
              <a:t>Jautājums</a:t>
            </a:r>
            <a:r>
              <a:rPr lang="lv-LV" sz="2000" dirty="0"/>
              <a:t>: Vai personāla nodaļas vieta nav Administratīvajā departamentā, tāpat darba drošības/aizsardzības nodaļas? Vai apsardzes vieta tiešām pie ilgtspējas?</a:t>
            </a:r>
          </a:p>
          <a:p>
            <a:r>
              <a:rPr lang="lv-LV" sz="2000" b="1" dirty="0"/>
              <a:t>Atbilde</a:t>
            </a:r>
            <a:r>
              <a:rPr lang="lv-LV" sz="2000" dirty="0"/>
              <a:t>: </a:t>
            </a:r>
            <a:r>
              <a:rPr lang="lv-LV" sz="2000" i="1" dirty="0"/>
              <a:t>Drošības aizsardzības un apsardzes nodaļa ir iekļauta Attīstības un ilgtspējas departamentā, jo tajā ir iekļautas uz ilgtspēju attiecināmās jomas, tai skaitā sociālā joma, kurā ietilpst arī darba vide un drošība.</a:t>
            </a:r>
          </a:p>
          <a:p>
            <a:pPr marL="0" indent="0">
              <a:buNone/>
            </a:pPr>
            <a:endParaRPr lang="lv-LV" sz="2000" dirty="0"/>
          </a:p>
        </p:txBody>
      </p:sp>
    </p:spTree>
    <p:extLst>
      <p:ext uri="{BB962C8B-B14F-4D97-AF65-F5344CB8AC3E}">
        <p14:creationId xmlns:p14="http://schemas.microsoft.com/office/powerpoint/2010/main" val="40474565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F9767432-604D-E9BF-802C-008A10599BD6}"/>
              </a:ext>
            </a:extLst>
          </p:cNvPr>
          <p:cNvSpPr>
            <a:spLocks noGrp="1"/>
          </p:cNvSpPr>
          <p:nvPr>
            <p:ph type="title"/>
          </p:nvPr>
        </p:nvSpPr>
        <p:spPr/>
        <p:txBody>
          <a:bodyPr/>
          <a:lstStyle/>
          <a:p>
            <a:r>
              <a:rPr lang="lv-LV" sz="3000" dirty="0"/>
              <a:t>Atbildes uz uzdotajiem jautājumiem un komentāriem (VI)</a:t>
            </a:r>
          </a:p>
        </p:txBody>
      </p:sp>
      <p:sp>
        <p:nvSpPr>
          <p:cNvPr id="4" name="Satura vietturis 2">
            <a:extLst>
              <a:ext uri="{FF2B5EF4-FFF2-40B4-BE49-F238E27FC236}">
                <a16:creationId xmlns:a16="http://schemas.microsoft.com/office/drawing/2014/main" id="{55AF697F-6B06-9734-5655-4E02FAFCF8FC}"/>
              </a:ext>
            </a:extLst>
          </p:cNvPr>
          <p:cNvSpPr>
            <a:spLocks noGrp="1"/>
          </p:cNvSpPr>
          <p:nvPr>
            <p:ph idx="1"/>
          </p:nvPr>
        </p:nvSpPr>
        <p:spPr>
          <a:xfrm>
            <a:off x="322730" y="1568824"/>
            <a:ext cx="6782920" cy="4733363"/>
          </a:xfrm>
        </p:spPr>
        <p:txBody>
          <a:bodyPr/>
          <a:lstStyle/>
          <a:p>
            <a:r>
              <a:rPr lang="lv-LV" sz="1700" b="1" dirty="0"/>
              <a:t>Jautājums</a:t>
            </a:r>
            <a:r>
              <a:rPr lang="lv-LV" sz="1700" dirty="0"/>
              <a:t>: Kāpēc iekšējais audits nav pie Kvalitātes un risku vadības nodaļas?</a:t>
            </a:r>
          </a:p>
          <a:p>
            <a:pPr fontAlgn="base"/>
            <a:r>
              <a:rPr lang="lv-LV" sz="1700" b="1" dirty="0"/>
              <a:t>Atbilde</a:t>
            </a:r>
            <a:r>
              <a:rPr lang="lv-LV" sz="1700" dirty="0"/>
              <a:t>: Vispārējie iekšējā audita standarti nosaka:</a:t>
            </a:r>
          </a:p>
          <a:p>
            <a:pPr marL="0" indent="0" fontAlgn="base">
              <a:buNone/>
            </a:pPr>
            <a:endParaRPr lang="lv-LV" sz="1700" dirty="0"/>
          </a:p>
          <a:p>
            <a:endParaRPr lang="lv-LV" sz="1700" i="1" dirty="0"/>
          </a:p>
          <a:p>
            <a:pPr marL="0" indent="0">
              <a:buNone/>
            </a:pPr>
            <a:endParaRPr lang="lv-LV" sz="1700" dirty="0"/>
          </a:p>
          <a:p>
            <a:pPr marL="0" indent="0">
              <a:buNone/>
            </a:pPr>
            <a:endParaRPr lang="lv-LV" sz="1700" dirty="0"/>
          </a:p>
          <a:p>
            <a:pPr marL="0" indent="0">
              <a:buNone/>
            </a:pPr>
            <a:endParaRPr lang="lv-LV" sz="1700" dirty="0"/>
          </a:p>
          <a:p>
            <a:pPr marL="0" indent="0">
              <a:buNone/>
            </a:pPr>
            <a:endParaRPr lang="lv-LV" sz="1700" dirty="0"/>
          </a:p>
          <a:p>
            <a:pPr marL="0" indent="0">
              <a:lnSpc>
                <a:spcPct val="100000"/>
              </a:lnSpc>
              <a:spcBef>
                <a:spcPts val="0"/>
              </a:spcBef>
              <a:buNone/>
            </a:pPr>
            <a:endParaRPr lang="lv-LV" sz="500" dirty="0"/>
          </a:p>
          <a:p>
            <a:pPr marL="0" indent="0">
              <a:lnSpc>
                <a:spcPct val="100000"/>
              </a:lnSpc>
              <a:spcBef>
                <a:spcPts val="0"/>
              </a:spcBef>
              <a:buNone/>
            </a:pPr>
            <a:endParaRPr lang="lv-LV" sz="500" dirty="0"/>
          </a:p>
          <a:p>
            <a:pPr marL="0" indent="0">
              <a:lnSpc>
                <a:spcPct val="100000"/>
              </a:lnSpc>
              <a:spcBef>
                <a:spcPts val="0"/>
              </a:spcBef>
              <a:buNone/>
            </a:pPr>
            <a:r>
              <a:rPr lang="lv-LV" sz="1700" dirty="0"/>
              <a:t>Iekšējā audita funkcijas neatkarīga darbība attiecināma uz iekšējā audita funkcijas pozicionējumu iestādes organizatoriskajā struktūrā, kā iekšējais auditam jāsniedz neatkarīgs novērtējums par organizācijas funkcijām un procesiem, tai skaitā kvalitātes un risku vadības funkciju, līdz ar to iekšējais audits nav iekļaujams citās struktūrvienībās, tostarp Kvalitātes un risku vadības nodaļā</a:t>
            </a:r>
          </a:p>
          <a:p>
            <a:pPr marL="0" indent="0">
              <a:buNone/>
            </a:pPr>
            <a:endParaRPr lang="lv-LV" sz="1700" dirty="0"/>
          </a:p>
        </p:txBody>
      </p:sp>
      <p:pic>
        <p:nvPicPr>
          <p:cNvPr id="6" name="Attēls 5">
            <a:extLst>
              <a:ext uri="{FF2B5EF4-FFF2-40B4-BE49-F238E27FC236}">
                <a16:creationId xmlns:a16="http://schemas.microsoft.com/office/drawing/2014/main" id="{C36EF1A0-E83D-AF20-1CAE-83F65C90FF72}"/>
              </a:ext>
            </a:extLst>
          </p:cNvPr>
          <p:cNvPicPr>
            <a:picLocks noChangeAspect="1"/>
          </p:cNvPicPr>
          <p:nvPr/>
        </p:nvPicPr>
        <p:blipFill>
          <a:blip r:embed="rId2"/>
          <a:stretch>
            <a:fillRect/>
          </a:stretch>
        </p:blipFill>
        <p:spPr>
          <a:xfrm>
            <a:off x="533827" y="3224319"/>
            <a:ext cx="5831113" cy="1427694"/>
          </a:xfrm>
          <a:prstGeom prst="rect">
            <a:avLst/>
          </a:prstGeom>
        </p:spPr>
      </p:pic>
      <p:pic>
        <p:nvPicPr>
          <p:cNvPr id="8" name="Attēls 7">
            <a:extLst>
              <a:ext uri="{FF2B5EF4-FFF2-40B4-BE49-F238E27FC236}">
                <a16:creationId xmlns:a16="http://schemas.microsoft.com/office/drawing/2014/main" id="{1FFCAB04-BC7F-6DFD-F6E3-24A69576833E}"/>
              </a:ext>
            </a:extLst>
          </p:cNvPr>
          <p:cNvPicPr>
            <a:picLocks noChangeAspect="1"/>
          </p:cNvPicPr>
          <p:nvPr/>
        </p:nvPicPr>
        <p:blipFill>
          <a:blip r:embed="rId3"/>
          <a:stretch>
            <a:fillRect/>
          </a:stretch>
        </p:blipFill>
        <p:spPr>
          <a:xfrm>
            <a:off x="631745" y="2614124"/>
            <a:ext cx="5733195" cy="560525"/>
          </a:xfrm>
          <a:prstGeom prst="rect">
            <a:avLst/>
          </a:prstGeom>
        </p:spPr>
      </p:pic>
    </p:spTree>
    <p:extLst>
      <p:ext uri="{BB962C8B-B14F-4D97-AF65-F5344CB8AC3E}">
        <p14:creationId xmlns:p14="http://schemas.microsoft.com/office/powerpoint/2010/main" val="39750606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82646EE5-6585-6DEE-0E7B-C72836C22194}"/>
              </a:ext>
            </a:extLst>
          </p:cNvPr>
          <p:cNvSpPr>
            <a:spLocks noGrp="1"/>
          </p:cNvSpPr>
          <p:nvPr>
            <p:ph type="title"/>
          </p:nvPr>
        </p:nvSpPr>
        <p:spPr>
          <a:xfrm>
            <a:off x="838200" y="365125"/>
            <a:ext cx="6378388" cy="1325563"/>
          </a:xfrm>
        </p:spPr>
        <p:txBody>
          <a:bodyPr/>
          <a:lstStyle/>
          <a:p>
            <a:r>
              <a:rPr lang="lv-LV" sz="3000" dirty="0"/>
              <a:t>Atbildes uz uzdotajiem jautājumiem un komentāriem (VII)</a:t>
            </a:r>
          </a:p>
        </p:txBody>
      </p:sp>
      <p:sp>
        <p:nvSpPr>
          <p:cNvPr id="6" name="Satura vietturis 2">
            <a:extLst>
              <a:ext uri="{FF2B5EF4-FFF2-40B4-BE49-F238E27FC236}">
                <a16:creationId xmlns:a16="http://schemas.microsoft.com/office/drawing/2014/main" id="{21CF6E62-0EBC-B278-FC9A-EAFF9DF72854}"/>
              </a:ext>
            </a:extLst>
          </p:cNvPr>
          <p:cNvSpPr>
            <a:spLocks noGrp="1"/>
          </p:cNvSpPr>
          <p:nvPr>
            <p:ph idx="1"/>
          </p:nvPr>
        </p:nvSpPr>
        <p:spPr>
          <a:xfrm>
            <a:off x="614464" y="1825625"/>
            <a:ext cx="6267450" cy="4351338"/>
          </a:xfrm>
        </p:spPr>
        <p:txBody>
          <a:bodyPr/>
          <a:lstStyle/>
          <a:p>
            <a:r>
              <a:rPr lang="lv-LV" sz="2000" b="1" dirty="0"/>
              <a:t>Jautājums</a:t>
            </a:r>
            <a:r>
              <a:rPr lang="lv-LV" sz="2000" dirty="0"/>
              <a:t>: Vai veselības aprūpes kvalitātes un pacientu tiesību vadītājam nevajadzētu būt kā kvalitātes un risku vadības nodaļas sastāvdaļai – vai tas būs speciālists visām klīnikām?</a:t>
            </a:r>
          </a:p>
          <a:p>
            <a:r>
              <a:rPr lang="lv-LV" sz="2000" b="1" dirty="0"/>
              <a:t>Atbilde</a:t>
            </a:r>
            <a:r>
              <a:rPr lang="lv-LV" sz="2000" dirty="0"/>
              <a:t>: </a:t>
            </a:r>
            <a:r>
              <a:rPr lang="lv-LV" sz="2000" i="1" dirty="0"/>
              <a:t>Veselības aprūpes kvalitātes un pacientu tiesību vadītājs var būt kā atsevišķs amats gan arī iekļauts Kvalitātes un risku vadības nodaļā. Šī amata pienākumos ietilps veselības aprūpes kvalitātes un pacientu tiesību uzraudzība visās NPVC struktūrvienībās, tai skaitā klīnikās/ slimnīcās </a:t>
            </a:r>
          </a:p>
          <a:p>
            <a:pPr marL="0" indent="0">
              <a:buNone/>
            </a:pPr>
            <a:endParaRPr lang="lv-LV" sz="2000" dirty="0"/>
          </a:p>
        </p:txBody>
      </p:sp>
    </p:spTree>
    <p:extLst>
      <p:ext uri="{BB962C8B-B14F-4D97-AF65-F5344CB8AC3E}">
        <p14:creationId xmlns:p14="http://schemas.microsoft.com/office/powerpoint/2010/main" val="10102085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atura vietturis 2">
            <a:extLst>
              <a:ext uri="{FF2B5EF4-FFF2-40B4-BE49-F238E27FC236}">
                <a16:creationId xmlns:a16="http://schemas.microsoft.com/office/drawing/2014/main" id="{C241B59E-3DD0-A04A-0DDC-52EDCD53D8AE}"/>
              </a:ext>
            </a:extLst>
          </p:cNvPr>
          <p:cNvSpPr>
            <a:spLocks noGrp="1"/>
          </p:cNvSpPr>
          <p:nvPr>
            <p:ph idx="1"/>
          </p:nvPr>
        </p:nvSpPr>
        <p:spPr>
          <a:xfrm>
            <a:off x="838200" y="1825625"/>
            <a:ext cx="6267450" cy="3069104"/>
          </a:xfrm>
        </p:spPr>
        <p:txBody>
          <a:bodyPr/>
          <a:lstStyle/>
          <a:p>
            <a:r>
              <a:rPr lang="lv-LV" sz="2000" b="1" dirty="0"/>
              <a:t>Jautājums</a:t>
            </a:r>
            <a:r>
              <a:rPr lang="lv-LV" sz="2000" dirty="0"/>
              <a:t>: Kur paliek korporatīva pārvaldība?</a:t>
            </a:r>
          </a:p>
          <a:p>
            <a:r>
              <a:rPr lang="lv-LV" sz="2000" b="1" dirty="0"/>
              <a:t>Atbilde</a:t>
            </a:r>
            <a:r>
              <a:rPr lang="lv-LV" sz="2000" dirty="0"/>
              <a:t>: </a:t>
            </a:r>
            <a:r>
              <a:rPr lang="lv-LV" sz="1600" i="1" dirty="0"/>
              <a:t>Korporatīvās pārvaldības principus nodrošina vairākas struktūrvienības, piemēram:</a:t>
            </a:r>
          </a:p>
          <a:p>
            <a:pPr lvl="1">
              <a:buFont typeface="Courier New" panose="02070309020205020404" pitchFamily="49" charset="0"/>
              <a:buChar char="o"/>
            </a:pPr>
            <a:r>
              <a:rPr lang="lv-LV" sz="1600" i="1" dirty="0"/>
              <a:t>"Uzņēmuma stratēģija"  nodrošinās Attīstības, ilgtspējas un projektu vadības nodaļa sadarbībā ar visu struktūrvienību vadītājiem;</a:t>
            </a:r>
          </a:p>
          <a:p>
            <a:pPr lvl="1">
              <a:buFont typeface="Courier New" panose="02070309020205020404" pitchFamily="49" charset="0"/>
              <a:buChar char="o"/>
            </a:pPr>
            <a:r>
              <a:rPr lang="lv-LV" sz="1600" i="1" dirty="0"/>
              <a:t>"Iekšējās kontroles sistēma, risku vadība un iekšējais audits" nodrošinās:</a:t>
            </a:r>
          </a:p>
          <a:p>
            <a:pPr lvl="2">
              <a:buFont typeface="Wingdings" panose="05000000000000000000" pitchFamily="2" charset="2"/>
              <a:buChar char="ü"/>
            </a:pPr>
            <a:r>
              <a:rPr lang="lv-LV" sz="1600" i="1" dirty="0"/>
              <a:t>iekšējo kontroles sistēmu – visas struktūrvienības </a:t>
            </a:r>
          </a:p>
          <a:p>
            <a:pPr lvl="2">
              <a:buFont typeface="Wingdings" panose="05000000000000000000" pitchFamily="2" charset="2"/>
              <a:buChar char="ü"/>
            </a:pPr>
            <a:r>
              <a:rPr lang="lv-LV" sz="1600" i="1" dirty="0"/>
              <a:t>risku vadību - Kvalitātes un risku vadības nodaļa;</a:t>
            </a:r>
          </a:p>
          <a:p>
            <a:pPr lvl="2">
              <a:buFont typeface="Wingdings" panose="05000000000000000000" pitchFamily="2" charset="2"/>
              <a:buChar char="ü"/>
            </a:pPr>
            <a:r>
              <a:rPr lang="lv-LV" sz="1600" i="1" dirty="0"/>
              <a:t>iekšējo auditu - Iekšējais auditors</a:t>
            </a:r>
          </a:p>
          <a:p>
            <a:pPr marL="0" lvl="2" indent="0">
              <a:buNone/>
            </a:pPr>
            <a:endParaRPr lang="lv-LV" sz="1600" i="1" dirty="0"/>
          </a:p>
          <a:p>
            <a:pPr marL="0" lvl="2" indent="0">
              <a:buNone/>
            </a:pPr>
            <a:r>
              <a:rPr lang="lv-LV" sz="1600" i="1" dirty="0"/>
              <a:t>Atsevišķa struktūrvienība korporatīvās pārvaldības principu ieviešanai nav nepieciešama</a:t>
            </a:r>
          </a:p>
          <a:p>
            <a:pPr marL="0" indent="0">
              <a:buNone/>
            </a:pPr>
            <a:endParaRPr lang="lv-LV" sz="2000" dirty="0"/>
          </a:p>
        </p:txBody>
      </p:sp>
      <p:sp>
        <p:nvSpPr>
          <p:cNvPr id="9" name="Virsraksts 1">
            <a:extLst>
              <a:ext uri="{FF2B5EF4-FFF2-40B4-BE49-F238E27FC236}">
                <a16:creationId xmlns:a16="http://schemas.microsoft.com/office/drawing/2014/main" id="{6513B2F8-341B-1AD3-7522-ED3A2DF2911E}"/>
              </a:ext>
            </a:extLst>
          </p:cNvPr>
          <p:cNvSpPr>
            <a:spLocks noGrp="1"/>
          </p:cNvSpPr>
          <p:nvPr>
            <p:ph type="title"/>
          </p:nvPr>
        </p:nvSpPr>
        <p:spPr>
          <a:xfrm>
            <a:off x="762000" y="365125"/>
            <a:ext cx="6454588" cy="1325563"/>
          </a:xfrm>
        </p:spPr>
        <p:txBody>
          <a:bodyPr/>
          <a:lstStyle/>
          <a:p>
            <a:r>
              <a:rPr lang="lv-LV" sz="3000" dirty="0"/>
              <a:t>Atbildes uz uzdotajiem jautājumiem un komentāriem (VIII)</a:t>
            </a:r>
          </a:p>
        </p:txBody>
      </p:sp>
    </p:spTree>
    <p:extLst>
      <p:ext uri="{BB962C8B-B14F-4D97-AF65-F5344CB8AC3E}">
        <p14:creationId xmlns:p14="http://schemas.microsoft.com/office/powerpoint/2010/main" val="2587810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tura vietturis 2">
            <a:extLst>
              <a:ext uri="{FF2B5EF4-FFF2-40B4-BE49-F238E27FC236}">
                <a16:creationId xmlns:a16="http://schemas.microsoft.com/office/drawing/2014/main" id="{C1828AC9-6DAF-B89D-DB7C-437DF8144AC9}"/>
              </a:ext>
            </a:extLst>
          </p:cNvPr>
          <p:cNvSpPr>
            <a:spLocks noGrp="1"/>
          </p:cNvSpPr>
          <p:nvPr>
            <p:ph idx="1"/>
          </p:nvPr>
        </p:nvSpPr>
        <p:spPr>
          <a:xfrm>
            <a:off x="1364733" y="2609803"/>
            <a:ext cx="5653368" cy="3069104"/>
          </a:xfrm>
        </p:spPr>
        <p:txBody>
          <a:bodyPr/>
          <a:lstStyle/>
          <a:p>
            <a:r>
              <a:rPr lang="lv-LV" sz="2000" b="1" dirty="0"/>
              <a:t>Jautājums</a:t>
            </a:r>
            <a:r>
              <a:rPr lang="lv-LV" sz="2000" dirty="0"/>
              <a:t>: Skatoties uz attīstības un ilgtspējas departamentu, tikai viena nodaļa atbilst nosaukumam, pārējās pēc funkcionalitātes ir nesaistītas un vairāk atbilst administratīvam departamentam.</a:t>
            </a:r>
          </a:p>
          <a:p>
            <a:r>
              <a:rPr lang="lv-LV" sz="2000" b="1" dirty="0"/>
              <a:t>Atbilde</a:t>
            </a:r>
            <a:r>
              <a:rPr lang="lv-LV" sz="2000" dirty="0"/>
              <a:t>: </a:t>
            </a:r>
            <a:r>
              <a:rPr lang="lv-LV" sz="2000" i="1" dirty="0"/>
              <a:t>Veidojot Attīstības un ilgtspējas departamentu ir ņemta vēra korporatīvās pārvaldības pamatprincipi, kā arī ilgtspējas (ESG) pieeja</a:t>
            </a:r>
            <a:r>
              <a:rPr lang="lv-LV" sz="2000" dirty="0"/>
              <a:t>. </a:t>
            </a:r>
          </a:p>
        </p:txBody>
      </p:sp>
      <p:sp>
        <p:nvSpPr>
          <p:cNvPr id="5" name="Virsraksts 1">
            <a:extLst>
              <a:ext uri="{FF2B5EF4-FFF2-40B4-BE49-F238E27FC236}">
                <a16:creationId xmlns:a16="http://schemas.microsoft.com/office/drawing/2014/main" id="{CD2BDE9B-D643-36E9-A0D7-DE906D60A6B7}"/>
              </a:ext>
            </a:extLst>
          </p:cNvPr>
          <p:cNvSpPr>
            <a:spLocks noGrp="1"/>
          </p:cNvSpPr>
          <p:nvPr>
            <p:ph type="title"/>
          </p:nvPr>
        </p:nvSpPr>
        <p:spPr>
          <a:xfrm>
            <a:off x="762000" y="365125"/>
            <a:ext cx="6454588" cy="1325563"/>
          </a:xfrm>
        </p:spPr>
        <p:txBody>
          <a:bodyPr/>
          <a:lstStyle/>
          <a:p>
            <a:r>
              <a:rPr lang="lv-LV" sz="3000" dirty="0"/>
              <a:t>Atbildes uz uzdotajiem jautājumiem un komentāriem (IX)</a:t>
            </a:r>
          </a:p>
        </p:txBody>
      </p:sp>
      <p:pic>
        <p:nvPicPr>
          <p:cNvPr id="7" name="Attēls 6">
            <a:extLst>
              <a:ext uri="{FF2B5EF4-FFF2-40B4-BE49-F238E27FC236}">
                <a16:creationId xmlns:a16="http://schemas.microsoft.com/office/drawing/2014/main" id="{5280B9F2-9993-C20D-19DB-70F819A926A7}"/>
              </a:ext>
            </a:extLst>
          </p:cNvPr>
          <p:cNvPicPr>
            <a:picLocks noChangeAspect="1"/>
          </p:cNvPicPr>
          <p:nvPr/>
        </p:nvPicPr>
        <p:blipFill>
          <a:blip r:embed="rId2"/>
          <a:stretch>
            <a:fillRect/>
          </a:stretch>
        </p:blipFill>
        <p:spPr>
          <a:xfrm>
            <a:off x="73484" y="1486958"/>
            <a:ext cx="1377031" cy="5111065"/>
          </a:xfrm>
          <a:prstGeom prst="rect">
            <a:avLst/>
          </a:prstGeom>
        </p:spPr>
      </p:pic>
    </p:spTree>
    <p:extLst>
      <p:ext uri="{BB962C8B-B14F-4D97-AF65-F5344CB8AC3E}">
        <p14:creationId xmlns:p14="http://schemas.microsoft.com/office/powerpoint/2010/main" val="24532183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irsraksts 1">
            <a:extLst>
              <a:ext uri="{FF2B5EF4-FFF2-40B4-BE49-F238E27FC236}">
                <a16:creationId xmlns:a16="http://schemas.microsoft.com/office/drawing/2014/main" id="{A4FDBF68-B0D1-A910-D3C5-10E751D7B437}"/>
              </a:ext>
            </a:extLst>
          </p:cNvPr>
          <p:cNvSpPr>
            <a:spLocks noGrp="1"/>
          </p:cNvSpPr>
          <p:nvPr>
            <p:ph type="title"/>
          </p:nvPr>
        </p:nvSpPr>
        <p:spPr>
          <a:xfrm>
            <a:off x="762000" y="365125"/>
            <a:ext cx="6454588" cy="1325563"/>
          </a:xfrm>
        </p:spPr>
        <p:txBody>
          <a:bodyPr/>
          <a:lstStyle/>
          <a:p>
            <a:r>
              <a:rPr lang="lv-LV" sz="3000" dirty="0"/>
              <a:t>Atbildes uz uzdotajiem jautājumiem un komentāriem (X)</a:t>
            </a:r>
          </a:p>
        </p:txBody>
      </p:sp>
      <p:sp>
        <p:nvSpPr>
          <p:cNvPr id="5" name="Satura vietturis 2">
            <a:extLst>
              <a:ext uri="{FF2B5EF4-FFF2-40B4-BE49-F238E27FC236}">
                <a16:creationId xmlns:a16="http://schemas.microsoft.com/office/drawing/2014/main" id="{1BABB421-FB43-5DA0-5463-1468E19841B4}"/>
              </a:ext>
            </a:extLst>
          </p:cNvPr>
          <p:cNvSpPr>
            <a:spLocks noGrp="1"/>
          </p:cNvSpPr>
          <p:nvPr>
            <p:ph idx="1"/>
          </p:nvPr>
        </p:nvSpPr>
        <p:spPr>
          <a:xfrm>
            <a:off x="762000" y="1825625"/>
            <a:ext cx="6343650" cy="3069104"/>
          </a:xfrm>
        </p:spPr>
        <p:txBody>
          <a:bodyPr/>
          <a:lstStyle/>
          <a:p>
            <a:r>
              <a:rPr lang="lv-LV" sz="2200" b="1" dirty="0"/>
              <a:t>Jautājums</a:t>
            </a:r>
            <a:r>
              <a:rPr lang="lv-LV" sz="2200" dirty="0"/>
              <a:t>: Varbūt vajadzētu sākt ar to, ka struktūra ir departaments, nodaļa, kabinets, funkcija – amats? Kāda mijiedarbība, kurš ar ko? </a:t>
            </a:r>
          </a:p>
          <a:p>
            <a:r>
              <a:rPr lang="lv-LV" sz="2200" b="1" dirty="0"/>
              <a:t>Atbilde</a:t>
            </a:r>
            <a:r>
              <a:rPr lang="lv-LV" sz="2200" dirty="0"/>
              <a:t>: </a:t>
            </a:r>
            <a:r>
              <a:rPr lang="lv-LV" sz="2200" i="1" dirty="0"/>
              <a:t>Departaments ir hierarhiski augstākā struktūrvienība, kurā iekļautas nodaļas, kas, savukārt, var sastāvēt no daļām. Papildus ir atsevišķas funkcijas/ amati, kas nav iekļauti departamentos, bet gan ir valdes tiešā pakļautībā. Daļu darbinieki ir pakļauti daļas vadītājam, kurš pakļauts nodaļas vadītājam, kurš, savukārt pakļauts departamenta direktoram</a:t>
            </a:r>
          </a:p>
        </p:txBody>
      </p:sp>
    </p:spTree>
    <p:extLst>
      <p:ext uri="{BB962C8B-B14F-4D97-AF65-F5344CB8AC3E}">
        <p14:creationId xmlns:p14="http://schemas.microsoft.com/office/powerpoint/2010/main" val="1837617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tura vietturis 2">
            <a:extLst>
              <a:ext uri="{FF2B5EF4-FFF2-40B4-BE49-F238E27FC236}">
                <a16:creationId xmlns:a16="http://schemas.microsoft.com/office/drawing/2014/main" id="{123F7B0E-506C-BECA-9261-DEB1A75516EB}"/>
              </a:ext>
            </a:extLst>
          </p:cNvPr>
          <p:cNvSpPr>
            <a:spLocks noGrp="1"/>
          </p:cNvSpPr>
          <p:nvPr>
            <p:ph idx="1"/>
          </p:nvPr>
        </p:nvSpPr>
        <p:spPr>
          <a:xfrm>
            <a:off x="134471" y="1825625"/>
            <a:ext cx="6971179" cy="4897904"/>
          </a:xfrm>
        </p:spPr>
        <p:txBody>
          <a:bodyPr/>
          <a:lstStyle/>
          <a:p>
            <a:r>
              <a:rPr lang="lv-LV" sz="1700" b="1" dirty="0"/>
              <a:t>Jautājums</a:t>
            </a:r>
            <a:r>
              <a:rPr lang="lv-LV" sz="1700" dirty="0"/>
              <a:t>: Skatoties organizatorisko struktūru atrauti no funkcionālās struktūras nav skaidrs, vai departamentu/klīnikas vadītāju funkcijas nepārklājas, vai visas funkcijas ir apzinātas, cik lielā mērā tās tiks centralizētas, cik saglabātas lokāli? </a:t>
            </a:r>
          </a:p>
          <a:p>
            <a:r>
              <a:rPr lang="lv-LV" sz="1700" b="1" dirty="0"/>
              <a:t>Atbilde</a:t>
            </a:r>
            <a:r>
              <a:rPr lang="lv-LV" sz="1700" dirty="0"/>
              <a:t>: </a:t>
            </a:r>
            <a:r>
              <a:rPr lang="lv-LV" sz="1700" i="1" dirty="0"/>
              <a:t>Ārstniecības departamenta pamatuzdevumi ir nodrošināt ambulatoro un stacionāro veselības aprūpes pakalpojumu sniegšanu personām, kurām konstatēti psihiski uzvedības traucējumi, </a:t>
            </a:r>
            <a:r>
              <a:rPr lang="lv-LV" sz="1700" i="1" dirty="0" err="1"/>
              <a:t>psihoaktīvo</a:t>
            </a:r>
            <a:r>
              <a:rPr lang="lv-LV" sz="1700" i="1" dirty="0"/>
              <a:t> vielu lietotājiem un atkarības slimības pacientiem, kā arī nodrošināt tiesu ekspertīžu veikšanu, tiesas lēmumu par medicīniska rakstura piespiedu līdzekļa piemērošanu kriminālprocesa izpildē un rehabilitācijas pakalpojumu sniegšanu. </a:t>
            </a:r>
          </a:p>
          <a:p>
            <a:pPr marL="268288" indent="0">
              <a:buNone/>
            </a:pPr>
            <a:r>
              <a:rPr lang="lv-LV" sz="1700" i="1" dirty="0"/>
              <a:t>Klīniku/ slimnīcu vadītāji būs atbildīgi par klīniku administratīvo vadību, tai skaitā darbības plānošanu un uzraudzību, sadarbojoties ar departamentiem, kuri nodrošinās centralizētu šo funkciju īstenošanu</a:t>
            </a:r>
          </a:p>
          <a:p>
            <a:pPr marL="268288" indent="0">
              <a:buNone/>
            </a:pPr>
            <a:r>
              <a:rPr lang="lv-LV" sz="1700" i="1" dirty="0"/>
              <a:t>Plānots, ka tiks centralizētas vadības un atbalsta funkcijas, piemēram, personāla vadība, kvalitātes un risku vadība, juridiskais atbalsts, iepirkumu veikšana, iekšējais audits, grāmatvedība, IKT, medicīnas statistika</a:t>
            </a:r>
          </a:p>
        </p:txBody>
      </p:sp>
      <p:sp>
        <p:nvSpPr>
          <p:cNvPr id="5" name="Virsraksts 1">
            <a:extLst>
              <a:ext uri="{FF2B5EF4-FFF2-40B4-BE49-F238E27FC236}">
                <a16:creationId xmlns:a16="http://schemas.microsoft.com/office/drawing/2014/main" id="{D7125733-4A3B-65C0-8B3D-136F2BE69B92}"/>
              </a:ext>
            </a:extLst>
          </p:cNvPr>
          <p:cNvSpPr>
            <a:spLocks noGrp="1"/>
          </p:cNvSpPr>
          <p:nvPr>
            <p:ph type="title"/>
          </p:nvPr>
        </p:nvSpPr>
        <p:spPr>
          <a:xfrm>
            <a:off x="762000" y="365125"/>
            <a:ext cx="6454588" cy="1325563"/>
          </a:xfrm>
        </p:spPr>
        <p:txBody>
          <a:bodyPr/>
          <a:lstStyle/>
          <a:p>
            <a:r>
              <a:rPr lang="lv-LV" sz="3000" dirty="0"/>
              <a:t>Atbildes uz uzdotajiem jautājumiem un komentāriem (XI)</a:t>
            </a:r>
          </a:p>
        </p:txBody>
      </p:sp>
    </p:spTree>
    <p:extLst>
      <p:ext uri="{BB962C8B-B14F-4D97-AF65-F5344CB8AC3E}">
        <p14:creationId xmlns:p14="http://schemas.microsoft.com/office/powerpoint/2010/main" val="28446578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tura vietturis 2">
            <a:extLst>
              <a:ext uri="{FF2B5EF4-FFF2-40B4-BE49-F238E27FC236}">
                <a16:creationId xmlns:a16="http://schemas.microsoft.com/office/drawing/2014/main" id="{3E1ECDCF-2FD8-5964-4C23-DD1ADD8D7D19}"/>
              </a:ext>
            </a:extLst>
          </p:cNvPr>
          <p:cNvSpPr>
            <a:spLocks noGrp="1"/>
          </p:cNvSpPr>
          <p:nvPr>
            <p:ph idx="1"/>
          </p:nvPr>
        </p:nvSpPr>
        <p:spPr>
          <a:xfrm>
            <a:off x="134471" y="1825625"/>
            <a:ext cx="6971179" cy="4897904"/>
          </a:xfrm>
        </p:spPr>
        <p:txBody>
          <a:bodyPr/>
          <a:lstStyle/>
          <a:p>
            <a:r>
              <a:rPr lang="lv-LV" sz="2200" b="1" dirty="0"/>
              <a:t>Jautājums</a:t>
            </a:r>
            <a:r>
              <a:rPr lang="lv-LV" sz="2200" dirty="0"/>
              <a:t>: Kāds būs departamentu sadarbības modelis, ņemot vērā struktūrvienību ģeogrāfiskos attālumus un risināmo jautājumu steidzamību. Lai nodrošinātu kvalitatīvu ārstniecību un aprūpi, ļoti būtiski ir infrastruktūras apsaimniekošanas pakalpojumi – plānot varam, bet notiek arī avārijas situācijas </a:t>
            </a:r>
          </a:p>
          <a:p>
            <a:r>
              <a:rPr lang="lv-LV" sz="2200" b="1" dirty="0"/>
              <a:t>Atbilde</a:t>
            </a:r>
            <a:r>
              <a:rPr lang="lv-LV" sz="2200" dirty="0"/>
              <a:t>: </a:t>
            </a:r>
            <a:r>
              <a:rPr lang="lv-LV" sz="2200" i="1" dirty="0"/>
              <a:t>Iespējams attālinātais sadarbības modelis – regulāras tikšanās tiešsaistē, kā arī tiks izmantots VPN </a:t>
            </a:r>
            <a:r>
              <a:rPr lang="lv-LV" sz="2200" i="1" dirty="0" err="1"/>
              <a:t>pieslēgums</a:t>
            </a:r>
            <a:r>
              <a:rPr lang="lv-LV" sz="2200" i="1" dirty="0"/>
              <a:t>, tai skaitā tiks nodrošināta piekļuve informācijas sistēmām. Ikdienas operacionālos lēmumus un darbības nepārtrauktību (reaģēšanu uz ārkārtas situācijām) nodrošinās klīniku/ slimnīcu vadītāji</a:t>
            </a:r>
          </a:p>
        </p:txBody>
      </p:sp>
      <p:sp>
        <p:nvSpPr>
          <p:cNvPr id="5" name="Virsraksts 1">
            <a:extLst>
              <a:ext uri="{FF2B5EF4-FFF2-40B4-BE49-F238E27FC236}">
                <a16:creationId xmlns:a16="http://schemas.microsoft.com/office/drawing/2014/main" id="{6FAA6E92-969C-6EC5-F3B4-901CBF00DD03}"/>
              </a:ext>
            </a:extLst>
          </p:cNvPr>
          <p:cNvSpPr>
            <a:spLocks noGrp="1"/>
          </p:cNvSpPr>
          <p:nvPr>
            <p:ph type="title"/>
          </p:nvPr>
        </p:nvSpPr>
        <p:spPr>
          <a:xfrm>
            <a:off x="762000" y="365125"/>
            <a:ext cx="6454588" cy="1325563"/>
          </a:xfrm>
        </p:spPr>
        <p:txBody>
          <a:bodyPr/>
          <a:lstStyle/>
          <a:p>
            <a:r>
              <a:rPr lang="lv-LV" sz="3000" dirty="0"/>
              <a:t>Atbildes uz uzdotajiem jautājumiem un komentāriem (XII)</a:t>
            </a:r>
          </a:p>
        </p:txBody>
      </p:sp>
    </p:spTree>
    <p:extLst>
      <p:ext uri="{BB962C8B-B14F-4D97-AF65-F5344CB8AC3E}">
        <p14:creationId xmlns:p14="http://schemas.microsoft.com/office/powerpoint/2010/main" val="39627290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tura vietturis 2">
            <a:extLst>
              <a:ext uri="{FF2B5EF4-FFF2-40B4-BE49-F238E27FC236}">
                <a16:creationId xmlns:a16="http://schemas.microsoft.com/office/drawing/2014/main" id="{9D87E68F-D15C-309E-8A67-ADF4A70CCB8F}"/>
              </a:ext>
            </a:extLst>
          </p:cNvPr>
          <p:cNvSpPr>
            <a:spLocks noGrp="1"/>
          </p:cNvSpPr>
          <p:nvPr>
            <p:ph idx="1"/>
          </p:nvPr>
        </p:nvSpPr>
        <p:spPr>
          <a:xfrm>
            <a:off x="115015" y="2354094"/>
            <a:ext cx="6971179" cy="4058150"/>
          </a:xfrm>
        </p:spPr>
        <p:txBody>
          <a:bodyPr/>
          <a:lstStyle/>
          <a:p>
            <a:r>
              <a:rPr lang="lv-LV" sz="2200" b="1" dirty="0"/>
              <a:t>Komentārs</a:t>
            </a:r>
            <a:r>
              <a:rPr lang="lv-LV" sz="2200" dirty="0"/>
              <a:t>: nepieciešams iezīmēt arī kopējo stratēģisko redzējumu, kā būtu jāizskatās mūsdienīgai psihiskās veselības aprūpei šīs organizatoriskās struktūras ietvarā</a:t>
            </a:r>
          </a:p>
          <a:p>
            <a:r>
              <a:rPr lang="lv-LV" sz="2200" b="1" dirty="0"/>
              <a:t>Atbilde</a:t>
            </a:r>
            <a:r>
              <a:rPr lang="lv-LV" sz="2200" dirty="0"/>
              <a:t>: </a:t>
            </a:r>
            <a:r>
              <a:rPr lang="lv-LV" sz="2200" i="1" dirty="0"/>
              <a:t>Ņemot vēra klīniku/ slimnīcu vajadzības un prioritātes, tiks izstrādāta vienota vidēja termiņa stratēģija un ilgtspējas stratēģija, kurā tiks iesaistīti visu struktūrvienību, tai skaita visi klīniku/ slimnīcu vadītāji</a:t>
            </a:r>
            <a:r>
              <a:rPr lang="lv-LV" sz="2200" dirty="0"/>
              <a:t>.</a:t>
            </a:r>
          </a:p>
        </p:txBody>
      </p:sp>
      <p:sp>
        <p:nvSpPr>
          <p:cNvPr id="5" name="Virsraksts 1">
            <a:extLst>
              <a:ext uri="{FF2B5EF4-FFF2-40B4-BE49-F238E27FC236}">
                <a16:creationId xmlns:a16="http://schemas.microsoft.com/office/drawing/2014/main" id="{EC4ED265-6D35-58F4-3773-92AB31A05A55}"/>
              </a:ext>
            </a:extLst>
          </p:cNvPr>
          <p:cNvSpPr>
            <a:spLocks noGrp="1"/>
          </p:cNvSpPr>
          <p:nvPr>
            <p:ph type="title"/>
          </p:nvPr>
        </p:nvSpPr>
        <p:spPr>
          <a:xfrm>
            <a:off x="762000" y="365125"/>
            <a:ext cx="6454588" cy="1325563"/>
          </a:xfrm>
        </p:spPr>
        <p:txBody>
          <a:bodyPr/>
          <a:lstStyle/>
          <a:p>
            <a:r>
              <a:rPr lang="lv-LV" sz="3000" dirty="0"/>
              <a:t>Atbildes uz uzdotajiem jautājumiem un komentāriem (XIII)</a:t>
            </a:r>
          </a:p>
        </p:txBody>
      </p:sp>
    </p:spTree>
    <p:extLst>
      <p:ext uri="{BB962C8B-B14F-4D97-AF65-F5344CB8AC3E}">
        <p14:creationId xmlns:p14="http://schemas.microsoft.com/office/powerpoint/2010/main" val="1902706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atura vietturis 2">
            <a:extLst>
              <a:ext uri="{FF2B5EF4-FFF2-40B4-BE49-F238E27FC236}">
                <a16:creationId xmlns:a16="http://schemas.microsoft.com/office/drawing/2014/main" id="{FA4A024B-7686-FAE0-3739-700105FE3B35}"/>
              </a:ext>
            </a:extLst>
          </p:cNvPr>
          <p:cNvSpPr>
            <a:spLocks noGrp="1"/>
          </p:cNvSpPr>
          <p:nvPr>
            <p:ph idx="1"/>
          </p:nvPr>
        </p:nvSpPr>
        <p:spPr>
          <a:xfrm>
            <a:off x="134471" y="1825625"/>
            <a:ext cx="6971179" cy="3436657"/>
          </a:xfrm>
        </p:spPr>
        <p:txBody>
          <a:bodyPr/>
          <a:lstStyle/>
          <a:p>
            <a:r>
              <a:rPr lang="lv-LV" sz="2000" b="1" dirty="0"/>
              <a:t>Komentārs</a:t>
            </a:r>
            <a:r>
              <a:rPr lang="lv-LV" sz="2000" dirty="0"/>
              <a:t>: Lūdzu izvērtēt, vai turpmāk nebūtu lietderīgi, pievēršoties nākamajai izsludinātajai tēmai, pirms sanāksmes vismaz pāris dienas iepriekš izsūtīt prezentācijas, ko sagatavojusi ziņojošā institūcija, lai varam tās izdiskutēt un piedāvāt risinājumus,  un nepieciešamības gadījumā iekļaut papildus tēmas/ aspektus, kas ir nozīmīgi strukturālajā ietvarā, lai par tiem varētu vienoties jau sanāksmes laikā, tādējādi, mūsu kopējais darbs būtu raitāks un rezultatīvāks. Pretējā gadījumā, paredzu, ka nākošajā sanāksmē nāksies atgriezties pie pirmajā sanāksmē runātā</a:t>
            </a:r>
          </a:p>
          <a:p>
            <a:r>
              <a:rPr lang="lv-LV" sz="2000" b="1" dirty="0"/>
              <a:t>Atbilde</a:t>
            </a:r>
            <a:r>
              <a:rPr lang="lv-LV" sz="2000" dirty="0"/>
              <a:t>: </a:t>
            </a:r>
            <a:r>
              <a:rPr lang="lv-LV" sz="2000" i="1" dirty="0"/>
              <a:t>NPVC ņēma vērā komentāru, un prezentācijas tiks sagatavotas un nosūtītas pirms pārmaiņu vadības darba grupas sanāksmes, lai būtu iespējams sagatavoties nākamajai šīs darba grupas sanāksmei.</a:t>
            </a:r>
          </a:p>
        </p:txBody>
      </p:sp>
      <p:sp>
        <p:nvSpPr>
          <p:cNvPr id="5" name="Virsraksts 1">
            <a:extLst>
              <a:ext uri="{FF2B5EF4-FFF2-40B4-BE49-F238E27FC236}">
                <a16:creationId xmlns:a16="http://schemas.microsoft.com/office/drawing/2014/main" id="{818F97F7-D21D-34DB-4048-1692ECCF5A61}"/>
              </a:ext>
            </a:extLst>
          </p:cNvPr>
          <p:cNvSpPr>
            <a:spLocks noGrp="1"/>
          </p:cNvSpPr>
          <p:nvPr>
            <p:ph type="title"/>
          </p:nvPr>
        </p:nvSpPr>
        <p:spPr>
          <a:xfrm>
            <a:off x="762000" y="365125"/>
            <a:ext cx="6454588" cy="1325563"/>
          </a:xfrm>
        </p:spPr>
        <p:txBody>
          <a:bodyPr/>
          <a:lstStyle/>
          <a:p>
            <a:r>
              <a:rPr lang="lv-LV" sz="3000" dirty="0"/>
              <a:t>Atbildes uz uzdotajiem jautājumiem un komentāriem (XIV)</a:t>
            </a:r>
          </a:p>
        </p:txBody>
      </p:sp>
    </p:spTree>
    <p:extLst>
      <p:ext uri="{BB962C8B-B14F-4D97-AF65-F5344CB8AC3E}">
        <p14:creationId xmlns:p14="http://schemas.microsoft.com/office/powerpoint/2010/main" val="764322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2B5B3-4B24-66D5-5F13-410FCE3955B2}"/>
              </a:ext>
            </a:extLst>
          </p:cNvPr>
          <p:cNvSpPr>
            <a:spLocks noGrp="1"/>
          </p:cNvSpPr>
          <p:nvPr>
            <p:ph type="title"/>
          </p:nvPr>
        </p:nvSpPr>
        <p:spPr/>
        <p:txBody>
          <a:bodyPr/>
          <a:lstStyle/>
          <a:p>
            <a:endParaRPr lang="lv-LV" dirty="0"/>
          </a:p>
        </p:txBody>
      </p:sp>
    </p:spTree>
    <p:extLst>
      <p:ext uri="{BB962C8B-B14F-4D97-AF65-F5344CB8AC3E}">
        <p14:creationId xmlns:p14="http://schemas.microsoft.com/office/powerpoint/2010/main" val="266517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9F5ACB50-A866-30EC-BB31-08D07B0AA055}"/>
              </a:ext>
            </a:extLst>
          </p:cNvPr>
          <p:cNvSpPr txBox="1">
            <a:spLocks/>
          </p:cNvSpPr>
          <p:nvPr/>
        </p:nvSpPr>
        <p:spPr>
          <a:xfrm>
            <a:off x="406400" y="3400816"/>
            <a:ext cx="5689600" cy="2435225"/>
          </a:xfrm>
          <a:prstGeom prst="rect">
            <a:avLst/>
          </a:prstGeom>
        </p:spPr>
        <p:txBody>
          <a:bodyPr lIns="91440" tIns="45720" rIns="91440" bIns="45720"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lv-LV" sz="1600" b="1" dirty="0">
                <a:latin typeface="Times New Roman"/>
                <a:cs typeface="Arial"/>
              </a:rPr>
              <a:t>Nacionālais psihiskās veselības centrs, Valsts SIA</a:t>
            </a:r>
            <a:endParaRPr lang="en-US" sz="1600" b="1" dirty="0">
              <a:latin typeface="Times New Roman"/>
              <a:cs typeface="Times New Roman"/>
            </a:endParaRPr>
          </a:p>
          <a:p>
            <a:pPr marL="0" indent="0">
              <a:buFont typeface="Arial" panose="020B0604020202020204" pitchFamily="34" charset="0"/>
              <a:buNone/>
            </a:pPr>
            <a:r>
              <a:rPr lang="lv-LV" sz="1600" dirty="0">
                <a:latin typeface="Times New Roman"/>
                <a:cs typeface="Arial"/>
              </a:rPr>
              <a:t>VRN 50003342481</a:t>
            </a:r>
          </a:p>
          <a:p>
            <a:pPr marL="0" indent="0">
              <a:buFont typeface="Arial" panose="020B0604020202020204" pitchFamily="34" charset="0"/>
              <a:buNone/>
            </a:pPr>
            <a:r>
              <a:rPr lang="lv-LV" sz="1600" dirty="0">
                <a:latin typeface="Times New Roman"/>
                <a:cs typeface="Arial"/>
              </a:rPr>
              <a:t>ĀI kods 010012202</a:t>
            </a:r>
          </a:p>
          <a:p>
            <a:pPr marL="0" indent="0">
              <a:buFont typeface="Arial" panose="020B0604020202020204" pitchFamily="34" charset="0"/>
              <a:buNone/>
            </a:pPr>
            <a:r>
              <a:rPr lang="lv-LV" sz="1600" dirty="0">
                <a:latin typeface="Times New Roman"/>
                <a:cs typeface="Arial"/>
              </a:rPr>
              <a:t>Tvaika iela 2, Rīga, LV-1005</a:t>
            </a:r>
          </a:p>
          <a:p>
            <a:pPr marL="0" indent="0">
              <a:buFont typeface="Arial" panose="020B0604020202020204" pitchFamily="34" charset="0"/>
              <a:buNone/>
            </a:pPr>
            <a:r>
              <a:rPr lang="lv-LV" sz="1600" dirty="0">
                <a:latin typeface="Times New Roman"/>
                <a:cs typeface="Arial"/>
                <a:hlinkClick r:id="rId2"/>
              </a:rPr>
              <a:t>www.npvc.lv</a:t>
            </a:r>
            <a:r>
              <a:rPr lang="lv-LV" sz="1600" dirty="0">
                <a:latin typeface="Times New Roman"/>
                <a:cs typeface="Arial"/>
              </a:rPr>
              <a:t>; </a:t>
            </a:r>
            <a:r>
              <a:rPr lang="lv-LV" sz="1600" dirty="0">
                <a:latin typeface="Times New Roman"/>
                <a:cs typeface="Arial"/>
                <a:hlinkClick r:id="rId3"/>
              </a:rPr>
              <a:t>npvc@npvc.lv</a:t>
            </a:r>
            <a:r>
              <a:rPr lang="lv-LV" sz="1600" dirty="0">
                <a:latin typeface="Times New Roman"/>
                <a:cs typeface="Arial"/>
              </a:rPr>
              <a:t> </a:t>
            </a:r>
          </a:p>
        </p:txBody>
      </p:sp>
    </p:spTree>
    <p:extLst>
      <p:ext uri="{BB962C8B-B14F-4D97-AF65-F5344CB8AC3E}">
        <p14:creationId xmlns:p14="http://schemas.microsoft.com/office/powerpoint/2010/main" val="4114280227"/>
      </p:ext>
    </p:extLst>
  </p:cSld>
  <p:clrMapOvr>
    <a:masterClrMapping/>
  </p:clrMapOvr>
</p:sld>
</file>

<file path=ppt/theme/theme1.xml><?xml version="1.0" encoding="utf-8"?>
<a:theme xmlns:a="http://schemas.openxmlformats.org/drawingml/2006/main" name="Office Theme">
  <a:themeElements>
    <a:clrScheme name="Custom 7">
      <a:dk1>
        <a:srgbClr val="FFFFFF"/>
      </a:dk1>
      <a:lt1>
        <a:srgbClr val="521E9B"/>
      </a:lt1>
      <a:dk2>
        <a:srgbClr val="BCDC04"/>
      </a:dk2>
      <a:lt2>
        <a:srgbClr val="DAC8F4"/>
      </a:lt2>
      <a:accent1>
        <a:srgbClr val="521E9B"/>
      </a:accent1>
      <a:accent2>
        <a:srgbClr val="BCDC04"/>
      </a:accent2>
      <a:accent3>
        <a:srgbClr val="679B1E"/>
      </a:accent3>
      <a:accent4>
        <a:srgbClr val="42520E"/>
      </a:accent4>
      <a:accent5>
        <a:srgbClr val="EFF00F"/>
      </a:accent5>
      <a:accent6>
        <a:srgbClr val="BCDC04"/>
      </a:accent6>
      <a:hlink>
        <a:srgbClr val="42520E"/>
      </a:hlink>
      <a:folHlink>
        <a:srgbClr val="521E9B"/>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0DC30528-53EB-4DE0-B800-4338266BCB9D}" vid="{638E5C47-552C-486F-92B4-EDCCC8ACB92D}"/>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31A031FC53174CAC58A4865E408E23" ma:contentTypeVersion="15" ma:contentTypeDescription="Create a new document." ma:contentTypeScope="" ma:versionID="70270b87b52e125b8c5f6bcd054338e6">
  <xsd:schema xmlns:xsd="http://www.w3.org/2001/XMLSchema" xmlns:xs="http://www.w3.org/2001/XMLSchema" xmlns:p="http://schemas.microsoft.com/office/2006/metadata/properties" xmlns:ns2="ae6153a8-52f7-4b84-a609-c638730409de" xmlns:ns3="cb2090f9-b3b7-49b1-bd85-165dc557e298" targetNamespace="http://schemas.microsoft.com/office/2006/metadata/properties" ma:root="true" ma:fieldsID="edcdee54bc4aed7da3c204f656349d3f" ns2:_="" ns3:_="">
    <xsd:import namespace="ae6153a8-52f7-4b84-a609-c638730409de"/>
    <xsd:import namespace="cb2090f9-b3b7-49b1-bd85-165dc557e298"/>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3:SharedWithUsers" minOccurs="0"/>
                <xsd:element ref="ns3:SharedWithDetails" minOccurs="0"/>
                <xsd:element ref="ns2:MediaServiceSearchProperties"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6153a8-52f7-4b84-a609-c638730409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a7cf9d1c-b171-4006-9749-f8cdad05b76a"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b2090f9-b3b7-49b1-bd85-165dc557e298"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9491ef1f-4b38-4233-a035-85e06d6cf70c}" ma:internalName="TaxCatchAll" ma:showField="CatchAllData" ma:web="cb2090f9-b3b7-49b1-bd85-165dc557e298">
      <xsd:complexType>
        <xsd:complexContent>
          <xsd:extension base="dms:MultiChoiceLookup">
            <xsd:sequence>
              <xsd:element name="Value" type="dms:Lookup" maxOccurs="unbounded" minOccurs="0" nillable="true"/>
            </xsd:sequence>
          </xsd:extension>
        </xsd:complexContent>
      </xsd:complexType>
    </xsd:element>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e6153a8-52f7-4b84-a609-c638730409de">
      <Terms xmlns="http://schemas.microsoft.com/office/infopath/2007/PartnerControls"/>
    </lcf76f155ced4ddcb4097134ff3c332f>
    <TaxCatchAll xmlns="cb2090f9-b3b7-49b1-bd85-165dc557e298"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7B6AF4-F119-4F87-8676-2FDF5B9C93A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6153a8-52f7-4b84-a609-c638730409de"/>
    <ds:schemaRef ds:uri="cb2090f9-b3b7-49b1-bd85-165dc557e2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C0B4C4D-83FC-42CA-9388-AED4BF2A64F2}">
  <ds:schemaRefs>
    <ds:schemaRef ds:uri="http://purl.org/dc/elements/1.1/"/>
    <ds:schemaRef ds:uri="ae6153a8-52f7-4b84-a609-c638730409de"/>
    <ds:schemaRef ds:uri="http://schemas.openxmlformats.org/package/2006/metadata/core-properties"/>
    <ds:schemaRef ds:uri="http://schemas.microsoft.com/office/2006/documentManagement/types"/>
    <ds:schemaRef ds:uri="http://purl.org/dc/dcmitype/"/>
    <ds:schemaRef ds:uri="cb2090f9-b3b7-49b1-bd85-165dc557e298"/>
    <ds:schemaRef ds:uri="http://schemas.microsoft.com/office/2006/metadata/properties"/>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D2D664BE-3AB7-4F3A-B65C-63CA53B9BB40}">
  <ds:schemaRefs>
    <ds:schemaRef ds:uri="http://schemas.microsoft.com/sharepoint/v3/contenttype/forms"/>
  </ds:schemaRefs>
</ds:datastoreItem>
</file>

<file path=docMetadata/LabelInfo.xml><?xml version="1.0" encoding="utf-8"?>
<clbl:labelList xmlns:clbl="http://schemas.microsoft.com/office/2020/mipLabelMetadata">
  <clbl:label id="{171abc8c-0b18-4336-97d7-51d65f5c7f99}" enabled="1" method="Standard" siteId="{dbc9012d-628b-43d4-b190-8a730f7e1e96}" removed="0"/>
</clbl:labelList>
</file>

<file path=docProps/app.xml><?xml version="1.0" encoding="utf-8"?>
<Properties xmlns="http://schemas.openxmlformats.org/officeDocument/2006/extended-properties" xmlns:vt="http://schemas.openxmlformats.org/officeDocument/2006/docPropsVTypes">
  <Template>RPNC Powerpoint prezentacija</Template>
  <TotalTime>7379</TotalTime>
  <Words>1874</Words>
  <Application>Microsoft Office PowerPoint</Application>
  <PresentationFormat>Widescreen</PresentationFormat>
  <Paragraphs>155</Paragraphs>
  <Slides>22</Slides>
  <Notes>4</Notes>
  <HiddenSlides>0</HiddenSlides>
  <MMClips>0</MMClips>
  <ScaleCrop>false</ScaleCrop>
  <HeadingPairs>
    <vt:vector size="4" baseType="variant">
      <vt:variant>
        <vt:lpstr>Theme</vt:lpstr>
      </vt:variant>
      <vt:variant>
        <vt:i4>4</vt:i4>
      </vt:variant>
      <vt:variant>
        <vt:lpstr>Slide Titles</vt:lpstr>
      </vt:variant>
      <vt:variant>
        <vt:i4>22</vt:i4>
      </vt:variant>
    </vt:vector>
  </HeadingPairs>
  <TitlesOfParts>
    <vt:vector size="26" baseType="lpstr">
      <vt:lpstr>Office Theme</vt:lpstr>
      <vt:lpstr>Custom Design</vt:lpstr>
      <vt:lpstr>1_Custom Design</vt:lpstr>
      <vt:lpstr>2_Custom Design</vt:lpstr>
      <vt:lpstr>Pārmaiņu vadības darba grupas sanāksme </vt:lpstr>
      <vt:lpstr>NPVC Psihiskās veselības aprūpes pakalpojumu grozs (I)</vt:lpstr>
      <vt:lpstr>NPVC psihiskās veselības aprūpes pakalpojumu grozs (II)</vt:lpstr>
      <vt:lpstr>Psihiskās veselības aprūpes pakalpojumi pēc apvienošanās</vt:lpstr>
      <vt:lpstr>Jautājumi diskusijai</vt:lpstr>
      <vt:lpstr>PowerPoint Presentation</vt:lpstr>
      <vt:lpstr>Atbildes uz uzdotajiem jautājumiem un komentāriem (I)</vt:lpstr>
      <vt:lpstr>Atbildes uz uzdotajiem jautājumiem un komentāriem (II)</vt:lpstr>
      <vt:lpstr>Atbildes uz uzdotajiem jautājumiem un komentāriem (III)</vt:lpstr>
      <vt:lpstr>Atbildes uz uzdotajiem jautājumiem un komentāriem (IV)</vt:lpstr>
      <vt:lpstr>Atbildes uz uzdotajiem jautājumiem un komentāriem (V)</vt:lpstr>
      <vt:lpstr>Atbildes uz uzdotajiem jautājumiem un komentāriem (VI)</vt:lpstr>
      <vt:lpstr>Atbildes uz uzdotajiem jautājumiem un komentāriem (VII)</vt:lpstr>
      <vt:lpstr>Atbildes uz uzdotajiem jautājumiem un komentāriem (VIII)</vt:lpstr>
      <vt:lpstr>Atbildes uz uzdotajiem jautājumiem un komentāriem (IX)</vt:lpstr>
      <vt:lpstr>Atbildes uz uzdotajiem jautājumiem un komentāriem (X)</vt:lpstr>
      <vt:lpstr>Atbildes uz uzdotajiem jautājumiem un komentāriem (XI)</vt:lpstr>
      <vt:lpstr>Atbildes uz uzdotajiem jautājumiem un komentāriem (XII)</vt:lpstr>
      <vt:lpstr>Atbildes uz uzdotajiem jautājumiem un komentāriem (XIII)</vt:lpstr>
      <vt:lpstr>Atbildes uz uzdotajiem jautājumiem un komentāriem (XIV)</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Ilze Krūkle</dc:creator>
  <cp:lastModifiedBy>Anda Krauze</cp:lastModifiedBy>
  <cp:revision>277</cp:revision>
  <dcterms:created xsi:type="dcterms:W3CDTF">2023-01-19T15:53:42Z</dcterms:created>
  <dcterms:modified xsi:type="dcterms:W3CDTF">2026-01-06T12:06:13Z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0x0101001431A031FC53174CAC58A4865E408E23</vt:lpwstr>
  </property>
</Properties>
</file>