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6" r:id="rId1"/>
  </p:sldMasterIdLst>
  <p:notesMasterIdLst>
    <p:notesMasterId r:id="rId7"/>
  </p:notesMasterIdLst>
  <p:handoutMasterIdLst>
    <p:handoutMasterId r:id="rId8"/>
  </p:handoutMasterIdLst>
  <p:sldIdLst>
    <p:sldId id="256" r:id="rId2"/>
    <p:sldId id="312" r:id="rId3"/>
    <p:sldId id="311" r:id="rId4"/>
    <p:sldId id="310" r:id="rId5"/>
    <p:sldId id="309" r:id="rId6"/>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548" autoAdjust="0"/>
    <p:restoredTop sz="65455" autoAdjust="0"/>
  </p:normalViewPr>
  <p:slideViewPr>
    <p:cSldViewPr snapToGrid="0">
      <p:cViewPr varScale="1">
        <p:scale>
          <a:sx n="60" d="100"/>
          <a:sy n="60" d="100"/>
        </p:scale>
        <p:origin x="1176" y="72"/>
      </p:cViewPr>
      <p:guideLst>
        <p:guide orient="horz" pos="2160"/>
        <p:guide pos="3840"/>
      </p:guideLst>
    </p:cSldViewPr>
  </p:slideViewPr>
  <p:notesTextViewPr>
    <p:cViewPr>
      <p:scale>
        <a:sx n="1" d="1"/>
        <a:sy n="1" d="1"/>
      </p:scale>
      <p:origin x="0" y="0"/>
    </p:cViewPr>
  </p:notesTextViewPr>
  <p:notesViewPr>
    <p:cSldViewPr snapToGrid="0">
      <p:cViewPr varScale="1">
        <p:scale>
          <a:sx n="70" d="100"/>
          <a:sy n="70" d="100"/>
        </p:scale>
        <p:origin x="2760"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katerina.morozova\Downloads\WoS_pub_RIS3_090822.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tx1">
                    <a:lumMod val="65000"/>
                    <a:lumOff val="35000"/>
                  </a:schemeClr>
                </a:solidFill>
                <a:latin typeface="+mn-lt"/>
                <a:ea typeface="+mn-ea"/>
                <a:cs typeface="+mn-cs"/>
              </a:defRPr>
            </a:pPr>
            <a:r>
              <a:rPr lang="en-US" sz="2000" b="0" i="0" baseline="0" dirty="0" err="1" smtClean="0">
                <a:effectLst/>
              </a:rPr>
              <a:t>Publikāciju</a:t>
            </a:r>
            <a:r>
              <a:rPr lang="en-US" sz="2000" b="0" i="0" baseline="0" dirty="0" smtClean="0">
                <a:effectLst/>
              </a:rPr>
              <a:t> </a:t>
            </a:r>
            <a:r>
              <a:rPr lang="en-US" sz="2000" b="0" i="0" baseline="0" dirty="0" err="1">
                <a:effectLst/>
              </a:rPr>
              <a:t>sadalījums</a:t>
            </a:r>
            <a:r>
              <a:rPr lang="en-US" sz="2000" b="0" i="0" baseline="0" dirty="0">
                <a:effectLst/>
              </a:rPr>
              <a:t> </a:t>
            </a:r>
            <a:endParaRPr lang="lv-LV" sz="2000" b="0" i="0" baseline="0" dirty="0" smtClean="0">
              <a:effectLst/>
            </a:endParaRPr>
          </a:p>
          <a:p>
            <a:pPr>
              <a:defRPr sz="1800"/>
            </a:pPr>
            <a:r>
              <a:rPr lang="en-US" sz="2000" b="0" i="0" baseline="0" dirty="0" err="1" smtClean="0">
                <a:effectLst/>
              </a:rPr>
              <a:t>Latgalē</a:t>
            </a:r>
            <a:r>
              <a:rPr lang="en-US" sz="2000" b="0" i="0" baseline="0" dirty="0" smtClean="0">
                <a:effectLst/>
              </a:rPr>
              <a:t> </a:t>
            </a:r>
            <a:r>
              <a:rPr lang="en-US" sz="2000" b="0" i="0" baseline="0" dirty="0">
                <a:effectLst/>
              </a:rPr>
              <a:t>RIS3 </a:t>
            </a:r>
            <a:r>
              <a:rPr lang="en-US" sz="2000" b="0" i="0" baseline="0" dirty="0" err="1">
                <a:effectLst/>
              </a:rPr>
              <a:t>nozaru</a:t>
            </a:r>
            <a:r>
              <a:rPr lang="en-US" sz="2000" b="0" i="0" baseline="0" dirty="0">
                <a:effectLst/>
              </a:rPr>
              <a:t> </a:t>
            </a:r>
            <a:r>
              <a:rPr lang="en-US" sz="2000" b="0" i="0" baseline="0" dirty="0" err="1">
                <a:effectLst/>
              </a:rPr>
              <a:t>griezumā</a:t>
            </a:r>
            <a:r>
              <a:rPr lang="en-US" sz="2000" b="0" i="0" baseline="0" dirty="0">
                <a:effectLst/>
              </a:rPr>
              <a:t> </a:t>
            </a:r>
            <a:endParaRPr lang="lv-LV" sz="2000" b="0" i="0" baseline="0" dirty="0" smtClean="0">
              <a:effectLst/>
            </a:endParaRPr>
          </a:p>
          <a:p>
            <a:pPr>
              <a:defRPr sz="1800"/>
            </a:pPr>
            <a:r>
              <a:rPr lang="en-US" sz="2000" b="0" i="0" baseline="0" dirty="0" smtClean="0">
                <a:effectLst/>
              </a:rPr>
              <a:t>(</a:t>
            </a:r>
            <a:r>
              <a:rPr lang="en-US" sz="2000" b="0" i="0" baseline="0" dirty="0">
                <a:effectLst/>
              </a:rPr>
              <a:t>2016.-2020.) </a:t>
            </a:r>
            <a:endParaRPr lang="en-US" sz="2000" b="0" dirty="0">
              <a:effectLst/>
            </a:endParaRPr>
          </a:p>
        </c:rich>
      </c:tx>
      <c:overlay val="0"/>
      <c:spPr>
        <a:noFill/>
        <a:ln>
          <a:noFill/>
        </a:ln>
        <a:effectLst/>
      </c:spPr>
      <c:txPr>
        <a:bodyPr rot="0" spcFirstLastPara="1" vertOverflow="ellipsis" vert="horz" wrap="square" anchor="ctr" anchorCtr="1"/>
        <a:lstStyle/>
        <a:p>
          <a:pPr>
            <a:defRPr sz="1800" b="0" i="0" u="none" strike="noStrike" kern="1200" spc="0" baseline="0">
              <a:solidFill>
                <a:schemeClr val="tx1">
                  <a:lumMod val="65000"/>
                  <a:lumOff val="35000"/>
                </a:schemeClr>
              </a:solidFill>
              <a:latin typeface="+mn-lt"/>
              <a:ea typeface="+mn-ea"/>
              <a:cs typeface="+mn-cs"/>
            </a:defRPr>
          </a:pPr>
          <a:endParaRPr lang="lv-LV"/>
        </a:p>
      </c:txPr>
    </c:title>
    <c:autoTitleDeleted val="0"/>
    <c:plotArea>
      <c:layout>
        <c:manualLayout>
          <c:layoutTarget val="inner"/>
          <c:xMode val="edge"/>
          <c:yMode val="edge"/>
          <c:x val="0.11757284127362867"/>
          <c:y val="0.27232075237402553"/>
          <c:w val="0.40848876273296603"/>
          <c:h val="0.67568880513409035"/>
        </c:manualLayout>
      </c:layout>
      <c:pieChart>
        <c:varyColors val="1"/>
        <c:ser>
          <c:idx val="0"/>
          <c:order val="0"/>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944F-48ED-9927-A7E1F2A70494}"/>
              </c:ext>
            </c:extLst>
          </c:dPt>
          <c:dPt>
            <c:idx val="1"/>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3-944F-48ED-9927-A7E1F2A70494}"/>
              </c:ext>
            </c:extLst>
          </c:dPt>
          <c:dPt>
            <c:idx val="2"/>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5-944F-48ED-9927-A7E1F2A70494}"/>
              </c:ext>
            </c:extLst>
          </c:dPt>
          <c:dPt>
            <c:idx val="3"/>
            <c:bubble3D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7-944F-48ED-9927-A7E1F2A70494}"/>
              </c:ext>
            </c:extLst>
          </c:dPt>
          <c:dPt>
            <c:idx val="4"/>
            <c:bubble3D val="0"/>
            <c:spPr>
              <a:solidFill>
                <a:schemeClr val="accent5"/>
              </a:solidFill>
              <a:ln w="19050">
                <a:solidFill>
                  <a:schemeClr val="lt1"/>
                </a:solidFill>
              </a:ln>
              <a:effectLst/>
            </c:spPr>
            <c:extLst xmlns:c16r2="http://schemas.microsoft.com/office/drawing/2015/06/chart">
              <c:ext xmlns:c16="http://schemas.microsoft.com/office/drawing/2014/chart" uri="{C3380CC4-5D6E-409C-BE32-E72D297353CC}">
                <c16:uniqueId val="{00000009-944F-48ED-9927-A7E1F2A70494}"/>
              </c:ext>
            </c:extLst>
          </c:dPt>
          <c:dPt>
            <c:idx val="5"/>
            <c:bubble3D val="0"/>
            <c:spPr>
              <a:solidFill>
                <a:schemeClr val="accent6"/>
              </a:solidFill>
              <a:ln w="19050">
                <a:solidFill>
                  <a:schemeClr val="lt1"/>
                </a:solidFill>
              </a:ln>
              <a:effectLst/>
            </c:spPr>
            <c:extLst xmlns:c16r2="http://schemas.microsoft.com/office/drawing/2015/06/chart">
              <c:ext xmlns:c16="http://schemas.microsoft.com/office/drawing/2014/chart" uri="{C3380CC4-5D6E-409C-BE32-E72D297353CC}">
                <c16:uniqueId val="{0000000B-944F-48ED-9927-A7E1F2A70494}"/>
              </c:ext>
            </c:extLst>
          </c:dPt>
          <c:dPt>
            <c:idx val="6"/>
            <c:bubble3D val="0"/>
            <c:spPr>
              <a:solidFill>
                <a:schemeClr val="accent1">
                  <a:lumMod val="6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D-944F-48ED-9927-A7E1F2A70494}"/>
              </c:ext>
            </c:extLst>
          </c:dPt>
          <c:dLbls>
            <c:dLbl>
              <c:idx val="0"/>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bg1"/>
                      </a:solidFill>
                      <a:latin typeface="+mn-lt"/>
                      <a:ea typeface="+mn-ea"/>
                      <a:cs typeface="+mn-cs"/>
                    </a:defRPr>
                  </a:pPr>
                  <a:endParaRPr lang="lv-LV"/>
                </a:p>
              </c:txPr>
              <c:dLblPos val="bestFit"/>
              <c:showLegendKey val="0"/>
              <c:showVal val="0"/>
              <c:showCatName val="0"/>
              <c:showSerName val="0"/>
              <c:showPercent val="1"/>
              <c:showBubbleSize val="0"/>
            </c:dLbl>
            <c:dLbl>
              <c:idx val="1"/>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bg1"/>
                      </a:solidFill>
                      <a:latin typeface="+mn-lt"/>
                      <a:ea typeface="+mn-ea"/>
                      <a:cs typeface="+mn-cs"/>
                    </a:defRPr>
                  </a:pPr>
                  <a:endParaRPr lang="lv-LV"/>
                </a:p>
              </c:txPr>
              <c:dLblPos val="bestFit"/>
              <c:showLegendKey val="0"/>
              <c:showVal val="0"/>
              <c:showCatName val="0"/>
              <c:showSerName val="0"/>
              <c:showPercent val="1"/>
              <c:showBubbleSize val="0"/>
            </c:dLbl>
            <c:dLbl>
              <c:idx val="2"/>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bg1"/>
                      </a:solidFill>
                      <a:latin typeface="+mn-lt"/>
                      <a:ea typeface="+mn-ea"/>
                      <a:cs typeface="+mn-cs"/>
                    </a:defRPr>
                  </a:pPr>
                  <a:endParaRPr lang="lv-LV"/>
                </a:p>
              </c:txPr>
              <c:dLblPos val="bestFit"/>
              <c:showLegendKey val="0"/>
              <c:showVal val="0"/>
              <c:showCatName val="0"/>
              <c:showSerName val="0"/>
              <c:showPercent val="1"/>
              <c:showBubbleSize val="0"/>
            </c:dLbl>
            <c:dLbl>
              <c:idx val="3"/>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solidFill>
                      <a:latin typeface="+mn-lt"/>
                      <a:ea typeface="+mn-ea"/>
                      <a:cs typeface="+mn-cs"/>
                    </a:defRPr>
                  </a:pPr>
                  <a:endParaRPr lang="lv-LV"/>
                </a:p>
              </c:txPr>
              <c:dLblPos val="bestFit"/>
              <c:showLegendKey val="0"/>
              <c:showVal val="0"/>
              <c:showCatName val="0"/>
              <c:showSerName val="0"/>
              <c:showPercent val="1"/>
              <c:showBubbleSize val="0"/>
            </c:dLbl>
            <c:dLbl>
              <c:idx val="4"/>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solidFill>
                      <a:latin typeface="+mn-lt"/>
                      <a:ea typeface="+mn-ea"/>
                      <a:cs typeface="+mn-cs"/>
                    </a:defRPr>
                  </a:pPr>
                  <a:endParaRPr lang="lv-LV"/>
                </a:p>
              </c:txPr>
              <c:dLblPos val="bestFit"/>
              <c:showLegendKey val="0"/>
              <c:showVal val="0"/>
              <c:showCatName val="0"/>
              <c:showSerName val="0"/>
              <c:showPercent val="1"/>
              <c:showBubbleSize val="0"/>
            </c:dLbl>
            <c:dLbl>
              <c:idx val="5"/>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solidFill>
                      <a:latin typeface="+mn-lt"/>
                      <a:ea typeface="+mn-ea"/>
                      <a:cs typeface="+mn-cs"/>
                    </a:defRPr>
                  </a:pPr>
                  <a:endParaRPr lang="lv-LV"/>
                </a:p>
              </c:txPr>
              <c:dLblPos val="bestFit"/>
              <c:showLegendKey val="0"/>
              <c:showVal val="0"/>
              <c:showCatName val="0"/>
              <c:showSerName val="0"/>
              <c:showPercent val="1"/>
              <c:showBubbleSize val="0"/>
            </c:dLbl>
            <c:dLbl>
              <c:idx val="6"/>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bg1"/>
                      </a:solidFill>
                      <a:latin typeface="+mn-lt"/>
                      <a:ea typeface="+mn-ea"/>
                      <a:cs typeface="+mn-cs"/>
                    </a:defRPr>
                  </a:pPr>
                  <a:endParaRPr lang="lv-LV"/>
                </a:p>
              </c:txPr>
              <c:dLblPos val="bestFit"/>
              <c:showLegendKey val="0"/>
              <c:showVal val="0"/>
              <c:showCatName val="0"/>
              <c:showSerName val="0"/>
              <c:showPercent val="1"/>
              <c:showBubbleSize val="0"/>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lv-LV"/>
              </a:p>
            </c:txPr>
            <c:dLblPos val="bestFit"/>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Sheet1!$I$2:$I$8</c:f>
              <c:strCache>
                <c:ptCount val="7"/>
                <c:pt idx="0">
                  <c:v>Soc. un hum.zinātnes</c:v>
                </c:pt>
                <c:pt idx="1">
                  <c:v>Bioekonomika</c:v>
                </c:pt>
                <c:pt idx="2">
                  <c:v>Viedā enerģētika</c:v>
                </c:pt>
                <c:pt idx="3">
                  <c:v>Biomedicīna</c:v>
                </c:pt>
                <c:pt idx="4">
                  <c:v>Viedie materiāli</c:v>
                </c:pt>
                <c:pt idx="5">
                  <c:v>IKT</c:v>
                </c:pt>
                <c:pt idx="6">
                  <c:v>Citi</c:v>
                </c:pt>
              </c:strCache>
            </c:strRef>
          </c:cat>
          <c:val>
            <c:numRef>
              <c:f>Sheet1!$J$2:$J$8</c:f>
              <c:numCache>
                <c:formatCode>General</c:formatCode>
                <c:ptCount val="7"/>
                <c:pt idx="0">
                  <c:v>290</c:v>
                </c:pt>
                <c:pt idx="1">
                  <c:v>165</c:v>
                </c:pt>
                <c:pt idx="2">
                  <c:v>117</c:v>
                </c:pt>
                <c:pt idx="3">
                  <c:v>106</c:v>
                </c:pt>
                <c:pt idx="4">
                  <c:v>77</c:v>
                </c:pt>
                <c:pt idx="5">
                  <c:v>59</c:v>
                </c:pt>
                <c:pt idx="6">
                  <c:v>174</c:v>
                </c:pt>
              </c:numCache>
            </c:numRef>
          </c:val>
          <c:extLst xmlns:c16r2="http://schemas.microsoft.com/office/drawing/2015/06/chart">
            <c:ext xmlns:c16="http://schemas.microsoft.com/office/drawing/2014/chart" uri="{C3380CC4-5D6E-409C-BE32-E72D297353CC}">
              <c16:uniqueId val="{0000000E-944F-48ED-9927-A7E1F2A70494}"/>
            </c:ext>
          </c:extLst>
        </c:ser>
        <c:dLbls>
          <c:dLblPos val="ctr"/>
          <c:showLegendKey val="0"/>
          <c:showVal val="0"/>
          <c:showCatName val="0"/>
          <c:showSerName val="0"/>
          <c:showPercent val="1"/>
          <c:showBubbleSize val="0"/>
          <c:showLeaderLines val="1"/>
        </c:dLbls>
        <c:firstSliceAng val="0"/>
      </c:pieChart>
      <c:spPr>
        <a:noFill/>
        <a:ln>
          <a:noFill/>
        </a:ln>
        <a:effectLst/>
      </c:spPr>
    </c:plotArea>
    <c:legend>
      <c:legendPos val="r"/>
      <c:layout>
        <c:manualLayout>
          <c:xMode val="edge"/>
          <c:yMode val="edge"/>
          <c:x val="0.5618224084544895"/>
          <c:y val="0.25493374743743519"/>
          <c:w val="0.43285170657333205"/>
          <c:h val="0.71585638847652866"/>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lv-LV"/>
        </a:p>
      </c:txPr>
    </c:legend>
    <c:plotVisOnly val="1"/>
    <c:dispBlanksAs val="gap"/>
    <c:showDLblsOverMax val="0"/>
  </c:chart>
  <c:spPr>
    <a:noFill/>
    <a:ln>
      <a:noFill/>
    </a:ln>
    <a:effectLst/>
  </c:spPr>
  <c:txPr>
    <a:bodyPr/>
    <a:lstStyle/>
    <a:p>
      <a:pPr>
        <a:defRPr/>
      </a:pPr>
      <a:endParaRPr lang="lv-LV"/>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v-LV"/>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9B2B7EE-A568-45DA-827E-0A98A6BA4F42}" type="datetimeFigureOut">
              <a:rPr lang="lv-LV" smtClean="0"/>
              <a:t>22.08.2022.</a:t>
            </a:fld>
            <a:endParaRPr lang="lv-LV"/>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lv-LV"/>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715915E-1F34-4071-B7E1-5313A313B58D}" type="slidenum">
              <a:rPr lang="lv-LV" smtClean="0"/>
              <a:t>‹#›</a:t>
            </a:fld>
            <a:endParaRPr lang="lv-LV"/>
          </a:p>
        </p:txBody>
      </p:sp>
    </p:spTree>
    <p:extLst>
      <p:ext uri="{BB962C8B-B14F-4D97-AF65-F5344CB8AC3E}">
        <p14:creationId xmlns:p14="http://schemas.microsoft.com/office/powerpoint/2010/main" val="70055457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lv-LV"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453036604"/>
      </p:ext>
    </p:extLst>
  </p:cSld>
  <p:clrMap bg1="lt1" tx1="dk1" bg2="dk2" tx2="lt2" accent1="accent1" accent2="accent2" accent3="accent3" accent4="accent4" accent5="accent5" accent6="accent6" hlink="hlink" folHlink="folHlink"/>
  <p:hf hdr="0" ftr="0" dt="0"/>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likumi.lv/ta/id/325679-par-valsts-valodas-politikas-pamatnostadnem-2021-2027-gadam"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04" name="Google Shape;204;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45941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AutoNum type="arabicParenR"/>
            </a:pPr>
            <a:r>
              <a:rPr lang="en-GB" dirty="0" smtClean="0"/>
              <a:t>DU H2020 </a:t>
            </a:r>
            <a:r>
              <a:rPr lang="en-GB" dirty="0" err="1" smtClean="0"/>
              <a:t>projekti</a:t>
            </a:r>
            <a:r>
              <a:rPr lang="en-GB" dirty="0" smtClean="0"/>
              <a:t>, </a:t>
            </a:r>
            <a:r>
              <a:rPr lang="en-GB" dirty="0" err="1" smtClean="0"/>
              <a:t>kurus</a:t>
            </a:r>
            <a:r>
              <a:rPr lang="en-GB" dirty="0" smtClean="0"/>
              <a:t> </a:t>
            </a:r>
            <a:r>
              <a:rPr lang="en-GB" dirty="0" err="1" smtClean="0"/>
              <a:t>vērts</a:t>
            </a:r>
            <a:r>
              <a:rPr lang="en-GB" dirty="0" smtClean="0"/>
              <a:t> </a:t>
            </a:r>
            <a:r>
              <a:rPr lang="en-GB" dirty="0" err="1" smtClean="0"/>
              <a:t>pieminēt</a:t>
            </a:r>
            <a:r>
              <a:rPr lang="en-GB" dirty="0" smtClean="0"/>
              <a:t>: Cultural Heritage and Identities of Europe's Future (</a:t>
            </a:r>
            <a:r>
              <a:rPr lang="en-GB" dirty="0" err="1" smtClean="0"/>
              <a:t>akronīms</a:t>
            </a:r>
            <a:r>
              <a:rPr lang="en-GB" dirty="0" smtClean="0"/>
              <a:t> CHIEF, 314 </a:t>
            </a:r>
            <a:r>
              <a:rPr lang="en-GB" dirty="0" err="1" smtClean="0"/>
              <a:t>tūkst</a:t>
            </a:r>
            <a:r>
              <a:rPr lang="en-GB" dirty="0" smtClean="0"/>
              <a:t>. EUR) un </a:t>
            </a:r>
            <a:r>
              <a:rPr lang="en-GB" dirty="0" err="1" smtClean="0"/>
              <a:t>OPtimal</a:t>
            </a:r>
            <a:r>
              <a:rPr lang="en-GB" dirty="0" smtClean="0"/>
              <a:t> strategies to </a:t>
            </a:r>
            <a:r>
              <a:rPr lang="en-GB" dirty="0" err="1" smtClean="0"/>
              <a:t>retAIN</a:t>
            </a:r>
            <a:r>
              <a:rPr lang="en-GB" dirty="0" smtClean="0"/>
              <a:t> and re-use water and nutrients in small agricultural catchments across different soil-climatic regions in Europe (</a:t>
            </a:r>
            <a:r>
              <a:rPr lang="en-GB" dirty="0" err="1" smtClean="0"/>
              <a:t>akronīms</a:t>
            </a:r>
            <a:r>
              <a:rPr lang="en-GB" dirty="0" smtClean="0"/>
              <a:t> OPTAIN, 152 </a:t>
            </a:r>
            <a:r>
              <a:rPr lang="en-GB" dirty="0" err="1" smtClean="0"/>
              <a:t>tūkst</a:t>
            </a:r>
            <a:r>
              <a:rPr lang="en-GB" dirty="0" smtClean="0"/>
              <a:t>. EUR),</a:t>
            </a:r>
            <a:r>
              <a:rPr lang="en-GB" baseline="0" dirty="0" smtClean="0"/>
              <a:t> </a:t>
            </a:r>
            <a:r>
              <a:rPr lang="en-GB" baseline="0" dirty="0" err="1" smtClean="0"/>
              <a:t>kopā</a:t>
            </a:r>
            <a:r>
              <a:rPr lang="en-GB" baseline="0" dirty="0" smtClean="0"/>
              <a:t> </a:t>
            </a:r>
            <a:r>
              <a:rPr lang="en-GB" baseline="0" dirty="0" err="1" smtClean="0"/>
              <a:t>tiek</a:t>
            </a:r>
            <a:r>
              <a:rPr lang="en-GB" baseline="0" dirty="0" smtClean="0"/>
              <a:t> </a:t>
            </a:r>
            <a:r>
              <a:rPr lang="en-GB" baseline="0" dirty="0" err="1" smtClean="0"/>
              <a:t>īstenoti</a:t>
            </a:r>
            <a:r>
              <a:rPr lang="en-GB" baseline="0" dirty="0" smtClean="0"/>
              <a:t> </a:t>
            </a:r>
            <a:r>
              <a:rPr lang="en-GB" baseline="0" dirty="0" err="1" smtClean="0"/>
              <a:t>arī</a:t>
            </a:r>
            <a:r>
              <a:rPr lang="en-GB" baseline="0" dirty="0" smtClean="0"/>
              <a:t> </a:t>
            </a:r>
            <a:r>
              <a:rPr lang="en-GB" baseline="0" dirty="0" err="1" smtClean="0"/>
              <a:t>vairāki</a:t>
            </a:r>
            <a:r>
              <a:rPr lang="en-GB" baseline="0" dirty="0" smtClean="0"/>
              <a:t> </a:t>
            </a:r>
            <a:r>
              <a:rPr lang="en-GB" baseline="0" dirty="0" err="1" smtClean="0"/>
              <a:t>fundamentālie</a:t>
            </a:r>
            <a:r>
              <a:rPr lang="en-GB" baseline="0" dirty="0" smtClean="0"/>
              <a:t> un </a:t>
            </a:r>
            <a:r>
              <a:rPr lang="en-GB" baseline="0" dirty="0" err="1" smtClean="0"/>
              <a:t>lietišķie</a:t>
            </a:r>
            <a:r>
              <a:rPr lang="en-GB" baseline="0" dirty="0" smtClean="0"/>
              <a:t> </a:t>
            </a:r>
            <a:r>
              <a:rPr lang="en-GB" baseline="0" dirty="0" err="1" smtClean="0"/>
              <a:t>projekti</a:t>
            </a:r>
            <a:r>
              <a:rPr lang="en-GB" baseline="0" dirty="0" smtClean="0"/>
              <a:t>, </a:t>
            </a:r>
            <a:r>
              <a:rPr lang="en-GB" baseline="0" dirty="0" err="1" smtClean="0"/>
              <a:t>kā</a:t>
            </a:r>
            <a:r>
              <a:rPr lang="en-GB" baseline="0" dirty="0" smtClean="0"/>
              <a:t> </a:t>
            </a:r>
            <a:r>
              <a:rPr lang="en-GB" baseline="0" dirty="0" err="1" smtClean="0"/>
              <a:t>arī</a:t>
            </a:r>
            <a:r>
              <a:rPr lang="en-GB" baseline="0" dirty="0" smtClean="0"/>
              <a:t> </a:t>
            </a:r>
            <a:r>
              <a:rPr lang="en-GB" baseline="0" dirty="0" err="1" smtClean="0"/>
              <a:t>valsts</a:t>
            </a:r>
            <a:r>
              <a:rPr lang="en-GB" baseline="0" dirty="0" smtClean="0"/>
              <a:t> </a:t>
            </a:r>
            <a:r>
              <a:rPr lang="en-GB" baseline="0" dirty="0" err="1" smtClean="0"/>
              <a:t>pētījumu</a:t>
            </a:r>
            <a:r>
              <a:rPr lang="en-GB" baseline="0" dirty="0" smtClean="0"/>
              <a:t> </a:t>
            </a:r>
            <a:r>
              <a:rPr lang="en-GB" baseline="0" dirty="0" err="1" smtClean="0"/>
              <a:t>programmu</a:t>
            </a:r>
            <a:r>
              <a:rPr lang="en-GB" baseline="0" dirty="0" smtClean="0"/>
              <a:t> </a:t>
            </a:r>
            <a:r>
              <a:rPr lang="en-GB" baseline="0" dirty="0" err="1" smtClean="0"/>
              <a:t>projekti</a:t>
            </a:r>
            <a:r>
              <a:rPr lang="en-GB" baseline="0" dirty="0" smtClean="0"/>
              <a:t> (</a:t>
            </a:r>
            <a:r>
              <a:rPr lang="en-GB" baseline="0" dirty="0" err="1" smtClean="0"/>
              <a:t>kopā</a:t>
            </a:r>
            <a:r>
              <a:rPr lang="en-GB" baseline="0" dirty="0" smtClean="0"/>
              <a:t> </a:t>
            </a:r>
            <a:r>
              <a:rPr lang="en-GB" baseline="0" dirty="0" err="1" smtClean="0"/>
              <a:t>vairāk</a:t>
            </a:r>
            <a:r>
              <a:rPr lang="en-GB" baseline="0" dirty="0" smtClean="0"/>
              <a:t> </a:t>
            </a:r>
            <a:r>
              <a:rPr lang="en-GB" baseline="0" dirty="0" err="1" smtClean="0"/>
              <a:t>kā</a:t>
            </a:r>
            <a:r>
              <a:rPr lang="en-GB" baseline="0" dirty="0" smtClean="0"/>
              <a:t> 25 </a:t>
            </a:r>
            <a:r>
              <a:rPr lang="en-GB" baseline="0" dirty="0" err="1" smtClean="0"/>
              <a:t>projekti</a:t>
            </a:r>
            <a:r>
              <a:rPr lang="en-GB" baseline="0" dirty="0" smtClean="0"/>
              <a:t>) un </a:t>
            </a:r>
            <a:r>
              <a:rPr lang="en-GB" baseline="0" dirty="0" err="1" smtClean="0"/>
              <a:t>citas</a:t>
            </a:r>
            <a:r>
              <a:rPr lang="en-GB" baseline="0" dirty="0" smtClean="0"/>
              <a:t> </a:t>
            </a:r>
            <a:r>
              <a:rPr lang="en-GB" baseline="0" dirty="0" err="1" smtClean="0"/>
              <a:t>pētniecības</a:t>
            </a:r>
            <a:r>
              <a:rPr lang="en-GB" baseline="0" dirty="0" smtClean="0"/>
              <a:t> </a:t>
            </a:r>
            <a:r>
              <a:rPr lang="en-GB" baseline="0" dirty="0" err="1" smtClean="0"/>
              <a:t>aktivitātes</a:t>
            </a:r>
            <a:r>
              <a:rPr lang="en-GB" baseline="0" dirty="0" smtClean="0"/>
              <a:t>.</a:t>
            </a:r>
          </a:p>
          <a:p>
            <a:pPr>
              <a:buAutoNum type="arabicParenR"/>
            </a:pPr>
            <a:r>
              <a:rPr lang="lv-LV" dirty="0" smtClean="0"/>
              <a:t>Ar EEZ/NO atbalstu attīstīts Daugavpils inovāciju centrs – STEM  un uzņēmējdarbības izglītības programmas pedagogiem, skolēniem un studentiem, laboratoriju izveide, tematiskās izstādes, zinātnes vasaras skola (partneri Daugavpils Universitāte un </a:t>
            </a:r>
            <a:r>
              <a:rPr lang="lv-LV" dirty="0" err="1" smtClean="0"/>
              <a:t>Trondheimas</a:t>
            </a:r>
            <a:r>
              <a:rPr lang="lv-LV" dirty="0" smtClean="0"/>
              <a:t> Zinātnes centrs) –</a:t>
            </a:r>
            <a:r>
              <a:rPr lang="en-GB" baseline="0" dirty="0" smtClean="0"/>
              <a:t> 2 M EUR </a:t>
            </a:r>
            <a:r>
              <a:rPr lang="en-GB" baseline="0" dirty="0" err="1" smtClean="0"/>
              <a:t>projekts</a:t>
            </a:r>
            <a:r>
              <a:rPr lang="lv-LV" dirty="0" smtClean="0"/>
              <a:t>. </a:t>
            </a:r>
          </a:p>
          <a:p>
            <a:pPr>
              <a:buAutoNum type="arabicParenR"/>
            </a:pPr>
            <a:r>
              <a:rPr lang="en-GB" dirty="0" err="1" smtClean="0"/>
              <a:t>Labajā</a:t>
            </a:r>
            <a:r>
              <a:rPr lang="en-GB" baseline="0" dirty="0" smtClean="0"/>
              <a:t> </a:t>
            </a:r>
            <a:r>
              <a:rPr lang="en-GB" baseline="0" dirty="0" err="1" smtClean="0"/>
              <a:t>pusē</a:t>
            </a:r>
            <a:r>
              <a:rPr lang="en-GB" baseline="0" dirty="0" smtClean="0"/>
              <a:t> </a:t>
            </a:r>
            <a:r>
              <a:rPr lang="en-GB" baseline="0" dirty="0" err="1" smtClean="0"/>
              <a:t>diagrammā</a:t>
            </a:r>
            <a:r>
              <a:rPr lang="en-GB" baseline="0" dirty="0" smtClean="0"/>
              <a:t> </a:t>
            </a:r>
            <a:r>
              <a:rPr lang="en-GB" baseline="0" dirty="0" err="1" smtClean="0"/>
              <a:t>var</a:t>
            </a:r>
            <a:r>
              <a:rPr lang="en-GB" baseline="0" dirty="0" smtClean="0"/>
              <a:t> </a:t>
            </a:r>
            <a:r>
              <a:rPr lang="en-GB" baseline="0" dirty="0" err="1" smtClean="0"/>
              <a:t>redzēt</a:t>
            </a:r>
            <a:r>
              <a:rPr lang="en-GB" baseline="0" dirty="0" smtClean="0"/>
              <a:t>, </a:t>
            </a:r>
            <a:r>
              <a:rPr lang="en-GB" baseline="0" dirty="0" err="1" smtClean="0"/>
              <a:t>ka</a:t>
            </a:r>
            <a:r>
              <a:rPr lang="en-GB" baseline="0" dirty="0" smtClean="0"/>
              <a:t> </a:t>
            </a:r>
            <a:r>
              <a:rPr lang="en-GB" baseline="0" dirty="0" err="1" smtClean="0"/>
              <a:t>Latgales</a:t>
            </a:r>
            <a:r>
              <a:rPr lang="en-GB" baseline="0" dirty="0" smtClean="0"/>
              <a:t> </a:t>
            </a:r>
            <a:r>
              <a:rPr lang="en-GB" baseline="0" dirty="0" err="1" smtClean="0"/>
              <a:t>zinātniskās</a:t>
            </a:r>
            <a:r>
              <a:rPr lang="en-GB" baseline="0" dirty="0" smtClean="0"/>
              <a:t> </a:t>
            </a:r>
            <a:r>
              <a:rPr lang="en-GB" baseline="0" dirty="0" err="1" smtClean="0"/>
              <a:t>institūcijas</a:t>
            </a:r>
            <a:r>
              <a:rPr lang="en-GB" baseline="0" dirty="0" smtClean="0"/>
              <a:t> </a:t>
            </a:r>
            <a:r>
              <a:rPr lang="en-GB" baseline="0" dirty="0" err="1" smtClean="0"/>
              <a:t>sniedz</a:t>
            </a:r>
            <a:r>
              <a:rPr lang="en-GB" baseline="0" dirty="0" smtClean="0"/>
              <a:t> </a:t>
            </a:r>
            <a:r>
              <a:rPr lang="en-GB" baseline="0" dirty="0" err="1" smtClean="0"/>
              <a:t>ieguldījumu</a:t>
            </a:r>
            <a:r>
              <a:rPr lang="en-GB" baseline="0" dirty="0" smtClean="0"/>
              <a:t> </a:t>
            </a:r>
            <a:r>
              <a:rPr lang="en-GB" baseline="0" dirty="0" err="1" smtClean="0"/>
              <a:t>Latvijas</a:t>
            </a:r>
            <a:r>
              <a:rPr lang="en-GB" baseline="0" dirty="0" smtClean="0"/>
              <a:t> </a:t>
            </a:r>
            <a:r>
              <a:rPr lang="en-GB" baseline="0" dirty="0" err="1" smtClean="0"/>
              <a:t>Viedās</a:t>
            </a:r>
            <a:r>
              <a:rPr lang="en-GB" baseline="0" dirty="0" smtClean="0"/>
              <a:t> </a:t>
            </a:r>
            <a:r>
              <a:rPr lang="en-GB" baseline="0" dirty="0" err="1" smtClean="0"/>
              <a:t>specializācijas</a:t>
            </a:r>
            <a:r>
              <a:rPr lang="en-GB" baseline="0" dirty="0" smtClean="0"/>
              <a:t> </a:t>
            </a:r>
            <a:r>
              <a:rPr lang="en-GB" baseline="0" dirty="0" err="1" smtClean="0"/>
              <a:t>prioritārajās</a:t>
            </a:r>
            <a:r>
              <a:rPr lang="en-GB" baseline="0" dirty="0" smtClean="0"/>
              <a:t> </a:t>
            </a:r>
            <a:r>
              <a:rPr lang="en-GB" baseline="0" dirty="0" err="1" smtClean="0"/>
              <a:t>jomās</a:t>
            </a:r>
            <a:r>
              <a:rPr lang="en-GB" baseline="0" dirty="0" smtClean="0"/>
              <a:t>, </a:t>
            </a:r>
            <a:r>
              <a:rPr lang="en-GB" baseline="0" dirty="0" err="1" smtClean="0"/>
              <a:t>īpaši</a:t>
            </a:r>
            <a:r>
              <a:rPr lang="en-GB" baseline="0" dirty="0" smtClean="0"/>
              <a:t> </a:t>
            </a:r>
            <a:r>
              <a:rPr lang="en-GB" baseline="0" dirty="0" err="1" smtClean="0"/>
              <a:t>bioekonomikā</a:t>
            </a:r>
            <a:r>
              <a:rPr lang="en-GB" baseline="0" dirty="0" smtClean="0"/>
              <a:t>, </a:t>
            </a:r>
            <a:r>
              <a:rPr lang="en-GB" baseline="0" dirty="0" err="1" smtClean="0"/>
              <a:t>viedajā</a:t>
            </a:r>
            <a:r>
              <a:rPr lang="en-GB" baseline="0" dirty="0" smtClean="0"/>
              <a:t> </a:t>
            </a:r>
            <a:r>
              <a:rPr lang="en-GB" baseline="0" dirty="0" err="1" smtClean="0"/>
              <a:t>enerģētikā</a:t>
            </a:r>
            <a:r>
              <a:rPr lang="en-GB" baseline="0" dirty="0" smtClean="0"/>
              <a:t> un </a:t>
            </a:r>
            <a:r>
              <a:rPr lang="en-GB" baseline="0" dirty="0" err="1" smtClean="0"/>
              <a:t>sociālās</a:t>
            </a:r>
            <a:r>
              <a:rPr lang="en-GB" baseline="0" dirty="0" smtClean="0"/>
              <a:t> un </a:t>
            </a:r>
            <a:r>
              <a:rPr lang="en-GB" baseline="0" dirty="0" err="1" smtClean="0"/>
              <a:t>humanitārās</a:t>
            </a:r>
            <a:r>
              <a:rPr lang="en-GB" baseline="0" dirty="0" smtClean="0"/>
              <a:t> </a:t>
            </a:r>
            <a:r>
              <a:rPr lang="en-GB" baseline="0" dirty="0" err="1" smtClean="0"/>
              <a:t>zinātnēs</a:t>
            </a:r>
            <a:r>
              <a:rPr lang="en-GB" baseline="0" dirty="0" smtClean="0"/>
              <a:t>. </a:t>
            </a:r>
            <a:endParaRPr lang="en-GB" dirty="0" smtClean="0"/>
          </a:p>
          <a:p>
            <a:pPr>
              <a:buAutoNum type="arabicParenR"/>
            </a:pPr>
            <a:endParaRPr lang="lv-LV" dirty="0"/>
          </a:p>
        </p:txBody>
      </p:sp>
      <p:sp>
        <p:nvSpPr>
          <p:cNvPr id="4" name="Slide Number Placeholder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lv-LV" sz="1200" b="0" i="0" u="none" strike="noStrike" cap="none" smtClean="0">
                <a:solidFill>
                  <a:schemeClr val="dk1"/>
                </a:solidFill>
                <a:latin typeface="Calibri"/>
                <a:ea typeface="Calibri"/>
                <a:cs typeface="Calibri"/>
                <a:sym typeface="Calibri"/>
              </a:rPr>
              <a:t>2</a:t>
            </a:fld>
            <a:endParaRPr lang="lv-LV"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799453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3"/>
        <p:cNvGrpSpPr/>
        <p:nvPr/>
      </p:nvGrpSpPr>
      <p:grpSpPr>
        <a:xfrm>
          <a:off x="0" y="0"/>
          <a:ext cx="0" cy="0"/>
          <a:chOff x="0" y="0"/>
          <a:chExt cx="0" cy="0"/>
        </a:xfrm>
      </p:grpSpPr>
      <p:sp>
        <p:nvSpPr>
          <p:cNvPr id="444" name="Google Shape;444;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r>
              <a:rPr lang="lv-LV" dirty="0"/>
              <a:t>Laika periodā no 2019. gada  sākuma līdz 2022. gada 1. augustam 8.4.1.SAM projektā "Pilnveidot nodarbināto personu profesionālo kompetenci" piedāvāto mācību atbalstu  3., 4., attālinātās 5., 6. un 7. mācību kārtas ietvaros  kopumā  5643 Latgales plānošanas reģiona nodarbinātās personas, no kurām sekmīgi mācības  jau pabeiguši 4548 nodarbinātie. </a:t>
            </a:r>
            <a:endParaRPr lang="en-GB" dirty="0" smtClean="0"/>
          </a:p>
          <a:p>
            <a:pPr marL="0" lvl="0" indent="0"/>
            <a:endParaRPr lang="lv-LV" dirty="0"/>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lv-LV" dirty="0" smtClean="0"/>
              <a:t>Laika periodā līdz 2022. gada 30.jūnijam 8.3.3.SAM projektā “Attīstīt NEET jauniešu prasmes un veicināt to iesaisti izglītībā, NVA īstenotajos pasākumos Jauniešu garantijas ietvaros un nevalstisko organizāciju vai jauniešu centru darbībā”  ir iesaistījušies </a:t>
            </a:r>
            <a:r>
              <a:rPr lang="en-GB" dirty="0" smtClean="0"/>
              <a:t>1280 </a:t>
            </a:r>
            <a:r>
              <a:rPr lang="en-GB" dirty="0" err="1" smtClean="0"/>
              <a:t>reģiona</a:t>
            </a:r>
            <a:r>
              <a:rPr lang="lv-LV" dirty="0" smtClean="0"/>
              <a:t> jaunieši</a:t>
            </a:r>
            <a:r>
              <a:rPr lang="en-GB" dirty="0" smtClean="0"/>
              <a:t>.</a:t>
            </a:r>
            <a:r>
              <a:rPr lang="en-GB" baseline="0" dirty="0" smtClean="0"/>
              <a:t> </a:t>
            </a:r>
            <a:endParaRPr lang="en-GB" dirty="0" smtClean="0"/>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lang="en-GB" dirty="0" smtClean="0"/>
          </a:p>
          <a:p>
            <a:pPr marL="0" lvl="0" indent="0"/>
            <a:r>
              <a:rPr lang="en-GB" dirty="0" smtClean="0"/>
              <a:t>ES </a:t>
            </a:r>
            <a:r>
              <a:rPr lang="lv-LV" noProof="0" dirty="0" smtClean="0"/>
              <a:t>fondu</a:t>
            </a:r>
            <a:r>
              <a:rPr lang="en-GB" dirty="0" smtClean="0"/>
              <a:t> 2014.-2020.gada</a:t>
            </a:r>
            <a:r>
              <a:rPr lang="en-GB" baseline="0" dirty="0" smtClean="0"/>
              <a:t> </a:t>
            </a:r>
            <a:r>
              <a:rPr lang="en-GB" baseline="0" dirty="0" err="1" smtClean="0"/>
              <a:t>perioda</a:t>
            </a:r>
            <a:r>
              <a:rPr lang="en-GB" baseline="0" dirty="0" smtClean="0"/>
              <a:t> SAM 8.1.3. </a:t>
            </a:r>
            <a:r>
              <a:rPr lang="en-GB" baseline="0" dirty="0" err="1" smtClean="0"/>
              <a:t>ietvaros</a:t>
            </a:r>
            <a:r>
              <a:rPr lang="en-GB" baseline="0" dirty="0" smtClean="0"/>
              <a:t> </a:t>
            </a:r>
            <a:r>
              <a:rPr lang="en-GB" baseline="0" dirty="0" err="1" smtClean="0"/>
              <a:t>veikti</a:t>
            </a:r>
            <a:r>
              <a:rPr lang="en-GB" baseline="0" dirty="0" smtClean="0"/>
              <a:t> </a:t>
            </a:r>
            <a:r>
              <a:rPr lang="en-GB" baseline="0" dirty="0" err="1" smtClean="0"/>
              <a:t>ieguldījumi</a:t>
            </a:r>
            <a:r>
              <a:rPr lang="en-GB" baseline="0" dirty="0" smtClean="0"/>
              <a:t>  20,2 </a:t>
            </a:r>
            <a:r>
              <a:rPr lang="en-GB" baseline="0" dirty="0" err="1" smtClean="0"/>
              <a:t>milj</a:t>
            </a:r>
            <a:r>
              <a:rPr lang="en-GB" baseline="0" dirty="0" smtClean="0"/>
              <a:t>. EUR </a:t>
            </a:r>
            <a:r>
              <a:rPr lang="en-GB" baseline="0" dirty="0" err="1" smtClean="0"/>
              <a:t>apmērā</a:t>
            </a:r>
            <a:r>
              <a:rPr lang="en-GB" baseline="0" dirty="0" smtClean="0"/>
              <a:t> 4 </a:t>
            </a:r>
            <a:r>
              <a:rPr lang="en-GB" baseline="0" dirty="0" err="1" smtClean="0"/>
              <a:t>reģiona</a:t>
            </a:r>
            <a:r>
              <a:rPr lang="en-GB" baseline="0" dirty="0" smtClean="0"/>
              <a:t> </a:t>
            </a:r>
            <a:r>
              <a:rPr lang="en-GB" baseline="0" dirty="0" err="1" smtClean="0"/>
              <a:t>profesionālās</a:t>
            </a:r>
            <a:r>
              <a:rPr lang="en-GB" baseline="0" dirty="0" smtClean="0"/>
              <a:t> </a:t>
            </a:r>
            <a:r>
              <a:rPr lang="en-GB" baseline="0" dirty="0" err="1" smtClean="0"/>
              <a:t>izglītības</a:t>
            </a:r>
            <a:r>
              <a:rPr lang="en-GB" baseline="0" dirty="0" smtClean="0"/>
              <a:t> </a:t>
            </a:r>
            <a:r>
              <a:rPr lang="en-GB" baseline="0" dirty="0" err="1" smtClean="0"/>
              <a:t>iestādēs</a:t>
            </a:r>
            <a:r>
              <a:rPr lang="en-GB" baseline="0" dirty="0" smtClean="0"/>
              <a:t> (3 –IZM </a:t>
            </a:r>
            <a:r>
              <a:rPr lang="en-GB" baseline="0" dirty="0" err="1" smtClean="0"/>
              <a:t>Daugavpilī</a:t>
            </a:r>
            <a:r>
              <a:rPr lang="en-GB" baseline="0" dirty="0" smtClean="0"/>
              <a:t> un </a:t>
            </a:r>
            <a:r>
              <a:rPr lang="en-GB" baseline="0" dirty="0" err="1" smtClean="0"/>
              <a:t>Rēzeknē</a:t>
            </a:r>
            <a:r>
              <a:rPr lang="en-GB" baseline="0" dirty="0" smtClean="0"/>
              <a:t> un 1- </a:t>
            </a:r>
            <a:r>
              <a:rPr lang="en-GB" baseline="0" dirty="0" err="1" smtClean="0"/>
              <a:t>pašvaldības</a:t>
            </a:r>
            <a:r>
              <a:rPr lang="en-GB" baseline="0" dirty="0" smtClean="0"/>
              <a:t> PII </a:t>
            </a:r>
            <a:r>
              <a:rPr lang="en-GB" baseline="0" dirty="0" err="1" smtClean="0"/>
              <a:t>Daugavpilī</a:t>
            </a:r>
            <a:r>
              <a:rPr lang="en-GB" baseline="0" dirty="0" smtClean="0"/>
              <a:t>)  un 2 </a:t>
            </a:r>
            <a:r>
              <a:rPr lang="en-GB" baseline="0" dirty="0" err="1" smtClean="0"/>
              <a:t>reģionā</a:t>
            </a:r>
            <a:r>
              <a:rPr lang="en-GB" baseline="0" dirty="0" smtClean="0"/>
              <a:t> </a:t>
            </a:r>
            <a:r>
              <a:rPr lang="en-GB" baseline="0" dirty="0" err="1" smtClean="0"/>
              <a:t>izvietotajās</a:t>
            </a:r>
            <a:r>
              <a:rPr lang="en-GB" baseline="0" dirty="0" smtClean="0"/>
              <a:t> </a:t>
            </a:r>
            <a:r>
              <a:rPr lang="en-GB" baseline="0" dirty="0" err="1" smtClean="0"/>
              <a:t>lielo</a:t>
            </a:r>
            <a:r>
              <a:rPr lang="en-GB" baseline="0" dirty="0" smtClean="0"/>
              <a:t> PIKC </a:t>
            </a:r>
            <a:r>
              <a:rPr lang="en-GB" baseline="0" dirty="0" err="1" smtClean="0"/>
              <a:t>mācību</a:t>
            </a:r>
            <a:r>
              <a:rPr lang="en-GB" baseline="0" dirty="0" smtClean="0"/>
              <a:t> </a:t>
            </a:r>
            <a:r>
              <a:rPr lang="en-GB" baseline="0" dirty="0" err="1" smtClean="0"/>
              <a:t>īstenošanas</a:t>
            </a:r>
            <a:r>
              <a:rPr lang="en-GB" baseline="0" dirty="0" smtClean="0"/>
              <a:t> </a:t>
            </a:r>
            <a:r>
              <a:rPr lang="en-GB" baseline="0" dirty="0" err="1" smtClean="0"/>
              <a:t>vietās</a:t>
            </a:r>
            <a:r>
              <a:rPr lang="en-GB" baseline="0" dirty="0" smtClean="0"/>
              <a:t> (</a:t>
            </a:r>
            <a:r>
              <a:rPr lang="en-GB" baseline="0" dirty="0" err="1" smtClean="0"/>
              <a:t>Preiļos</a:t>
            </a:r>
            <a:r>
              <a:rPr lang="en-GB" baseline="0" dirty="0" smtClean="0"/>
              <a:t> un </a:t>
            </a:r>
            <a:r>
              <a:rPr lang="en-GB" baseline="0" dirty="0" err="1" smtClean="0"/>
              <a:t>Krāslavā</a:t>
            </a:r>
            <a:r>
              <a:rPr lang="en-GB" baseline="0" dirty="0" smtClean="0"/>
              <a:t>) </a:t>
            </a:r>
            <a:r>
              <a:rPr lang="en-GB" baseline="0" dirty="0"/>
              <a:t> </a:t>
            </a:r>
            <a:r>
              <a:rPr lang="en-GB" baseline="0" dirty="0" smtClean="0"/>
              <a:t>un </a:t>
            </a:r>
            <a:r>
              <a:rPr lang="lv-LV" dirty="0" smtClean="0"/>
              <a:t>4.2.1.2</a:t>
            </a:r>
            <a:r>
              <a:rPr lang="lv-LV" dirty="0"/>
              <a:t>. specifiskā atbalsta mērķa pasākuma "Veicināt energoefektivitātes paaugstināšanu valsts ēkās" ietvaros Latgalē veikti ieguldījumi 2 profesionālās izglītības iestādēs kopā 728 860 </a:t>
            </a:r>
            <a:r>
              <a:rPr lang="lv-LV" dirty="0" err="1"/>
              <a:t>euro</a:t>
            </a:r>
            <a:r>
              <a:rPr lang="lv-LV" dirty="0"/>
              <a:t> apmērā.</a:t>
            </a: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lang="en-GB" dirty="0" smtClean="0"/>
          </a:p>
          <a:p>
            <a:pPr marL="0" lvl="0" indent="0"/>
            <a:endParaRPr lang="lv-LV" dirty="0"/>
          </a:p>
          <a:p>
            <a:pPr marL="0" lvl="0" indent="0"/>
            <a:endParaRPr lang="lv-LV" dirty="0"/>
          </a:p>
          <a:p>
            <a:pPr marL="0" lvl="0" indent="0" algn="l" rtl="0">
              <a:spcBef>
                <a:spcPts val="0"/>
              </a:spcBef>
              <a:spcAft>
                <a:spcPts val="0"/>
              </a:spcAft>
              <a:buNone/>
            </a:pPr>
            <a:endParaRPr dirty="0"/>
          </a:p>
        </p:txBody>
      </p:sp>
      <p:sp>
        <p:nvSpPr>
          <p:cNvPr id="445" name="Google Shape;445;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683612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3"/>
        <p:cNvGrpSpPr/>
        <p:nvPr/>
      </p:nvGrpSpPr>
      <p:grpSpPr>
        <a:xfrm>
          <a:off x="0" y="0"/>
          <a:ext cx="0" cy="0"/>
          <a:chOff x="0" y="0"/>
          <a:chExt cx="0" cy="0"/>
        </a:xfrm>
      </p:grpSpPr>
      <p:sp>
        <p:nvSpPr>
          <p:cNvPr id="624" name="Google Shape;624;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r>
              <a:rPr lang="lv-LV" dirty="0"/>
              <a:t>POLITIKAS </a:t>
            </a:r>
            <a:r>
              <a:rPr lang="lv-LV" dirty="0" smtClean="0"/>
              <a:t>REZULTĀTS:</a:t>
            </a:r>
            <a:r>
              <a:rPr lang="lv-LV" baseline="0" dirty="0" smtClean="0"/>
              <a:t> </a:t>
            </a:r>
            <a:r>
              <a:rPr lang="lv-LV" dirty="0" smtClean="0"/>
              <a:t>Valsts </a:t>
            </a:r>
            <a:r>
              <a:rPr lang="lv-LV" dirty="0"/>
              <a:t>valodas politikas pamatnostādnes 2021.-2027.gadam apstiprinātas ar Ministru kabineta 2021. gada 25. augusta rīkojumu Nr. 601, tajās plānotas arī ar latgaliešu rakstu valodas attīstību saistīti politikas rezultāti. </a:t>
            </a:r>
            <a:r>
              <a:rPr lang="lv-LV" sz="1000" dirty="0">
                <a:hlinkClick r:id="rId3"/>
              </a:rPr>
              <a:t>https://likumi.lv/ta/id/325679-par-valsts-valodas-politikas-pamatnostadnem-2021-2027-gadam</a:t>
            </a:r>
            <a:endParaRPr lang="lv-LV" sz="1000" dirty="0"/>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lv-LV" dirty="0" smtClean="0"/>
              <a:t>UZDEVUMS: </a:t>
            </a:r>
            <a:r>
              <a:rPr lang="lv-LV" b="1" dirty="0" smtClean="0"/>
              <a:t>Valsts </a:t>
            </a:r>
            <a:r>
              <a:rPr lang="lv-LV" b="1" dirty="0"/>
              <a:t>valodas politikas pamatnostādņu 2021-2027</a:t>
            </a:r>
            <a:r>
              <a:rPr lang="lv-LV" dirty="0"/>
              <a:t> 1.3. uzdevums – atbalstīt un nostiprināt latgaliešu rakstu valodu un IZM/VISC pasākums, kas paredz izstrādāt atbalsta materiālus latgaliešu rakstu valodas apguvei vispārējā izglītībā</a:t>
            </a:r>
            <a:r>
              <a:rPr lang="lv-LV" dirty="0" smtClean="0"/>
              <a:t>.</a:t>
            </a:r>
            <a:r>
              <a:rPr lang="lv-LV" sz="1200" b="0" i="0" u="none" strike="noStrike" cap="none" dirty="0" smtClean="0">
                <a:solidFill>
                  <a:schemeClr val="dk1"/>
                </a:solidFill>
                <a:effectLst/>
                <a:latin typeface="Calibri"/>
                <a:ea typeface="Calibri"/>
                <a:cs typeface="Calibri"/>
                <a:sym typeface="Calibri"/>
              </a:rPr>
              <a:t> </a:t>
            </a:r>
            <a:r>
              <a:rPr lang="lv-LV" sz="1200" b="0" i="0" u="none" strike="noStrike" cap="none" dirty="0" smtClean="0">
                <a:solidFill>
                  <a:srgbClr val="FFFF00"/>
                </a:solidFill>
                <a:effectLst/>
                <a:latin typeface="Calibri"/>
                <a:ea typeface="Calibri"/>
                <a:cs typeface="Calibri"/>
                <a:sym typeface="Calibri"/>
              </a:rPr>
              <a:t>2021. gada oktobrī</a:t>
            </a:r>
            <a:r>
              <a:rPr lang="lv-LV" sz="1200" b="0" i="0" u="none" strike="noStrike" cap="none" baseline="0" dirty="0" smtClean="0">
                <a:solidFill>
                  <a:srgbClr val="FFFF00"/>
                </a:solidFill>
                <a:effectLst/>
                <a:latin typeface="Calibri"/>
                <a:ea typeface="Calibri"/>
                <a:cs typeface="Calibri"/>
                <a:sym typeface="Calibri"/>
              </a:rPr>
              <a:t> </a:t>
            </a:r>
            <a:r>
              <a:rPr lang="lv-LV" sz="1200" b="0" i="0" u="none" strike="noStrike" cap="none" dirty="0" smtClean="0">
                <a:solidFill>
                  <a:srgbClr val="FFFF00"/>
                </a:solidFill>
                <a:effectLst/>
                <a:latin typeface="Calibri"/>
                <a:ea typeface="Calibri"/>
                <a:cs typeface="Calibri"/>
                <a:sym typeface="Calibri"/>
              </a:rPr>
              <a:t>65 izglītības iestādes Latgalē tika aicinātas pieteikties </a:t>
            </a:r>
            <a:r>
              <a:rPr lang="lv-LV" sz="1200" b="0" i="0" u="sng" strike="noStrike" cap="none" dirty="0" smtClean="0">
                <a:solidFill>
                  <a:srgbClr val="FFFF00"/>
                </a:solidFill>
                <a:effectLst/>
                <a:latin typeface="Calibri"/>
                <a:ea typeface="Calibri"/>
                <a:cs typeface="Calibri"/>
                <a:sym typeface="Calibri"/>
              </a:rPr>
              <a:t>Latgaliešu kultūras kopienas programmai</a:t>
            </a:r>
            <a:r>
              <a:rPr lang="lv-LV" sz="1200" b="0" i="0" u="none" strike="noStrike" cap="none" dirty="0" smtClean="0">
                <a:solidFill>
                  <a:srgbClr val="FFFF00"/>
                </a:solidFill>
                <a:effectLst/>
                <a:latin typeface="Calibri"/>
                <a:ea typeface="Calibri"/>
                <a:cs typeface="Calibri"/>
                <a:sym typeface="Calibri"/>
              </a:rPr>
              <a:t>,</a:t>
            </a:r>
            <a:r>
              <a:rPr lang="lv-LV" sz="1200" b="0" i="0" u="none" strike="noStrike" cap="none" baseline="0" dirty="0" smtClean="0">
                <a:solidFill>
                  <a:srgbClr val="FFFF00"/>
                </a:solidFill>
                <a:effectLst/>
                <a:latin typeface="Calibri"/>
                <a:ea typeface="Calibri"/>
                <a:cs typeface="Calibri"/>
                <a:sym typeface="Calibri"/>
              </a:rPr>
              <a:t> </a:t>
            </a:r>
            <a:r>
              <a:rPr lang="lv-LV" sz="1200" b="0" i="0" u="none" strike="noStrike" cap="none" dirty="0" smtClean="0">
                <a:solidFill>
                  <a:srgbClr val="FFFF00"/>
                </a:solidFill>
                <a:effectLst/>
                <a:latin typeface="Calibri"/>
                <a:ea typeface="Calibri"/>
                <a:cs typeface="Calibri"/>
                <a:sym typeface="Calibri"/>
              </a:rPr>
              <a:t>kopumā atsaucās 6 izglītības iestādes: Ciblas vidusskola, Rēzeknes sākumskola, Rēzeknes 3. vidusskola, Rēzeknes Valsts poļu ģimnāzija, Nautrēnu vidusskola un Varakļānu vidusskola. Pieprasītais atbalsts piešķirts 2 gadiem,</a:t>
            </a:r>
            <a:r>
              <a:rPr lang="lv-LV" sz="1200" b="0" i="0" u="none" strike="noStrike" cap="none" baseline="0" dirty="0" smtClean="0">
                <a:solidFill>
                  <a:srgbClr val="FFFF00"/>
                </a:solidFill>
                <a:effectLst/>
                <a:latin typeface="Calibri"/>
                <a:ea typeface="Calibri"/>
                <a:cs typeface="Calibri"/>
                <a:sym typeface="Calibri"/>
              </a:rPr>
              <a:t> </a:t>
            </a:r>
            <a:r>
              <a:rPr lang="lv-LV" sz="1200" b="0" i="0" u="none" strike="noStrike" cap="none" dirty="0" smtClean="0">
                <a:solidFill>
                  <a:srgbClr val="FFFF00"/>
                </a:solidFill>
                <a:effectLst/>
                <a:latin typeface="Calibri"/>
                <a:ea typeface="Calibri"/>
                <a:cs typeface="Calibri"/>
                <a:sym typeface="Calibri"/>
              </a:rPr>
              <a:t>kopējais finansējums veido 9100 </a:t>
            </a:r>
            <a:r>
              <a:rPr lang="lv-LV" sz="1200" b="0" i="0" u="none" strike="noStrike" cap="none" dirty="0" err="1" smtClean="0">
                <a:solidFill>
                  <a:srgbClr val="FFFF00"/>
                </a:solidFill>
                <a:effectLst/>
                <a:latin typeface="Calibri"/>
                <a:ea typeface="Calibri"/>
                <a:cs typeface="Calibri"/>
                <a:sym typeface="Calibri"/>
              </a:rPr>
              <a:t>euro</a:t>
            </a:r>
            <a:r>
              <a:rPr lang="lv-LV" sz="1200" b="0" i="0" u="none" strike="noStrike" cap="none" dirty="0" smtClean="0">
                <a:solidFill>
                  <a:srgbClr val="FFFF00"/>
                </a:solidFill>
                <a:effectLst/>
                <a:latin typeface="Calibri"/>
                <a:ea typeface="Calibri"/>
                <a:cs typeface="Calibri"/>
                <a:sym typeface="Calibri"/>
              </a:rPr>
              <a:t> atkarībā no katras izglītības iestādes plānotajām nodarbībām attiecīgos vecuma posmos. </a:t>
            </a:r>
            <a:r>
              <a:rPr lang="lv-LV" sz="1200" b="0" i="0" u="none" strike="noStrike" cap="none" dirty="0" smtClean="0">
                <a:solidFill>
                  <a:schemeClr val="dk1"/>
                </a:solidFill>
                <a:effectLst/>
                <a:latin typeface="Calibri"/>
                <a:ea typeface="Calibri"/>
                <a:cs typeface="Calibri"/>
                <a:sym typeface="Calibri"/>
              </a:rPr>
              <a:t>Izglītības iestādēm nodrošināta iespēja pieteikties un pievienot šo nodarbību norisi savam atbalsta pasākuma plānam un īstenot līdz 2023. gada 31. decembrim (projekta beigām). </a:t>
            </a:r>
            <a:endParaRPr lang="lv-LV" dirty="0">
              <a:solidFill>
                <a:srgbClr val="FFFF00"/>
              </a:solidFill>
            </a:endParaRPr>
          </a:p>
          <a:p>
            <a:pPr marL="0" lvl="0" indent="0"/>
            <a:r>
              <a:rPr lang="lv-LV" dirty="0"/>
              <a:t>VALSTS PĒTĪJUMU </a:t>
            </a:r>
            <a:r>
              <a:rPr lang="lv-LV" dirty="0" smtClean="0"/>
              <a:t>PROGRAMMA:</a:t>
            </a:r>
            <a:r>
              <a:rPr lang="lv-LV" baseline="0" dirty="0" smtClean="0"/>
              <a:t> </a:t>
            </a:r>
            <a:r>
              <a:rPr lang="lv-LV" dirty="0" smtClean="0"/>
              <a:t>Valsts </a:t>
            </a:r>
            <a:r>
              <a:rPr lang="lv-LV" dirty="0"/>
              <a:t>valodas politikas pamatnostādņu 2021-2027  1.3. uzdevuma pasākums, kas nodrošina latgaliešu vēstures avotu, normas un mūsdienu situācijas izpēti </a:t>
            </a:r>
            <a:r>
              <a:rPr lang="lv-LV" b="1" dirty="0"/>
              <a:t>Valsts pētījumu programmā «Letonika latviskas un eiropeiskas sabiedrības attīstībai»</a:t>
            </a:r>
            <a:r>
              <a:rPr lang="lv-LV" dirty="0"/>
              <a:t>  (apstiprinātas ar Ministru kabineta 2021. gada 7. jūlija  rīkojumu Nr. 475, finansējums paredzēts 2021.– 2024.g.), kur viens no mērķiem ir latviešu valodas attīstība 21. gadsimtā un tās valstiskā loma.  </a:t>
            </a:r>
            <a:r>
              <a:rPr lang="lv-LV" dirty="0" smtClean="0"/>
              <a:t>Uzsākti </a:t>
            </a:r>
            <a:r>
              <a:rPr lang="lv-LV" dirty="0"/>
              <a:t>4 </a:t>
            </a:r>
            <a:r>
              <a:rPr lang="lv-LV" dirty="0" smtClean="0"/>
              <a:t>ar latviešu valodas izpēti un lībiešu valodas vārdnīcas sagatavošanu saistīt</a:t>
            </a:r>
            <a:r>
              <a:rPr lang="lv-LV" baseline="0" dirty="0" smtClean="0"/>
              <a:t>i </a:t>
            </a:r>
            <a:r>
              <a:rPr lang="lv-LV" dirty="0" smtClean="0"/>
              <a:t>projekti, </a:t>
            </a:r>
            <a:r>
              <a:rPr lang="lv-LV" u="sng" dirty="0"/>
              <a:t>tai skaitā plānots veikt latgaliešu rakstu valodas vēstures un mūsdienu situācijas izpēti, mūsdienu latgaliešu rakstu valodas korpusa (</a:t>
            </a:r>
            <a:r>
              <a:rPr lang="lv-LV" u="sng" dirty="0" err="1"/>
              <a:t>MuLA</a:t>
            </a:r>
            <a:r>
              <a:rPr lang="lv-LV" u="sng" dirty="0"/>
              <a:t>) pilnveidi, attīstīt valodas tehnoloģijas latgaliešu rakstu valodai.</a:t>
            </a:r>
            <a:r>
              <a:rPr lang="lv-LV" dirty="0"/>
              <a:t> </a:t>
            </a:r>
            <a:r>
              <a:rPr lang="lv-LV" sz="1000" dirty="0"/>
              <a:t>Īstenotāji: LU Latviešu valodas institūts, LU Matemātikas un informātikas institūts, Rēzeknes Tehnoloģiju akadēmija</a:t>
            </a:r>
            <a:endParaRPr lang="lv-LV" sz="1000" u="sng" dirty="0"/>
          </a:p>
          <a:p>
            <a:pPr marL="0" lvl="0" indent="0"/>
            <a:endParaRPr dirty="0"/>
          </a:p>
        </p:txBody>
      </p:sp>
      <p:sp>
        <p:nvSpPr>
          <p:cNvPr id="625" name="Google Shape;625;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566342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9"/>
        <p:cNvGrpSpPr/>
        <p:nvPr/>
      </p:nvGrpSpPr>
      <p:grpSpPr>
        <a:xfrm>
          <a:off x="0" y="0"/>
          <a:ext cx="0" cy="0"/>
          <a:chOff x="0" y="0"/>
          <a:chExt cx="0" cy="0"/>
        </a:xfrm>
      </p:grpSpPr>
      <p:sp>
        <p:nvSpPr>
          <p:cNvPr id="1010" name="Google Shape;1010;p4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1" name="Google Shape;1011;p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714403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1">
  <p:cSld name="Title Slide 1">
    <p:bg>
      <p:bgPr>
        <a:solidFill>
          <a:schemeClr val="lt1"/>
        </a:solidFill>
        <a:effectLst/>
      </p:bgPr>
    </p:bg>
    <p:spTree>
      <p:nvGrpSpPr>
        <p:cNvPr id="1" name="Shape 13"/>
        <p:cNvGrpSpPr/>
        <p:nvPr/>
      </p:nvGrpSpPr>
      <p:grpSpPr>
        <a:xfrm>
          <a:off x="0" y="0"/>
          <a:ext cx="0" cy="0"/>
          <a:chOff x="0" y="0"/>
          <a:chExt cx="0" cy="0"/>
        </a:xfrm>
      </p:grpSpPr>
      <p:sp>
        <p:nvSpPr>
          <p:cNvPr id="14" name="Google Shape;14;p2"/>
          <p:cNvSpPr/>
          <p:nvPr/>
        </p:nvSpPr>
        <p:spPr>
          <a:xfrm>
            <a:off x="0" y="2097742"/>
            <a:ext cx="12192000" cy="476025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15" name="Google Shape;15;p2"/>
          <p:cNvSpPr txBox="1">
            <a:spLocks noGrp="1"/>
          </p:cNvSpPr>
          <p:nvPr>
            <p:ph type="ctrTitle"/>
          </p:nvPr>
        </p:nvSpPr>
        <p:spPr>
          <a:xfrm>
            <a:off x="1202554" y="2880220"/>
            <a:ext cx="7821917" cy="2387600"/>
          </a:xfrm>
          <a:prstGeom prst="rect">
            <a:avLst/>
          </a:prstGeom>
          <a:noFill/>
          <a:ln>
            <a:noFill/>
          </a:ln>
        </p:spPr>
        <p:txBody>
          <a:bodyPr spcFirstLastPara="1" wrap="square" lIns="0" tIns="0" rIns="0" bIns="0" anchor="t" anchorCtr="0"/>
          <a:lstStyle>
            <a:lvl1pPr lvl="0" algn="l">
              <a:lnSpc>
                <a:spcPct val="90000"/>
              </a:lnSpc>
              <a:spcBef>
                <a:spcPts val="0"/>
              </a:spcBef>
              <a:spcAft>
                <a:spcPts val="0"/>
              </a:spcAft>
              <a:buClr>
                <a:schemeClr val="lt1"/>
              </a:buClr>
              <a:buSzPts val="4800"/>
              <a:buFont typeface="Verdana"/>
              <a:buNone/>
              <a:defRPr sz="4800" b="1">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6" name="Google Shape;16;p2"/>
          <p:cNvSpPr txBox="1">
            <a:spLocks noGrp="1"/>
          </p:cNvSpPr>
          <p:nvPr>
            <p:ph type="subTitle" idx="1"/>
          </p:nvPr>
        </p:nvSpPr>
        <p:spPr>
          <a:xfrm>
            <a:off x="1202554" y="5823631"/>
            <a:ext cx="6879772" cy="478558"/>
          </a:xfrm>
          <a:prstGeom prst="rect">
            <a:avLst/>
          </a:prstGeom>
          <a:noFill/>
          <a:ln>
            <a:noFill/>
          </a:ln>
        </p:spPr>
        <p:txBody>
          <a:bodyPr spcFirstLastPara="1" wrap="square" lIns="0" tIns="45700" rIns="91425" bIns="45700" anchor="t" anchorCtr="0"/>
          <a:lstStyle>
            <a:lvl1pPr lvl="0" algn="l">
              <a:lnSpc>
                <a:spcPct val="100000"/>
              </a:lnSpc>
              <a:spcBef>
                <a:spcPts val="1000"/>
              </a:spcBef>
              <a:spcAft>
                <a:spcPts val="0"/>
              </a:spcAft>
              <a:buClr>
                <a:schemeClr val="lt1"/>
              </a:buClr>
              <a:buSzPts val="1800"/>
              <a:buNone/>
              <a:defRPr sz="1800">
                <a:solidFill>
                  <a:schemeClr val="lt1"/>
                </a:solidFill>
              </a:defRPr>
            </a:lvl1pPr>
            <a:lvl2pPr lvl="1" algn="ctr">
              <a:lnSpc>
                <a:spcPct val="100000"/>
              </a:lnSpc>
              <a:spcBef>
                <a:spcPts val="500"/>
              </a:spcBef>
              <a:spcAft>
                <a:spcPts val="0"/>
              </a:spcAft>
              <a:buClr>
                <a:srgbClr val="664790"/>
              </a:buClr>
              <a:buSzPts val="2000"/>
              <a:buNone/>
              <a:defRPr sz="2000"/>
            </a:lvl2pPr>
            <a:lvl3pPr lvl="2" algn="ctr">
              <a:lnSpc>
                <a:spcPct val="100000"/>
              </a:lnSpc>
              <a:spcBef>
                <a:spcPts val="500"/>
              </a:spcBef>
              <a:spcAft>
                <a:spcPts val="0"/>
              </a:spcAft>
              <a:buClr>
                <a:srgbClr val="664790"/>
              </a:buClr>
              <a:buSzPts val="1800"/>
              <a:buNone/>
              <a:defRPr sz="1800"/>
            </a:lvl3pPr>
            <a:lvl4pPr lvl="3" algn="ctr">
              <a:lnSpc>
                <a:spcPct val="100000"/>
              </a:lnSpc>
              <a:spcBef>
                <a:spcPts val="500"/>
              </a:spcBef>
              <a:spcAft>
                <a:spcPts val="0"/>
              </a:spcAft>
              <a:buClr>
                <a:srgbClr val="664790"/>
              </a:buClr>
              <a:buSzPts val="1600"/>
              <a:buNone/>
              <a:defRPr sz="1600"/>
            </a:lvl4pPr>
            <a:lvl5pPr lvl="4" algn="ctr">
              <a:lnSpc>
                <a:spcPct val="100000"/>
              </a:lnSpc>
              <a:spcBef>
                <a:spcPts val="500"/>
              </a:spcBef>
              <a:spcAft>
                <a:spcPts val="0"/>
              </a:spcAft>
              <a:buClr>
                <a:srgbClr val="664790"/>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17" name="Google Shape;17;p2"/>
          <p:cNvPicPr preferRelativeResize="0"/>
          <p:nvPr/>
        </p:nvPicPr>
        <p:blipFill rotWithShape="1">
          <a:blip r:embed="rId2">
            <a:alphaModFix/>
          </a:blip>
          <a:srcRect/>
          <a:stretch/>
        </p:blipFill>
        <p:spPr>
          <a:xfrm>
            <a:off x="775705" y="0"/>
            <a:ext cx="2393859" cy="1810872"/>
          </a:xfrm>
          <a:prstGeom prst="rect">
            <a:avLst/>
          </a:prstGeom>
          <a:noFill/>
          <a:ln>
            <a:noFill/>
          </a:ln>
        </p:spPr>
      </p:pic>
      <p:sp>
        <p:nvSpPr>
          <p:cNvPr id="18" name="Google Shape;18;p2"/>
          <p:cNvSpPr txBox="1">
            <a:spLocks noGrp="1"/>
          </p:cNvSpPr>
          <p:nvPr>
            <p:ph type="body" idx="2"/>
          </p:nvPr>
        </p:nvSpPr>
        <p:spPr>
          <a:xfrm rot="5400000">
            <a:off x="10671036" y="3683760"/>
            <a:ext cx="2062163" cy="455084"/>
          </a:xfrm>
          <a:prstGeom prst="rect">
            <a:avLst/>
          </a:prstGeom>
          <a:noFill/>
          <a:ln>
            <a:noFill/>
          </a:ln>
        </p:spPr>
        <p:txBody>
          <a:bodyPr spcFirstLastPara="1" wrap="square" lIns="0" tIns="45700" rIns="91425" bIns="45700" anchor="ctr" anchorCtr="0"/>
          <a:lstStyle>
            <a:lvl1pPr marL="457200" lvl="0" indent="-228600" algn="l">
              <a:lnSpc>
                <a:spcPct val="100000"/>
              </a:lnSpc>
              <a:spcBef>
                <a:spcPts val="1000"/>
              </a:spcBef>
              <a:spcAft>
                <a:spcPts val="0"/>
              </a:spcAft>
              <a:buClr>
                <a:schemeClr val="lt1"/>
              </a:buClr>
              <a:buSzPts val="1200"/>
              <a:buNone/>
              <a:defRPr sz="1200">
                <a:solidFill>
                  <a:schemeClr val="lt1"/>
                </a:solidFill>
              </a:defRPr>
            </a:lvl1pPr>
            <a:lvl2pPr marL="914400" lvl="1" indent="-342900" algn="l">
              <a:lnSpc>
                <a:spcPct val="100000"/>
              </a:lnSpc>
              <a:spcBef>
                <a:spcPts val="500"/>
              </a:spcBef>
              <a:spcAft>
                <a:spcPts val="0"/>
              </a:spcAft>
              <a:buClr>
                <a:srgbClr val="664790"/>
              </a:buClr>
              <a:buSzPts val="1800"/>
              <a:buChar char="•"/>
              <a:defRPr/>
            </a:lvl2pPr>
            <a:lvl3pPr marL="1371600" lvl="2" indent="-342900" algn="l">
              <a:lnSpc>
                <a:spcPct val="100000"/>
              </a:lnSpc>
              <a:spcBef>
                <a:spcPts val="500"/>
              </a:spcBef>
              <a:spcAft>
                <a:spcPts val="0"/>
              </a:spcAft>
              <a:buClr>
                <a:srgbClr val="664790"/>
              </a:buClr>
              <a:buSzPts val="1800"/>
              <a:buChar char="•"/>
              <a:defRPr/>
            </a:lvl3pPr>
            <a:lvl4pPr marL="1828800" lvl="3" indent="-342900" algn="l">
              <a:lnSpc>
                <a:spcPct val="100000"/>
              </a:lnSpc>
              <a:spcBef>
                <a:spcPts val="500"/>
              </a:spcBef>
              <a:spcAft>
                <a:spcPts val="0"/>
              </a:spcAft>
              <a:buClr>
                <a:srgbClr val="664790"/>
              </a:buClr>
              <a:buSzPts val="1800"/>
              <a:buChar char="•"/>
              <a:defRPr/>
            </a:lvl4pPr>
            <a:lvl5pPr marL="2286000" lvl="4" indent="-342900" algn="l">
              <a:lnSpc>
                <a:spcPct val="100000"/>
              </a:lnSpc>
              <a:spcBef>
                <a:spcPts val="500"/>
              </a:spcBef>
              <a:spcAft>
                <a:spcPts val="0"/>
              </a:spcAft>
              <a:buClr>
                <a:srgbClr val="664790"/>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ext">
  <p:cSld name="text">
    <p:spTree>
      <p:nvGrpSpPr>
        <p:cNvPr id="1" name="Shape 19"/>
        <p:cNvGrpSpPr/>
        <p:nvPr/>
      </p:nvGrpSpPr>
      <p:grpSpPr>
        <a:xfrm>
          <a:off x="0" y="0"/>
          <a:ext cx="0" cy="0"/>
          <a:chOff x="0" y="0"/>
          <a:chExt cx="0" cy="0"/>
        </a:xfrm>
      </p:grpSpPr>
      <p:sp>
        <p:nvSpPr>
          <p:cNvPr id="20" name="Google Shape;20;p3"/>
          <p:cNvSpPr/>
          <p:nvPr/>
        </p:nvSpPr>
        <p:spPr>
          <a:xfrm>
            <a:off x="0" y="1"/>
            <a:ext cx="12192000" cy="1658471"/>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21" name="Google Shape;21;p3"/>
          <p:cNvSpPr txBox="1">
            <a:spLocks noGrp="1"/>
          </p:cNvSpPr>
          <p:nvPr>
            <p:ph type="title"/>
          </p:nvPr>
        </p:nvSpPr>
        <p:spPr>
          <a:xfrm>
            <a:off x="616775" y="257547"/>
            <a:ext cx="5723068" cy="1142815"/>
          </a:xfrm>
          <a:prstGeom prst="rect">
            <a:avLst/>
          </a:prstGeom>
          <a:noFill/>
          <a:ln>
            <a:noFill/>
          </a:ln>
        </p:spPr>
        <p:txBody>
          <a:bodyPr spcFirstLastPara="1" wrap="square" lIns="0" tIns="45700" rIns="91425" bIns="45700" anchor="ctr" anchorCtr="0"/>
          <a:lstStyle>
            <a:lvl1pPr lvl="0" algn="l">
              <a:lnSpc>
                <a:spcPct val="100000"/>
              </a:lnSpc>
              <a:spcBef>
                <a:spcPts val="0"/>
              </a:spcBef>
              <a:spcAft>
                <a:spcPts val="0"/>
              </a:spcAft>
              <a:buClr>
                <a:srgbClr val="664790"/>
              </a:buClr>
              <a:buSzPts val="2200"/>
              <a:buFont typeface="Verdana"/>
              <a:buNone/>
              <a:defRPr sz="22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3"/>
          <p:cNvSpPr txBox="1">
            <a:spLocks noGrp="1"/>
          </p:cNvSpPr>
          <p:nvPr>
            <p:ph type="body" idx="1"/>
          </p:nvPr>
        </p:nvSpPr>
        <p:spPr>
          <a:xfrm>
            <a:off x="616775" y="2243979"/>
            <a:ext cx="10929767" cy="3932984"/>
          </a:xfrm>
          <a:prstGeom prst="rect">
            <a:avLst/>
          </a:prstGeom>
          <a:noFill/>
          <a:ln>
            <a:noFill/>
          </a:ln>
        </p:spPr>
        <p:txBody>
          <a:bodyPr spcFirstLastPara="1" wrap="square" lIns="0" tIns="45700" rIns="91425" bIns="45700" anchor="t" anchorCtr="0"/>
          <a:lstStyle>
            <a:lvl1pPr marL="457200" lvl="0" indent="-228600" algn="l">
              <a:lnSpc>
                <a:spcPct val="100000"/>
              </a:lnSpc>
              <a:spcBef>
                <a:spcPts val="1000"/>
              </a:spcBef>
              <a:spcAft>
                <a:spcPts val="0"/>
              </a:spcAft>
              <a:buClr>
                <a:srgbClr val="664790"/>
              </a:buClr>
              <a:buSzPts val="2400"/>
              <a:buNone/>
              <a:defRPr>
                <a:solidFill>
                  <a:srgbClr val="664790"/>
                </a:solidFill>
              </a:defRPr>
            </a:lvl1pPr>
            <a:lvl2pPr marL="914400" lvl="1" indent="-228600" algn="l">
              <a:lnSpc>
                <a:spcPct val="100000"/>
              </a:lnSpc>
              <a:spcBef>
                <a:spcPts val="500"/>
              </a:spcBef>
              <a:spcAft>
                <a:spcPts val="0"/>
              </a:spcAft>
              <a:buClr>
                <a:srgbClr val="664790"/>
              </a:buClr>
              <a:buSzPts val="2000"/>
              <a:buNone/>
              <a:defRPr>
                <a:solidFill>
                  <a:srgbClr val="664790"/>
                </a:solidFill>
              </a:defRPr>
            </a:lvl2pPr>
            <a:lvl3pPr marL="1371600" lvl="2" indent="-228600" algn="l">
              <a:lnSpc>
                <a:spcPct val="100000"/>
              </a:lnSpc>
              <a:spcBef>
                <a:spcPts val="500"/>
              </a:spcBef>
              <a:spcAft>
                <a:spcPts val="0"/>
              </a:spcAft>
              <a:buClr>
                <a:srgbClr val="664790"/>
              </a:buClr>
              <a:buSzPts val="1800"/>
              <a:buNone/>
              <a:defRPr>
                <a:solidFill>
                  <a:srgbClr val="664790"/>
                </a:solidFill>
              </a:defRPr>
            </a:lvl3pPr>
            <a:lvl4pPr marL="1828800" lvl="3" indent="-228600" algn="l">
              <a:lnSpc>
                <a:spcPct val="100000"/>
              </a:lnSpc>
              <a:spcBef>
                <a:spcPts val="500"/>
              </a:spcBef>
              <a:spcAft>
                <a:spcPts val="0"/>
              </a:spcAft>
              <a:buClr>
                <a:srgbClr val="664790"/>
              </a:buClr>
              <a:buSzPts val="1400"/>
              <a:buNone/>
              <a:defRPr>
                <a:solidFill>
                  <a:srgbClr val="664790"/>
                </a:solidFill>
              </a:defRPr>
            </a:lvl4pPr>
            <a:lvl5pPr marL="2286000" lvl="4" indent="-228600" algn="l">
              <a:lnSpc>
                <a:spcPct val="100000"/>
              </a:lnSpc>
              <a:spcBef>
                <a:spcPts val="500"/>
              </a:spcBef>
              <a:spcAft>
                <a:spcPts val="0"/>
              </a:spcAft>
              <a:buClr>
                <a:srgbClr val="664790"/>
              </a:buClr>
              <a:buSzPts val="1200"/>
              <a:buNone/>
              <a:defRPr>
                <a:solidFill>
                  <a:srgbClr val="664790"/>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 name="Google Shape;23;p3"/>
          <p:cNvSpPr/>
          <p:nvPr/>
        </p:nvSpPr>
        <p:spPr>
          <a:xfrm>
            <a:off x="616775"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24" name="Google Shape;24;p3"/>
          <p:cNvSpPr txBox="1">
            <a:spLocks noGrp="1"/>
          </p:cNvSpPr>
          <p:nvPr>
            <p:ph type="ftr" idx="11"/>
          </p:nvPr>
        </p:nvSpPr>
        <p:spPr>
          <a:xfrm>
            <a:off x="1008071"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latin typeface="Verdana"/>
                <a:ea typeface="Verdana"/>
                <a:cs typeface="Verdana"/>
                <a:sym typeface="Verdana"/>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
          <p:cNvSpPr txBox="1">
            <a:spLocks noGrp="1"/>
          </p:cNvSpPr>
          <p:nvPr>
            <p:ph type="sldNum" idx="12"/>
          </p:nvPr>
        </p:nvSpPr>
        <p:spPr>
          <a:xfrm>
            <a:off x="616775"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b="0" i="0" u="none" strike="noStrike" cap="none">
                <a:solidFill>
                  <a:schemeClr val="lt1"/>
                </a:solidFill>
                <a:latin typeface="Verdana"/>
                <a:ea typeface="Verdana"/>
                <a:cs typeface="Verdana"/>
                <a:sym typeface="Verdana"/>
              </a:defRPr>
            </a:lvl1pPr>
            <a:lvl2pPr marL="0" marR="0" lvl="1" indent="0" algn="ctr" rtl="0">
              <a:spcBef>
                <a:spcPts val="0"/>
              </a:spcBef>
              <a:buNone/>
              <a:defRPr sz="800" b="0" i="0" u="none" strike="noStrike" cap="none">
                <a:solidFill>
                  <a:schemeClr val="lt1"/>
                </a:solidFill>
                <a:latin typeface="Verdana"/>
                <a:ea typeface="Verdana"/>
                <a:cs typeface="Verdana"/>
                <a:sym typeface="Verdana"/>
              </a:defRPr>
            </a:lvl2pPr>
            <a:lvl3pPr marL="0" marR="0" lvl="2" indent="0" algn="ctr" rtl="0">
              <a:spcBef>
                <a:spcPts val="0"/>
              </a:spcBef>
              <a:buNone/>
              <a:defRPr sz="800" b="0" i="0" u="none" strike="noStrike" cap="none">
                <a:solidFill>
                  <a:schemeClr val="lt1"/>
                </a:solidFill>
                <a:latin typeface="Verdana"/>
                <a:ea typeface="Verdana"/>
                <a:cs typeface="Verdana"/>
                <a:sym typeface="Verdana"/>
              </a:defRPr>
            </a:lvl3pPr>
            <a:lvl4pPr marL="0" marR="0" lvl="3" indent="0" algn="ctr" rtl="0">
              <a:spcBef>
                <a:spcPts val="0"/>
              </a:spcBef>
              <a:buNone/>
              <a:defRPr sz="800" b="0" i="0" u="none" strike="noStrike" cap="none">
                <a:solidFill>
                  <a:schemeClr val="lt1"/>
                </a:solidFill>
                <a:latin typeface="Verdana"/>
                <a:ea typeface="Verdana"/>
                <a:cs typeface="Verdana"/>
                <a:sym typeface="Verdana"/>
              </a:defRPr>
            </a:lvl4pPr>
            <a:lvl5pPr marL="0" marR="0" lvl="4" indent="0" algn="ctr" rtl="0">
              <a:spcBef>
                <a:spcPts val="0"/>
              </a:spcBef>
              <a:buNone/>
              <a:defRPr sz="800" b="0" i="0" u="none" strike="noStrike" cap="none">
                <a:solidFill>
                  <a:schemeClr val="lt1"/>
                </a:solidFill>
                <a:latin typeface="Verdana"/>
                <a:ea typeface="Verdana"/>
                <a:cs typeface="Verdana"/>
                <a:sym typeface="Verdana"/>
              </a:defRPr>
            </a:lvl5pPr>
            <a:lvl6pPr marL="0" marR="0" lvl="5" indent="0" algn="ctr" rtl="0">
              <a:spcBef>
                <a:spcPts val="0"/>
              </a:spcBef>
              <a:buNone/>
              <a:defRPr sz="800" b="0" i="0" u="none" strike="noStrike" cap="none">
                <a:solidFill>
                  <a:schemeClr val="lt1"/>
                </a:solidFill>
                <a:latin typeface="Verdana"/>
                <a:ea typeface="Verdana"/>
                <a:cs typeface="Verdana"/>
                <a:sym typeface="Verdana"/>
              </a:defRPr>
            </a:lvl6pPr>
            <a:lvl7pPr marL="0" marR="0" lvl="6" indent="0" algn="ctr" rtl="0">
              <a:spcBef>
                <a:spcPts val="0"/>
              </a:spcBef>
              <a:buNone/>
              <a:defRPr sz="800" b="0" i="0" u="none" strike="noStrike" cap="none">
                <a:solidFill>
                  <a:schemeClr val="lt1"/>
                </a:solidFill>
                <a:latin typeface="Verdana"/>
                <a:ea typeface="Verdana"/>
                <a:cs typeface="Verdana"/>
                <a:sym typeface="Verdana"/>
              </a:defRPr>
            </a:lvl7pPr>
            <a:lvl8pPr marL="0" marR="0" lvl="7" indent="0" algn="ctr" rtl="0">
              <a:spcBef>
                <a:spcPts val="0"/>
              </a:spcBef>
              <a:buNone/>
              <a:defRPr sz="800" b="0" i="0" u="none" strike="noStrike" cap="none">
                <a:solidFill>
                  <a:schemeClr val="lt1"/>
                </a:solidFill>
                <a:latin typeface="Verdana"/>
                <a:ea typeface="Verdana"/>
                <a:cs typeface="Verdana"/>
                <a:sym typeface="Verdana"/>
              </a:defRPr>
            </a:lvl8pPr>
            <a:lvl9pPr marL="0" marR="0" lvl="8" indent="0" algn="ctr" rtl="0">
              <a:spcBef>
                <a:spcPts val="0"/>
              </a:spcBef>
              <a:buNone/>
              <a:defRPr sz="800" b="0" i="0" u="none" strike="noStrike" cap="none">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with social icons">
  <p:cSld name="Title Slide with social icons">
    <p:bg>
      <p:bgPr>
        <a:solidFill>
          <a:schemeClr val="lt1"/>
        </a:solidFill>
        <a:effectLst/>
      </p:bgPr>
    </p:bg>
    <p:spTree>
      <p:nvGrpSpPr>
        <p:cNvPr id="1" name="Shape 167"/>
        <p:cNvGrpSpPr/>
        <p:nvPr/>
      </p:nvGrpSpPr>
      <p:grpSpPr>
        <a:xfrm>
          <a:off x="0" y="0"/>
          <a:ext cx="0" cy="0"/>
          <a:chOff x="0" y="0"/>
          <a:chExt cx="0" cy="0"/>
        </a:xfrm>
      </p:grpSpPr>
      <p:sp>
        <p:nvSpPr>
          <p:cNvPr id="168" name="Google Shape;168;p23"/>
          <p:cNvSpPr/>
          <p:nvPr/>
        </p:nvSpPr>
        <p:spPr>
          <a:xfrm>
            <a:off x="0" y="2097742"/>
            <a:ext cx="12192000" cy="476025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69" name="Google Shape;169;p23"/>
          <p:cNvSpPr txBox="1">
            <a:spLocks noGrp="1"/>
          </p:cNvSpPr>
          <p:nvPr>
            <p:ph type="ctrTitle"/>
          </p:nvPr>
        </p:nvSpPr>
        <p:spPr>
          <a:xfrm>
            <a:off x="1202554" y="2880220"/>
            <a:ext cx="7821917" cy="2387600"/>
          </a:xfrm>
          <a:prstGeom prst="rect">
            <a:avLst/>
          </a:prstGeom>
          <a:noFill/>
          <a:ln>
            <a:noFill/>
          </a:ln>
        </p:spPr>
        <p:txBody>
          <a:bodyPr spcFirstLastPara="1" wrap="square" lIns="0" tIns="0" rIns="0" bIns="0" anchor="t" anchorCtr="0"/>
          <a:lstStyle>
            <a:lvl1pPr lvl="0" algn="l">
              <a:lnSpc>
                <a:spcPct val="90000"/>
              </a:lnSpc>
              <a:spcBef>
                <a:spcPts val="0"/>
              </a:spcBef>
              <a:spcAft>
                <a:spcPts val="0"/>
              </a:spcAft>
              <a:buClr>
                <a:schemeClr val="lt1"/>
              </a:buClr>
              <a:buSzPts val="4800"/>
              <a:buFont typeface="Verdana"/>
              <a:buNone/>
              <a:defRPr sz="4800" b="1">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0" name="Google Shape;170;p23"/>
          <p:cNvSpPr txBox="1">
            <a:spLocks noGrp="1"/>
          </p:cNvSpPr>
          <p:nvPr>
            <p:ph type="subTitle" idx="1"/>
          </p:nvPr>
        </p:nvSpPr>
        <p:spPr>
          <a:xfrm>
            <a:off x="1202554" y="5823631"/>
            <a:ext cx="6879772" cy="478558"/>
          </a:xfrm>
          <a:prstGeom prst="rect">
            <a:avLst/>
          </a:prstGeom>
          <a:noFill/>
          <a:ln>
            <a:noFill/>
          </a:ln>
        </p:spPr>
        <p:txBody>
          <a:bodyPr spcFirstLastPara="1" wrap="square" lIns="0" tIns="45700" rIns="91425" bIns="45700" anchor="t" anchorCtr="0"/>
          <a:lstStyle>
            <a:lvl1pPr lvl="0" algn="l">
              <a:lnSpc>
                <a:spcPct val="100000"/>
              </a:lnSpc>
              <a:spcBef>
                <a:spcPts val="1000"/>
              </a:spcBef>
              <a:spcAft>
                <a:spcPts val="0"/>
              </a:spcAft>
              <a:buClr>
                <a:schemeClr val="lt1"/>
              </a:buClr>
              <a:buSzPts val="1800"/>
              <a:buNone/>
              <a:defRPr sz="1800">
                <a:solidFill>
                  <a:schemeClr val="lt1"/>
                </a:solidFill>
              </a:defRPr>
            </a:lvl1pPr>
            <a:lvl2pPr lvl="1" algn="ctr">
              <a:lnSpc>
                <a:spcPct val="100000"/>
              </a:lnSpc>
              <a:spcBef>
                <a:spcPts val="500"/>
              </a:spcBef>
              <a:spcAft>
                <a:spcPts val="0"/>
              </a:spcAft>
              <a:buClr>
                <a:srgbClr val="664790"/>
              </a:buClr>
              <a:buSzPts val="2000"/>
              <a:buNone/>
              <a:defRPr sz="2000"/>
            </a:lvl2pPr>
            <a:lvl3pPr lvl="2" algn="ctr">
              <a:lnSpc>
                <a:spcPct val="100000"/>
              </a:lnSpc>
              <a:spcBef>
                <a:spcPts val="500"/>
              </a:spcBef>
              <a:spcAft>
                <a:spcPts val="0"/>
              </a:spcAft>
              <a:buClr>
                <a:srgbClr val="664790"/>
              </a:buClr>
              <a:buSzPts val="1800"/>
              <a:buNone/>
              <a:defRPr sz="1800"/>
            </a:lvl3pPr>
            <a:lvl4pPr lvl="3" algn="ctr">
              <a:lnSpc>
                <a:spcPct val="100000"/>
              </a:lnSpc>
              <a:spcBef>
                <a:spcPts val="500"/>
              </a:spcBef>
              <a:spcAft>
                <a:spcPts val="0"/>
              </a:spcAft>
              <a:buClr>
                <a:srgbClr val="664790"/>
              </a:buClr>
              <a:buSzPts val="1600"/>
              <a:buNone/>
              <a:defRPr sz="1600"/>
            </a:lvl4pPr>
            <a:lvl5pPr lvl="4" algn="ctr">
              <a:lnSpc>
                <a:spcPct val="100000"/>
              </a:lnSpc>
              <a:spcBef>
                <a:spcPts val="500"/>
              </a:spcBef>
              <a:spcAft>
                <a:spcPts val="0"/>
              </a:spcAft>
              <a:buClr>
                <a:srgbClr val="664790"/>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171" name="Google Shape;171;p23"/>
          <p:cNvPicPr preferRelativeResize="0"/>
          <p:nvPr/>
        </p:nvPicPr>
        <p:blipFill rotWithShape="1">
          <a:blip r:embed="rId2">
            <a:alphaModFix/>
          </a:blip>
          <a:srcRect/>
          <a:stretch/>
        </p:blipFill>
        <p:spPr>
          <a:xfrm>
            <a:off x="775705" y="0"/>
            <a:ext cx="2393859" cy="1810872"/>
          </a:xfrm>
          <a:prstGeom prst="rect">
            <a:avLst/>
          </a:prstGeom>
          <a:noFill/>
          <a:ln>
            <a:noFill/>
          </a:ln>
        </p:spPr>
      </p:pic>
      <p:sp>
        <p:nvSpPr>
          <p:cNvPr id="172" name="Google Shape;172;p23"/>
          <p:cNvSpPr txBox="1">
            <a:spLocks noGrp="1"/>
          </p:cNvSpPr>
          <p:nvPr>
            <p:ph type="body" idx="2"/>
          </p:nvPr>
        </p:nvSpPr>
        <p:spPr>
          <a:xfrm rot="5400000">
            <a:off x="10671036" y="3683760"/>
            <a:ext cx="2062163" cy="455084"/>
          </a:xfrm>
          <a:prstGeom prst="rect">
            <a:avLst/>
          </a:prstGeom>
          <a:noFill/>
          <a:ln>
            <a:noFill/>
          </a:ln>
        </p:spPr>
        <p:txBody>
          <a:bodyPr spcFirstLastPara="1" wrap="square" lIns="0" tIns="45700" rIns="91425" bIns="45700" anchor="ctr" anchorCtr="0"/>
          <a:lstStyle>
            <a:lvl1pPr marL="457200" lvl="0" indent="-228600" algn="l">
              <a:lnSpc>
                <a:spcPct val="100000"/>
              </a:lnSpc>
              <a:spcBef>
                <a:spcPts val="1000"/>
              </a:spcBef>
              <a:spcAft>
                <a:spcPts val="0"/>
              </a:spcAft>
              <a:buClr>
                <a:schemeClr val="lt1"/>
              </a:buClr>
              <a:buSzPts val="1200"/>
              <a:buNone/>
              <a:defRPr sz="1200">
                <a:solidFill>
                  <a:schemeClr val="lt1"/>
                </a:solidFill>
              </a:defRPr>
            </a:lvl1pPr>
            <a:lvl2pPr marL="914400" lvl="1" indent="-342900" algn="l">
              <a:lnSpc>
                <a:spcPct val="100000"/>
              </a:lnSpc>
              <a:spcBef>
                <a:spcPts val="500"/>
              </a:spcBef>
              <a:spcAft>
                <a:spcPts val="0"/>
              </a:spcAft>
              <a:buClr>
                <a:srgbClr val="664790"/>
              </a:buClr>
              <a:buSzPts val="1800"/>
              <a:buChar char="•"/>
              <a:defRPr/>
            </a:lvl2pPr>
            <a:lvl3pPr marL="1371600" lvl="2" indent="-342900" algn="l">
              <a:lnSpc>
                <a:spcPct val="100000"/>
              </a:lnSpc>
              <a:spcBef>
                <a:spcPts val="500"/>
              </a:spcBef>
              <a:spcAft>
                <a:spcPts val="0"/>
              </a:spcAft>
              <a:buClr>
                <a:srgbClr val="664790"/>
              </a:buClr>
              <a:buSzPts val="1800"/>
              <a:buChar char="•"/>
              <a:defRPr/>
            </a:lvl3pPr>
            <a:lvl4pPr marL="1828800" lvl="3" indent="-342900" algn="l">
              <a:lnSpc>
                <a:spcPct val="100000"/>
              </a:lnSpc>
              <a:spcBef>
                <a:spcPts val="500"/>
              </a:spcBef>
              <a:spcAft>
                <a:spcPts val="0"/>
              </a:spcAft>
              <a:buClr>
                <a:srgbClr val="664790"/>
              </a:buClr>
              <a:buSzPts val="1800"/>
              <a:buChar char="•"/>
              <a:defRPr/>
            </a:lvl4pPr>
            <a:lvl5pPr marL="2286000" lvl="4" indent="-342900" algn="l">
              <a:lnSpc>
                <a:spcPct val="100000"/>
              </a:lnSpc>
              <a:spcBef>
                <a:spcPts val="500"/>
              </a:spcBef>
              <a:spcAft>
                <a:spcPts val="0"/>
              </a:spcAft>
              <a:buClr>
                <a:srgbClr val="664790"/>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3" name="Google Shape;173;p23"/>
          <p:cNvSpPr txBox="1"/>
          <p:nvPr/>
        </p:nvSpPr>
        <p:spPr>
          <a:xfrm>
            <a:off x="1730716" y="5309366"/>
            <a:ext cx="1210400" cy="1848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lv-LV" sz="1200">
                <a:solidFill>
                  <a:srgbClr val="FFFFFF"/>
                </a:solidFill>
                <a:latin typeface="Verdana"/>
                <a:ea typeface="Verdana"/>
                <a:cs typeface="Verdana"/>
                <a:sym typeface="Verdana"/>
              </a:rPr>
              <a:t>IZM_gov_lv</a:t>
            </a:r>
            <a:endParaRPr sz="1200">
              <a:solidFill>
                <a:srgbClr val="664690"/>
              </a:solidFill>
              <a:latin typeface="Verdana"/>
              <a:ea typeface="Verdana"/>
              <a:cs typeface="Verdana"/>
              <a:sym typeface="Verdana"/>
            </a:endParaRPr>
          </a:p>
        </p:txBody>
      </p:sp>
      <p:sp>
        <p:nvSpPr>
          <p:cNvPr id="174" name="Google Shape;174;p23"/>
          <p:cNvSpPr txBox="1"/>
          <p:nvPr/>
        </p:nvSpPr>
        <p:spPr>
          <a:xfrm>
            <a:off x="4063573" y="5309366"/>
            <a:ext cx="1967600" cy="1848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lv-LV" sz="1200">
                <a:solidFill>
                  <a:srgbClr val="FFFFFF"/>
                </a:solidFill>
                <a:latin typeface="Verdana"/>
                <a:ea typeface="Verdana"/>
                <a:cs typeface="Verdana"/>
                <a:sym typeface="Verdana"/>
              </a:rPr>
              <a:t>Izglitibas.ministrija</a:t>
            </a:r>
            <a:endParaRPr sz="1200">
              <a:solidFill>
                <a:srgbClr val="664690"/>
              </a:solidFill>
              <a:latin typeface="Verdana"/>
              <a:ea typeface="Verdana"/>
              <a:cs typeface="Verdana"/>
              <a:sym typeface="Verdana"/>
            </a:endParaRPr>
          </a:p>
        </p:txBody>
      </p:sp>
      <p:pic>
        <p:nvPicPr>
          <p:cNvPr id="175" name="Google Shape;175;p23"/>
          <p:cNvPicPr preferRelativeResize="0"/>
          <p:nvPr/>
        </p:nvPicPr>
        <p:blipFill>
          <a:blip r:embed="rId3">
            <a:alphaModFix/>
          </a:blip>
          <a:stretch>
            <a:fillRect/>
          </a:stretch>
        </p:blipFill>
        <p:spPr>
          <a:xfrm>
            <a:off x="3623732" y="5261489"/>
            <a:ext cx="303201" cy="280425"/>
          </a:xfrm>
          <a:prstGeom prst="rect">
            <a:avLst/>
          </a:prstGeom>
          <a:noFill/>
          <a:ln>
            <a:noFill/>
          </a:ln>
        </p:spPr>
      </p:pic>
      <p:pic>
        <p:nvPicPr>
          <p:cNvPr id="176" name="Google Shape;176;p23"/>
          <p:cNvPicPr preferRelativeResize="0"/>
          <p:nvPr/>
        </p:nvPicPr>
        <p:blipFill>
          <a:blip r:embed="rId4">
            <a:alphaModFix/>
          </a:blip>
          <a:stretch>
            <a:fillRect/>
          </a:stretch>
        </p:blipFill>
        <p:spPr>
          <a:xfrm>
            <a:off x="1286932" y="5261501"/>
            <a:ext cx="289533" cy="280425"/>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header">
  <p:cSld name="header">
    <p:spTree>
      <p:nvGrpSpPr>
        <p:cNvPr id="1" name="Shape 177"/>
        <p:cNvGrpSpPr/>
        <p:nvPr/>
      </p:nvGrpSpPr>
      <p:grpSpPr>
        <a:xfrm>
          <a:off x="0" y="0"/>
          <a:ext cx="0" cy="0"/>
          <a:chOff x="0" y="0"/>
          <a:chExt cx="0" cy="0"/>
        </a:xfrm>
      </p:grpSpPr>
      <p:sp>
        <p:nvSpPr>
          <p:cNvPr id="178" name="Google Shape;178;p24"/>
          <p:cNvSpPr/>
          <p:nvPr/>
        </p:nvSpPr>
        <p:spPr>
          <a:xfrm>
            <a:off x="616775"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79" name="Google Shape;179;p24"/>
          <p:cNvSpPr txBox="1">
            <a:spLocks noGrp="1"/>
          </p:cNvSpPr>
          <p:nvPr>
            <p:ph type="ftr" idx="11"/>
          </p:nvPr>
        </p:nvSpPr>
        <p:spPr>
          <a:xfrm>
            <a:off x="1008071"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0" name="Google Shape;180;p24"/>
          <p:cNvSpPr txBox="1">
            <a:spLocks noGrp="1"/>
          </p:cNvSpPr>
          <p:nvPr>
            <p:ph type="sldNum" idx="12"/>
          </p:nvPr>
        </p:nvSpPr>
        <p:spPr>
          <a:xfrm>
            <a:off x="616775"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
        <p:nvSpPr>
          <p:cNvPr id="181" name="Google Shape;181;p24"/>
          <p:cNvSpPr/>
          <p:nvPr/>
        </p:nvSpPr>
        <p:spPr>
          <a:xfrm>
            <a:off x="0" y="1"/>
            <a:ext cx="12192000" cy="1658471"/>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82" name="Google Shape;182;p24"/>
          <p:cNvSpPr txBox="1">
            <a:spLocks noGrp="1"/>
          </p:cNvSpPr>
          <p:nvPr>
            <p:ph type="title"/>
          </p:nvPr>
        </p:nvSpPr>
        <p:spPr>
          <a:xfrm>
            <a:off x="616775" y="257547"/>
            <a:ext cx="5723068" cy="1142815"/>
          </a:xfrm>
          <a:prstGeom prst="rect">
            <a:avLst/>
          </a:prstGeom>
          <a:noFill/>
          <a:ln>
            <a:noFill/>
          </a:ln>
        </p:spPr>
        <p:txBody>
          <a:bodyPr spcFirstLastPara="1" wrap="square" lIns="0" tIns="45700" rIns="91425" bIns="45700" anchor="ctr" anchorCtr="0"/>
          <a:lstStyle>
            <a:lvl1pPr lvl="0" algn="l">
              <a:lnSpc>
                <a:spcPct val="100000"/>
              </a:lnSpc>
              <a:spcBef>
                <a:spcPts val="0"/>
              </a:spcBef>
              <a:spcAft>
                <a:spcPts val="0"/>
              </a:spcAft>
              <a:buClr>
                <a:srgbClr val="664790"/>
              </a:buClr>
              <a:buSzPts val="2200"/>
              <a:buFont typeface="Verdana"/>
              <a:buNone/>
              <a:defRPr sz="22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89"/>
        <p:cNvGrpSpPr/>
        <p:nvPr/>
      </p:nvGrpSpPr>
      <p:grpSpPr>
        <a:xfrm>
          <a:off x="0" y="0"/>
          <a:ext cx="0" cy="0"/>
          <a:chOff x="0" y="0"/>
          <a:chExt cx="0" cy="0"/>
        </a:xfrm>
      </p:grpSpPr>
      <p:sp>
        <p:nvSpPr>
          <p:cNvPr id="190" name="Google Shape;190;p26"/>
          <p:cNvSpPr/>
          <p:nvPr/>
        </p:nvSpPr>
        <p:spPr>
          <a:xfrm>
            <a:off x="631117"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91" name="Google Shape;191;p26"/>
          <p:cNvSpPr txBox="1">
            <a:spLocks noGrp="1"/>
          </p:cNvSpPr>
          <p:nvPr>
            <p:ph type="ftr" idx="11"/>
          </p:nvPr>
        </p:nvSpPr>
        <p:spPr>
          <a:xfrm>
            <a:off x="1022413"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2" name="Google Shape;192;p26"/>
          <p:cNvSpPr txBox="1">
            <a:spLocks noGrp="1"/>
          </p:cNvSpPr>
          <p:nvPr>
            <p:ph type="sldNum" idx="12"/>
          </p:nvPr>
        </p:nvSpPr>
        <p:spPr>
          <a:xfrm>
            <a:off x="631117"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Trebuchet MS"/>
                <a:ea typeface="Trebuchet MS"/>
                <a:cs typeface="Trebuchet MS"/>
                <a:sym typeface="Trebuchet MS"/>
              </a:defRPr>
            </a:lvl1pPr>
            <a:lvl2pPr marL="0" marR="0" lvl="1" indent="0" algn="ctr" rtl="0">
              <a:spcBef>
                <a:spcPts val="0"/>
              </a:spcBef>
              <a:buNone/>
              <a:defRPr sz="800">
                <a:solidFill>
                  <a:schemeClr val="lt1"/>
                </a:solidFill>
                <a:latin typeface="Trebuchet MS"/>
                <a:ea typeface="Trebuchet MS"/>
                <a:cs typeface="Trebuchet MS"/>
                <a:sym typeface="Trebuchet MS"/>
              </a:defRPr>
            </a:lvl2pPr>
            <a:lvl3pPr marL="0" marR="0" lvl="2" indent="0" algn="ctr" rtl="0">
              <a:spcBef>
                <a:spcPts val="0"/>
              </a:spcBef>
              <a:buNone/>
              <a:defRPr sz="800">
                <a:solidFill>
                  <a:schemeClr val="lt1"/>
                </a:solidFill>
                <a:latin typeface="Trebuchet MS"/>
                <a:ea typeface="Trebuchet MS"/>
                <a:cs typeface="Trebuchet MS"/>
                <a:sym typeface="Trebuchet MS"/>
              </a:defRPr>
            </a:lvl3pPr>
            <a:lvl4pPr marL="0" marR="0" lvl="3" indent="0" algn="ctr" rtl="0">
              <a:spcBef>
                <a:spcPts val="0"/>
              </a:spcBef>
              <a:buNone/>
              <a:defRPr sz="800">
                <a:solidFill>
                  <a:schemeClr val="lt1"/>
                </a:solidFill>
                <a:latin typeface="Trebuchet MS"/>
                <a:ea typeface="Trebuchet MS"/>
                <a:cs typeface="Trebuchet MS"/>
                <a:sym typeface="Trebuchet MS"/>
              </a:defRPr>
            </a:lvl4pPr>
            <a:lvl5pPr marL="0" marR="0" lvl="4" indent="0" algn="ctr" rtl="0">
              <a:spcBef>
                <a:spcPts val="0"/>
              </a:spcBef>
              <a:buNone/>
              <a:defRPr sz="800">
                <a:solidFill>
                  <a:schemeClr val="lt1"/>
                </a:solidFill>
                <a:latin typeface="Trebuchet MS"/>
                <a:ea typeface="Trebuchet MS"/>
                <a:cs typeface="Trebuchet MS"/>
                <a:sym typeface="Trebuchet MS"/>
              </a:defRPr>
            </a:lvl5pPr>
            <a:lvl6pPr marL="0" marR="0" lvl="5" indent="0" algn="ctr" rtl="0">
              <a:spcBef>
                <a:spcPts val="0"/>
              </a:spcBef>
              <a:buNone/>
              <a:defRPr sz="800">
                <a:solidFill>
                  <a:schemeClr val="lt1"/>
                </a:solidFill>
                <a:latin typeface="Trebuchet MS"/>
                <a:ea typeface="Trebuchet MS"/>
                <a:cs typeface="Trebuchet MS"/>
                <a:sym typeface="Trebuchet MS"/>
              </a:defRPr>
            </a:lvl6pPr>
            <a:lvl7pPr marL="0" marR="0" lvl="6" indent="0" algn="ctr" rtl="0">
              <a:spcBef>
                <a:spcPts val="0"/>
              </a:spcBef>
              <a:buNone/>
              <a:defRPr sz="800">
                <a:solidFill>
                  <a:schemeClr val="lt1"/>
                </a:solidFill>
                <a:latin typeface="Trebuchet MS"/>
                <a:ea typeface="Trebuchet MS"/>
                <a:cs typeface="Trebuchet MS"/>
                <a:sym typeface="Trebuchet MS"/>
              </a:defRPr>
            </a:lvl7pPr>
            <a:lvl8pPr marL="0" marR="0" lvl="7" indent="0" algn="ctr" rtl="0">
              <a:spcBef>
                <a:spcPts val="0"/>
              </a:spcBef>
              <a:buNone/>
              <a:defRPr sz="800">
                <a:solidFill>
                  <a:schemeClr val="lt1"/>
                </a:solidFill>
                <a:latin typeface="Trebuchet MS"/>
                <a:ea typeface="Trebuchet MS"/>
                <a:cs typeface="Trebuchet MS"/>
                <a:sym typeface="Trebuchet MS"/>
              </a:defRPr>
            </a:lvl8pPr>
            <a:lvl9pPr marL="0" marR="0" lvl="8" indent="0" algn="ctr" rtl="0">
              <a:spcBef>
                <a:spcPts val="0"/>
              </a:spcBef>
              <a:buNone/>
              <a:defRPr sz="800">
                <a:solidFill>
                  <a:schemeClr val="lt1"/>
                </a:solidFill>
                <a:latin typeface="Trebuchet MS"/>
                <a:ea typeface="Trebuchet MS"/>
                <a:cs typeface="Trebuchet MS"/>
                <a:sym typeface="Trebuchet MS"/>
              </a:defRPr>
            </a:lvl9pPr>
          </a:lstStyle>
          <a:p>
            <a:fld id="{00000000-1234-1234-1234-123412341234}" type="slidenum">
              <a:rPr lang="lv-LV" smtClean="0"/>
              <a:pPr/>
              <a:t>‹#›</a:t>
            </a:fld>
            <a:endParaRPr lang="lv-LV"/>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random 1">
  <p:cSld name="random 1">
    <p:bg>
      <p:bgPr>
        <a:solidFill>
          <a:schemeClr val="lt1"/>
        </a:solidFill>
        <a:effectLst/>
      </p:bgPr>
    </p:bg>
    <p:spTree>
      <p:nvGrpSpPr>
        <p:cNvPr id="1" name="Shape 193"/>
        <p:cNvGrpSpPr/>
        <p:nvPr/>
      </p:nvGrpSpPr>
      <p:grpSpPr>
        <a:xfrm>
          <a:off x="0" y="0"/>
          <a:ext cx="0" cy="0"/>
          <a:chOff x="0" y="0"/>
          <a:chExt cx="0" cy="0"/>
        </a:xfrm>
      </p:grpSpPr>
      <p:sp>
        <p:nvSpPr>
          <p:cNvPr id="194" name="Google Shape;194;p27"/>
          <p:cNvSpPr txBox="1">
            <a:spLocks noGrp="1"/>
          </p:cNvSpPr>
          <p:nvPr>
            <p:ph type="ctrTitle"/>
          </p:nvPr>
        </p:nvSpPr>
        <p:spPr>
          <a:xfrm>
            <a:off x="914400" y="2235200"/>
            <a:ext cx="8337176" cy="2387600"/>
          </a:xfrm>
          <a:prstGeom prst="rect">
            <a:avLst/>
          </a:prstGeom>
          <a:noFill/>
          <a:ln>
            <a:noFill/>
          </a:ln>
        </p:spPr>
        <p:txBody>
          <a:bodyPr spcFirstLastPara="1" wrap="square" lIns="0" tIns="0" rIns="0" bIns="0" anchor="t" anchorCtr="0"/>
          <a:lstStyle>
            <a:lvl1pPr lvl="0" algn="l">
              <a:lnSpc>
                <a:spcPct val="90000"/>
              </a:lnSpc>
              <a:spcBef>
                <a:spcPts val="0"/>
              </a:spcBef>
              <a:spcAft>
                <a:spcPts val="0"/>
              </a:spcAft>
              <a:buClr>
                <a:srgbClr val="664790"/>
              </a:buClr>
              <a:buSzPts val="5400"/>
              <a:buFont typeface="Verdana"/>
              <a:buNone/>
              <a:defRPr sz="5400" b="1">
                <a:solidFill>
                  <a:srgbClr val="66479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5" name="Google Shape;195;p27"/>
          <p:cNvSpPr txBox="1">
            <a:spLocks noGrp="1"/>
          </p:cNvSpPr>
          <p:nvPr>
            <p:ph type="subTitle" idx="1"/>
          </p:nvPr>
        </p:nvSpPr>
        <p:spPr>
          <a:xfrm>
            <a:off x="838200" y="4861249"/>
            <a:ext cx="7296539" cy="1170992"/>
          </a:xfrm>
          <a:prstGeom prst="rect">
            <a:avLst/>
          </a:prstGeom>
          <a:noFill/>
          <a:ln>
            <a:noFill/>
          </a:ln>
        </p:spPr>
        <p:txBody>
          <a:bodyPr spcFirstLastPara="1" wrap="square" lIns="0" tIns="45700" rIns="91425" bIns="45700" anchor="t" anchorCtr="0"/>
          <a:lstStyle>
            <a:lvl1pPr lvl="0" algn="l">
              <a:lnSpc>
                <a:spcPct val="100000"/>
              </a:lnSpc>
              <a:spcBef>
                <a:spcPts val="1000"/>
              </a:spcBef>
              <a:spcAft>
                <a:spcPts val="0"/>
              </a:spcAft>
              <a:buClr>
                <a:srgbClr val="664790"/>
              </a:buClr>
              <a:buSzPts val="2400"/>
              <a:buNone/>
              <a:defRPr sz="2400">
                <a:solidFill>
                  <a:srgbClr val="664790"/>
                </a:solidFill>
              </a:defRPr>
            </a:lvl1pPr>
            <a:lvl2pPr lvl="1" algn="ctr">
              <a:lnSpc>
                <a:spcPct val="100000"/>
              </a:lnSpc>
              <a:spcBef>
                <a:spcPts val="500"/>
              </a:spcBef>
              <a:spcAft>
                <a:spcPts val="0"/>
              </a:spcAft>
              <a:buClr>
                <a:srgbClr val="664790"/>
              </a:buClr>
              <a:buSzPts val="2000"/>
              <a:buNone/>
              <a:defRPr sz="2000"/>
            </a:lvl2pPr>
            <a:lvl3pPr lvl="2" algn="ctr">
              <a:lnSpc>
                <a:spcPct val="100000"/>
              </a:lnSpc>
              <a:spcBef>
                <a:spcPts val="500"/>
              </a:spcBef>
              <a:spcAft>
                <a:spcPts val="0"/>
              </a:spcAft>
              <a:buClr>
                <a:srgbClr val="664790"/>
              </a:buClr>
              <a:buSzPts val="1800"/>
              <a:buNone/>
              <a:defRPr sz="1800"/>
            </a:lvl3pPr>
            <a:lvl4pPr lvl="3" algn="ctr">
              <a:lnSpc>
                <a:spcPct val="100000"/>
              </a:lnSpc>
              <a:spcBef>
                <a:spcPts val="500"/>
              </a:spcBef>
              <a:spcAft>
                <a:spcPts val="0"/>
              </a:spcAft>
              <a:buClr>
                <a:srgbClr val="664790"/>
              </a:buClr>
              <a:buSzPts val="1600"/>
              <a:buNone/>
              <a:defRPr sz="1600"/>
            </a:lvl4pPr>
            <a:lvl5pPr lvl="4" algn="ctr">
              <a:lnSpc>
                <a:spcPct val="100000"/>
              </a:lnSpc>
              <a:spcBef>
                <a:spcPts val="500"/>
              </a:spcBef>
              <a:spcAft>
                <a:spcPts val="0"/>
              </a:spcAft>
              <a:buClr>
                <a:srgbClr val="664790"/>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96" name="Google Shape;196;p27"/>
          <p:cNvSpPr/>
          <p:nvPr/>
        </p:nvSpPr>
        <p:spPr>
          <a:xfrm>
            <a:off x="0" y="2235200"/>
            <a:ext cx="645459" cy="2142864"/>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random 2">
  <p:cSld name="random 2">
    <p:bg>
      <p:bgPr>
        <a:solidFill>
          <a:srgbClr val="CBC7D8"/>
        </a:solidFill>
        <a:effectLst/>
      </p:bgPr>
    </p:bg>
    <p:spTree>
      <p:nvGrpSpPr>
        <p:cNvPr id="1" name="Shape 197"/>
        <p:cNvGrpSpPr/>
        <p:nvPr/>
      </p:nvGrpSpPr>
      <p:grpSpPr>
        <a:xfrm>
          <a:off x="0" y="0"/>
          <a:ext cx="0" cy="0"/>
          <a:chOff x="0" y="0"/>
          <a:chExt cx="0" cy="0"/>
        </a:xfrm>
      </p:grpSpPr>
      <p:sp>
        <p:nvSpPr>
          <p:cNvPr id="198" name="Google Shape;198;p28"/>
          <p:cNvSpPr txBox="1">
            <a:spLocks noGrp="1"/>
          </p:cNvSpPr>
          <p:nvPr>
            <p:ph type="ctrTitle"/>
          </p:nvPr>
        </p:nvSpPr>
        <p:spPr>
          <a:xfrm>
            <a:off x="914400" y="2235200"/>
            <a:ext cx="10363200" cy="2387600"/>
          </a:xfrm>
          <a:prstGeom prst="rect">
            <a:avLst/>
          </a:prstGeom>
          <a:noFill/>
          <a:ln>
            <a:noFill/>
          </a:ln>
        </p:spPr>
        <p:txBody>
          <a:bodyPr spcFirstLastPara="1" wrap="square" lIns="0" tIns="0" rIns="0" bIns="0" anchor="t" anchorCtr="0"/>
          <a:lstStyle>
            <a:lvl1pPr lvl="0" algn="l">
              <a:lnSpc>
                <a:spcPct val="90000"/>
              </a:lnSpc>
              <a:spcBef>
                <a:spcPts val="0"/>
              </a:spcBef>
              <a:spcAft>
                <a:spcPts val="0"/>
              </a:spcAft>
              <a:buClr>
                <a:srgbClr val="664790"/>
              </a:buClr>
              <a:buSzPts val="5400"/>
              <a:buFont typeface="Verdana"/>
              <a:buNone/>
              <a:defRPr sz="5400" b="1">
                <a:solidFill>
                  <a:srgbClr val="66479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9" name="Google Shape;199;p28"/>
          <p:cNvSpPr txBox="1">
            <a:spLocks noGrp="1"/>
          </p:cNvSpPr>
          <p:nvPr>
            <p:ph type="subTitle" idx="1"/>
          </p:nvPr>
        </p:nvSpPr>
        <p:spPr>
          <a:xfrm>
            <a:off x="838200" y="4861249"/>
            <a:ext cx="7296539" cy="1170992"/>
          </a:xfrm>
          <a:prstGeom prst="rect">
            <a:avLst/>
          </a:prstGeom>
          <a:noFill/>
          <a:ln>
            <a:noFill/>
          </a:ln>
        </p:spPr>
        <p:txBody>
          <a:bodyPr spcFirstLastPara="1" wrap="square" lIns="0" tIns="45700" rIns="91425" bIns="45700" anchor="t" anchorCtr="0"/>
          <a:lstStyle>
            <a:lvl1pPr lvl="0" algn="l">
              <a:lnSpc>
                <a:spcPct val="100000"/>
              </a:lnSpc>
              <a:spcBef>
                <a:spcPts val="1000"/>
              </a:spcBef>
              <a:spcAft>
                <a:spcPts val="0"/>
              </a:spcAft>
              <a:buClr>
                <a:srgbClr val="664790"/>
              </a:buClr>
              <a:buSzPts val="2400"/>
              <a:buNone/>
              <a:defRPr sz="2400">
                <a:solidFill>
                  <a:srgbClr val="664790"/>
                </a:solidFill>
              </a:defRPr>
            </a:lvl1pPr>
            <a:lvl2pPr lvl="1" algn="ctr">
              <a:lnSpc>
                <a:spcPct val="100000"/>
              </a:lnSpc>
              <a:spcBef>
                <a:spcPts val="500"/>
              </a:spcBef>
              <a:spcAft>
                <a:spcPts val="0"/>
              </a:spcAft>
              <a:buClr>
                <a:srgbClr val="664790"/>
              </a:buClr>
              <a:buSzPts val="2000"/>
              <a:buNone/>
              <a:defRPr sz="2000"/>
            </a:lvl2pPr>
            <a:lvl3pPr lvl="2" algn="ctr">
              <a:lnSpc>
                <a:spcPct val="100000"/>
              </a:lnSpc>
              <a:spcBef>
                <a:spcPts val="500"/>
              </a:spcBef>
              <a:spcAft>
                <a:spcPts val="0"/>
              </a:spcAft>
              <a:buClr>
                <a:srgbClr val="664790"/>
              </a:buClr>
              <a:buSzPts val="1800"/>
              <a:buNone/>
              <a:defRPr sz="1800"/>
            </a:lvl3pPr>
            <a:lvl4pPr lvl="3" algn="ctr">
              <a:lnSpc>
                <a:spcPct val="100000"/>
              </a:lnSpc>
              <a:spcBef>
                <a:spcPts val="500"/>
              </a:spcBef>
              <a:spcAft>
                <a:spcPts val="0"/>
              </a:spcAft>
              <a:buClr>
                <a:srgbClr val="664790"/>
              </a:buClr>
              <a:buSzPts val="1600"/>
              <a:buNone/>
              <a:defRPr sz="1600"/>
            </a:lvl4pPr>
            <a:lvl5pPr lvl="4" algn="ctr">
              <a:lnSpc>
                <a:spcPct val="100000"/>
              </a:lnSpc>
              <a:spcBef>
                <a:spcPts val="500"/>
              </a:spcBef>
              <a:spcAft>
                <a:spcPts val="0"/>
              </a:spcAft>
              <a:buClr>
                <a:srgbClr val="664790"/>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00" name="Google Shape;200;p28"/>
          <p:cNvSpPr/>
          <p:nvPr/>
        </p:nvSpPr>
        <p:spPr>
          <a:xfrm>
            <a:off x="0" y="2235200"/>
            <a:ext cx="645459" cy="2142864"/>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2">
  <p:cSld name="blank 2">
    <p:bg>
      <p:bgPr>
        <a:solidFill>
          <a:srgbClr val="CBC7D8"/>
        </a:solidFill>
        <a:effectLst/>
      </p:bgPr>
    </p:bg>
    <p:spTree>
      <p:nvGrpSpPr>
        <p:cNvPr id="1" name="Shape 201"/>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645461" y="320302"/>
            <a:ext cx="6554992" cy="1325563"/>
          </a:xfrm>
          <a:prstGeom prst="rect">
            <a:avLst/>
          </a:prstGeom>
          <a:noFill/>
          <a:ln>
            <a:noFill/>
          </a:ln>
        </p:spPr>
        <p:txBody>
          <a:bodyPr spcFirstLastPara="1" wrap="square" lIns="0" tIns="45700" rIns="91425" bIns="45700" anchor="ctr" anchorCtr="0"/>
          <a:lstStyle>
            <a:lvl1pPr marR="0" lvl="0" algn="l" rtl="0">
              <a:lnSpc>
                <a:spcPct val="90000"/>
              </a:lnSpc>
              <a:spcBef>
                <a:spcPts val="0"/>
              </a:spcBef>
              <a:spcAft>
                <a:spcPts val="0"/>
              </a:spcAft>
              <a:buClr>
                <a:srgbClr val="664790"/>
              </a:buClr>
              <a:buSzPts val="2400"/>
              <a:buFont typeface="Verdana"/>
              <a:buNone/>
              <a:defRPr sz="2400" b="1" i="0" u="none" strike="noStrike" cap="none">
                <a:solidFill>
                  <a:srgbClr val="664790"/>
                </a:solidFill>
                <a:latin typeface="Verdana"/>
                <a:ea typeface="Verdana"/>
                <a:cs typeface="Verdana"/>
                <a:sym typeface="Verdan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645462" y="1825625"/>
            <a:ext cx="10843705" cy="4351338"/>
          </a:xfrm>
          <a:prstGeom prst="rect">
            <a:avLst/>
          </a:prstGeom>
          <a:noFill/>
          <a:ln>
            <a:noFill/>
          </a:ln>
        </p:spPr>
        <p:txBody>
          <a:bodyPr spcFirstLastPara="1" wrap="square" lIns="0" tIns="45700" rIns="91425" bIns="45700" anchor="t" anchorCtr="0"/>
          <a:lstStyle>
            <a:lvl1pPr marL="457200" marR="0" lvl="0" indent="-381000" algn="l" rtl="0">
              <a:lnSpc>
                <a:spcPct val="100000"/>
              </a:lnSpc>
              <a:spcBef>
                <a:spcPts val="1000"/>
              </a:spcBef>
              <a:spcAft>
                <a:spcPts val="0"/>
              </a:spcAft>
              <a:buClr>
                <a:srgbClr val="664790"/>
              </a:buClr>
              <a:buSzPts val="2400"/>
              <a:buFont typeface="Arial"/>
              <a:buChar char="•"/>
              <a:defRPr sz="2400" b="0" i="0" u="none" strike="noStrike" cap="none">
                <a:solidFill>
                  <a:srgbClr val="664790"/>
                </a:solidFill>
                <a:latin typeface="Verdana"/>
                <a:ea typeface="Verdana"/>
                <a:cs typeface="Verdana"/>
                <a:sym typeface="Verdana"/>
              </a:defRPr>
            </a:lvl1pPr>
            <a:lvl2pPr marL="914400" marR="0" lvl="1" indent="-355600" algn="l" rtl="0">
              <a:lnSpc>
                <a:spcPct val="100000"/>
              </a:lnSpc>
              <a:spcBef>
                <a:spcPts val="500"/>
              </a:spcBef>
              <a:spcAft>
                <a:spcPts val="0"/>
              </a:spcAft>
              <a:buClr>
                <a:srgbClr val="664790"/>
              </a:buClr>
              <a:buSzPts val="2000"/>
              <a:buFont typeface="Arial"/>
              <a:buChar char="•"/>
              <a:defRPr sz="2000" b="0" i="0" u="none" strike="noStrike" cap="none">
                <a:solidFill>
                  <a:srgbClr val="664790"/>
                </a:solidFill>
                <a:latin typeface="Verdana"/>
                <a:ea typeface="Verdana"/>
                <a:cs typeface="Verdana"/>
                <a:sym typeface="Verdana"/>
              </a:defRPr>
            </a:lvl2pPr>
            <a:lvl3pPr marL="1371600" marR="0" lvl="2" indent="-342900" algn="l" rtl="0">
              <a:lnSpc>
                <a:spcPct val="100000"/>
              </a:lnSpc>
              <a:spcBef>
                <a:spcPts val="500"/>
              </a:spcBef>
              <a:spcAft>
                <a:spcPts val="0"/>
              </a:spcAft>
              <a:buClr>
                <a:srgbClr val="664790"/>
              </a:buClr>
              <a:buSzPts val="1800"/>
              <a:buFont typeface="Arial"/>
              <a:buChar char="•"/>
              <a:defRPr sz="1800" b="0" i="0" u="none" strike="noStrike" cap="none">
                <a:solidFill>
                  <a:srgbClr val="664790"/>
                </a:solidFill>
                <a:latin typeface="Verdana"/>
                <a:ea typeface="Verdana"/>
                <a:cs typeface="Verdana"/>
                <a:sym typeface="Verdana"/>
              </a:defRPr>
            </a:lvl3pPr>
            <a:lvl4pPr marL="1828800" marR="0" lvl="3" indent="-317500" algn="l" rtl="0">
              <a:lnSpc>
                <a:spcPct val="100000"/>
              </a:lnSpc>
              <a:spcBef>
                <a:spcPts val="500"/>
              </a:spcBef>
              <a:spcAft>
                <a:spcPts val="0"/>
              </a:spcAft>
              <a:buClr>
                <a:srgbClr val="664790"/>
              </a:buClr>
              <a:buSzPts val="1400"/>
              <a:buFont typeface="Arial"/>
              <a:buChar char="•"/>
              <a:defRPr sz="1400" b="0" i="0" u="none" strike="noStrike" cap="none">
                <a:solidFill>
                  <a:srgbClr val="664790"/>
                </a:solidFill>
                <a:latin typeface="Verdana"/>
                <a:ea typeface="Verdana"/>
                <a:cs typeface="Verdana"/>
                <a:sym typeface="Verdana"/>
              </a:defRPr>
            </a:lvl4pPr>
            <a:lvl5pPr marL="2286000" marR="0" lvl="4" indent="-304800" algn="l" rtl="0">
              <a:lnSpc>
                <a:spcPct val="100000"/>
              </a:lnSpc>
              <a:spcBef>
                <a:spcPts val="500"/>
              </a:spcBef>
              <a:spcAft>
                <a:spcPts val="0"/>
              </a:spcAft>
              <a:buClr>
                <a:srgbClr val="664790"/>
              </a:buClr>
              <a:buSzPts val="1200"/>
              <a:buFont typeface="Arial"/>
              <a:buChar char="•"/>
              <a:defRPr sz="1200" b="0" i="0" u="none" strike="noStrike" cap="none">
                <a:solidFill>
                  <a:srgbClr val="664790"/>
                </a:solidFill>
                <a:latin typeface="Verdana"/>
                <a:ea typeface="Verdana"/>
                <a:cs typeface="Verdana"/>
                <a:sym typeface="Verdana"/>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9pPr>
          </a:lstStyle>
          <a:p>
            <a:endParaRPr/>
          </a:p>
        </p:txBody>
      </p:sp>
      <p:sp>
        <p:nvSpPr>
          <p:cNvPr id="12" name="Google Shape;12;p1"/>
          <p:cNvSpPr txBox="1">
            <a:spLocks noGrp="1"/>
          </p:cNvSpPr>
          <p:nvPr>
            <p:ph type="ftr" idx="11"/>
          </p:nvPr>
        </p:nvSpPr>
        <p:spPr>
          <a:xfrm>
            <a:off x="1008071" y="6566069"/>
            <a:ext cx="4114800" cy="291510"/>
          </a:xfrm>
          <a:prstGeom prst="rect">
            <a:avLst/>
          </a:prstGeom>
          <a:noFill/>
          <a:ln>
            <a:noFill/>
          </a:ln>
        </p:spPr>
        <p:txBody>
          <a:bodyPr spcFirstLastPara="1" wrap="square" lIns="108000" tIns="0" rIns="36000" bIns="0" anchor="ctr" anchorCtr="0"/>
          <a:lstStyle>
            <a:lvl1pPr marR="0" lvl="0" algn="l" rtl="0">
              <a:spcBef>
                <a:spcPts val="0"/>
              </a:spcBef>
              <a:spcAft>
                <a:spcPts val="0"/>
              </a:spcAft>
              <a:buSzPts val="1400"/>
              <a:buNone/>
              <a:defRPr sz="800" b="0" i="0" u="none" strike="noStrike" cap="none">
                <a:solidFill>
                  <a:srgbClr val="664790"/>
                </a:solidFill>
                <a:latin typeface="Verdana"/>
                <a:ea typeface="Verdana"/>
                <a:cs typeface="Verdana"/>
                <a:sym typeface="Verdana"/>
              </a:defRPr>
            </a:lvl1pPr>
            <a:lvl2pPr marR="0" lvl="1"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69" r:id="rId3"/>
    <p:sldLayoutId id="2147483670" r:id="rId4"/>
    <p:sldLayoutId id="2147483672" r:id="rId5"/>
    <p:sldLayoutId id="2147483673" r:id="rId6"/>
    <p:sldLayoutId id="2147483674" r:id="rId7"/>
    <p:sldLayoutId id="2147483675" r:id="rId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hyperlink" Target="https://www.visc.gov.lv/lv/media/11407/download"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about:blank"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30"/>
          <p:cNvSpPr txBox="1">
            <a:spLocks noGrp="1"/>
          </p:cNvSpPr>
          <p:nvPr>
            <p:ph type="ctrTitle"/>
          </p:nvPr>
        </p:nvSpPr>
        <p:spPr>
          <a:xfrm>
            <a:off x="2425916" y="2880221"/>
            <a:ext cx="5866438" cy="2387600"/>
          </a:xfrm>
          <a:prstGeom prst="rect">
            <a:avLst/>
          </a:prstGeom>
          <a:noFill/>
          <a:ln>
            <a:noFill/>
          </a:ln>
        </p:spPr>
        <p:txBody>
          <a:bodyPr spcFirstLastPara="1" wrap="square" lIns="0" tIns="0" rIns="0" bIns="0" anchor="t" anchorCtr="0">
            <a:noAutofit/>
          </a:bodyPr>
          <a:lstStyle/>
          <a:p>
            <a:r>
              <a:rPr lang="lv-LV" sz="2800" b="0" i="0" dirty="0">
                <a:solidFill>
                  <a:schemeClr val="bg1"/>
                </a:solidFill>
                <a:effectLst/>
                <a:latin typeface="Verdana" panose="020B0604030504040204" pitchFamily="34" charset="0"/>
                <a:ea typeface="Verdana" panose="020B0604030504040204" pitchFamily="34" charset="0"/>
              </a:rPr>
              <a:t>Par Deklarācijas par A.K. Kariņa vadītā Ministru kabineta iecerēto darbību un Valdības rīcības plāna Izglītības un zinātnes ministrijas kompetencē esošo uzdevumu izpildi un to ietekmi uz Latgales reģionu</a:t>
            </a:r>
            <a:endParaRPr lang="lv-LV" sz="2800" dirty="0">
              <a:solidFill>
                <a:schemeClr val="bg1"/>
              </a:solidFill>
              <a:latin typeface="Verdana" panose="020B0604030504040204" pitchFamily="34" charset="0"/>
              <a:ea typeface="Verdana" panose="020B0604030504040204" pitchFamily="34" charset="0"/>
            </a:endParaRPr>
          </a:p>
        </p:txBody>
      </p:sp>
      <p:sp>
        <p:nvSpPr>
          <p:cNvPr id="207" name="Google Shape;207;p30"/>
          <p:cNvSpPr txBox="1">
            <a:spLocks noGrp="1"/>
          </p:cNvSpPr>
          <p:nvPr>
            <p:ph type="subTitle" idx="1"/>
          </p:nvPr>
        </p:nvSpPr>
        <p:spPr>
          <a:xfrm>
            <a:off x="2425916" y="6068728"/>
            <a:ext cx="5159829" cy="478558"/>
          </a:xfrm>
          <a:prstGeom prst="rect">
            <a:avLst/>
          </a:prstGeom>
          <a:noFill/>
          <a:ln>
            <a:noFill/>
          </a:ln>
        </p:spPr>
        <p:txBody>
          <a:bodyPr spcFirstLastPara="1" wrap="square" lIns="0" tIns="45700" rIns="91425" bIns="45700" anchor="t" anchorCtr="0">
            <a:noAutofit/>
          </a:bodyPr>
          <a:lstStyle/>
          <a:p>
            <a:pPr marL="0" indent="0">
              <a:spcBef>
                <a:spcPts val="0"/>
              </a:spcBef>
            </a:pPr>
            <a:r>
              <a:rPr lang="lv-LV" dirty="0"/>
              <a:t>Izglītības un zinātnes ministre </a:t>
            </a:r>
            <a:r>
              <a:rPr lang="lv-LV" dirty="0" err="1"/>
              <a:t>A.Muižniece</a:t>
            </a:r>
            <a:endParaRPr dirty="0"/>
          </a:p>
        </p:txBody>
      </p:sp>
      <p:sp>
        <p:nvSpPr>
          <p:cNvPr id="208" name="Google Shape;208;p30"/>
          <p:cNvSpPr txBox="1">
            <a:spLocks noGrp="1"/>
          </p:cNvSpPr>
          <p:nvPr>
            <p:ph type="body" idx="2"/>
          </p:nvPr>
        </p:nvSpPr>
        <p:spPr>
          <a:xfrm rot="5400000">
            <a:off x="10515212" y="4390002"/>
            <a:ext cx="2062163" cy="341313"/>
          </a:xfrm>
          <a:prstGeom prst="rect">
            <a:avLst/>
          </a:prstGeom>
          <a:noFill/>
          <a:ln>
            <a:noFill/>
          </a:ln>
        </p:spPr>
        <p:txBody>
          <a:bodyPr spcFirstLastPara="1" wrap="square" lIns="0" tIns="45700" rIns="91425" bIns="45700" anchor="ctr" anchorCtr="0">
            <a:noAutofit/>
          </a:bodyPr>
          <a:lstStyle/>
          <a:p>
            <a:pPr marL="0" indent="0">
              <a:spcBef>
                <a:spcPts val="0"/>
              </a:spcBef>
            </a:pPr>
            <a:endParaRPr dirty="0"/>
          </a:p>
          <a:p>
            <a:pPr marL="0" indent="0"/>
            <a:r>
              <a:rPr lang="lv-LV" dirty="0"/>
              <a:t>23/08/2022</a:t>
            </a:r>
            <a:endParaRPr dirty="0"/>
          </a:p>
          <a:p>
            <a:pPr marL="0" indent="0"/>
            <a:endParaRPr dirty="0"/>
          </a:p>
        </p:txBody>
      </p:sp>
      <p:pic>
        <p:nvPicPr>
          <p:cNvPr id="4" name="Picture 3"/>
          <p:cNvPicPr>
            <a:picLocks noChangeAspect="1"/>
          </p:cNvPicPr>
          <p:nvPr/>
        </p:nvPicPr>
        <p:blipFill>
          <a:blip r:embed="rId3"/>
          <a:stretch>
            <a:fillRect/>
          </a:stretch>
        </p:blipFill>
        <p:spPr>
          <a:xfrm>
            <a:off x="1057744" y="0"/>
            <a:ext cx="1992429" cy="2011680"/>
          </a:xfrm>
          <a:prstGeom prst="rect">
            <a:avLst/>
          </a:prstGeom>
        </p:spPr>
      </p:pic>
      <p:pic>
        <p:nvPicPr>
          <p:cNvPr id="6" name="Picture 5"/>
          <p:cNvPicPr>
            <a:picLocks noChangeAspect="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127516" y="691198"/>
            <a:ext cx="3698694" cy="218902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0E14D2F-E544-F2A9-F7DB-775044B1C957}"/>
              </a:ext>
            </a:extLst>
          </p:cNvPr>
          <p:cNvSpPr>
            <a:spLocks noGrp="1"/>
          </p:cNvSpPr>
          <p:nvPr>
            <p:ph type="title"/>
          </p:nvPr>
        </p:nvSpPr>
        <p:spPr>
          <a:xfrm>
            <a:off x="2557601" y="230914"/>
            <a:ext cx="7076797" cy="1142815"/>
          </a:xfrm>
        </p:spPr>
        <p:txBody>
          <a:bodyPr/>
          <a:lstStyle/>
          <a:p>
            <a:pPr algn="ctr"/>
            <a:r>
              <a:rPr lang="lv-LV" dirty="0"/>
              <a:t>Augstākā izglītība, zinātne un inovācijas</a:t>
            </a:r>
            <a:endParaRPr lang="en-GB" dirty="0"/>
          </a:p>
        </p:txBody>
      </p:sp>
      <p:sp>
        <p:nvSpPr>
          <p:cNvPr id="4" name="Slide Number Placeholder 3">
            <a:extLst>
              <a:ext uri="{FF2B5EF4-FFF2-40B4-BE49-F238E27FC236}">
                <a16:creationId xmlns:a16="http://schemas.microsoft.com/office/drawing/2014/main" xmlns="" id="{0EA06B84-186B-C83F-35DC-F90305D91450}"/>
              </a:ext>
            </a:extLst>
          </p:cNvPr>
          <p:cNvSpPr>
            <a:spLocks noGrp="1"/>
          </p:cNvSpPr>
          <p:nvPr>
            <p:ph type="sldNum" idx="12"/>
          </p:nvPr>
        </p:nvSpPr>
        <p:spPr/>
        <p:txBody>
          <a:bodyPr/>
          <a:lstStyle/>
          <a:p>
            <a:fld id="{00000000-1234-1234-1234-123412341234}" type="slidenum">
              <a:rPr lang="lv-LV" smtClean="0"/>
              <a:pPr/>
              <a:t>2</a:t>
            </a:fld>
            <a:endParaRPr lang="lv-LV" dirty="0"/>
          </a:p>
        </p:txBody>
      </p:sp>
      <p:graphicFrame>
        <p:nvGraphicFramePr>
          <p:cNvPr id="8" name="Chart 7"/>
          <p:cNvGraphicFramePr>
            <a:graphicFrameLocks/>
          </p:cNvGraphicFramePr>
          <p:nvPr>
            <p:extLst>
              <p:ext uri="{D42A27DB-BD31-4B8C-83A1-F6EECF244321}">
                <p14:modId xmlns:p14="http://schemas.microsoft.com/office/powerpoint/2010/main" val="2412335126"/>
              </p:ext>
            </p:extLst>
          </p:nvPr>
        </p:nvGraphicFramePr>
        <p:xfrm>
          <a:off x="7104889" y="1837744"/>
          <a:ext cx="5059017" cy="4563056"/>
        </p:xfrm>
        <a:graphic>
          <a:graphicData uri="http://schemas.openxmlformats.org/drawingml/2006/chart">
            <c:chart xmlns:c="http://schemas.openxmlformats.org/drawingml/2006/chart" xmlns:r="http://schemas.openxmlformats.org/officeDocument/2006/relationships" r:id="rId3"/>
          </a:graphicData>
        </a:graphic>
      </p:graphicFrame>
      <p:sp>
        <p:nvSpPr>
          <p:cNvPr id="15" name="Freeform 14"/>
          <p:cNvSpPr/>
          <p:nvPr/>
        </p:nvSpPr>
        <p:spPr>
          <a:xfrm>
            <a:off x="212035" y="1990380"/>
            <a:ext cx="7147763" cy="570477"/>
          </a:xfrm>
          <a:custGeom>
            <a:avLst/>
            <a:gdLst>
              <a:gd name="connsiteX0" fmla="*/ 0 w 7617019"/>
              <a:gd name="connsiteY0" fmla="*/ 0 h 570477"/>
              <a:gd name="connsiteX1" fmla="*/ 7617019 w 7617019"/>
              <a:gd name="connsiteY1" fmla="*/ 0 h 570477"/>
              <a:gd name="connsiteX2" fmla="*/ 7617019 w 7617019"/>
              <a:gd name="connsiteY2" fmla="*/ 570477 h 570477"/>
              <a:gd name="connsiteX3" fmla="*/ 0 w 7617019"/>
              <a:gd name="connsiteY3" fmla="*/ 570477 h 570477"/>
              <a:gd name="connsiteX4" fmla="*/ 0 w 7617019"/>
              <a:gd name="connsiteY4" fmla="*/ 0 h 5704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17019" h="570477">
                <a:moveTo>
                  <a:pt x="0" y="0"/>
                </a:moveTo>
                <a:lnTo>
                  <a:pt x="7617019" y="0"/>
                </a:lnTo>
                <a:lnTo>
                  <a:pt x="7617019" y="570477"/>
                </a:lnTo>
                <a:lnTo>
                  <a:pt x="0" y="570477"/>
                </a:lnTo>
                <a:lnTo>
                  <a:pt x="0" y="0"/>
                </a:lnTo>
                <a:close/>
              </a:path>
            </a:pathLst>
          </a:custGeom>
          <a:solidFill>
            <a:schemeClr val="bg1">
              <a:lumMod val="9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52816" tIns="27940" rIns="27940" bIns="27940" numCol="1" spcCol="1270" anchor="ctr" anchorCtr="0">
            <a:noAutofit/>
          </a:bodyPr>
          <a:lstStyle/>
          <a:p>
            <a:pPr lvl="0" algn="l" defTabSz="488950">
              <a:lnSpc>
                <a:spcPct val="90000"/>
              </a:lnSpc>
              <a:spcBef>
                <a:spcPct val="0"/>
              </a:spcBef>
              <a:spcAft>
                <a:spcPct val="35000"/>
              </a:spcAft>
            </a:pPr>
            <a:r>
              <a:rPr lang="en-GB" kern="1200" dirty="0" err="1" smtClean="0">
                <a:solidFill>
                  <a:srgbClr val="7030A0"/>
                </a:solidFill>
              </a:rPr>
              <a:t>Zinātniskās</a:t>
            </a:r>
            <a:r>
              <a:rPr lang="en-GB" kern="1200" dirty="0" smtClean="0">
                <a:solidFill>
                  <a:srgbClr val="7030A0"/>
                </a:solidFill>
              </a:rPr>
              <a:t> </a:t>
            </a:r>
            <a:r>
              <a:rPr lang="lv-LV" kern="1200" dirty="0" smtClean="0">
                <a:solidFill>
                  <a:srgbClr val="7030A0"/>
                </a:solidFill>
              </a:rPr>
              <a:t>institūcijas</a:t>
            </a:r>
            <a:r>
              <a:rPr lang="en-GB" kern="1200" dirty="0" smtClean="0">
                <a:solidFill>
                  <a:srgbClr val="7030A0"/>
                </a:solidFill>
              </a:rPr>
              <a:t> </a:t>
            </a:r>
            <a:r>
              <a:rPr lang="en-GB" kern="1200" dirty="0" err="1" smtClean="0">
                <a:solidFill>
                  <a:srgbClr val="7030A0"/>
                </a:solidFill>
              </a:rPr>
              <a:t>Latgalē</a:t>
            </a:r>
            <a:r>
              <a:rPr lang="en-GB" kern="1200" dirty="0" smtClean="0">
                <a:solidFill>
                  <a:srgbClr val="7030A0"/>
                </a:solidFill>
              </a:rPr>
              <a:t> (Daugavpils </a:t>
            </a:r>
            <a:r>
              <a:rPr lang="en-GB" kern="1200" dirty="0" err="1" smtClean="0">
                <a:solidFill>
                  <a:srgbClr val="7030A0"/>
                </a:solidFill>
              </a:rPr>
              <a:t>Universitāte</a:t>
            </a:r>
            <a:r>
              <a:rPr lang="en-GB" kern="1200" dirty="0" smtClean="0">
                <a:solidFill>
                  <a:srgbClr val="7030A0"/>
                </a:solidFill>
              </a:rPr>
              <a:t> un </a:t>
            </a:r>
            <a:r>
              <a:rPr lang="en-GB" kern="1200" dirty="0" err="1" smtClean="0">
                <a:solidFill>
                  <a:srgbClr val="7030A0"/>
                </a:solidFill>
              </a:rPr>
              <a:t>Rēzeknes</a:t>
            </a:r>
            <a:r>
              <a:rPr lang="en-GB" kern="1200" dirty="0" smtClean="0">
                <a:solidFill>
                  <a:srgbClr val="7030A0"/>
                </a:solidFill>
              </a:rPr>
              <a:t> </a:t>
            </a:r>
            <a:r>
              <a:rPr lang="en-GB" kern="1200" dirty="0" err="1" smtClean="0">
                <a:solidFill>
                  <a:srgbClr val="7030A0"/>
                </a:solidFill>
              </a:rPr>
              <a:t>Tehnoloģiju</a:t>
            </a:r>
            <a:r>
              <a:rPr lang="en-GB" kern="1200" dirty="0" smtClean="0">
                <a:solidFill>
                  <a:srgbClr val="7030A0"/>
                </a:solidFill>
              </a:rPr>
              <a:t> </a:t>
            </a:r>
            <a:r>
              <a:rPr lang="en-GB" kern="1200" dirty="0" err="1" smtClean="0">
                <a:solidFill>
                  <a:srgbClr val="7030A0"/>
                </a:solidFill>
              </a:rPr>
              <a:t>akadēmija</a:t>
            </a:r>
            <a:r>
              <a:rPr lang="en-GB" kern="1200" dirty="0" smtClean="0">
                <a:solidFill>
                  <a:srgbClr val="7030A0"/>
                </a:solidFill>
              </a:rPr>
              <a:t>)</a:t>
            </a:r>
            <a:r>
              <a:rPr lang="lv-LV" kern="1200" dirty="0" smtClean="0">
                <a:solidFill>
                  <a:srgbClr val="7030A0"/>
                </a:solidFill>
              </a:rPr>
              <a:t> aktīvi iesaistās</a:t>
            </a:r>
            <a:r>
              <a:rPr lang="en-GB" kern="1200" dirty="0" smtClean="0">
                <a:solidFill>
                  <a:srgbClr val="7030A0"/>
                </a:solidFill>
              </a:rPr>
              <a:t> </a:t>
            </a:r>
            <a:r>
              <a:rPr lang="en-GB" kern="1200" dirty="0" err="1" smtClean="0">
                <a:solidFill>
                  <a:srgbClr val="7030A0"/>
                </a:solidFill>
              </a:rPr>
              <a:t>nacionāla</a:t>
            </a:r>
            <a:r>
              <a:rPr lang="en-GB" kern="1200" dirty="0" smtClean="0">
                <a:solidFill>
                  <a:srgbClr val="7030A0"/>
                </a:solidFill>
              </a:rPr>
              <a:t> un </a:t>
            </a:r>
            <a:r>
              <a:rPr lang="en-GB" kern="1200" dirty="0" err="1" smtClean="0">
                <a:solidFill>
                  <a:srgbClr val="7030A0"/>
                </a:solidFill>
              </a:rPr>
              <a:t>starptautiska</a:t>
            </a:r>
            <a:r>
              <a:rPr lang="en-GB" kern="1200" dirty="0" smtClean="0">
                <a:solidFill>
                  <a:srgbClr val="7030A0"/>
                </a:solidFill>
              </a:rPr>
              <a:t> </a:t>
            </a:r>
            <a:r>
              <a:rPr lang="en-GB" kern="1200" dirty="0" err="1" smtClean="0">
                <a:solidFill>
                  <a:srgbClr val="7030A0"/>
                </a:solidFill>
              </a:rPr>
              <a:t>līmeņa</a:t>
            </a:r>
            <a:r>
              <a:rPr lang="en-GB" kern="1200" dirty="0" smtClean="0">
                <a:solidFill>
                  <a:srgbClr val="7030A0"/>
                </a:solidFill>
              </a:rPr>
              <a:t> </a:t>
            </a:r>
            <a:r>
              <a:rPr lang="en-GB" kern="1200" dirty="0" err="1" smtClean="0">
                <a:solidFill>
                  <a:srgbClr val="7030A0"/>
                </a:solidFill>
              </a:rPr>
              <a:t>pētniecības</a:t>
            </a:r>
            <a:r>
              <a:rPr lang="en-GB" kern="1200" dirty="0" smtClean="0">
                <a:solidFill>
                  <a:srgbClr val="7030A0"/>
                </a:solidFill>
              </a:rPr>
              <a:t> </a:t>
            </a:r>
            <a:r>
              <a:rPr lang="en-GB" kern="1200" dirty="0" err="1" smtClean="0">
                <a:solidFill>
                  <a:srgbClr val="7030A0"/>
                </a:solidFill>
              </a:rPr>
              <a:t>projektos</a:t>
            </a:r>
            <a:endParaRPr lang="lv-LV" kern="1200" dirty="0">
              <a:solidFill>
                <a:srgbClr val="7030A0"/>
              </a:solidFill>
            </a:endParaRPr>
          </a:p>
        </p:txBody>
      </p:sp>
      <p:sp>
        <p:nvSpPr>
          <p:cNvPr id="17" name="Freeform 16"/>
          <p:cNvSpPr/>
          <p:nvPr/>
        </p:nvSpPr>
        <p:spPr>
          <a:xfrm>
            <a:off x="212035" y="2642395"/>
            <a:ext cx="7147763" cy="570477"/>
          </a:xfrm>
          <a:custGeom>
            <a:avLst/>
            <a:gdLst>
              <a:gd name="connsiteX0" fmla="*/ 0 w 7147763"/>
              <a:gd name="connsiteY0" fmla="*/ 0 h 570477"/>
              <a:gd name="connsiteX1" fmla="*/ 7147763 w 7147763"/>
              <a:gd name="connsiteY1" fmla="*/ 0 h 570477"/>
              <a:gd name="connsiteX2" fmla="*/ 7147763 w 7147763"/>
              <a:gd name="connsiteY2" fmla="*/ 570477 h 570477"/>
              <a:gd name="connsiteX3" fmla="*/ 0 w 7147763"/>
              <a:gd name="connsiteY3" fmla="*/ 570477 h 570477"/>
              <a:gd name="connsiteX4" fmla="*/ 0 w 7147763"/>
              <a:gd name="connsiteY4" fmla="*/ 0 h 5704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47763" h="570477">
                <a:moveTo>
                  <a:pt x="0" y="0"/>
                </a:moveTo>
                <a:lnTo>
                  <a:pt x="7147763" y="0"/>
                </a:lnTo>
                <a:lnTo>
                  <a:pt x="7147763" y="570477"/>
                </a:lnTo>
                <a:lnTo>
                  <a:pt x="0" y="570477"/>
                </a:lnTo>
                <a:lnTo>
                  <a:pt x="0" y="0"/>
                </a:lnTo>
                <a:close/>
              </a:path>
            </a:pathLst>
          </a:custGeom>
          <a:solidFill>
            <a:schemeClr val="bg1">
              <a:lumMod val="9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52816" tIns="27940" rIns="27940" bIns="27940" numCol="1" spcCol="1270" anchor="ctr" anchorCtr="0">
            <a:noAutofit/>
          </a:bodyPr>
          <a:lstStyle/>
          <a:p>
            <a:pPr lvl="0" algn="l" defTabSz="488950">
              <a:lnSpc>
                <a:spcPct val="90000"/>
              </a:lnSpc>
              <a:spcBef>
                <a:spcPct val="0"/>
              </a:spcBef>
              <a:spcAft>
                <a:spcPct val="35000"/>
              </a:spcAft>
            </a:pPr>
            <a:r>
              <a:rPr lang="lv-LV" kern="1200" dirty="0" smtClean="0">
                <a:solidFill>
                  <a:srgbClr val="7030A0"/>
                </a:solidFill>
              </a:rPr>
              <a:t>Kārtējā zinātnisko institūciju starptautiskajā </a:t>
            </a:r>
            <a:r>
              <a:rPr lang="en-GB" kern="1200" dirty="0" err="1" smtClean="0">
                <a:solidFill>
                  <a:srgbClr val="7030A0"/>
                </a:solidFill>
              </a:rPr>
              <a:t>izvērtējumā</a:t>
            </a:r>
            <a:r>
              <a:rPr lang="en-GB" kern="1200" dirty="0" smtClean="0">
                <a:solidFill>
                  <a:srgbClr val="7030A0"/>
                </a:solidFill>
              </a:rPr>
              <a:t> </a:t>
            </a:r>
            <a:r>
              <a:rPr lang="lv-LV" kern="1200" dirty="0" smtClean="0">
                <a:solidFill>
                  <a:srgbClr val="7030A0"/>
                </a:solidFill>
              </a:rPr>
              <a:t>augstu vērtējumu</a:t>
            </a:r>
            <a:r>
              <a:rPr lang="en-GB" kern="1200" dirty="0" smtClean="0">
                <a:solidFill>
                  <a:srgbClr val="7030A0"/>
                </a:solidFill>
              </a:rPr>
              <a:t> </a:t>
            </a:r>
            <a:r>
              <a:rPr lang="en-GB" kern="1200" dirty="0" err="1" smtClean="0">
                <a:solidFill>
                  <a:srgbClr val="7030A0"/>
                </a:solidFill>
              </a:rPr>
              <a:t>ieguva</a:t>
            </a:r>
            <a:r>
              <a:rPr lang="lv-LV" kern="1200" dirty="0" smtClean="0">
                <a:solidFill>
                  <a:srgbClr val="7030A0"/>
                </a:solidFill>
              </a:rPr>
              <a:t> reģionalistik</a:t>
            </a:r>
            <a:r>
              <a:rPr lang="en-GB" kern="1200" dirty="0" smtClean="0">
                <a:solidFill>
                  <a:srgbClr val="7030A0"/>
                </a:solidFill>
              </a:rPr>
              <a:t>as </a:t>
            </a:r>
            <a:r>
              <a:rPr lang="en-GB" kern="1200" dirty="0" err="1" smtClean="0">
                <a:solidFill>
                  <a:srgbClr val="7030A0"/>
                </a:solidFill>
              </a:rPr>
              <a:t>jomā</a:t>
            </a:r>
            <a:r>
              <a:rPr lang="lv-LV" kern="1200" dirty="0" smtClean="0">
                <a:solidFill>
                  <a:srgbClr val="7030A0"/>
                </a:solidFill>
              </a:rPr>
              <a:t> (DU un RTA) un bioloģij</a:t>
            </a:r>
            <a:r>
              <a:rPr lang="en-GB" kern="1200" dirty="0" smtClean="0">
                <a:solidFill>
                  <a:srgbClr val="7030A0"/>
                </a:solidFill>
              </a:rPr>
              <a:t>a</a:t>
            </a:r>
            <a:r>
              <a:rPr lang="lv-LV" kern="1200" dirty="0" smtClean="0">
                <a:solidFill>
                  <a:srgbClr val="7030A0"/>
                </a:solidFill>
              </a:rPr>
              <a:t> (DU)</a:t>
            </a:r>
            <a:endParaRPr lang="lv-LV" kern="1200" dirty="0">
              <a:solidFill>
                <a:srgbClr val="7030A0"/>
              </a:solidFill>
            </a:endParaRPr>
          </a:p>
        </p:txBody>
      </p:sp>
      <p:sp>
        <p:nvSpPr>
          <p:cNvPr id="19" name="Freeform 18"/>
          <p:cNvSpPr/>
          <p:nvPr/>
        </p:nvSpPr>
        <p:spPr>
          <a:xfrm>
            <a:off x="212035" y="3311142"/>
            <a:ext cx="7147763" cy="570477"/>
          </a:xfrm>
          <a:custGeom>
            <a:avLst/>
            <a:gdLst>
              <a:gd name="connsiteX0" fmla="*/ 0 w 6933183"/>
              <a:gd name="connsiteY0" fmla="*/ 0 h 570477"/>
              <a:gd name="connsiteX1" fmla="*/ 6933183 w 6933183"/>
              <a:gd name="connsiteY1" fmla="*/ 0 h 570477"/>
              <a:gd name="connsiteX2" fmla="*/ 6933183 w 6933183"/>
              <a:gd name="connsiteY2" fmla="*/ 570477 h 570477"/>
              <a:gd name="connsiteX3" fmla="*/ 0 w 6933183"/>
              <a:gd name="connsiteY3" fmla="*/ 570477 h 570477"/>
              <a:gd name="connsiteX4" fmla="*/ 0 w 6933183"/>
              <a:gd name="connsiteY4" fmla="*/ 0 h 5704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33183" h="570477">
                <a:moveTo>
                  <a:pt x="0" y="0"/>
                </a:moveTo>
                <a:lnTo>
                  <a:pt x="6933183" y="0"/>
                </a:lnTo>
                <a:lnTo>
                  <a:pt x="6933183" y="570477"/>
                </a:lnTo>
                <a:lnTo>
                  <a:pt x="0" y="570477"/>
                </a:lnTo>
                <a:lnTo>
                  <a:pt x="0" y="0"/>
                </a:lnTo>
                <a:close/>
              </a:path>
            </a:pathLst>
          </a:custGeom>
          <a:solidFill>
            <a:schemeClr val="bg1">
              <a:lumMod val="9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52816" tIns="27940" rIns="27940" bIns="27940" numCol="1" spcCol="1270" anchor="ctr" anchorCtr="0">
            <a:noAutofit/>
          </a:bodyPr>
          <a:lstStyle/>
          <a:p>
            <a:pPr lvl="0" algn="l" defTabSz="488950">
              <a:lnSpc>
                <a:spcPct val="90000"/>
              </a:lnSpc>
              <a:spcBef>
                <a:spcPct val="0"/>
              </a:spcBef>
              <a:spcAft>
                <a:spcPct val="35000"/>
              </a:spcAft>
            </a:pPr>
            <a:r>
              <a:rPr lang="lv-LV" kern="1200" dirty="0" smtClean="0">
                <a:solidFill>
                  <a:srgbClr val="7030A0"/>
                </a:solidFill>
              </a:rPr>
              <a:t>2016.-2020. g. SCOPUS datubāzē – 498 publikācijas </a:t>
            </a:r>
            <a:r>
              <a:rPr lang="en-GB" kern="1200" dirty="0" err="1" smtClean="0">
                <a:solidFill>
                  <a:srgbClr val="7030A0"/>
                </a:solidFill>
              </a:rPr>
              <a:t>ar</a:t>
            </a:r>
            <a:r>
              <a:rPr lang="en-GB" kern="1200" dirty="0" smtClean="0">
                <a:solidFill>
                  <a:srgbClr val="7030A0"/>
                </a:solidFill>
              </a:rPr>
              <a:t> DU un </a:t>
            </a:r>
            <a:r>
              <a:rPr lang="en-GB" kern="1200" dirty="0" err="1" smtClean="0">
                <a:solidFill>
                  <a:srgbClr val="7030A0"/>
                </a:solidFill>
              </a:rPr>
              <a:t>RTA</a:t>
            </a:r>
            <a:r>
              <a:rPr lang="en-GB" kern="1200" dirty="0" smtClean="0">
                <a:solidFill>
                  <a:srgbClr val="7030A0"/>
                </a:solidFill>
              </a:rPr>
              <a:t> </a:t>
            </a:r>
            <a:r>
              <a:rPr lang="lv-LV" kern="1200" dirty="0" smtClean="0">
                <a:solidFill>
                  <a:srgbClr val="7030A0"/>
                </a:solidFill>
              </a:rPr>
              <a:t>piederību; </a:t>
            </a:r>
          </a:p>
          <a:p>
            <a:pPr lvl="0" algn="l" defTabSz="488950">
              <a:lnSpc>
                <a:spcPct val="90000"/>
              </a:lnSpc>
              <a:spcBef>
                <a:spcPct val="0"/>
              </a:spcBef>
              <a:spcAft>
                <a:spcPct val="35000"/>
              </a:spcAft>
            </a:pPr>
            <a:r>
              <a:rPr lang="lv-LV" kern="1200" dirty="0" smtClean="0">
                <a:solidFill>
                  <a:srgbClr val="7030A0"/>
                </a:solidFill>
              </a:rPr>
              <a:t>~24% Q1 žurnālos</a:t>
            </a:r>
            <a:endParaRPr lang="lv-LV" kern="1200" dirty="0">
              <a:solidFill>
                <a:srgbClr val="7030A0"/>
              </a:solidFill>
            </a:endParaRPr>
          </a:p>
        </p:txBody>
      </p:sp>
      <p:sp>
        <p:nvSpPr>
          <p:cNvPr id="21" name="Freeform 20"/>
          <p:cNvSpPr/>
          <p:nvPr/>
        </p:nvSpPr>
        <p:spPr>
          <a:xfrm>
            <a:off x="212034" y="3985967"/>
            <a:ext cx="7147764" cy="570477"/>
          </a:xfrm>
          <a:custGeom>
            <a:avLst/>
            <a:gdLst>
              <a:gd name="connsiteX0" fmla="*/ 0 w 6933183"/>
              <a:gd name="connsiteY0" fmla="*/ 0 h 570477"/>
              <a:gd name="connsiteX1" fmla="*/ 6933183 w 6933183"/>
              <a:gd name="connsiteY1" fmla="*/ 0 h 570477"/>
              <a:gd name="connsiteX2" fmla="*/ 6933183 w 6933183"/>
              <a:gd name="connsiteY2" fmla="*/ 570477 h 570477"/>
              <a:gd name="connsiteX3" fmla="*/ 0 w 6933183"/>
              <a:gd name="connsiteY3" fmla="*/ 570477 h 570477"/>
              <a:gd name="connsiteX4" fmla="*/ 0 w 6933183"/>
              <a:gd name="connsiteY4" fmla="*/ 0 h 5704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33183" h="570477">
                <a:moveTo>
                  <a:pt x="0" y="0"/>
                </a:moveTo>
                <a:lnTo>
                  <a:pt x="6933183" y="0"/>
                </a:lnTo>
                <a:lnTo>
                  <a:pt x="6933183" y="570477"/>
                </a:lnTo>
                <a:lnTo>
                  <a:pt x="0" y="570477"/>
                </a:lnTo>
                <a:lnTo>
                  <a:pt x="0" y="0"/>
                </a:lnTo>
                <a:close/>
              </a:path>
            </a:pathLst>
          </a:custGeom>
          <a:solidFill>
            <a:schemeClr val="bg1">
              <a:lumMod val="9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52816" tIns="27940" rIns="27940" bIns="27940" numCol="1" spcCol="1270" anchor="ctr" anchorCtr="0">
            <a:noAutofit/>
          </a:bodyPr>
          <a:lstStyle/>
          <a:p>
            <a:pPr lvl="0" algn="l" defTabSz="488950">
              <a:lnSpc>
                <a:spcPct val="90000"/>
              </a:lnSpc>
              <a:spcBef>
                <a:spcPct val="0"/>
              </a:spcBef>
              <a:spcAft>
                <a:spcPct val="35000"/>
              </a:spcAft>
            </a:pPr>
            <a:r>
              <a:rPr lang="lv-LV" kern="1200" dirty="0" smtClean="0">
                <a:solidFill>
                  <a:srgbClr val="7030A0"/>
                </a:solidFill>
              </a:rPr>
              <a:t>IZM augstu novērtē DU kopīgi ar LU izveidoto doktorantūras programmu «Vēsture un arheoloģija»</a:t>
            </a:r>
            <a:endParaRPr lang="lv-LV" kern="1200" dirty="0">
              <a:solidFill>
                <a:srgbClr val="7030A0"/>
              </a:solidFill>
            </a:endParaRPr>
          </a:p>
        </p:txBody>
      </p:sp>
      <p:sp>
        <p:nvSpPr>
          <p:cNvPr id="23" name="Freeform 22"/>
          <p:cNvSpPr/>
          <p:nvPr/>
        </p:nvSpPr>
        <p:spPr>
          <a:xfrm>
            <a:off x="212035" y="4673131"/>
            <a:ext cx="7147763" cy="570477"/>
          </a:xfrm>
          <a:custGeom>
            <a:avLst/>
            <a:gdLst>
              <a:gd name="connsiteX0" fmla="*/ 0 w 7147763"/>
              <a:gd name="connsiteY0" fmla="*/ 0 h 570477"/>
              <a:gd name="connsiteX1" fmla="*/ 7147763 w 7147763"/>
              <a:gd name="connsiteY1" fmla="*/ 0 h 570477"/>
              <a:gd name="connsiteX2" fmla="*/ 7147763 w 7147763"/>
              <a:gd name="connsiteY2" fmla="*/ 570477 h 570477"/>
              <a:gd name="connsiteX3" fmla="*/ 0 w 7147763"/>
              <a:gd name="connsiteY3" fmla="*/ 570477 h 570477"/>
              <a:gd name="connsiteX4" fmla="*/ 0 w 7147763"/>
              <a:gd name="connsiteY4" fmla="*/ 0 h 5704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47763" h="570477">
                <a:moveTo>
                  <a:pt x="0" y="0"/>
                </a:moveTo>
                <a:lnTo>
                  <a:pt x="7147763" y="0"/>
                </a:lnTo>
                <a:lnTo>
                  <a:pt x="7147763" y="570477"/>
                </a:lnTo>
                <a:lnTo>
                  <a:pt x="0" y="570477"/>
                </a:lnTo>
                <a:lnTo>
                  <a:pt x="0" y="0"/>
                </a:lnTo>
                <a:close/>
              </a:path>
            </a:pathLst>
          </a:custGeom>
          <a:solidFill>
            <a:schemeClr val="bg1">
              <a:lumMod val="9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52816" tIns="27940" rIns="27940" bIns="27940" numCol="1" spcCol="1270" anchor="ctr" anchorCtr="0">
            <a:noAutofit/>
          </a:bodyPr>
          <a:lstStyle/>
          <a:p>
            <a:pPr lvl="0" algn="l" defTabSz="488950">
              <a:lnSpc>
                <a:spcPct val="90000"/>
              </a:lnSpc>
              <a:spcBef>
                <a:spcPct val="0"/>
              </a:spcBef>
              <a:spcAft>
                <a:spcPct val="35000"/>
              </a:spcAft>
            </a:pPr>
            <a:r>
              <a:rPr lang="lv-LV" kern="1200" dirty="0" smtClean="0">
                <a:solidFill>
                  <a:srgbClr val="7030A0"/>
                </a:solidFill>
              </a:rPr>
              <a:t>Ar EEZ/N</a:t>
            </a:r>
            <a:r>
              <a:rPr lang="en-GB" kern="1200" dirty="0" smtClean="0">
                <a:solidFill>
                  <a:srgbClr val="7030A0"/>
                </a:solidFill>
              </a:rPr>
              <a:t>O</a:t>
            </a:r>
            <a:r>
              <a:rPr lang="lv-LV" kern="1200" dirty="0" smtClean="0">
                <a:solidFill>
                  <a:srgbClr val="7030A0"/>
                </a:solidFill>
              </a:rPr>
              <a:t> </a:t>
            </a:r>
            <a:r>
              <a:rPr lang="en-GB" kern="1200" dirty="0" err="1" smtClean="0">
                <a:solidFill>
                  <a:srgbClr val="7030A0"/>
                </a:solidFill>
              </a:rPr>
              <a:t>programmas</a:t>
            </a:r>
            <a:r>
              <a:rPr lang="en-GB" kern="1200" dirty="0" smtClean="0">
                <a:solidFill>
                  <a:srgbClr val="7030A0"/>
                </a:solidFill>
              </a:rPr>
              <a:t> </a:t>
            </a:r>
            <a:r>
              <a:rPr lang="en-GB" kern="1200" dirty="0" err="1" smtClean="0">
                <a:solidFill>
                  <a:srgbClr val="7030A0"/>
                </a:solidFill>
              </a:rPr>
              <a:t>līdzfinansējumu</a:t>
            </a:r>
            <a:r>
              <a:rPr lang="en-GB" kern="1200" dirty="0" smtClean="0">
                <a:solidFill>
                  <a:srgbClr val="7030A0"/>
                </a:solidFill>
              </a:rPr>
              <a:t> </a:t>
            </a:r>
            <a:r>
              <a:rPr lang="lv-LV" kern="1200" dirty="0" smtClean="0">
                <a:solidFill>
                  <a:srgbClr val="7030A0"/>
                </a:solidFill>
              </a:rPr>
              <a:t>attīstīts Daugavpils inovāciju centrs</a:t>
            </a:r>
            <a:r>
              <a:rPr lang="en-GB" kern="1200" dirty="0" smtClean="0">
                <a:solidFill>
                  <a:srgbClr val="7030A0"/>
                </a:solidFill>
              </a:rPr>
              <a:t> </a:t>
            </a:r>
            <a:r>
              <a:rPr lang="en-GB" kern="1200" dirty="0" err="1" smtClean="0">
                <a:solidFill>
                  <a:srgbClr val="7030A0"/>
                </a:solidFill>
              </a:rPr>
              <a:t>skolēniem</a:t>
            </a:r>
            <a:r>
              <a:rPr lang="lv-LV" kern="1200" dirty="0" smtClean="0">
                <a:solidFill>
                  <a:srgbClr val="7030A0"/>
                </a:solidFill>
              </a:rPr>
              <a:t> STEM izglītība</a:t>
            </a:r>
            <a:r>
              <a:rPr lang="en-GB" kern="1200" dirty="0" smtClean="0">
                <a:solidFill>
                  <a:srgbClr val="7030A0"/>
                </a:solidFill>
              </a:rPr>
              <a:t>s </a:t>
            </a:r>
            <a:r>
              <a:rPr lang="en-GB" kern="1200" dirty="0" err="1" smtClean="0">
                <a:solidFill>
                  <a:srgbClr val="7030A0"/>
                </a:solidFill>
              </a:rPr>
              <a:t>apguvei</a:t>
            </a:r>
            <a:r>
              <a:rPr lang="en-GB" kern="1200" dirty="0" smtClean="0">
                <a:solidFill>
                  <a:srgbClr val="7030A0"/>
                </a:solidFill>
              </a:rPr>
              <a:t> un </a:t>
            </a:r>
            <a:r>
              <a:rPr lang="en-GB" kern="1200" dirty="0" err="1" smtClean="0">
                <a:solidFill>
                  <a:srgbClr val="7030A0"/>
                </a:solidFill>
              </a:rPr>
              <a:t>popularizēšanai</a:t>
            </a:r>
            <a:endParaRPr lang="lv-LV" kern="1200" dirty="0">
              <a:solidFill>
                <a:srgbClr val="7030A0"/>
              </a:solidFill>
            </a:endParaRPr>
          </a:p>
        </p:txBody>
      </p:sp>
      <p:sp>
        <p:nvSpPr>
          <p:cNvPr id="25" name="Freeform 24"/>
          <p:cNvSpPr/>
          <p:nvPr/>
        </p:nvSpPr>
        <p:spPr>
          <a:xfrm>
            <a:off x="212035" y="5411077"/>
            <a:ext cx="7147764" cy="896958"/>
          </a:xfrm>
          <a:custGeom>
            <a:avLst/>
            <a:gdLst>
              <a:gd name="connsiteX0" fmla="*/ 0 w 7617019"/>
              <a:gd name="connsiteY0" fmla="*/ 0 h 570477"/>
              <a:gd name="connsiteX1" fmla="*/ 7617019 w 7617019"/>
              <a:gd name="connsiteY1" fmla="*/ 0 h 570477"/>
              <a:gd name="connsiteX2" fmla="*/ 7617019 w 7617019"/>
              <a:gd name="connsiteY2" fmla="*/ 570477 h 570477"/>
              <a:gd name="connsiteX3" fmla="*/ 0 w 7617019"/>
              <a:gd name="connsiteY3" fmla="*/ 570477 h 570477"/>
              <a:gd name="connsiteX4" fmla="*/ 0 w 7617019"/>
              <a:gd name="connsiteY4" fmla="*/ 0 h 5704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17019" h="570477">
                <a:moveTo>
                  <a:pt x="0" y="0"/>
                </a:moveTo>
                <a:lnTo>
                  <a:pt x="7617019" y="0"/>
                </a:lnTo>
                <a:lnTo>
                  <a:pt x="7617019" y="570477"/>
                </a:lnTo>
                <a:lnTo>
                  <a:pt x="0" y="570477"/>
                </a:lnTo>
                <a:lnTo>
                  <a:pt x="0" y="0"/>
                </a:lnTo>
                <a:close/>
              </a:path>
            </a:pathLst>
          </a:custGeom>
          <a:solidFill>
            <a:schemeClr val="bg1">
              <a:lumMod val="9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52816" tIns="27940" rIns="27940" bIns="27940" numCol="1" spcCol="1270" anchor="ctr" anchorCtr="0">
            <a:noAutofit/>
          </a:bodyPr>
          <a:lstStyle/>
          <a:p>
            <a:pPr lvl="0" algn="l" defTabSz="488950">
              <a:lnSpc>
                <a:spcPct val="90000"/>
              </a:lnSpc>
              <a:spcBef>
                <a:spcPct val="0"/>
              </a:spcBef>
            </a:pPr>
            <a:r>
              <a:rPr lang="en-GB" kern="1200" dirty="0" err="1" smtClean="0">
                <a:solidFill>
                  <a:srgbClr val="7030A0"/>
                </a:solidFill>
              </a:rPr>
              <a:t>Ministrija</a:t>
            </a:r>
            <a:r>
              <a:rPr lang="en-GB" kern="1200" dirty="0" smtClean="0">
                <a:solidFill>
                  <a:srgbClr val="7030A0"/>
                </a:solidFill>
              </a:rPr>
              <a:t> </a:t>
            </a:r>
            <a:r>
              <a:rPr lang="en-GB" kern="1200" dirty="0" err="1" smtClean="0">
                <a:solidFill>
                  <a:srgbClr val="7030A0"/>
                </a:solidFill>
              </a:rPr>
              <a:t>strādā</a:t>
            </a:r>
            <a:r>
              <a:rPr lang="en-GB" kern="1200" dirty="0" smtClean="0">
                <a:solidFill>
                  <a:srgbClr val="7030A0"/>
                </a:solidFill>
              </a:rPr>
              <a:t> pie</a:t>
            </a:r>
            <a:r>
              <a:rPr lang="lv-LV" kern="1200" dirty="0" smtClean="0">
                <a:solidFill>
                  <a:srgbClr val="7030A0"/>
                </a:solidFill>
              </a:rPr>
              <a:t> DU un RTA </a:t>
            </a:r>
            <a:r>
              <a:rPr lang="en-GB" kern="1200" dirty="0" err="1" smtClean="0">
                <a:solidFill>
                  <a:srgbClr val="7030A0"/>
                </a:solidFill>
              </a:rPr>
              <a:t>integrācijas</a:t>
            </a:r>
            <a:r>
              <a:rPr lang="en-GB" kern="1200" dirty="0" smtClean="0">
                <a:solidFill>
                  <a:srgbClr val="7030A0"/>
                </a:solidFill>
              </a:rPr>
              <a:t>, </a:t>
            </a:r>
            <a:r>
              <a:rPr lang="en-GB" kern="1200" dirty="0" err="1" smtClean="0">
                <a:solidFill>
                  <a:srgbClr val="7030A0"/>
                </a:solidFill>
              </a:rPr>
              <a:t>veidojot</a:t>
            </a:r>
            <a:r>
              <a:rPr lang="lv-LV" kern="1200" dirty="0" smtClean="0">
                <a:solidFill>
                  <a:srgbClr val="7030A0"/>
                </a:solidFill>
              </a:rPr>
              <a:t> jaunu valsts augstskolu ar starptautiska mēroga akadēmisko un zinātnisko potenciālu Latgales reģionā </a:t>
            </a:r>
          </a:p>
          <a:p>
            <a:pPr lvl="0" algn="l" defTabSz="488950">
              <a:lnSpc>
                <a:spcPct val="90000"/>
              </a:lnSpc>
              <a:spcBef>
                <a:spcPct val="0"/>
              </a:spcBef>
            </a:pPr>
            <a:r>
              <a:rPr lang="lv-LV" kern="1200" dirty="0" smtClean="0">
                <a:solidFill>
                  <a:srgbClr val="7030A0"/>
                </a:solidFill>
              </a:rPr>
              <a:t>vērstai uz reģiona tautsaimniecības attīstīb</a:t>
            </a:r>
            <a:r>
              <a:rPr lang="en-GB" kern="1200" dirty="0" smtClean="0">
                <a:solidFill>
                  <a:srgbClr val="7030A0"/>
                </a:solidFill>
              </a:rPr>
              <a:t>u</a:t>
            </a:r>
            <a:endParaRPr lang="lv-LV" kern="1200" dirty="0" smtClean="0">
              <a:solidFill>
                <a:srgbClr val="7030A0"/>
              </a:solidFill>
            </a:endParaRPr>
          </a:p>
        </p:txBody>
      </p:sp>
      <p:sp>
        <p:nvSpPr>
          <p:cNvPr id="27" name="Rectangle 26"/>
          <p:cNvSpPr/>
          <p:nvPr/>
        </p:nvSpPr>
        <p:spPr>
          <a:xfrm>
            <a:off x="212034" y="2003632"/>
            <a:ext cx="92766" cy="428400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pic>
        <p:nvPicPr>
          <p:cNvPr id="31" name="Google Shape;236;p32"/>
          <p:cNvPicPr preferRelativeResize="0"/>
          <p:nvPr/>
        </p:nvPicPr>
        <p:blipFill rotWithShape="1">
          <a:blip r:embed="rId4">
            <a:alphaModFix/>
            <a:duotone>
              <a:schemeClr val="bg2">
                <a:shade val="45000"/>
                <a:satMod val="135000"/>
              </a:schemeClr>
              <a:prstClr val="white"/>
            </a:duotone>
          </a:blip>
          <a:srcRect/>
          <a:stretch/>
        </p:blipFill>
        <p:spPr>
          <a:xfrm rot="1579157">
            <a:off x="11000237" y="906875"/>
            <a:ext cx="507460" cy="442816"/>
          </a:xfrm>
          <a:prstGeom prst="rect">
            <a:avLst/>
          </a:prstGeom>
          <a:noFill/>
          <a:ln>
            <a:noFill/>
          </a:ln>
        </p:spPr>
      </p:pic>
      <p:pic>
        <p:nvPicPr>
          <p:cNvPr id="32" name="Google Shape;236;p32"/>
          <p:cNvPicPr preferRelativeResize="0"/>
          <p:nvPr/>
        </p:nvPicPr>
        <p:blipFill rotWithShape="1">
          <a:blip r:embed="rId4">
            <a:alphaModFix/>
            <a:duotone>
              <a:schemeClr val="bg2">
                <a:shade val="45000"/>
                <a:satMod val="135000"/>
              </a:schemeClr>
              <a:prstClr val="white"/>
            </a:duotone>
          </a:blip>
          <a:srcRect/>
          <a:stretch/>
        </p:blipFill>
        <p:spPr>
          <a:xfrm rot="1579157">
            <a:off x="11057220" y="160547"/>
            <a:ext cx="909837" cy="793935"/>
          </a:xfrm>
          <a:prstGeom prst="rect">
            <a:avLst/>
          </a:prstGeom>
          <a:noFill/>
          <a:ln>
            <a:noFill/>
          </a:ln>
        </p:spPr>
      </p:pic>
      <p:pic>
        <p:nvPicPr>
          <p:cNvPr id="33" name="Google Shape;236;p32"/>
          <p:cNvPicPr preferRelativeResize="0"/>
          <p:nvPr/>
        </p:nvPicPr>
        <p:blipFill rotWithShape="1">
          <a:blip r:embed="rId4">
            <a:alphaModFix/>
            <a:duotone>
              <a:schemeClr val="bg2">
                <a:shade val="45000"/>
                <a:satMod val="135000"/>
              </a:schemeClr>
              <a:prstClr val="white"/>
            </a:duotone>
          </a:blip>
          <a:srcRect/>
          <a:stretch/>
        </p:blipFill>
        <p:spPr>
          <a:xfrm rot="1579157">
            <a:off x="9821094" y="234690"/>
            <a:ext cx="1253598" cy="1135261"/>
          </a:xfrm>
          <a:prstGeom prst="rect">
            <a:avLst/>
          </a:prstGeom>
          <a:noFill/>
          <a:ln>
            <a:noFill/>
          </a:ln>
        </p:spPr>
      </p:pic>
    </p:spTree>
    <p:extLst>
      <p:ext uri="{BB962C8B-B14F-4D97-AF65-F5344CB8AC3E}">
        <p14:creationId xmlns:p14="http://schemas.microsoft.com/office/powerpoint/2010/main" val="18034582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46"/>
        <p:cNvGrpSpPr/>
        <p:nvPr/>
      </p:nvGrpSpPr>
      <p:grpSpPr>
        <a:xfrm>
          <a:off x="0" y="0"/>
          <a:ext cx="0" cy="0"/>
          <a:chOff x="0" y="0"/>
          <a:chExt cx="0" cy="0"/>
        </a:xfrm>
      </p:grpSpPr>
      <p:sp>
        <p:nvSpPr>
          <p:cNvPr id="447" name="Google Shape;447;p40"/>
          <p:cNvSpPr txBox="1">
            <a:spLocks noGrp="1"/>
          </p:cNvSpPr>
          <p:nvPr>
            <p:ph type="title"/>
          </p:nvPr>
        </p:nvSpPr>
        <p:spPr>
          <a:xfrm>
            <a:off x="2278808" y="78186"/>
            <a:ext cx="7972666" cy="1142815"/>
          </a:xfrm>
          <a:prstGeom prst="rect">
            <a:avLst/>
          </a:prstGeom>
          <a:noFill/>
          <a:ln>
            <a:noFill/>
          </a:ln>
        </p:spPr>
        <p:txBody>
          <a:bodyPr spcFirstLastPara="1" wrap="square" lIns="0" tIns="45700" rIns="91425" bIns="45700" anchor="ctr" anchorCtr="0">
            <a:noAutofit/>
          </a:bodyPr>
          <a:lstStyle/>
          <a:p>
            <a:r>
              <a:rPr lang="lv-LV" dirty="0" smtClean="0"/>
              <a:t>Ieguldījumi izglītībā un iedzīvotāju prasmēs</a:t>
            </a:r>
            <a:endParaRPr lang="lv-LV" dirty="0"/>
          </a:p>
        </p:txBody>
      </p:sp>
      <p:sp>
        <p:nvSpPr>
          <p:cNvPr id="449" name="Google Shape;449;p40"/>
          <p:cNvSpPr txBox="1">
            <a:spLocks noGrp="1"/>
          </p:cNvSpPr>
          <p:nvPr>
            <p:ph type="sldNum" idx="12"/>
          </p:nvPr>
        </p:nvSpPr>
        <p:spPr>
          <a:xfrm>
            <a:off x="1986581" y="6566070"/>
            <a:ext cx="293472" cy="291513"/>
          </a:xfrm>
          <a:prstGeom prst="rect">
            <a:avLst/>
          </a:prstGeom>
          <a:noFill/>
          <a:ln>
            <a:noFill/>
          </a:ln>
        </p:spPr>
        <p:txBody>
          <a:bodyPr spcFirstLastPara="1" wrap="square" lIns="36000" tIns="36000" rIns="36000" bIns="36000" anchor="ctr" anchorCtr="0">
            <a:noAutofit/>
          </a:bodyPr>
          <a:lstStyle/>
          <a:p>
            <a:fld id="{00000000-1234-1234-1234-123412341234}" type="slidenum">
              <a:rPr lang="lv-LV"/>
              <a:pPr/>
              <a:t>3</a:t>
            </a:fld>
            <a:endParaRPr/>
          </a:p>
        </p:txBody>
      </p:sp>
      <p:sp>
        <p:nvSpPr>
          <p:cNvPr id="450" name="Google Shape;450;p40"/>
          <p:cNvSpPr txBox="1"/>
          <p:nvPr/>
        </p:nvSpPr>
        <p:spPr>
          <a:xfrm>
            <a:off x="251731" y="3363575"/>
            <a:ext cx="3733885" cy="2307159"/>
          </a:xfrm>
          <a:prstGeom prst="rect">
            <a:avLst/>
          </a:prstGeom>
          <a:noFill/>
          <a:ln>
            <a:noFill/>
          </a:ln>
        </p:spPr>
        <p:txBody>
          <a:bodyPr spcFirstLastPara="1" wrap="square" lIns="91425" tIns="45700" rIns="91425" bIns="45700" anchor="t" anchorCtr="0">
            <a:noAutofit/>
          </a:bodyPr>
          <a:lstStyle/>
          <a:p>
            <a:pPr>
              <a:buClr>
                <a:schemeClr val="dk1"/>
              </a:buClr>
              <a:buSzPts val="1500"/>
            </a:pPr>
            <a:r>
              <a:rPr lang="lv-LV" sz="1500" b="1" dirty="0" smtClean="0">
                <a:solidFill>
                  <a:srgbClr val="7030A0"/>
                </a:solidFill>
                <a:latin typeface="Verdana"/>
                <a:ea typeface="Verdana"/>
                <a:cs typeface="Verdana"/>
                <a:sym typeface="Verdana"/>
              </a:rPr>
              <a:t>Stiprinātas nodarbināto prasmes un veikti ieguldījumi neaktīvu jauniešu atgriešanai izglītībā</a:t>
            </a:r>
            <a:r>
              <a:rPr lang="en-GB" sz="1500" b="1" dirty="0" smtClean="0">
                <a:solidFill>
                  <a:srgbClr val="7030A0"/>
                </a:solidFill>
                <a:latin typeface="Verdana"/>
                <a:ea typeface="Verdana"/>
                <a:cs typeface="Verdana"/>
                <a:sym typeface="Verdana"/>
              </a:rPr>
              <a:t> </a:t>
            </a:r>
            <a:endParaRPr lang="lv-LV" sz="1500" b="1" dirty="0">
              <a:solidFill>
                <a:srgbClr val="7030A0"/>
              </a:solidFill>
              <a:latin typeface="Verdana"/>
              <a:ea typeface="Verdana"/>
              <a:cs typeface="Verdana"/>
              <a:sym typeface="Verdana"/>
            </a:endParaRPr>
          </a:p>
          <a:p>
            <a:pPr>
              <a:buClr>
                <a:schemeClr val="dk1"/>
              </a:buClr>
              <a:buSzPts val="1500"/>
            </a:pPr>
            <a:endParaRPr lang="lv-LV" sz="900" dirty="0">
              <a:solidFill>
                <a:schemeClr val="dk1"/>
              </a:solidFill>
              <a:latin typeface="Verdana"/>
              <a:ea typeface="Verdana"/>
              <a:cs typeface="Verdana"/>
              <a:sym typeface="Verdana"/>
            </a:endParaRPr>
          </a:p>
          <a:p>
            <a:pPr marL="285750" indent="-285750">
              <a:buClr>
                <a:schemeClr val="dk1"/>
              </a:buClr>
              <a:buSzPts val="1500"/>
              <a:buFont typeface="Arial" panose="020B0604020202020204" pitchFamily="34" charset="0"/>
              <a:buChar char="•"/>
            </a:pPr>
            <a:r>
              <a:rPr lang="en-GB" dirty="0" smtClean="0">
                <a:solidFill>
                  <a:schemeClr val="dk1"/>
                </a:solidFill>
                <a:latin typeface="Verdana"/>
                <a:ea typeface="Verdana"/>
                <a:cs typeface="Verdana"/>
                <a:sym typeface="Verdana"/>
              </a:rPr>
              <a:t>N</a:t>
            </a:r>
            <a:r>
              <a:rPr lang="lv-LV" dirty="0" smtClean="0">
                <a:solidFill>
                  <a:schemeClr val="dk1"/>
                </a:solidFill>
                <a:latin typeface="Verdana"/>
                <a:ea typeface="Verdana"/>
                <a:cs typeface="Verdana"/>
                <a:sym typeface="Verdana"/>
              </a:rPr>
              <a:t>o </a:t>
            </a:r>
            <a:r>
              <a:rPr lang="lv-LV" dirty="0">
                <a:solidFill>
                  <a:schemeClr val="dk1"/>
                </a:solidFill>
                <a:latin typeface="Verdana"/>
                <a:ea typeface="Verdana"/>
                <a:cs typeface="Verdana"/>
                <a:sym typeface="Verdana"/>
              </a:rPr>
              <a:t>2019. gada </a:t>
            </a:r>
            <a:r>
              <a:rPr lang="lv-LV" dirty="0" smtClean="0">
                <a:solidFill>
                  <a:schemeClr val="dk1"/>
                </a:solidFill>
                <a:latin typeface="Verdana"/>
                <a:ea typeface="Verdana"/>
                <a:cs typeface="Verdana"/>
                <a:sym typeface="Verdana"/>
              </a:rPr>
              <a:t>līdz </a:t>
            </a:r>
            <a:r>
              <a:rPr lang="lv-LV" dirty="0">
                <a:solidFill>
                  <a:schemeClr val="dk1"/>
                </a:solidFill>
                <a:latin typeface="Verdana"/>
                <a:ea typeface="Verdana"/>
                <a:cs typeface="Verdana"/>
                <a:sym typeface="Verdana"/>
              </a:rPr>
              <a:t>2022. gada 1. augustam 8.4.1. SAM projektā «Pilnveidot nodarbināto profesionālo </a:t>
            </a:r>
            <a:r>
              <a:rPr lang="lv-LV" dirty="0" smtClean="0">
                <a:solidFill>
                  <a:schemeClr val="dk1"/>
                </a:solidFill>
                <a:latin typeface="Verdana"/>
                <a:ea typeface="Verdana"/>
                <a:cs typeface="Verdana"/>
                <a:sym typeface="Verdana"/>
              </a:rPr>
              <a:t>kompetenci</a:t>
            </a:r>
            <a:r>
              <a:rPr lang="en-GB" dirty="0" smtClean="0">
                <a:solidFill>
                  <a:schemeClr val="dk1"/>
                </a:solidFill>
                <a:latin typeface="Verdana"/>
                <a:ea typeface="Verdana"/>
                <a:cs typeface="Verdana"/>
                <a:sym typeface="Verdana"/>
              </a:rPr>
              <a:t>”</a:t>
            </a:r>
            <a:r>
              <a:rPr lang="lv-LV" dirty="0" smtClean="0">
                <a:solidFill>
                  <a:schemeClr val="dk1"/>
                </a:solidFill>
                <a:latin typeface="Verdana"/>
                <a:ea typeface="Verdana"/>
                <a:cs typeface="Verdana"/>
                <a:sym typeface="Verdana"/>
              </a:rPr>
              <a:t> ir izmantojušas</a:t>
            </a:r>
            <a:r>
              <a:rPr lang="en-GB" dirty="0" smtClean="0">
                <a:solidFill>
                  <a:schemeClr val="dk1"/>
                </a:solidFill>
                <a:latin typeface="Verdana"/>
                <a:ea typeface="Verdana"/>
                <a:cs typeface="Verdana"/>
                <a:sym typeface="Verdana"/>
              </a:rPr>
              <a:t> </a:t>
            </a:r>
            <a:r>
              <a:rPr lang="lv-LV" dirty="0">
                <a:solidFill>
                  <a:schemeClr val="dk1"/>
                </a:solidFill>
                <a:latin typeface="Verdana"/>
                <a:ea typeface="Verdana"/>
                <a:cs typeface="Verdana"/>
                <a:sym typeface="Verdana"/>
              </a:rPr>
              <a:t>5 643</a:t>
            </a:r>
            <a:r>
              <a:rPr lang="lv-LV" dirty="0" smtClean="0">
                <a:solidFill>
                  <a:schemeClr val="dk1"/>
                </a:solidFill>
                <a:latin typeface="Verdana"/>
                <a:ea typeface="Verdana"/>
                <a:cs typeface="Verdana"/>
                <a:sym typeface="Verdana"/>
              </a:rPr>
              <a:t> Latgales </a:t>
            </a:r>
            <a:r>
              <a:rPr lang="lv-LV" dirty="0">
                <a:solidFill>
                  <a:schemeClr val="dk1"/>
                </a:solidFill>
                <a:latin typeface="Verdana"/>
                <a:ea typeface="Verdana"/>
                <a:cs typeface="Verdana"/>
                <a:sym typeface="Verdana"/>
              </a:rPr>
              <a:t>plānošanas reģionā nodarbinātās </a:t>
            </a:r>
            <a:r>
              <a:rPr lang="lv-LV" dirty="0" smtClean="0">
                <a:solidFill>
                  <a:schemeClr val="dk1"/>
                </a:solidFill>
                <a:latin typeface="Verdana"/>
                <a:ea typeface="Verdana"/>
                <a:cs typeface="Verdana"/>
                <a:sym typeface="Verdana"/>
              </a:rPr>
              <a:t>personas</a:t>
            </a:r>
            <a:r>
              <a:rPr lang="lv-LV" sz="1500" dirty="0">
                <a:solidFill>
                  <a:schemeClr val="dk1"/>
                </a:solidFill>
                <a:latin typeface="Verdana"/>
                <a:ea typeface="Verdana"/>
                <a:cs typeface="Verdana"/>
                <a:sym typeface="Verdana"/>
              </a:rPr>
              <a:t>.</a:t>
            </a:r>
            <a:endParaRPr lang="en-GB" sz="1500" dirty="0" smtClean="0">
              <a:solidFill>
                <a:schemeClr val="dk1"/>
              </a:solidFill>
              <a:latin typeface="Verdana"/>
              <a:ea typeface="Verdana"/>
              <a:cs typeface="Verdana"/>
              <a:sym typeface="Verdana"/>
            </a:endParaRPr>
          </a:p>
          <a:p>
            <a:pPr marL="285750" indent="-285750">
              <a:buClr>
                <a:schemeClr val="dk1"/>
              </a:buClr>
              <a:buSzPts val="1500"/>
              <a:buFont typeface="Arial" panose="020B0604020202020204" pitchFamily="34" charset="0"/>
              <a:buChar char="•"/>
            </a:pPr>
            <a:r>
              <a:rPr lang="en-GB" dirty="0" smtClean="0">
                <a:solidFill>
                  <a:schemeClr val="dk1"/>
                </a:solidFill>
                <a:latin typeface="Verdana"/>
                <a:ea typeface="Verdana"/>
                <a:cs typeface="Verdana"/>
                <a:sym typeface="Verdana"/>
              </a:rPr>
              <a:t>1280 </a:t>
            </a:r>
            <a:r>
              <a:rPr lang="lv-LV" dirty="0" smtClean="0">
                <a:solidFill>
                  <a:schemeClr val="dk1"/>
                </a:solidFill>
                <a:latin typeface="Verdana"/>
                <a:ea typeface="Verdana"/>
                <a:cs typeface="Verdana"/>
                <a:sym typeface="Verdana"/>
              </a:rPr>
              <a:t>reģiona jaunieši ir saņēmuši atbalstu </a:t>
            </a:r>
            <a:r>
              <a:rPr lang="en-GB" dirty="0" smtClean="0">
                <a:solidFill>
                  <a:schemeClr val="dk1"/>
                </a:solidFill>
                <a:latin typeface="Verdana"/>
                <a:ea typeface="Verdana"/>
                <a:cs typeface="Verdana"/>
                <a:sym typeface="Verdana"/>
              </a:rPr>
              <a:t>ES </a:t>
            </a:r>
            <a:r>
              <a:rPr lang="lv-LV" dirty="0" smtClean="0">
                <a:solidFill>
                  <a:schemeClr val="dk1"/>
                </a:solidFill>
                <a:latin typeface="Verdana"/>
                <a:ea typeface="Verdana"/>
                <a:cs typeface="Verdana"/>
                <a:sym typeface="Verdana"/>
              </a:rPr>
              <a:t>fondu</a:t>
            </a:r>
            <a:r>
              <a:rPr lang="en-GB" dirty="0" smtClean="0">
                <a:solidFill>
                  <a:schemeClr val="dk1"/>
                </a:solidFill>
                <a:latin typeface="Verdana"/>
                <a:ea typeface="Verdana"/>
                <a:cs typeface="Verdana"/>
                <a:sym typeface="Verdana"/>
              </a:rPr>
              <a:t> </a:t>
            </a:r>
            <a:r>
              <a:rPr lang="lv-LV" dirty="0" smtClean="0">
                <a:solidFill>
                  <a:schemeClr val="dk1"/>
                </a:solidFill>
                <a:latin typeface="Verdana"/>
                <a:ea typeface="Verdana"/>
                <a:cs typeface="Verdana"/>
                <a:sym typeface="Verdana"/>
              </a:rPr>
              <a:t>projekta “Proti un dari”</a:t>
            </a:r>
            <a:r>
              <a:rPr lang="en-GB" dirty="0" smtClean="0">
                <a:solidFill>
                  <a:schemeClr val="dk1"/>
                </a:solidFill>
                <a:latin typeface="Verdana"/>
                <a:ea typeface="Verdana"/>
                <a:cs typeface="Verdana"/>
                <a:sym typeface="Verdana"/>
              </a:rPr>
              <a:t> </a:t>
            </a:r>
            <a:r>
              <a:rPr lang="lv-LV" dirty="0" smtClean="0">
                <a:solidFill>
                  <a:schemeClr val="dk1"/>
                </a:solidFill>
                <a:latin typeface="Verdana"/>
                <a:ea typeface="Verdana"/>
                <a:cs typeface="Verdana"/>
                <a:sym typeface="Verdana"/>
              </a:rPr>
              <a:t>ietvaros.</a:t>
            </a:r>
          </a:p>
          <a:p>
            <a:pPr marL="285750" indent="-285750">
              <a:buClr>
                <a:schemeClr val="dk1"/>
              </a:buClr>
              <a:buSzPts val="1500"/>
              <a:buFont typeface="Arial" panose="020B0604020202020204" pitchFamily="34" charset="0"/>
              <a:buChar char="•"/>
            </a:pPr>
            <a:endParaRPr lang="lv-LV" sz="1500" dirty="0">
              <a:solidFill>
                <a:schemeClr val="dk1"/>
              </a:solidFill>
              <a:latin typeface="Verdana"/>
              <a:ea typeface="Verdana"/>
              <a:cs typeface="Verdana"/>
              <a:sym typeface="Verdana"/>
            </a:endParaRPr>
          </a:p>
          <a:p>
            <a:pPr>
              <a:buClr>
                <a:schemeClr val="dk1"/>
              </a:buClr>
              <a:buSzPts val="1500"/>
            </a:pPr>
            <a:endParaRPr dirty="0"/>
          </a:p>
        </p:txBody>
      </p:sp>
      <p:sp>
        <p:nvSpPr>
          <p:cNvPr id="454" name="Google Shape;454;p40"/>
          <p:cNvSpPr txBox="1"/>
          <p:nvPr/>
        </p:nvSpPr>
        <p:spPr>
          <a:xfrm>
            <a:off x="4083650" y="3487875"/>
            <a:ext cx="3867654" cy="2670602"/>
          </a:xfrm>
          <a:prstGeom prst="rect">
            <a:avLst/>
          </a:prstGeom>
          <a:noFill/>
          <a:ln>
            <a:noFill/>
          </a:ln>
        </p:spPr>
        <p:txBody>
          <a:bodyPr spcFirstLastPara="1" wrap="square" lIns="91425" tIns="45700" rIns="91425" bIns="45700" anchor="t" anchorCtr="0">
            <a:noAutofit/>
          </a:bodyPr>
          <a:lstStyle/>
          <a:p>
            <a:pPr>
              <a:buClr>
                <a:schemeClr val="dk1"/>
              </a:buClr>
              <a:buSzPts val="1500"/>
            </a:pPr>
            <a:r>
              <a:rPr lang="lv-LV" sz="1500" b="1" dirty="0">
                <a:solidFill>
                  <a:schemeClr val="dk1"/>
                </a:solidFill>
                <a:latin typeface="Verdana"/>
                <a:ea typeface="Verdana"/>
                <a:cs typeface="Verdana"/>
                <a:sym typeface="Verdana"/>
              </a:rPr>
              <a:t>Veikti </a:t>
            </a:r>
            <a:r>
              <a:rPr lang="lv-LV" sz="1500" b="1" dirty="0" smtClean="0">
                <a:solidFill>
                  <a:schemeClr val="dk1"/>
                </a:solidFill>
                <a:latin typeface="Verdana"/>
                <a:ea typeface="Verdana"/>
                <a:cs typeface="Verdana"/>
                <a:sym typeface="Verdana"/>
              </a:rPr>
              <a:t>būtiski</a:t>
            </a:r>
            <a:r>
              <a:rPr lang="en-GB" sz="1500" b="1" dirty="0" smtClean="0">
                <a:solidFill>
                  <a:schemeClr val="dk1"/>
                </a:solidFill>
                <a:latin typeface="Verdana"/>
                <a:ea typeface="Verdana"/>
                <a:cs typeface="Verdana"/>
                <a:sym typeface="Verdana"/>
              </a:rPr>
              <a:t> </a:t>
            </a:r>
            <a:r>
              <a:rPr lang="lv-LV" sz="1500" b="1" dirty="0" smtClean="0">
                <a:solidFill>
                  <a:schemeClr val="dk1"/>
                </a:solidFill>
                <a:latin typeface="Verdana"/>
                <a:ea typeface="Verdana"/>
                <a:cs typeface="Verdana"/>
                <a:sym typeface="Verdana"/>
              </a:rPr>
              <a:t>ieguldījumi reģiona</a:t>
            </a:r>
            <a:r>
              <a:rPr lang="en-GB" sz="1500" b="1" dirty="0" smtClean="0">
                <a:solidFill>
                  <a:schemeClr val="dk1"/>
                </a:solidFill>
                <a:latin typeface="Verdana"/>
                <a:ea typeface="Verdana"/>
                <a:cs typeface="Verdana"/>
                <a:sym typeface="Verdana"/>
              </a:rPr>
              <a:t> </a:t>
            </a:r>
            <a:r>
              <a:rPr lang="lv-LV" sz="1500" b="1" dirty="0" smtClean="0">
                <a:solidFill>
                  <a:schemeClr val="dk1"/>
                </a:solidFill>
                <a:latin typeface="Verdana"/>
                <a:ea typeface="Verdana"/>
                <a:cs typeface="Verdana"/>
                <a:sym typeface="Verdana"/>
              </a:rPr>
              <a:t>vispārējās</a:t>
            </a:r>
            <a:r>
              <a:rPr lang="en-GB" sz="1500" b="1" dirty="0" smtClean="0">
                <a:solidFill>
                  <a:schemeClr val="dk1"/>
                </a:solidFill>
                <a:latin typeface="Verdana"/>
                <a:ea typeface="Verdana"/>
                <a:cs typeface="Verdana"/>
                <a:sym typeface="Verdana"/>
              </a:rPr>
              <a:t> un </a:t>
            </a:r>
            <a:r>
              <a:rPr lang="lv-LV" sz="1500" b="1" dirty="0" smtClean="0">
                <a:solidFill>
                  <a:schemeClr val="dk1"/>
                </a:solidFill>
                <a:latin typeface="Verdana"/>
                <a:ea typeface="Verdana"/>
                <a:cs typeface="Verdana"/>
                <a:sym typeface="Verdana"/>
              </a:rPr>
              <a:t>profesionālās</a:t>
            </a:r>
            <a:r>
              <a:rPr lang="en-GB" sz="1500" b="1" dirty="0" smtClean="0">
                <a:solidFill>
                  <a:schemeClr val="dk1"/>
                </a:solidFill>
                <a:latin typeface="Verdana"/>
                <a:ea typeface="Verdana"/>
                <a:cs typeface="Verdana"/>
                <a:sym typeface="Verdana"/>
              </a:rPr>
              <a:t> </a:t>
            </a:r>
            <a:r>
              <a:rPr lang="lv-LV" sz="1500" b="1" dirty="0" smtClean="0">
                <a:solidFill>
                  <a:schemeClr val="dk1"/>
                </a:solidFill>
                <a:latin typeface="Verdana"/>
                <a:ea typeface="Verdana"/>
                <a:cs typeface="Verdana"/>
                <a:sym typeface="Verdana"/>
              </a:rPr>
              <a:t>izglītības iestādēs</a:t>
            </a:r>
            <a:endParaRPr lang="lv-LV" sz="900" dirty="0">
              <a:solidFill>
                <a:schemeClr val="dk1"/>
              </a:solidFill>
              <a:latin typeface="Verdana"/>
              <a:ea typeface="Verdana"/>
              <a:cs typeface="Verdana"/>
              <a:sym typeface="Verdana"/>
            </a:endParaRPr>
          </a:p>
          <a:p>
            <a:pPr marL="285750" indent="-285750">
              <a:buClr>
                <a:schemeClr val="dk1"/>
              </a:buClr>
              <a:buSzPts val="1500"/>
              <a:buFont typeface="Arial" panose="020B0604020202020204" pitchFamily="34" charset="0"/>
              <a:buChar char="•"/>
            </a:pPr>
            <a:r>
              <a:rPr lang="lv-LV" dirty="0" smtClean="0">
                <a:solidFill>
                  <a:schemeClr val="dk1"/>
                </a:solidFill>
                <a:latin typeface="Verdana"/>
                <a:ea typeface="Verdana"/>
                <a:cs typeface="Verdana"/>
                <a:sym typeface="Verdana"/>
              </a:rPr>
              <a:t>6 reģiona profesionālās izglītības iestāžu modernizācijā un energoefektivitātē ieguldīti ap 21,1 milj. EUR ES fondu finansējuma.</a:t>
            </a:r>
          </a:p>
          <a:p>
            <a:pPr marL="285750" indent="-285750">
              <a:buClr>
                <a:schemeClr val="dk1"/>
              </a:buClr>
              <a:buSzPts val="1500"/>
              <a:buFont typeface="Arial" panose="020B0604020202020204" pitchFamily="34" charset="0"/>
              <a:buChar char="•"/>
            </a:pPr>
            <a:r>
              <a:rPr lang="lv-LV" dirty="0" smtClean="0">
                <a:solidFill>
                  <a:schemeClr val="dk1"/>
                </a:solidFill>
                <a:latin typeface="Verdana"/>
                <a:ea typeface="Verdana"/>
                <a:cs typeface="Verdana"/>
                <a:sym typeface="Verdana"/>
              </a:rPr>
              <a:t>7 reģiona pašvaldībās īstenoti 9 ES fondu finansēti projekti 42,3 </a:t>
            </a:r>
            <a:r>
              <a:rPr lang="lv-LV" dirty="0" err="1" smtClean="0">
                <a:solidFill>
                  <a:schemeClr val="dk1"/>
                </a:solidFill>
                <a:latin typeface="Verdana"/>
                <a:ea typeface="Verdana"/>
                <a:cs typeface="Verdana"/>
                <a:sym typeface="Verdana"/>
              </a:rPr>
              <a:t>milj.EUR</a:t>
            </a:r>
            <a:r>
              <a:rPr lang="lv-LV" dirty="0" smtClean="0">
                <a:solidFill>
                  <a:schemeClr val="dk1"/>
                </a:solidFill>
                <a:latin typeface="Verdana"/>
                <a:ea typeface="Verdana"/>
                <a:cs typeface="Verdana"/>
                <a:sym typeface="Verdana"/>
              </a:rPr>
              <a:t> apjomā, lai uzlabotu infrastruktūru un mācību vidi 18 pamatskolās un vidusskolās.</a:t>
            </a:r>
            <a:endParaRPr lang="lv-LV" dirty="0">
              <a:solidFill>
                <a:schemeClr val="dk1"/>
              </a:solidFill>
              <a:latin typeface="Verdana"/>
              <a:ea typeface="Verdana"/>
              <a:cs typeface="Verdana"/>
              <a:sym typeface="Verdana"/>
            </a:endParaRPr>
          </a:p>
        </p:txBody>
      </p:sp>
      <p:sp>
        <p:nvSpPr>
          <p:cNvPr id="455" name="Google Shape;455;p40"/>
          <p:cNvSpPr txBox="1"/>
          <p:nvPr/>
        </p:nvSpPr>
        <p:spPr>
          <a:xfrm>
            <a:off x="7951304" y="3363575"/>
            <a:ext cx="4073918" cy="2317873"/>
          </a:xfrm>
          <a:prstGeom prst="rect">
            <a:avLst/>
          </a:prstGeom>
          <a:noFill/>
          <a:ln>
            <a:noFill/>
          </a:ln>
        </p:spPr>
        <p:txBody>
          <a:bodyPr spcFirstLastPara="1" wrap="square" lIns="91425" tIns="45700" rIns="91425" bIns="45700" anchor="t" anchorCtr="0">
            <a:noAutofit/>
          </a:bodyPr>
          <a:lstStyle/>
          <a:p>
            <a:pPr>
              <a:buClr>
                <a:schemeClr val="dk1"/>
              </a:buClr>
              <a:buSzPts val="1500"/>
            </a:pPr>
            <a:r>
              <a:rPr lang="lv-LV" sz="1500" b="1" dirty="0">
                <a:solidFill>
                  <a:schemeClr val="dk1"/>
                </a:solidFill>
                <a:latin typeface="Verdana"/>
                <a:ea typeface="Verdana"/>
                <a:cs typeface="Verdana"/>
                <a:sym typeface="Verdana"/>
              </a:rPr>
              <a:t>Jaunajā finansēšanas modelī reģions stiprināts ar paaugstinātu koeficientu</a:t>
            </a:r>
          </a:p>
          <a:p>
            <a:pPr>
              <a:buClr>
                <a:schemeClr val="dk1"/>
              </a:buClr>
              <a:buSzPts val="1500"/>
            </a:pPr>
            <a:endParaRPr lang="lv-LV" sz="900" dirty="0">
              <a:solidFill>
                <a:schemeClr val="dk1"/>
              </a:solidFill>
              <a:latin typeface="Verdana"/>
              <a:ea typeface="Verdana"/>
              <a:cs typeface="Verdana"/>
              <a:sym typeface="Verdana"/>
            </a:endParaRPr>
          </a:p>
          <a:p>
            <a:pPr>
              <a:buClr>
                <a:schemeClr val="dk1"/>
              </a:buClr>
              <a:buSzPts val="1500"/>
            </a:pPr>
            <a:r>
              <a:rPr lang="lv-LV" dirty="0">
                <a:solidFill>
                  <a:schemeClr val="dk1"/>
                </a:solidFill>
                <a:latin typeface="Verdana"/>
                <a:ea typeface="Verdana"/>
                <a:cs typeface="Verdana"/>
                <a:sym typeface="Verdana"/>
              </a:rPr>
              <a:t>21.06.2022. Ministru kabineta noteikumos Nr.376 </a:t>
            </a:r>
            <a:br>
              <a:rPr lang="lv-LV" dirty="0">
                <a:solidFill>
                  <a:schemeClr val="dk1"/>
                </a:solidFill>
                <a:latin typeface="Verdana"/>
                <a:ea typeface="Verdana"/>
                <a:cs typeface="Verdana"/>
                <a:sym typeface="Verdana"/>
              </a:rPr>
            </a:br>
            <a:r>
              <a:rPr lang="lv-LV" dirty="0">
                <a:solidFill>
                  <a:schemeClr val="dk1"/>
                </a:solidFill>
                <a:latin typeface="Verdana"/>
                <a:ea typeface="Verdana"/>
                <a:cs typeface="Verdana"/>
                <a:sym typeface="Verdana"/>
              </a:rPr>
              <a:t>«Kārtība, kādā aprēķina un sadala valsts budžeta mērķdotāciju pedagogu darba samaksai pašvaldību vispārējās izglītības iestādēs un valsts augstskolu vispārējās vidējās izglītības iestādēs» paredzēts paaugstināts reģionālais koeficients 1,41 apmērā pierobežas un zemo blīvumu novadiem.</a:t>
            </a:r>
          </a:p>
        </p:txBody>
      </p:sp>
      <p:pic>
        <p:nvPicPr>
          <p:cNvPr id="14" name="Picture Placeholder 7">
            <a:extLst>
              <a:ext uri="{FF2B5EF4-FFF2-40B4-BE49-F238E27FC236}">
                <a16:creationId xmlns:a16="http://schemas.microsoft.com/office/drawing/2014/main" xmlns="" id="{14C3EAC7-14BA-6F2F-DF82-EB4BD64830D7}"/>
              </a:ext>
            </a:extLst>
          </p:cNvPr>
          <p:cNvPicPr>
            <a:picLocks noChangeAspect="1"/>
          </p:cNvPicPr>
          <p:nvPr/>
        </p:nvPicPr>
        <p:blipFill rotWithShape="1">
          <a:blip r:embed="rId3"/>
          <a:srcRect l="1125" r="1125"/>
          <a:stretch/>
        </p:blipFill>
        <p:spPr>
          <a:xfrm>
            <a:off x="481015" y="1329575"/>
            <a:ext cx="2521774" cy="1925426"/>
          </a:xfrm>
          <a:prstGeom prst="rect">
            <a:avLst/>
          </a:prstGeom>
          <a:ln w="38100" cap="sq">
            <a:solidFill>
              <a:schemeClr val="bg2"/>
            </a:solidFill>
            <a:prstDash val="solid"/>
            <a:miter lim="800000"/>
          </a:ln>
          <a:effectLst>
            <a:outerShdw blurRad="50800" dist="38100" dir="2700000" algn="tl" rotWithShape="0">
              <a:srgbClr val="000000">
                <a:alpha val="43000"/>
              </a:srgbClr>
            </a:outerShdw>
          </a:effectLst>
        </p:spPr>
      </p:pic>
      <p:pic>
        <p:nvPicPr>
          <p:cNvPr id="15" name="Picture Placeholder 2"/>
          <p:cNvPicPr>
            <a:picLocks noChangeAspect="1"/>
          </p:cNvPicPr>
          <p:nvPr/>
        </p:nvPicPr>
        <p:blipFill>
          <a:blip r:embed="rId4"/>
          <a:srcRect t="2921" b="2921"/>
          <a:stretch>
            <a:fillRect/>
          </a:stretch>
        </p:blipFill>
        <p:spPr>
          <a:xfrm>
            <a:off x="4745895" y="1319422"/>
            <a:ext cx="2357270" cy="1895520"/>
          </a:xfrm>
          <a:prstGeom prst="rect">
            <a:avLst/>
          </a:prstGeom>
          <a:ln w="38100" cap="sq">
            <a:solidFill>
              <a:schemeClr val="bg2"/>
            </a:solidFill>
            <a:prstDash val="solid"/>
            <a:miter lim="800000"/>
          </a:ln>
          <a:effectLst>
            <a:outerShdw blurRad="50800" dist="38100" dir="2700000" algn="tl" rotWithShape="0">
              <a:srgbClr val="000000">
                <a:alpha val="43000"/>
              </a:srgbClr>
            </a:outerShdw>
          </a:effectLst>
        </p:spPr>
      </p:pic>
      <p:pic>
        <p:nvPicPr>
          <p:cNvPr id="16" name="Picture Placeholder 4"/>
          <p:cNvPicPr>
            <a:picLocks noChangeAspect="1"/>
          </p:cNvPicPr>
          <p:nvPr/>
        </p:nvPicPr>
        <p:blipFill>
          <a:blip r:embed="rId5"/>
          <a:srcRect t="5566" b="5566"/>
          <a:stretch>
            <a:fillRect/>
          </a:stretch>
        </p:blipFill>
        <p:spPr>
          <a:xfrm>
            <a:off x="8846272" y="1344025"/>
            <a:ext cx="2338564" cy="1879840"/>
          </a:xfrm>
          <a:prstGeom prst="rect">
            <a:avLst/>
          </a:prstGeom>
          <a:ln w="38100" cap="sq">
            <a:solidFill>
              <a:schemeClr val="bg2"/>
            </a:solidFill>
            <a:prstDash val="solid"/>
            <a:miter lim="800000"/>
          </a:ln>
          <a:effectLst>
            <a:outerShdw blurRad="50800" dist="38100" dir="2700000" algn="tl" rotWithShape="0">
              <a:srgbClr val="000000">
                <a:alpha val="43000"/>
              </a:srgbClr>
            </a:outerShdw>
          </a:effectLst>
        </p:spPr>
      </p:pic>
      <p:sp>
        <p:nvSpPr>
          <p:cNvPr id="17" name="Slide Number Placeholder 3">
            <a:extLst>
              <a:ext uri="{FF2B5EF4-FFF2-40B4-BE49-F238E27FC236}">
                <a16:creationId xmlns:a16="http://schemas.microsoft.com/office/drawing/2014/main" xmlns="" id="{0EA06B84-186B-C83F-35DC-F90305D91450}"/>
              </a:ext>
            </a:extLst>
          </p:cNvPr>
          <p:cNvSpPr txBox="1">
            <a:spLocks/>
          </p:cNvSpPr>
          <p:nvPr/>
        </p:nvSpPr>
        <p:spPr>
          <a:xfrm>
            <a:off x="616775" y="6566070"/>
            <a:ext cx="391296" cy="291513"/>
          </a:xfrm>
          <a:prstGeom prst="rect">
            <a:avLst/>
          </a:prstGeom>
          <a:noFill/>
          <a:ln>
            <a:noFill/>
          </a:ln>
        </p:spPr>
        <p:txBody>
          <a:bodyPr spcFirstLastPara="1" wrap="square" lIns="36000" tIns="36000" rIns="36000" bIns="36000" anchor="ctr" anchorCtr="0">
            <a:noAutofit/>
          </a:bodyPr>
          <a:lstStyle>
            <a:defPPr marR="0" lvl="0" algn="l" rtl="0">
              <a:lnSpc>
                <a:spcPct val="100000"/>
              </a:lnSpc>
              <a:spcBef>
                <a:spcPts val="0"/>
              </a:spcBef>
              <a:spcAft>
                <a:spcPts val="0"/>
              </a:spcAft>
            </a:defPPr>
            <a:lvl1pPr marL="0" marR="0" lvl="0"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1pPr>
            <a:lvl2pPr marL="0" marR="0" lvl="1"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2pPr>
            <a:lvl3pPr marL="0" marR="0" lvl="2"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3pPr>
            <a:lvl4pPr marL="0" marR="0" lvl="3"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4pPr>
            <a:lvl5pPr marL="0" marR="0" lvl="4"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5pPr>
            <a:lvl6pPr marL="0" marR="0" lvl="5"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6pPr>
            <a:lvl7pPr marL="0" marR="0" lvl="6"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7pPr>
            <a:lvl8pPr marL="0" marR="0" lvl="7"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8pPr>
            <a:lvl9pPr marL="0" marR="0" lvl="8"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9pPr>
          </a:lstStyle>
          <a:p>
            <a:r>
              <a:rPr lang="lv-LV" dirty="0"/>
              <a:t>3</a:t>
            </a:r>
          </a:p>
        </p:txBody>
      </p:sp>
    </p:spTree>
    <p:extLst>
      <p:ext uri="{BB962C8B-B14F-4D97-AF65-F5344CB8AC3E}">
        <p14:creationId xmlns:p14="http://schemas.microsoft.com/office/powerpoint/2010/main" val="29009032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26"/>
        <p:cNvGrpSpPr/>
        <p:nvPr/>
      </p:nvGrpSpPr>
      <p:grpSpPr>
        <a:xfrm>
          <a:off x="0" y="0"/>
          <a:ext cx="0" cy="0"/>
          <a:chOff x="0" y="0"/>
          <a:chExt cx="0" cy="0"/>
        </a:xfrm>
      </p:grpSpPr>
      <p:sp>
        <p:nvSpPr>
          <p:cNvPr id="627" name="Google Shape;627;p50"/>
          <p:cNvSpPr/>
          <p:nvPr/>
        </p:nvSpPr>
        <p:spPr>
          <a:xfrm>
            <a:off x="-702461" y="2609693"/>
            <a:ext cx="3167844" cy="3167844"/>
          </a:xfrm>
          <a:prstGeom prst="blockArc">
            <a:avLst>
              <a:gd name="adj1" fmla="val 16173961"/>
              <a:gd name="adj2" fmla="val 5453715"/>
              <a:gd name="adj3" fmla="val 11604"/>
            </a:avLst>
          </a:prstGeom>
          <a:solidFill>
            <a:srgbClr val="C2B5D3"/>
          </a:solidFill>
          <a:ln>
            <a:noFill/>
          </a:ln>
        </p:spPr>
        <p:txBody>
          <a:bodyPr spcFirstLastPara="1" wrap="square" lIns="91425" tIns="45700" rIns="91425" bIns="45700" anchor="ctr" anchorCtr="0">
            <a:noAutofit/>
          </a:bodyPr>
          <a:lstStyle/>
          <a:p>
            <a:pPr algn="ctr"/>
            <a:endParaRPr sz="1800">
              <a:solidFill>
                <a:schemeClr val="dk1"/>
              </a:solidFill>
              <a:latin typeface="Trebuchet MS"/>
              <a:ea typeface="Trebuchet MS"/>
              <a:cs typeface="Trebuchet MS"/>
              <a:sym typeface="Trebuchet MS"/>
            </a:endParaRPr>
          </a:p>
        </p:txBody>
      </p:sp>
      <p:sp>
        <p:nvSpPr>
          <p:cNvPr id="628" name="Google Shape;628;p50"/>
          <p:cNvSpPr txBox="1">
            <a:spLocks noGrp="1"/>
          </p:cNvSpPr>
          <p:nvPr>
            <p:ph type="title"/>
          </p:nvPr>
        </p:nvSpPr>
        <p:spPr>
          <a:xfrm>
            <a:off x="2045210" y="144816"/>
            <a:ext cx="8545543" cy="1142815"/>
          </a:xfrm>
          <a:prstGeom prst="rect">
            <a:avLst/>
          </a:prstGeom>
          <a:noFill/>
          <a:ln>
            <a:noFill/>
          </a:ln>
        </p:spPr>
        <p:txBody>
          <a:bodyPr spcFirstLastPara="1" wrap="square" lIns="0" tIns="45700" rIns="91425" bIns="45700" anchor="ctr" anchorCtr="0">
            <a:noAutofit/>
          </a:bodyPr>
          <a:lstStyle/>
          <a:p>
            <a:r>
              <a:rPr lang="lv-LV" dirty="0"/>
              <a:t>Atbalsta virzieni latgaliešu rakstu valodas attīstībai</a:t>
            </a:r>
            <a:br>
              <a:rPr lang="lv-LV" dirty="0"/>
            </a:br>
            <a:r>
              <a:rPr lang="lv-LV" i="1" dirty="0"/>
              <a:t>Valsts valodas politikas pamatnostādnēs 2021-2027 </a:t>
            </a:r>
            <a:endParaRPr i="1" dirty="0"/>
          </a:p>
        </p:txBody>
      </p:sp>
      <p:sp>
        <p:nvSpPr>
          <p:cNvPr id="630" name="Google Shape;630;p50"/>
          <p:cNvSpPr txBox="1">
            <a:spLocks noGrp="1"/>
          </p:cNvSpPr>
          <p:nvPr>
            <p:ph type="sldNum" idx="12"/>
          </p:nvPr>
        </p:nvSpPr>
        <p:spPr>
          <a:xfrm>
            <a:off x="1986581" y="6566070"/>
            <a:ext cx="293472" cy="291513"/>
          </a:xfrm>
          <a:prstGeom prst="rect">
            <a:avLst/>
          </a:prstGeom>
          <a:noFill/>
          <a:ln>
            <a:noFill/>
          </a:ln>
        </p:spPr>
        <p:txBody>
          <a:bodyPr spcFirstLastPara="1" wrap="square" lIns="36000" tIns="36000" rIns="36000" bIns="36000" anchor="ctr" anchorCtr="0">
            <a:noAutofit/>
          </a:bodyPr>
          <a:lstStyle/>
          <a:p>
            <a:fld id="{00000000-1234-1234-1234-123412341234}" type="slidenum">
              <a:rPr lang="lv-LV"/>
              <a:pPr/>
              <a:t>4</a:t>
            </a:fld>
            <a:endParaRPr/>
          </a:p>
        </p:txBody>
      </p:sp>
      <p:grpSp>
        <p:nvGrpSpPr>
          <p:cNvPr id="632" name="Google Shape;632;p50"/>
          <p:cNvGrpSpPr/>
          <p:nvPr/>
        </p:nvGrpSpPr>
        <p:grpSpPr>
          <a:xfrm>
            <a:off x="1840398" y="1653797"/>
            <a:ext cx="4418666" cy="1867029"/>
            <a:chOff x="571259" y="3331346"/>
            <a:chExt cx="2335493" cy="1043237"/>
          </a:xfrm>
        </p:grpSpPr>
        <p:sp>
          <p:nvSpPr>
            <p:cNvPr id="633" name="Google Shape;633;p50"/>
            <p:cNvSpPr txBox="1"/>
            <p:nvPr/>
          </p:nvSpPr>
          <p:spPr>
            <a:xfrm>
              <a:off x="803640" y="3539308"/>
              <a:ext cx="2103112" cy="835275"/>
            </a:xfrm>
            <a:prstGeom prst="rect">
              <a:avLst/>
            </a:prstGeom>
            <a:noFill/>
            <a:ln>
              <a:noFill/>
            </a:ln>
          </p:spPr>
          <p:txBody>
            <a:bodyPr spcFirstLastPara="1" wrap="square" lIns="91425" tIns="45700" rIns="91425" bIns="45700" anchor="t" anchorCtr="0">
              <a:noAutofit/>
            </a:bodyPr>
            <a:lstStyle/>
            <a:p>
              <a:r>
                <a:rPr lang="lv-LV" dirty="0">
                  <a:solidFill>
                    <a:schemeClr val="dk1"/>
                  </a:solidFill>
                  <a:latin typeface="Verdana"/>
                  <a:ea typeface="Verdana"/>
                  <a:cs typeface="Verdana"/>
                  <a:sym typeface="Verdana"/>
                </a:rPr>
                <a:t>pieejams digitāls rīks latgaliešu rakstu valodas apguvei, papildināts latgaliešu rakstu valodas korpuss un izveidots mutvārdu tekstu korpuss (skaits)</a:t>
              </a:r>
            </a:p>
            <a:p>
              <a:pPr marL="285750" indent="-285750">
                <a:buFont typeface="Arial" panose="020B0604020202020204" pitchFamily="34" charset="0"/>
                <a:buChar char="•"/>
              </a:pPr>
              <a:endParaRPr sz="1300" dirty="0">
                <a:solidFill>
                  <a:srgbClr val="664790"/>
                </a:solidFill>
                <a:latin typeface="Verdana"/>
                <a:ea typeface="Verdana"/>
                <a:cs typeface="Verdana"/>
                <a:sym typeface="Verdana"/>
              </a:endParaRPr>
            </a:p>
          </p:txBody>
        </p:sp>
        <p:sp>
          <p:nvSpPr>
            <p:cNvPr id="634" name="Google Shape;634;p50"/>
            <p:cNvSpPr txBox="1"/>
            <p:nvPr/>
          </p:nvSpPr>
          <p:spPr>
            <a:xfrm>
              <a:off x="571259" y="3331346"/>
              <a:ext cx="2059657" cy="246221"/>
            </a:xfrm>
            <a:prstGeom prst="rect">
              <a:avLst/>
            </a:prstGeom>
            <a:noFill/>
            <a:ln>
              <a:noFill/>
            </a:ln>
          </p:spPr>
          <p:txBody>
            <a:bodyPr spcFirstLastPara="1" wrap="square" lIns="91425" tIns="45700" rIns="91425" bIns="45700" anchor="ctr" anchorCtr="0">
              <a:noAutofit/>
            </a:bodyPr>
            <a:lstStyle/>
            <a:p>
              <a:r>
                <a:rPr lang="lv-LV" sz="1600" b="1" dirty="0">
                  <a:solidFill>
                    <a:srgbClr val="664790"/>
                  </a:solidFill>
                  <a:latin typeface="Verdana"/>
                  <a:ea typeface="Verdana"/>
                  <a:cs typeface="Verdana"/>
                  <a:sym typeface="Verdana"/>
                </a:rPr>
                <a:t>Politikas rezultāts</a:t>
              </a:r>
              <a:endParaRPr sz="1600" b="1" dirty="0">
                <a:solidFill>
                  <a:srgbClr val="664790"/>
                </a:solidFill>
                <a:latin typeface="Verdana"/>
                <a:ea typeface="Verdana"/>
                <a:cs typeface="Verdana"/>
                <a:sym typeface="Verdana"/>
              </a:endParaRPr>
            </a:p>
          </p:txBody>
        </p:sp>
      </p:grpSp>
      <p:sp>
        <p:nvSpPr>
          <p:cNvPr id="635" name="Google Shape;635;p50"/>
          <p:cNvSpPr txBox="1"/>
          <p:nvPr/>
        </p:nvSpPr>
        <p:spPr>
          <a:xfrm>
            <a:off x="6734915" y="1715386"/>
            <a:ext cx="5045491" cy="556343"/>
          </a:xfrm>
          <a:prstGeom prst="rect">
            <a:avLst/>
          </a:prstGeom>
          <a:noFill/>
          <a:ln>
            <a:noFill/>
          </a:ln>
        </p:spPr>
        <p:txBody>
          <a:bodyPr spcFirstLastPara="1" wrap="square" lIns="91425" tIns="45700" rIns="91425" bIns="45700" anchor="ctr" anchorCtr="0">
            <a:noAutofit/>
          </a:bodyPr>
          <a:lstStyle/>
          <a:p>
            <a:r>
              <a:rPr lang="lv-LV" dirty="0">
                <a:solidFill>
                  <a:schemeClr val="dk1"/>
                </a:solidFill>
                <a:latin typeface="Verdana"/>
                <a:ea typeface="Verdana"/>
                <a:cs typeface="Verdana"/>
                <a:sym typeface="Verdana"/>
              </a:rPr>
              <a:t>Rezultatīvais rādītājs: 2024. gadā plānoti 2 latgaliešu rakstu valodas korpusi, 2027. gadā – 3. </a:t>
            </a:r>
            <a:endParaRPr dirty="0"/>
          </a:p>
        </p:txBody>
      </p:sp>
      <p:sp>
        <p:nvSpPr>
          <p:cNvPr id="636" name="Google Shape;636;p50"/>
          <p:cNvSpPr txBox="1"/>
          <p:nvPr/>
        </p:nvSpPr>
        <p:spPr>
          <a:xfrm>
            <a:off x="6733754" y="2485742"/>
            <a:ext cx="5421317" cy="1035084"/>
          </a:xfrm>
          <a:prstGeom prst="rect">
            <a:avLst/>
          </a:prstGeom>
          <a:noFill/>
          <a:ln>
            <a:noFill/>
          </a:ln>
        </p:spPr>
        <p:txBody>
          <a:bodyPr spcFirstLastPara="1" wrap="square" lIns="91425" tIns="45700" rIns="91425" bIns="45700" anchor="ctr" anchorCtr="0">
            <a:noAutofit/>
          </a:bodyPr>
          <a:lstStyle/>
          <a:p>
            <a:r>
              <a:rPr lang="lv-LV" dirty="0">
                <a:solidFill>
                  <a:schemeClr val="dk1"/>
                </a:solidFill>
                <a:latin typeface="Verdana"/>
                <a:ea typeface="Verdana"/>
                <a:cs typeface="Verdana"/>
                <a:sym typeface="Verdana"/>
              </a:rPr>
              <a:t>2020. gadā izstrādāts mācību priekšmeta “Latgaliešu valoda” programmas paraugs 1.-9. klasei</a:t>
            </a:r>
          </a:p>
          <a:p>
            <a:r>
              <a:rPr lang="lv-LV" u="sng" dirty="0">
                <a:hlinkClick r:id="rId3"/>
              </a:rPr>
              <a:t>https://</a:t>
            </a:r>
            <a:r>
              <a:rPr lang="lv-LV" u="sng" dirty="0" smtClean="0">
                <a:hlinkClick r:id="rId3"/>
              </a:rPr>
              <a:t>www.visc.gov.lv/lv/media/11407/download</a:t>
            </a:r>
            <a:r>
              <a:rPr lang="lv-LV" u="sng" dirty="0" smtClean="0"/>
              <a:t>; </a:t>
            </a:r>
            <a:r>
              <a:rPr lang="lv-LV" dirty="0">
                <a:solidFill>
                  <a:schemeClr val="dk1"/>
                </a:solidFill>
                <a:latin typeface="Verdana"/>
                <a:ea typeface="Verdana"/>
                <a:cs typeface="Verdana"/>
                <a:sym typeface="Verdana"/>
              </a:rPr>
              <a:t>vispārējās vidējās izglītības specializētā kursa “Latgaliešu rakstu valoda” programmas paraugs </a:t>
            </a:r>
          </a:p>
          <a:p>
            <a:r>
              <a:rPr lang="lv-LV" u="sng" dirty="0">
                <a:hlinkClick r:id="rId4"/>
              </a:rPr>
              <a:t>https://www.visc.gov.lv/lv/media/11405/download</a:t>
            </a:r>
            <a:endParaRPr lang="lv-LV" dirty="0"/>
          </a:p>
          <a:p>
            <a:endParaRPr lang="lv-LV" u="sng" dirty="0" smtClean="0"/>
          </a:p>
        </p:txBody>
      </p:sp>
      <p:sp>
        <p:nvSpPr>
          <p:cNvPr id="637" name="Google Shape;637;p50"/>
          <p:cNvSpPr txBox="1"/>
          <p:nvPr/>
        </p:nvSpPr>
        <p:spPr>
          <a:xfrm>
            <a:off x="6769768" y="3944501"/>
            <a:ext cx="5019399" cy="529079"/>
          </a:xfrm>
          <a:prstGeom prst="rect">
            <a:avLst/>
          </a:prstGeom>
          <a:noFill/>
          <a:ln>
            <a:noFill/>
          </a:ln>
        </p:spPr>
        <p:txBody>
          <a:bodyPr spcFirstLastPara="1" wrap="square" lIns="91425" tIns="45700" rIns="91425" bIns="45700" anchor="ctr" anchorCtr="0">
            <a:noAutofit/>
          </a:bodyPr>
          <a:lstStyle/>
          <a:p>
            <a:endParaRPr dirty="0"/>
          </a:p>
        </p:txBody>
      </p:sp>
      <p:sp>
        <p:nvSpPr>
          <p:cNvPr id="638" name="Google Shape;638;p50"/>
          <p:cNvSpPr txBox="1"/>
          <p:nvPr/>
        </p:nvSpPr>
        <p:spPr>
          <a:xfrm>
            <a:off x="6769768" y="4363452"/>
            <a:ext cx="5385303" cy="284413"/>
          </a:xfrm>
          <a:prstGeom prst="rect">
            <a:avLst/>
          </a:prstGeom>
          <a:noFill/>
          <a:ln>
            <a:noFill/>
          </a:ln>
        </p:spPr>
        <p:txBody>
          <a:bodyPr spcFirstLastPara="1" wrap="square" lIns="91425" tIns="45700" rIns="91425" bIns="45700" anchor="ctr" anchorCtr="0">
            <a:noAutofit/>
          </a:bodyPr>
          <a:lstStyle/>
          <a:p>
            <a:endParaRPr lang="lv-LV" dirty="0">
              <a:solidFill>
                <a:schemeClr val="dk1"/>
              </a:solidFill>
              <a:latin typeface="Verdana"/>
              <a:ea typeface="Verdana"/>
              <a:cs typeface="Verdana"/>
              <a:sym typeface="Verdana"/>
            </a:endParaRPr>
          </a:p>
          <a:p>
            <a:endParaRPr lang="lv-LV" dirty="0" smtClean="0">
              <a:solidFill>
                <a:schemeClr val="dk1"/>
              </a:solidFill>
              <a:latin typeface="Verdana"/>
              <a:ea typeface="Verdana"/>
              <a:cs typeface="Verdana"/>
              <a:sym typeface="Verdana"/>
            </a:endParaRPr>
          </a:p>
          <a:p>
            <a:endParaRPr lang="lv-LV" dirty="0">
              <a:solidFill>
                <a:schemeClr val="dk1"/>
              </a:solidFill>
              <a:latin typeface="Verdana"/>
              <a:ea typeface="Verdana"/>
              <a:cs typeface="Verdana"/>
              <a:sym typeface="Verdana"/>
            </a:endParaRPr>
          </a:p>
          <a:p>
            <a:r>
              <a:rPr lang="lv-LV" dirty="0" smtClean="0">
                <a:solidFill>
                  <a:schemeClr val="tx1"/>
                </a:solidFill>
                <a:latin typeface="Verdana"/>
                <a:ea typeface="Verdana"/>
                <a:cs typeface="Verdana"/>
                <a:sym typeface="Verdana"/>
              </a:rPr>
              <a:t>ESF projektā “Atbalsts izglītojamo individuālo kompetenču attīstībai” </a:t>
            </a:r>
            <a:r>
              <a:rPr lang="lv-LV" dirty="0">
                <a:solidFill>
                  <a:schemeClr val="tx1"/>
                </a:solidFill>
                <a:latin typeface="Verdana"/>
                <a:ea typeface="Verdana"/>
                <a:cs typeface="Verdana"/>
                <a:sym typeface="Verdana"/>
              </a:rPr>
              <a:t>2021./2022.gadā </a:t>
            </a:r>
            <a:r>
              <a:rPr lang="lv-LV" dirty="0" smtClean="0">
                <a:solidFill>
                  <a:schemeClr val="tx1"/>
                </a:solidFill>
                <a:latin typeface="Verdana"/>
                <a:ea typeface="Verdana"/>
                <a:cs typeface="Verdana"/>
                <a:sym typeface="Verdana"/>
              </a:rPr>
              <a:t>uzaicinājumu saņēma 65 </a:t>
            </a:r>
            <a:r>
              <a:rPr lang="lv-LV" dirty="0">
                <a:solidFill>
                  <a:schemeClr val="tx1"/>
                </a:solidFill>
                <a:latin typeface="Verdana"/>
                <a:ea typeface="Verdana"/>
                <a:cs typeface="Verdana"/>
                <a:sym typeface="Verdana"/>
              </a:rPr>
              <a:t>izglītības </a:t>
            </a:r>
            <a:r>
              <a:rPr lang="lv-LV" dirty="0" smtClean="0">
                <a:solidFill>
                  <a:schemeClr val="tx1"/>
                </a:solidFill>
                <a:latin typeface="Verdana"/>
                <a:ea typeface="Verdana"/>
                <a:cs typeface="Verdana"/>
                <a:sym typeface="Verdana"/>
              </a:rPr>
              <a:t>iestādes, </a:t>
            </a:r>
            <a:r>
              <a:rPr lang="lv-LV" dirty="0">
                <a:solidFill>
                  <a:schemeClr val="tx1"/>
                </a:solidFill>
                <a:latin typeface="Verdana"/>
                <a:ea typeface="Verdana"/>
                <a:cs typeface="Verdana"/>
                <a:sym typeface="Verdana"/>
              </a:rPr>
              <a:t>6  </a:t>
            </a:r>
            <a:r>
              <a:rPr lang="lv-LV" dirty="0" smtClean="0">
                <a:solidFill>
                  <a:schemeClr val="tx1"/>
                </a:solidFill>
                <a:latin typeface="Verdana"/>
                <a:ea typeface="Verdana"/>
                <a:cs typeface="Verdana"/>
                <a:sym typeface="Verdana"/>
              </a:rPr>
              <a:t>īstenoja </a:t>
            </a:r>
            <a:r>
              <a:rPr lang="lv-LV" dirty="0">
                <a:solidFill>
                  <a:schemeClr val="tx1"/>
                </a:solidFill>
                <a:latin typeface="Verdana"/>
                <a:ea typeface="Verdana"/>
                <a:cs typeface="Verdana"/>
                <a:sym typeface="Verdana"/>
              </a:rPr>
              <a:t>291 mācību </a:t>
            </a:r>
            <a:r>
              <a:rPr lang="lv-LV" dirty="0" smtClean="0">
                <a:solidFill>
                  <a:schemeClr val="tx1"/>
                </a:solidFill>
                <a:latin typeface="Verdana"/>
                <a:ea typeface="Verdana"/>
                <a:cs typeface="Verdana"/>
                <a:sym typeface="Verdana"/>
              </a:rPr>
              <a:t>stundu </a:t>
            </a:r>
            <a:r>
              <a:rPr lang="lv-LV" dirty="0">
                <a:solidFill>
                  <a:schemeClr val="tx1"/>
                </a:solidFill>
                <a:latin typeface="Verdana"/>
                <a:ea typeface="Verdana"/>
                <a:cs typeface="Verdana"/>
                <a:sym typeface="Verdana"/>
              </a:rPr>
              <a:t>latgaliešu kopienas </a:t>
            </a:r>
            <a:r>
              <a:rPr lang="lv-LV" dirty="0" smtClean="0">
                <a:solidFill>
                  <a:schemeClr val="tx1"/>
                </a:solidFill>
                <a:latin typeface="Verdana"/>
                <a:ea typeface="Verdana"/>
                <a:cs typeface="Verdana"/>
                <a:sym typeface="Verdana"/>
              </a:rPr>
              <a:t>aktivitātēm (finansējums </a:t>
            </a:r>
            <a:r>
              <a:rPr lang="lv-LV" dirty="0">
                <a:solidFill>
                  <a:schemeClr val="tx1"/>
                </a:solidFill>
                <a:latin typeface="Verdana"/>
                <a:ea typeface="Verdana"/>
                <a:cs typeface="Verdana"/>
                <a:sym typeface="Verdana"/>
              </a:rPr>
              <a:t>9100  </a:t>
            </a:r>
            <a:r>
              <a:rPr lang="lv-LV" dirty="0" smtClean="0">
                <a:solidFill>
                  <a:schemeClr val="tx1"/>
                </a:solidFill>
                <a:latin typeface="Verdana"/>
                <a:ea typeface="Verdana"/>
                <a:cs typeface="Verdana"/>
                <a:sym typeface="Verdana"/>
              </a:rPr>
              <a:t>EUR)</a:t>
            </a:r>
            <a:endParaRPr lang="lv-LV" dirty="0">
              <a:solidFill>
                <a:schemeClr val="tx1"/>
              </a:solidFill>
              <a:latin typeface="Verdana"/>
              <a:ea typeface="Verdana"/>
              <a:cs typeface="Verdana"/>
              <a:sym typeface="Verdana"/>
            </a:endParaRPr>
          </a:p>
          <a:p>
            <a:r>
              <a:rPr lang="lv-LV" dirty="0" smtClean="0">
                <a:solidFill>
                  <a:schemeClr val="dk1"/>
                </a:solidFill>
                <a:latin typeface="Verdana"/>
                <a:ea typeface="Verdana"/>
                <a:cs typeface="Verdana"/>
                <a:sym typeface="Verdana"/>
              </a:rPr>
              <a:t>Valsts </a:t>
            </a:r>
            <a:r>
              <a:rPr lang="lv-LV" dirty="0">
                <a:solidFill>
                  <a:schemeClr val="dk1"/>
                </a:solidFill>
                <a:latin typeface="Verdana"/>
                <a:ea typeface="Verdana"/>
                <a:cs typeface="Verdana"/>
                <a:sym typeface="Verdana"/>
              </a:rPr>
              <a:t>pētījuma programmā plānoti rezultāti no 2021. līdz 2024. gadam</a:t>
            </a:r>
            <a:r>
              <a:rPr lang="lv-LV" dirty="0" smtClean="0">
                <a:solidFill>
                  <a:schemeClr val="dk1"/>
                </a:solidFill>
                <a:latin typeface="Verdana"/>
                <a:ea typeface="Verdana"/>
                <a:cs typeface="Verdana"/>
                <a:sym typeface="Verdana"/>
              </a:rPr>
              <a:t>:</a:t>
            </a:r>
            <a:endParaRPr lang="lv-LV" dirty="0">
              <a:solidFill>
                <a:schemeClr val="dk1"/>
              </a:solidFill>
              <a:latin typeface="Verdana"/>
              <a:ea typeface="Verdana"/>
              <a:cs typeface="Verdana"/>
              <a:sym typeface="Verdana"/>
            </a:endParaRPr>
          </a:p>
          <a:p>
            <a:r>
              <a:rPr lang="lv-LV" dirty="0" smtClean="0">
                <a:solidFill>
                  <a:schemeClr val="dk1"/>
                </a:solidFill>
                <a:latin typeface="Verdana"/>
                <a:ea typeface="Verdana"/>
                <a:cs typeface="Verdana"/>
                <a:sym typeface="Verdana"/>
              </a:rPr>
              <a:t>Latgaliešu </a:t>
            </a:r>
            <a:r>
              <a:rPr lang="lv-LV" dirty="0">
                <a:solidFill>
                  <a:schemeClr val="dk1"/>
                </a:solidFill>
                <a:latin typeface="Verdana"/>
                <a:ea typeface="Verdana"/>
                <a:cs typeface="Verdana"/>
                <a:sym typeface="Verdana"/>
              </a:rPr>
              <a:t>rakstu valodas pareizrakstības rīka lingvistiskās daļas </a:t>
            </a:r>
            <a:r>
              <a:rPr lang="lv-LV" dirty="0" smtClean="0">
                <a:solidFill>
                  <a:schemeClr val="dk1"/>
                </a:solidFill>
                <a:latin typeface="Verdana"/>
                <a:ea typeface="Verdana"/>
                <a:cs typeface="Verdana"/>
                <a:sym typeface="Verdana"/>
              </a:rPr>
              <a:t>pilnveide </a:t>
            </a:r>
            <a:r>
              <a:rPr lang="lv-LV" dirty="0">
                <a:solidFill>
                  <a:schemeClr val="dk1"/>
                </a:solidFill>
                <a:latin typeface="Verdana"/>
                <a:ea typeface="Verdana"/>
                <a:cs typeface="Verdana"/>
                <a:sym typeface="Verdana"/>
              </a:rPr>
              <a:t>– 15 000 leksisko vienību </a:t>
            </a:r>
            <a:r>
              <a:rPr lang="lv-LV" dirty="0" smtClean="0">
                <a:solidFill>
                  <a:schemeClr val="dk1"/>
                </a:solidFill>
                <a:latin typeface="Verdana"/>
                <a:ea typeface="Verdana"/>
                <a:cs typeface="Verdana"/>
                <a:sym typeface="Verdana"/>
              </a:rPr>
              <a:t>iestrāde;</a:t>
            </a:r>
            <a:endParaRPr lang="lv-LV" dirty="0">
              <a:solidFill>
                <a:schemeClr val="dk1"/>
              </a:solidFill>
              <a:latin typeface="Verdana"/>
              <a:ea typeface="Verdana"/>
              <a:cs typeface="Verdana"/>
              <a:sym typeface="Verdana"/>
            </a:endParaRPr>
          </a:p>
          <a:p>
            <a:endParaRPr dirty="0"/>
          </a:p>
        </p:txBody>
      </p:sp>
      <p:sp>
        <p:nvSpPr>
          <p:cNvPr id="639" name="Google Shape;639;p50"/>
          <p:cNvSpPr txBox="1"/>
          <p:nvPr/>
        </p:nvSpPr>
        <p:spPr>
          <a:xfrm>
            <a:off x="6769768" y="5582653"/>
            <a:ext cx="5385303" cy="505932"/>
          </a:xfrm>
          <a:prstGeom prst="rect">
            <a:avLst/>
          </a:prstGeom>
          <a:noFill/>
          <a:ln>
            <a:noFill/>
          </a:ln>
        </p:spPr>
        <p:txBody>
          <a:bodyPr spcFirstLastPara="1" wrap="square" lIns="91425" tIns="45700" rIns="91425" bIns="45700" anchor="ctr" anchorCtr="0">
            <a:noAutofit/>
          </a:bodyPr>
          <a:lstStyle/>
          <a:p>
            <a:endParaRPr lang="lv-LV" dirty="0" smtClean="0">
              <a:solidFill>
                <a:schemeClr val="dk1"/>
              </a:solidFill>
              <a:latin typeface="Verdana"/>
              <a:ea typeface="Verdana"/>
              <a:cs typeface="Verdana"/>
              <a:sym typeface="Verdana"/>
            </a:endParaRPr>
          </a:p>
          <a:p>
            <a:endParaRPr lang="lv-LV" dirty="0" smtClean="0">
              <a:solidFill>
                <a:schemeClr val="dk1"/>
              </a:solidFill>
              <a:latin typeface="Verdana"/>
              <a:ea typeface="Verdana"/>
              <a:cs typeface="Verdana"/>
              <a:sym typeface="Verdana"/>
            </a:endParaRPr>
          </a:p>
          <a:p>
            <a:r>
              <a:rPr lang="lv-LV" dirty="0" smtClean="0">
                <a:solidFill>
                  <a:schemeClr val="dk1"/>
                </a:solidFill>
                <a:latin typeface="Verdana"/>
                <a:ea typeface="Verdana"/>
                <a:cs typeface="Verdana"/>
                <a:sym typeface="Verdana"/>
              </a:rPr>
              <a:t>Mūsdienu </a:t>
            </a:r>
            <a:r>
              <a:rPr lang="lv-LV" dirty="0">
                <a:solidFill>
                  <a:schemeClr val="dk1"/>
                </a:solidFill>
                <a:latin typeface="Verdana"/>
                <a:ea typeface="Verdana"/>
                <a:cs typeface="Verdana"/>
                <a:sym typeface="Verdana"/>
              </a:rPr>
              <a:t>latgaliešu rakstu valodas korpuss (</a:t>
            </a:r>
            <a:r>
              <a:rPr lang="lv-LV" dirty="0" err="1">
                <a:solidFill>
                  <a:schemeClr val="dk1"/>
                </a:solidFill>
                <a:latin typeface="Verdana"/>
                <a:ea typeface="Verdana"/>
                <a:cs typeface="Verdana"/>
                <a:sym typeface="Verdana"/>
              </a:rPr>
              <a:t>MuLa</a:t>
            </a:r>
            <a:r>
              <a:rPr lang="lv-LV" dirty="0">
                <a:solidFill>
                  <a:schemeClr val="dk1"/>
                </a:solidFill>
                <a:latin typeface="Verdana"/>
                <a:ea typeface="Verdana"/>
                <a:cs typeface="Verdana"/>
                <a:sym typeface="Verdana"/>
              </a:rPr>
              <a:t>)  papildināts līdz 2,5 milj. </a:t>
            </a:r>
            <a:r>
              <a:rPr lang="lv-LV" dirty="0" err="1" smtClean="0">
                <a:solidFill>
                  <a:schemeClr val="dk1"/>
                </a:solidFill>
                <a:latin typeface="Verdana"/>
                <a:ea typeface="Verdana"/>
                <a:cs typeface="Verdana"/>
                <a:sym typeface="Verdana"/>
              </a:rPr>
              <a:t>vārdlietojumu</a:t>
            </a:r>
            <a:r>
              <a:rPr lang="lv-LV" dirty="0" smtClean="0">
                <a:solidFill>
                  <a:schemeClr val="dk1"/>
                </a:solidFill>
                <a:latin typeface="Verdana"/>
                <a:ea typeface="Verdana"/>
                <a:cs typeface="Verdana"/>
                <a:sym typeface="Verdana"/>
              </a:rPr>
              <a:t>;</a:t>
            </a:r>
            <a:endParaRPr dirty="0"/>
          </a:p>
        </p:txBody>
      </p:sp>
      <p:sp>
        <p:nvSpPr>
          <p:cNvPr id="640" name="Google Shape;640;p50"/>
          <p:cNvSpPr txBox="1"/>
          <p:nvPr/>
        </p:nvSpPr>
        <p:spPr>
          <a:xfrm>
            <a:off x="6769768" y="6311582"/>
            <a:ext cx="4759503" cy="328960"/>
          </a:xfrm>
          <a:prstGeom prst="rect">
            <a:avLst/>
          </a:prstGeom>
          <a:noFill/>
          <a:ln>
            <a:noFill/>
          </a:ln>
        </p:spPr>
        <p:txBody>
          <a:bodyPr spcFirstLastPara="1" wrap="square" lIns="91425" tIns="45700" rIns="91425" bIns="45700" anchor="ctr" anchorCtr="0">
            <a:noAutofit/>
          </a:bodyPr>
          <a:lstStyle/>
          <a:p>
            <a:r>
              <a:rPr lang="lv-LV" dirty="0" smtClean="0">
                <a:solidFill>
                  <a:schemeClr val="dk1"/>
                </a:solidFill>
                <a:latin typeface="Verdana"/>
                <a:ea typeface="Verdana"/>
                <a:cs typeface="Verdana"/>
                <a:sym typeface="Verdana"/>
              </a:rPr>
              <a:t>Mutvārdu </a:t>
            </a:r>
            <a:r>
              <a:rPr lang="lv-LV" dirty="0">
                <a:solidFill>
                  <a:schemeClr val="dk1"/>
                </a:solidFill>
                <a:latin typeface="Verdana"/>
                <a:ea typeface="Verdana"/>
                <a:cs typeface="Verdana"/>
                <a:sym typeface="Verdana"/>
              </a:rPr>
              <a:t>tekstu korpusa attīstīšana – tekstu </a:t>
            </a:r>
            <a:r>
              <a:rPr lang="lv-LV" dirty="0" smtClean="0">
                <a:solidFill>
                  <a:schemeClr val="dk1"/>
                </a:solidFill>
                <a:latin typeface="Verdana"/>
                <a:ea typeface="Verdana"/>
                <a:cs typeface="Verdana"/>
                <a:sym typeface="Verdana"/>
              </a:rPr>
              <a:t>   korpuss </a:t>
            </a:r>
            <a:r>
              <a:rPr lang="lv-LV" dirty="0">
                <a:solidFill>
                  <a:schemeClr val="dk1"/>
                </a:solidFill>
                <a:latin typeface="Verdana"/>
                <a:ea typeface="Verdana"/>
                <a:cs typeface="Verdana"/>
                <a:sym typeface="Verdana"/>
              </a:rPr>
              <a:t>(apjoms: 15 h runas ierakstu </a:t>
            </a:r>
            <a:r>
              <a:rPr lang="lv-LV" dirty="0" err="1">
                <a:solidFill>
                  <a:schemeClr val="dk1"/>
                </a:solidFill>
                <a:latin typeface="Verdana"/>
                <a:ea typeface="Verdana"/>
                <a:cs typeface="Verdana"/>
                <a:sym typeface="Verdana"/>
              </a:rPr>
              <a:t>transkripti</a:t>
            </a:r>
            <a:r>
              <a:rPr lang="lv-LV" dirty="0">
                <a:solidFill>
                  <a:schemeClr val="dk1"/>
                </a:solidFill>
                <a:latin typeface="Verdana"/>
                <a:ea typeface="Verdana"/>
                <a:cs typeface="Verdana"/>
                <a:sym typeface="Verdana"/>
              </a:rPr>
              <a:t>).</a:t>
            </a:r>
            <a:endParaRPr dirty="0"/>
          </a:p>
        </p:txBody>
      </p:sp>
      <p:sp>
        <p:nvSpPr>
          <p:cNvPr id="642" name="Google Shape;642;p50"/>
          <p:cNvSpPr/>
          <p:nvPr/>
        </p:nvSpPr>
        <p:spPr>
          <a:xfrm>
            <a:off x="6330465" y="2430156"/>
            <a:ext cx="221420" cy="221420"/>
          </a:xfrm>
          <a:prstGeom prst="ellipse">
            <a:avLst/>
          </a:prstGeom>
          <a:solidFill>
            <a:srgbClr val="664790"/>
          </a:solidFill>
          <a:ln>
            <a:noFill/>
          </a:ln>
        </p:spPr>
        <p:txBody>
          <a:bodyPr spcFirstLastPara="1" wrap="square" lIns="91425" tIns="45700" rIns="91425" bIns="45700" anchor="ctr" anchorCtr="0">
            <a:noAutofit/>
          </a:bodyPr>
          <a:lstStyle/>
          <a:p>
            <a:pPr algn="ctr"/>
            <a:endParaRPr sz="1800">
              <a:solidFill>
                <a:srgbClr val="8A68B6"/>
              </a:solidFill>
              <a:latin typeface="Trebuchet MS"/>
              <a:ea typeface="Trebuchet MS"/>
              <a:cs typeface="Trebuchet MS"/>
              <a:sym typeface="Trebuchet MS"/>
            </a:endParaRPr>
          </a:p>
        </p:txBody>
      </p:sp>
      <p:sp>
        <p:nvSpPr>
          <p:cNvPr id="643" name="Google Shape;643;p50"/>
          <p:cNvSpPr/>
          <p:nvPr/>
        </p:nvSpPr>
        <p:spPr>
          <a:xfrm>
            <a:off x="6366742" y="3700584"/>
            <a:ext cx="221420" cy="221420"/>
          </a:xfrm>
          <a:prstGeom prst="ellipse">
            <a:avLst/>
          </a:prstGeom>
          <a:solidFill>
            <a:srgbClr val="A391BC"/>
          </a:solidFill>
          <a:ln>
            <a:noFill/>
          </a:ln>
        </p:spPr>
        <p:txBody>
          <a:bodyPr spcFirstLastPara="1" wrap="square" lIns="91425" tIns="45700" rIns="91425" bIns="45700" anchor="ctr" anchorCtr="0">
            <a:noAutofit/>
          </a:bodyPr>
          <a:lstStyle/>
          <a:p>
            <a:pPr algn="ctr"/>
            <a:endParaRPr sz="1800">
              <a:solidFill>
                <a:srgbClr val="8A68B6"/>
              </a:solidFill>
              <a:latin typeface="Trebuchet MS"/>
              <a:ea typeface="Trebuchet MS"/>
              <a:cs typeface="Trebuchet MS"/>
              <a:sym typeface="Trebuchet MS"/>
            </a:endParaRPr>
          </a:p>
        </p:txBody>
      </p:sp>
      <p:sp>
        <p:nvSpPr>
          <p:cNvPr id="644" name="Google Shape;644;p50"/>
          <p:cNvSpPr/>
          <p:nvPr/>
        </p:nvSpPr>
        <p:spPr>
          <a:xfrm>
            <a:off x="6366742" y="4703693"/>
            <a:ext cx="221420" cy="221420"/>
          </a:xfrm>
          <a:prstGeom prst="ellipse">
            <a:avLst/>
          </a:prstGeom>
          <a:solidFill>
            <a:srgbClr val="A391BC"/>
          </a:solidFill>
          <a:ln>
            <a:noFill/>
          </a:ln>
        </p:spPr>
        <p:txBody>
          <a:bodyPr spcFirstLastPara="1" wrap="square" lIns="91425" tIns="45700" rIns="91425" bIns="45700" anchor="ctr" anchorCtr="0">
            <a:noAutofit/>
          </a:bodyPr>
          <a:lstStyle/>
          <a:p>
            <a:pPr algn="ctr"/>
            <a:endParaRPr sz="1800">
              <a:solidFill>
                <a:srgbClr val="8A68B6"/>
              </a:solidFill>
              <a:latin typeface="Trebuchet MS"/>
              <a:ea typeface="Trebuchet MS"/>
              <a:cs typeface="Trebuchet MS"/>
              <a:sym typeface="Trebuchet MS"/>
            </a:endParaRPr>
          </a:p>
        </p:txBody>
      </p:sp>
      <p:sp>
        <p:nvSpPr>
          <p:cNvPr id="645" name="Google Shape;645;p50"/>
          <p:cNvSpPr/>
          <p:nvPr/>
        </p:nvSpPr>
        <p:spPr>
          <a:xfrm>
            <a:off x="6366742" y="5867165"/>
            <a:ext cx="221420" cy="221420"/>
          </a:xfrm>
          <a:prstGeom prst="ellipse">
            <a:avLst/>
          </a:prstGeom>
          <a:solidFill>
            <a:srgbClr val="C2B5D3"/>
          </a:solidFill>
          <a:ln>
            <a:noFill/>
          </a:ln>
        </p:spPr>
        <p:txBody>
          <a:bodyPr spcFirstLastPara="1" wrap="square" lIns="91425" tIns="45700" rIns="91425" bIns="45700" anchor="ctr" anchorCtr="0">
            <a:noAutofit/>
          </a:bodyPr>
          <a:lstStyle/>
          <a:p>
            <a:pPr algn="ctr"/>
            <a:endParaRPr sz="1800">
              <a:solidFill>
                <a:srgbClr val="8A68B6"/>
              </a:solidFill>
              <a:latin typeface="Trebuchet MS"/>
              <a:ea typeface="Trebuchet MS"/>
              <a:cs typeface="Trebuchet MS"/>
              <a:sym typeface="Trebuchet MS"/>
            </a:endParaRPr>
          </a:p>
        </p:txBody>
      </p:sp>
      <p:sp>
        <p:nvSpPr>
          <p:cNvPr id="646" name="Google Shape;646;p50"/>
          <p:cNvSpPr/>
          <p:nvPr/>
        </p:nvSpPr>
        <p:spPr>
          <a:xfrm>
            <a:off x="6366742" y="6254642"/>
            <a:ext cx="221420" cy="221420"/>
          </a:xfrm>
          <a:prstGeom prst="ellipse">
            <a:avLst/>
          </a:prstGeom>
          <a:solidFill>
            <a:srgbClr val="C2B5D3"/>
          </a:solidFill>
          <a:ln>
            <a:noFill/>
          </a:ln>
        </p:spPr>
        <p:txBody>
          <a:bodyPr spcFirstLastPara="1" wrap="square" lIns="91425" tIns="45700" rIns="91425" bIns="45700" anchor="ctr" anchorCtr="0">
            <a:noAutofit/>
          </a:bodyPr>
          <a:lstStyle/>
          <a:p>
            <a:pPr algn="ctr"/>
            <a:endParaRPr sz="1800">
              <a:solidFill>
                <a:srgbClr val="8A68B6"/>
              </a:solidFill>
              <a:latin typeface="Trebuchet MS"/>
              <a:ea typeface="Trebuchet MS"/>
              <a:cs typeface="Trebuchet MS"/>
              <a:sym typeface="Trebuchet MS"/>
            </a:endParaRPr>
          </a:p>
        </p:txBody>
      </p:sp>
      <p:sp>
        <p:nvSpPr>
          <p:cNvPr id="647" name="Google Shape;647;p50"/>
          <p:cNvSpPr/>
          <p:nvPr/>
        </p:nvSpPr>
        <p:spPr>
          <a:xfrm>
            <a:off x="-718543" y="2609693"/>
            <a:ext cx="3167844" cy="3167844"/>
          </a:xfrm>
          <a:prstGeom prst="blockArc">
            <a:avLst>
              <a:gd name="adj1" fmla="val 16173961"/>
              <a:gd name="adj2" fmla="val 1964022"/>
              <a:gd name="adj3" fmla="val 11457"/>
            </a:avLst>
          </a:prstGeom>
          <a:solidFill>
            <a:srgbClr val="A391BC"/>
          </a:solidFill>
          <a:ln>
            <a:noFill/>
          </a:ln>
        </p:spPr>
        <p:txBody>
          <a:bodyPr spcFirstLastPara="1" wrap="square" lIns="91425" tIns="45700" rIns="91425" bIns="45700" anchor="ctr" anchorCtr="0">
            <a:noAutofit/>
          </a:bodyPr>
          <a:lstStyle/>
          <a:p>
            <a:pPr algn="ctr"/>
            <a:endParaRPr sz="1800">
              <a:solidFill>
                <a:schemeClr val="dk1"/>
              </a:solidFill>
              <a:latin typeface="Trebuchet MS"/>
              <a:ea typeface="Trebuchet MS"/>
              <a:cs typeface="Trebuchet MS"/>
              <a:sym typeface="Trebuchet MS"/>
            </a:endParaRPr>
          </a:p>
        </p:txBody>
      </p:sp>
      <p:sp>
        <p:nvSpPr>
          <p:cNvPr id="648" name="Google Shape;648;p50"/>
          <p:cNvSpPr/>
          <p:nvPr/>
        </p:nvSpPr>
        <p:spPr>
          <a:xfrm>
            <a:off x="-718787" y="2588844"/>
            <a:ext cx="3167844" cy="3167844"/>
          </a:xfrm>
          <a:prstGeom prst="blockArc">
            <a:avLst>
              <a:gd name="adj1" fmla="val 16173961"/>
              <a:gd name="adj2" fmla="val 19690711"/>
              <a:gd name="adj3" fmla="val 11571"/>
            </a:avLst>
          </a:prstGeom>
          <a:solidFill>
            <a:srgbClr val="664790"/>
          </a:solidFill>
          <a:ln>
            <a:noFill/>
          </a:ln>
        </p:spPr>
        <p:txBody>
          <a:bodyPr spcFirstLastPara="1" wrap="square" lIns="91425" tIns="45700" rIns="91425" bIns="45700" anchor="ctr" anchorCtr="0">
            <a:noAutofit/>
          </a:bodyPr>
          <a:lstStyle/>
          <a:p>
            <a:pPr algn="ctr"/>
            <a:endParaRPr sz="1800">
              <a:solidFill>
                <a:schemeClr val="dk1"/>
              </a:solidFill>
              <a:latin typeface="Trebuchet MS"/>
              <a:ea typeface="Trebuchet MS"/>
              <a:cs typeface="Trebuchet MS"/>
              <a:sym typeface="Trebuchet MS"/>
            </a:endParaRPr>
          </a:p>
        </p:txBody>
      </p:sp>
      <p:grpSp>
        <p:nvGrpSpPr>
          <p:cNvPr id="649" name="Google Shape;649;p50"/>
          <p:cNvGrpSpPr/>
          <p:nvPr/>
        </p:nvGrpSpPr>
        <p:grpSpPr>
          <a:xfrm>
            <a:off x="2494258" y="3317948"/>
            <a:ext cx="3810957" cy="1603527"/>
            <a:chOff x="714693" y="3460842"/>
            <a:chExt cx="2389108" cy="1010682"/>
          </a:xfrm>
        </p:grpSpPr>
        <p:sp>
          <p:nvSpPr>
            <p:cNvPr id="650" name="Google Shape;650;p50"/>
            <p:cNvSpPr txBox="1"/>
            <p:nvPr/>
          </p:nvSpPr>
          <p:spPr>
            <a:xfrm>
              <a:off x="788519" y="3713338"/>
              <a:ext cx="2315282" cy="758186"/>
            </a:xfrm>
            <a:prstGeom prst="rect">
              <a:avLst/>
            </a:prstGeom>
            <a:noFill/>
            <a:ln>
              <a:noFill/>
            </a:ln>
          </p:spPr>
          <p:txBody>
            <a:bodyPr spcFirstLastPara="1" wrap="square" lIns="91425" tIns="45700" rIns="91425" bIns="45700" anchor="t" anchorCtr="0">
              <a:noAutofit/>
            </a:bodyPr>
            <a:lstStyle/>
            <a:p>
              <a:endParaRPr lang="lv-LV" sz="1000" dirty="0">
                <a:solidFill>
                  <a:schemeClr val="dk1"/>
                </a:solidFill>
                <a:latin typeface="Verdana"/>
                <a:ea typeface="Verdana"/>
                <a:cs typeface="Verdana"/>
                <a:sym typeface="Verdana"/>
              </a:endParaRPr>
            </a:p>
            <a:p>
              <a:r>
                <a:rPr lang="lv-LV" dirty="0">
                  <a:solidFill>
                    <a:schemeClr val="dk1"/>
                  </a:solidFill>
                  <a:latin typeface="Verdana"/>
                  <a:ea typeface="Verdana"/>
                  <a:cs typeface="Verdana"/>
                  <a:sym typeface="Verdana"/>
                </a:rPr>
                <a:t>latgaliešu rakstu valodas apguve  vispārējā izglītībā</a:t>
              </a:r>
            </a:p>
          </p:txBody>
        </p:sp>
        <p:sp>
          <p:nvSpPr>
            <p:cNvPr id="651" name="Google Shape;651;p50"/>
            <p:cNvSpPr txBox="1"/>
            <p:nvPr/>
          </p:nvSpPr>
          <p:spPr>
            <a:xfrm>
              <a:off x="714693" y="3460842"/>
              <a:ext cx="2210327" cy="246221"/>
            </a:xfrm>
            <a:prstGeom prst="rect">
              <a:avLst/>
            </a:prstGeom>
            <a:noFill/>
            <a:ln>
              <a:noFill/>
            </a:ln>
          </p:spPr>
          <p:txBody>
            <a:bodyPr spcFirstLastPara="1" wrap="square" lIns="91425" tIns="45700" rIns="91425" bIns="45700" anchor="ctr" anchorCtr="0">
              <a:noAutofit/>
            </a:bodyPr>
            <a:lstStyle/>
            <a:p>
              <a:r>
                <a:rPr lang="lv-LV" sz="1600" b="1" dirty="0">
                  <a:solidFill>
                    <a:srgbClr val="664790"/>
                  </a:solidFill>
                  <a:latin typeface="Verdana"/>
                  <a:ea typeface="Verdana"/>
                  <a:cs typeface="Verdana"/>
                  <a:sym typeface="Verdana"/>
                </a:rPr>
                <a:t>Uzdevums - atbalstīt un nostiprināt latgaliešu rakstu valodu </a:t>
              </a:r>
            </a:p>
            <a:p>
              <a:endParaRPr sz="1600" b="1" dirty="0">
                <a:solidFill>
                  <a:srgbClr val="664790"/>
                </a:solidFill>
                <a:latin typeface="Verdana"/>
                <a:ea typeface="Verdana"/>
                <a:cs typeface="Verdana"/>
                <a:sym typeface="Verdana"/>
              </a:endParaRPr>
            </a:p>
          </p:txBody>
        </p:sp>
      </p:grpSp>
      <p:grpSp>
        <p:nvGrpSpPr>
          <p:cNvPr id="652" name="Google Shape;652;p50"/>
          <p:cNvGrpSpPr/>
          <p:nvPr/>
        </p:nvGrpSpPr>
        <p:grpSpPr>
          <a:xfrm>
            <a:off x="2180040" y="4908245"/>
            <a:ext cx="4038620" cy="905848"/>
            <a:chOff x="704200" y="3418000"/>
            <a:chExt cx="2356395" cy="1332388"/>
          </a:xfrm>
        </p:grpSpPr>
        <p:sp>
          <p:nvSpPr>
            <p:cNvPr id="653" name="Google Shape;653;p50"/>
            <p:cNvSpPr txBox="1"/>
            <p:nvPr/>
          </p:nvSpPr>
          <p:spPr>
            <a:xfrm>
              <a:off x="704200" y="4582026"/>
              <a:ext cx="2119280" cy="168362"/>
            </a:xfrm>
            <a:prstGeom prst="rect">
              <a:avLst/>
            </a:prstGeom>
            <a:noFill/>
            <a:ln>
              <a:noFill/>
            </a:ln>
          </p:spPr>
          <p:txBody>
            <a:bodyPr spcFirstLastPara="1" wrap="square" lIns="91425" tIns="45700" rIns="91425" bIns="45700" anchor="t" anchorCtr="0">
              <a:noAutofit/>
            </a:bodyPr>
            <a:lstStyle/>
            <a:p>
              <a:r>
                <a:rPr lang="lv-LV" dirty="0">
                  <a:solidFill>
                    <a:schemeClr val="dk1"/>
                  </a:solidFill>
                  <a:latin typeface="Verdana"/>
                  <a:ea typeface="Verdana"/>
                  <a:cs typeface="Verdana"/>
                  <a:sym typeface="Verdana"/>
                </a:rPr>
                <a:t>vēstures, avotu, normas un mūsdienu situācijas izpēte</a:t>
              </a:r>
              <a:endParaRPr dirty="0">
                <a:solidFill>
                  <a:srgbClr val="664790"/>
                </a:solidFill>
                <a:latin typeface="Verdana"/>
                <a:ea typeface="Verdana"/>
                <a:cs typeface="Verdana"/>
                <a:sym typeface="Verdana"/>
              </a:endParaRPr>
            </a:p>
          </p:txBody>
        </p:sp>
        <p:sp>
          <p:nvSpPr>
            <p:cNvPr id="654" name="Google Shape;654;p50"/>
            <p:cNvSpPr txBox="1"/>
            <p:nvPr/>
          </p:nvSpPr>
          <p:spPr>
            <a:xfrm>
              <a:off x="1003426" y="3418000"/>
              <a:ext cx="2057169" cy="442417"/>
            </a:xfrm>
            <a:prstGeom prst="rect">
              <a:avLst/>
            </a:prstGeom>
            <a:noFill/>
            <a:ln>
              <a:noFill/>
            </a:ln>
          </p:spPr>
          <p:txBody>
            <a:bodyPr spcFirstLastPara="1" wrap="square" lIns="91425" tIns="45700" rIns="91425" bIns="45700" anchor="ctr" anchorCtr="0">
              <a:noAutofit/>
            </a:bodyPr>
            <a:lstStyle/>
            <a:p>
              <a:r>
                <a:rPr lang="lv-LV" sz="1600" b="1" dirty="0">
                  <a:solidFill>
                    <a:srgbClr val="664790"/>
                  </a:solidFill>
                  <a:latin typeface="Verdana"/>
                  <a:ea typeface="Verdana"/>
                  <a:cs typeface="Verdana"/>
                  <a:sym typeface="Verdana"/>
                </a:rPr>
                <a:t>Valsts pētījumu programma «Letonika latviskas un eiropeiskas sabiedrības attīstībai»</a:t>
              </a:r>
              <a:endParaRPr sz="1600" b="1" dirty="0">
                <a:solidFill>
                  <a:srgbClr val="664790"/>
                </a:solidFill>
                <a:latin typeface="Verdana"/>
                <a:ea typeface="Verdana"/>
                <a:cs typeface="Verdana"/>
                <a:sym typeface="Verdana"/>
              </a:endParaRPr>
            </a:p>
          </p:txBody>
        </p:sp>
      </p:grpSp>
      <p:sp>
        <p:nvSpPr>
          <p:cNvPr id="28" name="Slide Number Placeholder 3">
            <a:extLst>
              <a:ext uri="{FF2B5EF4-FFF2-40B4-BE49-F238E27FC236}">
                <a16:creationId xmlns:a16="http://schemas.microsoft.com/office/drawing/2014/main" xmlns="" id="{0EA06B84-186B-C83F-35DC-F90305D91450}"/>
              </a:ext>
            </a:extLst>
          </p:cNvPr>
          <p:cNvSpPr txBox="1">
            <a:spLocks/>
          </p:cNvSpPr>
          <p:nvPr/>
        </p:nvSpPr>
        <p:spPr>
          <a:xfrm>
            <a:off x="616775" y="6566070"/>
            <a:ext cx="391296" cy="291513"/>
          </a:xfrm>
          <a:prstGeom prst="rect">
            <a:avLst/>
          </a:prstGeom>
          <a:noFill/>
          <a:ln>
            <a:noFill/>
          </a:ln>
        </p:spPr>
        <p:txBody>
          <a:bodyPr spcFirstLastPara="1" wrap="square" lIns="36000" tIns="36000" rIns="36000" bIns="36000" anchor="ctr" anchorCtr="0">
            <a:noAutofit/>
          </a:bodyPr>
          <a:lstStyle>
            <a:defPPr marR="0" lvl="0" algn="l" rtl="0">
              <a:lnSpc>
                <a:spcPct val="100000"/>
              </a:lnSpc>
              <a:spcBef>
                <a:spcPts val="0"/>
              </a:spcBef>
              <a:spcAft>
                <a:spcPts val="0"/>
              </a:spcAft>
            </a:defPPr>
            <a:lvl1pPr marL="0" marR="0" lvl="0"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1pPr>
            <a:lvl2pPr marL="0" marR="0" lvl="1"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2pPr>
            <a:lvl3pPr marL="0" marR="0" lvl="2"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3pPr>
            <a:lvl4pPr marL="0" marR="0" lvl="3"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4pPr>
            <a:lvl5pPr marL="0" marR="0" lvl="4"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5pPr>
            <a:lvl6pPr marL="0" marR="0" lvl="5"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6pPr>
            <a:lvl7pPr marL="0" marR="0" lvl="6"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7pPr>
            <a:lvl8pPr marL="0" marR="0" lvl="7"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8pPr>
            <a:lvl9pPr marL="0" marR="0" lvl="8"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9pPr>
          </a:lstStyle>
          <a:p>
            <a:r>
              <a:rPr lang="lv-LV" dirty="0"/>
              <a:t>4</a:t>
            </a:r>
          </a:p>
        </p:txBody>
      </p:sp>
      <p:sp>
        <p:nvSpPr>
          <p:cNvPr id="29" name="Google Shape;644;p50"/>
          <p:cNvSpPr/>
          <p:nvPr/>
        </p:nvSpPr>
        <p:spPr>
          <a:xfrm>
            <a:off x="6366742" y="5216494"/>
            <a:ext cx="221420" cy="221420"/>
          </a:xfrm>
          <a:prstGeom prst="ellipse">
            <a:avLst/>
          </a:prstGeom>
          <a:solidFill>
            <a:srgbClr val="A391BC"/>
          </a:solidFill>
          <a:ln>
            <a:noFill/>
          </a:ln>
        </p:spPr>
        <p:txBody>
          <a:bodyPr spcFirstLastPara="1" wrap="square" lIns="91425" tIns="45700" rIns="91425" bIns="45700" anchor="ctr" anchorCtr="0">
            <a:noAutofit/>
          </a:bodyPr>
          <a:lstStyle/>
          <a:p>
            <a:pPr algn="ctr"/>
            <a:endParaRPr sz="1800">
              <a:solidFill>
                <a:srgbClr val="8A68B6"/>
              </a:solidFill>
              <a:latin typeface="Trebuchet MS"/>
              <a:ea typeface="Trebuchet MS"/>
              <a:cs typeface="Trebuchet MS"/>
              <a:sym typeface="Trebuchet MS"/>
            </a:endParaRPr>
          </a:p>
        </p:txBody>
      </p:sp>
      <p:sp>
        <p:nvSpPr>
          <p:cNvPr id="30" name="Google Shape;642;p50"/>
          <p:cNvSpPr/>
          <p:nvPr/>
        </p:nvSpPr>
        <p:spPr>
          <a:xfrm>
            <a:off x="6330465" y="1787576"/>
            <a:ext cx="221420" cy="221420"/>
          </a:xfrm>
          <a:prstGeom prst="ellipse">
            <a:avLst/>
          </a:prstGeom>
          <a:solidFill>
            <a:srgbClr val="664790"/>
          </a:solidFill>
          <a:ln>
            <a:noFill/>
          </a:ln>
        </p:spPr>
        <p:txBody>
          <a:bodyPr spcFirstLastPara="1" wrap="square" lIns="91425" tIns="45700" rIns="91425" bIns="45700" anchor="ctr" anchorCtr="0">
            <a:noAutofit/>
          </a:bodyPr>
          <a:lstStyle/>
          <a:p>
            <a:pPr algn="ctr"/>
            <a:endParaRPr sz="1800">
              <a:solidFill>
                <a:srgbClr val="8A68B6"/>
              </a:solidFill>
              <a:latin typeface="Trebuchet MS"/>
              <a:ea typeface="Trebuchet MS"/>
              <a:cs typeface="Trebuchet MS"/>
              <a:sym typeface="Trebuchet MS"/>
            </a:endParaRPr>
          </a:p>
        </p:txBody>
      </p:sp>
    </p:spTree>
    <p:extLst>
      <p:ext uri="{BB962C8B-B14F-4D97-AF65-F5344CB8AC3E}">
        <p14:creationId xmlns:p14="http://schemas.microsoft.com/office/powerpoint/2010/main" val="37786089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12"/>
        <p:cNvGrpSpPr/>
        <p:nvPr/>
      </p:nvGrpSpPr>
      <p:grpSpPr>
        <a:xfrm>
          <a:off x="0" y="0"/>
          <a:ext cx="0" cy="0"/>
          <a:chOff x="0" y="0"/>
          <a:chExt cx="0" cy="0"/>
        </a:xfrm>
      </p:grpSpPr>
      <p:sp>
        <p:nvSpPr>
          <p:cNvPr id="1013" name="Google Shape;1013;p74"/>
          <p:cNvSpPr txBox="1">
            <a:spLocks noGrp="1"/>
          </p:cNvSpPr>
          <p:nvPr>
            <p:ph type="ctrTitle"/>
          </p:nvPr>
        </p:nvSpPr>
        <p:spPr>
          <a:xfrm>
            <a:off x="2425915" y="2880220"/>
            <a:ext cx="5866438" cy="2387600"/>
          </a:xfrm>
          <a:prstGeom prst="rect">
            <a:avLst/>
          </a:prstGeom>
          <a:noFill/>
          <a:ln>
            <a:noFill/>
          </a:ln>
        </p:spPr>
        <p:txBody>
          <a:bodyPr spcFirstLastPara="1" wrap="square" lIns="0" tIns="0" rIns="0" bIns="0" anchor="ctr" anchorCtr="0">
            <a:noAutofit/>
          </a:bodyPr>
          <a:lstStyle/>
          <a:p>
            <a:r>
              <a:rPr lang="lv-LV">
                <a:solidFill>
                  <a:schemeClr val="lt1"/>
                </a:solidFill>
              </a:rPr>
              <a:t>PALDIES</a:t>
            </a:r>
            <a:endParaRPr>
              <a:solidFill>
                <a:schemeClr val="lt1"/>
              </a:solidFill>
            </a:endParaRPr>
          </a:p>
        </p:txBody>
      </p:sp>
      <p:pic>
        <p:nvPicPr>
          <p:cNvPr id="2" name="Picture 1"/>
          <p:cNvPicPr>
            <a:picLocks noChangeAspect="1"/>
          </p:cNvPicPr>
          <p:nvPr/>
        </p:nvPicPr>
        <p:blipFill>
          <a:blip r:embed="rId3"/>
          <a:stretch>
            <a:fillRect/>
          </a:stretch>
        </p:blipFill>
        <p:spPr>
          <a:xfrm>
            <a:off x="878205" y="0"/>
            <a:ext cx="2057019" cy="2076894"/>
          </a:xfrm>
          <a:prstGeom prst="rect">
            <a:avLst/>
          </a:prstGeom>
        </p:spPr>
      </p:pic>
    </p:spTree>
    <p:extLst>
      <p:ext uri="{BB962C8B-B14F-4D97-AF65-F5344CB8AC3E}">
        <p14:creationId xmlns:p14="http://schemas.microsoft.com/office/powerpoint/2010/main" val="2843564348"/>
      </p:ext>
    </p:extLst>
  </p:cSld>
  <p:clrMapOvr>
    <a:masterClrMapping/>
  </p:clrMapOvr>
</p:sld>
</file>

<file path=ppt/theme/theme1.xml><?xml version="1.0" encoding="utf-8"?>
<a:theme xmlns:a="http://schemas.openxmlformats.org/drawingml/2006/main" name="Office Theme">
  <a:themeElements>
    <a:clrScheme name="Custom 21">
      <a:dk1>
        <a:srgbClr val="664690"/>
      </a:dk1>
      <a:lt1>
        <a:srgbClr val="FFFFFF"/>
      </a:lt1>
      <a:dk2>
        <a:srgbClr val="664690"/>
      </a:dk2>
      <a:lt2>
        <a:srgbClr val="FFFFFF"/>
      </a:lt2>
      <a:accent1>
        <a:srgbClr val="664690"/>
      </a:accent1>
      <a:accent2>
        <a:srgbClr val="856CA6"/>
      </a:accent2>
      <a:accent3>
        <a:srgbClr val="A391BC"/>
      </a:accent3>
      <a:accent4>
        <a:srgbClr val="C2B5D3"/>
      </a:accent4>
      <a:accent5>
        <a:srgbClr val="E0DAE9"/>
      </a:accent5>
      <a:accent6>
        <a:srgbClr val="EFECF3"/>
      </a:accent6>
      <a:hlink>
        <a:srgbClr val="442583"/>
      </a:hlink>
      <a:folHlink>
        <a:srgbClr val="66469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422</TotalTime>
  <Words>899</Words>
  <Application>Microsoft Office PowerPoint</Application>
  <PresentationFormat>Widescreen</PresentationFormat>
  <Paragraphs>69</Paragraphs>
  <Slides>5</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Trebuchet MS</vt:lpstr>
      <vt:lpstr>Verdana</vt:lpstr>
      <vt:lpstr>Office Theme</vt:lpstr>
      <vt:lpstr>Par Deklarācijas par A.K. Kariņa vadītā Ministru kabineta iecerēto darbību un Valdības rīcības plāna Izglītības un zinātnes ministrijas kompetencē esošo uzdevumu izpildi un to ietekmi uz Latgales reģionu</vt:lpstr>
      <vt:lpstr>Augstākā izglītība, zinātne un inovācijas</vt:lpstr>
      <vt:lpstr>Ieguldījumi izglītībā un iedzīvotāju prasmēs</vt:lpstr>
      <vt:lpstr>Atbalsta virzieni latgaliešu rakstu valodas attīstībai Valsts valodas politikas pamatnostādnēs 2021-2027 </vt:lpstr>
      <vt:lpstr>PALDIES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PREZENTĀCIJAS NOSAUKUMS</dc:title>
  <dc:creator>Egita Diure</dc:creator>
  <cp:lastModifiedBy>Alla Pūķe</cp:lastModifiedBy>
  <cp:revision>98</cp:revision>
  <dcterms:modified xsi:type="dcterms:W3CDTF">2022-08-22T13:15:35Z</dcterms:modified>
</cp:coreProperties>
</file>