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sldIdLst>
    <p:sldId id="256" r:id="rId2"/>
    <p:sldId id="280" r:id="rId3"/>
    <p:sldId id="271" r:id="rId4"/>
    <p:sldId id="281" r:id="rId5"/>
    <p:sldId id="277" r:id="rId6"/>
    <p:sldId id="274" r:id="rId7"/>
  </p:sldIdLst>
  <p:sldSz cx="9144000" cy="5143500" type="screen16x9"/>
  <p:notesSz cx="6761163" cy="9942513"/>
  <p:defaultTextStyle>
    <a:defPPr>
      <a:defRPr lang="en-US"/>
    </a:defPPr>
    <a:lvl1pPr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68313" indent="-111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38213" indent="-238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408113" indent="-365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78013" indent="-49213" algn="l" defTabSz="938213" rtl="0" eaLnBrk="0" fontAlgn="base" hangingPunct="0">
      <a:spcBef>
        <a:spcPct val="0"/>
      </a:spcBef>
      <a:spcAft>
        <a:spcPct val="0"/>
      </a:spcAft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17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omass Beikulis" initials="TB" lastIdx="2" clrIdx="0">
    <p:extLst>
      <p:ext uri="{19B8F6BF-5375-455C-9EA6-DF929625EA0E}">
        <p15:presenceInfo xmlns:p15="http://schemas.microsoft.com/office/powerpoint/2012/main" userId="S::tomass.beikulis@atd.lv::5dfd967a-fbe3-4560-85c7-c0743b9a95a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5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43"/>
    <p:restoredTop sz="96144" autoAdjust="0"/>
  </p:normalViewPr>
  <p:slideViewPr>
    <p:cSldViewPr snapToGrid="0" snapToObjects="1">
      <p:cViewPr varScale="1">
        <p:scale>
          <a:sx n="142" d="100"/>
          <a:sy n="142" d="100"/>
        </p:scale>
        <p:origin x="270" y="12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BE964E-9C39-3C49-AA3C-1DEC2C16E91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F3CE2F-936C-0F48-86EB-82744A19432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D1E5DA71-AD26-9A49-80A9-F29E66729191}" type="datetimeFigureOut">
              <a:rPr lang="lv-LV" altLang="lv-LV"/>
              <a:pPr>
                <a:defRPr/>
              </a:pPr>
              <a:t>18.08.2022</a:t>
            </a:fld>
            <a:endParaRPr lang="lv-LV" altLang="lv-LV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FE6E004-3590-8D4A-81E2-2D0C4C8F36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263" y="746125"/>
            <a:ext cx="662463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lv-LV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014F86-C55B-8846-86B0-73D6539AA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lv-LV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451F03-A5D8-5D45-9909-5766813137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395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lv-LV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D0C637-3CF8-6E44-AC6D-F543E1329E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EC814D1-70A8-6F41-8C4D-91D0DE9A9AB7}" type="slidenum">
              <a:rPr lang="lv-LV" altLang="lv-LV"/>
              <a:pPr>
                <a:defRPr/>
              </a:pPr>
              <a:t>‹#›</a:t>
            </a:fld>
            <a:endParaRPr lang="lv-LV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683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382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4081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78013" algn="l" defTabSz="9382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348940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18729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8851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58305" algn="l" defTabSz="9395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1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19642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2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240171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3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233883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4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2698884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5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425428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EC814D1-70A8-6F41-8C4D-91D0DE9A9AB7}" type="slidenum">
              <a:rPr lang="lv-LV" altLang="lv-LV" smtClean="0"/>
              <a:pPr>
                <a:defRPr/>
              </a:pPr>
              <a:t>6</a:t>
            </a:fld>
            <a:endParaRPr lang="lv-LV" altLang="lv-LV"/>
          </a:p>
        </p:txBody>
      </p:sp>
    </p:spTree>
    <p:extLst>
      <p:ext uri="{BB962C8B-B14F-4D97-AF65-F5344CB8AC3E}">
        <p14:creationId xmlns:p14="http://schemas.microsoft.com/office/powerpoint/2010/main" val="30846173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94344991-F404-6047-90ED-C7A266A18F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F7532285-D0F2-4A4C-890D-C7226BC9C0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E56B1AD4-C79B-234F-BBE1-B24B6C038225}"/>
              </a:ext>
            </a:extLst>
          </p:cNvPr>
          <p:cNvSpPr txBox="1">
            <a:spLocks/>
          </p:cNvSpPr>
          <p:nvPr userDrawn="1"/>
        </p:nvSpPr>
        <p:spPr>
          <a:xfrm>
            <a:off x="685802" y="3543303"/>
            <a:ext cx="7772400" cy="777479"/>
          </a:xfrm>
          <a:prstGeom prst="rect">
            <a:avLst/>
          </a:prstGeom>
        </p:spPr>
        <p:txBody>
          <a:bodyPr lIns="93957" tIns="46980" rIns="93957" bIns="46980">
            <a:normAutofit/>
          </a:bodyPr>
          <a:lstStyle>
            <a:lvl1pPr algn="l" defTabSz="939575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lv-LV" sz="140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85802" y="2628902"/>
            <a:ext cx="7772400" cy="720332"/>
          </a:xfrm>
        </p:spPr>
        <p:txBody>
          <a:bodyPr anchor="t">
            <a:normAutofit/>
          </a:bodyPr>
          <a:lstStyle>
            <a:lvl1pPr algn="ctr">
              <a:defRPr sz="2800" b="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2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4995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85751"/>
            <a:ext cx="6096000" cy="777482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314451"/>
            <a:ext cx="6096000" cy="328018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4" name="Text Placeholder 15"/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5" name="Text Placeholder 19"/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50CF6814-3A73-124F-AF0E-5D603A2DDD97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1FBA2D32-65FA-5442-AC40-75797C1165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317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743203"/>
            <a:ext cx="6096000" cy="1038221"/>
          </a:xfrm>
        </p:spPr>
        <p:txBody>
          <a:bodyPr anchor="t">
            <a:normAutofit/>
          </a:bodyPr>
          <a:lstStyle>
            <a:lvl1pPr algn="l">
              <a:defRPr sz="2200" b="1" cap="none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lv-LV" dirty="0" err="1"/>
              <a:t>Click</a:t>
            </a:r>
            <a:r>
              <a:rPr lang="lv-LV" dirty="0"/>
              <a:t> to </a:t>
            </a:r>
            <a:r>
              <a:rPr lang="lv-LV" dirty="0" err="1"/>
              <a:t>edit</a:t>
            </a:r>
            <a:r>
              <a:rPr lang="lv-LV" dirty="0"/>
              <a:t> </a:t>
            </a:r>
            <a:r>
              <a:rPr lang="lv-LV" dirty="0" err="1"/>
              <a:t>Master</a:t>
            </a:r>
            <a:r>
              <a:rPr lang="lv-LV" dirty="0"/>
              <a:t> </a:t>
            </a:r>
            <a:r>
              <a:rPr lang="lv-LV" dirty="0" err="1"/>
              <a:t>title</a:t>
            </a:r>
            <a:r>
              <a:rPr lang="lv-LV" dirty="0"/>
              <a:t> </a:t>
            </a:r>
            <a:r>
              <a:rPr lang="lv-LV" dirty="0" err="1"/>
              <a:t>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285750"/>
            <a:ext cx="6096000" cy="24574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9395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9347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791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348911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818695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8847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75825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8" name="Picture 6">
            <a:extLst>
              <a:ext uri="{FF2B5EF4-FFF2-40B4-BE49-F238E27FC236}">
                <a16:creationId xmlns:a16="http://schemas.microsoft.com/office/drawing/2014/main" id="{C0BAB97B-8F86-F943-8972-FC10C5D837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59C6AF75-BF08-F941-A2B6-EA8595145B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DE8443C5-7CCF-3D44-BCFB-087E9C830A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6436A7A6-37B3-3E4D-9BB8-381CC678842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2122524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314451"/>
            <a:ext cx="2895600" cy="3280174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314451"/>
            <a:ext cx="2971801" cy="3280180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C89AC874-789F-7647-B67A-251112F0D8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9B7A5DB2-0E99-3448-8E5E-B2188FBF63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340F00ED-5202-774B-9238-10E9317A1AA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9BB2E487-768D-7046-A41F-F6C0D54F76A3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4789777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2590801" y="1790208"/>
            <a:ext cx="2895600" cy="2804419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790208"/>
            <a:ext cx="2971801" cy="2804425"/>
          </a:xfrm>
        </p:spPr>
        <p:txBody>
          <a:bodyPr>
            <a:normAutofit/>
          </a:bodyPr>
          <a:lstStyle>
            <a:lvl1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2590801" y="1110349"/>
            <a:ext cx="2895600" cy="612193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15000" y="1109854"/>
            <a:ext cx="2971801" cy="612193"/>
          </a:xfrm>
        </p:spPr>
        <p:txBody>
          <a:bodyPr>
            <a:noAutofit/>
          </a:bodyPr>
          <a:lstStyle>
            <a:lvl1pPr marL="0" indent="0">
              <a:buNone/>
              <a:defRPr sz="16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87D3629D-9342-A647-8A21-143228823B8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E373603A-198E-C940-8D6F-839537B4ADC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Text Placeholder 19">
            <a:extLst>
              <a:ext uri="{FF2B5EF4-FFF2-40B4-BE49-F238E27FC236}">
                <a16:creationId xmlns:a16="http://schemas.microsoft.com/office/drawing/2014/main" id="{2C34A009-9065-A641-B0A6-3EC59FFB3F9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Slide Number Placeholder 22">
            <a:extLst>
              <a:ext uri="{FF2B5EF4-FFF2-40B4-BE49-F238E27FC236}">
                <a16:creationId xmlns:a16="http://schemas.microsoft.com/office/drawing/2014/main" id="{17610F51-BE26-264D-B843-4C52AEAEAD7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2207572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08A567-9FE9-604E-906F-8940DD4B9B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C5187F36-87B1-5540-A53C-712A0EDF28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19">
            <a:extLst>
              <a:ext uri="{FF2B5EF4-FFF2-40B4-BE49-F238E27FC236}">
                <a16:creationId xmlns:a16="http://schemas.microsoft.com/office/drawing/2014/main" id="{157A6628-D4FC-4646-9FB9-7061D132C2E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Slide Number Placeholder 22">
            <a:extLst>
              <a:ext uri="{FF2B5EF4-FFF2-40B4-BE49-F238E27FC236}">
                <a16:creationId xmlns:a16="http://schemas.microsoft.com/office/drawing/2014/main" id="{449887B6-092B-974A-803F-338ADE95428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112339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>
            <a:extLst>
              <a:ext uri="{FF2B5EF4-FFF2-40B4-BE49-F238E27FC236}">
                <a16:creationId xmlns:a16="http://schemas.microsoft.com/office/drawing/2014/main" id="{188091E5-8524-154F-9120-D13D2EE1A8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882ACB7-58D5-EC4E-A043-C127BAEACE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19">
            <a:extLst>
              <a:ext uri="{FF2B5EF4-FFF2-40B4-BE49-F238E27FC236}">
                <a16:creationId xmlns:a16="http://schemas.microsoft.com/office/drawing/2014/main" id="{A0942C9E-ECBA-FF4C-8978-F96A1930D07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Slide Number Placeholder 22">
            <a:extLst>
              <a:ext uri="{FF2B5EF4-FFF2-40B4-BE49-F238E27FC236}">
                <a16:creationId xmlns:a16="http://schemas.microsoft.com/office/drawing/2014/main" id="{8E676676-2AA7-3B44-B69F-EEADC1B749E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3586310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204733"/>
            <a:ext cx="2751026" cy="1104113"/>
          </a:xfrm>
        </p:spPr>
        <p:txBody>
          <a:bodyPr anchor="t">
            <a:no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9529" y="204791"/>
            <a:ext cx="3269673" cy="4389846"/>
          </a:xfrm>
        </p:spPr>
        <p:txBody>
          <a:bodyPr>
            <a:normAutofit/>
          </a:bodyPr>
          <a:lstStyle>
            <a:lvl1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0" y="1457659"/>
            <a:ext cx="2751026" cy="313698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782" indent="0">
              <a:buNone/>
              <a:defRPr sz="1200"/>
            </a:lvl2pPr>
            <a:lvl3pPr marL="939562" indent="0">
              <a:buNone/>
              <a:defRPr sz="1001"/>
            </a:lvl3pPr>
            <a:lvl4pPr marL="1409347" indent="0">
              <a:buNone/>
              <a:defRPr sz="1001"/>
            </a:lvl4pPr>
            <a:lvl5pPr marL="1879129" indent="0">
              <a:buNone/>
              <a:defRPr sz="1001"/>
            </a:lvl5pPr>
            <a:lvl6pPr marL="2348911" indent="0">
              <a:buNone/>
              <a:defRPr sz="1001"/>
            </a:lvl6pPr>
            <a:lvl7pPr marL="2818695" indent="0">
              <a:buNone/>
              <a:defRPr sz="1001"/>
            </a:lvl7pPr>
            <a:lvl8pPr marL="3288473" indent="0">
              <a:buNone/>
              <a:defRPr sz="1001"/>
            </a:lvl8pPr>
            <a:lvl9pPr marL="3758259" indent="0">
              <a:buNone/>
              <a:defRPr sz="100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1" name="Picture 6">
            <a:extLst>
              <a:ext uri="{FF2B5EF4-FFF2-40B4-BE49-F238E27FC236}">
                <a16:creationId xmlns:a16="http://schemas.microsoft.com/office/drawing/2014/main" id="{B08DD2C8-2AAE-0149-9C70-A3F0E165E1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30A8C91D-B80D-AB4B-B207-651BE16555D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Text Placeholder 19">
            <a:extLst>
              <a:ext uri="{FF2B5EF4-FFF2-40B4-BE49-F238E27FC236}">
                <a16:creationId xmlns:a16="http://schemas.microsoft.com/office/drawing/2014/main" id="{BA016921-B220-CF4F-9B1D-4D5979889C9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Slide Number Placeholder 22">
            <a:extLst>
              <a:ext uri="{FF2B5EF4-FFF2-40B4-BE49-F238E27FC236}">
                <a16:creationId xmlns:a16="http://schemas.microsoft.com/office/drawing/2014/main" id="{B7537546-C484-D241-8AAD-AAE0EB5AAF6C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9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</p:spTree>
    <p:extLst>
      <p:ext uri="{BB962C8B-B14F-4D97-AF65-F5344CB8AC3E}">
        <p14:creationId xmlns:p14="http://schemas.microsoft.com/office/powerpoint/2010/main" val="684329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78BDAC95-04EB-994A-BAD2-E3BE99B5EE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15708979-E31B-EC43-AE1A-E5B70B5E71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19">
            <a:extLst>
              <a:ext uri="{FF2B5EF4-FFF2-40B4-BE49-F238E27FC236}">
                <a16:creationId xmlns:a16="http://schemas.microsoft.com/office/drawing/2014/main" id="{066F0D08-D0D1-6A45-AAEE-CAD4A6C9C9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Slide Number Placeholder 22">
            <a:extLst>
              <a:ext uri="{FF2B5EF4-FFF2-40B4-BE49-F238E27FC236}">
                <a16:creationId xmlns:a16="http://schemas.microsoft.com/office/drawing/2014/main" id="{0F243B76-8A4C-334C-B99F-DF37DA4743E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59736FB-4DBD-CE4D-823D-529EBA3A1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92DCBED-E5C1-8442-8010-DADA0418EE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590800" y="1219200"/>
            <a:ext cx="6096000" cy="3254375"/>
          </a:xfrm>
        </p:spPr>
        <p:txBody>
          <a:bodyPr/>
          <a:lstStyle>
            <a:lvl1pPr marL="0" indent="0">
              <a:buNone/>
              <a:defRPr sz="12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103549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tak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>
            <a:extLst>
              <a:ext uri="{FF2B5EF4-FFF2-40B4-BE49-F238E27FC236}">
                <a16:creationId xmlns:a16="http://schemas.microsoft.com/office/drawing/2014/main" id="{8E8838F2-65B2-374C-859F-CE47F9F07E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0"/>
            <a:ext cx="1760537" cy="195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1271098-A84A-1846-9C58-5587706CA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0800" y="228604"/>
            <a:ext cx="6096000" cy="800099"/>
          </a:xfrm>
        </p:spPr>
        <p:txBody>
          <a:bodyPr anchor="t">
            <a:normAutofit/>
          </a:bodyPr>
          <a:lstStyle>
            <a:lvl1pPr algn="l">
              <a:defRPr sz="2200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A205C238-48A1-C54D-A6D4-170DA357DB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90801" y="4743450"/>
            <a:ext cx="1981200" cy="228600"/>
          </a:xfrm>
        </p:spPr>
        <p:txBody>
          <a:bodyPr>
            <a:normAutofit/>
          </a:bodyPr>
          <a:lstStyle>
            <a:lvl1pPr marL="0" indent="0">
              <a:buNone/>
              <a:defRPr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9">
            <a:extLst>
              <a:ext uri="{FF2B5EF4-FFF2-40B4-BE49-F238E27FC236}">
                <a16:creationId xmlns:a16="http://schemas.microsoft.com/office/drawing/2014/main" id="{5F2FB63D-5E72-DC40-822A-242CA5E7A3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76800" y="4743450"/>
            <a:ext cx="3657600" cy="228600"/>
          </a:xfrm>
        </p:spPr>
        <p:txBody>
          <a:bodyPr>
            <a:normAutofit/>
          </a:bodyPr>
          <a:lstStyle>
            <a:lvl1pPr marL="0" indent="0" algn="r">
              <a:buNone/>
              <a:defRPr sz="800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Slide Number Placeholder 22">
            <a:extLst>
              <a:ext uri="{FF2B5EF4-FFF2-40B4-BE49-F238E27FC236}">
                <a16:creationId xmlns:a16="http://schemas.microsoft.com/office/drawing/2014/main" id="{78B44F43-3E82-3F4C-AA2C-63A585194E8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534400" y="4743450"/>
            <a:ext cx="304800" cy="228600"/>
          </a:xfrm>
        </p:spPr>
        <p:txBody>
          <a:bodyPr/>
          <a:lstStyle>
            <a:lvl1pPr>
              <a:defRPr sz="8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‹#›</a:t>
            </a:fld>
            <a:endParaRPr lang="en-US" altLang="lv-LV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EAAE505E-B21B-C244-B9D9-416EB3DB86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590800" y="1233488"/>
            <a:ext cx="6096000" cy="1635125"/>
          </a:xfrm>
        </p:spPr>
        <p:txBody>
          <a:bodyPr/>
          <a:lstStyle>
            <a:lvl1pPr marL="0" indent="0">
              <a:buNone/>
              <a:defRPr sz="1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/>
            </a:lvl2pPr>
            <a:lvl3pPr marL="939788" indent="0">
              <a:buNone/>
              <a:defRPr/>
            </a:lvl3pPr>
            <a:lvl4pPr marL="1409684" indent="0">
              <a:buNone/>
              <a:defRPr/>
            </a:lvl4pPr>
            <a:lvl5pPr marL="1879578" indent="0"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D0DA838-0E7B-C24A-A054-5FE70FA1C4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590800" y="3073398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Vārds</a:t>
            </a:r>
            <a:r>
              <a:rPr lang="en-GB" dirty="0"/>
              <a:t>, </a:t>
            </a:r>
            <a:r>
              <a:rPr lang="en-GB" dirty="0" err="1"/>
              <a:t>uzvārds</a:t>
            </a:r>
            <a:endParaRPr lang="lv-LV" dirty="0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4D05E568-A2E5-B041-BAAA-1C40290DAF4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590800" y="3502889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Ieņemamais</a:t>
            </a:r>
            <a:r>
              <a:rPr lang="en-GB" dirty="0"/>
              <a:t> </a:t>
            </a:r>
            <a:r>
              <a:rPr lang="en-GB" dirty="0" err="1"/>
              <a:t>amats</a:t>
            </a:r>
            <a:endParaRPr lang="lv-LV" dirty="0"/>
          </a:p>
        </p:txBody>
      </p:sp>
      <p:sp>
        <p:nvSpPr>
          <p:cNvPr id="19" name="Text Placeholder 16">
            <a:extLst>
              <a:ext uri="{FF2B5EF4-FFF2-40B4-BE49-F238E27FC236}">
                <a16:creationId xmlns:a16="http://schemas.microsoft.com/office/drawing/2014/main" id="{A265D1A6-5CF4-F748-B1C6-AA94AFCF9F6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590800" y="3932380"/>
            <a:ext cx="6096000" cy="334820"/>
          </a:xfrm>
        </p:spPr>
        <p:txBody>
          <a:bodyPr/>
          <a:lstStyle>
            <a:lvl1pPr marL="0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6989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93978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409684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879578" indent="0">
              <a:buNone/>
              <a:defRPr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en-GB" dirty="0" err="1"/>
              <a:t>Kontakti</a:t>
            </a:r>
            <a:endParaRPr lang="lv-LV" dirty="0"/>
          </a:p>
        </p:txBody>
      </p:sp>
    </p:spTree>
    <p:extLst>
      <p:ext uri="{BB962C8B-B14F-4D97-AF65-F5344CB8AC3E}">
        <p14:creationId xmlns:p14="http://schemas.microsoft.com/office/powerpoint/2010/main" val="211018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A1D37585-5679-524D-8A3C-B71CEE3AA76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66100"/>
            <a:ext cx="9144000" cy="18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685802" y="3543300"/>
            <a:ext cx="7772400" cy="685800"/>
          </a:xfrm>
        </p:spPr>
        <p:txBody>
          <a:bodyPr>
            <a:normAutofit/>
          </a:bodyPr>
          <a:lstStyle>
            <a:lvl1pPr marL="0" indent="0" algn="ctr">
              <a:buNone/>
              <a:defRPr sz="1401" baseline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19"/>
          <p:cNvSpPr>
            <a:spLocks noGrp="1"/>
          </p:cNvSpPr>
          <p:nvPr>
            <p:ph type="body" sz="quarter" idx="11"/>
          </p:nvPr>
        </p:nvSpPr>
        <p:spPr>
          <a:xfrm>
            <a:off x="685802" y="4320779"/>
            <a:ext cx="7772400" cy="479822"/>
          </a:xfrm>
        </p:spPr>
        <p:txBody>
          <a:bodyPr>
            <a:normAutofit/>
          </a:bodyPr>
          <a:lstStyle>
            <a:lvl1pPr marL="0" indent="0" algn="ctr">
              <a:buNone/>
              <a:defRPr sz="140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CBB19280-FDC1-4447-91B3-227EAEFC18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483" y="0"/>
            <a:ext cx="2545034" cy="280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040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F1BF790-6CA0-EF48-B315-D3B4B1B84F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4443147-320B-AD46-ACC1-61FEF82753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2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957" tIns="46979" rIns="93957" bIns="469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lv-LV"/>
              <a:t>Click to edit Master text styles</a:t>
            </a:r>
          </a:p>
          <a:p>
            <a:pPr lvl="1"/>
            <a:r>
              <a:rPr lang="en-US" altLang="lv-LV"/>
              <a:t>Second level</a:t>
            </a:r>
          </a:p>
          <a:p>
            <a:pPr lvl="2"/>
            <a:r>
              <a:rPr lang="en-US" altLang="lv-LV"/>
              <a:t>Third level</a:t>
            </a:r>
          </a:p>
          <a:p>
            <a:pPr lvl="3"/>
            <a:r>
              <a:rPr lang="en-US" altLang="lv-LV"/>
              <a:t>Fourth level</a:t>
            </a:r>
          </a:p>
          <a:p>
            <a:pPr lvl="4"/>
            <a:r>
              <a:rPr lang="en-US" altLang="lv-LV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E08C4-8A5F-F54A-B4F3-A2E73DE52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770E497-D8A4-FA48-8496-19FEFEA0D3F9}" type="datetime1">
              <a:rPr lang="en-US" altLang="lv-LV"/>
              <a:pPr>
                <a:defRPr/>
              </a:pPr>
              <a:t>8/18/2022</a:t>
            </a:fld>
            <a:endParaRPr lang="en-US" altLang="lv-LV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E001C-C99D-2340-8F39-CAD38BE78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2" y="4767265"/>
            <a:ext cx="2895600" cy="273844"/>
          </a:xfrm>
          <a:prstGeom prst="rect">
            <a:avLst/>
          </a:prstGeom>
        </p:spPr>
        <p:txBody>
          <a:bodyPr vert="horz" lIns="93957" tIns="46979" rIns="93957" bIns="46979" rtlCol="0" anchor="ctr"/>
          <a:lstStyle>
            <a:lvl1pPr algn="ctr" defTabSz="939562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BC044-D8BC-BC4B-B036-FB122BA5A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5"/>
            <a:ext cx="2133600" cy="273844"/>
          </a:xfrm>
          <a:prstGeom prst="rect">
            <a:avLst/>
          </a:prstGeom>
        </p:spPr>
        <p:txBody>
          <a:bodyPr vert="horz" wrap="square" lIns="93957" tIns="46979" rIns="93957" bIns="4697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5ECB908-8634-4A43-888F-2A77EA45EDEA}" type="slidenum">
              <a:rPr lang="en-US" altLang="lv-LV"/>
              <a:pPr>
                <a:defRPr/>
              </a:pPr>
              <a:t>‹#›</a:t>
            </a:fld>
            <a:endParaRPr lang="en-US" altLang="lv-L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8" r:id="rId9"/>
    <p:sldLayoutId id="2147483839" r:id="rId10"/>
    <p:sldLayoutId id="2147483837" r:id="rId11"/>
  </p:sldLayoutIdLst>
  <p:hf hdr="0" ftr="0" dt="0"/>
  <p:txStyles>
    <p:titleStyle>
      <a:lvl1pPr algn="ctr" defTabSz="938202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2pPr>
      <a:lvl3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3pPr>
      <a:lvl4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4pPr>
      <a:lvl5pPr algn="ctr" defTabSz="938202" rtl="0" eaLnBrk="0" fontAlgn="base" hangingPunct="0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Verdana bold" panose="020B0804030504040204" pitchFamily="34" charset="0"/>
          <a:ea typeface="MS PGothic" panose="020B0600070205080204" pitchFamily="34" charset="-128"/>
          <a:cs typeface="ＭＳ Ｐゴシック" charset="0"/>
        </a:defRPr>
      </a:lvl5pPr>
      <a:lvl6pPr marL="457195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6pPr>
      <a:lvl7pPr marL="914388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7pPr>
      <a:lvl8pPr marL="1371583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8pPr>
      <a:lvl9pPr marL="1828777" algn="ctr" defTabSz="938202" rtl="0" eaLnBrk="1" fontAlgn="base" hangingPunct="1">
        <a:spcBef>
          <a:spcPct val="0"/>
        </a:spcBef>
        <a:spcAft>
          <a:spcPct val="0"/>
        </a:spcAft>
        <a:defRPr sz="4500">
          <a:solidFill>
            <a:schemeClr val="tx1"/>
          </a:solidFill>
          <a:latin typeface="Times New Roman" pitchFamily="18" charset="0"/>
        </a:defRPr>
      </a:lvl9pPr>
    </p:titleStyle>
    <p:bodyStyle>
      <a:lvl1pPr marL="350835" indent="-350835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MS PGothic" panose="020B0600070205080204" pitchFamily="34" charset="-128"/>
          <a:cs typeface="MS PGothic" panose="020B0600070205080204" pitchFamily="34" charset="-128"/>
        </a:defRPr>
      </a:lvl1pPr>
      <a:lvl2pPr marL="761990" indent="-292096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7314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43043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112937" indent="-233359" algn="l" defTabSz="938202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9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83803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53585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23368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93149" indent="-234890" algn="l" defTabSz="939562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6978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39562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409347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7912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48911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18695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88473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758259" algn="l" defTabSz="939562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B92FA2B8-E482-7D4A-AE96-CE7AA315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7" y="2223057"/>
            <a:ext cx="7772400" cy="960439"/>
          </a:xfrm>
        </p:spPr>
        <p:txBody>
          <a:bodyPr>
            <a:noAutofit/>
          </a:bodyPr>
          <a:lstStyle/>
          <a:p>
            <a:r>
              <a:rPr lang="lv-LV" altLang="lv-LV" sz="2000" dirty="0">
                <a:ea typeface="MS PGothic" panose="020B0600070205080204" pitchFamily="34" charset="-128"/>
              </a:rPr>
              <a:t>Par Valdības deklarācijā un Valdības rīcības plānā Satiksmes ministrijai noteikto uzdevumu izpildi un to ietekmi </a:t>
            </a:r>
            <a:r>
              <a:rPr lang="lv-LV" altLang="lv-LV" sz="2000" dirty="0">
                <a:highlight>
                  <a:srgbClr val="00FFFF"/>
                </a:highlight>
                <a:ea typeface="MS PGothic" panose="020B0600070205080204" pitchFamily="34" charset="-128"/>
              </a:rPr>
              <a:t>uz Latgales reģionu</a:t>
            </a:r>
          </a:p>
        </p:txBody>
      </p:sp>
      <p:sp>
        <p:nvSpPr>
          <p:cNvPr id="12292" name="Text Placeholder 3">
            <a:extLst>
              <a:ext uri="{FF2B5EF4-FFF2-40B4-BE49-F238E27FC236}">
                <a16:creationId xmlns:a16="http://schemas.microsoft.com/office/drawing/2014/main" id="{43F29DAE-EF92-1540-AC44-FC7FCB6DF75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40184" y="3454505"/>
            <a:ext cx="7772400" cy="479822"/>
          </a:xfrm>
        </p:spPr>
        <p:txBody>
          <a:bodyPr>
            <a:normAutofit/>
          </a:bodyPr>
          <a:lstStyle/>
          <a:p>
            <a:r>
              <a:rPr lang="lv-LV" altLang="lv-LV" sz="1200" dirty="0">
                <a:ea typeface="MS PGothic" panose="020B0600070205080204" pitchFamily="34" charset="-128"/>
                <a:cs typeface="MS PGothic" panose="020B0600070205080204" pitchFamily="34" charset="-128"/>
              </a:rPr>
              <a:t>Tālis Linkaits, 2022. gada 23. augustā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AE17AFB-D345-4D60-FA23-C28E33179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7310" y="399003"/>
            <a:ext cx="1338628" cy="134310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F8F7CD7-FDB1-127E-A603-09E76747A3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21" y="2073955"/>
            <a:ext cx="1338628" cy="13431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EDCDA0-6411-D32A-3390-548FFBE38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7765" y="3790473"/>
            <a:ext cx="1338628" cy="1343105"/>
          </a:xfrm>
          <a:prstGeom prst="rect">
            <a:avLst/>
          </a:prstGeom>
        </p:spPr>
      </p:pic>
      <p:pic>
        <p:nvPicPr>
          <p:cNvPr id="11" name="Picture 30">
            <a:extLst>
              <a:ext uri="{FF2B5EF4-FFF2-40B4-BE49-F238E27FC236}">
                <a16:creationId xmlns:a16="http://schemas.microsoft.com/office/drawing/2014/main" id="{4B7B5407-31E6-AA92-2851-CB0D69AD65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648" y="2115109"/>
            <a:ext cx="10699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AAAA72-5262-E489-FBC0-218316D3A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9719" y="176662"/>
            <a:ext cx="6096000" cy="777482"/>
          </a:xfrm>
        </p:spPr>
        <p:txBody>
          <a:bodyPr>
            <a:normAutofit/>
          </a:bodyPr>
          <a:lstStyle/>
          <a:p>
            <a:r>
              <a:rPr lang="lv-LV" dirty="0"/>
              <a:t>Uzlabots sabiedriskā transporta pakalpojums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38A76-7925-5CB0-AE4F-D9F39348303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2</a:t>
            </a:fld>
            <a:endParaRPr lang="en-US" altLang="lv-LV" dirty="0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20B5CD9E-AFB1-761B-32D2-4E5D7C4261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5176" y="509107"/>
            <a:ext cx="1122895" cy="112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2E9A6E-3ADD-584E-C56D-CD97EC1C77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1472" y="4110061"/>
            <a:ext cx="590301" cy="633389"/>
          </a:xfrm>
          <a:prstGeom prst="rect">
            <a:avLst/>
          </a:prstGeom>
        </p:spPr>
      </p:pic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72D3B0EF-C956-7267-F85B-FD2881532A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227426"/>
              </p:ext>
            </p:extLst>
          </p:nvPr>
        </p:nvGraphicFramePr>
        <p:xfrm>
          <a:off x="1694305" y="1729462"/>
          <a:ext cx="6118787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8787">
                  <a:extLst>
                    <a:ext uri="{9D8B030D-6E8A-4147-A177-3AD203B41FA5}">
                      <a16:colId xmlns:a16="http://schemas.microsoft.com/office/drawing/2014/main" val="193022273"/>
                    </a:ext>
                  </a:extLst>
                </a:gridCol>
              </a:tblGrid>
              <a:tr h="356309">
                <a:tc>
                  <a:txBody>
                    <a:bodyPr/>
                    <a:lstStyle/>
                    <a:p>
                      <a:pPr marL="0" marR="0" lvl="0" indent="0" algn="l" defTabSz="9395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b="1" dirty="0"/>
                        <a:t>Vilcienu maršrutā Rīga–Daugavpils noteiktas papildu izpildes, līdz ar to vilcieni kursē katru dienu. Tāpat Rīga–Rēzekne </a:t>
                      </a:r>
                      <a:r>
                        <a:rPr lang="lv-LV" sz="1400" b="1" dirty="0" err="1"/>
                        <a:t>ekspresvilcieni</a:t>
                      </a:r>
                      <a:r>
                        <a:rPr lang="lv-LV" sz="1400" b="1" dirty="0"/>
                        <a:t> kursē katru dienu.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822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lv-LV" sz="1400" dirty="0"/>
                        <a:t>Daugavpils</a:t>
                      </a:r>
                      <a:r>
                        <a:rPr lang="lv-LV" sz="1400" b="1" dirty="0"/>
                        <a:t> </a:t>
                      </a:r>
                      <a:r>
                        <a:rPr lang="lv-LV" sz="1400" b="1" dirty="0" err="1"/>
                        <a:t>ekspresvilcienu</a:t>
                      </a:r>
                      <a:r>
                        <a:rPr lang="lv-LV" sz="1400" b="1" dirty="0"/>
                        <a:t> </a:t>
                      </a:r>
                      <a:r>
                        <a:rPr lang="lv-LV" sz="1400" dirty="0"/>
                        <a:t>reisi pagarināti, veidojot jaunu maršrutu līdz </a:t>
                      </a:r>
                      <a:r>
                        <a:rPr lang="lv-LV" sz="1400" b="1" dirty="0"/>
                        <a:t>Krāslavai un Indrai</a:t>
                      </a:r>
                      <a:r>
                        <a:rPr lang="lv-LV" sz="14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2554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395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/>
                        <a:t>Vilcienu kustībai Daugavpils un Krāslavas stacijās ir pieskaņoti autobusu reisi, veidojot </a:t>
                      </a:r>
                      <a:r>
                        <a:rPr lang="lv-LV" sz="1400" b="1" dirty="0"/>
                        <a:t>autobusu un vilcienu savienojumu</a:t>
                      </a:r>
                      <a:r>
                        <a:rPr lang="lv-LV" sz="14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9644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395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/>
                        <a:t>Ieviestas </a:t>
                      </a:r>
                      <a:r>
                        <a:rPr lang="lv-LV" sz="1400" b="1" dirty="0"/>
                        <a:t>vienotās vilciena-autobusu biļetes</a:t>
                      </a:r>
                      <a:r>
                        <a:rPr lang="lv-LV" sz="1400" dirty="0"/>
                        <a:t>, kuras ir lētākas, nekā biļetes pērkot atsevišķi: autobusu – vilcienu savienojumos Daugavpils stacijā, lai nokļūtu līdz Krāslavai, Krāslavas stacijā, lai nokļūtu Krāslavas pilsētas centrā un Dagdā.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8860201"/>
                  </a:ext>
                </a:extLst>
              </a:tr>
            </a:tbl>
          </a:graphicData>
        </a:graphic>
      </p:graphicFrame>
      <p:graphicFrame>
        <p:nvGraphicFramePr>
          <p:cNvPr id="19" name="Table 19">
            <a:extLst>
              <a:ext uri="{FF2B5EF4-FFF2-40B4-BE49-F238E27FC236}">
                <a16:creationId xmlns:a16="http://schemas.microsoft.com/office/drawing/2014/main" id="{7D01626D-8E66-BFDF-E24E-FF7041B380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213436"/>
              </p:ext>
            </p:extLst>
          </p:nvPr>
        </p:nvGraphicFramePr>
        <p:xfrm>
          <a:off x="1859718" y="1073495"/>
          <a:ext cx="5953373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3373">
                  <a:extLst>
                    <a:ext uri="{9D8B030D-6E8A-4147-A177-3AD203B41FA5}">
                      <a16:colId xmlns:a16="http://schemas.microsoft.com/office/drawing/2014/main" val="40620525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395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/>
                        <a:t>Reģionālajos pārvadājumos ar autobusiem noslēgti divi līgumi ar konkursa uzvarētājiem – </a:t>
                      </a:r>
                      <a:r>
                        <a:rPr lang="lv-LV" sz="1400" dirty="0" err="1"/>
                        <a:t>lotē</a:t>
                      </a:r>
                      <a:r>
                        <a:rPr lang="lv-LV" sz="1400" dirty="0"/>
                        <a:t> «Daugavpils, Krāslava» un </a:t>
                      </a:r>
                      <a:r>
                        <a:rPr lang="lv-LV" sz="1400" dirty="0" err="1"/>
                        <a:t>lotē</a:t>
                      </a:r>
                      <a:r>
                        <a:rPr lang="lv-LV" sz="1400" dirty="0"/>
                        <a:t> «Jēkabpils, Preiļi, Līvāni».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803405"/>
                  </a:ext>
                </a:extLst>
              </a:tr>
            </a:tbl>
          </a:graphicData>
        </a:graphic>
      </p:graphicFrame>
      <p:graphicFrame>
        <p:nvGraphicFramePr>
          <p:cNvPr id="21" name="Table 21">
            <a:extLst>
              <a:ext uri="{FF2B5EF4-FFF2-40B4-BE49-F238E27FC236}">
                <a16:creationId xmlns:a16="http://schemas.microsoft.com/office/drawing/2014/main" id="{23FDBC3C-EEC5-A96B-CAF1-0D41DE3523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773551"/>
              </p:ext>
            </p:extLst>
          </p:nvPr>
        </p:nvGraphicFramePr>
        <p:xfrm>
          <a:off x="1517949" y="4153269"/>
          <a:ext cx="609600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1730357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3956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v-LV" sz="1400" dirty="0"/>
                        <a:t>Lai veicinātu videi draudzīga sabiedriskā transporta izmantošanu un pasažieru skaita pieaugumu, Daugavpilī un Rēzeknē paredzētas vairāk nekā 60 milj. eiro investīcijas.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84275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2995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A43420B-4346-BD11-9508-9C532FA94B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052" y="104917"/>
            <a:ext cx="1338628" cy="13431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6B5C15C-8A68-1140-BFA0-D2DEF4078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7415" y="523523"/>
            <a:ext cx="4514118" cy="800099"/>
          </a:xfrm>
        </p:spPr>
        <p:txBody>
          <a:bodyPr>
            <a:normAutofit/>
          </a:bodyPr>
          <a:lstStyle/>
          <a:p>
            <a:r>
              <a:rPr lang="lv-LV" dirty="0"/>
              <a:t>Uzlabots autoceļu stāvoklis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D7AF6B-F461-1148-B027-3DCFCB1D486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3</a:t>
            </a:fld>
            <a:endParaRPr lang="en-US" altLang="lv-LV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6C34C69-10C9-C8EB-0106-B50A3B5B80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2336520"/>
              </p:ext>
            </p:extLst>
          </p:nvPr>
        </p:nvGraphicFramePr>
        <p:xfrm>
          <a:off x="1990725" y="1867958"/>
          <a:ext cx="6696075" cy="2609218"/>
        </p:xfrm>
        <a:graphic>
          <a:graphicData uri="http://schemas.openxmlformats.org/drawingml/2006/table">
            <a:tbl>
              <a:tblPr firstRow="1" firstCol="1" bandRow="1"/>
              <a:tblGrid>
                <a:gridCol w="2610842">
                  <a:extLst>
                    <a:ext uri="{9D8B030D-6E8A-4147-A177-3AD203B41FA5}">
                      <a16:colId xmlns:a16="http://schemas.microsoft.com/office/drawing/2014/main" val="685790525"/>
                    </a:ext>
                  </a:extLst>
                </a:gridCol>
                <a:gridCol w="690411">
                  <a:extLst>
                    <a:ext uri="{9D8B030D-6E8A-4147-A177-3AD203B41FA5}">
                      <a16:colId xmlns:a16="http://schemas.microsoft.com/office/drawing/2014/main" val="494671712"/>
                    </a:ext>
                  </a:extLst>
                </a:gridCol>
                <a:gridCol w="690411">
                  <a:extLst>
                    <a:ext uri="{9D8B030D-6E8A-4147-A177-3AD203B41FA5}">
                      <a16:colId xmlns:a16="http://schemas.microsoft.com/office/drawing/2014/main" val="933577813"/>
                    </a:ext>
                  </a:extLst>
                </a:gridCol>
                <a:gridCol w="902076">
                  <a:extLst>
                    <a:ext uri="{9D8B030D-6E8A-4147-A177-3AD203B41FA5}">
                      <a16:colId xmlns:a16="http://schemas.microsoft.com/office/drawing/2014/main" val="2345912441"/>
                    </a:ext>
                  </a:extLst>
                </a:gridCol>
                <a:gridCol w="1802335">
                  <a:extLst>
                    <a:ext uri="{9D8B030D-6E8A-4147-A177-3AD203B41FA5}">
                      <a16:colId xmlns:a16="http://schemas.microsoft.com/office/drawing/2014/main" val="1160552094"/>
                    </a:ext>
                  </a:extLst>
                </a:gridCol>
              </a:tblGrid>
              <a:tr h="409654">
                <a:tc>
                  <a:txBody>
                    <a:bodyPr/>
                    <a:lstStyle/>
                    <a:p>
                      <a:pPr algn="just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2019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2021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2022 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(līdz 29.07.)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380694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galvenie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8365333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8,24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42,84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35,56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19,10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99957746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8,24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42,84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35,56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19,10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8596429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reģionālie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182659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126,83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148,89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95,59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131028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126,83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148,89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34,93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7283387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Valsts vietējie autoceļi</a:t>
                      </a:r>
                      <a:endParaRPr lang="en-US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4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2181958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veikti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11,50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63,69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372916"/>
                  </a:ext>
                </a:extLst>
              </a:tr>
              <a:tr h="244396"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Būvdarbi pabeigti (km)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11,50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168,89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40,84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lv-LV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</a:rPr>
                        <a:t>0,00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4298013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7A1951F7-EC58-9EC6-A1F4-ECB42E254A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0310" y="1613428"/>
            <a:ext cx="648820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v-LV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Būvdarbi valsts galvenajos, reģionālajos un vietējos autoceļos Latgales reģionā no 2019.-2022.gadam</a:t>
            </a:r>
            <a:endParaRPr kumimoji="0" lang="lv-LV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3DF439-CA77-0E85-9FDA-0327D88538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0024" y="361997"/>
            <a:ext cx="600684" cy="828944"/>
          </a:xfrm>
          <a:prstGeom prst="rect">
            <a:avLst/>
          </a:prstGeom>
        </p:spPr>
      </p:pic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B55FF720-1E04-B068-11D2-479995F8228B}"/>
              </a:ext>
            </a:extLst>
          </p:cNvPr>
          <p:cNvSpPr/>
          <p:nvPr/>
        </p:nvSpPr>
        <p:spPr>
          <a:xfrm>
            <a:off x="302455" y="1540411"/>
            <a:ext cx="1477108" cy="1083213"/>
          </a:xfrm>
          <a:prstGeom prst="flowChartAlternateProcess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0" lang="lv-LV" sz="800" b="1" i="0" u="none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Informatīvais ziņojums «Latvijas valsts autoceļu attīstības stratēģija 2020. - 2040. gadam»</a:t>
            </a:r>
            <a:endParaRPr lang="en-US" sz="800" b="1" dirty="0">
              <a:solidFill>
                <a:srgbClr val="35546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F05D9265-2515-9C0D-3CD5-01524782905D}"/>
              </a:ext>
            </a:extLst>
          </p:cNvPr>
          <p:cNvSpPr/>
          <p:nvPr/>
        </p:nvSpPr>
        <p:spPr>
          <a:xfrm>
            <a:off x="302455" y="2764302"/>
            <a:ext cx="1477108" cy="1979148"/>
          </a:xfrm>
          <a:prstGeom prst="flowChartAlternateProcess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v-LV" sz="800" b="1" dirty="0">
                <a:solidFill>
                  <a:srgbClr val="35546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</a:t>
            </a:r>
            <a:r>
              <a:rPr kumimoji="0" lang="lv-LV" sz="800" b="1" i="0" u="none" strike="noStrike" kern="1200" cap="none" spc="0" normalizeH="0" baseline="0" noProof="0" dirty="0" err="1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nformatīvais</a:t>
            </a:r>
            <a:r>
              <a:rPr kumimoji="0" lang="lv-LV" sz="800" b="1" i="0" u="none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 ziņojums «Par Valsts autoceļu sakārtošanas programmas 2014. – 2023. gadam izpildi, valsts reģionālo un vietējo autoceļu būvniecības stratēģiju līdz 2027.gadam, kā arī valsts autoceļu tīkla </a:t>
            </a:r>
            <a:r>
              <a:rPr kumimoji="0" lang="lv-LV" sz="800" b="1" i="0" u="none" strike="noStrike" kern="1200" cap="none" spc="0" normalizeH="0" baseline="0" noProof="0" dirty="0" err="1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izvērtējumu</a:t>
            </a:r>
            <a:r>
              <a:rPr lang="lv-LV" sz="800" b="1" dirty="0">
                <a:solidFill>
                  <a:srgbClr val="355464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»</a:t>
            </a:r>
            <a:endParaRPr lang="en-US" sz="800" b="1" dirty="0">
              <a:solidFill>
                <a:srgbClr val="355464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920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D1A820-8C9C-8501-AFF0-4C1F2C1531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88" y="1456007"/>
            <a:ext cx="4730590" cy="343408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6B3C3B-D419-106C-807C-07FFB144D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8106" y="417452"/>
            <a:ext cx="6096000" cy="777482"/>
          </a:xfrm>
        </p:spPr>
        <p:txBody>
          <a:bodyPr>
            <a:normAutofit/>
          </a:bodyPr>
          <a:lstStyle/>
          <a:p>
            <a:r>
              <a:rPr lang="lv-LV" dirty="0"/>
              <a:t>Sakārtota ceļu būves plānošana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68FEF-CF08-5115-9F86-10906ED1CBC9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4</a:t>
            </a:fld>
            <a:endParaRPr lang="en-US" altLang="lv-LV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516844-7C3F-4C08-021D-21762ED46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9783" y="1598592"/>
            <a:ext cx="1917895" cy="157445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lv-LV" sz="1200" b="1" dirty="0"/>
              <a:t>Valsts reģionālo un vietējo autoceļu būvniecības stratēģijas līdz 2027. gadam </a:t>
            </a:r>
            <a:r>
              <a:rPr lang="lv-LV" sz="1200" u="sng" dirty="0"/>
              <a:t>1. prioritātes</a:t>
            </a:r>
            <a:r>
              <a:rPr lang="lv-LV" sz="1200" dirty="0"/>
              <a:t> ietvaros pārbūvējamie un atjaunojamie valsts reģionālie autoceļi Latgales plānošanas reģionā</a:t>
            </a:r>
            <a:endParaRPr lang="en-US" sz="12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5009922-39C5-9162-8595-2BC118B3E5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9386" y="1456007"/>
            <a:ext cx="3744672" cy="31230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F97C9E-1910-1A6E-ED03-17B17E8A6AF8}"/>
              </a:ext>
            </a:extLst>
          </p:cNvPr>
          <p:cNvSpPr txBox="1"/>
          <p:nvPr/>
        </p:nvSpPr>
        <p:spPr>
          <a:xfrm>
            <a:off x="7377056" y="2732998"/>
            <a:ext cx="15873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lv-LV" sz="1000" u="sng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2. prioritātes </a:t>
            </a:r>
            <a:r>
              <a:rPr kumimoji="0" lang="lv-LV" sz="1000" u="none" strike="noStrike" kern="1200" cap="none" spc="0" normalizeH="0" baseline="0" noProof="0" dirty="0">
                <a:ln>
                  <a:noFill/>
                </a:ln>
                <a:solidFill>
                  <a:srgbClr val="355464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</a:rPr>
              <a:t>ietvaros pārbūvējamie un atjaunojamie valsts autoceļu posmi.</a:t>
            </a:r>
            <a:endParaRPr lang="en-US" sz="1000" dirty="0">
              <a:solidFill>
                <a:srgbClr val="355464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36B49-43D9-D255-33D5-50DEB1DBA6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1052" y="104917"/>
            <a:ext cx="1338628" cy="13431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08B7A7-ACFB-790C-E7F9-488E66306B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0024" y="361997"/>
            <a:ext cx="600684" cy="82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58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CDC70A0-3FB8-54D4-D0CC-4E65BD593F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93" y="3095357"/>
            <a:ext cx="1338628" cy="13431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F2885C-7D2A-EB34-FC2A-561504F1F9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93" y="1528961"/>
            <a:ext cx="1338628" cy="13431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F329FF-AB66-3C43-952D-9377843F2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5756" y="301491"/>
            <a:ext cx="6096000" cy="800099"/>
          </a:xfrm>
        </p:spPr>
        <p:txBody>
          <a:bodyPr>
            <a:normAutofit/>
          </a:bodyPr>
          <a:lstStyle/>
          <a:p>
            <a:r>
              <a:rPr lang="lv-LV" dirty="0"/>
              <a:t>Uzlabota transporta un sakaru infrastruktūra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1E9062-EA4C-8B43-86CC-D750400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00174" y="1361666"/>
            <a:ext cx="7644433" cy="3480344"/>
          </a:xfrm>
        </p:spPr>
        <p:txBody>
          <a:bodyPr>
            <a:normAutofit/>
          </a:bodyPr>
          <a:lstStyle/>
          <a:p>
            <a:pPr algn="just"/>
            <a:r>
              <a:rPr lang="lv-LV" dirty="0"/>
              <a:t>Latgales statistiskajā reģionā </a:t>
            </a:r>
            <a:r>
              <a:rPr lang="lv-LV" u="sng" dirty="0"/>
              <a:t>izbūvētas un darbu ir uzsākušas 8 elektromobiļu ātrās uzlādes stacijas</a:t>
            </a:r>
            <a:r>
              <a:rPr lang="lv-LV" dirty="0"/>
              <a:t>. Kopējās investīcijas Latgales statistiskajā reģionā sastāda 435 900 EUR ar PVN.</a:t>
            </a:r>
          </a:p>
          <a:p>
            <a:pPr algn="just"/>
            <a:r>
              <a:rPr lang="lv-LV" dirty="0"/>
              <a:t>Daugavpilī un Rēzeknē </a:t>
            </a:r>
            <a:r>
              <a:rPr lang="lv-LV" u="sng" dirty="0"/>
              <a:t>izbūvēti, pārbūvēti vai modernizēti alternatīvie kravas ceļi, ielas un pārvadi</a:t>
            </a:r>
            <a:r>
              <a:rPr lang="lv-LV" dirty="0"/>
              <a:t> sasaistei ar Eiropas Transporta tīklu (TEN-T) – 3,64 km, tādējādi uzlabojot iedzīvotāju dzīves, vides kvalitāti un drošību.</a:t>
            </a:r>
          </a:p>
          <a:p>
            <a:pPr algn="just"/>
            <a:r>
              <a:rPr lang="lv-LV" dirty="0"/>
              <a:t>Eiropas Savienības fondu 2021.-2027.gada plānošanas perioda ietvaros plānots </a:t>
            </a:r>
            <a:r>
              <a:rPr lang="lv-LV" u="sng" dirty="0"/>
              <a:t>turpināt veikt investīcijas </a:t>
            </a:r>
            <a:r>
              <a:rPr lang="lv-LV" u="sng" dirty="0" err="1"/>
              <a:t>valstspilsētu</a:t>
            </a:r>
            <a:r>
              <a:rPr lang="lv-LV" u="sng" dirty="0"/>
              <a:t> transporta infrastruktūrā </a:t>
            </a:r>
            <a:r>
              <a:rPr lang="lv-LV" dirty="0"/>
              <a:t>t.sk., </a:t>
            </a:r>
            <a:r>
              <a:rPr lang="lv-LV" dirty="0" err="1"/>
              <a:t>valstspilsētās</a:t>
            </a:r>
            <a:r>
              <a:rPr lang="lv-LV" dirty="0"/>
              <a:t> Latgales reģionā.</a:t>
            </a:r>
            <a:r>
              <a:rPr lang="lv-LV" dirty="0">
                <a:solidFill>
                  <a:srgbClr val="C00000"/>
                </a:solidFill>
              </a:rPr>
              <a:t> </a:t>
            </a:r>
            <a:endParaRPr lang="lv-LV" dirty="0"/>
          </a:p>
          <a:p>
            <a:pPr algn="just"/>
            <a:r>
              <a:rPr lang="lv-LV" dirty="0">
                <a:solidFill>
                  <a:srgbClr val="355464"/>
                </a:solidFill>
              </a:rPr>
              <a:t>Viļakas novada Aizpurvē un Krāslavas novada Skaistā ir </a:t>
            </a:r>
            <a:r>
              <a:rPr lang="lv-LV" u="sng" dirty="0">
                <a:solidFill>
                  <a:srgbClr val="355464"/>
                </a:solidFill>
              </a:rPr>
              <a:t>uzbūvēti apraides torņi</a:t>
            </a:r>
            <a:r>
              <a:rPr lang="lv-LV" dirty="0">
                <a:solidFill>
                  <a:srgbClr val="355464"/>
                </a:solidFill>
              </a:rPr>
              <a:t>, no kuriem sākot no 2020.gada 1.janvāra ir uzsākta bezmaksas televīzijas programmu (MUX1) raidīšana.</a:t>
            </a:r>
            <a:r>
              <a:rPr lang="lv-LV" strike="sngStrike" dirty="0">
                <a:solidFill>
                  <a:srgbClr val="355464"/>
                </a:solidFill>
              </a:rPr>
              <a:t> </a:t>
            </a:r>
            <a:endParaRPr lang="lv-LV" dirty="0">
              <a:solidFill>
                <a:srgbClr val="355464"/>
              </a:solidFill>
            </a:endParaRPr>
          </a:p>
          <a:p>
            <a:pPr algn="just"/>
            <a:r>
              <a:rPr lang="lv-LV" dirty="0"/>
              <a:t>2021.-2027.gada periodā paredzēts īstenot valsts atbalsta pasākumus </a:t>
            </a:r>
            <a:r>
              <a:rPr lang="lv-LV" u="sng" dirty="0"/>
              <a:t>elektronisko sakaru "pēdējās jūdzes" pieejamības uzlabošanā</a:t>
            </a:r>
            <a:r>
              <a:rPr lang="lv-LV" dirty="0"/>
              <a:t>.  </a:t>
            </a:r>
          </a:p>
          <a:p>
            <a:pPr algn="just"/>
            <a:endParaRPr lang="lv-LV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AEF612-411C-DC4F-9C41-73D329720674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877EA0F-6BB9-6D44-BDE9-FC2A7AA0ACD8}" type="slidenum">
              <a:rPr lang="en-US" altLang="lv-LV" smtClean="0"/>
              <a:pPr>
                <a:defRPr/>
              </a:pPr>
              <a:t>5</a:t>
            </a:fld>
            <a:endParaRPr lang="en-US" altLang="lv-LV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A29413-C789-0577-5A96-D0DE3FCF15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377" y="1965308"/>
            <a:ext cx="602870" cy="4755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8C392B-0BE3-76F4-CB81-EB85C93267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299" y="3486229"/>
            <a:ext cx="704254" cy="56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44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7952F87-C8C2-5843-A204-F79AB55A6D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6302" y="2476500"/>
            <a:ext cx="7772400" cy="685800"/>
          </a:xfrm>
        </p:spPr>
        <p:txBody>
          <a:bodyPr/>
          <a:lstStyle/>
          <a:p>
            <a:r>
              <a:rPr lang="lv-LV" sz="2000" b="1" dirty="0"/>
              <a:t>Paldies par uzmanību!</a:t>
            </a:r>
          </a:p>
          <a:p>
            <a:endParaRPr lang="lv-LV" b="1" dirty="0"/>
          </a:p>
        </p:txBody>
      </p:sp>
    </p:spTree>
    <p:extLst>
      <p:ext uri="{BB962C8B-B14F-4D97-AF65-F5344CB8AC3E}">
        <p14:creationId xmlns:p14="http://schemas.microsoft.com/office/powerpoint/2010/main" val="3798450225"/>
      </p:ext>
    </p:extLst>
  </p:cSld>
  <p:clrMapOvr>
    <a:masterClrMapping/>
  </p:clrMapOvr>
</p:sld>
</file>

<file path=ppt/theme/theme1.xml><?xml version="1.0" encoding="utf-8"?>
<a:theme xmlns:a="http://schemas.openxmlformats.org/drawingml/2006/main" name="89_Prezentacija_templateLV">
  <a:themeElements>
    <a:clrScheme name="SM">
      <a:dk1>
        <a:srgbClr val="355464"/>
      </a:dk1>
      <a:lt1>
        <a:srgbClr val="FFFFFF"/>
      </a:lt1>
      <a:dk2>
        <a:srgbClr val="7ADFEA"/>
      </a:dk2>
      <a:lt2>
        <a:srgbClr val="C6ED9C"/>
      </a:lt2>
      <a:accent1>
        <a:srgbClr val="26C4E8"/>
      </a:accent1>
      <a:accent2>
        <a:srgbClr val="355464"/>
      </a:accent2>
      <a:accent3>
        <a:srgbClr val="DBEFC6"/>
      </a:accent3>
      <a:accent4>
        <a:srgbClr val="8CDEE8"/>
      </a:accent4>
      <a:accent5>
        <a:srgbClr val="729EB4"/>
      </a:accent5>
      <a:accent6>
        <a:srgbClr val="A5D770"/>
      </a:accent6>
      <a:hlink>
        <a:srgbClr val="26C4E8"/>
      </a:hlink>
      <a:folHlink>
        <a:srgbClr val="AF0000"/>
      </a:folHlink>
    </a:clrScheme>
    <a:fontScheme name="Satiksmes Ministrija">
      <a:majorFont>
        <a:latin typeface="Verdana bold"/>
        <a:ea typeface="Calibri"/>
        <a:cs typeface="Calibri"/>
      </a:majorFont>
      <a:minorFont>
        <a:latin typeface="Verdana regular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89_Prezentacija_templateLV</Template>
  <TotalTime>928</TotalTime>
  <Words>526</Words>
  <Application>Microsoft Office PowerPoint</Application>
  <PresentationFormat>On-screen Show (16:9)</PresentationFormat>
  <Paragraphs>84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Times New Roman</vt:lpstr>
      <vt:lpstr>Verdana</vt:lpstr>
      <vt:lpstr>Verdana bold</vt:lpstr>
      <vt:lpstr>Verdana regular</vt:lpstr>
      <vt:lpstr>Wingdings</vt:lpstr>
      <vt:lpstr>89_Prezentacija_templateLV</vt:lpstr>
      <vt:lpstr>Par Valdības deklarācijā un Valdības rīcības plānā Satiksmes ministrijai noteikto uzdevumu izpildi un to ietekmi uz Latgales reģionu</vt:lpstr>
      <vt:lpstr>Uzlabots sabiedriskā transporta pakalpojums</vt:lpstr>
      <vt:lpstr>Uzlabots autoceļu stāvoklis</vt:lpstr>
      <vt:lpstr>Sakārtota ceļu būves plānošana</vt:lpstr>
      <vt:lpstr>Uzlabota transporta un sakaru infrastruktūra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Dagnija</dc:creator>
  <cp:lastModifiedBy>Baiba Ābelniece</cp:lastModifiedBy>
  <cp:revision>30</cp:revision>
  <cp:lastPrinted>2022-08-12T09:53:29Z</cp:lastPrinted>
  <dcterms:created xsi:type="dcterms:W3CDTF">2014-11-20T14:46:47Z</dcterms:created>
  <dcterms:modified xsi:type="dcterms:W3CDTF">2022-08-18T09:24:49Z</dcterms:modified>
</cp:coreProperties>
</file>