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3" r:id="rId4"/>
  </p:sldMasterIdLst>
  <p:notesMasterIdLst>
    <p:notesMasterId r:id="rId33"/>
  </p:notesMasterIdLst>
  <p:handoutMasterIdLst>
    <p:handoutMasterId r:id="rId34"/>
  </p:handoutMasterIdLst>
  <p:sldIdLst>
    <p:sldId id="284" r:id="rId5"/>
    <p:sldId id="364" r:id="rId6"/>
    <p:sldId id="340" r:id="rId7"/>
    <p:sldId id="384" r:id="rId8"/>
    <p:sldId id="356" r:id="rId9"/>
    <p:sldId id="376" r:id="rId10"/>
    <p:sldId id="383" r:id="rId11"/>
    <p:sldId id="348" r:id="rId12"/>
    <p:sldId id="369" r:id="rId13"/>
    <p:sldId id="371" r:id="rId14"/>
    <p:sldId id="346" r:id="rId15"/>
    <p:sldId id="372" r:id="rId16"/>
    <p:sldId id="362" r:id="rId17"/>
    <p:sldId id="374" r:id="rId18"/>
    <p:sldId id="373" r:id="rId19"/>
    <p:sldId id="375" r:id="rId20"/>
    <p:sldId id="377" r:id="rId21"/>
    <p:sldId id="378" r:id="rId22"/>
    <p:sldId id="365" r:id="rId23"/>
    <p:sldId id="343" r:id="rId24"/>
    <p:sldId id="344" r:id="rId25"/>
    <p:sldId id="382" r:id="rId26"/>
    <p:sldId id="368" r:id="rId27"/>
    <p:sldId id="366" r:id="rId28"/>
    <p:sldId id="354" r:id="rId29"/>
    <p:sldId id="347" r:id="rId30"/>
    <p:sldId id="355" r:id="rId31"/>
    <p:sldId id="338" r:id="rId32"/>
  </p:sldIdLst>
  <p:sldSz cx="9144000" cy="5143500" type="screen16x9"/>
  <p:notesSz cx="9144000" cy="6858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160">
          <p15:clr>
            <a:srgbClr val="A4A3A4"/>
          </p15:clr>
        </p15:guide>
        <p15:guide id="2" pos="288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2D9291A-E9E7-8CA0-7EF8-D9FB11298350}" name="Oskars Artūrs Upenieks" initials="OU" userId="S::oskars-arturs.upenieks@kultura.lv::505d7d19-3b7a-452d-88e7-0bf7e4ee1903" providerId="AD"/>
  <p188:author id="{35C57650-2EA8-3E4A-8059-BEBBCAA65F23}" name="Dace Vilsone" initials="DV" userId="S::Dace.Vilsone@kultura.lv::b74829e3-8b42-400d-ac67-04bb5f8a5d6a" providerId="AD"/>
  <p188:author id="{4253FF73-E28B-A8C5-D4FC-2F9B371F751C}" name="Elīza Spurdziņa" initials="ES" userId="S::eliza.spurdzina@kultura.lv::f41f3066-ab80-498f-94a2-0f40f6e1074f" providerId="AD"/>
  <p188:author id="{9289E58F-8FF8-14D9-ED01-76D65240BADB}" name="Ilona Jekele" initials="IJ" userId="S::ilona.jekele@kultura.lv::a9f1fca9-a4ee-43f3-91e5-9c9982c877e1" providerId="AD"/>
  <p188:author id="{4E543DFC-3D54-A514-BDD1-42FEC894FE79}" name="Karīna Priede" initials="KP" userId="S::karina.priede@kultura.lv::b3d1be65-0497-4cb3-8097-3a9c58ae509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E400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ējs stils 2 - izcēlum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Vidējs stils 2 - izcēlum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Bez stila, bez režģ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Bez stila, režģa tabu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5709" autoAdjust="0"/>
  </p:normalViewPr>
  <p:slideViewPr>
    <p:cSldViewPr snapToGrid="0">
      <p:cViewPr varScale="1">
        <p:scale>
          <a:sx n="72" d="100"/>
          <a:sy n="72" d="100"/>
        </p:scale>
        <p:origin x="1134" y="54"/>
      </p:cViewPr>
      <p:guideLst>
        <p:guide orient="horz" pos="1620"/>
        <p:guide pos="2880"/>
      </p:guideLst>
    </p:cSldViewPr>
  </p:slideViewPr>
  <p:notesTextViewPr>
    <p:cViewPr>
      <p:scale>
        <a:sx n="1" d="1"/>
        <a:sy n="1" d="1"/>
      </p:scale>
      <p:origin x="0" y="0"/>
    </p:cViewPr>
  </p:notesTextViewPr>
  <p:notesViewPr>
    <p:cSldViewPr snapToGrid="0">
      <p:cViewPr>
        <p:scale>
          <a:sx n="1" d="2"/>
          <a:sy n="1" d="2"/>
        </p:scale>
        <p:origin x="0" y="0"/>
      </p:cViewPr>
      <p:guideLst>
        <p:guide orient="horz" pos="2160"/>
        <p:guide pos="288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lv-LV"/>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75000"/>
                    <a:lumOff val="25000"/>
                  </a:schemeClr>
                </a:solidFill>
                <a:latin typeface="+mn-lt"/>
                <a:ea typeface="+mn-ea"/>
                <a:cs typeface="+mn-cs"/>
              </a:defRPr>
            </a:pPr>
            <a:r>
              <a:rPr lang="lv-LV" b="1" dirty="0">
                <a:solidFill>
                  <a:schemeClr val="tx1">
                    <a:lumMod val="75000"/>
                    <a:lumOff val="25000"/>
                  </a:schemeClr>
                </a:solidFill>
                <a:latin typeface="Verdana" panose="020B0604030504040204" pitchFamily="34" charset="0"/>
                <a:ea typeface="Verdana" panose="020B0604030504040204" pitchFamily="34" charset="0"/>
              </a:rPr>
              <a:t>MAF finansējums Latgales medijiem</a:t>
            </a:r>
            <a:endParaRPr lang="en-US" b="1" dirty="0">
              <a:solidFill>
                <a:schemeClr val="tx1">
                  <a:lumMod val="75000"/>
                  <a:lumOff val="25000"/>
                </a:schemeClr>
              </a:solidFill>
              <a:latin typeface="Verdana" panose="020B0604030504040204" pitchFamily="34" charset="0"/>
              <a:ea typeface="Verdana" panose="020B0604030504040204" pitchFamily="34" charset="0"/>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75000"/>
                  <a:lumOff val="25000"/>
                </a:schemeClr>
              </a:solidFill>
              <a:latin typeface="+mn-lt"/>
              <a:ea typeface="+mn-ea"/>
              <a:cs typeface="+mn-cs"/>
            </a:defRPr>
          </a:pPr>
          <a:endParaRPr lang="lv-LV"/>
        </a:p>
      </c:txPr>
    </c:title>
    <c:autoTitleDeleted val="0"/>
    <c:plotArea>
      <c:layout/>
      <c:barChart>
        <c:barDir val="col"/>
        <c:grouping val="clustered"/>
        <c:varyColors val="0"/>
        <c:ser>
          <c:idx val="0"/>
          <c:order val="0"/>
          <c:tx>
            <c:strRef>
              <c:f>Lapa1!$B$1</c:f>
              <c:strCache>
                <c:ptCount val="1"/>
                <c:pt idx="0">
                  <c:v>Sērija 1</c:v>
                </c:pt>
              </c:strCache>
            </c:strRef>
          </c:tx>
          <c:spPr>
            <a:solidFill>
              <a:srgbClr val="E4002A"/>
            </a:solidFill>
            <a:ln>
              <a:solidFill>
                <a:srgbClr val="FF0000"/>
              </a:solid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1" i="0" u="none" strike="noStrike" kern="1200" baseline="0">
                    <a:solidFill>
                      <a:schemeClr val="tx1">
                        <a:lumMod val="75000"/>
                        <a:lumOff val="25000"/>
                      </a:schemeClr>
                    </a:solidFill>
                    <a:latin typeface="Verdana" panose="020B0604030504040204" pitchFamily="34" charset="0"/>
                    <a:ea typeface="Verdana" panose="020B0604030504040204" pitchFamily="34" charset="0"/>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Lapa1!$A$2:$A$6</c:f>
              <c:strCache>
                <c:ptCount val="5"/>
                <c:pt idx="0">
                  <c:v>MAF2018</c:v>
                </c:pt>
                <c:pt idx="1">
                  <c:v>MAF2019</c:v>
                </c:pt>
                <c:pt idx="2">
                  <c:v>MAF2020</c:v>
                </c:pt>
                <c:pt idx="3">
                  <c:v>MAF2021</c:v>
                </c:pt>
                <c:pt idx="4">
                  <c:v>MAF2022</c:v>
                </c:pt>
              </c:strCache>
            </c:strRef>
          </c:cat>
          <c:val>
            <c:numRef>
              <c:f>Lapa1!$B$2:$B$6</c:f>
              <c:numCache>
                <c:formatCode>#,##0</c:formatCode>
                <c:ptCount val="5"/>
                <c:pt idx="0">
                  <c:v>221409</c:v>
                </c:pt>
                <c:pt idx="1">
                  <c:v>203195</c:v>
                </c:pt>
                <c:pt idx="2">
                  <c:v>171923</c:v>
                </c:pt>
                <c:pt idx="3">
                  <c:v>211747</c:v>
                </c:pt>
                <c:pt idx="4">
                  <c:v>1000514</c:v>
                </c:pt>
              </c:numCache>
            </c:numRef>
          </c:val>
          <c:extLst>
            <c:ext xmlns:c16="http://schemas.microsoft.com/office/drawing/2014/chart" uri="{C3380CC4-5D6E-409C-BE32-E72D297353CC}">
              <c16:uniqueId val="{00000000-66DA-4DB3-9F5F-666A4899F76E}"/>
            </c:ext>
          </c:extLst>
        </c:ser>
        <c:dLbls>
          <c:showLegendKey val="0"/>
          <c:showVal val="0"/>
          <c:showCatName val="0"/>
          <c:showSerName val="0"/>
          <c:showPercent val="0"/>
          <c:showBubbleSize val="0"/>
        </c:dLbls>
        <c:gapWidth val="219"/>
        <c:axId val="1526599919"/>
        <c:axId val="1526601583"/>
      </c:barChart>
      <c:catAx>
        <c:axId val="1526599919"/>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526601583"/>
        <c:crosses val="autoZero"/>
        <c:auto val="1"/>
        <c:lblAlgn val="ctr"/>
        <c:lblOffset val="100"/>
        <c:noMultiLvlLbl val="0"/>
      </c:catAx>
      <c:valAx>
        <c:axId val="1526601583"/>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152659991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Galvenes vietturis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lv-LV"/>
          </a:p>
        </p:txBody>
      </p:sp>
      <p:sp>
        <p:nvSpPr>
          <p:cNvPr id="3" name="Datuma vietturis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A0DAA59-E90F-4ACC-8837-693C8FDDB78F}" type="datetimeFigureOut">
              <a:rPr lang="lv-LV"/>
              <a:pPr>
                <a:defRPr/>
              </a:pPr>
              <a:t>22.08.2022</a:t>
            </a:fld>
            <a:endParaRPr lang="lv-LV"/>
          </a:p>
        </p:txBody>
      </p:sp>
      <p:sp>
        <p:nvSpPr>
          <p:cNvPr id="4" name="Kājenes vietturis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lv-LV"/>
          </a:p>
        </p:txBody>
      </p:sp>
      <p:sp>
        <p:nvSpPr>
          <p:cNvPr id="5" name="Slaida numura vietturis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6A6A03A-8182-43B2-9C0C-DEBA4281F53E}" type="slidenum">
              <a:rPr lang="lv-LV"/>
              <a:pPr>
                <a:defRPr/>
              </a:pPr>
              <a:t>‹#›</a:t>
            </a:fld>
            <a:endParaRPr lang="lv-LV"/>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Galvenes vietturis 1"/>
          <p:cNvSpPr>
            <a:spLocks noGrp="1"/>
          </p:cNvSpPr>
          <p:nvPr>
            <p:ph type="hdr" sz="quarter"/>
          </p:nvPr>
        </p:nvSpPr>
        <p:spPr>
          <a:xfrm>
            <a:off x="0" y="0"/>
            <a:ext cx="3962400" cy="3429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lv-LV"/>
          </a:p>
        </p:txBody>
      </p:sp>
      <p:sp>
        <p:nvSpPr>
          <p:cNvPr id="3" name="Datuma vietturis 2"/>
          <p:cNvSpPr>
            <a:spLocks noGrp="1"/>
          </p:cNvSpPr>
          <p:nvPr>
            <p:ph type="dt" idx="1"/>
          </p:nvPr>
        </p:nvSpPr>
        <p:spPr>
          <a:xfrm>
            <a:off x="5179484" y="0"/>
            <a:ext cx="3962400" cy="3429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52B27824-47CA-4047-ABAC-A7ABAC8F8B6D}" type="datetimeFigureOut">
              <a:rPr lang="lv-LV"/>
              <a:pPr>
                <a:defRPr/>
              </a:pPr>
              <a:t>22.08.2022</a:t>
            </a:fld>
            <a:endParaRPr lang="lv-LV"/>
          </a:p>
        </p:txBody>
      </p:sp>
      <p:sp>
        <p:nvSpPr>
          <p:cNvPr id="4" name="Slaida attēla vietturis 3"/>
          <p:cNvSpPr>
            <a:spLocks noGrp="1" noRot="1" noChangeAspect="1"/>
          </p:cNvSpPr>
          <p:nvPr>
            <p:ph type="sldImg" idx="2"/>
          </p:nvPr>
        </p:nvSpPr>
        <p:spPr>
          <a:xfrm>
            <a:off x="2286000" y="514350"/>
            <a:ext cx="4572000" cy="2571750"/>
          </a:xfrm>
          <a:prstGeom prst="rect">
            <a:avLst/>
          </a:prstGeom>
          <a:noFill/>
          <a:ln w="12700">
            <a:solidFill>
              <a:prstClr val="black"/>
            </a:solidFill>
          </a:ln>
        </p:spPr>
        <p:txBody>
          <a:bodyPr vert="horz" lIns="91440" tIns="45720" rIns="91440" bIns="45720" rtlCol="0" anchor="ctr"/>
          <a:lstStyle/>
          <a:p>
            <a:pPr lvl="0"/>
            <a:endParaRPr lang="lv-LV" noProof="0"/>
          </a:p>
        </p:txBody>
      </p:sp>
      <p:sp>
        <p:nvSpPr>
          <p:cNvPr id="5" name="Piezīmju vietturis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lv-LV" noProof="0"/>
              <a:t>Noklikšķiniet, lai rediģētu šablona teksta stilus</a:t>
            </a:r>
          </a:p>
          <a:p>
            <a:pPr lvl="1"/>
            <a:r>
              <a:rPr lang="lv-LV" noProof="0"/>
              <a:t>Otrais līmenis</a:t>
            </a:r>
          </a:p>
          <a:p>
            <a:pPr lvl="2"/>
            <a:r>
              <a:rPr lang="lv-LV" noProof="0"/>
              <a:t>Trešais līmenis</a:t>
            </a:r>
          </a:p>
          <a:p>
            <a:pPr lvl="3"/>
            <a:r>
              <a:rPr lang="lv-LV" noProof="0"/>
              <a:t>Ceturtais līmenis</a:t>
            </a:r>
          </a:p>
          <a:p>
            <a:pPr lvl="4"/>
            <a:r>
              <a:rPr lang="lv-LV" noProof="0"/>
              <a:t>Piektais līmenis</a:t>
            </a:r>
          </a:p>
        </p:txBody>
      </p:sp>
      <p:sp>
        <p:nvSpPr>
          <p:cNvPr id="6" name="Kājenes vietturis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lv-LV"/>
          </a:p>
        </p:txBody>
      </p:sp>
      <p:sp>
        <p:nvSpPr>
          <p:cNvPr id="7" name="Slaida numura vietturis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617DDE4B-EC2A-407E-8340-0C3F860DDE88}" type="slidenum">
              <a:rPr lang="lv-LV"/>
              <a:pPr>
                <a:defRPr/>
              </a:pPr>
              <a:t>‹#›</a:t>
            </a:fld>
            <a:endParaRPr lang="lv-LV"/>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normAutofit/>
          </a:bodyPr>
          <a:lstStyle/>
          <a:p>
            <a:endParaRPr lang="lv-LV"/>
          </a:p>
        </p:txBody>
      </p:sp>
      <p:sp>
        <p:nvSpPr>
          <p:cNvPr id="4" name="Slaida numura vietturis 3"/>
          <p:cNvSpPr>
            <a:spLocks noGrp="1"/>
          </p:cNvSpPr>
          <p:nvPr>
            <p:ph type="sldNum" sz="quarter" idx="10"/>
          </p:nvPr>
        </p:nvSpPr>
        <p:spPr/>
        <p:txBody>
          <a:bodyPr/>
          <a:lstStyle/>
          <a:p>
            <a:pPr>
              <a:defRPr/>
            </a:pPr>
            <a:fld id="{617DDE4B-EC2A-407E-8340-0C3F860DDE88}" type="slidenum">
              <a:rPr lang="lv-LV" smtClean="0"/>
              <a:pPr>
                <a:defRPr/>
              </a:pPr>
              <a:t>3</a:t>
            </a:fld>
            <a:endParaRPr lang="lv-LV"/>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normAutofit/>
          </a:bodyPr>
          <a:lstStyle/>
          <a:p>
            <a:endParaRPr lang="lv-LV"/>
          </a:p>
        </p:txBody>
      </p:sp>
      <p:sp>
        <p:nvSpPr>
          <p:cNvPr id="4" name="Slaida numura vietturis 3"/>
          <p:cNvSpPr>
            <a:spLocks noGrp="1"/>
          </p:cNvSpPr>
          <p:nvPr>
            <p:ph type="sldNum" sz="quarter" idx="10"/>
          </p:nvPr>
        </p:nvSpPr>
        <p:spPr/>
        <p:txBody>
          <a:bodyPr/>
          <a:lstStyle/>
          <a:p>
            <a:pPr>
              <a:defRPr/>
            </a:pPr>
            <a:fld id="{617DDE4B-EC2A-407E-8340-0C3F860DDE88}" type="slidenum">
              <a:rPr lang="lv-LV" smtClean="0"/>
              <a:pPr>
                <a:defRPr/>
              </a:pPr>
              <a:t>5</a:t>
            </a:fld>
            <a:endParaRPr lang="lv-LV"/>
          </a:p>
        </p:txBody>
      </p:sp>
    </p:spTree>
    <p:extLst>
      <p:ext uri="{BB962C8B-B14F-4D97-AF65-F5344CB8AC3E}">
        <p14:creationId xmlns:p14="http://schemas.microsoft.com/office/powerpoint/2010/main" val="9598378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285750" indent="-285750" algn="just">
              <a:buFont typeface="Arial" panose="020B0604020202020204" pitchFamily="34" charset="0"/>
              <a:buChar char="•"/>
            </a:pPr>
            <a:r>
              <a:rPr lang="lv-LV" sz="1200" b="0" i="0">
                <a:solidFill>
                  <a:srgbClr val="000000"/>
                </a:solidFill>
                <a:effectLst/>
                <a:latin typeface="Times New Roman" panose="02020603050405020304" pitchFamily="18" charset="0"/>
              </a:rPr>
              <a:t>Atbalsts mazākumtautību kultūras savpatnības saglabāšanai. 2020.-2021. gad</a:t>
            </a:r>
            <a:r>
              <a:rPr lang="lv-LV" sz="1200" b="0" i="0">
                <a:effectLst/>
                <a:latin typeface="Times New Roman" panose="02020603050405020304" pitchFamily="18" charset="0"/>
              </a:rPr>
              <a:t>ā</a:t>
            </a:r>
            <a:r>
              <a:rPr lang="lv-LV" sz="1200" b="0" i="0">
                <a:solidFill>
                  <a:srgbClr val="000000"/>
                </a:solidFill>
                <a:effectLst/>
                <a:latin typeface="Times New Roman" panose="02020603050405020304" pitchFamily="18" charset="0"/>
              </a:rPr>
              <a:t> aktivitātes ietvaros nodrošināta četru semināru norise; sagatavoti divi videomateriāli ar Latgales amatu meistaru amatu prasmju atspoguļojumu, kā arī norisinājusies jauniešu domnīca „Es </a:t>
            </a:r>
            <a:r>
              <a:rPr lang="lv-LV" sz="1200" b="0" i="0" err="1">
                <a:solidFill>
                  <a:srgbClr val="000000"/>
                </a:solidFill>
                <a:effectLst/>
                <a:latin typeface="Times New Roman" panose="02020603050405020304" pitchFamily="18" charset="0"/>
              </a:rPr>
              <a:t>Latgolā</a:t>
            </a:r>
            <a:r>
              <a:rPr lang="lv-LV" sz="1200" b="0" i="0">
                <a:solidFill>
                  <a:srgbClr val="000000"/>
                </a:solidFill>
                <a:effectLst/>
                <a:latin typeface="Times New Roman" panose="02020603050405020304" pitchFamily="18" charset="0"/>
              </a:rPr>
              <a:t> 2042”.</a:t>
            </a:r>
            <a:r>
              <a:rPr lang="lv-LV" sz="1200">
                <a:solidFill>
                  <a:srgbClr val="000000"/>
                </a:solidFill>
                <a:latin typeface="Calibri" panose="020F0502020204030204" pitchFamily="34" charset="0"/>
              </a:rPr>
              <a:t> Finansējums -k</a:t>
            </a:r>
            <a:r>
              <a:rPr lang="lv-LV" sz="1200" b="0" i="0">
                <a:solidFill>
                  <a:srgbClr val="000000"/>
                </a:solidFill>
                <a:effectLst/>
                <a:latin typeface="Times New Roman" panose="02020603050405020304" pitchFamily="18" charset="0"/>
              </a:rPr>
              <a:t>atru gadu 7 000 </a:t>
            </a:r>
            <a:r>
              <a:rPr lang="lv-LV" sz="1200" b="0" i="1">
                <a:solidFill>
                  <a:srgbClr val="000000"/>
                </a:solidFill>
                <a:effectLst/>
                <a:latin typeface="Times New Roman" panose="02020603050405020304" pitchFamily="18" charset="0"/>
              </a:rPr>
              <a:t>euro</a:t>
            </a:r>
            <a:r>
              <a:rPr lang="lv-LV" sz="1200" b="0" i="0">
                <a:solidFill>
                  <a:srgbClr val="000000"/>
                </a:solidFill>
                <a:effectLst/>
                <a:latin typeface="Times New Roman" panose="02020603050405020304" pitchFamily="18" charset="0"/>
              </a:rPr>
              <a:t>. 2022. un 2023. gadā aktivitātes ietvaros plānots stiprināt Latgales kultūras dzīves organizatoru kapacitāti, organizējot radošos seminārus kultūras tradīciju pārmantojamības nodrošināšanai. Finansējums - katru gadu 7 000 </a:t>
            </a:r>
            <a:r>
              <a:rPr lang="lv-LV" sz="1200" b="0" i="1">
                <a:solidFill>
                  <a:srgbClr val="000000"/>
                </a:solidFill>
                <a:effectLst/>
                <a:latin typeface="Times New Roman" panose="02020603050405020304" pitchFamily="18" charset="0"/>
              </a:rPr>
              <a:t>euro</a:t>
            </a:r>
            <a:r>
              <a:rPr lang="lv-LV" sz="1200" b="0" i="0">
                <a:solidFill>
                  <a:srgbClr val="000000"/>
                </a:solidFill>
                <a:effectLst/>
                <a:latin typeface="Times New Roman" panose="02020603050405020304" pitchFamily="18" charset="0"/>
              </a:rPr>
              <a:t>.</a:t>
            </a:r>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11</a:t>
            </a:fld>
            <a:endParaRPr lang="lv-LV"/>
          </a:p>
        </p:txBody>
      </p:sp>
    </p:spTree>
    <p:extLst>
      <p:ext uri="{BB962C8B-B14F-4D97-AF65-F5344CB8AC3E}">
        <p14:creationId xmlns:p14="http://schemas.microsoft.com/office/powerpoint/2010/main" val="4216028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285750" indent="-285750" algn="just">
              <a:buFont typeface="Arial" panose="020B0604020202020204" pitchFamily="34" charset="0"/>
              <a:buChar char="•"/>
            </a:pPr>
            <a:r>
              <a:rPr lang="lv-LV" sz="1200" b="0" i="0">
                <a:solidFill>
                  <a:srgbClr val="000000"/>
                </a:solidFill>
                <a:effectLst/>
                <a:latin typeface="Times New Roman" panose="02020603050405020304" pitchFamily="18" charset="0"/>
              </a:rPr>
              <a:t>Valsts budžeta programmas „Latvijas NVO fonds” ietvaros no 2019. līdz 2022. gadam atbalstīti 18 projekti, kas tika īstenoti Latgales reģionā;</a:t>
            </a:r>
          </a:p>
          <a:p>
            <a:pPr marL="285750" indent="-285750" algn="just">
              <a:buFont typeface="Arial" panose="020B0604020202020204" pitchFamily="34" charset="0"/>
              <a:buChar char="•"/>
            </a:pPr>
            <a:r>
              <a:rPr lang="lv-LV" sz="1200">
                <a:solidFill>
                  <a:srgbClr val="000000"/>
                </a:solidFill>
                <a:latin typeface="+mn-lt"/>
              </a:rPr>
              <a:t>Programmu </a:t>
            </a:r>
            <a:r>
              <a:rPr lang="lv-LV" sz="1200" b="0" i="0">
                <a:solidFill>
                  <a:srgbClr val="000000"/>
                </a:solidFill>
                <a:effectLst/>
                <a:latin typeface="+mn-lt"/>
              </a:rPr>
              <a:t>„</a:t>
            </a:r>
            <a:r>
              <a:rPr lang="lv-LV" sz="1200">
                <a:effectLst/>
                <a:latin typeface="+mn-lt"/>
                <a:ea typeface="Calibri" panose="020F0502020204030204" pitchFamily="34" charset="0"/>
                <a:cs typeface="Arial" panose="020B0604020202020204" pitchFamily="34" charset="0"/>
              </a:rPr>
              <a:t>Reģionu NVO atbalsta programma</a:t>
            </a:r>
            <a:r>
              <a:rPr lang="lv-LV" sz="1200" b="0" i="0">
                <a:solidFill>
                  <a:srgbClr val="000000"/>
                </a:solidFill>
                <a:effectLst/>
                <a:latin typeface="+mn-lt"/>
              </a:rPr>
              <a:t>” un „</a:t>
            </a:r>
            <a:r>
              <a:rPr lang="lv-LV" sz="1200">
                <a:effectLst/>
                <a:latin typeface="+mn-lt"/>
                <a:ea typeface="Calibri" panose="020F0502020204030204" pitchFamily="34" charset="0"/>
                <a:cs typeface="Arial" panose="020B0604020202020204" pitchFamily="34" charset="0"/>
              </a:rPr>
              <a:t>Mazākumtautību NVO līdzdalības veicināšanas programma</a:t>
            </a:r>
            <a:r>
              <a:rPr lang="lv-LV" sz="1200" b="0" i="0">
                <a:solidFill>
                  <a:srgbClr val="000000"/>
                </a:solidFill>
                <a:effectLst/>
                <a:latin typeface="+mn-lt"/>
              </a:rPr>
              <a:t>” ietvaros 2019.  un 2020. gadā Latgales reģionā biedrība „Dienvidlatgales NVO atbalsta centrs” īstenoja seminārus NVO attīstībai, sniedza bezmaksas konsultācijas par NVO aktuāliem jautājumiem, nodrošināja pilsoniskās līdzdalības mācības mazākumtautību iedzīvotājiem un kapacitātes stiprināšanas mācības mazākumtautību organizācijām. </a:t>
            </a:r>
            <a:r>
              <a:rPr lang="lv-LV" sz="1200">
                <a:solidFill>
                  <a:srgbClr val="000000"/>
                </a:solidFill>
                <a:latin typeface="+mn-lt"/>
              </a:rPr>
              <a:t>Finansējums </a:t>
            </a:r>
            <a:r>
              <a:rPr lang="lv-LV" sz="1200" b="0" i="0">
                <a:solidFill>
                  <a:srgbClr val="000000"/>
                </a:solidFill>
                <a:effectLst/>
                <a:latin typeface="+mn-lt"/>
              </a:rPr>
              <a:t>- 37 500,00 </a:t>
            </a:r>
            <a:r>
              <a:rPr lang="lv-LV" sz="1200" b="0" i="1">
                <a:solidFill>
                  <a:srgbClr val="000000"/>
                </a:solidFill>
                <a:effectLst/>
                <a:latin typeface="+mn-lt"/>
              </a:rPr>
              <a:t>euro</a:t>
            </a:r>
            <a:r>
              <a:rPr lang="lv-LV" sz="1200" b="0" i="0">
                <a:solidFill>
                  <a:srgbClr val="000000"/>
                </a:solidFill>
                <a:effectLst/>
                <a:latin typeface="+mn-lt"/>
              </a:rPr>
              <a:t>;</a:t>
            </a:r>
          </a:p>
          <a:p>
            <a:pPr marL="285750" marR="0" lvl="0" indent="-285750" algn="just"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r>
              <a:rPr lang="lv-LV" sz="1200">
                <a:solidFill>
                  <a:srgbClr val="000000"/>
                </a:solidFill>
                <a:latin typeface="+mn-lt"/>
              </a:rPr>
              <a:t>Programmu </a:t>
            </a:r>
            <a:r>
              <a:rPr lang="lv-LV" sz="1200" b="0" i="0">
                <a:solidFill>
                  <a:srgbClr val="000000"/>
                </a:solidFill>
                <a:effectLst/>
                <a:latin typeface="+mn-lt"/>
              </a:rPr>
              <a:t>„</a:t>
            </a:r>
            <a:r>
              <a:rPr lang="lv-LV" sz="1200">
                <a:effectLst/>
                <a:latin typeface="+mn-lt"/>
                <a:ea typeface="Calibri" panose="020F0502020204030204" pitchFamily="34" charset="0"/>
                <a:cs typeface="Arial" panose="020B0604020202020204" pitchFamily="34" charset="0"/>
              </a:rPr>
              <a:t>Reģionu NVO atbalsta programma</a:t>
            </a:r>
            <a:r>
              <a:rPr lang="lv-LV" sz="1200" b="0" i="0">
                <a:solidFill>
                  <a:srgbClr val="000000"/>
                </a:solidFill>
                <a:effectLst/>
                <a:latin typeface="+mn-lt"/>
              </a:rPr>
              <a:t>” un „</a:t>
            </a:r>
            <a:r>
              <a:rPr lang="lv-LV" sz="1200">
                <a:effectLst/>
                <a:latin typeface="+mn-lt"/>
                <a:ea typeface="Calibri" panose="020F0502020204030204" pitchFamily="34" charset="0"/>
                <a:cs typeface="Arial" panose="020B0604020202020204" pitchFamily="34" charset="0"/>
              </a:rPr>
              <a:t>Mazākumtautību NVO līdzdalības veicināšanas programma</a:t>
            </a:r>
            <a:r>
              <a:rPr lang="lv-LV" sz="1200" b="0" i="0">
                <a:solidFill>
                  <a:srgbClr val="000000"/>
                </a:solidFill>
                <a:effectLst/>
                <a:latin typeface="+mn-lt"/>
              </a:rPr>
              <a:t>” ietvaros 2022. gadā Latgales reģionā biedrība „Dienvidlatgales NVO atbalsta centrs” nodrošinās pastāvīgu atbalstu pilsoniskās sabiedrības attīstībai Latgales reģionā, veicinās iedzīvotāju piederības apziņu savam reģionam, veicinās mazākumtautību NVO attīstību un ilgtspēju, kā arī sekmēs sadarbību starp dažād</a:t>
            </a:r>
            <a:r>
              <a:rPr lang="lv-LV" sz="1200">
                <a:solidFill>
                  <a:srgbClr val="000000"/>
                </a:solidFill>
                <a:latin typeface="+mn-lt"/>
              </a:rPr>
              <a:t>ām</a:t>
            </a:r>
            <a:r>
              <a:rPr lang="lv-LV" sz="1200" b="0" i="0">
                <a:solidFill>
                  <a:srgbClr val="000000"/>
                </a:solidFill>
                <a:effectLst/>
                <a:latin typeface="+mn-lt"/>
              </a:rPr>
              <a:t> mazākumtautību NVO un mazākumtautību NVO mijiedarbību ar plašāku sabiedrību. </a:t>
            </a:r>
            <a:r>
              <a:rPr lang="lv-LV" sz="1200">
                <a:solidFill>
                  <a:srgbClr val="000000"/>
                </a:solidFill>
                <a:latin typeface="+mn-lt"/>
              </a:rPr>
              <a:t>Finansējums </a:t>
            </a:r>
            <a:r>
              <a:rPr lang="lv-LV" sz="1200" b="0" i="0">
                <a:solidFill>
                  <a:srgbClr val="000000"/>
                </a:solidFill>
                <a:effectLst/>
                <a:latin typeface="+mn-lt"/>
              </a:rPr>
              <a:t>2022.-2024.g. - katru gadu 54 000 </a:t>
            </a:r>
            <a:r>
              <a:rPr lang="lv-LV" sz="1200" b="0" i="1">
                <a:solidFill>
                  <a:srgbClr val="000000"/>
                </a:solidFill>
                <a:effectLst/>
                <a:latin typeface="+mn-lt"/>
              </a:rPr>
              <a:t>euro</a:t>
            </a:r>
            <a:r>
              <a:rPr lang="lv-LV" sz="1200" b="0" i="0">
                <a:solidFill>
                  <a:srgbClr val="000000"/>
                </a:solidFill>
                <a:effectLst/>
                <a:latin typeface="+mn-lt"/>
              </a:rPr>
              <a:t>.  </a:t>
            </a:r>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20</a:t>
            </a:fld>
            <a:endParaRPr lang="lv-LV"/>
          </a:p>
        </p:txBody>
      </p:sp>
    </p:spTree>
    <p:extLst>
      <p:ext uri="{BB962C8B-B14F-4D97-AF65-F5344CB8AC3E}">
        <p14:creationId xmlns:p14="http://schemas.microsoft.com/office/powerpoint/2010/main" val="4237428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a:latin typeface="+mn-lt"/>
              </a:rPr>
              <a:t>Valsts budžeta finansētās programmas </a:t>
            </a:r>
            <a:r>
              <a:rPr lang="lv-LV" sz="1200" b="0" i="0">
                <a:solidFill>
                  <a:srgbClr val="000000"/>
                </a:solidFill>
                <a:effectLst/>
                <a:latin typeface="+mn-lt"/>
              </a:rPr>
              <a:t>„Atbalsts diasporas un Latvijas bērnu kopējām nometnēm” ietvaros 2019. gadā tika atbalstīts Daugavpils lietišķo sieviešu kluba „OLIVIA” projekts, kura īstenošanai tika piešķirts finansējums 13 000 </a:t>
            </a:r>
            <a:r>
              <a:rPr lang="lv-LV" sz="1200" b="0" i="1">
                <a:solidFill>
                  <a:srgbClr val="000000"/>
                </a:solidFill>
                <a:effectLst/>
                <a:latin typeface="+mn-lt"/>
              </a:rPr>
              <a:t>euro</a:t>
            </a:r>
            <a:r>
              <a:rPr lang="lv-LV" sz="1200" b="0">
                <a:solidFill>
                  <a:srgbClr val="000000"/>
                </a:solidFill>
                <a:effectLst/>
                <a:latin typeface="+mn-lt"/>
              </a:rPr>
              <a:t>. 2020. un 2021. gadā nometnes netika organizētas koronavīrusa Covid-19 epidemioloģiskās situācijas dēļ. 2022. gadā finansējums nometņu rīkošanai ir piešķirts divām Latgales reģiona biedrībām – Daugavpils Universitātes </a:t>
            </a:r>
            <a:r>
              <a:rPr lang="lv-LV" sz="1200" b="0" i="0">
                <a:effectLst/>
                <a:latin typeface="+mn-lt"/>
              </a:rPr>
              <a:t>Mūžizglītības, kultūras un zinātnes komunikācijas biedrībai </a:t>
            </a:r>
            <a:r>
              <a:rPr lang="lv-LV" sz="1200" b="0" i="0">
                <a:solidFill>
                  <a:srgbClr val="000000"/>
                </a:solidFill>
                <a:effectLst/>
                <a:latin typeface="+mn-lt"/>
              </a:rPr>
              <a:t>„</a:t>
            </a:r>
            <a:r>
              <a:rPr lang="lv-LV" sz="1200" b="0" i="0">
                <a:effectLst/>
                <a:latin typeface="+mn-lt"/>
              </a:rPr>
              <a:t>Intelekta parks” (13 940,96 </a:t>
            </a:r>
            <a:r>
              <a:rPr lang="lv-LV" sz="1200" b="0" i="1">
                <a:effectLst/>
                <a:latin typeface="+mn-lt"/>
              </a:rPr>
              <a:t>euro</a:t>
            </a:r>
            <a:r>
              <a:rPr lang="lv-LV" sz="1200" b="0" i="0">
                <a:effectLst/>
                <a:latin typeface="+mn-lt"/>
              </a:rPr>
              <a:t>) un Daugavpils lietišķo sieviešu klubam </a:t>
            </a:r>
            <a:r>
              <a:rPr lang="lv-LV" sz="1200" b="0" i="0">
                <a:solidFill>
                  <a:srgbClr val="000000"/>
                </a:solidFill>
                <a:effectLst/>
                <a:latin typeface="+mn-lt"/>
              </a:rPr>
              <a:t>„</a:t>
            </a:r>
            <a:r>
              <a:rPr lang="lv-LV" sz="1200" b="0" i="0">
                <a:effectLst/>
                <a:latin typeface="+mn-lt"/>
              </a:rPr>
              <a:t>OLIVIA” (14 000 </a:t>
            </a:r>
            <a:r>
              <a:rPr lang="lv-LV" sz="1200" b="0" i="1">
                <a:effectLst/>
                <a:latin typeface="+mn-lt"/>
              </a:rPr>
              <a:t>euro</a:t>
            </a:r>
            <a:r>
              <a:rPr lang="lv-LV" sz="1200" b="0" i="0">
                <a:effectLst/>
                <a:latin typeface="+mn-lt"/>
              </a:rPr>
              <a:t>).</a:t>
            </a:r>
            <a:endParaRPr lang="lv-LV" sz="1200">
              <a:latin typeface="+mn-lt"/>
            </a:endParaRPr>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21</a:t>
            </a:fld>
            <a:endParaRPr lang="lv-LV"/>
          </a:p>
        </p:txBody>
      </p:sp>
    </p:spTree>
    <p:extLst>
      <p:ext uri="{BB962C8B-B14F-4D97-AF65-F5344CB8AC3E}">
        <p14:creationId xmlns:p14="http://schemas.microsoft.com/office/powerpoint/2010/main" val="380036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285750" indent="-285750" algn="just">
              <a:buFont typeface="Arial" panose="020B0604020202020204" pitchFamily="34" charset="0"/>
              <a:buChar char="•"/>
            </a:pPr>
            <a:r>
              <a:rPr lang="lv-LV" sz="1200" b="0" i="0">
                <a:solidFill>
                  <a:srgbClr val="000000"/>
                </a:solidFill>
                <a:effectLst/>
                <a:latin typeface="Times New Roman" panose="02020603050405020304" pitchFamily="18" charset="0"/>
              </a:rPr>
              <a:t>Atbalsts mazākumtautību kultūras savpatnības saglabāšanai. 2020.-2021. gad</a:t>
            </a:r>
            <a:r>
              <a:rPr lang="lv-LV" sz="1200" b="0" i="0">
                <a:effectLst/>
                <a:latin typeface="Times New Roman" panose="02020603050405020304" pitchFamily="18" charset="0"/>
              </a:rPr>
              <a:t>ā</a:t>
            </a:r>
            <a:r>
              <a:rPr lang="lv-LV" sz="1200" b="0" i="0">
                <a:solidFill>
                  <a:srgbClr val="000000"/>
                </a:solidFill>
                <a:effectLst/>
                <a:latin typeface="Times New Roman" panose="02020603050405020304" pitchFamily="18" charset="0"/>
              </a:rPr>
              <a:t> aktivitātes ietvaros nodrošināta četru semināru norise; sagatavoti divi videomateriāli ar Latgales amatu meistaru amatu prasmju atspoguļojumu, kā arī norisinājusies jauniešu domnīca „Es </a:t>
            </a:r>
            <a:r>
              <a:rPr lang="lv-LV" sz="1200" b="0" i="0" err="1">
                <a:solidFill>
                  <a:srgbClr val="000000"/>
                </a:solidFill>
                <a:effectLst/>
                <a:latin typeface="Times New Roman" panose="02020603050405020304" pitchFamily="18" charset="0"/>
              </a:rPr>
              <a:t>Latgolā</a:t>
            </a:r>
            <a:r>
              <a:rPr lang="lv-LV" sz="1200" b="0" i="0">
                <a:solidFill>
                  <a:srgbClr val="000000"/>
                </a:solidFill>
                <a:effectLst/>
                <a:latin typeface="Times New Roman" panose="02020603050405020304" pitchFamily="18" charset="0"/>
              </a:rPr>
              <a:t> 2042”.</a:t>
            </a:r>
            <a:r>
              <a:rPr lang="lv-LV" sz="1200">
                <a:solidFill>
                  <a:srgbClr val="000000"/>
                </a:solidFill>
                <a:latin typeface="Calibri" panose="020F0502020204030204" pitchFamily="34" charset="0"/>
              </a:rPr>
              <a:t> Finansējums -k</a:t>
            </a:r>
            <a:r>
              <a:rPr lang="lv-LV" sz="1200" b="0" i="0">
                <a:solidFill>
                  <a:srgbClr val="000000"/>
                </a:solidFill>
                <a:effectLst/>
                <a:latin typeface="Times New Roman" panose="02020603050405020304" pitchFamily="18" charset="0"/>
              </a:rPr>
              <a:t>atru gadu 7 000 </a:t>
            </a:r>
            <a:r>
              <a:rPr lang="lv-LV" sz="1200" b="0" i="1">
                <a:solidFill>
                  <a:srgbClr val="000000"/>
                </a:solidFill>
                <a:effectLst/>
                <a:latin typeface="Times New Roman" panose="02020603050405020304" pitchFamily="18" charset="0"/>
              </a:rPr>
              <a:t>euro</a:t>
            </a:r>
            <a:r>
              <a:rPr lang="lv-LV" sz="1200" b="0" i="0">
                <a:solidFill>
                  <a:srgbClr val="000000"/>
                </a:solidFill>
                <a:effectLst/>
                <a:latin typeface="Times New Roman" panose="02020603050405020304" pitchFamily="18" charset="0"/>
              </a:rPr>
              <a:t>. 2022. un 2023. gadā aktivitātes ietvaros plānots stiprināt Latgales kultūras dzīves organizatoru kapacitāti, organizējot radošos seminārus kultūras tradīciju pārmantojamības nodrošināšanai. Finansējums - katru gadu 7 000 </a:t>
            </a:r>
            <a:r>
              <a:rPr lang="lv-LV" sz="1200" b="0" i="1">
                <a:solidFill>
                  <a:srgbClr val="000000"/>
                </a:solidFill>
                <a:effectLst/>
                <a:latin typeface="Times New Roman" panose="02020603050405020304" pitchFamily="18" charset="0"/>
              </a:rPr>
              <a:t>euro</a:t>
            </a:r>
            <a:r>
              <a:rPr lang="lv-LV" sz="1200" b="0" i="0">
                <a:solidFill>
                  <a:srgbClr val="000000"/>
                </a:solidFill>
                <a:effectLst/>
                <a:latin typeface="Times New Roman" panose="02020603050405020304" pitchFamily="18" charset="0"/>
              </a:rPr>
              <a:t>.</a:t>
            </a:r>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22</a:t>
            </a:fld>
            <a:endParaRPr lang="lv-LV"/>
          </a:p>
        </p:txBody>
      </p:sp>
    </p:spTree>
    <p:extLst>
      <p:ext uri="{BB962C8B-B14F-4D97-AF65-F5344CB8AC3E}">
        <p14:creationId xmlns:p14="http://schemas.microsoft.com/office/powerpoint/2010/main" val="442735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285750" indent="-285750" algn="just">
              <a:buFont typeface="Arial" panose="020B0604020202020204" pitchFamily="34" charset="0"/>
              <a:buChar char="•"/>
            </a:pPr>
            <a:r>
              <a:rPr lang="lv-LV" sz="1200" b="0" i="0">
                <a:solidFill>
                  <a:srgbClr val="000000"/>
                </a:solidFill>
                <a:effectLst/>
                <a:latin typeface="Times New Roman" panose="02020603050405020304" pitchFamily="18" charset="0"/>
              </a:rPr>
              <a:t>Saliedētas un pilsoniski aktīvas sabiedrības attīstības plānā 2022.-2023. gadam ir iekļauta jauna iniciatīva, kas 2022. gadā tiks īstenota Latgales reģionā – „Deliberatīvās metodēs balstītu sabiedrības rekomendāciju izstrāde un apkopošana par vienotas informatīvās telpas veidošanu Latgales reģionā”. Pasākuma mērķis ir noskaidrot Latvijas iedzīvotāju redzējumu par problēmām un viņu piedāvātos risinājumus informatīvās telpas veidošanai Latgales reģionā. Finansējums – 30 000 </a:t>
            </a:r>
            <a:r>
              <a:rPr lang="lv-LV" sz="1200" b="0" i="1">
                <a:solidFill>
                  <a:srgbClr val="000000"/>
                </a:solidFill>
                <a:effectLst/>
                <a:latin typeface="Times New Roman" panose="02020603050405020304" pitchFamily="18" charset="0"/>
              </a:rPr>
              <a:t>euro</a:t>
            </a:r>
            <a:r>
              <a:rPr lang="lv-LV" sz="1200" b="0" i="0">
                <a:solidFill>
                  <a:srgbClr val="000000"/>
                </a:solidFill>
                <a:effectLst/>
                <a:latin typeface="Times New Roman" panose="02020603050405020304" pitchFamily="18" charset="0"/>
              </a:rPr>
              <a:t>. </a:t>
            </a:r>
            <a:endParaRPr lang="lv-LV"/>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23</a:t>
            </a:fld>
            <a:endParaRPr lang="lv-LV"/>
          </a:p>
        </p:txBody>
      </p:sp>
    </p:spTree>
    <p:extLst>
      <p:ext uri="{BB962C8B-B14F-4D97-AF65-F5344CB8AC3E}">
        <p14:creationId xmlns:p14="http://schemas.microsoft.com/office/powerpoint/2010/main" val="7583493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normAutofit fontScale="32500" lnSpcReduction="20000"/>
          </a:bodyPr>
          <a:lstStyle/>
          <a:p>
            <a:pPr marL="285750" indent="-285750" algn="just">
              <a:lnSpc>
                <a:spcPct val="115000"/>
              </a:lnSpc>
              <a:spcAft>
                <a:spcPts val="1000"/>
              </a:spcAft>
              <a:buFont typeface="Wingdings" panose="05000000000000000000" pitchFamily="2" charset="2"/>
              <a:buChar char="Ø"/>
            </a:pP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Kopš 2017.gada Mediju atbalsta fonda programmās tiek sniegts atbalsts visu veidu medijiem, t.sk. reģionālajiem medijiem. Vienlaikus jānorāda, ka ik gadu atsevišķa atbalsta programma tiek veidot priekš Latgales reģiona medijiem.</a:t>
            </a:r>
          </a:p>
          <a:p>
            <a:pPr marL="285750" indent="-285750" algn="just">
              <a:lnSpc>
                <a:spcPct val="115000"/>
              </a:lnSpc>
              <a:spcAft>
                <a:spcPts val="1000"/>
              </a:spcAft>
              <a:buFont typeface="Wingdings" panose="05000000000000000000" pitchFamily="2" charset="2"/>
              <a:buChar char="Ø"/>
            </a:pPr>
            <a:endParaRPr lang="lv-LV" sz="1800" u="none"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p>
            <a:pPr marL="285750" indent="-285750" algn="just">
              <a:lnSpc>
                <a:spcPct val="115000"/>
              </a:lnSpc>
              <a:spcAft>
                <a:spcPts val="1000"/>
              </a:spcAft>
              <a:buFont typeface="Wingdings" panose="05000000000000000000" pitchFamily="2" charset="2"/>
              <a:buChar char="Ø"/>
            </a:pP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2022.gadā Mediju atbalsta fondā sabiedriski nozīmīga satura veidošanai latviešu valodā ir pieejami 4 621 558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četrās programmās – Nacionālo mediju programma (2 182 299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Reģionālo mediju programma (1 390 000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Tematisko kategoriju programma (805 000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un Novadu ziņu veidošanas programma (244 259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Salīdzinot ar 2021.gadu pieejamā atbalsta summa ir būtiski pieaugusi, jo 2021.gadā tā bija 1 364 087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bet kopš Mediju atbalsta fonda izveides 2017.gadā atbalsta summa ir svārstījusies robežās no 1 līdz 1,4 miljoniem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a:t>
            </a:r>
          </a:p>
          <a:p>
            <a:pPr marL="285750" indent="-285750" algn="just">
              <a:lnSpc>
                <a:spcPct val="115000"/>
              </a:lnSpc>
              <a:spcAft>
                <a:spcPts val="1000"/>
              </a:spcAft>
              <a:buFont typeface="Wingdings" panose="05000000000000000000" pitchFamily="2" charset="2"/>
              <a:buChar char="Ø"/>
            </a:pPr>
            <a:endParaRPr lang="lv-LV" sz="1800" u="none"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p>
            <a:pPr marL="285750" indent="-285750" algn="just">
              <a:lnSpc>
                <a:spcPct val="115000"/>
              </a:lnSpc>
              <a:spcAft>
                <a:spcPts val="1000"/>
              </a:spcAft>
              <a:buFont typeface="Wingdings" panose="05000000000000000000" pitchFamily="2" charset="2"/>
              <a:buChar char="Ø"/>
            </a:pP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Līdz ar to augusi ir arī Latgales medijiem novirzītā atbalsta summa. 2022.gadā Mediju atbalsta fondā sabiedriski nozīmīga satura veidošanai tieši Latgales medijos bija rezervēti 200 000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Vienlaikus saskaņā ar apstiprinātajiem konkursa rezultātiem, Latgales medijiem tika novirzīti 600 514,58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sniedzot atbalstu 25 projektu realizācijai, jo Latgales mediji varēja pieteikties arī citās Mediju atbalsts fonda programmās</a:t>
            </a:r>
          </a:p>
          <a:p>
            <a:pPr marL="0" indent="0" algn="just">
              <a:lnSpc>
                <a:spcPct val="115000"/>
              </a:lnSpc>
              <a:spcAft>
                <a:spcPts val="1000"/>
              </a:spcAft>
              <a:buFont typeface="Wingdings" panose="05000000000000000000" pitchFamily="2" charset="2"/>
              <a:buNone/>
            </a:pPr>
            <a:endParaRPr lang="lv-LV" sz="1800" u="none"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p>
            <a:pPr marL="285750" indent="-285750" algn="just">
              <a:lnSpc>
                <a:spcPct val="115000"/>
              </a:lnSpc>
              <a:spcAft>
                <a:spcPts val="1000"/>
              </a:spcAft>
              <a:buFont typeface="Wingdings" panose="05000000000000000000" pitchFamily="2" charset="2"/>
              <a:buChar char="Ø"/>
            </a:pP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Turklāt saskaņā ar 2022. gada 21. jūnija Ministru kabineta rīkojumu Nr. 463 “Par finanšu līdzekļu piešķiršanu no valsts budžeta programmas “Līdzekļi neparedzētiem gadījumiem”” Kultūras ministrijai ir piešķirti vēl papildus 400 000 </a:t>
            </a:r>
            <a:r>
              <a:rPr lang="lv-LV" sz="1800" i="1"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euro</a:t>
            </a: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Mediju atbalsta fonda programmas īstenošanai, lai stiprinātu tieši Latgales reģiona mediju ziņu radīšanas kapacitāti.</a:t>
            </a:r>
          </a:p>
          <a:p>
            <a:pPr marL="0" indent="0" algn="just">
              <a:lnSpc>
                <a:spcPct val="115000"/>
              </a:lnSpc>
              <a:spcAft>
                <a:spcPts val="1000"/>
              </a:spcAft>
              <a:buFont typeface="Wingdings" panose="05000000000000000000" pitchFamily="2" charset="2"/>
              <a:buNone/>
            </a:pPr>
            <a:endParaRPr lang="lv-LV" sz="1800" u="none"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p>
            <a:pPr marL="285750" indent="-285750" algn="just">
              <a:lnSpc>
                <a:spcPct val="115000"/>
              </a:lnSpc>
              <a:spcAft>
                <a:spcPts val="1000"/>
              </a:spcAft>
              <a:buFont typeface="Wingdings" panose="05000000000000000000" pitchFamily="2" charset="2"/>
              <a:buChar char="Ø"/>
            </a:pPr>
            <a:r>
              <a:rPr lang="lv-LV" sz="1800" u="none" dirty="0">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Minētais finansējums tika piešķirts kā viens no informatīvās telpas aizsardzības risinājumiem, reaģējot uz Krievijas iebrukuma Ukrainā radītajiem izaicinājumiem.</a:t>
            </a:r>
            <a:endParaRPr lang="lv-LV" sz="1800" u="none" dirty="0">
              <a:effectLst/>
              <a:latin typeface="Calibri" panose="020F0502020204030204" pitchFamily="34" charset="0"/>
              <a:ea typeface="Calibri" panose="020F0502020204030204" pitchFamily="34" charset="0"/>
              <a:cs typeface="Arial" panose="020B0604020202020204" pitchFamily="34" charset="0"/>
            </a:endParaRPr>
          </a:p>
          <a:p>
            <a:endParaRPr lang="lv-LV" dirty="0"/>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25</a:t>
            </a:fld>
            <a:endParaRPr lang="lv-LV"/>
          </a:p>
        </p:txBody>
      </p:sp>
    </p:spTree>
    <p:extLst>
      <p:ext uri="{BB962C8B-B14F-4D97-AF65-F5344CB8AC3E}">
        <p14:creationId xmlns:p14="http://schemas.microsoft.com/office/powerpoint/2010/main" val="31214301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800" u="none">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2016. gada 12. jūlijā darbu uzsāka Latvijas Radio Latgales multimediju studija, kas līdz šim, lielākoties, veidoja nozīmīgu saturu, kas tika pārraidīts Latvijas Radio programmās. Līdz ar Ministru kabineta 2022. gada 21. jūnija lēmumu tiek stiprināta sabiedrisko mediju kapacitāte tieši Latgales reģionā. Ministru kabinets piešķīra finansējumu Latvijas Televīzijas Latgales reģiona korespondentam un video operatoram, kā arī sabiedrisko mediju portāla LSM.LV korespondentam Latgalē.</a:t>
            </a:r>
            <a:endParaRPr lang="lv-LV" sz="1800" u="none">
              <a:effectLst/>
              <a:latin typeface="Calibri" panose="020F0502020204030204" pitchFamily="34" charset="0"/>
              <a:ea typeface="Calibri" panose="020F0502020204030204" pitchFamily="34" charset="0"/>
              <a:cs typeface="Arial" panose="020B0604020202020204" pitchFamily="34" charset="0"/>
            </a:endParaRPr>
          </a:p>
          <a:p>
            <a:endParaRPr lang="lv-LV"/>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26</a:t>
            </a:fld>
            <a:endParaRPr lang="lv-LV"/>
          </a:p>
        </p:txBody>
      </p:sp>
    </p:spTree>
    <p:extLst>
      <p:ext uri="{BB962C8B-B14F-4D97-AF65-F5344CB8AC3E}">
        <p14:creationId xmlns:p14="http://schemas.microsoft.com/office/powerpoint/2010/main" val="38753333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normAutofit fontScale="77500" lnSpcReduction="20000"/>
          </a:bodyPr>
          <a:lstStyle/>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Ø"/>
              <a:tabLst/>
              <a:defRPr/>
            </a:pPr>
            <a:r>
              <a:rPr lang="lv-LV" sz="1800" u="none">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Kopš 2018. gada ir atbalstīti vairāki medijpratības veicinoši tiešsaistes semināri mentoriem (pedagogiem, bibliotekāriem un darbā ar jaunatni iesaistītajiem), ietverot arī mentorus no Latgales. 2021. gada nogalē un 2022. gada sākumā tika īstenota informatīvā kampaņa “Zini, kā neuzķerties!” pilnveidojot Latvijas iedzīvotāju medijpratības prasmes, īpaši Latgales reģionā, atgādinot par nepieciešamību izvērtēt patērēto saturu.</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Ø"/>
              <a:tabLst/>
              <a:defRPr/>
            </a:pPr>
            <a:r>
              <a:rPr lang="lv-LV" sz="1800" u="none">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Atsevišķi mērķēti pasākumi Latgales iedzīvotāju medijpratības veicināšanai ir īstenoti 2019. gadā Rēzeknē, organizējot divu dienu nometni Latgales skolēniem un skolotājiem ar praktiskām nodarbībām medijpratības prasmju pilnveidošanai, un 2020. gadā Daugavpilī atbalstot biedrības "Dienvidlatgales NVO atbalsta centrs" organizētu pasākumu, kas aptvēra diskusijas par medijpratību, kritisko domāšanu, digitālajām prasmēm un drošas komunikācijas īstenošanu mediju telpā un interneta vidē.</a:t>
            </a:r>
          </a:p>
          <a:p>
            <a:pPr marL="342900" marR="0" lvl="0" indent="-342900" algn="l" defTabSz="914400" rtl="0" eaLnBrk="0" fontAlgn="base" latinLnBrk="0" hangingPunct="0">
              <a:lnSpc>
                <a:spcPct val="100000"/>
              </a:lnSpc>
              <a:spcBef>
                <a:spcPct val="30000"/>
              </a:spcBef>
              <a:spcAft>
                <a:spcPct val="0"/>
              </a:spcAft>
              <a:buClrTx/>
              <a:buSzTx/>
              <a:buFont typeface="Wingdings" panose="05000000000000000000" pitchFamily="2" charset="2"/>
              <a:buChar char="Ø"/>
              <a:tabLst/>
              <a:defRPr/>
            </a:pPr>
            <a:r>
              <a:rPr lang="lv-LV" sz="1800" u="none">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2022. gada rudens mācību semestrī tiek plānotas informatīvi izglītojošas nodarbības Latvijas austrumu pierobežas reģionu mācību iestādēs, kuru ietvaros tiks veicināta jauniešu medijpratība un </a:t>
            </a:r>
            <a:r>
              <a:rPr lang="lv-LV" sz="1800" u="none" err="1">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informācijpratība</a:t>
            </a:r>
            <a:r>
              <a:rPr lang="lv-LV" sz="1800" u="none">
                <a:solidFill>
                  <a:srgbClr val="008080"/>
                </a:solidFill>
                <a:effectLst/>
                <a:latin typeface="Times New Roman" panose="02020603050405020304" pitchFamily="18" charset="0"/>
                <a:ea typeface="Times New Roman" panose="02020603050405020304" pitchFamily="18" charset="0"/>
                <a:cs typeface="Arial" panose="020B0604020202020204" pitchFamily="34" charset="0"/>
              </a:rPr>
              <a:t> kontekstā ar Krievijas iebrukumu Ukrainā, ietverot informāciju par notikumiem Ukrainā, bēgļiem, Krievijas agresiju, dezinformācijas izplatību, atpazīšanu un tās radītajiem riskiem. </a:t>
            </a:r>
            <a:endParaRPr lang="lv-LV" sz="1800" u="none">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l" defTabSz="914400" rtl="0" eaLnBrk="0" fontAlgn="base" latinLnBrk="0" hangingPunct="0">
              <a:lnSpc>
                <a:spcPct val="100000"/>
              </a:lnSpc>
              <a:spcBef>
                <a:spcPct val="30000"/>
              </a:spcBef>
              <a:spcAft>
                <a:spcPct val="0"/>
              </a:spcAft>
              <a:buClrTx/>
              <a:buSzTx/>
              <a:buFontTx/>
              <a:buAutoNum type="arabicPeriod"/>
              <a:tabLst/>
              <a:defRPr/>
            </a:pPr>
            <a:endParaRPr lang="lv-LV" sz="1800">
              <a:effectLst/>
              <a:latin typeface="Calibri" panose="020F0502020204030204" pitchFamily="34" charset="0"/>
              <a:ea typeface="Calibri" panose="020F0502020204030204" pitchFamily="34" charset="0"/>
              <a:cs typeface="Arial" panose="020B0604020202020204" pitchFamily="34" charset="0"/>
            </a:endParaRPr>
          </a:p>
          <a:p>
            <a:endParaRPr lang="lv-LV"/>
          </a:p>
        </p:txBody>
      </p:sp>
      <p:sp>
        <p:nvSpPr>
          <p:cNvPr id="4" name="Slaida numura vietturis 3"/>
          <p:cNvSpPr>
            <a:spLocks noGrp="1"/>
          </p:cNvSpPr>
          <p:nvPr>
            <p:ph type="sldNum" sz="quarter" idx="5"/>
          </p:nvPr>
        </p:nvSpPr>
        <p:spPr/>
        <p:txBody>
          <a:bodyPr/>
          <a:lstStyle/>
          <a:p>
            <a:pPr>
              <a:defRPr/>
            </a:pPr>
            <a:fld id="{617DDE4B-EC2A-407E-8340-0C3F860DDE88}" type="slidenum">
              <a:rPr lang="lv-LV" smtClean="0"/>
              <a:pPr>
                <a:defRPr/>
              </a:pPr>
              <a:t>27</a:t>
            </a:fld>
            <a:endParaRPr lang="lv-LV"/>
          </a:p>
        </p:txBody>
      </p:sp>
    </p:spTree>
    <p:extLst>
      <p:ext uri="{BB962C8B-B14F-4D97-AF65-F5344CB8AC3E}">
        <p14:creationId xmlns:p14="http://schemas.microsoft.com/office/powerpoint/2010/main" val="8603158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685800" y="3543300"/>
            <a:ext cx="7772400" cy="777479"/>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685800" y="2419350"/>
            <a:ext cx="7772400" cy="685800"/>
          </a:xfrm>
          <a:prstGeom prst="rect">
            <a:avLst/>
          </a:prstGeo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685800" y="3638550"/>
            <a:ext cx="7772400" cy="609600"/>
          </a:xfrm>
          <a:prstGeom prst="rect">
            <a:avLst/>
          </a:prstGeo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685800" y="4400550"/>
            <a:ext cx="7772400" cy="400050"/>
          </a:xfrm>
          <a:prstGeom prst="rect">
            <a:avLst/>
          </a:prstGeo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28800" y="285750"/>
            <a:ext cx="6858000" cy="777482"/>
          </a:xfrm>
          <a:prstGeom prst="rect">
            <a:avLst/>
          </a:prstGeo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1828800" y="1276350"/>
            <a:ext cx="6858000" cy="3352800"/>
          </a:xfrm>
          <a:prstGeom prst="rect">
            <a:avLst/>
          </a:prstGeom>
        </p:spPr>
        <p:txBody>
          <a:bodyPr>
            <a:normAutofit/>
          </a:bodyPr>
          <a:lstStyle>
            <a:lvl1pPr marL="0" indent="0">
              <a:buFont typeface="Arial" pitchFamily="34" charse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8686800" y="4781550"/>
            <a:ext cx="304800" cy="228600"/>
          </a:xfrm>
          <a:prstGeom prst="rect">
            <a:avLst/>
          </a:prstGeom>
        </p:spPr>
        <p:txBody>
          <a:bodyPr/>
          <a:lstStyle>
            <a:lvl1pPr>
              <a:defRPr sz="1000">
                <a:latin typeface="Verdana" pitchFamily="34" charset="0"/>
              </a:defRPr>
            </a:lvl1pPr>
          </a:lstStyle>
          <a:p>
            <a:pPr>
              <a:defRPr/>
            </a:pPr>
            <a:fld id="{FB6BCA4D-2E23-422A-87E3-BF6857D9201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828800" y="285750"/>
            <a:ext cx="6858000" cy="777482"/>
          </a:xfrm>
          <a:prstGeom prst="rect">
            <a:avLst/>
          </a:prstGeo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1828800" y="1276350"/>
            <a:ext cx="3276600" cy="3352800"/>
          </a:xfrm>
          <a:prstGeom prst="rect">
            <a:avLst/>
          </a:prstGeom>
        </p:spPr>
        <p:txBody>
          <a:bodyPr>
            <a:normAutofit/>
          </a:bodyPr>
          <a:lstStyle>
            <a:lvl1pPr marL="0" indent="0">
              <a:buFont typeface="Arial" pitchFamily="34" charse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5410200" y="1276350"/>
            <a:ext cx="3276000" cy="3352800"/>
          </a:xfrm>
          <a:prstGeom prst="rect">
            <a:avLst/>
          </a:prstGeom>
        </p:spPr>
        <p:txBody>
          <a:bodyPr>
            <a:normAutofit/>
          </a:bodyPr>
          <a:lstStyle>
            <a:lvl1pPr marL="0" indent="0">
              <a:buFont typeface="Arial" pitchFamily="34" charse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8686800" y="4781550"/>
            <a:ext cx="304800" cy="228600"/>
          </a:xfrm>
          <a:prstGeom prst="rect">
            <a:avLst/>
          </a:prstGeom>
        </p:spPr>
        <p:txBody>
          <a:bodyPr/>
          <a:lstStyle>
            <a:lvl1pPr>
              <a:defRPr sz="1000">
                <a:latin typeface="Verdana" pitchFamily="34" charset="0"/>
              </a:defRPr>
            </a:lvl1pPr>
          </a:lstStyle>
          <a:p>
            <a:pPr>
              <a:defRPr/>
            </a:pPr>
            <a:fld id="{FB6BCA4D-2E23-422A-87E3-BF6857D92014}"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8686800" y="4781550"/>
            <a:ext cx="304800" cy="228600"/>
          </a:xfrm>
          <a:prstGeom prst="rect">
            <a:avLst/>
          </a:prstGeom>
        </p:spPr>
        <p:txBody>
          <a:bodyPr/>
          <a:lstStyle>
            <a:lvl1pPr>
              <a:defRPr sz="1000">
                <a:latin typeface="Verdana" pitchFamily="34" charset="0"/>
              </a:defRPr>
            </a:lvl1pPr>
          </a:lstStyle>
          <a:p>
            <a:pPr>
              <a:defRPr/>
            </a:pPr>
            <a:fld id="{FB6BCA4D-2E23-422A-87E3-BF6857D9201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685800" y="3543300"/>
            <a:ext cx="7772400" cy="777479"/>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685800" y="2419350"/>
            <a:ext cx="7772400" cy="685800"/>
          </a:xfrm>
          <a:prstGeom prst="rect">
            <a:avLst/>
          </a:prstGeom>
        </p:spPr>
        <p:txBody>
          <a:bodyPr anchor="t">
            <a:normAutofit/>
          </a:bodyPr>
          <a:lstStyle>
            <a:lvl1pPr algn="ctr">
              <a:defRPr sz="2800"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685800" y="3638550"/>
            <a:ext cx="7772400" cy="609600"/>
          </a:xfrm>
          <a:prstGeom prst="rect">
            <a:avLst/>
          </a:prstGeo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685800" y="4400550"/>
            <a:ext cx="7772400" cy="400050"/>
          </a:xfrm>
          <a:prstGeom prst="rect">
            <a:avLst/>
          </a:prstGeo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30" r:id="rId1"/>
    <p:sldLayoutId id="2147483731" r:id="rId2"/>
    <p:sldLayoutId id="2147483740" r:id="rId3"/>
    <p:sldLayoutId id="2147483733" r:id="rId4"/>
    <p:sldLayoutId id="2147483742" r:id="rId5"/>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S PGothic" pitchFamily="34" charset="-128"/>
          <a:cs typeface="+mj-cs"/>
        </a:defRPr>
      </a:lvl1pPr>
      <a:lvl2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2pPr>
      <a:lvl3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3pPr>
      <a:lvl4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4pPr>
      <a:lvl5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itchFamily="34" charset="0"/>
        <a:buChar char="•"/>
        <a:defRPr sz="3300" kern="1200">
          <a:solidFill>
            <a:schemeClr val="tx1"/>
          </a:solidFill>
          <a:latin typeface="+mn-lt"/>
          <a:ea typeface="MS PGothic" pitchFamily="34" charset="-128"/>
          <a:cs typeface="+mn-cs"/>
        </a:defRPr>
      </a:lvl1pPr>
      <a:lvl2pPr marL="762000" indent="-292100" algn="l" defTabSz="938213" rtl="0" eaLnBrk="0" fontAlgn="base" hangingPunct="0">
        <a:spcBef>
          <a:spcPct val="20000"/>
        </a:spcBef>
        <a:spcAft>
          <a:spcPct val="0"/>
        </a:spcAft>
        <a:buFont typeface="Arial" pitchFamily="34" charset="0"/>
        <a:buChar char="–"/>
        <a:defRPr sz="2900" kern="1200">
          <a:solidFill>
            <a:schemeClr val="tx1"/>
          </a:solidFill>
          <a:latin typeface="+mn-lt"/>
          <a:ea typeface="MS PGothic" pitchFamily="34" charset="-128"/>
          <a:cs typeface="+mn-cs"/>
        </a:defRPr>
      </a:lvl2pPr>
      <a:lvl3pPr marL="1173163" indent="-233363" algn="l" defTabSz="938213" rtl="0" eaLnBrk="0" fontAlgn="base" hangingPunct="0">
        <a:spcBef>
          <a:spcPct val="20000"/>
        </a:spcBef>
        <a:spcAft>
          <a:spcPct val="0"/>
        </a:spcAft>
        <a:buFont typeface="Arial" pitchFamily="34" charset="0"/>
        <a:buChar char="•"/>
        <a:defRPr sz="2500" kern="1200">
          <a:solidFill>
            <a:schemeClr val="tx1"/>
          </a:solidFill>
          <a:latin typeface="+mn-lt"/>
          <a:ea typeface="MS PGothic" pitchFamily="34" charset="-128"/>
          <a:cs typeface="+mn-cs"/>
        </a:defRPr>
      </a:lvl3pPr>
      <a:lvl4pPr marL="1643063" indent="-233363" algn="l" defTabSz="938213" rtl="0" eaLnBrk="0" fontAlgn="base" hangingPunct="0">
        <a:spcBef>
          <a:spcPct val="20000"/>
        </a:spcBef>
        <a:spcAft>
          <a:spcPct val="0"/>
        </a:spcAft>
        <a:buFont typeface="Arial" pitchFamily="34" charset="0"/>
        <a:buChar char="–"/>
        <a:defRPr sz="1900" kern="1200">
          <a:solidFill>
            <a:schemeClr val="tx1"/>
          </a:solidFill>
          <a:latin typeface="+mn-lt"/>
          <a:ea typeface="MS PGothic" pitchFamily="34" charset="-128"/>
          <a:cs typeface="+mn-cs"/>
        </a:defRPr>
      </a:lvl4pPr>
      <a:lvl5pPr marL="2112963" indent="-233363" algn="l" defTabSz="938213" rtl="0" eaLnBrk="0" fontAlgn="base" hangingPunct="0">
        <a:spcBef>
          <a:spcPct val="20000"/>
        </a:spcBef>
        <a:spcAft>
          <a:spcPct val="0"/>
        </a:spcAft>
        <a:buFont typeface="Arial" pitchFamily="34" charset="0"/>
        <a:buChar char="»"/>
        <a:defRPr sz="1900" kern="1200">
          <a:solidFill>
            <a:schemeClr val="tx1"/>
          </a:solidFill>
          <a:latin typeface="+mn-lt"/>
          <a:ea typeface="MS PGothic" pitchFamily="34" charset="-128"/>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24.png"/></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Virsraksts 1"/>
          <p:cNvSpPr>
            <a:spLocks noGrp="1"/>
          </p:cNvSpPr>
          <p:nvPr>
            <p:ph type="title"/>
          </p:nvPr>
        </p:nvSpPr>
        <p:spPr>
          <a:xfrm>
            <a:off x="158854" y="1960726"/>
            <a:ext cx="8825161" cy="1392655"/>
          </a:xfrm>
        </p:spPr>
        <p:txBody>
          <a:bodyPr lIns="91440" tIns="45720" rIns="91440" bIns="45720" anchor="t">
            <a:noAutofit/>
          </a:bodyPr>
          <a:lstStyle/>
          <a:p>
            <a:pPr>
              <a:spcBef>
                <a:spcPts val="600"/>
              </a:spcBef>
              <a:spcAft>
                <a:spcPts val="1200"/>
              </a:spcAft>
            </a:pPr>
            <a:br>
              <a:rPr lang="lv-LV" sz="2800" dirty="0">
                <a:latin typeface="Verdana"/>
                <a:ea typeface="Verdana"/>
              </a:rPr>
            </a:br>
            <a:r>
              <a:rPr lang="lv-LV" sz="2800" dirty="0">
                <a:latin typeface="Verdana"/>
                <a:ea typeface="Verdana"/>
              </a:rPr>
              <a:t>K</a:t>
            </a:r>
            <a:r>
              <a:rPr lang="lv-LV" sz="2800" b="1" i="0" dirty="0">
                <a:solidFill>
                  <a:srgbClr val="000000"/>
                </a:solidFill>
                <a:effectLst/>
                <a:latin typeface="Verdana"/>
                <a:ea typeface="Verdana"/>
              </a:rPr>
              <a:t>ultūra, </a:t>
            </a:r>
            <a:r>
              <a:rPr lang="lv-LV" sz="2800" dirty="0">
                <a:solidFill>
                  <a:srgbClr val="000000"/>
                </a:solidFill>
                <a:latin typeface="Verdana"/>
                <a:ea typeface="Verdana"/>
              </a:rPr>
              <a:t>saliedēta</a:t>
            </a:r>
            <a:r>
              <a:rPr lang="lv-LV" sz="2800" b="1" i="0" dirty="0">
                <a:solidFill>
                  <a:srgbClr val="000000"/>
                </a:solidFill>
                <a:effectLst/>
                <a:latin typeface="Verdana"/>
                <a:ea typeface="Verdana"/>
              </a:rPr>
              <a:t> </a:t>
            </a:r>
            <a:r>
              <a:rPr lang="lv-LV" sz="2800" dirty="0">
                <a:solidFill>
                  <a:srgbClr val="000000"/>
                </a:solidFill>
                <a:latin typeface="Verdana"/>
                <a:ea typeface="Verdana"/>
              </a:rPr>
              <a:t>sabiedrība un</a:t>
            </a:r>
            <a:r>
              <a:rPr lang="lv-LV" sz="2800" b="1" i="0" dirty="0">
                <a:solidFill>
                  <a:srgbClr val="000000"/>
                </a:solidFill>
                <a:effectLst/>
                <a:latin typeface="Verdana"/>
                <a:ea typeface="Verdana"/>
              </a:rPr>
              <a:t> </a:t>
            </a:r>
            <a:r>
              <a:rPr lang="lv-LV" sz="2800" dirty="0">
                <a:solidFill>
                  <a:srgbClr val="000000"/>
                </a:solidFill>
                <a:latin typeface="Verdana"/>
                <a:ea typeface="Verdana"/>
              </a:rPr>
              <a:t>mediji </a:t>
            </a:r>
            <a:br>
              <a:rPr lang="lv-LV" sz="2800" dirty="0">
                <a:latin typeface="Verdana"/>
                <a:ea typeface="Verdana"/>
              </a:rPr>
            </a:br>
            <a:r>
              <a:rPr lang="lv-LV" sz="2800" dirty="0">
                <a:solidFill>
                  <a:srgbClr val="000000"/>
                </a:solidFill>
                <a:latin typeface="Verdana"/>
                <a:ea typeface="Verdana"/>
              </a:rPr>
              <a:t>Latgales</a:t>
            </a:r>
            <a:r>
              <a:rPr lang="lv-LV" sz="2800" b="1" i="0" dirty="0">
                <a:solidFill>
                  <a:srgbClr val="000000"/>
                </a:solidFill>
                <a:effectLst/>
                <a:latin typeface="Verdana"/>
                <a:ea typeface="Verdana"/>
              </a:rPr>
              <a:t> reģionā</a:t>
            </a:r>
            <a:endParaRPr lang="lv-LV" sz="2800" dirty="0">
              <a:latin typeface="Verdana"/>
              <a:ea typeface="Verdana"/>
            </a:endParaRPr>
          </a:p>
        </p:txBody>
      </p:sp>
      <p:sp>
        <p:nvSpPr>
          <p:cNvPr id="11" name="Teksta vietturis 10"/>
          <p:cNvSpPr>
            <a:spLocks noGrp="1"/>
          </p:cNvSpPr>
          <p:nvPr>
            <p:ph type="body" sz="quarter" idx="11"/>
          </p:nvPr>
        </p:nvSpPr>
        <p:spPr/>
        <p:txBody>
          <a:bodyPr/>
          <a:lstStyle/>
          <a:p>
            <a:r>
              <a:rPr lang="lv-LV"/>
              <a:t>2022. gada 23. augusts, Ludza</a:t>
            </a:r>
          </a:p>
        </p:txBody>
      </p:sp>
      <p:sp>
        <p:nvSpPr>
          <p:cNvPr id="6" name="Virsraksts 1"/>
          <p:cNvSpPr txBox="1">
            <a:spLocks/>
          </p:cNvSpPr>
          <p:nvPr/>
        </p:nvSpPr>
        <p:spPr>
          <a:xfrm>
            <a:off x="685800" y="4400550"/>
            <a:ext cx="7772400" cy="304800"/>
          </a:xfrm>
          <a:prstGeom prst="rect">
            <a:avLst/>
          </a:prstGeom>
        </p:spPr>
        <p:txBody>
          <a:bodyPr anchor="t">
            <a:normAutofit/>
          </a:bodyPr>
          <a:lstStyle/>
          <a:p>
            <a:pPr marL="0" marR="0" lvl="0" indent="0" algn="ctr" defTabSz="938213" rtl="0" eaLnBrk="0" fontAlgn="base" latinLnBrk="0" hangingPunct="0">
              <a:lnSpc>
                <a:spcPct val="100000"/>
              </a:lnSpc>
              <a:spcBef>
                <a:spcPts val="600"/>
              </a:spcBef>
              <a:spcAft>
                <a:spcPts val="1200"/>
              </a:spcAft>
              <a:buClrTx/>
              <a:buSzTx/>
              <a:buFontTx/>
              <a:buNone/>
              <a:tabLst/>
              <a:defRPr/>
            </a:pPr>
            <a:endParaRPr kumimoji="0" lang="lv-LV" sz="1400" i="0" u="none" strike="noStrike" kern="1200" cap="none" spc="0" normalizeH="0" baseline="0" noProof="0">
              <a:ln>
                <a:noFill/>
              </a:ln>
              <a:solidFill>
                <a:schemeClr val="tx1"/>
              </a:solidFill>
              <a:effectLst/>
              <a:uLnTx/>
              <a:uFillTx/>
              <a:latin typeface="Verdana" panose="020B0604030504040204" pitchFamily="34" charset="0"/>
              <a:ea typeface="Verdana" panose="020B0604030504040204" pitchFamily="34" charset="0"/>
              <a:cs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39DC55-E082-D8A0-6BCF-FA495FF5807D}"/>
              </a:ext>
            </a:extLst>
          </p:cNvPr>
          <p:cNvSpPr txBox="1"/>
          <p:nvPr/>
        </p:nvSpPr>
        <p:spPr>
          <a:xfrm>
            <a:off x="3095312" y="2183544"/>
            <a:ext cx="2951496"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lv-LV" sz="4400" b="1">
                <a:latin typeface="Verdana"/>
                <a:ea typeface="Verdana"/>
                <a:cs typeface="Arial"/>
              </a:rPr>
              <a:t>Kultūra</a:t>
            </a:r>
            <a:endParaRPr lang="lv-LV" sz="4400" b="1">
              <a:latin typeface="Verdana"/>
              <a:ea typeface="Verdana"/>
            </a:endParaRPr>
          </a:p>
        </p:txBody>
      </p:sp>
    </p:spTree>
    <p:extLst>
      <p:ext uri="{BB962C8B-B14F-4D97-AF65-F5344CB8AC3E}">
        <p14:creationId xmlns:p14="http://schemas.microsoft.com/office/powerpoint/2010/main" val="8252033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lokshēma: process 10">
            <a:extLst>
              <a:ext uri="{FF2B5EF4-FFF2-40B4-BE49-F238E27FC236}">
                <a16:creationId xmlns:a16="http://schemas.microsoft.com/office/drawing/2014/main" id="{95B8C983-5228-4CDF-A10D-AE6F09B315AC}"/>
              </a:ext>
            </a:extLst>
          </p:cNvPr>
          <p:cNvSpPr/>
          <p:nvPr/>
        </p:nvSpPr>
        <p:spPr>
          <a:xfrm>
            <a:off x="4701540" y="-1"/>
            <a:ext cx="444245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lv-LV"/>
          </a:p>
        </p:txBody>
      </p:sp>
      <p:sp>
        <p:nvSpPr>
          <p:cNvPr id="6" name="Virsraksts 5"/>
          <p:cNvSpPr>
            <a:spLocks noGrp="1"/>
          </p:cNvSpPr>
          <p:nvPr>
            <p:ph type="title"/>
          </p:nvPr>
        </p:nvSpPr>
        <p:spPr>
          <a:prstGeom prst="rect">
            <a:avLst/>
          </a:prstGeom>
        </p:spPr>
        <p:txBody>
          <a:bodyPr lIns="91440" tIns="45720" rIns="91440" bIns="45720" anchor="t">
            <a:normAutofit/>
          </a:bodyPr>
          <a:lstStyle/>
          <a:p>
            <a:pPr algn="r"/>
            <a:r>
              <a:rPr lang="lv-LV">
                <a:latin typeface="Verdana"/>
                <a:ea typeface="Verdana"/>
              </a:rPr>
              <a:t>Kultūras pieejamība </a:t>
            </a:r>
            <a:endParaRPr lang="lv-LV">
              <a:latin typeface="Verdana"/>
            </a:endParaRPr>
          </a:p>
        </p:txBody>
      </p:sp>
      <p:sp>
        <p:nvSpPr>
          <p:cNvPr id="13" name="Satura vietturis 12"/>
          <p:cNvSpPr>
            <a:spLocks noGrp="1"/>
          </p:cNvSpPr>
          <p:nvPr>
            <p:ph idx="1"/>
          </p:nvPr>
        </p:nvSpPr>
        <p:spPr>
          <a:xfrm>
            <a:off x="1188720" y="1352867"/>
            <a:ext cx="7498080" cy="3344863"/>
          </a:xfrm>
        </p:spPr>
        <p:txBody>
          <a:bodyPr lIns="91440" tIns="45720" rIns="91440" bIns="45720" anchor="t">
            <a:normAutofit fontScale="92500" lnSpcReduction="10000"/>
          </a:bodyPr>
          <a:lstStyle/>
          <a:p>
            <a:r>
              <a:rPr lang="lv-LV" sz="1800" b="1">
                <a:latin typeface="Verdana"/>
                <a:ea typeface="Verdana"/>
                <a:cs typeface="Times New Roman"/>
              </a:rPr>
              <a:t>Kultūrpolitikas pamatnostādņu 2022.–2027.gadam „</a:t>
            </a:r>
            <a:r>
              <a:rPr lang="lv-LV" sz="1800" b="1" err="1">
                <a:latin typeface="Verdana"/>
                <a:ea typeface="Verdana"/>
                <a:cs typeface="Times New Roman"/>
              </a:rPr>
              <a:t>Kultūrvalsts</a:t>
            </a:r>
            <a:r>
              <a:rPr lang="lv-LV" sz="1800" b="1">
                <a:latin typeface="Verdana"/>
                <a:ea typeface="Verdana"/>
                <a:cs typeface="Times New Roman"/>
              </a:rPr>
              <a:t>”</a:t>
            </a:r>
            <a:r>
              <a:rPr lang="lv-LV" sz="1800">
                <a:latin typeface="Verdana"/>
                <a:ea typeface="Verdana"/>
                <a:cs typeface="Times New Roman"/>
              </a:rPr>
              <a:t> 1.rīcības virziena "Kultūras piedāvājuma pieejamība sabiedrībai" viens no izvirzītajiem uzdevumiem ir </a:t>
            </a:r>
            <a:r>
              <a:rPr lang="lv-LV" sz="1800" b="1">
                <a:latin typeface="Verdana"/>
                <a:ea typeface="Verdana"/>
                <a:cs typeface="Times New Roman"/>
              </a:rPr>
              <a:t>nodrošināt kultūras pieejamību reģionos.</a:t>
            </a:r>
            <a:endParaRPr lang="lv-LV" sz="1800">
              <a:latin typeface="Verdana"/>
              <a:ea typeface="Verdana"/>
            </a:endParaRPr>
          </a:p>
          <a:p>
            <a:pPr marL="285750" indent="-285750" algn="just">
              <a:buChar char="•"/>
            </a:pPr>
            <a:endParaRPr lang="lv-LV" sz="1800" b="1">
              <a:latin typeface="Verdana"/>
              <a:ea typeface="Verdana"/>
              <a:cs typeface="Times New Roman"/>
            </a:endParaRPr>
          </a:p>
          <a:p>
            <a:r>
              <a:rPr lang="lv-LV" sz="1800">
                <a:latin typeface="Verdana"/>
                <a:ea typeface="Verdana"/>
                <a:cs typeface="Times New Roman"/>
              </a:rPr>
              <a:t>Tiek izstrādāts plāna projekts </a:t>
            </a:r>
            <a:r>
              <a:rPr lang="lv-LV" sz="1800" b="1">
                <a:latin typeface="Verdana"/>
                <a:ea typeface="Verdana"/>
                <a:cs typeface="Times New Roman"/>
              </a:rPr>
              <a:t>"Latviešu vēsturisko zemju un kultūrtelpu attīstības plāns 2022.-2027.gadam":</a:t>
            </a:r>
          </a:p>
          <a:p>
            <a:pPr marL="755650" lvl="1" indent="0">
              <a:buNone/>
            </a:pPr>
            <a:r>
              <a:rPr lang="lv-LV" sz="1800">
                <a:latin typeface="Verdana"/>
                <a:ea typeface="Verdana"/>
                <a:cs typeface="Times New Roman"/>
              </a:rPr>
              <a:t>paredzēti konkrēti atbalsta mehānismi vēsturisko zemju identitātes stiprināšanai, t.sk. </a:t>
            </a:r>
            <a:r>
              <a:rPr lang="lv-LV" sz="1800" b="1">
                <a:latin typeface="Verdana"/>
                <a:ea typeface="Verdana"/>
                <a:cs typeface="Times New Roman"/>
              </a:rPr>
              <a:t>latgaliešu rakstu valodas plašāku pielietojumu</a:t>
            </a:r>
            <a:r>
              <a:rPr lang="lv-LV" sz="1800">
                <a:latin typeface="Verdana"/>
                <a:ea typeface="Verdana"/>
                <a:cs typeface="Times New Roman"/>
              </a:rPr>
              <a:t> publiskajā vidē;</a:t>
            </a:r>
            <a:endParaRPr lang="lv-LV" sz="1800" b="1">
              <a:latin typeface="Verdana"/>
              <a:ea typeface="Verdana"/>
              <a:cs typeface="Times New Roman"/>
            </a:endParaRPr>
          </a:p>
          <a:p>
            <a:pPr marL="755650" lvl="1" indent="0">
              <a:buNone/>
            </a:pPr>
            <a:r>
              <a:rPr lang="lv-LV" sz="1800">
                <a:latin typeface="Verdana"/>
                <a:ea typeface="Verdana"/>
                <a:cs typeface="Times New Roman"/>
              </a:rPr>
              <a:t>Vēsturisko zemju padomes sastāvā darbojas arī vēsturisko zemju intereses pārstāvošo nevalstisko organizāciju pārstāvji.</a:t>
            </a:r>
          </a:p>
          <a:p>
            <a:pPr marL="1047750" lvl="1" algn="just">
              <a:buChar char="•"/>
            </a:pPr>
            <a:endParaRPr lang="lv-LV" sz="1600">
              <a:latin typeface="Times New Roman"/>
              <a:ea typeface="Verdana"/>
              <a:cs typeface="Times New Roman"/>
            </a:endParaRPr>
          </a:p>
          <a:p>
            <a:endParaRPr lang="lv-LV">
              <a:latin typeface="Verdana"/>
              <a:ea typeface="Verdana"/>
            </a:endParaRPr>
          </a:p>
        </p:txBody>
      </p:sp>
      <p:sp>
        <p:nvSpPr>
          <p:cNvPr id="17" name="Slaida numura vietturis 16"/>
          <p:cNvSpPr>
            <a:spLocks noGrp="1"/>
          </p:cNvSpPr>
          <p:nvPr>
            <p:ph type="sldNum" sz="quarter" idx="13"/>
          </p:nvPr>
        </p:nvSpPr>
        <p:spPr/>
        <p:txBody>
          <a:bodyPr/>
          <a:lstStyle/>
          <a:p>
            <a:pPr>
              <a:defRPr/>
            </a:pPr>
            <a:fld id="{FB6BCA4D-2E23-422A-87E3-BF6857D92014}" type="slidenum">
              <a:rPr lang="en-US" smtClean="0"/>
              <a:pPr>
                <a:defRPr/>
              </a:pPr>
              <a:t>3</a:t>
            </a:fld>
            <a:endParaRPr lang="en-US"/>
          </a:p>
        </p:txBody>
      </p:sp>
      <p:pic>
        <p:nvPicPr>
          <p:cNvPr id="5" name="Picture 9" descr="F:\Kultūras ministrijai\KM_logo\KM_ppt_template\kulturas-nozare_ikonas\KM_ikonas_png\thumb_pointer_01.png">
            <a:extLst>
              <a:ext uri="{FF2B5EF4-FFF2-40B4-BE49-F238E27FC236}">
                <a16:creationId xmlns:a16="http://schemas.microsoft.com/office/drawing/2014/main" id="{A63C22C4-1645-4380-A353-F681E50FA418}"/>
              </a:ext>
            </a:extLst>
          </p:cNvPr>
          <p:cNvPicPr>
            <a:picLocks noChangeAspect="1" noChangeArrowheads="1"/>
          </p:cNvPicPr>
          <p:nvPr/>
        </p:nvPicPr>
        <p:blipFill>
          <a:blip r:embed="rId3" cstate="print"/>
          <a:srcRect/>
          <a:stretch>
            <a:fillRect/>
          </a:stretch>
        </p:blipFill>
        <p:spPr bwMode="auto">
          <a:xfrm rot="19498324">
            <a:off x="537901" y="1464659"/>
            <a:ext cx="582771" cy="465103"/>
          </a:xfrm>
          <a:prstGeom prst="rect">
            <a:avLst/>
          </a:prstGeom>
          <a:noFill/>
        </p:spPr>
      </p:pic>
      <p:pic>
        <p:nvPicPr>
          <p:cNvPr id="7" name="Picture 9" descr="F:\Kultūras ministrijai\KM_logo\KM_ppt_template\kulturas-nozare_ikonas\KM_ikonas_png\thumb_pointer_01.png">
            <a:extLst>
              <a:ext uri="{FF2B5EF4-FFF2-40B4-BE49-F238E27FC236}">
                <a16:creationId xmlns:a16="http://schemas.microsoft.com/office/drawing/2014/main" id="{007CFE44-ACAD-47B0-A050-C879E68CA8A9}"/>
              </a:ext>
            </a:extLst>
          </p:cNvPr>
          <p:cNvPicPr>
            <a:picLocks noChangeAspect="1" noChangeArrowheads="1"/>
          </p:cNvPicPr>
          <p:nvPr/>
        </p:nvPicPr>
        <p:blipFill>
          <a:blip r:embed="rId3" cstate="print"/>
          <a:srcRect/>
          <a:stretch>
            <a:fillRect/>
          </a:stretch>
        </p:blipFill>
        <p:spPr bwMode="auto">
          <a:xfrm>
            <a:off x="1496821" y="3185658"/>
            <a:ext cx="397947" cy="317597"/>
          </a:xfrm>
          <a:prstGeom prst="rect">
            <a:avLst/>
          </a:prstGeom>
          <a:noFill/>
        </p:spPr>
      </p:pic>
      <p:pic>
        <p:nvPicPr>
          <p:cNvPr id="9" name="Picture 9" descr="F:\Kultūras ministrijai\KM_logo\KM_ppt_template\kulturas-nozare_ikonas\KM_ikonas_png\thumb_pointer_01.png">
            <a:extLst>
              <a:ext uri="{FF2B5EF4-FFF2-40B4-BE49-F238E27FC236}">
                <a16:creationId xmlns:a16="http://schemas.microsoft.com/office/drawing/2014/main" id="{5727AB93-BA6D-463B-8546-6D71BE0A5922}"/>
              </a:ext>
            </a:extLst>
          </p:cNvPr>
          <p:cNvPicPr>
            <a:picLocks noChangeAspect="1" noChangeArrowheads="1"/>
          </p:cNvPicPr>
          <p:nvPr/>
        </p:nvPicPr>
        <p:blipFill>
          <a:blip r:embed="rId3" cstate="print"/>
          <a:srcRect/>
          <a:stretch>
            <a:fillRect/>
          </a:stretch>
        </p:blipFill>
        <p:spPr bwMode="auto">
          <a:xfrm rot="19498324">
            <a:off x="537901" y="2754228"/>
            <a:ext cx="582771" cy="465103"/>
          </a:xfrm>
          <a:prstGeom prst="rect">
            <a:avLst/>
          </a:prstGeom>
          <a:noFill/>
        </p:spPr>
      </p:pic>
      <p:pic>
        <p:nvPicPr>
          <p:cNvPr id="10" name="Picture 9" descr="F:\Kultūras ministrijai\KM_logo\KM_ppt_template\kulturas-nozare_ikonas\KM_ikonas_png\thumb_pointer_01.png">
            <a:extLst>
              <a:ext uri="{FF2B5EF4-FFF2-40B4-BE49-F238E27FC236}">
                <a16:creationId xmlns:a16="http://schemas.microsoft.com/office/drawing/2014/main" id="{C8D7A347-612C-4C76-8123-D2A0353766BF}"/>
              </a:ext>
            </a:extLst>
          </p:cNvPr>
          <p:cNvPicPr>
            <a:picLocks noChangeAspect="1" noChangeArrowheads="1"/>
          </p:cNvPicPr>
          <p:nvPr/>
        </p:nvPicPr>
        <p:blipFill>
          <a:blip r:embed="rId3" cstate="print"/>
          <a:srcRect/>
          <a:stretch>
            <a:fillRect/>
          </a:stretch>
        </p:blipFill>
        <p:spPr bwMode="auto">
          <a:xfrm>
            <a:off x="1496821" y="3916294"/>
            <a:ext cx="397947" cy="31759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Blokshēma: process 7">
            <a:extLst>
              <a:ext uri="{FF2B5EF4-FFF2-40B4-BE49-F238E27FC236}">
                <a16:creationId xmlns:a16="http://schemas.microsoft.com/office/drawing/2014/main" id="{981E948C-AAB8-B492-CA76-549E9D3CBC00}"/>
              </a:ext>
            </a:extLst>
          </p:cNvPr>
          <p:cNvSpPr/>
          <p:nvPr/>
        </p:nvSpPr>
        <p:spPr>
          <a:xfrm>
            <a:off x="1577340" y="-1"/>
            <a:ext cx="756665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4" name="Slaida numura vietturis 3">
            <a:extLst>
              <a:ext uri="{FF2B5EF4-FFF2-40B4-BE49-F238E27FC236}">
                <a16:creationId xmlns:a16="http://schemas.microsoft.com/office/drawing/2014/main" id="{201E5C3C-0539-03F1-7B77-1224FDDB34B4}"/>
              </a:ext>
            </a:extLst>
          </p:cNvPr>
          <p:cNvSpPr>
            <a:spLocks noGrp="1"/>
          </p:cNvSpPr>
          <p:nvPr>
            <p:ph type="sldNum" sz="quarter" idx="13"/>
          </p:nvPr>
        </p:nvSpPr>
        <p:spPr/>
        <p:txBody>
          <a:bodyPr/>
          <a:lstStyle/>
          <a:p>
            <a:pPr>
              <a:defRPr/>
            </a:pPr>
            <a:fld id="{FB6BCA4D-2E23-422A-87E3-BF6857D92014}" type="slidenum">
              <a:rPr lang="en-US"/>
              <a:pPr>
                <a:defRPr/>
              </a:pPr>
              <a:t>4</a:t>
            </a:fld>
            <a:endParaRPr lang="en-US"/>
          </a:p>
        </p:txBody>
      </p:sp>
      <p:pic>
        <p:nvPicPr>
          <p:cNvPr id="7" name="Picture 7">
            <a:extLst>
              <a:ext uri="{FF2B5EF4-FFF2-40B4-BE49-F238E27FC236}">
                <a16:creationId xmlns:a16="http://schemas.microsoft.com/office/drawing/2014/main" id="{F01809A9-8EEA-DF54-8B57-D0A76F062648}"/>
              </a:ext>
            </a:extLst>
          </p:cNvPr>
          <p:cNvPicPr>
            <a:picLocks noChangeAspect="1"/>
          </p:cNvPicPr>
          <p:nvPr/>
        </p:nvPicPr>
        <p:blipFill>
          <a:blip r:embed="rId2"/>
          <a:stretch>
            <a:fillRect/>
          </a:stretch>
        </p:blipFill>
        <p:spPr>
          <a:xfrm>
            <a:off x="1602940" y="1164640"/>
            <a:ext cx="5929507" cy="4012021"/>
          </a:xfrm>
          <a:prstGeom prst="rect">
            <a:avLst/>
          </a:prstGeom>
        </p:spPr>
      </p:pic>
      <p:sp>
        <p:nvSpPr>
          <p:cNvPr id="8" name="Virsraksts 1">
            <a:extLst>
              <a:ext uri="{FF2B5EF4-FFF2-40B4-BE49-F238E27FC236}">
                <a16:creationId xmlns:a16="http://schemas.microsoft.com/office/drawing/2014/main" id="{9B0182AC-F5C8-45A5-A793-B74DF2315965}"/>
              </a:ext>
            </a:extLst>
          </p:cNvPr>
          <p:cNvSpPr>
            <a:spLocks noGrp="1"/>
          </p:cNvSpPr>
          <p:nvPr>
            <p:ph type="title"/>
          </p:nvPr>
        </p:nvSpPr>
        <p:spPr>
          <a:xfrm>
            <a:off x="1828800" y="285750"/>
            <a:ext cx="6858000" cy="777482"/>
          </a:xfrm>
        </p:spPr>
        <p:txBody>
          <a:bodyPr lIns="91440" tIns="45720" rIns="91440" bIns="45720" anchor="t">
            <a:normAutofit/>
          </a:bodyPr>
          <a:lstStyle/>
          <a:p>
            <a:pPr algn="r"/>
            <a:r>
              <a:rPr lang="lv-LV" dirty="0">
                <a:latin typeface="Verdana"/>
                <a:ea typeface="Verdana"/>
              </a:rPr>
              <a:t>Atbalsts Latgales kultūras institūcijām</a:t>
            </a:r>
            <a:endParaRPr lang="lv-LV" b="0" dirty="0">
              <a:latin typeface="Verdana"/>
              <a:ea typeface="Verdana"/>
            </a:endParaRPr>
          </a:p>
        </p:txBody>
      </p:sp>
    </p:spTree>
    <p:extLst>
      <p:ext uri="{BB962C8B-B14F-4D97-AF65-F5344CB8AC3E}">
        <p14:creationId xmlns:p14="http://schemas.microsoft.com/office/powerpoint/2010/main" val="1084471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Blokshēma: process 13">
            <a:extLst>
              <a:ext uri="{FF2B5EF4-FFF2-40B4-BE49-F238E27FC236}">
                <a16:creationId xmlns:a16="http://schemas.microsoft.com/office/drawing/2014/main" id="{D28C7CE9-8C16-4B38-B25B-47C56040EA83}"/>
              </a:ext>
            </a:extLst>
          </p:cNvPr>
          <p:cNvSpPr/>
          <p:nvPr/>
        </p:nvSpPr>
        <p:spPr>
          <a:xfrm>
            <a:off x="2575560" y="-1"/>
            <a:ext cx="656844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7" name="Title 6">
            <a:extLst>
              <a:ext uri="{FF2B5EF4-FFF2-40B4-BE49-F238E27FC236}">
                <a16:creationId xmlns:a16="http://schemas.microsoft.com/office/drawing/2014/main" id="{95205E69-6954-2D05-F208-54EC6FDA369E}"/>
              </a:ext>
            </a:extLst>
          </p:cNvPr>
          <p:cNvSpPr>
            <a:spLocks noGrp="1"/>
          </p:cNvSpPr>
          <p:nvPr>
            <p:ph type="title"/>
          </p:nvPr>
        </p:nvSpPr>
        <p:spPr>
          <a:xfrm>
            <a:off x="2849880" y="285750"/>
            <a:ext cx="5676900" cy="777482"/>
          </a:xfrm>
        </p:spPr>
        <p:txBody>
          <a:bodyPr lIns="91440" tIns="45720" rIns="91440" bIns="45720" anchor="t">
            <a:normAutofit fontScale="90000"/>
          </a:bodyPr>
          <a:lstStyle/>
          <a:p>
            <a:pPr algn="r"/>
            <a:r>
              <a:rPr lang="lv-LV">
                <a:latin typeface="Verdana"/>
                <a:ea typeface="Verdana"/>
              </a:rPr>
              <a:t>Valsts kultūrkapitāla fonda (VKKF) sniegtais atbalsts</a:t>
            </a:r>
            <a:endParaRPr lang="en-US">
              <a:latin typeface="Verdana"/>
              <a:ea typeface="Verdana"/>
            </a:endParaRPr>
          </a:p>
        </p:txBody>
      </p:sp>
      <p:sp>
        <p:nvSpPr>
          <p:cNvPr id="13" name="Satura vietturis 12"/>
          <p:cNvSpPr>
            <a:spLocks noGrp="1"/>
          </p:cNvSpPr>
          <p:nvPr>
            <p:ph idx="1"/>
          </p:nvPr>
        </p:nvSpPr>
        <p:spPr>
          <a:xfrm>
            <a:off x="1203959" y="1456875"/>
            <a:ext cx="7591697" cy="3686625"/>
          </a:xfrm>
        </p:spPr>
        <p:txBody>
          <a:bodyPr lIns="91440" tIns="45720" rIns="91440" bIns="45720" anchor="t">
            <a:noAutofit/>
          </a:bodyPr>
          <a:lstStyle/>
          <a:p>
            <a:r>
              <a:rPr lang="lv-LV" sz="1400" dirty="0">
                <a:latin typeface="Verdana"/>
                <a:ea typeface="Verdana"/>
              </a:rPr>
              <a:t>No 2019.gada līdz 2022.gadam VKKF regulāro projektu konkursos un mērķprogrammu konkursos finansēti </a:t>
            </a:r>
            <a:endParaRPr lang="en-US" sz="1400" dirty="0"/>
          </a:p>
          <a:p>
            <a:r>
              <a:rPr lang="lv-LV" sz="1400" dirty="0">
                <a:solidFill>
                  <a:srgbClr val="E4002A"/>
                </a:solidFill>
                <a:latin typeface="Verdana"/>
                <a:ea typeface="Verdana"/>
              </a:rPr>
              <a:t>207 projekti</a:t>
            </a:r>
            <a:r>
              <a:rPr lang="lv-LV" sz="1400" dirty="0">
                <a:solidFill>
                  <a:srgbClr val="FF0000"/>
                </a:solidFill>
                <a:latin typeface="Verdana"/>
                <a:ea typeface="Verdana"/>
              </a:rPr>
              <a:t> </a:t>
            </a:r>
            <a:r>
              <a:rPr lang="lv-LV" sz="1400" dirty="0">
                <a:latin typeface="Verdana"/>
                <a:ea typeface="Verdana"/>
              </a:rPr>
              <a:t>Latgalē, </a:t>
            </a:r>
            <a:r>
              <a:rPr lang="lv-LV" sz="1400" dirty="0">
                <a:solidFill>
                  <a:srgbClr val="E4002A"/>
                </a:solidFill>
                <a:latin typeface="Verdana"/>
                <a:ea typeface="Verdana"/>
              </a:rPr>
              <a:t>502 596 </a:t>
            </a:r>
            <a:r>
              <a:rPr lang="lv-LV" sz="1400" i="1" dirty="0">
                <a:solidFill>
                  <a:srgbClr val="E4002A"/>
                </a:solidFill>
                <a:latin typeface="Verdana"/>
                <a:ea typeface="Verdana"/>
              </a:rPr>
              <a:t>euro</a:t>
            </a:r>
            <a:r>
              <a:rPr lang="lv-LV" sz="1400" dirty="0">
                <a:solidFill>
                  <a:srgbClr val="FF0000"/>
                </a:solidFill>
                <a:latin typeface="Verdana"/>
                <a:ea typeface="Verdana"/>
              </a:rPr>
              <a:t> </a:t>
            </a:r>
            <a:r>
              <a:rPr lang="lv-LV" sz="1400" dirty="0">
                <a:latin typeface="Verdana"/>
                <a:ea typeface="Verdana"/>
              </a:rPr>
              <a:t>apmērā.</a:t>
            </a:r>
            <a:endParaRPr lang="lv-LV" sz="1400" dirty="0"/>
          </a:p>
          <a:p>
            <a:pPr marL="285750" indent="-285750">
              <a:buChar char="•"/>
            </a:pPr>
            <a:endParaRPr lang="lv-LV" sz="1400" dirty="0">
              <a:latin typeface="Verdana"/>
              <a:ea typeface="Verdana"/>
            </a:endParaRPr>
          </a:p>
          <a:p>
            <a:r>
              <a:rPr lang="lv-LV" sz="1400" dirty="0">
                <a:latin typeface="Verdana"/>
                <a:ea typeface="Verdana"/>
              </a:rPr>
              <a:t>AS “Latvijas valsts meži” atbalstītās mērķprogrammas “Atbalsts kultūras programmām reģionos” ietvaros Latgalē finansēti </a:t>
            </a:r>
            <a:r>
              <a:rPr lang="lv-LV" sz="1400" dirty="0">
                <a:solidFill>
                  <a:srgbClr val="FF0000"/>
                </a:solidFill>
                <a:latin typeface="Verdana"/>
                <a:ea typeface="Verdana"/>
              </a:rPr>
              <a:t>262</a:t>
            </a:r>
            <a:r>
              <a:rPr lang="lv-LV" sz="1400" dirty="0">
                <a:latin typeface="Verdana"/>
                <a:ea typeface="Verdana"/>
              </a:rPr>
              <a:t>  kultūras projekti,</a:t>
            </a:r>
            <a:r>
              <a:rPr lang="lv-LV" sz="1400" dirty="0">
                <a:solidFill>
                  <a:srgbClr val="FF0000"/>
                </a:solidFill>
                <a:latin typeface="Verdana"/>
                <a:ea typeface="Verdana"/>
              </a:rPr>
              <a:t> </a:t>
            </a:r>
            <a:endParaRPr lang="lv-LV" dirty="0">
              <a:solidFill>
                <a:srgbClr val="000000"/>
              </a:solidFill>
            </a:endParaRPr>
          </a:p>
          <a:p>
            <a:r>
              <a:rPr lang="lv-LV" sz="1400" dirty="0">
                <a:solidFill>
                  <a:srgbClr val="E4002A"/>
                </a:solidFill>
                <a:latin typeface="Verdana"/>
                <a:ea typeface="Verdana"/>
              </a:rPr>
              <a:t>595 200 euro</a:t>
            </a:r>
            <a:r>
              <a:rPr lang="lv-LV" sz="1400" dirty="0">
                <a:latin typeface="Verdana"/>
                <a:ea typeface="Verdana"/>
              </a:rPr>
              <a:t> apmērā.</a:t>
            </a:r>
            <a:endParaRPr lang="lv-LV" dirty="0"/>
          </a:p>
          <a:p>
            <a:endParaRPr lang="lv-LV" sz="1400" dirty="0">
              <a:latin typeface="Verdana"/>
              <a:ea typeface="Verdana"/>
            </a:endParaRPr>
          </a:p>
          <a:p>
            <a:r>
              <a:rPr lang="lv-LV" sz="1400" dirty="0">
                <a:solidFill>
                  <a:srgbClr val="E4002A"/>
                </a:solidFill>
                <a:latin typeface="Verdana"/>
                <a:ea typeface="Verdana"/>
              </a:rPr>
              <a:t>30 000 </a:t>
            </a:r>
            <a:r>
              <a:rPr lang="lv-LV" sz="1400" i="1" dirty="0" err="1">
                <a:solidFill>
                  <a:srgbClr val="E4002A"/>
                </a:solidFill>
                <a:latin typeface="Verdana"/>
                <a:ea typeface="Verdana"/>
              </a:rPr>
              <a:t>euro</a:t>
            </a:r>
            <a:r>
              <a:rPr lang="lv-LV" sz="1400" dirty="0">
                <a:solidFill>
                  <a:srgbClr val="FF0000"/>
                </a:solidFill>
                <a:latin typeface="Verdana"/>
                <a:ea typeface="Verdana"/>
              </a:rPr>
              <a:t> </a:t>
            </a:r>
            <a:r>
              <a:rPr lang="lv-LV" sz="1400" dirty="0">
                <a:latin typeface="Verdana"/>
                <a:ea typeface="Verdana"/>
              </a:rPr>
              <a:t>piešķirts ilggadēju kultūras periodikas izdevumu atbalstam latgaliešu valodā.</a:t>
            </a:r>
          </a:p>
          <a:p>
            <a:endParaRPr lang="lv-LV" sz="1400" dirty="0">
              <a:latin typeface="Verdana"/>
              <a:ea typeface="Verdana"/>
            </a:endParaRPr>
          </a:p>
          <a:p>
            <a:r>
              <a:rPr lang="lv-LV" sz="1400" dirty="0">
                <a:latin typeface="Verdana"/>
                <a:ea typeface="Verdana"/>
              </a:rPr>
              <a:t>Ikgadējs atbalsts Boņuka balvai.</a:t>
            </a:r>
          </a:p>
          <a:p>
            <a:endParaRPr lang="lv-LV" sz="1400" dirty="0">
              <a:latin typeface="Verdana"/>
              <a:ea typeface="Verdana"/>
            </a:endParaRPr>
          </a:p>
          <a:p>
            <a:r>
              <a:rPr lang="lv-LV" sz="1400" dirty="0">
                <a:latin typeface="Verdana"/>
                <a:ea typeface="Verdana"/>
              </a:rPr>
              <a:t>Pilotprojekts "Latgaliešu rakstu valodas apguve" - </a:t>
            </a:r>
            <a:r>
              <a:rPr lang="lv-LV" sz="1400" dirty="0">
                <a:solidFill>
                  <a:srgbClr val="E4002A"/>
                </a:solidFill>
                <a:latin typeface="Verdana"/>
                <a:ea typeface="Verdana"/>
              </a:rPr>
              <a:t>17</a:t>
            </a:r>
            <a:r>
              <a:rPr lang="lv-LV" sz="1400" dirty="0">
                <a:latin typeface="Verdana"/>
                <a:ea typeface="Verdana"/>
              </a:rPr>
              <a:t> Latgales skolās </a:t>
            </a:r>
            <a:r>
              <a:rPr lang="lv-LV" sz="1400" dirty="0">
                <a:solidFill>
                  <a:srgbClr val="E4002A"/>
                </a:solidFill>
                <a:latin typeface="Verdana"/>
                <a:ea typeface="Verdana"/>
              </a:rPr>
              <a:t>232</a:t>
            </a:r>
            <a:r>
              <a:rPr lang="lv-LV" sz="1400" dirty="0">
                <a:latin typeface="Verdana"/>
                <a:ea typeface="Verdana"/>
              </a:rPr>
              <a:t> skolēni</a:t>
            </a:r>
            <a:r>
              <a:rPr lang="lv-LV" sz="1400" dirty="0"/>
              <a:t>.</a:t>
            </a:r>
            <a:endParaRPr lang="lv-LV" sz="1400" dirty="0">
              <a:latin typeface="Times New Roman"/>
              <a:ea typeface="Verdana"/>
            </a:endParaRPr>
          </a:p>
          <a:p>
            <a:endParaRPr lang="lv-LV" sz="1400" dirty="0">
              <a:latin typeface="Verdana"/>
              <a:ea typeface="Verdana"/>
            </a:endParaRPr>
          </a:p>
        </p:txBody>
      </p:sp>
      <p:sp>
        <p:nvSpPr>
          <p:cNvPr id="4" name="Virsraksts 1">
            <a:extLst>
              <a:ext uri="{FF2B5EF4-FFF2-40B4-BE49-F238E27FC236}">
                <a16:creationId xmlns:a16="http://schemas.microsoft.com/office/drawing/2014/main" id="{4A1F66FB-D137-7C8D-6DE2-72C5C43C490E}"/>
              </a:ext>
            </a:extLst>
          </p:cNvPr>
          <p:cNvSpPr txBox="1">
            <a:spLocks/>
          </p:cNvSpPr>
          <p:nvPr/>
        </p:nvSpPr>
        <p:spPr>
          <a:xfrm>
            <a:off x="1828800" y="285750"/>
            <a:ext cx="6858000" cy="777482"/>
          </a:xfrm>
          <a:prstGeom prst="rect">
            <a:avLst/>
          </a:prstGeom>
        </p:spPr>
        <p:txBody>
          <a:bodyPr lIns="91440" tIns="45720" rIns="91440" bIns="45720" anchor="t">
            <a:normAutofit fontScale="97500"/>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2pPr>
            <a:lvl3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3pPr>
            <a:lvl4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4pPr>
            <a:lvl5pPr algn="ctr" defTabSz="938213" rtl="0" eaLnBrk="0" fontAlgn="base" hangingPunct="0">
              <a:spcBef>
                <a:spcPct val="0"/>
              </a:spcBef>
              <a:spcAft>
                <a:spcPct val="0"/>
              </a:spcAft>
              <a:defRPr sz="4500">
                <a:solidFill>
                  <a:schemeClr val="tx1"/>
                </a:solidFill>
                <a:latin typeface="Times New Roman" pitchFamily="18" charset="0"/>
                <a:ea typeface="MS PGothic" pitchFamily="34" charset="-128"/>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endParaRPr lang="lv-LV">
              <a:latin typeface="Verdana"/>
              <a:ea typeface="Verdana"/>
            </a:endParaRPr>
          </a:p>
        </p:txBody>
      </p:sp>
      <p:pic>
        <p:nvPicPr>
          <p:cNvPr id="6" name="Attēls 5" descr="Attēls, kurā ir teksts&#10;&#10;Apraksts ģenerēts automātiski">
            <a:extLst>
              <a:ext uri="{FF2B5EF4-FFF2-40B4-BE49-F238E27FC236}">
                <a16:creationId xmlns:a16="http://schemas.microsoft.com/office/drawing/2014/main" id="{6FAFB05D-14C6-4820-BEA9-7D451137FB8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927" t="1185" r="4324" b="76607"/>
          <a:stretch/>
        </p:blipFill>
        <p:spPr>
          <a:xfrm>
            <a:off x="457200" y="1628083"/>
            <a:ext cx="493071" cy="418432"/>
          </a:xfrm>
          <a:prstGeom prst="rect">
            <a:avLst/>
          </a:prstGeom>
        </p:spPr>
      </p:pic>
      <p:pic>
        <p:nvPicPr>
          <p:cNvPr id="12" name="Attēls 11" descr="Attēls, kurā ir teksts&#10;&#10;Apraksts ģenerēts automātiski">
            <a:extLst>
              <a:ext uri="{FF2B5EF4-FFF2-40B4-BE49-F238E27FC236}">
                <a16:creationId xmlns:a16="http://schemas.microsoft.com/office/drawing/2014/main" id="{F1E11A90-597D-4BA6-A490-0294424AF5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927" t="1185" r="4324" b="76607"/>
          <a:stretch/>
        </p:blipFill>
        <p:spPr>
          <a:xfrm>
            <a:off x="457200" y="2593522"/>
            <a:ext cx="493071" cy="418432"/>
          </a:xfrm>
          <a:prstGeom prst="rect">
            <a:avLst/>
          </a:prstGeom>
        </p:spPr>
      </p:pic>
      <p:pic>
        <p:nvPicPr>
          <p:cNvPr id="15" name="Attēls 14" descr="Attēls, kurā ir teksts&#10;&#10;Apraksts ģenerēts automātiski">
            <a:extLst>
              <a:ext uri="{FF2B5EF4-FFF2-40B4-BE49-F238E27FC236}">
                <a16:creationId xmlns:a16="http://schemas.microsoft.com/office/drawing/2014/main" id="{B913C9D4-E130-4DC4-AC0A-20171FE019E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927" t="1185" r="4324" b="76607"/>
          <a:stretch/>
        </p:blipFill>
        <p:spPr>
          <a:xfrm>
            <a:off x="457200" y="3471398"/>
            <a:ext cx="493071" cy="418432"/>
          </a:xfrm>
          <a:prstGeom prst="rect">
            <a:avLst/>
          </a:prstGeom>
        </p:spPr>
      </p:pic>
      <p:pic>
        <p:nvPicPr>
          <p:cNvPr id="16" name="Attēls 15" descr="Attēls, kurā ir teksts&#10;&#10;Apraksts ģenerēts automātiski">
            <a:extLst>
              <a:ext uri="{FF2B5EF4-FFF2-40B4-BE49-F238E27FC236}">
                <a16:creationId xmlns:a16="http://schemas.microsoft.com/office/drawing/2014/main" id="{6F080A1B-48FB-4B2E-84C5-58AFBF0A10D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927" t="1185" r="4324" b="76607"/>
          <a:stretch/>
        </p:blipFill>
        <p:spPr>
          <a:xfrm>
            <a:off x="456474" y="4089258"/>
            <a:ext cx="493071" cy="418432"/>
          </a:xfrm>
          <a:prstGeom prst="rect">
            <a:avLst/>
          </a:prstGeom>
        </p:spPr>
      </p:pic>
      <p:pic>
        <p:nvPicPr>
          <p:cNvPr id="18" name="Attēls 17" descr="Attēls, kurā ir teksts&#10;&#10;Apraksts ģenerēts automātiski">
            <a:extLst>
              <a:ext uri="{FF2B5EF4-FFF2-40B4-BE49-F238E27FC236}">
                <a16:creationId xmlns:a16="http://schemas.microsoft.com/office/drawing/2014/main" id="{AF957E04-7234-4D6C-8760-D2A4D6AB9CA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9927" t="1185" r="4324" b="76607"/>
          <a:stretch/>
        </p:blipFill>
        <p:spPr>
          <a:xfrm>
            <a:off x="456474" y="4595493"/>
            <a:ext cx="493071" cy="418432"/>
          </a:xfrm>
          <a:prstGeom prst="rect">
            <a:avLst/>
          </a:prstGeom>
        </p:spPr>
      </p:pic>
    </p:spTree>
    <p:extLst>
      <p:ext uri="{BB962C8B-B14F-4D97-AF65-F5344CB8AC3E}">
        <p14:creationId xmlns:p14="http://schemas.microsoft.com/office/powerpoint/2010/main" val="3918142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Blokshēma: process 9">
            <a:extLst>
              <a:ext uri="{FF2B5EF4-FFF2-40B4-BE49-F238E27FC236}">
                <a16:creationId xmlns:a16="http://schemas.microsoft.com/office/drawing/2014/main" id="{10973199-EC83-49B6-9B6D-E8ED74B97F2B}"/>
              </a:ext>
            </a:extLst>
          </p:cNvPr>
          <p:cNvSpPr/>
          <p:nvPr/>
        </p:nvSpPr>
        <p:spPr>
          <a:xfrm>
            <a:off x="4975860" y="-1"/>
            <a:ext cx="416813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6" name="Satura vietturis 5">
            <a:extLst>
              <a:ext uri="{FF2B5EF4-FFF2-40B4-BE49-F238E27FC236}">
                <a16:creationId xmlns:a16="http://schemas.microsoft.com/office/drawing/2014/main" id="{6E8FE094-EA7E-72B7-B6A6-08ADCE4A71D2}"/>
              </a:ext>
            </a:extLst>
          </p:cNvPr>
          <p:cNvSpPr>
            <a:spLocks noGrp="1"/>
          </p:cNvSpPr>
          <p:nvPr>
            <p:ph idx="15"/>
          </p:nvPr>
        </p:nvSpPr>
        <p:spPr>
          <a:xfrm>
            <a:off x="4718328" y="1383034"/>
            <a:ext cx="4383806" cy="3601089"/>
          </a:xfrm>
        </p:spPr>
        <p:txBody>
          <a:bodyPr lIns="91440" tIns="45720" rIns="91440" bIns="45720" anchor="t">
            <a:normAutofit fontScale="92500" lnSpcReduction="10000"/>
          </a:bodyPr>
          <a:lstStyle/>
          <a:p>
            <a:r>
              <a:rPr lang="lv-LV" sz="1500" b="1" dirty="0">
                <a:latin typeface="Verdana"/>
                <a:ea typeface="Verdana"/>
              </a:rPr>
              <a:t>Daugavpils teātrī no 2019. līdz 2021.gadam:</a:t>
            </a:r>
            <a:endParaRPr lang="lv-LV" b="1" dirty="0"/>
          </a:p>
          <a:p>
            <a:pPr indent="0">
              <a:buNone/>
            </a:pPr>
            <a:endParaRPr lang="lv-LV" sz="1500" b="1" dirty="0">
              <a:latin typeface="Verdana"/>
              <a:ea typeface="Verdana"/>
              <a:cs typeface="Times New Roman"/>
            </a:endParaRPr>
          </a:p>
          <a:p>
            <a:pPr marL="469900" lvl="1" indent="0">
              <a:buNone/>
            </a:pPr>
            <a:r>
              <a:rPr lang="lv-LV" sz="1500" dirty="0">
                <a:latin typeface="Verdana"/>
                <a:ea typeface="Verdana"/>
                <a:cs typeface="Times New Roman"/>
              </a:rPr>
              <a:t>140 izrādes gadā, 32000 apmeklētāju;</a:t>
            </a:r>
          </a:p>
          <a:p>
            <a:pPr marL="469900" lvl="1" indent="0">
              <a:buNone/>
            </a:pPr>
            <a:r>
              <a:rPr lang="lv-LV" sz="1500" dirty="0">
                <a:latin typeface="Verdana"/>
                <a:ea typeface="Verdana"/>
                <a:cs typeface="Times New Roman"/>
              </a:rPr>
              <a:t>tai sk. latgaliešu valodā; </a:t>
            </a:r>
          </a:p>
          <a:p>
            <a:pPr marL="469900" lvl="1" indent="0">
              <a:buNone/>
            </a:pPr>
            <a:endParaRPr lang="lv-LV" sz="1500" dirty="0">
              <a:latin typeface="Verdana"/>
              <a:ea typeface="Verdana"/>
            </a:endParaRPr>
          </a:p>
          <a:p>
            <a:pPr marL="469900" lvl="1" indent="0">
              <a:buNone/>
            </a:pPr>
            <a:r>
              <a:rPr lang="lv-LV" sz="1500" dirty="0">
                <a:latin typeface="Verdana"/>
                <a:ea typeface="Verdana"/>
                <a:cs typeface="Times New Roman"/>
              </a:rPr>
              <a:t>3 jauniestudējumi latgaliešu valodā;</a:t>
            </a:r>
            <a:endParaRPr lang="lv-LV" dirty="0">
              <a:cs typeface="Times New Roman"/>
            </a:endParaRPr>
          </a:p>
          <a:p>
            <a:pPr marL="469900" lvl="1" indent="0">
              <a:buNone/>
            </a:pPr>
            <a:r>
              <a:rPr lang="lv-LV" sz="1500" dirty="0">
                <a:latin typeface="Verdana"/>
                <a:ea typeface="Verdana"/>
                <a:cs typeface="Times New Roman"/>
              </a:rPr>
              <a:t>nodrošināta 2 iepriekš iestudēto izrāžu ekspluatācija;</a:t>
            </a:r>
          </a:p>
          <a:p>
            <a:pPr marL="469900" lvl="1" indent="0">
              <a:buNone/>
            </a:pPr>
            <a:endParaRPr lang="lv-LV" sz="1500" dirty="0">
              <a:latin typeface="Verdana"/>
              <a:ea typeface="Verdana"/>
            </a:endParaRPr>
          </a:p>
          <a:p>
            <a:pPr marL="469900" lvl="1" indent="0">
              <a:buNone/>
            </a:pPr>
            <a:r>
              <a:rPr lang="lv-LV" sz="1500" dirty="0">
                <a:latin typeface="Verdana"/>
                <a:ea typeface="Verdana"/>
                <a:cs typeface="Times New Roman"/>
              </a:rPr>
              <a:t>Displeji teātra skatlogos ar informāciju latviešu un latgaliešu valodā;</a:t>
            </a:r>
          </a:p>
          <a:p>
            <a:pPr marL="469900" lvl="1" indent="0">
              <a:buNone/>
            </a:pPr>
            <a:endParaRPr lang="lv-LV" sz="1500" dirty="0">
              <a:latin typeface="Verdana"/>
              <a:ea typeface="Verdana"/>
              <a:cs typeface="Times New Roman"/>
            </a:endParaRPr>
          </a:p>
          <a:p>
            <a:pPr marL="469900" lvl="1" indent="0">
              <a:buNone/>
            </a:pPr>
            <a:r>
              <a:rPr lang="lv-LV" sz="1500" dirty="0">
                <a:latin typeface="Verdana"/>
                <a:ea typeface="Verdana"/>
                <a:cs typeface="Times New Roman"/>
              </a:rPr>
              <a:t>Izstrādāta teātra mājaslapas versija latgaliešu valodā.</a:t>
            </a:r>
            <a:endParaRPr lang="lv-LV" dirty="0">
              <a:cs typeface="Times New Roman"/>
            </a:endParaRPr>
          </a:p>
          <a:p>
            <a:endParaRPr lang="lv-LV" dirty="0"/>
          </a:p>
        </p:txBody>
      </p:sp>
      <p:sp>
        <p:nvSpPr>
          <p:cNvPr id="4" name="Slaida numura vietturis 3">
            <a:extLst>
              <a:ext uri="{FF2B5EF4-FFF2-40B4-BE49-F238E27FC236}">
                <a16:creationId xmlns:a16="http://schemas.microsoft.com/office/drawing/2014/main" id="{8BD9D178-F535-33D7-1481-94D6D1020B5E}"/>
              </a:ext>
            </a:extLst>
          </p:cNvPr>
          <p:cNvSpPr>
            <a:spLocks noGrp="1"/>
          </p:cNvSpPr>
          <p:nvPr>
            <p:ph type="sldNum" sz="quarter" idx="13"/>
          </p:nvPr>
        </p:nvSpPr>
        <p:spPr/>
        <p:txBody>
          <a:bodyPr/>
          <a:lstStyle/>
          <a:p>
            <a:pPr>
              <a:defRPr/>
            </a:pPr>
            <a:fld id="{FB6BCA4D-2E23-422A-87E3-BF6857D92014}" type="slidenum">
              <a:rPr lang="en-US"/>
              <a:pPr>
                <a:defRPr/>
              </a:pPr>
              <a:t>6</a:t>
            </a:fld>
            <a:endParaRPr lang="en-US"/>
          </a:p>
        </p:txBody>
      </p:sp>
      <p:pic>
        <p:nvPicPr>
          <p:cNvPr id="5" name="Attēls 5">
            <a:extLst>
              <a:ext uri="{FF2B5EF4-FFF2-40B4-BE49-F238E27FC236}">
                <a16:creationId xmlns:a16="http://schemas.microsoft.com/office/drawing/2014/main" id="{1E571745-69F1-B064-5342-481723E5BFDC}"/>
              </a:ext>
            </a:extLst>
          </p:cNvPr>
          <p:cNvPicPr>
            <a:picLocks noGrp="1" noChangeAspect="1"/>
          </p:cNvPicPr>
          <p:nvPr>
            <p:ph idx="1"/>
          </p:nvPr>
        </p:nvPicPr>
        <p:blipFill rotWithShape="1">
          <a:blip r:embed="rId2"/>
          <a:srcRect l="3902" t="4771" r="7721" b="74"/>
          <a:stretch/>
        </p:blipFill>
        <p:spPr>
          <a:xfrm>
            <a:off x="406400" y="1352539"/>
            <a:ext cx="4069380" cy="3545403"/>
          </a:xfrm>
        </p:spPr>
      </p:pic>
      <p:pic>
        <p:nvPicPr>
          <p:cNvPr id="7" name="Picture 9" descr="F:\Kultūras ministrijai\KM_logo\KM_ppt_template\kulturas-nozare_ikonas\KM_ikonas_png\thumb_pointer_01.png">
            <a:extLst>
              <a:ext uri="{FF2B5EF4-FFF2-40B4-BE49-F238E27FC236}">
                <a16:creationId xmlns:a16="http://schemas.microsoft.com/office/drawing/2014/main" id="{1ED0D9FE-A146-4EAB-BC9E-F86AFCA09547}"/>
              </a:ext>
            </a:extLst>
          </p:cNvPr>
          <p:cNvPicPr>
            <a:picLocks noChangeAspect="1" noChangeArrowheads="1"/>
          </p:cNvPicPr>
          <p:nvPr/>
        </p:nvPicPr>
        <p:blipFill>
          <a:blip r:embed="rId3" cstate="print"/>
          <a:srcRect/>
          <a:stretch>
            <a:fillRect/>
          </a:stretch>
        </p:blipFill>
        <p:spPr bwMode="auto">
          <a:xfrm rot="19498324">
            <a:off x="4780515" y="2123762"/>
            <a:ext cx="397947" cy="317597"/>
          </a:xfrm>
          <a:prstGeom prst="rect">
            <a:avLst/>
          </a:prstGeom>
          <a:noFill/>
        </p:spPr>
      </p:pic>
      <p:pic>
        <p:nvPicPr>
          <p:cNvPr id="8" name="Picture 9" descr="F:\Kultūras ministrijai\KM_logo\KM_ppt_template\kulturas-nozare_ikonas\KM_ikonas_png\thumb_pointer_01.png">
            <a:extLst>
              <a:ext uri="{FF2B5EF4-FFF2-40B4-BE49-F238E27FC236}">
                <a16:creationId xmlns:a16="http://schemas.microsoft.com/office/drawing/2014/main" id="{3B20E897-2F7F-4E7F-ADF9-A661505850E1}"/>
              </a:ext>
            </a:extLst>
          </p:cNvPr>
          <p:cNvPicPr>
            <a:picLocks noChangeAspect="1" noChangeArrowheads="1"/>
          </p:cNvPicPr>
          <p:nvPr/>
        </p:nvPicPr>
        <p:blipFill>
          <a:blip r:embed="rId3" cstate="print"/>
          <a:srcRect/>
          <a:stretch>
            <a:fillRect/>
          </a:stretch>
        </p:blipFill>
        <p:spPr bwMode="auto">
          <a:xfrm rot="19498324">
            <a:off x="4773435" y="2811079"/>
            <a:ext cx="397947" cy="317597"/>
          </a:xfrm>
          <a:prstGeom prst="rect">
            <a:avLst/>
          </a:prstGeom>
          <a:noFill/>
        </p:spPr>
      </p:pic>
      <p:pic>
        <p:nvPicPr>
          <p:cNvPr id="9" name="Picture 9" descr="F:\Kultūras ministrijai\KM_logo\KM_ppt_template\kulturas-nozare_ikonas\KM_ikonas_png\thumb_pointer_01.png">
            <a:extLst>
              <a:ext uri="{FF2B5EF4-FFF2-40B4-BE49-F238E27FC236}">
                <a16:creationId xmlns:a16="http://schemas.microsoft.com/office/drawing/2014/main" id="{A5350770-0C13-489D-9E0E-B6C1CAB4A774}"/>
              </a:ext>
            </a:extLst>
          </p:cNvPr>
          <p:cNvPicPr>
            <a:picLocks noChangeAspect="1" noChangeArrowheads="1"/>
          </p:cNvPicPr>
          <p:nvPr/>
        </p:nvPicPr>
        <p:blipFill>
          <a:blip r:embed="rId3" cstate="print"/>
          <a:srcRect/>
          <a:stretch>
            <a:fillRect/>
          </a:stretch>
        </p:blipFill>
        <p:spPr bwMode="auto">
          <a:xfrm rot="19498324">
            <a:off x="4770339" y="3702635"/>
            <a:ext cx="397947" cy="317597"/>
          </a:xfrm>
          <a:prstGeom prst="rect">
            <a:avLst/>
          </a:prstGeom>
          <a:noFill/>
        </p:spPr>
      </p:pic>
      <p:pic>
        <p:nvPicPr>
          <p:cNvPr id="3" name="Picture 9" descr="F:\Kultūras ministrijai\KM_logo\KM_ppt_template\kulturas-nozare_ikonas\KM_ikonas_png\thumb_pointer_01.png">
            <a:extLst>
              <a:ext uri="{FF2B5EF4-FFF2-40B4-BE49-F238E27FC236}">
                <a16:creationId xmlns:a16="http://schemas.microsoft.com/office/drawing/2014/main" id="{6623B18F-F3FC-902A-B43E-20278E482FBD}"/>
              </a:ext>
            </a:extLst>
          </p:cNvPr>
          <p:cNvPicPr>
            <a:picLocks noChangeAspect="1" noChangeArrowheads="1"/>
          </p:cNvPicPr>
          <p:nvPr/>
        </p:nvPicPr>
        <p:blipFill>
          <a:blip r:embed="rId3" cstate="print"/>
          <a:srcRect/>
          <a:stretch>
            <a:fillRect/>
          </a:stretch>
        </p:blipFill>
        <p:spPr bwMode="auto">
          <a:xfrm rot="19498324">
            <a:off x="4778742" y="4374988"/>
            <a:ext cx="397947" cy="317597"/>
          </a:xfrm>
          <a:prstGeom prst="rect">
            <a:avLst/>
          </a:prstGeom>
          <a:noFill/>
        </p:spPr>
      </p:pic>
      <p:sp>
        <p:nvSpPr>
          <p:cNvPr id="12" name="Title 11">
            <a:extLst>
              <a:ext uri="{FF2B5EF4-FFF2-40B4-BE49-F238E27FC236}">
                <a16:creationId xmlns:a16="http://schemas.microsoft.com/office/drawing/2014/main" id="{611CA2E3-4206-6299-E85C-F5CBF74C577A}"/>
              </a:ext>
            </a:extLst>
          </p:cNvPr>
          <p:cNvSpPr>
            <a:spLocks noGrp="1"/>
          </p:cNvSpPr>
          <p:nvPr>
            <p:ph type="title"/>
          </p:nvPr>
        </p:nvSpPr>
        <p:spPr/>
        <p:txBody>
          <a:bodyPr lIns="91440" tIns="45720" rIns="91440" bIns="45720" anchor="t">
            <a:normAutofit/>
          </a:bodyPr>
          <a:lstStyle/>
          <a:p>
            <a:pPr algn="r"/>
            <a:r>
              <a:rPr lang="en-US" dirty="0">
                <a:latin typeface="Verdana"/>
                <a:ea typeface="Verdana"/>
              </a:rPr>
              <a:t>Daugavpils teātris</a:t>
            </a:r>
            <a:endParaRPr lang="en-US" dirty="0"/>
          </a:p>
        </p:txBody>
      </p:sp>
    </p:spTree>
    <p:extLst>
      <p:ext uri="{BB962C8B-B14F-4D97-AF65-F5344CB8AC3E}">
        <p14:creationId xmlns:p14="http://schemas.microsoft.com/office/powerpoint/2010/main" val="3606551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lokshēma: process 7">
            <a:extLst>
              <a:ext uri="{FF2B5EF4-FFF2-40B4-BE49-F238E27FC236}">
                <a16:creationId xmlns:a16="http://schemas.microsoft.com/office/drawing/2014/main" id="{BC17D8AC-36BD-49F0-8F36-D0DF080B0821}"/>
              </a:ext>
            </a:extLst>
          </p:cNvPr>
          <p:cNvSpPr/>
          <p:nvPr/>
        </p:nvSpPr>
        <p:spPr>
          <a:xfrm>
            <a:off x="1577340" y="-1"/>
            <a:ext cx="756665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4EE4CE2A-091E-68C2-C2CC-7BCB562F6F81}"/>
              </a:ext>
            </a:extLst>
          </p:cNvPr>
          <p:cNvSpPr>
            <a:spLocks noGrp="1"/>
          </p:cNvSpPr>
          <p:nvPr>
            <p:ph type="title"/>
          </p:nvPr>
        </p:nvSpPr>
        <p:spPr/>
        <p:txBody>
          <a:bodyPr lIns="91440" tIns="45720" rIns="91440" bIns="45720" anchor="t">
            <a:normAutofit/>
          </a:bodyPr>
          <a:lstStyle/>
          <a:p>
            <a:pPr algn="r"/>
            <a:r>
              <a:rPr lang="lv-LV" dirty="0">
                <a:latin typeface="Verdana"/>
                <a:ea typeface="Verdana"/>
              </a:rPr>
              <a:t>Atbalsts Latgales kultūras institūcijām</a:t>
            </a:r>
            <a:endParaRPr lang="lv-LV" b="0" dirty="0">
              <a:latin typeface="Verdana"/>
              <a:ea typeface="Verdana"/>
            </a:endParaRPr>
          </a:p>
        </p:txBody>
      </p:sp>
      <p:sp>
        <p:nvSpPr>
          <p:cNvPr id="4" name="Slaida numura vietturis 3">
            <a:extLst>
              <a:ext uri="{FF2B5EF4-FFF2-40B4-BE49-F238E27FC236}">
                <a16:creationId xmlns:a16="http://schemas.microsoft.com/office/drawing/2014/main" id="{1E283863-C56C-73AB-10C9-922F4D7B7186}"/>
              </a:ext>
            </a:extLst>
          </p:cNvPr>
          <p:cNvSpPr>
            <a:spLocks noGrp="1"/>
          </p:cNvSpPr>
          <p:nvPr>
            <p:ph type="sldNum" sz="quarter" idx="13"/>
          </p:nvPr>
        </p:nvSpPr>
        <p:spPr/>
        <p:txBody>
          <a:bodyPr/>
          <a:lstStyle/>
          <a:p>
            <a:pPr>
              <a:defRPr/>
            </a:pPr>
            <a:fld id="{FB6BCA4D-2E23-422A-87E3-BF6857D92014}" type="slidenum">
              <a:rPr lang="en-US"/>
              <a:pPr>
                <a:defRPr/>
              </a:pPr>
              <a:t>7</a:t>
            </a:fld>
            <a:endParaRPr lang="en-US"/>
          </a:p>
        </p:txBody>
      </p:sp>
      <p:pic>
        <p:nvPicPr>
          <p:cNvPr id="7" name="Picture 7">
            <a:extLst>
              <a:ext uri="{FF2B5EF4-FFF2-40B4-BE49-F238E27FC236}">
                <a16:creationId xmlns:a16="http://schemas.microsoft.com/office/drawing/2014/main" id="{0A660054-275A-BC0C-B99C-B043703608E7}"/>
              </a:ext>
            </a:extLst>
          </p:cNvPr>
          <p:cNvPicPr>
            <a:picLocks noChangeAspect="1"/>
          </p:cNvPicPr>
          <p:nvPr/>
        </p:nvPicPr>
        <p:blipFill>
          <a:blip r:embed="rId2"/>
          <a:stretch>
            <a:fillRect/>
          </a:stretch>
        </p:blipFill>
        <p:spPr>
          <a:xfrm>
            <a:off x="1516824" y="1171026"/>
            <a:ext cx="6109568" cy="3971361"/>
          </a:xfrm>
          <a:prstGeom prst="rect">
            <a:avLst/>
          </a:prstGeom>
        </p:spPr>
      </p:pic>
    </p:spTree>
    <p:extLst>
      <p:ext uri="{BB962C8B-B14F-4D97-AF65-F5344CB8AC3E}">
        <p14:creationId xmlns:p14="http://schemas.microsoft.com/office/powerpoint/2010/main" val="180647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lokshēma: process 4">
            <a:extLst>
              <a:ext uri="{FF2B5EF4-FFF2-40B4-BE49-F238E27FC236}">
                <a16:creationId xmlns:a16="http://schemas.microsoft.com/office/drawing/2014/main" id="{3A6AFD4D-C07C-433E-BEC4-D43FAFA55F6A}"/>
              </a:ext>
            </a:extLst>
          </p:cNvPr>
          <p:cNvSpPr/>
          <p:nvPr/>
        </p:nvSpPr>
        <p:spPr>
          <a:xfrm>
            <a:off x="2065020" y="-1"/>
            <a:ext cx="707897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9ABFE298-E6A8-F72F-90E4-830D7976EB88}"/>
              </a:ext>
            </a:extLst>
          </p:cNvPr>
          <p:cNvSpPr>
            <a:spLocks noGrp="1"/>
          </p:cNvSpPr>
          <p:nvPr>
            <p:ph type="title"/>
          </p:nvPr>
        </p:nvSpPr>
        <p:spPr/>
        <p:txBody>
          <a:bodyPr lIns="91440" tIns="45720" rIns="91440" bIns="45720" anchor="t">
            <a:normAutofit/>
          </a:bodyPr>
          <a:lstStyle/>
          <a:p>
            <a:pPr algn="r"/>
            <a:r>
              <a:rPr lang="lv-LV">
                <a:latin typeface="Verdana"/>
                <a:ea typeface="Verdana"/>
              </a:rPr>
              <a:t>Atbalsts muzejiem Latgales reģionā</a:t>
            </a:r>
            <a:endParaRPr lang="lv-LV"/>
          </a:p>
        </p:txBody>
      </p:sp>
      <p:sp>
        <p:nvSpPr>
          <p:cNvPr id="4" name="Slaida numura vietturis 3">
            <a:extLst>
              <a:ext uri="{FF2B5EF4-FFF2-40B4-BE49-F238E27FC236}">
                <a16:creationId xmlns:a16="http://schemas.microsoft.com/office/drawing/2014/main" id="{75FCBFCF-9B19-3534-78C0-964656377E22}"/>
              </a:ext>
            </a:extLst>
          </p:cNvPr>
          <p:cNvSpPr>
            <a:spLocks noGrp="1"/>
          </p:cNvSpPr>
          <p:nvPr>
            <p:ph type="sldNum" sz="quarter" idx="13"/>
          </p:nvPr>
        </p:nvSpPr>
        <p:spPr/>
        <p:txBody>
          <a:bodyPr/>
          <a:lstStyle/>
          <a:p>
            <a:pPr>
              <a:defRPr/>
            </a:pPr>
            <a:fld id="{FB6BCA4D-2E23-422A-87E3-BF6857D92014}" type="slidenum">
              <a:rPr lang="en-US"/>
              <a:pPr>
                <a:defRPr/>
              </a:pPr>
              <a:t>8</a:t>
            </a:fld>
            <a:endParaRPr lang="en-US"/>
          </a:p>
        </p:txBody>
      </p:sp>
      <p:pic>
        <p:nvPicPr>
          <p:cNvPr id="7" name="Attēls 7">
            <a:extLst>
              <a:ext uri="{FF2B5EF4-FFF2-40B4-BE49-F238E27FC236}">
                <a16:creationId xmlns:a16="http://schemas.microsoft.com/office/drawing/2014/main" id="{99AD1BD0-F8DF-C407-28D7-DEC192388FFB}"/>
              </a:ext>
            </a:extLst>
          </p:cNvPr>
          <p:cNvPicPr>
            <a:picLocks noChangeAspect="1"/>
          </p:cNvPicPr>
          <p:nvPr/>
        </p:nvPicPr>
        <p:blipFill>
          <a:blip r:embed="rId2"/>
          <a:stretch>
            <a:fillRect/>
          </a:stretch>
        </p:blipFill>
        <p:spPr>
          <a:xfrm>
            <a:off x="372809" y="1288090"/>
            <a:ext cx="8412705" cy="3355100"/>
          </a:xfrm>
          <a:prstGeom prst="rect">
            <a:avLst/>
          </a:prstGeom>
        </p:spPr>
      </p:pic>
    </p:spTree>
    <p:extLst>
      <p:ext uri="{BB962C8B-B14F-4D97-AF65-F5344CB8AC3E}">
        <p14:creationId xmlns:p14="http://schemas.microsoft.com/office/powerpoint/2010/main" val="13877148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Blokshēma: process 13">
            <a:extLst>
              <a:ext uri="{FF2B5EF4-FFF2-40B4-BE49-F238E27FC236}">
                <a16:creationId xmlns:a16="http://schemas.microsoft.com/office/drawing/2014/main" id="{C33FE4C1-209F-49AD-9B7F-5C9DE15130D4}"/>
              </a:ext>
            </a:extLst>
          </p:cNvPr>
          <p:cNvSpPr/>
          <p:nvPr/>
        </p:nvSpPr>
        <p:spPr>
          <a:xfrm>
            <a:off x="3406140" y="-1"/>
            <a:ext cx="573786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9EBD95B8-FD6A-C9E5-AC6D-F21658F0727E}"/>
              </a:ext>
            </a:extLst>
          </p:cNvPr>
          <p:cNvSpPr>
            <a:spLocks noGrp="1"/>
          </p:cNvSpPr>
          <p:nvPr>
            <p:ph type="title"/>
          </p:nvPr>
        </p:nvSpPr>
        <p:spPr>
          <a:xfrm>
            <a:off x="2880360" y="285750"/>
            <a:ext cx="5806440" cy="777482"/>
          </a:xfrm>
        </p:spPr>
        <p:txBody>
          <a:bodyPr lIns="91440" tIns="45720" rIns="91440" bIns="45720" anchor="t">
            <a:noAutofit/>
          </a:bodyPr>
          <a:lstStyle/>
          <a:p>
            <a:pPr algn="r"/>
            <a:r>
              <a:rPr lang="lv-LV">
                <a:latin typeface="Verdana"/>
                <a:ea typeface="Verdana"/>
              </a:rPr>
              <a:t>Kultūrizglītības programma “Latvijas skolas soma”</a:t>
            </a:r>
          </a:p>
        </p:txBody>
      </p:sp>
      <p:sp>
        <p:nvSpPr>
          <p:cNvPr id="3" name="Satura vietturis 2">
            <a:extLst>
              <a:ext uri="{FF2B5EF4-FFF2-40B4-BE49-F238E27FC236}">
                <a16:creationId xmlns:a16="http://schemas.microsoft.com/office/drawing/2014/main" id="{48442648-8E20-70A5-0A23-20724E6088BD}"/>
              </a:ext>
            </a:extLst>
          </p:cNvPr>
          <p:cNvSpPr>
            <a:spLocks noGrp="1"/>
          </p:cNvSpPr>
          <p:nvPr>
            <p:ph idx="1"/>
          </p:nvPr>
        </p:nvSpPr>
        <p:spPr>
          <a:xfrm>
            <a:off x="1219200" y="1600772"/>
            <a:ext cx="7460080" cy="3291568"/>
          </a:xfrm>
        </p:spPr>
        <p:txBody>
          <a:bodyPr lIns="91440" tIns="45720" rIns="91440" bIns="45720" anchor="t">
            <a:normAutofit fontScale="70000" lnSpcReduction="20000"/>
          </a:bodyPr>
          <a:lstStyle/>
          <a:p>
            <a:r>
              <a:rPr lang="lv-LV">
                <a:latin typeface="Verdana"/>
                <a:ea typeface="Verdana"/>
              </a:rPr>
              <a:t>Kopš 2018. gada rudens </a:t>
            </a:r>
            <a:r>
              <a:rPr lang="lv-LV" b="1">
                <a:latin typeface="Verdana"/>
                <a:ea typeface="Verdana"/>
              </a:rPr>
              <a:t>visas Latgales reģiona izglītības iestādes</a:t>
            </a:r>
            <a:r>
              <a:rPr lang="lv-LV">
                <a:latin typeface="Verdana"/>
                <a:ea typeface="Verdana"/>
              </a:rPr>
              <a:t>, kas īsteno pamata un vidējās vispārējas un profesionālās izglītības klātienes programmas, </a:t>
            </a:r>
            <a:r>
              <a:rPr lang="lv-LV" b="1">
                <a:latin typeface="Verdana"/>
                <a:ea typeface="Verdana"/>
              </a:rPr>
              <a:t>saņem valsts finansējumu un sekmīgi īsteno</a:t>
            </a:r>
            <a:r>
              <a:rPr lang="lv-LV">
                <a:latin typeface="Verdana"/>
                <a:ea typeface="Verdana"/>
              </a:rPr>
              <a:t> </a:t>
            </a:r>
            <a:r>
              <a:rPr lang="lv-LV" sz="2100" b="1">
                <a:latin typeface="Verdana"/>
                <a:ea typeface="Verdana"/>
              </a:rPr>
              <a:t>kultūrizglītības programmu “Latvijas skolas soma”</a:t>
            </a:r>
            <a:r>
              <a:rPr lang="lv-LV">
                <a:latin typeface="Verdana"/>
                <a:ea typeface="Verdana"/>
              </a:rPr>
              <a:t>;</a:t>
            </a:r>
            <a:endParaRPr lang="lv-LV"/>
          </a:p>
          <a:p>
            <a:pPr marL="342900" indent="-342900">
              <a:buChar char="•"/>
            </a:pPr>
            <a:endParaRPr lang="lv-LV">
              <a:latin typeface="Verdana"/>
              <a:ea typeface="Verdana"/>
            </a:endParaRPr>
          </a:p>
          <a:p>
            <a:r>
              <a:rPr lang="lv-LV" b="1">
                <a:latin typeface="Verdana"/>
                <a:ea typeface="Verdana"/>
              </a:rPr>
              <a:t>Latgales reģiona kultūras institūcijas piedāvā daudzveidīgas kultūras norises</a:t>
            </a:r>
            <a:r>
              <a:rPr lang="lv-LV">
                <a:latin typeface="Verdana"/>
                <a:ea typeface="Verdana"/>
              </a:rPr>
              <a:t>, kuras apmeklē gan skolēni no Latgales reģiona, gan citām Latvijas vietām;</a:t>
            </a:r>
          </a:p>
          <a:p>
            <a:pPr marL="342900" indent="-342900">
              <a:buChar char="•"/>
            </a:pPr>
            <a:endParaRPr lang="lv-LV">
              <a:latin typeface="Verdana"/>
              <a:ea typeface="Verdana"/>
            </a:endParaRPr>
          </a:p>
          <a:p>
            <a:r>
              <a:rPr lang="lv-LV">
                <a:latin typeface="Verdana"/>
                <a:ea typeface="Verdana"/>
              </a:rPr>
              <a:t>Programmā “Latvijas skolas soma” </a:t>
            </a:r>
            <a:r>
              <a:rPr lang="lv-LV" b="1">
                <a:latin typeface="Verdana"/>
                <a:ea typeface="Verdana"/>
              </a:rPr>
              <a:t>iekļautas arī tādas kultūras norises, kas atspoguļo tieši Latgales kultūras mantojumu</a:t>
            </a:r>
            <a:r>
              <a:rPr lang="lv-LV">
                <a:latin typeface="Verdana"/>
                <a:ea typeface="Verdana"/>
              </a:rPr>
              <a:t>, valodu un laikmetīgās mākslas izpausmes;</a:t>
            </a:r>
          </a:p>
          <a:p>
            <a:pPr marL="342900" indent="-342900">
              <a:buChar char="•"/>
            </a:pPr>
            <a:endParaRPr lang="lv-LV">
              <a:latin typeface="Verdana"/>
              <a:ea typeface="Verdana"/>
            </a:endParaRPr>
          </a:p>
          <a:p>
            <a:r>
              <a:rPr lang="lv-LV" b="1">
                <a:latin typeface="Verdana"/>
                <a:ea typeface="Verdana"/>
              </a:rPr>
              <a:t>COVID-19 pandēmijas apstākļos programmā tika iekļautas digitālās kultūras norises</a:t>
            </a:r>
            <a:r>
              <a:rPr lang="lv-LV">
                <a:latin typeface="Verdana"/>
                <a:ea typeface="Verdana"/>
              </a:rPr>
              <a:t>, kuras kopā ar skolēniem skatījās arī citi ģimenes locekļi, tā sekmējot plašākas sabiedrības iepazīšanos ar Latvijas kultūras norisēm.</a:t>
            </a:r>
          </a:p>
          <a:p>
            <a:pPr marL="342900" indent="-342900">
              <a:buChar char="•"/>
            </a:pPr>
            <a:endParaRPr lang="lv-LV">
              <a:latin typeface="Verdana"/>
              <a:ea typeface="Verdana"/>
            </a:endParaRPr>
          </a:p>
        </p:txBody>
      </p:sp>
      <p:sp>
        <p:nvSpPr>
          <p:cNvPr id="4" name="Slaida numura vietturis 3">
            <a:extLst>
              <a:ext uri="{FF2B5EF4-FFF2-40B4-BE49-F238E27FC236}">
                <a16:creationId xmlns:a16="http://schemas.microsoft.com/office/drawing/2014/main" id="{83748760-2B63-EE0B-3479-8A47247D1986}"/>
              </a:ext>
            </a:extLst>
          </p:cNvPr>
          <p:cNvSpPr>
            <a:spLocks noGrp="1"/>
          </p:cNvSpPr>
          <p:nvPr>
            <p:ph type="sldNum" sz="quarter" idx="13"/>
          </p:nvPr>
        </p:nvSpPr>
        <p:spPr/>
        <p:txBody>
          <a:bodyPr/>
          <a:lstStyle/>
          <a:p>
            <a:pPr>
              <a:defRPr/>
            </a:pPr>
            <a:fld id="{FB6BCA4D-2E23-422A-87E3-BF6857D92014}" type="slidenum">
              <a:rPr lang="en-US"/>
              <a:pPr>
                <a:defRPr/>
              </a:pPr>
              <a:t>9</a:t>
            </a:fld>
            <a:endParaRPr lang="en-US"/>
          </a:p>
        </p:txBody>
      </p:sp>
      <p:pic>
        <p:nvPicPr>
          <p:cNvPr id="8" name="Attēls 7" descr="Attēls, kurā ir teksts&#10;&#10;Apraksts ģenerēts automātiski">
            <a:extLst>
              <a:ext uri="{FF2B5EF4-FFF2-40B4-BE49-F238E27FC236}">
                <a16:creationId xmlns:a16="http://schemas.microsoft.com/office/drawing/2014/main" id="{DD2E4B1F-8A30-4569-8927-2A442B8969A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297" t="60148" r="31333" b="13482"/>
          <a:stretch/>
        </p:blipFill>
        <p:spPr>
          <a:xfrm>
            <a:off x="381000" y="1707761"/>
            <a:ext cx="593788" cy="593788"/>
          </a:xfrm>
          <a:prstGeom prst="rect">
            <a:avLst/>
          </a:prstGeom>
        </p:spPr>
      </p:pic>
      <p:pic>
        <p:nvPicPr>
          <p:cNvPr id="11" name="Attēls 10" descr="Attēls, kurā ir teksts&#10;&#10;Apraksts ģenerēts automātiski">
            <a:extLst>
              <a:ext uri="{FF2B5EF4-FFF2-40B4-BE49-F238E27FC236}">
                <a16:creationId xmlns:a16="http://schemas.microsoft.com/office/drawing/2014/main" id="{7BD4727B-D539-4412-A2F1-052AEFF7904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297" t="60148" r="31333" b="13482"/>
          <a:stretch/>
        </p:blipFill>
        <p:spPr>
          <a:xfrm>
            <a:off x="381000" y="2544045"/>
            <a:ext cx="593788" cy="593788"/>
          </a:xfrm>
          <a:prstGeom prst="rect">
            <a:avLst/>
          </a:prstGeom>
        </p:spPr>
      </p:pic>
      <p:pic>
        <p:nvPicPr>
          <p:cNvPr id="12" name="Attēls 11" descr="Attēls, kurā ir teksts&#10;&#10;Apraksts ģenerēts automātiski">
            <a:extLst>
              <a:ext uri="{FF2B5EF4-FFF2-40B4-BE49-F238E27FC236}">
                <a16:creationId xmlns:a16="http://schemas.microsoft.com/office/drawing/2014/main" id="{8B3AB424-6E97-4F22-9F01-1A0D171C0FF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297" t="60148" r="31333" b="13482"/>
          <a:stretch/>
        </p:blipFill>
        <p:spPr>
          <a:xfrm>
            <a:off x="369465" y="3321916"/>
            <a:ext cx="593788" cy="593788"/>
          </a:xfrm>
          <a:prstGeom prst="rect">
            <a:avLst/>
          </a:prstGeom>
        </p:spPr>
      </p:pic>
      <p:pic>
        <p:nvPicPr>
          <p:cNvPr id="13" name="Attēls 12" descr="Attēls, kurā ir teksts&#10;&#10;Apraksts ģenerēts automātiski">
            <a:extLst>
              <a:ext uri="{FF2B5EF4-FFF2-40B4-BE49-F238E27FC236}">
                <a16:creationId xmlns:a16="http://schemas.microsoft.com/office/drawing/2014/main" id="{AD46DBA9-7C8A-4A0F-86DD-2F2790BFB3A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2297" t="60148" r="31333" b="13482"/>
          <a:stretch/>
        </p:blipFill>
        <p:spPr>
          <a:xfrm>
            <a:off x="381000" y="4099787"/>
            <a:ext cx="593788" cy="593788"/>
          </a:xfrm>
          <a:prstGeom prst="rect">
            <a:avLst/>
          </a:prstGeom>
        </p:spPr>
      </p:pic>
    </p:spTree>
    <p:extLst>
      <p:ext uri="{BB962C8B-B14F-4D97-AF65-F5344CB8AC3E}">
        <p14:creationId xmlns:p14="http://schemas.microsoft.com/office/powerpoint/2010/main" val="22409367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Blokshēma: process 10">
            <a:extLst>
              <a:ext uri="{FF2B5EF4-FFF2-40B4-BE49-F238E27FC236}">
                <a16:creationId xmlns:a16="http://schemas.microsoft.com/office/drawing/2014/main" id="{973DD1BC-57DA-412F-A181-DB5F68B7EBB7}"/>
              </a:ext>
            </a:extLst>
          </p:cNvPr>
          <p:cNvSpPr/>
          <p:nvPr/>
        </p:nvSpPr>
        <p:spPr>
          <a:xfrm>
            <a:off x="1654628" y="-1"/>
            <a:ext cx="7489372" cy="128778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0343BD27-B4A7-049B-A68C-54AF2C832CD1}"/>
              </a:ext>
            </a:extLst>
          </p:cNvPr>
          <p:cNvSpPr>
            <a:spLocks noGrp="1"/>
          </p:cNvSpPr>
          <p:nvPr>
            <p:ph type="title"/>
          </p:nvPr>
        </p:nvSpPr>
        <p:spPr>
          <a:xfrm>
            <a:off x="1447800" y="285750"/>
            <a:ext cx="7239000" cy="777482"/>
          </a:xfrm>
        </p:spPr>
        <p:txBody>
          <a:bodyPr lIns="91440" tIns="45720" rIns="91440" bIns="45720" anchor="t">
            <a:normAutofit/>
          </a:bodyPr>
          <a:lstStyle/>
          <a:p>
            <a:pPr algn="r"/>
            <a:r>
              <a:rPr lang="lv-LV" sz="2000">
                <a:latin typeface="Verdana"/>
                <a:ea typeface="Verdana"/>
              </a:rPr>
              <a:t>Īstenotie pasākumi, gatavojoties Dziesmu un deju svētku tradīcijas 150 gadu svinībām</a:t>
            </a:r>
            <a:endParaRPr lang="lv-LV" sz="2000"/>
          </a:p>
        </p:txBody>
      </p:sp>
      <p:sp>
        <p:nvSpPr>
          <p:cNvPr id="3" name="Satura vietturis 2">
            <a:extLst>
              <a:ext uri="{FF2B5EF4-FFF2-40B4-BE49-F238E27FC236}">
                <a16:creationId xmlns:a16="http://schemas.microsoft.com/office/drawing/2014/main" id="{9EBA88BD-61F2-AC85-E5F5-E802467F0936}"/>
              </a:ext>
            </a:extLst>
          </p:cNvPr>
          <p:cNvSpPr>
            <a:spLocks noGrp="1"/>
          </p:cNvSpPr>
          <p:nvPr>
            <p:ph idx="1"/>
          </p:nvPr>
        </p:nvSpPr>
        <p:spPr>
          <a:xfrm>
            <a:off x="1197429" y="1548850"/>
            <a:ext cx="7489372" cy="3345997"/>
          </a:xfrm>
        </p:spPr>
        <p:txBody>
          <a:bodyPr lIns="91440" tIns="45720" rIns="91440" bIns="45720" anchor="t">
            <a:normAutofit fontScale="70000" lnSpcReduction="20000"/>
          </a:bodyPr>
          <a:lstStyle/>
          <a:p>
            <a:pPr>
              <a:lnSpc>
                <a:spcPct val="120000"/>
              </a:lnSpc>
            </a:pPr>
            <a:r>
              <a:rPr lang="lv-LV" dirty="0">
                <a:latin typeface="Verdana"/>
                <a:ea typeface="Verdana"/>
              </a:rPr>
              <a:t>Senioru koru svētku </a:t>
            </a:r>
            <a:r>
              <a:rPr lang="lv-LV" b="1" dirty="0">
                <a:latin typeface="Verdana"/>
                <a:ea typeface="Verdana"/>
              </a:rPr>
              <a:t>senioru koru kopmēģinājums</a:t>
            </a:r>
            <a:r>
              <a:rPr lang="lv-LV" dirty="0">
                <a:latin typeface="Verdana"/>
                <a:ea typeface="Verdana"/>
              </a:rPr>
              <a:t> 2019.gadā Rēzeknē;</a:t>
            </a:r>
            <a:endParaRPr lang="lv-LV" dirty="0"/>
          </a:p>
          <a:p>
            <a:pPr marL="342900" indent="-342900">
              <a:lnSpc>
                <a:spcPct val="120000"/>
              </a:lnSpc>
              <a:buChar char="•"/>
            </a:pPr>
            <a:endParaRPr lang="lv-LV">
              <a:latin typeface="Verdana"/>
              <a:ea typeface="Verdana"/>
            </a:endParaRPr>
          </a:p>
          <a:p>
            <a:pPr>
              <a:lnSpc>
                <a:spcPct val="120000"/>
              </a:lnSpc>
            </a:pPr>
            <a:r>
              <a:rPr lang="lv-LV" b="1" dirty="0">
                <a:latin typeface="Verdana"/>
                <a:ea typeface="Verdana"/>
              </a:rPr>
              <a:t>Latvijas </a:t>
            </a:r>
            <a:r>
              <a:rPr lang="lv-LV" b="1" dirty="0" err="1">
                <a:latin typeface="Verdana"/>
                <a:ea typeface="Verdana"/>
              </a:rPr>
              <a:t>amatierteātru</a:t>
            </a:r>
            <a:r>
              <a:rPr lang="lv-LV" b="1" dirty="0">
                <a:latin typeface="Verdana"/>
                <a:ea typeface="Verdana"/>
              </a:rPr>
              <a:t> skates</a:t>
            </a:r>
            <a:r>
              <a:rPr lang="lv-LV" dirty="0">
                <a:latin typeface="Verdana"/>
                <a:ea typeface="Verdana"/>
              </a:rPr>
              <a:t> – 2018.gadā reģionālā skate Jēkabpilī; 2019.gadā reģionālā skate un fināls Rēzeknē;</a:t>
            </a:r>
            <a:endParaRPr lang="lv-LV" dirty="0"/>
          </a:p>
          <a:p>
            <a:pPr marL="342900" indent="-342900">
              <a:lnSpc>
                <a:spcPct val="120000"/>
              </a:lnSpc>
              <a:buChar char="•"/>
            </a:pPr>
            <a:endParaRPr lang="lv-LV">
              <a:latin typeface="Verdana"/>
              <a:ea typeface="Verdana"/>
            </a:endParaRPr>
          </a:p>
          <a:p>
            <a:pPr>
              <a:lnSpc>
                <a:spcPct val="120000"/>
              </a:lnSpc>
            </a:pPr>
            <a:r>
              <a:rPr lang="lv-LV" b="1" dirty="0">
                <a:latin typeface="Verdana"/>
                <a:ea typeface="Verdana"/>
              </a:rPr>
              <a:t>Daugavpils starptautiskais tautu deju festivāls</a:t>
            </a:r>
            <a:r>
              <a:rPr lang="lv-LV" dirty="0">
                <a:latin typeface="Verdana"/>
                <a:ea typeface="Verdana"/>
              </a:rPr>
              <a:t> 2020.gadā, kurā piedalījās mazākumtautību mākslinieciskie kolektīvi;</a:t>
            </a:r>
          </a:p>
          <a:p>
            <a:pPr marL="342900" indent="-342900">
              <a:lnSpc>
                <a:spcPct val="120000"/>
              </a:lnSpc>
              <a:buChar char="•"/>
            </a:pPr>
            <a:endParaRPr lang="lv-LV">
              <a:latin typeface="Verdana"/>
              <a:ea typeface="Verdana"/>
            </a:endParaRPr>
          </a:p>
          <a:p>
            <a:pPr>
              <a:lnSpc>
                <a:spcPct val="120000"/>
              </a:lnSpc>
            </a:pPr>
            <a:r>
              <a:rPr lang="lv-LV" dirty="0">
                <a:latin typeface="Verdana"/>
                <a:ea typeface="Verdana"/>
              </a:rPr>
              <a:t>2021.gadā un 2022.gadā noorganizēta </a:t>
            </a:r>
            <a:r>
              <a:rPr lang="lv-LV" b="1" dirty="0">
                <a:latin typeface="Verdana"/>
                <a:ea typeface="Verdana"/>
              </a:rPr>
              <a:t>Latviešu dejas skola Latgales reģionam un diasporai</a:t>
            </a:r>
            <a:r>
              <a:rPr lang="lv-LV" dirty="0">
                <a:latin typeface="Verdana"/>
                <a:ea typeface="Verdana"/>
              </a:rPr>
              <a:t>;</a:t>
            </a:r>
            <a:endParaRPr lang="lv-LV" dirty="0"/>
          </a:p>
          <a:p>
            <a:pPr marL="342900" indent="-342900">
              <a:lnSpc>
                <a:spcPct val="120000"/>
              </a:lnSpc>
              <a:buChar char="•"/>
            </a:pPr>
            <a:endParaRPr lang="lv-LV">
              <a:latin typeface="Verdana"/>
              <a:ea typeface="Verdana"/>
            </a:endParaRPr>
          </a:p>
          <a:p>
            <a:pPr>
              <a:lnSpc>
                <a:spcPct val="120000"/>
              </a:lnSpc>
            </a:pPr>
            <a:r>
              <a:rPr lang="lv-LV" b="1" dirty="0">
                <a:latin typeface="Verdana"/>
                <a:ea typeface="Verdana"/>
              </a:rPr>
              <a:t>Pūtēju orķestru Dziesmu un deju svētku </a:t>
            </a:r>
            <a:r>
              <a:rPr lang="lv-LV" b="1" dirty="0" err="1">
                <a:latin typeface="Verdana"/>
                <a:ea typeface="Verdana"/>
              </a:rPr>
              <a:t>ieskaņas</a:t>
            </a:r>
            <a:r>
              <a:rPr lang="lv-LV" b="1" dirty="0">
                <a:latin typeface="Verdana"/>
                <a:ea typeface="Verdana"/>
              </a:rPr>
              <a:t> koncerts</a:t>
            </a:r>
            <a:r>
              <a:rPr lang="lv-LV" dirty="0">
                <a:latin typeface="Verdana"/>
                <a:ea typeface="Verdana"/>
              </a:rPr>
              <a:t> Preiļos 2022.gadā.</a:t>
            </a:r>
            <a:endParaRPr lang="lv-LV" dirty="0"/>
          </a:p>
        </p:txBody>
      </p:sp>
      <p:sp>
        <p:nvSpPr>
          <p:cNvPr id="4" name="Slaida numura vietturis 3">
            <a:extLst>
              <a:ext uri="{FF2B5EF4-FFF2-40B4-BE49-F238E27FC236}">
                <a16:creationId xmlns:a16="http://schemas.microsoft.com/office/drawing/2014/main" id="{44ED13EF-5A27-5FCD-55F2-9BA2A8C9B4A8}"/>
              </a:ext>
            </a:extLst>
          </p:cNvPr>
          <p:cNvSpPr>
            <a:spLocks noGrp="1"/>
          </p:cNvSpPr>
          <p:nvPr>
            <p:ph type="sldNum" sz="quarter" idx="13"/>
          </p:nvPr>
        </p:nvSpPr>
        <p:spPr/>
        <p:txBody>
          <a:bodyPr/>
          <a:lstStyle/>
          <a:p>
            <a:pPr>
              <a:defRPr/>
            </a:pPr>
            <a:fld id="{FB6BCA4D-2E23-422A-87E3-BF6857D92014}" type="slidenum">
              <a:rPr lang="en-US"/>
              <a:pPr>
                <a:defRPr/>
              </a:pPr>
              <a:t>10</a:t>
            </a:fld>
            <a:endParaRPr lang="en-US"/>
          </a:p>
        </p:txBody>
      </p:sp>
      <p:pic>
        <p:nvPicPr>
          <p:cNvPr id="10" name="Picture 11">
            <a:extLst>
              <a:ext uri="{FF2B5EF4-FFF2-40B4-BE49-F238E27FC236}">
                <a16:creationId xmlns:a16="http://schemas.microsoft.com/office/drawing/2014/main" id="{AE961849-4DD7-53A6-FB7D-35D5EE2C9FAD}"/>
              </a:ext>
            </a:extLst>
          </p:cNvPr>
          <p:cNvPicPr>
            <a:picLocks noChangeAspect="1"/>
          </p:cNvPicPr>
          <p:nvPr/>
        </p:nvPicPr>
        <p:blipFill rotWithShape="1">
          <a:blip r:embed="rId2"/>
          <a:srcRect l="40979" t="72291" r="36697" b="306"/>
          <a:stretch/>
        </p:blipFill>
        <p:spPr>
          <a:xfrm>
            <a:off x="401506" y="1359248"/>
            <a:ext cx="589541" cy="690763"/>
          </a:xfrm>
          <a:prstGeom prst="rect">
            <a:avLst/>
          </a:prstGeom>
        </p:spPr>
      </p:pic>
      <p:pic>
        <p:nvPicPr>
          <p:cNvPr id="12" name="Picture 12">
            <a:extLst>
              <a:ext uri="{FF2B5EF4-FFF2-40B4-BE49-F238E27FC236}">
                <a16:creationId xmlns:a16="http://schemas.microsoft.com/office/drawing/2014/main" id="{92CE983B-00D7-0CFA-A615-445DCA72E55B}"/>
              </a:ext>
            </a:extLst>
          </p:cNvPr>
          <p:cNvPicPr>
            <a:picLocks noChangeAspect="1"/>
          </p:cNvPicPr>
          <p:nvPr/>
        </p:nvPicPr>
        <p:blipFill rotWithShape="1">
          <a:blip r:embed="rId3"/>
          <a:srcRect l="61944" t="45833" r="9722" b="25278"/>
          <a:stretch/>
        </p:blipFill>
        <p:spPr>
          <a:xfrm>
            <a:off x="403860" y="2077352"/>
            <a:ext cx="586743" cy="601984"/>
          </a:xfrm>
          <a:prstGeom prst="rect">
            <a:avLst/>
          </a:prstGeom>
        </p:spPr>
      </p:pic>
      <p:pic>
        <p:nvPicPr>
          <p:cNvPr id="13" name="Picture 13">
            <a:extLst>
              <a:ext uri="{FF2B5EF4-FFF2-40B4-BE49-F238E27FC236}">
                <a16:creationId xmlns:a16="http://schemas.microsoft.com/office/drawing/2014/main" id="{2A67E04E-B000-3CB1-12C9-3941B6139289}"/>
              </a:ext>
            </a:extLst>
          </p:cNvPr>
          <p:cNvPicPr>
            <a:picLocks noChangeAspect="1"/>
          </p:cNvPicPr>
          <p:nvPr/>
        </p:nvPicPr>
        <p:blipFill rotWithShape="1">
          <a:blip r:embed="rId3"/>
          <a:srcRect l="41944" t="47222" r="38055" b="26331"/>
          <a:stretch/>
        </p:blipFill>
        <p:spPr>
          <a:xfrm>
            <a:off x="441960" y="4201227"/>
            <a:ext cx="510544" cy="695015"/>
          </a:xfrm>
          <a:prstGeom prst="rect">
            <a:avLst/>
          </a:prstGeom>
        </p:spPr>
      </p:pic>
      <p:pic>
        <p:nvPicPr>
          <p:cNvPr id="14" name="Picture 14">
            <a:extLst>
              <a:ext uri="{FF2B5EF4-FFF2-40B4-BE49-F238E27FC236}">
                <a16:creationId xmlns:a16="http://schemas.microsoft.com/office/drawing/2014/main" id="{80095FAF-9E78-88ED-B09C-059CE40AECE2}"/>
              </a:ext>
            </a:extLst>
          </p:cNvPr>
          <p:cNvPicPr>
            <a:picLocks noChangeAspect="1"/>
          </p:cNvPicPr>
          <p:nvPr/>
        </p:nvPicPr>
        <p:blipFill rotWithShape="1">
          <a:blip r:embed="rId3"/>
          <a:srcRect l="61944" t="73725" r="8333" b="3055"/>
          <a:stretch/>
        </p:blipFill>
        <p:spPr>
          <a:xfrm>
            <a:off x="289560" y="2780606"/>
            <a:ext cx="815343" cy="636969"/>
          </a:xfrm>
          <a:prstGeom prst="rect">
            <a:avLst/>
          </a:prstGeom>
        </p:spPr>
      </p:pic>
      <p:pic>
        <p:nvPicPr>
          <p:cNvPr id="15" name="Picture 15">
            <a:extLst>
              <a:ext uri="{FF2B5EF4-FFF2-40B4-BE49-F238E27FC236}">
                <a16:creationId xmlns:a16="http://schemas.microsoft.com/office/drawing/2014/main" id="{9F3417D8-8833-D265-3BB0-C6DDCBEFA8FA}"/>
              </a:ext>
            </a:extLst>
          </p:cNvPr>
          <p:cNvPicPr>
            <a:picLocks noChangeAspect="1"/>
          </p:cNvPicPr>
          <p:nvPr/>
        </p:nvPicPr>
        <p:blipFill>
          <a:blip r:embed="rId4"/>
          <a:stretch>
            <a:fillRect/>
          </a:stretch>
        </p:blipFill>
        <p:spPr>
          <a:xfrm>
            <a:off x="381000" y="3599907"/>
            <a:ext cx="632460" cy="359225"/>
          </a:xfrm>
          <a:prstGeom prst="rect">
            <a:avLst/>
          </a:prstGeom>
        </p:spPr>
      </p:pic>
    </p:spTree>
    <p:extLst>
      <p:ext uri="{BB962C8B-B14F-4D97-AF65-F5344CB8AC3E}">
        <p14:creationId xmlns:p14="http://schemas.microsoft.com/office/powerpoint/2010/main" val="841563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Blokshēma: process 42">
            <a:extLst>
              <a:ext uri="{FF2B5EF4-FFF2-40B4-BE49-F238E27FC236}">
                <a16:creationId xmlns:a16="http://schemas.microsoft.com/office/drawing/2014/main" id="{0D1D1A03-7635-4CBD-9D99-43880F863157}"/>
              </a:ext>
            </a:extLst>
          </p:cNvPr>
          <p:cNvSpPr/>
          <p:nvPr/>
        </p:nvSpPr>
        <p:spPr>
          <a:xfrm>
            <a:off x="2644140" y="-1"/>
            <a:ext cx="649986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p:txBody>
          <a:bodyPr lIns="91440" tIns="45720" rIns="91440" bIns="45720" anchor="t">
            <a:normAutofit fontScale="90000"/>
          </a:bodyPr>
          <a:lstStyle/>
          <a:p>
            <a:pPr algn="r"/>
            <a:r>
              <a:rPr lang="lv-LV">
                <a:latin typeface="Verdana"/>
                <a:ea typeface="Verdana"/>
                <a:cs typeface="Times New Roman"/>
              </a:rPr>
              <a:t>Atbalsts Latgales kultūras tradīciju saglabāšanai un popularizēšanai</a:t>
            </a:r>
            <a:endParaRPr lang="lv-LV">
              <a:latin typeface="Verdana"/>
            </a:endParaRPr>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11</a:t>
            </a:fld>
            <a:endParaRPr lang="en-US"/>
          </a:p>
        </p:txBody>
      </p:sp>
      <p:sp>
        <p:nvSpPr>
          <p:cNvPr id="15" name="Taisnstūris 14">
            <a:extLst>
              <a:ext uri="{FF2B5EF4-FFF2-40B4-BE49-F238E27FC236}">
                <a16:creationId xmlns:a16="http://schemas.microsoft.com/office/drawing/2014/main" id="{17E192B3-8E5F-4664-90C9-95D6B4AEA037}"/>
              </a:ext>
            </a:extLst>
          </p:cNvPr>
          <p:cNvSpPr/>
          <p:nvPr/>
        </p:nvSpPr>
        <p:spPr>
          <a:xfrm>
            <a:off x="389418" y="2109619"/>
            <a:ext cx="1495021" cy="830997"/>
          </a:xfrm>
          <a:prstGeom prst="rect">
            <a:avLst/>
          </a:prstGeom>
        </p:spPr>
        <p:txBody>
          <a:bodyPr wrap="square">
            <a:spAutoFit/>
          </a:bodyPr>
          <a:lstStyle/>
          <a:p>
            <a:pPr algn="ctr"/>
            <a:r>
              <a:rPr lang="lv-LV" sz="1600"/>
              <a:t>10 000 €</a:t>
            </a:r>
            <a:endParaRPr lang="lv-LV" sz="1600">
              <a:cs typeface="Times New Roman"/>
            </a:endParaRPr>
          </a:p>
          <a:p>
            <a:pPr algn="ctr"/>
            <a:r>
              <a:rPr lang="lv-LV" sz="1600" b="1"/>
              <a:t>ik gadu</a:t>
            </a:r>
            <a:endParaRPr lang="lv-LV" sz="1600" b="1">
              <a:cs typeface="Times New Roman"/>
            </a:endParaRPr>
          </a:p>
          <a:p>
            <a:pPr algn="ctr"/>
            <a:endParaRPr lang="lv-LV" sz="1600" b="1"/>
          </a:p>
        </p:txBody>
      </p:sp>
      <p:sp>
        <p:nvSpPr>
          <p:cNvPr id="31" name="Taisnstūris 30">
            <a:extLst>
              <a:ext uri="{FF2B5EF4-FFF2-40B4-BE49-F238E27FC236}">
                <a16:creationId xmlns:a16="http://schemas.microsoft.com/office/drawing/2014/main" id="{B953902B-C020-44D9-8EBE-CC4B07A9BDB1}"/>
              </a:ext>
            </a:extLst>
          </p:cNvPr>
          <p:cNvSpPr/>
          <p:nvPr/>
        </p:nvSpPr>
        <p:spPr>
          <a:xfrm>
            <a:off x="2428796" y="1827276"/>
            <a:ext cx="1945555" cy="1323439"/>
          </a:xfrm>
          <a:prstGeom prst="rect">
            <a:avLst/>
          </a:prstGeom>
        </p:spPr>
        <p:txBody>
          <a:bodyPr wrap="square">
            <a:spAutoFit/>
          </a:bodyPr>
          <a:lstStyle/>
          <a:p>
            <a:pPr algn="ctr"/>
            <a:r>
              <a:rPr lang="lv-LV" sz="2000" b="1"/>
              <a:t>2019-2020</a:t>
            </a:r>
            <a:endParaRPr lang="lv-LV" sz="2000" b="1">
              <a:cs typeface="Times New Roman"/>
            </a:endParaRPr>
          </a:p>
          <a:p>
            <a:pPr algn="ctr"/>
            <a:r>
              <a:rPr lang="lv-LV" sz="2000"/>
              <a:t>18 pasākumi, tostarp:</a:t>
            </a:r>
            <a:endParaRPr lang="lv-LV" sz="2000">
              <a:cs typeface="Times New Roman"/>
            </a:endParaRPr>
          </a:p>
          <a:p>
            <a:pPr algn="ctr"/>
            <a:endParaRPr lang="lv-LV" sz="2000" b="1"/>
          </a:p>
        </p:txBody>
      </p:sp>
      <p:sp>
        <p:nvSpPr>
          <p:cNvPr id="32" name="Taisnstūris: ar noapaļotiem stūriem 31">
            <a:extLst>
              <a:ext uri="{FF2B5EF4-FFF2-40B4-BE49-F238E27FC236}">
                <a16:creationId xmlns:a16="http://schemas.microsoft.com/office/drawing/2014/main" id="{8E648ACD-4953-4DC4-BC46-C72E6431C822}"/>
              </a:ext>
            </a:extLst>
          </p:cNvPr>
          <p:cNvSpPr/>
          <p:nvPr/>
        </p:nvSpPr>
        <p:spPr>
          <a:xfrm>
            <a:off x="2254883" y="1740287"/>
            <a:ext cx="2207157" cy="1200329"/>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3" name="Taisnstūris 32">
            <a:extLst>
              <a:ext uri="{FF2B5EF4-FFF2-40B4-BE49-F238E27FC236}">
                <a16:creationId xmlns:a16="http://schemas.microsoft.com/office/drawing/2014/main" id="{3749C498-7625-4BB6-9D04-A783D5D3E805}"/>
              </a:ext>
            </a:extLst>
          </p:cNvPr>
          <p:cNvSpPr/>
          <p:nvPr/>
        </p:nvSpPr>
        <p:spPr>
          <a:xfrm>
            <a:off x="5325249" y="2134996"/>
            <a:ext cx="2420548" cy="2123658"/>
          </a:xfrm>
          <a:prstGeom prst="rect">
            <a:avLst/>
          </a:prstGeom>
        </p:spPr>
        <p:txBody>
          <a:bodyPr wrap="square">
            <a:spAutoFit/>
          </a:bodyPr>
          <a:lstStyle/>
          <a:p>
            <a:pPr algn="ctr"/>
            <a:r>
              <a:rPr lang="lv-LV" sz="2200" b="1"/>
              <a:t>2022-2023</a:t>
            </a:r>
            <a:endParaRPr lang="lv-LV" sz="2200" b="1">
              <a:cs typeface="Times New Roman"/>
            </a:endParaRPr>
          </a:p>
          <a:p>
            <a:pPr algn="ctr"/>
            <a:r>
              <a:rPr lang="lv-LV" sz="2200"/>
              <a:t>10 pasākumu kopums </a:t>
            </a:r>
            <a:endParaRPr lang="lv-LV" sz="2200">
              <a:cs typeface="Times New Roman"/>
            </a:endParaRPr>
          </a:p>
          <a:p>
            <a:pPr algn="ctr"/>
            <a:r>
              <a:rPr lang="lv-LV" sz="2200"/>
              <a:t>ik gadu</a:t>
            </a:r>
            <a:endParaRPr lang="lv-LV" sz="2200">
              <a:cs typeface="Times New Roman"/>
            </a:endParaRPr>
          </a:p>
          <a:p>
            <a:pPr algn="ctr"/>
            <a:endParaRPr lang="lv-LV" sz="2200"/>
          </a:p>
          <a:p>
            <a:pPr algn="ctr"/>
            <a:endParaRPr lang="lv-LV" sz="2200" b="1"/>
          </a:p>
        </p:txBody>
      </p:sp>
      <p:sp>
        <p:nvSpPr>
          <p:cNvPr id="34" name="Taisnstūris: ar noapaļotiem stūriem 33">
            <a:extLst>
              <a:ext uri="{FF2B5EF4-FFF2-40B4-BE49-F238E27FC236}">
                <a16:creationId xmlns:a16="http://schemas.microsoft.com/office/drawing/2014/main" id="{AD71F75F-C403-4798-B2D0-AC94CFC9790A}"/>
              </a:ext>
            </a:extLst>
          </p:cNvPr>
          <p:cNvSpPr/>
          <p:nvPr/>
        </p:nvSpPr>
        <p:spPr>
          <a:xfrm>
            <a:off x="5325251" y="2045208"/>
            <a:ext cx="2420548" cy="1639112"/>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5" name="Taisnstūris 34">
            <a:extLst>
              <a:ext uri="{FF2B5EF4-FFF2-40B4-BE49-F238E27FC236}">
                <a16:creationId xmlns:a16="http://schemas.microsoft.com/office/drawing/2014/main" id="{7CC0290E-7D1B-4479-B157-3568A3A40A5F}"/>
              </a:ext>
            </a:extLst>
          </p:cNvPr>
          <p:cNvSpPr/>
          <p:nvPr/>
        </p:nvSpPr>
        <p:spPr>
          <a:xfrm>
            <a:off x="2520171" y="3027605"/>
            <a:ext cx="2713703" cy="2031325"/>
          </a:xfrm>
          <a:prstGeom prst="rect">
            <a:avLst/>
          </a:prstGeom>
        </p:spPr>
        <p:txBody>
          <a:bodyPr wrap="square">
            <a:spAutoFit/>
          </a:bodyPr>
          <a:lstStyle/>
          <a:p>
            <a:r>
              <a:rPr lang="lv-LV">
                <a:solidFill>
                  <a:srgbClr val="000000"/>
                </a:solidFill>
              </a:rPr>
              <a:t>Nemateriālā kultūras mantojuma svētki</a:t>
            </a:r>
          </a:p>
          <a:p>
            <a:r>
              <a:rPr lang="lv-LV">
                <a:solidFill>
                  <a:srgbClr val="000000"/>
                </a:solidFill>
              </a:rPr>
              <a:t>Festivāls „Upītes </a:t>
            </a:r>
            <a:r>
              <a:rPr lang="lv-LV" err="1">
                <a:solidFill>
                  <a:srgbClr val="000000"/>
                </a:solidFill>
              </a:rPr>
              <a:t>Uobeļduorzs</a:t>
            </a:r>
            <a:r>
              <a:rPr lang="lv-LV">
                <a:solidFill>
                  <a:srgbClr val="000000"/>
                </a:solidFill>
              </a:rPr>
              <a:t>”</a:t>
            </a:r>
          </a:p>
          <a:p>
            <a:r>
              <a:rPr lang="lv-LV">
                <a:solidFill>
                  <a:srgbClr val="000000"/>
                </a:solidFill>
              </a:rPr>
              <a:t>Meistardarbnīcas</a:t>
            </a:r>
          </a:p>
          <a:p>
            <a:r>
              <a:rPr lang="lv-LV">
                <a:solidFill>
                  <a:srgbClr val="000000"/>
                </a:solidFill>
              </a:rPr>
              <a:t>Ierakstītas vīru dziesmas</a:t>
            </a:r>
          </a:p>
          <a:p>
            <a:endParaRPr lang="lv-LV"/>
          </a:p>
        </p:txBody>
      </p:sp>
      <p:pic>
        <p:nvPicPr>
          <p:cNvPr id="37" name="Picture 14" descr="F:\Kultūras ministrijai\KM_logo\KM_ppt_template\kulturas-nozare_ikonas\KM_ikonas_png\Circle_bullet_point.png">
            <a:extLst>
              <a:ext uri="{FF2B5EF4-FFF2-40B4-BE49-F238E27FC236}">
                <a16:creationId xmlns:a16="http://schemas.microsoft.com/office/drawing/2014/main" id="{39A2FF6F-13D3-46CF-9AD3-F7494341FA2F}"/>
              </a:ext>
            </a:extLst>
          </p:cNvPr>
          <p:cNvPicPr>
            <a:picLocks noChangeAspect="1" noChangeArrowheads="1"/>
          </p:cNvPicPr>
          <p:nvPr/>
        </p:nvPicPr>
        <p:blipFill>
          <a:blip r:embed="rId3" cstate="print"/>
          <a:srcRect/>
          <a:stretch>
            <a:fillRect/>
          </a:stretch>
        </p:blipFill>
        <p:spPr bwMode="auto">
          <a:xfrm>
            <a:off x="2256220" y="3138439"/>
            <a:ext cx="184696" cy="184621"/>
          </a:xfrm>
          <a:prstGeom prst="rect">
            <a:avLst/>
          </a:prstGeom>
          <a:noFill/>
        </p:spPr>
      </p:pic>
      <p:pic>
        <p:nvPicPr>
          <p:cNvPr id="38" name="Picture 14" descr="F:\Kultūras ministrijai\KM_logo\KM_ppt_template\kulturas-nozare_ikonas\KM_ikonas_png\Circle_bullet_point.png">
            <a:extLst>
              <a:ext uri="{FF2B5EF4-FFF2-40B4-BE49-F238E27FC236}">
                <a16:creationId xmlns:a16="http://schemas.microsoft.com/office/drawing/2014/main" id="{E22AC0D7-63B8-406F-A5A8-C390237B9705}"/>
              </a:ext>
            </a:extLst>
          </p:cNvPr>
          <p:cNvPicPr>
            <a:picLocks noChangeAspect="1" noChangeArrowheads="1"/>
          </p:cNvPicPr>
          <p:nvPr/>
        </p:nvPicPr>
        <p:blipFill>
          <a:blip r:embed="rId3" cstate="print"/>
          <a:srcRect/>
          <a:stretch>
            <a:fillRect/>
          </a:stretch>
        </p:blipFill>
        <p:spPr bwMode="auto">
          <a:xfrm>
            <a:off x="2254883" y="3684320"/>
            <a:ext cx="184696" cy="184621"/>
          </a:xfrm>
          <a:prstGeom prst="rect">
            <a:avLst/>
          </a:prstGeom>
          <a:noFill/>
        </p:spPr>
      </p:pic>
      <p:pic>
        <p:nvPicPr>
          <p:cNvPr id="39" name="Picture 14" descr="F:\Kultūras ministrijai\KM_logo\KM_ppt_template\kulturas-nozare_ikonas\KM_ikonas_png\Circle_bullet_point.png">
            <a:extLst>
              <a:ext uri="{FF2B5EF4-FFF2-40B4-BE49-F238E27FC236}">
                <a16:creationId xmlns:a16="http://schemas.microsoft.com/office/drawing/2014/main" id="{92390536-2D62-46ED-9619-0E93D0E4E95C}"/>
              </a:ext>
            </a:extLst>
          </p:cNvPr>
          <p:cNvPicPr>
            <a:picLocks noChangeAspect="1" noChangeArrowheads="1"/>
          </p:cNvPicPr>
          <p:nvPr/>
        </p:nvPicPr>
        <p:blipFill>
          <a:blip r:embed="rId3" cstate="print"/>
          <a:srcRect/>
          <a:stretch>
            <a:fillRect/>
          </a:stretch>
        </p:blipFill>
        <p:spPr bwMode="auto">
          <a:xfrm>
            <a:off x="2254883" y="4230202"/>
            <a:ext cx="184696" cy="184621"/>
          </a:xfrm>
          <a:prstGeom prst="rect">
            <a:avLst/>
          </a:prstGeom>
          <a:noFill/>
        </p:spPr>
      </p:pic>
      <p:pic>
        <p:nvPicPr>
          <p:cNvPr id="41" name="Attēls 40" descr="Attēls, kurā ir teksts&#10;&#10;Apraksts ģenerēts automātiski">
            <a:extLst>
              <a:ext uri="{FF2B5EF4-FFF2-40B4-BE49-F238E27FC236}">
                <a16:creationId xmlns:a16="http://schemas.microsoft.com/office/drawing/2014/main" id="{60C45F4F-71B3-4453-9B8B-618A4E2DF30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927" t="1185" r="4324" b="76607"/>
          <a:stretch/>
        </p:blipFill>
        <p:spPr>
          <a:xfrm>
            <a:off x="759862" y="1521131"/>
            <a:ext cx="682332" cy="588488"/>
          </a:xfrm>
          <a:prstGeom prst="rect">
            <a:avLst/>
          </a:prstGeom>
        </p:spPr>
      </p:pic>
    </p:spTree>
    <p:extLst>
      <p:ext uri="{BB962C8B-B14F-4D97-AF65-F5344CB8AC3E}">
        <p14:creationId xmlns:p14="http://schemas.microsoft.com/office/powerpoint/2010/main" val="17098948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lokshēma: process 7">
            <a:extLst>
              <a:ext uri="{FF2B5EF4-FFF2-40B4-BE49-F238E27FC236}">
                <a16:creationId xmlns:a16="http://schemas.microsoft.com/office/drawing/2014/main" id="{7B8658DD-E5DE-449F-AAA5-86BAB949C865}"/>
              </a:ext>
            </a:extLst>
          </p:cNvPr>
          <p:cNvSpPr/>
          <p:nvPr/>
        </p:nvSpPr>
        <p:spPr>
          <a:xfrm>
            <a:off x="4640580" y="-1"/>
            <a:ext cx="450341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65C50DB2-2158-A23E-8B61-7E670A0A76BD}"/>
              </a:ext>
            </a:extLst>
          </p:cNvPr>
          <p:cNvSpPr>
            <a:spLocks noGrp="1"/>
          </p:cNvSpPr>
          <p:nvPr>
            <p:ph type="title"/>
          </p:nvPr>
        </p:nvSpPr>
        <p:spPr/>
        <p:txBody>
          <a:bodyPr lIns="91440" tIns="45720" rIns="91440" bIns="45720" anchor="t">
            <a:normAutofit/>
          </a:bodyPr>
          <a:lstStyle/>
          <a:p>
            <a:pPr algn="r"/>
            <a:r>
              <a:rPr lang="lv-LV">
                <a:latin typeface="Verdana"/>
                <a:ea typeface="Verdana"/>
              </a:rPr>
              <a:t>Kultūras mantojums</a:t>
            </a:r>
            <a:endParaRPr lang="lv-LV"/>
          </a:p>
        </p:txBody>
      </p:sp>
      <p:sp>
        <p:nvSpPr>
          <p:cNvPr id="3" name="Satura vietturis 2">
            <a:extLst>
              <a:ext uri="{FF2B5EF4-FFF2-40B4-BE49-F238E27FC236}">
                <a16:creationId xmlns:a16="http://schemas.microsoft.com/office/drawing/2014/main" id="{CDDAE1B4-ED9E-5E9D-AEAA-0290979CE7EB}"/>
              </a:ext>
            </a:extLst>
          </p:cNvPr>
          <p:cNvSpPr>
            <a:spLocks noGrp="1"/>
          </p:cNvSpPr>
          <p:nvPr>
            <p:ph idx="1"/>
          </p:nvPr>
        </p:nvSpPr>
        <p:spPr>
          <a:xfrm>
            <a:off x="1190171" y="1436771"/>
            <a:ext cx="7686412" cy="3243943"/>
          </a:xfrm>
        </p:spPr>
        <p:txBody>
          <a:bodyPr lIns="91440" tIns="45720" rIns="91440" bIns="45720" anchor="t">
            <a:normAutofit/>
          </a:bodyPr>
          <a:lstStyle/>
          <a:p>
            <a:r>
              <a:rPr lang="lv-LV" sz="1800" b="1">
                <a:latin typeface="Verdana"/>
                <a:ea typeface="Verdana"/>
              </a:rPr>
              <a:t>Sakrālā mantojuma finansēšanas programmā</a:t>
            </a:r>
            <a:r>
              <a:rPr lang="lv-LV" sz="1800">
                <a:latin typeface="Verdana"/>
                <a:ea typeface="Verdana"/>
              </a:rPr>
              <a:t> 2019.-2022. gadam piešķirti </a:t>
            </a:r>
            <a:r>
              <a:rPr lang="lv-LV" sz="1800" b="1">
                <a:latin typeface="Verdana"/>
                <a:ea typeface="Verdana"/>
              </a:rPr>
              <a:t>431 024 </a:t>
            </a:r>
            <a:r>
              <a:rPr lang="lv-LV" sz="1800" b="1" i="1">
                <a:latin typeface="Verdana"/>
                <a:ea typeface="Verdana"/>
              </a:rPr>
              <a:t>euro</a:t>
            </a:r>
            <a:r>
              <a:rPr lang="lv-LV" sz="1800">
                <a:latin typeface="Verdana"/>
                <a:ea typeface="Verdana"/>
              </a:rPr>
              <a:t> reliģiskajām organizācijām Latgales reģionā esošo sakrālo celtņu un mākslas pieminekļu saglabāšanai.</a:t>
            </a:r>
          </a:p>
          <a:p>
            <a:pPr marL="342900" indent="-342900">
              <a:buChar char="•"/>
            </a:pPr>
            <a:endParaRPr lang="lv-LV" sz="1800"/>
          </a:p>
          <a:p>
            <a:r>
              <a:rPr lang="lv-LV" sz="1800" b="1">
                <a:latin typeface="Verdana"/>
                <a:ea typeface="Verdana"/>
              </a:rPr>
              <a:t>Kultūras pieminekļu konservācijas un restaurācijas programmā</a:t>
            </a:r>
            <a:r>
              <a:rPr lang="lv-LV" sz="1800">
                <a:latin typeface="Verdana"/>
                <a:ea typeface="Verdana"/>
              </a:rPr>
              <a:t> 2019.-2022. gadam piešķirts atbalsts </a:t>
            </a:r>
            <a:r>
              <a:rPr lang="lv-LV" sz="1800" b="1">
                <a:latin typeface="Verdana"/>
                <a:ea typeface="Verdana"/>
              </a:rPr>
              <a:t>621 755 </a:t>
            </a:r>
            <a:r>
              <a:rPr lang="lv-LV" sz="1800" b="1" i="1">
                <a:latin typeface="Verdana"/>
                <a:ea typeface="Verdana"/>
              </a:rPr>
              <a:t>euro</a:t>
            </a:r>
            <a:r>
              <a:rPr lang="lv-LV" sz="1800">
                <a:latin typeface="Verdana"/>
                <a:ea typeface="Verdana"/>
              </a:rPr>
              <a:t> apmērā </a:t>
            </a:r>
            <a:r>
              <a:rPr lang="lv-LV" sz="1800" b="1">
                <a:latin typeface="Verdana"/>
                <a:ea typeface="Verdana"/>
              </a:rPr>
              <a:t>71</a:t>
            </a:r>
            <a:r>
              <a:rPr lang="lv-LV" sz="1800">
                <a:latin typeface="Verdana"/>
                <a:ea typeface="Verdana"/>
              </a:rPr>
              <a:t> Latgales reģionā esošo valsts un reģionālās nozīmes kultūras pieminekļu konservācijai, restaurācijai un izpētei.</a:t>
            </a:r>
          </a:p>
        </p:txBody>
      </p:sp>
      <p:sp>
        <p:nvSpPr>
          <p:cNvPr id="4" name="Slaida numura vietturis 3">
            <a:extLst>
              <a:ext uri="{FF2B5EF4-FFF2-40B4-BE49-F238E27FC236}">
                <a16:creationId xmlns:a16="http://schemas.microsoft.com/office/drawing/2014/main" id="{38A4E0AB-6246-3F26-A0F8-877050B693BA}"/>
              </a:ext>
            </a:extLst>
          </p:cNvPr>
          <p:cNvSpPr>
            <a:spLocks noGrp="1"/>
          </p:cNvSpPr>
          <p:nvPr>
            <p:ph type="sldNum" sz="quarter" idx="13"/>
          </p:nvPr>
        </p:nvSpPr>
        <p:spPr>
          <a:xfrm>
            <a:off x="8576897" y="4781550"/>
            <a:ext cx="414703" cy="265234"/>
          </a:xfrm>
        </p:spPr>
        <p:txBody>
          <a:bodyPr/>
          <a:lstStyle/>
          <a:p>
            <a:pPr>
              <a:defRPr/>
            </a:pPr>
            <a:fld id="{FB6BCA4D-2E23-422A-87E3-BF6857D92014}" type="slidenum">
              <a:rPr lang="en-US"/>
              <a:pPr>
                <a:defRPr/>
              </a:pPr>
              <a:t>12</a:t>
            </a:fld>
            <a:endParaRPr lang="en-US"/>
          </a:p>
        </p:txBody>
      </p:sp>
      <p:pic>
        <p:nvPicPr>
          <p:cNvPr id="5" name="Picture 31" descr="F:\Kultūras ministrijai\KM_logo\KM_ppt_template\kulturas-nozare_ikonas\KM_ikonas_png\muzeji.png">
            <a:extLst>
              <a:ext uri="{FF2B5EF4-FFF2-40B4-BE49-F238E27FC236}">
                <a16:creationId xmlns:a16="http://schemas.microsoft.com/office/drawing/2014/main" id="{214E9192-6512-40B2-8831-90443D2565A8}"/>
              </a:ext>
            </a:extLst>
          </p:cNvPr>
          <p:cNvPicPr>
            <a:picLocks noChangeAspect="1" noChangeArrowheads="1"/>
          </p:cNvPicPr>
          <p:nvPr/>
        </p:nvPicPr>
        <p:blipFill>
          <a:blip r:embed="rId2" cstate="print"/>
          <a:srcRect/>
          <a:stretch>
            <a:fillRect/>
          </a:stretch>
        </p:blipFill>
        <p:spPr bwMode="auto">
          <a:xfrm>
            <a:off x="318218" y="1530614"/>
            <a:ext cx="625212" cy="625212"/>
          </a:xfrm>
          <a:prstGeom prst="rect">
            <a:avLst/>
          </a:prstGeom>
          <a:noFill/>
        </p:spPr>
      </p:pic>
      <p:pic>
        <p:nvPicPr>
          <p:cNvPr id="6" name="Picture 31" descr="F:\Kultūras ministrijai\KM_logo\KM_ppt_template\kulturas-nozare_ikonas\KM_ikonas_png\muzeji.png">
            <a:extLst>
              <a:ext uri="{FF2B5EF4-FFF2-40B4-BE49-F238E27FC236}">
                <a16:creationId xmlns:a16="http://schemas.microsoft.com/office/drawing/2014/main" id="{D38272FE-9265-4454-8441-D13E85FA53F8}"/>
              </a:ext>
            </a:extLst>
          </p:cNvPr>
          <p:cNvPicPr>
            <a:picLocks noChangeAspect="1" noChangeArrowheads="1"/>
          </p:cNvPicPr>
          <p:nvPr/>
        </p:nvPicPr>
        <p:blipFill>
          <a:blip r:embed="rId2" cstate="print"/>
          <a:srcRect/>
          <a:stretch>
            <a:fillRect/>
          </a:stretch>
        </p:blipFill>
        <p:spPr bwMode="auto">
          <a:xfrm>
            <a:off x="318218" y="3030802"/>
            <a:ext cx="625212" cy="625212"/>
          </a:xfrm>
          <a:prstGeom prst="rect">
            <a:avLst/>
          </a:prstGeom>
          <a:noFill/>
        </p:spPr>
      </p:pic>
    </p:spTree>
    <p:extLst>
      <p:ext uri="{BB962C8B-B14F-4D97-AF65-F5344CB8AC3E}">
        <p14:creationId xmlns:p14="http://schemas.microsoft.com/office/powerpoint/2010/main" val="23847520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Blokshēma: process 14">
            <a:extLst>
              <a:ext uri="{FF2B5EF4-FFF2-40B4-BE49-F238E27FC236}">
                <a16:creationId xmlns:a16="http://schemas.microsoft.com/office/drawing/2014/main" id="{4FC639DD-D8AB-4B5B-80E4-36A6A36251D0}"/>
              </a:ext>
            </a:extLst>
          </p:cNvPr>
          <p:cNvSpPr/>
          <p:nvPr/>
        </p:nvSpPr>
        <p:spPr>
          <a:xfrm>
            <a:off x="1783080" y="-1"/>
            <a:ext cx="7360920" cy="12649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E6DECA75-0FC0-B6F1-882A-30A7D9561F53}"/>
              </a:ext>
            </a:extLst>
          </p:cNvPr>
          <p:cNvSpPr>
            <a:spLocks noGrp="1"/>
          </p:cNvSpPr>
          <p:nvPr>
            <p:ph type="title"/>
          </p:nvPr>
        </p:nvSpPr>
        <p:spPr>
          <a:xfrm>
            <a:off x="1783080" y="285750"/>
            <a:ext cx="7208520" cy="777482"/>
          </a:xfrm>
        </p:spPr>
        <p:txBody>
          <a:bodyPr lIns="91440" tIns="45720" rIns="91440" bIns="45720" anchor="t">
            <a:noAutofit/>
          </a:bodyPr>
          <a:lstStyle/>
          <a:p>
            <a:pPr algn="r"/>
            <a:r>
              <a:rPr lang="lv-LV" sz="2000">
                <a:latin typeface="Verdana"/>
                <a:ea typeface="Verdana"/>
              </a:rPr>
              <a:t>Ieguldījumi Latgales reģiona kultūras infrastruktūrā un kultūras mantojuma objektos</a:t>
            </a:r>
            <a:endParaRPr lang="lv-LV" sz="2000"/>
          </a:p>
        </p:txBody>
      </p:sp>
      <p:sp>
        <p:nvSpPr>
          <p:cNvPr id="3" name="Satura vietturis 2">
            <a:extLst>
              <a:ext uri="{FF2B5EF4-FFF2-40B4-BE49-F238E27FC236}">
                <a16:creationId xmlns:a16="http://schemas.microsoft.com/office/drawing/2014/main" id="{E486A041-182B-4F02-91FF-8132DE1CDE3B}"/>
              </a:ext>
            </a:extLst>
          </p:cNvPr>
          <p:cNvSpPr>
            <a:spLocks noGrp="1"/>
          </p:cNvSpPr>
          <p:nvPr>
            <p:ph idx="1"/>
          </p:nvPr>
        </p:nvSpPr>
        <p:spPr>
          <a:xfrm>
            <a:off x="1196340" y="1485900"/>
            <a:ext cx="7620000" cy="3575538"/>
          </a:xfrm>
        </p:spPr>
        <p:txBody>
          <a:bodyPr lIns="91440" tIns="45720" rIns="91440" bIns="45720" anchor="t">
            <a:noAutofit/>
          </a:bodyPr>
          <a:lstStyle/>
          <a:p>
            <a:r>
              <a:rPr lang="lv-LV" sz="1200" b="1">
                <a:latin typeface="Verdana"/>
                <a:ea typeface="Verdana"/>
              </a:rPr>
              <a:t>ES fondu investīcijas 2014.-2020.gada periodā:</a:t>
            </a:r>
            <a:endParaRPr lang="lv-LV" sz="1200" b="1"/>
          </a:p>
          <a:p>
            <a:pPr marL="469900" lvl="1" indent="0">
              <a:buNone/>
            </a:pPr>
            <a:r>
              <a:rPr lang="lv-LV" sz="1200">
                <a:latin typeface="Verdana"/>
                <a:ea typeface="Verdana"/>
                <a:cs typeface="Times New Roman"/>
              </a:rPr>
              <a:t>Daugavpils cietokšņa </a:t>
            </a:r>
            <a:r>
              <a:rPr lang="lv-LV" sz="1200" err="1">
                <a:latin typeface="Verdana"/>
                <a:ea typeface="Verdana"/>
                <a:cs typeface="Times New Roman"/>
              </a:rPr>
              <a:t>Inženierarsenāls</a:t>
            </a:r>
            <a:r>
              <a:rPr lang="lv-LV" sz="1200">
                <a:latin typeface="Verdana"/>
                <a:ea typeface="Verdana"/>
                <a:cs typeface="Times New Roman"/>
              </a:rPr>
              <a:t>, Daugavpils cietokšņa 7.bastiona vaļņa </a:t>
            </a:r>
            <a:r>
              <a:rPr lang="lv-LV" sz="1200" err="1">
                <a:latin typeface="Verdana"/>
                <a:ea typeface="Verdana"/>
                <a:cs typeface="Times New Roman"/>
              </a:rPr>
              <a:t>eskarpa</a:t>
            </a:r>
            <a:r>
              <a:rPr lang="lv-LV" sz="1200">
                <a:latin typeface="Verdana"/>
                <a:ea typeface="Verdana"/>
                <a:cs typeface="Times New Roman"/>
              </a:rPr>
              <a:t> siena, vecticībnieku lauku sēta </a:t>
            </a:r>
            <a:r>
              <a:rPr lang="lv-LV" sz="1200" err="1">
                <a:latin typeface="Verdana"/>
                <a:ea typeface="Verdana"/>
                <a:cs typeface="Times New Roman"/>
              </a:rPr>
              <a:t>Slutišķos</a:t>
            </a:r>
            <a:r>
              <a:rPr lang="lv-LV" sz="1200">
                <a:latin typeface="Verdana"/>
                <a:ea typeface="Verdana"/>
                <a:cs typeface="Times New Roman"/>
              </a:rPr>
              <a:t>, Krāslavas pils Amatu māja, Ludzas pilsdrupas un Preiļu pils - projekta kopējais Eiropas Reģionālās attīstības fonda līdzfinansējums -  </a:t>
            </a:r>
          </a:p>
          <a:p>
            <a:pPr marL="469900" lvl="1" indent="0">
              <a:buNone/>
            </a:pPr>
            <a:r>
              <a:rPr lang="lv-LV" sz="1200" b="1">
                <a:latin typeface="Verdana"/>
                <a:ea typeface="Verdana"/>
                <a:cs typeface="Times New Roman"/>
              </a:rPr>
              <a:t>4 953 471 </a:t>
            </a:r>
            <a:r>
              <a:rPr lang="lv-LV" sz="1200" b="1" err="1">
                <a:latin typeface="Verdana"/>
                <a:ea typeface="Verdana"/>
                <a:cs typeface="Times New Roman"/>
              </a:rPr>
              <a:t>euro</a:t>
            </a:r>
            <a:r>
              <a:rPr lang="lv-LV" sz="1200" b="1">
                <a:latin typeface="Verdana"/>
                <a:ea typeface="Verdana"/>
                <a:cs typeface="Times New Roman"/>
              </a:rPr>
              <a:t>, </a:t>
            </a:r>
            <a:r>
              <a:rPr lang="lv-LV" sz="1200">
                <a:latin typeface="Verdana"/>
                <a:ea typeface="Verdana"/>
                <a:cs typeface="Times New Roman"/>
              </a:rPr>
              <a:t>valsts budžeta dotācija pašvaldībām - </a:t>
            </a:r>
            <a:r>
              <a:rPr lang="lv-LV" sz="1200" b="1">
                <a:latin typeface="Verdana"/>
                <a:ea typeface="Verdana"/>
                <a:cs typeface="Times New Roman"/>
              </a:rPr>
              <a:t>258 492 </a:t>
            </a:r>
            <a:r>
              <a:rPr lang="lv-LV" sz="1200" b="1" err="1">
                <a:latin typeface="Verdana"/>
                <a:ea typeface="Verdana"/>
                <a:cs typeface="Times New Roman"/>
              </a:rPr>
              <a:t>euro</a:t>
            </a:r>
            <a:r>
              <a:rPr lang="lv-LV" sz="1200">
                <a:latin typeface="Verdana"/>
                <a:ea typeface="Verdana"/>
                <a:cs typeface="Times New Roman"/>
              </a:rPr>
              <a:t>;</a:t>
            </a:r>
          </a:p>
          <a:p>
            <a:pPr marL="469900" lvl="1" indent="0">
              <a:buNone/>
            </a:pPr>
            <a:r>
              <a:rPr lang="lv-LV" sz="1200">
                <a:latin typeface="Verdana"/>
                <a:ea typeface="Verdana"/>
                <a:cs typeface="Times New Roman"/>
              </a:rPr>
              <a:t>Projekts “Kultūras mantojuma objekta publiskās </a:t>
            </a:r>
            <a:r>
              <a:rPr lang="lv-LV" sz="1200" err="1">
                <a:latin typeface="Verdana"/>
                <a:ea typeface="Verdana"/>
                <a:cs typeface="Times New Roman"/>
              </a:rPr>
              <a:t>ārtelpas</a:t>
            </a:r>
            <a:r>
              <a:rPr lang="lv-LV" sz="1200">
                <a:latin typeface="Verdana"/>
                <a:ea typeface="Verdana"/>
                <a:cs typeface="Times New Roman"/>
              </a:rPr>
              <a:t> un pieejamības veicināšana tūrisma pakalpojumu daudzveidošanai Daugavpils pilsētā” - Eiropas Reģionālā attīstības fonda līdzfinansējums - </a:t>
            </a:r>
            <a:r>
              <a:rPr lang="lv-LV" sz="1200" b="1">
                <a:latin typeface="Verdana"/>
                <a:ea typeface="Verdana"/>
                <a:cs typeface="Times New Roman"/>
              </a:rPr>
              <a:t>3 021 130 </a:t>
            </a:r>
            <a:r>
              <a:rPr lang="lv-LV" sz="1200" b="1" err="1">
                <a:latin typeface="Verdana"/>
                <a:ea typeface="Verdana"/>
                <a:cs typeface="Times New Roman"/>
              </a:rPr>
              <a:t>euro</a:t>
            </a:r>
            <a:r>
              <a:rPr lang="lv-LV" sz="1200" b="1">
                <a:latin typeface="Verdana"/>
                <a:ea typeface="Verdana"/>
                <a:cs typeface="Times New Roman"/>
              </a:rPr>
              <a:t>,</a:t>
            </a:r>
            <a:r>
              <a:rPr lang="lv-LV" sz="1200">
                <a:latin typeface="Verdana"/>
                <a:ea typeface="Verdana"/>
                <a:cs typeface="Times New Roman"/>
              </a:rPr>
              <a:t> valsts budžeta dotāciju pašvaldībām -  </a:t>
            </a:r>
          </a:p>
          <a:p>
            <a:pPr marL="469900" lvl="1" indent="0">
              <a:buNone/>
            </a:pPr>
            <a:r>
              <a:rPr lang="lv-LV" sz="1200" b="1">
                <a:latin typeface="Verdana"/>
                <a:ea typeface="Verdana"/>
                <a:cs typeface="Times New Roman"/>
              </a:rPr>
              <a:t>159 942 euro</a:t>
            </a:r>
            <a:r>
              <a:rPr lang="lv-LV" sz="1200">
                <a:latin typeface="Verdana"/>
                <a:ea typeface="Verdana"/>
                <a:cs typeface="Times New Roman"/>
              </a:rPr>
              <a:t>.</a:t>
            </a:r>
          </a:p>
          <a:p>
            <a:r>
              <a:rPr lang="lv-LV" sz="1200">
                <a:latin typeface="Verdana"/>
                <a:ea typeface="Verdana"/>
                <a:cs typeface="Times New Roman"/>
              </a:rPr>
              <a:t>         PIKC „Daugavpils Dizaina un mākslas vidusskola “Saules skola”” - </a:t>
            </a:r>
            <a:r>
              <a:rPr lang="lv-LV" sz="1200" b="1">
                <a:latin typeface="Verdana"/>
                <a:ea typeface="Verdana"/>
                <a:cs typeface="Times New Roman"/>
              </a:rPr>
              <a:t>2 497 325 </a:t>
            </a:r>
            <a:r>
              <a:rPr lang="lv-LV" sz="1200" b="1" i="1">
                <a:latin typeface="Verdana"/>
                <a:ea typeface="Verdana"/>
                <a:cs typeface="Times New Roman"/>
              </a:rPr>
              <a:t>euro</a:t>
            </a:r>
            <a:r>
              <a:rPr lang="lv-LV" sz="1200" i="1">
                <a:latin typeface="Verdana"/>
                <a:ea typeface="Verdana"/>
                <a:cs typeface="Times New Roman"/>
              </a:rPr>
              <a:t>;</a:t>
            </a:r>
            <a:endParaRPr lang="lv-LV" sz="1200" i="1">
              <a:latin typeface="Verdana"/>
              <a:ea typeface="Verdana"/>
            </a:endParaRPr>
          </a:p>
          <a:p>
            <a:r>
              <a:rPr lang="lv-LV" sz="1200">
                <a:latin typeface="Verdana"/>
                <a:ea typeface="Verdana"/>
                <a:cs typeface="Times New Roman"/>
              </a:rPr>
              <a:t>         Staņislava Broka Daugavpils Mūzikas vidusskola - </a:t>
            </a:r>
            <a:r>
              <a:rPr lang="lv-LV" sz="1200" b="1">
                <a:latin typeface="Verdana"/>
                <a:ea typeface="Verdana"/>
                <a:cs typeface="Times New Roman"/>
              </a:rPr>
              <a:t>1 104 549 </a:t>
            </a:r>
            <a:r>
              <a:rPr lang="lv-LV" sz="1200" b="1" i="1">
                <a:latin typeface="Verdana"/>
                <a:ea typeface="Verdana"/>
                <a:cs typeface="Times New Roman"/>
              </a:rPr>
              <a:t>euro</a:t>
            </a:r>
            <a:r>
              <a:rPr lang="lv-LV" sz="1200" i="1">
                <a:latin typeface="Verdana"/>
                <a:ea typeface="Verdana"/>
                <a:cs typeface="Times New Roman"/>
              </a:rPr>
              <a:t>;</a:t>
            </a:r>
          </a:p>
          <a:p>
            <a:r>
              <a:rPr lang="lv-LV" sz="1200">
                <a:latin typeface="Verdana"/>
                <a:ea typeface="Verdana"/>
                <a:cs typeface="Times New Roman"/>
              </a:rPr>
              <a:t>         Projekts “Energoefektivitātes paaugstināšana ēkā Komandanta ielā 9, Daugavpilī” -</a:t>
            </a:r>
          </a:p>
          <a:p>
            <a:r>
              <a:rPr lang="lv-LV" sz="1200" b="1">
                <a:latin typeface="Verdana"/>
                <a:ea typeface="Verdana"/>
                <a:cs typeface="Times New Roman"/>
              </a:rPr>
              <a:t>         1 850 191.95 </a:t>
            </a:r>
            <a:r>
              <a:rPr lang="lv-LV" sz="1200" b="1" i="1">
                <a:latin typeface="Verdana"/>
                <a:ea typeface="Verdana"/>
                <a:cs typeface="Times New Roman"/>
              </a:rPr>
              <a:t>euro</a:t>
            </a:r>
            <a:r>
              <a:rPr lang="lv-LV" sz="1200">
                <a:latin typeface="Verdana"/>
                <a:ea typeface="Verdana"/>
                <a:cs typeface="Times New Roman"/>
              </a:rPr>
              <a:t> (85% ES fondu un 15% valsts budžeta finansējums).</a:t>
            </a:r>
          </a:p>
          <a:p>
            <a:endParaRPr lang="lv-LV" sz="1200"/>
          </a:p>
          <a:p>
            <a:r>
              <a:rPr lang="lv-LV" sz="1200" b="1">
                <a:latin typeface="Verdana"/>
                <a:ea typeface="Verdana"/>
                <a:cs typeface="Times New Roman"/>
              </a:rPr>
              <a:t>         </a:t>
            </a:r>
            <a:r>
              <a:rPr lang="lv-LV" sz="1200">
                <a:latin typeface="Verdana"/>
                <a:ea typeface="Verdana"/>
                <a:cs typeface="Times New Roman"/>
              </a:rPr>
              <a:t>Rēzeknes Mākslas un dizaina vidusskola - valsts budžeta finansējums -  </a:t>
            </a:r>
            <a:r>
              <a:rPr lang="lv-LV" sz="1200" b="1">
                <a:latin typeface="Verdana"/>
                <a:ea typeface="Verdana"/>
                <a:cs typeface="Times New Roman"/>
              </a:rPr>
              <a:t>339 967 </a:t>
            </a:r>
            <a:r>
              <a:rPr lang="lv-LV" sz="1200" b="1" i="1">
                <a:latin typeface="Verdana"/>
                <a:ea typeface="Verdana"/>
                <a:cs typeface="Times New Roman"/>
              </a:rPr>
              <a:t>euro</a:t>
            </a:r>
            <a:r>
              <a:rPr lang="lv-LV" sz="1200" i="1">
                <a:latin typeface="Verdana"/>
                <a:ea typeface="Verdana"/>
                <a:cs typeface="Times New Roman"/>
              </a:rPr>
              <a:t>;</a:t>
            </a:r>
            <a:endParaRPr lang="lv-LV" sz="1200">
              <a:latin typeface="Verdana"/>
              <a:ea typeface="Verdana"/>
              <a:cs typeface="Times New Roman"/>
            </a:endParaRPr>
          </a:p>
        </p:txBody>
      </p:sp>
      <p:sp>
        <p:nvSpPr>
          <p:cNvPr id="4" name="Slaida numura vietturis 3">
            <a:extLst>
              <a:ext uri="{FF2B5EF4-FFF2-40B4-BE49-F238E27FC236}">
                <a16:creationId xmlns:a16="http://schemas.microsoft.com/office/drawing/2014/main" id="{5CFB090E-BA22-C131-96F9-63B590A78706}"/>
              </a:ext>
            </a:extLst>
          </p:cNvPr>
          <p:cNvSpPr>
            <a:spLocks noGrp="1"/>
          </p:cNvSpPr>
          <p:nvPr>
            <p:ph type="sldNum" sz="quarter" idx="13"/>
          </p:nvPr>
        </p:nvSpPr>
        <p:spPr>
          <a:xfrm>
            <a:off x="8642839" y="4781550"/>
            <a:ext cx="348761" cy="279888"/>
          </a:xfrm>
        </p:spPr>
        <p:txBody>
          <a:bodyPr/>
          <a:lstStyle/>
          <a:p>
            <a:pPr>
              <a:defRPr/>
            </a:pPr>
            <a:fld id="{FB6BCA4D-2E23-422A-87E3-BF6857D92014}" type="slidenum">
              <a:rPr lang="en-US"/>
              <a:pPr>
                <a:defRPr/>
              </a:pPr>
              <a:t>13</a:t>
            </a:fld>
            <a:endParaRPr lang="en-US"/>
          </a:p>
        </p:txBody>
      </p:sp>
      <p:pic>
        <p:nvPicPr>
          <p:cNvPr id="5" name="Attēls 4" descr="Attēls, kurā ir teksts&#10;&#10;Apraksts ģenerēts automātiski">
            <a:extLst>
              <a:ext uri="{FF2B5EF4-FFF2-40B4-BE49-F238E27FC236}">
                <a16:creationId xmlns:a16="http://schemas.microsoft.com/office/drawing/2014/main" id="{4C4227BD-806C-4D0C-9C97-5FBE67ABE3C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9927" t="1185" r="4324" b="76607"/>
          <a:stretch/>
        </p:blipFill>
        <p:spPr>
          <a:xfrm>
            <a:off x="364217" y="1329040"/>
            <a:ext cx="682332" cy="588488"/>
          </a:xfrm>
          <a:prstGeom prst="rect">
            <a:avLst/>
          </a:prstGeom>
        </p:spPr>
      </p:pic>
      <p:pic>
        <p:nvPicPr>
          <p:cNvPr id="8" name="Picture 14" descr="F:\Kultūras ministrijai\KM_logo\KM_ppt_template\kulturas-nozare_ikonas\KM_ikonas_png\Circle_bullet_point.png">
            <a:extLst>
              <a:ext uri="{FF2B5EF4-FFF2-40B4-BE49-F238E27FC236}">
                <a16:creationId xmlns:a16="http://schemas.microsoft.com/office/drawing/2014/main" id="{5105F439-9FFE-4279-AE78-1F5ECE7BF177}"/>
              </a:ext>
            </a:extLst>
          </p:cNvPr>
          <p:cNvPicPr>
            <a:picLocks noChangeAspect="1" noChangeArrowheads="1"/>
          </p:cNvPicPr>
          <p:nvPr/>
        </p:nvPicPr>
        <p:blipFill>
          <a:blip r:embed="rId3" cstate="print"/>
          <a:srcRect/>
          <a:stretch>
            <a:fillRect/>
          </a:stretch>
        </p:blipFill>
        <p:spPr bwMode="auto">
          <a:xfrm>
            <a:off x="1554473" y="1785643"/>
            <a:ext cx="127865" cy="127813"/>
          </a:xfrm>
          <a:prstGeom prst="rect">
            <a:avLst/>
          </a:prstGeom>
          <a:noFill/>
        </p:spPr>
      </p:pic>
      <p:pic>
        <p:nvPicPr>
          <p:cNvPr id="9" name="Picture 14" descr="F:\Kultūras ministrijai\KM_logo\KM_ppt_template\kulturas-nozare_ikonas\KM_ikonas_png\Circle_bullet_point.png">
            <a:extLst>
              <a:ext uri="{FF2B5EF4-FFF2-40B4-BE49-F238E27FC236}">
                <a16:creationId xmlns:a16="http://schemas.microsoft.com/office/drawing/2014/main" id="{9CF10946-653E-40DB-9E1A-9B1A3913227C}"/>
              </a:ext>
            </a:extLst>
          </p:cNvPr>
          <p:cNvPicPr>
            <a:picLocks noChangeAspect="1" noChangeArrowheads="1"/>
          </p:cNvPicPr>
          <p:nvPr/>
        </p:nvPicPr>
        <p:blipFill>
          <a:blip r:embed="rId3" cstate="print"/>
          <a:srcRect/>
          <a:stretch>
            <a:fillRect/>
          </a:stretch>
        </p:blipFill>
        <p:spPr bwMode="auto">
          <a:xfrm>
            <a:off x="1558392" y="3400261"/>
            <a:ext cx="127865" cy="127813"/>
          </a:xfrm>
          <a:prstGeom prst="rect">
            <a:avLst/>
          </a:prstGeom>
          <a:noFill/>
        </p:spPr>
      </p:pic>
      <p:pic>
        <p:nvPicPr>
          <p:cNvPr id="10" name="Picture 14" descr="F:\Kultūras ministrijai\KM_logo\KM_ppt_template\kulturas-nozare_ikonas\KM_ikonas_png\Circle_bullet_point.png">
            <a:extLst>
              <a:ext uri="{FF2B5EF4-FFF2-40B4-BE49-F238E27FC236}">
                <a16:creationId xmlns:a16="http://schemas.microsoft.com/office/drawing/2014/main" id="{BB54EB01-9600-4B46-AF7B-92C9939BD6F0}"/>
              </a:ext>
            </a:extLst>
          </p:cNvPr>
          <p:cNvPicPr>
            <a:picLocks noChangeAspect="1" noChangeArrowheads="1"/>
          </p:cNvPicPr>
          <p:nvPr/>
        </p:nvPicPr>
        <p:blipFill>
          <a:blip r:embed="rId3" cstate="print"/>
          <a:srcRect/>
          <a:stretch>
            <a:fillRect/>
          </a:stretch>
        </p:blipFill>
        <p:spPr bwMode="auto">
          <a:xfrm>
            <a:off x="1554473" y="2592952"/>
            <a:ext cx="127865" cy="127813"/>
          </a:xfrm>
          <a:prstGeom prst="rect">
            <a:avLst/>
          </a:prstGeom>
          <a:noFill/>
        </p:spPr>
      </p:pic>
      <p:pic>
        <p:nvPicPr>
          <p:cNvPr id="11" name="Picture 14" descr="F:\Kultūras ministrijai\KM_logo\KM_ppt_template\kulturas-nozare_ikonas\KM_ikonas_png\Circle_bullet_point.png">
            <a:extLst>
              <a:ext uri="{FF2B5EF4-FFF2-40B4-BE49-F238E27FC236}">
                <a16:creationId xmlns:a16="http://schemas.microsoft.com/office/drawing/2014/main" id="{E975F88E-CD5A-473B-8957-689457215895}"/>
              </a:ext>
            </a:extLst>
          </p:cNvPr>
          <p:cNvPicPr>
            <a:picLocks noChangeAspect="1" noChangeArrowheads="1"/>
          </p:cNvPicPr>
          <p:nvPr/>
        </p:nvPicPr>
        <p:blipFill>
          <a:blip r:embed="rId3" cstate="print"/>
          <a:srcRect/>
          <a:stretch>
            <a:fillRect/>
          </a:stretch>
        </p:blipFill>
        <p:spPr bwMode="auto">
          <a:xfrm>
            <a:off x="1554474" y="3616137"/>
            <a:ext cx="127865" cy="127813"/>
          </a:xfrm>
          <a:prstGeom prst="rect">
            <a:avLst/>
          </a:prstGeom>
          <a:noFill/>
        </p:spPr>
      </p:pic>
      <p:pic>
        <p:nvPicPr>
          <p:cNvPr id="12" name="Picture 14" descr="F:\Kultūras ministrijai\KM_logo\KM_ppt_template\kulturas-nozare_ikonas\KM_ikonas_png\Circle_bullet_point.png">
            <a:extLst>
              <a:ext uri="{FF2B5EF4-FFF2-40B4-BE49-F238E27FC236}">
                <a16:creationId xmlns:a16="http://schemas.microsoft.com/office/drawing/2014/main" id="{BE24156D-0E75-4657-A36C-E3B96CBE7205}"/>
              </a:ext>
            </a:extLst>
          </p:cNvPr>
          <p:cNvPicPr>
            <a:picLocks noChangeAspect="1" noChangeArrowheads="1"/>
          </p:cNvPicPr>
          <p:nvPr/>
        </p:nvPicPr>
        <p:blipFill>
          <a:blip r:embed="rId3" cstate="print"/>
          <a:srcRect/>
          <a:stretch>
            <a:fillRect/>
          </a:stretch>
        </p:blipFill>
        <p:spPr bwMode="auto">
          <a:xfrm>
            <a:off x="1554474" y="3835455"/>
            <a:ext cx="127865" cy="127813"/>
          </a:xfrm>
          <a:prstGeom prst="rect">
            <a:avLst/>
          </a:prstGeom>
          <a:noFill/>
        </p:spPr>
      </p:pic>
      <p:pic>
        <p:nvPicPr>
          <p:cNvPr id="14" name="Picture 14" descr="F:\Kultūras ministrijai\KM_logo\KM_ppt_template\kulturas-nozare_ikonas\KM_ikonas_png\Circle_bullet_point.png">
            <a:extLst>
              <a:ext uri="{FF2B5EF4-FFF2-40B4-BE49-F238E27FC236}">
                <a16:creationId xmlns:a16="http://schemas.microsoft.com/office/drawing/2014/main" id="{EA7D6B0D-6C41-4AA8-A352-47A8E8E85BAE}"/>
              </a:ext>
            </a:extLst>
          </p:cNvPr>
          <p:cNvPicPr>
            <a:picLocks noChangeAspect="1" noChangeArrowheads="1"/>
          </p:cNvPicPr>
          <p:nvPr/>
        </p:nvPicPr>
        <p:blipFill>
          <a:blip r:embed="rId3" cstate="print"/>
          <a:srcRect/>
          <a:stretch>
            <a:fillRect/>
          </a:stretch>
        </p:blipFill>
        <p:spPr bwMode="auto">
          <a:xfrm>
            <a:off x="1554474" y="4494988"/>
            <a:ext cx="127865" cy="127813"/>
          </a:xfrm>
          <a:prstGeom prst="rect">
            <a:avLst/>
          </a:prstGeom>
          <a:noFill/>
        </p:spPr>
      </p:pic>
    </p:spTree>
    <p:extLst>
      <p:ext uri="{BB962C8B-B14F-4D97-AF65-F5344CB8AC3E}">
        <p14:creationId xmlns:p14="http://schemas.microsoft.com/office/powerpoint/2010/main" val="1588572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lokshēma: process 6">
            <a:extLst>
              <a:ext uri="{FF2B5EF4-FFF2-40B4-BE49-F238E27FC236}">
                <a16:creationId xmlns:a16="http://schemas.microsoft.com/office/drawing/2014/main" id="{755F0746-6495-4E4F-91D7-4B9A60E3E86D}"/>
              </a:ext>
            </a:extLst>
          </p:cNvPr>
          <p:cNvSpPr/>
          <p:nvPr/>
        </p:nvSpPr>
        <p:spPr>
          <a:xfrm>
            <a:off x="5806440" y="-2"/>
            <a:ext cx="3337560" cy="9982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5E959669-50D6-9536-CE04-82D01C1FF251}"/>
              </a:ext>
            </a:extLst>
          </p:cNvPr>
          <p:cNvSpPr>
            <a:spLocks noGrp="1"/>
          </p:cNvSpPr>
          <p:nvPr>
            <p:ph type="title"/>
          </p:nvPr>
        </p:nvSpPr>
        <p:spPr/>
        <p:txBody>
          <a:bodyPr lIns="91440" tIns="45720" rIns="91440" bIns="45720" anchor="t">
            <a:normAutofit/>
          </a:bodyPr>
          <a:lstStyle/>
          <a:p>
            <a:pPr algn="r"/>
            <a:r>
              <a:rPr lang="lv-LV">
                <a:latin typeface="Verdana"/>
                <a:ea typeface="Verdana"/>
              </a:rPr>
              <a:t>Kultūrizglītība</a:t>
            </a:r>
            <a:endParaRPr lang="lv-LV"/>
          </a:p>
        </p:txBody>
      </p:sp>
      <p:pic>
        <p:nvPicPr>
          <p:cNvPr id="5" name="Attēls 5" descr="Attēls, kurā ir teksts&#10;&#10;Apraksts ģenerēts automātiski">
            <a:extLst>
              <a:ext uri="{FF2B5EF4-FFF2-40B4-BE49-F238E27FC236}">
                <a16:creationId xmlns:a16="http://schemas.microsoft.com/office/drawing/2014/main" id="{F0765617-1A32-FB5E-1728-CFBF1B89234B}"/>
              </a:ext>
            </a:extLst>
          </p:cNvPr>
          <p:cNvPicPr>
            <a:picLocks noGrp="1" noChangeAspect="1"/>
          </p:cNvPicPr>
          <p:nvPr>
            <p:ph idx="1"/>
          </p:nvPr>
        </p:nvPicPr>
        <p:blipFill>
          <a:blip r:embed="rId2"/>
          <a:stretch>
            <a:fillRect/>
          </a:stretch>
        </p:blipFill>
        <p:spPr>
          <a:xfrm>
            <a:off x="1110101" y="1000626"/>
            <a:ext cx="6925130" cy="4182669"/>
          </a:xfrm>
        </p:spPr>
      </p:pic>
      <p:sp>
        <p:nvSpPr>
          <p:cNvPr id="4" name="Slaida numura vietturis 3">
            <a:extLst>
              <a:ext uri="{FF2B5EF4-FFF2-40B4-BE49-F238E27FC236}">
                <a16:creationId xmlns:a16="http://schemas.microsoft.com/office/drawing/2014/main" id="{CFD14DB7-BD06-D222-C043-790E00D9C523}"/>
              </a:ext>
            </a:extLst>
          </p:cNvPr>
          <p:cNvSpPr>
            <a:spLocks noGrp="1"/>
          </p:cNvSpPr>
          <p:nvPr>
            <p:ph type="sldNum" sz="quarter" idx="13"/>
          </p:nvPr>
        </p:nvSpPr>
        <p:spPr/>
        <p:txBody>
          <a:bodyPr/>
          <a:lstStyle/>
          <a:p>
            <a:pPr>
              <a:defRPr/>
            </a:pPr>
            <a:fld id="{FB6BCA4D-2E23-422A-87E3-BF6857D92014}" type="slidenum">
              <a:rPr lang="en-US"/>
              <a:pPr>
                <a:defRPr/>
              </a:pPr>
              <a:t>14</a:t>
            </a:fld>
            <a:endParaRPr lang="en-US"/>
          </a:p>
        </p:txBody>
      </p:sp>
    </p:spTree>
    <p:extLst>
      <p:ext uri="{BB962C8B-B14F-4D97-AF65-F5344CB8AC3E}">
        <p14:creationId xmlns:p14="http://schemas.microsoft.com/office/powerpoint/2010/main" val="22598673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lokshēma: process 5">
            <a:extLst>
              <a:ext uri="{FF2B5EF4-FFF2-40B4-BE49-F238E27FC236}">
                <a16:creationId xmlns:a16="http://schemas.microsoft.com/office/drawing/2014/main" id="{E090B468-62CA-4973-9C90-7B05AB12B3CF}"/>
              </a:ext>
            </a:extLst>
          </p:cNvPr>
          <p:cNvSpPr/>
          <p:nvPr/>
        </p:nvSpPr>
        <p:spPr>
          <a:xfrm>
            <a:off x="5806440" y="-2"/>
            <a:ext cx="3337560" cy="9982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33DFB2D1-2C44-EBCB-1EB6-FF79AF9EC865}"/>
              </a:ext>
            </a:extLst>
          </p:cNvPr>
          <p:cNvSpPr>
            <a:spLocks noGrp="1"/>
          </p:cNvSpPr>
          <p:nvPr>
            <p:ph type="title"/>
          </p:nvPr>
        </p:nvSpPr>
        <p:spPr/>
        <p:txBody>
          <a:bodyPr lIns="91440" tIns="45720" rIns="91440" bIns="45720" anchor="t">
            <a:normAutofit/>
          </a:bodyPr>
          <a:lstStyle/>
          <a:p>
            <a:pPr algn="r"/>
            <a:r>
              <a:rPr lang="lv-LV">
                <a:latin typeface="Verdana"/>
                <a:ea typeface="Verdana"/>
              </a:rPr>
              <a:t>Kultūrizglītība</a:t>
            </a:r>
          </a:p>
        </p:txBody>
      </p:sp>
      <p:pic>
        <p:nvPicPr>
          <p:cNvPr id="5" name="Attēls 5">
            <a:extLst>
              <a:ext uri="{FF2B5EF4-FFF2-40B4-BE49-F238E27FC236}">
                <a16:creationId xmlns:a16="http://schemas.microsoft.com/office/drawing/2014/main" id="{1D645E1D-FD1C-55BD-19B2-369815105FA4}"/>
              </a:ext>
            </a:extLst>
          </p:cNvPr>
          <p:cNvPicPr>
            <a:picLocks noGrp="1" noChangeAspect="1"/>
          </p:cNvPicPr>
          <p:nvPr>
            <p:ph idx="1"/>
          </p:nvPr>
        </p:nvPicPr>
        <p:blipFill>
          <a:blip r:embed="rId2"/>
          <a:stretch>
            <a:fillRect/>
          </a:stretch>
        </p:blipFill>
        <p:spPr>
          <a:xfrm>
            <a:off x="1816316" y="1063232"/>
            <a:ext cx="5511369" cy="4080268"/>
          </a:xfrm>
        </p:spPr>
      </p:pic>
      <p:sp>
        <p:nvSpPr>
          <p:cNvPr id="4" name="Slaida numura vietturis 3">
            <a:extLst>
              <a:ext uri="{FF2B5EF4-FFF2-40B4-BE49-F238E27FC236}">
                <a16:creationId xmlns:a16="http://schemas.microsoft.com/office/drawing/2014/main" id="{FC1F6F02-EDF9-357A-F94C-8420123BA1DE}"/>
              </a:ext>
            </a:extLst>
          </p:cNvPr>
          <p:cNvSpPr>
            <a:spLocks noGrp="1"/>
          </p:cNvSpPr>
          <p:nvPr>
            <p:ph type="sldNum" sz="quarter" idx="13"/>
          </p:nvPr>
        </p:nvSpPr>
        <p:spPr>
          <a:xfrm>
            <a:off x="8642839" y="4781550"/>
            <a:ext cx="348761" cy="301869"/>
          </a:xfrm>
        </p:spPr>
        <p:txBody>
          <a:bodyPr/>
          <a:lstStyle/>
          <a:p>
            <a:pPr>
              <a:defRPr/>
            </a:pPr>
            <a:fld id="{FB6BCA4D-2E23-422A-87E3-BF6857D92014}" type="slidenum">
              <a:rPr lang="en-US"/>
              <a:pPr>
                <a:defRPr/>
              </a:pPr>
              <a:t>15</a:t>
            </a:fld>
            <a:endParaRPr lang="en-US"/>
          </a:p>
        </p:txBody>
      </p:sp>
    </p:spTree>
    <p:extLst>
      <p:ext uri="{BB962C8B-B14F-4D97-AF65-F5344CB8AC3E}">
        <p14:creationId xmlns:p14="http://schemas.microsoft.com/office/powerpoint/2010/main" val="2628839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lokshēma: process 6">
            <a:extLst>
              <a:ext uri="{FF2B5EF4-FFF2-40B4-BE49-F238E27FC236}">
                <a16:creationId xmlns:a16="http://schemas.microsoft.com/office/drawing/2014/main" id="{F31A1B9B-4E5F-4E9D-B62D-1EBD3561D310}"/>
              </a:ext>
            </a:extLst>
          </p:cNvPr>
          <p:cNvSpPr/>
          <p:nvPr/>
        </p:nvSpPr>
        <p:spPr>
          <a:xfrm>
            <a:off x="5806440" y="-2"/>
            <a:ext cx="3337560" cy="9982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DAA02193-6D57-07D6-B629-EA7E3C740D81}"/>
              </a:ext>
            </a:extLst>
          </p:cNvPr>
          <p:cNvSpPr>
            <a:spLocks noGrp="1"/>
          </p:cNvSpPr>
          <p:nvPr>
            <p:ph type="title"/>
          </p:nvPr>
        </p:nvSpPr>
        <p:spPr/>
        <p:txBody>
          <a:bodyPr lIns="91440" tIns="45720" rIns="91440" bIns="45720" anchor="t">
            <a:normAutofit/>
          </a:bodyPr>
          <a:lstStyle/>
          <a:p>
            <a:pPr algn="r"/>
            <a:r>
              <a:rPr lang="lv-LV">
                <a:latin typeface="Verdana"/>
                <a:ea typeface="Verdana"/>
              </a:rPr>
              <a:t>Kultūrizglītība</a:t>
            </a:r>
            <a:endParaRPr lang="lv-LV"/>
          </a:p>
        </p:txBody>
      </p:sp>
      <p:pic>
        <p:nvPicPr>
          <p:cNvPr id="5" name="Attēls 5">
            <a:extLst>
              <a:ext uri="{FF2B5EF4-FFF2-40B4-BE49-F238E27FC236}">
                <a16:creationId xmlns:a16="http://schemas.microsoft.com/office/drawing/2014/main" id="{830E95ED-7A7A-A6AC-3066-764ACE84CA2B}"/>
              </a:ext>
            </a:extLst>
          </p:cNvPr>
          <p:cNvPicPr>
            <a:picLocks noGrp="1" noChangeAspect="1"/>
          </p:cNvPicPr>
          <p:nvPr>
            <p:ph idx="1"/>
          </p:nvPr>
        </p:nvPicPr>
        <p:blipFill>
          <a:blip r:embed="rId2"/>
          <a:stretch>
            <a:fillRect/>
          </a:stretch>
        </p:blipFill>
        <p:spPr>
          <a:xfrm>
            <a:off x="1389967" y="1028244"/>
            <a:ext cx="6364066" cy="4078890"/>
          </a:xfrm>
        </p:spPr>
      </p:pic>
      <p:sp>
        <p:nvSpPr>
          <p:cNvPr id="4" name="Slaida numura vietturis 3">
            <a:extLst>
              <a:ext uri="{FF2B5EF4-FFF2-40B4-BE49-F238E27FC236}">
                <a16:creationId xmlns:a16="http://schemas.microsoft.com/office/drawing/2014/main" id="{183CDD0D-DB05-F6FE-64C2-2B687D5F66B8}"/>
              </a:ext>
            </a:extLst>
          </p:cNvPr>
          <p:cNvSpPr>
            <a:spLocks noGrp="1"/>
          </p:cNvSpPr>
          <p:nvPr>
            <p:ph type="sldNum" sz="quarter" idx="13"/>
          </p:nvPr>
        </p:nvSpPr>
        <p:spPr/>
        <p:txBody>
          <a:bodyPr/>
          <a:lstStyle/>
          <a:p>
            <a:pPr>
              <a:defRPr/>
            </a:pPr>
            <a:fld id="{FB6BCA4D-2E23-422A-87E3-BF6857D92014}" type="slidenum">
              <a:rPr lang="en-US"/>
              <a:pPr>
                <a:defRPr/>
              </a:pPr>
              <a:t>16</a:t>
            </a:fld>
            <a:endParaRPr lang="en-US"/>
          </a:p>
        </p:txBody>
      </p:sp>
    </p:spTree>
    <p:extLst>
      <p:ext uri="{BB962C8B-B14F-4D97-AF65-F5344CB8AC3E}">
        <p14:creationId xmlns:p14="http://schemas.microsoft.com/office/powerpoint/2010/main" val="8551740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lokshēma: process 5">
            <a:extLst>
              <a:ext uri="{FF2B5EF4-FFF2-40B4-BE49-F238E27FC236}">
                <a16:creationId xmlns:a16="http://schemas.microsoft.com/office/drawing/2014/main" id="{3B8323A7-248D-47EA-8CBF-A9CE58C15BD5}"/>
              </a:ext>
            </a:extLst>
          </p:cNvPr>
          <p:cNvSpPr/>
          <p:nvPr/>
        </p:nvSpPr>
        <p:spPr>
          <a:xfrm>
            <a:off x="5623560" y="-2"/>
            <a:ext cx="3520440" cy="9982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DAA02193-6D57-07D6-B629-EA7E3C740D81}"/>
              </a:ext>
            </a:extLst>
          </p:cNvPr>
          <p:cNvSpPr>
            <a:spLocks noGrp="1"/>
          </p:cNvSpPr>
          <p:nvPr>
            <p:ph type="title"/>
          </p:nvPr>
        </p:nvSpPr>
        <p:spPr/>
        <p:txBody>
          <a:bodyPr lIns="91440" tIns="45720" rIns="91440" bIns="45720" anchor="t">
            <a:normAutofit/>
          </a:bodyPr>
          <a:lstStyle/>
          <a:p>
            <a:pPr algn="r"/>
            <a:r>
              <a:rPr lang="lv-LV">
                <a:latin typeface="Verdana"/>
                <a:ea typeface="Verdana"/>
              </a:rPr>
              <a:t>Darba samaksa</a:t>
            </a:r>
            <a:endParaRPr lang="lv-LV"/>
          </a:p>
        </p:txBody>
      </p:sp>
      <p:pic>
        <p:nvPicPr>
          <p:cNvPr id="8" name="Attēls 6">
            <a:extLst>
              <a:ext uri="{FF2B5EF4-FFF2-40B4-BE49-F238E27FC236}">
                <a16:creationId xmlns:a16="http://schemas.microsoft.com/office/drawing/2014/main" id="{9E2BBCF3-A3EA-4978-9C40-A0938CF9E725}"/>
              </a:ext>
            </a:extLst>
          </p:cNvPr>
          <p:cNvPicPr>
            <a:picLocks noChangeAspect="1"/>
          </p:cNvPicPr>
          <p:nvPr/>
        </p:nvPicPr>
        <p:blipFill>
          <a:blip r:embed="rId2"/>
          <a:stretch>
            <a:fillRect/>
          </a:stretch>
        </p:blipFill>
        <p:spPr>
          <a:xfrm>
            <a:off x="1074478" y="1018496"/>
            <a:ext cx="7458072" cy="4199236"/>
          </a:xfrm>
          <a:prstGeom prst="rect">
            <a:avLst/>
          </a:prstGeom>
        </p:spPr>
      </p:pic>
    </p:spTree>
    <p:extLst>
      <p:ext uri="{BB962C8B-B14F-4D97-AF65-F5344CB8AC3E}">
        <p14:creationId xmlns:p14="http://schemas.microsoft.com/office/powerpoint/2010/main" val="346743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Blokshēma: process 5">
            <a:extLst>
              <a:ext uri="{FF2B5EF4-FFF2-40B4-BE49-F238E27FC236}">
                <a16:creationId xmlns:a16="http://schemas.microsoft.com/office/drawing/2014/main" id="{569A6853-F091-46C7-A810-BB0947FC2710}"/>
              </a:ext>
            </a:extLst>
          </p:cNvPr>
          <p:cNvSpPr/>
          <p:nvPr/>
        </p:nvSpPr>
        <p:spPr>
          <a:xfrm>
            <a:off x="5623560" y="-2"/>
            <a:ext cx="3520440" cy="99822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DAA02193-6D57-07D6-B629-EA7E3C740D81}"/>
              </a:ext>
            </a:extLst>
          </p:cNvPr>
          <p:cNvSpPr>
            <a:spLocks noGrp="1"/>
          </p:cNvSpPr>
          <p:nvPr>
            <p:ph type="title"/>
          </p:nvPr>
        </p:nvSpPr>
        <p:spPr/>
        <p:txBody>
          <a:bodyPr lIns="91440" tIns="45720" rIns="91440" bIns="45720" anchor="t">
            <a:normAutofit/>
          </a:bodyPr>
          <a:lstStyle/>
          <a:p>
            <a:pPr algn="r"/>
            <a:r>
              <a:rPr lang="lv-LV">
                <a:latin typeface="Verdana"/>
                <a:ea typeface="Verdana"/>
              </a:rPr>
              <a:t>Darba samaksa</a:t>
            </a:r>
            <a:endParaRPr lang="lv-LV"/>
          </a:p>
        </p:txBody>
      </p:sp>
      <p:pic>
        <p:nvPicPr>
          <p:cNvPr id="5" name="Attēls 6">
            <a:extLst>
              <a:ext uri="{FF2B5EF4-FFF2-40B4-BE49-F238E27FC236}">
                <a16:creationId xmlns:a16="http://schemas.microsoft.com/office/drawing/2014/main" id="{EDC08BF6-5D69-6249-96BD-8E9C7675242D}"/>
              </a:ext>
            </a:extLst>
          </p:cNvPr>
          <p:cNvPicPr>
            <a:picLocks noGrp="1" noChangeAspect="1"/>
          </p:cNvPicPr>
          <p:nvPr>
            <p:ph idx="1"/>
          </p:nvPr>
        </p:nvPicPr>
        <p:blipFill>
          <a:blip r:embed="rId2"/>
          <a:stretch>
            <a:fillRect/>
          </a:stretch>
        </p:blipFill>
        <p:spPr>
          <a:xfrm>
            <a:off x="1323872" y="1064060"/>
            <a:ext cx="7439128" cy="4016273"/>
          </a:xfrm>
        </p:spPr>
      </p:pic>
    </p:spTree>
    <p:extLst>
      <p:ext uri="{BB962C8B-B14F-4D97-AF65-F5344CB8AC3E}">
        <p14:creationId xmlns:p14="http://schemas.microsoft.com/office/powerpoint/2010/main" val="19033739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39DC55-E082-D8A0-6BCF-FA495FF5807D}"/>
              </a:ext>
            </a:extLst>
          </p:cNvPr>
          <p:cNvSpPr txBox="1"/>
          <p:nvPr/>
        </p:nvSpPr>
        <p:spPr>
          <a:xfrm>
            <a:off x="914588" y="2183544"/>
            <a:ext cx="731294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lv-LV" sz="4400" b="1">
                <a:latin typeface="Verdana"/>
                <a:ea typeface="Verdana"/>
                <a:cs typeface="Arial"/>
              </a:rPr>
              <a:t>Saliedēta sabiedrība</a:t>
            </a:r>
            <a:endParaRPr lang="lv-LV" sz="4400">
              <a:latin typeface="Verdana"/>
              <a:ea typeface="Verdana"/>
            </a:endParaRPr>
          </a:p>
        </p:txBody>
      </p:sp>
    </p:spTree>
    <p:extLst>
      <p:ext uri="{BB962C8B-B14F-4D97-AF65-F5344CB8AC3E}">
        <p14:creationId xmlns:p14="http://schemas.microsoft.com/office/powerpoint/2010/main" val="22961673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Blokshēma: process 7">
            <a:extLst>
              <a:ext uri="{FF2B5EF4-FFF2-40B4-BE49-F238E27FC236}">
                <a16:creationId xmlns:a16="http://schemas.microsoft.com/office/drawing/2014/main" id="{617E83B1-B1B4-3271-5AC7-CC52B0E75D3C}"/>
              </a:ext>
            </a:extLst>
          </p:cNvPr>
          <p:cNvSpPr/>
          <p:nvPr/>
        </p:nvSpPr>
        <p:spPr>
          <a:xfrm>
            <a:off x="5860349" y="-1"/>
            <a:ext cx="3283650" cy="1062222"/>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a:xfrm>
            <a:off x="1866398" y="285750"/>
            <a:ext cx="6815537" cy="777482"/>
          </a:xfrm>
        </p:spPr>
        <p:txBody>
          <a:bodyPr lIns="91440" tIns="45720" rIns="91440" bIns="45720" anchor="t">
            <a:noAutofit/>
          </a:bodyPr>
          <a:lstStyle/>
          <a:p>
            <a:pPr algn="r"/>
            <a:r>
              <a:rPr lang="lv-LV">
                <a:latin typeface="Verdana"/>
                <a:ea typeface="Verdana"/>
              </a:rPr>
              <a:t>Atbalsts NVO</a:t>
            </a:r>
            <a:endParaRPr lang="lv-LV"/>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20</a:t>
            </a:fld>
            <a:endParaRPr lang="en-US"/>
          </a:p>
        </p:txBody>
      </p:sp>
      <p:sp>
        <p:nvSpPr>
          <p:cNvPr id="2" name="Taisnstūris 1">
            <a:extLst>
              <a:ext uri="{FF2B5EF4-FFF2-40B4-BE49-F238E27FC236}">
                <a16:creationId xmlns:a16="http://schemas.microsoft.com/office/drawing/2014/main" id="{D8832D67-8BAB-4DAF-842A-C12AD4D8C38F}"/>
              </a:ext>
            </a:extLst>
          </p:cNvPr>
          <p:cNvSpPr/>
          <p:nvPr/>
        </p:nvSpPr>
        <p:spPr>
          <a:xfrm>
            <a:off x="954718" y="1984256"/>
            <a:ext cx="1607573" cy="646331"/>
          </a:xfrm>
          <a:prstGeom prst="rect">
            <a:avLst/>
          </a:prstGeom>
        </p:spPr>
        <p:txBody>
          <a:bodyPr wrap="square">
            <a:spAutoFit/>
          </a:bodyPr>
          <a:lstStyle/>
          <a:p>
            <a:pPr algn="ctr"/>
            <a:r>
              <a:rPr lang="lv-LV" b="1"/>
              <a:t>Latvijas NVO fonds</a:t>
            </a:r>
          </a:p>
        </p:txBody>
      </p:sp>
      <p:sp>
        <p:nvSpPr>
          <p:cNvPr id="21" name="Taisnstūris 20">
            <a:extLst>
              <a:ext uri="{FF2B5EF4-FFF2-40B4-BE49-F238E27FC236}">
                <a16:creationId xmlns:a16="http://schemas.microsoft.com/office/drawing/2014/main" id="{EF41CB5F-E3C3-4D8B-9F46-3D7FB1443509}"/>
              </a:ext>
            </a:extLst>
          </p:cNvPr>
          <p:cNvSpPr/>
          <p:nvPr/>
        </p:nvSpPr>
        <p:spPr>
          <a:xfrm>
            <a:off x="4898083" y="2538566"/>
            <a:ext cx="1945555" cy="1200329"/>
          </a:xfrm>
          <a:prstGeom prst="rect">
            <a:avLst/>
          </a:prstGeom>
        </p:spPr>
        <p:txBody>
          <a:bodyPr wrap="square">
            <a:spAutoFit/>
          </a:bodyPr>
          <a:lstStyle/>
          <a:p>
            <a:pPr algn="ctr"/>
            <a:r>
              <a:rPr lang="lv-LV" b="1"/>
              <a:t>Dienvidlatgales NVO atbalsta centrs</a:t>
            </a:r>
          </a:p>
          <a:p>
            <a:pPr algn="ctr"/>
            <a:endParaRPr lang="lv-LV" b="1"/>
          </a:p>
        </p:txBody>
      </p:sp>
      <p:sp>
        <p:nvSpPr>
          <p:cNvPr id="3" name="Taisnstūris: ar noapaļotiem stūriem 2">
            <a:extLst>
              <a:ext uri="{FF2B5EF4-FFF2-40B4-BE49-F238E27FC236}">
                <a16:creationId xmlns:a16="http://schemas.microsoft.com/office/drawing/2014/main" id="{DBE4DEB3-2A86-4D7F-A133-1E95DA9C6097}"/>
              </a:ext>
            </a:extLst>
          </p:cNvPr>
          <p:cNvSpPr/>
          <p:nvPr/>
        </p:nvSpPr>
        <p:spPr>
          <a:xfrm>
            <a:off x="725031" y="1912834"/>
            <a:ext cx="2092027" cy="777482"/>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3" name="Taisnstūris: ar noapaļotiem stūriem 22">
            <a:extLst>
              <a:ext uri="{FF2B5EF4-FFF2-40B4-BE49-F238E27FC236}">
                <a16:creationId xmlns:a16="http://schemas.microsoft.com/office/drawing/2014/main" id="{12164E3D-C26C-4666-8D26-49BA07BF494E}"/>
              </a:ext>
            </a:extLst>
          </p:cNvPr>
          <p:cNvSpPr/>
          <p:nvPr/>
        </p:nvSpPr>
        <p:spPr>
          <a:xfrm>
            <a:off x="4800270" y="2478858"/>
            <a:ext cx="2117615" cy="1029109"/>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4" name="Taisnstūris 23">
            <a:extLst>
              <a:ext uri="{FF2B5EF4-FFF2-40B4-BE49-F238E27FC236}">
                <a16:creationId xmlns:a16="http://schemas.microsoft.com/office/drawing/2014/main" id="{57E0217B-7F93-4F5D-8400-88BDCF49EA6C}"/>
              </a:ext>
            </a:extLst>
          </p:cNvPr>
          <p:cNvSpPr/>
          <p:nvPr/>
        </p:nvSpPr>
        <p:spPr>
          <a:xfrm>
            <a:off x="982357" y="2864150"/>
            <a:ext cx="1495021" cy="954107"/>
          </a:xfrm>
          <a:prstGeom prst="rect">
            <a:avLst/>
          </a:prstGeom>
        </p:spPr>
        <p:txBody>
          <a:bodyPr wrap="square">
            <a:spAutoFit/>
          </a:bodyPr>
          <a:lstStyle/>
          <a:p>
            <a:pPr algn="ctr"/>
            <a:r>
              <a:rPr lang="lv-LV" sz="1400" b="1"/>
              <a:t>2019-2021</a:t>
            </a:r>
            <a:endParaRPr lang="lv-LV" sz="1400" b="1">
              <a:cs typeface="Times New Roman"/>
            </a:endParaRPr>
          </a:p>
          <a:p>
            <a:pPr algn="ctr"/>
            <a:r>
              <a:rPr lang="lv-LV" sz="1400"/>
              <a:t>18 projekti Latgalē</a:t>
            </a:r>
            <a:endParaRPr lang="lv-LV" sz="1400">
              <a:cs typeface="Times New Roman"/>
            </a:endParaRPr>
          </a:p>
          <a:p>
            <a:pPr algn="ctr"/>
            <a:endParaRPr lang="lv-LV" sz="1400" b="1"/>
          </a:p>
        </p:txBody>
      </p:sp>
      <p:sp>
        <p:nvSpPr>
          <p:cNvPr id="25" name="Taisnstūris: ar noapaļotiem stūriem 24">
            <a:extLst>
              <a:ext uri="{FF2B5EF4-FFF2-40B4-BE49-F238E27FC236}">
                <a16:creationId xmlns:a16="http://schemas.microsoft.com/office/drawing/2014/main" id="{F9A09E95-6BFB-4A51-BD7A-815281FE5378}"/>
              </a:ext>
            </a:extLst>
          </p:cNvPr>
          <p:cNvSpPr/>
          <p:nvPr/>
        </p:nvSpPr>
        <p:spPr>
          <a:xfrm>
            <a:off x="1081846" y="2786775"/>
            <a:ext cx="1328744" cy="883529"/>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6" name="Taisnstūris 25">
            <a:extLst>
              <a:ext uri="{FF2B5EF4-FFF2-40B4-BE49-F238E27FC236}">
                <a16:creationId xmlns:a16="http://schemas.microsoft.com/office/drawing/2014/main" id="{9E959BC9-E4FE-4A32-984A-7F191454747C}"/>
              </a:ext>
            </a:extLst>
          </p:cNvPr>
          <p:cNvSpPr/>
          <p:nvPr/>
        </p:nvSpPr>
        <p:spPr>
          <a:xfrm>
            <a:off x="973681" y="3798367"/>
            <a:ext cx="1495022" cy="954107"/>
          </a:xfrm>
          <a:prstGeom prst="rect">
            <a:avLst/>
          </a:prstGeom>
        </p:spPr>
        <p:txBody>
          <a:bodyPr wrap="square">
            <a:spAutoFit/>
          </a:bodyPr>
          <a:lstStyle/>
          <a:p>
            <a:pPr algn="ctr"/>
            <a:r>
              <a:rPr lang="lv-LV" sz="1400" b="1"/>
              <a:t>2022</a:t>
            </a:r>
            <a:endParaRPr lang="lv-LV" sz="1400" b="1">
              <a:cs typeface="Times New Roman"/>
            </a:endParaRPr>
          </a:p>
          <a:p>
            <a:pPr algn="ctr"/>
            <a:r>
              <a:rPr lang="lv-LV" sz="1400"/>
              <a:t>konkurss tiks izsludināts</a:t>
            </a:r>
            <a:endParaRPr lang="lv-LV" sz="1400">
              <a:cs typeface="Times New Roman"/>
            </a:endParaRPr>
          </a:p>
          <a:p>
            <a:pPr algn="ctr"/>
            <a:endParaRPr lang="lv-LV" sz="1400" b="1"/>
          </a:p>
        </p:txBody>
      </p:sp>
      <p:sp>
        <p:nvSpPr>
          <p:cNvPr id="28" name="Taisnstūris: ar noapaļotiem stūriem 27">
            <a:extLst>
              <a:ext uri="{FF2B5EF4-FFF2-40B4-BE49-F238E27FC236}">
                <a16:creationId xmlns:a16="http://schemas.microsoft.com/office/drawing/2014/main" id="{38CEA11D-5325-40CB-82F0-603AE9334CD0}"/>
              </a:ext>
            </a:extLst>
          </p:cNvPr>
          <p:cNvSpPr/>
          <p:nvPr/>
        </p:nvSpPr>
        <p:spPr>
          <a:xfrm>
            <a:off x="1081846" y="3739222"/>
            <a:ext cx="1328744" cy="883529"/>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9" name="Taisnstūris 28">
            <a:extLst>
              <a:ext uri="{FF2B5EF4-FFF2-40B4-BE49-F238E27FC236}">
                <a16:creationId xmlns:a16="http://schemas.microsoft.com/office/drawing/2014/main" id="{32991C93-8BB7-41E1-9467-89937F82682E}"/>
              </a:ext>
            </a:extLst>
          </p:cNvPr>
          <p:cNvSpPr/>
          <p:nvPr/>
        </p:nvSpPr>
        <p:spPr>
          <a:xfrm>
            <a:off x="3243808" y="2569483"/>
            <a:ext cx="1495021" cy="738664"/>
          </a:xfrm>
          <a:prstGeom prst="rect">
            <a:avLst/>
          </a:prstGeom>
        </p:spPr>
        <p:txBody>
          <a:bodyPr wrap="square">
            <a:spAutoFit/>
          </a:bodyPr>
          <a:lstStyle/>
          <a:p>
            <a:pPr algn="ctr"/>
            <a:r>
              <a:rPr lang="lv-LV" sz="1400" b="1"/>
              <a:t>2019-2020</a:t>
            </a:r>
            <a:endParaRPr lang="lv-LV" sz="1400" b="1">
              <a:cs typeface="Times New Roman"/>
            </a:endParaRPr>
          </a:p>
          <a:p>
            <a:pPr algn="ctr"/>
            <a:r>
              <a:rPr lang="lv-LV" sz="1400"/>
              <a:t>37 500 €</a:t>
            </a:r>
            <a:endParaRPr lang="lv-LV" sz="1400">
              <a:cs typeface="Times New Roman"/>
            </a:endParaRPr>
          </a:p>
          <a:p>
            <a:pPr algn="ctr"/>
            <a:endParaRPr lang="lv-LV" sz="1400" b="1"/>
          </a:p>
        </p:txBody>
      </p:sp>
      <p:sp>
        <p:nvSpPr>
          <p:cNvPr id="30" name="Taisnstūris: ar noapaļotiem stūriem 29">
            <a:extLst>
              <a:ext uri="{FF2B5EF4-FFF2-40B4-BE49-F238E27FC236}">
                <a16:creationId xmlns:a16="http://schemas.microsoft.com/office/drawing/2014/main" id="{0D7FBFBC-675D-4865-ADD9-6A0EF629F561}"/>
              </a:ext>
            </a:extLst>
          </p:cNvPr>
          <p:cNvSpPr/>
          <p:nvPr/>
        </p:nvSpPr>
        <p:spPr>
          <a:xfrm>
            <a:off x="3326946" y="2458974"/>
            <a:ext cx="1328744" cy="738665"/>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1" name="Taisnstūris 30">
            <a:extLst>
              <a:ext uri="{FF2B5EF4-FFF2-40B4-BE49-F238E27FC236}">
                <a16:creationId xmlns:a16="http://schemas.microsoft.com/office/drawing/2014/main" id="{DC48722D-DAC3-4D31-A949-DE2E7FA5E88D}"/>
              </a:ext>
            </a:extLst>
          </p:cNvPr>
          <p:cNvSpPr/>
          <p:nvPr/>
        </p:nvSpPr>
        <p:spPr>
          <a:xfrm>
            <a:off x="3706607" y="3713435"/>
            <a:ext cx="1495021" cy="954107"/>
          </a:xfrm>
          <a:prstGeom prst="rect">
            <a:avLst/>
          </a:prstGeom>
        </p:spPr>
        <p:txBody>
          <a:bodyPr wrap="square">
            <a:spAutoFit/>
          </a:bodyPr>
          <a:lstStyle/>
          <a:p>
            <a:pPr algn="ctr"/>
            <a:r>
              <a:rPr lang="lv-LV" sz="1400"/>
              <a:t>Bezmaksas konsultācijas NVO</a:t>
            </a:r>
          </a:p>
          <a:p>
            <a:pPr algn="ctr"/>
            <a:endParaRPr lang="lv-LV" sz="1400" b="1"/>
          </a:p>
        </p:txBody>
      </p:sp>
      <p:sp>
        <p:nvSpPr>
          <p:cNvPr id="32" name="Taisnstūris: ar noapaļotiem stūriem 31">
            <a:extLst>
              <a:ext uri="{FF2B5EF4-FFF2-40B4-BE49-F238E27FC236}">
                <a16:creationId xmlns:a16="http://schemas.microsoft.com/office/drawing/2014/main" id="{CBA96E00-854C-4FB8-A35C-1E68656B5172}"/>
              </a:ext>
            </a:extLst>
          </p:cNvPr>
          <p:cNvSpPr/>
          <p:nvPr/>
        </p:nvSpPr>
        <p:spPr>
          <a:xfrm>
            <a:off x="3806097" y="3636059"/>
            <a:ext cx="1328744" cy="883529"/>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3" name="Taisnstūris 32">
            <a:extLst>
              <a:ext uri="{FF2B5EF4-FFF2-40B4-BE49-F238E27FC236}">
                <a16:creationId xmlns:a16="http://schemas.microsoft.com/office/drawing/2014/main" id="{4FE3D007-1A72-4669-A046-2189C51D0E3E}"/>
              </a:ext>
            </a:extLst>
          </p:cNvPr>
          <p:cNvSpPr/>
          <p:nvPr/>
        </p:nvSpPr>
        <p:spPr>
          <a:xfrm>
            <a:off x="6968872" y="2377429"/>
            <a:ext cx="1495021" cy="954107"/>
          </a:xfrm>
          <a:prstGeom prst="rect">
            <a:avLst/>
          </a:prstGeom>
        </p:spPr>
        <p:txBody>
          <a:bodyPr wrap="square">
            <a:spAutoFit/>
          </a:bodyPr>
          <a:lstStyle/>
          <a:p>
            <a:pPr algn="ctr"/>
            <a:r>
              <a:rPr lang="lv-LV" sz="1400" b="1"/>
              <a:t>2022-2024</a:t>
            </a:r>
            <a:endParaRPr lang="lv-LV" sz="1400" b="1">
              <a:cs typeface="Times New Roman"/>
            </a:endParaRPr>
          </a:p>
          <a:p>
            <a:pPr algn="ctr"/>
            <a:r>
              <a:rPr lang="lv-LV" sz="1400"/>
              <a:t>54 000 € </a:t>
            </a:r>
          </a:p>
          <a:p>
            <a:pPr algn="ctr"/>
            <a:r>
              <a:rPr lang="lv-LV" sz="1400"/>
              <a:t>ik gadu</a:t>
            </a:r>
            <a:endParaRPr lang="lv-LV" sz="1400">
              <a:cs typeface="Times New Roman"/>
            </a:endParaRPr>
          </a:p>
          <a:p>
            <a:pPr algn="ctr"/>
            <a:endParaRPr lang="lv-LV" sz="1400" b="1"/>
          </a:p>
        </p:txBody>
      </p:sp>
      <p:sp>
        <p:nvSpPr>
          <p:cNvPr id="34" name="Taisnstūris: ar noapaļotiem stūriem 33">
            <a:extLst>
              <a:ext uri="{FF2B5EF4-FFF2-40B4-BE49-F238E27FC236}">
                <a16:creationId xmlns:a16="http://schemas.microsoft.com/office/drawing/2014/main" id="{9185AF10-C479-4A00-B8BF-8C82C1FB20E2}"/>
              </a:ext>
            </a:extLst>
          </p:cNvPr>
          <p:cNvSpPr/>
          <p:nvPr/>
        </p:nvSpPr>
        <p:spPr>
          <a:xfrm>
            <a:off x="7068361" y="2300054"/>
            <a:ext cx="1328744" cy="883529"/>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5" name="Taisnstūris 34">
            <a:extLst>
              <a:ext uri="{FF2B5EF4-FFF2-40B4-BE49-F238E27FC236}">
                <a16:creationId xmlns:a16="http://schemas.microsoft.com/office/drawing/2014/main" id="{FC907B1D-C64D-49E7-AA3A-C7F8D88BDAB6}"/>
              </a:ext>
            </a:extLst>
          </p:cNvPr>
          <p:cNvSpPr/>
          <p:nvPr/>
        </p:nvSpPr>
        <p:spPr>
          <a:xfrm>
            <a:off x="6960369" y="3398812"/>
            <a:ext cx="1495021" cy="738664"/>
          </a:xfrm>
          <a:prstGeom prst="rect">
            <a:avLst/>
          </a:prstGeom>
        </p:spPr>
        <p:txBody>
          <a:bodyPr wrap="square">
            <a:spAutoFit/>
          </a:bodyPr>
          <a:lstStyle/>
          <a:p>
            <a:pPr algn="ctr"/>
            <a:r>
              <a:rPr lang="lv-LV" sz="1400"/>
              <a:t>Semināri NVO attīstībai</a:t>
            </a:r>
          </a:p>
          <a:p>
            <a:pPr algn="ctr"/>
            <a:endParaRPr lang="lv-LV" sz="1400" b="1"/>
          </a:p>
        </p:txBody>
      </p:sp>
      <p:sp>
        <p:nvSpPr>
          <p:cNvPr id="36" name="Taisnstūris: ar noapaļotiem stūriem 35">
            <a:extLst>
              <a:ext uri="{FF2B5EF4-FFF2-40B4-BE49-F238E27FC236}">
                <a16:creationId xmlns:a16="http://schemas.microsoft.com/office/drawing/2014/main" id="{C866A9E4-AC65-4C6B-8B49-49AB389B1121}"/>
              </a:ext>
            </a:extLst>
          </p:cNvPr>
          <p:cNvSpPr/>
          <p:nvPr/>
        </p:nvSpPr>
        <p:spPr>
          <a:xfrm>
            <a:off x="7059859" y="3321437"/>
            <a:ext cx="1328744" cy="694335"/>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7" name="Taisnstūris 36">
            <a:extLst>
              <a:ext uri="{FF2B5EF4-FFF2-40B4-BE49-F238E27FC236}">
                <a16:creationId xmlns:a16="http://schemas.microsoft.com/office/drawing/2014/main" id="{06B28101-FEF3-4791-B5FF-316B9406C3B5}"/>
              </a:ext>
            </a:extLst>
          </p:cNvPr>
          <p:cNvSpPr/>
          <p:nvPr/>
        </p:nvSpPr>
        <p:spPr>
          <a:xfrm>
            <a:off x="5318756" y="3713789"/>
            <a:ext cx="1495021" cy="1384995"/>
          </a:xfrm>
          <a:prstGeom prst="rect">
            <a:avLst/>
          </a:prstGeom>
        </p:spPr>
        <p:txBody>
          <a:bodyPr wrap="square">
            <a:spAutoFit/>
          </a:bodyPr>
          <a:lstStyle/>
          <a:p>
            <a:pPr algn="ctr"/>
            <a:r>
              <a:rPr lang="lv-LV" sz="1400"/>
              <a:t>Pilsoniskās līdzdalības mācības mazākumtautību NVO</a:t>
            </a:r>
          </a:p>
          <a:p>
            <a:pPr algn="ctr"/>
            <a:endParaRPr lang="lv-LV" sz="1400" b="1"/>
          </a:p>
        </p:txBody>
      </p:sp>
      <p:sp>
        <p:nvSpPr>
          <p:cNvPr id="38" name="Taisnstūris: ar noapaļotiem stūriem 37">
            <a:extLst>
              <a:ext uri="{FF2B5EF4-FFF2-40B4-BE49-F238E27FC236}">
                <a16:creationId xmlns:a16="http://schemas.microsoft.com/office/drawing/2014/main" id="{ED491377-C052-41DF-A141-FCA9B52F654E}"/>
              </a:ext>
            </a:extLst>
          </p:cNvPr>
          <p:cNvSpPr/>
          <p:nvPr/>
        </p:nvSpPr>
        <p:spPr>
          <a:xfrm>
            <a:off x="5271077" y="3638676"/>
            <a:ext cx="1627666" cy="1339100"/>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0" name="TextBox 9">
            <a:extLst>
              <a:ext uri="{FF2B5EF4-FFF2-40B4-BE49-F238E27FC236}">
                <a16:creationId xmlns:a16="http://schemas.microsoft.com/office/drawing/2014/main" id="{F2DF5FE3-F3D7-6EEE-6CDC-446D90893310}"/>
              </a:ext>
            </a:extLst>
          </p:cNvPr>
          <p:cNvSpPr txBox="1"/>
          <p:nvPr/>
        </p:nvSpPr>
        <p:spPr>
          <a:xfrm>
            <a:off x="3421739" y="1212113"/>
            <a:ext cx="4890709"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lv-LV" sz="2000" b="1">
                <a:latin typeface="Arial"/>
                <a:ea typeface="Verdana"/>
                <a:cs typeface="Segoe UI"/>
              </a:rPr>
              <a:t>Reģionu NVO atbalsta programma” un „Mazākumtautību NVO līdzdalības </a:t>
            </a:r>
            <a:endParaRPr lang="lv-LV" sz="2000">
              <a:latin typeface="Arial"/>
              <a:ea typeface="Verdana"/>
              <a:cs typeface="Arial"/>
            </a:endParaRPr>
          </a:p>
          <a:p>
            <a:pPr algn="ctr"/>
            <a:r>
              <a:rPr lang="lv-LV" sz="2000" b="1">
                <a:latin typeface="Arial"/>
                <a:ea typeface="Verdana"/>
                <a:cs typeface="Segoe UI"/>
              </a:rPr>
              <a:t>veicināšanas programma”</a:t>
            </a:r>
            <a:endParaRPr lang="lv-LV" sz="2000">
              <a:latin typeface="Arial"/>
              <a:cs typeface="Arial"/>
            </a:endParaRPr>
          </a:p>
          <a:p>
            <a:pPr algn="ctr"/>
            <a:r>
              <a:rPr lang="lv-LV" sz="2000">
                <a:latin typeface="Arial"/>
                <a:cs typeface="Segoe UI"/>
              </a:rPr>
              <a: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Blokshēma: process 26">
            <a:extLst>
              <a:ext uri="{FF2B5EF4-FFF2-40B4-BE49-F238E27FC236}">
                <a16:creationId xmlns:a16="http://schemas.microsoft.com/office/drawing/2014/main" id="{8444DCC8-5577-4D3E-BD79-D41CB1328A01}"/>
              </a:ext>
            </a:extLst>
          </p:cNvPr>
          <p:cNvSpPr/>
          <p:nvPr/>
        </p:nvSpPr>
        <p:spPr>
          <a:xfrm>
            <a:off x="3352800" y="-1"/>
            <a:ext cx="579120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p:txBody>
          <a:bodyPr lIns="91440" tIns="45720" rIns="91440" bIns="45720" anchor="t">
            <a:normAutofit fontScale="90000"/>
          </a:bodyPr>
          <a:lstStyle/>
          <a:p>
            <a:pPr algn="r"/>
            <a:r>
              <a:rPr lang="lv-LV">
                <a:latin typeface="Verdana"/>
                <a:ea typeface="Verdana"/>
                <a:cs typeface="Times New Roman"/>
              </a:rPr>
              <a:t>Atbalsts diasporas un Latvijas bērnu kopējām nometnēm</a:t>
            </a:r>
            <a:endParaRPr lang="lv-LV">
              <a:latin typeface="Verdana"/>
            </a:endParaRPr>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21</a:t>
            </a:fld>
            <a:endParaRPr lang="en-US"/>
          </a:p>
        </p:txBody>
      </p:sp>
      <p:sp>
        <p:nvSpPr>
          <p:cNvPr id="12" name="TextBox 11">
            <a:extLst>
              <a:ext uri="{FF2B5EF4-FFF2-40B4-BE49-F238E27FC236}">
                <a16:creationId xmlns:a16="http://schemas.microsoft.com/office/drawing/2014/main" id="{C01EBA7E-B870-40FD-9786-19A89AC0FD1A}"/>
              </a:ext>
            </a:extLst>
          </p:cNvPr>
          <p:cNvSpPr txBox="1"/>
          <p:nvPr/>
        </p:nvSpPr>
        <p:spPr>
          <a:xfrm>
            <a:off x="339773" y="4430635"/>
            <a:ext cx="8464455" cy="307777"/>
          </a:xfrm>
          <a:prstGeom prst="rect">
            <a:avLst/>
          </a:prstGeom>
          <a:noFill/>
        </p:spPr>
        <p:txBody>
          <a:bodyPr wrap="square" lIns="91440" tIns="45720" rIns="91440" bIns="45720" anchor="t">
            <a:spAutoFit/>
          </a:bodyPr>
          <a:lstStyle/>
          <a:p>
            <a:pPr algn="ctr"/>
            <a:r>
              <a:rPr lang="lv-LV" sz="1400" b="0">
                <a:solidFill>
                  <a:srgbClr val="000000"/>
                </a:solidFill>
                <a:effectLst/>
                <a:latin typeface="Arial"/>
                <a:cs typeface="Arial"/>
              </a:rPr>
              <a:t>2020. un 2021. gadā nometnes netika organizētas Covid-19 epidemioloģiskās situācijas dēļ</a:t>
            </a:r>
            <a:endParaRPr lang="lv-LV" sz="1400">
              <a:latin typeface="Arial"/>
              <a:cs typeface="Arial"/>
            </a:endParaRPr>
          </a:p>
        </p:txBody>
      </p:sp>
      <p:sp>
        <p:nvSpPr>
          <p:cNvPr id="16" name="Taisnstūris 15">
            <a:extLst>
              <a:ext uri="{FF2B5EF4-FFF2-40B4-BE49-F238E27FC236}">
                <a16:creationId xmlns:a16="http://schemas.microsoft.com/office/drawing/2014/main" id="{C65A1CB2-B74E-4AAD-9686-CEF0004E1EB5}"/>
              </a:ext>
            </a:extLst>
          </p:cNvPr>
          <p:cNvSpPr/>
          <p:nvPr/>
        </p:nvSpPr>
        <p:spPr>
          <a:xfrm>
            <a:off x="2098149" y="1517483"/>
            <a:ext cx="1607573" cy="1938992"/>
          </a:xfrm>
          <a:prstGeom prst="rect">
            <a:avLst/>
          </a:prstGeom>
        </p:spPr>
        <p:txBody>
          <a:bodyPr wrap="square" lIns="91440" tIns="45720" rIns="91440" bIns="45720" anchor="t">
            <a:spAutoFit/>
          </a:bodyPr>
          <a:lstStyle/>
          <a:p>
            <a:pPr algn="ctr"/>
            <a:r>
              <a:rPr lang="lv-LV" sz="2000">
                <a:solidFill>
                  <a:srgbClr val="000000"/>
                </a:solidFill>
                <a:latin typeface="Arial"/>
                <a:cs typeface="Arial"/>
              </a:rPr>
              <a:t>Daugavpils lietišķo sieviešu klubs „OLIVIA”</a:t>
            </a:r>
          </a:p>
          <a:p>
            <a:pPr algn="ctr"/>
            <a:endParaRPr lang="lv-LV" sz="2000" b="1"/>
          </a:p>
        </p:txBody>
      </p:sp>
      <p:sp>
        <p:nvSpPr>
          <p:cNvPr id="17" name="Taisnstūris 16">
            <a:extLst>
              <a:ext uri="{FF2B5EF4-FFF2-40B4-BE49-F238E27FC236}">
                <a16:creationId xmlns:a16="http://schemas.microsoft.com/office/drawing/2014/main" id="{7D19E1B6-C03E-4B26-B8D9-2BD749C4C3BA}"/>
              </a:ext>
            </a:extLst>
          </p:cNvPr>
          <p:cNvSpPr/>
          <p:nvPr/>
        </p:nvSpPr>
        <p:spPr>
          <a:xfrm>
            <a:off x="5314404" y="1687644"/>
            <a:ext cx="1945555" cy="1323439"/>
          </a:xfrm>
          <a:prstGeom prst="rect">
            <a:avLst/>
          </a:prstGeom>
        </p:spPr>
        <p:txBody>
          <a:bodyPr wrap="square" lIns="91440" tIns="45720" rIns="91440" bIns="45720" anchor="t">
            <a:spAutoFit/>
          </a:bodyPr>
          <a:lstStyle/>
          <a:p>
            <a:pPr algn="ctr"/>
            <a:r>
              <a:rPr lang="lv-LV" sz="2000">
                <a:solidFill>
                  <a:srgbClr val="000000"/>
                </a:solidFill>
                <a:latin typeface="Arial"/>
                <a:cs typeface="Arial"/>
              </a:rPr>
              <a:t>Biedrība „Intelekta parks”</a:t>
            </a:r>
          </a:p>
          <a:p>
            <a:pPr algn="ctr"/>
            <a:endParaRPr lang="lv-LV" sz="2000" b="1"/>
          </a:p>
        </p:txBody>
      </p:sp>
      <p:sp>
        <p:nvSpPr>
          <p:cNvPr id="18" name="Taisnstūris: ar noapaļotiem stūriem 17">
            <a:extLst>
              <a:ext uri="{FF2B5EF4-FFF2-40B4-BE49-F238E27FC236}">
                <a16:creationId xmlns:a16="http://schemas.microsoft.com/office/drawing/2014/main" id="{5F84D716-CC00-433A-9FC4-B80EB126B4B7}"/>
              </a:ext>
            </a:extLst>
          </p:cNvPr>
          <p:cNvSpPr/>
          <p:nvPr/>
        </p:nvSpPr>
        <p:spPr>
          <a:xfrm>
            <a:off x="1884041" y="1476139"/>
            <a:ext cx="1945555" cy="1740478"/>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9" name="Taisnstūris: ar noapaļotiem stūriem 18">
            <a:extLst>
              <a:ext uri="{FF2B5EF4-FFF2-40B4-BE49-F238E27FC236}">
                <a16:creationId xmlns:a16="http://schemas.microsoft.com/office/drawing/2014/main" id="{8FC21942-CE4C-4CB7-B641-30169CA20A9E}"/>
              </a:ext>
            </a:extLst>
          </p:cNvPr>
          <p:cNvSpPr/>
          <p:nvPr/>
        </p:nvSpPr>
        <p:spPr>
          <a:xfrm>
            <a:off x="5256208" y="1641573"/>
            <a:ext cx="2076988" cy="1115871"/>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0" name="Taisnstūris 19">
            <a:extLst>
              <a:ext uri="{FF2B5EF4-FFF2-40B4-BE49-F238E27FC236}">
                <a16:creationId xmlns:a16="http://schemas.microsoft.com/office/drawing/2014/main" id="{B13DBBA8-43A8-4D80-8122-C87AEDD44D49}"/>
              </a:ext>
            </a:extLst>
          </p:cNvPr>
          <p:cNvSpPr/>
          <p:nvPr/>
        </p:nvSpPr>
        <p:spPr>
          <a:xfrm>
            <a:off x="1275629" y="3454640"/>
            <a:ext cx="1495021" cy="830997"/>
          </a:xfrm>
          <a:prstGeom prst="rect">
            <a:avLst/>
          </a:prstGeom>
        </p:spPr>
        <p:txBody>
          <a:bodyPr wrap="square" lIns="91440" tIns="45720" rIns="91440" bIns="45720" anchor="t">
            <a:spAutoFit/>
          </a:bodyPr>
          <a:lstStyle/>
          <a:p>
            <a:pPr algn="ctr"/>
            <a:r>
              <a:rPr lang="lv-LV" sz="1600" b="1">
                <a:latin typeface="Arial"/>
                <a:cs typeface="Arial"/>
              </a:rPr>
              <a:t>2019</a:t>
            </a:r>
          </a:p>
          <a:p>
            <a:pPr algn="ctr"/>
            <a:r>
              <a:rPr lang="lv-LV" sz="1600">
                <a:latin typeface="Arial"/>
                <a:cs typeface="Arial"/>
              </a:rPr>
              <a:t>13 000 €</a:t>
            </a:r>
          </a:p>
          <a:p>
            <a:pPr algn="ctr"/>
            <a:endParaRPr lang="lv-LV" sz="1600" b="1"/>
          </a:p>
        </p:txBody>
      </p:sp>
      <p:sp>
        <p:nvSpPr>
          <p:cNvPr id="21" name="Taisnstūris: ar noapaļotiem stūriem 20">
            <a:extLst>
              <a:ext uri="{FF2B5EF4-FFF2-40B4-BE49-F238E27FC236}">
                <a16:creationId xmlns:a16="http://schemas.microsoft.com/office/drawing/2014/main" id="{CA64117F-6935-4917-81A1-D1E3F98AB70D}"/>
              </a:ext>
            </a:extLst>
          </p:cNvPr>
          <p:cNvSpPr/>
          <p:nvPr/>
        </p:nvSpPr>
        <p:spPr>
          <a:xfrm>
            <a:off x="1358768" y="3344131"/>
            <a:ext cx="1328744" cy="738665"/>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2" name="Taisnstūris 21">
            <a:extLst>
              <a:ext uri="{FF2B5EF4-FFF2-40B4-BE49-F238E27FC236}">
                <a16:creationId xmlns:a16="http://schemas.microsoft.com/office/drawing/2014/main" id="{80DEF904-FE6C-4346-9853-E83288840968}"/>
              </a:ext>
            </a:extLst>
          </p:cNvPr>
          <p:cNvSpPr/>
          <p:nvPr/>
        </p:nvSpPr>
        <p:spPr>
          <a:xfrm>
            <a:off x="2806748" y="3454640"/>
            <a:ext cx="1495021" cy="830997"/>
          </a:xfrm>
          <a:prstGeom prst="rect">
            <a:avLst/>
          </a:prstGeom>
        </p:spPr>
        <p:txBody>
          <a:bodyPr wrap="square" lIns="91440" tIns="45720" rIns="91440" bIns="45720" anchor="t">
            <a:spAutoFit/>
          </a:bodyPr>
          <a:lstStyle/>
          <a:p>
            <a:pPr algn="ctr"/>
            <a:r>
              <a:rPr lang="lv-LV" sz="1600" b="1">
                <a:latin typeface="Arial"/>
                <a:cs typeface="Arial"/>
              </a:rPr>
              <a:t>2022</a:t>
            </a:r>
          </a:p>
          <a:p>
            <a:pPr algn="ctr"/>
            <a:r>
              <a:rPr lang="lv-LV" sz="1600">
                <a:latin typeface="Arial"/>
                <a:cs typeface="Arial"/>
              </a:rPr>
              <a:t>14 000 €</a:t>
            </a:r>
          </a:p>
          <a:p>
            <a:pPr algn="ctr"/>
            <a:endParaRPr lang="lv-LV" sz="1600" b="1"/>
          </a:p>
        </p:txBody>
      </p:sp>
      <p:sp>
        <p:nvSpPr>
          <p:cNvPr id="23" name="Taisnstūris: ar noapaļotiem stūriem 22">
            <a:extLst>
              <a:ext uri="{FF2B5EF4-FFF2-40B4-BE49-F238E27FC236}">
                <a16:creationId xmlns:a16="http://schemas.microsoft.com/office/drawing/2014/main" id="{657E2B32-69A8-424C-878F-28974C92E475}"/>
              </a:ext>
            </a:extLst>
          </p:cNvPr>
          <p:cNvSpPr/>
          <p:nvPr/>
        </p:nvSpPr>
        <p:spPr>
          <a:xfrm>
            <a:off x="2889887" y="3344131"/>
            <a:ext cx="1328744" cy="738665"/>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5" name="Taisnstūris 24">
            <a:extLst>
              <a:ext uri="{FF2B5EF4-FFF2-40B4-BE49-F238E27FC236}">
                <a16:creationId xmlns:a16="http://schemas.microsoft.com/office/drawing/2014/main" id="{8A1867D2-B36A-4C2C-A207-B1C5175B297D}"/>
              </a:ext>
            </a:extLst>
          </p:cNvPr>
          <p:cNvSpPr/>
          <p:nvPr/>
        </p:nvSpPr>
        <p:spPr>
          <a:xfrm>
            <a:off x="5534866" y="3005691"/>
            <a:ext cx="1495021" cy="830997"/>
          </a:xfrm>
          <a:prstGeom prst="rect">
            <a:avLst/>
          </a:prstGeom>
        </p:spPr>
        <p:txBody>
          <a:bodyPr wrap="square" lIns="91440" tIns="45720" rIns="91440" bIns="45720" anchor="t">
            <a:spAutoFit/>
          </a:bodyPr>
          <a:lstStyle/>
          <a:p>
            <a:pPr algn="ctr"/>
            <a:r>
              <a:rPr lang="lv-LV" sz="1600" b="1">
                <a:latin typeface="Arial"/>
                <a:cs typeface="Arial"/>
              </a:rPr>
              <a:t>2022 </a:t>
            </a:r>
            <a:endParaRPr lang="lv-LV" sz="1600" b="1"/>
          </a:p>
          <a:p>
            <a:pPr algn="ctr"/>
            <a:r>
              <a:rPr lang="lv-LV" sz="1600">
                <a:latin typeface="Arial"/>
                <a:cs typeface="Arial"/>
              </a:rPr>
              <a:t>13 940 €</a:t>
            </a:r>
          </a:p>
          <a:p>
            <a:pPr algn="ctr"/>
            <a:endParaRPr lang="lv-LV" sz="1600">
              <a:cs typeface="Times New Roman"/>
            </a:endParaRPr>
          </a:p>
        </p:txBody>
      </p:sp>
      <p:sp>
        <p:nvSpPr>
          <p:cNvPr id="26" name="Taisnstūris: ar noapaļotiem stūriem 25">
            <a:extLst>
              <a:ext uri="{FF2B5EF4-FFF2-40B4-BE49-F238E27FC236}">
                <a16:creationId xmlns:a16="http://schemas.microsoft.com/office/drawing/2014/main" id="{8D3D7DAC-6439-4295-BCA0-66D832D26709}"/>
              </a:ext>
            </a:extLst>
          </p:cNvPr>
          <p:cNvSpPr/>
          <p:nvPr/>
        </p:nvSpPr>
        <p:spPr>
          <a:xfrm>
            <a:off x="5618005" y="2895182"/>
            <a:ext cx="1328744" cy="738665"/>
          </a:xfrm>
          <a:prstGeom prst="roundRect">
            <a:avLst>
              <a:gd name="adj" fmla="val 7183"/>
            </a:avLst>
          </a:prstGeom>
          <a:noFill/>
          <a:ln w="127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Tree>
    <p:extLst>
      <p:ext uri="{BB962C8B-B14F-4D97-AF65-F5344CB8AC3E}">
        <p14:creationId xmlns:p14="http://schemas.microsoft.com/office/powerpoint/2010/main" val="1764489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Blokshēma: process 42">
            <a:extLst>
              <a:ext uri="{FF2B5EF4-FFF2-40B4-BE49-F238E27FC236}">
                <a16:creationId xmlns:a16="http://schemas.microsoft.com/office/drawing/2014/main" id="{0D1D1A03-7635-4CBD-9D99-43880F863157}"/>
              </a:ext>
            </a:extLst>
          </p:cNvPr>
          <p:cNvSpPr/>
          <p:nvPr/>
        </p:nvSpPr>
        <p:spPr>
          <a:xfrm>
            <a:off x="2743200" y="-1"/>
            <a:ext cx="640080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p:txBody>
          <a:bodyPr lIns="91440" tIns="45720" rIns="91440" bIns="45720" anchor="t">
            <a:normAutofit fontScale="90000"/>
          </a:bodyPr>
          <a:lstStyle/>
          <a:p>
            <a:pPr algn="r"/>
            <a:r>
              <a:rPr lang="lv-LV">
                <a:latin typeface="Verdana"/>
                <a:ea typeface="Verdana"/>
                <a:cs typeface="Times New Roman"/>
              </a:rPr>
              <a:t>Atbalsts mazākumtautību kultūras savpatnības saglabāšanai</a:t>
            </a:r>
            <a:endParaRPr lang="lv-LV">
              <a:latin typeface="Verdana"/>
            </a:endParaRPr>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22</a:t>
            </a:fld>
            <a:endParaRPr lang="en-US"/>
          </a:p>
        </p:txBody>
      </p:sp>
      <p:sp>
        <p:nvSpPr>
          <p:cNvPr id="15" name="Taisnstūris 14">
            <a:extLst>
              <a:ext uri="{FF2B5EF4-FFF2-40B4-BE49-F238E27FC236}">
                <a16:creationId xmlns:a16="http://schemas.microsoft.com/office/drawing/2014/main" id="{17E192B3-8E5F-4664-90C9-95D6B4AEA037}"/>
              </a:ext>
            </a:extLst>
          </p:cNvPr>
          <p:cNvSpPr/>
          <p:nvPr/>
        </p:nvSpPr>
        <p:spPr>
          <a:xfrm>
            <a:off x="320582" y="2032889"/>
            <a:ext cx="1495021" cy="830997"/>
          </a:xfrm>
          <a:prstGeom prst="rect">
            <a:avLst/>
          </a:prstGeom>
        </p:spPr>
        <p:txBody>
          <a:bodyPr wrap="square">
            <a:spAutoFit/>
          </a:bodyPr>
          <a:lstStyle/>
          <a:p>
            <a:pPr algn="ctr"/>
            <a:r>
              <a:rPr lang="lv-LV" sz="1600"/>
              <a:t>7 000 €</a:t>
            </a:r>
          </a:p>
          <a:p>
            <a:pPr algn="ctr"/>
            <a:r>
              <a:rPr lang="lv-LV" sz="1600"/>
              <a:t>ik gadu</a:t>
            </a:r>
            <a:endParaRPr lang="lv-LV" sz="1600">
              <a:cs typeface="Times New Roman"/>
            </a:endParaRPr>
          </a:p>
          <a:p>
            <a:pPr algn="ctr"/>
            <a:endParaRPr lang="lv-LV" sz="1600" b="1"/>
          </a:p>
        </p:txBody>
      </p:sp>
      <p:sp>
        <p:nvSpPr>
          <p:cNvPr id="31" name="Taisnstūris 30">
            <a:extLst>
              <a:ext uri="{FF2B5EF4-FFF2-40B4-BE49-F238E27FC236}">
                <a16:creationId xmlns:a16="http://schemas.microsoft.com/office/drawing/2014/main" id="{B953902B-C020-44D9-8EBE-CC4B07A9BDB1}"/>
              </a:ext>
            </a:extLst>
          </p:cNvPr>
          <p:cNvSpPr/>
          <p:nvPr/>
        </p:nvSpPr>
        <p:spPr>
          <a:xfrm>
            <a:off x="2325793" y="1725168"/>
            <a:ext cx="1945555" cy="1569660"/>
          </a:xfrm>
          <a:prstGeom prst="rect">
            <a:avLst/>
          </a:prstGeom>
        </p:spPr>
        <p:txBody>
          <a:bodyPr wrap="square">
            <a:spAutoFit/>
          </a:bodyPr>
          <a:lstStyle/>
          <a:p>
            <a:pPr algn="ctr"/>
            <a:r>
              <a:rPr lang="lv-LV" sz="2400" b="1"/>
              <a:t>2020-2021</a:t>
            </a:r>
            <a:endParaRPr lang="lv-LV" sz="2400" b="1">
              <a:cs typeface="Times New Roman"/>
            </a:endParaRPr>
          </a:p>
          <a:p>
            <a:pPr algn="ctr"/>
            <a:r>
              <a:rPr lang="lv-LV" sz="2400"/>
              <a:t>7 pasākumi, tostarp:</a:t>
            </a:r>
            <a:endParaRPr lang="lv-LV" sz="2400">
              <a:cs typeface="Times New Roman"/>
            </a:endParaRPr>
          </a:p>
          <a:p>
            <a:pPr algn="ctr"/>
            <a:endParaRPr lang="lv-LV" sz="2400" b="1"/>
          </a:p>
        </p:txBody>
      </p:sp>
      <p:sp>
        <p:nvSpPr>
          <p:cNvPr id="32" name="Taisnstūris: ar noapaļotiem stūriem 31">
            <a:extLst>
              <a:ext uri="{FF2B5EF4-FFF2-40B4-BE49-F238E27FC236}">
                <a16:creationId xmlns:a16="http://schemas.microsoft.com/office/drawing/2014/main" id="{8E648ACD-4953-4DC4-BC46-C72E6431C822}"/>
              </a:ext>
            </a:extLst>
          </p:cNvPr>
          <p:cNvSpPr/>
          <p:nvPr/>
        </p:nvSpPr>
        <p:spPr>
          <a:xfrm>
            <a:off x="2151880" y="1638179"/>
            <a:ext cx="2207157" cy="1294909"/>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3" name="Taisnstūris 32">
            <a:extLst>
              <a:ext uri="{FF2B5EF4-FFF2-40B4-BE49-F238E27FC236}">
                <a16:creationId xmlns:a16="http://schemas.microsoft.com/office/drawing/2014/main" id="{3749C498-7625-4BB6-9D04-A783D5D3E805}"/>
              </a:ext>
            </a:extLst>
          </p:cNvPr>
          <p:cNvSpPr/>
          <p:nvPr/>
        </p:nvSpPr>
        <p:spPr>
          <a:xfrm>
            <a:off x="5313545" y="1970449"/>
            <a:ext cx="1945555" cy="1200329"/>
          </a:xfrm>
          <a:prstGeom prst="rect">
            <a:avLst/>
          </a:prstGeom>
        </p:spPr>
        <p:txBody>
          <a:bodyPr wrap="square">
            <a:spAutoFit/>
          </a:bodyPr>
          <a:lstStyle/>
          <a:p>
            <a:pPr algn="ctr"/>
            <a:r>
              <a:rPr lang="lv-LV" sz="2400" b="1" dirty="0"/>
              <a:t>2022-2023</a:t>
            </a:r>
            <a:endParaRPr lang="lv-LV" sz="2400" b="1" dirty="0">
              <a:cs typeface="Times New Roman"/>
            </a:endParaRPr>
          </a:p>
          <a:p>
            <a:pPr algn="ctr"/>
            <a:endParaRPr lang="lv-LV" sz="2400" dirty="0"/>
          </a:p>
          <a:p>
            <a:pPr algn="ctr"/>
            <a:endParaRPr lang="lv-LV" sz="2400" b="1" dirty="0"/>
          </a:p>
        </p:txBody>
      </p:sp>
      <p:sp>
        <p:nvSpPr>
          <p:cNvPr id="34" name="Taisnstūris: ar noapaļotiem stūriem 33">
            <a:extLst>
              <a:ext uri="{FF2B5EF4-FFF2-40B4-BE49-F238E27FC236}">
                <a16:creationId xmlns:a16="http://schemas.microsoft.com/office/drawing/2014/main" id="{AD71F75F-C403-4798-B2D0-AC94CFC9790A}"/>
              </a:ext>
            </a:extLst>
          </p:cNvPr>
          <p:cNvSpPr/>
          <p:nvPr/>
        </p:nvSpPr>
        <p:spPr>
          <a:xfrm>
            <a:off x="5313546" y="1884326"/>
            <a:ext cx="1945555" cy="636892"/>
          </a:xfrm>
          <a:prstGeom prst="roundRect">
            <a:avLst>
              <a:gd name="adj" fmla="val 7183"/>
            </a:avLst>
          </a:prstGeom>
          <a:noFill/>
          <a:ln w="38100">
            <a:solidFill>
              <a:srgbClr val="E4002A"/>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35" name="Taisnstūris 34">
            <a:extLst>
              <a:ext uri="{FF2B5EF4-FFF2-40B4-BE49-F238E27FC236}">
                <a16:creationId xmlns:a16="http://schemas.microsoft.com/office/drawing/2014/main" id="{7CC0290E-7D1B-4479-B157-3568A3A40A5F}"/>
              </a:ext>
            </a:extLst>
          </p:cNvPr>
          <p:cNvSpPr/>
          <p:nvPr/>
        </p:nvSpPr>
        <p:spPr>
          <a:xfrm>
            <a:off x="2417168" y="2978825"/>
            <a:ext cx="2713703" cy="2031325"/>
          </a:xfrm>
          <a:prstGeom prst="rect">
            <a:avLst/>
          </a:prstGeom>
        </p:spPr>
        <p:txBody>
          <a:bodyPr wrap="square">
            <a:spAutoFit/>
          </a:bodyPr>
          <a:lstStyle/>
          <a:p>
            <a:r>
              <a:rPr lang="lv-LV"/>
              <a:t>4 semināru norise</a:t>
            </a:r>
          </a:p>
          <a:p>
            <a:r>
              <a:rPr lang="lv-LV"/>
              <a:t>2 videomateriāli ar Latgales amatu meistariem</a:t>
            </a:r>
          </a:p>
          <a:p>
            <a:r>
              <a:rPr lang="lv-LV"/>
              <a:t>jauniešu domnīca „Es </a:t>
            </a:r>
            <a:r>
              <a:rPr lang="lv-LV" err="1"/>
              <a:t>Latgolā</a:t>
            </a:r>
            <a:r>
              <a:rPr lang="lv-LV"/>
              <a:t> 2042”</a:t>
            </a:r>
          </a:p>
          <a:p>
            <a:endParaRPr lang="lv-LV"/>
          </a:p>
        </p:txBody>
      </p:sp>
      <p:sp>
        <p:nvSpPr>
          <p:cNvPr id="36" name="Taisnstūris 35">
            <a:extLst>
              <a:ext uri="{FF2B5EF4-FFF2-40B4-BE49-F238E27FC236}">
                <a16:creationId xmlns:a16="http://schemas.microsoft.com/office/drawing/2014/main" id="{9DF47979-4F90-4FFA-ABAB-E7153B8C6C71}"/>
              </a:ext>
            </a:extLst>
          </p:cNvPr>
          <p:cNvSpPr/>
          <p:nvPr/>
        </p:nvSpPr>
        <p:spPr>
          <a:xfrm>
            <a:off x="5540720" y="2572886"/>
            <a:ext cx="2713703" cy="2585323"/>
          </a:xfrm>
          <a:prstGeom prst="rect">
            <a:avLst/>
          </a:prstGeom>
        </p:spPr>
        <p:txBody>
          <a:bodyPr wrap="square">
            <a:spAutoFit/>
          </a:bodyPr>
          <a:lstStyle/>
          <a:p>
            <a:r>
              <a:rPr lang="lv-LV"/>
              <a:t>Pasākumi Latgales kultūras dzīves organizatoru kapacitātes stiprināšanai, organizējot radošos seminārus kultūras tradīciju pārmantojamības nodrošināšanai</a:t>
            </a:r>
            <a:endParaRPr lang="lv-LV">
              <a:solidFill>
                <a:srgbClr val="000000"/>
              </a:solidFill>
              <a:latin typeface="Times New Roman" panose="02020603050405020304" pitchFamily="18" charset="0"/>
            </a:endParaRPr>
          </a:p>
          <a:p>
            <a:endParaRPr lang="lv-LV"/>
          </a:p>
        </p:txBody>
      </p:sp>
      <p:pic>
        <p:nvPicPr>
          <p:cNvPr id="37" name="Picture 14" descr="F:\Kultūras ministrijai\KM_logo\KM_ppt_template\kulturas-nozare_ikonas\KM_ikonas_png\Circle_bullet_point.png">
            <a:extLst>
              <a:ext uri="{FF2B5EF4-FFF2-40B4-BE49-F238E27FC236}">
                <a16:creationId xmlns:a16="http://schemas.microsoft.com/office/drawing/2014/main" id="{39A2FF6F-13D3-46CF-9AD3-F7494341FA2F}"/>
              </a:ext>
            </a:extLst>
          </p:cNvPr>
          <p:cNvPicPr>
            <a:picLocks noChangeAspect="1" noChangeArrowheads="1"/>
          </p:cNvPicPr>
          <p:nvPr/>
        </p:nvPicPr>
        <p:blipFill>
          <a:blip r:embed="rId3" cstate="print"/>
          <a:srcRect/>
          <a:stretch>
            <a:fillRect/>
          </a:stretch>
        </p:blipFill>
        <p:spPr bwMode="auto">
          <a:xfrm>
            <a:off x="2153217" y="3089659"/>
            <a:ext cx="184696" cy="184621"/>
          </a:xfrm>
          <a:prstGeom prst="rect">
            <a:avLst/>
          </a:prstGeom>
          <a:noFill/>
        </p:spPr>
      </p:pic>
      <p:pic>
        <p:nvPicPr>
          <p:cNvPr id="38" name="Picture 14" descr="F:\Kultūras ministrijai\KM_logo\KM_ppt_template\kulturas-nozare_ikonas\KM_ikonas_png\Circle_bullet_point.png">
            <a:extLst>
              <a:ext uri="{FF2B5EF4-FFF2-40B4-BE49-F238E27FC236}">
                <a16:creationId xmlns:a16="http://schemas.microsoft.com/office/drawing/2014/main" id="{E22AC0D7-63B8-406F-A5A8-C390237B9705}"/>
              </a:ext>
            </a:extLst>
          </p:cNvPr>
          <p:cNvPicPr>
            <a:picLocks noChangeAspect="1" noChangeArrowheads="1"/>
          </p:cNvPicPr>
          <p:nvPr/>
        </p:nvPicPr>
        <p:blipFill>
          <a:blip r:embed="rId3" cstate="print"/>
          <a:srcRect/>
          <a:stretch>
            <a:fillRect/>
          </a:stretch>
        </p:blipFill>
        <p:spPr bwMode="auto">
          <a:xfrm>
            <a:off x="2151880" y="3358128"/>
            <a:ext cx="184696" cy="184621"/>
          </a:xfrm>
          <a:prstGeom prst="rect">
            <a:avLst/>
          </a:prstGeom>
          <a:noFill/>
        </p:spPr>
      </p:pic>
      <p:pic>
        <p:nvPicPr>
          <p:cNvPr id="39" name="Picture 14" descr="F:\Kultūras ministrijai\KM_logo\KM_ppt_template\kulturas-nozare_ikonas\KM_ikonas_png\Circle_bullet_point.png">
            <a:extLst>
              <a:ext uri="{FF2B5EF4-FFF2-40B4-BE49-F238E27FC236}">
                <a16:creationId xmlns:a16="http://schemas.microsoft.com/office/drawing/2014/main" id="{92390536-2D62-46ED-9619-0E93D0E4E95C}"/>
              </a:ext>
            </a:extLst>
          </p:cNvPr>
          <p:cNvPicPr>
            <a:picLocks noChangeAspect="1" noChangeArrowheads="1"/>
          </p:cNvPicPr>
          <p:nvPr/>
        </p:nvPicPr>
        <p:blipFill>
          <a:blip r:embed="rId3" cstate="print"/>
          <a:srcRect/>
          <a:stretch>
            <a:fillRect/>
          </a:stretch>
        </p:blipFill>
        <p:spPr bwMode="auto">
          <a:xfrm>
            <a:off x="2151880" y="4181422"/>
            <a:ext cx="184696" cy="184621"/>
          </a:xfrm>
          <a:prstGeom prst="rect">
            <a:avLst/>
          </a:prstGeom>
          <a:noFill/>
        </p:spPr>
      </p:pic>
      <p:pic>
        <p:nvPicPr>
          <p:cNvPr id="40" name="Picture 14" descr="F:\Kultūras ministrijai\KM_logo\KM_ppt_template\kulturas-nozare_ikonas\KM_ikonas_png\Circle_bullet_point.png">
            <a:extLst>
              <a:ext uri="{FF2B5EF4-FFF2-40B4-BE49-F238E27FC236}">
                <a16:creationId xmlns:a16="http://schemas.microsoft.com/office/drawing/2014/main" id="{AFBB1074-B621-4179-B21D-8311CBEE9340}"/>
              </a:ext>
            </a:extLst>
          </p:cNvPr>
          <p:cNvPicPr>
            <a:picLocks noChangeAspect="1" noChangeArrowheads="1"/>
          </p:cNvPicPr>
          <p:nvPr/>
        </p:nvPicPr>
        <p:blipFill>
          <a:blip r:embed="rId3" cstate="print"/>
          <a:srcRect/>
          <a:stretch>
            <a:fillRect/>
          </a:stretch>
        </p:blipFill>
        <p:spPr bwMode="auto">
          <a:xfrm>
            <a:off x="5313544" y="2671041"/>
            <a:ext cx="184696" cy="184621"/>
          </a:xfrm>
          <a:prstGeom prst="rect">
            <a:avLst/>
          </a:prstGeom>
          <a:noFill/>
        </p:spPr>
      </p:pic>
      <p:pic>
        <p:nvPicPr>
          <p:cNvPr id="41" name="Attēls 40" descr="Attēls, kurā ir teksts&#10;&#10;Apraksts ģenerēts automātiski">
            <a:extLst>
              <a:ext uri="{FF2B5EF4-FFF2-40B4-BE49-F238E27FC236}">
                <a16:creationId xmlns:a16="http://schemas.microsoft.com/office/drawing/2014/main" id="{60C45F4F-71B3-4453-9B8B-618A4E2DF30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69927" t="1185" r="4324" b="76607"/>
          <a:stretch/>
        </p:blipFill>
        <p:spPr>
          <a:xfrm>
            <a:off x="691026" y="1444401"/>
            <a:ext cx="682332" cy="588488"/>
          </a:xfrm>
          <a:prstGeom prst="rect">
            <a:avLst/>
          </a:prstGeom>
        </p:spPr>
      </p:pic>
    </p:spTree>
    <p:extLst>
      <p:ext uri="{BB962C8B-B14F-4D97-AF65-F5344CB8AC3E}">
        <p14:creationId xmlns:p14="http://schemas.microsoft.com/office/powerpoint/2010/main" val="10308479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Blokshēma: process 11">
            <a:extLst>
              <a:ext uri="{FF2B5EF4-FFF2-40B4-BE49-F238E27FC236}">
                <a16:creationId xmlns:a16="http://schemas.microsoft.com/office/drawing/2014/main" id="{2206FBD1-2490-4195-83AE-3C60E83817E0}"/>
              </a:ext>
            </a:extLst>
          </p:cNvPr>
          <p:cNvSpPr/>
          <p:nvPr/>
        </p:nvSpPr>
        <p:spPr>
          <a:xfrm>
            <a:off x="4640580" y="-1"/>
            <a:ext cx="4503419"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p:txBody>
          <a:bodyPr/>
          <a:lstStyle/>
          <a:p>
            <a:pPr algn="r"/>
            <a:r>
              <a:rPr lang="lv-LV"/>
              <a:t>Saliedēta sabiedrība</a:t>
            </a:r>
          </a:p>
        </p:txBody>
      </p:sp>
      <p:sp>
        <p:nvSpPr>
          <p:cNvPr id="6" name="Satura vietturis 5"/>
          <p:cNvSpPr>
            <a:spLocks noGrp="1"/>
          </p:cNvSpPr>
          <p:nvPr>
            <p:ph idx="1"/>
          </p:nvPr>
        </p:nvSpPr>
        <p:spPr/>
        <p:txBody>
          <a:bodyPr>
            <a:normAutofit/>
          </a:bodyPr>
          <a:lstStyle/>
          <a:p>
            <a:pPr algn="just"/>
            <a:r>
              <a:rPr lang="lv-LV" sz="2000" b="0" i="0">
                <a:solidFill>
                  <a:srgbClr val="000000"/>
                </a:solidFill>
                <a:effectLst/>
                <a:latin typeface="Times New Roman" panose="02020603050405020304" pitchFamily="18" charset="0"/>
              </a:rPr>
              <a:t> </a:t>
            </a:r>
            <a:endParaRPr lang="lv-LV"/>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23</a:t>
            </a:fld>
            <a:endParaRPr lang="en-US"/>
          </a:p>
        </p:txBody>
      </p:sp>
      <p:sp>
        <p:nvSpPr>
          <p:cNvPr id="15" name="TextBox 14">
            <a:extLst>
              <a:ext uri="{FF2B5EF4-FFF2-40B4-BE49-F238E27FC236}">
                <a16:creationId xmlns:a16="http://schemas.microsoft.com/office/drawing/2014/main" id="{CCC6EAFB-D4B1-4DA1-B128-DB93B2893B8C}"/>
              </a:ext>
            </a:extLst>
          </p:cNvPr>
          <p:cNvSpPr txBox="1"/>
          <p:nvPr/>
        </p:nvSpPr>
        <p:spPr>
          <a:xfrm>
            <a:off x="1205740" y="1276350"/>
            <a:ext cx="7512050" cy="3416320"/>
          </a:xfrm>
          <a:prstGeom prst="rect">
            <a:avLst/>
          </a:prstGeom>
          <a:noFill/>
        </p:spPr>
        <p:txBody>
          <a:bodyPr wrap="square" lIns="91440" tIns="45720" rIns="91440" bIns="45720" anchor="t">
            <a:spAutoFit/>
          </a:bodyPr>
          <a:lstStyle/>
          <a:p>
            <a:r>
              <a:rPr lang="lv-LV" b="0" i="0" dirty="0">
                <a:solidFill>
                  <a:srgbClr val="000000"/>
                </a:solidFill>
                <a:effectLst/>
                <a:latin typeface="Verdana"/>
                <a:ea typeface="Verdana"/>
                <a:cs typeface="Arial"/>
              </a:rPr>
              <a:t>Saliedētas un pilsoniski aktīvas sabiedrības attīstības plānā 2022.-2023. gadam ir iekļauta jauna iniciatīva, kas 2022. gadā tiks īstenota Latgales reģionā – </a:t>
            </a:r>
            <a:r>
              <a:rPr lang="lv-LV" b="1" i="0" dirty="0">
                <a:solidFill>
                  <a:srgbClr val="000000"/>
                </a:solidFill>
                <a:effectLst/>
                <a:latin typeface="Verdana"/>
                <a:ea typeface="Verdana"/>
                <a:cs typeface="Arial"/>
              </a:rPr>
              <a:t>„Sabiedrības rekomendāciju izstrāde un apkopošana par vienotas informatīvās telpas veidošanu Latgales reģionā”</a:t>
            </a:r>
            <a:r>
              <a:rPr lang="lv-LV" b="0" i="0" dirty="0">
                <a:solidFill>
                  <a:srgbClr val="000000"/>
                </a:solidFill>
                <a:effectLst/>
                <a:latin typeface="Verdana"/>
                <a:ea typeface="Verdana"/>
                <a:cs typeface="Arial"/>
              </a:rPr>
              <a:t>.</a:t>
            </a:r>
            <a:r>
              <a:rPr lang="lv-LV" dirty="0">
                <a:solidFill>
                  <a:srgbClr val="000000"/>
                </a:solidFill>
                <a:latin typeface="Verdana"/>
                <a:ea typeface="Verdana"/>
                <a:cs typeface="Arial"/>
              </a:rPr>
              <a:t> </a:t>
            </a:r>
            <a:endParaRPr lang="lv-LV" b="0" i="0" dirty="0">
              <a:solidFill>
                <a:srgbClr val="000000"/>
              </a:solidFill>
              <a:effectLst/>
              <a:latin typeface="Verdana"/>
              <a:ea typeface="Verdana"/>
            </a:endParaRPr>
          </a:p>
          <a:p>
            <a:r>
              <a:rPr lang="lv-LV" dirty="0">
                <a:solidFill>
                  <a:srgbClr val="000000"/>
                </a:solidFill>
                <a:latin typeface="Verdana"/>
                <a:ea typeface="Verdana"/>
                <a:cs typeface="Arial"/>
              </a:rPr>
              <a:t>	</a:t>
            </a:r>
          </a:p>
          <a:p>
            <a:r>
              <a:rPr lang="lv-LV" b="1" i="0" dirty="0">
                <a:solidFill>
                  <a:srgbClr val="000000"/>
                </a:solidFill>
                <a:effectLst/>
                <a:latin typeface="Verdana"/>
                <a:ea typeface="Verdana"/>
                <a:cs typeface="Arial"/>
              </a:rPr>
              <a:t>Pasākuma mērķis:</a:t>
            </a:r>
          </a:p>
          <a:p>
            <a:r>
              <a:rPr lang="lv-LV" dirty="0">
                <a:solidFill>
                  <a:srgbClr val="000000"/>
                </a:solidFill>
                <a:latin typeface="Verdana"/>
                <a:ea typeface="Verdana"/>
                <a:cs typeface="Arial"/>
              </a:rPr>
              <a:t>N</a:t>
            </a:r>
            <a:r>
              <a:rPr lang="lv-LV" b="0" i="0" dirty="0">
                <a:solidFill>
                  <a:srgbClr val="000000"/>
                </a:solidFill>
                <a:effectLst/>
                <a:latin typeface="Verdana"/>
                <a:ea typeface="Verdana"/>
                <a:cs typeface="Arial"/>
              </a:rPr>
              <a:t>oskaidrot Latvijas iedzīvotāju redzējumu par problēmām un viņu piedāvātos risinājumus informatīvās telpas veidošanai Latgales reģionā.</a:t>
            </a:r>
            <a:r>
              <a:rPr lang="lv-LV" dirty="0">
                <a:solidFill>
                  <a:srgbClr val="000000"/>
                </a:solidFill>
                <a:latin typeface="Verdana"/>
                <a:ea typeface="Verdana"/>
                <a:cs typeface="Arial"/>
              </a:rPr>
              <a:t> </a:t>
            </a:r>
            <a:endParaRPr lang="lv-LV" b="0" i="0" dirty="0">
              <a:solidFill>
                <a:srgbClr val="000000"/>
              </a:solidFill>
              <a:effectLst/>
              <a:latin typeface="Verdana"/>
              <a:ea typeface="Verdana"/>
            </a:endParaRPr>
          </a:p>
          <a:p>
            <a:endParaRPr lang="lv-LV" dirty="0">
              <a:solidFill>
                <a:srgbClr val="000000"/>
              </a:solidFill>
              <a:latin typeface="Verdana"/>
              <a:ea typeface="Verdana"/>
            </a:endParaRPr>
          </a:p>
          <a:p>
            <a:r>
              <a:rPr lang="lv-LV" b="1" i="0" dirty="0">
                <a:solidFill>
                  <a:srgbClr val="000000"/>
                </a:solidFill>
                <a:effectLst/>
                <a:latin typeface="Verdana"/>
                <a:ea typeface="Verdana"/>
                <a:cs typeface="Arial"/>
              </a:rPr>
              <a:t>Finansējums</a:t>
            </a:r>
            <a:r>
              <a:rPr lang="lv-LV" b="0" i="0" dirty="0">
                <a:solidFill>
                  <a:srgbClr val="000000"/>
                </a:solidFill>
                <a:effectLst/>
                <a:latin typeface="Verdana"/>
                <a:ea typeface="Verdana"/>
                <a:cs typeface="Arial"/>
              </a:rPr>
              <a:t> – 30 000 </a:t>
            </a:r>
            <a:r>
              <a:rPr lang="lv-LV" b="0" i="1" dirty="0">
                <a:solidFill>
                  <a:srgbClr val="000000"/>
                </a:solidFill>
                <a:effectLst/>
                <a:latin typeface="Verdana"/>
                <a:ea typeface="Verdana"/>
                <a:cs typeface="Arial"/>
              </a:rPr>
              <a:t>euro</a:t>
            </a:r>
            <a:r>
              <a:rPr lang="lv-LV" b="0" i="0" dirty="0">
                <a:solidFill>
                  <a:srgbClr val="000000"/>
                </a:solidFill>
                <a:effectLst/>
                <a:latin typeface="Verdana"/>
                <a:ea typeface="Verdana"/>
                <a:cs typeface="Arial"/>
              </a:rPr>
              <a:t>. </a:t>
            </a:r>
            <a:endParaRPr lang="lv-LV" dirty="0">
              <a:latin typeface="Verdana"/>
              <a:ea typeface="Verdana"/>
              <a:cs typeface="Arial"/>
            </a:endParaRPr>
          </a:p>
        </p:txBody>
      </p:sp>
      <p:pic>
        <p:nvPicPr>
          <p:cNvPr id="7" name="Picture 36" descr="F:\Kultūras ministrijai\KM_logo\KM_ppt_template\kulturas-nozare_ikonas\KM_ikonas_png\Pointer_01.png">
            <a:extLst>
              <a:ext uri="{FF2B5EF4-FFF2-40B4-BE49-F238E27FC236}">
                <a16:creationId xmlns:a16="http://schemas.microsoft.com/office/drawing/2014/main" id="{0CC81C19-C48C-4EBA-8AA3-2FA9FA9E7987}"/>
              </a:ext>
            </a:extLst>
          </p:cNvPr>
          <p:cNvPicPr>
            <a:picLocks noChangeAspect="1" noChangeArrowheads="1"/>
          </p:cNvPicPr>
          <p:nvPr/>
        </p:nvPicPr>
        <p:blipFill>
          <a:blip r:embed="rId3" cstate="print"/>
          <a:srcRect/>
          <a:stretch>
            <a:fillRect/>
          </a:stretch>
        </p:blipFill>
        <p:spPr bwMode="auto">
          <a:xfrm rot="16200000">
            <a:off x="401861" y="1390828"/>
            <a:ext cx="642789" cy="652313"/>
          </a:xfrm>
          <a:prstGeom prst="rect">
            <a:avLst/>
          </a:prstGeom>
          <a:noFill/>
        </p:spPr>
      </p:pic>
      <p:pic>
        <p:nvPicPr>
          <p:cNvPr id="9" name="Picture 2" descr="F:\Kultūras ministrijai\KM_logo\KM_ppt_template\kulturas-nozare_ikonas\KM_ikonas_png\starpkulturu dialogs_01.png">
            <a:extLst>
              <a:ext uri="{FF2B5EF4-FFF2-40B4-BE49-F238E27FC236}">
                <a16:creationId xmlns:a16="http://schemas.microsoft.com/office/drawing/2014/main" id="{178D8413-A029-4BD6-AD69-0BC173AC0C33}"/>
              </a:ext>
            </a:extLst>
          </p:cNvPr>
          <p:cNvPicPr>
            <a:picLocks noChangeAspect="1" noChangeArrowheads="1"/>
          </p:cNvPicPr>
          <p:nvPr/>
        </p:nvPicPr>
        <p:blipFill>
          <a:blip r:embed="rId4" cstate="print"/>
          <a:srcRect/>
          <a:stretch>
            <a:fillRect/>
          </a:stretch>
        </p:blipFill>
        <p:spPr bwMode="auto">
          <a:xfrm>
            <a:off x="301854" y="3286768"/>
            <a:ext cx="750869" cy="530062"/>
          </a:xfrm>
          <a:prstGeom prst="rect">
            <a:avLst/>
          </a:prstGeom>
          <a:noFill/>
        </p:spPr>
      </p:pic>
      <p:pic>
        <p:nvPicPr>
          <p:cNvPr id="11" name="Picture 20" descr="F:\Kultūras ministrijai\KM_logo\KM_ppt_template\kulturas-nozare_ikonas\KM_ikonas_png\Euro_01.png">
            <a:extLst>
              <a:ext uri="{FF2B5EF4-FFF2-40B4-BE49-F238E27FC236}">
                <a16:creationId xmlns:a16="http://schemas.microsoft.com/office/drawing/2014/main" id="{00BC099D-B87C-464A-A541-53102DE2B5C2}"/>
              </a:ext>
            </a:extLst>
          </p:cNvPr>
          <p:cNvPicPr>
            <a:picLocks noChangeAspect="1" noChangeArrowheads="1"/>
          </p:cNvPicPr>
          <p:nvPr/>
        </p:nvPicPr>
        <p:blipFill>
          <a:blip r:embed="rId5" cstate="print"/>
          <a:srcRect/>
          <a:stretch>
            <a:fillRect/>
          </a:stretch>
        </p:blipFill>
        <p:spPr bwMode="auto">
          <a:xfrm>
            <a:off x="395730" y="4513450"/>
            <a:ext cx="536200" cy="536200"/>
          </a:xfrm>
          <a:prstGeom prst="rect">
            <a:avLst/>
          </a:prstGeom>
          <a:noFill/>
        </p:spPr>
      </p:pic>
    </p:spTree>
    <p:extLst>
      <p:ext uri="{BB962C8B-B14F-4D97-AF65-F5344CB8AC3E}">
        <p14:creationId xmlns:p14="http://schemas.microsoft.com/office/powerpoint/2010/main" val="12383039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2000"/>
            <a:lum/>
          </a:blip>
          <a:srcRect/>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C39DC55-E082-D8A0-6BCF-FA495FF5807D}"/>
              </a:ext>
            </a:extLst>
          </p:cNvPr>
          <p:cNvSpPr txBox="1"/>
          <p:nvPr/>
        </p:nvSpPr>
        <p:spPr>
          <a:xfrm>
            <a:off x="915529" y="2187030"/>
            <a:ext cx="7312942"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lv-LV" sz="4400" b="1">
                <a:latin typeface="Verdana"/>
                <a:ea typeface="Verdana"/>
                <a:cs typeface="Arial"/>
              </a:rPr>
              <a:t>Mediju politika</a:t>
            </a:r>
            <a:endParaRPr lang="lv-LV" sz="4400">
              <a:latin typeface="Verdana"/>
              <a:ea typeface="Verdana"/>
            </a:endParaRPr>
          </a:p>
        </p:txBody>
      </p:sp>
    </p:spTree>
    <p:extLst>
      <p:ext uri="{BB962C8B-B14F-4D97-AF65-F5344CB8AC3E}">
        <p14:creationId xmlns:p14="http://schemas.microsoft.com/office/powerpoint/2010/main" val="9867968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lokshēma: process 6">
            <a:extLst>
              <a:ext uri="{FF2B5EF4-FFF2-40B4-BE49-F238E27FC236}">
                <a16:creationId xmlns:a16="http://schemas.microsoft.com/office/drawing/2014/main" id="{A9D214BC-595D-4D80-B1CF-618AC6BCC7CF}"/>
              </a:ext>
            </a:extLst>
          </p:cNvPr>
          <p:cNvSpPr/>
          <p:nvPr/>
        </p:nvSpPr>
        <p:spPr>
          <a:xfrm>
            <a:off x="2285998" y="-1"/>
            <a:ext cx="6858001"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D77D3695-F570-4095-BADF-4CE7E6A942E5}"/>
              </a:ext>
            </a:extLst>
          </p:cNvPr>
          <p:cNvSpPr>
            <a:spLocks noGrp="1"/>
          </p:cNvSpPr>
          <p:nvPr>
            <p:ph type="title"/>
          </p:nvPr>
        </p:nvSpPr>
        <p:spPr/>
        <p:txBody>
          <a:bodyPr lIns="91440" tIns="45720" rIns="91440" bIns="45720" anchor="t">
            <a:normAutofit/>
          </a:bodyPr>
          <a:lstStyle/>
          <a:p>
            <a:pPr algn="r"/>
            <a:r>
              <a:rPr lang="lv-LV">
                <a:latin typeface="Verdana"/>
                <a:ea typeface="Verdana"/>
              </a:rPr>
              <a:t>Mediju atbalsta fonda ieguldījums</a:t>
            </a:r>
            <a:endParaRPr lang="lv-LV"/>
          </a:p>
        </p:txBody>
      </p:sp>
      <p:sp>
        <p:nvSpPr>
          <p:cNvPr id="4" name="Slaida numura vietturis 3">
            <a:extLst>
              <a:ext uri="{FF2B5EF4-FFF2-40B4-BE49-F238E27FC236}">
                <a16:creationId xmlns:a16="http://schemas.microsoft.com/office/drawing/2014/main" id="{DFDC270B-616A-4A0F-9652-1319CE2F800C}"/>
              </a:ext>
            </a:extLst>
          </p:cNvPr>
          <p:cNvSpPr>
            <a:spLocks noGrp="1"/>
          </p:cNvSpPr>
          <p:nvPr>
            <p:ph type="sldNum" sz="quarter" idx="13"/>
          </p:nvPr>
        </p:nvSpPr>
        <p:spPr/>
        <p:txBody>
          <a:bodyPr/>
          <a:lstStyle/>
          <a:p>
            <a:pPr>
              <a:defRPr/>
            </a:pPr>
            <a:fld id="{FB6BCA4D-2E23-422A-87E3-BF6857D92014}" type="slidenum">
              <a:rPr lang="en-US" smtClean="0"/>
              <a:pPr>
                <a:defRPr/>
              </a:pPr>
              <a:t>25</a:t>
            </a:fld>
            <a:endParaRPr lang="en-US"/>
          </a:p>
        </p:txBody>
      </p:sp>
      <p:graphicFrame>
        <p:nvGraphicFramePr>
          <p:cNvPr id="6" name="Diagramma 5">
            <a:extLst>
              <a:ext uri="{FF2B5EF4-FFF2-40B4-BE49-F238E27FC236}">
                <a16:creationId xmlns:a16="http://schemas.microsoft.com/office/drawing/2014/main" id="{8F11DE24-8656-4FDC-BF4A-DAFFCCE9F494}"/>
              </a:ext>
            </a:extLst>
          </p:cNvPr>
          <p:cNvGraphicFramePr/>
          <p:nvPr>
            <p:extLst>
              <p:ext uri="{D42A27DB-BD31-4B8C-83A1-F6EECF244321}">
                <p14:modId xmlns:p14="http://schemas.microsoft.com/office/powerpoint/2010/main" val="3712852222"/>
              </p:ext>
            </p:extLst>
          </p:nvPr>
        </p:nvGraphicFramePr>
        <p:xfrm>
          <a:off x="1168860" y="1151104"/>
          <a:ext cx="6969299" cy="383261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360284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Blokshēma: process 18">
            <a:extLst>
              <a:ext uri="{FF2B5EF4-FFF2-40B4-BE49-F238E27FC236}">
                <a16:creationId xmlns:a16="http://schemas.microsoft.com/office/drawing/2014/main" id="{F9A22217-C12B-4DF2-8E95-2808C3F4A8A5}"/>
              </a:ext>
            </a:extLst>
          </p:cNvPr>
          <p:cNvSpPr/>
          <p:nvPr/>
        </p:nvSpPr>
        <p:spPr>
          <a:xfrm>
            <a:off x="2743200" y="-1"/>
            <a:ext cx="6400800" cy="1347613"/>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5" name="Virsraksts 4"/>
          <p:cNvSpPr>
            <a:spLocks noGrp="1"/>
          </p:cNvSpPr>
          <p:nvPr>
            <p:ph type="title"/>
          </p:nvPr>
        </p:nvSpPr>
        <p:spPr>
          <a:xfrm>
            <a:off x="1546860" y="285750"/>
            <a:ext cx="6790217" cy="896899"/>
          </a:xfrm>
        </p:spPr>
        <p:txBody>
          <a:bodyPr lIns="91440" tIns="45720" rIns="91440" bIns="45720" anchor="t">
            <a:normAutofit/>
          </a:bodyPr>
          <a:lstStyle/>
          <a:p>
            <a:pPr algn="r"/>
            <a:r>
              <a:rPr lang="lv-LV">
                <a:latin typeface="Verdana"/>
                <a:ea typeface="Verdana"/>
              </a:rPr>
              <a:t>Stiprināta sabiedrisko mediju klātbūtne Latgalē</a:t>
            </a:r>
            <a:endParaRPr lang="lv-LV"/>
          </a:p>
        </p:txBody>
      </p:sp>
      <p:sp>
        <p:nvSpPr>
          <p:cNvPr id="4" name="Slaida numura vietturis 3"/>
          <p:cNvSpPr>
            <a:spLocks noGrp="1"/>
          </p:cNvSpPr>
          <p:nvPr>
            <p:ph type="sldNum" sz="quarter" idx="13"/>
          </p:nvPr>
        </p:nvSpPr>
        <p:spPr/>
        <p:txBody>
          <a:bodyPr/>
          <a:lstStyle/>
          <a:p>
            <a:pPr>
              <a:defRPr/>
            </a:pPr>
            <a:fld id="{FB6BCA4D-2E23-422A-87E3-BF6857D92014}" type="slidenum">
              <a:rPr lang="en-US" smtClean="0"/>
              <a:pPr>
                <a:defRPr/>
              </a:pPr>
              <a:t>26</a:t>
            </a:fld>
            <a:endParaRPr lang="en-US"/>
          </a:p>
        </p:txBody>
      </p:sp>
      <p:sp>
        <p:nvSpPr>
          <p:cNvPr id="7" name="Blokshēma: process 6">
            <a:extLst>
              <a:ext uri="{FF2B5EF4-FFF2-40B4-BE49-F238E27FC236}">
                <a16:creationId xmlns:a16="http://schemas.microsoft.com/office/drawing/2014/main" id="{59ADFEAC-792A-4EDA-A73A-E46CFB7C52EC}"/>
              </a:ext>
            </a:extLst>
          </p:cNvPr>
          <p:cNvSpPr/>
          <p:nvPr/>
        </p:nvSpPr>
        <p:spPr>
          <a:xfrm>
            <a:off x="403619" y="2703087"/>
            <a:ext cx="1981200" cy="1231437"/>
          </a:xfrm>
          <a:prstGeom prst="flowChartProcess">
            <a:avLst/>
          </a:prstGeom>
          <a:solidFill>
            <a:srgbClr val="E4002A"/>
          </a:solidFill>
          <a:ln>
            <a:solidFill>
              <a:srgbClr val="E400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a:latin typeface="Verdana" panose="020B0604030504040204" pitchFamily="34" charset="0"/>
                <a:ea typeface="Verdana" panose="020B0604030504040204" pitchFamily="34" charset="0"/>
              </a:rPr>
              <a:t>Latvijas Radio Latgales multimediju studija</a:t>
            </a:r>
          </a:p>
        </p:txBody>
      </p:sp>
      <p:sp>
        <p:nvSpPr>
          <p:cNvPr id="8" name="Bultiņa: pa labi 7">
            <a:extLst>
              <a:ext uri="{FF2B5EF4-FFF2-40B4-BE49-F238E27FC236}">
                <a16:creationId xmlns:a16="http://schemas.microsoft.com/office/drawing/2014/main" id="{B475B2E5-0949-4F3C-9425-1205A3AF18CD}"/>
              </a:ext>
            </a:extLst>
          </p:cNvPr>
          <p:cNvSpPr/>
          <p:nvPr/>
        </p:nvSpPr>
        <p:spPr>
          <a:xfrm>
            <a:off x="2613784" y="2571750"/>
            <a:ext cx="803031" cy="533400"/>
          </a:xfrm>
          <a:prstGeom prst="rightArrow">
            <a:avLst/>
          </a:prstGeom>
          <a:solidFill>
            <a:srgbClr val="E4002A"/>
          </a:solidFill>
          <a:ln>
            <a:solidFill>
              <a:srgbClr val="E400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9" name="Blokshēma: process 8">
            <a:extLst>
              <a:ext uri="{FF2B5EF4-FFF2-40B4-BE49-F238E27FC236}">
                <a16:creationId xmlns:a16="http://schemas.microsoft.com/office/drawing/2014/main" id="{E0A0FFDA-23BD-455B-8461-36F4BB6C6D00}"/>
              </a:ext>
            </a:extLst>
          </p:cNvPr>
          <p:cNvSpPr/>
          <p:nvPr/>
        </p:nvSpPr>
        <p:spPr>
          <a:xfrm>
            <a:off x="3638794" y="2352362"/>
            <a:ext cx="1981200" cy="1582161"/>
          </a:xfrm>
          <a:prstGeom prst="flowChartProcess">
            <a:avLst/>
          </a:prstGeom>
          <a:solidFill>
            <a:srgbClr val="E4002A"/>
          </a:solidFill>
          <a:ln>
            <a:solidFill>
              <a:srgbClr val="E400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a:latin typeface="Verdana" panose="020B0604030504040204" pitchFamily="34" charset="0"/>
                <a:ea typeface="Verdana" panose="020B0604030504040204" pitchFamily="34" charset="0"/>
              </a:rPr>
              <a:t>LTV korespondents un video operators Latgalē</a:t>
            </a:r>
          </a:p>
        </p:txBody>
      </p:sp>
      <p:sp>
        <p:nvSpPr>
          <p:cNvPr id="10" name="Bultiņa: pa labi 9">
            <a:extLst>
              <a:ext uri="{FF2B5EF4-FFF2-40B4-BE49-F238E27FC236}">
                <a16:creationId xmlns:a16="http://schemas.microsoft.com/office/drawing/2014/main" id="{13AD98BB-8DE2-41E5-A3F7-9ED7B2D5A2E3}"/>
              </a:ext>
            </a:extLst>
          </p:cNvPr>
          <p:cNvSpPr/>
          <p:nvPr/>
        </p:nvSpPr>
        <p:spPr>
          <a:xfrm>
            <a:off x="5848959" y="2207787"/>
            <a:ext cx="803031" cy="533400"/>
          </a:xfrm>
          <a:prstGeom prst="rightArrow">
            <a:avLst/>
          </a:prstGeom>
          <a:solidFill>
            <a:srgbClr val="E4002A"/>
          </a:solidFill>
          <a:ln>
            <a:solidFill>
              <a:srgbClr val="E400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11" name="Blokshēma: process 10">
            <a:extLst>
              <a:ext uri="{FF2B5EF4-FFF2-40B4-BE49-F238E27FC236}">
                <a16:creationId xmlns:a16="http://schemas.microsoft.com/office/drawing/2014/main" id="{EB543550-5996-4A7C-A8EF-822C83363D63}"/>
              </a:ext>
            </a:extLst>
          </p:cNvPr>
          <p:cNvSpPr/>
          <p:nvPr/>
        </p:nvSpPr>
        <p:spPr>
          <a:xfrm>
            <a:off x="6880955" y="2046810"/>
            <a:ext cx="1981200" cy="855353"/>
          </a:xfrm>
          <a:prstGeom prst="flowChartProcess">
            <a:avLst/>
          </a:prstGeom>
          <a:solidFill>
            <a:srgbClr val="E4002A"/>
          </a:solidFill>
          <a:ln>
            <a:solidFill>
              <a:srgbClr val="E4002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lv-LV">
                <a:latin typeface="Verdana" panose="020B0604030504040204" pitchFamily="34" charset="0"/>
                <a:ea typeface="Verdana" panose="020B0604030504040204" pitchFamily="34" charset="0"/>
              </a:rPr>
              <a:t>LSM.LV korespondents</a:t>
            </a:r>
          </a:p>
        </p:txBody>
      </p:sp>
      <p:sp>
        <p:nvSpPr>
          <p:cNvPr id="12" name="TextBox 11">
            <a:extLst>
              <a:ext uri="{FF2B5EF4-FFF2-40B4-BE49-F238E27FC236}">
                <a16:creationId xmlns:a16="http://schemas.microsoft.com/office/drawing/2014/main" id="{69EED9D8-59C3-4C8D-BE9A-6EB6857847C3}"/>
              </a:ext>
            </a:extLst>
          </p:cNvPr>
          <p:cNvSpPr txBox="1"/>
          <p:nvPr/>
        </p:nvSpPr>
        <p:spPr>
          <a:xfrm>
            <a:off x="819640" y="2289821"/>
            <a:ext cx="1371600" cy="369332"/>
          </a:xfrm>
          <a:prstGeom prst="rect">
            <a:avLst/>
          </a:prstGeom>
          <a:noFill/>
        </p:spPr>
        <p:txBody>
          <a:bodyPr wrap="square" rtlCol="0">
            <a:spAutoFit/>
          </a:bodyPr>
          <a:lstStyle/>
          <a:p>
            <a:r>
              <a:rPr lang="lv-LV"/>
              <a:t>2016. gads</a:t>
            </a:r>
          </a:p>
        </p:txBody>
      </p:sp>
      <p:sp>
        <p:nvSpPr>
          <p:cNvPr id="13" name="TextBox 12">
            <a:extLst>
              <a:ext uri="{FF2B5EF4-FFF2-40B4-BE49-F238E27FC236}">
                <a16:creationId xmlns:a16="http://schemas.microsoft.com/office/drawing/2014/main" id="{BA6FC11A-F14E-4D83-B835-272BD8B39517}"/>
              </a:ext>
            </a:extLst>
          </p:cNvPr>
          <p:cNvSpPr txBox="1"/>
          <p:nvPr/>
        </p:nvSpPr>
        <p:spPr>
          <a:xfrm>
            <a:off x="3943594" y="1920489"/>
            <a:ext cx="1371600" cy="369332"/>
          </a:xfrm>
          <a:prstGeom prst="rect">
            <a:avLst/>
          </a:prstGeom>
          <a:noFill/>
        </p:spPr>
        <p:txBody>
          <a:bodyPr wrap="square" rtlCol="0">
            <a:spAutoFit/>
          </a:bodyPr>
          <a:lstStyle/>
          <a:p>
            <a:r>
              <a:rPr lang="lv-LV"/>
              <a:t>2022. gads</a:t>
            </a:r>
          </a:p>
        </p:txBody>
      </p:sp>
      <p:sp>
        <p:nvSpPr>
          <p:cNvPr id="14" name="TextBox 13">
            <a:extLst>
              <a:ext uri="{FF2B5EF4-FFF2-40B4-BE49-F238E27FC236}">
                <a16:creationId xmlns:a16="http://schemas.microsoft.com/office/drawing/2014/main" id="{3C3AB728-2798-41EA-943E-A0FFFD4E8D5A}"/>
              </a:ext>
            </a:extLst>
          </p:cNvPr>
          <p:cNvSpPr txBox="1"/>
          <p:nvPr/>
        </p:nvSpPr>
        <p:spPr>
          <a:xfrm>
            <a:off x="7185755" y="1620140"/>
            <a:ext cx="1371600" cy="369332"/>
          </a:xfrm>
          <a:prstGeom prst="rect">
            <a:avLst/>
          </a:prstGeom>
          <a:noFill/>
        </p:spPr>
        <p:txBody>
          <a:bodyPr wrap="square" rtlCol="0">
            <a:spAutoFit/>
          </a:bodyPr>
          <a:lstStyle/>
          <a:p>
            <a:r>
              <a:rPr lang="lv-LV"/>
              <a:t>2022. gads</a:t>
            </a:r>
          </a:p>
        </p:txBody>
      </p:sp>
      <p:sp>
        <p:nvSpPr>
          <p:cNvPr id="15" name="TextBox 14">
            <a:extLst>
              <a:ext uri="{FF2B5EF4-FFF2-40B4-BE49-F238E27FC236}">
                <a16:creationId xmlns:a16="http://schemas.microsoft.com/office/drawing/2014/main" id="{45F39FE9-5594-4E76-A843-5532DB9CC9DA}"/>
              </a:ext>
            </a:extLst>
          </p:cNvPr>
          <p:cNvSpPr txBox="1"/>
          <p:nvPr/>
        </p:nvSpPr>
        <p:spPr>
          <a:xfrm>
            <a:off x="693910" y="4109784"/>
            <a:ext cx="1623060" cy="400110"/>
          </a:xfrm>
          <a:prstGeom prst="rect">
            <a:avLst/>
          </a:prstGeom>
          <a:noFill/>
        </p:spPr>
        <p:txBody>
          <a:bodyPr wrap="square" lIns="91440" tIns="45720" rIns="91440" bIns="45720" rtlCol="0" anchor="t">
            <a:spAutoFit/>
          </a:bodyPr>
          <a:lstStyle/>
          <a:p>
            <a:r>
              <a:rPr lang="lv-LV" sz="2000" b="1">
                <a:latin typeface="Arial"/>
                <a:cs typeface="Arial"/>
              </a:rPr>
              <a:t>€ 155 000 </a:t>
            </a:r>
            <a:endParaRPr lang="lv-LV" sz="2000" b="1"/>
          </a:p>
        </p:txBody>
      </p:sp>
      <p:sp>
        <p:nvSpPr>
          <p:cNvPr id="16" name="TextBox 15">
            <a:extLst>
              <a:ext uri="{FF2B5EF4-FFF2-40B4-BE49-F238E27FC236}">
                <a16:creationId xmlns:a16="http://schemas.microsoft.com/office/drawing/2014/main" id="{D89EC80F-884F-486E-8772-364788CA43B8}"/>
              </a:ext>
            </a:extLst>
          </p:cNvPr>
          <p:cNvSpPr txBox="1"/>
          <p:nvPr/>
        </p:nvSpPr>
        <p:spPr>
          <a:xfrm>
            <a:off x="5733950" y="2943387"/>
            <a:ext cx="1436075" cy="400110"/>
          </a:xfrm>
          <a:prstGeom prst="rect">
            <a:avLst/>
          </a:prstGeom>
          <a:noFill/>
        </p:spPr>
        <p:txBody>
          <a:bodyPr wrap="square" lIns="91440" tIns="45720" rIns="91440" bIns="45720" rtlCol="0" anchor="t">
            <a:spAutoFit/>
          </a:bodyPr>
          <a:lstStyle/>
          <a:p>
            <a:r>
              <a:rPr lang="lv-LV" sz="2000" b="1">
                <a:latin typeface="Arial"/>
                <a:cs typeface="Arial"/>
              </a:rPr>
              <a:t>€ 33 000</a:t>
            </a:r>
            <a:endParaRPr lang="lv-LV" sz="2000" b="1"/>
          </a:p>
        </p:txBody>
      </p:sp>
    </p:spTree>
    <p:extLst>
      <p:ext uri="{BB962C8B-B14F-4D97-AF65-F5344CB8AC3E}">
        <p14:creationId xmlns:p14="http://schemas.microsoft.com/office/powerpoint/2010/main" val="15513532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Blokshēma: process 13">
            <a:extLst>
              <a:ext uri="{FF2B5EF4-FFF2-40B4-BE49-F238E27FC236}">
                <a16:creationId xmlns:a16="http://schemas.microsoft.com/office/drawing/2014/main" id="{3744A7D5-94F0-490C-B108-3B0653ED63C4}"/>
              </a:ext>
            </a:extLst>
          </p:cNvPr>
          <p:cNvSpPr/>
          <p:nvPr/>
        </p:nvSpPr>
        <p:spPr>
          <a:xfrm>
            <a:off x="1607820" y="-1"/>
            <a:ext cx="7536180" cy="1070751"/>
          </a:xfrm>
          <a:prstGeom prst="flowChartProcess">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lv-LV"/>
          </a:p>
        </p:txBody>
      </p:sp>
      <p:sp>
        <p:nvSpPr>
          <p:cNvPr id="2" name="Virsraksts 1">
            <a:extLst>
              <a:ext uri="{FF2B5EF4-FFF2-40B4-BE49-F238E27FC236}">
                <a16:creationId xmlns:a16="http://schemas.microsoft.com/office/drawing/2014/main" id="{B06EC493-1A07-4CE2-BF18-0CB78DB86047}"/>
              </a:ext>
            </a:extLst>
          </p:cNvPr>
          <p:cNvSpPr>
            <a:spLocks noGrp="1"/>
          </p:cNvSpPr>
          <p:nvPr>
            <p:ph type="title"/>
          </p:nvPr>
        </p:nvSpPr>
        <p:spPr>
          <a:xfrm>
            <a:off x="1828800" y="285750"/>
            <a:ext cx="7045993" cy="785001"/>
          </a:xfrm>
        </p:spPr>
        <p:txBody>
          <a:bodyPr lIns="91440" tIns="45720" rIns="91440" bIns="45720" anchor="t">
            <a:normAutofit/>
          </a:bodyPr>
          <a:lstStyle/>
          <a:p>
            <a:pPr algn="r"/>
            <a:r>
              <a:rPr lang="lv-LV">
                <a:latin typeface="Verdana"/>
                <a:ea typeface="Verdana"/>
              </a:rPr>
              <a:t>Sabiedrības medijpratības stiprināšana</a:t>
            </a:r>
            <a:endParaRPr lang="lv-LV" b="0">
              <a:latin typeface="Verdana"/>
              <a:ea typeface="Verdana"/>
            </a:endParaRPr>
          </a:p>
          <a:p>
            <a:endParaRPr lang="lv-LV"/>
          </a:p>
        </p:txBody>
      </p:sp>
      <p:sp>
        <p:nvSpPr>
          <p:cNvPr id="3" name="Satura vietturis 2">
            <a:extLst>
              <a:ext uri="{FF2B5EF4-FFF2-40B4-BE49-F238E27FC236}">
                <a16:creationId xmlns:a16="http://schemas.microsoft.com/office/drawing/2014/main" id="{9803CBAF-30F8-4ADE-B3D3-674D243D8A54}"/>
              </a:ext>
            </a:extLst>
          </p:cNvPr>
          <p:cNvSpPr>
            <a:spLocks noGrp="1"/>
          </p:cNvSpPr>
          <p:nvPr>
            <p:ph idx="1"/>
          </p:nvPr>
        </p:nvSpPr>
        <p:spPr>
          <a:xfrm>
            <a:off x="1219200" y="1471862"/>
            <a:ext cx="7467600" cy="3480636"/>
          </a:xfrm>
        </p:spPr>
        <p:txBody>
          <a:bodyPr lIns="91440" tIns="45720" rIns="91440" bIns="45720" anchor="t">
            <a:normAutofit fontScale="92500" lnSpcReduction="10000"/>
          </a:bodyPr>
          <a:lstStyle/>
          <a:p>
            <a:r>
              <a:rPr lang="lv-LV">
                <a:latin typeface="Verdana"/>
                <a:ea typeface="Verdana"/>
              </a:rPr>
              <a:t>Apmācības mentoriem, t.sk. Latgalē (pedagogi, bibliotekāri, darbā ar jaunatni iesaistītie)</a:t>
            </a:r>
            <a:endParaRPr lang="lv-LV" b="1"/>
          </a:p>
          <a:p>
            <a:pPr marL="342900" indent="-342900">
              <a:buFont typeface="Arial" panose="020B0604020202020204" pitchFamily="34" charset="0"/>
              <a:buChar char="•"/>
            </a:pPr>
            <a:endParaRPr lang="lv-LV"/>
          </a:p>
          <a:p>
            <a:r>
              <a:rPr lang="lv-LV">
                <a:latin typeface="Verdana"/>
                <a:ea typeface="Verdana"/>
              </a:rPr>
              <a:t>Kampaņa sociālajos medijos «Zini, kā neuzķerties» un kampaņa senioriem «Viltus ziņas ir lipīgas»</a:t>
            </a:r>
          </a:p>
          <a:p>
            <a:endParaRPr lang="lv-LV"/>
          </a:p>
          <a:p>
            <a:r>
              <a:rPr lang="lv-LV">
                <a:latin typeface="Verdana"/>
                <a:ea typeface="Verdana"/>
              </a:rPr>
              <a:t>Nometnes un praktiskas nodarbības Latgales skolēniem</a:t>
            </a:r>
          </a:p>
          <a:p>
            <a:pPr marL="342900" indent="-342900">
              <a:buFont typeface="Arial" panose="020B0604020202020204" pitchFamily="34" charset="0"/>
              <a:buChar char="•"/>
            </a:pPr>
            <a:endParaRPr lang="lv-LV"/>
          </a:p>
          <a:p>
            <a:r>
              <a:rPr lang="lv-LV">
                <a:latin typeface="Verdana"/>
                <a:ea typeface="Verdana"/>
              </a:rPr>
              <a:t>2022. gada rudenī plānotas informatīvi izglītojošas nodarbības austrumu pierobežas mācību iestādēs kontekstā ar Krievijas agresiju Ukrainā drošību informatīvajā telpā</a:t>
            </a:r>
          </a:p>
        </p:txBody>
      </p:sp>
      <p:sp>
        <p:nvSpPr>
          <p:cNvPr id="4" name="Slaida numura vietturis 3">
            <a:extLst>
              <a:ext uri="{FF2B5EF4-FFF2-40B4-BE49-F238E27FC236}">
                <a16:creationId xmlns:a16="http://schemas.microsoft.com/office/drawing/2014/main" id="{E341C72D-4BD4-4DE2-85B0-308CF3BD0C42}"/>
              </a:ext>
            </a:extLst>
          </p:cNvPr>
          <p:cNvSpPr>
            <a:spLocks noGrp="1"/>
          </p:cNvSpPr>
          <p:nvPr>
            <p:ph type="sldNum" sz="quarter" idx="13"/>
          </p:nvPr>
        </p:nvSpPr>
        <p:spPr/>
        <p:txBody>
          <a:bodyPr/>
          <a:lstStyle/>
          <a:p>
            <a:pPr>
              <a:defRPr/>
            </a:pPr>
            <a:fld id="{FB6BCA4D-2E23-422A-87E3-BF6857D92014}" type="slidenum">
              <a:rPr lang="en-US" smtClean="0"/>
              <a:pPr>
                <a:defRPr/>
              </a:pPr>
              <a:t>27</a:t>
            </a:fld>
            <a:endParaRPr lang="en-US"/>
          </a:p>
        </p:txBody>
      </p:sp>
      <p:pic>
        <p:nvPicPr>
          <p:cNvPr id="5" name="Picture 9" descr="F:\Kultūras ministrijai\KM_logo\KM_ppt_template\kulturas-nozare_ikonas\KM_ikonas_png\thumb_pointer_01.png">
            <a:extLst>
              <a:ext uri="{FF2B5EF4-FFF2-40B4-BE49-F238E27FC236}">
                <a16:creationId xmlns:a16="http://schemas.microsoft.com/office/drawing/2014/main" id="{83542AC0-8C16-4990-BEDB-2BBAB4052A95}"/>
              </a:ext>
            </a:extLst>
          </p:cNvPr>
          <p:cNvPicPr>
            <a:picLocks noChangeAspect="1" noChangeArrowheads="1"/>
          </p:cNvPicPr>
          <p:nvPr/>
        </p:nvPicPr>
        <p:blipFill>
          <a:blip r:embed="rId3" cstate="print"/>
          <a:srcRect/>
          <a:stretch>
            <a:fillRect/>
          </a:stretch>
        </p:blipFill>
        <p:spPr bwMode="auto">
          <a:xfrm rot="19498324">
            <a:off x="766145" y="1611262"/>
            <a:ext cx="397947" cy="317597"/>
          </a:xfrm>
          <a:prstGeom prst="rect">
            <a:avLst/>
          </a:prstGeom>
          <a:noFill/>
        </p:spPr>
      </p:pic>
      <p:pic>
        <p:nvPicPr>
          <p:cNvPr id="9" name="Picture 9" descr="F:\Kultūras ministrijai\KM_logo\KM_ppt_template\kulturas-nozare_ikonas\KM_ikonas_png\thumb_pointer_01.png">
            <a:extLst>
              <a:ext uri="{FF2B5EF4-FFF2-40B4-BE49-F238E27FC236}">
                <a16:creationId xmlns:a16="http://schemas.microsoft.com/office/drawing/2014/main" id="{B73B31F2-FE77-4A1B-9163-246B5BB39B6C}"/>
              </a:ext>
            </a:extLst>
          </p:cNvPr>
          <p:cNvPicPr>
            <a:picLocks noChangeAspect="1" noChangeArrowheads="1"/>
          </p:cNvPicPr>
          <p:nvPr/>
        </p:nvPicPr>
        <p:blipFill>
          <a:blip r:embed="rId3" cstate="print"/>
          <a:srcRect/>
          <a:stretch>
            <a:fillRect/>
          </a:stretch>
        </p:blipFill>
        <p:spPr bwMode="auto">
          <a:xfrm rot="19498324">
            <a:off x="766145" y="2500857"/>
            <a:ext cx="397947" cy="317597"/>
          </a:xfrm>
          <a:prstGeom prst="rect">
            <a:avLst/>
          </a:prstGeom>
          <a:noFill/>
        </p:spPr>
      </p:pic>
      <p:pic>
        <p:nvPicPr>
          <p:cNvPr id="10" name="Picture 9" descr="F:\Kultūras ministrijai\KM_logo\KM_ppt_template\kulturas-nozare_ikonas\KM_ikonas_png\thumb_pointer_01.png">
            <a:extLst>
              <a:ext uri="{FF2B5EF4-FFF2-40B4-BE49-F238E27FC236}">
                <a16:creationId xmlns:a16="http://schemas.microsoft.com/office/drawing/2014/main" id="{1298BE75-3E87-484E-B049-BE28B393DD38}"/>
              </a:ext>
            </a:extLst>
          </p:cNvPr>
          <p:cNvPicPr>
            <a:picLocks noChangeAspect="1" noChangeArrowheads="1"/>
          </p:cNvPicPr>
          <p:nvPr/>
        </p:nvPicPr>
        <p:blipFill>
          <a:blip r:embed="rId3" cstate="print"/>
          <a:srcRect/>
          <a:stretch>
            <a:fillRect/>
          </a:stretch>
        </p:blipFill>
        <p:spPr bwMode="auto">
          <a:xfrm rot="19498324">
            <a:off x="766142" y="3415850"/>
            <a:ext cx="397947" cy="317597"/>
          </a:xfrm>
          <a:prstGeom prst="rect">
            <a:avLst/>
          </a:prstGeom>
          <a:noFill/>
        </p:spPr>
      </p:pic>
      <p:pic>
        <p:nvPicPr>
          <p:cNvPr id="11" name="Picture 9" descr="F:\Kultūras ministrijai\KM_logo\KM_ppt_template\kulturas-nozare_ikonas\KM_ikonas_png\thumb_pointer_01.png">
            <a:extLst>
              <a:ext uri="{FF2B5EF4-FFF2-40B4-BE49-F238E27FC236}">
                <a16:creationId xmlns:a16="http://schemas.microsoft.com/office/drawing/2014/main" id="{872126A4-E048-4217-84A0-3782351C80CD}"/>
              </a:ext>
            </a:extLst>
          </p:cNvPr>
          <p:cNvPicPr>
            <a:picLocks noChangeAspect="1" noChangeArrowheads="1"/>
          </p:cNvPicPr>
          <p:nvPr/>
        </p:nvPicPr>
        <p:blipFill>
          <a:blip r:embed="rId3" cstate="print"/>
          <a:srcRect/>
          <a:stretch>
            <a:fillRect/>
          </a:stretch>
        </p:blipFill>
        <p:spPr bwMode="auto">
          <a:xfrm rot="19498324">
            <a:off x="766143" y="4061202"/>
            <a:ext cx="397947" cy="317597"/>
          </a:xfrm>
          <a:prstGeom prst="rect">
            <a:avLst/>
          </a:prstGeom>
          <a:noFill/>
        </p:spPr>
      </p:pic>
    </p:spTree>
    <p:extLst>
      <p:ext uri="{BB962C8B-B14F-4D97-AF65-F5344CB8AC3E}">
        <p14:creationId xmlns:p14="http://schemas.microsoft.com/office/powerpoint/2010/main" val="1119914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p:cNvSpPr>
            <a:spLocks noGrp="1"/>
          </p:cNvSpPr>
          <p:nvPr>
            <p:ph type="title"/>
          </p:nvPr>
        </p:nvSpPr>
        <p:spPr/>
        <p:txBody>
          <a:bodyPr/>
          <a:lstStyle/>
          <a:p>
            <a:r>
              <a:rPr lang="lv-LV" dirty="0"/>
              <a:t>Paldies!</a:t>
            </a:r>
          </a:p>
        </p:txBody>
      </p:sp>
      <p:sp>
        <p:nvSpPr>
          <p:cNvPr id="4" name="Teksta vietturis 3"/>
          <p:cNvSpPr>
            <a:spLocks noGrp="1"/>
          </p:cNvSpPr>
          <p:nvPr>
            <p:ph type="body" sz="quarter" idx="11"/>
          </p:nvPr>
        </p:nvSpPr>
        <p:spPr>
          <a:xfrm>
            <a:off x="685800" y="4400550"/>
            <a:ext cx="7772400" cy="400050"/>
          </a:xfrm>
        </p:spPr>
        <p:txBody>
          <a:bodyPr>
            <a:normAutofit/>
          </a:bodyPr>
          <a:lstStyle/>
          <a:p>
            <a:r>
              <a:rPr lang="lv-LV" dirty="0"/>
              <a:t>2022. gada 23. augusts, Ludza</a:t>
            </a:r>
          </a:p>
        </p:txBody>
      </p:sp>
    </p:spTree>
  </p:cSld>
  <p:clrMapOvr>
    <a:masterClrMapping/>
  </p:clrMapOvr>
</p:sld>
</file>

<file path=ppt/theme/theme1.xml><?xml version="1.0" encoding="utf-8"?>
<a:theme xmlns:a="http://schemas.openxmlformats.org/drawingml/2006/main" name="89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dizains">
  <a:themeElements>
    <a:clrScheme name="Iestād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Iestād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Iestād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dizains">
  <a:themeElements>
    <a:clrScheme name="Iestād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Iestād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Iestād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bf9c787b-86fa-46b7-82b5-b5a01fd7d54d">
      <Terms xmlns="http://schemas.microsoft.com/office/infopath/2007/PartnerControls"/>
    </lcf76f155ced4ddcb4097134ff3c332f>
    <TaxCatchAll xmlns="b46cec30-3c96-49ba-8e80-c1db7ce5db41" xsi:nil="true"/>
    <SharedWithUsers xmlns="b46cec30-3c96-49ba-8e80-c1db7ce5db41">
      <UserInfo>
        <DisplayName>Jeļena Šaicāne</DisplayName>
        <AccountId>150</AccountId>
        <AccountType/>
      </UserInfo>
      <UserInfo>
        <DisplayName>Gunta Robežniece</DisplayName>
        <AccountId>88</AccountId>
        <AccountType/>
      </UserInfo>
      <UserInfo>
        <DisplayName>Kristers Pļešakovs</DisplayName>
        <AccountId>101</AccountId>
        <AccountType/>
      </UserInfo>
      <UserInfo>
        <DisplayName>Karīna Priede</DisplayName>
        <AccountId>126</AccountId>
        <AccountType/>
      </UserInfo>
      <UserInfo>
        <DisplayName>Elīza Spurdziņa</DisplayName>
        <AccountId>142</AccountId>
        <AccountType/>
      </UserInfo>
      <UserInfo>
        <DisplayName>Iluta Treija</DisplayName>
        <AccountId>229</AccountId>
        <AccountType/>
      </UserInfo>
      <UserInfo>
        <DisplayName>Oskars Artūrs Upenieks</DisplayName>
        <AccountId>96</AccountId>
        <AccountType/>
      </UserInfo>
      <UserInfo>
        <DisplayName>Dace Vizule</DisplayName>
        <AccountId>64</AccountId>
        <AccountType/>
      </UserInfo>
      <UserInfo>
        <DisplayName>Baiba Zakevica</DisplayName>
        <AccountId>61</AccountId>
        <AccountType/>
      </UserInfo>
      <UserInfo>
        <DisplayName>Dace Vilsone</DisplayName>
        <AccountId>110</AccountId>
        <AccountType/>
      </UserInfo>
      <UserInfo>
        <DisplayName>Ieva Arndte-Kokare</DisplayName>
        <AccountId>131</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kuments" ma:contentTypeID="0x0101007B98BB4B34F2884EBFE5D98E9C8C082A" ma:contentTypeVersion="16" ma:contentTypeDescription="Izveidot jaunu dokumentu." ma:contentTypeScope="" ma:versionID="a49e7bbdf711836fdef453ed44ce0f15">
  <xsd:schema xmlns:xsd="http://www.w3.org/2001/XMLSchema" xmlns:xs="http://www.w3.org/2001/XMLSchema" xmlns:p="http://schemas.microsoft.com/office/2006/metadata/properties" xmlns:ns2="b46cec30-3c96-49ba-8e80-c1db7ce5db41" xmlns:ns3="bf9c787b-86fa-46b7-82b5-b5a01fd7d54d" targetNamespace="http://schemas.microsoft.com/office/2006/metadata/properties" ma:root="true" ma:fieldsID="e1eeed23671e1e1f36a108762c635ce5" ns2:_="" ns3:_="">
    <xsd:import namespace="b46cec30-3c96-49ba-8e80-c1db7ce5db41"/>
    <xsd:import namespace="bf9c787b-86fa-46b7-82b5-b5a01fd7d54d"/>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MediaLengthInSeconds" minOccurs="0"/>
                <xsd:element ref="ns3:lcf76f155ced4ddcb4097134ff3c332f" minOccurs="0"/>
                <xsd:element ref="ns2: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46cec30-3c96-49ba-8e80-c1db7ce5db41" elementFormDefault="qualified">
    <xsd:import namespace="http://schemas.microsoft.com/office/2006/documentManagement/types"/>
    <xsd:import namespace="http://schemas.microsoft.com/office/infopath/2007/PartnerControls"/>
    <xsd:element name="SharedWithUsers" ma:index="8" nillable="true" ma:displayName="Koplietots a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Koplietots ar: detalizēti" ma:internalName="SharedWithDetails" ma:readOnly="true">
      <xsd:simpleType>
        <xsd:restriction base="dms:Note">
          <xsd:maxLength value="255"/>
        </xsd:restriction>
      </xsd:simpleType>
    </xsd:element>
    <xsd:element name="TaxCatchAll" ma:index="23" nillable="true" ma:displayName="Taxonomy Catch All Column" ma:hidden="true" ma:list="{4f5df50f-fd52-48f7-a593-cd827f66359d}" ma:internalName="TaxCatchAll" ma:showField="CatchAllData" ma:web="b46cec30-3c96-49ba-8e80-c1db7ce5db4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f9c787b-86fa-46b7-82b5-b5a01fd7d54d"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Attēlu atzīmes" ma:readOnly="false" ma:fieldId="{5cf76f15-5ced-4ddc-b409-7134ff3c332f}" ma:taxonomyMulti="true" ma:sspId="cbc571fe-a37c-43d1-b765-14afe1eb7737" ma:termSetId="09814cd3-568e-fe90-9814-8d621ff8fb84" ma:anchorId="fba54fb3-c3e1-fe81-a776-ca4b69148c4d" ma:open="tru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atura tips"/>
        <xsd:element ref="dc:title" minOccurs="0" maxOccurs="1" ma:index="4" ma:displayName="Virsrakst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F7DAC98-0671-4B5C-B8E9-E4C7E4A8BB1B}">
  <ds:schemaRefs>
    <ds:schemaRef ds:uri="http://schemas.microsoft.com/sharepoint/v3/contenttype/forms"/>
  </ds:schemaRefs>
</ds:datastoreItem>
</file>

<file path=customXml/itemProps2.xml><?xml version="1.0" encoding="utf-8"?>
<ds:datastoreItem xmlns:ds="http://schemas.openxmlformats.org/officeDocument/2006/customXml" ds:itemID="{0603FD40-6120-414F-97E5-58B1ACC34779}">
  <ds:schemaRefs>
    <ds:schemaRef ds:uri="b46cec30-3c96-49ba-8e80-c1db7ce5db41"/>
    <ds:schemaRef ds:uri="bf9c787b-86fa-46b7-82b5-b5a01fd7d54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EF3E6B12-9659-4BDC-9B92-845CCBEDCC4B}">
  <ds:schemaRefs>
    <ds:schemaRef ds:uri="b46cec30-3c96-49ba-8e80-c1db7ce5db41"/>
    <ds:schemaRef ds:uri="bf9c787b-86fa-46b7-82b5-b5a01fd7d54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135</TotalTime>
  <Words>2134</Words>
  <Application>Microsoft Office PowerPoint</Application>
  <PresentationFormat>Slaidrāde ekrānā (16:9)</PresentationFormat>
  <Paragraphs>206</Paragraphs>
  <Slides>28</Slides>
  <Notes>10</Notes>
  <HiddenSlides>0</HiddenSlides>
  <MMClips>0</MMClips>
  <ScaleCrop>false</ScaleCrop>
  <HeadingPairs>
    <vt:vector size="6" baseType="variant">
      <vt:variant>
        <vt:lpstr>Lietotie fonti</vt:lpstr>
      </vt:variant>
      <vt:variant>
        <vt:i4>5</vt:i4>
      </vt:variant>
      <vt:variant>
        <vt:lpstr>Dizains</vt:lpstr>
      </vt:variant>
      <vt:variant>
        <vt:i4>1</vt:i4>
      </vt:variant>
      <vt:variant>
        <vt:lpstr>Slaidu virsraksti</vt:lpstr>
      </vt:variant>
      <vt:variant>
        <vt:i4>28</vt:i4>
      </vt:variant>
    </vt:vector>
  </HeadingPairs>
  <TitlesOfParts>
    <vt:vector size="34" baseType="lpstr">
      <vt:lpstr>Arial</vt:lpstr>
      <vt:lpstr>Calibri</vt:lpstr>
      <vt:lpstr>Times New Roman</vt:lpstr>
      <vt:lpstr>Verdana</vt:lpstr>
      <vt:lpstr>Wingdings</vt:lpstr>
      <vt:lpstr>89_Prezentacija_templateLV</vt:lpstr>
      <vt:lpstr> Kultūra, saliedēta sabiedrība un mediji  Latgales reģionā</vt:lpstr>
      <vt:lpstr>PowerPoint prezentācija</vt:lpstr>
      <vt:lpstr>Kultūras pieejamība </vt:lpstr>
      <vt:lpstr>Atbalsts Latgales kultūras institūcijām</vt:lpstr>
      <vt:lpstr>Valsts kultūrkapitāla fonda (VKKF) sniegtais atbalsts</vt:lpstr>
      <vt:lpstr>Daugavpils teātris</vt:lpstr>
      <vt:lpstr>Atbalsts Latgales kultūras institūcijām</vt:lpstr>
      <vt:lpstr>Atbalsts muzejiem Latgales reģionā</vt:lpstr>
      <vt:lpstr>Kultūrizglītības programma “Latvijas skolas soma”</vt:lpstr>
      <vt:lpstr>Īstenotie pasākumi, gatavojoties Dziesmu un deju svētku tradīcijas 150 gadu svinībām</vt:lpstr>
      <vt:lpstr>Atbalsts Latgales kultūras tradīciju saglabāšanai un popularizēšanai</vt:lpstr>
      <vt:lpstr>Kultūras mantojums</vt:lpstr>
      <vt:lpstr>Ieguldījumi Latgales reģiona kultūras infrastruktūrā un kultūras mantojuma objektos</vt:lpstr>
      <vt:lpstr>Kultūrizglītība</vt:lpstr>
      <vt:lpstr>Kultūrizglītība</vt:lpstr>
      <vt:lpstr>Kultūrizglītība</vt:lpstr>
      <vt:lpstr>Darba samaksa</vt:lpstr>
      <vt:lpstr>Darba samaksa</vt:lpstr>
      <vt:lpstr>PowerPoint prezentācija</vt:lpstr>
      <vt:lpstr>Atbalsts NVO</vt:lpstr>
      <vt:lpstr>Atbalsts diasporas un Latvijas bērnu kopējām nometnēm</vt:lpstr>
      <vt:lpstr>Atbalsts mazākumtautību kultūras savpatnības saglabāšanai</vt:lpstr>
      <vt:lpstr>Saliedēta sabiedrība</vt:lpstr>
      <vt:lpstr>PowerPoint prezentācija</vt:lpstr>
      <vt:lpstr>Mediju atbalsta fonda ieguldījums</vt:lpstr>
      <vt:lpstr>Stiprināta sabiedrisko mediju klātbūtne Latgalē</vt:lpstr>
      <vt:lpstr>Sabiedrības medijpratības stiprināšana </vt:lpstr>
      <vt:lpstr>Paldies!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KM_template_ppt_2019_LV_platekranam</dc:title>
  <dc:creator>Oskars Upenieks</dc:creator>
  <cp:lastModifiedBy>Kristīne Liepiņa</cp:lastModifiedBy>
  <cp:revision>97</cp:revision>
  <dcterms:created xsi:type="dcterms:W3CDTF">2006-08-16T00:00:00Z</dcterms:created>
  <dcterms:modified xsi:type="dcterms:W3CDTF">2022-08-22T13:06:14Z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0x0101007B98BB4B34F2884EBFE5D98E9C8C082A</vt:lpwstr>
  </property>
  <property fmtid="{D5CDD505-2E9C-101B-9397-08002B2CF9AE}" pid="3" name="MediaServiceImageTags">
    <vt:lpwstr/>
  </property>
</Properties>
</file>