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4"/>
    <p:sldMasterId id="2147483686" r:id="rId5"/>
    <p:sldMasterId id="2147483700" r:id="rId6"/>
    <p:sldMasterId id="2147483712" r:id="rId7"/>
  </p:sldMasterIdLst>
  <p:notesMasterIdLst>
    <p:notesMasterId r:id="rId17"/>
  </p:notesMasterIdLst>
  <p:sldIdLst>
    <p:sldId id="256" r:id="rId8"/>
    <p:sldId id="3394" r:id="rId9"/>
    <p:sldId id="3399" r:id="rId10"/>
    <p:sldId id="3396" r:id="rId11"/>
    <p:sldId id="3395" r:id="rId12"/>
    <p:sldId id="3397" r:id="rId13"/>
    <p:sldId id="3391" r:id="rId14"/>
    <p:sldId id="3373" r:id="rId15"/>
    <p:sldId id="26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2646C5A-D918-9169-99B5-E79315083890}" name="Anita Daiga Priežkalna" initials="AP" userId="S::anita.priezkalna@npvc.lv::2b69afe8-2766-4997-87d1-6bf298e74aa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464" autoAdjust="0"/>
  </p:normalViewPr>
  <p:slideViewPr>
    <p:cSldViewPr snapToGrid="0">
      <p:cViewPr varScale="1">
        <p:scale>
          <a:sx n="74" d="100"/>
          <a:sy n="74" d="100"/>
        </p:scale>
        <p:origin x="96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2D37E-AF3A-4805-A82C-F4B617C92039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FEE7C8-1AD0-47DA-ABF4-1355A30C1605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60624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FEE7C8-1AD0-47DA-ABF4-1355A30C1605}" type="slidenum">
              <a:rPr lang="lv-LV" smtClean="0"/>
              <a:t>1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017308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FEE7C8-1AD0-47DA-ABF4-1355A30C1605}" type="slidenum">
              <a:rPr lang="lv-LV" smtClean="0"/>
              <a:t>2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627054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FEE7C8-1AD0-47DA-ABF4-1355A30C1605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500615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FEE7C8-1AD0-47DA-ABF4-1355A30C1605}" type="slidenum">
              <a:rPr lang="lv-LV" smtClean="0"/>
              <a:t>4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915892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FEE7C8-1AD0-47DA-ABF4-1355A30C1605}" type="slidenum">
              <a:rPr lang="lv-LV" smtClean="0"/>
              <a:t>5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656182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FEE7C8-1AD0-47DA-ABF4-1355A30C1605}" type="slidenum">
              <a:rPr lang="lv-LV" smtClean="0"/>
              <a:t>6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280745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FEE7C8-1AD0-47DA-ABF4-1355A30C1605}" type="slidenum">
              <a:rPr lang="lv-LV" smtClean="0"/>
              <a:t>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67691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9358F6A-03B6-84C7-3CF1-46E3B7EC23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3875" y="947737"/>
            <a:ext cx="4048124" cy="496252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A02BB06-BEAC-A8B2-B6D1-9A1CBDA5A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696075" y="0"/>
            <a:ext cx="2895600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picture containing text">
            <a:extLst>
              <a:ext uri="{FF2B5EF4-FFF2-40B4-BE49-F238E27FC236}">
                <a16:creationId xmlns:a16="http://schemas.microsoft.com/office/drawing/2014/main" id="{A509E549-05F9-4526-C82F-E8BD137352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3613" y="493145"/>
            <a:ext cx="4381500" cy="2190750"/>
          </a:xfrm>
          <a:prstGeom prst="rect">
            <a:avLst/>
          </a:prstGeom>
        </p:spPr>
      </p:pic>
      <p:sp>
        <p:nvSpPr>
          <p:cNvPr id="10" name="Title 3">
            <a:extLst>
              <a:ext uri="{FF2B5EF4-FFF2-40B4-BE49-F238E27FC236}">
                <a16:creationId xmlns:a16="http://schemas.microsoft.com/office/drawing/2014/main" id="{D66AEDE5-57D0-2C0F-A2F7-27C239022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68" y="2683895"/>
            <a:ext cx="5872857" cy="2862225"/>
          </a:xfrm>
          <a:prstGeom prst="rect">
            <a:avLst/>
          </a:prstGeom>
        </p:spPr>
        <p:txBody>
          <a:bodyPr/>
          <a:lstStyle/>
          <a:p>
            <a:r>
              <a:rPr lang="en-US" b="1">
                <a:latin typeface="+mn-lt"/>
              </a:rPr>
              <a:t>Click to edit Master title style</a:t>
            </a:r>
            <a:endParaRPr lang="en-US" b="1" dirty="0">
              <a:latin typeface="+mn-lt"/>
            </a:endParaRP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0AAADF5-FCC5-A61E-89B8-86E4EA4CBF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636" y="5568698"/>
            <a:ext cx="5278514" cy="61814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1646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44138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FFCD9-EDC5-01F0-96E8-079DF4D26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082338" y="0"/>
            <a:ext cx="1109662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851A14D0-D479-0EF0-36FB-F20B68A735B6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952500" y="1981200"/>
            <a:ext cx="9563100" cy="44386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/>
              <a:t>Click icon to add chart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02506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26745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674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7F291F-B77F-85AD-B5D6-D6EBD2E664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96400" y="0"/>
            <a:ext cx="2895600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Placeholder 36">
            <a:extLst>
              <a:ext uri="{FF2B5EF4-FFF2-40B4-BE49-F238E27FC236}">
                <a16:creationId xmlns:a16="http://schemas.microsoft.com/office/drawing/2014/main" id="{9F10BC7F-86F5-FF70-6F76-810C84A722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3361" y="0"/>
            <a:ext cx="3598052" cy="3258105"/>
          </a:xfrm>
          <a:prstGeom prst="rect">
            <a:avLst/>
          </a:prstGeom>
        </p:spPr>
      </p:pic>
      <p:pic>
        <p:nvPicPr>
          <p:cNvPr id="9" name="Picture Placeholder 30">
            <a:extLst>
              <a:ext uri="{FF2B5EF4-FFF2-40B4-BE49-F238E27FC236}">
                <a16:creationId xmlns:a16="http://schemas.microsoft.com/office/drawing/2014/main" id="{84EDECFF-8650-B8F0-E13F-19E60881C7F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3361" y="3599895"/>
            <a:ext cx="3598052" cy="325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58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8">
            <a:extLst>
              <a:ext uri="{FF2B5EF4-FFF2-40B4-BE49-F238E27FC236}">
                <a16:creationId xmlns:a16="http://schemas.microsoft.com/office/drawing/2014/main" id="{41B27C01-FE2E-94F2-5E1A-E06CC1D133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492125"/>
            <a:ext cx="4114800" cy="53721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94B187A-5C60-695D-03CD-383F6C6F1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89100" y="-4763"/>
            <a:ext cx="2349500" cy="99377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8">
            <a:extLst>
              <a:ext uri="{FF2B5EF4-FFF2-40B4-BE49-F238E27FC236}">
                <a16:creationId xmlns:a16="http://schemas.microsoft.com/office/drawing/2014/main" id="{919E33DE-43E9-209B-88F5-D685CB293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800" y="2171700"/>
            <a:ext cx="5689600" cy="12573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US" b="1"/>
              <a:t>Click to edit Master title style</a:t>
            </a:r>
            <a:endParaRPr lang="en-US" b="1" dirty="0"/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32D1D375-CDE0-1649-75F5-6CEC1C5A87E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57800" y="3429000"/>
            <a:ext cx="5689600" cy="24352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543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44138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FFCD9-EDC5-01F0-96E8-079DF4D26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082338" y="0"/>
            <a:ext cx="1109662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34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A8541-61DB-C351-2526-1396D65B8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659025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45000">
              <a:schemeClr val="bg1">
                <a:lumMod val="8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67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FE51151C-019F-EFB4-D474-AFA5B66975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9152" y="428625"/>
            <a:ext cx="10191100" cy="5981700"/>
          </a:xfrm>
          <a:prstGeom prst="rect">
            <a:avLst/>
          </a:prstGeom>
          <a:gradFill>
            <a:gsLst>
              <a:gs pos="0">
                <a:schemeClr val="accent2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66000">
                <a:schemeClr val="bg1"/>
              </a:gs>
              <a:gs pos="100000">
                <a:schemeClr val="accent1"/>
              </a:gs>
            </a:gsLst>
            <a:lin ang="5400000" scaled="1"/>
          </a:gradFill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5096E7-7848-AD19-66E9-2A3C2DB0564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69979" y="4326467"/>
            <a:ext cx="6022021" cy="830414"/>
          </a:xfrm>
          <a:prstGeom prst="rect">
            <a:avLst/>
          </a:prstGeom>
          <a:solidFill>
            <a:schemeClr val="accent1">
              <a:alpha val="80000"/>
            </a:schemeClr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68166F-F083-52EC-5316-3CD25A8FC5FF}"/>
              </a:ext>
            </a:extLst>
          </p:cNvPr>
          <p:cNvSpPr txBox="1"/>
          <p:nvPr userDrawn="1"/>
        </p:nvSpPr>
        <p:spPr>
          <a:xfrm>
            <a:off x="600075" y="752475"/>
            <a:ext cx="951547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FD66DB7E-CE00-8185-4668-531C2DB76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9979" y="3429000"/>
            <a:ext cx="6022021" cy="882499"/>
          </a:xfrm>
          <a:prstGeom prst="rect">
            <a:avLst/>
          </a:prstGeom>
          <a:solidFill>
            <a:schemeClr val="accent2">
              <a:alpha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161220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45000">
              <a:schemeClr val="bg1">
                <a:lumMod val="8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3CD229-62EB-0795-7FD8-E071D1914A97}"/>
              </a:ext>
            </a:extLst>
          </p:cNvPr>
          <p:cNvSpPr txBox="1"/>
          <p:nvPr userDrawn="1"/>
        </p:nvSpPr>
        <p:spPr>
          <a:xfrm>
            <a:off x="838200" y="1895475"/>
            <a:ext cx="5000625" cy="43434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lv-LV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45D443-6CAC-E4BE-7FED-A9FA76CBBC1A}"/>
              </a:ext>
            </a:extLst>
          </p:cNvPr>
          <p:cNvSpPr txBox="1"/>
          <p:nvPr userDrawn="1"/>
        </p:nvSpPr>
        <p:spPr>
          <a:xfrm>
            <a:off x="6286500" y="1895475"/>
            <a:ext cx="5000625" cy="43434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16282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39B68-6659-11A4-D7BD-EEAB45AD5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0434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gradFill>
          <a:gsLst>
            <a:gs pos="0">
              <a:schemeClr val="accent2"/>
            </a:gs>
            <a:gs pos="79000">
              <a:schemeClr val="accent1">
                <a:lumMod val="45000"/>
                <a:lumOff val="55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55000">
              <a:schemeClr val="bg1">
                <a:lumMod val="39000"/>
                <a:lumOff val="61000"/>
                <a:alpha val="57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6">
            <a:extLst>
              <a:ext uri="{FF2B5EF4-FFF2-40B4-BE49-F238E27FC236}">
                <a16:creationId xmlns:a16="http://schemas.microsoft.com/office/drawing/2014/main" id="{7DFEB428-2D79-FF5F-7C85-D06842587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6225" y="3429000"/>
            <a:ext cx="3097320" cy="978408"/>
          </a:xfrm>
          <a:prstGeom prst="rect">
            <a:avLst/>
          </a:prstGeom>
        </p:spPr>
        <p:txBody>
          <a:bodyPr/>
          <a:lstStyle/>
          <a:p>
            <a:r>
              <a:rPr lang="en-US" b="1"/>
              <a:t>Click to edit Master title style</a:t>
            </a:r>
            <a:endParaRPr lang="en-US" b="1" dirty="0"/>
          </a:p>
        </p:txBody>
      </p:sp>
      <p:pic>
        <p:nvPicPr>
          <p:cNvPr id="11" name="Picture Placeholder 16">
            <a:extLst>
              <a:ext uri="{FF2B5EF4-FFF2-40B4-BE49-F238E27FC236}">
                <a16:creationId xmlns:a16="http://schemas.microsoft.com/office/drawing/2014/main" id="{441ECEED-4D77-EBC4-821D-29154CD3B1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2051050"/>
          </a:xfrm>
          <a:prstGeom prst="rect">
            <a:avLst/>
          </a:prstGeom>
        </p:spPr>
      </p:pic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D4B78060-D8BD-F605-B942-DB401ADA35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924550" y="2209801"/>
            <a:ext cx="5060950" cy="338137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Placeholder 20">
            <a:extLst>
              <a:ext uri="{FF2B5EF4-FFF2-40B4-BE49-F238E27FC236}">
                <a16:creationId xmlns:a16="http://schemas.microsoft.com/office/drawing/2014/main" id="{5CE5EC7C-0701-67CF-11D0-12F39EC8343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788241"/>
            <a:ext cx="12192000" cy="106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3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662" y="327025"/>
            <a:ext cx="1077753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FFCD9-EDC5-01F0-96E8-079DF4D26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109662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335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18">
            <a:extLst>
              <a:ext uri="{FF2B5EF4-FFF2-40B4-BE49-F238E27FC236}">
                <a16:creationId xmlns:a16="http://schemas.microsoft.com/office/drawing/2014/main" id="{D657472E-7C53-0DEF-2333-35202E52DB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BEF7E17-DAD6-A093-CD3B-033CC712FCA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562462"/>
            <a:ext cx="121920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958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8AD2C-9ADA-8FF7-C212-FBB714D7F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9BA21-F37E-0BD6-0009-E05CD8C0E5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C531D-4681-A648-60DC-AD02FC758A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6936B0-68F7-603D-8BB2-9801C41DC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724D1-A2DD-61F0-3F27-A4CAE3477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988B6-97C8-F005-DE2A-83EA530C6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04783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676607-8836-BF15-954C-51850F09F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57374" y="0"/>
            <a:ext cx="8524875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7">
            <a:extLst>
              <a:ext uri="{FF2B5EF4-FFF2-40B4-BE49-F238E27FC236}">
                <a16:creationId xmlns:a16="http://schemas.microsoft.com/office/drawing/2014/main" id="{8CF79FD6-7AD8-DA1E-D7CC-776905B8C3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95725" y="2633605"/>
            <a:ext cx="4845627" cy="159079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lv-LV" b="1" dirty="0">
                <a:solidFill>
                  <a:schemeClr val="tx1"/>
                </a:solidFill>
              </a:rPr>
              <a:t>Paldies par uzmanību!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10" name="Picture Placeholder 12">
            <a:extLst>
              <a:ext uri="{FF2B5EF4-FFF2-40B4-BE49-F238E27FC236}">
                <a16:creationId xmlns:a16="http://schemas.microsoft.com/office/drawing/2014/main" id="{C28EE1DD-A164-4915-3910-F6D15D56BE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51274"/>
            <a:ext cx="2743201" cy="4747564"/>
          </a:xfrm>
          <a:prstGeom prst="rect">
            <a:avLst/>
          </a:prstGeom>
        </p:spPr>
      </p:pic>
      <p:pic>
        <p:nvPicPr>
          <p:cNvPr id="11" name="Picture Placeholder 14">
            <a:extLst>
              <a:ext uri="{FF2B5EF4-FFF2-40B4-BE49-F238E27FC236}">
                <a16:creationId xmlns:a16="http://schemas.microsoft.com/office/drawing/2014/main" id="{398B0B36-28D4-A856-E581-86363AB7134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48800" y="951274"/>
            <a:ext cx="2743200" cy="4747564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A6153F8A-C183-0983-598F-0F355F048BB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9525" y="4208319"/>
            <a:ext cx="181927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624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AE733-B4A0-2064-EF4E-37E67FFB7A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E73010-A281-017E-3C46-58BAEB974D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59998-D807-0BB0-5FFD-A19F5B0D0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7C880-7A4A-EA9F-1129-3FA118E9A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EC43C-5CDC-1EAB-9BCF-02FEDBAA4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02689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6AC45-5AB4-7EEF-F2F7-6DBA4E5E6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30210-F45E-44D1-FAC8-6C092ECDE3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A75179-7A66-D657-E316-57E78228C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DB694-F433-C43C-59EC-3BA1B6CB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E832D-25D6-D34A-E17A-DE2C5FD70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7151098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DC518-9DC8-281F-3633-55190F4DC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CFFEA-F8EE-8367-B03A-EC3F03BB9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E1B54-D2B8-B34D-240B-CD3AFF53F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BE8E9-E081-4AD5-8AF1-B06801C2A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1AC87-7EBF-473E-74BF-7972548E1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1979710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A49C0-EE07-0EC7-1409-9836CA646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lv-LV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B8FCB-2351-857D-B585-43C50363F6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080BF4-B168-767D-4467-A588D0F94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2F2E0D-F64F-1EB7-B929-366E5776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5BEEF-2CB1-0E64-153B-577E4B03E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F1BD6E-6738-7B7E-D0D6-F010395B2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0144604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78DAE-EDBF-E467-CDF0-A8448A20C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E8F01-50AC-7FE8-8E38-D991E03D5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B149ED-D753-56BA-1A81-08C478A2D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9CE78A-F25E-980C-1ED8-47C35967B8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0629AD-0793-6755-D7B6-7211605C04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EDF18C-A19B-C489-86D0-92A5F1FD4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E6A819-79BC-8B80-B68D-6A5F0BB8F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A30228-B472-8A4C-D952-70DDE49AE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3316965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74DA5-7E8E-2A0A-649C-7296C0CF7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23B7DE-F708-FD4C-6623-2ACD5A661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DFD56C-C35D-F59B-3044-C9CCB3D26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AA2AA0-8F04-DEE0-2736-F984F024A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1403941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1088A8-D0DB-9D84-1162-C4DC4537B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4BF5E4-635F-9970-FD3D-83B898A51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EFFCE4-9770-3D62-FD5D-899B31A75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3463129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C723F-EF3C-7470-1C1B-E0E6A0079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lv-LV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DD5C37-F5B6-E7B8-7CFF-DC1351B22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16F624-9032-6492-02E9-B52AEBE0C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6CD047-1D14-C4CA-D7CF-656D0636A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7865787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85981-977F-EFC1-1E1D-A4C89C7A9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3483EC-F631-65EB-087B-9AAC8BCCE0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38C9BE-5EED-A51D-6873-8408FB6629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45913A-FC41-0321-04AD-C5B2A6A8B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ADE6E3-8D71-7357-FC09-BCDC4B561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24D52-88FF-2645-99E9-F24FCB841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957645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DF0C9-87E9-87FF-ACE1-223859557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794A79-0C75-367E-BCC6-CC717DBAE3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7A59-D652-6FE6-0FF1-75585709A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9290D-2005-2066-80F5-52FBC83E4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1549A-C843-E795-399D-EA2302ADB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883642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91A238-60A5-FAFF-D241-6C1EC4E439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8B93BE-B414-01C0-36B0-4A2AAFFF0A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B022A-32E9-C1DA-12CD-05FEDF4D3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118222-2410-A38D-A256-697EE5B9A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2A9DB-F77A-3EA6-3B53-6E90BB93A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1219085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0922B-1A6C-38E4-E517-E5BCBE791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C7118D-33A6-F9F8-9627-8BD1CAF96A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96FC76-67BF-1CC0-36D2-8075FB69B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E5327-A6F4-0BDB-45BA-F119F1234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D217C7-15C7-49D1-0C10-B997663BB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551408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1B7BB-3529-6EE0-3D33-9E371BA16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77CF8-711E-16A1-B648-A72851EFCB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725F5-28F1-C7F8-0D57-067B56E21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8CECE-003B-1942-FB27-2E3B1DE69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7E159-14DC-9C21-593C-FB659C90C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974008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AC4EA-3FE6-3991-3B91-1876A17D2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7B65C-517A-BE83-1B01-3643FFD39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09136-1C06-3A2D-30D9-1F6883A85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DE2FA-0742-164C-568D-CA86232D0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40B9C-4851-3837-A62E-6C9DF30DC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439131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90826-FBDC-6956-ADBA-07256A28D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8C01D-491C-07CD-3864-FD8BA604C4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170BE5-F6B4-DC95-A96B-DA6DF77A3A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C349F9-CF41-3402-2BA3-DA834CD15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CD5622-E47F-5BD6-85F5-3C14C19F8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9C81A-C15B-3A60-FEF5-09F593114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646994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91C3B-ABDB-C5FD-A8B0-A2C4EEAC7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D3227-99D5-2F9D-5330-99436BBC75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0BED79-7295-0286-9D31-3A1C3D8981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8F5AC1-1524-87B1-5A91-F16F7BB518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0CE2DB-B7FD-314C-A3C9-FF0D9146F1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58A43F-EFE2-34E2-F244-EB25CAE23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77D08D-BB7C-1EB5-E305-437BF8EF2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DD7C24-A417-1C6B-EDB9-4861534CC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7524115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06309-C181-27DB-5AB5-AFCA89A7D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BE988F-97C8-A179-CFB0-03F9D2A22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0AF472-DB84-6C4B-4FA4-4716842F9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841CB7-3D69-0E4C-2B09-442F2A0BA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394728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5D827F-96DD-C113-2F8C-5EF316560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0F972D-A235-9385-E5EA-A95499789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4BA75-8CBF-B548-D7CC-59FAF02CF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3698492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0FA29-0034-7AEF-26E4-6F5575D55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403D9-C1C4-CFCC-B5CC-AB7900776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0C63EB-8AE4-394D-141E-7B81D184D9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5F3D59-F865-BA54-25ED-29AF1D302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B855E-D6F2-AFCB-62C9-B5D5651EB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5D87DB-8A43-1AC5-B743-1FBD79B60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214847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7B26E-D84B-1135-7C09-07FF4D693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502AF-4580-CCB1-2FD6-00D31DBA40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753EFF-551E-8740-0F3C-809965DFA1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3883D8-72BF-D2C3-8A31-DF54D7738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C61374-CAC7-1200-96A3-DD0DDD3C5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E9BBE8-E81C-39B4-8C81-A768CCB3A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2070140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D402D-9FFF-D35E-8B3B-F203DAA1A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654FEC-6914-17C7-9DA5-E7CB54C2E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BCABA-E979-3331-5BCB-803025917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B94DD-1BEB-522A-3684-4BCEA1B42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6B5B3F-3E94-1B7B-185E-99D8558E8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8499208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414BA5-D272-3DFA-8C73-E3EF1A10DA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F3BF7B-BC85-A804-8955-410CDB0858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FEF27-D14A-8515-4C6A-0E098ADCC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A02716-2EA0-A2C0-EE56-7BF194481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B43BE-A7C9-E61C-2021-17180A24F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676963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99024-2A6D-C4CC-9AEE-F0C2761AF4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64C624-4A14-C530-51FD-7396A23F07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418F41-CF82-8C16-21DC-92DA4EC4A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0C1B0-1C7C-04CA-1D21-9209E87C3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3CA8D5-08F7-9C83-215E-D5809ECBB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85049740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D7EAA-FD1E-F4B8-572B-5845EFF6E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19911A-7292-63F4-1CA7-993EF627F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F3727-EF86-56A3-B7A3-BB267E9E4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60449F-1329-C3D0-2CDE-623D9E244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C69D04-05A9-2FE7-B6F7-F8696F4F8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244733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DE10F-3A42-6582-ED20-C2AA56D76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3D240-D494-9229-71C5-D1CD814BD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E531AD-4B5C-1D3B-9175-C24C81162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7989B-846A-8116-5C0B-98DC5C9F8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12EA92-18FD-C737-70EB-6B25A07B0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189147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868BF-91B0-2785-0233-75A3C74FB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3E847-F337-055F-8451-CAE5F54E76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085095-D262-E337-F63E-91D89DE973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31639A-B138-725F-8D24-53F62B85B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5946A9-A211-F147-F2FC-892FB846A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468D41-59A8-6B94-07B0-B07271EAF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94531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88FE3-BC03-90C6-2162-6A25A4428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A68142-C655-ABC0-0758-28FBECEF9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ED09B5-F314-8582-CCD9-FAD524C0E4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66840D-3E53-93F5-C561-A6FF649BE5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89EFCB-C5CB-1C2A-C9DB-C56428129A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4D6973-714E-D20E-C537-FC797878F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633337-483C-FDE5-3F58-AC22294D3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F776C2-63E6-C208-C0D6-390939442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579973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BA5FD-5C04-5445-0C5D-EEFDEEC34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4F09B5-4C5B-B2C1-1337-5D824D12A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05706B-36D1-BB22-06C2-B2BC49EB3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03F8E1-B1EA-8655-C7C0-EAF330AF7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6106622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77CF9A-5BB3-AEEB-5ECE-2FF115F3C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93148C-5B12-1743-110F-D6318C2F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BCDFA1-1802-5EBA-2AB1-1C28A856D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909946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E1A50-88DA-1693-C094-F283C92C4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B79DC-8B6C-379A-0BAB-100DC193A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554E6-7CC7-6EF0-2DA7-680EAE65DD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297516-7DB8-CC50-2656-4309B5180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50E328-2E3F-F84F-2297-C84FCDA59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8B1C15-9899-1ABC-E41C-269EF2D57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8895309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2A4D7-68D5-173D-77C7-8582904FE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1109E0-7FA2-3F01-1362-511A9B1BE1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A85702-3EC0-DD0D-0B89-76980948A7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07D223-4DFD-7FF9-0DD6-5EEDE533B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C5971-0577-A411-9599-8DDAECABD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3E082-2E4E-C866-D2D8-F376E6B21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409851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DE621-714F-2582-8696-679E71301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70393B-6A81-2172-E9FB-DB2D64B032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A9178-7C26-35EF-3EB8-7AA307242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D7D66-105D-A1A3-57B3-7BCBCB819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8BCC9-019A-45B9-6911-4067D168B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82121324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277827-0F46-A253-0BD3-3819BAE70D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764987-9749-B1F5-998B-B42F4879B9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FC84C-5261-48A5-B9B0-7ABCD53BB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0B7FBB-81E6-D403-10DD-1FCFB485F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B1028-8360-62C1-94EF-D93F32E8A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57872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8966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84" r:id="rId2"/>
    <p:sldLayoutId id="2147483674" r:id="rId3"/>
    <p:sldLayoutId id="2147483675" r:id="rId4"/>
    <p:sldLayoutId id="2147483678" r:id="rId5"/>
    <p:sldLayoutId id="2147483685" r:id="rId6"/>
    <p:sldLayoutId id="2147483676" r:id="rId7"/>
    <p:sldLayoutId id="2147483683" r:id="rId8"/>
    <p:sldLayoutId id="2147483681" r:id="rId9"/>
    <p:sldLayoutId id="2147483699" r:id="rId10"/>
    <p:sldLayoutId id="2147483677" r:id="rId11"/>
    <p:sldLayoutId id="2147483682" r:id="rId12"/>
    <p:sldLayoutId id="2147483679" r:id="rId13"/>
    <p:sldLayoutId id="2147483694" r:id="rId14"/>
    <p:sldLayoutId id="2147483680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9F5BC7-7400-484B-8994-BD2A00C14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6BA4F-641C-514B-8F1B-332AF99EA6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1878E-CC1C-F65C-269B-A446E3BBD8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8190D5-CA41-439E-A09A-2BD5D3DAA96A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BC9C30-E0BF-CEAD-0787-5309764901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CA54B-D940-A1C4-2379-FBD471EF69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0BE19E-4EB7-4538-9C22-C3A674E6A15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9067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8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ED67B1-BEF2-41A4-55B0-762DA871D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B2912-075C-C97D-D32D-A3D012498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706D1-2DF4-8C7B-253A-0DBAA3BFDD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D9FC61-06BB-4758-AF0C-34703AB3F762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B31EB-9312-B32F-292E-27D6E3FC0C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6DEA9-0061-5265-1984-4B4C3FBF3D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64E37E-BF5F-476C-8BCA-FFDBEB552836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326824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0BE4D6-67F0-714F-DAB1-78BC21F93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1EEDD4-EAAD-2DE7-06FC-44CD9148AC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C3499-9CC2-05EB-F1E2-223F0F843F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72A27A-6F9F-412F-9EE5-E2AA23DB15D0}" type="datetimeFigureOut">
              <a:rPr lang="lv-LV" smtClean="0"/>
              <a:t>06.01.2026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71D8CC-6144-EB06-AE10-6A6C9EA685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B1EF-6E12-A5A6-CF28-C94D47CE3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67E6B0-1546-45B0-8BEE-B6EBFFD2215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859869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npvc@npvc.lv" TargetMode="External"/><Relationship Id="rId2" Type="http://schemas.openxmlformats.org/officeDocument/2006/relationships/hyperlink" Target="http://www.npvc.lv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C5B7A-B4AD-1357-ABDE-F64AE83F64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5790" y="3010166"/>
            <a:ext cx="6059568" cy="837667"/>
          </a:xfrm>
        </p:spPr>
        <p:txBody>
          <a:bodyPr/>
          <a:lstStyle/>
          <a:p>
            <a:pPr algn="ctr"/>
            <a:r>
              <a:rPr lang="en-GB" sz="6000" spc="-150" dirty="0" err="1">
                <a:latin typeface="Calibri" panose="020F0502020204030204" pitchFamily="34" charset="0"/>
                <a:cs typeface="Calibri" panose="020F0502020204030204" pitchFamily="34" charset="0"/>
              </a:rPr>
              <a:t>Pārmaiņu</a:t>
            </a:r>
            <a:r>
              <a:rPr lang="en-GB" sz="6000" spc="-15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6000" spc="-150" dirty="0" err="1">
                <a:latin typeface="Calibri" panose="020F0502020204030204" pitchFamily="34" charset="0"/>
                <a:cs typeface="Calibri" panose="020F0502020204030204" pitchFamily="34" charset="0"/>
              </a:rPr>
              <a:t>vadības</a:t>
            </a:r>
            <a:r>
              <a:rPr lang="en-GB" sz="6000" spc="-15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6000" spc="-150" dirty="0" err="1">
                <a:latin typeface="Calibri" panose="020F0502020204030204" pitchFamily="34" charset="0"/>
                <a:cs typeface="Calibri" panose="020F0502020204030204" pitchFamily="34" charset="0"/>
              </a:rPr>
              <a:t>darba</a:t>
            </a:r>
            <a:r>
              <a:rPr lang="en-GB" sz="6000" spc="-15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6000" spc="-150" dirty="0" err="1">
                <a:latin typeface="Calibri" panose="020F0502020204030204" pitchFamily="34" charset="0"/>
                <a:cs typeface="Calibri" panose="020F0502020204030204" pitchFamily="34" charset="0"/>
              </a:rPr>
              <a:t>grupas</a:t>
            </a:r>
            <a:r>
              <a:rPr lang="en-GB" sz="6000" spc="-15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6000" spc="-150" dirty="0" err="1">
                <a:latin typeface="Calibri" panose="020F0502020204030204" pitchFamily="34" charset="0"/>
                <a:cs typeface="Calibri" panose="020F0502020204030204" pitchFamily="34" charset="0"/>
              </a:rPr>
              <a:t>sēde</a:t>
            </a:r>
            <a:endParaRPr lang="lv-LV" sz="6000" spc="-15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A36769-5BD2-B075-695F-D9313CAC4E86}"/>
              </a:ext>
            </a:extLst>
          </p:cNvPr>
          <p:cNvSpPr txBox="1"/>
          <p:nvPr/>
        </p:nvSpPr>
        <p:spPr>
          <a:xfrm>
            <a:off x="1550574" y="5980377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8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</a:rPr>
              <a:t> </a:t>
            </a:r>
            <a:r>
              <a:rPr lang="lv-LV" sz="1800" b="0" i="0" u="none" strike="noStrike" baseline="0" dirty="0">
                <a:solidFill>
                  <a:srgbClr val="521E9B"/>
                </a:solidFill>
                <a:latin typeface="Tahoma" panose="020B0604030504040204" pitchFamily="34" charset="0"/>
              </a:rPr>
              <a:t>Rīga, </a:t>
            </a:r>
          </a:p>
          <a:p>
            <a:pPr algn="ctr"/>
            <a:r>
              <a:rPr lang="lv-LV" sz="1800" b="0" i="0" u="none" strike="noStrike" baseline="0" dirty="0">
                <a:solidFill>
                  <a:srgbClr val="521E9B"/>
                </a:solidFill>
                <a:latin typeface="Tahoma" panose="020B0604030504040204" pitchFamily="34" charset="0"/>
              </a:rPr>
              <a:t>2025. gada </a:t>
            </a:r>
            <a:r>
              <a:rPr lang="en-GB" dirty="0">
                <a:solidFill>
                  <a:srgbClr val="521E9B"/>
                </a:solidFill>
                <a:latin typeface="Tahoma" panose="020B0604030504040204" pitchFamily="34" charset="0"/>
              </a:rPr>
              <a:t>3.septembrī</a:t>
            </a:r>
            <a:endParaRPr lang="lv-LV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72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D104BE50-2742-D923-BD89-40EBCECA9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600" dirty="0" err="1"/>
              <a:t>Pievienojamo</a:t>
            </a:r>
            <a:r>
              <a:rPr lang="en-GB" sz="4600" dirty="0"/>
              <a:t> </a:t>
            </a:r>
            <a:r>
              <a:rPr lang="en-GB" sz="4600" dirty="0" err="1"/>
              <a:t>slimnīcu</a:t>
            </a:r>
            <a:r>
              <a:rPr lang="en-GB" sz="4600" dirty="0"/>
              <a:t> </a:t>
            </a:r>
            <a:r>
              <a:rPr lang="en-GB" sz="4600" dirty="0" err="1"/>
              <a:t>juridiskais</a:t>
            </a:r>
            <a:r>
              <a:rPr lang="en-GB" sz="4600" dirty="0"/>
              <a:t> </a:t>
            </a:r>
            <a:r>
              <a:rPr lang="en-GB" sz="4600" dirty="0" err="1"/>
              <a:t>statuss</a:t>
            </a:r>
            <a:endParaRPr lang="lv-LV" sz="46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64D6D6C-7D22-4D1E-AAAF-18ED5F5FDC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6813627"/>
              </p:ext>
            </p:extLst>
          </p:nvPr>
        </p:nvGraphicFramePr>
        <p:xfrm>
          <a:off x="641952" y="3096541"/>
          <a:ext cx="6267450" cy="2900240"/>
        </p:xfrm>
        <a:graphic>
          <a:graphicData uri="http://schemas.openxmlformats.org/drawingml/2006/table">
            <a:tbl>
              <a:tblPr/>
              <a:tblGrid>
                <a:gridCol w="3133725">
                  <a:extLst>
                    <a:ext uri="{9D8B030D-6E8A-4147-A177-3AD203B41FA5}">
                      <a16:colId xmlns:a16="http://schemas.microsoft.com/office/drawing/2014/main" val="1396330663"/>
                    </a:ext>
                  </a:extLst>
                </a:gridCol>
                <a:gridCol w="3133725">
                  <a:extLst>
                    <a:ext uri="{9D8B030D-6E8A-4147-A177-3AD203B41FA5}">
                      <a16:colId xmlns:a16="http://schemas.microsoft.com/office/drawing/2014/main" val="4208040690"/>
                    </a:ext>
                  </a:extLst>
                </a:gridCol>
              </a:tblGrid>
              <a:tr h="217998">
                <a:tc>
                  <a:txBody>
                    <a:bodyPr/>
                    <a:lstStyle/>
                    <a:p>
                      <a:r>
                        <a:rPr lang="lv-LV" sz="1600" dirty="0"/>
                        <a:t>Struktūra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Raksturojums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667304"/>
                  </a:ext>
                </a:extLst>
              </a:tr>
              <a:tr h="381497">
                <a:tc>
                  <a:txBody>
                    <a:bodyPr/>
                    <a:lstStyle/>
                    <a:p>
                      <a:r>
                        <a:rPr lang="lv-LV" sz="1600"/>
                        <a:t>NPVC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Vienota juridiska persona, centralizēta pārvaldība, vienots budžets un vadība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214212"/>
                  </a:ext>
                </a:extLst>
              </a:tr>
              <a:tr h="217998">
                <a:tc>
                  <a:txBody>
                    <a:bodyPr/>
                    <a:lstStyle/>
                    <a:p>
                      <a:r>
                        <a:rPr lang="lv-LV" sz="1600" dirty="0"/>
                        <a:t>Klīnika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lv-LV" sz="1600" dirty="0"/>
                    </a:p>
                    <a:p>
                      <a:r>
                        <a:rPr lang="lv-LV" sz="1600" dirty="0"/>
                        <a:t>Reģionālā struktūrvienība ar ārstniecības funkciju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1261358"/>
                  </a:ext>
                </a:extLst>
              </a:tr>
              <a:tr h="381497">
                <a:tc>
                  <a:txBody>
                    <a:bodyPr/>
                    <a:lstStyle/>
                    <a:p>
                      <a:r>
                        <a:rPr lang="lv-LV" sz="1600"/>
                        <a:t>Klīnikas vadītājs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lv-LV" sz="1600" dirty="0"/>
                    </a:p>
                    <a:p>
                      <a:r>
                        <a:rPr lang="lv-LV" sz="1600" dirty="0"/>
                        <a:t>Struktūrvienības vadītājs ar klīniskās un operatīvās vadības funkciju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01804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8665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0B9AC-C805-C771-F5D9-96E908E9B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97EB9040-8D31-9DBC-FDD3-01964AB1B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4600" dirty="0"/>
              <a:t>P</a:t>
            </a:r>
            <a:r>
              <a:rPr lang="en-GB" sz="4600" dirty="0" err="1"/>
              <a:t>adotīb</a:t>
            </a:r>
            <a:r>
              <a:rPr lang="lv-LV" sz="4600" dirty="0"/>
              <a:t>a</a:t>
            </a:r>
            <a:r>
              <a:rPr lang="en-GB" sz="4600" dirty="0"/>
              <a:t> un </a:t>
            </a:r>
            <a:r>
              <a:rPr lang="en-GB" sz="4600" dirty="0" err="1"/>
              <a:t>autonomij</a:t>
            </a:r>
            <a:r>
              <a:rPr lang="lv-LV" sz="4600" dirty="0"/>
              <a:t>a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F4BB49C-896A-9C3F-3C17-8F20218F05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4887312"/>
              </p:ext>
            </p:extLst>
          </p:nvPr>
        </p:nvGraphicFramePr>
        <p:xfrm>
          <a:off x="342911" y="2557244"/>
          <a:ext cx="6267450" cy="3740760"/>
        </p:xfrm>
        <a:graphic>
          <a:graphicData uri="http://schemas.openxmlformats.org/drawingml/2006/table">
            <a:tbl>
              <a:tblPr/>
              <a:tblGrid>
                <a:gridCol w="2089150">
                  <a:extLst>
                    <a:ext uri="{9D8B030D-6E8A-4147-A177-3AD203B41FA5}">
                      <a16:colId xmlns:a16="http://schemas.microsoft.com/office/drawing/2014/main" val="522317927"/>
                    </a:ext>
                  </a:extLst>
                </a:gridCol>
                <a:gridCol w="2089150">
                  <a:extLst>
                    <a:ext uri="{9D8B030D-6E8A-4147-A177-3AD203B41FA5}">
                      <a16:colId xmlns:a16="http://schemas.microsoft.com/office/drawing/2014/main" val="856105415"/>
                    </a:ext>
                  </a:extLst>
                </a:gridCol>
                <a:gridCol w="2089150">
                  <a:extLst>
                    <a:ext uri="{9D8B030D-6E8A-4147-A177-3AD203B41FA5}">
                      <a16:colId xmlns:a16="http://schemas.microsoft.com/office/drawing/2014/main" val="2998726268"/>
                    </a:ext>
                  </a:extLst>
                </a:gridCol>
              </a:tblGrid>
              <a:tr h="217998">
                <a:tc>
                  <a:txBody>
                    <a:bodyPr/>
                    <a:lstStyle/>
                    <a:p>
                      <a:r>
                        <a:rPr lang="lv-LV" sz="1600" dirty="0"/>
                        <a:t>Joma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Klīnikas vadītājs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NPVC centrālais aparāts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994362"/>
                  </a:ext>
                </a:extLst>
              </a:tr>
              <a:tr h="217998">
                <a:tc>
                  <a:txBody>
                    <a:bodyPr/>
                    <a:lstStyle/>
                    <a:p>
                      <a:r>
                        <a:rPr lang="lv-LV" sz="1600"/>
                        <a:t>Ārstniecības organizēšana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✅ pilna atbildība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➖ metodiskā vadība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7376478"/>
                  </a:ext>
                </a:extLst>
              </a:tr>
              <a:tr h="217998">
                <a:tc>
                  <a:txBody>
                    <a:bodyPr/>
                    <a:lstStyle/>
                    <a:p>
                      <a:r>
                        <a:rPr lang="lv-LV" sz="1600"/>
                        <a:t>Personāla vadība (ārstniecība)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/>
                        <a:t>✅ ikdienas vadība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✅ stratēģiska politika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3055934"/>
                  </a:ext>
                </a:extLst>
              </a:tr>
              <a:tr h="381497">
                <a:tc>
                  <a:txBody>
                    <a:bodyPr/>
                    <a:lstStyle/>
                    <a:p>
                      <a:r>
                        <a:rPr lang="lv-LV" sz="1600"/>
                        <a:t>Administrācija (grāmatvedība, IT, HR)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/>
                        <a:t>➖ koordinē vietēji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/>
                        <a:t>✅ pārvalda centralizēti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1097323"/>
                  </a:ext>
                </a:extLst>
              </a:tr>
              <a:tr h="217998">
                <a:tc>
                  <a:txBody>
                    <a:bodyPr/>
                    <a:lstStyle/>
                    <a:p>
                      <a:r>
                        <a:rPr lang="lv-LV" sz="1600"/>
                        <a:t>Finanšu lēmumi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➖ sniedz priekšlikumus, ievēro plānu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✅ kontrolē un plāno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7974422"/>
                  </a:ext>
                </a:extLst>
              </a:tr>
              <a:tr h="217998">
                <a:tc>
                  <a:txBody>
                    <a:bodyPr/>
                    <a:lstStyle/>
                    <a:p>
                      <a:r>
                        <a:rPr lang="lv-LV" sz="1600"/>
                        <a:t>Stratēģiskie lēmumi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/>
                        <a:t>➖ priekšlikumi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lv-LV" sz="1600" dirty="0"/>
                        <a:t>✅ pieņem un apstiprina valde</a:t>
                      </a:r>
                    </a:p>
                  </a:txBody>
                  <a:tcPr marL="54500" marR="54500" marT="27250" marB="27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2104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9756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7038D-4012-1FC0-5CD9-2116040A2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01C34A5A-F188-27F8-8F58-B420E6A9D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/>
              <a:t>Atbildību</a:t>
            </a:r>
            <a:r>
              <a:rPr lang="en-GB" sz="3600" dirty="0"/>
              <a:t> </a:t>
            </a:r>
            <a:r>
              <a:rPr lang="en-GB" sz="3600" dirty="0" err="1"/>
              <a:t>sadalījums</a:t>
            </a:r>
            <a:r>
              <a:rPr lang="lv-LV" sz="3600" dirty="0"/>
              <a:t> (I)</a:t>
            </a:r>
            <a:br>
              <a:rPr lang="en-GB" sz="3600" dirty="0"/>
            </a:br>
            <a:r>
              <a:rPr lang="en-GB" sz="3600" dirty="0"/>
              <a:t>/ADMINISTRĀCIJA/</a:t>
            </a:r>
            <a:endParaRPr lang="lv-LV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24861-9A09-0E9F-11B6-80B54F9818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374" y="1874263"/>
            <a:ext cx="6687361" cy="4351338"/>
          </a:xfrm>
        </p:spPr>
        <p:txBody>
          <a:bodyPr/>
          <a:lstStyle/>
          <a:p>
            <a:r>
              <a:rPr lang="en-GB" dirty="0" err="1"/>
              <a:t>Administratīvās</a:t>
            </a:r>
            <a:r>
              <a:rPr lang="en-GB" dirty="0"/>
              <a:t>, </a:t>
            </a:r>
            <a:r>
              <a:rPr lang="en-GB" dirty="0" err="1"/>
              <a:t>attīstības</a:t>
            </a:r>
            <a:r>
              <a:rPr lang="en-GB" dirty="0"/>
              <a:t> un </a:t>
            </a:r>
            <a:r>
              <a:rPr lang="en-GB" dirty="0" err="1"/>
              <a:t>ilgtspējas</a:t>
            </a:r>
            <a:r>
              <a:rPr lang="en-GB" dirty="0"/>
              <a:t> </a:t>
            </a:r>
            <a:r>
              <a:rPr lang="en-GB" dirty="0" err="1"/>
              <a:t>funkcijas</a:t>
            </a:r>
            <a:r>
              <a:rPr lang="en-GB" dirty="0"/>
              <a:t> </a:t>
            </a:r>
            <a:r>
              <a:rPr lang="en-GB" sz="2000" i="1" dirty="0"/>
              <a:t>(</a:t>
            </a:r>
            <a:r>
              <a:rPr lang="en-GB" sz="2000" i="1" dirty="0" err="1"/>
              <a:t>finanšu</a:t>
            </a:r>
            <a:r>
              <a:rPr lang="en-GB" sz="2000" i="1" dirty="0"/>
              <a:t> </a:t>
            </a:r>
            <a:r>
              <a:rPr lang="en-GB" sz="2000" i="1" dirty="0" err="1"/>
              <a:t>pārvaldība</a:t>
            </a:r>
            <a:r>
              <a:rPr lang="en-GB" sz="2000" i="1" dirty="0"/>
              <a:t>, I</a:t>
            </a:r>
            <a:r>
              <a:rPr lang="lv-LV" sz="2000" i="1" dirty="0"/>
              <a:t>K</a:t>
            </a:r>
            <a:r>
              <a:rPr lang="en-GB" sz="2000" i="1" dirty="0"/>
              <a:t>T</a:t>
            </a:r>
            <a:r>
              <a:rPr lang="lv-LV" sz="2000" i="1" dirty="0"/>
              <a:t> pārvaldība</a:t>
            </a:r>
            <a:r>
              <a:rPr lang="en-GB" sz="2000" i="1" dirty="0"/>
              <a:t>,</a:t>
            </a:r>
            <a:r>
              <a:rPr lang="lv-LV" sz="2000" i="1" dirty="0"/>
              <a:t> stratēģiskā plānošana, kvalitātes vadība, risku vadība, projektu vadība, iepirkumu veikšana, juridiskais atbalsts,</a:t>
            </a:r>
            <a:r>
              <a:rPr lang="en-GB" sz="2000" i="1" dirty="0"/>
              <a:t> </a:t>
            </a:r>
            <a:r>
              <a:rPr lang="lv-LV" sz="2000" i="1" dirty="0"/>
              <a:t>infrastruktūras uzturēšana</a:t>
            </a:r>
            <a:r>
              <a:rPr lang="en-GB" sz="2000" i="1" dirty="0"/>
              <a:t> </a:t>
            </a:r>
            <a:r>
              <a:rPr lang="en-GB" sz="2000" i="1" dirty="0" err="1"/>
              <a:t>utt</a:t>
            </a:r>
            <a:r>
              <a:rPr lang="en-GB" sz="2000" i="1" dirty="0"/>
              <a:t>.)</a:t>
            </a:r>
            <a:r>
              <a:rPr lang="en-GB" dirty="0"/>
              <a:t> – </a:t>
            </a:r>
            <a:r>
              <a:rPr lang="lv-LV" dirty="0"/>
              <a:t>tiks </a:t>
            </a:r>
            <a:r>
              <a:rPr lang="en-GB" dirty="0" err="1"/>
              <a:t>centralizētas</a:t>
            </a:r>
            <a:r>
              <a:rPr lang="en-GB" dirty="0"/>
              <a:t>, </a:t>
            </a:r>
            <a:r>
              <a:rPr lang="en-GB" dirty="0" err="1"/>
              <a:t>iekļaujot</a:t>
            </a:r>
            <a:r>
              <a:rPr lang="en-GB" dirty="0"/>
              <a:t> NPVC </a:t>
            </a:r>
            <a:r>
              <a:rPr lang="en-GB" dirty="0" err="1"/>
              <a:t>struktūrā</a:t>
            </a:r>
            <a:endParaRPr lang="en-GB" dirty="0"/>
          </a:p>
          <a:p>
            <a:pPr marL="457200" lvl="1" indent="0">
              <a:buNone/>
            </a:pPr>
            <a:endParaRPr lang="en-GB" sz="1000" i="1" dirty="0"/>
          </a:p>
          <a:p>
            <a:pPr lvl="1"/>
            <a:r>
              <a:rPr lang="en-GB" i="1" dirty="0" err="1"/>
              <a:t>Slimnīcās</a:t>
            </a:r>
            <a:r>
              <a:rPr lang="en-GB" i="1" dirty="0"/>
              <a:t> </a:t>
            </a:r>
            <a:r>
              <a:rPr lang="en-GB" i="1" dirty="0" err="1"/>
              <a:t>darbinieki</a:t>
            </a:r>
            <a:r>
              <a:rPr lang="en-GB" i="1" dirty="0"/>
              <a:t>, k</a:t>
            </a:r>
            <a:r>
              <a:rPr lang="lv-LV" i="1" dirty="0" err="1"/>
              <a:t>uri</a:t>
            </a:r>
            <a:r>
              <a:rPr lang="en-GB" i="1" dirty="0"/>
              <a:t> </a:t>
            </a:r>
            <a:r>
              <a:rPr lang="lv-LV" i="1" dirty="0"/>
              <a:t>pilda korporatīvās pārvaldības un</a:t>
            </a:r>
            <a:r>
              <a:rPr lang="en-GB" i="1" dirty="0"/>
              <a:t> </a:t>
            </a:r>
            <a:r>
              <a:rPr lang="en-GB" i="1" dirty="0" err="1"/>
              <a:t>administratīvās</a:t>
            </a:r>
            <a:r>
              <a:rPr lang="en-GB" i="1" dirty="0"/>
              <a:t> </a:t>
            </a:r>
            <a:r>
              <a:rPr lang="en-GB" i="1" dirty="0" err="1"/>
              <a:t>funkcijas</a:t>
            </a:r>
            <a:r>
              <a:rPr lang="en-GB" i="1" dirty="0"/>
              <a:t>, </a:t>
            </a:r>
            <a:r>
              <a:rPr lang="en-GB" b="1" i="1" dirty="0" err="1"/>
              <a:t>turpina</a:t>
            </a:r>
            <a:r>
              <a:rPr lang="en-GB" b="1" i="1" dirty="0"/>
              <a:t> </a:t>
            </a:r>
            <a:r>
              <a:rPr lang="en-GB" b="1" i="1" dirty="0" err="1"/>
              <a:t>darbu</a:t>
            </a:r>
            <a:r>
              <a:rPr lang="en-GB" b="1" i="1" dirty="0"/>
              <a:t> </a:t>
            </a:r>
            <a:r>
              <a:rPr lang="en-GB" i="1" dirty="0"/>
              <a:t>NPVC </a:t>
            </a:r>
            <a:r>
              <a:rPr lang="en-GB" b="1" i="1" dirty="0" err="1"/>
              <a:t>Administratīvā</a:t>
            </a:r>
            <a:r>
              <a:rPr lang="en-GB" b="1" i="1" dirty="0"/>
              <a:t> </a:t>
            </a:r>
            <a:r>
              <a:rPr lang="en-GB" b="1" i="1" dirty="0" err="1"/>
              <a:t>departamenta</a:t>
            </a:r>
            <a:r>
              <a:rPr lang="en-GB" b="1" i="1" dirty="0"/>
              <a:t> </a:t>
            </a:r>
            <a:r>
              <a:rPr lang="en-GB" i="1" dirty="0"/>
              <a:t>un </a:t>
            </a:r>
            <a:r>
              <a:rPr lang="en-GB" b="1" i="1" dirty="0" err="1"/>
              <a:t>Attīstības</a:t>
            </a:r>
            <a:r>
              <a:rPr lang="en-GB" b="1" i="1" dirty="0"/>
              <a:t> un </a:t>
            </a:r>
            <a:r>
              <a:rPr lang="en-GB" b="1" i="1" dirty="0" err="1"/>
              <a:t>ilgtspējas</a:t>
            </a:r>
            <a:r>
              <a:rPr lang="en-GB" b="1" i="1" dirty="0"/>
              <a:t> </a:t>
            </a:r>
            <a:r>
              <a:rPr lang="en-GB" b="1" i="1" dirty="0" err="1"/>
              <a:t>departamenta</a:t>
            </a:r>
            <a:r>
              <a:rPr lang="en-GB" b="1" i="1" dirty="0"/>
              <a:t> </a:t>
            </a:r>
            <a:r>
              <a:rPr lang="en-GB" i="1" dirty="0" err="1"/>
              <a:t>attiecīgās</a:t>
            </a:r>
            <a:r>
              <a:rPr lang="en-GB" i="1" dirty="0"/>
              <a:t> </a:t>
            </a:r>
            <a:r>
              <a:rPr lang="en-GB" i="1" dirty="0" err="1"/>
              <a:t>struktūrvienības</a:t>
            </a:r>
            <a:r>
              <a:rPr lang="en-GB" i="1" dirty="0"/>
              <a:t> </a:t>
            </a:r>
            <a:r>
              <a:rPr lang="en-GB" i="1" dirty="0" err="1"/>
              <a:t>vadības</a:t>
            </a:r>
            <a:r>
              <a:rPr lang="en-GB" i="1" dirty="0"/>
              <a:t> </a:t>
            </a:r>
            <a:r>
              <a:rPr lang="en-GB" i="1" dirty="0" err="1"/>
              <a:t>administratīvā</a:t>
            </a:r>
            <a:r>
              <a:rPr lang="en-GB" i="1" dirty="0"/>
              <a:t> un </a:t>
            </a:r>
            <a:r>
              <a:rPr lang="en-GB" i="1" dirty="0" err="1"/>
              <a:t>funkcionālā</a:t>
            </a:r>
            <a:r>
              <a:rPr lang="en-GB" i="1" dirty="0"/>
              <a:t> </a:t>
            </a:r>
            <a:r>
              <a:rPr lang="en-GB" b="1" i="1" dirty="0" err="1"/>
              <a:t>padotībā</a:t>
            </a:r>
            <a:r>
              <a:rPr lang="en-GB" i="1" dirty="0"/>
              <a:t> </a:t>
            </a:r>
            <a:endParaRPr lang="lv-LV" i="1" dirty="0"/>
          </a:p>
        </p:txBody>
      </p:sp>
    </p:spTree>
    <p:extLst>
      <p:ext uri="{BB962C8B-B14F-4D97-AF65-F5344CB8AC3E}">
        <p14:creationId xmlns:p14="http://schemas.microsoft.com/office/powerpoint/2010/main" val="3623716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8C65ED-0906-B2D0-152F-3B73FA1B6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FDE73FC9-6A81-B5D3-AD04-C5BA27A81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" y="355397"/>
            <a:ext cx="6827519" cy="1325563"/>
          </a:xfrm>
        </p:spPr>
        <p:txBody>
          <a:bodyPr/>
          <a:lstStyle/>
          <a:p>
            <a:r>
              <a:rPr lang="en-GB" sz="4600" dirty="0" err="1"/>
              <a:t>Atbildību</a:t>
            </a:r>
            <a:r>
              <a:rPr lang="en-GB" sz="4600" dirty="0"/>
              <a:t> </a:t>
            </a:r>
            <a:r>
              <a:rPr lang="en-GB" sz="4600" dirty="0" err="1"/>
              <a:t>sadalījums</a:t>
            </a:r>
            <a:r>
              <a:rPr lang="lv-LV" sz="4600" dirty="0"/>
              <a:t> (II)</a:t>
            </a:r>
            <a:br>
              <a:rPr lang="en-GB" dirty="0"/>
            </a:br>
            <a:r>
              <a:rPr lang="en-GB" sz="4400" dirty="0"/>
              <a:t>/</a:t>
            </a:r>
            <a:r>
              <a:rPr lang="en-GB" sz="3200" dirty="0"/>
              <a:t>ĀRSTNIECĪBAS PERSONĀLS/</a:t>
            </a:r>
            <a:endParaRPr lang="lv-LV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E3C60-10A9-17FF-49DF-EA0C16B06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05295"/>
            <a:ext cx="5650149" cy="3752211"/>
          </a:xfrm>
        </p:spPr>
        <p:txBody>
          <a:bodyPr/>
          <a:lstStyle/>
          <a:p>
            <a:pPr algn="just"/>
            <a:r>
              <a:rPr lang="en-GB" dirty="0" err="1"/>
              <a:t>Ārstniecības</a:t>
            </a:r>
            <a:r>
              <a:rPr lang="en-GB" dirty="0"/>
              <a:t> un </a:t>
            </a:r>
            <a:r>
              <a:rPr lang="en-GB" dirty="0" err="1"/>
              <a:t>ārstniecības</a:t>
            </a:r>
            <a:r>
              <a:rPr lang="en-GB" dirty="0"/>
              <a:t> </a:t>
            </a:r>
            <a:r>
              <a:rPr lang="en-GB" dirty="0" err="1"/>
              <a:t>atbalsta</a:t>
            </a:r>
            <a:r>
              <a:rPr lang="en-GB" dirty="0"/>
              <a:t> </a:t>
            </a:r>
            <a:r>
              <a:rPr lang="en-GB" dirty="0" err="1"/>
              <a:t>personāls</a:t>
            </a:r>
            <a:r>
              <a:rPr lang="en-GB" dirty="0"/>
              <a:t> </a:t>
            </a:r>
            <a:r>
              <a:rPr lang="en-GB" b="1" dirty="0" err="1"/>
              <a:t>turpina</a:t>
            </a:r>
            <a:r>
              <a:rPr lang="en-GB" b="1" dirty="0"/>
              <a:t> </a:t>
            </a:r>
            <a:r>
              <a:rPr lang="en-GB" b="1" dirty="0" err="1"/>
              <a:t>darbu</a:t>
            </a:r>
            <a:r>
              <a:rPr lang="en-GB" b="1" dirty="0"/>
              <a:t> </a:t>
            </a:r>
            <a:r>
              <a:rPr lang="en-GB" b="1" dirty="0" err="1"/>
              <a:t>klīnikā</a:t>
            </a:r>
            <a:r>
              <a:rPr lang="en-GB" b="1" dirty="0"/>
              <a:t> </a:t>
            </a:r>
            <a:r>
              <a:rPr lang="en-GB" dirty="0"/>
              <a:t>– </a:t>
            </a:r>
            <a:r>
              <a:rPr lang="en-GB" b="1" dirty="0" err="1"/>
              <a:t>klīnikas</a:t>
            </a:r>
            <a:r>
              <a:rPr lang="en-GB" b="1" dirty="0"/>
              <a:t> </a:t>
            </a:r>
            <a:r>
              <a:rPr lang="en-GB" b="1" dirty="0" err="1"/>
              <a:t>vadības</a:t>
            </a:r>
            <a:r>
              <a:rPr lang="en-GB" b="1" dirty="0"/>
              <a:t> </a:t>
            </a:r>
            <a:r>
              <a:rPr lang="en-GB" b="1" dirty="0" err="1"/>
              <a:t>padotībā</a:t>
            </a:r>
            <a:r>
              <a:rPr lang="en-GB" dirty="0"/>
              <a:t>, </a:t>
            </a:r>
            <a:r>
              <a:rPr lang="en-GB" dirty="0" err="1"/>
              <a:t>atbilstoši</a:t>
            </a:r>
            <a:r>
              <a:rPr lang="en-GB" dirty="0"/>
              <a:t> </a:t>
            </a:r>
            <a:r>
              <a:rPr lang="en-GB" dirty="0" err="1"/>
              <a:t>klīnikas</a:t>
            </a:r>
            <a:r>
              <a:rPr lang="lv-LV" dirty="0"/>
              <a:t> izveidotajai</a:t>
            </a:r>
            <a:r>
              <a:rPr lang="en-GB" dirty="0"/>
              <a:t> </a:t>
            </a:r>
            <a:r>
              <a:rPr lang="en-GB" dirty="0" err="1"/>
              <a:t>iekšējai</a:t>
            </a:r>
            <a:r>
              <a:rPr lang="en-GB" dirty="0"/>
              <a:t> </a:t>
            </a:r>
            <a:r>
              <a:rPr lang="en-GB" dirty="0" err="1"/>
              <a:t>struktūrai</a:t>
            </a:r>
            <a:r>
              <a:rPr lang="en-GB" dirty="0"/>
              <a:t> </a:t>
            </a:r>
          </a:p>
          <a:p>
            <a:pPr marL="457200" lvl="1" indent="0">
              <a:buNone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870539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358A2C-06F4-D0EA-0C9E-1988B45C8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2B0FE9C1-5B36-3E93-1CFF-780EAA9D9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600" dirty="0" err="1"/>
              <a:t>Atbildību</a:t>
            </a:r>
            <a:r>
              <a:rPr lang="en-GB" sz="4600" dirty="0"/>
              <a:t> </a:t>
            </a:r>
            <a:r>
              <a:rPr lang="en-GB" sz="4600" dirty="0" err="1"/>
              <a:t>sadalījums</a:t>
            </a:r>
            <a:br>
              <a:rPr lang="en-GB" dirty="0"/>
            </a:br>
            <a:r>
              <a:rPr lang="en-GB" sz="4400" dirty="0"/>
              <a:t>/</a:t>
            </a:r>
            <a:r>
              <a:rPr lang="en-GB" sz="3200" cap="all" dirty="0" err="1"/>
              <a:t>klīniku</a:t>
            </a:r>
            <a:r>
              <a:rPr lang="en-GB" sz="3200" cap="all" dirty="0"/>
              <a:t> </a:t>
            </a:r>
            <a:r>
              <a:rPr lang="en-GB" sz="3200" cap="all" dirty="0" err="1"/>
              <a:t>vadība</a:t>
            </a:r>
            <a:r>
              <a:rPr lang="en-GB" sz="3200" dirty="0"/>
              <a:t>/</a:t>
            </a:r>
            <a:endParaRPr lang="lv-LV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1807274-21AF-3E28-C1B8-8D618A2C163D}"/>
              </a:ext>
            </a:extLst>
          </p:cNvPr>
          <p:cNvSpPr txBox="1"/>
          <p:nvPr/>
        </p:nvSpPr>
        <p:spPr>
          <a:xfrm>
            <a:off x="709684" y="2095521"/>
            <a:ext cx="6096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Organizē ārstniecības un aprūpes procesu klīnikā</a:t>
            </a:r>
          </a:p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Vada ārstniecības un ārstniecības atbalsta personālu</a:t>
            </a:r>
          </a:p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Nodrošina kvalitātes rādītāju uzraudzību un pacientu drošību</a:t>
            </a:r>
          </a:p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Koordinē sadarbību ar NPVC centrālo aparātu (HR, IT, grāmatvedība)</a:t>
            </a:r>
          </a:p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Piedalās NPVC vadības sapulcēs un stratēģiskos procesos</a:t>
            </a:r>
          </a:p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Uzrauga resursu efektivitāti un sniedz priekšlikumus pakalpojumu attīstībai</a:t>
            </a:r>
          </a:p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Pārstāv klīniku ārējās attiecībās (pašvaldības, partneri, pacienti)</a:t>
            </a:r>
          </a:p>
          <a:p>
            <a:pPr marL="285750" indent="-285750">
              <a:buFont typeface="Wingdings" panose="05000000000000000000" pitchFamily="2" charset="2"/>
              <a:buChar char="Ø"/>
              <a:defRPr sz="1800"/>
            </a:pPr>
            <a:r>
              <a:rPr lang="lv-LV" dirty="0"/>
              <a:t>Nodrošina komunikāciju ar personālu un veicina sadarbību</a:t>
            </a:r>
          </a:p>
        </p:txBody>
      </p:sp>
    </p:spTree>
    <p:extLst>
      <p:ext uri="{BB962C8B-B14F-4D97-AF65-F5344CB8AC3E}">
        <p14:creationId xmlns:p14="http://schemas.microsoft.com/office/powerpoint/2010/main" val="2015613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id="{0BC0101F-250A-6704-2E4E-FBB9EDF5D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600" dirty="0" err="1"/>
              <a:t>Pievienojamās</a:t>
            </a:r>
            <a:r>
              <a:rPr lang="en-GB" sz="4600" dirty="0"/>
              <a:t> </a:t>
            </a:r>
            <a:r>
              <a:rPr lang="en-GB" sz="4600" dirty="0" err="1"/>
              <a:t>slimnīcas</a:t>
            </a:r>
            <a:r>
              <a:rPr lang="en-GB" sz="4600" dirty="0"/>
              <a:t> NPVC </a:t>
            </a:r>
            <a:r>
              <a:rPr lang="en-GB" sz="4600" dirty="0" err="1"/>
              <a:t>struktūrā</a:t>
            </a:r>
            <a:endParaRPr lang="lv-LV" sz="46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48E75FD-D568-D99B-7625-E3B557356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882" y="1891144"/>
            <a:ext cx="8622452" cy="4883039"/>
          </a:xfrm>
          <a:prstGeom prst="rect">
            <a:avLst/>
          </a:prstGeom>
        </p:spPr>
      </p:pic>
      <p:sp>
        <p:nvSpPr>
          <p:cNvPr id="3" name="Labā figūriekava 2">
            <a:extLst>
              <a:ext uri="{FF2B5EF4-FFF2-40B4-BE49-F238E27FC236}">
                <a16:creationId xmlns:a16="http://schemas.microsoft.com/office/drawing/2014/main" id="{B6B9FD9A-21F3-3DCB-04DD-DCB155BA5A80}"/>
              </a:ext>
            </a:extLst>
          </p:cNvPr>
          <p:cNvSpPr/>
          <p:nvPr/>
        </p:nvSpPr>
        <p:spPr>
          <a:xfrm>
            <a:off x="7421880" y="3153295"/>
            <a:ext cx="556260" cy="284226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7" name="Taisnstūris: ar noapaļotiem stūriem 6">
            <a:extLst>
              <a:ext uri="{FF2B5EF4-FFF2-40B4-BE49-F238E27FC236}">
                <a16:creationId xmlns:a16="http://schemas.microsoft.com/office/drawing/2014/main" id="{2992D551-CF23-F538-F8CE-D67645F0B619}"/>
              </a:ext>
            </a:extLst>
          </p:cNvPr>
          <p:cNvSpPr/>
          <p:nvPr/>
        </p:nvSpPr>
        <p:spPr>
          <a:xfrm>
            <a:off x="7958622" y="3405522"/>
            <a:ext cx="2907681" cy="109241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100" dirty="0">
                <a:solidFill>
                  <a:srgbClr val="000000"/>
                </a:solidFill>
              </a:rPr>
              <a:t>Ārstniecības struktūrvienības </a:t>
            </a:r>
            <a:r>
              <a:rPr lang="lv-LV" sz="1100" b="1" dirty="0">
                <a:solidFill>
                  <a:srgbClr val="000000"/>
                </a:solidFill>
              </a:rPr>
              <a:t>nemainās</a:t>
            </a:r>
            <a:r>
              <a:rPr lang="lv-LV" sz="1100" dirty="0">
                <a:solidFill>
                  <a:srgbClr val="000000"/>
                </a:solidFill>
              </a:rPr>
              <a:t>, tiek nodrošināta ziņošana Ārstniecības departamenta vadītajam</a:t>
            </a:r>
          </a:p>
        </p:txBody>
      </p:sp>
      <p:sp>
        <p:nvSpPr>
          <p:cNvPr id="8" name="Taisnstūris: ar noapaļotiem stūriem 7">
            <a:extLst>
              <a:ext uri="{FF2B5EF4-FFF2-40B4-BE49-F238E27FC236}">
                <a16:creationId xmlns:a16="http://schemas.microsoft.com/office/drawing/2014/main" id="{E8EA5D9F-8DA0-E14F-BB1B-DD0F534B1D05}"/>
              </a:ext>
            </a:extLst>
          </p:cNvPr>
          <p:cNvSpPr/>
          <p:nvPr/>
        </p:nvSpPr>
        <p:spPr>
          <a:xfrm>
            <a:off x="7990797" y="4507613"/>
            <a:ext cx="2864932" cy="1401055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100" dirty="0">
                <a:solidFill>
                  <a:srgbClr val="000000"/>
                </a:solidFill>
              </a:rPr>
              <a:t>Slimnīcu struktūrvienības, kuras </a:t>
            </a:r>
            <a:r>
              <a:rPr lang="lv-LV" sz="1100" b="1" dirty="0">
                <a:solidFill>
                  <a:srgbClr val="000000"/>
                </a:solidFill>
              </a:rPr>
              <a:t>īsteno korporatīvās pārvaldības funkcijas </a:t>
            </a:r>
            <a:r>
              <a:rPr lang="lv-LV" sz="1100" dirty="0">
                <a:solidFill>
                  <a:srgbClr val="000000"/>
                </a:solidFill>
              </a:rPr>
              <a:t>un </a:t>
            </a:r>
            <a:r>
              <a:rPr lang="lv-LV" sz="1100" b="1" dirty="0">
                <a:solidFill>
                  <a:srgbClr val="000000"/>
                </a:solidFill>
              </a:rPr>
              <a:t>administratīvās funkcijas</a:t>
            </a:r>
            <a:r>
              <a:rPr lang="lv-LV" sz="1100" dirty="0">
                <a:solidFill>
                  <a:srgbClr val="000000"/>
                </a:solidFill>
              </a:rPr>
              <a:t>, tai skaitā cilvēkresursi tiek iekļauti un pakļauti NPVC struktūrvienībām – Attīstības un ilgtspējas departamenta un Administratīvajā departamenta struktūrvienībām</a:t>
            </a:r>
          </a:p>
        </p:txBody>
      </p:sp>
    </p:spTree>
    <p:extLst>
      <p:ext uri="{BB962C8B-B14F-4D97-AF65-F5344CB8AC3E}">
        <p14:creationId xmlns:p14="http://schemas.microsoft.com/office/powerpoint/2010/main" val="3361162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2B5B3-4B24-66D5-5F13-410FCE395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6651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9F5ACB50-A866-30EC-BB31-08D07B0AA055}"/>
              </a:ext>
            </a:extLst>
          </p:cNvPr>
          <p:cNvSpPr txBox="1">
            <a:spLocks/>
          </p:cNvSpPr>
          <p:nvPr/>
        </p:nvSpPr>
        <p:spPr>
          <a:xfrm>
            <a:off x="406400" y="3400816"/>
            <a:ext cx="5689600" cy="243522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lv-LV" sz="1600" b="1" dirty="0">
                <a:latin typeface="Times New Roman"/>
                <a:cs typeface="Arial"/>
              </a:rPr>
              <a:t>Nacionālais psihiskās veselības centrs, Valsts SIA</a:t>
            </a:r>
            <a:endParaRPr lang="en-US" sz="1600" b="1" dirty="0">
              <a:latin typeface="Times New Roman"/>
              <a:cs typeface="Times New Roman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</a:rPr>
              <a:t>VRN 50003342481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</a:rPr>
              <a:t>ĀI kods 010012202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</a:rPr>
              <a:t>Tvaika iela 2, Rīga, LV-1005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  <a:hlinkClick r:id="rId2"/>
              </a:rPr>
              <a:t>www.npvc.lv</a:t>
            </a:r>
            <a:r>
              <a:rPr lang="lv-LV" sz="1600" dirty="0">
                <a:latin typeface="Times New Roman"/>
                <a:cs typeface="Arial"/>
              </a:rPr>
              <a:t>; </a:t>
            </a:r>
            <a:r>
              <a:rPr lang="lv-LV" sz="1600" dirty="0">
                <a:latin typeface="Times New Roman"/>
                <a:cs typeface="Arial"/>
                <a:hlinkClick r:id="rId3"/>
              </a:rPr>
              <a:t>npvc@npvc.lv</a:t>
            </a:r>
            <a:r>
              <a:rPr lang="lv-LV" sz="1600" dirty="0">
                <a:latin typeface="Times New Roman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4280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FFFFFF"/>
      </a:dk1>
      <a:lt1>
        <a:srgbClr val="521E9B"/>
      </a:lt1>
      <a:dk2>
        <a:srgbClr val="BCDC04"/>
      </a:dk2>
      <a:lt2>
        <a:srgbClr val="DAC8F4"/>
      </a:lt2>
      <a:accent1>
        <a:srgbClr val="521E9B"/>
      </a:accent1>
      <a:accent2>
        <a:srgbClr val="BCDC04"/>
      </a:accent2>
      <a:accent3>
        <a:srgbClr val="679B1E"/>
      </a:accent3>
      <a:accent4>
        <a:srgbClr val="42520E"/>
      </a:accent4>
      <a:accent5>
        <a:srgbClr val="EFF00F"/>
      </a:accent5>
      <a:accent6>
        <a:srgbClr val="BCDC04"/>
      </a:accent6>
      <a:hlink>
        <a:srgbClr val="42520E"/>
      </a:hlink>
      <a:folHlink>
        <a:srgbClr val="521E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DC30528-53EB-4DE0-B800-4338266BCB9D}" vid="{638E5C47-552C-486F-92B4-EDCCC8ACB92D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31A031FC53174CAC58A4865E408E23" ma:contentTypeVersion="15" ma:contentTypeDescription="Create a new document." ma:contentTypeScope="" ma:versionID="70270b87b52e125b8c5f6bcd054338e6">
  <xsd:schema xmlns:xsd="http://www.w3.org/2001/XMLSchema" xmlns:xs="http://www.w3.org/2001/XMLSchema" xmlns:p="http://schemas.microsoft.com/office/2006/metadata/properties" xmlns:ns2="ae6153a8-52f7-4b84-a609-c638730409de" xmlns:ns3="cb2090f9-b3b7-49b1-bd85-165dc557e298" targetNamespace="http://schemas.microsoft.com/office/2006/metadata/properties" ma:root="true" ma:fieldsID="edcdee54bc4aed7da3c204f656349d3f" ns2:_="" ns3:_="">
    <xsd:import namespace="ae6153a8-52f7-4b84-a609-c638730409de"/>
    <xsd:import namespace="cb2090f9-b3b7-49b1-bd85-165dc557e2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6153a8-52f7-4b84-a609-c638730409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a7cf9d1c-b171-4006-9749-f8cdad05b76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2090f9-b3b7-49b1-bd85-165dc557e298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9491ef1f-4b38-4233-a035-85e06d6cf70c}" ma:internalName="TaxCatchAll" ma:showField="CatchAllData" ma:web="cb2090f9-b3b7-49b1-bd85-165dc557e2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e6153a8-52f7-4b84-a609-c638730409de">
      <Terms xmlns="http://schemas.microsoft.com/office/infopath/2007/PartnerControls"/>
    </lcf76f155ced4ddcb4097134ff3c332f>
    <TaxCatchAll xmlns="cb2090f9-b3b7-49b1-bd85-165dc557e298" xsi:nil="true"/>
  </documentManagement>
</p:properties>
</file>

<file path=customXml/itemProps1.xml><?xml version="1.0" encoding="utf-8"?>
<ds:datastoreItem xmlns:ds="http://schemas.openxmlformats.org/officeDocument/2006/customXml" ds:itemID="{337B6AF4-F119-4F87-8676-2FDF5B9C93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6153a8-52f7-4b84-a609-c638730409de"/>
    <ds:schemaRef ds:uri="cb2090f9-b3b7-49b1-bd85-165dc557e2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D664BE-3AB7-4F3A-B65C-63CA53B9BB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C0B4C4D-83FC-42CA-9388-AED4BF2A64F2}">
  <ds:schemaRefs>
    <ds:schemaRef ds:uri="http://purl.org/dc/elements/1.1/"/>
    <ds:schemaRef ds:uri="http://schemas.openxmlformats.org/package/2006/metadata/core-properties"/>
    <ds:schemaRef ds:uri="cb2090f9-b3b7-49b1-bd85-165dc557e298"/>
    <ds:schemaRef ds:uri="http://schemas.microsoft.com/office/infopath/2007/PartnerControls"/>
    <ds:schemaRef ds:uri="http://purl.org/dc/dcmitype/"/>
    <ds:schemaRef ds:uri="ae6153a8-52f7-4b84-a609-c638730409de"/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171abc8c-0b18-4336-97d7-51d65f5c7f99}" enabled="1" method="Standard" siteId="{dbc9012d-628b-43d4-b190-8a730f7e1e96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RPNC Powerpoint prezentacija</Template>
  <TotalTime>4047</TotalTime>
  <Words>377</Words>
  <Application>Microsoft Office PowerPoint</Application>
  <PresentationFormat>Widescreen</PresentationFormat>
  <Paragraphs>63</Paragraphs>
  <Slides>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Office Theme</vt:lpstr>
      <vt:lpstr>Custom Design</vt:lpstr>
      <vt:lpstr>1_Custom Design</vt:lpstr>
      <vt:lpstr>2_Custom Design</vt:lpstr>
      <vt:lpstr>Pārmaiņu vadības darba grupas sēde</vt:lpstr>
      <vt:lpstr>Pievienojamo slimnīcu juridiskais statuss</vt:lpstr>
      <vt:lpstr>Padotība un autonomija</vt:lpstr>
      <vt:lpstr>Atbildību sadalījums (I) /ADMINISTRĀCIJA/</vt:lpstr>
      <vt:lpstr>Atbildību sadalījums (II) /ĀRSTNIECĪBAS PERSONĀLS/</vt:lpstr>
      <vt:lpstr>Atbildību sadalījums /klīniku vadība/</vt:lpstr>
      <vt:lpstr>Pievienojamās slimnīcas NPVC struktūrā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Ilze Krūkle</dc:creator>
  <cp:lastModifiedBy>Anda Krauze</cp:lastModifiedBy>
  <cp:revision>275</cp:revision>
  <dcterms:created xsi:type="dcterms:W3CDTF">2023-01-19T15:53:42Z</dcterms:created>
  <dcterms:modified xsi:type="dcterms:W3CDTF">2026-01-06T12:05:24Z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0x0101001431A031FC53174CAC58A4865E408E23</vt:lpwstr>
  </property>
</Properties>
</file>