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7" r:id="rId6"/>
    <p:sldId id="259" r:id="rId7"/>
    <p:sldId id="261" r:id="rId8"/>
    <p:sldId id="262" r:id="rId9"/>
    <p:sldId id="263" r:id="rId10"/>
    <p:sldId id="337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9358F6A-03B6-84C7-3CF1-46E3B7EC23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3875" y="947737"/>
            <a:ext cx="4048124" cy="496252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A02BB06-BEAC-A8B2-B6D1-9A1CBDA5A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696075" y="0"/>
            <a:ext cx="2895600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text">
            <a:extLst>
              <a:ext uri="{FF2B5EF4-FFF2-40B4-BE49-F238E27FC236}">
                <a16:creationId xmlns:a16="http://schemas.microsoft.com/office/drawing/2014/main" id="{A509E549-05F9-4526-C82F-E8BD137352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3613" y="493145"/>
            <a:ext cx="4381500" cy="2190750"/>
          </a:xfrm>
          <a:prstGeom prst="rect">
            <a:avLst/>
          </a:prstGeom>
        </p:spPr>
      </p:pic>
      <p:sp>
        <p:nvSpPr>
          <p:cNvPr id="10" name="Title 3">
            <a:extLst>
              <a:ext uri="{FF2B5EF4-FFF2-40B4-BE49-F238E27FC236}">
                <a16:creationId xmlns:a16="http://schemas.microsoft.com/office/drawing/2014/main" id="{D66AEDE5-57D0-2C0F-A2F7-27C239022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68" y="2683895"/>
            <a:ext cx="5872857" cy="2862225"/>
          </a:xfrm>
          <a:prstGeom prst="rect">
            <a:avLst/>
          </a:prstGeom>
        </p:spPr>
        <p:txBody>
          <a:bodyPr/>
          <a:lstStyle/>
          <a:p>
            <a:r>
              <a:rPr lang="en-US" b="1">
                <a:latin typeface="+mn-lt"/>
              </a:rPr>
              <a:t>Click to edit Master title style</a:t>
            </a:r>
            <a:endParaRPr lang="en-US" b="1" dirty="0">
              <a:latin typeface="+mn-lt"/>
            </a:endParaRP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0AAADF5-FCC5-A61E-89B8-86E4EA4CBF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5636" y="5568698"/>
            <a:ext cx="5278514" cy="61814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1646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26745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2674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7F291F-B77F-85AD-B5D6-D6EBD2E66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296400" y="0"/>
            <a:ext cx="2895600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Placeholder 36">
            <a:extLst>
              <a:ext uri="{FF2B5EF4-FFF2-40B4-BE49-F238E27FC236}">
                <a16:creationId xmlns:a16="http://schemas.microsoft.com/office/drawing/2014/main" id="{9F10BC7F-86F5-FF70-6F76-810C84A722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3361" y="0"/>
            <a:ext cx="3598052" cy="3258105"/>
          </a:xfrm>
          <a:prstGeom prst="rect">
            <a:avLst/>
          </a:prstGeom>
        </p:spPr>
      </p:pic>
      <p:pic>
        <p:nvPicPr>
          <p:cNvPr id="9" name="Picture Placeholder 30">
            <a:extLst>
              <a:ext uri="{FF2B5EF4-FFF2-40B4-BE49-F238E27FC236}">
                <a16:creationId xmlns:a16="http://schemas.microsoft.com/office/drawing/2014/main" id="{84EDECFF-8650-B8F0-E13F-19E60881C7F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3361" y="3599895"/>
            <a:ext cx="3598052" cy="325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58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8">
            <a:extLst>
              <a:ext uri="{FF2B5EF4-FFF2-40B4-BE49-F238E27FC236}">
                <a16:creationId xmlns:a16="http://schemas.microsoft.com/office/drawing/2014/main" id="{41B27C01-FE2E-94F2-5E1A-E06CC1D133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492125"/>
            <a:ext cx="4114800" cy="53721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94B187A-5C60-695D-03CD-383F6C6F1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89100" y="-4763"/>
            <a:ext cx="2349500" cy="99377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8">
            <a:extLst>
              <a:ext uri="{FF2B5EF4-FFF2-40B4-BE49-F238E27FC236}">
                <a16:creationId xmlns:a16="http://schemas.microsoft.com/office/drawing/2014/main" id="{919E33DE-43E9-209B-88F5-D685CB293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2171700"/>
            <a:ext cx="5689600" cy="12573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b="1"/>
              <a:t>Click to edit Master title style</a:t>
            </a:r>
            <a:endParaRPr lang="en-US" b="1" dirty="0"/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32D1D375-CDE0-1649-75F5-6CEC1C5A87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57800" y="3429000"/>
            <a:ext cx="5689600" cy="24352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5433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441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082338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347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441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082338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851A14D0-D479-0EF0-36FB-F20B68A735B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952500" y="1981200"/>
            <a:ext cx="9563100" cy="44386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/>
              <a:t>Click icon to add chart</a:t>
            </a:r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2506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45000">
              <a:schemeClr val="bg1">
                <a:lumMod val="8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6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FE51151C-019F-EFB4-D474-AFA5B66975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9152" y="428625"/>
            <a:ext cx="10191100" cy="5981700"/>
          </a:xfrm>
          <a:prstGeom prst="rect">
            <a:avLst/>
          </a:prstGeom>
          <a:gradFill>
            <a:gsLst>
              <a:gs pos="0">
                <a:schemeClr val="accent2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66000">
                <a:schemeClr val="bg1"/>
              </a:gs>
              <a:gs pos="100000">
                <a:schemeClr val="accent1"/>
              </a:gs>
            </a:gsLst>
            <a:lin ang="5400000" scaled="1"/>
          </a:gradFill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5096E7-7848-AD19-66E9-2A3C2DB0564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69979" y="4326467"/>
            <a:ext cx="6022021" cy="830414"/>
          </a:xfrm>
          <a:prstGeom prst="rect">
            <a:avLst/>
          </a:prstGeom>
          <a:solidFill>
            <a:schemeClr val="accent1">
              <a:alpha val="80000"/>
            </a:schemeClr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68166F-F083-52EC-5316-3CD25A8FC5FF}"/>
              </a:ext>
            </a:extLst>
          </p:cNvPr>
          <p:cNvSpPr txBox="1"/>
          <p:nvPr userDrawn="1"/>
        </p:nvSpPr>
        <p:spPr>
          <a:xfrm>
            <a:off x="600075" y="752475"/>
            <a:ext cx="95154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  <a:p>
            <a:endParaRPr lang="lv-LV" dirty="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FD66DB7E-CE00-8185-4668-531C2DB76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9979" y="3429000"/>
            <a:ext cx="6022021" cy="882499"/>
          </a:xfrm>
          <a:prstGeom prst="rect">
            <a:avLst/>
          </a:prstGeom>
          <a:solidFill>
            <a:schemeClr val="accent2">
              <a:alpha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/>
              <a:t>Click to edit Master title style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161220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45000">
              <a:schemeClr val="bg1">
                <a:lumMod val="8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3CD229-62EB-0795-7FD8-E071D1914A97}"/>
              </a:ext>
            </a:extLst>
          </p:cNvPr>
          <p:cNvSpPr txBox="1"/>
          <p:nvPr userDrawn="1"/>
        </p:nvSpPr>
        <p:spPr>
          <a:xfrm>
            <a:off x="838200" y="1895475"/>
            <a:ext cx="5000625" cy="4343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lv-LV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45D443-6CAC-E4BE-7FED-A9FA76CBBC1A}"/>
              </a:ext>
            </a:extLst>
          </p:cNvPr>
          <p:cNvSpPr txBox="1"/>
          <p:nvPr userDrawn="1"/>
        </p:nvSpPr>
        <p:spPr>
          <a:xfrm>
            <a:off x="6286500" y="1895475"/>
            <a:ext cx="5000625" cy="4343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316282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gradFill>
          <a:gsLst>
            <a:gs pos="0">
              <a:schemeClr val="accent2"/>
            </a:gs>
            <a:gs pos="79000">
              <a:schemeClr val="accent1">
                <a:lumMod val="45000"/>
                <a:lumOff val="55000"/>
              </a:schemeClr>
            </a:gs>
            <a:gs pos="90000">
              <a:schemeClr val="accent1">
                <a:lumMod val="45000"/>
                <a:lumOff val="55000"/>
              </a:schemeClr>
            </a:gs>
            <a:gs pos="55000">
              <a:schemeClr val="bg1">
                <a:lumMod val="39000"/>
                <a:lumOff val="61000"/>
                <a:alpha val="57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6">
            <a:extLst>
              <a:ext uri="{FF2B5EF4-FFF2-40B4-BE49-F238E27FC236}">
                <a16:creationId xmlns:a16="http://schemas.microsoft.com/office/drawing/2014/main" id="{7DFEB428-2D79-FF5F-7C85-D06842587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6225" y="3429000"/>
            <a:ext cx="3097320" cy="978408"/>
          </a:xfrm>
          <a:prstGeom prst="rect">
            <a:avLst/>
          </a:prstGeom>
        </p:spPr>
        <p:txBody>
          <a:bodyPr/>
          <a:lstStyle/>
          <a:p>
            <a:r>
              <a:rPr lang="en-US" b="1"/>
              <a:t>Click to edit Master title style</a:t>
            </a:r>
            <a:endParaRPr lang="en-US" b="1" dirty="0"/>
          </a:p>
        </p:txBody>
      </p:sp>
      <p:pic>
        <p:nvPicPr>
          <p:cNvPr id="11" name="Picture Placeholder 16">
            <a:extLst>
              <a:ext uri="{FF2B5EF4-FFF2-40B4-BE49-F238E27FC236}">
                <a16:creationId xmlns:a16="http://schemas.microsoft.com/office/drawing/2014/main" id="{441ECEED-4D77-EBC4-821D-29154CD3B1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051050"/>
          </a:xfrm>
          <a:prstGeom prst="rect">
            <a:avLst/>
          </a:prstGeom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D4B78060-D8BD-F605-B942-DB401ADA35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924550" y="2209801"/>
            <a:ext cx="5060950" cy="338137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Placeholder 20">
            <a:extLst>
              <a:ext uri="{FF2B5EF4-FFF2-40B4-BE49-F238E27FC236}">
                <a16:creationId xmlns:a16="http://schemas.microsoft.com/office/drawing/2014/main" id="{5CE5EC7C-0701-67CF-11D0-12F39EC8343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788241"/>
            <a:ext cx="12192000" cy="106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3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662" y="327025"/>
            <a:ext cx="10777538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FFCD9-EDC5-01F0-96E8-079DF4D269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109662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335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18">
            <a:extLst>
              <a:ext uri="{FF2B5EF4-FFF2-40B4-BE49-F238E27FC236}">
                <a16:creationId xmlns:a16="http://schemas.microsoft.com/office/drawing/2014/main" id="{D657472E-7C53-0DEF-2333-35202E52DB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BEF7E17-DAD6-A093-CD3B-033CC712FCA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562462"/>
            <a:ext cx="12192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958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B676607-8836-BF15-954C-51850F09F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857374" y="0"/>
            <a:ext cx="8524875" cy="6858000"/>
          </a:xfrm>
          <a:prstGeom prst="rect">
            <a:avLst/>
          </a:prstGeom>
          <a:gradFill>
            <a:gsLst>
              <a:gs pos="50000">
                <a:schemeClr val="bg1">
                  <a:lumMod val="96000"/>
                  <a:alpha val="46000"/>
                </a:schemeClr>
              </a:gs>
              <a:gs pos="0">
                <a:schemeClr val="accent2"/>
              </a:gs>
              <a:gs pos="100000">
                <a:schemeClr val="accent1"/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7">
            <a:extLst>
              <a:ext uri="{FF2B5EF4-FFF2-40B4-BE49-F238E27FC236}">
                <a16:creationId xmlns:a16="http://schemas.microsoft.com/office/drawing/2014/main" id="{8CF79FD6-7AD8-DA1E-D7CC-776905B8C35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95725" y="2633605"/>
            <a:ext cx="4845627" cy="159079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lv-LV" b="1" dirty="0">
                <a:solidFill>
                  <a:schemeClr val="tx1"/>
                </a:solidFill>
              </a:rPr>
              <a:t>Paldies par uzmanību!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10" name="Picture Placeholder 12">
            <a:extLst>
              <a:ext uri="{FF2B5EF4-FFF2-40B4-BE49-F238E27FC236}">
                <a16:creationId xmlns:a16="http://schemas.microsoft.com/office/drawing/2014/main" id="{C28EE1DD-A164-4915-3910-F6D15D56BE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51274"/>
            <a:ext cx="2743201" cy="4747564"/>
          </a:xfrm>
          <a:prstGeom prst="rect">
            <a:avLst/>
          </a:prstGeom>
        </p:spPr>
      </p:pic>
      <p:pic>
        <p:nvPicPr>
          <p:cNvPr id="11" name="Picture Placeholder 14">
            <a:extLst>
              <a:ext uri="{FF2B5EF4-FFF2-40B4-BE49-F238E27FC236}">
                <a16:creationId xmlns:a16="http://schemas.microsoft.com/office/drawing/2014/main" id="{398B0B36-28D4-A856-E581-86363AB7134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8800" y="951274"/>
            <a:ext cx="2743200" cy="4747564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A6153F8A-C183-0983-598F-0F355F048BB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9525" y="4208319"/>
            <a:ext cx="18192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2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966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8" r:id="rId4"/>
    <p:sldLayoutId id="2147483684" r:id="rId5"/>
    <p:sldLayoutId id="2147483676" r:id="rId6"/>
    <p:sldLayoutId id="2147483683" r:id="rId7"/>
    <p:sldLayoutId id="2147483681" r:id="rId8"/>
    <p:sldLayoutId id="2147483677" r:id="rId9"/>
    <p:sldLayoutId id="2147483682" r:id="rId10"/>
    <p:sldLayoutId id="2147483679" r:id="rId11"/>
    <p:sldLayoutId id="214748368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npvc@npvc.lv" TargetMode="External"/><Relationship Id="rId2" Type="http://schemas.openxmlformats.org/officeDocument/2006/relationships/hyperlink" Target="http://www.npvc.lv/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C5B7A-B4AD-1357-ABDE-F64AE83F64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4112" y="2971800"/>
            <a:ext cx="10848737" cy="2517775"/>
          </a:xfrm>
        </p:spPr>
        <p:txBody>
          <a:bodyPr/>
          <a:lstStyle/>
          <a:p>
            <a:r>
              <a:rPr lang="lv-LV" sz="5400" dirty="0">
                <a:latin typeface="Calibri" panose="020F0502020204030204" pitchFamily="34" charset="0"/>
                <a:cs typeface="Calibri" panose="020F0502020204030204" pitchFamily="34" charset="0"/>
              </a:rPr>
              <a:t>Informācijas komunikāciju tehnoloģiju pārvaldīšanas plāns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A36769-5BD2-B075-695F-D9313CAC4E86}"/>
              </a:ext>
            </a:extLst>
          </p:cNvPr>
          <p:cNvSpPr txBox="1"/>
          <p:nvPr/>
        </p:nvSpPr>
        <p:spPr>
          <a:xfrm>
            <a:off x="524112" y="6049203"/>
            <a:ext cx="381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>
                <a:latin typeface="Calibri" panose="020F0502020204030204" pitchFamily="34" charset="0"/>
                <a:cs typeface="Calibri" panose="020F0502020204030204" pitchFamily="34" charset="0"/>
              </a:rPr>
              <a:t>Rīga, 2025. gada </a:t>
            </a:r>
          </a:p>
        </p:txBody>
      </p:sp>
    </p:spTree>
    <p:extLst>
      <p:ext uri="{BB962C8B-B14F-4D97-AF65-F5344CB8AC3E}">
        <p14:creationId xmlns:p14="http://schemas.microsoft.com/office/powerpoint/2010/main" val="55172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02201-FC90-3819-C379-E4CBDB942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sz="3200" dirty="0"/>
              <a:t>Informācijas komunikāciju tehnoloģiju apvienošana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0B59960-1DD5-9709-549B-4F8F73D4FF39}"/>
              </a:ext>
            </a:extLst>
          </p:cNvPr>
          <p:cNvSpPr txBox="1">
            <a:spLocks/>
          </p:cNvSpPr>
          <p:nvPr/>
        </p:nvSpPr>
        <p:spPr>
          <a:xfrm>
            <a:off x="838200" y="1794962"/>
            <a:ext cx="6267450" cy="484646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Vienotas infrastruktūras izveide starp iestādēm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Vienādo sistēmu apvienošana, piemēram, </a:t>
            </a:r>
            <a:r>
              <a:rPr lang="lv-LV" sz="2800" dirty="0" err="1"/>
              <a:t>Horizon</a:t>
            </a:r>
            <a:r>
              <a:rPr lang="lv-LV" sz="2800" dirty="0"/>
              <a:t>, HOP un Namejs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Pāreja uz vienu ārstniecības sistēmu, piemēram, Palma un Tvaiks2.0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Vienota IT drošības pārvaldība</a:t>
            </a:r>
          </a:p>
        </p:txBody>
      </p:sp>
    </p:spTree>
    <p:extLst>
      <p:ext uri="{BB962C8B-B14F-4D97-AF65-F5344CB8AC3E}">
        <p14:creationId xmlns:p14="http://schemas.microsoft.com/office/powerpoint/2010/main" val="2066953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49325-0385-BDFA-C623-7BBB098B4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v-LV" dirty="0"/>
              <a:t> </a:t>
            </a:r>
            <a:r>
              <a:rPr lang="lv-LV" sz="4000" dirty="0"/>
              <a:t>Centrālo sistēmu apvienošanas grafiks</a:t>
            </a:r>
            <a:endParaRPr lang="lv-LV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B3FE51-37A7-8BCE-D9E8-3AAE73F4B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630" y="1576294"/>
            <a:ext cx="10765708" cy="327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998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B7564-DA12-9B67-7D10-173587C09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sz="4000" dirty="0"/>
              <a:t>Atbalsts jauno sistēmu apgūšanā un izmantošanā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D470F8F-0FA4-17EF-A5B1-5AD48B4366FE}"/>
              </a:ext>
            </a:extLst>
          </p:cNvPr>
          <p:cNvSpPr txBox="1">
            <a:spLocks/>
          </p:cNvSpPr>
          <p:nvPr/>
        </p:nvSpPr>
        <p:spPr>
          <a:xfrm>
            <a:off x="504825" y="2103437"/>
            <a:ext cx="10244138" cy="43894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Apmācības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Instrukcijas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Atbalsta dienests sazvanāms telefoniski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2800" dirty="0"/>
              <a:t>Atbalsta dienesta sistēma (</a:t>
            </a:r>
            <a:r>
              <a:rPr lang="lv-LV" sz="2800" dirty="0" err="1"/>
              <a:t>Helpdesk</a:t>
            </a:r>
            <a:r>
              <a:rPr lang="lv-LV" sz="280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2800" dirty="0"/>
          </a:p>
        </p:txBody>
      </p:sp>
    </p:spTree>
    <p:extLst>
      <p:ext uri="{BB962C8B-B14F-4D97-AF65-F5344CB8AC3E}">
        <p14:creationId xmlns:p14="http://schemas.microsoft.com/office/powerpoint/2010/main" val="2594088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00A9D-66F0-46AE-A864-12D7EFB7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sz="4000" dirty="0"/>
              <a:t>Informācijas sistēmas Tvaiks 2.0 attīstība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F5C6172-7C33-71CB-2150-D8D579F8211A}"/>
              </a:ext>
            </a:extLst>
          </p:cNvPr>
          <p:cNvSpPr txBox="1">
            <a:spLocks/>
          </p:cNvSpPr>
          <p:nvPr/>
        </p:nvSpPr>
        <p:spPr>
          <a:xfrm>
            <a:off x="552450" y="2103437"/>
            <a:ext cx="10244138" cy="45164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3200" dirty="0"/>
              <a:t>Visi lietotāji tiek uzklausīti par inovatīvām idejām sistēmas procesu uzlabošanā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3200" dirty="0"/>
              <a:t>Ieteikumi </a:t>
            </a:r>
            <a:r>
              <a:rPr lang="lv-LV" sz="3200" dirty="0" err="1"/>
              <a:t>jānosūta</a:t>
            </a:r>
            <a:r>
              <a:rPr lang="lv-LV" sz="3200" dirty="0"/>
              <a:t> uz IT daļu, kas tiek pirmreizēji izskatīti no Sistēmu analītiķu puses, lai izvērtētu provizoriskās izmaiņas apjomu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lv-LV" sz="3200" dirty="0"/>
              <a:t>Sagatavotā izmaiņa tiek izskatīta Informācijas sistēmu izmaiņu komisija, kurā tiek izvērtēta tā lietderība un finansiālais ieguldījums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lv-LV" sz="3200" dirty="0"/>
          </a:p>
        </p:txBody>
      </p:sp>
    </p:spTree>
    <p:extLst>
      <p:ext uri="{BB962C8B-B14F-4D97-AF65-F5344CB8AC3E}">
        <p14:creationId xmlns:p14="http://schemas.microsoft.com/office/powerpoint/2010/main" val="3267997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F1DB0-C30A-1A9E-6FB1-8F3DB2596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v-LV" dirty="0"/>
              <a:t>Ieguvumi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2E2EAF-F223-539F-8481-4A471275299C}"/>
              </a:ext>
            </a:extLst>
          </p:cNvPr>
          <p:cNvSpPr txBox="1">
            <a:spLocks/>
          </p:cNvSpPr>
          <p:nvPr/>
        </p:nvSpPr>
        <p:spPr>
          <a:xfrm>
            <a:off x="838200" y="1459833"/>
            <a:ext cx="10244138" cy="51414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lv-LV" sz="2800" dirty="0"/>
              <a:t>Samazinās infrastruktūras uzturēšanas izmaksas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lv-LV" sz="2800" dirty="0"/>
              <a:t>Izdevīgāki iekārtu iegādes nosacījumu palielinoties apjomam.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lv-LV" sz="2800" dirty="0"/>
              <a:t>Ieviešot vienu risinājumu, lieto visas iestādes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lv-LV" sz="2800" dirty="0"/>
              <a:t>Viena Slimnīcas sistēma (Tvaiks 2.0), kas nodrošina vienotu pacientu datu bāze, daudz ātrāka un precīzāka pacientu izvērtēšana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r>
              <a:rPr lang="lv-LV" sz="2800" dirty="0"/>
              <a:t>Neatkarīga Tvaiks 2.0 pārvaldība un attīstība, neesam atkarīgi no sistēmas iznomātājiem un varam pielāgot sistēmu saviem procesiem, kā arī nevar finansiāli šantažēt</a:t>
            </a:r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28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3600" dirty="0"/>
          </a:p>
          <a:p>
            <a:pPr marL="685800" indent="-685800" algn="just">
              <a:buFont typeface="Arial" panose="020B0604020202020204" pitchFamily="34" charset="0"/>
              <a:buChar char="•"/>
            </a:pPr>
            <a:endParaRPr lang="lv-LV" sz="3600" dirty="0"/>
          </a:p>
        </p:txBody>
      </p:sp>
    </p:spTree>
    <p:extLst>
      <p:ext uri="{BB962C8B-B14F-4D97-AF65-F5344CB8AC3E}">
        <p14:creationId xmlns:p14="http://schemas.microsoft.com/office/powerpoint/2010/main" val="3108667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2B5B3-4B24-66D5-5F13-410FCE39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6651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9F5ACB50-A866-30EC-BB31-08D07B0AA055}"/>
              </a:ext>
            </a:extLst>
          </p:cNvPr>
          <p:cNvSpPr txBox="1">
            <a:spLocks/>
          </p:cNvSpPr>
          <p:nvPr/>
        </p:nvSpPr>
        <p:spPr>
          <a:xfrm>
            <a:off x="406400" y="3400816"/>
            <a:ext cx="5689600" cy="243522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lv-LV" sz="1600" b="1" dirty="0">
                <a:latin typeface="Times New Roman"/>
                <a:cs typeface="Arial"/>
              </a:rPr>
              <a:t>Nacionālais psihiskās veselības centrs, Valsts SIA</a:t>
            </a:r>
            <a:endParaRPr lang="en-US" sz="1600" b="1" dirty="0">
              <a:latin typeface="Times New Roman"/>
              <a:cs typeface="Times New Roman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VRN 50003342481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ĀI kods 010012202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</a:rPr>
              <a:t>Tvaika iela 2, Rīga, LV-1005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lv-LV" sz="1600" dirty="0">
                <a:latin typeface="Times New Roman"/>
                <a:cs typeface="Arial"/>
                <a:hlinkClick r:id="rId2"/>
              </a:rPr>
              <a:t>www.npvc.lv</a:t>
            </a:r>
            <a:r>
              <a:rPr lang="lv-LV" sz="1600" dirty="0">
                <a:latin typeface="Times New Roman"/>
                <a:cs typeface="Arial"/>
              </a:rPr>
              <a:t>; </a:t>
            </a:r>
            <a:r>
              <a:rPr lang="lv-LV" sz="1600" dirty="0">
                <a:latin typeface="Times New Roman"/>
                <a:cs typeface="Arial"/>
                <a:hlinkClick r:id="rId3"/>
              </a:rPr>
              <a:t>npvc@npvc.lv</a:t>
            </a:r>
            <a:r>
              <a:rPr lang="lv-LV" sz="1600" dirty="0">
                <a:latin typeface="Times New Roman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4280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FFFFFF"/>
      </a:dk1>
      <a:lt1>
        <a:srgbClr val="521E9B"/>
      </a:lt1>
      <a:dk2>
        <a:srgbClr val="BCDC04"/>
      </a:dk2>
      <a:lt2>
        <a:srgbClr val="DAC8F4"/>
      </a:lt2>
      <a:accent1>
        <a:srgbClr val="521E9B"/>
      </a:accent1>
      <a:accent2>
        <a:srgbClr val="BCDC04"/>
      </a:accent2>
      <a:accent3>
        <a:srgbClr val="679B1E"/>
      </a:accent3>
      <a:accent4>
        <a:srgbClr val="42520E"/>
      </a:accent4>
      <a:accent5>
        <a:srgbClr val="EFF00F"/>
      </a:accent5>
      <a:accent6>
        <a:srgbClr val="BCDC04"/>
      </a:accent6>
      <a:hlink>
        <a:srgbClr val="42520E"/>
      </a:hlink>
      <a:folHlink>
        <a:srgbClr val="521E9B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DC30528-53EB-4DE0-B800-4338266BCB9D}" vid="{638E5C47-552C-486F-92B4-EDCCC8ACB92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31A031FC53174CAC58A4865E408E23" ma:contentTypeVersion="15" ma:contentTypeDescription="Create a new document." ma:contentTypeScope="" ma:versionID="70270b87b52e125b8c5f6bcd054338e6">
  <xsd:schema xmlns:xsd="http://www.w3.org/2001/XMLSchema" xmlns:xs="http://www.w3.org/2001/XMLSchema" xmlns:p="http://schemas.microsoft.com/office/2006/metadata/properties" xmlns:ns2="ae6153a8-52f7-4b84-a609-c638730409de" xmlns:ns3="cb2090f9-b3b7-49b1-bd85-165dc557e298" targetNamespace="http://schemas.microsoft.com/office/2006/metadata/properties" ma:root="true" ma:fieldsID="edcdee54bc4aed7da3c204f656349d3f" ns2:_="" ns3:_="">
    <xsd:import namespace="ae6153a8-52f7-4b84-a609-c638730409de"/>
    <xsd:import namespace="cb2090f9-b3b7-49b1-bd85-165dc557e2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6153a8-52f7-4b84-a609-c638730409d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a7cf9d1c-b171-4006-9749-f8cdad05b76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2090f9-b3b7-49b1-bd85-165dc557e298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9491ef1f-4b38-4233-a035-85e06d6cf70c}" ma:internalName="TaxCatchAll" ma:showField="CatchAllData" ma:web="cb2090f9-b3b7-49b1-bd85-165dc557e2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6153a8-52f7-4b84-a609-c638730409de">
      <Terms xmlns="http://schemas.microsoft.com/office/infopath/2007/PartnerControls"/>
    </lcf76f155ced4ddcb4097134ff3c332f>
    <TaxCatchAll xmlns="cb2090f9-b3b7-49b1-bd85-165dc557e29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37B6AF4-F119-4F87-8676-2FDF5B9C93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6153a8-52f7-4b84-a609-c638730409de"/>
    <ds:schemaRef ds:uri="cb2090f9-b3b7-49b1-bd85-165dc557e2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0B4C4D-83FC-42CA-9388-AED4BF2A64F2}">
  <ds:schemaRefs>
    <ds:schemaRef ds:uri="http://schemas.microsoft.com/office/2006/metadata/properties"/>
    <ds:schemaRef ds:uri="http://schemas.microsoft.com/office/infopath/2007/PartnerControls"/>
    <ds:schemaRef ds:uri="ae6153a8-52f7-4b84-a609-c638730409de"/>
    <ds:schemaRef ds:uri="cb2090f9-b3b7-49b1-bd85-165dc557e298"/>
  </ds:schemaRefs>
</ds:datastoreItem>
</file>

<file path=customXml/itemProps3.xml><?xml version="1.0" encoding="utf-8"?>
<ds:datastoreItem xmlns:ds="http://schemas.openxmlformats.org/officeDocument/2006/customXml" ds:itemID="{D2D664BE-3AB7-4F3A-B65C-63CA53B9BB40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71abc8c-0b18-4336-97d7-51d65f5c7f99}" enabled="1" method="Standard" siteId="{dbc9012d-628b-43d4-b190-8a730f7e1e96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RPNC Powerpoint prezentacija</Template>
  <TotalTime>504</TotalTime>
  <Words>213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Informācijas komunikāciju tehnoloģiju pārvaldīšanas plāns</vt:lpstr>
      <vt:lpstr>Informācijas komunikāciju tehnoloģiju apvienošana </vt:lpstr>
      <vt:lpstr> Centrālo sistēmu apvienošanas grafiks</vt:lpstr>
      <vt:lpstr>Atbalsts jauno sistēmu apgūšanā un izmantošanā</vt:lpstr>
      <vt:lpstr>Informācijas sistēmas Tvaiks 2.0 attīstība</vt:lpstr>
      <vt:lpstr>Ieguvumi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Ilze Krūkle</dc:creator>
  <cp:lastModifiedBy>Anda Krauze</cp:lastModifiedBy>
  <cp:revision>12</cp:revision>
  <dcterms:created xsi:type="dcterms:W3CDTF">2023-01-19T15:53:42Z</dcterms:created>
  <dcterms:modified xsi:type="dcterms:W3CDTF">2026-01-06T12:07:47Z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0x0101001431A031FC53174CAC58A4865E408E23</vt:lpwstr>
  </property>
</Properties>
</file>