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48" r:id="rId1"/>
    <p:sldMasterId id="2147483815" r:id="rId2"/>
  </p:sldMasterIdLst>
  <p:notesMasterIdLst>
    <p:notesMasterId r:id="rId12"/>
  </p:notesMasterIdLst>
  <p:handoutMasterIdLst>
    <p:handoutMasterId r:id="rId13"/>
  </p:handoutMasterIdLst>
  <p:sldIdLst>
    <p:sldId id="285" r:id="rId3"/>
    <p:sldId id="376" r:id="rId4"/>
    <p:sldId id="385" r:id="rId5"/>
    <p:sldId id="386" r:id="rId6"/>
    <p:sldId id="448" r:id="rId7"/>
    <p:sldId id="445" r:id="rId8"/>
    <p:sldId id="390" r:id="rId9"/>
    <p:sldId id="400" r:id="rId10"/>
    <p:sldId id="398" r:id="rId11"/>
  </p:sldIdLst>
  <p:sldSz cx="12192000" cy="6858000"/>
  <p:notesSz cx="6735763" cy="9866313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AF38A6-3E6E-4835-8CFB-079E56932F49}">
          <p14:sldIdLst>
            <p14:sldId id="285"/>
            <p14:sldId id="376"/>
            <p14:sldId id="385"/>
            <p14:sldId id="386"/>
            <p14:sldId id="448"/>
            <p14:sldId id="445"/>
            <p14:sldId id="390"/>
            <p14:sldId id="400"/>
            <p14:sldId id="398"/>
          </p14:sldIdLst>
        </p14:section>
        <p14:section name="Untitled Section" id="{B7FC671B-F6E7-4C00-8CBB-AA541E6626B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BEC0"/>
    <a:srgbClr val="60923E"/>
    <a:srgbClr val="F1EADF"/>
    <a:srgbClr val="EDE5DA"/>
    <a:srgbClr val="ECE2D8"/>
    <a:srgbClr val="ECE4D9"/>
    <a:srgbClr val="CC99FF"/>
    <a:srgbClr val="D6BBEB"/>
    <a:srgbClr val="67E3B4"/>
    <a:srgbClr val="C1F9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861" autoAdjust="0"/>
    <p:restoredTop sz="95332" autoAdjust="0"/>
  </p:normalViewPr>
  <p:slideViewPr>
    <p:cSldViewPr snapToGrid="0">
      <p:cViewPr varScale="1">
        <p:scale>
          <a:sx n="67" d="100"/>
          <a:sy n="67" d="100"/>
        </p:scale>
        <p:origin x="496" y="56"/>
      </p:cViewPr>
      <p:guideLst/>
    </p:cSldViewPr>
  </p:slideViewPr>
  <p:outlineViewPr>
    <p:cViewPr>
      <p:scale>
        <a:sx n="33" d="100"/>
        <a:sy n="33" d="100"/>
      </p:scale>
      <p:origin x="0" y="-17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71862F22-5951-4194-9B83-B117777E5EDC}" type="datetimeFigureOut">
              <a:rPr lang="lv-LV" smtClean="0"/>
              <a:t>08.02.2022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89D3B5D5-C041-4B5E-AC53-769631D96A7D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2133469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95A51C73-A999-442A-8891-E9F41E4417D0}" type="datetimeFigureOut">
              <a:rPr lang="lv-LV" smtClean="0"/>
              <a:t>08.02.2022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763" tIns="45382" rIns="90763" bIns="4538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9D936A32-4F3B-40D3-9A30-673CD91CCC70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352999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36A32-4F3B-40D3-9A30-673CD91CCC70}" type="slidenum">
              <a:rPr lang="lv-LV" smtClean="0"/>
              <a:t>1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767541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36A32-4F3B-40D3-9A30-673CD91CCC70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56436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36A32-4F3B-40D3-9A30-673CD91CCC70}" type="slidenum">
              <a:rPr lang="lv-LV" smtClean="0"/>
              <a:t>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35271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936A32-4F3B-40D3-9A30-673CD91CCC70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1607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936A32-4F3B-40D3-9A30-673CD91CCC70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9893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36A32-4F3B-40D3-9A30-673CD91CCC70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36470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36A32-4F3B-40D3-9A30-673CD91CCC70}" type="slidenum">
              <a:rPr lang="lv-LV" smtClean="0"/>
              <a:t>8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28546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36A32-4F3B-40D3-9A30-673CD91CCC70}" type="slidenum">
              <a:rPr lang="lv-LV" smtClean="0"/>
              <a:t>9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2537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167" y="0"/>
            <a:ext cx="5037667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4677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1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20028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1"/>
            <a:ext cx="8128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19675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2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1"/>
            <a:ext cx="39624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7936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2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1"/>
            <a:ext cx="38608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1"/>
            <a:ext cx="39624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4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4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23745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2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9340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88532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8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272976"/>
            <a:ext cx="3668035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6" y="273054"/>
            <a:ext cx="4359563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0" y="1435120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77144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167" y="0"/>
            <a:ext cx="5037667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5877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168" y="0"/>
            <a:ext cx="5037667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70468" tIns="35234" rIns="70468" bIns="35234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05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24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0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0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0415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18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99024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3"/>
            <a:ext cx="8128000" cy="1384295"/>
          </a:xfrm>
        </p:spPr>
        <p:txBody>
          <a:bodyPr anchor="t">
            <a:normAutofit/>
          </a:bodyPr>
          <a:lstStyle>
            <a:lvl1pPr algn="l">
              <a:defRPr sz="18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352341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2pPr>
            <a:lvl3pPr marL="7046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57024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409364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6170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11404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6638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81872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85047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18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3"/>
            <a:ext cx="3962400" cy="4373573"/>
          </a:xfrm>
        </p:spPr>
        <p:txBody>
          <a:bodyPr>
            <a:normAutofit/>
          </a:bodyPr>
          <a:lstStyle>
            <a:lvl1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88441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18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3"/>
            <a:ext cx="3860800" cy="3739225"/>
          </a:xfrm>
        </p:spPr>
        <p:txBody>
          <a:bodyPr>
            <a:normAutofit/>
          </a:bodyPr>
          <a:lstStyle>
            <a:lvl1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3"/>
            <a:ext cx="3962400" cy="3739233"/>
          </a:xfrm>
        </p:spPr>
        <p:txBody>
          <a:bodyPr>
            <a:normAutofit/>
          </a:bodyPr>
          <a:lstStyle>
            <a:lvl1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6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15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6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15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68125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18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371850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49063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234738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1" y="272978"/>
            <a:ext cx="3668035" cy="1162051"/>
          </a:xfrm>
        </p:spPr>
        <p:txBody>
          <a:bodyPr anchor="t">
            <a:normAutofit/>
          </a:bodyPr>
          <a:lstStyle>
            <a:lvl1pPr algn="l">
              <a:defRPr sz="18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7" y="273054"/>
            <a:ext cx="4359563" cy="5853128"/>
          </a:xfrm>
        </p:spPr>
        <p:txBody>
          <a:bodyPr>
            <a:normAutofit/>
          </a:bodyPr>
          <a:lstStyle>
            <a:lvl1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425"/>
            </a:lvl6pPr>
            <a:lvl7pPr>
              <a:defRPr sz="1425"/>
            </a:lvl7pPr>
            <a:lvl8pPr>
              <a:defRPr sz="1425"/>
            </a:lvl8pPr>
            <a:lvl9pPr>
              <a:defRPr sz="14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1" y="1435122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352341" indent="0">
              <a:buNone/>
              <a:defRPr sz="900"/>
            </a:lvl2pPr>
            <a:lvl3pPr marL="704681" indent="0">
              <a:buNone/>
              <a:defRPr sz="750"/>
            </a:lvl3pPr>
            <a:lvl4pPr marL="1057024" indent="0">
              <a:buNone/>
              <a:defRPr sz="750"/>
            </a:lvl4pPr>
            <a:lvl5pPr marL="1409364" indent="0">
              <a:buNone/>
              <a:defRPr sz="750"/>
            </a:lvl5pPr>
            <a:lvl6pPr marL="1761705" indent="0">
              <a:buNone/>
              <a:defRPr sz="750"/>
            </a:lvl6pPr>
            <a:lvl7pPr marL="2114047" indent="0">
              <a:buNone/>
              <a:defRPr sz="750"/>
            </a:lvl7pPr>
            <a:lvl8pPr marL="2466386" indent="0">
              <a:buNone/>
              <a:defRPr sz="750"/>
            </a:lvl8pPr>
            <a:lvl9pPr marL="2818729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7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876800" cy="304800"/>
          </a:xfrm>
        </p:spPr>
        <p:txBody>
          <a:bodyPr>
            <a:normAutofit/>
          </a:bodyPr>
          <a:lstStyle>
            <a:lvl1pPr marL="0" indent="0" algn="r">
              <a:buNone/>
              <a:defRPr sz="7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379200" y="6324600"/>
            <a:ext cx="406400" cy="304800"/>
          </a:xfrm>
        </p:spPr>
        <p:txBody>
          <a:bodyPr/>
          <a:lstStyle>
            <a:lvl1pPr>
              <a:defRPr sz="750">
                <a:latin typeface="Verdana" panose="020B0604030504040204" pitchFamily="34" charset="0"/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775436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168" y="0"/>
            <a:ext cx="5037667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05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0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841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E9FCBF9B-6C3B-4566-97CC-B2B56153547B}" type="datetimeFigureOut">
              <a:rPr lang="lv-LV" smtClean="0"/>
              <a:t>08.02.2022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794482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</p:sldLayoutIdLst>
  <p:txStyles>
    <p:titleStyle>
      <a:lvl1pPr algn="ctr" defTabSz="938213" rtl="0" eaLnBrk="1" fontAlgn="base" hangingPunct="1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2pPr>
      <a:lvl3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3pPr>
      <a:lvl4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4pPr>
      <a:lvl5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000" indent="-292100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30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129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704681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E9FCBF9B-6C3B-4566-97CC-B2B56153547B}" type="datetimeFigureOut">
              <a:rPr lang="lv-LV" smtClean="0"/>
              <a:t>08.02.2022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704681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fld id="{8812B4EE-E76A-41DD-B5A6-AA45A61329EC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677171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</p:sldLayoutIdLst>
  <p:txStyles>
    <p:titleStyle>
      <a:lvl1pPr algn="ctr" defTabSz="703660" rtl="0" eaLnBrk="1" fontAlgn="base" hangingPunct="1">
        <a:spcBef>
          <a:spcPct val="0"/>
        </a:spcBef>
        <a:spcAft>
          <a:spcPct val="0"/>
        </a:spcAft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2pPr>
      <a:lvl3pPr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3pPr>
      <a:lvl4pPr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4pPr>
      <a:lvl5pPr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5pPr>
      <a:lvl6pPr marL="342900"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6pPr>
      <a:lvl7pPr marL="685800"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7pPr>
      <a:lvl8pPr marL="1028700"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8pPr>
      <a:lvl9pPr marL="1371600" algn="ctr" defTabSz="703660" rtl="0" eaLnBrk="1" fontAlgn="base" hangingPunct="1">
        <a:spcBef>
          <a:spcPct val="0"/>
        </a:spcBef>
        <a:spcAft>
          <a:spcPct val="0"/>
        </a:spcAft>
        <a:defRPr sz="3375">
          <a:solidFill>
            <a:schemeClr val="tx1"/>
          </a:solidFill>
          <a:latin typeface="Times New Roman" pitchFamily="18" charset="0"/>
        </a:defRPr>
      </a:lvl9pPr>
    </p:titleStyle>
    <p:bodyStyle>
      <a:lvl1pPr marL="263129" indent="-263129" algn="l" defTabSz="70366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75" kern="12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19075" algn="l" defTabSz="70366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75" kern="1200">
          <a:solidFill>
            <a:schemeClr val="tx1"/>
          </a:solidFill>
          <a:latin typeface="+mn-lt"/>
          <a:ea typeface="+mn-ea"/>
          <a:cs typeface="+mn-cs"/>
        </a:defRPr>
      </a:lvl2pPr>
      <a:lvl3pPr marL="879872" indent="-175022" algn="l" defTabSz="70366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75" kern="1200">
          <a:solidFill>
            <a:schemeClr val="tx1"/>
          </a:solidFill>
          <a:latin typeface="+mn-lt"/>
          <a:ea typeface="+mn-ea"/>
          <a:cs typeface="+mn-cs"/>
        </a:defRPr>
      </a:lvl3pPr>
      <a:lvl4pPr marL="1232297" indent="-175022" algn="l" defTabSz="70366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584722" indent="-175022" algn="l" defTabSz="70366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25" kern="1200">
          <a:solidFill>
            <a:schemeClr val="tx1"/>
          </a:solidFill>
          <a:latin typeface="+mn-lt"/>
          <a:ea typeface="+mn-ea"/>
          <a:cs typeface="+mn-cs"/>
        </a:defRPr>
      </a:lvl5pPr>
      <a:lvl6pPr marL="1937876" indent="-176170" algn="l" defTabSz="704681" rtl="0" eaLnBrk="1" latinLnBrk="0" hangingPunct="1">
        <a:spcBef>
          <a:spcPct val="20000"/>
        </a:spcBef>
        <a:buFont typeface="Arial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6pPr>
      <a:lvl7pPr marL="2290217" indent="-176170" algn="l" defTabSz="704681" rtl="0" eaLnBrk="1" latinLnBrk="0" hangingPunct="1">
        <a:spcBef>
          <a:spcPct val="20000"/>
        </a:spcBef>
        <a:buFont typeface="Arial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7pPr>
      <a:lvl8pPr marL="2642559" indent="-176170" algn="l" defTabSz="704681" rtl="0" eaLnBrk="1" latinLnBrk="0" hangingPunct="1">
        <a:spcBef>
          <a:spcPct val="20000"/>
        </a:spcBef>
        <a:buFont typeface="Arial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8pPr>
      <a:lvl9pPr marL="2994898" indent="-176170" algn="l" defTabSz="704681" rtl="0" eaLnBrk="1" latinLnBrk="0" hangingPunct="1">
        <a:spcBef>
          <a:spcPct val="20000"/>
        </a:spcBef>
        <a:buFont typeface="Arial" pitchFamily="34" charset="0"/>
        <a:buChar char="•"/>
        <a:defRPr sz="14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1pPr>
      <a:lvl2pPr marL="352341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2pPr>
      <a:lvl3pPr marL="704681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1057024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409364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761705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2114047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2466386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2818729" algn="l" defTabSz="704681" rtl="0" eaLnBrk="1" latinLnBrk="0" hangingPunct="1"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341120" y="3513908"/>
            <a:ext cx="9091749" cy="960438"/>
          </a:xfrm>
        </p:spPr>
        <p:txBody>
          <a:bodyPr>
            <a:normAutofit fontScale="90000"/>
          </a:bodyPr>
          <a:lstStyle/>
          <a:p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Tiesībaizsardzības iestāžu amatpersonu</a:t>
            </a:r>
            <a:b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izglītības sistēmas pilnveide</a:t>
            </a:r>
            <a:endParaRPr lang="lv-LV" altLang="lv-LV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8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lv-LV" dirty="0"/>
              <a:t>2022.gads</a:t>
            </a:r>
          </a:p>
          <a:p>
            <a:endParaRPr lang="lv-LV" altLang="lv-LV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516" y="0"/>
            <a:ext cx="1864504" cy="264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92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09" y="571424"/>
            <a:ext cx="8848510" cy="65484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lv-LV" sz="2700" u="sng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Izmeklētāju mācību centra izveide uz</a:t>
            </a:r>
            <a:br>
              <a:rPr lang="lv-LV" sz="2700" u="sng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sz="2700" u="sng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Valsts policijas koledžas bāzes</a:t>
            </a:r>
            <a:br>
              <a:rPr lang="lv-LV" sz="27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lv-LV" sz="2700" b="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lv-LV" sz="27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410" y="1987798"/>
            <a:ext cx="9201150" cy="1498149"/>
          </a:xfrm>
          <a:solidFill>
            <a:schemeClr val="accent1"/>
          </a:solidFill>
        </p:spPr>
        <p:txBody>
          <a:bodyPr>
            <a:normAutofit fontScale="92500"/>
          </a:bodyPr>
          <a:lstStyle/>
          <a:p>
            <a:r>
              <a:rPr lang="lv-LV" sz="2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Mērķis</a:t>
            </a:r>
            <a:r>
              <a:rPr lang="lv-LV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pirmstiesas izmeklēšanas un operatīvā darba kvalitātes celšana, nodrošinot Valsts policijas un citu tiesībaizsardzības iestāžu amatpersonu, kuras veic pirmstiesas izmeklēšanu un operatīvo darbu, </a:t>
            </a:r>
            <a:r>
              <a:rPr lang="lv-LV" sz="22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pastāvīgu tālākizglītības ieguvi un profesionālās kvalifikācijas celšanu</a:t>
            </a:r>
            <a:r>
              <a:rPr lang="lv-LV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atbilstoši mūžizglītības principam.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539" y="3964245"/>
            <a:ext cx="4126321" cy="2520748"/>
          </a:xfrm>
          <a:prstGeom prst="rect">
            <a:avLst/>
          </a:prstGeom>
          <a:effectLst>
            <a:softEdge rad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6" y="0"/>
            <a:ext cx="1138939" cy="161584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225790"/>
              </p:ext>
            </p:extLst>
          </p:nvPr>
        </p:nvGraphicFramePr>
        <p:xfrm>
          <a:off x="2137409" y="3887710"/>
          <a:ext cx="4960529" cy="2673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4091">
                  <a:extLst>
                    <a:ext uri="{9D8B030D-6E8A-4147-A177-3AD203B41FA5}">
                      <a16:colId xmlns:a16="http://schemas.microsoft.com/office/drawing/2014/main" val="282178194"/>
                    </a:ext>
                  </a:extLst>
                </a:gridCol>
                <a:gridCol w="2636438">
                  <a:extLst>
                    <a:ext uri="{9D8B030D-6E8A-4147-A177-3AD203B41FA5}">
                      <a16:colId xmlns:a16="http://schemas.microsoft.com/office/drawing/2014/main" val="3562517619"/>
                    </a:ext>
                  </a:extLst>
                </a:gridCol>
              </a:tblGrid>
              <a:tr h="835775">
                <a:tc gridSpan="2"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Prognozētais papildu nepieciešamais finansējums, </a:t>
                      </a:r>
                      <a:r>
                        <a:rPr lang="lv-LV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</a:t>
                      </a: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lv-LV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lv-LV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0265210"/>
                  </a:ext>
                </a:extLst>
              </a:tr>
              <a:tr h="612681">
                <a:tc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2022.gads</a:t>
                      </a:r>
                      <a:endParaRPr lang="lv-LV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2 229 756 </a:t>
                      </a:r>
                      <a:r>
                        <a:rPr lang="lv-LV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</a:t>
                      </a:r>
                      <a:endParaRPr lang="lv-LV" sz="1400" b="0" i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9666908"/>
                  </a:ext>
                </a:extLst>
              </a:tr>
              <a:tr h="612681">
                <a:tc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2023.gads</a:t>
                      </a:r>
                      <a:endParaRPr lang="lv-LV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811</a:t>
                      </a:r>
                      <a:r>
                        <a:rPr lang="lv-LV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256 </a:t>
                      </a:r>
                      <a:r>
                        <a:rPr lang="lv-LV" sz="14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</a:t>
                      </a:r>
                      <a:endParaRPr lang="lv-LV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1630056"/>
                  </a:ext>
                </a:extLst>
              </a:tr>
              <a:tr h="612681">
                <a:tc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2024.gads</a:t>
                      </a:r>
                      <a:endParaRPr lang="lv-LV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7046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768 256</a:t>
                      </a:r>
                      <a:r>
                        <a:rPr lang="lv-LV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lv-LV" sz="14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</a:t>
                      </a:r>
                      <a:endParaRPr lang="lv-LV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40597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1011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09230" y="487533"/>
            <a:ext cx="9592220" cy="801414"/>
          </a:xfrm>
        </p:spPr>
        <p:txBody>
          <a:bodyPr>
            <a:noAutofit/>
          </a:bodyPr>
          <a:lstStyle/>
          <a:p>
            <a:r>
              <a:rPr lang="lv-LV" sz="2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Tiesībaizsardzības iestāžu amatpersonu augstākā izglītība</a:t>
            </a:r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ilgtermiņa konsorcijs starp Iekšlietu ministriju, Valsts policijas koledžu, Rīgas Stradiņa Universitāti un Latvijas Universitāti</a:t>
            </a:r>
          </a:p>
          <a:p>
            <a:endParaRPr lang="lv-LV" sz="2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lv-LV" sz="2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lv-LV" sz="2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6" y="0"/>
            <a:ext cx="1138939" cy="1615845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009230" y="2269829"/>
            <a:ext cx="3193870" cy="384141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  <a:norm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Mērķis: sagatavot speciālistus iekšlietu un citu </a:t>
            </a:r>
            <a:r>
              <a:rPr lang="lv-LV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tiesībaizsargājošo</a:t>
            </a:r>
            <a:r>
              <a:rPr lang="lv-LV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iestāžu vajadzībām, paredzot pieprasījumam atbilstošu un kvalitatīvu formālās un mūžizglītības piedāvājumu, mācību infrastruktūras izveidi un koplietošanu, labākā pedagoģiskā personāla dalību kopīgu izglītības programmu īstenošanā.</a:t>
            </a:r>
          </a:p>
        </p:txBody>
      </p:sp>
      <p:sp>
        <p:nvSpPr>
          <p:cNvPr id="9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10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516" y="2331721"/>
            <a:ext cx="5327904" cy="37795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5931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5350" y="407215"/>
            <a:ext cx="9592220" cy="801414"/>
          </a:xfrm>
        </p:spPr>
        <p:txBody>
          <a:bodyPr>
            <a:noAutofit/>
          </a:bodyPr>
          <a:lstStyle/>
          <a:p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Konsorcija partneri un atbildības sfēras</a:t>
            </a:r>
          </a:p>
          <a:p>
            <a:endParaRPr lang="lv-LV" sz="2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lv-LV" sz="2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10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" b="33367"/>
          <a:stretch/>
        </p:blipFill>
        <p:spPr>
          <a:xfrm>
            <a:off x="841375" y="1288947"/>
            <a:ext cx="11118894" cy="53556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451" y="0"/>
            <a:ext cx="1138939" cy="161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187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EB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2092" y="599165"/>
            <a:ext cx="10338027" cy="548311"/>
          </a:xfrm>
        </p:spPr>
        <p:txBody>
          <a:bodyPr>
            <a:noAutofit/>
          </a:bodyPr>
          <a:lstStyle/>
          <a:p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IDA formālās izglītības  profesionālās programmas </a:t>
            </a:r>
            <a:endParaRPr lang="lv-LV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6" y="0"/>
            <a:ext cx="1138939" cy="1615845"/>
          </a:xfrm>
          <a:prstGeom prst="rect">
            <a:avLst/>
          </a:prstGeom>
        </p:spPr>
      </p:pic>
      <p:sp>
        <p:nvSpPr>
          <p:cNvPr id="9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5" r="2661" b="5703"/>
          <a:stretch/>
        </p:blipFill>
        <p:spPr>
          <a:xfrm>
            <a:off x="2230210" y="1264920"/>
            <a:ext cx="8361590" cy="522731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882042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2"/>
          <p:cNvSpPr>
            <a:spLocks noGrp="1"/>
          </p:cNvSpPr>
          <p:nvPr>
            <p:ph type="body" idx="1"/>
          </p:nvPr>
        </p:nvSpPr>
        <p:spPr>
          <a:xfrm>
            <a:off x="1815402" y="573527"/>
            <a:ext cx="9592220" cy="1026942"/>
          </a:xfrm>
        </p:spPr>
        <p:txBody>
          <a:bodyPr>
            <a:noAutofit/>
          </a:bodyPr>
          <a:lstStyle/>
          <a:p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Risinājuma īstenošana - indikatīvais finansējums</a:t>
            </a:r>
            <a:b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sz="1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Finansējums noteiktam mērķim (milj. euro) </a:t>
            </a:r>
            <a:br>
              <a:rPr lang="lv-LV" sz="1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sz="1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KOPĀ  – B1~43,50 milj. €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6" y="0"/>
            <a:ext cx="1138939" cy="1615845"/>
          </a:xfrm>
          <a:prstGeom prst="rect">
            <a:avLst/>
          </a:prstGeom>
        </p:spPr>
      </p:pic>
      <p:sp>
        <p:nvSpPr>
          <p:cNvPr id="23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25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6691DE2-DCD5-4099-9CB3-6390190BB0D2}"/>
              </a:ext>
            </a:extLst>
          </p:cNvPr>
          <p:cNvSpPr/>
          <p:nvPr/>
        </p:nvSpPr>
        <p:spPr>
          <a:xfrm>
            <a:off x="1872631" y="1872314"/>
            <a:ext cx="8583948" cy="5199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lv-LV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Studiju programmu izstrāde, licencēšana, studiju virzienu novērtēšana </a:t>
            </a:r>
            <a:r>
              <a:rPr lang="lv-LV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un </a:t>
            </a:r>
            <a:r>
              <a:rPr lang="lv-LV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akreditācija</a:t>
            </a:r>
          </a:p>
          <a:p>
            <a:pPr>
              <a:lnSpc>
                <a:spcPct val="90000"/>
              </a:lnSpc>
            </a:pPr>
            <a:r>
              <a:rPr lang="lv-LV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(piešķirtā finansējuma ietvaros)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DAD3056-E26B-4B04-9CA3-5B4185CE53BC}"/>
              </a:ext>
            </a:extLst>
          </p:cNvPr>
          <p:cNvSpPr/>
          <p:nvPr/>
        </p:nvSpPr>
        <p:spPr>
          <a:xfrm>
            <a:off x="1856508" y="2544161"/>
            <a:ext cx="8583948" cy="5585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lv-LV" sz="1200" b="1" dirty="0">
                <a:solidFill>
                  <a:schemeClr val="tx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Infrastruktūras izveide un modernizācija</a:t>
            </a:r>
            <a:r>
              <a:rPr lang="lv-LV" sz="1200" dirty="0">
                <a:solidFill>
                  <a:schemeClr val="tx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darba </a:t>
            </a:r>
            <a:r>
              <a:rPr lang="lv-LV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un studiju vietu </a:t>
            </a:r>
            <a:r>
              <a:rPr lang="lv-LV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aprīkojums un darbības nodrošinājums </a:t>
            </a:r>
          </a:p>
          <a:p>
            <a:r>
              <a:rPr lang="lv-LV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(papildus nepieciešamais finansējums)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11622" y="1975440"/>
            <a:ext cx="1844957" cy="27699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~ 0,49 milj. €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897112" y="2653013"/>
            <a:ext cx="1559467" cy="27699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B1 ~ </a:t>
            </a:r>
            <a:r>
              <a:rPr lang="lv-LV" sz="1200" b="1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43,01</a:t>
            </a:r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milj. €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840233" y="3263262"/>
            <a:ext cx="861649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82563" indent="-182563">
              <a:buFont typeface="Wingdings" panose="05000000000000000000" pitchFamily="2" charset="2"/>
              <a:buChar char="ü"/>
            </a:pPr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lv-LV" sz="1200" b="1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Izmeklētāju mācību centra izveide </a:t>
            </a:r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(infrastruktūra, aprīkojums, darbības uzsākšana)</a:t>
            </a:r>
          </a:p>
          <a:p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(piešķirtā finansējuma ietvaros)</a:t>
            </a:r>
            <a:b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lv-LV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(24.sept. MK sēdē apstiprināta finansējuma piešķiršana)</a:t>
            </a:r>
            <a:br>
              <a:rPr lang="lv-LV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Papildus uzturēšanas izmaksas ~ 0,73 milj. </a:t>
            </a:r>
            <a:r>
              <a:rPr lang="lv-LV" sz="1200" i="1" dirty="0" err="1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euro</a:t>
            </a:r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katru gadu.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633987" y="3482983"/>
            <a:ext cx="1822592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lv-LV" sz="12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3,81 milj. €</a:t>
            </a:r>
          </a:p>
        </p:txBody>
      </p:sp>
      <p:sp>
        <p:nvSpPr>
          <p:cNvPr id="48" name="Text Placeholder 2"/>
          <p:cNvSpPr>
            <a:spLocks noGrp="1"/>
          </p:cNvSpPr>
          <p:nvPr>
            <p:ph type="body" idx="1"/>
          </p:nvPr>
        </p:nvSpPr>
        <p:spPr>
          <a:xfrm>
            <a:off x="1815402" y="4113560"/>
            <a:ext cx="7562998" cy="895938"/>
          </a:xfrm>
        </p:spPr>
        <p:txBody>
          <a:bodyPr>
            <a:noAutofit/>
          </a:bodyPr>
          <a:lstStyle/>
          <a:p>
            <a:r>
              <a:rPr lang="lv-LV" sz="1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Studiju izmaksu aprēķins 2022. gada prognozēto izmaksu līmenī </a:t>
            </a: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620986"/>
              </p:ext>
            </p:extLst>
          </p:nvPr>
        </p:nvGraphicFramePr>
        <p:xfrm>
          <a:off x="1840233" y="4496027"/>
          <a:ext cx="9052559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207">
                  <a:extLst>
                    <a:ext uri="{9D8B030D-6E8A-4147-A177-3AD203B41FA5}">
                      <a16:colId xmlns:a16="http://schemas.microsoft.com/office/drawing/2014/main" val="514064648"/>
                    </a:ext>
                  </a:extLst>
                </a:gridCol>
                <a:gridCol w="1157181">
                  <a:extLst>
                    <a:ext uri="{9D8B030D-6E8A-4147-A177-3AD203B41FA5}">
                      <a16:colId xmlns:a16="http://schemas.microsoft.com/office/drawing/2014/main" val="2473068345"/>
                    </a:ext>
                  </a:extLst>
                </a:gridCol>
                <a:gridCol w="1198638">
                  <a:extLst>
                    <a:ext uri="{9D8B030D-6E8A-4147-A177-3AD203B41FA5}">
                      <a16:colId xmlns:a16="http://schemas.microsoft.com/office/drawing/2014/main" val="2784071637"/>
                    </a:ext>
                  </a:extLst>
                </a:gridCol>
                <a:gridCol w="1262046">
                  <a:extLst>
                    <a:ext uri="{9D8B030D-6E8A-4147-A177-3AD203B41FA5}">
                      <a16:colId xmlns:a16="http://schemas.microsoft.com/office/drawing/2014/main" val="2008106045"/>
                    </a:ext>
                  </a:extLst>
                </a:gridCol>
                <a:gridCol w="1213968">
                  <a:extLst>
                    <a:ext uri="{9D8B030D-6E8A-4147-A177-3AD203B41FA5}">
                      <a16:colId xmlns:a16="http://schemas.microsoft.com/office/drawing/2014/main" val="1762155238"/>
                    </a:ext>
                  </a:extLst>
                </a:gridCol>
                <a:gridCol w="1177910">
                  <a:extLst>
                    <a:ext uri="{9D8B030D-6E8A-4147-A177-3AD203B41FA5}">
                      <a16:colId xmlns:a16="http://schemas.microsoft.com/office/drawing/2014/main" val="1124169108"/>
                    </a:ext>
                  </a:extLst>
                </a:gridCol>
                <a:gridCol w="1417609">
                  <a:extLst>
                    <a:ext uri="{9D8B030D-6E8A-4147-A177-3AD203B41FA5}">
                      <a16:colId xmlns:a16="http://schemas.microsoft.com/office/drawing/2014/main" val="39055949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Rādītāji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un turpmāk katru gadu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0795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v-LV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KOPĀ (izglītībai papildus</a:t>
                      </a:r>
                      <a:r>
                        <a:rPr lang="lv-LV" sz="1400" baseline="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nepieciešamais </a:t>
                      </a:r>
                      <a:r>
                        <a:rPr lang="lv-LV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finansējums)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lv-LV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1 017 740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395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4 063</a:t>
                      </a:r>
                      <a:r>
                        <a:rPr lang="lv-LV" sz="1400" baseline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481</a:t>
                      </a:r>
                      <a:endParaRPr lang="lv-LV" sz="1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395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6 428</a:t>
                      </a:r>
                      <a:r>
                        <a:rPr lang="lv-LV" sz="1400" baseline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855</a:t>
                      </a:r>
                      <a:endParaRPr lang="lv-LV" sz="1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395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7 470</a:t>
                      </a:r>
                      <a:r>
                        <a:rPr lang="lv-LV" sz="1400" baseline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292</a:t>
                      </a:r>
                      <a:endParaRPr lang="lv-LV" sz="1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395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7 846</a:t>
                      </a:r>
                      <a:r>
                        <a:rPr lang="lv-LV" sz="1400" baseline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399</a:t>
                      </a:r>
                      <a:endParaRPr lang="lv-LV" sz="1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395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7 909</a:t>
                      </a:r>
                      <a:r>
                        <a:rPr lang="lv-LV" sz="1400" baseline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382</a:t>
                      </a:r>
                      <a:endParaRPr lang="lv-LV" sz="1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2473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0169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3517" y="744708"/>
            <a:ext cx="9592220" cy="534023"/>
          </a:xfrm>
        </p:spPr>
        <p:txBody>
          <a:bodyPr>
            <a:noAutofit/>
          </a:bodyPr>
          <a:lstStyle/>
          <a:p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Konsorcija izveides ieguvumi</a:t>
            </a:r>
            <a:endParaRPr lang="lv-LV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6" y="0"/>
            <a:ext cx="1138939" cy="1615845"/>
          </a:xfrm>
          <a:prstGeom prst="rect">
            <a:avLst/>
          </a:prstGeom>
        </p:spPr>
      </p:pic>
      <p:sp>
        <p:nvSpPr>
          <p:cNvPr id="9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10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12" name="Text Placeholder 2"/>
          <p:cNvSpPr txBox="1">
            <a:spLocks/>
          </p:cNvSpPr>
          <p:nvPr/>
        </p:nvSpPr>
        <p:spPr bwMode="auto">
          <a:xfrm>
            <a:off x="1559877" y="1878331"/>
            <a:ext cx="9404350" cy="4373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39575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409365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79152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348940" indent="0" algn="l" defTabSz="939575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818729" indent="0" algn="l" defTabSz="939575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88515" indent="0" algn="l" defTabSz="939575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758305" indent="0" algn="l" defTabSz="939575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Infrastruktūras un cilvēkresursu koplietošana – risinājums atbilst valdībā akceptētajam reformu plānam augstākajā izglītībā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 nepieciešams liels administratīvo resursu patēriņš un sagatavošanas laiks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Studiju programmu kopīgā īstenošanā var izmantot katrā no augstākās izglītības institūcijām esošo </a:t>
            </a:r>
            <a:r>
              <a:rPr lang="lv-LV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pieredzējušāko</a:t>
            </a: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kompetentāko akadēmisko personālu, nodrošinot augstu studiju rezultātu kvalitāti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Iekšlietu ministrija ar CEPOL nodrošinās kvalitātes kontroli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Perspektīvā iespējams attīstīt doktorantūras studijas un zinātniski pētniecisko darbību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Iespēja piesaistīt ārvalstu specializēto augstskolu docētājus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Iespēja kopā ar RSU, LU un ārvalstu sadarbības partneriem attīstīt mūžizglītības konceptu Iespēja piesaistīt ES struktūrfondu finansējumu</a:t>
            </a:r>
          </a:p>
        </p:txBody>
      </p:sp>
    </p:spTree>
    <p:extLst>
      <p:ext uri="{BB962C8B-B14F-4D97-AF65-F5344CB8AC3E}">
        <p14:creationId xmlns:p14="http://schemas.microsoft.com/office/powerpoint/2010/main" val="320096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7812" y="755222"/>
            <a:ext cx="8463508" cy="548311"/>
          </a:xfrm>
        </p:spPr>
        <p:txBody>
          <a:bodyPr>
            <a:noAutofit/>
          </a:bodyPr>
          <a:lstStyle/>
          <a:p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Konsorcija līguma izstrādes un noslēgšanas laika plānojums </a:t>
            </a:r>
            <a:endParaRPr lang="lv-LV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6" y="0"/>
            <a:ext cx="1138939" cy="1615845"/>
          </a:xfrm>
          <a:prstGeom prst="rect">
            <a:avLst/>
          </a:prstGeom>
        </p:spPr>
      </p:pic>
      <p:sp>
        <p:nvSpPr>
          <p:cNvPr id="9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10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1" b="37903"/>
          <a:stretch/>
        </p:blipFill>
        <p:spPr>
          <a:xfrm>
            <a:off x="1438942" y="2057399"/>
            <a:ext cx="10276667" cy="3679032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663305" y="5629674"/>
            <a:ext cx="8463508" cy="548311"/>
          </a:xfrm>
        </p:spPr>
        <p:txBody>
          <a:bodyPr>
            <a:noAutofit/>
          </a:bodyPr>
          <a:lstStyle/>
          <a:p>
            <a:pPr algn="r"/>
            <a:r>
              <a:rPr lang="lv-LV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Konsorcija darbība indikatīvi var </a:t>
            </a:r>
            <a:br>
              <a:rPr lang="lv-LV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lv-LV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tikt uzsākta 2022.gada februārī/martā </a:t>
            </a:r>
          </a:p>
        </p:txBody>
      </p:sp>
    </p:spTree>
    <p:extLst>
      <p:ext uri="{BB962C8B-B14F-4D97-AF65-F5344CB8AC3E}">
        <p14:creationId xmlns:p14="http://schemas.microsoft.com/office/powerpoint/2010/main" val="1081827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5534391"/>
            <a:ext cx="12192000" cy="548311"/>
          </a:xfrm>
        </p:spPr>
        <p:txBody>
          <a:bodyPr>
            <a:noAutofit/>
          </a:bodyPr>
          <a:lstStyle/>
          <a:p>
            <a:pPr algn="ctr"/>
            <a:r>
              <a:rPr lang="lv-LV" sz="2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PALDIES!</a:t>
            </a:r>
            <a:endParaRPr lang="lv-LV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760" y="0"/>
            <a:ext cx="1920480" cy="2724639"/>
          </a:xfrm>
          <a:prstGeom prst="rect">
            <a:avLst/>
          </a:prstGeom>
        </p:spPr>
      </p:pic>
      <p:sp>
        <p:nvSpPr>
          <p:cNvPr id="9" name="AutoShape 2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  <p:sp>
        <p:nvSpPr>
          <p:cNvPr id="10" name="AutoShape 4" descr="Izglītības dokumenti | Natālijas Breitberg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779600820"/>
      </p:ext>
    </p:extLst>
  </p:cSld>
  <p:clrMapOvr>
    <a:masterClrMapping/>
  </p:clrMapOvr>
</p:sld>
</file>

<file path=ppt/theme/theme1.xml><?xml version="1.0" encoding="utf-8"?>
<a:theme xmlns:a="http://schemas.openxmlformats.org/drawingml/2006/main" name="IEM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EM2" id="{0A4221C6-B93D-472C-893C-1EDD67815218}" vid="{36B7D34D-25AA-475F-9EB4-E97BF48E798D}"/>
    </a:ext>
  </a:extLst>
</a:theme>
</file>

<file path=ppt/theme/theme2.xml><?xml version="1.0" encoding="utf-8"?>
<a:theme xmlns:a="http://schemas.openxmlformats.org/drawingml/2006/main" name="1_IEM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EM2" id="{0A4221C6-B93D-472C-893C-1EDD67815218}" vid="{36B7D34D-25AA-475F-9EB4-E97BF48E798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IEM2</Template>
  <TotalTime>63541</TotalTime>
  <Words>430</Words>
  <Application>Microsoft Office PowerPoint</Application>
  <PresentationFormat>Widescreen</PresentationFormat>
  <Paragraphs>60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Times New Roman</vt:lpstr>
      <vt:lpstr>Verdana</vt:lpstr>
      <vt:lpstr>Wingdings</vt:lpstr>
      <vt:lpstr>IEM2</vt:lpstr>
      <vt:lpstr>1_IEM2</vt:lpstr>
      <vt:lpstr>Tiesībaizsardzības iestāžu amatpersonu izglītības sistēmas pilnveide</vt:lpstr>
      <vt:lpstr>Izmeklētāju mācību centra izveide uz Valsts policijas koledžas bāzes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Valsts policijas koledžas reorganizācijas plāns</dc:title>
  <dc:creator>Gints Rozenbilds</dc:creator>
  <cp:lastModifiedBy>Vita Nagle</cp:lastModifiedBy>
  <cp:revision>710</cp:revision>
  <cp:lastPrinted>2018-03-21T10:15:25Z</cp:lastPrinted>
  <dcterms:created xsi:type="dcterms:W3CDTF">2014-12-04T13:04:11Z</dcterms:created>
  <dcterms:modified xsi:type="dcterms:W3CDTF">2022-02-08T10:03:01Z</dcterms:modified>
</cp:coreProperties>
</file>