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6" r:id="rId1"/>
  </p:sldMasterIdLst>
  <p:notesMasterIdLst>
    <p:notesMasterId r:id="rId18"/>
  </p:notesMasterIdLst>
  <p:sldIdLst>
    <p:sldId id="256" r:id="rId2"/>
    <p:sldId id="380" r:id="rId3"/>
    <p:sldId id="341" r:id="rId4"/>
    <p:sldId id="333" r:id="rId5"/>
    <p:sldId id="335" r:id="rId6"/>
    <p:sldId id="292" r:id="rId7"/>
    <p:sldId id="286" r:id="rId8"/>
    <p:sldId id="334" r:id="rId9"/>
    <p:sldId id="381" r:id="rId10"/>
    <p:sldId id="382" r:id="rId11"/>
    <p:sldId id="383" r:id="rId12"/>
    <p:sldId id="319" r:id="rId13"/>
    <p:sldId id="386" r:id="rId14"/>
    <p:sldId id="385" r:id="rId15"/>
    <p:sldId id="306" r:id="rId16"/>
    <p:sldId id="300" r:id="rId17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FB159429-F21A-68DF-72DD-EE6D7FCEB2D9}" name="Ieva Suškeviča" initials="" userId="S::Ieva.Suskevica@izm.gov.lv::99ff0531-238f-44fa-abff-0458f0025f23" providerId="AD"/>
  <p188:author id="{D449C06E-03A3-5C9C-F41B-2707FF24DB5E}" name="Elīna Bērziņa" initials="EB" userId="S::Elina.Berzina@izm.gov.lv::9715f881-83cb-440d-9498-c792b34fbfef" providerId="AD"/>
  <p188:author id="{2EEC56C5-CFB8-0C07-B783-12F2BE32A1B0}" name="Linda Jākobsone-Gavala" initials="LJ" userId="S::linda.jakobsone-gavala@izm.gov.lv::497862d3-6647-4895-b1fa-7d5edfacdf34" providerId="AD"/>
  <p188:author id="{BC304BE2-FECC-7BAA-B58D-869F5FBA912B}" name="Guest User" initials="GU" userId="S::urn:spo:tenantanon#63587698-06f1-46fc-a8b0-b62f509f6f35::" providerId="AD"/>
  <p188:author id="{489411E5-B093-D4A2-81E2-FB8BE0D2BCA4}" name="Guntis Jēkabsons" initials="" userId="S::Guntis.Jekabsons@izm.gov.lv::bc2c884d-c6f6-45a1-b4a6-8022564ee4e0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479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Vidējs stils 2 - izcēlum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8/10/relationships/authors" Target="authors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lv-LV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1453036604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1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4" name="Google Shape;204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45941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9">
          <a:extLst>
            <a:ext uri="{FF2B5EF4-FFF2-40B4-BE49-F238E27FC236}">
              <a16:creationId xmlns:a16="http://schemas.microsoft.com/office/drawing/2014/main" id="{2ADD2D44-A849-1C06-C2FD-F2B823C967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p12:notes">
            <a:extLst>
              <a:ext uri="{FF2B5EF4-FFF2-40B4-BE49-F238E27FC236}">
                <a16:creationId xmlns:a16="http://schemas.microsoft.com/office/drawing/2014/main" id="{2CA9F6C4-F417-93E9-FEFB-AF8F334A1D8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1" name="Google Shape;461;p12:notes">
            <a:extLst>
              <a:ext uri="{FF2B5EF4-FFF2-40B4-BE49-F238E27FC236}">
                <a16:creationId xmlns:a16="http://schemas.microsoft.com/office/drawing/2014/main" id="{1FAB919E-919A-E395-BE92-F799F7C0ECE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357507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6">
          <a:extLst>
            <a:ext uri="{FF2B5EF4-FFF2-40B4-BE49-F238E27FC236}">
              <a16:creationId xmlns:a16="http://schemas.microsoft.com/office/drawing/2014/main" id="{BE698D46-D6D0-D624-0C11-D88347FC7F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p8:notes">
            <a:extLst>
              <a:ext uri="{FF2B5EF4-FFF2-40B4-BE49-F238E27FC236}">
                <a16:creationId xmlns:a16="http://schemas.microsoft.com/office/drawing/2014/main" id="{F8C507B5-5B99-5E08-1F95-3F79039C716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8" name="Google Shape;408;p8:notes">
            <a:extLst>
              <a:ext uri="{FF2B5EF4-FFF2-40B4-BE49-F238E27FC236}">
                <a16:creationId xmlns:a16="http://schemas.microsoft.com/office/drawing/2014/main" id="{1A76C094-BFB4-185D-6F00-213410E0D9E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0618302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2">
          <a:extLst>
            <a:ext uri="{FF2B5EF4-FFF2-40B4-BE49-F238E27FC236}">
              <a16:creationId xmlns:a16="http://schemas.microsoft.com/office/drawing/2014/main" id="{310F011D-EAD7-A00D-92AA-692DBC684E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3" name="Google Shape;413;p9:notes">
            <a:extLst>
              <a:ext uri="{FF2B5EF4-FFF2-40B4-BE49-F238E27FC236}">
                <a16:creationId xmlns:a16="http://schemas.microsoft.com/office/drawing/2014/main" id="{C8AFF58A-06E0-E9C1-6315-253144DD28B7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4" name="Google Shape;414;p9:notes">
            <a:extLst>
              <a:ext uri="{FF2B5EF4-FFF2-40B4-BE49-F238E27FC236}">
                <a16:creationId xmlns:a16="http://schemas.microsoft.com/office/drawing/2014/main" id="{9060D124-BA5F-152B-6C30-01A47098D47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109720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" name="Google Shape;911;p3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12" name="Google Shape;912;p3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68372048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5" name="Google Shape;785;p3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86" name="Google Shape;786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0183309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6">
          <a:extLst>
            <a:ext uri="{FF2B5EF4-FFF2-40B4-BE49-F238E27FC236}">
              <a16:creationId xmlns:a16="http://schemas.microsoft.com/office/drawing/2014/main" id="{C317227A-F9D0-9EC8-5CD9-D54C5504FC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p8:notes">
            <a:extLst>
              <a:ext uri="{FF2B5EF4-FFF2-40B4-BE49-F238E27FC236}">
                <a16:creationId xmlns:a16="http://schemas.microsoft.com/office/drawing/2014/main" id="{FEB9517A-0CAB-FFFD-15DD-5B0A293AC21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8" name="Google Shape;408;p8:notes">
            <a:extLst>
              <a:ext uri="{FF2B5EF4-FFF2-40B4-BE49-F238E27FC236}">
                <a16:creationId xmlns:a16="http://schemas.microsoft.com/office/drawing/2014/main" id="{7D3B975A-7964-3489-4A03-9D0E36D9FC45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2679528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9">
          <a:extLst>
            <a:ext uri="{FF2B5EF4-FFF2-40B4-BE49-F238E27FC236}">
              <a16:creationId xmlns:a16="http://schemas.microsoft.com/office/drawing/2014/main" id="{F9661D13-8E8D-9F22-14EF-26435D4776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p12:notes">
            <a:extLst>
              <a:ext uri="{FF2B5EF4-FFF2-40B4-BE49-F238E27FC236}">
                <a16:creationId xmlns:a16="http://schemas.microsoft.com/office/drawing/2014/main" id="{F92EF158-3F7A-D8A8-2A1D-0294A4DA1B5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1" name="Google Shape;461;p12:notes">
            <a:extLst>
              <a:ext uri="{FF2B5EF4-FFF2-40B4-BE49-F238E27FC236}">
                <a16:creationId xmlns:a16="http://schemas.microsoft.com/office/drawing/2014/main" id="{B6E5822D-AE29-08C1-2157-DB1D4D4A600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9396699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9">
          <a:extLst>
            <a:ext uri="{FF2B5EF4-FFF2-40B4-BE49-F238E27FC236}">
              <a16:creationId xmlns:a16="http://schemas.microsoft.com/office/drawing/2014/main" id="{8AB8C271-07A1-02E5-25F9-958B38AF69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p12:notes">
            <a:extLst>
              <a:ext uri="{FF2B5EF4-FFF2-40B4-BE49-F238E27FC236}">
                <a16:creationId xmlns:a16="http://schemas.microsoft.com/office/drawing/2014/main" id="{30995C69-D09C-400A-1600-0B978A50A39B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1" name="Google Shape;461;p12:notes">
            <a:extLst>
              <a:ext uri="{FF2B5EF4-FFF2-40B4-BE49-F238E27FC236}">
                <a16:creationId xmlns:a16="http://schemas.microsoft.com/office/drawing/2014/main" id="{D4DA0790-3FA4-6343-6BF2-763A84773806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3461415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9">
          <a:extLst>
            <a:ext uri="{FF2B5EF4-FFF2-40B4-BE49-F238E27FC236}">
              <a16:creationId xmlns:a16="http://schemas.microsoft.com/office/drawing/2014/main" id="{0FE99ECD-72E7-D567-6809-3E4FEE141B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p12:notes">
            <a:extLst>
              <a:ext uri="{FF2B5EF4-FFF2-40B4-BE49-F238E27FC236}">
                <a16:creationId xmlns:a16="http://schemas.microsoft.com/office/drawing/2014/main" id="{583E8F27-A1DF-D2C2-2DC4-E8AB138D44E5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1" name="Google Shape;461;p12:notes">
            <a:extLst>
              <a:ext uri="{FF2B5EF4-FFF2-40B4-BE49-F238E27FC236}">
                <a16:creationId xmlns:a16="http://schemas.microsoft.com/office/drawing/2014/main" id="{57FC7F9F-2540-E095-A629-5CB14D3C81D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6777211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9">
          <a:extLst>
            <a:ext uri="{FF2B5EF4-FFF2-40B4-BE49-F238E27FC236}">
              <a16:creationId xmlns:a16="http://schemas.microsoft.com/office/drawing/2014/main" id="{95B0EFC8-DAA4-F410-19CD-7F8E1AE878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p12:notes">
            <a:extLst>
              <a:ext uri="{FF2B5EF4-FFF2-40B4-BE49-F238E27FC236}">
                <a16:creationId xmlns:a16="http://schemas.microsoft.com/office/drawing/2014/main" id="{0741A937-7676-2EA1-314B-69D9DB0FCF3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1" name="Google Shape;461;p12:notes">
            <a:extLst>
              <a:ext uri="{FF2B5EF4-FFF2-40B4-BE49-F238E27FC236}">
                <a16:creationId xmlns:a16="http://schemas.microsoft.com/office/drawing/2014/main" id="{33EB48FE-41BD-10F8-CD07-7F218D04045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413509897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9">
          <a:extLst>
            <a:ext uri="{FF2B5EF4-FFF2-40B4-BE49-F238E27FC236}">
              <a16:creationId xmlns:a16="http://schemas.microsoft.com/office/drawing/2014/main" id="{2FE68406-B5D3-B2B4-8924-C7FA8CFBB7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p12:notes">
            <a:extLst>
              <a:ext uri="{FF2B5EF4-FFF2-40B4-BE49-F238E27FC236}">
                <a16:creationId xmlns:a16="http://schemas.microsoft.com/office/drawing/2014/main" id="{CECD898C-F47D-9FC1-FCA8-D343311966F6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1" name="Google Shape;461;p12:notes">
            <a:extLst>
              <a:ext uri="{FF2B5EF4-FFF2-40B4-BE49-F238E27FC236}">
                <a16:creationId xmlns:a16="http://schemas.microsoft.com/office/drawing/2014/main" id="{F106118F-E356-0F3B-26FB-627C72DA9427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5674500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59">
          <a:extLst>
            <a:ext uri="{FF2B5EF4-FFF2-40B4-BE49-F238E27FC236}">
              <a16:creationId xmlns:a16="http://schemas.microsoft.com/office/drawing/2014/main" id="{7F8441BC-384A-F0F5-C6D7-04B79696E0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" name="Google Shape;460;p12:notes">
            <a:extLst>
              <a:ext uri="{FF2B5EF4-FFF2-40B4-BE49-F238E27FC236}">
                <a16:creationId xmlns:a16="http://schemas.microsoft.com/office/drawing/2014/main" id="{DF24DA2E-7AAC-5607-141D-E0D08C1AD20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61" name="Google Shape;461;p12:notes">
            <a:extLst>
              <a:ext uri="{FF2B5EF4-FFF2-40B4-BE49-F238E27FC236}">
                <a16:creationId xmlns:a16="http://schemas.microsoft.com/office/drawing/2014/main" id="{5964145E-D6CC-0682-5DD7-E6DD6F8576A9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8477467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0" name="Google Shape;1010;p4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11" name="Google Shape;1011;p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1202852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1">
  <p:cSld name="Title Slide 1">
    <p:bg>
      <p:bgPr>
        <a:solidFill>
          <a:schemeClr val="lt1"/>
        </a:solidFill>
        <a:effectLst/>
      </p:bgPr>
    </p:bg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2"/>
          <p:cNvSpPr/>
          <p:nvPr/>
        </p:nvSpPr>
        <p:spPr>
          <a:xfrm>
            <a:off x="0" y="2097742"/>
            <a:ext cx="12192000" cy="47602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5" name="Google Shape;15;p2"/>
          <p:cNvSpPr txBox="1">
            <a:spLocks noGrp="1"/>
          </p:cNvSpPr>
          <p:nvPr>
            <p:ph type="ctrTitle"/>
          </p:nvPr>
        </p:nvSpPr>
        <p:spPr>
          <a:xfrm>
            <a:off x="1202554" y="2880220"/>
            <a:ext cx="7821917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Verdana"/>
              <a:buNone/>
              <a:defRPr sz="4800" b="1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ubTitle" idx="1"/>
          </p:nvPr>
        </p:nvSpPr>
        <p:spPr>
          <a:xfrm>
            <a:off x="1202554" y="5823631"/>
            <a:ext cx="6879772" cy="4785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/>
          <a:lstStyle>
            <a:lvl1pPr lv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2000"/>
              <a:buNone/>
              <a:defRPr sz="2000"/>
            </a:lvl2pPr>
            <a:lvl3pPr lvl="2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600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pic>
        <p:nvPicPr>
          <p:cNvPr id="17" name="Google Shape;17;p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75705" y="0"/>
            <a:ext cx="2393859" cy="1810872"/>
          </a:xfrm>
          <a:prstGeom prst="rect">
            <a:avLst/>
          </a:prstGeom>
          <a:noFill/>
          <a:ln>
            <a:noFill/>
          </a:ln>
        </p:spPr>
      </p:pic>
      <p:sp>
        <p:nvSpPr>
          <p:cNvPr id="18" name="Google Shape;18;p2"/>
          <p:cNvSpPr txBox="1">
            <a:spLocks noGrp="1"/>
          </p:cNvSpPr>
          <p:nvPr>
            <p:ph type="body" idx="2"/>
          </p:nvPr>
        </p:nvSpPr>
        <p:spPr>
          <a:xfrm rot="5400000">
            <a:off x="10671036" y="3683760"/>
            <a:ext cx="2062163" cy="4550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/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">
  <p:cSld name="text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3"/>
          <p:cNvSpPr/>
          <p:nvPr/>
        </p:nvSpPr>
        <p:spPr>
          <a:xfrm>
            <a:off x="0" y="1"/>
            <a:ext cx="12192000" cy="1658471"/>
          </a:xfrm>
          <a:prstGeom prst="rect">
            <a:avLst/>
          </a:prstGeom>
          <a:solidFill>
            <a:srgbClr val="CBC7D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1" name="Google Shape;21;p3"/>
          <p:cNvSpPr txBox="1">
            <a:spLocks noGrp="1"/>
          </p:cNvSpPr>
          <p:nvPr>
            <p:ph type="title"/>
          </p:nvPr>
        </p:nvSpPr>
        <p:spPr>
          <a:xfrm>
            <a:off x="616775" y="257547"/>
            <a:ext cx="5723068" cy="11428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4790"/>
              </a:buClr>
              <a:buSzPts val="2200"/>
              <a:buFont typeface="Verdana"/>
              <a:buNone/>
              <a:defRPr sz="22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body" idx="1"/>
          </p:nvPr>
        </p:nvSpPr>
        <p:spPr>
          <a:xfrm>
            <a:off x="616775" y="2243979"/>
            <a:ext cx="10929767" cy="39329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/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664790"/>
              </a:buClr>
              <a:buSzPts val="2400"/>
              <a:buNone/>
              <a:defRPr>
                <a:solidFill>
                  <a:srgbClr val="664790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2000"/>
              <a:buNone/>
              <a:defRPr>
                <a:solidFill>
                  <a:srgbClr val="664790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None/>
              <a:defRPr>
                <a:solidFill>
                  <a:srgbClr val="664790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400"/>
              <a:buNone/>
              <a:defRPr>
                <a:solidFill>
                  <a:srgbClr val="664790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200"/>
              <a:buNone/>
              <a:defRPr>
                <a:solidFill>
                  <a:srgbClr val="664790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3" name="Google Shape;23;p3"/>
          <p:cNvSpPr/>
          <p:nvPr/>
        </p:nvSpPr>
        <p:spPr>
          <a:xfrm>
            <a:off x="616775" y="6566070"/>
            <a:ext cx="391296" cy="291533"/>
          </a:xfrm>
          <a:prstGeom prst="rect">
            <a:avLst/>
          </a:prstGeom>
          <a:solidFill>
            <a:srgbClr val="66479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4" name="Google Shape;24;p3"/>
          <p:cNvSpPr txBox="1">
            <a:spLocks noGrp="1"/>
          </p:cNvSpPr>
          <p:nvPr>
            <p:ph type="ftr" idx="11"/>
          </p:nvPr>
        </p:nvSpPr>
        <p:spPr>
          <a:xfrm>
            <a:off x="1008071" y="6566069"/>
            <a:ext cx="4114800" cy="2915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8000" tIns="36000" rIns="36000" bIns="360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800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3"/>
          <p:cNvSpPr txBox="1">
            <a:spLocks noGrp="1"/>
          </p:cNvSpPr>
          <p:nvPr>
            <p:ph type="sldNum" idx="12"/>
          </p:nvPr>
        </p:nvSpPr>
        <p:spPr>
          <a:xfrm>
            <a:off x="616775" y="6566070"/>
            <a:ext cx="391296" cy="2915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36000" rIns="36000" bIns="360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8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ctr" rtl="0">
              <a:spcBef>
                <a:spcPts val="0"/>
              </a:spcBef>
              <a:buNone/>
              <a:defRPr sz="8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ctr" rtl="0">
              <a:spcBef>
                <a:spcPts val="0"/>
              </a:spcBef>
              <a:buNone/>
              <a:defRPr sz="8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ctr" rtl="0">
              <a:spcBef>
                <a:spcPts val="0"/>
              </a:spcBef>
              <a:buNone/>
              <a:defRPr sz="8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ctr" rtl="0">
              <a:spcBef>
                <a:spcPts val="0"/>
              </a:spcBef>
              <a:buNone/>
              <a:defRPr sz="8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ctr" rtl="0">
              <a:spcBef>
                <a:spcPts val="0"/>
              </a:spcBef>
              <a:buNone/>
              <a:defRPr sz="8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ctr" rtl="0">
              <a:spcBef>
                <a:spcPts val="0"/>
              </a:spcBef>
              <a:buNone/>
              <a:defRPr sz="8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ctr" rtl="0">
              <a:spcBef>
                <a:spcPts val="0"/>
              </a:spcBef>
              <a:buNone/>
              <a:defRPr sz="8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ctr" rtl="0">
              <a:spcBef>
                <a:spcPts val="0"/>
              </a:spcBef>
              <a:buNone/>
              <a:defRPr sz="8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fld id="{00000000-1234-1234-1234-123412341234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2" type="title">
  <p:cSld name="TITLE">
    <p:bg>
      <p:bgPr>
        <a:solidFill>
          <a:schemeClr val="lt1"/>
        </a:solidFill>
        <a:effectLst/>
      </p:bgPr>
    </p:bg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4"/>
          <p:cNvSpPr txBox="1">
            <a:spLocks noGrp="1"/>
          </p:cNvSpPr>
          <p:nvPr>
            <p:ph type="ctrTitle"/>
          </p:nvPr>
        </p:nvSpPr>
        <p:spPr>
          <a:xfrm>
            <a:off x="895575" y="2235200"/>
            <a:ext cx="8470751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400"/>
              <a:buFont typeface="Verdana"/>
              <a:buNone/>
              <a:defRPr sz="5400" b="1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8" name="Google Shape;28;p4"/>
          <p:cNvSpPr txBox="1">
            <a:spLocks noGrp="1"/>
          </p:cNvSpPr>
          <p:nvPr>
            <p:ph type="subTitle" idx="1"/>
          </p:nvPr>
        </p:nvSpPr>
        <p:spPr>
          <a:xfrm>
            <a:off x="1039009" y="5518673"/>
            <a:ext cx="7296539" cy="89288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/>
          <a:lstStyle>
            <a:lvl1pPr lv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664790"/>
              </a:buClr>
              <a:buSzPts val="1800"/>
              <a:buNone/>
              <a:defRPr sz="1800">
                <a:solidFill>
                  <a:srgbClr val="664790"/>
                </a:solidFill>
              </a:defRPr>
            </a:lvl1pPr>
            <a:lvl2pPr lvl="1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2000"/>
              <a:buNone/>
              <a:defRPr sz="2000"/>
            </a:lvl2pPr>
            <a:lvl3pPr lvl="2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600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9" name="Google Shape;29;p4"/>
          <p:cNvSpPr/>
          <p:nvPr/>
        </p:nvSpPr>
        <p:spPr>
          <a:xfrm>
            <a:off x="0" y="2235200"/>
            <a:ext cx="645459" cy="214286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image 5">
  <p:cSld name="text image 5"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5"/>
          <p:cNvSpPr>
            <a:spLocks noGrp="1"/>
          </p:cNvSpPr>
          <p:nvPr>
            <p:ph type="pic" idx="2"/>
          </p:nvPr>
        </p:nvSpPr>
        <p:spPr>
          <a:xfrm>
            <a:off x="1" y="1658472"/>
            <a:ext cx="3708400" cy="519910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0" tIns="45700" rIns="91425" bIns="45700" anchor="ctr" anchorCtr="0"/>
          <a:lstStyle>
            <a:lvl1pPr marR="0" lvl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66479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32" name="Google Shape;32;p5"/>
          <p:cNvSpPr/>
          <p:nvPr/>
        </p:nvSpPr>
        <p:spPr>
          <a:xfrm>
            <a:off x="616775" y="6566070"/>
            <a:ext cx="391296" cy="291533"/>
          </a:xfrm>
          <a:prstGeom prst="rect">
            <a:avLst/>
          </a:prstGeom>
          <a:solidFill>
            <a:srgbClr val="66479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3" name="Google Shape;33;p5"/>
          <p:cNvSpPr txBox="1">
            <a:spLocks noGrp="1"/>
          </p:cNvSpPr>
          <p:nvPr>
            <p:ph type="ftr" idx="11"/>
          </p:nvPr>
        </p:nvSpPr>
        <p:spPr>
          <a:xfrm>
            <a:off x="1008071" y="6566069"/>
            <a:ext cx="4114800" cy="2915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8000" tIns="36000" rIns="36000" bIns="360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800">
                <a:solidFill>
                  <a:srgbClr val="664790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4" name="Google Shape;34;p5"/>
          <p:cNvSpPr txBox="1">
            <a:spLocks noGrp="1"/>
          </p:cNvSpPr>
          <p:nvPr>
            <p:ph type="sldNum" idx="12"/>
          </p:nvPr>
        </p:nvSpPr>
        <p:spPr>
          <a:xfrm>
            <a:off x="616775" y="6566070"/>
            <a:ext cx="391296" cy="2915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36000" rIns="36000" bIns="360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fld id="{00000000-1234-1234-1234-123412341234}" type="slidenum">
              <a:rPr lang="lv-LV" smtClean="0"/>
              <a:pPr/>
              <a:t>‹#›</a:t>
            </a:fld>
            <a:endParaRPr lang="lv-LV"/>
          </a:p>
        </p:txBody>
      </p:sp>
      <p:sp>
        <p:nvSpPr>
          <p:cNvPr id="35" name="Google Shape;35;p5"/>
          <p:cNvSpPr/>
          <p:nvPr/>
        </p:nvSpPr>
        <p:spPr>
          <a:xfrm>
            <a:off x="0" y="1"/>
            <a:ext cx="12192000" cy="1658471"/>
          </a:xfrm>
          <a:prstGeom prst="rect">
            <a:avLst/>
          </a:prstGeom>
          <a:solidFill>
            <a:srgbClr val="CBC7D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6" name="Google Shape;36;p5"/>
          <p:cNvSpPr txBox="1">
            <a:spLocks noGrp="1"/>
          </p:cNvSpPr>
          <p:nvPr>
            <p:ph type="title"/>
          </p:nvPr>
        </p:nvSpPr>
        <p:spPr>
          <a:xfrm>
            <a:off x="616775" y="257547"/>
            <a:ext cx="5723068" cy="11428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4790"/>
              </a:buClr>
              <a:buSzPts val="2200"/>
              <a:buFont typeface="Verdana"/>
              <a:buNone/>
              <a:defRPr sz="22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header">
  <p:cSld name="header"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4"/>
          <p:cNvSpPr/>
          <p:nvPr/>
        </p:nvSpPr>
        <p:spPr>
          <a:xfrm>
            <a:off x="616775" y="6566070"/>
            <a:ext cx="391296" cy="291533"/>
          </a:xfrm>
          <a:prstGeom prst="rect">
            <a:avLst/>
          </a:prstGeom>
          <a:solidFill>
            <a:srgbClr val="66479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79" name="Google Shape;179;p24"/>
          <p:cNvSpPr txBox="1">
            <a:spLocks noGrp="1"/>
          </p:cNvSpPr>
          <p:nvPr>
            <p:ph type="ftr" idx="11"/>
          </p:nvPr>
        </p:nvSpPr>
        <p:spPr>
          <a:xfrm>
            <a:off x="1008071" y="6566069"/>
            <a:ext cx="4114800" cy="2915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8000" tIns="36000" rIns="36000" bIns="360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800">
                <a:solidFill>
                  <a:srgbClr val="664790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0" name="Google Shape;180;p24"/>
          <p:cNvSpPr txBox="1">
            <a:spLocks noGrp="1"/>
          </p:cNvSpPr>
          <p:nvPr>
            <p:ph type="sldNum" idx="12"/>
          </p:nvPr>
        </p:nvSpPr>
        <p:spPr>
          <a:xfrm>
            <a:off x="616775" y="6566070"/>
            <a:ext cx="391296" cy="2915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36000" rIns="36000" bIns="360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fld id="{00000000-1234-1234-1234-123412341234}" type="slidenum">
              <a:rPr lang="lv-LV" smtClean="0"/>
              <a:pPr/>
              <a:t>‹#›</a:t>
            </a:fld>
            <a:endParaRPr lang="lv-LV"/>
          </a:p>
        </p:txBody>
      </p:sp>
      <p:sp>
        <p:nvSpPr>
          <p:cNvPr id="181" name="Google Shape;181;p24"/>
          <p:cNvSpPr/>
          <p:nvPr/>
        </p:nvSpPr>
        <p:spPr>
          <a:xfrm>
            <a:off x="0" y="1"/>
            <a:ext cx="12192000" cy="1658471"/>
          </a:xfrm>
          <a:prstGeom prst="rect">
            <a:avLst/>
          </a:prstGeom>
          <a:solidFill>
            <a:srgbClr val="CBC7D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82" name="Google Shape;182;p24"/>
          <p:cNvSpPr txBox="1">
            <a:spLocks noGrp="1"/>
          </p:cNvSpPr>
          <p:nvPr>
            <p:ph type="title"/>
          </p:nvPr>
        </p:nvSpPr>
        <p:spPr>
          <a:xfrm>
            <a:off x="616775" y="257547"/>
            <a:ext cx="5723068" cy="11428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4790"/>
              </a:buClr>
              <a:buSzPts val="2200"/>
              <a:buFont typeface="Verdana"/>
              <a:buNone/>
              <a:defRPr sz="22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3">
  <p:cSld name="text 3">
    <p:spTree>
      <p:nvGrpSpPr>
        <p:cNvPr id="1" name="Shape 1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Google Shape;184;p25"/>
          <p:cNvSpPr txBox="1">
            <a:spLocks noGrp="1"/>
          </p:cNvSpPr>
          <p:nvPr>
            <p:ph type="title"/>
          </p:nvPr>
        </p:nvSpPr>
        <p:spPr>
          <a:xfrm>
            <a:off x="616774" y="681038"/>
            <a:ext cx="5938219" cy="7554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664790"/>
              </a:buClr>
              <a:buSzPts val="2400"/>
              <a:buFont typeface="Verdana"/>
              <a:buNone/>
              <a:defRPr sz="2400" b="1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5" name="Google Shape;185;p25"/>
          <p:cNvSpPr/>
          <p:nvPr/>
        </p:nvSpPr>
        <p:spPr>
          <a:xfrm>
            <a:off x="631117" y="6566070"/>
            <a:ext cx="391296" cy="291533"/>
          </a:xfrm>
          <a:prstGeom prst="rect">
            <a:avLst/>
          </a:prstGeom>
          <a:solidFill>
            <a:srgbClr val="66479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86" name="Google Shape;186;p25"/>
          <p:cNvSpPr txBox="1">
            <a:spLocks noGrp="1"/>
          </p:cNvSpPr>
          <p:nvPr>
            <p:ph type="ftr" idx="11"/>
          </p:nvPr>
        </p:nvSpPr>
        <p:spPr>
          <a:xfrm>
            <a:off x="1022413" y="6566069"/>
            <a:ext cx="4114800" cy="2915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8000" tIns="36000" rIns="36000" bIns="360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800">
                <a:solidFill>
                  <a:srgbClr val="664790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7" name="Google Shape;187;p25"/>
          <p:cNvSpPr txBox="1">
            <a:spLocks noGrp="1"/>
          </p:cNvSpPr>
          <p:nvPr>
            <p:ph type="sldNum" idx="12"/>
          </p:nvPr>
        </p:nvSpPr>
        <p:spPr>
          <a:xfrm>
            <a:off x="631117" y="6566070"/>
            <a:ext cx="391296" cy="2915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36000" rIns="36000" bIns="360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fld id="{00000000-1234-1234-1234-123412341234}" type="slidenum">
              <a:rPr lang="lv-LV" smtClean="0"/>
              <a:pPr/>
              <a:t>‹#›</a:t>
            </a:fld>
            <a:endParaRPr lang="lv-LV"/>
          </a:p>
        </p:txBody>
      </p:sp>
      <p:sp>
        <p:nvSpPr>
          <p:cNvPr id="188" name="Google Shape;188;p25"/>
          <p:cNvSpPr txBox="1">
            <a:spLocks noGrp="1"/>
          </p:cNvSpPr>
          <p:nvPr>
            <p:ph type="body" idx="1"/>
          </p:nvPr>
        </p:nvSpPr>
        <p:spPr>
          <a:xfrm>
            <a:off x="616775" y="1845946"/>
            <a:ext cx="10929767" cy="419985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/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664790"/>
              </a:buClr>
              <a:buSzPts val="2400"/>
              <a:buNone/>
              <a:defRPr>
                <a:solidFill>
                  <a:srgbClr val="664790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2000"/>
              <a:buNone/>
              <a:defRPr>
                <a:solidFill>
                  <a:srgbClr val="664790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None/>
              <a:defRPr>
                <a:solidFill>
                  <a:srgbClr val="664790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400"/>
              <a:buNone/>
              <a:defRPr>
                <a:solidFill>
                  <a:srgbClr val="664790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200"/>
              <a:buNone/>
              <a:defRPr>
                <a:solidFill>
                  <a:srgbClr val="664790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>
  <p:cSld name="blank"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6"/>
          <p:cNvSpPr/>
          <p:nvPr/>
        </p:nvSpPr>
        <p:spPr>
          <a:xfrm>
            <a:off x="631117" y="6566070"/>
            <a:ext cx="391296" cy="291533"/>
          </a:xfrm>
          <a:prstGeom prst="rect">
            <a:avLst/>
          </a:prstGeom>
          <a:solidFill>
            <a:srgbClr val="66479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91" name="Google Shape;191;p26"/>
          <p:cNvSpPr txBox="1">
            <a:spLocks noGrp="1"/>
          </p:cNvSpPr>
          <p:nvPr>
            <p:ph type="ftr" idx="11"/>
          </p:nvPr>
        </p:nvSpPr>
        <p:spPr>
          <a:xfrm>
            <a:off x="1022413" y="6566069"/>
            <a:ext cx="4114800" cy="2915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8000" tIns="36000" rIns="36000" bIns="360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800">
                <a:solidFill>
                  <a:srgbClr val="664790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2" name="Google Shape;192;p26"/>
          <p:cNvSpPr txBox="1">
            <a:spLocks noGrp="1"/>
          </p:cNvSpPr>
          <p:nvPr>
            <p:ph type="sldNum" idx="12"/>
          </p:nvPr>
        </p:nvSpPr>
        <p:spPr>
          <a:xfrm>
            <a:off x="631117" y="6566070"/>
            <a:ext cx="391296" cy="2915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36000" rIns="36000" bIns="360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fld id="{00000000-1234-1234-1234-123412341234}" type="slidenum">
              <a:rPr lang="lv-LV" smtClean="0"/>
              <a:pPr/>
              <a:t>‹#›</a:t>
            </a:fld>
            <a:endParaRPr lang="lv-LV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random 1">
  <p:cSld name="random 1">
    <p:bg>
      <p:bgPr>
        <a:solidFill>
          <a:schemeClr val="lt1"/>
        </a:solidFill>
        <a:effectLst/>
      </p:bgPr>
    </p:bg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27"/>
          <p:cNvSpPr txBox="1">
            <a:spLocks noGrp="1"/>
          </p:cNvSpPr>
          <p:nvPr>
            <p:ph type="ctrTitle"/>
          </p:nvPr>
        </p:nvSpPr>
        <p:spPr>
          <a:xfrm>
            <a:off x="914400" y="2235200"/>
            <a:ext cx="8337176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64790"/>
              </a:buClr>
              <a:buSzPts val="5400"/>
              <a:buFont typeface="Verdana"/>
              <a:buNone/>
              <a:defRPr sz="5400" b="1">
                <a:solidFill>
                  <a:srgbClr val="664790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5" name="Google Shape;195;p27"/>
          <p:cNvSpPr txBox="1">
            <a:spLocks noGrp="1"/>
          </p:cNvSpPr>
          <p:nvPr>
            <p:ph type="subTitle" idx="1"/>
          </p:nvPr>
        </p:nvSpPr>
        <p:spPr>
          <a:xfrm>
            <a:off x="838200" y="4861249"/>
            <a:ext cx="7296539" cy="1170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/>
          <a:lstStyle>
            <a:lvl1pPr lv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664790"/>
              </a:buClr>
              <a:buSzPts val="2400"/>
              <a:buNone/>
              <a:defRPr sz="2400">
                <a:solidFill>
                  <a:srgbClr val="664790"/>
                </a:solidFill>
              </a:defRPr>
            </a:lvl1pPr>
            <a:lvl2pPr lvl="1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2000"/>
              <a:buNone/>
              <a:defRPr sz="2000"/>
            </a:lvl2pPr>
            <a:lvl3pPr lvl="2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600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96" name="Google Shape;196;p27"/>
          <p:cNvSpPr/>
          <p:nvPr/>
        </p:nvSpPr>
        <p:spPr>
          <a:xfrm>
            <a:off x="0" y="2235200"/>
            <a:ext cx="645459" cy="2142864"/>
          </a:xfrm>
          <a:prstGeom prst="rect">
            <a:avLst/>
          </a:prstGeom>
          <a:solidFill>
            <a:srgbClr val="CBC7D8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random 2">
  <p:cSld name="random 2">
    <p:bg>
      <p:bgPr>
        <a:solidFill>
          <a:srgbClr val="CBC7D8"/>
        </a:solidFill>
        <a:effectLst/>
      </p:bgPr>
    </p:bg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28"/>
          <p:cNvSpPr txBox="1">
            <a:spLocks noGrp="1"/>
          </p:cNvSpPr>
          <p:nvPr>
            <p:ph type="ctrTitle"/>
          </p:nvPr>
        </p:nvSpPr>
        <p:spPr>
          <a:xfrm>
            <a:off x="914400" y="2235200"/>
            <a:ext cx="103632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64790"/>
              </a:buClr>
              <a:buSzPts val="5400"/>
              <a:buFont typeface="Verdana"/>
              <a:buNone/>
              <a:defRPr sz="5400" b="1">
                <a:solidFill>
                  <a:srgbClr val="664790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9" name="Google Shape;199;p28"/>
          <p:cNvSpPr txBox="1">
            <a:spLocks noGrp="1"/>
          </p:cNvSpPr>
          <p:nvPr>
            <p:ph type="subTitle" idx="1"/>
          </p:nvPr>
        </p:nvSpPr>
        <p:spPr>
          <a:xfrm>
            <a:off x="838200" y="4861249"/>
            <a:ext cx="7296539" cy="11709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/>
          <a:lstStyle>
            <a:lvl1pPr lv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664790"/>
              </a:buClr>
              <a:buSzPts val="2400"/>
              <a:buNone/>
              <a:defRPr sz="2400">
                <a:solidFill>
                  <a:srgbClr val="664790"/>
                </a:solidFill>
              </a:defRPr>
            </a:lvl1pPr>
            <a:lvl2pPr lvl="1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2000"/>
              <a:buNone/>
              <a:defRPr sz="2000"/>
            </a:lvl2pPr>
            <a:lvl3pPr lvl="2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600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200" name="Google Shape;200;p28"/>
          <p:cNvSpPr/>
          <p:nvPr/>
        </p:nvSpPr>
        <p:spPr>
          <a:xfrm>
            <a:off x="0" y="2235200"/>
            <a:ext cx="645459" cy="214286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2">
  <p:cSld name="blank 2">
    <p:bg>
      <p:bgPr>
        <a:solidFill>
          <a:srgbClr val="CBC7D8"/>
        </a:solidFill>
        <a:effectLst/>
      </p:bgPr>
    </p:bg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with social icons">
  <p:cSld name="Title Slide with social icons">
    <p:bg>
      <p:bgPr>
        <a:solidFill>
          <a:schemeClr val="lt1"/>
        </a:solidFill>
        <a:effectLst/>
      </p:bgPr>
    </p:bg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3"/>
          <p:cNvSpPr/>
          <p:nvPr/>
        </p:nvSpPr>
        <p:spPr>
          <a:xfrm>
            <a:off x="0" y="2097742"/>
            <a:ext cx="12192000" cy="47602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69" name="Google Shape;169;p23"/>
          <p:cNvSpPr txBox="1">
            <a:spLocks noGrp="1"/>
          </p:cNvSpPr>
          <p:nvPr>
            <p:ph type="ctrTitle"/>
          </p:nvPr>
        </p:nvSpPr>
        <p:spPr>
          <a:xfrm>
            <a:off x="1202554" y="2880220"/>
            <a:ext cx="7821917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Verdana"/>
              <a:buNone/>
              <a:defRPr sz="4800" b="1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0" name="Google Shape;170;p23"/>
          <p:cNvSpPr txBox="1">
            <a:spLocks noGrp="1"/>
          </p:cNvSpPr>
          <p:nvPr>
            <p:ph type="subTitle" idx="1"/>
          </p:nvPr>
        </p:nvSpPr>
        <p:spPr>
          <a:xfrm>
            <a:off x="1202554" y="5823631"/>
            <a:ext cx="6879772" cy="4785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/>
          <a:lstStyle>
            <a:lvl1pPr lv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2000"/>
              <a:buNone/>
              <a:defRPr sz="2000"/>
            </a:lvl2pPr>
            <a:lvl3pPr lvl="2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None/>
              <a:defRPr sz="1800"/>
            </a:lvl3pPr>
            <a:lvl4pPr lvl="3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600"/>
              <a:buNone/>
              <a:defRPr sz="1600"/>
            </a:lvl4pPr>
            <a:lvl5pPr lvl="4" algn="ctr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pic>
        <p:nvPicPr>
          <p:cNvPr id="171" name="Google Shape;171;p2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775705" y="0"/>
            <a:ext cx="2393859" cy="1810872"/>
          </a:xfrm>
          <a:prstGeom prst="rect">
            <a:avLst/>
          </a:prstGeom>
          <a:noFill/>
          <a:ln>
            <a:noFill/>
          </a:ln>
        </p:spPr>
      </p:pic>
      <p:sp>
        <p:nvSpPr>
          <p:cNvPr id="172" name="Google Shape;172;p23"/>
          <p:cNvSpPr txBox="1">
            <a:spLocks noGrp="1"/>
          </p:cNvSpPr>
          <p:nvPr>
            <p:ph type="body" idx="2"/>
          </p:nvPr>
        </p:nvSpPr>
        <p:spPr>
          <a:xfrm rot="5400000">
            <a:off x="10671036" y="3683760"/>
            <a:ext cx="2062163" cy="4550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/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  <a:lvl2pPr marL="914400" lvl="1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73" name="Google Shape;173;p23"/>
          <p:cNvSpPr txBox="1"/>
          <p:nvPr/>
        </p:nvSpPr>
        <p:spPr>
          <a:xfrm>
            <a:off x="1730716" y="5309366"/>
            <a:ext cx="12104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lv-LV" sz="120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IZM_gov_lv</a:t>
            </a:r>
            <a:endParaRPr sz="1200">
              <a:solidFill>
                <a:srgbClr val="66469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74" name="Google Shape;174;p23"/>
          <p:cNvSpPr txBox="1"/>
          <p:nvPr/>
        </p:nvSpPr>
        <p:spPr>
          <a:xfrm>
            <a:off x="4063573" y="5309366"/>
            <a:ext cx="19676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lv-LV" sz="1200" err="1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Izglitibas.ministrija</a:t>
            </a:r>
            <a:endParaRPr sz="1200">
              <a:solidFill>
                <a:srgbClr val="66469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76" name="Google Shape;176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394278" y="5289626"/>
            <a:ext cx="257991" cy="26506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Google Shape;174;p23">
            <a:extLst>
              <a:ext uri="{FF2B5EF4-FFF2-40B4-BE49-F238E27FC236}">
                <a16:creationId xmlns:a16="http://schemas.microsoft.com/office/drawing/2014/main" id="{0FCD24AB-8C9C-3991-7F68-40BFB92684F5}"/>
              </a:ext>
            </a:extLst>
          </p:cNvPr>
          <p:cNvSpPr txBox="1"/>
          <p:nvPr userDrawn="1"/>
        </p:nvSpPr>
        <p:spPr>
          <a:xfrm>
            <a:off x="6875694" y="5309366"/>
            <a:ext cx="1967600" cy="18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lv-LV" sz="1200" err="1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izglitibasministrija</a:t>
            </a:r>
            <a:endParaRPr sz="1200">
              <a:solidFill>
                <a:srgbClr val="66469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9" name="Picture 8" descr="A purple letter f in a white circle&#10;&#10;Description automatically generated">
            <a:extLst>
              <a:ext uri="{FF2B5EF4-FFF2-40B4-BE49-F238E27FC236}">
                <a16:creationId xmlns:a16="http://schemas.microsoft.com/office/drawing/2014/main" id="{1DC4884A-72F5-BE6B-2487-47E72C0A7AC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725318" y="5293210"/>
            <a:ext cx="257991" cy="257991"/>
          </a:xfrm>
          <a:prstGeom prst="rect">
            <a:avLst/>
          </a:prstGeom>
        </p:spPr>
      </p:pic>
      <p:pic>
        <p:nvPicPr>
          <p:cNvPr id="11" name="Picture 10" descr="A purple camera logo in a white circle&#10;&#10;Description automatically generated">
            <a:extLst>
              <a:ext uri="{FF2B5EF4-FFF2-40B4-BE49-F238E27FC236}">
                <a16:creationId xmlns:a16="http://schemas.microsoft.com/office/drawing/2014/main" id="{8A6D663D-3E94-F22B-427F-211937581ED9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6531086" y="5290844"/>
            <a:ext cx="265064" cy="265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176634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 image 4">
  <p:cSld name="text image 4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5"/>
          <p:cNvSpPr/>
          <p:nvPr/>
        </p:nvSpPr>
        <p:spPr>
          <a:xfrm>
            <a:off x="6074112" y="421"/>
            <a:ext cx="6117888" cy="6857579"/>
          </a:xfrm>
          <a:prstGeom prst="rect">
            <a:avLst/>
          </a:prstGeom>
          <a:solidFill>
            <a:srgbClr val="66479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01" name="Google Shape;101;p15"/>
          <p:cNvSpPr txBox="1">
            <a:spLocks noGrp="1"/>
          </p:cNvSpPr>
          <p:nvPr>
            <p:ph type="title"/>
          </p:nvPr>
        </p:nvSpPr>
        <p:spPr>
          <a:xfrm>
            <a:off x="6766783" y="905069"/>
            <a:ext cx="2813997" cy="25239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/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Verdana"/>
              <a:buNone/>
              <a:defRPr sz="2000" b="1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2" name="Google Shape;102;p15"/>
          <p:cNvSpPr/>
          <p:nvPr/>
        </p:nvSpPr>
        <p:spPr>
          <a:xfrm>
            <a:off x="616775" y="6566070"/>
            <a:ext cx="391296" cy="291533"/>
          </a:xfrm>
          <a:prstGeom prst="rect">
            <a:avLst/>
          </a:prstGeom>
          <a:solidFill>
            <a:srgbClr val="66479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03" name="Google Shape;103;p15"/>
          <p:cNvSpPr txBox="1">
            <a:spLocks noGrp="1"/>
          </p:cNvSpPr>
          <p:nvPr>
            <p:ph type="ftr" idx="11"/>
          </p:nvPr>
        </p:nvSpPr>
        <p:spPr>
          <a:xfrm>
            <a:off x="1008071" y="6566069"/>
            <a:ext cx="4114800" cy="2915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8000" tIns="36000" rIns="36000" bIns="36000" anchor="ctr" anchorCtr="0"/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sz="800">
                <a:solidFill>
                  <a:srgbClr val="664790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idx="12"/>
          </p:nvPr>
        </p:nvSpPr>
        <p:spPr>
          <a:xfrm>
            <a:off x="616775" y="6566070"/>
            <a:ext cx="391296" cy="2915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36000" rIns="36000" bIns="360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0" marR="0" lvl="1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0" marR="0" lvl="2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0" marR="0" lvl="3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0" marR="0" lvl="4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0" marR="0" lvl="5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6pPr>
            <a:lvl7pPr marL="0" marR="0" lvl="6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7pPr>
            <a:lvl8pPr marL="0" marR="0" lvl="7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8pPr>
            <a:lvl9pPr marL="0" marR="0" lvl="8" indent="0" algn="ctr" rtl="0">
              <a:spcBef>
                <a:spcPts val="0"/>
              </a:spcBef>
              <a:buNone/>
              <a:defRPr sz="800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9pPr>
          </a:lstStyle>
          <a:p>
            <a:fld id="{00000000-1234-1234-1234-123412341234}" type="slidenum">
              <a:rPr lang="lv-LV" smtClean="0"/>
              <a:pPr/>
              <a:t>‹#›</a:t>
            </a:fld>
            <a:endParaRPr lang="lv-LV"/>
          </a:p>
        </p:txBody>
      </p:sp>
      <p:sp>
        <p:nvSpPr>
          <p:cNvPr id="105" name="Google Shape;105;p15"/>
          <p:cNvSpPr>
            <a:spLocks noGrp="1"/>
          </p:cNvSpPr>
          <p:nvPr>
            <p:ph type="pic" idx="2"/>
          </p:nvPr>
        </p:nvSpPr>
        <p:spPr>
          <a:xfrm>
            <a:off x="1147548" y="905070"/>
            <a:ext cx="4929251" cy="2523931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0" tIns="45700" rIns="91425" bIns="45700" anchor="ctr" anchorCtr="0"/>
          <a:lstStyle>
            <a:lvl1pPr marR="0" lvl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66479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06" name="Google Shape;106;p15"/>
          <p:cNvSpPr txBox="1">
            <a:spLocks noGrp="1"/>
          </p:cNvSpPr>
          <p:nvPr>
            <p:ph type="body" idx="1"/>
          </p:nvPr>
        </p:nvSpPr>
        <p:spPr>
          <a:xfrm>
            <a:off x="6766784" y="3429001"/>
            <a:ext cx="4376057" cy="25934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/>
          <a:lstStyle>
            <a:lvl1pPr marL="457200" lvl="0" indent="-22860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None/>
              <a:defRPr sz="1600">
                <a:solidFill>
                  <a:schemeClr val="lt1"/>
                </a:solidFill>
              </a:defRPr>
            </a:lvl1pPr>
            <a:lvl2pPr marL="914400" lvl="1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None/>
              <a:defRPr sz="1400">
                <a:solidFill>
                  <a:schemeClr val="lt1"/>
                </a:solidFill>
              </a:defRPr>
            </a:lvl2pPr>
            <a:lvl3pPr marL="1371600" lvl="2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600"/>
              <a:buNone/>
              <a:defRPr sz="1600">
                <a:solidFill>
                  <a:srgbClr val="664790"/>
                </a:solidFill>
              </a:defRPr>
            </a:lvl3pPr>
            <a:lvl4pPr marL="1828800" lvl="3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200"/>
              <a:buNone/>
              <a:defRPr sz="1200">
                <a:solidFill>
                  <a:srgbClr val="664790"/>
                </a:solidFill>
              </a:defRPr>
            </a:lvl4pPr>
            <a:lvl5pPr marL="2286000" lvl="4" indent="-228600" algn="l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000"/>
              <a:buNone/>
              <a:defRPr sz="1000">
                <a:solidFill>
                  <a:srgbClr val="664790"/>
                </a:solidFill>
              </a:defRPr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07" name="Google Shape;107;p15"/>
          <p:cNvSpPr>
            <a:spLocks noGrp="1"/>
          </p:cNvSpPr>
          <p:nvPr>
            <p:ph type="pic" idx="3"/>
          </p:nvPr>
        </p:nvSpPr>
        <p:spPr>
          <a:xfrm>
            <a:off x="1133011" y="3429001"/>
            <a:ext cx="2474827" cy="2593425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0" tIns="45700" rIns="91425" bIns="45700" anchor="ctr" anchorCtr="0"/>
          <a:lstStyle>
            <a:lvl1pPr marR="0" lvl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66479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08" name="Google Shape;108;p15"/>
          <p:cNvSpPr>
            <a:spLocks noGrp="1"/>
          </p:cNvSpPr>
          <p:nvPr>
            <p:ph type="pic" idx="4"/>
          </p:nvPr>
        </p:nvSpPr>
        <p:spPr>
          <a:xfrm>
            <a:off x="3583852" y="3429001"/>
            <a:ext cx="2474827" cy="2593425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0" tIns="45700" rIns="91425" bIns="45700" anchor="ctr" anchorCtr="0"/>
          <a:lstStyle>
            <a:lvl1pPr marR="0" lvl="0" algn="ctr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66479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R="0" lvl="2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R="0" lvl="3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R="0" lvl="4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R="0" lvl="5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2430595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>
            <a:spLocks noGrp="1"/>
          </p:cNvSpPr>
          <p:nvPr>
            <p:ph type="title"/>
          </p:nvPr>
        </p:nvSpPr>
        <p:spPr>
          <a:xfrm>
            <a:off x="645461" y="320302"/>
            <a:ext cx="6554992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/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664790"/>
              </a:buClr>
              <a:buSzPts val="2400"/>
              <a:buFont typeface="Verdana"/>
              <a:buNone/>
              <a:defRPr sz="2400" b="1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"/>
          <p:cNvSpPr txBox="1">
            <a:spLocks noGrp="1"/>
          </p:cNvSpPr>
          <p:nvPr>
            <p:ph type="body" idx="1"/>
          </p:nvPr>
        </p:nvSpPr>
        <p:spPr>
          <a:xfrm>
            <a:off x="645462" y="1825625"/>
            <a:ext cx="10843705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/>
          <a:lstStyle>
            <a:lvl1pPr marL="457200" marR="0" lvl="0" indent="-3810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664790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355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371600" marR="0" lvl="2" indent="-3429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828800" marR="0" lvl="3" indent="-3175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400"/>
              <a:buFont typeface="Arial"/>
              <a:buChar char="•"/>
              <a:defRPr sz="14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2286000" marR="0" lvl="4" indent="-3048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200"/>
              <a:buFont typeface="Arial"/>
              <a:buChar char="•"/>
              <a:defRPr sz="12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2" name="Google Shape;12;p1"/>
          <p:cNvSpPr txBox="1">
            <a:spLocks noGrp="1"/>
          </p:cNvSpPr>
          <p:nvPr>
            <p:ph type="ftr" idx="11"/>
          </p:nvPr>
        </p:nvSpPr>
        <p:spPr>
          <a:xfrm>
            <a:off x="1008071" y="6566069"/>
            <a:ext cx="4114800" cy="2915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08000" tIns="0" rIns="36000" bIns="0" anchor="ctr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8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7" r:id="rId11"/>
    <p:sldLayoutId id="2147483678" r:id="rId12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30"/>
          <p:cNvSpPr txBox="1">
            <a:spLocks noGrp="1"/>
          </p:cNvSpPr>
          <p:nvPr>
            <p:ph type="ctrTitle"/>
          </p:nvPr>
        </p:nvSpPr>
        <p:spPr>
          <a:xfrm>
            <a:off x="2425914" y="2880220"/>
            <a:ext cx="6358163" cy="1613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r>
              <a:rPr lang="en-GB" sz="4000" err="1"/>
              <a:t>Izglītības</a:t>
            </a:r>
            <a:r>
              <a:rPr lang="en-GB" sz="4000"/>
              <a:t> </a:t>
            </a:r>
            <a:r>
              <a:rPr lang="en-GB" sz="4000" err="1"/>
              <a:t>nepārtrauktība</a:t>
            </a:r>
            <a:endParaRPr lang="en-GB" sz="4000">
              <a:highlight>
                <a:srgbClr val="FFFF00"/>
              </a:highlight>
            </a:endParaRPr>
          </a:p>
        </p:txBody>
      </p:sp>
      <p:sp>
        <p:nvSpPr>
          <p:cNvPr id="207" name="Google Shape;207;p30"/>
          <p:cNvSpPr txBox="1">
            <a:spLocks noGrp="1"/>
          </p:cNvSpPr>
          <p:nvPr>
            <p:ph type="subTitle" idx="1"/>
          </p:nvPr>
        </p:nvSpPr>
        <p:spPr>
          <a:xfrm>
            <a:off x="2425914" y="4703104"/>
            <a:ext cx="4720321" cy="564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/>
          <a:p>
            <a:pPr marL="0" indent="0">
              <a:spcBef>
                <a:spcPts val="0"/>
              </a:spcBef>
            </a:pPr>
            <a:r>
              <a:rPr lang="en-GB" err="1"/>
              <a:t>Situācijas</a:t>
            </a:r>
            <a:r>
              <a:rPr lang="en-GB"/>
              <a:t> izvērtējums un </a:t>
            </a:r>
            <a:r>
              <a:rPr lang="en-GB" err="1"/>
              <a:t>sākotnējie</a:t>
            </a:r>
            <a:r>
              <a:rPr lang="en-GB"/>
              <a:t> </a:t>
            </a:r>
            <a:r>
              <a:rPr lang="en-GB" err="1"/>
              <a:t>priekšlikumi</a:t>
            </a:r>
            <a:r>
              <a:rPr lang="en-GB"/>
              <a:t> </a:t>
            </a:r>
            <a:r>
              <a:rPr lang="en-GB" err="1"/>
              <a:t>turpmākai</a:t>
            </a:r>
            <a:r>
              <a:rPr lang="en-GB"/>
              <a:t> </a:t>
            </a:r>
            <a:r>
              <a:rPr lang="en-GB" err="1"/>
              <a:t>rīcībai</a:t>
            </a:r>
            <a:endParaRPr/>
          </a:p>
        </p:txBody>
      </p:sp>
      <p:sp>
        <p:nvSpPr>
          <p:cNvPr id="208" name="Google Shape;208;p30"/>
          <p:cNvSpPr txBox="1">
            <a:spLocks noGrp="1"/>
          </p:cNvSpPr>
          <p:nvPr>
            <p:ph type="body" idx="2"/>
          </p:nvPr>
        </p:nvSpPr>
        <p:spPr>
          <a:xfrm rot="5400000">
            <a:off x="9269507" y="3740646"/>
            <a:ext cx="2062163" cy="3413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Autofit/>
          </a:bodyPr>
          <a:lstStyle/>
          <a:p>
            <a:pPr marL="0" indent="0">
              <a:spcBef>
                <a:spcPts val="0"/>
              </a:spcBef>
            </a:pPr>
            <a:r>
              <a:rPr lang="en-GB"/>
              <a:t>2026. gada </a:t>
            </a:r>
            <a:r>
              <a:rPr lang="lv-LV"/>
              <a:t>27. </a:t>
            </a:r>
            <a:r>
              <a:rPr lang="en-GB" err="1"/>
              <a:t>jūnijs</a:t>
            </a:r>
            <a:endParaRPr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7744" y="0"/>
            <a:ext cx="1992429" cy="2011680"/>
          </a:xfrm>
          <a:prstGeom prst="rect">
            <a:avLst/>
          </a:prstGeom>
        </p:spPr>
      </p:pic>
      <p:sp>
        <p:nvSpPr>
          <p:cNvPr id="2" name="Google Shape;207;p30">
            <a:extLst>
              <a:ext uri="{FF2B5EF4-FFF2-40B4-BE49-F238E27FC236}">
                <a16:creationId xmlns:a16="http://schemas.microsoft.com/office/drawing/2014/main" id="{19B4209A-2ECA-0FD7-3FC5-87CC8D148BEE}"/>
              </a:ext>
            </a:extLst>
          </p:cNvPr>
          <p:cNvSpPr txBox="1">
            <a:spLocks/>
          </p:cNvSpPr>
          <p:nvPr/>
        </p:nvSpPr>
        <p:spPr>
          <a:xfrm>
            <a:off x="2425914" y="5657802"/>
            <a:ext cx="5159829" cy="4785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810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None/>
              <a:defRPr sz="18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355600" algn="ctr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371600" marR="0" lvl="2" indent="-342900" algn="ctr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2286000" marR="0" lvl="4" indent="-304800" algn="ctr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743200" marR="0" lvl="5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42900" algn="ctr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indent="0">
              <a:spcBef>
                <a:spcPts val="0"/>
              </a:spcBef>
            </a:pPr>
            <a:r>
              <a:rPr lang="en-GB" err="1"/>
              <a:t>Izglītības</a:t>
            </a:r>
            <a:r>
              <a:rPr lang="en-GB"/>
              <a:t> un </a:t>
            </a:r>
            <a:r>
              <a:rPr lang="en-GB" err="1"/>
              <a:t>zinātnes</a:t>
            </a:r>
            <a:r>
              <a:rPr lang="en-GB"/>
              <a:t> </a:t>
            </a:r>
            <a:r>
              <a:rPr lang="en-GB" err="1"/>
              <a:t>ministrija</a:t>
            </a:r>
            <a:endParaRPr lang="en-GB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97598DA-F855-6224-7973-D44D6BFB324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" name="Group 36">
            <a:extLst>
              <a:ext uri="{FF2B5EF4-FFF2-40B4-BE49-F238E27FC236}">
                <a16:creationId xmlns:a16="http://schemas.microsoft.com/office/drawing/2014/main" id="{649847CA-A5F3-57A4-823D-35F625D50B56}"/>
              </a:ext>
            </a:extLst>
          </p:cNvPr>
          <p:cNvGrpSpPr/>
          <p:nvPr/>
        </p:nvGrpSpPr>
        <p:grpSpPr>
          <a:xfrm>
            <a:off x="2720844" y="2039815"/>
            <a:ext cx="6831248" cy="3991708"/>
            <a:chOff x="2720844" y="2039815"/>
            <a:chExt cx="6831248" cy="3991708"/>
          </a:xfrm>
        </p:grpSpPr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05FBB0C7-0393-AE3E-C1FE-B0BC2053F185}"/>
                </a:ext>
              </a:extLst>
            </p:cNvPr>
            <p:cNvCxnSpPr>
              <a:cxnSpLocks/>
            </p:cNvCxnSpPr>
            <p:nvPr/>
          </p:nvCxnSpPr>
          <p:spPr>
            <a:xfrm>
              <a:off x="2720844" y="2039815"/>
              <a:ext cx="0" cy="3991708"/>
            </a:xfrm>
            <a:prstGeom prst="line">
              <a:avLst/>
            </a:prstGeom>
            <a:ln w="76200"/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32FD94EB-E96E-A271-82D2-4A48B6462B48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2720844" y="6031523"/>
              <a:ext cx="3440348" cy="0"/>
            </a:xfrm>
            <a:prstGeom prst="line">
              <a:avLst/>
            </a:prstGeom>
            <a:ln w="76200"/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9F16C5D7-566A-1E3F-DE88-2EABF5C00767}"/>
                </a:ext>
              </a:extLst>
            </p:cNvPr>
            <p:cNvCxnSpPr>
              <a:cxnSpLocks/>
            </p:cNvCxnSpPr>
            <p:nvPr/>
          </p:nvCxnSpPr>
          <p:spPr>
            <a:xfrm>
              <a:off x="6111744" y="2412459"/>
              <a:ext cx="0" cy="3619064"/>
            </a:xfrm>
            <a:prstGeom prst="line">
              <a:avLst/>
            </a:prstGeom>
            <a:ln w="76200"/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5" name="Straight Connector 34">
              <a:extLst>
                <a:ext uri="{FF2B5EF4-FFF2-40B4-BE49-F238E27FC236}">
                  <a16:creationId xmlns:a16="http://schemas.microsoft.com/office/drawing/2014/main" id="{8621663A-9252-2143-B529-B20052EB16EF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6111744" y="2412459"/>
              <a:ext cx="3440348" cy="0"/>
            </a:xfrm>
            <a:prstGeom prst="line">
              <a:avLst/>
            </a:prstGeom>
            <a:ln w="76200"/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400ECAE4-3C99-C330-65CF-DF4937B86073}"/>
                </a:ext>
              </a:extLst>
            </p:cNvPr>
            <p:cNvCxnSpPr>
              <a:cxnSpLocks/>
            </p:cNvCxnSpPr>
            <p:nvPr/>
          </p:nvCxnSpPr>
          <p:spPr>
            <a:xfrm>
              <a:off x="9552092" y="2392820"/>
              <a:ext cx="0" cy="3619064"/>
            </a:xfrm>
            <a:prstGeom prst="line">
              <a:avLst/>
            </a:prstGeom>
            <a:ln w="76200"/>
          </p:spPr>
          <p:style>
            <a:lnRef idx="1">
              <a:schemeClr val="accent3"/>
            </a:lnRef>
            <a:fillRef idx="0">
              <a:schemeClr val="accent3"/>
            </a:fillRef>
            <a:effectRef idx="0">
              <a:schemeClr val="accent3"/>
            </a:effectRef>
            <a:fontRef idx="minor">
              <a:schemeClr val="tx1"/>
            </a:fontRef>
          </p:style>
        </p:cxn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51A905C8-1BAB-D946-B7B1-9BB3DE80E8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775" y="257547"/>
            <a:ext cx="10176314" cy="1142815"/>
          </a:xfrm>
        </p:spPr>
        <p:txBody>
          <a:bodyPr/>
          <a:lstStyle/>
          <a:p>
            <a:r>
              <a:rPr lang="lv-LV"/>
              <a:t>Izglītības nepārtrauktības </a:t>
            </a:r>
            <a:r>
              <a:rPr lang="lv-LV" sz="2400" b="0"/>
              <a:t>un drošības nodrošināšanai apdraudējuma, krīzes un </a:t>
            </a:r>
            <a:r>
              <a:rPr lang="lv-LV" sz="2400" b="0" err="1"/>
              <a:t>hibrīdapdraudējuma</a:t>
            </a:r>
            <a:r>
              <a:rPr lang="lv-LV" sz="2400" b="0"/>
              <a:t> situācijās</a:t>
            </a:r>
            <a:r>
              <a:rPr lang="lv-LV"/>
              <a:t> tvērums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F5CC346-849E-9E7C-9C10-812CF71FE9A9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lv-LV" smtClean="0"/>
              <a:pPr/>
              <a:t>2</a:t>
            </a:fld>
            <a:endParaRPr lang="lv-LV"/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E17E7088-097F-D220-ACB6-761F88B90462}"/>
              </a:ext>
            </a:extLst>
          </p:cNvPr>
          <p:cNvSpPr/>
          <p:nvPr/>
        </p:nvSpPr>
        <p:spPr>
          <a:xfrm>
            <a:off x="1258799" y="1887166"/>
            <a:ext cx="2924093" cy="1050587"/>
          </a:xfrm>
          <a:prstGeom prst="roundRect">
            <a:avLst/>
          </a:prstGeom>
          <a:ln>
            <a:solidFill>
              <a:srgbClr val="66479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lv-LV">
                <a:latin typeface="Verdana"/>
                <a:ea typeface="Verdana"/>
                <a:cs typeface="Calibri"/>
              </a:rPr>
              <a:t>Skaidrs pārvaldības un lēmumu pieņemšanas process un atbildības</a:t>
            </a:r>
            <a:endParaRPr lang="lv-LV">
              <a:latin typeface="Verdana"/>
              <a:ea typeface="Verdana"/>
            </a:endParaRP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A3EBADD4-69DE-8EFE-FCF7-3CA2F89A9040}"/>
              </a:ext>
            </a:extLst>
          </p:cNvPr>
          <p:cNvSpPr/>
          <p:nvPr/>
        </p:nvSpPr>
        <p:spPr>
          <a:xfrm>
            <a:off x="1258798" y="3044759"/>
            <a:ext cx="2924093" cy="1050587"/>
          </a:xfrm>
          <a:prstGeom prst="roundRect">
            <a:avLst/>
          </a:prstGeom>
          <a:ln>
            <a:solidFill>
              <a:srgbClr val="66479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lv-LV">
                <a:latin typeface="Verdana"/>
                <a:ea typeface="Verdana"/>
                <a:cs typeface="Calibri"/>
              </a:rPr>
              <a:t>Visu izglītības iestāžu integrācija pašvaldību civilās aizsardzības sistēmā</a:t>
            </a:r>
            <a:endParaRPr lang="en-GB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3D1EDD90-6CA3-D963-495F-F8E59B8A46E8}"/>
              </a:ext>
            </a:extLst>
          </p:cNvPr>
          <p:cNvSpPr/>
          <p:nvPr/>
        </p:nvSpPr>
        <p:spPr>
          <a:xfrm>
            <a:off x="1258799" y="4202352"/>
            <a:ext cx="2924093" cy="1050587"/>
          </a:xfrm>
          <a:prstGeom prst="roundRect">
            <a:avLst/>
          </a:prstGeom>
          <a:ln>
            <a:solidFill>
              <a:srgbClr val="66479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lv-LV">
                <a:latin typeface="Verdana"/>
                <a:ea typeface="Verdana"/>
              </a:rPr>
              <a:t>Regulāra risku izvērtēšana un darbības nepārtrauktības plānošana</a:t>
            </a:r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6A54894B-3767-127E-D5AC-D1D0648F0EAA}"/>
              </a:ext>
            </a:extLst>
          </p:cNvPr>
          <p:cNvSpPr/>
          <p:nvPr/>
        </p:nvSpPr>
        <p:spPr>
          <a:xfrm>
            <a:off x="1258798" y="5359945"/>
            <a:ext cx="2924093" cy="1050587"/>
          </a:xfrm>
          <a:prstGeom prst="roundRect">
            <a:avLst/>
          </a:prstGeom>
          <a:ln>
            <a:solidFill>
              <a:srgbClr val="66479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lv-LV">
                <a:latin typeface="Verdana"/>
                <a:ea typeface="Verdana"/>
              </a:rPr>
              <a:t>Izglītojamo un personāla drošība</a:t>
            </a:r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B8A0144A-A34D-8A51-F018-E2CE74ACAB43}"/>
              </a:ext>
            </a:extLst>
          </p:cNvPr>
          <p:cNvSpPr/>
          <p:nvPr/>
        </p:nvSpPr>
        <p:spPr>
          <a:xfrm>
            <a:off x="4699148" y="1887166"/>
            <a:ext cx="2924093" cy="1050587"/>
          </a:xfrm>
          <a:prstGeom prst="roundRect">
            <a:avLst/>
          </a:prstGeom>
          <a:ln>
            <a:solidFill>
              <a:srgbClr val="66479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lv-LV">
                <a:latin typeface="Verdana"/>
                <a:ea typeface="Verdana"/>
                <a:cs typeface="Calibri"/>
              </a:rPr>
              <a:t>Emocionālā</a:t>
            </a:r>
          </a:p>
          <a:p>
            <a:pPr lvl="0" algn="ctr"/>
            <a:r>
              <a:rPr lang="lv-LV">
                <a:latin typeface="Verdana"/>
                <a:ea typeface="Verdana"/>
                <a:cs typeface="Calibri"/>
              </a:rPr>
              <a:t>noturība</a:t>
            </a:r>
            <a:endParaRPr lang="lv-LV">
              <a:latin typeface="Verdana"/>
              <a:ea typeface="Verdana"/>
            </a:endParaRP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912ACB17-89C5-1752-1D86-7343BF172E60}"/>
              </a:ext>
            </a:extLst>
          </p:cNvPr>
          <p:cNvSpPr/>
          <p:nvPr/>
        </p:nvSpPr>
        <p:spPr>
          <a:xfrm>
            <a:off x="4699147" y="3044759"/>
            <a:ext cx="2924093" cy="1050587"/>
          </a:xfrm>
          <a:prstGeom prst="roundRect">
            <a:avLst/>
          </a:prstGeom>
          <a:ln>
            <a:solidFill>
              <a:srgbClr val="66479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lv-LV">
                <a:latin typeface="Verdana"/>
                <a:ea typeface="Verdana"/>
                <a:cs typeface="Calibri"/>
              </a:rPr>
              <a:t>Uzticama</a:t>
            </a:r>
          </a:p>
          <a:p>
            <a:pPr lvl="0" algn="ctr"/>
            <a:r>
              <a:rPr lang="lv-LV">
                <a:latin typeface="Verdana"/>
                <a:ea typeface="Verdana"/>
                <a:cs typeface="Calibri"/>
              </a:rPr>
              <a:t>komunikācija</a:t>
            </a:r>
            <a:endParaRPr lang="en-GB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AA68C447-381A-A285-4AC7-1BC131E76099}"/>
              </a:ext>
            </a:extLst>
          </p:cNvPr>
          <p:cNvSpPr/>
          <p:nvPr/>
        </p:nvSpPr>
        <p:spPr>
          <a:xfrm>
            <a:off x="4699147" y="4202352"/>
            <a:ext cx="2924093" cy="1050587"/>
          </a:xfrm>
          <a:prstGeom prst="roundRect">
            <a:avLst/>
          </a:prstGeom>
          <a:ln>
            <a:solidFill>
              <a:srgbClr val="66479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lv-LV">
                <a:latin typeface="Verdana"/>
                <a:ea typeface="Verdana"/>
              </a:rPr>
              <a:t>Vienotas izglītības kvalitātes prasības un atbilstošs resursu nodrošinājums</a:t>
            </a:r>
          </a:p>
        </p:txBody>
      </p:sp>
      <p:sp>
        <p:nvSpPr>
          <p:cNvPr id="12" name="Rounded Rectangle 11">
            <a:extLst>
              <a:ext uri="{FF2B5EF4-FFF2-40B4-BE49-F238E27FC236}">
                <a16:creationId xmlns:a16="http://schemas.microsoft.com/office/drawing/2014/main" id="{FA66E482-27E1-B4A1-99AE-9DD2872168C7}"/>
              </a:ext>
            </a:extLst>
          </p:cNvPr>
          <p:cNvSpPr/>
          <p:nvPr/>
        </p:nvSpPr>
        <p:spPr>
          <a:xfrm>
            <a:off x="4699146" y="5359945"/>
            <a:ext cx="2924093" cy="1050587"/>
          </a:xfrm>
          <a:prstGeom prst="roundRect">
            <a:avLst/>
          </a:prstGeom>
          <a:ln>
            <a:solidFill>
              <a:srgbClr val="66479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lv-LV">
                <a:latin typeface="Verdana"/>
                <a:ea typeface="Verdana"/>
              </a:rPr>
              <a:t>Mācību procesa nepārtrauktība un spēja pāriet uz dažādiem mācību modeļiem</a:t>
            </a:r>
          </a:p>
        </p:txBody>
      </p:sp>
      <p:sp>
        <p:nvSpPr>
          <p:cNvPr id="13" name="Rounded Rectangle 12">
            <a:extLst>
              <a:ext uri="{FF2B5EF4-FFF2-40B4-BE49-F238E27FC236}">
                <a16:creationId xmlns:a16="http://schemas.microsoft.com/office/drawing/2014/main" id="{42854A89-7819-F294-9199-0754616F2586}"/>
              </a:ext>
            </a:extLst>
          </p:cNvPr>
          <p:cNvSpPr/>
          <p:nvPr/>
        </p:nvSpPr>
        <p:spPr>
          <a:xfrm>
            <a:off x="8139495" y="1887166"/>
            <a:ext cx="2924093" cy="1050587"/>
          </a:xfrm>
          <a:prstGeom prst="roundRect">
            <a:avLst/>
          </a:prstGeom>
          <a:ln>
            <a:solidFill>
              <a:srgbClr val="66479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lv-LV">
                <a:latin typeface="Verdana"/>
                <a:ea typeface="Verdana"/>
              </a:rPr>
              <a:t>Gatavība kiberuzbrukumiem, dezinformācijai un citiem </a:t>
            </a:r>
            <a:r>
              <a:rPr lang="lv-LV" err="1">
                <a:latin typeface="Verdana"/>
                <a:ea typeface="Verdana"/>
              </a:rPr>
              <a:t>hibrīdapdraudējumiem</a:t>
            </a:r>
            <a:endParaRPr lang="lv-LV">
              <a:latin typeface="Verdana"/>
              <a:ea typeface="Verdana"/>
            </a:endParaRPr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6F77434A-CCE8-61C7-C549-1F6A9D39A467}"/>
              </a:ext>
            </a:extLst>
          </p:cNvPr>
          <p:cNvSpPr/>
          <p:nvPr/>
        </p:nvSpPr>
        <p:spPr>
          <a:xfrm>
            <a:off x="8139494" y="3044759"/>
            <a:ext cx="2924093" cy="1050587"/>
          </a:xfrm>
          <a:prstGeom prst="roundRect">
            <a:avLst/>
          </a:prstGeom>
          <a:ln>
            <a:solidFill>
              <a:srgbClr val="66479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lv-LV">
                <a:latin typeface="Verdana"/>
                <a:ea typeface="Verdana"/>
              </a:rPr>
              <a:t>Regulāras mācības un praktiski treniņi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BEE16CE0-E918-E8DC-1D07-6941FBD66CC2}"/>
              </a:ext>
            </a:extLst>
          </p:cNvPr>
          <p:cNvSpPr/>
          <p:nvPr/>
        </p:nvSpPr>
        <p:spPr>
          <a:xfrm>
            <a:off x="8139494" y="4202352"/>
            <a:ext cx="2924093" cy="1050587"/>
          </a:xfrm>
          <a:prstGeom prst="roundRect">
            <a:avLst/>
          </a:prstGeom>
          <a:ln>
            <a:solidFill>
              <a:srgbClr val="66479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lv-LV">
                <a:latin typeface="Verdana"/>
                <a:ea typeface="Verdana"/>
              </a:rPr>
              <a:t>Civilās aizsardzības kompetenču attīstīšana visos izglītības līmeņos</a:t>
            </a:r>
          </a:p>
        </p:txBody>
      </p:sp>
      <p:sp>
        <p:nvSpPr>
          <p:cNvPr id="16" name="Rounded Rectangle 15">
            <a:extLst>
              <a:ext uri="{FF2B5EF4-FFF2-40B4-BE49-F238E27FC236}">
                <a16:creationId xmlns:a16="http://schemas.microsoft.com/office/drawing/2014/main" id="{FDC6626E-F699-6914-5D89-BC7444B07546}"/>
              </a:ext>
            </a:extLst>
          </p:cNvPr>
          <p:cNvSpPr/>
          <p:nvPr/>
        </p:nvSpPr>
        <p:spPr>
          <a:xfrm>
            <a:off x="8139493" y="5359945"/>
            <a:ext cx="2924093" cy="1050587"/>
          </a:xfrm>
          <a:prstGeom prst="roundRect">
            <a:avLst/>
          </a:prstGeom>
          <a:ln>
            <a:solidFill>
              <a:srgbClr val="66479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r>
              <a:rPr lang="lv-LV">
                <a:latin typeface="Verdana"/>
                <a:ea typeface="Verdana"/>
              </a:rPr>
              <a:t>Spēja noteiktā laikā pāriet no klātienes uz kombinētu, attālinātu vai alternatīvu mācību organizācijas modeli</a:t>
            </a:r>
          </a:p>
        </p:txBody>
      </p:sp>
    </p:spTree>
    <p:extLst>
      <p:ext uri="{BB962C8B-B14F-4D97-AF65-F5344CB8AC3E}">
        <p14:creationId xmlns:p14="http://schemas.microsoft.com/office/powerpoint/2010/main" val="25234499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2">
          <a:extLst>
            <a:ext uri="{FF2B5EF4-FFF2-40B4-BE49-F238E27FC236}">
              <a16:creationId xmlns:a16="http://schemas.microsoft.com/office/drawing/2014/main" id="{8551A2BD-301D-0D48-5ACB-CA9CF69CCC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B6D77B9-B7F4-DD84-3485-C73404F4DC9E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1146665"/>
            <a:ext cx="12775223" cy="6313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V"/>
          </a:p>
        </p:txBody>
      </p:sp>
      <p:sp>
        <p:nvSpPr>
          <p:cNvPr id="463" name="Google Shape;463;p41">
            <a:extLst>
              <a:ext uri="{FF2B5EF4-FFF2-40B4-BE49-F238E27FC236}">
                <a16:creationId xmlns:a16="http://schemas.microsoft.com/office/drawing/2014/main" id="{51AF0421-437C-2443-5963-D41FBD195DE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036120" y="44147"/>
            <a:ext cx="10050979" cy="11428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Autofit/>
          </a:bodyPr>
          <a:lstStyle/>
          <a:p>
            <a:r>
              <a:rPr lang="lv-LV" sz="2400"/>
              <a:t>Vīzija: vienota rīcība atkarībā no apdraudējuma līmeņa</a:t>
            </a:r>
            <a:endParaRPr sz="2400" b="0"/>
          </a:p>
        </p:txBody>
      </p:sp>
      <p:sp>
        <p:nvSpPr>
          <p:cNvPr id="466" name="Google Shape;466;p41">
            <a:extLst>
              <a:ext uri="{FF2B5EF4-FFF2-40B4-BE49-F238E27FC236}">
                <a16:creationId xmlns:a16="http://schemas.microsoft.com/office/drawing/2014/main" id="{A6755FB2-16B8-0037-D6B0-D11039643859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670737" y="6566487"/>
            <a:ext cx="293472" cy="2915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36000" rIns="36000" bIns="36000" anchor="ctr" anchorCtr="0">
            <a:noAutofit/>
          </a:bodyPr>
          <a:lstStyle/>
          <a:p>
            <a:fld id="{00000000-1234-1234-1234-123412341234}" type="slidenum">
              <a:rPr lang="lv-LV"/>
              <a:pPr/>
              <a:t>3</a:t>
            </a:fld>
            <a:endParaRPr/>
          </a:p>
        </p:txBody>
      </p:sp>
      <p:sp>
        <p:nvSpPr>
          <p:cNvPr id="4" name="Google Shape;450;p40">
            <a:extLst>
              <a:ext uri="{FF2B5EF4-FFF2-40B4-BE49-F238E27FC236}">
                <a16:creationId xmlns:a16="http://schemas.microsoft.com/office/drawing/2014/main" id="{181D9B84-42A0-F973-DD98-8349830A3DA4}"/>
              </a:ext>
            </a:extLst>
          </p:cNvPr>
          <p:cNvSpPr txBox="1"/>
          <p:nvPr/>
        </p:nvSpPr>
        <p:spPr>
          <a:xfrm>
            <a:off x="758364" y="2835769"/>
            <a:ext cx="2940453" cy="2117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>
              <a:buClr>
                <a:schemeClr val="dk1"/>
              </a:buClr>
              <a:buSzPts val="1500"/>
            </a:pPr>
            <a:r>
              <a:rPr lang="lv-LV" sz="16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Paaugstināti riski:</a:t>
            </a:r>
          </a:p>
          <a:p>
            <a:pPr marL="285750" indent="-285750">
              <a:buClr>
                <a:schemeClr val="dk1"/>
              </a:buClr>
              <a:buSzPts val="1500"/>
              <a:buFont typeface="Arial" panose="020B0604020202020204" pitchFamily="34" charset="0"/>
              <a:buChar char="•"/>
            </a:pPr>
            <a:r>
              <a:rPr lang="lv-LV" sz="1600" dirty="0" err="1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kiberdraudi</a:t>
            </a:r>
            <a:r>
              <a:rPr lang="lv-LV" sz="16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;</a:t>
            </a:r>
            <a:endParaRPr lang="lv-LV" sz="1600" dirty="0">
              <a:solidFill>
                <a:schemeClr val="dk1"/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Clr>
                <a:schemeClr val="dk1"/>
              </a:buClr>
              <a:buSzPts val="1500"/>
              <a:buFont typeface="Arial" panose="020B0604020202020204" pitchFamily="34" charset="0"/>
              <a:buChar char="•"/>
            </a:pPr>
            <a:r>
              <a:rPr lang="lv-LV" sz="16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dezinformācija;</a:t>
            </a:r>
          </a:p>
          <a:p>
            <a:pPr marL="285750" indent="-285750">
              <a:buClr>
                <a:schemeClr val="dk1"/>
              </a:buClr>
              <a:buSzPts val="1500"/>
              <a:buFont typeface="Arial" panose="020B0604020202020204" pitchFamily="34" charset="0"/>
              <a:buChar char="•"/>
            </a:pPr>
            <a:r>
              <a:rPr lang="lv-LV" sz="1600" dirty="0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rPr>
              <a:t>lokāli</a:t>
            </a:r>
            <a:r>
              <a:rPr lang="lv-LV" sz="1600" dirty="0">
                <a:solidFill>
                  <a:srgbClr val="C00000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lv-LV" sz="16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drošības incidenti.</a:t>
            </a:r>
            <a:endParaRPr lang="lv-LV" sz="1600" dirty="0">
              <a:solidFill>
                <a:schemeClr val="dk1"/>
              </a:solidFill>
              <a:latin typeface="Verdana"/>
              <a:ea typeface="Verdana"/>
              <a:cs typeface="Verdana"/>
            </a:endParaRPr>
          </a:p>
          <a:p>
            <a:pPr>
              <a:buClr>
                <a:schemeClr val="dk1"/>
              </a:buClr>
              <a:buSzPts val="1500"/>
            </a:pPr>
            <a:endParaRPr lang="lv-LV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>
              <a:buSzPts val="1500"/>
            </a:pPr>
            <a:endParaRPr lang="lv-LV" dirty="0">
              <a:solidFill>
                <a:schemeClr val="dk1"/>
              </a:solidFill>
              <a:latin typeface="Verdana"/>
              <a:ea typeface="Verdana"/>
              <a:cs typeface="Verdana"/>
            </a:endParaRPr>
          </a:p>
          <a:p>
            <a:pPr>
              <a:buClr>
                <a:srgbClr val="664690"/>
              </a:buClr>
              <a:buSzPts val="1500"/>
            </a:pPr>
            <a:endParaRPr lang="lv-LV" dirty="0">
              <a:solidFill>
                <a:schemeClr val="dk1"/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5" name="Google Shape;454;p40">
            <a:extLst>
              <a:ext uri="{FF2B5EF4-FFF2-40B4-BE49-F238E27FC236}">
                <a16:creationId xmlns:a16="http://schemas.microsoft.com/office/drawing/2014/main" id="{8DF033B7-3D22-6B83-D5BF-DEEB94993624}"/>
              </a:ext>
            </a:extLst>
          </p:cNvPr>
          <p:cNvSpPr txBox="1"/>
          <p:nvPr/>
        </p:nvSpPr>
        <p:spPr>
          <a:xfrm>
            <a:off x="4472240" y="2888201"/>
            <a:ext cx="3419958" cy="21917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>
              <a:buClr>
                <a:schemeClr val="dk1"/>
              </a:buClr>
              <a:buSzPts val="1500"/>
            </a:pPr>
            <a:r>
              <a:rPr lang="lv-LV" sz="16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Reģionāli apdraudējumi:</a:t>
            </a:r>
          </a:p>
          <a:p>
            <a:pPr marL="285750" indent="-285750">
              <a:buClr>
                <a:schemeClr val="dk1"/>
              </a:buClr>
              <a:buSzPts val="1500"/>
              <a:buFont typeface="Arial" panose="020B0604020202020204" pitchFamily="34" charset="0"/>
              <a:buChar char="•"/>
            </a:pPr>
            <a:r>
              <a:rPr lang="lv-LV" sz="16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robežincidenti;</a:t>
            </a:r>
          </a:p>
          <a:p>
            <a:pPr marL="285750" indent="-285750">
              <a:buClr>
                <a:schemeClr val="dk1"/>
              </a:buClr>
              <a:buSzPts val="1500"/>
              <a:buFont typeface="Arial" panose="020B0604020202020204" pitchFamily="34" charset="0"/>
              <a:buChar char="•"/>
            </a:pPr>
            <a:r>
              <a:rPr lang="lv-LV" sz="16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plaši kiberuzbrukumi;</a:t>
            </a:r>
          </a:p>
          <a:p>
            <a:pPr marL="285750" indent="-285750">
              <a:buClr>
                <a:schemeClr val="dk1"/>
              </a:buClr>
              <a:buSzPts val="1500"/>
              <a:buFont typeface="Arial" panose="020B0604020202020204" pitchFamily="34" charset="0"/>
              <a:buChar char="•"/>
            </a:pPr>
            <a:r>
              <a:rPr lang="lv-LV" sz="16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infrastruktūras traucējumi</a:t>
            </a:r>
            <a:r>
              <a:rPr lang="lv-LV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.</a:t>
            </a:r>
          </a:p>
          <a:p>
            <a:pPr>
              <a:buClr>
                <a:schemeClr val="dk1"/>
              </a:buClr>
              <a:buSzPts val="1500"/>
            </a:pPr>
            <a:endParaRPr lang="lv-LV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>
              <a:buClr>
                <a:schemeClr val="dk1"/>
              </a:buClr>
              <a:buSzPts val="1500"/>
            </a:pPr>
            <a:endParaRPr lang="lv-LV" dirty="0">
              <a:solidFill>
                <a:schemeClr val="dk1"/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6" name="Google Shape;455;p40">
            <a:extLst>
              <a:ext uri="{FF2B5EF4-FFF2-40B4-BE49-F238E27FC236}">
                <a16:creationId xmlns:a16="http://schemas.microsoft.com/office/drawing/2014/main" id="{8902CDA7-FE3B-4635-2EE1-C71C8CF0F681}"/>
              </a:ext>
            </a:extLst>
          </p:cNvPr>
          <p:cNvSpPr txBox="1"/>
          <p:nvPr/>
        </p:nvSpPr>
        <p:spPr>
          <a:xfrm>
            <a:off x="8174596" y="2835974"/>
            <a:ext cx="3609413" cy="15079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>
              <a:buClr>
                <a:schemeClr val="dk1"/>
              </a:buClr>
              <a:buSzPts val="1500"/>
            </a:pPr>
            <a:r>
              <a:rPr lang="lv-LV" sz="16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Tiešs drošības apdraudējums.</a:t>
            </a:r>
          </a:p>
          <a:p>
            <a:pPr>
              <a:buClr>
                <a:schemeClr val="dk1"/>
              </a:buClr>
              <a:buSzPts val="1500"/>
            </a:pPr>
            <a:r>
              <a:rPr lang="lv-LV" sz="16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Piemēram:</a:t>
            </a:r>
          </a:p>
          <a:p>
            <a:pPr marL="285750" indent="-285750">
              <a:buClr>
                <a:schemeClr val="dk1"/>
              </a:buClr>
              <a:buSzPts val="1500"/>
              <a:buFont typeface="Arial" panose="020B0604020202020204" pitchFamily="34" charset="0"/>
              <a:buChar char="•"/>
            </a:pPr>
            <a:r>
              <a:rPr lang="lv-LV" sz="16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militārs apdraudējums;</a:t>
            </a:r>
          </a:p>
          <a:p>
            <a:pPr marL="285750" indent="-285750">
              <a:buClr>
                <a:schemeClr val="dk1"/>
              </a:buClr>
              <a:buSzPts val="1500"/>
              <a:buFont typeface="Arial" panose="020B0604020202020204" pitchFamily="34" charset="0"/>
              <a:buChar char="•"/>
            </a:pPr>
            <a:r>
              <a:rPr lang="lv-LV" sz="16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plaša evakuācija;</a:t>
            </a:r>
          </a:p>
          <a:p>
            <a:pPr marL="285750" indent="-285750">
              <a:buClr>
                <a:schemeClr val="dk1"/>
              </a:buClr>
              <a:buSzPts val="1500"/>
              <a:buFont typeface="Arial" panose="020B0604020202020204" pitchFamily="34" charset="0"/>
              <a:buChar char="•"/>
            </a:pPr>
            <a:r>
              <a:rPr lang="lv-LV" sz="16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ilgstoši energoapgādes traucējumi.</a:t>
            </a:r>
          </a:p>
        </p:txBody>
      </p:sp>
      <p:sp>
        <p:nvSpPr>
          <p:cNvPr id="7" name="Google Shape;450;p40">
            <a:extLst>
              <a:ext uri="{FF2B5EF4-FFF2-40B4-BE49-F238E27FC236}">
                <a16:creationId xmlns:a16="http://schemas.microsoft.com/office/drawing/2014/main" id="{4CA39A85-AE8A-5F17-00C3-09FC58A92A8C}"/>
              </a:ext>
            </a:extLst>
          </p:cNvPr>
          <p:cNvSpPr txBox="1"/>
          <p:nvPr/>
        </p:nvSpPr>
        <p:spPr>
          <a:xfrm>
            <a:off x="5171875" y="2005218"/>
            <a:ext cx="2359712" cy="4377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>
              <a:buClr>
                <a:schemeClr val="dk1"/>
              </a:buClr>
              <a:buSzPts val="1500"/>
            </a:pPr>
            <a:r>
              <a:rPr lang="lv-LV" sz="1800" b="1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Oranžais</a:t>
            </a:r>
          </a:p>
          <a:p>
            <a:pPr>
              <a:buClr>
                <a:schemeClr val="dk1"/>
              </a:buClr>
              <a:buSzPts val="1500"/>
            </a:pPr>
            <a:r>
              <a:rPr lang="lv-LV" sz="1800" b="1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līmenis</a:t>
            </a:r>
            <a:endParaRPr sz="1800" b="1" dirty="0"/>
          </a:p>
        </p:txBody>
      </p:sp>
      <p:sp>
        <p:nvSpPr>
          <p:cNvPr id="10" name="Google Shape;450;p40">
            <a:extLst>
              <a:ext uri="{FF2B5EF4-FFF2-40B4-BE49-F238E27FC236}">
                <a16:creationId xmlns:a16="http://schemas.microsoft.com/office/drawing/2014/main" id="{EE985C8E-BEB9-F92C-AAE2-EB3B577673A8}"/>
              </a:ext>
            </a:extLst>
          </p:cNvPr>
          <p:cNvSpPr txBox="1"/>
          <p:nvPr/>
        </p:nvSpPr>
        <p:spPr>
          <a:xfrm>
            <a:off x="1048736" y="2070626"/>
            <a:ext cx="2359712" cy="4377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>
              <a:buClr>
                <a:schemeClr val="dk1"/>
              </a:buClr>
              <a:buSzPts val="1500"/>
            </a:pPr>
            <a:r>
              <a:rPr lang="lv-LV" sz="1800" b="1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Dzeltenais līmenis</a:t>
            </a:r>
            <a:endParaRPr sz="1800" b="1"/>
          </a:p>
        </p:txBody>
      </p:sp>
      <p:sp>
        <p:nvSpPr>
          <p:cNvPr id="11" name="Google Shape;450;p40">
            <a:extLst>
              <a:ext uri="{FF2B5EF4-FFF2-40B4-BE49-F238E27FC236}">
                <a16:creationId xmlns:a16="http://schemas.microsoft.com/office/drawing/2014/main" id="{60F00D65-DE09-0358-5EB5-60FAEF2EA808}"/>
              </a:ext>
            </a:extLst>
          </p:cNvPr>
          <p:cNvSpPr txBox="1"/>
          <p:nvPr/>
        </p:nvSpPr>
        <p:spPr>
          <a:xfrm>
            <a:off x="8720523" y="2090990"/>
            <a:ext cx="2359712" cy="43770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>
              <a:buClr>
                <a:schemeClr val="dk1"/>
              </a:buClr>
              <a:buSzPts val="1500"/>
            </a:pPr>
            <a:r>
              <a:rPr lang="lv-LV" sz="1800" b="1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Sarkanais</a:t>
            </a:r>
          </a:p>
          <a:p>
            <a:pPr>
              <a:buClr>
                <a:schemeClr val="dk1"/>
              </a:buClr>
              <a:buSzPts val="1500"/>
            </a:pPr>
            <a:r>
              <a:rPr lang="lv-LV" sz="1800" b="1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līmenis</a:t>
            </a:r>
            <a:endParaRPr sz="1800" b="1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FBD34D27-66E4-8759-A13A-003B0C012D63}"/>
              </a:ext>
            </a:extLst>
          </p:cNvPr>
          <p:cNvSpPr/>
          <p:nvPr/>
        </p:nvSpPr>
        <p:spPr>
          <a:xfrm>
            <a:off x="1048736" y="1391181"/>
            <a:ext cx="2190657" cy="386862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V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7D6CB84-B465-367B-56E8-3837704A8538}"/>
              </a:ext>
            </a:extLst>
          </p:cNvPr>
          <p:cNvSpPr/>
          <p:nvPr/>
        </p:nvSpPr>
        <p:spPr>
          <a:xfrm>
            <a:off x="4756239" y="1391181"/>
            <a:ext cx="2190657" cy="38686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V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417CB78-5B15-68CF-D9B9-6293CB5FA117}"/>
              </a:ext>
            </a:extLst>
          </p:cNvPr>
          <p:cNvSpPr/>
          <p:nvPr/>
        </p:nvSpPr>
        <p:spPr>
          <a:xfrm>
            <a:off x="8332596" y="1391181"/>
            <a:ext cx="2190657" cy="38686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V"/>
          </a:p>
        </p:txBody>
      </p:sp>
      <p:sp>
        <p:nvSpPr>
          <p:cNvPr id="12" name="Google Shape;454;p40">
            <a:extLst>
              <a:ext uri="{FF2B5EF4-FFF2-40B4-BE49-F238E27FC236}">
                <a16:creationId xmlns:a16="http://schemas.microsoft.com/office/drawing/2014/main" id="{6E308DF8-EF66-3190-57FE-2B52B0DE0609}"/>
              </a:ext>
            </a:extLst>
          </p:cNvPr>
          <p:cNvSpPr txBox="1"/>
          <p:nvPr/>
        </p:nvSpPr>
        <p:spPr>
          <a:xfrm>
            <a:off x="758365" y="4401800"/>
            <a:ext cx="2940452" cy="16705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>
              <a:buClr>
                <a:schemeClr val="dk1"/>
              </a:buClr>
              <a:buSzPts val="1500"/>
            </a:pPr>
            <a:r>
              <a:rPr lang="lv-LV" sz="16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Mācības notiek klātienē.</a:t>
            </a:r>
          </a:p>
          <a:p>
            <a:pPr>
              <a:buClr>
                <a:schemeClr val="dk1"/>
              </a:buClr>
              <a:buSzPts val="1500"/>
            </a:pPr>
            <a:r>
              <a:rPr lang="lv-LV" sz="16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Pastiprināti drošības, t.sk. </a:t>
            </a:r>
            <a:r>
              <a:rPr lang="lv-LV" sz="1600" dirty="0" err="1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kiberdrošības</a:t>
            </a:r>
            <a:r>
              <a:rPr lang="lv-LV" sz="16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un komunikācijas pasākumi.</a:t>
            </a:r>
          </a:p>
          <a:p>
            <a:pPr>
              <a:buClr>
                <a:schemeClr val="dk1"/>
              </a:buClr>
              <a:buSzPts val="1500"/>
            </a:pPr>
            <a:r>
              <a:rPr lang="lv-LV" sz="16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Gatavība operatīvi pāriet uz augstāku apdraudējuma līmeni.</a:t>
            </a:r>
          </a:p>
          <a:p>
            <a:pPr>
              <a:buClr>
                <a:schemeClr val="dk1"/>
              </a:buClr>
              <a:buSzPts val="1500"/>
            </a:pPr>
            <a:endParaRPr lang="lv-LV" dirty="0">
              <a:solidFill>
                <a:schemeClr val="dk1"/>
              </a:solidFill>
              <a:highlight>
                <a:srgbClr val="FFFF00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>
              <a:buSzPts val="1500"/>
            </a:pPr>
            <a:endParaRPr lang="lv-LV" dirty="0">
              <a:solidFill>
                <a:schemeClr val="dk1"/>
              </a:solidFill>
              <a:highlight>
                <a:srgbClr val="FFFF00"/>
              </a:highlight>
              <a:latin typeface="Verdana"/>
              <a:ea typeface="Verdana"/>
              <a:cs typeface="Verdana"/>
            </a:endParaRPr>
          </a:p>
          <a:p>
            <a:pPr>
              <a:buClr>
                <a:srgbClr val="664690"/>
              </a:buClr>
              <a:buSzPts val="1500"/>
            </a:pPr>
            <a:endParaRPr lang="lv-LV" dirty="0">
              <a:solidFill>
                <a:schemeClr val="dk1"/>
              </a:solidFill>
              <a:highlight>
                <a:srgbClr val="FFFF00"/>
              </a:highlight>
              <a:latin typeface="Verdana"/>
              <a:ea typeface="Verdana"/>
              <a:cs typeface="Verdana"/>
            </a:endParaRPr>
          </a:p>
        </p:txBody>
      </p:sp>
      <p:sp>
        <p:nvSpPr>
          <p:cNvPr id="13" name="Google Shape;454;p40">
            <a:extLst>
              <a:ext uri="{FF2B5EF4-FFF2-40B4-BE49-F238E27FC236}">
                <a16:creationId xmlns:a16="http://schemas.microsoft.com/office/drawing/2014/main" id="{35728013-C4B3-211B-51A4-4974214AAFF4}"/>
              </a:ext>
            </a:extLst>
          </p:cNvPr>
          <p:cNvSpPr txBox="1"/>
          <p:nvPr/>
        </p:nvSpPr>
        <p:spPr>
          <a:xfrm>
            <a:off x="4627322" y="4253948"/>
            <a:ext cx="3198285" cy="16705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>
              <a:buClr>
                <a:schemeClr val="dk1"/>
              </a:buClr>
              <a:buSzPts val="1500"/>
            </a:pPr>
            <a:r>
              <a:rPr lang="lv-LV" sz="16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Pāreja uz kombinēto modeli. Praktiskās un klātienes mācības tiek pārceltas, </a:t>
            </a:r>
            <a:r>
              <a:rPr lang="lv-LV" sz="1600" dirty="0" err="1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prioritizētas</a:t>
            </a:r>
            <a:r>
              <a:rPr lang="lv-LV" sz="16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vai organizētas mazākās grupās, daļa satura tiek nodrošināta attālināti. Gatavība operatīvi pāriet uz augstāku apdraudējuma līmeni.</a:t>
            </a:r>
            <a:endParaRPr lang="lv-LV" sz="1600" dirty="0">
              <a:solidFill>
                <a:schemeClr val="dk1"/>
              </a:solidFill>
              <a:highlight>
                <a:srgbClr val="FFFF00"/>
              </a:highlight>
              <a:latin typeface="Verdana"/>
              <a:ea typeface="Verdana"/>
              <a:cs typeface="Verdana"/>
            </a:endParaRPr>
          </a:p>
        </p:txBody>
      </p:sp>
      <p:sp>
        <p:nvSpPr>
          <p:cNvPr id="14" name="Google Shape;454;p40">
            <a:extLst>
              <a:ext uri="{FF2B5EF4-FFF2-40B4-BE49-F238E27FC236}">
                <a16:creationId xmlns:a16="http://schemas.microsoft.com/office/drawing/2014/main" id="{50CD5BC5-4567-BCB3-9FEE-12D738365342}"/>
              </a:ext>
            </a:extLst>
          </p:cNvPr>
          <p:cNvSpPr txBox="1"/>
          <p:nvPr/>
        </p:nvSpPr>
        <p:spPr>
          <a:xfrm>
            <a:off x="8103538" y="4651176"/>
            <a:ext cx="3274931" cy="16705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>
              <a:buClr>
                <a:schemeClr val="dk1"/>
              </a:buClr>
              <a:buSzPts val="1500"/>
            </a:pPr>
            <a:r>
              <a:rPr lang="lv-LV" sz="16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Pilnīga pāreja uz alternatīvu mācību organizāciju</a:t>
            </a:r>
            <a:r>
              <a:rPr lang="lv-LV" sz="1600" dirty="0">
                <a:solidFill>
                  <a:schemeClr val="accent1"/>
                </a:solidFill>
                <a:latin typeface="Verdana"/>
                <a:ea typeface="Verdana"/>
                <a:cs typeface="Verdana"/>
                <a:sym typeface="Verdana"/>
              </a:rPr>
              <a:t>: </a:t>
            </a:r>
            <a:r>
              <a:rPr lang="lv-LV" sz="16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attālināti, citās telpās, patvertnēs vai evakuācijas vietās.</a:t>
            </a:r>
          </a:p>
          <a:p>
            <a:pPr>
              <a:buClr>
                <a:schemeClr val="dk1"/>
              </a:buClr>
              <a:buSzPts val="1500"/>
            </a:pPr>
            <a:r>
              <a:rPr lang="lv-LV" sz="16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Daļa mācību procesa var tikt pilnībā apturēta uz laiku.</a:t>
            </a:r>
            <a:endParaRPr lang="lv-LV" sz="1600" dirty="0">
              <a:solidFill>
                <a:schemeClr val="dk1"/>
              </a:solidFill>
              <a:highlight>
                <a:srgbClr val="FFFF00"/>
              </a:highlight>
              <a:latin typeface="Verdana"/>
              <a:ea typeface="Verdana"/>
              <a:cs typeface="Verdana"/>
            </a:endParaRPr>
          </a:p>
        </p:txBody>
      </p:sp>
    </p:spTree>
    <p:extLst>
      <p:ext uri="{BB962C8B-B14F-4D97-AF65-F5344CB8AC3E}">
        <p14:creationId xmlns:p14="http://schemas.microsoft.com/office/powerpoint/2010/main" val="354898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9">
          <a:extLst>
            <a:ext uri="{FF2B5EF4-FFF2-40B4-BE49-F238E27FC236}">
              <a16:creationId xmlns:a16="http://schemas.microsoft.com/office/drawing/2014/main" id="{ACA1DF9C-E9A7-DC30-507F-9EC3D4824A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p37">
            <a:extLst>
              <a:ext uri="{FF2B5EF4-FFF2-40B4-BE49-F238E27FC236}">
                <a16:creationId xmlns:a16="http://schemas.microsoft.com/office/drawing/2014/main" id="{40E6122B-0BAF-7DC1-46F7-265C62D5A392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195682" y="2235200"/>
            <a:ext cx="6353063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buClr>
                <a:schemeClr val="lt1"/>
              </a:buClr>
            </a:pPr>
            <a:r>
              <a:rPr lang="lv-LV">
                <a:solidFill>
                  <a:schemeClr val="dk1"/>
                </a:solidFill>
              </a:rPr>
              <a:t>SITUĀCIJAS IZVĒRTĒJUMS</a:t>
            </a:r>
            <a:endParaRPr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788EBC5-2D6D-FD7B-9076-BA00E9022D6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lv-LV"/>
          </a:p>
        </p:txBody>
      </p:sp>
    </p:spTree>
    <p:extLst>
      <p:ext uri="{BB962C8B-B14F-4D97-AF65-F5344CB8AC3E}">
        <p14:creationId xmlns:p14="http://schemas.microsoft.com/office/powerpoint/2010/main" val="40766928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5">
          <a:extLst>
            <a:ext uri="{FF2B5EF4-FFF2-40B4-BE49-F238E27FC236}">
              <a16:creationId xmlns:a16="http://schemas.microsoft.com/office/drawing/2014/main" id="{E5431ECD-6D54-24B6-C7F1-05D292E6C8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AAA1106-4D36-0E9E-F04F-E5FC3BF5D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774" y="257547"/>
            <a:ext cx="8120825" cy="1142815"/>
          </a:xfrm>
        </p:spPr>
        <p:txBody>
          <a:bodyPr/>
          <a:lstStyle/>
          <a:p>
            <a:r>
              <a:rPr lang="lv-LV">
                <a:solidFill>
                  <a:schemeClr val="dk1"/>
                </a:solidFill>
              </a:rPr>
              <a:t>Ietekmēts mācību process no 7.-31. maijam:</a:t>
            </a:r>
            <a:br>
              <a:rPr lang="lv-LV">
                <a:solidFill>
                  <a:schemeClr val="dk1"/>
                </a:solidFill>
              </a:rPr>
            </a:br>
            <a:r>
              <a:rPr lang="lv-LV">
                <a:solidFill>
                  <a:schemeClr val="dk1"/>
                </a:solidFill>
              </a:rPr>
              <a:t>Dati un skaitļi</a:t>
            </a:r>
            <a:endParaRPr lang="lv-LV"/>
          </a:p>
        </p:txBody>
      </p:sp>
      <p:sp>
        <p:nvSpPr>
          <p:cNvPr id="2" name="Google Shape;450;p40">
            <a:extLst>
              <a:ext uri="{FF2B5EF4-FFF2-40B4-BE49-F238E27FC236}">
                <a16:creationId xmlns:a16="http://schemas.microsoft.com/office/drawing/2014/main" id="{B25575BB-4262-B273-7A2C-94D4BB7B01E9}"/>
              </a:ext>
            </a:extLst>
          </p:cNvPr>
          <p:cNvSpPr txBox="1"/>
          <p:nvPr/>
        </p:nvSpPr>
        <p:spPr>
          <a:xfrm>
            <a:off x="616775" y="1865361"/>
            <a:ext cx="3905529" cy="42869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>
              <a:buClr>
                <a:schemeClr val="dk1"/>
              </a:buClr>
              <a:buSzPts val="1500"/>
            </a:pPr>
            <a:r>
              <a:rPr lang="lv-LV" sz="1600" b="1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14 </a:t>
            </a:r>
            <a:r>
              <a:rPr lang="lv-LV" sz="16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pašvaldības</a:t>
            </a:r>
          </a:p>
          <a:p>
            <a:pPr>
              <a:buClr>
                <a:schemeClr val="dk1"/>
              </a:buClr>
              <a:buSzPts val="1500"/>
            </a:pPr>
            <a:endParaRPr lang="lv-LV" sz="1600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>
              <a:buClr>
                <a:schemeClr val="dk1"/>
              </a:buClr>
              <a:buSzPts val="1500"/>
            </a:pPr>
            <a:r>
              <a:rPr lang="lv-LV" sz="1600" b="1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378</a:t>
            </a:r>
            <a:r>
              <a:rPr lang="lv-LV" sz="16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izglītības iestādes:</a:t>
            </a:r>
          </a:p>
          <a:p>
            <a:pPr marL="285750" indent="-285750">
              <a:buClr>
                <a:schemeClr val="dk1"/>
              </a:buClr>
              <a:buSzPts val="1500"/>
              <a:buFont typeface="Arial" panose="020B0604020202020204" pitchFamily="34" charset="0"/>
              <a:buChar char="•"/>
            </a:pPr>
            <a:r>
              <a:rPr lang="lv-LV" sz="1600" b="1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168</a:t>
            </a:r>
            <a:r>
              <a:rPr lang="lv-LV" sz="16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vispārējās izglītības iestādes</a:t>
            </a:r>
          </a:p>
          <a:p>
            <a:pPr marL="285750" indent="-285750">
              <a:buClr>
                <a:schemeClr val="dk1"/>
              </a:buClr>
              <a:buSzPts val="1500"/>
              <a:buFont typeface="Arial" panose="020B0604020202020204" pitchFamily="34" charset="0"/>
              <a:buChar char="•"/>
            </a:pPr>
            <a:r>
              <a:rPr lang="lv-LV" sz="1600" b="1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101</a:t>
            </a:r>
            <a:r>
              <a:rPr lang="lv-LV" sz="16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pirmskolas izglītības iestāde</a:t>
            </a:r>
          </a:p>
          <a:p>
            <a:pPr marL="285750" indent="-285750">
              <a:buClr>
                <a:schemeClr val="dk1"/>
              </a:buClr>
              <a:buSzPts val="1500"/>
              <a:buFont typeface="Arial" panose="020B0604020202020204" pitchFamily="34" charset="0"/>
              <a:buChar char="•"/>
            </a:pPr>
            <a:r>
              <a:rPr lang="lv-LV" sz="1600" b="1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14</a:t>
            </a:r>
            <a:r>
              <a:rPr lang="lv-LV" sz="16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bērnu un jauniešu centri</a:t>
            </a:r>
          </a:p>
          <a:p>
            <a:pPr marL="285750" indent="-285750">
              <a:buClr>
                <a:schemeClr val="dk1"/>
              </a:buClr>
              <a:buSzPts val="1500"/>
              <a:buFont typeface="Arial" panose="020B0604020202020204" pitchFamily="34" charset="0"/>
              <a:buChar char="•"/>
            </a:pPr>
            <a:r>
              <a:rPr lang="lv-LV" sz="1600" b="1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58</a:t>
            </a:r>
            <a:r>
              <a:rPr lang="lv-LV" sz="16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profesionālās ievirzes izglītības iestādes</a:t>
            </a:r>
          </a:p>
          <a:p>
            <a:pPr marL="285750" indent="-285750">
              <a:buClr>
                <a:schemeClr val="dk1"/>
              </a:buClr>
              <a:buSzPts val="1500"/>
              <a:buFont typeface="Arial" panose="020B0604020202020204" pitchFamily="34" charset="0"/>
              <a:buChar char="•"/>
            </a:pPr>
            <a:r>
              <a:rPr lang="lv-LV" sz="1600" b="1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15</a:t>
            </a:r>
            <a:r>
              <a:rPr lang="lv-LV" sz="16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profesionālās izglītības iestādes</a:t>
            </a:r>
          </a:p>
          <a:p>
            <a:pPr marL="285750" indent="-285750">
              <a:buClr>
                <a:schemeClr val="dk1"/>
              </a:buClr>
              <a:buSzPts val="1500"/>
              <a:buFont typeface="Arial" panose="020B0604020202020204" pitchFamily="34" charset="0"/>
              <a:buChar char="•"/>
            </a:pPr>
            <a:r>
              <a:rPr lang="lv-LV" sz="1600" b="1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22</a:t>
            </a:r>
            <a:r>
              <a:rPr lang="lv-LV" sz="16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 augstākās izglītības iestādes</a:t>
            </a:r>
            <a:endParaRPr lang="lv-LV" sz="1600" dirty="0">
              <a:solidFill>
                <a:schemeClr val="dk1"/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Clr>
                <a:schemeClr val="dk1"/>
              </a:buClr>
              <a:buSzPts val="1500"/>
              <a:buFont typeface="Arial" panose="020B0604020202020204" pitchFamily="34" charset="0"/>
              <a:buChar char="•"/>
            </a:pPr>
            <a:endParaRPr lang="lv-LV" sz="1600" dirty="0">
              <a:solidFill>
                <a:schemeClr val="dk1"/>
              </a:solidFill>
              <a:highlight>
                <a:srgbClr val="FFFF00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>
              <a:buClr>
                <a:schemeClr val="dk1"/>
              </a:buClr>
              <a:buSzPts val="1500"/>
            </a:pPr>
            <a:r>
              <a:rPr lang="lv-LV" sz="1600" b="1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67658 </a:t>
            </a:r>
            <a:r>
              <a:rPr lang="lv-LV" sz="16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izglītojamie (neskaitot augstākās izglītības iestādes):</a:t>
            </a:r>
            <a:endParaRPr lang="lv-LV" sz="1600" dirty="0">
              <a:solidFill>
                <a:schemeClr val="dk1"/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Clr>
                <a:schemeClr val="dk1"/>
              </a:buClr>
              <a:buSzPts val="1500"/>
              <a:buFont typeface="Arial" panose="020B0604020202020204" pitchFamily="34" charset="0"/>
              <a:buChar char="•"/>
            </a:pPr>
            <a:r>
              <a:rPr lang="lv-LV" sz="1600" b="1" dirty="0">
                <a:solidFill>
                  <a:schemeClr val="dk1"/>
                </a:solidFill>
                <a:latin typeface="Verdana"/>
                <a:ea typeface="Verdana"/>
                <a:cs typeface="Verdana"/>
              </a:rPr>
              <a:t>17570 </a:t>
            </a:r>
            <a:r>
              <a:rPr lang="lv-LV" sz="1600" dirty="0">
                <a:solidFill>
                  <a:schemeClr val="dk1"/>
                </a:solidFill>
                <a:latin typeface="Verdana"/>
                <a:ea typeface="Verdana"/>
                <a:cs typeface="Verdana"/>
              </a:rPr>
              <a:t>pirmsskolas izglītība</a:t>
            </a:r>
            <a:endParaRPr lang="lv-LV" sz="1600" b="1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 marL="285750" indent="-285750">
              <a:buClr>
                <a:schemeClr val="dk1"/>
              </a:buClr>
              <a:buSzPts val="1500"/>
              <a:buFont typeface="Arial" panose="020B0604020202020204" pitchFamily="34" charset="0"/>
              <a:buChar char="•"/>
            </a:pPr>
            <a:r>
              <a:rPr lang="lv-LV" sz="1600" b="1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42819 </a:t>
            </a:r>
            <a:r>
              <a:rPr lang="lv-LV" sz="16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1.-12. klase</a:t>
            </a:r>
            <a:endParaRPr lang="lv-LV" sz="1600" dirty="0">
              <a:solidFill>
                <a:schemeClr val="dk1"/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Clr>
                <a:schemeClr val="dk1"/>
              </a:buClr>
              <a:buSzPts val="1500"/>
              <a:buFont typeface="Arial" panose="020B0604020202020204" pitchFamily="34" charset="0"/>
              <a:buChar char="•"/>
            </a:pPr>
            <a:r>
              <a:rPr lang="lv-LV" sz="1600" b="1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7269 </a:t>
            </a:r>
            <a:r>
              <a:rPr lang="lv-LV" sz="1600" dirty="0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profesionālā izglītība</a:t>
            </a:r>
            <a:endParaRPr lang="lv-LV" sz="1600" b="1" dirty="0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  <a:p>
            <a:pPr>
              <a:buClr>
                <a:schemeClr val="dk1"/>
              </a:buClr>
              <a:buSzPts val="1500"/>
            </a:pPr>
            <a:endParaRPr lang="lv-LV" dirty="0">
              <a:solidFill>
                <a:schemeClr val="dk1"/>
              </a:solidFill>
              <a:latin typeface="Verdana"/>
              <a:ea typeface="Verdana"/>
              <a:cs typeface="Verdana"/>
            </a:endParaRPr>
          </a:p>
        </p:txBody>
      </p:sp>
      <p:sp>
        <p:nvSpPr>
          <p:cNvPr id="6" name="Google Shape;450;p40">
            <a:extLst>
              <a:ext uri="{FF2B5EF4-FFF2-40B4-BE49-F238E27FC236}">
                <a16:creationId xmlns:a16="http://schemas.microsoft.com/office/drawing/2014/main" id="{B0E45DC7-D26B-260D-579F-7606755E0957}"/>
              </a:ext>
            </a:extLst>
          </p:cNvPr>
          <p:cNvSpPr txBox="1"/>
          <p:nvPr/>
        </p:nvSpPr>
        <p:spPr>
          <a:xfrm>
            <a:off x="4870174" y="1862165"/>
            <a:ext cx="6629400" cy="20279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r>
              <a:rPr lang="lv-LV" b="1" dirty="0">
                <a:solidFill>
                  <a:schemeClr val="dk1"/>
                </a:solidFill>
                <a:latin typeface="Verdana"/>
                <a:ea typeface="Verdana"/>
                <a:cs typeface="Verdana"/>
              </a:rPr>
              <a:t>Traucēta valsts pārbaudes darbu norise:</a:t>
            </a:r>
          </a:p>
          <a:p>
            <a:pPr marL="285750" indent="-285750">
              <a:buClr>
                <a:srgbClr val="664790"/>
              </a:buClr>
              <a:buFont typeface="Arial"/>
              <a:buChar char="•"/>
            </a:pPr>
            <a:r>
              <a:rPr lang="lv-LV" dirty="0">
                <a:solidFill>
                  <a:schemeClr val="dk1"/>
                </a:solidFill>
                <a:latin typeface="Verdana"/>
                <a:ea typeface="Verdana"/>
                <a:cs typeface="Verdana"/>
              </a:rPr>
              <a:t>19. maijā pārtraukts eksāmens latviešu valodā 9. klasei, </a:t>
            </a:r>
            <a:r>
              <a:rPr lang="lv-LV" b="1" dirty="0">
                <a:solidFill>
                  <a:schemeClr val="dk1"/>
                </a:solidFill>
                <a:latin typeface="Verdana"/>
                <a:ea typeface="Verdana"/>
                <a:cs typeface="Verdana"/>
              </a:rPr>
              <a:t>1278</a:t>
            </a:r>
            <a:r>
              <a:rPr lang="lv-LV" dirty="0">
                <a:solidFill>
                  <a:schemeClr val="dk1"/>
                </a:solidFill>
                <a:latin typeface="Verdana"/>
                <a:ea typeface="Verdana"/>
                <a:cs typeface="Verdana"/>
              </a:rPr>
              <a:t> skolēni 2. daļu veic </a:t>
            </a:r>
            <a:r>
              <a:rPr lang="lv-LV" dirty="0" err="1">
                <a:solidFill>
                  <a:schemeClr val="dk1"/>
                </a:solidFill>
                <a:latin typeface="Verdana"/>
                <a:ea typeface="Verdana"/>
                <a:cs typeface="Verdana"/>
              </a:rPr>
              <a:t>papildtermiņā</a:t>
            </a:r>
            <a:r>
              <a:rPr lang="lv-LV" dirty="0">
                <a:solidFill>
                  <a:schemeClr val="dk1"/>
                </a:solidFill>
                <a:latin typeface="Verdana"/>
                <a:ea typeface="Verdana"/>
                <a:cs typeface="Verdana"/>
              </a:rPr>
              <a:t> 9. jūnijā. </a:t>
            </a:r>
          </a:p>
          <a:p>
            <a:pPr marL="285750" indent="-285750">
              <a:buClr>
                <a:srgbClr val="664790"/>
              </a:buClr>
              <a:buFont typeface="Arial"/>
              <a:buChar char="•"/>
            </a:pPr>
            <a:endParaRPr lang="lv-LV" dirty="0">
              <a:solidFill>
                <a:schemeClr val="dk1"/>
              </a:solidFill>
              <a:latin typeface="Verdana"/>
              <a:ea typeface="Verdana"/>
              <a:cs typeface="Verdana"/>
            </a:endParaRPr>
          </a:p>
          <a:p>
            <a:pPr marL="285750" indent="-285750">
              <a:buClr>
                <a:srgbClr val="664790"/>
              </a:buClr>
              <a:buFont typeface="Arial"/>
              <a:buChar char="•"/>
            </a:pPr>
            <a:r>
              <a:rPr lang="lv-LV" dirty="0">
                <a:solidFill>
                  <a:schemeClr val="dk1"/>
                </a:solidFill>
                <a:latin typeface="Verdana"/>
                <a:ea typeface="Verdana"/>
                <a:cs typeface="Verdana"/>
              </a:rPr>
              <a:t>20. maijā traucēts fizikas eksāmens vidusskolai, 19. jūnijā </a:t>
            </a:r>
            <a:r>
              <a:rPr lang="lv-LV" dirty="0" err="1">
                <a:solidFill>
                  <a:schemeClr val="dk1"/>
                </a:solidFill>
                <a:latin typeface="Verdana"/>
                <a:ea typeface="Verdana"/>
                <a:cs typeface="Verdana"/>
              </a:rPr>
              <a:t>papildtermiņam</a:t>
            </a:r>
            <a:r>
              <a:rPr lang="lv-LV" dirty="0">
                <a:solidFill>
                  <a:schemeClr val="dk1"/>
                </a:solidFill>
                <a:latin typeface="Verdana"/>
                <a:ea typeface="Verdana"/>
                <a:cs typeface="Verdana"/>
              </a:rPr>
              <a:t> optimālā līmeņa eksāmenam pieteikti </a:t>
            </a:r>
            <a:r>
              <a:rPr lang="lv-LV" b="1" dirty="0">
                <a:solidFill>
                  <a:schemeClr val="dk1"/>
                </a:solidFill>
                <a:latin typeface="Verdana"/>
                <a:ea typeface="Verdana"/>
                <a:cs typeface="Verdana"/>
              </a:rPr>
              <a:t>17</a:t>
            </a:r>
            <a:r>
              <a:rPr lang="lv-LV" dirty="0">
                <a:solidFill>
                  <a:schemeClr val="dk1"/>
                </a:solidFill>
                <a:latin typeface="Verdana"/>
                <a:ea typeface="Verdana"/>
                <a:cs typeface="Verdana"/>
              </a:rPr>
              <a:t> skolēni, augstākā līmeņa – </a:t>
            </a:r>
            <a:r>
              <a:rPr lang="lv-LV" b="1" dirty="0">
                <a:solidFill>
                  <a:schemeClr val="dk1"/>
                </a:solidFill>
                <a:latin typeface="Verdana"/>
                <a:ea typeface="Verdana"/>
                <a:cs typeface="Verdana"/>
              </a:rPr>
              <a:t>5</a:t>
            </a:r>
            <a:r>
              <a:rPr lang="lv-LV" dirty="0">
                <a:solidFill>
                  <a:schemeClr val="dk1"/>
                </a:solidFill>
                <a:latin typeface="Verdana"/>
                <a:ea typeface="Verdana"/>
                <a:cs typeface="Verdana"/>
              </a:rPr>
              <a:t> skolēni.</a:t>
            </a:r>
          </a:p>
        </p:txBody>
      </p:sp>
      <p:sp>
        <p:nvSpPr>
          <p:cNvPr id="8" name="Google Shape;919;p66">
            <a:extLst>
              <a:ext uri="{FF2B5EF4-FFF2-40B4-BE49-F238E27FC236}">
                <a16:creationId xmlns:a16="http://schemas.microsoft.com/office/drawing/2014/main" id="{8492F323-92BA-D0A4-A694-9E0DF5E4E9B9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668712" y="6566487"/>
            <a:ext cx="293472" cy="2915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36000" rIns="36000" bIns="36000" anchor="ctr" anchorCtr="0">
            <a:noAutofit/>
          </a:bodyPr>
          <a:lstStyle/>
          <a:p>
            <a:fld id="{00000000-1234-1234-1234-123412341234}" type="slidenum">
              <a:rPr lang="lv-LV"/>
              <a:pPr/>
              <a:t>5</a:t>
            </a:fld>
            <a:endParaRPr/>
          </a:p>
        </p:txBody>
      </p:sp>
      <p:pic>
        <p:nvPicPr>
          <p:cNvPr id="7" name="Picture 6" descr="A map of the state of latvia&#10;&#10;AI-generated content may be incorrect.">
            <a:extLst>
              <a:ext uri="{FF2B5EF4-FFF2-40B4-BE49-F238E27FC236}">
                <a16:creationId xmlns:a16="http://schemas.microsoft.com/office/drawing/2014/main" id="{72351430-FCF3-F1C1-B6D2-F997393924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10249" y="3505766"/>
            <a:ext cx="5464143" cy="33522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6065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7" name="Google Shape;917;p66"/>
          <p:cNvSpPr txBox="1">
            <a:spLocks noGrp="1"/>
          </p:cNvSpPr>
          <p:nvPr>
            <p:ph type="title"/>
          </p:nvPr>
        </p:nvSpPr>
        <p:spPr>
          <a:xfrm>
            <a:off x="6599088" y="711638"/>
            <a:ext cx="4408881" cy="3961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/>
          <a:p>
            <a:r>
              <a:rPr lang="lv-LV"/>
              <a:t>Stratēģiskā līmenī</a:t>
            </a:r>
            <a:endParaRPr/>
          </a:p>
        </p:txBody>
      </p:sp>
      <p:sp>
        <p:nvSpPr>
          <p:cNvPr id="919" name="Google Shape;919;p66"/>
          <p:cNvSpPr txBox="1">
            <a:spLocks noGrp="1"/>
          </p:cNvSpPr>
          <p:nvPr>
            <p:ph type="sldNum" idx="12"/>
          </p:nvPr>
        </p:nvSpPr>
        <p:spPr>
          <a:xfrm>
            <a:off x="668712" y="6566487"/>
            <a:ext cx="293472" cy="2915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36000" rIns="36000" bIns="36000" anchor="ctr" anchorCtr="0">
            <a:noAutofit/>
          </a:bodyPr>
          <a:lstStyle/>
          <a:p>
            <a:fld id="{00000000-1234-1234-1234-123412341234}" type="slidenum">
              <a:rPr lang="lv-LV"/>
              <a:pPr/>
              <a:t>6</a:t>
            </a:fld>
            <a:endParaRPr/>
          </a:p>
        </p:txBody>
      </p:sp>
      <p:sp>
        <p:nvSpPr>
          <p:cNvPr id="920" name="Google Shape;920;p66"/>
          <p:cNvSpPr txBox="1">
            <a:spLocks noGrp="1"/>
          </p:cNvSpPr>
          <p:nvPr>
            <p:ph type="body" idx="1"/>
          </p:nvPr>
        </p:nvSpPr>
        <p:spPr>
          <a:xfrm>
            <a:off x="6599088" y="1107831"/>
            <a:ext cx="4575935" cy="9834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/>
          <a:p>
            <a:pPr marL="171450" indent="-171450">
              <a:lnSpc>
                <a:spcPct val="90000"/>
              </a:lnSpc>
              <a:buSzPts val="1000"/>
              <a:buFont typeface="Arial" panose="020B0604020202020204" pitchFamily="34" charset="0"/>
              <a:buChar char="•"/>
            </a:pPr>
            <a:r>
              <a:rPr lang="lv-LV" sz="1400"/>
              <a:t>Nav izglītības nepārtrauktības politikas;</a:t>
            </a:r>
          </a:p>
          <a:p>
            <a:pPr marL="171450" indent="-171450">
              <a:lnSpc>
                <a:spcPct val="90000"/>
              </a:lnSpc>
              <a:buSzPts val="1000"/>
              <a:buFont typeface="Arial" panose="020B0604020202020204" pitchFamily="34" charset="0"/>
              <a:buChar char="•"/>
            </a:pPr>
            <a:r>
              <a:rPr lang="lv-LV" sz="1400"/>
              <a:t>Nav apdraudējuma līmeņu sistēmas izglītībai;</a:t>
            </a:r>
          </a:p>
          <a:p>
            <a:pPr marL="171450" indent="-171450">
              <a:lnSpc>
                <a:spcPct val="90000"/>
              </a:lnSpc>
              <a:buSzPts val="1000"/>
              <a:buFont typeface="Arial" panose="020B0604020202020204" pitchFamily="34" charset="0"/>
              <a:buChar char="•"/>
            </a:pPr>
            <a:r>
              <a:rPr lang="lv-LV" sz="1400"/>
              <a:t>Nav valsts mēroga koordinācijas mehānisma.</a:t>
            </a:r>
            <a:endParaRPr sz="1400"/>
          </a:p>
        </p:txBody>
      </p:sp>
      <p:sp>
        <p:nvSpPr>
          <p:cNvPr id="2" name="Google Shape;463;p41">
            <a:extLst>
              <a:ext uri="{FF2B5EF4-FFF2-40B4-BE49-F238E27FC236}">
                <a16:creationId xmlns:a16="http://schemas.microsoft.com/office/drawing/2014/main" id="{E625D8C5-B003-ED8D-97D1-A28381A3E97C}"/>
              </a:ext>
            </a:extLst>
          </p:cNvPr>
          <p:cNvSpPr txBox="1">
            <a:spLocks/>
          </p:cNvSpPr>
          <p:nvPr/>
        </p:nvSpPr>
        <p:spPr>
          <a:xfrm>
            <a:off x="459616" y="333661"/>
            <a:ext cx="5229007" cy="11428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Verdana"/>
              <a:buNone/>
              <a:defRPr sz="20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lv-LV" sz="2400">
                <a:solidFill>
                  <a:srgbClr val="664790"/>
                </a:solidFill>
              </a:rPr>
              <a:t>Galvenie izaicinājumi</a:t>
            </a:r>
            <a:endParaRPr lang="en-US">
              <a:solidFill>
                <a:srgbClr val="664790"/>
              </a:solidFill>
            </a:endParaRPr>
          </a:p>
        </p:txBody>
      </p:sp>
      <p:sp>
        <p:nvSpPr>
          <p:cNvPr id="4" name="Google Shape;464;p41">
            <a:extLst>
              <a:ext uri="{FF2B5EF4-FFF2-40B4-BE49-F238E27FC236}">
                <a16:creationId xmlns:a16="http://schemas.microsoft.com/office/drawing/2014/main" id="{1A897FAB-47D0-C8AD-7517-F886FCB9A1D3}"/>
              </a:ext>
            </a:extLst>
          </p:cNvPr>
          <p:cNvSpPr txBox="1">
            <a:spLocks/>
          </p:cNvSpPr>
          <p:nvPr/>
        </p:nvSpPr>
        <p:spPr>
          <a:xfrm>
            <a:off x="459616" y="1476476"/>
            <a:ext cx="5290553" cy="44732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57150" indent="0">
              <a:lnSpc>
                <a:spcPct val="90000"/>
              </a:lnSpc>
            </a:pPr>
            <a:r>
              <a:rPr lang="lv-LV">
                <a:solidFill>
                  <a:schemeClr val="dk1"/>
                </a:solidFill>
                <a:sym typeface="Arial"/>
              </a:rPr>
              <a:t>Pašlaik Latvijā ir fragmentēts regulējums, kas veidots atšķirīgām situācijām, nav vienota regulējuma, kas:</a:t>
            </a:r>
          </a:p>
          <a:p>
            <a:pPr marL="342900" indent="-285750">
              <a:lnSpc>
                <a:spcPct val="90000"/>
              </a:lnSpc>
              <a:buClr>
                <a:srgbClr val="664790"/>
              </a:buClr>
              <a:buFont typeface="Arial" panose="020B0604020202020204" pitchFamily="34" charset="0"/>
              <a:buChar char="•"/>
            </a:pPr>
            <a:r>
              <a:rPr lang="lv-LV">
                <a:solidFill>
                  <a:schemeClr val="dk1"/>
                </a:solidFill>
                <a:sym typeface="Arial"/>
              </a:rPr>
              <a:t>definētu izglītības sistēmas darbību dažādu apdraudējumu laikā, t.sk. reģionālā un nacionālā līmenī;</a:t>
            </a:r>
          </a:p>
          <a:p>
            <a:pPr marL="342900" indent="-285750">
              <a:lnSpc>
                <a:spcPct val="90000"/>
              </a:lnSpc>
              <a:buClr>
                <a:srgbClr val="664790"/>
              </a:buClr>
              <a:buFont typeface="Arial" panose="020B0604020202020204" pitchFamily="34" charset="0"/>
              <a:buChar char="•"/>
            </a:pPr>
            <a:r>
              <a:rPr lang="lv-LV">
                <a:solidFill>
                  <a:schemeClr val="dk1"/>
                </a:solidFill>
                <a:sym typeface="Arial"/>
              </a:rPr>
              <a:t>noteiktu pāreju starp klātienes, kombinēto un attālināto mācību režīmiem;</a:t>
            </a:r>
          </a:p>
          <a:p>
            <a:pPr marL="342900" indent="-285750">
              <a:lnSpc>
                <a:spcPct val="90000"/>
              </a:lnSpc>
              <a:buClr>
                <a:srgbClr val="664790"/>
              </a:buClr>
              <a:buFont typeface="Arial" panose="020B0604020202020204" pitchFamily="34" charset="0"/>
              <a:buChar char="•"/>
            </a:pPr>
            <a:r>
              <a:rPr lang="lv-LV">
                <a:solidFill>
                  <a:schemeClr val="dk1"/>
                </a:solidFill>
                <a:sym typeface="Arial"/>
              </a:rPr>
              <a:t>noteiktu vienotas kvalitātes prasības krīzes situācijās;</a:t>
            </a:r>
          </a:p>
          <a:p>
            <a:pPr marL="342900" indent="-285750">
              <a:lnSpc>
                <a:spcPct val="90000"/>
              </a:lnSpc>
              <a:buClr>
                <a:srgbClr val="664790"/>
              </a:buClr>
              <a:buFont typeface="Arial" panose="020B0604020202020204" pitchFamily="34" charset="0"/>
              <a:buChar char="•"/>
            </a:pPr>
            <a:r>
              <a:rPr lang="lv-LV">
                <a:solidFill>
                  <a:schemeClr val="dk1"/>
                </a:solidFill>
                <a:sym typeface="Arial"/>
              </a:rPr>
              <a:t>integrētu visa veida izglītības iestādes pašvaldību civilās aizsardzības sistēmā;</a:t>
            </a:r>
          </a:p>
          <a:p>
            <a:pPr marL="342900" indent="-285750">
              <a:lnSpc>
                <a:spcPct val="90000"/>
              </a:lnSpc>
              <a:buClr>
                <a:srgbClr val="664790"/>
              </a:buClr>
              <a:buFont typeface="Arial" panose="020B0604020202020204" pitchFamily="34" charset="0"/>
              <a:buChar char="•"/>
            </a:pPr>
            <a:r>
              <a:rPr lang="lv-LV">
                <a:solidFill>
                  <a:schemeClr val="dk1"/>
                </a:solidFill>
                <a:sym typeface="Arial"/>
              </a:rPr>
              <a:t>paredzētu rīcību </a:t>
            </a:r>
            <a:r>
              <a:rPr lang="lv-LV" err="1">
                <a:solidFill>
                  <a:schemeClr val="dk1"/>
                </a:solidFill>
                <a:sym typeface="Arial"/>
              </a:rPr>
              <a:t>hibrīdapdraudējumu</a:t>
            </a:r>
            <a:r>
              <a:rPr lang="lv-LV">
                <a:solidFill>
                  <a:schemeClr val="dk1"/>
                </a:solidFill>
                <a:sym typeface="Arial"/>
              </a:rPr>
              <a:t>, kiberuzbrukumu gadījumos.</a:t>
            </a:r>
          </a:p>
          <a:p>
            <a:pPr marL="514350" indent="-285750" algn="just">
              <a:buFont typeface="Arial" panose="020B0604020202020204" pitchFamily="34" charset="0"/>
              <a:buChar char="•"/>
            </a:pPr>
            <a:endParaRPr lang="lv-LV" b="1"/>
          </a:p>
        </p:txBody>
      </p:sp>
      <p:sp>
        <p:nvSpPr>
          <p:cNvPr id="6" name="Google Shape;917;p66">
            <a:extLst>
              <a:ext uri="{FF2B5EF4-FFF2-40B4-BE49-F238E27FC236}">
                <a16:creationId xmlns:a16="http://schemas.microsoft.com/office/drawing/2014/main" id="{16E95768-9BEF-B0F1-BBA1-F64563797AC5}"/>
              </a:ext>
            </a:extLst>
          </p:cNvPr>
          <p:cNvSpPr txBox="1">
            <a:spLocks/>
          </p:cNvSpPr>
          <p:nvPr/>
        </p:nvSpPr>
        <p:spPr>
          <a:xfrm>
            <a:off x="6599088" y="2487488"/>
            <a:ext cx="4408881" cy="3961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Verdana"/>
              <a:buNone/>
              <a:defRPr sz="20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lv-LV"/>
              <a:t>Pašvaldību līmenī</a:t>
            </a:r>
          </a:p>
        </p:txBody>
      </p:sp>
      <p:sp>
        <p:nvSpPr>
          <p:cNvPr id="7" name="Google Shape;920;p66">
            <a:extLst>
              <a:ext uri="{FF2B5EF4-FFF2-40B4-BE49-F238E27FC236}">
                <a16:creationId xmlns:a16="http://schemas.microsoft.com/office/drawing/2014/main" id="{F5AB5CE8-39BC-5700-02A7-FFFB2B564B3B}"/>
              </a:ext>
            </a:extLst>
          </p:cNvPr>
          <p:cNvSpPr txBox="1">
            <a:spLocks/>
          </p:cNvSpPr>
          <p:nvPr/>
        </p:nvSpPr>
        <p:spPr>
          <a:xfrm>
            <a:off x="6599088" y="2883681"/>
            <a:ext cx="4408881" cy="9834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171450" indent="-171450">
              <a:lnSpc>
                <a:spcPct val="90000"/>
              </a:lnSpc>
              <a:buSzPts val="1000"/>
              <a:buFont typeface="Arial" panose="020B0604020202020204" pitchFamily="34" charset="0"/>
              <a:buChar char="•"/>
            </a:pPr>
            <a:r>
              <a:rPr lang="lv-LV" sz="1400"/>
              <a:t>Būtiski atšķiras gatavības līmenis;</a:t>
            </a:r>
          </a:p>
          <a:p>
            <a:pPr marL="171450" indent="-171450">
              <a:lnSpc>
                <a:spcPct val="90000"/>
              </a:lnSpc>
              <a:buSzPts val="1000"/>
              <a:buFont typeface="Arial" panose="020B0604020202020204" pitchFamily="34" charset="0"/>
              <a:buChar char="•"/>
            </a:pPr>
            <a:r>
              <a:rPr lang="lv-LV" sz="1400"/>
              <a:t>Civilās aizsardzības plānos izglītība bieži nav prioritāra funkcija.</a:t>
            </a:r>
          </a:p>
        </p:txBody>
      </p:sp>
      <p:sp>
        <p:nvSpPr>
          <p:cNvPr id="8" name="Google Shape;917;p66">
            <a:extLst>
              <a:ext uri="{FF2B5EF4-FFF2-40B4-BE49-F238E27FC236}">
                <a16:creationId xmlns:a16="http://schemas.microsoft.com/office/drawing/2014/main" id="{37EAEBB9-7ED7-8BA5-E935-C363F2F071C5}"/>
              </a:ext>
            </a:extLst>
          </p:cNvPr>
          <p:cNvSpPr txBox="1">
            <a:spLocks/>
          </p:cNvSpPr>
          <p:nvPr/>
        </p:nvSpPr>
        <p:spPr>
          <a:xfrm>
            <a:off x="6599088" y="4263338"/>
            <a:ext cx="4408881" cy="3961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0" bIns="457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Verdana"/>
              <a:buNone/>
              <a:defRPr sz="2000" b="1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lv-LV"/>
              <a:t>Izglītības iestāžu līmenī</a:t>
            </a:r>
          </a:p>
        </p:txBody>
      </p:sp>
      <p:sp>
        <p:nvSpPr>
          <p:cNvPr id="9" name="Google Shape;920;p66">
            <a:extLst>
              <a:ext uri="{FF2B5EF4-FFF2-40B4-BE49-F238E27FC236}">
                <a16:creationId xmlns:a16="http://schemas.microsoft.com/office/drawing/2014/main" id="{00ABFE1D-DCB8-3E84-E709-813F8DF7C986}"/>
              </a:ext>
            </a:extLst>
          </p:cNvPr>
          <p:cNvSpPr txBox="1">
            <a:spLocks/>
          </p:cNvSpPr>
          <p:nvPr/>
        </p:nvSpPr>
        <p:spPr>
          <a:xfrm>
            <a:off x="6599088" y="4659531"/>
            <a:ext cx="4408881" cy="136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Arial"/>
              <a:buNone/>
              <a:defRPr sz="16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Arial"/>
              <a:buNone/>
              <a:defRPr sz="1400" b="0" i="0" u="none" strike="noStrike" cap="none">
                <a:solidFill>
                  <a:schemeClr val="lt1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600"/>
              <a:buFont typeface="Arial"/>
              <a:buNone/>
              <a:defRPr sz="16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000"/>
              <a:buFont typeface="Arial"/>
              <a:buNone/>
              <a:defRPr sz="10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171450" indent="-171450">
              <a:lnSpc>
                <a:spcPct val="90000"/>
              </a:lnSpc>
              <a:buSzPts val="1000"/>
              <a:buFont typeface="Arial" panose="020B0604020202020204" pitchFamily="34" charset="0"/>
              <a:buChar char="•"/>
            </a:pPr>
            <a:r>
              <a:rPr lang="lv-LV" sz="1400"/>
              <a:t>Nav vienotu krīzes plānu;</a:t>
            </a:r>
          </a:p>
          <a:p>
            <a:pPr marL="171450" indent="-171450">
              <a:lnSpc>
                <a:spcPct val="90000"/>
              </a:lnSpc>
              <a:buSzPts val="1000"/>
              <a:buFont typeface="Arial" panose="020B0604020202020204" pitchFamily="34" charset="0"/>
              <a:buChar char="•"/>
            </a:pPr>
            <a:r>
              <a:rPr lang="lv-LV" sz="1400"/>
              <a:t>Nav vienotu kvalitātes kritēriju attālinātajām mācībām;</a:t>
            </a:r>
          </a:p>
          <a:p>
            <a:pPr marL="171450" indent="-171450">
              <a:lnSpc>
                <a:spcPct val="90000"/>
              </a:lnSpc>
              <a:buSzPts val="1000"/>
              <a:buFont typeface="Arial" panose="020B0604020202020204" pitchFamily="34" charset="0"/>
              <a:buChar char="•"/>
            </a:pPr>
            <a:r>
              <a:rPr lang="lv-LV" sz="1400"/>
              <a:t>Atšķirīga digitālā gatavība.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>
            <a:extLst>
              <a:ext uri="{FF2B5EF4-FFF2-40B4-BE49-F238E27FC236}">
                <a16:creationId xmlns:a16="http://schemas.microsoft.com/office/drawing/2014/main" id="{279F0355-8AFC-47CF-C611-16D90AA380D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1146665"/>
            <a:ext cx="12775223" cy="6313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V"/>
          </a:p>
        </p:txBody>
      </p:sp>
      <p:cxnSp>
        <p:nvCxnSpPr>
          <p:cNvPr id="788" name="Google Shape;788;p60"/>
          <p:cNvCxnSpPr>
            <a:cxnSpLocks/>
          </p:cNvCxnSpPr>
          <p:nvPr/>
        </p:nvCxnSpPr>
        <p:spPr>
          <a:xfrm flipH="1">
            <a:off x="187079" y="3730430"/>
            <a:ext cx="11789573" cy="0"/>
          </a:xfrm>
          <a:prstGeom prst="straightConnector1">
            <a:avLst/>
          </a:prstGeom>
          <a:noFill/>
          <a:ln w="19050" cap="flat" cmpd="sng">
            <a:solidFill>
              <a:srgbClr val="66479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789" name="Google Shape;789;p60"/>
          <p:cNvSpPr txBox="1">
            <a:spLocks noGrp="1"/>
          </p:cNvSpPr>
          <p:nvPr>
            <p:ph type="title"/>
          </p:nvPr>
        </p:nvSpPr>
        <p:spPr>
          <a:xfrm>
            <a:off x="825288" y="148627"/>
            <a:ext cx="6512763" cy="8774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Autofit/>
          </a:bodyPr>
          <a:lstStyle/>
          <a:p>
            <a:r>
              <a:rPr lang="lv-LV"/>
              <a:t>Rīcības hronoloģija: no tūlītējas reakcijas līdz sistēmiskai vadībai</a:t>
            </a:r>
            <a:endParaRPr/>
          </a:p>
        </p:txBody>
      </p:sp>
      <p:sp>
        <p:nvSpPr>
          <p:cNvPr id="791" name="Google Shape;791;p60"/>
          <p:cNvSpPr txBox="1">
            <a:spLocks noGrp="1"/>
          </p:cNvSpPr>
          <p:nvPr>
            <p:ph type="sldNum" idx="12"/>
          </p:nvPr>
        </p:nvSpPr>
        <p:spPr>
          <a:xfrm>
            <a:off x="664676" y="6576880"/>
            <a:ext cx="293472" cy="2915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36000" rIns="36000" bIns="36000" anchor="ctr" anchorCtr="0">
            <a:noAutofit/>
          </a:bodyPr>
          <a:lstStyle/>
          <a:p>
            <a:fld id="{00000000-1234-1234-1234-123412341234}" type="slidenum">
              <a:rPr lang="lv-LV"/>
              <a:pPr/>
              <a:t>7</a:t>
            </a:fld>
            <a:endParaRPr/>
          </a:p>
        </p:txBody>
      </p:sp>
      <p:sp>
        <p:nvSpPr>
          <p:cNvPr id="792" name="Google Shape;792;p60"/>
          <p:cNvSpPr txBox="1"/>
          <p:nvPr/>
        </p:nvSpPr>
        <p:spPr>
          <a:xfrm>
            <a:off x="605701" y="3925819"/>
            <a:ext cx="768159" cy="307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algn="ctr"/>
            <a:r>
              <a:rPr lang="lv-LV" sz="1200" b="1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rPr>
              <a:t>07.05.</a:t>
            </a:r>
            <a:endParaRPr sz="1200" b="1">
              <a:solidFill>
                <a:srgbClr val="66479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cxnSp>
        <p:nvCxnSpPr>
          <p:cNvPr id="797" name="Google Shape;797;p60"/>
          <p:cNvCxnSpPr>
            <a:cxnSpLocks/>
            <a:endCxn id="798" idx="0"/>
          </p:cNvCxnSpPr>
          <p:nvPr/>
        </p:nvCxnSpPr>
        <p:spPr>
          <a:xfrm>
            <a:off x="989782" y="3236296"/>
            <a:ext cx="0" cy="428371"/>
          </a:xfrm>
          <a:prstGeom prst="straightConnector1">
            <a:avLst/>
          </a:prstGeom>
          <a:noFill/>
          <a:ln w="19050" cap="flat" cmpd="sng">
            <a:solidFill>
              <a:srgbClr val="66479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804" name="Google Shape;804;p60"/>
          <p:cNvSpPr/>
          <p:nvPr/>
        </p:nvSpPr>
        <p:spPr>
          <a:xfrm>
            <a:off x="99021" y="2001835"/>
            <a:ext cx="1512168" cy="839006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 sz="1100">
              <a:solidFill>
                <a:srgbClr val="66479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798" name="Google Shape;798;p60"/>
          <p:cNvSpPr/>
          <p:nvPr/>
        </p:nvSpPr>
        <p:spPr>
          <a:xfrm>
            <a:off x="899782" y="3664667"/>
            <a:ext cx="180000" cy="163636"/>
          </a:xfrm>
          <a:prstGeom prst="ellipse">
            <a:avLst/>
          </a:prstGeom>
          <a:solidFill>
            <a:srgbClr val="C2B5D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B6593E5-2062-C5A1-3F57-59769E118502}"/>
              </a:ext>
            </a:extLst>
          </p:cNvPr>
          <p:cNvSpPr txBox="1"/>
          <p:nvPr/>
        </p:nvSpPr>
        <p:spPr>
          <a:xfrm>
            <a:off x="187079" y="1839714"/>
            <a:ext cx="1656499" cy="133113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v-LV" sz="1150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Tūlītēja </a:t>
            </a:r>
            <a:r>
              <a:rPr lang="lv-LV" sz="1150" b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IZM saziņa ar ietekmētajām pašvaldībām </a:t>
            </a:r>
            <a:r>
              <a:rPr lang="lv-LV" sz="1150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par aktuālo situāciju un nepieciešamo atbalstu</a:t>
            </a:r>
            <a:endParaRPr lang="en-LV" sz="1150">
              <a:solidFill>
                <a:srgbClr val="66479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" name="Google Shape;792;p60">
            <a:extLst>
              <a:ext uri="{FF2B5EF4-FFF2-40B4-BE49-F238E27FC236}">
                <a16:creationId xmlns:a16="http://schemas.microsoft.com/office/drawing/2014/main" id="{0AF47CF1-4D4E-F789-987E-77C3556F4774}"/>
              </a:ext>
            </a:extLst>
          </p:cNvPr>
          <p:cNvSpPr txBox="1"/>
          <p:nvPr/>
        </p:nvSpPr>
        <p:spPr>
          <a:xfrm>
            <a:off x="1487623" y="3317265"/>
            <a:ext cx="768159" cy="307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algn="ctr"/>
            <a:r>
              <a:rPr lang="lv-LV" sz="1200" b="1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rPr>
              <a:t>11.05.</a:t>
            </a:r>
            <a:endParaRPr sz="1200" b="1">
              <a:solidFill>
                <a:srgbClr val="66479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5" name="Google Shape;798;p60">
            <a:extLst>
              <a:ext uri="{FF2B5EF4-FFF2-40B4-BE49-F238E27FC236}">
                <a16:creationId xmlns:a16="http://schemas.microsoft.com/office/drawing/2014/main" id="{03B49850-CB9F-9F33-F05B-2EA6DBE95894}"/>
              </a:ext>
            </a:extLst>
          </p:cNvPr>
          <p:cNvSpPr/>
          <p:nvPr/>
        </p:nvSpPr>
        <p:spPr>
          <a:xfrm>
            <a:off x="1781703" y="3648612"/>
            <a:ext cx="180000" cy="163636"/>
          </a:xfrm>
          <a:prstGeom prst="ellipse">
            <a:avLst/>
          </a:prstGeom>
          <a:solidFill>
            <a:srgbClr val="C2B5D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FA7EC63-6236-6C60-8202-2576156EAB52}"/>
              </a:ext>
            </a:extLst>
          </p:cNvPr>
          <p:cNvSpPr txBox="1"/>
          <p:nvPr/>
        </p:nvSpPr>
        <p:spPr>
          <a:xfrm>
            <a:off x="605701" y="4309668"/>
            <a:ext cx="1961621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Pieejami</a:t>
            </a:r>
            <a:r>
              <a:rPr lang="en-GB" sz="1150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150" b="1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rīcības</a:t>
            </a:r>
            <a:r>
              <a:rPr lang="en-GB" sz="1150" b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150" b="1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algoritmi</a:t>
            </a:r>
            <a:r>
              <a:rPr lang="en-GB" sz="1150" b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150" b="1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eksāmeniem</a:t>
            </a:r>
            <a:r>
              <a:rPr lang="en-GB" sz="1150" b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150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iespējama</a:t>
            </a:r>
            <a:r>
              <a:rPr lang="en-GB" sz="1150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150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gaisa</a:t>
            </a:r>
            <a:r>
              <a:rPr lang="en-GB" sz="1150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150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telpas</a:t>
            </a:r>
            <a:r>
              <a:rPr lang="en-GB" sz="1150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150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apdraudējuma</a:t>
            </a:r>
            <a:r>
              <a:rPr lang="en-GB" sz="1150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150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gadījumā</a:t>
            </a:r>
            <a:endParaRPr lang="en-LV" sz="1150">
              <a:solidFill>
                <a:srgbClr val="66479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9" name="Google Shape;797;p60">
            <a:extLst>
              <a:ext uri="{FF2B5EF4-FFF2-40B4-BE49-F238E27FC236}">
                <a16:creationId xmlns:a16="http://schemas.microsoft.com/office/drawing/2014/main" id="{71462662-977D-081A-8FE0-F58C45BED99A}"/>
              </a:ext>
            </a:extLst>
          </p:cNvPr>
          <p:cNvCxnSpPr>
            <a:cxnSpLocks/>
          </p:cNvCxnSpPr>
          <p:nvPr/>
        </p:nvCxnSpPr>
        <p:spPr>
          <a:xfrm>
            <a:off x="1871703" y="3800683"/>
            <a:ext cx="0" cy="400180"/>
          </a:xfrm>
          <a:prstGeom prst="straightConnector1">
            <a:avLst/>
          </a:prstGeom>
          <a:noFill/>
          <a:ln w="19050" cap="flat" cmpd="sng">
            <a:solidFill>
              <a:srgbClr val="66479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0" name="Google Shape;792;p60">
            <a:extLst>
              <a:ext uri="{FF2B5EF4-FFF2-40B4-BE49-F238E27FC236}">
                <a16:creationId xmlns:a16="http://schemas.microsoft.com/office/drawing/2014/main" id="{3AE13F64-85DB-0D19-C636-1B9AD0A620EA}"/>
              </a:ext>
            </a:extLst>
          </p:cNvPr>
          <p:cNvSpPr txBox="1"/>
          <p:nvPr/>
        </p:nvSpPr>
        <p:spPr>
          <a:xfrm>
            <a:off x="2242935" y="3925819"/>
            <a:ext cx="768159" cy="307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algn="ctr"/>
            <a:r>
              <a:rPr lang="lv-LV" sz="1200" b="1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rPr>
              <a:t>13.05.</a:t>
            </a:r>
            <a:endParaRPr sz="1200" b="1">
              <a:solidFill>
                <a:srgbClr val="66479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cxnSp>
        <p:nvCxnSpPr>
          <p:cNvPr id="11" name="Google Shape;797;p60">
            <a:extLst>
              <a:ext uri="{FF2B5EF4-FFF2-40B4-BE49-F238E27FC236}">
                <a16:creationId xmlns:a16="http://schemas.microsoft.com/office/drawing/2014/main" id="{4BB4CFDB-5078-C686-4998-C1919CDD5527}"/>
              </a:ext>
            </a:extLst>
          </p:cNvPr>
          <p:cNvCxnSpPr>
            <a:cxnSpLocks/>
            <a:endCxn id="12" idx="0"/>
          </p:cNvCxnSpPr>
          <p:nvPr/>
        </p:nvCxnSpPr>
        <p:spPr>
          <a:xfrm>
            <a:off x="2627016" y="3236296"/>
            <a:ext cx="0" cy="428371"/>
          </a:xfrm>
          <a:prstGeom prst="straightConnector1">
            <a:avLst/>
          </a:prstGeom>
          <a:noFill/>
          <a:ln w="19050" cap="flat" cmpd="sng">
            <a:solidFill>
              <a:srgbClr val="66479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2" name="Google Shape;798;p60">
            <a:extLst>
              <a:ext uri="{FF2B5EF4-FFF2-40B4-BE49-F238E27FC236}">
                <a16:creationId xmlns:a16="http://schemas.microsoft.com/office/drawing/2014/main" id="{3F9C0291-68EF-D696-ABA5-93F12E9C46B4}"/>
              </a:ext>
            </a:extLst>
          </p:cNvPr>
          <p:cNvSpPr/>
          <p:nvPr/>
        </p:nvSpPr>
        <p:spPr>
          <a:xfrm>
            <a:off x="2537016" y="3664667"/>
            <a:ext cx="180000" cy="163636"/>
          </a:xfrm>
          <a:prstGeom prst="ellipse">
            <a:avLst/>
          </a:prstGeom>
          <a:solidFill>
            <a:srgbClr val="C2B5D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ED137CD-4704-3E5F-1E8D-EDEB64E919AD}"/>
              </a:ext>
            </a:extLst>
          </p:cNvPr>
          <p:cNvSpPr txBox="1"/>
          <p:nvPr/>
        </p:nvSpPr>
        <p:spPr>
          <a:xfrm>
            <a:off x="2039325" y="2155725"/>
            <a:ext cx="12123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" b="1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Tiešsaistes</a:t>
            </a:r>
            <a:r>
              <a:rPr lang="en-GB" sz="1150" b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150" b="1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seminārs</a:t>
            </a:r>
            <a:r>
              <a:rPr lang="en-GB" sz="1150" b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150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profesionālās</a:t>
            </a:r>
            <a:r>
              <a:rPr lang="en-GB" sz="1150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150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izglītības</a:t>
            </a:r>
            <a:r>
              <a:rPr lang="en-GB" sz="1150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150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iestādēm</a:t>
            </a:r>
            <a:endParaRPr lang="en-LV" sz="1150">
              <a:solidFill>
                <a:srgbClr val="66479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14" name="Google Shape;792;p60">
            <a:extLst>
              <a:ext uri="{FF2B5EF4-FFF2-40B4-BE49-F238E27FC236}">
                <a16:creationId xmlns:a16="http://schemas.microsoft.com/office/drawing/2014/main" id="{784F9BDF-2C29-BD67-04AA-D20B5C4586BF}"/>
              </a:ext>
            </a:extLst>
          </p:cNvPr>
          <p:cNvSpPr txBox="1"/>
          <p:nvPr/>
        </p:nvSpPr>
        <p:spPr>
          <a:xfrm>
            <a:off x="2957575" y="3317265"/>
            <a:ext cx="768159" cy="307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algn="ctr"/>
            <a:r>
              <a:rPr lang="lv-LV" sz="1200" b="1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rPr>
              <a:t>15.05.</a:t>
            </a:r>
            <a:endParaRPr sz="1200" b="1">
              <a:solidFill>
                <a:srgbClr val="66479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5" name="Google Shape;798;p60">
            <a:extLst>
              <a:ext uri="{FF2B5EF4-FFF2-40B4-BE49-F238E27FC236}">
                <a16:creationId xmlns:a16="http://schemas.microsoft.com/office/drawing/2014/main" id="{DCA9BFE4-CCBD-B458-30FB-B7D66478065B}"/>
              </a:ext>
            </a:extLst>
          </p:cNvPr>
          <p:cNvSpPr/>
          <p:nvPr/>
        </p:nvSpPr>
        <p:spPr>
          <a:xfrm>
            <a:off x="3251655" y="3648612"/>
            <a:ext cx="180000" cy="163636"/>
          </a:xfrm>
          <a:prstGeom prst="ellipse">
            <a:avLst/>
          </a:prstGeom>
          <a:solidFill>
            <a:srgbClr val="C2B5D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8B0B8971-FE67-F3FF-2242-E4E4365AC9CC}"/>
              </a:ext>
            </a:extLst>
          </p:cNvPr>
          <p:cNvSpPr txBox="1"/>
          <p:nvPr/>
        </p:nvSpPr>
        <p:spPr>
          <a:xfrm>
            <a:off x="2720713" y="4287498"/>
            <a:ext cx="1209102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Pašvaldību</a:t>
            </a:r>
            <a:r>
              <a:rPr lang="en-GB" sz="1150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150" b="1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izglītības</a:t>
            </a:r>
            <a:r>
              <a:rPr lang="en-GB" sz="1150" b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150" b="1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pārvalžu</a:t>
            </a:r>
            <a:r>
              <a:rPr lang="en-GB" sz="1150" b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150" b="1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seminārs</a:t>
            </a:r>
            <a:r>
              <a:rPr lang="en-GB" sz="1150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, </a:t>
            </a:r>
            <a:r>
              <a:rPr lang="en-GB" sz="1150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tikšanās</a:t>
            </a:r>
            <a:r>
              <a:rPr lang="en-GB" sz="1150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150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ar</a:t>
            </a:r>
            <a:r>
              <a:rPr lang="en-GB" sz="1150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VUGD par </a:t>
            </a:r>
            <a:r>
              <a:rPr lang="en-GB" sz="1150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rīcības</a:t>
            </a:r>
            <a:r>
              <a:rPr lang="en-GB" sz="1150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150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algoritmiem</a:t>
            </a:r>
            <a:endParaRPr lang="en-LV" sz="1150">
              <a:solidFill>
                <a:srgbClr val="66479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17" name="Google Shape;797;p60">
            <a:extLst>
              <a:ext uri="{FF2B5EF4-FFF2-40B4-BE49-F238E27FC236}">
                <a16:creationId xmlns:a16="http://schemas.microsoft.com/office/drawing/2014/main" id="{4CB3123E-9DFA-3F1F-3867-D17EA8995D39}"/>
              </a:ext>
            </a:extLst>
          </p:cNvPr>
          <p:cNvCxnSpPr>
            <a:cxnSpLocks/>
          </p:cNvCxnSpPr>
          <p:nvPr/>
        </p:nvCxnSpPr>
        <p:spPr>
          <a:xfrm>
            <a:off x="3341655" y="3800683"/>
            <a:ext cx="0" cy="400180"/>
          </a:xfrm>
          <a:prstGeom prst="straightConnector1">
            <a:avLst/>
          </a:prstGeom>
          <a:noFill/>
          <a:ln w="19050" cap="flat" cmpd="sng">
            <a:solidFill>
              <a:srgbClr val="66479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18" name="Google Shape;792;p60">
            <a:extLst>
              <a:ext uri="{FF2B5EF4-FFF2-40B4-BE49-F238E27FC236}">
                <a16:creationId xmlns:a16="http://schemas.microsoft.com/office/drawing/2014/main" id="{AE0B5478-80A1-16EF-6F7C-24617CF992C5}"/>
              </a:ext>
            </a:extLst>
          </p:cNvPr>
          <p:cNvSpPr txBox="1"/>
          <p:nvPr/>
        </p:nvSpPr>
        <p:spPr>
          <a:xfrm>
            <a:off x="3635734" y="3925819"/>
            <a:ext cx="768159" cy="307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algn="ctr"/>
            <a:r>
              <a:rPr lang="lv-LV" sz="1200" b="1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rPr>
              <a:t>17.05.</a:t>
            </a:r>
            <a:endParaRPr sz="1200" b="1">
              <a:solidFill>
                <a:srgbClr val="66479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cxnSp>
        <p:nvCxnSpPr>
          <p:cNvPr id="19" name="Google Shape;797;p60">
            <a:extLst>
              <a:ext uri="{FF2B5EF4-FFF2-40B4-BE49-F238E27FC236}">
                <a16:creationId xmlns:a16="http://schemas.microsoft.com/office/drawing/2014/main" id="{CDCD3104-EC93-4F2F-98DD-6B1392AAEF69}"/>
              </a:ext>
            </a:extLst>
          </p:cNvPr>
          <p:cNvCxnSpPr>
            <a:cxnSpLocks/>
            <a:endCxn id="20" idx="0"/>
          </p:cNvCxnSpPr>
          <p:nvPr/>
        </p:nvCxnSpPr>
        <p:spPr>
          <a:xfrm>
            <a:off x="4019815" y="3236296"/>
            <a:ext cx="0" cy="428371"/>
          </a:xfrm>
          <a:prstGeom prst="straightConnector1">
            <a:avLst/>
          </a:prstGeom>
          <a:noFill/>
          <a:ln w="19050" cap="flat" cmpd="sng">
            <a:solidFill>
              <a:srgbClr val="66479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20" name="Google Shape;798;p60">
            <a:extLst>
              <a:ext uri="{FF2B5EF4-FFF2-40B4-BE49-F238E27FC236}">
                <a16:creationId xmlns:a16="http://schemas.microsoft.com/office/drawing/2014/main" id="{BF8BF8C4-8849-CBB2-FD4E-D7B9658F3D0F}"/>
              </a:ext>
            </a:extLst>
          </p:cNvPr>
          <p:cNvSpPr/>
          <p:nvPr/>
        </p:nvSpPr>
        <p:spPr>
          <a:xfrm>
            <a:off x="3929815" y="3664667"/>
            <a:ext cx="180000" cy="163636"/>
          </a:xfrm>
          <a:prstGeom prst="ellipse">
            <a:avLst/>
          </a:prstGeom>
          <a:solidFill>
            <a:srgbClr val="C2B5D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6F1985C0-85EC-948D-9C83-2BB43E875250}"/>
              </a:ext>
            </a:extLst>
          </p:cNvPr>
          <p:cNvSpPr txBox="1"/>
          <p:nvPr/>
        </p:nvSpPr>
        <p:spPr>
          <a:xfrm>
            <a:off x="3340935" y="1973337"/>
            <a:ext cx="1407373" cy="11541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Sāk</a:t>
            </a:r>
            <a:r>
              <a:rPr lang="en-GB" sz="1150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150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darboties</a:t>
            </a:r>
            <a:r>
              <a:rPr lang="en-GB" sz="1150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150" b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SOS </a:t>
            </a:r>
            <a:r>
              <a:rPr lang="en-GB" sz="1150" b="1" i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WhatsApp </a:t>
            </a:r>
            <a:r>
              <a:rPr lang="en-GB" sz="1150" b="1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grupa</a:t>
            </a:r>
            <a:r>
              <a:rPr lang="en-GB" sz="1150" b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150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ar</a:t>
            </a:r>
            <a:r>
              <a:rPr lang="en-GB" sz="1150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150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visām</a:t>
            </a:r>
            <a:r>
              <a:rPr lang="en-GB" sz="1150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150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pašvaldību</a:t>
            </a:r>
            <a:r>
              <a:rPr lang="en-GB" sz="1150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150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izglītības</a:t>
            </a:r>
            <a:r>
              <a:rPr lang="en-GB" sz="1150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150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pārvaldēm</a:t>
            </a:r>
            <a:endParaRPr lang="en-LV" sz="1150">
              <a:solidFill>
                <a:srgbClr val="66479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2" name="Google Shape;792;p60">
            <a:extLst>
              <a:ext uri="{FF2B5EF4-FFF2-40B4-BE49-F238E27FC236}">
                <a16:creationId xmlns:a16="http://schemas.microsoft.com/office/drawing/2014/main" id="{0D3FFECD-4D1B-758E-BB6F-27B1C85DF0E3}"/>
              </a:ext>
            </a:extLst>
          </p:cNvPr>
          <p:cNvSpPr txBox="1"/>
          <p:nvPr/>
        </p:nvSpPr>
        <p:spPr>
          <a:xfrm>
            <a:off x="4390488" y="3317265"/>
            <a:ext cx="768159" cy="307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algn="ctr"/>
            <a:r>
              <a:rPr lang="lv-LV" sz="1200" b="1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rPr>
              <a:t>20.05.</a:t>
            </a:r>
            <a:endParaRPr sz="1200" b="1">
              <a:solidFill>
                <a:srgbClr val="66479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23" name="Google Shape;798;p60">
            <a:extLst>
              <a:ext uri="{FF2B5EF4-FFF2-40B4-BE49-F238E27FC236}">
                <a16:creationId xmlns:a16="http://schemas.microsoft.com/office/drawing/2014/main" id="{9F707E21-AC95-20DB-5423-02D9777EDEEF}"/>
              </a:ext>
            </a:extLst>
          </p:cNvPr>
          <p:cNvSpPr/>
          <p:nvPr/>
        </p:nvSpPr>
        <p:spPr>
          <a:xfrm>
            <a:off x="4684568" y="3648612"/>
            <a:ext cx="180000" cy="163636"/>
          </a:xfrm>
          <a:prstGeom prst="ellipse">
            <a:avLst/>
          </a:prstGeom>
          <a:solidFill>
            <a:srgbClr val="C2B5D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7E2588E-94D4-FE8D-5362-5D432B5BC08B}"/>
              </a:ext>
            </a:extLst>
          </p:cNvPr>
          <p:cNvSpPr txBox="1"/>
          <p:nvPr/>
        </p:nvSpPr>
        <p:spPr>
          <a:xfrm>
            <a:off x="4170016" y="4300179"/>
            <a:ext cx="1209102" cy="977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Sāk</a:t>
            </a:r>
            <a:r>
              <a:rPr lang="en-GB" sz="1150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150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darboties</a:t>
            </a:r>
            <a:r>
              <a:rPr lang="en-GB" sz="1150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150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augstskolu</a:t>
            </a:r>
            <a:r>
              <a:rPr lang="en-GB" sz="1150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150" b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SOS </a:t>
            </a:r>
            <a:r>
              <a:rPr lang="en-GB" sz="1150" b="1" i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WhatsApp </a:t>
            </a:r>
            <a:r>
              <a:rPr lang="en-GB" sz="1150" b="1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grupa</a:t>
            </a:r>
            <a:endParaRPr lang="en-LV" sz="1150">
              <a:solidFill>
                <a:srgbClr val="66479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25" name="Google Shape;797;p60">
            <a:extLst>
              <a:ext uri="{FF2B5EF4-FFF2-40B4-BE49-F238E27FC236}">
                <a16:creationId xmlns:a16="http://schemas.microsoft.com/office/drawing/2014/main" id="{BF0A76EF-762E-1704-B3A5-4150719DEF41}"/>
              </a:ext>
            </a:extLst>
          </p:cNvPr>
          <p:cNvCxnSpPr>
            <a:cxnSpLocks/>
          </p:cNvCxnSpPr>
          <p:nvPr/>
        </p:nvCxnSpPr>
        <p:spPr>
          <a:xfrm>
            <a:off x="4774568" y="3800683"/>
            <a:ext cx="0" cy="400180"/>
          </a:xfrm>
          <a:prstGeom prst="straightConnector1">
            <a:avLst/>
          </a:prstGeom>
          <a:noFill/>
          <a:ln w="19050" cap="flat" cmpd="sng">
            <a:solidFill>
              <a:srgbClr val="66479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0" name="Google Shape;792;p60">
            <a:extLst>
              <a:ext uri="{FF2B5EF4-FFF2-40B4-BE49-F238E27FC236}">
                <a16:creationId xmlns:a16="http://schemas.microsoft.com/office/drawing/2014/main" id="{4B055015-2DEB-0EE2-F69D-56CCB86D5379}"/>
              </a:ext>
            </a:extLst>
          </p:cNvPr>
          <p:cNvSpPr txBox="1"/>
          <p:nvPr/>
        </p:nvSpPr>
        <p:spPr>
          <a:xfrm>
            <a:off x="7106732" y="3917118"/>
            <a:ext cx="844975" cy="307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algn="ctr"/>
            <a:r>
              <a:rPr lang="lv-LV" sz="1200" b="1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rPr>
              <a:t>27.05.</a:t>
            </a:r>
            <a:endParaRPr sz="1200" b="1">
              <a:solidFill>
                <a:srgbClr val="66479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cxnSp>
        <p:nvCxnSpPr>
          <p:cNvPr id="31" name="Google Shape;797;p60">
            <a:extLst>
              <a:ext uri="{FF2B5EF4-FFF2-40B4-BE49-F238E27FC236}">
                <a16:creationId xmlns:a16="http://schemas.microsoft.com/office/drawing/2014/main" id="{F2556001-9F61-ABAD-BE0D-156BC5BE1AEE}"/>
              </a:ext>
            </a:extLst>
          </p:cNvPr>
          <p:cNvCxnSpPr>
            <a:cxnSpLocks/>
            <a:endCxn id="32" idx="0"/>
          </p:cNvCxnSpPr>
          <p:nvPr/>
        </p:nvCxnSpPr>
        <p:spPr>
          <a:xfrm>
            <a:off x="7514982" y="3220511"/>
            <a:ext cx="0" cy="428371"/>
          </a:xfrm>
          <a:prstGeom prst="straightConnector1">
            <a:avLst/>
          </a:prstGeom>
          <a:noFill/>
          <a:ln w="19050" cap="flat" cmpd="sng">
            <a:solidFill>
              <a:srgbClr val="66479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32" name="Google Shape;798;p60">
            <a:extLst>
              <a:ext uri="{FF2B5EF4-FFF2-40B4-BE49-F238E27FC236}">
                <a16:creationId xmlns:a16="http://schemas.microsoft.com/office/drawing/2014/main" id="{FFF7DE52-8627-8289-E03C-B031D736259D}"/>
              </a:ext>
            </a:extLst>
          </p:cNvPr>
          <p:cNvSpPr/>
          <p:nvPr/>
        </p:nvSpPr>
        <p:spPr>
          <a:xfrm>
            <a:off x="7424982" y="3648882"/>
            <a:ext cx="180000" cy="163636"/>
          </a:xfrm>
          <a:prstGeom prst="ellipse">
            <a:avLst/>
          </a:prstGeom>
          <a:solidFill>
            <a:srgbClr val="C2B5D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5E2C328-1D99-21A2-7849-D0723DF8A138}"/>
              </a:ext>
            </a:extLst>
          </p:cNvPr>
          <p:cNvSpPr txBox="1"/>
          <p:nvPr/>
        </p:nvSpPr>
        <p:spPr>
          <a:xfrm>
            <a:off x="6733009" y="2296170"/>
            <a:ext cx="13839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v-LV" sz="1150" b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Tiešsaistes seminārs </a:t>
            </a:r>
            <a:r>
              <a:rPr lang="lv-LV" sz="1150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nometņu organizētājiem</a:t>
            </a:r>
            <a:endParaRPr lang="en-LV" sz="1150">
              <a:solidFill>
                <a:srgbClr val="66479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4" name="Google Shape;792;p60">
            <a:extLst>
              <a:ext uri="{FF2B5EF4-FFF2-40B4-BE49-F238E27FC236}">
                <a16:creationId xmlns:a16="http://schemas.microsoft.com/office/drawing/2014/main" id="{D9952540-4D70-60F1-87B3-6BA385469C78}"/>
              </a:ext>
            </a:extLst>
          </p:cNvPr>
          <p:cNvSpPr txBox="1"/>
          <p:nvPr/>
        </p:nvSpPr>
        <p:spPr>
          <a:xfrm>
            <a:off x="8153888" y="3333320"/>
            <a:ext cx="768159" cy="307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algn="ctr"/>
            <a:r>
              <a:rPr lang="lv-LV" sz="1200" b="1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rPr>
              <a:t>28.05.</a:t>
            </a:r>
            <a:endParaRPr sz="1200" b="1">
              <a:solidFill>
                <a:srgbClr val="66479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35" name="Google Shape;798;p60">
            <a:extLst>
              <a:ext uri="{FF2B5EF4-FFF2-40B4-BE49-F238E27FC236}">
                <a16:creationId xmlns:a16="http://schemas.microsoft.com/office/drawing/2014/main" id="{3277D699-994F-EC9E-A7E3-038E741F25A6}"/>
              </a:ext>
            </a:extLst>
          </p:cNvPr>
          <p:cNvSpPr/>
          <p:nvPr/>
        </p:nvSpPr>
        <p:spPr>
          <a:xfrm>
            <a:off x="8447968" y="3664667"/>
            <a:ext cx="180000" cy="163636"/>
          </a:xfrm>
          <a:prstGeom prst="ellipse">
            <a:avLst/>
          </a:prstGeom>
          <a:solidFill>
            <a:srgbClr val="C2B5D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E0AC60E4-141E-8870-CEAE-E2C552A8EF33}"/>
              </a:ext>
            </a:extLst>
          </p:cNvPr>
          <p:cNvSpPr txBox="1"/>
          <p:nvPr/>
        </p:nvSpPr>
        <p:spPr>
          <a:xfrm>
            <a:off x="7912888" y="4341939"/>
            <a:ext cx="120910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" b="1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Tiešsaistes</a:t>
            </a:r>
            <a:r>
              <a:rPr lang="en-GB" sz="1150" b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seminars </a:t>
            </a:r>
            <a:r>
              <a:rPr lang="en-GB" sz="1150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izglītības</a:t>
            </a:r>
            <a:r>
              <a:rPr lang="en-GB" sz="1150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150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iestāžu</a:t>
            </a:r>
            <a:r>
              <a:rPr lang="en-GB" sz="1150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150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vadītājiem</a:t>
            </a:r>
            <a:endParaRPr lang="en-LV" sz="1150">
              <a:solidFill>
                <a:srgbClr val="66479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37" name="Google Shape;797;p60">
            <a:extLst>
              <a:ext uri="{FF2B5EF4-FFF2-40B4-BE49-F238E27FC236}">
                <a16:creationId xmlns:a16="http://schemas.microsoft.com/office/drawing/2014/main" id="{1DD9EAB1-F906-CD4A-A56E-5E46E7F1ADCC}"/>
              </a:ext>
            </a:extLst>
          </p:cNvPr>
          <p:cNvCxnSpPr>
            <a:cxnSpLocks/>
          </p:cNvCxnSpPr>
          <p:nvPr/>
        </p:nvCxnSpPr>
        <p:spPr>
          <a:xfrm>
            <a:off x="8537968" y="3816738"/>
            <a:ext cx="0" cy="400180"/>
          </a:xfrm>
          <a:prstGeom prst="straightConnector1">
            <a:avLst/>
          </a:prstGeom>
          <a:noFill/>
          <a:ln w="19050" cap="flat" cmpd="sng">
            <a:solidFill>
              <a:srgbClr val="66479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43" name="Google Shape;792;p60">
            <a:extLst>
              <a:ext uri="{FF2B5EF4-FFF2-40B4-BE49-F238E27FC236}">
                <a16:creationId xmlns:a16="http://schemas.microsoft.com/office/drawing/2014/main" id="{554E9915-AEEA-A455-7F4E-CE08328FBD8B}"/>
              </a:ext>
            </a:extLst>
          </p:cNvPr>
          <p:cNvSpPr txBox="1"/>
          <p:nvPr/>
        </p:nvSpPr>
        <p:spPr>
          <a:xfrm>
            <a:off x="5021266" y="3908794"/>
            <a:ext cx="844975" cy="307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algn="ctr"/>
            <a:r>
              <a:rPr lang="lv-LV" sz="1200" b="1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rPr>
              <a:t>21.05.</a:t>
            </a:r>
            <a:endParaRPr sz="1200" b="1">
              <a:solidFill>
                <a:srgbClr val="66479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cxnSp>
        <p:nvCxnSpPr>
          <p:cNvPr id="44" name="Google Shape;797;p60">
            <a:extLst>
              <a:ext uri="{FF2B5EF4-FFF2-40B4-BE49-F238E27FC236}">
                <a16:creationId xmlns:a16="http://schemas.microsoft.com/office/drawing/2014/main" id="{DE422027-FFAA-2A53-DE87-2EE692AC5C82}"/>
              </a:ext>
            </a:extLst>
          </p:cNvPr>
          <p:cNvCxnSpPr>
            <a:cxnSpLocks/>
            <a:endCxn id="45" idx="0"/>
          </p:cNvCxnSpPr>
          <p:nvPr/>
        </p:nvCxnSpPr>
        <p:spPr>
          <a:xfrm>
            <a:off x="5443755" y="3219271"/>
            <a:ext cx="0" cy="428371"/>
          </a:xfrm>
          <a:prstGeom prst="straightConnector1">
            <a:avLst/>
          </a:prstGeom>
          <a:noFill/>
          <a:ln w="19050" cap="flat" cmpd="sng">
            <a:solidFill>
              <a:srgbClr val="66479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45" name="Google Shape;798;p60">
            <a:extLst>
              <a:ext uri="{FF2B5EF4-FFF2-40B4-BE49-F238E27FC236}">
                <a16:creationId xmlns:a16="http://schemas.microsoft.com/office/drawing/2014/main" id="{E5EEBBBD-1998-C3B7-3E3E-577C49127B5A}"/>
              </a:ext>
            </a:extLst>
          </p:cNvPr>
          <p:cNvSpPr/>
          <p:nvPr/>
        </p:nvSpPr>
        <p:spPr>
          <a:xfrm>
            <a:off x="5344755" y="3647642"/>
            <a:ext cx="198000" cy="163636"/>
          </a:xfrm>
          <a:prstGeom prst="ellipse">
            <a:avLst/>
          </a:prstGeom>
          <a:solidFill>
            <a:srgbClr val="C2B5D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A72DEFC2-3419-CD2F-0428-77AFF8D38391}"/>
              </a:ext>
            </a:extLst>
          </p:cNvPr>
          <p:cNvSpPr txBox="1"/>
          <p:nvPr/>
        </p:nvSpPr>
        <p:spPr>
          <a:xfrm>
            <a:off x="4837588" y="2139539"/>
            <a:ext cx="12123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150" b="1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Tiešsaistes</a:t>
            </a:r>
            <a:r>
              <a:rPr lang="en-GB" sz="1150" b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150" b="1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seminārs</a:t>
            </a:r>
            <a:r>
              <a:rPr lang="en-GB" sz="1150" b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150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izglītības</a:t>
            </a:r>
            <a:r>
              <a:rPr lang="en-GB" sz="1150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150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iestāžu</a:t>
            </a:r>
            <a:r>
              <a:rPr lang="en-GB" sz="1150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en-GB" sz="1150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vadītājiem</a:t>
            </a:r>
            <a:endParaRPr lang="en-LV" sz="1150">
              <a:solidFill>
                <a:srgbClr val="66479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47" name="Google Shape;792;p60">
            <a:extLst>
              <a:ext uri="{FF2B5EF4-FFF2-40B4-BE49-F238E27FC236}">
                <a16:creationId xmlns:a16="http://schemas.microsoft.com/office/drawing/2014/main" id="{99ADAE7E-AF03-4238-0CD3-FAECE86EF648}"/>
              </a:ext>
            </a:extLst>
          </p:cNvPr>
          <p:cNvSpPr txBox="1"/>
          <p:nvPr/>
        </p:nvSpPr>
        <p:spPr>
          <a:xfrm>
            <a:off x="6353121" y="3316295"/>
            <a:ext cx="768159" cy="307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algn="ctr"/>
            <a:r>
              <a:rPr lang="lv-LV" sz="1200" b="1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rPr>
              <a:t>26.05.</a:t>
            </a:r>
            <a:endParaRPr sz="1200" b="1">
              <a:solidFill>
                <a:srgbClr val="66479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48" name="Google Shape;798;p60">
            <a:extLst>
              <a:ext uri="{FF2B5EF4-FFF2-40B4-BE49-F238E27FC236}">
                <a16:creationId xmlns:a16="http://schemas.microsoft.com/office/drawing/2014/main" id="{2DBB516E-ED30-B237-2478-8E70AC12F35D}"/>
              </a:ext>
            </a:extLst>
          </p:cNvPr>
          <p:cNvSpPr/>
          <p:nvPr/>
        </p:nvSpPr>
        <p:spPr>
          <a:xfrm>
            <a:off x="6647201" y="3675743"/>
            <a:ext cx="180000" cy="163636"/>
          </a:xfrm>
          <a:prstGeom prst="ellipse">
            <a:avLst/>
          </a:prstGeom>
          <a:solidFill>
            <a:srgbClr val="C2B5D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888741BE-DF32-AB27-1A8D-58C2A77598DB}"/>
              </a:ext>
            </a:extLst>
          </p:cNvPr>
          <p:cNvSpPr txBox="1"/>
          <p:nvPr/>
        </p:nvSpPr>
        <p:spPr>
          <a:xfrm>
            <a:off x="5379118" y="4314086"/>
            <a:ext cx="2559585" cy="22159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v-LV" sz="1150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Grozījumi MK noteikumos "Kārtība, kādā izglītojamie atbrīvojami no noteiktajiem valsts pārbaudījumiem", </a:t>
            </a:r>
            <a:r>
              <a:rPr lang="lv-LV" sz="1150" b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nosakot, ka izglītojamo no valsts pārbaudes darba atbrīvo ar izglītības un zinātnes ministra lēmumu, ja ārkārtas apstākļu dēļ valsts pārbaudes darba norise ir atcelta vai pārtraukta</a:t>
            </a:r>
            <a:endParaRPr lang="en-LV" sz="1150" b="1">
              <a:solidFill>
                <a:srgbClr val="66479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50" name="Google Shape;797;p60">
            <a:extLst>
              <a:ext uri="{FF2B5EF4-FFF2-40B4-BE49-F238E27FC236}">
                <a16:creationId xmlns:a16="http://schemas.microsoft.com/office/drawing/2014/main" id="{0F359E91-49E7-5209-BEC8-541981E513EF}"/>
              </a:ext>
            </a:extLst>
          </p:cNvPr>
          <p:cNvCxnSpPr>
            <a:cxnSpLocks/>
          </p:cNvCxnSpPr>
          <p:nvPr/>
        </p:nvCxnSpPr>
        <p:spPr>
          <a:xfrm>
            <a:off x="6737201" y="3827814"/>
            <a:ext cx="0" cy="400180"/>
          </a:xfrm>
          <a:prstGeom prst="straightConnector1">
            <a:avLst/>
          </a:prstGeom>
          <a:noFill/>
          <a:ln w="19050" cap="flat" cmpd="sng">
            <a:solidFill>
              <a:srgbClr val="66479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51" name="Google Shape;792;p60">
            <a:extLst>
              <a:ext uri="{FF2B5EF4-FFF2-40B4-BE49-F238E27FC236}">
                <a16:creationId xmlns:a16="http://schemas.microsoft.com/office/drawing/2014/main" id="{CBC3E281-E46F-00E7-F61E-C8E25A42D268}"/>
              </a:ext>
            </a:extLst>
          </p:cNvPr>
          <p:cNvSpPr txBox="1"/>
          <p:nvPr/>
        </p:nvSpPr>
        <p:spPr>
          <a:xfrm>
            <a:off x="8913198" y="3929563"/>
            <a:ext cx="844975" cy="307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algn="ctr"/>
            <a:r>
              <a:rPr lang="lv-LV" sz="1200" b="1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rPr>
              <a:t>09.06.</a:t>
            </a:r>
            <a:endParaRPr sz="1200" b="1">
              <a:solidFill>
                <a:srgbClr val="66479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cxnSp>
        <p:nvCxnSpPr>
          <p:cNvPr id="52" name="Google Shape;797;p60">
            <a:extLst>
              <a:ext uri="{FF2B5EF4-FFF2-40B4-BE49-F238E27FC236}">
                <a16:creationId xmlns:a16="http://schemas.microsoft.com/office/drawing/2014/main" id="{6F9AA9D8-4883-4350-0C99-66D83522E585}"/>
              </a:ext>
            </a:extLst>
          </p:cNvPr>
          <p:cNvCxnSpPr>
            <a:cxnSpLocks/>
            <a:endCxn id="53" idx="0"/>
          </p:cNvCxnSpPr>
          <p:nvPr/>
        </p:nvCxnSpPr>
        <p:spPr>
          <a:xfrm>
            <a:off x="9321448" y="3232956"/>
            <a:ext cx="0" cy="428371"/>
          </a:xfrm>
          <a:prstGeom prst="straightConnector1">
            <a:avLst/>
          </a:prstGeom>
          <a:noFill/>
          <a:ln w="19050" cap="flat" cmpd="sng">
            <a:solidFill>
              <a:srgbClr val="664790"/>
            </a:solidFill>
            <a:prstDash val="solid"/>
            <a:miter lim="800000"/>
            <a:headEnd type="none" w="sm" len="sm"/>
            <a:tailEnd type="none" w="sm" len="sm"/>
          </a:ln>
        </p:spPr>
      </p:cxnSp>
      <p:sp>
        <p:nvSpPr>
          <p:cNvPr id="53" name="Google Shape;798;p60">
            <a:extLst>
              <a:ext uri="{FF2B5EF4-FFF2-40B4-BE49-F238E27FC236}">
                <a16:creationId xmlns:a16="http://schemas.microsoft.com/office/drawing/2014/main" id="{15F85382-FEB4-FD04-13A7-D14662B63016}"/>
              </a:ext>
            </a:extLst>
          </p:cNvPr>
          <p:cNvSpPr/>
          <p:nvPr/>
        </p:nvSpPr>
        <p:spPr>
          <a:xfrm>
            <a:off x="9231448" y="3661327"/>
            <a:ext cx="180000" cy="163636"/>
          </a:xfrm>
          <a:prstGeom prst="ellipse">
            <a:avLst/>
          </a:prstGeom>
          <a:solidFill>
            <a:srgbClr val="C2B5D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83276BDD-7609-5939-38F7-E6BF5DEAC965}"/>
              </a:ext>
            </a:extLst>
          </p:cNvPr>
          <p:cNvSpPr txBox="1"/>
          <p:nvPr/>
        </p:nvSpPr>
        <p:spPr>
          <a:xfrm>
            <a:off x="8336269" y="1438931"/>
            <a:ext cx="3050507" cy="168507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lv-LV" sz="1150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Grozījumi MK noteikumos "Noteikumi par valsts pārbaudes darbu norises laiku 2025./2026. mācību gadā", nosakot, ka </a:t>
            </a:r>
            <a:r>
              <a:rPr lang="lv-LV" sz="1150" b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papildu laiku CE norisei</a:t>
            </a:r>
            <a:r>
              <a:rPr lang="lv-LV" sz="1150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tiem izglītojamiem, kuriem ārkārtas apstākļu dēļ eksāmenu nevarēja kārtot noteiktajā laikā, </a:t>
            </a:r>
            <a:r>
              <a:rPr lang="lv-LV" sz="1150" b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nosaka izglītības un zinātnes ministrs, izdodot attiecīgu rīkojumu</a:t>
            </a:r>
            <a:endParaRPr lang="en-US" sz="1150" b="1">
              <a:solidFill>
                <a:srgbClr val="66479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Google Shape;792;p60">
            <a:extLst>
              <a:ext uri="{FF2B5EF4-FFF2-40B4-BE49-F238E27FC236}">
                <a16:creationId xmlns:a16="http://schemas.microsoft.com/office/drawing/2014/main" id="{0AB72039-370E-2540-05CD-4DD6D3AB69C9}"/>
              </a:ext>
            </a:extLst>
          </p:cNvPr>
          <p:cNvSpPr txBox="1"/>
          <p:nvPr/>
        </p:nvSpPr>
        <p:spPr>
          <a:xfrm>
            <a:off x="10401158" y="3316295"/>
            <a:ext cx="768159" cy="3077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algn="ctr"/>
            <a:r>
              <a:rPr lang="lv-LV" sz="1200" b="1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rPr>
              <a:t>18.06.</a:t>
            </a:r>
            <a:endParaRPr sz="1200" b="1">
              <a:solidFill>
                <a:srgbClr val="664790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6" name="Google Shape;798;p60">
            <a:extLst>
              <a:ext uri="{FF2B5EF4-FFF2-40B4-BE49-F238E27FC236}">
                <a16:creationId xmlns:a16="http://schemas.microsoft.com/office/drawing/2014/main" id="{1859DFBA-58E1-239F-4739-813F2BE2D3AB}"/>
              </a:ext>
            </a:extLst>
          </p:cNvPr>
          <p:cNvSpPr/>
          <p:nvPr/>
        </p:nvSpPr>
        <p:spPr>
          <a:xfrm>
            <a:off x="10695238" y="3647642"/>
            <a:ext cx="180000" cy="163636"/>
          </a:xfrm>
          <a:prstGeom prst="ellipse">
            <a:avLst/>
          </a:prstGeom>
          <a:solidFill>
            <a:srgbClr val="C2B5D3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algn="ctr"/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A06795-EA79-A546-EFB4-9B151CF5ED80}"/>
              </a:ext>
            </a:extLst>
          </p:cNvPr>
          <p:cNvSpPr txBox="1"/>
          <p:nvPr/>
        </p:nvSpPr>
        <p:spPr>
          <a:xfrm>
            <a:off x="9177622" y="4309668"/>
            <a:ext cx="2960031" cy="2039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lv-LV" sz="1150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Saeima 1. lasījumā pieņem </a:t>
            </a:r>
            <a:r>
              <a:rPr lang="lv-LV" sz="1150" b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likumprojektu </a:t>
            </a:r>
            <a:r>
              <a:rPr lang="lv-LV" sz="1150" b="1" err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pakotni</a:t>
            </a:r>
            <a:r>
              <a:rPr lang="lv-LV" sz="1150" b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lv-LV" sz="1150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"Grozījumi Izglītības likumā", "Grozījumi Vispārējās izglītības likumā" un "Grozījums Profesionālās izglītības likumā", </a:t>
            </a:r>
            <a:r>
              <a:rPr lang="lv-LV" sz="1150" b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ar kuriem lemšana par mācību gada un mācību semestru sākuma un beigu laiku, kā arī valsts pārbaudes darbu norises laiku tiek nodota Izglītības un zinātnes ministram MK vietā</a:t>
            </a:r>
            <a:endParaRPr lang="en-LV" sz="1150" b="1">
              <a:solidFill>
                <a:srgbClr val="66479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cxnSp>
        <p:nvCxnSpPr>
          <p:cNvPr id="26" name="Google Shape;797;p60">
            <a:extLst>
              <a:ext uri="{FF2B5EF4-FFF2-40B4-BE49-F238E27FC236}">
                <a16:creationId xmlns:a16="http://schemas.microsoft.com/office/drawing/2014/main" id="{FCCBCCFE-8A71-3E9B-E6C6-2F71B764462A}"/>
              </a:ext>
            </a:extLst>
          </p:cNvPr>
          <p:cNvCxnSpPr>
            <a:cxnSpLocks/>
          </p:cNvCxnSpPr>
          <p:nvPr/>
        </p:nvCxnSpPr>
        <p:spPr>
          <a:xfrm>
            <a:off x="10785238" y="3799713"/>
            <a:ext cx="0" cy="400180"/>
          </a:xfrm>
          <a:prstGeom prst="straightConnector1">
            <a:avLst/>
          </a:prstGeom>
          <a:noFill/>
          <a:ln w="19050" cap="flat" cmpd="sng">
            <a:solidFill>
              <a:srgbClr val="664790"/>
            </a:solidFill>
            <a:prstDash val="solid"/>
            <a:miter lim="800000"/>
            <a:headEnd type="none" w="sm" len="sm"/>
            <a:tailEnd type="none" w="sm" len="sm"/>
          </a:ln>
        </p:spPr>
      </p:cxn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9">
          <a:extLst>
            <a:ext uri="{FF2B5EF4-FFF2-40B4-BE49-F238E27FC236}">
              <a16:creationId xmlns:a16="http://schemas.microsoft.com/office/drawing/2014/main" id="{54C9ECDF-A613-B20D-9408-88C8E76B58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" name="Google Shape;410;p37">
            <a:extLst>
              <a:ext uri="{FF2B5EF4-FFF2-40B4-BE49-F238E27FC236}">
                <a16:creationId xmlns:a16="http://schemas.microsoft.com/office/drawing/2014/main" id="{D3F39891-4218-124A-6B49-287239A310B6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2195682" y="2235200"/>
            <a:ext cx="6353063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>
              <a:buClr>
                <a:schemeClr val="lt1"/>
              </a:buClr>
            </a:pPr>
            <a:r>
              <a:rPr lang="lv-LV">
                <a:solidFill>
                  <a:schemeClr val="dk1"/>
                </a:solidFill>
              </a:rPr>
              <a:t>PRIEKŠLIKUMI TĀLĀKĀM DARBĪBĀM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0861459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2">
          <a:extLst>
            <a:ext uri="{FF2B5EF4-FFF2-40B4-BE49-F238E27FC236}">
              <a16:creationId xmlns:a16="http://schemas.microsoft.com/office/drawing/2014/main" id="{FF4EF794-66A5-83EC-E22A-B7240436EB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542400E-E96A-628A-36AC-71D411B6BA5B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-49695" y="1182333"/>
            <a:ext cx="12775223" cy="6313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V"/>
          </a:p>
        </p:txBody>
      </p:sp>
      <p:sp>
        <p:nvSpPr>
          <p:cNvPr id="463" name="Google Shape;463;p41">
            <a:extLst>
              <a:ext uri="{FF2B5EF4-FFF2-40B4-BE49-F238E27FC236}">
                <a16:creationId xmlns:a16="http://schemas.microsoft.com/office/drawing/2014/main" id="{7C6E78DE-95B2-3609-C18B-2047D2C96D6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8776" y="6991"/>
            <a:ext cx="7157631" cy="11428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Autofit/>
          </a:bodyPr>
          <a:lstStyle/>
          <a:p>
            <a:r>
              <a:rPr lang="en-GB" sz="2400" err="1"/>
              <a:t>Tālākās</a:t>
            </a:r>
            <a:r>
              <a:rPr lang="en-GB" sz="2400"/>
              <a:t> </a:t>
            </a:r>
            <a:r>
              <a:rPr lang="en-GB" sz="2400" err="1"/>
              <a:t>nepieciešamās</a:t>
            </a:r>
            <a:r>
              <a:rPr lang="en-GB" sz="2400"/>
              <a:t> </a:t>
            </a:r>
            <a:r>
              <a:rPr lang="en-GB" sz="2400" err="1"/>
              <a:t>darbības</a:t>
            </a:r>
            <a:r>
              <a:rPr lang="en-GB" sz="2400"/>
              <a:t>:</a:t>
            </a:r>
            <a:br>
              <a:rPr lang="en-GB" sz="2400"/>
            </a:br>
            <a:r>
              <a:rPr lang="en-GB" sz="2400" err="1"/>
              <a:t>Normatīvais</a:t>
            </a:r>
            <a:r>
              <a:rPr lang="en-GB" sz="2400"/>
              <a:t> </a:t>
            </a:r>
            <a:r>
              <a:rPr lang="en-GB" sz="2400" err="1"/>
              <a:t>regulējums</a:t>
            </a:r>
            <a:endParaRPr sz="2400"/>
          </a:p>
        </p:txBody>
      </p:sp>
      <p:sp>
        <p:nvSpPr>
          <p:cNvPr id="466" name="Google Shape;466;p41">
            <a:extLst>
              <a:ext uri="{FF2B5EF4-FFF2-40B4-BE49-F238E27FC236}">
                <a16:creationId xmlns:a16="http://schemas.microsoft.com/office/drawing/2014/main" id="{750AEA1C-8BB7-72ED-6277-5D3A5051DA84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678777" y="6566487"/>
            <a:ext cx="293472" cy="2915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36000" rIns="36000" bIns="36000" anchor="ctr" anchorCtr="0">
            <a:noAutofit/>
          </a:bodyPr>
          <a:lstStyle/>
          <a:p>
            <a:fld id="{00000000-1234-1234-1234-123412341234}" type="slidenum">
              <a:rPr lang="lv-LV"/>
              <a:pPr/>
              <a:t>9</a:t>
            </a:fld>
            <a:endParaRPr/>
          </a:p>
        </p:txBody>
      </p:sp>
      <p:sp>
        <p:nvSpPr>
          <p:cNvPr id="6" name="Google Shape;464;p41">
            <a:extLst>
              <a:ext uri="{FF2B5EF4-FFF2-40B4-BE49-F238E27FC236}">
                <a16:creationId xmlns:a16="http://schemas.microsoft.com/office/drawing/2014/main" id="{BF5327DA-943E-FC21-5A0E-67BB25568CEE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8777" y="1759625"/>
            <a:ext cx="7630336" cy="46501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/>
          <a:p>
            <a:pPr marL="0" indent="0">
              <a:spcBef>
                <a:spcPts val="0"/>
              </a:spcBef>
              <a:buSzPts val="1800"/>
            </a:pPr>
            <a:r>
              <a:rPr lang="lv-LV" sz="1800" dirty="0"/>
              <a:t>Izstrādāt un iesniegt Valsts kancelejā </a:t>
            </a:r>
            <a:r>
              <a:rPr lang="lv-LV" sz="1800" b="1" dirty="0"/>
              <a:t>grozījumus Izglītības likumā</a:t>
            </a:r>
            <a:r>
              <a:rPr lang="lv-LV" sz="1800" dirty="0"/>
              <a:t>, paredzot uzdevumu Ministru kabinetam noteikt nosacījumus izglītības procesa nepārtrauktībai un sistēmas noturībai ārkārtējās situācijas vai izņēmuma stāvokļa gadījumā 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800" dirty="0"/>
          </a:p>
          <a:p>
            <a:pPr marL="0" indent="0">
              <a:spcBef>
                <a:spcPts val="0"/>
              </a:spcBef>
              <a:buSzPts val="1800"/>
            </a:pPr>
            <a:r>
              <a:rPr lang="lv-LV" sz="1800" dirty="0"/>
              <a:t>Izstrādāt un iesniegt Valsts kancelejā </a:t>
            </a:r>
            <a:r>
              <a:rPr lang="lv-LV" sz="1800" b="1" dirty="0"/>
              <a:t>Ministru kabineta noteikumus</a:t>
            </a:r>
            <a:r>
              <a:rPr lang="lv-LV" sz="1800" dirty="0"/>
              <a:t>, kas nosaka </a:t>
            </a:r>
            <a:r>
              <a:rPr lang="lv-LV" sz="1800" b="1" dirty="0"/>
              <a:t>kritērijus un kārtību kombinētu mācību organizēšanai un īstenošanai</a:t>
            </a:r>
            <a:r>
              <a:rPr lang="lv-LV" sz="1800" dirty="0"/>
              <a:t>, tai skaitā izglītības programmā pieļaujamo kombinētu mācību īpatsvaru. Šajā noteikumu projektā paredzēts iekļaut sadaļu par mācību organizēšanu un īstenošanu dažādu krīžu gadījumos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800" dirty="0">
              <a:highlight>
                <a:srgbClr val="FFFF00"/>
              </a:highlight>
            </a:endParaRPr>
          </a:p>
          <a:p>
            <a:pPr marL="0" indent="0">
              <a:spcBef>
                <a:spcPts val="0"/>
              </a:spcBef>
              <a:buSzPts val="1800"/>
            </a:pPr>
            <a:r>
              <a:rPr lang="lv-LV" sz="1800" dirty="0"/>
              <a:t>Izstrādāt </a:t>
            </a:r>
            <a:r>
              <a:rPr lang="lv-LV" sz="1800" b="1" dirty="0"/>
              <a:t>vadlīnijas/kārtību </a:t>
            </a:r>
            <a:r>
              <a:rPr lang="lv-LV" sz="1800" dirty="0"/>
              <a:t>izglītības sistēmas noturības un nepārtrauktības ietvaram apdraudējumu, krīžu un </a:t>
            </a:r>
            <a:r>
              <a:rPr lang="lv-LV" sz="1800" dirty="0" err="1"/>
              <a:t>hibrīdapdraudējumu</a:t>
            </a:r>
            <a:r>
              <a:rPr lang="lv-LV" sz="1800" dirty="0"/>
              <a:t> situācijām</a:t>
            </a:r>
          </a:p>
        </p:txBody>
      </p:sp>
      <p:sp>
        <p:nvSpPr>
          <p:cNvPr id="2" name="Google Shape;464;p41">
            <a:extLst>
              <a:ext uri="{FF2B5EF4-FFF2-40B4-BE49-F238E27FC236}">
                <a16:creationId xmlns:a16="http://schemas.microsoft.com/office/drawing/2014/main" id="{CD19ACB8-72C1-0B52-6AE9-9F07BA5A0352}"/>
              </a:ext>
            </a:extLst>
          </p:cNvPr>
          <p:cNvSpPr txBox="1">
            <a:spLocks/>
          </p:cNvSpPr>
          <p:nvPr/>
        </p:nvSpPr>
        <p:spPr>
          <a:xfrm>
            <a:off x="8309113" y="1961360"/>
            <a:ext cx="1697736" cy="469086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664790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indent="0" algn="ctr">
              <a:spcBef>
                <a:spcPts val="0"/>
              </a:spcBef>
              <a:buSzPts val="1800"/>
            </a:pPr>
            <a:r>
              <a:rPr lang="lv-LV" sz="2000" dirty="0"/>
              <a:t>IZM</a:t>
            </a:r>
          </a:p>
          <a:p>
            <a:pPr marL="0" indent="0" algn="ctr">
              <a:spcBef>
                <a:spcPts val="0"/>
              </a:spcBef>
              <a:buSzPts val="1800"/>
            </a:pPr>
            <a:endParaRPr lang="lv-LV" sz="2000" dirty="0"/>
          </a:p>
          <a:p>
            <a:pPr marL="0" indent="0" algn="ctr">
              <a:spcBef>
                <a:spcPts val="0"/>
              </a:spcBef>
              <a:buSzPts val="1800"/>
            </a:pPr>
            <a:endParaRPr lang="lv-LV" sz="2000" dirty="0"/>
          </a:p>
          <a:p>
            <a:pPr marL="0" indent="0" algn="ctr">
              <a:spcBef>
                <a:spcPts val="0"/>
              </a:spcBef>
              <a:buSzPts val="1800"/>
            </a:pPr>
            <a:endParaRPr lang="lv-LV" sz="2000" dirty="0"/>
          </a:p>
          <a:p>
            <a:pPr marL="0" indent="0" algn="ctr">
              <a:spcBef>
                <a:spcPts val="0"/>
              </a:spcBef>
              <a:buSzPts val="1800"/>
            </a:pPr>
            <a:endParaRPr lang="lv-LV" sz="2000" dirty="0"/>
          </a:p>
          <a:p>
            <a:pPr marL="0" indent="0" algn="ctr">
              <a:spcBef>
                <a:spcPts val="0"/>
              </a:spcBef>
              <a:buSzPts val="1800"/>
            </a:pPr>
            <a:r>
              <a:rPr lang="lv-LV" sz="2000" dirty="0"/>
              <a:t>IZM</a:t>
            </a:r>
          </a:p>
          <a:p>
            <a:pPr marL="0" indent="0" algn="ctr">
              <a:spcBef>
                <a:spcPts val="0"/>
              </a:spcBef>
              <a:buSzPts val="1800"/>
            </a:pPr>
            <a:endParaRPr lang="lv-LV" sz="2000" dirty="0"/>
          </a:p>
          <a:p>
            <a:pPr marL="0" indent="0" algn="ctr">
              <a:spcBef>
                <a:spcPts val="0"/>
              </a:spcBef>
              <a:buSzPts val="1800"/>
            </a:pPr>
            <a:endParaRPr lang="lv-LV" sz="2000" dirty="0"/>
          </a:p>
          <a:p>
            <a:pPr marL="0" indent="0" algn="ctr">
              <a:spcBef>
                <a:spcPts val="0"/>
              </a:spcBef>
              <a:buSzPts val="1800"/>
            </a:pPr>
            <a:endParaRPr lang="lv-LV" sz="2000" dirty="0"/>
          </a:p>
          <a:p>
            <a:pPr marL="0" indent="0" algn="ctr">
              <a:spcBef>
                <a:spcPts val="0"/>
              </a:spcBef>
              <a:buSzPts val="1800"/>
            </a:pPr>
            <a:endParaRPr lang="lv-LV" sz="2000" dirty="0"/>
          </a:p>
          <a:p>
            <a:pPr marL="0" indent="0" algn="ctr">
              <a:spcBef>
                <a:spcPts val="0"/>
              </a:spcBef>
              <a:buSzPts val="1800"/>
            </a:pPr>
            <a:endParaRPr lang="lv-LV" sz="2000" dirty="0"/>
          </a:p>
          <a:p>
            <a:pPr marL="0" indent="0" algn="ctr">
              <a:spcBef>
                <a:spcPts val="0"/>
              </a:spcBef>
              <a:buSzPts val="1800"/>
            </a:pPr>
            <a:r>
              <a:rPr lang="lv-LV" sz="2000" dirty="0"/>
              <a:t>IZM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b="1" dirty="0">
              <a:highlight>
                <a:srgbClr val="FFFF00"/>
              </a:highlight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5FE43AC-4992-4B63-6880-8B4B72A468F8}"/>
              </a:ext>
            </a:extLst>
          </p:cNvPr>
          <p:cNvSpPr txBox="1"/>
          <p:nvPr/>
        </p:nvSpPr>
        <p:spPr>
          <a:xfrm>
            <a:off x="587336" y="1349194"/>
            <a:ext cx="12893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LV" b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DARBĪBA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3361739-CB88-49D3-7BBC-04CB183F7F87}"/>
              </a:ext>
            </a:extLst>
          </p:cNvPr>
          <p:cNvSpPr txBox="1"/>
          <p:nvPr/>
        </p:nvSpPr>
        <p:spPr>
          <a:xfrm>
            <a:off x="8554141" y="1353242"/>
            <a:ext cx="15666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LV" b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ATBILDĪGAIS</a:t>
            </a:r>
          </a:p>
        </p:txBody>
      </p:sp>
      <p:sp>
        <p:nvSpPr>
          <p:cNvPr id="5" name="Google Shape;464;p41">
            <a:extLst>
              <a:ext uri="{FF2B5EF4-FFF2-40B4-BE49-F238E27FC236}">
                <a16:creationId xmlns:a16="http://schemas.microsoft.com/office/drawing/2014/main" id="{C86CB76A-E615-EF1F-BDE5-3A2FA06DB785}"/>
              </a:ext>
            </a:extLst>
          </p:cNvPr>
          <p:cNvSpPr txBox="1">
            <a:spLocks/>
          </p:cNvSpPr>
          <p:nvPr/>
        </p:nvSpPr>
        <p:spPr>
          <a:xfrm>
            <a:off x="10168788" y="2047097"/>
            <a:ext cx="1344435" cy="48109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664790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indent="0">
              <a:spcBef>
                <a:spcPts val="0"/>
              </a:spcBef>
              <a:buSzPts val="1800"/>
            </a:pPr>
            <a:r>
              <a:rPr lang="lv-LV" sz="1600" dirty="0"/>
              <a:t>31.07.2026.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600" dirty="0"/>
          </a:p>
          <a:p>
            <a:pPr marL="0" indent="0">
              <a:spcBef>
                <a:spcPts val="0"/>
              </a:spcBef>
              <a:buSzPts val="1800"/>
            </a:pPr>
            <a:endParaRPr lang="lv-LV" sz="1600" dirty="0"/>
          </a:p>
          <a:p>
            <a:pPr marL="0" indent="0">
              <a:spcBef>
                <a:spcPts val="0"/>
              </a:spcBef>
              <a:buSzPts val="1800"/>
            </a:pPr>
            <a:endParaRPr lang="lv-LV" sz="1600" dirty="0"/>
          </a:p>
          <a:p>
            <a:pPr marL="0" indent="0">
              <a:spcBef>
                <a:spcPts val="0"/>
              </a:spcBef>
              <a:buSzPts val="1800"/>
            </a:pPr>
            <a:endParaRPr lang="lv-LV" sz="1600" dirty="0"/>
          </a:p>
          <a:p>
            <a:pPr marL="0" indent="0">
              <a:spcBef>
                <a:spcPts val="0"/>
              </a:spcBef>
              <a:buSzPts val="1800"/>
            </a:pPr>
            <a:endParaRPr lang="lv-LV" sz="1600" dirty="0"/>
          </a:p>
          <a:p>
            <a:pPr marL="0" indent="0">
              <a:spcBef>
                <a:spcPts val="0"/>
              </a:spcBef>
              <a:buSzPts val="1800"/>
            </a:pPr>
            <a:r>
              <a:rPr lang="lv-LV" sz="1600" dirty="0"/>
              <a:t>31.07.2026.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600" dirty="0"/>
          </a:p>
          <a:p>
            <a:pPr marL="0" indent="0">
              <a:spcBef>
                <a:spcPts val="0"/>
              </a:spcBef>
              <a:buSzPts val="1800"/>
            </a:pPr>
            <a:endParaRPr lang="lv-LV" sz="1600" dirty="0"/>
          </a:p>
          <a:p>
            <a:pPr marL="0" indent="0">
              <a:spcBef>
                <a:spcPts val="0"/>
              </a:spcBef>
              <a:buSzPts val="1800"/>
            </a:pPr>
            <a:endParaRPr lang="lv-LV" sz="1600" dirty="0"/>
          </a:p>
          <a:p>
            <a:pPr marL="0" indent="0">
              <a:spcBef>
                <a:spcPts val="0"/>
              </a:spcBef>
              <a:buSzPts val="1800"/>
            </a:pPr>
            <a:endParaRPr lang="lv-LV" sz="1600" dirty="0"/>
          </a:p>
          <a:p>
            <a:pPr marL="0" indent="0">
              <a:spcBef>
                <a:spcPts val="0"/>
              </a:spcBef>
              <a:buSzPts val="1800"/>
            </a:pPr>
            <a:endParaRPr lang="lv-LV" sz="1600" dirty="0"/>
          </a:p>
          <a:p>
            <a:pPr marL="0" indent="0">
              <a:spcBef>
                <a:spcPts val="0"/>
              </a:spcBef>
              <a:buSzPts val="1800"/>
            </a:pPr>
            <a:endParaRPr lang="lv-LV" sz="1600" dirty="0"/>
          </a:p>
          <a:p>
            <a:pPr marL="0" indent="0">
              <a:spcBef>
                <a:spcPts val="0"/>
              </a:spcBef>
              <a:buSzPts val="1800"/>
            </a:pPr>
            <a:endParaRPr lang="lv-LV" sz="1600" dirty="0"/>
          </a:p>
          <a:p>
            <a:pPr marL="0" indent="0">
              <a:spcBef>
                <a:spcPts val="0"/>
              </a:spcBef>
              <a:buSzPts val="1800"/>
            </a:pPr>
            <a:r>
              <a:rPr lang="lv-LV" sz="1600" dirty="0"/>
              <a:t>31.08.2026</a:t>
            </a:r>
            <a:r>
              <a:rPr lang="lv-LV" sz="1400" dirty="0"/>
              <a:t>.</a:t>
            </a:r>
          </a:p>
          <a:p>
            <a:pPr marL="0" indent="0">
              <a:spcBef>
                <a:spcPts val="0"/>
              </a:spcBef>
              <a:buSzPts val="1800"/>
            </a:pPr>
            <a:r>
              <a:rPr lang="lv-LV" sz="1400" dirty="0"/>
              <a:t>.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400" dirty="0">
              <a:highlight>
                <a:srgbClr val="FFFF00"/>
              </a:highlight>
            </a:endParaRPr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b="1" dirty="0">
              <a:highlight>
                <a:srgbClr val="FFFF00"/>
              </a:highligh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4FD090F-D5DE-9DFD-E42D-F0EBD013BD7C}"/>
              </a:ext>
            </a:extLst>
          </p:cNvPr>
          <p:cNvSpPr txBox="1"/>
          <p:nvPr/>
        </p:nvSpPr>
        <p:spPr>
          <a:xfrm>
            <a:off x="10368101" y="1349193"/>
            <a:ext cx="12893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LV" b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TERMIŅŠ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79B18A9-317E-3271-3EF5-C53788C75330}"/>
              </a:ext>
            </a:extLst>
          </p:cNvPr>
          <p:cNvCxnSpPr>
            <a:cxnSpLocks/>
          </p:cNvCxnSpPr>
          <p:nvPr/>
        </p:nvCxnSpPr>
        <p:spPr>
          <a:xfrm>
            <a:off x="402336" y="1693546"/>
            <a:ext cx="113842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65486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2">
          <a:extLst>
            <a:ext uri="{FF2B5EF4-FFF2-40B4-BE49-F238E27FC236}">
              <a16:creationId xmlns:a16="http://schemas.microsoft.com/office/drawing/2014/main" id="{E64162BF-6BC9-5B4A-9A0C-0772230FAD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41">
            <a:extLst>
              <a:ext uri="{FF2B5EF4-FFF2-40B4-BE49-F238E27FC236}">
                <a16:creationId xmlns:a16="http://schemas.microsoft.com/office/drawing/2014/main" id="{F6DCC1BB-A7D0-3781-6C3A-C5615E07E1B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8776" y="225650"/>
            <a:ext cx="7157631" cy="11428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Autofit/>
          </a:bodyPr>
          <a:lstStyle/>
          <a:p>
            <a:r>
              <a:rPr lang="en-GB" sz="2400" err="1"/>
              <a:t>Tālākās</a:t>
            </a:r>
            <a:r>
              <a:rPr lang="en-GB" sz="2400"/>
              <a:t> </a:t>
            </a:r>
            <a:r>
              <a:rPr lang="en-GB" sz="2400" err="1"/>
              <a:t>nepieciešamās</a:t>
            </a:r>
            <a:r>
              <a:rPr lang="en-GB" sz="2400"/>
              <a:t> </a:t>
            </a:r>
            <a:r>
              <a:rPr lang="en-GB" sz="2400" err="1"/>
              <a:t>darbības</a:t>
            </a:r>
            <a:r>
              <a:rPr lang="en-GB" sz="2400"/>
              <a:t>:</a:t>
            </a:r>
            <a:br>
              <a:rPr lang="en-GB" sz="2400"/>
            </a:br>
            <a:r>
              <a:rPr lang="en-GB" sz="2400" err="1"/>
              <a:t>Efektīva</a:t>
            </a:r>
            <a:r>
              <a:rPr lang="en-GB" sz="2400"/>
              <a:t> </a:t>
            </a:r>
            <a:r>
              <a:rPr lang="en-GB" sz="2400" err="1"/>
              <a:t>mācību</a:t>
            </a:r>
            <a:r>
              <a:rPr lang="en-GB" sz="2400"/>
              <a:t> </a:t>
            </a:r>
            <a:r>
              <a:rPr lang="en-GB" sz="2400" err="1"/>
              <a:t>procesa</a:t>
            </a:r>
            <a:r>
              <a:rPr lang="en-GB" sz="2400"/>
              <a:t> </a:t>
            </a:r>
            <a:r>
              <a:rPr lang="en-GB" sz="2400" err="1"/>
              <a:t>nodrošināšana</a:t>
            </a:r>
            <a:endParaRPr sz="2400"/>
          </a:p>
        </p:txBody>
      </p:sp>
      <p:sp>
        <p:nvSpPr>
          <p:cNvPr id="466" name="Google Shape;466;p41">
            <a:extLst>
              <a:ext uri="{FF2B5EF4-FFF2-40B4-BE49-F238E27FC236}">
                <a16:creationId xmlns:a16="http://schemas.microsoft.com/office/drawing/2014/main" id="{6A4FEAB0-06FE-14F7-2BA3-610B2CC77427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678777" y="6566487"/>
            <a:ext cx="293472" cy="2915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36000" rIns="36000" bIns="36000" anchor="ctr" anchorCtr="0">
            <a:noAutofit/>
          </a:bodyPr>
          <a:lstStyle/>
          <a:p>
            <a:fld id="{00000000-1234-1234-1234-123412341234}" type="slidenum">
              <a:rPr lang="lv-LV"/>
              <a:pPr/>
              <a:t>10</a:t>
            </a:fld>
            <a:endParaRPr/>
          </a:p>
        </p:txBody>
      </p:sp>
      <p:sp>
        <p:nvSpPr>
          <p:cNvPr id="6" name="Google Shape;464;p41">
            <a:extLst>
              <a:ext uri="{FF2B5EF4-FFF2-40B4-BE49-F238E27FC236}">
                <a16:creationId xmlns:a16="http://schemas.microsoft.com/office/drawing/2014/main" id="{739B322E-9EC9-F5F4-C96D-4116152C4F10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8776" y="2167127"/>
            <a:ext cx="7066191" cy="43993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/>
          <a:p>
            <a:pPr marL="0" indent="0">
              <a:spcBef>
                <a:spcPts val="0"/>
              </a:spcBef>
              <a:buSzPts val="1800"/>
            </a:pPr>
            <a:r>
              <a:rPr lang="lv-LV" sz="1600" dirty="0"/>
              <a:t>Izstrādāt </a:t>
            </a:r>
            <a:r>
              <a:rPr lang="lv-LV" sz="1600" b="1" dirty="0"/>
              <a:t>obligāta izglītības iestādes darbības nepārtrauktības plāna paraugu</a:t>
            </a:r>
            <a:r>
              <a:rPr lang="lv-LV" sz="1600" dirty="0"/>
              <a:t> (t. sk. rīcības algoritmu apdraudējuma gadījumā) 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600" dirty="0"/>
          </a:p>
          <a:p>
            <a:pPr marL="0" indent="0">
              <a:spcBef>
                <a:spcPts val="0"/>
              </a:spcBef>
              <a:buSzPts val="1800"/>
            </a:pPr>
            <a:r>
              <a:rPr lang="lv-LV" sz="1600" dirty="0"/>
              <a:t>Sagatavot </a:t>
            </a:r>
            <a:r>
              <a:rPr lang="lv-LV" sz="1600" b="1" dirty="0"/>
              <a:t>izglītības saturā iekļauto civilās aizsardzības kompetenču kartējumu </a:t>
            </a:r>
            <a:r>
              <a:rPr lang="lv-LV" sz="1600" dirty="0"/>
              <a:t>katram izglītības posmam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600" dirty="0"/>
          </a:p>
          <a:p>
            <a:pPr marL="0" indent="0">
              <a:spcBef>
                <a:spcPts val="0"/>
              </a:spcBef>
              <a:buSzPts val="1800"/>
            </a:pPr>
            <a:r>
              <a:rPr lang="lv-LV" sz="1600" dirty="0"/>
              <a:t>Veikt </a:t>
            </a:r>
            <a:r>
              <a:rPr lang="lv-LV" sz="1600" dirty="0" err="1"/>
              <a:t>izvērtējumu</a:t>
            </a:r>
            <a:r>
              <a:rPr lang="lv-LV" sz="1600" dirty="0"/>
              <a:t> </a:t>
            </a:r>
            <a:r>
              <a:rPr lang="lv-LV" sz="1600" b="1" dirty="0"/>
              <a:t>izglītības iestāžu gatavībai apdraudējuma apstākļos</a:t>
            </a:r>
            <a:endParaRPr lang="lv-LV" sz="1600" dirty="0"/>
          </a:p>
          <a:p>
            <a:pPr marL="0" indent="0">
              <a:spcBef>
                <a:spcPts val="0"/>
              </a:spcBef>
              <a:buSzPts val="1800"/>
            </a:pPr>
            <a:endParaRPr lang="lv-LV" sz="1600" dirty="0"/>
          </a:p>
          <a:p>
            <a:pPr marL="0" indent="0">
              <a:spcBef>
                <a:spcPts val="0"/>
              </a:spcBef>
              <a:buSzPts val="1800"/>
            </a:pPr>
            <a:endParaRPr lang="lv-LV" sz="1600" dirty="0"/>
          </a:p>
          <a:p>
            <a:pPr marL="0" indent="0">
              <a:spcBef>
                <a:spcPts val="0"/>
              </a:spcBef>
              <a:buSzPts val="1800"/>
            </a:pPr>
            <a:r>
              <a:rPr lang="lv-LV" sz="1600" dirty="0"/>
              <a:t>Izstrādāt </a:t>
            </a:r>
            <a:r>
              <a:rPr lang="lv-LV" sz="1600" b="1" dirty="0"/>
              <a:t>vadlīnijas attālināta/kombinēta mācību procesa organizēšanai</a:t>
            </a:r>
            <a:r>
              <a:rPr lang="lv-LV" sz="1600" dirty="0"/>
              <a:t>, nosakot arī minimālo satura apjomu un vērtēšanu 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600" dirty="0"/>
          </a:p>
          <a:p>
            <a:pPr marL="0" indent="0">
              <a:spcBef>
                <a:spcPts val="0"/>
              </a:spcBef>
              <a:buSzPts val="1800"/>
            </a:pPr>
            <a:r>
              <a:rPr lang="lv-LV" sz="1600" dirty="0"/>
              <a:t>Nodrošināt atbalsta materiālus un komunikāciju </a:t>
            </a:r>
            <a:r>
              <a:rPr lang="lv-LV" sz="1600" b="1" dirty="0"/>
              <a:t>izglītības saturā iekļauto civilās aizsardzības kompetenču attīstībai izglītojamiem </a:t>
            </a:r>
          </a:p>
          <a:p>
            <a:pPr marL="0" indent="0">
              <a:spcBef>
                <a:spcPts val="0"/>
              </a:spcBef>
              <a:buSzPts val="1800"/>
            </a:pPr>
            <a:r>
              <a:rPr lang="lv-LV" sz="1400" dirty="0"/>
              <a:t> 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</p:txBody>
      </p:sp>
      <p:sp>
        <p:nvSpPr>
          <p:cNvPr id="2" name="Google Shape;464;p41">
            <a:extLst>
              <a:ext uri="{FF2B5EF4-FFF2-40B4-BE49-F238E27FC236}">
                <a16:creationId xmlns:a16="http://schemas.microsoft.com/office/drawing/2014/main" id="{6FA77165-5030-A91E-BF0A-1710717B99DB}"/>
              </a:ext>
            </a:extLst>
          </p:cNvPr>
          <p:cNvSpPr txBox="1">
            <a:spLocks/>
          </p:cNvSpPr>
          <p:nvPr/>
        </p:nvSpPr>
        <p:spPr>
          <a:xfrm>
            <a:off x="8190904" y="2167128"/>
            <a:ext cx="1697736" cy="43993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664790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indent="0">
              <a:spcBef>
                <a:spcPts val="0"/>
              </a:spcBef>
              <a:buSzPts val="1800"/>
            </a:pPr>
            <a:r>
              <a:rPr lang="lv-LV" sz="1400" dirty="0"/>
              <a:t>IZM, VIAA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r>
              <a:rPr lang="lv-LV" sz="1400" dirty="0"/>
              <a:t>VIAA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r>
              <a:rPr lang="lv-LV" sz="1400" dirty="0"/>
              <a:t>Izglītības iestādes sadarbībā ar dibinātāju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r>
              <a:rPr lang="lv-LV" sz="1400" dirty="0"/>
              <a:t>IZM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r>
              <a:rPr lang="lv-LV" sz="1400" dirty="0"/>
              <a:t>VIAA, sadarbībā ar </a:t>
            </a:r>
            <a:r>
              <a:rPr lang="lv-LV" sz="1400" dirty="0" err="1"/>
              <a:t>AiM</a:t>
            </a:r>
            <a:r>
              <a:rPr lang="lv-LV" sz="1400" dirty="0"/>
              <a:t> un IeM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b="1" dirty="0">
              <a:highlight>
                <a:srgbClr val="FFFF00"/>
              </a:highlight>
            </a:endParaRPr>
          </a:p>
        </p:txBody>
      </p:sp>
      <p:sp>
        <p:nvSpPr>
          <p:cNvPr id="5" name="Google Shape;464;p41">
            <a:extLst>
              <a:ext uri="{FF2B5EF4-FFF2-40B4-BE49-F238E27FC236}">
                <a16:creationId xmlns:a16="http://schemas.microsoft.com/office/drawing/2014/main" id="{C79B4AF9-863C-7C57-D0C7-959E75E88618}"/>
              </a:ext>
            </a:extLst>
          </p:cNvPr>
          <p:cNvSpPr txBox="1">
            <a:spLocks/>
          </p:cNvSpPr>
          <p:nvPr/>
        </p:nvSpPr>
        <p:spPr>
          <a:xfrm>
            <a:off x="10163887" y="2163078"/>
            <a:ext cx="1697736" cy="43993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664790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indent="0">
              <a:spcBef>
                <a:spcPts val="0"/>
              </a:spcBef>
              <a:buSzPts val="1800"/>
            </a:pPr>
            <a:r>
              <a:rPr lang="lv-LV" sz="1400" dirty="0"/>
              <a:t>15.08.2026.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r>
              <a:rPr lang="lv-LV" sz="1400" dirty="0"/>
              <a:t>15.08.2026.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r>
              <a:rPr lang="lv-LV" sz="1400" dirty="0"/>
              <a:t>31.08.2026.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r>
              <a:rPr lang="lv-LV" sz="1400" dirty="0"/>
              <a:t>01.09.2026.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r>
              <a:rPr lang="lv-LV" sz="1400" dirty="0"/>
              <a:t>nepārtraukti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b="1" dirty="0">
              <a:highlight>
                <a:srgbClr val="FFFF00"/>
              </a:highlight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2984B4C-3A64-0B80-4CC2-E12B330515E8}"/>
              </a:ext>
            </a:extLst>
          </p:cNvPr>
          <p:cNvSpPr txBox="1"/>
          <p:nvPr/>
        </p:nvSpPr>
        <p:spPr>
          <a:xfrm>
            <a:off x="587336" y="1756696"/>
            <a:ext cx="12893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LV" b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DARBĪBA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72D9FA1-454F-D8EB-EC29-A79317DC7451}"/>
              </a:ext>
            </a:extLst>
          </p:cNvPr>
          <p:cNvSpPr txBox="1"/>
          <p:nvPr/>
        </p:nvSpPr>
        <p:spPr>
          <a:xfrm>
            <a:off x="8116824" y="1760744"/>
            <a:ext cx="15666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LV" b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ATBILDĪGAIS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35F2E55-1A64-28DC-745F-75D0BAFE824B}"/>
              </a:ext>
            </a:extLst>
          </p:cNvPr>
          <p:cNvSpPr txBox="1"/>
          <p:nvPr/>
        </p:nvSpPr>
        <p:spPr>
          <a:xfrm>
            <a:off x="10089807" y="1756695"/>
            <a:ext cx="12893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LV" b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TERMIŅŠ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E50D52A4-8125-B025-B6B8-8E52064CD8ED}"/>
              </a:ext>
            </a:extLst>
          </p:cNvPr>
          <p:cNvCxnSpPr>
            <a:cxnSpLocks/>
          </p:cNvCxnSpPr>
          <p:nvPr/>
        </p:nvCxnSpPr>
        <p:spPr>
          <a:xfrm>
            <a:off x="402336" y="2101048"/>
            <a:ext cx="113842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136826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2">
          <a:extLst>
            <a:ext uri="{FF2B5EF4-FFF2-40B4-BE49-F238E27FC236}">
              <a16:creationId xmlns:a16="http://schemas.microsoft.com/office/drawing/2014/main" id="{AB365E22-8F02-F0D2-96AD-C858703CC7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41">
            <a:extLst>
              <a:ext uri="{FF2B5EF4-FFF2-40B4-BE49-F238E27FC236}">
                <a16:creationId xmlns:a16="http://schemas.microsoft.com/office/drawing/2014/main" id="{62827A0C-9679-3450-8062-652DA1AF7CBF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8776" y="225650"/>
            <a:ext cx="10074568" cy="11428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Autofit/>
          </a:bodyPr>
          <a:lstStyle/>
          <a:p>
            <a:r>
              <a:rPr lang="en-GB" sz="2400" err="1"/>
              <a:t>Tālākās</a:t>
            </a:r>
            <a:r>
              <a:rPr lang="en-GB" sz="2400"/>
              <a:t> </a:t>
            </a:r>
            <a:r>
              <a:rPr lang="en-GB" sz="2400" err="1"/>
              <a:t>nepieciešamās</a:t>
            </a:r>
            <a:r>
              <a:rPr lang="en-GB" sz="2400"/>
              <a:t> </a:t>
            </a:r>
            <a:r>
              <a:rPr lang="en-GB" sz="2400" err="1"/>
              <a:t>darbības</a:t>
            </a:r>
            <a:r>
              <a:rPr lang="en-GB" sz="2400"/>
              <a:t>:</a:t>
            </a:r>
            <a:br>
              <a:rPr lang="en-GB" sz="2400"/>
            </a:br>
            <a:r>
              <a:rPr lang="en-GB" sz="2400" err="1"/>
              <a:t>Efektīva</a:t>
            </a:r>
            <a:r>
              <a:rPr lang="en-GB" sz="2400"/>
              <a:t> </a:t>
            </a:r>
            <a:r>
              <a:rPr lang="en-GB" sz="2400" err="1"/>
              <a:t>mācību</a:t>
            </a:r>
            <a:r>
              <a:rPr lang="en-GB" sz="2400"/>
              <a:t> </a:t>
            </a:r>
            <a:r>
              <a:rPr lang="en-GB" sz="2400" err="1"/>
              <a:t>procesa</a:t>
            </a:r>
            <a:r>
              <a:rPr lang="en-GB" sz="2400"/>
              <a:t> </a:t>
            </a:r>
            <a:r>
              <a:rPr lang="en-GB" sz="2400" err="1"/>
              <a:t>nodrošināšana</a:t>
            </a:r>
            <a:br>
              <a:rPr lang="en-GB" sz="2400"/>
            </a:br>
            <a:r>
              <a:rPr lang="en-GB" sz="2400"/>
              <a:t>(</a:t>
            </a:r>
            <a:r>
              <a:rPr lang="en-GB" sz="2400" err="1"/>
              <a:t>profesionālās</a:t>
            </a:r>
            <a:r>
              <a:rPr lang="en-GB" sz="2400"/>
              <a:t> </a:t>
            </a:r>
            <a:r>
              <a:rPr lang="en-GB" sz="2400" err="1"/>
              <a:t>izglītības</a:t>
            </a:r>
            <a:r>
              <a:rPr lang="en-GB" sz="2400"/>
              <a:t> </a:t>
            </a:r>
            <a:r>
              <a:rPr lang="en-GB" sz="2400" err="1"/>
              <a:t>iestādes</a:t>
            </a:r>
            <a:r>
              <a:rPr lang="en-GB" sz="2400"/>
              <a:t>)</a:t>
            </a:r>
            <a:endParaRPr sz="2400"/>
          </a:p>
        </p:txBody>
      </p:sp>
      <p:sp>
        <p:nvSpPr>
          <p:cNvPr id="466" name="Google Shape;466;p41">
            <a:extLst>
              <a:ext uri="{FF2B5EF4-FFF2-40B4-BE49-F238E27FC236}">
                <a16:creationId xmlns:a16="http://schemas.microsoft.com/office/drawing/2014/main" id="{D1182C42-AFC7-11D6-FA8A-D3DD885DAD5E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678777" y="6566487"/>
            <a:ext cx="293472" cy="2915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36000" rIns="36000" bIns="36000" anchor="ctr" anchorCtr="0">
            <a:noAutofit/>
          </a:bodyPr>
          <a:lstStyle/>
          <a:p>
            <a:fld id="{00000000-1234-1234-1234-123412341234}" type="slidenum">
              <a:rPr lang="lv-LV"/>
              <a:pPr/>
              <a:t>11</a:t>
            </a:fld>
            <a:endParaRPr/>
          </a:p>
        </p:txBody>
      </p:sp>
      <p:sp>
        <p:nvSpPr>
          <p:cNvPr id="6" name="Google Shape;464;p41">
            <a:extLst>
              <a:ext uri="{FF2B5EF4-FFF2-40B4-BE49-F238E27FC236}">
                <a16:creationId xmlns:a16="http://schemas.microsoft.com/office/drawing/2014/main" id="{6FCDC868-ACE5-D9F0-8F8B-849AE51CAA41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78776" y="2167127"/>
            <a:ext cx="7066191" cy="43993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/>
          <a:p>
            <a:pPr marL="0" indent="0">
              <a:spcBef>
                <a:spcPts val="0"/>
              </a:spcBef>
              <a:buSzPts val="1800"/>
            </a:pPr>
            <a:r>
              <a:rPr lang="lv-LV" sz="1800" dirty="0"/>
              <a:t>Izstrādāt </a:t>
            </a:r>
            <a:r>
              <a:rPr lang="lv-LV" sz="1800" b="1" dirty="0"/>
              <a:t>vadlīnijas mācību procesa organizēšanai</a:t>
            </a:r>
            <a:r>
              <a:rPr lang="lv-LV" sz="1800" dirty="0"/>
              <a:t>, nosakot minimālo satura apjomu un vērtēšanu, t.sk. ko var turpināt, pārcelt, koncentrēt blokos un ko krīzes gadījumā īslaicīgi aptur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800" dirty="0"/>
          </a:p>
          <a:p>
            <a:pPr marL="0" indent="0">
              <a:spcBef>
                <a:spcPts val="0"/>
              </a:spcBef>
              <a:buSzPts val="1800"/>
            </a:pPr>
            <a:r>
              <a:rPr lang="lv-LV" sz="1800" dirty="0"/>
              <a:t>Apzināt </a:t>
            </a:r>
            <a:r>
              <a:rPr lang="lv-LV" sz="1800" b="1" dirty="0"/>
              <a:t>profesionālās izglītības sistēmas faktisko gatavību </a:t>
            </a:r>
            <a:r>
              <a:rPr lang="lv-LV" sz="1800" dirty="0"/>
              <a:t>(ne tikai digitālo pieejamību, bet arī praktisko mācību, prakses, personāla un infrastruktūras noturību)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800" dirty="0"/>
          </a:p>
          <a:p>
            <a:pPr marL="0" indent="0">
              <a:spcBef>
                <a:spcPts val="0"/>
              </a:spcBef>
              <a:buSzPts val="1800"/>
            </a:pPr>
            <a:r>
              <a:rPr lang="lv-LV" sz="1800" dirty="0"/>
              <a:t>Veikt </a:t>
            </a:r>
            <a:r>
              <a:rPr lang="lv-LV" sz="1800" b="1" dirty="0"/>
              <a:t>profesionālās izglītības programmu un kvalifikāciju kartēšanu </a:t>
            </a:r>
            <a:r>
              <a:rPr lang="lv-LV" sz="1800" dirty="0"/>
              <a:t>pēc to īslaicīgas attālinātas vai kombinētas īstenošanas iespējām</a:t>
            </a:r>
            <a:endParaRPr lang="lv-LV" sz="16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b="1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b="1" dirty="0"/>
          </a:p>
          <a:p>
            <a:pPr marL="0" indent="0">
              <a:spcBef>
                <a:spcPts val="0"/>
              </a:spcBef>
              <a:buSzPts val="1800"/>
            </a:pPr>
            <a:r>
              <a:rPr lang="lv-LV" sz="1400" dirty="0"/>
              <a:t> 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</p:txBody>
      </p:sp>
      <p:sp>
        <p:nvSpPr>
          <p:cNvPr id="2" name="Google Shape;464;p41">
            <a:extLst>
              <a:ext uri="{FF2B5EF4-FFF2-40B4-BE49-F238E27FC236}">
                <a16:creationId xmlns:a16="http://schemas.microsoft.com/office/drawing/2014/main" id="{4BA5B9C5-ACF5-64FF-B814-CA5F824D33BB}"/>
              </a:ext>
            </a:extLst>
          </p:cNvPr>
          <p:cNvSpPr txBox="1">
            <a:spLocks/>
          </p:cNvSpPr>
          <p:nvPr/>
        </p:nvSpPr>
        <p:spPr>
          <a:xfrm>
            <a:off x="7985760" y="2312885"/>
            <a:ext cx="1697736" cy="43993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664790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indent="0" algn="ctr">
              <a:spcBef>
                <a:spcPts val="0"/>
              </a:spcBef>
            </a:pPr>
            <a:r>
              <a:rPr lang="lv-LV" sz="1800" dirty="0"/>
              <a:t>IZM sadarbībā ar NEP</a:t>
            </a:r>
            <a:endParaRPr lang="lv-LV" sz="3200" dirty="0"/>
          </a:p>
          <a:p>
            <a:pPr marL="0" indent="0" algn="ctr">
              <a:spcBef>
                <a:spcPts val="0"/>
              </a:spcBef>
              <a:buSzPts val="1800"/>
            </a:pPr>
            <a:endParaRPr lang="lv-LV" sz="1800" dirty="0"/>
          </a:p>
          <a:p>
            <a:pPr marL="0" indent="0" algn="ctr">
              <a:spcBef>
                <a:spcPts val="0"/>
              </a:spcBef>
              <a:buSzPts val="1800"/>
            </a:pPr>
            <a:endParaRPr lang="lv-LV" sz="1800" dirty="0"/>
          </a:p>
          <a:p>
            <a:pPr marL="0" indent="0" algn="ctr">
              <a:spcBef>
                <a:spcPts val="0"/>
              </a:spcBef>
              <a:buSzPts val="1800"/>
            </a:pPr>
            <a:r>
              <a:rPr lang="lv-LV" sz="1800" dirty="0"/>
              <a:t>PII sadarbībā ar dibinātāju</a:t>
            </a:r>
          </a:p>
          <a:p>
            <a:pPr marL="0" indent="0" algn="ctr">
              <a:spcBef>
                <a:spcPts val="0"/>
              </a:spcBef>
              <a:buSzPts val="1800"/>
            </a:pPr>
            <a:endParaRPr lang="lv-LV" sz="1800" dirty="0"/>
          </a:p>
          <a:p>
            <a:pPr marL="0" indent="0" algn="ctr">
              <a:spcBef>
                <a:spcPts val="0"/>
              </a:spcBef>
              <a:buSzPts val="1800"/>
            </a:pPr>
            <a:endParaRPr lang="lv-LV" sz="1800" dirty="0"/>
          </a:p>
          <a:p>
            <a:pPr marL="0" indent="0" algn="ctr">
              <a:spcBef>
                <a:spcPts val="0"/>
              </a:spcBef>
              <a:buSzPts val="1800"/>
            </a:pPr>
            <a:r>
              <a:rPr lang="lv-LV" sz="1800" dirty="0"/>
              <a:t>VIAA, IZM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6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20C3338-A381-A04B-AC43-07885AD97662}"/>
              </a:ext>
            </a:extLst>
          </p:cNvPr>
          <p:cNvSpPr txBox="1"/>
          <p:nvPr/>
        </p:nvSpPr>
        <p:spPr>
          <a:xfrm>
            <a:off x="587336" y="1756696"/>
            <a:ext cx="12893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LV" b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DARBĪBA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6185289-C782-EBCD-11D2-B0B236AD5C7D}"/>
              </a:ext>
            </a:extLst>
          </p:cNvPr>
          <p:cNvSpPr txBox="1"/>
          <p:nvPr/>
        </p:nvSpPr>
        <p:spPr>
          <a:xfrm>
            <a:off x="8116824" y="1760744"/>
            <a:ext cx="156667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LV" b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ATBILDĪGAIS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D072B8-DD3C-5314-6604-B0856FA20CEF}"/>
              </a:ext>
            </a:extLst>
          </p:cNvPr>
          <p:cNvSpPr txBox="1"/>
          <p:nvPr/>
        </p:nvSpPr>
        <p:spPr>
          <a:xfrm>
            <a:off x="10089807" y="1756695"/>
            <a:ext cx="12893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LV" b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TERMIŅŠ</a:t>
            </a: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62928B93-DEE5-2963-1B48-605952F21F16}"/>
              </a:ext>
            </a:extLst>
          </p:cNvPr>
          <p:cNvCxnSpPr>
            <a:cxnSpLocks/>
          </p:cNvCxnSpPr>
          <p:nvPr/>
        </p:nvCxnSpPr>
        <p:spPr>
          <a:xfrm>
            <a:off x="402336" y="2101048"/>
            <a:ext cx="113842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Google Shape;464;p41">
            <a:extLst>
              <a:ext uri="{FF2B5EF4-FFF2-40B4-BE49-F238E27FC236}">
                <a16:creationId xmlns:a16="http://schemas.microsoft.com/office/drawing/2014/main" id="{49D79C50-4BED-15AA-A95F-1FC10F90CDEC}"/>
              </a:ext>
            </a:extLst>
          </p:cNvPr>
          <p:cNvSpPr txBox="1">
            <a:spLocks/>
          </p:cNvSpPr>
          <p:nvPr/>
        </p:nvSpPr>
        <p:spPr>
          <a:xfrm>
            <a:off x="10089807" y="2167128"/>
            <a:ext cx="1697736" cy="43993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664790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indent="0">
              <a:spcBef>
                <a:spcPts val="0"/>
              </a:spcBef>
            </a:pPr>
            <a:endParaRPr lang="lv-LV" sz="1800" dirty="0"/>
          </a:p>
          <a:p>
            <a:pPr marL="0" indent="0">
              <a:spcBef>
                <a:spcPts val="0"/>
              </a:spcBef>
            </a:pPr>
            <a:r>
              <a:rPr lang="lv-LV" sz="1800" dirty="0"/>
              <a:t>31.12.2026.</a:t>
            </a:r>
            <a:endParaRPr lang="lv-LV" sz="1800" dirty="0">
              <a:highlight>
                <a:srgbClr val="FF0000"/>
              </a:highlight>
            </a:endParaRPr>
          </a:p>
          <a:p>
            <a:pPr marL="0" indent="0">
              <a:spcBef>
                <a:spcPts val="0"/>
              </a:spcBef>
              <a:buSzPts val="1800"/>
            </a:pPr>
            <a:endParaRPr lang="lv-LV" sz="1800" dirty="0"/>
          </a:p>
          <a:p>
            <a:pPr marL="0" indent="0">
              <a:spcBef>
                <a:spcPts val="0"/>
              </a:spcBef>
              <a:buSzPts val="1800"/>
            </a:pPr>
            <a:endParaRPr lang="lv-LV" sz="1800" dirty="0"/>
          </a:p>
          <a:p>
            <a:pPr marL="0" indent="0">
              <a:spcBef>
                <a:spcPts val="0"/>
              </a:spcBef>
              <a:buSzPts val="1800"/>
            </a:pPr>
            <a:endParaRPr lang="lv-LV" sz="1800" dirty="0"/>
          </a:p>
          <a:p>
            <a:pPr marL="0" indent="0">
              <a:spcBef>
                <a:spcPts val="0"/>
              </a:spcBef>
              <a:buSzPts val="1800"/>
            </a:pPr>
            <a:endParaRPr lang="lv-LV" sz="1800" dirty="0"/>
          </a:p>
          <a:p>
            <a:pPr marL="0" indent="0">
              <a:spcBef>
                <a:spcPts val="0"/>
              </a:spcBef>
              <a:buSzPts val="1800"/>
            </a:pPr>
            <a:r>
              <a:rPr lang="lv-LV" sz="1800" dirty="0"/>
              <a:t>31.12.2026.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800" dirty="0"/>
          </a:p>
          <a:p>
            <a:pPr marL="0" indent="0">
              <a:spcBef>
                <a:spcPts val="0"/>
              </a:spcBef>
              <a:buSzPts val="1800"/>
            </a:pPr>
            <a:endParaRPr lang="lv-LV" sz="1800" dirty="0"/>
          </a:p>
          <a:p>
            <a:pPr marL="0" indent="0">
              <a:spcBef>
                <a:spcPts val="0"/>
              </a:spcBef>
              <a:buSzPts val="1800"/>
            </a:pPr>
            <a:endParaRPr lang="lv-LV" sz="1800" dirty="0"/>
          </a:p>
          <a:p>
            <a:pPr marL="0" indent="0">
              <a:spcBef>
                <a:spcPts val="0"/>
              </a:spcBef>
              <a:buSzPts val="1800"/>
            </a:pPr>
            <a:r>
              <a:rPr lang="lv-LV" sz="1800" dirty="0"/>
              <a:t>31.12.2026.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</p:txBody>
      </p:sp>
    </p:spTree>
    <p:extLst>
      <p:ext uri="{BB962C8B-B14F-4D97-AF65-F5344CB8AC3E}">
        <p14:creationId xmlns:p14="http://schemas.microsoft.com/office/powerpoint/2010/main" val="72218034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9FC17A7-E184-FB44-1CB8-06A974F09FFD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0" y="1146665"/>
            <a:ext cx="12775223" cy="6313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LV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377A9BA-5550-DCB4-F834-60DDD9D347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775" y="20138"/>
            <a:ext cx="7201345" cy="1142815"/>
          </a:xfrm>
        </p:spPr>
        <p:txBody>
          <a:bodyPr/>
          <a:lstStyle/>
          <a:p>
            <a:r>
              <a:rPr lang="lv-LV"/>
              <a:t>Krīžu pārvaldības sagatavotības un sabiedrības noturības veicināšana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649056A-DC63-B775-7D02-E79C17C4A2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6775" y="1779906"/>
            <a:ext cx="6639434" cy="4099881"/>
          </a:xfrm>
        </p:spPr>
        <p:txBody>
          <a:bodyPr/>
          <a:lstStyle/>
          <a:p>
            <a:pPr marL="0" indent="0">
              <a:spcBef>
                <a:spcPts val="0"/>
              </a:spcBef>
            </a:pPr>
            <a:r>
              <a:rPr lang="lv-LV" sz="1800" b="1" dirty="0"/>
              <a:t>Integrēt visas izglītības iestādes pašvaldību civilās aizsardzības plānos</a:t>
            </a:r>
            <a:r>
              <a:rPr lang="lv-LV" sz="1800" dirty="0"/>
              <a:t>, t. sk. pašvaldību krīzes vadības nodaļām skaidri nosakot, kāda būs izglītības iestāžu loma krīzes situācijā</a:t>
            </a:r>
            <a:endParaRPr lang="lv-LV" sz="1800" b="1" dirty="0"/>
          </a:p>
          <a:p>
            <a:pPr marL="0" indent="0">
              <a:spcBef>
                <a:spcPts val="0"/>
              </a:spcBef>
            </a:pPr>
            <a:endParaRPr lang="lv-LV" sz="1800" b="1" dirty="0"/>
          </a:p>
          <a:p>
            <a:pPr marL="0" indent="0">
              <a:spcBef>
                <a:spcPts val="0"/>
              </a:spcBef>
            </a:pPr>
            <a:r>
              <a:rPr lang="lv-LV" sz="1800" b="1" dirty="0"/>
              <a:t>Izglītības iestāžu darbinieku </a:t>
            </a:r>
            <a:r>
              <a:rPr lang="lv-LV" sz="1800" dirty="0"/>
              <a:t>mācības rīcībai dažādu krīžu gadījumos </a:t>
            </a:r>
          </a:p>
          <a:p>
            <a:pPr marL="0" indent="0">
              <a:spcBef>
                <a:spcPts val="0"/>
              </a:spcBef>
            </a:pPr>
            <a:endParaRPr lang="lv-LV" sz="1800" b="1" dirty="0"/>
          </a:p>
          <a:p>
            <a:pPr marL="0" indent="0">
              <a:spcBef>
                <a:spcPts val="0"/>
              </a:spcBef>
            </a:pPr>
            <a:endParaRPr lang="lv-LV" sz="1800" b="1" dirty="0"/>
          </a:p>
          <a:p>
            <a:pPr marL="0" indent="0">
              <a:spcBef>
                <a:spcPts val="0"/>
              </a:spcBef>
            </a:pPr>
            <a:r>
              <a:rPr lang="lv-LV" sz="1800" b="1" dirty="0"/>
              <a:t>Pašvaldību izglītības pārvalžu speciālistu </a:t>
            </a:r>
            <a:r>
              <a:rPr lang="lv-LV" sz="1800" dirty="0"/>
              <a:t>mācības</a:t>
            </a:r>
          </a:p>
          <a:p>
            <a:pPr marL="0" indent="0">
              <a:spcBef>
                <a:spcPts val="0"/>
              </a:spcBef>
            </a:pPr>
            <a:endParaRPr lang="lv-LV" sz="1800" dirty="0"/>
          </a:p>
          <a:p>
            <a:pPr marL="0" indent="0">
              <a:spcBef>
                <a:spcPts val="0"/>
              </a:spcBef>
            </a:pPr>
            <a:r>
              <a:rPr lang="lv-LV" sz="1800" b="1" dirty="0"/>
              <a:t>Izglītības iestāžu vadības komandu </a:t>
            </a:r>
            <a:r>
              <a:rPr lang="lv-LV" sz="1800" dirty="0"/>
              <a:t>(krīzes komandas) mācības sadarbībā ar atbildīgajiem dienestiem</a:t>
            </a:r>
          </a:p>
          <a:p>
            <a:pPr marL="0" indent="0">
              <a:spcBef>
                <a:spcPts val="0"/>
              </a:spcBef>
            </a:pPr>
            <a:endParaRPr lang="lv-LV" sz="1800" dirty="0">
              <a:solidFill>
                <a:schemeClr val="accent1"/>
              </a:solidFill>
            </a:endParaRPr>
          </a:p>
          <a:p>
            <a:pPr marL="0" indent="0">
              <a:spcBef>
                <a:spcPts val="0"/>
              </a:spcBef>
            </a:pPr>
            <a:r>
              <a:rPr lang="lv-LV" sz="1800" dirty="0"/>
              <a:t>Informatīvi pasākumi </a:t>
            </a:r>
            <a:r>
              <a:rPr lang="lv-LV" sz="1800" b="1" dirty="0"/>
              <a:t>vecākiem</a:t>
            </a:r>
            <a:endParaRPr lang="lv-LV" sz="16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60777A1-E4F9-E2AE-AE5D-DF753FDE710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lv-LV" smtClean="0"/>
              <a:pPr/>
              <a:t>12</a:t>
            </a:fld>
            <a:endParaRPr lang="lv-LV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B33097-99FB-CD0C-F379-DCB01C13C7F4}"/>
              </a:ext>
            </a:extLst>
          </p:cNvPr>
          <p:cNvSpPr txBox="1"/>
          <p:nvPr/>
        </p:nvSpPr>
        <p:spPr>
          <a:xfrm>
            <a:off x="587336" y="1289559"/>
            <a:ext cx="12893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LV" b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DARBĪBA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FAFC41B-64A3-B6B2-BAEA-AC53DB8902CF}"/>
              </a:ext>
            </a:extLst>
          </p:cNvPr>
          <p:cNvSpPr txBox="1"/>
          <p:nvPr/>
        </p:nvSpPr>
        <p:spPr>
          <a:xfrm>
            <a:off x="7632192" y="1281463"/>
            <a:ext cx="20513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LV" b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FINANSĒJUMS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34F5CFA-6CF7-6750-5782-5BA181CDC8CB}"/>
              </a:ext>
            </a:extLst>
          </p:cNvPr>
          <p:cNvCxnSpPr>
            <a:cxnSpLocks/>
          </p:cNvCxnSpPr>
          <p:nvPr/>
        </p:nvCxnSpPr>
        <p:spPr>
          <a:xfrm>
            <a:off x="402336" y="1633911"/>
            <a:ext cx="113842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2">
            <a:extLst>
              <a:ext uri="{FF2B5EF4-FFF2-40B4-BE49-F238E27FC236}">
                <a16:creationId xmlns:a16="http://schemas.microsoft.com/office/drawing/2014/main" id="{1324DF59-4637-2730-E7D6-9CE91B763416}"/>
              </a:ext>
            </a:extLst>
          </p:cNvPr>
          <p:cNvSpPr txBox="1">
            <a:spLocks/>
          </p:cNvSpPr>
          <p:nvPr/>
        </p:nvSpPr>
        <p:spPr>
          <a:xfrm>
            <a:off x="7632192" y="2043887"/>
            <a:ext cx="4022281" cy="46679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/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664790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indent="0">
              <a:spcBef>
                <a:spcPts val="0"/>
              </a:spcBef>
            </a:pPr>
            <a:r>
              <a:rPr lang="lv-LV" sz="1600" dirty="0"/>
              <a:t>Iespējams </a:t>
            </a:r>
            <a:r>
              <a:rPr lang="lv-LV" sz="1600" dirty="0">
                <a:solidFill>
                  <a:schemeClr val="accent1"/>
                </a:solidFill>
              </a:rPr>
              <a:t>esošā budžeta ietvaros</a:t>
            </a:r>
            <a:endParaRPr lang="lv-LV" sz="1600" dirty="0"/>
          </a:p>
          <a:p>
            <a:pPr marL="0" indent="0">
              <a:spcBef>
                <a:spcPts val="0"/>
              </a:spcBef>
            </a:pPr>
            <a:endParaRPr lang="lv-LV" sz="1600" dirty="0"/>
          </a:p>
          <a:p>
            <a:pPr marL="0" indent="0">
              <a:spcBef>
                <a:spcPts val="0"/>
              </a:spcBef>
            </a:pPr>
            <a:endParaRPr lang="lv-LV" sz="1600" dirty="0"/>
          </a:p>
          <a:p>
            <a:pPr marL="0" indent="0">
              <a:spcBef>
                <a:spcPts val="0"/>
              </a:spcBef>
            </a:pPr>
            <a:endParaRPr lang="lv-LV" sz="1600" dirty="0"/>
          </a:p>
          <a:p>
            <a:pPr marL="0" indent="0">
              <a:spcBef>
                <a:spcPts val="0"/>
              </a:spcBef>
            </a:pPr>
            <a:r>
              <a:rPr lang="lv-LV" sz="1600" dirty="0"/>
              <a:t>Daļēji iespējams vispārējā izglītībā </a:t>
            </a:r>
            <a:r>
              <a:rPr lang="lv-LV" sz="1600" dirty="0">
                <a:solidFill>
                  <a:schemeClr val="accent1"/>
                </a:solidFill>
              </a:rPr>
              <a:t>esošā budžeta ietvaros</a:t>
            </a:r>
          </a:p>
          <a:p>
            <a:pPr marL="0" indent="0">
              <a:spcBef>
                <a:spcPts val="0"/>
              </a:spcBef>
            </a:pPr>
            <a:endParaRPr lang="lv-LV" sz="1600" dirty="0">
              <a:solidFill>
                <a:schemeClr val="accent1"/>
              </a:solidFill>
            </a:endParaRPr>
          </a:p>
          <a:p>
            <a:pPr marL="0" indent="0">
              <a:spcBef>
                <a:spcPts val="0"/>
              </a:spcBef>
            </a:pPr>
            <a:endParaRPr lang="lv-LV" sz="1600" dirty="0">
              <a:solidFill>
                <a:schemeClr val="accent1"/>
              </a:solidFill>
            </a:endParaRPr>
          </a:p>
          <a:p>
            <a:pPr marL="0" indent="0">
              <a:spcBef>
                <a:spcPts val="0"/>
              </a:spcBef>
            </a:pPr>
            <a:endParaRPr lang="lv-LV" sz="1600" dirty="0"/>
          </a:p>
          <a:p>
            <a:pPr marL="0" indent="0">
              <a:spcBef>
                <a:spcPts val="0"/>
              </a:spcBef>
            </a:pPr>
            <a:r>
              <a:rPr lang="lv-LV" sz="1600" dirty="0"/>
              <a:t>Nodrošina pašvaldības</a:t>
            </a:r>
          </a:p>
          <a:p>
            <a:pPr marL="0" indent="0">
              <a:spcBef>
                <a:spcPts val="0"/>
              </a:spcBef>
            </a:pPr>
            <a:endParaRPr lang="lv-LV" sz="1600" dirty="0"/>
          </a:p>
          <a:p>
            <a:pPr marL="0" indent="0">
              <a:spcBef>
                <a:spcPts val="0"/>
              </a:spcBef>
            </a:pPr>
            <a:r>
              <a:rPr lang="lv-LV" sz="1600" dirty="0"/>
              <a:t>Daļēji iespējams vispārējā izglītībā </a:t>
            </a:r>
            <a:r>
              <a:rPr lang="lv-LV" sz="1600" dirty="0">
                <a:solidFill>
                  <a:schemeClr val="accent1"/>
                </a:solidFill>
              </a:rPr>
              <a:t>esošā budžeta ietvaros</a:t>
            </a:r>
          </a:p>
          <a:p>
            <a:pPr marL="0" indent="0">
              <a:spcBef>
                <a:spcPts val="0"/>
              </a:spcBef>
            </a:pPr>
            <a:endParaRPr lang="lv-LV" sz="1600" dirty="0">
              <a:solidFill>
                <a:schemeClr val="accent1"/>
              </a:solidFill>
            </a:endParaRPr>
          </a:p>
          <a:p>
            <a:pPr marL="0" indent="0">
              <a:spcBef>
                <a:spcPts val="0"/>
              </a:spcBef>
            </a:pPr>
            <a:endParaRPr lang="lv-LV" sz="1600" dirty="0">
              <a:solidFill>
                <a:schemeClr val="accent1"/>
              </a:solidFill>
            </a:endParaRPr>
          </a:p>
          <a:p>
            <a:pPr marL="0" indent="0">
              <a:spcBef>
                <a:spcPts val="0"/>
              </a:spcBef>
            </a:pPr>
            <a:r>
              <a:rPr lang="lv-LV" sz="1600" dirty="0"/>
              <a:t>Daļēji iespējams </a:t>
            </a:r>
            <a:r>
              <a:rPr lang="lv-LV" sz="1600" dirty="0">
                <a:solidFill>
                  <a:schemeClr val="accent1"/>
                </a:solidFill>
              </a:rPr>
              <a:t>esošā budžeta ietvaros</a:t>
            </a:r>
          </a:p>
          <a:p>
            <a:pPr marL="0">
              <a:spcBef>
                <a:spcPts val="0"/>
              </a:spcBef>
            </a:pPr>
            <a:endParaRPr lang="lv-LV" sz="1400" dirty="0"/>
          </a:p>
        </p:txBody>
      </p:sp>
    </p:spTree>
    <p:extLst>
      <p:ext uri="{BB962C8B-B14F-4D97-AF65-F5344CB8AC3E}">
        <p14:creationId xmlns:p14="http://schemas.microsoft.com/office/powerpoint/2010/main" val="17019843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2">
          <a:extLst>
            <a:ext uri="{FF2B5EF4-FFF2-40B4-BE49-F238E27FC236}">
              <a16:creationId xmlns:a16="http://schemas.microsoft.com/office/drawing/2014/main" id="{4DCA979D-43D5-9E1B-7CE6-DBCD8424E8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41">
            <a:extLst>
              <a:ext uri="{FF2B5EF4-FFF2-40B4-BE49-F238E27FC236}">
                <a16:creationId xmlns:a16="http://schemas.microsoft.com/office/drawing/2014/main" id="{AD266EFC-AF20-25C1-6D7F-0586B6E6C955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8777" y="478896"/>
            <a:ext cx="9899965" cy="752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Autofit/>
          </a:bodyPr>
          <a:lstStyle/>
          <a:p>
            <a:r>
              <a:rPr lang="lv-LV" sz="2400"/>
              <a:t>Resursu nodrošinājums </a:t>
            </a:r>
            <a:br>
              <a:rPr lang="lv-LV" sz="2400"/>
            </a:br>
            <a:r>
              <a:rPr lang="lv-LV" sz="2400"/>
              <a:t>izglītības procesa noturībai</a:t>
            </a:r>
            <a:endParaRPr lang="en-GB" sz="2400"/>
          </a:p>
        </p:txBody>
      </p:sp>
      <p:sp>
        <p:nvSpPr>
          <p:cNvPr id="466" name="Google Shape;466;p41">
            <a:extLst>
              <a:ext uri="{FF2B5EF4-FFF2-40B4-BE49-F238E27FC236}">
                <a16:creationId xmlns:a16="http://schemas.microsoft.com/office/drawing/2014/main" id="{02B224AC-70A0-D31C-6DF7-716E5F092BAA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678777" y="6566487"/>
            <a:ext cx="293472" cy="2915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36000" rIns="36000" bIns="36000" anchor="ctr" anchorCtr="0">
            <a:noAutofit/>
          </a:bodyPr>
          <a:lstStyle/>
          <a:p>
            <a:fld id="{00000000-1234-1234-1234-123412341234}" type="slidenum">
              <a:rPr lang="lv-LV"/>
              <a:pPr/>
              <a:t>13</a:t>
            </a:fld>
            <a:endParaRPr/>
          </a:p>
        </p:txBody>
      </p:sp>
      <p:sp>
        <p:nvSpPr>
          <p:cNvPr id="2" name="Google Shape;464;p41">
            <a:extLst>
              <a:ext uri="{FF2B5EF4-FFF2-40B4-BE49-F238E27FC236}">
                <a16:creationId xmlns:a16="http://schemas.microsoft.com/office/drawing/2014/main" id="{6D9E6D1C-9261-22D9-34C1-D678AA59FD0B}"/>
              </a:ext>
            </a:extLst>
          </p:cNvPr>
          <p:cNvSpPr txBox="1">
            <a:spLocks/>
          </p:cNvSpPr>
          <p:nvPr/>
        </p:nvSpPr>
        <p:spPr>
          <a:xfrm>
            <a:off x="521758" y="2172227"/>
            <a:ext cx="7366096" cy="4685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664790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indent="0">
              <a:spcBef>
                <a:spcPts val="0"/>
              </a:spcBef>
              <a:buSzPts val="1800"/>
            </a:pPr>
            <a:r>
              <a:rPr lang="lv-LV" sz="1600" b="1" dirty="0"/>
              <a:t>VISPĀRĒJĀ UN PROFESIONĀLĀ IZGLĪTĪBA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600" b="1" dirty="0"/>
          </a:p>
          <a:p>
            <a:pPr marL="288000" indent="0">
              <a:spcBef>
                <a:spcPts val="0"/>
              </a:spcBef>
              <a:buSzPts val="1800"/>
            </a:pPr>
            <a:r>
              <a:rPr lang="lv-LV" sz="1600" dirty="0"/>
              <a:t>Nodrošināt </a:t>
            </a:r>
            <a:r>
              <a:rPr lang="lv-LV" sz="1600" b="1" dirty="0"/>
              <a:t>pietiekamu valsts finansējumu analogo mācību līdzekļu iegādei </a:t>
            </a:r>
            <a:r>
              <a:rPr lang="lv-LV" sz="1600" dirty="0"/>
              <a:t>un </a:t>
            </a:r>
            <a:r>
              <a:rPr lang="lv-LV" sz="1600" b="1" dirty="0"/>
              <a:t>digitālo platformu abonēšanai </a:t>
            </a:r>
          </a:p>
          <a:p>
            <a:pPr marL="288000" indent="0">
              <a:spcBef>
                <a:spcPts val="0"/>
              </a:spcBef>
              <a:buSzPts val="1800"/>
            </a:pPr>
            <a:endParaRPr lang="lv-LV" sz="1600" dirty="0"/>
          </a:p>
          <a:p>
            <a:pPr marL="288000" indent="0">
              <a:spcBef>
                <a:spcPts val="0"/>
              </a:spcBef>
              <a:buSzPts val="1800"/>
            </a:pPr>
            <a:r>
              <a:rPr lang="lv-LV" sz="1600" dirty="0"/>
              <a:t>Pilnveidot </a:t>
            </a:r>
            <a:r>
              <a:rPr lang="lv-LV" sz="1600" b="1" dirty="0"/>
              <a:t>digitālo mācību saturu</a:t>
            </a:r>
            <a:r>
              <a:rPr lang="lv-LV" sz="1600" dirty="0"/>
              <a:t> minimālā apjomā būtiskākajos mācību priekšmetos, ar iespēju to izmantot bez interneta risinājuma </a:t>
            </a:r>
          </a:p>
          <a:p>
            <a:pPr marL="287655" indent="0">
              <a:spcBef>
                <a:spcPts val="0"/>
              </a:spcBef>
              <a:buSzPts val="1800"/>
            </a:pPr>
            <a:endParaRPr lang="lv-LV" sz="1600" dirty="0"/>
          </a:p>
          <a:p>
            <a:pPr marL="287655" indent="0">
              <a:spcBef>
                <a:spcPts val="0"/>
              </a:spcBef>
              <a:buSzPts val="1800"/>
            </a:pPr>
            <a:r>
              <a:rPr lang="lv-LV" sz="1600" dirty="0"/>
              <a:t>Pilnveidot </a:t>
            </a:r>
            <a:r>
              <a:rPr lang="lv-LV" sz="1600" b="1" dirty="0"/>
              <a:t>valsts digitālo sistēmu (īpaši - eksaminācijai) noturību pret ārējiem apdraudējumiem,</a:t>
            </a:r>
            <a:r>
              <a:rPr lang="lv-LV" sz="1600" dirty="0"/>
              <a:t> izmantojot elastīgus piedāvājumus un diversificējot serveru pieejamību Eiropas valstīs. </a:t>
            </a:r>
            <a:endParaRPr lang="lv-LV" sz="1600" b="1" dirty="0"/>
          </a:p>
          <a:p>
            <a:pPr marL="0" indent="0">
              <a:spcBef>
                <a:spcPts val="0"/>
              </a:spcBef>
              <a:buSzPts val="1800"/>
            </a:pPr>
            <a:endParaRPr lang="lv-LV" sz="1600" dirty="0"/>
          </a:p>
          <a:p>
            <a:pPr marL="0" indent="0">
              <a:spcBef>
                <a:spcPts val="0"/>
              </a:spcBef>
              <a:buSzPts val="1800"/>
            </a:pPr>
            <a:r>
              <a:rPr lang="lv-LV" sz="1600" b="1" dirty="0"/>
              <a:t>PROFESIONĀLĀS IEVIRZES IZGLĪTĪBA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600" b="1" dirty="0"/>
          </a:p>
          <a:p>
            <a:pPr marL="288000" indent="0">
              <a:spcBef>
                <a:spcPts val="0"/>
              </a:spcBef>
              <a:buSzPts val="1800"/>
            </a:pPr>
            <a:r>
              <a:rPr lang="lv-LV" sz="1600" b="1" dirty="0"/>
              <a:t>Nodrošināt pedagogus ar nepieciešamajām tehnoloģijām </a:t>
            </a:r>
            <a:r>
              <a:rPr lang="lv-LV" sz="1600" dirty="0"/>
              <a:t>(datoriem, kamerām, programmām) attālinātai vadīšanai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b="1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b="1" dirty="0"/>
          </a:p>
        </p:txBody>
      </p:sp>
      <p:sp>
        <p:nvSpPr>
          <p:cNvPr id="3" name="Google Shape;464;p41">
            <a:extLst>
              <a:ext uri="{FF2B5EF4-FFF2-40B4-BE49-F238E27FC236}">
                <a16:creationId xmlns:a16="http://schemas.microsoft.com/office/drawing/2014/main" id="{CAE0BF8B-8634-E885-F2EC-2B322680AC04}"/>
              </a:ext>
            </a:extLst>
          </p:cNvPr>
          <p:cNvSpPr txBox="1">
            <a:spLocks/>
          </p:cNvSpPr>
          <p:nvPr/>
        </p:nvSpPr>
        <p:spPr>
          <a:xfrm>
            <a:off x="8467438" y="2289010"/>
            <a:ext cx="3128913" cy="42774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664790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r>
              <a:rPr lang="lv-LV" sz="1400" dirty="0"/>
              <a:t>Nepieciešams papildu finansējums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r>
              <a:rPr lang="lv-LV" sz="1400" dirty="0"/>
              <a:t>Nepieciešams papildu finansējums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r>
              <a:rPr lang="lv-LV" sz="1400" dirty="0"/>
              <a:t>Nepieciešams papildu finansējums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  <a:p>
            <a:pPr marL="0" indent="0">
              <a:spcBef>
                <a:spcPts val="0"/>
              </a:spcBef>
              <a:buSzPts val="1800"/>
            </a:pPr>
            <a:endParaRPr lang="lv-LV" sz="1400" dirty="0">
              <a:highlight>
                <a:srgbClr val="FFFF00"/>
              </a:highlight>
            </a:endParaRPr>
          </a:p>
          <a:p>
            <a:pPr marL="0" indent="0">
              <a:spcBef>
                <a:spcPts val="0"/>
              </a:spcBef>
              <a:buSzPts val="1800"/>
            </a:pPr>
            <a:endParaRPr lang="lv-LV" sz="1400" dirty="0">
              <a:highlight>
                <a:srgbClr val="FFFF00"/>
              </a:highlight>
            </a:endParaRPr>
          </a:p>
          <a:p>
            <a:pPr marL="0" indent="0">
              <a:spcBef>
                <a:spcPts val="0"/>
              </a:spcBef>
              <a:buSzPts val="1800"/>
            </a:pPr>
            <a:endParaRPr lang="lv-LV" sz="1400" dirty="0">
              <a:highlight>
                <a:srgbClr val="FFFF00"/>
              </a:highlight>
            </a:endParaRPr>
          </a:p>
          <a:p>
            <a:pPr marL="0" indent="0">
              <a:spcBef>
                <a:spcPts val="0"/>
              </a:spcBef>
              <a:buSzPts val="1800"/>
            </a:pPr>
            <a:r>
              <a:rPr lang="lv-LV" sz="1400" dirty="0"/>
              <a:t>Daļēji iespējams </a:t>
            </a:r>
            <a:r>
              <a:rPr lang="lv-LV" sz="1400" dirty="0">
                <a:solidFill>
                  <a:schemeClr val="accent1"/>
                </a:solidFill>
              </a:rPr>
              <a:t>esošā budžeta ietvaros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400" dirty="0">
              <a:highlight>
                <a:srgbClr val="FFFF00"/>
              </a:highlight>
            </a:endParaRPr>
          </a:p>
          <a:p>
            <a:pPr marL="0" indent="0">
              <a:spcBef>
                <a:spcPts val="0"/>
              </a:spcBef>
              <a:buSzPts val="1800"/>
            </a:pPr>
            <a:endParaRPr lang="lv-LV" sz="1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BDBF97F-E9D8-B715-7799-34E1AEAC3E14}"/>
              </a:ext>
            </a:extLst>
          </p:cNvPr>
          <p:cNvSpPr txBox="1"/>
          <p:nvPr/>
        </p:nvSpPr>
        <p:spPr>
          <a:xfrm>
            <a:off x="587336" y="1766635"/>
            <a:ext cx="12893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LV" b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DARBĪBA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68AE2CD-0BC0-FB8E-9152-EFC54CA97A20}"/>
              </a:ext>
            </a:extLst>
          </p:cNvPr>
          <p:cNvSpPr txBox="1"/>
          <p:nvPr/>
        </p:nvSpPr>
        <p:spPr>
          <a:xfrm>
            <a:off x="8310232" y="1766634"/>
            <a:ext cx="1850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LV" b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FINANSĒJUMS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3BA0934-0B0E-0BB1-DE07-A7CBA6AA57C5}"/>
              </a:ext>
            </a:extLst>
          </p:cNvPr>
          <p:cNvCxnSpPr>
            <a:cxnSpLocks/>
          </p:cNvCxnSpPr>
          <p:nvPr/>
        </p:nvCxnSpPr>
        <p:spPr>
          <a:xfrm>
            <a:off x="402336" y="2110987"/>
            <a:ext cx="113842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8470824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2">
          <a:extLst>
            <a:ext uri="{FF2B5EF4-FFF2-40B4-BE49-F238E27FC236}">
              <a16:creationId xmlns:a16="http://schemas.microsoft.com/office/drawing/2014/main" id="{4161C105-861D-EEAD-3EF1-30AB705807A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41">
            <a:extLst>
              <a:ext uri="{FF2B5EF4-FFF2-40B4-BE49-F238E27FC236}">
                <a16:creationId xmlns:a16="http://schemas.microsoft.com/office/drawing/2014/main" id="{1432A013-C866-9291-AAB7-B3F7EFC38F8A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8777" y="478896"/>
            <a:ext cx="9899965" cy="7522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Autofit/>
          </a:bodyPr>
          <a:lstStyle/>
          <a:p>
            <a:r>
              <a:rPr lang="lv-LV" sz="2400"/>
              <a:t>Resursu nodrošinājums </a:t>
            </a:r>
            <a:br>
              <a:rPr lang="lv-LV" sz="2400"/>
            </a:br>
            <a:r>
              <a:rPr lang="lv-LV" sz="2400"/>
              <a:t>izglītības procesa noturībai</a:t>
            </a:r>
            <a:endParaRPr lang="en-GB" sz="2400"/>
          </a:p>
        </p:txBody>
      </p:sp>
      <p:sp>
        <p:nvSpPr>
          <p:cNvPr id="466" name="Google Shape;466;p41">
            <a:extLst>
              <a:ext uri="{FF2B5EF4-FFF2-40B4-BE49-F238E27FC236}">
                <a16:creationId xmlns:a16="http://schemas.microsoft.com/office/drawing/2014/main" id="{EF6FCF04-A7CB-4EDE-C11E-427B8F01107B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678777" y="6566487"/>
            <a:ext cx="293472" cy="2915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36000" rIns="36000" bIns="36000" anchor="ctr" anchorCtr="0">
            <a:noAutofit/>
          </a:bodyPr>
          <a:lstStyle/>
          <a:p>
            <a:fld id="{00000000-1234-1234-1234-123412341234}" type="slidenum">
              <a:rPr lang="lv-LV"/>
              <a:pPr/>
              <a:t>14</a:t>
            </a:fld>
            <a:endParaRPr/>
          </a:p>
        </p:txBody>
      </p:sp>
      <p:sp>
        <p:nvSpPr>
          <p:cNvPr id="2" name="Google Shape;464;p41">
            <a:extLst>
              <a:ext uri="{FF2B5EF4-FFF2-40B4-BE49-F238E27FC236}">
                <a16:creationId xmlns:a16="http://schemas.microsoft.com/office/drawing/2014/main" id="{83639019-3898-A4E1-E495-C35BEA63EB0F}"/>
              </a:ext>
            </a:extLst>
          </p:cNvPr>
          <p:cNvSpPr txBox="1">
            <a:spLocks/>
          </p:cNvSpPr>
          <p:nvPr/>
        </p:nvSpPr>
        <p:spPr>
          <a:xfrm>
            <a:off x="678777" y="2167126"/>
            <a:ext cx="6338249" cy="468577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664790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indent="0">
              <a:spcBef>
                <a:spcPts val="0"/>
              </a:spcBef>
              <a:buSzPts val="1800"/>
            </a:pPr>
            <a:r>
              <a:rPr lang="lv-LV" sz="1400" b="1"/>
              <a:t>AUGSTĀKĀ IZGLĪTĪBA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400" b="1"/>
          </a:p>
          <a:p>
            <a:pPr marL="288000" indent="0">
              <a:spcBef>
                <a:spcPts val="0"/>
              </a:spcBef>
              <a:buSzPts val="1800"/>
            </a:pPr>
            <a:r>
              <a:rPr lang="lv-LV" sz="1400" b="1"/>
              <a:t>Plāns intelektuālā īpašuma glabāšanai ārvalstīs</a:t>
            </a:r>
          </a:p>
          <a:p>
            <a:pPr marL="288000" indent="0">
              <a:spcBef>
                <a:spcPts val="0"/>
              </a:spcBef>
              <a:buSzPts val="1800"/>
            </a:pPr>
            <a:endParaRPr lang="lv-LV" sz="1400"/>
          </a:p>
          <a:p>
            <a:pPr marL="288000" indent="0">
              <a:spcBef>
                <a:spcPts val="0"/>
              </a:spcBef>
              <a:buSzPts val="1800"/>
            </a:pPr>
            <a:endParaRPr lang="lv-LV" sz="1400"/>
          </a:p>
          <a:p>
            <a:pPr marL="288000" indent="0">
              <a:spcBef>
                <a:spcPts val="0"/>
              </a:spcBef>
              <a:buSzPts val="1800"/>
            </a:pPr>
            <a:r>
              <a:rPr lang="lv-LV" sz="1400"/>
              <a:t>Stiprināt </a:t>
            </a:r>
            <a:r>
              <a:rPr lang="lv-LV" sz="1400" b="1"/>
              <a:t>nacionālo izglītības reģistru un studiju datu noturību, paredzot drošu, ģeogrāfiski nodalītu infrastruktūru un rezerves kopijas uzticamos rietumu datu centros</a:t>
            </a:r>
          </a:p>
          <a:p>
            <a:pPr marL="288000" indent="0">
              <a:spcBef>
                <a:spcPts val="0"/>
              </a:spcBef>
              <a:buSzPts val="1800"/>
            </a:pPr>
            <a:endParaRPr lang="lv-LV" sz="1400"/>
          </a:p>
          <a:p>
            <a:pPr marL="288000" indent="0">
              <a:spcBef>
                <a:spcPts val="0"/>
              </a:spcBef>
              <a:buSzPts val="1800"/>
            </a:pPr>
            <a:r>
              <a:rPr lang="lv-LV" sz="1400"/>
              <a:t>Stiprināt </a:t>
            </a:r>
            <a:r>
              <a:rPr lang="lv-LV" sz="1400" b="1"/>
              <a:t>drošu un augstas kapacitātes datu pārraidi </a:t>
            </a:r>
            <a:r>
              <a:rPr lang="lv-LV" sz="1400"/>
              <a:t>visam augstākās izglītības un pētniecības sektoram</a:t>
            </a:r>
            <a:endParaRPr lang="lv-LV" sz="1400">
              <a:highlight>
                <a:srgbClr val="FFFF00"/>
              </a:highlight>
            </a:endParaRPr>
          </a:p>
          <a:p>
            <a:pPr marL="0" indent="0">
              <a:spcBef>
                <a:spcPts val="0"/>
              </a:spcBef>
              <a:buSzPts val="1800"/>
            </a:pPr>
            <a:endParaRPr lang="lv-LV" sz="1400"/>
          </a:p>
          <a:p>
            <a:pPr marL="0" indent="0">
              <a:spcBef>
                <a:spcPts val="0"/>
              </a:spcBef>
              <a:buSzPts val="1800"/>
            </a:pPr>
            <a:endParaRPr lang="lv-LV" sz="1400"/>
          </a:p>
          <a:p>
            <a:pPr marL="0" indent="0">
              <a:spcBef>
                <a:spcPts val="0"/>
              </a:spcBef>
              <a:buSzPts val="1800"/>
            </a:pPr>
            <a:endParaRPr lang="lv-LV" sz="1400"/>
          </a:p>
          <a:p>
            <a:pPr marL="0" indent="0">
              <a:spcBef>
                <a:spcPts val="0"/>
              </a:spcBef>
              <a:buSzPts val="1800"/>
            </a:pPr>
            <a:endParaRPr lang="lv-LV" sz="1400" b="1"/>
          </a:p>
          <a:p>
            <a:pPr marL="0" indent="0">
              <a:spcBef>
                <a:spcPts val="0"/>
              </a:spcBef>
              <a:buSzPts val="1800"/>
            </a:pPr>
            <a:endParaRPr lang="lv-LV" sz="1400" b="1"/>
          </a:p>
        </p:txBody>
      </p:sp>
      <p:sp>
        <p:nvSpPr>
          <p:cNvPr id="3" name="Google Shape;464;p41">
            <a:extLst>
              <a:ext uri="{FF2B5EF4-FFF2-40B4-BE49-F238E27FC236}">
                <a16:creationId xmlns:a16="http://schemas.microsoft.com/office/drawing/2014/main" id="{FAFF859C-2989-1D51-7F4A-5B9FEAD73188}"/>
              </a:ext>
            </a:extLst>
          </p:cNvPr>
          <p:cNvSpPr txBox="1">
            <a:spLocks/>
          </p:cNvSpPr>
          <p:nvPr/>
        </p:nvSpPr>
        <p:spPr>
          <a:xfrm>
            <a:off x="7579245" y="2177067"/>
            <a:ext cx="2389704" cy="39395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664790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indent="0">
              <a:spcBef>
                <a:spcPts val="0"/>
              </a:spcBef>
              <a:buSzPts val="1800"/>
            </a:pPr>
            <a:endParaRPr lang="lv-LV" sz="1400"/>
          </a:p>
          <a:p>
            <a:pPr marL="0" indent="0">
              <a:spcBef>
                <a:spcPts val="0"/>
              </a:spcBef>
              <a:buSzPts val="1800"/>
            </a:pPr>
            <a:endParaRPr lang="lv-LV" sz="1400"/>
          </a:p>
          <a:p>
            <a:pPr marL="0" indent="0">
              <a:spcBef>
                <a:spcPts val="0"/>
              </a:spcBef>
              <a:buSzPts val="1800"/>
            </a:pPr>
            <a:r>
              <a:rPr lang="lv-LV" sz="1400"/>
              <a:t>Nepieciešams papildu finansējums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400"/>
          </a:p>
          <a:p>
            <a:pPr marL="0" indent="0">
              <a:spcBef>
                <a:spcPts val="0"/>
              </a:spcBef>
              <a:buSzPts val="1800"/>
            </a:pPr>
            <a:r>
              <a:rPr lang="lv-LV" sz="1400"/>
              <a:t>Esošā finansējuma ietvaros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400"/>
          </a:p>
          <a:p>
            <a:pPr marL="0" indent="0">
              <a:spcBef>
                <a:spcPts val="0"/>
              </a:spcBef>
              <a:buSzPts val="1800"/>
            </a:pPr>
            <a:endParaRPr lang="lv-LV" sz="1400"/>
          </a:p>
          <a:p>
            <a:pPr marL="0" indent="0">
              <a:spcBef>
                <a:spcPts val="0"/>
              </a:spcBef>
              <a:buSzPts val="1800"/>
            </a:pPr>
            <a:endParaRPr lang="lv-LV" sz="1400"/>
          </a:p>
          <a:p>
            <a:pPr marL="0" indent="0">
              <a:spcBef>
                <a:spcPts val="0"/>
              </a:spcBef>
              <a:buSzPts val="1800"/>
            </a:pPr>
            <a:r>
              <a:rPr lang="lv-LV" sz="1400"/>
              <a:t>Esošā finansējuma ietvaros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400"/>
          </a:p>
          <a:p>
            <a:pPr marL="0" indent="0">
              <a:spcBef>
                <a:spcPts val="0"/>
              </a:spcBef>
              <a:buSzPts val="1800"/>
            </a:pPr>
            <a:endParaRPr lang="lv-LV" sz="14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0E53ADA-5DBF-C6FC-1FC8-32CA54ED0461}"/>
              </a:ext>
            </a:extLst>
          </p:cNvPr>
          <p:cNvSpPr txBox="1"/>
          <p:nvPr/>
        </p:nvSpPr>
        <p:spPr>
          <a:xfrm>
            <a:off x="587336" y="1766635"/>
            <a:ext cx="12893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LV" b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DARBĪBA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A073E59-C06B-44A3-5863-8EE8540878EE}"/>
              </a:ext>
            </a:extLst>
          </p:cNvPr>
          <p:cNvSpPr txBox="1"/>
          <p:nvPr/>
        </p:nvSpPr>
        <p:spPr>
          <a:xfrm>
            <a:off x="7505166" y="1770683"/>
            <a:ext cx="185013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LV" b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FINANSĒJUMS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8EA00621-CC31-25AD-DAFD-4B37032F0299}"/>
              </a:ext>
            </a:extLst>
          </p:cNvPr>
          <p:cNvCxnSpPr>
            <a:cxnSpLocks/>
          </p:cNvCxnSpPr>
          <p:nvPr/>
        </p:nvCxnSpPr>
        <p:spPr>
          <a:xfrm>
            <a:off x="402336" y="2110987"/>
            <a:ext cx="113842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Google Shape;464;p41">
            <a:extLst>
              <a:ext uri="{FF2B5EF4-FFF2-40B4-BE49-F238E27FC236}">
                <a16:creationId xmlns:a16="http://schemas.microsoft.com/office/drawing/2014/main" id="{720EB46F-4E77-D319-6440-0FB1E01C250E}"/>
              </a:ext>
            </a:extLst>
          </p:cNvPr>
          <p:cNvSpPr txBox="1">
            <a:spLocks/>
          </p:cNvSpPr>
          <p:nvPr/>
        </p:nvSpPr>
        <p:spPr>
          <a:xfrm>
            <a:off x="10213583" y="2173017"/>
            <a:ext cx="1215224" cy="44033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664790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indent="0">
              <a:spcBef>
                <a:spcPts val="0"/>
              </a:spcBef>
              <a:buSzPts val="1800"/>
            </a:pPr>
            <a:endParaRPr lang="lv-LV" sz="1400"/>
          </a:p>
          <a:p>
            <a:pPr marL="0" indent="0">
              <a:spcBef>
                <a:spcPts val="0"/>
              </a:spcBef>
              <a:buSzPts val="1800"/>
            </a:pPr>
            <a:endParaRPr lang="lv-LV" sz="1400"/>
          </a:p>
          <a:p>
            <a:pPr marL="0" indent="0">
              <a:spcBef>
                <a:spcPts val="0"/>
              </a:spcBef>
              <a:buSzPts val="1800"/>
            </a:pPr>
            <a:r>
              <a:rPr lang="lv-LV" sz="1400"/>
              <a:t>2027. gads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400"/>
          </a:p>
          <a:p>
            <a:pPr marL="0" indent="0">
              <a:spcBef>
                <a:spcPts val="0"/>
              </a:spcBef>
              <a:buSzPts val="1800"/>
            </a:pPr>
            <a:endParaRPr lang="lv-LV" sz="1400"/>
          </a:p>
          <a:p>
            <a:pPr marL="0" indent="0">
              <a:spcBef>
                <a:spcPts val="0"/>
              </a:spcBef>
              <a:buSzPts val="1800"/>
            </a:pPr>
            <a:r>
              <a:rPr lang="lv-LV" sz="1400"/>
              <a:t>2029. gads</a:t>
            </a:r>
          </a:p>
          <a:p>
            <a:pPr marL="0" indent="0">
              <a:spcBef>
                <a:spcPts val="0"/>
              </a:spcBef>
              <a:buSzPts val="1800"/>
            </a:pPr>
            <a:endParaRPr lang="lv-LV" sz="1400" b="1">
              <a:highlight>
                <a:srgbClr val="FFFF00"/>
              </a:highlight>
            </a:endParaRPr>
          </a:p>
          <a:p>
            <a:pPr marL="0" indent="0">
              <a:spcBef>
                <a:spcPts val="0"/>
              </a:spcBef>
              <a:buSzPts val="1800"/>
            </a:pPr>
            <a:endParaRPr lang="lv-LV" sz="1400" b="1">
              <a:highlight>
                <a:srgbClr val="FFFF00"/>
              </a:highlight>
            </a:endParaRPr>
          </a:p>
          <a:p>
            <a:pPr marL="0" indent="0">
              <a:spcBef>
                <a:spcPts val="0"/>
              </a:spcBef>
              <a:buSzPts val="1800"/>
            </a:pPr>
            <a:endParaRPr lang="lv-LV" sz="1400"/>
          </a:p>
          <a:p>
            <a:pPr marL="0" indent="0">
              <a:spcBef>
                <a:spcPts val="0"/>
              </a:spcBef>
              <a:buSzPts val="1800"/>
            </a:pPr>
            <a:endParaRPr lang="lv-LV" sz="1400"/>
          </a:p>
          <a:p>
            <a:pPr marL="0" indent="0">
              <a:spcBef>
                <a:spcPts val="0"/>
              </a:spcBef>
              <a:buSzPts val="1800"/>
            </a:pPr>
            <a:r>
              <a:rPr lang="lv-LV" sz="1400"/>
              <a:t>2029. gads</a:t>
            </a:r>
            <a:endParaRPr lang="lv-LV" sz="1400" b="1">
              <a:highlight>
                <a:srgbClr val="FFFF00"/>
              </a:highlight>
            </a:endParaRPr>
          </a:p>
          <a:p>
            <a:pPr marL="0" indent="0">
              <a:spcBef>
                <a:spcPts val="0"/>
              </a:spcBef>
              <a:buSzPts val="1800"/>
            </a:pPr>
            <a:endParaRPr lang="lv-LV" sz="1400" b="1">
              <a:highlight>
                <a:srgbClr val="FFFF00"/>
              </a:highlight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C81F9E6-0B40-ABEC-A1C7-5539CA322AE8}"/>
              </a:ext>
            </a:extLst>
          </p:cNvPr>
          <p:cNvSpPr txBox="1"/>
          <p:nvPr/>
        </p:nvSpPr>
        <p:spPr>
          <a:xfrm>
            <a:off x="10139503" y="1766634"/>
            <a:ext cx="128930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LV" b="1">
                <a:solidFill>
                  <a:srgbClr val="66479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TERMIŅŠ</a:t>
            </a:r>
          </a:p>
        </p:txBody>
      </p:sp>
    </p:spTree>
    <p:extLst>
      <p:ext uri="{BB962C8B-B14F-4D97-AF65-F5344CB8AC3E}">
        <p14:creationId xmlns:p14="http://schemas.microsoft.com/office/powerpoint/2010/main" val="139813188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2">
          <a:extLst>
            <a:ext uri="{FF2B5EF4-FFF2-40B4-BE49-F238E27FC236}">
              <a16:creationId xmlns:a16="http://schemas.microsoft.com/office/drawing/2014/main" id="{73D0146E-E1D3-3DB5-A02C-1AE47339AB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3" name="Google Shape;463;p41">
            <a:extLst>
              <a:ext uri="{FF2B5EF4-FFF2-40B4-BE49-F238E27FC236}">
                <a16:creationId xmlns:a16="http://schemas.microsoft.com/office/drawing/2014/main" id="{00C11D3B-7604-8DE7-1171-0E3D9A45CB3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678777" y="225650"/>
            <a:ext cx="5684852" cy="11428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Autofit/>
          </a:bodyPr>
          <a:lstStyle/>
          <a:p>
            <a:r>
              <a:rPr lang="lv-LV" sz="2400" dirty="0"/>
              <a:t>Nepieciešamā s</a:t>
            </a:r>
            <a:r>
              <a:rPr lang="en-GB" sz="2400" dirty="0" err="1"/>
              <a:t>adarbība</a:t>
            </a:r>
            <a:endParaRPr lang="en-GB" sz="2400" dirty="0"/>
          </a:p>
        </p:txBody>
      </p:sp>
      <p:sp>
        <p:nvSpPr>
          <p:cNvPr id="466" name="Google Shape;466;p41">
            <a:extLst>
              <a:ext uri="{FF2B5EF4-FFF2-40B4-BE49-F238E27FC236}">
                <a16:creationId xmlns:a16="http://schemas.microsoft.com/office/drawing/2014/main" id="{92C70D94-86BC-E0C8-F552-CAA7535C2A7F}"/>
              </a:ext>
            </a:extLst>
          </p:cNvPr>
          <p:cNvSpPr txBox="1">
            <a:spLocks noGrp="1"/>
          </p:cNvSpPr>
          <p:nvPr>
            <p:ph type="sldNum" idx="12"/>
          </p:nvPr>
        </p:nvSpPr>
        <p:spPr>
          <a:xfrm>
            <a:off x="678777" y="6566487"/>
            <a:ext cx="293472" cy="2915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36000" tIns="36000" rIns="36000" bIns="36000" anchor="ctr" anchorCtr="0">
            <a:noAutofit/>
          </a:bodyPr>
          <a:lstStyle/>
          <a:p>
            <a:fld id="{00000000-1234-1234-1234-123412341234}" type="slidenum">
              <a:rPr lang="lv-LV"/>
              <a:pPr/>
              <a:t>15</a:t>
            </a:fld>
            <a:endParaRPr/>
          </a:p>
        </p:txBody>
      </p:sp>
      <p:sp>
        <p:nvSpPr>
          <p:cNvPr id="6" name="Google Shape;464;p41">
            <a:extLst>
              <a:ext uri="{FF2B5EF4-FFF2-40B4-BE49-F238E27FC236}">
                <a16:creationId xmlns:a16="http://schemas.microsoft.com/office/drawing/2014/main" id="{3E6DDCFF-6E80-6367-B293-A79836604CCC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6621238" y="2013827"/>
            <a:ext cx="4899986" cy="4552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buSzPts val="1800"/>
            </a:pPr>
            <a:r>
              <a:rPr lang="lv-LV" sz="1600" b="1" dirty="0"/>
              <a:t>Sadarbība ar nozari</a:t>
            </a:r>
            <a:r>
              <a:rPr lang="lv-LV" sz="1600" dirty="0"/>
              <a:t> – aktuālā informācija,</a:t>
            </a:r>
          </a:p>
          <a:p>
            <a:pPr marL="0" indent="0">
              <a:lnSpc>
                <a:spcPct val="150000"/>
              </a:lnSpc>
              <a:spcBef>
                <a:spcPts val="0"/>
              </a:spcBef>
              <a:buSzPts val="1800"/>
            </a:pPr>
            <a:r>
              <a:rPr lang="lv-LV" sz="1600" dirty="0"/>
              <a:t>labās prakses apmaiņa, atbildes uz jautājumiem u.c.:</a:t>
            </a:r>
            <a:endParaRPr lang="lv-LV" sz="1600" dirty="0">
              <a:solidFill>
                <a:srgbClr val="000000"/>
              </a:solidFill>
            </a:endParaRP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SzPct val="100000"/>
              <a:buFont typeface="Arial" panose="020B0604020202020204" pitchFamily="34" charset="0"/>
              <a:buChar char="•"/>
            </a:pPr>
            <a:r>
              <a:rPr lang="lv-LV" sz="1600" dirty="0"/>
              <a:t>Pašvaldības un to izglītības pārvaldes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SzPct val="100000"/>
              <a:buFont typeface="Arial" panose="020B0604020202020204" pitchFamily="34" charset="0"/>
              <a:buChar char="•"/>
            </a:pPr>
            <a:r>
              <a:rPr lang="lv-LV" sz="1600" dirty="0"/>
              <a:t>Izglītības iestāžu dibinātāji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SzPct val="100000"/>
              <a:buFont typeface="Arial" panose="020B0604020202020204" pitchFamily="34" charset="0"/>
              <a:buChar char="•"/>
            </a:pPr>
            <a:r>
              <a:rPr lang="lv-LV" sz="1600" dirty="0"/>
              <a:t>Izglītības iestāžu vadība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SzPct val="100000"/>
              <a:buFont typeface="Arial" panose="020B0604020202020204" pitchFamily="34" charset="0"/>
              <a:buChar char="•"/>
            </a:pPr>
            <a:r>
              <a:rPr lang="lv-LV" sz="1600" dirty="0"/>
              <a:t>Pedagogi</a:t>
            </a: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SzPct val="100000"/>
              <a:buFont typeface="Arial" panose="020B0604020202020204" pitchFamily="34" charset="0"/>
              <a:buChar char="•"/>
            </a:pPr>
            <a:r>
              <a:rPr lang="lv-LV" sz="1600" dirty="0"/>
              <a:t>Vecāki</a:t>
            </a:r>
            <a:endParaRPr lang="lv-LV" dirty="0"/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SzPct val="100000"/>
              <a:buFont typeface="Arial" panose="020B0604020202020204" pitchFamily="34" charset="0"/>
              <a:buChar char="•"/>
            </a:pPr>
            <a:r>
              <a:rPr lang="lv-LV" sz="1600" dirty="0"/>
              <a:t>Sociālie partneri un nevaldības organizācijas</a:t>
            </a:r>
            <a:br>
              <a:rPr lang="lv-LV" sz="1400" dirty="0"/>
            </a:br>
            <a:endParaRPr lang="lv-LV" sz="1400" dirty="0"/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SzPts val="1800"/>
              <a:buFont typeface="Calibri" panose="020B0604020202020204" pitchFamily="34" charset="0"/>
              <a:buChar char="-"/>
            </a:pPr>
            <a:endParaRPr lang="lv-LV" sz="1400" dirty="0"/>
          </a:p>
        </p:txBody>
      </p:sp>
      <p:sp>
        <p:nvSpPr>
          <p:cNvPr id="2" name="Google Shape;464;p41">
            <a:extLst>
              <a:ext uri="{FF2B5EF4-FFF2-40B4-BE49-F238E27FC236}">
                <a16:creationId xmlns:a16="http://schemas.microsoft.com/office/drawing/2014/main" id="{2F6CE3EB-887F-7AA3-DC6D-0F66448F4AE4}"/>
              </a:ext>
            </a:extLst>
          </p:cNvPr>
          <p:cNvSpPr txBox="1">
            <a:spLocks/>
          </p:cNvSpPr>
          <p:nvPr/>
        </p:nvSpPr>
        <p:spPr>
          <a:xfrm>
            <a:off x="748145" y="1846201"/>
            <a:ext cx="4822619" cy="40585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228600" algn="l" rtl="0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rgbClr val="664790"/>
              </a:buClr>
              <a:buSzPts val="2400"/>
              <a:buFont typeface="Arial"/>
              <a:buNone/>
              <a:defRPr sz="24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2000"/>
              <a:buFont typeface="Arial"/>
              <a:buNone/>
              <a:defRPr sz="20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800"/>
              <a:buFont typeface="Arial"/>
              <a:buNone/>
              <a:defRPr sz="18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400"/>
              <a:buFont typeface="Arial"/>
              <a:buNone/>
              <a:defRPr sz="14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>
                <a:srgbClr val="66479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664790"/>
                </a:solidFill>
                <a:latin typeface="Verdana"/>
                <a:ea typeface="Verdana"/>
                <a:cs typeface="Verdana"/>
                <a:sym typeface="Verdana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indent="0">
              <a:lnSpc>
                <a:spcPct val="150000"/>
              </a:lnSpc>
              <a:spcBef>
                <a:spcPts val="0"/>
              </a:spcBef>
            </a:pPr>
            <a:r>
              <a:rPr lang="lv-LV" sz="1600" b="1" dirty="0"/>
              <a:t>Kopīgu risinājumu noteikšana valsts pārvaldē un precīzas un </a:t>
            </a:r>
            <a:r>
              <a:rPr lang="lv-LV" sz="1600" b="1" dirty="0" err="1"/>
              <a:t>drošticamas</a:t>
            </a:r>
            <a:r>
              <a:rPr lang="lv-LV" sz="1600" b="1" dirty="0"/>
              <a:t> informācijas sniegšana:</a:t>
            </a:r>
            <a:endParaRPr lang="en-US" sz="1600" b="1" dirty="0">
              <a:solidFill>
                <a:srgbClr val="664690"/>
              </a:solidFill>
            </a:endParaRP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SzPct val="100000"/>
              <a:buFont typeface="Arial" panose="020B0604020202020204" pitchFamily="34" charset="0"/>
              <a:buChar char="•"/>
            </a:pPr>
            <a:r>
              <a:rPr lang="lv-LV" sz="1600" dirty="0"/>
              <a:t>VUGD un NBS izšķirošā loma (piemēram, informācijas sniegšana, mācības, padomi)</a:t>
            </a:r>
            <a:endParaRPr lang="lv-LV" sz="1600" dirty="0">
              <a:solidFill>
                <a:srgbClr val="664690"/>
              </a:solidFill>
            </a:endParaRP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SzPct val="100000"/>
              <a:buFont typeface="Arial" panose="020B0604020202020204" pitchFamily="34" charset="0"/>
              <a:buChar char="•"/>
            </a:pPr>
            <a:r>
              <a:rPr lang="lv-LV" sz="1600" dirty="0"/>
              <a:t>Citas valsts pārvaldes iestādes (piemēram, Satiksmes ministrija attiecībā uz transporta nodrošināšanu izglītojamiem un pedagogiem)</a:t>
            </a:r>
            <a:endParaRPr lang="en-US" sz="1600" dirty="0">
              <a:solidFill>
                <a:srgbClr val="664690"/>
              </a:solidFill>
            </a:endParaRPr>
          </a:p>
          <a:p>
            <a:pPr marL="285750" indent="-285750">
              <a:lnSpc>
                <a:spcPct val="150000"/>
              </a:lnSpc>
              <a:spcBef>
                <a:spcPts val="0"/>
              </a:spcBef>
              <a:buSzPct val="100000"/>
              <a:buFont typeface="Arial" panose="020B0604020202020204" pitchFamily="34" charset="0"/>
              <a:buChar char="•"/>
            </a:pPr>
            <a:r>
              <a:rPr lang="lv-LV" sz="1600" dirty="0"/>
              <a:t>Valsts pārvaldes komunikācijas nozares ekspertu tīkls (piemēram, dezinformācijas mazināšana)</a:t>
            </a:r>
          </a:p>
        </p:txBody>
      </p:sp>
    </p:spTree>
    <p:extLst>
      <p:ext uri="{BB962C8B-B14F-4D97-AF65-F5344CB8AC3E}">
        <p14:creationId xmlns:p14="http://schemas.microsoft.com/office/powerpoint/2010/main" val="2489544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" name="Google Shape;1013;p74"/>
          <p:cNvSpPr txBox="1">
            <a:spLocks noGrp="1"/>
          </p:cNvSpPr>
          <p:nvPr>
            <p:ph type="ctrTitle"/>
          </p:nvPr>
        </p:nvSpPr>
        <p:spPr>
          <a:xfrm>
            <a:off x="2425915" y="2880220"/>
            <a:ext cx="5866438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r>
              <a:rPr lang="lv-LV">
                <a:solidFill>
                  <a:schemeClr val="lt1"/>
                </a:solidFill>
              </a:rPr>
              <a:t>PALDIES</a:t>
            </a:r>
            <a:endParaRPr>
              <a:solidFill>
                <a:schemeClr val="lt1"/>
              </a:solidFill>
            </a:endParaRPr>
          </a:p>
        </p:txBody>
      </p:sp>
      <p:sp>
        <p:nvSpPr>
          <p:cNvPr id="1014" name="Google Shape;1014;p74"/>
          <p:cNvSpPr txBox="1">
            <a:spLocks noGrp="1"/>
          </p:cNvSpPr>
          <p:nvPr>
            <p:ph type="subTitle" idx="1"/>
          </p:nvPr>
        </p:nvSpPr>
        <p:spPr>
          <a:xfrm>
            <a:off x="2425916" y="5823631"/>
            <a:ext cx="5159829" cy="47855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t" anchorCtr="0">
            <a:noAutofit/>
          </a:bodyPr>
          <a:lstStyle/>
          <a:p>
            <a:pPr marL="0" indent="0">
              <a:spcBef>
                <a:spcPts val="0"/>
              </a:spcBef>
            </a:pPr>
            <a:endParaRPr/>
          </a:p>
        </p:txBody>
      </p:sp>
      <p:sp>
        <p:nvSpPr>
          <p:cNvPr id="1015" name="Google Shape;1015;p74"/>
          <p:cNvSpPr txBox="1">
            <a:spLocks noGrp="1"/>
          </p:cNvSpPr>
          <p:nvPr>
            <p:ph type="body" idx="2"/>
          </p:nvPr>
        </p:nvSpPr>
        <p:spPr>
          <a:xfrm rot="5400000">
            <a:off x="9269507" y="3740646"/>
            <a:ext cx="2062163" cy="3413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45700" rIns="91425" bIns="45700" anchor="ctr" anchorCtr="0">
            <a:noAutofit/>
          </a:bodyPr>
          <a:lstStyle/>
          <a:p>
            <a:pPr marL="0" indent="0">
              <a:spcBef>
                <a:spcPts val="0"/>
              </a:spcBef>
            </a:pPr>
            <a:endParaRPr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8205" y="0"/>
            <a:ext cx="2057019" cy="2076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5978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1">
      <a:dk1>
        <a:srgbClr val="664690"/>
      </a:dk1>
      <a:lt1>
        <a:srgbClr val="FFFFFF"/>
      </a:lt1>
      <a:dk2>
        <a:srgbClr val="664690"/>
      </a:dk2>
      <a:lt2>
        <a:srgbClr val="FFFFFF"/>
      </a:lt2>
      <a:accent1>
        <a:srgbClr val="664690"/>
      </a:accent1>
      <a:accent2>
        <a:srgbClr val="856CA6"/>
      </a:accent2>
      <a:accent3>
        <a:srgbClr val="A391BC"/>
      </a:accent3>
      <a:accent4>
        <a:srgbClr val="C2B5D3"/>
      </a:accent4>
      <a:accent5>
        <a:srgbClr val="E0DAE9"/>
      </a:accent5>
      <a:accent6>
        <a:srgbClr val="EFECF3"/>
      </a:accent6>
      <a:hlink>
        <a:srgbClr val="442583"/>
      </a:hlink>
      <a:folHlink>
        <a:srgbClr val="66469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1422</Words>
  <Application>Microsoft Office PowerPoint</Application>
  <PresentationFormat>Widescreen</PresentationFormat>
  <Paragraphs>362</Paragraphs>
  <Slides>16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Arial</vt:lpstr>
      <vt:lpstr>Calibri</vt:lpstr>
      <vt:lpstr>Trebuchet MS</vt:lpstr>
      <vt:lpstr>Verdana</vt:lpstr>
      <vt:lpstr>Office Theme</vt:lpstr>
      <vt:lpstr>Izglītības nepārtrauktība</vt:lpstr>
      <vt:lpstr>Izglītības nepārtrauktības un drošības nodrošināšanai apdraudējuma, krīzes un hibrīdapdraudējuma situācijās tvērums</vt:lpstr>
      <vt:lpstr>Vīzija: vienota rīcība atkarībā no apdraudējuma līmeņa</vt:lpstr>
      <vt:lpstr>SITUĀCIJAS IZVĒRTĒJUMS</vt:lpstr>
      <vt:lpstr>Ietekmēts mācību process no 7.-31. maijam: Dati un skaitļi</vt:lpstr>
      <vt:lpstr>Stratēģiskā līmenī</vt:lpstr>
      <vt:lpstr>Rīcības hronoloģija: no tūlītējas reakcijas līdz sistēmiskai vadībai</vt:lpstr>
      <vt:lpstr>PRIEKŠLIKUMI TĀLĀKĀM DARBĪBĀM</vt:lpstr>
      <vt:lpstr>Tālākās nepieciešamās darbības: Normatīvais regulējums</vt:lpstr>
      <vt:lpstr>Tālākās nepieciešamās darbības: Efektīva mācību procesa nodrošināšana</vt:lpstr>
      <vt:lpstr>Tālākās nepieciešamās darbības: Efektīva mācību procesa nodrošināšana (profesionālās izglītības iestādes)</vt:lpstr>
      <vt:lpstr>Krīžu pārvaldības sagatavotības un sabiedrības noturības veicināšana</vt:lpstr>
      <vt:lpstr>Resursu nodrošinājums  izglītības procesa noturībai</vt:lpstr>
      <vt:lpstr>Resursu nodrošinājums  izglītības procesa noturībai</vt:lpstr>
      <vt:lpstr>Nepieciešamā sadarbība</vt:lpstr>
      <vt:lpstr>PALDIES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PREZENTĀCIJAS NOSAUKUMS</dc:title>
  <dc:creator>Egita Diure</dc:creator>
  <cp:lastModifiedBy>MoES</cp:lastModifiedBy>
  <cp:revision>5</cp:revision>
  <dcterms:modified xsi:type="dcterms:W3CDTF">2026-06-19T16:31:34Z</dcterms:modified>
</cp:coreProperties>
</file>