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theme/theme4.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5.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6.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7.xml" ContentType="application/vnd.openxmlformats-officedocument.theme+xml"/>
  <Override PartName="/ppt/slideLayouts/slideLayout39.xml" ContentType="application/vnd.openxmlformats-officedocument.presentationml.slideLayout+xml"/>
  <Override PartName="/ppt/theme/theme8.xml" ContentType="application/vnd.openxmlformats-officedocument.theme+xml"/>
  <Override PartName="/ppt/slideLayouts/slideLayout40.xml" ContentType="application/vnd.openxmlformats-officedocument.presentationml.slideLayout+xml"/>
  <Override PartName="/ppt/theme/theme9.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10.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1.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1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drawings/drawing1.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5.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6.xml" ContentType="application/vnd.openxmlformats-officedocument.themeOverride+xml"/>
  <Override PartName="/ppt/drawings/drawing2.xml" ContentType="application/vnd.openxmlformats-officedocument.drawingml.chartshapes+xml"/>
  <Override PartName="/ppt/charts/chart8.xml" ContentType="application/vnd.openxmlformats-officedocument.drawingml.chart+xml"/>
  <Override PartName="/ppt/theme/themeOverride7.xml" ContentType="application/vnd.openxmlformats-officedocument.themeOverride+xml"/>
  <Override PartName="/ppt/charts/chart9.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xml" ContentType="application/vnd.openxmlformats-officedocument.presentationml.notesSlide+xml"/>
  <Override PartName="/ppt/charts/chart10.xml" ContentType="application/vnd.openxmlformats-officedocument.drawingml.chart+xml"/>
  <Override PartName="/ppt/charts/style9.xml" ContentType="application/vnd.ms-office.chartstyle+xml"/>
  <Override PartName="/ppt/charts/colors9.xml" ContentType="application/vnd.ms-office.chartcolorstyle+xml"/>
  <Override PartName="/ppt/charts/chart11.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8.xml" ContentType="application/vnd.openxmlformats-officedocument.themeOverride+xml"/>
  <Override PartName="/ppt/charts/chart12.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9.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5.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6.xml" ContentType="application/vnd.openxmlformats-officedocument.drawingml.chart+xml"/>
  <Override PartName="/ppt/theme/themeOverride10.xml" ContentType="application/vnd.openxmlformats-officedocument.themeOverride+xml"/>
  <Override PartName="/ppt/charts/chart17.xml" ContentType="application/vnd.openxmlformats-officedocument.drawingml.chart+xml"/>
  <Override PartName="/ppt/theme/themeOverride11.xml" ContentType="application/vnd.openxmlformats-officedocument.themeOverride+xml"/>
  <Override PartName="/ppt/charts/chart18.xml" ContentType="application/vnd.openxmlformats-officedocument.drawingml.chart+xml"/>
  <Override PartName="/ppt/theme/themeOverride12.xml" ContentType="application/vnd.openxmlformats-officedocument.themeOverride+xml"/>
  <Override PartName="/ppt/charts/chart19.xml" ContentType="application/vnd.openxmlformats-officedocument.drawingml.chart+xml"/>
  <Override PartName="/ppt/theme/themeOverride13.xml" ContentType="application/vnd.openxmlformats-officedocument.themeOverride+xml"/>
  <Override PartName="/ppt/charts/chart20.xml" ContentType="application/vnd.openxmlformats-officedocument.drawingml.chart+xml"/>
  <Override PartName="/ppt/theme/themeOverride14.xml" ContentType="application/vnd.openxmlformats-officedocument.themeOverride+xml"/>
  <Override PartName="/ppt/charts/chart21.xml" ContentType="application/vnd.openxmlformats-officedocument.drawingml.chart+xml"/>
  <Override PartName="/ppt/charts/style15.xml" ContentType="application/vnd.ms-office.chartstyle+xml"/>
  <Override PartName="/ppt/charts/colors15.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 id="2147483776" r:id="rId2"/>
    <p:sldMasterId id="2147483899" r:id="rId3"/>
    <p:sldMasterId id="2147483994" r:id="rId4"/>
    <p:sldMasterId id="2147483996" r:id="rId5"/>
    <p:sldMasterId id="2147484006" r:id="rId6"/>
    <p:sldMasterId id="2147484009" r:id="rId7"/>
    <p:sldMasterId id="2147484012" r:id="rId8"/>
    <p:sldMasterId id="2147484014" r:id="rId9"/>
    <p:sldMasterId id="2147484016" r:id="rId10"/>
    <p:sldMasterId id="2147484026" r:id="rId11"/>
    <p:sldMasterId id="2147484039" r:id="rId12"/>
    <p:sldMasterId id="2147484057" r:id="rId13"/>
  </p:sldMasterIdLst>
  <p:notesMasterIdLst>
    <p:notesMasterId r:id="rId59"/>
  </p:notesMasterIdLst>
  <p:sldIdLst>
    <p:sldId id="256" r:id="rId14"/>
    <p:sldId id="4932" r:id="rId15"/>
    <p:sldId id="4929" r:id="rId16"/>
    <p:sldId id="4937" r:id="rId17"/>
    <p:sldId id="4928" r:id="rId18"/>
    <p:sldId id="4936" r:id="rId19"/>
    <p:sldId id="1033" r:id="rId20"/>
    <p:sldId id="1034" r:id="rId21"/>
    <p:sldId id="405" r:id="rId22"/>
    <p:sldId id="4897" r:id="rId23"/>
    <p:sldId id="4875" r:id="rId24"/>
    <p:sldId id="4898" r:id="rId25"/>
    <p:sldId id="4899" r:id="rId26"/>
    <p:sldId id="4900" r:id="rId27"/>
    <p:sldId id="4901" r:id="rId28"/>
    <p:sldId id="4902" r:id="rId29"/>
    <p:sldId id="4954" r:id="rId30"/>
    <p:sldId id="2015" r:id="rId31"/>
    <p:sldId id="2016" r:id="rId32"/>
    <p:sldId id="2017" r:id="rId33"/>
    <p:sldId id="2018" r:id="rId34"/>
    <p:sldId id="2019" r:id="rId35"/>
    <p:sldId id="297" r:id="rId36"/>
    <p:sldId id="2004" r:id="rId37"/>
    <p:sldId id="2005" r:id="rId38"/>
    <p:sldId id="4939" r:id="rId39"/>
    <p:sldId id="2007" r:id="rId40"/>
    <p:sldId id="2008" r:id="rId41"/>
    <p:sldId id="2000" r:id="rId42"/>
    <p:sldId id="2001" r:id="rId43"/>
    <p:sldId id="4918" r:id="rId44"/>
    <p:sldId id="4917" r:id="rId45"/>
    <p:sldId id="4913" r:id="rId46"/>
    <p:sldId id="4919" r:id="rId47"/>
    <p:sldId id="4920" r:id="rId48"/>
    <p:sldId id="362" r:id="rId49"/>
    <p:sldId id="363" r:id="rId50"/>
    <p:sldId id="365" r:id="rId51"/>
    <p:sldId id="368" r:id="rId52"/>
    <p:sldId id="366" r:id="rId53"/>
    <p:sldId id="369" r:id="rId54"/>
    <p:sldId id="367" r:id="rId55"/>
    <p:sldId id="2002" r:id="rId56"/>
    <p:sldId id="4940" r:id="rId57"/>
    <p:sldId id="283" r:id="rId58"/>
  </p:sldIdLst>
  <p:sldSz cx="12192000" cy="6858000"/>
  <p:notesSz cx="6742113"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CA620AC8-7B90-47E6-8033-87A14EA92974}">
          <p14:sldIdLst>
            <p14:sldId id="256"/>
          </p14:sldIdLst>
        </p14:section>
        <p14:section name="Iekšlietu ministrija" id="{B8603D68-3A7F-40D4-8F78-F88721CCD335}">
          <p14:sldIdLst>
            <p14:sldId id="4932"/>
            <p14:sldId id="4929"/>
            <p14:sldId id="4937"/>
            <p14:sldId id="4928"/>
            <p14:sldId id="4936"/>
          </p14:sldIdLst>
        </p14:section>
        <p14:section name="Finanšu ministrija" id="{38A7BD9C-62E0-4C26-ACCE-57A44E14972E}">
          <p14:sldIdLst>
            <p14:sldId id="1033"/>
            <p14:sldId id="1034"/>
            <p14:sldId id="405"/>
          </p14:sldIdLst>
        </p14:section>
        <p14:section name="VARAM" id="{E12BB0EF-886F-46AB-977A-AC9CAFBD2BA7}">
          <p14:sldIdLst>
            <p14:sldId id="4897"/>
            <p14:sldId id="4875"/>
          </p14:sldIdLst>
        </p14:section>
        <p14:section name="Ekonomikas ministrija" id="{7E068503-30AF-42F9-A6EB-11BB85CC64B7}">
          <p14:sldIdLst>
            <p14:sldId id="4898"/>
            <p14:sldId id="4899"/>
            <p14:sldId id="4900"/>
            <p14:sldId id="4901"/>
            <p14:sldId id="4902"/>
            <p14:sldId id="4954"/>
          </p14:sldIdLst>
        </p14:section>
        <p14:section name="Labklājības ministrija" id="{04526DFE-D7A2-49E9-9AF4-9E20B91C76DF}">
          <p14:sldIdLst>
            <p14:sldId id="2015"/>
            <p14:sldId id="2016"/>
            <p14:sldId id="2017"/>
            <p14:sldId id="2018"/>
            <p14:sldId id="2019"/>
            <p14:sldId id="297"/>
          </p14:sldIdLst>
        </p14:section>
        <p14:section name="Veselības ministrija" id="{AA88E467-56F1-4EC7-BE88-393B850A3C87}">
          <p14:sldIdLst>
            <p14:sldId id="2004"/>
            <p14:sldId id="2005"/>
            <p14:sldId id="4939"/>
            <p14:sldId id="2007"/>
            <p14:sldId id="2008"/>
            <p14:sldId id="2000"/>
            <p14:sldId id="2001"/>
          </p14:sldIdLst>
        </p14:section>
        <p14:section name="Izglītības un zinātnes ministrija" id="{AAA757A6-A73B-4073-9FAB-C905DB14C015}">
          <p14:sldIdLst>
            <p14:sldId id="4918"/>
            <p14:sldId id="4917"/>
            <p14:sldId id="4913"/>
            <p14:sldId id="4919"/>
            <p14:sldId id="4920"/>
          </p14:sldIdLst>
        </p14:section>
        <p14:section name="Kultūras ministrija" id="{1B2E679A-69CC-4B80-B6AD-969C02F5DB5A}">
          <p14:sldIdLst>
            <p14:sldId id="362"/>
            <p14:sldId id="363"/>
            <p14:sldId id="365"/>
            <p14:sldId id="368"/>
            <p14:sldId id="366"/>
            <p14:sldId id="369"/>
            <p14:sldId id="367"/>
          </p14:sldIdLst>
        </p14:section>
        <p14:section name="Sabiedrības integrācijas fonds" id="{D8131841-18A7-4729-8274-38882CE86035}">
          <p14:sldIdLst>
            <p14:sldId id="2002"/>
            <p14:sldId id="4940"/>
            <p14:sldId id="283"/>
          </p14:sldIdLst>
        </p14:section>
      </p14:sectionLst>
    </p:ext>
    <p:ext uri="{EFAFB233-063F-42B5-8137-9DF3F51BA10A}">
      <p15:sldGuideLst xmlns:p15="http://schemas.microsoft.com/office/powerpoint/2012/main">
        <p15:guide id="1" orient="horz" pos="2160">
          <p15:clr>
            <a:srgbClr val="000000"/>
          </p15:clr>
        </p15:guide>
        <p15:guide id="2" pos="384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2" roundtripDataSignature="AMtx7mgj7h0Y0dyVLgOt/C/AbyC0KX86k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nese Kalniņa" initials="IK" lastIdx="0" clrIdx="0">
    <p:extLst>
      <p:ext uri="{19B8F6BF-5375-455C-9EA6-DF929625EA0E}">
        <p15:presenceInfo xmlns:p15="http://schemas.microsoft.com/office/powerpoint/2012/main" userId="S-1-5-21-795239839-1911789335-3482486973-47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DAFCD4"/>
    <a:srgbClr val="FF9900"/>
    <a:srgbClr val="87A4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5E50B0-7A39-4D9E-ABC2-76059328DA78}">
  <a:tblStyle styleId="{8E5E50B0-7A39-4D9E-ABC2-76059328DA78}"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DCD7346A-4BE2-4A4B-8AE7-A67C90B1F5E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751" autoAdjust="0"/>
    <p:restoredTop sz="89554" autoAdjust="0"/>
  </p:normalViewPr>
  <p:slideViewPr>
    <p:cSldViewPr snapToGrid="0">
      <p:cViewPr varScale="1">
        <p:scale>
          <a:sx n="110" d="100"/>
          <a:sy n="110" d="100"/>
        </p:scale>
        <p:origin x="91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3.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openxmlformats.org/officeDocument/2006/relationships/commentAuthors" Target="commentAuthor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schemas.openxmlformats.org/officeDocument/2006/relationships/slide" Target="slides/slide45.xml"/><Relationship Id="rId66" Type="http://schemas.openxmlformats.org/officeDocument/2006/relationships/theme" Target="theme/theme1.xml"/><Relationship Id="rId5" Type="http://schemas.openxmlformats.org/officeDocument/2006/relationships/slideMaster" Target="slideMasters/slideMaster5.xml"/><Relationship Id="rId19" Type="http://schemas.openxmlformats.org/officeDocument/2006/relationships/slide" Target="slides/slide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64"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3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notesMaster" Target="notesMasters/notesMaster1.xml"/><Relationship Id="rId67" Type="http://schemas.openxmlformats.org/officeDocument/2006/relationships/tableStyles" Target="tableStyles.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slide" Target="slides/slide41.xml"/><Relationship Id="rId62"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slide" Target="slides/slide44.xml"/><Relationship Id="rId10" Type="http://schemas.openxmlformats.org/officeDocument/2006/relationships/slideMaster" Target="slideMasters/slideMaster10.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5.xml"/><Relationship Id="rId39" Type="http://schemas.openxmlformats.org/officeDocument/2006/relationships/slide" Target="slides/slide26.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5" Type="http://schemas.openxmlformats.org/officeDocument/2006/relationships/chartUserShapes" Target="../drawings/drawing1.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7.xml"/><Relationship Id="rId1" Type="http://schemas.microsoft.com/office/2011/relationships/chartStyle" Target="style7.xml"/><Relationship Id="rId5" Type="http://schemas.openxmlformats.org/officeDocument/2006/relationships/chartUserShapes" Target="../drawings/drawing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7.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8.xml"/><Relationship Id="rId1" Type="http://schemas.microsoft.com/office/2011/relationships/chartStyle" Target="style8.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9.xml"/><Relationship Id="rId1" Type="http://schemas.microsoft.com/office/2011/relationships/chartStyle" Target="style9.xm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package" Target="../embeddings/Microsoft_Excel_Worksheet10.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oleObject" Target="https://fmlv-my.sharepoint.com/personal/ilze_palde_fm_gov_lv/Documents/Documents/Ukraina_25032026.xlsx" TargetMode="External"/></Relationships>
</file>

<file path=ppt/charts/_rels/chart13.xml.rels><?xml version="1.0" encoding="UTF-8" standalone="yes"?>
<Relationships xmlns="http://schemas.openxmlformats.org/package/2006/relationships"><Relationship Id="rId3" Type="http://schemas.openxmlformats.org/officeDocument/2006/relationships/oleObject" Target="file:///\\ciems.visiem\faili\CB\Klientu_apkalposanas_centrs\Lasma_Simona\UA_dati\10._Dati_Ukraina_NVD.xlsx" TargetMode="External"/><Relationship Id="rId2" Type="http://schemas.microsoft.com/office/2011/relationships/chartColorStyle" Target="colors12.xml"/><Relationship Id="rId1" Type="http://schemas.microsoft.com/office/2011/relationships/chartStyle" Target="style12.xml"/></Relationships>
</file>

<file path=ppt/charts/_rels/chart14.xml.rels><?xml version="1.0" encoding="UTF-8" standalone="yes"?>
<Relationships xmlns="http://schemas.openxmlformats.org/package/2006/relationships"><Relationship Id="rId3" Type="http://schemas.openxmlformats.org/officeDocument/2006/relationships/oleObject" Target="file:///\\ciems.visiem\faili\CB\Klientu_apkalposanas_centrs\Lasma_Simona\UA_dati\10._Dati_Ukraina_NVD.xlsx" TargetMode="External"/><Relationship Id="rId2" Type="http://schemas.microsoft.com/office/2011/relationships/chartColorStyle" Target="colors13.xml"/><Relationship Id="rId1" Type="http://schemas.microsoft.com/office/2011/relationships/chartStyle" Target="style13.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4.xml"/><Relationship Id="rId1" Type="http://schemas.microsoft.com/office/2011/relationships/chartStyle" Target="style14.xml"/></Relationships>
</file>

<file path=ppt/charts/_rels/chart16.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themeOverride" Target="../theme/themeOverride10.xml"/></Relationships>
</file>

<file path=ppt/charts/_rels/chart17.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themeOverride" Target="../theme/themeOverride11.xml"/></Relationships>
</file>

<file path=ppt/charts/_rels/chart18.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themeOverride" Target="../theme/themeOverride12.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5.xlsx"/><Relationship Id="rId1" Type="http://schemas.openxmlformats.org/officeDocument/2006/relationships/themeOverride" Target="../theme/themeOverride13.xml"/></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6.xlsx"/><Relationship Id="rId1" Type="http://schemas.openxmlformats.org/officeDocument/2006/relationships/themeOverride" Target="../theme/themeOverride14.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15.xml"/><Relationship Id="rId1" Type="http://schemas.microsoft.com/office/2011/relationships/chartStyle" Target="style1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bar"/>
        <c:grouping val="clustered"/>
        <c:varyColors val="0"/>
        <c:ser>
          <c:idx val="0"/>
          <c:order val="0"/>
          <c:tx>
            <c:strRef>
              <c:f>Sheet1!$B$1</c:f>
              <c:strCache>
                <c:ptCount val="1"/>
                <c:pt idx="0">
                  <c:v>Series 1</c:v>
                </c:pt>
              </c:strCache>
            </c:strRef>
          </c:tx>
          <c:spPr>
            <a:solidFill>
              <a:srgbClr val="DAE1E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759-4720-A8AA-2E733E86794A}"/>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759-4720-A8AA-2E733E86794A}"/>
            </c:ext>
          </c:extLst>
        </c:ser>
        <c:ser>
          <c:idx val="2"/>
          <c:order val="2"/>
          <c:tx>
            <c:strRef>
              <c:f>Sheet1!$D$1</c:f>
              <c:strCache>
                <c:ptCount val="1"/>
                <c:pt idx="0">
                  <c:v>Series 3</c:v>
                </c:pt>
              </c:strCache>
            </c:strRef>
          </c:tx>
          <c:spPr>
            <a:solidFill>
              <a:srgbClr val="800024"/>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759-4720-A8AA-2E733E86794A}"/>
            </c:ext>
          </c:extLst>
        </c:ser>
        <c:dLbls>
          <c:showLegendKey val="0"/>
          <c:showVal val="0"/>
          <c:showCatName val="0"/>
          <c:showSerName val="0"/>
          <c:showPercent val="0"/>
          <c:showBubbleSize val="0"/>
        </c:dLbls>
        <c:gapWidth val="182"/>
        <c:axId val="1698978111"/>
        <c:axId val="1698978943"/>
      </c:barChart>
      <c:catAx>
        <c:axId val="1698978111"/>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Verdana" panose="020B0604030504040204" pitchFamily="34" charset="0"/>
                <a:ea typeface="+mn-ea"/>
                <a:cs typeface="+mn-cs"/>
              </a:defRPr>
            </a:pPr>
            <a:endParaRPr lang="lv-LV"/>
          </a:p>
        </c:txPr>
        <c:crossAx val="1698978943"/>
        <c:crosses val="autoZero"/>
        <c:auto val="1"/>
        <c:lblAlgn val="ctr"/>
        <c:lblOffset val="100"/>
        <c:noMultiLvlLbl val="0"/>
      </c:catAx>
      <c:valAx>
        <c:axId val="1698978943"/>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crossAx val="16989781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Verdana" panose="020B0604030504040204" pitchFamily="34" charset="0"/>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r>
              <a:rPr lang="lv-LV"/>
              <a:t>Ukrainas pilsoņu ieceļošana -</a:t>
            </a:r>
            <a:r>
              <a:rPr lang="lv-LV" baseline="0"/>
              <a:t> skaits mēnesī</a:t>
            </a:r>
            <a:endParaRPr lang="lv-LV"/>
          </a:p>
        </c:rich>
      </c:tx>
      <c:layout>
        <c:manualLayout>
          <c:xMode val="edge"/>
          <c:yMode val="edge"/>
          <c:x val="0.16791666666666666"/>
          <c:y val="9.2592592592592587E-3"/>
        </c:manualLayout>
      </c:layout>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endParaRPr lang="lv-LV"/>
        </a:p>
      </c:txPr>
    </c:title>
    <c:autoTitleDeleted val="0"/>
    <c:plotArea>
      <c:layout>
        <c:manualLayout>
          <c:layoutTarget val="inner"/>
          <c:xMode val="edge"/>
          <c:yMode val="edge"/>
          <c:x val="4.1666666666666664E-2"/>
          <c:y val="0.24050925925925926"/>
          <c:w val="0.93888888888888888"/>
          <c:h val="0.64283209390492857"/>
        </c:manualLayout>
      </c:layout>
      <c:barChart>
        <c:barDir val="col"/>
        <c:grouping val="clustered"/>
        <c:varyColors val="0"/>
        <c:ser>
          <c:idx val="1"/>
          <c:order val="1"/>
          <c:spPr>
            <a:gradFill>
              <a:gsLst>
                <a:gs pos="0">
                  <a:schemeClr val="accent1">
                    <a:shade val="76000"/>
                  </a:schemeClr>
                </a:gs>
                <a:gs pos="100000">
                  <a:schemeClr val="accent1">
                    <a:shade val="76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UKR!$C$16:$C$21</c:f>
              <c:strCache>
                <c:ptCount val="6"/>
                <c:pt idx="0">
                  <c:v>Decembris'25</c:v>
                </c:pt>
                <c:pt idx="1">
                  <c:v>Janvāris'26</c:v>
                </c:pt>
                <c:pt idx="2">
                  <c:v>Februāris'26</c:v>
                </c:pt>
                <c:pt idx="3">
                  <c:v>Marts'26 </c:v>
                </c:pt>
                <c:pt idx="4">
                  <c:v>Aprīlis'26</c:v>
                </c:pt>
                <c:pt idx="5">
                  <c:v>Maijs'26</c:v>
                </c:pt>
              </c:strCache>
            </c:strRef>
          </c:cat>
          <c:val>
            <c:numRef>
              <c:f>UKR!$E$16:$E$21</c:f>
              <c:numCache>
                <c:formatCode>General</c:formatCode>
                <c:ptCount val="6"/>
                <c:pt idx="0">
                  <c:v>1571</c:v>
                </c:pt>
                <c:pt idx="1">
                  <c:v>1366</c:v>
                </c:pt>
                <c:pt idx="2">
                  <c:v>1167</c:v>
                </c:pt>
                <c:pt idx="3">
                  <c:v>1213</c:v>
                </c:pt>
                <c:pt idx="4">
                  <c:v>1142</c:v>
                </c:pt>
                <c:pt idx="5">
                  <c:v>1322</c:v>
                </c:pt>
              </c:numCache>
            </c:numRef>
          </c:val>
          <c:extLst>
            <c:ext xmlns:c16="http://schemas.microsoft.com/office/drawing/2014/chart" uri="{C3380CC4-5D6E-409C-BE32-E72D297353CC}">
              <c16:uniqueId val="{00000000-A463-4DAE-A432-317D8C186752}"/>
            </c:ext>
          </c:extLst>
        </c:ser>
        <c:dLbls>
          <c:dLblPos val="inEnd"/>
          <c:showLegendKey val="0"/>
          <c:showVal val="1"/>
          <c:showCatName val="0"/>
          <c:showSerName val="0"/>
          <c:showPercent val="0"/>
          <c:showBubbleSize val="0"/>
        </c:dLbls>
        <c:gapWidth val="41"/>
        <c:axId val="854559999"/>
        <c:axId val="845375487"/>
        <c:extLst>
          <c:ext xmlns:c15="http://schemas.microsoft.com/office/drawing/2012/chart" uri="{02D57815-91ED-43cb-92C2-25804820EDAC}">
            <c15:filteredBarSeries>
              <c15:ser>
                <c:idx val="0"/>
                <c:order val="0"/>
                <c:spPr>
                  <a:gradFill>
                    <a:gsLst>
                      <a:gs pos="0">
                        <a:schemeClr val="accent1">
                          <a:tint val="77000"/>
                        </a:schemeClr>
                      </a:gs>
                      <a:gs pos="100000">
                        <a:schemeClr val="accent1">
                          <a:tint val="77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inEnd"/>
                  <c:showLegendKey val="0"/>
                  <c:showVal val="1"/>
                  <c:showCatName val="0"/>
                  <c:showSerName val="0"/>
                  <c:showPercent val="0"/>
                  <c:showBubbleSize val="0"/>
                  <c:showLeaderLines val="0"/>
                  <c:extLst>
                    <c:ext uri="{CE6537A1-D6FC-4f65-9D91-7224C49458BB}">
                      <c15:showLeaderLines val="1"/>
                      <c15:leaderLines>
                        <c:spPr>
                          <a:ln w="9525">
                            <a:solidFill>
                              <a:schemeClr val="dk1">
                                <a:lumMod val="50000"/>
                                <a:lumOff val="50000"/>
                              </a:schemeClr>
                            </a:solidFill>
                          </a:ln>
                          <a:effectLst/>
                        </c:spPr>
                      </c15:leaderLines>
                    </c:ext>
                  </c:extLst>
                </c:dLbls>
                <c:cat>
                  <c:strRef>
                    <c:extLst>
                      <c:ext uri="{02D57815-91ED-43cb-92C2-25804820EDAC}">
                        <c15:formulaRef>
                          <c15:sqref>UKR!$C$16:$C$21</c15:sqref>
                        </c15:formulaRef>
                      </c:ext>
                    </c:extLst>
                    <c:strCache>
                      <c:ptCount val="6"/>
                      <c:pt idx="0">
                        <c:v>Decembris'25</c:v>
                      </c:pt>
                      <c:pt idx="1">
                        <c:v>Janvāris'26</c:v>
                      </c:pt>
                      <c:pt idx="2">
                        <c:v>Februāris'26</c:v>
                      </c:pt>
                      <c:pt idx="3">
                        <c:v>Marts'26 </c:v>
                      </c:pt>
                      <c:pt idx="4">
                        <c:v>Aprīlis'26</c:v>
                      </c:pt>
                      <c:pt idx="5">
                        <c:v>Maijs'26</c:v>
                      </c:pt>
                    </c:strCache>
                  </c:strRef>
                </c:cat>
                <c:val>
                  <c:numRef>
                    <c:extLst>
                      <c:ext uri="{02D57815-91ED-43cb-92C2-25804820EDAC}">
                        <c15:formulaRef>
                          <c15:sqref>UKR!$D$16:$D$21</c15:sqref>
                        </c15:formulaRef>
                      </c:ext>
                    </c:extLst>
                    <c:numCache>
                      <c:formatCode>General</c:formatCode>
                      <c:ptCount val="6"/>
                    </c:numCache>
                  </c:numRef>
                </c:val>
                <c:extLst>
                  <c:ext xmlns:c16="http://schemas.microsoft.com/office/drawing/2014/chart" uri="{C3380CC4-5D6E-409C-BE32-E72D297353CC}">
                    <c16:uniqueId val="{00000001-A463-4DAE-A432-317D8C186752}"/>
                  </c:ext>
                </c:extLst>
              </c15:ser>
            </c15:filteredBarSeries>
          </c:ext>
        </c:extLst>
      </c:barChart>
      <c:catAx>
        <c:axId val="85455999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effectLst/>
                <a:latin typeface="+mn-lt"/>
                <a:ea typeface="+mn-ea"/>
                <a:cs typeface="+mn-cs"/>
              </a:defRPr>
            </a:pPr>
            <a:endParaRPr lang="lv-LV"/>
          </a:p>
        </c:txPr>
        <c:crossAx val="845375487"/>
        <c:crosses val="autoZero"/>
        <c:auto val="1"/>
        <c:lblAlgn val="ctr"/>
        <c:lblOffset val="100"/>
        <c:noMultiLvlLbl val="0"/>
      </c:catAx>
      <c:valAx>
        <c:axId val="845375487"/>
        <c:scaling>
          <c:orientation val="minMax"/>
        </c:scaling>
        <c:delete val="1"/>
        <c:axPos val="l"/>
        <c:numFmt formatCode="General" sourceLinked="1"/>
        <c:majorTickMark val="none"/>
        <c:minorTickMark val="none"/>
        <c:tickLblPos val="nextTo"/>
        <c:crossAx val="854559999"/>
        <c:crosses val="autoZero"/>
        <c:crossBetween val="between"/>
      </c:valAx>
      <c:spPr>
        <a:noFill/>
        <a:ln>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lv-LV"/>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r>
              <a:rPr lang="en-US" baseline="0" dirty="0">
                <a:solidFill>
                  <a:schemeClr val="tx1">
                    <a:lumMod val="65000"/>
                    <a:lumOff val="35000"/>
                  </a:schemeClr>
                </a:solidFill>
              </a:rPr>
              <a:t>UC </a:t>
            </a:r>
            <a:r>
              <a:rPr lang="en-US" baseline="0" dirty="0" err="1">
                <a:solidFill>
                  <a:schemeClr val="tx1">
                    <a:lumMod val="65000"/>
                    <a:lumOff val="35000"/>
                  </a:schemeClr>
                </a:solidFill>
              </a:rPr>
              <a:t>ar</a:t>
            </a:r>
            <a:r>
              <a:rPr lang="en-US" baseline="0" dirty="0">
                <a:solidFill>
                  <a:schemeClr val="tx1">
                    <a:lumMod val="65000"/>
                    <a:lumOff val="35000"/>
                  </a:schemeClr>
                </a:solidFill>
              </a:rPr>
              <a:t> </a:t>
            </a:r>
            <a:r>
              <a:rPr lang="en-US" baseline="0" dirty="0" err="1">
                <a:solidFill>
                  <a:schemeClr val="tx1">
                    <a:lumMod val="65000"/>
                    <a:lumOff val="35000"/>
                  </a:schemeClr>
                </a:solidFill>
              </a:rPr>
              <a:t>derīgu</a:t>
            </a:r>
            <a:r>
              <a:rPr lang="en-US" baseline="0" dirty="0">
                <a:solidFill>
                  <a:schemeClr val="tx1">
                    <a:lumMod val="65000"/>
                    <a:lumOff val="35000"/>
                  </a:schemeClr>
                </a:solidFill>
              </a:rPr>
              <a:t> PA </a:t>
            </a:r>
            <a:r>
              <a:rPr lang="en-US" baseline="0" dirty="0" err="1">
                <a:solidFill>
                  <a:schemeClr val="tx1">
                    <a:lumMod val="65000"/>
                    <a:lumOff val="35000"/>
                  </a:schemeClr>
                </a:solidFill>
              </a:rPr>
              <a:t>statusu</a:t>
            </a:r>
            <a:r>
              <a:rPr lang="en-US" baseline="0" dirty="0">
                <a:solidFill>
                  <a:schemeClr val="tx1">
                    <a:lumMod val="65000"/>
                    <a:lumOff val="35000"/>
                  </a:schemeClr>
                </a:solidFill>
              </a:rPr>
              <a:t> - </a:t>
            </a:r>
            <a:r>
              <a:rPr lang="en-US" baseline="0" dirty="0" err="1">
                <a:solidFill>
                  <a:schemeClr val="tx1">
                    <a:lumMod val="65000"/>
                    <a:lumOff val="35000"/>
                  </a:schemeClr>
                </a:solidFill>
              </a:rPr>
              <a:t>skaits</a:t>
            </a:r>
            <a:r>
              <a:rPr lang="en-US" baseline="0" dirty="0">
                <a:solidFill>
                  <a:schemeClr val="tx1">
                    <a:lumMod val="65000"/>
                    <a:lumOff val="35000"/>
                  </a:schemeClr>
                </a:solidFill>
              </a:rPr>
              <a:t> </a:t>
            </a:r>
            <a:r>
              <a:rPr lang="en-US" baseline="0" dirty="0" err="1">
                <a:solidFill>
                  <a:schemeClr val="tx1">
                    <a:lumMod val="65000"/>
                    <a:lumOff val="35000"/>
                  </a:schemeClr>
                </a:solidFill>
              </a:rPr>
              <a:t>mēnesī</a:t>
            </a:r>
            <a:r>
              <a:rPr lang="en-US" baseline="0" dirty="0">
                <a:solidFill>
                  <a:schemeClr val="tx1">
                    <a:lumMod val="65000"/>
                    <a:lumOff val="35000"/>
                  </a:schemeClr>
                </a:solidFill>
              </a:rPr>
              <a:t> </a:t>
            </a:r>
          </a:p>
        </c:rich>
      </c:tx>
      <c:layout>
        <c:manualLayout>
          <c:xMode val="edge"/>
          <c:yMode val="edge"/>
          <c:x val="0.10011789151356081"/>
          <c:y val="3.2407407407407406E-2"/>
        </c:manualLayout>
      </c:layout>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endParaRPr lang="lv-LV"/>
        </a:p>
      </c:txPr>
    </c:title>
    <c:autoTitleDeleted val="0"/>
    <c:plotArea>
      <c:layout/>
      <c:barChart>
        <c:barDir val="col"/>
        <c:grouping val="clustered"/>
        <c:varyColors val="0"/>
        <c:ser>
          <c:idx val="1"/>
          <c:order val="1"/>
          <c:spPr>
            <a:gradFill>
              <a:gsLst>
                <a:gs pos="0">
                  <a:schemeClr val="accent1">
                    <a:shade val="76000"/>
                  </a:schemeClr>
                </a:gs>
                <a:gs pos="100000">
                  <a:schemeClr val="accent1">
                    <a:shade val="76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trendline>
            <c:spPr>
              <a:ln w="19050" cap="rnd">
                <a:solidFill>
                  <a:schemeClr val="accent1">
                    <a:shade val="76000"/>
                  </a:schemeClr>
                </a:solidFill>
                <a:prstDash val="sysDash"/>
              </a:ln>
              <a:effectLst/>
            </c:spPr>
            <c:trendlineType val="linear"/>
            <c:dispRSqr val="0"/>
            <c:dispEq val="0"/>
          </c:trendline>
          <c:cat>
            <c:strRef>
              <c:f>UKR!$E$7:$E$12</c:f>
              <c:strCache>
                <c:ptCount val="6"/>
                <c:pt idx="0">
                  <c:v>Decembris'25</c:v>
                </c:pt>
                <c:pt idx="1">
                  <c:v>Janvāris'26</c:v>
                </c:pt>
                <c:pt idx="2">
                  <c:v>Februāris'26</c:v>
                </c:pt>
                <c:pt idx="3">
                  <c:v>Marts'26 </c:v>
                </c:pt>
                <c:pt idx="4">
                  <c:v>Aprīlis'26</c:v>
                </c:pt>
                <c:pt idx="5">
                  <c:v>Maijs'26</c:v>
                </c:pt>
              </c:strCache>
            </c:strRef>
          </c:cat>
          <c:val>
            <c:numRef>
              <c:f>UKR!$G$7:$G$12</c:f>
              <c:numCache>
                <c:formatCode>General</c:formatCode>
                <c:ptCount val="6"/>
                <c:pt idx="0">
                  <c:v>514</c:v>
                </c:pt>
                <c:pt idx="1">
                  <c:v>476</c:v>
                </c:pt>
                <c:pt idx="2">
                  <c:v>403</c:v>
                </c:pt>
                <c:pt idx="3">
                  <c:v>434</c:v>
                </c:pt>
                <c:pt idx="4">
                  <c:v>335</c:v>
                </c:pt>
                <c:pt idx="5">
                  <c:v>345</c:v>
                </c:pt>
              </c:numCache>
            </c:numRef>
          </c:val>
          <c:extLst>
            <c:ext xmlns:c16="http://schemas.microsoft.com/office/drawing/2014/chart" uri="{C3380CC4-5D6E-409C-BE32-E72D297353CC}">
              <c16:uniqueId val="{00000001-2587-41D1-BBED-800FD65CD80D}"/>
            </c:ext>
          </c:extLst>
        </c:ser>
        <c:dLbls>
          <c:dLblPos val="inEnd"/>
          <c:showLegendKey val="0"/>
          <c:showVal val="1"/>
          <c:showCatName val="0"/>
          <c:showSerName val="0"/>
          <c:showPercent val="0"/>
          <c:showBubbleSize val="0"/>
        </c:dLbls>
        <c:gapWidth val="41"/>
        <c:axId val="848555519"/>
        <c:axId val="849433551"/>
        <c:extLst>
          <c:ext xmlns:c15="http://schemas.microsoft.com/office/drawing/2012/chart" uri="{02D57815-91ED-43cb-92C2-25804820EDAC}">
            <c15:filteredBarSeries>
              <c15:ser>
                <c:idx val="0"/>
                <c:order val="0"/>
                <c:spPr>
                  <a:gradFill>
                    <a:gsLst>
                      <a:gs pos="0">
                        <a:schemeClr val="accent1">
                          <a:tint val="77000"/>
                        </a:schemeClr>
                      </a:gs>
                      <a:gs pos="100000">
                        <a:schemeClr val="accent1">
                          <a:tint val="77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inEnd"/>
                  <c:showLegendKey val="0"/>
                  <c:showVal val="1"/>
                  <c:showCatName val="0"/>
                  <c:showSerName val="0"/>
                  <c:showPercent val="0"/>
                  <c:showBubbleSize val="0"/>
                  <c:showLeaderLines val="0"/>
                  <c:extLst>
                    <c:ext uri="{CE6537A1-D6FC-4f65-9D91-7224C49458BB}">
                      <c15:showLeaderLines val="1"/>
                      <c15:leaderLines>
                        <c:spPr>
                          <a:ln w="9525">
                            <a:solidFill>
                              <a:schemeClr val="dk1">
                                <a:lumMod val="50000"/>
                                <a:lumOff val="50000"/>
                              </a:schemeClr>
                            </a:solidFill>
                          </a:ln>
                          <a:effectLst/>
                        </c:spPr>
                      </c15:leaderLines>
                    </c:ext>
                  </c:extLst>
                </c:dLbls>
                <c:cat>
                  <c:strRef>
                    <c:extLst>
                      <c:ext uri="{02D57815-91ED-43cb-92C2-25804820EDAC}">
                        <c15:formulaRef>
                          <c15:sqref>UKR!$E$7:$E$12</c15:sqref>
                        </c15:formulaRef>
                      </c:ext>
                    </c:extLst>
                    <c:strCache>
                      <c:ptCount val="6"/>
                      <c:pt idx="0">
                        <c:v>Decembris'25</c:v>
                      </c:pt>
                      <c:pt idx="1">
                        <c:v>Janvāris'26</c:v>
                      </c:pt>
                      <c:pt idx="2">
                        <c:v>Februāris'26</c:v>
                      </c:pt>
                      <c:pt idx="3">
                        <c:v>Marts'26 </c:v>
                      </c:pt>
                      <c:pt idx="4">
                        <c:v>Aprīlis'26</c:v>
                      </c:pt>
                      <c:pt idx="5">
                        <c:v>Maijs'26</c:v>
                      </c:pt>
                    </c:strCache>
                  </c:strRef>
                </c:cat>
                <c:val>
                  <c:numRef>
                    <c:extLst>
                      <c:ext uri="{02D57815-91ED-43cb-92C2-25804820EDAC}">
                        <c15:formulaRef>
                          <c15:sqref>UKR!$F$7:$F$10</c15:sqref>
                        </c15:formulaRef>
                      </c:ext>
                    </c:extLst>
                    <c:numCache>
                      <c:formatCode>General</c:formatCode>
                      <c:ptCount val="4"/>
                    </c:numCache>
                  </c:numRef>
                </c:val>
                <c:extLst>
                  <c:ext xmlns:c16="http://schemas.microsoft.com/office/drawing/2014/chart" uri="{C3380CC4-5D6E-409C-BE32-E72D297353CC}">
                    <c16:uniqueId val="{00000002-2587-41D1-BBED-800FD65CD80D}"/>
                  </c:ext>
                </c:extLst>
              </c15:ser>
            </c15:filteredBarSeries>
          </c:ext>
        </c:extLst>
      </c:barChart>
      <c:catAx>
        <c:axId val="84855551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effectLst/>
                <a:latin typeface="+mn-lt"/>
                <a:ea typeface="+mn-ea"/>
                <a:cs typeface="+mn-cs"/>
              </a:defRPr>
            </a:pPr>
            <a:endParaRPr lang="lv-LV"/>
          </a:p>
        </c:txPr>
        <c:crossAx val="849433551"/>
        <c:crosses val="autoZero"/>
        <c:auto val="1"/>
        <c:lblAlgn val="ctr"/>
        <c:lblOffset val="100"/>
        <c:noMultiLvlLbl val="0"/>
      </c:catAx>
      <c:valAx>
        <c:axId val="849433551"/>
        <c:scaling>
          <c:orientation val="minMax"/>
        </c:scaling>
        <c:delete val="1"/>
        <c:axPos val="l"/>
        <c:numFmt formatCode="General" sourceLinked="1"/>
        <c:majorTickMark val="none"/>
        <c:minorTickMark val="none"/>
        <c:tickLblPos val="nextTo"/>
        <c:crossAx val="848555519"/>
        <c:crosses val="autoZero"/>
        <c:crossBetween val="between"/>
      </c:valAx>
      <c:spPr>
        <a:noFill/>
        <a:ln w="25400">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lv-LV"/>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0555555555555555E-2"/>
          <c:y val="5.0925925925925923E-2"/>
          <c:w val="0.93888888888888888"/>
          <c:h val="0.8416746864975212"/>
        </c:manualLayout>
      </c:layout>
      <c:barChart>
        <c:barDir val="col"/>
        <c:grouping val="clustered"/>
        <c:varyColors val="0"/>
        <c:ser>
          <c:idx val="1"/>
          <c:order val="1"/>
          <c:spPr>
            <a:gradFill>
              <a:gsLst>
                <a:gs pos="0">
                  <a:schemeClr val="accent1">
                    <a:shade val="76000"/>
                  </a:schemeClr>
                </a:gs>
                <a:gs pos="100000">
                  <a:schemeClr val="accent1">
                    <a:shade val="76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trendline>
            <c:spPr>
              <a:ln w="19050" cap="rnd">
                <a:solidFill>
                  <a:schemeClr val="accent1">
                    <a:shade val="76000"/>
                  </a:schemeClr>
                </a:solidFill>
                <a:prstDash val="sysDash"/>
              </a:ln>
              <a:effectLst/>
            </c:spPr>
            <c:trendlineType val="linear"/>
            <c:dispRSqr val="0"/>
            <c:dispEq val="0"/>
          </c:trendline>
          <c:cat>
            <c:strRef>
              <c:f>UKR!$U$5:$U$10</c:f>
              <c:strCache>
                <c:ptCount val="6"/>
                <c:pt idx="0">
                  <c:v>Decembris'25</c:v>
                </c:pt>
                <c:pt idx="1">
                  <c:v>Janvāris'26</c:v>
                </c:pt>
                <c:pt idx="2">
                  <c:v>Februāris'26</c:v>
                </c:pt>
                <c:pt idx="3">
                  <c:v>Marts'26 </c:v>
                </c:pt>
                <c:pt idx="4">
                  <c:v>Aprīlis'26</c:v>
                </c:pt>
                <c:pt idx="5">
                  <c:v>Maijs'26</c:v>
                </c:pt>
              </c:strCache>
            </c:strRef>
          </c:cat>
          <c:val>
            <c:numRef>
              <c:f>UKR!$W$5:$W$10</c:f>
              <c:numCache>
                <c:formatCode>General</c:formatCode>
                <c:ptCount val="6"/>
                <c:pt idx="0">
                  <c:v>667</c:v>
                </c:pt>
                <c:pt idx="1">
                  <c:v>392</c:v>
                </c:pt>
                <c:pt idx="2">
                  <c:v>324</c:v>
                </c:pt>
                <c:pt idx="3">
                  <c:v>300</c:v>
                </c:pt>
                <c:pt idx="4">
                  <c:v>316</c:v>
                </c:pt>
                <c:pt idx="5">
                  <c:v>276</c:v>
                </c:pt>
              </c:numCache>
            </c:numRef>
          </c:val>
          <c:extLst>
            <c:ext xmlns:c16="http://schemas.microsoft.com/office/drawing/2014/chart" uri="{C3380CC4-5D6E-409C-BE32-E72D297353CC}">
              <c16:uniqueId val="{00000001-BDB0-44E7-B043-86778CAC61AA}"/>
            </c:ext>
          </c:extLst>
        </c:ser>
        <c:dLbls>
          <c:dLblPos val="inEnd"/>
          <c:showLegendKey val="0"/>
          <c:showVal val="1"/>
          <c:showCatName val="0"/>
          <c:showSerName val="0"/>
          <c:showPercent val="0"/>
          <c:showBubbleSize val="0"/>
        </c:dLbls>
        <c:gapWidth val="41"/>
        <c:axId val="879580479"/>
        <c:axId val="854255023"/>
        <c:extLst>
          <c:ext xmlns:c15="http://schemas.microsoft.com/office/drawing/2012/chart" uri="{02D57815-91ED-43cb-92C2-25804820EDAC}">
            <c15:filteredBarSeries>
              <c15:ser>
                <c:idx val="0"/>
                <c:order val="0"/>
                <c:spPr>
                  <a:gradFill>
                    <a:gsLst>
                      <a:gs pos="0">
                        <a:schemeClr val="accent1">
                          <a:tint val="77000"/>
                        </a:schemeClr>
                      </a:gs>
                      <a:gs pos="100000">
                        <a:schemeClr val="accent1">
                          <a:tint val="77000"/>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inEnd"/>
                  <c:showLegendKey val="0"/>
                  <c:showVal val="1"/>
                  <c:showCatName val="0"/>
                  <c:showSerName val="0"/>
                  <c:showPercent val="0"/>
                  <c:showBubbleSize val="0"/>
                  <c:showLeaderLines val="0"/>
                  <c:extLst>
                    <c:ext uri="{CE6537A1-D6FC-4f65-9D91-7224C49458BB}">
                      <c15:showLeaderLines val="1"/>
                      <c15:leaderLines>
                        <c:spPr>
                          <a:ln w="9525">
                            <a:solidFill>
                              <a:schemeClr val="dk1">
                                <a:lumMod val="50000"/>
                                <a:lumOff val="50000"/>
                              </a:schemeClr>
                            </a:solidFill>
                          </a:ln>
                          <a:effectLst/>
                        </c:spPr>
                      </c15:leaderLines>
                    </c:ext>
                  </c:extLst>
                </c:dLbls>
                <c:cat>
                  <c:strRef>
                    <c:extLst>
                      <c:ext uri="{02D57815-91ED-43cb-92C2-25804820EDAC}">
                        <c15:formulaRef>
                          <c15:sqref>UKR!$U$5:$U$10</c15:sqref>
                        </c15:formulaRef>
                      </c:ext>
                    </c:extLst>
                    <c:strCache>
                      <c:ptCount val="6"/>
                      <c:pt idx="0">
                        <c:v>Decembris'25</c:v>
                      </c:pt>
                      <c:pt idx="1">
                        <c:v>Janvāris'26</c:v>
                      </c:pt>
                      <c:pt idx="2">
                        <c:v>Februāris'26</c:v>
                      </c:pt>
                      <c:pt idx="3">
                        <c:v>Marts'26 </c:v>
                      </c:pt>
                      <c:pt idx="4">
                        <c:v>Aprīlis'26</c:v>
                      </c:pt>
                      <c:pt idx="5">
                        <c:v>Maijs'26</c:v>
                      </c:pt>
                    </c:strCache>
                  </c:strRef>
                </c:cat>
                <c:val>
                  <c:numRef>
                    <c:extLst>
                      <c:ext uri="{02D57815-91ED-43cb-92C2-25804820EDAC}">
                        <c15:formulaRef>
                          <c15:sqref>UKR!$V$5:$V$10</c15:sqref>
                        </c15:formulaRef>
                      </c:ext>
                    </c:extLst>
                    <c:numCache>
                      <c:formatCode>General</c:formatCode>
                      <c:ptCount val="6"/>
                    </c:numCache>
                  </c:numRef>
                </c:val>
                <c:extLst>
                  <c:ext xmlns:c16="http://schemas.microsoft.com/office/drawing/2014/chart" uri="{C3380CC4-5D6E-409C-BE32-E72D297353CC}">
                    <c16:uniqueId val="{00000002-BDB0-44E7-B043-86778CAC61AA}"/>
                  </c:ext>
                </c:extLst>
              </c15:ser>
            </c15:filteredBarSeries>
          </c:ext>
        </c:extLst>
      </c:barChart>
      <c:catAx>
        <c:axId val="87958047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effectLst/>
                <a:latin typeface="+mn-lt"/>
                <a:ea typeface="+mn-ea"/>
                <a:cs typeface="+mn-cs"/>
              </a:defRPr>
            </a:pPr>
            <a:endParaRPr lang="lv-LV"/>
          </a:p>
        </c:txPr>
        <c:crossAx val="854255023"/>
        <c:crosses val="autoZero"/>
        <c:auto val="1"/>
        <c:lblAlgn val="ctr"/>
        <c:lblOffset val="100"/>
        <c:noMultiLvlLbl val="0"/>
      </c:catAx>
      <c:valAx>
        <c:axId val="854255023"/>
        <c:scaling>
          <c:orientation val="minMax"/>
        </c:scaling>
        <c:delete val="1"/>
        <c:axPos val="l"/>
        <c:numFmt formatCode="General" sourceLinked="1"/>
        <c:majorTickMark val="none"/>
        <c:minorTickMark val="none"/>
        <c:tickLblPos val="nextTo"/>
        <c:crossAx val="879580479"/>
        <c:crosses val="autoZero"/>
        <c:crossBetween val="between"/>
      </c:valAx>
      <c:spPr>
        <a:noFill/>
        <a:ln>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lv-LV"/>
    </a:p>
  </c:txPr>
  <c:externalData r:id="rId4">
    <c:autoUpdate val="0"/>
  </c:externalData>
  <c:userShapes r:id="rId5"/>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r>
              <a:rPr lang="lv-LV" baseline="0" dirty="0">
                <a:solidFill>
                  <a:schemeClr val="tx1">
                    <a:lumMod val="65000"/>
                    <a:lumOff val="35000"/>
                  </a:schemeClr>
                </a:solidFill>
              </a:rPr>
              <a:t>Vecuma struktūra</a:t>
            </a:r>
          </a:p>
        </c:rich>
      </c:tx>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endParaRPr lang="lv-LV"/>
        </a:p>
      </c:txPr>
    </c:title>
    <c:autoTitleDeleted val="0"/>
    <c:view3D>
      <c:rotX val="15"/>
      <c:rotY val="2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1111111111111109E-2"/>
          <c:y val="0.17581036745406825"/>
          <c:w val="0.93888888888888888"/>
          <c:h val="0.69827172645086033"/>
        </c:manualLayout>
      </c:layout>
      <c:bar3DChart>
        <c:barDir val="col"/>
        <c:grouping val="stacked"/>
        <c:varyColors val="0"/>
        <c:ser>
          <c:idx val="0"/>
          <c:order val="0"/>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a:sp3d/>
          </c:spPr>
          <c:invertIfNegative val="0"/>
          <c:dLbls>
            <c:dLbl>
              <c:idx val="2"/>
              <c:layout>
                <c:manualLayout>
                  <c:x val="0"/>
                  <c:y val="-2.7777777777777693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672-45CA-A106-0E2D15053B82}"/>
                </c:ext>
              </c:extLst>
            </c:dLbl>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UKR!$B$38:$B$40</c:f>
              <c:strCache>
                <c:ptCount val="3"/>
                <c:pt idx="0">
                  <c:v>0-17</c:v>
                </c:pt>
                <c:pt idx="1">
                  <c:v>18-64</c:v>
                </c:pt>
                <c:pt idx="2">
                  <c:v>65+</c:v>
                </c:pt>
              </c:strCache>
            </c:strRef>
          </c:cat>
          <c:val>
            <c:numRef>
              <c:f>UKR!$C$38:$C$40</c:f>
              <c:numCache>
                <c:formatCode>General</c:formatCode>
                <c:ptCount val="3"/>
                <c:pt idx="0">
                  <c:v>6586</c:v>
                </c:pt>
                <c:pt idx="1">
                  <c:v>22743</c:v>
                </c:pt>
                <c:pt idx="2">
                  <c:v>2293</c:v>
                </c:pt>
              </c:numCache>
            </c:numRef>
          </c:val>
          <c:extLst>
            <c:ext xmlns:c16="http://schemas.microsoft.com/office/drawing/2014/chart" uri="{C3380CC4-5D6E-409C-BE32-E72D297353CC}">
              <c16:uniqueId val="{00000001-6672-45CA-A106-0E2D15053B82}"/>
            </c:ext>
          </c:extLst>
        </c:ser>
        <c:dLbls>
          <c:showLegendKey val="0"/>
          <c:showVal val="1"/>
          <c:showCatName val="0"/>
          <c:showSerName val="0"/>
          <c:showPercent val="0"/>
          <c:showBubbleSize val="0"/>
        </c:dLbls>
        <c:gapWidth val="41"/>
        <c:shape val="box"/>
        <c:axId val="889289103"/>
        <c:axId val="897877423"/>
        <c:axId val="0"/>
      </c:bar3DChart>
      <c:catAx>
        <c:axId val="889289103"/>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effectLst/>
                <a:latin typeface="+mn-lt"/>
                <a:ea typeface="+mn-ea"/>
                <a:cs typeface="+mn-cs"/>
              </a:defRPr>
            </a:pPr>
            <a:endParaRPr lang="lv-LV"/>
          </a:p>
        </c:txPr>
        <c:crossAx val="897877423"/>
        <c:crosses val="autoZero"/>
        <c:auto val="1"/>
        <c:lblAlgn val="ctr"/>
        <c:lblOffset val="100"/>
        <c:noMultiLvlLbl val="0"/>
      </c:catAx>
      <c:valAx>
        <c:axId val="897877423"/>
        <c:scaling>
          <c:orientation val="minMax"/>
        </c:scaling>
        <c:delete val="1"/>
        <c:axPos val="l"/>
        <c:numFmt formatCode="General" sourceLinked="1"/>
        <c:majorTickMark val="none"/>
        <c:minorTickMark val="none"/>
        <c:tickLblPos val="nextTo"/>
        <c:crossAx val="889289103"/>
        <c:crosses val="autoZero"/>
        <c:crossBetween val="between"/>
      </c:valAx>
      <c:spPr>
        <a:noFill/>
        <a:ln>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lv-LV"/>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lv-LV" b="0" baseline="0" dirty="0">
                <a:solidFill>
                  <a:schemeClr val="tx1">
                    <a:lumMod val="65000"/>
                    <a:lumOff val="35000"/>
                  </a:schemeClr>
                </a:solidFill>
              </a:rPr>
              <a:t>Dzimuma struktūra</a:t>
            </a:r>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ABBE-4831-9A42-4EDDEB06F91D}"/>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ABBE-4831-9A42-4EDDEB06F91D}"/>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UKR!$B$42:$B$43</c:f>
              <c:strCache>
                <c:ptCount val="2"/>
                <c:pt idx="0">
                  <c:v>Vīrieši </c:v>
                </c:pt>
                <c:pt idx="1">
                  <c:v>Sievietes</c:v>
                </c:pt>
              </c:strCache>
            </c:strRef>
          </c:cat>
          <c:val>
            <c:numRef>
              <c:f>UKR!$C$42:$C$43</c:f>
              <c:numCache>
                <c:formatCode>General</c:formatCode>
                <c:ptCount val="2"/>
                <c:pt idx="0">
                  <c:v>14749</c:v>
                </c:pt>
                <c:pt idx="1">
                  <c:v>16873</c:v>
                </c:pt>
              </c:numCache>
            </c:numRef>
          </c:val>
          <c:extLst>
            <c:ext xmlns:c16="http://schemas.microsoft.com/office/drawing/2014/chart" uri="{C3380CC4-5D6E-409C-BE32-E72D297353CC}">
              <c16:uniqueId val="{00000004-ABBE-4831-9A42-4EDDEB06F91D}"/>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6532372238584715E-2"/>
          <c:y val="0.11986648241839586"/>
          <c:w val="0.93888888888888888"/>
          <c:h val="0.73577136191309422"/>
        </c:manualLayout>
      </c:layout>
      <c:barChart>
        <c:barDir val="col"/>
        <c:grouping val="clustered"/>
        <c:varyColors val="0"/>
        <c:ser>
          <c:idx val="0"/>
          <c:order val="0"/>
          <c:tx>
            <c:strRef>
              <c:f>UKR!$C$59</c:f>
              <c:strCache>
                <c:ptCount val="1"/>
                <c:pt idx="0">
                  <c:v>Vīrieši</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UKR!$B$60:$B$62</c:f>
              <c:strCache>
                <c:ptCount val="3"/>
                <c:pt idx="0">
                  <c:v>0-17</c:v>
                </c:pt>
                <c:pt idx="1">
                  <c:v>18-64</c:v>
                </c:pt>
                <c:pt idx="2">
                  <c:v>65+</c:v>
                </c:pt>
              </c:strCache>
            </c:strRef>
          </c:cat>
          <c:val>
            <c:numRef>
              <c:f>UKR!$C$60:$C$62</c:f>
              <c:numCache>
                <c:formatCode>General</c:formatCode>
                <c:ptCount val="3"/>
                <c:pt idx="0">
                  <c:v>3403</c:v>
                </c:pt>
                <c:pt idx="1">
                  <c:v>10693</c:v>
                </c:pt>
                <c:pt idx="2">
                  <c:v>653</c:v>
                </c:pt>
              </c:numCache>
            </c:numRef>
          </c:val>
          <c:extLst>
            <c:ext xmlns:c16="http://schemas.microsoft.com/office/drawing/2014/chart" uri="{C3380CC4-5D6E-409C-BE32-E72D297353CC}">
              <c16:uniqueId val="{00000000-DB1E-4F9F-817A-0301B3E73CB6}"/>
            </c:ext>
          </c:extLst>
        </c:ser>
        <c:ser>
          <c:idx val="1"/>
          <c:order val="1"/>
          <c:tx>
            <c:strRef>
              <c:f>UKR!$D$59</c:f>
              <c:strCache>
                <c:ptCount val="1"/>
                <c:pt idx="0">
                  <c:v>Sievietes</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UKR!$B$60:$B$62</c:f>
              <c:strCache>
                <c:ptCount val="3"/>
                <c:pt idx="0">
                  <c:v>0-17</c:v>
                </c:pt>
                <c:pt idx="1">
                  <c:v>18-64</c:v>
                </c:pt>
                <c:pt idx="2">
                  <c:v>65+</c:v>
                </c:pt>
              </c:strCache>
            </c:strRef>
          </c:cat>
          <c:val>
            <c:numRef>
              <c:f>UKR!$D$60:$D$62</c:f>
              <c:numCache>
                <c:formatCode>General</c:formatCode>
                <c:ptCount val="3"/>
                <c:pt idx="0">
                  <c:v>3183</c:v>
                </c:pt>
                <c:pt idx="1">
                  <c:v>12050</c:v>
                </c:pt>
                <c:pt idx="2">
                  <c:v>1640</c:v>
                </c:pt>
              </c:numCache>
            </c:numRef>
          </c:val>
          <c:extLst>
            <c:ext xmlns:c16="http://schemas.microsoft.com/office/drawing/2014/chart" uri="{C3380CC4-5D6E-409C-BE32-E72D297353CC}">
              <c16:uniqueId val="{00000001-DB1E-4F9F-817A-0301B3E73CB6}"/>
            </c:ext>
          </c:extLst>
        </c:ser>
        <c:dLbls>
          <c:dLblPos val="inEnd"/>
          <c:showLegendKey val="0"/>
          <c:showVal val="1"/>
          <c:showCatName val="0"/>
          <c:showSerName val="0"/>
          <c:showPercent val="0"/>
          <c:showBubbleSize val="0"/>
        </c:dLbls>
        <c:gapWidth val="65"/>
        <c:axId val="874996559"/>
        <c:axId val="854251695"/>
      </c:barChart>
      <c:catAx>
        <c:axId val="874996559"/>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lv-LV"/>
          </a:p>
        </c:txPr>
        <c:crossAx val="854251695"/>
        <c:crosses val="autoZero"/>
        <c:auto val="1"/>
        <c:lblAlgn val="ctr"/>
        <c:lblOffset val="100"/>
        <c:noMultiLvlLbl val="0"/>
      </c:catAx>
      <c:valAx>
        <c:axId val="854251695"/>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874996559"/>
        <c:crosses val="autoZero"/>
        <c:crossBetween val="between"/>
      </c:valAx>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4">
    <c:autoUpdate val="0"/>
  </c:externalData>
  <c:userShapes r:id="rId5"/>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Desmit pašvaldības ar lielāko reģistrēto Ukrainas civiliedzīvotāju skaitu</a:t>
            </a:r>
          </a:p>
        </c:rich>
      </c:tx>
      <c:layout>
        <c:manualLayout>
          <c:xMode val="edge"/>
          <c:yMode val="edge"/>
          <c:x val="0.13306933508311464"/>
          <c:y val="3.2407407407407406E-2"/>
        </c:manualLayout>
      </c:layout>
      <c:overlay val="0"/>
      <c:spPr>
        <a:noFill/>
        <a:ln>
          <a:noFill/>
        </a:ln>
        <a:effectLst/>
      </c:spPr>
    </c:title>
    <c:autoTitleDeleted val="0"/>
    <c:plotArea>
      <c:layout>
        <c:manualLayout>
          <c:layoutTarget val="inner"/>
          <c:xMode val="edge"/>
          <c:yMode val="edge"/>
          <c:x val="0.20079059540103916"/>
          <c:y val="0.1931366408669678"/>
          <c:w val="0.75473470029055201"/>
          <c:h val="0.71359565536840563"/>
        </c:manualLayout>
      </c:layout>
      <c:barChart>
        <c:barDir val="bar"/>
        <c:grouping val="clustered"/>
        <c:varyColors val="0"/>
        <c:ser>
          <c:idx val="1"/>
          <c:order val="1"/>
          <c:spPr>
            <a:solidFill>
              <a:schemeClr val="accent1">
                <a:shade val="76000"/>
              </a:schemeClr>
            </a:solidFill>
            <a:ln>
              <a:noFill/>
            </a:ln>
            <a:effectLst/>
          </c:spPr>
          <c:invertIfNegative val="0"/>
          <c:dLbls>
            <c:dLbl>
              <c:idx val="0"/>
              <c:layout>
                <c:manualLayout>
                  <c:x val="-9.6666666666666762E-2"/>
                  <c:y val="-4.1666666666666664E-2"/>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812-49D7-8A3A-F870E3EDAB27}"/>
                </c:ext>
              </c:extLst>
            </c:dLbl>
            <c:dLbl>
              <c:idx val="1"/>
              <c:layout>
                <c:manualLayout>
                  <c:x val="1.3689851268591426E-3"/>
                  <c:y val="-8.4875562720133283E-17"/>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812-49D7-8A3A-F870E3EDAB27}"/>
                </c:ext>
              </c:extLst>
            </c:dLbl>
            <c:dLbl>
              <c:idx val="2"/>
              <c:layout>
                <c:manualLayout>
                  <c:x val="9.0332458442694667E-4"/>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E812-49D7-8A3A-F870E3EDAB27}"/>
                </c:ext>
              </c:extLst>
            </c:dLbl>
            <c:dLbl>
              <c:idx val="3"/>
              <c:layout>
                <c:manualLayout>
                  <c:x val="-2.3231654458062251E-3"/>
                  <c:y val="0"/>
                </c:manualLayout>
              </c:layout>
              <c:spPr>
                <a:noFill/>
                <a:ln>
                  <a:noFill/>
                </a:ln>
                <a:effectLst/>
              </c:spPr>
              <c:txPr>
                <a:bodyPr rot="0" spcFirstLastPara="1" vertOverflow="ellipsis" vert="horz" wrap="square" lIns="38100" tIns="19050" rIns="38100" bIns="19050" anchor="ctr" anchorCtr="1">
                  <a:no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E812-49D7-8A3A-F870E3EDAB27}"/>
                </c:ext>
              </c:extLst>
            </c:dLbl>
            <c:dLbl>
              <c:idx val="4"/>
              <c:layout>
                <c:manualLayout>
                  <c:x val="3.2711067366579176E-3"/>
                  <c:y val="-4.6296296296296294E-3"/>
                </c:manualLayout>
              </c:layout>
              <c:spPr>
                <a:noFill/>
                <a:ln>
                  <a:noFill/>
                </a:ln>
                <a:effectLst/>
              </c:spPr>
              <c:txPr>
                <a:bodyPr rot="0" spcFirstLastPara="1" vertOverflow="ellipsis" vert="horz" wrap="square" lIns="38100" tIns="19050" rIns="38100" bIns="19050" anchor="ctr" anchorCtr="1">
                  <a:no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5.4666666666666662E-2"/>
                      <c:h val="6.9375182268883062E-2"/>
                    </c:manualLayout>
                  </c15:layout>
                </c:ext>
                <c:ext xmlns:c16="http://schemas.microsoft.com/office/drawing/2014/chart" uri="{C3380CC4-5D6E-409C-BE32-E72D297353CC}">
                  <c16:uniqueId val="{00000004-E812-49D7-8A3A-F870E3EDAB27}"/>
                </c:ext>
              </c:extLst>
            </c:dLbl>
            <c:dLbl>
              <c:idx val="5"/>
              <c:layout>
                <c:manualLayout>
                  <c:x val="6.3994922179429351E-3"/>
                  <c:y val="3.7013537920077477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E812-49D7-8A3A-F870E3EDAB27}"/>
                </c:ext>
              </c:extLst>
            </c:dLbl>
            <c:dLbl>
              <c:idx val="6"/>
              <c:layout>
                <c:manualLayout>
                  <c:x val="-4.0875830246332144E-3"/>
                  <c:y val="7.4027075840156307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E812-49D7-8A3A-F870E3EDAB27}"/>
                </c:ext>
              </c:extLst>
            </c:dLbl>
            <c:dLbl>
              <c:idx val="7"/>
              <c:layout>
                <c:manualLayout>
                  <c:x val="-7.7564959911325749E-3"/>
                  <c:y val="7.4027075840156307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E812-49D7-8A3A-F870E3EDAB27}"/>
                </c:ext>
              </c:extLst>
            </c:dLbl>
            <c:dLbl>
              <c:idx val="8"/>
              <c:layout>
                <c:manualLayout>
                  <c:x val="-7.6659769606398556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A-E812-49D7-8A3A-F870E3EDAB27}"/>
                </c:ext>
              </c:extLst>
            </c:dLbl>
            <c:dLbl>
              <c:idx val="9"/>
              <c:layout>
                <c:manualLayout>
                  <c:x val="-3.8390074486687525E-3"/>
                  <c:y val="0"/>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E812-49D7-8A3A-F870E3EDAB27}"/>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UKR!$B$68:$B$77</c:f>
              <c:strCache>
                <c:ptCount val="10"/>
                <c:pt idx="0">
                  <c:v>Rīgas valstspilsēta</c:v>
                </c:pt>
                <c:pt idx="1">
                  <c:v>Liepājas valstspilsēta </c:v>
                </c:pt>
                <c:pt idx="2">
                  <c:v>Daugavpils valstspilsēta</c:v>
                </c:pt>
                <c:pt idx="3">
                  <c:v>Jūrmalas valstspilsēta</c:v>
                </c:pt>
                <c:pt idx="4">
                  <c:v>Ludzas novads</c:v>
                </c:pt>
                <c:pt idx="5">
                  <c:v>Jelgavas valstspilsēta</c:v>
                </c:pt>
                <c:pt idx="6">
                  <c:v>Valmieras novads</c:v>
                </c:pt>
                <c:pt idx="7">
                  <c:v>Ventspils valstspilsēta</c:v>
                </c:pt>
                <c:pt idx="8">
                  <c:v>Tukuma novads</c:v>
                </c:pt>
                <c:pt idx="9">
                  <c:v>Cēsu novads</c:v>
                </c:pt>
              </c:strCache>
            </c:strRef>
          </c:cat>
          <c:val>
            <c:numRef>
              <c:f>UKR!$D$68:$D$77</c:f>
              <c:numCache>
                <c:formatCode>General</c:formatCode>
                <c:ptCount val="10"/>
                <c:pt idx="0">
                  <c:v>19934</c:v>
                </c:pt>
                <c:pt idx="1">
                  <c:v>1419</c:v>
                </c:pt>
                <c:pt idx="2">
                  <c:v>1348</c:v>
                </c:pt>
                <c:pt idx="3">
                  <c:v>1195</c:v>
                </c:pt>
                <c:pt idx="4">
                  <c:v>816</c:v>
                </c:pt>
                <c:pt idx="5">
                  <c:v>643</c:v>
                </c:pt>
                <c:pt idx="6">
                  <c:v>530</c:v>
                </c:pt>
                <c:pt idx="7">
                  <c:v>520</c:v>
                </c:pt>
                <c:pt idx="8">
                  <c:v>517</c:v>
                </c:pt>
                <c:pt idx="9">
                  <c:v>456</c:v>
                </c:pt>
              </c:numCache>
            </c:numRef>
          </c:val>
          <c:extLst>
            <c:ext xmlns:c16="http://schemas.microsoft.com/office/drawing/2014/chart" uri="{C3380CC4-5D6E-409C-BE32-E72D297353CC}">
              <c16:uniqueId val="{00000005-E812-49D7-8A3A-F870E3EDAB27}"/>
            </c:ext>
          </c:extLst>
        </c:ser>
        <c:dLbls>
          <c:dLblPos val="inEnd"/>
          <c:showLegendKey val="0"/>
          <c:showVal val="1"/>
          <c:showCatName val="0"/>
          <c:showSerName val="0"/>
          <c:showPercent val="0"/>
          <c:showBubbleSize val="0"/>
        </c:dLbls>
        <c:gapWidth val="182"/>
        <c:axId val="891497695"/>
        <c:axId val="1070831951"/>
        <c:extLst>
          <c:ext xmlns:c15="http://schemas.microsoft.com/office/drawing/2012/chart" uri="{02D57815-91ED-43cb-92C2-25804820EDAC}">
            <c15:filteredBarSeries>
              <c15:ser>
                <c:idx val="0"/>
                <c:order val="0"/>
                <c:spPr>
                  <a:solidFill>
                    <a:schemeClr val="accent1">
                      <a:tint val="77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inEnd"/>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UKR!$B$68:$B$77</c15:sqref>
                        </c15:formulaRef>
                      </c:ext>
                    </c:extLst>
                    <c:strCache>
                      <c:ptCount val="10"/>
                      <c:pt idx="0">
                        <c:v>Rīgas valstspilsēta</c:v>
                      </c:pt>
                      <c:pt idx="1">
                        <c:v>Liepājas valstspilsēta </c:v>
                      </c:pt>
                      <c:pt idx="2">
                        <c:v>Daugavpils valstspilsēta</c:v>
                      </c:pt>
                      <c:pt idx="3">
                        <c:v>Jūrmalas valstspilsēta</c:v>
                      </c:pt>
                      <c:pt idx="4">
                        <c:v>Ludzas novads</c:v>
                      </c:pt>
                      <c:pt idx="5">
                        <c:v>Jelgavas valstspilsēta</c:v>
                      </c:pt>
                      <c:pt idx="6">
                        <c:v>Valmieras novads</c:v>
                      </c:pt>
                      <c:pt idx="7">
                        <c:v>Ventspils valstspilsēta</c:v>
                      </c:pt>
                      <c:pt idx="8">
                        <c:v>Tukuma novads</c:v>
                      </c:pt>
                      <c:pt idx="9">
                        <c:v>Cēsu novads</c:v>
                      </c:pt>
                    </c:strCache>
                  </c:strRef>
                </c:cat>
                <c:val>
                  <c:numRef>
                    <c:extLst>
                      <c:ext uri="{02D57815-91ED-43cb-92C2-25804820EDAC}">
                        <c15:formulaRef>
                          <c15:sqref>UKR!$C$68:$C$77</c15:sqref>
                        </c15:formulaRef>
                      </c:ext>
                    </c:extLst>
                    <c:numCache>
                      <c:formatCode>General</c:formatCode>
                      <c:ptCount val="10"/>
                    </c:numCache>
                  </c:numRef>
                </c:val>
                <c:extLst>
                  <c:ext xmlns:c16="http://schemas.microsoft.com/office/drawing/2014/chart" uri="{C3380CC4-5D6E-409C-BE32-E72D297353CC}">
                    <c16:uniqueId val="{00000006-E812-49D7-8A3A-F870E3EDAB27}"/>
                  </c:ext>
                </c:extLst>
              </c15:ser>
            </c15:filteredBarSeries>
          </c:ext>
        </c:extLst>
      </c:barChart>
      <c:catAx>
        <c:axId val="891497695"/>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070831951"/>
        <c:crosses val="autoZero"/>
        <c:auto val="1"/>
        <c:lblAlgn val="ctr"/>
        <c:lblOffset val="100"/>
        <c:noMultiLvlLbl val="0"/>
      </c:catAx>
      <c:valAx>
        <c:axId val="1070831951"/>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891497695"/>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lv-LV"/>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7334197211203506E-2"/>
          <c:y val="6.1796895191945818E-2"/>
          <c:w val="0.82939388224644517"/>
          <c:h val="0.67895911393112962"/>
        </c:manualLayout>
      </c:layout>
      <c:barChart>
        <c:barDir val="col"/>
        <c:grouping val="clustered"/>
        <c:varyColors val="0"/>
        <c:ser>
          <c:idx val="1"/>
          <c:order val="1"/>
          <c:tx>
            <c:strRef>
              <c:f>'Report 2'!$B$7</c:f>
              <c:strCache>
                <c:ptCount val="1"/>
                <c:pt idx="0">
                  <c:v>Vidējie mēneša bruto darba ienākumi,EUR</c:v>
                </c:pt>
              </c:strCache>
            </c:strRef>
          </c:tx>
          <c:spPr>
            <a:solidFill>
              <a:srgbClr val="002060"/>
            </a:solidFill>
            <a:ln>
              <a:noFill/>
            </a:ln>
            <a:effectLst/>
            <a:scene3d>
              <a:camera prst="orthographicFront"/>
              <a:lightRig rig="threePt" dir="t"/>
            </a:scene3d>
            <a:sp3d>
              <a:bevelT/>
              <a:bevelB/>
            </a:sp3d>
          </c:spPr>
          <c:invertIfNegative val="0"/>
          <c:dLbls>
            <c:dLbl>
              <c:idx val="5"/>
              <c:layout>
                <c:manualLayout>
                  <c:x val="8.3816324905601859E-8"/>
                  <c:y val="0.46433842589163854"/>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8.6275160613032587E-2"/>
                      <c:h val="6.5926159919833E-2"/>
                    </c:manualLayout>
                  </c15:layout>
                </c:ext>
                <c:ext xmlns:c16="http://schemas.microsoft.com/office/drawing/2014/chart" uri="{C3380CC4-5D6E-409C-BE32-E72D297353CC}">
                  <c16:uniqueId val="{00000000-E6AC-4EC3-9894-238D1839D410}"/>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'Report 2'!$C$4:$R$5</c:f>
              <c:multiLvlStrCache>
                <c:ptCount val="16"/>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2.cet.</c:v>
                  </c:pt>
                  <c:pt idx="13">
                    <c:v>3.cet.</c:v>
                  </c:pt>
                  <c:pt idx="14">
                    <c:v>4.cet.</c:v>
                  </c:pt>
                  <c:pt idx="15">
                    <c:v>janvāris</c:v>
                  </c:pt>
                </c:lvl>
                <c:lvl>
                  <c:pt idx="0">
                    <c:v>2022.gads</c:v>
                  </c:pt>
                  <c:pt idx="3">
                    <c:v>2023.gads</c:v>
                  </c:pt>
                  <c:pt idx="7">
                    <c:v>2024.gads</c:v>
                  </c:pt>
                  <c:pt idx="11">
                    <c:v>2025.gads</c:v>
                  </c:pt>
                  <c:pt idx="15">
                    <c:v>2026.gads</c:v>
                  </c:pt>
                </c:lvl>
              </c:multiLvlStrCache>
            </c:multiLvlStrRef>
          </c:cat>
          <c:val>
            <c:numRef>
              <c:f>'Report 2'!$C$7:$R$7</c:f>
              <c:numCache>
                <c:formatCode>#,##0</c:formatCode>
                <c:ptCount val="16"/>
                <c:pt idx="0">
                  <c:v>728.69722124154043</c:v>
                </c:pt>
                <c:pt idx="1">
                  <c:v>871.96741867680771</c:v>
                </c:pt>
                <c:pt idx="2">
                  <c:v>954.70689994654583</c:v>
                </c:pt>
                <c:pt idx="3">
                  <c:v>1010.78139462294</c:v>
                </c:pt>
                <c:pt idx="4">
                  <c:v>1099.3281375358144</c:v>
                </c:pt>
                <c:pt idx="5">
                  <c:v>1131.6759907363794</c:v>
                </c:pt>
                <c:pt idx="6">
                  <c:v>1181.8318459778263</c:v>
                </c:pt>
                <c:pt idx="7">
                  <c:v>1174.534179698167</c:v>
                </c:pt>
                <c:pt idx="8">
                  <c:v>1269.232703737398</c:v>
                </c:pt>
                <c:pt idx="9">
                  <c:v>1284.7663215663013</c:v>
                </c:pt>
                <c:pt idx="10">
                  <c:v>1306.2443419764313</c:v>
                </c:pt>
                <c:pt idx="11">
                  <c:v>1307.0795184936587</c:v>
                </c:pt>
                <c:pt idx="12">
                  <c:v>1371.5308118919322</c:v>
                </c:pt>
                <c:pt idx="13">
                  <c:v>1397.9471579685026</c:v>
                </c:pt>
                <c:pt idx="14">
                  <c:v>1400.0867138369883</c:v>
                </c:pt>
                <c:pt idx="15">
                  <c:v>1355.0429129886516</c:v>
                </c:pt>
              </c:numCache>
            </c:numRef>
          </c:val>
          <c:extLst>
            <c:ext xmlns:c16="http://schemas.microsoft.com/office/drawing/2014/chart" uri="{C3380CC4-5D6E-409C-BE32-E72D297353CC}">
              <c16:uniqueId val="{00000001-E6AC-4EC3-9894-238D1839D410}"/>
            </c:ext>
          </c:extLst>
        </c:ser>
        <c:dLbls>
          <c:dLblPos val="outEnd"/>
          <c:showLegendKey val="0"/>
          <c:showVal val="1"/>
          <c:showCatName val="0"/>
          <c:showSerName val="0"/>
          <c:showPercent val="0"/>
          <c:showBubbleSize val="0"/>
        </c:dLbls>
        <c:gapWidth val="50"/>
        <c:axId val="282091168"/>
        <c:axId val="284821344"/>
      </c:barChart>
      <c:lineChart>
        <c:grouping val="standard"/>
        <c:varyColors val="0"/>
        <c:ser>
          <c:idx val="0"/>
          <c:order val="0"/>
          <c:tx>
            <c:strRef>
              <c:f>'Report 2'!$B$6</c:f>
              <c:strCache>
                <c:ptCount val="1"/>
                <c:pt idx="0">
                  <c:v>Vidējais ienākumu saņēmušo skaits</c:v>
                </c:pt>
              </c:strCache>
            </c:strRef>
          </c:tx>
          <c:spPr>
            <a:ln w="28575" cap="rnd">
              <a:solidFill>
                <a:schemeClr val="accent1">
                  <a:lumMod val="20000"/>
                  <a:lumOff val="80000"/>
                </a:schemeClr>
              </a:solidFill>
              <a:round/>
            </a:ln>
            <a:effectLst/>
          </c:spPr>
          <c:marker>
            <c:symbol val="diamond"/>
            <c:size val="7"/>
            <c:spPr>
              <a:solidFill>
                <a:schemeClr val="accent1">
                  <a:lumMod val="20000"/>
                  <a:lumOff val="80000"/>
                </a:schemeClr>
              </a:solidFill>
              <a:ln w="9525">
                <a:solidFill>
                  <a:schemeClr val="accent1">
                    <a:lumMod val="20000"/>
                    <a:lumOff val="80000"/>
                  </a:schemeClr>
                </a:solidFill>
              </a:ln>
              <a:effectLst/>
              <a:scene3d>
                <a:camera prst="orthographicFront"/>
                <a:lightRig rig="threePt" dir="t"/>
              </a:scene3d>
              <a:sp3d>
                <a:bevelT/>
                <a:bevelB/>
              </a:sp3d>
            </c:spPr>
          </c:marker>
          <c:dLbls>
            <c:delete val="1"/>
          </c:dLbls>
          <c:cat>
            <c:multiLvlStrRef>
              <c:f>'Report 2'!$C$4:$R$5</c:f>
              <c:multiLvlStrCache>
                <c:ptCount val="16"/>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2.cet.</c:v>
                  </c:pt>
                  <c:pt idx="13">
                    <c:v>3.cet.</c:v>
                  </c:pt>
                  <c:pt idx="14">
                    <c:v>4.cet.</c:v>
                  </c:pt>
                  <c:pt idx="15">
                    <c:v>janvāris</c:v>
                  </c:pt>
                </c:lvl>
                <c:lvl>
                  <c:pt idx="0">
                    <c:v>2022.gads</c:v>
                  </c:pt>
                  <c:pt idx="3">
                    <c:v>2023.gads</c:v>
                  </c:pt>
                  <c:pt idx="7">
                    <c:v>2024.gads</c:v>
                  </c:pt>
                  <c:pt idx="11">
                    <c:v>2025.gads</c:v>
                  </c:pt>
                  <c:pt idx="15">
                    <c:v>2026.gads</c:v>
                  </c:pt>
                </c:lvl>
              </c:multiLvlStrCache>
            </c:multiLvlStrRef>
          </c:cat>
          <c:val>
            <c:numRef>
              <c:f>'Report 2'!$C$6:$R$6</c:f>
              <c:numCache>
                <c:formatCode>#,##0</c:formatCode>
                <c:ptCount val="16"/>
                <c:pt idx="0">
                  <c:v>4532</c:v>
                </c:pt>
                <c:pt idx="1">
                  <c:v>6660.666666666667</c:v>
                </c:pt>
                <c:pt idx="2">
                  <c:v>7482.666666666667</c:v>
                </c:pt>
                <c:pt idx="3">
                  <c:v>8009.333333333333</c:v>
                </c:pt>
                <c:pt idx="4">
                  <c:v>8376</c:v>
                </c:pt>
                <c:pt idx="5">
                  <c:v>8492</c:v>
                </c:pt>
                <c:pt idx="6">
                  <c:v>8449</c:v>
                </c:pt>
                <c:pt idx="7">
                  <c:v>8547.6666666666661</c:v>
                </c:pt>
                <c:pt idx="8">
                  <c:v>8794</c:v>
                </c:pt>
                <c:pt idx="9">
                  <c:v>8989.3333333333339</c:v>
                </c:pt>
                <c:pt idx="10">
                  <c:v>9191.6666666666661</c:v>
                </c:pt>
                <c:pt idx="11">
                  <c:v>9435.6666666666661</c:v>
                </c:pt>
                <c:pt idx="12">
                  <c:v>9833</c:v>
                </c:pt>
                <c:pt idx="13">
                  <c:v>9989.3333333333339</c:v>
                </c:pt>
                <c:pt idx="14">
                  <c:v>10293.666666666666</c:v>
                </c:pt>
                <c:pt idx="15">
                  <c:v>10309</c:v>
                </c:pt>
              </c:numCache>
            </c:numRef>
          </c:val>
          <c:smooth val="0"/>
          <c:extLst>
            <c:ext xmlns:c16="http://schemas.microsoft.com/office/drawing/2014/chart" uri="{C3380CC4-5D6E-409C-BE32-E72D297353CC}">
              <c16:uniqueId val="{00000002-E6AC-4EC3-9894-238D1839D410}"/>
            </c:ext>
          </c:extLst>
        </c:ser>
        <c:dLbls>
          <c:showLegendKey val="0"/>
          <c:showVal val="1"/>
          <c:showCatName val="0"/>
          <c:showSerName val="0"/>
          <c:showPercent val="0"/>
          <c:showBubbleSize val="0"/>
        </c:dLbls>
        <c:marker val="1"/>
        <c:smooth val="0"/>
        <c:axId val="285378096"/>
        <c:axId val="330626496"/>
      </c:line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15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valAx>
      <c:valAx>
        <c:axId val="330626496"/>
        <c:scaling>
          <c:orientation val="minMax"/>
          <c:max val="10500"/>
          <c:min val="0"/>
        </c:scaling>
        <c:delete val="0"/>
        <c:axPos val="r"/>
        <c:numFmt formatCode="#,##0" sourceLinked="0"/>
        <c:majorTickMark val="cross"/>
        <c:minorTickMark val="none"/>
        <c:tickLblPos val="nextTo"/>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5378096"/>
        <c:crosses val="max"/>
        <c:crossBetween val="between"/>
        <c:majorUnit val="1500"/>
      </c:valAx>
      <c:catAx>
        <c:axId val="285378096"/>
        <c:scaling>
          <c:orientation val="minMax"/>
        </c:scaling>
        <c:delete val="1"/>
        <c:axPos val="b"/>
        <c:numFmt formatCode="General" sourceLinked="1"/>
        <c:majorTickMark val="out"/>
        <c:minorTickMark val="none"/>
        <c:tickLblPos val="nextTo"/>
        <c:crossAx val="330626496"/>
        <c:crosses val="autoZero"/>
        <c:auto val="1"/>
        <c:lblAlgn val="ctr"/>
        <c:lblOffset val="100"/>
        <c:noMultiLvlLbl val="0"/>
      </c:catAx>
      <c:spPr>
        <a:noFill/>
        <a:ln>
          <a:noFill/>
        </a:ln>
        <a:effectLst/>
      </c:spPr>
    </c:plotArea>
    <c:legend>
      <c:legendPos val="r"/>
      <c:layout>
        <c:manualLayout>
          <c:xMode val="edge"/>
          <c:yMode val="edge"/>
          <c:x val="1.1284726078824256E-2"/>
          <c:y val="0.95469257986847411"/>
          <c:w val="0.97647192914463576"/>
          <c:h val="4.530742013152584E-2"/>
        </c:manualLayout>
      </c:layout>
      <c:overlay val="0"/>
      <c:spPr>
        <a:noFill/>
        <a:ln>
          <a:noFill/>
        </a:ln>
        <a:effectLst/>
      </c:spPr>
      <c:txPr>
        <a:bodyPr rot="0" spcFirstLastPara="1" vertOverflow="ellipsis" vert="horz" wrap="square" anchor="ctr" anchorCtr="1"/>
        <a:lstStyle/>
        <a:p>
          <a:pPr>
            <a:defRPr sz="700" b="0" i="0" u="none" strike="noStrike" kern="1200" baseline="0">
              <a:solidFill>
                <a:schemeClr val="tx1">
                  <a:lumMod val="65000"/>
                  <a:lumOff val="35000"/>
                  <a:alpha val="93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alpha val="0"/>
      </a:schemeClr>
    </a:solid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1475643667151048E-2"/>
          <c:y val="5.3481810790554626E-2"/>
          <c:w val="0.90601815664546759"/>
          <c:h val="0.55186014670012984"/>
        </c:manualLayout>
      </c:layout>
      <c:barChart>
        <c:barDir val="col"/>
        <c:grouping val="clustered"/>
        <c:varyColors val="0"/>
        <c:ser>
          <c:idx val="1"/>
          <c:order val="0"/>
          <c:spPr>
            <a:solidFill>
              <a:srgbClr val="002060"/>
            </a:solidFill>
            <a:ln>
              <a:noFill/>
            </a:ln>
            <a:effectLst/>
            <a:scene3d>
              <a:camera prst="orthographicFront"/>
              <a:lightRig rig="threePt" dir="t"/>
            </a:scene3d>
            <a:sp3d>
              <a:bevelT/>
              <a:bevelB/>
            </a:sp3d>
          </c:spPr>
          <c:invertIfNegative val="0"/>
          <c:dLbls>
            <c:dLbl>
              <c:idx val="5"/>
              <c:layout>
                <c:manualLayout>
                  <c:x val="1.3241742464876576E-3"/>
                  <c:y val="0.37351439414470677"/>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8.8637562822034555E-2"/>
                      <c:h val="6.2556735901985225E-2"/>
                    </c:manualLayout>
                  </c15:layout>
                </c:ext>
                <c:ext xmlns:c16="http://schemas.microsoft.com/office/drawing/2014/chart" uri="{C3380CC4-5D6E-409C-BE32-E72D297353CC}">
                  <c16:uniqueId val="{00000000-1BA7-448B-8A37-B4AB781595ED}"/>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'DŅ sadale'!$A$3:$P$4</c:f>
              <c:multiLvlStrCache>
                <c:ptCount val="16"/>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2.cet.</c:v>
                  </c:pt>
                  <c:pt idx="13">
                    <c:v>3.cet.</c:v>
                  </c:pt>
                  <c:pt idx="14">
                    <c:v>4.cet.</c:v>
                  </c:pt>
                  <c:pt idx="15">
                    <c:v>janvāris</c:v>
                  </c:pt>
                </c:lvl>
                <c:lvl>
                  <c:pt idx="0">
                    <c:v>2022.gads</c:v>
                  </c:pt>
                  <c:pt idx="3">
                    <c:v>2023.gads</c:v>
                  </c:pt>
                  <c:pt idx="7">
                    <c:v>2024.gads</c:v>
                  </c:pt>
                  <c:pt idx="11">
                    <c:v>2025.gads</c:v>
                  </c:pt>
                  <c:pt idx="15">
                    <c:v>2026.gads</c:v>
                  </c:pt>
                </c:lvl>
              </c:multiLvlStrCache>
            </c:multiLvlStrRef>
          </c:cat>
          <c:val>
            <c:numRef>
              <c:f>'DŅ sadale'!$A$5:$P$5</c:f>
              <c:numCache>
                <c:formatCode>#,##0</c:formatCode>
                <c:ptCount val="16"/>
                <c:pt idx="0">
                  <c:v>1807.3333333333333</c:v>
                </c:pt>
                <c:pt idx="1">
                  <c:v>2583</c:v>
                </c:pt>
                <c:pt idx="2">
                  <c:v>2806.6666666666665</c:v>
                </c:pt>
                <c:pt idx="3">
                  <c:v>2962.6666666666665</c:v>
                </c:pt>
                <c:pt idx="4">
                  <c:v>3127.3333333333335</c:v>
                </c:pt>
                <c:pt idx="5">
                  <c:v>3176</c:v>
                </c:pt>
                <c:pt idx="6">
                  <c:v>3148</c:v>
                </c:pt>
                <c:pt idx="7">
                  <c:v>3108.6666666666665</c:v>
                </c:pt>
                <c:pt idx="8">
                  <c:v>3224.3333333333335</c:v>
                </c:pt>
                <c:pt idx="9">
                  <c:v>3330.3333333333335</c:v>
                </c:pt>
                <c:pt idx="10">
                  <c:v>3348</c:v>
                </c:pt>
                <c:pt idx="11">
                  <c:v>3363</c:v>
                </c:pt>
                <c:pt idx="12">
                  <c:v>3495.6666666666665</c:v>
                </c:pt>
                <c:pt idx="13">
                  <c:v>3574.3333333333335</c:v>
                </c:pt>
                <c:pt idx="14">
                  <c:v>3609</c:v>
                </c:pt>
                <c:pt idx="15">
                  <c:v>3609</c:v>
                </c:pt>
              </c:numCache>
            </c:numRef>
          </c:val>
          <c:extLst>
            <c:ext xmlns:c16="http://schemas.microsoft.com/office/drawing/2014/chart" uri="{C3380CC4-5D6E-409C-BE32-E72D297353CC}">
              <c16:uniqueId val="{00000001-1BA7-448B-8A37-B4AB781595ED}"/>
            </c:ext>
          </c:extLst>
        </c:ser>
        <c:dLbls>
          <c:dLblPos val="outEnd"/>
          <c:showLegendKey val="0"/>
          <c:showVal val="1"/>
          <c:showCatName val="0"/>
          <c:showSerName val="0"/>
          <c:showPercent val="0"/>
          <c:showBubbleSize val="0"/>
        </c:dLbls>
        <c:gapWidth val="50"/>
        <c:axId val="282091168"/>
        <c:axId val="284821344"/>
      </c:bar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40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majorUnit val="100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alpha val="0"/>
      </a:schemeClr>
    </a:solidFill>
    <a:ln w="9525" cap="flat" cmpd="sng" algn="ctr">
      <a:noFill/>
      <a:round/>
    </a:ln>
    <a:effectLst/>
    <a:scene3d>
      <a:camera prst="orthographicFront"/>
      <a:lightRig rig="threePt" dir="t"/>
    </a:scene3d>
    <a:sp3d>
      <a:bevelB/>
    </a:sp3d>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7191373416996106"/>
          <c:y val="0.20657633978750164"/>
          <c:w val="0.80119997224700024"/>
          <c:h val="0.65207166867990551"/>
        </c:manualLayout>
      </c:layout>
      <c:pie3DChart>
        <c:varyColors val="1"/>
        <c:ser>
          <c:idx val="0"/>
          <c:order val="0"/>
          <c:spPr>
            <a:ln>
              <a:noFill/>
            </a:ln>
            <a:scene3d>
              <a:camera prst="orthographicFront"/>
              <a:lightRig rig="threePt" dir="t"/>
            </a:scene3d>
            <a:sp3d>
              <a:bevelT/>
              <a:bevelB/>
            </a:sp3d>
          </c:spPr>
          <c:explosion val="4"/>
          <c:dPt>
            <c:idx val="0"/>
            <c:bubble3D val="0"/>
            <c:spPr>
              <a:solidFill>
                <a:schemeClr val="accent1">
                  <a:tint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1-B2F4-4CF6-A054-B9474C612DFD}"/>
              </c:ext>
            </c:extLst>
          </c:dPt>
          <c:dPt>
            <c:idx val="1"/>
            <c:bubble3D val="0"/>
            <c:spPr>
              <a:solidFill>
                <a:schemeClr val="accent1">
                  <a:tint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3-B2F4-4CF6-A054-B9474C612DFD}"/>
              </c:ext>
            </c:extLst>
          </c:dPt>
          <c:dPt>
            <c:idx val="2"/>
            <c:bubble3D val="0"/>
            <c:spPr>
              <a:solidFill>
                <a:schemeClr val="accent1">
                  <a:tint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5-B2F4-4CF6-A054-B9474C612DFD}"/>
              </c:ext>
            </c:extLst>
          </c:dPt>
          <c:dPt>
            <c:idx val="3"/>
            <c:bubble3D val="0"/>
            <c:spPr>
              <a:solidFill>
                <a:schemeClr val="accent1">
                  <a:shade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7-B2F4-4CF6-A054-B9474C612DFD}"/>
              </c:ext>
            </c:extLst>
          </c:dPt>
          <c:dPt>
            <c:idx val="4"/>
            <c:bubble3D val="0"/>
            <c:spPr>
              <a:solidFill>
                <a:schemeClr val="accent1">
                  <a:shade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9-B2F4-4CF6-A054-B9474C612DFD}"/>
              </c:ext>
            </c:extLst>
          </c:dPt>
          <c:dPt>
            <c:idx val="5"/>
            <c:bubble3D val="0"/>
            <c:spPr>
              <a:solidFill>
                <a:schemeClr val="accent1">
                  <a:shade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B-B2F4-4CF6-A054-B9474C612DFD}"/>
              </c:ext>
            </c:extLst>
          </c:dPt>
          <c:dLbls>
            <c:dLbl>
              <c:idx val="0"/>
              <c:layout>
                <c:manualLayout>
                  <c:x val="-4.0250477817551228E-2"/>
                  <c:y val="-7.8794856863308296E-2"/>
                </c:manualLayout>
              </c:layout>
              <c:tx>
                <c:rich>
                  <a:bodyPr/>
                  <a:lstStyle/>
                  <a:p>
                    <a:fld id="{7B8E2180-5C5D-48B0-A416-580923D7EE64}" type="CATEGORYNAME">
                      <a:rPr lang="lv-LV" sz="800"/>
                      <a:pPr/>
                      <a:t>[CATEGORY NAME]</a:t>
                    </a:fld>
                    <a:br>
                      <a:rPr lang="lv-LV" sz="800" dirty="0"/>
                    </a:br>
                    <a:fld id="{E9D91E78-199E-484E-8854-CC4DC7986284}" type="VALUE">
                      <a:rPr lang="lv-LV" sz="1000" b="1" baseline="0"/>
                      <a:pPr/>
                      <a:t>[VALUE]</a:t>
                    </a:fld>
                    <a:endParaRPr lang="lv-LV" sz="800"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8732822350933105"/>
                      <c:h val="0.15689819569206231"/>
                    </c:manualLayout>
                  </c15:layout>
                  <c15:dlblFieldTable/>
                  <c15:showDataLabelsRange val="0"/>
                </c:ext>
                <c:ext xmlns:c16="http://schemas.microsoft.com/office/drawing/2014/chart" uri="{C3380CC4-5D6E-409C-BE32-E72D297353CC}">
                  <c16:uniqueId val="{00000001-B2F4-4CF6-A054-B9474C612DFD}"/>
                </c:ext>
              </c:extLst>
            </c:dLbl>
            <c:dLbl>
              <c:idx val="1"/>
              <c:layout>
                <c:manualLayout>
                  <c:x val="0.1349572032642741"/>
                  <c:y val="-0.12161257808678051"/>
                </c:manualLayout>
              </c:layout>
              <c:tx>
                <c:rich>
                  <a:bodyPr/>
                  <a:lstStyle/>
                  <a:p>
                    <a:fld id="{CF7CA9F3-DD8F-4E3F-B4D1-2CF2F593AE84}" type="CATEGORYNAME">
                      <a:rPr lang="lv-LV"/>
                      <a:pPr/>
                      <a:t>[CATEGORY NAME]</a:t>
                    </a:fld>
                    <a:br>
                      <a:rPr lang="lv-LV" dirty="0"/>
                    </a:br>
                    <a:fld id="{F1A113A7-3CC1-4CAE-B518-4B49ADD45DF6}"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40636584274751186"/>
                      <c:h val="0.14816650993569438"/>
                    </c:manualLayout>
                  </c15:layout>
                  <c15:dlblFieldTable/>
                  <c15:showDataLabelsRange val="0"/>
                </c:ext>
                <c:ext xmlns:c16="http://schemas.microsoft.com/office/drawing/2014/chart" uri="{C3380CC4-5D6E-409C-BE32-E72D297353CC}">
                  <c16:uniqueId val="{00000003-B2F4-4CF6-A054-B9474C612DFD}"/>
                </c:ext>
              </c:extLst>
            </c:dLbl>
            <c:dLbl>
              <c:idx val="2"/>
              <c:layout>
                <c:manualLayout>
                  <c:x val="2.4341374164487124E-2"/>
                  <c:y val="-3.3363040082470694E-2"/>
                </c:manualLayout>
              </c:layout>
              <c:tx>
                <c:rich>
                  <a:bodyPr/>
                  <a:lstStyle/>
                  <a:p>
                    <a:fld id="{6F28E9A9-46F3-4500-A029-3B7AF707AAEF}" type="CATEGORYNAME">
                      <a:rPr lang="lv-LV"/>
                      <a:pPr/>
                      <a:t>[CATEGORY NAME]</a:t>
                    </a:fld>
                    <a:br>
                      <a:rPr lang="lv-LV" dirty="0"/>
                    </a:br>
                    <a:fld id="{CDF1069B-571C-4491-B6C1-F8FE26339745}"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22725911910291877"/>
                      <c:h val="0.17315165656112574"/>
                    </c:manualLayout>
                  </c15:layout>
                  <c15:dlblFieldTable/>
                  <c15:showDataLabelsRange val="0"/>
                </c:ext>
                <c:ext xmlns:c16="http://schemas.microsoft.com/office/drawing/2014/chart" uri="{C3380CC4-5D6E-409C-BE32-E72D297353CC}">
                  <c16:uniqueId val="{00000005-B2F4-4CF6-A054-B9474C612DFD}"/>
                </c:ext>
              </c:extLst>
            </c:dLbl>
            <c:dLbl>
              <c:idx val="3"/>
              <c:layout>
                <c:manualLayout>
                  <c:x val="0.12094228530051598"/>
                  <c:y val="-6.1841188899512498E-2"/>
                </c:manualLayout>
              </c:layout>
              <c:tx>
                <c:rich>
                  <a:bodyPr/>
                  <a:lstStyle/>
                  <a:p>
                    <a:fld id="{763D02F7-342E-44AE-B287-51AC90C414E6}" type="CATEGORYNAME">
                      <a:rPr lang="lv-LV">
                        <a:solidFill>
                          <a:schemeClr val="tx1"/>
                        </a:solidFill>
                      </a:rPr>
                      <a:pPr/>
                      <a:t>[CATEGORY NAME]</a:t>
                    </a:fld>
                    <a:br>
                      <a:rPr lang="lv-LV" dirty="0">
                        <a:solidFill>
                          <a:schemeClr val="tx1"/>
                        </a:solidFill>
                      </a:rPr>
                    </a:br>
                    <a:fld id="{E7FE55BC-F4A1-4D85-8169-00A867E9784F}" type="VALUE">
                      <a:rPr lang="lv-LV" sz="1000" b="1" baseline="0">
                        <a:solidFill>
                          <a:schemeClr val="tx1"/>
                        </a:solidFill>
                      </a:rPr>
                      <a:pPr/>
                      <a:t>[VALUE]</a:t>
                    </a:fld>
                    <a:endParaRPr lang="lv-LV" dirty="0">
                      <a:solidFill>
                        <a:schemeClr val="tx1"/>
                      </a:solidFill>
                    </a:endParaRPr>
                  </a:p>
                </c:rich>
              </c:tx>
              <c:dLblPos val="bestFit"/>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B2F4-4CF6-A054-B9474C612DFD}"/>
                </c:ext>
              </c:extLst>
            </c:dLbl>
            <c:dLbl>
              <c:idx val="4"/>
              <c:layout>
                <c:manualLayout>
                  <c:x val="0.25847492273546713"/>
                  <c:y val="-1.2653402898277008E-2"/>
                </c:manualLayout>
              </c:layout>
              <c:tx>
                <c:rich>
                  <a:bodyPr/>
                  <a:lstStyle/>
                  <a:p>
                    <a:fld id="{40214EFF-4DE3-4214-9210-63A49DCCB30F}" type="CATEGORYNAME">
                      <a:rPr lang="lv-LV"/>
                      <a:pPr/>
                      <a:t>[CATEGORY NAME]</a:t>
                    </a:fld>
                    <a:br>
                      <a:rPr lang="lv-LV" dirty="0"/>
                    </a:br>
                    <a:fld id="{CFBF83EC-748A-4A96-83AE-9046CEBECF14}"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1727665370942554"/>
                      <c:h val="0.14484168817740756"/>
                    </c:manualLayout>
                  </c15:layout>
                  <c15:dlblFieldTable/>
                  <c15:showDataLabelsRange val="0"/>
                </c:ext>
                <c:ext xmlns:c16="http://schemas.microsoft.com/office/drawing/2014/chart" uri="{C3380CC4-5D6E-409C-BE32-E72D297353CC}">
                  <c16:uniqueId val="{00000009-B2F4-4CF6-A054-B9474C612DFD}"/>
                </c:ext>
              </c:extLst>
            </c:dLbl>
            <c:dLbl>
              <c:idx val="5"/>
              <c:layout>
                <c:manualLayout>
                  <c:x val="5.8868241886883277E-2"/>
                  <c:y val="2.034553180075227E-2"/>
                </c:manualLayout>
              </c:layout>
              <c:tx>
                <c:rich>
                  <a:bodyPr/>
                  <a:lstStyle/>
                  <a:p>
                    <a:fld id="{9BD81984-C776-4FE6-A1D9-55EFF28AC472}" type="CATEGORYNAME">
                      <a:rPr lang="en-US"/>
                      <a:pPr/>
                      <a:t>[CATEGORY NAME]</a:t>
                    </a:fld>
                    <a:br>
                      <a:rPr lang="en-US"/>
                    </a:br>
                    <a:fld id="{A897DBE0-225B-4BA0-8283-711752CB7E08}" type="VALUE">
                      <a:rPr lang="en-US" sz="1200" b="1" baseline="0"/>
                      <a:pPr/>
                      <a:t>[VALUE]</a:t>
                    </a:fld>
                    <a:endParaRPr lang="en-US"/>
                  </a:p>
                </c:rich>
              </c:tx>
              <c:dLblPos val="bestFit"/>
              <c:showLegendKey val="0"/>
              <c:showVal val="1"/>
              <c:showCatName val="1"/>
              <c:showSerName val="0"/>
              <c:showPercent val="0"/>
              <c:showBubbleSize val="0"/>
              <c:extLst>
                <c:ext xmlns:c15="http://schemas.microsoft.com/office/drawing/2012/chart" uri="{CE6537A1-D6FC-4f65-9D91-7224C49458BB}">
                  <c15:layout>
                    <c:manualLayout>
                      <c:w val="0.16917898936282608"/>
                      <c:h val="0.15103543712698961"/>
                    </c:manualLayout>
                  </c15:layout>
                  <c15:dlblFieldTable/>
                  <c15:showDataLabelsRange val="0"/>
                </c:ext>
                <c:ext xmlns:c16="http://schemas.microsoft.com/office/drawing/2014/chart" uri="{C3380CC4-5D6E-409C-BE32-E72D297353CC}">
                  <c16:uniqueId val="{0000000B-B2F4-4CF6-A054-B9474C612DFD}"/>
                </c:ext>
              </c:extLst>
            </c:dLbl>
            <c:spPr>
              <a:no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bestFit"/>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Sheet1!$B$3:$B$7</c:f>
              <c:strCache>
                <c:ptCount val="5"/>
                <c:pt idx="0">
                  <c:v>1 darba ņēmējs</c:v>
                </c:pt>
                <c:pt idx="1">
                  <c:v>2 darba ņēmēji</c:v>
                </c:pt>
                <c:pt idx="2">
                  <c:v>3 darba ņēmēji</c:v>
                </c:pt>
                <c:pt idx="3">
                  <c:v>4 darba ņēmēji</c:v>
                </c:pt>
                <c:pt idx="4">
                  <c:v>5 un vairāk darba ņēmēji</c:v>
                </c:pt>
              </c:strCache>
            </c:strRef>
          </c:cat>
          <c:val>
            <c:numRef>
              <c:f>Sheet1!$D$3:$D$7</c:f>
              <c:numCache>
                <c:formatCode>0.0%</c:formatCode>
                <c:ptCount val="5"/>
                <c:pt idx="0">
                  <c:v>0.57772236076475481</c:v>
                </c:pt>
                <c:pt idx="1">
                  <c:v>0.16735937932945413</c:v>
                </c:pt>
                <c:pt idx="2">
                  <c:v>8.2017179274037136E-2</c:v>
                </c:pt>
                <c:pt idx="3">
                  <c:v>4.4056525353283457E-2</c:v>
                </c:pt>
                <c:pt idx="4">
                  <c:v>0.1288445552784705</c:v>
                </c:pt>
              </c:numCache>
            </c:numRef>
          </c:val>
          <c:extLst>
            <c:ext xmlns:c16="http://schemas.microsoft.com/office/drawing/2014/chart" uri="{C3380CC4-5D6E-409C-BE32-E72D297353CC}">
              <c16:uniqueId val="{0000000C-B2F4-4CF6-A054-B9474C612DFD}"/>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pivotSource>
    <c:name>[Ukraina_25032026.xlsx]Sheet7!PivotTable8</c:name>
    <c:fmtId val="5"/>
  </c:pivotSource>
  <c:chart>
    <c:autoTitleDeleted val="0"/>
    <c:pivotFmts>
      <c:pivotFmt>
        <c:idx val="0"/>
        <c:spPr>
          <a:solidFill>
            <a:srgbClr val="1F497D"/>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1"/>
        <c:spPr>
          <a:solidFill>
            <a:srgbClr val="FFC000"/>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2"/>
        <c:spPr>
          <a:solidFill>
            <a:srgbClr val="FFDB69"/>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3"/>
        <c:spPr>
          <a:solidFill>
            <a:srgbClr val="1F497D"/>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4"/>
        <c:spPr>
          <a:solidFill>
            <a:srgbClr val="FFC000"/>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5"/>
        <c:spPr>
          <a:solidFill>
            <a:srgbClr val="FFDB69"/>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6"/>
        <c:spPr>
          <a:solidFill>
            <a:srgbClr val="1F497D"/>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7"/>
        <c:spPr>
          <a:solidFill>
            <a:srgbClr val="FFC000"/>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8"/>
        <c:spPr>
          <a:solidFill>
            <a:srgbClr val="FFDB69"/>
          </a:solidFill>
          <a:ln>
            <a:noFill/>
          </a:ln>
          <a:effectLst/>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s>
    <c:plotArea>
      <c:layout/>
      <c:barChart>
        <c:barDir val="col"/>
        <c:grouping val="clustered"/>
        <c:varyColors val="0"/>
        <c:ser>
          <c:idx val="0"/>
          <c:order val="0"/>
          <c:tx>
            <c:strRef>
              <c:f>Sheet7!$B$9:$B$10</c:f>
              <c:strCache>
                <c:ptCount val="1"/>
                <c:pt idx="0">
                  <c:v>Līdzekļi neparedzētiem gadījumiem (pārdalītais finansējums)</c:v>
                </c:pt>
              </c:strCache>
            </c:strRef>
          </c:tx>
          <c:spPr>
            <a:solidFill>
              <a:srgbClr val="1F497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Sheet7!$A$11:$A$16</c:f>
              <c:strCache>
                <c:ptCount val="5"/>
                <c:pt idx="0">
                  <c:v>2022. gads</c:v>
                </c:pt>
                <c:pt idx="1">
                  <c:v>2023. gads</c:v>
                </c:pt>
                <c:pt idx="2">
                  <c:v>2024. gads</c:v>
                </c:pt>
                <c:pt idx="3">
                  <c:v>2025. gads</c:v>
                </c:pt>
                <c:pt idx="4">
                  <c:v>2026. gads</c:v>
                </c:pt>
              </c:strCache>
            </c:strRef>
          </c:cat>
          <c:val>
            <c:numRef>
              <c:f>Sheet7!$B$11:$B$16</c:f>
              <c:numCache>
                <c:formatCode>General</c:formatCode>
                <c:ptCount val="5"/>
                <c:pt idx="0" formatCode="#,##0">
                  <c:v>78501827</c:v>
                </c:pt>
              </c:numCache>
            </c:numRef>
          </c:val>
          <c:extLst>
            <c:ext xmlns:c16="http://schemas.microsoft.com/office/drawing/2014/chart" uri="{C3380CC4-5D6E-409C-BE32-E72D297353CC}">
              <c16:uniqueId val="{00000000-4455-4AC2-8DFD-C8680F70DB78}"/>
            </c:ext>
          </c:extLst>
        </c:ser>
        <c:ser>
          <c:idx val="1"/>
          <c:order val="1"/>
          <c:tx>
            <c:strRef>
              <c:f>Sheet7!$C$9:$C$10</c:f>
              <c:strCache>
                <c:ptCount val="1"/>
                <c:pt idx="0">
                  <c:v>Programma 17.00.00 "Finansējums Ukrainas civiliedzīvotāju atbalsta likumā noteikto pasākumu īstenošanai" (pārdalītais finansējums)</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Sheet7!$A$11:$A$16</c:f>
              <c:strCache>
                <c:ptCount val="5"/>
                <c:pt idx="0">
                  <c:v>2022. gads</c:v>
                </c:pt>
                <c:pt idx="1">
                  <c:v>2023. gads</c:v>
                </c:pt>
                <c:pt idx="2">
                  <c:v>2024. gads</c:v>
                </c:pt>
                <c:pt idx="3">
                  <c:v>2025. gads</c:v>
                </c:pt>
                <c:pt idx="4">
                  <c:v>2026. gads</c:v>
                </c:pt>
              </c:strCache>
            </c:strRef>
          </c:cat>
          <c:val>
            <c:numRef>
              <c:f>Sheet7!$C$11:$C$16</c:f>
              <c:numCache>
                <c:formatCode>#,##0</c:formatCode>
                <c:ptCount val="5"/>
                <c:pt idx="1">
                  <c:v>71139692</c:v>
                </c:pt>
                <c:pt idx="2">
                  <c:v>52985116</c:v>
                </c:pt>
                <c:pt idx="3">
                  <c:v>50185293</c:v>
                </c:pt>
              </c:numCache>
            </c:numRef>
          </c:val>
          <c:extLst>
            <c:ext xmlns:c16="http://schemas.microsoft.com/office/drawing/2014/chart" uri="{C3380CC4-5D6E-409C-BE32-E72D297353CC}">
              <c16:uniqueId val="{00000001-4455-4AC2-8DFD-C8680F70DB78}"/>
            </c:ext>
          </c:extLst>
        </c:ser>
        <c:ser>
          <c:idx val="2"/>
          <c:order val="2"/>
          <c:tx>
            <c:strRef>
              <c:f>Sheet7!$D$9:$D$10</c:f>
              <c:strCache>
                <c:ptCount val="1"/>
                <c:pt idx="0">
                  <c:v>Programma 17.00.00 "Finansējums Ukrainas civiliedzīvotāju atbalsta likumā noteikto pasākumu īstenošanai" (plānotais finansējums)</c:v>
                </c:pt>
              </c:strCache>
            </c:strRef>
          </c:tx>
          <c:spPr>
            <a:pattFill prst="wdUpDiag">
              <a:fgClr>
                <a:srgbClr val="FFC000"/>
              </a:fgClr>
              <a:bgClr>
                <a:srgbClr val="FFFFFF"/>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1"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Sheet7!$A$11:$A$16</c:f>
              <c:strCache>
                <c:ptCount val="5"/>
                <c:pt idx="0">
                  <c:v>2022. gads</c:v>
                </c:pt>
                <c:pt idx="1">
                  <c:v>2023. gads</c:v>
                </c:pt>
                <c:pt idx="2">
                  <c:v>2024. gads</c:v>
                </c:pt>
                <c:pt idx="3">
                  <c:v>2025. gads</c:v>
                </c:pt>
                <c:pt idx="4">
                  <c:v>2026. gads</c:v>
                </c:pt>
              </c:strCache>
            </c:strRef>
          </c:cat>
          <c:val>
            <c:numRef>
              <c:f>Sheet7!$D$11:$D$16</c:f>
              <c:numCache>
                <c:formatCode>General</c:formatCode>
                <c:ptCount val="5"/>
                <c:pt idx="4" formatCode="#,##0">
                  <c:v>39717846</c:v>
                </c:pt>
              </c:numCache>
            </c:numRef>
          </c:val>
          <c:extLst>
            <c:ext xmlns:c16="http://schemas.microsoft.com/office/drawing/2014/chart" uri="{C3380CC4-5D6E-409C-BE32-E72D297353CC}">
              <c16:uniqueId val="{00000002-4455-4AC2-8DFD-C8680F70DB78}"/>
            </c:ext>
          </c:extLst>
        </c:ser>
        <c:dLbls>
          <c:dLblPos val="outEnd"/>
          <c:showLegendKey val="0"/>
          <c:showVal val="1"/>
          <c:showCatName val="0"/>
          <c:showSerName val="0"/>
          <c:showPercent val="0"/>
          <c:showBubbleSize val="0"/>
        </c:dLbls>
        <c:gapWidth val="90"/>
        <c:overlap val="100"/>
        <c:axId val="1698705648"/>
        <c:axId val="1698705168"/>
      </c:barChart>
      <c:catAx>
        <c:axId val="16987056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1698705168"/>
        <c:crosses val="autoZero"/>
        <c:auto val="1"/>
        <c:lblAlgn val="ctr"/>
        <c:lblOffset val="100"/>
        <c:noMultiLvlLbl val="0"/>
      </c:catAx>
      <c:valAx>
        <c:axId val="1698705168"/>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1698705648"/>
        <c:crosses val="autoZero"/>
        <c:crossBetween val="between"/>
      </c:valAx>
      <c:spPr>
        <a:noFill/>
        <a:ln>
          <a:noFill/>
        </a:ln>
        <a:effectLst/>
      </c:spPr>
    </c:plotArea>
    <c:legend>
      <c:legendPos val="b"/>
      <c:layout>
        <c:manualLayout>
          <c:xMode val="edge"/>
          <c:yMode val="edge"/>
          <c:x val="2.6631226181473077E-2"/>
          <c:y val="0.80341631664556978"/>
          <c:w val="0.9505038776932544"/>
          <c:h val="0.15373243221988428"/>
        </c:manualLayout>
      </c:layout>
      <c:overlay val="0"/>
      <c:spPr>
        <a:noFill/>
        <a:ln>
          <a:noFill/>
        </a:ln>
        <a:effectLst/>
      </c:spPr>
      <c:txPr>
        <a:bodyPr rot="0" spcFirstLastPara="1" vertOverflow="ellipsis" vert="horz" wrap="square" anchor="ctr" anchorCtr="1"/>
        <a:lstStyle/>
        <a:p>
          <a:pPr>
            <a:defRPr sz="800" b="0" i="0" u="none" strike="noStrike" kern="1200" spc="-4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4">
    <c:autoUpdate val="0"/>
  </c:externalData>
  <c:extLst>
    <c:ext xmlns:c14="http://schemas.microsoft.com/office/drawing/2007/8/2/chart" uri="{781A3756-C4B2-4CAC-9D66-4F8BD8637D16}">
      <c14:pivotOptions>
        <c14:dropZoneFilter val="1"/>
        <c14:dropZoneCategories val="1"/>
        <c14:dropZoneData val="1"/>
        <c14:dropZoneSeries val="1"/>
      </c14:pivotOptions>
    </c:ext>
    <c:ext xmlns:c16="http://schemas.microsoft.com/office/drawing/2014/chart" uri="{E28EC0CA-F0BB-4C9C-879D-F8772B89E7AC}">
      <c16:pivotOptions16>
        <c16:showExpandCollapseFieldButtons val="1"/>
      </c16:pivotOptions16>
    </c:ext>
  </c:extLst>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Sheet1!$A$254</c:f>
              <c:strCache>
                <c:ptCount val="1"/>
                <c:pt idx="0">
                  <c:v>Akūta saslimšana, medikamentu nepieciešamība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Sheet1!$B$253:$N$253</c:f>
              <c:strCache>
                <c:ptCount val="13"/>
                <c:pt idx="0">
                  <c:v>2023.g.I</c:v>
                </c:pt>
                <c:pt idx="1">
                  <c:v>2023.g.II</c:v>
                </c:pt>
                <c:pt idx="2">
                  <c:v>2023.g.III</c:v>
                </c:pt>
                <c:pt idx="3">
                  <c:v>2023.g.IV</c:v>
                </c:pt>
                <c:pt idx="4">
                  <c:v>2024.g.I</c:v>
                </c:pt>
                <c:pt idx="5">
                  <c:v>2024.g.II</c:v>
                </c:pt>
                <c:pt idx="6">
                  <c:v>2024.g.III</c:v>
                </c:pt>
                <c:pt idx="7">
                  <c:v>2024.g.IV</c:v>
                </c:pt>
                <c:pt idx="8">
                  <c:v>2025.g.I</c:v>
                </c:pt>
                <c:pt idx="9">
                  <c:v>2025.g.II</c:v>
                </c:pt>
                <c:pt idx="10">
                  <c:v>2025.g.III</c:v>
                </c:pt>
                <c:pt idx="11">
                  <c:v>2025.g.IV</c:v>
                </c:pt>
                <c:pt idx="12">
                  <c:v>2026.g.I</c:v>
                </c:pt>
              </c:strCache>
            </c:strRef>
          </c:cat>
          <c:val>
            <c:numRef>
              <c:f>Sheet1!$B$254:$N$254</c:f>
              <c:numCache>
                <c:formatCode>General</c:formatCode>
                <c:ptCount val="13"/>
                <c:pt idx="0">
                  <c:v>154</c:v>
                </c:pt>
                <c:pt idx="1">
                  <c:v>105</c:v>
                </c:pt>
                <c:pt idx="2">
                  <c:v>42</c:v>
                </c:pt>
                <c:pt idx="3">
                  <c:v>60</c:v>
                </c:pt>
                <c:pt idx="4">
                  <c:v>35</c:v>
                </c:pt>
                <c:pt idx="5">
                  <c:v>27</c:v>
                </c:pt>
                <c:pt idx="6">
                  <c:v>19</c:v>
                </c:pt>
                <c:pt idx="7">
                  <c:v>41</c:v>
                </c:pt>
                <c:pt idx="8">
                  <c:v>35</c:v>
                </c:pt>
                <c:pt idx="9">
                  <c:v>36</c:v>
                </c:pt>
                <c:pt idx="10">
                  <c:v>78</c:v>
                </c:pt>
                <c:pt idx="11">
                  <c:v>69</c:v>
                </c:pt>
                <c:pt idx="12">
                  <c:v>29</c:v>
                </c:pt>
              </c:numCache>
            </c:numRef>
          </c:val>
          <c:extLst>
            <c:ext xmlns:c16="http://schemas.microsoft.com/office/drawing/2014/chart" uri="{C3380CC4-5D6E-409C-BE32-E72D297353CC}">
              <c16:uniqueId val="{00000000-14EE-48D9-A2B4-A5A5C6DD5ECC}"/>
            </c:ext>
          </c:extLst>
        </c:ser>
        <c:ser>
          <c:idx val="1"/>
          <c:order val="1"/>
          <c:tx>
            <c:strRef>
              <c:f>Sheet1!$A$255</c:f>
              <c:strCache>
                <c:ptCount val="1"/>
                <c:pt idx="0">
                  <c:v>Plānveida</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Sheet1!$B$253:$N$253</c:f>
              <c:strCache>
                <c:ptCount val="13"/>
                <c:pt idx="0">
                  <c:v>2023.g.I</c:v>
                </c:pt>
                <c:pt idx="1">
                  <c:v>2023.g.II</c:v>
                </c:pt>
                <c:pt idx="2">
                  <c:v>2023.g.III</c:v>
                </c:pt>
                <c:pt idx="3">
                  <c:v>2023.g.IV</c:v>
                </c:pt>
                <c:pt idx="4">
                  <c:v>2024.g.I</c:v>
                </c:pt>
                <c:pt idx="5">
                  <c:v>2024.g.II</c:v>
                </c:pt>
                <c:pt idx="6">
                  <c:v>2024.g.III</c:v>
                </c:pt>
                <c:pt idx="7">
                  <c:v>2024.g.IV</c:v>
                </c:pt>
                <c:pt idx="8">
                  <c:v>2025.g.I</c:v>
                </c:pt>
                <c:pt idx="9">
                  <c:v>2025.g.II</c:v>
                </c:pt>
                <c:pt idx="10">
                  <c:v>2025.g.III</c:v>
                </c:pt>
                <c:pt idx="11">
                  <c:v>2025.g.IV</c:v>
                </c:pt>
                <c:pt idx="12">
                  <c:v>2026.g.I</c:v>
                </c:pt>
              </c:strCache>
            </c:strRef>
          </c:cat>
          <c:val>
            <c:numRef>
              <c:f>Sheet1!$B$255:$N$255</c:f>
              <c:numCache>
                <c:formatCode>General</c:formatCode>
                <c:ptCount val="13"/>
                <c:pt idx="0">
                  <c:v>392</c:v>
                </c:pt>
                <c:pt idx="1">
                  <c:v>353</c:v>
                </c:pt>
                <c:pt idx="2">
                  <c:v>299</c:v>
                </c:pt>
                <c:pt idx="3">
                  <c:v>439</c:v>
                </c:pt>
                <c:pt idx="4">
                  <c:v>410</c:v>
                </c:pt>
                <c:pt idx="5">
                  <c:v>343</c:v>
                </c:pt>
                <c:pt idx="6">
                  <c:v>433</c:v>
                </c:pt>
                <c:pt idx="7">
                  <c:v>422</c:v>
                </c:pt>
                <c:pt idx="8">
                  <c:v>461</c:v>
                </c:pt>
                <c:pt idx="9">
                  <c:v>309</c:v>
                </c:pt>
                <c:pt idx="10">
                  <c:v>388</c:v>
                </c:pt>
                <c:pt idx="11">
                  <c:v>357</c:v>
                </c:pt>
                <c:pt idx="12">
                  <c:v>354</c:v>
                </c:pt>
              </c:numCache>
            </c:numRef>
          </c:val>
          <c:extLst>
            <c:ext xmlns:c16="http://schemas.microsoft.com/office/drawing/2014/chart" uri="{C3380CC4-5D6E-409C-BE32-E72D297353CC}">
              <c16:uniqueId val="{00000001-14EE-48D9-A2B4-A5A5C6DD5ECC}"/>
            </c:ext>
          </c:extLst>
        </c:ser>
        <c:dLbls>
          <c:dLblPos val="outEnd"/>
          <c:showLegendKey val="0"/>
          <c:showVal val="1"/>
          <c:showCatName val="0"/>
          <c:showSerName val="0"/>
          <c:showPercent val="0"/>
          <c:showBubbleSize val="0"/>
        </c:dLbls>
        <c:gapWidth val="219"/>
        <c:overlap val="-27"/>
        <c:axId val="966388800"/>
        <c:axId val="966396000"/>
      </c:barChart>
      <c:catAx>
        <c:axId val="9663888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966396000"/>
        <c:crosses val="autoZero"/>
        <c:auto val="1"/>
        <c:lblAlgn val="ctr"/>
        <c:lblOffset val="100"/>
        <c:noMultiLvlLbl val="0"/>
      </c:catAx>
      <c:valAx>
        <c:axId val="9663960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9663888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dLbls>
            <c:dLbl>
              <c:idx val="12"/>
              <c:layout>
                <c:manualLayout>
                  <c:x val="0"/>
                  <c:y val="-3.2552083333333335E-3"/>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7757-436A-91AD-5481C6B2F97C}"/>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Sheet1!$A$231:$A$243</c:f>
              <c:strCache>
                <c:ptCount val="13"/>
                <c:pt idx="0">
                  <c:v>2023.g.I</c:v>
                </c:pt>
                <c:pt idx="1">
                  <c:v>2023.g.II</c:v>
                </c:pt>
                <c:pt idx="2">
                  <c:v>2023.g.III</c:v>
                </c:pt>
                <c:pt idx="3">
                  <c:v>2023.g.IV</c:v>
                </c:pt>
                <c:pt idx="4">
                  <c:v>2024.g.I</c:v>
                </c:pt>
                <c:pt idx="5">
                  <c:v>2024.g.II</c:v>
                </c:pt>
                <c:pt idx="6">
                  <c:v>2024.g.III</c:v>
                </c:pt>
                <c:pt idx="7">
                  <c:v>2024.g.IV</c:v>
                </c:pt>
                <c:pt idx="8">
                  <c:v>2025.g.I</c:v>
                </c:pt>
                <c:pt idx="9">
                  <c:v>2025.g.II</c:v>
                </c:pt>
                <c:pt idx="10">
                  <c:v>2025.g.III</c:v>
                </c:pt>
                <c:pt idx="11">
                  <c:v>2025.g.IV</c:v>
                </c:pt>
                <c:pt idx="12">
                  <c:v>2026.g.I</c:v>
                </c:pt>
              </c:strCache>
            </c:strRef>
          </c:cat>
          <c:val>
            <c:numRef>
              <c:f>Sheet1!$B$231:$B$243</c:f>
              <c:numCache>
                <c:formatCode>General</c:formatCode>
                <c:ptCount val="13"/>
                <c:pt idx="0">
                  <c:v>546</c:v>
                </c:pt>
                <c:pt idx="1">
                  <c:v>458</c:v>
                </c:pt>
                <c:pt idx="2">
                  <c:v>341</c:v>
                </c:pt>
                <c:pt idx="3">
                  <c:v>499</c:v>
                </c:pt>
                <c:pt idx="4">
                  <c:v>437</c:v>
                </c:pt>
                <c:pt idx="5">
                  <c:v>370</c:v>
                </c:pt>
                <c:pt idx="6">
                  <c:v>452</c:v>
                </c:pt>
                <c:pt idx="7">
                  <c:v>463</c:v>
                </c:pt>
                <c:pt idx="8">
                  <c:v>496</c:v>
                </c:pt>
                <c:pt idx="9">
                  <c:v>345</c:v>
                </c:pt>
                <c:pt idx="10">
                  <c:v>466</c:v>
                </c:pt>
                <c:pt idx="11">
                  <c:v>426</c:v>
                </c:pt>
                <c:pt idx="12">
                  <c:v>383</c:v>
                </c:pt>
              </c:numCache>
            </c:numRef>
          </c:val>
          <c:extLst>
            <c:ext xmlns:c16="http://schemas.microsoft.com/office/drawing/2014/chart" uri="{C3380CC4-5D6E-409C-BE32-E72D297353CC}">
              <c16:uniqueId val="{00000000-460C-4BE7-902B-32DF3F76AA14}"/>
            </c:ext>
          </c:extLst>
        </c:ser>
        <c:dLbls>
          <c:dLblPos val="outEnd"/>
          <c:showLegendKey val="0"/>
          <c:showVal val="1"/>
          <c:showCatName val="0"/>
          <c:showSerName val="0"/>
          <c:showPercent val="0"/>
          <c:showBubbleSize val="0"/>
        </c:dLbls>
        <c:gapWidth val="219"/>
        <c:overlap val="-27"/>
        <c:axId val="403862448"/>
        <c:axId val="403862928"/>
      </c:barChart>
      <c:catAx>
        <c:axId val="4038624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403862928"/>
        <c:crosses val="autoZero"/>
        <c:auto val="1"/>
        <c:lblAlgn val="ctr"/>
        <c:lblOffset val="100"/>
        <c:noMultiLvlLbl val="0"/>
      </c:catAx>
      <c:valAx>
        <c:axId val="40386292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40386244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Skaits</c:v>
          </c:tx>
          <c:spPr>
            <a:solidFill>
              <a:srgbClr val="0070C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kopskaits!$A$2:$A$15</c:f>
              <c:strCache>
                <c:ptCount val="12"/>
                <c:pt idx="0">
                  <c:v>2023.g.I</c:v>
                </c:pt>
                <c:pt idx="1">
                  <c:v>2023.g. II</c:v>
                </c:pt>
                <c:pt idx="2">
                  <c:v>2023.g.III</c:v>
                </c:pt>
                <c:pt idx="3">
                  <c:v>2023.g. IV</c:v>
                </c:pt>
                <c:pt idx="4">
                  <c:v>2024.g. I</c:v>
                </c:pt>
                <c:pt idx="5">
                  <c:v>2024.g. II</c:v>
                </c:pt>
                <c:pt idx="6">
                  <c:v>2024.g. III</c:v>
                </c:pt>
                <c:pt idx="7">
                  <c:v>2024.g.IV</c:v>
                </c:pt>
                <c:pt idx="8">
                  <c:v>2025.g. I</c:v>
                </c:pt>
                <c:pt idx="9">
                  <c:v>2025.g. II</c:v>
                </c:pt>
                <c:pt idx="10">
                  <c:v>2025.g. III</c:v>
                </c:pt>
                <c:pt idx="11">
                  <c:v>2025.g. IV</c:v>
                </c:pt>
              </c:strCache>
              <c:extLst/>
            </c:strRef>
          </c:cat>
          <c:val>
            <c:numRef>
              <c:f>kopskaits!$B$2:$B$15</c:f>
              <c:numCache>
                <c:formatCode>General</c:formatCode>
                <c:ptCount val="12"/>
                <c:pt idx="0">
                  <c:v>871</c:v>
                </c:pt>
                <c:pt idx="1">
                  <c:v>796</c:v>
                </c:pt>
                <c:pt idx="2">
                  <c:v>720</c:v>
                </c:pt>
                <c:pt idx="3">
                  <c:v>606</c:v>
                </c:pt>
                <c:pt idx="4">
                  <c:v>446</c:v>
                </c:pt>
                <c:pt idx="5">
                  <c:v>419</c:v>
                </c:pt>
                <c:pt idx="6">
                  <c:v>498</c:v>
                </c:pt>
                <c:pt idx="7">
                  <c:v>491</c:v>
                </c:pt>
                <c:pt idx="8">
                  <c:v>464</c:v>
                </c:pt>
                <c:pt idx="9">
                  <c:v>476</c:v>
                </c:pt>
                <c:pt idx="10">
                  <c:v>565</c:v>
                </c:pt>
                <c:pt idx="11">
                  <c:v>626</c:v>
                </c:pt>
              </c:numCache>
              <c:extLst/>
            </c:numRef>
          </c:val>
          <c:extLst>
            <c:ext xmlns:c16="http://schemas.microsoft.com/office/drawing/2014/chart" uri="{C3380CC4-5D6E-409C-BE32-E72D297353CC}">
              <c16:uniqueId val="{00000000-7C9B-4EDA-9F3D-21A6A05DE75D}"/>
            </c:ext>
          </c:extLst>
        </c:ser>
        <c:ser>
          <c:idx val="1"/>
          <c:order val="1"/>
          <c:tx>
            <c:v>Bērni</c:v>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kopskaits!$A$2:$A$15</c:f>
              <c:strCache>
                <c:ptCount val="12"/>
                <c:pt idx="0">
                  <c:v>2023.g.I</c:v>
                </c:pt>
                <c:pt idx="1">
                  <c:v>2023.g. II</c:v>
                </c:pt>
                <c:pt idx="2">
                  <c:v>2023.g.III</c:v>
                </c:pt>
                <c:pt idx="3">
                  <c:v>2023.g. IV</c:v>
                </c:pt>
                <c:pt idx="4">
                  <c:v>2024.g. I</c:v>
                </c:pt>
                <c:pt idx="5">
                  <c:v>2024.g. II</c:v>
                </c:pt>
                <c:pt idx="6">
                  <c:v>2024.g. III</c:v>
                </c:pt>
                <c:pt idx="7">
                  <c:v>2024.g.IV</c:v>
                </c:pt>
                <c:pt idx="8">
                  <c:v>2025.g. I</c:v>
                </c:pt>
                <c:pt idx="9">
                  <c:v>2025.g. II</c:v>
                </c:pt>
                <c:pt idx="10">
                  <c:v>2025.g. III</c:v>
                </c:pt>
                <c:pt idx="11">
                  <c:v>2025.g. IV</c:v>
                </c:pt>
              </c:strCache>
              <c:extLst/>
            </c:strRef>
          </c:cat>
          <c:val>
            <c:numRef>
              <c:f>kopskaits!$C$2:$C$15</c:f>
              <c:numCache>
                <c:formatCode>General</c:formatCode>
                <c:ptCount val="12"/>
                <c:pt idx="0">
                  <c:v>178</c:v>
                </c:pt>
                <c:pt idx="1">
                  <c:v>143</c:v>
                </c:pt>
                <c:pt idx="2">
                  <c:v>75</c:v>
                </c:pt>
                <c:pt idx="3">
                  <c:v>74</c:v>
                </c:pt>
                <c:pt idx="4">
                  <c:v>73</c:v>
                </c:pt>
                <c:pt idx="5">
                  <c:v>52</c:v>
                </c:pt>
                <c:pt idx="6">
                  <c:v>106</c:v>
                </c:pt>
                <c:pt idx="7">
                  <c:v>72</c:v>
                </c:pt>
                <c:pt idx="8">
                  <c:v>95</c:v>
                </c:pt>
                <c:pt idx="9">
                  <c:v>78</c:v>
                </c:pt>
                <c:pt idx="10">
                  <c:v>69</c:v>
                </c:pt>
                <c:pt idx="11">
                  <c:v>95</c:v>
                </c:pt>
              </c:numCache>
              <c:extLst/>
            </c:numRef>
          </c:val>
          <c:extLst>
            <c:ext xmlns:c16="http://schemas.microsoft.com/office/drawing/2014/chart" uri="{C3380CC4-5D6E-409C-BE32-E72D297353CC}">
              <c16:uniqueId val="{00000001-7C9B-4EDA-9F3D-21A6A05DE75D}"/>
            </c:ext>
          </c:extLst>
        </c:ser>
        <c:ser>
          <c:idx val="2"/>
          <c:order val="2"/>
          <c:tx>
            <c:v>Pieaugušie</c:v>
          </c:tx>
          <c:spPr>
            <a:solidFill>
              <a:srgbClr val="92D05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kopskaits!$A$2:$A$15</c:f>
              <c:strCache>
                <c:ptCount val="12"/>
                <c:pt idx="0">
                  <c:v>2023.g.I</c:v>
                </c:pt>
                <c:pt idx="1">
                  <c:v>2023.g. II</c:v>
                </c:pt>
                <c:pt idx="2">
                  <c:v>2023.g.III</c:v>
                </c:pt>
                <c:pt idx="3">
                  <c:v>2023.g. IV</c:v>
                </c:pt>
                <c:pt idx="4">
                  <c:v>2024.g. I</c:v>
                </c:pt>
                <c:pt idx="5">
                  <c:v>2024.g. II</c:v>
                </c:pt>
                <c:pt idx="6">
                  <c:v>2024.g. III</c:v>
                </c:pt>
                <c:pt idx="7">
                  <c:v>2024.g.IV</c:v>
                </c:pt>
                <c:pt idx="8">
                  <c:v>2025.g. I</c:v>
                </c:pt>
                <c:pt idx="9">
                  <c:v>2025.g. II</c:v>
                </c:pt>
                <c:pt idx="10">
                  <c:v>2025.g. III</c:v>
                </c:pt>
                <c:pt idx="11">
                  <c:v>2025.g. IV</c:v>
                </c:pt>
              </c:strCache>
              <c:extLst/>
            </c:strRef>
          </c:cat>
          <c:val>
            <c:numRef>
              <c:f>kopskaits!$D$2:$D$15</c:f>
              <c:numCache>
                <c:formatCode>General</c:formatCode>
                <c:ptCount val="12"/>
                <c:pt idx="0">
                  <c:v>693</c:v>
                </c:pt>
                <c:pt idx="1">
                  <c:v>653</c:v>
                </c:pt>
                <c:pt idx="2">
                  <c:v>645</c:v>
                </c:pt>
                <c:pt idx="3">
                  <c:v>532</c:v>
                </c:pt>
                <c:pt idx="4">
                  <c:v>373</c:v>
                </c:pt>
                <c:pt idx="5">
                  <c:v>367</c:v>
                </c:pt>
                <c:pt idx="6">
                  <c:v>392</c:v>
                </c:pt>
                <c:pt idx="7">
                  <c:v>419</c:v>
                </c:pt>
                <c:pt idx="8">
                  <c:v>369</c:v>
                </c:pt>
                <c:pt idx="9">
                  <c:v>398</c:v>
                </c:pt>
                <c:pt idx="10">
                  <c:v>496</c:v>
                </c:pt>
                <c:pt idx="11">
                  <c:v>531</c:v>
                </c:pt>
              </c:numCache>
              <c:extLst/>
            </c:numRef>
          </c:val>
          <c:extLst>
            <c:ext xmlns:c16="http://schemas.microsoft.com/office/drawing/2014/chart" uri="{C3380CC4-5D6E-409C-BE32-E72D297353CC}">
              <c16:uniqueId val="{00000002-7C9B-4EDA-9F3D-21A6A05DE75D}"/>
            </c:ext>
          </c:extLst>
        </c:ser>
        <c:dLbls>
          <c:showLegendKey val="0"/>
          <c:showVal val="1"/>
          <c:showCatName val="0"/>
          <c:showSerName val="0"/>
          <c:showPercent val="0"/>
          <c:showBubbleSize val="0"/>
        </c:dLbls>
        <c:gapWidth val="219"/>
        <c:overlap val="-27"/>
        <c:axId val="1246217456"/>
        <c:axId val="1246219376"/>
        <c:extLst>
          <c:ext xmlns:c15="http://schemas.microsoft.com/office/drawing/2012/chart" uri="{02D57815-91ED-43cb-92C2-25804820EDAC}">
            <c15:filteredBarSeries>
              <c15:ser>
                <c:idx val="3"/>
                <c:order val="3"/>
                <c:spPr>
                  <a:solidFill>
                    <a:schemeClr val="accent4"/>
                  </a:solidFill>
                  <a:ln>
                    <a:noFill/>
                  </a:ln>
                  <a:effectLst/>
                </c:spPr>
                <c:invertIfNegative val="0"/>
                <c:dLbls>
                  <c:delete val="1"/>
                </c:dLbls>
                <c:cat>
                  <c:strRef>
                    <c:extLst>
                      <c:ext uri="{02D57815-91ED-43cb-92C2-25804820EDAC}">
                        <c15:formulaRef>
                          <c15:sqref>kopskaits!$A$2:$A$15</c15:sqref>
                        </c15:formulaRef>
                      </c:ext>
                    </c:extLst>
                    <c:strCache>
                      <c:ptCount val="14"/>
                      <c:pt idx="0">
                        <c:v>2023.g.I</c:v>
                      </c:pt>
                      <c:pt idx="1">
                        <c:v>2023.g. II</c:v>
                      </c:pt>
                      <c:pt idx="2">
                        <c:v>2023.g.III</c:v>
                      </c:pt>
                      <c:pt idx="3">
                        <c:v>2023.g. IV</c:v>
                      </c:pt>
                      <c:pt idx="4">
                        <c:v>2024.g. I</c:v>
                      </c:pt>
                      <c:pt idx="5">
                        <c:v>2024.g. II</c:v>
                      </c:pt>
                      <c:pt idx="6">
                        <c:v>2024.g. III</c:v>
                      </c:pt>
                      <c:pt idx="7">
                        <c:v>2024.g.IV</c:v>
                      </c:pt>
                      <c:pt idx="8">
                        <c:v>2025.g. I</c:v>
                      </c:pt>
                      <c:pt idx="9">
                        <c:v>2025.g. II</c:v>
                      </c:pt>
                      <c:pt idx="10">
                        <c:v>2025.g. III</c:v>
                      </c:pt>
                      <c:pt idx="11">
                        <c:v>2025.g. IV</c:v>
                      </c:pt>
                      <c:pt idx="12">
                        <c:v>01.01.26-31.01.26</c:v>
                      </c:pt>
                      <c:pt idx="13">
                        <c:v>01.02.26-28.02.26</c:v>
                      </c:pt>
                    </c:strCache>
                  </c:strRef>
                </c:cat>
                <c:val>
                  <c:numRef>
                    <c:extLst>
                      <c:ext uri="{02D57815-91ED-43cb-92C2-25804820EDAC}">
                        <c15:formulaRef>
                          <c15:sqref>kopskaits!$B$1</c15:sqref>
                        </c15:formulaRef>
                      </c:ext>
                    </c:extLst>
                    <c:numCache>
                      <c:formatCode>General</c:formatCode>
                      <c:ptCount val="1"/>
                      <c:pt idx="0">
                        <c:v>0</c:v>
                      </c:pt>
                    </c:numCache>
                  </c:numRef>
                </c:val>
                <c:extLst>
                  <c:ext xmlns:c16="http://schemas.microsoft.com/office/drawing/2014/chart" uri="{C3380CC4-5D6E-409C-BE32-E72D297353CC}">
                    <c16:uniqueId val="{00000003-7C9B-4EDA-9F3D-21A6A05DE75D}"/>
                  </c:ext>
                </c:extLst>
              </c15:ser>
            </c15:filteredBarSeries>
            <c15:filteredBarSeries>
              <c15:ser>
                <c:idx val="4"/>
                <c:order val="4"/>
                <c:spPr>
                  <a:solidFill>
                    <a:schemeClr val="accent5"/>
                  </a:solidFill>
                  <a:ln>
                    <a:noFill/>
                  </a:ln>
                  <a:effectLst/>
                </c:spPr>
                <c:invertIfNegative val="0"/>
                <c:dLbls>
                  <c:delete val="1"/>
                </c:dLbls>
                <c:cat>
                  <c:strRef>
                    <c:extLst xmlns:c15="http://schemas.microsoft.com/office/drawing/2012/chart">
                      <c:ext xmlns:c15="http://schemas.microsoft.com/office/drawing/2012/chart" uri="{02D57815-91ED-43cb-92C2-25804820EDAC}">
                        <c15:formulaRef>
                          <c15:sqref>kopskaits!$A$2:$A$15</c15:sqref>
                        </c15:formulaRef>
                      </c:ext>
                    </c:extLst>
                    <c:strCache>
                      <c:ptCount val="14"/>
                      <c:pt idx="0">
                        <c:v>2023.g.I</c:v>
                      </c:pt>
                      <c:pt idx="1">
                        <c:v>2023.g. II</c:v>
                      </c:pt>
                      <c:pt idx="2">
                        <c:v>2023.g.III</c:v>
                      </c:pt>
                      <c:pt idx="3">
                        <c:v>2023.g. IV</c:v>
                      </c:pt>
                      <c:pt idx="4">
                        <c:v>2024.g. I</c:v>
                      </c:pt>
                      <c:pt idx="5">
                        <c:v>2024.g. II</c:v>
                      </c:pt>
                      <c:pt idx="6">
                        <c:v>2024.g. III</c:v>
                      </c:pt>
                      <c:pt idx="7">
                        <c:v>2024.g.IV</c:v>
                      </c:pt>
                      <c:pt idx="8">
                        <c:v>2025.g. I</c:v>
                      </c:pt>
                      <c:pt idx="9">
                        <c:v>2025.g. II</c:v>
                      </c:pt>
                      <c:pt idx="10">
                        <c:v>2025.g. III</c:v>
                      </c:pt>
                      <c:pt idx="11">
                        <c:v>2025.g. IV</c:v>
                      </c:pt>
                      <c:pt idx="12">
                        <c:v>01.01.26-31.01.26</c:v>
                      </c:pt>
                      <c:pt idx="13">
                        <c:v>01.02.26-28.02.26</c:v>
                      </c:pt>
                    </c:strCache>
                  </c:strRef>
                </c:cat>
                <c:val>
                  <c:numRef>
                    <c:extLst xmlns:c15="http://schemas.microsoft.com/office/drawing/2012/chart">
                      <c:ext xmlns:c15="http://schemas.microsoft.com/office/drawing/2012/chart" uri="{02D57815-91ED-43cb-92C2-25804820EDAC}">
                        <c15:formulaRef>
                          <c15:sqref>kopskaits!$C$1</c15:sqref>
                        </c15:formulaRef>
                      </c:ext>
                    </c:extLst>
                    <c:numCache>
                      <c:formatCode>General</c:formatCode>
                      <c:ptCount val="1"/>
                      <c:pt idx="0">
                        <c:v>0</c:v>
                      </c:pt>
                    </c:numCache>
                  </c:numRef>
                </c:val>
                <c:extLst xmlns:c15="http://schemas.microsoft.com/office/drawing/2012/chart">
                  <c:ext xmlns:c16="http://schemas.microsoft.com/office/drawing/2014/chart" uri="{C3380CC4-5D6E-409C-BE32-E72D297353CC}">
                    <c16:uniqueId val="{00000004-7C9B-4EDA-9F3D-21A6A05DE75D}"/>
                  </c:ext>
                </c:extLst>
              </c15:ser>
            </c15:filteredBarSeries>
            <c15:filteredBarSeries>
              <c15:ser>
                <c:idx val="5"/>
                <c:order val="5"/>
                <c:spPr>
                  <a:solidFill>
                    <a:schemeClr val="accent6"/>
                  </a:solidFill>
                  <a:ln>
                    <a:noFill/>
                  </a:ln>
                  <a:effectLst/>
                </c:spPr>
                <c:invertIfNegative val="0"/>
                <c:dLbls>
                  <c:delete val="1"/>
                </c:dLbls>
                <c:cat>
                  <c:strRef>
                    <c:extLst xmlns:c15="http://schemas.microsoft.com/office/drawing/2012/chart">
                      <c:ext xmlns:c15="http://schemas.microsoft.com/office/drawing/2012/chart" uri="{02D57815-91ED-43cb-92C2-25804820EDAC}">
                        <c15:formulaRef>
                          <c15:sqref>kopskaits!$A$2:$A$15</c15:sqref>
                        </c15:formulaRef>
                      </c:ext>
                    </c:extLst>
                    <c:strCache>
                      <c:ptCount val="14"/>
                      <c:pt idx="0">
                        <c:v>2023.g.I</c:v>
                      </c:pt>
                      <c:pt idx="1">
                        <c:v>2023.g. II</c:v>
                      </c:pt>
                      <c:pt idx="2">
                        <c:v>2023.g.III</c:v>
                      </c:pt>
                      <c:pt idx="3">
                        <c:v>2023.g. IV</c:v>
                      </c:pt>
                      <c:pt idx="4">
                        <c:v>2024.g. I</c:v>
                      </c:pt>
                      <c:pt idx="5">
                        <c:v>2024.g. II</c:v>
                      </c:pt>
                      <c:pt idx="6">
                        <c:v>2024.g. III</c:v>
                      </c:pt>
                      <c:pt idx="7">
                        <c:v>2024.g.IV</c:v>
                      </c:pt>
                      <c:pt idx="8">
                        <c:v>2025.g. I</c:v>
                      </c:pt>
                      <c:pt idx="9">
                        <c:v>2025.g. II</c:v>
                      </c:pt>
                      <c:pt idx="10">
                        <c:v>2025.g. III</c:v>
                      </c:pt>
                      <c:pt idx="11">
                        <c:v>2025.g. IV</c:v>
                      </c:pt>
                      <c:pt idx="12">
                        <c:v>01.01.26-31.01.26</c:v>
                      </c:pt>
                      <c:pt idx="13">
                        <c:v>01.02.26-28.02.26</c:v>
                      </c:pt>
                    </c:strCache>
                  </c:strRef>
                </c:cat>
                <c:val>
                  <c:numRef>
                    <c:extLst xmlns:c15="http://schemas.microsoft.com/office/drawing/2012/chart">
                      <c:ext xmlns:c15="http://schemas.microsoft.com/office/drawing/2012/chart" uri="{02D57815-91ED-43cb-92C2-25804820EDAC}">
                        <c15:formulaRef>
                          <c15:sqref>kopskaits!$D$1</c15:sqref>
                        </c15:formulaRef>
                      </c:ext>
                    </c:extLst>
                    <c:numCache>
                      <c:formatCode>General</c:formatCode>
                      <c:ptCount val="1"/>
                      <c:pt idx="0">
                        <c:v>0</c:v>
                      </c:pt>
                    </c:numCache>
                  </c:numRef>
                </c:val>
                <c:extLst xmlns:c15="http://schemas.microsoft.com/office/drawing/2012/chart">
                  <c:ext xmlns:c16="http://schemas.microsoft.com/office/drawing/2014/chart" uri="{C3380CC4-5D6E-409C-BE32-E72D297353CC}">
                    <c16:uniqueId val="{00000005-7C9B-4EDA-9F3D-21A6A05DE75D}"/>
                  </c:ext>
                </c:extLst>
              </c15:ser>
            </c15:filteredBarSeries>
          </c:ext>
        </c:extLst>
      </c:barChart>
      <c:catAx>
        <c:axId val="12462174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246219376"/>
        <c:crosses val="autoZero"/>
        <c:auto val="1"/>
        <c:lblAlgn val="ctr"/>
        <c:lblOffset val="100"/>
        <c:noMultiLvlLbl val="0"/>
      </c:catAx>
      <c:valAx>
        <c:axId val="1246219376"/>
        <c:scaling>
          <c:orientation val="minMax"/>
        </c:scaling>
        <c:delete val="1"/>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crossAx val="1246217456"/>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autoTitleDeleted val="1"/>
    <c:plotArea>
      <c:layout>
        <c:manualLayout>
          <c:layoutTarget val="inner"/>
          <c:xMode val="edge"/>
          <c:yMode val="edge"/>
          <c:x val="0.20787548866030831"/>
          <c:y val="1.3755723027426626E-2"/>
          <c:w val="0.78112099021293113"/>
          <c:h val="0.62070302290562462"/>
        </c:manualLayout>
      </c:layout>
      <c:lineChart>
        <c:grouping val="standard"/>
        <c:varyColors val="0"/>
        <c:ser>
          <c:idx val="0"/>
          <c:order val="0"/>
          <c:tx>
            <c:strRef>
              <c:f>Ceturkšņi!$B$26</c:f>
              <c:strCache>
                <c:ptCount val="1"/>
                <c:pt idx="0">
                  <c:v>Izpildīto izsaukumu skaits kopā</c:v>
                </c:pt>
              </c:strCache>
            </c:strRef>
          </c:tx>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vert="horz"/>
              <a:lstStyle/>
              <a:p>
                <a:pPr>
                  <a:defRPr sz="1400" b="1"/>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Ceturkšņi!$A$27:$A$42</c:f>
              <c:strCache>
                <c:ptCount val="16"/>
                <c:pt idx="0">
                  <c:v>2022.gada I</c:v>
                </c:pt>
                <c:pt idx="1">
                  <c:v>2022.gada II</c:v>
                </c:pt>
                <c:pt idx="2">
                  <c:v>2022.gada III</c:v>
                </c:pt>
                <c:pt idx="3">
                  <c:v>2022.gada IV</c:v>
                </c:pt>
                <c:pt idx="4">
                  <c:v>2023.gada I</c:v>
                </c:pt>
                <c:pt idx="5">
                  <c:v>2023.gada II</c:v>
                </c:pt>
                <c:pt idx="6">
                  <c:v>2023.gada III</c:v>
                </c:pt>
                <c:pt idx="7">
                  <c:v>2023.gada IV</c:v>
                </c:pt>
                <c:pt idx="8">
                  <c:v>2024.gada I</c:v>
                </c:pt>
                <c:pt idx="9">
                  <c:v>2024.gada II</c:v>
                </c:pt>
                <c:pt idx="10">
                  <c:v>2024.gada III</c:v>
                </c:pt>
                <c:pt idx="11">
                  <c:v>2024.gada IV</c:v>
                </c:pt>
                <c:pt idx="12">
                  <c:v>2025.gada I</c:v>
                </c:pt>
                <c:pt idx="13">
                  <c:v>2025.gada II</c:v>
                </c:pt>
                <c:pt idx="14">
                  <c:v>2025.gada III</c:v>
                </c:pt>
                <c:pt idx="15">
                  <c:v>2025.gada IV</c:v>
                </c:pt>
              </c:strCache>
            </c:strRef>
          </c:cat>
          <c:val>
            <c:numRef>
              <c:f>Ceturkšņi!$B$27:$B$42</c:f>
              <c:numCache>
                <c:formatCode>General</c:formatCode>
                <c:ptCount val="16"/>
                <c:pt idx="0">
                  <c:v>351</c:v>
                </c:pt>
                <c:pt idx="1">
                  <c:v>1065</c:v>
                </c:pt>
                <c:pt idx="2">
                  <c:v>696</c:v>
                </c:pt>
                <c:pt idx="3">
                  <c:v>624</c:v>
                </c:pt>
                <c:pt idx="4">
                  <c:v>436</c:v>
                </c:pt>
                <c:pt idx="5">
                  <c:v>349</c:v>
                </c:pt>
                <c:pt idx="6">
                  <c:v>264</c:v>
                </c:pt>
                <c:pt idx="7">
                  <c:v>255</c:v>
                </c:pt>
                <c:pt idx="8">
                  <c:v>325</c:v>
                </c:pt>
                <c:pt idx="9">
                  <c:v>281</c:v>
                </c:pt>
                <c:pt idx="10">
                  <c:v>268</c:v>
                </c:pt>
                <c:pt idx="11">
                  <c:v>297</c:v>
                </c:pt>
                <c:pt idx="12">
                  <c:v>420</c:v>
                </c:pt>
                <c:pt idx="13">
                  <c:v>349</c:v>
                </c:pt>
                <c:pt idx="14">
                  <c:v>366</c:v>
                </c:pt>
                <c:pt idx="15">
                  <c:v>419</c:v>
                </c:pt>
              </c:numCache>
            </c:numRef>
          </c:val>
          <c:smooth val="0"/>
          <c:extLst>
            <c:ext xmlns:c16="http://schemas.microsoft.com/office/drawing/2014/chart" uri="{C3380CC4-5D6E-409C-BE32-E72D297353CC}">
              <c16:uniqueId val="{00000000-611C-4D14-845D-74A28DB2D55F}"/>
            </c:ext>
          </c:extLst>
        </c:ser>
        <c:ser>
          <c:idx val="3"/>
          <c:order val="1"/>
          <c:tx>
            <c:strRef>
              <c:f>Ceturkšņi!$C$26</c:f>
              <c:strCache>
                <c:ptCount val="1"/>
                <c:pt idx="0">
                  <c:v>NMP sniegta izsaukuma vietā (pacienta apskate, neatliekamā medicīniskā vai medicīniskā palīdzība)</c:v>
                </c:pt>
              </c:strCache>
            </c:strRef>
          </c:tx>
          <c:dLbls>
            <c:dLbl>
              <c:idx val="0"/>
              <c:layout>
                <c:manualLayout>
                  <c:x val="-1.560022041699013E-2"/>
                  <c:y val="4.4357204727709633E-2"/>
                </c:manualLayout>
              </c:layout>
              <c:dLblPos val="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CDE-4DBF-A370-89AAEA788DEF}"/>
                </c:ext>
              </c:extLst>
            </c:dLbl>
            <c:spPr>
              <a:noFill/>
              <a:ln>
                <a:noFill/>
              </a:ln>
              <a:effectLst/>
            </c:spPr>
            <c:txPr>
              <a:bodyPr/>
              <a:lstStyle/>
              <a:p>
                <a:pPr>
                  <a:defRPr sz="1300" b="1"/>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Ceturkšņi!$A$27:$A$42</c:f>
              <c:strCache>
                <c:ptCount val="16"/>
                <c:pt idx="0">
                  <c:v>2022.gada I</c:v>
                </c:pt>
                <c:pt idx="1">
                  <c:v>2022.gada II</c:v>
                </c:pt>
                <c:pt idx="2">
                  <c:v>2022.gada III</c:v>
                </c:pt>
                <c:pt idx="3">
                  <c:v>2022.gada IV</c:v>
                </c:pt>
                <c:pt idx="4">
                  <c:v>2023.gada I</c:v>
                </c:pt>
                <c:pt idx="5">
                  <c:v>2023.gada II</c:v>
                </c:pt>
                <c:pt idx="6">
                  <c:v>2023.gada III</c:v>
                </c:pt>
                <c:pt idx="7">
                  <c:v>2023.gada IV</c:v>
                </c:pt>
                <c:pt idx="8">
                  <c:v>2024.gada I</c:v>
                </c:pt>
                <c:pt idx="9">
                  <c:v>2024.gada II</c:v>
                </c:pt>
                <c:pt idx="10">
                  <c:v>2024.gada III</c:v>
                </c:pt>
                <c:pt idx="11">
                  <c:v>2024.gada IV</c:v>
                </c:pt>
                <c:pt idx="12">
                  <c:v>2025.gada I</c:v>
                </c:pt>
                <c:pt idx="13">
                  <c:v>2025.gada II</c:v>
                </c:pt>
                <c:pt idx="14">
                  <c:v>2025.gada III</c:v>
                </c:pt>
                <c:pt idx="15">
                  <c:v>2025.gada IV</c:v>
                </c:pt>
              </c:strCache>
            </c:strRef>
          </c:cat>
          <c:val>
            <c:numRef>
              <c:f>Ceturkšņi!$C$27:$C$42</c:f>
              <c:numCache>
                <c:formatCode>General</c:formatCode>
                <c:ptCount val="16"/>
                <c:pt idx="0">
                  <c:v>177</c:v>
                </c:pt>
                <c:pt idx="1">
                  <c:v>459</c:v>
                </c:pt>
                <c:pt idx="2">
                  <c:v>280</c:v>
                </c:pt>
                <c:pt idx="3">
                  <c:v>246</c:v>
                </c:pt>
                <c:pt idx="4">
                  <c:v>185</c:v>
                </c:pt>
                <c:pt idx="5">
                  <c:v>136</c:v>
                </c:pt>
                <c:pt idx="6">
                  <c:v>120</c:v>
                </c:pt>
                <c:pt idx="7">
                  <c:v>111</c:v>
                </c:pt>
                <c:pt idx="8">
                  <c:v>139</c:v>
                </c:pt>
                <c:pt idx="9">
                  <c:v>99</c:v>
                </c:pt>
                <c:pt idx="10">
                  <c:v>120</c:v>
                </c:pt>
                <c:pt idx="11">
                  <c:v>125</c:v>
                </c:pt>
                <c:pt idx="12">
                  <c:v>175</c:v>
                </c:pt>
                <c:pt idx="13">
                  <c:v>130</c:v>
                </c:pt>
                <c:pt idx="14">
                  <c:v>142</c:v>
                </c:pt>
                <c:pt idx="15">
                  <c:v>166</c:v>
                </c:pt>
              </c:numCache>
            </c:numRef>
          </c:val>
          <c:smooth val="0"/>
          <c:extLst>
            <c:ext xmlns:c16="http://schemas.microsoft.com/office/drawing/2014/chart" uri="{C3380CC4-5D6E-409C-BE32-E72D297353CC}">
              <c16:uniqueId val="{00000001-BCDE-4DBF-A370-89AAEA788DEF}"/>
            </c:ext>
          </c:extLst>
        </c:ser>
        <c:ser>
          <c:idx val="1"/>
          <c:order val="2"/>
          <c:tx>
            <c:strRef>
              <c:f>Ceturkšņi!$D$26</c:f>
              <c:strCache>
                <c:ptCount val="1"/>
                <c:pt idx="0">
                  <c:v>Pacientu nogādāšanas ārstniecības iestādēs</c:v>
                </c:pt>
              </c:strCache>
            </c:strRef>
          </c:tx>
          <c:dLbls>
            <c:spPr>
              <a:noFill/>
              <a:ln>
                <a:noFill/>
              </a:ln>
              <a:effectLst/>
            </c:spPr>
            <c:txPr>
              <a:bodyPr/>
              <a:lstStyle/>
              <a:p>
                <a:pPr>
                  <a:defRPr sz="1300" b="1"/>
                </a:pPr>
                <a:endParaRPr lang="lv-LV"/>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Ceturkšņi!$A$27:$A$42</c:f>
              <c:strCache>
                <c:ptCount val="16"/>
                <c:pt idx="0">
                  <c:v>2022.gada I</c:v>
                </c:pt>
                <c:pt idx="1">
                  <c:v>2022.gada II</c:v>
                </c:pt>
                <c:pt idx="2">
                  <c:v>2022.gada III</c:v>
                </c:pt>
                <c:pt idx="3">
                  <c:v>2022.gada IV</c:v>
                </c:pt>
                <c:pt idx="4">
                  <c:v>2023.gada I</c:v>
                </c:pt>
                <c:pt idx="5">
                  <c:v>2023.gada II</c:v>
                </c:pt>
                <c:pt idx="6">
                  <c:v>2023.gada III</c:v>
                </c:pt>
                <c:pt idx="7">
                  <c:v>2023.gada IV</c:v>
                </c:pt>
                <c:pt idx="8">
                  <c:v>2024.gada I</c:v>
                </c:pt>
                <c:pt idx="9">
                  <c:v>2024.gada II</c:v>
                </c:pt>
                <c:pt idx="10">
                  <c:v>2024.gada III</c:v>
                </c:pt>
                <c:pt idx="11">
                  <c:v>2024.gada IV</c:v>
                </c:pt>
                <c:pt idx="12">
                  <c:v>2025.gada I</c:v>
                </c:pt>
                <c:pt idx="13">
                  <c:v>2025.gada II</c:v>
                </c:pt>
                <c:pt idx="14">
                  <c:v>2025.gada III</c:v>
                </c:pt>
                <c:pt idx="15">
                  <c:v>2025.gada IV</c:v>
                </c:pt>
              </c:strCache>
            </c:strRef>
          </c:cat>
          <c:val>
            <c:numRef>
              <c:f>Ceturkšņi!$D$27:$D$42</c:f>
              <c:numCache>
                <c:formatCode>General</c:formatCode>
                <c:ptCount val="16"/>
                <c:pt idx="0">
                  <c:v>160</c:v>
                </c:pt>
                <c:pt idx="1">
                  <c:v>546</c:v>
                </c:pt>
                <c:pt idx="2">
                  <c:v>385</c:v>
                </c:pt>
                <c:pt idx="3">
                  <c:v>356</c:v>
                </c:pt>
                <c:pt idx="4">
                  <c:v>231</c:v>
                </c:pt>
                <c:pt idx="5">
                  <c:v>203</c:v>
                </c:pt>
                <c:pt idx="6">
                  <c:v>135</c:v>
                </c:pt>
                <c:pt idx="7">
                  <c:v>134</c:v>
                </c:pt>
                <c:pt idx="8">
                  <c:v>180</c:v>
                </c:pt>
                <c:pt idx="9">
                  <c:v>176</c:v>
                </c:pt>
                <c:pt idx="10">
                  <c:v>137</c:v>
                </c:pt>
                <c:pt idx="11">
                  <c:v>167</c:v>
                </c:pt>
                <c:pt idx="12">
                  <c:v>229</c:v>
                </c:pt>
                <c:pt idx="13">
                  <c:v>211</c:v>
                </c:pt>
                <c:pt idx="14">
                  <c:v>213</c:v>
                </c:pt>
                <c:pt idx="15">
                  <c:v>239</c:v>
                </c:pt>
              </c:numCache>
            </c:numRef>
          </c:val>
          <c:smooth val="0"/>
          <c:extLst>
            <c:ext xmlns:c16="http://schemas.microsoft.com/office/drawing/2014/chart" uri="{C3380CC4-5D6E-409C-BE32-E72D297353CC}">
              <c16:uniqueId val="{00000002-BCDE-4DBF-A370-89AAEA788DEF}"/>
            </c:ext>
          </c:extLst>
        </c:ser>
        <c:ser>
          <c:idx val="2"/>
          <c:order val="3"/>
          <c:tx>
            <c:strRef>
              <c:f>Ceturkšņi!$E$26</c:f>
              <c:strCache>
                <c:ptCount val="1"/>
                <c:pt idx="0">
                  <c:v>Pacientu pārvešanas (t.sk.starp ārstniecības iestādēm un pārvešana ar ārsta nosūtījumu, Latvijas robežās)</c:v>
                </c:pt>
              </c:strCache>
            </c:strRef>
          </c:tx>
          <c:dLbls>
            <c:spPr>
              <a:noFill/>
              <a:ln>
                <a:noFill/>
              </a:ln>
              <a:effectLst/>
            </c:spPr>
            <c:txPr>
              <a:bodyPr/>
              <a:lstStyle/>
              <a:p>
                <a:pPr>
                  <a:defRPr sz="1300" b="1"/>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Ceturkšņi!$A$27:$A$42</c:f>
              <c:strCache>
                <c:ptCount val="16"/>
                <c:pt idx="0">
                  <c:v>2022.gada I</c:v>
                </c:pt>
                <c:pt idx="1">
                  <c:v>2022.gada II</c:v>
                </c:pt>
                <c:pt idx="2">
                  <c:v>2022.gada III</c:v>
                </c:pt>
                <c:pt idx="3">
                  <c:v>2022.gada IV</c:v>
                </c:pt>
                <c:pt idx="4">
                  <c:v>2023.gada I</c:v>
                </c:pt>
                <c:pt idx="5">
                  <c:v>2023.gada II</c:v>
                </c:pt>
                <c:pt idx="6">
                  <c:v>2023.gada III</c:v>
                </c:pt>
                <c:pt idx="7">
                  <c:v>2023.gada IV</c:v>
                </c:pt>
                <c:pt idx="8">
                  <c:v>2024.gada I</c:v>
                </c:pt>
                <c:pt idx="9">
                  <c:v>2024.gada II</c:v>
                </c:pt>
                <c:pt idx="10">
                  <c:v>2024.gada III</c:v>
                </c:pt>
                <c:pt idx="11">
                  <c:v>2024.gada IV</c:v>
                </c:pt>
                <c:pt idx="12">
                  <c:v>2025.gada I</c:v>
                </c:pt>
                <c:pt idx="13">
                  <c:v>2025.gada II</c:v>
                </c:pt>
                <c:pt idx="14">
                  <c:v>2025.gada III</c:v>
                </c:pt>
                <c:pt idx="15">
                  <c:v>2025.gada IV</c:v>
                </c:pt>
              </c:strCache>
            </c:strRef>
          </c:cat>
          <c:val>
            <c:numRef>
              <c:f>Ceturkšņi!$E$27:$E$42</c:f>
              <c:numCache>
                <c:formatCode>General</c:formatCode>
                <c:ptCount val="16"/>
                <c:pt idx="0">
                  <c:v>14</c:v>
                </c:pt>
                <c:pt idx="1">
                  <c:v>60</c:v>
                </c:pt>
                <c:pt idx="2">
                  <c:v>30</c:v>
                </c:pt>
                <c:pt idx="3">
                  <c:v>24</c:v>
                </c:pt>
                <c:pt idx="4">
                  <c:v>20</c:v>
                </c:pt>
                <c:pt idx="5">
                  <c:v>10</c:v>
                </c:pt>
                <c:pt idx="6">
                  <c:v>9</c:v>
                </c:pt>
                <c:pt idx="7">
                  <c:v>10</c:v>
                </c:pt>
                <c:pt idx="8">
                  <c:v>6</c:v>
                </c:pt>
                <c:pt idx="9">
                  <c:v>6</c:v>
                </c:pt>
                <c:pt idx="10">
                  <c:v>11</c:v>
                </c:pt>
                <c:pt idx="11">
                  <c:v>5</c:v>
                </c:pt>
                <c:pt idx="12">
                  <c:v>13</c:v>
                </c:pt>
                <c:pt idx="13">
                  <c:v>8</c:v>
                </c:pt>
                <c:pt idx="14">
                  <c:v>11</c:v>
                </c:pt>
                <c:pt idx="15">
                  <c:v>14</c:v>
                </c:pt>
              </c:numCache>
            </c:numRef>
          </c:val>
          <c:smooth val="0"/>
          <c:extLst>
            <c:ext xmlns:c16="http://schemas.microsoft.com/office/drawing/2014/chart" uri="{C3380CC4-5D6E-409C-BE32-E72D297353CC}">
              <c16:uniqueId val="{00000003-BCDE-4DBF-A370-89AAEA788DEF}"/>
            </c:ext>
          </c:extLst>
        </c:ser>
        <c:dLbls>
          <c:dLblPos val="ctr"/>
          <c:showLegendKey val="0"/>
          <c:showVal val="1"/>
          <c:showCatName val="0"/>
          <c:showSerName val="0"/>
          <c:showPercent val="0"/>
          <c:showBubbleSize val="0"/>
        </c:dLbls>
        <c:marker val="1"/>
        <c:smooth val="0"/>
        <c:axId val="204714752"/>
        <c:axId val="204716288"/>
      </c:lineChart>
      <c:catAx>
        <c:axId val="204714752"/>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vert="horz"/>
          <a:lstStyle/>
          <a:p>
            <a:pPr>
              <a:defRPr/>
            </a:pPr>
            <a:endParaRPr lang="lv-LV"/>
          </a:p>
        </c:txPr>
        <c:crossAx val="204716288"/>
        <c:crosses val="autoZero"/>
        <c:auto val="1"/>
        <c:lblAlgn val="ctr"/>
        <c:lblOffset val="100"/>
        <c:noMultiLvlLbl val="0"/>
      </c:catAx>
      <c:valAx>
        <c:axId val="204716288"/>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204714752"/>
        <c:crosses val="autoZero"/>
        <c:crossBetween val="between"/>
      </c:valAx>
      <c:spPr>
        <a:noFill/>
        <a:ln>
          <a:noFill/>
        </a:ln>
        <a:effectLst/>
      </c:spPr>
    </c:plotArea>
    <c:legend>
      <c:legendPos val="l"/>
      <c:layout>
        <c:manualLayout>
          <c:xMode val="edge"/>
          <c:yMode val="edge"/>
          <c:x val="6.6021126760563379E-3"/>
          <c:y val="1.2146339857019108E-2"/>
          <c:w val="0.16115843684152156"/>
          <c:h val="0.97050669998363426"/>
        </c:manualLayout>
      </c:layout>
      <c:overlay val="0"/>
      <c:spPr>
        <a:solidFill>
          <a:schemeClr val="lt1">
            <a:lumMod val="95000"/>
            <a:alpha val="39000"/>
          </a:schemeClr>
        </a:solidFill>
        <a:ln>
          <a:noFill/>
        </a:ln>
        <a:effectLst/>
      </c:spPr>
      <c:txPr>
        <a:bodyPr rot="0" vert="horz"/>
        <a:lstStyle/>
        <a:p>
          <a:pPr>
            <a:defRPr sz="1000"/>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sz="1200">
          <a:latin typeface="+mj-lt"/>
        </a:defRPr>
      </a:pPr>
      <a:endParaRPr lang="lv-LV"/>
    </a:p>
  </c:tx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lIns="0" tIns="0" rIns="0" bIns="0"/>
          <a:lstStyle/>
          <a:p>
            <a:pPr marL="0" marR="0" indent="0" algn="ctr" defTabSz="91440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rPr>
              <a:t>Nodarbināto ārstniecības personu skaits</a:t>
            </a:r>
          </a:p>
        </c:rich>
      </c:tx>
      <c:layout>
        <c:manualLayout>
          <c:xMode val="edge"/>
          <c:yMode val="edge"/>
          <c:x val="0.14541164999235565"/>
          <c:y val="1.6772327930442647E-2"/>
        </c:manualLayout>
      </c:layout>
      <c:overlay val="0"/>
      <c:spPr>
        <a:noFill/>
        <a:ln>
          <a:noFill/>
        </a:ln>
      </c:spPr>
    </c:title>
    <c:autoTitleDeleted val="0"/>
    <c:plotArea>
      <c:layout>
        <c:manualLayout>
          <c:layoutTarget val="inner"/>
          <c:xMode val="edge"/>
          <c:yMode val="edge"/>
          <c:x val="2.9166647528446502E-2"/>
          <c:y val="0.13862677929517542"/>
          <c:w val="0.95416669674101262"/>
          <c:h val="0.51664448845456334"/>
        </c:manualLayout>
      </c:layout>
      <c:barChart>
        <c:barDir val="col"/>
        <c:grouping val="clustered"/>
        <c:varyColors val="0"/>
        <c:ser>
          <c:idx val="0"/>
          <c:order val="0"/>
          <c:tx>
            <c:strRef>
              <c:f>grafiki_mediķi!$Z$3</c:f>
              <c:strCache>
                <c:ptCount val="1"/>
                <c:pt idx="0">
                  <c:v>janvāris, 2023</c:v>
                </c:pt>
              </c:strCache>
            </c:strRef>
          </c:tx>
          <c:spPr>
            <a:solidFill>
              <a:srgbClr val="4472C4"/>
            </a:solidFill>
            <a:ln>
              <a:noFill/>
            </a:ln>
          </c:spPr>
          <c:invertIfNegative val="0"/>
          <c:dPt>
            <c:idx val="5"/>
            <c:invertIfNegative val="0"/>
            <c:bubble3D val="0"/>
            <c:extLst>
              <c:ext xmlns:c16="http://schemas.microsoft.com/office/drawing/2014/chart" uri="{C3380CC4-5D6E-409C-BE32-E72D297353CC}">
                <c16:uniqueId val="{00000000-23EF-4FE8-BB13-07A623FA35E8}"/>
              </c:ext>
            </c:extLst>
          </c:dPt>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grafiki_mediķi!$Z$4:$Z$9</c:f>
              <c:numCache>
                <c:formatCode>General</c:formatCode>
                <c:ptCount val="6"/>
                <c:pt idx="0">
                  <c:v>71</c:v>
                </c:pt>
                <c:pt idx="1">
                  <c:v>26</c:v>
                </c:pt>
                <c:pt idx="2">
                  <c:v>45</c:v>
                </c:pt>
                <c:pt idx="3">
                  <c:v>15</c:v>
                </c:pt>
                <c:pt idx="4">
                  <c:v>5</c:v>
                </c:pt>
                <c:pt idx="5">
                  <c:v>162</c:v>
                </c:pt>
              </c:numCache>
            </c:numRef>
          </c:val>
          <c:extLst>
            <c:ext xmlns:c16="http://schemas.microsoft.com/office/drawing/2014/chart" uri="{C3380CC4-5D6E-409C-BE32-E72D297353CC}">
              <c16:uniqueId val="{00000001-23EF-4FE8-BB13-07A623FA35E8}"/>
            </c:ext>
          </c:extLst>
        </c:ser>
        <c:ser>
          <c:idx val="4"/>
          <c:order val="1"/>
          <c:tx>
            <c:strRef>
              <c:f>grafiki_mediķi!$AD$3</c:f>
              <c:strCache>
                <c:ptCount val="1"/>
                <c:pt idx="0">
                  <c:v>jūlijs, 2023</c:v>
                </c:pt>
              </c:strCache>
            </c:strRef>
          </c:tx>
          <c:spPr>
            <a:solidFill>
              <a:srgbClr val="5B9BD5"/>
            </a:solidFill>
            <a:ln>
              <a:noFill/>
            </a:ln>
          </c:spPr>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grafiki_mediķi!$AD$4:$AD$9</c:f>
              <c:numCache>
                <c:formatCode>General</c:formatCode>
                <c:ptCount val="6"/>
                <c:pt idx="0">
                  <c:v>77</c:v>
                </c:pt>
                <c:pt idx="1">
                  <c:v>27</c:v>
                </c:pt>
                <c:pt idx="2">
                  <c:v>44</c:v>
                </c:pt>
                <c:pt idx="3">
                  <c:v>17</c:v>
                </c:pt>
                <c:pt idx="4">
                  <c:v>6</c:v>
                </c:pt>
                <c:pt idx="5">
                  <c:v>171</c:v>
                </c:pt>
              </c:numCache>
            </c:numRef>
          </c:val>
          <c:extLst>
            <c:ext xmlns:c16="http://schemas.microsoft.com/office/drawing/2014/chart" uri="{C3380CC4-5D6E-409C-BE32-E72D297353CC}">
              <c16:uniqueId val="{00000002-23EF-4FE8-BB13-07A623FA35E8}"/>
            </c:ext>
          </c:extLst>
        </c:ser>
        <c:ser>
          <c:idx val="5"/>
          <c:order val="2"/>
          <c:tx>
            <c:strRef>
              <c:f>grafiki_mediķi!$AF$3</c:f>
              <c:strCache>
                <c:ptCount val="1"/>
                <c:pt idx="0">
                  <c:v>aprīlis, 2024</c:v>
                </c:pt>
              </c:strCache>
            </c:strRef>
          </c:tx>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grafiki_mediķi!$AF$4:$AF$9</c:f>
              <c:numCache>
                <c:formatCode>General</c:formatCode>
                <c:ptCount val="6"/>
                <c:pt idx="0">
                  <c:v>87</c:v>
                </c:pt>
                <c:pt idx="1">
                  <c:v>40</c:v>
                </c:pt>
                <c:pt idx="2">
                  <c:v>51</c:v>
                </c:pt>
                <c:pt idx="3">
                  <c:v>18</c:v>
                </c:pt>
                <c:pt idx="4">
                  <c:v>9</c:v>
                </c:pt>
                <c:pt idx="5">
                  <c:v>205</c:v>
                </c:pt>
              </c:numCache>
            </c:numRef>
          </c:val>
          <c:extLst>
            <c:ext xmlns:c16="http://schemas.microsoft.com/office/drawing/2014/chart" uri="{C3380CC4-5D6E-409C-BE32-E72D297353CC}">
              <c16:uniqueId val="{00000003-23EF-4FE8-BB13-07A623FA35E8}"/>
            </c:ext>
          </c:extLst>
        </c:ser>
        <c:ser>
          <c:idx val="1"/>
          <c:order val="3"/>
          <c:tx>
            <c:strRef>
              <c:f>grafiki_mediķi!$V$3</c:f>
              <c:strCache>
                <c:ptCount val="1"/>
                <c:pt idx="0">
                  <c:v>septembris, 2024</c:v>
                </c:pt>
              </c:strCache>
            </c:strRef>
          </c:tx>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grafiki_mediķi!$AG$4:$AG$9</c:f>
              <c:numCache>
                <c:formatCode>General</c:formatCode>
                <c:ptCount val="6"/>
                <c:pt idx="0">
                  <c:v>107</c:v>
                </c:pt>
                <c:pt idx="1">
                  <c:v>48</c:v>
                </c:pt>
                <c:pt idx="2">
                  <c:v>55</c:v>
                </c:pt>
                <c:pt idx="3">
                  <c:v>16</c:v>
                </c:pt>
                <c:pt idx="4">
                  <c:v>7</c:v>
                </c:pt>
                <c:pt idx="5">
                  <c:v>233</c:v>
                </c:pt>
              </c:numCache>
            </c:numRef>
          </c:val>
          <c:extLst>
            <c:ext xmlns:c16="http://schemas.microsoft.com/office/drawing/2014/chart" uri="{C3380CC4-5D6E-409C-BE32-E72D297353CC}">
              <c16:uniqueId val="{00000004-23EF-4FE8-BB13-07A623FA35E8}"/>
            </c:ext>
          </c:extLst>
        </c:ser>
        <c:ser>
          <c:idx val="2"/>
          <c:order val="4"/>
          <c:tx>
            <c:strRef>
              <c:f>grafiki_mediķi!$AH$3</c:f>
              <c:strCache>
                <c:ptCount val="1"/>
                <c:pt idx="0">
                  <c:v>janvāris, 2025</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grafiki_mediķi!$AH$4:$AH$9</c:f>
              <c:numCache>
                <c:formatCode>General</c:formatCode>
                <c:ptCount val="6"/>
                <c:pt idx="0">
                  <c:v>107</c:v>
                </c:pt>
                <c:pt idx="1">
                  <c:v>52</c:v>
                </c:pt>
                <c:pt idx="2">
                  <c:v>61</c:v>
                </c:pt>
                <c:pt idx="3">
                  <c:v>21</c:v>
                </c:pt>
                <c:pt idx="4">
                  <c:v>6</c:v>
                </c:pt>
                <c:pt idx="5">
                  <c:v>247</c:v>
                </c:pt>
              </c:numCache>
            </c:numRef>
          </c:val>
          <c:extLst>
            <c:ext xmlns:c16="http://schemas.microsoft.com/office/drawing/2014/chart" uri="{C3380CC4-5D6E-409C-BE32-E72D297353CC}">
              <c16:uniqueId val="{00000005-23EF-4FE8-BB13-07A623FA35E8}"/>
            </c:ext>
          </c:extLst>
        </c:ser>
        <c:ser>
          <c:idx val="3"/>
          <c:order val="5"/>
          <c:tx>
            <c:strRef>
              <c:f>grafiki_mediķi!$AI$3</c:f>
              <c:strCache>
                <c:ptCount val="1"/>
                <c:pt idx="0">
                  <c:v>jūnijs, 2025</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grafiki_mediķi!$AI$4:$AI$9</c:f>
              <c:numCache>
                <c:formatCode>General</c:formatCode>
                <c:ptCount val="6"/>
                <c:pt idx="0">
                  <c:v>107</c:v>
                </c:pt>
                <c:pt idx="1">
                  <c:v>52</c:v>
                </c:pt>
                <c:pt idx="2">
                  <c:v>61</c:v>
                </c:pt>
                <c:pt idx="3">
                  <c:v>17</c:v>
                </c:pt>
                <c:pt idx="4">
                  <c:v>11</c:v>
                </c:pt>
                <c:pt idx="5">
                  <c:v>248</c:v>
                </c:pt>
              </c:numCache>
            </c:numRef>
          </c:val>
          <c:extLst>
            <c:ext xmlns:c16="http://schemas.microsoft.com/office/drawing/2014/chart" uri="{C3380CC4-5D6E-409C-BE32-E72D297353CC}">
              <c16:uniqueId val="{00000006-23EF-4FE8-BB13-07A623FA35E8}"/>
            </c:ext>
          </c:extLst>
        </c:ser>
        <c:ser>
          <c:idx val="6"/>
          <c:order val="6"/>
          <c:tx>
            <c:strRef>
              <c:f>grafiki_mediķi!$AJ$3</c:f>
              <c:strCache>
                <c:ptCount val="1"/>
                <c:pt idx="0">
                  <c:v>novembris, 2025</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grafiki_mediķi!$AJ$4:$AJ$9</c:f>
              <c:numCache>
                <c:formatCode>General</c:formatCode>
                <c:ptCount val="6"/>
                <c:pt idx="0">
                  <c:v>91</c:v>
                </c:pt>
                <c:pt idx="1">
                  <c:v>49</c:v>
                </c:pt>
                <c:pt idx="2">
                  <c:v>53</c:v>
                </c:pt>
                <c:pt idx="3">
                  <c:v>14</c:v>
                </c:pt>
                <c:pt idx="4">
                  <c:v>6</c:v>
                </c:pt>
                <c:pt idx="5">
                  <c:v>213</c:v>
                </c:pt>
              </c:numCache>
            </c:numRef>
          </c:val>
          <c:extLst>
            <c:ext xmlns:c16="http://schemas.microsoft.com/office/drawing/2014/chart" uri="{C3380CC4-5D6E-409C-BE32-E72D297353CC}">
              <c16:uniqueId val="{00000007-23EF-4FE8-BB13-07A623FA35E8}"/>
            </c:ext>
          </c:extLst>
        </c:ser>
        <c:ser>
          <c:idx val="7"/>
          <c:order val="7"/>
          <c:tx>
            <c:strRef>
              <c:f>grafiki_mediķi!$AK$3</c:f>
              <c:strCache>
                <c:ptCount val="1"/>
                <c:pt idx="0">
                  <c:v>janvāris, 2026</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grafiki_mediķi!$AK$4:$AK$9</c:f>
              <c:numCache>
                <c:formatCode>General</c:formatCode>
                <c:ptCount val="6"/>
                <c:pt idx="0">
                  <c:v>104</c:v>
                </c:pt>
                <c:pt idx="1">
                  <c:v>62</c:v>
                </c:pt>
                <c:pt idx="2">
                  <c:v>63</c:v>
                </c:pt>
                <c:pt idx="3">
                  <c:v>16</c:v>
                </c:pt>
                <c:pt idx="4">
                  <c:v>7</c:v>
                </c:pt>
                <c:pt idx="5">
                  <c:v>252</c:v>
                </c:pt>
              </c:numCache>
            </c:numRef>
          </c:val>
          <c:extLst>
            <c:ext xmlns:c16="http://schemas.microsoft.com/office/drawing/2014/chart" uri="{C3380CC4-5D6E-409C-BE32-E72D297353CC}">
              <c16:uniqueId val="{00000008-23EF-4FE8-BB13-07A623FA35E8}"/>
            </c:ext>
          </c:extLst>
        </c:ser>
        <c:dLbls>
          <c:dLblPos val="outEnd"/>
          <c:showLegendKey val="0"/>
          <c:showVal val="1"/>
          <c:showCatName val="0"/>
          <c:showSerName val="0"/>
          <c:showPercent val="0"/>
          <c:showBubbleSize val="0"/>
        </c:dLbls>
        <c:gapWidth val="219"/>
        <c:overlap val="-27"/>
        <c:axId val="1927299616"/>
        <c:axId val="1927300576"/>
      </c:barChart>
      <c:valAx>
        <c:axId val="1927300576"/>
        <c:scaling>
          <c:orientation val="minMax"/>
        </c:scaling>
        <c:delete val="1"/>
        <c:axPos val="l"/>
        <c:numFmt formatCode="General" sourceLinked="1"/>
        <c:majorTickMark val="none"/>
        <c:minorTickMark val="none"/>
        <c:tickLblPos val="nextTo"/>
        <c:crossAx val="1927299616"/>
        <c:crosses val="autoZero"/>
        <c:crossBetween val="between"/>
      </c:valAx>
      <c:catAx>
        <c:axId val="192729961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200" b="1" i="0" u="none" strike="noStrike" kern="1200" baseline="0">
                <a:solidFill>
                  <a:schemeClr val="tx1"/>
                </a:solidFill>
                <a:latin typeface="Verdana" panose="020B0604030504040204" pitchFamily="34" charset="0"/>
                <a:ea typeface="Verdana" panose="020B0604030504040204" pitchFamily="34" charset="0"/>
              </a:defRPr>
            </a:pPr>
            <a:endParaRPr lang="lv-LV"/>
          </a:p>
        </c:txPr>
        <c:crossAx val="1927300576"/>
        <c:crosses val="autoZero"/>
        <c:auto val="1"/>
        <c:lblAlgn val="ctr"/>
        <c:lblOffset val="100"/>
        <c:noMultiLvlLbl val="0"/>
      </c:catAx>
      <c:spPr>
        <a:noFill/>
        <a:ln>
          <a:noFill/>
        </a:ln>
      </c:spPr>
    </c:plotArea>
    <c:legend>
      <c:legendPos val="b"/>
      <c:layout>
        <c:manualLayout>
          <c:xMode val="edge"/>
          <c:yMode val="edge"/>
          <c:x val="2.8172553692550069E-2"/>
          <c:y val="0.84139053790054774"/>
          <c:w val="0.82487347449247084"/>
          <c:h val="0.10310840122085983"/>
        </c:manualLayout>
      </c:layout>
      <c:overlay val="0"/>
      <c:txPr>
        <a:bodyPr/>
        <a:lstStyle/>
        <a:p>
          <a:pPr>
            <a:defRPr>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2">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vert="horz" lIns="0" tIns="0" rIns="0" bIns="0"/>
          <a:lstStyle/>
          <a:p>
            <a:pPr marL="0" marR="0" indent="0" algn="ctr" defTabSz="914400" rtl="0" fontAlgn="auto" hangingPunct="1">
              <a:lnSpc>
                <a:spcPct val="100000"/>
              </a:lnSpc>
              <a:spcBef>
                <a:spcPts val="0"/>
              </a:spcBef>
              <a:spcAft>
                <a:spcPts val="0"/>
              </a:spcAft>
              <a:tabLst/>
              <a:defRPr sz="1600" b="1" i="0" u="none" strike="noStrike" kern="1200" spc="0" baseline="0">
                <a:solidFill>
                  <a:schemeClr val="tx1"/>
                </a:solidFill>
                <a:latin typeface="Verdana" panose="020B0604030504040204" pitchFamily="34" charset="0"/>
                <a:ea typeface="Verdana" panose="020B0604030504040204" pitchFamily="34" charset="0"/>
              </a:defRPr>
            </a:pPr>
            <a:r>
              <a:rPr lang="lv-LV" sz="1600" b="1" i="0" u="none" strike="noStrike" kern="1200" cap="none" spc="0" baseline="0" dirty="0">
                <a:solidFill>
                  <a:schemeClr val="tx1"/>
                </a:solidFill>
                <a:uFillTx/>
                <a:latin typeface="Verdana" panose="020B0604030504040204" pitchFamily="34" charset="0"/>
                <a:ea typeface="Verdana" panose="020B0604030504040204" pitchFamily="34" charset="0"/>
              </a:rPr>
              <a:t>Nodarbināto farmācijas jomas speciālistu skaits</a:t>
            </a:r>
          </a:p>
        </c:rich>
      </c:tx>
      <c:overlay val="0"/>
      <c:spPr>
        <a:noFill/>
        <a:ln>
          <a:noFill/>
        </a:ln>
      </c:spPr>
    </c:title>
    <c:autoTitleDeleted val="0"/>
    <c:plotArea>
      <c:layout/>
      <c:barChart>
        <c:barDir val="col"/>
        <c:grouping val="clustered"/>
        <c:varyColors val="0"/>
        <c:ser>
          <c:idx val="0"/>
          <c:order val="0"/>
          <c:tx>
            <c:strRef>
              <c:f>grafiki_farmācija!$J$3</c:f>
              <c:strCache>
                <c:ptCount val="1"/>
                <c:pt idx="0">
                  <c:v>janvāris, 2023</c:v>
                </c:pt>
              </c:strCache>
            </c:strRef>
          </c:tx>
          <c:spPr>
            <a:solidFill>
              <a:srgbClr val="4472C4"/>
            </a:solidFill>
            <a:ln>
              <a:noFill/>
            </a:ln>
          </c:spPr>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grafiki_farmācija!$J$4:$J$6</c:f>
              <c:numCache>
                <c:formatCode>General</c:formatCode>
                <c:ptCount val="3"/>
                <c:pt idx="0">
                  <c:v>28</c:v>
                </c:pt>
                <c:pt idx="1">
                  <c:v>7</c:v>
                </c:pt>
                <c:pt idx="2">
                  <c:v>35</c:v>
                </c:pt>
              </c:numCache>
            </c:numRef>
          </c:val>
          <c:extLst>
            <c:ext xmlns:c16="http://schemas.microsoft.com/office/drawing/2014/chart" uri="{C3380CC4-5D6E-409C-BE32-E72D297353CC}">
              <c16:uniqueId val="{00000000-05CB-447C-8F90-79B0029D58C9}"/>
            </c:ext>
          </c:extLst>
        </c:ser>
        <c:ser>
          <c:idx val="4"/>
          <c:order val="1"/>
          <c:tx>
            <c:strRef>
              <c:f>grafiki_farmācija!$N$3</c:f>
              <c:strCache>
                <c:ptCount val="1"/>
                <c:pt idx="0">
                  <c:v>janvāris, 2023</c:v>
                </c:pt>
              </c:strCache>
            </c:strRef>
          </c:tx>
          <c:spPr>
            <a:solidFill>
              <a:srgbClr val="5089BC"/>
            </a:solidFill>
            <a:ln>
              <a:noFill/>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grafiki_farmācija!$N$4:$N$6</c:f>
            </c:numRef>
          </c:val>
          <c:extLst>
            <c:ext xmlns:c16="http://schemas.microsoft.com/office/drawing/2014/chart" uri="{C3380CC4-5D6E-409C-BE32-E72D297353CC}">
              <c16:uniqueId val="{00000001-05CB-447C-8F90-79B0029D58C9}"/>
            </c:ext>
          </c:extLst>
        </c:ser>
        <c:ser>
          <c:idx val="5"/>
          <c:order val="2"/>
          <c:tx>
            <c:strRef>
              <c:f>grafiki_farmācija!$O$3</c:f>
              <c:strCache>
                <c:ptCount val="1"/>
                <c:pt idx="0">
                  <c:v>marts,2023</c:v>
                </c:pt>
              </c:strCache>
            </c:strRef>
          </c:tx>
          <c:spPr>
            <a:solidFill>
              <a:srgbClr val="62993E"/>
            </a:solidFill>
            <a:ln>
              <a:noFill/>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grafiki_farmācija!$O$4:$O$6</c:f>
            </c:numRef>
          </c:val>
          <c:extLst>
            <c:ext xmlns:c16="http://schemas.microsoft.com/office/drawing/2014/chart" uri="{C3380CC4-5D6E-409C-BE32-E72D297353CC}">
              <c16:uniqueId val="{00000002-05CB-447C-8F90-79B0029D58C9}"/>
            </c:ext>
          </c:extLst>
        </c:ser>
        <c:ser>
          <c:idx val="6"/>
          <c:order val="3"/>
          <c:tx>
            <c:strRef>
              <c:f>grafiki_farmācija!$P$3</c:f>
              <c:strCache>
                <c:ptCount val="1"/>
                <c:pt idx="0">
                  <c:v>aprīlis,2023</c:v>
                </c:pt>
              </c:strCache>
            </c:strRef>
          </c:tx>
          <c:spPr>
            <a:solidFill>
              <a:srgbClr val="8FA2D4"/>
            </a:solidFill>
            <a:ln>
              <a:noFill/>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grafiki_farmācija!$P$4:$P$6</c:f>
            </c:numRef>
          </c:val>
          <c:extLst>
            <c:ext xmlns:c16="http://schemas.microsoft.com/office/drawing/2014/chart" uri="{C3380CC4-5D6E-409C-BE32-E72D297353CC}">
              <c16:uniqueId val="{00000003-05CB-447C-8F90-79B0029D58C9}"/>
            </c:ext>
          </c:extLst>
        </c:ser>
        <c:ser>
          <c:idx val="7"/>
          <c:order val="4"/>
          <c:tx>
            <c:strRef>
              <c:f>grafiki_farmācija!$Q$3</c:f>
              <c:strCache>
                <c:ptCount val="1"/>
                <c:pt idx="0">
                  <c:v>maijs, 2023</c:v>
                </c:pt>
              </c:strCache>
            </c:strRef>
          </c:tx>
          <c:spPr>
            <a:solidFill>
              <a:srgbClr val="F1A78A"/>
            </a:solidFill>
            <a:ln>
              <a:noFill/>
            </a:ln>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grafiki_farmācija!$Q$4:$Q$6</c:f>
            </c:numRef>
          </c:val>
          <c:extLst>
            <c:ext xmlns:c16="http://schemas.microsoft.com/office/drawing/2014/chart" uri="{C3380CC4-5D6E-409C-BE32-E72D297353CC}">
              <c16:uniqueId val="{00000004-05CB-447C-8F90-79B0029D58C9}"/>
            </c:ext>
          </c:extLst>
        </c:ser>
        <c:ser>
          <c:idx val="8"/>
          <c:order val="5"/>
          <c:tx>
            <c:strRef>
              <c:f>grafiki_farmācija!$R$3</c:f>
              <c:strCache>
                <c:ptCount val="1"/>
                <c:pt idx="0">
                  <c:v>jūlijs, 2023</c:v>
                </c:pt>
              </c:strCache>
            </c:strRef>
          </c:tx>
          <c:spPr>
            <a:solidFill>
              <a:srgbClr val="BFBFBF"/>
            </a:solidFill>
            <a:ln>
              <a:noFill/>
            </a:ln>
          </c:spPr>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grafiki_farmācija!$R$4:$R$6</c:f>
              <c:numCache>
                <c:formatCode>General</c:formatCode>
                <c:ptCount val="3"/>
                <c:pt idx="0">
                  <c:v>22</c:v>
                </c:pt>
                <c:pt idx="1">
                  <c:v>7</c:v>
                </c:pt>
                <c:pt idx="2">
                  <c:v>29</c:v>
                </c:pt>
              </c:numCache>
            </c:numRef>
          </c:val>
          <c:extLst>
            <c:ext xmlns:c16="http://schemas.microsoft.com/office/drawing/2014/chart" uri="{C3380CC4-5D6E-409C-BE32-E72D297353CC}">
              <c16:uniqueId val="{00000005-05CB-447C-8F90-79B0029D58C9}"/>
            </c:ext>
          </c:extLst>
        </c:ser>
        <c:ser>
          <c:idx val="9"/>
          <c:order val="6"/>
          <c:tx>
            <c:strRef>
              <c:f>grafiki_farmācija!$T$3</c:f>
              <c:strCache>
                <c:ptCount val="1"/>
                <c:pt idx="0">
                  <c:v>aprīlis, 2024</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grafiki_farmācija!$T$4:$T$6</c:f>
              <c:numCache>
                <c:formatCode>General</c:formatCode>
                <c:ptCount val="3"/>
                <c:pt idx="0">
                  <c:v>22</c:v>
                </c:pt>
                <c:pt idx="1">
                  <c:v>6</c:v>
                </c:pt>
                <c:pt idx="2">
                  <c:v>28</c:v>
                </c:pt>
              </c:numCache>
            </c:numRef>
          </c:val>
          <c:extLst>
            <c:ext xmlns:c16="http://schemas.microsoft.com/office/drawing/2014/chart" uri="{C3380CC4-5D6E-409C-BE32-E72D297353CC}">
              <c16:uniqueId val="{00000006-05CB-447C-8F90-79B0029D58C9}"/>
            </c:ext>
          </c:extLst>
        </c:ser>
        <c:ser>
          <c:idx val="1"/>
          <c:order val="7"/>
          <c:tx>
            <c:strRef>
              <c:f>grafiki_farmācija!$U$3</c:f>
              <c:strCache>
                <c:ptCount val="1"/>
                <c:pt idx="0">
                  <c:v>augusts, 2024</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grafiki_farmācija!$U$4:$U$6</c:f>
              <c:numCache>
                <c:formatCode>General</c:formatCode>
                <c:ptCount val="3"/>
                <c:pt idx="0">
                  <c:v>21</c:v>
                </c:pt>
                <c:pt idx="1">
                  <c:v>6</c:v>
                </c:pt>
                <c:pt idx="2">
                  <c:v>27</c:v>
                </c:pt>
              </c:numCache>
            </c:numRef>
          </c:val>
          <c:extLst>
            <c:ext xmlns:c16="http://schemas.microsoft.com/office/drawing/2014/chart" uri="{C3380CC4-5D6E-409C-BE32-E72D297353CC}">
              <c16:uniqueId val="{00000007-05CB-447C-8F90-79B0029D58C9}"/>
            </c:ext>
          </c:extLst>
        </c:ser>
        <c:ser>
          <c:idx val="2"/>
          <c:order val="8"/>
          <c:tx>
            <c:strRef>
              <c:f>grafiki_farmācija!$V$3</c:f>
              <c:strCache>
                <c:ptCount val="1"/>
                <c:pt idx="0">
                  <c:v>janvāris,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grafiki_farmācija!$V$4:$V$6</c:f>
              <c:numCache>
                <c:formatCode>General</c:formatCode>
                <c:ptCount val="3"/>
                <c:pt idx="0">
                  <c:v>21</c:v>
                </c:pt>
                <c:pt idx="1">
                  <c:v>7</c:v>
                </c:pt>
                <c:pt idx="2">
                  <c:v>28</c:v>
                </c:pt>
              </c:numCache>
            </c:numRef>
          </c:val>
          <c:extLst>
            <c:ext xmlns:c16="http://schemas.microsoft.com/office/drawing/2014/chart" uri="{C3380CC4-5D6E-409C-BE32-E72D297353CC}">
              <c16:uniqueId val="{00000008-05CB-447C-8F90-79B0029D58C9}"/>
            </c:ext>
          </c:extLst>
        </c:ser>
        <c:ser>
          <c:idx val="3"/>
          <c:order val="9"/>
          <c:tx>
            <c:strRef>
              <c:f>grafiki_farmācija!$W$3</c:f>
              <c:strCache>
                <c:ptCount val="1"/>
                <c:pt idx="0">
                  <c:v>jūnijs,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grafiki_farmācija!$W$4:$W$6</c:f>
              <c:numCache>
                <c:formatCode>General</c:formatCode>
                <c:ptCount val="3"/>
                <c:pt idx="0">
                  <c:v>16</c:v>
                </c:pt>
                <c:pt idx="1">
                  <c:v>7</c:v>
                </c:pt>
                <c:pt idx="2">
                  <c:v>23</c:v>
                </c:pt>
              </c:numCache>
            </c:numRef>
          </c:val>
          <c:extLst>
            <c:ext xmlns:c16="http://schemas.microsoft.com/office/drawing/2014/chart" uri="{C3380CC4-5D6E-409C-BE32-E72D297353CC}">
              <c16:uniqueId val="{00000009-05CB-447C-8F90-79B0029D58C9}"/>
            </c:ext>
          </c:extLst>
        </c:ser>
        <c:ser>
          <c:idx val="10"/>
          <c:order val="10"/>
          <c:tx>
            <c:strRef>
              <c:f>grafiki_farmācija!$X$3</c:f>
              <c:strCache>
                <c:ptCount val="1"/>
                <c:pt idx="0">
                  <c:v>novembris,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grafiki_farmācija!$X$4:$X$6</c:f>
              <c:numCache>
                <c:formatCode>General</c:formatCode>
                <c:ptCount val="3"/>
                <c:pt idx="0">
                  <c:v>17</c:v>
                </c:pt>
                <c:pt idx="1">
                  <c:v>5</c:v>
                </c:pt>
                <c:pt idx="2">
                  <c:v>22</c:v>
                </c:pt>
              </c:numCache>
            </c:numRef>
          </c:val>
          <c:extLst>
            <c:ext xmlns:c16="http://schemas.microsoft.com/office/drawing/2014/chart" uri="{C3380CC4-5D6E-409C-BE32-E72D297353CC}">
              <c16:uniqueId val="{0000000A-05CB-447C-8F90-79B0029D58C9}"/>
            </c:ext>
          </c:extLst>
        </c:ser>
        <c:ser>
          <c:idx val="11"/>
          <c:order val="11"/>
          <c:tx>
            <c:strRef>
              <c:f>grafiki_farmācija!$Y$3</c:f>
              <c:strCache>
                <c:ptCount val="1"/>
                <c:pt idx="0">
                  <c:v>janvāris, 2026</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grafiki_farmācija!$Y$4:$Y$6</c:f>
              <c:numCache>
                <c:formatCode>General</c:formatCode>
                <c:ptCount val="3"/>
                <c:pt idx="0">
                  <c:v>15</c:v>
                </c:pt>
                <c:pt idx="1">
                  <c:v>4</c:v>
                </c:pt>
                <c:pt idx="2">
                  <c:v>19</c:v>
                </c:pt>
              </c:numCache>
            </c:numRef>
          </c:val>
          <c:extLst>
            <c:ext xmlns:c16="http://schemas.microsoft.com/office/drawing/2014/chart" uri="{C3380CC4-5D6E-409C-BE32-E72D297353CC}">
              <c16:uniqueId val="{0000000B-05CB-447C-8F90-79B0029D58C9}"/>
            </c:ext>
          </c:extLst>
        </c:ser>
        <c:dLbls>
          <c:dLblPos val="outEnd"/>
          <c:showLegendKey val="0"/>
          <c:showVal val="1"/>
          <c:showCatName val="0"/>
          <c:showSerName val="0"/>
          <c:showPercent val="0"/>
          <c:showBubbleSize val="0"/>
        </c:dLbls>
        <c:gapWidth val="219"/>
        <c:overlap val="-27"/>
        <c:axId val="1927301536"/>
        <c:axId val="1927301056"/>
      </c:barChart>
      <c:valAx>
        <c:axId val="1927301056"/>
        <c:scaling>
          <c:orientation val="minMax"/>
        </c:scaling>
        <c:delete val="0"/>
        <c:axPos val="l"/>
        <c:numFmt formatCode="General" sourceLinked="1"/>
        <c:majorTickMark val="out"/>
        <c:minorTickMark val="none"/>
        <c:tickLblPos val="nextTo"/>
        <c:crossAx val="1927301536"/>
        <c:crosses val="autoZero"/>
        <c:crossBetween val="between"/>
      </c:valAx>
      <c:catAx>
        <c:axId val="1927301536"/>
        <c:scaling>
          <c:orientation val="minMax"/>
        </c:scaling>
        <c:delete val="0"/>
        <c:axPos val="b"/>
        <c:numFmt formatCode="General" sourceLinked="1"/>
        <c:majorTickMark val="out"/>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200" b="1" i="0" u="none" strike="noStrike" kern="1200" baseline="0">
                <a:solidFill>
                  <a:schemeClr val="tx1"/>
                </a:solidFill>
                <a:latin typeface="Verdana" panose="020B0604030504040204" pitchFamily="34" charset="0"/>
                <a:ea typeface="Verdana" panose="020B0604030504040204" pitchFamily="34" charset="0"/>
              </a:defRPr>
            </a:pPr>
            <a:endParaRPr lang="lv-LV"/>
          </a:p>
        </c:txPr>
        <c:crossAx val="1927301056"/>
        <c:crosses val="autoZero"/>
        <c:auto val="1"/>
        <c:lblAlgn val="ctr"/>
        <c:lblOffset val="100"/>
        <c:noMultiLvlLbl val="0"/>
      </c:catAx>
      <c:spPr>
        <a:noFill/>
        <a:ln>
          <a:noFill/>
        </a:ln>
      </c:spPr>
    </c:plotArea>
    <c:legend>
      <c:legendPos val="b"/>
      <c:overlay val="0"/>
      <c:txPr>
        <a:bodyPr/>
        <a:lstStyle/>
        <a:p>
          <a:pPr>
            <a:defRPr>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2">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lIns="0" tIns="0" rIns="0" bIns="0"/>
          <a:lstStyle/>
          <a:p>
            <a:pPr marL="0" marR="0" indent="0" algn="ctr" defTabSz="914400" fontAlgn="auto" hangingPunct="1">
              <a:lnSpc>
                <a:spcPct val="100000"/>
              </a:lnSpc>
              <a:spcBef>
                <a:spcPts val="0"/>
              </a:spcBef>
              <a:spcAft>
                <a:spcPts val="0"/>
              </a:spcAft>
              <a:tabLst/>
              <a:defRPr sz="1600" b="0"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rPr>
              <a:t>Ārstniecības personu no Ukrainas skaits, kuras pārtraukušas darba attiecības</a:t>
            </a:r>
          </a:p>
        </c:rich>
      </c:tx>
      <c:layout>
        <c:manualLayout>
          <c:xMode val="edge"/>
          <c:yMode val="edge"/>
          <c:x val="0.18274179735746876"/>
          <c:y val="5.2170962276134207E-2"/>
        </c:manualLayout>
      </c:layout>
      <c:overlay val="0"/>
      <c:spPr>
        <a:noFill/>
        <a:ln>
          <a:noFill/>
        </a:ln>
      </c:spPr>
    </c:title>
    <c:autoTitleDeleted val="0"/>
    <c:plotArea>
      <c:layout>
        <c:manualLayout>
          <c:layoutTarget val="inner"/>
          <c:xMode val="edge"/>
          <c:yMode val="edge"/>
          <c:x val="2.3317435082140965E-2"/>
          <c:y val="0.20078483433185901"/>
          <c:w val="0.95336512983571808"/>
          <c:h val="0.46391215530640389"/>
        </c:manualLayout>
      </c:layout>
      <c:barChart>
        <c:barDir val="col"/>
        <c:grouping val="clustered"/>
        <c:varyColors val="0"/>
        <c:ser>
          <c:idx val="0"/>
          <c:order val="0"/>
          <c:tx>
            <c:strRef>
              <c:f>grafiki_mediķi!$O$3</c:f>
              <c:strCache>
                <c:ptCount val="1"/>
                <c:pt idx="0">
                  <c:v>janvāris, 2023</c:v>
                </c:pt>
              </c:strCache>
            </c:strRef>
          </c:tx>
          <c:spPr>
            <a:solidFill>
              <a:srgbClr val="4472C4"/>
            </a:solidFill>
            <a:ln>
              <a:noFill/>
            </a:ln>
          </c:spPr>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grafiki_mediķi!$O$4:$O$9</c:f>
              <c:numCache>
                <c:formatCode>General</c:formatCode>
                <c:ptCount val="6"/>
                <c:pt idx="0">
                  <c:v>12</c:v>
                </c:pt>
                <c:pt idx="1">
                  <c:v>4</c:v>
                </c:pt>
                <c:pt idx="2">
                  <c:v>5</c:v>
                </c:pt>
                <c:pt idx="3">
                  <c:v>2</c:v>
                </c:pt>
                <c:pt idx="4">
                  <c:v>1</c:v>
                </c:pt>
                <c:pt idx="5">
                  <c:v>24</c:v>
                </c:pt>
              </c:numCache>
            </c:numRef>
          </c:val>
          <c:extLst>
            <c:ext xmlns:c16="http://schemas.microsoft.com/office/drawing/2014/chart" uri="{C3380CC4-5D6E-409C-BE32-E72D297353CC}">
              <c16:uniqueId val="{00000000-F648-4F9A-86AE-EE0E7E32C2D1}"/>
            </c:ext>
          </c:extLst>
        </c:ser>
        <c:ser>
          <c:idx val="4"/>
          <c:order val="1"/>
          <c:tx>
            <c:strRef>
              <c:f>grafiki_mediķi!$S$3</c:f>
              <c:strCache>
                <c:ptCount val="1"/>
                <c:pt idx="0">
                  <c:v>jūlijs, 2023</c:v>
                </c:pt>
              </c:strCache>
            </c:strRef>
          </c:tx>
          <c:spPr>
            <a:solidFill>
              <a:srgbClr val="5B9BD5"/>
            </a:solidFill>
            <a:ln>
              <a:noFill/>
            </a:ln>
          </c:spPr>
          <c:invertIfNegative val="0"/>
          <c:dLbls>
            <c:spPr>
              <a:noFill/>
              <a:ln>
                <a:noFill/>
              </a:ln>
              <a:effectLst/>
            </c:spPr>
            <c:txPr>
              <a:bodyPr rot="-5400000" vert="horz" wrap="square" lIns="38100" tIns="19050" rIns="38100" bIns="19050" anchor="ctr">
                <a:spAutoFit/>
              </a:bodyPr>
              <a:lstStyle/>
              <a:p>
                <a:pPr>
                  <a:defRPr b="1">
                    <a:solidFill>
                      <a:schemeClr val="tx1"/>
                    </a:solidFill>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grafiki_mediķi!$S$4:$S$9</c:f>
              <c:numCache>
                <c:formatCode>General</c:formatCode>
                <c:ptCount val="6"/>
                <c:pt idx="0">
                  <c:v>19</c:v>
                </c:pt>
                <c:pt idx="1">
                  <c:v>8</c:v>
                </c:pt>
                <c:pt idx="2">
                  <c:v>15</c:v>
                </c:pt>
                <c:pt idx="3">
                  <c:v>2</c:v>
                </c:pt>
                <c:pt idx="4">
                  <c:v>1</c:v>
                </c:pt>
                <c:pt idx="5">
                  <c:v>45</c:v>
                </c:pt>
              </c:numCache>
            </c:numRef>
          </c:val>
          <c:extLst>
            <c:ext xmlns:c16="http://schemas.microsoft.com/office/drawing/2014/chart" uri="{C3380CC4-5D6E-409C-BE32-E72D297353CC}">
              <c16:uniqueId val="{00000001-F648-4F9A-86AE-EE0E7E32C2D1}"/>
            </c:ext>
          </c:extLst>
        </c:ser>
        <c:ser>
          <c:idx val="5"/>
          <c:order val="2"/>
          <c:tx>
            <c:strRef>
              <c:f>grafiki_mediķi!$U$3</c:f>
              <c:strCache>
                <c:ptCount val="1"/>
                <c:pt idx="0">
                  <c:v>aprīlis, 2024</c:v>
                </c:pt>
              </c:strCache>
            </c:strRef>
          </c:tx>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grafiki_mediķi!$U$4:$U$9</c:f>
              <c:numCache>
                <c:formatCode>General</c:formatCode>
                <c:ptCount val="6"/>
                <c:pt idx="0">
                  <c:v>24</c:v>
                </c:pt>
                <c:pt idx="1">
                  <c:v>7</c:v>
                </c:pt>
                <c:pt idx="2">
                  <c:v>22</c:v>
                </c:pt>
                <c:pt idx="3">
                  <c:v>5</c:v>
                </c:pt>
                <c:pt idx="4">
                  <c:v>2</c:v>
                </c:pt>
                <c:pt idx="5">
                  <c:v>60</c:v>
                </c:pt>
              </c:numCache>
            </c:numRef>
          </c:val>
          <c:extLst>
            <c:ext xmlns:c16="http://schemas.microsoft.com/office/drawing/2014/chart" uri="{C3380CC4-5D6E-409C-BE32-E72D297353CC}">
              <c16:uniqueId val="{00000002-F648-4F9A-86AE-EE0E7E32C2D1}"/>
            </c:ext>
          </c:extLst>
        </c:ser>
        <c:ser>
          <c:idx val="1"/>
          <c:order val="3"/>
          <c:tx>
            <c:strRef>
              <c:f>grafiki_mediķi!$V$3</c:f>
              <c:strCache>
                <c:ptCount val="1"/>
                <c:pt idx="0">
                  <c:v>septembris, 2024</c:v>
                </c:pt>
              </c:strCache>
            </c:strRef>
          </c:tx>
          <c:invertIfNegative val="0"/>
          <c:dLbls>
            <c:spPr>
              <a:noFill/>
              <a:ln>
                <a:noFill/>
              </a:ln>
              <a:effectLst/>
            </c:spPr>
            <c:txPr>
              <a:bodyPr rot="-5400000" vert="horz"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grafiki_mediķi!$V$4:$V$9</c:f>
              <c:numCache>
                <c:formatCode>General</c:formatCode>
                <c:ptCount val="6"/>
                <c:pt idx="0">
                  <c:v>17</c:v>
                </c:pt>
                <c:pt idx="1">
                  <c:v>3</c:v>
                </c:pt>
                <c:pt idx="2">
                  <c:v>17</c:v>
                </c:pt>
                <c:pt idx="3">
                  <c:v>1</c:v>
                </c:pt>
                <c:pt idx="4">
                  <c:v>8</c:v>
                </c:pt>
                <c:pt idx="5">
                  <c:v>46</c:v>
                </c:pt>
              </c:numCache>
            </c:numRef>
          </c:val>
          <c:extLst>
            <c:ext xmlns:c16="http://schemas.microsoft.com/office/drawing/2014/chart" uri="{C3380CC4-5D6E-409C-BE32-E72D297353CC}">
              <c16:uniqueId val="{00000003-F648-4F9A-86AE-EE0E7E32C2D1}"/>
            </c:ext>
          </c:extLst>
        </c:ser>
        <c:ser>
          <c:idx val="2"/>
          <c:order val="4"/>
          <c:tx>
            <c:strRef>
              <c:f>grafiki_mediķi!$W$3</c:f>
              <c:strCache>
                <c:ptCount val="1"/>
                <c:pt idx="0">
                  <c:v>janvāris, 2025</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grafiki_mediķi!$W$4:$W$9</c:f>
              <c:numCache>
                <c:formatCode>General</c:formatCode>
                <c:ptCount val="6"/>
                <c:pt idx="0">
                  <c:v>20</c:v>
                </c:pt>
                <c:pt idx="1">
                  <c:v>3</c:v>
                </c:pt>
                <c:pt idx="2">
                  <c:v>16</c:v>
                </c:pt>
                <c:pt idx="3">
                  <c:v>6</c:v>
                </c:pt>
                <c:pt idx="4">
                  <c:v>4</c:v>
                </c:pt>
                <c:pt idx="5">
                  <c:v>49</c:v>
                </c:pt>
              </c:numCache>
            </c:numRef>
          </c:val>
          <c:extLst>
            <c:ext xmlns:c16="http://schemas.microsoft.com/office/drawing/2014/chart" uri="{C3380CC4-5D6E-409C-BE32-E72D297353CC}">
              <c16:uniqueId val="{00000004-F648-4F9A-86AE-EE0E7E32C2D1}"/>
            </c:ext>
          </c:extLst>
        </c:ser>
        <c:ser>
          <c:idx val="3"/>
          <c:order val="5"/>
          <c:tx>
            <c:strRef>
              <c:f>grafiki_mediķi!$X$3</c:f>
              <c:strCache>
                <c:ptCount val="1"/>
                <c:pt idx="0">
                  <c:v>jūnijs, 2025</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grafiki_mediķi!$X$4:$X$9</c:f>
              <c:numCache>
                <c:formatCode>General</c:formatCode>
                <c:ptCount val="6"/>
                <c:pt idx="0">
                  <c:v>20</c:v>
                </c:pt>
                <c:pt idx="1">
                  <c:v>3</c:v>
                </c:pt>
                <c:pt idx="2">
                  <c:v>16</c:v>
                </c:pt>
                <c:pt idx="3">
                  <c:v>4</c:v>
                </c:pt>
                <c:pt idx="4">
                  <c:v>6</c:v>
                </c:pt>
                <c:pt idx="5">
                  <c:v>49</c:v>
                </c:pt>
              </c:numCache>
            </c:numRef>
          </c:val>
          <c:extLst>
            <c:ext xmlns:c16="http://schemas.microsoft.com/office/drawing/2014/chart" uri="{C3380CC4-5D6E-409C-BE32-E72D297353CC}">
              <c16:uniqueId val="{00000005-F648-4F9A-86AE-EE0E7E32C2D1}"/>
            </c:ext>
          </c:extLst>
        </c:ser>
        <c:ser>
          <c:idx val="6"/>
          <c:order val="6"/>
          <c:tx>
            <c:strRef>
              <c:f>grafiki_mediķi!$Y$3</c:f>
              <c:strCache>
                <c:ptCount val="1"/>
                <c:pt idx="0">
                  <c:v>novembris, 2025</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grafiki_mediķi!$Y$4:$Y$9</c:f>
              <c:numCache>
                <c:formatCode>General</c:formatCode>
                <c:ptCount val="6"/>
                <c:pt idx="0">
                  <c:v>8</c:v>
                </c:pt>
                <c:pt idx="1">
                  <c:v>4</c:v>
                </c:pt>
                <c:pt idx="2">
                  <c:v>3</c:v>
                </c:pt>
                <c:pt idx="3">
                  <c:v>3</c:v>
                </c:pt>
                <c:pt idx="4">
                  <c:v>1</c:v>
                </c:pt>
                <c:pt idx="5">
                  <c:v>19</c:v>
                </c:pt>
              </c:numCache>
            </c:numRef>
          </c:val>
          <c:extLst>
            <c:ext xmlns:c16="http://schemas.microsoft.com/office/drawing/2014/chart" uri="{C3380CC4-5D6E-409C-BE32-E72D297353CC}">
              <c16:uniqueId val="{00000006-F648-4F9A-86AE-EE0E7E32C2D1}"/>
            </c:ext>
          </c:extLst>
        </c:ser>
        <c:ser>
          <c:idx val="7"/>
          <c:order val="7"/>
          <c:tx>
            <c:strRef>
              <c:f>grafiki_mediķi!$AG$3</c:f>
              <c:strCache>
                <c:ptCount val="1"/>
                <c:pt idx="0">
                  <c:v>janvāris, 2026</c:v>
                </c:pt>
              </c:strCache>
            </c:strRef>
          </c:tx>
          <c:invertIfNegative val="0"/>
          <c:dLbls>
            <c:spPr>
              <a:noFill/>
              <a:ln>
                <a:noFill/>
              </a:ln>
              <a:effectLst/>
            </c:spPr>
            <c:txPr>
              <a:bodyPr rot="-5400000" vert="horz"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grafiki_mediķi!$A$4:$A$9</c:f>
              <c:strCache>
                <c:ptCount val="6"/>
                <c:pt idx="0">
                  <c:v>Ārsts</c:v>
                </c:pt>
                <c:pt idx="1">
                  <c:v>Zobārsts </c:v>
                </c:pt>
                <c:pt idx="2">
                  <c:v>Māsa</c:v>
                </c:pt>
                <c:pt idx="3">
                  <c:v>Ārsta palīgs</c:v>
                </c:pt>
                <c:pt idx="4">
                  <c:v>Citas profesijas</c:v>
                </c:pt>
                <c:pt idx="5">
                  <c:v>Kopā</c:v>
                </c:pt>
              </c:strCache>
            </c:strRef>
          </c:cat>
          <c:val>
            <c:numRef>
              <c:f>grafiki_mediķi!$AG$4:$AG$9</c:f>
              <c:numCache>
                <c:formatCode>General</c:formatCode>
                <c:ptCount val="6"/>
                <c:pt idx="0">
                  <c:v>18</c:v>
                </c:pt>
                <c:pt idx="1">
                  <c:v>7</c:v>
                </c:pt>
                <c:pt idx="2">
                  <c:v>69</c:v>
                </c:pt>
                <c:pt idx="3">
                  <c:v>21</c:v>
                </c:pt>
                <c:pt idx="4">
                  <c:v>20</c:v>
                </c:pt>
                <c:pt idx="5">
                  <c:v>135</c:v>
                </c:pt>
              </c:numCache>
            </c:numRef>
          </c:val>
          <c:extLst>
            <c:ext xmlns:c16="http://schemas.microsoft.com/office/drawing/2014/chart" uri="{C3380CC4-5D6E-409C-BE32-E72D297353CC}">
              <c16:uniqueId val="{00000007-F648-4F9A-86AE-EE0E7E32C2D1}"/>
            </c:ext>
          </c:extLst>
        </c:ser>
        <c:dLbls>
          <c:dLblPos val="outEnd"/>
          <c:showLegendKey val="0"/>
          <c:showVal val="1"/>
          <c:showCatName val="0"/>
          <c:showSerName val="0"/>
          <c:showPercent val="0"/>
          <c:showBubbleSize val="0"/>
        </c:dLbls>
        <c:gapWidth val="219"/>
        <c:overlap val="-27"/>
        <c:axId val="1927296256"/>
        <c:axId val="1874849072"/>
      </c:barChart>
      <c:valAx>
        <c:axId val="1874849072"/>
        <c:scaling>
          <c:orientation val="minMax"/>
        </c:scaling>
        <c:delete val="1"/>
        <c:axPos val="l"/>
        <c:numFmt formatCode="General" sourceLinked="1"/>
        <c:majorTickMark val="none"/>
        <c:minorTickMark val="none"/>
        <c:tickLblPos val="nextTo"/>
        <c:crossAx val="1927296256"/>
        <c:crosses val="autoZero"/>
        <c:crossBetween val="between"/>
      </c:valAx>
      <c:catAx>
        <c:axId val="192729625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200" b="1" i="0" u="none" strike="noStrike" kern="1200" baseline="0">
                <a:solidFill>
                  <a:schemeClr val="tx1"/>
                </a:solidFill>
                <a:latin typeface="Verdana" panose="020B0604030504040204" pitchFamily="34" charset="0"/>
                <a:ea typeface="Verdana" panose="020B0604030504040204" pitchFamily="34" charset="0"/>
              </a:defRPr>
            </a:pPr>
            <a:endParaRPr lang="lv-LV"/>
          </a:p>
        </c:txPr>
        <c:crossAx val="1874849072"/>
        <c:crosses val="autoZero"/>
        <c:auto val="1"/>
        <c:lblAlgn val="ctr"/>
        <c:lblOffset val="100"/>
        <c:noMultiLvlLbl val="0"/>
      </c:catAx>
      <c:spPr>
        <a:noFill/>
        <a:ln>
          <a:noFill/>
        </a:ln>
      </c:spPr>
    </c:plotArea>
    <c:legend>
      <c:legendPos val="b"/>
      <c:layout>
        <c:manualLayout>
          <c:xMode val="edge"/>
          <c:yMode val="edge"/>
          <c:x val="4.7916551302914771E-2"/>
          <c:y val="0.8477778797217832"/>
          <c:w val="0.85020082324426549"/>
          <c:h val="0.1006550603815721"/>
        </c:manualLayout>
      </c:layout>
      <c:overlay val="0"/>
      <c:txPr>
        <a:bodyPr/>
        <a:lstStyle/>
        <a:p>
          <a:pPr>
            <a:defRPr>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vert="horz" lIns="0" tIns="0" rIns="0" bIns="0"/>
          <a:lstStyle/>
          <a:p>
            <a:pPr marL="0" marR="0" indent="0" algn="ctr" defTabSz="914400" rtl="0" fontAlgn="auto" hangingPunct="1">
              <a:lnSpc>
                <a:spcPct val="100000"/>
              </a:lnSpc>
              <a:spcBef>
                <a:spcPts val="0"/>
              </a:spcBef>
              <a:spcAft>
                <a:spcPts val="0"/>
              </a:spcAft>
              <a:tabLst/>
              <a:defRPr sz="1600" b="1" i="0" u="none" strike="noStrike" kern="1200" spc="0" baseline="0">
                <a:solidFill>
                  <a:sysClr val="windowText" lastClr="000000"/>
                </a:solidFill>
                <a:latin typeface="Verdana" panose="020B0604030504040204" pitchFamily="34" charset="0"/>
                <a:ea typeface="Verdana" panose="020B0604030504040204" pitchFamily="34" charset="0"/>
              </a:defRPr>
            </a:pPr>
            <a:r>
              <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rPr>
              <a:t>Farmācijas jomas speciālistu no Ukrainas skaits, kuras pārtraukušas darba attiecības</a:t>
            </a:r>
            <a:br>
              <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rPr>
            </a:br>
            <a:endParaRPr lang="lv-LV" sz="1600" b="1" i="0" u="none" strike="noStrike" kern="1200" cap="none" spc="0" baseline="0" dirty="0">
              <a:solidFill>
                <a:sysClr val="windowText" lastClr="000000"/>
              </a:solidFill>
              <a:uFillTx/>
              <a:latin typeface="Verdana" panose="020B0604030504040204" pitchFamily="34" charset="0"/>
              <a:ea typeface="Verdana" panose="020B0604030504040204" pitchFamily="34" charset="0"/>
            </a:endParaRPr>
          </a:p>
        </c:rich>
      </c:tx>
      <c:overlay val="0"/>
      <c:spPr>
        <a:noFill/>
        <a:ln>
          <a:noFill/>
        </a:ln>
      </c:spPr>
    </c:title>
    <c:autoTitleDeleted val="0"/>
    <c:plotArea>
      <c:layout>
        <c:manualLayout>
          <c:layoutTarget val="inner"/>
          <c:xMode val="edge"/>
          <c:yMode val="edge"/>
          <c:x val="2.222222654267066E-2"/>
          <c:y val="0.22066294770293229"/>
          <c:w val="0.94567900178458286"/>
          <c:h val="0.41734935560125924"/>
        </c:manualLayout>
      </c:layout>
      <c:barChart>
        <c:barDir val="col"/>
        <c:grouping val="clustered"/>
        <c:varyColors val="0"/>
        <c:ser>
          <c:idx val="0"/>
          <c:order val="0"/>
          <c:tx>
            <c:strRef>
              <c:f>grafiki_farmācija!$X$3</c:f>
              <c:strCache>
                <c:ptCount val="1"/>
                <c:pt idx="0">
                  <c:v>janvāris, 2023</c:v>
                </c:pt>
              </c:strCache>
            </c:strRef>
          </c:tx>
          <c:spPr>
            <a:solidFill>
              <a:schemeClr val="accent6"/>
            </a:solidFill>
            <a:ln>
              <a:noFill/>
            </a:ln>
          </c:spPr>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grafiki_farmācija!$X$4:$X$6</c:f>
              <c:numCache>
                <c:formatCode>General</c:formatCode>
                <c:ptCount val="3"/>
                <c:pt idx="0">
                  <c:v>5</c:v>
                </c:pt>
                <c:pt idx="1">
                  <c:v>2</c:v>
                </c:pt>
                <c:pt idx="2">
                  <c:v>7</c:v>
                </c:pt>
              </c:numCache>
            </c:numRef>
          </c:val>
          <c:extLst>
            <c:ext xmlns:c16="http://schemas.microsoft.com/office/drawing/2014/chart" uri="{C3380CC4-5D6E-409C-BE32-E72D297353CC}">
              <c16:uniqueId val="{00000000-CF75-404C-ADF3-ABCAE590D230}"/>
            </c:ext>
          </c:extLst>
        </c:ser>
        <c:ser>
          <c:idx val="4"/>
          <c:order val="1"/>
          <c:tx>
            <c:strRef>
              <c:f>grafiki_farmācija!$AB$3</c:f>
              <c:strCache>
                <c:ptCount val="1"/>
                <c:pt idx="0">
                  <c:v>jūlijs, 2023</c:v>
                </c:pt>
              </c:strCache>
            </c:strRef>
          </c:tx>
          <c:spPr>
            <a:solidFill>
              <a:schemeClr val="accent5">
                <a:lumMod val="75000"/>
              </a:schemeClr>
            </a:solidFill>
            <a:ln>
              <a:noFill/>
            </a:ln>
          </c:spPr>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grafiki_farmācija!$AB$4:$AB$6</c:f>
              <c:numCache>
                <c:formatCode>General</c:formatCode>
                <c:ptCount val="3"/>
                <c:pt idx="0">
                  <c:v>15</c:v>
                </c:pt>
                <c:pt idx="1">
                  <c:v>2</c:v>
                </c:pt>
                <c:pt idx="2">
                  <c:v>17</c:v>
                </c:pt>
              </c:numCache>
            </c:numRef>
          </c:val>
          <c:extLst>
            <c:ext xmlns:c16="http://schemas.microsoft.com/office/drawing/2014/chart" uri="{C3380CC4-5D6E-409C-BE32-E72D297353CC}">
              <c16:uniqueId val="{00000001-CF75-404C-ADF3-ABCAE590D230}"/>
            </c:ext>
          </c:extLst>
        </c:ser>
        <c:ser>
          <c:idx val="5"/>
          <c:order val="2"/>
          <c:tx>
            <c:strRef>
              <c:f>grafiki_farmācija!$AD$3</c:f>
              <c:strCache>
                <c:ptCount val="1"/>
                <c:pt idx="0">
                  <c:v>aprīlis, 2024</c:v>
                </c:pt>
              </c:strCache>
            </c:strRef>
          </c:tx>
          <c:spPr>
            <a:solidFill>
              <a:schemeClr val="bg2">
                <a:lumMod val="75000"/>
              </a:schemeClr>
            </a:solidFill>
          </c:spPr>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grafiki_farmācija!$AD$4:$AD$6</c:f>
              <c:numCache>
                <c:formatCode>General</c:formatCode>
                <c:ptCount val="3"/>
                <c:pt idx="0">
                  <c:v>17</c:v>
                </c:pt>
                <c:pt idx="1">
                  <c:v>3</c:v>
                </c:pt>
                <c:pt idx="2">
                  <c:v>20</c:v>
                </c:pt>
              </c:numCache>
            </c:numRef>
          </c:val>
          <c:extLst>
            <c:ext xmlns:c16="http://schemas.microsoft.com/office/drawing/2014/chart" uri="{C3380CC4-5D6E-409C-BE32-E72D297353CC}">
              <c16:uniqueId val="{00000002-CF75-404C-ADF3-ABCAE590D230}"/>
            </c:ext>
          </c:extLst>
        </c:ser>
        <c:ser>
          <c:idx val="1"/>
          <c:order val="3"/>
          <c:tx>
            <c:strRef>
              <c:f>grafiki_farmācija!$AE$3</c:f>
              <c:strCache>
                <c:ptCount val="1"/>
                <c:pt idx="0">
                  <c:v>augusts, 2024</c:v>
                </c:pt>
              </c:strCache>
            </c:strRef>
          </c:tx>
          <c:invertIfNegative val="0"/>
          <c:dLbls>
            <c:spPr>
              <a:noFill/>
              <a:ln>
                <a:noFill/>
              </a:ln>
              <a:effectLst/>
            </c:spPr>
            <c:txPr>
              <a:bodyPr wrap="square" lIns="38100" tIns="19050" rIns="38100" bIns="19050" anchor="ctr">
                <a:spAutoFit/>
              </a:bodyPr>
              <a:lstStyle/>
              <a:p>
                <a:pPr>
                  <a:defRPr b="1">
                    <a:latin typeface="Verdana" panose="020B0604030504040204" pitchFamily="34" charset="0"/>
                    <a:ea typeface="Verdana" panose="020B0604030504040204" pitchFamily="34" charset="0"/>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grafiki_farmācija!$AE$4:$AE$6</c:f>
              <c:numCache>
                <c:formatCode>General</c:formatCode>
                <c:ptCount val="3"/>
                <c:pt idx="0">
                  <c:v>18</c:v>
                </c:pt>
                <c:pt idx="1">
                  <c:v>3</c:v>
                </c:pt>
                <c:pt idx="2">
                  <c:v>21</c:v>
                </c:pt>
              </c:numCache>
            </c:numRef>
          </c:val>
          <c:extLst>
            <c:ext xmlns:c16="http://schemas.microsoft.com/office/drawing/2014/chart" uri="{C3380CC4-5D6E-409C-BE32-E72D297353CC}">
              <c16:uniqueId val="{00000003-CF75-404C-ADF3-ABCAE590D230}"/>
            </c:ext>
          </c:extLst>
        </c:ser>
        <c:ser>
          <c:idx val="2"/>
          <c:order val="4"/>
          <c:tx>
            <c:strRef>
              <c:f>grafiki_farmācija!$AF$3</c:f>
              <c:strCache>
                <c:ptCount val="1"/>
                <c:pt idx="0">
                  <c:v>janvāris,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grafiki_farmācija!$AF$4:$AF$6</c:f>
              <c:numCache>
                <c:formatCode>General</c:formatCode>
                <c:ptCount val="3"/>
                <c:pt idx="0">
                  <c:v>19</c:v>
                </c:pt>
                <c:pt idx="1">
                  <c:v>4</c:v>
                </c:pt>
                <c:pt idx="2">
                  <c:v>23</c:v>
                </c:pt>
              </c:numCache>
            </c:numRef>
          </c:val>
          <c:extLst>
            <c:ext xmlns:c16="http://schemas.microsoft.com/office/drawing/2014/chart" uri="{C3380CC4-5D6E-409C-BE32-E72D297353CC}">
              <c16:uniqueId val="{00000004-CF75-404C-ADF3-ABCAE590D230}"/>
            </c:ext>
          </c:extLst>
        </c:ser>
        <c:ser>
          <c:idx val="3"/>
          <c:order val="5"/>
          <c:tx>
            <c:strRef>
              <c:f>grafiki_farmācija!$V$3</c:f>
              <c:strCache>
                <c:ptCount val="1"/>
                <c:pt idx="0">
                  <c:v>jūnijs,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grafiki_farmācija!$V$4:$V$6</c:f>
              <c:numCache>
                <c:formatCode>General</c:formatCode>
                <c:ptCount val="3"/>
                <c:pt idx="0">
                  <c:v>24</c:v>
                </c:pt>
                <c:pt idx="1">
                  <c:v>4</c:v>
                </c:pt>
                <c:pt idx="2">
                  <c:v>28</c:v>
                </c:pt>
              </c:numCache>
            </c:numRef>
          </c:val>
          <c:extLst>
            <c:ext xmlns:c16="http://schemas.microsoft.com/office/drawing/2014/chart" uri="{C3380CC4-5D6E-409C-BE32-E72D297353CC}">
              <c16:uniqueId val="{00000005-CF75-404C-ADF3-ABCAE590D230}"/>
            </c:ext>
          </c:extLst>
        </c:ser>
        <c:ser>
          <c:idx val="6"/>
          <c:order val="6"/>
          <c:tx>
            <c:strRef>
              <c:f>grafiki_farmācija!$W$3</c:f>
              <c:strCache>
                <c:ptCount val="1"/>
                <c:pt idx="0">
                  <c:v>novembris, 2025</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grafiki_farmācija!$W$4:$W$6</c:f>
              <c:numCache>
                <c:formatCode>General</c:formatCode>
                <c:ptCount val="3"/>
                <c:pt idx="0">
                  <c:v>24</c:v>
                </c:pt>
                <c:pt idx="1">
                  <c:v>6</c:v>
                </c:pt>
                <c:pt idx="2">
                  <c:v>30</c:v>
                </c:pt>
              </c:numCache>
            </c:numRef>
          </c:val>
          <c:extLst>
            <c:ext xmlns:c16="http://schemas.microsoft.com/office/drawing/2014/chart" uri="{C3380CC4-5D6E-409C-BE32-E72D297353CC}">
              <c16:uniqueId val="{00000006-CF75-404C-ADF3-ABCAE590D230}"/>
            </c:ext>
          </c:extLst>
        </c:ser>
        <c:ser>
          <c:idx val="7"/>
          <c:order val="7"/>
          <c:tx>
            <c:strRef>
              <c:f>grafiki_farmācija!$AG$3</c:f>
              <c:strCache>
                <c:ptCount val="1"/>
                <c:pt idx="0">
                  <c:v>janvāris, 2026</c:v>
                </c:pt>
              </c:strCache>
            </c:strRef>
          </c:tx>
          <c:invertIfNegative val="0"/>
          <c:dLbls>
            <c:spPr>
              <a:noFill/>
              <a:ln>
                <a:noFill/>
              </a:ln>
              <a:effectLst/>
            </c:spPr>
            <c:txPr>
              <a:bodyPr wrap="square" lIns="38100" tIns="19050" rIns="38100" bIns="19050" anchor="ctr">
                <a:spAutoFit/>
              </a:bodyPr>
              <a:lstStyle/>
              <a:p>
                <a:pPr>
                  <a:defRPr b="1"/>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grafiki_farmācija!$A$4:$A$6</c:f>
              <c:strCache>
                <c:ptCount val="3"/>
                <c:pt idx="0">
                  <c:v>Farmaceits</c:v>
                </c:pt>
                <c:pt idx="1">
                  <c:v>Farmaceita asistents</c:v>
                </c:pt>
                <c:pt idx="2">
                  <c:v>Kopā</c:v>
                </c:pt>
              </c:strCache>
            </c:strRef>
          </c:cat>
          <c:val>
            <c:numRef>
              <c:f>grafiki_farmācija!$AG$4:$AG$6</c:f>
              <c:numCache>
                <c:formatCode>General</c:formatCode>
                <c:ptCount val="3"/>
                <c:pt idx="0">
                  <c:v>2</c:v>
                </c:pt>
                <c:pt idx="1">
                  <c:v>1</c:v>
                </c:pt>
                <c:pt idx="2">
                  <c:v>3</c:v>
                </c:pt>
              </c:numCache>
            </c:numRef>
          </c:val>
          <c:extLst>
            <c:ext xmlns:c16="http://schemas.microsoft.com/office/drawing/2014/chart" uri="{C3380CC4-5D6E-409C-BE32-E72D297353CC}">
              <c16:uniqueId val="{00000007-CF75-404C-ADF3-ABCAE590D230}"/>
            </c:ext>
          </c:extLst>
        </c:ser>
        <c:dLbls>
          <c:dLblPos val="outEnd"/>
          <c:showLegendKey val="0"/>
          <c:showVal val="1"/>
          <c:showCatName val="0"/>
          <c:showSerName val="0"/>
          <c:showPercent val="0"/>
          <c:showBubbleSize val="0"/>
        </c:dLbls>
        <c:gapWidth val="219"/>
        <c:overlap val="-27"/>
        <c:axId val="1927294816"/>
        <c:axId val="1927297696"/>
      </c:barChart>
      <c:valAx>
        <c:axId val="1927297696"/>
        <c:scaling>
          <c:orientation val="minMax"/>
        </c:scaling>
        <c:delete val="1"/>
        <c:axPos val="l"/>
        <c:numFmt formatCode="General" sourceLinked="1"/>
        <c:majorTickMark val="none"/>
        <c:minorTickMark val="none"/>
        <c:tickLblPos val="nextTo"/>
        <c:crossAx val="1927294816"/>
        <c:crosses val="autoZero"/>
        <c:crossBetween val="between"/>
      </c:valAx>
      <c:catAx>
        <c:axId val="1927294816"/>
        <c:scaling>
          <c:orientation val="minMax"/>
        </c:scaling>
        <c:delete val="0"/>
        <c:axPos val="b"/>
        <c:numFmt formatCode="General" sourceLinked="1"/>
        <c:majorTickMark val="none"/>
        <c:minorTickMark val="none"/>
        <c:tickLblPos val="nextTo"/>
        <c:spPr>
          <a:no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sz="1200" b="1" i="0" u="none" strike="noStrike" kern="1200" baseline="0">
                <a:solidFill>
                  <a:schemeClr val="tx1"/>
                </a:solidFill>
                <a:latin typeface="Verdana" panose="020B0604030504040204" pitchFamily="34" charset="0"/>
                <a:ea typeface="Verdana" panose="020B0604030504040204" pitchFamily="34" charset="0"/>
              </a:defRPr>
            </a:pPr>
            <a:endParaRPr lang="lv-LV"/>
          </a:p>
        </c:txPr>
        <c:crossAx val="1927297696"/>
        <c:crosses val="autoZero"/>
        <c:auto val="1"/>
        <c:lblAlgn val="ctr"/>
        <c:lblOffset val="100"/>
        <c:noMultiLvlLbl val="0"/>
      </c:catAx>
      <c:spPr>
        <a:noFill/>
        <a:ln>
          <a:noFill/>
        </a:ln>
      </c:spPr>
    </c:plotArea>
    <c:legend>
      <c:legendPos val="b"/>
      <c:layout>
        <c:manualLayout>
          <c:xMode val="edge"/>
          <c:yMode val="edge"/>
          <c:x val="4.8259754692282428E-2"/>
          <c:y val="0.77694815691183849"/>
          <c:w val="0.90348049061543512"/>
          <c:h val="0.15316650731526127"/>
        </c:manualLayout>
      </c:layout>
      <c:overlay val="0"/>
      <c:txPr>
        <a:bodyPr/>
        <a:lstStyle/>
        <a:p>
          <a:pPr>
            <a:defRPr>
              <a:latin typeface="Verdana" panose="020B0604030504040204" pitchFamily="34" charset="0"/>
              <a:ea typeface="Verdana" panose="020B0604030504040204" pitchFamily="34" charset="0"/>
            </a:defRPr>
          </a:pPr>
          <a:endParaRPr lang="lv-LV"/>
        </a:p>
      </c:txPr>
    </c:legend>
    <c:plotVisOnly val="1"/>
    <c:dispBlanksAs val="gap"/>
    <c:showDLblsOverMax val="0"/>
  </c:chart>
  <c:spPr>
    <a:solidFill>
      <a:srgbClr val="FFFFFF"/>
    </a:solidFill>
    <a:ln w="9528" cap="flat">
      <a:solidFill>
        <a:srgbClr val="D9D9D9"/>
      </a:solidFill>
      <a:prstDash val="solid"/>
      <a:round/>
    </a:ln>
  </c:spPr>
  <c:txPr>
    <a:bodyPr lIns="0" tIns="0" rIns="0" bIns="0"/>
    <a:lstStyle/>
    <a:p>
      <a:pPr marL="0" marR="0" indent="0" defTabSz="914400" fontAlgn="auto" hangingPunct="1">
        <a:lnSpc>
          <a:spcPct val="100000"/>
        </a:lnSpc>
        <a:spcBef>
          <a:spcPts val="0"/>
        </a:spcBef>
        <a:spcAft>
          <a:spcPts val="0"/>
        </a:spcAft>
        <a:tabLst/>
        <a:defRPr lang="en-US" sz="1000" b="0" i="0" u="none" strike="noStrike" kern="1200" baseline="0">
          <a:solidFill>
            <a:srgbClr val="000000"/>
          </a:solidFill>
          <a:latin typeface="Calibri"/>
        </a:defRPr>
      </a:pPr>
      <a:endParaRPr lang="lv-LV"/>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r>
              <a:rPr lang="lv-LV" sz="1400">
                <a:solidFill>
                  <a:srgbClr val="7030A0"/>
                </a:solidFill>
              </a:rPr>
              <a:t>Ukrainas civiliedzīvotāju skaits </a:t>
            </a:r>
            <a:r>
              <a:rPr lang="lv-LV" sz="1400" baseline="0">
                <a:solidFill>
                  <a:srgbClr val="7030A0"/>
                </a:solidFill>
              </a:rPr>
              <a:t>valsts valodas prasmes pārbaudēs </a:t>
            </a:r>
          </a:p>
          <a:p>
            <a:pPr>
              <a:defRPr/>
            </a:pPr>
            <a:r>
              <a:rPr lang="lv-LV" sz="1400" baseline="0">
                <a:solidFill>
                  <a:srgbClr val="7030A0"/>
                </a:solidFill>
              </a:rPr>
              <a:t>dažādos valodas prasmes līmeņos</a:t>
            </a:r>
          </a:p>
          <a:p>
            <a:pPr>
              <a:defRPr/>
            </a:pPr>
            <a:r>
              <a:rPr lang="lv-LV" sz="1050" baseline="0">
                <a:solidFill>
                  <a:srgbClr val="7030A0"/>
                </a:solidFill>
              </a:rPr>
              <a:t>Bāze - 6470 (2023-2025)</a:t>
            </a:r>
          </a:p>
        </c:rich>
      </c:tx>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7.8476142048048668E-3"/>
          <c:y val="0.17598665914372788"/>
          <c:w val="0.9431164985044943"/>
          <c:h val="0.66156097850668438"/>
        </c:manualLayout>
      </c:layout>
      <c:barChart>
        <c:barDir val="col"/>
        <c:grouping val="clustered"/>
        <c:varyColors val="0"/>
        <c:ser>
          <c:idx val="0"/>
          <c:order val="0"/>
          <c:tx>
            <c:strRef>
              <c:f>Sheet1!$C$3:$C$4</c:f>
              <c:strCache>
                <c:ptCount val="2"/>
                <c:pt idx="0">
                  <c:v>2023</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Sheet1!$B$5:$B$11</c:f>
              <c:strCache>
                <c:ptCount val="7"/>
                <c:pt idx="1">
                  <c:v>A1</c:v>
                </c:pt>
                <c:pt idx="2">
                  <c:v>A2</c:v>
                </c:pt>
                <c:pt idx="3">
                  <c:v>B1</c:v>
                </c:pt>
                <c:pt idx="4">
                  <c:v>B2</c:v>
                </c:pt>
                <c:pt idx="5">
                  <c:v>C1</c:v>
                </c:pt>
                <c:pt idx="6">
                  <c:v>C2</c:v>
                </c:pt>
              </c:strCache>
            </c:strRef>
          </c:cat>
          <c:val>
            <c:numRef>
              <c:f>Sheet1!$C$5:$C$11</c:f>
              <c:numCache>
                <c:formatCode>General</c:formatCode>
                <c:ptCount val="7"/>
                <c:pt idx="1">
                  <c:v>571</c:v>
                </c:pt>
                <c:pt idx="2">
                  <c:v>669</c:v>
                </c:pt>
                <c:pt idx="3">
                  <c:v>158</c:v>
                </c:pt>
                <c:pt idx="4">
                  <c:v>25</c:v>
                </c:pt>
                <c:pt idx="5">
                  <c:v>11</c:v>
                </c:pt>
              </c:numCache>
            </c:numRef>
          </c:val>
          <c:extLst>
            <c:ext xmlns:c16="http://schemas.microsoft.com/office/drawing/2014/chart" uri="{C3380CC4-5D6E-409C-BE32-E72D297353CC}">
              <c16:uniqueId val="{00000000-566A-4837-A580-E252B782DC2A}"/>
            </c:ext>
          </c:extLst>
        </c:ser>
        <c:ser>
          <c:idx val="1"/>
          <c:order val="1"/>
          <c:tx>
            <c:strRef>
              <c:f>Sheet1!$D$3:$D$4</c:f>
              <c:strCache>
                <c:ptCount val="2"/>
                <c:pt idx="0">
                  <c:v>2024</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Sheet1!$B$5:$B$11</c:f>
              <c:strCache>
                <c:ptCount val="7"/>
                <c:pt idx="1">
                  <c:v>A1</c:v>
                </c:pt>
                <c:pt idx="2">
                  <c:v>A2</c:v>
                </c:pt>
                <c:pt idx="3">
                  <c:v>B1</c:v>
                </c:pt>
                <c:pt idx="4">
                  <c:v>B2</c:v>
                </c:pt>
                <c:pt idx="5">
                  <c:v>C1</c:v>
                </c:pt>
                <c:pt idx="6">
                  <c:v>C2</c:v>
                </c:pt>
              </c:strCache>
            </c:strRef>
          </c:cat>
          <c:val>
            <c:numRef>
              <c:f>Sheet1!$D$5:$D$11</c:f>
              <c:numCache>
                <c:formatCode>General</c:formatCode>
                <c:ptCount val="7"/>
                <c:pt idx="1">
                  <c:v>731</c:v>
                </c:pt>
                <c:pt idx="2">
                  <c:v>915</c:v>
                </c:pt>
                <c:pt idx="3">
                  <c:v>263</c:v>
                </c:pt>
                <c:pt idx="4">
                  <c:v>72</c:v>
                </c:pt>
                <c:pt idx="5">
                  <c:v>33</c:v>
                </c:pt>
              </c:numCache>
            </c:numRef>
          </c:val>
          <c:extLst>
            <c:ext xmlns:c16="http://schemas.microsoft.com/office/drawing/2014/chart" uri="{C3380CC4-5D6E-409C-BE32-E72D297353CC}">
              <c16:uniqueId val="{00000001-566A-4837-A580-E252B782DC2A}"/>
            </c:ext>
          </c:extLst>
        </c:ser>
        <c:ser>
          <c:idx val="2"/>
          <c:order val="2"/>
          <c:tx>
            <c:strRef>
              <c:f>Sheet1!$E$3:$E$4</c:f>
              <c:strCache>
                <c:ptCount val="2"/>
                <c:pt idx="0">
                  <c:v>2025</c:v>
                </c:pt>
              </c:strCache>
            </c:strRef>
          </c:tx>
          <c:spPr>
            <a:solidFill>
              <a:srgbClr val="00B050"/>
            </a:solidFill>
            <a:ln>
              <a:noFill/>
            </a:ln>
            <a:effectLst>
              <a:outerShdw blurRad="57150" dist="19050" dir="5400000" algn="ctr" rotWithShape="0">
                <a:srgbClr val="000000">
                  <a:alpha val="63000"/>
                </a:srgbClr>
              </a:outerShdw>
            </a:effectLst>
            <a:scene3d>
              <a:camera prst="orthographicFront">
                <a:rot lat="0" lon="0" rev="0"/>
              </a:camera>
              <a:lightRig rig="threePt" dir="t">
                <a:rot lat="0" lon="0" rev="1200000"/>
              </a:lightRig>
            </a:scene3d>
            <a:sp3d>
              <a:bevelT w="63500" h="254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Sheet1!$B$5:$B$11</c:f>
              <c:strCache>
                <c:ptCount val="7"/>
                <c:pt idx="1">
                  <c:v>A1</c:v>
                </c:pt>
                <c:pt idx="2">
                  <c:v>A2</c:v>
                </c:pt>
                <c:pt idx="3">
                  <c:v>B1</c:v>
                </c:pt>
                <c:pt idx="4">
                  <c:v>B2</c:v>
                </c:pt>
                <c:pt idx="5">
                  <c:v>C1</c:v>
                </c:pt>
                <c:pt idx="6">
                  <c:v>C2</c:v>
                </c:pt>
              </c:strCache>
            </c:strRef>
          </c:cat>
          <c:val>
            <c:numRef>
              <c:f>Sheet1!$E$5:$E$11</c:f>
              <c:numCache>
                <c:formatCode>General</c:formatCode>
                <c:ptCount val="7"/>
                <c:pt idx="1">
                  <c:v>494</c:v>
                </c:pt>
                <c:pt idx="2">
                  <c:v>899</c:v>
                </c:pt>
                <c:pt idx="3">
                  <c:v>464</c:v>
                </c:pt>
                <c:pt idx="4">
                  <c:v>156</c:v>
                </c:pt>
                <c:pt idx="5">
                  <c:v>63</c:v>
                </c:pt>
                <c:pt idx="6">
                  <c:v>4</c:v>
                </c:pt>
              </c:numCache>
            </c:numRef>
          </c:val>
          <c:extLst>
            <c:ext xmlns:c16="http://schemas.microsoft.com/office/drawing/2014/chart" uri="{C3380CC4-5D6E-409C-BE32-E72D297353CC}">
              <c16:uniqueId val="{00000002-566A-4837-A580-E252B782DC2A}"/>
            </c:ext>
          </c:extLst>
        </c:ser>
        <c:dLbls>
          <c:showLegendKey val="0"/>
          <c:showVal val="0"/>
          <c:showCatName val="0"/>
          <c:showSerName val="0"/>
          <c:showPercent val="0"/>
          <c:showBubbleSize val="0"/>
        </c:dLbls>
        <c:gapWidth val="100"/>
        <c:overlap val="-24"/>
        <c:axId val="2059805712"/>
        <c:axId val="102712144"/>
      </c:barChart>
      <c:catAx>
        <c:axId val="2059805712"/>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lv-LV"/>
          </a:p>
        </c:txPr>
        <c:crossAx val="102712144"/>
        <c:crosses val="autoZero"/>
        <c:auto val="1"/>
        <c:lblAlgn val="ctr"/>
        <c:lblOffset val="100"/>
        <c:noMultiLvlLbl val="0"/>
      </c:catAx>
      <c:valAx>
        <c:axId val="102712144"/>
        <c:scaling>
          <c:orientation val="minMax"/>
        </c:scaling>
        <c:delete val="1"/>
        <c:axPos val="l"/>
        <c:numFmt formatCode="General" sourceLinked="1"/>
        <c:majorTickMark val="none"/>
        <c:minorTickMark val="none"/>
        <c:tickLblPos val="nextTo"/>
        <c:crossAx val="205980571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lv-LV"/>
        </a:p>
      </c:txPr>
    </c:legend>
    <c:plotVisOnly val="1"/>
    <c:dispBlanksAs val="gap"/>
    <c:showDLblsOverMax val="0"/>
  </c:chart>
  <c:spPr>
    <a:solidFill>
      <a:schemeClr val="bg1"/>
    </a:solidFill>
    <a:ln w="9525" cap="flat" cmpd="sng" algn="ctr">
      <a:solidFill>
        <a:srgbClr val="002060"/>
      </a:solidFill>
      <a:round/>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Reversed" id="21">
  <a:schemeClr val="accent1"/>
</cs:colorStyle>
</file>

<file path=ppt/charts/colors3.xml><?xml version="1.0" encoding="utf-8"?>
<cs:colorStyle xmlns:cs="http://schemas.microsoft.com/office/drawing/2012/chartStyle" xmlns:a="http://schemas.openxmlformats.org/drawingml/2006/main" meth="withinLinearReversed" id="21">
  <a:schemeClr val="accent1"/>
</cs:colorStyle>
</file>

<file path=ppt/charts/colors4.xml><?xml version="1.0" encoding="utf-8"?>
<cs:colorStyle xmlns:cs="http://schemas.microsoft.com/office/drawing/2012/chartStyle" xmlns:a="http://schemas.openxmlformats.org/drawingml/2006/main" meth="withinLinearReversed" id="21">
  <a:schemeClr val="accent1"/>
</cs:colorStyle>
</file>

<file path=ppt/charts/colors5.xml><?xml version="1.0" encoding="utf-8"?>
<cs:colorStyle xmlns:cs="http://schemas.microsoft.com/office/drawing/2012/chartStyle" xmlns:a="http://schemas.openxmlformats.org/drawingml/2006/main" meth="withinLinearReversed" id="21">
  <a:schemeClr val="accent1"/>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withinLinearReversed" id="21">
  <a:schemeClr val="accent1"/>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340">
  <cs:axisTitle>
    <cs:lnRef idx="0"/>
    <cs:fillRef idx="0"/>
    <cs:effectRef idx="0"/>
    <cs:fontRef idx="minor">
      <a:schemeClr val="tx1">
        <a:lumMod val="65000"/>
        <a:lumOff val="35000"/>
      </a:schemeClr>
    </cs:fontRef>
    <cs:defRPr sz="900"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lt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BD0509-C327-427C-BD11-50DFD45DC9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lv-LV"/>
        </a:p>
      </dgm:t>
    </dgm:pt>
    <dgm:pt modelId="{0D436EEF-1AB3-4B2F-B3BB-EF8F71CD4873}">
      <dgm:prSet phldrT="[Text]" phldr="1"/>
      <dgm:spPr>
        <a:solidFill>
          <a:srgbClr val="800024"/>
        </a:solidFill>
      </dgm:spPr>
      <dgm:t>
        <a:bodyPr/>
        <a:lstStyle/>
        <a:p>
          <a:endParaRPr lang="lv-LV">
            <a:latin typeface="Verdana" panose="020B0604030504040204" pitchFamily="34" charset="0"/>
            <a:ea typeface="Verdana" panose="020B0604030504040204" pitchFamily="34" charset="0"/>
            <a:cs typeface="Urdu Typesetting" panose="03020402040406030203" pitchFamily="66" charset="-78"/>
          </a:endParaRPr>
        </a:p>
      </dgm:t>
    </dgm:pt>
    <dgm:pt modelId="{CC5F3B86-18CF-40B9-9718-4F59176A21B2}" type="parTrans" cxnId="{6A53DC10-68F9-4531-B73A-1024C48B5E40}">
      <dgm:prSet/>
      <dgm:spPr/>
      <dgm:t>
        <a:bodyPr/>
        <a:lstStyle/>
        <a:p>
          <a:endParaRPr lang="lv-LV"/>
        </a:p>
      </dgm:t>
    </dgm:pt>
    <dgm:pt modelId="{CF4E05E0-1EF0-44E2-B3C5-431700E968B9}" type="sibTrans" cxnId="{6A53DC10-68F9-4531-B73A-1024C48B5E40}">
      <dgm:prSet/>
      <dgm:spPr/>
      <dgm:t>
        <a:bodyPr/>
        <a:lstStyle/>
        <a:p>
          <a:endParaRPr lang="lv-LV"/>
        </a:p>
      </dgm:t>
    </dgm:pt>
    <dgm:pt modelId="{246061A8-1BC5-4A57-A91C-7DB7B7E88A6C}">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715E2C2C-BD20-432E-A573-91BA8F095BC6}" type="parTrans" cxnId="{A8A55C05-7952-43E1-996F-45D1EC7CE506}">
      <dgm:prSet/>
      <dgm:spPr/>
      <dgm:t>
        <a:bodyPr/>
        <a:lstStyle/>
        <a:p>
          <a:endParaRPr lang="lv-LV"/>
        </a:p>
      </dgm:t>
    </dgm:pt>
    <dgm:pt modelId="{8732A1C3-B38B-423F-A36D-27C7CAE63237}" type="sibTrans" cxnId="{A8A55C05-7952-43E1-996F-45D1EC7CE506}">
      <dgm:prSet/>
      <dgm:spPr/>
      <dgm:t>
        <a:bodyPr/>
        <a:lstStyle/>
        <a:p>
          <a:endParaRPr lang="lv-LV"/>
        </a:p>
      </dgm:t>
    </dgm:pt>
    <dgm:pt modelId="{A4B037DE-8BFA-419F-9834-FD998C885329}">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24AF22C1-0164-4DD4-BF64-D82AA841CED7}" type="parTrans" cxnId="{E4A91334-7943-40B8-AF7F-5B4BF3099D36}">
      <dgm:prSet/>
      <dgm:spPr/>
      <dgm:t>
        <a:bodyPr/>
        <a:lstStyle/>
        <a:p>
          <a:endParaRPr lang="lv-LV"/>
        </a:p>
      </dgm:t>
    </dgm:pt>
    <dgm:pt modelId="{63C94C42-4A8E-4060-BB35-179DEC653393}" type="sibTrans" cxnId="{E4A91334-7943-40B8-AF7F-5B4BF3099D36}">
      <dgm:prSet/>
      <dgm:spPr/>
      <dgm:t>
        <a:bodyPr/>
        <a:lstStyle/>
        <a:p>
          <a:endParaRPr lang="lv-LV"/>
        </a:p>
      </dgm:t>
    </dgm:pt>
    <dgm:pt modelId="{A6C49A90-DD37-4E24-8AFD-F7BC16C329BC}">
      <dgm:prSet phldrT="[Text]" phldr="1"/>
      <dgm:spPr>
        <a:solidFill>
          <a:srgbClr val="800024"/>
        </a:solidFill>
      </dgm:spPr>
      <dgm:t>
        <a:bodyPr/>
        <a:lstStyle/>
        <a:p>
          <a:endParaRPr lang="lv-LV">
            <a:latin typeface="Urdu Typesetting" panose="020B0604020202020204" pitchFamily="66" charset="-78"/>
            <a:ea typeface="Verdana" panose="020B0604030504040204" pitchFamily="34" charset="0"/>
            <a:cs typeface="Urdu Typesetting" panose="020B0604020202020204" pitchFamily="66" charset="-78"/>
          </a:endParaRPr>
        </a:p>
      </dgm:t>
    </dgm:pt>
    <dgm:pt modelId="{6C520024-B9FA-4846-BDA8-45A461010134}" type="parTrans" cxnId="{C80F5E96-274C-474D-8B86-0EE2372F9AAB}">
      <dgm:prSet/>
      <dgm:spPr/>
      <dgm:t>
        <a:bodyPr/>
        <a:lstStyle/>
        <a:p>
          <a:endParaRPr lang="lv-LV"/>
        </a:p>
      </dgm:t>
    </dgm:pt>
    <dgm:pt modelId="{B5534562-B3C5-4770-8B82-2304F1479621}" type="sibTrans" cxnId="{C80F5E96-274C-474D-8B86-0EE2372F9AAB}">
      <dgm:prSet/>
      <dgm:spPr/>
      <dgm:t>
        <a:bodyPr/>
        <a:lstStyle/>
        <a:p>
          <a:endParaRPr lang="lv-LV"/>
        </a:p>
      </dgm:t>
    </dgm:pt>
    <dgm:pt modelId="{F732E3C6-9AA3-4BBB-9357-AF67019861FB}">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632E120B-714A-43B7-9429-BC778941EB73}" type="parTrans" cxnId="{7CD3AF02-C673-4035-A886-266B766C5A8C}">
      <dgm:prSet/>
      <dgm:spPr/>
      <dgm:t>
        <a:bodyPr/>
        <a:lstStyle/>
        <a:p>
          <a:endParaRPr lang="lv-LV"/>
        </a:p>
      </dgm:t>
    </dgm:pt>
    <dgm:pt modelId="{89253044-EDB4-41B4-9DC9-059AC33E1AB0}" type="sibTrans" cxnId="{7CD3AF02-C673-4035-A886-266B766C5A8C}">
      <dgm:prSet/>
      <dgm:spPr/>
      <dgm:t>
        <a:bodyPr/>
        <a:lstStyle/>
        <a:p>
          <a:endParaRPr lang="lv-LV"/>
        </a:p>
      </dgm:t>
    </dgm:pt>
    <dgm:pt modelId="{D81FC688-5158-4D9C-9D7B-D0BD36CE6F12}">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F6E10024-6364-4A52-9201-F401C0716D99}" type="parTrans" cxnId="{81E70D99-2EF3-4EF3-95D6-12B2F54DCCF7}">
      <dgm:prSet/>
      <dgm:spPr/>
      <dgm:t>
        <a:bodyPr/>
        <a:lstStyle/>
        <a:p>
          <a:endParaRPr lang="lv-LV"/>
        </a:p>
      </dgm:t>
    </dgm:pt>
    <dgm:pt modelId="{FA139BCD-99C0-4EE1-900B-5B249A46858C}" type="sibTrans" cxnId="{81E70D99-2EF3-4EF3-95D6-12B2F54DCCF7}">
      <dgm:prSet/>
      <dgm:spPr/>
      <dgm:t>
        <a:bodyPr/>
        <a:lstStyle/>
        <a:p>
          <a:endParaRPr lang="lv-LV"/>
        </a:p>
      </dgm:t>
    </dgm:pt>
    <dgm:pt modelId="{9E090033-8803-4C19-A92A-B5DC425A0527}" type="pres">
      <dgm:prSet presAssocID="{70BD0509-C327-427C-BD11-50DFD45DC9CF}" presName="diagram" presStyleCnt="0">
        <dgm:presLayoutVars>
          <dgm:dir/>
          <dgm:resizeHandles val="exact"/>
        </dgm:presLayoutVars>
      </dgm:prSet>
      <dgm:spPr/>
    </dgm:pt>
    <dgm:pt modelId="{8C8ED52D-6C0D-4C20-8E45-C08555F8DB1F}" type="pres">
      <dgm:prSet presAssocID="{0D436EEF-1AB3-4B2F-B3BB-EF8F71CD4873}" presName="node" presStyleLbl="node1" presStyleIdx="0" presStyleCnt="6">
        <dgm:presLayoutVars>
          <dgm:bulletEnabled val="1"/>
        </dgm:presLayoutVars>
      </dgm:prSet>
      <dgm:spPr/>
    </dgm:pt>
    <dgm:pt modelId="{757316BB-6584-43F2-9FF2-1BA950188DAA}" type="pres">
      <dgm:prSet presAssocID="{CF4E05E0-1EF0-44E2-B3C5-431700E968B9}" presName="sibTrans" presStyleCnt="0"/>
      <dgm:spPr/>
    </dgm:pt>
    <dgm:pt modelId="{C1E861DA-E51F-4484-B4DF-F375B853F3E2}" type="pres">
      <dgm:prSet presAssocID="{246061A8-1BC5-4A57-A91C-7DB7B7E88A6C}" presName="node" presStyleLbl="node1" presStyleIdx="1" presStyleCnt="6">
        <dgm:presLayoutVars>
          <dgm:bulletEnabled val="1"/>
        </dgm:presLayoutVars>
      </dgm:prSet>
      <dgm:spPr/>
    </dgm:pt>
    <dgm:pt modelId="{51920395-ABBA-44BB-BB5F-65BDCDD93E0A}" type="pres">
      <dgm:prSet presAssocID="{8732A1C3-B38B-423F-A36D-27C7CAE63237}" presName="sibTrans" presStyleCnt="0"/>
      <dgm:spPr/>
    </dgm:pt>
    <dgm:pt modelId="{0B3FED2C-B031-4B6D-9D12-32F8CE813E44}" type="pres">
      <dgm:prSet presAssocID="{A4B037DE-8BFA-419F-9834-FD998C885329}" presName="node" presStyleLbl="node1" presStyleIdx="2" presStyleCnt="6">
        <dgm:presLayoutVars>
          <dgm:bulletEnabled val="1"/>
        </dgm:presLayoutVars>
      </dgm:prSet>
      <dgm:spPr/>
    </dgm:pt>
    <dgm:pt modelId="{D65A40C7-49F6-487C-B69F-F6C23820871C}" type="pres">
      <dgm:prSet presAssocID="{63C94C42-4A8E-4060-BB35-179DEC653393}" presName="sibTrans" presStyleCnt="0"/>
      <dgm:spPr/>
    </dgm:pt>
    <dgm:pt modelId="{0D36605E-7DD3-495D-AF92-D449F67D1459}" type="pres">
      <dgm:prSet presAssocID="{A6C49A90-DD37-4E24-8AFD-F7BC16C329BC}" presName="node" presStyleLbl="node1" presStyleIdx="3" presStyleCnt="6">
        <dgm:presLayoutVars>
          <dgm:bulletEnabled val="1"/>
        </dgm:presLayoutVars>
      </dgm:prSet>
      <dgm:spPr/>
    </dgm:pt>
    <dgm:pt modelId="{3F1AE98B-785B-4E87-A14D-9EE92B8F53D7}" type="pres">
      <dgm:prSet presAssocID="{B5534562-B3C5-4770-8B82-2304F1479621}" presName="sibTrans" presStyleCnt="0"/>
      <dgm:spPr/>
    </dgm:pt>
    <dgm:pt modelId="{39E5910C-763A-421E-ACFA-BF54B7B66C18}" type="pres">
      <dgm:prSet presAssocID="{F732E3C6-9AA3-4BBB-9357-AF67019861FB}" presName="node" presStyleLbl="node1" presStyleIdx="4" presStyleCnt="6">
        <dgm:presLayoutVars>
          <dgm:bulletEnabled val="1"/>
        </dgm:presLayoutVars>
      </dgm:prSet>
      <dgm:spPr/>
    </dgm:pt>
    <dgm:pt modelId="{A76A2483-69C7-4898-B30E-BD018E5543A3}" type="pres">
      <dgm:prSet presAssocID="{89253044-EDB4-41B4-9DC9-059AC33E1AB0}" presName="sibTrans" presStyleCnt="0"/>
      <dgm:spPr/>
    </dgm:pt>
    <dgm:pt modelId="{69F337AE-96F2-4929-AFBF-3C05B751C3F0}" type="pres">
      <dgm:prSet presAssocID="{D81FC688-5158-4D9C-9D7B-D0BD36CE6F12}" presName="node" presStyleLbl="node1" presStyleIdx="5" presStyleCnt="6">
        <dgm:presLayoutVars>
          <dgm:bulletEnabled val="1"/>
        </dgm:presLayoutVars>
      </dgm:prSet>
      <dgm:spPr/>
    </dgm:pt>
  </dgm:ptLst>
  <dgm:cxnLst>
    <dgm:cxn modelId="{7CD3AF02-C673-4035-A886-266B766C5A8C}" srcId="{70BD0509-C327-427C-BD11-50DFD45DC9CF}" destId="{F732E3C6-9AA3-4BBB-9357-AF67019861FB}" srcOrd="4" destOrd="0" parTransId="{632E120B-714A-43B7-9429-BC778941EB73}" sibTransId="{89253044-EDB4-41B4-9DC9-059AC33E1AB0}"/>
    <dgm:cxn modelId="{A8A55C05-7952-43E1-996F-45D1EC7CE506}" srcId="{70BD0509-C327-427C-BD11-50DFD45DC9CF}" destId="{246061A8-1BC5-4A57-A91C-7DB7B7E88A6C}" srcOrd="1" destOrd="0" parTransId="{715E2C2C-BD20-432E-A573-91BA8F095BC6}" sibTransId="{8732A1C3-B38B-423F-A36D-27C7CAE63237}"/>
    <dgm:cxn modelId="{6A53DC10-68F9-4531-B73A-1024C48B5E40}" srcId="{70BD0509-C327-427C-BD11-50DFD45DC9CF}" destId="{0D436EEF-1AB3-4B2F-B3BB-EF8F71CD4873}" srcOrd="0" destOrd="0" parTransId="{CC5F3B86-18CF-40B9-9718-4F59176A21B2}" sibTransId="{CF4E05E0-1EF0-44E2-B3C5-431700E968B9}"/>
    <dgm:cxn modelId="{8FB7E92E-3FC2-4CEF-AEC7-AABE8A5B048F}" type="presOf" srcId="{70BD0509-C327-427C-BD11-50DFD45DC9CF}" destId="{9E090033-8803-4C19-A92A-B5DC425A0527}" srcOrd="0" destOrd="0" presId="urn:microsoft.com/office/officeart/2005/8/layout/default"/>
    <dgm:cxn modelId="{E4A91334-7943-40B8-AF7F-5B4BF3099D36}" srcId="{70BD0509-C327-427C-BD11-50DFD45DC9CF}" destId="{A4B037DE-8BFA-419F-9834-FD998C885329}" srcOrd="2" destOrd="0" parTransId="{24AF22C1-0164-4DD4-BF64-D82AA841CED7}" sibTransId="{63C94C42-4A8E-4060-BB35-179DEC653393}"/>
    <dgm:cxn modelId="{C88C313E-6C21-4F2C-AF67-8957B9058D51}" type="presOf" srcId="{D81FC688-5158-4D9C-9D7B-D0BD36CE6F12}" destId="{69F337AE-96F2-4929-AFBF-3C05B751C3F0}" srcOrd="0" destOrd="0" presId="urn:microsoft.com/office/officeart/2005/8/layout/default"/>
    <dgm:cxn modelId="{0F53B547-AD52-45AF-9779-23A9A600F34F}" type="presOf" srcId="{A4B037DE-8BFA-419F-9834-FD998C885329}" destId="{0B3FED2C-B031-4B6D-9D12-32F8CE813E44}" srcOrd="0" destOrd="0" presId="urn:microsoft.com/office/officeart/2005/8/layout/default"/>
    <dgm:cxn modelId="{E83F976C-C11B-44C4-9F68-0DC782287B7A}" type="presOf" srcId="{246061A8-1BC5-4A57-A91C-7DB7B7E88A6C}" destId="{C1E861DA-E51F-4484-B4DF-F375B853F3E2}" srcOrd="0" destOrd="0" presId="urn:microsoft.com/office/officeart/2005/8/layout/default"/>
    <dgm:cxn modelId="{F8F04E8E-53EA-48DE-B956-252FA6E1F63F}" type="presOf" srcId="{A6C49A90-DD37-4E24-8AFD-F7BC16C329BC}" destId="{0D36605E-7DD3-495D-AF92-D449F67D1459}" srcOrd="0" destOrd="0" presId="urn:microsoft.com/office/officeart/2005/8/layout/default"/>
    <dgm:cxn modelId="{C80F5E96-274C-474D-8B86-0EE2372F9AAB}" srcId="{70BD0509-C327-427C-BD11-50DFD45DC9CF}" destId="{A6C49A90-DD37-4E24-8AFD-F7BC16C329BC}" srcOrd="3" destOrd="0" parTransId="{6C520024-B9FA-4846-BDA8-45A461010134}" sibTransId="{B5534562-B3C5-4770-8B82-2304F1479621}"/>
    <dgm:cxn modelId="{81E70D99-2EF3-4EF3-95D6-12B2F54DCCF7}" srcId="{70BD0509-C327-427C-BD11-50DFD45DC9CF}" destId="{D81FC688-5158-4D9C-9D7B-D0BD36CE6F12}" srcOrd="5" destOrd="0" parTransId="{F6E10024-6364-4A52-9201-F401C0716D99}" sibTransId="{FA139BCD-99C0-4EE1-900B-5B249A46858C}"/>
    <dgm:cxn modelId="{AAC54A9D-D1BA-4C08-9C6A-28EAE74F1117}" type="presOf" srcId="{F732E3C6-9AA3-4BBB-9357-AF67019861FB}" destId="{39E5910C-763A-421E-ACFA-BF54B7B66C18}" srcOrd="0" destOrd="0" presId="urn:microsoft.com/office/officeart/2005/8/layout/default"/>
    <dgm:cxn modelId="{C85386E4-42A1-4744-9CF2-60BD75B41732}" type="presOf" srcId="{0D436EEF-1AB3-4B2F-B3BB-EF8F71CD4873}" destId="{8C8ED52D-6C0D-4C20-8E45-C08555F8DB1F}" srcOrd="0" destOrd="0" presId="urn:microsoft.com/office/officeart/2005/8/layout/default"/>
    <dgm:cxn modelId="{BD551B20-5B99-4318-A983-BEC0FEC50509}" type="presParOf" srcId="{9E090033-8803-4C19-A92A-B5DC425A0527}" destId="{8C8ED52D-6C0D-4C20-8E45-C08555F8DB1F}" srcOrd="0" destOrd="0" presId="urn:microsoft.com/office/officeart/2005/8/layout/default"/>
    <dgm:cxn modelId="{A28E9D5A-8ADB-40D2-A10E-C83AF9F36EB2}" type="presParOf" srcId="{9E090033-8803-4C19-A92A-B5DC425A0527}" destId="{757316BB-6584-43F2-9FF2-1BA950188DAA}" srcOrd="1" destOrd="0" presId="urn:microsoft.com/office/officeart/2005/8/layout/default"/>
    <dgm:cxn modelId="{7D734BA3-8309-4387-96D3-141ADD5A3B9B}" type="presParOf" srcId="{9E090033-8803-4C19-A92A-B5DC425A0527}" destId="{C1E861DA-E51F-4484-B4DF-F375B853F3E2}" srcOrd="2" destOrd="0" presId="urn:microsoft.com/office/officeart/2005/8/layout/default"/>
    <dgm:cxn modelId="{7CA63578-C48C-4654-8EC0-D7F66D44EAC5}" type="presParOf" srcId="{9E090033-8803-4C19-A92A-B5DC425A0527}" destId="{51920395-ABBA-44BB-BB5F-65BDCDD93E0A}" srcOrd="3" destOrd="0" presId="urn:microsoft.com/office/officeart/2005/8/layout/default"/>
    <dgm:cxn modelId="{8E28F3F6-9B8E-4FA2-9541-9B7509563005}" type="presParOf" srcId="{9E090033-8803-4C19-A92A-B5DC425A0527}" destId="{0B3FED2C-B031-4B6D-9D12-32F8CE813E44}" srcOrd="4" destOrd="0" presId="urn:microsoft.com/office/officeart/2005/8/layout/default"/>
    <dgm:cxn modelId="{9FAD61DC-90BA-425F-A0A6-2144BC05CF5A}" type="presParOf" srcId="{9E090033-8803-4C19-A92A-B5DC425A0527}" destId="{D65A40C7-49F6-487C-B69F-F6C23820871C}" srcOrd="5" destOrd="0" presId="urn:microsoft.com/office/officeart/2005/8/layout/default"/>
    <dgm:cxn modelId="{56BDD181-082C-45BC-BE6E-64A9AE1A037B}" type="presParOf" srcId="{9E090033-8803-4C19-A92A-B5DC425A0527}" destId="{0D36605E-7DD3-495D-AF92-D449F67D1459}" srcOrd="6" destOrd="0" presId="urn:microsoft.com/office/officeart/2005/8/layout/default"/>
    <dgm:cxn modelId="{5C0F2C5A-5662-4168-B7C6-936AC01649F9}" type="presParOf" srcId="{9E090033-8803-4C19-A92A-B5DC425A0527}" destId="{3F1AE98B-785B-4E87-A14D-9EE92B8F53D7}" srcOrd="7" destOrd="0" presId="urn:microsoft.com/office/officeart/2005/8/layout/default"/>
    <dgm:cxn modelId="{7CC82A8F-F42F-4780-B060-76A69D799CE1}" type="presParOf" srcId="{9E090033-8803-4C19-A92A-B5DC425A0527}" destId="{39E5910C-763A-421E-ACFA-BF54B7B66C18}" srcOrd="8" destOrd="0" presId="urn:microsoft.com/office/officeart/2005/8/layout/default"/>
    <dgm:cxn modelId="{14208553-004C-403E-BEE3-A488075D261D}" type="presParOf" srcId="{9E090033-8803-4C19-A92A-B5DC425A0527}" destId="{A76A2483-69C7-4898-B30E-BD018E5543A3}" srcOrd="9" destOrd="0" presId="urn:microsoft.com/office/officeart/2005/8/layout/default"/>
    <dgm:cxn modelId="{CA160C39-9FDC-4CB7-94AD-1E5CB18FA324}" type="presParOf" srcId="{9E090033-8803-4C19-A92A-B5DC425A0527}" destId="{69F337AE-96F2-4929-AFBF-3C05B751C3F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0BD0509-C327-427C-BD11-50DFD45DC9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lv-LV"/>
        </a:p>
      </dgm:t>
    </dgm:pt>
    <dgm:pt modelId="{0D436EEF-1AB3-4B2F-B3BB-EF8F71CD4873}">
      <dgm:prSet phldrT="[Text]" phldr="1"/>
      <dgm:spPr>
        <a:solidFill>
          <a:srgbClr val="800024"/>
        </a:solidFill>
      </dgm:spPr>
      <dgm:t>
        <a:bodyPr/>
        <a:lstStyle/>
        <a:p>
          <a:endParaRPr lang="lv-LV">
            <a:latin typeface="Verdana" panose="020B0604030504040204" pitchFamily="34" charset="0"/>
            <a:ea typeface="Verdana" panose="020B0604030504040204" pitchFamily="34" charset="0"/>
            <a:cs typeface="Urdu Typesetting" panose="03020402040406030203" pitchFamily="66" charset="-78"/>
          </a:endParaRPr>
        </a:p>
      </dgm:t>
    </dgm:pt>
    <dgm:pt modelId="{CC5F3B86-18CF-40B9-9718-4F59176A21B2}" type="parTrans" cxnId="{6A53DC10-68F9-4531-B73A-1024C48B5E40}">
      <dgm:prSet/>
      <dgm:spPr/>
      <dgm:t>
        <a:bodyPr/>
        <a:lstStyle/>
        <a:p>
          <a:endParaRPr lang="lv-LV"/>
        </a:p>
      </dgm:t>
    </dgm:pt>
    <dgm:pt modelId="{CF4E05E0-1EF0-44E2-B3C5-431700E968B9}" type="sibTrans" cxnId="{6A53DC10-68F9-4531-B73A-1024C48B5E40}">
      <dgm:prSet/>
      <dgm:spPr/>
      <dgm:t>
        <a:bodyPr/>
        <a:lstStyle/>
        <a:p>
          <a:endParaRPr lang="lv-LV"/>
        </a:p>
      </dgm:t>
    </dgm:pt>
    <dgm:pt modelId="{246061A8-1BC5-4A57-A91C-7DB7B7E88A6C}">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715E2C2C-BD20-432E-A573-91BA8F095BC6}" type="parTrans" cxnId="{A8A55C05-7952-43E1-996F-45D1EC7CE506}">
      <dgm:prSet/>
      <dgm:spPr/>
      <dgm:t>
        <a:bodyPr/>
        <a:lstStyle/>
        <a:p>
          <a:endParaRPr lang="lv-LV"/>
        </a:p>
      </dgm:t>
    </dgm:pt>
    <dgm:pt modelId="{8732A1C3-B38B-423F-A36D-27C7CAE63237}" type="sibTrans" cxnId="{A8A55C05-7952-43E1-996F-45D1EC7CE506}">
      <dgm:prSet/>
      <dgm:spPr/>
      <dgm:t>
        <a:bodyPr/>
        <a:lstStyle/>
        <a:p>
          <a:endParaRPr lang="lv-LV"/>
        </a:p>
      </dgm:t>
    </dgm:pt>
    <dgm:pt modelId="{A4B037DE-8BFA-419F-9834-FD998C885329}">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24AF22C1-0164-4DD4-BF64-D82AA841CED7}" type="parTrans" cxnId="{E4A91334-7943-40B8-AF7F-5B4BF3099D36}">
      <dgm:prSet/>
      <dgm:spPr/>
      <dgm:t>
        <a:bodyPr/>
        <a:lstStyle/>
        <a:p>
          <a:endParaRPr lang="lv-LV"/>
        </a:p>
      </dgm:t>
    </dgm:pt>
    <dgm:pt modelId="{63C94C42-4A8E-4060-BB35-179DEC653393}" type="sibTrans" cxnId="{E4A91334-7943-40B8-AF7F-5B4BF3099D36}">
      <dgm:prSet/>
      <dgm:spPr/>
      <dgm:t>
        <a:bodyPr/>
        <a:lstStyle/>
        <a:p>
          <a:endParaRPr lang="lv-LV"/>
        </a:p>
      </dgm:t>
    </dgm:pt>
    <dgm:pt modelId="{A6C49A90-DD37-4E24-8AFD-F7BC16C329BC}">
      <dgm:prSet phldrT="[Text]" phldr="1"/>
      <dgm:spPr>
        <a:solidFill>
          <a:srgbClr val="800024"/>
        </a:solidFill>
      </dgm:spPr>
      <dgm:t>
        <a:bodyPr/>
        <a:lstStyle/>
        <a:p>
          <a:endParaRPr lang="lv-LV">
            <a:latin typeface="Urdu Typesetting" panose="020B0604020202020204" pitchFamily="66" charset="-78"/>
            <a:ea typeface="Verdana" panose="020B0604030504040204" pitchFamily="34" charset="0"/>
            <a:cs typeface="Urdu Typesetting" panose="020B0604020202020204" pitchFamily="66" charset="-78"/>
          </a:endParaRPr>
        </a:p>
      </dgm:t>
    </dgm:pt>
    <dgm:pt modelId="{6C520024-B9FA-4846-BDA8-45A461010134}" type="parTrans" cxnId="{C80F5E96-274C-474D-8B86-0EE2372F9AAB}">
      <dgm:prSet/>
      <dgm:spPr/>
      <dgm:t>
        <a:bodyPr/>
        <a:lstStyle/>
        <a:p>
          <a:endParaRPr lang="lv-LV"/>
        </a:p>
      </dgm:t>
    </dgm:pt>
    <dgm:pt modelId="{B5534562-B3C5-4770-8B82-2304F1479621}" type="sibTrans" cxnId="{C80F5E96-274C-474D-8B86-0EE2372F9AAB}">
      <dgm:prSet/>
      <dgm:spPr/>
      <dgm:t>
        <a:bodyPr/>
        <a:lstStyle/>
        <a:p>
          <a:endParaRPr lang="lv-LV"/>
        </a:p>
      </dgm:t>
    </dgm:pt>
    <dgm:pt modelId="{F732E3C6-9AA3-4BBB-9357-AF67019861FB}">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632E120B-714A-43B7-9429-BC778941EB73}" type="parTrans" cxnId="{7CD3AF02-C673-4035-A886-266B766C5A8C}">
      <dgm:prSet/>
      <dgm:spPr/>
      <dgm:t>
        <a:bodyPr/>
        <a:lstStyle/>
        <a:p>
          <a:endParaRPr lang="lv-LV"/>
        </a:p>
      </dgm:t>
    </dgm:pt>
    <dgm:pt modelId="{89253044-EDB4-41B4-9DC9-059AC33E1AB0}" type="sibTrans" cxnId="{7CD3AF02-C673-4035-A886-266B766C5A8C}">
      <dgm:prSet/>
      <dgm:spPr/>
      <dgm:t>
        <a:bodyPr/>
        <a:lstStyle/>
        <a:p>
          <a:endParaRPr lang="lv-LV"/>
        </a:p>
      </dgm:t>
    </dgm:pt>
    <dgm:pt modelId="{D81FC688-5158-4D9C-9D7B-D0BD36CE6F12}">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F6E10024-6364-4A52-9201-F401C0716D99}" type="parTrans" cxnId="{81E70D99-2EF3-4EF3-95D6-12B2F54DCCF7}">
      <dgm:prSet/>
      <dgm:spPr/>
      <dgm:t>
        <a:bodyPr/>
        <a:lstStyle/>
        <a:p>
          <a:endParaRPr lang="lv-LV"/>
        </a:p>
      </dgm:t>
    </dgm:pt>
    <dgm:pt modelId="{FA139BCD-99C0-4EE1-900B-5B249A46858C}" type="sibTrans" cxnId="{81E70D99-2EF3-4EF3-95D6-12B2F54DCCF7}">
      <dgm:prSet/>
      <dgm:spPr/>
      <dgm:t>
        <a:bodyPr/>
        <a:lstStyle/>
        <a:p>
          <a:endParaRPr lang="lv-LV"/>
        </a:p>
      </dgm:t>
    </dgm:pt>
    <dgm:pt modelId="{9E090033-8803-4C19-A92A-B5DC425A0527}" type="pres">
      <dgm:prSet presAssocID="{70BD0509-C327-427C-BD11-50DFD45DC9CF}" presName="diagram" presStyleCnt="0">
        <dgm:presLayoutVars>
          <dgm:dir/>
          <dgm:resizeHandles val="exact"/>
        </dgm:presLayoutVars>
      </dgm:prSet>
      <dgm:spPr/>
    </dgm:pt>
    <dgm:pt modelId="{8C8ED52D-6C0D-4C20-8E45-C08555F8DB1F}" type="pres">
      <dgm:prSet presAssocID="{0D436EEF-1AB3-4B2F-B3BB-EF8F71CD4873}" presName="node" presStyleLbl="node1" presStyleIdx="0" presStyleCnt="6">
        <dgm:presLayoutVars>
          <dgm:bulletEnabled val="1"/>
        </dgm:presLayoutVars>
      </dgm:prSet>
      <dgm:spPr/>
    </dgm:pt>
    <dgm:pt modelId="{757316BB-6584-43F2-9FF2-1BA950188DAA}" type="pres">
      <dgm:prSet presAssocID="{CF4E05E0-1EF0-44E2-B3C5-431700E968B9}" presName="sibTrans" presStyleCnt="0"/>
      <dgm:spPr/>
    </dgm:pt>
    <dgm:pt modelId="{C1E861DA-E51F-4484-B4DF-F375B853F3E2}" type="pres">
      <dgm:prSet presAssocID="{246061A8-1BC5-4A57-A91C-7DB7B7E88A6C}" presName="node" presStyleLbl="node1" presStyleIdx="1" presStyleCnt="6">
        <dgm:presLayoutVars>
          <dgm:bulletEnabled val="1"/>
        </dgm:presLayoutVars>
      </dgm:prSet>
      <dgm:spPr/>
    </dgm:pt>
    <dgm:pt modelId="{51920395-ABBA-44BB-BB5F-65BDCDD93E0A}" type="pres">
      <dgm:prSet presAssocID="{8732A1C3-B38B-423F-A36D-27C7CAE63237}" presName="sibTrans" presStyleCnt="0"/>
      <dgm:spPr/>
    </dgm:pt>
    <dgm:pt modelId="{0B3FED2C-B031-4B6D-9D12-32F8CE813E44}" type="pres">
      <dgm:prSet presAssocID="{A4B037DE-8BFA-419F-9834-FD998C885329}" presName="node" presStyleLbl="node1" presStyleIdx="2" presStyleCnt="6">
        <dgm:presLayoutVars>
          <dgm:bulletEnabled val="1"/>
        </dgm:presLayoutVars>
      </dgm:prSet>
      <dgm:spPr/>
    </dgm:pt>
    <dgm:pt modelId="{D65A40C7-49F6-487C-B69F-F6C23820871C}" type="pres">
      <dgm:prSet presAssocID="{63C94C42-4A8E-4060-BB35-179DEC653393}" presName="sibTrans" presStyleCnt="0"/>
      <dgm:spPr/>
    </dgm:pt>
    <dgm:pt modelId="{0D36605E-7DD3-495D-AF92-D449F67D1459}" type="pres">
      <dgm:prSet presAssocID="{A6C49A90-DD37-4E24-8AFD-F7BC16C329BC}" presName="node" presStyleLbl="node1" presStyleIdx="3" presStyleCnt="6">
        <dgm:presLayoutVars>
          <dgm:bulletEnabled val="1"/>
        </dgm:presLayoutVars>
      </dgm:prSet>
      <dgm:spPr/>
    </dgm:pt>
    <dgm:pt modelId="{3F1AE98B-785B-4E87-A14D-9EE92B8F53D7}" type="pres">
      <dgm:prSet presAssocID="{B5534562-B3C5-4770-8B82-2304F1479621}" presName="sibTrans" presStyleCnt="0"/>
      <dgm:spPr/>
    </dgm:pt>
    <dgm:pt modelId="{39E5910C-763A-421E-ACFA-BF54B7B66C18}" type="pres">
      <dgm:prSet presAssocID="{F732E3C6-9AA3-4BBB-9357-AF67019861FB}" presName="node" presStyleLbl="node1" presStyleIdx="4" presStyleCnt="6">
        <dgm:presLayoutVars>
          <dgm:bulletEnabled val="1"/>
        </dgm:presLayoutVars>
      </dgm:prSet>
      <dgm:spPr/>
    </dgm:pt>
    <dgm:pt modelId="{A76A2483-69C7-4898-B30E-BD018E5543A3}" type="pres">
      <dgm:prSet presAssocID="{89253044-EDB4-41B4-9DC9-059AC33E1AB0}" presName="sibTrans" presStyleCnt="0"/>
      <dgm:spPr/>
    </dgm:pt>
    <dgm:pt modelId="{69F337AE-96F2-4929-AFBF-3C05B751C3F0}" type="pres">
      <dgm:prSet presAssocID="{D81FC688-5158-4D9C-9D7B-D0BD36CE6F12}" presName="node" presStyleLbl="node1" presStyleIdx="5" presStyleCnt="6">
        <dgm:presLayoutVars>
          <dgm:bulletEnabled val="1"/>
        </dgm:presLayoutVars>
      </dgm:prSet>
      <dgm:spPr/>
    </dgm:pt>
  </dgm:ptLst>
  <dgm:cxnLst>
    <dgm:cxn modelId="{7CD3AF02-C673-4035-A886-266B766C5A8C}" srcId="{70BD0509-C327-427C-BD11-50DFD45DC9CF}" destId="{F732E3C6-9AA3-4BBB-9357-AF67019861FB}" srcOrd="4" destOrd="0" parTransId="{632E120B-714A-43B7-9429-BC778941EB73}" sibTransId="{89253044-EDB4-41B4-9DC9-059AC33E1AB0}"/>
    <dgm:cxn modelId="{A8A55C05-7952-43E1-996F-45D1EC7CE506}" srcId="{70BD0509-C327-427C-BD11-50DFD45DC9CF}" destId="{246061A8-1BC5-4A57-A91C-7DB7B7E88A6C}" srcOrd="1" destOrd="0" parTransId="{715E2C2C-BD20-432E-A573-91BA8F095BC6}" sibTransId="{8732A1C3-B38B-423F-A36D-27C7CAE63237}"/>
    <dgm:cxn modelId="{6A53DC10-68F9-4531-B73A-1024C48B5E40}" srcId="{70BD0509-C327-427C-BD11-50DFD45DC9CF}" destId="{0D436EEF-1AB3-4B2F-B3BB-EF8F71CD4873}" srcOrd="0" destOrd="0" parTransId="{CC5F3B86-18CF-40B9-9718-4F59176A21B2}" sibTransId="{CF4E05E0-1EF0-44E2-B3C5-431700E968B9}"/>
    <dgm:cxn modelId="{8FB7E92E-3FC2-4CEF-AEC7-AABE8A5B048F}" type="presOf" srcId="{70BD0509-C327-427C-BD11-50DFD45DC9CF}" destId="{9E090033-8803-4C19-A92A-B5DC425A0527}" srcOrd="0" destOrd="0" presId="urn:microsoft.com/office/officeart/2005/8/layout/default"/>
    <dgm:cxn modelId="{E4A91334-7943-40B8-AF7F-5B4BF3099D36}" srcId="{70BD0509-C327-427C-BD11-50DFD45DC9CF}" destId="{A4B037DE-8BFA-419F-9834-FD998C885329}" srcOrd="2" destOrd="0" parTransId="{24AF22C1-0164-4DD4-BF64-D82AA841CED7}" sibTransId="{63C94C42-4A8E-4060-BB35-179DEC653393}"/>
    <dgm:cxn modelId="{C88C313E-6C21-4F2C-AF67-8957B9058D51}" type="presOf" srcId="{D81FC688-5158-4D9C-9D7B-D0BD36CE6F12}" destId="{69F337AE-96F2-4929-AFBF-3C05B751C3F0}" srcOrd="0" destOrd="0" presId="urn:microsoft.com/office/officeart/2005/8/layout/default"/>
    <dgm:cxn modelId="{0F53B547-AD52-45AF-9779-23A9A600F34F}" type="presOf" srcId="{A4B037DE-8BFA-419F-9834-FD998C885329}" destId="{0B3FED2C-B031-4B6D-9D12-32F8CE813E44}" srcOrd="0" destOrd="0" presId="urn:microsoft.com/office/officeart/2005/8/layout/default"/>
    <dgm:cxn modelId="{E83F976C-C11B-44C4-9F68-0DC782287B7A}" type="presOf" srcId="{246061A8-1BC5-4A57-A91C-7DB7B7E88A6C}" destId="{C1E861DA-E51F-4484-B4DF-F375B853F3E2}" srcOrd="0" destOrd="0" presId="urn:microsoft.com/office/officeart/2005/8/layout/default"/>
    <dgm:cxn modelId="{F8F04E8E-53EA-48DE-B956-252FA6E1F63F}" type="presOf" srcId="{A6C49A90-DD37-4E24-8AFD-F7BC16C329BC}" destId="{0D36605E-7DD3-495D-AF92-D449F67D1459}" srcOrd="0" destOrd="0" presId="urn:microsoft.com/office/officeart/2005/8/layout/default"/>
    <dgm:cxn modelId="{C80F5E96-274C-474D-8B86-0EE2372F9AAB}" srcId="{70BD0509-C327-427C-BD11-50DFD45DC9CF}" destId="{A6C49A90-DD37-4E24-8AFD-F7BC16C329BC}" srcOrd="3" destOrd="0" parTransId="{6C520024-B9FA-4846-BDA8-45A461010134}" sibTransId="{B5534562-B3C5-4770-8B82-2304F1479621}"/>
    <dgm:cxn modelId="{81E70D99-2EF3-4EF3-95D6-12B2F54DCCF7}" srcId="{70BD0509-C327-427C-BD11-50DFD45DC9CF}" destId="{D81FC688-5158-4D9C-9D7B-D0BD36CE6F12}" srcOrd="5" destOrd="0" parTransId="{F6E10024-6364-4A52-9201-F401C0716D99}" sibTransId="{FA139BCD-99C0-4EE1-900B-5B249A46858C}"/>
    <dgm:cxn modelId="{AAC54A9D-D1BA-4C08-9C6A-28EAE74F1117}" type="presOf" srcId="{F732E3C6-9AA3-4BBB-9357-AF67019861FB}" destId="{39E5910C-763A-421E-ACFA-BF54B7B66C18}" srcOrd="0" destOrd="0" presId="urn:microsoft.com/office/officeart/2005/8/layout/default"/>
    <dgm:cxn modelId="{C85386E4-42A1-4744-9CF2-60BD75B41732}" type="presOf" srcId="{0D436EEF-1AB3-4B2F-B3BB-EF8F71CD4873}" destId="{8C8ED52D-6C0D-4C20-8E45-C08555F8DB1F}" srcOrd="0" destOrd="0" presId="urn:microsoft.com/office/officeart/2005/8/layout/default"/>
    <dgm:cxn modelId="{BD551B20-5B99-4318-A983-BEC0FEC50509}" type="presParOf" srcId="{9E090033-8803-4C19-A92A-B5DC425A0527}" destId="{8C8ED52D-6C0D-4C20-8E45-C08555F8DB1F}" srcOrd="0" destOrd="0" presId="urn:microsoft.com/office/officeart/2005/8/layout/default"/>
    <dgm:cxn modelId="{A28E9D5A-8ADB-40D2-A10E-C83AF9F36EB2}" type="presParOf" srcId="{9E090033-8803-4C19-A92A-B5DC425A0527}" destId="{757316BB-6584-43F2-9FF2-1BA950188DAA}" srcOrd="1" destOrd="0" presId="urn:microsoft.com/office/officeart/2005/8/layout/default"/>
    <dgm:cxn modelId="{7D734BA3-8309-4387-96D3-141ADD5A3B9B}" type="presParOf" srcId="{9E090033-8803-4C19-A92A-B5DC425A0527}" destId="{C1E861DA-E51F-4484-B4DF-F375B853F3E2}" srcOrd="2" destOrd="0" presId="urn:microsoft.com/office/officeart/2005/8/layout/default"/>
    <dgm:cxn modelId="{7CA63578-C48C-4654-8EC0-D7F66D44EAC5}" type="presParOf" srcId="{9E090033-8803-4C19-A92A-B5DC425A0527}" destId="{51920395-ABBA-44BB-BB5F-65BDCDD93E0A}" srcOrd="3" destOrd="0" presId="urn:microsoft.com/office/officeart/2005/8/layout/default"/>
    <dgm:cxn modelId="{8E28F3F6-9B8E-4FA2-9541-9B7509563005}" type="presParOf" srcId="{9E090033-8803-4C19-A92A-B5DC425A0527}" destId="{0B3FED2C-B031-4B6D-9D12-32F8CE813E44}" srcOrd="4" destOrd="0" presId="urn:microsoft.com/office/officeart/2005/8/layout/default"/>
    <dgm:cxn modelId="{9FAD61DC-90BA-425F-A0A6-2144BC05CF5A}" type="presParOf" srcId="{9E090033-8803-4C19-A92A-B5DC425A0527}" destId="{D65A40C7-49F6-487C-B69F-F6C23820871C}" srcOrd="5" destOrd="0" presId="urn:microsoft.com/office/officeart/2005/8/layout/default"/>
    <dgm:cxn modelId="{56BDD181-082C-45BC-BE6E-64A9AE1A037B}" type="presParOf" srcId="{9E090033-8803-4C19-A92A-B5DC425A0527}" destId="{0D36605E-7DD3-495D-AF92-D449F67D1459}" srcOrd="6" destOrd="0" presId="urn:microsoft.com/office/officeart/2005/8/layout/default"/>
    <dgm:cxn modelId="{5C0F2C5A-5662-4168-B7C6-936AC01649F9}" type="presParOf" srcId="{9E090033-8803-4C19-A92A-B5DC425A0527}" destId="{3F1AE98B-785B-4E87-A14D-9EE92B8F53D7}" srcOrd="7" destOrd="0" presId="urn:microsoft.com/office/officeart/2005/8/layout/default"/>
    <dgm:cxn modelId="{7CC82A8F-F42F-4780-B060-76A69D799CE1}" type="presParOf" srcId="{9E090033-8803-4C19-A92A-B5DC425A0527}" destId="{39E5910C-763A-421E-ACFA-BF54B7B66C18}" srcOrd="8" destOrd="0" presId="urn:microsoft.com/office/officeart/2005/8/layout/default"/>
    <dgm:cxn modelId="{14208553-004C-403E-BEE3-A488075D261D}" type="presParOf" srcId="{9E090033-8803-4C19-A92A-B5DC425A0527}" destId="{A76A2483-69C7-4898-B30E-BD018E5543A3}" srcOrd="9" destOrd="0" presId="urn:microsoft.com/office/officeart/2005/8/layout/default"/>
    <dgm:cxn modelId="{CA160C39-9FDC-4CB7-94AD-1E5CB18FA324}" type="presParOf" srcId="{9E090033-8803-4C19-A92A-B5DC425A0527}" destId="{69F337AE-96F2-4929-AFBF-3C05B751C3F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D52D-6C0D-4C20-8E45-C08555F8DB1F}">
      <dsp:nvSpPr>
        <dsp:cNvPr id="0" name=""/>
        <dsp:cNvSpPr/>
      </dsp:nvSpPr>
      <dsp:spPr>
        <a:xfrm>
          <a:off x="0"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cs typeface="Urdu Typesetting" panose="03020402040406030203" pitchFamily="66" charset="-78"/>
          </a:endParaRPr>
        </a:p>
      </dsp:txBody>
      <dsp:txXfrm>
        <a:off x="0" y="473727"/>
        <a:ext cx="2634016" cy="1580410"/>
      </dsp:txXfrm>
    </dsp:sp>
    <dsp:sp modelId="{C1E861DA-E51F-4484-B4DF-F375B853F3E2}">
      <dsp:nvSpPr>
        <dsp:cNvPr id="0" name=""/>
        <dsp:cNvSpPr/>
      </dsp:nvSpPr>
      <dsp:spPr>
        <a:xfrm>
          <a:off x="2897418"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473727"/>
        <a:ext cx="2634016" cy="1580410"/>
      </dsp:txXfrm>
    </dsp:sp>
    <dsp:sp modelId="{0B3FED2C-B031-4B6D-9D12-32F8CE813E44}">
      <dsp:nvSpPr>
        <dsp:cNvPr id="0" name=""/>
        <dsp:cNvSpPr/>
      </dsp:nvSpPr>
      <dsp:spPr>
        <a:xfrm>
          <a:off x="5794837"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473727"/>
        <a:ext cx="2634016" cy="1580410"/>
      </dsp:txXfrm>
    </dsp:sp>
    <dsp:sp modelId="{0D36605E-7DD3-495D-AF92-D449F67D1459}">
      <dsp:nvSpPr>
        <dsp:cNvPr id="0" name=""/>
        <dsp:cNvSpPr/>
      </dsp:nvSpPr>
      <dsp:spPr>
        <a:xfrm>
          <a:off x="0"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endParaRPr lang="lv-LV" sz="5800" kern="1200">
            <a:latin typeface="Urdu Typesetting" panose="020B0604020202020204" pitchFamily="66" charset="-78"/>
            <a:ea typeface="Verdana" panose="020B0604030504040204" pitchFamily="34" charset="0"/>
            <a:cs typeface="Urdu Typesetting" panose="020B0604020202020204" pitchFamily="66" charset="-78"/>
          </a:endParaRPr>
        </a:p>
      </dsp:txBody>
      <dsp:txXfrm>
        <a:off x="0" y="2317539"/>
        <a:ext cx="2634016" cy="1580410"/>
      </dsp:txXfrm>
    </dsp:sp>
    <dsp:sp modelId="{39E5910C-763A-421E-ACFA-BF54B7B66C18}">
      <dsp:nvSpPr>
        <dsp:cNvPr id="0" name=""/>
        <dsp:cNvSpPr/>
      </dsp:nvSpPr>
      <dsp:spPr>
        <a:xfrm>
          <a:off x="2897418"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2317539"/>
        <a:ext cx="2634016" cy="1580410"/>
      </dsp:txXfrm>
    </dsp:sp>
    <dsp:sp modelId="{69F337AE-96F2-4929-AFBF-3C05B751C3F0}">
      <dsp:nvSpPr>
        <dsp:cNvPr id="0" name=""/>
        <dsp:cNvSpPr/>
      </dsp:nvSpPr>
      <dsp:spPr>
        <a:xfrm>
          <a:off x="5794837"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2317539"/>
        <a:ext cx="2634016" cy="15804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D52D-6C0D-4C20-8E45-C08555F8DB1F}">
      <dsp:nvSpPr>
        <dsp:cNvPr id="0" name=""/>
        <dsp:cNvSpPr/>
      </dsp:nvSpPr>
      <dsp:spPr>
        <a:xfrm>
          <a:off x="0"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cs typeface="Urdu Typesetting" panose="03020402040406030203" pitchFamily="66" charset="-78"/>
          </a:endParaRPr>
        </a:p>
      </dsp:txBody>
      <dsp:txXfrm>
        <a:off x="0" y="473727"/>
        <a:ext cx="2634016" cy="1580410"/>
      </dsp:txXfrm>
    </dsp:sp>
    <dsp:sp modelId="{C1E861DA-E51F-4484-B4DF-F375B853F3E2}">
      <dsp:nvSpPr>
        <dsp:cNvPr id="0" name=""/>
        <dsp:cNvSpPr/>
      </dsp:nvSpPr>
      <dsp:spPr>
        <a:xfrm>
          <a:off x="2897418"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473727"/>
        <a:ext cx="2634016" cy="1580410"/>
      </dsp:txXfrm>
    </dsp:sp>
    <dsp:sp modelId="{0B3FED2C-B031-4B6D-9D12-32F8CE813E44}">
      <dsp:nvSpPr>
        <dsp:cNvPr id="0" name=""/>
        <dsp:cNvSpPr/>
      </dsp:nvSpPr>
      <dsp:spPr>
        <a:xfrm>
          <a:off x="5794837"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473727"/>
        <a:ext cx="2634016" cy="1580410"/>
      </dsp:txXfrm>
    </dsp:sp>
    <dsp:sp modelId="{0D36605E-7DD3-495D-AF92-D449F67D1459}">
      <dsp:nvSpPr>
        <dsp:cNvPr id="0" name=""/>
        <dsp:cNvSpPr/>
      </dsp:nvSpPr>
      <dsp:spPr>
        <a:xfrm>
          <a:off x="0"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endParaRPr lang="lv-LV" sz="5800" kern="1200">
            <a:latin typeface="Urdu Typesetting" panose="020B0604020202020204" pitchFamily="66" charset="-78"/>
            <a:ea typeface="Verdana" panose="020B0604030504040204" pitchFamily="34" charset="0"/>
            <a:cs typeface="Urdu Typesetting" panose="020B0604020202020204" pitchFamily="66" charset="-78"/>
          </a:endParaRPr>
        </a:p>
      </dsp:txBody>
      <dsp:txXfrm>
        <a:off x="0" y="2317539"/>
        <a:ext cx="2634016" cy="1580410"/>
      </dsp:txXfrm>
    </dsp:sp>
    <dsp:sp modelId="{39E5910C-763A-421E-ACFA-BF54B7B66C18}">
      <dsp:nvSpPr>
        <dsp:cNvPr id="0" name=""/>
        <dsp:cNvSpPr/>
      </dsp:nvSpPr>
      <dsp:spPr>
        <a:xfrm>
          <a:off x="2897418"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2317539"/>
        <a:ext cx="2634016" cy="1580410"/>
      </dsp:txXfrm>
    </dsp:sp>
    <dsp:sp modelId="{69F337AE-96F2-4929-AFBF-3C05B751C3F0}">
      <dsp:nvSpPr>
        <dsp:cNvPr id="0" name=""/>
        <dsp:cNvSpPr/>
      </dsp:nvSpPr>
      <dsp:spPr>
        <a:xfrm>
          <a:off x="5794837"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2317539"/>
        <a:ext cx="2634016" cy="158041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0.08071</cdr:x>
      <cdr:y>0.02364</cdr:y>
    </cdr:from>
    <cdr:to>
      <cdr:x>1</cdr:x>
      <cdr:y>0.14427</cdr:y>
    </cdr:to>
    <cdr:sp macro="" textlink="">
      <cdr:nvSpPr>
        <cdr:cNvPr id="3" name="Rectangle 2">
          <a:extLst xmlns:a="http://schemas.openxmlformats.org/drawingml/2006/main">
            <a:ext uri="{FF2B5EF4-FFF2-40B4-BE49-F238E27FC236}">
              <a16:creationId xmlns:a16="http://schemas.microsoft.com/office/drawing/2014/main" id="{10250464-4AC5-4F06-A5CF-5069D93D81AF}"/>
            </a:ext>
          </a:extLst>
        </cdr:cNvPr>
        <cdr:cNvSpPr/>
      </cdr:nvSpPr>
      <cdr:spPr>
        <a:xfrm xmlns:a="http://schemas.openxmlformats.org/drawingml/2006/main">
          <a:off x="369025" y="64837"/>
          <a:ext cx="4202975" cy="330926"/>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lv-LV" sz="1800" baseline="0" dirty="0">
              <a:solidFill>
                <a:schemeClr val="tx1">
                  <a:lumMod val="65000"/>
                  <a:lumOff val="35000"/>
                </a:schemeClr>
              </a:solidFill>
              <a:ea typeface="Verdana" panose="020B0604030504040204" pitchFamily="34" charset="0"/>
            </a:rPr>
            <a:t>UC</a:t>
          </a:r>
          <a:r>
            <a:rPr lang="lv-LV" sz="1800" dirty="0">
              <a:solidFill>
                <a:schemeClr val="tx1">
                  <a:lumMod val="65000"/>
                  <a:lumOff val="35000"/>
                </a:schemeClr>
              </a:solidFill>
              <a:ea typeface="Verdana" panose="020B0604030504040204" pitchFamily="34" charset="0"/>
            </a:rPr>
            <a:t> ar anulētu PA statusu – skaits mēnesī</a:t>
          </a:r>
          <a:endParaRPr lang="lv-LV" sz="1800" baseline="0" dirty="0">
            <a:solidFill>
              <a:schemeClr val="tx1">
                <a:lumMod val="65000"/>
                <a:lumOff val="35000"/>
              </a:schemeClr>
            </a:solidFill>
            <a:ea typeface="Verdana" panose="020B0604030504040204" pitchFamily="34" charset="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0.09206</cdr:x>
      <cdr:y>0.02437</cdr:y>
    </cdr:from>
    <cdr:to>
      <cdr:x>0.97731</cdr:x>
      <cdr:y>0.12943</cdr:y>
    </cdr:to>
    <cdr:sp macro="" textlink="">
      <cdr:nvSpPr>
        <cdr:cNvPr id="2" name="Rectangle 1">
          <a:extLst xmlns:a="http://schemas.openxmlformats.org/drawingml/2006/main">
            <a:ext uri="{FF2B5EF4-FFF2-40B4-BE49-F238E27FC236}">
              <a16:creationId xmlns:a16="http://schemas.microsoft.com/office/drawing/2014/main" id="{CAF416AF-EDBA-4DDA-A9C6-D931A891D688}"/>
            </a:ext>
          </a:extLst>
        </cdr:cNvPr>
        <cdr:cNvSpPr/>
      </cdr:nvSpPr>
      <cdr:spPr>
        <a:xfrm xmlns:a="http://schemas.openxmlformats.org/drawingml/2006/main">
          <a:off x="586862" y="97622"/>
          <a:ext cx="5643154" cy="420786"/>
        </a:xfrm>
        <a:prstGeom xmlns:a="http://schemas.openxmlformats.org/drawingml/2006/main" prst="rect">
          <a:avLst/>
        </a:prstGeom>
        <a:solidFill xmlns:a="http://schemas.openxmlformats.org/drawingml/2006/main">
          <a:schemeClr val="accent3">
            <a:lumMod val="20000"/>
            <a:lumOff val="80000"/>
          </a:schemeClr>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r>
            <a:rPr lang="lv-LV" sz="1800" dirty="0">
              <a:solidFill>
                <a:schemeClr val="tx1">
                  <a:lumMod val="65000"/>
                  <a:lumOff val="35000"/>
                </a:schemeClr>
              </a:solidFill>
            </a:rPr>
            <a:t>	Dzimuma sadalījums pa vecuma grupām</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4" y="0"/>
            <a:ext cx="2922587" cy="493712"/>
          </a:xfrm>
          <a:prstGeom prst="rect">
            <a:avLst/>
          </a:prstGeom>
          <a:noFill/>
          <a:ln>
            <a:noFill/>
          </a:ln>
        </p:spPr>
        <p:txBody>
          <a:bodyPr spcFirstLastPara="1" wrap="square" lIns="89144" tIns="44572" rIns="89144" bIns="44572" anchor="t"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4" name="Google Shape;4;n"/>
          <p:cNvSpPr txBox="1">
            <a:spLocks noGrp="1"/>
          </p:cNvSpPr>
          <p:nvPr>
            <p:ph type="dt" idx="10"/>
          </p:nvPr>
        </p:nvSpPr>
        <p:spPr>
          <a:xfrm>
            <a:off x="3817938" y="0"/>
            <a:ext cx="2922587" cy="493712"/>
          </a:xfrm>
          <a:prstGeom prst="rect">
            <a:avLst/>
          </a:prstGeom>
          <a:noFill/>
          <a:ln>
            <a:noFill/>
          </a:ln>
        </p:spPr>
        <p:txBody>
          <a:bodyPr spcFirstLastPara="1" wrap="square" lIns="89144" tIns="44572" rIns="89144" bIns="44572"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5" name="Google Shape;5;n"/>
          <p:cNvSpPr>
            <a:spLocks noGrp="1" noRot="1" noChangeAspect="1"/>
          </p:cNvSpPr>
          <p:nvPr>
            <p:ph type="sldImg" idx="3"/>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4" y="9377362"/>
            <a:ext cx="2922587" cy="493712"/>
          </a:xfrm>
          <a:prstGeom prst="rect">
            <a:avLst/>
          </a:prstGeom>
          <a:noFill/>
          <a:ln>
            <a:noFill/>
          </a:ln>
        </p:spPr>
        <p:txBody>
          <a:bodyPr spcFirstLastPara="1" wrap="square" lIns="89144" tIns="44572" rIns="89144" bIns="44572" anchor="b"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8" name="Google Shape;8;n"/>
          <p:cNvSpPr txBox="1">
            <a:spLocks noGrp="1"/>
          </p:cNvSpPr>
          <p:nvPr>
            <p:ph type="sldNum" idx="12"/>
          </p:nvPr>
        </p:nvSpPr>
        <p:spPr>
          <a:xfrm>
            <a:off x="3817938" y="9377362"/>
            <a:ext cx="2922587" cy="493712"/>
          </a:xfrm>
          <a:prstGeom prst="rect">
            <a:avLst/>
          </a:prstGeom>
          <a:noFill/>
          <a:ln>
            <a:noFill/>
          </a:ln>
        </p:spPr>
        <p:txBody>
          <a:bodyPr spcFirstLastPara="1" wrap="square" lIns="89144" tIns="44572" rIns="89144" bIns="44572" anchor="b" anchorCtr="0">
            <a:noAutofit/>
          </a:bodyPr>
          <a:lstStyle/>
          <a:p>
            <a:pPr algn="r">
              <a:buSzPts val="1200"/>
            </a:pPr>
            <a:fld id="{00000000-1234-1234-1234-123412341234}" type="slidenum">
              <a:rPr lang="lv" sz="1200" smtClean="0">
                <a:latin typeface="Calibri"/>
                <a:ea typeface="Calibri"/>
                <a:cs typeface="Calibri"/>
                <a:sym typeface="Calibri"/>
              </a:rPr>
              <a:pPr algn="r">
                <a:buSzPts val="1200"/>
              </a:pPr>
              <a:t>‹#›</a:t>
            </a:fld>
            <a:endParaRPr lang="lv"/>
          </a:p>
        </p:txBody>
      </p:sp>
    </p:spTree>
    <p:extLst>
      <p:ext uri="{BB962C8B-B14F-4D97-AF65-F5344CB8AC3E}">
        <p14:creationId xmlns:p14="http://schemas.microsoft.com/office/powerpoint/2010/main" val="18608417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replay.lsm.lv/ru"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1: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61" name="Google Shape;61;p1: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586465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74052" y="4686459"/>
            <a:ext cx="5387658" cy="4440554"/>
          </a:xfrm>
          <a:prstGeom prst="rect">
            <a:avLst/>
          </a:prstGeom>
          <a:noFill/>
          <a:ln>
            <a:noFill/>
          </a:ln>
        </p:spPr>
        <p:txBody>
          <a:bodyPr spcFirstLastPara="1" wrap="square" lIns="89928" tIns="44964" rIns="89928" bIns="44964" anchor="t" anchorCtr="0">
            <a:noAutofit/>
          </a:bodyPr>
          <a:lstStyle/>
          <a:p>
            <a:pPr marL="456834" indent="-228417"/>
            <a:endParaRPr dirty="0"/>
          </a:p>
        </p:txBody>
      </p:sp>
      <p:sp>
        <p:nvSpPr>
          <p:cNvPr id="157" name="Google Shape;157;p42:notes"/>
          <p:cNvSpPr>
            <a:spLocks noGrp="1" noRot="1" noChangeAspect="1"/>
          </p:cNvSpPr>
          <p:nvPr>
            <p:ph type="sldImg" idx="2"/>
          </p:nvPr>
        </p:nvSpPr>
        <p:spPr>
          <a:xfrm>
            <a:off x="79375" y="739775"/>
            <a:ext cx="6577013" cy="370046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43958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7B84FCD5-F6BA-425D-B7E1-1B8D321977B2}" type="slidenum">
              <a:rPr kumimoji="0" lang="lv-LV"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11</a:t>
            </a:fld>
            <a:endParaRPr kumimoji="0" lang="lv-LV"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781369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12</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4716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13</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2025976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14</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062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15</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72046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16</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425285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6FC08-22C2-A5AB-B392-D727CC647C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C2A859-79F7-DC63-6D9C-CE7622BD94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82F214-A1BA-0686-6804-39DE55B3DBB9}"/>
              </a:ext>
            </a:extLst>
          </p:cNvPr>
          <p:cNvSpPr>
            <a:spLocks noGrp="1"/>
          </p:cNvSpPr>
          <p:nvPr>
            <p:ph type="body" idx="1"/>
          </p:nvPr>
        </p:nvSpPr>
        <p:spPr/>
        <p:txBody>
          <a:bodyPr/>
          <a:lstStyle/>
          <a:p>
            <a:endParaRPr lang="lv-LV" dirty="0"/>
          </a:p>
        </p:txBody>
      </p:sp>
      <p:sp>
        <p:nvSpPr>
          <p:cNvPr id="4" name="Slide Number Placeholder 3">
            <a:extLst>
              <a:ext uri="{FF2B5EF4-FFF2-40B4-BE49-F238E27FC236}">
                <a16:creationId xmlns:a16="http://schemas.microsoft.com/office/drawing/2014/main" id="{D70BB4FC-8CBE-901D-9E51-2BE3A61BA213}"/>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17</a:t>
            </a:fld>
            <a:endParaRPr kumimoji="0" lang="lv" sz="1400" b="0" i="0" u="none" strike="noStrike" kern="0" cap="none" spc="0" normalizeH="0" baseline="0" noProof="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871546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24" name="Google Shape;224;p2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dirty="0"/>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3329364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598328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3: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32" name="Google Shape;232;p23: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1991453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5: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53" name="Google Shape;253;p25: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24: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p24: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605628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2022.gadā </a:t>
            </a:r>
            <a:r>
              <a:rPr lang="lv-LV" sz="1200">
                <a:effectLst/>
                <a:latin typeface="Times New Roman" panose="02020603050405020304" pitchFamily="18" charset="0"/>
                <a:ea typeface="Calibri" panose="020F0502020204030204" pitchFamily="34" charset="0"/>
              </a:rPr>
              <a:t>3 103 personas apguva latviešu valodu A1 valodas prasmes līmenī (sekmīgi pabeidza 2 249 personas, bet 404 personas – A2 valodas prasmes līmenī (sekmīgi pabeidza 350 personas).</a:t>
            </a:r>
          </a:p>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a:effectLst/>
                <a:latin typeface="Times New Roman" panose="02020603050405020304" pitchFamily="18" charset="0"/>
              </a:rPr>
              <a:t>2023.gadā </a:t>
            </a:r>
            <a:r>
              <a:rPr lang="lv-LV" sz="1200">
                <a:effectLst/>
                <a:latin typeface="Times New Roman" panose="02020603050405020304" pitchFamily="18" charset="0"/>
                <a:ea typeface="Calibri" panose="020F0502020204030204" pitchFamily="34" charset="0"/>
              </a:rPr>
              <a:t>2 388 personas apguva latviešu valodu A1 valodas prasmes līmenī, 1 383 personas – A2 valodas prasmes līmenī, 536 personas – B1 valodas prasmes līmenī un 71 persona – B2 valodas prasmes līmenī. </a:t>
            </a:r>
            <a:endParaRPr lang="lv-LV" sz="1200">
              <a:effectLst/>
              <a:latin typeface="Calibri" panose="020F0502020204030204" pitchFamily="34" charset="0"/>
              <a:ea typeface="Calibri" panose="020F0502020204030204" pitchFamily="34" charset="0"/>
            </a:endParaRPr>
          </a:p>
          <a:p>
            <a:endParaRPr lang="lv-LV"/>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lv-LV"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2723657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Video ukraiņu valodā par Latvijas kultūras kanonu pieejami </a:t>
            </a:r>
            <a:r>
              <a:rPr lang="lv-LV" sz="1800">
                <a:solidFill>
                  <a:srgbClr val="000000"/>
                </a:solidFill>
                <a:effectLst/>
                <a:latin typeface="Times New Roman" panose="02020603050405020304" pitchFamily="18" charset="0"/>
                <a:ea typeface="Calibri" panose="020F0502020204030204" pitchFamily="34" charset="0"/>
              </a:rPr>
              <a:t>Sabiedrisko mediju satura atskaņotājā:</a:t>
            </a:r>
            <a:r>
              <a:rPr lang="lv-LV"/>
              <a:t> </a:t>
            </a:r>
            <a:r>
              <a:rPr lang="lv-LV" sz="1800" u="sng">
                <a:solidFill>
                  <a:srgbClr val="0000FF"/>
                </a:solidFill>
                <a:effectLst/>
                <a:latin typeface="Times New Roman" panose="02020603050405020304" pitchFamily="18" charset="0"/>
                <a:ea typeface="Calibri" panose="020F0502020204030204" pitchFamily="34" charset="0"/>
                <a:hlinkClick r:id="rId3"/>
              </a:rPr>
              <a:t>https://replay.lsm.lv/ru</a:t>
            </a:r>
            <a:endParaRPr lang="lv-LV"/>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lv-LV"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916810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v-LV"/>
              <a:t>2025./2026. mācību gadā  </a:t>
            </a:r>
            <a:endParaRPr lang="lv-LV">
              <a:ea typeface="Calibri"/>
              <a:cs typeface="Calibri"/>
            </a:endParaRPr>
          </a:p>
          <a:p>
            <a:endParaRPr lang="lv-LV"/>
          </a:p>
          <a:p>
            <a:r>
              <a:rPr lang="lv-LV"/>
              <a:t>Pašvaldību (166) un juridisku (11) personu dibinātās profesionālās ievirzes izglītības mūzikas, mākslas, dejas programmās mācījās 177 audzēknis. Visvairāk 33 - klavierspēle, 71 Vizuāli plastiskā māksla</a:t>
            </a:r>
            <a:endParaRPr lang="lv-LV">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148E8F-16E2-4BA2-B3AC-BF451A380283}" type="slidenum">
              <a:rPr kumimoji="0" lang="lv-LV" sz="1200" b="0" i="0" u="none" strike="noStrike" kern="1200" cap="none" spc="0" normalizeH="0" baseline="0" noProof="0" smtClean="0">
                <a:ln>
                  <a:noFill/>
                </a:ln>
                <a:solidFill>
                  <a:prstClr val="black"/>
                </a:solidFill>
                <a:effectLst/>
                <a:uLnTx/>
                <a:uFillTx/>
                <a:latin typeface="Arial"/>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lv-LV" sz="1200" b="0" i="0" u="none" strike="noStrike" kern="1200" cap="none" spc="0" normalizeH="0" baseline="0" noProof="0">
              <a:ln>
                <a:noFill/>
              </a:ln>
              <a:solidFill>
                <a:prstClr val="black"/>
              </a:solidFill>
              <a:effectLst/>
              <a:uLnTx/>
              <a:uFillTx/>
              <a:latin typeface="Arial"/>
              <a:ea typeface="+mn-ea"/>
              <a:cs typeface="Arial"/>
              <a:sym typeface="Arial"/>
            </a:endParaRPr>
          </a:p>
        </p:txBody>
      </p:sp>
    </p:spTree>
    <p:extLst>
      <p:ext uri="{BB962C8B-B14F-4D97-AF65-F5344CB8AC3E}">
        <p14:creationId xmlns:p14="http://schemas.microsoft.com/office/powerpoint/2010/main" val="38226326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a:solidFill>
                  <a:srgbClr val="000000"/>
                </a:solidFill>
                <a:effectLst/>
              </a:rPr>
              <a:t>Ukrainas civiliedzīvotāju apmeklējumu valsts muzejos atsevišķa uzskaite netiek veikta.</a:t>
            </a:r>
            <a:endParaRPr lang="lv-LV" sz="1200">
              <a:effectLst/>
            </a:endParaRPr>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lv-LV"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32142308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51A3E-3D51-301D-B082-B2EFB530F720}"/>
            </a:ext>
          </a:extLst>
        </p:cNvPr>
        <p:cNvGrpSpPr/>
        <p:nvPr/>
      </p:nvGrpSpPr>
      <p:grpSpPr>
        <a:xfrm>
          <a:off x="0" y="0"/>
          <a:ext cx="0" cy="0"/>
          <a:chOff x="0" y="0"/>
          <a:chExt cx="0" cy="0"/>
        </a:xfrm>
      </p:grpSpPr>
      <p:sp>
        <p:nvSpPr>
          <p:cNvPr id="2" name="Slaida attēla vietturis 1">
            <a:extLst>
              <a:ext uri="{FF2B5EF4-FFF2-40B4-BE49-F238E27FC236}">
                <a16:creationId xmlns:a16="http://schemas.microsoft.com/office/drawing/2014/main" id="{21A124B1-8DC9-6D63-2F5F-720D25289EA8}"/>
              </a:ext>
            </a:extLst>
          </p:cNvPr>
          <p:cNvSpPr>
            <a:spLocks noGrp="1" noRot="1" noChangeAspect="1"/>
          </p:cNvSpPr>
          <p:nvPr>
            <p:ph type="sldImg"/>
          </p:nvPr>
        </p:nvSpPr>
        <p:spPr/>
      </p:sp>
      <p:sp>
        <p:nvSpPr>
          <p:cNvPr id="3" name="Piezīmju vietturis 2">
            <a:extLst>
              <a:ext uri="{FF2B5EF4-FFF2-40B4-BE49-F238E27FC236}">
                <a16:creationId xmlns:a16="http://schemas.microsoft.com/office/drawing/2014/main" id="{4BE4BD81-45CB-1EE0-AEA5-43293D6EB533}"/>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a:solidFill>
                  <a:srgbClr val="000000"/>
                </a:solidFill>
                <a:effectLst/>
              </a:rPr>
              <a:t>Ukrainas civiliedzīvotāju apmeklējumu valsts muzejos atsevišķa uzskaite netiek veikta.</a:t>
            </a:r>
            <a:endParaRPr lang="lv-LV" sz="1200">
              <a:effectLst/>
            </a:endParaRPr>
          </a:p>
        </p:txBody>
      </p:sp>
      <p:sp>
        <p:nvSpPr>
          <p:cNvPr id="4" name="Slaida numura vietturis 3">
            <a:extLst>
              <a:ext uri="{FF2B5EF4-FFF2-40B4-BE49-F238E27FC236}">
                <a16:creationId xmlns:a16="http://schemas.microsoft.com/office/drawing/2014/main" id="{BFCCB489-89AD-BFF4-4F74-1953E82CD6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lv-LV"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40239816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b="0" i="0">
                <a:solidFill>
                  <a:srgbClr val="333333"/>
                </a:solidFill>
                <a:effectLst/>
                <a:latin typeface="PT Sans" panose="020B0503020203020204" pitchFamily="34" charset="-70"/>
              </a:rPr>
              <a:t>Atbalstāmās kultūras un mākslas nozares: Dizaina un arhitektūras, Filmu mākslas, Kultūras mantojuma, Literatūras, Mūzikas un dejas mākslas (baleta), Starpdisciplināru projektu, Teātra mākslas (teātra, laikmetīgās dejas un cirka), Tradicionālās kultūras un Vizuālās mākslas nozares.</a:t>
            </a:r>
            <a:endParaRPr lang="lv-LV"/>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lv-LV" sz="1200" b="0" i="0" u="none" strike="noStrike" kern="1200" cap="none" spc="0" normalizeH="0" baseline="0" noProof="0">
              <a:ln>
                <a:noFill/>
              </a:ln>
              <a:solidFill>
                <a:prstClr val="black"/>
              </a:solidFill>
              <a:effectLst/>
              <a:uLnTx/>
              <a:uFillTx/>
              <a:latin typeface="Calibri"/>
              <a:ea typeface="+mn-ea"/>
              <a:cs typeface="Arial"/>
              <a:sym typeface="Arial"/>
            </a:endParaRPr>
          </a:p>
        </p:txBody>
      </p:sp>
    </p:spTree>
    <p:extLst>
      <p:ext uri="{BB962C8B-B14F-4D97-AF65-F5344CB8AC3E}">
        <p14:creationId xmlns:p14="http://schemas.microsoft.com/office/powerpoint/2010/main" val="37842580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61D30602-8DDB-E748-B349-EB91B332399B}" type="slidenum">
              <a:rPr kumimoji="0" lang="en-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43</a:t>
            </a:fld>
            <a:endParaRPr kumimoji="0" lang="en-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0991428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61D30602-8DDB-E748-B349-EB91B332399B}" type="slidenum">
              <a:rPr kumimoji="0" lang="en-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44</a:t>
            </a:fld>
            <a:endParaRPr kumimoji="0" lang="en-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7017395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2: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329" name="Google Shape;329;p3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36257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g"/><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0.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0.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0.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jpg"/><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Master" Target="../slideMasters/slideMaster11.xml"/><Relationship Id="rId4" Type="http://schemas.openxmlformats.org/officeDocument/2006/relationships/image" Target="../media/image24.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2.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2.xml"/></Relationships>
</file>

<file path=ppt/slideLayouts/_rels/slideLayout7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9.png"/><Relationship Id="rId1" Type="http://schemas.openxmlformats.org/officeDocument/2006/relationships/slideMaster" Target="../slideMasters/slideMaster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Layouts/_rels/slideLayout7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9.png"/><Relationship Id="rId1" Type="http://schemas.openxmlformats.org/officeDocument/2006/relationships/slideMaster" Target="../slideMasters/slideMaster12.xml"/></Relationships>
</file>

<file path=ppt/slideLayouts/_rels/slideLayout7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Master" Target="../slideMasters/slideMaster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2.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1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Master" Target="../slideMasters/slideMaster12.xml"/><Relationship Id="rId4" Type="http://schemas.openxmlformats.org/officeDocument/2006/relationships/image" Target="../media/image34.png"/></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2.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5"/>
        <p:cNvGrpSpPr/>
        <p:nvPr/>
      </p:nvGrpSpPr>
      <p:grpSpPr>
        <a:xfrm>
          <a:off x="0" y="0"/>
          <a:ext cx="0" cy="0"/>
          <a:chOff x="0" y="0"/>
          <a:chExt cx="0" cy="0"/>
        </a:xfrm>
      </p:grpSpPr>
      <p:sp>
        <p:nvSpPr>
          <p:cNvPr id="16" name="Google Shape;16;p34"/>
          <p:cNvSpPr txBox="1">
            <a:spLocks noGrp="1"/>
          </p:cNvSpPr>
          <p:nvPr>
            <p:ph type="title"/>
          </p:nvPr>
        </p:nvSpPr>
        <p:spPr>
          <a:xfrm>
            <a:off x="914400" y="3505200"/>
            <a:ext cx="10363200" cy="960442"/>
          </a:xfrm>
          <a:prstGeom prst="rect">
            <a:avLst/>
          </a:prstGeom>
          <a:noFill/>
          <a:ln>
            <a:noFill/>
          </a:ln>
        </p:spPr>
        <p:txBody>
          <a:bodyPr spcFirstLastPara="1" wrap="square" lIns="93950" tIns="46975" rIns="93950" bIns="46975" anchor="t" anchorCtr="0">
            <a:normAutofit/>
          </a:bodyPr>
          <a:lstStyle>
            <a:lvl1pPr lvl="0" algn="ctr">
              <a:lnSpc>
                <a:spcPct val="100000"/>
              </a:lnSpc>
              <a:spcBef>
                <a:spcPts val="0"/>
              </a:spcBef>
              <a:spcAft>
                <a:spcPts val="0"/>
              </a:spcAft>
              <a:buSzPts val="1400"/>
              <a:buNone/>
              <a:defRPr sz="32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34"/>
          <p:cNvSpPr txBox="1">
            <a:spLocks noGrp="1"/>
          </p:cNvSpPr>
          <p:nvPr>
            <p:ph type="body" idx="1"/>
          </p:nvPr>
        </p:nvSpPr>
        <p:spPr>
          <a:xfrm>
            <a:off x="914400" y="4724400"/>
            <a:ext cx="10363200" cy="914400"/>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18" name="Google Shape;18;p34"/>
          <p:cNvSpPr txBox="1">
            <a:spLocks noGrp="1"/>
          </p:cNvSpPr>
          <p:nvPr>
            <p:ph type="body" idx="2"/>
          </p:nvPr>
        </p:nvSpPr>
        <p:spPr>
          <a:xfrm>
            <a:off x="914400" y="5761038"/>
            <a:ext cx="10363200" cy="639762"/>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ulslaids (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673970" y="-110"/>
            <a:ext cx="2041446" cy="2041508"/>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26" name="Text Placeholder 24">
            <a:extLst>
              <a:ext uri="{FF2B5EF4-FFF2-40B4-BE49-F238E27FC236}">
                <a16:creationId xmlns:a16="http://schemas.microsoft.com/office/drawing/2014/main" id="{54550629-55C5-A743-B2B2-326E3A8B30B3}"/>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27" name="Text Placeholder 24">
            <a:extLst>
              <a:ext uri="{FF2B5EF4-FFF2-40B4-BE49-F238E27FC236}">
                <a16:creationId xmlns:a16="http://schemas.microsoft.com/office/drawing/2014/main" id="{DA10DCAA-E30A-194F-A538-D18955EC27C9}"/>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420510275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ulslaids (E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1663582" y="-9331"/>
            <a:ext cx="2041446" cy="480591"/>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pic>
        <p:nvPicPr>
          <p:cNvPr id="3" name="Picture 2" descr="Shape&#10;&#10;Description automatically generated with low confidence">
            <a:extLst>
              <a:ext uri="{FF2B5EF4-FFF2-40B4-BE49-F238E27FC236}">
                <a16:creationId xmlns:a16="http://schemas.microsoft.com/office/drawing/2014/main" id="{480859D7-06BC-5447-9008-F79E5D1B0718}"/>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602948" y="231559"/>
            <a:ext cx="2122490" cy="2122554"/>
          </a:xfrm>
          <a:prstGeom prst="rect">
            <a:avLst/>
          </a:prstGeom>
        </p:spPr>
      </p:pic>
      <p:sp>
        <p:nvSpPr>
          <p:cNvPr id="12" name="Text Placeholder 24">
            <a:extLst>
              <a:ext uri="{FF2B5EF4-FFF2-40B4-BE49-F238E27FC236}">
                <a16:creationId xmlns:a16="http://schemas.microsoft.com/office/drawing/2014/main" id="{0B24E9B6-7123-6145-B13F-C42736DF5E43}"/>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13" name="Text Placeholder 24">
            <a:extLst>
              <a:ext uri="{FF2B5EF4-FFF2-40B4-BE49-F238E27FC236}">
                <a16:creationId xmlns:a16="http://schemas.microsoft.com/office/drawing/2014/main" id="{7F32D9C7-B7AD-D749-A298-E07ED18923E5}"/>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14" name="Text Placeholder 24">
            <a:extLst>
              <a:ext uri="{FF2B5EF4-FFF2-40B4-BE49-F238E27FC236}">
                <a16:creationId xmlns:a16="http://schemas.microsoft.com/office/drawing/2014/main" id="{3140F70B-F21A-2E48-BC29-1B7AF3702247}"/>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2880039989"/>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tarpslaids 01">
    <p:spTree>
      <p:nvGrpSpPr>
        <p:cNvPr id="1" name=""/>
        <p:cNvGrpSpPr/>
        <p:nvPr/>
      </p:nvGrpSpPr>
      <p:grpSpPr>
        <a:xfrm>
          <a:off x="0" y="0"/>
          <a:ext cx="0" cy="0"/>
          <a:chOff x="0" y="0"/>
          <a:chExt cx="0" cy="0"/>
        </a:xfrm>
      </p:grpSpPr>
      <p:sp>
        <p:nvSpPr>
          <p:cNvPr id="13" name="Tumsais">
            <a:extLst>
              <a:ext uri="{FF2B5EF4-FFF2-40B4-BE49-F238E27FC236}">
                <a16:creationId xmlns:a16="http://schemas.microsoft.com/office/drawing/2014/main" id="{27B5FF8B-E82C-2749-9C38-C8E243475F1D}"/>
              </a:ext>
            </a:extLst>
          </p:cNvPr>
          <p:cNvSpPr/>
          <p:nvPr userDrawn="1"/>
        </p:nvSpPr>
        <p:spPr>
          <a:xfrm>
            <a:off x="5299606"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26693"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795859"/>
            <a:ext cx="5053933" cy="5392415"/>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a:p>
            <a:pPr lvl="0"/>
            <a:endParaRPr lang="x-none" dirty="0"/>
          </a:p>
        </p:txBody>
      </p:sp>
      <p:sp>
        <p:nvSpPr>
          <p:cNvPr id="16" name="Baltais elements 01">
            <a:extLst>
              <a:ext uri="{FF2B5EF4-FFF2-40B4-BE49-F238E27FC236}">
                <a16:creationId xmlns:a16="http://schemas.microsoft.com/office/drawing/2014/main" id="{DC0103AE-459C-E94E-8DFA-9ABBCFEC5FA8}"/>
              </a:ext>
            </a:extLst>
          </p:cNvPr>
          <p:cNvSpPr/>
          <p:nvPr userDrawn="1"/>
        </p:nvSpPr>
        <p:spPr>
          <a:xfrm>
            <a:off x="6475315" y="769814"/>
            <a:ext cx="5391878" cy="541846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3" name="Picture Placeholder 2">
            <a:extLst>
              <a:ext uri="{FF2B5EF4-FFF2-40B4-BE49-F238E27FC236}">
                <a16:creationId xmlns:a16="http://schemas.microsoft.com/office/drawing/2014/main" id="{D73D9A80-F7D5-174F-BD65-7DFFE9028E73}"/>
              </a:ext>
            </a:extLst>
          </p:cNvPr>
          <p:cNvSpPr>
            <a:spLocks noGrp="1"/>
          </p:cNvSpPr>
          <p:nvPr>
            <p:ph type="pic" sz="quarter" idx="14" hasCustomPrompt="1"/>
          </p:nvPr>
        </p:nvSpPr>
        <p:spPr>
          <a:xfrm>
            <a:off x="6095442" y="1201043"/>
            <a:ext cx="5443594" cy="5656957"/>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201178121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55">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aturs_01">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40444"/>
            <a:ext cx="11912815" cy="6202784"/>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04774" y="340445"/>
            <a:ext cx="7816528" cy="120439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22" name="Baltais elements 01">
            <a:extLst>
              <a:ext uri="{FF2B5EF4-FFF2-40B4-BE49-F238E27FC236}">
                <a16:creationId xmlns:a16="http://schemas.microsoft.com/office/drawing/2014/main" id="{18F311ED-9B70-E844-AE32-DE482F015C52}"/>
              </a:ext>
            </a:extLst>
          </p:cNvPr>
          <p:cNvSpPr/>
          <p:nvPr userDrawn="1"/>
        </p:nvSpPr>
        <p:spPr>
          <a:xfrm>
            <a:off x="8456557"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1" name="Picture Placeholder 2">
            <a:extLst>
              <a:ext uri="{FF2B5EF4-FFF2-40B4-BE49-F238E27FC236}">
                <a16:creationId xmlns:a16="http://schemas.microsoft.com/office/drawing/2014/main" id="{EA8972EE-86B7-4247-B3D5-D33B79D55105}"/>
              </a:ext>
            </a:extLst>
          </p:cNvPr>
          <p:cNvSpPr>
            <a:spLocks noGrp="1"/>
          </p:cNvSpPr>
          <p:nvPr>
            <p:ph type="pic" sz="quarter" idx="16" hasCustomPrompt="1"/>
          </p:nvPr>
        </p:nvSpPr>
        <p:spPr>
          <a:xfrm>
            <a:off x="8817239" y="1201043"/>
            <a:ext cx="3374761" cy="4630148"/>
          </a:xfrm>
        </p:spPr>
        <p:txBody>
          <a:bodyPr anchor="ctr"/>
          <a:lstStyle>
            <a:lvl1pPr marL="0" indent="0" algn="ctr">
              <a:buNone/>
              <a:defRPr>
                <a:solidFill>
                  <a:schemeClr val="bg1"/>
                </a:solidFill>
              </a:defRPr>
            </a:lvl1pPr>
          </a:lstStyle>
          <a:p>
            <a:r>
              <a:rPr lang="x-none" dirty="0"/>
              <a:t>ATTĒLS</a:t>
            </a:r>
          </a:p>
        </p:txBody>
      </p:sp>
      <p:sp>
        <p:nvSpPr>
          <p:cNvPr id="7" name="Content Placeholder 6">
            <a:extLst>
              <a:ext uri="{FF2B5EF4-FFF2-40B4-BE49-F238E27FC236}">
                <a16:creationId xmlns:a16="http://schemas.microsoft.com/office/drawing/2014/main" id="{B3A449C2-EC99-6D4E-8E18-3009C3B54174}"/>
              </a:ext>
            </a:extLst>
          </p:cNvPr>
          <p:cNvSpPr>
            <a:spLocks noGrp="1"/>
          </p:cNvSpPr>
          <p:nvPr>
            <p:ph sz="quarter" idx="17"/>
          </p:nvPr>
        </p:nvSpPr>
        <p:spPr>
          <a:xfrm>
            <a:off x="324807" y="1859608"/>
            <a:ext cx="779649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7664492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guide id="26" orient="horz" pos="5227">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aturs_02">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8638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617154" y="354955"/>
            <a:ext cx="8250039" cy="118988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617154" y="1859607"/>
            <a:ext cx="8250039" cy="4328667"/>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8" name="Picture Placeholder 2">
            <a:extLst>
              <a:ext uri="{FF2B5EF4-FFF2-40B4-BE49-F238E27FC236}">
                <a16:creationId xmlns:a16="http://schemas.microsoft.com/office/drawing/2014/main" id="{1B9B0A22-C6DE-3A49-B540-4A62A9BD3D6E}"/>
              </a:ext>
            </a:extLst>
          </p:cNvPr>
          <p:cNvSpPr>
            <a:spLocks noGrp="1"/>
          </p:cNvSpPr>
          <p:nvPr>
            <p:ph type="pic" sz="quarter" idx="16" hasCustomPrompt="1"/>
          </p:nvPr>
        </p:nvSpPr>
        <p:spPr>
          <a:xfrm>
            <a:off x="-25590" y="1201043"/>
            <a:ext cx="3011508" cy="4630148"/>
          </a:xfrm>
        </p:spPr>
        <p:txBody>
          <a:bodyPr anchor="ctr"/>
          <a:lstStyle>
            <a:lvl1pPr marL="0" indent="0" algn="ctr">
              <a:buNone/>
              <a:defRPr>
                <a:solidFill>
                  <a:schemeClr val="bg1"/>
                </a:solidFill>
              </a:defRPr>
            </a:lvl1pPr>
          </a:lstStyle>
          <a:p>
            <a:r>
              <a:rPr lang="x-none" dirty="0"/>
              <a:t>ATTĒLS</a:t>
            </a:r>
          </a:p>
        </p:txBody>
      </p:sp>
      <p:sp>
        <p:nvSpPr>
          <p:cNvPr id="21" name="Baltais elements 01">
            <a:extLst>
              <a:ext uri="{FF2B5EF4-FFF2-40B4-BE49-F238E27FC236}">
                <a16:creationId xmlns:a16="http://schemas.microsoft.com/office/drawing/2014/main" id="{777864E1-DDCB-264A-A2F8-E264592D02CE}"/>
              </a:ext>
            </a:extLst>
          </p:cNvPr>
          <p:cNvSpPr/>
          <p:nvPr userDrawn="1"/>
        </p:nvSpPr>
        <p:spPr>
          <a:xfrm>
            <a:off x="-451066"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23947167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38">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aturs_03">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14772"/>
            <a:ext cx="1191281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24808" y="356072"/>
            <a:ext cx="11214228" cy="1188764"/>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57831" y="1859608"/>
            <a:ext cx="1118120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59632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aturs_04">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6095443"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656838596"/>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aturs_05">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266715"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274067205"/>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aturs_06">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546703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6096000" y="3429000"/>
            <a:ext cx="615550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6450386" y="1859607"/>
            <a:ext cx="5416805" cy="4998393"/>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65848800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aturs_07">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7" y="1870771"/>
            <a:ext cx="5416806"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59501" y="3429000"/>
            <a:ext cx="71544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334557" y="2188890"/>
            <a:ext cx="5436635" cy="4678340"/>
          </a:xfrm>
        </p:spPr>
        <p:txBody>
          <a:bodyPr anchor="ctr"/>
          <a:lstStyle>
            <a:lvl1pPr marL="0" indent="0" algn="ctr">
              <a:buNone/>
              <a:defRPr>
                <a:solidFill>
                  <a:schemeClr val="tx1">
                    <a:lumMod val="50000"/>
                    <a:lumOff val="50000"/>
                  </a:schemeClr>
                </a:solidFill>
              </a:defRPr>
            </a:lvl1pPr>
          </a:lstStyle>
          <a:p>
            <a:r>
              <a:rPr lang="x-none" dirty="0"/>
              <a:t>ATTĒLS</a:t>
            </a:r>
          </a:p>
        </p:txBody>
      </p:sp>
      <p:sp>
        <p:nvSpPr>
          <p:cNvPr id="17" name="Rectangle 16">
            <a:extLst>
              <a:ext uri="{FF2B5EF4-FFF2-40B4-BE49-F238E27FC236}">
                <a16:creationId xmlns:a16="http://schemas.microsoft.com/office/drawing/2014/main" id="{07DF4479-143D-F941-8CB4-25A6D11A71CF}"/>
              </a:ext>
            </a:extLst>
          </p:cNvPr>
          <p:cNvSpPr/>
          <p:nvPr userDrawn="1"/>
        </p:nvSpPr>
        <p:spPr>
          <a:xfrm>
            <a:off x="655939" y="1859608"/>
            <a:ext cx="5443222" cy="4349057"/>
          </a:xfrm>
          <a:prstGeom prst="rect">
            <a:avLst/>
          </a:prstGeom>
          <a:noFill/>
          <a:ln w="19050">
            <a:solidFill>
              <a:srgbClr val="004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42235022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aturs_08">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1154238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030239383"/>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6715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_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384287" y="-10073"/>
            <a:ext cx="3423427" cy="34235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37"/>
            <a:ext cx="2757145" cy="411022"/>
            <a:chOff x="8470545" y="8101934"/>
            <a:chExt cx="3921393" cy="584564"/>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562113"/>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iela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ī</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Latvija</a:t>
              </a:r>
              <a:endPar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spTree>
    <p:extLst>
      <p:ext uri="{BB962C8B-B14F-4D97-AF65-F5344CB8AC3E}">
        <p14:creationId xmlns:p14="http://schemas.microsoft.com/office/powerpoint/2010/main" val="3577099477"/>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ND_EN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4384287" y="-10073"/>
            <a:ext cx="3423427" cy="8059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40"/>
            <a:ext cx="2757145" cy="259571"/>
            <a:chOff x="8470545" y="8101934"/>
            <a:chExt cx="3921393" cy="369167"/>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346716"/>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st</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Latvia</a:t>
              </a: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pic>
        <p:nvPicPr>
          <p:cNvPr id="7" name="Picture 6" descr="Shape&#10;&#10;Description automatically generated with low confidence">
            <a:extLst>
              <a:ext uri="{FF2B5EF4-FFF2-40B4-BE49-F238E27FC236}">
                <a16:creationId xmlns:a16="http://schemas.microsoft.com/office/drawing/2014/main" id="{76D33BD8-BC01-1B43-9723-322A40AD6942}"/>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383729" y="422617"/>
            <a:ext cx="3423427" cy="3423531"/>
          </a:xfrm>
          <a:prstGeom prst="rect">
            <a:avLst/>
          </a:prstGeom>
        </p:spPr>
      </p:pic>
    </p:spTree>
    <p:extLst>
      <p:ext uri="{BB962C8B-B14F-4D97-AF65-F5344CB8AC3E}">
        <p14:creationId xmlns:p14="http://schemas.microsoft.com/office/powerpoint/2010/main" val="16913111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18894226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28F3C2E6-9D0F-4E7F-A0C8-B6D31D2FD995}" type="slidenum">
              <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a:t>
            </a:fld>
            <a:endPar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Times New Roman"/>
              <a:sym typeface="Times New Roman"/>
            </a:endParaRPr>
          </a:p>
        </p:txBody>
      </p:sp>
    </p:spTree>
    <p:extLst>
      <p:ext uri="{BB962C8B-B14F-4D97-AF65-F5344CB8AC3E}">
        <p14:creationId xmlns:p14="http://schemas.microsoft.com/office/powerpoint/2010/main" val="2890399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4C47DCD8-EDE6-FAC0-F248-ED767E2A91F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8CAC472C-3BE7-C284-8866-F53C9FFC970E}"/>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9487133D-6309-4441-93AC-8C7C2CB051CA}" type="slidenum">
              <a:rPr lang="en-US" altLang="lv-LV"/>
              <a:pPr>
                <a:defRPr/>
              </a:pPr>
              <a:t>‹#›</a:t>
            </a:fld>
            <a:endParaRPr lang="en-US" altLang="lv-LV"/>
          </a:p>
        </p:txBody>
      </p:sp>
    </p:spTree>
    <p:extLst>
      <p:ext uri="{BB962C8B-B14F-4D97-AF65-F5344CB8AC3E}">
        <p14:creationId xmlns:p14="http://schemas.microsoft.com/office/powerpoint/2010/main" val="30878972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4267" b="1" baseline="0">
                <a:latin typeface="Verdana" panose="020B0604030504040204" pitchFamily="34" charset="0"/>
                <a:ea typeface="Verdana" panose="020B0604030504040204" pitchFamily="34" charset="0"/>
                <a:cs typeface="Verdana" panose="020B0604030504040204" pitchFamily="34" charset="0"/>
              </a:defRPr>
            </a:lvl1pPr>
          </a:lstStyle>
          <a:p>
            <a:r>
              <a:rPr lang="lv-LV"/>
              <a:t>Prezentācijas nosaukums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18991085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23577821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43688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9" name="Content Placeholder 2"/>
          <p:cNvSpPr>
            <a:spLocks noGrp="1"/>
          </p:cNvSpPr>
          <p:nvPr>
            <p:ph idx="15" hasCustomPrompt="1"/>
          </p:nvPr>
        </p:nvSpPr>
        <p:spPr>
          <a:xfrm>
            <a:off x="7213600" y="1701800"/>
            <a:ext cx="4368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12"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30951780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14785398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3733" b="1" baseline="0">
                <a:latin typeface="Verdana" panose="020B0604030504040204" pitchFamily="34" charset="0"/>
                <a:ea typeface="Verdana" panose="020B0604030504040204" pitchFamily="34" charset="0"/>
                <a:cs typeface="Verdana" panose="020B0604030504040204" pitchFamily="34" charset="0"/>
              </a:defRPr>
            </a:lvl1pPr>
          </a:lstStyle>
          <a:p>
            <a:r>
              <a:rPr lang="lv-LV"/>
              <a:t>Paldies!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20791239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Virsraksta slaids">
    <p:spTree>
      <p:nvGrpSpPr>
        <p:cNvPr id="1" name=""/>
        <p:cNvGrpSpPr/>
        <p:nvPr/>
      </p:nvGrpSpPr>
      <p:grpSpPr>
        <a:xfrm>
          <a:off x="0" y="0"/>
          <a:ext cx="0" cy="0"/>
          <a:chOff x="0" y="0"/>
          <a:chExt cx="0" cy="0"/>
        </a:xfrm>
      </p:grpSpPr>
      <p:sp>
        <p:nvSpPr>
          <p:cNvPr id="2" name="Virsraksts 1"/>
          <p:cNvSpPr>
            <a:spLocks noGrp="1"/>
          </p:cNvSpPr>
          <p:nvPr>
            <p:ph type="ctrTitle"/>
          </p:nvPr>
        </p:nvSpPr>
        <p:spPr>
          <a:xfrm>
            <a:off x="914400" y="2130426"/>
            <a:ext cx="10363200" cy="1470025"/>
          </a:xfrm>
        </p:spPr>
        <p:txBody>
          <a:bodyPr/>
          <a:lstStyle/>
          <a:p>
            <a:r>
              <a:rPr lang="lv-LV"/>
              <a:t>Rediģēt šablona virsraksta stilu</a:t>
            </a:r>
          </a:p>
        </p:txBody>
      </p:sp>
      <p:sp>
        <p:nvSpPr>
          <p:cNvPr id="3" name="Apakšvirsrakst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lv-LV"/>
              <a:t>Noklikšķiniet, lai rediģētu šablona apakšvirsraksta stilu</a:t>
            </a:r>
          </a:p>
        </p:txBody>
      </p:sp>
      <p:sp>
        <p:nvSpPr>
          <p:cNvPr id="4" name="Datuma vietturis 3">
            <a:extLst>
              <a:ext uri="{FF2B5EF4-FFF2-40B4-BE49-F238E27FC236}">
                <a16:creationId xmlns:a16="http://schemas.microsoft.com/office/drawing/2014/main" id="{E7946D1F-74E0-430B-B4B6-968EF1928443}"/>
              </a:ext>
            </a:extLst>
          </p:cNvPr>
          <p:cNvSpPr>
            <a:spLocks noGrp="1"/>
          </p:cNvSpPr>
          <p:nvPr>
            <p:ph type="dt" sz="half" idx="10"/>
          </p:nvPr>
        </p:nvSpPr>
        <p:spPr/>
        <p:txBody>
          <a:bodyPr/>
          <a:lstStyle>
            <a:lvl1pPr>
              <a:defRPr/>
            </a:lvl1pPr>
          </a:lstStyle>
          <a:p>
            <a:pPr>
              <a:defRPr/>
            </a:pPr>
            <a:fld id="{F3D07274-9906-4364-BEE3-287E4AE65536}" type="datetimeFigureOut">
              <a:rPr lang="lv-LV"/>
              <a:pPr>
                <a:defRPr/>
              </a:pPr>
              <a:t>01.06.2026</a:t>
            </a:fld>
            <a:endParaRPr lang="lv-LV"/>
          </a:p>
        </p:txBody>
      </p:sp>
      <p:sp>
        <p:nvSpPr>
          <p:cNvPr id="5" name="Kājenes vietturis 4">
            <a:extLst>
              <a:ext uri="{FF2B5EF4-FFF2-40B4-BE49-F238E27FC236}">
                <a16:creationId xmlns:a16="http://schemas.microsoft.com/office/drawing/2014/main" id="{7DBF3F8E-BD7A-44C1-9D1F-DFE03B631FB8}"/>
              </a:ext>
            </a:extLst>
          </p:cNvPr>
          <p:cNvSpPr>
            <a:spLocks noGrp="1"/>
          </p:cNvSpPr>
          <p:nvPr>
            <p:ph type="ftr" sz="quarter" idx="11"/>
          </p:nvPr>
        </p:nvSpPr>
        <p:spPr/>
        <p:txBody>
          <a:bodyPr/>
          <a:lstStyle>
            <a:lvl1pPr>
              <a:defRPr/>
            </a:lvl1pPr>
          </a:lstStyle>
          <a:p>
            <a:pPr>
              <a:defRPr/>
            </a:pPr>
            <a:endParaRPr lang="lv-LV"/>
          </a:p>
        </p:txBody>
      </p:sp>
      <p:sp>
        <p:nvSpPr>
          <p:cNvPr id="6" name="Slaida numura vietturis 5">
            <a:extLst>
              <a:ext uri="{FF2B5EF4-FFF2-40B4-BE49-F238E27FC236}">
                <a16:creationId xmlns:a16="http://schemas.microsoft.com/office/drawing/2014/main" id="{6FD86211-6551-45A9-A1A6-735F86CB6882}"/>
              </a:ext>
            </a:extLst>
          </p:cNvPr>
          <p:cNvSpPr>
            <a:spLocks noGrp="1"/>
          </p:cNvSpPr>
          <p:nvPr>
            <p:ph type="sldNum" sz="quarter" idx="12"/>
          </p:nvPr>
        </p:nvSpPr>
        <p:spPr/>
        <p:txBody>
          <a:bodyPr/>
          <a:lstStyle>
            <a:lvl1pPr>
              <a:defRPr/>
            </a:lvl1pPr>
          </a:lstStyle>
          <a:p>
            <a:fld id="{0BFCF997-5C36-4346-BFFD-33E82F9627AF}" type="slidenum">
              <a:rPr lang="lv-LV" altLang="lv-LV"/>
              <a:pPr/>
              <a:t>‹#›</a:t>
            </a:fld>
            <a:endParaRPr lang="lv-LV" altLang="lv-LV"/>
          </a:p>
        </p:txBody>
      </p:sp>
    </p:spTree>
    <p:extLst>
      <p:ext uri="{BB962C8B-B14F-4D97-AF65-F5344CB8AC3E}">
        <p14:creationId xmlns:p14="http://schemas.microsoft.com/office/powerpoint/2010/main" val="25732075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40"/>
        <p:cNvGrpSpPr/>
        <p:nvPr/>
      </p:nvGrpSpPr>
      <p:grpSpPr>
        <a:xfrm>
          <a:off x="0" y="0"/>
          <a:ext cx="0" cy="0"/>
          <a:chOff x="0" y="0"/>
          <a:chExt cx="0" cy="0"/>
        </a:xfrm>
      </p:grpSpPr>
      <p:sp>
        <p:nvSpPr>
          <p:cNvPr id="41" name="Google Shape;41;p38"/>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2" name="Google Shape;42;p38"/>
          <p:cNvSpPr txBox="1">
            <a:spLocks noGrp="1"/>
          </p:cNvSpPr>
          <p:nvPr>
            <p:ph type="body" idx="1"/>
          </p:nvPr>
        </p:nvSpPr>
        <p:spPr>
          <a:xfrm>
            <a:off x="3454400" y="1752601"/>
            <a:ext cx="3860800" cy="4373565"/>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3" name="Google Shape;43;p38"/>
          <p:cNvSpPr txBox="1">
            <a:spLocks noGrp="1"/>
          </p:cNvSpPr>
          <p:nvPr>
            <p:ph type="body" idx="2"/>
          </p:nvPr>
        </p:nvSpPr>
        <p:spPr>
          <a:xfrm>
            <a:off x="7620000" y="1752601"/>
            <a:ext cx="3962400" cy="4373573"/>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4" name="Google Shape;44;p38"/>
          <p:cNvSpPr txBox="1">
            <a:spLocks noGrp="1"/>
          </p:cNvSpPr>
          <p:nvPr>
            <p:ph type="body" idx="3"/>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5" name="Google Shape;45;p38"/>
          <p:cNvSpPr txBox="1">
            <a:spLocks noGrp="1"/>
          </p:cNvSpPr>
          <p:nvPr>
            <p:ph type="body" idx="4"/>
          </p:nvPr>
        </p:nvSpPr>
        <p:spPr>
          <a:xfrm>
            <a:off x="6502400" y="6324600"/>
            <a:ext cx="4709683"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6" name="Google Shape;46;p38"/>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39570425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7">
            <a:extLst>
              <a:ext uri="{FF2B5EF4-FFF2-40B4-BE49-F238E27FC236}">
                <a16:creationId xmlns:a16="http://schemas.microsoft.com/office/drawing/2014/main" id="{AF3B2330-8D40-4CC7-AACD-7FDE9339922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61D3125F-3121-44D9-91C0-D1AAEA1AACF9}"/>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pic>
        <p:nvPicPr>
          <p:cNvPr id="11" name="Picture 10" descr="A green rectangle in a black background&#10;&#10;Description automatically generated">
            <a:extLst>
              <a:ext uri="{FF2B5EF4-FFF2-40B4-BE49-F238E27FC236}">
                <a16:creationId xmlns:a16="http://schemas.microsoft.com/office/drawing/2014/main" id="{217BAA24-0938-1212-EFAF-48B88F6DFC4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26077" y="0"/>
            <a:ext cx="2939845" cy="2939845"/>
          </a:xfrm>
          <a:prstGeom prst="rect">
            <a:avLst/>
          </a:prstGeom>
        </p:spPr>
      </p:pic>
    </p:spTree>
    <p:extLst>
      <p:ext uri="{BB962C8B-B14F-4D97-AF65-F5344CB8AC3E}">
        <p14:creationId xmlns:p14="http://schemas.microsoft.com/office/powerpoint/2010/main" val="3640990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387600" y="381000"/>
            <a:ext cx="8128000" cy="1036642"/>
          </a:xfrm>
        </p:spPr>
        <p:txBody>
          <a:bodyPr>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23876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23876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D92FF160-168F-490B-AC1D-06E99DC56A56}"/>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CA50152C-A5AE-4037-8E77-C398DB665690}"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39875286-5561-EC57-BFF0-9E6F1105CB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35945105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7C624CB8-D7E2-446F-853A-AC8E48C8A1AA}"/>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0C4748C0-97F6-4124-ABAA-BC179355A8D9}" type="slidenum">
              <a:rPr lang="en-US" altLang="en-US"/>
              <a:pPr>
                <a:defRPr/>
              </a:pPr>
              <a:t>‹#›</a:t>
            </a:fld>
            <a:endParaRPr lang="en-US" altLang="en-US"/>
          </a:p>
        </p:txBody>
      </p:sp>
      <p:pic>
        <p:nvPicPr>
          <p:cNvPr id="4" name="Picture 3" descr="A green rectangle in a black background&#10;&#10;Description automatically generated">
            <a:extLst>
              <a:ext uri="{FF2B5EF4-FFF2-40B4-BE49-F238E27FC236}">
                <a16:creationId xmlns:a16="http://schemas.microsoft.com/office/drawing/2014/main" id="{679FFAD7-9E25-2B28-4CB3-4C6B0C96CC8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15208606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620000" y="1752601"/>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826A0304-7DE6-484F-9DBB-CC405F9980FF}"/>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6EC86103-D66E-4E9A-96C5-D6C35700C8C6}"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0CCF6CF9-D138-CA5D-4F1A-87F4F29ACBA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33019877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a:extLst>
              <a:ext uri="{FF2B5EF4-FFF2-40B4-BE49-F238E27FC236}">
                <a16:creationId xmlns:a16="http://schemas.microsoft.com/office/drawing/2014/main" id="{256AB623-E671-40A3-8816-C4F3AC781D5E}"/>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3C07DC74-23A1-4829-ADFE-D6078EEF1E7E}"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E203FFA5-1D36-5611-C122-BC4DB2018A6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418972729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72672629-D088-400F-9280-083D0A2D3E6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D2535878-322B-41E6-819E-6EE0C5A9D2A1}"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60946E85-E6F8-F79F-301F-E7FBFF54D4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4130993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A913227E-8DB4-4AF7-B2D1-7C8C29588E2B}"/>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F88FE3F0-7E1D-4EA7-B976-908B0D4601A8}"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25E63217-F718-2FEA-3681-4FEBEE042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628745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5C0D2F1F-BD73-479C-B027-B3AB99A295F6}"/>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BAFD0658-85EC-4BDE-800A-C42156FBEBD6}"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137AFF0A-B088-9B5A-815B-6449199809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42932557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F3FAA031-9D79-4CB3-A2AE-314FE08CE5B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pic>
        <p:nvPicPr>
          <p:cNvPr id="2" name="Picture 1" descr="A green rectangle in a black background&#10;&#10;Description automatically generated">
            <a:extLst>
              <a:ext uri="{FF2B5EF4-FFF2-40B4-BE49-F238E27FC236}">
                <a16:creationId xmlns:a16="http://schemas.microsoft.com/office/drawing/2014/main" id="{A2632C4A-8CA7-A388-4FB5-51EFAED0D0A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26077" y="0"/>
            <a:ext cx="2939845" cy="2939845"/>
          </a:xfrm>
          <a:prstGeom prst="rect">
            <a:avLst/>
          </a:prstGeom>
        </p:spPr>
      </p:pic>
    </p:spTree>
    <p:extLst>
      <p:ext uri="{BB962C8B-B14F-4D97-AF65-F5344CB8AC3E}">
        <p14:creationId xmlns:p14="http://schemas.microsoft.com/office/powerpoint/2010/main" val="3724945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142465632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28F3C2E6-9D0F-4E7F-A0C8-B6D31D2FD995}" type="slidenum">
              <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a:t>
            </a:fld>
            <a:endPar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Times New Roman"/>
              <a:sym typeface="Times New Roman"/>
            </a:endParaRPr>
          </a:p>
        </p:txBody>
      </p:sp>
    </p:spTree>
    <p:extLst>
      <p:ext uri="{BB962C8B-B14F-4D97-AF65-F5344CB8AC3E}">
        <p14:creationId xmlns:p14="http://schemas.microsoft.com/office/powerpoint/2010/main" val="2836161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24"/>
        <p:cNvGrpSpPr/>
        <p:nvPr/>
      </p:nvGrpSpPr>
      <p:grpSpPr>
        <a:xfrm>
          <a:off x="0" y="0"/>
          <a:ext cx="0" cy="0"/>
          <a:chOff x="0" y="0"/>
          <a:chExt cx="0" cy="0"/>
        </a:xfrm>
      </p:grpSpPr>
      <p:sp>
        <p:nvSpPr>
          <p:cNvPr id="25" name="Google Shape;25;p36"/>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6" name="Google Shape;26;p36"/>
          <p:cNvSpPr txBox="1">
            <a:spLocks noGrp="1"/>
          </p:cNvSpPr>
          <p:nvPr>
            <p:ph type="body" idx="1"/>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7" name="Google Shape;27;p36"/>
          <p:cNvSpPr txBox="1">
            <a:spLocks noGrp="1"/>
          </p:cNvSpPr>
          <p:nvPr>
            <p:ph type="body" idx="2"/>
          </p:nvPr>
        </p:nvSpPr>
        <p:spPr>
          <a:xfrm>
            <a:off x="6502400" y="6324600"/>
            <a:ext cx="4876800"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36"/>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41038637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113092952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r>
              <a:rPr lang="lv-LV"/>
              <a:t>Rediģēt šablona virsraksta stilu</a:t>
            </a:r>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pPr lvl="0"/>
            <a:r>
              <a:rPr lang="lv-LV"/>
              <a:t>Noklikšķiniet, lai rediģētu šablona teksta stilus</a:t>
            </a: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387797257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r>
              <a:rPr lang="en-US"/>
              <a:t>Click to edit Master title style</a:t>
            </a:r>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pPr lvl="0"/>
            <a:r>
              <a:rPr lang="en-US"/>
              <a:t>Click to edit Master text styles</a:t>
            </a: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298891666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5A42715F-05BE-8EB7-D291-27B08382B9E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a:extLst>
              <a:ext uri="{FF2B5EF4-FFF2-40B4-BE49-F238E27FC236}">
                <a16:creationId xmlns:a16="http://schemas.microsoft.com/office/drawing/2014/main" id="{159A7526-F14C-DB74-20FD-3303835C1603}"/>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8">
            <a:extLst>
              <a:ext uri="{FF2B5EF4-FFF2-40B4-BE49-F238E27FC236}">
                <a16:creationId xmlns:a16="http://schemas.microsoft.com/office/drawing/2014/main" id="{AEB61DEC-0AB7-8E41-282E-71186480A08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86363" y="0"/>
            <a:ext cx="1819275"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8772838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79676364-0B55-7A74-BCEB-A044AC3630F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439DE0D6-FA6A-2A98-E73B-0C31EC88646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EBFC3326-46A6-425A-9DA9-CB95170472DC}" type="slidenum">
              <a:rPr lang="en-US" altLang="lv-LV"/>
              <a:pPr>
                <a:defRPr/>
              </a:pPr>
              <a:t>‹#›</a:t>
            </a:fld>
            <a:endParaRPr lang="en-US" altLang="lv-LV"/>
          </a:p>
        </p:txBody>
      </p:sp>
    </p:spTree>
    <p:extLst>
      <p:ext uri="{BB962C8B-B14F-4D97-AF65-F5344CB8AC3E}">
        <p14:creationId xmlns:p14="http://schemas.microsoft.com/office/powerpoint/2010/main" val="12677058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FADDD113-1C22-3A73-3CC6-849D42EC3AC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78898D19-303B-C99A-84EF-58080932D10E}"/>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063E4F60-DE28-45AA-81AB-BAB5B9E48DEC}" type="slidenum">
              <a:rPr lang="en-US" altLang="lv-LV"/>
              <a:pPr>
                <a:defRPr/>
              </a:pPr>
              <a:t>‹#›</a:t>
            </a:fld>
            <a:endParaRPr lang="en-US" altLang="lv-LV"/>
          </a:p>
        </p:txBody>
      </p:sp>
    </p:spTree>
    <p:extLst>
      <p:ext uri="{BB962C8B-B14F-4D97-AF65-F5344CB8AC3E}">
        <p14:creationId xmlns:p14="http://schemas.microsoft.com/office/powerpoint/2010/main" val="383474738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2320E769-2B59-3682-1965-C9232155319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1"/>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9ECBECFC-61CD-0CD8-FC49-FD4765027408}"/>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35DCB487-CA86-4EBE-8823-DB9294745410}" type="slidenum">
              <a:rPr lang="en-US" altLang="lv-LV"/>
              <a:pPr>
                <a:defRPr/>
              </a:pPr>
              <a:t>‹#›</a:t>
            </a:fld>
            <a:endParaRPr lang="en-US" altLang="lv-LV"/>
          </a:p>
        </p:txBody>
      </p:sp>
    </p:spTree>
    <p:extLst>
      <p:ext uri="{BB962C8B-B14F-4D97-AF65-F5344CB8AC3E}">
        <p14:creationId xmlns:p14="http://schemas.microsoft.com/office/powerpoint/2010/main" val="34702372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4C47DCD8-EDE6-FAC0-F248-ED767E2A91F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8CAC472C-3BE7-C284-8866-F53C9FFC970E}"/>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9487133D-6309-4441-93AC-8C7C2CB051CA}" type="slidenum">
              <a:rPr lang="en-US" altLang="lv-LV"/>
              <a:pPr>
                <a:defRPr/>
              </a:pPr>
              <a:t>‹#›</a:t>
            </a:fld>
            <a:endParaRPr lang="en-US" altLang="lv-LV"/>
          </a:p>
        </p:txBody>
      </p:sp>
    </p:spTree>
    <p:extLst>
      <p:ext uri="{BB962C8B-B14F-4D97-AF65-F5344CB8AC3E}">
        <p14:creationId xmlns:p14="http://schemas.microsoft.com/office/powerpoint/2010/main" val="40631502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EA72B6EE-4041-86B0-4A4B-465749DEBEF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BE2481F7-85A5-0E36-9EF1-504539E69CE7}"/>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6A25389E-1002-49E5-BC78-C5F1D57CEF31}" type="slidenum">
              <a:rPr lang="en-US" altLang="lv-LV"/>
              <a:pPr>
                <a:defRPr/>
              </a:pPr>
              <a:t>‹#›</a:t>
            </a:fld>
            <a:endParaRPr lang="en-US" altLang="lv-LV"/>
          </a:p>
        </p:txBody>
      </p:sp>
    </p:spTree>
    <p:extLst>
      <p:ext uri="{BB962C8B-B14F-4D97-AF65-F5344CB8AC3E}">
        <p14:creationId xmlns:p14="http://schemas.microsoft.com/office/powerpoint/2010/main" val="161813396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9BA2457A-2D30-2D80-CFB9-C5C1EED2E6A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4794EB01-93B3-A553-234E-690678808C0E}"/>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BFEE8EEF-2EAA-458E-8943-80B87BC9EB29}" type="slidenum">
              <a:rPr lang="en-US" altLang="lv-LV"/>
              <a:pPr>
                <a:defRPr/>
              </a:pPr>
              <a:t>‹#›</a:t>
            </a:fld>
            <a:endParaRPr lang="en-US" altLang="lv-LV"/>
          </a:p>
        </p:txBody>
      </p:sp>
    </p:spTree>
    <p:extLst>
      <p:ext uri="{BB962C8B-B14F-4D97-AF65-F5344CB8AC3E}">
        <p14:creationId xmlns:p14="http://schemas.microsoft.com/office/powerpoint/2010/main" val="51237546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33DAAFD0-5DB6-72F8-AB87-8A76C256D17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1BD82A43-435B-6844-728F-029FED53C6C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0E8835A1-EE0F-426E-BC89-D84EA8CE3351}" type="slidenum">
              <a:rPr lang="en-US" altLang="lv-LV"/>
              <a:pPr>
                <a:defRPr/>
              </a:pPr>
              <a:t>‹#›</a:t>
            </a:fld>
            <a:endParaRPr lang="en-US" altLang="lv-LV"/>
          </a:p>
        </p:txBody>
      </p:sp>
    </p:spTree>
    <p:extLst>
      <p:ext uri="{BB962C8B-B14F-4D97-AF65-F5344CB8AC3E}">
        <p14:creationId xmlns:p14="http://schemas.microsoft.com/office/powerpoint/2010/main" val="142439052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7183F1C4-C241-9079-CD9D-37832D33110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a:extLst>
              <a:ext uri="{FF2B5EF4-FFF2-40B4-BE49-F238E27FC236}">
                <a16:creationId xmlns:a16="http://schemas.microsoft.com/office/drawing/2014/main" id="{91217711-0110-DEFC-390F-25A3B2933EA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60963" y="0"/>
            <a:ext cx="1870075"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290802975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Slide 1">
  <p:cSld name="Title Slide 1">
    <p:bg>
      <p:bgPr>
        <a:solidFill>
          <a:schemeClr val="lt1"/>
        </a:solidFill>
        <a:effectLst/>
      </p:bgPr>
    </p:bg>
    <p:spTree>
      <p:nvGrpSpPr>
        <p:cNvPr id="1" name="Shape 13"/>
        <p:cNvGrpSpPr/>
        <p:nvPr/>
      </p:nvGrpSpPr>
      <p:grpSpPr>
        <a:xfrm>
          <a:off x="0" y="0"/>
          <a:ext cx="0" cy="0"/>
          <a:chOff x="0" y="0"/>
          <a:chExt cx="0" cy="0"/>
        </a:xfrm>
      </p:grpSpPr>
      <p:sp>
        <p:nvSpPr>
          <p:cNvPr id="14" name="Google Shape;14;p2"/>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5" name="Google Shape;15;p2"/>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 name="Google Shape;16;p2"/>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 name="Google Shape;17;p2"/>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8" name="Google Shape;18;p2"/>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09317679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text image 5">
  <p:cSld name="text image 5">
    <p:spTree>
      <p:nvGrpSpPr>
        <p:cNvPr id="1" name="Shape 30"/>
        <p:cNvGrpSpPr/>
        <p:nvPr/>
      </p:nvGrpSpPr>
      <p:grpSpPr>
        <a:xfrm>
          <a:off x="0" y="0"/>
          <a:ext cx="0" cy="0"/>
          <a:chOff x="0" y="0"/>
          <a:chExt cx="0" cy="0"/>
        </a:xfrm>
      </p:grpSpPr>
      <p:sp>
        <p:nvSpPr>
          <p:cNvPr id="31" name="Google Shape;31;p5"/>
          <p:cNvSpPr>
            <a:spLocks noGrp="1"/>
          </p:cNvSpPr>
          <p:nvPr>
            <p:ph type="pic" idx="2"/>
          </p:nvPr>
        </p:nvSpPr>
        <p:spPr>
          <a:xfrm>
            <a:off x="1" y="1658472"/>
            <a:ext cx="3708400" cy="5199108"/>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32" name="Google Shape;32;p5"/>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3" name="Google Shape;33;p5"/>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35" name="Google Shape;35;p5"/>
          <p:cNvSpPr/>
          <p:nvPr/>
        </p:nvSpPr>
        <p:spPr>
          <a:xfrm>
            <a:off x="0" y="1"/>
            <a:ext cx="12192000" cy="1658471"/>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6" name="Google Shape;36;p5"/>
          <p:cNvSpPr txBox="1">
            <a:spLocks noGrp="1"/>
          </p:cNvSpPr>
          <p:nvPr>
            <p:ph type="title"/>
          </p:nvPr>
        </p:nvSpPr>
        <p:spPr>
          <a:xfrm>
            <a:off x="616775" y="257547"/>
            <a:ext cx="5723068" cy="1142815"/>
          </a:xfrm>
          <a:prstGeom prst="rect">
            <a:avLst/>
          </a:prstGeom>
          <a:noFill/>
          <a:ln>
            <a:noFill/>
          </a:ln>
        </p:spPr>
        <p:txBody>
          <a:bodyPr spcFirstLastPara="1" wrap="square" lIns="0" tIns="45700" rIns="91425" bIns="45700" anchor="ctr" anchorCtr="0"/>
          <a:lstStyle>
            <a:lvl1pPr lvl="0" algn="l">
              <a:lnSpc>
                <a:spcPct val="100000"/>
              </a:lnSpc>
              <a:spcBef>
                <a:spcPts val="0"/>
              </a:spcBef>
              <a:spcAft>
                <a:spcPts val="0"/>
              </a:spcAft>
              <a:buClr>
                <a:srgbClr val="664790"/>
              </a:buClr>
              <a:buSzPts val="2200"/>
              <a:buFont typeface="Verdana"/>
              <a:buNone/>
              <a:defRPr sz="2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155476042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ext 2">
  <p:cSld name="text 2">
    <p:spTree>
      <p:nvGrpSpPr>
        <p:cNvPr id="1" name="Shape 45"/>
        <p:cNvGrpSpPr/>
        <p:nvPr/>
      </p:nvGrpSpPr>
      <p:grpSpPr>
        <a:xfrm>
          <a:off x="0" y="0"/>
          <a:ext cx="0" cy="0"/>
          <a:chOff x="0" y="0"/>
          <a:chExt cx="0" cy="0"/>
        </a:xfrm>
      </p:grpSpPr>
      <p:sp>
        <p:nvSpPr>
          <p:cNvPr id="46" name="Google Shape;46;p7"/>
          <p:cNvSpPr/>
          <p:nvPr/>
        </p:nvSpPr>
        <p:spPr>
          <a:xfrm>
            <a:off x="0" y="-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47" name="Google Shape;47;p7"/>
          <p:cNvSpPr txBox="1">
            <a:spLocks noGrp="1"/>
          </p:cNvSpPr>
          <p:nvPr>
            <p:ph type="title"/>
          </p:nvPr>
        </p:nvSpPr>
        <p:spPr>
          <a:xfrm>
            <a:off x="616775" y="645459"/>
            <a:ext cx="4403463" cy="1957892"/>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6641056" y="645459"/>
            <a:ext cx="5005891" cy="5531504"/>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1800"/>
              <a:buNone/>
              <a:defRPr sz="1800">
                <a:solidFill>
                  <a:srgbClr val="664790"/>
                </a:solidFill>
              </a:defRPr>
            </a:lvl1pPr>
            <a:lvl2pPr marL="914400" lvl="1" indent="-228600" algn="l">
              <a:lnSpc>
                <a:spcPct val="100000"/>
              </a:lnSpc>
              <a:spcBef>
                <a:spcPts val="500"/>
              </a:spcBef>
              <a:spcAft>
                <a:spcPts val="0"/>
              </a:spcAft>
              <a:buClr>
                <a:srgbClr val="664790"/>
              </a:buClr>
              <a:buSzPts val="1600"/>
              <a:buNone/>
              <a:defRPr sz="1600">
                <a:solidFill>
                  <a:srgbClr val="664790"/>
                </a:solidFill>
              </a:defRPr>
            </a:lvl2pPr>
            <a:lvl3pPr marL="1371600" lvl="2" indent="-228600" algn="l">
              <a:lnSpc>
                <a:spcPct val="100000"/>
              </a:lnSpc>
              <a:spcBef>
                <a:spcPts val="500"/>
              </a:spcBef>
              <a:spcAft>
                <a:spcPts val="0"/>
              </a:spcAft>
              <a:buClr>
                <a:srgbClr val="664790"/>
              </a:buClr>
              <a:buSzPts val="1400"/>
              <a:buNone/>
              <a:defRPr sz="1400">
                <a:solidFill>
                  <a:srgbClr val="664790"/>
                </a:solidFill>
              </a:defRPr>
            </a:lvl3pPr>
            <a:lvl4pPr marL="1828800" lvl="3" indent="-228600" algn="l">
              <a:lnSpc>
                <a:spcPct val="100000"/>
              </a:lnSpc>
              <a:spcBef>
                <a:spcPts val="500"/>
              </a:spcBef>
              <a:spcAft>
                <a:spcPts val="0"/>
              </a:spcAft>
              <a:buClr>
                <a:srgbClr val="664790"/>
              </a:buClr>
              <a:buSzPts val="1200"/>
              <a:buNone/>
              <a:defRPr sz="1200">
                <a:solidFill>
                  <a:srgbClr val="664790"/>
                </a:solidFill>
              </a:defRPr>
            </a:lvl4pPr>
            <a:lvl5pPr marL="2286000" lvl="4" indent="-228600" algn="l">
              <a:lnSpc>
                <a:spcPct val="100000"/>
              </a:lnSpc>
              <a:spcBef>
                <a:spcPts val="500"/>
              </a:spcBef>
              <a:spcAft>
                <a:spcPts val="0"/>
              </a:spcAft>
              <a:buClr>
                <a:srgbClr val="664790"/>
              </a:buClr>
              <a:buSzPts val="1000"/>
              <a:buNone/>
              <a:defRPr sz="1000">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7"/>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50" name="Google Shape;50;p7"/>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Tree>
    <p:extLst>
      <p:ext uri="{BB962C8B-B14F-4D97-AF65-F5344CB8AC3E}">
        <p14:creationId xmlns:p14="http://schemas.microsoft.com/office/powerpoint/2010/main" val="44342797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graphics">
  <p:cSld name="graphics">
    <p:spTree>
      <p:nvGrpSpPr>
        <p:cNvPr id="1" name="Shape 59"/>
        <p:cNvGrpSpPr/>
        <p:nvPr/>
      </p:nvGrpSpPr>
      <p:grpSpPr>
        <a:xfrm>
          <a:off x="0" y="0"/>
          <a:ext cx="0" cy="0"/>
          <a:chOff x="0" y="0"/>
          <a:chExt cx="0" cy="0"/>
        </a:xfrm>
      </p:grpSpPr>
      <p:sp>
        <p:nvSpPr>
          <p:cNvPr id="60" name="Google Shape;60;p9"/>
          <p:cNvSpPr txBox="1">
            <a:spLocks noGrp="1"/>
          </p:cNvSpPr>
          <p:nvPr>
            <p:ph type="title"/>
          </p:nvPr>
        </p:nvSpPr>
        <p:spPr>
          <a:xfrm>
            <a:off x="616775" y="681038"/>
            <a:ext cx="4403460" cy="1061701"/>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Clr>
                <a:srgbClr val="664790"/>
              </a:buClr>
              <a:buSzPts val="2400"/>
              <a:buFont typeface="Verdana"/>
              <a:buNone/>
              <a:defRPr sz="2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9"/>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62" name="Google Shape;62;p9"/>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64" name="Google Shape;64;p9"/>
          <p:cNvSpPr/>
          <p:nvPr/>
        </p:nvSpPr>
        <p:spPr>
          <a:xfrm>
            <a:off x="0" y="681037"/>
            <a:ext cx="473336" cy="1061702"/>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17588561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ext image 2">
  <p:cSld name="text image 2">
    <p:spTree>
      <p:nvGrpSpPr>
        <p:cNvPr id="1" name="Shape 84"/>
        <p:cNvGrpSpPr/>
        <p:nvPr/>
      </p:nvGrpSpPr>
      <p:grpSpPr>
        <a:xfrm>
          <a:off x="0" y="0"/>
          <a:ext cx="0" cy="0"/>
          <a:chOff x="0" y="0"/>
          <a:chExt cx="0" cy="0"/>
        </a:xfrm>
      </p:grpSpPr>
      <p:sp>
        <p:nvSpPr>
          <p:cNvPr id="85" name="Google Shape;85;p13"/>
          <p:cNvSpPr/>
          <p:nvPr/>
        </p:nvSpPr>
        <p:spPr>
          <a:xfrm>
            <a:off x="6096000" y="42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86" name="Google Shape;86;p13"/>
          <p:cNvSpPr txBox="1">
            <a:spLocks noGrp="1"/>
          </p:cNvSpPr>
          <p:nvPr>
            <p:ph type="title"/>
          </p:nvPr>
        </p:nvSpPr>
        <p:spPr>
          <a:xfrm>
            <a:off x="616775" y="645459"/>
            <a:ext cx="4403463" cy="1957892"/>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3"/>
          <p:cNvSpPr txBox="1">
            <a:spLocks noGrp="1"/>
          </p:cNvSpPr>
          <p:nvPr>
            <p:ph type="body" idx="1"/>
          </p:nvPr>
        </p:nvSpPr>
        <p:spPr>
          <a:xfrm>
            <a:off x="6641056" y="645459"/>
            <a:ext cx="5005891" cy="4453666"/>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000"/>
              <a:buNone/>
              <a:defRPr sz="2000">
                <a:solidFill>
                  <a:srgbClr val="664790"/>
                </a:solidFill>
              </a:defRPr>
            </a:lvl1pPr>
            <a:lvl2pPr marL="914400" lvl="1" indent="-228600" algn="l">
              <a:lnSpc>
                <a:spcPct val="100000"/>
              </a:lnSpc>
              <a:spcBef>
                <a:spcPts val="500"/>
              </a:spcBef>
              <a:spcAft>
                <a:spcPts val="0"/>
              </a:spcAft>
              <a:buClr>
                <a:srgbClr val="664790"/>
              </a:buClr>
              <a:buSzPts val="1800"/>
              <a:buNone/>
              <a:defRPr sz="1800">
                <a:solidFill>
                  <a:srgbClr val="664790"/>
                </a:solidFill>
              </a:defRPr>
            </a:lvl2pPr>
            <a:lvl3pPr marL="1371600" lvl="2" indent="-228600" algn="l">
              <a:lnSpc>
                <a:spcPct val="100000"/>
              </a:lnSpc>
              <a:spcBef>
                <a:spcPts val="500"/>
              </a:spcBef>
              <a:spcAft>
                <a:spcPts val="0"/>
              </a:spcAft>
              <a:buClr>
                <a:srgbClr val="664790"/>
              </a:buClr>
              <a:buSzPts val="1600"/>
              <a:buNone/>
              <a:defRPr sz="1600">
                <a:solidFill>
                  <a:srgbClr val="664790"/>
                </a:solidFill>
              </a:defRPr>
            </a:lvl3pPr>
            <a:lvl4pPr marL="1828800" lvl="3" indent="-228600" algn="l">
              <a:lnSpc>
                <a:spcPct val="100000"/>
              </a:lnSpc>
              <a:spcBef>
                <a:spcPts val="500"/>
              </a:spcBef>
              <a:spcAft>
                <a:spcPts val="0"/>
              </a:spcAft>
              <a:buClr>
                <a:srgbClr val="664790"/>
              </a:buClr>
              <a:buSzPts val="1200"/>
              <a:buNone/>
              <a:defRPr sz="1200">
                <a:solidFill>
                  <a:srgbClr val="664790"/>
                </a:solidFill>
              </a:defRPr>
            </a:lvl4pPr>
            <a:lvl5pPr marL="2286000" lvl="4" indent="-228600" algn="l">
              <a:lnSpc>
                <a:spcPct val="100000"/>
              </a:lnSpc>
              <a:spcBef>
                <a:spcPts val="500"/>
              </a:spcBef>
              <a:spcAft>
                <a:spcPts val="0"/>
              </a:spcAft>
              <a:buClr>
                <a:srgbClr val="664790"/>
              </a:buClr>
              <a:buSzPts val="1000"/>
              <a:buNone/>
              <a:defRPr sz="1000">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8" name="Google Shape;88;p13"/>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89" name="Google Shape;89;p13"/>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13"/>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91" name="Google Shape;91;p13"/>
          <p:cNvSpPr>
            <a:spLocks noGrp="1"/>
          </p:cNvSpPr>
          <p:nvPr>
            <p:ph type="pic" idx="2"/>
          </p:nvPr>
        </p:nvSpPr>
        <p:spPr>
          <a:xfrm>
            <a:off x="616775" y="3846355"/>
            <a:ext cx="4506096" cy="2330608"/>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74302345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full image 1">
  <p:cSld name="full image 1">
    <p:spTree>
      <p:nvGrpSpPr>
        <p:cNvPr id="1" name="Shape 109"/>
        <p:cNvGrpSpPr/>
        <p:nvPr/>
      </p:nvGrpSpPr>
      <p:grpSpPr>
        <a:xfrm>
          <a:off x="0" y="0"/>
          <a:ext cx="0" cy="0"/>
          <a:chOff x="0" y="0"/>
          <a:chExt cx="0" cy="0"/>
        </a:xfrm>
      </p:grpSpPr>
      <p:sp>
        <p:nvSpPr>
          <p:cNvPr id="110" name="Google Shape;110;p16"/>
          <p:cNvSpPr/>
          <p:nvPr/>
        </p:nvSpPr>
        <p:spPr>
          <a:xfrm>
            <a:off x="0" y="-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11" name="Google Shape;111;p16"/>
          <p:cNvSpPr txBox="1">
            <a:spLocks noGrp="1"/>
          </p:cNvSpPr>
          <p:nvPr>
            <p:ph type="title"/>
          </p:nvPr>
        </p:nvSpPr>
        <p:spPr>
          <a:xfrm>
            <a:off x="616775" y="582705"/>
            <a:ext cx="4506096" cy="746687"/>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16"/>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13" name="Google Shape;113;p16"/>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16"/>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15" name="Google Shape;115;p16"/>
          <p:cNvSpPr>
            <a:spLocks noGrp="1"/>
          </p:cNvSpPr>
          <p:nvPr>
            <p:ph type="pic" idx="2"/>
          </p:nvPr>
        </p:nvSpPr>
        <p:spPr>
          <a:xfrm>
            <a:off x="2478841" y="1745700"/>
            <a:ext cx="8957081" cy="4466817"/>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115375297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itle Slide with social icons">
  <p:cSld name="Title Slide with social icons">
    <p:bg>
      <p:bgPr>
        <a:solidFill>
          <a:schemeClr val="lt1"/>
        </a:solidFill>
        <a:effectLst/>
      </p:bgPr>
    </p:bg>
    <p:spTree>
      <p:nvGrpSpPr>
        <p:cNvPr id="1" name="Shape 167"/>
        <p:cNvGrpSpPr/>
        <p:nvPr/>
      </p:nvGrpSpPr>
      <p:grpSpPr>
        <a:xfrm>
          <a:off x="0" y="0"/>
          <a:ext cx="0" cy="0"/>
          <a:chOff x="0" y="0"/>
          <a:chExt cx="0" cy="0"/>
        </a:xfrm>
      </p:grpSpPr>
      <p:sp>
        <p:nvSpPr>
          <p:cNvPr id="168" name="Google Shape;168;p23"/>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69" name="Google Shape;169;p23"/>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p23"/>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1" name="Google Shape;171;p23"/>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72" name="Google Shape;172;p23"/>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23"/>
          <p:cNvSpPr txBox="1"/>
          <p:nvPr/>
        </p:nvSpPr>
        <p:spPr>
          <a:xfrm>
            <a:off x="1730716" y="5309366"/>
            <a:ext cx="12104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IZM_gov_lv</a:t>
            </a:r>
            <a:endParaRPr sz="1200">
              <a:solidFill>
                <a:srgbClr val="664690"/>
              </a:solidFill>
              <a:latin typeface="Verdana"/>
              <a:ea typeface="Verdana"/>
              <a:cs typeface="Verdana"/>
              <a:sym typeface="Verdana"/>
            </a:endParaRPr>
          </a:p>
        </p:txBody>
      </p:sp>
      <p:sp>
        <p:nvSpPr>
          <p:cNvPr id="174" name="Google Shape;174;p23"/>
          <p:cNvSpPr txBox="1"/>
          <p:nvPr/>
        </p:nvSpPr>
        <p:spPr>
          <a:xfrm>
            <a:off x="4063573" y="5309366"/>
            <a:ext cx="19676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Izglitibas.ministrija</a:t>
            </a:r>
            <a:endParaRPr sz="1200">
              <a:solidFill>
                <a:srgbClr val="664690"/>
              </a:solidFill>
              <a:latin typeface="Verdana"/>
              <a:ea typeface="Verdana"/>
              <a:cs typeface="Verdana"/>
              <a:sym typeface="Verdana"/>
            </a:endParaRPr>
          </a:p>
        </p:txBody>
      </p:sp>
      <p:pic>
        <p:nvPicPr>
          <p:cNvPr id="175" name="Google Shape;175;p23"/>
          <p:cNvPicPr preferRelativeResize="0"/>
          <p:nvPr/>
        </p:nvPicPr>
        <p:blipFill>
          <a:blip r:embed="rId3">
            <a:alphaModFix/>
          </a:blip>
          <a:stretch>
            <a:fillRect/>
          </a:stretch>
        </p:blipFill>
        <p:spPr>
          <a:xfrm>
            <a:off x="3553034" y="5261489"/>
            <a:ext cx="373900" cy="280425"/>
          </a:xfrm>
          <a:prstGeom prst="rect">
            <a:avLst/>
          </a:prstGeom>
          <a:noFill/>
          <a:ln>
            <a:noFill/>
          </a:ln>
        </p:spPr>
      </p:pic>
      <p:pic>
        <p:nvPicPr>
          <p:cNvPr id="176" name="Google Shape;176;p23"/>
          <p:cNvPicPr preferRelativeResize="0"/>
          <p:nvPr/>
        </p:nvPicPr>
        <p:blipFill>
          <a:blip r:embed="rId4">
            <a:alphaModFix/>
          </a:blip>
          <a:stretch>
            <a:fillRect/>
          </a:stretch>
        </p:blipFill>
        <p:spPr>
          <a:xfrm>
            <a:off x="1202566" y="5261501"/>
            <a:ext cx="373900" cy="280425"/>
          </a:xfrm>
          <a:prstGeom prst="rect">
            <a:avLst/>
          </a:prstGeom>
          <a:noFill/>
          <a:ln>
            <a:noFill/>
          </a:ln>
        </p:spPr>
      </p:pic>
    </p:spTree>
    <p:extLst>
      <p:ext uri="{BB962C8B-B14F-4D97-AF65-F5344CB8AC3E}">
        <p14:creationId xmlns:p14="http://schemas.microsoft.com/office/powerpoint/2010/main" val="10661071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ext 3">
  <p:cSld name="text 3">
    <p:spTree>
      <p:nvGrpSpPr>
        <p:cNvPr id="1" name="Shape 183"/>
        <p:cNvGrpSpPr/>
        <p:nvPr/>
      </p:nvGrpSpPr>
      <p:grpSpPr>
        <a:xfrm>
          <a:off x="0" y="0"/>
          <a:ext cx="0" cy="0"/>
          <a:chOff x="0" y="0"/>
          <a:chExt cx="0" cy="0"/>
        </a:xfrm>
      </p:grpSpPr>
      <p:sp>
        <p:nvSpPr>
          <p:cNvPr id="184" name="Google Shape;184;p25"/>
          <p:cNvSpPr txBox="1">
            <a:spLocks noGrp="1"/>
          </p:cNvSpPr>
          <p:nvPr>
            <p:ph type="title"/>
          </p:nvPr>
        </p:nvSpPr>
        <p:spPr>
          <a:xfrm>
            <a:off x="616774" y="681038"/>
            <a:ext cx="5938219" cy="75548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Clr>
                <a:srgbClr val="664790"/>
              </a:buClr>
              <a:buSzPts val="2400"/>
              <a:buFont typeface="Verdana"/>
              <a:buNone/>
              <a:defRPr sz="2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5" name="Google Shape;185;p25"/>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86" name="Google Shape;186;p25"/>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25"/>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88" name="Google Shape;188;p25"/>
          <p:cNvSpPr txBox="1">
            <a:spLocks noGrp="1"/>
          </p:cNvSpPr>
          <p:nvPr>
            <p:ph type="body" idx="1"/>
          </p:nvPr>
        </p:nvSpPr>
        <p:spPr>
          <a:xfrm>
            <a:off x="616775" y="1845946"/>
            <a:ext cx="10929767" cy="4199852"/>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400"/>
              <a:buNone/>
              <a:defRPr>
                <a:solidFill>
                  <a:srgbClr val="664790"/>
                </a:solidFill>
              </a:defRPr>
            </a:lvl1pPr>
            <a:lvl2pPr marL="914400" lvl="1" indent="-228600" algn="l">
              <a:lnSpc>
                <a:spcPct val="100000"/>
              </a:lnSpc>
              <a:spcBef>
                <a:spcPts val="500"/>
              </a:spcBef>
              <a:spcAft>
                <a:spcPts val="0"/>
              </a:spcAft>
              <a:buClr>
                <a:srgbClr val="664790"/>
              </a:buClr>
              <a:buSzPts val="2000"/>
              <a:buNone/>
              <a:defRPr>
                <a:solidFill>
                  <a:srgbClr val="664790"/>
                </a:solidFill>
              </a:defRPr>
            </a:lvl2pPr>
            <a:lvl3pPr marL="1371600" lvl="2" indent="-228600" algn="l">
              <a:lnSpc>
                <a:spcPct val="100000"/>
              </a:lnSpc>
              <a:spcBef>
                <a:spcPts val="500"/>
              </a:spcBef>
              <a:spcAft>
                <a:spcPts val="0"/>
              </a:spcAft>
              <a:buClr>
                <a:srgbClr val="664790"/>
              </a:buClr>
              <a:buSzPts val="1800"/>
              <a:buNone/>
              <a:defRPr>
                <a:solidFill>
                  <a:srgbClr val="664790"/>
                </a:solidFill>
              </a:defRPr>
            </a:lvl3pPr>
            <a:lvl4pPr marL="1828800" lvl="3" indent="-228600" algn="l">
              <a:lnSpc>
                <a:spcPct val="100000"/>
              </a:lnSpc>
              <a:spcBef>
                <a:spcPts val="500"/>
              </a:spcBef>
              <a:spcAft>
                <a:spcPts val="0"/>
              </a:spcAft>
              <a:buClr>
                <a:srgbClr val="664790"/>
              </a:buClr>
              <a:buSzPts val="1400"/>
              <a:buNone/>
              <a:defRPr>
                <a:solidFill>
                  <a:srgbClr val="664790"/>
                </a:solidFill>
              </a:defRPr>
            </a:lvl4pPr>
            <a:lvl5pPr marL="2286000" lvl="4" indent="-228600" algn="l">
              <a:lnSpc>
                <a:spcPct val="100000"/>
              </a:lnSpc>
              <a:spcBef>
                <a:spcPts val="500"/>
              </a:spcBef>
              <a:spcAft>
                <a:spcPts val="0"/>
              </a:spcAft>
              <a:buClr>
                <a:srgbClr val="664790"/>
              </a:buClr>
              <a:buSzPts val="1200"/>
              <a:buNone/>
              <a:defRPr>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420057617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9"/>
        <p:cNvGrpSpPr/>
        <p:nvPr/>
      </p:nvGrpSpPr>
      <p:grpSpPr>
        <a:xfrm>
          <a:off x="0" y="0"/>
          <a:ext cx="0" cy="0"/>
          <a:chOff x="0" y="0"/>
          <a:chExt cx="0" cy="0"/>
        </a:xfrm>
      </p:grpSpPr>
      <p:sp>
        <p:nvSpPr>
          <p:cNvPr id="190" name="Google Shape;190;p26"/>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91" name="Google Shape;191;p26"/>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p26"/>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Trebuchet MS"/>
                <a:ea typeface="Trebuchet MS"/>
                <a:cs typeface="Trebuchet MS"/>
                <a:sym typeface="Trebuchet MS"/>
              </a:defRPr>
            </a:lvl1pPr>
            <a:lvl2pPr marL="0" marR="0" lvl="1" indent="0" algn="ctr" rtl="0">
              <a:spcBef>
                <a:spcPts val="0"/>
              </a:spcBef>
              <a:buNone/>
              <a:defRPr sz="800">
                <a:solidFill>
                  <a:schemeClr val="lt1"/>
                </a:solidFill>
                <a:latin typeface="Trebuchet MS"/>
                <a:ea typeface="Trebuchet MS"/>
                <a:cs typeface="Trebuchet MS"/>
                <a:sym typeface="Trebuchet MS"/>
              </a:defRPr>
            </a:lvl2pPr>
            <a:lvl3pPr marL="0" marR="0" lvl="2" indent="0" algn="ctr" rtl="0">
              <a:spcBef>
                <a:spcPts val="0"/>
              </a:spcBef>
              <a:buNone/>
              <a:defRPr sz="800">
                <a:solidFill>
                  <a:schemeClr val="lt1"/>
                </a:solidFill>
                <a:latin typeface="Trebuchet MS"/>
                <a:ea typeface="Trebuchet MS"/>
                <a:cs typeface="Trebuchet MS"/>
                <a:sym typeface="Trebuchet MS"/>
              </a:defRPr>
            </a:lvl3pPr>
            <a:lvl4pPr marL="0" marR="0" lvl="3" indent="0" algn="ctr" rtl="0">
              <a:spcBef>
                <a:spcPts val="0"/>
              </a:spcBef>
              <a:buNone/>
              <a:defRPr sz="800">
                <a:solidFill>
                  <a:schemeClr val="lt1"/>
                </a:solidFill>
                <a:latin typeface="Trebuchet MS"/>
                <a:ea typeface="Trebuchet MS"/>
                <a:cs typeface="Trebuchet MS"/>
                <a:sym typeface="Trebuchet MS"/>
              </a:defRPr>
            </a:lvl4pPr>
            <a:lvl5pPr marL="0" marR="0" lvl="4" indent="0" algn="ctr" rtl="0">
              <a:spcBef>
                <a:spcPts val="0"/>
              </a:spcBef>
              <a:buNone/>
              <a:defRPr sz="800">
                <a:solidFill>
                  <a:schemeClr val="lt1"/>
                </a:solidFill>
                <a:latin typeface="Trebuchet MS"/>
                <a:ea typeface="Trebuchet MS"/>
                <a:cs typeface="Trebuchet MS"/>
                <a:sym typeface="Trebuchet MS"/>
              </a:defRPr>
            </a:lvl5pPr>
            <a:lvl6pPr marL="0" marR="0" lvl="5" indent="0" algn="ctr" rtl="0">
              <a:spcBef>
                <a:spcPts val="0"/>
              </a:spcBef>
              <a:buNone/>
              <a:defRPr sz="800">
                <a:solidFill>
                  <a:schemeClr val="lt1"/>
                </a:solidFill>
                <a:latin typeface="Trebuchet MS"/>
                <a:ea typeface="Trebuchet MS"/>
                <a:cs typeface="Trebuchet MS"/>
                <a:sym typeface="Trebuchet MS"/>
              </a:defRPr>
            </a:lvl6pPr>
            <a:lvl7pPr marL="0" marR="0" lvl="6" indent="0" algn="ctr" rtl="0">
              <a:spcBef>
                <a:spcPts val="0"/>
              </a:spcBef>
              <a:buNone/>
              <a:defRPr sz="800">
                <a:solidFill>
                  <a:schemeClr val="lt1"/>
                </a:solidFill>
                <a:latin typeface="Trebuchet MS"/>
                <a:ea typeface="Trebuchet MS"/>
                <a:cs typeface="Trebuchet MS"/>
                <a:sym typeface="Trebuchet MS"/>
              </a:defRPr>
            </a:lvl7pPr>
            <a:lvl8pPr marL="0" marR="0" lvl="7" indent="0" algn="ctr" rtl="0">
              <a:spcBef>
                <a:spcPts val="0"/>
              </a:spcBef>
              <a:buNone/>
              <a:defRPr sz="800">
                <a:solidFill>
                  <a:schemeClr val="lt1"/>
                </a:solidFill>
                <a:latin typeface="Trebuchet MS"/>
                <a:ea typeface="Trebuchet MS"/>
                <a:cs typeface="Trebuchet MS"/>
                <a:sym typeface="Trebuchet MS"/>
              </a:defRPr>
            </a:lvl8pPr>
            <a:lvl9pPr marL="0" marR="0" lvl="8" indent="0" algn="ctr" rtl="0">
              <a:spcBef>
                <a:spcPts val="0"/>
              </a:spcBef>
              <a:buNone/>
              <a:defRPr sz="800">
                <a:solidFill>
                  <a:schemeClr val="lt1"/>
                </a:solidFill>
                <a:latin typeface="Trebuchet MS"/>
                <a:ea typeface="Trebuchet MS"/>
                <a:cs typeface="Trebuchet MS"/>
                <a:sym typeface="Trebuchet MS"/>
              </a:defRPr>
            </a:lvl9pPr>
          </a:lstStyle>
          <a:p>
            <a:fld id="{00000000-1234-1234-1234-123412341234}" type="slidenum">
              <a:rPr lang="lv-LV" smtClean="0"/>
              <a:pPr/>
              <a:t>‹#›</a:t>
            </a:fld>
            <a:endParaRPr lang="lv-LV"/>
          </a:p>
        </p:txBody>
      </p:sp>
    </p:spTree>
    <p:extLst>
      <p:ext uri="{BB962C8B-B14F-4D97-AF65-F5344CB8AC3E}">
        <p14:creationId xmlns:p14="http://schemas.microsoft.com/office/powerpoint/2010/main" val="287919110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random 1">
  <p:cSld name="random 1">
    <p:bg>
      <p:bgPr>
        <a:solidFill>
          <a:schemeClr val="lt1"/>
        </a:solidFill>
        <a:effectLst/>
      </p:bgPr>
    </p:bg>
    <p:spTree>
      <p:nvGrpSpPr>
        <p:cNvPr id="1" name="Shape 193"/>
        <p:cNvGrpSpPr/>
        <p:nvPr/>
      </p:nvGrpSpPr>
      <p:grpSpPr>
        <a:xfrm>
          <a:off x="0" y="0"/>
          <a:ext cx="0" cy="0"/>
          <a:chOff x="0" y="0"/>
          <a:chExt cx="0" cy="0"/>
        </a:xfrm>
      </p:grpSpPr>
      <p:sp>
        <p:nvSpPr>
          <p:cNvPr id="194" name="Google Shape;194;p27"/>
          <p:cNvSpPr txBox="1">
            <a:spLocks noGrp="1"/>
          </p:cNvSpPr>
          <p:nvPr>
            <p:ph type="ctrTitle"/>
          </p:nvPr>
        </p:nvSpPr>
        <p:spPr>
          <a:xfrm>
            <a:off x="914400" y="2235200"/>
            <a:ext cx="8337176"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5" name="Google Shape;195;p27"/>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6" name="Google Shape;196;p27"/>
          <p:cNvSpPr/>
          <p:nvPr/>
        </p:nvSpPr>
        <p:spPr>
          <a:xfrm>
            <a:off x="0" y="2235200"/>
            <a:ext cx="645459" cy="2142864"/>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9598346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random 2">
  <p:cSld name="random 2">
    <p:bg>
      <p:bgPr>
        <a:solidFill>
          <a:srgbClr val="CBC7D8"/>
        </a:solidFill>
        <a:effectLst/>
      </p:bgPr>
    </p:bg>
    <p:spTree>
      <p:nvGrpSpPr>
        <p:cNvPr id="1" name="Shape 197"/>
        <p:cNvGrpSpPr/>
        <p:nvPr/>
      </p:nvGrpSpPr>
      <p:grpSpPr>
        <a:xfrm>
          <a:off x="0" y="0"/>
          <a:ext cx="0" cy="0"/>
          <a:chOff x="0" y="0"/>
          <a:chExt cx="0" cy="0"/>
        </a:xfrm>
      </p:grpSpPr>
      <p:sp>
        <p:nvSpPr>
          <p:cNvPr id="198" name="Google Shape;198;p28"/>
          <p:cNvSpPr txBox="1">
            <a:spLocks noGrp="1"/>
          </p:cNvSpPr>
          <p:nvPr>
            <p:ph type="ctrTitle"/>
          </p:nvPr>
        </p:nvSpPr>
        <p:spPr>
          <a:xfrm>
            <a:off x="914400" y="2235200"/>
            <a:ext cx="10363200"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28"/>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28"/>
          <p:cNvSpPr/>
          <p:nvPr/>
        </p:nvSpPr>
        <p:spPr>
          <a:xfrm>
            <a:off x="0" y="2235200"/>
            <a:ext cx="645459" cy="2142864"/>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252341785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blank 2">
  <p:cSld name="blank 2">
    <p:bg>
      <p:bgPr>
        <a:solidFill>
          <a:srgbClr val="CBC7D8"/>
        </a:solidFill>
        <a:effectLst/>
      </p:bgPr>
    </p:bg>
    <p:spTree>
      <p:nvGrpSpPr>
        <p:cNvPr id="1" name="Shape 201"/>
        <p:cNvGrpSpPr/>
        <p:nvPr/>
      </p:nvGrpSpPr>
      <p:grpSpPr>
        <a:xfrm>
          <a:off x="0" y="0"/>
          <a:ext cx="0" cy="0"/>
          <a:chOff x="0" y="0"/>
          <a:chExt cx="0" cy="0"/>
        </a:xfrm>
      </p:grpSpPr>
    </p:spTree>
    <p:extLst>
      <p:ext uri="{BB962C8B-B14F-4D97-AF65-F5344CB8AC3E}">
        <p14:creationId xmlns:p14="http://schemas.microsoft.com/office/powerpoint/2010/main" val="21228610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44380" y="4352544"/>
            <a:ext cx="8207652" cy="1239894"/>
          </a:xfrm>
          <a:noFill/>
        </p:spPr>
        <p:txBody>
          <a:bodyPr>
            <a:normAutofit/>
          </a:bodyPr>
          <a:lstStyle>
            <a:lvl1pPr marL="0" indent="0" algn="l">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0" name="Date Placeholder 7">
            <a:extLst>
              <a:ext uri="{FF2B5EF4-FFF2-40B4-BE49-F238E27FC236}">
                <a16:creationId xmlns:a16="http://schemas.microsoft.com/office/drawing/2014/main" id="{A6CD2FBA-7F6A-7C45-9AE1-34EDBAD98BFE}"/>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1" name="Footer Placeholder 8">
            <a:extLst>
              <a:ext uri="{FF2B5EF4-FFF2-40B4-BE49-F238E27FC236}">
                <a16:creationId xmlns:a16="http://schemas.microsoft.com/office/drawing/2014/main" id="{177E20F1-29C6-AB46-B9B5-C50CF791241B}"/>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
        <p:nvSpPr>
          <p:cNvPr id="12" name="Slide Number Placeholder 9">
            <a:extLst>
              <a:ext uri="{FF2B5EF4-FFF2-40B4-BE49-F238E27FC236}">
                <a16:creationId xmlns:a16="http://schemas.microsoft.com/office/drawing/2014/main" id="{A55730A0-E0D8-6743-9CD6-B19F08E10814}"/>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4" name="Title 3">
            <a:extLst>
              <a:ext uri="{FF2B5EF4-FFF2-40B4-BE49-F238E27FC236}">
                <a16:creationId xmlns:a16="http://schemas.microsoft.com/office/drawing/2014/main" id="{5B05563C-7AB9-8843-81FD-1D53D7F42A1E}"/>
              </a:ext>
            </a:extLst>
          </p:cNvPr>
          <p:cNvSpPr>
            <a:spLocks noGrp="1"/>
          </p:cNvSpPr>
          <p:nvPr>
            <p:ph type="title" hasCustomPrompt="1"/>
          </p:nvPr>
        </p:nvSpPr>
        <p:spPr>
          <a:xfrm>
            <a:off x="944380" y="2503112"/>
            <a:ext cx="8375432" cy="1188720"/>
          </a:xfrm>
          <a:noFill/>
          <a:ln>
            <a:noFill/>
          </a:ln>
        </p:spPr>
        <p:txBody>
          <a:bodyPr>
            <a:noAutofit/>
          </a:bodyPr>
          <a:lstStyle>
            <a:lvl1pPr algn="l">
              <a:defRPr sz="5000" cap="none">
                <a:solidFill>
                  <a:schemeClr val="tx1"/>
                </a:solidFill>
              </a:defRPr>
            </a:lvl1pPr>
          </a:lstStyle>
          <a:p>
            <a:r>
              <a:rPr lang="en-GB"/>
              <a:t>Click to edit master title style</a:t>
            </a:r>
            <a:endParaRPr lang="en-LV"/>
          </a:p>
        </p:txBody>
      </p:sp>
    </p:spTree>
    <p:extLst>
      <p:ext uri="{BB962C8B-B14F-4D97-AF65-F5344CB8AC3E}">
        <p14:creationId xmlns:p14="http://schemas.microsoft.com/office/powerpoint/2010/main" val="2278359553"/>
      </p:ext>
    </p:extLst>
  </p:cSld>
  <p:clrMapOvr>
    <a:overrideClrMapping bg1="dk1" tx1="lt1" bg2="dk2" tx2="lt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0835" y="435399"/>
            <a:ext cx="6184562" cy="1365148"/>
          </a:xfrm>
          <a:noFill/>
          <a:ln>
            <a:noFill/>
          </a:ln>
        </p:spPr>
        <p:txBody>
          <a:bodyPr>
            <a:normAutofit/>
          </a:bodyPr>
          <a:lstStyle>
            <a:lvl1pPr algn="l">
              <a:defRPr sz="4000" cap="none" spc="0">
                <a:solidFill>
                  <a:schemeClr val="bg1"/>
                </a:solidFill>
              </a:defRPr>
            </a:lvl1pPr>
          </a:lstStyle>
          <a:p>
            <a:r>
              <a:rPr lang="en-GB"/>
              <a:t>Click to edit master title style</a:t>
            </a:r>
            <a:endParaRPr lang="en-US"/>
          </a:p>
        </p:txBody>
      </p:sp>
      <p:sp>
        <p:nvSpPr>
          <p:cNvPr id="3" name="Content Placeholder 2"/>
          <p:cNvSpPr>
            <a:spLocks noGrp="1"/>
          </p:cNvSpPr>
          <p:nvPr>
            <p:ph idx="1"/>
          </p:nvPr>
        </p:nvSpPr>
        <p:spPr>
          <a:xfrm>
            <a:off x="995461" y="1800547"/>
            <a:ext cx="10201078" cy="443170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Date Placeholder 7">
            <a:extLst>
              <a:ext uri="{FF2B5EF4-FFF2-40B4-BE49-F238E27FC236}">
                <a16:creationId xmlns:a16="http://schemas.microsoft.com/office/drawing/2014/main" id="{887AF835-2D3A-BD4A-B351-0A47398D83E7}"/>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1" name="Footer Placeholder 8">
            <a:extLst>
              <a:ext uri="{FF2B5EF4-FFF2-40B4-BE49-F238E27FC236}">
                <a16:creationId xmlns:a16="http://schemas.microsoft.com/office/drawing/2014/main" id="{66711CB4-7503-E644-8A4C-882DC9AFCA6E}"/>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2" name="Slide Number Placeholder 9">
            <a:extLst>
              <a:ext uri="{FF2B5EF4-FFF2-40B4-BE49-F238E27FC236}">
                <a16:creationId xmlns:a16="http://schemas.microsoft.com/office/drawing/2014/main" id="{E73824C8-6894-7145-B438-77C49CB46E4F}"/>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Tree>
    <p:extLst>
      <p:ext uri="{BB962C8B-B14F-4D97-AF65-F5344CB8AC3E}">
        <p14:creationId xmlns:p14="http://schemas.microsoft.com/office/powerpoint/2010/main" val="219393031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9F0B8CE-65F9-A94E-AC7E-073B48D30B11}"/>
              </a:ext>
            </a:extLst>
          </p:cNvPr>
          <p:cNvSpPr>
            <a:spLocks noGrp="1"/>
          </p:cNvSpPr>
          <p:nvPr>
            <p:ph type="pic" sz="quarter" idx="13"/>
          </p:nvPr>
        </p:nvSpPr>
        <p:spPr>
          <a:xfrm>
            <a:off x="0" y="0"/>
            <a:ext cx="12192000" cy="6858000"/>
          </a:xfrm>
          <a:pattFill prst="lgCheck">
            <a:fgClr>
              <a:srgbClr val="DAE1E1"/>
            </a:fgClr>
            <a:bgClr>
              <a:srgbClr val="F2F4F4"/>
            </a:bgClr>
          </a:pattFill>
        </p:spPr>
        <p:txBody>
          <a:bodyPr/>
          <a:lstStyle/>
          <a:p>
            <a:r>
              <a:rPr lang="en-GB"/>
              <a:t>Click icon to add picture</a:t>
            </a:r>
            <a:endParaRPr lang="en-LV"/>
          </a:p>
        </p:txBody>
      </p:sp>
      <p:sp>
        <p:nvSpPr>
          <p:cNvPr id="2" name="Title 1"/>
          <p:cNvSpPr>
            <a:spLocks noGrp="1"/>
          </p:cNvSpPr>
          <p:nvPr>
            <p:ph type="title" hasCustomPrompt="1"/>
          </p:nvPr>
        </p:nvSpPr>
        <p:spPr bwMode="blackWhite">
          <a:xfrm>
            <a:off x="1600200" y="2386744"/>
            <a:ext cx="8991600" cy="1645920"/>
          </a:xfrm>
          <a:noFill/>
          <a:ln w="38100">
            <a:noFill/>
          </a:ln>
        </p:spPr>
        <p:txBody>
          <a:bodyPr lIns="274320" rIns="274320" anchor="ctr" anchorCtr="1">
            <a:noAutofit/>
          </a:bodyPr>
          <a:lstStyle>
            <a:lvl1pPr>
              <a:defRPr sz="5000" cap="none" spc="0">
                <a:solidFill>
                  <a:schemeClr val="tx1"/>
                </a:solidFill>
              </a:defRPr>
            </a:lvl1pPr>
          </a:lstStyle>
          <a:p>
            <a:r>
              <a:rPr lang="en-GB"/>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Date Placeholder 7">
            <a:extLst>
              <a:ext uri="{FF2B5EF4-FFF2-40B4-BE49-F238E27FC236}">
                <a16:creationId xmlns:a16="http://schemas.microsoft.com/office/drawing/2014/main" id="{66BDA2F8-68CA-884C-ABFA-701B220381E1}"/>
              </a:ext>
            </a:extLst>
          </p:cNvPr>
          <p:cNvSpPr>
            <a:spLocks noGrp="1"/>
          </p:cNvSpPr>
          <p:nvPr>
            <p:ph type="dt" sz="half" idx="10"/>
          </p:nvPr>
        </p:nvSpPr>
        <p:spPr>
          <a:xfrm>
            <a:off x="8442793" y="6253150"/>
            <a:ext cx="2753746" cy="323968"/>
          </a:xfrm>
        </p:spPr>
        <p:txBody>
          <a:bodyPr/>
          <a:lstStyle>
            <a:lvl1pPr>
              <a:defRPr>
                <a:solidFill>
                  <a:schemeClr val="tx1"/>
                </a:solidFill>
              </a:defRPr>
            </a:lvl1pPr>
          </a:lstStyle>
          <a:p>
            <a:r>
              <a:rPr lang="en-US"/>
              <a:t>19/05/2021</a:t>
            </a:r>
            <a:endParaRPr lang="en-LV"/>
          </a:p>
        </p:txBody>
      </p:sp>
      <p:sp>
        <p:nvSpPr>
          <p:cNvPr id="11" name="Footer Placeholder 8">
            <a:extLst>
              <a:ext uri="{FF2B5EF4-FFF2-40B4-BE49-F238E27FC236}">
                <a16:creationId xmlns:a16="http://schemas.microsoft.com/office/drawing/2014/main" id="{87AF38B6-BEDD-6D41-BB12-8A98E128AEBC}"/>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Tree>
    <p:extLst>
      <p:ext uri="{BB962C8B-B14F-4D97-AF65-F5344CB8AC3E}">
        <p14:creationId xmlns:p14="http://schemas.microsoft.com/office/powerpoint/2010/main" val="3370576228"/>
      </p:ext>
    </p:extLst>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rgbClr val="800024"/>
        </a:solidFill>
        <a:effectLst/>
      </p:bgPr>
    </p:bg>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774A0244-6E26-4D41-AFC1-011CA034E8C7}"/>
              </a:ext>
            </a:extLst>
          </p:cNvPr>
          <p:cNvSpPr>
            <a:spLocks noGrp="1"/>
          </p:cNvSpPr>
          <p:nvPr>
            <p:ph type="pic" sz="quarter" idx="12"/>
          </p:nvPr>
        </p:nvSpPr>
        <p:spPr>
          <a:xfrm>
            <a:off x="0" y="0"/>
            <a:ext cx="12192000" cy="6858001"/>
          </a:xfrm>
          <a:custGeom>
            <a:avLst/>
            <a:gdLst>
              <a:gd name="connsiteX0" fmla="*/ 9234622 w 12192000"/>
              <a:gd name="connsiteY0" fmla="*/ 0 h 6858001"/>
              <a:gd name="connsiteX1" fmla="*/ 12192000 w 12192000"/>
              <a:gd name="connsiteY1" fmla="*/ 0 h 6858001"/>
              <a:gd name="connsiteX2" fmla="*/ 12192000 w 12192000"/>
              <a:gd name="connsiteY2" fmla="*/ 6743573 h 6858001"/>
              <a:gd name="connsiteX3" fmla="*/ 11964519 w 12192000"/>
              <a:gd name="connsiteY3" fmla="*/ 6688861 h 6858001"/>
              <a:gd name="connsiteX4" fmla="*/ 7726680 w 12192000"/>
              <a:gd name="connsiteY4" fmla="*/ 6236208 h 6858001"/>
              <a:gd name="connsiteX5" fmla="*/ 3067365 w 12192000"/>
              <a:gd name="connsiteY5" fmla="*/ 6790232 h 6858001"/>
              <a:gd name="connsiteX6" fmla="*/ 2816381 w 12192000"/>
              <a:gd name="connsiteY6" fmla="*/ 6858001 h 6858001"/>
              <a:gd name="connsiteX7" fmla="*/ 0 w 12192000"/>
              <a:gd name="connsiteY7" fmla="*/ 6858001 h 6858001"/>
              <a:gd name="connsiteX8" fmla="*/ 0 w 12192000"/>
              <a:gd name="connsiteY8" fmla="*/ 17397 h 6858001"/>
              <a:gd name="connsiteX9" fmla="*/ 343305 w 12192000"/>
              <a:gd name="connsiteY9" fmla="*/ 99967 h 6858001"/>
              <a:gd name="connsiteX10" fmla="*/ 4581144 w 12192000"/>
              <a:gd name="connsiteY10" fmla="*/ 552619 h 6858001"/>
              <a:gd name="connsiteX11" fmla="*/ 8818983 w 12192000"/>
              <a:gd name="connsiteY11" fmla="*/ 9996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8001">
                <a:moveTo>
                  <a:pt x="9234622" y="0"/>
                </a:moveTo>
                <a:lnTo>
                  <a:pt x="12192000" y="0"/>
                </a:lnTo>
                <a:lnTo>
                  <a:pt x="12192000" y="6743573"/>
                </a:lnTo>
                <a:lnTo>
                  <a:pt x="11964519" y="6688861"/>
                </a:lnTo>
                <a:cubicBezTo>
                  <a:pt x="10682509" y="6398773"/>
                  <a:pt x="9245022" y="6236208"/>
                  <a:pt x="7726680" y="6236208"/>
                </a:cubicBezTo>
                <a:cubicBezTo>
                  <a:pt x="6039634" y="6236208"/>
                  <a:pt x="4452408" y="6436906"/>
                  <a:pt x="3067365" y="6790232"/>
                </a:cubicBezTo>
                <a:lnTo>
                  <a:pt x="2816381" y="6858001"/>
                </a:lnTo>
                <a:lnTo>
                  <a:pt x="0" y="6858001"/>
                </a:lnTo>
                <a:lnTo>
                  <a:pt x="0" y="17397"/>
                </a:lnTo>
                <a:lnTo>
                  <a:pt x="343305" y="99967"/>
                </a:lnTo>
                <a:cubicBezTo>
                  <a:pt x="1625315" y="390054"/>
                  <a:pt x="3062803" y="552619"/>
                  <a:pt x="4581144" y="552619"/>
                </a:cubicBezTo>
                <a:cubicBezTo>
                  <a:pt x="6099486" y="552619"/>
                  <a:pt x="7536973" y="390054"/>
                  <a:pt x="8818983" y="99967"/>
                </a:cubicBezTo>
                <a:close/>
              </a:path>
            </a:pathLst>
          </a:custGeom>
          <a:pattFill prst="lgCheck">
            <a:fgClr>
              <a:srgbClr val="F2F4F4"/>
            </a:fgClr>
            <a:bgClr>
              <a:srgbClr val="DAE1E1"/>
            </a:bgClr>
          </a:pattFill>
        </p:spPr>
        <p:txBody>
          <a:bodyPr wrap="square">
            <a:noAutofit/>
          </a:bodyPr>
          <a:lstStyle/>
          <a:p>
            <a:r>
              <a:rPr lang="en-GB"/>
              <a:t>Click icon to add picture</a:t>
            </a:r>
            <a:endParaRPr lang="en-LV"/>
          </a:p>
        </p:txBody>
      </p:sp>
      <p:sp>
        <p:nvSpPr>
          <p:cNvPr id="2" name="Title 1"/>
          <p:cNvSpPr>
            <a:spLocks noGrp="1"/>
          </p:cNvSpPr>
          <p:nvPr>
            <p:ph type="title" hasCustomPrompt="1"/>
          </p:nvPr>
        </p:nvSpPr>
        <p:spPr bwMode="blackWhite">
          <a:xfrm>
            <a:off x="1600200" y="2386744"/>
            <a:ext cx="8991600" cy="1645920"/>
          </a:xfrm>
          <a:noFill/>
          <a:ln w="38100">
            <a:noFill/>
          </a:ln>
        </p:spPr>
        <p:txBody>
          <a:bodyPr lIns="274320" rIns="274320" anchor="ctr" anchorCtr="1">
            <a:noAutofit/>
          </a:bodyPr>
          <a:lstStyle>
            <a:lvl1pPr>
              <a:defRPr sz="5000" cap="none" spc="0">
                <a:solidFill>
                  <a:schemeClr val="tx1"/>
                </a:solidFill>
              </a:defRPr>
            </a:lvl1pPr>
          </a:lstStyle>
          <a:p>
            <a:r>
              <a:rPr lang="en-GB"/>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Date Placeholder 7">
            <a:extLst>
              <a:ext uri="{FF2B5EF4-FFF2-40B4-BE49-F238E27FC236}">
                <a16:creationId xmlns:a16="http://schemas.microsoft.com/office/drawing/2014/main" id="{66BDA2F8-68CA-884C-ABFA-701B220381E1}"/>
              </a:ext>
            </a:extLst>
          </p:cNvPr>
          <p:cNvSpPr>
            <a:spLocks noGrp="1"/>
          </p:cNvSpPr>
          <p:nvPr>
            <p:ph type="dt" sz="half" idx="10"/>
          </p:nvPr>
        </p:nvSpPr>
        <p:spPr>
          <a:xfrm>
            <a:off x="8442793" y="6253150"/>
            <a:ext cx="2753746" cy="323968"/>
          </a:xfrm>
        </p:spPr>
        <p:txBody>
          <a:bodyPr/>
          <a:lstStyle>
            <a:lvl1pPr>
              <a:defRPr>
                <a:solidFill>
                  <a:schemeClr val="tx1"/>
                </a:solidFill>
              </a:defRPr>
            </a:lvl1pPr>
          </a:lstStyle>
          <a:p>
            <a:r>
              <a:rPr lang="en-US"/>
              <a:t>19/05/2021</a:t>
            </a:r>
            <a:endParaRPr lang="en-LV"/>
          </a:p>
        </p:txBody>
      </p:sp>
      <p:sp>
        <p:nvSpPr>
          <p:cNvPr id="11" name="Footer Placeholder 8">
            <a:extLst>
              <a:ext uri="{FF2B5EF4-FFF2-40B4-BE49-F238E27FC236}">
                <a16:creationId xmlns:a16="http://schemas.microsoft.com/office/drawing/2014/main" id="{87AF38B6-BEDD-6D41-BB12-8A98E128AEBC}"/>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Tree>
    <p:extLst>
      <p:ext uri="{BB962C8B-B14F-4D97-AF65-F5344CB8AC3E}">
        <p14:creationId xmlns:p14="http://schemas.microsoft.com/office/powerpoint/2010/main" val="3857755895"/>
      </p:ext>
    </p:extLst>
  </p:cSld>
  <p:clrMapOvr>
    <a:overrideClrMapping bg1="dk1" tx1="lt1" bg2="dk2" tx2="lt2" accent1="accent1" accent2="accent2" accent3="accent3" accent4="accent4" accent5="accent5" accent6="accent6" hlink="hlink" folHlink="folHlink"/>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95461" y="1741489"/>
            <a:ext cx="4589793" cy="1508337"/>
          </a:xfrm>
          <a:noFill/>
          <a:ln>
            <a:noFill/>
          </a:ln>
        </p:spPr>
        <p:txBody>
          <a:bodyPr>
            <a:normAutofit/>
          </a:bodyPr>
          <a:lstStyle>
            <a:lvl1pPr algn="l">
              <a:defRPr lang="en-US" sz="4000" b="0" cap="none" spc="0" dirty="0">
                <a:solidFill>
                  <a:schemeClr val="bg1"/>
                </a:solidFill>
              </a:defRPr>
            </a:lvl1pPr>
          </a:lstStyle>
          <a:p>
            <a:r>
              <a:rPr lang="en-GB"/>
              <a:t>Click to edit master title style</a:t>
            </a:r>
            <a:endParaRPr lang="en-US"/>
          </a:p>
        </p:txBody>
      </p:sp>
      <p:sp>
        <p:nvSpPr>
          <p:cNvPr id="3" name="Content Placeholder 2"/>
          <p:cNvSpPr>
            <a:spLocks noGrp="1"/>
          </p:cNvSpPr>
          <p:nvPr>
            <p:ph sz="half" idx="1"/>
          </p:nvPr>
        </p:nvSpPr>
        <p:spPr>
          <a:xfrm>
            <a:off x="995461" y="3429000"/>
            <a:ext cx="4589793" cy="231102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932634" y="1741489"/>
            <a:ext cx="4270247" cy="399853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Date Placeholder 7"/>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9" name="Footer Placeholder 8"/>
          <p:cNvSpPr>
            <a:spLocks noGrp="1"/>
          </p:cNvSpPr>
          <p:nvPr>
            <p:ph type="ftr" sz="quarter" idx="11"/>
          </p:nvPr>
        </p:nvSpPr>
        <p:spPr>
          <a:xfrm>
            <a:off x="995461" y="6236208"/>
            <a:ext cx="5901189" cy="320040"/>
          </a:xfrm>
        </p:spPr>
        <p:txBody>
          <a:bodyPr/>
          <a:lstStyle>
            <a:lvl1pPr>
              <a:defRPr>
                <a:solidFill>
                  <a:schemeClr val="bg1">
                    <a:alpha val="70000"/>
                  </a:schemeClr>
                </a:solidFill>
              </a:defRPr>
            </a:lvl1pPr>
          </a:lstStyle>
          <a:p>
            <a:r>
              <a:rPr lang="en-GB"/>
              <a:t>Sabiedrības integrācijas fonds</a:t>
            </a:r>
            <a:endParaRPr lang="en-LV"/>
          </a:p>
        </p:txBody>
      </p:sp>
      <p:sp>
        <p:nvSpPr>
          <p:cNvPr id="10" name="Slide Number Placeholder 9"/>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Tree>
    <p:extLst>
      <p:ext uri="{BB962C8B-B14F-4D97-AF65-F5344CB8AC3E}">
        <p14:creationId xmlns:p14="http://schemas.microsoft.com/office/powerpoint/2010/main" val="3541276556"/>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95461" y="1837945"/>
            <a:ext cx="4858223"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995461" y="2667762"/>
            <a:ext cx="4858223" cy="356449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p:cNvSpPr>
            <a:spLocks noGrp="1"/>
          </p:cNvSpPr>
          <p:nvPr>
            <p:ph sz="quarter" idx="4"/>
          </p:nvPr>
        </p:nvSpPr>
        <p:spPr>
          <a:xfrm>
            <a:off x="6338316" y="2667762"/>
            <a:ext cx="4858222" cy="3564492"/>
          </a:xfrm>
        </p:spPr>
        <p:txBody>
          <a:bodyPr anchor="ct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4"/>
          <p:cNvSpPr>
            <a:spLocks noGrp="1"/>
          </p:cNvSpPr>
          <p:nvPr>
            <p:ph type="body" sz="quarter" idx="13"/>
          </p:nvPr>
        </p:nvSpPr>
        <p:spPr>
          <a:xfrm>
            <a:off x="6338315" y="1837945"/>
            <a:ext cx="4877369"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Date Placeholder 7">
            <a:extLst>
              <a:ext uri="{FF2B5EF4-FFF2-40B4-BE49-F238E27FC236}">
                <a16:creationId xmlns:a16="http://schemas.microsoft.com/office/drawing/2014/main" id="{ACD9B235-5029-2E41-A4EE-C3C380E25A07}"/>
              </a:ext>
            </a:extLst>
          </p:cNvPr>
          <p:cNvSpPr>
            <a:spLocks noGrp="1"/>
          </p:cNvSpPr>
          <p:nvPr>
            <p:ph type="dt" sz="half" idx="10"/>
          </p:nvPr>
        </p:nvSpPr>
        <p:spPr>
          <a:xfrm>
            <a:off x="7893286" y="6253150"/>
            <a:ext cx="2753746" cy="323968"/>
          </a:xfrm>
        </p:spPr>
        <p:txBody>
          <a:bodyPr/>
          <a:lstStyle>
            <a:lvl1pPr>
              <a:defRPr>
                <a:solidFill>
                  <a:schemeClr val="bg1"/>
                </a:solidFill>
              </a:defRPr>
            </a:lvl1pPr>
          </a:lstStyle>
          <a:p>
            <a:r>
              <a:rPr lang="en-US"/>
              <a:t>19/05/2021</a:t>
            </a:r>
            <a:endParaRPr lang="en-LV"/>
          </a:p>
        </p:txBody>
      </p:sp>
      <p:sp>
        <p:nvSpPr>
          <p:cNvPr id="13" name="Footer Placeholder 8">
            <a:extLst>
              <a:ext uri="{FF2B5EF4-FFF2-40B4-BE49-F238E27FC236}">
                <a16:creationId xmlns:a16="http://schemas.microsoft.com/office/drawing/2014/main" id="{3C888BBC-97FE-DD45-B5ED-7D101B121582}"/>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62D8F44E-A7A8-CF42-9027-39FF59A8450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5" name="Title 1">
            <a:extLst>
              <a:ext uri="{FF2B5EF4-FFF2-40B4-BE49-F238E27FC236}">
                <a16:creationId xmlns:a16="http://schemas.microsoft.com/office/drawing/2014/main" id="{EC64A75B-0A34-AD44-8B0B-C9E27D14E208}"/>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40102379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0" name="Content Placeholder 2">
            <a:extLst>
              <a:ext uri="{FF2B5EF4-FFF2-40B4-BE49-F238E27FC236}">
                <a16:creationId xmlns:a16="http://schemas.microsoft.com/office/drawing/2014/main" id="{CBF62E3C-3705-A34B-B385-9D525B60D487}"/>
              </a:ext>
            </a:extLst>
          </p:cNvPr>
          <p:cNvSpPr>
            <a:spLocks noGrp="1"/>
          </p:cNvSpPr>
          <p:nvPr>
            <p:ph idx="1"/>
          </p:nvPr>
        </p:nvSpPr>
        <p:spPr>
          <a:xfrm>
            <a:off x="995461" y="1558977"/>
            <a:ext cx="10201078" cy="467327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753285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1" name="Content Placeholder 2">
            <a:extLst>
              <a:ext uri="{FF2B5EF4-FFF2-40B4-BE49-F238E27FC236}">
                <a16:creationId xmlns:a16="http://schemas.microsoft.com/office/drawing/2014/main" id="{887015FF-869F-4600-8F52-832E1390C2BD}"/>
              </a:ext>
            </a:extLst>
          </p:cNvPr>
          <p:cNvSpPr>
            <a:spLocks noGrp="1"/>
          </p:cNvSpPr>
          <p:nvPr>
            <p:ph sz="half" idx="16"/>
          </p:nvPr>
        </p:nvSpPr>
        <p:spPr>
          <a:xfrm>
            <a:off x="830833" y="3892044"/>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2">
            <a:extLst>
              <a:ext uri="{FF2B5EF4-FFF2-40B4-BE49-F238E27FC236}">
                <a16:creationId xmlns:a16="http://schemas.microsoft.com/office/drawing/2014/main" id="{DD81DD49-27B1-4A63-9CB6-D56BCBD3106A}"/>
              </a:ext>
            </a:extLst>
          </p:cNvPr>
          <p:cNvSpPr>
            <a:spLocks noGrp="1"/>
          </p:cNvSpPr>
          <p:nvPr>
            <p:ph type="pic" sz="quarter" idx="14"/>
          </p:nvPr>
        </p:nvSpPr>
        <p:spPr>
          <a:xfrm>
            <a:off x="830834" y="1737796"/>
            <a:ext cx="2968809" cy="2024063"/>
          </a:xfrm>
        </p:spPr>
        <p:txBody>
          <a:bodyPr/>
          <a:lstStyle/>
          <a:p>
            <a:endParaRPr lang="lv-LV"/>
          </a:p>
        </p:txBody>
      </p:sp>
      <p:sp>
        <p:nvSpPr>
          <p:cNvPr id="13" name="Picture Placeholder 2">
            <a:extLst>
              <a:ext uri="{FF2B5EF4-FFF2-40B4-BE49-F238E27FC236}">
                <a16:creationId xmlns:a16="http://schemas.microsoft.com/office/drawing/2014/main" id="{433C8A15-231C-4FED-B9EE-82932FCFDC2C}"/>
              </a:ext>
            </a:extLst>
          </p:cNvPr>
          <p:cNvSpPr>
            <a:spLocks noGrp="1"/>
          </p:cNvSpPr>
          <p:nvPr>
            <p:ph type="pic" sz="quarter" idx="17"/>
          </p:nvPr>
        </p:nvSpPr>
        <p:spPr>
          <a:xfrm>
            <a:off x="3946055" y="1737796"/>
            <a:ext cx="2968809" cy="2024063"/>
          </a:xfrm>
        </p:spPr>
        <p:txBody>
          <a:bodyPr/>
          <a:lstStyle/>
          <a:p>
            <a:endParaRPr lang="lv-LV"/>
          </a:p>
        </p:txBody>
      </p:sp>
      <p:sp>
        <p:nvSpPr>
          <p:cNvPr id="14" name="Content Placeholder 2">
            <a:extLst>
              <a:ext uri="{FF2B5EF4-FFF2-40B4-BE49-F238E27FC236}">
                <a16:creationId xmlns:a16="http://schemas.microsoft.com/office/drawing/2014/main" id="{CBD402ED-CEB8-496A-AF82-89566D414185}"/>
              </a:ext>
            </a:extLst>
          </p:cNvPr>
          <p:cNvSpPr>
            <a:spLocks noGrp="1"/>
          </p:cNvSpPr>
          <p:nvPr>
            <p:ph sz="half" idx="18"/>
          </p:nvPr>
        </p:nvSpPr>
        <p:spPr>
          <a:xfrm>
            <a:off x="3952042" y="3892043"/>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Picture Placeholder 2">
            <a:extLst>
              <a:ext uri="{FF2B5EF4-FFF2-40B4-BE49-F238E27FC236}">
                <a16:creationId xmlns:a16="http://schemas.microsoft.com/office/drawing/2014/main" id="{4129729C-CE30-4BC7-A196-FE415BDB7CFD}"/>
              </a:ext>
            </a:extLst>
          </p:cNvPr>
          <p:cNvSpPr>
            <a:spLocks noGrp="1"/>
          </p:cNvSpPr>
          <p:nvPr>
            <p:ph type="pic" sz="quarter" idx="19"/>
          </p:nvPr>
        </p:nvSpPr>
        <p:spPr>
          <a:xfrm>
            <a:off x="7067264" y="1737796"/>
            <a:ext cx="2968809" cy="2024063"/>
          </a:xfrm>
        </p:spPr>
        <p:txBody>
          <a:bodyPr/>
          <a:lstStyle/>
          <a:p>
            <a:endParaRPr lang="lv-LV"/>
          </a:p>
        </p:txBody>
      </p:sp>
      <p:sp>
        <p:nvSpPr>
          <p:cNvPr id="16" name="Content Placeholder 2">
            <a:extLst>
              <a:ext uri="{FF2B5EF4-FFF2-40B4-BE49-F238E27FC236}">
                <a16:creationId xmlns:a16="http://schemas.microsoft.com/office/drawing/2014/main" id="{41A99AED-89DE-49AF-90A6-FF0F71124F6B}"/>
              </a:ext>
            </a:extLst>
          </p:cNvPr>
          <p:cNvSpPr>
            <a:spLocks noGrp="1"/>
          </p:cNvSpPr>
          <p:nvPr>
            <p:ph sz="half" idx="20"/>
          </p:nvPr>
        </p:nvSpPr>
        <p:spPr>
          <a:xfrm>
            <a:off x="7073251" y="3892042"/>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7243011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2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1" name="Content Placeholder 2">
            <a:extLst>
              <a:ext uri="{FF2B5EF4-FFF2-40B4-BE49-F238E27FC236}">
                <a16:creationId xmlns:a16="http://schemas.microsoft.com/office/drawing/2014/main" id="{887015FF-869F-4600-8F52-832E1390C2BD}"/>
              </a:ext>
            </a:extLst>
          </p:cNvPr>
          <p:cNvSpPr>
            <a:spLocks noGrp="1"/>
          </p:cNvSpPr>
          <p:nvPr>
            <p:ph sz="half" idx="16"/>
          </p:nvPr>
        </p:nvSpPr>
        <p:spPr>
          <a:xfrm>
            <a:off x="830834"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2">
            <a:extLst>
              <a:ext uri="{FF2B5EF4-FFF2-40B4-BE49-F238E27FC236}">
                <a16:creationId xmlns:a16="http://schemas.microsoft.com/office/drawing/2014/main" id="{DD81DD49-27B1-4A63-9CB6-D56BCBD3106A}"/>
              </a:ext>
            </a:extLst>
          </p:cNvPr>
          <p:cNvSpPr>
            <a:spLocks noGrp="1"/>
          </p:cNvSpPr>
          <p:nvPr>
            <p:ph type="pic" sz="quarter" idx="14"/>
          </p:nvPr>
        </p:nvSpPr>
        <p:spPr>
          <a:xfrm>
            <a:off x="830834" y="1737796"/>
            <a:ext cx="2480537" cy="2024063"/>
          </a:xfrm>
        </p:spPr>
        <p:txBody>
          <a:bodyPr/>
          <a:lstStyle/>
          <a:p>
            <a:endParaRPr lang="lv-LV"/>
          </a:p>
        </p:txBody>
      </p:sp>
      <p:sp>
        <p:nvSpPr>
          <p:cNvPr id="22" name="Content Placeholder 2">
            <a:extLst>
              <a:ext uri="{FF2B5EF4-FFF2-40B4-BE49-F238E27FC236}">
                <a16:creationId xmlns:a16="http://schemas.microsoft.com/office/drawing/2014/main" id="{EE83AB42-E572-4C69-A400-1F03808C4898}"/>
              </a:ext>
            </a:extLst>
          </p:cNvPr>
          <p:cNvSpPr>
            <a:spLocks noGrp="1"/>
          </p:cNvSpPr>
          <p:nvPr>
            <p:ph sz="half" idx="17"/>
          </p:nvPr>
        </p:nvSpPr>
        <p:spPr>
          <a:xfrm>
            <a:off x="3456373"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3" name="Picture Placeholder 2">
            <a:extLst>
              <a:ext uri="{FF2B5EF4-FFF2-40B4-BE49-F238E27FC236}">
                <a16:creationId xmlns:a16="http://schemas.microsoft.com/office/drawing/2014/main" id="{8AF1556D-7A4D-40BF-A604-2259BF22169C}"/>
              </a:ext>
            </a:extLst>
          </p:cNvPr>
          <p:cNvSpPr>
            <a:spLocks noGrp="1"/>
          </p:cNvSpPr>
          <p:nvPr>
            <p:ph type="pic" sz="quarter" idx="18"/>
          </p:nvPr>
        </p:nvSpPr>
        <p:spPr>
          <a:xfrm>
            <a:off x="3456373" y="1737796"/>
            <a:ext cx="2480537" cy="2024063"/>
          </a:xfrm>
        </p:spPr>
        <p:txBody>
          <a:bodyPr/>
          <a:lstStyle/>
          <a:p>
            <a:endParaRPr lang="lv-LV"/>
          </a:p>
        </p:txBody>
      </p:sp>
      <p:sp>
        <p:nvSpPr>
          <p:cNvPr id="24" name="Content Placeholder 2">
            <a:extLst>
              <a:ext uri="{FF2B5EF4-FFF2-40B4-BE49-F238E27FC236}">
                <a16:creationId xmlns:a16="http://schemas.microsoft.com/office/drawing/2014/main" id="{22F6E2A9-48A6-41DD-BD08-2F718411438E}"/>
              </a:ext>
            </a:extLst>
          </p:cNvPr>
          <p:cNvSpPr>
            <a:spLocks noGrp="1"/>
          </p:cNvSpPr>
          <p:nvPr>
            <p:ph sz="half" idx="19"/>
          </p:nvPr>
        </p:nvSpPr>
        <p:spPr>
          <a:xfrm>
            <a:off x="6096000"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5" name="Picture Placeholder 2">
            <a:extLst>
              <a:ext uri="{FF2B5EF4-FFF2-40B4-BE49-F238E27FC236}">
                <a16:creationId xmlns:a16="http://schemas.microsoft.com/office/drawing/2014/main" id="{DD79050A-8E0E-4DC3-BE0E-BEC23B2369C1}"/>
              </a:ext>
            </a:extLst>
          </p:cNvPr>
          <p:cNvSpPr>
            <a:spLocks noGrp="1"/>
          </p:cNvSpPr>
          <p:nvPr>
            <p:ph type="pic" sz="quarter" idx="20"/>
          </p:nvPr>
        </p:nvSpPr>
        <p:spPr>
          <a:xfrm>
            <a:off x="6096000" y="1737796"/>
            <a:ext cx="2480537" cy="2024063"/>
          </a:xfrm>
        </p:spPr>
        <p:txBody>
          <a:bodyPr/>
          <a:lstStyle/>
          <a:p>
            <a:endParaRPr lang="lv-LV"/>
          </a:p>
        </p:txBody>
      </p:sp>
      <p:sp>
        <p:nvSpPr>
          <p:cNvPr id="26" name="Content Placeholder 2">
            <a:extLst>
              <a:ext uri="{FF2B5EF4-FFF2-40B4-BE49-F238E27FC236}">
                <a16:creationId xmlns:a16="http://schemas.microsoft.com/office/drawing/2014/main" id="{04109C6B-0CFC-4742-8915-3D2661C4A84B}"/>
              </a:ext>
            </a:extLst>
          </p:cNvPr>
          <p:cNvSpPr>
            <a:spLocks noGrp="1"/>
          </p:cNvSpPr>
          <p:nvPr>
            <p:ph sz="half" idx="21"/>
          </p:nvPr>
        </p:nvSpPr>
        <p:spPr>
          <a:xfrm>
            <a:off x="8735627" y="3891251"/>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7" name="Picture Placeholder 2">
            <a:extLst>
              <a:ext uri="{FF2B5EF4-FFF2-40B4-BE49-F238E27FC236}">
                <a16:creationId xmlns:a16="http://schemas.microsoft.com/office/drawing/2014/main" id="{38C9D323-C772-4444-97AD-0522C3B28634}"/>
              </a:ext>
            </a:extLst>
          </p:cNvPr>
          <p:cNvSpPr>
            <a:spLocks noGrp="1"/>
          </p:cNvSpPr>
          <p:nvPr>
            <p:ph type="pic" sz="quarter" idx="22"/>
          </p:nvPr>
        </p:nvSpPr>
        <p:spPr>
          <a:xfrm>
            <a:off x="8735627" y="1737003"/>
            <a:ext cx="2480537" cy="2024063"/>
          </a:xfrm>
        </p:spPr>
        <p:txBody>
          <a:bodyPr/>
          <a:lstStyle/>
          <a:p>
            <a:endParaRPr lang="lv-LV"/>
          </a:p>
        </p:txBody>
      </p:sp>
    </p:spTree>
    <p:extLst>
      <p:ext uri="{BB962C8B-B14F-4D97-AF65-F5344CB8AC3E}">
        <p14:creationId xmlns:p14="http://schemas.microsoft.com/office/powerpoint/2010/main" val="153694848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4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p:nvPr>
        </p:nvSpPr>
        <p:spPr>
          <a:xfrm>
            <a:off x="830834" y="435399"/>
            <a:ext cx="7983381" cy="1123578"/>
          </a:xfrm>
          <a:noFill/>
          <a:ln>
            <a:noFill/>
          </a:ln>
        </p:spPr>
        <p:txBody>
          <a:bodyPr>
            <a:normAutofit/>
          </a:bodyPr>
          <a:lstStyle>
            <a:lvl1pPr algn="l">
              <a:defRPr sz="4000" cap="none" spc="0">
                <a:solidFill>
                  <a:srgbClr val="7C9396"/>
                </a:solidFill>
              </a:defRPr>
            </a:lvl1pPr>
          </a:lstStyle>
          <a:p>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14" name="Diagram 13">
            <a:extLst>
              <a:ext uri="{FF2B5EF4-FFF2-40B4-BE49-F238E27FC236}">
                <a16:creationId xmlns:a16="http://schemas.microsoft.com/office/drawing/2014/main" id="{C90EC000-7A60-4972-A495-03A72AC83974}"/>
              </a:ext>
            </a:extLst>
          </p:cNvPr>
          <p:cNvGraphicFramePr/>
          <p:nvPr userDrawn="1"/>
        </p:nvGraphicFramePr>
        <p:xfrm>
          <a:off x="830834" y="1766656"/>
          <a:ext cx="8428854" cy="43716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059780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5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latin typeface="Verdana" panose="020B0604030504040204" pitchFamily="34" charset="0"/>
                <a:ea typeface="Verdana" panose="020B0604030504040204" pitchFamily="34" charset="0"/>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latin typeface="Verdana" panose="020B0604030504040204" pitchFamily="34" charset="0"/>
                <a:ea typeface="Verdana" panose="020B0604030504040204" pitchFamily="34" charset="0"/>
              </a:defRPr>
            </a:lvl1pPr>
          </a:lstStyle>
          <a:p>
            <a:r>
              <a:rPr lang="en-GB" err="1"/>
              <a:t>Sabiedrības</a:t>
            </a:r>
            <a:r>
              <a:rPr lang="en-GB"/>
              <a:t> </a:t>
            </a:r>
            <a:r>
              <a:rPr lang="en-GB" err="1"/>
              <a:t>integrācijas</a:t>
            </a:r>
            <a:r>
              <a:rPr lang="en-GB"/>
              <a:t>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4" name="Chart 3">
            <a:extLst>
              <a:ext uri="{FF2B5EF4-FFF2-40B4-BE49-F238E27FC236}">
                <a16:creationId xmlns:a16="http://schemas.microsoft.com/office/drawing/2014/main" id="{F12DFBDB-42C2-4C29-BEE7-5207B78657FF}"/>
              </a:ext>
            </a:extLst>
          </p:cNvPr>
          <p:cNvGraphicFramePr/>
          <p:nvPr userDrawn="1"/>
        </p:nvGraphicFramePr>
        <p:xfrm>
          <a:off x="830834" y="1828799"/>
          <a:ext cx="8128000" cy="43283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2035356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Date Placeholder 7">
            <a:extLst>
              <a:ext uri="{FF2B5EF4-FFF2-40B4-BE49-F238E27FC236}">
                <a16:creationId xmlns:a16="http://schemas.microsoft.com/office/drawing/2014/main" id="{DD102C64-A5AA-7E44-911C-6C378E41ADB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6" name="Footer Placeholder 8">
            <a:extLst>
              <a:ext uri="{FF2B5EF4-FFF2-40B4-BE49-F238E27FC236}">
                <a16:creationId xmlns:a16="http://schemas.microsoft.com/office/drawing/2014/main" id="{952CEEEC-0849-A74F-862D-87885C3F33B7}"/>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7" name="Slide Number Placeholder 9">
            <a:extLst>
              <a:ext uri="{FF2B5EF4-FFF2-40B4-BE49-F238E27FC236}">
                <a16:creationId xmlns:a16="http://schemas.microsoft.com/office/drawing/2014/main" id="{BE17A0F6-7085-0049-946A-1D393DA30084}"/>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2" name="Diagram 1">
            <a:extLst>
              <a:ext uri="{FF2B5EF4-FFF2-40B4-BE49-F238E27FC236}">
                <a16:creationId xmlns:a16="http://schemas.microsoft.com/office/drawing/2014/main" id="{0F3A261D-1B91-4E90-963E-5D7968D07D24}"/>
              </a:ext>
            </a:extLst>
          </p:cNvPr>
          <p:cNvGraphicFramePr/>
          <p:nvPr userDrawn="1"/>
        </p:nvGraphicFramePr>
        <p:xfrm>
          <a:off x="830834" y="1766656"/>
          <a:ext cx="8428854" cy="4371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tle 1">
            <a:extLst>
              <a:ext uri="{FF2B5EF4-FFF2-40B4-BE49-F238E27FC236}">
                <a16:creationId xmlns:a16="http://schemas.microsoft.com/office/drawing/2014/main" id="{CFABDB44-99AA-4F60-9A53-9C436983AE3D}"/>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400112400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6650" y="1741488"/>
            <a:ext cx="4299889" cy="4311839"/>
          </a:xfrm>
        </p:spPr>
        <p:txBody>
          <a:bodyPr anchor="ctr">
            <a:normAutofit/>
          </a:bodyPr>
          <a:lstStyle>
            <a:lvl1pPr>
              <a:defRPr sz="1900">
                <a:solidFill>
                  <a:schemeClr val="bg1"/>
                </a:solidFill>
              </a:defRPr>
            </a:lvl1pPr>
            <a:lvl2pPr>
              <a:defRPr sz="1600">
                <a:solidFill>
                  <a:schemeClr val="bg1"/>
                </a:solidFill>
              </a:defRPr>
            </a:lvl2pPr>
            <a:lvl3pPr>
              <a:defRPr sz="16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Date Placeholder 7">
            <a:extLst>
              <a:ext uri="{FF2B5EF4-FFF2-40B4-BE49-F238E27FC236}">
                <a16:creationId xmlns:a16="http://schemas.microsoft.com/office/drawing/2014/main" id="{640FD51B-6B91-654A-8541-98E6AC9D81FA}"/>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3" name="Footer Placeholder 8">
            <a:extLst>
              <a:ext uri="{FF2B5EF4-FFF2-40B4-BE49-F238E27FC236}">
                <a16:creationId xmlns:a16="http://schemas.microsoft.com/office/drawing/2014/main" id="{2CBE8E68-4D8D-4A48-9F63-EC2E40253A4E}"/>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C04D9644-0770-FB40-980F-9F42B73ABCC5}"/>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6" name="Title 1">
            <a:extLst>
              <a:ext uri="{FF2B5EF4-FFF2-40B4-BE49-F238E27FC236}">
                <a16:creationId xmlns:a16="http://schemas.microsoft.com/office/drawing/2014/main" id="{B1BB2B5B-E398-EF41-AD67-3183F7DF4EF8}"/>
              </a:ext>
            </a:extLst>
          </p:cNvPr>
          <p:cNvSpPr>
            <a:spLocks noGrp="1"/>
          </p:cNvSpPr>
          <p:nvPr>
            <p:ph type="title" hasCustomPrompt="1"/>
          </p:nvPr>
        </p:nvSpPr>
        <p:spPr>
          <a:xfrm>
            <a:off x="995461" y="1741489"/>
            <a:ext cx="4589793" cy="1508337"/>
          </a:xfrm>
          <a:noFill/>
          <a:ln>
            <a:noFill/>
          </a:ln>
        </p:spPr>
        <p:txBody>
          <a:bodyPr>
            <a:normAutofit/>
          </a:bodyPr>
          <a:lstStyle>
            <a:lvl1pPr algn="l">
              <a:defRPr lang="en-US" sz="4000" b="0" cap="none" spc="0" dirty="0">
                <a:solidFill>
                  <a:schemeClr val="tx1"/>
                </a:solidFill>
              </a:defRPr>
            </a:lvl1pPr>
          </a:lstStyle>
          <a:p>
            <a:r>
              <a:rPr lang="en-GB"/>
              <a:t>Click to edit master title style</a:t>
            </a:r>
            <a:endParaRPr lang="en-US"/>
          </a:p>
        </p:txBody>
      </p:sp>
      <p:sp>
        <p:nvSpPr>
          <p:cNvPr id="17" name="Content Placeholder 2">
            <a:extLst>
              <a:ext uri="{FF2B5EF4-FFF2-40B4-BE49-F238E27FC236}">
                <a16:creationId xmlns:a16="http://schemas.microsoft.com/office/drawing/2014/main" id="{65D7D7CE-3BF8-384F-BB6C-1C03C17EB4AD}"/>
              </a:ext>
            </a:extLst>
          </p:cNvPr>
          <p:cNvSpPr>
            <a:spLocks noGrp="1"/>
          </p:cNvSpPr>
          <p:nvPr>
            <p:ph sz="half" idx="13"/>
          </p:nvPr>
        </p:nvSpPr>
        <p:spPr>
          <a:xfrm>
            <a:off x="995461" y="3249827"/>
            <a:ext cx="4589793" cy="2803500"/>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90606787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7C970CA9-6759-6747-AEBA-852105BB4E47}"/>
              </a:ext>
            </a:extLst>
          </p:cNvPr>
          <p:cNvSpPr>
            <a:spLocks noGrp="1"/>
          </p:cNvSpPr>
          <p:nvPr>
            <p:ph type="title" hasCustomPrompt="1"/>
          </p:nvPr>
        </p:nvSpPr>
        <p:spPr bwMode="blackWhite">
          <a:xfrm>
            <a:off x="6263924" y="2122910"/>
            <a:ext cx="4494998" cy="1134640"/>
          </a:xfrm>
          <a:noFill/>
          <a:ln>
            <a:noFill/>
          </a:ln>
        </p:spPr>
        <p:txBody>
          <a:bodyPr anchor="ctr" anchorCtr="1">
            <a:noAutofit/>
          </a:bodyPr>
          <a:lstStyle>
            <a:lvl1pPr algn="l">
              <a:defRPr sz="4000" cap="none" spc="0">
                <a:solidFill>
                  <a:srgbClr val="262626"/>
                </a:solidFill>
              </a:defRPr>
            </a:lvl1pPr>
          </a:lstStyle>
          <a:p>
            <a:r>
              <a:rPr lang="en-GB"/>
              <a:t>Click to edit master title style</a:t>
            </a:r>
            <a:endParaRPr lang="en-US"/>
          </a:p>
        </p:txBody>
      </p:sp>
      <p:sp>
        <p:nvSpPr>
          <p:cNvPr id="35" name="Date Placeholder 7">
            <a:extLst>
              <a:ext uri="{FF2B5EF4-FFF2-40B4-BE49-F238E27FC236}">
                <a16:creationId xmlns:a16="http://schemas.microsoft.com/office/drawing/2014/main" id="{8AA5B60E-79DE-1D4D-8BDF-E25FB4AA6C76}"/>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34" name="Content Placeholder 3">
            <a:extLst>
              <a:ext uri="{FF2B5EF4-FFF2-40B4-BE49-F238E27FC236}">
                <a16:creationId xmlns:a16="http://schemas.microsoft.com/office/drawing/2014/main" id="{374C0741-EB60-EB42-97CB-FBA35C862F1C}"/>
              </a:ext>
            </a:extLst>
          </p:cNvPr>
          <p:cNvSpPr>
            <a:spLocks noGrp="1"/>
          </p:cNvSpPr>
          <p:nvPr>
            <p:ph sz="half" idx="2"/>
          </p:nvPr>
        </p:nvSpPr>
        <p:spPr>
          <a:xfrm>
            <a:off x="6263924" y="3429000"/>
            <a:ext cx="4494998" cy="231102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6" name="Footer Placeholder 8">
            <a:extLst>
              <a:ext uri="{FF2B5EF4-FFF2-40B4-BE49-F238E27FC236}">
                <a16:creationId xmlns:a16="http://schemas.microsoft.com/office/drawing/2014/main" id="{C7CBA151-8940-3346-AAB3-40083FCDF02E}"/>
              </a:ext>
            </a:extLst>
          </p:cNvPr>
          <p:cNvSpPr>
            <a:spLocks noGrp="1"/>
          </p:cNvSpPr>
          <p:nvPr>
            <p:ph type="ftr" sz="quarter" idx="11"/>
          </p:nvPr>
        </p:nvSpPr>
        <p:spPr>
          <a:xfrm>
            <a:off x="995461" y="6236208"/>
            <a:ext cx="5901189" cy="320040"/>
          </a:xfrm>
        </p:spPr>
        <p:txBody>
          <a:bodyPr/>
          <a:lstStyle>
            <a:lvl1pPr>
              <a:defRPr>
                <a:solidFill>
                  <a:schemeClr val="bg1">
                    <a:alpha val="70000"/>
                  </a:schemeClr>
                </a:solidFill>
              </a:defRPr>
            </a:lvl1pPr>
          </a:lstStyle>
          <a:p>
            <a:r>
              <a:rPr lang="en-GB"/>
              <a:t>Sabiedrības integrācijas fonds</a:t>
            </a:r>
            <a:endParaRPr lang="en-LV"/>
          </a:p>
        </p:txBody>
      </p:sp>
      <p:sp>
        <p:nvSpPr>
          <p:cNvPr id="37" name="Slide Number Placeholder 9">
            <a:extLst>
              <a:ext uri="{FF2B5EF4-FFF2-40B4-BE49-F238E27FC236}">
                <a16:creationId xmlns:a16="http://schemas.microsoft.com/office/drawing/2014/main" id="{353F92AA-6765-584C-A786-F815B0FEFEE3}"/>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48" name="Picture Placeholder 47">
            <a:extLst>
              <a:ext uri="{FF2B5EF4-FFF2-40B4-BE49-F238E27FC236}">
                <a16:creationId xmlns:a16="http://schemas.microsoft.com/office/drawing/2014/main" id="{AFAA8A27-44FA-3040-9A53-BD2CEC86D55E}"/>
              </a:ext>
            </a:extLst>
          </p:cNvPr>
          <p:cNvSpPr>
            <a:spLocks noGrp="1"/>
          </p:cNvSpPr>
          <p:nvPr>
            <p:ph type="pic" sz="quarter" idx="14" hasCustomPrompt="1"/>
          </p:nvPr>
        </p:nvSpPr>
        <p:spPr>
          <a:xfrm>
            <a:off x="-1175" y="0"/>
            <a:ext cx="5094288" cy="6858000"/>
          </a:xfrm>
          <a:custGeom>
            <a:avLst/>
            <a:gdLst>
              <a:gd name="connsiteX0" fmla="*/ 0 w 5094288"/>
              <a:gd name="connsiteY0" fmla="*/ 0 h 6858000"/>
              <a:gd name="connsiteX1" fmla="*/ 4208009 w 5094288"/>
              <a:gd name="connsiteY1" fmla="*/ 0 h 6858000"/>
              <a:gd name="connsiteX2" fmla="*/ 4233034 w 5094288"/>
              <a:gd name="connsiteY2" fmla="*/ 43523 h 6858000"/>
              <a:gd name="connsiteX3" fmla="*/ 5094288 w 5094288"/>
              <a:gd name="connsiteY3" fmla="*/ 3444875 h 6858000"/>
              <a:gd name="connsiteX4" fmla="*/ 4233034 w 5094288"/>
              <a:gd name="connsiteY4" fmla="*/ 6846228 h 6858000"/>
              <a:gd name="connsiteX5" fmla="*/ 4226265 w 5094288"/>
              <a:gd name="connsiteY5" fmla="*/ 6858000 h 6858000"/>
              <a:gd name="connsiteX6" fmla="*/ 0 w 509428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94288" h="6858000">
                <a:moveTo>
                  <a:pt x="0" y="0"/>
                </a:moveTo>
                <a:lnTo>
                  <a:pt x="4208009" y="0"/>
                </a:lnTo>
                <a:lnTo>
                  <a:pt x="4233034" y="43523"/>
                </a:lnTo>
                <a:cubicBezTo>
                  <a:pt x="4782295" y="1054620"/>
                  <a:pt x="5094288" y="2213312"/>
                  <a:pt x="5094288" y="3444875"/>
                </a:cubicBezTo>
                <a:cubicBezTo>
                  <a:pt x="5094288" y="4676438"/>
                  <a:pt x="4782295" y="5835131"/>
                  <a:pt x="4233034" y="6846228"/>
                </a:cubicBezTo>
                <a:lnTo>
                  <a:pt x="4226265" y="6858000"/>
                </a:lnTo>
                <a:lnTo>
                  <a:pt x="0" y="6858000"/>
                </a:lnTo>
                <a:close/>
              </a:path>
            </a:pathLst>
          </a:custGeom>
          <a:pattFill prst="pct5">
            <a:fgClr>
              <a:srgbClr val="C00000"/>
            </a:fgClr>
            <a:bgClr>
              <a:srgbClr val="F2F4F4"/>
            </a:bgClr>
          </a:pattFill>
        </p:spPr>
        <p:txBody>
          <a:bodyPr wrap="square">
            <a:noAutofit/>
          </a:bodyPr>
          <a:lstStyle/>
          <a:p>
            <a:r>
              <a:rPr lang="en-LV"/>
              <a:t>v</a:t>
            </a:r>
          </a:p>
        </p:txBody>
      </p:sp>
    </p:spTree>
    <p:extLst>
      <p:ext uri="{BB962C8B-B14F-4D97-AF65-F5344CB8AC3E}">
        <p14:creationId xmlns:p14="http://schemas.microsoft.com/office/powerpoint/2010/main" val="2199314349"/>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D0DAD6E-92D5-1148-AFC3-5C309EF8E1CD}"/>
              </a:ext>
            </a:extLst>
          </p:cNvPr>
          <p:cNvSpPr>
            <a:spLocks noGrp="1"/>
          </p:cNvSpPr>
          <p:nvPr>
            <p:ph type="title" hasCustomPrompt="1"/>
          </p:nvPr>
        </p:nvSpPr>
        <p:spPr>
          <a:xfrm>
            <a:off x="2231136" y="1184148"/>
            <a:ext cx="7729728" cy="1188720"/>
          </a:xfrm>
          <a:noFill/>
          <a:ln>
            <a:noFill/>
          </a:ln>
        </p:spPr>
        <p:txBody>
          <a:bodyPr>
            <a:noAutofit/>
          </a:bodyPr>
          <a:lstStyle>
            <a:lvl1pPr>
              <a:defRPr sz="4000" cap="none" spc="0">
                <a:solidFill>
                  <a:schemeClr val="bg1"/>
                </a:solidFill>
              </a:defRPr>
            </a:lvl1pPr>
          </a:lstStyle>
          <a:p>
            <a:r>
              <a:rPr lang="en-LV"/>
              <a:t>Paldies par uzmanību!</a:t>
            </a:r>
          </a:p>
        </p:txBody>
      </p:sp>
      <p:sp>
        <p:nvSpPr>
          <p:cNvPr id="4" name="Subtitle 2">
            <a:extLst>
              <a:ext uri="{FF2B5EF4-FFF2-40B4-BE49-F238E27FC236}">
                <a16:creationId xmlns:a16="http://schemas.microsoft.com/office/drawing/2014/main" id="{2C751D03-5378-E24A-BCDC-18818F065B41}"/>
              </a:ext>
            </a:extLst>
          </p:cNvPr>
          <p:cNvSpPr>
            <a:spLocks noGrp="1"/>
          </p:cNvSpPr>
          <p:nvPr>
            <p:ph type="subTitle" idx="1" hasCustomPrompt="1"/>
          </p:nvPr>
        </p:nvSpPr>
        <p:spPr>
          <a:xfrm>
            <a:off x="2231134" y="2642531"/>
            <a:ext cx="7729729" cy="1079161"/>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v-LV"/>
              <a:t>Plašāk: www.sif.gov.lv</a:t>
            </a:r>
          </a:p>
          <a:p>
            <a:r>
              <a:rPr lang="lv-LV"/>
              <a:t>Seko mums: </a:t>
            </a:r>
          </a:p>
          <a:p>
            <a:r>
              <a:rPr lang="lv-LV"/>
              <a:t>         @SIFlv</a:t>
            </a:r>
          </a:p>
        </p:txBody>
      </p:sp>
      <p:pic>
        <p:nvPicPr>
          <p:cNvPr id="6" name="Picture 5" descr="Logo&#10;&#10;Description automatically generated">
            <a:extLst>
              <a:ext uri="{FF2B5EF4-FFF2-40B4-BE49-F238E27FC236}">
                <a16:creationId xmlns:a16="http://schemas.microsoft.com/office/drawing/2014/main" id="{9B99B41B-1510-4BBE-8DA4-BD052FEA4AC4}"/>
              </a:ext>
            </a:extLst>
          </p:cNvPr>
          <p:cNvPicPr>
            <a:picLocks noChangeAspect="1"/>
          </p:cNvPicPr>
          <p:nvPr userDrawn="1"/>
        </p:nvPicPr>
        <p:blipFill>
          <a:blip r:embed="rId3"/>
          <a:stretch>
            <a:fillRect/>
          </a:stretch>
        </p:blipFill>
        <p:spPr>
          <a:xfrm>
            <a:off x="5587753" y="3465717"/>
            <a:ext cx="484572" cy="484572"/>
          </a:xfrm>
          <a:prstGeom prst="rect">
            <a:avLst/>
          </a:prstGeom>
        </p:spPr>
      </p:pic>
      <p:pic>
        <p:nvPicPr>
          <p:cNvPr id="8" name="Picture 7" descr="Icon&#10;&#10;Description automatically generated">
            <a:extLst>
              <a:ext uri="{FF2B5EF4-FFF2-40B4-BE49-F238E27FC236}">
                <a16:creationId xmlns:a16="http://schemas.microsoft.com/office/drawing/2014/main" id="{DE2F421B-1D7A-48F6-B57B-4E261DB14C30}"/>
              </a:ext>
            </a:extLst>
          </p:cNvPr>
          <p:cNvPicPr>
            <a:picLocks noChangeAspect="1"/>
          </p:cNvPicPr>
          <p:nvPr userDrawn="1"/>
        </p:nvPicPr>
        <p:blipFill>
          <a:blip r:embed="rId4"/>
          <a:stretch>
            <a:fillRect/>
          </a:stretch>
        </p:blipFill>
        <p:spPr>
          <a:xfrm>
            <a:off x="5182336" y="3452028"/>
            <a:ext cx="511949" cy="511949"/>
          </a:xfrm>
          <a:prstGeom prst="rect">
            <a:avLst/>
          </a:prstGeom>
        </p:spPr>
      </p:pic>
    </p:spTree>
    <p:extLst>
      <p:ext uri="{BB962C8B-B14F-4D97-AF65-F5344CB8AC3E}">
        <p14:creationId xmlns:p14="http://schemas.microsoft.com/office/powerpoint/2010/main" val="18379711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D0DAD6E-92D5-1148-AFC3-5C309EF8E1CD}"/>
              </a:ext>
            </a:extLst>
          </p:cNvPr>
          <p:cNvSpPr>
            <a:spLocks noGrp="1"/>
          </p:cNvSpPr>
          <p:nvPr>
            <p:ph type="title" hasCustomPrompt="1"/>
          </p:nvPr>
        </p:nvSpPr>
        <p:spPr>
          <a:xfrm>
            <a:off x="2231136" y="1184148"/>
            <a:ext cx="7729728" cy="1188720"/>
          </a:xfrm>
          <a:noFill/>
          <a:ln>
            <a:noFill/>
          </a:ln>
        </p:spPr>
        <p:txBody>
          <a:bodyPr>
            <a:noAutofit/>
          </a:bodyPr>
          <a:lstStyle>
            <a:lvl1pPr>
              <a:defRPr sz="4000" cap="none" spc="0">
                <a:solidFill>
                  <a:schemeClr val="bg1"/>
                </a:solidFill>
              </a:defRPr>
            </a:lvl1pPr>
          </a:lstStyle>
          <a:p>
            <a:r>
              <a:rPr lang="en-GB"/>
              <a:t>Click to edit master title style</a:t>
            </a:r>
            <a:endParaRPr lang="en-LV"/>
          </a:p>
        </p:txBody>
      </p:sp>
      <p:sp>
        <p:nvSpPr>
          <p:cNvPr id="4" name="Subtitle 2">
            <a:extLst>
              <a:ext uri="{FF2B5EF4-FFF2-40B4-BE49-F238E27FC236}">
                <a16:creationId xmlns:a16="http://schemas.microsoft.com/office/drawing/2014/main" id="{2C751D03-5378-E24A-BCDC-18818F065B41}"/>
              </a:ext>
            </a:extLst>
          </p:cNvPr>
          <p:cNvSpPr>
            <a:spLocks noGrp="1"/>
          </p:cNvSpPr>
          <p:nvPr>
            <p:ph type="subTitle" idx="1"/>
          </p:nvPr>
        </p:nvSpPr>
        <p:spPr>
          <a:xfrm>
            <a:off x="2231134" y="2642531"/>
            <a:ext cx="7729729" cy="1079161"/>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06467917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1_Content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44F6A5D-35A4-45F7-9ABD-AEFCA18F5F6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8" y="0"/>
            <a:ext cx="2347383"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101CCF6C-0016-485F-B181-3437B5A32D34}"/>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882DA2E3-AA58-4FA8-94BF-0A3303AAB2B2}" type="slidenum">
              <a:rPr lang="en-US" altLang="lv-LV"/>
              <a:pPr/>
              <a:t>‹#›</a:t>
            </a:fld>
            <a:endParaRPr lang="en-US" altLang="lv-LV"/>
          </a:p>
        </p:txBody>
      </p:sp>
    </p:spTree>
    <p:extLst>
      <p:ext uri="{BB962C8B-B14F-4D97-AF65-F5344CB8AC3E}">
        <p14:creationId xmlns:p14="http://schemas.microsoft.com/office/powerpoint/2010/main" val="75769498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Virsraksta slaids">
    <p:spTree>
      <p:nvGrpSpPr>
        <p:cNvPr id="1" name=""/>
        <p:cNvGrpSpPr/>
        <p:nvPr/>
      </p:nvGrpSpPr>
      <p:grpSpPr>
        <a:xfrm>
          <a:off x="0" y="0"/>
          <a:ext cx="0" cy="0"/>
          <a:chOff x="0" y="0"/>
          <a:chExt cx="0" cy="0"/>
        </a:xfrm>
      </p:grpSpPr>
      <p:sp>
        <p:nvSpPr>
          <p:cNvPr id="2" name="Virsraksts 1"/>
          <p:cNvSpPr>
            <a:spLocks noGrp="1"/>
          </p:cNvSpPr>
          <p:nvPr>
            <p:ph type="ctrTitle"/>
          </p:nvPr>
        </p:nvSpPr>
        <p:spPr>
          <a:xfrm>
            <a:off x="1524000" y="1122363"/>
            <a:ext cx="9144000" cy="2387600"/>
          </a:xfrm>
        </p:spPr>
        <p:txBody>
          <a:bodyPr anchor="b"/>
          <a:lstStyle>
            <a:lvl1pPr algn="ctr">
              <a:defRPr sz="6000"/>
            </a:lvl1pPr>
          </a:lstStyle>
          <a:p>
            <a:r>
              <a:rPr lang="lv-LV"/>
              <a:t>Rediģēt šablona virsraksta stilu</a:t>
            </a:r>
          </a:p>
        </p:txBody>
      </p:sp>
      <p:sp>
        <p:nvSpPr>
          <p:cNvPr id="3" name="Apakšvirsrakst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v-LV"/>
              <a:t>Rediģēt šablona apakšvirsraksta stilu</a:t>
            </a:r>
          </a:p>
        </p:txBody>
      </p:sp>
      <p:sp>
        <p:nvSpPr>
          <p:cNvPr id="4" name="Datuma vietturis 3"/>
          <p:cNvSpPr>
            <a:spLocks noGrp="1"/>
          </p:cNvSpPr>
          <p:nvPr>
            <p:ph type="dt" sz="half" idx="10"/>
          </p:nvPr>
        </p:nvSpPr>
        <p:spPr/>
        <p:txBody>
          <a:bodyPr/>
          <a:lstStyle/>
          <a:p>
            <a:fld id="{C89155F6-B2BD-4B57-A915-5AFD26572708}" type="datetimeFigureOut">
              <a:rPr lang="lv-LV" smtClean="0"/>
              <a:t>01.06.2026</a:t>
            </a:fld>
            <a:endParaRPr lang="lv-LV"/>
          </a:p>
        </p:txBody>
      </p:sp>
      <p:sp>
        <p:nvSpPr>
          <p:cNvPr id="5" name="Kājenes vietturis 4"/>
          <p:cNvSpPr>
            <a:spLocks noGrp="1"/>
          </p:cNvSpPr>
          <p:nvPr>
            <p:ph type="ftr" sz="quarter" idx="11"/>
          </p:nvPr>
        </p:nvSpPr>
        <p:spPr/>
        <p:txBody>
          <a:bodyPr/>
          <a:lstStyle/>
          <a:p>
            <a:endParaRPr lang="lv-LV"/>
          </a:p>
        </p:txBody>
      </p:sp>
      <p:sp>
        <p:nvSpPr>
          <p:cNvPr id="6" name="Slaida numura vietturis 5"/>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299357997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Virsraksts un saturs">
    <p:spTree>
      <p:nvGrpSpPr>
        <p:cNvPr id="1" name=""/>
        <p:cNvGrpSpPr/>
        <p:nvPr/>
      </p:nvGrpSpPr>
      <p:grpSpPr>
        <a:xfrm>
          <a:off x="0" y="0"/>
          <a:ext cx="0" cy="0"/>
          <a:chOff x="0" y="0"/>
          <a:chExt cx="0" cy="0"/>
        </a:xfrm>
      </p:grpSpPr>
      <p:sp>
        <p:nvSpPr>
          <p:cNvPr id="2" name="Virsraksts 1"/>
          <p:cNvSpPr>
            <a:spLocks noGrp="1"/>
          </p:cNvSpPr>
          <p:nvPr>
            <p:ph type="title"/>
          </p:nvPr>
        </p:nvSpPr>
        <p:spPr/>
        <p:txBody>
          <a:bodyPr/>
          <a:lstStyle/>
          <a:p>
            <a:r>
              <a:rPr lang="lv-LV"/>
              <a:t>Rediģēt šablona virsraksta stilu</a:t>
            </a:r>
          </a:p>
        </p:txBody>
      </p:sp>
      <p:sp>
        <p:nvSpPr>
          <p:cNvPr id="3" name="Satura vietturis 2"/>
          <p:cNvSpPr>
            <a:spLocks noGrp="1"/>
          </p:cNvSpPr>
          <p:nvPr>
            <p:ph idx="1"/>
          </p:nvPr>
        </p:nvSpPr>
        <p:spPr/>
        <p:txBody>
          <a:bodyPr/>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p:cNvSpPr>
            <a:spLocks noGrp="1"/>
          </p:cNvSpPr>
          <p:nvPr>
            <p:ph type="dt" sz="half" idx="10"/>
          </p:nvPr>
        </p:nvSpPr>
        <p:spPr/>
        <p:txBody>
          <a:bodyPr/>
          <a:lstStyle/>
          <a:p>
            <a:fld id="{C89155F6-B2BD-4B57-A915-5AFD26572708}" type="datetimeFigureOut">
              <a:rPr lang="lv-LV" smtClean="0"/>
              <a:t>01.06.2026</a:t>
            </a:fld>
            <a:endParaRPr lang="lv-LV"/>
          </a:p>
        </p:txBody>
      </p:sp>
      <p:sp>
        <p:nvSpPr>
          <p:cNvPr id="5" name="Kājenes vietturis 4"/>
          <p:cNvSpPr>
            <a:spLocks noGrp="1"/>
          </p:cNvSpPr>
          <p:nvPr>
            <p:ph type="ftr" sz="quarter" idx="11"/>
          </p:nvPr>
        </p:nvSpPr>
        <p:spPr/>
        <p:txBody>
          <a:bodyPr/>
          <a:lstStyle/>
          <a:p>
            <a:endParaRPr lang="lv-LV"/>
          </a:p>
        </p:txBody>
      </p:sp>
      <p:sp>
        <p:nvSpPr>
          <p:cNvPr id="6" name="Slaida numura vietturis 5"/>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391168095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adaļas galvene">
    <p:spTree>
      <p:nvGrpSpPr>
        <p:cNvPr id="1" name=""/>
        <p:cNvGrpSpPr/>
        <p:nvPr/>
      </p:nvGrpSpPr>
      <p:grpSpPr>
        <a:xfrm>
          <a:off x="0" y="0"/>
          <a:ext cx="0" cy="0"/>
          <a:chOff x="0" y="0"/>
          <a:chExt cx="0" cy="0"/>
        </a:xfrm>
      </p:grpSpPr>
      <p:sp>
        <p:nvSpPr>
          <p:cNvPr id="2" name="Virsraksts 1"/>
          <p:cNvSpPr>
            <a:spLocks noGrp="1"/>
          </p:cNvSpPr>
          <p:nvPr>
            <p:ph type="title"/>
          </p:nvPr>
        </p:nvSpPr>
        <p:spPr>
          <a:xfrm>
            <a:off x="831850" y="1709738"/>
            <a:ext cx="10515600" cy="2852737"/>
          </a:xfrm>
        </p:spPr>
        <p:txBody>
          <a:bodyPr anchor="b"/>
          <a:lstStyle>
            <a:lvl1pPr>
              <a:defRPr sz="6000"/>
            </a:lvl1pPr>
          </a:lstStyle>
          <a:p>
            <a:r>
              <a:rPr lang="lv-LV"/>
              <a:t>Rediģēt šablona virsraksta stilu</a:t>
            </a:r>
          </a:p>
        </p:txBody>
      </p:sp>
      <p:sp>
        <p:nvSpPr>
          <p:cNvPr id="3" name="Teksta vietturis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lv-LV"/>
              <a:t>Rediģēt šablona teksta stilus</a:t>
            </a:r>
          </a:p>
        </p:txBody>
      </p:sp>
      <p:sp>
        <p:nvSpPr>
          <p:cNvPr id="4" name="Datuma vietturis 3"/>
          <p:cNvSpPr>
            <a:spLocks noGrp="1"/>
          </p:cNvSpPr>
          <p:nvPr>
            <p:ph type="dt" sz="half" idx="10"/>
          </p:nvPr>
        </p:nvSpPr>
        <p:spPr/>
        <p:txBody>
          <a:bodyPr/>
          <a:lstStyle/>
          <a:p>
            <a:fld id="{C89155F6-B2BD-4B57-A915-5AFD26572708}" type="datetimeFigureOut">
              <a:rPr lang="lv-LV" smtClean="0"/>
              <a:t>01.06.2026</a:t>
            </a:fld>
            <a:endParaRPr lang="lv-LV"/>
          </a:p>
        </p:txBody>
      </p:sp>
      <p:sp>
        <p:nvSpPr>
          <p:cNvPr id="5" name="Kājenes vietturis 4"/>
          <p:cNvSpPr>
            <a:spLocks noGrp="1"/>
          </p:cNvSpPr>
          <p:nvPr>
            <p:ph type="ftr" sz="quarter" idx="11"/>
          </p:nvPr>
        </p:nvSpPr>
        <p:spPr/>
        <p:txBody>
          <a:bodyPr/>
          <a:lstStyle/>
          <a:p>
            <a:endParaRPr lang="lv-LV"/>
          </a:p>
        </p:txBody>
      </p:sp>
      <p:sp>
        <p:nvSpPr>
          <p:cNvPr id="6" name="Slaida numura vietturis 5"/>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359268335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Divi saturi">
    <p:spTree>
      <p:nvGrpSpPr>
        <p:cNvPr id="1" name=""/>
        <p:cNvGrpSpPr/>
        <p:nvPr/>
      </p:nvGrpSpPr>
      <p:grpSpPr>
        <a:xfrm>
          <a:off x="0" y="0"/>
          <a:ext cx="0" cy="0"/>
          <a:chOff x="0" y="0"/>
          <a:chExt cx="0" cy="0"/>
        </a:xfrm>
      </p:grpSpPr>
      <p:sp>
        <p:nvSpPr>
          <p:cNvPr id="2" name="Virsraksts 1"/>
          <p:cNvSpPr>
            <a:spLocks noGrp="1"/>
          </p:cNvSpPr>
          <p:nvPr>
            <p:ph type="title"/>
          </p:nvPr>
        </p:nvSpPr>
        <p:spPr/>
        <p:txBody>
          <a:bodyPr/>
          <a:lstStyle/>
          <a:p>
            <a:r>
              <a:rPr lang="lv-LV"/>
              <a:t>Rediģēt šablona virsraksta stilu</a:t>
            </a:r>
          </a:p>
        </p:txBody>
      </p:sp>
      <p:sp>
        <p:nvSpPr>
          <p:cNvPr id="3" name="Satura vietturis 2"/>
          <p:cNvSpPr>
            <a:spLocks noGrp="1"/>
          </p:cNvSpPr>
          <p:nvPr>
            <p:ph sz="half" idx="1"/>
          </p:nvPr>
        </p:nvSpPr>
        <p:spPr>
          <a:xfrm>
            <a:off x="838200" y="1825625"/>
            <a:ext cx="5181600" cy="4351338"/>
          </a:xfrm>
        </p:spPr>
        <p:txBody>
          <a:bodyPr/>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Satura vietturis 3"/>
          <p:cNvSpPr>
            <a:spLocks noGrp="1"/>
          </p:cNvSpPr>
          <p:nvPr>
            <p:ph sz="half" idx="2"/>
          </p:nvPr>
        </p:nvSpPr>
        <p:spPr>
          <a:xfrm>
            <a:off x="6172200" y="1825625"/>
            <a:ext cx="5181600" cy="4351338"/>
          </a:xfrm>
        </p:spPr>
        <p:txBody>
          <a:bodyPr/>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5" name="Datuma vietturis 4"/>
          <p:cNvSpPr>
            <a:spLocks noGrp="1"/>
          </p:cNvSpPr>
          <p:nvPr>
            <p:ph type="dt" sz="half" idx="10"/>
          </p:nvPr>
        </p:nvSpPr>
        <p:spPr/>
        <p:txBody>
          <a:bodyPr/>
          <a:lstStyle/>
          <a:p>
            <a:fld id="{C89155F6-B2BD-4B57-A915-5AFD26572708}" type="datetimeFigureOut">
              <a:rPr lang="lv-LV" smtClean="0"/>
              <a:t>01.06.2026</a:t>
            </a:fld>
            <a:endParaRPr lang="lv-LV"/>
          </a:p>
        </p:txBody>
      </p:sp>
      <p:sp>
        <p:nvSpPr>
          <p:cNvPr id="6" name="Kājenes vietturis 5"/>
          <p:cNvSpPr>
            <a:spLocks noGrp="1"/>
          </p:cNvSpPr>
          <p:nvPr>
            <p:ph type="ftr" sz="quarter" idx="11"/>
          </p:nvPr>
        </p:nvSpPr>
        <p:spPr/>
        <p:txBody>
          <a:bodyPr/>
          <a:lstStyle/>
          <a:p>
            <a:endParaRPr lang="lv-LV"/>
          </a:p>
        </p:txBody>
      </p:sp>
      <p:sp>
        <p:nvSpPr>
          <p:cNvPr id="7" name="Slaida numura vietturis 6"/>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174675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Salīdzinājums">
    <p:spTree>
      <p:nvGrpSpPr>
        <p:cNvPr id="1" name=""/>
        <p:cNvGrpSpPr/>
        <p:nvPr/>
      </p:nvGrpSpPr>
      <p:grpSpPr>
        <a:xfrm>
          <a:off x="0" y="0"/>
          <a:ext cx="0" cy="0"/>
          <a:chOff x="0" y="0"/>
          <a:chExt cx="0" cy="0"/>
        </a:xfrm>
      </p:grpSpPr>
      <p:sp>
        <p:nvSpPr>
          <p:cNvPr id="2" name="Virsraksts 1"/>
          <p:cNvSpPr>
            <a:spLocks noGrp="1"/>
          </p:cNvSpPr>
          <p:nvPr>
            <p:ph type="title"/>
          </p:nvPr>
        </p:nvSpPr>
        <p:spPr>
          <a:xfrm>
            <a:off x="839788" y="365125"/>
            <a:ext cx="10515600" cy="1325563"/>
          </a:xfrm>
        </p:spPr>
        <p:txBody>
          <a:bodyPr/>
          <a:lstStyle/>
          <a:p>
            <a:r>
              <a:rPr lang="lv-LV"/>
              <a:t>Rediģēt šablona virsraksta stilu</a:t>
            </a:r>
          </a:p>
        </p:txBody>
      </p:sp>
      <p:sp>
        <p:nvSpPr>
          <p:cNvPr id="3" name="Teksta vietturis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v-LV"/>
              <a:t>Rediģēt šablona teksta stilus</a:t>
            </a:r>
          </a:p>
        </p:txBody>
      </p:sp>
      <p:sp>
        <p:nvSpPr>
          <p:cNvPr id="4" name="Satura vietturis 3"/>
          <p:cNvSpPr>
            <a:spLocks noGrp="1"/>
          </p:cNvSpPr>
          <p:nvPr>
            <p:ph sz="half" idx="2"/>
          </p:nvPr>
        </p:nvSpPr>
        <p:spPr>
          <a:xfrm>
            <a:off x="839788" y="2505075"/>
            <a:ext cx="5157787" cy="3684588"/>
          </a:xfrm>
        </p:spPr>
        <p:txBody>
          <a:bodyPr/>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5" name="Teksta vietturis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v-LV"/>
              <a:t>Rediģēt šablona teksta stilus</a:t>
            </a:r>
          </a:p>
        </p:txBody>
      </p:sp>
      <p:sp>
        <p:nvSpPr>
          <p:cNvPr id="6" name="Satura vietturis 5"/>
          <p:cNvSpPr>
            <a:spLocks noGrp="1"/>
          </p:cNvSpPr>
          <p:nvPr>
            <p:ph sz="quarter" idx="4"/>
          </p:nvPr>
        </p:nvSpPr>
        <p:spPr>
          <a:xfrm>
            <a:off x="6172200" y="2505075"/>
            <a:ext cx="5183188" cy="3684588"/>
          </a:xfrm>
        </p:spPr>
        <p:txBody>
          <a:bodyPr/>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7" name="Datuma vietturis 6"/>
          <p:cNvSpPr>
            <a:spLocks noGrp="1"/>
          </p:cNvSpPr>
          <p:nvPr>
            <p:ph type="dt" sz="half" idx="10"/>
          </p:nvPr>
        </p:nvSpPr>
        <p:spPr/>
        <p:txBody>
          <a:bodyPr/>
          <a:lstStyle/>
          <a:p>
            <a:fld id="{C89155F6-B2BD-4B57-A915-5AFD26572708}" type="datetimeFigureOut">
              <a:rPr lang="lv-LV" smtClean="0"/>
              <a:t>01.06.2026</a:t>
            </a:fld>
            <a:endParaRPr lang="lv-LV"/>
          </a:p>
        </p:txBody>
      </p:sp>
      <p:sp>
        <p:nvSpPr>
          <p:cNvPr id="8" name="Kājenes vietturis 7"/>
          <p:cNvSpPr>
            <a:spLocks noGrp="1"/>
          </p:cNvSpPr>
          <p:nvPr>
            <p:ph type="ftr" sz="quarter" idx="11"/>
          </p:nvPr>
        </p:nvSpPr>
        <p:spPr/>
        <p:txBody>
          <a:bodyPr/>
          <a:lstStyle/>
          <a:p>
            <a:endParaRPr lang="lv-LV"/>
          </a:p>
        </p:txBody>
      </p:sp>
      <p:sp>
        <p:nvSpPr>
          <p:cNvPr id="9" name="Slaida numura vietturis 8"/>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68213526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kai virsraksts">
    <p:spTree>
      <p:nvGrpSpPr>
        <p:cNvPr id="1" name=""/>
        <p:cNvGrpSpPr/>
        <p:nvPr/>
      </p:nvGrpSpPr>
      <p:grpSpPr>
        <a:xfrm>
          <a:off x="0" y="0"/>
          <a:ext cx="0" cy="0"/>
          <a:chOff x="0" y="0"/>
          <a:chExt cx="0" cy="0"/>
        </a:xfrm>
      </p:grpSpPr>
      <p:sp>
        <p:nvSpPr>
          <p:cNvPr id="2" name="Virsraksts 1"/>
          <p:cNvSpPr>
            <a:spLocks noGrp="1"/>
          </p:cNvSpPr>
          <p:nvPr>
            <p:ph type="title"/>
          </p:nvPr>
        </p:nvSpPr>
        <p:spPr/>
        <p:txBody>
          <a:bodyPr/>
          <a:lstStyle/>
          <a:p>
            <a:r>
              <a:rPr lang="lv-LV"/>
              <a:t>Rediģēt šablona virsraksta stilu</a:t>
            </a:r>
          </a:p>
        </p:txBody>
      </p:sp>
      <p:sp>
        <p:nvSpPr>
          <p:cNvPr id="3" name="Datuma vietturis 2"/>
          <p:cNvSpPr>
            <a:spLocks noGrp="1"/>
          </p:cNvSpPr>
          <p:nvPr>
            <p:ph type="dt" sz="half" idx="10"/>
          </p:nvPr>
        </p:nvSpPr>
        <p:spPr/>
        <p:txBody>
          <a:bodyPr/>
          <a:lstStyle/>
          <a:p>
            <a:fld id="{C89155F6-B2BD-4B57-A915-5AFD26572708}" type="datetimeFigureOut">
              <a:rPr lang="lv-LV" smtClean="0"/>
              <a:t>01.06.2026</a:t>
            </a:fld>
            <a:endParaRPr lang="lv-LV"/>
          </a:p>
        </p:txBody>
      </p:sp>
      <p:sp>
        <p:nvSpPr>
          <p:cNvPr id="4" name="Kājenes vietturis 3"/>
          <p:cNvSpPr>
            <a:spLocks noGrp="1"/>
          </p:cNvSpPr>
          <p:nvPr>
            <p:ph type="ftr" sz="quarter" idx="11"/>
          </p:nvPr>
        </p:nvSpPr>
        <p:spPr/>
        <p:txBody>
          <a:bodyPr/>
          <a:lstStyle/>
          <a:p>
            <a:endParaRPr lang="lv-LV"/>
          </a:p>
        </p:txBody>
      </p:sp>
      <p:sp>
        <p:nvSpPr>
          <p:cNvPr id="5" name="Slaida numura vietturis 4"/>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16149609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Tukšs">
    <p:spTree>
      <p:nvGrpSpPr>
        <p:cNvPr id="1" name=""/>
        <p:cNvGrpSpPr/>
        <p:nvPr/>
      </p:nvGrpSpPr>
      <p:grpSpPr>
        <a:xfrm>
          <a:off x="0" y="0"/>
          <a:ext cx="0" cy="0"/>
          <a:chOff x="0" y="0"/>
          <a:chExt cx="0" cy="0"/>
        </a:xfrm>
      </p:grpSpPr>
      <p:sp>
        <p:nvSpPr>
          <p:cNvPr id="2" name="Datuma vietturis 1"/>
          <p:cNvSpPr>
            <a:spLocks noGrp="1"/>
          </p:cNvSpPr>
          <p:nvPr>
            <p:ph type="dt" sz="half" idx="10"/>
          </p:nvPr>
        </p:nvSpPr>
        <p:spPr/>
        <p:txBody>
          <a:bodyPr/>
          <a:lstStyle/>
          <a:p>
            <a:fld id="{C89155F6-B2BD-4B57-A915-5AFD26572708}" type="datetimeFigureOut">
              <a:rPr lang="lv-LV" smtClean="0"/>
              <a:t>01.06.2026</a:t>
            </a:fld>
            <a:endParaRPr lang="lv-LV"/>
          </a:p>
        </p:txBody>
      </p:sp>
      <p:sp>
        <p:nvSpPr>
          <p:cNvPr id="3" name="Kājenes vietturis 2"/>
          <p:cNvSpPr>
            <a:spLocks noGrp="1"/>
          </p:cNvSpPr>
          <p:nvPr>
            <p:ph type="ftr" sz="quarter" idx="11"/>
          </p:nvPr>
        </p:nvSpPr>
        <p:spPr/>
        <p:txBody>
          <a:bodyPr/>
          <a:lstStyle/>
          <a:p>
            <a:endParaRPr lang="lv-LV"/>
          </a:p>
        </p:txBody>
      </p:sp>
      <p:sp>
        <p:nvSpPr>
          <p:cNvPr id="4" name="Slaida numura vietturis 3"/>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179025407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Saturs ar parakstu">
    <p:spTree>
      <p:nvGrpSpPr>
        <p:cNvPr id="1" name=""/>
        <p:cNvGrpSpPr/>
        <p:nvPr/>
      </p:nvGrpSpPr>
      <p:grpSpPr>
        <a:xfrm>
          <a:off x="0" y="0"/>
          <a:ext cx="0" cy="0"/>
          <a:chOff x="0" y="0"/>
          <a:chExt cx="0" cy="0"/>
        </a:xfrm>
      </p:grpSpPr>
      <p:sp>
        <p:nvSpPr>
          <p:cNvPr id="2" name="Virsraksts 1"/>
          <p:cNvSpPr>
            <a:spLocks noGrp="1"/>
          </p:cNvSpPr>
          <p:nvPr>
            <p:ph type="title"/>
          </p:nvPr>
        </p:nvSpPr>
        <p:spPr>
          <a:xfrm>
            <a:off x="839788" y="457200"/>
            <a:ext cx="3932237" cy="1600200"/>
          </a:xfrm>
        </p:spPr>
        <p:txBody>
          <a:bodyPr anchor="b"/>
          <a:lstStyle>
            <a:lvl1pPr>
              <a:defRPr sz="3200"/>
            </a:lvl1pPr>
          </a:lstStyle>
          <a:p>
            <a:r>
              <a:rPr lang="lv-LV"/>
              <a:t>Rediģēt šablona virsraksta stilu</a:t>
            </a:r>
          </a:p>
        </p:txBody>
      </p:sp>
      <p:sp>
        <p:nvSpPr>
          <p:cNvPr id="3" name="Satura vietturis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Teksta vietturis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v-LV"/>
              <a:t>Rediģēt šablona teksta stilus</a:t>
            </a:r>
          </a:p>
        </p:txBody>
      </p:sp>
      <p:sp>
        <p:nvSpPr>
          <p:cNvPr id="5" name="Datuma vietturis 4"/>
          <p:cNvSpPr>
            <a:spLocks noGrp="1"/>
          </p:cNvSpPr>
          <p:nvPr>
            <p:ph type="dt" sz="half" idx="10"/>
          </p:nvPr>
        </p:nvSpPr>
        <p:spPr/>
        <p:txBody>
          <a:bodyPr/>
          <a:lstStyle/>
          <a:p>
            <a:fld id="{C89155F6-B2BD-4B57-A915-5AFD26572708}" type="datetimeFigureOut">
              <a:rPr lang="lv-LV" smtClean="0"/>
              <a:t>01.06.2026</a:t>
            </a:fld>
            <a:endParaRPr lang="lv-LV"/>
          </a:p>
        </p:txBody>
      </p:sp>
      <p:sp>
        <p:nvSpPr>
          <p:cNvPr id="6" name="Kājenes vietturis 5"/>
          <p:cNvSpPr>
            <a:spLocks noGrp="1"/>
          </p:cNvSpPr>
          <p:nvPr>
            <p:ph type="ftr" sz="quarter" idx="11"/>
          </p:nvPr>
        </p:nvSpPr>
        <p:spPr/>
        <p:txBody>
          <a:bodyPr/>
          <a:lstStyle/>
          <a:p>
            <a:endParaRPr lang="lv-LV"/>
          </a:p>
        </p:txBody>
      </p:sp>
      <p:sp>
        <p:nvSpPr>
          <p:cNvPr id="7" name="Slaida numura vietturis 6"/>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18170233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Attēls ar parakstu">
    <p:spTree>
      <p:nvGrpSpPr>
        <p:cNvPr id="1" name=""/>
        <p:cNvGrpSpPr/>
        <p:nvPr/>
      </p:nvGrpSpPr>
      <p:grpSpPr>
        <a:xfrm>
          <a:off x="0" y="0"/>
          <a:ext cx="0" cy="0"/>
          <a:chOff x="0" y="0"/>
          <a:chExt cx="0" cy="0"/>
        </a:xfrm>
      </p:grpSpPr>
      <p:sp>
        <p:nvSpPr>
          <p:cNvPr id="2" name="Virsraksts 1"/>
          <p:cNvSpPr>
            <a:spLocks noGrp="1"/>
          </p:cNvSpPr>
          <p:nvPr>
            <p:ph type="title"/>
          </p:nvPr>
        </p:nvSpPr>
        <p:spPr>
          <a:xfrm>
            <a:off x="839788" y="457200"/>
            <a:ext cx="3932237" cy="1600200"/>
          </a:xfrm>
        </p:spPr>
        <p:txBody>
          <a:bodyPr anchor="b"/>
          <a:lstStyle>
            <a:lvl1pPr>
              <a:defRPr sz="3200"/>
            </a:lvl1pPr>
          </a:lstStyle>
          <a:p>
            <a:r>
              <a:rPr lang="lv-LV"/>
              <a:t>Rediģēt šablona virsraksta stilu</a:t>
            </a:r>
          </a:p>
        </p:txBody>
      </p:sp>
      <p:sp>
        <p:nvSpPr>
          <p:cNvPr id="3" name="Attēla vietturis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ksta vietturis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v-LV"/>
              <a:t>Rediģēt šablona teksta stilus</a:t>
            </a:r>
          </a:p>
        </p:txBody>
      </p:sp>
      <p:sp>
        <p:nvSpPr>
          <p:cNvPr id="5" name="Datuma vietturis 4"/>
          <p:cNvSpPr>
            <a:spLocks noGrp="1"/>
          </p:cNvSpPr>
          <p:nvPr>
            <p:ph type="dt" sz="half" idx="10"/>
          </p:nvPr>
        </p:nvSpPr>
        <p:spPr/>
        <p:txBody>
          <a:bodyPr/>
          <a:lstStyle/>
          <a:p>
            <a:fld id="{C89155F6-B2BD-4B57-A915-5AFD26572708}" type="datetimeFigureOut">
              <a:rPr lang="lv-LV" smtClean="0"/>
              <a:t>01.06.2026</a:t>
            </a:fld>
            <a:endParaRPr lang="lv-LV"/>
          </a:p>
        </p:txBody>
      </p:sp>
      <p:sp>
        <p:nvSpPr>
          <p:cNvPr id="6" name="Kājenes vietturis 5"/>
          <p:cNvSpPr>
            <a:spLocks noGrp="1"/>
          </p:cNvSpPr>
          <p:nvPr>
            <p:ph type="ftr" sz="quarter" idx="11"/>
          </p:nvPr>
        </p:nvSpPr>
        <p:spPr/>
        <p:txBody>
          <a:bodyPr/>
          <a:lstStyle/>
          <a:p>
            <a:endParaRPr lang="lv-LV"/>
          </a:p>
        </p:txBody>
      </p:sp>
      <p:sp>
        <p:nvSpPr>
          <p:cNvPr id="7" name="Slaida numura vietturis 6"/>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63391946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Virsraksts un vertikāls teksts">
    <p:spTree>
      <p:nvGrpSpPr>
        <p:cNvPr id="1" name=""/>
        <p:cNvGrpSpPr/>
        <p:nvPr/>
      </p:nvGrpSpPr>
      <p:grpSpPr>
        <a:xfrm>
          <a:off x="0" y="0"/>
          <a:ext cx="0" cy="0"/>
          <a:chOff x="0" y="0"/>
          <a:chExt cx="0" cy="0"/>
        </a:xfrm>
      </p:grpSpPr>
      <p:sp>
        <p:nvSpPr>
          <p:cNvPr id="2" name="Virsraksts 1"/>
          <p:cNvSpPr>
            <a:spLocks noGrp="1"/>
          </p:cNvSpPr>
          <p:nvPr>
            <p:ph type="title"/>
          </p:nvPr>
        </p:nvSpPr>
        <p:spPr/>
        <p:txBody>
          <a:bodyPr/>
          <a:lstStyle/>
          <a:p>
            <a:r>
              <a:rPr lang="lv-LV"/>
              <a:t>Rediģēt šablona virsraksta stilu</a:t>
            </a:r>
          </a:p>
        </p:txBody>
      </p:sp>
      <p:sp>
        <p:nvSpPr>
          <p:cNvPr id="3" name="Vertikāls teksta vietturis 2"/>
          <p:cNvSpPr>
            <a:spLocks noGrp="1"/>
          </p:cNvSpPr>
          <p:nvPr>
            <p:ph type="body" orient="vert" idx="1"/>
          </p:nvPr>
        </p:nvSpPr>
        <p:spPr/>
        <p:txBody>
          <a:bodyPr vert="eaVert"/>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p:cNvSpPr>
            <a:spLocks noGrp="1"/>
          </p:cNvSpPr>
          <p:nvPr>
            <p:ph type="dt" sz="half" idx="10"/>
          </p:nvPr>
        </p:nvSpPr>
        <p:spPr/>
        <p:txBody>
          <a:bodyPr/>
          <a:lstStyle/>
          <a:p>
            <a:fld id="{C89155F6-B2BD-4B57-A915-5AFD26572708}" type="datetimeFigureOut">
              <a:rPr lang="lv-LV" smtClean="0"/>
              <a:t>01.06.2026</a:t>
            </a:fld>
            <a:endParaRPr lang="lv-LV"/>
          </a:p>
        </p:txBody>
      </p:sp>
      <p:sp>
        <p:nvSpPr>
          <p:cNvPr id="5" name="Kājenes vietturis 4"/>
          <p:cNvSpPr>
            <a:spLocks noGrp="1"/>
          </p:cNvSpPr>
          <p:nvPr>
            <p:ph type="ftr" sz="quarter" idx="11"/>
          </p:nvPr>
        </p:nvSpPr>
        <p:spPr/>
        <p:txBody>
          <a:bodyPr/>
          <a:lstStyle/>
          <a:p>
            <a:endParaRPr lang="lv-LV"/>
          </a:p>
        </p:txBody>
      </p:sp>
      <p:sp>
        <p:nvSpPr>
          <p:cNvPr id="6" name="Slaida numura vietturis 5"/>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2402077364"/>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kāls virsraksts un teksts">
    <p:spTree>
      <p:nvGrpSpPr>
        <p:cNvPr id="1" name=""/>
        <p:cNvGrpSpPr/>
        <p:nvPr/>
      </p:nvGrpSpPr>
      <p:grpSpPr>
        <a:xfrm>
          <a:off x="0" y="0"/>
          <a:ext cx="0" cy="0"/>
          <a:chOff x="0" y="0"/>
          <a:chExt cx="0" cy="0"/>
        </a:xfrm>
      </p:grpSpPr>
      <p:sp>
        <p:nvSpPr>
          <p:cNvPr id="2" name="Vertikāls virsraksts 1"/>
          <p:cNvSpPr>
            <a:spLocks noGrp="1"/>
          </p:cNvSpPr>
          <p:nvPr>
            <p:ph type="title" orient="vert"/>
          </p:nvPr>
        </p:nvSpPr>
        <p:spPr>
          <a:xfrm>
            <a:off x="8724900" y="365125"/>
            <a:ext cx="2628900" cy="5811838"/>
          </a:xfrm>
        </p:spPr>
        <p:txBody>
          <a:bodyPr vert="eaVert"/>
          <a:lstStyle/>
          <a:p>
            <a:r>
              <a:rPr lang="lv-LV"/>
              <a:t>Rediģēt šablona virsraksta stilu</a:t>
            </a:r>
          </a:p>
        </p:txBody>
      </p:sp>
      <p:sp>
        <p:nvSpPr>
          <p:cNvPr id="3" name="Vertikāls teksta vietturis 2"/>
          <p:cNvSpPr>
            <a:spLocks noGrp="1"/>
          </p:cNvSpPr>
          <p:nvPr>
            <p:ph type="body" orient="vert" idx="1"/>
          </p:nvPr>
        </p:nvSpPr>
        <p:spPr>
          <a:xfrm>
            <a:off x="838200" y="365125"/>
            <a:ext cx="7734300" cy="5811838"/>
          </a:xfrm>
        </p:spPr>
        <p:txBody>
          <a:bodyPr vert="eaVert"/>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p:cNvSpPr>
            <a:spLocks noGrp="1"/>
          </p:cNvSpPr>
          <p:nvPr>
            <p:ph type="dt" sz="half" idx="10"/>
          </p:nvPr>
        </p:nvSpPr>
        <p:spPr/>
        <p:txBody>
          <a:bodyPr/>
          <a:lstStyle/>
          <a:p>
            <a:fld id="{C89155F6-B2BD-4B57-A915-5AFD26572708}" type="datetimeFigureOut">
              <a:rPr lang="lv-LV" smtClean="0"/>
              <a:t>01.06.2026</a:t>
            </a:fld>
            <a:endParaRPr lang="lv-LV"/>
          </a:p>
        </p:txBody>
      </p:sp>
      <p:sp>
        <p:nvSpPr>
          <p:cNvPr id="5" name="Kājenes vietturis 4"/>
          <p:cNvSpPr>
            <a:spLocks noGrp="1"/>
          </p:cNvSpPr>
          <p:nvPr>
            <p:ph type="ftr" sz="quarter" idx="11"/>
          </p:nvPr>
        </p:nvSpPr>
        <p:spPr/>
        <p:txBody>
          <a:bodyPr/>
          <a:lstStyle/>
          <a:p>
            <a:endParaRPr lang="lv-LV"/>
          </a:p>
        </p:txBody>
      </p:sp>
      <p:sp>
        <p:nvSpPr>
          <p:cNvPr id="6" name="Slaida numura vietturis 5"/>
          <p:cNvSpPr>
            <a:spLocks noGrp="1"/>
          </p:cNvSpPr>
          <p:nvPr>
            <p:ph type="sldNum" sz="quarter" idx="12"/>
          </p:nvPr>
        </p:nvSpPr>
        <p:spPr/>
        <p:txBody>
          <a:bodyPr/>
          <a:lstStyle/>
          <a:p>
            <a:fld id="{41538695-408F-4A8D-8F85-348A0719A062}" type="slidenum">
              <a:rPr lang="lv-LV" smtClean="0"/>
              <a:t>‹#›</a:t>
            </a:fld>
            <a:endParaRPr lang="lv-LV"/>
          </a:p>
        </p:txBody>
      </p:sp>
    </p:spTree>
    <p:extLst>
      <p:ext uri="{BB962C8B-B14F-4D97-AF65-F5344CB8AC3E}">
        <p14:creationId xmlns:p14="http://schemas.microsoft.com/office/powerpoint/2010/main" val="385232203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14401408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1.xml"/><Relationship Id="rId7"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25.xml"/><Relationship Id="rId4" Type="http://schemas.openxmlformats.org/officeDocument/2006/relationships/image" Target="../media/image18.jp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10" Type="http://schemas.openxmlformats.org/officeDocument/2006/relationships/theme" Target="../theme/theme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36.xml"/><Relationship Id="rId1" Type="http://schemas.openxmlformats.org/officeDocument/2006/relationships/slideLayout" Target="../slideLayouts/slideLayout35.xml"/><Relationship Id="rId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38.xml"/><Relationship Id="rId1" Type="http://schemas.openxmlformats.org/officeDocument/2006/relationships/slideLayout" Target="../slideLayouts/slideLayout37.xml"/><Relationship Id="rId5" Type="http://schemas.openxmlformats.org/officeDocument/2006/relationships/image" Target="../media/image15.jpg"/><Relationship Id="rId4" Type="http://schemas.openxmlformats.org/officeDocument/2006/relationships/image" Target="../media/image1.png"/></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8.xml"/><Relationship Id="rId1" Type="http://schemas.openxmlformats.org/officeDocument/2006/relationships/slideLayout" Target="../slideLayouts/slideLayout39.xml"/><Relationship Id="rId4" Type="http://schemas.openxmlformats.org/officeDocument/2006/relationships/image" Target="../media/image15.jpg"/></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9.xml"/><Relationship Id="rId1" Type="http://schemas.openxmlformats.org/officeDocument/2006/relationships/slideLayout" Target="../slideLayouts/slideLayout40.xml"/><Relationship Id="rId4" Type="http://schemas.openxmlformats.org/officeDocument/2006/relationships/image" Target="../media/image15.jp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image" Target="../media/image20.png"/><Relationship Id="rId5" Type="http://schemas.openxmlformats.org/officeDocument/2006/relationships/slideLayout" Target="../slideLayouts/slideLayout45.xml"/><Relationship Id="rId10" Type="http://schemas.openxmlformats.org/officeDocument/2006/relationships/theme" Target="../theme/theme1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theme" Target="../theme/theme11.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theme" Target="../theme/theme12.xml"/><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theme" Target="../theme/theme13.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
        <p:cNvGrpSpPr/>
        <p:nvPr/>
      </p:nvGrpSpPr>
      <p:grpSpPr>
        <a:xfrm>
          <a:off x="0" y="0"/>
          <a:ext cx="0" cy="0"/>
          <a:chOff x="0" y="0"/>
          <a:chExt cx="0" cy="0"/>
        </a:xfrm>
      </p:grpSpPr>
      <p:pic>
        <p:nvPicPr>
          <p:cNvPr id="10" name="Google Shape;10;p33"/>
          <p:cNvPicPr preferRelativeResize="0"/>
          <p:nvPr/>
        </p:nvPicPr>
        <p:blipFill rotWithShape="1">
          <a:blip r:embed="rId4">
            <a:alphaModFix/>
          </a:blip>
          <a:srcRect/>
          <a:stretch/>
        </p:blipFill>
        <p:spPr>
          <a:xfrm>
            <a:off x="0" y="6621462"/>
            <a:ext cx="12192000" cy="246062"/>
          </a:xfrm>
          <a:prstGeom prst="rect">
            <a:avLst/>
          </a:prstGeom>
          <a:noFill/>
          <a:ln>
            <a:noFill/>
          </a:ln>
        </p:spPr>
      </p:pic>
      <p:sp>
        <p:nvSpPr>
          <p:cNvPr id="11" name="Google Shape;11;p33"/>
          <p:cNvSpPr txBox="1"/>
          <p:nvPr/>
        </p:nvSpPr>
        <p:spPr>
          <a:xfrm>
            <a:off x="914400" y="4724400"/>
            <a:ext cx="10363200" cy="1036637"/>
          </a:xfrm>
          <a:prstGeom prst="rect">
            <a:avLst/>
          </a:prstGeom>
          <a:noFill/>
          <a:ln>
            <a:noFill/>
          </a:ln>
        </p:spPr>
        <p:txBody>
          <a:bodyPr spcFirstLastPara="1" wrap="square" lIns="93950" tIns="46975" rIns="93950" bIns="46975" anchor="t" anchorCtr="0">
            <a:normAutofit/>
          </a:bodyPr>
          <a:lstStyle/>
          <a:p>
            <a:pPr marL="0" marR="0" lvl="0" indent="0" algn="l" rtl="0">
              <a:lnSpc>
                <a:spcPct val="100000"/>
              </a:lnSpc>
              <a:spcBef>
                <a:spcPts val="0"/>
              </a:spcBef>
              <a:spcAft>
                <a:spcPts val="0"/>
              </a:spcAft>
              <a:buClr>
                <a:srgbClr val="000000"/>
              </a:buClr>
              <a:buSzPts val="1700"/>
              <a:buFont typeface="Arial"/>
              <a:buNone/>
            </a:pPr>
            <a:endParaRPr sz="1700" b="0" i="0" u="none" strike="noStrike" cap="none">
              <a:solidFill>
                <a:schemeClr val="dk1"/>
              </a:solidFill>
              <a:latin typeface="Times New Roman"/>
              <a:ea typeface="Times New Roman"/>
              <a:cs typeface="Times New Roman"/>
              <a:sym typeface="Times New Roman"/>
            </a:endParaRPr>
          </a:p>
        </p:txBody>
      </p:sp>
      <p:pic>
        <p:nvPicPr>
          <p:cNvPr id="12" name="Google Shape;12;p33"/>
          <p:cNvPicPr preferRelativeResize="0"/>
          <p:nvPr/>
        </p:nvPicPr>
        <p:blipFill rotWithShape="1">
          <a:blip r:embed="rId5">
            <a:alphaModFix/>
          </a:blip>
          <a:srcRect/>
          <a:stretch/>
        </p:blipFill>
        <p:spPr>
          <a:xfrm>
            <a:off x="5186362" y="0"/>
            <a:ext cx="1819275" cy="2582862"/>
          </a:xfrm>
          <a:prstGeom prst="rect">
            <a:avLst/>
          </a:prstGeom>
          <a:noFill/>
          <a:ln>
            <a:noFill/>
          </a:ln>
        </p:spPr>
      </p:pic>
      <p:sp>
        <p:nvSpPr>
          <p:cNvPr id="13" name="Google Shape;13;p33"/>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33"/>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C910A6-552D-384D-948E-FA26BAC7D0BB}"/>
              </a:ext>
            </a:extLst>
          </p:cNvPr>
          <p:cNvSpPr>
            <a:spLocks noGrp="1"/>
          </p:cNvSpPr>
          <p:nvPr>
            <p:ph type="title"/>
          </p:nvPr>
        </p:nvSpPr>
        <p:spPr>
          <a:xfrm>
            <a:off x="838249" y="365001"/>
            <a:ext cx="10515502" cy="1326059"/>
          </a:xfrm>
          <a:prstGeom prst="rect">
            <a:avLst/>
          </a:prstGeom>
        </p:spPr>
        <p:txBody>
          <a:bodyPr vert="horz" lIns="91440" tIns="45720" rIns="91440" bIns="45720" rtlCol="0" anchor="ctr">
            <a:normAutofit/>
          </a:bodyPr>
          <a:lstStyle/>
          <a:p>
            <a:r>
              <a:rPr lang="en-GB" dirty="0" err="1"/>
              <a:t>Ekonomikas</a:t>
            </a:r>
            <a:r>
              <a:rPr lang="en-GB" dirty="0"/>
              <a:t> </a:t>
            </a:r>
            <a:r>
              <a:rPr lang="en-GB" dirty="0" err="1"/>
              <a:t>ministrija</a:t>
            </a:r>
            <a:r>
              <a:rPr lang="en-GB" dirty="0"/>
              <a:t> 2021</a:t>
            </a:r>
            <a:endParaRPr lang="x-none" dirty="0"/>
          </a:p>
        </p:txBody>
      </p:sp>
      <p:sp>
        <p:nvSpPr>
          <p:cNvPr id="3" name="Text Placeholder 2">
            <a:extLst>
              <a:ext uri="{FF2B5EF4-FFF2-40B4-BE49-F238E27FC236}">
                <a16:creationId xmlns:a16="http://schemas.microsoft.com/office/drawing/2014/main" id="{059DEFF2-A7A7-6447-9939-89F631E4039C}"/>
              </a:ext>
            </a:extLst>
          </p:cNvPr>
          <p:cNvSpPr>
            <a:spLocks noGrp="1"/>
          </p:cNvSpPr>
          <p:nvPr>
            <p:ph type="body" idx="1"/>
          </p:nvPr>
        </p:nvSpPr>
        <p:spPr>
          <a:xfrm>
            <a:off x="838249" y="1826122"/>
            <a:ext cx="10515502" cy="4350990"/>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endParaRPr lang="x-none"/>
          </a:p>
        </p:txBody>
      </p:sp>
      <p:sp>
        <p:nvSpPr>
          <p:cNvPr id="4" name="Date Placeholder 3">
            <a:extLst>
              <a:ext uri="{FF2B5EF4-FFF2-40B4-BE49-F238E27FC236}">
                <a16:creationId xmlns:a16="http://schemas.microsoft.com/office/drawing/2014/main" id="{B6977A69-06D1-444A-AB3F-CC9E928B8F0C}"/>
              </a:ext>
            </a:extLst>
          </p:cNvPr>
          <p:cNvSpPr>
            <a:spLocks noGrp="1"/>
          </p:cNvSpPr>
          <p:nvPr>
            <p:ph type="dt" sz="half" idx="2"/>
          </p:nvPr>
        </p:nvSpPr>
        <p:spPr>
          <a:xfrm>
            <a:off x="838249" y="6356821"/>
            <a:ext cx="2743563" cy="365001"/>
          </a:xfrm>
          <a:prstGeom prst="rect">
            <a:avLst/>
          </a:prstGeom>
        </p:spPr>
        <p:txBody>
          <a:bodyPr vert="horz" lIns="91440" tIns="45720" rIns="91440" bIns="45720" rtlCol="0" anchor="ctr"/>
          <a:lstStyle>
            <a:lvl1pPr algn="l">
              <a:defRPr sz="844">
                <a:solidFill>
                  <a:schemeClr val="tx1">
                    <a:tint val="75000"/>
                  </a:schemeClr>
                </a:solidFill>
              </a:defRPr>
            </a:lvl1pPr>
          </a:lstStyle>
          <a:p>
            <a:fld id="{58102F6D-2937-664A-AB2F-B78F4874A4A1}" type="datetimeFigureOut">
              <a:rPr lang="x-none" smtClean="0"/>
              <a:t>01.06.2026</a:t>
            </a:fld>
            <a:endParaRPr lang="x-none"/>
          </a:p>
        </p:txBody>
      </p:sp>
      <p:sp>
        <p:nvSpPr>
          <p:cNvPr id="5" name="Footer Placeholder 4">
            <a:extLst>
              <a:ext uri="{FF2B5EF4-FFF2-40B4-BE49-F238E27FC236}">
                <a16:creationId xmlns:a16="http://schemas.microsoft.com/office/drawing/2014/main" id="{42D20420-8799-0840-8C1B-D6FDC3EE9B36}"/>
              </a:ext>
            </a:extLst>
          </p:cNvPr>
          <p:cNvSpPr>
            <a:spLocks noGrp="1"/>
          </p:cNvSpPr>
          <p:nvPr>
            <p:ph type="ftr" sz="quarter" idx="3"/>
          </p:nvPr>
        </p:nvSpPr>
        <p:spPr>
          <a:xfrm>
            <a:off x="4038328" y="6356821"/>
            <a:ext cx="4115344" cy="365001"/>
          </a:xfrm>
          <a:prstGeom prst="rect">
            <a:avLst/>
          </a:prstGeom>
        </p:spPr>
        <p:txBody>
          <a:bodyPr vert="horz" lIns="91440" tIns="45720" rIns="91440" bIns="45720" rtlCol="0" anchor="ctr"/>
          <a:lstStyle>
            <a:lvl1pPr algn="ctr">
              <a:defRPr sz="844">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id="{D284BC5B-7D05-0045-8629-2257849B41BE}"/>
              </a:ext>
            </a:extLst>
          </p:cNvPr>
          <p:cNvSpPr>
            <a:spLocks noGrp="1"/>
          </p:cNvSpPr>
          <p:nvPr>
            <p:ph type="sldNum" sz="quarter" idx="4"/>
          </p:nvPr>
        </p:nvSpPr>
        <p:spPr>
          <a:xfrm>
            <a:off x="8610188" y="6356821"/>
            <a:ext cx="2743563" cy="365001"/>
          </a:xfrm>
          <a:prstGeom prst="rect">
            <a:avLst/>
          </a:prstGeom>
        </p:spPr>
        <p:txBody>
          <a:bodyPr vert="horz" lIns="91440" tIns="45720" rIns="91440" bIns="45720" rtlCol="0" anchor="ctr"/>
          <a:lstStyle>
            <a:lvl1pPr algn="r">
              <a:defRPr sz="844">
                <a:solidFill>
                  <a:schemeClr val="tx1">
                    <a:tint val="75000"/>
                  </a:schemeClr>
                </a:solidFill>
              </a:defRPr>
            </a:lvl1pPr>
          </a:lstStyle>
          <a:p>
            <a:fld id="{8891F8A6-FDBB-A34F-8650-67E0D2FBAF55}" type="slidenum">
              <a:rPr lang="x-none" smtClean="0"/>
              <a:t>‹#›</a:t>
            </a:fld>
            <a:endParaRPr lang="x-none"/>
          </a:p>
        </p:txBody>
      </p:sp>
    </p:spTree>
    <p:extLst>
      <p:ext uri="{BB962C8B-B14F-4D97-AF65-F5344CB8AC3E}">
        <p14:creationId xmlns:p14="http://schemas.microsoft.com/office/powerpoint/2010/main" val="395613051"/>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 id="2147483988" r:id="rId15"/>
    <p:sldLayoutId id="2147483989" r:id="rId16"/>
    <p:sldLayoutId id="2147483993" r:id="rId17"/>
  </p:sldLayoutIdLst>
  <p:txStyles>
    <p:titleStyle>
      <a:lvl1pPr algn="l" defTabSz="642915" rtl="0" eaLnBrk="1" latinLnBrk="0" hangingPunct="1">
        <a:lnSpc>
          <a:spcPct val="90000"/>
        </a:lnSpc>
        <a:spcBef>
          <a:spcPct val="0"/>
        </a:spcBef>
        <a:buNone/>
        <a:defRPr sz="3094" kern="1200">
          <a:solidFill>
            <a:schemeClr val="tx1"/>
          </a:solidFill>
          <a:latin typeface="+mj-lt"/>
          <a:ea typeface="+mj-ea"/>
          <a:cs typeface="+mj-cs"/>
        </a:defRPr>
      </a:lvl1pPr>
    </p:titleStyle>
    <p:body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p:bodyStyle>
    <p:otherStyle>
      <a:defPPr>
        <a:defRPr lang="x-none"/>
      </a:defPPr>
      <a:lvl1pPr marL="0" algn="l" defTabSz="642915" rtl="0" eaLnBrk="1" latinLnBrk="0" hangingPunct="1">
        <a:defRPr sz="1266" kern="1200">
          <a:solidFill>
            <a:schemeClr val="tx1"/>
          </a:solidFill>
          <a:latin typeface="+mn-lt"/>
          <a:ea typeface="+mn-ea"/>
          <a:cs typeface="+mn-cs"/>
        </a:defRPr>
      </a:lvl1pPr>
      <a:lvl2pPr marL="321457" algn="l" defTabSz="642915" rtl="0" eaLnBrk="1" latinLnBrk="0" hangingPunct="1">
        <a:defRPr sz="1266" kern="1200">
          <a:solidFill>
            <a:schemeClr val="tx1"/>
          </a:solidFill>
          <a:latin typeface="+mn-lt"/>
          <a:ea typeface="+mn-ea"/>
          <a:cs typeface="+mn-cs"/>
        </a:defRPr>
      </a:lvl2pPr>
      <a:lvl3pPr marL="642915" algn="l" defTabSz="642915" rtl="0" eaLnBrk="1" latinLnBrk="0" hangingPunct="1">
        <a:defRPr sz="1266" kern="1200">
          <a:solidFill>
            <a:schemeClr val="tx1"/>
          </a:solidFill>
          <a:latin typeface="+mn-lt"/>
          <a:ea typeface="+mn-ea"/>
          <a:cs typeface="+mn-cs"/>
        </a:defRPr>
      </a:lvl3pPr>
      <a:lvl4pPr marL="964372" algn="l" defTabSz="642915" rtl="0" eaLnBrk="1" latinLnBrk="0" hangingPunct="1">
        <a:defRPr sz="1266" kern="1200">
          <a:solidFill>
            <a:schemeClr val="tx1"/>
          </a:solidFill>
          <a:latin typeface="+mn-lt"/>
          <a:ea typeface="+mn-ea"/>
          <a:cs typeface="+mn-cs"/>
        </a:defRPr>
      </a:lvl4pPr>
      <a:lvl5pPr marL="1285829" algn="l" defTabSz="642915" rtl="0" eaLnBrk="1" latinLnBrk="0" hangingPunct="1">
        <a:defRPr sz="1266" kern="1200">
          <a:solidFill>
            <a:schemeClr val="tx1"/>
          </a:solidFill>
          <a:latin typeface="+mn-lt"/>
          <a:ea typeface="+mn-ea"/>
          <a:cs typeface="+mn-cs"/>
        </a:defRPr>
      </a:lvl5pPr>
      <a:lvl6pPr marL="1607287" algn="l" defTabSz="642915" rtl="0" eaLnBrk="1" latinLnBrk="0" hangingPunct="1">
        <a:defRPr sz="1266" kern="1200">
          <a:solidFill>
            <a:schemeClr val="tx1"/>
          </a:solidFill>
          <a:latin typeface="+mn-lt"/>
          <a:ea typeface="+mn-ea"/>
          <a:cs typeface="+mn-cs"/>
        </a:defRPr>
      </a:lvl6pPr>
      <a:lvl7pPr marL="1928744" algn="l" defTabSz="642915" rtl="0" eaLnBrk="1" latinLnBrk="0" hangingPunct="1">
        <a:defRPr sz="1266" kern="1200">
          <a:solidFill>
            <a:schemeClr val="tx1"/>
          </a:solidFill>
          <a:latin typeface="+mn-lt"/>
          <a:ea typeface="+mn-ea"/>
          <a:cs typeface="+mn-cs"/>
        </a:defRPr>
      </a:lvl7pPr>
      <a:lvl8pPr marL="2250201" algn="l" defTabSz="642915" rtl="0" eaLnBrk="1" latinLnBrk="0" hangingPunct="1">
        <a:defRPr sz="1266" kern="1200">
          <a:solidFill>
            <a:schemeClr val="tx1"/>
          </a:solidFill>
          <a:latin typeface="+mn-lt"/>
          <a:ea typeface="+mn-ea"/>
          <a:cs typeface="+mn-cs"/>
        </a:defRPr>
      </a:lvl8pPr>
      <a:lvl9pPr marL="2571659" algn="l" defTabSz="642915" rtl="0" eaLnBrk="1" latinLnBrk="0" hangingPunct="1">
        <a:defRPr sz="1266"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0528570"/>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Lst>
  <p:hf hdr="0" ftr="0" dt="0"/>
  <p:txStyles>
    <p:titleStyle>
      <a:lvl1pPr algn="ctr" defTabSz="1250919" rtl="0" eaLnBrk="0" fontAlgn="base" hangingPunct="0">
        <a:spcBef>
          <a:spcPct val="0"/>
        </a:spcBef>
        <a:spcAft>
          <a:spcPct val="0"/>
        </a:spcAft>
        <a:defRPr sz="6000" kern="1200">
          <a:solidFill>
            <a:schemeClr val="tx1"/>
          </a:solidFill>
          <a:latin typeface="+mj-lt"/>
          <a:ea typeface="MS PGothic" pitchFamily="34" charset="-128"/>
          <a:cs typeface="+mj-cs"/>
        </a:defRPr>
      </a:lvl1pPr>
      <a:lvl2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2pPr>
      <a:lvl3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3pPr>
      <a:lvl4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4pPr>
      <a:lvl5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5pPr>
      <a:lvl6pPr marL="609585" algn="ctr" defTabSz="1250919" rtl="0" eaLnBrk="1" fontAlgn="base" hangingPunct="1">
        <a:spcBef>
          <a:spcPct val="0"/>
        </a:spcBef>
        <a:spcAft>
          <a:spcPct val="0"/>
        </a:spcAft>
        <a:defRPr sz="6000">
          <a:solidFill>
            <a:schemeClr val="tx1"/>
          </a:solidFill>
          <a:latin typeface="Times New Roman" pitchFamily="18" charset="0"/>
        </a:defRPr>
      </a:lvl6pPr>
      <a:lvl7pPr marL="1219170" algn="ctr" defTabSz="1250919" rtl="0" eaLnBrk="1" fontAlgn="base" hangingPunct="1">
        <a:spcBef>
          <a:spcPct val="0"/>
        </a:spcBef>
        <a:spcAft>
          <a:spcPct val="0"/>
        </a:spcAft>
        <a:defRPr sz="6000">
          <a:solidFill>
            <a:schemeClr val="tx1"/>
          </a:solidFill>
          <a:latin typeface="Times New Roman" pitchFamily="18" charset="0"/>
        </a:defRPr>
      </a:lvl7pPr>
      <a:lvl8pPr marL="1828754" algn="ctr" defTabSz="1250919" rtl="0" eaLnBrk="1" fontAlgn="base" hangingPunct="1">
        <a:spcBef>
          <a:spcPct val="0"/>
        </a:spcBef>
        <a:spcAft>
          <a:spcPct val="0"/>
        </a:spcAft>
        <a:defRPr sz="6000">
          <a:solidFill>
            <a:schemeClr val="tx1"/>
          </a:solidFill>
          <a:latin typeface="Times New Roman" pitchFamily="18" charset="0"/>
        </a:defRPr>
      </a:lvl8pPr>
      <a:lvl9pPr marL="2438339" algn="ctr" defTabSz="1250919" rtl="0" eaLnBrk="1" fontAlgn="base" hangingPunct="1">
        <a:spcBef>
          <a:spcPct val="0"/>
        </a:spcBef>
        <a:spcAft>
          <a:spcPct val="0"/>
        </a:spcAft>
        <a:defRPr sz="6000">
          <a:solidFill>
            <a:schemeClr val="tx1"/>
          </a:solidFill>
          <a:latin typeface="Times New Roman" pitchFamily="18" charset="0"/>
        </a:defRPr>
      </a:lvl9pPr>
    </p:titleStyle>
    <p:bodyStyle>
      <a:lvl1pPr marL="467772" indent="-467772" algn="l" defTabSz="1250919" rtl="0" eaLnBrk="0" fontAlgn="base" hangingPunct="0">
        <a:spcBef>
          <a:spcPct val="20000"/>
        </a:spcBef>
        <a:spcAft>
          <a:spcPct val="0"/>
        </a:spcAft>
        <a:buFont typeface="Arial" pitchFamily="34" charset="0"/>
        <a:buChar char="•"/>
        <a:defRPr sz="4400" kern="1200">
          <a:solidFill>
            <a:schemeClr val="tx1"/>
          </a:solidFill>
          <a:latin typeface="+mn-lt"/>
          <a:ea typeface="MS PGothic" pitchFamily="34" charset="-128"/>
          <a:cs typeface="+mn-cs"/>
        </a:defRPr>
      </a:lvl1pPr>
      <a:lvl2pPr marL="1015975" indent="-389457" algn="l" defTabSz="1250919" rtl="0" eaLnBrk="0" fontAlgn="base" hangingPunct="0">
        <a:spcBef>
          <a:spcPct val="20000"/>
        </a:spcBef>
        <a:spcAft>
          <a:spcPct val="0"/>
        </a:spcAft>
        <a:buFont typeface="Arial" pitchFamily="34" charset="0"/>
        <a:buChar char="–"/>
        <a:defRPr sz="3867" kern="1200">
          <a:solidFill>
            <a:schemeClr val="tx1"/>
          </a:solidFill>
          <a:latin typeface="+mn-lt"/>
          <a:ea typeface="MS PGothic" pitchFamily="34" charset="-128"/>
          <a:cs typeface="+mn-cs"/>
        </a:defRPr>
      </a:lvl2pPr>
      <a:lvl3pPr marL="1564178" indent="-311143" algn="l" defTabSz="1250919" rtl="0" eaLnBrk="0" fontAlgn="base" hangingPunct="0">
        <a:spcBef>
          <a:spcPct val="20000"/>
        </a:spcBef>
        <a:spcAft>
          <a:spcPct val="0"/>
        </a:spcAft>
        <a:buFont typeface="Arial" pitchFamily="34" charset="0"/>
        <a:buChar char="•"/>
        <a:defRPr sz="3333" kern="1200">
          <a:solidFill>
            <a:schemeClr val="tx1"/>
          </a:solidFill>
          <a:latin typeface="+mn-lt"/>
          <a:ea typeface="MS PGothic" pitchFamily="34" charset="-128"/>
          <a:cs typeface="+mn-cs"/>
        </a:defRPr>
      </a:lvl3pPr>
      <a:lvl4pPr marL="2190696"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4pPr>
      <a:lvl5pPr marL="2817214"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5pPr>
      <a:lvl6pPr marL="3445027"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6pPr>
      <a:lvl7pPr marL="4071394"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7pPr>
      <a:lvl8pPr marL="4697765"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8pPr>
      <a:lvl9pPr marL="5324130"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9pPr>
    </p:bodyStyle>
    <p:otherStyle>
      <a:defPPr>
        <a:defRPr lang="en-US"/>
      </a:defPPr>
      <a:lvl1pPr marL="0" algn="l" defTabSz="1252735" rtl="0" eaLnBrk="1" latinLnBrk="0" hangingPunct="1">
        <a:defRPr sz="2267" kern="1200">
          <a:solidFill>
            <a:schemeClr val="tx1"/>
          </a:solidFill>
          <a:latin typeface="+mn-lt"/>
          <a:ea typeface="+mn-ea"/>
          <a:cs typeface="+mn-cs"/>
        </a:defRPr>
      </a:lvl1pPr>
      <a:lvl2pPr marL="626368" algn="l" defTabSz="1252735" rtl="0" eaLnBrk="1" latinLnBrk="0" hangingPunct="1">
        <a:defRPr sz="2267" kern="1200">
          <a:solidFill>
            <a:schemeClr val="tx1"/>
          </a:solidFill>
          <a:latin typeface="+mn-lt"/>
          <a:ea typeface="+mn-ea"/>
          <a:cs typeface="+mn-cs"/>
        </a:defRPr>
      </a:lvl2pPr>
      <a:lvl3pPr marL="1252735" algn="l" defTabSz="1252735" rtl="0" eaLnBrk="1" latinLnBrk="0" hangingPunct="1">
        <a:defRPr sz="2267" kern="1200">
          <a:solidFill>
            <a:schemeClr val="tx1"/>
          </a:solidFill>
          <a:latin typeface="+mn-lt"/>
          <a:ea typeface="+mn-ea"/>
          <a:cs typeface="+mn-cs"/>
        </a:defRPr>
      </a:lvl3pPr>
      <a:lvl4pPr marL="1879106" algn="l" defTabSz="1252735" rtl="0" eaLnBrk="1" latinLnBrk="0" hangingPunct="1">
        <a:defRPr sz="2267" kern="1200">
          <a:solidFill>
            <a:schemeClr val="tx1"/>
          </a:solidFill>
          <a:latin typeface="+mn-lt"/>
          <a:ea typeface="+mn-ea"/>
          <a:cs typeface="+mn-cs"/>
        </a:defRPr>
      </a:lvl4pPr>
      <a:lvl5pPr marL="2505473" algn="l" defTabSz="1252735" rtl="0" eaLnBrk="1" latinLnBrk="0" hangingPunct="1">
        <a:defRPr sz="2267" kern="1200">
          <a:solidFill>
            <a:schemeClr val="tx1"/>
          </a:solidFill>
          <a:latin typeface="+mn-lt"/>
          <a:ea typeface="+mn-ea"/>
          <a:cs typeface="+mn-cs"/>
        </a:defRPr>
      </a:lvl5pPr>
      <a:lvl6pPr marL="3131842" algn="l" defTabSz="1252735" rtl="0" eaLnBrk="1" latinLnBrk="0" hangingPunct="1">
        <a:defRPr sz="2267" kern="1200">
          <a:solidFill>
            <a:schemeClr val="tx1"/>
          </a:solidFill>
          <a:latin typeface="+mn-lt"/>
          <a:ea typeface="+mn-ea"/>
          <a:cs typeface="+mn-cs"/>
        </a:defRPr>
      </a:lvl6pPr>
      <a:lvl7pPr marL="3758211" algn="l" defTabSz="1252735" rtl="0" eaLnBrk="1" latinLnBrk="0" hangingPunct="1">
        <a:defRPr sz="2267" kern="1200">
          <a:solidFill>
            <a:schemeClr val="tx1"/>
          </a:solidFill>
          <a:latin typeface="+mn-lt"/>
          <a:ea typeface="+mn-ea"/>
          <a:cs typeface="+mn-cs"/>
        </a:defRPr>
      </a:lvl7pPr>
      <a:lvl8pPr marL="4384577" algn="l" defTabSz="1252735" rtl="0" eaLnBrk="1" latinLnBrk="0" hangingPunct="1">
        <a:defRPr sz="2267" kern="1200">
          <a:solidFill>
            <a:schemeClr val="tx1"/>
          </a:solidFill>
          <a:latin typeface="+mn-lt"/>
          <a:ea typeface="+mn-ea"/>
          <a:cs typeface="+mn-cs"/>
        </a:defRPr>
      </a:lvl8pPr>
      <a:lvl9pPr marL="5010948" algn="l" defTabSz="1252735" rtl="0" eaLnBrk="1" latinLnBrk="0" hangingPunct="1">
        <a:defRPr sz="2267"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5"/>
        <p:cNvGrpSpPr/>
        <p:nvPr/>
      </p:nvGrpSpPr>
      <p:grpSpPr>
        <a:xfrm>
          <a:off x="0" y="0"/>
          <a:ext cx="0" cy="0"/>
          <a:chOff x="0" y="0"/>
          <a:chExt cx="0" cy="0"/>
        </a:xfrm>
      </p:grpSpPr>
      <p:pic>
        <p:nvPicPr>
          <p:cNvPr id="36" name="Google Shape;36;p37"/>
          <p:cNvPicPr preferRelativeResize="0"/>
          <p:nvPr/>
        </p:nvPicPr>
        <p:blipFill rotWithShape="1">
          <a:blip r:embed="rId4">
            <a:alphaModFix/>
          </a:blip>
          <a:srcRect/>
          <a:stretch/>
        </p:blipFill>
        <p:spPr>
          <a:xfrm>
            <a:off x="395287" y="0"/>
            <a:ext cx="2347912" cy="1957387"/>
          </a:xfrm>
          <a:prstGeom prst="rect">
            <a:avLst/>
          </a:prstGeom>
          <a:noFill/>
          <a:ln>
            <a:noFill/>
          </a:ln>
        </p:spPr>
      </p:pic>
      <p:sp>
        <p:nvSpPr>
          <p:cNvPr id="37" name="Google Shape;37;p37"/>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38" name="Google Shape;38;p37"/>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39" name="Google Shape;39;p37"/>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305904289"/>
      </p:ext>
    </p:extLst>
  </p:cSld>
  <p:clrMap bg1="lt1" tx1="dk1" bg2="dk2" tx2="lt2" accent1="accent1" accent2="accent2" accent3="accent3" accent4="accent4" accent5="accent5" accent6="accent6" hlink="hlink" folHlink="folHlink"/>
  <p:sldLayoutIdLst>
    <p:sldLayoutId id="2147483995"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404DA1C-108B-4B9A-9E15-7AFB00F27D0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5AA6B3FB-7A0A-4DEE-8514-B2571401BF78}"/>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F4D77352-6957-4DCA-8333-0B27B383CA07}"/>
              </a:ext>
            </a:extLst>
          </p:cNvPr>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413C3402-B4CF-4E0A-B1AC-58845FAEBFE8}" type="datetime1">
              <a:rPr lang="en-US"/>
              <a:pPr>
                <a:defRPr/>
              </a:pPr>
              <a:t>6/1/2026</a:t>
            </a:fld>
            <a:endParaRPr lang="en-US"/>
          </a:p>
        </p:txBody>
      </p:sp>
      <p:sp>
        <p:nvSpPr>
          <p:cNvPr id="5" name="Footer Placeholder 4">
            <a:extLst>
              <a:ext uri="{FF2B5EF4-FFF2-40B4-BE49-F238E27FC236}">
                <a16:creationId xmlns:a16="http://schemas.microsoft.com/office/drawing/2014/main" id="{634BA068-C847-4FA5-913B-D95A006B8671}"/>
              </a:ext>
            </a:extLst>
          </p:cNvPr>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6ED76D76-89D7-49E5-84B6-872233876D42}"/>
              </a:ext>
            </a:extLst>
          </p:cNvPr>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pPr>
              <a:defRPr/>
            </a:pPr>
            <a:fld id="{97B9F516-C71F-41B2-988A-4CDDC11D72A9}" type="slidenum">
              <a:rPr lang="en-US" altLang="en-US"/>
              <a:pPr>
                <a:defRPr/>
              </a:pPr>
              <a:t>‹#›</a:t>
            </a:fld>
            <a:endParaRPr lang="en-US" altLang="en-US"/>
          </a:p>
        </p:txBody>
      </p:sp>
    </p:spTree>
    <p:extLst>
      <p:ext uri="{BB962C8B-B14F-4D97-AF65-F5344CB8AC3E}">
        <p14:creationId xmlns:p14="http://schemas.microsoft.com/office/powerpoint/2010/main" val="2652695054"/>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47"/>
        <p:cNvGrpSpPr/>
        <p:nvPr/>
      </p:nvGrpSpPr>
      <p:grpSpPr>
        <a:xfrm>
          <a:off x="0" y="0"/>
          <a:ext cx="0" cy="0"/>
          <a:chOff x="0" y="0"/>
          <a:chExt cx="0" cy="0"/>
        </a:xfrm>
      </p:grpSpPr>
      <p:sp>
        <p:nvSpPr>
          <p:cNvPr id="48" name="Google Shape;48;p39"/>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49" name="Google Shape;49;p39"/>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50" name="Google Shape;50;p39"/>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98989"/>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9pPr>
          </a:lstStyle>
          <a:p>
            <a:endParaRPr/>
          </a:p>
        </p:txBody>
      </p:sp>
      <p:sp>
        <p:nvSpPr>
          <p:cNvPr id="51" name="Google Shape;51;p39"/>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9pPr>
          </a:lstStyle>
          <a:p>
            <a:endParaRPr/>
          </a:p>
        </p:txBody>
      </p:sp>
      <p:sp>
        <p:nvSpPr>
          <p:cNvPr id="52" name="Google Shape;52;p39"/>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693919215"/>
      </p:ext>
    </p:extLst>
  </p:cSld>
  <p:clrMap bg1="lt1" tx1="dk1" bg2="dk2" tx2="lt2" accent1="accent1" accent2="accent2" accent3="accent3" accent4="accent4" accent5="accent5" accent6="accent6" hlink="hlink" folHlink="folHlink"/>
  <p:sldLayoutIdLst>
    <p:sldLayoutId id="2147484007" r:id="rId1"/>
    <p:sldLayoutId id="2147484008"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19"/>
        <p:cNvGrpSpPr/>
        <p:nvPr/>
      </p:nvGrpSpPr>
      <p:grpSpPr>
        <a:xfrm>
          <a:off x="0" y="0"/>
          <a:ext cx="0" cy="0"/>
          <a:chOff x="0" y="0"/>
          <a:chExt cx="0" cy="0"/>
        </a:xfrm>
      </p:grpSpPr>
      <p:pic>
        <p:nvPicPr>
          <p:cNvPr id="20" name="Google Shape;20;p35"/>
          <p:cNvPicPr preferRelativeResize="0"/>
          <p:nvPr/>
        </p:nvPicPr>
        <p:blipFill rotWithShape="1">
          <a:blip r:embed="rId5">
            <a:alphaModFix/>
          </a:blip>
          <a:srcRect/>
          <a:stretch/>
        </p:blipFill>
        <p:spPr>
          <a:xfrm>
            <a:off x="1069975" y="0"/>
            <a:ext cx="998537" cy="1417637"/>
          </a:xfrm>
          <a:prstGeom prst="rect">
            <a:avLst/>
          </a:prstGeom>
          <a:noFill/>
          <a:ln>
            <a:noFill/>
          </a:ln>
        </p:spPr>
      </p:pic>
      <p:sp>
        <p:nvSpPr>
          <p:cNvPr id="21" name="Google Shape;21;p35"/>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5"/>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23" name="Google Shape;23;p35"/>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683436419"/>
      </p:ext>
    </p:extLst>
  </p:cSld>
  <p:clrMap bg1="lt1" tx1="dk1" bg2="dk2" tx2="lt2" accent1="accent1" accent2="accent2" accent3="accent3" accent4="accent4" accent5="accent5" accent6="accent6" hlink="hlink" folHlink="folHlink"/>
  <p:sldLayoutIdLst>
    <p:sldLayoutId id="2147484010" r:id="rId1"/>
    <p:sldLayoutId id="2147484011"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
        <p:cNvGrpSpPr/>
        <p:nvPr/>
      </p:nvGrpSpPr>
      <p:grpSpPr>
        <a:xfrm>
          <a:off x="0" y="0"/>
          <a:ext cx="0" cy="0"/>
          <a:chOff x="0" y="0"/>
          <a:chExt cx="0" cy="0"/>
        </a:xfrm>
      </p:grpSpPr>
      <p:pic>
        <p:nvPicPr>
          <p:cNvPr id="20" name="Google Shape;20;p35"/>
          <p:cNvPicPr preferRelativeResize="0"/>
          <p:nvPr/>
        </p:nvPicPr>
        <p:blipFill rotWithShape="1">
          <a:blip r:embed="rId4">
            <a:alphaModFix/>
          </a:blip>
          <a:srcRect/>
          <a:stretch/>
        </p:blipFill>
        <p:spPr>
          <a:xfrm>
            <a:off x="1069975" y="0"/>
            <a:ext cx="998537" cy="1417637"/>
          </a:xfrm>
          <a:prstGeom prst="rect">
            <a:avLst/>
          </a:prstGeom>
          <a:noFill/>
          <a:ln>
            <a:noFill/>
          </a:ln>
        </p:spPr>
      </p:pic>
      <p:sp>
        <p:nvSpPr>
          <p:cNvPr id="21" name="Google Shape;21;p35"/>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5"/>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23" name="Google Shape;23;p35"/>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935182224"/>
      </p:ext>
    </p:extLst>
  </p:cSld>
  <p:clrMap bg1="lt1" tx1="dk1" bg2="dk2" tx2="lt2" accent1="accent1" accent2="accent2" accent3="accent3" accent4="accent4" accent5="accent5" accent6="accent6" hlink="hlink" folHlink="folHlink"/>
  <p:sldLayoutIdLst>
    <p:sldLayoutId id="2147484013" r:id="rId1"/>
  </p:sldLayoutIdLst>
  <p:hf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
        <p:cNvGrpSpPr/>
        <p:nvPr/>
      </p:nvGrpSpPr>
      <p:grpSpPr>
        <a:xfrm>
          <a:off x="0" y="0"/>
          <a:ext cx="0" cy="0"/>
          <a:chOff x="0" y="0"/>
          <a:chExt cx="0" cy="0"/>
        </a:xfrm>
      </p:grpSpPr>
      <p:pic>
        <p:nvPicPr>
          <p:cNvPr id="20" name="Google Shape;20;p35"/>
          <p:cNvPicPr preferRelativeResize="0"/>
          <p:nvPr/>
        </p:nvPicPr>
        <p:blipFill rotWithShape="1">
          <a:blip r:embed="rId4">
            <a:alphaModFix/>
          </a:blip>
          <a:srcRect/>
          <a:stretch/>
        </p:blipFill>
        <p:spPr>
          <a:xfrm>
            <a:off x="1069975" y="0"/>
            <a:ext cx="998537" cy="1417637"/>
          </a:xfrm>
          <a:prstGeom prst="rect">
            <a:avLst/>
          </a:prstGeom>
          <a:noFill/>
          <a:ln>
            <a:noFill/>
          </a:ln>
        </p:spPr>
      </p:pic>
      <p:sp>
        <p:nvSpPr>
          <p:cNvPr id="21" name="Google Shape;21;p35"/>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5"/>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23" name="Google Shape;23;p35"/>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723652962"/>
      </p:ext>
    </p:extLst>
  </p:cSld>
  <p:clrMap bg1="lt1" tx1="dk1" bg2="dk2" tx2="lt2" accent1="accent1" accent2="accent2" accent3="accent3" accent4="accent4" accent5="accent5" accent6="accent6" hlink="hlink" folHlink="folHlink"/>
  <p:sldLayoutIdLst>
    <p:sldLayoutId id="2147484015" r:id="rId1"/>
  </p:sldLayoutIdLst>
  <p:hf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1"/>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6AABE72-16F0-A287-4F96-B8C0F7A2DFD3}"/>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768883C1-C726-AD91-C1FF-DA21F33C9E56}"/>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CD6EAEB6-FCF3-B05C-18C3-CA42DD4E33BA}"/>
              </a:ext>
            </a:extLst>
          </p:cNvPr>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0B5CF2F0-CFDE-4E88-82FD-701D1F0D29A4}" type="datetime1">
              <a:rPr lang="en-US"/>
              <a:pPr>
                <a:defRPr/>
              </a:pPr>
              <a:t>6/1/2026</a:t>
            </a:fld>
            <a:endParaRPr lang="en-US"/>
          </a:p>
        </p:txBody>
      </p:sp>
      <p:sp>
        <p:nvSpPr>
          <p:cNvPr id="5" name="Footer Placeholder 4">
            <a:extLst>
              <a:ext uri="{FF2B5EF4-FFF2-40B4-BE49-F238E27FC236}">
                <a16:creationId xmlns:a16="http://schemas.microsoft.com/office/drawing/2014/main" id="{4C84E544-5AA4-A5E0-6CE5-E8D445C1E0B1}"/>
              </a:ext>
            </a:extLst>
          </p:cNvPr>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0B1451A3-914C-0228-6ECD-A5ED2267D5F9}"/>
              </a:ext>
            </a:extLst>
          </p:cNvPr>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pPr>
              <a:defRPr/>
            </a:pPr>
            <a:fld id="{63CCB306-E19E-4C35-BC1D-A2462B734E47}" type="slidenum">
              <a:rPr lang="en-US" altLang="lv-LV"/>
              <a:pPr>
                <a:defRPr/>
              </a:pPr>
              <a:t>‹#›</a:t>
            </a:fld>
            <a:endParaRPr lang="en-US" altLang="lv-LV"/>
          </a:p>
        </p:txBody>
      </p:sp>
    </p:spTree>
    <p:extLst>
      <p:ext uri="{BB962C8B-B14F-4D97-AF65-F5344CB8AC3E}">
        <p14:creationId xmlns:p14="http://schemas.microsoft.com/office/powerpoint/2010/main" val="1760053650"/>
      </p:ext>
    </p:extLst>
  </p:cSld>
  <p:clrMap bg1="lt1" tx1="dk1" bg2="lt2" tx2="dk2" accent1="accent1" accent2="accent2" accent3="accent3" accent4="accent4" accent5="accent5" accent6="accent6" hlink="hlink" folHlink="folHlink"/>
  <p:sldLayoutIdLst>
    <p:sldLayoutId id="2147484017" r:id="rId1"/>
    <p:sldLayoutId id="2147484018" r:id="rId2"/>
    <p:sldLayoutId id="2147484019" r:id="rId3"/>
    <p:sldLayoutId id="2147484020" r:id="rId4"/>
    <p:sldLayoutId id="2147484021" r:id="rId5"/>
    <p:sldLayoutId id="2147484022" r:id="rId6"/>
    <p:sldLayoutId id="2147484023" r:id="rId7"/>
    <p:sldLayoutId id="2147484024" r:id="rId8"/>
    <p:sldLayoutId id="2147484025" r:id="rId9"/>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45461" y="320302"/>
            <a:ext cx="6554992" cy="1325563"/>
          </a:xfrm>
          <a:prstGeom prst="rect">
            <a:avLst/>
          </a:prstGeom>
          <a:noFill/>
          <a:ln>
            <a:noFill/>
          </a:ln>
        </p:spPr>
        <p:txBody>
          <a:bodyPr spcFirstLastPara="1" wrap="square" lIns="0" tIns="45700" rIns="91425" bIns="45700" anchor="ctr" anchorCtr="0"/>
          <a:lstStyle>
            <a:lvl1pPr marR="0" lvl="0" algn="l" rtl="0">
              <a:lnSpc>
                <a:spcPct val="90000"/>
              </a:lnSpc>
              <a:spcBef>
                <a:spcPts val="0"/>
              </a:spcBef>
              <a:spcAft>
                <a:spcPts val="0"/>
              </a:spcAft>
              <a:buClr>
                <a:srgbClr val="664790"/>
              </a:buClr>
              <a:buSzPts val="2400"/>
              <a:buFont typeface="Verdana"/>
              <a:buNone/>
              <a:defRPr sz="2400" b="1" i="0" u="none" strike="noStrike" cap="none">
                <a:solidFill>
                  <a:srgbClr val="664790"/>
                </a:solidFill>
                <a:latin typeface="Verdana"/>
                <a:ea typeface="Verdana"/>
                <a:cs typeface="Verdana"/>
                <a:sym typeface="Verdan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45462" y="1825625"/>
            <a:ext cx="10843705" cy="4351338"/>
          </a:xfrm>
          <a:prstGeom prst="rect">
            <a:avLst/>
          </a:prstGeom>
          <a:noFill/>
          <a:ln>
            <a:noFill/>
          </a:ln>
        </p:spPr>
        <p:txBody>
          <a:bodyPr spcFirstLastPara="1" wrap="square" lIns="0" tIns="45700" rIns="91425" bIns="45700" anchor="t" anchorCtr="0"/>
          <a:lstStyle>
            <a:lvl1pPr marL="457200" marR="0" lvl="0" indent="-381000" algn="l" rtl="0">
              <a:lnSpc>
                <a:spcPct val="100000"/>
              </a:lnSpc>
              <a:spcBef>
                <a:spcPts val="1000"/>
              </a:spcBef>
              <a:spcAft>
                <a:spcPts val="0"/>
              </a:spcAft>
              <a:buClr>
                <a:srgbClr val="664790"/>
              </a:buClr>
              <a:buSzPts val="2400"/>
              <a:buFont typeface="Arial"/>
              <a:buChar char="•"/>
              <a:defRPr sz="2400" b="0" i="0" u="none" strike="noStrike" cap="none">
                <a:solidFill>
                  <a:srgbClr val="664790"/>
                </a:solidFill>
                <a:latin typeface="Verdana"/>
                <a:ea typeface="Verdana"/>
                <a:cs typeface="Verdana"/>
                <a:sym typeface="Verdana"/>
              </a:defRPr>
            </a:lvl1pPr>
            <a:lvl2pPr marL="914400" marR="0" lvl="1" indent="-355600"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L="1371600" marR="0" lvl="2" indent="-342900"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L="1828800" marR="0" lvl="3" indent="-317500"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L="2286000" marR="0" lvl="4" indent="-304800"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12" name="Google Shape;12;p1"/>
          <p:cNvSpPr txBox="1">
            <a:spLocks noGrp="1"/>
          </p:cNvSpPr>
          <p:nvPr>
            <p:ph type="ftr" idx="11"/>
          </p:nvPr>
        </p:nvSpPr>
        <p:spPr>
          <a:xfrm>
            <a:off x="1008071" y="6566069"/>
            <a:ext cx="4114800" cy="291510"/>
          </a:xfrm>
          <a:prstGeom prst="rect">
            <a:avLst/>
          </a:prstGeom>
          <a:noFill/>
          <a:ln>
            <a:noFill/>
          </a:ln>
        </p:spPr>
        <p:txBody>
          <a:bodyPr spcFirstLastPara="1" wrap="square" lIns="108000" tIns="0" rIns="36000" bIns="0" anchor="ctr" anchorCtr="0"/>
          <a:lstStyle>
            <a:lvl1pPr marR="0" lvl="0" algn="l" rtl="0">
              <a:spcBef>
                <a:spcPts val="0"/>
              </a:spcBef>
              <a:spcAft>
                <a:spcPts val="0"/>
              </a:spcAft>
              <a:buSzPts val="1400"/>
              <a:buNone/>
              <a:defRPr sz="800" b="0" i="0" u="none" strike="noStrike" cap="none">
                <a:solidFill>
                  <a:srgbClr val="664790"/>
                </a:solidFill>
                <a:latin typeface="Verdana"/>
                <a:ea typeface="Verdana"/>
                <a:cs typeface="Verdana"/>
                <a:sym typeface="Verdana"/>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1945228326"/>
      </p:ext>
    </p:extLst>
  </p:cSld>
  <p:clrMap bg1="lt1" tx1="dk1" bg2="dk2" tx2="lt2" accent1="accent1" accent2="accent2" accent3="accent3" accent4="accent4" accent5="accent5" accent6="accent6" hlink="hlink" folHlink="folHlink"/>
  <p:sldLayoutIdLst>
    <p:sldLayoutId id="2147484027" r:id="rId1"/>
    <p:sldLayoutId id="2147484028" r:id="rId2"/>
    <p:sldLayoutId id="2147484029" r:id="rId3"/>
    <p:sldLayoutId id="2147484030" r:id="rId4"/>
    <p:sldLayoutId id="2147484031" r:id="rId5"/>
    <p:sldLayoutId id="2147484032" r:id="rId6"/>
    <p:sldLayoutId id="2147484033" r:id="rId7"/>
    <p:sldLayoutId id="2147484034" r:id="rId8"/>
    <p:sldLayoutId id="2147484035" r:id="rId9"/>
    <p:sldLayoutId id="2147484036" r:id="rId10"/>
    <p:sldLayoutId id="2147484037" r:id="rId11"/>
    <p:sldLayoutId id="2147484038"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r>
              <a:rPr lang="en-US"/>
              <a:t>19/05/2021</a:t>
            </a:r>
            <a:endParaRPr lang="en-LV"/>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r>
              <a:rPr lang="en-GB"/>
              <a:t>Sabiedrības integrācijas fonds</a:t>
            </a:r>
            <a:endParaRPr lang="en-LV"/>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C19BB808-219E-9441-9CD5-6E582F9AE2E3}" type="slidenum">
              <a:rPr lang="en-LV" smtClean="0"/>
              <a:t>‹#›</a:t>
            </a:fld>
            <a:endParaRPr lang="en-LV"/>
          </a:p>
        </p:txBody>
      </p:sp>
    </p:spTree>
    <p:extLst>
      <p:ext uri="{BB962C8B-B14F-4D97-AF65-F5344CB8AC3E}">
        <p14:creationId xmlns:p14="http://schemas.microsoft.com/office/powerpoint/2010/main" val="2336343781"/>
      </p:ext>
    </p:extLst>
  </p:cSld>
  <p:clrMap bg1="lt1" tx1="dk1" bg2="lt2" tx2="dk2" accent1="accent1" accent2="accent2" accent3="accent3" accent4="accent4" accent5="accent5" accent6="accent6" hlink="hlink" folHlink="folHlink"/>
  <p:sldLayoutIdLst>
    <p:sldLayoutId id="2147484040" r:id="rId1"/>
    <p:sldLayoutId id="2147484041" r:id="rId2"/>
    <p:sldLayoutId id="2147484042" r:id="rId3"/>
    <p:sldLayoutId id="2147484043" r:id="rId4"/>
    <p:sldLayoutId id="2147484044" r:id="rId5"/>
    <p:sldLayoutId id="2147484045" r:id="rId6"/>
    <p:sldLayoutId id="2147484046" r:id="rId7"/>
    <p:sldLayoutId id="2147484047" r:id="rId8"/>
    <p:sldLayoutId id="2147484048" r:id="rId9"/>
    <p:sldLayoutId id="2147484049" r:id="rId10"/>
    <p:sldLayoutId id="2147484050" r:id="rId11"/>
    <p:sldLayoutId id="2147484051" r:id="rId12"/>
    <p:sldLayoutId id="2147484052" r:id="rId13"/>
    <p:sldLayoutId id="2147484053" r:id="rId14"/>
    <p:sldLayoutId id="2147484054" r:id="rId15"/>
    <p:sldLayoutId id="2147484055" r:id="rId16"/>
    <p:sldLayoutId id="2147484056" r:id="rId17"/>
  </p:sldLayoutIdLst>
  <p:hf hdr="0"/>
  <p:txStyles>
    <p:titleStyle>
      <a:lvl1pPr algn="ctr" defTabSz="914400" rtl="0" eaLnBrk="1" latinLnBrk="0" hangingPunct="1">
        <a:lnSpc>
          <a:spcPct val="90000"/>
        </a:lnSpc>
        <a:spcBef>
          <a:spcPct val="0"/>
        </a:spcBef>
        <a:buNone/>
        <a:defRPr sz="2800" kern="1200" cap="all" spc="200" baseline="0">
          <a:solidFill>
            <a:srgbClr val="262626"/>
          </a:solidFill>
          <a:latin typeface="Verdana" panose="020B0604030504040204" pitchFamily="34" charset="0"/>
          <a:ea typeface="Verdana" panose="020B0604030504040204" pitchFamily="34" charset="0"/>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Verdana" panose="020B0604030504040204" pitchFamily="34" charset="0"/>
          <a:ea typeface="Verdana" panose="020B0604030504040204" pitchFamily="34" charset="0"/>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Virsraksta viettur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v-LV"/>
              <a:t>Rediģēt šablona virsraksta stilu</a:t>
            </a:r>
          </a:p>
        </p:txBody>
      </p:sp>
      <p:sp>
        <p:nvSpPr>
          <p:cNvPr id="3" name="Teksta vietturis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v-LV"/>
              <a:t>Rediģēt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9155F6-B2BD-4B57-A915-5AFD26572708}" type="datetimeFigureOut">
              <a:rPr lang="lv-LV" smtClean="0"/>
              <a:t>01.06.2026</a:t>
            </a:fld>
            <a:endParaRPr lang="lv-LV"/>
          </a:p>
        </p:txBody>
      </p:sp>
      <p:sp>
        <p:nvSpPr>
          <p:cNvPr id="5" name="Kājenes vietturis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v-LV"/>
          </a:p>
        </p:txBody>
      </p:sp>
      <p:sp>
        <p:nvSpPr>
          <p:cNvPr id="6" name="Slaida numura vietturis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538695-408F-4A8D-8F85-348A0719A062}" type="slidenum">
              <a:rPr lang="lv-LV" smtClean="0"/>
              <a:t>‹#›</a:t>
            </a:fld>
            <a:endParaRPr lang="lv-LV"/>
          </a:p>
        </p:txBody>
      </p:sp>
    </p:spTree>
    <p:extLst>
      <p:ext uri="{BB962C8B-B14F-4D97-AF65-F5344CB8AC3E}">
        <p14:creationId xmlns:p14="http://schemas.microsoft.com/office/powerpoint/2010/main" val="39559437"/>
      </p:ext>
    </p:extLst>
  </p:cSld>
  <p:clrMap bg1="lt1" tx1="dk1" bg2="lt2" tx2="dk2" accent1="accent1" accent2="accent2" accent3="accent3" accent4="accent4" accent5="accent5" accent6="accent6" hlink="hlink" folHlink="folHlink"/>
  <p:sldLayoutIdLst>
    <p:sldLayoutId id="2147484058" r:id="rId1"/>
    <p:sldLayoutId id="2147484059" r:id="rId2"/>
    <p:sldLayoutId id="2147484060" r:id="rId3"/>
    <p:sldLayoutId id="2147484061" r:id="rId4"/>
    <p:sldLayoutId id="2147484062" r:id="rId5"/>
    <p:sldLayoutId id="2147484063" r:id="rId6"/>
    <p:sldLayoutId id="2147484064" r:id="rId7"/>
    <p:sldLayoutId id="2147484065" r:id="rId8"/>
    <p:sldLayoutId id="2147484066" r:id="rId9"/>
    <p:sldLayoutId id="2147484067" r:id="rId10"/>
    <p:sldLayoutId id="2147484068" r:id="rId11"/>
    <p:sldLayoutId id="214748406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17.xml"/><Relationship Id="rId4" Type="http://schemas.openxmlformats.org/officeDocument/2006/relationships/chart" Target="../charts/chart7.xml"/></Relationships>
</file>

<file path=ppt/slides/_rels/slide5.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image" Target="../media/image18.jpg"/><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chart" Target="../charts/chart11.xml"/><Relationship Id="rId4" Type="http://schemas.openxmlformats.org/officeDocument/2006/relationships/chart" Target="../charts/chart10.xml"/></Relationships>
</file>

<file path=ppt/slides/_rels/slide9.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35.xml"/><Relationship Id="rId5" Type="http://schemas.openxmlformats.org/officeDocument/2006/relationships/image" Target="../media/image38.svg"/><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35.xml"/><Relationship Id="rId5" Type="http://schemas.openxmlformats.org/officeDocument/2006/relationships/image" Target="../media/image40.svg"/><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36.xml"/><Relationship Id="rId5" Type="http://schemas.openxmlformats.org/officeDocument/2006/relationships/image" Target="../media/image42.sv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36.xml"/><Relationship Id="rId5" Type="http://schemas.openxmlformats.org/officeDocument/2006/relationships/image" Target="../media/image44.svg"/><Relationship Id="rId4" Type="http://schemas.openxmlformats.org/officeDocument/2006/relationships/image" Target="../media/image43.png"/></Relationships>
</file>

<file path=ppt/slides/_rels/slide17.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9.xml"/><Relationship Id="rId1" Type="http://schemas.openxmlformats.org/officeDocument/2006/relationships/slideLayout" Target="../slideLayouts/slideLayout35.xml"/><Relationship Id="rId6" Type="http://schemas.openxmlformats.org/officeDocument/2006/relationships/image" Target="../media/image48.svg"/><Relationship Id="rId11" Type="http://schemas.openxmlformats.org/officeDocument/2006/relationships/image" Target="../media/image36.png"/><Relationship Id="rId5" Type="http://schemas.openxmlformats.org/officeDocument/2006/relationships/image" Target="../media/image47.png"/><Relationship Id="rId10" Type="http://schemas.openxmlformats.org/officeDocument/2006/relationships/image" Target="../media/image52.svg"/><Relationship Id="rId4" Type="http://schemas.openxmlformats.org/officeDocument/2006/relationships/image" Target="../media/image46.svg"/><Relationship Id="rId9" Type="http://schemas.openxmlformats.org/officeDocument/2006/relationships/image" Target="../media/image51.png"/></Relationships>
</file>

<file path=ppt/slides/_rels/slide1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0.xml"/><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1.xml"/><Relationship Id="rId1" Type="http://schemas.openxmlformats.org/officeDocument/2006/relationships/slideLayout" Target="../slideLayouts/slideLayout38.xml"/></Relationships>
</file>

<file path=ppt/slides/_rels/slide20.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2.xml"/><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3.xml"/><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4.xml"/><Relationship Id="rId1" Type="http://schemas.openxmlformats.org/officeDocument/2006/relationships/slideLayout" Target="../slideLayouts/slideLayout37.xml"/></Relationships>
</file>

<file path=ppt/slides/_rels/slide2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5.xml"/><Relationship Id="rId1" Type="http://schemas.openxmlformats.org/officeDocument/2006/relationships/slideLayout" Target="../slideLayouts/slideLayout37.xml"/></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39.xml"/><Relationship Id="rId4" Type="http://schemas.openxmlformats.org/officeDocument/2006/relationships/chart" Target="../charts/char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4.jpeg"/><Relationship Id="rId1" Type="http://schemas.openxmlformats.org/officeDocument/2006/relationships/slideLayout" Target="../slideLayouts/slideLayout39.xml"/><Relationship Id="rId4" Type="http://schemas.openxmlformats.org/officeDocument/2006/relationships/chart" Target="../charts/char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4.jpeg"/><Relationship Id="rId1" Type="http://schemas.openxmlformats.org/officeDocument/2006/relationships/slideLayout" Target="../slideLayouts/slideLayout39.xml"/><Relationship Id="rId4" Type="http://schemas.openxmlformats.org/officeDocument/2006/relationships/chart" Target="../charts/chart15.xml"/></Relationships>
</file>

<file path=ppt/slides/_rels/slide27.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image" Target="../media/image54.jpeg"/><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image" Target="../media/image54.jpeg"/><Relationship Id="rId1" Type="http://schemas.openxmlformats.org/officeDocument/2006/relationships/slideLayout" Target="../slideLayouts/slideLayout39.xml"/></Relationships>
</file>

<file path=ppt/slides/_rels/slide29.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image" Target="../media/image59.png"/><Relationship Id="rId1" Type="http://schemas.openxmlformats.org/officeDocument/2006/relationships/slideLayout" Target="../slideLayouts/slideLayout39.xml"/><Relationship Id="rId4" Type="http://schemas.openxmlformats.org/officeDocument/2006/relationships/chart" Target="../charts/chart18.xml"/></Relationships>
</file>

<file path=ppt/slides/_rels/slide3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39.xml"/><Relationship Id="rId5" Type="http://schemas.openxmlformats.org/officeDocument/2006/relationships/chart" Target="../charts/chart20.xml"/><Relationship Id="rId4" Type="http://schemas.openxmlformats.org/officeDocument/2006/relationships/chart" Target="../charts/chart19.xml"/></Relationships>
</file>

<file path=ppt/slides/_rels/slide3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46.xml"/></Relationships>
</file>

<file path=ppt/slides/_rels/slide32.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jpeg"/><Relationship Id="rId7"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57.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33.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jpeg"/><Relationship Id="rId7"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57.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3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57.xml"/><Relationship Id="rId4" Type="http://schemas.openxmlformats.org/officeDocument/2006/relationships/chart" Target="../charts/chart21.xml"/></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5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0.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0.xml"/></Relationships>
</file>

<file path=ppt/slides/_rels/slide43.xml.rels><?xml version="1.0" encoding="UTF-8" standalone="yes"?>
<Relationships xmlns="http://schemas.openxmlformats.org/package/2006/relationships"><Relationship Id="rId8" Type="http://schemas.openxmlformats.org/officeDocument/2006/relationships/image" Target="../media/image74.svg"/><Relationship Id="rId13" Type="http://schemas.microsoft.com/office/2007/relationships/hdphoto" Target="../media/hdphoto1.wdp"/><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78.png"/><Relationship Id="rId2" Type="http://schemas.openxmlformats.org/officeDocument/2006/relationships/notesSlide" Target="../notesSlides/notesSlide22.xml"/><Relationship Id="rId1" Type="http://schemas.openxmlformats.org/officeDocument/2006/relationships/slideLayout" Target="../slideLayouts/slideLayout67.xml"/><Relationship Id="rId6" Type="http://schemas.openxmlformats.org/officeDocument/2006/relationships/image" Target="../media/image72.svg"/><Relationship Id="rId11" Type="http://schemas.openxmlformats.org/officeDocument/2006/relationships/image" Target="../media/image77.png"/><Relationship Id="rId5" Type="http://schemas.openxmlformats.org/officeDocument/2006/relationships/image" Target="../media/image71.pn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s>
</file>

<file path=ppt/slides/_rels/slide44.xml.rels><?xml version="1.0" encoding="UTF-8" standalone="yes"?>
<Relationships xmlns="http://schemas.openxmlformats.org/package/2006/relationships"><Relationship Id="rId8" Type="http://schemas.openxmlformats.org/officeDocument/2006/relationships/image" Target="../media/image84.svg"/><Relationship Id="rId3" Type="http://schemas.openxmlformats.org/officeDocument/2006/relationships/image" Target="../media/image79.png"/><Relationship Id="rId7" Type="http://schemas.openxmlformats.org/officeDocument/2006/relationships/image" Target="../media/image83.png"/><Relationship Id="rId12" Type="http://schemas.microsoft.com/office/2007/relationships/hdphoto" Target="../media/hdphoto2.wdp"/><Relationship Id="rId2" Type="http://schemas.openxmlformats.org/officeDocument/2006/relationships/notesSlide" Target="../notesSlides/notesSlide23.xml"/><Relationship Id="rId1" Type="http://schemas.openxmlformats.org/officeDocument/2006/relationships/slideLayout" Target="../slideLayouts/slideLayout67.xml"/><Relationship Id="rId6" Type="http://schemas.openxmlformats.org/officeDocument/2006/relationships/image" Target="../media/image82.svg"/><Relationship Id="rId11" Type="http://schemas.openxmlformats.org/officeDocument/2006/relationships/image" Target="../media/image87.png"/><Relationship Id="rId5" Type="http://schemas.openxmlformats.org/officeDocument/2006/relationships/image" Target="../media/image81.png"/><Relationship Id="rId10" Type="http://schemas.openxmlformats.org/officeDocument/2006/relationships/image" Target="../media/image86.svg"/><Relationship Id="rId4" Type="http://schemas.openxmlformats.org/officeDocument/2006/relationships/image" Target="../media/image80.svg"/><Relationship Id="rId9" Type="http://schemas.openxmlformats.org/officeDocument/2006/relationships/image" Target="../media/image85.png"/></Relationships>
</file>

<file path=ppt/slides/_rels/slide4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
          <p:cNvSpPr txBox="1">
            <a:spLocks noGrp="1"/>
          </p:cNvSpPr>
          <p:nvPr>
            <p:ph type="title"/>
          </p:nvPr>
        </p:nvSpPr>
        <p:spPr>
          <a:xfrm>
            <a:off x="2209800" y="3095625"/>
            <a:ext cx="7772400" cy="105092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900"/>
              <a:buFont typeface="Arial"/>
              <a:buNone/>
            </a:pPr>
            <a:r>
              <a:rPr lang="lv" sz="2900" b="1" i="0" u="none" dirty="0">
                <a:solidFill>
                  <a:schemeClr val="dk1"/>
                </a:solidFill>
                <a:latin typeface="Verdana" panose="020B0604030504040204" pitchFamily="34" charset="0"/>
                <a:ea typeface="Verdana" panose="020B0604030504040204" pitchFamily="34" charset="0"/>
                <a:cs typeface="Arial"/>
                <a:sym typeface="Arial"/>
              </a:rPr>
              <a:t>Par aktuālo situāciju atbalsta sniegšanā Ukrainas civiliedzīvotājiem </a:t>
            </a:r>
            <a:endParaRPr dirty="0">
              <a:latin typeface="Verdana" panose="020B0604030504040204" pitchFamily="34" charset="0"/>
              <a:ea typeface="Verdana" panose="020B0604030504040204" pitchFamily="34" charset="0"/>
            </a:endParaRPr>
          </a:p>
        </p:txBody>
      </p:sp>
      <p:sp>
        <p:nvSpPr>
          <p:cNvPr id="64" name="Google Shape;64;p1"/>
          <p:cNvSpPr txBox="1">
            <a:spLocks noGrp="1"/>
          </p:cNvSpPr>
          <p:nvPr>
            <p:ph type="body" idx="1"/>
          </p:nvPr>
        </p:nvSpPr>
        <p:spPr>
          <a:xfrm>
            <a:off x="785812" y="4756638"/>
            <a:ext cx="10363200" cy="606670"/>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1600"/>
              <a:buNone/>
            </a:pPr>
            <a:r>
              <a:rPr lang="lv" sz="1600" b="1" i="0" u="none" dirty="0">
                <a:solidFill>
                  <a:schemeClr val="dk1"/>
                </a:solidFill>
                <a:latin typeface="Verdana" panose="020B0604030504040204" pitchFamily="34" charset="0"/>
                <a:ea typeface="Verdana" panose="020B0604030504040204" pitchFamily="34" charset="0"/>
                <a:cs typeface="Arial"/>
                <a:sym typeface="Arial"/>
              </a:rPr>
              <a:t>2026. </a:t>
            </a:r>
            <a:r>
              <a:rPr lang="lv-LV" sz="1600" b="1" i="0" u="none" dirty="0">
                <a:solidFill>
                  <a:schemeClr val="dk1"/>
                </a:solidFill>
                <a:latin typeface="Verdana" panose="020B0604030504040204" pitchFamily="34" charset="0"/>
                <a:ea typeface="Verdana" panose="020B0604030504040204" pitchFamily="34" charset="0"/>
                <a:cs typeface="Arial"/>
                <a:sym typeface="Arial"/>
              </a:rPr>
              <a:t>g</a:t>
            </a:r>
            <a:r>
              <a:rPr lang="lv" sz="1600" b="1" i="0" u="none" dirty="0">
                <a:solidFill>
                  <a:schemeClr val="dk1"/>
                </a:solidFill>
                <a:latin typeface="Verdana" panose="020B0604030504040204" pitchFamily="34" charset="0"/>
                <a:ea typeface="Verdana" panose="020B0604030504040204" pitchFamily="34" charset="0"/>
                <a:cs typeface="Arial"/>
                <a:sym typeface="Arial"/>
              </a:rPr>
              <a:t>ad</a:t>
            </a:r>
            <a:r>
              <a:rPr lang="lv-LV" sz="1600" b="1" i="0" u="none" dirty="0">
                <a:solidFill>
                  <a:schemeClr val="dk1"/>
                </a:solidFill>
                <a:latin typeface="Verdana" panose="020B0604030504040204" pitchFamily="34" charset="0"/>
                <a:ea typeface="Verdana" panose="020B0604030504040204" pitchFamily="34" charset="0"/>
                <a:cs typeface="Arial"/>
                <a:sym typeface="Arial"/>
              </a:rPr>
              <a:t>a </a:t>
            </a:r>
            <a:r>
              <a:rPr lang="lv-LV" sz="1600" b="1" dirty="0">
                <a:latin typeface="Verdana" panose="020B0604030504040204" pitchFamily="34" charset="0"/>
                <a:ea typeface="Verdana" panose="020B0604030504040204" pitchFamily="34" charset="0"/>
                <a:cs typeface="Arial"/>
                <a:sym typeface="Arial"/>
              </a:rPr>
              <a:t>jūnijs</a:t>
            </a:r>
            <a:endParaRPr dirty="0">
              <a:latin typeface="Verdana" panose="020B0604030504040204" pitchFamily="34" charset="0"/>
              <a:ea typeface="Verdan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AE67-9A91-4C1D-9849-BDBD772B0A31}"/>
              </a:ext>
            </a:extLst>
          </p:cNvPr>
          <p:cNvSpPr>
            <a:spLocks noGrp="1"/>
          </p:cNvSpPr>
          <p:nvPr>
            <p:ph type="title"/>
          </p:nvPr>
        </p:nvSpPr>
        <p:spPr>
          <a:xfrm>
            <a:off x="2734733" y="304802"/>
            <a:ext cx="8847667" cy="1066799"/>
          </a:xfrm>
        </p:spPr>
        <p:txBody>
          <a:bodyPr>
            <a:normAutofit fontScale="90000"/>
          </a:bodyPr>
          <a:lstStyle/>
          <a:p>
            <a:pPr algn="ctr">
              <a:lnSpc>
                <a:spcPct val="110000"/>
              </a:lnSpc>
            </a:pPr>
            <a:r>
              <a:rPr lang="lv-LV" sz="2700" b="1" dirty="0">
                <a:latin typeface="Verdana" panose="020B0604030504040204" pitchFamily="34" charset="0"/>
                <a:ea typeface="Verdana" panose="020B0604030504040204" pitchFamily="34" charset="0"/>
              </a:rPr>
              <a:t>Ukrainas pilsoņu ieceļošana Latvijas Republikā  pār ārējo robežu</a:t>
            </a:r>
            <a:br>
              <a:rPr lang="lv-LV" sz="2400" b="1" dirty="0">
                <a:latin typeface="Verdana" panose="020B0604030504040204" pitchFamily="34" charset="0"/>
                <a:ea typeface="Verdana" panose="020B0604030504040204" pitchFamily="34" charset="0"/>
              </a:rPr>
            </a:br>
            <a:r>
              <a:rPr lang="lv-LV" sz="1800" dirty="0">
                <a:latin typeface="Verdana" panose="020B0604030504040204" pitchFamily="34" charset="0"/>
                <a:ea typeface="Verdana" panose="020B0604030504040204" pitchFamily="34" charset="0"/>
              </a:rPr>
              <a:t>(</a:t>
            </a:r>
            <a:r>
              <a:rPr lang="lv-LV" sz="1800" b="1" dirty="0">
                <a:solidFill>
                  <a:schemeClr val="tx1"/>
                </a:solidFill>
                <a:latin typeface="Verdana" panose="020B0604030504040204" pitchFamily="34" charset="0"/>
                <a:ea typeface="Verdana" panose="020B0604030504040204" pitchFamily="34" charset="0"/>
              </a:rPr>
              <a:t>dati uz 01.06.2026.)</a:t>
            </a:r>
            <a:endParaRPr lang="lv-LV" sz="1800" dirty="0"/>
          </a:p>
        </p:txBody>
      </p:sp>
      <p:sp>
        <p:nvSpPr>
          <p:cNvPr id="3" name="Text Placeholder 2">
            <a:extLst>
              <a:ext uri="{FF2B5EF4-FFF2-40B4-BE49-F238E27FC236}">
                <a16:creationId xmlns:a16="http://schemas.microsoft.com/office/drawing/2014/main" id="{62D27659-1F7D-42D3-A651-A5A5E19A4DE0}"/>
              </a:ext>
            </a:extLst>
          </p:cNvPr>
          <p:cNvSpPr>
            <a:spLocks noGrp="1"/>
          </p:cNvSpPr>
          <p:nvPr>
            <p:ph type="body" sz="quarter" idx="10"/>
          </p:nvPr>
        </p:nvSpPr>
        <p:spPr>
          <a:xfrm>
            <a:off x="1032933" y="1566333"/>
            <a:ext cx="10549467" cy="4859867"/>
          </a:xfrm>
        </p:spPr>
        <p:txBody>
          <a:bodyPr/>
          <a:lstStyle/>
          <a:p>
            <a:pPr algn="just">
              <a:lnSpc>
                <a:spcPct val="110000"/>
              </a:lnSpc>
            </a:pPr>
            <a:r>
              <a:rPr lang="lv-LV" sz="1400" dirty="0">
                <a:solidFill>
                  <a:schemeClr val="tx1"/>
                </a:solidFill>
                <a:latin typeface="Verdana" panose="020B0604030504040204" pitchFamily="34" charset="0"/>
                <a:ea typeface="Verdana" panose="020B0604030504040204" pitchFamily="34" charset="0"/>
              </a:rPr>
              <a:t>No 2025. gada 1.decembra līdz 2026.gada 31.maijam Latvijā pār ārējo robežu kopā ir ieceļojuši </a:t>
            </a:r>
            <a:r>
              <a:rPr lang="lv-LV" sz="1400" b="1" dirty="0">
                <a:latin typeface="+mn-lt"/>
                <a:ea typeface="Calibri" panose="020F0502020204030204" pitchFamily="34" charset="0"/>
              </a:rPr>
              <a:t>7781</a:t>
            </a:r>
            <a:r>
              <a:rPr lang="lv-LV" sz="1400" dirty="0">
                <a:solidFill>
                  <a:schemeClr val="tx1"/>
                </a:solidFill>
                <a:latin typeface="+mn-lt"/>
                <a:ea typeface="Verdana" panose="020B0604030504040204" pitchFamily="34" charset="0"/>
              </a:rPr>
              <a:t> </a:t>
            </a:r>
            <a:r>
              <a:rPr lang="lv-LV" sz="1400" dirty="0">
                <a:solidFill>
                  <a:schemeClr val="tx1"/>
                </a:solidFill>
                <a:latin typeface="Verdana" panose="020B0604030504040204" pitchFamily="34" charset="0"/>
                <a:ea typeface="Verdana" panose="020B0604030504040204" pitchFamily="34" charset="0"/>
              </a:rPr>
              <a:t>Ukrainas pilsonis; </a:t>
            </a:r>
            <a:r>
              <a:rPr lang="lv-LV" sz="1400" b="1" dirty="0">
                <a:solidFill>
                  <a:schemeClr val="tx1"/>
                </a:solidFill>
                <a:latin typeface="Verdana" panose="020B0604030504040204" pitchFamily="34" charset="0"/>
                <a:ea typeface="Verdana" panose="020B0604030504040204" pitchFamily="34" charset="0"/>
              </a:rPr>
              <a:t>plūsma saglabājas mērena un stabila</a:t>
            </a:r>
            <a:r>
              <a:rPr lang="lv-LV" sz="1400" b="1" dirty="0"/>
              <a:t>. </a:t>
            </a:r>
            <a:r>
              <a:rPr lang="lv-LV" sz="1400" dirty="0">
                <a:solidFill>
                  <a:schemeClr val="tx1"/>
                </a:solidFill>
                <a:latin typeface="Verdana" panose="020B0604030504040204" pitchFamily="34" charset="0"/>
                <a:ea typeface="Verdana" panose="020B0604030504040204" pitchFamily="34" charset="0"/>
              </a:rPr>
              <a:t>Lielākā daļa, kas ieceļojusi caur ārējo robežu, </a:t>
            </a:r>
            <a:r>
              <a:rPr lang="lv-LV" sz="1400" b="1" dirty="0">
                <a:solidFill>
                  <a:schemeClr val="tx1"/>
                </a:solidFill>
                <a:latin typeface="Verdana" panose="020B0604030504040204" pitchFamily="34" charset="0"/>
                <a:ea typeface="Verdana" panose="020B0604030504040204" pitchFamily="34" charset="0"/>
              </a:rPr>
              <a:t>ieceļo caur lidostu «Rīga» – </a:t>
            </a:r>
            <a:r>
              <a:rPr lang="lv-LV" sz="1400" b="1" dirty="0"/>
              <a:t>95</a:t>
            </a:r>
            <a:r>
              <a:rPr lang="lv-LV" sz="1400" b="1" dirty="0">
                <a:solidFill>
                  <a:schemeClr val="tx1"/>
                </a:solidFill>
                <a:latin typeface="Verdana" panose="020B0604030504040204" pitchFamily="34" charset="0"/>
                <a:ea typeface="Verdana" panose="020B0604030504040204" pitchFamily="34" charset="0"/>
              </a:rPr>
              <a:t>%. </a:t>
            </a:r>
            <a:r>
              <a:rPr lang="lv-LV" sz="1400" dirty="0"/>
              <a:t>Lielāka plūsma bija vērojama 2025. gada decembrī, kas saistīts ar tradicionāli biežāku ceļošanu svētku periodā. </a:t>
            </a:r>
          </a:p>
          <a:p>
            <a:endParaRPr lang="lv-LV" dirty="0"/>
          </a:p>
          <a:p>
            <a:endParaRPr lang="lv-LV" dirty="0"/>
          </a:p>
          <a:p>
            <a:endParaRPr lang="lv-LV" dirty="0"/>
          </a:p>
        </p:txBody>
      </p:sp>
      <p:graphicFrame>
        <p:nvGraphicFramePr>
          <p:cNvPr id="6" name="Chart 5">
            <a:extLst>
              <a:ext uri="{FF2B5EF4-FFF2-40B4-BE49-F238E27FC236}">
                <a16:creationId xmlns:a16="http://schemas.microsoft.com/office/drawing/2014/main" id="{A49C92A3-8E04-4EF1-8376-1919C8F1CCCA}"/>
              </a:ext>
            </a:extLst>
          </p:cNvPr>
          <p:cNvGraphicFramePr>
            <a:graphicFrameLocks/>
          </p:cNvGraphicFramePr>
          <p:nvPr>
            <p:extLst>
              <p:ext uri="{D42A27DB-BD31-4B8C-83A1-F6EECF244321}">
                <p14:modId xmlns:p14="http://schemas.microsoft.com/office/powerpoint/2010/main" val="1682889885"/>
              </p:ext>
            </p:extLst>
          </p:nvPr>
        </p:nvGraphicFramePr>
        <p:xfrm>
          <a:off x="3291840" y="2804160"/>
          <a:ext cx="6361611" cy="343335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75422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CB234-57C8-4D03-A5FC-5BEE6C089737}"/>
              </a:ext>
            </a:extLst>
          </p:cNvPr>
          <p:cNvSpPr>
            <a:spLocks noGrp="1"/>
          </p:cNvSpPr>
          <p:nvPr>
            <p:ph type="title"/>
          </p:nvPr>
        </p:nvSpPr>
        <p:spPr>
          <a:xfrm>
            <a:off x="2429934" y="482858"/>
            <a:ext cx="9355666" cy="973409"/>
          </a:xfrm>
        </p:spPr>
        <p:txBody>
          <a:bodyPr>
            <a:normAutofit fontScale="90000"/>
          </a:bodyPr>
          <a:lstStyle/>
          <a:p>
            <a:pPr algn="ctr">
              <a:lnSpc>
                <a:spcPct val="110000"/>
              </a:lnSpc>
            </a:pPr>
            <a:r>
              <a:rPr lang="lv" sz="2700" b="1" dirty="0">
                <a:solidFill>
                  <a:schemeClr val="tx1"/>
                </a:solidFill>
                <a:latin typeface="Verdana" panose="020B0604030504040204" pitchFamily="34" charset="0"/>
                <a:ea typeface="Verdana" panose="020B0604030504040204" pitchFamily="34" charset="0"/>
              </a:rPr>
              <a:t>Ukrainas civiliedzīvotāji Fizisko personu reģistrā (1)</a:t>
            </a:r>
            <a:br>
              <a:rPr lang="lv" sz="2400" b="1" dirty="0">
                <a:solidFill>
                  <a:schemeClr val="tx1"/>
                </a:solidFill>
                <a:latin typeface="Verdana" panose="020B0604030504040204" pitchFamily="34" charset="0"/>
                <a:ea typeface="Verdana" panose="020B0604030504040204" pitchFamily="34" charset="0"/>
              </a:rPr>
            </a:br>
            <a:r>
              <a:rPr lang="lv" sz="1800" b="1" dirty="0">
                <a:solidFill>
                  <a:schemeClr val="tx1"/>
                </a:solidFill>
                <a:latin typeface="Verdana" panose="020B0604030504040204" pitchFamily="34" charset="0"/>
                <a:ea typeface="Verdana" panose="020B0604030504040204" pitchFamily="34" charset="0"/>
              </a:rPr>
              <a:t>(dati uz 01.06.2026.)</a:t>
            </a:r>
            <a:endParaRPr lang="lv-LV" sz="1800" dirty="0"/>
          </a:p>
        </p:txBody>
      </p:sp>
      <p:sp>
        <p:nvSpPr>
          <p:cNvPr id="4" name="Content Placeholder 3">
            <a:extLst>
              <a:ext uri="{FF2B5EF4-FFF2-40B4-BE49-F238E27FC236}">
                <a16:creationId xmlns:a16="http://schemas.microsoft.com/office/drawing/2014/main" id="{B3C64827-44BC-4D79-8D55-074D31148AD6}"/>
              </a:ext>
            </a:extLst>
          </p:cNvPr>
          <p:cNvSpPr>
            <a:spLocks noGrp="1"/>
          </p:cNvSpPr>
          <p:nvPr>
            <p:ph sz="half" idx="2"/>
          </p:nvPr>
        </p:nvSpPr>
        <p:spPr>
          <a:xfrm>
            <a:off x="5207002" y="2125133"/>
            <a:ext cx="3141131" cy="3513667"/>
          </a:xfrm>
        </p:spPr>
        <p:txBody>
          <a:bodyPr>
            <a:normAutofit/>
          </a:bodyPr>
          <a:lstStyle/>
          <a:p>
            <a:pPr marL="0" indent="0">
              <a:buNone/>
            </a:pPr>
            <a:endParaRPr lang="lv-LV" dirty="0">
              <a:solidFill>
                <a:schemeClr val="tx1"/>
              </a:solidFill>
              <a:latin typeface="Verdana" panose="020B0604030504040204" pitchFamily="34" charset="0"/>
              <a:ea typeface="Verdana" panose="020B0604030504040204" pitchFamily="34" charset="0"/>
            </a:endParaRPr>
          </a:p>
          <a:p>
            <a:pPr marL="0" indent="0">
              <a:buNone/>
            </a:pPr>
            <a:endParaRPr lang="lv-LV" dirty="0"/>
          </a:p>
          <a:p>
            <a:pPr marL="0" indent="0" algn="just">
              <a:buNone/>
            </a:pPr>
            <a:endParaRPr lang="lv-LV" dirty="0"/>
          </a:p>
          <a:p>
            <a:pPr marL="0" indent="0">
              <a:buNone/>
            </a:pPr>
            <a:endParaRPr lang="lv-LV" dirty="0"/>
          </a:p>
          <a:p>
            <a:pPr marL="0" indent="0">
              <a:buNone/>
            </a:pPr>
            <a:endParaRPr lang="lv-LV" dirty="0"/>
          </a:p>
        </p:txBody>
      </p:sp>
      <p:sp>
        <p:nvSpPr>
          <p:cNvPr id="7" name="Text Placeholder 6">
            <a:extLst>
              <a:ext uri="{FF2B5EF4-FFF2-40B4-BE49-F238E27FC236}">
                <a16:creationId xmlns:a16="http://schemas.microsoft.com/office/drawing/2014/main" id="{2E98D965-3305-483E-BEE1-396E6962872E}"/>
              </a:ext>
            </a:extLst>
          </p:cNvPr>
          <p:cNvSpPr>
            <a:spLocks noGrp="1"/>
          </p:cNvSpPr>
          <p:nvPr>
            <p:ph type="body" sz="quarter" idx="10"/>
          </p:nvPr>
        </p:nvSpPr>
        <p:spPr>
          <a:xfrm>
            <a:off x="1100665" y="5940876"/>
            <a:ext cx="2704982" cy="445682"/>
          </a:xfrm>
        </p:spPr>
        <p:txBody>
          <a:bodyPr>
            <a:normAutofit fontScale="25000" lnSpcReduction="20000"/>
          </a:bodyPr>
          <a:lstStyle/>
          <a:p>
            <a:endParaRPr lang="lv-LV" sz="12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r>
              <a:rPr lang="lv-LV" sz="3600" dirty="0">
                <a:latin typeface="Calibri" panose="020F0502020204030204" pitchFamily="34" charset="0"/>
                <a:ea typeface="Calibri" panose="020F0502020204030204" pitchFamily="34" charset="0"/>
                <a:cs typeface="Calibri" panose="020F0502020204030204" pitchFamily="34" charset="0"/>
              </a:rPr>
              <a:t>UC – Ukrainas civiliedzīvotājs</a:t>
            </a:r>
          </a:p>
          <a:p>
            <a:r>
              <a:rPr lang="lv-LV" sz="3600" dirty="0">
                <a:latin typeface="Calibri" panose="020F0502020204030204" pitchFamily="34" charset="0"/>
                <a:ea typeface="Calibri" panose="020F0502020204030204" pitchFamily="34" charset="0"/>
                <a:cs typeface="Calibri" panose="020F0502020204030204" pitchFamily="34" charset="0"/>
              </a:rPr>
              <a:t>PA – Pagaidu aizsardzības statuss</a:t>
            </a:r>
          </a:p>
        </p:txBody>
      </p:sp>
      <p:sp>
        <p:nvSpPr>
          <p:cNvPr id="9" name="Slide Number Placeholder 8">
            <a:extLst>
              <a:ext uri="{FF2B5EF4-FFF2-40B4-BE49-F238E27FC236}">
                <a16:creationId xmlns:a16="http://schemas.microsoft.com/office/drawing/2014/main" id="{1EE4629E-0803-4FCD-A7FF-D045C1F946CA}"/>
              </a:ext>
            </a:extLst>
          </p:cNvPr>
          <p:cNvSpPr>
            <a:spLocks noGrp="1"/>
          </p:cNvSpPr>
          <p:nvPr>
            <p:ph type="sldNum" sz="quarter" idx="18"/>
          </p:nvPr>
        </p:nvSpPr>
        <p:spPr/>
        <p:txBody>
          <a:bodyPr/>
          <a:lstStyle/>
          <a:p>
            <a:pPr>
              <a:defRPr/>
            </a:pPr>
            <a:fld id="{9487133D-6309-4441-93AC-8C7C2CB051CA}" type="slidenum">
              <a:rPr lang="en-US" altLang="lv-LV" smtClean="0"/>
              <a:pPr>
                <a:defRPr/>
              </a:pPr>
              <a:t>3</a:t>
            </a:fld>
            <a:endParaRPr lang="en-US" altLang="lv-LV"/>
          </a:p>
        </p:txBody>
      </p:sp>
      <p:sp>
        <p:nvSpPr>
          <p:cNvPr id="11" name="Text Placeholder 6">
            <a:extLst>
              <a:ext uri="{FF2B5EF4-FFF2-40B4-BE49-F238E27FC236}">
                <a16:creationId xmlns:a16="http://schemas.microsoft.com/office/drawing/2014/main" id="{DC021E44-E40B-4092-9B15-4752BDB2BCE5}"/>
              </a:ext>
            </a:extLst>
          </p:cNvPr>
          <p:cNvSpPr txBox="1">
            <a:spLocks/>
          </p:cNvSpPr>
          <p:nvPr/>
        </p:nvSpPr>
        <p:spPr>
          <a:xfrm>
            <a:off x="1058333" y="1539611"/>
            <a:ext cx="10380134" cy="1645126"/>
          </a:xfrm>
          <a:prstGeom prst="rect">
            <a:avLst/>
          </a:prstGeom>
        </p:spPr>
        <p:txBody>
          <a:bodyPr vert="horz" lIns="91440" tIns="45720" rIns="91440" bIns="45720" rtlCol="0">
            <a:normAutofit lnSpcReduction="10000"/>
          </a:bodyPr>
          <a:lstStyle>
            <a:lvl1pPr marL="0" indent="0" algn="l" defTabSz="642915" rtl="0" eaLnBrk="1" latinLnBrk="0" hangingPunct="1">
              <a:lnSpc>
                <a:spcPct val="90000"/>
              </a:lnSpc>
              <a:spcBef>
                <a:spcPts val="703"/>
              </a:spcBef>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a:lstStyle>
          <a:p>
            <a:pPr marL="114300" indent="0" algn="just">
              <a:buNone/>
            </a:pPr>
            <a:r>
              <a:rPr lang="lv-LV" sz="1400" dirty="0"/>
              <a:t>2026. gada 1. jūnijā Fizisko personu reģistrā bija</a:t>
            </a:r>
            <a:r>
              <a:rPr lang="lv-LV" sz="1400" dirty="0">
                <a:latin typeface="Verdana" panose="020B0604030504040204" pitchFamily="34" charset="0"/>
                <a:ea typeface="Verdana" panose="020B0604030504040204" pitchFamily="34" charset="0"/>
              </a:rPr>
              <a:t> iekļauti </a:t>
            </a:r>
            <a:r>
              <a:rPr lang="lv-LV" sz="1400" b="1" dirty="0">
                <a:latin typeface="Verdana" panose="020B0604030504040204" pitchFamily="34" charset="0"/>
                <a:ea typeface="Verdana" panose="020B0604030504040204" pitchFamily="34" charset="0"/>
              </a:rPr>
              <a:t>31 622 </a:t>
            </a:r>
            <a:r>
              <a:rPr lang="lv-LV" sz="1400" dirty="0">
                <a:latin typeface="Verdana" panose="020B0604030504040204" pitchFamily="34" charset="0"/>
                <a:ea typeface="Verdana" panose="020B0604030504040204" pitchFamily="34" charset="0"/>
              </a:rPr>
              <a:t>Ukrainas civiliedzīvotāji</a:t>
            </a:r>
            <a:r>
              <a:rPr lang="lv-LV" sz="1400" dirty="0"/>
              <a:t> ar  derīgu </a:t>
            </a:r>
            <a:r>
              <a:rPr lang="lv-LV" sz="1400" b="1" dirty="0">
                <a:latin typeface="Verdana" panose="020B0604030504040204" pitchFamily="34" charset="0"/>
                <a:ea typeface="Verdana" panose="020B0604030504040204" pitchFamily="34" charset="0"/>
              </a:rPr>
              <a:t>pagaidu aizsardzības statusu</a:t>
            </a:r>
            <a:r>
              <a:rPr lang="lv-LV" sz="1400" dirty="0">
                <a:latin typeface="Verdana" panose="020B0604030504040204" pitchFamily="34" charset="0"/>
                <a:ea typeface="Verdana" panose="020B0604030504040204" pitchFamily="34" charset="0"/>
              </a:rPr>
              <a:t>.</a:t>
            </a:r>
            <a:r>
              <a:rPr lang="lv-LV" sz="1400" b="1" dirty="0">
                <a:latin typeface="Verdana" panose="020B0604030504040204" pitchFamily="34" charset="0"/>
                <a:ea typeface="Verdana" panose="020B0604030504040204" pitchFamily="34" charset="0"/>
              </a:rPr>
              <a:t> </a:t>
            </a:r>
            <a:endParaRPr lang="lv-LV" sz="1400" dirty="0">
              <a:latin typeface="Verdana" panose="020B0604030504040204" pitchFamily="34" charset="0"/>
              <a:ea typeface="Verdana" panose="020B0604030504040204" pitchFamily="34" charset="0"/>
            </a:endParaRPr>
          </a:p>
          <a:p>
            <a:pPr marL="114300" indent="0" algn="just">
              <a:lnSpc>
                <a:spcPct val="110000"/>
              </a:lnSpc>
              <a:buNone/>
            </a:pPr>
            <a:r>
              <a:rPr lang="lv-LV" sz="1400" dirty="0"/>
              <a:t>Laika periodā no 2025</a:t>
            </a:r>
            <a:r>
              <a:rPr lang="lv-LV" sz="1400" dirty="0">
                <a:latin typeface="Verdana" panose="020B0604030504040204" pitchFamily="34" charset="0"/>
                <a:ea typeface="Verdana" panose="020B0604030504040204" pitchFamily="34" charset="0"/>
              </a:rPr>
              <a:t>. gada decembra līdz 2026. gada maijam </a:t>
            </a:r>
            <a:r>
              <a:rPr lang="lv-LV" sz="1400" b="1" dirty="0">
                <a:latin typeface="Verdana" panose="020B0604030504040204" pitchFamily="34" charset="0"/>
                <a:ea typeface="Verdana" panose="020B0604030504040204" pitchFamily="34" charset="0"/>
              </a:rPr>
              <a:t>no jauna </a:t>
            </a:r>
            <a:r>
              <a:rPr lang="lv-LV" sz="1400" b="1" dirty="0"/>
              <a:t>reģistrēto</a:t>
            </a:r>
            <a:r>
              <a:rPr lang="lv-LV" sz="1400" b="1" dirty="0">
                <a:latin typeface="Verdana" panose="020B0604030504040204" pitchFamily="34" charset="0"/>
                <a:ea typeface="Verdana" panose="020B0604030504040204" pitchFamily="34" charset="0"/>
              </a:rPr>
              <a:t> pagaidu aizsardzības statusa saņēmēju skaits saglabājās mērens un stabils, ar nedaudz lejupejošu tendenci</a:t>
            </a:r>
            <a:r>
              <a:rPr lang="lv-LV" sz="1400" dirty="0">
                <a:latin typeface="Verdana" panose="020B0604030504040204" pitchFamily="34" charset="0"/>
                <a:ea typeface="Verdana" panose="020B0604030504040204" pitchFamily="34" charset="0"/>
              </a:rPr>
              <a:t>.  Fizisko personu reģistrā no jaun</a:t>
            </a:r>
            <a:r>
              <a:rPr lang="lv-LV" sz="1400" dirty="0"/>
              <a:t>a </a:t>
            </a:r>
            <a:r>
              <a:rPr lang="lv-LV" sz="1400" b="1" dirty="0"/>
              <a:t>katru mēnesi </a:t>
            </a:r>
            <a:r>
              <a:rPr lang="lv-LV" sz="1400" dirty="0"/>
              <a:t>ar pagaidu aizsardzības statusu </a:t>
            </a:r>
            <a:r>
              <a:rPr lang="lv-LV" sz="1400" dirty="0">
                <a:latin typeface="Verdana" panose="020B0604030504040204" pitchFamily="34" charset="0"/>
                <a:ea typeface="Verdana" panose="020B0604030504040204" pitchFamily="34" charset="0"/>
              </a:rPr>
              <a:t>tika iekļauti </a:t>
            </a:r>
            <a:r>
              <a:rPr lang="lv-LV" sz="1400" b="1" dirty="0">
                <a:latin typeface="Verdana" panose="020B0604030504040204" pitchFamily="34" charset="0"/>
                <a:ea typeface="Verdana" panose="020B0604030504040204" pitchFamily="34" charset="0"/>
              </a:rPr>
              <a:t>vidēji </a:t>
            </a:r>
            <a:r>
              <a:rPr lang="lv-LV" sz="1400" b="1" dirty="0"/>
              <a:t>418</a:t>
            </a:r>
            <a:r>
              <a:rPr lang="lv-LV" sz="1400" b="1" dirty="0">
                <a:latin typeface="Verdana" panose="020B0604030504040204" pitchFamily="34" charset="0"/>
                <a:ea typeface="Verdana" panose="020B0604030504040204" pitchFamily="34" charset="0"/>
              </a:rPr>
              <a:t> </a:t>
            </a:r>
            <a:r>
              <a:rPr lang="lv-LV" sz="1400" dirty="0">
                <a:latin typeface="Verdana" panose="020B0604030504040204" pitchFamily="34" charset="0"/>
                <a:ea typeface="Verdana" panose="020B0604030504040204" pitchFamily="34" charset="0"/>
              </a:rPr>
              <a:t>Ukrainas civiliedzīvotāji; kopā šajā laika periodā pagaidu aizsardzības  statuss tika piešķirts </a:t>
            </a:r>
            <a:r>
              <a:rPr lang="lv-LV" sz="1400" dirty="0"/>
              <a:t>2507</a:t>
            </a:r>
            <a:r>
              <a:rPr lang="lv-LV" sz="1400" dirty="0">
                <a:latin typeface="Verdana" panose="020B0604030504040204" pitchFamily="34" charset="0"/>
                <a:ea typeface="Verdana" panose="020B0604030504040204" pitchFamily="34" charset="0"/>
              </a:rPr>
              <a:t> Ukrainas civiliedzīvotājiem. Savukārt anulēts pagaidu aizsardzības statuss šajā pašā laika posmā tika </a:t>
            </a:r>
            <a:r>
              <a:rPr lang="lv-LV" sz="1400" dirty="0"/>
              <a:t>2275</a:t>
            </a:r>
            <a:r>
              <a:rPr lang="lv-LV" sz="1400" dirty="0">
                <a:latin typeface="Verdana" panose="020B0604030504040204" pitchFamily="34" charset="0"/>
                <a:ea typeface="Verdana" panose="020B0604030504040204" pitchFamily="34" charset="0"/>
              </a:rPr>
              <a:t> personām. </a:t>
            </a:r>
            <a:endParaRPr lang="lv-LV" sz="1200" dirty="0"/>
          </a:p>
          <a:p>
            <a:pPr>
              <a:buClrTx/>
            </a:pPr>
            <a:endParaRPr lang="lv-LV" dirty="0"/>
          </a:p>
        </p:txBody>
      </p:sp>
      <p:sp>
        <p:nvSpPr>
          <p:cNvPr id="12" name="Content Placeholder 3">
            <a:extLst>
              <a:ext uri="{FF2B5EF4-FFF2-40B4-BE49-F238E27FC236}">
                <a16:creationId xmlns:a16="http://schemas.microsoft.com/office/drawing/2014/main" id="{90AAEF41-92B8-45E8-A659-A7BBCA978029}"/>
              </a:ext>
            </a:extLst>
          </p:cNvPr>
          <p:cNvSpPr txBox="1">
            <a:spLocks/>
          </p:cNvSpPr>
          <p:nvPr/>
        </p:nvSpPr>
        <p:spPr>
          <a:xfrm>
            <a:off x="8678333" y="2125133"/>
            <a:ext cx="2904067" cy="3725929"/>
          </a:xfrm>
          <a:prstGeom prst="rect">
            <a:avLst/>
          </a:prstGeom>
        </p:spPr>
        <p:txBody>
          <a:bodyPr vert="horz" lIns="91440" tIns="45720" rIns="91440" bIns="45720" rtlCol="0">
            <a:normAutofit/>
          </a:bodyPr>
          <a:lstStyle>
            <a:lvl1pPr marL="160729" indent="-160729" algn="l" defTabSz="642915" rtl="0" eaLnBrk="1" latinLnBrk="0" hangingPunct="1">
              <a:lnSpc>
                <a:spcPct val="90000"/>
              </a:lnSpc>
              <a:spcBef>
                <a:spcPts val="703"/>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82186" indent="-160729" algn="l" defTabSz="642915" rtl="0" eaLnBrk="1" latinLnBrk="0" hangingPunct="1">
              <a:lnSpc>
                <a:spcPct val="90000"/>
              </a:lnSpc>
              <a:spcBef>
                <a:spcPts val="352"/>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803643" indent="-160729" algn="l" defTabSz="642915" rtl="0" eaLnBrk="1" latinLnBrk="0" hangingPunct="1">
              <a:lnSpc>
                <a:spcPct val="90000"/>
              </a:lnSpc>
              <a:spcBef>
                <a:spcPts val="352"/>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125101" indent="-160729" algn="l" defTabSz="642915" rtl="0" eaLnBrk="1" latinLnBrk="0" hangingPunct="1">
              <a:lnSpc>
                <a:spcPct val="90000"/>
              </a:lnSpc>
              <a:spcBef>
                <a:spcPts val="352"/>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1446558" indent="-160729" algn="l" defTabSz="642915" rtl="0" eaLnBrk="1" latinLnBrk="0" hangingPunct="1">
              <a:lnSpc>
                <a:spcPct val="90000"/>
              </a:lnSpc>
              <a:spcBef>
                <a:spcPts val="352"/>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1768015" indent="-160729" algn="l" defTabSz="642915" rtl="0" eaLnBrk="1" latinLnBrk="0" hangingPunct="1">
              <a:lnSpc>
                <a:spcPct val="90000"/>
              </a:lnSpc>
              <a:spcBef>
                <a:spcPts val="352"/>
              </a:spcBef>
              <a:buFont typeface="Arial" panose="020B0604020202020204" pitchFamily="34" charset="0"/>
              <a:buChar char="•"/>
              <a:defRPr sz="1700"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700"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700"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700" kern="1200">
                <a:solidFill>
                  <a:schemeClr val="tx1"/>
                </a:solidFill>
                <a:latin typeface="+mn-lt"/>
                <a:ea typeface="+mn-ea"/>
                <a:cs typeface="+mn-cs"/>
              </a:defRPr>
            </a:lvl9pPr>
          </a:lstStyle>
          <a:p>
            <a:pPr marL="0" indent="0">
              <a:buClrTx/>
              <a:buFont typeface="Arial" panose="020B0604020202020204" pitchFamily="34" charset="0"/>
              <a:buNone/>
            </a:pPr>
            <a:endParaRPr lang="lv-LV" dirty="0"/>
          </a:p>
          <a:p>
            <a:pPr marL="0" indent="0" algn="just">
              <a:buClrTx/>
              <a:buFont typeface="Arial" panose="020B0604020202020204" pitchFamily="34" charset="0"/>
              <a:buNone/>
            </a:pPr>
            <a:endParaRPr lang="lv-LV" dirty="0"/>
          </a:p>
          <a:p>
            <a:pPr marL="0" indent="0">
              <a:buClrTx/>
              <a:buFont typeface="Arial" panose="020B0604020202020204" pitchFamily="34" charset="0"/>
              <a:buNone/>
            </a:pPr>
            <a:endParaRPr lang="lv-LV" dirty="0"/>
          </a:p>
          <a:p>
            <a:pPr marL="0" indent="0">
              <a:buClrTx/>
              <a:buFont typeface="Arial" panose="020B0604020202020204" pitchFamily="34" charset="0"/>
              <a:buNone/>
            </a:pPr>
            <a:endParaRPr lang="lv-LV" dirty="0"/>
          </a:p>
        </p:txBody>
      </p:sp>
      <p:graphicFrame>
        <p:nvGraphicFramePr>
          <p:cNvPr id="10" name="Chart 9">
            <a:extLst>
              <a:ext uri="{FF2B5EF4-FFF2-40B4-BE49-F238E27FC236}">
                <a16:creationId xmlns:a16="http://schemas.microsoft.com/office/drawing/2014/main" id="{6404F643-A962-4B2E-9D55-35588703E43D}"/>
              </a:ext>
            </a:extLst>
          </p:cNvPr>
          <p:cNvGraphicFramePr>
            <a:graphicFrameLocks/>
          </p:cNvGraphicFramePr>
          <p:nvPr>
            <p:extLst>
              <p:ext uri="{D42A27DB-BD31-4B8C-83A1-F6EECF244321}">
                <p14:modId xmlns:p14="http://schemas.microsoft.com/office/powerpoint/2010/main" val="257997273"/>
              </p:ext>
            </p:extLst>
          </p:nvPr>
        </p:nvGraphicFramePr>
        <p:xfrm>
          <a:off x="1655233" y="3184737"/>
          <a:ext cx="4572000"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4" name="Chart 13">
            <a:extLst>
              <a:ext uri="{FF2B5EF4-FFF2-40B4-BE49-F238E27FC236}">
                <a16:creationId xmlns:a16="http://schemas.microsoft.com/office/drawing/2014/main" id="{D39E1EDE-EECC-4FD3-B2C1-71E58A9A2EBB}"/>
              </a:ext>
            </a:extLst>
          </p:cNvPr>
          <p:cNvGraphicFramePr>
            <a:graphicFrameLocks/>
          </p:cNvGraphicFramePr>
          <p:nvPr>
            <p:extLst>
              <p:ext uri="{D42A27DB-BD31-4B8C-83A1-F6EECF244321}">
                <p14:modId xmlns:p14="http://schemas.microsoft.com/office/powerpoint/2010/main" val="3923639410"/>
              </p:ext>
            </p:extLst>
          </p:nvPr>
        </p:nvGraphicFramePr>
        <p:xfrm>
          <a:off x="6392333" y="3191206"/>
          <a:ext cx="4572000" cy="2743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01830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AE67-9A91-4C1D-9849-BDBD772B0A31}"/>
              </a:ext>
            </a:extLst>
          </p:cNvPr>
          <p:cNvSpPr>
            <a:spLocks noGrp="1"/>
          </p:cNvSpPr>
          <p:nvPr>
            <p:ph type="title"/>
          </p:nvPr>
        </p:nvSpPr>
        <p:spPr>
          <a:xfrm>
            <a:off x="2446867" y="381000"/>
            <a:ext cx="9271000" cy="990601"/>
          </a:xfrm>
        </p:spPr>
        <p:txBody>
          <a:bodyPr>
            <a:normAutofit/>
          </a:bodyPr>
          <a:lstStyle/>
          <a:p>
            <a:pPr algn="ctr">
              <a:lnSpc>
                <a:spcPct val="110000"/>
              </a:lnSpc>
            </a:pPr>
            <a:r>
              <a:rPr lang="lv" b="1" dirty="0">
                <a:solidFill>
                  <a:schemeClr val="tx1"/>
                </a:solidFill>
                <a:latin typeface="Verdana" panose="020B0604030504040204" pitchFamily="34" charset="0"/>
                <a:ea typeface="Verdana" panose="020B0604030504040204" pitchFamily="34" charset="0"/>
              </a:rPr>
              <a:t>Ukrainas civiliedzīvotāji Fizisko personu reģistrā (2)</a:t>
            </a:r>
            <a:br>
              <a:rPr lang="lv" sz="1600" b="1" dirty="0">
                <a:solidFill>
                  <a:schemeClr val="tx1"/>
                </a:solidFill>
                <a:latin typeface="Verdana" panose="020B0604030504040204" pitchFamily="34" charset="0"/>
                <a:ea typeface="Verdana" panose="020B0604030504040204" pitchFamily="34" charset="0"/>
              </a:rPr>
            </a:br>
            <a:r>
              <a:rPr lang="lv" sz="1600" b="1" dirty="0">
                <a:solidFill>
                  <a:schemeClr val="tx1"/>
                </a:solidFill>
                <a:latin typeface="Verdana" panose="020B0604030504040204" pitchFamily="34" charset="0"/>
                <a:ea typeface="Verdana" panose="020B0604030504040204" pitchFamily="34" charset="0"/>
              </a:rPr>
              <a:t>(dati uz 01.06.2026.)</a:t>
            </a:r>
            <a:endParaRPr lang="lv-LV" sz="1600" dirty="0"/>
          </a:p>
        </p:txBody>
      </p:sp>
      <p:sp>
        <p:nvSpPr>
          <p:cNvPr id="3" name="Text Placeholder 2">
            <a:extLst>
              <a:ext uri="{FF2B5EF4-FFF2-40B4-BE49-F238E27FC236}">
                <a16:creationId xmlns:a16="http://schemas.microsoft.com/office/drawing/2014/main" id="{62D27659-1F7D-42D3-A651-A5A5E19A4DE0}"/>
              </a:ext>
            </a:extLst>
          </p:cNvPr>
          <p:cNvSpPr>
            <a:spLocks noGrp="1"/>
          </p:cNvSpPr>
          <p:nvPr>
            <p:ph type="body" sz="quarter" idx="10"/>
          </p:nvPr>
        </p:nvSpPr>
        <p:spPr>
          <a:xfrm>
            <a:off x="1032933" y="1566333"/>
            <a:ext cx="10684934" cy="4707467"/>
          </a:xfrm>
        </p:spPr>
        <p:txBody>
          <a:bodyPr/>
          <a:lstStyle/>
          <a:p>
            <a:endParaRPr lang="lv-LV" dirty="0"/>
          </a:p>
          <a:p>
            <a:endParaRPr lang="lv-LV" dirty="0"/>
          </a:p>
        </p:txBody>
      </p:sp>
      <p:sp>
        <p:nvSpPr>
          <p:cNvPr id="11" name="TextBox 10">
            <a:extLst>
              <a:ext uri="{FF2B5EF4-FFF2-40B4-BE49-F238E27FC236}">
                <a16:creationId xmlns:a16="http://schemas.microsoft.com/office/drawing/2014/main" id="{485AAC4B-411A-4F75-8F61-9729FF20F286}"/>
              </a:ext>
            </a:extLst>
          </p:cNvPr>
          <p:cNvSpPr txBox="1"/>
          <p:nvPr/>
        </p:nvSpPr>
        <p:spPr>
          <a:xfrm>
            <a:off x="474133" y="1450636"/>
            <a:ext cx="11592361" cy="738664"/>
          </a:xfrm>
          <a:prstGeom prst="rect">
            <a:avLst/>
          </a:prstGeom>
          <a:noFill/>
        </p:spPr>
        <p:txBody>
          <a:bodyPr wrap="square" rtlCol="0">
            <a:spAutoFit/>
          </a:bodyPr>
          <a:lstStyle/>
          <a:p>
            <a:pPr algn="just"/>
            <a:r>
              <a:rPr lang="lv-LV" dirty="0">
                <a:latin typeface="+mn-lt"/>
              </a:rPr>
              <a:t>No Fizisko personu reģistrā iekļautajiem Ukrainas civiliedzīvotājiem pēc vecuma </a:t>
            </a:r>
            <a:r>
              <a:rPr lang="lv-LV" b="1" dirty="0">
                <a:latin typeface="+mn-lt"/>
              </a:rPr>
              <a:t>lielāko grupu veido personas darbspējas vecumā (18-64 gadi)- 22 743</a:t>
            </a:r>
            <a:r>
              <a:rPr lang="lv-LV" dirty="0">
                <a:latin typeface="+mn-lt"/>
              </a:rPr>
              <a:t> </a:t>
            </a:r>
            <a:r>
              <a:rPr lang="lv-LV" b="1" dirty="0">
                <a:latin typeface="+mn-lt"/>
              </a:rPr>
              <a:t>jeb 72%; </a:t>
            </a:r>
            <a:r>
              <a:rPr lang="lv-LV" dirty="0">
                <a:latin typeface="+mn-lt"/>
              </a:rPr>
              <a:t>nepilngadīgie – 21% un personas virs 65 gadu vecuma – 7%. Sieviešu īpatsvars starp Ukrainas civiliedzīvotājiem ir 53%, vīriešu attiecīgi – 47%. Vislielāko grupu veido sievietes darbspējas vecumā.</a:t>
            </a:r>
          </a:p>
        </p:txBody>
      </p:sp>
      <p:graphicFrame>
        <p:nvGraphicFramePr>
          <p:cNvPr id="9" name="Chart 8">
            <a:extLst>
              <a:ext uri="{FF2B5EF4-FFF2-40B4-BE49-F238E27FC236}">
                <a16:creationId xmlns:a16="http://schemas.microsoft.com/office/drawing/2014/main" id="{3ACCEB30-C783-42D4-B05F-CA0320BF20FB}"/>
              </a:ext>
            </a:extLst>
          </p:cNvPr>
          <p:cNvGraphicFramePr>
            <a:graphicFrameLocks/>
          </p:cNvGraphicFramePr>
          <p:nvPr>
            <p:extLst>
              <p:ext uri="{D42A27DB-BD31-4B8C-83A1-F6EECF244321}">
                <p14:modId xmlns:p14="http://schemas.microsoft.com/office/powerpoint/2010/main" val="3310676076"/>
              </p:ext>
            </p:extLst>
          </p:nvPr>
        </p:nvGraphicFramePr>
        <p:xfrm>
          <a:off x="191589" y="2268335"/>
          <a:ext cx="3779519" cy="218219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Chart 11">
            <a:extLst>
              <a:ext uri="{FF2B5EF4-FFF2-40B4-BE49-F238E27FC236}">
                <a16:creationId xmlns:a16="http://schemas.microsoft.com/office/drawing/2014/main" id="{A44F82BF-60CA-408C-8AB2-5473A60A011D}"/>
              </a:ext>
            </a:extLst>
          </p:cNvPr>
          <p:cNvGraphicFramePr>
            <a:graphicFrameLocks/>
          </p:cNvGraphicFramePr>
          <p:nvPr>
            <p:extLst>
              <p:ext uri="{D42A27DB-BD31-4B8C-83A1-F6EECF244321}">
                <p14:modId xmlns:p14="http://schemas.microsoft.com/office/powerpoint/2010/main" val="4107259630"/>
              </p:ext>
            </p:extLst>
          </p:nvPr>
        </p:nvGraphicFramePr>
        <p:xfrm>
          <a:off x="191588" y="4529566"/>
          <a:ext cx="3779519" cy="21867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hart 12">
            <a:extLst>
              <a:ext uri="{FF2B5EF4-FFF2-40B4-BE49-F238E27FC236}">
                <a16:creationId xmlns:a16="http://schemas.microsoft.com/office/drawing/2014/main" id="{97D22203-1FFE-4C8C-9F5B-A2AA218D63F2}"/>
              </a:ext>
            </a:extLst>
          </p:cNvPr>
          <p:cNvGraphicFramePr>
            <a:graphicFrameLocks/>
          </p:cNvGraphicFramePr>
          <p:nvPr>
            <p:extLst>
              <p:ext uri="{D42A27DB-BD31-4B8C-83A1-F6EECF244321}">
                <p14:modId xmlns:p14="http://schemas.microsoft.com/office/powerpoint/2010/main" val="1546510357"/>
              </p:ext>
            </p:extLst>
          </p:nvPr>
        </p:nvGraphicFramePr>
        <p:xfrm>
          <a:off x="4920343" y="2384032"/>
          <a:ext cx="6374675" cy="400546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278068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CB234-57C8-4D03-A5FC-5BEE6C089737}"/>
              </a:ext>
            </a:extLst>
          </p:cNvPr>
          <p:cNvSpPr>
            <a:spLocks noGrp="1"/>
          </p:cNvSpPr>
          <p:nvPr>
            <p:ph type="title"/>
          </p:nvPr>
        </p:nvSpPr>
        <p:spPr>
          <a:xfrm>
            <a:off x="3073400" y="685800"/>
            <a:ext cx="8509000" cy="1100667"/>
          </a:xfrm>
        </p:spPr>
        <p:txBody>
          <a:bodyPr/>
          <a:lstStyle/>
          <a:p>
            <a:pPr algn="ctr">
              <a:lnSpc>
                <a:spcPct val="110000"/>
              </a:lnSpc>
            </a:pPr>
            <a:r>
              <a:rPr lang="lv" sz="2400" b="1" dirty="0">
                <a:solidFill>
                  <a:schemeClr val="tx1"/>
                </a:solidFill>
                <a:latin typeface="Verdana" panose="020B0604030504040204" pitchFamily="34" charset="0"/>
                <a:ea typeface="Verdana" panose="020B0604030504040204" pitchFamily="34" charset="0"/>
              </a:rPr>
              <a:t>Ukrainas civiliedzīvotāji </a:t>
            </a:r>
            <a:r>
              <a:rPr lang="lv-LV" sz="2400" b="1" dirty="0">
                <a:solidFill>
                  <a:schemeClr val="tx1"/>
                </a:solidFill>
                <a:latin typeface="Verdana" panose="020B0604030504040204" pitchFamily="34" charset="0"/>
                <a:ea typeface="Verdana" panose="020B0604030504040204" pitchFamily="34" charset="0"/>
              </a:rPr>
              <a:t>pašvaldībās </a:t>
            </a:r>
            <a:br>
              <a:rPr lang="lv" sz="2400" b="1" dirty="0">
                <a:solidFill>
                  <a:schemeClr val="tx1"/>
                </a:solidFill>
                <a:latin typeface="Verdana" panose="020B0604030504040204" pitchFamily="34" charset="0"/>
                <a:ea typeface="Verdana" panose="020B0604030504040204" pitchFamily="34" charset="0"/>
              </a:rPr>
            </a:br>
            <a:r>
              <a:rPr lang="lv" sz="1600" b="1" dirty="0">
                <a:solidFill>
                  <a:schemeClr val="tx1"/>
                </a:solidFill>
                <a:latin typeface="Verdana" panose="020B0604030504040204" pitchFamily="34" charset="0"/>
                <a:ea typeface="Verdana" panose="020B0604030504040204" pitchFamily="34" charset="0"/>
              </a:rPr>
              <a:t>(UCASNIR* dati uz 01.06.2026.)</a:t>
            </a:r>
            <a:endParaRPr lang="lv-LV" dirty="0"/>
          </a:p>
        </p:txBody>
      </p:sp>
      <p:sp>
        <p:nvSpPr>
          <p:cNvPr id="4" name="Content Placeholder 3">
            <a:extLst>
              <a:ext uri="{FF2B5EF4-FFF2-40B4-BE49-F238E27FC236}">
                <a16:creationId xmlns:a16="http://schemas.microsoft.com/office/drawing/2014/main" id="{B3C64827-44BC-4D79-8D55-074D31148AD6}"/>
              </a:ext>
            </a:extLst>
          </p:cNvPr>
          <p:cNvSpPr>
            <a:spLocks noGrp="1"/>
          </p:cNvSpPr>
          <p:nvPr>
            <p:ph sz="half" idx="2"/>
          </p:nvPr>
        </p:nvSpPr>
        <p:spPr>
          <a:xfrm>
            <a:off x="8246532" y="2125133"/>
            <a:ext cx="3539068" cy="3852333"/>
          </a:xfrm>
        </p:spPr>
        <p:txBody>
          <a:bodyPr>
            <a:normAutofit fontScale="77500" lnSpcReduction="20000"/>
          </a:bodyPr>
          <a:lstStyle/>
          <a:p>
            <a:pPr marL="0" indent="0" algn="just">
              <a:lnSpc>
                <a:spcPct val="110000"/>
              </a:lnSpc>
              <a:buNone/>
            </a:pPr>
            <a:r>
              <a:rPr lang="lv-LV" sz="1800" dirty="0">
                <a:solidFill>
                  <a:schemeClr val="tx1"/>
                </a:solidFill>
                <a:latin typeface="Verdana" panose="020B0604030504040204" pitchFamily="34" charset="0"/>
                <a:ea typeface="Verdana" panose="020B0604030504040204" pitchFamily="34" charset="0"/>
              </a:rPr>
              <a:t>Ar pašvaldību atbalstu šobrīd </a:t>
            </a:r>
            <a:r>
              <a:rPr lang="lv-LV" sz="1800" b="1" dirty="0">
                <a:solidFill>
                  <a:schemeClr val="tx1"/>
                </a:solidFill>
                <a:latin typeface="Verdana" panose="020B0604030504040204" pitchFamily="34" charset="0"/>
                <a:ea typeface="Verdana" panose="020B0604030504040204" pitchFamily="34" charset="0"/>
              </a:rPr>
              <a:t>izmitināti</a:t>
            </a:r>
            <a:r>
              <a:rPr lang="lv-LV" sz="1800" dirty="0">
                <a:solidFill>
                  <a:schemeClr val="tx1"/>
                </a:solidFill>
                <a:latin typeface="Verdana" panose="020B0604030504040204" pitchFamily="34" charset="0"/>
                <a:ea typeface="Verdana" panose="020B0604030504040204" pitchFamily="34" charset="0"/>
              </a:rPr>
              <a:t> </a:t>
            </a:r>
            <a:r>
              <a:rPr lang="lv-LV" sz="1800" b="1" dirty="0"/>
              <a:t>2370</a:t>
            </a:r>
            <a:r>
              <a:rPr lang="lv-LV" sz="1800" b="1" dirty="0">
                <a:solidFill>
                  <a:schemeClr val="tx1"/>
                </a:solidFill>
                <a:latin typeface="Verdana" panose="020B0604030504040204" pitchFamily="34" charset="0"/>
                <a:ea typeface="Verdana" panose="020B0604030504040204" pitchFamily="34" charset="0"/>
              </a:rPr>
              <a:t> </a:t>
            </a:r>
            <a:r>
              <a:rPr lang="lv-LV" sz="1800" dirty="0">
                <a:solidFill>
                  <a:schemeClr val="tx1"/>
                </a:solidFill>
                <a:latin typeface="Verdana" panose="020B0604030504040204" pitchFamily="34" charset="0"/>
                <a:ea typeface="Verdana" panose="020B0604030504040204" pitchFamily="34" charset="0"/>
              </a:rPr>
              <a:t>Ukrainas civiliedzīvotāji; no tām personas ar pagarinātu izmitināšanas termiņu (UCAL 12.panta </a:t>
            </a:r>
            <a:r>
              <a:rPr lang="lv-LV" sz="1800" dirty="0"/>
              <a:t>(1</a:t>
            </a:r>
            <a:r>
              <a:rPr lang="lv-LV" sz="1800" baseline="30000" dirty="0"/>
              <a:t>2</a:t>
            </a:r>
            <a:r>
              <a:rPr lang="lv-LV" sz="1800" dirty="0"/>
              <a:t>) daļa) – 1105.</a:t>
            </a:r>
          </a:p>
          <a:p>
            <a:pPr marL="0" indent="0" algn="just">
              <a:lnSpc>
                <a:spcPct val="110000"/>
              </a:lnSpc>
              <a:buNone/>
            </a:pPr>
            <a:endParaRPr lang="lv-LV" sz="1800" dirty="0"/>
          </a:p>
          <a:p>
            <a:pPr marL="0" indent="0" algn="just">
              <a:lnSpc>
                <a:spcPct val="110000"/>
              </a:lnSpc>
              <a:buNone/>
            </a:pPr>
            <a:r>
              <a:rPr lang="lv-LV" sz="1800" dirty="0"/>
              <a:t>Salīdzinot ar 2025. gadu, kad par valsts līdzekļiem izmitināto personu skaits visu gadu bija nedaudz virs trīs tūkstošiem</a:t>
            </a:r>
            <a:r>
              <a:rPr lang="lv-LV" sz="1800" b="1" dirty="0"/>
              <a:t>, </a:t>
            </a:r>
            <a:r>
              <a:rPr lang="lv-LV" sz="1800" dirty="0"/>
              <a:t>2026.gadā </a:t>
            </a:r>
            <a:r>
              <a:rPr lang="lv-LV" sz="1800" b="1" dirty="0"/>
              <a:t>vērojama izmitināto skaita samazināšanās</a:t>
            </a:r>
            <a:r>
              <a:rPr lang="lv-LV" sz="1800" dirty="0"/>
              <a:t>, šā gada februārī tam samazinoties zem trīs tūkstošu atzīmes. </a:t>
            </a:r>
            <a:endParaRPr lang="lv-LV" sz="1800" dirty="0">
              <a:solidFill>
                <a:schemeClr val="tx1"/>
              </a:solidFill>
              <a:latin typeface="Verdana" panose="020B0604030504040204" pitchFamily="34" charset="0"/>
              <a:ea typeface="Verdana" panose="020B0604030504040204" pitchFamily="34" charset="0"/>
            </a:endParaRPr>
          </a:p>
          <a:p>
            <a:pPr marL="0" indent="0">
              <a:lnSpc>
                <a:spcPct val="110000"/>
              </a:lnSpc>
              <a:buNone/>
            </a:pPr>
            <a:endParaRPr lang="lv-LV" sz="1800" b="1" dirty="0"/>
          </a:p>
          <a:p>
            <a:pPr marL="0" indent="0">
              <a:lnSpc>
                <a:spcPct val="110000"/>
              </a:lnSpc>
              <a:buNone/>
            </a:pPr>
            <a:r>
              <a:rPr lang="lv-LV" sz="1800" b="1" dirty="0"/>
              <a:t>B</a:t>
            </a:r>
            <a:r>
              <a:rPr lang="lv-LV" sz="1800" b="1" dirty="0">
                <a:solidFill>
                  <a:schemeClr val="tx1"/>
                </a:solidFill>
                <a:latin typeface="Verdana" panose="020B0604030504040204" pitchFamily="34" charset="0"/>
                <a:ea typeface="Verdana" panose="020B0604030504040204" pitchFamily="34" charset="0"/>
              </a:rPr>
              <a:t>rīvo</a:t>
            </a:r>
            <a:r>
              <a:rPr lang="lv-LV" sz="1800" dirty="0">
                <a:solidFill>
                  <a:schemeClr val="tx1"/>
                </a:solidFill>
                <a:latin typeface="Verdana" panose="020B0604030504040204" pitchFamily="34" charset="0"/>
                <a:ea typeface="Verdana" panose="020B0604030504040204" pitchFamily="34" charset="0"/>
              </a:rPr>
              <a:t> izmitināšanas </a:t>
            </a:r>
            <a:r>
              <a:rPr lang="lv-LV" sz="1800" b="1" dirty="0">
                <a:solidFill>
                  <a:schemeClr val="tx1"/>
                </a:solidFill>
                <a:latin typeface="Verdana" panose="020B0604030504040204" pitchFamily="34" charset="0"/>
                <a:ea typeface="Verdana" panose="020B0604030504040204" pitchFamily="34" charset="0"/>
              </a:rPr>
              <a:t>gultas vietu skaits – </a:t>
            </a:r>
            <a:r>
              <a:rPr lang="lv-LV" sz="1800" b="1" dirty="0"/>
              <a:t>226</a:t>
            </a:r>
            <a:r>
              <a:rPr lang="lv-LV" sz="1800" b="1" dirty="0">
                <a:solidFill>
                  <a:schemeClr val="tx1"/>
                </a:solidFill>
                <a:latin typeface="Verdana" panose="020B0604030504040204" pitchFamily="34" charset="0"/>
                <a:ea typeface="Verdana" panose="020B0604030504040204" pitchFamily="34" charset="0"/>
              </a:rPr>
              <a:t>. </a:t>
            </a:r>
          </a:p>
          <a:p>
            <a:pPr marL="0" indent="0">
              <a:buNone/>
            </a:pPr>
            <a:endParaRPr lang="lv-LV" dirty="0"/>
          </a:p>
          <a:p>
            <a:pPr marL="0" indent="0">
              <a:buNone/>
            </a:pPr>
            <a:endParaRPr lang="lv-LV" dirty="0"/>
          </a:p>
          <a:p>
            <a:pPr marL="0" indent="0">
              <a:buNone/>
            </a:pPr>
            <a:endParaRPr lang="lv-LV" dirty="0"/>
          </a:p>
        </p:txBody>
      </p:sp>
      <p:sp>
        <p:nvSpPr>
          <p:cNvPr id="7" name="Text Placeholder 6">
            <a:extLst>
              <a:ext uri="{FF2B5EF4-FFF2-40B4-BE49-F238E27FC236}">
                <a16:creationId xmlns:a16="http://schemas.microsoft.com/office/drawing/2014/main" id="{2E98D965-3305-483E-BEE1-396E6962872E}"/>
              </a:ext>
            </a:extLst>
          </p:cNvPr>
          <p:cNvSpPr>
            <a:spLocks noGrp="1"/>
          </p:cNvSpPr>
          <p:nvPr>
            <p:ph type="body" sz="quarter" idx="10"/>
          </p:nvPr>
        </p:nvSpPr>
        <p:spPr>
          <a:xfrm>
            <a:off x="812800" y="5884333"/>
            <a:ext cx="7433732" cy="745067"/>
          </a:xfrm>
        </p:spPr>
        <p:txBody>
          <a:bodyPr/>
          <a:lstStyle/>
          <a:p>
            <a:r>
              <a:rPr lang="lv-LV" sz="1200" dirty="0">
                <a:solidFill>
                  <a:schemeClr val="tx1"/>
                </a:solidFill>
                <a:latin typeface="Verdana" panose="020B0604030504040204" pitchFamily="34" charset="0"/>
                <a:ea typeface="Verdana" panose="020B0604030504040204" pitchFamily="34" charset="0"/>
              </a:rPr>
              <a:t>*UCASNIR- Ukrainas civiliedzīvotāju atbalsta sniegšanai nepieciešamās informācijas reģistrs.</a:t>
            </a:r>
          </a:p>
          <a:p>
            <a:endParaRPr lang="lv-LV" dirty="0"/>
          </a:p>
        </p:txBody>
      </p:sp>
      <p:sp>
        <p:nvSpPr>
          <p:cNvPr id="9" name="Slide Number Placeholder 8">
            <a:extLst>
              <a:ext uri="{FF2B5EF4-FFF2-40B4-BE49-F238E27FC236}">
                <a16:creationId xmlns:a16="http://schemas.microsoft.com/office/drawing/2014/main" id="{1EE4629E-0803-4FCD-A7FF-D045C1F946CA}"/>
              </a:ext>
            </a:extLst>
          </p:cNvPr>
          <p:cNvSpPr>
            <a:spLocks noGrp="1"/>
          </p:cNvSpPr>
          <p:nvPr>
            <p:ph type="sldNum" sz="quarter" idx="18"/>
          </p:nvPr>
        </p:nvSpPr>
        <p:spPr/>
        <p:txBody>
          <a:bodyPr/>
          <a:lstStyle/>
          <a:p>
            <a:pPr>
              <a:defRPr/>
            </a:pPr>
            <a:fld id="{9487133D-6309-4441-93AC-8C7C2CB051CA}" type="slidenum">
              <a:rPr lang="en-US" altLang="lv-LV" smtClean="0"/>
              <a:pPr>
                <a:defRPr/>
              </a:pPr>
              <a:t>5</a:t>
            </a:fld>
            <a:endParaRPr lang="en-US" altLang="lv-LV"/>
          </a:p>
        </p:txBody>
      </p:sp>
      <p:graphicFrame>
        <p:nvGraphicFramePr>
          <p:cNvPr id="10" name="Chart 9">
            <a:extLst>
              <a:ext uri="{FF2B5EF4-FFF2-40B4-BE49-F238E27FC236}">
                <a16:creationId xmlns:a16="http://schemas.microsoft.com/office/drawing/2014/main" id="{ED5DEF10-4062-4475-AA2C-408710EF3C05}"/>
              </a:ext>
            </a:extLst>
          </p:cNvPr>
          <p:cNvGraphicFramePr>
            <a:graphicFrameLocks/>
          </p:cNvGraphicFramePr>
          <p:nvPr>
            <p:extLst>
              <p:ext uri="{D42A27DB-BD31-4B8C-83A1-F6EECF244321}">
                <p14:modId xmlns:p14="http://schemas.microsoft.com/office/powerpoint/2010/main" val="893516537"/>
              </p:ext>
            </p:extLst>
          </p:nvPr>
        </p:nvGraphicFramePr>
        <p:xfrm>
          <a:off x="1214845" y="2037805"/>
          <a:ext cx="6396445" cy="343117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26609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AE67-9A91-4C1D-9849-BDBD772B0A31}"/>
              </a:ext>
            </a:extLst>
          </p:cNvPr>
          <p:cNvSpPr>
            <a:spLocks noGrp="1"/>
          </p:cNvSpPr>
          <p:nvPr>
            <p:ph type="title"/>
          </p:nvPr>
        </p:nvSpPr>
        <p:spPr>
          <a:xfrm>
            <a:off x="2379134" y="482600"/>
            <a:ext cx="9033934" cy="872068"/>
          </a:xfrm>
        </p:spPr>
        <p:txBody>
          <a:bodyPr>
            <a:normAutofit/>
          </a:bodyPr>
          <a:lstStyle/>
          <a:p>
            <a:pPr algn="ctr"/>
            <a:r>
              <a:rPr lang="lv-LV" b="1" dirty="0">
                <a:latin typeface="Verdana" panose="020B0604030504040204" pitchFamily="34" charset="0"/>
                <a:ea typeface="Verdana" panose="020B0604030504040204" pitchFamily="34" charset="0"/>
              </a:rPr>
              <a:t>Aktualitātes </a:t>
            </a:r>
            <a:endParaRPr lang="lv-LV" dirty="0"/>
          </a:p>
        </p:txBody>
      </p:sp>
      <p:sp>
        <p:nvSpPr>
          <p:cNvPr id="3" name="Text Placeholder 2">
            <a:extLst>
              <a:ext uri="{FF2B5EF4-FFF2-40B4-BE49-F238E27FC236}">
                <a16:creationId xmlns:a16="http://schemas.microsoft.com/office/drawing/2014/main" id="{62D27659-1F7D-42D3-A651-A5A5E19A4DE0}"/>
              </a:ext>
            </a:extLst>
          </p:cNvPr>
          <p:cNvSpPr>
            <a:spLocks noGrp="1"/>
          </p:cNvSpPr>
          <p:nvPr>
            <p:ph type="body" sz="quarter" idx="10"/>
          </p:nvPr>
        </p:nvSpPr>
        <p:spPr>
          <a:xfrm>
            <a:off x="1058334" y="1557866"/>
            <a:ext cx="10430934" cy="4707467"/>
          </a:xfrm>
        </p:spPr>
        <p:txBody>
          <a:bodyPr/>
          <a:lstStyle/>
          <a:p>
            <a:pPr algn="just">
              <a:lnSpc>
                <a:spcPct val="110000"/>
              </a:lnSpc>
            </a:pPr>
            <a:r>
              <a:rPr lang="lv-LV" sz="1400" b="1" dirty="0">
                <a:solidFill>
                  <a:schemeClr val="tx1"/>
                </a:solidFill>
                <a:latin typeface="Verdana" panose="020B0604030504040204" pitchFamily="34" charset="0"/>
                <a:ea typeface="Verdana" panose="020B0604030504040204" pitchFamily="34" charset="0"/>
              </a:rPr>
              <a:t> </a:t>
            </a:r>
            <a:endParaRPr lang="lv-LV" sz="1400" dirty="0"/>
          </a:p>
          <a:p>
            <a:endParaRPr lang="lv-LV" dirty="0"/>
          </a:p>
          <a:p>
            <a:endParaRPr lang="lv-LV" dirty="0"/>
          </a:p>
          <a:p>
            <a:endParaRPr lang="lv-LV" dirty="0"/>
          </a:p>
        </p:txBody>
      </p:sp>
      <p:sp>
        <p:nvSpPr>
          <p:cNvPr id="6" name="Text Placeholder 2">
            <a:extLst>
              <a:ext uri="{FF2B5EF4-FFF2-40B4-BE49-F238E27FC236}">
                <a16:creationId xmlns:a16="http://schemas.microsoft.com/office/drawing/2014/main" id="{BF840F42-0E7B-4371-BEB1-453C47406AAE}"/>
              </a:ext>
            </a:extLst>
          </p:cNvPr>
          <p:cNvSpPr txBox="1">
            <a:spLocks/>
          </p:cNvSpPr>
          <p:nvPr/>
        </p:nvSpPr>
        <p:spPr>
          <a:xfrm>
            <a:off x="872066" y="1566333"/>
            <a:ext cx="10710333" cy="4944534"/>
          </a:xfrm>
          <a:prstGeom prst="rect">
            <a:avLst/>
          </a:prstGeom>
          <a:solidFill>
            <a:schemeClr val="tx2">
              <a:lumMod val="20000"/>
              <a:lumOff val="80000"/>
            </a:schemeClr>
          </a:solidFill>
        </p:spPr>
        <p:txBody>
          <a:bodyPr/>
          <a:lst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a:lstStyle>
          <a:p>
            <a:pPr marL="0" indent="0" algn="just">
              <a:lnSpc>
                <a:spcPct val="110000"/>
              </a:lnSpc>
              <a:spcAft>
                <a:spcPts val="600"/>
              </a:spcAft>
              <a:buClrTx/>
              <a:buNone/>
            </a:pPr>
            <a:endParaRPr lang="lv-LV" sz="1600" dirty="0">
              <a:latin typeface="Verdana" panose="020B0604030504040204" pitchFamily="34" charset="0"/>
              <a:ea typeface="Verdana" panose="020B0604030504040204" pitchFamily="34" charset="0"/>
            </a:endParaRPr>
          </a:p>
          <a:p>
            <a:pPr marL="0" indent="0" algn="just">
              <a:lnSpc>
                <a:spcPct val="110000"/>
              </a:lnSpc>
              <a:spcAft>
                <a:spcPts val="600"/>
              </a:spcAft>
              <a:buClrTx/>
              <a:buNone/>
            </a:pPr>
            <a:r>
              <a:rPr lang="lv-LV" sz="1600" b="1" dirty="0" err="1">
                <a:latin typeface="Verdana" panose="020B0604030504040204" pitchFamily="34" charset="0"/>
                <a:ea typeface="Verdana" panose="020B0604030504040204" pitchFamily="34" charset="0"/>
              </a:rPr>
              <a:t>Iekšlietu</a:t>
            </a:r>
            <a:r>
              <a:rPr lang="lv-LV" sz="1600" b="1" dirty="0">
                <a:latin typeface="Verdana" panose="020B0604030504040204" pitchFamily="34" charset="0"/>
                <a:ea typeface="Verdana" panose="020B0604030504040204" pitchFamily="34" charset="0"/>
              </a:rPr>
              <a:t> ministrija </a:t>
            </a:r>
            <a:r>
              <a:rPr lang="lv-LV" sz="1600" dirty="0">
                <a:latin typeface="Verdana" panose="020B0604030504040204" pitchFamily="34" charset="0"/>
                <a:ea typeface="Verdana" panose="020B0604030504040204" pitchFamily="34" charset="0"/>
              </a:rPr>
              <a:t>ir sagatavojusi </a:t>
            </a:r>
            <a:r>
              <a:rPr lang="lv-LV" sz="1600" b="1" dirty="0">
                <a:latin typeface="Verdana" panose="020B0604030504040204" pitchFamily="34" charset="0"/>
                <a:ea typeface="Verdana" panose="020B0604030504040204" pitchFamily="34" charset="0"/>
              </a:rPr>
              <a:t>grozījumus Ukrainas civiliedzīvotāju atbalsta likumā</a:t>
            </a:r>
            <a:r>
              <a:rPr lang="lv-LV" sz="1600" dirty="0">
                <a:latin typeface="Verdana" panose="020B0604030504040204" pitchFamily="34" charset="0"/>
                <a:ea typeface="Verdana" panose="020B0604030504040204" pitchFamily="34" charset="0"/>
              </a:rPr>
              <a:t>, kas paredzēs Ukrainas civiliedzīvotājam, kuram ir piešķirta vai bijusi piešķirta pagaidu aizsardzība, </a:t>
            </a:r>
            <a:r>
              <a:rPr lang="lv-LV" sz="1600" b="1" dirty="0">
                <a:latin typeface="Verdana" panose="020B0604030504040204" pitchFamily="34" charset="0"/>
                <a:ea typeface="Verdana" panose="020B0604030504040204" pitchFamily="34" charset="0"/>
              </a:rPr>
              <a:t>tiesības pieprasīt pastāvīgās uzturēšanās atļauju</a:t>
            </a:r>
            <a:r>
              <a:rPr lang="lv-LV" sz="1600" dirty="0">
                <a:latin typeface="Verdana" panose="020B0604030504040204" pitchFamily="34" charset="0"/>
                <a:ea typeface="Verdana" panose="020B0604030504040204" pitchFamily="34" charset="0"/>
              </a:rPr>
              <a:t>, ja pirms pieteikuma iesniegšanas viņš Latvijas Republikā nepārtraukti uzturējies vismaz piecus gadus. Izstrādātais likumprojekts 2026.gada 27.maijā nodots publiskajā apspriešanā (26-TA-867). </a:t>
            </a:r>
          </a:p>
          <a:p>
            <a:pPr marL="0" indent="0" algn="just">
              <a:lnSpc>
                <a:spcPct val="110000"/>
              </a:lnSpc>
              <a:spcAft>
                <a:spcPts val="600"/>
              </a:spcAft>
              <a:buClrTx/>
              <a:buNone/>
            </a:pPr>
            <a:r>
              <a:rPr lang="lv-LV" sz="1600" dirty="0">
                <a:latin typeface="Verdana" panose="020B0604030504040204" pitchFamily="34" charset="0"/>
                <a:ea typeface="Verdana" panose="020B0604030504040204" pitchFamily="34" charset="0"/>
              </a:rPr>
              <a:t>2026. gada 26.maija Ministru kabineta sēdē tika pieņemts Kultūras ministrijas sagatavotais informatīvais ziņojums «Par </a:t>
            </a:r>
            <a:r>
              <a:rPr lang="lv-LV" sz="1600" dirty="0"/>
              <a:t>Ukrainas civiliedzīvotāju iekļaušanās Latvijas sabiedrībā politikas un koordinācijas pilnveidi» (26-TA-665), kurš paredz </a:t>
            </a:r>
            <a:r>
              <a:rPr lang="lv-LV" sz="1600" b="1" dirty="0"/>
              <a:t>no 2026.gada 1.jūnija noteikt Kultūras ministriju par atbildīgo iestādi par Ukrainas civiliedzīvotāju iekļaušanās </a:t>
            </a:r>
            <a:r>
              <a:rPr lang="lv-LV" sz="1600" b="1" dirty="0" err="1"/>
              <a:t>starpsektorālas</a:t>
            </a:r>
            <a:r>
              <a:rPr lang="lv-LV" sz="1600" b="1" dirty="0"/>
              <a:t> politikas īstenošanu</a:t>
            </a:r>
            <a:r>
              <a:rPr lang="lv-LV" sz="1600" dirty="0"/>
              <a:t>, tostarp sagatavojot un iesniedzot izskatīšanai Ministru kabineta sēdē pasākumu plānu atbalsta sniegšanai Ukrainas civiliedzīvotājiem Latvijas Republikā 2027. gadam un turpmākajiem gadiem; kā arī </a:t>
            </a:r>
            <a:r>
              <a:rPr lang="lv-LV" sz="1600" b="1" dirty="0"/>
              <a:t>noteikt Sabiedrības integrācijas fondu par koordinējošo iestādi </a:t>
            </a:r>
            <a:r>
              <a:rPr lang="lv-LV" sz="1600" dirty="0"/>
              <a:t>Ukrainas civiliedzīvotāju iekļaušanās </a:t>
            </a:r>
            <a:r>
              <a:rPr lang="lv-LV" sz="1600" dirty="0" err="1"/>
              <a:t>starpsektorālas</a:t>
            </a:r>
            <a:r>
              <a:rPr lang="lv-LV" sz="1600" dirty="0"/>
              <a:t> politikas īstenošanai. </a:t>
            </a:r>
          </a:p>
          <a:p>
            <a:pPr marL="0" indent="0" algn="just">
              <a:lnSpc>
                <a:spcPct val="110000"/>
              </a:lnSpc>
              <a:spcAft>
                <a:spcPts val="600"/>
              </a:spcAft>
              <a:buClrTx/>
              <a:buNone/>
            </a:pPr>
            <a:endParaRPr lang="lv-LV" sz="1600" dirty="0"/>
          </a:p>
          <a:p>
            <a:pPr marL="0" indent="0" algn="just">
              <a:lnSpc>
                <a:spcPct val="110000"/>
              </a:lnSpc>
              <a:spcAft>
                <a:spcPts val="600"/>
              </a:spcAft>
              <a:buClrTx/>
              <a:buNone/>
            </a:pPr>
            <a:endParaRPr lang="lv-LV" sz="16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159471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oogle Shape;36;p37">
            <a:extLst>
              <a:ext uri="{FF2B5EF4-FFF2-40B4-BE49-F238E27FC236}">
                <a16:creationId xmlns:a16="http://schemas.microsoft.com/office/drawing/2014/main" id="{F5B86A63-D914-460C-A519-42D94DC6C1A9}"/>
              </a:ext>
            </a:extLst>
          </p:cNvPr>
          <p:cNvPicPr preferRelativeResize="0"/>
          <p:nvPr/>
        </p:nvPicPr>
        <p:blipFill rotWithShape="1">
          <a:blip r:embed="rId2">
            <a:alphaModFix/>
          </a:blip>
          <a:srcRect/>
          <a:stretch/>
        </p:blipFill>
        <p:spPr>
          <a:xfrm>
            <a:off x="212406" y="0"/>
            <a:ext cx="1973009" cy="2148840"/>
          </a:xfrm>
          <a:prstGeom prst="rect">
            <a:avLst/>
          </a:prstGeom>
          <a:noFill/>
          <a:ln>
            <a:noFill/>
          </a:ln>
        </p:spPr>
      </p:pic>
      <p:sp>
        <p:nvSpPr>
          <p:cNvPr id="8" name="Title 1">
            <a:extLst>
              <a:ext uri="{FF2B5EF4-FFF2-40B4-BE49-F238E27FC236}">
                <a16:creationId xmlns:a16="http://schemas.microsoft.com/office/drawing/2014/main" id="{39BAEEE2-7463-4F10-AAD4-5E9E8B0A3C36}"/>
              </a:ext>
            </a:extLst>
          </p:cNvPr>
          <p:cNvSpPr>
            <a:spLocks noGrp="1"/>
          </p:cNvSpPr>
          <p:nvPr>
            <p:ph type="title"/>
          </p:nvPr>
        </p:nvSpPr>
        <p:spPr>
          <a:xfrm>
            <a:off x="5761434" y="1324823"/>
            <a:ext cx="6512944" cy="489726"/>
          </a:xfrm>
        </p:spPr>
        <p:txBody>
          <a:bodyPr>
            <a:noAutofit/>
          </a:bodyPr>
          <a:lstStyle/>
          <a:p>
            <a:pPr algn="ctr"/>
            <a:r>
              <a:rPr lang="lv-LV" sz="1100" dirty="0"/>
              <a:t>Vidējais darba ņēmēju skaits un to sadalījums pēc darba ienākumu apmēra*</a:t>
            </a:r>
          </a:p>
        </p:txBody>
      </p:sp>
      <p:sp>
        <p:nvSpPr>
          <p:cNvPr id="18" name="Title 1">
            <a:extLst>
              <a:ext uri="{FF2B5EF4-FFF2-40B4-BE49-F238E27FC236}">
                <a16:creationId xmlns:a16="http://schemas.microsoft.com/office/drawing/2014/main" id="{16ED3B1C-ED47-4F8A-A75D-9C1E8F254D9C}"/>
              </a:ext>
            </a:extLst>
          </p:cNvPr>
          <p:cNvSpPr txBox="1">
            <a:spLocks/>
          </p:cNvSpPr>
          <p:nvPr/>
        </p:nvSpPr>
        <p:spPr>
          <a:xfrm>
            <a:off x="1809886" y="42865"/>
            <a:ext cx="10328931" cy="761847"/>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lv-LV" sz="2200" b="1" i="0" u="none" strike="noStrike" kern="0" cap="none" spc="0" normalizeH="0" baseline="0" noProof="0" dirty="0">
                <a:ln>
                  <a:noFill/>
                </a:ln>
                <a:solidFill>
                  <a:srgbClr val="000000"/>
                </a:solidFill>
                <a:effectLst/>
                <a:uLnTx/>
                <a:uFillTx/>
                <a:latin typeface="Verdana"/>
                <a:ea typeface="Verdana"/>
                <a:sym typeface="Verdana"/>
              </a:rPr>
              <a:t>Informācija par darba ņēmēju - Ukrainas civiliedzīvotāju skaitu, to ienākumiem no 2022.gada aprīļa līdz 2026.gada janvārim</a:t>
            </a:r>
          </a:p>
        </p:txBody>
      </p:sp>
      <p:sp>
        <p:nvSpPr>
          <p:cNvPr id="2" name="TextBox 1">
            <a:extLst>
              <a:ext uri="{FF2B5EF4-FFF2-40B4-BE49-F238E27FC236}">
                <a16:creationId xmlns:a16="http://schemas.microsoft.com/office/drawing/2014/main" id="{2CF6F4CA-80CD-B767-89BD-E3A4890DA841}"/>
              </a:ext>
            </a:extLst>
          </p:cNvPr>
          <p:cNvSpPr txBox="1"/>
          <p:nvPr/>
        </p:nvSpPr>
        <p:spPr>
          <a:xfrm>
            <a:off x="9514936" y="5677532"/>
            <a:ext cx="255545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7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Darba devēju ziņojumu dati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7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Minimālā valstī noteiktā darba alga: 2022.gadā - 500 EUR; 2023.gadā - 620 EUR; 2024.gadā - 700 EUR; 2025.gadā - 740 EUR; 2026.gadā - 780 EUR</a:t>
            </a:r>
          </a:p>
        </p:txBody>
      </p:sp>
      <p:sp>
        <p:nvSpPr>
          <p:cNvPr id="6" name="Rectangle 5">
            <a:extLst>
              <a:ext uri="{FF2B5EF4-FFF2-40B4-BE49-F238E27FC236}">
                <a16:creationId xmlns:a16="http://schemas.microsoft.com/office/drawing/2014/main" id="{FCEA8293-FB87-509F-67B6-CF5BAC52469C}"/>
              </a:ext>
            </a:extLst>
          </p:cNvPr>
          <p:cNvSpPr/>
          <p:nvPr/>
        </p:nvSpPr>
        <p:spPr>
          <a:xfrm>
            <a:off x="0" y="4478677"/>
            <a:ext cx="3169084" cy="43088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Tx/>
              <a:buNone/>
              <a:tabLst/>
              <a:defRPr/>
            </a:pPr>
            <a:r>
              <a:rPr kumimoji="0" lang="lv-LV" sz="1100" b="1" i="0" u="none" strike="noStrike" kern="1200" cap="none" spc="0" normalizeH="0" baseline="0" noProof="0" dirty="0">
                <a:ln>
                  <a:noFill/>
                </a:ln>
                <a:solidFill>
                  <a:srgbClr val="000000"/>
                </a:solidFill>
                <a:effectLst/>
                <a:uLnTx/>
                <a:uFillTx/>
                <a:latin typeface="Verdana"/>
                <a:ea typeface="Verdana"/>
                <a:cs typeface="Arial"/>
                <a:sym typeface="Verdana"/>
              </a:rPr>
              <a:t>Izplatītākās profesijas 2026.gada janvārī***</a:t>
            </a:r>
          </a:p>
        </p:txBody>
      </p:sp>
      <p:sp>
        <p:nvSpPr>
          <p:cNvPr id="9" name="Rectangle 8">
            <a:extLst>
              <a:ext uri="{FF2B5EF4-FFF2-40B4-BE49-F238E27FC236}">
                <a16:creationId xmlns:a16="http://schemas.microsoft.com/office/drawing/2014/main" id="{068BC8F2-3023-07B2-6237-A610B9CEE33C}"/>
              </a:ext>
            </a:extLst>
          </p:cNvPr>
          <p:cNvSpPr/>
          <p:nvPr/>
        </p:nvSpPr>
        <p:spPr>
          <a:xfrm>
            <a:off x="121611" y="6058759"/>
            <a:ext cx="2457687" cy="63094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Darba vietas, kurām norādīti ienākumi, nostrādātās stundas un profesija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Mazumtirdzniecības veikala pārdevējs, pārdevējs konsultants, tirdzniecības zāles darbinieks, pārdevēja palīgs</a:t>
            </a:r>
          </a:p>
        </p:txBody>
      </p:sp>
      <p:sp>
        <p:nvSpPr>
          <p:cNvPr id="10" name="Title 1">
            <a:extLst>
              <a:ext uri="{FF2B5EF4-FFF2-40B4-BE49-F238E27FC236}">
                <a16:creationId xmlns:a16="http://schemas.microsoft.com/office/drawing/2014/main" id="{27ED2D24-B204-4E48-9568-F1FC513D973C}"/>
              </a:ext>
            </a:extLst>
          </p:cNvPr>
          <p:cNvSpPr txBox="1">
            <a:spLocks/>
          </p:cNvSpPr>
          <p:nvPr/>
        </p:nvSpPr>
        <p:spPr>
          <a:xfrm>
            <a:off x="61214" y="1493576"/>
            <a:ext cx="5877374" cy="489726"/>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lv-LV" sz="1100" b="1" i="0" u="none" strike="noStrike" kern="0" cap="none" spc="0" normalizeH="0" baseline="0" noProof="0" dirty="0">
                <a:ln>
                  <a:noFill/>
                </a:ln>
                <a:solidFill>
                  <a:srgbClr val="000000"/>
                </a:solidFill>
                <a:effectLst/>
                <a:uLnTx/>
                <a:uFillTx/>
                <a:latin typeface="Verdana"/>
                <a:ea typeface="Verdana"/>
                <a:sym typeface="Verdana"/>
              </a:rPr>
              <a:t>Vidējie</a:t>
            </a:r>
            <a:r>
              <a:rPr kumimoji="0" lang="lv-LV" sz="1100" b="1" i="0" u="none" strike="noStrike" kern="1200" cap="none" spc="0" normalizeH="0" baseline="0" noProof="0" dirty="0">
                <a:ln>
                  <a:noFill/>
                </a:ln>
                <a:solidFill>
                  <a:srgbClr val="000000"/>
                </a:solidFill>
                <a:effectLst/>
                <a:uLnTx/>
                <a:uFillTx/>
                <a:latin typeface="Verdana"/>
                <a:ea typeface="Verdana"/>
                <a:sym typeface="Verdana"/>
              </a:rPr>
              <a:t> mēneša bruto darba ienākumi un vidējais ienākumus saņēmušo skaits mēnesī* </a:t>
            </a:r>
          </a:p>
        </p:txBody>
      </p:sp>
      <p:graphicFrame>
        <p:nvGraphicFramePr>
          <p:cNvPr id="3" name="Table 2">
            <a:extLst>
              <a:ext uri="{FF2B5EF4-FFF2-40B4-BE49-F238E27FC236}">
                <a16:creationId xmlns:a16="http://schemas.microsoft.com/office/drawing/2014/main" id="{B471ED01-B019-4A54-4C2E-232B1E326417}"/>
              </a:ext>
            </a:extLst>
          </p:cNvPr>
          <p:cNvGraphicFramePr>
            <a:graphicFrameLocks noGrp="1"/>
          </p:cNvGraphicFramePr>
          <p:nvPr>
            <p:extLst/>
          </p:nvPr>
        </p:nvGraphicFramePr>
        <p:xfrm>
          <a:off x="212406" y="4922381"/>
          <a:ext cx="2366892" cy="1110744"/>
        </p:xfrm>
        <a:graphic>
          <a:graphicData uri="http://schemas.openxmlformats.org/drawingml/2006/table">
            <a:tbl>
              <a:tblPr/>
              <a:tblGrid>
                <a:gridCol w="1348975">
                  <a:extLst>
                    <a:ext uri="{9D8B030D-6E8A-4147-A177-3AD203B41FA5}">
                      <a16:colId xmlns:a16="http://schemas.microsoft.com/office/drawing/2014/main" val="1727663251"/>
                    </a:ext>
                  </a:extLst>
                </a:gridCol>
                <a:gridCol w="1017917">
                  <a:extLst>
                    <a:ext uri="{9D8B030D-6E8A-4147-A177-3AD203B41FA5}">
                      <a16:colId xmlns:a16="http://schemas.microsoft.com/office/drawing/2014/main" val="3595893246"/>
                    </a:ext>
                  </a:extLst>
                </a:gridCol>
              </a:tblGrid>
              <a:tr h="289236">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Profesijas nosaukums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Darba vietu skaits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399477490"/>
                  </a:ext>
                </a:extLst>
              </a:tr>
              <a:tr h="176540">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Apkopējs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76540">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Palīgstrādnieks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507313783"/>
                  </a:ext>
                </a:extLst>
              </a:tr>
              <a:tr h="157946">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Ceha 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76540">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Pārdevējs****</a:t>
                      </a:r>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2111943654"/>
                  </a:ext>
                </a:extLst>
              </a:tr>
              <a:tr h="133942">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Pavārs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bl>
          </a:graphicData>
        </a:graphic>
      </p:graphicFrame>
      <p:sp>
        <p:nvSpPr>
          <p:cNvPr id="12" name="TextBox 11">
            <a:extLst>
              <a:ext uri="{FF2B5EF4-FFF2-40B4-BE49-F238E27FC236}">
                <a16:creationId xmlns:a16="http://schemas.microsoft.com/office/drawing/2014/main" id="{F352302A-B94D-D654-0871-16D1445B0760}"/>
              </a:ext>
            </a:extLst>
          </p:cNvPr>
          <p:cNvSpPr txBox="1"/>
          <p:nvPr/>
        </p:nvSpPr>
        <p:spPr>
          <a:xfrm>
            <a:off x="2398298" y="799241"/>
            <a:ext cx="8284884"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2026.gada 31.martā aktuālas darba tiesiskās attiecības ar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10 809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Ukrainas civiliedzīvotājiem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8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(skatītas darba tiesiskās attiecības no 2022.gada 24.februāra)</a:t>
            </a: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11 425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vietās </a:t>
            </a: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ir deklarējuši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3 672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devēji</a:t>
            </a:r>
          </a:p>
        </p:txBody>
      </p:sp>
      <p:graphicFrame>
        <p:nvGraphicFramePr>
          <p:cNvPr id="5" name="Table 4">
            <a:extLst>
              <a:ext uri="{FF2B5EF4-FFF2-40B4-BE49-F238E27FC236}">
                <a16:creationId xmlns:a16="http://schemas.microsoft.com/office/drawing/2014/main" id="{12D22497-0D45-0471-6005-C1C241BE8A7A}"/>
              </a:ext>
            </a:extLst>
          </p:cNvPr>
          <p:cNvGraphicFramePr>
            <a:graphicFrameLocks noGrp="1"/>
          </p:cNvGraphicFramePr>
          <p:nvPr>
            <p:extLst/>
          </p:nvPr>
        </p:nvGraphicFramePr>
        <p:xfrm>
          <a:off x="6009450" y="1640049"/>
          <a:ext cx="6026560" cy="3816182"/>
        </p:xfrm>
        <a:graphic>
          <a:graphicData uri="http://schemas.openxmlformats.org/drawingml/2006/table">
            <a:tbl>
              <a:tblPr/>
              <a:tblGrid>
                <a:gridCol w="631099">
                  <a:extLst>
                    <a:ext uri="{9D8B030D-6E8A-4147-A177-3AD203B41FA5}">
                      <a16:colId xmlns:a16="http://schemas.microsoft.com/office/drawing/2014/main" val="403882294"/>
                    </a:ext>
                  </a:extLst>
                </a:gridCol>
                <a:gridCol w="497495">
                  <a:extLst>
                    <a:ext uri="{9D8B030D-6E8A-4147-A177-3AD203B41FA5}">
                      <a16:colId xmlns:a16="http://schemas.microsoft.com/office/drawing/2014/main" val="1727663251"/>
                    </a:ext>
                  </a:extLst>
                </a:gridCol>
                <a:gridCol w="671205">
                  <a:extLst>
                    <a:ext uri="{9D8B030D-6E8A-4147-A177-3AD203B41FA5}">
                      <a16:colId xmlns:a16="http://schemas.microsoft.com/office/drawing/2014/main" val="148914555"/>
                    </a:ext>
                  </a:extLst>
                </a:gridCol>
                <a:gridCol w="610746">
                  <a:extLst>
                    <a:ext uri="{9D8B030D-6E8A-4147-A177-3AD203B41FA5}">
                      <a16:colId xmlns:a16="http://schemas.microsoft.com/office/drawing/2014/main" val="3595893246"/>
                    </a:ext>
                  </a:extLst>
                </a:gridCol>
                <a:gridCol w="723417">
                  <a:extLst>
                    <a:ext uri="{9D8B030D-6E8A-4147-A177-3AD203B41FA5}">
                      <a16:colId xmlns:a16="http://schemas.microsoft.com/office/drawing/2014/main" val="705713945"/>
                    </a:ext>
                  </a:extLst>
                </a:gridCol>
                <a:gridCol w="666303">
                  <a:extLst>
                    <a:ext uri="{9D8B030D-6E8A-4147-A177-3AD203B41FA5}">
                      <a16:colId xmlns:a16="http://schemas.microsoft.com/office/drawing/2014/main" val="4009613851"/>
                    </a:ext>
                  </a:extLst>
                </a:gridCol>
                <a:gridCol w="795649">
                  <a:extLst>
                    <a:ext uri="{9D8B030D-6E8A-4147-A177-3AD203B41FA5}">
                      <a16:colId xmlns:a16="http://schemas.microsoft.com/office/drawing/2014/main" val="1303178914"/>
                    </a:ext>
                  </a:extLst>
                </a:gridCol>
                <a:gridCol w="705601">
                  <a:extLst>
                    <a:ext uri="{9D8B030D-6E8A-4147-A177-3AD203B41FA5}">
                      <a16:colId xmlns:a16="http://schemas.microsoft.com/office/drawing/2014/main" val="3532229422"/>
                    </a:ext>
                  </a:extLst>
                </a:gridCol>
                <a:gridCol w="725045">
                  <a:extLst>
                    <a:ext uri="{9D8B030D-6E8A-4147-A177-3AD203B41FA5}">
                      <a16:colId xmlns:a16="http://schemas.microsoft.com/office/drawing/2014/main" val="1968288630"/>
                    </a:ext>
                  </a:extLst>
                </a:gridCol>
              </a:tblGrid>
              <a:tr h="172501">
                <a:tc rowSpan="2" gridSpan="2">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hMerge="1">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2060"/>
                    </a:solidFill>
                  </a:tcPr>
                </a:tc>
                <a:tc gridSpan="7">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Bruto darba ienākumu apmērs**</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2045410024"/>
                  </a:ext>
                </a:extLst>
              </a:tr>
              <a:tr h="557134">
                <a:tc gridSpan="2" vMerge="1">
                  <a:txBody>
                    <a:bodyPr/>
                    <a:lstStyle/>
                    <a:p>
                      <a:endParaRPr lang="lv-LV"/>
                    </a:p>
                  </a:txBody>
                  <a:tcPr/>
                </a:tc>
                <a:tc hMerge="1" v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R="0" algn="ctr" rtl="0" fontAlgn="b">
                        <a:lnSpc>
                          <a:spcPct val="100000"/>
                        </a:lnSpc>
                        <a:spcBef>
                          <a:spcPts val="0"/>
                        </a:spcBef>
                        <a:spcAft>
                          <a:spcPts val="0"/>
                        </a:spcAft>
                        <a:buClr>
                          <a:srgbClr val="000000"/>
                        </a:buClr>
                        <a:buFont typeface="Arial"/>
                      </a:pPr>
                      <a:r>
                        <a:rPr lang="lv-LV" sz="800" b="1" i="0" u="none" strike="noStrike" cap="none" dirty="0">
                          <a:solidFill>
                            <a:srgbClr val="FFFFFF"/>
                          </a:solidFill>
                          <a:effectLst/>
                          <a:latin typeface="Verdana" panose="020B0604030504040204" pitchFamily="34" charset="0"/>
                          <a:ea typeface="Verdana" panose="020B0604030504040204" pitchFamily="34" charset="0"/>
                          <a:cs typeface="+mn-cs"/>
                          <a:sym typeface="Arial"/>
                        </a:rPr>
                        <a:t>Vidējais darba ņēmēju skaits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Zem minimālās algas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Minimālā alga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No minimālās algas līdz</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1 000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No </a:t>
                      </a:r>
                      <a:r>
                        <a:rPr lang="lv-LV" sz="800" b="1" i="0" u="none" strike="noStrike" noProof="0" dirty="0">
                          <a:solidFill>
                            <a:srgbClr val="FFFFFF"/>
                          </a:solidFill>
                          <a:effectLst/>
                          <a:latin typeface="Verdana" panose="020B0604030504040204" pitchFamily="34" charset="0"/>
                          <a:ea typeface="Verdana" panose="020B0604030504040204" pitchFamily="34" charset="0"/>
                        </a:rPr>
                        <a:t>1 000 līdz </a:t>
                      </a:r>
                    </a:p>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Virs</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82930">
                <a:tc rowSpan="3">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2022.gads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4 635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59612">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6 872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507313783"/>
                  </a:ext>
                </a:extLst>
              </a:tr>
              <a:tr h="189079">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7 703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2,9%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00506247"/>
                  </a:ext>
                </a:extLst>
              </a:tr>
              <a:tr h="213835">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2023.gads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8 257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mj-lt"/>
                        </a:rPr>
                        <a:t>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245118522"/>
                  </a:ext>
                </a:extLst>
              </a:tr>
              <a:tr h="159612">
                <a:tc vMerge="1">
                  <a:txBody>
                    <a:bodyPr/>
                    <a:lstStyle/>
                    <a:p>
                      <a:endParaRPr lang="lv-LV"/>
                    </a:p>
                  </a:txBody>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8 646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73801681"/>
                  </a:ext>
                </a:extLst>
              </a:tr>
              <a:tr h="197709">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8 817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mj-lt"/>
                        </a:rPr>
                        <a:t>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988826582"/>
                  </a:ext>
                </a:extLst>
              </a:tr>
              <a:tr h="198377">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8 798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mj-lt"/>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52981655"/>
                  </a:ext>
                </a:extLst>
              </a:tr>
              <a:tr h="198377">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2024.gads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8 899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3849418189"/>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9 153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mj-lt"/>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5780940"/>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9 390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3854641285"/>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9 599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mj-lt"/>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8333052"/>
                  </a:ext>
                </a:extLst>
              </a:tr>
              <a:tr h="198377">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2025.gads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9 852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mj-lt"/>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2950027312"/>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10 227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24674796"/>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10 413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3246386276"/>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10 703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23187583"/>
                  </a:ext>
                </a:extLst>
              </a:tr>
              <a:tr h="198377">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2026.gads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janvāris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10 805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mj-lt"/>
                        </a:rPr>
                        <a:t>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17,6%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16,3%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2427502699"/>
                  </a:ext>
                </a:extLst>
              </a:tr>
            </a:tbl>
          </a:graphicData>
        </a:graphic>
      </p:graphicFrame>
      <p:graphicFrame>
        <p:nvGraphicFramePr>
          <p:cNvPr id="13" name="Chart 12">
            <a:extLst>
              <a:ext uri="{FF2B5EF4-FFF2-40B4-BE49-F238E27FC236}">
                <a16:creationId xmlns:a16="http://schemas.microsoft.com/office/drawing/2014/main" id="{AF93B089-5731-437A-8A96-8F86A85E0D4E}"/>
              </a:ext>
            </a:extLst>
          </p:cNvPr>
          <p:cNvGraphicFramePr>
            <a:graphicFrameLocks/>
          </p:cNvGraphicFramePr>
          <p:nvPr>
            <p:extLst/>
          </p:nvPr>
        </p:nvGraphicFramePr>
        <p:xfrm>
          <a:off x="17189" y="1769693"/>
          <a:ext cx="5965425" cy="264647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136685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38" name="Google Shape;36;p37">
            <a:extLst>
              <a:ext uri="{FF2B5EF4-FFF2-40B4-BE49-F238E27FC236}">
                <a16:creationId xmlns:a16="http://schemas.microsoft.com/office/drawing/2014/main" id="{52A73A88-363C-4A12-B707-63CC84A1A23E}"/>
              </a:ext>
            </a:extLst>
          </p:cNvPr>
          <p:cNvPicPr preferRelativeResize="0"/>
          <p:nvPr/>
        </p:nvPicPr>
        <p:blipFill rotWithShape="1">
          <a:blip r:embed="rId3">
            <a:alphaModFix/>
          </a:blip>
          <a:srcRect/>
          <a:stretch/>
        </p:blipFill>
        <p:spPr>
          <a:xfrm>
            <a:off x="227203" y="0"/>
            <a:ext cx="1973009" cy="2148840"/>
          </a:xfrm>
          <a:prstGeom prst="rect">
            <a:avLst/>
          </a:prstGeom>
          <a:noFill/>
          <a:ln>
            <a:noFill/>
          </a:ln>
        </p:spPr>
      </p:pic>
      <p:sp>
        <p:nvSpPr>
          <p:cNvPr id="42" name="Title 1">
            <a:extLst>
              <a:ext uri="{FF2B5EF4-FFF2-40B4-BE49-F238E27FC236}">
                <a16:creationId xmlns:a16="http://schemas.microsoft.com/office/drawing/2014/main" id="{C88CEBAA-2984-4569-A6DF-525A9F3C1633}"/>
              </a:ext>
            </a:extLst>
          </p:cNvPr>
          <p:cNvSpPr>
            <a:spLocks noGrp="1"/>
          </p:cNvSpPr>
          <p:nvPr>
            <p:ph type="title"/>
          </p:nvPr>
        </p:nvSpPr>
        <p:spPr>
          <a:xfrm>
            <a:off x="1668493" y="32569"/>
            <a:ext cx="10296304" cy="965272"/>
          </a:xfrm>
        </p:spPr>
        <p:txBody>
          <a:bodyPr>
            <a:noAutofit/>
          </a:bodyPr>
          <a:lstStyle/>
          <a:p>
            <a:r>
              <a:rPr lang="lv-LV" sz="2200" dirty="0"/>
              <a:t>Informācija par darba devējiem, kuri nodarbina Ukrainas civiliedzīvotājus </a:t>
            </a:r>
            <a:r>
              <a:rPr lang="lv-LV" sz="1000" dirty="0"/>
              <a:t>(31.03.2026. Darba devēja ziņojumu dati)</a:t>
            </a:r>
            <a:br>
              <a:rPr lang="lv-LV" sz="1600" dirty="0"/>
            </a:br>
            <a:endParaRPr lang="lv-LV" dirty="0"/>
          </a:p>
        </p:txBody>
      </p:sp>
      <p:sp>
        <p:nvSpPr>
          <p:cNvPr id="9" name="TextBox 8">
            <a:extLst>
              <a:ext uri="{FF2B5EF4-FFF2-40B4-BE49-F238E27FC236}">
                <a16:creationId xmlns:a16="http://schemas.microsoft.com/office/drawing/2014/main" id="{E11D00DA-4ADB-4176-8527-1ABBA83F0481}"/>
              </a:ext>
            </a:extLst>
          </p:cNvPr>
          <p:cNvSpPr txBox="1"/>
          <p:nvPr/>
        </p:nvSpPr>
        <p:spPr>
          <a:xfrm>
            <a:off x="9318305" y="1956665"/>
            <a:ext cx="286923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sz="1400" b="1" i="0" u="none" strike="noStrike" kern="1200" spc="0" baseline="0">
                <a:solidFill>
                  <a:srgbClr val="4472C4"/>
                </a:solidFill>
                <a:latin typeface="Verdana" panose="020B0604030504040204" pitchFamily="34" charset="0"/>
                <a:ea typeface="Verdana" panose="020B0604030504040204" pitchFamily="34" charset="0"/>
                <a:cs typeface="+mn-cs"/>
              </a:defRPr>
            </a:pPr>
            <a:r>
              <a:rPr kumimoji="0" lang="lv-LV" sz="1200" b="1"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darba ņēmēju – Ukrainas civiliedzīvotāju skaita 2026.gada janvārī</a:t>
            </a:r>
          </a:p>
        </p:txBody>
      </p:sp>
      <p:sp>
        <p:nvSpPr>
          <p:cNvPr id="15" name="TextBox 14">
            <a:extLst>
              <a:ext uri="{FF2B5EF4-FFF2-40B4-BE49-F238E27FC236}">
                <a16:creationId xmlns:a16="http://schemas.microsoft.com/office/drawing/2014/main" id="{20294929-3AC5-4AC1-A6E3-870A6A373FF9}"/>
              </a:ext>
            </a:extLst>
          </p:cNvPr>
          <p:cNvSpPr txBox="1"/>
          <p:nvPr/>
        </p:nvSpPr>
        <p:spPr>
          <a:xfrm>
            <a:off x="-121833" y="4035194"/>
            <a:ext cx="321264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plānošanas reģiona 2026.gada janvārī</a:t>
            </a:r>
          </a:p>
        </p:txBody>
      </p:sp>
      <p:graphicFrame>
        <p:nvGraphicFramePr>
          <p:cNvPr id="16" name="Table 15">
            <a:extLst>
              <a:ext uri="{FF2B5EF4-FFF2-40B4-BE49-F238E27FC236}">
                <a16:creationId xmlns:a16="http://schemas.microsoft.com/office/drawing/2014/main" id="{8F5A0C4A-A379-4C8F-A959-47937E4FDA64}"/>
              </a:ext>
            </a:extLst>
          </p:cNvPr>
          <p:cNvGraphicFramePr>
            <a:graphicFrameLocks noGrp="1"/>
          </p:cNvGraphicFramePr>
          <p:nvPr>
            <p:extLst/>
          </p:nvPr>
        </p:nvGraphicFramePr>
        <p:xfrm>
          <a:off x="207384" y="4683595"/>
          <a:ext cx="2383028" cy="1646433"/>
        </p:xfrm>
        <a:graphic>
          <a:graphicData uri="http://schemas.openxmlformats.org/drawingml/2006/table">
            <a:tbl>
              <a:tblPr/>
              <a:tblGrid>
                <a:gridCol w="1580771">
                  <a:extLst>
                    <a:ext uri="{9D8B030D-6E8A-4147-A177-3AD203B41FA5}">
                      <a16:colId xmlns:a16="http://schemas.microsoft.com/office/drawing/2014/main" val="1727663251"/>
                    </a:ext>
                  </a:extLst>
                </a:gridCol>
                <a:gridCol w="802257">
                  <a:extLst>
                    <a:ext uri="{9D8B030D-6E8A-4147-A177-3AD203B41FA5}">
                      <a16:colId xmlns:a16="http://schemas.microsoft.com/office/drawing/2014/main" val="3595893246"/>
                    </a:ext>
                  </a:extLst>
                </a:gridCol>
              </a:tblGrid>
              <a:tr h="415093">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ctr" defTabSz="914400" rtl="0" eaLnBrk="1" fontAlgn="ctr" latinLnBrk="0" hangingPunct="1">
                        <a:lnSpc>
                          <a:spcPct val="100000"/>
                        </a:lnSpc>
                        <a:spcBef>
                          <a:spcPts val="600"/>
                        </a:spcBef>
                        <a:spcAft>
                          <a:spcPts val="600"/>
                        </a:spcAft>
                      </a:pPr>
                      <a:r>
                        <a:rPr lang="lv-LV" sz="800" b="1" u="none" strike="noStrike" kern="1200" dirty="0">
                          <a:solidFill>
                            <a:schemeClr val="bg1"/>
                          </a:solidFill>
                          <a:effectLst/>
                          <a:latin typeface="Verdana" panose="020B0604030504040204" pitchFamily="34" charset="0"/>
                          <a:ea typeface="Verdana" panose="020B0604030504040204" pitchFamily="34" charset="0"/>
                          <a:cs typeface="+mn-cs"/>
                        </a:rPr>
                        <a:t>Plānošanas reģions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9pPr>
                    </a:lstStyle>
                    <a:p>
                      <a:pPr algn="ctr" fontAlgn="ctr">
                        <a:lnSpc>
                          <a:spcPct val="100000"/>
                        </a:lnSpc>
                        <a:spcBef>
                          <a:spcPts val="600"/>
                        </a:spcBef>
                        <a:spcAft>
                          <a:spcPts val="600"/>
                        </a:spcAft>
                      </a:pPr>
                      <a:r>
                        <a:rPr lang="lv-LV" sz="800" b="1" u="none" strike="noStrike" dirty="0">
                          <a:solidFill>
                            <a:schemeClr val="bg1"/>
                          </a:solidFill>
                          <a:effectLst/>
                          <a:latin typeface="Verdana" panose="020B0604030504040204" pitchFamily="34" charset="0"/>
                          <a:ea typeface="Verdana" panose="020B0604030504040204" pitchFamily="34" charset="0"/>
                        </a:rPr>
                        <a:t>Darba devēju skaits</a:t>
                      </a:r>
                      <a:endParaRPr lang="lv-LV" sz="8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40811">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Rīga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2 052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203691">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Rīgas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536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72746">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Kurzemes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273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80107">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Vidzemes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2111943654"/>
                  </a:ext>
                </a:extLst>
              </a:tr>
              <a:tr h="171921">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Latgales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r h="148704">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Zemgales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4183687153"/>
                  </a:ext>
                </a:extLst>
              </a:tr>
              <a:tr h="207769">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r" defTabSz="914400" rtl="0" eaLnBrk="1" fontAlgn="b" latinLnBrk="0" hangingPunct="1"/>
                      <a:r>
                        <a:rPr lang="lv-LV" sz="800" b="1" i="0" u="none" strike="noStrike" kern="1200" dirty="0">
                          <a:solidFill>
                            <a:schemeClr val="tx1"/>
                          </a:solidFill>
                          <a:effectLst/>
                          <a:latin typeface="Verdana" panose="020B0604030504040204" pitchFamily="34" charset="0"/>
                          <a:ea typeface="Verdana" panose="020B0604030504040204" pitchFamily="34" charset="0"/>
                          <a:cs typeface="+mn-cs"/>
                        </a:rPr>
                        <a:t>KOPĀ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rgbClr val="000000"/>
                          </a:solidFill>
                          <a:effectLst/>
                          <a:latin typeface="Verdana" panose="020B0604030504040204" pitchFamily="34" charset="0"/>
                          <a:ea typeface="Verdana" panose="020B0604030504040204" pitchFamily="34" charset="0"/>
                        </a:rPr>
                        <a:t>3 609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0146875"/>
                  </a:ext>
                </a:extLst>
              </a:tr>
            </a:tbl>
          </a:graphicData>
        </a:graphic>
      </p:graphicFrame>
      <p:sp>
        <p:nvSpPr>
          <p:cNvPr id="6" name="TextBox 5">
            <a:extLst>
              <a:ext uri="{FF2B5EF4-FFF2-40B4-BE49-F238E27FC236}">
                <a16:creationId xmlns:a16="http://schemas.microsoft.com/office/drawing/2014/main" id="{4FF86920-69F1-16CF-74B0-79234DB1282C}"/>
              </a:ext>
            </a:extLst>
          </p:cNvPr>
          <p:cNvSpPr txBox="1"/>
          <p:nvPr/>
        </p:nvSpPr>
        <p:spPr>
          <a:xfrm>
            <a:off x="61551" y="1572836"/>
            <a:ext cx="493913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Vidējais darba devēju skaits mēnesī </a:t>
            </a:r>
            <a:r>
              <a:rPr kumimoji="0" lang="pt-BR"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no 2022.gada aprīļa līdz 202</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6</a:t>
            </a:r>
            <a:r>
              <a:rPr kumimoji="0" lang="pt-BR"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.gada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janvārim</a:t>
            </a:r>
          </a:p>
        </p:txBody>
      </p:sp>
      <p:graphicFrame>
        <p:nvGraphicFramePr>
          <p:cNvPr id="2" name="Chart 1">
            <a:extLst>
              <a:ext uri="{FF2B5EF4-FFF2-40B4-BE49-F238E27FC236}">
                <a16:creationId xmlns:a16="http://schemas.microsoft.com/office/drawing/2014/main" id="{97A8A334-3B41-457F-B868-4F8BAC24B9EF}"/>
              </a:ext>
            </a:extLst>
          </p:cNvPr>
          <p:cNvGraphicFramePr>
            <a:graphicFrameLocks/>
          </p:cNvGraphicFramePr>
          <p:nvPr>
            <p:extLst/>
          </p:nvPr>
        </p:nvGraphicFramePr>
        <p:xfrm>
          <a:off x="70729" y="1920826"/>
          <a:ext cx="5039367" cy="226557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 name="Table 4">
            <a:extLst>
              <a:ext uri="{FF2B5EF4-FFF2-40B4-BE49-F238E27FC236}">
                <a16:creationId xmlns:a16="http://schemas.microsoft.com/office/drawing/2014/main" id="{57B66472-B24B-BAF7-5D0F-A6EB97216319}"/>
              </a:ext>
            </a:extLst>
          </p:cNvPr>
          <p:cNvGraphicFramePr>
            <a:graphicFrameLocks noGrp="1"/>
          </p:cNvGraphicFramePr>
          <p:nvPr/>
        </p:nvGraphicFramePr>
        <p:xfrm>
          <a:off x="5206377" y="1567072"/>
          <a:ext cx="4152263" cy="3523309"/>
        </p:xfrm>
        <a:graphic>
          <a:graphicData uri="http://schemas.openxmlformats.org/drawingml/2006/table">
            <a:tbl>
              <a:tblPr/>
              <a:tblGrid>
                <a:gridCol w="314409">
                  <a:extLst>
                    <a:ext uri="{9D8B030D-6E8A-4147-A177-3AD203B41FA5}">
                      <a16:colId xmlns:a16="http://schemas.microsoft.com/office/drawing/2014/main" val="3809074403"/>
                    </a:ext>
                  </a:extLst>
                </a:gridCol>
                <a:gridCol w="3363300">
                  <a:extLst>
                    <a:ext uri="{9D8B030D-6E8A-4147-A177-3AD203B41FA5}">
                      <a16:colId xmlns:a16="http://schemas.microsoft.com/office/drawing/2014/main" val="1328016655"/>
                    </a:ext>
                  </a:extLst>
                </a:gridCol>
                <a:gridCol w="474554">
                  <a:extLst>
                    <a:ext uri="{9D8B030D-6E8A-4147-A177-3AD203B41FA5}">
                      <a16:colId xmlns:a16="http://schemas.microsoft.com/office/drawing/2014/main" val="2653545876"/>
                    </a:ext>
                  </a:extLst>
                </a:gridCol>
              </a:tblGrid>
              <a:tr h="443509">
                <a:tc gridSpan="2">
                  <a:txBody>
                    <a:bodyPr/>
                    <a:lstStyle/>
                    <a:p>
                      <a:pPr algn="ctr" rtl="0" fontAlgn="ctr"/>
                      <a:r>
                        <a:rPr lang="lv-LV" sz="800" b="1" i="0" u="none" strike="noStrike" dirty="0">
                          <a:solidFill>
                            <a:srgbClr val="FFFFFF"/>
                          </a:solidFill>
                          <a:effectLst/>
                          <a:latin typeface="Verdana" panose="020B0604030504040204" pitchFamily="34" charset="0"/>
                        </a:rPr>
                        <a:t>Darba devēja pamatdarbības veids</a:t>
                      </a:r>
                    </a:p>
                  </a:txBody>
                  <a:tcPr marL="6234" marR="6234" marT="62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hMerge="1">
                  <a:txBody>
                    <a:bodyPr/>
                    <a:lstStyle/>
                    <a:p>
                      <a:endParaRPr lang="lv-LV"/>
                    </a:p>
                  </a:txBody>
                  <a:tcPr/>
                </a:tc>
                <a:tc>
                  <a:txBody>
                    <a:bodyPr/>
                    <a:lstStyle/>
                    <a:p>
                      <a:pPr algn="ctr" rtl="0" fontAlgn="ctr"/>
                      <a:r>
                        <a:rPr lang="lv-LV" sz="800" b="1" i="0" u="none" strike="noStrike" dirty="0">
                          <a:solidFill>
                            <a:srgbClr val="FFFFFF"/>
                          </a:solidFill>
                          <a:effectLst/>
                          <a:latin typeface="Verdana" panose="020B0604030504040204" pitchFamily="34" charset="0"/>
                        </a:rPr>
                        <a:t>Darba devēju skaits</a:t>
                      </a:r>
                    </a:p>
                  </a:txBody>
                  <a:tcPr marL="6234" marR="6234" marT="62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442041309"/>
                  </a:ext>
                </a:extLst>
              </a:tr>
              <a:tr h="13289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C</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Apstrādes rūpniecība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643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7133081"/>
                  </a:ext>
                </a:extLst>
              </a:tr>
              <a:tr h="13289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Izmitināšana un ēdināšanas pakalpojumi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453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270570188"/>
                  </a:ext>
                </a:extLst>
              </a:tr>
              <a:tr h="147443">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G</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Vairumtirdzniecība un mazumtirdzniecība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437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6747845"/>
                  </a:ext>
                </a:extLst>
              </a:tr>
              <a:tr h="13289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F</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Būvniecība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3495308"/>
                  </a:ext>
                </a:extLst>
              </a:tr>
              <a:tr h="13289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H</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Transports un uzglabāšana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370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2921755"/>
                  </a:ext>
                </a:extLst>
              </a:tr>
              <a:tr h="132899">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R</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Veselība un sociālā aprūpe</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412441847"/>
                  </a:ext>
                </a:extLst>
              </a:tr>
              <a:tr h="132899">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Citi pakalpojumi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184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3078982"/>
                  </a:ext>
                </a:extLst>
              </a:tr>
              <a:tr h="139651">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Administratīvo un atbalsta dienestu darbība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179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49413948"/>
                  </a:ext>
                </a:extLst>
              </a:tr>
              <a:tr h="139651">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Profesionālie, zinātniskie un tehniskie pakalpojumi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33558073"/>
                  </a:ext>
                </a:extLst>
              </a:tr>
              <a:tr h="13289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M</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Operācijas ar nekustamo īpašumu</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105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716145936"/>
                  </a:ext>
                </a:extLst>
              </a:tr>
              <a:tr h="379436">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K</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Telekomunikācija, </a:t>
                      </a:r>
                      <a:r>
                        <a:rPr lang="lv-LV" sz="800" b="0" i="0" u="none" strike="noStrike" dirty="0" err="1">
                          <a:solidFill>
                            <a:srgbClr val="000000"/>
                          </a:solidFill>
                          <a:effectLst/>
                          <a:latin typeface="Verdana" panose="020B0604030504040204" pitchFamily="34" charset="0"/>
                          <a:ea typeface="Verdana" panose="020B0604030504040204" pitchFamily="34" charset="0"/>
                        </a:rPr>
                        <a:t>datorprogrammēšana</a:t>
                      </a:r>
                      <a:r>
                        <a:rPr lang="lv-LV" sz="800" b="0" i="0" u="none" strike="noStrike" dirty="0">
                          <a:solidFill>
                            <a:srgbClr val="000000"/>
                          </a:solidFill>
                          <a:effectLst/>
                          <a:latin typeface="Verdana" panose="020B0604030504040204" pitchFamily="34" charset="0"/>
                          <a:ea typeface="Verdana" panose="020B0604030504040204" pitchFamily="34" charset="0"/>
                        </a:rPr>
                        <a:t>, konsultēšana, </a:t>
                      </a:r>
                      <a:r>
                        <a:rPr lang="lv-LV" sz="800" b="0" i="0" u="none" strike="noStrike" dirty="0" err="1">
                          <a:solidFill>
                            <a:srgbClr val="000000"/>
                          </a:solidFill>
                          <a:effectLst/>
                          <a:latin typeface="Verdana" panose="020B0604030504040204" pitchFamily="34" charset="0"/>
                          <a:ea typeface="Verdana" panose="020B0604030504040204" pitchFamily="34" charset="0"/>
                        </a:rPr>
                        <a:t>datošanas</a:t>
                      </a:r>
                      <a:r>
                        <a:rPr lang="lv-LV" sz="800" b="0" i="0" u="none" strike="noStrike" dirty="0">
                          <a:solidFill>
                            <a:srgbClr val="000000"/>
                          </a:solidFill>
                          <a:effectLst/>
                          <a:latin typeface="Verdana" panose="020B0604030504040204" pitchFamily="34" charset="0"/>
                          <a:ea typeface="Verdana" panose="020B0604030504040204" pitchFamily="34" charset="0"/>
                        </a:rPr>
                        <a:t> infrastruktūras nodrošināšana un citi informācijas pakalpojumi</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104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5397595"/>
                  </a:ext>
                </a:extLst>
              </a:tr>
              <a:tr h="13289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Lauksaimniecība, mežsaimniecība un zivsaimniecība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3252328546"/>
                  </a:ext>
                </a:extLst>
              </a:tr>
              <a:tr h="13289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Q</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Izglītība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6523653"/>
                  </a:ext>
                </a:extLst>
              </a:tr>
              <a:tr h="132899">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Māksla, sports un atpūta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546222320"/>
                  </a:ext>
                </a:extLst>
              </a:tr>
              <a:tr h="139251">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P</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Valsts pārvalde un aizsardzība; obligātā sociālā apdrošināšana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6632428"/>
                  </a:ext>
                </a:extLst>
              </a:tr>
              <a:tr h="256168">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D</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Elektroenerģija, gāzes apgāde, siltumapgāde un gaisa kondicionēšana</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25562365"/>
                  </a:ext>
                </a:extLst>
              </a:tr>
              <a:tr h="256168">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J</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Izdevējdarbība, apraide un satura producēšanas un izplatīšanas darbības</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74341715"/>
                  </a:ext>
                </a:extLst>
              </a:tr>
              <a:tr h="160143">
                <a:tc gridSpan="2">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Cits</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hMerge="1">
                  <a:txBody>
                    <a:bodyPr/>
                    <a:lstStyle/>
                    <a:p>
                      <a:pPr algn="l"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148146087"/>
                  </a:ext>
                </a:extLst>
              </a:tr>
              <a:tr h="132899">
                <a:tc gridSpan="2">
                  <a:txBody>
                    <a:bodyPr/>
                    <a:lstStyle/>
                    <a:p>
                      <a:pPr algn="r" fontAlgn="b"/>
                      <a:r>
                        <a:rPr lang="lv-LV" sz="800" b="1" i="0" u="none" strike="noStrike" dirty="0">
                          <a:solidFill>
                            <a:srgbClr val="000000"/>
                          </a:solidFill>
                          <a:effectLst/>
                          <a:latin typeface="Verdana" panose="020B0604030504040204" pitchFamily="34" charset="0"/>
                          <a:ea typeface="Verdana" panose="020B0604030504040204" pitchFamily="34" charset="0"/>
                        </a:rPr>
                        <a:t>KOPĀ</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pPr algn="r" fontAlgn="b"/>
                      <a:endParaRPr lang="lv-LV" sz="900" b="1"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1" i="0" u="none" strike="noStrike" dirty="0">
                          <a:solidFill>
                            <a:srgbClr val="000000"/>
                          </a:solidFill>
                          <a:effectLst/>
                          <a:latin typeface="Verdana" panose="020B0604030504040204" pitchFamily="34" charset="0"/>
                          <a:ea typeface="Verdana" panose="020B0604030504040204" pitchFamily="34" charset="0"/>
                        </a:rPr>
                        <a:t>3 609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5178108"/>
                  </a:ext>
                </a:extLst>
              </a:tr>
            </a:tbl>
          </a:graphicData>
        </a:graphic>
      </p:graphicFrame>
      <p:sp>
        <p:nvSpPr>
          <p:cNvPr id="7" name="TextBox 6">
            <a:extLst>
              <a:ext uri="{FF2B5EF4-FFF2-40B4-BE49-F238E27FC236}">
                <a16:creationId xmlns:a16="http://schemas.microsoft.com/office/drawing/2014/main" id="{E3F3DCF7-F9D9-40D4-D5B5-B1FD5B003A44}"/>
              </a:ext>
            </a:extLst>
          </p:cNvPr>
          <p:cNvSpPr txBox="1"/>
          <p:nvPr/>
        </p:nvSpPr>
        <p:spPr>
          <a:xfrm>
            <a:off x="4870595" y="1051624"/>
            <a:ext cx="489889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pamatdarbības veida 2026.gada janvārī</a:t>
            </a:r>
          </a:p>
        </p:txBody>
      </p:sp>
      <p:graphicFrame>
        <p:nvGraphicFramePr>
          <p:cNvPr id="4" name="Chart 3">
            <a:extLst>
              <a:ext uri="{FF2B5EF4-FFF2-40B4-BE49-F238E27FC236}">
                <a16:creationId xmlns:a16="http://schemas.microsoft.com/office/drawing/2014/main" id="{FF00C6B4-8483-4942-962C-8A0B13C528E7}"/>
              </a:ext>
            </a:extLst>
          </p:cNvPr>
          <p:cNvGraphicFramePr>
            <a:graphicFrameLocks/>
          </p:cNvGraphicFramePr>
          <p:nvPr/>
        </p:nvGraphicFramePr>
        <p:xfrm>
          <a:off x="9551202" y="2372164"/>
          <a:ext cx="2608727" cy="304981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209377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17037-F844-79D2-3467-40A0C5FA17B8}"/>
            </a:ext>
          </a:extLst>
        </p:cNvPr>
        <p:cNvGrpSpPr/>
        <p:nvPr/>
      </p:nvGrpSpPr>
      <p:grpSpPr>
        <a:xfrm>
          <a:off x="0" y="0"/>
          <a:ext cx="0" cy="0"/>
          <a:chOff x="0" y="0"/>
          <a:chExt cx="0" cy="0"/>
        </a:xfrm>
      </p:grpSpPr>
      <p:sp>
        <p:nvSpPr>
          <p:cNvPr id="12" name="Google Shape;160;p42">
            <a:extLst>
              <a:ext uri="{FF2B5EF4-FFF2-40B4-BE49-F238E27FC236}">
                <a16:creationId xmlns:a16="http://schemas.microsoft.com/office/drawing/2014/main" id="{E1B21E94-2B9D-14FC-054A-7D8E7080DBF4}"/>
              </a:ext>
            </a:extLst>
          </p:cNvPr>
          <p:cNvSpPr txBox="1">
            <a:spLocks noGrp="1"/>
          </p:cNvSpPr>
          <p:nvPr>
            <p:ph type="title"/>
          </p:nvPr>
        </p:nvSpPr>
        <p:spPr>
          <a:xfrm>
            <a:off x="2775824" y="278889"/>
            <a:ext cx="8403052" cy="65125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rgbClr val="000000"/>
              </a:buClr>
              <a:buSzPts val="2000"/>
              <a:buFont typeface="Verdana"/>
              <a:buNone/>
            </a:pPr>
            <a:r>
              <a:rPr lang="lv" sz="2000" dirty="0">
                <a:solidFill>
                  <a:srgbClr val="000000"/>
                </a:solidFill>
                <a:latin typeface="Verdana"/>
                <a:ea typeface="Verdana"/>
                <a:cs typeface="Verdana"/>
                <a:sym typeface="Verdana"/>
              </a:rPr>
              <a:t>Ukrainas civiliedzīvotāju atbalstam piešķirtais finansējums no 2022. - 2026. gadam, </a:t>
            </a:r>
            <a:r>
              <a:rPr lang="lv" sz="2000" i="1" dirty="0">
                <a:solidFill>
                  <a:srgbClr val="000000"/>
                </a:solidFill>
                <a:latin typeface="Verdana"/>
                <a:ea typeface="Verdana"/>
                <a:cs typeface="Verdana"/>
                <a:sym typeface="Verdana"/>
              </a:rPr>
              <a:t>euro</a:t>
            </a:r>
            <a:br>
              <a:rPr lang="lv" dirty="0">
                <a:solidFill>
                  <a:srgbClr val="000000"/>
                </a:solidFill>
                <a:latin typeface="Verdana"/>
                <a:ea typeface="Verdana"/>
                <a:cs typeface="Verdana"/>
                <a:sym typeface="Verdana"/>
              </a:rPr>
            </a:br>
            <a:endParaRPr dirty="0">
              <a:latin typeface="Verdana"/>
              <a:ea typeface="Verdana"/>
              <a:cs typeface="Verdana"/>
              <a:sym typeface="Verdana"/>
            </a:endParaRPr>
          </a:p>
        </p:txBody>
      </p:sp>
      <p:graphicFrame>
        <p:nvGraphicFramePr>
          <p:cNvPr id="13" name="Table 4">
            <a:extLst>
              <a:ext uri="{FF2B5EF4-FFF2-40B4-BE49-F238E27FC236}">
                <a16:creationId xmlns:a16="http://schemas.microsoft.com/office/drawing/2014/main" id="{BAB2D200-5609-6F61-D62E-50CCFC771052}"/>
              </a:ext>
            </a:extLst>
          </p:cNvPr>
          <p:cNvGraphicFramePr>
            <a:graphicFrameLocks noGrp="1"/>
          </p:cNvGraphicFramePr>
          <p:nvPr>
            <p:extLst/>
          </p:nvPr>
        </p:nvGraphicFramePr>
        <p:xfrm>
          <a:off x="7095586" y="1512268"/>
          <a:ext cx="4567450" cy="2194560"/>
        </p:xfrm>
        <a:graphic>
          <a:graphicData uri="http://schemas.openxmlformats.org/drawingml/2006/table">
            <a:tbl>
              <a:tblPr firstRow="1" bandRow="1">
                <a:tableStyleId>{1E171933-4619-4E11-9A3F-F7608DF75F80}</a:tableStyleId>
              </a:tblPr>
              <a:tblGrid>
                <a:gridCol w="1798248">
                  <a:extLst>
                    <a:ext uri="{9D8B030D-6E8A-4147-A177-3AD203B41FA5}">
                      <a16:colId xmlns:a16="http://schemas.microsoft.com/office/drawing/2014/main" val="1168506326"/>
                    </a:ext>
                  </a:extLst>
                </a:gridCol>
                <a:gridCol w="1431985">
                  <a:extLst>
                    <a:ext uri="{9D8B030D-6E8A-4147-A177-3AD203B41FA5}">
                      <a16:colId xmlns:a16="http://schemas.microsoft.com/office/drawing/2014/main" val="2428010106"/>
                    </a:ext>
                  </a:extLst>
                </a:gridCol>
                <a:gridCol w="1337217">
                  <a:extLst>
                    <a:ext uri="{9D8B030D-6E8A-4147-A177-3AD203B41FA5}">
                      <a16:colId xmlns:a16="http://schemas.microsoft.com/office/drawing/2014/main" val="1935009192"/>
                    </a:ext>
                  </a:extLst>
                </a:gridCol>
              </a:tblGrid>
              <a:tr h="434307">
                <a:tc>
                  <a:txBody>
                    <a:bodyPr/>
                    <a:lstStyle/>
                    <a:p>
                      <a:pPr algn="ctr"/>
                      <a:r>
                        <a:rPr lang="lv-LV" sz="1200" b="1" dirty="0">
                          <a:solidFill>
                            <a:schemeClr val="tx1"/>
                          </a:solidFill>
                          <a:latin typeface="Verdana" panose="020B0604030504040204" pitchFamily="34" charset="0"/>
                          <a:ea typeface="Verdana" panose="020B0604030504040204" pitchFamily="34" charset="0"/>
                        </a:rPr>
                        <a:t>Līdz 2026. gada 31. martam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algn="ctr"/>
                      <a:r>
                        <a:rPr lang="lv-LV" sz="1200" b="1" i="0" dirty="0">
                          <a:solidFill>
                            <a:schemeClr val="tx1"/>
                          </a:solidFill>
                          <a:latin typeface="Verdana" panose="020B0604030504040204" pitchFamily="34" charset="0"/>
                          <a:ea typeface="Verdana" panose="020B0604030504040204" pitchFamily="34" charset="0"/>
                        </a:rPr>
                        <a:t>Pieņemts ar MK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algn="ctr"/>
                      <a:r>
                        <a:rPr lang="lv-LV" sz="1200" b="1" i="0" dirty="0">
                          <a:solidFill>
                            <a:schemeClr val="tx1"/>
                          </a:solidFill>
                          <a:latin typeface="Verdana" panose="020B0604030504040204" pitchFamily="34" charset="0"/>
                          <a:ea typeface="Verdana" panose="020B0604030504040204" pitchFamily="34" charset="0"/>
                        </a:rPr>
                        <a:t>Pārdalīts ar FM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extLst>
                  <a:ext uri="{0D108BD9-81ED-4DB2-BD59-A6C34878D82A}">
                    <a16:rowId xmlns:a16="http://schemas.microsoft.com/office/drawing/2014/main" val="2119596259"/>
                  </a:ext>
                </a:extLst>
              </a:tr>
              <a:tr h="260584">
                <a:tc>
                  <a:txBody>
                    <a:bodyPr/>
                    <a:lstStyle/>
                    <a:p>
                      <a:pPr algn="ctr"/>
                      <a:r>
                        <a:rPr lang="lv-LV" sz="1200" b="1" dirty="0">
                          <a:solidFill>
                            <a:schemeClr val="tx1"/>
                          </a:solidFill>
                          <a:latin typeface="Verdana" panose="020B0604030504040204" pitchFamily="34" charset="0"/>
                          <a:ea typeface="Verdana" panose="020B0604030504040204" pitchFamily="34" charset="0"/>
                        </a:rPr>
                        <a:t>KOPĀ, t.sk.: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FA6E5"/>
                    </a:solidFill>
                  </a:tcPr>
                </a:tc>
                <a:tc>
                  <a:txBody>
                    <a:bodyPr/>
                    <a:lstStyle/>
                    <a:p>
                      <a:pPr algn="r"/>
                      <a:r>
                        <a:rPr lang="lv-LV" sz="1200" b="1" i="1" dirty="0">
                          <a:solidFill>
                            <a:schemeClr val="tx1"/>
                          </a:solidFill>
                          <a:latin typeface="Verdana" panose="020B0604030504040204" pitchFamily="34" charset="0"/>
                          <a:ea typeface="Verdana" panose="020B0604030504040204" pitchFamily="34" charset="0"/>
                        </a:rPr>
                        <a:t>17 212 467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FA6E5"/>
                    </a:solidFill>
                  </a:tcPr>
                </a:tc>
                <a:tc>
                  <a:txBody>
                    <a:bodyPr/>
                    <a:lstStyle/>
                    <a:p>
                      <a:pPr algn="r"/>
                      <a:r>
                        <a:rPr lang="lv-LV" sz="1200" b="1" i="1" dirty="0">
                          <a:solidFill>
                            <a:schemeClr val="tx1"/>
                          </a:solidFill>
                          <a:latin typeface="Verdana" panose="020B0604030504040204" pitchFamily="34" charset="0"/>
                          <a:ea typeface="Verdana" panose="020B0604030504040204" pitchFamily="34" charset="0"/>
                        </a:rPr>
                        <a:t>8 905 813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FA6E5"/>
                    </a:solidFill>
                  </a:tcPr>
                </a:tc>
                <a:extLst>
                  <a:ext uri="{0D108BD9-81ED-4DB2-BD59-A6C34878D82A}">
                    <a16:rowId xmlns:a16="http://schemas.microsoft.com/office/drawing/2014/main" val="4279957916"/>
                  </a:ext>
                </a:extLst>
              </a:tr>
              <a:tr h="246107">
                <a:tc>
                  <a:txBody>
                    <a:bodyPr/>
                    <a:lstStyle/>
                    <a:p>
                      <a:pPr algn="ctr"/>
                      <a:r>
                        <a:rPr lang="lv-LV" sz="1100" b="1" dirty="0">
                          <a:latin typeface="Verdana" panose="020B0604030504040204" pitchFamily="34" charset="0"/>
                          <a:ea typeface="Verdana" panose="020B0604030504040204" pitchFamily="34" charset="0"/>
                        </a:rPr>
                        <a:t>VARAM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algn="r"/>
                      <a:r>
                        <a:rPr lang="lv-LV" sz="1100" b="1" i="0" dirty="0">
                          <a:latin typeface="Verdana" panose="020B0604030504040204" pitchFamily="34" charset="0"/>
                          <a:ea typeface="Verdana" panose="020B0604030504040204" pitchFamily="34" charset="0"/>
                        </a:rPr>
                        <a:t>8 440 302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algn="r"/>
                      <a:r>
                        <a:rPr lang="lv-LV" sz="1100" b="1" i="0" dirty="0">
                          <a:latin typeface="Verdana" panose="020B0604030504040204" pitchFamily="34" charset="0"/>
                          <a:ea typeface="Verdana" panose="020B0604030504040204" pitchFamily="34" charset="0"/>
                        </a:rPr>
                        <a:t>3 108 833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extLst>
                  <a:ext uri="{0D108BD9-81ED-4DB2-BD59-A6C34878D82A}">
                    <a16:rowId xmlns:a16="http://schemas.microsoft.com/office/drawing/2014/main" val="1254754463"/>
                  </a:ext>
                </a:extLst>
              </a:tr>
              <a:tr h="405353">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100" b="1" dirty="0">
                          <a:latin typeface="Verdana" panose="020B0604030504040204" pitchFamily="34" charset="0"/>
                          <a:ea typeface="Verdana" panose="020B0604030504040204" pitchFamily="34" charset="0"/>
                        </a:rPr>
                        <a:t>62. Mērķdotācijas pašvaldībām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4 952 052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4 952 052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extLst>
                  <a:ext uri="{0D108BD9-81ED-4DB2-BD59-A6C34878D82A}">
                    <a16:rowId xmlns:a16="http://schemas.microsoft.com/office/drawing/2014/main" val="4002660097"/>
                  </a:ext>
                </a:extLst>
              </a:tr>
              <a:tr h="246107">
                <a:tc>
                  <a:txBody>
                    <a:bodyPr/>
                    <a:lstStyle/>
                    <a:p>
                      <a:pPr algn="ctr"/>
                      <a:r>
                        <a:rPr lang="lv-LV" sz="1100" b="1" dirty="0">
                          <a:latin typeface="Verdana" panose="020B0604030504040204" pitchFamily="34" charset="0"/>
                          <a:ea typeface="Verdana" panose="020B0604030504040204" pitchFamily="34" charset="0"/>
                        </a:rPr>
                        <a:t>SIF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3 268 263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293 078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extLst>
                  <a:ext uri="{0D108BD9-81ED-4DB2-BD59-A6C34878D82A}">
                    <a16:rowId xmlns:a16="http://schemas.microsoft.com/office/drawing/2014/main" val="4259686136"/>
                  </a:ext>
                </a:extLst>
              </a:tr>
              <a:tr h="246107">
                <a:tc>
                  <a:txBody>
                    <a:bodyPr/>
                    <a:lstStyle/>
                    <a:p>
                      <a:pPr algn="ctr"/>
                      <a:r>
                        <a:rPr lang="lv-LV" sz="1100" b="1" dirty="0">
                          <a:latin typeface="Verdana" panose="020B0604030504040204" pitchFamily="34" charset="0"/>
                          <a:ea typeface="Verdana" panose="020B0604030504040204" pitchFamily="34" charset="0"/>
                        </a:rPr>
                        <a:t>IZM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299 510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299 510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extLst>
                  <a:ext uri="{0D108BD9-81ED-4DB2-BD59-A6C34878D82A}">
                    <a16:rowId xmlns:a16="http://schemas.microsoft.com/office/drawing/2014/main" val="342016340"/>
                  </a:ext>
                </a:extLst>
              </a:tr>
              <a:tr h="246107">
                <a:tc>
                  <a:txBody>
                    <a:bodyPr/>
                    <a:lstStyle/>
                    <a:p>
                      <a:pPr algn="ctr"/>
                      <a:r>
                        <a:rPr lang="lv-LV" sz="1100" b="1" dirty="0">
                          <a:latin typeface="Verdana" panose="020B0604030504040204" pitchFamily="34" charset="0"/>
                          <a:ea typeface="Verdana" panose="020B0604030504040204" pitchFamily="34" charset="0"/>
                        </a:rPr>
                        <a:t>LM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252 340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252 340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CE7F8"/>
                    </a:solidFill>
                  </a:tcPr>
                </a:tc>
                <a:extLst>
                  <a:ext uri="{0D108BD9-81ED-4DB2-BD59-A6C34878D82A}">
                    <a16:rowId xmlns:a16="http://schemas.microsoft.com/office/drawing/2014/main" val="3565337112"/>
                  </a:ext>
                </a:extLst>
              </a:tr>
            </a:tbl>
          </a:graphicData>
        </a:graphic>
      </p:graphicFrame>
      <p:graphicFrame>
        <p:nvGraphicFramePr>
          <p:cNvPr id="5" name="Chart 4">
            <a:extLst>
              <a:ext uri="{FF2B5EF4-FFF2-40B4-BE49-F238E27FC236}">
                <a16:creationId xmlns:a16="http://schemas.microsoft.com/office/drawing/2014/main" id="{B489F273-D023-E0DE-1A2E-95815A8576B1}"/>
              </a:ext>
            </a:extLst>
          </p:cNvPr>
          <p:cNvGraphicFramePr>
            <a:graphicFrameLocks/>
          </p:cNvGraphicFramePr>
          <p:nvPr>
            <p:extLst/>
          </p:nvPr>
        </p:nvGraphicFramePr>
        <p:xfrm>
          <a:off x="351886" y="1373172"/>
          <a:ext cx="6743700" cy="385286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65879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A2D72-A105-308A-6E6C-0B50047E658A}"/>
              </a:ext>
            </a:extLst>
          </p:cNvPr>
          <p:cNvSpPr>
            <a:spLocks noGrp="1"/>
          </p:cNvSpPr>
          <p:nvPr>
            <p:ph type="title"/>
          </p:nvPr>
        </p:nvSpPr>
        <p:spPr/>
        <p:txBody>
          <a:bodyPr>
            <a:normAutofit/>
          </a:bodyPr>
          <a:lstStyle/>
          <a:p>
            <a:pPr algn="ctr"/>
            <a:r>
              <a:rPr lang="lv-LV" dirty="0">
                <a:solidFill>
                  <a:srgbClr val="29750A"/>
                </a:solidFill>
              </a:rPr>
              <a:t>Par līdzekļu piešķiršanu pašvaldībām kopējie rādītāji par 2025. un 2026. gadu</a:t>
            </a:r>
            <a:endParaRPr lang="lv-LV" dirty="0"/>
          </a:p>
        </p:txBody>
      </p:sp>
      <p:sp>
        <p:nvSpPr>
          <p:cNvPr id="6" name="Slide Number Placeholder 5">
            <a:extLst>
              <a:ext uri="{FF2B5EF4-FFF2-40B4-BE49-F238E27FC236}">
                <a16:creationId xmlns:a16="http://schemas.microsoft.com/office/drawing/2014/main" id="{812A3981-01E1-B6EF-BA99-529340784B17}"/>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CA50152C-A5AE-4037-8E77-C398DB665690}" type="slidenum">
              <a:rPr kumimoji="0" lang="en-US" altLang="en-US"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10</a:t>
            </a:fld>
            <a:endParaRPr kumimoji="0" lang="en-US" altLang="en-US"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E93331FA-E1D5-0218-2376-1CC853B5D51A}"/>
              </a:ext>
            </a:extLst>
          </p:cNvPr>
          <p:cNvSpPr txBox="1"/>
          <p:nvPr/>
        </p:nvSpPr>
        <p:spPr>
          <a:xfrm>
            <a:off x="704850" y="1838326"/>
            <a:ext cx="11080750" cy="584775"/>
          </a:xfrm>
          <a:prstGeom prst="rect">
            <a:avLst/>
          </a:prstGeom>
          <a:noFill/>
        </p:spPr>
        <p:txBody>
          <a:bodyPr wrap="square">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lv-LV" sz="14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Kompensētā summa par 2025. gadu un 2026. gada janvāri </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sadalījumā pa jomām:</a:t>
            </a:r>
          </a:p>
          <a:p>
            <a:pPr marL="228600" marR="0" lvl="0" indent="0" algn="just" defTabSz="938213" rtl="0" eaLnBrk="0" fontAlgn="base" latinLnBrk="0" hangingPunct="0">
              <a:lnSpc>
                <a:spcPct val="100000"/>
              </a:lnSpc>
              <a:spcBef>
                <a:spcPct val="0"/>
              </a:spcBef>
              <a:spcAft>
                <a:spcPct val="0"/>
              </a:spcAft>
              <a:buClrTx/>
              <a:buSzTx/>
              <a:buFontTx/>
              <a:buNone/>
              <a:tabLst/>
              <a:defRPr/>
            </a:pPr>
            <a:endParaRPr kumimoji="0" lang="lv-LV"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endParaRPr>
          </a:p>
        </p:txBody>
      </p:sp>
      <p:graphicFrame>
        <p:nvGraphicFramePr>
          <p:cNvPr id="13" name="Table 12">
            <a:extLst>
              <a:ext uri="{FF2B5EF4-FFF2-40B4-BE49-F238E27FC236}">
                <a16:creationId xmlns:a16="http://schemas.microsoft.com/office/drawing/2014/main" id="{E91391F3-A072-8BD1-125F-04D245DEA7D7}"/>
              </a:ext>
            </a:extLst>
          </p:cNvPr>
          <p:cNvGraphicFramePr>
            <a:graphicFrameLocks noGrp="1"/>
          </p:cNvGraphicFramePr>
          <p:nvPr>
            <p:extLst/>
          </p:nvPr>
        </p:nvGraphicFramePr>
        <p:xfrm>
          <a:off x="754958" y="2154543"/>
          <a:ext cx="10682083" cy="3458631"/>
        </p:xfrm>
        <a:graphic>
          <a:graphicData uri="http://schemas.openxmlformats.org/drawingml/2006/table">
            <a:tbl>
              <a:tblPr>
                <a:tableStyleId>{69C7853C-536D-4A76-A0AE-DD22124D55A5}</a:tableStyleId>
              </a:tblPr>
              <a:tblGrid>
                <a:gridCol w="5757951">
                  <a:extLst>
                    <a:ext uri="{9D8B030D-6E8A-4147-A177-3AD203B41FA5}">
                      <a16:colId xmlns:a16="http://schemas.microsoft.com/office/drawing/2014/main" val="2426222013"/>
                    </a:ext>
                  </a:extLst>
                </a:gridCol>
                <a:gridCol w="2462066">
                  <a:extLst>
                    <a:ext uri="{9D8B030D-6E8A-4147-A177-3AD203B41FA5}">
                      <a16:colId xmlns:a16="http://schemas.microsoft.com/office/drawing/2014/main" val="3814449755"/>
                    </a:ext>
                  </a:extLst>
                </a:gridCol>
                <a:gridCol w="2462066">
                  <a:extLst>
                    <a:ext uri="{9D8B030D-6E8A-4147-A177-3AD203B41FA5}">
                      <a16:colId xmlns:a16="http://schemas.microsoft.com/office/drawing/2014/main" val="1023723174"/>
                    </a:ext>
                  </a:extLst>
                </a:gridCol>
              </a:tblGrid>
              <a:tr h="860782">
                <a:tc>
                  <a:txBody>
                    <a:bodyPr/>
                    <a:lstStyle/>
                    <a:p>
                      <a:pPr algn="ctr" fontAlgn="ctr"/>
                      <a:r>
                        <a:rPr lang="lv-LV" sz="1200" b="1" kern="1200" dirty="0">
                          <a:solidFill>
                            <a:schemeClr val="tx1"/>
                          </a:solidFill>
                          <a:latin typeface="Verdana" panose="020B0604030504040204" pitchFamily="34" charset="0"/>
                          <a:ea typeface="Verdana" panose="020B0604030504040204" pitchFamily="34" charset="0"/>
                        </a:rPr>
                        <a:t>Pasākumi atbilstoši jomām</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200" b="1" kern="1200" dirty="0">
                          <a:solidFill>
                            <a:schemeClr val="tx1"/>
                          </a:solidFill>
                          <a:latin typeface="Verdana" panose="020B0604030504040204" pitchFamily="34" charset="0"/>
                          <a:ea typeface="Verdana" panose="020B0604030504040204" pitchFamily="34" charset="0"/>
                        </a:rPr>
                        <a:t>Par 202</a:t>
                      </a:r>
                      <a:r>
                        <a:rPr lang="lv-LV" sz="1200" b="1" kern="1200" dirty="0">
                          <a:solidFill>
                            <a:schemeClr val="tx1"/>
                          </a:solidFill>
                          <a:latin typeface="Verdana" panose="020B0604030504040204" pitchFamily="34" charset="0"/>
                          <a:ea typeface="Verdana" panose="020B0604030504040204" pitchFamily="34" charset="0"/>
                        </a:rPr>
                        <a:t>5</a:t>
                      </a:r>
                      <a:r>
                        <a:rPr lang="fr-FR" sz="1200" b="1" kern="1200" dirty="0">
                          <a:solidFill>
                            <a:schemeClr val="tx1"/>
                          </a:solidFill>
                          <a:latin typeface="Verdana" panose="020B0604030504040204" pitchFamily="34" charset="0"/>
                          <a:ea typeface="Verdana" panose="020B0604030504040204" pitchFamily="34" charset="0"/>
                        </a:rPr>
                        <a:t>. </a:t>
                      </a:r>
                      <a:r>
                        <a:rPr lang="fr-FR" sz="1200" b="1" kern="1200" dirty="0" err="1">
                          <a:solidFill>
                            <a:schemeClr val="tx1"/>
                          </a:solidFill>
                          <a:latin typeface="Verdana" panose="020B0604030504040204" pitchFamily="34" charset="0"/>
                          <a:ea typeface="Verdana" panose="020B0604030504040204" pitchFamily="34" charset="0"/>
                        </a:rPr>
                        <a:t>gadu</a:t>
                      </a:r>
                      <a:endParaRPr lang="lv-LV" sz="1200" b="1" kern="1200" dirty="0">
                        <a:solidFill>
                          <a:schemeClr val="tx1"/>
                        </a:solidFill>
                        <a:latin typeface="Verdana" panose="020B0604030504040204" pitchFamily="34" charset="0"/>
                        <a:ea typeface="Verdana" panose="020B0604030504040204" pitchFamily="34" charset="0"/>
                      </a:endParaRPr>
                    </a:p>
                    <a:p>
                      <a:pPr algn="ctr" fontAlgn="ctr"/>
                      <a:r>
                        <a:rPr lang="fr-FR" sz="1200" b="1" kern="1200" dirty="0">
                          <a:solidFill>
                            <a:schemeClr val="tx1"/>
                          </a:solidFill>
                          <a:latin typeface="Verdana" panose="020B0604030504040204" pitchFamily="34" charset="0"/>
                          <a:ea typeface="Verdana" panose="020B0604030504040204" pitchFamily="34" charset="0"/>
                        </a:rPr>
                        <a:t>(</a:t>
                      </a:r>
                      <a:r>
                        <a:rPr lang="fr-FR" sz="1200" b="1" kern="1200" dirty="0" err="1">
                          <a:solidFill>
                            <a:schemeClr val="tx1"/>
                          </a:solidFill>
                          <a:latin typeface="Verdana" panose="020B0604030504040204" pitchFamily="34" charset="0"/>
                          <a:ea typeface="Verdana" panose="020B0604030504040204" pitchFamily="34" charset="0"/>
                        </a:rPr>
                        <a:t>janvāris</a:t>
                      </a:r>
                      <a:r>
                        <a:rPr lang="fr-FR" sz="1200" b="1" kern="1200" dirty="0">
                          <a:solidFill>
                            <a:schemeClr val="tx1"/>
                          </a:solidFill>
                          <a:latin typeface="Verdana" panose="020B0604030504040204" pitchFamily="34" charset="0"/>
                          <a:ea typeface="Verdana" panose="020B0604030504040204" pitchFamily="34" charset="0"/>
                        </a:rPr>
                        <a:t> - </a:t>
                      </a:r>
                      <a:r>
                        <a:rPr lang="fr-FR" sz="1200" b="1" kern="1200" dirty="0" err="1">
                          <a:solidFill>
                            <a:schemeClr val="tx1"/>
                          </a:solidFill>
                          <a:latin typeface="Verdana" panose="020B0604030504040204" pitchFamily="34" charset="0"/>
                          <a:ea typeface="Verdana" panose="020B0604030504040204" pitchFamily="34" charset="0"/>
                        </a:rPr>
                        <a:t>decembris</a:t>
                      </a:r>
                      <a:r>
                        <a:rPr lang="fr-FR" sz="1200" b="1" kern="1200" dirty="0">
                          <a:solidFill>
                            <a:schemeClr val="tx1"/>
                          </a:solidFill>
                          <a:latin typeface="Verdana" panose="020B0604030504040204" pitchFamily="34" charset="0"/>
                          <a:ea typeface="Verdana" panose="020B0604030504040204" pitchFamily="34" charset="0"/>
                        </a:rPr>
                        <a:t>), EUR</a:t>
                      </a:r>
                      <a:endParaRPr lang="fr-FR"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200" b="1" kern="1200" dirty="0">
                          <a:solidFill>
                            <a:schemeClr val="tx1"/>
                          </a:solidFill>
                          <a:latin typeface="Verdana" panose="020B0604030504040204" pitchFamily="34" charset="0"/>
                          <a:ea typeface="Verdana" panose="020B0604030504040204" pitchFamily="34" charset="0"/>
                        </a:rPr>
                        <a:t>Par 202</a:t>
                      </a:r>
                      <a:r>
                        <a:rPr lang="lv-LV" sz="1200" b="1" kern="1200" dirty="0">
                          <a:solidFill>
                            <a:schemeClr val="tx1"/>
                          </a:solidFill>
                          <a:latin typeface="Verdana" panose="020B0604030504040204" pitchFamily="34" charset="0"/>
                          <a:ea typeface="Verdana" panose="020B0604030504040204" pitchFamily="34" charset="0"/>
                        </a:rPr>
                        <a:t>6</a:t>
                      </a:r>
                      <a:r>
                        <a:rPr lang="fr-FR" sz="1200" b="1" kern="1200" dirty="0">
                          <a:solidFill>
                            <a:schemeClr val="tx1"/>
                          </a:solidFill>
                          <a:latin typeface="Verdana" panose="020B0604030504040204" pitchFamily="34" charset="0"/>
                          <a:ea typeface="Verdana" panose="020B0604030504040204" pitchFamily="34" charset="0"/>
                        </a:rPr>
                        <a:t>. </a:t>
                      </a:r>
                      <a:r>
                        <a:rPr lang="fr-FR" sz="1200" b="1" kern="1200" dirty="0" err="1">
                          <a:solidFill>
                            <a:schemeClr val="tx1"/>
                          </a:solidFill>
                          <a:latin typeface="Verdana" panose="020B0604030504040204" pitchFamily="34" charset="0"/>
                          <a:ea typeface="Verdana" panose="020B0604030504040204" pitchFamily="34" charset="0"/>
                        </a:rPr>
                        <a:t>gadu</a:t>
                      </a:r>
                      <a:endParaRPr lang="lv-LV" sz="1200" b="1" kern="1200" dirty="0">
                        <a:solidFill>
                          <a:schemeClr val="tx1"/>
                        </a:solidFill>
                        <a:latin typeface="Verdana" panose="020B0604030504040204" pitchFamily="34" charset="0"/>
                        <a:ea typeface="Verdana" panose="020B0604030504040204" pitchFamily="34" charset="0"/>
                      </a:endParaRPr>
                    </a:p>
                    <a:p>
                      <a:pPr algn="ctr" fontAlgn="ctr"/>
                      <a:r>
                        <a:rPr lang="fr-FR" sz="1200" b="1" kern="1200" dirty="0">
                          <a:solidFill>
                            <a:schemeClr val="tx1"/>
                          </a:solidFill>
                          <a:latin typeface="Verdana" panose="020B0604030504040204" pitchFamily="34" charset="0"/>
                          <a:ea typeface="Verdana" panose="020B0604030504040204" pitchFamily="34" charset="0"/>
                        </a:rPr>
                        <a:t>(</a:t>
                      </a:r>
                      <a:r>
                        <a:rPr lang="fr-FR" sz="1200" b="1" kern="1200" dirty="0" err="1">
                          <a:solidFill>
                            <a:schemeClr val="tx1"/>
                          </a:solidFill>
                          <a:latin typeface="Verdana" panose="020B0604030504040204" pitchFamily="34" charset="0"/>
                          <a:ea typeface="Verdana" panose="020B0604030504040204" pitchFamily="34" charset="0"/>
                        </a:rPr>
                        <a:t>janvāris</a:t>
                      </a:r>
                      <a:r>
                        <a:rPr lang="fr-FR" sz="1200" b="1" kern="1200" dirty="0">
                          <a:solidFill>
                            <a:schemeClr val="tx1"/>
                          </a:solidFill>
                          <a:latin typeface="Verdana" panose="020B0604030504040204" pitchFamily="34" charset="0"/>
                          <a:ea typeface="Verdana" panose="020B0604030504040204" pitchFamily="34" charset="0"/>
                        </a:rPr>
                        <a:t>), EUR</a:t>
                      </a:r>
                      <a:endParaRPr lang="fr-FR"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93859386"/>
                  </a:ext>
                </a:extLst>
              </a:tr>
              <a:tr h="249029">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sociālā atbalsta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buNone/>
                      </a:pPr>
                      <a:r>
                        <a:rPr lang="lv-LV" sz="1400" b="0" i="0" u="none" strike="noStrike" dirty="0">
                          <a:solidFill>
                            <a:srgbClr val="000000"/>
                          </a:solidFill>
                          <a:effectLst/>
                          <a:latin typeface="Aptos Narrow" panose="020B0004020202020204" pitchFamily="34" charset="0"/>
                        </a:rPr>
                        <a:t>14 628 795,61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400" b="0" i="0" u="none" strike="noStrike" kern="1200" dirty="0">
                          <a:solidFill>
                            <a:srgbClr val="000000"/>
                          </a:solidFill>
                          <a:effectLst/>
                          <a:latin typeface="Aptos Narrow" panose="020B0004020202020204" pitchFamily="34" charset="0"/>
                          <a:ea typeface="+mn-ea"/>
                          <a:cs typeface="+mn-cs"/>
                        </a:rPr>
                        <a:t>1 003 142,80</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17002327"/>
                  </a:ext>
                </a:extLst>
              </a:tr>
              <a:tr h="24135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izglītības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buNone/>
                      </a:pPr>
                      <a:r>
                        <a:rPr lang="lv-LV" sz="1400" b="0" i="0" u="none" strike="noStrike" dirty="0">
                          <a:solidFill>
                            <a:srgbClr val="000000"/>
                          </a:solidFill>
                          <a:effectLst/>
                          <a:latin typeface="Aptos Narrow" panose="020B0004020202020204" pitchFamily="34" charset="0"/>
                        </a:rPr>
                        <a:t>1 448 772,51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400" b="0" i="0" u="none" strike="noStrike" kern="1200" dirty="0">
                          <a:solidFill>
                            <a:srgbClr val="000000"/>
                          </a:solidFill>
                          <a:effectLst/>
                          <a:latin typeface="Aptos Narrow" panose="020B0004020202020204" pitchFamily="34" charset="0"/>
                          <a:ea typeface="+mn-ea"/>
                          <a:cs typeface="+mn-cs"/>
                        </a:rPr>
                        <a:t>94 878,24</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27366057"/>
                  </a:ext>
                </a:extLst>
              </a:tr>
              <a:tr h="289049">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ēdināšanas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buNone/>
                      </a:pPr>
                      <a:r>
                        <a:rPr lang="lv-LV" sz="1400" b="0" i="0" u="none" strike="noStrike" dirty="0">
                          <a:solidFill>
                            <a:srgbClr val="000000"/>
                          </a:solidFill>
                          <a:effectLst/>
                          <a:latin typeface="Aptos Narrow" panose="020B0004020202020204" pitchFamily="34" charset="0"/>
                        </a:rPr>
                        <a:t>505 955,31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400" b="0" i="0" u="none" strike="noStrike" kern="1200" dirty="0">
                          <a:solidFill>
                            <a:srgbClr val="000000"/>
                          </a:solidFill>
                          <a:effectLst/>
                          <a:latin typeface="Aptos Narrow" panose="020B0004020202020204" pitchFamily="34" charset="0"/>
                          <a:ea typeface="+mn-ea"/>
                          <a:cs typeface="+mn-cs"/>
                        </a:rPr>
                        <a:t>18 666,00</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46002330"/>
                  </a:ext>
                </a:extLst>
              </a:tr>
              <a:tr h="24135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izmitināšanas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buNone/>
                      </a:pPr>
                      <a:r>
                        <a:rPr lang="lv-LV" sz="1400" b="0" i="0" u="none" strike="noStrike" dirty="0">
                          <a:solidFill>
                            <a:srgbClr val="000000"/>
                          </a:solidFill>
                          <a:effectLst/>
                          <a:latin typeface="Aptos Narrow" panose="020B0004020202020204" pitchFamily="34" charset="0"/>
                        </a:rPr>
                        <a:t>4 451 657,51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400" b="0" i="0" u="none" strike="noStrike" kern="1200" dirty="0">
                          <a:solidFill>
                            <a:srgbClr val="000000"/>
                          </a:solidFill>
                          <a:effectLst/>
                          <a:latin typeface="Aptos Narrow" panose="020B0004020202020204" pitchFamily="34" charset="0"/>
                          <a:ea typeface="+mn-ea"/>
                          <a:cs typeface="+mn-cs"/>
                        </a:rPr>
                        <a:t>266 851,41</a:t>
                      </a: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09936468"/>
                  </a:ext>
                </a:extLst>
              </a:tr>
              <a:tr h="641798">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Izlietotais finansējums valsts pārvaldes pakalpojumu pieteikšanas un fizisko personu reģistrācijas pasākumiem</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buNone/>
                      </a:pPr>
                      <a:r>
                        <a:rPr lang="lv-LV" sz="1400" b="0" i="0" u="none" strike="noStrike" dirty="0">
                          <a:solidFill>
                            <a:srgbClr val="000000"/>
                          </a:solidFill>
                          <a:effectLst/>
                          <a:latin typeface="Aptos Narrow" panose="020B0004020202020204" pitchFamily="34" charset="0"/>
                        </a:rPr>
                        <a:t>3 294,00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400" b="0" i="0" u="none" strike="noStrike" kern="1200" dirty="0">
                          <a:solidFill>
                            <a:srgbClr val="000000"/>
                          </a:solidFill>
                          <a:effectLst/>
                          <a:latin typeface="Aptos Narrow" panose="020B0004020202020204" pitchFamily="34" charset="0"/>
                          <a:ea typeface="+mn-ea"/>
                          <a:cs typeface="+mn-cs"/>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4205079"/>
                  </a:ext>
                </a:extLst>
              </a:tr>
              <a:tr h="482714">
                <a:tc>
                  <a:txBody>
                    <a:bodyPr/>
                    <a:lstStyle/>
                    <a:p>
                      <a:pPr algn="l" fontAlgn="ctr"/>
                      <a:r>
                        <a:rPr lang="lv-LV" sz="1400" b="0" kern="1200">
                          <a:solidFill>
                            <a:schemeClr val="tx1"/>
                          </a:solidFill>
                          <a:latin typeface="Verdana" panose="020B0604030504040204" pitchFamily="34" charset="0"/>
                          <a:ea typeface="Verdana" panose="020B0604030504040204" pitchFamily="34" charset="0"/>
                        </a:rPr>
                        <a:t>Vienota valsts un pašvaldību sniegtā atbalsta koordinācijas punkta darbības nodrošināšanai</a:t>
                      </a:r>
                      <a:endParaRPr lang="lv-LV" sz="14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buNone/>
                      </a:pPr>
                      <a:r>
                        <a:rPr lang="lv-LV" sz="1400" b="0" i="0" u="none" strike="noStrike" dirty="0">
                          <a:solidFill>
                            <a:srgbClr val="000000"/>
                          </a:solidFill>
                          <a:effectLst/>
                          <a:latin typeface="Aptos Narrow" panose="020B0004020202020204" pitchFamily="34" charset="0"/>
                        </a:rPr>
                        <a:t>51 538,72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400" b="0" i="0" u="none" strike="noStrike" kern="1200">
                          <a:solidFill>
                            <a:srgbClr val="000000"/>
                          </a:solidFill>
                          <a:effectLst/>
                          <a:latin typeface="Aptos Narrow" panose="020B0004020202020204" pitchFamily="34" charset="0"/>
                          <a:ea typeface="+mn-ea"/>
                          <a:cs typeface="+mn-cs"/>
                        </a:rPr>
                        <a:t>-</a:t>
                      </a:r>
                      <a:endParaRPr lang="lv-LV" sz="1400" b="0" i="0" u="none" strike="noStrike" kern="1200" dirty="0">
                        <a:solidFill>
                          <a:srgbClr val="000000"/>
                        </a:solidFill>
                        <a:effectLst/>
                        <a:latin typeface="Aptos Narrow" panose="020B0004020202020204" pitchFamily="34" charset="0"/>
                        <a:ea typeface="+mn-ea"/>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8423678"/>
                  </a:ext>
                </a:extLst>
              </a:tr>
              <a:tr h="452545">
                <a:tc>
                  <a:txBody>
                    <a:bodyPr/>
                    <a:lstStyle/>
                    <a:p>
                      <a:pPr algn="l" fontAlgn="ctr"/>
                      <a:r>
                        <a:rPr lang="lv-LV" sz="1400" b="1" kern="1200" dirty="0">
                          <a:solidFill>
                            <a:schemeClr val="tx1"/>
                          </a:solidFill>
                          <a:latin typeface="Verdana" panose="020B0604030504040204" pitchFamily="34" charset="0"/>
                          <a:ea typeface="Verdana" panose="020B0604030504040204" pitchFamily="34" charset="0"/>
                        </a:rPr>
                        <a:t>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rPr>
                        <a:t>21 090 013,66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rPr>
                        <a:t>1 383 538,45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13843009"/>
                  </a:ext>
                </a:extLst>
              </a:tr>
            </a:tbl>
          </a:graphicData>
        </a:graphic>
      </p:graphicFrame>
    </p:spTree>
    <p:extLst>
      <p:ext uri="{BB962C8B-B14F-4D97-AF65-F5344CB8AC3E}">
        <p14:creationId xmlns:p14="http://schemas.microsoft.com/office/powerpoint/2010/main" val="1999515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F34F27A0-1528-CCA2-0C25-1CB5EBFAD36F}"/>
              </a:ext>
            </a:extLst>
          </p:cNvPr>
          <p:cNvSpPr>
            <a:spLocks noGrp="1"/>
          </p:cNvSpPr>
          <p:nvPr>
            <p:ph type="sldNum" sz="quarter" idx="13"/>
          </p:nvPr>
        </p:nvSpPr>
        <p:spPr>
          <a:xfrm>
            <a:off x="11379200" y="6324600"/>
            <a:ext cx="406400" cy="304800"/>
          </a:xfrm>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CA50152C-A5AE-4037-8E77-C398DB665690}" type="slidenum">
              <a:rPr kumimoji="0" lang="en-US" altLang="en-US"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11</a:t>
            </a:fld>
            <a:endParaRPr kumimoji="0" lang="en-US" altLang="en-US"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12" name="Title 1">
            <a:extLst>
              <a:ext uri="{FF2B5EF4-FFF2-40B4-BE49-F238E27FC236}">
                <a16:creationId xmlns:a16="http://schemas.microsoft.com/office/drawing/2014/main" id="{A09DA15F-1591-5F9E-C46A-1CED5B413835}"/>
              </a:ext>
            </a:extLst>
          </p:cNvPr>
          <p:cNvSpPr txBox="1">
            <a:spLocks/>
          </p:cNvSpPr>
          <p:nvPr/>
        </p:nvSpPr>
        <p:spPr bwMode="auto">
          <a:xfrm>
            <a:off x="2387600" y="407406"/>
            <a:ext cx="9398000" cy="443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normAutofit/>
          </a:bodyPr>
          <a:lstStyle>
            <a:lvl1pPr algn="l" defTabSz="938213" rtl="0" eaLnBrk="0" fontAlgn="base" hangingPunct="0">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marL="0" marR="0" lvl="0" indent="0" algn="ctr" defTabSz="938213" rtl="0" eaLnBrk="0" fontAlgn="base" latinLnBrk="0" hangingPunct="0">
              <a:lnSpc>
                <a:spcPct val="100000"/>
              </a:lnSpc>
              <a:spcBef>
                <a:spcPct val="0"/>
              </a:spcBef>
              <a:spcAft>
                <a:spcPct val="0"/>
              </a:spcAft>
              <a:buClrTx/>
              <a:buSzTx/>
              <a:buFontTx/>
              <a:buNone/>
              <a:tabLst/>
              <a:defRPr/>
            </a:pPr>
            <a:r>
              <a:rPr kumimoji="0" lang="lv-LV" sz="2000" b="1" i="0" u="none" strike="noStrike" kern="1200" cap="none" spc="0" normalizeH="0" baseline="0" noProof="0" dirty="0">
                <a:ln>
                  <a:noFill/>
                </a:ln>
                <a:solidFill>
                  <a:srgbClr val="29750A"/>
                </a:solidFill>
                <a:effectLst/>
                <a:uLnTx/>
                <a:uFillTx/>
                <a:latin typeface="Verdana" panose="020B0604030504040204" pitchFamily="34" charset="0"/>
                <a:ea typeface="Verdana" panose="020B0604030504040204" pitchFamily="34" charset="0"/>
                <a:sym typeface="Verdana"/>
              </a:rPr>
              <a:t>Sadalījumā pa mēnešiem</a:t>
            </a:r>
            <a:endParaRPr kumimoji="0" lang="lv-LV" sz="2000" b="1" i="0" u="sng" strike="noStrike" kern="1200" cap="none" spc="0" normalizeH="0" baseline="0" noProof="0" dirty="0">
              <a:ln>
                <a:noFill/>
              </a:ln>
              <a:solidFill>
                <a:srgbClr val="29750A"/>
              </a:solidFill>
              <a:effectLst/>
              <a:uLnTx/>
              <a:uFillTx/>
              <a:latin typeface="Verdana" panose="020B0604030504040204" pitchFamily="34" charset="0"/>
              <a:ea typeface="Verdana" panose="020B0604030504040204" pitchFamily="34" charset="0"/>
            </a:endParaRPr>
          </a:p>
        </p:txBody>
      </p:sp>
      <p:graphicFrame>
        <p:nvGraphicFramePr>
          <p:cNvPr id="2" name="Table 1">
            <a:extLst>
              <a:ext uri="{FF2B5EF4-FFF2-40B4-BE49-F238E27FC236}">
                <a16:creationId xmlns:a16="http://schemas.microsoft.com/office/drawing/2014/main" id="{A162F1B5-7952-0B41-AE5C-0B3DBDCAF54C}"/>
              </a:ext>
            </a:extLst>
          </p:cNvPr>
          <p:cNvGraphicFramePr>
            <a:graphicFrameLocks noGrp="1"/>
          </p:cNvGraphicFramePr>
          <p:nvPr>
            <p:extLst/>
          </p:nvPr>
        </p:nvGraphicFramePr>
        <p:xfrm>
          <a:off x="2387600" y="986828"/>
          <a:ext cx="8944824" cy="3919205"/>
        </p:xfrm>
        <a:graphic>
          <a:graphicData uri="http://schemas.openxmlformats.org/drawingml/2006/table">
            <a:tbl>
              <a:tblPr>
                <a:tableStyleId>{69C7853C-536D-4A76-A0AE-DD22124D55A5}</a:tableStyleId>
              </a:tblPr>
              <a:tblGrid>
                <a:gridCol w="2236206">
                  <a:extLst>
                    <a:ext uri="{9D8B030D-6E8A-4147-A177-3AD203B41FA5}">
                      <a16:colId xmlns:a16="http://schemas.microsoft.com/office/drawing/2014/main" val="13823834"/>
                    </a:ext>
                  </a:extLst>
                </a:gridCol>
                <a:gridCol w="2236206">
                  <a:extLst>
                    <a:ext uri="{9D8B030D-6E8A-4147-A177-3AD203B41FA5}">
                      <a16:colId xmlns:a16="http://schemas.microsoft.com/office/drawing/2014/main" val="1085852335"/>
                    </a:ext>
                  </a:extLst>
                </a:gridCol>
                <a:gridCol w="2236206">
                  <a:extLst>
                    <a:ext uri="{9D8B030D-6E8A-4147-A177-3AD203B41FA5}">
                      <a16:colId xmlns:a16="http://schemas.microsoft.com/office/drawing/2014/main" val="1975059304"/>
                    </a:ext>
                  </a:extLst>
                </a:gridCol>
                <a:gridCol w="2236206">
                  <a:extLst>
                    <a:ext uri="{9D8B030D-6E8A-4147-A177-3AD203B41FA5}">
                      <a16:colId xmlns:a16="http://schemas.microsoft.com/office/drawing/2014/main" val="57273166"/>
                    </a:ext>
                  </a:extLst>
                </a:gridCol>
              </a:tblGrid>
              <a:tr h="685935">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Par 2025. gada</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Kompensētie izdevumi, EUR</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Par 2026. gada</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Kompensētie izdevumi, EUR</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7623454"/>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janvāri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1 862 954,79</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janvāri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1 383 538,45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650878"/>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februāri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1 837 463,74</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februāri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13783842"/>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martu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1 912 767,32</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martu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5355339"/>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aprīli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1 769 902,81</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aprīli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33958884"/>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maiju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1 804 444,46</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maiju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78490361"/>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jūniju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1 619 399,94</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jūniju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8450775"/>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jūliju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1 738 869,08</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jūliju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401632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augustu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1 561 910,40</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augustu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5110703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septembri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1 748 960,75</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septembri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4856359"/>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oktobri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1 781 470,71</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oktobri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4293745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novembri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1 726 575,72</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novembri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5467461"/>
                  </a:ext>
                </a:extLst>
              </a:tr>
              <a:tr h="236673">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decembri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1 725 293,94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decembri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8502924"/>
                  </a:ext>
                </a:extLst>
              </a:tr>
              <a:tr h="297406">
                <a:tc>
                  <a:txBody>
                    <a:bodyPr/>
                    <a:lstStyle/>
                    <a:p>
                      <a:pPr marL="0" algn="ct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cs typeface="+mn-cs"/>
                        </a:rPr>
                        <a:t>21 090 013,66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 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39575" rtl="0" eaLnBrk="1" fontAlgn="ctr" latinLnBrk="0" hangingPunct="1">
                        <a:lnSpc>
                          <a:spcPct val="100000"/>
                        </a:lnSpc>
                        <a:spcBef>
                          <a:spcPts val="0"/>
                        </a:spcBef>
                        <a:spcAft>
                          <a:spcPts val="0"/>
                        </a:spcAft>
                        <a:buClrTx/>
                        <a:buSzTx/>
                        <a:buFontTx/>
                        <a:buNone/>
                        <a:tabLst/>
                        <a:defRPr/>
                      </a:pPr>
                      <a:r>
                        <a:rPr lang="lv-LV" sz="1200" b="1" kern="1200" dirty="0">
                          <a:solidFill>
                            <a:schemeClr val="tx1"/>
                          </a:solidFill>
                          <a:latin typeface="Verdana" panose="020B0604030504040204" pitchFamily="34" charset="0"/>
                          <a:ea typeface="Verdana" panose="020B0604030504040204" pitchFamily="34" charset="0"/>
                          <a:cs typeface="+mn-cs"/>
                        </a:rPr>
                        <a:t>1 383 538,45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94215884"/>
                  </a:ext>
                </a:extLst>
              </a:tr>
            </a:tbl>
          </a:graphicData>
        </a:graphic>
      </p:graphicFrame>
      <p:sp>
        <p:nvSpPr>
          <p:cNvPr id="8" name="TextBox 7">
            <a:extLst>
              <a:ext uri="{FF2B5EF4-FFF2-40B4-BE49-F238E27FC236}">
                <a16:creationId xmlns:a16="http://schemas.microsoft.com/office/drawing/2014/main" id="{BAA98A5A-6BD4-8E65-B3E2-BE6F4ED87980}"/>
              </a:ext>
            </a:extLst>
          </p:cNvPr>
          <p:cNvSpPr txBox="1"/>
          <p:nvPr/>
        </p:nvSpPr>
        <p:spPr>
          <a:xfrm>
            <a:off x="769544" y="5041835"/>
            <a:ext cx="10562880" cy="646331"/>
          </a:xfrm>
          <a:prstGeom prst="rect">
            <a:avLst/>
          </a:prstGeom>
          <a:noFill/>
        </p:spPr>
        <p:txBody>
          <a:bodyPr wrap="square">
            <a:spAutoFit/>
          </a:bodyPr>
          <a:lstStyle/>
          <a:p>
            <a:pPr marL="0" marR="0" lvl="0" indent="0" algn="just" defTabSz="938213" rtl="0" eaLnBrk="0" fontAlgn="base" latinLnBrk="0" hangingPunct="0">
              <a:lnSpc>
                <a:spcPct val="100000"/>
              </a:lnSpc>
              <a:spcBef>
                <a:spcPts val="0"/>
              </a:spcBef>
              <a:spcAft>
                <a:spcPct val="0"/>
              </a:spcAft>
              <a:buClrTx/>
              <a:buSzTx/>
              <a:buFontTx/>
              <a:buNone/>
              <a:tabLst/>
              <a:defRPr/>
            </a:pPr>
            <a:r>
              <a:rPr kumimoji="0" lang="lv-LV"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Rezervētā summa, saskaņā ar MK 24.02.2026. rīkojumu Nr. 85 «Par finanšu līdzekļu piešķiršanu no valsts budžeta programmas 17.00.00 "Finansējums Ukrainas civiliedzīvotāju atbalsta likumā noteikto pasākumu īstenošanai"», ir </a:t>
            </a:r>
            <a:r>
              <a:rPr kumimoji="0" lang="lv-LV" sz="12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8 440 302 EUR </a:t>
            </a:r>
            <a:r>
              <a:rPr kumimoji="0" lang="lv-LV" sz="12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(līdz šā gada jūnijam)</a:t>
            </a:r>
            <a:r>
              <a:rPr kumimoji="0" lang="lv-LV"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 </a:t>
            </a:r>
            <a:r>
              <a:rPr kumimoji="0" lang="lv-LV" sz="1200" b="0" i="0" u="sng"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atlikums uz 26.03.2026. – 5 331 469,61 EUR</a:t>
            </a:r>
          </a:p>
        </p:txBody>
      </p:sp>
    </p:spTree>
    <p:extLst>
      <p:ext uri="{BB962C8B-B14F-4D97-AF65-F5344CB8AC3E}">
        <p14:creationId xmlns:p14="http://schemas.microsoft.com/office/powerpoint/2010/main" val="3244827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8C31C-C62E-4F06-995F-5C33698F0A6A}"/>
              </a:ext>
            </a:extLst>
          </p:cNvPr>
          <p:cNvSpPr>
            <a:spLocks noGrp="1"/>
          </p:cNvSpPr>
          <p:nvPr>
            <p:ph type="title"/>
          </p:nvPr>
        </p:nvSpPr>
        <p:spPr>
          <a:xfrm>
            <a:off x="2041427" y="517892"/>
            <a:ext cx="9772073" cy="1295186"/>
          </a:xfrm>
        </p:spPr>
        <p:txBody>
          <a:bodyPr/>
          <a:lstStyle/>
          <a:p>
            <a:pPr>
              <a:lnSpc>
                <a:spcPct val="107000"/>
              </a:lnSpc>
              <a:spcAft>
                <a:spcPts val="800"/>
              </a:spcAft>
            </a:pPr>
            <a:r>
              <a:rPr lang="lv-LV" sz="24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par izmitināšanas un ēdināšanas pakalpojumiem </a:t>
            </a:r>
            <a:br>
              <a:rPr lang="lv-LV" sz="24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br>
            <a:r>
              <a:rPr lang="lv-LV" sz="24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2025. un 2026.gadā</a:t>
            </a:r>
            <a:endParaRPr lang="lv-LV" sz="2400" dirty="0">
              <a:solidFill>
                <a:schemeClr val="accent5">
                  <a:lumMod val="75000"/>
                </a:schemeClr>
              </a:solidFill>
              <a:latin typeface="Verdana" panose="020B0604030504040204" pitchFamily="34" charset="0"/>
              <a:ea typeface="Verdana" panose="020B0604030504040204" pitchFamily="34" charset="0"/>
            </a:endParaRPr>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12</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8809"/>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Table 5">
            <a:extLst>
              <a:ext uri="{FF2B5EF4-FFF2-40B4-BE49-F238E27FC236}">
                <a16:creationId xmlns:a16="http://schemas.microsoft.com/office/drawing/2014/main" id="{5C2C67BE-84DF-8777-28F8-0983010BF7F7}"/>
              </a:ext>
            </a:extLst>
          </p:cNvPr>
          <p:cNvGraphicFramePr>
            <a:graphicFrameLocks noGrp="1"/>
          </p:cNvGraphicFramePr>
          <p:nvPr>
            <p:extLst/>
          </p:nvPr>
        </p:nvGraphicFramePr>
        <p:xfrm>
          <a:off x="1451729" y="2225591"/>
          <a:ext cx="9881630" cy="2216850"/>
        </p:xfrm>
        <a:graphic>
          <a:graphicData uri="http://schemas.openxmlformats.org/drawingml/2006/table">
            <a:tbl>
              <a:tblPr firstRow="1" firstCol="1" bandRow="1">
                <a:tableStyleId>{8E5E50B0-7A39-4D9E-ABC2-76059328DA78}</a:tableStyleId>
              </a:tblPr>
              <a:tblGrid>
                <a:gridCol w="1646121">
                  <a:extLst>
                    <a:ext uri="{9D8B030D-6E8A-4147-A177-3AD203B41FA5}">
                      <a16:colId xmlns:a16="http://schemas.microsoft.com/office/drawing/2014/main" val="2092848910"/>
                    </a:ext>
                  </a:extLst>
                </a:gridCol>
                <a:gridCol w="2713486">
                  <a:extLst>
                    <a:ext uri="{9D8B030D-6E8A-4147-A177-3AD203B41FA5}">
                      <a16:colId xmlns:a16="http://schemas.microsoft.com/office/drawing/2014/main" val="626472876"/>
                    </a:ext>
                  </a:extLst>
                </a:gridCol>
                <a:gridCol w="2713486">
                  <a:extLst>
                    <a:ext uri="{9D8B030D-6E8A-4147-A177-3AD203B41FA5}">
                      <a16:colId xmlns:a16="http://schemas.microsoft.com/office/drawing/2014/main" val="3452941984"/>
                    </a:ext>
                  </a:extLst>
                </a:gridCol>
                <a:gridCol w="2808537">
                  <a:extLst>
                    <a:ext uri="{9D8B030D-6E8A-4147-A177-3AD203B41FA5}">
                      <a16:colId xmlns:a16="http://schemas.microsoft.com/office/drawing/2014/main" val="3016883148"/>
                    </a:ext>
                  </a:extLst>
                </a:gridCol>
              </a:tblGrid>
              <a:tr h="523656">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Gads</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izmitināšanai,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ēdināšanai,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ēdināšanai un izmitināšanai kopā,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33658057"/>
                  </a:ext>
                </a:extLst>
              </a:tr>
              <a:tr h="142875">
                <a:tc>
                  <a:txBody>
                    <a:bodyPr/>
                    <a:lstStyle/>
                    <a:p>
                      <a:pPr marL="0" marR="0">
                        <a:lnSpc>
                          <a:spcPct val="107000"/>
                        </a:lnSpc>
                        <a:spcAft>
                          <a:spcPts val="800"/>
                        </a:spcAft>
                      </a:pPr>
                      <a:r>
                        <a:rPr lang="lv-LV" sz="2000" b="1" dirty="0">
                          <a:solidFill>
                            <a:schemeClr val="accent5">
                              <a:lumMod val="75000"/>
                            </a:schemeClr>
                          </a:solidFill>
                          <a:effectLst/>
                          <a:latin typeface="Times New Roman" panose="02020603050405020304" pitchFamily="18" charset="0"/>
                          <a:cs typeface="Times New Roman" panose="02020603050405020304" pitchFamily="18" charset="0"/>
                        </a:rPr>
                        <a:t>2025.g. </a:t>
                      </a:r>
                    </a:p>
                  </a:txBody>
                  <a:tcPr marL="68580" marR="68580" marT="0" marB="0" anchor="b"/>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4 450 853,81</a:t>
                      </a:r>
                    </a:p>
                  </a:txBody>
                  <a:tcPr marL="68580" marR="68580" marT="0" marB="0"/>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505 955.31</a:t>
                      </a:r>
                    </a:p>
                  </a:txBody>
                  <a:tcPr marL="68580" marR="68580" marT="0" marB="0"/>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4 956 809,12</a:t>
                      </a:r>
                    </a:p>
                  </a:txBody>
                  <a:tcPr marL="68580" marR="68580" marT="0" marB="0"/>
                </a:tc>
                <a:extLst>
                  <a:ext uri="{0D108BD9-81ED-4DB2-BD59-A6C34878D82A}">
                    <a16:rowId xmlns:a16="http://schemas.microsoft.com/office/drawing/2014/main" val="2960787369"/>
                  </a:ext>
                </a:extLst>
              </a:tr>
              <a:tr h="142875">
                <a:tc>
                  <a:txBody>
                    <a:bodyPr/>
                    <a:lstStyle/>
                    <a:p>
                      <a:pPr marL="0" marR="0">
                        <a:lnSpc>
                          <a:spcPct val="107000"/>
                        </a:lnSpc>
                        <a:spcAft>
                          <a:spcPts val="800"/>
                        </a:spcAft>
                      </a:pPr>
                      <a:r>
                        <a:rPr lang="lv-LV" sz="2000" b="1" dirty="0">
                          <a:solidFill>
                            <a:schemeClr val="accent5">
                              <a:lumMod val="75000"/>
                            </a:schemeClr>
                          </a:solidFill>
                          <a:effectLst/>
                          <a:latin typeface="Times New Roman" panose="02020603050405020304" pitchFamily="18" charset="0"/>
                          <a:cs typeface="Times New Roman" panose="02020603050405020304" pitchFamily="18" charset="0"/>
                        </a:rPr>
                        <a:t>2026.g. līdz 28.02.2026. </a:t>
                      </a:r>
                      <a:endParaRPr lang="lv-LV" sz="2000" b="1"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lv-LV" sz="2000" b="0"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482 995,27</a:t>
                      </a:r>
                      <a:endPar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tc>
                  <a:txBody>
                    <a:bodyPr/>
                    <a:lstStyle/>
                    <a:p>
                      <a:pPr marL="0" marR="0" algn="ctr">
                        <a:lnSpc>
                          <a:spcPct val="107000"/>
                        </a:lnSpc>
                        <a:spcAft>
                          <a:spcPts val="800"/>
                        </a:spcAft>
                      </a:pPr>
                      <a:r>
                        <a:rPr lang="lv-LV" sz="2000" b="0"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26 551,32</a:t>
                      </a:r>
                      <a:endPar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tc>
                  <a:txBody>
                    <a:bodyPr/>
                    <a:lstStyle/>
                    <a:p>
                      <a:pPr marL="0" marR="0" algn="ctr">
                        <a:lnSpc>
                          <a:spcPct val="107000"/>
                        </a:lnSpc>
                        <a:spcAft>
                          <a:spcPts val="800"/>
                        </a:spcAft>
                      </a:pPr>
                      <a:r>
                        <a:rPr lang="lv-LV" sz="2000" b="0"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509 546,59</a:t>
                      </a:r>
                      <a:endPar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extLst>
                  <a:ext uri="{0D108BD9-81ED-4DB2-BD59-A6C34878D82A}">
                    <a16:rowId xmlns:a16="http://schemas.microsoft.com/office/drawing/2014/main" val="886261174"/>
                  </a:ext>
                </a:extLst>
              </a:tr>
            </a:tbl>
          </a:graphicData>
        </a:graphic>
      </p:graphicFrame>
      <p:sp>
        <p:nvSpPr>
          <p:cNvPr id="7" name="Rectangle 1">
            <a:extLst>
              <a:ext uri="{FF2B5EF4-FFF2-40B4-BE49-F238E27FC236}">
                <a16:creationId xmlns:a16="http://schemas.microsoft.com/office/drawing/2014/main" id="{4508621A-B42F-0C65-6634-E91022918BC8}"/>
              </a:ext>
            </a:extLst>
          </p:cNvPr>
          <p:cNvSpPr>
            <a:spLocks noChangeArrowheads="1"/>
          </p:cNvSpPr>
          <p:nvPr/>
        </p:nvSpPr>
        <p:spPr bwMode="auto">
          <a:xfrm>
            <a:off x="1585192" y="4515590"/>
            <a:ext cx="107883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lv-LV" altLang="lv-LV" sz="1000" b="0" i="1"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a:rPr>
              <a:t>Avots: EM dati</a:t>
            </a:r>
            <a:endParaRPr kumimoji="0" lang="lv-LV" altLang="lv-LV" sz="10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p:txBody>
      </p:sp>
    </p:spTree>
    <p:extLst>
      <p:ext uri="{BB962C8B-B14F-4D97-AF65-F5344CB8AC3E}">
        <p14:creationId xmlns:p14="http://schemas.microsoft.com/office/powerpoint/2010/main" val="3485874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16AC8D-66AB-49C6-8471-FB932C54E9AC}"/>
              </a:ext>
            </a:extLst>
          </p:cNvPr>
          <p:cNvSpPr>
            <a:spLocks noGrp="1"/>
          </p:cNvSpPr>
          <p:nvPr>
            <p:ph type="title"/>
          </p:nvPr>
        </p:nvSpPr>
        <p:spPr>
          <a:xfrm>
            <a:off x="399932" y="1672281"/>
            <a:ext cx="2335030" cy="3890319"/>
          </a:xfrm>
        </p:spPr>
        <p:txBody>
          <a:bodyPr/>
          <a:lstStyle/>
          <a:p>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pieprasītās izmitināšanas un ēdināšanas pakalpojumu izdevumu kompensācijas dinamika 2025. un 2026.gadā pa mēnešiem, </a:t>
            </a:r>
            <a:r>
              <a:rPr lang="lv-LV" sz="2000" b="1" i="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sz="2000"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13</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phic 5">
            <a:extLst>
              <a:ext uri="{FF2B5EF4-FFF2-40B4-BE49-F238E27FC236}">
                <a16:creationId xmlns:a16="http://schemas.microsoft.com/office/drawing/2014/main" id="{CD4916F2-9E98-BA7A-ABFE-DC641F33BDA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091992" y="376237"/>
            <a:ext cx="7647445" cy="5027705"/>
          </a:xfrm>
          <a:prstGeom prst="rect">
            <a:avLst/>
          </a:prstGeom>
        </p:spPr>
      </p:pic>
    </p:spTree>
    <p:extLst>
      <p:ext uri="{BB962C8B-B14F-4D97-AF65-F5344CB8AC3E}">
        <p14:creationId xmlns:p14="http://schemas.microsoft.com/office/powerpoint/2010/main" val="950254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95A0-0825-4FBF-866C-1CD69453C23A}"/>
              </a:ext>
            </a:extLst>
          </p:cNvPr>
          <p:cNvSpPr>
            <a:spLocks noGrp="1"/>
          </p:cNvSpPr>
          <p:nvPr>
            <p:ph type="title"/>
          </p:nvPr>
        </p:nvSpPr>
        <p:spPr>
          <a:xfrm>
            <a:off x="304800" y="1493837"/>
            <a:ext cx="2174789" cy="4862513"/>
          </a:xfrm>
        </p:spPr>
        <p:txBody>
          <a:bodyPr/>
          <a:lstStyle/>
          <a:p>
            <a:pPr>
              <a:lnSpc>
                <a:spcPct val="107000"/>
              </a:lnSpc>
              <a:spcAft>
                <a:spcPts val="800"/>
              </a:spcAft>
            </a:pP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dažādiem izmitināšanas veidiem </a:t>
            </a:r>
            <a:br>
              <a:rPr lang="lv-LV" sz="2000"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b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2025. un 2026.gadā pa mēnešiem, 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14</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phic 2">
            <a:extLst>
              <a:ext uri="{FF2B5EF4-FFF2-40B4-BE49-F238E27FC236}">
                <a16:creationId xmlns:a16="http://schemas.microsoft.com/office/drawing/2014/main" id="{6E65B6CE-620D-FADE-CADE-0F787FEF709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010117" y="11113"/>
            <a:ext cx="8217370" cy="5402394"/>
          </a:xfrm>
          <a:prstGeom prst="rect">
            <a:avLst/>
          </a:prstGeom>
        </p:spPr>
      </p:pic>
    </p:spTree>
    <p:extLst>
      <p:ext uri="{BB962C8B-B14F-4D97-AF65-F5344CB8AC3E}">
        <p14:creationId xmlns:p14="http://schemas.microsoft.com/office/powerpoint/2010/main" val="2655695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339969" y="1547448"/>
            <a:ext cx="2658604" cy="3994370"/>
          </a:xfrm>
        </p:spPr>
        <p:txBody>
          <a:bodyPr>
            <a:noAutofit/>
          </a:bodyPr>
          <a:lstStyle/>
          <a:p>
            <a:pPr algn="ctr">
              <a:lnSpc>
                <a:spcPct val="120000"/>
              </a:lnSpc>
              <a:spcAft>
                <a:spcPts val="800"/>
              </a:spcAft>
            </a:pPr>
            <a:r>
              <a:rPr lang="lv-LV" sz="1600" b="1" dirty="0">
                <a:solidFill>
                  <a:schemeClr val="accent5">
                    <a:lumMod val="75000"/>
                  </a:schemeClr>
                </a:solidFill>
                <a:effectLst/>
                <a:cs typeface="Times New Roman" panose="02020603050405020304" pitchFamily="18" charset="0"/>
              </a:rPr>
              <a:t>Pašvaldību pieprasītā izdevumu kompensācija izmitināšanai (</a:t>
            </a:r>
            <a:r>
              <a:rPr lang="lv-LV" sz="1600" b="1" dirty="0" err="1">
                <a:solidFill>
                  <a:schemeClr val="accent5">
                    <a:lumMod val="75000"/>
                  </a:schemeClr>
                </a:solidFill>
                <a:effectLst/>
                <a:cs typeface="Times New Roman" panose="02020603050405020304" pitchFamily="18" charset="0"/>
              </a:rPr>
              <a:t>tūkst.</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un vidējās izmitināšanas izmaksas (</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tūristu mītnēs un</a:t>
            </a:r>
            <a:r>
              <a:rPr lang="lv-LV" sz="1600" dirty="0">
                <a:solidFill>
                  <a:schemeClr val="accent5">
                    <a:lumMod val="75000"/>
                  </a:schemeClr>
                </a:solidFill>
                <a:effectLst/>
                <a:cs typeface="Times New Roman" panose="02020603050405020304" pitchFamily="18" charset="0"/>
              </a:rPr>
              <a:t> </a:t>
            </a:r>
            <a:r>
              <a:rPr lang="lv-LV" sz="1600" b="1" dirty="0">
                <a:solidFill>
                  <a:schemeClr val="accent5">
                    <a:lumMod val="75000"/>
                  </a:schemeClr>
                </a:solidFill>
                <a:effectLst/>
                <a:cs typeface="Times New Roman" panose="02020603050405020304" pitchFamily="18" charset="0"/>
              </a:rPr>
              <a:t>pašvaldību īpašumā esošās izmitināšanas vietās 2025.un 2026.gadā pa mēnešiem</a:t>
            </a:r>
            <a:endParaRPr lang="lv-LV" sz="1600" dirty="0">
              <a:solidFill>
                <a:schemeClr val="accent5">
                  <a:lumMod val="75000"/>
                </a:schemeClr>
              </a:solidFill>
              <a:effectLst/>
              <a:cs typeface="Times New Roman" panose="02020603050405020304" pitchFamily="18"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15</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Graphic 1">
            <a:extLst>
              <a:ext uri="{FF2B5EF4-FFF2-40B4-BE49-F238E27FC236}">
                <a16:creationId xmlns:a16="http://schemas.microsoft.com/office/drawing/2014/main" id="{A8788099-D9BD-5788-6D47-9D26A37275C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34156" y="220646"/>
            <a:ext cx="7757661" cy="5102887"/>
          </a:xfrm>
          <a:prstGeom prst="rect">
            <a:avLst/>
          </a:prstGeom>
        </p:spPr>
      </p:pic>
    </p:spTree>
    <p:extLst>
      <p:ext uri="{BB962C8B-B14F-4D97-AF65-F5344CB8AC3E}">
        <p14:creationId xmlns:p14="http://schemas.microsoft.com/office/powerpoint/2010/main" val="2482289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453081" y="1547448"/>
            <a:ext cx="2899719" cy="3877408"/>
          </a:xfrm>
        </p:spPr>
        <p:txBody>
          <a:bodyPr>
            <a:normAutofit lnSpcReduction="10000"/>
          </a:bodyPr>
          <a:lstStyle/>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Pašvaldību pieprasīto izdevumu kompensācijas izmitināšanai sadalījumā pa atbalsta shēmām </a:t>
            </a:r>
            <a:endParaRPr lang="lv-LV" sz="1800" dirty="0">
              <a:solidFill>
                <a:schemeClr val="accent5">
                  <a:lumMod val="75000"/>
                </a:schemeClr>
              </a:solidFill>
              <a:effectLst/>
              <a:cs typeface="Times New Roman" panose="02020603050405020304" pitchFamily="18" charset="0"/>
            </a:endParaRPr>
          </a:p>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(60 un 120 dienu laikā, kā arī īpašām personu grupām) </a:t>
            </a:r>
          </a:p>
          <a:p>
            <a:pPr algn="ctr">
              <a:lnSpc>
                <a:spcPct val="107000"/>
              </a:lnSpc>
            </a:pPr>
            <a:r>
              <a:rPr lang="lv-LV" sz="1800" b="1" dirty="0">
                <a:solidFill>
                  <a:schemeClr val="accent5">
                    <a:lumMod val="75000"/>
                  </a:schemeClr>
                </a:solidFill>
                <a:effectLst/>
                <a:cs typeface="Times New Roman" panose="02020603050405020304" pitchFamily="18" charset="0"/>
              </a:rPr>
              <a:t>2025. un 2026.gadā, </a:t>
            </a:r>
          </a:p>
          <a:p>
            <a:pPr algn="ctr">
              <a:lnSpc>
                <a:spcPct val="107000"/>
              </a:lnSpc>
            </a:pPr>
            <a:r>
              <a:rPr lang="lv-LV" sz="1800" b="1" dirty="0">
                <a:solidFill>
                  <a:schemeClr val="accent5">
                    <a:lumMod val="75000"/>
                  </a:schemeClr>
                </a:solidFill>
                <a:effectLst/>
                <a:cs typeface="Times New Roman" panose="02020603050405020304" pitchFamily="18" charset="0"/>
              </a:rPr>
              <a:t>tūkst. </a:t>
            </a:r>
            <a:r>
              <a:rPr lang="lv-LV" sz="1800" b="1" i="1" dirty="0" err="1">
                <a:solidFill>
                  <a:schemeClr val="accent5">
                    <a:lumMod val="75000"/>
                  </a:schemeClr>
                </a:solidFill>
                <a:effectLst/>
                <a:cs typeface="Times New Roman" panose="02020603050405020304" pitchFamily="18" charset="0"/>
              </a:rPr>
              <a:t>euro</a:t>
            </a:r>
            <a:endParaRPr lang="lv-LV" sz="1800" dirty="0">
              <a:solidFill>
                <a:schemeClr val="accent5">
                  <a:lumMod val="75000"/>
                </a:schemeClr>
              </a:solidFill>
              <a:effectLst/>
              <a:cs typeface="Times New Roman" panose="02020603050405020304" pitchFamily="18" charset="0"/>
            </a:endParaRPr>
          </a:p>
          <a:p>
            <a:pPr>
              <a:defRPr/>
            </a:pPr>
            <a:endParaRPr lang="lv-LV" altLang="lv-LV" sz="2400" b="1" dirty="0">
              <a:cs typeface="Arial" panose="020B0604020202020204" pitchFamily="34"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16</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phic 2">
            <a:extLst>
              <a:ext uri="{FF2B5EF4-FFF2-40B4-BE49-F238E27FC236}">
                <a16:creationId xmlns:a16="http://schemas.microsoft.com/office/drawing/2014/main" id="{57D725ED-05D6-4F74-9AD4-CD9D7F8BA3B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38543" y="0"/>
            <a:ext cx="8300376" cy="5454290"/>
          </a:xfrm>
          <a:prstGeom prst="rect">
            <a:avLst/>
          </a:prstGeom>
        </p:spPr>
      </p:pic>
    </p:spTree>
    <p:extLst>
      <p:ext uri="{BB962C8B-B14F-4D97-AF65-F5344CB8AC3E}">
        <p14:creationId xmlns:p14="http://schemas.microsoft.com/office/powerpoint/2010/main" val="3584371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AC297-F82A-5E73-6B1A-7671AEFF198F}"/>
            </a:ext>
          </a:extLst>
        </p:cNvPr>
        <p:cNvGrpSpPr/>
        <p:nvPr/>
      </p:nvGrpSpPr>
      <p:grpSpPr>
        <a:xfrm>
          <a:off x="0" y="0"/>
          <a:ext cx="0" cy="0"/>
          <a:chOff x="0" y="0"/>
          <a:chExt cx="0" cy="0"/>
        </a:xfrm>
      </p:grpSpPr>
      <p:sp>
        <p:nvSpPr>
          <p:cNvPr id="13316" name="Slide Number Placeholder 4">
            <a:extLst>
              <a:ext uri="{FF2B5EF4-FFF2-40B4-BE49-F238E27FC236}">
                <a16:creationId xmlns:a16="http://schemas.microsoft.com/office/drawing/2014/main" id="{E5CA143E-D9BA-BEF7-ADE9-F3DA8019DF2C}"/>
              </a:ext>
            </a:extLst>
          </p:cNvPr>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17</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sp>
        <p:nvSpPr>
          <p:cNvPr id="201" name="Card 201"/>
          <p:cNvSpPr/>
          <p:nvPr/>
        </p:nvSpPr>
        <p:spPr>
          <a:xfrm>
            <a:off x="1003300" y="1476026"/>
            <a:ext cx="5207000" cy="1800000"/>
          </a:xfrm>
          <a:prstGeom prst="roundRect">
            <a:avLst>
              <a:gd name="adj" fmla="val 6000"/>
            </a:avLst>
          </a:prstGeom>
          <a:solidFill>
            <a:srgbClr val="EAF4F8"/>
          </a:solidFill>
          <a:ln>
            <a:noFill/>
          </a:ln>
        </p:spPr>
        <p:txBody>
          <a:bodyPr lIns="324000" tIns="91440" rIns="137160" bIns="91440" anchor="t"/>
          <a:lstStyle/>
          <a:p>
            <a:pPr marL="0" marR="0" lvl="0" indent="0" algn="l" defTabSz="914400" rtl="0" eaLnBrk="1" fontAlgn="auto" latinLnBrk="0" hangingPunct="1">
              <a:lnSpc>
                <a:spcPct val="100000"/>
              </a:lnSpc>
              <a:spcBef>
                <a:spcPts val="0"/>
              </a:spcBef>
              <a:spcAft>
                <a:spcPts val="400"/>
              </a:spcAft>
              <a:buClrTx/>
              <a:buSzTx/>
              <a:buFontTx/>
              <a:buNone/>
              <a:tabLst>
                <a:tab pos="715963" algn="l"/>
              </a:tabLst>
              <a:defRPr/>
            </a:pPr>
            <a:r>
              <a:rPr kumimoji="0" lang="lv-LV" sz="1600" b="1" i="0" u="none" strike="noStrike" kern="1200" cap="none" spc="100" normalizeH="0" baseline="0" noProof="0" dirty="0">
                <a:ln>
                  <a:noFill/>
                </a:ln>
                <a:solidFill>
                  <a:srgbClr val="3884A2"/>
                </a:solidFill>
                <a:effectLst/>
                <a:uLnTx/>
                <a:uFillTx/>
                <a:latin typeface="Verdana"/>
                <a:ea typeface="Verdana"/>
                <a:cs typeface="+mn-cs"/>
              </a:rPr>
              <a:t>IETEKME UZ IKP</a:t>
            </a:r>
          </a:p>
          <a:p>
            <a:pPr marL="0" marR="0" lvl="0" indent="0" algn="l" defTabSz="914400" rtl="0" eaLnBrk="1" fontAlgn="auto" latinLnBrk="0" hangingPunct="1">
              <a:lnSpc>
                <a:spcPct val="100000"/>
              </a:lnSpc>
              <a:spcBef>
                <a:spcPts val="0"/>
              </a:spcBef>
              <a:spcAft>
                <a:spcPts val="400"/>
              </a:spcAft>
              <a:buClrTx/>
              <a:buSzTx/>
              <a:buFontTx/>
              <a:buNone/>
              <a:tabLst>
                <a:tab pos="715963" algn="l"/>
              </a:tabLst>
              <a:defRPr/>
            </a:pPr>
            <a:endParaRPr kumimoji="0" lang="lv-LV" sz="1200" b="1" i="0" u="none" strike="noStrike" kern="1200" cap="none" spc="100" normalizeH="0" baseline="0" noProof="0" dirty="0">
              <a:ln>
                <a:noFill/>
              </a:ln>
              <a:solidFill>
                <a:srgbClr val="3884A2"/>
              </a:solidFill>
              <a:effectLst/>
              <a:uLnTx/>
              <a:uFillTx/>
              <a:latin typeface="Verdana"/>
              <a:ea typeface="Verdana"/>
              <a:cs typeface="+mn-cs"/>
            </a:endParaRPr>
          </a:p>
          <a:p>
            <a:pPr marL="0" marR="0" lvl="0" indent="0" algn="l" defTabSz="914400" rtl="0" eaLnBrk="1" fontAlgn="auto" latinLnBrk="0" hangingPunct="1">
              <a:lnSpc>
                <a:spcPct val="100000"/>
              </a:lnSpc>
              <a:spcBef>
                <a:spcPts val="0"/>
              </a:spcBef>
              <a:spcAft>
                <a:spcPts val="200"/>
              </a:spcAft>
              <a:buClrTx/>
              <a:buSzTx/>
              <a:buFontTx/>
              <a:buNone/>
              <a:tabLst/>
              <a:defRPr/>
            </a:pPr>
            <a:r>
              <a:rPr kumimoji="0" lang="lv-LV" sz="2400" b="1" i="0" u="none" strike="noStrike" kern="1200" cap="none" spc="0" normalizeH="0" baseline="0" noProof="0" dirty="0">
                <a:ln>
                  <a:noFill/>
                </a:ln>
                <a:solidFill>
                  <a:srgbClr val="1F3B47"/>
                </a:solidFill>
                <a:effectLst/>
                <a:uLnTx/>
                <a:uFillTx/>
                <a:latin typeface="Verdana"/>
                <a:ea typeface="Verdana"/>
                <a:cs typeface="+mn-cs"/>
              </a:rPr>
              <a:t>0,8–0,85 %</a:t>
            </a:r>
          </a:p>
          <a:p>
            <a:pPr marL="0" marR="0" lvl="0" indent="0" algn="l" defTabSz="914400" rtl="0" eaLnBrk="1" fontAlgn="auto" latinLnBrk="0" hangingPunct="1">
              <a:lnSpc>
                <a:spcPct val="100000"/>
              </a:lnSpc>
              <a:spcBef>
                <a:spcPts val="0"/>
              </a:spcBef>
              <a:spcAft>
                <a:spcPts val="200"/>
              </a:spcAft>
              <a:buClrTx/>
              <a:buSzTx/>
              <a:buFontTx/>
              <a:buNone/>
              <a:tabLst/>
              <a:defRPr/>
            </a:pPr>
            <a:endParaRPr kumimoji="0" lang="lv-LV" sz="900" b="1" i="0" u="none" strike="noStrike" kern="1200" cap="none" spc="0" normalizeH="0" baseline="0" noProof="0" dirty="0">
              <a:ln>
                <a:noFill/>
              </a:ln>
              <a:solidFill>
                <a:srgbClr val="1F3B47"/>
              </a:solidFill>
              <a:effectLst/>
              <a:uLnTx/>
              <a:uFillTx/>
              <a:latin typeface="Verdana"/>
              <a:ea typeface="Verdan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200" b="0" i="0" u="none" strike="noStrike" kern="1200" cap="none" spc="0" normalizeH="0" baseline="0" noProof="0" dirty="0">
                <a:ln>
                  <a:noFill/>
                </a:ln>
                <a:solidFill>
                  <a:srgbClr val="44606B"/>
                </a:solidFill>
                <a:effectLst/>
                <a:uLnTx/>
                <a:uFillTx/>
                <a:latin typeface="Verdana"/>
                <a:ea typeface="Verdana"/>
                <a:cs typeface="+mn-cs"/>
              </a:rPr>
              <a:t>no IKP — 2025. g.</a:t>
            </a:r>
          </a:p>
        </p:txBody>
      </p:sp>
      <p:sp>
        <p:nvSpPr>
          <p:cNvPr id="202" name="Card 202"/>
          <p:cNvSpPr/>
          <p:nvPr/>
        </p:nvSpPr>
        <p:spPr>
          <a:xfrm>
            <a:off x="6527800" y="3547274"/>
            <a:ext cx="5207000" cy="1800000"/>
          </a:xfrm>
          <a:prstGeom prst="roundRect">
            <a:avLst>
              <a:gd name="adj" fmla="val 6000"/>
            </a:avLst>
          </a:prstGeom>
          <a:solidFill>
            <a:srgbClr val="EAF4F8"/>
          </a:solidFill>
          <a:ln>
            <a:noFill/>
          </a:ln>
        </p:spPr>
        <p:txBody>
          <a:bodyPr lIns="324000" tIns="91440" rIns="137160" bIns="9144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600" b="1" i="0" u="none" strike="noStrike" kern="1200" cap="none" spc="100" normalizeH="0" baseline="0" noProof="0" dirty="0">
                <a:ln>
                  <a:noFill/>
                </a:ln>
                <a:solidFill>
                  <a:srgbClr val="3884A2"/>
                </a:solidFill>
                <a:effectLst/>
                <a:uLnTx/>
                <a:uFillTx/>
                <a:latin typeface="Verdana"/>
                <a:ea typeface="Verdana"/>
                <a:cs typeface="+mn-cs"/>
              </a:rPr>
              <a:t>FISKĀLAIS EFEKTS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v-LV" sz="1200" b="1" i="0" u="none" strike="noStrike" kern="1200" cap="none" spc="100" normalizeH="0" baseline="0" noProof="0" dirty="0">
              <a:ln>
                <a:noFill/>
              </a:ln>
              <a:solidFill>
                <a:srgbClr val="3884A2"/>
              </a:solidFill>
              <a:effectLst/>
              <a:uLnTx/>
              <a:uFillTx/>
              <a:latin typeface="Verdana"/>
              <a:ea typeface="Verdana"/>
              <a:cs typeface="+mn-cs"/>
            </a:endParaRP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lv-LV" sz="2400" b="1" i="0" u="none" strike="noStrike" kern="1200" cap="none" spc="0" normalizeH="0" baseline="0" noProof="0" dirty="0">
                <a:ln>
                  <a:noFill/>
                </a:ln>
                <a:solidFill>
                  <a:srgbClr val="1F3B47"/>
                </a:solidFill>
                <a:effectLst/>
                <a:uLnTx/>
                <a:uFillTx/>
                <a:latin typeface="Verdana"/>
                <a:ea typeface="Verdana"/>
                <a:cs typeface="+mn-cs"/>
              </a:rPr>
              <a:t>≈ valsts atbalstam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1200" b="0" i="0" u="none" strike="noStrike" kern="1200" cap="none" spc="0" normalizeH="0" baseline="0" noProof="0" dirty="0">
                <a:ln>
                  <a:noFill/>
                </a:ln>
                <a:solidFill>
                  <a:srgbClr val="44606B"/>
                </a:solidFill>
                <a:effectLst/>
                <a:uLnTx/>
                <a:uFillTx/>
                <a:latin typeface="Verdana"/>
                <a:ea typeface="Verdana"/>
                <a:cs typeface="+mn-cs"/>
              </a:rPr>
              <a:t>2025. g. pienesums tuvu budžeta finansējumam UA civiliedzīvotāju atbalstam</a:t>
            </a:r>
          </a:p>
        </p:txBody>
      </p:sp>
      <p:sp>
        <p:nvSpPr>
          <p:cNvPr id="203" name="Card 203"/>
          <p:cNvSpPr/>
          <p:nvPr/>
        </p:nvSpPr>
        <p:spPr>
          <a:xfrm>
            <a:off x="950879" y="3530026"/>
            <a:ext cx="5207000" cy="1800000"/>
          </a:xfrm>
          <a:prstGeom prst="roundRect">
            <a:avLst>
              <a:gd name="adj" fmla="val 6000"/>
            </a:avLst>
          </a:prstGeom>
          <a:solidFill>
            <a:srgbClr val="EAF4F8"/>
          </a:solidFill>
          <a:ln>
            <a:noFill/>
          </a:ln>
        </p:spPr>
        <p:txBody>
          <a:bodyPr lIns="324000" tIns="91440" rIns="137160" bIns="91440" anchor="t"/>
          <a:lstStyle/>
          <a:p>
            <a:pPr marL="0" marR="0" lvl="0" indent="0" algn="l" defTabSz="914400" rtl="0" eaLnBrk="1" fontAlgn="auto" latinLnBrk="0" hangingPunct="1">
              <a:lnSpc>
                <a:spcPct val="100000"/>
              </a:lnSpc>
              <a:spcBef>
                <a:spcPts val="0"/>
              </a:spcBef>
              <a:spcAft>
                <a:spcPts val="400"/>
              </a:spcAft>
              <a:buClrTx/>
              <a:buSzTx/>
              <a:buFontTx/>
              <a:buNone/>
              <a:tabLst>
                <a:tab pos="715963" algn="l"/>
              </a:tabLst>
              <a:defRPr/>
            </a:pPr>
            <a:r>
              <a:rPr kumimoji="0" lang="lv-LV" sz="1600" b="1" i="0" u="none" strike="noStrike" kern="1200" cap="none" spc="100" normalizeH="0" baseline="0" noProof="0" dirty="0">
                <a:ln>
                  <a:noFill/>
                </a:ln>
                <a:solidFill>
                  <a:srgbClr val="3884A2"/>
                </a:solidFill>
                <a:effectLst/>
                <a:uLnTx/>
                <a:uFillTx/>
                <a:latin typeface="Verdana"/>
                <a:ea typeface="Verdana"/>
                <a:cs typeface="+mn-cs"/>
              </a:rPr>
              <a:t>DARBA TIRGUS</a:t>
            </a:r>
          </a:p>
          <a:p>
            <a:pPr marL="0" marR="0" lvl="0" indent="0" algn="l" defTabSz="914400" rtl="0" eaLnBrk="1" fontAlgn="auto" latinLnBrk="0" hangingPunct="1">
              <a:lnSpc>
                <a:spcPct val="100000"/>
              </a:lnSpc>
              <a:spcBef>
                <a:spcPts val="0"/>
              </a:spcBef>
              <a:spcAft>
                <a:spcPts val="400"/>
              </a:spcAft>
              <a:buClrTx/>
              <a:buSzTx/>
              <a:buFontTx/>
              <a:buNone/>
              <a:tabLst/>
              <a:defRPr/>
            </a:pPr>
            <a:endParaRPr kumimoji="0" lang="lv-LV" sz="1200" b="1" i="0" u="none" strike="noStrike" kern="1200" cap="none" spc="0" normalizeH="0" baseline="0" noProof="0" dirty="0">
              <a:ln>
                <a:noFill/>
              </a:ln>
              <a:solidFill>
                <a:srgbClr val="1F3B47"/>
              </a:solidFill>
              <a:effectLst/>
              <a:uLnTx/>
              <a:uFillTx/>
              <a:latin typeface="Verdana"/>
              <a:ea typeface="Verdan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v-LV" sz="2400" b="1" i="0" u="none" strike="noStrike" kern="1200" cap="none" spc="0" normalizeH="0" baseline="0" noProof="0" dirty="0">
                <a:ln>
                  <a:noFill/>
                </a:ln>
                <a:solidFill>
                  <a:srgbClr val="1F3B47"/>
                </a:solidFill>
                <a:effectLst/>
                <a:uLnTx/>
                <a:uFillTx/>
                <a:latin typeface="Verdana"/>
                <a:ea typeface="Verdana"/>
                <a:cs typeface="+mn-cs"/>
              </a:rPr>
              <a:t>mazina darbaspēka nepietiekamību</a:t>
            </a: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lv-LV" sz="1400" b="1" i="0" u="none" strike="noStrike" kern="1200" cap="none" spc="0" normalizeH="0" baseline="0" noProof="0" dirty="0">
              <a:ln>
                <a:noFill/>
              </a:ln>
              <a:solidFill>
                <a:srgbClr val="1F3B47"/>
              </a:solidFill>
              <a:effectLst/>
              <a:uLnTx/>
              <a:uFillTx/>
              <a:latin typeface="Verdana"/>
              <a:ea typeface="Verdana"/>
              <a:cs typeface="+mn-cs"/>
            </a:endParaRPr>
          </a:p>
          <a:p>
            <a:pPr marL="285750" marR="0" lvl="0" indent="-285750" algn="l" defTabSz="914400" rtl="0" eaLnBrk="1" fontAlgn="auto" latinLnBrk="0" hangingPunct="1">
              <a:lnSpc>
                <a:spcPct val="100000"/>
              </a:lnSpc>
              <a:spcBef>
                <a:spcPts val="0"/>
              </a:spcBef>
              <a:spcAft>
                <a:spcPts val="400"/>
              </a:spcAft>
              <a:buClrTx/>
              <a:buSzTx/>
              <a:buFont typeface="Arial" panose="020B0604020202020204" pitchFamily="34" charset="0"/>
              <a:buChar char="•"/>
              <a:tabLst/>
              <a:defRPr/>
            </a:pPr>
            <a:endParaRPr kumimoji="0" lang="lv-LV" sz="1400" b="1" i="0" u="none" strike="noStrike" kern="1200" cap="none" spc="0" normalizeH="0" baseline="0" noProof="0" dirty="0">
              <a:ln>
                <a:noFill/>
              </a:ln>
              <a:solidFill>
                <a:srgbClr val="1F3B47"/>
              </a:solidFill>
              <a:effectLst/>
              <a:uLnTx/>
              <a:uFillTx/>
              <a:latin typeface="Verdana"/>
              <a:ea typeface="Verdana"/>
              <a:cs typeface="+mn-cs"/>
            </a:endParaRPr>
          </a:p>
          <a:p>
            <a:pPr marL="0" marR="0" lvl="0" indent="0" algn="l" defTabSz="914400" rtl="0" eaLnBrk="1" fontAlgn="auto" latinLnBrk="0" hangingPunct="1">
              <a:lnSpc>
                <a:spcPct val="100000"/>
              </a:lnSpc>
              <a:spcBef>
                <a:spcPts val="0"/>
              </a:spcBef>
              <a:spcAft>
                <a:spcPts val="400"/>
              </a:spcAft>
              <a:buClrTx/>
              <a:buSzTx/>
              <a:buFontTx/>
              <a:buNone/>
              <a:tabLst/>
              <a:defRPr/>
            </a:pPr>
            <a:endParaRPr kumimoji="0" lang="lv-LV" sz="1400" b="1" i="0" u="none" strike="noStrike" kern="1200" cap="none" spc="0" normalizeH="0" baseline="0" noProof="0" dirty="0">
              <a:ln>
                <a:noFill/>
              </a:ln>
              <a:solidFill>
                <a:srgbClr val="1F3B47"/>
              </a:solidFill>
              <a:effectLst/>
              <a:uLnTx/>
              <a:uFillTx/>
              <a:latin typeface="Verdana"/>
              <a:ea typeface="Verdana"/>
              <a:cs typeface="+mn-cs"/>
            </a:endParaRPr>
          </a:p>
          <a:p>
            <a:pPr marL="0" marR="0" lvl="0" indent="0" algn="l" defTabSz="914400" rtl="0" eaLnBrk="1" fontAlgn="auto" latinLnBrk="0" hangingPunct="1">
              <a:lnSpc>
                <a:spcPct val="100000"/>
              </a:lnSpc>
              <a:spcBef>
                <a:spcPts val="0"/>
              </a:spcBef>
              <a:spcAft>
                <a:spcPts val="400"/>
              </a:spcAft>
              <a:buClrTx/>
              <a:buSzTx/>
              <a:buFontTx/>
              <a:buNone/>
              <a:tabLst/>
              <a:defRPr/>
            </a:pPr>
            <a:endParaRPr kumimoji="0" lang="lv-LV" sz="1600" b="1" i="0" u="none" strike="noStrike" kern="1200" cap="none" spc="0" normalizeH="0" baseline="0" noProof="0" dirty="0">
              <a:ln>
                <a:noFill/>
              </a:ln>
              <a:solidFill>
                <a:srgbClr val="1F3B47"/>
              </a:solidFill>
              <a:effectLst/>
              <a:uLnTx/>
              <a:uFillTx/>
              <a:latin typeface="Verdana"/>
              <a:ea typeface="Verdana"/>
              <a:cs typeface="+mn-cs"/>
            </a:endParaRPr>
          </a:p>
        </p:txBody>
      </p:sp>
      <p:sp>
        <p:nvSpPr>
          <p:cNvPr id="204" name="Card 204"/>
          <p:cNvSpPr/>
          <p:nvPr/>
        </p:nvSpPr>
        <p:spPr>
          <a:xfrm>
            <a:off x="6527800" y="1476026"/>
            <a:ext cx="5207000" cy="1800000"/>
          </a:xfrm>
          <a:prstGeom prst="roundRect">
            <a:avLst>
              <a:gd name="adj" fmla="val 6000"/>
            </a:avLst>
          </a:prstGeom>
          <a:solidFill>
            <a:srgbClr val="EAF4F8"/>
          </a:solidFill>
          <a:ln>
            <a:noFill/>
          </a:ln>
        </p:spPr>
        <p:txBody>
          <a:bodyPr lIns="324000" tIns="91440" rIns="137160" bIns="91440" anchor="t"/>
          <a:lstStyle/>
          <a:p>
            <a:pPr marL="0" marR="0" lvl="0" indent="0" algn="l" defTabSz="914400" rtl="0" eaLnBrk="1" fontAlgn="auto" latinLnBrk="0" hangingPunct="1">
              <a:lnSpc>
                <a:spcPct val="100000"/>
              </a:lnSpc>
              <a:spcBef>
                <a:spcPts val="0"/>
              </a:spcBef>
              <a:spcAft>
                <a:spcPts val="500"/>
              </a:spcAft>
              <a:buClrTx/>
              <a:buSzTx/>
              <a:buFontTx/>
              <a:buNone/>
              <a:tabLst/>
              <a:defRPr/>
            </a:pPr>
            <a:r>
              <a:rPr kumimoji="0" lang="lv-LV" sz="1600" b="1" i="0" u="none" strike="noStrike" kern="1200" cap="all" spc="100" normalizeH="0" baseline="0" noProof="0" dirty="0">
                <a:ln>
                  <a:noFill/>
                </a:ln>
                <a:solidFill>
                  <a:srgbClr val="3884A2"/>
                </a:solidFill>
                <a:effectLst/>
                <a:uLnTx/>
                <a:uFillTx/>
                <a:latin typeface="Verdana"/>
                <a:ea typeface="Verdana"/>
                <a:cs typeface="+mn-cs"/>
              </a:rPr>
              <a:t>Nodokļu  pienesums 2025.g</a:t>
            </a:r>
            <a:r>
              <a:rPr kumimoji="0" lang="lv-LV" sz="1600" b="1" i="0" u="none" strike="noStrike" kern="1200" cap="none" spc="100" normalizeH="0" baseline="0" noProof="0" dirty="0">
                <a:ln>
                  <a:noFill/>
                </a:ln>
                <a:solidFill>
                  <a:srgbClr val="3884A2"/>
                </a:solidFill>
                <a:effectLst/>
                <a:uLnTx/>
                <a:uFillTx/>
                <a:latin typeface="Verdana"/>
                <a:ea typeface="Verdana"/>
                <a:cs typeface="+mn-cs"/>
              </a:rPr>
              <a:t>.</a:t>
            </a:r>
          </a:p>
          <a:p>
            <a:pPr marL="0" marR="0" lvl="0" indent="0" algn="l" defTabSz="914400" rtl="0" eaLnBrk="1" fontAlgn="auto" latinLnBrk="0" hangingPunct="1">
              <a:lnSpc>
                <a:spcPct val="100000"/>
              </a:lnSpc>
              <a:spcBef>
                <a:spcPts val="0"/>
              </a:spcBef>
              <a:spcAft>
                <a:spcPts val="500"/>
              </a:spcAft>
              <a:buClrTx/>
              <a:buSzTx/>
              <a:buFontTx/>
              <a:buNone/>
              <a:tabLst/>
              <a:defRPr/>
            </a:pPr>
            <a:endParaRPr kumimoji="0" lang="lv-LV" sz="1000" b="1" i="0" u="none" strike="noStrike" kern="1200" cap="none" spc="100" normalizeH="0" baseline="0" noProof="0" dirty="0">
              <a:ln>
                <a:noFill/>
              </a:ln>
              <a:solidFill>
                <a:srgbClr val="3884A2"/>
              </a:solidFill>
              <a:effectLst/>
              <a:uLnTx/>
              <a:uFillTx/>
              <a:latin typeface="Verdana"/>
              <a:ea typeface="Verdana"/>
              <a:cs typeface="+mn-cs"/>
            </a:endParaRP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lv-LV" sz="2400" b="1" i="0" u="none" strike="noStrike" kern="1200" cap="none" spc="0" normalizeH="0" baseline="0" noProof="0" dirty="0">
                <a:ln>
                  <a:noFill/>
                </a:ln>
                <a:solidFill>
                  <a:srgbClr val="1F3B47"/>
                </a:solidFill>
                <a:effectLst/>
                <a:uLnTx/>
                <a:uFillTx/>
                <a:latin typeface="Verdana"/>
                <a:ea typeface="Verdana"/>
                <a:cs typeface="+mn-cs"/>
              </a:rPr>
              <a:t>50–65 milj. EUR  </a:t>
            </a:r>
            <a:r>
              <a:rPr kumimoji="0" lang="lv-LV" sz="1200" b="0" i="0" u="none" strike="noStrike" kern="1200" cap="none" spc="0" normalizeH="0" baseline="0" noProof="0" dirty="0">
                <a:ln>
                  <a:noFill/>
                </a:ln>
                <a:solidFill>
                  <a:srgbClr val="44606B"/>
                </a:solidFill>
                <a:effectLst/>
                <a:uLnTx/>
                <a:uFillTx/>
                <a:latin typeface="Verdana"/>
                <a:ea typeface="Verdana"/>
                <a:cs typeface="+mn-cs"/>
              </a:rPr>
              <a:t>VSAOI + IIN</a:t>
            </a:r>
          </a:p>
          <a:p>
            <a:pPr marL="0" marR="0" lvl="0" indent="0" algn="l" defTabSz="914400" rtl="0" eaLnBrk="1" fontAlgn="auto" latinLnBrk="0" hangingPunct="1">
              <a:lnSpc>
                <a:spcPct val="100000"/>
              </a:lnSpc>
              <a:spcBef>
                <a:spcPts val="0"/>
              </a:spcBef>
              <a:spcAft>
                <a:spcPts val="1200"/>
              </a:spcAft>
              <a:buClrTx/>
              <a:buSzTx/>
              <a:buFontTx/>
              <a:buNone/>
              <a:tabLst/>
              <a:defRPr/>
            </a:pPr>
            <a:r>
              <a:rPr kumimoji="0" lang="lv-LV" sz="2400" b="1" i="0" u="none" strike="noStrike" kern="1200" cap="none" spc="0" normalizeH="0" baseline="0" noProof="0" dirty="0">
                <a:ln>
                  <a:noFill/>
                </a:ln>
                <a:solidFill>
                  <a:srgbClr val="1F3B47"/>
                </a:solidFill>
                <a:effectLst/>
                <a:uLnTx/>
                <a:uFillTx/>
                <a:latin typeface="Verdana"/>
                <a:ea typeface="Verdana"/>
                <a:cs typeface="+mn-cs"/>
              </a:rPr>
              <a:t>16–18 milj. EUR  </a:t>
            </a:r>
            <a:r>
              <a:rPr kumimoji="0" lang="lv-LV" sz="1200" b="0" i="0" u="none" strike="noStrike" kern="1200" cap="none" spc="0" normalizeH="0" baseline="0" noProof="0" dirty="0">
                <a:ln>
                  <a:noFill/>
                </a:ln>
                <a:solidFill>
                  <a:srgbClr val="44606B"/>
                </a:solidFill>
                <a:effectLst/>
                <a:uLnTx/>
                <a:uFillTx/>
                <a:latin typeface="Verdana"/>
                <a:ea typeface="Verdana"/>
                <a:cs typeface="+mn-cs"/>
              </a:rPr>
              <a:t>PVN</a:t>
            </a:r>
          </a:p>
        </p:txBody>
      </p:sp>
      <p:pic>
        <p:nvPicPr>
          <p:cNvPr id="13318" name="Graphic 13318" descr="Ekonomikas izaugsmes ikona"/>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346700" y="1628426"/>
            <a:ext cx="558800" cy="558800"/>
          </a:xfrm>
          <a:prstGeom prst="rect">
            <a:avLst/>
          </a:prstGeom>
        </p:spPr>
      </p:pic>
      <p:pic>
        <p:nvPicPr>
          <p:cNvPr id="13319" name="Graphic 13319" descr="Bankas / budžeta ikona"/>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906058" y="3787426"/>
            <a:ext cx="558800" cy="558800"/>
          </a:xfrm>
          <a:prstGeom prst="rect">
            <a:avLst/>
          </a:prstGeom>
        </p:spPr>
      </p:pic>
      <p:pic>
        <p:nvPicPr>
          <p:cNvPr id="13320" name="Graphic 13320" descr="Cilvēku grupas / darba tirgus ikona"/>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346700" y="3787426"/>
            <a:ext cx="558800" cy="558800"/>
          </a:xfrm>
          <a:prstGeom prst="rect">
            <a:avLst/>
          </a:prstGeom>
        </p:spPr>
      </p:pic>
      <p:pic>
        <p:nvPicPr>
          <p:cNvPr id="13321" name="Graphic 13321" descr="Naudas / nodokļu ikona"/>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1023600" y="1510726"/>
            <a:ext cx="558800" cy="558800"/>
          </a:xfrm>
          <a:prstGeom prst="rect">
            <a:avLst/>
          </a:prstGeom>
        </p:spPr>
      </p:pic>
      <p:sp>
        <p:nvSpPr>
          <p:cNvPr id="211" name="AccentBar 211"/>
          <p:cNvSpPr/>
          <p:nvPr/>
        </p:nvSpPr>
        <p:spPr>
          <a:xfrm>
            <a:off x="850900" y="1476026"/>
            <a:ext cx="152400" cy="1800000"/>
          </a:xfrm>
          <a:prstGeom prst="roundRect">
            <a:avLst>
              <a:gd name="adj" fmla="val 18000"/>
            </a:avLst>
          </a:prstGeom>
          <a:solidFill>
            <a:srgbClr val="1F6B82"/>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srgbClr val="000000"/>
              </a:solidFill>
              <a:effectLst/>
              <a:uLnTx/>
              <a:uFillTx/>
              <a:latin typeface="Arial"/>
              <a:ea typeface="+mn-ea"/>
              <a:cs typeface="+mn-cs"/>
            </a:endParaRPr>
          </a:p>
        </p:txBody>
      </p:sp>
      <p:sp>
        <p:nvSpPr>
          <p:cNvPr id="212" name="AccentBar 212"/>
          <p:cNvSpPr/>
          <p:nvPr/>
        </p:nvSpPr>
        <p:spPr>
          <a:xfrm>
            <a:off x="6375400" y="1476026"/>
            <a:ext cx="152400" cy="1800000"/>
          </a:xfrm>
          <a:prstGeom prst="roundRect">
            <a:avLst>
              <a:gd name="adj" fmla="val 18000"/>
            </a:avLst>
          </a:prstGeom>
          <a:solidFill>
            <a:srgbClr val="1F6B82"/>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srgbClr val="000000"/>
              </a:solidFill>
              <a:effectLst/>
              <a:uLnTx/>
              <a:uFillTx/>
              <a:latin typeface="Arial"/>
              <a:ea typeface="+mn-ea"/>
              <a:cs typeface="+mn-cs"/>
            </a:endParaRPr>
          </a:p>
        </p:txBody>
      </p:sp>
      <p:sp>
        <p:nvSpPr>
          <p:cNvPr id="213" name="AccentBar 213"/>
          <p:cNvSpPr/>
          <p:nvPr/>
        </p:nvSpPr>
        <p:spPr>
          <a:xfrm>
            <a:off x="850900" y="3530026"/>
            <a:ext cx="152400" cy="1800000"/>
          </a:xfrm>
          <a:prstGeom prst="roundRect">
            <a:avLst>
              <a:gd name="adj" fmla="val 18000"/>
            </a:avLst>
          </a:prstGeom>
          <a:solidFill>
            <a:srgbClr val="1F6B82"/>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srgbClr val="000000"/>
              </a:solidFill>
              <a:effectLst/>
              <a:uLnTx/>
              <a:uFillTx/>
              <a:latin typeface="Arial"/>
              <a:ea typeface="+mn-ea"/>
              <a:cs typeface="+mn-cs"/>
            </a:endParaRPr>
          </a:p>
        </p:txBody>
      </p:sp>
      <p:sp>
        <p:nvSpPr>
          <p:cNvPr id="214" name="AccentBar 214"/>
          <p:cNvSpPr/>
          <p:nvPr/>
        </p:nvSpPr>
        <p:spPr>
          <a:xfrm>
            <a:off x="6375400" y="3530026"/>
            <a:ext cx="152400" cy="1800000"/>
          </a:xfrm>
          <a:prstGeom prst="roundRect">
            <a:avLst>
              <a:gd name="adj" fmla="val 18000"/>
            </a:avLst>
          </a:prstGeom>
          <a:solidFill>
            <a:srgbClr val="1F6B82"/>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v-LV" sz="1800" b="0" i="0" u="none" strike="noStrike" kern="1200" cap="none" spc="0" normalizeH="0" baseline="0" noProof="0">
              <a:ln>
                <a:noFill/>
              </a:ln>
              <a:solidFill>
                <a:srgbClr val="000000"/>
              </a:solidFill>
              <a:effectLst/>
              <a:uLnTx/>
              <a:uFillTx/>
              <a:latin typeface="Arial"/>
              <a:ea typeface="+mn-ea"/>
              <a:cs typeface="+mn-cs"/>
            </a:endParaRPr>
          </a:p>
        </p:txBody>
      </p:sp>
      <p:pic>
        <p:nvPicPr>
          <p:cNvPr id="5" name="Picture 2">
            <a:extLst>
              <a:ext uri="{FF2B5EF4-FFF2-40B4-BE49-F238E27FC236}">
                <a16:creationId xmlns:a16="http://schemas.microsoft.com/office/drawing/2014/main" id="{4BCC2109-F88C-BFA4-0E2D-864F201AC48B}"/>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30200"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2">
            <a:extLst>
              <a:ext uri="{FF2B5EF4-FFF2-40B4-BE49-F238E27FC236}">
                <a16:creationId xmlns:a16="http://schemas.microsoft.com/office/drawing/2014/main" id="{319CE52D-2FE3-0A37-2CF8-3C708E3FD9C8}"/>
              </a:ext>
            </a:extLst>
          </p:cNvPr>
          <p:cNvSpPr txBox="1">
            <a:spLocks/>
          </p:cNvSpPr>
          <p:nvPr/>
        </p:nvSpPr>
        <p:spPr>
          <a:xfrm>
            <a:off x="1778803" y="324078"/>
            <a:ext cx="10413197" cy="897948"/>
          </a:xfrm>
          <a:prstGeom prst="rect">
            <a:avLst/>
          </a:prstGeom>
          <a:noFill/>
          <a:ln>
            <a:noFill/>
          </a:ln>
        </p:spPr>
        <p:txBody>
          <a:bodyPr spcFirstLastPara="1" wrap="square" lIns="93950" tIns="46975" rIns="93950" bIns="4697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l" defTabSz="914400" rtl="0" eaLnBrk="1" fontAlgn="auto" latinLnBrk="0" hangingPunct="1">
              <a:lnSpc>
                <a:spcPct val="107000"/>
              </a:lnSpc>
              <a:spcBef>
                <a:spcPts val="0"/>
              </a:spcBef>
              <a:spcAft>
                <a:spcPts val="800"/>
              </a:spcAft>
              <a:buClr>
                <a:srgbClr val="000000"/>
              </a:buClr>
              <a:buSzPts val="1400"/>
              <a:buFont typeface="Arial"/>
              <a:buNone/>
              <a:tabLst/>
              <a:defRPr/>
            </a:pPr>
            <a:r>
              <a:rPr kumimoji="0" lang="lv-LV" sz="2400" b="1" i="0" u="none" strike="noStrike" kern="0" cap="none" spc="0" normalizeH="0" baseline="0" noProof="0" dirty="0">
                <a:ln>
                  <a:noFill/>
                </a:ln>
                <a:solidFill>
                  <a:srgbClr val="4BACC6">
                    <a:lumMod val="75000"/>
                  </a:srgbClr>
                </a:solidFill>
                <a:effectLst/>
                <a:uLnTx/>
                <a:uFillTx/>
                <a:latin typeface="Verdana" panose="020B0604030504040204" pitchFamily="34" charset="0"/>
                <a:ea typeface="Verdana" panose="020B0604030504040204" pitchFamily="34" charset="0"/>
                <a:cs typeface="Times New Roman"/>
                <a:sym typeface="Times New Roman"/>
              </a:rPr>
              <a:t> Ukrainas civiliedzīvotāju ietekme uz Latvijas ekonomiku</a:t>
            </a:r>
            <a:br>
              <a:rPr kumimoji="0" lang="lv-LV" sz="2400" b="1" i="0" u="none" strike="noStrike" kern="0" cap="none" spc="0" normalizeH="0" baseline="0" noProof="0" dirty="0">
                <a:ln>
                  <a:noFill/>
                </a:ln>
                <a:solidFill>
                  <a:srgbClr val="4BACC6">
                    <a:lumMod val="75000"/>
                  </a:srgbClr>
                </a:solidFill>
                <a:effectLst/>
                <a:uLnTx/>
                <a:uFillTx/>
                <a:latin typeface="Verdana" panose="020B0604030504040204" pitchFamily="34" charset="0"/>
                <a:ea typeface="Verdana" panose="020B0604030504040204" pitchFamily="34" charset="0"/>
                <a:cs typeface="Times New Roman"/>
                <a:sym typeface="Times New Roman"/>
              </a:rPr>
            </a:br>
            <a:r>
              <a:rPr kumimoji="0" lang="lv-LV" sz="1800" b="0" i="0" u="none" strike="noStrike" kern="0" cap="none" spc="0" normalizeH="0" baseline="0" noProof="0" dirty="0">
                <a:ln>
                  <a:noFill/>
                </a:ln>
                <a:solidFill>
                  <a:srgbClr val="4BACC6">
                    <a:lumMod val="75000"/>
                  </a:srgbClr>
                </a:solidFill>
                <a:effectLst/>
                <a:uLnTx/>
                <a:uFillTx/>
                <a:latin typeface="Verdana" panose="020B0604030504040204" pitchFamily="34" charset="0"/>
                <a:ea typeface="Verdana" panose="020B0604030504040204" pitchFamily="34" charset="0"/>
                <a:cs typeface="Times New Roman"/>
                <a:sym typeface="Times New Roman"/>
              </a:rPr>
              <a:t> EM indikatīvas aplēses</a:t>
            </a:r>
            <a:endParaRPr kumimoji="0" lang="lv-LV" sz="2400" b="1" i="0" u="none" strike="noStrike" kern="0" cap="none" spc="0" normalizeH="0" baseline="0" noProof="0" dirty="0">
              <a:ln>
                <a:noFill/>
              </a:ln>
              <a:solidFill>
                <a:srgbClr val="4BACC6">
                  <a:lumMod val="75000"/>
                </a:srgbClr>
              </a:solidFill>
              <a:effectLst/>
              <a:uLnTx/>
              <a:uFillTx/>
              <a:latin typeface="Verdana" panose="020B0604030504040204" pitchFamily="34" charset="0"/>
              <a:ea typeface="Verdana" panose="020B0604030504040204" pitchFamily="34" charset="0"/>
              <a:cs typeface="Times New Roman"/>
              <a:sym typeface="Times New Roman"/>
            </a:endParaRPr>
          </a:p>
        </p:txBody>
      </p:sp>
    </p:spTree>
    <p:extLst>
      <p:ext uri="{BB962C8B-B14F-4D97-AF65-F5344CB8AC3E}">
        <p14:creationId xmlns:p14="http://schemas.microsoft.com/office/powerpoint/2010/main" val="4238392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body" idx="1"/>
          </p:nvPr>
        </p:nvSpPr>
        <p:spPr>
          <a:xfrm>
            <a:off x="2840038" y="275493"/>
            <a:ext cx="8539162" cy="941387"/>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Sociālā palīdzība</a:t>
            </a:r>
            <a:endParaRPr sz="2400" b="1" i="0" u="none" dirty="0">
              <a:solidFill>
                <a:schemeClr val="dk1"/>
              </a:solidFill>
              <a:latin typeface="Verdana"/>
              <a:ea typeface="Verdana"/>
              <a:cs typeface="Verdana"/>
              <a:sym typeface="Verdana"/>
            </a:endParaRPr>
          </a:p>
        </p:txBody>
      </p:sp>
      <p:sp>
        <p:nvSpPr>
          <p:cNvPr id="227" name="Google Shape;227;p22"/>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18</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28" name="Google Shape;228;p22"/>
          <p:cNvPicPr preferRelativeResize="0"/>
          <p:nvPr/>
        </p:nvPicPr>
        <p:blipFill rotWithShape="1">
          <a:blip r:embed="rId3">
            <a:alphaModFix/>
          </a:blip>
          <a:srcRect/>
          <a:stretch/>
        </p:blipFill>
        <p:spPr>
          <a:xfrm>
            <a:off x="941628" y="0"/>
            <a:ext cx="1222375" cy="1527175"/>
          </a:xfrm>
          <a:prstGeom prst="rect">
            <a:avLst/>
          </a:prstGeom>
          <a:noFill/>
          <a:ln>
            <a:noFill/>
          </a:ln>
        </p:spPr>
      </p:pic>
      <p:graphicFrame>
        <p:nvGraphicFramePr>
          <p:cNvPr id="229" name="Google Shape;229;p22"/>
          <p:cNvGraphicFramePr/>
          <p:nvPr>
            <p:extLst/>
          </p:nvPr>
        </p:nvGraphicFramePr>
        <p:xfrm>
          <a:off x="2710342" y="1183239"/>
          <a:ext cx="8333578" cy="1796400"/>
        </p:xfrm>
        <a:graphic>
          <a:graphicData uri="http://schemas.openxmlformats.org/drawingml/2006/table">
            <a:tbl>
              <a:tblPr>
                <a:noFill/>
              </a:tblPr>
              <a:tblGrid>
                <a:gridCol w="4542089">
                  <a:extLst>
                    <a:ext uri="{9D8B030D-6E8A-4147-A177-3AD203B41FA5}">
                      <a16:colId xmlns:a16="http://schemas.microsoft.com/office/drawing/2014/main" val="20001"/>
                    </a:ext>
                  </a:extLst>
                </a:gridCol>
                <a:gridCol w="3791489">
                  <a:extLst>
                    <a:ext uri="{9D8B030D-6E8A-4147-A177-3AD203B41FA5}">
                      <a16:colId xmlns:a16="http://schemas.microsoft.com/office/drawing/2014/main" val="20007"/>
                    </a:ext>
                  </a:extLst>
                </a:gridCol>
              </a:tblGrid>
              <a:tr h="343220">
                <a:tc gridSpan="2">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dirty="0">
                          <a:latin typeface="Verdana" panose="020B0604030504040204" pitchFamily="34" charset="0"/>
                          <a:ea typeface="Verdana" panose="020B0604030504040204" pitchFamily="34" charset="0"/>
                        </a:rPr>
                        <a:t>Kopš 24.02.2022:</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BB59"/>
                    </a:solidFill>
                  </a:tcPr>
                </a:tc>
                <a:tc hMerge="1">
                  <a:txBody>
                    <a:bodyPr/>
                    <a:lstStyle/>
                    <a:p>
                      <a:endParaRPr lang="lv-LV"/>
                    </a:p>
                  </a:txBody>
                  <a:tcPr>
                    <a:lnL w="12700" cap="flat" cmpd="sng" algn="ctr">
                      <a:solidFill>
                        <a:schemeClr val="lt1"/>
                      </a:solidFill>
                      <a:prstDash val="solid"/>
                      <a:round/>
                      <a:headEnd type="none" w="sm" len="sm"/>
                      <a:tailEnd type="none" w="sm" len="sm"/>
                    </a:lnL>
                  </a:tcPr>
                </a:tc>
                <a:extLst>
                  <a:ext uri="{0D108BD9-81ED-4DB2-BD59-A6C34878D82A}">
                    <a16:rowId xmlns:a16="http://schemas.microsoft.com/office/drawing/2014/main" val="3880922807"/>
                  </a:ext>
                </a:extLst>
              </a:tr>
              <a:tr h="872105">
                <a:tc>
                  <a:txBody>
                    <a:bodyPr/>
                    <a:lstStyle/>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Sociālajos dienestos vērsušos personu skaits </a:t>
                      </a:r>
                    </a:p>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(unikālās personas)</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0" i="1" u="none" strike="noStrike" cap="none" noProof="0" dirty="0">
                          <a:latin typeface="Verdana" panose="020B0604030504040204" pitchFamily="34" charset="0"/>
                          <a:ea typeface="Verdana" panose="020B0604030504040204" pitchFamily="34" charset="0"/>
                        </a:rPr>
                        <a:t>Izlietotais finansējums</a:t>
                      </a:r>
                    </a:p>
                    <a:p>
                      <a:pPr algn="ctr"/>
                      <a:r>
                        <a:rPr lang="lv-LV" sz="2000" b="0" i="1" u="none" strike="noStrike" cap="none" noProof="0" dirty="0">
                          <a:latin typeface="Verdana" panose="020B0604030504040204" pitchFamily="34" charset="0"/>
                          <a:ea typeface="Verdana" panose="020B0604030504040204" pitchFamily="34" charset="0"/>
                        </a:rPr>
                        <a:t>eiro</a:t>
                      </a:r>
                      <a:endParaRPr lang="lv-LV" sz="2000" b="0" i="1" noProof="0" dirty="0"/>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121258746"/>
                  </a:ext>
                </a:extLst>
              </a:tr>
              <a:tr h="343220">
                <a:tc>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dirty="0">
                          <a:latin typeface="Verdana" panose="020B0604030504040204" pitchFamily="34" charset="0"/>
                          <a:ea typeface="Verdana" panose="020B0604030504040204" pitchFamily="34" charset="0"/>
                        </a:rPr>
                        <a:t>52 217</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1" u="none" strike="noStrike" cap="none" noProof="0" dirty="0">
                          <a:latin typeface="Verdana" panose="020B0604030504040204" pitchFamily="34" charset="0"/>
                          <a:ea typeface="Verdana" panose="020B0604030504040204" pitchFamily="34" charset="0"/>
                        </a:rPr>
                        <a:t>49 079 20</a:t>
                      </a:r>
                      <a:r>
                        <a:rPr lang="en-US" sz="2000" b="1" u="none" strike="noStrike" cap="none" noProof="0" dirty="0">
                          <a:latin typeface="Verdana" panose="020B0604030504040204" pitchFamily="34" charset="0"/>
                          <a:ea typeface="Verdana" panose="020B0604030504040204" pitchFamily="34" charset="0"/>
                        </a:rPr>
                        <a:t>8</a:t>
                      </a:r>
                      <a:endParaRPr lang="lv-LV" sz="2000" b="1" u="none" strike="noStrike" cap="none" noProof="0" dirty="0">
                        <a:latin typeface="Verdana" panose="020B0604030504040204" pitchFamily="34" charset="0"/>
                        <a:ea typeface="Verdana" panose="020B0604030504040204" pitchFamily="34" charset="0"/>
                      </a:endParaRP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2807810458"/>
                  </a:ext>
                </a:extLst>
              </a:tr>
            </a:tbl>
          </a:graphicData>
        </a:graphic>
      </p:graphicFrame>
      <p:graphicFrame>
        <p:nvGraphicFramePr>
          <p:cNvPr id="2" name="Table 1">
            <a:extLst>
              <a:ext uri="{FF2B5EF4-FFF2-40B4-BE49-F238E27FC236}">
                <a16:creationId xmlns:a16="http://schemas.microsoft.com/office/drawing/2014/main" id="{B7AFB6B6-A722-46A8-AE0A-120A9A888D20}"/>
              </a:ext>
            </a:extLst>
          </p:cNvPr>
          <p:cNvGraphicFramePr>
            <a:graphicFrameLocks noGrp="1"/>
          </p:cNvGraphicFramePr>
          <p:nvPr>
            <p:extLst/>
          </p:nvPr>
        </p:nvGraphicFramePr>
        <p:xfrm>
          <a:off x="951350" y="2982002"/>
          <a:ext cx="10745350" cy="2390999"/>
        </p:xfrm>
        <a:graphic>
          <a:graphicData uri="http://schemas.openxmlformats.org/drawingml/2006/table">
            <a:tbl>
              <a:tblPr firstRow="1" bandRow="1">
                <a:tableStyleId>{69C7853C-536D-4A76-A0AE-DD22124D55A5}</a:tableStyleId>
              </a:tblPr>
              <a:tblGrid>
                <a:gridCol w="1550962">
                  <a:extLst>
                    <a:ext uri="{9D8B030D-6E8A-4147-A177-3AD203B41FA5}">
                      <a16:colId xmlns:a16="http://schemas.microsoft.com/office/drawing/2014/main" val="3914515"/>
                    </a:ext>
                  </a:extLst>
                </a:gridCol>
                <a:gridCol w="1117188">
                  <a:extLst>
                    <a:ext uri="{9D8B030D-6E8A-4147-A177-3AD203B41FA5}">
                      <a16:colId xmlns:a16="http://schemas.microsoft.com/office/drawing/2014/main" val="3628416335"/>
                    </a:ext>
                  </a:extLst>
                </a:gridCol>
                <a:gridCol w="1495425">
                  <a:extLst>
                    <a:ext uri="{9D8B030D-6E8A-4147-A177-3AD203B41FA5}">
                      <a16:colId xmlns:a16="http://schemas.microsoft.com/office/drawing/2014/main" val="396705155"/>
                    </a:ext>
                  </a:extLst>
                </a:gridCol>
                <a:gridCol w="1162050">
                  <a:extLst>
                    <a:ext uri="{9D8B030D-6E8A-4147-A177-3AD203B41FA5}">
                      <a16:colId xmlns:a16="http://schemas.microsoft.com/office/drawing/2014/main" val="3577034666"/>
                    </a:ext>
                  </a:extLst>
                </a:gridCol>
                <a:gridCol w="1457325">
                  <a:extLst>
                    <a:ext uri="{9D8B030D-6E8A-4147-A177-3AD203B41FA5}">
                      <a16:colId xmlns:a16="http://schemas.microsoft.com/office/drawing/2014/main" val="3861243835"/>
                    </a:ext>
                  </a:extLst>
                </a:gridCol>
                <a:gridCol w="1409700">
                  <a:extLst>
                    <a:ext uri="{9D8B030D-6E8A-4147-A177-3AD203B41FA5}">
                      <a16:colId xmlns:a16="http://schemas.microsoft.com/office/drawing/2014/main" val="1435104011"/>
                    </a:ext>
                  </a:extLst>
                </a:gridCol>
                <a:gridCol w="1239216">
                  <a:extLst>
                    <a:ext uri="{9D8B030D-6E8A-4147-A177-3AD203B41FA5}">
                      <a16:colId xmlns:a16="http://schemas.microsoft.com/office/drawing/2014/main" val="2907107805"/>
                    </a:ext>
                  </a:extLst>
                </a:gridCol>
                <a:gridCol w="1313484">
                  <a:extLst>
                    <a:ext uri="{9D8B030D-6E8A-4147-A177-3AD203B41FA5}">
                      <a16:colId xmlns:a16="http://schemas.microsoft.com/office/drawing/2014/main" val="3789429448"/>
                    </a:ext>
                  </a:extLst>
                </a:gridCol>
              </a:tblGrid>
              <a:tr h="542613">
                <a:tc>
                  <a:txBody>
                    <a:bodyPr/>
                    <a:lstStyle/>
                    <a:p>
                      <a:pPr algn="ctr"/>
                      <a:r>
                        <a:rPr lang="lv-LV" sz="1600" noProof="0">
                          <a:latin typeface="Verdana" panose="020B0604030504040204" pitchFamily="34" charset="0"/>
                          <a:ea typeface="Verdana" panose="020B0604030504040204" pitchFamily="34" charset="0"/>
                        </a:rPr>
                        <a:t>Saņēmēju skaits</a:t>
                      </a:r>
                    </a:p>
                  </a:txBody>
                  <a:tcPr/>
                </a:tc>
                <a:tc>
                  <a:txBody>
                    <a:bodyPr/>
                    <a:lstStyle/>
                    <a:p>
                      <a:pPr algn="ctr"/>
                      <a:r>
                        <a:rPr lang="lv-LV" sz="1600" noProof="0" dirty="0">
                          <a:latin typeface="Verdana" panose="020B0604030504040204" pitchFamily="34" charset="0"/>
                          <a:ea typeface="Verdana" panose="020B0604030504040204" pitchFamily="34" charset="0"/>
                        </a:rPr>
                        <a:t>Augusts 2025</a:t>
                      </a:r>
                    </a:p>
                  </a:txBody>
                  <a:tcPr/>
                </a:tc>
                <a:tc>
                  <a:txBody>
                    <a:bodyPr/>
                    <a:lstStyle/>
                    <a:p>
                      <a:pPr algn="ctr"/>
                      <a:r>
                        <a:rPr lang="lv-LV" sz="1600" noProof="0" dirty="0">
                          <a:latin typeface="Verdana" panose="020B0604030504040204" pitchFamily="34" charset="0"/>
                          <a:ea typeface="Verdana" panose="020B0604030504040204" pitchFamily="34" charset="0"/>
                        </a:rPr>
                        <a:t>Septembris 2025</a:t>
                      </a:r>
                    </a:p>
                  </a:txBody>
                  <a:tcPr/>
                </a:tc>
                <a:tc>
                  <a:txBody>
                    <a:bodyPr/>
                    <a:lstStyle/>
                    <a:p>
                      <a:pPr algn="ctr"/>
                      <a:r>
                        <a:rPr lang="lv-LV" sz="1600" noProof="0" dirty="0">
                          <a:latin typeface="Verdana" panose="020B0604030504040204" pitchFamily="34" charset="0"/>
                          <a:ea typeface="Verdana" panose="020B0604030504040204" pitchFamily="34" charset="0"/>
                        </a:rPr>
                        <a:t>Oktobris 2025</a:t>
                      </a:r>
                    </a:p>
                  </a:txBody>
                  <a:tcPr/>
                </a:tc>
                <a:tc>
                  <a:txBody>
                    <a:bodyPr/>
                    <a:lstStyle/>
                    <a:p>
                      <a:pPr algn="ctr"/>
                      <a:r>
                        <a:rPr lang="lv-LV" sz="1600" noProof="0" dirty="0">
                          <a:latin typeface="Verdana" panose="020B0604030504040204" pitchFamily="34" charset="0"/>
                          <a:ea typeface="Verdana" panose="020B0604030504040204" pitchFamily="34" charset="0"/>
                        </a:rPr>
                        <a:t>Novembris 2025</a:t>
                      </a:r>
                    </a:p>
                  </a:txBody>
                  <a:tcPr/>
                </a:tc>
                <a:tc>
                  <a:txBody>
                    <a:bodyPr/>
                    <a:lstStyle/>
                    <a:p>
                      <a:pPr algn="ctr"/>
                      <a:r>
                        <a:rPr lang="lv-LV" sz="1600" noProof="0" dirty="0">
                          <a:latin typeface="Verdana" panose="020B0604030504040204" pitchFamily="34" charset="0"/>
                          <a:ea typeface="Verdana" panose="020B0604030504040204" pitchFamily="34" charset="0"/>
                        </a:rPr>
                        <a:t>Decembris 2025</a:t>
                      </a:r>
                    </a:p>
                  </a:txBody>
                  <a:tcPr/>
                </a:tc>
                <a:tc>
                  <a:txBody>
                    <a:bodyPr/>
                    <a:lstStyle/>
                    <a:p>
                      <a:pPr algn="ctr"/>
                      <a:r>
                        <a:rPr lang="lv-LV" sz="1600" noProof="0" dirty="0">
                          <a:latin typeface="Verdana" panose="020B0604030504040204" pitchFamily="34" charset="0"/>
                          <a:ea typeface="Verdana" panose="020B0604030504040204" pitchFamily="34" charset="0"/>
                        </a:rPr>
                        <a:t>Janvāris 2026</a:t>
                      </a:r>
                    </a:p>
                  </a:txBody>
                  <a:tcPr/>
                </a:tc>
                <a:tc>
                  <a:txBody>
                    <a:bodyPr/>
                    <a:lstStyle/>
                    <a:p>
                      <a:pPr algn="ctr"/>
                      <a:r>
                        <a:rPr lang="lv-LV" sz="1600" noProof="0" dirty="0">
                          <a:latin typeface="Verdana" panose="020B0604030504040204" pitchFamily="34" charset="0"/>
                          <a:ea typeface="Verdana" panose="020B0604030504040204" pitchFamily="34" charset="0"/>
                        </a:rPr>
                        <a:t>Februāris</a:t>
                      </a:r>
                      <a:r>
                        <a:rPr lang="en-US" sz="1600" noProof="0" dirty="0">
                          <a:latin typeface="Verdana" panose="020B0604030504040204" pitchFamily="34" charset="0"/>
                          <a:ea typeface="Verdana" panose="020B0604030504040204" pitchFamily="34" charset="0"/>
                        </a:rPr>
                        <a:t> 2026</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244004162"/>
                  </a:ext>
                </a:extLst>
              </a:tr>
              <a:tr h="1108491">
                <a:tc>
                  <a:txBody>
                    <a:bodyPr/>
                    <a:lstStyle/>
                    <a:p>
                      <a:r>
                        <a:rPr lang="lv-LV" sz="1600" b="1" noProof="0" dirty="0">
                          <a:latin typeface="Verdana" panose="020B0604030504040204" pitchFamily="34" charset="0"/>
                          <a:ea typeface="Verdana" panose="020B0604030504040204" pitchFamily="34" charset="0"/>
                        </a:rPr>
                        <a:t>Garantētais minimālo ienākumu pabalsts</a:t>
                      </a:r>
                    </a:p>
                  </a:txBody>
                  <a:tcPr/>
                </a:tc>
                <a:tc>
                  <a:txBody>
                    <a:bodyPr/>
                    <a:lstStyle/>
                    <a:p>
                      <a:pPr algn="ctr"/>
                      <a:r>
                        <a:rPr lang="lv-LV" sz="1800" noProof="0" dirty="0">
                          <a:latin typeface="Verdana" panose="020B0604030504040204" pitchFamily="34" charset="0"/>
                          <a:ea typeface="Verdana" panose="020B0604030504040204" pitchFamily="34" charset="0"/>
                        </a:rPr>
                        <a:t>2 377</a:t>
                      </a:r>
                    </a:p>
                  </a:txBody>
                  <a:tcPr/>
                </a:tc>
                <a:tc>
                  <a:txBody>
                    <a:bodyPr/>
                    <a:lstStyle/>
                    <a:p>
                      <a:pPr algn="ctr"/>
                      <a:r>
                        <a:rPr lang="lv-LV" sz="1800" noProof="0" dirty="0">
                          <a:latin typeface="Verdana" panose="020B0604030504040204" pitchFamily="34" charset="0"/>
                          <a:ea typeface="Verdana" panose="020B0604030504040204" pitchFamily="34" charset="0"/>
                        </a:rPr>
                        <a:t>2 384</a:t>
                      </a:r>
                    </a:p>
                  </a:txBody>
                  <a:tcPr/>
                </a:tc>
                <a:tc>
                  <a:txBody>
                    <a:bodyPr/>
                    <a:lstStyle/>
                    <a:p>
                      <a:pPr algn="ctr"/>
                      <a:r>
                        <a:rPr lang="lv-LV" sz="1800" noProof="0" dirty="0">
                          <a:latin typeface="Verdana" panose="020B0604030504040204" pitchFamily="34" charset="0"/>
                          <a:ea typeface="Verdana" panose="020B0604030504040204" pitchFamily="34" charset="0"/>
                        </a:rPr>
                        <a:t>2 525</a:t>
                      </a:r>
                    </a:p>
                  </a:txBody>
                  <a:tcPr/>
                </a:tc>
                <a:tc>
                  <a:txBody>
                    <a:bodyPr/>
                    <a:lstStyle/>
                    <a:p>
                      <a:pPr algn="ctr"/>
                      <a:r>
                        <a:rPr lang="lv-LV" sz="1800" noProof="0" dirty="0">
                          <a:latin typeface="Verdana" panose="020B0604030504040204" pitchFamily="34" charset="0"/>
                          <a:ea typeface="Verdana" panose="020B0604030504040204" pitchFamily="34" charset="0"/>
                        </a:rPr>
                        <a:t>2 416</a:t>
                      </a:r>
                    </a:p>
                  </a:txBody>
                  <a:tcPr/>
                </a:tc>
                <a:tc>
                  <a:txBody>
                    <a:bodyPr/>
                    <a:lstStyle/>
                    <a:p>
                      <a:pPr algn="ctr"/>
                      <a:r>
                        <a:rPr lang="lv-LV" sz="1800" noProof="0" dirty="0">
                          <a:latin typeface="Verdana" panose="020B0604030504040204" pitchFamily="34" charset="0"/>
                          <a:ea typeface="Verdana" panose="020B0604030504040204" pitchFamily="34" charset="0"/>
                        </a:rPr>
                        <a:t>2 333</a:t>
                      </a:r>
                    </a:p>
                  </a:txBody>
                  <a:tcPr/>
                </a:tc>
                <a:tc>
                  <a:txBody>
                    <a:bodyPr/>
                    <a:lstStyle/>
                    <a:p>
                      <a:pPr algn="ctr"/>
                      <a:r>
                        <a:rPr lang="lv-LV" sz="1800" noProof="0" dirty="0">
                          <a:latin typeface="Verdana" panose="020B0604030504040204" pitchFamily="34" charset="0"/>
                          <a:ea typeface="Verdana" panose="020B0604030504040204" pitchFamily="34" charset="0"/>
                        </a:rPr>
                        <a:t>2 029</a:t>
                      </a:r>
                    </a:p>
                  </a:txBody>
                  <a:tcPr/>
                </a:tc>
                <a:tc>
                  <a:txBody>
                    <a:bodyPr/>
                    <a:lstStyle/>
                    <a:p>
                      <a:pPr algn="ctr"/>
                      <a:r>
                        <a:rPr lang="en-US" sz="1800" noProof="0" dirty="0">
                          <a:latin typeface="Verdana" panose="020B0604030504040204" pitchFamily="34" charset="0"/>
                          <a:ea typeface="Verdana" panose="020B0604030504040204" pitchFamily="34" charset="0"/>
                        </a:rPr>
                        <a:t>2 009</a:t>
                      </a:r>
                      <a:endParaRPr lang="lv-LV" sz="18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891038474"/>
                  </a:ext>
                </a:extLst>
              </a:tr>
              <a:tr h="703388">
                <a:tc>
                  <a:txBody>
                    <a:bodyPr/>
                    <a:lstStyle/>
                    <a:p>
                      <a:r>
                        <a:rPr lang="lv-LV" sz="1600" b="1" noProof="0">
                          <a:latin typeface="Verdana" panose="020B0604030504040204" pitchFamily="34" charset="0"/>
                          <a:ea typeface="Verdana" panose="020B0604030504040204" pitchFamily="34" charset="0"/>
                        </a:rPr>
                        <a:t>Mājokļa pabalsts</a:t>
                      </a:r>
                    </a:p>
                  </a:txBody>
                  <a:tcPr/>
                </a:tc>
                <a:tc>
                  <a:txBody>
                    <a:bodyPr/>
                    <a:lstStyle/>
                    <a:p>
                      <a:pPr algn="ctr"/>
                      <a:r>
                        <a:rPr lang="lv-LV" sz="1800" noProof="0" dirty="0">
                          <a:latin typeface="Verdana" panose="020B0604030504040204" pitchFamily="34" charset="0"/>
                          <a:ea typeface="Verdana" panose="020B0604030504040204" pitchFamily="34" charset="0"/>
                        </a:rPr>
                        <a:t>1 869</a:t>
                      </a:r>
                    </a:p>
                  </a:txBody>
                  <a:tcPr/>
                </a:tc>
                <a:tc>
                  <a:txBody>
                    <a:bodyPr/>
                    <a:lstStyle/>
                    <a:p>
                      <a:pPr algn="ctr"/>
                      <a:r>
                        <a:rPr lang="lv-LV" sz="1800" noProof="0" dirty="0">
                          <a:latin typeface="Verdana" panose="020B0604030504040204" pitchFamily="34" charset="0"/>
                          <a:ea typeface="Verdana" panose="020B0604030504040204" pitchFamily="34" charset="0"/>
                        </a:rPr>
                        <a:t>1 994</a:t>
                      </a:r>
                    </a:p>
                  </a:txBody>
                  <a:tcPr/>
                </a:tc>
                <a:tc>
                  <a:txBody>
                    <a:bodyPr/>
                    <a:lstStyle/>
                    <a:p>
                      <a:pPr algn="ctr"/>
                      <a:r>
                        <a:rPr lang="en-US" sz="1800" noProof="0" dirty="0">
                          <a:latin typeface="Verdana" panose="020B0604030504040204" pitchFamily="34" charset="0"/>
                          <a:ea typeface="Verdana" panose="020B0604030504040204" pitchFamily="34" charset="0"/>
                        </a:rPr>
                        <a:t>1 981</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lv-LV" sz="1800" noProof="0" dirty="0">
                          <a:latin typeface="Verdana" panose="020B0604030504040204" pitchFamily="34" charset="0"/>
                          <a:ea typeface="Verdana" panose="020B0604030504040204" pitchFamily="34" charset="0"/>
                        </a:rPr>
                        <a:t>1 899</a:t>
                      </a:r>
                    </a:p>
                  </a:txBody>
                  <a:tcPr/>
                </a:tc>
                <a:tc>
                  <a:txBody>
                    <a:bodyPr/>
                    <a:lstStyle/>
                    <a:p>
                      <a:pPr algn="ctr"/>
                      <a:r>
                        <a:rPr lang="lv-LV" sz="1800" noProof="0" dirty="0">
                          <a:latin typeface="Verdana" panose="020B0604030504040204" pitchFamily="34" charset="0"/>
                          <a:ea typeface="Verdana" panose="020B0604030504040204" pitchFamily="34" charset="0"/>
                        </a:rPr>
                        <a:t>1 871</a:t>
                      </a:r>
                    </a:p>
                  </a:txBody>
                  <a:tcPr/>
                </a:tc>
                <a:tc>
                  <a:txBody>
                    <a:bodyPr/>
                    <a:lstStyle/>
                    <a:p>
                      <a:pPr algn="ctr"/>
                      <a:r>
                        <a:rPr lang="lv-LV" sz="1800" noProof="0" dirty="0">
                          <a:latin typeface="Verdana" panose="020B0604030504040204" pitchFamily="34" charset="0"/>
                          <a:ea typeface="Verdana" panose="020B0604030504040204" pitchFamily="34" charset="0"/>
                        </a:rPr>
                        <a:t>1 704</a:t>
                      </a:r>
                    </a:p>
                  </a:txBody>
                  <a:tcPr/>
                </a:tc>
                <a:tc>
                  <a:txBody>
                    <a:bodyPr/>
                    <a:lstStyle/>
                    <a:p>
                      <a:pPr algn="ctr"/>
                      <a:r>
                        <a:rPr lang="en-US" sz="1800" noProof="0" dirty="0">
                          <a:latin typeface="Verdana" panose="020B0604030504040204" pitchFamily="34" charset="0"/>
                          <a:ea typeface="Verdana" panose="020B0604030504040204" pitchFamily="34" charset="0"/>
                        </a:rPr>
                        <a:t>1 797</a:t>
                      </a:r>
                      <a:endParaRPr lang="lv-LV" sz="18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23366108"/>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2346960" y="336549"/>
            <a:ext cx="9255760" cy="1143000"/>
          </a:xfrm>
        </p:spPr>
        <p:txBody>
          <a:bodyPr/>
          <a:lstStyle/>
          <a:p>
            <a:r>
              <a:rPr lang="lv-LV" sz="2400" b="1" dirty="0">
                <a:latin typeface="Verdana"/>
                <a:ea typeface="Verdana"/>
                <a:cs typeface="Verdana"/>
                <a:sym typeface="Verdana"/>
              </a:rPr>
              <a:t>Valsts sociālie pabalsti</a:t>
            </a:r>
            <a:endParaRPr lang="lv-LV" sz="2400"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extLst/>
          </p:nvPr>
        </p:nvGraphicFramePr>
        <p:xfrm>
          <a:off x="781527" y="1640844"/>
          <a:ext cx="10482263" cy="3884090"/>
        </p:xfrm>
        <a:graphic>
          <a:graphicData uri="http://schemas.openxmlformats.org/drawingml/2006/table">
            <a:tbl>
              <a:tblPr firstRow="1" bandRow="1">
                <a:tableStyleId>{69C7853C-536D-4A76-A0AE-DD22124D55A5}</a:tableStyleId>
              </a:tblPr>
              <a:tblGrid>
                <a:gridCol w="3861495">
                  <a:extLst>
                    <a:ext uri="{9D8B030D-6E8A-4147-A177-3AD203B41FA5}">
                      <a16:colId xmlns:a16="http://schemas.microsoft.com/office/drawing/2014/main" val="3850994751"/>
                    </a:ext>
                  </a:extLst>
                </a:gridCol>
                <a:gridCol w="2032986">
                  <a:extLst>
                    <a:ext uri="{9D8B030D-6E8A-4147-A177-3AD203B41FA5}">
                      <a16:colId xmlns:a16="http://schemas.microsoft.com/office/drawing/2014/main" val="2129466896"/>
                    </a:ext>
                  </a:extLst>
                </a:gridCol>
                <a:gridCol w="2334828">
                  <a:extLst>
                    <a:ext uri="{9D8B030D-6E8A-4147-A177-3AD203B41FA5}">
                      <a16:colId xmlns:a16="http://schemas.microsoft.com/office/drawing/2014/main" val="3527853011"/>
                    </a:ext>
                  </a:extLst>
                </a:gridCol>
                <a:gridCol w="2252954">
                  <a:extLst>
                    <a:ext uri="{9D8B030D-6E8A-4147-A177-3AD203B41FA5}">
                      <a16:colId xmlns:a16="http://schemas.microsoft.com/office/drawing/2014/main" val="3235665387"/>
                    </a:ext>
                  </a:extLst>
                </a:gridCol>
              </a:tblGrid>
              <a:tr h="75208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noProof="0">
                        <a:latin typeface="Verdana" panose="020B0604030504040204" pitchFamily="34" charset="0"/>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a:solidFill>
                            <a:schemeClr val="tx1"/>
                          </a:solidFill>
                          <a:latin typeface="Verdana" panose="020B0604030504040204" pitchFamily="34" charset="0"/>
                          <a:ea typeface="Verdana" panose="020B0604030504040204" pitchFamily="34" charset="0"/>
                        </a:rPr>
                        <a:t>Pabalsti ģimenēm ar bērniem</a:t>
                      </a:r>
                    </a:p>
                    <a:p>
                      <a:pPr algn="ctr"/>
                      <a:endParaRPr lang="lv-LV" sz="1400" noProof="0">
                        <a:solidFill>
                          <a:schemeClr val="tx1"/>
                        </a:solidFill>
                        <a:latin typeface="Verdana" panose="020B0604030504040204" pitchFamily="34" charset="0"/>
                        <a:ea typeface="Verdana" panose="020B0604030504040204" pitchFamily="34" charset="0"/>
                      </a:endParaRP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Saņēmēju skaits </a:t>
                      </a:r>
                    </a:p>
                    <a:p>
                      <a:pPr algn="ct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(februārī)</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Izlietotais finansējums, eiro</a:t>
                      </a:r>
                    </a:p>
                    <a:p>
                      <a:pPr algn="ctr"/>
                      <a:r>
                        <a:rPr lang="lv-LV" sz="1400" b="0" i="1" noProof="0" dirty="0">
                          <a:solidFill>
                            <a:schemeClr val="tx1"/>
                          </a:solidFill>
                          <a:latin typeface="Verdana" panose="020B0604030504040204" pitchFamily="34" charset="0"/>
                          <a:ea typeface="Verdana" panose="020B0604030504040204" pitchFamily="34" charset="0"/>
                        </a:rPr>
                        <a:t>(februārī)</a:t>
                      </a:r>
                    </a:p>
                  </a:txBody>
                  <a:tcPr/>
                </a:tc>
                <a:tc>
                  <a:txBody>
                    <a:bodyPr/>
                    <a:lstStyle/>
                    <a:p>
                      <a:pPr algn="ctr"/>
                      <a:r>
                        <a:rPr lang="lv-LV" sz="1400" b="0" i="1" noProof="0" dirty="0">
                          <a:solidFill>
                            <a:schemeClr val="tx1"/>
                          </a:solidFill>
                          <a:latin typeface="Verdana" panose="020B0604030504040204" pitchFamily="34" charset="0"/>
                          <a:ea typeface="Verdana" panose="020B0604030504040204" pitchFamily="34" charset="0"/>
                        </a:rPr>
                        <a:t>Līdz </a:t>
                      </a:r>
                      <a:r>
                        <a:rPr lang="en-US" sz="1400" b="0" i="1" noProof="0" dirty="0">
                          <a:solidFill>
                            <a:schemeClr val="tx1"/>
                          </a:solidFill>
                          <a:latin typeface="Verdana" panose="020B0604030504040204" pitchFamily="34" charset="0"/>
                          <a:ea typeface="Verdana" panose="020B0604030504040204" pitchFamily="34" charset="0"/>
                        </a:rPr>
                        <a:t>28</a:t>
                      </a:r>
                      <a:r>
                        <a:rPr lang="lv-LV" sz="1400" b="0" i="1" noProof="0" dirty="0">
                          <a:solidFill>
                            <a:schemeClr val="tx1"/>
                          </a:solidFill>
                          <a:latin typeface="Verdana" panose="020B0604030504040204" pitchFamily="34" charset="0"/>
                          <a:ea typeface="Verdana" panose="020B0604030504040204" pitchFamily="34" charset="0"/>
                        </a:rPr>
                        <a:t>.</a:t>
                      </a:r>
                      <a:r>
                        <a:rPr lang="en-US" sz="1400" b="0" i="1" noProof="0" dirty="0">
                          <a:solidFill>
                            <a:schemeClr val="tx1"/>
                          </a:solidFill>
                          <a:latin typeface="Verdana" panose="020B0604030504040204" pitchFamily="34" charset="0"/>
                          <a:ea typeface="Verdana" panose="020B0604030504040204" pitchFamily="34" charset="0"/>
                        </a:rPr>
                        <a:t>02</a:t>
                      </a:r>
                      <a:r>
                        <a:rPr lang="lv-LV" sz="1400" b="0" i="1" noProof="0" dirty="0">
                          <a:solidFill>
                            <a:schemeClr val="tx1"/>
                          </a:solidFill>
                          <a:latin typeface="Verdana" panose="020B0604030504040204" pitchFamily="34" charset="0"/>
                          <a:ea typeface="Verdana" panose="020B0604030504040204" pitchFamily="34" charset="0"/>
                        </a:rPr>
                        <a:t>.202</a:t>
                      </a:r>
                      <a:r>
                        <a:rPr lang="en-GB" sz="1400" b="0" i="1" noProof="0" dirty="0">
                          <a:solidFill>
                            <a:schemeClr val="tx1"/>
                          </a:solidFill>
                          <a:latin typeface="Verdana" panose="020B0604030504040204" pitchFamily="34" charset="0"/>
                          <a:ea typeface="Verdana" panose="020B0604030504040204" pitchFamily="34" charset="0"/>
                        </a:rPr>
                        <a:t>6</a:t>
                      </a:r>
                      <a:r>
                        <a:rPr lang="lv-LV" sz="1400" b="0" i="1" noProof="0" dirty="0">
                          <a:solidFill>
                            <a:schemeClr val="tx1"/>
                          </a:solidFill>
                          <a:latin typeface="Verdana" panose="020B0604030504040204" pitchFamily="34" charset="0"/>
                          <a:ea typeface="Verdana" panose="020B0604030504040204" pitchFamily="34" charset="0"/>
                        </a:rPr>
                        <a:t> izlietotais finansējums, eiro</a:t>
                      </a:r>
                    </a:p>
                  </a:txBody>
                  <a:tcPr/>
                </a:tc>
                <a:extLst>
                  <a:ext uri="{0D108BD9-81ED-4DB2-BD59-A6C34878D82A}">
                    <a16:rowId xmlns:a16="http://schemas.microsoft.com/office/drawing/2014/main" val="107393388"/>
                  </a:ext>
                </a:extLst>
              </a:tr>
              <a:tr h="307747">
                <a:tc>
                  <a:txBody>
                    <a:bodyPr/>
                    <a:lstStyle/>
                    <a:p>
                      <a:r>
                        <a:rPr lang="lv-LV" sz="1400" b="0" noProof="0">
                          <a:latin typeface="Verdana" panose="020B0604030504040204" pitchFamily="34" charset="0"/>
                          <a:ea typeface="Verdana" panose="020B0604030504040204" pitchFamily="34" charset="0"/>
                        </a:rPr>
                        <a:t>ģimenes valsts pabalsts (ĢVP)</a:t>
                      </a:r>
                    </a:p>
                  </a:txBody>
                  <a:tcPr>
                    <a:solidFill>
                      <a:schemeClr val="accent3">
                        <a:lumMod val="40000"/>
                        <a:lumOff val="60000"/>
                      </a:schemeClr>
                    </a:solidFill>
                  </a:tcPr>
                </a:tc>
                <a:tc>
                  <a:txBody>
                    <a:bodyPr/>
                    <a:lstStyle/>
                    <a:p>
                      <a:pPr algn="ctr"/>
                      <a:r>
                        <a:rPr lang="lv-LV" sz="1400" noProof="0" dirty="0">
                          <a:latin typeface="Verdana" panose="020B0604030504040204" pitchFamily="34" charset="0"/>
                          <a:ea typeface="Verdana" panose="020B0604030504040204" pitchFamily="34" charset="0"/>
                        </a:rPr>
                        <a:t>3 4</a:t>
                      </a:r>
                      <a:r>
                        <a:rPr lang="en-US" sz="1400" noProof="0" dirty="0">
                          <a:latin typeface="Verdana" panose="020B0604030504040204" pitchFamily="34" charset="0"/>
                          <a:ea typeface="Verdana" panose="020B0604030504040204" pitchFamily="34" charset="0"/>
                        </a:rPr>
                        <a:t>83</a:t>
                      </a:r>
                      <a:endParaRPr lang="lv-LV" sz="140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latin typeface="Verdana" panose="020B0604030504040204" pitchFamily="34" charset="0"/>
                          <a:ea typeface="Verdana" panose="020B0604030504040204" pitchFamily="34" charset="0"/>
                        </a:rPr>
                        <a:t>261 542</a:t>
                      </a:r>
                    </a:p>
                  </a:txBody>
                  <a:tcPr>
                    <a:solidFill>
                      <a:schemeClr val="accent3">
                        <a:lumMod val="40000"/>
                        <a:lumOff val="60000"/>
                      </a:schemeClr>
                    </a:solidFill>
                  </a:tcPr>
                </a:tc>
                <a:tc>
                  <a:txBody>
                    <a:bodyPr/>
                    <a:lstStyle/>
                    <a:p>
                      <a:pPr algn="ctr"/>
                      <a:r>
                        <a:rPr lang="en-GB" sz="1400" i="1" noProof="0" dirty="0">
                          <a:latin typeface="Verdana" panose="020B0604030504040204" pitchFamily="34" charset="0"/>
                          <a:ea typeface="Verdana" panose="020B0604030504040204" pitchFamily="34" charset="0"/>
                        </a:rPr>
                        <a:t>11 885 340</a:t>
                      </a:r>
                    </a:p>
                  </a:txBody>
                  <a:tcPr>
                    <a:solidFill>
                      <a:schemeClr val="accent3">
                        <a:lumMod val="40000"/>
                        <a:lumOff val="60000"/>
                      </a:schemeClr>
                    </a:solidFill>
                  </a:tcPr>
                </a:tc>
                <a:extLst>
                  <a:ext uri="{0D108BD9-81ED-4DB2-BD59-A6C34878D82A}">
                    <a16:rowId xmlns:a16="http://schemas.microsoft.com/office/drawing/2014/main" val="1474485005"/>
                  </a:ext>
                </a:extLst>
              </a:tr>
              <a:tr h="337352">
                <a:tc>
                  <a:txBody>
                    <a:bodyPr/>
                    <a:lstStyle/>
                    <a:p>
                      <a:r>
                        <a:rPr lang="lv-LV" sz="1400" b="0" noProof="0">
                          <a:latin typeface="Verdana" panose="020B0604030504040204" pitchFamily="34" charset="0"/>
                          <a:ea typeface="Verdana" panose="020B0604030504040204" pitchFamily="34" charset="0"/>
                        </a:rPr>
                        <a:t>bērna kopšanas pabalsts </a:t>
                      </a:r>
                      <a:endParaRPr lang="lv-LV" sz="1400" b="0" i="1" noProof="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US" sz="1400" noProof="0" dirty="0">
                          <a:latin typeface="Verdana" panose="020B0604030504040204" pitchFamily="34" charset="0"/>
                          <a:ea typeface="Verdana" panose="020B0604030504040204" pitchFamily="34" charset="0"/>
                        </a:rPr>
                        <a:t>332</a:t>
                      </a:r>
                      <a:endParaRPr lang="lv-LV" sz="140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latin typeface="Verdana" panose="020B0604030504040204" pitchFamily="34" charset="0"/>
                          <a:ea typeface="Verdana" panose="020B0604030504040204" pitchFamily="34" charset="0"/>
                        </a:rPr>
                        <a:t>77 703</a:t>
                      </a:r>
                    </a:p>
                  </a:txBody>
                  <a:tcPr>
                    <a:solidFill>
                      <a:schemeClr val="accent3">
                        <a:lumMod val="40000"/>
                        <a:lumOff val="60000"/>
                      </a:schemeClr>
                    </a:solidFill>
                  </a:tcPr>
                </a:tc>
                <a:tc>
                  <a:txBody>
                    <a:bodyPr/>
                    <a:lstStyle/>
                    <a:p>
                      <a:pPr algn="ctr"/>
                      <a:r>
                        <a:rPr lang="en-GB" sz="1400" i="1" noProof="0" dirty="0">
                          <a:latin typeface="Verdana" panose="020B0604030504040204" pitchFamily="34" charset="0"/>
                          <a:ea typeface="Verdana" panose="020B0604030504040204" pitchFamily="34" charset="0"/>
                        </a:rPr>
                        <a:t>2 198 428</a:t>
                      </a:r>
                    </a:p>
                  </a:txBody>
                  <a:tcPr>
                    <a:solidFill>
                      <a:schemeClr val="accent3">
                        <a:lumMod val="40000"/>
                        <a:lumOff val="60000"/>
                      </a:schemeClr>
                    </a:solidFill>
                  </a:tcPr>
                </a:tc>
                <a:extLst>
                  <a:ext uri="{0D108BD9-81ED-4DB2-BD59-A6C34878D82A}">
                    <a16:rowId xmlns:a16="http://schemas.microsoft.com/office/drawing/2014/main" val="1807209346"/>
                  </a:ext>
                </a:extLst>
              </a:tr>
              <a:tr h="301840">
                <a:tc>
                  <a:txBody>
                    <a:bodyPr/>
                    <a:lstStyle/>
                    <a:p>
                      <a:r>
                        <a:rPr lang="lv-LV" sz="1400" b="0" noProof="0">
                          <a:latin typeface="Verdana" panose="020B0604030504040204" pitchFamily="34" charset="0"/>
                          <a:ea typeface="Verdana" panose="020B0604030504040204" pitchFamily="34" charset="0"/>
                        </a:rPr>
                        <a:t>bērna piedzimšanas pabalsts</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7</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3 664</a:t>
                      </a: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235 001</a:t>
                      </a:r>
                    </a:p>
                  </a:txBody>
                  <a:tcPr>
                    <a:solidFill>
                      <a:schemeClr val="accent3">
                        <a:lumMod val="40000"/>
                        <a:lumOff val="60000"/>
                      </a:schemeClr>
                    </a:solidFill>
                  </a:tcPr>
                </a:tc>
                <a:extLst>
                  <a:ext uri="{0D108BD9-81ED-4DB2-BD59-A6C34878D82A}">
                    <a16:rowId xmlns:a16="http://schemas.microsoft.com/office/drawing/2014/main" val="3970282850"/>
                  </a:ext>
                </a:extLst>
              </a:tr>
              <a:tr h="399344">
                <a:tc>
                  <a:txBody>
                    <a:bodyPr/>
                    <a:lstStyle/>
                    <a:p>
                      <a:r>
                        <a:rPr lang="lv-LV" sz="1400" b="0" noProof="0">
                          <a:latin typeface="Verdana" panose="020B0604030504040204" pitchFamily="34" charset="0"/>
                          <a:ea typeface="Verdana" panose="020B0604030504040204" pitchFamily="34" charset="0"/>
                        </a:rPr>
                        <a:t>piemaksa pie ĢVP par bērnu ar invaliditāti</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154</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26 376</a:t>
                      </a: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785 781</a:t>
                      </a:r>
                    </a:p>
                  </a:txBody>
                  <a:tcPr>
                    <a:solidFill>
                      <a:schemeClr val="accent3">
                        <a:lumMod val="40000"/>
                        <a:lumOff val="60000"/>
                      </a:schemeClr>
                    </a:solidFill>
                  </a:tcPr>
                </a:tc>
                <a:extLst>
                  <a:ext uri="{0D108BD9-81ED-4DB2-BD59-A6C34878D82A}">
                    <a16:rowId xmlns:a16="http://schemas.microsoft.com/office/drawing/2014/main" val="1150265094"/>
                  </a:ext>
                </a:extLst>
              </a:tr>
              <a:tr h="399344">
                <a:tc>
                  <a:txBody>
                    <a:bodyPr/>
                    <a:lstStyle/>
                    <a:p>
                      <a:r>
                        <a:rPr lang="lv-LV" sz="1400" b="0" noProof="0">
                          <a:latin typeface="Verdana" panose="020B0604030504040204" pitchFamily="34" charset="0"/>
                          <a:ea typeface="Verdana" panose="020B0604030504040204" pitchFamily="34" charset="0"/>
                        </a:rPr>
                        <a:t>bērna ar invaliditāti kopšanas pabalsts</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103</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45 553</a:t>
                      </a: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1 249 367</a:t>
                      </a:r>
                    </a:p>
                  </a:txBody>
                  <a:tcPr>
                    <a:solidFill>
                      <a:schemeClr val="accent3">
                        <a:lumMod val="40000"/>
                        <a:lumOff val="60000"/>
                      </a:schemeClr>
                    </a:solidFill>
                  </a:tcPr>
                </a:tc>
                <a:extLst>
                  <a:ext uri="{0D108BD9-81ED-4DB2-BD59-A6C34878D82A}">
                    <a16:rowId xmlns:a16="http://schemas.microsoft.com/office/drawing/2014/main" val="3293935531"/>
                  </a:ext>
                </a:extLst>
              </a:tr>
              <a:tr h="502784">
                <a:tc>
                  <a:txBody>
                    <a:bodyPr/>
                    <a:lstStyle/>
                    <a:p>
                      <a:r>
                        <a:rPr lang="lv-LV" sz="1400" b="1" i="1" u="none" strike="noStrike" cap="none" noProof="0" dirty="0">
                          <a:solidFill>
                            <a:schemeClr val="tx1"/>
                          </a:solidFill>
                          <a:latin typeface="Verdana" panose="020B0604030504040204" pitchFamily="34" charset="0"/>
                          <a:ea typeface="Verdana" panose="020B0604030504040204" pitchFamily="34" charset="0"/>
                          <a:cs typeface="+mn-cs"/>
                          <a:sym typeface="Arial"/>
                        </a:rPr>
                        <a:t>Valsts sociālā nodrošinājuma pabalsts</a:t>
                      </a:r>
                    </a:p>
                  </a:txBody>
                  <a:tcPr/>
                </a:tc>
                <a:tc>
                  <a:txBody>
                    <a:bodyPr/>
                    <a:lstStyle/>
                    <a:p>
                      <a:pPr algn="ctr"/>
                      <a:endParaRPr lang="lv-LV" sz="1400" noProof="0" dirty="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1" noProof="0">
                        <a:solidFill>
                          <a:srgbClr val="FF0000"/>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194312246"/>
                  </a:ext>
                </a:extLst>
              </a:tr>
              <a:tr h="352214">
                <a:tc>
                  <a:txBody>
                    <a:bodyPr/>
                    <a:lstStyle/>
                    <a:p>
                      <a:r>
                        <a:rPr lang="lv-LV" sz="14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Personām ar invaliditāti</a:t>
                      </a:r>
                    </a:p>
                  </a:txBody>
                  <a:tcPr/>
                </a:tc>
                <a:tc>
                  <a:txBody>
                    <a:bodyPr/>
                    <a:lstStyle/>
                    <a:p>
                      <a:pPr algn="ctr"/>
                      <a:r>
                        <a:rPr lang="en-GB" sz="1400" noProof="0" dirty="0">
                          <a:solidFill>
                            <a:schemeClr val="tx1"/>
                          </a:solidFill>
                          <a:latin typeface="Verdana" panose="020B0604030504040204" pitchFamily="34" charset="0"/>
                          <a:ea typeface="Verdana" panose="020B0604030504040204" pitchFamily="34" charset="0"/>
                        </a:rPr>
                        <a:t>542</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0" noProof="0" dirty="0">
                          <a:solidFill>
                            <a:schemeClr val="tx1"/>
                          </a:solidFill>
                          <a:latin typeface="Verdana" panose="020B0604030504040204" pitchFamily="34" charset="0"/>
                          <a:ea typeface="Verdana" panose="020B0604030504040204" pitchFamily="34" charset="0"/>
                        </a:rPr>
                        <a:t>117 601</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1" noProof="0" dirty="0">
                          <a:solidFill>
                            <a:schemeClr val="tx1"/>
                          </a:solidFill>
                          <a:latin typeface="Verdana" panose="020B0604030504040204" pitchFamily="34" charset="0"/>
                          <a:ea typeface="Verdana" panose="020B0604030504040204" pitchFamily="34" charset="0"/>
                        </a:rPr>
                        <a:t>2 300 685</a:t>
                      </a:r>
                    </a:p>
                  </a:txBody>
                  <a:tcPr/>
                </a:tc>
                <a:extLst>
                  <a:ext uri="{0D108BD9-81ED-4DB2-BD59-A6C34878D82A}">
                    <a16:rowId xmlns:a16="http://schemas.microsoft.com/office/drawing/2014/main" val="2171427743"/>
                  </a:ext>
                </a:extLst>
              </a:tr>
              <a:tr h="394224">
                <a:tc>
                  <a:txBody>
                    <a:bodyPr/>
                    <a:lstStyle/>
                    <a:p>
                      <a:r>
                        <a:rPr lang="lv-LV" sz="14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Senioriem</a:t>
                      </a:r>
                    </a:p>
                  </a:txBody>
                  <a:tcPr/>
                </a:tc>
                <a:tc>
                  <a:txBody>
                    <a:bodyPr/>
                    <a:lstStyle/>
                    <a:p>
                      <a:pPr algn="ctr"/>
                      <a:r>
                        <a:rPr lang="en-GB" sz="1400" noProof="0" dirty="0">
                          <a:solidFill>
                            <a:schemeClr val="tx1"/>
                          </a:solidFill>
                          <a:latin typeface="Verdana" panose="020B0604030504040204" pitchFamily="34" charset="0"/>
                          <a:ea typeface="Verdana" panose="020B0604030504040204" pitchFamily="34" charset="0"/>
                        </a:rPr>
                        <a:t>600</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0" noProof="0" dirty="0">
                          <a:solidFill>
                            <a:schemeClr val="tx1"/>
                          </a:solidFill>
                          <a:latin typeface="Verdana" panose="020B0604030504040204" pitchFamily="34" charset="0"/>
                          <a:ea typeface="Verdana" panose="020B0604030504040204" pitchFamily="34" charset="0"/>
                        </a:rPr>
                        <a:t>86 953</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1" noProof="0" dirty="0">
                          <a:solidFill>
                            <a:schemeClr val="tx1"/>
                          </a:solidFill>
                          <a:latin typeface="Verdana" panose="020B0604030504040204" pitchFamily="34" charset="0"/>
                          <a:ea typeface="Verdana" panose="020B0604030504040204" pitchFamily="34" charset="0"/>
                        </a:rPr>
                        <a:t>1 632 846</a:t>
                      </a:r>
                    </a:p>
                  </a:txBody>
                  <a:tcPr/>
                </a:tc>
                <a:extLst>
                  <a:ext uri="{0D108BD9-81ED-4DB2-BD59-A6C34878D82A}">
                    <a16:rowId xmlns:a16="http://schemas.microsoft.com/office/drawing/2014/main" val="3629693042"/>
                  </a:ext>
                </a:extLst>
              </a:tr>
            </a:tbl>
          </a:graphicData>
        </a:graphic>
      </p:graphicFrame>
    </p:spTree>
    <p:extLst>
      <p:ext uri="{BB962C8B-B14F-4D97-AF65-F5344CB8AC3E}">
        <p14:creationId xmlns:p14="http://schemas.microsoft.com/office/powerpoint/2010/main" val="21767572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950594" y="376987"/>
            <a:ext cx="10972800" cy="1143000"/>
          </a:xfrm>
        </p:spPr>
        <p:txBody>
          <a:bodyPr/>
          <a:lstStyle/>
          <a:p>
            <a:r>
              <a:rPr lang="lv-LV" sz="2400" b="1" dirty="0">
                <a:latin typeface="Verdana"/>
                <a:ea typeface="Verdana"/>
              </a:rPr>
              <a:t>Sociālie pakalpojumi</a:t>
            </a:r>
            <a:br>
              <a:rPr lang="lv-LV" sz="2400" b="1" dirty="0">
                <a:latin typeface="Verdana"/>
                <a:ea typeface="Verdana"/>
              </a:rPr>
            </a:br>
            <a:r>
              <a:rPr lang="lv-LV" sz="1800" dirty="0">
                <a:latin typeface="Verdana"/>
                <a:ea typeface="Verdana"/>
              </a:rPr>
              <a:t>(janvāra dati)</a:t>
            </a:r>
          </a:p>
        </p:txBody>
      </p:sp>
      <p:sp>
        <p:nvSpPr>
          <p:cNvPr id="264" name="Google Shape;264;p26"/>
          <p:cNvSpPr txBox="1">
            <a:spLocks noGrp="1"/>
          </p:cNvSpPr>
          <p:nvPr>
            <p:ph type="body" idx="1"/>
          </p:nvPr>
        </p:nvSpPr>
        <p:spPr>
          <a:xfrm>
            <a:off x="609600" y="1651571"/>
            <a:ext cx="10972800" cy="4525962"/>
          </a:xfrm>
          <a:prstGeom prst="rect">
            <a:avLst/>
          </a:prstGeom>
          <a:noFill/>
          <a:ln>
            <a:noFill/>
          </a:ln>
        </p:spPr>
        <p:txBody>
          <a:bodyPr spcFirstLastPara="1" wrap="square" lIns="93950" tIns="46975" rIns="93950" bIns="46975" anchor="t" anchorCtr="0">
            <a:noAutofit/>
          </a:bodyPr>
          <a:lstStyle/>
          <a:p>
            <a:pPr marL="0" lvl="0" indent="0" rtl="0">
              <a:lnSpc>
                <a:spcPct val="100000"/>
              </a:lnSpc>
              <a:spcBef>
                <a:spcPts val="0"/>
              </a:spcBef>
              <a:spcAft>
                <a:spcPts val="0"/>
              </a:spcAft>
              <a:buClr>
                <a:schemeClr val="dk1"/>
              </a:buClr>
              <a:buSzPts val="2400"/>
              <a:buNone/>
            </a:pPr>
            <a:br>
              <a:rPr lang="lv" sz="2400" b="1" i="0" u="none" dirty="0">
                <a:solidFill>
                  <a:schemeClr val="dk1"/>
                </a:solidFill>
                <a:latin typeface="Verdana"/>
                <a:ea typeface="Verdana"/>
                <a:cs typeface="Verdana"/>
                <a:sym typeface="Verdana"/>
              </a:rPr>
            </a:br>
            <a:endParaRPr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extLst/>
          </p:nvPr>
        </p:nvGraphicFramePr>
        <p:xfrm>
          <a:off x="896937" y="1823321"/>
          <a:ext cx="10482264" cy="2108599"/>
        </p:xfrm>
        <a:graphic>
          <a:graphicData uri="http://schemas.openxmlformats.org/drawingml/2006/table">
            <a:tbl>
              <a:tblPr firstRow="1" bandRow="1">
                <a:tableStyleId>{69C7853C-536D-4A76-A0AE-DD22124D55A5}</a:tableStyleId>
              </a:tblPr>
              <a:tblGrid>
                <a:gridCol w="4611859">
                  <a:extLst>
                    <a:ext uri="{9D8B030D-6E8A-4147-A177-3AD203B41FA5}">
                      <a16:colId xmlns:a16="http://schemas.microsoft.com/office/drawing/2014/main" val="3850994751"/>
                    </a:ext>
                  </a:extLst>
                </a:gridCol>
                <a:gridCol w="3303531">
                  <a:extLst>
                    <a:ext uri="{9D8B030D-6E8A-4147-A177-3AD203B41FA5}">
                      <a16:colId xmlns:a16="http://schemas.microsoft.com/office/drawing/2014/main" val="2129466896"/>
                    </a:ext>
                  </a:extLst>
                </a:gridCol>
                <a:gridCol w="2566874">
                  <a:extLst>
                    <a:ext uri="{9D8B030D-6E8A-4147-A177-3AD203B41FA5}">
                      <a16:colId xmlns:a16="http://schemas.microsoft.com/office/drawing/2014/main" val="2232421996"/>
                    </a:ext>
                  </a:extLst>
                </a:gridCol>
              </a:tblGrid>
              <a:tr h="370840">
                <a:tc>
                  <a:txBody>
                    <a:bodyPr/>
                    <a:lstStyle/>
                    <a:p>
                      <a:pPr algn="ctr"/>
                      <a:r>
                        <a:rPr lang="lv-LV" sz="1600" noProof="0" dirty="0">
                          <a:solidFill>
                            <a:schemeClr val="tx1"/>
                          </a:solidFill>
                          <a:latin typeface="Verdana" panose="020B0604030504040204" pitchFamily="34" charset="0"/>
                          <a:ea typeface="Verdana" panose="020B0604030504040204" pitchFamily="34" charset="0"/>
                        </a:rPr>
                        <a:t>Pakalpojums</a:t>
                      </a:r>
                    </a:p>
                  </a:txBody>
                  <a:tcPr/>
                </a:tc>
                <a:tc>
                  <a:txBody>
                    <a:bodyPr/>
                    <a:lstStyle/>
                    <a:p>
                      <a:pPr algn="ctr"/>
                      <a:r>
                        <a:rPr lang="lv-LV" sz="1600" noProof="0" dirty="0">
                          <a:solidFill>
                            <a:schemeClr val="tx1"/>
                          </a:solidFill>
                          <a:latin typeface="Verdana" panose="020B0604030504040204" pitchFamily="34" charset="0"/>
                          <a:ea typeface="Verdana" panose="020B0604030504040204" pitchFamily="34" charset="0"/>
                        </a:rPr>
                        <a:t>Saņēmēju skaits </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tc>
                  <a:txBody>
                    <a:bodyPr/>
                    <a:lstStyle/>
                    <a:p>
                      <a:pPr algn="ctr"/>
                      <a:r>
                        <a:rPr lang="lv-LV" sz="1600" b="1" noProof="0" dirty="0">
                          <a:solidFill>
                            <a:schemeClr val="tx1"/>
                          </a:solidFill>
                          <a:latin typeface="Verdana" panose="020B0604030504040204" pitchFamily="34" charset="0"/>
                          <a:ea typeface="Verdana" panose="020B0604030504040204" pitchFamily="34" charset="0"/>
                        </a:rPr>
                        <a:t>Izlietotais </a:t>
                      </a:r>
                      <a:r>
                        <a:rPr lang="lv-LV" sz="1600" noProof="0" dirty="0">
                          <a:solidFill>
                            <a:schemeClr val="tx1"/>
                          </a:solidFill>
                          <a:latin typeface="Verdana" panose="020B0604030504040204" pitchFamily="34" charset="0"/>
                          <a:ea typeface="Verdana" panose="020B0604030504040204" pitchFamily="34" charset="0"/>
                        </a:rPr>
                        <a:t>finansējums, eiro</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extLst>
                  <a:ext uri="{0D108BD9-81ED-4DB2-BD59-A6C34878D82A}">
                    <a16:rowId xmlns:a16="http://schemas.microsoft.com/office/drawing/2014/main" val="107393388"/>
                  </a:ext>
                </a:extLst>
              </a:tr>
              <a:tr h="462679">
                <a:tc>
                  <a:txBody>
                    <a:bodyPr/>
                    <a:lstStyle/>
                    <a:p>
                      <a:r>
                        <a:rPr lang="lv-LV" sz="1600" noProof="0" dirty="0">
                          <a:latin typeface="Verdana" panose="020B0604030504040204" pitchFamily="34" charset="0"/>
                          <a:ea typeface="Verdana" panose="020B0604030504040204" pitchFamily="34" charset="0"/>
                        </a:rPr>
                        <a:t>Tehniskie palīglīdzekļi </a:t>
                      </a:r>
                      <a:endParaRPr lang="lv-LV" sz="1600" i="1" noProof="0" dirty="0">
                        <a:latin typeface="Verdana" panose="020B0604030504040204" pitchFamily="34" charset="0"/>
                        <a:ea typeface="Verdana" panose="020B0604030504040204" pitchFamily="34" charset="0"/>
                      </a:endParaRPr>
                    </a:p>
                  </a:txBody>
                  <a:tcPr/>
                </a:tc>
                <a:tc>
                  <a:txBody>
                    <a:bodyPr/>
                    <a:lstStyle/>
                    <a:p>
                      <a:pPr algn="ctr"/>
                      <a:r>
                        <a:rPr lang="en-US" sz="1600" noProof="0" dirty="0">
                          <a:latin typeface="Verdana" panose="020B0604030504040204" pitchFamily="34" charset="0"/>
                          <a:ea typeface="Verdana" panose="020B0604030504040204" pitchFamily="34" charset="0"/>
                        </a:rPr>
                        <a:t>1 205</a:t>
                      </a:r>
                      <a:r>
                        <a:rPr lang="lv-LV" sz="1600" noProof="0" dirty="0">
                          <a:latin typeface="Verdana" panose="020B0604030504040204" pitchFamily="34" charset="0"/>
                          <a:ea typeface="Verdana" panose="020B0604030504040204" pitchFamily="34" charset="0"/>
                        </a:rPr>
                        <a:t>*</a:t>
                      </a:r>
                    </a:p>
                  </a:txBody>
                  <a:tcPr/>
                </a:tc>
                <a:tc>
                  <a:txBody>
                    <a:bodyPr/>
                    <a:lstStyle/>
                    <a:p>
                      <a:pPr algn="ctr"/>
                      <a:r>
                        <a:rPr lang="en-US" sz="1600" noProof="0" dirty="0">
                          <a:latin typeface="Verdana" panose="020B0604030504040204" pitchFamily="34" charset="0"/>
                          <a:ea typeface="Verdana" panose="020B0604030504040204" pitchFamily="34" charset="0"/>
                        </a:rPr>
                        <a:t>1 245 679</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149644477"/>
                  </a:ext>
                </a:extLst>
              </a:tr>
              <a:tr h="452120">
                <a:tc>
                  <a:txBody>
                    <a:bodyPr/>
                    <a:lstStyle/>
                    <a:p>
                      <a:r>
                        <a:rPr lang="lv-LV" sz="1600" noProof="0" dirty="0">
                          <a:latin typeface="Verdana" panose="020B0604030504040204" pitchFamily="34" charset="0"/>
                          <a:ea typeface="Verdana" panose="020B0604030504040204" pitchFamily="34" charset="0"/>
                        </a:rPr>
                        <a:t>Sociālā rehabilitācija vardarbībā cietušām personām</a:t>
                      </a:r>
                    </a:p>
                  </a:txBody>
                  <a:tcPr/>
                </a:tc>
                <a:tc>
                  <a:txBody>
                    <a:bodyPr/>
                    <a:lstStyle/>
                    <a:p>
                      <a:pPr algn="ctr"/>
                      <a:r>
                        <a:rPr lang="en-US"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163</a:t>
                      </a:r>
                      <a:endPar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endParaRPr>
                    </a:p>
                    <a:p>
                      <a:pPr algn="ctr"/>
                      <a:r>
                        <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(t.sk. 7</a:t>
                      </a:r>
                      <a:r>
                        <a:rPr lang="en-US"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3</a:t>
                      </a:r>
                      <a:r>
                        <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 nepilngadīgie)</a:t>
                      </a:r>
                    </a:p>
                  </a:txBody>
                  <a:tcPr/>
                </a:tc>
                <a:tc>
                  <a:txBody>
                    <a:bodyPr/>
                    <a:lstStyle/>
                    <a:p>
                      <a:pPr algn="ctr"/>
                      <a:r>
                        <a:rPr lang="en-US"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84 963</a:t>
                      </a:r>
                      <a:endPar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1474485005"/>
                  </a:ext>
                </a:extLst>
              </a:tr>
            </a:tbl>
          </a:graphicData>
        </a:graphic>
      </p:graphicFrame>
      <p:sp>
        <p:nvSpPr>
          <p:cNvPr id="2" name="TextBox 1">
            <a:extLst>
              <a:ext uri="{FF2B5EF4-FFF2-40B4-BE49-F238E27FC236}">
                <a16:creationId xmlns:a16="http://schemas.microsoft.com/office/drawing/2014/main" id="{86EDDE14-B3C2-4DC1-86BC-988450208B3E}"/>
              </a:ext>
            </a:extLst>
          </p:cNvPr>
          <p:cNvSpPr txBox="1"/>
          <p:nvPr/>
        </p:nvSpPr>
        <p:spPr>
          <a:xfrm>
            <a:off x="854868" y="4103670"/>
            <a:ext cx="1048226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persona uzskaitīta tik reizes, cik saņēmusi tehnisko palīglīdzekli</a:t>
            </a:r>
            <a:endParaRPr kumimoji="0" lang="en-US"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spTree>
    <p:extLst>
      <p:ext uri="{BB962C8B-B14F-4D97-AF65-F5344CB8AC3E}">
        <p14:creationId xmlns:p14="http://schemas.microsoft.com/office/powerpoint/2010/main" val="295986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3"/>
          <p:cNvSpPr txBox="1">
            <a:spLocks noGrp="1"/>
          </p:cNvSpPr>
          <p:nvPr>
            <p:ph type="body" idx="1"/>
          </p:nvPr>
        </p:nvSpPr>
        <p:spPr>
          <a:xfrm>
            <a:off x="2591162" y="277402"/>
            <a:ext cx="8539200" cy="976045"/>
          </a:xfrm>
          <a:prstGeom prst="rect">
            <a:avLst/>
          </a:prstGeom>
          <a:noFill/>
          <a:ln>
            <a:noFill/>
          </a:ln>
        </p:spPr>
        <p:txBody>
          <a:bodyPr spcFirstLastPara="1" wrap="square" lIns="93950" tIns="46975" rIns="93950" bIns="46975" anchor="t" anchorCtr="0">
            <a:noAutofit/>
          </a:bodyPr>
          <a:lstStyle/>
          <a:p>
            <a:pPr marL="0" indent="0" algn="just">
              <a:lnSpc>
                <a:spcPct val="80000"/>
              </a:lnSpc>
              <a:spcBef>
                <a:spcPts val="0"/>
              </a:spcBef>
              <a:buSzPts val="2200"/>
            </a:pPr>
            <a:endParaRPr lang="lv-LV" sz="2400" b="1" dirty="0"/>
          </a:p>
          <a:p>
            <a:pPr marL="0" indent="0" algn="just">
              <a:lnSpc>
                <a:spcPct val="80000"/>
              </a:lnSpc>
              <a:spcBef>
                <a:spcPts val="0"/>
              </a:spcBef>
              <a:buSzPts val="2200"/>
            </a:pPr>
            <a:r>
              <a:rPr lang="lv-LV" sz="2400" b="1" dirty="0"/>
              <a:t>ESF+ programmas atbalsts* Ukrainas civiliedzīvotājiem (pārtikas un materiālo preču komplekti), 2025.gadā</a:t>
            </a:r>
            <a:endParaRPr lang="lv-LV" sz="2400" b="1" dirty="0">
              <a:solidFill>
                <a:schemeClr val="tx1"/>
              </a:solidFill>
            </a:endParaRPr>
          </a:p>
        </p:txBody>
      </p:sp>
      <p:sp>
        <p:nvSpPr>
          <p:cNvPr id="235" name="Google Shape;235;p23"/>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36" name="Google Shape;236;p23"/>
          <p:cNvPicPr preferRelativeResize="0"/>
          <p:nvPr/>
        </p:nvPicPr>
        <p:blipFill rotWithShape="1">
          <a:blip r:embed="rId3">
            <a:alphaModFix/>
          </a:blip>
          <a:srcRect/>
          <a:stretch/>
        </p:blipFill>
        <p:spPr>
          <a:xfrm>
            <a:off x="969962" y="0"/>
            <a:ext cx="1222375" cy="1527175"/>
          </a:xfrm>
          <a:prstGeom prst="rect">
            <a:avLst/>
          </a:prstGeom>
          <a:noFill/>
          <a:ln>
            <a:noFill/>
          </a:ln>
        </p:spPr>
      </p:pic>
      <p:graphicFrame>
        <p:nvGraphicFramePr>
          <p:cNvPr id="2" name="Table 1">
            <a:extLst>
              <a:ext uri="{FF2B5EF4-FFF2-40B4-BE49-F238E27FC236}">
                <a16:creationId xmlns:a16="http://schemas.microsoft.com/office/drawing/2014/main" id="{D252BA15-B697-4828-AEE1-A43E78FC3A52}"/>
              </a:ext>
            </a:extLst>
          </p:cNvPr>
          <p:cNvGraphicFramePr>
            <a:graphicFrameLocks noGrp="1"/>
          </p:cNvGraphicFramePr>
          <p:nvPr>
            <p:extLst/>
          </p:nvPr>
        </p:nvGraphicFramePr>
        <p:xfrm>
          <a:off x="2192337" y="1762994"/>
          <a:ext cx="9144000" cy="2323391"/>
        </p:xfrm>
        <a:graphic>
          <a:graphicData uri="http://schemas.openxmlformats.org/drawingml/2006/table">
            <a:tbl>
              <a:tblPr firstRow="1" bandRow="1">
                <a:tableStyleId>{69C7853C-536D-4A76-A0AE-DD22124D55A5}</a:tableStyleId>
              </a:tblPr>
              <a:tblGrid>
                <a:gridCol w="7670800">
                  <a:extLst>
                    <a:ext uri="{9D8B030D-6E8A-4147-A177-3AD203B41FA5}">
                      <a16:colId xmlns:a16="http://schemas.microsoft.com/office/drawing/2014/main" val="375003557"/>
                    </a:ext>
                  </a:extLst>
                </a:gridCol>
                <a:gridCol w="1473200">
                  <a:extLst>
                    <a:ext uri="{9D8B030D-6E8A-4147-A177-3AD203B41FA5}">
                      <a16:colId xmlns:a16="http://schemas.microsoft.com/office/drawing/2014/main" val="2755024290"/>
                    </a:ext>
                  </a:extLst>
                </a:gridCol>
              </a:tblGrid>
              <a:tr h="497321">
                <a:tc>
                  <a:txBody>
                    <a:bodyPr/>
                    <a:lstStyle/>
                    <a:p>
                      <a:pPr algn="ctr"/>
                      <a:r>
                        <a:rPr lang="lv-LV" sz="1600" dirty="0">
                          <a:latin typeface="Verdana" panose="020B0604030504040204" pitchFamily="34" charset="0"/>
                          <a:ea typeface="Verdana" panose="020B0604030504040204" pitchFamily="34" charset="0"/>
                        </a:rPr>
                        <a:t>Komplekti</a:t>
                      </a:r>
                    </a:p>
                  </a:txBody>
                  <a:tcPr/>
                </a:tc>
                <a:tc>
                  <a:txBody>
                    <a:bodyPr/>
                    <a:lstStyle/>
                    <a:p>
                      <a:pPr algn="ctr"/>
                      <a:r>
                        <a:rPr lang="lv-LV" sz="1600" dirty="0">
                          <a:latin typeface="Verdana" panose="020B0604030504040204" pitchFamily="34" charset="0"/>
                          <a:ea typeface="Verdana" panose="020B0604030504040204" pitchFamily="34" charset="0"/>
                        </a:rPr>
                        <a:t>Skaits</a:t>
                      </a:r>
                    </a:p>
                  </a:txBody>
                  <a:tcPr/>
                </a:tc>
                <a:extLst>
                  <a:ext uri="{0D108BD9-81ED-4DB2-BD59-A6C34878D82A}">
                    <a16:rowId xmlns:a16="http://schemas.microsoft.com/office/drawing/2014/main" val="3836506771"/>
                  </a:ext>
                </a:extLst>
              </a:tr>
              <a:tr h="342710">
                <a:tc>
                  <a:txBody>
                    <a:bodyPr/>
                    <a:lstStyle/>
                    <a:p>
                      <a:pPr algn="r"/>
                      <a:r>
                        <a:rPr lang="lv-LV" dirty="0">
                          <a:latin typeface="Verdana" panose="020B0604030504040204" pitchFamily="34" charset="0"/>
                          <a:ea typeface="Verdana" panose="020B0604030504040204" pitchFamily="34" charset="0"/>
                        </a:rPr>
                        <a:t>Pārtikas preču komplekti</a:t>
                      </a:r>
                    </a:p>
                  </a:txBody>
                  <a:tcPr/>
                </a:tc>
                <a:tc>
                  <a:txBody>
                    <a:bodyPr/>
                    <a:lstStyle/>
                    <a:p>
                      <a:pPr algn="ct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26 200</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2810930392"/>
                  </a:ext>
                </a:extLst>
              </a:tr>
              <a:tr h="370840">
                <a:tc>
                  <a:txBody>
                    <a:bodyPr/>
                    <a:lstStyle/>
                    <a:p>
                      <a:r>
                        <a:rPr lang="lv-LV" dirty="0">
                          <a:latin typeface="Verdana" panose="020B0604030504040204" pitchFamily="34" charset="0"/>
                          <a:ea typeface="Verdana" panose="020B0604030504040204" pitchFamily="34" charset="0"/>
                        </a:rPr>
                        <a:t>Bērnu pārtikas preču komplekti (zīdaiņiem un bērniem vecumā līdz diviem gadiem)</a:t>
                      </a:r>
                    </a:p>
                  </a:txBody>
                  <a:tcPr/>
                </a:tc>
                <a:tc>
                  <a:txBody>
                    <a:bodyPr/>
                    <a:lstStyle/>
                    <a:p>
                      <a:pPr algn="ctr"/>
                      <a:r>
                        <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rPr>
                        <a:t> </a:t>
                      </a: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461</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003451366"/>
                  </a:ext>
                </a:extLst>
              </a:tr>
              <a:tr h="370840">
                <a:tc>
                  <a:txBody>
                    <a:bodyPr/>
                    <a:lstStyle/>
                    <a:p>
                      <a:pPr algn="r"/>
                      <a:r>
                        <a:rPr lang="lv-LV" dirty="0">
                          <a:latin typeface="Verdana" panose="020B0604030504040204" pitchFamily="34" charset="0"/>
                          <a:ea typeface="Verdana" panose="020B0604030504040204" pitchFamily="34" charset="0"/>
                        </a:rPr>
                        <a:t>Higiēnas un saimniecības preču komplekti</a:t>
                      </a:r>
                    </a:p>
                  </a:txBody>
                  <a:tcPr/>
                </a:tc>
                <a:tc>
                  <a:txBody>
                    <a:bodyPr/>
                    <a:lstStyle/>
                    <a:p>
                      <a:pPr algn="ct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13 080</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514566355"/>
                  </a:ext>
                </a:extLst>
              </a:tr>
              <a:tr h="370840">
                <a:tc>
                  <a:txBody>
                    <a:bodyPr/>
                    <a:lstStyle/>
                    <a:p>
                      <a:pPr algn="r"/>
                      <a:r>
                        <a:rPr lang="lv-LV" dirty="0">
                          <a:latin typeface="Verdana" panose="020B0604030504040204" pitchFamily="34" charset="0"/>
                          <a:ea typeface="Verdana" panose="020B0604030504040204" pitchFamily="34" charset="0"/>
                        </a:rPr>
                        <a:t>Bērnu higiēnas preču komplekti</a:t>
                      </a:r>
                    </a:p>
                  </a:txBody>
                  <a:tcPr/>
                </a:tc>
                <a:tc>
                  <a:txBody>
                    <a:bodyPr/>
                    <a:lstStyle/>
                    <a:p>
                      <a:pPr algn="ct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270</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007218326"/>
                  </a:ext>
                </a:extLst>
              </a:tr>
              <a:tr h="370840">
                <a:tc>
                  <a:txBody>
                    <a:bodyPr/>
                    <a:lstStyle/>
                    <a:p>
                      <a:pPr algn="r"/>
                      <a:r>
                        <a:rPr lang="lv-LV" dirty="0">
                          <a:latin typeface="Verdana" panose="020B0604030504040204" pitchFamily="34" charset="0"/>
                          <a:ea typeface="Verdana" panose="020B0604030504040204" pitchFamily="34" charset="0"/>
                        </a:rPr>
                        <a:t>Individuālo mācību piederumu komplekti</a:t>
                      </a:r>
                    </a:p>
                  </a:txBody>
                  <a:tcPr/>
                </a:tc>
                <a:tc>
                  <a:txBody>
                    <a:bodyPr/>
                    <a:lstStyle/>
                    <a:p>
                      <a:pPr algn="ct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1 516</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4034026677"/>
                  </a:ext>
                </a:extLst>
              </a:tr>
            </a:tbl>
          </a:graphicData>
        </a:graphic>
      </p:graphicFrame>
      <p:sp>
        <p:nvSpPr>
          <p:cNvPr id="3" name="TextBox 2">
            <a:extLst>
              <a:ext uri="{FF2B5EF4-FFF2-40B4-BE49-F238E27FC236}">
                <a16:creationId xmlns:a16="http://schemas.microsoft.com/office/drawing/2014/main" id="{10E20841-18D4-4250-89CD-C0E2D5DEA95D}"/>
              </a:ext>
            </a:extLst>
          </p:cNvPr>
          <p:cNvSpPr txBox="1"/>
          <p:nvPr/>
        </p:nvSpPr>
        <p:spPr>
          <a:xfrm>
            <a:off x="2192337" y="4814243"/>
            <a:ext cx="9144000" cy="584775"/>
          </a:xfrm>
          <a:prstGeom prst="rect">
            <a:avLst/>
          </a:prstGeom>
          <a:noFill/>
        </p:spPr>
        <p:txBody>
          <a:bodyPr wrap="square" rtlCol="0">
            <a:spAutoFit/>
          </a:bodyPr>
          <a:lstStyle/>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endParaRPr kumimoji="0" lang="lv-LV" sz="12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r>
              <a:rPr kumimoji="0" lang="en-US"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Eiropas Sociālā fonda Plus programmas materiālās nenodrošinātības mazināšanai 2021.-2027.gadam ietvaros</a:t>
            </a:r>
          </a:p>
        </p:txBody>
      </p:sp>
    </p:spTree>
    <p:extLst>
      <p:ext uri="{BB962C8B-B14F-4D97-AF65-F5344CB8AC3E}">
        <p14:creationId xmlns:p14="http://schemas.microsoft.com/office/powerpoint/2010/main" val="27691256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5"/>
          <p:cNvSpPr txBox="1">
            <a:spLocks noGrp="1"/>
          </p:cNvSpPr>
          <p:nvPr>
            <p:ph type="body" idx="1"/>
          </p:nvPr>
        </p:nvSpPr>
        <p:spPr>
          <a:xfrm>
            <a:off x="2372450" y="480086"/>
            <a:ext cx="8539200" cy="847114"/>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Ārkārtas aizbildnība</a:t>
            </a:r>
          </a:p>
          <a:p>
            <a:pPr marL="0" lvl="0" indent="0" algn="ctr" rtl="0">
              <a:lnSpc>
                <a:spcPct val="100000"/>
              </a:lnSpc>
              <a:spcBef>
                <a:spcPts val="0"/>
              </a:spcBef>
              <a:spcAft>
                <a:spcPts val="0"/>
              </a:spcAft>
              <a:buClr>
                <a:schemeClr val="dk1"/>
              </a:buClr>
              <a:buSzPts val="2400"/>
              <a:buNone/>
            </a:pPr>
            <a:endParaRPr dirty="0"/>
          </a:p>
        </p:txBody>
      </p:sp>
      <p:sp>
        <p:nvSpPr>
          <p:cNvPr id="257" name="Google Shape;257;p25"/>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22</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58" name="Google Shape;258;p25"/>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59" name="Google Shape;259;p25"/>
          <p:cNvGraphicFramePr/>
          <p:nvPr>
            <p:extLst/>
          </p:nvPr>
        </p:nvGraphicFramePr>
        <p:xfrm>
          <a:off x="1229360" y="1910080"/>
          <a:ext cx="9796580" cy="2071317"/>
        </p:xfrm>
        <a:graphic>
          <a:graphicData uri="http://schemas.openxmlformats.org/drawingml/2006/table">
            <a:tbl>
              <a:tblPr>
                <a:noFill/>
              </a:tblPr>
              <a:tblGrid>
                <a:gridCol w="2306320">
                  <a:extLst>
                    <a:ext uri="{9D8B030D-6E8A-4147-A177-3AD203B41FA5}">
                      <a16:colId xmlns:a16="http://schemas.microsoft.com/office/drawing/2014/main" val="20000"/>
                    </a:ext>
                  </a:extLst>
                </a:gridCol>
                <a:gridCol w="3767020">
                  <a:extLst>
                    <a:ext uri="{9D8B030D-6E8A-4147-A177-3AD203B41FA5}">
                      <a16:colId xmlns:a16="http://schemas.microsoft.com/office/drawing/2014/main" val="20001"/>
                    </a:ext>
                  </a:extLst>
                </a:gridCol>
                <a:gridCol w="3723240">
                  <a:extLst>
                    <a:ext uri="{9D8B030D-6E8A-4147-A177-3AD203B41FA5}">
                      <a16:colId xmlns:a16="http://schemas.microsoft.com/office/drawing/2014/main" val="20003"/>
                    </a:ext>
                  </a:extLst>
                </a:gridCol>
              </a:tblGrid>
              <a:tr h="593729">
                <a:tc>
                  <a:txBody>
                    <a:bodyPr/>
                    <a:lstStyle/>
                    <a:p>
                      <a:pPr marL="0" marR="0" lvl="0" indent="0" algn="ctr" rtl="0">
                        <a:lnSpc>
                          <a:spcPct val="100000"/>
                        </a:lnSpc>
                        <a:spcBef>
                          <a:spcPts val="0"/>
                        </a:spcBef>
                        <a:spcAft>
                          <a:spcPts val="0"/>
                        </a:spcAft>
                        <a:buClr>
                          <a:srgbClr val="000000"/>
                        </a:buClr>
                        <a:buSzPts val="1700"/>
                        <a:buFont typeface="Arial"/>
                        <a:buNone/>
                      </a:pPr>
                      <a:r>
                        <a:rPr lang="lv-LV" sz="1600" b="1" i="0" u="none" strike="noStrike" cap="none" dirty="0">
                          <a:solidFill>
                            <a:srgbClr val="000000"/>
                          </a:solidFill>
                          <a:latin typeface="Verdana"/>
                          <a:ea typeface="Verdana"/>
                          <a:cs typeface="Times New Roman"/>
                          <a:sym typeface="Times New Roman"/>
                        </a:rPr>
                        <a:t>Pārskata periods</a:t>
                      </a:r>
                      <a:endParaRPr sz="1600" b="1" i="0" u="none" strike="noStrike" cap="none" dirty="0">
                        <a:solidFill>
                          <a:srgbClr val="000000"/>
                        </a:solidFill>
                        <a:latin typeface="Verdana"/>
                        <a:ea typeface="Verdana"/>
                        <a:cs typeface="Times New Roman"/>
                        <a:sym typeface="Times New Roman"/>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extLst>
                  <a:ext uri="{0D108BD9-81ED-4DB2-BD59-A6C34878D82A}">
                    <a16:rowId xmlns:a16="http://schemas.microsoft.com/office/drawing/2014/main" val="10000"/>
                  </a:ext>
                </a:extLst>
              </a:tr>
              <a:tr h="425377">
                <a:tc>
                  <a:txBody>
                    <a:bodyPr/>
                    <a:lstStyle/>
                    <a:p>
                      <a:pPr marL="0" marR="0" lvl="0" indent="0" algn="l" rtl="0">
                        <a:lnSpc>
                          <a:spcPct val="150000"/>
                        </a:lnSpc>
                        <a:spcBef>
                          <a:spcPts val="0"/>
                        </a:spcBef>
                        <a:spcAft>
                          <a:spcPts val="0"/>
                        </a:spcAft>
                        <a:buClr>
                          <a:srgbClr val="000000"/>
                        </a:buClr>
                        <a:buSzPts val="1600"/>
                        <a:buFont typeface="Verdana"/>
                        <a:buNone/>
                      </a:pP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Kopējais skaits</a:t>
                      </a:r>
                    </a:p>
                  </a:txBody>
                  <a:tcPr marL="68580" marR="68580" marT="0" marB="0">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Faktiski uzturas LV</a:t>
                      </a:r>
                    </a:p>
                  </a:txBody>
                  <a:tcPr marL="68580" marR="68580" marT="0" marB="0">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0001"/>
                  </a:ext>
                </a:extLst>
              </a:tr>
              <a:tr h="482983">
                <a:tc>
                  <a:txBody>
                    <a:bodyPr/>
                    <a:lstStyle/>
                    <a:p>
                      <a:pPr marL="0" marR="0" lvl="0" indent="0" algn="ctr" rtl="0">
                        <a:lnSpc>
                          <a:spcPct val="100000"/>
                        </a:lnSpc>
                        <a:spcBef>
                          <a:spcPts val="0"/>
                        </a:spcBef>
                        <a:spcAft>
                          <a:spcPts val="0"/>
                        </a:spcAft>
                        <a:buClr>
                          <a:srgbClr val="000000"/>
                        </a:buClr>
                        <a:buSzPts val="1600"/>
                        <a:buFont typeface="Arial"/>
                        <a:buNone/>
                      </a:pPr>
                      <a:r>
                        <a:rPr lang="lv-LV" sz="1600" b="0" i="0" u="none" strike="noStrike" cap="none" dirty="0">
                          <a:solidFill>
                            <a:srgbClr val="000000"/>
                          </a:solidFill>
                          <a:latin typeface="Verdana"/>
                          <a:ea typeface="Verdana"/>
                          <a:cs typeface="Times New Roman"/>
                          <a:sym typeface="Arial"/>
                        </a:rPr>
                        <a:t>16.03.2022. </a:t>
                      </a:r>
                      <a:r>
                        <a:rPr lang="en-US" sz="1600" b="0" i="0" u="none" strike="noStrike" cap="none" dirty="0">
                          <a:solidFill>
                            <a:srgbClr val="000000"/>
                          </a:solidFill>
                          <a:latin typeface="Verdana"/>
                          <a:ea typeface="Verdana"/>
                          <a:cs typeface="Times New Roman"/>
                          <a:sym typeface="Arial"/>
                        </a:rPr>
                        <a:t>02</a:t>
                      </a:r>
                      <a:r>
                        <a:rPr lang="lv-LV" sz="1600" b="0" i="0" u="none" strike="noStrike" cap="none" dirty="0">
                          <a:solidFill>
                            <a:srgbClr val="000000"/>
                          </a:solidFill>
                          <a:latin typeface="Verdana"/>
                          <a:ea typeface="Verdana"/>
                          <a:cs typeface="Times New Roman"/>
                          <a:sym typeface="Arial"/>
                        </a:rPr>
                        <a:t>.</a:t>
                      </a:r>
                      <a:r>
                        <a:rPr lang="en-US" sz="1600" b="0" i="0" u="none" strike="noStrike" cap="none" dirty="0">
                          <a:solidFill>
                            <a:srgbClr val="000000"/>
                          </a:solidFill>
                          <a:latin typeface="Verdana"/>
                          <a:ea typeface="Verdana"/>
                          <a:cs typeface="Times New Roman"/>
                          <a:sym typeface="Arial"/>
                        </a:rPr>
                        <a:t>03</a:t>
                      </a:r>
                      <a:r>
                        <a:rPr lang="lv-LV" sz="1600" b="0" i="0" u="none" strike="noStrike" cap="none" dirty="0">
                          <a:solidFill>
                            <a:srgbClr val="000000"/>
                          </a:solidFill>
                          <a:latin typeface="Verdana"/>
                          <a:ea typeface="Verdana"/>
                          <a:cs typeface="Times New Roman"/>
                          <a:sym typeface="Arial"/>
                        </a:rPr>
                        <a:t>.202</a:t>
                      </a:r>
                      <a:r>
                        <a:rPr lang="en-US" sz="1600" b="0" i="0" u="none" strike="noStrike" cap="none" dirty="0">
                          <a:solidFill>
                            <a:srgbClr val="000000"/>
                          </a:solidFill>
                          <a:latin typeface="Verdana"/>
                          <a:ea typeface="Verdana"/>
                          <a:cs typeface="Times New Roman"/>
                          <a:sym typeface="Arial"/>
                        </a:rPr>
                        <a:t>6</a:t>
                      </a:r>
                      <a:r>
                        <a:rPr lang="lv-LV" sz="1600" b="0" i="0" u="none" strike="noStrike" cap="none" dirty="0">
                          <a:solidFill>
                            <a:srgbClr val="000000"/>
                          </a:solidFill>
                          <a:latin typeface="Verdana"/>
                          <a:ea typeface="Verdana"/>
                          <a:cs typeface="Times New Roman"/>
                          <a:sym typeface="Arial"/>
                        </a:rPr>
                        <a:t>.</a:t>
                      </a: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1617</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188</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464669559"/>
                  </a:ext>
                </a:extLst>
              </a:tr>
            </a:tbl>
          </a:graphicData>
        </a:graphic>
      </p:graphicFrame>
      <p:sp>
        <p:nvSpPr>
          <p:cNvPr id="2" name="TextBox 1">
            <a:extLst>
              <a:ext uri="{FF2B5EF4-FFF2-40B4-BE49-F238E27FC236}">
                <a16:creationId xmlns:a16="http://schemas.microsoft.com/office/drawing/2014/main" id="{43E07B36-0194-42FC-BC41-5532411BECFB}"/>
              </a:ext>
            </a:extLst>
          </p:cNvPr>
          <p:cNvSpPr txBox="1"/>
          <p:nvPr/>
        </p:nvSpPr>
        <p:spPr>
          <a:xfrm>
            <a:off x="1401844" y="4468439"/>
            <a:ext cx="1018055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Pārtraukšanas galvenie iemesli (bērnu kopskaitā) – atgriešanās Ukrainā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44</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atgriežas vecāku aprūpē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(1</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4</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sasniedz pilngadību</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a:t>
            </a:r>
            <a:r>
              <a:rPr kumimoji="0" lang="en-GB"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33</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endPar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4"/>
          <p:cNvSpPr txBox="1">
            <a:spLocks noGrp="1"/>
          </p:cNvSpPr>
          <p:nvPr>
            <p:ph type="body" idx="1"/>
          </p:nvPr>
        </p:nvSpPr>
        <p:spPr>
          <a:xfrm>
            <a:off x="2441575" y="417959"/>
            <a:ext cx="8539162" cy="812800"/>
          </a:xfrm>
          <a:prstGeom prst="rect">
            <a:avLst/>
          </a:prstGeom>
          <a:noFill/>
          <a:ln>
            <a:noFill/>
          </a:ln>
        </p:spPr>
        <p:txBody>
          <a:bodyPr spcFirstLastPara="1" wrap="square" lIns="93950" tIns="46975" rIns="93950" bIns="46975" anchor="t" anchorCtr="0">
            <a:noAutofit/>
          </a:bodyPr>
          <a:lstStyle/>
          <a:p>
            <a:pPr marL="0" lvl="0" indent="0" algn="ctr" rtl="0">
              <a:lnSpc>
                <a:spcPct val="90000"/>
              </a:lnSpc>
              <a:spcBef>
                <a:spcPts val="0"/>
              </a:spcBef>
              <a:spcAft>
                <a:spcPts val="0"/>
              </a:spcAft>
              <a:buClr>
                <a:schemeClr val="dk1"/>
              </a:buClr>
              <a:buSzPts val="1700"/>
              <a:buNone/>
            </a:pPr>
            <a:r>
              <a:rPr lang="lv" sz="2200" b="1" i="0" u="none" dirty="0">
                <a:solidFill>
                  <a:schemeClr val="dk1"/>
                </a:solidFill>
                <a:latin typeface="Verdana"/>
                <a:ea typeface="Verdana"/>
                <a:cs typeface="Verdana"/>
                <a:sym typeface="Verdana"/>
              </a:rPr>
              <a:t>Atbalsts Ukrainas civiliedzīvotājiem</a:t>
            </a:r>
            <a:br>
              <a:rPr lang="lv" sz="2200" b="1" i="0" u="none" dirty="0">
                <a:solidFill>
                  <a:schemeClr val="dk1"/>
                </a:solidFill>
                <a:latin typeface="Verdana"/>
                <a:ea typeface="Verdana"/>
                <a:cs typeface="Verdana"/>
                <a:sym typeface="Verdana"/>
              </a:rPr>
            </a:br>
            <a:r>
              <a:rPr lang="lv" sz="2200" b="1" i="0" u="none" dirty="0">
                <a:solidFill>
                  <a:schemeClr val="dk1"/>
                </a:solidFill>
                <a:latin typeface="Verdana"/>
                <a:ea typeface="Verdana"/>
                <a:cs typeface="Verdana"/>
                <a:sym typeface="Verdana"/>
              </a:rPr>
              <a:t>Nodarbinātības valsts aģentūrā</a:t>
            </a:r>
            <a:br>
              <a:rPr lang="lv" sz="2200" b="1" dirty="0"/>
            </a:br>
            <a:endParaRPr sz="2200" dirty="0"/>
          </a:p>
        </p:txBody>
      </p:sp>
      <p:sp>
        <p:nvSpPr>
          <p:cNvPr id="244" name="Google Shape;244;p24"/>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23</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45" name="Google Shape;245;p24"/>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46" name="Google Shape;246;p24"/>
          <p:cNvGraphicFramePr/>
          <p:nvPr>
            <p:extLst/>
          </p:nvPr>
        </p:nvGraphicFramePr>
        <p:xfrm>
          <a:off x="896937" y="1357276"/>
          <a:ext cx="10888663" cy="4570913"/>
        </p:xfrm>
        <a:graphic>
          <a:graphicData uri="http://schemas.openxmlformats.org/drawingml/2006/table">
            <a:tbl>
              <a:tblPr>
                <a:noFill/>
              </a:tblPr>
              <a:tblGrid>
                <a:gridCol w="7548420">
                  <a:extLst>
                    <a:ext uri="{9D8B030D-6E8A-4147-A177-3AD203B41FA5}">
                      <a16:colId xmlns:a16="http://schemas.microsoft.com/office/drawing/2014/main" val="20000"/>
                    </a:ext>
                  </a:extLst>
                </a:gridCol>
                <a:gridCol w="1096378">
                  <a:extLst>
                    <a:ext uri="{9D8B030D-6E8A-4147-A177-3AD203B41FA5}">
                      <a16:colId xmlns:a16="http://schemas.microsoft.com/office/drawing/2014/main" val="20001"/>
                    </a:ext>
                  </a:extLst>
                </a:gridCol>
                <a:gridCol w="2243865">
                  <a:extLst>
                    <a:ext uri="{9D8B030D-6E8A-4147-A177-3AD203B41FA5}">
                      <a16:colId xmlns:a16="http://schemas.microsoft.com/office/drawing/2014/main" val="3007664090"/>
                    </a:ext>
                  </a:extLst>
                </a:gridCol>
              </a:tblGrid>
              <a:tr h="427817">
                <a:tc>
                  <a:txBody>
                    <a:bodyPr/>
                    <a:lstStyle/>
                    <a:p>
                      <a:pPr marL="0" marR="0" lvl="0" indent="0" algn="l" rtl="0">
                        <a:lnSpc>
                          <a:spcPct val="100000"/>
                        </a:lnSpc>
                        <a:spcBef>
                          <a:spcPts val="0"/>
                        </a:spcBef>
                        <a:spcAft>
                          <a:spcPts val="0"/>
                        </a:spcAft>
                        <a:buClr>
                          <a:srgbClr val="000000"/>
                        </a:buClr>
                        <a:buSzPts val="1100"/>
                        <a:buFont typeface="Verdana"/>
                        <a:buNone/>
                      </a:pPr>
                      <a:endParaRPr lang="lv-LV" sz="1200" u="none" strike="noStrike" cap="none" noProof="0">
                        <a:latin typeface="Verdana" panose="020B0604030504040204" pitchFamily="34" charset="0"/>
                        <a:ea typeface="Verdana" panose="020B0604030504040204" pitchFamily="34" charset="0"/>
                      </a:endParaRPr>
                    </a:p>
                  </a:txBody>
                  <a:tcPr marL="9525" marR="9525" marT="9525" marB="0" anchor="b">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lv-LV" sz="1200" b="1" i="1" u="none" strike="noStrike" cap="none" noProof="0">
                          <a:solidFill>
                            <a:srgbClr val="000000"/>
                          </a:solidFill>
                          <a:latin typeface="Verdana" panose="020B0604030504040204" pitchFamily="34" charset="0"/>
                          <a:ea typeface="Verdana" panose="020B0604030504040204" pitchFamily="34" charset="0"/>
                          <a:cs typeface="Verdana"/>
                          <a:sym typeface="Verdana"/>
                        </a:rPr>
                        <a:t>Dati uz 28.03.2022</a:t>
                      </a:r>
                    </a:p>
                  </a:txBody>
                  <a:tcPr marL="9525" marR="9525" marT="9525"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lv-LV" sz="1200" b="1" i="1" u="none" strike="noStrike" cap="none" noProof="0" dirty="0">
                          <a:solidFill>
                            <a:srgbClr val="000000"/>
                          </a:solidFill>
                          <a:latin typeface="Verdana" panose="020B0604030504040204" pitchFamily="34" charset="0"/>
                          <a:ea typeface="Verdana" panose="020B0604030504040204" pitchFamily="34" charset="0"/>
                          <a:cs typeface="Verdana"/>
                          <a:sym typeface="Verdana"/>
                        </a:rPr>
                        <a:t>Dati uz 01.0</a:t>
                      </a:r>
                      <a:r>
                        <a:rPr lang="en-US" sz="1200" b="1" i="1" u="none" strike="noStrike" cap="none" noProof="0" dirty="0">
                          <a:solidFill>
                            <a:srgbClr val="000000"/>
                          </a:solidFill>
                          <a:latin typeface="Verdana" panose="020B0604030504040204" pitchFamily="34" charset="0"/>
                          <a:ea typeface="Verdana" panose="020B0604030504040204" pitchFamily="34" charset="0"/>
                          <a:cs typeface="Verdana"/>
                          <a:sym typeface="Verdana"/>
                        </a:rPr>
                        <a:t>3</a:t>
                      </a:r>
                      <a:r>
                        <a:rPr lang="lv-LV" sz="1200" b="1" i="1" u="none" strike="noStrike" cap="none" noProof="0" dirty="0">
                          <a:solidFill>
                            <a:srgbClr val="000000"/>
                          </a:solidFill>
                          <a:latin typeface="Verdana" panose="020B0604030504040204" pitchFamily="34" charset="0"/>
                          <a:ea typeface="Verdana" panose="020B0604030504040204" pitchFamily="34" charset="0"/>
                          <a:cs typeface="Verdana"/>
                          <a:sym typeface="Verdana"/>
                        </a:rPr>
                        <a:t>.2026 </a:t>
                      </a:r>
                      <a:r>
                        <a:rPr lang="lv-LV" sz="1200" b="0" i="1" u="none" strike="noStrike" cap="none" noProof="0" dirty="0">
                          <a:solidFill>
                            <a:srgbClr val="000000"/>
                          </a:solidFill>
                          <a:latin typeface="Verdana" panose="020B0604030504040204" pitchFamily="34" charset="0"/>
                          <a:ea typeface="Verdana" panose="020B0604030504040204" pitchFamily="34" charset="0"/>
                          <a:cs typeface="Verdana"/>
                          <a:sym typeface="Verdana"/>
                        </a:rPr>
                        <a:t>(+/- pret iepr.</a:t>
                      </a:r>
                      <a:r>
                        <a:rPr lang="en-US" sz="1200" b="0" i="1" u="none" strike="noStrike" cap="none" noProof="0">
                          <a:solidFill>
                            <a:srgbClr val="000000"/>
                          </a:solidFill>
                          <a:latin typeface="Verdana" panose="020B0604030504040204" pitchFamily="34" charset="0"/>
                          <a:ea typeface="Verdana" panose="020B0604030504040204" pitchFamily="34" charset="0"/>
                          <a:cs typeface="Verdana"/>
                          <a:sym typeface="Verdana"/>
                        </a:rPr>
                        <a:t> </a:t>
                      </a:r>
                      <a:r>
                        <a:rPr lang="lv-LV" sz="1200" b="0" i="1" u="none" strike="noStrike" cap="none" noProof="0">
                          <a:solidFill>
                            <a:srgbClr val="000000"/>
                          </a:solidFill>
                          <a:latin typeface="Verdana" panose="020B0604030504040204" pitchFamily="34" charset="0"/>
                          <a:ea typeface="Verdana" panose="020B0604030504040204" pitchFamily="34" charset="0"/>
                          <a:cs typeface="Verdana"/>
                          <a:sym typeface="Verdana"/>
                        </a:rPr>
                        <a:t>mēnesi</a:t>
                      </a:r>
                      <a:r>
                        <a:rPr lang="lv-LV" sz="1200" b="0" i="1" u="none" strike="noStrike" cap="none" noProof="0" dirty="0">
                          <a:solidFill>
                            <a:srgbClr val="000000"/>
                          </a:solidFill>
                          <a:latin typeface="Verdana" panose="020B0604030504040204" pitchFamily="34" charset="0"/>
                          <a:ea typeface="Verdana" panose="020B0604030504040204" pitchFamily="34" charset="0"/>
                          <a:cs typeface="Verdana"/>
                          <a:sym typeface="Verdana"/>
                        </a:rPr>
                        <a:t>)</a:t>
                      </a:r>
                    </a:p>
                  </a:txBody>
                  <a:tcPr marL="9525" marR="9525" marT="9525" marB="0" anchor="b">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0"/>
                  </a:ext>
                </a:extLst>
              </a:tr>
              <a:tr h="439738">
                <a:tc>
                  <a:txBody>
                    <a:bodyPr/>
                    <a:lstStyle/>
                    <a:p>
                      <a:pPr marL="0" marR="0" lvl="0" indent="0" algn="l" rtl="0">
                        <a:lnSpc>
                          <a:spcPct val="150000"/>
                        </a:lnSpc>
                        <a:spcBef>
                          <a:spcPts val="0"/>
                        </a:spcBef>
                        <a:spcAft>
                          <a:spcPts val="0"/>
                        </a:spcAft>
                        <a:buClr>
                          <a:srgbClr val="000000"/>
                        </a:buClr>
                        <a:buSzPts val="1100"/>
                        <a:buFont typeface="Verdana"/>
                        <a:buNone/>
                      </a:pP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NVA </a:t>
                      </a:r>
                      <a:r>
                        <a:rPr lang="lv-LV" sz="1200" b="1" i="0" u="none" strike="noStrike" cap="none" noProof="0">
                          <a:solidFill>
                            <a:srgbClr val="000000"/>
                          </a:solidFill>
                          <a:latin typeface="Verdana" panose="020B0604030504040204" pitchFamily="34" charset="0"/>
                          <a:ea typeface="Verdana" panose="020B0604030504040204" pitchFamily="34" charset="0"/>
                          <a:cs typeface="Verdana"/>
                          <a:sym typeface="Verdana"/>
                        </a:rPr>
                        <a:t>reģistrēti</a:t>
                      </a: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 Ukrainas civiliedzīvotāji (kumulatīvie dati):</a:t>
                      </a:r>
                      <a:endParaRPr lang="lv-LV" sz="1200" u="none" strike="noStrike" cap="none" noProof="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lv-LV" sz="1200" b="0" i="0" u="none" strike="noStrike" cap="none" noProof="0">
                          <a:solidFill>
                            <a:schemeClr val="tx1"/>
                          </a:solidFill>
                          <a:latin typeface="Verdana" panose="020B0604030504040204" pitchFamily="34" charset="0"/>
                          <a:ea typeface="Verdana" panose="020B0604030504040204" pitchFamily="34" charset="0"/>
                          <a:cs typeface="Verdana"/>
                          <a:sym typeface="Verdana"/>
                        </a:rPr>
                        <a:t>931</a:t>
                      </a: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37 </a:t>
                      </a:r>
                      <a:r>
                        <a:rPr lang="en-US"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8</a:t>
                      </a: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89 </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200</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1"/>
                  </a:ext>
                </a:extLst>
              </a:tr>
              <a:tr h="345440">
                <a:tc>
                  <a:txBody>
                    <a:bodyPr/>
                    <a:lstStyle/>
                    <a:p>
                      <a:pPr marL="0" marR="0" lvl="0" indent="0" algn="r" rtl="0">
                        <a:lnSpc>
                          <a:spcPct val="150000"/>
                        </a:lnSpc>
                        <a:spcBef>
                          <a:spcPts val="0"/>
                        </a:spcBef>
                        <a:spcAft>
                          <a:spcPts val="0"/>
                        </a:spcAft>
                        <a:buClr>
                          <a:srgbClr val="000000"/>
                        </a:buClr>
                        <a:buSzPts val="1100"/>
                        <a:buFont typeface="Verdana"/>
                        <a:buNone/>
                      </a:pPr>
                      <a:r>
                        <a:rPr lang="lv-LV" sz="1200" b="0" i="1" u="none" strike="noStrike" cap="none" noProof="0">
                          <a:solidFill>
                            <a:srgbClr val="000000"/>
                          </a:solidFill>
                          <a:latin typeface="Verdana" panose="020B0604030504040204" pitchFamily="34" charset="0"/>
                          <a:ea typeface="Verdana" panose="020B0604030504040204" pitchFamily="34" charset="0"/>
                          <a:cs typeface="Verdana"/>
                          <a:sym typeface="Verdana"/>
                        </a:rPr>
                        <a:t>tai skaitā, piešķirts </a:t>
                      </a:r>
                      <a:r>
                        <a:rPr lang="lv-LV" sz="1200" b="1" i="1" u="none" strike="noStrike" cap="none" noProof="0">
                          <a:solidFill>
                            <a:srgbClr val="000000"/>
                          </a:solidFill>
                          <a:latin typeface="Verdana" panose="020B0604030504040204" pitchFamily="34" charset="0"/>
                          <a:ea typeface="Verdana" panose="020B0604030504040204" pitchFamily="34" charset="0"/>
                          <a:cs typeface="Verdana"/>
                          <a:sym typeface="Verdana"/>
                        </a:rPr>
                        <a:t>bezdarbnieka statuss</a:t>
                      </a:r>
                      <a:r>
                        <a:rPr lang="lv-LV" sz="1200" b="0" i="1" u="none" strike="noStrike" cap="none" noProof="0">
                          <a:solidFill>
                            <a:srgbClr val="000000"/>
                          </a:solidFill>
                          <a:latin typeface="Verdana" panose="020B0604030504040204" pitchFamily="34" charset="0"/>
                          <a:ea typeface="Verdana" panose="020B0604030504040204" pitchFamily="34" charset="0"/>
                          <a:cs typeface="Verdana"/>
                          <a:sym typeface="Verdana"/>
                        </a:rPr>
                        <a:t> </a:t>
                      </a:r>
                      <a:endParaRPr lang="lv-LV" sz="1200" u="none" strike="noStrike" cap="none" noProof="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lv-LV" sz="1200" b="0" i="1" u="none" strike="noStrike" cap="none" noProof="0">
                          <a:solidFill>
                            <a:srgbClr val="000000"/>
                          </a:solidFill>
                          <a:latin typeface="Verdana" panose="020B0604030504040204" pitchFamily="34" charset="0"/>
                          <a:ea typeface="Verdana" panose="020B0604030504040204" pitchFamily="34" charset="0"/>
                          <a:cs typeface="Verdana"/>
                          <a:sym typeface="Verdana"/>
                        </a:rPr>
                        <a:t>32</a:t>
                      </a: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13 </a:t>
                      </a:r>
                      <a:r>
                        <a:rPr lang="en-US"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2</a:t>
                      </a: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8</a:t>
                      </a:r>
                      <a:r>
                        <a:rPr lang="en-US"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5</a:t>
                      </a: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 </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196</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2"/>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LV" sz="1200" u="none" strike="noStrike" cap="none" noProof="0" dirty="0">
                          <a:latin typeface="Verdana" panose="020B0604030504040204" pitchFamily="34" charset="0"/>
                          <a:ea typeface="Verdana" panose="020B0604030504040204" pitchFamily="34" charset="0"/>
                        </a:rPr>
                        <a:t>NVA </a:t>
                      </a:r>
                      <a:r>
                        <a:rPr lang="lv-LV" sz="1200" b="1" u="none" strike="noStrike" cap="none" noProof="0" dirty="0">
                          <a:latin typeface="Verdana" panose="020B0604030504040204" pitchFamily="34" charset="0"/>
                          <a:ea typeface="Verdana" panose="020B0604030504040204" pitchFamily="34" charset="0"/>
                        </a:rPr>
                        <a:t>uzskaitē esošie</a:t>
                      </a:r>
                      <a:r>
                        <a:rPr lang="lv-LV" sz="1200" u="none" strike="noStrike" cap="none" noProof="0" dirty="0">
                          <a:latin typeface="Verdana" panose="020B0604030504040204" pitchFamily="34" charset="0"/>
                          <a:ea typeface="Verdana" panose="020B0604030504040204" pitchFamily="34" charset="0"/>
                        </a:rPr>
                        <a:t> Ukrainas civiliedzīvotāji bezdarbnieki/ darba meklētāji (uz konkrēto datumu)</a:t>
                      </a: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1 2</a:t>
                      </a:r>
                      <a:r>
                        <a:rPr lang="en-US"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52</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 (</a:t>
                      </a:r>
                      <a:r>
                        <a:rPr lang="en-US"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+6</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3498018853"/>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Darba devēju piedāvāto </a:t>
                      </a:r>
                      <a:r>
                        <a:rPr lang="lv-LV" sz="1200" b="1" i="0" u="none" strike="noStrike" cap="none" noProof="0">
                          <a:solidFill>
                            <a:srgbClr val="000000"/>
                          </a:solidFill>
                          <a:latin typeface="Verdana" panose="020B0604030504040204" pitchFamily="34" charset="0"/>
                          <a:ea typeface="Verdana" panose="020B0604030504040204" pitchFamily="34" charset="0"/>
                          <a:cs typeface="Verdana"/>
                          <a:sym typeface="Verdana"/>
                        </a:rPr>
                        <a:t>vakanču skaits </a:t>
                      </a: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Ukrainas civiliedzīvotājiem (uz fiksētu laika periodu) </a:t>
                      </a:r>
                      <a:endParaRPr lang="lv-LV" sz="1200" u="none" strike="noStrike" cap="none" noProof="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7 371</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10</a:t>
                      </a:r>
                      <a:r>
                        <a:rPr lang="en-US"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4</a:t>
                      </a: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 </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(-1)</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8"/>
                  </a:ext>
                </a:extLst>
              </a:tr>
              <a:tr h="729673">
                <a:tc>
                  <a:txBody>
                    <a:bodyPr/>
                    <a:lstStyle/>
                    <a:p>
                      <a:pPr marL="0" marR="0" lvl="0" indent="0" algn="l" rtl="0">
                        <a:lnSpc>
                          <a:spcPct val="150000"/>
                        </a:lnSpc>
                        <a:spcBef>
                          <a:spcPts val="0"/>
                        </a:spcBef>
                        <a:spcAft>
                          <a:spcPts val="0"/>
                        </a:spcAft>
                        <a:buClr>
                          <a:srgbClr val="000000"/>
                        </a:buClr>
                        <a:buSzPts val="1100"/>
                        <a:buFont typeface="Verdana"/>
                        <a:buNone/>
                      </a:pP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Iesniegumu skaits nodarbinātības </a:t>
                      </a:r>
                      <a:r>
                        <a:rPr lang="lv-LV" sz="1200" b="1" i="0" u="none" strike="noStrike" cap="none" noProof="0">
                          <a:solidFill>
                            <a:srgbClr val="000000"/>
                          </a:solidFill>
                          <a:latin typeface="Verdana" panose="020B0604030504040204" pitchFamily="34" charset="0"/>
                          <a:ea typeface="Verdana" panose="020B0604030504040204" pitchFamily="34" charset="0"/>
                          <a:cs typeface="Verdana"/>
                          <a:sym typeface="Verdana"/>
                        </a:rPr>
                        <a:t>uzsākšanas pabalsta/ </a:t>
                      </a:r>
                      <a:r>
                        <a:rPr lang="lv-LV" sz="1200" b="1" i="0" u="none" strike="noStrike" cap="none" noProof="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uzsākšanas </a:t>
                      </a: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saņemšanai (kumulatīvie dati)</a:t>
                      </a:r>
                      <a:endParaRPr lang="lv-LV" sz="1200" u="none" strike="noStrike" cap="none" noProof="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lv-LV" sz="1200" b="0" i="0" u="none" strike="noStrike" cap="none" noProof="0">
                          <a:solidFill>
                            <a:schemeClr val="tx1"/>
                          </a:solidFill>
                          <a:latin typeface="Verdana" panose="020B0604030504040204" pitchFamily="34" charset="0"/>
                          <a:ea typeface="Verdana" panose="020B0604030504040204" pitchFamily="34" charset="0"/>
                          <a:cs typeface="Verdana"/>
                          <a:sym typeface="Verdana"/>
                        </a:rPr>
                        <a:t>42</a:t>
                      </a: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19 791 / </a:t>
                      </a:r>
                      <a:r>
                        <a:rPr lang="lv-LV" sz="1200" b="0" i="1" u="none" strike="noStrike" cap="none" noProof="0"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1181</a:t>
                      </a:r>
                    </a:p>
                    <a:p>
                      <a:pPr marL="0" marR="0" lvl="0" indent="0" algn="ctr" rtl="0">
                        <a:lnSpc>
                          <a:spcPct val="150000"/>
                        </a:lnSpc>
                        <a:spcBef>
                          <a:spcPts val="0"/>
                        </a:spcBef>
                        <a:spcAft>
                          <a:spcPts val="0"/>
                        </a:spcAft>
                        <a:buClr>
                          <a:srgbClr val="000000"/>
                        </a:buClr>
                        <a:buFont typeface="Arial"/>
                        <a:buNone/>
                      </a:pP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0</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 / </a:t>
                      </a:r>
                      <a:r>
                        <a:rPr lang="lv-LV" sz="1200" b="0" i="1" u="none" strike="noStrike" cap="none" noProof="0"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a:t>
                      </a:r>
                      <a:r>
                        <a:rPr lang="en-US" sz="1200" b="0" i="1" u="none" strike="noStrike" cap="none" noProof="0"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0</a:t>
                      </a:r>
                      <a:r>
                        <a:rPr lang="lv-LV" sz="1200" b="0" i="1" u="none" strike="noStrike" cap="none" noProof="0"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9"/>
                  </a:ext>
                </a:extLst>
              </a:tr>
              <a:tr h="662247">
                <a:tc>
                  <a:txBody>
                    <a:bodyPr/>
                    <a:lstStyle/>
                    <a:p>
                      <a:pPr marL="0" marR="0" lvl="0" indent="0" algn="r" rtl="0">
                        <a:lnSpc>
                          <a:spcPct val="150000"/>
                        </a:lnSpc>
                        <a:spcBef>
                          <a:spcPts val="0"/>
                        </a:spcBef>
                        <a:spcAft>
                          <a:spcPts val="0"/>
                        </a:spcAft>
                        <a:buClr>
                          <a:srgbClr val="000000"/>
                        </a:buClr>
                        <a:buSzPts val="1100"/>
                        <a:buFont typeface="Verdana"/>
                        <a:buNone/>
                      </a:pPr>
                      <a:r>
                        <a:rPr lang="lv-LV" sz="1200" b="0" i="1" u="none" strike="noStrike" cap="none" noProof="0">
                          <a:solidFill>
                            <a:srgbClr val="000000"/>
                          </a:solidFill>
                          <a:latin typeface="Verdana" panose="020B0604030504040204" pitchFamily="34" charset="0"/>
                          <a:ea typeface="Verdana" panose="020B0604030504040204" pitchFamily="34" charset="0"/>
                          <a:cs typeface="Verdana"/>
                          <a:sym typeface="Verdana"/>
                        </a:rPr>
                        <a:t>Personu skaits, kam </a:t>
                      </a:r>
                      <a:r>
                        <a:rPr lang="lv-LV" sz="1200" b="1" i="1" u="none" strike="noStrike" cap="none" noProof="0">
                          <a:solidFill>
                            <a:srgbClr val="000000"/>
                          </a:solidFill>
                          <a:latin typeface="Verdana" panose="020B0604030504040204" pitchFamily="34" charset="0"/>
                          <a:ea typeface="Verdana" panose="020B0604030504040204" pitchFamily="34" charset="0"/>
                          <a:cs typeface="Verdana"/>
                          <a:sym typeface="Verdana"/>
                        </a:rPr>
                        <a:t>izmaksāts</a:t>
                      </a:r>
                      <a:r>
                        <a:rPr lang="lv-LV" sz="1200" b="0" i="1" u="none" strike="noStrike" cap="none" noProof="0">
                          <a:solidFill>
                            <a:srgbClr val="000000"/>
                          </a:solidFill>
                          <a:latin typeface="Verdana" panose="020B0604030504040204" pitchFamily="34" charset="0"/>
                          <a:ea typeface="Verdana" panose="020B0604030504040204" pitchFamily="34" charset="0"/>
                          <a:cs typeface="Verdana"/>
                          <a:sym typeface="Verdana"/>
                        </a:rPr>
                        <a:t> nodarbinātības uzsākšanas pabalsts/ </a:t>
                      </a:r>
                      <a:r>
                        <a:rPr lang="lv-LV" sz="1200" b="0" i="1" u="none" strike="noStrike" cap="none" noProof="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uzsākšanas pabalsts </a:t>
                      </a: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(kumulatīvie dati)</a:t>
                      </a:r>
                      <a:endParaRPr lang="lv-LV" sz="1200" i="1" u="none" strike="noStrike" cap="none" noProof="0">
                        <a:solidFill>
                          <a:schemeClr val="bg2">
                            <a:lumMod val="60000"/>
                            <a:lumOff val="40000"/>
                          </a:schemeClr>
                        </a:solidFill>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lv-LV" sz="1200" b="0" i="1" u="none" strike="noStrike" cap="none" noProof="0">
                          <a:solidFill>
                            <a:schemeClr val="tx1"/>
                          </a:solidFill>
                          <a:latin typeface="Verdana" panose="020B0604030504040204" pitchFamily="34" charset="0"/>
                          <a:ea typeface="Verdana" panose="020B0604030504040204" pitchFamily="34" charset="0"/>
                          <a:cs typeface="Verdana"/>
                          <a:sym typeface="Verdana"/>
                        </a:rPr>
                        <a:t>-</a:t>
                      </a: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lv-LV" sz="1200" b="0" i="1" u="none" strike="noStrike" cap="none" noProof="0">
                          <a:solidFill>
                            <a:schemeClr val="tx1"/>
                          </a:solidFill>
                          <a:latin typeface="Verdana" panose="020B0604030504040204" pitchFamily="34" charset="0"/>
                          <a:ea typeface="Verdana" panose="020B0604030504040204" pitchFamily="34" charset="0"/>
                          <a:cs typeface="Verdana"/>
                          <a:sym typeface="Verdana"/>
                        </a:rPr>
                        <a:t>18 649 / </a:t>
                      </a:r>
                      <a:r>
                        <a:rPr lang="lv-LV" sz="1200" b="0" i="1" u="none" strike="noStrike" cap="none" noProof="0">
                          <a:solidFill>
                            <a:schemeClr val="bg2">
                              <a:lumMod val="60000"/>
                              <a:lumOff val="40000"/>
                            </a:schemeClr>
                          </a:solidFill>
                          <a:latin typeface="Verdana" panose="020B0604030504040204" pitchFamily="34" charset="0"/>
                          <a:ea typeface="Verdana" panose="020B0604030504040204" pitchFamily="34" charset="0"/>
                          <a:cs typeface="Verdana"/>
                          <a:sym typeface="Verdana"/>
                        </a:rPr>
                        <a:t>1010</a:t>
                      </a:r>
                    </a:p>
                    <a:p>
                      <a:pPr marL="0" marR="0" lvl="0" indent="0" algn="ctr" rtl="0">
                        <a:lnSpc>
                          <a:spcPct val="150000"/>
                        </a:lnSpc>
                        <a:spcBef>
                          <a:spcPts val="0"/>
                        </a:spcBef>
                        <a:spcAft>
                          <a:spcPts val="0"/>
                        </a:spcAft>
                        <a:buClr>
                          <a:srgbClr val="000000"/>
                        </a:buClr>
                        <a:buFont typeface="Arial"/>
                        <a:buNone/>
                      </a:pPr>
                      <a:r>
                        <a:rPr lang="lv-LV" sz="1200" b="0" i="1" u="none" strike="noStrike" cap="none" noProof="0">
                          <a:solidFill>
                            <a:schemeClr val="tx1"/>
                          </a:solidFill>
                          <a:latin typeface="Verdana" panose="020B0604030504040204" pitchFamily="34" charset="0"/>
                          <a:ea typeface="Verdana" panose="020B0604030504040204" pitchFamily="34" charset="0"/>
                          <a:cs typeface="Verdana"/>
                          <a:sym typeface="Verdana"/>
                        </a:rPr>
                        <a:t>(+0) / </a:t>
                      </a:r>
                      <a:r>
                        <a:rPr lang="lv-LV" sz="1200" b="0" i="1" u="none" strike="noStrike" cap="none" noProof="0">
                          <a:solidFill>
                            <a:schemeClr val="bg2">
                              <a:lumMod val="60000"/>
                              <a:lumOff val="40000"/>
                            </a:schemeClr>
                          </a:solidFill>
                          <a:latin typeface="Verdana" panose="020B0604030504040204" pitchFamily="34" charset="0"/>
                          <a:ea typeface="Verdana" panose="020B0604030504040204" pitchFamily="34" charset="0"/>
                          <a:cs typeface="Verdana"/>
                          <a:sym typeface="Verdana"/>
                        </a:rPr>
                        <a:t>(+0)</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0"/>
                  </a:ext>
                </a:extLst>
              </a:tr>
              <a:tr h="699936">
                <a:tc>
                  <a:txBody>
                    <a:bodyPr/>
                    <a:lstStyle/>
                    <a:p>
                      <a:pPr marL="0" marR="0" lvl="0" indent="0" algn="l" rtl="0">
                        <a:lnSpc>
                          <a:spcPct val="150000"/>
                        </a:lnSpc>
                        <a:spcBef>
                          <a:spcPts val="0"/>
                        </a:spcBef>
                        <a:spcAft>
                          <a:spcPts val="0"/>
                        </a:spcAft>
                        <a:buClr>
                          <a:srgbClr val="000000"/>
                        </a:buClr>
                        <a:buSzPts val="1100"/>
                        <a:buFont typeface="Verdana"/>
                        <a:buNone/>
                      </a:pP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Aktīvajos nodarbin. </a:t>
                      </a:r>
                      <a:r>
                        <a:rPr lang="lv-LV" sz="1200" b="1" i="0" u="none" strike="noStrike" cap="none" noProof="0">
                          <a:solidFill>
                            <a:srgbClr val="000000"/>
                          </a:solidFill>
                          <a:latin typeface="Verdana" panose="020B0604030504040204" pitchFamily="34" charset="0"/>
                          <a:ea typeface="Verdana" panose="020B0604030504040204" pitchFamily="34" charset="0"/>
                          <a:cs typeface="Verdana"/>
                          <a:sym typeface="Verdana"/>
                        </a:rPr>
                        <a:t>pasākumos iesaistīto </a:t>
                      </a:r>
                      <a:r>
                        <a:rPr lang="lv-LV" sz="1200" b="0" i="0" u="none" strike="noStrike" cap="none" noProof="0">
                          <a:solidFill>
                            <a:srgbClr val="000000"/>
                          </a:solidFill>
                          <a:latin typeface="Verdana" panose="020B0604030504040204" pitchFamily="34" charset="0"/>
                          <a:ea typeface="Verdana" panose="020B0604030504040204" pitchFamily="34" charset="0"/>
                          <a:cs typeface="Verdana"/>
                          <a:sym typeface="Verdana"/>
                        </a:rPr>
                        <a:t>Ukrainas civiliedzīvotāju skaits (kumulatīvie dati)</a:t>
                      </a:r>
                      <a:endParaRPr lang="lv-LV" sz="1200" u="none" strike="noStrike" cap="none" noProof="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lv-LV" sz="1200" b="0" i="0" u="none" strike="noStrike" cap="none" noProof="0">
                          <a:solidFill>
                            <a:schemeClr val="tx1"/>
                          </a:solidFill>
                          <a:latin typeface="Verdana" panose="020B0604030504040204" pitchFamily="34" charset="0"/>
                          <a:ea typeface="Verdana" panose="020B0604030504040204" pitchFamily="34" charset="0"/>
                          <a:cs typeface="Verdana"/>
                          <a:sym typeface="Verdana"/>
                        </a:rPr>
                        <a:t>5</a:t>
                      </a: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6</a:t>
                      </a: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 </a:t>
                      </a:r>
                      <a:r>
                        <a:rPr lang="en-US"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088</a:t>
                      </a:r>
                      <a:r>
                        <a:rPr lang="lv-LV" sz="1200" b="0" i="0" u="none" strike="noStrike" cap="none" noProof="0" dirty="0">
                          <a:solidFill>
                            <a:schemeClr val="tx1"/>
                          </a:solidFill>
                          <a:latin typeface="Verdana" panose="020B0604030504040204" pitchFamily="34" charset="0"/>
                          <a:ea typeface="Verdana" panose="020B0604030504040204" pitchFamily="34" charset="0"/>
                          <a:cs typeface="Verdana"/>
                          <a:sym typeface="Verdana"/>
                        </a:rPr>
                        <a:t> </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(+1</a:t>
                      </a:r>
                      <a:r>
                        <a:rPr lang="en-US"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19</a:t>
                      </a:r>
                      <a:r>
                        <a:rPr lang="lv-LV" sz="1200" b="0" i="1" u="none" strike="noStrike" cap="none" noProof="0" dirty="0">
                          <a:solidFill>
                            <a:schemeClr val="tx1"/>
                          </a:solidFill>
                          <a:latin typeface="Verdana" panose="020B0604030504040204" pitchFamily="34" charset="0"/>
                          <a:ea typeface="Verdana" panose="020B0604030504040204" pitchFamily="34" charset="0"/>
                          <a:cs typeface="Verdana"/>
                          <a:sym typeface="Verdana"/>
                        </a:rPr>
                        <a:t>)</a:t>
                      </a: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1"/>
                  </a:ext>
                </a:extLst>
              </a:tr>
            </a:tbl>
          </a:graphicData>
        </a:graphic>
      </p:graphicFrame>
      <p:sp>
        <p:nvSpPr>
          <p:cNvPr id="2" name="TextBox 1">
            <a:extLst>
              <a:ext uri="{FF2B5EF4-FFF2-40B4-BE49-F238E27FC236}">
                <a16:creationId xmlns:a16="http://schemas.microsoft.com/office/drawing/2014/main" id="{A0994D3C-9CE2-4AE0-B9AE-F818646C0803}"/>
              </a:ext>
            </a:extLst>
          </p:cNvPr>
          <p:cNvSpPr txBox="1"/>
          <p:nvPr/>
        </p:nvSpPr>
        <p:spPr>
          <a:xfrm>
            <a:off x="776270" y="6490900"/>
            <a:ext cx="283566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*iepriekšējās nedēļas dati</a:t>
            </a:r>
          </a:p>
        </p:txBody>
      </p:sp>
    </p:spTree>
    <p:extLst>
      <p:ext uri="{BB962C8B-B14F-4D97-AF65-F5344CB8AC3E}">
        <p14:creationId xmlns:p14="http://schemas.microsoft.com/office/powerpoint/2010/main" val="14923197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B9CB5E-84BC-43C7-8F90-D5142CDBB6F6}"/>
              </a:ext>
            </a:extLst>
          </p:cNvPr>
          <p:cNvSpPr>
            <a:spLocks noGrp="1"/>
          </p:cNvSpPr>
          <p:nvPr>
            <p:ph idx="1"/>
          </p:nvPr>
        </p:nvSpPr>
        <p:spPr>
          <a:xfrm>
            <a:off x="7854619" y="5955445"/>
            <a:ext cx="3945467" cy="557558"/>
          </a:xfrm>
        </p:spPr>
        <p:txBody>
          <a:bodyPr>
            <a:normAutofit fontScale="92500" lnSpcReduction="20000"/>
          </a:bodyPr>
          <a:lstStyle/>
          <a:p>
            <a:pPr marL="0" indent="0">
              <a:buNone/>
            </a:pPr>
            <a:r>
              <a:rPr lang="lv-LV" dirty="0">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4A1FF764-45EC-4A38-8045-14F4E921C0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7261" y="0"/>
            <a:ext cx="1761743" cy="1957799"/>
          </a:xfrm>
          <a:prstGeom prst="rect">
            <a:avLst/>
          </a:prstGeom>
        </p:spPr>
      </p:pic>
      <p:sp>
        <p:nvSpPr>
          <p:cNvPr id="6" name="Title 1">
            <a:extLst>
              <a:ext uri="{FF2B5EF4-FFF2-40B4-BE49-F238E27FC236}">
                <a16:creationId xmlns:a16="http://schemas.microsoft.com/office/drawing/2014/main" id="{DDE6108D-D292-51C5-1417-ECB6FBF05A63}"/>
              </a:ext>
            </a:extLst>
          </p:cNvPr>
          <p:cNvSpPr txBox="1">
            <a:spLocks/>
          </p:cNvSpPr>
          <p:nvPr/>
        </p:nvSpPr>
        <p:spPr>
          <a:xfrm>
            <a:off x="2101531" y="-123461"/>
            <a:ext cx="8993188" cy="1143000"/>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
                <a:srgbClr val="000000"/>
              </a:buClr>
              <a:buSzTx/>
              <a:buFont typeface="Arial"/>
              <a:buNone/>
              <a:tabLst/>
              <a:defRPr/>
            </a:pPr>
            <a:endParaRPr kumimoji="0" lang="lv-LV" altLang="lv-LV" sz="2400" b="1"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endParaRPr>
          </a:p>
          <a:p>
            <a:pPr marL="0" marR="0" lvl="0" indent="0" algn="ctr" defTabSz="914400" rtl="0" eaLnBrk="1" fontAlgn="auto" latinLnBrk="0" hangingPunct="1">
              <a:lnSpc>
                <a:spcPct val="90000"/>
              </a:lnSpc>
              <a:spcBef>
                <a:spcPct val="0"/>
              </a:spcBef>
              <a:spcAft>
                <a:spcPts val="0"/>
              </a:spcAft>
              <a:buClr>
                <a:srgbClr val="000000"/>
              </a:buClr>
              <a:buSzTx/>
              <a:buFont typeface="Arial"/>
              <a:buNone/>
              <a:tabLst/>
              <a:defRPr/>
            </a:pPr>
            <a:r>
              <a:rPr kumimoji="0" lang="lv-LV" altLang="lv-LV" sz="2400" b="1"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Veselības aprūpes saņemšana pēc steidzamības (ceturkšņu griezumā (dati par 01.01.2023.-29.03.2026.))</a:t>
            </a:r>
          </a:p>
        </p:txBody>
      </p:sp>
      <p:pic>
        <p:nvPicPr>
          <p:cNvPr id="9" name="Picture 8">
            <a:extLst>
              <a:ext uri="{FF2B5EF4-FFF2-40B4-BE49-F238E27FC236}">
                <a16:creationId xmlns:a16="http://schemas.microsoft.com/office/drawing/2014/main" id="{1CD5C384-18D0-C3C8-C9D2-19768309327A}"/>
              </a:ext>
            </a:extLst>
          </p:cNvPr>
          <p:cNvPicPr>
            <a:picLocks noChangeAspect="1"/>
          </p:cNvPicPr>
          <p:nvPr/>
        </p:nvPicPr>
        <p:blipFill>
          <a:blip r:embed="rId3"/>
          <a:stretch>
            <a:fillRect/>
          </a:stretch>
        </p:blipFill>
        <p:spPr>
          <a:xfrm>
            <a:off x="257452" y="5790564"/>
            <a:ext cx="2615411" cy="1717676"/>
          </a:xfrm>
          <a:prstGeom prst="rect">
            <a:avLst/>
          </a:prstGeom>
        </p:spPr>
      </p:pic>
      <p:sp>
        <p:nvSpPr>
          <p:cNvPr id="2" name="TextBox 1">
            <a:extLst>
              <a:ext uri="{FF2B5EF4-FFF2-40B4-BE49-F238E27FC236}">
                <a16:creationId xmlns:a16="http://schemas.microsoft.com/office/drawing/2014/main" id="{EFE1C8D0-6E8F-3FC4-B402-EE777A22D88D}"/>
              </a:ext>
            </a:extLst>
          </p:cNvPr>
          <p:cNvSpPr txBox="1"/>
          <p:nvPr/>
        </p:nvSpPr>
        <p:spPr>
          <a:xfrm>
            <a:off x="11618842" y="6427252"/>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22</a:t>
            </a:r>
          </a:p>
        </p:txBody>
      </p:sp>
      <p:graphicFrame>
        <p:nvGraphicFramePr>
          <p:cNvPr id="5" name="Chart 4">
            <a:extLst>
              <a:ext uri="{FF2B5EF4-FFF2-40B4-BE49-F238E27FC236}">
                <a16:creationId xmlns:a16="http://schemas.microsoft.com/office/drawing/2014/main" id="{4A2C19C1-EB1B-409F-76EE-11E8DA1FF723}"/>
              </a:ext>
            </a:extLst>
          </p:cNvPr>
          <p:cNvGraphicFramePr>
            <a:graphicFrameLocks/>
          </p:cNvGraphicFramePr>
          <p:nvPr>
            <p:extLst/>
          </p:nvPr>
        </p:nvGraphicFramePr>
        <p:xfrm>
          <a:off x="1808479" y="1412240"/>
          <a:ext cx="9286239" cy="372871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46328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E8495F-8FA0-418C-8710-4892034D30C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018" y="0"/>
            <a:ext cx="1761743" cy="1967948"/>
          </a:xfrm>
          <a:prstGeom prst="rect">
            <a:avLst/>
          </a:prstGeom>
        </p:spPr>
      </p:pic>
      <p:pic>
        <p:nvPicPr>
          <p:cNvPr id="7" name="Picture 6">
            <a:extLst>
              <a:ext uri="{FF2B5EF4-FFF2-40B4-BE49-F238E27FC236}">
                <a16:creationId xmlns:a16="http://schemas.microsoft.com/office/drawing/2014/main" id="{68FD2E78-F5FE-B5C8-764C-3B41B8E37EEB}"/>
              </a:ext>
            </a:extLst>
          </p:cNvPr>
          <p:cNvPicPr>
            <a:picLocks noChangeAspect="1"/>
          </p:cNvPicPr>
          <p:nvPr/>
        </p:nvPicPr>
        <p:blipFill>
          <a:blip r:embed="rId3"/>
          <a:stretch>
            <a:fillRect/>
          </a:stretch>
        </p:blipFill>
        <p:spPr>
          <a:xfrm>
            <a:off x="1810963" y="0"/>
            <a:ext cx="9490449" cy="1259839"/>
          </a:xfrm>
          <a:prstGeom prst="rect">
            <a:avLst/>
          </a:prstGeom>
        </p:spPr>
      </p:pic>
      <p:sp>
        <p:nvSpPr>
          <p:cNvPr id="2" name="TextBox 1">
            <a:extLst>
              <a:ext uri="{FF2B5EF4-FFF2-40B4-BE49-F238E27FC236}">
                <a16:creationId xmlns:a16="http://schemas.microsoft.com/office/drawing/2014/main" id="{44E1C581-BF81-D501-8CB8-2097186C0777}"/>
              </a:ext>
            </a:extLst>
          </p:cNvPr>
          <p:cNvSpPr txBox="1"/>
          <p:nvPr/>
        </p:nvSpPr>
        <p:spPr>
          <a:xfrm>
            <a:off x="11618842" y="6427252"/>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23</a:t>
            </a:r>
          </a:p>
        </p:txBody>
      </p:sp>
      <p:graphicFrame>
        <p:nvGraphicFramePr>
          <p:cNvPr id="5" name="Chart 4">
            <a:extLst>
              <a:ext uri="{FF2B5EF4-FFF2-40B4-BE49-F238E27FC236}">
                <a16:creationId xmlns:a16="http://schemas.microsoft.com/office/drawing/2014/main" id="{1A56C1E9-9A44-FBB0-BDFE-19AB17A227A3}"/>
              </a:ext>
            </a:extLst>
          </p:cNvPr>
          <p:cNvGraphicFramePr>
            <a:graphicFrameLocks/>
          </p:cNvGraphicFramePr>
          <p:nvPr>
            <p:extLst/>
          </p:nvPr>
        </p:nvGraphicFramePr>
        <p:xfrm>
          <a:off x="1472193" y="1442720"/>
          <a:ext cx="9490448" cy="390144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640236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36F6E-C29B-E725-5310-3487C8CDE56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6AEDA94-7F3B-A9DB-F0E3-4979532BAB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018" y="0"/>
            <a:ext cx="1761743" cy="1967948"/>
          </a:xfrm>
          <a:prstGeom prst="rect">
            <a:avLst/>
          </a:prstGeom>
        </p:spPr>
      </p:pic>
      <p:sp>
        <p:nvSpPr>
          <p:cNvPr id="2" name="TextBox 1">
            <a:extLst>
              <a:ext uri="{FF2B5EF4-FFF2-40B4-BE49-F238E27FC236}">
                <a16:creationId xmlns:a16="http://schemas.microsoft.com/office/drawing/2014/main" id="{E7351551-CB5B-7F6E-92A1-29FBD1C6F902}"/>
              </a:ext>
            </a:extLst>
          </p:cNvPr>
          <p:cNvSpPr txBox="1"/>
          <p:nvPr/>
        </p:nvSpPr>
        <p:spPr>
          <a:xfrm>
            <a:off x="11618842" y="6427252"/>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23</a:t>
            </a:r>
          </a:p>
        </p:txBody>
      </p:sp>
      <p:sp>
        <p:nvSpPr>
          <p:cNvPr id="5" name="Title 1">
            <a:extLst>
              <a:ext uri="{FF2B5EF4-FFF2-40B4-BE49-F238E27FC236}">
                <a16:creationId xmlns:a16="http://schemas.microsoft.com/office/drawing/2014/main" id="{331C284F-DB62-1AC7-DE13-9F3C389BA153}"/>
              </a:ext>
            </a:extLst>
          </p:cNvPr>
          <p:cNvSpPr>
            <a:spLocks noGrp="1"/>
          </p:cNvSpPr>
          <p:nvPr>
            <p:ph type="title"/>
          </p:nvPr>
        </p:nvSpPr>
        <p:spPr>
          <a:xfrm>
            <a:off x="1822587" y="355324"/>
            <a:ext cx="9796255" cy="891585"/>
          </a:xfrm>
        </p:spPr>
        <p:txBody>
          <a:bodyPr>
            <a:normAutofit fontScale="90000"/>
          </a:bodyPr>
          <a:lstStyle/>
          <a:p>
            <a:pPr algn="ctr"/>
            <a:br>
              <a:rPr lang="lv-LV" altLang="lv-LV" sz="2700" b="1" dirty="0">
                <a:solidFill>
                  <a:schemeClr val="tx1"/>
                </a:solidFill>
                <a:latin typeface="Verdana" panose="020B0604030504040204" pitchFamily="34" charset="0"/>
                <a:ea typeface="Verdana" panose="020B0604030504040204" pitchFamily="34" charset="0"/>
                <a:cs typeface="Verdana" panose="020B0604030504040204" pitchFamily="34" charset="0"/>
              </a:rPr>
            </a:br>
            <a:br>
              <a:rPr lang="lv-LV" altLang="lv-LV" sz="2700" b="1"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lv-LV" altLang="lv-LV" sz="2200" b="1" dirty="0">
                <a:solidFill>
                  <a:schemeClr val="tx1"/>
                </a:solidFill>
                <a:latin typeface="Verdana" panose="020B0604030504040204" pitchFamily="34" charset="0"/>
                <a:ea typeface="Verdana" panose="020B0604030504040204" pitchFamily="34" charset="0"/>
                <a:cs typeface="Verdana" panose="020B0604030504040204" pitchFamily="34" charset="0"/>
              </a:rPr>
              <a:t>Ukrainas iedzīvotāji, kas vērsušies </a:t>
            </a:r>
            <a:r>
              <a:rPr lang="lv-LV" altLang="lv-LV" sz="2200" b="1" u="sng" dirty="0">
                <a:solidFill>
                  <a:schemeClr val="tx1"/>
                </a:solidFill>
                <a:latin typeface="Verdana" panose="020B0604030504040204" pitchFamily="34" charset="0"/>
                <a:ea typeface="Verdana" panose="020B0604030504040204" pitchFamily="34" charset="0"/>
                <a:cs typeface="Verdana" panose="020B0604030504040204" pitchFamily="34" charset="0"/>
              </a:rPr>
              <a:t>stacionārā </a:t>
            </a:r>
            <a:r>
              <a:rPr lang="lv-LV" altLang="lv-LV" sz="2200" b="1" dirty="0">
                <a:solidFill>
                  <a:schemeClr val="tx1"/>
                </a:solidFill>
                <a:latin typeface="Verdana" panose="020B0604030504040204" pitchFamily="34" charset="0"/>
                <a:ea typeface="Verdana" panose="020B0604030504040204" pitchFamily="34" charset="0"/>
                <a:cs typeface="Verdana" panose="020B0604030504040204" pitchFamily="34" charset="0"/>
              </a:rPr>
              <a:t>ārstniecības iestādē (slimnīcā) ceturkšņa laikā (dati par 01.01.2023.-31.12.2025.)</a:t>
            </a:r>
            <a:br>
              <a:rPr lang="lv-LV" sz="4400" b="1" dirty="0">
                <a:latin typeface="Times New Roman" panose="02020603050405020304" pitchFamily="18" charset="0"/>
                <a:cs typeface="Times New Roman" panose="02020603050405020304" pitchFamily="18" charset="0"/>
              </a:rPr>
            </a:br>
            <a:endParaRPr lang="lv-LV"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47624307-C68B-BDA6-14BA-6E976B8C052F}"/>
              </a:ext>
            </a:extLst>
          </p:cNvPr>
          <p:cNvPicPr>
            <a:picLocks noChangeAspect="1"/>
          </p:cNvPicPr>
          <p:nvPr/>
        </p:nvPicPr>
        <p:blipFill>
          <a:blip r:embed="rId3"/>
          <a:stretch>
            <a:fillRect/>
          </a:stretch>
        </p:blipFill>
        <p:spPr>
          <a:xfrm>
            <a:off x="162960" y="5592359"/>
            <a:ext cx="2493480" cy="640135"/>
          </a:xfrm>
          <a:prstGeom prst="rect">
            <a:avLst/>
          </a:prstGeom>
        </p:spPr>
      </p:pic>
      <p:graphicFrame>
        <p:nvGraphicFramePr>
          <p:cNvPr id="6" name="Chart 5">
            <a:extLst>
              <a:ext uri="{FF2B5EF4-FFF2-40B4-BE49-F238E27FC236}">
                <a16:creationId xmlns:a16="http://schemas.microsoft.com/office/drawing/2014/main" id="{80CC1693-1309-B82F-13BE-06C56EA9B119}"/>
              </a:ext>
            </a:extLst>
          </p:cNvPr>
          <p:cNvGraphicFramePr>
            <a:graphicFrameLocks/>
          </p:cNvGraphicFramePr>
          <p:nvPr>
            <p:extLst/>
          </p:nvPr>
        </p:nvGraphicFramePr>
        <p:xfrm>
          <a:off x="987136" y="1602233"/>
          <a:ext cx="10631706" cy="358283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959177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1FA2144A-8E9E-A38A-3F2D-AD8C2F6238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925"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344CA9D3-9629-7A36-D5AA-A5AB8ED898E2}"/>
              </a:ext>
            </a:extLst>
          </p:cNvPr>
          <p:cNvSpPr>
            <a:spLocks noGrp="1"/>
          </p:cNvSpPr>
          <p:nvPr>
            <p:ph type="title"/>
          </p:nvPr>
        </p:nvSpPr>
        <p:spPr>
          <a:xfrm>
            <a:off x="1975622" y="0"/>
            <a:ext cx="5861301" cy="1526487"/>
          </a:xfrm>
        </p:spPr>
        <p:txBody>
          <a:bodyPr>
            <a:normAutofit fontScale="90000"/>
          </a:bodyPr>
          <a:lstStyle/>
          <a:p>
            <a:pPr algn="ctr"/>
            <a: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t>Neatliekamā medicīniskā palīdzība </a:t>
            </a:r>
            <a:b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lv-LV" altLang="lv-LV" sz="1800" b="1" u="sng" dirty="0">
                <a:solidFill>
                  <a:schemeClr val="tx1"/>
                </a:solidFill>
                <a:latin typeface="Verdana" panose="020B0604030504040204" pitchFamily="34" charset="0"/>
                <a:ea typeface="Verdana" panose="020B0604030504040204" pitchFamily="34" charset="0"/>
                <a:cs typeface="Verdana" panose="020B0604030504040204" pitchFamily="34" charset="0"/>
              </a:rPr>
              <a:t>NMPD izpildītie izsaukumi </a:t>
            </a:r>
            <a:r>
              <a:rPr lang="lv-LV" altLang="lv-LV" sz="1800" b="1" dirty="0">
                <a:solidFill>
                  <a:schemeClr val="tx1"/>
                </a:solidFill>
                <a:latin typeface="Verdana" panose="020B0604030504040204" pitchFamily="34" charset="0"/>
                <a:ea typeface="Verdana" panose="020B0604030504040204" pitchFamily="34" charset="0"/>
                <a:cs typeface="Verdana" panose="020B0604030504040204" pitchFamily="34" charset="0"/>
              </a:rPr>
              <a:t>pie Ukrainas  civiliedzīvotājiem sadalījumā pēc izsaukuma rezultāta</a:t>
            </a:r>
            <a:endPar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DC09A7C9-EC1B-B450-4477-F7A057734960}"/>
              </a:ext>
            </a:extLst>
          </p:cNvPr>
          <p:cNvSpPr txBox="1"/>
          <p:nvPr/>
        </p:nvSpPr>
        <p:spPr>
          <a:xfrm>
            <a:off x="11618842" y="6427252"/>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25</a:t>
            </a:r>
          </a:p>
        </p:txBody>
      </p:sp>
      <p:graphicFrame>
        <p:nvGraphicFramePr>
          <p:cNvPr id="3" name="Chart 2">
            <a:extLst>
              <a:ext uri="{FF2B5EF4-FFF2-40B4-BE49-F238E27FC236}">
                <a16:creationId xmlns:a16="http://schemas.microsoft.com/office/drawing/2014/main" id="{98868158-0D04-6B6E-18D7-B0E519AADD3E}"/>
              </a:ext>
            </a:extLst>
          </p:cNvPr>
          <p:cNvGraphicFramePr>
            <a:graphicFrameLocks/>
          </p:cNvGraphicFramePr>
          <p:nvPr/>
        </p:nvGraphicFramePr>
        <p:xfrm>
          <a:off x="497840" y="1440056"/>
          <a:ext cx="11541760" cy="4008368"/>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7924800" y="137160"/>
            <a:ext cx="4114800" cy="1169551"/>
          </a:xfrm>
          <a:prstGeom prst="rect">
            <a:avLst/>
          </a:prstGeom>
          <a:solidFill>
            <a:schemeClr val="accent6">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sng" strike="noStrike" kern="0" cap="none" spc="0" normalizeH="0" baseline="0" noProof="0" dirty="0">
                <a:ln>
                  <a:noFill/>
                </a:ln>
                <a:solidFill>
                  <a:srgbClr val="000000"/>
                </a:solidFill>
                <a:effectLst/>
                <a:uLnTx/>
                <a:uFillTx/>
                <a:latin typeface="Arial"/>
                <a:cs typeface="Arial"/>
                <a:sym typeface="Arial"/>
              </a:rPr>
              <a:t>No 28.02.2022. </a:t>
            </a:r>
            <a:r>
              <a:rPr kumimoji="0" lang="en-US" sz="1400" b="1" i="0" u="sng" strike="noStrike" kern="0" cap="none" spc="0" normalizeH="0" baseline="0" noProof="0" dirty="0" err="1">
                <a:ln>
                  <a:noFill/>
                </a:ln>
                <a:solidFill>
                  <a:srgbClr val="000000"/>
                </a:solidFill>
                <a:effectLst/>
                <a:uLnTx/>
                <a:uFillTx/>
                <a:latin typeface="Arial"/>
                <a:cs typeface="Arial"/>
                <a:sym typeface="Arial"/>
              </a:rPr>
              <a:t>līdz</a:t>
            </a:r>
            <a:r>
              <a:rPr kumimoji="0" lang="en-US" sz="1400" b="1" i="0" u="sng" strike="noStrike" kern="0" cap="none" spc="0" normalizeH="0" baseline="0" noProof="0" dirty="0">
                <a:ln>
                  <a:noFill/>
                </a:ln>
                <a:solidFill>
                  <a:srgbClr val="000000"/>
                </a:solidFill>
                <a:effectLst/>
                <a:uLnTx/>
                <a:uFillTx/>
                <a:latin typeface="Arial"/>
                <a:cs typeface="Arial"/>
                <a:sym typeface="Arial"/>
              </a:rPr>
              <a:t> 23.03.2026.</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1" i="0" u="sng"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Arial"/>
                <a:cs typeface="Arial"/>
                <a:sym typeface="Arial"/>
              </a:rPr>
              <a:t>NMPD </a:t>
            </a:r>
            <a:r>
              <a:rPr kumimoji="0" lang="en-US" sz="1400" b="1" i="0" u="none" strike="noStrike" kern="0" cap="none" spc="0" normalizeH="0" baseline="0" noProof="0" dirty="0" err="1">
                <a:ln>
                  <a:noFill/>
                </a:ln>
                <a:solidFill>
                  <a:srgbClr val="000000"/>
                </a:solidFill>
                <a:effectLst/>
                <a:uLnTx/>
                <a:uFillTx/>
                <a:latin typeface="Arial"/>
                <a:cs typeface="Arial"/>
                <a:sym typeface="Arial"/>
              </a:rPr>
              <a:t>izpildīto</a:t>
            </a:r>
            <a:r>
              <a:rPr kumimoji="0" lang="en-US" sz="1400" b="1" i="0" u="none" strike="noStrike" kern="0" cap="none" spc="0" normalizeH="0" baseline="0" noProof="0" dirty="0">
                <a:ln>
                  <a:noFill/>
                </a:ln>
                <a:solidFill>
                  <a:srgbClr val="000000"/>
                </a:solidFill>
                <a:effectLst/>
                <a:uLnTx/>
                <a:uFillTx/>
                <a:latin typeface="Arial"/>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cs typeface="Arial"/>
                <a:sym typeface="Arial"/>
              </a:rPr>
              <a:t>izsaukumu</a:t>
            </a:r>
            <a:r>
              <a:rPr kumimoji="0" lang="en-US" sz="1400" b="1" i="0" u="none" strike="noStrike" kern="0" cap="none" spc="0" normalizeH="0" baseline="0" noProof="0" dirty="0">
                <a:ln>
                  <a:noFill/>
                </a:ln>
                <a:solidFill>
                  <a:srgbClr val="000000"/>
                </a:solidFill>
                <a:effectLst/>
                <a:uLnTx/>
                <a:uFillTx/>
                <a:latin typeface="Arial"/>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cs typeface="Arial"/>
                <a:sym typeface="Arial"/>
              </a:rPr>
              <a:t>skaits</a:t>
            </a:r>
            <a:r>
              <a:rPr kumimoji="0" lang="en-US" sz="1400" b="0" i="0" u="none" strike="noStrike" kern="0" cap="none" spc="0" normalizeH="0" baseline="0" noProof="0" dirty="0">
                <a:ln>
                  <a:noFill/>
                </a:ln>
                <a:solidFill>
                  <a:srgbClr val="000000"/>
                </a:solidFill>
                <a:effectLst/>
                <a:uLnTx/>
                <a:uFillTx/>
                <a:latin typeface="Arial"/>
                <a:cs typeface="Arial"/>
                <a:sym typeface="Arial"/>
              </a:rPr>
              <a:t>  - </a:t>
            </a:r>
            <a:r>
              <a:rPr kumimoji="0" lang="en-US" sz="1400" b="1" i="0" u="none" strike="noStrike" kern="0" cap="none" spc="0" normalizeH="0" baseline="0" noProof="0" dirty="0">
                <a:ln>
                  <a:noFill/>
                </a:ln>
                <a:solidFill>
                  <a:srgbClr val="000000"/>
                </a:solidFill>
                <a:effectLst/>
                <a:uLnTx/>
                <a:uFillTx/>
                <a:latin typeface="Arial"/>
                <a:cs typeface="Arial"/>
                <a:sym typeface="Arial"/>
              </a:rPr>
              <a:t>6 765</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Arial"/>
                <a:cs typeface="Arial"/>
                <a:sym typeface="Arial"/>
              </a:rPr>
              <a:t>t.sk. </a:t>
            </a:r>
            <a:r>
              <a:rPr kumimoji="0" lang="en-US" sz="1400" b="0" i="0" u="none" strike="noStrike" kern="0" cap="none" spc="0" normalizeH="0" baseline="0" noProof="0" dirty="0" err="1">
                <a:ln>
                  <a:noFill/>
                </a:ln>
                <a:solidFill>
                  <a:srgbClr val="000000"/>
                </a:solidFill>
                <a:effectLst/>
                <a:uLnTx/>
                <a:uFillTx/>
                <a:latin typeface="Arial"/>
                <a:cs typeface="Arial"/>
                <a:sym typeface="Arial"/>
              </a:rPr>
              <a:t>nogādāti</a:t>
            </a:r>
            <a:r>
              <a:rPr kumimoji="0" lang="en-US" sz="1400" b="0" i="0" u="none" strike="noStrike" kern="0" cap="none" spc="0" normalizeH="0" baseline="0" noProof="0" dirty="0">
                <a:ln>
                  <a:noFill/>
                </a:ln>
                <a:solidFill>
                  <a:srgbClr val="000000"/>
                </a:solidFill>
                <a:effectLst/>
                <a:uLnTx/>
                <a:uFillTx/>
                <a:latin typeface="Arial"/>
                <a:cs typeface="Arial"/>
                <a:sym typeface="Arial"/>
              </a:rPr>
              <a:t> ĀI – </a:t>
            </a:r>
            <a:r>
              <a:rPr kumimoji="0" lang="en-US" sz="1400" b="1" i="0" u="none" strike="noStrike" kern="0" cap="none" spc="0" normalizeH="0" baseline="0" noProof="0" dirty="0">
                <a:ln>
                  <a:noFill/>
                </a:ln>
                <a:solidFill>
                  <a:srgbClr val="000000"/>
                </a:solidFill>
                <a:effectLst/>
                <a:uLnTx/>
                <a:uFillTx/>
                <a:latin typeface="Arial"/>
                <a:cs typeface="Arial"/>
                <a:sym typeface="Arial"/>
              </a:rPr>
              <a:t>3 702</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000000"/>
                </a:solidFill>
                <a:effectLst/>
                <a:uLnTx/>
                <a:uFillTx/>
                <a:latin typeface="Arial"/>
                <a:cs typeface="Arial"/>
                <a:sym typeface="Arial"/>
              </a:rPr>
              <a:t>t.sk. </a:t>
            </a:r>
            <a:r>
              <a:rPr kumimoji="0" lang="en-US" sz="1400" b="0" i="0" u="none" strike="noStrike" kern="0" cap="none" spc="0" normalizeH="0" baseline="0" noProof="0" dirty="0" err="1">
                <a:ln>
                  <a:noFill/>
                </a:ln>
                <a:solidFill>
                  <a:srgbClr val="000000"/>
                </a:solidFill>
                <a:effectLst/>
                <a:uLnTx/>
                <a:uFillTx/>
                <a:latin typeface="Arial"/>
                <a:cs typeface="Arial"/>
                <a:sym typeface="Arial"/>
              </a:rPr>
              <a:t>vei</a:t>
            </a:r>
            <a:r>
              <a:rPr kumimoji="0" lang="lv-LV" sz="1400" b="0" i="0" u="none" strike="noStrike" kern="0" cap="none" spc="0" normalizeH="0" baseline="0" noProof="0" dirty="0">
                <a:ln>
                  <a:noFill/>
                </a:ln>
                <a:solidFill>
                  <a:srgbClr val="000000"/>
                </a:solidFill>
                <a:effectLst/>
                <a:uLnTx/>
                <a:uFillTx/>
                <a:latin typeface="Arial"/>
                <a:cs typeface="Arial"/>
                <a:sym typeface="Arial"/>
              </a:rPr>
              <a:t>k</a:t>
            </a:r>
            <a:r>
              <a:rPr kumimoji="0" lang="en-US" sz="1400" b="0" i="0" u="none" strike="noStrike" kern="0" cap="none" spc="0" normalizeH="0" baseline="0" noProof="0" dirty="0" err="1">
                <a:ln>
                  <a:noFill/>
                </a:ln>
                <a:solidFill>
                  <a:srgbClr val="000000"/>
                </a:solidFill>
                <a:effectLst/>
                <a:uLnTx/>
                <a:uFillTx/>
                <a:latin typeface="Arial"/>
                <a:cs typeface="Arial"/>
                <a:sym typeface="Arial"/>
              </a:rPr>
              <a:t>tas</a:t>
            </a:r>
            <a:r>
              <a:rPr kumimoji="0" lang="en-US" sz="1400" b="0" i="0" u="none" strike="noStrike" kern="0" cap="none" spc="0" normalizeH="0" baseline="0" noProof="0" dirty="0">
                <a:ln>
                  <a:noFill/>
                </a:ln>
                <a:solidFill>
                  <a:srgbClr val="000000"/>
                </a:solidFill>
                <a:effectLst/>
                <a:uLnTx/>
                <a:uFillTx/>
                <a:latin typeface="Arial"/>
                <a:cs typeface="Arial"/>
                <a:sym typeface="Arial"/>
              </a:rPr>
              <a:t> </a:t>
            </a:r>
            <a:r>
              <a:rPr kumimoji="0" lang="en-US" sz="1400" b="0" i="0" u="none" strike="noStrike" kern="0" cap="none" spc="0" normalizeH="0" baseline="0" noProof="0" dirty="0" err="1">
                <a:ln>
                  <a:noFill/>
                </a:ln>
                <a:solidFill>
                  <a:srgbClr val="000000"/>
                </a:solidFill>
                <a:effectLst/>
                <a:uLnTx/>
                <a:uFillTx/>
                <a:latin typeface="Arial"/>
                <a:cs typeface="Arial"/>
                <a:sym typeface="Arial"/>
              </a:rPr>
              <a:t>pārvešanas</a:t>
            </a:r>
            <a:r>
              <a:rPr kumimoji="0" lang="en-US" sz="1400" b="0" i="0" u="none" strike="noStrike" kern="0" cap="none" spc="0" normalizeH="0" baseline="0" noProof="0" dirty="0">
                <a:ln>
                  <a:noFill/>
                </a:ln>
                <a:solidFill>
                  <a:srgbClr val="000000"/>
                </a:solidFill>
                <a:effectLst/>
                <a:uLnTx/>
                <a:uFillTx/>
                <a:latin typeface="Arial"/>
                <a:cs typeface="Arial"/>
                <a:sym typeface="Arial"/>
              </a:rPr>
              <a:t> - </a:t>
            </a:r>
            <a:r>
              <a:rPr kumimoji="0" lang="en-US" sz="1400" b="1" i="0" u="none" strike="noStrike" kern="0" cap="none" spc="0" normalizeH="0" baseline="0" noProof="0" dirty="0">
                <a:ln>
                  <a:noFill/>
                </a:ln>
                <a:solidFill>
                  <a:srgbClr val="000000"/>
                </a:solidFill>
                <a:effectLst/>
                <a:uLnTx/>
                <a:uFillTx/>
                <a:latin typeface="Arial"/>
                <a:cs typeface="Arial"/>
                <a:sym typeface="Arial"/>
              </a:rPr>
              <a:t>251</a:t>
            </a:r>
            <a:endParaRPr kumimoji="0" lang="lv-LV" sz="1400" b="1"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183476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2185851" y="86830"/>
            <a:ext cx="8964436" cy="393536"/>
          </a:xfrm>
        </p:spPr>
        <p:txBody>
          <a:bodyPr/>
          <a:lstStyle/>
          <a:p>
            <a:r>
              <a:rPr lang="lv-LV" altLang="lv-LV" sz="2000" b="1" u="sng" dirty="0">
                <a:solidFill>
                  <a:schemeClr val="tx1"/>
                </a:solidFill>
                <a:latin typeface="Verdana" panose="020B0604030504040204" pitchFamily="34" charset="0"/>
                <a:ea typeface="Verdana" panose="020B0604030504040204" pitchFamily="34" charset="0"/>
                <a:cs typeface="Verdana" panose="020B0604030504040204" pitchFamily="34" charset="0"/>
              </a:rPr>
              <a:t>Infekcijas slimību </a:t>
            </a:r>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gadījumi Ukrainas civiliedzīvotāju vidū</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xfrm>
            <a:off x="8727661" y="6406045"/>
            <a:ext cx="2844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r>
              <a:rPr kumimoji="0" lang="lv-LV"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cs typeface="Times New Roman"/>
                <a:sym typeface="Times New Roman"/>
              </a:rPr>
              <a:t>26</a:t>
            </a:r>
            <a:endParaRPr kumimoji="0" lang="en-US"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cs typeface="Times New Roman"/>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726"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50F45AB5-86E0-EB31-B5EC-00F5D4368D05}"/>
              </a:ext>
            </a:extLst>
          </p:cNvPr>
          <p:cNvPicPr>
            <a:picLocks noChangeAspect="1"/>
          </p:cNvPicPr>
          <p:nvPr/>
        </p:nvPicPr>
        <p:blipFill>
          <a:blip r:embed="rId3"/>
          <a:stretch>
            <a:fillRect/>
          </a:stretch>
        </p:blipFill>
        <p:spPr>
          <a:xfrm>
            <a:off x="2296574" y="567196"/>
            <a:ext cx="7381875" cy="4905375"/>
          </a:xfrm>
          <a:prstGeom prst="rect">
            <a:avLst/>
          </a:prstGeom>
        </p:spPr>
      </p:pic>
    </p:spTree>
    <p:extLst>
      <p:ext uri="{BB962C8B-B14F-4D97-AF65-F5344CB8AC3E}">
        <p14:creationId xmlns:p14="http://schemas.microsoft.com/office/powerpoint/2010/main" val="14175389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70E59188-5294-3AE8-46BD-D1B252EA7142}"/>
              </a:ext>
            </a:extLst>
          </p:cNvPr>
          <p:cNvSpPr>
            <a:spLocks noGrp="1"/>
          </p:cNvSpPr>
          <p:nvPr>
            <p:ph type="title"/>
          </p:nvPr>
        </p:nvSpPr>
        <p:spPr/>
        <p:txBody>
          <a:bodyPr/>
          <a:lstStyle/>
          <a:p>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               </a:t>
            </a:r>
            <a:endParaRPr lang="en-US" sz="2000" dirty="0"/>
          </a:p>
        </p:txBody>
      </p:sp>
      <p:sp>
        <p:nvSpPr>
          <p:cNvPr id="3" name="Teksta vietturis 2">
            <a:extLst>
              <a:ext uri="{FF2B5EF4-FFF2-40B4-BE49-F238E27FC236}">
                <a16:creationId xmlns:a16="http://schemas.microsoft.com/office/drawing/2014/main" id="{ACEBABB2-6A24-6B38-6475-B77650C3B78C}"/>
              </a:ext>
            </a:extLst>
          </p:cNvPr>
          <p:cNvSpPr>
            <a:spLocks noGrp="1"/>
          </p:cNvSpPr>
          <p:nvPr>
            <p:ph type="body" idx="1"/>
          </p:nvPr>
        </p:nvSpPr>
        <p:spPr/>
        <p:txBody>
          <a:bodyPr/>
          <a:lstStyle/>
          <a:p>
            <a:endParaRPr lang="en-US" dirty="0"/>
          </a:p>
        </p:txBody>
      </p:sp>
      <p:pic>
        <p:nvPicPr>
          <p:cNvPr id="4" name="Attēls 3">
            <a:extLst>
              <a:ext uri="{FF2B5EF4-FFF2-40B4-BE49-F238E27FC236}">
                <a16:creationId xmlns:a16="http://schemas.microsoft.com/office/drawing/2014/main" id="{27EDD15F-9C1E-607F-9781-4FBA22A54B9A}"/>
              </a:ext>
            </a:extLst>
          </p:cNvPr>
          <p:cNvPicPr>
            <a:picLocks noChangeAspect="1"/>
          </p:cNvPicPr>
          <p:nvPr/>
        </p:nvPicPr>
        <p:blipFill>
          <a:blip r:embed="rId2"/>
          <a:stretch>
            <a:fillRect/>
          </a:stretch>
        </p:blipFill>
        <p:spPr>
          <a:xfrm>
            <a:off x="323273" y="1"/>
            <a:ext cx="11536218" cy="6742544"/>
          </a:xfrm>
          <a:prstGeom prst="rect">
            <a:avLst/>
          </a:prstGeom>
        </p:spPr>
      </p:pic>
      <p:graphicFrame>
        <p:nvGraphicFramePr>
          <p:cNvPr id="5" name="Chart 11">
            <a:extLst>
              <a:ext uri="{FF2B5EF4-FFF2-40B4-BE49-F238E27FC236}">
                <a16:creationId xmlns:a16="http://schemas.microsoft.com/office/drawing/2014/main" id="{B9733C5A-44BE-BAD9-1A05-52B41AA1CF90}"/>
              </a:ext>
            </a:extLst>
          </p:cNvPr>
          <p:cNvGraphicFramePr>
            <a:graphicFrameLocks/>
          </p:cNvGraphicFramePr>
          <p:nvPr>
            <p:extLst/>
          </p:nvPr>
        </p:nvGraphicFramePr>
        <p:xfrm>
          <a:off x="426491" y="1442082"/>
          <a:ext cx="6096004" cy="397383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Chart 1">
            <a:extLst>
              <a:ext uri="{FF2B5EF4-FFF2-40B4-BE49-F238E27FC236}">
                <a16:creationId xmlns:a16="http://schemas.microsoft.com/office/drawing/2014/main" id="{7D0DB96E-BB64-0CBD-6FD7-B1C57031E190}"/>
              </a:ext>
            </a:extLst>
          </p:cNvPr>
          <p:cNvGraphicFramePr>
            <a:graphicFrameLocks/>
          </p:cNvGraphicFramePr>
          <p:nvPr>
            <p:extLst/>
          </p:nvPr>
        </p:nvGraphicFramePr>
        <p:xfrm>
          <a:off x="6625713" y="1442082"/>
          <a:ext cx="5204984" cy="381571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010123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D1AD70FD-2039-B889-A8AE-8C1EAD15DD3E}"/>
              </a:ext>
            </a:extLst>
          </p:cNvPr>
          <p:cNvSpPr>
            <a:spLocks noGrp="1"/>
          </p:cNvSpPr>
          <p:nvPr>
            <p:ph type="title"/>
          </p:nvPr>
        </p:nvSpPr>
        <p:spPr/>
        <p:txBody>
          <a:bodyPr/>
          <a:lstStyle/>
          <a:p>
            <a:endParaRPr lang="en-US"/>
          </a:p>
        </p:txBody>
      </p:sp>
      <p:sp>
        <p:nvSpPr>
          <p:cNvPr id="3" name="Teksta vietturis 2">
            <a:extLst>
              <a:ext uri="{FF2B5EF4-FFF2-40B4-BE49-F238E27FC236}">
                <a16:creationId xmlns:a16="http://schemas.microsoft.com/office/drawing/2014/main" id="{F4ED40B6-3622-65C5-9DA5-57E54EFBCCFB}"/>
              </a:ext>
            </a:extLst>
          </p:cNvPr>
          <p:cNvSpPr>
            <a:spLocks noGrp="1"/>
          </p:cNvSpPr>
          <p:nvPr>
            <p:ph type="body" idx="1"/>
          </p:nvPr>
        </p:nvSpPr>
        <p:spPr/>
        <p:txBody>
          <a:bodyPr/>
          <a:lstStyle/>
          <a:p>
            <a:endParaRPr lang="en-US"/>
          </a:p>
        </p:txBody>
      </p:sp>
      <p:pic>
        <p:nvPicPr>
          <p:cNvPr id="4" name="Attēls 3">
            <a:extLst>
              <a:ext uri="{FF2B5EF4-FFF2-40B4-BE49-F238E27FC236}">
                <a16:creationId xmlns:a16="http://schemas.microsoft.com/office/drawing/2014/main" id="{EE8E6480-5968-1EC9-742D-B253CD3030E5}"/>
              </a:ext>
            </a:extLst>
          </p:cNvPr>
          <p:cNvPicPr>
            <a:picLocks noChangeAspect="1"/>
          </p:cNvPicPr>
          <p:nvPr/>
        </p:nvPicPr>
        <p:blipFill>
          <a:blip r:embed="rId2"/>
          <a:stretch>
            <a:fillRect/>
          </a:stretch>
        </p:blipFill>
        <p:spPr>
          <a:xfrm>
            <a:off x="406399" y="1"/>
            <a:ext cx="11259127" cy="6583362"/>
          </a:xfrm>
          <a:prstGeom prst="rect">
            <a:avLst/>
          </a:prstGeom>
        </p:spPr>
      </p:pic>
      <p:pic>
        <p:nvPicPr>
          <p:cNvPr id="8" name="Attēls 7">
            <a:extLst>
              <a:ext uri="{FF2B5EF4-FFF2-40B4-BE49-F238E27FC236}">
                <a16:creationId xmlns:a16="http://schemas.microsoft.com/office/drawing/2014/main" id="{7BA7AE96-AC09-2F16-F6F7-51E642666035}"/>
              </a:ext>
            </a:extLst>
          </p:cNvPr>
          <p:cNvPicPr>
            <a:picLocks noChangeAspect="1"/>
          </p:cNvPicPr>
          <p:nvPr/>
        </p:nvPicPr>
        <p:blipFill>
          <a:blip r:embed="rId3"/>
          <a:stretch>
            <a:fillRect/>
          </a:stretch>
        </p:blipFill>
        <p:spPr>
          <a:xfrm>
            <a:off x="2533794" y="173399"/>
            <a:ext cx="8639175" cy="1019175"/>
          </a:xfrm>
          <a:prstGeom prst="rect">
            <a:avLst/>
          </a:prstGeom>
        </p:spPr>
      </p:pic>
      <p:graphicFrame>
        <p:nvGraphicFramePr>
          <p:cNvPr id="10" name="Chart 5">
            <a:extLst>
              <a:ext uri="{FF2B5EF4-FFF2-40B4-BE49-F238E27FC236}">
                <a16:creationId xmlns:a16="http://schemas.microsoft.com/office/drawing/2014/main" id="{E818B87A-7E86-623A-245C-A64ED96CFB4F}"/>
              </a:ext>
            </a:extLst>
          </p:cNvPr>
          <p:cNvGraphicFramePr>
            <a:graphicFrameLocks/>
          </p:cNvGraphicFramePr>
          <p:nvPr>
            <p:extLst/>
          </p:nvPr>
        </p:nvGraphicFramePr>
        <p:xfrm>
          <a:off x="199729" y="1297123"/>
          <a:ext cx="6049705" cy="398911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Chart 1">
            <a:extLst>
              <a:ext uri="{FF2B5EF4-FFF2-40B4-BE49-F238E27FC236}">
                <a16:creationId xmlns:a16="http://schemas.microsoft.com/office/drawing/2014/main" id="{3CBAF6CE-AB8B-09DF-B432-EB525457C7C5}"/>
              </a:ext>
            </a:extLst>
          </p:cNvPr>
          <p:cNvGraphicFramePr>
            <a:graphicFrameLocks/>
          </p:cNvGraphicFramePr>
          <p:nvPr>
            <p:extLst/>
          </p:nvPr>
        </p:nvGraphicFramePr>
        <p:xfrm>
          <a:off x="6322423" y="1330306"/>
          <a:ext cx="5165243" cy="392275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1467793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a:extLst>
              <a:ext uri="{FF2B5EF4-FFF2-40B4-BE49-F238E27FC236}">
                <a16:creationId xmlns:a16="http://schemas.microsoft.com/office/drawing/2014/main" id="{3776A33A-437D-2A89-1D8B-86CB6290C036}"/>
              </a:ext>
            </a:extLst>
          </p:cNvPr>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247F5B27-3591-45FB-AC0A-637D4FE2C64F}" type="slidenum">
              <a:rPr kumimoji="0" lang="en-US" altLang="lv-LV" sz="1000" b="0" i="0" u="none" strike="noStrike" kern="0" cap="none" spc="0" normalizeH="0" baseline="0" noProof="0" smtClean="0">
                <a:ln>
                  <a:noFill/>
                </a:ln>
                <a:solidFill>
                  <a:srgbClr val="898989"/>
                </a:solidFill>
                <a:effectLst/>
                <a:uLnTx/>
                <a:uFillTx/>
                <a:latin typeface="Verdana" panose="020B0604030504040204" pitchFamily="34" charset="0"/>
                <a:cs typeface="Arial"/>
                <a:sym typeface="Arial"/>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31</a:t>
            </a:fld>
            <a:endPar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Arial"/>
              <a:sym typeface="Arial"/>
            </a:endParaRPr>
          </a:p>
        </p:txBody>
      </p:sp>
      <p:pic>
        <p:nvPicPr>
          <p:cNvPr id="12291" name="Picture 20">
            <a:extLst>
              <a:ext uri="{FF2B5EF4-FFF2-40B4-BE49-F238E27FC236}">
                <a16:creationId xmlns:a16="http://schemas.microsoft.com/office/drawing/2014/main" id="{62965388-4BAF-3885-136E-BF584C1C9FD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175" y="0"/>
            <a:ext cx="18637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3">
            <a:extLst>
              <a:ext uri="{FF2B5EF4-FFF2-40B4-BE49-F238E27FC236}">
                <a16:creationId xmlns:a16="http://schemas.microsoft.com/office/drawing/2014/main" id="{BED3890E-3BB4-3F9A-E57E-4B2A75252083}"/>
              </a:ext>
            </a:extLst>
          </p:cNvPr>
          <p:cNvSpPr txBox="1">
            <a:spLocks noChangeArrowheads="1"/>
          </p:cNvSpPr>
          <p:nvPr/>
        </p:nvSpPr>
        <p:spPr bwMode="auto">
          <a:xfrm>
            <a:off x="3087688" y="360363"/>
            <a:ext cx="78263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altLang="lv-LV" sz="2400" b="1" i="0" u="none" strike="noStrike" kern="0" cap="none" spc="0" normalizeH="0" baseline="0" noProof="0">
                <a:ln>
                  <a:noFill/>
                </a:ln>
                <a:solidFill>
                  <a:srgbClr val="0D0D0D"/>
                </a:solidFill>
                <a:effectLst/>
                <a:uLnTx/>
                <a:uFillTx/>
                <a:latin typeface="Verdana" panose="020B0604030504040204" pitchFamily="34" charset="0"/>
                <a:cs typeface="Arial"/>
                <a:sym typeface="Arial"/>
              </a:rPr>
              <a:t>Izglītības sektora dati ar </a:t>
            </a:r>
            <a:r>
              <a:rPr kumimoji="0" lang="en-US" altLang="lv-LV" sz="2400" b="1" i="0" u="none" strike="noStrike" kern="0" cap="none" spc="0" normalizeH="0" baseline="0" noProof="0">
                <a:ln>
                  <a:noFill/>
                </a:ln>
                <a:solidFill>
                  <a:srgbClr val="0D0D0D"/>
                </a:solidFill>
                <a:effectLst/>
                <a:uLnTx/>
                <a:uFillTx/>
                <a:latin typeface="Verdana" panose="020B0604030504040204" pitchFamily="34" charset="0"/>
                <a:cs typeface="Arial"/>
                <a:sym typeface="Arial"/>
              </a:rPr>
              <a:t>reģistrētu </a:t>
            </a:r>
            <a:r>
              <a:rPr kumimoji="0" lang="lv-LV" altLang="lv-LV" sz="2400" b="1" i="0" u="none" strike="noStrike" kern="0" cap="none" spc="0" normalizeH="0" baseline="0" noProof="0">
                <a:ln>
                  <a:noFill/>
                </a:ln>
                <a:solidFill>
                  <a:srgbClr val="0D0D0D"/>
                </a:solidFill>
                <a:effectLst/>
                <a:uLnTx/>
                <a:uFillTx/>
                <a:latin typeface="Verdana" panose="020B0604030504040204" pitchFamily="34" charset="0"/>
                <a:cs typeface="Arial"/>
                <a:sym typeface="Arial"/>
              </a:rPr>
              <a:t>apakšstatusu </a:t>
            </a:r>
            <a:r>
              <a:rPr kumimoji="0" lang="lv-LV" altLang="lv-LV" sz="2400" b="1" i="1" u="none" strike="noStrike" kern="0" cap="none" spc="0" normalizeH="0" baseline="0" noProof="0">
                <a:ln>
                  <a:noFill/>
                </a:ln>
                <a:solidFill>
                  <a:srgbClr val="0D0D0D"/>
                </a:solidFill>
                <a:effectLst/>
                <a:uLnTx/>
                <a:uFillTx/>
                <a:latin typeface="Verdana" panose="020B0604030504040204" pitchFamily="34" charset="0"/>
                <a:cs typeface="Arial"/>
                <a:sym typeface="Arial"/>
              </a:rPr>
              <a:t>Ukrainas civiliedzīvotājs</a:t>
            </a:r>
          </a:p>
        </p:txBody>
      </p:sp>
      <p:sp>
        <p:nvSpPr>
          <p:cNvPr id="2" name="Rectangle 1">
            <a:extLst>
              <a:ext uri="{FF2B5EF4-FFF2-40B4-BE49-F238E27FC236}">
                <a16:creationId xmlns:a16="http://schemas.microsoft.com/office/drawing/2014/main" id="{DBC6BD1A-98B9-6A75-8C3E-6EBFD7D5A611}"/>
              </a:ext>
            </a:extLst>
          </p:cNvPr>
          <p:cNvSpPr/>
          <p:nvPr/>
        </p:nvSpPr>
        <p:spPr>
          <a:xfrm>
            <a:off x="3087688" y="1322388"/>
            <a:ext cx="6096000" cy="307975"/>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prstClr val="black">
                    <a:lumMod val="95000"/>
                    <a:lumOff val="5000"/>
                  </a:prstClr>
                </a:solidFill>
                <a:effectLst/>
                <a:uLnTx/>
                <a:uFillTx/>
                <a:latin typeface="Verdana" panose="020B0604030504040204" pitchFamily="34" charset="0"/>
                <a:ea typeface="Verdana" panose="020B0604030504040204" pitchFamily="34" charset="0"/>
                <a:cs typeface="Arial"/>
                <a:sym typeface="Arial"/>
              </a:rPr>
              <a:t>30.03.2026</a:t>
            </a:r>
            <a:r>
              <a:rPr kumimoji="0" lang="lv-LV" sz="1400" b="1" i="0" u="none" strike="noStrike" kern="0" cap="none" spc="0" normalizeH="0" baseline="0" noProof="0" dirty="0">
                <a:ln>
                  <a:noFill/>
                </a:ln>
                <a:solidFill>
                  <a:prstClr val="black">
                    <a:lumMod val="95000"/>
                    <a:lumOff val="5000"/>
                  </a:prstClr>
                </a:solidFill>
                <a:effectLst/>
                <a:uLnTx/>
                <a:uFillTx/>
                <a:latin typeface="Verdana" panose="020B0604030504040204" pitchFamily="34" charset="0"/>
                <a:ea typeface="Verdana" panose="020B0604030504040204" pitchFamily="34" charset="0"/>
                <a:cs typeface="Arial"/>
                <a:sym typeface="Arial"/>
              </a:rPr>
              <a:t>. </a:t>
            </a:r>
          </a:p>
        </p:txBody>
      </p:sp>
      <p:sp>
        <p:nvSpPr>
          <p:cNvPr id="12294" name="Google Shape;193;p14">
            <a:extLst>
              <a:ext uri="{FF2B5EF4-FFF2-40B4-BE49-F238E27FC236}">
                <a16:creationId xmlns:a16="http://schemas.microsoft.com/office/drawing/2014/main" id="{3985F2E1-3554-25AB-9570-F767B3545938}"/>
              </a:ext>
            </a:extLst>
          </p:cNvPr>
          <p:cNvSpPr>
            <a:spLocks noGrp="1"/>
          </p:cNvSpPr>
          <p:nvPr>
            <p:ph type="body" idx="4294967295"/>
          </p:nvPr>
        </p:nvSpPr>
        <p:spPr>
          <a:xfrm>
            <a:off x="2335213" y="189230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Pirmsskolās: </a:t>
            </a:r>
            <a:r>
              <a:rPr lang="en-GB" altLang="en-US" sz="1700" b="1">
                <a:latin typeface="Verdana" panose="020B0604030504040204" pitchFamily="34" charset="0"/>
                <a:ea typeface="Verdana" panose="020B0604030504040204" pitchFamily="34" charset="0"/>
                <a:cs typeface="Arial" panose="020B0604020202020204" pitchFamily="34" charset="0"/>
              </a:rPr>
              <a:t>1017</a:t>
            </a:r>
            <a:r>
              <a:rPr lang="lv-LV" altLang="en-US" sz="1700" b="1">
                <a:latin typeface="Verdana" panose="020B0604030504040204" pitchFamily="34" charset="0"/>
                <a:ea typeface="Verdana" panose="020B0604030504040204" pitchFamily="34" charset="0"/>
                <a:cs typeface="Arial" panose="020B0604020202020204" pitchFamily="34" charset="0"/>
              </a:rPr>
              <a:t> </a:t>
            </a:r>
            <a:endParaRPr lang="en-US"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a:t>
            </a:r>
            <a:r>
              <a:rPr lang="en-GB" altLang="en-US" sz="1400" i="1">
                <a:latin typeface="Verdana" panose="020B0604030504040204" pitchFamily="34" charset="0"/>
                <a:ea typeface="Verdana" panose="020B0604030504040204" pitchFamily="34" charset="0"/>
                <a:cs typeface="Arial" panose="020B0604020202020204" pitchFamily="34" charset="0"/>
              </a:rPr>
              <a:t> 02</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03</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-2</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5" name="Google Shape;194;p14">
            <a:extLst>
              <a:ext uri="{FF2B5EF4-FFF2-40B4-BE49-F238E27FC236}">
                <a16:creationId xmlns:a16="http://schemas.microsoft.com/office/drawing/2014/main" id="{BB171CDB-346C-F36B-A6E8-2F360058C700}"/>
              </a:ext>
            </a:extLst>
          </p:cNvPr>
          <p:cNvSpPr>
            <a:spLocks noGrp="1"/>
          </p:cNvSpPr>
          <p:nvPr>
            <p:ph type="body" idx="4294967295"/>
          </p:nvPr>
        </p:nvSpPr>
        <p:spPr>
          <a:xfrm>
            <a:off x="2320925" y="299085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Vispārējā izglītībā: </a:t>
            </a:r>
            <a:r>
              <a:rPr lang="en-GB" altLang="en-US" sz="1700" b="1">
                <a:latin typeface="Verdana" panose="020B0604030504040204" pitchFamily="34" charset="0"/>
                <a:ea typeface="Verdana" panose="020B0604030504040204" pitchFamily="34" charset="0"/>
                <a:cs typeface="Arial" panose="020B0604020202020204" pitchFamily="34" charset="0"/>
              </a:rPr>
              <a:t>2624</a:t>
            </a:r>
            <a:br>
              <a:rPr lang="lv-LV" altLang="en-US" sz="1700">
                <a:latin typeface="Verdana" panose="020B0604030504040204" pitchFamily="34" charset="0"/>
                <a:ea typeface="Verdana" panose="020B0604030504040204" pitchFamily="34" charset="0"/>
                <a:cs typeface="Arial" panose="020B0604020202020204" pitchFamily="34" charset="0"/>
              </a:rPr>
            </a:br>
            <a:r>
              <a:rPr lang="lv-LV" altLang="en-US" sz="1400" i="1">
                <a:latin typeface="Verdana" panose="020B0604030504040204" pitchFamily="34" charset="0"/>
                <a:ea typeface="Verdana" panose="020B0604030504040204" pitchFamily="34" charset="0"/>
                <a:cs typeface="Arial" panose="020B0604020202020204" pitchFamily="34" charset="0"/>
              </a:rPr>
              <a:t>Izmaiņas no</a:t>
            </a:r>
            <a:r>
              <a:rPr lang="en-GB" altLang="en-US" sz="1400" i="1">
                <a:latin typeface="Verdana" panose="020B0604030504040204" pitchFamily="34" charset="0"/>
                <a:ea typeface="Verdana" panose="020B0604030504040204" pitchFamily="34" charset="0"/>
                <a:cs typeface="Arial" panose="020B0604020202020204" pitchFamily="34" charset="0"/>
              </a:rPr>
              <a:t> 02</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03</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-10</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6" name="Google Shape;225;p17">
            <a:extLst>
              <a:ext uri="{FF2B5EF4-FFF2-40B4-BE49-F238E27FC236}">
                <a16:creationId xmlns:a16="http://schemas.microsoft.com/office/drawing/2014/main" id="{09468613-1875-6E53-2B73-A6C50C6FF36A}"/>
              </a:ext>
            </a:extLst>
          </p:cNvPr>
          <p:cNvSpPr>
            <a:spLocks noGrp="1"/>
          </p:cNvSpPr>
          <p:nvPr>
            <p:ph type="body" idx="4294967295"/>
          </p:nvPr>
        </p:nvSpPr>
        <p:spPr>
          <a:xfrm>
            <a:off x="6618288" y="189230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Profesionālajā izglītībā</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227</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a:t>
            </a:r>
            <a:r>
              <a:rPr lang="en-US"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02</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03</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-4</a:t>
            </a:r>
          </a:p>
        </p:txBody>
      </p:sp>
      <p:sp>
        <p:nvSpPr>
          <p:cNvPr id="12297" name="Google Shape;225;p17">
            <a:extLst>
              <a:ext uri="{FF2B5EF4-FFF2-40B4-BE49-F238E27FC236}">
                <a16:creationId xmlns:a16="http://schemas.microsoft.com/office/drawing/2014/main" id="{FB05AB86-FC9D-450F-4477-0A27E708A794}"/>
              </a:ext>
            </a:extLst>
          </p:cNvPr>
          <p:cNvSpPr>
            <a:spLocks noGrp="1"/>
          </p:cNvSpPr>
          <p:nvPr>
            <p:ph type="body" idx="4294967295"/>
          </p:nvPr>
        </p:nvSpPr>
        <p:spPr>
          <a:xfrm>
            <a:off x="2335213" y="408940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Sporta skolās</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419</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 </a:t>
            </a:r>
            <a:r>
              <a:rPr lang="en-US" altLang="en-US" sz="1400" i="1">
                <a:latin typeface="Verdana" panose="020B0604030504040204" pitchFamily="34" charset="0"/>
                <a:ea typeface="Verdana" panose="020B0604030504040204" pitchFamily="34" charset="0"/>
                <a:cs typeface="Arial" panose="020B0604020202020204" pitchFamily="34" charset="0"/>
              </a:rPr>
              <a:t>02.03</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 +3</a:t>
            </a:r>
          </a:p>
        </p:txBody>
      </p:sp>
      <p:sp>
        <p:nvSpPr>
          <p:cNvPr id="12298" name="Google Shape;225;p17">
            <a:extLst>
              <a:ext uri="{FF2B5EF4-FFF2-40B4-BE49-F238E27FC236}">
                <a16:creationId xmlns:a16="http://schemas.microsoft.com/office/drawing/2014/main" id="{A1432E10-5BEB-99ED-FCA0-3D80BD9E7DD1}"/>
              </a:ext>
            </a:extLst>
          </p:cNvPr>
          <p:cNvSpPr>
            <a:spLocks noGrp="1"/>
          </p:cNvSpPr>
          <p:nvPr>
            <p:ph type="body" idx="4294967295"/>
          </p:nvPr>
        </p:nvSpPr>
        <p:spPr>
          <a:xfrm>
            <a:off x="6618288" y="299085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Studējošie</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418</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a:t>
            </a:r>
            <a:r>
              <a:rPr lang="en-US" altLang="en-US" sz="1400" i="1">
                <a:latin typeface="Verdana" panose="020B0604030504040204" pitchFamily="34" charset="0"/>
                <a:ea typeface="Verdana" panose="020B0604030504040204" pitchFamily="34" charset="0"/>
                <a:cs typeface="Arial" panose="020B0604020202020204" pitchFamily="34" charset="0"/>
              </a:rPr>
              <a:t> no 02.03. -6</a:t>
            </a:r>
          </a:p>
        </p:txBody>
      </p:sp>
      <p:sp>
        <p:nvSpPr>
          <p:cNvPr id="12299" name="Google Shape;225;p17">
            <a:extLst>
              <a:ext uri="{FF2B5EF4-FFF2-40B4-BE49-F238E27FC236}">
                <a16:creationId xmlns:a16="http://schemas.microsoft.com/office/drawing/2014/main" id="{71B90B54-F284-3E62-4618-C6503894B25A}"/>
              </a:ext>
            </a:extLst>
          </p:cNvPr>
          <p:cNvSpPr>
            <a:spLocks noGrp="1"/>
          </p:cNvSpPr>
          <p:nvPr>
            <p:ph type="body" idx="4294967295"/>
          </p:nvPr>
        </p:nvSpPr>
        <p:spPr>
          <a:xfrm>
            <a:off x="6618288" y="4221163"/>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Pedagogi</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45</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 </a:t>
            </a:r>
            <a:r>
              <a:rPr lang="en-GB" altLang="en-US" sz="1400" i="1">
                <a:latin typeface="Verdana" panose="020B0604030504040204" pitchFamily="34" charset="0"/>
                <a:ea typeface="Verdana" panose="020B0604030504040204" pitchFamily="34" charset="0"/>
                <a:cs typeface="Arial" panose="020B0604020202020204" pitchFamily="34" charset="0"/>
              </a:rPr>
              <a:t>02</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03</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0</a:t>
            </a:r>
            <a:endParaRPr lang="en-US" altLang="en-US" sz="1400" i="1">
              <a:latin typeface="Verdana" panose="020B0604030504040204" pitchFamily="34" charset="0"/>
              <a:ea typeface="Verdana" panose="020B0604030504040204" pitchFamily="34" charset="0"/>
              <a:cs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32</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342888" y="2433362"/>
            <a:ext cx="4075861" cy="394806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L</a:t>
            </a: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atviešu valodas aģentūra (LVA)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Mācību un metodiskie materiāli, pedagogu profesionālā pilnveide.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I</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estrādes</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ko var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izmantot</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jauniebraucēju</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t.sk.</a:t>
            </a: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ukraiņu</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bērnu</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un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jauniešu</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latviešu</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valodas</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apguves</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procesā</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neformālajā</a:t>
            </a:r>
            <a:r>
              <a:rPr kumimoji="0" lang="en-US"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r>
              <a:rPr kumimoji="0" lang="en-US"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izglītībā</a:t>
            </a: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alt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maciunmacies.valoda.lv</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alt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Apkopots mācību materiālu klāsts, skolēniem ar dažādu valodas prasmju līmeni (latviešu un ukraiņu valodā) &gt; valoda.lv &gt; LV-UKR saziņai</a:t>
            </a: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endParaRPr kumimoji="0" lang="lv-LV" altLang="lv-LV" sz="12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400" b="0" i="0" u="none" strike="noStrike" kern="0" cap="none" spc="0" normalizeH="0" baseline="0" noProof="0" dirty="0">
              <a:ln>
                <a:noFill/>
              </a:ln>
              <a:solidFill>
                <a:srgbClr val="664790"/>
              </a:solidFill>
              <a:effectLst/>
              <a:uLnTx/>
              <a:uFillTx/>
              <a:latin typeface="Times New Roman" panose="02020603050405020304" pitchFamily="18" charset="0"/>
              <a:ea typeface="Verdana"/>
              <a:cs typeface="Times New Roman" panose="02020603050405020304" pitchFamily="18" charset="0"/>
              <a:sym typeface="Arial"/>
            </a:endParaRPr>
          </a:p>
        </p:txBody>
      </p:sp>
      <p:grpSp>
        <p:nvGrpSpPr>
          <p:cNvPr id="8" name="Google Shape;762;p59">
            <a:extLst>
              <a:ext uri="{FF2B5EF4-FFF2-40B4-BE49-F238E27FC236}">
                <a16:creationId xmlns:a16="http://schemas.microsoft.com/office/drawing/2014/main" id="{A920DE8E-50D4-440F-DD35-FB42C0102E29}"/>
              </a:ext>
            </a:extLst>
          </p:cNvPr>
          <p:cNvGrpSpPr/>
          <p:nvPr/>
        </p:nvGrpSpPr>
        <p:grpSpPr>
          <a:xfrm>
            <a:off x="4595739" y="2187647"/>
            <a:ext cx="3141786" cy="2930624"/>
            <a:chOff x="3106688" y="1611263"/>
            <a:chExt cx="2930624" cy="2930624"/>
          </a:xfrm>
        </p:grpSpPr>
        <p:sp>
          <p:nvSpPr>
            <p:cNvPr id="9" name="Google Shape;763;p59">
              <a:extLst>
                <a:ext uri="{FF2B5EF4-FFF2-40B4-BE49-F238E27FC236}">
                  <a16:creationId xmlns:a16="http://schemas.microsoft.com/office/drawing/2014/main" id="{0D913CAF-6CD7-F3C2-9A65-0699D4B79547}"/>
                </a:ext>
              </a:extLst>
            </p:cNvPr>
            <p:cNvSpPr/>
            <p:nvPr/>
          </p:nvSpPr>
          <p:spPr>
            <a:xfrm>
              <a:off x="3106688" y="1611263"/>
              <a:ext cx="2930624" cy="2930624"/>
            </a:xfrm>
            <a:prstGeom prst="blockArc">
              <a:avLst>
                <a:gd name="adj1" fmla="val 7959705"/>
                <a:gd name="adj2" fmla="val 2586138"/>
                <a:gd name="adj3" fmla="val 6529"/>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664690"/>
                </a:solidFill>
                <a:effectLst/>
                <a:uLnTx/>
                <a:uFillTx/>
                <a:latin typeface="Trebuchet MS"/>
                <a:ea typeface="Trebuchet MS"/>
                <a:cs typeface="Trebuchet MS"/>
                <a:sym typeface="Trebuchet MS"/>
              </a:endParaRPr>
            </a:p>
          </p:txBody>
        </p:sp>
        <p:sp>
          <p:nvSpPr>
            <p:cNvPr id="10" name="Google Shape;764;p59">
              <a:extLst>
                <a:ext uri="{FF2B5EF4-FFF2-40B4-BE49-F238E27FC236}">
                  <a16:creationId xmlns:a16="http://schemas.microsoft.com/office/drawing/2014/main" id="{58795CA3-5ACF-632F-D29F-9037EE0078ED}"/>
                </a:ext>
              </a:extLst>
            </p:cNvPr>
            <p:cNvSpPr/>
            <p:nvPr/>
          </p:nvSpPr>
          <p:spPr>
            <a:xfrm rot="-7769673">
              <a:off x="5268369" y="3919169"/>
              <a:ext cx="396900" cy="342156"/>
            </a:xfrm>
            <a:prstGeom prst="triangle">
              <a:avLst>
                <a:gd name="adj" fmla="val 50000"/>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Trebuchet MS"/>
                <a:ea typeface="Trebuchet MS"/>
                <a:cs typeface="Trebuchet MS"/>
                <a:sym typeface="Trebuchet MS"/>
              </a:endParaRPr>
            </a:p>
          </p:txBody>
        </p:sp>
      </p:grpSp>
      <p:sp>
        <p:nvSpPr>
          <p:cNvPr id="11" name="Google Shape;777;p59">
            <a:extLst>
              <a:ext uri="{FF2B5EF4-FFF2-40B4-BE49-F238E27FC236}">
                <a16:creationId xmlns:a16="http://schemas.microsoft.com/office/drawing/2014/main" id="{E19F72DA-725B-A841-2255-E05D7663F411}"/>
              </a:ext>
            </a:extLst>
          </p:cNvPr>
          <p:cNvSpPr txBox="1"/>
          <p:nvPr/>
        </p:nvSpPr>
        <p:spPr>
          <a:xfrm>
            <a:off x="5051457" y="3769778"/>
            <a:ext cx="2391056" cy="46166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790"/>
                </a:solidFill>
                <a:effectLst/>
                <a:uLnTx/>
                <a:uFillTx/>
                <a:latin typeface="Verdana"/>
                <a:ea typeface="Verdana"/>
                <a:cs typeface="Verdana"/>
                <a:sym typeface="Verdana"/>
              </a:rPr>
              <a:t>ATBALSTS  UKRAINAS CIVILIEDZĪVOTĀJU IZGLĪTĪBAS NODROŠINĀŠANAI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dirty="0">
              <a:ln>
                <a:noFill/>
              </a:ln>
              <a:solidFill>
                <a:srgbClr val="664790"/>
              </a:solidFill>
              <a:effectLst/>
              <a:uLnTx/>
              <a:uFillTx/>
              <a:latin typeface="Verdana"/>
              <a:ea typeface="Verdana"/>
              <a:cs typeface="Verdana"/>
              <a:sym typeface="Verdana"/>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057" y="2599311"/>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A543FFB-D96E-D286-85E4-D6BE9B2CF2FE}"/>
              </a:ext>
            </a:extLst>
          </p:cNvPr>
          <p:cNvPicPr>
            <a:picLocks noChangeAspect="1"/>
          </p:cNvPicPr>
          <p:nvPr/>
        </p:nvPicPr>
        <p:blipFill>
          <a:blip r:embed="rId4"/>
          <a:stretch>
            <a:fillRect/>
          </a:stretch>
        </p:blipFill>
        <p:spPr>
          <a:xfrm>
            <a:off x="4401208" y="2087405"/>
            <a:ext cx="685086" cy="689654"/>
          </a:xfrm>
          <a:prstGeom prst="rect">
            <a:avLst/>
          </a:prstGeom>
        </p:spPr>
      </p:pic>
      <p:pic>
        <p:nvPicPr>
          <p:cNvPr id="17" name="Picture 16">
            <a:extLst>
              <a:ext uri="{FF2B5EF4-FFF2-40B4-BE49-F238E27FC236}">
                <a16:creationId xmlns:a16="http://schemas.microsoft.com/office/drawing/2014/main" id="{BFE238E6-A0A1-B17C-837F-550866930295}"/>
              </a:ext>
            </a:extLst>
          </p:cNvPr>
          <p:cNvPicPr>
            <a:picLocks noChangeAspect="1"/>
          </p:cNvPicPr>
          <p:nvPr/>
        </p:nvPicPr>
        <p:blipFill>
          <a:blip r:embed="rId5"/>
          <a:stretch>
            <a:fillRect/>
          </a:stretch>
        </p:blipFill>
        <p:spPr>
          <a:xfrm>
            <a:off x="4339438" y="4313270"/>
            <a:ext cx="512602" cy="487392"/>
          </a:xfrm>
          <a:prstGeom prst="rect">
            <a:avLst/>
          </a:prstGeom>
        </p:spPr>
      </p:pic>
      <p:pic>
        <p:nvPicPr>
          <p:cNvPr id="18" name="Google Shape;778;p59">
            <a:extLst>
              <a:ext uri="{FF2B5EF4-FFF2-40B4-BE49-F238E27FC236}">
                <a16:creationId xmlns:a16="http://schemas.microsoft.com/office/drawing/2014/main" id="{7D96529E-ED42-EFD2-753D-0A8866B76941}"/>
              </a:ext>
            </a:extLst>
          </p:cNvPr>
          <p:cNvPicPr preferRelativeResize="0">
            <a:picLocks noChangeAspect="1"/>
          </p:cNvPicPr>
          <p:nvPr/>
        </p:nvPicPr>
        <p:blipFill rotWithShape="1">
          <a:blip r:embed="rId6">
            <a:alphaModFix/>
          </a:blip>
          <a:srcRect/>
          <a:stretch/>
        </p:blipFill>
        <p:spPr>
          <a:xfrm>
            <a:off x="5865154" y="4402224"/>
            <a:ext cx="785578" cy="796875"/>
          </a:xfrm>
          <a:prstGeom prst="rect">
            <a:avLst/>
          </a:prstGeom>
          <a:noFill/>
          <a:ln>
            <a:noFill/>
          </a:ln>
        </p:spPr>
      </p:pic>
      <p:pic>
        <p:nvPicPr>
          <p:cNvPr id="19" name="Google Shape;780;p59">
            <a:extLst>
              <a:ext uri="{FF2B5EF4-FFF2-40B4-BE49-F238E27FC236}">
                <a16:creationId xmlns:a16="http://schemas.microsoft.com/office/drawing/2014/main" id="{454C7F93-E7D3-5953-05A6-5CBFCF256838}"/>
              </a:ext>
            </a:extLst>
          </p:cNvPr>
          <p:cNvPicPr preferRelativeResize="0"/>
          <p:nvPr/>
        </p:nvPicPr>
        <p:blipFill rotWithShape="1">
          <a:blip r:embed="rId7">
            <a:alphaModFix/>
          </a:blip>
          <a:srcRect/>
          <a:stretch/>
        </p:blipFill>
        <p:spPr>
          <a:xfrm>
            <a:off x="7240690" y="2020056"/>
            <a:ext cx="579254" cy="579255"/>
          </a:xfrm>
          <a:prstGeom prst="rect">
            <a:avLst/>
          </a:prstGeom>
          <a:noFill/>
          <a:ln>
            <a:noFill/>
          </a:ln>
        </p:spPr>
      </p:pic>
      <p:pic>
        <p:nvPicPr>
          <p:cNvPr id="20" name="Picture 19">
            <a:extLst>
              <a:ext uri="{FF2B5EF4-FFF2-40B4-BE49-F238E27FC236}">
                <a16:creationId xmlns:a16="http://schemas.microsoft.com/office/drawing/2014/main" id="{5ADB8A06-0557-8709-E7D1-3D440B4884C2}"/>
              </a:ext>
            </a:extLst>
          </p:cNvPr>
          <p:cNvPicPr>
            <a:picLocks noChangeAspect="1"/>
          </p:cNvPicPr>
          <p:nvPr/>
        </p:nvPicPr>
        <p:blipFill>
          <a:blip r:embed="rId8"/>
          <a:stretch>
            <a:fillRect/>
          </a:stretch>
        </p:blipFill>
        <p:spPr>
          <a:xfrm>
            <a:off x="7570663" y="4211836"/>
            <a:ext cx="464933" cy="665348"/>
          </a:xfrm>
          <a:prstGeom prst="rect">
            <a:avLst/>
          </a:prstGeom>
        </p:spPr>
      </p:pic>
      <p:sp>
        <p:nvSpPr>
          <p:cNvPr id="22" name="TextBox 21">
            <a:extLst>
              <a:ext uri="{FF2B5EF4-FFF2-40B4-BE49-F238E27FC236}">
                <a16:creationId xmlns:a16="http://schemas.microsoft.com/office/drawing/2014/main" id="{4B541A6C-9CAE-587B-2384-0FAE623685C0}"/>
              </a:ext>
            </a:extLst>
          </p:cNvPr>
          <p:cNvSpPr txBox="1"/>
          <p:nvPr/>
        </p:nvSpPr>
        <p:spPr>
          <a:xfrm>
            <a:off x="8212586" y="1517643"/>
            <a:ext cx="3703487" cy="489364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Valsts izglītības attīstības aģentūra (VIAA)</a:t>
            </a: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2024./2025.m.g. Ukrainas civiliedzīvotājiem matemātikas centralizētajos eksāmenos (CE) tika sniegts atbalsta panākums – </a:t>
            </a: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nodrošināts eksāmena uzdevumu tulkojums ukraiņu valodā</a:t>
            </a: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matemātikas CE 9.klasei – 94 skolēniem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matemātikas CE (optimālais mācību satura apguves līmenis) – 19 skolēniem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Matemātikas CE (augstākais mācību satura apguves līmenis) – 1 skolēnam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matemātikas CE (vispārīgais  mācību satura apguves līmenis) – 7 skolēniem.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33 gadījumos nevalodu eksāmenos izmantoja elektroniskās vārdnīcas.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Ar izglītības un zinātnes ministres lēmumu atbilstoši MK 2023. gada 24. janvāra noteikumiem nr. 31 "Kārtība, kādā izglītojamie atbrīvojami no noteiktajiem valsts pārbaudījumiem" </a:t>
            </a: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no valsts pārbaudes darbiem atbrīvoti</a:t>
            </a: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9. klases skolēni – 4;</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12. klases skolēni – 2.</a:t>
            </a:r>
          </a:p>
        </p:txBody>
      </p:sp>
      <p:sp>
        <p:nvSpPr>
          <p:cNvPr id="25" name="TextBox 24">
            <a:extLst>
              <a:ext uri="{FF2B5EF4-FFF2-40B4-BE49-F238E27FC236}">
                <a16:creationId xmlns:a16="http://schemas.microsoft.com/office/drawing/2014/main" id="{495EB418-EB6B-7402-A512-CEF3AE4B1A53}"/>
              </a:ext>
            </a:extLst>
          </p:cNvPr>
          <p:cNvSpPr txBox="1"/>
          <p:nvPr/>
        </p:nvSpPr>
        <p:spPr>
          <a:xfrm>
            <a:off x="4858013" y="5167322"/>
            <a:ext cx="2814960" cy="101566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LATVIEŠU VALODAS INTENSĪVAI APGUVEI: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pamatizglītības programmas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2. variants: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programmas trīs modeļi.</a:t>
            </a:r>
          </a:p>
        </p:txBody>
      </p:sp>
    </p:spTree>
    <p:extLst>
      <p:ext uri="{BB962C8B-B14F-4D97-AF65-F5344CB8AC3E}">
        <p14:creationId xmlns:p14="http://schemas.microsoft.com/office/powerpoint/2010/main" val="3314154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33</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259441" y="2353246"/>
            <a:ext cx="3801615" cy="3098215"/>
          </a:xfrm>
          <a:prstGeom prst="rect">
            <a:avLst/>
          </a:prstGeom>
          <a:noFill/>
          <a:ln>
            <a:noFill/>
          </a:ln>
        </p:spPr>
        <p:txBody>
          <a:bodyPr spcFirstLastPara="1" wrap="square" lIns="91425" tIns="45700" rIns="91425" bIns="45700"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Uz 30.03.2026. profesionālās pamatizglītības, arodizglītības un profesionālās vidējās izglītības programmās reģistrēti </a:t>
            </a: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223 izglītojamie</a:t>
            </a: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ar Valsts izglītības informācijas sistēmā ar </a:t>
            </a:r>
            <a:r>
              <a:rPr kumimoji="0" lang="lv-LV" sz="1200" b="0" i="0" u="none" strike="noStrike" kern="0" cap="none" spc="0" normalizeH="0" baseline="0" noProof="0" dirty="0" err="1">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apakšstatusu</a:t>
            </a: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"Ukrainas civiliedzīvotājs" </a:t>
            </a: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36 izglītības iestādēs</a:t>
            </a: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 (izņemot speciālās izglītības iestādēs).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Papildu atbalstu valsts dibinātām profesionālās izglītības iestādēm par profesionālās vidējās izglītības nodrošināšanu Ukrainas civiliedzīvotājiem par laika posmu no 01.09.2025. līdz 31.12.2025. sniegt nebija nepieciešamības, jo izglītības iestādēm faktisko izdevumu nav bijis.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171450" marR="0" lvl="0" indent="-171450" algn="just"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400" b="0" i="0" u="none" strike="noStrike" kern="0" cap="none" spc="0" normalizeH="0" baseline="0" noProof="0" dirty="0">
              <a:ln>
                <a:noFill/>
              </a:ln>
              <a:solidFill>
                <a:srgbClr val="664790"/>
              </a:solidFill>
              <a:effectLst/>
              <a:uLnTx/>
              <a:uFillTx/>
              <a:latin typeface="Times New Roman" panose="02020603050405020304" pitchFamily="18" charset="0"/>
              <a:ea typeface="Verdana"/>
              <a:cs typeface="Times New Roman" panose="02020603050405020304" pitchFamily="18" charset="0"/>
              <a:sym typeface="Arial"/>
            </a:endParaRPr>
          </a:p>
        </p:txBody>
      </p:sp>
      <p:grpSp>
        <p:nvGrpSpPr>
          <p:cNvPr id="8" name="Google Shape;762;p59">
            <a:extLst>
              <a:ext uri="{FF2B5EF4-FFF2-40B4-BE49-F238E27FC236}">
                <a16:creationId xmlns:a16="http://schemas.microsoft.com/office/drawing/2014/main" id="{A920DE8E-50D4-440F-DD35-FB42C0102E29}"/>
              </a:ext>
            </a:extLst>
          </p:cNvPr>
          <p:cNvGrpSpPr/>
          <p:nvPr/>
        </p:nvGrpSpPr>
        <p:grpSpPr>
          <a:xfrm>
            <a:off x="4595739" y="2187647"/>
            <a:ext cx="3141786" cy="2930624"/>
            <a:chOff x="3106688" y="1611263"/>
            <a:chExt cx="2930624" cy="2930624"/>
          </a:xfrm>
        </p:grpSpPr>
        <p:sp>
          <p:nvSpPr>
            <p:cNvPr id="9" name="Google Shape;763;p59">
              <a:extLst>
                <a:ext uri="{FF2B5EF4-FFF2-40B4-BE49-F238E27FC236}">
                  <a16:creationId xmlns:a16="http://schemas.microsoft.com/office/drawing/2014/main" id="{0D913CAF-6CD7-F3C2-9A65-0699D4B79547}"/>
                </a:ext>
              </a:extLst>
            </p:cNvPr>
            <p:cNvSpPr/>
            <p:nvPr/>
          </p:nvSpPr>
          <p:spPr>
            <a:xfrm>
              <a:off x="3106688" y="1611263"/>
              <a:ext cx="2930624" cy="2930624"/>
            </a:xfrm>
            <a:prstGeom prst="blockArc">
              <a:avLst>
                <a:gd name="adj1" fmla="val 7959705"/>
                <a:gd name="adj2" fmla="val 2586138"/>
                <a:gd name="adj3" fmla="val 6529"/>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664690"/>
                </a:solidFill>
                <a:effectLst/>
                <a:uLnTx/>
                <a:uFillTx/>
                <a:latin typeface="Trebuchet MS"/>
                <a:ea typeface="Trebuchet MS"/>
                <a:cs typeface="Trebuchet MS"/>
                <a:sym typeface="Trebuchet MS"/>
              </a:endParaRPr>
            </a:p>
          </p:txBody>
        </p:sp>
        <p:sp>
          <p:nvSpPr>
            <p:cNvPr id="10" name="Google Shape;764;p59">
              <a:extLst>
                <a:ext uri="{FF2B5EF4-FFF2-40B4-BE49-F238E27FC236}">
                  <a16:creationId xmlns:a16="http://schemas.microsoft.com/office/drawing/2014/main" id="{58795CA3-5ACF-632F-D29F-9037EE0078ED}"/>
                </a:ext>
              </a:extLst>
            </p:cNvPr>
            <p:cNvSpPr/>
            <p:nvPr/>
          </p:nvSpPr>
          <p:spPr>
            <a:xfrm rot="-7769673">
              <a:off x="5268369" y="3919169"/>
              <a:ext cx="396900" cy="342156"/>
            </a:xfrm>
            <a:prstGeom prst="triangle">
              <a:avLst>
                <a:gd name="adj" fmla="val 50000"/>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Trebuchet MS"/>
                <a:ea typeface="Trebuchet MS"/>
                <a:cs typeface="Trebuchet MS"/>
                <a:sym typeface="Trebuchet MS"/>
              </a:endParaRPr>
            </a:p>
          </p:txBody>
        </p:sp>
      </p:grpSp>
      <p:sp>
        <p:nvSpPr>
          <p:cNvPr id="11" name="Google Shape;777;p59">
            <a:extLst>
              <a:ext uri="{FF2B5EF4-FFF2-40B4-BE49-F238E27FC236}">
                <a16:creationId xmlns:a16="http://schemas.microsoft.com/office/drawing/2014/main" id="{E19F72DA-725B-A841-2255-E05D7663F411}"/>
              </a:ext>
            </a:extLst>
          </p:cNvPr>
          <p:cNvSpPr txBox="1"/>
          <p:nvPr/>
        </p:nvSpPr>
        <p:spPr>
          <a:xfrm>
            <a:off x="5051457" y="3769778"/>
            <a:ext cx="2391056" cy="46166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790"/>
                </a:solidFill>
                <a:effectLst/>
                <a:uLnTx/>
                <a:uFillTx/>
                <a:latin typeface="Verdana"/>
                <a:ea typeface="Verdana"/>
                <a:cs typeface="Verdana"/>
                <a:sym typeface="Verdana"/>
              </a:rPr>
              <a:t>ATBALSTS  UKRAINAS CIVILIEDZĪVOTĀJU IZGLĪTĪBAS NODROŠINĀŠANAI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dirty="0">
              <a:ln>
                <a:noFill/>
              </a:ln>
              <a:solidFill>
                <a:srgbClr val="664790"/>
              </a:solidFill>
              <a:effectLst/>
              <a:uLnTx/>
              <a:uFillTx/>
              <a:latin typeface="Verdana"/>
              <a:ea typeface="Verdana"/>
              <a:cs typeface="Verdana"/>
              <a:sym typeface="Verdana"/>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057" y="2599311"/>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A543FFB-D96E-D286-85E4-D6BE9B2CF2FE}"/>
              </a:ext>
            </a:extLst>
          </p:cNvPr>
          <p:cNvPicPr>
            <a:picLocks noChangeAspect="1"/>
          </p:cNvPicPr>
          <p:nvPr/>
        </p:nvPicPr>
        <p:blipFill>
          <a:blip r:embed="rId4"/>
          <a:stretch>
            <a:fillRect/>
          </a:stretch>
        </p:blipFill>
        <p:spPr>
          <a:xfrm>
            <a:off x="4401208" y="2087405"/>
            <a:ext cx="685086" cy="689654"/>
          </a:xfrm>
          <a:prstGeom prst="rect">
            <a:avLst/>
          </a:prstGeom>
        </p:spPr>
      </p:pic>
      <p:pic>
        <p:nvPicPr>
          <p:cNvPr id="17" name="Picture 16">
            <a:extLst>
              <a:ext uri="{FF2B5EF4-FFF2-40B4-BE49-F238E27FC236}">
                <a16:creationId xmlns:a16="http://schemas.microsoft.com/office/drawing/2014/main" id="{BFE238E6-A0A1-B17C-837F-550866930295}"/>
              </a:ext>
            </a:extLst>
          </p:cNvPr>
          <p:cNvPicPr>
            <a:picLocks noChangeAspect="1"/>
          </p:cNvPicPr>
          <p:nvPr/>
        </p:nvPicPr>
        <p:blipFill>
          <a:blip r:embed="rId5"/>
          <a:stretch>
            <a:fillRect/>
          </a:stretch>
        </p:blipFill>
        <p:spPr>
          <a:xfrm>
            <a:off x="4339438" y="4313270"/>
            <a:ext cx="512602" cy="487392"/>
          </a:xfrm>
          <a:prstGeom prst="rect">
            <a:avLst/>
          </a:prstGeom>
        </p:spPr>
      </p:pic>
      <p:pic>
        <p:nvPicPr>
          <p:cNvPr id="18" name="Google Shape;778;p59">
            <a:extLst>
              <a:ext uri="{FF2B5EF4-FFF2-40B4-BE49-F238E27FC236}">
                <a16:creationId xmlns:a16="http://schemas.microsoft.com/office/drawing/2014/main" id="{7D96529E-ED42-EFD2-753D-0A8866B76941}"/>
              </a:ext>
            </a:extLst>
          </p:cNvPr>
          <p:cNvPicPr preferRelativeResize="0">
            <a:picLocks noChangeAspect="1"/>
          </p:cNvPicPr>
          <p:nvPr/>
        </p:nvPicPr>
        <p:blipFill rotWithShape="1">
          <a:blip r:embed="rId6">
            <a:alphaModFix/>
          </a:blip>
          <a:srcRect/>
          <a:stretch/>
        </p:blipFill>
        <p:spPr>
          <a:xfrm>
            <a:off x="5865154" y="4402224"/>
            <a:ext cx="785578" cy="796875"/>
          </a:xfrm>
          <a:prstGeom prst="rect">
            <a:avLst/>
          </a:prstGeom>
          <a:noFill/>
          <a:ln>
            <a:noFill/>
          </a:ln>
        </p:spPr>
      </p:pic>
      <p:pic>
        <p:nvPicPr>
          <p:cNvPr id="19" name="Google Shape;780;p59">
            <a:extLst>
              <a:ext uri="{FF2B5EF4-FFF2-40B4-BE49-F238E27FC236}">
                <a16:creationId xmlns:a16="http://schemas.microsoft.com/office/drawing/2014/main" id="{454C7F93-E7D3-5953-05A6-5CBFCF256838}"/>
              </a:ext>
            </a:extLst>
          </p:cNvPr>
          <p:cNvPicPr preferRelativeResize="0"/>
          <p:nvPr/>
        </p:nvPicPr>
        <p:blipFill rotWithShape="1">
          <a:blip r:embed="rId7">
            <a:alphaModFix/>
          </a:blip>
          <a:srcRect/>
          <a:stretch/>
        </p:blipFill>
        <p:spPr>
          <a:xfrm>
            <a:off x="7240690" y="2020056"/>
            <a:ext cx="579254" cy="579255"/>
          </a:xfrm>
          <a:prstGeom prst="rect">
            <a:avLst/>
          </a:prstGeom>
          <a:noFill/>
          <a:ln>
            <a:noFill/>
          </a:ln>
        </p:spPr>
      </p:pic>
      <p:pic>
        <p:nvPicPr>
          <p:cNvPr id="20" name="Picture 19">
            <a:extLst>
              <a:ext uri="{FF2B5EF4-FFF2-40B4-BE49-F238E27FC236}">
                <a16:creationId xmlns:a16="http://schemas.microsoft.com/office/drawing/2014/main" id="{5ADB8A06-0557-8709-E7D1-3D440B4884C2}"/>
              </a:ext>
            </a:extLst>
          </p:cNvPr>
          <p:cNvPicPr>
            <a:picLocks noChangeAspect="1"/>
          </p:cNvPicPr>
          <p:nvPr/>
        </p:nvPicPr>
        <p:blipFill>
          <a:blip r:embed="rId8"/>
          <a:stretch>
            <a:fillRect/>
          </a:stretch>
        </p:blipFill>
        <p:spPr>
          <a:xfrm>
            <a:off x="7570663" y="4211836"/>
            <a:ext cx="464933" cy="665348"/>
          </a:xfrm>
          <a:prstGeom prst="rect">
            <a:avLst/>
          </a:prstGeom>
        </p:spPr>
      </p:pic>
      <p:sp>
        <p:nvSpPr>
          <p:cNvPr id="7" name="TextBox 6">
            <a:extLst>
              <a:ext uri="{FF2B5EF4-FFF2-40B4-BE49-F238E27FC236}">
                <a16:creationId xmlns:a16="http://schemas.microsoft.com/office/drawing/2014/main" id="{E82BB01A-EDD8-EDBA-79D2-16D6AF680C1D}"/>
              </a:ext>
            </a:extLst>
          </p:cNvPr>
          <p:cNvSpPr txBox="1"/>
          <p:nvPr/>
        </p:nvSpPr>
        <p:spPr>
          <a:xfrm>
            <a:off x="8294288" y="1850475"/>
            <a:ext cx="3550266" cy="36009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LIKUMPROJEKTS «GROZĪJUMI UKRAINAS CIVILIEDZĪVOTĀJU ATBALSTA LIKUMĀ»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1"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Paredz UA bērniem obligātās pirmsskolas izglītības programmas vai vispārējās pamatizglītības programmas apguvi Latvijā reģistrētā izglītības iestādē klātienē </a:t>
            </a:r>
            <a:r>
              <a:rPr kumimoji="0" lang="lv-LV" sz="1200" b="0"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(iesniegts 13.06.2024., </a:t>
            </a:r>
            <a:r>
              <a:rPr kumimoji="0" lang="lv-LV" sz="12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2. lasījums 16.01.2025.</a:t>
            </a:r>
            <a:r>
              <a:rPr kumimoji="0" lang="lv-LV" sz="1200" b="0"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tālākā virzība Saeimā).</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Likumprojekts tika izstrādāts ar mērķi uzlikt pienākumu nepilngadīgam Ukrainas civiliedzīvotājam, kurš ir iesniedzis pieteikumu pagaidu aizsardzības statusa saņemšanai, iegūt pamatizglītību klātienes formā laika periodā no 2025. gada 1.septembra. </a:t>
            </a:r>
            <a:endParaRPr kumimoji="0" lang="lv-LV" sz="12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p:txBody>
      </p:sp>
    </p:spTree>
    <p:extLst>
      <p:ext uri="{BB962C8B-B14F-4D97-AF65-F5344CB8AC3E}">
        <p14:creationId xmlns:p14="http://schemas.microsoft.com/office/powerpoint/2010/main" val="21067048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34</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294632" y="2002035"/>
            <a:ext cx="3789630" cy="888944"/>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altLang="lv-LV" sz="1200" b="0"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Valsts izglītības attīstības aģentūra nodrošina valsts valodas prasmes pārbaudi (VVPP), kuru 2022., 2023., 2024. un 2025. gadā kārtoja arī Ukrainas civiliedzīvotāji.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76361" y="689889"/>
            <a:ext cx="961914" cy="76953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55F8F92-B310-3A25-BCB8-A42820B3CBA3}"/>
              </a:ext>
            </a:extLst>
          </p:cNvPr>
          <p:cNvSpPr txBox="1"/>
          <p:nvPr/>
        </p:nvSpPr>
        <p:spPr>
          <a:xfrm>
            <a:off x="631117" y="5674540"/>
            <a:ext cx="981710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Visus gadus visvairāk kārto A2 līmeņa VVPP.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2025. gadā A2 līmeņa VVPP kārtoja ap 43% no visiem ukraiņiem.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1"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2025. gadā palielinājās B1 un B2 līmeņa ukraiņu skaits, ņemot vērā medicīnas nozarē strādājošajiem Ukrainas civiliedzīvotājiem noteiktos termiņus latviešu valodas prasmes vidējā (B) līmeņa apguvē.</a:t>
            </a:r>
          </a:p>
        </p:txBody>
      </p:sp>
      <p:graphicFrame>
        <p:nvGraphicFramePr>
          <p:cNvPr id="7" name="Table 6">
            <a:extLst>
              <a:ext uri="{FF2B5EF4-FFF2-40B4-BE49-F238E27FC236}">
                <a16:creationId xmlns:a16="http://schemas.microsoft.com/office/drawing/2014/main" id="{7DD29C89-857B-8E5F-D823-D9E12F156937}"/>
              </a:ext>
            </a:extLst>
          </p:cNvPr>
          <p:cNvGraphicFramePr>
            <a:graphicFrameLocks noGrp="1"/>
          </p:cNvGraphicFramePr>
          <p:nvPr/>
        </p:nvGraphicFramePr>
        <p:xfrm>
          <a:off x="1238884" y="3075627"/>
          <a:ext cx="1870075" cy="1222053"/>
        </p:xfrm>
        <a:graphic>
          <a:graphicData uri="http://schemas.openxmlformats.org/drawingml/2006/table">
            <a:tbl>
              <a:tblPr firstRow="1" firstCol="1" bandRow="1">
                <a:tableStyleId>{8E5E50B0-7A39-4D9E-ABC2-76059328DA78}</a:tableStyleId>
              </a:tblPr>
              <a:tblGrid>
                <a:gridCol w="978867">
                  <a:extLst>
                    <a:ext uri="{9D8B030D-6E8A-4147-A177-3AD203B41FA5}">
                      <a16:colId xmlns:a16="http://schemas.microsoft.com/office/drawing/2014/main" val="2313022519"/>
                    </a:ext>
                  </a:extLst>
                </a:gridCol>
                <a:gridCol w="891208">
                  <a:extLst>
                    <a:ext uri="{9D8B030D-6E8A-4147-A177-3AD203B41FA5}">
                      <a16:colId xmlns:a16="http://schemas.microsoft.com/office/drawing/2014/main" val="1138238556"/>
                    </a:ext>
                  </a:extLst>
                </a:gridCol>
              </a:tblGrid>
              <a:tr h="238718">
                <a:tc>
                  <a:txBody>
                    <a:bodyPr/>
                    <a:lstStyle/>
                    <a:p>
                      <a:pPr algn="r">
                        <a:lnSpc>
                          <a:spcPct val="107000"/>
                        </a:lnSpc>
                        <a:spcAft>
                          <a:spcPts val="800"/>
                        </a:spcAft>
                      </a:pPr>
                      <a:r>
                        <a:rPr lang="lv-LV" sz="1400" dirty="0">
                          <a:effectLst/>
                          <a:latin typeface="Verdana" panose="020B0604030504040204" pitchFamily="34" charset="0"/>
                          <a:ea typeface="Verdana" panose="020B0604030504040204" pitchFamily="34" charset="0"/>
                        </a:rPr>
                        <a:t>2022</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400">
                          <a:effectLst/>
                          <a:latin typeface="Verdana" panose="020B0604030504040204" pitchFamily="34" charset="0"/>
                          <a:ea typeface="Verdana" panose="020B0604030504040204" pitchFamily="34" charset="0"/>
                        </a:rPr>
                        <a:t>942</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378520888"/>
                  </a:ext>
                </a:extLst>
              </a:tr>
              <a:tr h="238718">
                <a:tc>
                  <a:txBody>
                    <a:bodyPr/>
                    <a:lstStyle/>
                    <a:p>
                      <a:pPr algn="r">
                        <a:lnSpc>
                          <a:spcPct val="107000"/>
                        </a:lnSpc>
                        <a:spcAft>
                          <a:spcPts val="800"/>
                        </a:spcAft>
                      </a:pPr>
                      <a:r>
                        <a:rPr lang="lv-LV" sz="1400" dirty="0">
                          <a:effectLst/>
                          <a:latin typeface="Verdana" panose="020B0604030504040204" pitchFamily="34" charset="0"/>
                          <a:ea typeface="Verdana" panose="020B0604030504040204" pitchFamily="34" charset="0"/>
                        </a:rPr>
                        <a:t>2023</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400">
                          <a:effectLst/>
                          <a:latin typeface="Verdana" panose="020B0604030504040204" pitchFamily="34" charset="0"/>
                          <a:ea typeface="Verdana" panose="020B0604030504040204" pitchFamily="34" charset="0"/>
                        </a:rPr>
                        <a:t>1434</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57026017"/>
                  </a:ext>
                </a:extLst>
              </a:tr>
              <a:tr h="238718">
                <a:tc>
                  <a:txBody>
                    <a:bodyPr/>
                    <a:lstStyle/>
                    <a:p>
                      <a:pPr algn="r">
                        <a:lnSpc>
                          <a:spcPct val="107000"/>
                        </a:lnSpc>
                        <a:spcAft>
                          <a:spcPts val="800"/>
                        </a:spcAft>
                      </a:pPr>
                      <a:r>
                        <a:rPr lang="lv-LV" sz="1400">
                          <a:effectLst/>
                          <a:latin typeface="Verdana" panose="020B0604030504040204" pitchFamily="34" charset="0"/>
                          <a:ea typeface="Verdana" panose="020B0604030504040204" pitchFamily="34" charset="0"/>
                        </a:rPr>
                        <a:t>2024</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400" dirty="0">
                          <a:effectLst/>
                          <a:latin typeface="Verdana" panose="020B0604030504040204" pitchFamily="34" charset="0"/>
                          <a:ea typeface="Verdana" panose="020B0604030504040204" pitchFamily="34" charset="0"/>
                        </a:rPr>
                        <a:t>2014</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067337375"/>
                  </a:ext>
                </a:extLst>
              </a:tr>
              <a:tr h="238718">
                <a:tc>
                  <a:txBody>
                    <a:bodyPr/>
                    <a:lstStyle/>
                    <a:p>
                      <a:pPr algn="r">
                        <a:lnSpc>
                          <a:spcPct val="107000"/>
                        </a:lnSpc>
                        <a:spcAft>
                          <a:spcPts val="800"/>
                        </a:spcAft>
                      </a:pPr>
                      <a:r>
                        <a:rPr lang="lv-LV" sz="1400">
                          <a:effectLst/>
                          <a:latin typeface="Verdana" panose="020B0604030504040204" pitchFamily="34" charset="0"/>
                          <a:ea typeface="Verdana" panose="020B0604030504040204" pitchFamily="34" charset="0"/>
                        </a:rPr>
                        <a:t>2025 </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400" dirty="0">
                          <a:effectLst/>
                          <a:latin typeface="Verdana" panose="020B0604030504040204" pitchFamily="34" charset="0"/>
                          <a:ea typeface="Verdana" panose="020B0604030504040204" pitchFamily="34" charset="0"/>
                        </a:rPr>
                        <a:t>2080</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661185591"/>
                  </a:ext>
                </a:extLst>
              </a:tr>
              <a:tr h="267181">
                <a:tc>
                  <a:txBody>
                    <a:bodyPr/>
                    <a:lstStyle/>
                    <a:p>
                      <a:pPr algn="r">
                        <a:lnSpc>
                          <a:spcPct val="107000"/>
                        </a:lnSpc>
                        <a:spcAft>
                          <a:spcPts val="800"/>
                        </a:spcAft>
                      </a:pPr>
                      <a:r>
                        <a:rPr lang="lv-LV" sz="1400" b="1" dirty="0">
                          <a:solidFill>
                            <a:schemeClr val="tx2"/>
                          </a:solidFill>
                          <a:effectLst/>
                          <a:latin typeface="Verdana" panose="020B0604030504040204" pitchFamily="34" charset="0"/>
                          <a:ea typeface="Verdana" panose="020B0604030504040204" pitchFamily="34" charset="0"/>
                        </a:rPr>
                        <a:t>KOPĀ</a:t>
                      </a:r>
                      <a:endParaRPr lang="lv-LV" sz="1400" b="1" dirty="0">
                        <a:solidFill>
                          <a:schemeClr val="tx2"/>
                        </a:solidFill>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ctr">
                    <a:solidFill>
                      <a:schemeClr val="accent1">
                        <a:lumMod val="60000"/>
                        <a:lumOff val="40000"/>
                      </a:schemeClr>
                    </a:solidFill>
                  </a:tcPr>
                </a:tc>
                <a:tc>
                  <a:txBody>
                    <a:bodyPr/>
                    <a:lstStyle/>
                    <a:p>
                      <a:pPr algn="r">
                        <a:lnSpc>
                          <a:spcPct val="107000"/>
                        </a:lnSpc>
                        <a:spcAft>
                          <a:spcPts val="800"/>
                        </a:spcAft>
                      </a:pPr>
                      <a:r>
                        <a:rPr lang="lv-LV" sz="1400" b="1" dirty="0">
                          <a:solidFill>
                            <a:schemeClr val="tx2"/>
                          </a:solidFill>
                          <a:effectLst/>
                          <a:latin typeface="Verdana" panose="020B0604030504040204" pitchFamily="34" charset="0"/>
                          <a:ea typeface="Verdana" panose="020B0604030504040204" pitchFamily="34" charset="0"/>
                        </a:rPr>
                        <a:t>6470</a:t>
                      </a:r>
                      <a:endParaRPr lang="lv-LV" sz="1400" b="1" dirty="0">
                        <a:solidFill>
                          <a:schemeClr val="tx2"/>
                        </a:solidFill>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1">
                        <a:lumMod val="60000"/>
                        <a:lumOff val="40000"/>
                      </a:schemeClr>
                    </a:solidFill>
                  </a:tcPr>
                </a:tc>
                <a:extLst>
                  <a:ext uri="{0D108BD9-81ED-4DB2-BD59-A6C34878D82A}">
                    <a16:rowId xmlns:a16="http://schemas.microsoft.com/office/drawing/2014/main" val="1389209038"/>
                  </a:ext>
                </a:extLst>
              </a:tr>
            </a:tbl>
          </a:graphicData>
        </a:graphic>
      </p:graphicFrame>
      <p:graphicFrame>
        <p:nvGraphicFramePr>
          <p:cNvPr id="9" name="Chart 8">
            <a:extLst>
              <a:ext uri="{FF2B5EF4-FFF2-40B4-BE49-F238E27FC236}">
                <a16:creationId xmlns:a16="http://schemas.microsoft.com/office/drawing/2014/main" id="{CBEE1252-5CA7-134A-692A-8911398A6B0E}"/>
              </a:ext>
            </a:extLst>
          </p:cNvPr>
          <p:cNvGraphicFramePr>
            <a:graphicFrameLocks/>
          </p:cNvGraphicFramePr>
          <p:nvPr/>
        </p:nvGraphicFramePr>
        <p:xfrm>
          <a:off x="4213860" y="1459420"/>
          <a:ext cx="7221303" cy="417599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9601969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35</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9193" y="683452"/>
            <a:ext cx="1120809" cy="89664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491D0D0-2403-DFA0-40A9-8D5B349889E6}"/>
              </a:ext>
            </a:extLst>
          </p:cNvPr>
          <p:cNvSpPr txBox="1"/>
          <p:nvPr/>
        </p:nvSpPr>
        <p:spPr>
          <a:xfrm>
            <a:off x="1285465" y="2026868"/>
            <a:ext cx="4711476" cy="54128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Valsts valodas prasmes pārbaudi kārtojušo Ukrainas civiliedzīvotāju s</a:t>
            </a:r>
            <a:r>
              <a:rPr kumimoji="0" lang="lv-LV" sz="1400" b="1" i="0" u="none" strike="noStrike" kern="0" cap="none" spc="0" normalizeH="0" baseline="0" noProof="0" dirty="0" err="1">
                <a:ln>
                  <a:noFill/>
                </a:ln>
                <a:solidFill>
                  <a:srgbClr val="000000"/>
                </a:solidFill>
                <a:effectLst/>
                <a:uLnTx/>
                <a:uFillTx/>
                <a:latin typeface="Verdana" panose="020B0604030504040204" pitchFamily="34" charset="0"/>
                <a:ea typeface="Verdana" panose="020B0604030504040204" pitchFamily="34" charset="0"/>
                <a:cs typeface="Arial"/>
                <a:sym typeface="Arial"/>
              </a:rPr>
              <a:t>ekmība</a:t>
            </a:r>
            <a:endPar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graphicFrame>
        <p:nvGraphicFramePr>
          <p:cNvPr id="10" name="Table 9">
            <a:extLst>
              <a:ext uri="{FF2B5EF4-FFF2-40B4-BE49-F238E27FC236}">
                <a16:creationId xmlns:a16="http://schemas.microsoft.com/office/drawing/2014/main" id="{0BF9F7AA-B5FD-D3B4-0F81-1E3AB484E911}"/>
              </a:ext>
            </a:extLst>
          </p:cNvPr>
          <p:cNvGraphicFramePr>
            <a:graphicFrameLocks noGrp="1"/>
          </p:cNvGraphicFramePr>
          <p:nvPr/>
        </p:nvGraphicFramePr>
        <p:xfrm>
          <a:off x="1373450" y="2752798"/>
          <a:ext cx="4204531" cy="951714"/>
        </p:xfrm>
        <a:graphic>
          <a:graphicData uri="http://schemas.openxmlformats.org/drawingml/2006/table">
            <a:tbl>
              <a:tblPr firstRow="1" firstCol="1" bandRow="1">
                <a:tableStyleId>{8E5E50B0-7A39-4D9E-ABC2-76059328DA78}</a:tableStyleId>
              </a:tblPr>
              <a:tblGrid>
                <a:gridCol w="863125">
                  <a:extLst>
                    <a:ext uri="{9D8B030D-6E8A-4147-A177-3AD203B41FA5}">
                      <a16:colId xmlns:a16="http://schemas.microsoft.com/office/drawing/2014/main" val="736398661"/>
                    </a:ext>
                  </a:extLst>
                </a:gridCol>
                <a:gridCol w="1042587">
                  <a:extLst>
                    <a:ext uri="{9D8B030D-6E8A-4147-A177-3AD203B41FA5}">
                      <a16:colId xmlns:a16="http://schemas.microsoft.com/office/drawing/2014/main" val="3720322214"/>
                    </a:ext>
                  </a:extLst>
                </a:gridCol>
                <a:gridCol w="495656">
                  <a:extLst>
                    <a:ext uri="{9D8B030D-6E8A-4147-A177-3AD203B41FA5}">
                      <a16:colId xmlns:a16="http://schemas.microsoft.com/office/drawing/2014/main" val="944993220"/>
                    </a:ext>
                  </a:extLst>
                </a:gridCol>
                <a:gridCol w="1273324">
                  <a:extLst>
                    <a:ext uri="{9D8B030D-6E8A-4147-A177-3AD203B41FA5}">
                      <a16:colId xmlns:a16="http://schemas.microsoft.com/office/drawing/2014/main" val="1963495993"/>
                    </a:ext>
                  </a:extLst>
                </a:gridCol>
                <a:gridCol w="529839">
                  <a:extLst>
                    <a:ext uri="{9D8B030D-6E8A-4147-A177-3AD203B41FA5}">
                      <a16:colId xmlns:a16="http://schemas.microsoft.com/office/drawing/2014/main" val="521417285"/>
                    </a:ext>
                  </a:extLst>
                </a:gridCol>
              </a:tblGrid>
              <a:tr h="295607">
                <a:tc>
                  <a:txBody>
                    <a:bodyPr/>
                    <a:lstStyle/>
                    <a:p>
                      <a:pPr algn="ctr">
                        <a:lnSpc>
                          <a:spcPct val="100000"/>
                        </a:lnSpc>
                        <a:spcAft>
                          <a:spcPts val="0"/>
                        </a:spcAft>
                      </a:pPr>
                      <a:r>
                        <a:rPr lang="lv-LV" sz="1400" b="1" dirty="0">
                          <a:effectLst/>
                          <a:latin typeface="Verdana" panose="020B0604030504040204" pitchFamily="34" charset="0"/>
                          <a:ea typeface="Verdana" panose="020B0604030504040204" pitchFamily="34" charset="0"/>
                        </a:rPr>
                        <a:t>Gads</a:t>
                      </a:r>
                      <a:endParaRPr lang="lv-LV" sz="1400" b="1"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bg2">
                        <a:lumMod val="40000"/>
                        <a:lumOff val="60000"/>
                      </a:schemeClr>
                    </a:solidFill>
                  </a:tcPr>
                </a:tc>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Nokārtoja</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Nenokārtoja</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FFCCCC"/>
                    </a:solidFill>
                  </a:tcPr>
                </a:tc>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FFCCCC"/>
                    </a:solidFill>
                  </a:tcPr>
                </a:tc>
                <a:extLst>
                  <a:ext uri="{0D108BD9-81ED-4DB2-BD59-A6C34878D82A}">
                    <a16:rowId xmlns:a16="http://schemas.microsoft.com/office/drawing/2014/main" val="2423669411"/>
                  </a:ext>
                </a:extLst>
              </a:tr>
              <a:tr h="184150">
                <a:tc>
                  <a:txBody>
                    <a:bodyPr/>
                    <a:lstStyle/>
                    <a:p>
                      <a:pPr algn="ctr">
                        <a:lnSpc>
                          <a:spcPct val="100000"/>
                        </a:lnSpc>
                        <a:spcAft>
                          <a:spcPts val="0"/>
                        </a:spcAft>
                      </a:pPr>
                      <a:r>
                        <a:rPr lang="lv-LV" sz="1400" b="1" dirty="0">
                          <a:effectLst/>
                          <a:latin typeface="Verdana" panose="020B0604030504040204" pitchFamily="34" charset="0"/>
                          <a:ea typeface="Verdana" panose="020B0604030504040204" pitchFamily="34" charset="0"/>
                        </a:rPr>
                        <a:t>2023</a:t>
                      </a:r>
                      <a:endParaRPr lang="lv-LV" sz="1400" b="1"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bg2">
                        <a:lumMod val="40000"/>
                        <a:lumOff val="60000"/>
                      </a:schemeClr>
                    </a:solidFill>
                  </a:tcPr>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891</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400">
                          <a:effectLst/>
                          <a:latin typeface="Verdana" panose="020B0604030504040204" pitchFamily="34" charset="0"/>
                          <a:ea typeface="Verdana" panose="020B0604030504040204" pitchFamily="34" charset="0"/>
                        </a:rPr>
                        <a:t>62</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543</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400">
                          <a:effectLst/>
                          <a:latin typeface="Verdana" panose="020B0604030504040204" pitchFamily="34" charset="0"/>
                          <a:ea typeface="Verdana" panose="020B0604030504040204" pitchFamily="34" charset="0"/>
                        </a:rPr>
                        <a:t>38</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696347182"/>
                  </a:ext>
                </a:extLst>
              </a:tr>
              <a:tr h="229387">
                <a:tc>
                  <a:txBody>
                    <a:bodyPr/>
                    <a:lstStyle/>
                    <a:p>
                      <a:pPr algn="ctr">
                        <a:lnSpc>
                          <a:spcPct val="100000"/>
                        </a:lnSpc>
                        <a:spcAft>
                          <a:spcPts val="0"/>
                        </a:spcAft>
                      </a:pPr>
                      <a:r>
                        <a:rPr lang="lv-LV" sz="1400" b="1" dirty="0">
                          <a:effectLst/>
                          <a:latin typeface="Verdana" panose="020B0604030504040204" pitchFamily="34" charset="0"/>
                          <a:ea typeface="Verdana" panose="020B0604030504040204" pitchFamily="34" charset="0"/>
                        </a:rPr>
                        <a:t>2024</a:t>
                      </a:r>
                      <a:endParaRPr lang="lv-LV" sz="1400" b="1"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bg2">
                        <a:lumMod val="40000"/>
                        <a:lumOff val="60000"/>
                      </a:schemeClr>
                    </a:solidFill>
                  </a:tcPr>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984</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49</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1030</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51</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121849789"/>
                  </a:ext>
                </a:extLst>
              </a:tr>
              <a:tr h="184150">
                <a:tc>
                  <a:txBody>
                    <a:bodyPr/>
                    <a:lstStyle/>
                    <a:p>
                      <a:pPr algn="ctr">
                        <a:lnSpc>
                          <a:spcPct val="100000"/>
                        </a:lnSpc>
                        <a:spcAft>
                          <a:spcPts val="0"/>
                        </a:spcAft>
                      </a:pPr>
                      <a:r>
                        <a:rPr lang="lv-LV" sz="1400" b="1" dirty="0">
                          <a:effectLst/>
                          <a:latin typeface="Verdana" panose="020B0604030504040204" pitchFamily="34" charset="0"/>
                          <a:ea typeface="Verdana" panose="020B0604030504040204" pitchFamily="34" charset="0"/>
                        </a:rPr>
                        <a:t>2025</a:t>
                      </a:r>
                    </a:p>
                  </a:txBody>
                  <a:tcPr marL="68580" marR="68580" marT="0" marB="0" anchor="b">
                    <a:solidFill>
                      <a:schemeClr val="bg2">
                        <a:lumMod val="40000"/>
                        <a:lumOff val="60000"/>
                      </a:schemeClr>
                    </a:solidFill>
                  </a:tcPr>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1084</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52</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cs typeface="Arial" panose="020B0604020202020204" pitchFamily="34" charset="0"/>
                        </a:rPr>
                        <a:t>996</a:t>
                      </a:r>
                    </a:p>
                  </a:txBody>
                  <a:tcPr marL="68580" marR="68580" marT="0" marB="0" anchor="b"/>
                </a:tc>
                <a:tc>
                  <a:txBody>
                    <a:bodyPr/>
                    <a:lstStyle/>
                    <a:p>
                      <a:pPr algn="r">
                        <a:lnSpc>
                          <a:spcPct val="100000"/>
                        </a:lnSpc>
                        <a:spcAft>
                          <a:spcPts val="0"/>
                        </a:spcAft>
                      </a:pPr>
                      <a:r>
                        <a:rPr lang="lv-LV" sz="1400" dirty="0">
                          <a:effectLst/>
                          <a:latin typeface="Verdana" panose="020B0604030504040204" pitchFamily="34" charset="0"/>
                          <a:ea typeface="Verdana" panose="020B0604030504040204" pitchFamily="34" charset="0"/>
                        </a:rPr>
                        <a:t>48</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870287053"/>
                  </a:ext>
                </a:extLst>
              </a:tr>
            </a:tbl>
          </a:graphicData>
        </a:graphic>
      </p:graphicFrame>
      <p:sp>
        <p:nvSpPr>
          <p:cNvPr id="7" name="TextBox 6">
            <a:extLst>
              <a:ext uri="{FF2B5EF4-FFF2-40B4-BE49-F238E27FC236}">
                <a16:creationId xmlns:a16="http://schemas.microsoft.com/office/drawing/2014/main" id="{11BE8588-CE14-4C00-5814-2C76FFC940BC}"/>
              </a:ext>
            </a:extLst>
          </p:cNvPr>
          <p:cNvSpPr txBox="1"/>
          <p:nvPr/>
        </p:nvSpPr>
        <p:spPr>
          <a:xfrm>
            <a:off x="6096000" y="3810000"/>
            <a:ext cx="4831365" cy="994055"/>
          </a:xfrm>
          <a:prstGeom prst="rect">
            <a:avLst/>
          </a:prstGeom>
          <a:noFill/>
        </p:spPr>
        <p:txBody>
          <a:bodyPr wrap="square">
            <a:spAutoFit/>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panose="020B0604030504040204" pitchFamily="34" charset="0"/>
                <a:cs typeface="Arial" panose="020B0604020202020204" pitchFamily="34" charset="0"/>
                <a:sym typeface="Arial"/>
              </a:rPr>
              <a:t>Ukraiņi, kurus valsts valodas prasmes pārbaudei pieteikušas juridiskas personas pēc NVA vai SIF nodrošināto latviešu valodas kursu beigām</a:t>
            </a:r>
          </a:p>
        </p:txBody>
      </p:sp>
      <p:graphicFrame>
        <p:nvGraphicFramePr>
          <p:cNvPr id="8" name="Table 7">
            <a:extLst>
              <a:ext uri="{FF2B5EF4-FFF2-40B4-BE49-F238E27FC236}">
                <a16:creationId xmlns:a16="http://schemas.microsoft.com/office/drawing/2014/main" id="{6007A0C3-657D-1EE9-042C-332BE70A98D8}"/>
              </a:ext>
            </a:extLst>
          </p:cNvPr>
          <p:cNvGraphicFramePr>
            <a:graphicFrameLocks noGrp="1"/>
          </p:cNvGraphicFramePr>
          <p:nvPr/>
        </p:nvGraphicFramePr>
        <p:xfrm>
          <a:off x="6352409" y="4896131"/>
          <a:ext cx="3729914" cy="640080"/>
        </p:xfrm>
        <a:graphic>
          <a:graphicData uri="http://schemas.openxmlformats.org/drawingml/2006/table">
            <a:tbl>
              <a:tblPr firstRow="1" firstCol="1" bandRow="1">
                <a:tableStyleId>{8E5E50B0-7A39-4D9E-ABC2-76059328DA78}</a:tableStyleId>
              </a:tblPr>
              <a:tblGrid>
                <a:gridCol w="950480">
                  <a:extLst>
                    <a:ext uri="{9D8B030D-6E8A-4147-A177-3AD203B41FA5}">
                      <a16:colId xmlns:a16="http://schemas.microsoft.com/office/drawing/2014/main" val="635251380"/>
                    </a:ext>
                  </a:extLst>
                </a:gridCol>
                <a:gridCol w="754080">
                  <a:extLst>
                    <a:ext uri="{9D8B030D-6E8A-4147-A177-3AD203B41FA5}">
                      <a16:colId xmlns:a16="http://schemas.microsoft.com/office/drawing/2014/main" val="388986046"/>
                    </a:ext>
                  </a:extLst>
                </a:gridCol>
                <a:gridCol w="786214">
                  <a:extLst>
                    <a:ext uri="{9D8B030D-6E8A-4147-A177-3AD203B41FA5}">
                      <a16:colId xmlns:a16="http://schemas.microsoft.com/office/drawing/2014/main" val="4074186480"/>
                    </a:ext>
                  </a:extLst>
                </a:gridCol>
                <a:gridCol w="1239140">
                  <a:extLst>
                    <a:ext uri="{9D8B030D-6E8A-4147-A177-3AD203B41FA5}">
                      <a16:colId xmlns:a16="http://schemas.microsoft.com/office/drawing/2014/main" val="1693728773"/>
                    </a:ext>
                  </a:extLst>
                </a:gridCol>
              </a:tblGrid>
              <a:tr h="143557">
                <a:tc>
                  <a:txBody>
                    <a:bodyPr/>
                    <a:lstStyle/>
                    <a:p>
                      <a:pPr>
                        <a:lnSpc>
                          <a:spcPct val="100000"/>
                        </a:lnSpc>
                        <a:spcAft>
                          <a:spcPts val="0"/>
                        </a:spcAft>
                      </a:pPr>
                      <a:r>
                        <a:rPr lang="lv-LV" sz="1400" b="1" dirty="0">
                          <a:effectLst/>
                          <a:latin typeface="Verdana" panose="020B0604030504040204" pitchFamily="34" charset="0"/>
                          <a:ea typeface="Verdana" panose="020B0604030504040204" pitchFamily="34" charset="0"/>
                        </a:rPr>
                        <a:t> </a:t>
                      </a:r>
                      <a:endParaRPr lang="lv-LV" sz="1400" b="1"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400" b="1" dirty="0">
                          <a:effectLst/>
                          <a:latin typeface="Verdana" panose="020B0604030504040204" pitchFamily="34" charset="0"/>
                          <a:ea typeface="Verdana" panose="020B0604030504040204" pitchFamily="34" charset="0"/>
                        </a:rPr>
                        <a:t>2023</a:t>
                      </a:r>
                      <a:endParaRPr lang="lv-LV" sz="1400" b="1"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400" b="1" dirty="0">
                          <a:effectLst/>
                          <a:latin typeface="Verdana" panose="020B0604030504040204" pitchFamily="34" charset="0"/>
                          <a:ea typeface="Verdana" panose="020B0604030504040204" pitchFamily="34" charset="0"/>
                        </a:rPr>
                        <a:t>2024</a:t>
                      </a:r>
                      <a:endParaRPr lang="lv-LV" sz="1400" b="1"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400" b="1" dirty="0">
                          <a:effectLst/>
                          <a:latin typeface="Verdana" panose="020B0604030504040204" pitchFamily="34" charset="0"/>
                          <a:ea typeface="Verdana" panose="020B0604030504040204" pitchFamily="34" charset="0"/>
                        </a:rPr>
                        <a:t>2025</a:t>
                      </a:r>
                    </a:p>
                  </a:txBody>
                  <a:tcPr marL="68580" marR="68580" marT="0" marB="0">
                    <a:solidFill>
                      <a:schemeClr val="accent2">
                        <a:lumMod val="60000"/>
                        <a:lumOff val="40000"/>
                      </a:schemeClr>
                    </a:solidFill>
                  </a:tcPr>
                </a:tc>
                <a:extLst>
                  <a:ext uri="{0D108BD9-81ED-4DB2-BD59-A6C34878D82A}">
                    <a16:rowId xmlns:a16="http://schemas.microsoft.com/office/drawing/2014/main" val="4689174"/>
                  </a:ext>
                </a:extLst>
              </a:tr>
              <a:tr h="184150">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NVA</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400">
                          <a:effectLst/>
                          <a:latin typeface="Verdana" panose="020B0604030504040204" pitchFamily="34" charset="0"/>
                          <a:ea typeface="Verdana" panose="020B0604030504040204" pitchFamily="34" charset="0"/>
                        </a:rPr>
                        <a:t>305</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357</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272</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tc>
                <a:extLst>
                  <a:ext uri="{0D108BD9-81ED-4DB2-BD59-A6C34878D82A}">
                    <a16:rowId xmlns:a16="http://schemas.microsoft.com/office/drawing/2014/main" val="1337711361"/>
                  </a:ext>
                </a:extLst>
              </a:tr>
              <a:tr h="184150">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SIF</a:t>
                      </a:r>
                    </a:p>
                  </a:txBody>
                  <a:tcPr marL="68580" marR="68580" marT="0" marB="0" anchor="b"/>
                </a:tc>
                <a:tc>
                  <a:txBody>
                    <a:bodyPr/>
                    <a:lstStyle/>
                    <a:p>
                      <a:pPr algn="ctr">
                        <a:lnSpc>
                          <a:spcPct val="100000"/>
                        </a:lnSpc>
                        <a:spcAft>
                          <a:spcPts val="0"/>
                        </a:spcAft>
                      </a:pPr>
                      <a:r>
                        <a:rPr lang="lv-LV" sz="1400">
                          <a:effectLst/>
                          <a:latin typeface="Verdana" panose="020B0604030504040204" pitchFamily="34" charset="0"/>
                          <a:ea typeface="Verdana" panose="020B0604030504040204" pitchFamily="34" charset="0"/>
                        </a:rPr>
                        <a:t>8</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400">
                          <a:effectLst/>
                          <a:latin typeface="Verdana" panose="020B0604030504040204" pitchFamily="34" charset="0"/>
                          <a:ea typeface="Verdana" panose="020B0604030504040204" pitchFamily="34" charset="0"/>
                        </a:rPr>
                        <a:t>466</a:t>
                      </a:r>
                      <a:endParaRPr lang="lv-LV" sz="14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400" dirty="0">
                          <a:effectLst/>
                          <a:latin typeface="Verdana" panose="020B0604030504040204" pitchFamily="34" charset="0"/>
                          <a:ea typeface="Verdana" panose="020B0604030504040204" pitchFamily="34" charset="0"/>
                        </a:rPr>
                        <a:t>602</a:t>
                      </a:r>
                      <a:endParaRPr lang="lv-LV" sz="14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tc>
                <a:extLst>
                  <a:ext uri="{0D108BD9-81ED-4DB2-BD59-A6C34878D82A}">
                    <a16:rowId xmlns:a16="http://schemas.microsoft.com/office/drawing/2014/main" val="2921081876"/>
                  </a:ext>
                </a:extLst>
              </a:tr>
            </a:tbl>
          </a:graphicData>
        </a:graphic>
      </p:graphicFrame>
    </p:spTree>
    <p:extLst>
      <p:ext uri="{BB962C8B-B14F-4D97-AF65-F5344CB8AC3E}">
        <p14:creationId xmlns:p14="http://schemas.microsoft.com/office/powerpoint/2010/main" val="10993070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B1D001B4-1F88-8380-07C1-C46F3E821E29}"/>
              </a:ext>
            </a:extLst>
          </p:cNvPr>
          <p:cNvSpPr>
            <a:spLocks noGrp="1"/>
          </p:cNvSpPr>
          <p:nvPr>
            <p:ph type="title"/>
          </p:nvPr>
        </p:nvSpPr>
        <p:spPr/>
        <p:txBody>
          <a:bodyPr/>
          <a:lstStyle/>
          <a:p>
            <a:r>
              <a:rPr lang="lv-LV"/>
              <a:t>Latviešu valodas mācības</a:t>
            </a:r>
          </a:p>
        </p:txBody>
      </p:sp>
      <p:sp>
        <p:nvSpPr>
          <p:cNvPr id="5" name="Satura vietturis 4">
            <a:extLst>
              <a:ext uri="{FF2B5EF4-FFF2-40B4-BE49-F238E27FC236}">
                <a16:creationId xmlns:a16="http://schemas.microsoft.com/office/drawing/2014/main" id="{D13F6C2A-AA9C-B6CE-C3E2-0441E587AA63}"/>
              </a:ext>
            </a:extLst>
          </p:cNvPr>
          <p:cNvSpPr>
            <a:spLocks noGrp="1"/>
          </p:cNvSpPr>
          <p:nvPr>
            <p:ph idx="1"/>
          </p:nvPr>
        </p:nvSpPr>
        <p:spPr>
          <a:xfrm>
            <a:off x="2103964" y="1130041"/>
            <a:ext cx="10018144" cy="5105400"/>
          </a:xfrm>
        </p:spPr>
        <p:txBody>
          <a:bodyPr vert="horz" lIns="91440" tIns="45720" rIns="91440" bIns="45720" rtlCol="0" anchor="t">
            <a:noAutofit/>
          </a:bodyPr>
          <a:lstStyle/>
          <a:p>
            <a:pPr algn="just"/>
            <a:r>
              <a:rPr lang="lv-LV" sz="1600" b="1" dirty="0"/>
              <a:t>2022. gadā:</a:t>
            </a:r>
          </a:p>
          <a:p>
            <a:pPr algn="just"/>
            <a:r>
              <a:rPr lang="lv-LV" sz="1600" dirty="0"/>
              <a:t>Faktiski apmeklēja 3 507 Ukrainas civiliedzīvotāji; Sekmīgi pabeidza 2 599 personas</a:t>
            </a:r>
          </a:p>
          <a:p>
            <a:pPr algn="just"/>
            <a:r>
              <a:rPr lang="lv-LV" sz="1600" dirty="0"/>
              <a:t>Izlietotais finansējums: 1 155 131,99 </a:t>
            </a:r>
            <a:r>
              <a:rPr lang="lv-LV" sz="1600" i="1" dirty="0" err="1"/>
              <a:t>euro</a:t>
            </a:r>
            <a:endParaRPr lang="lv-LV" sz="1600" i="1" dirty="0"/>
          </a:p>
          <a:p>
            <a:pPr algn="just"/>
            <a:r>
              <a:rPr lang="lv-LV" sz="1600" b="1" dirty="0"/>
              <a:t>2023. gadā:</a:t>
            </a:r>
          </a:p>
          <a:p>
            <a:pPr algn="just"/>
            <a:r>
              <a:rPr lang="lv-LV" sz="1600" dirty="0"/>
              <a:t>Faktiski apmeklēja 6 049 Ukrainas civiliedzīvotāji; Sekmīgi pabeidza 4 378 personas. </a:t>
            </a:r>
          </a:p>
          <a:p>
            <a:pPr algn="just"/>
            <a:r>
              <a:rPr lang="lv-LV" sz="1600" dirty="0"/>
              <a:t>Izlietotais finansējums: 2 839 111,30 </a:t>
            </a:r>
            <a:r>
              <a:rPr lang="lv-LV" sz="1600" i="1" dirty="0" err="1"/>
              <a:t>euro</a:t>
            </a:r>
            <a:endParaRPr lang="lv-LV" sz="1600" i="1" dirty="0"/>
          </a:p>
          <a:p>
            <a:pPr algn="just"/>
            <a:r>
              <a:rPr lang="lv-LV" sz="1600" b="1" dirty="0"/>
              <a:t>2024. gadā: </a:t>
            </a:r>
          </a:p>
          <a:p>
            <a:pPr algn="just"/>
            <a:r>
              <a:rPr lang="lv-LV" sz="1600" dirty="0"/>
              <a:t>Faktiski apmeklēja 6 114 Ukrainas civiliedzīvotāji; Sekmīgi pabeidza 4 803 personas.</a:t>
            </a:r>
          </a:p>
          <a:p>
            <a:pPr algn="just"/>
            <a:r>
              <a:rPr lang="lv-LV" sz="1600" dirty="0">
                <a:effectLst/>
                <a:latin typeface="Verdana"/>
                <a:ea typeface="Verdana"/>
              </a:rPr>
              <a:t>Izlietotais finansējums: 4 500 393,00 </a:t>
            </a:r>
            <a:r>
              <a:rPr lang="lv-LV" sz="1600" i="1" dirty="0" err="1">
                <a:effectLst/>
                <a:latin typeface="Verdana"/>
                <a:ea typeface="Verdana"/>
              </a:rPr>
              <a:t>euro</a:t>
            </a:r>
            <a:endParaRPr lang="lv-LV" sz="2133" i="1" dirty="0">
              <a:effectLst/>
              <a:latin typeface="Verdana"/>
              <a:ea typeface="Verdana"/>
            </a:endParaRPr>
          </a:p>
          <a:p>
            <a:pPr algn="just"/>
            <a:r>
              <a:rPr lang="lv-LV" sz="1600" b="1" dirty="0">
                <a:effectLst/>
              </a:rPr>
              <a:t>2025. </a:t>
            </a:r>
            <a:r>
              <a:rPr lang="lv-LV" sz="1600" b="1" dirty="0"/>
              <a:t>g</a:t>
            </a:r>
            <a:r>
              <a:rPr lang="lv-LV" sz="1600" b="1" dirty="0">
                <a:effectLst/>
              </a:rPr>
              <a:t>adā:</a:t>
            </a:r>
          </a:p>
          <a:p>
            <a:pPr algn="just"/>
            <a:r>
              <a:rPr lang="lv-LV" sz="1600" dirty="0"/>
              <a:t>Mācībām pieteikušies 5 222 Ukrainas civiliedzīvotāji, tostarp 1 532 bērni un jaunieši.</a:t>
            </a:r>
          </a:p>
          <a:p>
            <a:pPr algn="just"/>
            <a:r>
              <a:rPr lang="lv-LV" sz="1600" b="1" dirty="0">
                <a:solidFill>
                  <a:srgbClr val="FF0000"/>
                </a:solidFill>
                <a:latin typeface="Verdana"/>
                <a:ea typeface="Verdana"/>
                <a:cs typeface="Aptos" panose="020B0004020202020204" pitchFamily="34" charset="0"/>
              </a:rPr>
              <a:t>2026.gadā (līdz 31.03.):</a:t>
            </a:r>
          </a:p>
          <a:p>
            <a:pPr algn="just"/>
            <a:r>
              <a:rPr lang="lv-LV" sz="1600" dirty="0">
                <a:solidFill>
                  <a:srgbClr val="FF0000"/>
                </a:solidFill>
                <a:latin typeface="Verdana"/>
                <a:ea typeface="Verdana"/>
                <a:cs typeface="Aptos" panose="020B0004020202020204" pitchFamily="34" charset="0"/>
              </a:rPr>
              <a:t>Apmācību līmeņiem pieteikušies: A1-454, A2-95, B1-54, B2-22, C1-12, C2-0.</a:t>
            </a:r>
          </a:p>
          <a:p>
            <a:pPr algn="just"/>
            <a:r>
              <a:rPr lang="lv-LV" sz="1600" dirty="0">
                <a:solidFill>
                  <a:srgbClr val="FF0000"/>
                </a:solidFill>
                <a:latin typeface="Verdana"/>
                <a:ea typeface="Verdana"/>
                <a:cs typeface="Aptos" panose="020B0004020202020204" pitchFamily="34" charset="0"/>
              </a:rPr>
              <a:t>Bērniem un jauniešiem apmācību līmeņi nav noteikti - 194.</a:t>
            </a:r>
          </a:p>
          <a:p>
            <a:pPr algn="just"/>
            <a:r>
              <a:rPr lang="lv-LV" sz="1600" dirty="0">
                <a:solidFill>
                  <a:srgbClr val="FF0000"/>
                </a:solidFill>
                <a:latin typeface="Verdana"/>
                <a:ea typeface="Verdana"/>
                <a:cs typeface="Aptos" panose="020B0004020202020204" pitchFamily="34" charset="0"/>
              </a:rPr>
              <a:t>Rezervētais finansējums</a:t>
            </a:r>
            <a:r>
              <a:rPr lang="lv-LV" sz="1600" dirty="0">
                <a:solidFill>
                  <a:srgbClr val="FF0000"/>
                </a:solidFill>
                <a:effectLst/>
                <a:latin typeface="Verdana"/>
                <a:ea typeface="Verdana"/>
                <a:cs typeface="Aptos" panose="020B0004020202020204" pitchFamily="34" charset="0"/>
              </a:rPr>
              <a:t> </a:t>
            </a:r>
            <a:r>
              <a:rPr lang="lv-LV" sz="1600" dirty="0">
                <a:solidFill>
                  <a:srgbClr val="FF0000"/>
                </a:solidFill>
                <a:latin typeface="Verdana"/>
                <a:ea typeface="Verdana"/>
                <a:cs typeface="Aptos" panose="020B0004020202020204" pitchFamily="34" charset="0"/>
              </a:rPr>
              <a:t>797 239,80</a:t>
            </a:r>
            <a:r>
              <a:rPr lang="lv-LV" sz="1600" dirty="0">
                <a:solidFill>
                  <a:srgbClr val="FF0000"/>
                </a:solidFill>
                <a:effectLst/>
                <a:latin typeface="Verdana"/>
                <a:ea typeface="Verdana"/>
                <a:cs typeface="Aptos" panose="020B0004020202020204" pitchFamily="34" charset="0"/>
              </a:rPr>
              <a:t> </a:t>
            </a:r>
            <a:r>
              <a:rPr lang="lv-LV" sz="1600" i="1" dirty="0" err="1">
                <a:solidFill>
                  <a:srgbClr val="FF0000"/>
                </a:solidFill>
                <a:effectLst/>
                <a:latin typeface="Verdana"/>
                <a:ea typeface="Verdana"/>
                <a:cs typeface="Aptos" panose="020B0004020202020204" pitchFamily="34" charset="0"/>
              </a:rPr>
              <a:t>euro</a:t>
            </a:r>
            <a:endParaRPr lang="lv-LV" sz="1600" dirty="0">
              <a:solidFill>
                <a:srgbClr val="FF0000"/>
              </a:solidFill>
              <a:effectLst/>
              <a:latin typeface="Verdana"/>
              <a:ea typeface="Verdana"/>
              <a:cs typeface="Aptos" panose="020B0004020202020204" pitchFamily="34" charset="0"/>
            </a:endParaRPr>
          </a:p>
        </p:txBody>
      </p:sp>
      <p:sp>
        <p:nvSpPr>
          <p:cNvPr id="4" name="Slaida numura vietturis 3">
            <a:extLst>
              <a:ext uri="{FF2B5EF4-FFF2-40B4-BE49-F238E27FC236}">
                <a16:creationId xmlns:a16="http://schemas.microsoft.com/office/drawing/2014/main" id="{9C2148AD-3859-9F57-7BA0-C0AA6D61A123}"/>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rPr>
              <a:pPr marL="0" marR="0" lvl="0" indent="0" algn="r" defTabSz="1219170" rtl="0" eaLnBrk="1" fontAlgn="base" latinLnBrk="0" hangingPunct="1">
                <a:lnSpc>
                  <a:spcPct val="100000"/>
                </a:lnSpc>
                <a:spcBef>
                  <a:spcPct val="0"/>
                </a:spcBef>
                <a:spcAft>
                  <a:spcPct val="0"/>
                </a:spcAft>
                <a:buClrTx/>
                <a:buSzTx/>
                <a:buFontTx/>
                <a:buNone/>
                <a:tabLst/>
                <a:defRPr/>
              </a:pPr>
              <a:t>36</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endParaRPr>
          </a:p>
        </p:txBody>
      </p:sp>
    </p:spTree>
    <p:extLst>
      <p:ext uri="{BB962C8B-B14F-4D97-AF65-F5344CB8AC3E}">
        <p14:creationId xmlns:p14="http://schemas.microsoft.com/office/powerpoint/2010/main" val="1313633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623E47D-59DD-6142-EED5-9E6786D0DEC4}"/>
              </a:ext>
            </a:extLst>
          </p:cNvPr>
          <p:cNvSpPr>
            <a:spLocks noGrp="1"/>
          </p:cNvSpPr>
          <p:nvPr>
            <p:ph type="title"/>
          </p:nvPr>
        </p:nvSpPr>
        <p:spPr/>
        <p:txBody>
          <a:bodyPr/>
          <a:lstStyle/>
          <a:p>
            <a:r>
              <a:rPr lang="lv-LV" err="1"/>
              <a:t>Kultūrorientācijas</a:t>
            </a:r>
            <a:r>
              <a:rPr lang="lv-LV"/>
              <a:t> kursi</a:t>
            </a:r>
          </a:p>
        </p:txBody>
      </p:sp>
      <p:sp>
        <p:nvSpPr>
          <p:cNvPr id="3" name="Satura vietturis 2">
            <a:extLst>
              <a:ext uri="{FF2B5EF4-FFF2-40B4-BE49-F238E27FC236}">
                <a16:creationId xmlns:a16="http://schemas.microsoft.com/office/drawing/2014/main" id="{5CD6DDF9-808F-33A9-AEF1-00A405C97A34}"/>
              </a:ext>
            </a:extLst>
          </p:cNvPr>
          <p:cNvSpPr>
            <a:spLocks noGrp="1"/>
          </p:cNvSpPr>
          <p:nvPr>
            <p:ph idx="1"/>
          </p:nvPr>
        </p:nvSpPr>
        <p:spPr>
          <a:xfrm>
            <a:off x="2112513" y="1101724"/>
            <a:ext cx="9673087" cy="5273675"/>
          </a:xfrm>
        </p:spPr>
        <p:txBody>
          <a:bodyPr>
            <a:noAutofit/>
          </a:bodyPr>
          <a:lstStyle/>
          <a:p>
            <a:pPr algn="just"/>
            <a:r>
              <a:rPr lang="lv-LV" sz="1600" b="1" dirty="0"/>
              <a:t>2023. gadā: </a:t>
            </a:r>
          </a:p>
          <a:p>
            <a:pPr algn="just"/>
            <a:r>
              <a:rPr lang="lv-LV" sz="1600" dirty="0"/>
              <a:t>Īstenoti 27 projekti par kopējo finansējumu 1 151 896,12 </a:t>
            </a:r>
            <a:r>
              <a:rPr lang="lv-LV" sz="1600" i="1" dirty="0" err="1"/>
              <a:t>euro</a:t>
            </a:r>
            <a:r>
              <a:rPr lang="lv-LV" sz="1600" dirty="0"/>
              <a:t>. Kopējais plānotais projektos iesaistītais Ukrainas civiliedzīvotāju skaits ir 8 152 personas.</a:t>
            </a:r>
          </a:p>
          <a:p>
            <a:pPr algn="just"/>
            <a:r>
              <a:rPr lang="lv-LV" sz="1600" dirty="0">
                <a:solidFill>
                  <a:srgbClr val="000000"/>
                </a:solidFill>
              </a:rPr>
              <a:t>Latvijas Televīzija ir izveidojusi trīsdesmit unikālus video stāstus par Latvijas kultūras kanonu, lai Latvijā dzīvojošos ukraiņus iepazīstinātu ar Latvijas daudzveidīgajām vērtībām, kas aptver dažādas kultūras nozares un sniedzas pāri laikmetiem.</a:t>
            </a:r>
          </a:p>
          <a:p>
            <a:pPr algn="just"/>
            <a:r>
              <a:rPr lang="lv-LV" sz="1600" b="1" dirty="0"/>
              <a:t>2024. gadā:</a:t>
            </a:r>
          </a:p>
          <a:p>
            <a:pPr algn="just"/>
            <a:r>
              <a:rPr lang="lv-LV" sz="1600" dirty="0"/>
              <a:t>Noslēgts 51 līgums par projektu īstenošanu ar kopējo finansējumu 3 407 388,24 </a:t>
            </a:r>
            <a:r>
              <a:rPr lang="lv-LV" sz="1600" i="1" dirty="0" err="1"/>
              <a:t>euro</a:t>
            </a:r>
            <a:r>
              <a:rPr lang="lv-LV" sz="1600" dirty="0"/>
              <a:t>. </a:t>
            </a:r>
          </a:p>
          <a:p>
            <a:pPr algn="just"/>
            <a:r>
              <a:rPr lang="lv-LV" sz="1600" dirty="0"/>
              <a:t>Projektu pieteikumi tika iesniegti divās kārtās. Otrās kārtas konkursā k</a:t>
            </a:r>
            <a:r>
              <a:rPr lang="lv-LV" sz="1600" dirty="0">
                <a:effectLst/>
              </a:rPr>
              <a:t>ā mērķa grupa tika noteikti bērni, kuri ir Ukrainas civiliedzīvotāji, pirmsskolas vecumā un vispārējās izglītības apguves vecumā (1.-12.klase). </a:t>
            </a:r>
          </a:p>
          <a:p>
            <a:pPr algn="just"/>
            <a:r>
              <a:rPr lang="lv-LV" sz="1600" dirty="0"/>
              <a:t>Latvijas Leļļu teātris ir nodrošinājis 15 sinhronās tulkošanas iekārtu iegādi un uzstādīšanu. Iekārtas tiks izmantotas, lai nodrošinātu </a:t>
            </a:r>
            <a:r>
              <a:rPr lang="lv-LV" sz="1600" dirty="0" err="1"/>
              <a:t>audioteksta</a:t>
            </a:r>
            <a:r>
              <a:rPr lang="lv-LV" sz="1600" dirty="0"/>
              <a:t> pieejamību Ukrainas civiliedzīvotājiem. </a:t>
            </a:r>
            <a:r>
              <a:rPr lang="lv-LV" sz="1600" dirty="0">
                <a:effectLst/>
              </a:rPr>
              <a:t>Kopā 2025. gadā ir paredzēts tulkot un skatītājiem piedāvāt 12 dažādas Leļļu teātra izrādes.</a:t>
            </a:r>
          </a:p>
          <a:p>
            <a:pPr algn="just"/>
            <a:r>
              <a:rPr lang="lv-LV" sz="1600" b="1" dirty="0">
                <a:solidFill>
                  <a:srgbClr val="FF0000"/>
                </a:solidFill>
              </a:rPr>
              <a:t>2025. gadā:</a:t>
            </a:r>
          </a:p>
          <a:p>
            <a:pPr algn="just"/>
            <a:r>
              <a:rPr lang="lv-LV" sz="1600" dirty="0">
                <a:solidFill>
                  <a:srgbClr val="FF0000"/>
                </a:solidFill>
              </a:rPr>
              <a:t>Īstenotajos pasākumos/</a:t>
            </a:r>
            <a:r>
              <a:rPr lang="lv-LV" sz="1600" dirty="0" err="1">
                <a:solidFill>
                  <a:srgbClr val="FF0000"/>
                </a:solidFill>
              </a:rPr>
              <a:t>kultūrorientācijas</a:t>
            </a:r>
            <a:r>
              <a:rPr lang="lv-LV" sz="1600" dirty="0">
                <a:solidFill>
                  <a:srgbClr val="FF0000"/>
                </a:solidFill>
              </a:rPr>
              <a:t> kursos piedalījušies 16 288 Ukrainas civiliedzīvotāji. </a:t>
            </a:r>
            <a:r>
              <a:rPr lang="lv-LV" sz="1600" dirty="0">
                <a:solidFill>
                  <a:srgbClr val="FF0000"/>
                </a:solidFill>
                <a:effectLst/>
              </a:rPr>
              <a:t>Kopējais finansējums </a:t>
            </a:r>
            <a:r>
              <a:rPr lang="lv-LV" sz="1600" dirty="0">
                <a:solidFill>
                  <a:srgbClr val="FF0000"/>
                </a:solidFill>
              </a:rPr>
              <a:t> </a:t>
            </a:r>
            <a:r>
              <a:rPr lang="lv-LV" sz="1600" i="1" dirty="0" err="1">
                <a:solidFill>
                  <a:srgbClr val="FF0000"/>
                </a:solidFill>
              </a:rPr>
              <a:t>euro</a:t>
            </a:r>
            <a:r>
              <a:rPr lang="lv-LV" sz="1600" i="1" dirty="0">
                <a:solidFill>
                  <a:srgbClr val="FF0000"/>
                </a:solidFill>
              </a:rPr>
              <a:t> </a:t>
            </a:r>
            <a:r>
              <a:rPr lang="lv-LV" sz="1600" dirty="0">
                <a:solidFill>
                  <a:srgbClr val="FF0000"/>
                </a:solidFill>
                <a:effectLst/>
              </a:rPr>
              <a:t>2 342 832,29 (faktiskais EUR 2 130 300,16)</a:t>
            </a:r>
            <a:r>
              <a:rPr lang="lv-LV" sz="1600" dirty="0">
                <a:solidFill>
                  <a:srgbClr val="FF0000"/>
                </a:solidFill>
              </a:rPr>
              <a:t>.</a:t>
            </a:r>
            <a:endParaRPr lang="lv-LV" sz="1600" dirty="0">
              <a:solidFill>
                <a:srgbClr val="FF0000"/>
              </a:solidFill>
              <a:effectLst/>
            </a:endParaRPr>
          </a:p>
        </p:txBody>
      </p:sp>
      <p:sp>
        <p:nvSpPr>
          <p:cNvPr id="4" name="Slaida numura vietturis 3">
            <a:extLst>
              <a:ext uri="{FF2B5EF4-FFF2-40B4-BE49-F238E27FC236}">
                <a16:creationId xmlns:a16="http://schemas.microsoft.com/office/drawing/2014/main" id="{34C76D20-1808-5CA9-687A-47CB71E041E6}"/>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rPr>
              <a:pPr marL="0" marR="0" lvl="0" indent="0" algn="r" defTabSz="1219170" rtl="0" eaLnBrk="1" fontAlgn="base" latinLnBrk="0" hangingPunct="1">
                <a:lnSpc>
                  <a:spcPct val="100000"/>
                </a:lnSpc>
                <a:spcBef>
                  <a:spcPct val="0"/>
                </a:spcBef>
                <a:spcAft>
                  <a:spcPct val="0"/>
                </a:spcAft>
                <a:buClrTx/>
                <a:buSzTx/>
                <a:buFontTx/>
                <a:buNone/>
                <a:tabLst/>
                <a:defRPr/>
              </a:pPr>
              <a:t>37</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endParaRPr>
          </a:p>
        </p:txBody>
      </p:sp>
    </p:spTree>
    <p:extLst>
      <p:ext uri="{BB962C8B-B14F-4D97-AF65-F5344CB8AC3E}">
        <p14:creationId xmlns:p14="http://schemas.microsoft.com/office/powerpoint/2010/main" val="5477491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9A98BEA-DEC9-2E0B-3D92-EC81C6EE05A8}"/>
              </a:ext>
            </a:extLst>
          </p:cNvPr>
          <p:cNvSpPr>
            <a:spLocks noGrp="1"/>
          </p:cNvSpPr>
          <p:nvPr>
            <p:ph type="title"/>
          </p:nvPr>
        </p:nvSpPr>
        <p:spPr/>
        <p:txBody>
          <a:bodyPr/>
          <a:lstStyle/>
          <a:p>
            <a:r>
              <a:rPr lang="lv-LV"/>
              <a:t>Profesionālās izglītības ieguve</a:t>
            </a:r>
          </a:p>
        </p:txBody>
      </p:sp>
      <p:sp>
        <p:nvSpPr>
          <p:cNvPr id="3" name="Satura vietturis 2">
            <a:extLst>
              <a:ext uri="{FF2B5EF4-FFF2-40B4-BE49-F238E27FC236}">
                <a16:creationId xmlns:a16="http://schemas.microsoft.com/office/drawing/2014/main" id="{3840EEDF-D777-7B66-1735-E0571FDDACEB}"/>
              </a:ext>
            </a:extLst>
          </p:cNvPr>
          <p:cNvSpPr>
            <a:spLocks noGrp="1"/>
          </p:cNvSpPr>
          <p:nvPr>
            <p:ph idx="1"/>
          </p:nvPr>
        </p:nvSpPr>
        <p:spPr>
          <a:xfrm>
            <a:off x="1677798" y="1089404"/>
            <a:ext cx="10030437" cy="5285996"/>
          </a:xfrm>
        </p:spPr>
        <p:txBody>
          <a:bodyPr>
            <a:noAutofit/>
          </a:bodyPr>
          <a:lstStyle/>
          <a:p>
            <a:pPr algn="just"/>
            <a:r>
              <a:rPr lang="lv-LV" sz="1600" b="1"/>
              <a:t>2022. gadā </a:t>
            </a:r>
            <a:r>
              <a:rPr lang="lv-LV" sz="1600"/>
              <a:t>Kultūras ministrijas padotībā esošajās izglītības iestādēs mācījās:</a:t>
            </a:r>
          </a:p>
          <a:p>
            <a:pPr algn="just"/>
            <a:r>
              <a:rPr lang="lv-LV" sz="1600"/>
              <a:t>12 ukraiņu bērni profesionālo vidējo izglītību;</a:t>
            </a:r>
          </a:p>
          <a:p>
            <a:pPr algn="just"/>
            <a:r>
              <a:rPr lang="lv-LV" sz="1600"/>
              <a:t>2 ukraiņu bērni pamatizglītību;</a:t>
            </a:r>
          </a:p>
          <a:p>
            <a:pPr algn="just"/>
            <a:r>
              <a:rPr lang="lv-LV" sz="1600"/>
              <a:t>32 ukraiņu bērni profesionālās ievirzes izglītības programmā (kopā 46 bērni).</a:t>
            </a:r>
          </a:p>
          <a:p>
            <a:pPr algn="just"/>
            <a:r>
              <a:rPr lang="lv-LV" sz="1600" b="1"/>
              <a:t>2023. gadā</a:t>
            </a:r>
            <a:r>
              <a:rPr lang="lv-LV" sz="1600"/>
              <a:t> Kultūras ministrijas padotībā esošajās izglītības iestādēs mācījās:</a:t>
            </a:r>
          </a:p>
          <a:p>
            <a:pPr algn="just"/>
            <a:r>
              <a:rPr lang="lv-LV" sz="1600"/>
              <a:t>11 ukraiņu bērni profesionālo vidējo izglītību;</a:t>
            </a:r>
          </a:p>
          <a:p>
            <a:pPr algn="just"/>
            <a:r>
              <a:rPr lang="lv-LV" sz="1600"/>
              <a:t>12 ukraiņu bērni profesionālās ievirzes izglītības programmā.</a:t>
            </a:r>
          </a:p>
          <a:p>
            <a:pPr algn="just"/>
            <a:r>
              <a:rPr lang="lv-LV" sz="1600"/>
              <a:t>Pašvaldību un juridisku personu dibinātās profesionālās ievirzes izglītības mūzikas, mākslas, dejas programmās mācījās 145 audzēkņi.</a:t>
            </a:r>
          </a:p>
          <a:p>
            <a:pPr algn="just"/>
            <a:r>
              <a:rPr lang="lv-LV" sz="1600" b="1"/>
              <a:t>2024. gadā </a:t>
            </a:r>
            <a:r>
              <a:rPr lang="lv-LV" sz="1600"/>
              <a:t>Kultūras ministrijas padotībā esošajās izglītības iestādēs mācījās:</a:t>
            </a:r>
          </a:p>
          <a:p>
            <a:r>
              <a:rPr lang="lv-LV" sz="1600">
                <a:effectLst/>
              </a:rPr>
              <a:t>12 Ukrainas civiliedzīvotāji profesionālās vidējās izglītības programmās;</a:t>
            </a:r>
          </a:p>
          <a:p>
            <a:r>
              <a:rPr lang="lv-LV" sz="1600">
                <a:effectLst/>
              </a:rPr>
              <a:t>14 Ukrainas civiliedzīvotāji profesionālās ievirzes izglītības programmās;</a:t>
            </a:r>
          </a:p>
          <a:p>
            <a:r>
              <a:rPr lang="lv-LV" sz="1600">
                <a:effectLst/>
              </a:rPr>
              <a:t>1 Ukrainas civiliedzīvotājs pamatizglītības programmās;</a:t>
            </a:r>
          </a:p>
          <a:p>
            <a:r>
              <a:rPr lang="lv-LV" sz="1600">
                <a:effectLst/>
              </a:rPr>
              <a:t>3 Ukrainas civiliedzīvotāji interešu izglītības programmās;</a:t>
            </a:r>
          </a:p>
          <a:p>
            <a:r>
              <a:rPr lang="lv-LV" sz="1600" b="1">
                <a:effectLst/>
              </a:rPr>
              <a:t>Pašvaldību un juridisku personu dibinātās profesionālās ievirzes</a:t>
            </a:r>
            <a:r>
              <a:rPr lang="lv-LV" sz="1600">
                <a:effectLst/>
              </a:rPr>
              <a:t> izglītības mūzikas, mākslas, dejas programmās mācījās 128 audzēkņi.</a:t>
            </a:r>
          </a:p>
          <a:p>
            <a:endParaRPr lang="lv-LV" sz="1600">
              <a:solidFill>
                <a:srgbClr val="FF0000"/>
              </a:solidFill>
            </a:endParaRPr>
          </a:p>
          <a:p>
            <a:endParaRPr lang="lv-LV" sz="1600">
              <a:solidFill>
                <a:srgbClr val="FF0000"/>
              </a:solidFill>
              <a:effectLst/>
            </a:endParaRPr>
          </a:p>
        </p:txBody>
      </p:sp>
      <p:sp>
        <p:nvSpPr>
          <p:cNvPr id="4" name="Slaida numura vietturis 3">
            <a:extLst>
              <a:ext uri="{FF2B5EF4-FFF2-40B4-BE49-F238E27FC236}">
                <a16:creationId xmlns:a16="http://schemas.microsoft.com/office/drawing/2014/main" id="{9E8C922E-479D-5127-7737-FA566EEAAE60}"/>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rPr>
              <a:pPr marL="0" marR="0" lvl="0" indent="0" algn="r" defTabSz="1219170" rtl="0" eaLnBrk="1" fontAlgn="base" latinLnBrk="0" hangingPunct="1">
                <a:lnSpc>
                  <a:spcPct val="100000"/>
                </a:lnSpc>
                <a:spcBef>
                  <a:spcPct val="0"/>
                </a:spcBef>
                <a:spcAft>
                  <a:spcPct val="0"/>
                </a:spcAft>
                <a:buClrTx/>
                <a:buSzTx/>
                <a:buFontTx/>
                <a:buNone/>
                <a:tabLst/>
                <a:defRPr/>
              </a:pPr>
              <a:t>38</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endParaRPr>
          </a:p>
        </p:txBody>
      </p:sp>
    </p:spTree>
    <p:extLst>
      <p:ext uri="{BB962C8B-B14F-4D97-AF65-F5344CB8AC3E}">
        <p14:creationId xmlns:p14="http://schemas.microsoft.com/office/powerpoint/2010/main" val="16065898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EE587709-EE5F-6157-42C2-EEC7E057AD22}"/>
              </a:ext>
            </a:extLst>
          </p:cNvPr>
          <p:cNvSpPr>
            <a:spLocks noGrp="1"/>
          </p:cNvSpPr>
          <p:nvPr>
            <p:ph type="title"/>
          </p:nvPr>
        </p:nvSpPr>
        <p:spPr/>
        <p:txBody>
          <a:bodyPr/>
          <a:lstStyle/>
          <a:p>
            <a:r>
              <a:rPr lang="lv-LV"/>
              <a:t>Profesionālās izglītības ieguve</a:t>
            </a:r>
          </a:p>
        </p:txBody>
      </p:sp>
      <p:sp>
        <p:nvSpPr>
          <p:cNvPr id="3" name="Satura vietturis 2">
            <a:extLst>
              <a:ext uri="{FF2B5EF4-FFF2-40B4-BE49-F238E27FC236}">
                <a16:creationId xmlns:a16="http://schemas.microsoft.com/office/drawing/2014/main" id="{B476B1D1-2F7A-0346-DCE6-02F73ED00C93}"/>
              </a:ext>
            </a:extLst>
          </p:cNvPr>
          <p:cNvSpPr>
            <a:spLocks noGrp="1"/>
          </p:cNvSpPr>
          <p:nvPr>
            <p:ph idx="1"/>
          </p:nvPr>
        </p:nvSpPr>
        <p:spPr>
          <a:xfrm>
            <a:off x="2280062" y="1197099"/>
            <a:ext cx="9153896" cy="5450113"/>
          </a:xfrm>
        </p:spPr>
        <p:txBody>
          <a:bodyPr vert="horz" lIns="91440" tIns="45720" rIns="91440" bIns="45720" rtlCol="0" anchor="t">
            <a:normAutofit/>
          </a:bodyPr>
          <a:lstStyle/>
          <a:p>
            <a:pPr algn="just"/>
            <a:r>
              <a:rPr lang="lv-LV" sz="1800" b="1">
                <a:solidFill>
                  <a:srgbClr val="FF0000"/>
                </a:solidFill>
                <a:latin typeface="Verdana"/>
                <a:ea typeface="Verdana"/>
              </a:rPr>
              <a:t>2025./2026. mācību gadā </a:t>
            </a:r>
            <a:r>
              <a:rPr lang="lv-LV" sz="1800">
                <a:solidFill>
                  <a:srgbClr val="FF0000"/>
                </a:solidFill>
                <a:latin typeface="Verdana"/>
                <a:ea typeface="Verdana"/>
              </a:rPr>
              <a:t>Kultūras ministrijas padotībā esošajās izglītības iestādēs mācās:</a:t>
            </a:r>
            <a:endParaRPr lang="en-US" sz="1800">
              <a:solidFill>
                <a:srgbClr val="FF0000"/>
              </a:solidFill>
              <a:latin typeface="Verdana"/>
              <a:ea typeface="Verdana"/>
            </a:endParaRPr>
          </a:p>
          <a:p>
            <a:pPr algn="just"/>
            <a:r>
              <a:rPr lang="lv-LV" sz="1800">
                <a:solidFill>
                  <a:srgbClr val="FF0000"/>
                </a:solidFill>
                <a:latin typeface="Verdana"/>
                <a:ea typeface="Verdana"/>
              </a:rPr>
              <a:t>10 Ukrainas civiliedzīvotāji profesionālās vidējās izglītības programmās;</a:t>
            </a:r>
            <a:endParaRPr lang="en-US" sz="1800">
              <a:solidFill>
                <a:srgbClr val="FF0000"/>
              </a:solidFill>
              <a:latin typeface="Verdana"/>
              <a:ea typeface="Verdana"/>
            </a:endParaRPr>
          </a:p>
          <a:p>
            <a:pPr algn="just"/>
            <a:r>
              <a:rPr lang="lv-LV" sz="1800">
                <a:solidFill>
                  <a:srgbClr val="FF0000"/>
                </a:solidFill>
                <a:latin typeface="Verdana"/>
                <a:ea typeface="Verdana"/>
              </a:rPr>
              <a:t>16 Ukrainas civiliedzīvotāji profesionālās ievirzes izglītības programmās;</a:t>
            </a:r>
            <a:endParaRPr lang="en-US" sz="1800">
              <a:solidFill>
                <a:srgbClr val="FF0000"/>
              </a:solidFill>
              <a:latin typeface="Verdana"/>
              <a:ea typeface="Verdana"/>
            </a:endParaRPr>
          </a:p>
          <a:p>
            <a:pPr algn="just"/>
            <a:r>
              <a:rPr lang="lv-LV" sz="1800">
                <a:solidFill>
                  <a:srgbClr val="FF0000"/>
                </a:solidFill>
                <a:latin typeface="Verdana"/>
                <a:ea typeface="Verdana"/>
              </a:rPr>
              <a:t>2 Ukrainas civiliedzīvotājs pamatizglītības programmā;</a:t>
            </a:r>
            <a:endParaRPr lang="en-US" sz="1800">
              <a:solidFill>
                <a:srgbClr val="FF0000"/>
              </a:solidFill>
              <a:latin typeface="Verdana"/>
              <a:ea typeface="Verdana"/>
            </a:endParaRPr>
          </a:p>
          <a:p>
            <a:pPr algn="just"/>
            <a:r>
              <a:rPr lang="lv-LV" sz="1800" b="1">
                <a:solidFill>
                  <a:srgbClr val="FF0000"/>
                </a:solidFill>
                <a:latin typeface="Verdana"/>
                <a:ea typeface="Verdana"/>
              </a:rPr>
              <a:t>Pašvaldību un juridisku personu dibinātās profesionālās ievirzes</a:t>
            </a:r>
            <a:r>
              <a:rPr lang="lv-LV" sz="1800">
                <a:solidFill>
                  <a:srgbClr val="FF0000"/>
                </a:solidFill>
                <a:latin typeface="Verdana"/>
                <a:ea typeface="Verdana"/>
              </a:rPr>
              <a:t> izglītības mūzikas, mākslas, dejas programmās mācās </a:t>
            </a:r>
            <a:r>
              <a:rPr lang="lv-LV" sz="1800" b="1">
                <a:solidFill>
                  <a:srgbClr val="FF0000"/>
                </a:solidFill>
                <a:latin typeface="Verdana"/>
                <a:ea typeface="Verdana"/>
              </a:rPr>
              <a:t>169 </a:t>
            </a:r>
            <a:r>
              <a:rPr lang="lv-LV" sz="1800">
                <a:solidFill>
                  <a:srgbClr val="FF0000"/>
                </a:solidFill>
                <a:latin typeface="Verdana"/>
                <a:ea typeface="Verdana"/>
              </a:rPr>
              <a:t>audzēkņi.</a:t>
            </a:r>
            <a:endParaRPr lang="en-US" sz="1800">
              <a:solidFill>
                <a:srgbClr val="FF0000"/>
              </a:solidFill>
              <a:latin typeface="Verdana"/>
              <a:ea typeface="Verdana"/>
            </a:endParaRPr>
          </a:p>
          <a:p>
            <a:endParaRPr lang="lv-LV" sz="1800"/>
          </a:p>
        </p:txBody>
      </p:sp>
    </p:spTree>
    <p:extLst>
      <p:ext uri="{BB962C8B-B14F-4D97-AF65-F5344CB8AC3E}">
        <p14:creationId xmlns:p14="http://schemas.microsoft.com/office/powerpoint/2010/main" val="40863738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84FF5B0-1234-9375-F27C-66A4FE4884B3}"/>
              </a:ext>
            </a:extLst>
          </p:cNvPr>
          <p:cNvSpPr>
            <a:spLocks noGrp="1"/>
          </p:cNvSpPr>
          <p:nvPr>
            <p:ph type="title"/>
          </p:nvPr>
        </p:nvSpPr>
        <p:spPr/>
        <p:txBody>
          <a:bodyPr>
            <a:normAutofit/>
          </a:bodyPr>
          <a:lstStyle/>
          <a:p>
            <a:r>
              <a:rPr lang="lv-LV"/>
              <a:t>Bezmaksas valsts muzeju apmeklējumi</a:t>
            </a:r>
          </a:p>
        </p:txBody>
      </p:sp>
      <p:sp>
        <p:nvSpPr>
          <p:cNvPr id="3" name="Satura vietturis 2">
            <a:extLst>
              <a:ext uri="{FF2B5EF4-FFF2-40B4-BE49-F238E27FC236}">
                <a16:creationId xmlns:a16="http://schemas.microsoft.com/office/drawing/2014/main" id="{0FBCBEC8-148E-46E8-D82A-91AEA5DAC799}"/>
              </a:ext>
            </a:extLst>
          </p:cNvPr>
          <p:cNvSpPr>
            <a:spLocks noGrp="1"/>
          </p:cNvSpPr>
          <p:nvPr>
            <p:ph idx="1"/>
          </p:nvPr>
        </p:nvSpPr>
        <p:spPr/>
        <p:txBody>
          <a:bodyPr/>
          <a:lstStyle/>
          <a:p>
            <a:pPr algn="just"/>
            <a:r>
              <a:rPr lang="lv-LV" sz="2400"/>
              <a:t>Kopš 2022. gada aprīļa sākuma Ukrainas civiliedzīvotājiem ir tiesības bez maksas apmeklēt 9 valsts, KM muzejus (ar struktūrvienībām 29 apskates vietas) un 7 valsts, citu ministriju muzejus (kopā 10 apskates vietas).</a:t>
            </a:r>
          </a:p>
          <a:p>
            <a:endParaRPr lang="lv-LV"/>
          </a:p>
        </p:txBody>
      </p:sp>
      <p:sp>
        <p:nvSpPr>
          <p:cNvPr id="4" name="Slaida numura vietturis 3">
            <a:extLst>
              <a:ext uri="{FF2B5EF4-FFF2-40B4-BE49-F238E27FC236}">
                <a16:creationId xmlns:a16="http://schemas.microsoft.com/office/drawing/2014/main" id="{68D143BF-EC0D-8C11-9274-8BAD3EEF01D4}"/>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rPr>
              <a:pPr marL="0" marR="0" lvl="0" indent="0" algn="r" defTabSz="1219170" rtl="0" eaLnBrk="1" fontAlgn="base" latinLnBrk="0" hangingPunct="1">
                <a:lnSpc>
                  <a:spcPct val="100000"/>
                </a:lnSpc>
                <a:spcBef>
                  <a:spcPct val="0"/>
                </a:spcBef>
                <a:spcAft>
                  <a:spcPct val="0"/>
                </a:spcAft>
                <a:buClrTx/>
                <a:buSzTx/>
                <a:buFontTx/>
                <a:buNone/>
                <a:tabLst/>
                <a:defRPr/>
              </a:pPr>
              <a:t>40</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endParaRPr>
          </a:p>
        </p:txBody>
      </p:sp>
    </p:spTree>
    <p:extLst>
      <p:ext uri="{BB962C8B-B14F-4D97-AF65-F5344CB8AC3E}">
        <p14:creationId xmlns:p14="http://schemas.microsoft.com/office/powerpoint/2010/main" val="39534957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FEC4F-C137-0D24-265C-7F254CC0BCE4}"/>
            </a:ext>
          </a:extLst>
        </p:cNvPr>
        <p:cNvGrpSpPr/>
        <p:nvPr/>
      </p:nvGrpSpPr>
      <p:grpSpPr>
        <a:xfrm>
          <a:off x="0" y="0"/>
          <a:ext cx="0" cy="0"/>
          <a:chOff x="0" y="0"/>
          <a:chExt cx="0" cy="0"/>
        </a:xfrm>
      </p:grpSpPr>
      <p:sp>
        <p:nvSpPr>
          <p:cNvPr id="2" name="Virsraksts 1">
            <a:extLst>
              <a:ext uri="{FF2B5EF4-FFF2-40B4-BE49-F238E27FC236}">
                <a16:creationId xmlns:a16="http://schemas.microsoft.com/office/drawing/2014/main" id="{950F00CC-3338-4994-3B9F-F40E42FF507D}"/>
              </a:ext>
            </a:extLst>
          </p:cNvPr>
          <p:cNvSpPr>
            <a:spLocks noGrp="1"/>
          </p:cNvSpPr>
          <p:nvPr>
            <p:ph type="title"/>
          </p:nvPr>
        </p:nvSpPr>
        <p:spPr/>
        <p:txBody>
          <a:bodyPr>
            <a:normAutofit fontScale="90000"/>
          </a:bodyPr>
          <a:lstStyle/>
          <a:p>
            <a:r>
              <a:rPr lang="lv-LV">
                <a:solidFill>
                  <a:srgbClr val="FF0000"/>
                </a:solidFill>
              </a:rPr>
              <a:t>Latvijas Nacionālās bibliotēkas piedāvājums Ukrainas civiliedzīvotājiem</a:t>
            </a:r>
          </a:p>
        </p:txBody>
      </p:sp>
      <p:sp>
        <p:nvSpPr>
          <p:cNvPr id="3" name="Satura vietturis 2">
            <a:extLst>
              <a:ext uri="{FF2B5EF4-FFF2-40B4-BE49-F238E27FC236}">
                <a16:creationId xmlns:a16="http://schemas.microsoft.com/office/drawing/2014/main" id="{A921ED05-9F12-A2EA-F8F5-C73586D85A45}"/>
              </a:ext>
            </a:extLst>
          </p:cNvPr>
          <p:cNvSpPr>
            <a:spLocks noGrp="1"/>
          </p:cNvSpPr>
          <p:nvPr>
            <p:ph idx="1"/>
          </p:nvPr>
        </p:nvSpPr>
        <p:spPr/>
        <p:txBody>
          <a:bodyPr>
            <a:normAutofit/>
          </a:bodyPr>
          <a:lstStyle/>
          <a:p>
            <a:r>
              <a:rPr lang="lv-LV" sz="2000" b="1">
                <a:solidFill>
                  <a:srgbClr val="FF0000"/>
                </a:solidFill>
              </a:rPr>
              <a:t>Ukrainas iedzīvotāji, reģistrējoties par LNB lasītājiem</a:t>
            </a:r>
            <a:r>
              <a:rPr lang="lv-LV" sz="2000">
                <a:solidFill>
                  <a:srgbClr val="FF0000"/>
                </a:solidFill>
              </a:rPr>
              <a:t>, var izmantot LNB telpas, krājumu un pakalpojumus, tāpat kā Latvijas iedzīvotāji.</a:t>
            </a:r>
          </a:p>
          <a:p>
            <a:r>
              <a:rPr lang="lv-LV" sz="2000">
                <a:solidFill>
                  <a:srgbClr val="FF0000"/>
                </a:solidFill>
              </a:rPr>
              <a:t>Papildus Ukrainas iedzīvotājiem tiek piedāvāti šādi pakalpojumi:</a:t>
            </a:r>
          </a:p>
          <a:p>
            <a:pPr marL="285750" indent="-285750">
              <a:buFont typeface="Arial" panose="020B0604020202020204" pitchFamily="34" charset="0"/>
              <a:buChar char="•"/>
            </a:pPr>
            <a:r>
              <a:rPr lang="lv-LV" sz="2000">
                <a:solidFill>
                  <a:srgbClr val="FF0000"/>
                </a:solidFill>
              </a:rPr>
              <a:t>Tematiskas krājuma izlases (piem., krājuma izlase «Ukraina» - uzziņu literatūra par </a:t>
            </a:r>
            <a:r>
              <a:rPr lang="en-US" sz="2000" err="1">
                <a:solidFill>
                  <a:srgbClr val="FF0000"/>
                </a:solidFill>
              </a:rPr>
              <a:t>Ukrainu</a:t>
            </a:r>
            <a:r>
              <a:rPr lang="en-US" sz="2000">
                <a:solidFill>
                  <a:srgbClr val="FF0000"/>
                </a:solidFill>
              </a:rPr>
              <a:t>, </a:t>
            </a:r>
            <a:r>
              <a:rPr lang="en-US" sz="2000" err="1">
                <a:solidFill>
                  <a:srgbClr val="FF0000"/>
                </a:solidFill>
              </a:rPr>
              <a:t>tās</a:t>
            </a:r>
            <a:r>
              <a:rPr lang="en-US" sz="2000">
                <a:solidFill>
                  <a:srgbClr val="FF0000"/>
                </a:solidFill>
              </a:rPr>
              <a:t> </a:t>
            </a:r>
            <a:r>
              <a:rPr lang="en-US" sz="2000" err="1">
                <a:solidFill>
                  <a:srgbClr val="FF0000"/>
                </a:solidFill>
              </a:rPr>
              <a:t>vēsturi</a:t>
            </a:r>
            <a:r>
              <a:rPr lang="en-US" sz="2000">
                <a:solidFill>
                  <a:srgbClr val="FF0000"/>
                </a:solidFill>
              </a:rPr>
              <a:t> un </a:t>
            </a:r>
            <a:r>
              <a:rPr lang="en-US" sz="2000" err="1">
                <a:solidFill>
                  <a:srgbClr val="FF0000"/>
                </a:solidFill>
              </a:rPr>
              <a:t>ģeogrāfiju</a:t>
            </a:r>
            <a:r>
              <a:rPr lang="en-US" sz="2000">
                <a:solidFill>
                  <a:srgbClr val="FF0000"/>
                </a:solidFill>
              </a:rPr>
              <a:t> </a:t>
            </a:r>
            <a:r>
              <a:rPr lang="en-US" sz="2000" err="1">
                <a:solidFill>
                  <a:srgbClr val="FF0000"/>
                </a:solidFill>
              </a:rPr>
              <a:t>ukraiņu</a:t>
            </a:r>
            <a:r>
              <a:rPr lang="en-US" sz="2000">
                <a:solidFill>
                  <a:srgbClr val="FF0000"/>
                </a:solidFill>
              </a:rPr>
              <a:t>, </a:t>
            </a:r>
            <a:r>
              <a:rPr lang="en-US" sz="2000" err="1">
                <a:solidFill>
                  <a:srgbClr val="FF0000"/>
                </a:solidFill>
              </a:rPr>
              <a:t>latviešu</a:t>
            </a:r>
            <a:r>
              <a:rPr lang="en-US" sz="2000">
                <a:solidFill>
                  <a:srgbClr val="FF0000"/>
                </a:solidFill>
              </a:rPr>
              <a:t> un </a:t>
            </a:r>
            <a:r>
              <a:rPr lang="en-US" sz="2000" err="1">
                <a:solidFill>
                  <a:srgbClr val="FF0000"/>
                </a:solidFill>
              </a:rPr>
              <a:t>angļu</a:t>
            </a:r>
            <a:r>
              <a:rPr lang="en-US" sz="2000">
                <a:solidFill>
                  <a:srgbClr val="FF0000"/>
                </a:solidFill>
              </a:rPr>
              <a:t> </a:t>
            </a:r>
            <a:r>
              <a:rPr lang="en-US" sz="2000" err="1">
                <a:solidFill>
                  <a:srgbClr val="FF0000"/>
                </a:solidFill>
              </a:rPr>
              <a:t>valodā</a:t>
            </a:r>
            <a:r>
              <a:rPr lang="en-US" sz="2000">
                <a:solidFill>
                  <a:srgbClr val="FF0000"/>
                </a:solidFill>
              </a:rPr>
              <a:t>, </a:t>
            </a:r>
            <a:r>
              <a:rPr lang="en-US" sz="2000" err="1">
                <a:solidFill>
                  <a:srgbClr val="FF0000"/>
                </a:solidFill>
              </a:rPr>
              <a:t>kā</a:t>
            </a:r>
            <a:r>
              <a:rPr lang="en-US" sz="2000">
                <a:solidFill>
                  <a:srgbClr val="FF0000"/>
                </a:solidFill>
              </a:rPr>
              <a:t> </a:t>
            </a:r>
            <a:r>
              <a:rPr lang="en-US" sz="2000" err="1">
                <a:solidFill>
                  <a:srgbClr val="FF0000"/>
                </a:solidFill>
              </a:rPr>
              <a:t>arī</a:t>
            </a:r>
            <a:r>
              <a:rPr lang="en-US" sz="2000">
                <a:solidFill>
                  <a:srgbClr val="FF0000"/>
                </a:solidFill>
              </a:rPr>
              <a:t> </a:t>
            </a:r>
            <a:r>
              <a:rPr lang="en-US" sz="2000" err="1">
                <a:solidFill>
                  <a:srgbClr val="FF0000"/>
                </a:solidFill>
              </a:rPr>
              <a:t>daiļliteratūra</a:t>
            </a:r>
            <a:r>
              <a:rPr lang="en-US" sz="2000">
                <a:solidFill>
                  <a:srgbClr val="FF0000"/>
                </a:solidFill>
              </a:rPr>
              <a:t> </a:t>
            </a:r>
            <a:r>
              <a:rPr lang="en-US" sz="2000" err="1">
                <a:solidFill>
                  <a:srgbClr val="FF0000"/>
                </a:solidFill>
              </a:rPr>
              <a:t>ukraiņu</a:t>
            </a:r>
            <a:r>
              <a:rPr lang="en-US" sz="2000">
                <a:solidFill>
                  <a:srgbClr val="FF0000"/>
                </a:solidFill>
              </a:rPr>
              <a:t> </a:t>
            </a:r>
            <a:r>
              <a:rPr lang="en-US" sz="2000" err="1">
                <a:solidFill>
                  <a:srgbClr val="FF0000"/>
                </a:solidFill>
              </a:rPr>
              <a:t>valodā</a:t>
            </a:r>
            <a:r>
              <a:rPr lang="lv-LV" sz="2000">
                <a:solidFill>
                  <a:srgbClr val="FF0000"/>
                </a:solidFill>
              </a:rPr>
              <a:t>.</a:t>
            </a:r>
          </a:p>
          <a:p>
            <a:pPr marL="285750" indent="-285750">
              <a:buFont typeface="Arial" panose="020B0604020202020204" pitchFamily="34" charset="0"/>
              <a:buChar char="•"/>
            </a:pPr>
            <a:r>
              <a:rPr lang="lv-LV" sz="2000">
                <a:solidFill>
                  <a:srgbClr val="FF0000"/>
                </a:solidFill>
              </a:rPr>
              <a:t>Digitālais audio gids ukraiņu valodā.</a:t>
            </a:r>
          </a:p>
          <a:p>
            <a:pPr marL="285750" indent="-285750">
              <a:buFont typeface="Arial" panose="020B0604020202020204" pitchFamily="34" charset="0"/>
              <a:buChar char="•"/>
            </a:pPr>
            <a:r>
              <a:rPr lang="lv-LV" sz="2000">
                <a:solidFill>
                  <a:srgbClr val="FF0000"/>
                </a:solidFill>
              </a:rPr>
              <a:t>Latviešu valodas sarunu klubs – lai neformālā gaisotnē attīstītu valodas prasmes kopā ar domubiedriem un dzimtās valodas pārstāvjiem. </a:t>
            </a:r>
          </a:p>
        </p:txBody>
      </p:sp>
      <p:sp>
        <p:nvSpPr>
          <p:cNvPr id="4" name="Slaida numura vietturis 3">
            <a:extLst>
              <a:ext uri="{FF2B5EF4-FFF2-40B4-BE49-F238E27FC236}">
                <a16:creationId xmlns:a16="http://schemas.microsoft.com/office/drawing/2014/main" id="{D8E71DC9-5101-D2D6-406B-51A0DF63D5F3}"/>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rPr>
              <a:pPr marL="0" marR="0" lvl="0" indent="0" algn="r" defTabSz="1219170" rtl="0" eaLnBrk="1" fontAlgn="base" latinLnBrk="0" hangingPunct="1">
                <a:lnSpc>
                  <a:spcPct val="100000"/>
                </a:lnSpc>
                <a:spcBef>
                  <a:spcPct val="0"/>
                </a:spcBef>
                <a:spcAft>
                  <a:spcPct val="0"/>
                </a:spcAft>
                <a:buClrTx/>
                <a:buSzTx/>
                <a:buFontTx/>
                <a:buNone/>
                <a:tabLst/>
                <a:defRPr/>
              </a:pPr>
              <a:t>41</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endParaRPr>
          </a:p>
        </p:txBody>
      </p:sp>
    </p:spTree>
    <p:extLst>
      <p:ext uri="{BB962C8B-B14F-4D97-AF65-F5344CB8AC3E}">
        <p14:creationId xmlns:p14="http://schemas.microsoft.com/office/powerpoint/2010/main" val="42016785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FB97A2F-68F4-9DBF-1A6A-18B38A6A2E64}"/>
              </a:ext>
            </a:extLst>
          </p:cNvPr>
          <p:cNvSpPr>
            <a:spLocks noGrp="1"/>
          </p:cNvSpPr>
          <p:nvPr>
            <p:ph type="title"/>
          </p:nvPr>
        </p:nvSpPr>
        <p:spPr/>
        <p:txBody>
          <a:bodyPr>
            <a:normAutofit/>
          </a:bodyPr>
          <a:lstStyle/>
          <a:p>
            <a:r>
              <a:rPr lang="lv-LV"/>
              <a:t>Mērķprogramma «Radošo stipendiju programma Ukrainas pilsoņiem»</a:t>
            </a:r>
          </a:p>
        </p:txBody>
      </p:sp>
      <p:sp>
        <p:nvSpPr>
          <p:cNvPr id="3" name="Satura vietturis 2">
            <a:extLst>
              <a:ext uri="{FF2B5EF4-FFF2-40B4-BE49-F238E27FC236}">
                <a16:creationId xmlns:a16="http://schemas.microsoft.com/office/drawing/2014/main" id="{6062BBF2-33B2-A282-E936-C12B94A49F6D}"/>
              </a:ext>
            </a:extLst>
          </p:cNvPr>
          <p:cNvSpPr>
            <a:spLocks noGrp="1"/>
          </p:cNvSpPr>
          <p:nvPr>
            <p:ph idx="1"/>
          </p:nvPr>
        </p:nvSpPr>
        <p:spPr>
          <a:xfrm>
            <a:off x="1741715" y="1701800"/>
            <a:ext cx="9840685" cy="4470400"/>
          </a:xfrm>
        </p:spPr>
        <p:txBody>
          <a:bodyPr vert="horz" lIns="91440" tIns="45720" rIns="91440" bIns="45720" rtlCol="0" anchor="t">
            <a:noAutofit/>
          </a:bodyPr>
          <a:lstStyle/>
          <a:p>
            <a:pPr algn="just"/>
            <a:r>
              <a:rPr lang="lv-LV" sz="2100"/>
              <a:t>Valsts Kultūrkapitāla fonda mērķprogrammas «Radošo stipendiju programma Ukrainas pilsoņiem» mērķis ir sniegt atbalstu radošām personām kultūras nozarē.</a:t>
            </a:r>
          </a:p>
          <a:p>
            <a:pPr algn="just"/>
            <a:r>
              <a:rPr lang="lv-LV" sz="2100"/>
              <a:t>Stipendijas apmērs ir 600 </a:t>
            </a:r>
            <a:r>
              <a:rPr lang="lv-LV" sz="2100" i="1"/>
              <a:t>euro</a:t>
            </a:r>
            <a:r>
              <a:rPr lang="lv-LV" sz="2100"/>
              <a:t>/mēnesī.</a:t>
            </a:r>
          </a:p>
          <a:p>
            <a:pPr algn="just"/>
            <a:r>
              <a:rPr lang="lv-LV" sz="2100"/>
              <a:t>Konkursa kārtībā tiek piešķirta vienreizēja stipendija trīs mēnešu periodam.</a:t>
            </a:r>
          </a:p>
          <a:p>
            <a:pPr algn="just"/>
            <a:r>
              <a:rPr lang="lv-LV" sz="2100" b="1">
                <a:solidFill>
                  <a:srgbClr val="000000"/>
                </a:solidFill>
              </a:rPr>
              <a:t>2022. gadā </a:t>
            </a:r>
            <a:r>
              <a:rPr lang="lv-LV" sz="2100">
                <a:solidFill>
                  <a:srgbClr val="000000"/>
                </a:solidFill>
              </a:rPr>
              <a:t>atbalstītas</a:t>
            </a:r>
            <a:r>
              <a:rPr lang="lv-LV" sz="2100" b="1">
                <a:solidFill>
                  <a:srgbClr val="000000"/>
                </a:solidFill>
              </a:rPr>
              <a:t> </a:t>
            </a:r>
            <a:r>
              <a:rPr lang="lv-LV" sz="2100">
                <a:solidFill>
                  <a:srgbClr val="000000"/>
                </a:solidFill>
              </a:rPr>
              <a:t>26 personas par kopējo finansējumu 45 000 </a:t>
            </a:r>
            <a:r>
              <a:rPr lang="lv-LV" sz="2100" i="1">
                <a:solidFill>
                  <a:srgbClr val="000000"/>
                </a:solidFill>
              </a:rPr>
              <a:t>euro.</a:t>
            </a:r>
            <a:endParaRPr lang="lv-LV" sz="2100"/>
          </a:p>
          <a:p>
            <a:pPr algn="just"/>
            <a:r>
              <a:rPr lang="lv-LV" sz="2100" b="1">
                <a:solidFill>
                  <a:srgbClr val="000000"/>
                </a:solidFill>
              </a:rPr>
              <a:t>2023. gadā </a:t>
            </a:r>
            <a:r>
              <a:rPr lang="lv-LV" sz="2100">
                <a:solidFill>
                  <a:srgbClr val="000000"/>
                </a:solidFill>
              </a:rPr>
              <a:t>atbalstītas</a:t>
            </a:r>
            <a:r>
              <a:rPr lang="lv-LV" sz="2100" b="1">
                <a:solidFill>
                  <a:srgbClr val="000000"/>
                </a:solidFill>
              </a:rPr>
              <a:t> </a:t>
            </a:r>
            <a:r>
              <a:rPr lang="lv-LV" sz="2100">
                <a:solidFill>
                  <a:srgbClr val="000000"/>
                </a:solidFill>
              </a:rPr>
              <a:t>35 personas par kopējo finansējumu 63 000 </a:t>
            </a:r>
            <a:r>
              <a:rPr lang="lv-LV" sz="2100" i="1">
                <a:solidFill>
                  <a:srgbClr val="000000"/>
                </a:solidFill>
              </a:rPr>
              <a:t>euro</a:t>
            </a:r>
            <a:r>
              <a:rPr lang="lv-LV" sz="2100">
                <a:solidFill>
                  <a:srgbClr val="000000"/>
                </a:solidFill>
              </a:rPr>
              <a:t>.</a:t>
            </a:r>
            <a:endParaRPr lang="lv-LV" sz="2100"/>
          </a:p>
          <a:p>
            <a:pPr algn="just"/>
            <a:r>
              <a:rPr lang="lv-LV" sz="2100" b="1">
                <a:cs typeface="Calibri" panose="020F0502020204030204" pitchFamily="34" charset="0"/>
              </a:rPr>
              <a:t>2024. gadā </a:t>
            </a:r>
            <a:r>
              <a:rPr lang="lv-LV" sz="2100">
                <a:cs typeface="Calibri" panose="020F0502020204030204" pitchFamily="34" charset="0"/>
              </a:rPr>
              <a:t>atbalstīta 21 persona par kopējo finansējumu 37 800 </a:t>
            </a:r>
            <a:r>
              <a:rPr lang="lv-LV" sz="2100" i="1" err="1">
                <a:cs typeface="Calibri" panose="020F0502020204030204" pitchFamily="34" charset="0"/>
              </a:rPr>
              <a:t>euro</a:t>
            </a:r>
            <a:r>
              <a:rPr lang="lv-LV" sz="2100" i="1">
                <a:cs typeface="Calibri" panose="020F0502020204030204" pitchFamily="34" charset="0"/>
              </a:rPr>
              <a:t>.</a:t>
            </a:r>
          </a:p>
          <a:p>
            <a:pPr algn="just"/>
            <a:r>
              <a:rPr lang="lv-LV" sz="2100" b="1">
                <a:solidFill>
                  <a:srgbClr val="FF0000"/>
                </a:solidFill>
                <a:latin typeface="Verdana"/>
                <a:ea typeface="Verdana"/>
                <a:cs typeface="Calibri"/>
              </a:rPr>
              <a:t>2025. gadā </a:t>
            </a:r>
            <a:r>
              <a:rPr lang="lv-LV" sz="2100">
                <a:solidFill>
                  <a:srgbClr val="FF0000"/>
                </a:solidFill>
                <a:latin typeface="Verdana"/>
                <a:ea typeface="Verdana"/>
                <a:cs typeface="Calibri"/>
              </a:rPr>
              <a:t>atbalstītas 26 personas par kopējo finansējumu 46 800 </a:t>
            </a:r>
            <a:r>
              <a:rPr lang="lv-LV" sz="2100" i="1" err="1">
                <a:solidFill>
                  <a:srgbClr val="FF0000"/>
                </a:solidFill>
                <a:latin typeface="Verdana"/>
                <a:ea typeface="Verdana"/>
                <a:cs typeface="Calibri"/>
              </a:rPr>
              <a:t>euro</a:t>
            </a:r>
            <a:r>
              <a:rPr lang="lv-LV" sz="2100">
                <a:solidFill>
                  <a:srgbClr val="FF0000"/>
                </a:solidFill>
                <a:latin typeface="Verdana"/>
                <a:ea typeface="Verdana"/>
                <a:cs typeface="Calibri"/>
              </a:rPr>
              <a:t>.</a:t>
            </a:r>
          </a:p>
          <a:p>
            <a:pPr algn="just"/>
            <a:endParaRPr lang="lv-LV" sz="2000">
              <a:solidFill>
                <a:srgbClr val="FF0000"/>
              </a:solidFill>
              <a:cs typeface="Calibri" panose="020F0502020204030204" pitchFamily="34" charset="0"/>
            </a:endParaRPr>
          </a:p>
        </p:txBody>
      </p:sp>
      <p:sp>
        <p:nvSpPr>
          <p:cNvPr id="4" name="Slaida numura vietturis 3">
            <a:extLst>
              <a:ext uri="{FF2B5EF4-FFF2-40B4-BE49-F238E27FC236}">
                <a16:creationId xmlns:a16="http://schemas.microsoft.com/office/drawing/2014/main" id="{574A68A5-DD0A-66DB-A4B3-1D30FF964574}"/>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rPr>
              <a:pPr marL="0" marR="0" lvl="0" indent="0" algn="r" defTabSz="1219170" rtl="0" eaLnBrk="1" fontAlgn="base" latinLnBrk="0" hangingPunct="1">
                <a:lnSpc>
                  <a:spcPct val="100000"/>
                </a:lnSpc>
                <a:spcBef>
                  <a:spcPct val="0"/>
                </a:spcBef>
                <a:spcAft>
                  <a:spcPct val="0"/>
                </a:spcAft>
                <a:buClrTx/>
                <a:buSzTx/>
                <a:buFontTx/>
                <a:buNone/>
                <a:tabLst/>
                <a:defRPr/>
              </a:pPr>
              <a:t>42</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sym typeface="Arial"/>
            </a:endParaRPr>
          </a:p>
        </p:txBody>
      </p:sp>
    </p:spTree>
    <p:extLst>
      <p:ext uri="{BB962C8B-B14F-4D97-AF65-F5344CB8AC3E}">
        <p14:creationId xmlns:p14="http://schemas.microsoft.com/office/powerpoint/2010/main" val="5863735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C19BB808-219E-9441-9CD5-6E582F9AE2E3}" type="slidenum">
              <a:rPr kumimoji="0" lang="en-LV" sz="1100" b="0" i="0" u="none" strike="noStrike" kern="0" cap="none" spc="0" normalizeH="0" baseline="0" noProof="0" smtClean="0">
                <a:ln>
                  <a:noFill/>
                </a:ln>
                <a:solidFill>
                  <a:srgbClr val="FFFFFF"/>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43</a:t>
            </a:fld>
            <a:endParaRPr kumimoji="0" lang="en-LV" sz="1100" b="0" i="0" u="none" strike="noStrike" kern="0" cap="none" spc="0" normalizeH="0" baseline="0" noProof="0">
              <a:ln>
                <a:noFill/>
              </a:ln>
              <a:solidFill>
                <a:srgbClr val="FFFFFF"/>
              </a:solidFill>
              <a:effectLst/>
              <a:uLnTx/>
              <a:uFillTx/>
              <a:latin typeface="Arial"/>
              <a:cs typeface="Arial"/>
              <a:sym typeface="Arial"/>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1805086" y="98812"/>
            <a:ext cx="8095349" cy="1192501"/>
          </a:xfrm>
        </p:spPr>
        <p:txBody>
          <a:bodyPr>
            <a:noAutofit/>
          </a:bodyPr>
          <a:lstStyle/>
          <a:p>
            <a:pPr algn="ctr"/>
            <a:r>
              <a:rPr lang="lv-LV" sz="2400" b="1" dirty="0">
                <a:solidFill>
                  <a:schemeClr val="accent2"/>
                </a:solidFill>
              </a:rPr>
              <a:t>Atbalsts </a:t>
            </a:r>
            <a:br>
              <a:rPr lang="lv-LV" sz="2400" b="1" dirty="0">
                <a:solidFill>
                  <a:schemeClr val="accent2"/>
                </a:solidFill>
              </a:rPr>
            </a:br>
            <a:r>
              <a:rPr lang="lv-LV" sz="2400" b="1" dirty="0">
                <a:solidFill>
                  <a:schemeClr val="accent2"/>
                </a:solidFill>
              </a:rPr>
              <a:t>Ukrainas civiliedzīvotājiem</a:t>
            </a:r>
            <a:br>
              <a:rPr lang="lv-LV" sz="2400" b="1" dirty="0">
                <a:solidFill>
                  <a:schemeClr val="accent2"/>
                </a:solidFill>
              </a:rPr>
            </a:br>
            <a:r>
              <a:rPr lang="lv-LV" sz="2400" b="1" dirty="0">
                <a:solidFill>
                  <a:schemeClr val="accent2"/>
                </a:solidFill>
              </a:rPr>
              <a:t>(</a:t>
            </a:r>
            <a:r>
              <a:rPr lang="it-IT" sz="2400" b="1" dirty="0">
                <a:solidFill>
                  <a:schemeClr val="accent2"/>
                </a:solidFill>
              </a:rPr>
              <a:t>dati par periodu 20.11.2025.- 20.03.2026</a:t>
            </a:r>
            <a:r>
              <a:rPr lang="lv-LV" sz="2400" b="1" dirty="0">
                <a:solidFill>
                  <a:schemeClr val="accent2"/>
                </a:solidFill>
              </a:rPr>
              <a:t>)</a:t>
            </a:r>
          </a:p>
        </p:txBody>
      </p:sp>
      <p:pic>
        <p:nvPicPr>
          <p:cNvPr id="14" name="Graphic 13" descr="Lunch Box outline">
            <a:extLst>
              <a:ext uri="{FF2B5EF4-FFF2-40B4-BE49-F238E27FC236}">
                <a16:creationId xmlns:a16="http://schemas.microsoft.com/office/drawing/2014/main" id="{84E066FD-E224-A43C-1BF9-F283131007D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00435" y="1640170"/>
            <a:ext cx="839302" cy="839302"/>
          </a:xfrm>
          <a:prstGeom prst="rect">
            <a:avLst/>
          </a:prstGeom>
        </p:spPr>
      </p:pic>
      <p:pic>
        <p:nvPicPr>
          <p:cNvPr id="18" name="Graphic 17" descr="Classroom outline">
            <a:extLst>
              <a:ext uri="{FF2B5EF4-FFF2-40B4-BE49-F238E27FC236}">
                <a16:creationId xmlns:a16="http://schemas.microsoft.com/office/drawing/2014/main" id="{B091F625-2CD5-671F-4D5B-EE2A72F7132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95560" y="1446039"/>
            <a:ext cx="914400" cy="914400"/>
          </a:xfrm>
          <a:prstGeom prst="rect">
            <a:avLst/>
          </a:prstGeom>
        </p:spPr>
      </p:pic>
      <p:sp>
        <p:nvSpPr>
          <p:cNvPr id="28" name="TextBox 27">
            <a:extLst>
              <a:ext uri="{FF2B5EF4-FFF2-40B4-BE49-F238E27FC236}">
                <a16:creationId xmlns:a16="http://schemas.microsoft.com/office/drawing/2014/main" id="{2237B443-C5E9-78FE-DA55-328A12C54ADE}"/>
              </a:ext>
            </a:extLst>
          </p:cNvPr>
          <p:cNvSpPr txBox="1"/>
          <p:nvPr/>
        </p:nvSpPr>
        <p:spPr>
          <a:xfrm>
            <a:off x="3995070" y="2252936"/>
            <a:ext cx="4510568" cy="2886944"/>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Latviešu valoda </a:t>
            </a:r>
            <a:r>
              <a:rPr kumimoji="0" lang="lv-LV" sz="1400" b="1" i="0" u="none" strike="noStrike" kern="0" cap="none" spc="0" normalizeH="0" baseline="0" noProof="0" dirty="0">
                <a:ln>
                  <a:noFill/>
                </a:ln>
                <a:solidFill>
                  <a:srgbClr val="000000"/>
                </a:solidFill>
                <a:effectLst/>
                <a:uLnTx/>
                <a:uFillTx/>
                <a:latin typeface="Arial"/>
                <a:cs typeface="Arial"/>
                <a:sym typeface="Arial"/>
              </a:rPr>
              <a:t>pieaugušajiem</a:t>
            </a:r>
            <a:endParaRPr kumimoji="0" lang="en-US" sz="14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cs typeface="Arial"/>
                <a:sym typeface="Arial"/>
              </a:rPr>
              <a:t> </a:t>
            </a:r>
            <a:endParaRPr kumimoji="0" lang="en-US" sz="1400" b="1" i="0" u="none" strike="noStrike" kern="0" cap="none" spc="0" normalizeH="0" baseline="0" noProof="0" dirty="0">
              <a:ln>
                <a:noFill/>
              </a:ln>
              <a:solidFill>
                <a:srgbClr val="000000"/>
              </a:solidFill>
              <a:effectLst/>
              <a:uLnTx/>
              <a:uFillTx/>
              <a:latin typeface="Arial"/>
              <a:cs typeface="Arial"/>
              <a:sym typeface="Arial"/>
            </a:endParaRPr>
          </a:p>
          <a:p>
            <a:pPr marL="171450" marR="0" lvl="0" indent="-171450" algn="l" defTabSz="622300" rtl="0" eaLnBrk="1" fontAlgn="auto" latinLnBrk="0" hangingPunct="1">
              <a:lnSpc>
                <a:spcPct val="100000"/>
              </a:lnSpc>
              <a:spcBef>
                <a:spcPct val="0"/>
              </a:spcBef>
              <a:spcAft>
                <a:spcPts val="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Pieaugušajiem no 17 gadiem -  3</a:t>
            </a:r>
            <a:r>
              <a:rPr kumimoji="0" lang="en-US" sz="1200" b="0" i="0" u="none" strike="noStrike" kern="0" cap="none" spc="0" normalizeH="0" baseline="0" noProof="0" dirty="0">
                <a:ln>
                  <a:noFill/>
                </a:ln>
                <a:solidFill>
                  <a:srgbClr val="800024"/>
                </a:solidFill>
                <a:effectLst/>
                <a:uLnTx/>
                <a:uFillTx/>
                <a:latin typeface="Arial"/>
                <a:cs typeface="Arial"/>
                <a:sym typeface="Arial"/>
              </a:rPr>
              <a:t>1</a:t>
            </a:r>
            <a:r>
              <a:rPr kumimoji="0" lang="lv-LV" sz="1200" b="0" i="0" u="none" strike="noStrike" kern="0" cap="none" spc="0" normalizeH="0" baseline="0" noProof="0" dirty="0">
                <a:ln>
                  <a:noFill/>
                </a:ln>
                <a:solidFill>
                  <a:srgbClr val="800024"/>
                </a:solidFill>
                <a:effectLst/>
                <a:uLnTx/>
                <a:uFillTx/>
                <a:latin typeface="Arial"/>
                <a:cs typeface="Arial"/>
                <a:sym typeface="Arial"/>
              </a:rPr>
              <a:t> projektu</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īstenotājs</a:t>
            </a:r>
            <a:endParaRPr kumimoji="0" lang="en-US" sz="1200" b="0" i="0" u="none" strike="noStrike" kern="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100000"/>
              </a:lnSpc>
              <a:spcBef>
                <a:spcPct val="0"/>
              </a:spcBef>
              <a:spcAft>
                <a:spcPct val="35000"/>
              </a:spcAft>
              <a:buClr>
                <a:srgbClr val="000000"/>
              </a:buClr>
              <a:buSzTx/>
              <a:buFont typeface="Wingdings" panose="05000000000000000000" pitchFamily="2" charset="2"/>
              <a:buChar char="ü"/>
              <a:tabLst/>
              <a:defRPr/>
            </a:pPr>
            <a:r>
              <a:rPr kumimoji="0" lang="en-US" sz="1200" b="0" i="0" u="none" strike="noStrike" kern="0" cap="none" spc="0" normalizeH="0" baseline="0" noProof="0" dirty="0">
                <a:ln>
                  <a:noFill/>
                </a:ln>
                <a:solidFill>
                  <a:srgbClr val="800024"/>
                </a:solidFill>
                <a:effectLst/>
                <a:uLnTx/>
                <a:uFillTx/>
                <a:latin typeface="Arial"/>
                <a:cs typeface="Arial"/>
                <a:sym typeface="Arial"/>
              </a:rPr>
              <a:t>V</a:t>
            </a:r>
            <a:r>
              <a:rPr kumimoji="0" lang="lv-LV" sz="1200" b="0" i="0" u="none" strike="noStrike" kern="0" cap="none" spc="0" normalizeH="0" baseline="0" noProof="0" dirty="0" err="1">
                <a:ln>
                  <a:noFill/>
                </a:ln>
                <a:solidFill>
                  <a:srgbClr val="800024"/>
                </a:solidFill>
                <a:effectLst/>
                <a:uLnTx/>
                <a:uFillTx/>
                <a:latin typeface="Arial"/>
                <a:cs typeface="Arial"/>
                <a:sym typeface="Arial"/>
              </a:rPr>
              <a:t>alodas</a:t>
            </a:r>
            <a:r>
              <a:rPr kumimoji="0" lang="lv-LV" sz="1200" b="0" i="0" u="none" strike="noStrike" kern="0" cap="none" spc="0" normalizeH="0" baseline="0" noProof="0" dirty="0">
                <a:ln>
                  <a:noFill/>
                </a:ln>
                <a:solidFill>
                  <a:srgbClr val="800024"/>
                </a:solidFill>
                <a:effectLst/>
                <a:uLnTx/>
                <a:uFillTx/>
                <a:latin typeface="Arial"/>
                <a:cs typeface="Arial"/>
                <a:sym typeface="Arial"/>
              </a:rPr>
              <a:t> līmeņi A1-C2 (120h - 150h)</a:t>
            </a:r>
            <a:endParaRPr kumimoji="0" lang="en-US" sz="1200" b="0" i="0" u="none" strike="noStrike" kern="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100000"/>
              </a:lnSpc>
              <a:spcBef>
                <a:spcPct val="0"/>
              </a:spcBef>
              <a:spcAft>
                <a:spcPct val="35000"/>
              </a:spcAft>
              <a:buClr>
                <a:srgbClr val="000000"/>
              </a:buClr>
              <a:buSzTx/>
              <a:buFont typeface="Wingdings" panose="05000000000000000000" pitchFamily="2" charset="2"/>
              <a:buChar char="ü"/>
              <a:tabLst/>
              <a:defRPr/>
            </a:pPr>
            <a:r>
              <a:rPr kumimoji="0" lang="en-US" sz="1200" b="0" i="0" u="none" strike="noStrike" kern="1200" cap="none" spc="0" normalizeH="0" baseline="0" noProof="0" dirty="0" err="1">
                <a:ln>
                  <a:noFill/>
                </a:ln>
                <a:solidFill>
                  <a:srgbClr val="800024"/>
                </a:solidFill>
                <a:effectLst/>
                <a:uLnTx/>
                <a:uFillTx/>
                <a:latin typeface="Arial"/>
                <a:cs typeface="Arial"/>
                <a:sym typeface="Arial"/>
              </a:rPr>
              <a:t>Pabeidza</a:t>
            </a:r>
            <a:r>
              <a:rPr kumimoji="0" lang="en-US" sz="1200" b="0" i="0" u="none" strike="noStrike" kern="1200" cap="none" spc="0" normalizeH="0" baseline="0" noProof="0" dirty="0">
                <a:ln>
                  <a:noFill/>
                </a:ln>
                <a:solidFill>
                  <a:srgbClr val="800024"/>
                </a:solidFill>
                <a:effectLst/>
                <a:uLnTx/>
                <a:uFillTx/>
                <a:latin typeface="Arial"/>
                <a:cs typeface="Arial"/>
                <a:sym typeface="Arial"/>
              </a:rPr>
              <a:t> -</a:t>
            </a:r>
            <a:r>
              <a:rPr kumimoji="0" lang="lv-LV" sz="1200" b="0" i="0" u="none" strike="noStrike" kern="120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2</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869</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1200" cap="none" spc="0" normalizeH="0" baseline="0" noProof="0" dirty="0">
                <a:ln>
                  <a:noFill/>
                </a:ln>
                <a:solidFill>
                  <a:srgbClr val="800024"/>
                </a:solidFill>
                <a:effectLst/>
                <a:uLnTx/>
                <a:uFillTx/>
                <a:latin typeface="Arial"/>
                <a:cs typeface="Arial"/>
                <a:sym typeface="Arial"/>
              </a:rPr>
              <a:t>cilvēki </a:t>
            </a:r>
            <a:endParaRPr kumimoji="0" lang="en-US" sz="1200" b="0" i="0" u="none" strike="noStrike" kern="120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100000"/>
              </a:lnSpc>
              <a:spcBef>
                <a:spcPct val="0"/>
              </a:spcBef>
              <a:spcAft>
                <a:spcPct val="35000"/>
              </a:spcAft>
              <a:buClr>
                <a:srgbClr val="000000"/>
              </a:buClr>
              <a:buSzTx/>
              <a:buFont typeface="Wingdings" panose="05000000000000000000" pitchFamily="2" charset="2"/>
              <a:buChar char="ü"/>
              <a:tabLst/>
              <a:defRPr/>
            </a:pPr>
            <a:r>
              <a:rPr kumimoji="0" lang="en-US" sz="1200" b="0" i="0" u="none" strike="noStrike" kern="1200" cap="none" spc="0" normalizeH="0" baseline="0" noProof="0" dirty="0">
                <a:ln>
                  <a:noFill/>
                </a:ln>
                <a:solidFill>
                  <a:srgbClr val="800024"/>
                </a:solidFill>
                <a:effectLst/>
                <a:uLnTx/>
                <a:uFillTx/>
                <a:latin typeface="Arial"/>
                <a:cs typeface="Arial"/>
                <a:sym typeface="Arial"/>
              </a:rPr>
              <a:t>I</a:t>
            </a:r>
            <a:r>
              <a:rPr kumimoji="0" lang="lv-LV" sz="1200" b="0" i="0" u="none" strike="noStrike" kern="1200" cap="none" spc="0" normalizeH="0" baseline="0" noProof="0" dirty="0" err="1">
                <a:ln>
                  <a:noFill/>
                </a:ln>
                <a:solidFill>
                  <a:srgbClr val="800024"/>
                </a:solidFill>
                <a:effectLst/>
                <a:uLnTx/>
                <a:uFillTx/>
                <a:latin typeface="Arial"/>
                <a:cs typeface="Arial"/>
                <a:sym typeface="Arial"/>
              </a:rPr>
              <a:t>zmaksas</a:t>
            </a:r>
            <a:r>
              <a:rPr kumimoji="0" lang="fi-FI" sz="1200" b="0" i="0" u="none" strike="noStrike" kern="1200" cap="none" spc="0" normalizeH="0" baseline="0" noProof="0" dirty="0">
                <a:ln>
                  <a:noFill/>
                </a:ln>
                <a:solidFill>
                  <a:srgbClr val="800024"/>
                </a:solidFill>
                <a:effectLst/>
                <a:uLnTx/>
                <a:uFillTx/>
                <a:latin typeface="Arial"/>
                <a:cs typeface="Arial"/>
                <a:sym typeface="Arial"/>
              </a:rPr>
              <a:t> - </a:t>
            </a:r>
            <a:r>
              <a:rPr kumimoji="0" lang="fi-FI" sz="1200" b="0" i="0" u="none" strike="noStrike" kern="0" cap="none" spc="0" normalizeH="0" baseline="0" noProof="0" dirty="0">
                <a:ln>
                  <a:noFill/>
                </a:ln>
                <a:solidFill>
                  <a:srgbClr val="800024"/>
                </a:solidFill>
                <a:effectLst/>
                <a:uLnTx/>
                <a:uFillTx/>
                <a:latin typeface="Arial"/>
                <a:cs typeface="Arial"/>
                <a:sym typeface="Arial"/>
              </a:rPr>
              <a:t>3 613 196</a:t>
            </a:r>
            <a:r>
              <a:rPr kumimoji="0" lang="lv-LV" sz="1200" b="0" i="0" u="none" strike="noStrike" kern="0" cap="none" spc="0" normalizeH="0" baseline="0" noProof="0" dirty="0">
                <a:ln>
                  <a:noFill/>
                </a:ln>
                <a:solidFill>
                  <a:srgbClr val="800024"/>
                </a:solidFill>
                <a:effectLst/>
                <a:uLnTx/>
                <a:uFillTx/>
                <a:latin typeface="Arial"/>
                <a:cs typeface="Arial"/>
                <a:sym typeface="Arial"/>
              </a:rPr>
              <a:t> </a:t>
            </a:r>
            <a:r>
              <a:rPr kumimoji="0" lang="fi-FI" sz="1200" b="0" i="0" u="none" strike="noStrike" kern="1200" cap="none" spc="0" normalizeH="0" baseline="0" noProof="0" dirty="0">
                <a:ln>
                  <a:noFill/>
                </a:ln>
                <a:solidFill>
                  <a:srgbClr val="800024"/>
                </a:solidFill>
                <a:effectLst/>
                <a:uLnTx/>
                <a:uFillTx/>
                <a:latin typeface="Arial"/>
                <a:cs typeface="Arial"/>
                <a:sym typeface="Arial"/>
              </a:rPr>
              <a:t>eur</a:t>
            </a:r>
            <a:endParaRPr kumimoji="0" lang="en-US" sz="1200" b="0" i="0" u="none" strike="noStrike" kern="120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100000"/>
              </a:lnSpc>
              <a:spcBef>
                <a:spcPct val="0"/>
              </a:spcBef>
              <a:spcAft>
                <a:spcPct val="3500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B</a:t>
            </a:r>
            <a:r>
              <a:rPr kumimoji="0" lang="lv-LV" sz="1200" b="0" i="0" u="none" strike="noStrike" kern="1200" cap="none" spc="0" normalizeH="0" baseline="0" noProof="0" dirty="0">
                <a:ln>
                  <a:noFill/>
                </a:ln>
                <a:solidFill>
                  <a:srgbClr val="800024"/>
                </a:solidFill>
                <a:effectLst/>
                <a:uLnTx/>
                <a:uFillTx/>
                <a:latin typeface="Arial"/>
                <a:cs typeface="Arial"/>
                <a:sym typeface="Arial"/>
              </a:rPr>
              <a:t>ērniem no 5 gadu vecuma - 18 </a:t>
            </a:r>
            <a:r>
              <a:rPr kumimoji="0" lang="lv-LV" sz="1200" b="0" i="0" u="none" strike="noStrike" kern="0" cap="none" spc="0" normalizeH="0" baseline="0" noProof="0" dirty="0">
                <a:ln>
                  <a:noFill/>
                </a:ln>
                <a:solidFill>
                  <a:srgbClr val="800024"/>
                </a:solidFill>
                <a:effectLst/>
                <a:uLnTx/>
                <a:uFillTx/>
                <a:latin typeface="Arial"/>
                <a:cs typeface="Arial"/>
                <a:sym typeface="Arial"/>
              </a:rPr>
              <a:t>projektu īstenotāji</a:t>
            </a:r>
            <a:endParaRPr kumimoji="0" lang="en-US" sz="1200" b="0" i="0" u="none" strike="noStrike" kern="120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100000"/>
              </a:lnSpc>
              <a:spcBef>
                <a:spcPct val="0"/>
              </a:spcBef>
              <a:spcAft>
                <a:spcPct val="35000"/>
              </a:spcAft>
              <a:buClr>
                <a:srgbClr val="000000"/>
              </a:buClr>
              <a:buSzTx/>
              <a:buFont typeface="Wingdings" panose="05000000000000000000" pitchFamily="2" charset="2"/>
              <a:buChar char="ü"/>
              <a:tabLst/>
              <a:defRPr/>
            </a:pPr>
            <a:r>
              <a:rPr kumimoji="0" lang="en-US" sz="1200" b="0" i="0" u="none" strike="noStrike" kern="0" cap="none" spc="0" normalizeH="0" baseline="0" noProof="0" dirty="0" err="1">
                <a:ln>
                  <a:noFill/>
                </a:ln>
                <a:solidFill>
                  <a:srgbClr val="800024"/>
                </a:solidFill>
                <a:effectLst/>
                <a:uLnTx/>
                <a:uFillTx/>
                <a:latin typeface="Arial"/>
                <a:cs typeface="Arial"/>
                <a:sym typeface="Arial"/>
              </a:rPr>
              <a:t>Pabeidza</a:t>
            </a:r>
            <a:r>
              <a:rPr kumimoji="0" lang="en-US" sz="1200" b="0" i="0" u="none" strike="noStrike" kern="0" cap="none" spc="0" normalizeH="0" baseline="0" noProof="0" dirty="0">
                <a:ln>
                  <a:noFill/>
                </a:ln>
                <a:solidFill>
                  <a:srgbClr val="800024"/>
                </a:solidFill>
                <a:effectLst/>
                <a:uLnTx/>
                <a:uFillTx/>
                <a:latin typeface="Arial"/>
                <a:cs typeface="Arial"/>
                <a:sym typeface="Arial"/>
              </a:rPr>
              <a:t> - </a:t>
            </a:r>
            <a:r>
              <a:rPr kumimoji="0" lang="lv-LV" sz="1200" b="0" i="0" u="none" strike="noStrike" kern="0" cap="none" spc="0" normalizeH="0" baseline="0" noProof="0" dirty="0">
                <a:ln>
                  <a:noFill/>
                </a:ln>
                <a:solidFill>
                  <a:srgbClr val="800024"/>
                </a:solidFill>
                <a:effectLst/>
                <a:uLnTx/>
                <a:uFillTx/>
                <a:latin typeface="Arial"/>
                <a:cs typeface="Arial"/>
                <a:sym typeface="Arial"/>
              </a:rPr>
              <a:t>1</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358</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1200" cap="none" spc="0" normalizeH="0" baseline="0" noProof="0" dirty="0">
                <a:ln>
                  <a:noFill/>
                </a:ln>
                <a:solidFill>
                  <a:srgbClr val="800024"/>
                </a:solidFill>
                <a:effectLst/>
                <a:uLnTx/>
                <a:uFillTx/>
                <a:latin typeface="Arial"/>
                <a:cs typeface="Arial"/>
                <a:sym typeface="Arial"/>
              </a:rPr>
              <a:t>bērni</a:t>
            </a:r>
            <a:endParaRPr kumimoji="0" lang="en-US" sz="1200" b="0" i="0" u="none" strike="noStrike" kern="120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100000"/>
              </a:lnSpc>
              <a:spcBef>
                <a:spcPct val="0"/>
              </a:spcBef>
              <a:spcAft>
                <a:spcPct val="35000"/>
              </a:spcAft>
              <a:buClr>
                <a:srgbClr val="000000"/>
              </a:buClr>
              <a:buSzTx/>
              <a:buFont typeface="Wingdings" panose="05000000000000000000" pitchFamily="2" charset="2"/>
              <a:buChar char="ü"/>
              <a:tabLst/>
              <a:defRPr/>
            </a:pPr>
            <a:r>
              <a:rPr kumimoji="0" lang="en-US" sz="1200" b="0" i="0" u="none" strike="noStrike" kern="0" cap="none" spc="0" normalizeH="0" baseline="0" noProof="0" dirty="0">
                <a:ln>
                  <a:noFill/>
                </a:ln>
                <a:solidFill>
                  <a:srgbClr val="800024"/>
                </a:solidFill>
                <a:effectLst/>
                <a:uLnTx/>
                <a:uFillTx/>
                <a:latin typeface="Arial"/>
                <a:cs typeface="Arial"/>
                <a:sym typeface="Arial"/>
              </a:rPr>
              <a:t>I</a:t>
            </a:r>
            <a:r>
              <a:rPr kumimoji="0" lang="lv-LV" sz="1200" b="0" i="0" u="none" strike="noStrike" kern="1200" cap="none" spc="0" normalizeH="0" baseline="0" noProof="0" dirty="0" err="1">
                <a:ln>
                  <a:noFill/>
                </a:ln>
                <a:solidFill>
                  <a:srgbClr val="800024"/>
                </a:solidFill>
                <a:effectLst/>
                <a:uLnTx/>
                <a:uFillTx/>
                <a:latin typeface="Arial"/>
                <a:cs typeface="Arial"/>
                <a:sym typeface="Arial"/>
              </a:rPr>
              <a:t>zmaksas</a:t>
            </a:r>
            <a:r>
              <a:rPr kumimoji="0" lang="lv-LV" sz="1200" b="0" i="0" u="none" strike="noStrike" kern="120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981</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890</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en-US" sz="1200" b="0" i="0" u="none" strike="noStrike" kern="1200" cap="none" spc="0" normalizeH="0" baseline="0" noProof="0" dirty="0" err="1">
                <a:ln>
                  <a:noFill/>
                </a:ln>
                <a:solidFill>
                  <a:srgbClr val="800024"/>
                </a:solidFill>
                <a:effectLst/>
                <a:uLnTx/>
                <a:uFillTx/>
                <a:latin typeface="Arial"/>
                <a:cs typeface="Arial"/>
                <a:sym typeface="Arial"/>
              </a:rPr>
              <a:t>eur</a:t>
            </a:r>
            <a:endParaRPr kumimoji="0" lang="en-US" sz="1200" b="0" i="0" u="none" strike="noStrike" kern="1200" cap="none" spc="0" normalizeH="0" baseline="0" noProof="0" dirty="0">
              <a:ln>
                <a:noFill/>
              </a:ln>
              <a:solidFill>
                <a:srgbClr val="800024"/>
              </a:solidFill>
              <a:effectLst/>
              <a:uLnTx/>
              <a:uFillTx/>
              <a:latin typeface="Arial"/>
              <a:cs typeface="Arial"/>
              <a:sym typeface="Arial"/>
            </a:endParaRPr>
          </a:p>
          <a:p>
            <a:pPr marL="0" marR="0" lvl="0" indent="0" algn="l" defTabSz="622300" rtl="0" eaLnBrk="1" fontAlgn="auto" latinLnBrk="0" hangingPunct="1">
              <a:lnSpc>
                <a:spcPct val="100000"/>
              </a:lnSpc>
              <a:spcBef>
                <a:spcPct val="0"/>
              </a:spcBef>
              <a:spcAft>
                <a:spcPct val="35000"/>
              </a:spcAft>
              <a:buClr>
                <a:srgbClr val="000000"/>
              </a:buClr>
              <a:buSzTx/>
              <a:buFont typeface="Arial"/>
              <a:buNone/>
              <a:tabLst/>
              <a:defRPr/>
            </a:pPr>
            <a:endParaRPr kumimoji="0" lang="en-US" sz="1200" b="0" i="0" u="none" strike="noStrike" kern="1200" cap="none" spc="0" normalizeH="0" baseline="0" noProof="0" dirty="0">
              <a:ln>
                <a:noFill/>
              </a:ln>
              <a:solidFill>
                <a:srgbClr val="800024"/>
              </a:solidFill>
              <a:effectLst/>
              <a:uLnTx/>
              <a:uFillTx/>
              <a:latin typeface="Arial"/>
              <a:cs typeface="Arial"/>
              <a:sym typeface="Arial"/>
            </a:endParaRPr>
          </a:p>
          <a:p>
            <a:pPr marL="0" marR="0" lvl="0" indent="0" algn="l" defTabSz="622300" rtl="0" eaLnBrk="1" fontAlgn="auto" latinLnBrk="0" hangingPunct="1">
              <a:lnSpc>
                <a:spcPct val="100000"/>
              </a:lnSpc>
              <a:spcBef>
                <a:spcPct val="0"/>
              </a:spcBef>
              <a:spcAft>
                <a:spcPct val="35000"/>
              </a:spcAft>
              <a:buClrTx/>
              <a:buSzTx/>
              <a:buFont typeface="Arial"/>
              <a:buNone/>
              <a:tabLst/>
              <a:defRPr/>
            </a:pPr>
            <a:r>
              <a:rPr kumimoji="0" lang="lv-LV" sz="1200" b="1" i="0" u="none" strike="noStrike" kern="0" cap="none" spc="0" normalizeH="0" baseline="0" noProof="0" dirty="0">
                <a:ln>
                  <a:noFill/>
                </a:ln>
                <a:solidFill>
                  <a:srgbClr val="800024"/>
                </a:solidFill>
                <a:effectLst/>
                <a:uLnTx/>
                <a:uFillTx/>
                <a:latin typeface="Arial"/>
                <a:cs typeface="Arial"/>
                <a:sym typeface="Arial"/>
              </a:rPr>
              <a:t> </a:t>
            </a:r>
            <a:r>
              <a:rPr kumimoji="0" lang="en-US" sz="1200" b="1" i="0" u="none" strike="noStrike" kern="0" cap="none" spc="0" normalizeH="0" baseline="0" noProof="0" dirty="0">
                <a:ln>
                  <a:noFill/>
                </a:ln>
                <a:solidFill>
                  <a:srgbClr val="800024"/>
                </a:solidFill>
                <a:effectLst/>
                <a:uLnTx/>
                <a:uFillTx/>
                <a:latin typeface="Arial"/>
                <a:cs typeface="Arial"/>
                <a:sym typeface="Arial"/>
              </a:rPr>
              <a:t>! </a:t>
            </a:r>
            <a:r>
              <a:rPr kumimoji="0" lang="en-US" sz="1200" b="1" i="0" u="none" strike="noStrike" kern="0" cap="none" spc="0" normalizeH="0" baseline="0" noProof="0" dirty="0">
                <a:ln>
                  <a:noFill/>
                </a:ln>
                <a:solidFill>
                  <a:srgbClr val="595959"/>
                </a:solidFill>
                <a:effectLst/>
                <a:uLnTx/>
                <a:uFillTx/>
                <a:latin typeface="Arial"/>
                <a:cs typeface="Arial"/>
                <a:sym typeface="Arial"/>
              </a:rPr>
              <a:t>2026.gadā </a:t>
            </a:r>
            <a:r>
              <a:rPr kumimoji="0" lang="en-US" sz="1200" b="1" i="0" u="none" strike="noStrike" kern="0" cap="none" spc="0" normalizeH="0" baseline="0" noProof="0" dirty="0" err="1">
                <a:ln>
                  <a:noFill/>
                </a:ln>
                <a:solidFill>
                  <a:srgbClr val="595959"/>
                </a:solidFill>
                <a:effectLst/>
                <a:uLnTx/>
                <a:uFillTx/>
                <a:latin typeface="Arial"/>
                <a:cs typeface="Arial"/>
                <a:sym typeface="Arial"/>
              </a:rPr>
              <a:t>kursiem</a:t>
            </a:r>
            <a:r>
              <a:rPr kumimoji="0" lang="en-US" sz="1200" b="1" i="0" u="none" strike="noStrike" kern="0" cap="none" spc="0" normalizeH="0" baseline="0" noProof="0" dirty="0">
                <a:ln>
                  <a:noFill/>
                </a:ln>
                <a:solidFill>
                  <a:srgbClr val="595959"/>
                </a:solidFill>
                <a:effectLst/>
                <a:uLnTx/>
                <a:uFillTx/>
                <a:latin typeface="Arial"/>
                <a:cs typeface="Arial"/>
                <a:sym typeface="Arial"/>
              </a:rPr>
              <a:t> </a:t>
            </a:r>
            <a:r>
              <a:rPr kumimoji="0" lang="en-US" sz="1200" b="1" i="0" u="none" strike="noStrike" kern="0" cap="none" spc="0" normalizeH="0" baseline="0" noProof="0" dirty="0" err="1">
                <a:ln>
                  <a:noFill/>
                </a:ln>
                <a:solidFill>
                  <a:srgbClr val="595959"/>
                </a:solidFill>
                <a:effectLst/>
                <a:uLnTx/>
                <a:uFillTx/>
                <a:latin typeface="Arial"/>
                <a:cs typeface="Arial"/>
                <a:sym typeface="Arial"/>
              </a:rPr>
              <a:t>pieteicās</a:t>
            </a:r>
            <a:r>
              <a:rPr kumimoji="0" lang="en-US" sz="1200" b="1" i="0" u="none" strike="noStrike" kern="0" cap="none" spc="0" normalizeH="0" baseline="0" noProof="0" dirty="0">
                <a:ln>
                  <a:noFill/>
                </a:ln>
                <a:solidFill>
                  <a:srgbClr val="595959"/>
                </a:solidFill>
                <a:effectLst/>
                <a:uLnTx/>
                <a:uFillTx/>
                <a:latin typeface="Arial"/>
                <a:cs typeface="Arial"/>
                <a:sym typeface="Arial"/>
              </a:rPr>
              <a:t> 194 </a:t>
            </a:r>
            <a:r>
              <a:rPr kumimoji="0" lang="en-US" sz="1200" b="1" i="0" u="none" strike="noStrike" kern="0" cap="none" spc="0" normalizeH="0" baseline="0" noProof="0" dirty="0" err="1">
                <a:ln>
                  <a:noFill/>
                </a:ln>
                <a:solidFill>
                  <a:srgbClr val="595959"/>
                </a:solidFill>
                <a:effectLst/>
                <a:uLnTx/>
                <a:uFillTx/>
                <a:latin typeface="Arial"/>
                <a:cs typeface="Arial"/>
                <a:sym typeface="Arial"/>
              </a:rPr>
              <a:t>bērni</a:t>
            </a:r>
            <a:r>
              <a:rPr kumimoji="0" lang="en-US" sz="1200" b="1" i="0" u="none" strike="noStrike" kern="0" cap="none" spc="0" normalizeH="0" baseline="0" noProof="0" dirty="0">
                <a:ln>
                  <a:noFill/>
                </a:ln>
                <a:solidFill>
                  <a:srgbClr val="595959"/>
                </a:solidFill>
                <a:effectLst/>
                <a:uLnTx/>
                <a:uFillTx/>
                <a:latin typeface="Arial"/>
                <a:cs typeface="Arial"/>
                <a:sym typeface="Arial"/>
              </a:rPr>
              <a:t> un 637 </a:t>
            </a:r>
            <a:r>
              <a:rPr kumimoji="0" lang="en-US" sz="1200" b="1" i="0" u="none" strike="noStrike" kern="0" cap="none" spc="0" normalizeH="0" baseline="0" noProof="0" dirty="0" err="1">
                <a:ln>
                  <a:noFill/>
                </a:ln>
                <a:solidFill>
                  <a:srgbClr val="595959"/>
                </a:solidFill>
                <a:effectLst/>
                <a:uLnTx/>
                <a:uFillTx/>
                <a:latin typeface="Arial"/>
                <a:cs typeface="Arial"/>
                <a:sym typeface="Arial"/>
              </a:rPr>
              <a:t>pieaugušie</a:t>
            </a:r>
            <a:r>
              <a:rPr kumimoji="0" lang="lv-LV" sz="1200" b="1" i="0" u="none" strike="noStrike" kern="0" cap="none" spc="0" normalizeH="0" baseline="0" noProof="0" dirty="0">
                <a:ln>
                  <a:noFill/>
                </a:ln>
                <a:solidFill>
                  <a:srgbClr val="595959"/>
                </a:solidFill>
                <a:effectLst/>
                <a:uLnTx/>
                <a:uFillTx/>
                <a:latin typeface="Arial"/>
                <a:cs typeface="Arial"/>
                <a:sym typeface="Arial"/>
              </a:rPr>
              <a:t>.</a:t>
            </a:r>
          </a:p>
          <a:p>
            <a:pPr marL="0" marR="0" lvl="0" indent="0" algn="l" defTabSz="622300" rtl="0" eaLnBrk="1" fontAlgn="auto" latinLnBrk="0" hangingPunct="1">
              <a:lnSpc>
                <a:spcPct val="100000"/>
              </a:lnSpc>
              <a:spcBef>
                <a:spcPct val="0"/>
              </a:spcBef>
              <a:spcAft>
                <a:spcPct val="35000"/>
              </a:spcAft>
              <a:buClrTx/>
              <a:buSzTx/>
              <a:buFont typeface="Arial"/>
              <a:buNone/>
              <a:tabLst/>
              <a:defRPr/>
            </a:pPr>
            <a:r>
              <a:rPr kumimoji="0" lang="lv-LV" sz="1200" b="1" i="0" u="none" strike="noStrike" kern="0" cap="none" spc="0" normalizeH="0" baseline="0" noProof="0" dirty="0">
                <a:ln>
                  <a:noFill/>
                </a:ln>
                <a:solidFill>
                  <a:srgbClr val="595959"/>
                </a:solidFill>
                <a:effectLst/>
                <a:uLnTx/>
                <a:uFillTx/>
                <a:latin typeface="Arial"/>
                <a:cs typeface="Arial"/>
                <a:sym typeface="Arial"/>
              </a:rPr>
              <a:t>Paredzamās izmaksas </a:t>
            </a:r>
            <a:r>
              <a:rPr kumimoji="0" lang="en-US" sz="1200" b="1" i="0" u="none" strike="noStrike" kern="0" cap="none" spc="0" normalizeH="0" baseline="0" noProof="0" dirty="0">
                <a:ln>
                  <a:noFill/>
                </a:ln>
                <a:solidFill>
                  <a:srgbClr val="595959"/>
                </a:solidFill>
                <a:effectLst/>
                <a:uLnTx/>
                <a:uFillTx/>
                <a:latin typeface="Arial"/>
                <a:cs typeface="Arial"/>
                <a:sym typeface="Arial"/>
              </a:rPr>
              <a:t> 3 180 880 EUR</a:t>
            </a:r>
            <a:endParaRPr kumimoji="0" lang="lv-LV" sz="1200" b="1" i="0" u="none" strike="noStrike" kern="1200" cap="none" spc="0" normalizeH="0" baseline="0" noProof="0" dirty="0">
              <a:ln>
                <a:noFill/>
              </a:ln>
              <a:solidFill>
                <a:srgbClr val="595959"/>
              </a:solidFill>
              <a:effectLst/>
              <a:uLnTx/>
              <a:uFillTx/>
              <a:latin typeface="Arial"/>
              <a:cs typeface="Arial"/>
              <a:sym typeface="Arial"/>
            </a:endParaRPr>
          </a:p>
        </p:txBody>
      </p:sp>
      <p:sp>
        <p:nvSpPr>
          <p:cNvPr id="33" name="TextBox 32">
            <a:extLst>
              <a:ext uri="{FF2B5EF4-FFF2-40B4-BE49-F238E27FC236}">
                <a16:creationId xmlns:a16="http://schemas.microsoft.com/office/drawing/2014/main" id="{5BB41159-68C2-AE00-A084-916FE39058E2}"/>
              </a:ext>
            </a:extLst>
          </p:cNvPr>
          <p:cNvSpPr txBox="1"/>
          <p:nvPr/>
        </p:nvSpPr>
        <p:spPr>
          <a:xfrm>
            <a:off x="9084214" y="2453530"/>
            <a:ext cx="2670797" cy="1015663"/>
          </a:xfrm>
          <a:prstGeom prst="rect">
            <a:avLst/>
          </a:prstGeom>
          <a:noFill/>
        </p:spPr>
        <p:txBody>
          <a:bodyPr wrap="square" lIns="91440" tIns="45720" rIns="91440" bIns="45720" anchor="t">
            <a:spAutoFit/>
          </a:bodyPr>
          <a:lstStyle/>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pārtikas pakas –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7 184  </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gab.;</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higiēnas pakas –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3 582</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gab.,</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bērnu higiēnas pakas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73 </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gab</a:t>
            </a:r>
            <a:r>
              <a:rPr kumimoji="0" lang="lv-LV" sz="1200" b="1"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a:t>
            </a:r>
            <a:endPar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bērnu</a:t>
            </a:r>
            <a:r>
              <a:rPr kumimoji="0" lang="lv-LV" sz="1200" b="1"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pārtikas pakas -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134</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gab.;</a:t>
            </a:r>
          </a:p>
          <a:p>
            <a:pPr marL="285750" marR="0" lvl="0" indent="-28575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skolas komplekti -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424</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lv-LV"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gab</a:t>
            </a:r>
            <a:endParaRPr kumimoji="0" lang="lv-LV" sz="1200" b="1" i="0" u="none" strike="noStrike" kern="0" cap="none" spc="0" normalizeH="0" baseline="0" noProof="0" dirty="0">
              <a:ln>
                <a:noFill/>
              </a:ln>
              <a:solidFill>
                <a:srgbClr val="800024"/>
              </a:solidFill>
              <a:effectLst/>
              <a:uLnTx/>
              <a:uFillTx/>
              <a:latin typeface="Arial"/>
              <a:cs typeface="Arial"/>
              <a:sym typeface="Arial"/>
            </a:endParaRPr>
          </a:p>
        </p:txBody>
      </p:sp>
      <p:sp>
        <p:nvSpPr>
          <p:cNvPr id="3" name="TextBox 2">
            <a:extLst>
              <a:ext uri="{FF2B5EF4-FFF2-40B4-BE49-F238E27FC236}">
                <a16:creationId xmlns:a16="http://schemas.microsoft.com/office/drawing/2014/main" id="{10F034A4-9BAA-8240-6201-F81EC2A40DD2}"/>
              </a:ext>
            </a:extLst>
          </p:cNvPr>
          <p:cNvSpPr txBox="1"/>
          <p:nvPr/>
        </p:nvSpPr>
        <p:spPr>
          <a:xfrm>
            <a:off x="8728463" y="4884568"/>
            <a:ext cx="3382298" cy="9248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0" cap="none" spc="0" normalizeH="0" baseline="0" noProof="0" dirty="0" err="1">
                <a:ln>
                  <a:noFill/>
                </a:ln>
                <a:solidFill>
                  <a:srgbClr val="000000"/>
                </a:solidFill>
                <a:effectLst/>
                <a:uLnTx/>
                <a:uFillTx/>
                <a:latin typeface="Arial"/>
                <a:cs typeface="Arial"/>
                <a:sym typeface="Arial"/>
              </a:rPr>
              <a:t>Kultūrorientācijas</a:t>
            </a:r>
            <a:r>
              <a:rPr kumimoji="0" lang="lv-LV" sz="1400" b="1" i="0" u="none" strike="noStrike" kern="0" cap="none" spc="0" normalizeH="0" baseline="0" noProof="0" dirty="0">
                <a:ln>
                  <a:noFill/>
                </a:ln>
                <a:solidFill>
                  <a:srgbClr val="000000"/>
                </a:solidFill>
                <a:effectLst/>
                <a:uLnTx/>
                <a:uFillTx/>
                <a:latin typeface="Arial"/>
                <a:cs typeface="Arial"/>
                <a:sym typeface="Arial"/>
              </a:rPr>
              <a:t> kursi </a:t>
            </a:r>
            <a:endParaRPr kumimoji="0" lang="en-US" sz="1400" b="1" i="0" u="none" strike="noStrike" kern="1200" cap="none" spc="0" normalizeH="0" baseline="0" noProof="0" dirty="0">
              <a:ln>
                <a:noFill/>
              </a:ln>
              <a:solidFill>
                <a:srgbClr val="000000"/>
              </a:solidFill>
              <a:effectLst/>
              <a:uLnTx/>
              <a:uFillTx/>
              <a:latin typeface="Arial"/>
              <a:cs typeface="Arial"/>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Wingdings" panose="05000000000000000000" pitchFamily="2" charset="2"/>
              <a:buChar char="ü"/>
              <a:tabLst/>
              <a:defRPr/>
            </a:pPr>
            <a:r>
              <a:rPr kumimoji="0" lang="lv-LV"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7 682 Ukrainas civiliedzīvotāji (no tiem 2 270 unikālās personas)</a:t>
            </a:r>
            <a:endParaRPr kumimoji="0" lang="en-US"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Wingdings" panose="05000000000000000000" pitchFamily="2" charset="2"/>
              <a:buChar char="ü"/>
              <a:tabLst/>
              <a:defRPr/>
            </a:pPr>
            <a:r>
              <a:rPr kumimoji="0" lang="lv-LV"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izmaksas</a:t>
            </a:r>
            <a:r>
              <a:rPr kumimoji="0" lang="en-US"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2025.gadā</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2 342832,29 EUR</a:t>
            </a:r>
            <a:endPar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endParaRPr>
          </a:p>
        </p:txBody>
      </p:sp>
      <p:pic>
        <p:nvPicPr>
          <p:cNvPr id="5" name="Graphic 4" descr="Sunflower outline">
            <a:extLst>
              <a:ext uri="{FF2B5EF4-FFF2-40B4-BE49-F238E27FC236}">
                <a16:creationId xmlns:a16="http://schemas.microsoft.com/office/drawing/2014/main" id="{D85DF770-C957-9624-0AB9-1F3069D60DE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862886" y="3959842"/>
            <a:ext cx="914400" cy="914400"/>
          </a:xfrm>
          <a:prstGeom prst="rect">
            <a:avLst/>
          </a:prstGeom>
        </p:spPr>
      </p:pic>
      <p:pic>
        <p:nvPicPr>
          <p:cNvPr id="16" name="Graphic 15" descr="Database outline">
            <a:extLst>
              <a:ext uri="{FF2B5EF4-FFF2-40B4-BE49-F238E27FC236}">
                <a16:creationId xmlns:a16="http://schemas.microsoft.com/office/drawing/2014/main" id="{04C11E7C-6BF7-D7C9-E302-DEE11F68EA9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216046" y="3959842"/>
            <a:ext cx="839302" cy="839302"/>
          </a:xfrm>
          <a:prstGeom prst="rect">
            <a:avLst/>
          </a:prstGeom>
        </p:spPr>
      </p:pic>
      <p:sp>
        <p:nvSpPr>
          <p:cNvPr id="17" name="TextBox 16">
            <a:extLst>
              <a:ext uri="{FF2B5EF4-FFF2-40B4-BE49-F238E27FC236}">
                <a16:creationId xmlns:a16="http://schemas.microsoft.com/office/drawing/2014/main" id="{C7B4A58A-130E-59CC-CC26-2A3C202A7E6D}"/>
              </a:ext>
            </a:extLst>
          </p:cNvPr>
          <p:cNvSpPr txBox="1"/>
          <p:nvPr/>
        </p:nvSpPr>
        <p:spPr>
          <a:xfrm>
            <a:off x="81239" y="4799144"/>
            <a:ext cx="3331357" cy="9248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Integrācijas pasākumu datu bāze</a:t>
            </a:r>
            <a:endParaRPr kumimoji="0" lang="lv-LV" sz="1400" b="1" i="0" u="none" strike="noStrike" kern="120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kopā datu bāzē 61 projektu īstenotāji</a:t>
            </a:r>
          </a:p>
          <a:p>
            <a:pPr marL="285750" marR="0" lvl="0" indent="-285750" algn="l" defTabSz="622300" rtl="0" eaLnBrk="1" fontAlgn="auto" latinLnBrk="0" hangingPunct="1">
              <a:lnSpc>
                <a:spcPct val="90000"/>
              </a:lnSpc>
              <a:spcBef>
                <a:spcPct val="0"/>
              </a:spcBef>
              <a:spcAft>
                <a:spcPct val="35000"/>
              </a:spcAft>
              <a:buClr>
                <a:srgbClr val="000000"/>
              </a:buClr>
              <a:buSzTx/>
              <a:buFont typeface="Wingdings" panose="05000000000000000000" pitchFamily="2" charset="2"/>
              <a:buChar char="ü"/>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 kopā 2 498 latviešu valodas kursi  un </a:t>
            </a:r>
            <a:r>
              <a:rPr kumimoji="0" lang="lv-LV" sz="1200" b="0" i="0" u="none" strike="noStrike" kern="0" cap="none" spc="0" normalizeH="0" baseline="0" noProof="0" dirty="0" err="1">
                <a:ln>
                  <a:noFill/>
                </a:ln>
                <a:solidFill>
                  <a:srgbClr val="800024"/>
                </a:solidFill>
                <a:effectLst/>
                <a:uLnTx/>
                <a:uFillTx/>
                <a:latin typeface="Arial"/>
                <a:cs typeface="Arial"/>
                <a:sym typeface="Arial"/>
              </a:rPr>
              <a:t>kultūrorientācijas</a:t>
            </a:r>
            <a:r>
              <a:rPr kumimoji="0" lang="lv-LV" sz="1200" b="0" i="0" u="none" strike="noStrike" kern="0" cap="none" spc="0" normalizeH="0" baseline="0" noProof="0" dirty="0">
                <a:ln>
                  <a:noFill/>
                </a:ln>
                <a:solidFill>
                  <a:srgbClr val="800024"/>
                </a:solidFill>
                <a:effectLst/>
                <a:uLnTx/>
                <a:uFillTx/>
                <a:latin typeface="Arial"/>
                <a:cs typeface="Arial"/>
                <a:sym typeface="Arial"/>
              </a:rPr>
              <a:t> pasākumi</a:t>
            </a:r>
          </a:p>
        </p:txBody>
      </p:sp>
      <p:pic>
        <p:nvPicPr>
          <p:cNvPr id="15" name="Picture 14">
            <a:extLst>
              <a:ext uri="{FF2B5EF4-FFF2-40B4-BE49-F238E27FC236}">
                <a16:creationId xmlns:a16="http://schemas.microsoft.com/office/drawing/2014/main" id="{7747FEE6-6E5B-835C-A4C4-718C14CD0619}"/>
              </a:ext>
            </a:extLst>
          </p:cNvPr>
          <p:cNvPicPr>
            <a:picLocks noChangeAspect="1"/>
          </p:cNvPicPr>
          <p:nvPr/>
        </p:nvPicPr>
        <p:blipFill>
          <a:blip r:embed="rId11"/>
          <a:srcRect b="42798"/>
          <a:stretch/>
        </p:blipFill>
        <p:spPr>
          <a:xfrm>
            <a:off x="3246633" y="5742250"/>
            <a:ext cx="1357109" cy="789625"/>
          </a:xfrm>
          <a:prstGeom prst="rect">
            <a:avLst/>
          </a:prstGeom>
        </p:spPr>
      </p:pic>
      <p:sp>
        <p:nvSpPr>
          <p:cNvPr id="20" name="TextBox 19">
            <a:extLst>
              <a:ext uri="{FF2B5EF4-FFF2-40B4-BE49-F238E27FC236}">
                <a16:creationId xmlns:a16="http://schemas.microsoft.com/office/drawing/2014/main" id="{53EDDA3E-7C12-C628-7321-56000B2A22B3}"/>
              </a:ext>
            </a:extLst>
          </p:cNvPr>
          <p:cNvSpPr txBox="1"/>
          <p:nvPr/>
        </p:nvSpPr>
        <p:spPr>
          <a:xfrm>
            <a:off x="4424614" y="5909088"/>
            <a:ext cx="2856292" cy="646331"/>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200" b="0" i="0" u="none" strike="noStrike" kern="1200" cap="none" spc="0" normalizeH="0" baseline="0" noProof="0" dirty="0">
                <a:ln>
                  <a:noFill/>
                </a:ln>
                <a:solidFill>
                  <a:srgbClr val="800024"/>
                </a:solidFill>
                <a:effectLst/>
                <a:uLnTx/>
                <a:uFillTx/>
                <a:latin typeface="Arial"/>
                <a:cs typeface="Arial"/>
                <a:sym typeface="Arial"/>
              </a:rPr>
              <a:t>Apliecība «Goda ģimene» </a:t>
            </a:r>
            <a:r>
              <a:rPr kumimoji="0" lang="lv-LV" sz="1200" b="0" i="0" u="none" strike="noStrike" kern="1200" cap="none" spc="0" normalizeH="0" baseline="0" noProof="0" dirty="0" err="1">
                <a:ln>
                  <a:noFill/>
                </a:ln>
                <a:solidFill>
                  <a:srgbClr val="800024"/>
                </a:solidFill>
                <a:effectLst/>
                <a:uLnTx/>
                <a:uFillTx/>
                <a:latin typeface="Arial"/>
                <a:cs typeface="Arial"/>
                <a:sym typeface="Arial"/>
              </a:rPr>
              <a:t>daudzbērnu</a:t>
            </a:r>
            <a:r>
              <a:rPr kumimoji="0" lang="lv-LV" sz="1200" b="0" i="0" u="none" strike="noStrike" kern="1200" cap="none" spc="0" normalizeH="0" baseline="0" noProof="0" dirty="0">
                <a:ln>
                  <a:noFill/>
                </a:ln>
                <a:solidFill>
                  <a:srgbClr val="800024"/>
                </a:solidFill>
                <a:effectLst/>
                <a:uLnTx/>
                <a:uFillTx/>
                <a:latin typeface="Arial"/>
                <a:cs typeface="Arial"/>
                <a:sym typeface="Arial"/>
              </a:rPr>
              <a:t> un ārkārtas aizbildņu ģimenēm no Ukrainas</a:t>
            </a:r>
            <a:endParaRPr kumimoji="0" lang="lv-LV" sz="1200" b="0" i="0" u="none" strike="noStrike" kern="0" cap="none" spc="0" normalizeH="0" baseline="0" noProof="0" dirty="0">
              <a:ln>
                <a:noFill/>
              </a:ln>
              <a:solidFill>
                <a:srgbClr val="800024"/>
              </a:solidFill>
              <a:effectLst/>
              <a:uLnTx/>
              <a:uFillTx/>
              <a:latin typeface="Arial"/>
              <a:cs typeface="Arial"/>
              <a:sym typeface="Arial"/>
            </a:endParaRPr>
          </a:p>
        </p:txBody>
      </p:sp>
      <p:pic>
        <p:nvPicPr>
          <p:cNvPr id="6" name="Picture 5" descr="A map of latvia with red pins&#10;&#10;Description automatically generated">
            <a:extLst>
              <a:ext uri="{FF2B5EF4-FFF2-40B4-BE49-F238E27FC236}">
                <a16:creationId xmlns:a16="http://schemas.microsoft.com/office/drawing/2014/main" id="{8B50B369-7909-08FE-665C-E0D793AC0BC6}"/>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10000" b="90000" l="10000" r="90000"/>
                    </a14:imgEffect>
                  </a14:imgLayer>
                </a14:imgProps>
              </a:ext>
            </a:extLst>
          </a:blip>
          <a:stretch>
            <a:fillRect/>
          </a:stretch>
        </p:blipFill>
        <p:spPr>
          <a:xfrm>
            <a:off x="875438" y="1642726"/>
            <a:ext cx="1611680" cy="945284"/>
          </a:xfrm>
          <a:prstGeom prst="rect">
            <a:avLst/>
          </a:prstGeom>
          <a:ln>
            <a:noFill/>
          </a:ln>
        </p:spPr>
      </p:pic>
      <p:sp>
        <p:nvSpPr>
          <p:cNvPr id="7" name="TextBox 6">
            <a:extLst>
              <a:ext uri="{FF2B5EF4-FFF2-40B4-BE49-F238E27FC236}">
                <a16:creationId xmlns:a16="http://schemas.microsoft.com/office/drawing/2014/main" id="{22B96333-520A-93B9-3F44-F6CD5290E682}"/>
              </a:ext>
            </a:extLst>
          </p:cNvPr>
          <p:cNvSpPr txBox="1"/>
          <p:nvPr/>
        </p:nvSpPr>
        <p:spPr>
          <a:xfrm>
            <a:off x="115924" y="2479472"/>
            <a:ext cx="3130709" cy="1216936"/>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V</a:t>
            </a:r>
            <a:r>
              <a:rPr kumimoji="0" lang="lv-LV" sz="1400" b="1" i="0" u="none" strike="noStrike" kern="0" cap="none" spc="0" normalizeH="0" baseline="0" noProof="0" dirty="0" err="1">
                <a:ln>
                  <a:noFill/>
                </a:ln>
                <a:solidFill>
                  <a:srgbClr val="000000"/>
                </a:solidFill>
                <a:effectLst/>
                <a:uLnTx/>
                <a:uFillTx/>
                <a:latin typeface="Arial"/>
                <a:ea typeface="Verdana"/>
                <a:cs typeface="Arial"/>
                <a:sym typeface="Arial"/>
              </a:rPr>
              <a:t>ienas</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 pieturas aģentūra</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a:ea typeface="Verdana"/>
                <a:cs typeface="Arial"/>
                <a:sym typeface="Arial"/>
              </a:rPr>
              <a:t>Filiāles:</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200" b="0" i="0" u="none" strike="noStrike" kern="0" cap="none" spc="0" normalizeH="0" baseline="0" noProof="0" dirty="0">
                <a:ln>
                  <a:noFill/>
                </a:ln>
                <a:solidFill>
                  <a:srgbClr val="800024"/>
                </a:solidFill>
                <a:effectLst/>
                <a:uLnTx/>
                <a:uFillTx/>
                <a:latin typeface="Arial"/>
                <a:ea typeface="Verdana"/>
                <a:cs typeface="Arial"/>
                <a:sym typeface="Arial"/>
              </a:rPr>
              <a:t> No 01.01.2026. </a:t>
            </a:r>
            <a:r>
              <a:rPr kumimoji="0" lang="en-US" sz="1200" b="0" i="0" u="none" strike="noStrike" kern="0" cap="none" spc="0" normalizeH="0" baseline="0" noProof="0" dirty="0" err="1">
                <a:ln>
                  <a:noFill/>
                </a:ln>
                <a:solidFill>
                  <a:srgbClr val="800024"/>
                </a:solidFill>
                <a:effectLst/>
                <a:uLnTx/>
                <a:uFillTx/>
                <a:latin typeface="Arial"/>
                <a:ea typeface="Verdana"/>
                <a:cs typeface="Arial"/>
                <a:sym typeface="Arial"/>
              </a:rPr>
              <a:t>Rīgā</a:t>
            </a:r>
            <a:r>
              <a:rPr kumimoji="0" lang="lv-LV" sz="1200" b="0" i="0" u="none" strike="noStrike" kern="0" cap="none" spc="0" normalizeH="0" baseline="0" noProof="0" dirty="0">
                <a:ln>
                  <a:noFill/>
                </a:ln>
                <a:solidFill>
                  <a:srgbClr val="800024"/>
                </a:solidFill>
                <a:effectLst/>
                <a:uLnTx/>
                <a:uFillTx/>
                <a:latin typeface="Arial"/>
                <a:ea typeface="Verdana"/>
                <a:cs typeface="Arial"/>
                <a:sym typeface="Arial"/>
              </a:rPr>
              <a:t>, Daugavpilī un Liepājā</a:t>
            </a:r>
            <a:endParaRPr kumimoji="0" lang="en-US" sz="1200" b="0" i="0" u="none" strike="noStrike" kern="0" cap="none" spc="0" normalizeH="0" baseline="0" noProof="0" dirty="0">
              <a:ln>
                <a:noFill/>
              </a:ln>
              <a:solidFill>
                <a:srgbClr val="800024"/>
              </a:solidFill>
              <a:effectLst/>
              <a:uLnTx/>
              <a:uFillTx/>
              <a:latin typeface="Arial"/>
              <a:ea typeface="Verdana"/>
              <a:cs typeface="Arial"/>
              <a:sym typeface="Arial"/>
            </a:endParaRP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endParaRPr kumimoji="0" lang="en-US" sz="1200" b="0" i="0" u="none" strike="noStrike" kern="0" cap="none" spc="0" normalizeH="0" baseline="0" noProof="0" dirty="0">
              <a:ln>
                <a:noFill/>
              </a:ln>
              <a:solidFill>
                <a:srgbClr val="800024"/>
              </a:solidFill>
              <a:effectLst/>
              <a:uLnTx/>
              <a:uFillTx/>
              <a:latin typeface="Arial"/>
              <a:ea typeface="Verdana"/>
              <a:cs typeface="Arial"/>
              <a:sym typeface="Arial"/>
            </a:endParaRPr>
          </a:p>
        </p:txBody>
      </p:sp>
    </p:spTree>
    <p:extLst>
      <p:ext uri="{BB962C8B-B14F-4D97-AF65-F5344CB8AC3E}">
        <p14:creationId xmlns:p14="http://schemas.microsoft.com/office/powerpoint/2010/main" val="23006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C19BB808-219E-9441-9CD5-6E582F9AE2E3}" type="slidenum">
              <a:rPr kumimoji="0" lang="en-LV" sz="1100" b="0" i="0" u="none" strike="noStrike" kern="0" cap="none" spc="0" normalizeH="0" baseline="0" noProof="0" smtClean="0">
                <a:ln>
                  <a:noFill/>
                </a:ln>
                <a:solidFill>
                  <a:srgbClr val="FFFFFF"/>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44</a:t>
            </a:fld>
            <a:endParaRPr kumimoji="0" lang="en-LV" sz="1100" b="0" i="0" u="none" strike="noStrike" kern="0" cap="none" spc="0" normalizeH="0" baseline="0" noProof="0">
              <a:ln>
                <a:noFill/>
              </a:ln>
              <a:solidFill>
                <a:srgbClr val="FFFFFF"/>
              </a:solidFill>
              <a:effectLst/>
              <a:uLnTx/>
              <a:uFillTx/>
              <a:latin typeface="Arial"/>
              <a:cs typeface="Arial"/>
              <a:sym typeface="Arial"/>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2029915" y="169954"/>
            <a:ext cx="8132169" cy="1363465"/>
          </a:xfrm>
        </p:spPr>
        <p:txBody>
          <a:bodyPr>
            <a:noAutofit/>
          </a:bodyPr>
          <a:lstStyle/>
          <a:p>
            <a:pPr algn="ctr"/>
            <a:r>
              <a:rPr lang="lv-LV" sz="2400" b="1" dirty="0">
                <a:solidFill>
                  <a:schemeClr val="accent2"/>
                </a:solidFill>
              </a:rPr>
              <a:t>Vienas pieturas aģentūras</a:t>
            </a:r>
            <a:br>
              <a:rPr lang="lv-LV" sz="2400" b="1" dirty="0">
                <a:solidFill>
                  <a:schemeClr val="accent2"/>
                </a:solidFill>
              </a:rPr>
            </a:br>
            <a:r>
              <a:rPr lang="lv-LV" sz="2400" b="1" dirty="0">
                <a:solidFill>
                  <a:schemeClr val="accent2"/>
                </a:solidFill>
              </a:rPr>
              <a:t>atbalsts Ukrainas civiliedzīvotājiem </a:t>
            </a:r>
            <a:br>
              <a:rPr lang="lv-LV" sz="2400" b="1" dirty="0">
                <a:solidFill>
                  <a:schemeClr val="accent2"/>
                </a:solidFill>
              </a:rPr>
            </a:br>
            <a:r>
              <a:rPr lang="lv-LV" sz="2400" b="1" dirty="0">
                <a:solidFill>
                  <a:schemeClr val="accent2"/>
                </a:solidFill>
              </a:rPr>
              <a:t>(dati </a:t>
            </a:r>
            <a:r>
              <a:rPr lang="en-US" sz="2400" b="1" dirty="0">
                <a:solidFill>
                  <a:schemeClr val="accent2"/>
                </a:solidFill>
              </a:rPr>
              <a:t>par </a:t>
            </a:r>
            <a:r>
              <a:rPr lang="en-US" sz="2400" b="1" dirty="0" err="1">
                <a:solidFill>
                  <a:schemeClr val="accent2"/>
                </a:solidFill>
              </a:rPr>
              <a:t>periodu</a:t>
            </a:r>
            <a:r>
              <a:rPr lang="en-US" sz="2400" b="1" dirty="0">
                <a:solidFill>
                  <a:schemeClr val="accent2"/>
                </a:solidFill>
              </a:rPr>
              <a:t> </a:t>
            </a:r>
            <a:r>
              <a:rPr lang="lv-LV" sz="2400" b="1" dirty="0">
                <a:solidFill>
                  <a:schemeClr val="accent2"/>
                </a:solidFill>
              </a:rPr>
              <a:t>20.11.2025.-</a:t>
            </a:r>
            <a:r>
              <a:rPr lang="en-US" sz="2400" b="1" dirty="0">
                <a:solidFill>
                  <a:schemeClr val="accent2"/>
                </a:solidFill>
              </a:rPr>
              <a:t> </a:t>
            </a:r>
            <a:r>
              <a:rPr lang="lv-LV" sz="2400" b="1" dirty="0">
                <a:solidFill>
                  <a:schemeClr val="accent2"/>
                </a:solidFill>
              </a:rPr>
              <a:t>2</a:t>
            </a:r>
            <a:r>
              <a:rPr lang="en-US" sz="2400" b="1" dirty="0">
                <a:solidFill>
                  <a:schemeClr val="accent2"/>
                </a:solidFill>
              </a:rPr>
              <a:t>0</a:t>
            </a:r>
            <a:r>
              <a:rPr lang="lv-LV" sz="2400" b="1" dirty="0">
                <a:solidFill>
                  <a:schemeClr val="accent2"/>
                </a:solidFill>
              </a:rPr>
              <a:t>.03.2026.)</a:t>
            </a:r>
          </a:p>
        </p:txBody>
      </p:sp>
      <p:sp>
        <p:nvSpPr>
          <p:cNvPr id="34" name="TextBox 33">
            <a:extLst>
              <a:ext uri="{FF2B5EF4-FFF2-40B4-BE49-F238E27FC236}">
                <a16:creationId xmlns:a16="http://schemas.microsoft.com/office/drawing/2014/main" id="{81473F2C-0E7E-1E55-385F-70E1F3C1D697}"/>
              </a:ext>
            </a:extLst>
          </p:cNvPr>
          <p:cNvSpPr txBox="1"/>
          <p:nvPr/>
        </p:nvSpPr>
        <p:spPr>
          <a:xfrm>
            <a:off x="2904683" y="2531940"/>
            <a:ext cx="3135692" cy="7586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Rakstiskā un mutiska tulkošana</a:t>
            </a:r>
          </a:p>
          <a:p>
            <a:pPr marL="0" marR="0" lvl="0" indent="0" algn="ctr" defTabSz="622300" rtl="0" eaLnBrk="1" fontAlgn="auto" latinLnBrk="0" hangingPunct="1">
              <a:lnSpc>
                <a:spcPct val="90000"/>
              </a:lnSpc>
              <a:spcBef>
                <a:spcPct val="0"/>
              </a:spcBef>
              <a:spcAft>
                <a:spcPct val="35000"/>
              </a:spcAft>
              <a:buClrTx/>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1</a:t>
            </a:r>
            <a:r>
              <a:rPr kumimoji="0" lang="en-US" sz="1200" b="0" i="0" u="none" strike="noStrike" kern="0" cap="none" spc="0" normalizeH="0" baseline="0" noProof="0" dirty="0">
                <a:ln>
                  <a:noFill/>
                </a:ln>
                <a:solidFill>
                  <a:srgbClr val="800024"/>
                </a:solidFill>
                <a:effectLst/>
                <a:uLnTx/>
                <a:uFillTx/>
                <a:latin typeface="Arial"/>
                <a:cs typeface="Arial"/>
                <a:sym typeface="Arial"/>
              </a:rPr>
              <a:t>20</a:t>
            </a:r>
            <a:r>
              <a:rPr kumimoji="0" lang="fi-FI" sz="1200" b="0" i="0" u="none" strike="noStrike" kern="0" cap="none" spc="0" normalizeH="0" baseline="0" noProof="0" dirty="0">
                <a:ln>
                  <a:noFill/>
                </a:ln>
                <a:solidFill>
                  <a:srgbClr val="800024"/>
                </a:solidFill>
                <a:effectLst/>
                <a:uLnTx/>
                <a:uFillTx/>
                <a:latin typeface="Arial"/>
                <a:cs typeface="Arial"/>
                <a:sym typeface="Arial"/>
              </a:rPr>
              <a:t> rakstisk</a:t>
            </a:r>
            <a:r>
              <a:rPr kumimoji="0" lang="lv-LV" sz="1200" b="0" i="0" u="none" strike="noStrike" kern="0" cap="none" spc="0" normalizeH="0" baseline="0" noProof="0" dirty="0" err="1">
                <a:ln>
                  <a:noFill/>
                </a:ln>
                <a:solidFill>
                  <a:srgbClr val="800024"/>
                </a:solidFill>
                <a:effectLst/>
                <a:uLnTx/>
                <a:uFillTx/>
                <a:latin typeface="Arial"/>
                <a:cs typeface="Arial"/>
                <a:sym typeface="Arial"/>
              </a:rPr>
              <a:t>ās</a:t>
            </a:r>
            <a:r>
              <a:rPr kumimoji="0" lang="fi-FI" sz="1200" b="0" i="0" u="none" strike="noStrike" kern="0" cap="none" spc="0" normalizeH="0" baseline="0" noProof="0" dirty="0">
                <a:ln>
                  <a:noFill/>
                </a:ln>
                <a:solidFill>
                  <a:srgbClr val="800024"/>
                </a:solidFill>
                <a:effectLst/>
                <a:uLnTx/>
                <a:uFillTx/>
                <a:latin typeface="Arial"/>
                <a:cs typeface="Arial"/>
                <a:sym typeface="Arial"/>
              </a:rPr>
              <a:t> tulkošanas</a:t>
            </a:r>
            <a:r>
              <a:rPr kumimoji="0" lang="lv-LV" sz="1200" b="0" i="0" u="none" strike="noStrike" kern="0" cap="none" spc="0" normalizeH="0" baseline="0" noProof="0" dirty="0">
                <a:ln>
                  <a:noFill/>
                </a:ln>
                <a:solidFill>
                  <a:srgbClr val="800024"/>
                </a:solidFill>
                <a:effectLst/>
                <a:uLnTx/>
                <a:uFillTx/>
                <a:latin typeface="Arial"/>
                <a:cs typeface="Arial"/>
                <a:sym typeface="Arial"/>
              </a:rPr>
              <a:t> reizes </a:t>
            </a:r>
          </a:p>
          <a:p>
            <a:pPr marL="0" marR="0" lvl="0" indent="0" algn="ctr" defTabSz="622300" rtl="0" eaLnBrk="1" fontAlgn="auto" latinLnBrk="0" hangingPunct="1">
              <a:lnSpc>
                <a:spcPct val="90000"/>
              </a:lnSpc>
              <a:spcBef>
                <a:spcPct val="0"/>
              </a:spcBef>
              <a:spcAft>
                <a:spcPct val="35000"/>
              </a:spcAft>
              <a:buClrTx/>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1</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72</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personām</a:t>
            </a:r>
          </a:p>
        </p:txBody>
      </p:sp>
      <p:sp>
        <p:nvSpPr>
          <p:cNvPr id="11" name="TextBox 10">
            <a:extLst>
              <a:ext uri="{FF2B5EF4-FFF2-40B4-BE49-F238E27FC236}">
                <a16:creationId xmlns:a16="http://schemas.microsoft.com/office/drawing/2014/main" id="{C4FF38A3-0571-B4A6-9F94-B03EAEA4D8E9}"/>
              </a:ext>
            </a:extLst>
          </p:cNvPr>
          <p:cNvSpPr txBox="1"/>
          <p:nvPr/>
        </p:nvSpPr>
        <p:spPr>
          <a:xfrm>
            <a:off x="15711" y="2434497"/>
            <a:ext cx="2739308" cy="1069203"/>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VPA sniegtās konsultācijas, tai sk. I</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nformatīvais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zvanu</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centrs </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 </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1 455 </a:t>
            </a:r>
            <a:r>
              <a:rPr kumimoji="0" lang="lv-LV" sz="1200" b="0" i="0" u="none" strike="noStrike" kern="1200" cap="none" spc="0" normalizeH="0" baseline="0" noProof="0" dirty="0">
                <a:ln>
                  <a:noFill/>
                </a:ln>
                <a:solidFill>
                  <a:srgbClr val="800024"/>
                </a:solidFill>
                <a:effectLst/>
                <a:uLnTx/>
                <a:uFillTx/>
                <a:latin typeface="Arial"/>
                <a:cs typeface="Arial"/>
                <a:sym typeface="Arial"/>
              </a:rPr>
              <a:t>konsultācijas </a:t>
            </a:r>
            <a:r>
              <a:rPr kumimoji="0" lang="lv-LV" sz="1200" b="0" i="0" u="none" strike="noStrike" kern="0" cap="none" spc="0" normalizeH="0" baseline="0" noProof="0" dirty="0">
                <a:ln>
                  <a:noFill/>
                </a:ln>
                <a:solidFill>
                  <a:srgbClr val="800024"/>
                </a:solidFill>
                <a:effectLst/>
                <a:uLnTx/>
                <a:uFillTx/>
                <a:latin typeface="Arial"/>
                <a:cs typeface="Arial"/>
                <a:sym typeface="Arial"/>
              </a:rPr>
              <a:t>501 </a:t>
            </a:r>
            <a:r>
              <a:rPr kumimoji="0" lang="lv-LV" sz="1200" b="0" i="0" u="none" strike="noStrike" kern="1200" cap="none" spc="0" normalizeH="0" baseline="0" noProof="0" dirty="0">
                <a:ln>
                  <a:noFill/>
                </a:ln>
                <a:solidFill>
                  <a:srgbClr val="800024"/>
                </a:solidFill>
                <a:effectLst/>
                <a:uLnTx/>
                <a:uFillTx/>
                <a:latin typeface="Arial"/>
                <a:cs typeface="Arial"/>
                <a:sym typeface="Arial"/>
              </a:rPr>
              <a:t>personai</a:t>
            </a:r>
            <a:endPar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endParaRPr>
          </a:p>
        </p:txBody>
      </p:sp>
      <p:pic>
        <p:nvPicPr>
          <p:cNvPr id="21" name="Graphic 20" descr="Scales of justice outline">
            <a:extLst>
              <a:ext uri="{FF2B5EF4-FFF2-40B4-BE49-F238E27FC236}">
                <a16:creationId xmlns:a16="http://schemas.microsoft.com/office/drawing/2014/main" id="{AA68DFA6-7C64-4858-030B-A5FAB0BD176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926438" y="5582264"/>
            <a:ext cx="847684" cy="718418"/>
          </a:xfrm>
          <a:prstGeom prst="rect">
            <a:avLst/>
          </a:prstGeom>
        </p:spPr>
      </p:pic>
      <p:sp>
        <p:nvSpPr>
          <p:cNvPr id="22" name="TextBox 21">
            <a:extLst>
              <a:ext uri="{FF2B5EF4-FFF2-40B4-BE49-F238E27FC236}">
                <a16:creationId xmlns:a16="http://schemas.microsoft.com/office/drawing/2014/main" id="{5535E9AD-2240-C888-8408-8C002DA2EAC4}"/>
              </a:ext>
            </a:extLst>
          </p:cNvPr>
          <p:cNvSpPr txBox="1"/>
          <p:nvPr/>
        </p:nvSpPr>
        <p:spPr>
          <a:xfrm>
            <a:off x="1949280" y="6211943"/>
            <a:ext cx="2458253" cy="552139"/>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Juridiskās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konsultācijas</a:t>
            </a:r>
            <a:endParaRPr kumimoji="0" lang="lv-LV" sz="1400" b="1" i="0" u="none" strike="noStrike" kern="0" cap="none" spc="0" normalizeH="0" baseline="0" noProof="0" dirty="0">
              <a:ln>
                <a:noFill/>
              </a:ln>
              <a:solidFill>
                <a:srgbClr val="000000"/>
              </a:solidFill>
              <a:effectLst/>
              <a:uLnTx/>
              <a:uFillTx/>
              <a:latin typeface="Arial"/>
              <a:ea typeface="Verdana"/>
              <a:cs typeface="Arial"/>
              <a:sym typeface="Arial"/>
            </a:endParaRP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3 </a:t>
            </a:r>
            <a:r>
              <a:rPr kumimoji="0" lang="lv-LV" sz="1200" b="0" i="0" u="none" strike="noStrike" kern="0" cap="none" spc="0" normalizeH="0" baseline="0" noProof="0" dirty="0" err="1">
                <a:ln>
                  <a:noFill/>
                </a:ln>
                <a:solidFill>
                  <a:srgbClr val="800024"/>
                </a:solidFill>
                <a:effectLst/>
                <a:uLnTx/>
                <a:uFillTx/>
                <a:latin typeface="Arial"/>
                <a:cs typeface="Arial"/>
                <a:sym typeface="Arial"/>
              </a:rPr>
              <a:t>konsultācijs</a:t>
            </a:r>
            <a:r>
              <a:rPr kumimoji="0" lang="lv-LV" sz="1200" b="0" i="0" u="none" strike="noStrike" kern="120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3 personām</a:t>
            </a:r>
            <a:endParaRPr kumimoji="0" lang="lv-LV" sz="1200" b="0" i="0" u="none" strike="noStrike" kern="1200" cap="none" spc="0" normalizeH="0" baseline="0" noProof="0" dirty="0">
              <a:ln>
                <a:noFill/>
              </a:ln>
              <a:solidFill>
                <a:srgbClr val="800024"/>
              </a:solidFill>
              <a:effectLst/>
              <a:uLnTx/>
              <a:uFillTx/>
              <a:latin typeface="Arial"/>
              <a:cs typeface="Arial"/>
              <a:sym typeface="Arial"/>
            </a:endParaRPr>
          </a:p>
        </p:txBody>
      </p:sp>
      <p:sp>
        <p:nvSpPr>
          <p:cNvPr id="24" name="TextBox 23">
            <a:extLst>
              <a:ext uri="{FF2B5EF4-FFF2-40B4-BE49-F238E27FC236}">
                <a16:creationId xmlns:a16="http://schemas.microsoft.com/office/drawing/2014/main" id="{D989BD66-AB74-8636-8C72-67A57B368352}"/>
              </a:ext>
            </a:extLst>
          </p:cNvPr>
          <p:cNvSpPr txBox="1"/>
          <p:nvPr/>
        </p:nvSpPr>
        <p:spPr>
          <a:xfrm>
            <a:off x="4135294" y="3971540"/>
            <a:ext cx="674471"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4800" b="0" i="0" u="none" strike="noStrike" kern="0" cap="none" spc="0" normalizeH="0" baseline="0" noProof="0" dirty="0">
                <a:ln>
                  <a:noFill/>
                </a:ln>
                <a:solidFill>
                  <a:srgbClr val="9CAFAF">
                    <a:lumMod val="75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endParaRPr kumimoji="0" lang="lv-LV" sz="4800" b="0" i="0" u="none" strike="noStrike" kern="0" cap="none" spc="0" normalizeH="0" baseline="0" noProof="0" dirty="0">
              <a:ln>
                <a:noFill/>
              </a:ln>
              <a:solidFill>
                <a:srgbClr val="9CAFAF">
                  <a:lumMod val="75000"/>
                </a:srgbClr>
              </a:solidFill>
              <a:effectLst/>
              <a:uLnTx/>
              <a:uFillTx/>
              <a:latin typeface="Arial"/>
              <a:cs typeface="Arial"/>
              <a:sym typeface="Arial"/>
            </a:endParaRPr>
          </a:p>
        </p:txBody>
      </p:sp>
      <p:sp>
        <p:nvSpPr>
          <p:cNvPr id="25" name="TextBox 24">
            <a:extLst>
              <a:ext uri="{FF2B5EF4-FFF2-40B4-BE49-F238E27FC236}">
                <a16:creationId xmlns:a16="http://schemas.microsoft.com/office/drawing/2014/main" id="{EB1CC1E7-F6EB-11A9-A356-004E6A3D324E}"/>
              </a:ext>
            </a:extLst>
          </p:cNvPr>
          <p:cNvSpPr txBox="1"/>
          <p:nvPr/>
        </p:nvSpPr>
        <p:spPr>
          <a:xfrm>
            <a:off x="3345058" y="4605118"/>
            <a:ext cx="2458253" cy="552139"/>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Psiholoģiskais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atbalsts</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57</a:t>
            </a:r>
            <a:r>
              <a:rPr kumimoji="0" lang="lv-LV" sz="1200" b="0" i="0" u="none" strike="noStrike" kern="1200" cap="none" spc="0" normalizeH="0" baseline="0" noProof="0" dirty="0">
                <a:ln>
                  <a:noFill/>
                </a:ln>
                <a:solidFill>
                  <a:srgbClr val="800024"/>
                </a:solidFill>
                <a:effectLst/>
                <a:uLnTx/>
                <a:uFillTx/>
                <a:latin typeface="Arial"/>
                <a:cs typeface="Arial"/>
                <a:sym typeface="Arial"/>
              </a:rPr>
              <a:t> konsultācijas </a:t>
            </a:r>
            <a:r>
              <a:rPr kumimoji="0" lang="lv-LV" sz="1200" b="0" i="0" u="none" strike="noStrike" kern="0" cap="none" spc="0" normalizeH="0" baseline="0" noProof="0" dirty="0">
                <a:ln>
                  <a:noFill/>
                </a:ln>
                <a:solidFill>
                  <a:srgbClr val="800024"/>
                </a:solidFill>
                <a:effectLst/>
                <a:uLnTx/>
                <a:uFillTx/>
                <a:latin typeface="Arial"/>
                <a:cs typeface="Arial"/>
                <a:sym typeface="Arial"/>
              </a:rPr>
              <a:t>29</a:t>
            </a:r>
            <a:r>
              <a:rPr kumimoji="0" lang="lv-LV" sz="1200" b="0" i="0" u="none" strike="noStrike" kern="1200" cap="none" spc="0" normalizeH="0" baseline="0" noProof="0" dirty="0">
                <a:ln>
                  <a:noFill/>
                </a:ln>
                <a:solidFill>
                  <a:srgbClr val="800024"/>
                </a:solidFill>
                <a:effectLst/>
                <a:uLnTx/>
                <a:uFillTx/>
                <a:latin typeface="Arial"/>
                <a:cs typeface="Arial"/>
                <a:sym typeface="Arial"/>
              </a:rPr>
              <a:t> personām</a:t>
            </a:r>
          </a:p>
        </p:txBody>
      </p:sp>
      <p:pic>
        <p:nvPicPr>
          <p:cNvPr id="27" name="Graphic 26" descr="Subtitles outline">
            <a:extLst>
              <a:ext uri="{FF2B5EF4-FFF2-40B4-BE49-F238E27FC236}">
                <a16:creationId xmlns:a16="http://schemas.microsoft.com/office/drawing/2014/main" id="{2E4647BF-3E22-2B45-AF9B-75938E58D85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113037" y="1780516"/>
            <a:ext cx="914400" cy="914400"/>
          </a:xfrm>
          <a:prstGeom prst="rect">
            <a:avLst/>
          </a:prstGeom>
        </p:spPr>
      </p:pic>
      <p:sp>
        <p:nvSpPr>
          <p:cNvPr id="15" name="TextBox 14">
            <a:extLst>
              <a:ext uri="{FF2B5EF4-FFF2-40B4-BE49-F238E27FC236}">
                <a16:creationId xmlns:a16="http://schemas.microsoft.com/office/drawing/2014/main" id="{FCCBB097-D14F-5FA4-1014-F228BD7D9E57}"/>
              </a:ext>
            </a:extLst>
          </p:cNvPr>
          <p:cNvSpPr txBox="1"/>
          <p:nvPr/>
        </p:nvSpPr>
        <p:spPr>
          <a:xfrm>
            <a:off x="-110131" y="4605118"/>
            <a:ext cx="2739308" cy="925894"/>
          </a:xfrm>
          <a:prstGeom prst="rect">
            <a:avLst/>
          </a:prstGeom>
          <a:noFill/>
        </p:spPr>
        <p:txBody>
          <a:bodyPr wrap="square">
            <a:spAutoFit/>
          </a:bodyPr>
          <a:lstStyle/>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Individuālais atbalsts </a:t>
            </a:r>
            <a:r>
              <a:rPr kumimoji="0" lang="en-US"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a:t>
            </a:r>
            <a:endParaRPr kumimoji="0" lang="en-US" sz="1400" b="0" i="0" u="none" strike="noStrike" kern="0" cap="none" spc="0" normalizeH="0" baseline="0" noProof="0" dirty="0">
              <a:ln>
                <a:noFill/>
              </a:ln>
              <a:solidFill>
                <a:srgbClr val="000000"/>
              </a:solidFill>
              <a:effectLst/>
              <a:uLnTx/>
              <a:uFillTx/>
              <a:latin typeface="Segoe UI" panose="020B0502040204020203"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sociālekonomiskajā iekļaušanā</a:t>
            </a:r>
            <a:r>
              <a:rPr kumimoji="0" lang="en-US"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a:t>
            </a:r>
            <a:endParaRPr kumimoji="0" lang="lv-LV"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59 personas</a:t>
            </a:r>
            <a:endParaRPr kumimoji="0" lang="en-US" sz="1200" b="0" i="0" u="none" strike="noStrike" kern="0" cap="none" spc="0" normalizeH="0" baseline="0" noProof="0" dirty="0">
              <a:ln>
                <a:noFill/>
              </a:ln>
              <a:solidFill>
                <a:srgbClr val="800024"/>
              </a:solidFill>
              <a:effectLst/>
              <a:uLnTx/>
              <a:uFillTx/>
              <a:latin typeface="Arial"/>
              <a:cs typeface="Arial"/>
              <a:sym typeface="Arial"/>
            </a:endParaRPr>
          </a:p>
        </p:txBody>
      </p:sp>
      <p:pic>
        <p:nvPicPr>
          <p:cNvPr id="18" name="Graphic 11" descr="Users outline">
            <a:extLst>
              <a:ext uri="{FF2B5EF4-FFF2-40B4-BE49-F238E27FC236}">
                <a16:creationId xmlns:a16="http://schemas.microsoft.com/office/drawing/2014/main" id="{08685AD7-F8D2-DED8-0458-77E3C28FB8C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35681" y="3823612"/>
            <a:ext cx="847684" cy="833369"/>
          </a:xfrm>
          <a:prstGeom prst="rect">
            <a:avLst/>
          </a:prstGeom>
        </p:spPr>
      </p:pic>
      <p:pic>
        <p:nvPicPr>
          <p:cNvPr id="4" name="Content Placeholder 12" descr="Speaker phone outline">
            <a:extLst>
              <a:ext uri="{FF2B5EF4-FFF2-40B4-BE49-F238E27FC236}">
                <a16:creationId xmlns:a16="http://schemas.microsoft.com/office/drawing/2014/main" id="{AF058C1D-BCC0-C89E-E4EB-7435444B9F2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62997" y="1780516"/>
            <a:ext cx="847684" cy="784391"/>
          </a:xfrm>
          <a:prstGeom prst="rect">
            <a:avLst/>
          </a:prstGeom>
        </p:spPr>
      </p:pic>
      <p:pic>
        <p:nvPicPr>
          <p:cNvPr id="2" name="Picture 4" descr="A pie chart with text on it&#10;&#10;AI-generated content may be incorrect.">
            <a:extLst>
              <a:ext uri="{FF2B5EF4-FFF2-40B4-BE49-F238E27FC236}">
                <a16:creationId xmlns:a16="http://schemas.microsoft.com/office/drawing/2014/main" id="{06CA9E6D-AF34-D42B-7873-51949222E2A7}"/>
              </a:ext>
            </a:extLst>
          </p:cNvPr>
          <p:cNvPicPr>
            <a:picLocks noChangeAspect="1"/>
          </p:cNvPicPr>
          <p:nvPr/>
        </p:nvPicPr>
        <p:blipFill>
          <a:blip r:embed="rId11">
            <a:extLst>
              <a:ext uri="{BEBA8EAE-BF5A-486C-A8C5-ECC9F3942E4B}">
                <a14:imgProps xmlns:a14="http://schemas.microsoft.com/office/drawing/2010/main">
                  <a14:imgLayer r:embed="rId12">
                    <a14:imgEffect>
                      <a14:colorTemperature colorTemp="4700"/>
                    </a14:imgEffect>
                  </a14:imgLayer>
                </a14:imgProps>
              </a:ext>
            </a:extLst>
          </a:blip>
          <a:stretch>
            <a:fillRect/>
          </a:stretch>
        </p:blipFill>
        <p:spPr>
          <a:xfrm>
            <a:off x="6190039" y="1974410"/>
            <a:ext cx="5737225" cy="3698405"/>
          </a:xfrm>
          <a:prstGeom prst="rect">
            <a:avLst/>
          </a:prstGeom>
          <a:noFill/>
          <a:ln>
            <a:solidFill>
              <a:schemeClr val="accent1"/>
            </a:solidFill>
          </a:ln>
          <a:effectLst/>
        </p:spPr>
      </p:pic>
    </p:spTree>
    <p:extLst>
      <p:ext uri="{BB962C8B-B14F-4D97-AF65-F5344CB8AC3E}">
        <p14:creationId xmlns:p14="http://schemas.microsoft.com/office/powerpoint/2010/main" val="38054097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32"/>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332" name="Google Shape;332;p32"/>
          <p:cNvPicPr preferRelativeResize="0"/>
          <p:nvPr/>
        </p:nvPicPr>
        <p:blipFill rotWithShape="1">
          <a:blip r:embed="rId4">
            <a:alphaModFix/>
          </a:blip>
          <a:srcRect/>
          <a:stretch/>
        </p:blipFill>
        <p:spPr>
          <a:xfrm>
            <a:off x="55002" y="0"/>
            <a:ext cx="12192000" cy="6858000"/>
          </a:xfrm>
          <a:prstGeom prst="rect">
            <a:avLst/>
          </a:prstGeom>
          <a:noFill/>
          <a:ln>
            <a:noFill/>
          </a:ln>
        </p:spPr>
      </p:pic>
    </p:spTree>
  </p:cSld>
  <p:clrMapOvr>
    <a:masterClrMapping/>
  </p:clrMapOvr>
</p:sld>
</file>

<file path=ppt/theme/theme1.xml><?xml version="1.0" encoding="utf-8"?>
<a:theme xmlns:a="http://schemas.openxmlformats.org/drawingml/2006/main" name="90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ustom Design">
  <a:themeElements>
    <a:clrScheme name="EMin2021">
      <a:dk1>
        <a:sysClr val="windowText" lastClr="000000"/>
      </a:dk1>
      <a:lt1>
        <a:sysClr val="window" lastClr="FFFFFF"/>
      </a:lt1>
      <a:dk2>
        <a:srgbClr val="44546A"/>
      </a:dk2>
      <a:lt2>
        <a:srgbClr val="E7E6E6"/>
      </a:lt2>
      <a:accent1>
        <a:srgbClr val="4CA9B9"/>
      </a:accent1>
      <a:accent2>
        <a:srgbClr val="99CED7"/>
      </a:accent2>
      <a:accent3>
        <a:srgbClr val="A5A5A5"/>
      </a:accent3>
      <a:accent4>
        <a:srgbClr val="FFC000"/>
      </a:accent4>
      <a:accent5>
        <a:srgbClr val="70AD47"/>
      </a:accent5>
      <a:accent6>
        <a:srgbClr val="ED7D31"/>
      </a:accent6>
      <a:hlink>
        <a:srgbClr val="0563C1"/>
      </a:hlink>
      <a:folHlink>
        <a:srgbClr val="954F72"/>
      </a:folHlink>
    </a:clrScheme>
    <a:fontScheme name="EkMin font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40F00EDE-84C2-284B-8BB1-76EBE6454CDE}" vid="{516E902B-0D2F-7748-9EB3-51E065A2A7F4}"/>
    </a:ext>
  </a:extLst>
</a:theme>
</file>

<file path=ppt/theme/theme3.xml><?xml version="1.0" encoding="utf-8"?>
<a:theme xmlns:a="http://schemas.openxmlformats.org/drawingml/2006/main" name="91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99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92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97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95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96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3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4_Office Theme">
  <a:themeElements>
    <a:clrScheme name="Custom 21">
      <a:dk1>
        <a:srgbClr val="664690"/>
      </a:dk1>
      <a:lt1>
        <a:srgbClr val="FFFFFF"/>
      </a:lt1>
      <a:dk2>
        <a:srgbClr val="664690"/>
      </a:dk2>
      <a:lt2>
        <a:srgbClr val="FFFFFF"/>
      </a:lt2>
      <a:accent1>
        <a:srgbClr val="664690"/>
      </a:accent1>
      <a:accent2>
        <a:srgbClr val="856CA6"/>
      </a:accent2>
      <a:accent3>
        <a:srgbClr val="A391BC"/>
      </a:accent3>
      <a:accent4>
        <a:srgbClr val="C2B5D3"/>
      </a:accent4>
      <a:accent5>
        <a:srgbClr val="E0DAE9"/>
      </a:accent5>
      <a:accent6>
        <a:srgbClr val="EFECF3"/>
      </a:accent6>
      <a:hlink>
        <a:srgbClr val="442583"/>
      </a:hlink>
      <a:folHlink>
        <a:srgbClr val="66469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Parcel">
  <a:themeElements>
    <a:clrScheme name="Custom 2">
      <a:dk1>
        <a:srgbClr val="000000"/>
      </a:dk1>
      <a:lt1>
        <a:srgbClr val="FFFFFF"/>
      </a:lt1>
      <a:dk2>
        <a:srgbClr val="595959"/>
      </a:dk2>
      <a:lt2>
        <a:srgbClr val="EBEFF0"/>
      </a:lt2>
      <a:accent1>
        <a:srgbClr val="262626"/>
      </a:accent1>
      <a:accent2>
        <a:srgbClr val="800024"/>
      </a:accent2>
      <a:accent3>
        <a:srgbClr val="9CAFAF"/>
      </a:accent3>
      <a:accent4>
        <a:srgbClr val="DAE1E1"/>
      </a:accent4>
      <a:accent5>
        <a:srgbClr val="CFD9DB"/>
      </a:accent5>
      <a:accent6>
        <a:srgbClr val="A0988C"/>
      </a:accent6>
      <a:hlink>
        <a:srgbClr val="FFB2C8"/>
      </a:hlink>
      <a:folHlink>
        <a:srgbClr val="FFB2C8"/>
      </a:folHlink>
    </a:clrScheme>
    <a:fontScheme name="Custom 1">
      <a:majorFont>
        <a:latin typeface="Verdana"/>
        <a:ea typeface=""/>
        <a:cs typeface=""/>
      </a:majorFont>
      <a:minorFont>
        <a:latin typeface="Verdan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txDef>
      <a:spPr/>
      <a:bodyPr vert="horz" lIns="91440" tIns="45720" rIns="91440" bIns="45720" rtlCol="0" anchor="ctr"/>
      <a:lstStyle>
        <a:defPPr algn="l">
          <a:lnSpc>
            <a:spcPct val="120000"/>
          </a:lnSpc>
          <a:spcBef>
            <a:spcPts val="0"/>
          </a:spcBef>
          <a:defRPr sz="800" dirty="0"/>
        </a:defPPr>
      </a:lstStyle>
    </a:txDef>
  </a:objectDefaults>
  <a:extraClrSchemeLst/>
  <a:extLst>
    <a:ext uri="{05A4C25C-085E-4340-85A3-A5531E510DB2}">
      <thm15:themeFamily xmlns:thm15="http://schemas.microsoft.com/office/thememl/2012/main" name="SIF_GDD_Template" id="{0A2504CB-092A-BF49-8D87-54A742001EB0}" vid="{1F79517A-3B9E-B248-B156-B09BA257E491}"/>
    </a:ext>
  </a:extLst>
</a:theme>
</file>

<file path=ppt/theme/theme13.xml><?xml version="1.0" encoding="utf-8"?>
<a:theme xmlns:a="http://schemas.openxmlformats.org/drawingml/2006/main" name="Office tē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Iestād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estād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1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43711</TotalTime>
  <Words>4487</Words>
  <Application>Microsoft Office PowerPoint</Application>
  <PresentationFormat>Widescreen</PresentationFormat>
  <Paragraphs>861</Paragraphs>
  <Slides>45</Slides>
  <Notes>24</Notes>
  <HiddenSlides>0</HiddenSlides>
  <MMClips>0</MMClips>
  <ScaleCrop>false</ScaleCrop>
  <HeadingPairs>
    <vt:vector size="6" baseType="variant">
      <vt:variant>
        <vt:lpstr>Fonts Used</vt:lpstr>
      </vt:variant>
      <vt:variant>
        <vt:i4>15</vt:i4>
      </vt:variant>
      <vt:variant>
        <vt:lpstr>Theme</vt:lpstr>
      </vt:variant>
      <vt:variant>
        <vt:i4>13</vt:i4>
      </vt:variant>
      <vt:variant>
        <vt:lpstr>Slide Titles</vt:lpstr>
      </vt:variant>
      <vt:variant>
        <vt:i4>45</vt:i4>
      </vt:variant>
    </vt:vector>
  </HeadingPairs>
  <TitlesOfParts>
    <vt:vector size="73" baseType="lpstr">
      <vt:lpstr>MS PGothic</vt:lpstr>
      <vt:lpstr>Aptos</vt:lpstr>
      <vt:lpstr>Aptos Display</vt:lpstr>
      <vt:lpstr>Aptos Narrow</vt:lpstr>
      <vt:lpstr>Arial</vt:lpstr>
      <vt:lpstr>Calibri</vt:lpstr>
      <vt:lpstr>Helvetica Neue</vt:lpstr>
      <vt:lpstr>PT Sans</vt:lpstr>
      <vt:lpstr>Segoe UI</vt:lpstr>
      <vt:lpstr>Symbol</vt:lpstr>
      <vt:lpstr>Times New Roman</vt:lpstr>
      <vt:lpstr>Trebuchet MS</vt:lpstr>
      <vt:lpstr>Urdu Typesetting</vt:lpstr>
      <vt:lpstr>Verdana</vt:lpstr>
      <vt:lpstr>Wingdings</vt:lpstr>
      <vt:lpstr>90_Prezentacija_templateLV</vt:lpstr>
      <vt:lpstr>2_Custom Design</vt:lpstr>
      <vt:lpstr>91_Prezentacija_templateLV</vt:lpstr>
      <vt:lpstr>99_Prezentacija_templateLV</vt:lpstr>
      <vt:lpstr>89_Prezentacija_templateLV</vt:lpstr>
      <vt:lpstr>92_Prezentacija_templateLV</vt:lpstr>
      <vt:lpstr>97_Prezentacija_templateLV</vt:lpstr>
      <vt:lpstr>95_Prezentacija_templateLV</vt:lpstr>
      <vt:lpstr>96_Prezentacija_templateLV</vt:lpstr>
      <vt:lpstr>93_Prezentacija_templateLV</vt:lpstr>
      <vt:lpstr>4_Office Theme</vt:lpstr>
      <vt:lpstr>Parcel</vt:lpstr>
      <vt:lpstr>Office tēma</vt:lpstr>
      <vt:lpstr>Par aktuālo situāciju atbalsta sniegšanā Ukrainas civiliedzīvotājiem </vt:lpstr>
      <vt:lpstr>Ukrainas pilsoņu ieceļošana Latvijas Republikā  pār ārējo robežu (dati uz 01.06.2026.)</vt:lpstr>
      <vt:lpstr>Ukrainas civiliedzīvotāji Fizisko personu reģistrā (1) (dati uz 01.06.2026.)</vt:lpstr>
      <vt:lpstr>Ukrainas civiliedzīvotāji Fizisko personu reģistrā (2) (dati uz 01.06.2026.)</vt:lpstr>
      <vt:lpstr>Ukrainas civiliedzīvotāji pašvaldībās  (UCASNIR* dati uz 01.06.2026.)</vt:lpstr>
      <vt:lpstr>Aktualitātes </vt:lpstr>
      <vt:lpstr>Vidējais darba ņēmēju skaits un to sadalījums pēc darba ienākumu apmēra*</vt:lpstr>
      <vt:lpstr>Informācija par darba devējiem, kuri nodarbina Ukrainas civiliedzīvotājus (31.03.2026. Darba devēja ziņojumu dati) </vt:lpstr>
      <vt:lpstr>Ukrainas civiliedzīvotāju atbalstam piešķirtais finansējums no 2022. - 2026. gadam, euro </vt:lpstr>
      <vt:lpstr>Par līdzekļu piešķiršanu pašvaldībām kopējie rādītāji par 2025. un 2026. gadu</vt:lpstr>
      <vt:lpstr>PowerPoint Presentation</vt:lpstr>
      <vt:lpstr>Pašvaldību pieprasītā izdevumu kompensācija par izmitināšanas un ēdināšanas pakalpojumiem  2025. un 2026.gadā</vt:lpstr>
      <vt:lpstr>Pašvaldību pieprasītās izmitināšanas un ēdināšanas pakalpojumu izdevumu kompensācijas dinamika 2025. un 2026.gadā pa mēnešiem, tūkst. euro</vt:lpstr>
      <vt:lpstr>Pašvaldību pieprasītā izdevumu kompensācija dažādiem izmitināšanas veidiem  2025. un 2026.gadā pa mēnešiem, tūkst. euro</vt:lpstr>
      <vt:lpstr>PowerPoint Presentation</vt:lpstr>
      <vt:lpstr>PowerPoint Presentation</vt:lpstr>
      <vt:lpstr>PowerPoint Presentation</vt:lpstr>
      <vt:lpstr>PowerPoint Presentation</vt:lpstr>
      <vt:lpstr>Valsts sociālie pabalsti</vt:lpstr>
      <vt:lpstr>Sociālie pakalpojumi (janvāra dati)</vt:lpstr>
      <vt:lpstr>PowerPoint Presentation</vt:lpstr>
      <vt:lpstr>PowerPoint Presentation</vt:lpstr>
      <vt:lpstr>PowerPoint Presentation</vt:lpstr>
      <vt:lpstr>PowerPoint Presentation</vt:lpstr>
      <vt:lpstr>PowerPoint Presentation</vt:lpstr>
      <vt:lpstr>  Ukrainas iedzīvotāji, kas vērsušies stacionārā ārstniecības iestādē (slimnīcā) ceturkšņa laikā (dati par 01.01.2023.-31.12.2025.) </vt:lpstr>
      <vt:lpstr>Neatliekamā medicīniskā palīdzība  NMPD izpildītie izsaukumi pie Ukrainas  civiliedzīvotājiem sadalījumā pēc izsaukuma rezultāta</vt:lpstr>
      <vt:lpstr>Infekcijas slimību gadījumi Ukrainas civiliedzīvotāju vidū</vt:lpstr>
      <vt:lpstr>               </vt:lpstr>
      <vt:lpstr>PowerPoint Presentation</vt:lpstr>
      <vt:lpstr>PowerPoint Presentation</vt:lpstr>
      <vt:lpstr>ATBALSTS UKRAINAS CIVILIEDZĪVOTĀJU IZGLĪTĪBAI</vt:lpstr>
      <vt:lpstr>ATBALSTS UKRAINAS CIVILIEDZĪVOTĀJU IZGLĪTĪBAI</vt:lpstr>
      <vt:lpstr>ATBALSTS UKRAINAS CIVILIEDZĪVOTĀJU IZGLĪTĪBAI</vt:lpstr>
      <vt:lpstr>ATBALSTS UKRAINAS CIVILIEDZĪVOTĀJU IZGLĪTĪBAI</vt:lpstr>
      <vt:lpstr>Latviešu valodas mācības</vt:lpstr>
      <vt:lpstr>Kultūrorientācijas kursi</vt:lpstr>
      <vt:lpstr>Profesionālās izglītības ieguve</vt:lpstr>
      <vt:lpstr>Profesionālās izglītības ieguve</vt:lpstr>
      <vt:lpstr>Bezmaksas valsts muzeju apmeklējumi</vt:lpstr>
      <vt:lpstr>Latvijas Nacionālās bibliotēkas piedāvājums Ukrainas civiliedzīvotājiem</vt:lpstr>
      <vt:lpstr>Mērķprogramma «Radošo stipendiju programma Ukrainas pilsoņiem»</vt:lpstr>
      <vt:lpstr>Atbalsts  Ukrainas civiliedzīvotājiem (dati par periodu 20.11.2025.- 20.03.2026)</vt:lpstr>
      <vt:lpstr>Vienas pieturas aģentūras atbalsts Ukrainas civiliedzīvotājiem  (dati par periodu 20.11.2025.- 20.03.2026.)</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 aktuālo situāciju atbalsta sniegšanā Ukrainas civiliedzīvotājiem</dc:title>
  <dc:creator>Inese Kalniņa</dc:creator>
  <cp:lastModifiedBy>Elīna Āboliņa</cp:lastModifiedBy>
  <cp:revision>1414</cp:revision>
  <cp:lastPrinted>2023-08-31T06:24:39Z</cp:lastPrinted>
  <dcterms:created xsi:type="dcterms:W3CDTF">2014-11-20T14:46:47Z</dcterms:created>
  <dcterms:modified xsi:type="dcterms:W3CDTF">2026-06-01T10:20:15Z</dcterms:modified>
</cp:coreProperties>
</file>