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4"/>
    <p:sldMasterId id="2147483805" r:id="rId5"/>
  </p:sldMasterIdLst>
  <p:notesMasterIdLst>
    <p:notesMasterId r:id="rId25"/>
  </p:notesMasterIdLst>
  <p:sldIdLst>
    <p:sldId id="5231" r:id="rId6"/>
    <p:sldId id="5244" r:id="rId7"/>
    <p:sldId id="26308" r:id="rId8"/>
    <p:sldId id="5255" r:id="rId9"/>
    <p:sldId id="26213" r:id="rId10"/>
    <p:sldId id="26309" r:id="rId11"/>
    <p:sldId id="5304" r:id="rId12"/>
    <p:sldId id="26199" r:id="rId13"/>
    <p:sldId id="26300" r:id="rId14"/>
    <p:sldId id="26301" r:id="rId15"/>
    <p:sldId id="26304" r:id="rId16"/>
    <p:sldId id="26298" r:id="rId17"/>
    <p:sldId id="26288" r:id="rId18"/>
    <p:sldId id="26289" r:id="rId19"/>
    <p:sldId id="26278" r:id="rId20"/>
    <p:sldId id="26214" r:id="rId21"/>
    <p:sldId id="26222" r:id="rId22"/>
    <p:sldId id="26310" r:id="rId23"/>
    <p:sldId id="5234" r:id="rId24"/>
  </p:sldIdLst>
  <p:sldSz cx="12192000" cy="6858000"/>
  <p:notesSz cx="6724650" cy="9774238"/>
  <p:defaultTextStyle>
    <a:defPPr>
      <a:defRPr lang="en-US"/>
    </a:defPPr>
    <a:lvl1pPr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68313" indent="-111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38213" indent="-238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408113" indent="-365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78013" indent="-492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4605F02-E2F0-9B1E-9BC9-0D0FFF01B97F}" name="Aina Greiškāne" initials="AG" userId="Aina Greiškāne" providerId="None"/>
  <p188:author id="{4DB93205-E345-B880-B421-8874B97FB110}" name="Jolanta Baldunčika" initials="JB" userId="Jolanta Baldunčika" providerId="None"/>
  <p188:author id="{67BFD006-4A84-6670-1946-84CCCEEF5B28}" name="Elīna Zariņa" initials="FM" userId="Elīna Zariņa" providerId="None"/>
  <p188:author id="{86461C09-B63A-0DAC-74E9-9C7B9EFDE257}" name="Kristīne Ancāne" initials="" userId="S::kristine.ancane@fm.gov.lv::4ff00dd1-3910-46cb-aa77-ce3ce896e651" providerId="AD"/>
  <p188:author id="{61DDDE13-A614-2F4D-0B89-9DD87263E92D}" name="Svetlana Ševčenko" initials="SŠ" userId="Svetlana Ševčenko" providerId="None"/>
  <p188:author id="{BB8A8519-8E31-F402-B125-D86B870AF437}" name="Jevgēnijs Burovs" initials="JB" userId="S::jevgenijs.burovs@fm.gov.lv::d1d19b8b-0701-4618-85e3-ab5b64e67eb7" providerId="AD"/>
  <p188:author id="{DFE0EF1A-F6E6-C601-BEA6-06672B134444}" name="Signe Gulbe" initials="SG" userId="S::signe.gulbe@fm.gov.lv::b4afdaf5-a0e9-43ff-a641-146e3a435421" providerId="AD"/>
  <p188:author id="{1A3A781C-C1B4-F6F5-DDC2-CF32E6858092}" name="FM" initials="FM" userId="FM" providerId="None"/>
  <p188:author id="{9A249B1C-B28E-D22F-AC1E-BD75E220C274}" name="Liene Ernestsone" initials="LE" userId="Liene Ernestsone" providerId="None"/>
  <p188:author id="{E0012526-13FF-3B36-BDB5-F41CA1977849}" name="Finanšu ministrija" initials="FM" userId="Finanšu ministrija" providerId="None"/>
  <p188:author id="{D24E7227-62C1-1BFE-A079-381F9B05517C}" name="Līva Jirgensone" initials="LJ" userId="Līva Jirgensone" providerId="None"/>
  <p188:author id="{DAED532A-E6EB-032C-A3C5-D0ECC2894FBD}" name="Laura Naudiņa" initials="LN" userId="Laura Naudiņa" providerId="None"/>
  <p188:author id="{8FCDF52D-687B-DDAD-2CE1-1778654D9938}" name="Karīna Virse" initials="KV" userId="Karīna Virse" providerId="None"/>
  <p188:author id="{FCCE6C33-249C-D01A-7B93-32B3F10E5AB2}" name="Diāna Rancāne" initials="DR" userId="Diāna Rancāne" providerId="None"/>
  <p188:author id="{06439533-3907-FD95-F165-3DEC9EC69B3A}" name="Signe Gulbe" initials="SG" userId="Signe Gulbe" providerId="None"/>
  <p188:author id="{FA0D3D36-8023-781D-5F7A-0D70AD739277}" name="Diāna Rancāne" initials="DR" userId="S::diana.rancane@fm.gov.lv::3bcf1c19-26e6-4a38-9203-fedd7404be0c" providerId="AD"/>
  <p188:author id="{A511473A-529D-AFB9-A3FB-4AC250E86E3F}" name="Inita Petrova" initials="IP" userId="Inita Petrova" providerId="None"/>
  <p188:author id="{DD669F45-5ADE-5493-9B3E-8DEF9DE25B57}" name="Karīna Virse" initials="KV" userId="S::karina.virse@fm.gov.lv::33fba39f-9169-4232-ac56-c565de99a522" providerId="AD"/>
  <p188:author id="{215ACD4A-C272-F3F7-2CB0-D5DC68308839}" name="Dainis Linuzs" initials="DL" userId="Dainis Linuzs" providerId="None"/>
  <p188:author id="{02BF4A51-30F4-A089-9AF3-0B3D175C20CE}" name="Elīna Briļa" initials="EB" userId="Elīna Briļa" providerId="None"/>
  <p188:author id="{4F399051-F95D-310E-2D26-A49B87DEA48E}" name="Ance Rudzīte" initials="AR" userId="Ance Rudzīte" providerId="None"/>
  <p188:author id="{17999251-800F-2865-E0C6-F1DD72D7CB6A}" name="Ints Pelnis" initials="IP" userId="S::ints.pelnis@fm.gov.lv::c49f46f4-095f-4bce-aad1-78943011b615" providerId="AD"/>
  <p188:author id="{69F0C551-E811-DD16-CB50-DDF6746FC186}" name="Aļesja Boriseviča" initials="AB" userId="S::alesja.borisevica@fm.gov.lv::cd4dc687-bffd-426d-ac4a-c88c8c7caa2e" providerId="AD"/>
  <p188:author id="{5187F257-2980-48E5-12DF-D6EF6020C6D0}" name="Ain Greiškāne" initials="AG" userId="Ain Greiškāne" providerId="None"/>
  <p188:author id="{272C2661-E518-B6F1-8C84-C45CC303ED07}" name="Diāna Āboliņa" initials="DĀ" userId="Diāna Āboliņa" providerId="None"/>
  <p188:author id="{84E05662-A4B6-1DB1-ECEF-0FDD3F1B7D3E}" name="Ilze Mežsarga" initials="IM" userId="Ilze Mežsarga" providerId="None"/>
  <p188:author id="{02792065-8568-655B-B981-D55A14AC5FE3}" name="Evita Vamža" initials="EV" userId="Evita Vamža" providerId="None"/>
  <p188:author id="{3FFDF465-5919-08DD-EB76-314BBAD0D277}" name="Gita Tenisone" initials="GT" userId="Gita Tenisone" providerId="None"/>
  <p188:author id="{3769D666-D54D-3609-C23A-DFC2FC2883FE}" name="Dace Ķeze" initials="DĶ" userId="Dace Ķeze" providerId="None"/>
  <p188:author id="{46918F69-20E4-6CB2-889A-C2B03DFD56AD}" name="Inga Vajevska" initials="IV" userId="Inga Vajevska" providerId="None"/>
  <p188:author id="{F816A170-2CC4-F44C-CE92-DD35F94EFB0B}" name="Inese Lase" initials="IL" userId="Inese Lase" providerId="None"/>
  <p188:author id="{F526D476-27EE-4592-1C0E-59A7F683A0E6}" name="Sigita Grīnberga" initials="SG" userId="Sigita Grīnberga" providerId="None"/>
  <p188:author id="{6EB4FE76-883B-7744-19CC-175EB9DA756B}" name="Guntra Želve" initials="GŽ" userId="S::guntra.zelve@fm.gov.lv::29a10f82-2202-4530-9264-9d00d8df26d6" providerId="AD"/>
  <p188:author id="{CB26477F-24B0-674A-25B2-50C7B49B51D6}" name="Ilze Mežsarga" initials="IM" userId="S::ilze.mezsarga@fm.gov.lv::36f2069d-d8bf-49f7-ad3d-0a06bcfaec7b" providerId="AD"/>
  <p188:author id="{283A947F-1B38-D9C4-B8B6-00377730AAC1}" name="Andrejs Zambžetskis" initials="AZ" userId="Andrejs Zambžetskis" providerId="None"/>
  <p188:author id="{81736C8D-D524-4ECD-0DF2-40D921BE76D1}" name="Dainis Linužs" initials="DL" userId="Dainis Linužs" providerId="None"/>
  <p188:author id="{7381038F-5D62-B1A8-D9A7-941DE365CA23}" name="Solveiga Ozola" initials="SO" userId="S::solveiga.ozola@fm.gov.lv::83d8badb-6f8c-45bb-a77f-a4eafcb076a6" providerId="AD"/>
  <p188:author id="{5B8E898F-553E-CAEA-DDA3-A99A10D07A26}" name="Aina Greiškāne" initials="AG" userId="S::aina.greiskane@fm.gov.lv::2188871b-f3c5-489b-8388-e40554dabec9" providerId="AD"/>
  <p188:author id="{B2361290-9D79-8B2C-DB70-DEE975444723}" name="Sanda Blumberga" initials="FM" userId="Sanda Blumberga" providerId="None"/>
  <p188:author id="{A2F9F097-6AEE-FB3F-955E-A76FA8C493D5}" name="Irita Barkāne" initials="IB" userId="Irita Barkāne" providerId="None"/>
  <p188:author id="{1342ED9C-F958-AD16-993B-A6B8C2E8732A}" name="Guntra Želve" initials="GŽ" userId="Guntra Želve" providerId="None"/>
  <p188:author id="{E847A79F-D443-B16B-EA28-69CB9B8B1BA4}" name="Anna Pukse " initials="AP" userId="Anna Pukse " providerId="None"/>
  <p188:author id="{4F0724A6-843A-3B07-6654-489C89A907D0}" name="Agnese Jasenoviča" initials="AJ" userId="Agnese Jasenoviča" providerId="None"/>
  <p188:author id="{F26303AF-3F83-F70C-BE39-2ED3E632BC17}" name="Anna Pukse" initials="AP" userId="Anna Pukse" providerId="None"/>
  <p188:author id="{DDA1A3AF-B11E-133C-50DA-386E19070081}" name="Kristīne Ancāne" initials="KA" userId="Kristīne Ancāne" providerId="None"/>
  <p188:author id="{FDF122BF-5318-FCEB-A110-DA40DC2E4C43}" name="Reinis Dzelzkalējs" initials="RD" userId="Reinis Dzelzkalējs" providerId="None"/>
  <p188:author id="{F5A95AC1-2843-DD2E-625A-FC11C0B9CF02}" name="Laura Naudiņa" initials="LN" userId="S::laura.naudina@fm.gov.lv::afb7c07f-c118-427a-bc87-1aafa29c5724" providerId="AD"/>
  <p188:author id="{F53BC4C6-97A2-7284-9588-AE3ADA29D61C}" name="Ieva Ziepniece" initials="IZ" userId="Ieva Ziepniece" providerId="None"/>
  <p188:author id="{D1F26EC8-EBD6-757D-1C96-FA6EF497A207}" name="Elīna Briļa" initials="EB" userId="S::elina.brila@fm.gov.lv::4baa56a2-06c1-473f-af0a-3688545fb2ab" providerId="AD"/>
  <p188:author id="{B29C72D1-89C9-D0DB-A9D1-13BE16DCAC5F}" name="Jekaterina Sorokina" initials="JS" userId="Jekaterina Sorokina" providerId="None"/>
  <p188:author id="{F0A639D3-B82C-9C6A-3512-09A443544F51}" name="Aļesja Boriseviča" initials="AB" userId="Aļesja Boriseviča" providerId="None"/>
  <p188:author id="{A0C885E7-C65A-8F89-7442-F204917D0A4E}" name="Reinis Dzelzkalējs" initials="" userId="S::reinis.dzelzkalejs@fm.gov.lv::a76de194-8465-4e43-9f6e-d05234b71a2d" providerId="AD"/>
  <p188:author id="{A6F4A7ED-5128-3A93-7744-78E1FFFDE00D}" name="Evita Vamža" initials="EV" userId="S::evita.vamza@fm.gov.lv::0a68930c-2547-429e-a544-6f76336b9b78" providerId="AD"/>
  <p188:author id="{E084FBEF-7640-9E3A-4720-886BF0D08EAC}" name="Arta Putniņa" initials="AP" userId="Arta Putniņa" providerId="None"/>
  <p188:author id="{3333C6F0-C75C-75EE-1AF8-BC61331C21D0}" name="Maruta Sbitņeva" initials="MS" userId="Maruta Sbitņeva" providerId="None"/>
  <p188:author id="{8153CAF1-952A-8684-F8DF-802C0703E3A8}" name="Anna Pukse" initials="AP" userId="S::anna.pukse@fm.gov.lv::35a7ae7f-0c52-4025-bd3d-5907d32ddfd1" providerId="AD"/>
  <p188:author id="{93CF8DF7-ACD3-7E47-F16D-3D031C6CAA2B}" name="Evita Bāliņa" initials="EBā" userId="Evita Bāliņa" providerId="None"/>
  <p188:author id="{166947FA-CD7E-6C6D-90F1-6EC9904D8EBA}" name="Dainis Linužs" initials="DL" userId="S::dainis.linuzs@fm.gov.lv::ca048683-7f9f-4a85-ad35-24077eee33c8" providerId="AD"/>
  <p188:author id="{5257D9FE-909C-EBCE-3679-A9C26476D6E9}" name="Ieva Ziepniece" initials="IZ" userId="S::ieva.ziepniece@fm.gov.lv::64994851-49e0-4ec0-85a0-d76a54e436e9" providerId="AD"/>
  <p188:author id="{276081FF-C942-D235-FD8F-CA417C59578B}" name="ESF sektors" initials="ESF" userId="ESF sektors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āna Rancāne" initials="DR" lastIdx="10" clrIdx="0">
    <p:extLst>
      <p:ext uri="{19B8F6BF-5375-455C-9EA6-DF929625EA0E}">
        <p15:presenceInfo xmlns:p15="http://schemas.microsoft.com/office/powerpoint/2012/main" userId="Diāna Rancāne" providerId="None"/>
      </p:ext>
    </p:extLst>
  </p:cmAuthor>
  <p:cmAuthor id="2" name="Arta Putniņa" initials="AP" lastIdx="1" clrIdx="1">
    <p:extLst>
      <p:ext uri="{19B8F6BF-5375-455C-9EA6-DF929625EA0E}">
        <p15:presenceInfo xmlns:p15="http://schemas.microsoft.com/office/powerpoint/2012/main" userId="Arta Putniņ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7B8B"/>
    <a:srgbClr val="4A725F"/>
    <a:srgbClr val="840B55"/>
    <a:srgbClr val="4A773C"/>
    <a:srgbClr val="012169"/>
    <a:srgbClr val="012269"/>
    <a:srgbClr val="3366CC"/>
    <a:srgbClr val="F9FBFD"/>
    <a:srgbClr val="595959"/>
    <a:srgbClr val="EAF1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0D401C-4FC5-4C6A-8081-41C3755A520B}" v="3" dt="2026-09-30T07:40:40.253"/>
    <p1510:client id="{4ACD4F1D-BB5C-4F0A-B9D5-24855D122198}" v="1" dt="2026-09-30T08:20:04.744"/>
    <p1510:client id="{55A338F8-7832-40CD-A109-5042506A4237}" v="2" dt="2026-09-30T09:37:53.7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ristīne Ancāne" userId="4ff00dd1-3910-46cb-aa77-ce3ce896e651" providerId="ADAL" clId="{ED926AE9-313E-44E3-82DB-70556186AC9B}"/>
    <pc:docChg chg="addSld delSld modSld">
      <pc:chgData name="Kristīne Ancāne" userId="4ff00dd1-3910-46cb-aa77-ce3ce896e651" providerId="ADAL" clId="{ED926AE9-313E-44E3-82DB-70556186AC9B}" dt="2026-09-30T09:37:53.752" v="1" actId="2696"/>
      <pc:docMkLst>
        <pc:docMk/>
      </pc:docMkLst>
      <pc:sldChg chg="add">
        <pc:chgData name="Kristīne Ancāne" userId="4ff00dd1-3910-46cb-aa77-ce3ce896e651" providerId="ADAL" clId="{ED926AE9-313E-44E3-82DB-70556186AC9B}" dt="2026-09-30T09:37:42.385" v="0"/>
        <pc:sldMkLst>
          <pc:docMk/>
          <pc:sldMk cId="4032616104" sldId="26288"/>
        </pc:sldMkLst>
      </pc:sldChg>
      <pc:sldChg chg="del">
        <pc:chgData name="Kristīne Ancāne" userId="4ff00dd1-3910-46cb-aa77-ce3ce896e651" providerId="ADAL" clId="{ED926AE9-313E-44E3-82DB-70556186AC9B}" dt="2026-09-30T09:37:53.752" v="1" actId="2696"/>
        <pc:sldMkLst>
          <pc:docMk/>
          <pc:sldMk cId="2871727489" sldId="26313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FM_CGE_MODEL\Zi&#326;ojumi\ES_fondi_2030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fmlv.sharepoint.com/sites/ESFD/Koplietojamie%20dokumenti/PL&#256;NO&#352;ANAS%20DOKUMENTI/02_2021-2027/Programma/05_groz.%20Nr.5/05_PP%20excelis%20Gros.Nr.5/PP%20excelis%20Nr.5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sd-virse\AppData\Local\Microsoft\Windows\INetCache\Content.Outlook\6DU9T2TR\Grafiki_14-20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fmlv.sharepoint.com/sites/ESFD/Koplietojamie%20dokumenti/PL&#256;NO&#352;ANAS%20DOKUMENTI/03_2028-2034/01_KPI%20template/KPI%20apkopojums_preciz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fmlv.sharepoint.com/sites/ESFD/Koplietojamie%20dokumenti/PL&#256;NO&#352;ANAS%20DOKUMENTI/03_2028-2034/01_KPI%20template/KPI%20apkopojums_preciz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'1.slaids'!$A$3:$A$26</c:f>
              <c:strCache>
                <c:ptCount val="24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  <c:pt idx="19">
                  <c:v>2026*</c:v>
                </c:pt>
                <c:pt idx="20">
                  <c:v>2027*</c:v>
                </c:pt>
                <c:pt idx="21">
                  <c:v>2028*</c:v>
                </c:pt>
                <c:pt idx="22">
                  <c:v>2029*</c:v>
                </c:pt>
                <c:pt idx="23">
                  <c:v>2030*</c:v>
                </c:pt>
              </c:strCache>
            </c:strRef>
          </c:cat>
          <c:val>
            <c:numRef>
              <c:f>'1.slaids'!$B$3:$B$26</c:f>
              <c:numCache>
                <c:formatCode>General</c:formatCode>
                <c:ptCount val="24"/>
                <c:pt idx="0">
                  <c:v>0.26012853201755615</c:v>
                </c:pt>
                <c:pt idx="1">
                  <c:v>0.9485451043676818</c:v>
                </c:pt>
                <c:pt idx="2">
                  <c:v>2.5591450064525789</c:v>
                </c:pt>
                <c:pt idx="3">
                  <c:v>3.7854837655351581</c:v>
                </c:pt>
                <c:pt idx="4">
                  <c:v>5.5514590286518839</c:v>
                </c:pt>
                <c:pt idx="5">
                  <c:v>5.7603921358120092</c:v>
                </c:pt>
                <c:pt idx="6">
                  <c:v>6.6684774744115716</c:v>
                </c:pt>
                <c:pt idx="7">
                  <c:v>8.3848254930918298</c:v>
                </c:pt>
                <c:pt idx="8">
                  <c:v>8.9551031005738793</c:v>
                </c:pt>
                <c:pt idx="9">
                  <c:v>9.8839905831028751</c:v>
                </c:pt>
                <c:pt idx="10">
                  <c:v>10.432990257099961</c:v>
                </c:pt>
                <c:pt idx="11">
                  <c:v>11.338945541029698</c:v>
                </c:pt>
                <c:pt idx="12">
                  <c:v>11.928385095661387</c:v>
                </c:pt>
                <c:pt idx="13">
                  <c:v>12.138671869113193</c:v>
                </c:pt>
                <c:pt idx="14">
                  <c:v>12.34382743142266</c:v>
                </c:pt>
                <c:pt idx="15">
                  <c:v>9.8453366362093675</c:v>
                </c:pt>
                <c:pt idx="16">
                  <c:v>11.013978015313208</c:v>
                </c:pt>
                <c:pt idx="17">
                  <c:v>11.709012013229692</c:v>
                </c:pt>
                <c:pt idx="18">
                  <c:v>11.058324016370857</c:v>
                </c:pt>
                <c:pt idx="19">
                  <c:v>12.095916636072413</c:v>
                </c:pt>
                <c:pt idx="20">
                  <c:v>11</c:v>
                </c:pt>
                <c:pt idx="21">
                  <c:v>9</c:v>
                </c:pt>
                <c:pt idx="22">
                  <c:v>12</c:v>
                </c:pt>
                <c:pt idx="23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24-4E78-B5ED-C3428E10A3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57165231"/>
        <c:axId val="920994927"/>
      </c:barChart>
      <c:lineChart>
        <c:grouping val="standard"/>
        <c:varyColors val="0"/>
        <c:ser>
          <c:idx val="1"/>
          <c:order val="1"/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'1.slaids'!$A$3:$A$26</c:f>
              <c:strCache>
                <c:ptCount val="24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  <c:pt idx="19">
                  <c:v>2026*</c:v>
                </c:pt>
                <c:pt idx="20">
                  <c:v>2027*</c:v>
                </c:pt>
                <c:pt idx="21">
                  <c:v>2028*</c:v>
                </c:pt>
                <c:pt idx="22">
                  <c:v>2029*</c:v>
                </c:pt>
                <c:pt idx="23">
                  <c:v>2030*</c:v>
                </c:pt>
              </c:strCache>
            </c:strRef>
          </c:cat>
          <c:val>
            <c:numRef>
              <c:f>'1.slaids'!$F$3:$F$26</c:f>
              <c:numCache>
                <c:formatCode>General</c:formatCode>
                <c:ptCount val="24"/>
                <c:pt idx="3">
                  <c:v>9.8000000000000007</c:v>
                </c:pt>
                <c:pt idx="4">
                  <c:v>9.8000000000000007</c:v>
                </c:pt>
                <c:pt idx="5">
                  <c:v>9.8000000000000007</c:v>
                </c:pt>
                <c:pt idx="6">
                  <c:v>9.8000000000000007</c:v>
                </c:pt>
                <c:pt idx="7">
                  <c:v>9.8000000000000007</c:v>
                </c:pt>
                <c:pt idx="8">
                  <c:v>9.8000000000000007</c:v>
                </c:pt>
                <c:pt idx="9">
                  <c:v>9.8000000000000007</c:v>
                </c:pt>
                <c:pt idx="10">
                  <c:v>9.8000000000000007</c:v>
                </c:pt>
                <c:pt idx="11">
                  <c:v>9.8000000000000007</c:v>
                </c:pt>
                <c:pt idx="12">
                  <c:v>9.8000000000000007</c:v>
                </c:pt>
                <c:pt idx="13">
                  <c:v>9.8000000000000007</c:v>
                </c:pt>
                <c:pt idx="14">
                  <c:v>9.8000000000000007</c:v>
                </c:pt>
                <c:pt idx="15">
                  <c:v>9.8000000000000007</c:v>
                </c:pt>
                <c:pt idx="16">
                  <c:v>9.8000000000000007</c:v>
                </c:pt>
                <c:pt idx="17">
                  <c:v>9.8000000000000007</c:v>
                </c:pt>
                <c:pt idx="18">
                  <c:v>9.8000000000000007</c:v>
                </c:pt>
                <c:pt idx="19">
                  <c:v>9.8000000000000007</c:v>
                </c:pt>
                <c:pt idx="20">
                  <c:v>9.8000000000000007</c:v>
                </c:pt>
                <c:pt idx="21">
                  <c:v>9.8000000000000007</c:v>
                </c:pt>
                <c:pt idx="22">
                  <c:v>9.8000000000000007</c:v>
                </c:pt>
                <c:pt idx="23">
                  <c:v>9.8000000000000007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A24-4E78-B5ED-C3428E10A3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57165231"/>
        <c:axId val="920994927"/>
      </c:lineChart>
      <c:catAx>
        <c:axId val="10571652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pPr>
            <a:endParaRPr lang="lv-LV"/>
          </a:p>
        </c:txPr>
        <c:crossAx val="920994927"/>
        <c:crosses val="autoZero"/>
        <c:auto val="1"/>
        <c:lblAlgn val="ctr"/>
        <c:lblOffset val="100"/>
        <c:noMultiLvlLbl val="0"/>
      </c:catAx>
      <c:valAx>
        <c:axId val="92099492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pPr>
            <a:endParaRPr lang="lv-LV"/>
          </a:p>
        </c:txPr>
        <c:crossAx val="10571652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lv-LV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649902886422401E-2"/>
          <c:y val="6.6411852502536159E-2"/>
          <c:w val="0.56561713803671265"/>
          <c:h val="0.8116434396122497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C0D-4AFE-8765-4F202A344EF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C0D-4AFE-8765-4F202A344EF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5C0D-4AFE-8765-4F202A344EF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5C0D-4AFE-8765-4F202A344EF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5C0D-4AFE-8765-4F202A344EF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5C0D-4AFE-8765-4F202A344EF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5C0D-4AFE-8765-4F202A344EF0}"/>
              </c:ext>
            </c:extLst>
          </c:dPt>
          <c:dLbls>
            <c:dLbl>
              <c:idx val="0"/>
              <c:layout>
                <c:manualLayout>
                  <c:x val="8.5858795601016405E-2"/>
                  <c:y val="-1.3365480646889263E-2"/>
                </c:manualLayout>
              </c:layout>
              <c:tx>
                <c:rich>
                  <a:bodyPr/>
                  <a:lstStyle/>
                  <a:p>
                    <a:fld id="{E8B0A84D-AFF2-4F1A-8ADF-84FAA7A10331}" type="VALUE">
                      <a:rPr lang="en-US"/>
                      <a:pPr/>
                      <a:t>[VALUE]</a:t>
                    </a:fld>
                    <a:r>
                      <a:rPr lang="en-US" baseline="0"/>
                      <a:t>;</a:t>
                    </a:r>
                  </a:p>
                  <a:p>
                    <a:r>
                      <a:rPr lang="en-US" baseline="0"/>
                      <a:t> </a:t>
                    </a:r>
                    <a:fld id="{E1A44782-299E-47BF-B947-AB7F41550953}" type="PERCENTAGE">
                      <a:rPr lang="en-US" sz="1800" baseline="0"/>
                      <a:pPr/>
                      <a:t>[PERCENTAGE]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C0D-4AFE-8765-4F202A344EF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FBE53128-A507-44BE-8ADF-741F2E02B00D}" type="VALUE">
                      <a:rPr lang="en-US"/>
                      <a:pPr/>
                      <a:t>[VALUE]</a:t>
                    </a:fld>
                    <a:r>
                      <a:rPr lang="en-US" baseline="0"/>
                      <a:t>;</a:t>
                    </a:r>
                  </a:p>
                  <a:p>
                    <a:r>
                      <a:rPr lang="en-US" sz="1800" baseline="0"/>
                      <a:t> </a:t>
                    </a:r>
                    <a:fld id="{6FF7ED19-641E-4F09-ADFA-C591F5CF88D3}" type="PERCENTAGE">
                      <a:rPr lang="en-US" sz="1800" baseline="0"/>
                      <a:pPr/>
                      <a:t>[PERCENTAGE]</a:t>
                    </a:fld>
                    <a:endParaRPr lang="en-US" sz="1800" baseline="0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C0D-4AFE-8765-4F202A344EF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C2D4075A-09BD-496A-83BE-D29151BA6575}" type="VALUE">
                      <a:rPr lang="en-US"/>
                      <a:pPr/>
                      <a:t>[VALUE]</a:t>
                    </a:fld>
                    <a:r>
                      <a:rPr lang="en-US" baseline="0"/>
                      <a:t>; </a:t>
                    </a:r>
                  </a:p>
                  <a:p>
                    <a:fld id="{E0774BB0-EC7B-488F-A3BC-7947079D9D67}" type="PERCENTAGE">
                      <a:rPr lang="en-US" sz="1800" baseline="0" smtClean="0"/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C0D-4AFE-8765-4F202A344EF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3B67428A-5BBF-49E3-BA76-26CAE962C250}" type="VALUE">
                      <a:rPr lang="en-US"/>
                      <a:pPr/>
                      <a:t>[VALUE]</a:t>
                    </a:fld>
                    <a:r>
                      <a:rPr lang="en-US" baseline="0"/>
                      <a:t>; </a:t>
                    </a:r>
                  </a:p>
                  <a:p>
                    <a:fld id="{5F73D7E1-9367-45D6-8F9C-CC6D2D5A501C}" type="PERCENTAGE">
                      <a:rPr lang="en-US" sz="1800" baseline="0" smtClean="0"/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C0D-4AFE-8765-4F202A344EF0}"/>
                </c:ext>
              </c:extLst>
            </c:dLbl>
            <c:dLbl>
              <c:idx val="4"/>
              <c:layout>
                <c:manualLayout>
                  <c:x val="-4.9978462866795248E-2"/>
                  <c:y val="-3.117524670888195E-2"/>
                </c:manualLayout>
              </c:layout>
              <c:tx>
                <c:rich>
                  <a:bodyPr/>
                  <a:lstStyle/>
                  <a:p>
                    <a:fld id="{5F95F981-C6A5-47CF-BB85-6A95FCB6F197}" type="VALUE">
                      <a:rPr lang="en-US"/>
                      <a:pPr/>
                      <a:t>[VALUE]</a:t>
                    </a:fld>
                    <a:r>
                      <a:rPr lang="en-US" baseline="0"/>
                      <a:t>; </a:t>
                    </a:r>
                  </a:p>
                  <a:p>
                    <a:fld id="{3B75104E-5918-4C28-A60B-F1C85B7942DA}" type="PERCENTAGE">
                      <a:rPr lang="en-US" sz="1800" baseline="0" smtClean="0"/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5C0D-4AFE-8765-4F202A344EF0}"/>
                </c:ext>
              </c:extLst>
            </c:dLbl>
            <c:dLbl>
              <c:idx val="5"/>
              <c:layout>
                <c:manualLayout>
                  <c:x val="-1.9349858656527181E-2"/>
                  <c:y val="-8.6373980180500645E-2"/>
                </c:manualLayout>
              </c:layout>
              <c:tx>
                <c:rich>
                  <a:bodyPr/>
                  <a:lstStyle/>
                  <a:p>
                    <a:fld id="{49EAD2F4-326C-4E2D-964B-AFF991999735}" type="VALUE">
                      <a:rPr lang="en-US"/>
                      <a:pPr/>
                      <a:t>[VALUE]</a:t>
                    </a:fld>
                    <a:r>
                      <a:rPr lang="en-US" baseline="0"/>
                      <a:t>; </a:t>
                    </a:r>
                  </a:p>
                  <a:p>
                    <a:fld id="{77A289EB-1C79-43EA-8579-A45DA4FD3D40}" type="PERCENTAGE">
                      <a:rPr lang="en-US" sz="1800" baseline="0" smtClean="0"/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5C0D-4AFE-8765-4F202A344EF0}"/>
                </c:ext>
              </c:extLst>
            </c:dLbl>
            <c:dLbl>
              <c:idx val="6"/>
              <c:layout>
                <c:manualLayout>
                  <c:x val="7.2430199889706698E-2"/>
                  <c:y val="-6.7183465251679717E-2"/>
                </c:manualLayout>
              </c:layout>
              <c:tx>
                <c:rich>
                  <a:bodyPr/>
                  <a:lstStyle/>
                  <a:p>
                    <a:fld id="{FB36DE40-1F5D-4397-A7EF-059ACDEAA060}" type="VALUE">
                      <a:rPr lang="en-US"/>
                      <a:pPr/>
                      <a:t>[VALUE]</a:t>
                    </a:fld>
                    <a:r>
                      <a:rPr lang="en-US" baseline="0"/>
                      <a:t>; </a:t>
                    </a:r>
                  </a:p>
                  <a:p>
                    <a:r>
                      <a:rPr lang="en-US" sz="1600" baseline="0"/>
                      <a:t>0,1%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5C0D-4AFE-8765-4F202A344E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Verdana" panose="020B0604030504040204" pitchFamily="34" charset="0"/>
                    <a:cs typeface="Arial" panose="020B0604020202020204" pitchFamily="34" charset="0"/>
                  </a:defRPr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'DP tabulas'!$J$137:$J$143</c:f>
              <c:strCache>
                <c:ptCount val="7"/>
                <c:pt idx="0">
                  <c:v>PO1 Viedāka Eiropa</c:v>
                </c:pt>
                <c:pt idx="1">
                  <c:v>PO2 Zaļāka Eiropa</c:v>
                </c:pt>
                <c:pt idx="2">
                  <c:v>PO3 Savienotākā Eiropa</c:v>
                </c:pt>
                <c:pt idx="3">
                  <c:v>PO4 Sociāla Eiropa</c:v>
                </c:pt>
                <c:pt idx="4">
                  <c:v>PO5 Iedzīvotājiem tuvāka Eiropa</c:v>
                </c:pt>
                <c:pt idx="5">
                  <c:v>PO6 Taisnīgas pārkārtošanās investīcijas</c:v>
                </c:pt>
                <c:pt idx="6">
                  <c:v>Kapacitātes stiprināšana (Tehniskā palīdzība)</c:v>
                </c:pt>
              </c:strCache>
            </c:strRef>
          </c:cat>
          <c:val>
            <c:numRef>
              <c:f>'DP tabulas'!$K$137:$K$143</c:f>
              <c:numCache>
                <c:formatCode>0.0</c:formatCode>
                <c:ptCount val="7"/>
                <c:pt idx="0">
                  <c:v>787.913815</c:v>
                </c:pt>
                <c:pt idx="1">
                  <c:v>1134.1704400000001</c:v>
                </c:pt>
                <c:pt idx="2">
                  <c:v>678.97486800000001</c:v>
                </c:pt>
                <c:pt idx="3">
                  <c:v>1313.289176</c:v>
                </c:pt>
                <c:pt idx="4">
                  <c:v>263.62319600000001</c:v>
                </c:pt>
                <c:pt idx="5">
                  <c:v>191.606819</c:v>
                </c:pt>
                <c:pt idx="6">
                  <c:v>4.8146009999999997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5C0D-4AFE-8765-4F202A344EF0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6654537010765194"/>
          <c:y val="2.5524768304544202E-2"/>
          <c:w val="0.41792629057097147"/>
          <c:h val="0.8943846388882165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defRPr>
          </a:pPr>
          <a:endParaRPr lang="lv-LV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200">
          <a:latin typeface="Arial" panose="020B0604020202020204" pitchFamily="34" charset="0"/>
          <a:ea typeface="Verdana" panose="020B0604030504040204" pitchFamily="34" charset="0"/>
          <a:cs typeface="Arial" panose="020B0604020202020204" pitchFamily="34" charset="0"/>
        </a:defRPr>
      </a:pPr>
      <a:endParaRPr lang="lv-LV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60B-4BE8-864C-7461AF584DD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60B-4BE8-864C-7461AF584DD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360B-4BE8-864C-7461AF584DD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360B-4BE8-864C-7461AF584DD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360B-4BE8-864C-7461AF584DD8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360B-4BE8-864C-7461AF584DD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C1721C43-D2F4-43F6-831B-5974193825DF}" type="CELLRANGE">
                      <a:rPr lang="en-US" sz="800"/>
                      <a:pPr/>
                      <a:t>[CELLRANGE]</a:t>
                    </a:fld>
                    <a:r>
                      <a:rPr lang="en-US" sz="800" baseline="0"/>
                      <a:t>; </a:t>
                    </a:r>
                  </a:p>
                  <a:p>
                    <a:fld id="{7AD6AC8A-A128-4166-938C-D7B2D2AA868C}" type="PERCENTAGE">
                      <a:rPr lang="en-US" sz="1800" baseline="0" smtClean="0"/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360B-4BE8-864C-7461AF584DD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22DB6AEF-EBAF-4DD1-BA43-A3EFB1229814}" type="CELLRANGE">
                      <a:rPr lang="en-US" sz="800"/>
                      <a:pPr/>
                      <a:t>[CELLRANGE]</a:t>
                    </a:fld>
                    <a:r>
                      <a:rPr lang="en-US" sz="800" baseline="0"/>
                      <a:t>; </a:t>
                    </a:r>
                  </a:p>
                  <a:p>
                    <a:fld id="{ACE07A72-7256-4D3B-9DF4-447E9D5B0A5D}" type="PERCENTAGE">
                      <a:rPr lang="en-US" sz="1800" baseline="0" smtClean="0"/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360B-4BE8-864C-7461AF584DD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E2A4E7C5-34E2-4258-B6D0-46A06089BE2C}" type="CELLRANGE">
                      <a:rPr lang="en-US" sz="800"/>
                      <a:pPr/>
                      <a:t>[CELLRANGE]</a:t>
                    </a:fld>
                    <a:r>
                      <a:rPr lang="en-US" sz="800" baseline="0"/>
                      <a:t>; </a:t>
                    </a:r>
                  </a:p>
                  <a:p>
                    <a:fld id="{4EE5A437-66D7-486F-89D5-654E12C50E8E}" type="PERCENTAGE">
                      <a:rPr lang="en-US" sz="1800" baseline="0" smtClean="0"/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360B-4BE8-864C-7461AF584DD8}"/>
                </c:ext>
              </c:extLst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defRPr>
                    </a:pPr>
                    <a:fld id="{D5B32CD4-DCEE-47BB-BBAA-8316B80C5520}" type="CELLRANGE">
                      <a:rPr lang="en-US" sz="800">
                        <a:latin typeface="Arial" panose="020B0604020202020204" pitchFamily="34" charset="0"/>
                        <a:cs typeface="Arial" panose="020B0604020202020204" pitchFamily="34" charset="0"/>
                      </a:rPr>
                      <a:pPr algn="ctr">
                        <a:defRPr sz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defRPr>
                      </a:pPr>
                      <a:t>[CELLRANGE]</a:t>
                    </a:fld>
                    <a:r>
                      <a:rPr lang="en-US" sz="800" baseline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;</a:t>
                    </a:r>
                    <a:r>
                      <a:rPr lang="en-US" baseline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</a:p>
                  <a:p>
                    <a:pPr algn="ctr">
                      <a:defRPr sz="12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defRPr>
                    </a:pPr>
                    <a:fld id="{5AEC0669-7BAD-4EB0-AC6B-1CFBF18FDA01}" type="PERCENTAGE">
                      <a:rPr lang="en-US" sz="1800" baseline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pPr algn="ctr">
                        <a:defRPr sz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defRPr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sz="1200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Verdana" panose="020B0604030504040204" pitchFamily="34" charset="0"/>
                      <a:cs typeface="Arial" panose="020B0604020202020204" pitchFamily="34" charset="0"/>
                    </a:defRPr>
                  </a:pPr>
                  <a:endParaRPr lang="lv-LV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360B-4BE8-864C-7461AF584DD8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C4DE1D42-8AA3-4C95-9FDD-AB9CD5D72050}" type="CELLRANGE">
                      <a:rPr lang="en-US" sz="800"/>
                      <a:pPr/>
                      <a:t>[CELLRANGE]</a:t>
                    </a:fld>
                    <a:r>
                      <a:rPr lang="en-US" sz="800" baseline="0"/>
                      <a:t>;</a:t>
                    </a:r>
                    <a:r>
                      <a:rPr lang="en-US" baseline="0"/>
                      <a:t> </a:t>
                    </a:r>
                  </a:p>
                  <a:p>
                    <a:fld id="{A7AD6C85-CE3B-4DB0-A0B1-605888701F9B}" type="PERCENTAGE">
                      <a:rPr lang="en-US" sz="1800" baseline="0" smtClean="0"/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9-360B-4BE8-864C-7461AF584DD8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B8669871-36A3-4009-A6BA-72EA8933CB2D}" type="CELLRANGE">
                      <a:rPr lang="en-US" sz="800"/>
                      <a:pPr/>
                      <a:t>[CELLRANGE]</a:t>
                    </a:fld>
                    <a:r>
                      <a:rPr lang="en-US" sz="800" baseline="0"/>
                      <a:t>; </a:t>
                    </a:r>
                  </a:p>
                  <a:p>
                    <a:fld id="{373C7348-9B4B-49E3-961A-B5FF0E436BF5}" type="PERCENTAGE">
                      <a:rPr lang="en-US" sz="1800" baseline="0" smtClean="0"/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B-360B-4BE8-864C-7461AF584DD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Verdana" panose="020B0604030504040204" pitchFamily="34" charset="0"/>
                    <a:cs typeface="Arial" panose="020B0604020202020204" pitchFamily="34" charset="0"/>
                  </a:defRPr>
                </a:pPr>
                <a:endParaRPr lang="lv-LV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howDataLabelsRange val="1"/>
              </c:ext>
            </c:extLst>
          </c:dLbls>
          <c:cat>
            <c:strRef>
              <c:f>Sheet1!$O$4:$O$9</c:f>
              <c:strCache>
                <c:ptCount val="6"/>
                <c:pt idx="0">
                  <c:v>PO1.Viedāka Eiropa</c:v>
                </c:pt>
                <c:pt idx="1">
                  <c:v>PO2. Zaļāka Eiropa</c:v>
                </c:pt>
                <c:pt idx="2">
                  <c:v>PO3. Savienotāka Eiropa</c:v>
                </c:pt>
                <c:pt idx="3">
                  <c:v>PO4. Sociāla Eiropa</c:v>
                </c:pt>
                <c:pt idx="4">
                  <c:v>PO5. Iedzīvotājiem tuvāka Eiropa</c:v>
                </c:pt>
                <c:pt idx="5">
                  <c:v>COVID-19 atbalsts un TP</c:v>
                </c:pt>
              </c:strCache>
            </c:strRef>
          </c:cat>
          <c:val>
            <c:numRef>
              <c:f>Sheet1!$P$4:$P$9</c:f>
              <c:numCache>
                <c:formatCode>#,##0</c:formatCode>
                <c:ptCount val="6"/>
                <c:pt idx="0">
                  <c:v>930593379</c:v>
                </c:pt>
                <c:pt idx="1">
                  <c:v>848227802</c:v>
                </c:pt>
                <c:pt idx="2">
                  <c:v>826835593</c:v>
                </c:pt>
                <c:pt idx="3">
                  <c:v>1204789646</c:v>
                </c:pt>
                <c:pt idx="4">
                  <c:v>446470491</c:v>
                </c:pt>
                <c:pt idx="5">
                  <c:v>383759890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Sheet1!$N$4:$N$9</c15:f>
                <c15:dlblRangeCache>
                  <c:ptCount val="6"/>
                  <c:pt idx="0">
                    <c:v>930,6</c:v>
                  </c:pt>
                  <c:pt idx="1">
                    <c:v>848,2</c:v>
                  </c:pt>
                  <c:pt idx="2">
                    <c:v>826,8</c:v>
                  </c:pt>
                  <c:pt idx="3">
                    <c:v>1204,8</c:v>
                  </c:pt>
                  <c:pt idx="4">
                    <c:v>446,5</c:v>
                  </c:pt>
                  <c:pt idx="5">
                    <c:v>383,8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C-360B-4BE8-864C-7461AF584DD8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5140147136985271"/>
          <c:y val="0.14602654551663116"/>
          <c:w val="0.29551392354664108"/>
          <c:h val="0.7755447472967864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defRPr>
          </a:pPr>
          <a:endParaRPr lang="lv-LV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pPr>
            <a:r>
              <a:rPr lang="lv-LV" sz="1200" b="1"/>
              <a:t>Finansējums dalījumā pa investīciju jomām, milj. EUR*</a:t>
            </a:r>
          </a:p>
          <a:p>
            <a:pPr>
              <a:defRPr/>
            </a:pPr>
            <a:endParaRPr lang="lv-LV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lv-LV"/>
        </a:p>
      </c:txPr>
    </c:title>
    <c:autoTitleDeleted val="0"/>
    <c:plotArea>
      <c:layout>
        <c:manualLayout>
          <c:layoutTarget val="inner"/>
          <c:xMode val="edge"/>
          <c:yMode val="edge"/>
          <c:x val="0.45443497572354824"/>
          <c:y val="0.17193951967458779"/>
          <c:w val="0.48843185185169335"/>
          <c:h val="0.7670801767773621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8B94-423E-9A2F-B345FE528C92}"/>
              </c:ext>
            </c:extLst>
          </c:dPt>
          <c:dPt>
            <c:idx val="1"/>
            <c:invertIfNegative val="0"/>
            <c:bubble3D val="0"/>
            <c:spPr>
              <a:solidFill>
                <a:srgbClr val="00BBC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B94-423E-9A2F-B345FE528C92}"/>
              </c:ext>
            </c:extLst>
          </c:dPt>
          <c:dPt>
            <c:idx val="2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8B94-423E-9A2F-B345FE528C92}"/>
              </c:ext>
            </c:extLst>
          </c:dPt>
          <c:dPt>
            <c:idx val="3"/>
            <c:invertIfNegative val="0"/>
            <c:bubble3D val="0"/>
            <c:spPr>
              <a:solidFill>
                <a:srgbClr val="E76F5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8B94-423E-9A2F-B345FE528C92}"/>
              </c:ext>
            </c:extLst>
          </c:dPt>
          <c:dPt>
            <c:idx val="4"/>
            <c:invertIfNegative val="0"/>
            <c:bubble3D val="0"/>
            <c:spPr>
              <a:solidFill>
                <a:srgbClr val="E76F5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8B94-423E-9A2F-B345FE528C92}"/>
              </c:ext>
            </c:extLst>
          </c:dPt>
          <c:dPt>
            <c:idx val="5"/>
            <c:invertIfNegative val="0"/>
            <c:bubble3D val="0"/>
            <c:spPr>
              <a:solidFill>
                <a:srgbClr val="C9A22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8B94-423E-9A2F-B345FE528C92}"/>
              </c:ext>
            </c:extLst>
          </c:dPt>
          <c:dPt>
            <c:idx val="6"/>
            <c:invertIfNegative val="0"/>
            <c:bubble3D val="0"/>
            <c:spPr>
              <a:solidFill>
                <a:srgbClr val="77933C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8B94-423E-9A2F-B345FE528C92}"/>
              </c:ext>
            </c:extLst>
          </c:dPt>
          <c:dPt>
            <c:idx val="7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8B94-423E-9A2F-B345FE528C92}"/>
              </c:ext>
            </c:extLst>
          </c:dPt>
          <c:dPt>
            <c:idx val="8"/>
            <c:invertIfNegative val="0"/>
            <c:bubble3D val="0"/>
            <c:spPr>
              <a:solidFill>
                <a:srgbClr val="00BBC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8B94-423E-9A2F-B345FE528C92}"/>
              </c:ext>
            </c:extLst>
          </c:dPt>
          <c:dPt>
            <c:idx val="9"/>
            <c:invertIfNegative val="0"/>
            <c:bubble3D val="0"/>
            <c:spPr>
              <a:solidFill>
                <a:srgbClr val="2D6A4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B94-423E-9A2F-B345FE528C92}"/>
              </c:ext>
            </c:extLst>
          </c:dPt>
          <c:dPt>
            <c:idx val="10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8B94-423E-9A2F-B345FE528C9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'Kopējā tabula'!$K$340:$U$340</c:f>
              <c:strCache>
                <c:ptCount val="11"/>
                <c:pt idx="0">
                  <c:v>SKF (EM, KEM, LM, SM, VM, VARAM)</c:v>
                </c:pt>
                <c:pt idx="1">
                  <c:v>Sociālā iekļaušana, veselība</c:v>
                </c:pt>
                <c:pt idx="2">
                  <c:v>Home fondi (IeM)</c:v>
                </c:pt>
                <c:pt idx="3">
                  <c:v>Austrumu pierobeža</c:v>
                </c:pt>
                <c:pt idx="4">
                  <c:v>Reģionu attīstība</c:v>
                </c:pt>
                <c:pt idx="5">
                  <c:v>Drošība, noturība</c:v>
                </c:pt>
                <c:pt idx="6">
                  <c:v>Enerģētika un klimats</c:v>
                </c:pt>
                <c:pt idx="7">
                  <c:v>Uzņēmējdarbība, inovācijas, P&amp;A</c:v>
                </c:pt>
                <c:pt idx="8">
                  <c:v>Cilvēkkapitāls</c:v>
                </c:pt>
                <c:pt idx="9">
                  <c:v>Tiešmaksājumi, stimulējošie maksājumi un lauku attīstība</c:v>
                </c:pt>
                <c:pt idx="10">
                  <c:v>Lielā infrastruktūra</c:v>
                </c:pt>
              </c:strCache>
            </c:strRef>
          </c:cat>
          <c:val>
            <c:numRef>
              <c:f>'Kopējā tabula'!$K$356:$U$356</c:f>
              <c:numCache>
                <c:formatCode>#,##0</c:formatCode>
                <c:ptCount val="11"/>
                <c:pt idx="0">
                  <c:v>462.75959699999999</c:v>
                </c:pt>
                <c:pt idx="1">
                  <c:v>575.28084999999999</c:v>
                </c:pt>
                <c:pt idx="2">
                  <c:v>873.91311800000005</c:v>
                </c:pt>
                <c:pt idx="3">
                  <c:v>1141.887048</c:v>
                </c:pt>
                <c:pt idx="4">
                  <c:v>2455</c:v>
                </c:pt>
                <c:pt idx="5">
                  <c:v>2477.7365949999999</c:v>
                </c:pt>
                <c:pt idx="6">
                  <c:v>2563</c:v>
                </c:pt>
                <c:pt idx="7">
                  <c:v>2637.0649999999996</c:v>
                </c:pt>
                <c:pt idx="8">
                  <c:v>2761.5020950000003</c:v>
                </c:pt>
                <c:pt idx="9">
                  <c:v>4542.4807894773994</c:v>
                </c:pt>
                <c:pt idx="10">
                  <c:v>7131.6150600000001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3C-436C-839D-5EAF1A9D27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140811599"/>
        <c:axId val="1644614063"/>
      </c:barChart>
      <c:catAx>
        <c:axId val="214081159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pPr>
            <a:endParaRPr lang="lv-LV"/>
          </a:p>
        </c:txPr>
        <c:crossAx val="1644614063"/>
        <c:crosses val="autoZero"/>
        <c:auto val="1"/>
        <c:lblAlgn val="ctr"/>
        <c:lblOffset val="100"/>
        <c:noMultiLvlLbl val="0"/>
      </c:catAx>
      <c:valAx>
        <c:axId val="1644614063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crossAx val="214081159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</a:defRPr>
      </a:pPr>
      <a:endParaRPr lang="lv-LV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pPr>
            <a:r>
              <a:rPr lang="lv-LV" sz="1200" b="1"/>
              <a:t>Investīciju priekšlikumi pa ministrijām, milj. EUR*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lv-LV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'Kopējā tabula'!$E$297</c:f>
              <c:strCache>
                <c:ptCount val="1"/>
                <c:pt idx="0">
                  <c:v>Finansējums milj. EUR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'Kopējā tabula'!$D$298:$D$312</c:f>
              <c:strCache>
                <c:ptCount val="15"/>
                <c:pt idx="0">
                  <c:v>ĀM</c:v>
                </c:pt>
                <c:pt idx="1">
                  <c:v>TM</c:v>
                </c:pt>
                <c:pt idx="2">
                  <c:v>FM</c:v>
                </c:pt>
                <c:pt idx="3">
                  <c:v>VK</c:v>
                </c:pt>
                <c:pt idx="4">
                  <c:v>KM</c:v>
                </c:pt>
                <c:pt idx="5">
                  <c:v>LM</c:v>
                </c:pt>
                <c:pt idx="6">
                  <c:v>AM</c:v>
                </c:pt>
                <c:pt idx="7">
                  <c:v>IeM</c:v>
                </c:pt>
                <c:pt idx="8">
                  <c:v>IZM</c:v>
                </c:pt>
                <c:pt idx="9">
                  <c:v>VM</c:v>
                </c:pt>
                <c:pt idx="10">
                  <c:v>KEM</c:v>
                </c:pt>
                <c:pt idx="11">
                  <c:v>EM</c:v>
                </c:pt>
                <c:pt idx="12">
                  <c:v>VARAM</c:v>
                </c:pt>
                <c:pt idx="13">
                  <c:v>ZM</c:v>
                </c:pt>
                <c:pt idx="14">
                  <c:v>SM</c:v>
                </c:pt>
              </c:strCache>
            </c:strRef>
          </c:cat>
          <c:val>
            <c:numRef>
              <c:f>'Kopējā tabula'!$E$298:$E$312</c:f>
              <c:numCache>
                <c:formatCode>#,##0</c:formatCode>
                <c:ptCount val="15"/>
                <c:pt idx="0">
                  <c:v>83</c:v>
                </c:pt>
                <c:pt idx="1">
                  <c:v>140.406565</c:v>
                </c:pt>
                <c:pt idx="2">
                  <c:v>296.50540899999999</c:v>
                </c:pt>
                <c:pt idx="3">
                  <c:v>352.76799999999997</c:v>
                </c:pt>
                <c:pt idx="4">
                  <c:v>475</c:v>
                </c:pt>
                <c:pt idx="5">
                  <c:v>603.98166700000002</c:v>
                </c:pt>
                <c:pt idx="6">
                  <c:v>686.33799999999997</c:v>
                </c:pt>
                <c:pt idx="7">
                  <c:v>1483.146168</c:v>
                </c:pt>
                <c:pt idx="8">
                  <c:v>1836.3946000000001</c:v>
                </c:pt>
                <c:pt idx="9">
                  <c:v>1937.1</c:v>
                </c:pt>
                <c:pt idx="10">
                  <c:v>2020</c:v>
                </c:pt>
                <c:pt idx="11">
                  <c:v>2700</c:v>
                </c:pt>
                <c:pt idx="12">
                  <c:v>3910</c:v>
                </c:pt>
                <c:pt idx="13">
                  <c:v>5030.1072894773997</c:v>
                </c:pt>
                <c:pt idx="14">
                  <c:v>5604.732857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DD-4C49-B1DF-536058A769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142123663"/>
        <c:axId val="1644806543"/>
      </c:barChart>
      <c:catAx>
        <c:axId val="214212366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pPr>
            <a:endParaRPr lang="lv-LV"/>
          </a:p>
        </c:txPr>
        <c:crossAx val="1644806543"/>
        <c:crosses val="autoZero"/>
        <c:auto val="1"/>
        <c:lblAlgn val="ctr"/>
        <c:lblOffset val="100"/>
        <c:noMultiLvlLbl val="0"/>
      </c:catAx>
      <c:valAx>
        <c:axId val="164480654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pPr>
            <a:endParaRPr lang="lv-LV"/>
          </a:p>
        </c:txPr>
        <c:crossAx val="214212366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</a:defRPr>
      </a:pPr>
      <a:endParaRPr lang="lv-LV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0.2379</cdr:x>
      <cdr:y>0.33921</cdr:y>
    </cdr:from>
    <cdr:to>
      <cdr:x>0.44494</cdr:x>
      <cdr:y>0.59485</cdr:y>
    </cdr:to>
    <cdr:sp macro="" textlink="">
      <cdr:nvSpPr>
        <cdr:cNvPr id="2" name="TextBox 7">
          <a:extLst xmlns:a="http://schemas.openxmlformats.org/drawingml/2006/main">
            <a:ext uri="{FF2B5EF4-FFF2-40B4-BE49-F238E27FC236}">
              <a16:creationId xmlns:a16="http://schemas.microsoft.com/office/drawing/2014/main" id="{6D828E40-9F46-ED34-5E28-310AB0BB467C}"/>
            </a:ext>
          </a:extLst>
        </cdr:cNvPr>
        <cdr:cNvSpPr txBox="1"/>
      </cdr:nvSpPr>
      <cdr:spPr>
        <a:xfrm xmlns:a="http://schemas.openxmlformats.org/drawingml/2006/main">
          <a:off x="1149518" y="857600"/>
          <a:ext cx="1000409" cy="64631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algn="l" defTabSz="938213" rtl="0" fontAlgn="base">
            <a:spcBef>
              <a:spcPct val="0"/>
            </a:spcBef>
            <a:spcAft>
              <a:spcPct val="0"/>
            </a:spcAft>
            <a:defRPr sz="17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Arial" panose="020B0604020202020204" pitchFamily="34" charset="0"/>
            </a:defRPr>
          </a:lvl1pPr>
          <a:lvl2pPr marL="468313" indent="-11113" algn="l" defTabSz="938213" rtl="0" fontAlgn="base">
            <a:spcBef>
              <a:spcPct val="0"/>
            </a:spcBef>
            <a:spcAft>
              <a:spcPct val="0"/>
            </a:spcAft>
            <a:defRPr sz="17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Arial" panose="020B0604020202020204" pitchFamily="34" charset="0"/>
            </a:defRPr>
          </a:lvl2pPr>
          <a:lvl3pPr marL="938213" indent="-23813" algn="l" defTabSz="938213" rtl="0" fontAlgn="base">
            <a:spcBef>
              <a:spcPct val="0"/>
            </a:spcBef>
            <a:spcAft>
              <a:spcPct val="0"/>
            </a:spcAft>
            <a:defRPr sz="17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Arial" panose="020B0604020202020204" pitchFamily="34" charset="0"/>
            </a:defRPr>
          </a:lvl3pPr>
          <a:lvl4pPr marL="1408113" indent="-36513" algn="l" defTabSz="938213" rtl="0" fontAlgn="base">
            <a:spcBef>
              <a:spcPct val="0"/>
            </a:spcBef>
            <a:spcAft>
              <a:spcPct val="0"/>
            </a:spcAft>
            <a:defRPr sz="17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Arial" panose="020B0604020202020204" pitchFamily="34" charset="0"/>
            </a:defRPr>
          </a:lvl4pPr>
          <a:lvl5pPr marL="1878013" indent="-49213" algn="l" defTabSz="938213" rtl="0" fontAlgn="base">
            <a:spcBef>
              <a:spcPct val="0"/>
            </a:spcBef>
            <a:spcAft>
              <a:spcPct val="0"/>
            </a:spcAft>
            <a:defRPr sz="17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Arial" panose="020B0604020202020204" pitchFamily="34" charset="0"/>
            </a:defRPr>
          </a:lvl5pPr>
          <a:lvl6pPr marL="2286000" algn="l" defTabSz="914400" rtl="0" eaLnBrk="1" latinLnBrk="0" hangingPunct="1">
            <a:defRPr sz="17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Arial" panose="020B0604020202020204" pitchFamily="34" charset="0"/>
            </a:defRPr>
          </a:lvl6pPr>
          <a:lvl7pPr marL="2743200" algn="l" defTabSz="914400" rtl="0" eaLnBrk="1" latinLnBrk="0" hangingPunct="1">
            <a:defRPr sz="17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Arial" panose="020B0604020202020204" pitchFamily="34" charset="0"/>
            </a:defRPr>
          </a:lvl7pPr>
          <a:lvl8pPr marL="3200400" algn="l" defTabSz="914400" rtl="0" eaLnBrk="1" latinLnBrk="0" hangingPunct="1">
            <a:defRPr sz="17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Arial" panose="020B0604020202020204" pitchFamily="34" charset="0"/>
            </a:defRPr>
          </a:lvl8pPr>
          <a:lvl9pPr marL="3657600" algn="l" defTabSz="914400" rtl="0" eaLnBrk="1" latinLnBrk="0" hangingPunct="1">
            <a:defRPr sz="1700" kern="120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Arial" panose="020B0604020202020204" pitchFamily="34" charset="0"/>
            </a:defRPr>
          </a:lvl9pPr>
        </a:lstStyle>
        <a:p xmlns:a="http://schemas.openxmlformats.org/drawingml/2006/main">
          <a:r>
            <a:rPr lang="lv-LV" sz="2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</a:rPr>
            <a:t>4,3</a:t>
          </a:r>
          <a:r>
            <a:rPr lang="lv-LV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</a:rPr>
            <a:t> </a:t>
          </a:r>
          <a:r>
            <a:rPr lang="lv-LV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</a:rPr>
            <a:t>mljrd. €</a:t>
          </a:r>
          <a:endParaRPr lang="en-US" sz="1400" b="1" dirty="0">
            <a:solidFill>
              <a:schemeClr val="accent5">
                <a:lumMod val="50000"/>
              </a:schemeClr>
            </a:solidFill>
            <a:latin typeface="Arial" panose="020B0604020202020204" pitchFamily="34" charset="0"/>
            <a:ea typeface="Verdana" panose="020B060403050404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/>
          <a:lstStyle>
            <a:lvl1pPr algn="l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/>
          <a:lstStyle>
            <a:lvl1pPr algn="r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69A99F-EF31-4B9C-A738-C27DFF01580E}" type="datetimeFigureOut">
              <a:rPr lang="lv-LV"/>
              <a:pPr>
                <a:defRPr/>
              </a:pPr>
              <a:t>30.09.2026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33425"/>
            <a:ext cx="6515100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37" tIns="45419" rIns="90837" bIns="45419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642764"/>
            <a:ext cx="5379720" cy="4398407"/>
          </a:xfrm>
          <a:prstGeom prst="rect">
            <a:avLst/>
          </a:prstGeom>
        </p:spPr>
        <p:txBody>
          <a:bodyPr vert="horz" lIns="90837" tIns="45419" rIns="90837" bIns="45419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283829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 anchor="b"/>
          <a:lstStyle>
            <a:lvl1pPr algn="l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wrap="square" lIns="90837" tIns="45419" rIns="90837" bIns="4541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FACE587-8D14-4055-82B5-6CCDF55621C3}" type="slidenum">
              <a:rPr lang="lv-LV" altLang="lv-LV"/>
              <a:pPr/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130436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5F80AE-A443-4F92-BA25-B7634AEB63DF}" type="slidenum">
              <a:rPr lang="lv-LV" smtClean="0"/>
              <a:t>2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549080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8B7DA9-F532-877E-BA7C-30A5F33457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46B9B5-2757-80CD-A10D-DBC2B4D2B4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CD8B02-295E-76AC-A64E-13DF84CA86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6D7034-4D89-DF79-869A-F85320E550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4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942002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CA5C7-25A6-11A6-24A6-C7DAA82EC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F844E1-712F-22F3-CEC1-7D8FE59ABD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1F9907-A225-510A-6F91-C50D3C02F9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015370-F39F-061D-1F1A-C0BC266331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ACE587-8D14-4055-82B5-6CCDF55621C3}" type="slidenum">
              <a:rPr kumimoji="0" lang="lv-LV" alt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lv-LV" alt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789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6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614186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5F80AE-A443-4F92-BA25-B7634AEB63DF}" type="slidenum">
              <a:rPr lang="lv-LV" smtClean="0"/>
              <a:t>7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950567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8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826513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C1DFAF-6A75-5BA6-479F-9B7CEC66E0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004EBC-C734-920F-EE8C-39B3CD55C4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DC4837-47B1-EF66-F873-A1DA21D5FB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E09BA4-99DF-2D13-0254-7267F5C89D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9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72158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10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38197850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12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854605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15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540319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2BD9F-55E4-2B77-B650-DE033BB48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89BB6C-F938-0544-9250-2CD8B8124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1D25D7-696E-4FFB-9BB3-C712F6358F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86B99-FEC8-6111-0EC5-A1E50631FE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16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446998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83D1C4-7ADF-9222-6468-B56A06CC0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>
            <a:extLst>
              <a:ext uri="{FF2B5EF4-FFF2-40B4-BE49-F238E27FC236}">
                <a16:creationId xmlns:a16="http://schemas.microsoft.com/office/drawing/2014/main" id="{B29124BA-BFFE-D5AF-E910-D6EC1CD9B7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Piezīmju vietturis 2">
            <a:extLst>
              <a:ext uri="{FF2B5EF4-FFF2-40B4-BE49-F238E27FC236}">
                <a16:creationId xmlns:a16="http://schemas.microsoft.com/office/drawing/2014/main" id="{C52CFD21-6F5D-2BEA-676E-4756A0EC45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id="{8E5AE8A9-596E-2251-5BC5-03EC21A593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BE3D37-C227-41C8-82B3-89A3ACD5C881}" type="slidenum">
              <a:rPr kumimoji="0" 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42598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55A25-9356-B5E0-2299-8D815211A2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>
            <a:extLst>
              <a:ext uri="{FF2B5EF4-FFF2-40B4-BE49-F238E27FC236}">
                <a16:creationId xmlns:a16="http://schemas.microsoft.com/office/drawing/2014/main" id="{754CC215-E7E3-D1E1-0B52-90EFDD3B95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Piezīmju vietturis 2">
            <a:extLst>
              <a:ext uri="{FF2B5EF4-FFF2-40B4-BE49-F238E27FC236}">
                <a16:creationId xmlns:a16="http://schemas.microsoft.com/office/drawing/2014/main" id="{3222289B-CC92-432E-94B8-E2867DFF3D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id="{EA4CF6A0-399F-B6D1-1EA4-2F98E2D4BC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18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0076132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19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143850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1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 userDrawn="1"/>
        </p:nvSpPr>
        <p:spPr>
          <a:xfrm>
            <a:off x="914400" y="4724400"/>
            <a:ext cx="103632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195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3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52329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657603"/>
            <a:ext cx="8128000" cy="1384295"/>
          </a:xfrm>
        </p:spPr>
        <p:txBody>
          <a:bodyPr anchor="t">
            <a:normAutofit/>
          </a:bodyPr>
          <a:lstStyle>
            <a:lvl1pPr algn="l">
              <a:defRPr sz="24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381000"/>
            <a:ext cx="8128000" cy="32766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91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8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18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8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58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8689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189293" y="6324600"/>
            <a:ext cx="59630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515252D6-3622-483F-A7E8-9E60FEFE5E8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800727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1752601"/>
            <a:ext cx="3860800" cy="437356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1752603"/>
            <a:ext cx="3962400" cy="437357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D7664841-0D73-44CB-AE22-42FD73D83E0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73122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2386943"/>
            <a:ext cx="3860800" cy="373922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2386943"/>
            <a:ext cx="3962400" cy="373923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3454400" y="1852616"/>
            <a:ext cx="38608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7620000" y="1851956"/>
            <a:ext cx="39624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/>
          <p:cNvSpPr>
            <a:spLocks noGrp="1"/>
          </p:cNvSpPr>
          <p:nvPr>
            <p:ph type="sldNum" sz="quarter" idx="18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A4EC0522-D5CF-4FDD-85E3-6E22DB726A4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954463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3B50DFDF-96B8-465A-918F-3FF13AAF5E1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10468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98288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00690" y="6324600"/>
            <a:ext cx="584911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E87027D6-B333-4374-94DC-E94160EB0D4C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64636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1" y="272978"/>
            <a:ext cx="3668035" cy="1162051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6037" y="273054"/>
            <a:ext cx="4359563" cy="5853128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54401" y="1435122"/>
            <a:ext cx="3668035" cy="469106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200"/>
            </a:lvl2pPr>
            <a:lvl3pPr marL="939575" indent="0">
              <a:buNone/>
              <a:defRPr sz="1000"/>
            </a:lvl3pPr>
            <a:lvl4pPr marL="1409365" indent="0">
              <a:buNone/>
              <a:defRPr sz="1000"/>
            </a:lvl4pPr>
            <a:lvl5pPr marL="1879152" indent="0">
              <a:buNone/>
              <a:defRPr sz="1000"/>
            </a:lvl5pPr>
            <a:lvl6pPr marL="2348940" indent="0">
              <a:buNone/>
              <a:defRPr sz="1000"/>
            </a:lvl6pPr>
            <a:lvl7pPr marL="2818729" indent="0">
              <a:buNone/>
              <a:defRPr sz="1000"/>
            </a:lvl7pPr>
            <a:lvl8pPr marL="3288515" indent="0">
              <a:buNone/>
              <a:defRPr sz="1000"/>
            </a:lvl8pPr>
            <a:lvl9pPr marL="3758305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B6036CB6-F7FF-4F1F-8F32-92EA84D42F9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301266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0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6531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6190" y="381000"/>
            <a:ext cx="954621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730" y="1752603"/>
            <a:ext cx="1090367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678730" y="6333241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469128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749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3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6807996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991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7745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2172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8189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4998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1660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156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391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785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9172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209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l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D893850-4C62-42FA-A22B-349FCBB3BAE1}" type="slidenum">
              <a:rPr lang="en-US" altLang="lv-LV"/>
              <a:pPr/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</p:sldLayoutIdLst>
  <p:hf hdr="0" ftr="0" dt="0"/>
  <p:txStyles>
    <p:titleStyle>
      <a:lvl1pPr algn="ctr" defTabSz="938213" rtl="0" eaLnBrk="1" fontAlgn="base" hangingPunct="1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2pPr>
      <a:lvl3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3pPr>
      <a:lvl4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4pPr>
      <a:lvl5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5pPr>
      <a:lvl6pPr marL="4572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4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6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8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8" indent="-350838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2000" indent="-292100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1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30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129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83835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62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41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97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8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7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6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52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4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29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51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30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20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sfondi.lv/profesionaliem/ieviesana/ieviesanas-plani-un-to-izpilde/atveselosanas-fonds-2" TargetMode="External"/><Relationship Id="rId5" Type="http://schemas.openxmlformats.org/officeDocument/2006/relationships/hyperlink" Target="https://www.esfondi.lv/istenotie-projekti/iedvesmas-stasti" TargetMode="External"/><Relationship Id="rId4" Type="http://schemas.openxmlformats.org/officeDocument/2006/relationships/hyperlink" Target="https://www.esfondi.lv/profesionaliem/ieviesana/ieviesanas-plani-un-to-izpilde/es-fondi-2021-2027-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7.sv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5" Type="http://schemas.openxmlformats.org/officeDocument/2006/relationships/image" Target="../media/image23.svg"/><Relationship Id="rId4" Type="http://schemas.openxmlformats.org/officeDocument/2006/relationships/image" Target="../media/image22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likumi.lv/ta/jaunakie/stajas-speka/2026/06/05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mailto:liva.jirgensone@fm.gov.lv" TargetMode="External"/><Relationship Id="rId3" Type="http://schemas.openxmlformats.org/officeDocument/2006/relationships/hyperlink" Target="https://www.esfondi.lv/profesionaliem/ieviesana/ieviesanas-plani-un-to-izpilde" TargetMode="External"/><Relationship Id="rId7" Type="http://schemas.openxmlformats.org/officeDocument/2006/relationships/hyperlink" Target="https://swiss-contribution.lv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eagrants.lv/" TargetMode="External"/><Relationship Id="rId5" Type="http://schemas.openxmlformats.org/officeDocument/2006/relationships/hyperlink" Target="https://www.esfondi.lv/profesionaliem/ieviesana/zinojumi/progresa-zinojumi-par-atveselosanas-fondu" TargetMode="External"/><Relationship Id="rId4" Type="http://schemas.openxmlformats.org/officeDocument/2006/relationships/hyperlink" Target="http://www.cfla.gov.l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D1F5992-F542-AABB-12D5-145A64E16215}"/>
              </a:ext>
            </a:extLst>
          </p:cNvPr>
          <p:cNvSpPr txBox="1">
            <a:spLocks/>
          </p:cNvSpPr>
          <p:nvPr/>
        </p:nvSpPr>
        <p:spPr bwMode="auto">
          <a:xfrm>
            <a:off x="296031" y="3118959"/>
            <a:ext cx="11384784" cy="297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lv-LV" sz="2400">
                <a:latin typeface="Verdana"/>
                <a:ea typeface="Verdana"/>
              </a:rPr>
              <a:t>Kohēzijas politikas ES fondu, Atveseļošanas fonda</a:t>
            </a:r>
            <a:r>
              <a:rPr lang="lv-LV" sz="2400">
                <a:solidFill>
                  <a:schemeClr val="dk1"/>
                </a:solidFill>
                <a:latin typeface="Verdana"/>
                <a:ea typeface="Verdana"/>
              </a:rPr>
              <a:t>, </a:t>
            </a:r>
            <a:endParaRPr lang="en-US" sz="2400" b="0">
              <a:solidFill>
                <a:schemeClr val="dk1"/>
              </a:solidFill>
              <a:latin typeface="Verdana"/>
              <a:ea typeface="Verdana"/>
            </a:endParaRPr>
          </a:p>
          <a:p>
            <a:pPr>
              <a:lnSpc>
                <a:spcPct val="150000"/>
              </a:lnSpc>
            </a:pPr>
            <a:r>
              <a:rPr lang="lv-LV" sz="2400">
                <a:solidFill>
                  <a:schemeClr val="dk1"/>
                </a:solidFill>
                <a:latin typeface="Verdana"/>
                <a:ea typeface="Verdana"/>
              </a:rPr>
              <a:t>EEZ, Norvēģijas un Šveices </a:t>
            </a:r>
            <a:endParaRPr lang="en-US" sz="2400" b="0">
              <a:solidFill>
                <a:schemeClr val="dk1"/>
              </a:solidFill>
            </a:endParaRPr>
          </a:p>
          <a:p>
            <a:pPr>
              <a:lnSpc>
                <a:spcPct val="150000"/>
              </a:lnSpc>
            </a:pPr>
            <a:r>
              <a:rPr lang="lv-LV" sz="2400" err="1">
                <a:solidFill>
                  <a:schemeClr val="dk1"/>
                </a:solidFill>
                <a:latin typeface="Verdana"/>
                <a:ea typeface="Verdana"/>
              </a:rPr>
              <a:t>grantu</a:t>
            </a:r>
            <a:r>
              <a:rPr lang="lv-LV" sz="2400">
                <a:solidFill>
                  <a:schemeClr val="dk1"/>
                </a:solidFill>
                <a:latin typeface="Verdana"/>
                <a:ea typeface="Verdana"/>
              </a:rPr>
              <a:t> investīciju ieviešana Latvijā</a:t>
            </a:r>
            <a:endParaRPr lang="en-US" sz="2400" b="0">
              <a:solidFill>
                <a:schemeClr val="dk1"/>
              </a:solidFill>
            </a:endParaRPr>
          </a:p>
          <a:p>
            <a:endParaRPr lang="lv-LV" sz="2000" b="0" i="1">
              <a:solidFill>
                <a:schemeClr val="dk1"/>
              </a:solidFill>
              <a:latin typeface="Verdana"/>
              <a:ea typeface="Verdana"/>
            </a:endParaRPr>
          </a:p>
          <a:p>
            <a:r>
              <a:rPr lang="lv-LV" sz="2000" b="0" i="1">
                <a:solidFill>
                  <a:schemeClr val="dk1"/>
                </a:solidFill>
                <a:latin typeface="Verdana"/>
                <a:ea typeface="Verdana"/>
              </a:rPr>
              <a:t>regulārais ceturkšņa ziņojums (par periodu 01.07.2026.-30.09.2026.)  </a:t>
            </a:r>
          </a:p>
          <a:p>
            <a:pPr>
              <a:lnSpc>
                <a:spcPct val="150000"/>
              </a:lnSpc>
            </a:pPr>
            <a:endParaRPr lang="lv-LV" sz="2400">
              <a:solidFill>
                <a:schemeClr val="dk1"/>
              </a:solidFill>
            </a:endParaRPr>
          </a:p>
          <a:p>
            <a:endParaRPr lang="lv-LV" sz="2400"/>
          </a:p>
        </p:txBody>
      </p:sp>
    </p:spTree>
    <p:extLst>
      <p:ext uri="{BB962C8B-B14F-4D97-AF65-F5344CB8AC3E}">
        <p14:creationId xmlns:p14="http://schemas.microsoft.com/office/powerpoint/2010/main" val="2525844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F50A7-572F-D2E7-67CB-11C5FC104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725" y="0"/>
            <a:ext cx="10037275" cy="987136"/>
          </a:xfrm>
          <a:solidFill>
            <a:srgbClr val="002060"/>
          </a:solidFill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br>
              <a:rPr lang="lv-LV"/>
            </a:br>
            <a:r>
              <a:rPr lang="lv-LV" sz="2200">
                <a:solidFill>
                  <a:schemeClr val="bg1"/>
                </a:solidFill>
                <a:latin typeface="Verdana"/>
                <a:ea typeface="Verdana"/>
              </a:rPr>
              <a:t>Aktualitātes</a:t>
            </a:r>
            <a:endParaRPr lang="lv-LV" sz="2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84993-6040-15B1-450B-D4AD0A3B46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369" y="1901618"/>
            <a:ext cx="11185281" cy="4104546"/>
          </a:xfrm>
        </p:spPr>
        <p:txBody>
          <a:bodyPr>
            <a:noAutofit/>
          </a:bodyPr>
          <a:lstStyle/>
          <a:p>
            <a:pPr marL="342900" indent="-342900" algn="just">
              <a:buAutoNum type="arabicPeriod"/>
            </a:pPr>
            <a:r>
              <a:rPr lang="lv-LV" b="1">
                <a:solidFill>
                  <a:srgbClr val="000000"/>
                </a:solidFill>
                <a:latin typeface="Verdana"/>
                <a:ea typeface="Verdana"/>
              </a:rPr>
              <a:t>ES fondu un Atveseļošanas fonda investīciju </a:t>
            </a:r>
            <a:r>
              <a:rPr lang="lv-LV">
                <a:solidFill>
                  <a:srgbClr val="000000"/>
                </a:solidFill>
                <a:latin typeface="Verdana"/>
                <a:ea typeface="Verdana"/>
              </a:rPr>
              <a:t>ieviešana – </a:t>
            </a:r>
            <a:r>
              <a:rPr lang="lv-LV" b="1">
                <a:solidFill>
                  <a:srgbClr val="000000"/>
                </a:solidFill>
                <a:latin typeface="Verdana"/>
                <a:ea typeface="Verdana"/>
              </a:rPr>
              <a:t>1,4 mljrd. EUR </a:t>
            </a:r>
            <a:r>
              <a:rPr lang="lv-LV">
                <a:solidFill>
                  <a:srgbClr val="000000"/>
                </a:solidFill>
                <a:latin typeface="Verdana"/>
                <a:ea typeface="Verdana"/>
              </a:rPr>
              <a:t>2026. gadā valsts budžeta izdevumu iespējas ekonomikas izaugsmei.</a:t>
            </a:r>
            <a:endParaRPr lang="lv-LV">
              <a:solidFill>
                <a:srgbClr val="000000"/>
              </a:solidFill>
            </a:endParaRPr>
          </a:p>
          <a:p>
            <a:pPr algn="just"/>
            <a:endParaRPr lang="lv-LV">
              <a:solidFill>
                <a:srgbClr val="000000"/>
              </a:solidFill>
            </a:endParaRPr>
          </a:p>
          <a:p>
            <a:pPr algn="just"/>
            <a:r>
              <a:rPr lang="lv-LV" b="1">
                <a:solidFill>
                  <a:srgbClr val="000000"/>
                </a:solidFill>
                <a:latin typeface="Verdana"/>
                <a:ea typeface="Verdana"/>
              </a:rPr>
              <a:t>2. </a:t>
            </a:r>
            <a:r>
              <a:rPr lang="lv-LV">
                <a:solidFill>
                  <a:srgbClr val="000000"/>
                </a:solidFill>
                <a:latin typeface="Verdana"/>
                <a:ea typeface="Verdana"/>
              </a:rPr>
              <a:t>2026. gada augustā </a:t>
            </a:r>
            <a:r>
              <a:rPr lang="lv-LV" b="1">
                <a:latin typeface="Verdana"/>
                <a:ea typeface="Verdana"/>
                <a:cs typeface="Arial"/>
              </a:rPr>
              <a:t>p</a:t>
            </a:r>
            <a:r>
              <a:rPr lang="lv-LV" b="1">
                <a:latin typeface="Verdana"/>
                <a:ea typeface="Verdana"/>
              </a:rPr>
              <a:t>abeigta Atveseļošanas fonda</a:t>
            </a:r>
            <a:r>
              <a:rPr lang="lv-LV" b="1">
                <a:latin typeface="Verdana"/>
                <a:ea typeface="Verdana"/>
                <a:cs typeface="Arial"/>
              </a:rPr>
              <a:t> </a:t>
            </a:r>
            <a:r>
              <a:rPr lang="lv-LV">
                <a:latin typeface="Verdana"/>
                <a:ea typeface="Verdana"/>
                <a:cs typeface="Arial"/>
              </a:rPr>
              <a:t>plāna ieviešana</a:t>
            </a:r>
            <a:r>
              <a:rPr lang="lv-LV">
                <a:latin typeface="Verdana"/>
                <a:ea typeface="Verdana"/>
              </a:rPr>
              <a:t> </a:t>
            </a:r>
            <a:r>
              <a:rPr lang="lv-LV">
                <a:solidFill>
                  <a:srgbClr val="000000"/>
                </a:solidFill>
                <a:latin typeface="Verdana"/>
                <a:ea typeface="Verdana"/>
              </a:rPr>
              <a:t>100 % ES piešķīruma saņemšanai valsts budžeta ieņēmumos. </a:t>
            </a:r>
          </a:p>
          <a:p>
            <a:pPr algn="just"/>
            <a:r>
              <a:rPr lang="lv-LV">
                <a:solidFill>
                  <a:srgbClr val="000000"/>
                </a:solidFill>
                <a:latin typeface="Verdana"/>
                <a:ea typeface="Verdana"/>
              </a:rPr>
              <a:t> </a:t>
            </a:r>
          </a:p>
          <a:p>
            <a:pPr algn="just"/>
            <a:r>
              <a:rPr lang="lv-LV" b="1">
                <a:solidFill>
                  <a:srgbClr val="000000"/>
                </a:solidFill>
                <a:latin typeface="Verdana"/>
                <a:ea typeface="Verdana"/>
              </a:rPr>
              <a:t>3</a:t>
            </a:r>
            <a:r>
              <a:rPr lang="lv-LV">
                <a:solidFill>
                  <a:srgbClr val="000000"/>
                </a:solidFill>
                <a:latin typeface="Verdana"/>
                <a:ea typeface="Verdana"/>
              </a:rPr>
              <a:t>. Gatavošanās </a:t>
            </a:r>
            <a:r>
              <a:rPr lang="lv-LV" b="1">
                <a:solidFill>
                  <a:srgbClr val="000000"/>
                </a:solidFill>
                <a:latin typeface="Verdana"/>
                <a:ea typeface="Verdana"/>
              </a:rPr>
              <a:t>2028.–2034. gada ES fondu </a:t>
            </a:r>
            <a:r>
              <a:rPr lang="lv-LV">
                <a:solidFill>
                  <a:srgbClr val="000000"/>
                </a:solidFill>
                <a:latin typeface="Verdana"/>
                <a:ea typeface="Verdana"/>
              </a:rPr>
              <a:t>plānošanas periodam (kopējā «aploksne» Latvijai – indikatīvi </a:t>
            </a:r>
            <a:r>
              <a:rPr lang="lv-LV" b="1">
                <a:solidFill>
                  <a:srgbClr val="000000"/>
                </a:solidFill>
                <a:latin typeface="Verdana"/>
                <a:ea typeface="Verdana"/>
              </a:rPr>
              <a:t>9,3 mljrd. EUR</a:t>
            </a:r>
            <a:r>
              <a:rPr lang="lv-LV">
                <a:solidFill>
                  <a:srgbClr val="000000"/>
                </a:solidFill>
                <a:latin typeface="Verdana"/>
                <a:ea typeface="Verdana"/>
              </a:rPr>
              <a:t>).</a:t>
            </a:r>
          </a:p>
          <a:p>
            <a:pPr algn="just"/>
            <a:endParaRPr lang="lv-LV">
              <a:solidFill>
                <a:srgbClr val="000000"/>
              </a:solidFill>
              <a:latin typeface="Verdana"/>
              <a:ea typeface="Verdana"/>
            </a:endParaRPr>
          </a:p>
          <a:p>
            <a:pPr algn="just"/>
            <a:r>
              <a:rPr lang="lv-LV"/>
              <a:t>Vienlaikus turpinām darbu pie tālākiem vidēja termiņa </a:t>
            </a:r>
            <a:r>
              <a:rPr lang="lv-LV" b="1"/>
              <a:t>risku pārvaldības </a:t>
            </a:r>
            <a:r>
              <a:rPr lang="lv-LV"/>
              <a:t>pasākumiem un plānoto investīciju ekonomiskās efektivitātes paaugstināšanas.</a:t>
            </a:r>
            <a:r>
              <a:rPr lang="lv-LV">
                <a:solidFill>
                  <a:srgbClr val="000000"/>
                </a:solidFill>
                <a:latin typeface="Verdana"/>
                <a:ea typeface="Verdana"/>
              </a:rPr>
              <a:t> </a:t>
            </a:r>
          </a:p>
          <a:p>
            <a:pPr algn="just"/>
            <a:endParaRPr lang="lv-LV"/>
          </a:p>
          <a:p>
            <a:pPr algn="just"/>
            <a:endParaRPr lang="lv-LV">
              <a:solidFill>
                <a:srgbClr val="00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B4FBE8-2783-0A70-BA15-362FDB7C0B6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2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998596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B0C4A1-5E6D-3FE6-CB0B-82E0D60A54F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3</a:t>
            </a:fld>
            <a:endParaRPr lang="en-US" altLang="lv-LV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A22B67E-4546-17D4-2066-13879C9E3804}"/>
              </a:ext>
            </a:extLst>
          </p:cNvPr>
          <p:cNvSpPr txBox="1">
            <a:spLocks/>
          </p:cNvSpPr>
          <p:nvPr/>
        </p:nvSpPr>
        <p:spPr bwMode="auto">
          <a:xfrm>
            <a:off x="1915886" y="-510"/>
            <a:ext cx="10276113" cy="116146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rmAutofit fontScale="67500" lnSpcReduction="20000"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lv-LV" sz="3300">
                <a:solidFill>
                  <a:schemeClr val="bg1"/>
                </a:solidFill>
              </a:rPr>
              <a:t>ES fondu finansējums līdz šim – nozīmīgs ieguldījums Latvijas IKP izaugsmē</a:t>
            </a:r>
          </a:p>
          <a:p>
            <a:r>
              <a:rPr lang="lv-LV" sz="2800">
                <a:solidFill>
                  <a:srgbClr val="002060"/>
                </a:solidFill>
              </a:rPr>
              <a:t>💡 </a:t>
            </a:r>
            <a:r>
              <a:rPr lang="lv-LV" sz="2600">
                <a:solidFill>
                  <a:schemeClr val="bg1"/>
                </a:solidFill>
              </a:rPr>
              <a:t>Ja ES fondu investīcijas netiktu veiktas, tad Latvijas IKP līmenis būtu vidēji par 9,8% (kumulatīvā ietekme) zemāks.</a:t>
            </a:r>
            <a:endParaRPr lang="en-US">
              <a:solidFill>
                <a:schemeClr val="bg1"/>
              </a:solidFill>
            </a:endParaRP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2050BC82-393E-D26F-0247-0B564C9ACF9A}"/>
              </a:ext>
            </a:extLst>
          </p:cNvPr>
          <p:cNvGraphicFramePr>
            <a:graphicFrameLocks/>
          </p:cNvGraphicFramePr>
          <p:nvPr/>
        </p:nvGraphicFramePr>
        <p:xfrm>
          <a:off x="4784653" y="1194078"/>
          <a:ext cx="4787521" cy="231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063AE920-3D3C-F3BA-7D4F-BA83D6AD8C11}"/>
              </a:ext>
            </a:extLst>
          </p:cNvPr>
          <p:cNvSpPr txBox="1">
            <a:spLocks/>
          </p:cNvSpPr>
          <p:nvPr/>
        </p:nvSpPr>
        <p:spPr>
          <a:xfrm>
            <a:off x="11223478" y="6324600"/>
            <a:ext cx="562124" cy="304800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defTabSz="938213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898989"/>
                </a:solidFill>
                <a:latin typeface="Verdana" panose="020B0604030504040204" pitchFamily="34" charset="0"/>
                <a:ea typeface="+mn-ea"/>
                <a:cs typeface="Arial" panose="020B0604020202020204" pitchFamily="34" charset="0"/>
              </a:defRPr>
            </a:lvl1pPr>
            <a:lvl2pPr marL="468313" indent="-111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38213" indent="-238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408113" indent="-365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78013" indent="-492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fld id="{0B582915-0310-4CDD-9A79-BDC3E59340E8}" type="slidenum">
              <a:rPr lang="en-US" altLang="lv-LV" smtClean="0"/>
              <a:pPr/>
              <a:t>3</a:t>
            </a:fld>
            <a:endParaRPr lang="en-US" altLang="lv-LV"/>
          </a:p>
        </p:txBody>
      </p:sp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02543CC0-A796-2FA6-DA83-5A2656868B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511993" y="4666040"/>
            <a:ext cx="2992547" cy="2113580"/>
          </a:xfrm>
          <a:prstGeom prst="rect">
            <a:avLst/>
          </a:prstGeom>
          <a:noFill/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92CBBE2F-D558-2E77-33E7-FF5E4FCFC9AF}"/>
              </a:ext>
            </a:extLst>
          </p:cNvPr>
          <p:cNvGraphicFramePr>
            <a:graphicFrameLocks/>
          </p:cNvGraphicFramePr>
          <p:nvPr/>
        </p:nvGraphicFramePr>
        <p:xfrm>
          <a:off x="3765364" y="4560743"/>
          <a:ext cx="4831959" cy="2528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881EB6E2-4C89-7AE9-DF1D-98B51ECBBCF9}"/>
              </a:ext>
            </a:extLst>
          </p:cNvPr>
          <p:cNvGraphicFramePr>
            <a:graphicFrameLocks/>
          </p:cNvGraphicFramePr>
          <p:nvPr/>
        </p:nvGraphicFramePr>
        <p:xfrm>
          <a:off x="358060" y="4563476"/>
          <a:ext cx="3683914" cy="2442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44E4FCBB-BDA2-AC31-3CBE-43B1EC0BB00F}"/>
              </a:ext>
            </a:extLst>
          </p:cNvPr>
          <p:cNvSpPr txBox="1"/>
          <p:nvPr/>
        </p:nvSpPr>
        <p:spPr>
          <a:xfrm>
            <a:off x="1253410" y="5399664"/>
            <a:ext cx="1000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200" b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</a:rPr>
              <a:t>4,6 </a:t>
            </a:r>
            <a:r>
              <a:rPr lang="lv-LV" sz="1400" b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</a:rPr>
              <a:t>mljrd.€</a:t>
            </a:r>
            <a:endParaRPr lang="en-US" sz="1400" b="1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</a:endParaRP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42DDA578-6165-CA80-F785-5C08F4267917}"/>
              </a:ext>
            </a:extLst>
          </p:cNvPr>
          <p:cNvSpPr txBox="1">
            <a:spLocks/>
          </p:cNvSpPr>
          <p:nvPr/>
        </p:nvSpPr>
        <p:spPr>
          <a:xfrm>
            <a:off x="9524423" y="1210223"/>
            <a:ext cx="2821885" cy="465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lv-LV" sz="800" b="1">
                <a:cs typeface="Times New Roman" panose="02020603050405020304" pitchFamily="18" charset="0"/>
              </a:rPr>
              <a:t>ES fondu ietekme uz Latvijas IKP</a:t>
            </a:r>
            <a:r>
              <a:rPr lang="en-US" sz="800" b="1">
                <a:cs typeface="Times New Roman" panose="02020603050405020304" pitchFamily="18" charset="0"/>
              </a:rPr>
              <a:t> </a:t>
            </a:r>
            <a:r>
              <a:rPr lang="lv-LV" sz="800" b="1">
                <a:cs typeface="Times New Roman" panose="02020603050405020304" pitchFamily="18" charset="0"/>
              </a:rPr>
              <a:t>līmeni </a:t>
            </a:r>
          </a:p>
          <a:p>
            <a:pPr>
              <a:spcBef>
                <a:spcPts val="0"/>
              </a:spcBef>
            </a:pPr>
            <a:r>
              <a:rPr lang="lv-LV" sz="800" b="1">
                <a:cs typeface="Times New Roman" panose="02020603050405020304" pitchFamily="18" charset="0"/>
              </a:rPr>
              <a:t>(% no IKP), *FM prognoze 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AC43BBD3-344F-FF4E-301C-75A3F9FE90A9}"/>
              </a:ext>
            </a:extLst>
          </p:cNvPr>
          <p:cNvGraphicFramePr>
            <a:graphicFrameLocks noGrp="1"/>
          </p:cNvGraphicFramePr>
          <p:nvPr/>
        </p:nvGraphicFramePr>
        <p:xfrm>
          <a:off x="376066" y="3599803"/>
          <a:ext cx="11439867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7069">
                  <a:extLst>
                    <a:ext uri="{9D8B030D-6E8A-4147-A177-3AD203B41FA5}">
                      <a16:colId xmlns:a16="http://schemas.microsoft.com/office/drawing/2014/main" val="2932705983"/>
                    </a:ext>
                  </a:extLst>
                </a:gridCol>
                <a:gridCol w="4295707">
                  <a:extLst>
                    <a:ext uri="{9D8B030D-6E8A-4147-A177-3AD203B41FA5}">
                      <a16:colId xmlns:a16="http://schemas.microsoft.com/office/drawing/2014/main" val="2317991174"/>
                    </a:ext>
                  </a:extLst>
                </a:gridCol>
                <a:gridCol w="3447091">
                  <a:extLst>
                    <a:ext uri="{9D8B030D-6E8A-4147-A177-3AD203B41FA5}">
                      <a16:colId xmlns:a16="http://schemas.microsoft.com/office/drawing/2014/main" val="3914347029"/>
                    </a:ext>
                  </a:extLst>
                </a:gridCol>
              </a:tblGrid>
              <a:tr h="872106">
                <a:tc>
                  <a:txBody>
                    <a:bodyPr/>
                    <a:lstStyle/>
                    <a:p>
                      <a:pPr algn="ctr"/>
                      <a:r>
                        <a:rPr lang="lv-LV" sz="14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2014-2020</a:t>
                      </a:r>
                    </a:p>
                    <a:p>
                      <a:pPr algn="just"/>
                      <a:r>
                        <a:rPr lang="lv-LV" sz="1000" b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Ieviešanas centralizācija; fokuss uz strukturālām reformām, īpaši izglītības sistēma, skolu tīkls, veselības aprūpe, reakcija un pielāgošanās globāliem izaicinājumiem (C19)</a:t>
                      </a:r>
                      <a:endParaRPr lang="en-US" sz="1000" b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39575" rtl="0" eaLnBrk="1" latinLnBrk="0" hangingPunct="1"/>
                      <a:r>
                        <a:rPr lang="lv-LV" sz="1400" b="1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2021-2027</a:t>
                      </a:r>
                    </a:p>
                    <a:p>
                      <a:pPr marL="0" algn="just" defTabSz="939575" rtl="0" eaLnBrk="1" latinLnBrk="0" hangingPunct="1"/>
                      <a:r>
                        <a:rPr lang="lv-LV" sz="10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Enerģētiskā neatkarība un zaļais kurss, ekonomikas transformācija, digitalizācija, cilvēkkapitāls un demogrāfijas izaicinājumi</a:t>
                      </a:r>
                      <a:endParaRPr lang="en-US" sz="1000" b="0" kern="12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v-LV" sz="1400" b="1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Atveseļošanas fonds</a:t>
                      </a:r>
                    </a:p>
                    <a:p>
                      <a:pPr algn="just"/>
                      <a:r>
                        <a:rPr lang="lv-LV" sz="10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Rezultātos balstīta pieeja, reformu komponente, zaļie un digitālie mērķi, RePower – enerģētiskā drošība, enerģijas atkarības mazināšana</a:t>
                      </a:r>
                      <a:endParaRPr lang="en-US" sz="1000" b="0" kern="12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1042665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75C2313-461F-7742-F679-DC910242E2F0}"/>
              </a:ext>
            </a:extLst>
          </p:cNvPr>
          <p:cNvGraphicFramePr>
            <a:graphicFrameLocks noGrp="1"/>
          </p:cNvGraphicFramePr>
          <p:nvPr/>
        </p:nvGraphicFramePr>
        <p:xfrm>
          <a:off x="358060" y="2388936"/>
          <a:ext cx="3683914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3914">
                  <a:extLst>
                    <a:ext uri="{9D8B030D-6E8A-4147-A177-3AD203B41FA5}">
                      <a16:colId xmlns:a16="http://schemas.microsoft.com/office/drawing/2014/main" val="34803673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lv-LV" sz="1400" b="1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2004-2006 1,13 mljrd. EUR</a:t>
                      </a:r>
                    </a:p>
                    <a:p>
                      <a:pPr algn="ctr"/>
                      <a:r>
                        <a:rPr lang="lv-LV" sz="1400" b="1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2007-2013 4,53 mljrd. EUR</a:t>
                      </a:r>
                    </a:p>
                    <a:p>
                      <a:pPr algn="just"/>
                      <a:r>
                        <a:rPr lang="lv-LV" sz="10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Publiskā pārvaldība, publiskais iepirkums, iekšējā audita sistēma, pamata infrastruktūra, ekonomiskās krīzes stabilizācija, ilgtermiņa stratēģiskā plānošana</a:t>
                      </a:r>
                      <a:endParaRPr lang="en-US" sz="1000" b="0" kern="12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02994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9445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98B82-857D-17FB-8B21-863BAA63B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25B24CC-5B20-3656-B8AE-7C3A13DE3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854" y="1638732"/>
            <a:ext cx="10612321" cy="3018166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7A806F-BBA6-41DA-4735-7BEAD73ADB8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271480" y="6353889"/>
            <a:ext cx="562124" cy="304800"/>
          </a:xfrm>
        </p:spPr>
        <p:txBody>
          <a:bodyPr/>
          <a:lstStyle/>
          <a:p>
            <a:pPr marL="0" marR="0" lvl="0" indent="0" algn="r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582915-0310-4CDD-9A79-BDC3E59340E8}" type="slidenum">
              <a:rPr kumimoji="0" lang="en-US" altLang="lv-LV" sz="10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382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lv-LV" sz="10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3BDEFF2-70F5-2ED2-58CD-6D035E00F03B}"/>
              </a:ext>
            </a:extLst>
          </p:cNvPr>
          <p:cNvSpPr txBox="1">
            <a:spLocks/>
          </p:cNvSpPr>
          <p:nvPr/>
        </p:nvSpPr>
        <p:spPr bwMode="auto">
          <a:xfrm>
            <a:off x="1760220" y="-1"/>
            <a:ext cx="10431780" cy="1336431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altLang="lv-LV" sz="2200">
                <a:solidFill>
                  <a:srgbClr val="F9FBFD"/>
                </a:solidFill>
              </a:rPr>
              <a:t>ES fondu 2021-2027 un AF investīcijas sniedz ieguvumus Latvijas iedzīvotājiem un tautsaimniecībai. Turpmākajos gados sagaidāma vēl redzamāka </a:t>
            </a:r>
            <a:r>
              <a:rPr lang="lv-LV" altLang="lv-LV" sz="2200" err="1">
                <a:solidFill>
                  <a:srgbClr val="F9FBFD"/>
                </a:solidFill>
              </a:rPr>
              <a:t>atdeve</a:t>
            </a:r>
            <a:r>
              <a:rPr lang="lv-LV" altLang="lv-LV" sz="2200">
                <a:solidFill>
                  <a:srgbClr val="F9FBFD"/>
                </a:solidFill>
              </a:rPr>
              <a:t>. </a:t>
            </a:r>
          </a:p>
          <a:p>
            <a:r>
              <a:rPr lang="lv-LV" altLang="lv-LV" sz="1600" b="0" i="1" err="1">
                <a:solidFill>
                  <a:srgbClr val="F9FBFD"/>
                </a:solidFill>
              </a:rPr>
              <a:t>Detālāk</a:t>
            </a:r>
            <a:r>
              <a:rPr lang="lv-LV" altLang="lv-LV" sz="1600" b="0" i="1">
                <a:solidFill>
                  <a:srgbClr val="F9FBFD"/>
                </a:solidFill>
              </a:rPr>
              <a:t> pielikumā Nr. 3 (Atbildīgo iestāžu sniegtā informācija par ieguvumu piemēriem).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7207BF-9A81-C1CE-6EDC-6F16B9BD2AA9}"/>
              </a:ext>
            </a:extLst>
          </p:cNvPr>
          <p:cNvSpPr txBox="1"/>
          <p:nvPr/>
        </p:nvSpPr>
        <p:spPr>
          <a:xfrm>
            <a:off x="246888" y="6137306"/>
            <a:ext cx="1131328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v-LV" sz="1000" i="1">
                <a:latin typeface="Verdana"/>
                <a:ea typeface="Verdana"/>
                <a:cs typeface="Times New Roman"/>
              </a:rPr>
              <a:t>Informācija</a:t>
            </a:r>
            <a:r>
              <a:rPr lang="lv-LV" sz="1000" i="1">
                <a:effectLst/>
                <a:latin typeface="Verdana"/>
                <a:ea typeface="Verdana"/>
                <a:cs typeface="Times New Roman"/>
              </a:rPr>
              <a:t> par </a:t>
            </a:r>
            <a:r>
              <a:rPr lang="lv-LV" sz="1000" i="1">
                <a:latin typeface="Verdana"/>
                <a:ea typeface="Verdana"/>
                <a:cs typeface="Times New Roman"/>
              </a:rPr>
              <a:t>ES fondu 2021-2027 </a:t>
            </a:r>
            <a:r>
              <a:rPr lang="lv-LV" sz="1000" i="1">
                <a:effectLst/>
                <a:latin typeface="Verdana"/>
                <a:ea typeface="Verdana"/>
                <a:cs typeface="Times New Roman"/>
              </a:rPr>
              <a:t>visu rādītāju sasniegtajām vērtībām </a:t>
            </a:r>
            <a:r>
              <a:rPr lang="lv-LV" sz="1000" i="1">
                <a:latin typeface="Verdana"/>
                <a:ea typeface="Verdana"/>
                <a:cs typeface="Times New Roman"/>
              </a:rPr>
              <a:t>(progresa apkopojums) pieejama</a:t>
            </a:r>
            <a:r>
              <a:rPr lang="lv-LV" sz="1000" i="1">
                <a:effectLst/>
                <a:latin typeface="Verdana"/>
                <a:ea typeface="Verdana"/>
                <a:cs typeface="Times New Roman"/>
              </a:rPr>
              <a:t> ES fondu tīmekļa vietnē</a:t>
            </a:r>
            <a:r>
              <a:rPr lang="lv-LV" sz="1000" i="1">
                <a:latin typeface="Verdana"/>
                <a:ea typeface="Verdana"/>
                <a:cs typeface="Times New Roman"/>
              </a:rPr>
              <a:t>:   </a:t>
            </a:r>
            <a:r>
              <a:rPr lang="lv-LV" sz="1000" i="1" u="sng">
                <a:solidFill>
                  <a:schemeClr val="accent1">
                    <a:lumMod val="76000"/>
                  </a:schemeClr>
                </a:solidFill>
                <a:latin typeface="Verdana"/>
                <a:ea typeface="Verdana"/>
                <a:cs typeface="Times New Roman"/>
                <a:hlinkClick r:id="rId4"/>
              </a:rPr>
              <a:t>https://www.esfondi.lv/profesionaliem/ieviesana/ieviesanas-plani-un-to-izpilde/es-fondi-2021-2027-3</a:t>
            </a:r>
            <a:r>
              <a:rPr lang="lv-LV" sz="1000" i="1">
                <a:solidFill>
                  <a:schemeClr val="accent1">
                    <a:lumMod val="76000"/>
                  </a:schemeClr>
                </a:solidFill>
                <a:latin typeface="Verdana"/>
                <a:ea typeface="Verdana"/>
                <a:cs typeface="Times New Roman"/>
              </a:rPr>
              <a:t>. </a:t>
            </a:r>
            <a:r>
              <a:rPr lang="lv-LV" sz="1000" i="1">
                <a:latin typeface="Verdana"/>
                <a:ea typeface="Verdana"/>
                <a:cs typeface="Times New Roman"/>
              </a:rPr>
              <a:t>Informācija par projektu piemēriem pieejama ES fondu tīmekļa vietnē:  </a:t>
            </a:r>
            <a:r>
              <a:rPr lang="lv-LV" sz="1000" i="1">
                <a:solidFill>
                  <a:schemeClr val="accent1">
                    <a:lumMod val="76000"/>
                  </a:schemeClr>
                </a:solidFill>
                <a:latin typeface="Verdana"/>
                <a:ea typeface="Verdana"/>
                <a:cs typeface="Times New Roman"/>
                <a:hlinkClick r:id="rId5"/>
              </a:rPr>
              <a:t>https://www.esfondi.lv/istenotie-projekti/iedvesmas-stasti</a:t>
            </a:r>
            <a:r>
              <a:rPr lang="lv-LV" sz="1000" i="1">
                <a:solidFill>
                  <a:schemeClr val="accent1">
                    <a:lumMod val="76000"/>
                  </a:schemeClr>
                </a:solidFill>
                <a:latin typeface="Verdana"/>
                <a:ea typeface="Verdana"/>
                <a:cs typeface="Times New Roman"/>
              </a:rPr>
              <a:t>. </a:t>
            </a:r>
            <a:r>
              <a:rPr lang="lv-LV" sz="1000" i="1">
                <a:latin typeface="Verdana"/>
                <a:ea typeface="Verdana"/>
                <a:cs typeface="Times New Roman"/>
              </a:rPr>
              <a:t>Informācija par Atveseļošanas fonda investīciju ieguvumu piemēriem pieejama ES fondu tīmekļa vietnē:</a:t>
            </a:r>
            <a:r>
              <a:rPr lang="lv-LV" sz="1000" i="1">
                <a:solidFill>
                  <a:srgbClr val="000000"/>
                </a:solidFill>
                <a:latin typeface="Verdana"/>
                <a:ea typeface="Verdana"/>
                <a:cs typeface="Times New Roman"/>
              </a:rPr>
              <a:t> </a:t>
            </a:r>
            <a:r>
              <a:rPr lang="lv-LV" sz="1000" i="1" u="sng">
                <a:solidFill>
                  <a:schemeClr val="accent1">
                    <a:lumMod val="76000"/>
                  </a:schemeClr>
                </a:solidFill>
                <a:latin typeface="Verdana"/>
                <a:ea typeface="Verdana"/>
                <a:cs typeface="Times New Roman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https://www.esfondi.lv/profesionaliem/ieviesana/ieviesanas-plani-un-to-izpilde/atveselosanas-fonds-2</a:t>
            </a:r>
            <a:r>
              <a:rPr lang="lv-LV" sz="1000" i="1">
                <a:solidFill>
                  <a:schemeClr val="accent1">
                    <a:lumMod val="76000"/>
                  </a:schemeClr>
                </a:solidFill>
                <a:latin typeface="Verdana"/>
                <a:ea typeface="Verdana"/>
                <a:cs typeface="Times New Roman"/>
              </a:rPr>
              <a:t>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912F5D1-A412-AB8F-9437-04B21ACE29F3}"/>
              </a:ext>
            </a:extLst>
          </p:cNvPr>
          <p:cNvSpPr txBox="1"/>
          <p:nvPr/>
        </p:nvSpPr>
        <p:spPr>
          <a:xfrm>
            <a:off x="10556855" y="1396213"/>
            <a:ext cx="1678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000">
                <a:latin typeface="Verdana" panose="020B0604030504040204" pitchFamily="34" charset="0"/>
                <a:ea typeface="Verdana" panose="020B0604030504040204" pitchFamily="34" charset="0"/>
              </a:rPr>
              <a:t>Dati līdz 01.07.2026.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EB7950-F541-5F00-0F71-54035B69306C}"/>
              </a:ext>
            </a:extLst>
          </p:cNvPr>
          <p:cNvSpPr txBox="1"/>
          <p:nvPr/>
        </p:nvSpPr>
        <p:spPr>
          <a:xfrm>
            <a:off x="1462278" y="1336430"/>
            <a:ext cx="1102766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lv-LV" sz="1200" b="1">
                <a:solidFill>
                  <a:schemeClr val="tx2">
                    <a:lumMod val="50000"/>
                  </a:schemeClr>
                </a:solidFill>
                <a:latin typeface="Verdana"/>
                <a:ea typeface="Verdana"/>
                <a:cs typeface="Arial"/>
              </a:rPr>
              <a:t>ES fondu 2021-2027 un AF investīciju ieguvumi </a:t>
            </a:r>
          </a:p>
          <a:p>
            <a:pPr algn="ctr"/>
            <a:r>
              <a:rPr lang="lv-LV" sz="1200" b="1">
                <a:latin typeface="Verdana"/>
                <a:ea typeface="Verdana"/>
                <a:cs typeface="Arial"/>
              </a:rPr>
              <a:t> </a:t>
            </a:r>
            <a:endParaRPr lang="lv-LV">
              <a:latin typeface="Verdana"/>
              <a:ea typeface="Verdana"/>
              <a:cs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3C1E1C-FDFB-12DC-BA2E-91ECEAC23F22}"/>
              </a:ext>
            </a:extLst>
          </p:cNvPr>
          <p:cNvSpPr txBox="1"/>
          <p:nvPr/>
        </p:nvSpPr>
        <p:spPr>
          <a:xfrm>
            <a:off x="1" y="4510368"/>
            <a:ext cx="121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200" b="1">
                <a:solidFill>
                  <a:schemeClr val="tx2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Sagaidāmie ieguvumi no ES fondu 2021-2027 īstenošanā esošajiem projektiem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CAF9D9-D8ED-8653-749F-9D0585D8D9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74419" y="4776154"/>
            <a:ext cx="8382436" cy="136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263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682845-7168-373C-A101-1BDA4E96E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ttēls 2">
            <a:extLst>
              <a:ext uri="{FF2B5EF4-FFF2-40B4-BE49-F238E27FC236}">
                <a16:creationId xmlns:a16="http://schemas.microsoft.com/office/drawing/2014/main" id="{743A4D24-5BEC-95C9-C014-D15A66384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7822" y="1412185"/>
            <a:ext cx="5460030" cy="529258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C41AB-E330-5C63-CEB0-B4839164E7F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582915-0310-4CDD-9A79-BDC3E59340E8}" type="slidenum">
              <a:rPr kumimoji="0" lang="en-US" altLang="lv-LV" sz="10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382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lv-LV" sz="10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BB48A11-7FF7-84CA-9B58-8E205AFBEC99}"/>
              </a:ext>
            </a:extLst>
          </p:cNvPr>
          <p:cNvSpPr txBox="1">
            <a:spLocks/>
          </p:cNvSpPr>
          <p:nvPr/>
        </p:nvSpPr>
        <p:spPr bwMode="auto">
          <a:xfrm>
            <a:off x="1762811" y="-1"/>
            <a:ext cx="10429189" cy="1367617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2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Atbilstoši plānam ES fondu un AF investīcijām/budžeta izdevumiem ekonomikas izaugsmei - vairāk kā 1,4 miljardi </a:t>
            </a:r>
            <a:r>
              <a:rPr kumimoji="0" lang="lv-LV" sz="2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EUR </a:t>
            </a:r>
            <a:r>
              <a:rPr kumimoji="0" lang="lv-LV" sz="2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potenciāls arī 2026. gadā, kad noslēdzas AF plāna īstenošana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77C204-BBFA-2075-E44F-F146943CF6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89" y="1414006"/>
            <a:ext cx="6187976" cy="5291787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0875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9C1808-5D1F-A8C0-CDC9-C6F6008CBF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3FC245A3-76DA-A5BC-2273-848DE223E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04" y="2893100"/>
            <a:ext cx="10974898" cy="31263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1903DC-FC0B-14FA-65CB-B27F00254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3080" y="-14513"/>
            <a:ext cx="10388752" cy="1588311"/>
          </a:xfrm>
          <a:solidFill>
            <a:srgbClr val="002060"/>
          </a:solidFill>
        </p:spPr>
        <p:txBody>
          <a:bodyPr anchor="ctr">
            <a:noAutofit/>
          </a:bodyPr>
          <a:lstStyle/>
          <a:p>
            <a:r>
              <a:rPr lang="lv-LV" sz="2200">
                <a:solidFill>
                  <a:schemeClr val="bg1"/>
                </a:solidFill>
                <a:latin typeface="Verdana"/>
                <a:ea typeface="Verdana"/>
              </a:rPr>
              <a:t>2021-2027 ES fondu investīcijām par 98 % izsludinātas vai pabeigtas projektu atlases. Ieviešanā ES fondu investīcijas par 3,8 miljardiem </a:t>
            </a:r>
            <a:r>
              <a:rPr lang="lv-LV" sz="2000">
                <a:solidFill>
                  <a:schemeClr val="bg1"/>
                </a:solidFill>
                <a:latin typeface="Verdana"/>
                <a:ea typeface="Verdana"/>
              </a:rPr>
              <a:t>EUR (89%)</a:t>
            </a:r>
            <a:r>
              <a:rPr lang="lv-LV" sz="2200">
                <a:solidFill>
                  <a:schemeClr val="bg1"/>
                </a:solidFill>
                <a:latin typeface="Verdana"/>
                <a:ea typeface="Verdana"/>
              </a:rPr>
              <a:t>. Līdz 2026. gada beigām projektu līgumi ~ par 95 % no pieejamā finansējuma.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FCF7BA-E191-21CF-E449-390E9440A3B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6</a:t>
            </a:fld>
            <a:endParaRPr lang="en-US" altLang="lv-LV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EB9FCDA-9338-3EDF-5EB1-8B1F6AE536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065004" y="1938559"/>
            <a:ext cx="1720598" cy="304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lv-LV" b="1">
                <a:latin typeface="Verdana"/>
                <a:ea typeface="Verdana"/>
              </a:rPr>
              <a:t>Dati līdz 01.09.2026.</a:t>
            </a:r>
            <a:endParaRPr lang="en-US" b="1">
              <a:latin typeface="Verdana"/>
              <a:ea typeface="Verdan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F8C867-8D0F-838E-9DAF-42BD1142FC55}"/>
              </a:ext>
            </a:extLst>
          </p:cNvPr>
          <p:cNvSpPr txBox="1"/>
          <p:nvPr/>
        </p:nvSpPr>
        <p:spPr>
          <a:xfrm>
            <a:off x="3962400" y="2122714"/>
            <a:ext cx="184731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lv-LV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31EA6F-03AC-716F-B9F1-28E34C82591E}"/>
              </a:ext>
            </a:extLst>
          </p:cNvPr>
          <p:cNvSpPr txBox="1"/>
          <p:nvPr/>
        </p:nvSpPr>
        <p:spPr>
          <a:xfrm>
            <a:off x="503002" y="6113753"/>
            <a:ext cx="10906932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lv-LV" sz="1000" b="1" i="0" baseline="0">
                <a:solidFill>
                  <a:srgbClr val="000000"/>
                </a:solidFill>
                <a:latin typeface="Verdana"/>
                <a:cs typeface="Arial"/>
              </a:rPr>
              <a:t>💰 </a:t>
            </a:r>
            <a:r>
              <a:rPr lang="lv-LV" sz="1000">
                <a:solidFill>
                  <a:srgbClr val="000000"/>
                </a:solidFill>
                <a:latin typeface="Verdana"/>
                <a:cs typeface="Arial"/>
              </a:rPr>
              <a:t>Neuzsākto investīciju apjoms ir neliels, projektu atlases nav uzsāktas vien par ~2% no kopējā ES fondu finansējuma nozarēm.</a:t>
            </a:r>
            <a:endParaRPr lang="lv-LV" sz="1000">
              <a:solidFill>
                <a:srgbClr val="000000"/>
              </a:solidFill>
              <a:latin typeface="Verdana"/>
              <a:ea typeface="Verdana"/>
              <a:cs typeface="Arial"/>
            </a:endParaRPr>
          </a:p>
          <a:p>
            <a:r>
              <a:rPr lang="lv-LV" sz="1000">
                <a:solidFill>
                  <a:srgbClr val="000000"/>
                </a:solidFill>
                <a:latin typeface="Verdana"/>
                <a:ea typeface="Verdana"/>
                <a:cs typeface="Arial"/>
              </a:rPr>
              <a:t>💡Finansējuma atlikumu, pārdaļu priekšlikumi virzāmi izskatīšanai ES fondu komitejā atbilstoši ES fondu komitejas 2026.gada 6.augustā lemtajam. Praksē ātrāku lēmumu nepieciešamības gadījumā atsevišķos gadījumos ministrijas virza uzreiz izlemšanai MK sēdē.</a:t>
            </a:r>
            <a:endParaRPr lang="lv-LV" sz="1000">
              <a:latin typeface="Verdana"/>
              <a:ea typeface="Verdan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A6E8C7-1EF1-47A5-F4EA-CA273E4E974A}"/>
              </a:ext>
            </a:extLst>
          </p:cNvPr>
          <p:cNvSpPr txBox="1"/>
          <p:nvPr/>
        </p:nvSpPr>
        <p:spPr>
          <a:xfrm>
            <a:off x="716524" y="1795973"/>
            <a:ext cx="5117347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i="0">
                <a:solidFill>
                  <a:srgbClr val="00206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ES fondu finansējums investīcijās nozarēs</a:t>
            </a:r>
            <a:endParaRPr lang="lv-LV" sz="1600" b="1" i="0">
              <a:solidFill>
                <a:srgbClr val="002060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GB" sz="3200" b="1" i="0">
                <a:solidFill>
                  <a:srgbClr val="00206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4 231 milj. €</a:t>
            </a:r>
            <a:endParaRPr lang="lv-LV" sz="3200" b="1" i="0">
              <a:solidFill>
                <a:srgbClr val="002060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lv-LV" sz="1200" i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(izmaiņas no 01.03.2026. līdz 01.09.2026.) </a:t>
            </a:r>
            <a:endParaRPr lang="en-US" sz="1200" i="1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lv-LV" sz="1200" i="1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9D286D9-914B-3E69-1603-FCC1283BD376}"/>
              </a:ext>
            </a:extLst>
          </p:cNvPr>
          <p:cNvGraphicFramePr>
            <a:graphicFrameLocks noGrp="1"/>
          </p:cNvGraphicFramePr>
          <p:nvPr/>
        </p:nvGraphicFramePr>
        <p:xfrm>
          <a:off x="6107480" y="1888259"/>
          <a:ext cx="3683914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3914">
                  <a:extLst>
                    <a:ext uri="{9D8B030D-6E8A-4147-A177-3AD203B41FA5}">
                      <a16:colId xmlns:a16="http://schemas.microsoft.com/office/drawing/2014/main" val="34803673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lv-LV" sz="1200" i="1">
                          <a:solidFill>
                            <a:srgbClr val="002060"/>
                          </a:solidFill>
                          <a:latin typeface="Verdana"/>
                          <a:ea typeface="Verdana"/>
                        </a:rPr>
                        <a:t>Papildus ES fondu administrēšanai pieejams ES fondu tehniskās palīdzības finansējums 143,7 milj. EUR</a:t>
                      </a:r>
                      <a:endParaRPr lang="lv-LV" sz="1200" i="1">
                        <a:solidFill>
                          <a:srgbClr val="002060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02994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4388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39C19-F159-C676-7CEF-DB03E6E017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9B8D2-050B-2D30-1148-53A15CDE4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5014" y="-1"/>
            <a:ext cx="10319730" cy="1224193"/>
          </a:xfrm>
          <a:solidFill>
            <a:srgbClr val="002060"/>
          </a:solidFill>
        </p:spPr>
        <p:txBody>
          <a:bodyPr anchor="ctr">
            <a:noAutofit/>
          </a:bodyPr>
          <a:lstStyle/>
          <a:p>
            <a:r>
              <a:rPr lang="lv-LV" sz="2200">
                <a:solidFill>
                  <a:schemeClr val="bg1"/>
                </a:solidFill>
                <a:latin typeface="Verdana"/>
                <a:ea typeface="Verdana"/>
              </a:rPr>
              <a:t>2021-2027 ES fondu deklarējamo izdevumu 2026. gada minimālais apjoms EK izpildīts 118 %. Turpmākos gados prognoze arī ir ar rezervi.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A4A5F-CC89-26DD-7DA7-51B14C707B7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7</a:t>
            </a:fld>
            <a:endParaRPr lang="en-US" altLang="lv-LV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738A5F-AA3D-F012-8AC2-15B00163F5D7}"/>
              </a:ext>
            </a:extLst>
          </p:cNvPr>
          <p:cNvSpPr txBox="1"/>
          <p:nvPr/>
        </p:nvSpPr>
        <p:spPr>
          <a:xfrm>
            <a:off x="7426217" y="1307842"/>
            <a:ext cx="4172019" cy="55092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lv-LV" sz="1600" u="sng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Iespēja  ieviest investīcijas </a:t>
            </a:r>
            <a:r>
              <a:rPr lang="lv-LV" sz="1600" b="1">
                <a:latin typeface="Verdana" panose="020B0604030504040204" pitchFamily="34" charset="0"/>
                <a:ea typeface="Verdana" panose="020B0604030504040204" pitchFamily="34" charset="0"/>
              </a:rPr>
              <a:t>sabalansētā tempā </a:t>
            </a: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atbilstoši investīciju ciklam  un, neapdraudot investīciju optimizācijas / pārskatīšanas procesus.</a:t>
            </a:r>
          </a:p>
          <a:p>
            <a:endParaRPr lang="lv-LV" sz="16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Pozitīvi ietekmēja: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lv-LV" sz="16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342900" indent="-342900" algn="just">
              <a:buAutoNum type="arabicParenR"/>
            </a:pPr>
            <a:r>
              <a:rPr lang="lv-LV" sz="1600">
                <a:latin typeface="Verdana"/>
                <a:ea typeface="Verdana"/>
              </a:rPr>
              <a:t>papildu investīcijas 209 milj. EUR, kas tika «pārceltas» no valsts  budžeta, t.i., katastrofu pārvaldības centru būvniecības un civilās aizsardzības transporta iegādes pasākumiem;</a:t>
            </a:r>
          </a:p>
          <a:p>
            <a:pPr marL="342900" indent="-342900" algn="just">
              <a:buAutoNum type="arabicParenR"/>
            </a:pPr>
            <a:endParaRPr lang="lv-LV" sz="1600">
              <a:latin typeface="Verdana"/>
              <a:ea typeface="Verdana"/>
            </a:endParaRPr>
          </a:p>
          <a:p>
            <a:pPr marL="342900" indent="-342900" algn="just">
              <a:buAutoNum type="arabicParenR"/>
            </a:pP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EK papildu avanss 501 milj. EUR kā bonuss pēc </a:t>
            </a:r>
            <a:r>
              <a:rPr lang="lv-LV" sz="1600" err="1">
                <a:latin typeface="Verdana" panose="020B0604030504040204" pitchFamily="34" charset="0"/>
                <a:ea typeface="Verdana" panose="020B0604030504040204" pitchFamily="34" charset="0"/>
              </a:rPr>
              <a:t>ReArm</a:t>
            </a: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 programmas grozījumiem </a:t>
            </a:r>
            <a:r>
              <a:rPr lang="lv-LV" sz="1600" i="1">
                <a:latin typeface="Verdana" panose="020B0604030504040204" pitchFamily="34" charset="0"/>
                <a:ea typeface="Verdana" panose="020B0604030504040204" pitchFamily="34" charset="0"/>
              </a:rPr>
              <a:t>(iespēja reālos izdevumus attiecīgi veikt un deklarēt EK vēlākos gados). </a:t>
            </a:r>
          </a:p>
          <a:p>
            <a:pPr algn="just"/>
            <a:endParaRPr lang="lv-LV" sz="16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FAD4F3-B36B-44FA-98C7-6BBA0405286F}"/>
              </a:ext>
            </a:extLst>
          </p:cNvPr>
          <p:cNvSpPr txBox="1"/>
          <p:nvPr/>
        </p:nvSpPr>
        <p:spPr>
          <a:xfrm>
            <a:off x="66675" y="6188459"/>
            <a:ext cx="773430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050" i="1">
                <a:latin typeface="Verdana" panose="020B0604030504040204" pitchFamily="34" charset="0"/>
                <a:ea typeface="Verdana" panose="020B0604030504040204" pitchFamily="34" charset="0"/>
              </a:rPr>
              <a:t>ES fondu progresa uzraudzībai katrai dalībvalstij ir noteikti ikgadējie deklarējamo izdevumu mērķi (N+3 princips), kas paredz noteiktā apjomā pieprasīt EK ES fondu finansējuma atmaksas. Ja mērķi netiek sasniegti, iestājas neto piešķīruma korekcija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14807C-95E3-BAC7-81EB-0CC284846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06325"/>
            <a:ext cx="7486537" cy="468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490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CEE3D7-04F4-B7D3-E05F-CF4950BEAA8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8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4E97BEE-18AB-5EAD-CA2E-306A8E22E7D3}"/>
              </a:ext>
            </a:extLst>
          </p:cNvPr>
          <p:cNvSpPr txBox="1">
            <a:spLocks/>
          </p:cNvSpPr>
          <p:nvPr/>
        </p:nvSpPr>
        <p:spPr bwMode="auto">
          <a:xfrm>
            <a:off x="1838848" y="0"/>
            <a:ext cx="10353152" cy="1322211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lv-LV" sz="2200">
                <a:solidFill>
                  <a:schemeClr val="bg1"/>
                </a:solidFill>
                <a:latin typeface="Verdana"/>
                <a:ea typeface="Verdana"/>
                <a:cs typeface="Arial"/>
              </a:rPr>
              <a:t>31.08.2026. p</a:t>
            </a:r>
            <a:r>
              <a:rPr lang="lv-LV" sz="2200">
                <a:solidFill>
                  <a:schemeClr val="bg1"/>
                </a:solidFill>
                <a:latin typeface="Verdana"/>
                <a:ea typeface="Verdana"/>
              </a:rPr>
              <a:t>abeigta Atveseļošanas fonda</a:t>
            </a:r>
            <a:r>
              <a:rPr lang="lv-LV" sz="2200">
                <a:solidFill>
                  <a:schemeClr val="bg1"/>
                </a:solidFill>
                <a:latin typeface="Verdana"/>
                <a:ea typeface="Verdana"/>
                <a:cs typeface="Arial"/>
              </a:rPr>
              <a:t> (AF) plāna ieviešana, lai kopā saņemtu 100% ES kopējo piešķīrumu 1,97 mljrd. EUR Latvijas valsts budžeta ieņēmumos (pēdējais EK maksājums 503,7 milj. EUR indikatīvi līdz 2026. gada beigām)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84B2FD04-9D8E-4893-6938-530210C47D5D}"/>
              </a:ext>
            </a:extLst>
          </p:cNvPr>
          <p:cNvSpPr txBox="1">
            <a:spLocks/>
          </p:cNvSpPr>
          <p:nvPr/>
        </p:nvSpPr>
        <p:spPr bwMode="auto">
          <a:xfrm>
            <a:off x="6098066" y="1416543"/>
            <a:ext cx="5871308" cy="5307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731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30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29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lv-LV" sz="1700">
                <a:solidFill>
                  <a:schemeClr val="tx1">
                    <a:lumMod val="95000"/>
                    <a:lumOff val="5000"/>
                  </a:schemeClr>
                </a:solidFill>
                <a:latin typeface="Verdana"/>
                <a:ea typeface="Verdana"/>
              </a:rPr>
              <a:t>Atbildīgās ministrijas</a:t>
            </a:r>
            <a:r>
              <a:rPr lang="lv-LV" sz="1700">
                <a:solidFill>
                  <a:srgbClr val="000000"/>
                </a:solidFill>
                <a:latin typeface="Verdana"/>
                <a:ea typeface="Verdana"/>
              </a:rPr>
              <a:t> ir ziņojušas par</a:t>
            </a:r>
            <a:r>
              <a:rPr lang="lv-LV" sz="1700" b="1">
                <a:solidFill>
                  <a:srgbClr val="000000"/>
                </a:solidFill>
                <a:latin typeface="Verdana"/>
                <a:ea typeface="Verdana"/>
              </a:rPr>
              <a:t> visu rādītāju sasniegšanu pilnā apmērā</a:t>
            </a:r>
            <a:r>
              <a:rPr lang="lv-LV" sz="1700">
                <a:solidFill>
                  <a:srgbClr val="000000"/>
                </a:solidFill>
                <a:latin typeface="Verdana"/>
                <a:ea typeface="Verdana"/>
              </a:rPr>
              <a:t>. </a:t>
            </a:r>
            <a:endParaRPr lang="lv-LV" sz="1700">
              <a:solidFill>
                <a:srgbClr val="1F497D"/>
              </a:solidFill>
            </a:endParaRPr>
          </a:p>
          <a:p>
            <a:pPr marL="342900" indent="-342900" algn="just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lv-LV" sz="1700">
                <a:solidFill>
                  <a:srgbClr val="000000"/>
                </a:solidFill>
                <a:latin typeface="Verdana"/>
                <a:ea typeface="Verdana"/>
              </a:rPr>
              <a:t>FM līdz 30.09.2026. iesniegs EK noslēdzošo maksājuma pieprasījumu, </a:t>
            </a:r>
            <a:r>
              <a:rPr lang="lv-LV" sz="1700" b="1">
                <a:solidFill>
                  <a:srgbClr val="000000"/>
                </a:solidFill>
                <a:latin typeface="Verdana"/>
                <a:ea typeface="Verdana"/>
              </a:rPr>
              <a:t>lai Latvija valsts budžetā saņemtu 503,7 milj. EUR</a:t>
            </a:r>
            <a:r>
              <a:rPr lang="lv-LV" sz="1700">
                <a:solidFill>
                  <a:srgbClr val="000000"/>
                </a:solidFill>
                <a:latin typeface="Verdana"/>
                <a:ea typeface="Verdana"/>
              </a:rPr>
              <a:t>, tādējādi piesaistot visu tai pieejamo 1,97 mljrd. EUR AF finansējumu.</a:t>
            </a:r>
            <a:endParaRPr lang="lv-LV" sz="1700">
              <a:solidFill>
                <a:srgbClr val="1F497D"/>
              </a:solidFill>
            </a:endParaRPr>
          </a:p>
          <a:p>
            <a:pPr marL="342900" indent="-342900" algn="just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lv-LV" sz="1700" b="1">
                <a:latin typeface="Verdana"/>
                <a:ea typeface="Verdana"/>
              </a:rPr>
              <a:t>Pēc 31.08.2026. turpinās atsevišķu investīciju projektu īstenošana</a:t>
            </a:r>
            <a:r>
              <a:rPr lang="lv-LV" sz="1700">
                <a:latin typeface="Verdana"/>
                <a:ea typeface="Verdana"/>
              </a:rPr>
              <a:t>, galvenokārt uzņēmējdarbības sekmēšanai, zemas īres un energoefektīvu mājokļu pieejamībai, t.sk. ALTUM finanšu instrumentu veidā. Atbilstoši MK lēmumiem </a:t>
            </a:r>
            <a:r>
              <a:rPr lang="lv-LV" sz="1700" b="1">
                <a:solidFill>
                  <a:schemeClr val="tx1">
                    <a:lumMod val="95000"/>
                    <a:lumOff val="5000"/>
                  </a:schemeClr>
                </a:solidFill>
                <a:latin typeface="Verdana"/>
                <a:ea typeface="Verdana"/>
              </a:rPr>
              <a:t>p</a:t>
            </a:r>
            <a:r>
              <a:rPr lang="lv-LV" sz="1700" b="1">
                <a:latin typeface="Verdana"/>
                <a:ea typeface="Verdana"/>
              </a:rPr>
              <a:t>rojektu turpināšanai tiek izmantoti AF finansējuma ietaupījumi.</a:t>
            </a:r>
          </a:p>
          <a:p>
            <a:pPr marL="342900" indent="-342900" algn="just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lv-LV" sz="1700">
                <a:latin typeface="Verdana"/>
                <a:ea typeface="Verdana"/>
              </a:rPr>
              <a:t>Ministrijas informējušas FM, ka 2027. un 2028. g turpināmo investīciju projektu kopējais finansējums ir 79 milj. EUR.</a:t>
            </a:r>
            <a:endParaRPr lang="lv-LV" sz="1700"/>
          </a:p>
          <a:p>
            <a:pPr>
              <a:spcAft>
                <a:spcPts val="600"/>
              </a:spcAft>
            </a:pPr>
            <a:endParaRPr lang="lv-LV" sz="1800"/>
          </a:p>
          <a:p>
            <a:pPr>
              <a:spcAft>
                <a:spcPts val="600"/>
              </a:spcAft>
            </a:pPr>
            <a:endParaRPr lang="lv-LV" sz="1800" b="1"/>
          </a:p>
        </p:txBody>
      </p:sp>
      <p:pic>
        <p:nvPicPr>
          <p:cNvPr id="8" name="Attēls 7">
            <a:extLst>
              <a:ext uri="{FF2B5EF4-FFF2-40B4-BE49-F238E27FC236}">
                <a16:creationId xmlns:a16="http://schemas.microsoft.com/office/drawing/2014/main" id="{3D3ED542-ABD4-811B-D4D3-39D31C637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692" y="1417896"/>
            <a:ext cx="2083239" cy="2522318"/>
          </a:xfrm>
          <a:prstGeom prst="rect">
            <a:avLst/>
          </a:prstGeom>
        </p:spPr>
      </p:pic>
      <p:pic>
        <p:nvPicPr>
          <p:cNvPr id="10" name="Attēls 9">
            <a:extLst>
              <a:ext uri="{FF2B5EF4-FFF2-40B4-BE49-F238E27FC236}">
                <a16:creationId xmlns:a16="http://schemas.microsoft.com/office/drawing/2014/main" id="{81FE3075-DC35-1211-4660-61FC127F48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2963" y="1417898"/>
            <a:ext cx="3095366" cy="2512671"/>
          </a:xfrm>
          <a:prstGeom prst="rect">
            <a:avLst/>
          </a:prstGeom>
        </p:spPr>
      </p:pic>
      <p:pic>
        <p:nvPicPr>
          <p:cNvPr id="11" name="Attēls 10">
            <a:extLst>
              <a:ext uri="{FF2B5EF4-FFF2-40B4-BE49-F238E27FC236}">
                <a16:creationId xmlns:a16="http://schemas.microsoft.com/office/drawing/2014/main" id="{432B755C-B4FF-487D-23D4-4FF4BB41A0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962" y="3937998"/>
            <a:ext cx="5533124" cy="279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435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A11A2-1BAF-C21F-F705-7FDA02FE9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E263D2-2A2E-003E-C42A-E3C8B1DDE01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9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44BFBB7-CA5D-E071-30B2-B76C0B7B6D1C}"/>
              </a:ext>
            </a:extLst>
          </p:cNvPr>
          <p:cNvSpPr txBox="1">
            <a:spLocks/>
          </p:cNvSpPr>
          <p:nvPr/>
        </p:nvSpPr>
        <p:spPr bwMode="auto">
          <a:xfrm>
            <a:off x="1838848" y="1"/>
            <a:ext cx="10353152" cy="1147646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lv-LV" sz="2200">
                <a:solidFill>
                  <a:srgbClr val="FFFFFF"/>
                </a:solidFill>
                <a:latin typeface="Verdana"/>
                <a:ea typeface="Verdana"/>
                <a:cs typeface="Arial"/>
              </a:rPr>
              <a:t>AF plāna noslēdzošajā posmā pabeigti apjomīgi infrastruktūras darbi un nozīmīgas reformas.  </a:t>
            </a:r>
          </a:p>
          <a:p>
            <a:pPr algn="just">
              <a:spcAft>
                <a:spcPts val="600"/>
              </a:spcAft>
            </a:pPr>
            <a:r>
              <a:rPr lang="lv-LV" sz="2200">
                <a:solidFill>
                  <a:srgbClr val="FFFFFF"/>
                </a:solidFill>
                <a:latin typeface="Verdana"/>
                <a:ea typeface="Verdana"/>
                <a:cs typeface="Arial"/>
              </a:rPr>
              <a:t>Piemēram:</a:t>
            </a:r>
            <a:endParaRPr lang="lv-LV"/>
          </a:p>
        </p:txBody>
      </p:sp>
      <p:sp>
        <p:nvSpPr>
          <p:cNvPr id="20" name="Rectangle: Rounded Corners 2">
            <a:extLst>
              <a:ext uri="{FF2B5EF4-FFF2-40B4-BE49-F238E27FC236}">
                <a16:creationId xmlns:a16="http://schemas.microsoft.com/office/drawing/2014/main" id="{D356E485-6B71-6AAC-B4E7-CC6285C4D98E}"/>
              </a:ext>
            </a:extLst>
          </p:cNvPr>
          <p:cNvSpPr/>
          <p:nvPr/>
        </p:nvSpPr>
        <p:spPr>
          <a:xfrm>
            <a:off x="6496334" y="1345777"/>
            <a:ext cx="5350466" cy="1254776"/>
          </a:xfrm>
          <a:prstGeom prst="roundRect">
            <a:avLst>
              <a:gd name="adj" fmla="val 515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lv-LV" sz="1800" b="1">
                <a:solidFill>
                  <a:srgbClr val="212529"/>
                </a:solidFill>
                <a:latin typeface="Verdana"/>
                <a:ea typeface="Verdana"/>
                <a:cs typeface="RobustaTLPro-Bold"/>
              </a:rPr>
              <a:t>     </a:t>
            </a:r>
            <a:r>
              <a:rPr lang="lv-LV" sz="1500" b="1">
                <a:solidFill>
                  <a:srgbClr val="212529"/>
                </a:solidFill>
                <a:latin typeface="Verdana"/>
                <a:ea typeface="Verdana"/>
                <a:cs typeface="RobustaTLPro-Bold"/>
              </a:rPr>
              <a:t>Veselības jomā</a:t>
            </a:r>
            <a:endParaRPr lang="lv-LV" sz="1500" b="1">
              <a:solidFill>
                <a:srgbClr val="212529"/>
              </a:solidFill>
              <a:latin typeface="Verdana"/>
              <a:ea typeface="Verdana"/>
              <a:cs typeface="RobustaTLPro-Regular"/>
            </a:endParaRPr>
          </a:p>
          <a:p>
            <a:pPr algn="just">
              <a:buClr>
                <a:srgbClr val="012269"/>
              </a:buClr>
            </a:pPr>
            <a:endParaRPr lang="lv-LV" sz="1300" noProof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uzlabota infrastruktūra un aprīkojums kopumā </a:t>
            </a: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15 universitāšu, reģionālajās un specializētajās slimnīcās 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un </a:t>
            </a: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40 sekundāro ambulatoro pakalpojumu 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sniedzējiem.</a:t>
            </a:r>
          </a:p>
          <a:p>
            <a:pPr algn="just"/>
            <a:endParaRPr lang="lv-LV" sz="600" b="1">
              <a:solidFill>
                <a:srgbClr val="212529"/>
              </a:solidFill>
              <a:latin typeface="Verdana"/>
              <a:ea typeface="Verdana"/>
              <a:cs typeface="RobustaTLPro-Regular"/>
            </a:endParaRPr>
          </a:p>
        </p:txBody>
      </p:sp>
      <p:sp>
        <p:nvSpPr>
          <p:cNvPr id="24" name="Rectangle: Rounded Corners 2">
            <a:extLst>
              <a:ext uri="{FF2B5EF4-FFF2-40B4-BE49-F238E27FC236}">
                <a16:creationId xmlns:a16="http://schemas.microsoft.com/office/drawing/2014/main" id="{9A13DEB7-0C55-68D0-3ACF-DD49168A1DCC}"/>
              </a:ext>
            </a:extLst>
          </p:cNvPr>
          <p:cNvSpPr/>
          <p:nvPr/>
        </p:nvSpPr>
        <p:spPr>
          <a:xfrm>
            <a:off x="6496334" y="2751556"/>
            <a:ext cx="5350466" cy="2301839"/>
          </a:xfrm>
          <a:prstGeom prst="roundRect">
            <a:avLst>
              <a:gd name="adj" fmla="val 515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just"/>
            <a:r>
              <a:rPr lang="lv-LV" sz="1800" b="1" noProof="0">
                <a:solidFill>
                  <a:srgbClr val="212529"/>
                </a:solidFill>
                <a:latin typeface="Verdana"/>
                <a:ea typeface="Verdana"/>
                <a:cs typeface="RobustaTLPro-Bold"/>
              </a:rPr>
              <a:t>     </a:t>
            </a:r>
            <a:r>
              <a:rPr lang="lv-LV" sz="1500" b="1" noProof="0">
                <a:solidFill>
                  <a:srgbClr val="212529"/>
                </a:solidFill>
                <a:latin typeface="Verdana"/>
                <a:ea typeface="Verdana"/>
                <a:cs typeface="RobustaTLPro-Bold"/>
              </a:rPr>
              <a:t>Klimata un enerģētikas jomā</a:t>
            </a:r>
            <a:endParaRPr lang="lv-LV" sz="1500" b="1" noProof="0">
              <a:solidFill>
                <a:srgbClr val="212529"/>
              </a:solidFill>
              <a:latin typeface="Verdana"/>
              <a:ea typeface="Verdana"/>
              <a:cs typeface="RobustaTLPro-Regular"/>
            </a:endParaRPr>
          </a:p>
          <a:p>
            <a:pPr algn="just">
              <a:buClr>
                <a:srgbClr val="012269"/>
              </a:buClr>
            </a:pPr>
            <a:endParaRPr lang="lv-LV" sz="1300" noProof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Izbūvēti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9 gandrīz nulles enerģijas patēriņa katastrofu pārvaldības centri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Alūksnē, Madonā, Liepājā u.c., stiprinot katastrofu pārvaldības dienestu infrastruktūru.</a:t>
            </a: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300" noProof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Pabeigti pēdējie darbi </a:t>
            </a:r>
            <a:r>
              <a:rPr lang="lv-LV" sz="1200" b="1" noProof="0" err="1">
                <a:solidFill>
                  <a:schemeClr val="tx1"/>
                </a:solidFill>
                <a:latin typeface="Verdana"/>
                <a:ea typeface="Verdana"/>
              </a:rPr>
              <a:t>pretplūdu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 infrastruktūras atjaunošanai un pārbūvei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– kopā 22 </a:t>
            </a:r>
            <a:r>
              <a:rPr lang="lv-LV" sz="1200" noProof="0" err="1">
                <a:solidFill>
                  <a:schemeClr val="tx1"/>
                </a:solidFill>
                <a:latin typeface="Verdana"/>
                <a:ea typeface="Verdana"/>
              </a:rPr>
              <a:t>meloriācijas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 sistēmas objekti visā Latvijā.</a:t>
            </a: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300" noProof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190 km vidēja sprieguma gaisvadu elektrolīniju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aizstāti ar pazemes kabeļu līnijām, uzlabojot elektroapgādes drošumu un noturību.</a:t>
            </a:r>
          </a:p>
        </p:txBody>
      </p:sp>
      <p:sp>
        <p:nvSpPr>
          <p:cNvPr id="32" name="Rectangle: Rounded Corners 2">
            <a:extLst>
              <a:ext uri="{FF2B5EF4-FFF2-40B4-BE49-F238E27FC236}">
                <a16:creationId xmlns:a16="http://schemas.microsoft.com/office/drawing/2014/main" id="{EC4B6B64-CC63-5B0C-B3AD-EC883746D4B3}"/>
              </a:ext>
            </a:extLst>
          </p:cNvPr>
          <p:cNvSpPr/>
          <p:nvPr/>
        </p:nvSpPr>
        <p:spPr>
          <a:xfrm>
            <a:off x="660679" y="1345777"/>
            <a:ext cx="5350466" cy="3123259"/>
          </a:xfrm>
          <a:prstGeom prst="roundRect">
            <a:avLst>
              <a:gd name="adj" fmla="val 515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just"/>
            <a:r>
              <a:rPr lang="lv-LV" sz="1800" b="1">
                <a:solidFill>
                  <a:srgbClr val="212529"/>
                </a:solidFill>
                <a:latin typeface="Verdana"/>
                <a:ea typeface="Verdana"/>
                <a:cs typeface="RobustaTLPro-Regular"/>
              </a:rPr>
              <a:t>    </a:t>
            </a:r>
            <a:r>
              <a:rPr lang="lv-LV" sz="1500" b="1">
                <a:solidFill>
                  <a:srgbClr val="212529"/>
                </a:solidFill>
                <a:latin typeface="Verdana"/>
                <a:ea typeface="Verdana"/>
                <a:cs typeface="RobustaTLPro-Regular"/>
              </a:rPr>
              <a:t>Transporta jomā</a:t>
            </a:r>
          </a:p>
          <a:p>
            <a:pPr algn="just">
              <a:buClr>
                <a:srgbClr val="012269"/>
              </a:buClr>
            </a:pPr>
            <a:endParaRPr lang="lv-LV" sz="130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Dzelzceļa elektrificētā tīkla modernizācija ietver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100 km dzelzceļa līniju,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t.sk. Rīga-Zemitāni un Rīga-Sloka, kā arī </a:t>
            </a:r>
            <a:r>
              <a:rPr lang="lv-LV" sz="1200" noProof="0" err="1">
                <a:solidFill>
                  <a:schemeClr val="tx1"/>
                </a:solidFill>
                <a:latin typeface="Verdana"/>
                <a:ea typeface="Verdana"/>
              </a:rPr>
              <a:t>Zasulauks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-Bolderāja. </a:t>
            </a: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1200" noProof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Uzlabojumi Rīgas metropoles transporta infrastruktūrā, t.sk. iegādāti 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17 </a:t>
            </a:r>
            <a:r>
              <a:rPr lang="lv-LV" sz="1200" b="1" err="1">
                <a:solidFill>
                  <a:schemeClr val="tx1"/>
                </a:solidFill>
                <a:latin typeface="Verdana"/>
                <a:ea typeface="Verdana"/>
              </a:rPr>
              <a:t>elektroautobusi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 </a:t>
            </a: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un izbūvētas 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7 to uzlādes stacijas</a:t>
            </a: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, izveidoti 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8 mobilitātes punkti</a:t>
            </a: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, uzlaboti 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52 km </a:t>
            </a:r>
            <a:r>
              <a:rPr lang="lv-LV" sz="1200" b="1" err="1">
                <a:solidFill>
                  <a:schemeClr val="tx1"/>
                </a:solidFill>
                <a:latin typeface="Verdana"/>
                <a:ea typeface="Verdana"/>
              </a:rPr>
              <a:t>veloinfrastruktūras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 Rīgā un Pierīgā.</a:t>
            </a: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1200" noProof="0">
              <a:solidFill>
                <a:srgbClr val="212529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Sabiedriskā transporta reformas ietvaros Rīgas metropoles areālā 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pārskatīts maršrutu tīkls</a:t>
            </a: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, saskaņoti 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reģionālo autobusu un vilcienu kustības grafiki</a:t>
            </a: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 un īstenots 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vienotās biļetes pilotprojekts</a:t>
            </a: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 Rīgas sabiedriskajam transportam un vilcieniem.</a:t>
            </a:r>
          </a:p>
        </p:txBody>
      </p:sp>
      <p:pic>
        <p:nvPicPr>
          <p:cNvPr id="14" name="Grafika 13">
            <a:extLst>
              <a:ext uri="{FF2B5EF4-FFF2-40B4-BE49-F238E27FC236}">
                <a16:creationId xmlns:a16="http://schemas.microsoft.com/office/drawing/2014/main" id="{D07306E1-5FA0-7C5E-375E-AF4C0D909FC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2822" y="1452724"/>
            <a:ext cx="252000" cy="252000"/>
          </a:xfrm>
          <a:prstGeom prst="rect">
            <a:avLst/>
          </a:prstGeom>
        </p:spPr>
      </p:pic>
      <p:sp>
        <p:nvSpPr>
          <p:cNvPr id="38" name="Rectangle: Rounded Corners 2">
            <a:extLst>
              <a:ext uri="{FF2B5EF4-FFF2-40B4-BE49-F238E27FC236}">
                <a16:creationId xmlns:a16="http://schemas.microsoft.com/office/drawing/2014/main" id="{61205C19-6ACB-3A6F-CB93-31733A4FC94C}"/>
              </a:ext>
            </a:extLst>
          </p:cNvPr>
          <p:cNvSpPr/>
          <p:nvPr/>
        </p:nvSpPr>
        <p:spPr>
          <a:xfrm>
            <a:off x="699755" y="4762690"/>
            <a:ext cx="5350466" cy="1668580"/>
          </a:xfrm>
          <a:prstGeom prst="roundRect">
            <a:avLst>
              <a:gd name="adj" fmla="val 515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lv-LV" sz="120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/>
            <a:r>
              <a:rPr lang="lv-LV" sz="1800" b="1">
                <a:solidFill>
                  <a:srgbClr val="212529"/>
                </a:solidFill>
                <a:latin typeface="Verdana"/>
                <a:ea typeface="Verdana"/>
                <a:cs typeface="RobustaTLPro-Regular"/>
              </a:rPr>
              <a:t>    </a:t>
            </a:r>
          </a:p>
          <a:p>
            <a:pPr algn="just"/>
            <a:r>
              <a:rPr lang="lv-LV" sz="1600" b="1">
                <a:solidFill>
                  <a:srgbClr val="212529"/>
                </a:solidFill>
                <a:latin typeface="Verdana"/>
                <a:ea typeface="Verdana"/>
                <a:cs typeface="RobustaTLPro-Regular"/>
              </a:rPr>
              <a:t>      </a:t>
            </a:r>
            <a:r>
              <a:rPr lang="lv-LV" sz="1500" b="1">
                <a:solidFill>
                  <a:srgbClr val="212529"/>
                </a:solidFill>
                <a:latin typeface="Verdana"/>
                <a:ea typeface="Verdana"/>
                <a:cs typeface="RobustaTLPro-Regular"/>
              </a:rPr>
              <a:t>Izglītības jomā</a:t>
            </a:r>
          </a:p>
          <a:p>
            <a:pPr algn="just">
              <a:buClr>
                <a:srgbClr val="012269"/>
              </a:buClr>
            </a:pPr>
            <a:endParaRPr lang="lv-LV" sz="130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60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Pabeigti </a:t>
            </a: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augstākās izglītības reformas noslēdzošie 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normatīvā regulējuma ieviešanas </a:t>
            </a: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pasākumi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paredzot uz rezultātiem orientētu augstskolu finansēšanas modeli, jaunu akreditācijas kārtību un vienotus akadēmiskās un pētniecības karjeras principus.</a:t>
            </a: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120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1200" b="1">
              <a:solidFill>
                <a:srgbClr val="212529"/>
              </a:solidFill>
              <a:latin typeface="Verdana"/>
              <a:ea typeface="Verdana"/>
              <a:cs typeface="RobustaTLPro-Regular"/>
            </a:endParaRPr>
          </a:p>
          <a:p>
            <a:pPr algn="just">
              <a:buClr>
                <a:srgbClr val="012269"/>
              </a:buClr>
            </a:pPr>
            <a:endParaRPr lang="lv-LV" sz="1200" noProof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2" name="Rectangle 5">
            <a:extLst>
              <a:ext uri="{FF2B5EF4-FFF2-40B4-BE49-F238E27FC236}">
                <a16:creationId xmlns:a16="http://schemas.microsoft.com/office/drawing/2014/main" id="{5B7BB442-269F-10A3-EBFB-9B6302104109}"/>
              </a:ext>
            </a:extLst>
          </p:cNvPr>
          <p:cNvSpPr/>
          <p:nvPr/>
        </p:nvSpPr>
        <p:spPr>
          <a:xfrm flipV="1">
            <a:off x="6579961" y="1746044"/>
            <a:ext cx="5181527" cy="21606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28800" rIns="72000" bIns="0" rtlCol="0" anchor="ctr"/>
          <a:lstStyle/>
          <a:p>
            <a:endParaRPr lang="lv-LV" sz="440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pic>
        <p:nvPicPr>
          <p:cNvPr id="22" name="Grafika 21">
            <a:extLst>
              <a:ext uri="{FF2B5EF4-FFF2-40B4-BE49-F238E27FC236}">
                <a16:creationId xmlns:a16="http://schemas.microsoft.com/office/drawing/2014/main" id="{8C6A3F9D-3229-420D-43D6-FF846AFBF6E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99643" y="1468445"/>
            <a:ext cx="252002" cy="252000"/>
          </a:xfrm>
          <a:prstGeom prst="rect">
            <a:avLst/>
          </a:prstGeom>
        </p:spPr>
      </p:pic>
      <p:sp>
        <p:nvSpPr>
          <p:cNvPr id="49" name="Rectangle: Rounded Corners 2">
            <a:extLst>
              <a:ext uri="{FF2B5EF4-FFF2-40B4-BE49-F238E27FC236}">
                <a16:creationId xmlns:a16="http://schemas.microsoft.com/office/drawing/2014/main" id="{699CF9F4-E24C-496C-5AD5-4A3B671C2D77}"/>
              </a:ext>
            </a:extLst>
          </p:cNvPr>
          <p:cNvSpPr/>
          <p:nvPr/>
        </p:nvSpPr>
        <p:spPr>
          <a:xfrm>
            <a:off x="6496334" y="5204398"/>
            <a:ext cx="5350466" cy="1226872"/>
          </a:xfrm>
          <a:prstGeom prst="roundRect">
            <a:avLst>
              <a:gd name="adj" fmla="val 515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lv-LV" sz="1800" b="1">
              <a:solidFill>
                <a:srgbClr val="212529"/>
              </a:solidFill>
              <a:latin typeface="Verdana"/>
              <a:ea typeface="Verdana"/>
              <a:cs typeface="RobustaTLPro-Regular"/>
            </a:endParaRPr>
          </a:p>
          <a:p>
            <a:pPr algn="just"/>
            <a:r>
              <a:rPr lang="lv-LV" sz="1600" b="1">
                <a:solidFill>
                  <a:srgbClr val="212529"/>
                </a:solidFill>
                <a:latin typeface="Verdana"/>
                <a:ea typeface="Verdana"/>
                <a:cs typeface="RobustaTLPro-Regular"/>
              </a:rPr>
              <a:t>      </a:t>
            </a:r>
            <a:r>
              <a:rPr lang="lv-LV" sz="1500" b="1">
                <a:solidFill>
                  <a:srgbClr val="212529"/>
                </a:solidFill>
                <a:latin typeface="Verdana"/>
                <a:ea typeface="Verdana"/>
                <a:cs typeface="RobustaTLPro-Regular"/>
              </a:rPr>
              <a:t>Nevienlīdzības mazināšanas jomā</a:t>
            </a:r>
          </a:p>
          <a:p>
            <a:pPr algn="just">
              <a:buClr>
                <a:srgbClr val="012269"/>
              </a:buClr>
            </a:pPr>
            <a:endParaRPr lang="lv-LV" sz="130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spcBef>
                <a:spcPts val="0"/>
              </a:spcBef>
              <a:spcAft>
                <a:spcPts val="9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Uzbūvēti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300 zemas īres maksas dzīvokļi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un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&gt;60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valsts  un pašvaldību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ēkās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 veikti būvdarbi, nodrošinot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piekļuvi cilvēkiem ar kustību traucējumiem.</a:t>
            </a:r>
            <a:endParaRPr lang="lv-LV" sz="1200" b="1">
              <a:solidFill>
                <a:srgbClr val="212529"/>
              </a:solidFill>
              <a:latin typeface="Verdana"/>
              <a:ea typeface="Verdana"/>
              <a:cs typeface="RobustaTLPro-Regular"/>
            </a:endParaRPr>
          </a:p>
          <a:p>
            <a:pPr algn="just">
              <a:buClr>
                <a:srgbClr val="012269"/>
              </a:buClr>
            </a:pPr>
            <a:endParaRPr lang="lv-LV" sz="1200" noProof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36" name="Grafika 35">
            <a:extLst>
              <a:ext uri="{FF2B5EF4-FFF2-40B4-BE49-F238E27FC236}">
                <a16:creationId xmlns:a16="http://schemas.microsoft.com/office/drawing/2014/main" id="{9B5F2078-5B55-2584-67D0-B7CA31F949A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1608" y="4847872"/>
            <a:ext cx="252000" cy="252000"/>
          </a:xfrm>
          <a:prstGeom prst="rect">
            <a:avLst/>
          </a:prstGeom>
        </p:spPr>
      </p:pic>
      <p:pic>
        <p:nvPicPr>
          <p:cNvPr id="52" name="Grafika 51" descr="majoklis.svg">
            <a:extLst>
              <a:ext uri="{FF2B5EF4-FFF2-40B4-BE49-F238E27FC236}">
                <a16:creationId xmlns:a16="http://schemas.microsoft.com/office/drawing/2014/main" id="{5BB61CF5-947A-AADC-4F32-66316E71DDB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64188" y="5315221"/>
            <a:ext cx="216000" cy="216000"/>
          </a:xfrm>
          <a:prstGeom prst="rect">
            <a:avLst/>
          </a:prstGeom>
        </p:spPr>
      </p:pic>
      <p:pic>
        <p:nvPicPr>
          <p:cNvPr id="43" name="Grafika 42" descr="katastrofu-parvaldibas-centri.svg">
            <a:extLst>
              <a:ext uri="{FF2B5EF4-FFF2-40B4-BE49-F238E27FC236}">
                <a16:creationId xmlns:a16="http://schemas.microsoft.com/office/drawing/2014/main" id="{42DDFF46-3E39-80DE-9A65-DE653E81224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28188" y="2793881"/>
            <a:ext cx="252000" cy="252000"/>
          </a:xfrm>
          <a:prstGeom prst="rect">
            <a:avLst/>
          </a:prstGeom>
        </p:spPr>
      </p:pic>
      <p:sp>
        <p:nvSpPr>
          <p:cNvPr id="2" name="Rectangle 5">
            <a:extLst>
              <a:ext uri="{FF2B5EF4-FFF2-40B4-BE49-F238E27FC236}">
                <a16:creationId xmlns:a16="http://schemas.microsoft.com/office/drawing/2014/main" id="{4045CA13-37D2-096D-6047-8A6D4A4AA277}"/>
              </a:ext>
            </a:extLst>
          </p:cNvPr>
          <p:cNvSpPr/>
          <p:nvPr/>
        </p:nvSpPr>
        <p:spPr>
          <a:xfrm flipV="1">
            <a:off x="6599251" y="3144651"/>
            <a:ext cx="5181527" cy="21606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28800" rIns="72000" bIns="0" rtlCol="0" anchor="ctr"/>
          <a:lstStyle/>
          <a:p>
            <a:endParaRPr lang="lv-LV" sz="440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A24B57-F05B-583C-8D27-D63BB973F9D5}"/>
              </a:ext>
            </a:extLst>
          </p:cNvPr>
          <p:cNvSpPr/>
          <p:nvPr/>
        </p:nvSpPr>
        <p:spPr>
          <a:xfrm flipV="1">
            <a:off x="6628188" y="5594627"/>
            <a:ext cx="5181527" cy="21606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28800" rIns="72000" bIns="0" rtlCol="0" anchor="ctr"/>
          <a:lstStyle/>
          <a:p>
            <a:endParaRPr lang="lv-LV" sz="440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4EAB52D-8492-6979-0135-87AA3D34D46D}"/>
              </a:ext>
            </a:extLst>
          </p:cNvPr>
          <p:cNvSpPr/>
          <p:nvPr/>
        </p:nvSpPr>
        <p:spPr>
          <a:xfrm flipV="1">
            <a:off x="826377" y="5179867"/>
            <a:ext cx="5181527" cy="21606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28800" rIns="72000" bIns="0" rtlCol="0" anchor="ctr"/>
          <a:lstStyle/>
          <a:p>
            <a:endParaRPr lang="lv-LV" sz="440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6A4522-8EDB-9A1D-657B-062EB8305421}"/>
              </a:ext>
            </a:extLst>
          </p:cNvPr>
          <p:cNvSpPr/>
          <p:nvPr/>
        </p:nvSpPr>
        <p:spPr>
          <a:xfrm flipV="1">
            <a:off x="782972" y="1721930"/>
            <a:ext cx="5181527" cy="21606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28800" rIns="72000" bIns="0" rtlCol="0" anchor="ctr"/>
          <a:lstStyle/>
          <a:p>
            <a:endParaRPr lang="lv-LV" sz="440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931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E4826-61FD-362E-12DF-25F2E35FB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CF44D1B-05FD-F1BF-DA52-BF1F4D99598C}"/>
              </a:ext>
            </a:extLst>
          </p:cNvPr>
          <p:cNvSpPr/>
          <p:nvPr/>
        </p:nvSpPr>
        <p:spPr>
          <a:xfrm>
            <a:off x="812801" y="1537002"/>
            <a:ext cx="11088914" cy="1461784"/>
          </a:xfrm>
          <a:prstGeom prst="roundRect">
            <a:avLst>
              <a:gd name="adj" fmla="val 515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lv-LV" sz="1600">
              <a:latin typeface="Verdana"/>
              <a:ea typeface="Verdana"/>
            </a:endParaRPr>
          </a:p>
          <a:p>
            <a:pPr algn="just"/>
            <a:r>
              <a:rPr lang="lv-LV" sz="1600">
                <a:solidFill>
                  <a:schemeClr val="tx1"/>
                </a:solidFill>
                <a:latin typeface="Verdana"/>
                <a:ea typeface="Verdana"/>
              </a:rPr>
              <a:t>       </a:t>
            </a:r>
            <a:r>
              <a:rPr lang="lv-LV" sz="1600" b="1">
                <a:solidFill>
                  <a:schemeClr val="tx1"/>
                </a:solidFill>
                <a:latin typeface="Verdana"/>
                <a:ea typeface="Verdana"/>
              </a:rPr>
              <a:t>Š.g. 21. jūlijā EK iesniegts AF plāna 5.papildinājums jeb grozījumi</a:t>
            </a:r>
            <a:r>
              <a:rPr lang="lv-LV" sz="1600">
                <a:solidFill>
                  <a:schemeClr val="tx1"/>
                </a:solidFill>
                <a:latin typeface="Verdana"/>
                <a:ea typeface="Verdana"/>
              </a:rPr>
              <a:t>, pamatojoties uz IZM un EM grozījumu priekšlikumiem, kuri oficiāli iesniegti ar ministru parakstu. Grozījumi attiecas tikai uz konkrētām iestādēm (IZM un EM), </a:t>
            </a:r>
            <a:r>
              <a:rPr lang="lv-LV" sz="1600" u="sng">
                <a:solidFill>
                  <a:schemeClr val="tx1"/>
                </a:solidFill>
                <a:latin typeface="Verdana"/>
                <a:ea typeface="Verdana"/>
              </a:rPr>
              <a:t>neko nemainot reformu un investīciju ieviešanā (tehniska rakstura)</a:t>
            </a:r>
            <a:r>
              <a:rPr lang="lv-LV" sz="1600">
                <a:solidFill>
                  <a:schemeClr val="tx1"/>
                </a:solidFill>
                <a:latin typeface="Verdana"/>
                <a:ea typeface="Verdana"/>
              </a:rPr>
              <a:t>. Nacionāli attiecīgi šādas tehniska rakstura izmaiņas ir saskaņotas tikai ar IZM un EM, nav virzīts MK apstiprināšanai, ir iesniegts EK ar finanšu ministra vēstuli.</a:t>
            </a:r>
            <a:endParaRPr lang="lv-LV" sz="1600">
              <a:solidFill>
                <a:schemeClr val="tx1"/>
              </a:solidFill>
            </a:endParaRPr>
          </a:p>
          <a:p>
            <a:pPr algn="ctr"/>
            <a:endParaRPr lang="en-US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7C2317-9B8A-CF0E-9845-21C56CBD4CD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10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97846F4-649F-3B74-722B-CC61B3029EA2}"/>
              </a:ext>
            </a:extLst>
          </p:cNvPr>
          <p:cNvSpPr txBox="1">
            <a:spLocks/>
          </p:cNvSpPr>
          <p:nvPr/>
        </p:nvSpPr>
        <p:spPr bwMode="auto">
          <a:xfrm>
            <a:off x="1838848" y="0"/>
            <a:ext cx="10353152" cy="1065157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 sz="2200">
                <a:solidFill>
                  <a:schemeClr val="bg1"/>
                </a:solidFill>
                <a:latin typeface="Verdana"/>
                <a:ea typeface="Verdana"/>
                <a:cs typeface="DokChampa"/>
              </a:rPr>
              <a:t>Atbilstoši AF specifikai plāna sekmīgai izpildei bija nepieciešami steidzami tehniskie grozījumi (5. papildinājums), ko EK apstiprināja 30.07.2026. </a:t>
            </a:r>
            <a:endParaRPr lang="lv-LV" sz="2200">
              <a:solidFill>
                <a:schemeClr val="bg1"/>
              </a:solidFill>
              <a:cs typeface="DokChampa"/>
            </a:endParaRPr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83B9A387-5E84-9FED-0286-02FAA0941727}"/>
              </a:ext>
            </a:extLst>
          </p:cNvPr>
          <p:cNvSpPr txBox="1">
            <a:spLocks/>
          </p:cNvSpPr>
          <p:nvPr/>
        </p:nvSpPr>
        <p:spPr bwMode="auto">
          <a:xfrm>
            <a:off x="742360" y="3263862"/>
            <a:ext cx="11229795" cy="33655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731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30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29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v-LV" sz="1500" b="0">
                <a:latin typeface="Verdana"/>
                <a:ea typeface="Verdana"/>
              </a:rPr>
              <a:t>Lai nodrošinātu efektīvāku AF plāna īstenošanu un pabeigšanu, atsaucoties uz EK sniegto priekšlikumu, ir noteikti </a:t>
            </a:r>
            <a:r>
              <a:rPr lang="lv-LV" sz="1500">
                <a:latin typeface="Verdana"/>
                <a:ea typeface="Verdana"/>
              </a:rPr>
              <a:t>šādi papildu grozījumi noteiktās investīcijās un reformās:</a:t>
            </a:r>
          </a:p>
          <a:p>
            <a:pPr algn="just"/>
            <a:endParaRPr lang="lv-LV" sz="1500" b="0">
              <a:latin typeface="Verdana"/>
              <a:ea typeface="Verdana"/>
            </a:endParaRPr>
          </a:p>
          <a:p>
            <a:pPr marL="285750" indent="-285750" algn="just">
              <a:buChar char="•"/>
            </a:pPr>
            <a:r>
              <a:rPr lang="lv-LV" sz="1500">
                <a:latin typeface="Verdana"/>
                <a:ea typeface="Verdana"/>
              </a:rPr>
              <a:t>1.2.1.2.i. investīcijas “Energoefektivitātes palielināšana uzņēmējdarbībā kombinēta finanšu instrumenta veidā”</a:t>
            </a:r>
            <a:r>
              <a:rPr lang="lv-LV" sz="1500" b="0">
                <a:latin typeface="Verdana"/>
                <a:ea typeface="Verdana"/>
              </a:rPr>
              <a:t>  11. “Plānotie SEG emisiju ietaupījumi”, 12. mērķī “Parakstītie līgumi” – tiek dzēsts 11. mērķis un tā redakcija apvienota ar 12. mērķi, </a:t>
            </a:r>
            <a:r>
              <a:rPr lang="lv-LV" sz="1500" b="0" u="sng">
                <a:latin typeface="Verdana"/>
                <a:ea typeface="Verdana"/>
              </a:rPr>
              <a:t>lai vienkāršotu un racionalizētu atskaitīšanos EK par izpildi (nedublējot).</a:t>
            </a:r>
          </a:p>
          <a:p>
            <a:pPr marL="285750" indent="-285750" algn="just">
              <a:buChar char="•"/>
            </a:pPr>
            <a:endParaRPr lang="lv-LV" sz="1500" b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v-LV" sz="1500">
                <a:latin typeface="Verdana"/>
                <a:ea typeface="Verdana"/>
              </a:rPr>
              <a:t>5.2.1.r. reformas “Augstākās izglītības un zinātniskās izcilības un pārvaldības reforma”</a:t>
            </a:r>
            <a:r>
              <a:rPr lang="lv-LV" sz="1500" b="0">
                <a:latin typeface="Verdana"/>
                <a:ea typeface="Verdana"/>
              </a:rPr>
              <a:t> 160.atskaites punktā “Augstākās izglītības reforma” – tiek precizēts atskaites punkta apraksts, kas šobrīd ir vispārīgs un nekorekti ietver laika periodu ārpus AF plāna tvēruma – </a:t>
            </a:r>
            <a:r>
              <a:rPr lang="lv-LV" sz="1500" b="0" u="sng">
                <a:latin typeface="Verdana"/>
                <a:ea typeface="Verdana"/>
              </a:rPr>
              <a:t>precizētais formulējums nosaka skaidras un konkrētas prasības reformas izpildei līdz 31.08.2026.</a:t>
            </a:r>
            <a:endParaRPr lang="lv-LV" sz="1500" b="0" u="sng"/>
          </a:p>
        </p:txBody>
      </p:sp>
      <p:pic>
        <p:nvPicPr>
          <p:cNvPr id="16" name="Graphic 1">
            <a:extLst>
              <a:ext uri="{FF2B5EF4-FFF2-40B4-BE49-F238E27FC236}">
                <a16:creationId xmlns:a16="http://schemas.microsoft.com/office/drawing/2014/main" id="{A27CA3A6-0CA9-3271-A592-C1722253EA5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2563" y="1611085"/>
            <a:ext cx="400529" cy="276729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7EBAA99-B972-5D83-5670-7C98235F5600}"/>
              </a:ext>
            </a:extLst>
          </p:cNvPr>
          <p:cNvSpPr txBox="1">
            <a:spLocks/>
          </p:cNvSpPr>
          <p:nvPr/>
        </p:nvSpPr>
        <p:spPr>
          <a:xfrm>
            <a:off x="11316755" y="6294120"/>
            <a:ext cx="562124" cy="304800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defTabSz="938213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898989"/>
                </a:solidFill>
                <a:latin typeface="Verdana" panose="020B0604030504040204" pitchFamily="34" charset="0"/>
                <a:ea typeface="+mn-ea"/>
                <a:cs typeface="Arial" panose="020B0604020202020204" pitchFamily="34" charset="0"/>
              </a:defRPr>
            </a:lvl1pPr>
            <a:lvl2pPr marL="468313" indent="-111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38213" indent="-238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408113" indent="-365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78013" indent="-492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0B582915-0310-4CDD-9A79-BDC3E59340E8}" type="slidenum">
              <a:rPr lang="en-US" altLang="lv-LV" smtClean="0"/>
              <a:pPr>
                <a:defRPr/>
              </a:pPr>
              <a:t>10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069978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2F8158-BE4E-49AB-A407-C5120851B918}" type="slidenum">
              <a:rPr kumimoji="0" lang="en-US" altLang="lv-LV" sz="10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382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lv-LV" sz="10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Picture 1" descr="25.03.2026.9:00 Uzaicinājums uz Tautsaimniecības komisijas sēdi /1/ - Message (HTML)">
            <a:extLst>
              <a:ext uri="{FF2B5EF4-FFF2-40B4-BE49-F238E27FC236}">
                <a16:creationId xmlns:a16="http://schemas.microsoft.com/office/drawing/2014/main" id="{0926D43C-D480-1254-57E8-EA3C64029D35}"/>
              </a:ext>
            </a:extLst>
          </p:cNvPr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0"/>
          <a:stretch>
            <a:fillRect/>
          </a:stretch>
        </p:blipFill>
        <p:spPr>
          <a:xfrm>
            <a:off x="190819" y="2064470"/>
            <a:ext cx="6967862" cy="415830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466AE0F-B5CF-B3B9-E05D-7DC2FA3CD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4218" y="-7748"/>
            <a:ext cx="10307782" cy="1217712"/>
          </a:xfrm>
          <a:solidFill>
            <a:srgbClr val="002060"/>
          </a:solidFill>
        </p:spPr>
        <p:txBody>
          <a:bodyPr anchor="ctr">
            <a:normAutofit fontScale="90000"/>
          </a:bodyPr>
          <a:lstStyle/>
          <a:p>
            <a:r>
              <a:rPr lang="lv-LV">
                <a:solidFill>
                  <a:schemeClr val="bg1"/>
                </a:solidFill>
              </a:rPr>
              <a:t>FOKUSA/PIEEJAS MAIŅAS VIRZIENS + SCENĀRIJU IETVARS ANALĪTIKAI UN TĀLĀKĀM IZVĒLĒM – mērķtiecīgi jāvirzās uz 2.scenāriju «Sasniegt vairāk!» ES fondu 2028-2034 periodā </a:t>
            </a:r>
            <a:endParaRPr lang="lv-LV"/>
          </a:p>
        </p:txBody>
      </p:sp>
      <p:pic>
        <p:nvPicPr>
          <p:cNvPr id="4" name="Picture Placeholder 5" descr="ES 2028-2034 invest.pptx - PowerPoint">
            <a:extLst>
              <a:ext uri="{FF2B5EF4-FFF2-40B4-BE49-F238E27FC236}">
                <a16:creationId xmlns:a16="http://schemas.microsoft.com/office/drawing/2014/main" id="{49D9EDF2-C9CE-E916-055E-DD035F42D7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283" y="1703643"/>
            <a:ext cx="4987898" cy="4463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BDB03507-FC32-EA3E-C08D-9DA437613D57}"/>
              </a:ext>
            </a:extLst>
          </p:cNvPr>
          <p:cNvSpPr/>
          <p:nvPr/>
        </p:nvSpPr>
        <p:spPr>
          <a:xfrm>
            <a:off x="8203713" y="5054289"/>
            <a:ext cx="2752436" cy="7943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45588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A7BB08-1B09-F907-204F-856912E8F0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DB9F34BC-4570-DB7C-7A8F-D8BF035973D5}"/>
              </a:ext>
            </a:extLst>
          </p:cNvPr>
          <p:cNvGraphicFramePr>
            <a:graphicFrameLocks/>
          </p:cNvGraphicFramePr>
          <p:nvPr/>
        </p:nvGraphicFramePr>
        <p:xfrm>
          <a:off x="6943760" y="1360013"/>
          <a:ext cx="4673047" cy="5031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AF0E0-E702-BBD3-BB86-9556C5A1CD1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F2F8158-BE4E-49AB-A407-C5120851B918}" type="slidenum">
              <a:rPr lang="en-US" altLang="lv-LV"/>
              <a:pPr/>
              <a:t>12</a:t>
            </a:fld>
            <a:endParaRPr lang="en-US" altLang="lv-LV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5DFDA0F-873E-B08C-45C5-4968B1499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5445" y="-7749"/>
            <a:ext cx="10166555" cy="1295052"/>
          </a:xfrm>
          <a:solidFill>
            <a:srgbClr val="002060"/>
          </a:solidFill>
        </p:spPr>
        <p:txBody>
          <a:bodyPr anchor="ctr">
            <a:normAutofit fontScale="90000"/>
          </a:bodyPr>
          <a:lstStyle/>
          <a:p>
            <a:r>
              <a:rPr lang="lv-LV">
                <a:solidFill>
                  <a:schemeClr val="bg1"/>
                </a:solidFill>
              </a:rPr>
              <a:t>ES fondi 2028-2034 </a:t>
            </a:r>
            <a:br>
              <a:rPr lang="lv-LV">
                <a:solidFill>
                  <a:schemeClr val="bg1"/>
                </a:solidFill>
              </a:rPr>
            </a:br>
            <a:r>
              <a:rPr lang="lv-LV">
                <a:solidFill>
                  <a:schemeClr val="bg1"/>
                </a:solidFill>
              </a:rPr>
              <a:t>MINISTRIJU PIETEIKTĀS INVESTĪCIJU PRIORITĀTES</a:t>
            </a:r>
            <a:br>
              <a:rPr lang="lv-LV">
                <a:solidFill>
                  <a:schemeClr val="bg1"/>
                </a:solidFill>
              </a:rPr>
            </a:br>
            <a:r>
              <a:rPr lang="lv-LV" sz="1900" b="0">
                <a:solidFill>
                  <a:schemeClr val="bg1"/>
                </a:solidFill>
              </a:rPr>
              <a:t>Finanšu ministrija apkopojusi ministriju priekšlikumus (trīs iterācijas kopš aprīļa) nozaru stratēģiskajam prioritātēm un potenciālajiem ieguldījumu virzieniem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ABE75C-76B0-56F5-2832-C41215AD508D}"/>
              </a:ext>
            </a:extLst>
          </p:cNvPr>
          <p:cNvSpPr txBox="1"/>
          <p:nvPr/>
        </p:nvSpPr>
        <p:spPr>
          <a:xfrm>
            <a:off x="331124" y="1789612"/>
            <a:ext cx="3399395" cy="3600986"/>
          </a:xfrm>
          <a:prstGeom prst="rect">
            <a:avLst/>
          </a:prstGeom>
          <a:solidFill>
            <a:srgbClr val="F4F6F8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v-LV" sz="1200"/>
              <a:t>💰 </a:t>
            </a:r>
            <a:r>
              <a:rPr lang="lv-LV" sz="120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Kopā </a:t>
            </a:r>
            <a:r>
              <a:rPr lang="lv-LV" sz="1200" b="1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priekšlikumi 27,1 mljrd. EUR*, kas par 291,4% </a:t>
            </a:r>
            <a:r>
              <a:rPr lang="lv-LV" sz="1200" b="1" u="sng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PĀRSNIEDZ</a:t>
            </a:r>
            <a:r>
              <a:rPr lang="lv-LV" sz="1200" u="sng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 Latvijai pieejamo finansējuma aploksni </a:t>
            </a:r>
            <a:r>
              <a:rPr lang="lv-LV" sz="120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9,3 mljrd. EUR.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 sz="12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US" sz="1200">
                <a:solidFill>
                  <a:srgbClr val="062A7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💶 </a:t>
            </a:r>
            <a:r>
              <a:rPr lang="lv-LV" sz="1200">
                <a:latin typeface="Verdana" panose="020B0604030504040204" pitchFamily="34" charset="0"/>
                <a:ea typeface="Verdana" panose="020B0604030504040204" pitchFamily="34" charset="0"/>
              </a:rPr>
              <a:t>Lielākoties plānots turpināt esošās investīcijas, bez būtiskām inovācijām.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 sz="12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lv-LV" sz="120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🚨 </a:t>
            </a:r>
            <a:r>
              <a:rPr lang="lv-LV" sz="1200">
                <a:latin typeface="Verdana" panose="020B0604030504040204" pitchFamily="34" charset="0"/>
                <a:ea typeface="Verdana" panose="020B0604030504040204" pitchFamily="34" charset="0"/>
              </a:rPr>
              <a:t>IeM un ZM norādītais apjoms tās pārraudzības fondos pārsniedz Regulā iezīmēto.</a:t>
            </a:r>
          </a:p>
          <a:p>
            <a:endParaRPr lang="lv-LV" sz="12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lv-LV" sz="120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🌱 </a:t>
            </a:r>
            <a:r>
              <a:rPr lang="lv-LV" sz="1200">
                <a:latin typeface="Verdana" panose="020B0604030504040204" pitchFamily="34" charset="0"/>
                <a:ea typeface="Verdana" panose="020B0604030504040204" pitchFamily="34" charset="0"/>
              </a:rPr>
              <a:t>Par Sociālo Klimata fondu jau pieņemti lēmumi, bet atbilstoši regulai ir NRPP sastāvdaļa. </a:t>
            </a:r>
          </a:p>
          <a:p>
            <a:endParaRPr lang="lv-LV" sz="12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lv-LV" sz="1200">
                <a:latin typeface="Verdana" panose="020B0604030504040204" pitchFamily="34" charset="0"/>
                <a:ea typeface="Verdana" panose="020B0604030504040204" pitchFamily="34" charset="0"/>
              </a:rPr>
              <a:t>💰 </a:t>
            </a:r>
            <a:r>
              <a:rPr lang="lv-LV" sz="120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Vienlaikus ES investīciju partnerības plāns jāgatavo ciešā sasaistē ar NAP 2028.-2034.gadam un Latvija 2050.</a:t>
            </a:r>
            <a:endParaRPr lang="lv-LV" sz="12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0" name="Graphic 9" descr="Arrow Right with solid fill">
            <a:extLst>
              <a:ext uri="{FF2B5EF4-FFF2-40B4-BE49-F238E27FC236}">
                <a16:creationId xmlns:a16="http://schemas.microsoft.com/office/drawing/2014/main" id="{23C6AC02-A4DF-0CCA-C40F-A0FD2CC867A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10837182" y="2650760"/>
            <a:ext cx="287923" cy="287923"/>
          </a:xfrm>
          <a:prstGeom prst="rect">
            <a:avLst/>
          </a:prstGeom>
        </p:spPr>
      </p:pic>
      <p:pic>
        <p:nvPicPr>
          <p:cNvPr id="13" name="Graphic 12" descr="Arrow Right with solid fill">
            <a:extLst>
              <a:ext uri="{FF2B5EF4-FFF2-40B4-BE49-F238E27FC236}">
                <a16:creationId xmlns:a16="http://schemas.microsoft.com/office/drawing/2014/main" id="{72D73EB5-9B6A-1B01-D0FB-D86E18FE825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9726980" y="5102674"/>
            <a:ext cx="287923" cy="2879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59DD5EF-8BF9-9C2D-DA6E-3AC093D5713D}"/>
              </a:ext>
            </a:extLst>
          </p:cNvPr>
          <p:cNvSpPr txBox="1"/>
          <p:nvPr/>
        </p:nvSpPr>
        <p:spPr>
          <a:xfrm>
            <a:off x="9767390" y="5715506"/>
            <a:ext cx="972443" cy="338554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lv-LV" sz="8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Plāns</a:t>
            </a:r>
          </a:p>
          <a:p>
            <a:pPr algn="ctr"/>
            <a:r>
              <a:rPr lang="lv-LV" sz="8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apstiprināts</a:t>
            </a:r>
          </a:p>
        </p:txBody>
      </p:sp>
      <p:pic>
        <p:nvPicPr>
          <p:cNvPr id="14" name="Graphic 13" descr="Arrow Right with solid fill">
            <a:extLst>
              <a:ext uri="{FF2B5EF4-FFF2-40B4-BE49-F238E27FC236}">
                <a16:creationId xmlns:a16="http://schemas.microsoft.com/office/drawing/2014/main" id="{A4A84B6D-96E4-8BA5-90FC-AE7095604AD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0800000">
            <a:off x="9515554" y="5812673"/>
            <a:ext cx="287923" cy="287923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309CB60-DABB-DA28-DC31-9F50676CF402}"/>
              </a:ext>
            </a:extLst>
          </p:cNvPr>
          <p:cNvGraphicFramePr>
            <a:graphicFrameLocks/>
          </p:cNvGraphicFramePr>
          <p:nvPr/>
        </p:nvGraphicFramePr>
        <p:xfrm>
          <a:off x="3885141" y="1360013"/>
          <a:ext cx="3399395" cy="4813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2" name="TextBox 7">
            <a:extLst>
              <a:ext uri="{FF2B5EF4-FFF2-40B4-BE49-F238E27FC236}">
                <a16:creationId xmlns:a16="http://schemas.microsoft.com/office/drawing/2014/main" id="{EB40AAD0-0A20-C460-E881-ECC9994CFB92}"/>
              </a:ext>
            </a:extLst>
          </p:cNvPr>
          <p:cNvSpPr txBox="1"/>
          <p:nvPr/>
        </p:nvSpPr>
        <p:spPr>
          <a:xfrm>
            <a:off x="9972725" y="5043578"/>
            <a:ext cx="1051982" cy="338544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marL="0" indent="0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1pPr>
            <a:lvl2pPr marL="468313" indent="-111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38213" indent="-238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408113" indent="-365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78013" indent="-492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indent="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indent="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indent="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pPr algn="ctr"/>
            <a:r>
              <a:rPr lang="lv-LV" sz="8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Regulā</a:t>
            </a:r>
          </a:p>
          <a:p>
            <a:pPr algn="ctr"/>
            <a:r>
              <a:rPr lang="lv-LV" sz="8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0,7 mljrd. EUR</a:t>
            </a:r>
            <a:endParaRPr lang="lv-LV" sz="8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71EA36-B44D-698A-A444-ED3570C5A7BB}"/>
              </a:ext>
            </a:extLst>
          </p:cNvPr>
          <p:cNvSpPr txBox="1"/>
          <p:nvPr/>
        </p:nvSpPr>
        <p:spPr>
          <a:xfrm>
            <a:off x="106876" y="6173307"/>
            <a:ext cx="1167872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900" i="1">
                <a:latin typeface="Verdana" panose="020B0604030504040204" pitchFamily="34" charset="0"/>
                <a:ea typeface="Verdana" panose="020B0604030504040204" pitchFamily="34" charset="0"/>
              </a:rPr>
              <a:t>*EM precizētais investīciju priekšlikums 2,7 mljrd. EUR apmērā (pret sākotnējo ambiciozo piedāvājumu 10 mljrd.), attiecīgi kopējais investīciju priekšlikumu apjoms samazinājies</a:t>
            </a:r>
          </a:p>
          <a:p>
            <a:r>
              <a:rPr lang="lv-LV" sz="900" i="1">
                <a:latin typeface="Verdana" panose="020B0604030504040204" pitchFamily="34" charset="0"/>
                <a:ea typeface="Verdana" panose="020B0604030504040204" pitchFamily="34" charset="0"/>
              </a:rPr>
              <a:t>*SM un lielās infrastruktūras ietvaros 4,05 mljrd. EUR – Rail </a:t>
            </a:r>
            <a:r>
              <a:rPr lang="lv-LV" sz="900" i="1" err="1">
                <a:latin typeface="Verdana" panose="020B0604030504040204" pitchFamily="34" charset="0"/>
                <a:ea typeface="Verdana" panose="020B0604030504040204" pitchFamily="34" charset="0"/>
              </a:rPr>
              <a:t>Baltica</a:t>
            </a:r>
            <a:r>
              <a:rPr lang="lv-LV" sz="900" i="1">
                <a:latin typeface="Verdana" panose="020B0604030504040204" pitchFamily="34" charset="0"/>
                <a:ea typeface="Verdana" panose="020B0604030504040204" pitchFamily="34" charset="0"/>
              </a:rPr>
              <a:t> 1.posma pabeigšana</a:t>
            </a:r>
          </a:p>
          <a:p>
            <a:r>
              <a:rPr lang="lv-LV" sz="900" i="1">
                <a:latin typeface="Verdana" panose="020B0604030504040204" pitchFamily="34" charset="0"/>
                <a:ea typeface="Verdana" panose="020B0604030504040204" pitchFamily="34" charset="0"/>
              </a:rPr>
              <a:t>**ZM norādītais finansējums </a:t>
            </a:r>
            <a:r>
              <a:rPr lang="lv-LV" sz="900" i="1" err="1">
                <a:latin typeface="Verdana" panose="020B0604030504040204" pitchFamily="34" charset="0"/>
                <a:ea typeface="Verdana" panose="020B0604030504040204" pitchFamily="34" charset="0"/>
              </a:rPr>
              <a:t>tiešmaksājumiem</a:t>
            </a:r>
            <a:r>
              <a:rPr lang="lv-LV" sz="900" i="1">
                <a:latin typeface="Verdana" panose="020B0604030504040204" pitchFamily="34" charset="0"/>
                <a:ea typeface="Verdana" panose="020B0604030504040204" pitchFamily="34" charset="0"/>
              </a:rPr>
              <a:t> &amp; lauku attīstībai ietver arī citus pasākumus, t.sk. skolu programmas, pārtikas drošība, LEADER, atbalsts uzņēmējdarbībai.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C93821-8B97-5C69-1BF2-4B50D0C8A907}"/>
              </a:ext>
            </a:extLst>
          </p:cNvPr>
          <p:cNvSpPr txBox="1"/>
          <p:nvPr/>
        </p:nvSpPr>
        <p:spPr>
          <a:xfrm>
            <a:off x="10981143" y="2595780"/>
            <a:ext cx="1210857" cy="461665"/>
          </a:xfrm>
          <a:prstGeom prst="rect">
            <a:avLst/>
          </a:prstGeom>
          <a:solidFill>
            <a:srgbClr val="2D6A4F"/>
          </a:solidFill>
        </p:spPr>
        <p:txBody>
          <a:bodyPr wrap="square">
            <a:spAutoFit/>
          </a:bodyPr>
          <a:lstStyle/>
          <a:p>
            <a:pPr algn="ctr"/>
            <a:r>
              <a:rPr lang="lv-LV" sz="8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Regulā KLP </a:t>
            </a:r>
            <a:r>
              <a:rPr lang="lv-LV" sz="80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alokācija</a:t>
            </a:r>
            <a:endParaRPr lang="lv-LV" sz="8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lv-LV" sz="8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2,67 mljrd. EUR</a:t>
            </a:r>
            <a:r>
              <a:rPr lang="lv-LV" sz="7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**</a:t>
            </a:r>
            <a:endParaRPr lang="lv-LV" sz="7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404D133-A33E-4558-31CC-BC3991D4CD29}"/>
              </a:ext>
            </a:extLst>
          </p:cNvPr>
          <p:cNvSpPr txBox="1">
            <a:spLocks/>
          </p:cNvSpPr>
          <p:nvPr/>
        </p:nvSpPr>
        <p:spPr bwMode="auto">
          <a:xfrm>
            <a:off x="2025445" y="-7748"/>
            <a:ext cx="10166555" cy="1375286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  <a:normAutofit fontScale="97500"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lv-LV" sz="2300">
                <a:solidFill>
                  <a:schemeClr val="bg1"/>
                </a:solidFill>
              </a:rPr>
              <a:t>ES fondu 2028-2034 periods – uzsākts darbs pie investīciju priekšlikumu vērtēšanas</a:t>
            </a:r>
            <a:br>
              <a:rPr lang="lv-LV" sz="2300">
                <a:solidFill>
                  <a:schemeClr val="bg1"/>
                </a:solidFill>
              </a:rPr>
            </a:br>
            <a:r>
              <a:rPr lang="lv-LV" sz="1700" b="0">
                <a:solidFill>
                  <a:schemeClr val="bg1"/>
                </a:solidFill>
              </a:rPr>
              <a:t>Finanšu ministrija apkopojusi ministriju priekšlikumus (trīs iterācijas kopš aprīļa) nozaru stratēģiskajam prioritātēm un potenciālajiem ieguldījumu virzieniem</a:t>
            </a:r>
          </a:p>
        </p:txBody>
      </p:sp>
    </p:spTree>
    <p:extLst>
      <p:ext uri="{BB962C8B-B14F-4D97-AF65-F5344CB8AC3E}">
        <p14:creationId xmlns:p14="http://schemas.microsoft.com/office/powerpoint/2010/main" val="4168026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Rectangle 343">
            <a:extLst>
              <a:ext uri="{FF2B5EF4-FFF2-40B4-BE49-F238E27FC236}">
                <a16:creationId xmlns:a16="http://schemas.microsoft.com/office/drawing/2014/main" id="{FA3A659A-1B60-F585-C8F3-F3C44136F10B}"/>
              </a:ext>
            </a:extLst>
          </p:cNvPr>
          <p:cNvSpPr/>
          <p:nvPr/>
        </p:nvSpPr>
        <p:spPr>
          <a:xfrm>
            <a:off x="585207" y="6109939"/>
            <a:ext cx="3418034" cy="538287"/>
          </a:xfrm>
          <a:prstGeom prst="rect">
            <a:avLst/>
          </a:prstGeom>
          <a:solidFill>
            <a:srgbClr val="F4F6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40" name="Rectangle 339">
            <a:extLst>
              <a:ext uri="{FF2B5EF4-FFF2-40B4-BE49-F238E27FC236}">
                <a16:creationId xmlns:a16="http://schemas.microsoft.com/office/drawing/2014/main" id="{AD5ED57A-9738-A1C8-9867-F27F78E905C4}"/>
              </a:ext>
            </a:extLst>
          </p:cNvPr>
          <p:cNvSpPr/>
          <p:nvPr/>
        </p:nvSpPr>
        <p:spPr>
          <a:xfrm>
            <a:off x="4249370" y="6113042"/>
            <a:ext cx="3443884" cy="538287"/>
          </a:xfrm>
          <a:prstGeom prst="rect">
            <a:avLst/>
          </a:prstGeom>
          <a:solidFill>
            <a:srgbClr val="F4F6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42" name="Rectangle 341">
            <a:extLst>
              <a:ext uri="{FF2B5EF4-FFF2-40B4-BE49-F238E27FC236}">
                <a16:creationId xmlns:a16="http://schemas.microsoft.com/office/drawing/2014/main" id="{5791834B-1BD5-3706-7E3A-D1DAE1FF8419}"/>
              </a:ext>
            </a:extLst>
          </p:cNvPr>
          <p:cNvSpPr/>
          <p:nvPr/>
        </p:nvSpPr>
        <p:spPr>
          <a:xfrm>
            <a:off x="7887765" y="6118470"/>
            <a:ext cx="3395178" cy="538287"/>
          </a:xfrm>
          <a:prstGeom prst="rect">
            <a:avLst/>
          </a:prstGeom>
          <a:solidFill>
            <a:srgbClr val="F4F6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30" name="Rectangle 329">
            <a:extLst>
              <a:ext uri="{FF2B5EF4-FFF2-40B4-BE49-F238E27FC236}">
                <a16:creationId xmlns:a16="http://schemas.microsoft.com/office/drawing/2014/main" id="{764E212C-F94D-EC66-DB5A-93BCCFC3F176}"/>
              </a:ext>
            </a:extLst>
          </p:cNvPr>
          <p:cNvSpPr/>
          <p:nvPr/>
        </p:nvSpPr>
        <p:spPr>
          <a:xfrm>
            <a:off x="591968" y="2808763"/>
            <a:ext cx="3388415" cy="3175178"/>
          </a:xfrm>
          <a:prstGeom prst="rect">
            <a:avLst/>
          </a:prstGeom>
          <a:solidFill>
            <a:srgbClr val="F4F6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noProof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7" name="Title 1">
            <a:extLst>
              <a:ext uri="{FF2B5EF4-FFF2-40B4-BE49-F238E27FC236}">
                <a16:creationId xmlns:a16="http://schemas.microsoft.com/office/drawing/2014/main" id="{20293224-4192-D919-0BD3-ABA4D29EA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2646" y="0"/>
            <a:ext cx="10179354" cy="804293"/>
          </a:xfrm>
          <a:solidFill>
            <a:srgbClr val="002060"/>
          </a:solidFill>
        </p:spPr>
        <p:txBody>
          <a:bodyPr anchor="ctr">
            <a:normAutofit/>
          </a:bodyPr>
          <a:lstStyle/>
          <a:p>
            <a:r>
              <a:rPr lang="lv-LV" noProof="0">
                <a:solidFill>
                  <a:schemeClr val="bg1"/>
                </a:solidFill>
                <a:sym typeface="Poppins"/>
              </a:rPr>
              <a:t>    KOPĒJAIS PIEPRASĪJUMA IZVĒRTĒŠANAS IETVARS</a:t>
            </a:r>
            <a:endParaRPr lang="lv-LV" sz="1800" noProof="0">
              <a:solidFill>
                <a:schemeClr val="bg1"/>
              </a:solidFill>
            </a:endParaRPr>
          </a:p>
        </p:txBody>
      </p:sp>
      <p:pic>
        <p:nvPicPr>
          <p:cNvPr id="148" name="Google Shape;114;p13" descr="image.png">
            <a:extLst>
              <a:ext uri="{FF2B5EF4-FFF2-40B4-BE49-F238E27FC236}">
                <a16:creationId xmlns:a16="http://schemas.microsoft.com/office/drawing/2014/main" id="{E1A2E85F-F5FF-83CF-B1F4-BD003958188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84824" y="322097"/>
            <a:ext cx="223837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Picture 242" descr="filter_icon.png">
            <a:extLst>
              <a:ext uri="{FF2B5EF4-FFF2-40B4-BE49-F238E27FC236}">
                <a16:creationId xmlns:a16="http://schemas.microsoft.com/office/drawing/2014/main" id="{C29F4A76-CA5F-02E0-6108-852A531C1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4477" y="2869045"/>
            <a:ext cx="549473" cy="549473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TextBox 244">
            <a:extLst>
              <a:ext uri="{FF2B5EF4-FFF2-40B4-BE49-F238E27FC236}">
                <a16:creationId xmlns:a16="http://schemas.microsoft.com/office/drawing/2014/main" id="{FB0CBB15-8E12-7750-21D5-94BF5BC5B5D5}"/>
              </a:ext>
            </a:extLst>
          </p:cNvPr>
          <p:cNvSpPr txBox="1"/>
          <p:nvPr/>
        </p:nvSpPr>
        <p:spPr>
          <a:xfrm>
            <a:off x="591969" y="3466101"/>
            <a:ext cx="3259914" cy="6001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1300" b="1">
                <a:solidFill>
                  <a:srgbClr val="1F4E79"/>
                </a:solidFill>
                <a:latin typeface="Verdana"/>
              </a:defRPr>
            </a:pPr>
            <a:r>
              <a:rPr lang="lv-LV" sz="70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1.posms</a:t>
            </a:r>
          </a:p>
          <a:p>
            <a:pPr algn="ctr">
              <a:defRPr sz="1300" b="1">
                <a:solidFill>
                  <a:srgbClr val="1F4E79"/>
                </a:solidFill>
                <a:latin typeface="Verdana"/>
              </a:defRPr>
            </a:pPr>
            <a:r>
              <a:rPr lang="lv-LV" sz="130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Fokusēts atbilstības </a:t>
            </a:r>
            <a:r>
              <a:rPr lang="lv-LV" sz="1300" noProof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izvērtējums</a:t>
            </a:r>
            <a:r>
              <a:rPr lang="lv-LV" sz="1300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(regulas, ambīcijas)</a:t>
            </a:r>
          </a:p>
        </p:txBody>
      </p:sp>
      <p:sp>
        <p:nvSpPr>
          <p:cNvPr id="247" name="Rectangle 246">
            <a:extLst>
              <a:ext uri="{FF2B5EF4-FFF2-40B4-BE49-F238E27FC236}">
                <a16:creationId xmlns:a16="http://schemas.microsoft.com/office/drawing/2014/main" id="{A588A0AB-9EEE-EFF8-D752-B5EC71A61B5B}"/>
              </a:ext>
            </a:extLst>
          </p:cNvPr>
          <p:cNvSpPr/>
          <p:nvPr/>
        </p:nvSpPr>
        <p:spPr>
          <a:xfrm>
            <a:off x="4245379" y="2817160"/>
            <a:ext cx="3418033" cy="3166781"/>
          </a:xfrm>
          <a:prstGeom prst="rect">
            <a:avLst/>
          </a:prstGeom>
          <a:solidFill>
            <a:srgbClr val="F4F6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49" name="Picture 248" descr="portfolio_icon.png">
            <a:extLst>
              <a:ext uri="{FF2B5EF4-FFF2-40B4-BE49-F238E27FC236}">
                <a16:creationId xmlns:a16="http://schemas.microsoft.com/office/drawing/2014/main" id="{AB249758-E8F3-8669-5732-9C91B9481B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4851" y="2855589"/>
            <a:ext cx="549473" cy="549473"/>
          </a:xfrm>
          <a:prstGeom prst="rect">
            <a:avLst/>
          </a:prstGeom>
          <a:ln>
            <a:noFill/>
          </a:ln>
        </p:spPr>
      </p:pic>
      <p:sp>
        <p:nvSpPr>
          <p:cNvPr id="251" name="TextBox 250">
            <a:extLst>
              <a:ext uri="{FF2B5EF4-FFF2-40B4-BE49-F238E27FC236}">
                <a16:creationId xmlns:a16="http://schemas.microsoft.com/office/drawing/2014/main" id="{5BE1DA28-569E-3756-08ED-36F1034A8D56}"/>
              </a:ext>
            </a:extLst>
          </p:cNvPr>
          <p:cNvSpPr txBox="1"/>
          <p:nvPr/>
        </p:nvSpPr>
        <p:spPr>
          <a:xfrm>
            <a:off x="4506850" y="3448267"/>
            <a:ext cx="2861209" cy="4154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1300" b="1">
                <a:solidFill>
                  <a:srgbClr val="17806D"/>
                </a:solidFill>
                <a:latin typeface="Verdana"/>
              </a:defRPr>
            </a:pPr>
            <a:r>
              <a:rPr lang="lv-LV" sz="70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2.posms</a:t>
            </a:r>
          </a:p>
          <a:p>
            <a:pPr algn="l">
              <a:defRPr sz="1300" b="1">
                <a:solidFill>
                  <a:srgbClr val="17806D"/>
                </a:solidFill>
                <a:latin typeface="Verdana"/>
              </a:defRPr>
            </a:pPr>
            <a:r>
              <a:rPr lang="lv-LV" sz="130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</a:t>
            </a:r>
            <a:r>
              <a:rPr lang="lv-LV" sz="1300" noProof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ematisko</a:t>
            </a:r>
            <a:r>
              <a:rPr lang="lv-LV" sz="1300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mērķu grupēšana</a:t>
            </a:r>
          </a:p>
        </p:txBody>
      </p:sp>
      <p:sp>
        <p:nvSpPr>
          <p:cNvPr id="253" name="Rectangle 252">
            <a:extLst>
              <a:ext uri="{FF2B5EF4-FFF2-40B4-BE49-F238E27FC236}">
                <a16:creationId xmlns:a16="http://schemas.microsoft.com/office/drawing/2014/main" id="{9B43D5E9-6E92-2617-CFBA-17F818E0DD8B}"/>
              </a:ext>
            </a:extLst>
          </p:cNvPr>
          <p:cNvSpPr/>
          <p:nvPr/>
        </p:nvSpPr>
        <p:spPr>
          <a:xfrm>
            <a:off x="7894527" y="2807423"/>
            <a:ext cx="3388416" cy="3175178"/>
          </a:xfrm>
          <a:prstGeom prst="rect">
            <a:avLst/>
          </a:prstGeom>
          <a:solidFill>
            <a:srgbClr val="F4F6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55" name="Picture 254" descr="target_icon.png">
            <a:extLst>
              <a:ext uri="{FF2B5EF4-FFF2-40B4-BE49-F238E27FC236}">
                <a16:creationId xmlns:a16="http://schemas.microsoft.com/office/drawing/2014/main" id="{E5CB5024-7350-B891-1DD8-C44BC96247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2564" y="2833425"/>
            <a:ext cx="549473" cy="549473"/>
          </a:xfrm>
          <a:prstGeom prst="rect">
            <a:avLst/>
          </a:prstGeom>
          <a:ln>
            <a:noFill/>
          </a:ln>
        </p:spPr>
      </p:pic>
      <p:sp>
        <p:nvSpPr>
          <p:cNvPr id="257" name="TextBox 256">
            <a:extLst>
              <a:ext uri="{FF2B5EF4-FFF2-40B4-BE49-F238E27FC236}">
                <a16:creationId xmlns:a16="http://schemas.microsoft.com/office/drawing/2014/main" id="{9E1F2FE0-0262-4F8B-8573-9F276BF07B12}"/>
              </a:ext>
            </a:extLst>
          </p:cNvPr>
          <p:cNvSpPr txBox="1"/>
          <p:nvPr/>
        </p:nvSpPr>
        <p:spPr>
          <a:xfrm>
            <a:off x="8345160" y="3408027"/>
            <a:ext cx="2544286" cy="6155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300" b="1">
                <a:solidFill>
                  <a:srgbClr val="C69214"/>
                </a:solidFill>
                <a:latin typeface="Verdana"/>
              </a:defRPr>
            </a:pPr>
            <a:r>
              <a:rPr lang="lv-LV" sz="70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3.posms</a:t>
            </a:r>
          </a:p>
          <a:p>
            <a:pPr algn="ctr">
              <a:defRPr sz="1300" b="1">
                <a:solidFill>
                  <a:srgbClr val="C69214"/>
                </a:solidFill>
                <a:latin typeface="Verdana"/>
              </a:defRPr>
            </a:pPr>
            <a:r>
              <a:rPr lang="lv-LV" sz="130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Katrā grupā p</a:t>
            </a:r>
            <a:r>
              <a:rPr lang="lv-LV" sz="1300" noProof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rioritārās</a:t>
            </a:r>
            <a:r>
              <a:rPr lang="lv-LV" sz="1300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</a:p>
          <a:p>
            <a:pPr algn="ctr">
              <a:defRPr sz="1300" b="1">
                <a:solidFill>
                  <a:srgbClr val="C69214"/>
                </a:solidFill>
                <a:latin typeface="Verdana"/>
              </a:defRPr>
            </a:pPr>
            <a:r>
              <a:rPr lang="lv-LV" sz="1300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reformas un pakalpojumi</a:t>
            </a: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78048A77-552D-2E09-AB59-0652F40C97B4}"/>
              </a:ext>
            </a:extLst>
          </p:cNvPr>
          <p:cNvSpPr/>
          <p:nvPr/>
        </p:nvSpPr>
        <p:spPr>
          <a:xfrm>
            <a:off x="802722" y="4100799"/>
            <a:ext cx="905130" cy="3415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ACF4BE2D-CF74-2E67-4393-5828C49D8919}"/>
              </a:ext>
            </a:extLst>
          </p:cNvPr>
          <p:cNvSpPr txBox="1"/>
          <p:nvPr/>
        </p:nvSpPr>
        <p:spPr>
          <a:xfrm>
            <a:off x="840819" y="4160656"/>
            <a:ext cx="673362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IKP</a:t>
            </a:r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6930B5DD-9977-3D2A-9283-E05B71E263DF}"/>
              </a:ext>
            </a:extLst>
          </p:cNvPr>
          <p:cNvSpPr/>
          <p:nvPr/>
        </p:nvSpPr>
        <p:spPr>
          <a:xfrm>
            <a:off x="1826850" y="4100799"/>
            <a:ext cx="922622" cy="3415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1C33902B-D716-A83A-3BCF-41727E204988}"/>
              </a:ext>
            </a:extLst>
          </p:cNvPr>
          <p:cNvSpPr txBox="1"/>
          <p:nvPr/>
        </p:nvSpPr>
        <p:spPr>
          <a:xfrm>
            <a:off x="1796703" y="4150996"/>
            <a:ext cx="1003522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Produktivitāte</a:t>
            </a:r>
          </a:p>
        </p:txBody>
      </p:sp>
      <p:sp>
        <p:nvSpPr>
          <p:cNvPr id="269" name="Rectangle 268">
            <a:extLst>
              <a:ext uri="{FF2B5EF4-FFF2-40B4-BE49-F238E27FC236}">
                <a16:creationId xmlns:a16="http://schemas.microsoft.com/office/drawing/2014/main" id="{244EA995-55D2-C9AF-7AAF-C0B226FA4C5F}"/>
              </a:ext>
            </a:extLst>
          </p:cNvPr>
          <p:cNvSpPr/>
          <p:nvPr/>
        </p:nvSpPr>
        <p:spPr>
          <a:xfrm>
            <a:off x="2850978" y="4100799"/>
            <a:ext cx="922622" cy="3415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71" name="TextBox 270">
            <a:extLst>
              <a:ext uri="{FF2B5EF4-FFF2-40B4-BE49-F238E27FC236}">
                <a16:creationId xmlns:a16="http://schemas.microsoft.com/office/drawing/2014/main" id="{420A2893-3552-A2EB-A8A2-13DE7DCFFA1A}"/>
              </a:ext>
            </a:extLst>
          </p:cNvPr>
          <p:cNvSpPr txBox="1"/>
          <p:nvPr/>
        </p:nvSpPr>
        <p:spPr>
          <a:xfrm>
            <a:off x="2889074" y="4160656"/>
            <a:ext cx="808556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Eksports</a:t>
            </a:r>
          </a:p>
        </p:txBody>
      </p:sp>
      <p:sp>
        <p:nvSpPr>
          <p:cNvPr id="273" name="Rectangle 272">
            <a:extLst>
              <a:ext uri="{FF2B5EF4-FFF2-40B4-BE49-F238E27FC236}">
                <a16:creationId xmlns:a16="http://schemas.microsoft.com/office/drawing/2014/main" id="{F41A9475-04E0-05D3-760C-01C2A7AC541D}"/>
              </a:ext>
            </a:extLst>
          </p:cNvPr>
          <p:cNvSpPr/>
          <p:nvPr/>
        </p:nvSpPr>
        <p:spPr>
          <a:xfrm>
            <a:off x="802722" y="4603719"/>
            <a:ext cx="905130" cy="3415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75" name="TextBox 274">
            <a:extLst>
              <a:ext uri="{FF2B5EF4-FFF2-40B4-BE49-F238E27FC236}">
                <a16:creationId xmlns:a16="http://schemas.microsoft.com/office/drawing/2014/main" id="{377079D3-85E7-5C8A-44B5-561E31146DFB}"/>
              </a:ext>
            </a:extLst>
          </p:cNvPr>
          <p:cNvSpPr txBox="1"/>
          <p:nvPr/>
        </p:nvSpPr>
        <p:spPr>
          <a:xfrm>
            <a:off x="840818" y="4616536"/>
            <a:ext cx="880859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Privātās </a:t>
            </a:r>
          </a:p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investīcijas</a:t>
            </a:r>
          </a:p>
        </p:txBody>
      </p:sp>
      <p:sp>
        <p:nvSpPr>
          <p:cNvPr id="277" name="Rectangle 276">
            <a:extLst>
              <a:ext uri="{FF2B5EF4-FFF2-40B4-BE49-F238E27FC236}">
                <a16:creationId xmlns:a16="http://schemas.microsoft.com/office/drawing/2014/main" id="{B0B43DD7-4EBD-622D-EFA0-AF23106B1C9B}"/>
              </a:ext>
            </a:extLst>
          </p:cNvPr>
          <p:cNvSpPr/>
          <p:nvPr/>
        </p:nvSpPr>
        <p:spPr>
          <a:xfrm>
            <a:off x="1826850" y="4603719"/>
            <a:ext cx="905130" cy="3415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79" name="TextBox 278">
            <a:extLst>
              <a:ext uri="{FF2B5EF4-FFF2-40B4-BE49-F238E27FC236}">
                <a16:creationId xmlns:a16="http://schemas.microsoft.com/office/drawing/2014/main" id="{AD6FFB50-F047-2412-1DBC-673A08068EF8}"/>
              </a:ext>
            </a:extLst>
          </p:cNvPr>
          <p:cNvSpPr txBox="1"/>
          <p:nvPr/>
        </p:nvSpPr>
        <p:spPr>
          <a:xfrm>
            <a:off x="1864948" y="4663576"/>
            <a:ext cx="806282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Inovācijas</a:t>
            </a:r>
          </a:p>
        </p:txBody>
      </p:sp>
      <p:sp>
        <p:nvSpPr>
          <p:cNvPr id="281" name="Rectangle 280">
            <a:extLst>
              <a:ext uri="{FF2B5EF4-FFF2-40B4-BE49-F238E27FC236}">
                <a16:creationId xmlns:a16="http://schemas.microsoft.com/office/drawing/2014/main" id="{B2DE746D-AEF4-32C4-3D3D-D2BDE7739CCE}"/>
              </a:ext>
            </a:extLst>
          </p:cNvPr>
          <p:cNvSpPr/>
          <p:nvPr/>
        </p:nvSpPr>
        <p:spPr>
          <a:xfrm>
            <a:off x="2850978" y="4603719"/>
            <a:ext cx="922622" cy="3415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83" name="TextBox 282">
            <a:extLst>
              <a:ext uri="{FF2B5EF4-FFF2-40B4-BE49-F238E27FC236}">
                <a16:creationId xmlns:a16="http://schemas.microsoft.com/office/drawing/2014/main" id="{90FFE6A9-576E-2C93-1D24-D71944B7356C}"/>
              </a:ext>
            </a:extLst>
          </p:cNvPr>
          <p:cNvSpPr txBox="1"/>
          <p:nvPr/>
        </p:nvSpPr>
        <p:spPr>
          <a:xfrm>
            <a:off x="2889075" y="4663576"/>
            <a:ext cx="758013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Drošība</a:t>
            </a:r>
          </a:p>
        </p:txBody>
      </p:sp>
      <p:sp>
        <p:nvSpPr>
          <p:cNvPr id="285" name="Rectangle 284">
            <a:extLst>
              <a:ext uri="{FF2B5EF4-FFF2-40B4-BE49-F238E27FC236}">
                <a16:creationId xmlns:a16="http://schemas.microsoft.com/office/drawing/2014/main" id="{4021474C-1E9C-1618-352D-5C4FA3AF9B0A}"/>
              </a:ext>
            </a:extLst>
          </p:cNvPr>
          <p:cNvSpPr/>
          <p:nvPr/>
        </p:nvSpPr>
        <p:spPr>
          <a:xfrm>
            <a:off x="802722" y="5106639"/>
            <a:ext cx="918955" cy="3415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b="1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87" name="TextBox 286">
            <a:extLst>
              <a:ext uri="{FF2B5EF4-FFF2-40B4-BE49-F238E27FC236}">
                <a16:creationId xmlns:a16="http://schemas.microsoft.com/office/drawing/2014/main" id="{164C1C8A-83CC-0F47-31E3-8CFD7FBA62E1}"/>
              </a:ext>
            </a:extLst>
          </p:cNvPr>
          <p:cNvSpPr txBox="1"/>
          <p:nvPr/>
        </p:nvSpPr>
        <p:spPr>
          <a:xfrm>
            <a:off x="840817" y="5149789"/>
            <a:ext cx="763101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Klimats</a:t>
            </a:r>
          </a:p>
        </p:txBody>
      </p:sp>
      <p:sp>
        <p:nvSpPr>
          <p:cNvPr id="289" name="Rectangle 288">
            <a:extLst>
              <a:ext uri="{FF2B5EF4-FFF2-40B4-BE49-F238E27FC236}">
                <a16:creationId xmlns:a16="http://schemas.microsoft.com/office/drawing/2014/main" id="{0F6913BF-AE11-3F8C-971A-D2AB30A1BAE2}"/>
              </a:ext>
            </a:extLst>
          </p:cNvPr>
          <p:cNvSpPr/>
          <p:nvPr/>
        </p:nvSpPr>
        <p:spPr>
          <a:xfrm>
            <a:off x="1826850" y="5106639"/>
            <a:ext cx="922622" cy="3415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AFD55E75-82B0-CD45-9997-33EC57FF67E1}"/>
              </a:ext>
            </a:extLst>
          </p:cNvPr>
          <p:cNvSpPr txBox="1"/>
          <p:nvPr/>
        </p:nvSpPr>
        <p:spPr>
          <a:xfrm>
            <a:off x="1749223" y="5169694"/>
            <a:ext cx="1116163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Cilvēkkapitāls</a:t>
            </a:r>
            <a:endParaRPr lang="lv-LV" sz="800" b="1" noProof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93" name="Rectangle 292">
            <a:extLst>
              <a:ext uri="{FF2B5EF4-FFF2-40B4-BE49-F238E27FC236}">
                <a16:creationId xmlns:a16="http://schemas.microsoft.com/office/drawing/2014/main" id="{537362D5-D95F-8BFA-E9D3-9127FE7B67F6}"/>
              </a:ext>
            </a:extLst>
          </p:cNvPr>
          <p:cNvSpPr/>
          <p:nvPr/>
        </p:nvSpPr>
        <p:spPr>
          <a:xfrm>
            <a:off x="2850978" y="5106639"/>
            <a:ext cx="922622" cy="3415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80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95" name="TextBox 294">
            <a:extLst>
              <a:ext uri="{FF2B5EF4-FFF2-40B4-BE49-F238E27FC236}">
                <a16:creationId xmlns:a16="http://schemas.microsoft.com/office/drawing/2014/main" id="{FFFA5AA0-C5E3-EFB2-C7EF-EF253AD8FCF8}"/>
              </a:ext>
            </a:extLst>
          </p:cNvPr>
          <p:cNvSpPr txBox="1"/>
          <p:nvPr/>
        </p:nvSpPr>
        <p:spPr>
          <a:xfrm>
            <a:off x="2837937" y="5124425"/>
            <a:ext cx="91103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 sz="700" b="0">
                <a:solidFill>
                  <a:srgbClr val="1E293B"/>
                </a:solidFill>
                <a:latin typeface="Verdana"/>
              </a:defRPr>
            </a:pPr>
            <a:r>
              <a:rPr lang="lv-LV" sz="8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Sociālie mērķi</a:t>
            </a:r>
          </a:p>
        </p:txBody>
      </p:sp>
      <p:sp>
        <p:nvSpPr>
          <p:cNvPr id="297" name="Rectangle 296">
            <a:extLst>
              <a:ext uri="{FF2B5EF4-FFF2-40B4-BE49-F238E27FC236}">
                <a16:creationId xmlns:a16="http://schemas.microsoft.com/office/drawing/2014/main" id="{89CC5069-C3BC-E680-75D6-705612B925D6}"/>
              </a:ext>
            </a:extLst>
          </p:cNvPr>
          <p:cNvSpPr/>
          <p:nvPr/>
        </p:nvSpPr>
        <p:spPr>
          <a:xfrm>
            <a:off x="4422869" y="3882635"/>
            <a:ext cx="1460653" cy="60906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99" name="TextBox 298">
            <a:extLst>
              <a:ext uri="{FF2B5EF4-FFF2-40B4-BE49-F238E27FC236}">
                <a16:creationId xmlns:a16="http://schemas.microsoft.com/office/drawing/2014/main" id="{D8715714-D7F7-6F83-6C93-EF7929504A00}"/>
              </a:ext>
            </a:extLst>
          </p:cNvPr>
          <p:cNvSpPr txBox="1"/>
          <p:nvPr/>
        </p:nvSpPr>
        <p:spPr>
          <a:xfrm>
            <a:off x="4410406" y="3978596"/>
            <a:ext cx="146065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800" b="0">
                <a:solidFill>
                  <a:srgbClr val="1E293B"/>
                </a:solidFill>
                <a:latin typeface="Verdana"/>
              </a:defRPr>
            </a:pPr>
            <a:r>
              <a:rPr lang="lv-LV" sz="1000" b="1" noProof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EKONOMIKAS IZAUGSME</a:t>
            </a:r>
          </a:p>
        </p:txBody>
      </p:sp>
      <p:sp>
        <p:nvSpPr>
          <p:cNvPr id="301" name="Rectangle 300">
            <a:extLst>
              <a:ext uri="{FF2B5EF4-FFF2-40B4-BE49-F238E27FC236}">
                <a16:creationId xmlns:a16="http://schemas.microsoft.com/office/drawing/2014/main" id="{0164DA83-66DB-F624-872D-A64D05A463CE}"/>
              </a:ext>
            </a:extLst>
          </p:cNvPr>
          <p:cNvSpPr/>
          <p:nvPr/>
        </p:nvSpPr>
        <p:spPr>
          <a:xfrm>
            <a:off x="4414623" y="4544861"/>
            <a:ext cx="1460653" cy="609061"/>
          </a:xfrm>
          <a:prstGeom prst="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03" name="TextBox 302">
            <a:extLst>
              <a:ext uri="{FF2B5EF4-FFF2-40B4-BE49-F238E27FC236}">
                <a16:creationId xmlns:a16="http://schemas.microsoft.com/office/drawing/2014/main" id="{000F2C16-599B-F8CD-013B-496CC5E7C2CF}"/>
              </a:ext>
            </a:extLst>
          </p:cNvPr>
          <p:cNvSpPr txBox="1"/>
          <p:nvPr/>
        </p:nvSpPr>
        <p:spPr>
          <a:xfrm>
            <a:off x="4635066" y="4689570"/>
            <a:ext cx="10012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800" b="0">
                <a:solidFill>
                  <a:srgbClr val="1E293B"/>
                </a:solidFill>
                <a:latin typeface="Verdana"/>
              </a:defRPr>
            </a:pPr>
            <a:r>
              <a:rPr lang="lv-LV" sz="1000" b="1" noProof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DROŠĪBA</a:t>
            </a:r>
          </a:p>
        </p:txBody>
      </p:sp>
      <p:sp>
        <p:nvSpPr>
          <p:cNvPr id="305" name="Rectangle 304">
            <a:extLst>
              <a:ext uri="{FF2B5EF4-FFF2-40B4-BE49-F238E27FC236}">
                <a16:creationId xmlns:a16="http://schemas.microsoft.com/office/drawing/2014/main" id="{DF53A70A-112D-32E0-7138-A88A757F037B}"/>
              </a:ext>
            </a:extLst>
          </p:cNvPr>
          <p:cNvSpPr/>
          <p:nvPr/>
        </p:nvSpPr>
        <p:spPr>
          <a:xfrm>
            <a:off x="6055120" y="3865083"/>
            <a:ext cx="1460653" cy="609061"/>
          </a:xfrm>
          <a:prstGeom prst="rect">
            <a:avLst/>
          </a:prstGeom>
          <a:solidFill>
            <a:srgbClr val="00B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C308EDD7-B267-6736-D9C7-7FB8EE35D841}"/>
              </a:ext>
            </a:extLst>
          </p:cNvPr>
          <p:cNvSpPr txBox="1"/>
          <p:nvPr/>
        </p:nvSpPr>
        <p:spPr>
          <a:xfrm>
            <a:off x="6102471" y="3952884"/>
            <a:ext cx="141330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800" b="0">
                <a:solidFill>
                  <a:srgbClr val="1E293B"/>
                </a:solidFill>
                <a:latin typeface="Verdana"/>
              </a:defRPr>
            </a:pPr>
            <a:r>
              <a:rPr lang="lv-LV" sz="1000" b="1" noProof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VESELĪBAS UN SOCIĀLIE MĒRĶI</a:t>
            </a:r>
          </a:p>
        </p:txBody>
      </p:sp>
      <p:sp>
        <p:nvSpPr>
          <p:cNvPr id="309" name="Rectangle 308">
            <a:extLst>
              <a:ext uri="{FF2B5EF4-FFF2-40B4-BE49-F238E27FC236}">
                <a16:creationId xmlns:a16="http://schemas.microsoft.com/office/drawing/2014/main" id="{2394D757-271A-B862-6F1B-BB95539505B4}"/>
              </a:ext>
            </a:extLst>
          </p:cNvPr>
          <p:cNvSpPr/>
          <p:nvPr/>
        </p:nvSpPr>
        <p:spPr>
          <a:xfrm>
            <a:off x="5102730" y="5224532"/>
            <a:ext cx="1837172" cy="609061"/>
          </a:xfrm>
          <a:prstGeom prst="rect">
            <a:avLst/>
          </a:prstGeom>
          <a:solidFill>
            <a:srgbClr val="E76F5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8498E967-89B7-1BBF-186A-DE2177305EE8}"/>
              </a:ext>
            </a:extLst>
          </p:cNvPr>
          <p:cNvSpPr txBox="1"/>
          <p:nvPr/>
        </p:nvSpPr>
        <p:spPr>
          <a:xfrm>
            <a:off x="5096250" y="5309553"/>
            <a:ext cx="19343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800" b="0">
                <a:solidFill>
                  <a:srgbClr val="1E293B"/>
                </a:solidFill>
                <a:latin typeface="Verdana"/>
              </a:defRPr>
            </a:pPr>
            <a:r>
              <a:rPr lang="lv-LV" sz="1000" b="1" noProof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REĢIONU ATTĪSTĪBA</a:t>
            </a:r>
          </a:p>
          <a:p>
            <a:pPr algn="ctr">
              <a:defRPr sz="800" b="0">
                <a:solidFill>
                  <a:srgbClr val="1E293B"/>
                </a:solidFill>
                <a:latin typeface="Verdana"/>
              </a:defRPr>
            </a:pPr>
            <a:r>
              <a:rPr lang="lv-LV" sz="1000" b="1" noProof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AUSTRUMU PIEROBEŽA</a:t>
            </a:r>
          </a:p>
        </p:txBody>
      </p:sp>
      <p:sp>
        <p:nvSpPr>
          <p:cNvPr id="313" name="Rectangle 312">
            <a:extLst>
              <a:ext uri="{FF2B5EF4-FFF2-40B4-BE49-F238E27FC236}">
                <a16:creationId xmlns:a16="http://schemas.microsoft.com/office/drawing/2014/main" id="{ED6999E0-77D5-952C-22FD-62F2866A3E98}"/>
              </a:ext>
            </a:extLst>
          </p:cNvPr>
          <p:cNvSpPr/>
          <p:nvPr/>
        </p:nvSpPr>
        <p:spPr>
          <a:xfrm>
            <a:off x="6059045" y="4538803"/>
            <a:ext cx="1460653" cy="60906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15" name="TextBox 314">
            <a:extLst>
              <a:ext uri="{FF2B5EF4-FFF2-40B4-BE49-F238E27FC236}">
                <a16:creationId xmlns:a16="http://schemas.microsoft.com/office/drawing/2014/main" id="{A2043950-60CB-D6A5-E9BA-DDDB97970B53}"/>
              </a:ext>
            </a:extLst>
          </p:cNvPr>
          <p:cNvSpPr txBox="1"/>
          <p:nvPr/>
        </p:nvSpPr>
        <p:spPr>
          <a:xfrm>
            <a:off x="6055120" y="4629444"/>
            <a:ext cx="152573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800" b="0">
                <a:solidFill>
                  <a:srgbClr val="1E293B"/>
                </a:solidFill>
                <a:latin typeface="Verdana"/>
              </a:defRPr>
            </a:pPr>
            <a:r>
              <a:rPr lang="lv-LV" sz="1000" b="1" noProof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VIDE, ENERĢIJA UN KLIMATS</a:t>
            </a:r>
          </a:p>
        </p:txBody>
      </p:sp>
      <p:sp>
        <p:nvSpPr>
          <p:cNvPr id="317" name="TextBox 316">
            <a:extLst>
              <a:ext uri="{FF2B5EF4-FFF2-40B4-BE49-F238E27FC236}">
                <a16:creationId xmlns:a16="http://schemas.microsoft.com/office/drawing/2014/main" id="{CBBA027F-0B25-F5F2-7FCB-5607272F20E3}"/>
              </a:ext>
            </a:extLst>
          </p:cNvPr>
          <p:cNvSpPr txBox="1"/>
          <p:nvPr/>
        </p:nvSpPr>
        <p:spPr>
          <a:xfrm>
            <a:off x="4245378" y="6141856"/>
            <a:ext cx="3418034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000" b="0">
                <a:solidFill>
                  <a:srgbClr val="1E293B"/>
                </a:solidFill>
                <a:latin typeface="Verdana"/>
              </a:defRPr>
            </a:pPr>
            <a:r>
              <a:rPr lang="lv-LV" sz="900" b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Veido investīciju portfeļa struktūras pamatu, balansējot regulu prasības, drošību un ekonomisko efektu.</a:t>
            </a:r>
          </a:p>
        </p:txBody>
      </p:sp>
      <p:sp>
        <p:nvSpPr>
          <p:cNvPr id="327" name="TextBox 326">
            <a:extLst>
              <a:ext uri="{FF2B5EF4-FFF2-40B4-BE49-F238E27FC236}">
                <a16:creationId xmlns:a16="http://schemas.microsoft.com/office/drawing/2014/main" id="{B066A41C-3F2E-4EEB-2698-6836F52791CA}"/>
              </a:ext>
            </a:extLst>
          </p:cNvPr>
          <p:cNvSpPr txBox="1"/>
          <p:nvPr/>
        </p:nvSpPr>
        <p:spPr>
          <a:xfrm>
            <a:off x="7905549" y="6148926"/>
            <a:ext cx="3377394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 b="1">
                <a:solidFill>
                  <a:srgbClr val="C69214"/>
                </a:solidFill>
                <a:latin typeface="Verdana"/>
              </a:defRPr>
            </a:pPr>
            <a:r>
              <a:rPr lang="lv-LV" sz="90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Kas ir jāsasniedz? Reforma kā būtisks instruments. Investīciju atlase pēc ieguldījuma (ENPV vērtējums)</a:t>
            </a:r>
          </a:p>
        </p:txBody>
      </p:sp>
      <p:sp>
        <p:nvSpPr>
          <p:cNvPr id="332" name="Rectangle 331">
            <a:extLst>
              <a:ext uri="{FF2B5EF4-FFF2-40B4-BE49-F238E27FC236}">
                <a16:creationId xmlns:a16="http://schemas.microsoft.com/office/drawing/2014/main" id="{2F687CA4-C3DA-FA66-C0D3-BDB1D9C5F982}"/>
              </a:ext>
            </a:extLst>
          </p:cNvPr>
          <p:cNvSpPr/>
          <p:nvPr/>
        </p:nvSpPr>
        <p:spPr>
          <a:xfrm>
            <a:off x="8108874" y="3998185"/>
            <a:ext cx="3016852" cy="43580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000" b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NACIONĀLĀ ATTĪSTĪBAS PLĀNA PRIORITĀTES</a:t>
            </a:r>
          </a:p>
        </p:txBody>
      </p:sp>
      <p:sp>
        <p:nvSpPr>
          <p:cNvPr id="334" name="Rectangle 333">
            <a:extLst>
              <a:ext uri="{FF2B5EF4-FFF2-40B4-BE49-F238E27FC236}">
                <a16:creationId xmlns:a16="http://schemas.microsoft.com/office/drawing/2014/main" id="{4AA41E80-C3DD-B2FD-6B0D-7C43D770DB23}"/>
              </a:ext>
            </a:extLst>
          </p:cNvPr>
          <p:cNvSpPr/>
          <p:nvPr/>
        </p:nvSpPr>
        <p:spPr>
          <a:xfrm>
            <a:off x="8946474" y="4485880"/>
            <a:ext cx="1277759" cy="43580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0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PAKALPOJUMI</a:t>
            </a:r>
            <a:endParaRPr lang="lv-LV" sz="1000" b="1" noProof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36" name="Rectangle 335">
            <a:extLst>
              <a:ext uri="{FF2B5EF4-FFF2-40B4-BE49-F238E27FC236}">
                <a16:creationId xmlns:a16="http://schemas.microsoft.com/office/drawing/2014/main" id="{B106AEAE-473D-0AC2-2521-461BA57D7C3B}"/>
              </a:ext>
            </a:extLst>
          </p:cNvPr>
          <p:cNvSpPr/>
          <p:nvPr/>
        </p:nvSpPr>
        <p:spPr>
          <a:xfrm>
            <a:off x="8946473" y="4969846"/>
            <a:ext cx="1277759" cy="43580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000" b="1" noProof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REFORMAS, CSR</a:t>
            </a:r>
          </a:p>
        </p:txBody>
      </p:sp>
      <p:sp>
        <p:nvSpPr>
          <p:cNvPr id="338" name="Rectangle 337">
            <a:extLst>
              <a:ext uri="{FF2B5EF4-FFF2-40B4-BE49-F238E27FC236}">
                <a16:creationId xmlns:a16="http://schemas.microsoft.com/office/drawing/2014/main" id="{AD627FEF-7CF3-6CAB-B4F9-D40C19F7FB02}"/>
              </a:ext>
            </a:extLst>
          </p:cNvPr>
          <p:cNvSpPr/>
          <p:nvPr/>
        </p:nvSpPr>
        <p:spPr>
          <a:xfrm>
            <a:off x="8955366" y="5449532"/>
            <a:ext cx="1277759" cy="435807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000" b="1" noProof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INVESTĪCIJAS</a:t>
            </a:r>
          </a:p>
        </p:txBody>
      </p:sp>
      <p:sp>
        <p:nvSpPr>
          <p:cNvPr id="346" name="TextBox 345">
            <a:extLst>
              <a:ext uri="{FF2B5EF4-FFF2-40B4-BE49-F238E27FC236}">
                <a16:creationId xmlns:a16="http://schemas.microsoft.com/office/drawing/2014/main" id="{88792BE2-0FDE-FCA0-4307-3E9C33D80D44}"/>
              </a:ext>
            </a:extLst>
          </p:cNvPr>
          <p:cNvSpPr txBox="1"/>
          <p:nvPr/>
        </p:nvSpPr>
        <p:spPr>
          <a:xfrm>
            <a:off x="591968" y="6109938"/>
            <a:ext cx="3443884" cy="5539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1F4E79"/>
                </a:solidFill>
                <a:latin typeface="Verdana"/>
              </a:defRPr>
            </a:pPr>
            <a:r>
              <a:rPr lang="lv-LV" sz="1000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JĀ / NĒ FILTRS + </a:t>
            </a:r>
          </a:p>
          <a:p>
            <a:pPr algn="l">
              <a:defRPr sz="1400" b="1">
                <a:solidFill>
                  <a:srgbClr val="1F4E79"/>
                </a:solidFill>
                <a:latin typeface="Verdana"/>
              </a:defRPr>
            </a:pPr>
            <a:r>
              <a:rPr lang="lv-LV" sz="1000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svaru koeficients + </a:t>
            </a:r>
            <a:r>
              <a:rPr lang="lv-LV" sz="1000" noProof="0" err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atdeves</a:t>
            </a:r>
            <a:r>
              <a:rPr lang="lv-LV" sz="1000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koeficients </a:t>
            </a:r>
          </a:p>
          <a:p>
            <a:pPr algn="l">
              <a:defRPr sz="1400" b="1">
                <a:solidFill>
                  <a:srgbClr val="1F4E79"/>
                </a:solidFill>
                <a:latin typeface="Verdana"/>
              </a:defRPr>
            </a:pPr>
            <a:r>
              <a:rPr lang="lv-LV" sz="1000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(ieguvumi uz 1 EUR, ministriju dati)</a:t>
            </a:r>
          </a:p>
        </p:txBody>
      </p:sp>
      <p:pic>
        <p:nvPicPr>
          <p:cNvPr id="3" name="Google Shape;90;p13" descr="image.png">
            <a:extLst>
              <a:ext uri="{FF2B5EF4-FFF2-40B4-BE49-F238E27FC236}">
                <a16:creationId xmlns:a16="http://schemas.microsoft.com/office/drawing/2014/main" id="{0D8F9A93-8779-5FC1-7158-A81F155A3D63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flipV="1">
            <a:off x="1952630" y="1562660"/>
            <a:ext cx="10239369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91;p13" descr="image.png">
            <a:extLst>
              <a:ext uri="{FF2B5EF4-FFF2-40B4-BE49-F238E27FC236}">
                <a16:creationId xmlns:a16="http://schemas.microsoft.com/office/drawing/2014/main" id="{BEB14DA3-D7C0-16FA-E45E-5B7592843014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682262" y="1449710"/>
            <a:ext cx="403263" cy="367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92;p13" descr="image.png">
            <a:extLst>
              <a:ext uri="{FF2B5EF4-FFF2-40B4-BE49-F238E27FC236}">
                <a16:creationId xmlns:a16="http://schemas.microsoft.com/office/drawing/2014/main" id="{ADA0EA7F-7631-2658-0561-E0EF067F21DB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289723" y="1449710"/>
            <a:ext cx="403263" cy="367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93;p13" descr="image.png">
            <a:extLst>
              <a:ext uri="{FF2B5EF4-FFF2-40B4-BE49-F238E27FC236}">
                <a16:creationId xmlns:a16="http://schemas.microsoft.com/office/drawing/2014/main" id="{1A57BB58-BD91-C9DB-CEFB-D26DBEBD4EFC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897185" y="1449710"/>
            <a:ext cx="403263" cy="367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94;p13" descr="image.png">
            <a:extLst>
              <a:ext uri="{FF2B5EF4-FFF2-40B4-BE49-F238E27FC236}">
                <a16:creationId xmlns:a16="http://schemas.microsoft.com/office/drawing/2014/main" id="{5AB2D26E-4CB7-B15D-3247-1123B241DCEB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504646" y="1449710"/>
            <a:ext cx="403263" cy="36744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17;p13">
            <a:extLst>
              <a:ext uri="{FF2B5EF4-FFF2-40B4-BE49-F238E27FC236}">
                <a16:creationId xmlns:a16="http://schemas.microsoft.com/office/drawing/2014/main" id="{60876FCE-C403-EA04-298C-5A1B4F8F99E4}"/>
              </a:ext>
            </a:extLst>
          </p:cNvPr>
          <p:cNvSpPr txBox="1"/>
          <p:nvPr/>
        </p:nvSpPr>
        <p:spPr>
          <a:xfrm>
            <a:off x="1578915" y="1947900"/>
            <a:ext cx="641092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50" b="1" i="0" u="none" strike="noStrike" cap="none" noProof="0">
                <a:solidFill>
                  <a:srgbClr val="0F172A"/>
                </a:solidFill>
                <a:latin typeface="Verdana" panose="020B0604030504040204" pitchFamily="34" charset="0"/>
                <a:ea typeface="Verdana" panose="020B0604030504040204" pitchFamily="34" charset="0"/>
                <a:cs typeface="Poppins"/>
                <a:sym typeface="Poppins"/>
              </a:rPr>
              <a:t>JŪLIJS</a:t>
            </a:r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5" name="Google Shape;118;p13">
            <a:extLst>
              <a:ext uri="{FF2B5EF4-FFF2-40B4-BE49-F238E27FC236}">
                <a16:creationId xmlns:a16="http://schemas.microsoft.com/office/drawing/2014/main" id="{D4236D58-EEBA-8DAE-490B-6C23A8EABB27}"/>
              </a:ext>
            </a:extLst>
          </p:cNvPr>
          <p:cNvSpPr txBox="1"/>
          <p:nvPr/>
        </p:nvSpPr>
        <p:spPr>
          <a:xfrm>
            <a:off x="875737" y="2109443"/>
            <a:ext cx="2016315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lv-LV" sz="1050" noProof="0">
                <a:solidFill>
                  <a:srgbClr val="475569"/>
                </a:solidFill>
                <a:latin typeface="Verdana" panose="020B0604030504040204" pitchFamily="34" charset="0"/>
                <a:ea typeface="Verdana" panose="020B0604030504040204" pitchFamily="34" charset="0"/>
                <a:cs typeface="Inter Medium"/>
                <a:sym typeface="Inter Medium"/>
              </a:rPr>
              <a:t>Prioritāšu priekšlikumu apkopošana</a:t>
            </a:r>
            <a:endParaRPr lang="lv-LV" sz="1050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7" name="Google Shape;119;p13">
            <a:extLst>
              <a:ext uri="{FF2B5EF4-FFF2-40B4-BE49-F238E27FC236}">
                <a16:creationId xmlns:a16="http://schemas.microsoft.com/office/drawing/2014/main" id="{CCDD1053-29B8-3223-9836-F10A655A229F}"/>
              </a:ext>
            </a:extLst>
          </p:cNvPr>
          <p:cNvSpPr txBox="1"/>
          <p:nvPr/>
        </p:nvSpPr>
        <p:spPr>
          <a:xfrm>
            <a:off x="4154539" y="1842209"/>
            <a:ext cx="767577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50" b="1" i="0" u="none" strike="noStrike" cap="none" noProof="0">
                <a:solidFill>
                  <a:srgbClr val="0F172A"/>
                </a:solidFill>
                <a:latin typeface="Verdana" panose="020B0604030504040204" pitchFamily="34" charset="0"/>
                <a:ea typeface="Verdana" panose="020B0604030504040204" pitchFamily="34" charset="0"/>
                <a:cs typeface="Poppins"/>
                <a:sym typeface="Poppins"/>
              </a:rPr>
              <a:t>JŪLIJS/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50" b="1" i="0" u="none" strike="noStrike" cap="none" noProof="0">
                <a:solidFill>
                  <a:srgbClr val="0F172A"/>
                </a:solidFill>
                <a:latin typeface="Verdana" panose="020B0604030504040204" pitchFamily="34" charset="0"/>
                <a:ea typeface="Verdana" panose="020B0604030504040204" pitchFamily="34" charset="0"/>
                <a:cs typeface="Poppins"/>
                <a:sym typeface="Poppins"/>
              </a:rPr>
              <a:t>AUGUSTS</a:t>
            </a:r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9" name="Google Shape;120;p13">
            <a:extLst>
              <a:ext uri="{FF2B5EF4-FFF2-40B4-BE49-F238E27FC236}">
                <a16:creationId xmlns:a16="http://schemas.microsoft.com/office/drawing/2014/main" id="{9A1E33E9-AD02-D249-71FB-ED50351BF9DD}"/>
              </a:ext>
            </a:extLst>
          </p:cNvPr>
          <p:cNvSpPr txBox="1"/>
          <p:nvPr/>
        </p:nvSpPr>
        <p:spPr>
          <a:xfrm>
            <a:off x="3692881" y="2121514"/>
            <a:ext cx="1631621" cy="218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12" b="0" i="0" u="none" strike="noStrike" cap="none" noProof="0">
                <a:solidFill>
                  <a:srgbClr val="475569"/>
                </a:solidFill>
                <a:latin typeface="Verdana" panose="020B0604030504040204" pitchFamily="34" charset="0"/>
                <a:ea typeface="Verdana" panose="020B0604030504040204" pitchFamily="34" charset="0"/>
                <a:cs typeface="Inter Medium"/>
                <a:sym typeface="Inter Medium"/>
              </a:rPr>
              <a:t>Datu precizēšana</a:t>
            </a:r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1" name="Google Shape;121;p13">
            <a:extLst>
              <a:ext uri="{FF2B5EF4-FFF2-40B4-BE49-F238E27FC236}">
                <a16:creationId xmlns:a16="http://schemas.microsoft.com/office/drawing/2014/main" id="{CAC1F9E2-5538-3607-1787-5256F7B43B28}"/>
              </a:ext>
            </a:extLst>
          </p:cNvPr>
          <p:cNvSpPr txBox="1"/>
          <p:nvPr/>
        </p:nvSpPr>
        <p:spPr>
          <a:xfrm>
            <a:off x="6535989" y="1876662"/>
            <a:ext cx="1241658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50" b="1" i="0" u="none" strike="noStrike" cap="none" noProof="0">
                <a:solidFill>
                  <a:srgbClr val="0F172A"/>
                </a:solidFill>
                <a:latin typeface="Verdana" panose="020B0604030504040204" pitchFamily="34" charset="0"/>
                <a:ea typeface="Verdana" panose="020B0604030504040204" pitchFamily="34" charset="0"/>
                <a:cs typeface="Poppins"/>
                <a:sym typeface="Poppins"/>
              </a:rPr>
              <a:t>AUGUSTS/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50" b="1" i="0" u="none" strike="noStrike" cap="none" noProof="0">
                <a:solidFill>
                  <a:srgbClr val="0F172A"/>
                </a:solidFill>
                <a:latin typeface="Verdana" panose="020B0604030504040204" pitchFamily="34" charset="0"/>
                <a:ea typeface="Verdana" panose="020B0604030504040204" pitchFamily="34" charset="0"/>
                <a:cs typeface="Poppins"/>
                <a:sym typeface="Poppins"/>
              </a:rPr>
              <a:t>SEPTEMBRIS</a:t>
            </a:r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3" name="Google Shape;122;p13">
            <a:extLst>
              <a:ext uri="{FF2B5EF4-FFF2-40B4-BE49-F238E27FC236}">
                <a16:creationId xmlns:a16="http://schemas.microsoft.com/office/drawing/2014/main" id="{78C88BE6-4DBB-F46E-1D5C-020F05E859CE}"/>
              </a:ext>
            </a:extLst>
          </p:cNvPr>
          <p:cNvSpPr txBox="1"/>
          <p:nvPr/>
        </p:nvSpPr>
        <p:spPr>
          <a:xfrm>
            <a:off x="6090659" y="2187296"/>
            <a:ext cx="2092220" cy="311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12" b="0" i="0" u="none" strike="noStrike" cap="none" noProof="0">
                <a:solidFill>
                  <a:srgbClr val="475569"/>
                </a:solidFill>
                <a:latin typeface="Verdana" panose="020B0604030504040204" pitchFamily="34" charset="0"/>
                <a:ea typeface="Verdana" panose="020B0604030504040204" pitchFamily="34" charset="0"/>
                <a:cs typeface="Inter Medium"/>
                <a:sym typeface="Inter Medium"/>
              </a:rPr>
              <a:t>Izvērtēšana, grupēšana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12" b="0" i="0" u="none" strike="noStrike" cap="none" noProof="0">
                <a:solidFill>
                  <a:srgbClr val="475569"/>
                </a:solidFill>
                <a:latin typeface="Verdana" panose="020B0604030504040204" pitchFamily="34" charset="0"/>
                <a:ea typeface="Verdana" panose="020B0604030504040204" pitchFamily="34" charset="0"/>
                <a:cs typeface="Inter Medium"/>
                <a:sym typeface="Inter Medium"/>
              </a:rPr>
              <a:t>(1. &amp; 2.posms)</a:t>
            </a:r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5" name="Google Shape;123;p13">
            <a:extLst>
              <a:ext uri="{FF2B5EF4-FFF2-40B4-BE49-F238E27FC236}">
                <a16:creationId xmlns:a16="http://schemas.microsoft.com/office/drawing/2014/main" id="{57C3BC9C-6E71-D7EB-D953-E433D6AE171A}"/>
              </a:ext>
            </a:extLst>
          </p:cNvPr>
          <p:cNvSpPr txBox="1"/>
          <p:nvPr/>
        </p:nvSpPr>
        <p:spPr>
          <a:xfrm>
            <a:off x="9144925" y="1864349"/>
            <a:ext cx="1496197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50" b="1">
                <a:solidFill>
                  <a:srgbClr val="0F172A"/>
                </a:solidFill>
                <a:latin typeface="Verdana" panose="020B0604030504040204" pitchFamily="34" charset="0"/>
                <a:ea typeface="Verdana" panose="020B0604030504040204" pitchFamily="34" charset="0"/>
                <a:cs typeface="Poppins"/>
                <a:sym typeface="Poppins"/>
              </a:rPr>
              <a:t>OKTOBRIS/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50" b="1" i="0" u="none" strike="noStrike" cap="none" noProof="0">
                <a:solidFill>
                  <a:srgbClr val="0F172A"/>
                </a:solidFill>
                <a:latin typeface="Verdana" panose="020B0604030504040204" pitchFamily="34" charset="0"/>
                <a:ea typeface="Verdana" panose="020B0604030504040204" pitchFamily="34" charset="0"/>
                <a:cs typeface="Poppins"/>
                <a:sym typeface="Poppins"/>
              </a:rPr>
              <a:t>DECEMBRA BEIGAS</a:t>
            </a:r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7" name="Google Shape;124;p13">
            <a:extLst>
              <a:ext uri="{FF2B5EF4-FFF2-40B4-BE49-F238E27FC236}">
                <a16:creationId xmlns:a16="http://schemas.microsoft.com/office/drawing/2014/main" id="{30A40056-8AA9-A745-69B0-431B66AD483B}"/>
              </a:ext>
            </a:extLst>
          </p:cNvPr>
          <p:cNvSpPr txBox="1"/>
          <p:nvPr/>
        </p:nvSpPr>
        <p:spPr>
          <a:xfrm>
            <a:off x="8531792" y="2149643"/>
            <a:ext cx="2773789" cy="4672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12" b="0" i="0" u="none" strike="noStrike" cap="none" noProof="0">
                <a:solidFill>
                  <a:srgbClr val="475569"/>
                </a:solidFill>
                <a:latin typeface="Verdana" panose="020B0604030504040204" pitchFamily="34" charset="0"/>
                <a:ea typeface="Verdana" panose="020B0604030504040204" pitchFamily="34" charset="0"/>
                <a:cs typeface="Inter Medium"/>
                <a:sym typeface="Inter Medium"/>
              </a:rPr>
              <a:t>FM priekšlikums prioritātēm un investīcijām, kas ir pamats NRPP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012" b="0" i="0" u="none" strike="noStrike" cap="none" noProof="0">
                <a:solidFill>
                  <a:srgbClr val="475569"/>
                </a:solidFill>
                <a:latin typeface="Verdana" panose="020B0604030504040204" pitchFamily="34" charset="0"/>
                <a:ea typeface="Verdana" panose="020B0604030504040204" pitchFamily="34" charset="0"/>
                <a:cs typeface="Inter Medium"/>
                <a:sym typeface="Inter Medium"/>
              </a:rPr>
              <a:t>(3. posms)</a:t>
            </a:r>
            <a:endParaRPr lang="lv-LV" noProof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B502AEC-0128-92D7-EB82-E285D870A129}"/>
              </a:ext>
            </a:extLst>
          </p:cNvPr>
          <p:cNvCxnSpPr/>
          <p:nvPr/>
        </p:nvCxnSpPr>
        <p:spPr>
          <a:xfrm>
            <a:off x="8630067" y="4538803"/>
            <a:ext cx="0" cy="1234598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8C8B242-AD58-2A14-D28C-40370133D5E2}"/>
              </a:ext>
            </a:extLst>
          </p:cNvPr>
          <p:cNvCxnSpPr>
            <a:cxnSpLocks/>
          </p:cNvCxnSpPr>
          <p:nvPr/>
        </p:nvCxnSpPr>
        <p:spPr>
          <a:xfrm>
            <a:off x="3518232" y="3137485"/>
            <a:ext cx="1170263" cy="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F13AFDE-CFC7-6274-2CE0-9797A528E4C8}"/>
              </a:ext>
            </a:extLst>
          </p:cNvPr>
          <p:cNvCxnSpPr>
            <a:cxnSpLocks/>
          </p:cNvCxnSpPr>
          <p:nvPr/>
        </p:nvCxnSpPr>
        <p:spPr>
          <a:xfrm>
            <a:off x="7125609" y="3137485"/>
            <a:ext cx="1170263" cy="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2616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D9C5AA-BE70-3FEB-52AD-437FC17D528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212209" y="6381750"/>
            <a:ext cx="562124" cy="304800"/>
          </a:xfrm>
        </p:spPr>
        <p:txBody>
          <a:bodyPr/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fld id="{0B582915-0310-4CDD-9A79-BDC3E59340E8}" type="slidenum">
              <a:rPr lang="lv-LV"/>
              <a:pPr defTabSz="457200" fontAlgn="auto">
                <a:spcBef>
                  <a:spcPts val="0"/>
                </a:spcBef>
                <a:spcAft>
                  <a:spcPts val="0"/>
                </a:spcAft>
              </a:pPr>
              <a:t>14</a:t>
            </a:fld>
            <a:endParaRPr lang="lv-LV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1D0EB2B-7202-EC7F-CCFD-C5F0AC59D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0268" y="-5845"/>
            <a:ext cx="10231732" cy="1188727"/>
          </a:xfrm>
          <a:solidFill>
            <a:srgbClr val="002060"/>
          </a:solidFill>
        </p:spPr>
        <p:txBody>
          <a:bodyPr anchor="ctr">
            <a:normAutofit/>
          </a:bodyPr>
          <a:lstStyle/>
          <a:p>
            <a:r>
              <a:rPr lang="lv-LV" sz="2200">
                <a:solidFill>
                  <a:schemeClr val="bg1"/>
                </a:solidFill>
              </a:rPr>
              <a:t>ES fondu 2028-2034 periods – laika grafiks (indikatīvi)</a:t>
            </a:r>
            <a:endParaRPr lang="lv-LV" sz="2200" b="0" u="sng" noProof="0">
              <a:solidFill>
                <a:schemeClr val="bg1"/>
              </a:solidFill>
            </a:endParaRPr>
          </a:p>
        </p:txBody>
      </p:sp>
      <p:sp>
        <p:nvSpPr>
          <p:cNvPr id="21" name="Rounded Rectangle 16">
            <a:extLst>
              <a:ext uri="{FF2B5EF4-FFF2-40B4-BE49-F238E27FC236}">
                <a16:creationId xmlns:a16="http://schemas.microsoft.com/office/drawing/2014/main" id="{2FFE048B-84A4-4569-4234-808B97FC401B}"/>
              </a:ext>
            </a:extLst>
          </p:cNvPr>
          <p:cNvSpPr/>
          <p:nvPr/>
        </p:nvSpPr>
        <p:spPr>
          <a:xfrm>
            <a:off x="1273292" y="1515175"/>
            <a:ext cx="7218089" cy="320040"/>
          </a:xfrm>
          <a:prstGeom prst="roundRect">
            <a:avLst/>
          </a:prstGeom>
          <a:solidFill>
            <a:srgbClr val="F1F3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 sz="1400"/>
            </a:pPr>
            <a:r>
              <a:rPr lang="lv-LV" sz="14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Dalībvalstu diskusijas par regulējumu</a:t>
            </a:r>
          </a:p>
        </p:txBody>
      </p:sp>
      <p:sp>
        <p:nvSpPr>
          <p:cNvPr id="22" name="Rounded Rectangle 17">
            <a:extLst>
              <a:ext uri="{FF2B5EF4-FFF2-40B4-BE49-F238E27FC236}">
                <a16:creationId xmlns:a16="http://schemas.microsoft.com/office/drawing/2014/main" id="{FF2E7779-AB20-3C18-4649-2E32233DB104}"/>
              </a:ext>
            </a:extLst>
          </p:cNvPr>
          <p:cNvSpPr/>
          <p:nvPr/>
        </p:nvSpPr>
        <p:spPr>
          <a:xfrm>
            <a:off x="2724749" y="5619400"/>
            <a:ext cx="7239240" cy="327297"/>
          </a:xfrm>
          <a:prstGeom prst="roundRect">
            <a:avLst/>
          </a:prstGeom>
          <a:solidFill>
            <a:srgbClr val="F1F3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lv-LV" sz="14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VRP plāna izstrādes process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2865DBB-9557-ACEB-917F-668F395BD34C}"/>
              </a:ext>
            </a:extLst>
          </p:cNvPr>
          <p:cNvCxnSpPr>
            <a:cxnSpLocks/>
          </p:cNvCxnSpPr>
          <p:nvPr/>
        </p:nvCxnSpPr>
        <p:spPr>
          <a:xfrm>
            <a:off x="9034711" y="2919791"/>
            <a:ext cx="0" cy="413266"/>
          </a:xfrm>
          <a:prstGeom prst="line">
            <a:avLst/>
          </a:prstGeom>
          <a:ln w="1905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53926AC-63E4-BB1E-52E6-98A76E7E1B57}"/>
              </a:ext>
            </a:extLst>
          </p:cNvPr>
          <p:cNvCxnSpPr/>
          <p:nvPr/>
        </p:nvCxnSpPr>
        <p:spPr>
          <a:xfrm>
            <a:off x="3944584" y="2834474"/>
            <a:ext cx="0" cy="413266"/>
          </a:xfrm>
          <a:prstGeom prst="line">
            <a:avLst/>
          </a:prstGeom>
          <a:ln w="1905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827E7A2B-4C0F-CA56-CC6E-1932D39065E9}"/>
              </a:ext>
            </a:extLst>
          </p:cNvPr>
          <p:cNvCxnSpPr/>
          <p:nvPr/>
        </p:nvCxnSpPr>
        <p:spPr>
          <a:xfrm>
            <a:off x="2689246" y="3429000"/>
            <a:ext cx="0" cy="413266"/>
          </a:xfrm>
          <a:prstGeom prst="line">
            <a:avLst/>
          </a:prstGeom>
          <a:ln w="1905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853146D4-FFF1-4F55-7DCA-0BC254AE9808}"/>
              </a:ext>
            </a:extLst>
          </p:cNvPr>
          <p:cNvCxnSpPr/>
          <p:nvPr/>
        </p:nvCxnSpPr>
        <p:spPr>
          <a:xfrm>
            <a:off x="5144180" y="3367181"/>
            <a:ext cx="0" cy="413266"/>
          </a:xfrm>
          <a:prstGeom prst="line">
            <a:avLst/>
          </a:prstGeom>
          <a:ln w="1905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033A4A7-F060-C65A-0E73-6767A9DB6F3A}"/>
              </a:ext>
            </a:extLst>
          </p:cNvPr>
          <p:cNvCxnSpPr/>
          <p:nvPr/>
        </p:nvCxnSpPr>
        <p:spPr>
          <a:xfrm>
            <a:off x="5587520" y="3376991"/>
            <a:ext cx="0" cy="413266"/>
          </a:xfrm>
          <a:prstGeom prst="line">
            <a:avLst/>
          </a:prstGeom>
          <a:ln w="1905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61DA2BA-1381-6C5C-030A-C1AA2045FC44}"/>
              </a:ext>
            </a:extLst>
          </p:cNvPr>
          <p:cNvCxnSpPr/>
          <p:nvPr/>
        </p:nvCxnSpPr>
        <p:spPr>
          <a:xfrm>
            <a:off x="6974939" y="2941758"/>
            <a:ext cx="0" cy="413266"/>
          </a:xfrm>
          <a:prstGeom prst="line">
            <a:avLst/>
          </a:prstGeom>
          <a:ln w="1905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8C57CCE-8865-A022-91EE-9764E4139C5E}"/>
              </a:ext>
            </a:extLst>
          </p:cNvPr>
          <p:cNvCxnSpPr/>
          <p:nvPr/>
        </p:nvCxnSpPr>
        <p:spPr>
          <a:xfrm>
            <a:off x="1427182" y="2834474"/>
            <a:ext cx="0" cy="413266"/>
          </a:xfrm>
          <a:prstGeom prst="line">
            <a:avLst/>
          </a:prstGeom>
          <a:ln w="1905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AF39149-2B2A-94AB-566E-FA771B470EE8}"/>
              </a:ext>
            </a:extLst>
          </p:cNvPr>
          <p:cNvCxnSpPr/>
          <p:nvPr/>
        </p:nvCxnSpPr>
        <p:spPr>
          <a:xfrm>
            <a:off x="9029538" y="3345214"/>
            <a:ext cx="0" cy="413266"/>
          </a:xfrm>
          <a:prstGeom prst="line">
            <a:avLst/>
          </a:prstGeom>
          <a:ln w="1905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4A64AB9E-9C84-5049-F233-20F71E9EE24E}"/>
              </a:ext>
            </a:extLst>
          </p:cNvPr>
          <p:cNvCxnSpPr/>
          <p:nvPr/>
        </p:nvCxnSpPr>
        <p:spPr>
          <a:xfrm>
            <a:off x="9963989" y="3367181"/>
            <a:ext cx="0" cy="413266"/>
          </a:xfrm>
          <a:prstGeom prst="line">
            <a:avLst/>
          </a:prstGeom>
          <a:ln w="1905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C3DE3B9F-FEED-A097-D3B9-F3091A69A75B}"/>
              </a:ext>
            </a:extLst>
          </p:cNvPr>
          <p:cNvGrpSpPr/>
          <p:nvPr/>
        </p:nvGrpSpPr>
        <p:grpSpPr>
          <a:xfrm>
            <a:off x="424269" y="2258004"/>
            <a:ext cx="11732637" cy="3303972"/>
            <a:chOff x="470632" y="2560580"/>
            <a:chExt cx="11732637" cy="3303972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2379B95-0509-4CAB-EC4C-43C20F23502B}"/>
                </a:ext>
              </a:extLst>
            </p:cNvPr>
            <p:cNvSpPr txBox="1"/>
            <p:nvPr/>
          </p:nvSpPr>
          <p:spPr>
            <a:xfrm>
              <a:off x="860030" y="2655197"/>
              <a:ext cx="1252266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EK REGULU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priekšlikumi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2FF9830-C49C-A084-53DE-81842FA932F4}"/>
                </a:ext>
              </a:extLst>
            </p:cNvPr>
            <p:cNvSpPr txBox="1"/>
            <p:nvPr/>
          </p:nvSpPr>
          <p:spPr>
            <a:xfrm>
              <a:off x="2984902" y="2560580"/>
              <a:ext cx="2012089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EIROPAS SEMESTRIS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rekomendācijas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Latvijai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CD8ADEF-ECFF-9B85-8908-E0115A9215F6}"/>
                </a:ext>
              </a:extLst>
            </p:cNvPr>
            <p:cNvSpPr txBox="1"/>
            <p:nvPr/>
          </p:nvSpPr>
          <p:spPr>
            <a:xfrm>
              <a:off x="6289371" y="2648133"/>
              <a:ext cx="1463863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ES BUDŽETS,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apstiprināšana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(indikatīvi)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03CA7FE-9A6D-DFDE-6CB0-391A51CC0B1D}"/>
                </a:ext>
              </a:extLst>
            </p:cNvPr>
            <p:cNvSpPr txBox="1"/>
            <p:nvPr/>
          </p:nvSpPr>
          <p:spPr>
            <a:xfrm>
              <a:off x="8121172" y="2648443"/>
              <a:ext cx="1505540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REGULAS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stāšanās spēkā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(indikatīvi)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643195F-F6E1-D973-77BE-C0A906DB663E}"/>
                </a:ext>
              </a:extLst>
            </p:cNvPr>
            <p:cNvSpPr txBox="1"/>
            <p:nvPr/>
          </p:nvSpPr>
          <p:spPr>
            <a:xfrm>
              <a:off x="1824910" y="4196520"/>
              <a:ext cx="1414106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Ministriju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investīciju stratēģijas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(FM pieprasījums)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F606B35-F408-F902-36E5-854656099281}"/>
                </a:ext>
              </a:extLst>
            </p:cNvPr>
            <p:cNvSpPr txBox="1"/>
            <p:nvPr/>
          </p:nvSpPr>
          <p:spPr>
            <a:xfrm>
              <a:off x="4029215" y="4109265"/>
              <a:ext cx="1935551" cy="16312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0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STRATĒĢISKĀS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0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PRIORITĀTES UN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0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MĒRĶI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endParaRPr lang="lv-LV" sz="1000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0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UZSĀKTA VKS,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0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LIKUMA IZSTRĀDE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endParaRPr lang="lv-LV" sz="10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000" b="1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SĀKTAS </a:t>
              </a:r>
              <a:r>
                <a:rPr lang="lv-LV" sz="10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KONSULTĀCIJAS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0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AR EK, PARTNERIEM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394F084-0E6D-DE8C-B280-14E478595B21}"/>
                </a:ext>
              </a:extLst>
            </p:cNvPr>
            <p:cNvSpPr txBox="1"/>
            <p:nvPr/>
          </p:nvSpPr>
          <p:spPr>
            <a:xfrm>
              <a:off x="5115484" y="4061056"/>
              <a:ext cx="2457815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PIRMAIS PLĀNA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PROJEKTS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54B4CF8-9282-380C-C483-583210246EC8}"/>
                </a:ext>
              </a:extLst>
            </p:cNvPr>
            <p:cNvSpPr txBox="1"/>
            <p:nvPr/>
          </p:nvSpPr>
          <p:spPr>
            <a:xfrm>
              <a:off x="7071243" y="4158761"/>
              <a:ext cx="2191627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PLĀNA SASKAŅOŠANA,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APSTIPRINĀŠANA,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IESNIEGŠANA EK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A2A0F45-0ADB-9401-EBED-1375E8CD0CCD}"/>
                </a:ext>
              </a:extLst>
            </p:cNvPr>
            <p:cNvSpPr txBox="1"/>
            <p:nvPr/>
          </p:nvSpPr>
          <p:spPr>
            <a:xfrm>
              <a:off x="9081074" y="4110226"/>
              <a:ext cx="2134453" cy="1754326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VRP PLĀNA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APSTIPRINĀŠANA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- līdz 31.07.2028, lai</a:t>
              </a:r>
              <a:endParaRPr lang="lv-LV" sz="12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/>
              </a:endParaRP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nezaudētu </a:t>
              </a:r>
              <a:r>
                <a:rPr lang="lv-LV" sz="1200" b="1" noProof="0" err="1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priekšfinansējumu</a:t>
              </a:r>
              <a:endParaRPr lang="lv-LV" sz="12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endParaRPr lang="lv-LV" sz="12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LIKUMA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APSTIPRINĀŠANA,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VKS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AA2147A-E57A-5427-3691-73B276A26D9A}"/>
                </a:ext>
              </a:extLst>
            </p:cNvPr>
            <p:cNvSpPr txBox="1"/>
            <p:nvPr/>
          </p:nvSpPr>
          <p:spPr>
            <a:xfrm>
              <a:off x="10882073" y="3965688"/>
              <a:ext cx="1321196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INVESTĪCIJU</a:t>
              </a:r>
            </a:p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200"/>
              </a:pPr>
              <a:r>
                <a:rPr lang="lv-LV" sz="1200" b="1" noProof="0">
                  <a:solidFill>
                    <a:srgbClr val="00206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UZSĀKŠANA</a:t>
              </a: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811B1DA-44D7-BC73-8708-8A24F53EBCBF}"/>
                </a:ext>
              </a:extLst>
            </p:cNvPr>
            <p:cNvCxnSpPr/>
            <p:nvPr/>
          </p:nvCxnSpPr>
          <p:spPr>
            <a:xfrm flipV="1">
              <a:off x="470632" y="3591612"/>
              <a:ext cx="10972800" cy="65988"/>
            </a:xfrm>
            <a:prstGeom prst="line">
              <a:avLst/>
            </a:prstGeom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stealth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sp>
          <p:nvSpPr>
            <p:cNvPr id="10" name="Rounded Rectangle 5">
              <a:extLst>
                <a:ext uri="{FF2B5EF4-FFF2-40B4-BE49-F238E27FC236}">
                  <a16:creationId xmlns:a16="http://schemas.microsoft.com/office/drawing/2014/main" id="{E2371460-A268-B36E-E1AD-C22FCB7CAE3A}"/>
                </a:ext>
              </a:extLst>
            </p:cNvPr>
            <p:cNvSpPr/>
            <p:nvPr/>
          </p:nvSpPr>
          <p:spPr>
            <a:xfrm>
              <a:off x="10077246" y="3298662"/>
              <a:ext cx="731520" cy="457200"/>
            </a:xfrm>
            <a:prstGeom prst="roundRect">
              <a:avLst/>
            </a:prstGeom>
            <a:solidFill>
              <a:srgbClr val="00206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lv-LV" sz="1300" b="1" noProof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2028</a:t>
              </a:r>
            </a:p>
          </p:txBody>
        </p:sp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68F4B8F7-FAFF-471D-54BB-A909D5661D20}"/>
                </a:ext>
              </a:extLst>
            </p:cNvPr>
            <p:cNvSpPr/>
            <p:nvPr/>
          </p:nvSpPr>
          <p:spPr>
            <a:xfrm>
              <a:off x="5720131" y="3397223"/>
              <a:ext cx="731520" cy="457200"/>
            </a:xfrm>
            <a:prstGeom prst="roundRect">
              <a:avLst/>
            </a:prstGeom>
            <a:solidFill>
              <a:srgbClr val="00206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lv-LV" sz="1300" b="1" noProof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2027</a:t>
              </a:r>
            </a:p>
          </p:txBody>
        </p:sp>
        <p:sp>
          <p:nvSpPr>
            <p:cNvPr id="8" name="Rounded Rectangle 3">
              <a:extLst>
                <a:ext uri="{FF2B5EF4-FFF2-40B4-BE49-F238E27FC236}">
                  <a16:creationId xmlns:a16="http://schemas.microsoft.com/office/drawing/2014/main" id="{3F627B76-DC6A-82C7-360F-AB1C598D3260}"/>
                </a:ext>
              </a:extLst>
            </p:cNvPr>
            <p:cNvSpPr/>
            <p:nvPr/>
          </p:nvSpPr>
          <p:spPr>
            <a:xfrm>
              <a:off x="1550965" y="3429000"/>
              <a:ext cx="731520" cy="457200"/>
            </a:xfrm>
            <a:prstGeom prst="roundRect">
              <a:avLst/>
            </a:prstGeom>
            <a:solidFill>
              <a:srgbClr val="00206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lv-LV" sz="1300" b="1" noProof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2026</a:t>
              </a:r>
            </a:p>
          </p:txBody>
        </p:sp>
        <p:sp>
          <p:nvSpPr>
            <p:cNvPr id="7" name="Rounded Rectangle 2">
              <a:extLst>
                <a:ext uri="{FF2B5EF4-FFF2-40B4-BE49-F238E27FC236}">
                  <a16:creationId xmlns:a16="http://schemas.microsoft.com/office/drawing/2014/main" id="{03DB249E-9625-D8F2-8A74-7A652C0E6788}"/>
                </a:ext>
              </a:extLst>
            </p:cNvPr>
            <p:cNvSpPr/>
            <p:nvPr/>
          </p:nvSpPr>
          <p:spPr>
            <a:xfrm>
              <a:off x="618044" y="3419190"/>
              <a:ext cx="731520" cy="457200"/>
            </a:xfrm>
            <a:prstGeom prst="roundRect">
              <a:avLst/>
            </a:prstGeom>
            <a:solidFill>
              <a:srgbClr val="00206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lv-LV" sz="1300" b="1" noProof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2025</a:t>
              </a:r>
            </a:p>
          </p:txBody>
        </p:sp>
      </p:grpSp>
      <p:sp>
        <p:nvSpPr>
          <p:cNvPr id="4" name="Rounded Rectangle 17">
            <a:extLst>
              <a:ext uri="{FF2B5EF4-FFF2-40B4-BE49-F238E27FC236}">
                <a16:creationId xmlns:a16="http://schemas.microsoft.com/office/drawing/2014/main" id="{36A3341E-FC13-E971-0004-48F6F3D85452}"/>
              </a:ext>
            </a:extLst>
          </p:cNvPr>
          <p:cNvSpPr/>
          <p:nvPr/>
        </p:nvSpPr>
        <p:spPr>
          <a:xfrm>
            <a:off x="571681" y="6359253"/>
            <a:ext cx="7761969" cy="327297"/>
          </a:xfrm>
          <a:prstGeom prst="roundRect">
            <a:avLst/>
          </a:prstGeom>
          <a:solidFill>
            <a:srgbClr val="F1F3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lv-LV" sz="14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Latvija 2050</a:t>
            </a:r>
          </a:p>
        </p:txBody>
      </p:sp>
      <p:sp>
        <p:nvSpPr>
          <p:cNvPr id="38" name="Rounded Rectangle 17">
            <a:extLst>
              <a:ext uri="{FF2B5EF4-FFF2-40B4-BE49-F238E27FC236}">
                <a16:creationId xmlns:a16="http://schemas.microsoft.com/office/drawing/2014/main" id="{6A929791-A903-8F18-AE89-13131F9A56F5}"/>
              </a:ext>
            </a:extLst>
          </p:cNvPr>
          <p:cNvSpPr/>
          <p:nvPr/>
        </p:nvSpPr>
        <p:spPr>
          <a:xfrm>
            <a:off x="4368294" y="6009989"/>
            <a:ext cx="3952150" cy="327297"/>
          </a:xfrm>
          <a:prstGeom prst="roundRect">
            <a:avLst/>
          </a:prstGeom>
          <a:solidFill>
            <a:srgbClr val="F1F3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lv-LV" sz="1400" b="1" noProof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NAP 2034</a:t>
            </a:r>
          </a:p>
        </p:txBody>
      </p:sp>
    </p:spTree>
    <p:extLst>
      <p:ext uri="{BB962C8B-B14F-4D97-AF65-F5344CB8AC3E}">
        <p14:creationId xmlns:p14="http://schemas.microsoft.com/office/powerpoint/2010/main" val="3002315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60C4F-116B-50F8-1DAA-6D1126B66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15EC05CA-7F10-1516-6180-1660146BD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3896" y="0"/>
            <a:ext cx="10098104" cy="1244474"/>
          </a:xfrm>
          <a:solidFill>
            <a:srgbClr val="002060"/>
          </a:solidFill>
        </p:spPr>
        <p:txBody>
          <a:bodyPr wrap="square" anchor="t">
            <a:noAutofit/>
          </a:bodyPr>
          <a:lstStyle/>
          <a:p>
            <a:pPr>
              <a:lnSpc>
                <a:spcPct val="90000"/>
              </a:lnSpc>
            </a:pPr>
            <a:r>
              <a:rPr lang="lv-LV">
                <a:solidFill>
                  <a:schemeClr val="bg1"/>
                </a:solidFill>
                <a:latin typeface="Verdana"/>
                <a:ea typeface="Verdana"/>
              </a:rPr>
              <a:t>INDIKATĪVĀS NAUDAS PLŪSMAS, APSTIPRINOT VRP PLĀNU 2028.GADA SĀKUMĀ </a:t>
            </a:r>
            <a:r>
              <a:rPr lang="lv-LV" sz="1800" b="0">
                <a:solidFill>
                  <a:schemeClr val="bg1"/>
                </a:solidFill>
                <a:latin typeface="Verdana"/>
                <a:ea typeface="Verdana"/>
              </a:rPr>
              <a:t>– programmas jāuzsāk iespējami ātri, t.sk lai novērstu investīciju pārrāvumu un sniegtu </a:t>
            </a:r>
            <a:r>
              <a:rPr lang="lv-LV" sz="1800" b="0" err="1">
                <a:solidFill>
                  <a:schemeClr val="bg1"/>
                </a:solidFill>
                <a:latin typeface="Verdana"/>
                <a:ea typeface="Verdana"/>
              </a:rPr>
              <a:t>max</a:t>
            </a:r>
            <a:r>
              <a:rPr lang="lv-LV" sz="1800" b="0">
                <a:solidFill>
                  <a:schemeClr val="bg1"/>
                </a:solidFill>
                <a:latin typeface="Verdana"/>
                <a:ea typeface="Verdana"/>
              </a:rPr>
              <a:t> pozitīvu stimulu ekonomikas attīstībai</a:t>
            </a:r>
            <a:endParaRPr lang="lv-LV" altLang="lv-LV" sz="1800" b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68EABC-41C2-7286-6EF4-BDA4EDD5D23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 wrap="square" anchor="ctr">
            <a:normAutofit/>
          </a:bodyPr>
          <a:lstStyle/>
          <a:p>
            <a:pPr marL="0" marR="0" lvl="0" indent="0" algn="r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BF2F8158-BE4E-49AB-A407-C5120851B918}" type="slidenum">
              <a:rPr kumimoji="0" lang="en-US" altLang="lv-LV" sz="10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382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lv-LV" sz="10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098085-08BD-CB1A-42F0-99F5AA067C67}"/>
              </a:ext>
            </a:extLst>
          </p:cNvPr>
          <p:cNvSpPr txBox="1"/>
          <p:nvPr/>
        </p:nvSpPr>
        <p:spPr>
          <a:xfrm>
            <a:off x="60386" y="6496050"/>
            <a:ext cx="11201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*2028-2034 ES fondu plānošanas perioda piešķīrums 9,3 miljardi. Pieņemts indikatīvs 10% valsts budžeta līdzfinansējuma apjoms, balstoties uz iepriekšējo periodu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GB" sz="9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statistiku</a:t>
            </a:r>
            <a:r>
              <a:rPr kumimoji="0" lang="lv-LV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. Vienlaikus jau 2026. gadā plānots uzsākt «Sociālā klimata fonda 2026-2032» investīcijas, kas ņemts vērā indikatīvajā budžeta izdevumu aplēsē.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60" y="1480456"/>
            <a:ext cx="12046740" cy="5015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2828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02977-00C9-1A54-6630-BF57F7671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7F45EDA-FF57-3A0B-2A49-35E1F0FBB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935" y="1121484"/>
            <a:ext cx="5183691" cy="4801745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F507814-6495-6A61-02FC-D790FAD6C98F}"/>
              </a:ext>
            </a:extLst>
          </p:cNvPr>
          <p:cNvSpPr txBox="1">
            <a:spLocks/>
          </p:cNvSpPr>
          <p:nvPr/>
        </p:nvSpPr>
        <p:spPr bwMode="auto">
          <a:xfrm>
            <a:off x="1791590" y="-1"/>
            <a:ext cx="10379144" cy="1077833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2200">
                <a:solidFill>
                  <a:schemeClr val="bg1"/>
                </a:solidFill>
                <a:latin typeface="Verdana"/>
                <a:ea typeface="Verdana"/>
              </a:rPr>
              <a:t>Jauno EEZ, Norvēģijas </a:t>
            </a:r>
            <a:r>
              <a:rPr lang="lv-LV" sz="2200" err="1">
                <a:solidFill>
                  <a:schemeClr val="bg1"/>
                </a:solidFill>
                <a:latin typeface="Verdana"/>
                <a:ea typeface="Verdana"/>
              </a:rPr>
              <a:t>grantu</a:t>
            </a:r>
            <a:r>
              <a:rPr lang="lv-LV" sz="2200">
                <a:solidFill>
                  <a:schemeClr val="bg1"/>
                </a:solidFill>
                <a:latin typeface="Verdana"/>
                <a:ea typeface="Verdana"/>
              </a:rPr>
              <a:t> programmu līgumi saskaņošanā ar donoriem. Investīciju uzsākšana indikatīvi 2027. gada sākumā līdz 2031. gada aprīļa beigām. </a:t>
            </a:r>
            <a:r>
              <a:rPr lang="lv-LV" sz="2200" b="0" i="1" err="1">
                <a:solidFill>
                  <a:schemeClr val="bg1"/>
                </a:solidFill>
                <a:latin typeface="Verdana"/>
                <a:ea typeface="Verdana"/>
              </a:rPr>
              <a:t>Detālāk</a:t>
            </a:r>
            <a:r>
              <a:rPr lang="lv-LV" sz="2200" b="0" i="1">
                <a:solidFill>
                  <a:schemeClr val="bg1"/>
                </a:solidFill>
                <a:latin typeface="Verdana"/>
                <a:ea typeface="Verdana"/>
              </a:rPr>
              <a:t> pielikumā Nr. 2.</a:t>
            </a:r>
            <a:endParaRPr lang="lv-LV" sz="2200" b="0" i="1">
              <a:solidFill>
                <a:schemeClr val="bg1"/>
              </a:solidFill>
            </a:endParaRP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704E12EF-4198-C3F4-DFEF-19F88B769A52}"/>
              </a:ext>
            </a:extLst>
          </p:cNvPr>
          <p:cNvSpPr txBox="1">
            <a:spLocks/>
          </p:cNvSpPr>
          <p:nvPr/>
        </p:nvSpPr>
        <p:spPr bwMode="auto">
          <a:xfrm>
            <a:off x="5619626" y="1251363"/>
            <a:ext cx="6136439" cy="161070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731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30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29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lvl="1" indent="-269875" algn="just">
              <a:spcBef>
                <a:spcPts val="0"/>
              </a:spcBef>
              <a:spcAft>
                <a:spcPts val="1000"/>
              </a:spcAft>
              <a:buFont typeface="Wingdings" panose="020B0604020202020204" pitchFamily="34" charset="0"/>
              <a:buChar char="ü"/>
            </a:pPr>
            <a:r>
              <a:rPr lang="lv-LV" sz="1600">
                <a:latin typeface="Verdana"/>
                <a:ea typeface="Verdana"/>
              </a:rPr>
              <a:t>09.10.2025. parakstīti  </a:t>
            </a:r>
            <a:r>
              <a:rPr lang="lv-LV" sz="1600" b="1">
                <a:latin typeface="Verdana"/>
                <a:ea typeface="Verdana"/>
              </a:rPr>
              <a:t>Saprašanās Memorandi ar </a:t>
            </a:r>
            <a:r>
              <a:rPr lang="lv-LV" sz="1600" b="1" err="1">
                <a:latin typeface="Verdana"/>
                <a:ea typeface="Verdana"/>
              </a:rPr>
              <a:t>donorvaltīm</a:t>
            </a:r>
            <a:r>
              <a:rPr lang="lv-LV" sz="1600">
                <a:latin typeface="Verdana"/>
                <a:ea typeface="Verdana"/>
              </a:rPr>
              <a:t> par programmu un projektu īstenošanu atbilstoši 07.10.2025. MK lēmumam. </a:t>
            </a:r>
            <a:r>
              <a:rPr lang="lv-LV" sz="1600">
                <a:solidFill>
                  <a:srgbClr val="0000FF"/>
                </a:solidFill>
                <a:latin typeface="Verdana" panose="020B0604030504040204" pitchFamily="34" charset="0"/>
                <a:ea typeface="Verdana" panose="020B060403050404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05.06.2026</a:t>
            </a: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 spēkā</a:t>
            </a:r>
            <a:r>
              <a:rPr lang="lv-LV" sz="1600" b="1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likums. Horizontālie MK noteikumi izstrādes fāzē (FM plāno virzīt MK </a:t>
            </a:r>
            <a:r>
              <a:rPr lang="lv-LV" sz="1600">
                <a:latin typeface="Verdana"/>
                <a:ea typeface="Verdana"/>
              </a:rPr>
              <a:t>2026.g. nogalē)</a:t>
            </a:r>
          </a:p>
          <a:p>
            <a:pPr marL="469900" lvl="1" indent="0" algn="just">
              <a:spcBef>
                <a:spcPts val="300"/>
              </a:spcBef>
              <a:spcAft>
                <a:spcPts val="300"/>
              </a:spcAft>
              <a:buSzPts val="1400"/>
              <a:buNone/>
            </a:pPr>
            <a:endParaRPr lang="lv-LV" sz="16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E76E60-7007-1E57-3A63-E052C41D3F5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563814" y="6413205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16</a:t>
            </a:fld>
            <a:endParaRPr lang="en-US" altLang="lv-LV"/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D6575234-73C3-59ED-D7F3-D796787A35C9}"/>
              </a:ext>
            </a:extLst>
          </p:cNvPr>
          <p:cNvSpPr txBox="1"/>
          <p:nvPr/>
        </p:nvSpPr>
        <p:spPr>
          <a:xfrm>
            <a:off x="5809314" y="2581387"/>
            <a:ext cx="6025534" cy="38318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marL="0" lvl="1" algn="just">
              <a:spcBef>
                <a:spcPts val="300"/>
              </a:spcBef>
              <a:spcAft>
                <a:spcPts val="600"/>
              </a:spcAft>
            </a:pPr>
            <a:r>
              <a:rPr lang="lv-LV" sz="1800" b="1" noProof="0"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Programmu mērķi </a:t>
            </a:r>
            <a:r>
              <a:rPr lang="lv-LV" sz="1800" b="1"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un sagaidāmie rezultāti</a:t>
            </a:r>
            <a:r>
              <a:rPr lang="lv-LV" sz="1800" b="1" noProof="0"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:</a:t>
            </a:r>
          </a:p>
          <a:p>
            <a:pPr marL="0" lvl="1" algn="just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800" b="1" noProof="0">
                <a:solidFill>
                  <a:srgbClr val="006600"/>
                </a:solidFill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Vietējā attīstība un noturība:</a:t>
            </a:r>
            <a:r>
              <a:rPr lang="lv-LV" sz="1800" b="1" noProof="0"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 </a:t>
            </a:r>
          </a:p>
          <a:p>
            <a:pPr marL="0" lvl="1" algn="just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800"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Stiprināta valsts un pašvaldību gatavība krīzes situācijām, pilnveidojot civilās aizsardzības infrastruktūru, krīžu pārvaldību un sabiedrības noturību.</a:t>
            </a:r>
          </a:p>
          <a:p>
            <a:pPr>
              <a:spcBef>
                <a:spcPts val="600"/>
              </a:spcBef>
            </a:pPr>
            <a:r>
              <a:rPr lang="lv-LV" sz="1800" b="1">
                <a:solidFill>
                  <a:srgbClr val="227B8B"/>
                </a:solidFill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Zaļā uzņēmējdarbība un inovācijas: </a:t>
            </a:r>
          </a:p>
          <a:p>
            <a:pPr>
              <a:spcBef>
                <a:spcPts val="0"/>
              </a:spcBef>
            </a:pPr>
            <a:r>
              <a:rPr lang="lv-LV" sz="1800"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Veicināta zaļo inovāciju attīstība un ilgtspējīgu risinājumu ieviešana uzņēmējdarbībā. </a:t>
            </a:r>
          </a:p>
          <a:p>
            <a:pPr>
              <a:spcBef>
                <a:spcPts val="600"/>
              </a:spcBef>
            </a:pPr>
            <a:r>
              <a:rPr lang="lv-LV" sz="1800" b="1">
                <a:solidFill>
                  <a:srgbClr val="660033"/>
                </a:solidFill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Korekcijas dienesti</a:t>
            </a:r>
            <a:r>
              <a:rPr kumimoji="0" lang="lv-LV" sz="1800" b="1" i="0" u="none" strike="noStrike" kern="1200" cap="none" spc="0" normalizeH="0" baseline="0" noProof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: </a:t>
            </a:r>
          </a:p>
          <a:p>
            <a:pPr>
              <a:spcBef>
                <a:spcPts val="0"/>
              </a:spcBef>
            </a:pPr>
            <a:r>
              <a:rPr kumimoji="0" lang="lv-LV" sz="18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Veicināta ieslodzīto sieviešu un nepilngadīgo ar atkarībām rehabilitācija, </a:t>
            </a:r>
            <a:r>
              <a:rPr kumimoji="0" lang="lv-LV" sz="180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resocializācija</a:t>
            </a:r>
            <a:r>
              <a:rPr kumimoji="0" lang="lv-LV" sz="18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Open Sans" panose="020B0606030504020204" pitchFamily="34" charset="0"/>
                <a:sym typeface="Open Sans"/>
              </a:rPr>
              <a:t> un reintegrācija sabiedrībā</a:t>
            </a:r>
          </a:p>
        </p:txBody>
      </p:sp>
      <p:sp>
        <p:nvSpPr>
          <p:cNvPr id="5" name="TextBox 61">
            <a:extLst>
              <a:ext uri="{FF2B5EF4-FFF2-40B4-BE49-F238E27FC236}">
                <a16:creationId xmlns:a16="http://schemas.microsoft.com/office/drawing/2014/main" id="{AA4BF471-CF46-D294-4940-852C397B366B}"/>
              </a:ext>
            </a:extLst>
          </p:cNvPr>
          <p:cNvSpPr txBox="1"/>
          <p:nvPr/>
        </p:nvSpPr>
        <p:spPr>
          <a:xfrm>
            <a:off x="246247" y="5887008"/>
            <a:ext cx="5584827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lv-LV" sz="900">
                <a:solidFill>
                  <a:prstClr val="black"/>
                </a:solidFill>
                <a:latin typeface="Calibri"/>
                <a:cs typeface="+mn-cs"/>
              </a:rPr>
              <a:t>*85% EEZ/Norvēģijas grants (91 milj.) un 15% valsts budžets (16 </a:t>
            </a:r>
            <a:r>
              <a:rPr lang="lv-LV" sz="900" err="1">
                <a:solidFill>
                  <a:prstClr val="black"/>
                </a:solidFill>
                <a:latin typeface="Calibri"/>
                <a:cs typeface="+mn-cs"/>
              </a:rPr>
              <a:t>milj</a:t>
            </a:r>
            <a:r>
              <a:rPr lang="lv-LV" sz="900">
                <a:solidFill>
                  <a:prstClr val="black"/>
                </a:solidFill>
                <a:latin typeface="Calibri"/>
                <a:cs typeface="+mn-cs"/>
              </a:rPr>
              <a:t>).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lv-LV" sz="900" b="1">
                <a:solidFill>
                  <a:prstClr val="black"/>
                </a:solidFill>
                <a:latin typeface="Calibri"/>
                <a:cs typeface="+mn-cs"/>
              </a:rPr>
              <a:t>**100 % EEZ/Norvēģijas grants. </a:t>
            </a:r>
            <a:r>
              <a:rPr lang="lv-LV" sz="900">
                <a:solidFill>
                  <a:prstClr val="black"/>
                </a:solidFill>
                <a:latin typeface="Calibri"/>
                <a:cs typeface="+mn-cs"/>
              </a:rPr>
              <a:t>T.sk., atbilstoši 07.10.2025. MK lēmumam (p/l Nr.41, 37§, 11.3.p) FM </a:t>
            </a:r>
            <a:r>
              <a:rPr lang="lv-LV" sz="900" b="1">
                <a:solidFill>
                  <a:prstClr val="black"/>
                </a:solidFill>
                <a:latin typeface="Calibri"/>
                <a:cs typeface="+mn-cs"/>
              </a:rPr>
              <a:t>17.06.2026. noslēdza līgumu</a:t>
            </a:r>
            <a:r>
              <a:rPr lang="lv-LV" sz="900">
                <a:solidFill>
                  <a:prstClr val="black"/>
                </a:solidFill>
                <a:latin typeface="Calibri"/>
                <a:cs typeface="+mn-cs"/>
              </a:rPr>
              <a:t> (1,5 milj. EUR) ar </a:t>
            </a:r>
            <a:r>
              <a:rPr lang="lv-LV" sz="900" b="1">
                <a:solidFill>
                  <a:prstClr val="black"/>
                </a:solidFill>
                <a:latin typeface="Calibri"/>
                <a:cs typeface="+mn-cs"/>
              </a:rPr>
              <a:t>Baltijas Mēdiju izcilības centru</a:t>
            </a:r>
            <a:r>
              <a:rPr lang="lv-LV" sz="900">
                <a:solidFill>
                  <a:prstClr val="black"/>
                </a:solidFill>
                <a:latin typeface="Calibri"/>
                <a:cs typeface="+mn-cs"/>
              </a:rPr>
              <a:t> par iniciatīvu </a:t>
            </a:r>
            <a:r>
              <a:rPr lang="lv-LV" sz="900" i="1">
                <a:solidFill>
                  <a:prstClr val="black"/>
                </a:solidFill>
                <a:latin typeface="Calibri"/>
                <a:cs typeface="+mn-cs"/>
              </a:rPr>
              <a:t>“Noturīgi mediji, </a:t>
            </a:r>
            <a:r>
              <a:rPr lang="lv-LV" sz="900" i="1" err="1">
                <a:solidFill>
                  <a:prstClr val="black"/>
                </a:solidFill>
                <a:latin typeface="Calibri"/>
                <a:cs typeface="+mn-cs"/>
              </a:rPr>
              <a:t>pratīga</a:t>
            </a:r>
            <a:r>
              <a:rPr lang="lv-LV" sz="900" i="1">
                <a:solidFill>
                  <a:prstClr val="black"/>
                </a:solidFill>
                <a:latin typeface="Calibri"/>
                <a:cs typeface="+mn-cs"/>
              </a:rPr>
              <a:t> sabiedrība” </a:t>
            </a:r>
            <a:r>
              <a:rPr lang="lv-LV" sz="900">
                <a:solidFill>
                  <a:prstClr val="black"/>
                </a:solidFill>
                <a:latin typeface="Calibri"/>
                <a:cs typeface="+mn-cs"/>
              </a:rPr>
              <a:t>(</a:t>
            </a:r>
            <a:r>
              <a:rPr lang="lv-LV" sz="900" err="1">
                <a:solidFill>
                  <a:prstClr val="black"/>
                </a:solidFill>
                <a:latin typeface="Calibri"/>
                <a:cs typeface="+mn-cs"/>
              </a:rPr>
              <a:t>donorvalstu</a:t>
            </a:r>
            <a:r>
              <a:rPr lang="lv-LV" sz="900">
                <a:solidFill>
                  <a:prstClr val="black"/>
                </a:solidFill>
                <a:latin typeface="Calibri"/>
                <a:cs typeface="+mn-cs"/>
              </a:rPr>
              <a:t> virzīta iniciatīva, noteikta Saprašanās memorandā).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lv-LV" sz="900" b="1">
                <a:solidFill>
                  <a:prstClr val="black"/>
                </a:solidFill>
                <a:latin typeface="Calibri"/>
                <a:cs typeface="+mn-cs"/>
              </a:rPr>
              <a:t>*** </a:t>
            </a:r>
            <a:r>
              <a:rPr lang="lv-LV" sz="900">
                <a:solidFill>
                  <a:prstClr val="black"/>
                </a:solidFill>
                <a:latin typeface="Calibri"/>
                <a:cs typeface="+mn-cs"/>
              </a:rPr>
              <a:t>Finansējums Vadošajai iestādei, Revīzijas iestādei un Valsts kasei vispārējo </a:t>
            </a:r>
            <a:r>
              <a:rPr lang="lv-LV" sz="900" err="1">
                <a:solidFill>
                  <a:prstClr val="black"/>
                </a:solidFill>
                <a:latin typeface="Calibri"/>
                <a:cs typeface="+mn-cs"/>
              </a:rPr>
              <a:t>grantu</a:t>
            </a:r>
            <a:r>
              <a:rPr lang="lv-LV" sz="900">
                <a:solidFill>
                  <a:prstClr val="black"/>
                </a:solidFill>
                <a:latin typeface="Calibri"/>
                <a:cs typeface="+mn-cs"/>
              </a:rPr>
              <a:t> vadības funkciju veikšanai, gada sanāksmes, publicitāte u.tml.</a:t>
            </a:r>
          </a:p>
        </p:txBody>
      </p:sp>
    </p:spTree>
    <p:extLst>
      <p:ext uri="{BB962C8B-B14F-4D97-AF65-F5344CB8AC3E}">
        <p14:creationId xmlns:p14="http://schemas.microsoft.com/office/powerpoint/2010/main" val="94128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9BEC97-C28E-268E-8135-1936B8106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89202C5-8788-60E4-F815-A8AC4BB01252}"/>
              </a:ext>
            </a:extLst>
          </p:cNvPr>
          <p:cNvSpPr/>
          <p:nvPr/>
        </p:nvSpPr>
        <p:spPr>
          <a:xfrm>
            <a:off x="1" y="0"/>
            <a:ext cx="1996711" cy="1418735"/>
          </a:xfrm>
          <a:custGeom>
            <a:avLst/>
            <a:gdLst/>
            <a:ahLst/>
            <a:cxnLst/>
            <a:rect l="l" t="t" r="r" b="b"/>
            <a:pathLst>
              <a:path w="2995067" h="2128102">
                <a:moveTo>
                  <a:pt x="0" y="0"/>
                </a:moveTo>
                <a:lnTo>
                  <a:pt x="2995067" y="0"/>
                </a:lnTo>
                <a:lnTo>
                  <a:pt x="2995067" y="2128102"/>
                </a:lnTo>
                <a:lnTo>
                  <a:pt x="0" y="2128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510603" b="-383388"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200">
              <a:solidFill>
                <a:prstClr val="black"/>
              </a:solidFill>
              <a:latin typeface="Calibri"/>
              <a:cs typeface="+mn-cs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86525F10-E67F-E1C8-3FCA-C39467B26B7B}"/>
              </a:ext>
            </a:extLst>
          </p:cNvPr>
          <p:cNvGrpSpPr/>
          <p:nvPr/>
        </p:nvGrpSpPr>
        <p:grpSpPr>
          <a:xfrm>
            <a:off x="1996712" y="-2040"/>
            <a:ext cx="10195289" cy="1262204"/>
            <a:chOff x="0" y="0"/>
            <a:chExt cx="3952509" cy="517841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C61F59CC-8998-AB3D-B54B-A9DAEA3DD850}"/>
                </a:ext>
              </a:extLst>
            </p:cNvPr>
            <p:cNvSpPr/>
            <p:nvPr/>
          </p:nvSpPr>
          <p:spPr>
            <a:xfrm>
              <a:off x="0" y="0"/>
              <a:ext cx="3952509" cy="517841"/>
            </a:xfrm>
            <a:custGeom>
              <a:avLst/>
              <a:gdLst/>
              <a:ahLst/>
              <a:cxnLst/>
              <a:rect l="l" t="t" r="r" b="b"/>
              <a:pathLst>
                <a:path w="3952509" h="517841">
                  <a:moveTo>
                    <a:pt x="0" y="0"/>
                  </a:moveTo>
                  <a:lnTo>
                    <a:pt x="3952509" y="0"/>
                  </a:lnTo>
                  <a:lnTo>
                    <a:pt x="3952509" y="517841"/>
                  </a:lnTo>
                  <a:lnTo>
                    <a:pt x="0" y="517841"/>
                  </a:lnTo>
                  <a:close/>
                </a:path>
              </a:pathLst>
            </a:custGeom>
            <a:solidFill>
              <a:srgbClr val="052068"/>
            </a:solidFill>
          </p:spPr>
          <p:txBody>
            <a:bodyPr/>
            <a:lstStyle/>
            <a:p>
              <a:pPr defTabSz="60963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lv-LV" sz="120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3E515400-DABA-9587-E492-2DFBD80367E3}"/>
                </a:ext>
              </a:extLst>
            </p:cNvPr>
            <p:cNvSpPr txBox="1"/>
            <p:nvPr/>
          </p:nvSpPr>
          <p:spPr>
            <a:xfrm>
              <a:off x="0" y="28575"/>
              <a:ext cx="3952509" cy="489266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fontAlgn="auto">
                <a:lnSpc>
                  <a:spcPts val="1398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lv-LV" sz="120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8" name="TextBox 68">
            <a:extLst>
              <a:ext uri="{FF2B5EF4-FFF2-40B4-BE49-F238E27FC236}">
                <a16:creationId xmlns:a16="http://schemas.microsoft.com/office/drawing/2014/main" id="{C602DAAA-01AC-6C19-5EC1-63871CA42FB3}"/>
              </a:ext>
            </a:extLst>
          </p:cNvPr>
          <p:cNvSpPr txBox="1"/>
          <p:nvPr/>
        </p:nvSpPr>
        <p:spPr>
          <a:xfrm>
            <a:off x="2093977" y="128343"/>
            <a:ext cx="9865070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 fontAlgn="auto">
              <a:lnSpc>
                <a:spcPts val="259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2200" b="1">
                <a:solidFill>
                  <a:srgbClr val="FFFFFF"/>
                </a:solidFill>
                <a:latin typeface="Verdana Bold"/>
                <a:ea typeface="Verdana Bold"/>
                <a:cs typeface="+mn-cs"/>
              </a:rPr>
              <a:t>Šveices un Latvijas līdzfinansētas (85%/15%) programmas ieviešanā līdz 2029. gada beigām par kopā ≈ 49,8 milj. EUR*. </a:t>
            </a:r>
            <a:r>
              <a:rPr lang="lv-LV" sz="2000" i="1" err="1">
                <a:solidFill>
                  <a:schemeClr val="bg1"/>
                </a:solidFill>
                <a:latin typeface="Verdana"/>
                <a:ea typeface="Verdana"/>
              </a:rPr>
              <a:t>Detālāk</a:t>
            </a:r>
            <a:r>
              <a:rPr lang="lv-LV" sz="2000" i="1">
                <a:solidFill>
                  <a:schemeClr val="bg1"/>
                </a:solidFill>
                <a:latin typeface="Verdana"/>
                <a:ea typeface="Verdana"/>
              </a:rPr>
              <a:t> pielikumā Nr. 2.</a:t>
            </a:r>
            <a:endParaRPr lang="lv-LV" sz="2067" b="1">
              <a:solidFill>
                <a:srgbClr val="FFFFFF"/>
              </a:solidFill>
              <a:latin typeface="Verdana Bold"/>
              <a:ea typeface="Verdana Bold"/>
              <a:cs typeface="+mn-cs"/>
            </a:endParaRPr>
          </a:p>
        </p:txBody>
      </p:sp>
      <p:sp>
        <p:nvSpPr>
          <p:cNvPr id="73" name="TextBox 63">
            <a:extLst>
              <a:ext uri="{FF2B5EF4-FFF2-40B4-BE49-F238E27FC236}">
                <a16:creationId xmlns:a16="http://schemas.microsoft.com/office/drawing/2014/main" id="{AF8ACA53-85E4-C0A3-4573-282811959936}"/>
              </a:ext>
            </a:extLst>
          </p:cNvPr>
          <p:cNvSpPr txBox="1"/>
          <p:nvPr/>
        </p:nvSpPr>
        <p:spPr>
          <a:xfrm>
            <a:off x="5500076" y="1189350"/>
            <a:ext cx="6338998" cy="24791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09630">
              <a:spcBef>
                <a:spcPts val="0"/>
              </a:spcBef>
              <a:spcAft>
                <a:spcPts val="0"/>
              </a:spcAft>
              <a:defRPr/>
            </a:pPr>
            <a:endParaRPr lang="lv-LV" sz="1200">
              <a:solidFill>
                <a:prstClr val="black"/>
              </a:solidFill>
              <a:latin typeface="Calibri"/>
              <a:cs typeface="+mn-cs"/>
            </a:endParaRPr>
          </a:p>
          <a:p>
            <a:pPr marL="304815" indent="-304815" algn="just" defTabSz="609630">
              <a:lnSpc>
                <a:spcPct val="150000"/>
              </a:lnSpc>
              <a:spcBef>
                <a:spcPts val="0"/>
              </a:spcBef>
              <a:spcAft>
                <a:spcPts val="533"/>
              </a:spcAft>
              <a:buFont typeface="Arial" panose="020B0604020202020204" pitchFamily="34" charset="0"/>
              <a:buChar char="•"/>
              <a:defRPr/>
            </a:pP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Visas </a:t>
            </a:r>
            <a:r>
              <a:rPr lang="lv-LV" sz="1600" b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4 programmas </a:t>
            </a: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(5 projekti un 1 konkurss) </a:t>
            </a:r>
            <a:r>
              <a:rPr lang="lv-LV" sz="1600" b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ieviešanā no 2025.gada, </a:t>
            </a: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t. sk. ar </a:t>
            </a: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Šveices partneriem.</a:t>
            </a:r>
          </a:p>
          <a:p>
            <a:pPr marL="304815" indent="-304815" algn="just" defTabSz="609630">
              <a:lnSpc>
                <a:spcPct val="150000"/>
              </a:lnSpc>
              <a:spcBef>
                <a:spcPts val="0"/>
              </a:spcBef>
              <a:spcAft>
                <a:spcPts val="533"/>
              </a:spcAft>
              <a:buFont typeface="Arial" panose="020B0604020202020204" pitchFamily="34" charset="0"/>
              <a:buChar char="•"/>
              <a:defRPr/>
            </a:pP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Kopējais finansējums </a:t>
            </a:r>
            <a:r>
              <a:rPr lang="lv-LV" sz="1600" b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projektiem 44,8 milj. EUR</a:t>
            </a: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.</a:t>
            </a:r>
          </a:p>
          <a:p>
            <a:pPr marL="304815" indent="-304815" algn="just" defTabSz="609630">
              <a:lnSpc>
                <a:spcPct val="150000"/>
              </a:lnSpc>
              <a:spcBef>
                <a:spcPts val="0"/>
              </a:spcBef>
              <a:spcAft>
                <a:spcPts val="533"/>
              </a:spcAft>
              <a:buFont typeface="Arial" panose="020B0604020202020204" pitchFamily="34" charset="0"/>
              <a:buChar char="•"/>
              <a:defRPr/>
            </a:pP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Kopējais programmu </a:t>
            </a: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budžeta izdevumu</a:t>
            </a: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</a:t>
            </a:r>
            <a:r>
              <a:rPr lang="lv-LV" sz="1600" b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progress 10% </a:t>
            </a: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(uz 01.09.2026.) </a:t>
            </a:r>
            <a:r>
              <a:rPr lang="lv-LV" sz="1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- </a:t>
            </a: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a</a:t>
            </a:r>
            <a:r>
              <a:rPr lang="lv-LV"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tbilstoši programmu specifikai un investīciju ciklam. </a:t>
            </a:r>
            <a:endParaRPr lang="lv-LV" sz="160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sp>
        <p:nvSpPr>
          <p:cNvPr id="7" name="TextBox 61">
            <a:extLst>
              <a:ext uri="{FF2B5EF4-FFF2-40B4-BE49-F238E27FC236}">
                <a16:creationId xmlns:a16="http://schemas.microsoft.com/office/drawing/2014/main" id="{8E1AB5DD-E5EE-6B0C-2893-A7C4B8931224}"/>
              </a:ext>
            </a:extLst>
          </p:cNvPr>
          <p:cNvSpPr txBox="1"/>
          <p:nvPr/>
        </p:nvSpPr>
        <p:spPr>
          <a:xfrm>
            <a:off x="375385" y="5897446"/>
            <a:ext cx="5124691" cy="8869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09630" fontAlgn="auto">
              <a:lnSpc>
                <a:spcPts val="104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800"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*</a:t>
            </a:r>
            <a:r>
              <a:rPr lang="lv-LV" sz="80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lv-LV" sz="800" i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19.06.2023. parakstīts </a:t>
            </a:r>
            <a:r>
              <a:rPr lang="lv-LV" sz="800" i="1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Ietvarlīgums</a:t>
            </a:r>
            <a:r>
              <a:rPr lang="lv-LV" sz="800" i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ar Šveici, spēkā </a:t>
            </a:r>
            <a:r>
              <a:rPr lang="lv-LV" sz="800" i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sym typeface="Robusta TL Pro 2"/>
              </a:rPr>
              <a:t> </a:t>
            </a:r>
            <a:r>
              <a:rPr lang="lv-LV" sz="800" i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Likums un nepieciešamie MK noteikumi.​</a:t>
            </a:r>
            <a:endParaRPr lang="lv-LV" sz="800">
              <a:solidFill>
                <a:prstClr val="black"/>
              </a:solidFill>
              <a:latin typeface="Robusta TL Pro 2"/>
              <a:ea typeface="Robusta TL Pro 2"/>
              <a:cs typeface="Robusta TL Pro 2"/>
              <a:sym typeface="Robusta TL Pro 2"/>
            </a:endParaRPr>
          </a:p>
          <a:p>
            <a:pPr algn="just" defTabSz="609630" fontAlgn="auto">
              <a:lnSpc>
                <a:spcPts val="104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800">
                <a:latin typeface="Verdana" panose="020B0604030504040204" pitchFamily="34" charset="0"/>
                <a:ea typeface="Verdana" panose="020B0604030504040204" pitchFamily="34" charset="0"/>
              </a:rPr>
              <a:t>(1) 85 % Šveices grants un 15 % valsts budžets. (2) </a:t>
            </a:r>
            <a:r>
              <a:rPr lang="lv-LV" sz="800"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Šveices ieguldījums tiek piešķirts Šveices frankos (CHF), finansējums EUR ir indikatīvs, ņemot vērā CHF/EUR valūtas kursa svārstības. EUR pēc kursa 1,05 EUR par 1 CHF uz programmas līguma noslēgšanas brīdi. </a:t>
            </a:r>
          </a:p>
          <a:p>
            <a:pPr algn="just" defTabSz="609630" fontAlgn="auto">
              <a:lnSpc>
                <a:spcPts val="104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800" i="1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algn="just" defTabSz="609630" fontAlgn="auto">
              <a:lnSpc>
                <a:spcPts val="104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8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** Finansējums Vadošajai iestādei, Revīzijas iestādei un Valsts kasei vispārējo programmas vadības funkciju veikšanai (pamatā atlīdzība), gada sanāksmes, publicitāte u.tml.</a:t>
            </a:r>
            <a:endParaRPr lang="lv-LV" sz="80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FB06171-A7E6-702E-1826-FBA28E7F2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809" y="1404017"/>
            <a:ext cx="4664556" cy="41938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AA22D0-7132-7DC2-3D3E-0DF1F21521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173" y="4298155"/>
            <a:ext cx="5863045" cy="223070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465756-8BF2-F2DC-AE83-1C17452C188A}"/>
              </a:ext>
            </a:extLst>
          </p:cNvPr>
          <p:cNvSpPr txBox="1">
            <a:spLocks/>
          </p:cNvSpPr>
          <p:nvPr/>
        </p:nvSpPr>
        <p:spPr>
          <a:xfrm>
            <a:off x="11588377" y="6424857"/>
            <a:ext cx="562124" cy="30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1pPr>
            <a:lvl2pPr marL="468313" indent="-111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38213" indent="-238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408113" indent="-365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78013" indent="-492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fld id="{0B582915-0310-4CDD-9A79-BDC3E59340E8}" type="slidenum">
              <a:rPr lang="en-US" altLang="lv-LV" sz="1000" smtClean="0">
                <a:solidFill>
                  <a:srgbClr val="898989"/>
                </a:solidFill>
                <a:latin typeface="Verdana" panose="020B0604030504040204" pitchFamily="34" charset="0"/>
              </a:rPr>
              <a:pPr/>
              <a:t>17</a:t>
            </a:fld>
            <a:endParaRPr lang="en-US" altLang="lv-LV" sz="1000">
              <a:solidFill>
                <a:srgbClr val="898989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903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C26726-609F-DD5C-A476-1FC0012AF6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D5585CE-886D-E0CF-DDD8-CBDB1DC6851E}"/>
              </a:ext>
            </a:extLst>
          </p:cNvPr>
          <p:cNvSpPr/>
          <p:nvPr/>
        </p:nvSpPr>
        <p:spPr>
          <a:xfrm>
            <a:off x="447041" y="1445562"/>
            <a:ext cx="11311233" cy="1230964"/>
          </a:xfrm>
          <a:prstGeom prst="roundRect">
            <a:avLst>
              <a:gd name="adj" fmla="val 515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just"/>
            <a:r>
              <a:rPr lang="lv-LV"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1. Atbilstoši ES fondu tematiskās komitejas 2026. gada 6. augusta sēdē lemtajam tiek vērtēti nozares politiku veidotāju priekšlikumi tālākām </a:t>
            </a:r>
            <a:r>
              <a:rPr lang="lv-LV" sz="16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finansējuma pārdalēm  </a:t>
            </a:r>
            <a:r>
              <a:rPr lang="lv-LV"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ES fondu programmas 2021.-2027.gadam ietvaros, </a:t>
            </a:r>
            <a:r>
              <a:rPr lang="lv-LV" sz="16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ņemot vērā papildu kritiskās vajadzības, t.sk. </a:t>
            </a:r>
            <a:r>
              <a:rPr lang="lv-LV" sz="1600" b="1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kiberdrošībai</a:t>
            </a:r>
            <a:r>
              <a:rPr lang="lv-LV" sz="16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</a:t>
            </a:r>
            <a:r>
              <a:rPr lang="lv-LV"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vērtējot to izmaksu efektivitātes, lietderības un ieguldītās naudas vērtības aspektus.</a:t>
            </a:r>
            <a:endParaRPr lang="en-US" sz="1600" noProof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99BB9-A205-5C2A-399D-D0402C31386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495016" y="6324600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18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B65127D-F8C6-DFB7-E9FE-6C14F475BCD3}"/>
              </a:ext>
            </a:extLst>
          </p:cNvPr>
          <p:cNvSpPr txBox="1">
            <a:spLocks/>
          </p:cNvSpPr>
          <p:nvPr/>
        </p:nvSpPr>
        <p:spPr bwMode="auto">
          <a:xfrm>
            <a:off x="1838848" y="-1"/>
            <a:ext cx="10353152" cy="1440481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 sz="2000">
                <a:solidFill>
                  <a:schemeClr val="bg1"/>
                </a:solidFill>
                <a:latin typeface="Verdana"/>
                <a:ea typeface="Verdana"/>
                <a:cs typeface="DokChampa"/>
              </a:rPr>
              <a:t>NOSLĒGUMĀ - izaicinājumi: </a:t>
            </a:r>
            <a:r>
              <a:rPr lang="lv-LV" sz="2000">
                <a:solidFill>
                  <a:schemeClr val="bg1"/>
                </a:solidFill>
                <a:latin typeface="Verdana"/>
                <a:ea typeface="Verdana"/>
              </a:rPr>
              <a:t>ES fondu investīciju efektivitātes un sociālekonomiskās </a:t>
            </a:r>
            <a:r>
              <a:rPr lang="lv-LV" sz="2000" err="1">
                <a:solidFill>
                  <a:schemeClr val="bg1"/>
                </a:solidFill>
                <a:latin typeface="Verdana"/>
                <a:ea typeface="Verdana"/>
              </a:rPr>
              <a:t>atdeves</a:t>
            </a:r>
            <a:r>
              <a:rPr lang="lv-LV" sz="2000">
                <a:solidFill>
                  <a:schemeClr val="bg1"/>
                </a:solidFill>
                <a:latin typeface="Verdana"/>
                <a:ea typeface="Verdana"/>
              </a:rPr>
              <a:t> kāpināšana kā būtiska investīciju pārvaldības kultūras daļa un kritiska prioritāro investīciju nepārtrauktība starp plānošanas periodiem   </a:t>
            </a:r>
            <a:endParaRPr lang="lv-LV" sz="2000">
              <a:solidFill>
                <a:schemeClr val="bg1"/>
              </a:solidFill>
              <a:latin typeface="Verdana"/>
              <a:ea typeface="Verdana"/>
              <a:cs typeface="DokChampa"/>
            </a:endParaRPr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FB67193D-F5E7-AB2A-01D6-E27DF54191FB}"/>
              </a:ext>
            </a:extLst>
          </p:cNvPr>
          <p:cNvSpPr txBox="1">
            <a:spLocks/>
          </p:cNvSpPr>
          <p:nvPr/>
        </p:nvSpPr>
        <p:spPr bwMode="auto">
          <a:xfrm>
            <a:off x="443886" y="2685715"/>
            <a:ext cx="11331553" cy="1359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731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30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29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v-LV" sz="1600" b="0">
                <a:latin typeface="Verdana"/>
                <a:ea typeface="Verdana"/>
              </a:rPr>
              <a:t>2. </a:t>
            </a:r>
            <a:r>
              <a:rPr lang="lv-LV" sz="1600">
                <a:latin typeface="Verdana"/>
                <a:ea typeface="Verdana"/>
              </a:rPr>
              <a:t>IKT</a:t>
            </a:r>
            <a:r>
              <a:rPr lang="lv-LV" sz="1600" b="0">
                <a:latin typeface="Verdana"/>
                <a:ea typeface="Verdana"/>
              </a:rPr>
              <a:t> projektu pārvaldības sistēmiski uzlabojumi, it īpaši, atbilstoši MK </a:t>
            </a:r>
            <a:r>
              <a:rPr lang="lv-LV" sz="1600" b="0"/>
              <a:t>2026. gada 29. septembra sēdē izskatītajam un lemtajam</a:t>
            </a:r>
            <a:r>
              <a:rPr lang="lv-LV" sz="1600" b="0">
                <a:latin typeface="Verdana"/>
                <a:ea typeface="Verdana"/>
              </a:rPr>
              <a:t> – </a:t>
            </a:r>
            <a:r>
              <a:rPr lang="lv-LV" sz="1600">
                <a:latin typeface="Verdana"/>
                <a:ea typeface="Verdana"/>
              </a:rPr>
              <a:t>svarīgi</a:t>
            </a:r>
            <a:r>
              <a:rPr lang="lv-LV" sz="1600" b="0">
                <a:latin typeface="Verdana"/>
                <a:ea typeface="Verdana"/>
              </a:rPr>
              <a:t> atbildīgajai politikas </a:t>
            </a:r>
            <a:r>
              <a:rPr lang="lv-LV" sz="1600" b="0"/>
              <a:t>veidotājai </a:t>
            </a:r>
            <a:r>
              <a:rPr lang="lv-LV" sz="1600"/>
              <a:t>Viedās administrācijas un reģionālās attīstības ministrijai pēc būtības sekot līdzi pārmaiņu efektivitātei </a:t>
            </a:r>
            <a:r>
              <a:rPr lang="lv-LV" sz="1600" b="0"/>
              <a:t>un, ja nepieciešams, veikt operatīvu sistēmas darbības novērtējumu, piemēram, pēc sešiem mēnešiem, un turpmāk regulāri, par secinājumiem un priekšlikumiem informējot valdību.</a:t>
            </a:r>
            <a:endParaRPr lang="lv-LV" sz="1600"/>
          </a:p>
          <a:p>
            <a:pPr algn="just"/>
            <a:endParaRPr lang="lv-LV" sz="1600" b="0">
              <a:latin typeface="Verdana"/>
              <a:ea typeface="Verdana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034F483-A8C8-0BE6-0B8F-CC2ED044167C}"/>
              </a:ext>
            </a:extLst>
          </p:cNvPr>
          <p:cNvSpPr/>
          <p:nvPr/>
        </p:nvSpPr>
        <p:spPr>
          <a:xfrm>
            <a:off x="443886" y="4044935"/>
            <a:ext cx="11454674" cy="1440482"/>
          </a:xfrm>
          <a:prstGeom prst="roundRect">
            <a:avLst>
              <a:gd name="adj" fmla="val 515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just"/>
            <a:r>
              <a:rPr lang="lv-LV"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3. </a:t>
            </a:r>
            <a:r>
              <a:rPr lang="lv-LV" sz="16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«Lielo» un stratēģiski svarīgo investīciju projektu </a:t>
            </a:r>
            <a:r>
              <a:rPr lang="lv-LV"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ieviešanas, mērķu un rezultātu sasniegšanas un funkcionēšanas nodrošināšana, </a:t>
            </a:r>
            <a:r>
              <a:rPr lang="lv-LV" sz="16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pastiprināta pārraudzība, finanšu un risku vadības disciplīna, </a:t>
            </a:r>
            <a:r>
              <a:rPr lang="lv-LV"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it īpaši: </a:t>
            </a:r>
            <a:r>
              <a:rPr lang="lv-LV" sz="1600" u="sng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Stradiņu</a:t>
            </a:r>
            <a:r>
              <a:rPr lang="lv-LV"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slimnīcas A2 korpuss (VM, PSKUS sadarbībā ar VNĪ); </a:t>
            </a:r>
            <a:r>
              <a:rPr lang="lv-LV" sz="1600" u="sng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Dzelzceļa infrastruktūra </a:t>
            </a:r>
            <a:r>
              <a:rPr lang="lv-LV"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vilcienu kustības nodrošināšana Rīgas centrālās stacijas Dienvidu daļā un citi dzelzceļa jomas apjomīgie projekti, t.sk. iepriekšējā perioda projektu pabeigšana (SM, LDZ, EDZL).  </a:t>
            </a:r>
            <a:endParaRPr lang="en-US" sz="1600" noProof="0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5215E867-04F8-7B7F-01AB-8F399C6BB06B}"/>
              </a:ext>
            </a:extLst>
          </p:cNvPr>
          <p:cNvSpPr txBox="1">
            <a:spLocks/>
          </p:cNvSpPr>
          <p:nvPr/>
        </p:nvSpPr>
        <p:spPr bwMode="auto">
          <a:xfrm>
            <a:off x="443886" y="5564840"/>
            <a:ext cx="11358878" cy="5597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731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30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29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v-LV" sz="1600" b="0">
                <a:latin typeface="Verdana"/>
                <a:ea typeface="Verdana"/>
              </a:rPr>
              <a:t>4. </a:t>
            </a:r>
            <a:r>
              <a:rPr lang="lv-LV" sz="1600">
                <a:latin typeface="Verdana"/>
                <a:ea typeface="Verdana"/>
              </a:rPr>
              <a:t>ES fondu 2028-2034 </a:t>
            </a:r>
            <a:r>
              <a:rPr lang="lv-LV" sz="1600" b="0">
                <a:latin typeface="Verdana"/>
                <a:ea typeface="Verdana"/>
              </a:rPr>
              <a:t>perioda investīciju savlaicīga plānošana scenārijā «</a:t>
            </a:r>
            <a:r>
              <a:rPr lang="lv-LV" sz="1600" i="1">
                <a:latin typeface="Verdana"/>
                <a:ea typeface="Verdana"/>
              </a:rPr>
              <a:t>Sasniegt vairāk!»</a:t>
            </a:r>
            <a:endParaRPr lang="lv-LV" sz="1600" i="1" u="sng"/>
          </a:p>
        </p:txBody>
      </p:sp>
    </p:spTree>
    <p:extLst>
      <p:ext uri="{BB962C8B-B14F-4D97-AF65-F5344CB8AC3E}">
        <p14:creationId xmlns:p14="http://schemas.microsoft.com/office/powerpoint/2010/main" val="10950643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1B901B-47AC-E6BA-CA1A-96045D1A403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19</a:t>
            </a:fld>
            <a:endParaRPr lang="en-US" altLang="lv-LV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4CF8F7F-D5D0-979E-1955-A6CD723CDAD6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1872343" y="0"/>
            <a:ext cx="10319657" cy="945573"/>
          </a:xfrm>
          <a:prstGeom prst="rect">
            <a:avLst/>
          </a:prstGeom>
          <a:solidFill>
            <a:srgbClr val="01216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br>
              <a:rPr lang="lv-LV" sz="2000">
                <a:solidFill>
                  <a:schemeClr val="bg1"/>
                </a:solidFill>
              </a:rPr>
            </a:br>
            <a:r>
              <a:rPr lang="lv-LV">
                <a:solidFill>
                  <a:schemeClr val="bg1"/>
                </a:solidFill>
              </a:rPr>
              <a:t>Pielikumi: </a:t>
            </a:r>
            <a:endParaRPr lang="lv-LV" sz="21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BBCF28-C3F6-AE87-FECC-BEDE5C5F7342}"/>
              </a:ext>
            </a:extLst>
          </p:cNvPr>
          <p:cNvSpPr txBox="1"/>
          <p:nvPr/>
        </p:nvSpPr>
        <p:spPr>
          <a:xfrm>
            <a:off x="270779" y="4301951"/>
            <a:ext cx="11651555" cy="9387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>
              <a:spcBef>
                <a:spcPts val="1200"/>
              </a:spcBef>
            </a:pPr>
            <a:endParaRPr lang="lv-LV" sz="11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/>
            <a:r>
              <a:rPr lang="lv-LV" sz="1100">
                <a:latin typeface="Verdana"/>
                <a:ea typeface="Verdana"/>
                <a:cs typeface="Arial"/>
              </a:rPr>
              <a:t>Ziņojumā izmantoti KPVIS dati. Detalizētāka informācija par ES fondiem un AF (t. sk. ieviešanas progresu) pieejama ES fondu tīmekļa vietnē: </a:t>
            </a:r>
            <a:r>
              <a:rPr lang="lv-LV" sz="1100" u="sng">
                <a:latin typeface="Verdana"/>
                <a:ea typeface="Verdana"/>
                <a:cs typeface="Arial"/>
                <a:hlinkClick r:id="rId3"/>
              </a:rPr>
              <a:t>https://www.esfondi.lv/profesionaliem/ieviesana/ieviesanas-plani-un-to-izpilde</a:t>
            </a:r>
            <a:r>
              <a:rPr lang="lv-LV" sz="1100">
                <a:latin typeface="Verdana"/>
                <a:ea typeface="Verdana"/>
                <a:cs typeface="Arial"/>
              </a:rPr>
              <a:t> un CFLA tīmekļa vietnē  </a:t>
            </a:r>
            <a:r>
              <a:rPr lang="lv-LV" sz="1100">
                <a:latin typeface="Verdana"/>
                <a:ea typeface="Verdana"/>
                <a:cs typeface="Times New Roman"/>
                <a:hlinkClick r:id="rId4"/>
              </a:rPr>
              <a:t>www.cfla.gov.lv</a:t>
            </a:r>
            <a:r>
              <a:rPr lang="lv-LV" sz="1100">
                <a:latin typeface="Verdana"/>
                <a:ea typeface="Verdana"/>
                <a:cs typeface="Times New Roman"/>
              </a:rPr>
              <a:t>, detalizēta informācija par AF rādītāju izpildes progresu pieejama ES fondu tīmekļa vietnē: </a:t>
            </a:r>
            <a:r>
              <a:rPr lang="lv-LV" sz="1100">
                <a:latin typeface="Verdana"/>
                <a:ea typeface="Verdana"/>
                <a:cs typeface="Times New Roman"/>
                <a:hlinkClick r:id="rId5"/>
              </a:rPr>
              <a:t>https://www.esfondi.lv/profesionaliem/ieviesana/zinojumi/progresa-zinojumi-par-atveselosanas-fondu</a:t>
            </a:r>
            <a:r>
              <a:rPr lang="lv-LV" sz="1100">
                <a:latin typeface="Verdana"/>
                <a:ea typeface="Verdana"/>
                <a:cs typeface="Times New Roman"/>
              </a:rPr>
              <a:t>. Par EEZ, Norvēģijas grantiem – tīmekļa vietnē: </a:t>
            </a:r>
            <a:r>
              <a:rPr lang="lv-LV" sz="1100">
                <a:latin typeface="Verdana"/>
                <a:ea typeface="Verdana"/>
                <a:cs typeface="Times New Roman"/>
                <a:hlinkClick r:id="rId6"/>
              </a:rPr>
              <a:t>https://eeagrants.lv/</a:t>
            </a:r>
            <a:r>
              <a:rPr lang="lv-LV" sz="1100">
                <a:latin typeface="Verdana"/>
                <a:ea typeface="Verdana"/>
                <a:cs typeface="Times New Roman"/>
              </a:rPr>
              <a:t>, par Šveices ieguldījumu - </a:t>
            </a:r>
            <a:r>
              <a:rPr lang="lv-LV" sz="1100">
                <a:latin typeface="Verdana"/>
                <a:ea typeface="Verdana"/>
                <a:cs typeface="Times New Roman"/>
                <a:hlinkClick r:id="rId7"/>
              </a:rPr>
              <a:t>https://swiss-contribution.lv/</a:t>
            </a:r>
            <a:r>
              <a:rPr lang="lv-LV" sz="1100">
                <a:latin typeface="Verdana"/>
                <a:ea typeface="Verdana"/>
                <a:cs typeface="Times New Roman"/>
              </a:rPr>
              <a:t>.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04C42310-AA54-04ED-9CFD-4DCC34B54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5562247"/>
            <a:ext cx="11877575" cy="76235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defTabSz="914400"/>
            <a:r>
              <a:rPr lang="lv-LV" sz="1600" spc="30">
                <a:effectLst/>
                <a:latin typeface="Verdana"/>
                <a:ea typeface="Verdana"/>
                <a:cs typeface="Times New Roman"/>
              </a:rPr>
              <a:t>Finanšu ministrs								</a:t>
            </a:r>
            <a:r>
              <a:rPr lang="lv-LV" sz="1600" spc="30">
                <a:latin typeface="Verdana"/>
                <a:ea typeface="Verdana"/>
                <a:cs typeface="Times New Roman"/>
              </a:rPr>
              <a:t> M. Kučinskis</a:t>
            </a:r>
            <a:endParaRPr lang="lv-LV" sz="1600">
              <a:effectLst/>
              <a:latin typeface="Verdana"/>
              <a:ea typeface="Verdana"/>
              <a:cs typeface="Times New Roman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v-LV" altLang="lv-LV" sz="1600" b="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lvl="0" algn="just" defTabSz="914400"/>
            <a:r>
              <a:rPr lang="lv-LV" altLang="lv-LV" sz="1000" bmk="">
                <a:latin typeface="Verdana"/>
                <a:ea typeface="Verdana"/>
                <a:cs typeface="Times New Roman"/>
              </a:rPr>
              <a:t>Mežsarga </a:t>
            </a:r>
            <a:r>
              <a:rPr lang="lv-LV" altLang="lv-LV" sz="1000" bmk="">
                <a:solidFill>
                  <a:srgbClr val="000000"/>
                </a:solidFill>
                <a:latin typeface="Verdana"/>
                <a:ea typeface="Verdana"/>
                <a:cs typeface="Times New Roman"/>
              </a:rPr>
              <a:t>29279974</a:t>
            </a:r>
            <a:r>
              <a:rPr lang="lv-LV" altLang="lv-LV" sz="1000" bmk="">
                <a:latin typeface="Verdana"/>
                <a:ea typeface="Verdana"/>
                <a:cs typeface="Times New Roman"/>
              </a:rPr>
              <a:t> </a:t>
            </a:r>
            <a:endParaRPr lang="lv-LV" altLang="lv-LV" sz="1000">
              <a:latin typeface="Verdana"/>
              <a:ea typeface="Verdana"/>
              <a:cs typeface="Times New Roman"/>
            </a:endParaRPr>
          </a:p>
          <a:p>
            <a:pPr lvl="0" algn="just" defTabSz="914400"/>
            <a:r>
              <a:rPr lang="lv-LV" altLang="lv-LV" sz="1000">
                <a:latin typeface="Verdana"/>
                <a:ea typeface="Verdana"/>
                <a:cs typeface="Times New Roman"/>
                <a:hlinkClick r:id="rId8"/>
              </a:rPr>
              <a:t>ilze.mezsarga@fm.gov.lv</a:t>
            </a:r>
            <a:endParaRPr lang="lv-LV" altLang="lv-LV" sz="1000">
              <a:latin typeface="Verdana"/>
              <a:ea typeface="Verdana"/>
              <a:cs typeface="Times New Roman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v-LV" altLang="lv-LV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C8F11C2-1B88-286A-59F2-64BE06BE5F59}"/>
              </a:ext>
            </a:extLst>
          </p:cNvPr>
          <p:cNvSpPr txBox="1"/>
          <p:nvPr/>
        </p:nvSpPr>
        <p:spPr>
          <a:xfrm>
            <a:off x="461888" y="1841420"/>
            <a:ext cx="10761590" cy="203132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 algn="just">
              <a:buAutoNum type="arabicParenR"/>
            </a:pPr>
            <a:r>
              <a:rPr lang="lv-LV" sz="1800" i="1" kern="10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Konstatēto neatbilstoši veikto izdevumu atgūšanas progress un auditu aktualitātes iepriekšējo ES fondu plānošanas periodu ietvaros.</a:t>
            </a:r>
          </a:p>
          <a:p>
            <a:pPr marL="342900" indent="-342900" algn="just">
              <a:buAutoNum type="arabicParenR"/>
            </a:pPr>
            <a:r>
              <a:rPr lang="lv-LV" sz="1800" i="1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EEZ, Norvēģijas un Šveices </a:t>
            </a:r>
            <a:r>
              <a:rPr lang="lv-LV" sz="1800" i="1" err="1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grantu</a:t>
            </a:r>
            <a:r>
              <a:rPr lang="lv-LV" sz="1800" i="1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investīciju ieviešana Latvijā (detālāka informācija).</a:t>
            </a:r>
            <a:endParaRPr lang="lv-LV" sz="1800" i="1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>
              <a:buAutoNum type="arabicParenR"/>
            </a:pPr>
            <a:r>
              <a:rPr lang="lv-LV" sz="1800" i="1" kern="10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 ES fondu 2021-2027 un Atveseļošanas fonda investīciju nozīmīgākie ieguvumi.</a:t>
            </a:r>
          </a:p>
          <a:p>
            <a:pPr algn="just">
              <a:buAutoNum type="arabicParenR"/>
            </a:pPr>
            <a:r>
              <a:rPr lang="lv-LV" sz="1800" i="1" kern="10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 Informatīvā ziņojuma iesniegšanas pamatojums un lietotie saīsinājumi.</a:t>
            </a:r>
          </a:p>
          <a:p>
            <a:pPr algn="just">
              <a:buAutoNum type="arabicParenR"/>
            </a:pPr>
            <a:endParaRPr lang="lv-LV" sz="18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/>
            <a:endParaRPr lang="lv-LV" sz="1800" i="1" kern="100">
              <a:latin typeface="Verdana" panose="020B0604030504040204" pitchFamily="34" charset="0"/>
              <a:ea typeface="Verdana" panose="020B060403050404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6459798"/>
      </p:ext>
    </p:extLst>
  </p:cSld>
  <p:clrMapOvr>
    <a:masterClrMapping/>
  </p:clrMapOvr>
</p:sld>
</file>

<file path=ppt/theme/theme1.xml><?xml version="1.0" encoding="utf-8"?>
<a:theme xmlns:a="http://schemas.openxmlformats.org/drawingml/2006/main" name="89_Prezentacija_templateL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M-Presentation_LV.pptx" id="{02C5A7C7-E12E-4316-85F3-17B400FB557F}" vid="{558787D4-1F96-4AEC-9C62-B2AAD389BF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s" ma:contentTypeID="0x0101008B5E7D93344A654A8FEA6D64BD09EFA3" ma:contentTypeVersion="15" ma:contentTypeDescription="Izveidot jaunu dokumentu." ma:contentTypeScope="" ma:versionID="c09e6d9f1117f9556bfb3dc7188b79e3">
  <xsd:schema xmlns:xsd="http://www.w3.org/2001/XMLSchema" xmlns:xs="http://www.w3.org/2001/XMLSchema" xmlns:p="http://schemas.microsoft.com/office/2006/metadata/properties" xmlns:ns1="http://schemas.microsoft.com/sharepoint/v3" xmlns:ns2="b99bf0c4-4503-4a3c-9d96-19981fcee4fa" xmlns:ns3="c5f3215d-01f7-4578-859e-d76708405c9e" targetNamespace="http://schemas.microsoft.com/office/2006/metadata/properties" ma:root="true" ma:fieldsID="4d855cb2df1df8b19cab28ed4223e1af" ns1:_="" ns2:_="" ns3:_="">
    <xsd:import namespace="http://schemas.microsoft.com/sharepoint/v3"/>
    <xsd:import namespace="b99bf0c4-4503-4a3c-9d96-19981fcee4fa"/>
    <xsd:import namespace="c5f3215d-01f7-4578-859e-d76708405c9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Vienotās atbilstības politikas rekvizīti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Vienotās atbilstības politikas UI darbība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9bf0c4-4503-4a3c-9d96-19981fcee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Attēlu atzīmes" ma:readOnly="false" ma:fieldId="{5cf76f15-5ced-4ddc-b409-7134ff3c332f}" ma:taxonomyMulti="true" ma:sspId="c20d572e-93f8-47b3-8c65-cc8b4da651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f3215d-01f7-4578-859e-d76708405c9e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7af656ed-2863-48a2-b8eb-507476b8953d}" ma:internalName="TaxCatchAll" ma:showField="CatchAllData" ma:web="c5f3215d-01f7-4578-859e-d76708405c9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atura tips"/>
        <xsd:element ref="dc:title" minOccurs="0" maxOccurs="1" ma:index="4" ma:displayName="Virsrakst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5f3215d-01f7-4578-859e-d76708405c9e" xsi:nil="true"/>
    <_ip_UnifiedCompliancePolicyUIAction xmlns="http://schemas.microsoft.com/sharepoint/v3" xsi:nil="true"/>
    <lcf76f155ced4ddcb4097134ff3c332f xmlns="b99bf0c4-4503-4a3c-9d96-19981fcee4fa">
      <Terms xmlns="http://schemas.microsoft.com/office/infopath/2007/PartnerControls"/>
    </lcf76f155ced4ddcb4097134ff3c332f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CC1686BC-4040-4C55-B61B-2D61E1828D1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CB7101-CC84-4FBA-9ABC-B79A3C7E6770}">
  <ds:schemaRefs>
    <ds:schemaRef ds:uri="b99bf0c4-4503-4a3c-9d96-19981fcee4fa"/>
    <ds:schemaRef ds:uri="c5f3215d-01f7-4578-859e-d76708405c9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80452BC-2159-499B-B2EE-D0DD5767A271}">
  <ds:schemaRefs>
    <ds:schemaRef ds:uri="b99bf0c4-4503-4a3c-9d96-19981fcee4fa"/>
    <ds:schemaRef ds:uri="c5f3215d-01f7-4578-859e-d76708405c9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1b8a7570-3ec8-4c4e-9532-5dbb2f157b31}" enabled="1" method="Standard" siteId="{fd50a0e4-c289-4266-b7ff-7d9cf5066e91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FM-Presentation_LV</Template>
  <Application>Microsoft Office PowerPoint</Application>
  <PresentationFormat>Widescreen</PresentationFormat>
  <Slides>19</Slides>
  <Notes>15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89_Prezentacija_templateLV</vt:lpstr>
      <vt:lpstr>Office Theme</vt:lpstr>
      <vt:lpstr>PowerPoint Presentation</vt:lpstr>
      <vt:lpstr> Aktualitātes</vt:lpstr>
      <vt:lpstr>PowerPoint Presentation</vt:lpstr>
      <vt:lpstr>PowerPoint Presentation</vt:lpstr>
      <vt:lpstr>PowerPoint Presentation</vt:lpstr>
      <vt:lpstr>2021-2027 ES fondu investīcijām par 98 % izsludinātas vai pabeigtas projektu atlases. Ieviešanā ES fondu investīcijas par 3,8 miljardiem EUR (89%). Līdz 2026. gada beigām projektu līgumi ~ par 95 % no pieejamā finansējuma.</vt:lpstr>
      <vt:lpstr>2021-2027 ES fondu deklarējamo izdevumu 2026. gada minimālais apjoms EK izpildīts 118 %. Turpmākos gados prognoze arī ir ar rezervi. </vt:lpstr>
      <vt:lpstr>PowerPoint Presentation</vt:lpstr>
      <vt:lpstr>PowerPoint Presentation</vt:lpstr>
      <vt:lpstr>PowerPoint Presentation</vt:lpstr>
      <vt:lpstr>FOKUSA/PIEEJAS MAIŅAS VIRZIENS + SCENĀRIJU IETVARS ANALĪTIKAI UN TĀLĀKĀM IZVĒLĒM – mērķtiecīgi jāvirzās uz 2.scenāriju «Sasniegt vairāk!» ES fondu 2028-2034 periodā </vt:lpstr>
      <vt:lpstr>ES fondi 2028-2034  MINISTRIJU PIETEIKTĀS INVESTĪCIJU PRIORITĀTES Finanšu ministrija apkopojusi ministriju priekšlikumus (trīs iterācijas kopš aprīļa) nozaru stratēģiskajam prioritātēm un potenciālajiem ieguldījumu virzieniem</vt:lpstr>
      <vt:lpstr>    KOPĒJAIS PIEPRASĪJUMA IZVĒRTĒŠANAS IETVARS</vt:lpstr>
      <vt:lpstr>ES fondu 2028-2034 periods – laika grafiks (indikatīvi)</vt:lpstr>
      <vt:lpstr>INDIKATĪVĀS NAUDAS PLŪSMAS, APSTIPRINOT VRP PLĀNU 2028.GADA SĀKUMĀ – programmas jāuzsāk iespējami ātri, t.sk lai novērstu investīciju pārrāvumu un sniegtu max pozitīvu stimulu ekonomikas attīstībai</vt:lpstr>
      <vt:lpstr>PowerPoint Presentation</vt:lpstr>
      <vt:lpstr>PowerPoint Presentation</vt:lpstr>
      <vt:lpstr>PowerPoint Presentation</vt:lpstr>
      <vt:lpstr> Pielikumi: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Ieva Ziepniece</dc:creator>
  <cp:revision>1</cp:revision>
  <cp:lastPrinted>2024-11-19T10:55:10Z</cp:lastPrinted>
  <dcterms:created xsi:type="dcterms:W3CDTF">2022-01-10T13:44:34Z</dcterms:created>
  <dcterms:modified xsi:type="dcterms:W3CDTF">2026-09-30T09:38:04Z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0x0101008B5E7D93344A654A8FEA6D64BD09EFA3</vt:lpwstr>
  </property>
  <property fmtid="{D5CDD505-2E9C-101B-9397-08002B2CF9AE}" pid="3" name="MediaServiceImageTags">
    <vt:lpwstr/>
  </property>
</Properties>
</file>