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2">
  <p:sldMasterIdLst>
    <p:sldMasterId id="2147483648" r:id="rId4"/>
  </p:sldMasterIdLst>
  <p:notesMasterIdLst>
    <p:notesMasterId r:id="rId11"/>
  </p:notesMasterIdLst>
  <p:sldIdLst>
    <p:sldId id="629" r:id="rId5"/>
    <p:sldId id="5105" r:id="rId6"/>
    <p:sldId id="5110" r:id="rId7"/>
    <p:sldId id="5109" r:id="rId8"/>
    <p:sldId id="5112" r:id="rId9"/>
    <p:sldId id="625" r:id="rId10"/>
  </p:sldIdLst>
  <p:sldSz cx="12192000" cy="6858000"/>
  <p:notesSz cx="6724650" cy="9774238"/>
  <p:defaultTextStyle>
    <a:defPPr>
      <a:defRPr lang="en-US"/>
    </a:defPPr>
    <a:lvl1pPr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68313" indent="-111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38213" indent="-238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408113" indent="-365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78013" indent="-49213" algn="l" defTabSz="938213" rtl="0" fontAlgn="base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4605F02-E2F0-9B1E-9BC9-0D0FFF01B97F}" name="Aina Greiškāne" initials="AG" userId="Aina Greiškāne" providerId="None"/>
  <p188:author id="{61DDDE13-A614-2F4D-0B89-9DD87263E92D}" name="Svetlana Ševčenko" initials="SŠ" userId="Svetlana Ševčenko" providerId="None"/>
  <p188:author id="{D24E7227-62C1-1BFE-A079-381F9B05517C}" name="Līva Jirgensone" initials="LJ" userId="Līva Jirgensone" providerId="None"/>
  <p188:author id="{DAED532A-E6EB-032C-A3C5-D0ECC2894FBD}" name="Laura Naudiņa" initials="LN" userId="Laura Naudiņa" providerId="None"/>
  <p188:author id="{FCCE6C33-249C-D01A-7B93-32B3F10E5AB2}" name="Diāna Rancāne" initials="DR" userId="Diāna Rancāne" providerId="None"/>
  <p188:author id="{215ACD4A-C272-F3F7-2CB0-D5DC68308839}" name="Dainis Linuzs" initials="DL" userId="Dainis Linuzs" providerId="None"/>
  <p188:author id="{4F399051-F95D-310E-2D26-A49B87DEA48E}" name="Ance Rudzīte" initials="AR" userId="Ance Rudzīte" providerId="None"/>
  <p188:author id="{5187F257-2980-48E5-12DF-D6EF6020C6D0}" name="Ain Greiškāne" initials="AG" userId="Ain Greiškāne" providerId="None"/>
  <p188:author id="{3FFDF465-5919-08DD-EB76-314BBAD0D277}" name="Gita Tenisone" initials="GT" userId="Gita Tenisone" providerId="None"/>
  <p188:author id="{3769D666-D54D-3609-C23A-DFC2FC2883FE}" name="Dace Ķeze" initials="DĶ" userId="Dace Ķeze" providerId="None"/>
  <p188:author id="{283A947F-1B38-D9C4-B8B6-00377730AAC1}" name="Andrejs Zambžetskis" initials="AZ" userId="Andrejs Zambžetskis" providerId="None"/>
  <p188:author id="{E847A79F-D443-B16B-EA28-69CB9B8B1BA4}" name="Anna Pukse " initials="AP" userId="Anna Pukse " providerId="None"/>
  <p188:author id="{F26303AF-3F83-F70C-BE39-2ED3E632BC17}" name="Anna Pukse" initials="AP" userId="Anna Pukse" providerId="None"/>
  <p188:author id="{FDF122BF-5318-FCEB-A110-DA40DC2E4C43}" name="Reinis Dzelzkalējs" initials="RD" userId="Reinis Dzelzkalējs" providerId="None"/>
  <p188:author id="{F53BC4C6-97A2-7284-9588-AE3ADA29D61C}" name="Ieva Ziepniece" initials="IZ" userId="Ieva Ziepniece" providerId="None"/>
  <p188:author id="{B29C72D1-89C9-D0DB-A9D1-13BE16DCAC5F}" name="Jekaterina Sorokina" initials="JS" userId="Jekaterina Sorokina" providerId="None"/>
  <p188:author id="{E084FBEF-7640-9E3A-4720-886BF0D08EAC}" name="Arta Putniņa" initials="AP" userId="Arta Putniņa" providerId="None"/>
  <p188:author id="{93CF8DF7-ACD3-7E47-F16D-3D031C6CAA2B}" name="Evita Bāliņa" initials="EBā" userId="Evita Bāliņa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āna Rancāne" initials="DR" lastIdx="10" clrIdx="0">
    <p:extLst>
      <p:ext uri="{19B8F6BF-5375-455C-9EA6-DF929625EA0E}">
        <p15:presenceInfo xmlns:p15="http://schemas.microsoft.com/office/powerpoint/2012/main" userId="Diāna Rancāne" providerId="None"/>
      </p:ext>
    </p:extLst>
  </p:cmAuthor>
  <p:cmAuthor id="2" name="Arta Putniņa" initials="AP" lastIdx="1" clrIdx="1">
    <p:extLst>
      <p:ext uri="{19B8F6BF-5375-455C-9EA6-DF929625EA0E}">
        <p15:presenceInfo xmlns:p15="http://schemas.microsoft.com/office/powerpoint/2012/main" userId="Arta Putniņ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FBFD"/>
    <a:srgbClr val="012269"/>
    <a:srgbClr val="EAF1FA"/>
    <a:srgbClr val="595959"/>
    <a:srgbClr val="4FEFE7"/>
    <a:srgbClr val="4BA2F2"/>
    <a:srgbClr val="2F5597"/>
    <a:srgbClr val="5B9BD5"/>
    <a:srgbClr val="4A7EBB"/>
    <a:srgbClr val="789D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5" autoAdjust="0"/>
    <p:restoredTop sz="90436" autoAdjust="0"/>
  </p:normalViewPr>
  <p:slideViewPr>
    <p:cSldViewPr snapToGrid="0" snapToObjects="1">
      <p:cViewPr varScale="1">
        <p:scale>
          <a:sx n="75" d="100"/>
          <a:sy n="75" d="100"/>
        </p:scale>
        <p:origin x="1325" y="62"/>
      </p:cViewPr>
      <p:guideLst>
        <p:guide orient="horz" pos="2160"/>
        <p:guide pos="3840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100" d="100"/>
        <a:sy n="100" d="100"/>
      </p:scale>
      <p:origin x="0" y="-15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fk\fsd\PL&#256;NO&#352;ANAS%20DOKUMENTI\02_2021-2027\Programma\03_grozijumi%20Nr.2\Pardalu%20varianti\PP%20fails_ar%20pardalem_UZ%20ARU%20NESUTIT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fk\fud\IEVIE&#352;ANAS%20UZRAUDZ&#298;BA\ZI&#325;OJUMI\MK_zinojumi\2024.gads\47_pusgada%20zinojums_iesn_MK_lidz%2001.10.2024\3_DARBA_izejas-faili-grafikiem\2024.07.05_AF_statuss_grafiski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2.1600392734413353E-2"/>
          <c:y val="4.4997985467017339E-2"/>
          <c:w val="0.94640979565318406"/>
          <c:h val="0.693186621662513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'vel grafiki'!$A$56</c:f>
              <c:strCache>
                <c:ptCount val="1"/>
                <c:pt idx="0">
                  <c:v>Piešķīrums fondu daļa, pa ministrijām, milj. EUR (kopā plāns 4,2 mljrd. EUR)</c:v>
                </c:pt>
              </c:strCache>
            </c:strRef>
          </c:tx>
          <c:spPr>
            <a:solidFill>
              <a:schemeClr val="accent5">
                <a:tint val="58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2220000"/>
              <a:lstStyle/>
              <a:p>
                <a:pPr>
                  <a:defRPr/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'vel grafiki'!$B$55:$M$55</c:f>
              <c:strCache>
                <c:ptCount val="12"/>
                <c:pt idx="0">
                  <c:v>SM</c:v>
                </c:pt>
                <c:pt idx="1">
                  <c:v>IZM</c:v>
                </c:pt>
                <c:pt idx="2">
                  <c:v>EM</c:v>
                </c:pt>
                <c:pt idx="3">
                  <c:v>VARAM</c:v>
                </c:pt>
                <c:pt idx="4">
                  <c:v>VM</c:v>
                </c:pt>
                <c:pt idx="5">
                  <c:v>LM</c:v>
                </c:pt>
                <c:pt idx="6">
                  <c:v>KM</c:v>
                </c:pt>
                <c:pt idx="7">
                  <c:v>FM</c:v>
                </c:pt>
                <c:pt idx="8">
                  <c:v>VK</c:v>
                </c:pt>
                <c:pt idx="9">
                  <c:v>IeM</c:v>
                </c:pt>
                <c:pt idx="10">
                  <c:v>KEM</c:v>
                </c:pt>
                <c:pt idx="11">
                  <c:v>TM</c:v>
                </c:pt>
              </c:strCache>
            </c:strRef>
          </c:cat>
          <c:val>
            <c:numRef>
              <c:f>'vel grafiki'!$B$56:$M$56</c:f>
              <c:numCache>
                <c:formatCode>0</c:formatCode>
                <c:ptCount val="12"/>
                <c:pt idx="0">
                  <c:v>892.08754899999997</c:v>
                </c:pt>
                <c:pt idx="1">
                  <c:v>682.91792699999996</c:v>
                </c:pt>
                <c:pt idx="2">
                  <c:v>874.270578</c:v>
                </c:pt>
                <c:pt idx="3">
                  <c:v>843.61926800000003</c:v>
                </c:pt>
                <c:pt idx="4">
                  <c:v>323.73765700000001</c:v>
                </c:pt>
                <c:pt idx="5">
                  <c:v>308.536562</c:v>
                </c:pt>
                <c:pt idx="6">
                  <c:v>75.672905</c:v>
                </c:pt>
                <c:pt idx="7">
                  <c:v>39.069063999999997</c:v>
                </c:pt>
                <c:pt idx="8">
                  <c:v>57.861271000000002</c:v>
                </c:pt>
                <c:pt idx="9">
                  <c:v>54.375062999999997</c:v>
                </c:pt>
                <c:pt idx="10">
                  <c:v>98.834975999999997</c:v>
                </c:pt>
                <c:pt idx="11">
                  <c:v>6.8403749999999999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33-4A28-BA3C-A5193C3CEBEB}"/>
            </c:ext>
          </c:extLst>
        </c:ser>
        <c:ser>
          <c:idx val="1"/>
          <c:order val="1"/>
          <c:tx>
            <c:strRef>
              <c:f>'vel grafiki'!$A$66</c:f>
              <c:strCache>
                <c:ptCount val="1"/>
                <c:pt idx="0">
                  <c:v>Plāns 2024. gadam kumulatīvi, fondu daļa pa ministrijām, milj. EUR</c:v>
                </c:pt>
              </c:strCache>
            </c:strRef>
          </c:tx>
          <c:spPr>
            <a:solidFill>
              <a:schemeClr val="accent5">
                <a:tint val="8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2220000"/>
              <a:lstStyle/>
              <a:p>
                <a:pPr>
                  <a:defRPr/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'vel grafiki'!$B$55:$M$55</c:f>
              <c:strCache>
                <c:ptCount val="12"/>
                <c:pt idx="0">
                  <c:v>SM</c:v>
                </c:pt>
                <c:pt idx="1">
                  <c:v>IZM</c:v>
                </c:pt>
                <c:pt idx="2">
                  <c:v>EM</c:v>
                </c:pt>
                <c:pt idx="3">
                  <c:v>VARAM</c:v>
                </c:pt>
                <c:pt idx="4">
                  <c:v>VM</c:v>
                </c:pt>
                <c:pt idx="5">
                  <c:v>LM</c:v>
                </c:pt>
                <c:pt idx="6">
                  <c:v>KM</c:v>
                </c:pt>
                <c:pt idx="7">
                  <c:v>FM</c:v>
                </c:pt>
                <c:pt idx="8">
                  <c:v>VK</c:v>
                </c:pt>
                <c:pt idx="9">
                  <c:v>IeM</c:v>
                </c:pt>
                <c:pt idx="10">
                  <c:v>KEM</c:v>
                </c:pt>
                <c:pt idx="11">
                  <c:v>TM</c:v>
                </c:pt>
              </c:strCache>
            </c:strRef>
          </c:cat>
          <c:val>
            <c:numRef>
              <c:f>'vel grafiki'!$B$66:$M$66</c:f>
              <c:numCache>
                <c:formatCode>0</c:formatCode>
                <c:ptCount val="12"/>
                <c:pt idx="0">
                  <c:v>771.31355800000006</c:v>
                </c:pt>
                <c:pt idx="1">
                  <c:v>637.02507600000001</c:v>
                </c:pt>
                <c:pt idx="2">
                  <c:v>874.27057799999989</c:v>
                </c:pt>
                <c:pt idx="3">
                  <c:v>799.59375399999999</c:v>
                </c:pt>
                <c:pt idx="4">
                  <c:v>316.25765700000005</c:v>
                </c:pt>
                <c:pt idx="5">
                  <c:v>256.82379800000001</c:v>
                </c:pt>
                <c:pt idx="6">
                  <c:v>75.672905</c:v>
                </c:pt>
                <c:pt idx="7">
                  <c:v>36.069063999999997</c:v>
                </c:pt>
                <c:pt idx="8">
                  <c:v>56.217422999999997</c:v>
                </c:pt>
                <c:pt idx="9">
                  <c:v>47.160595000000001</c:v>
                </c:pt>
                <c:pt idx="10">
                  <c:v>65.686295000000001</c:v>
                </c:pt>
                <c:pt idx="11">
                  <c:v>6.8403749999999999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D33-4A28-BA3C-A5193C3CEBEB}"/>
            </c:ext>
          </c:extLst>
        </c:ser>
        <c:ser>
          <c:idx val="3"/>
          <c:order val="2"/>
          <c:tx>
            <c:strRef>
              <c:f>'vel grafiki'!$A$67</c:f>
              <c:strCache>
                <c:ptCount val="1"/>
                <c:pt idx="0">
                  <c:v>Plāns uz 2024. gada pirmo pusgadu kumulatīvi, fondu daļa pa ministrijām, milj. EUR</c:v>
                </c:pt>
              </c:strCache>
            </c:strRef>
          </c:tx>
          <c:spPr>
            <a:solidFill>
              <a:schemeClr val="accent5">
                <a:shade val="58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2220000"/>
              <a:lstStyle/>
              <a:p>
                <a:pPr>
                  <a:defRPr/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'vel grafiki'!$B$55:$M$55</c:f>
              <c:strCache>
                <c:ptCount val="12"/>
                <c:pt idx="0">
                  <c:v>SM</c:v>
                </c:pt>
                <c:pt idx="1">
                  <c:v>IZM</c:v>
                </c:pt>
                <c:pt idx="2">
                  <c:v>EM</c:v>
                </c:pt>
                <c:pt idx="3">
                  <c:v>VARAM</c:v>
                </c:pt>
                <c:pt idx="4">
                  <c:v>VM</c:v>
                </c:pt>
                <c:pt idx="5">
                  <c:v>LM</c:v>
                </c:pt>
                <c:pt idx="6">
                  <c:v>KM</c:v>
                </c:pt>
                <c:pt idx="7">
                  <c:v>FM</c:v>
                </c:pt>
                <c:pt idx="8">
                  <c:v>VK</c:v>
                </c:pt>
                <c:pt idx="9">
                  <c:v>IeM</c:v>
                </c:pt>
                <c:pt idx="10">
                  <c:v>KEM</c:v>
                </c:pt>
                <c:pt idx="11">
                  <c:v>TM</c:v>
                </c:pt>
              </c:strCache>
            </c:strRef>
          </c:cat>
          <c:val>
            <c:numRef>
              <c:f>'vel grafiki'!$B$67:$M$67</c:f>
              <c:numCache>
                <c:formatCode>0</c:formatCode>
                <c:ptCount val="12"/>
                <c:pt idx="0">
                  <c:v>419.67582599999997</c:v>
                </c:pt>
                <c:pt idx="1">
                  <c:v>350.82022900000004</c:v>
                </c:pt>
                <c:pt idx="2">
                  <c:v>753.21022599999992</c:v>
                </c:pt>
                <c:pt idx="3">
                  <c:v>645.639996</c:v>
                </c:pt>
                <c:pt idx="4">
                  <c:v>169.38224300000002</c:v>
                </c:pt>
                <c:pt idx="5">
                  <c:v>238.811037</c:v>
                </c:pt>
                <c:pt idx="6">
                  <c:v>38.866139000000004</c:v>
                </c:pt>
                <c:pt idx="7">
                  <c:v>36.069063999999997</c:v>
                </c:pt>
                <c:pt idx="8">
                  <c:v>56.217422999999997</c:v>
                </c:pt>
                <c:pt idx="9">
                  <c:v>47.160595000000001</c:v>
                </c:pt>
                <c:pt idx="10">
                  <c:v>18.246193000000002</c:v>
                </c:pt>
                <c:pt idx="11">
                  <c:v>6.8403749999999999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D33-4A28-BA3C-A5193C3CEBEB}"/>
            </c:ext>
          </c:extLst>
        </c:ser>
        <c:ser>
          <c:idx val="2"/>
          <c:order val="3"/>
          <c:tx>
            <c:strRef>
              <c:f>'vel grafiki'!$A$57</c:f>
              <c:strCache>
                <c:ptCount val="1"/>
                <c:pt idx="0">
                  <c:v>Izpilde fondu daļa uz 24.07.2024 pa ministrijām, milj. EUR (kopā izpilde 2,19* mljrd. EUR)</c:v>
                </c:pt>
              </c:strCache>
            </c:strRef>
          </c:tx>
          <c:spPr>
            <a:solidFill>
              <a:schemeClr val="accent5">
                <a:shade val="86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7.4762947214247651E-3"/>
                  <c:y val="-1.428383707621066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-2220000" vertOverflow="overflow" horzOverflow="overflow" vert="horz" anchor="ctr" anchorCtr="1">
                  <a:noAutofit/>
                </a:bodyPr>
                <a:lstStyle/>
                <a:p>
                  <a:pPr>
                    <a:defRPr/>
                  </a:pPr>
                  <a:endParaRPr lang="lv-LV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3.5945503614229248E-2"/>
                      <c:h val="4.86379091024630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D33-4A28-BA3C-A5193C3CEBEB}"/>
                </c:ext>
              </c:extLst>
            </c:dLbl>
            <c:dLbl>
              <c:idx val="3"/>
              <c:layout>
                <c:manualLayout>
                  <c:x val="1.9224757855092214E-2"/>
                  <c:y val="9.522620535193768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D33-4A28-BA3C-A5193C3CEBEB}"/>
                </c:ext>
              </c:extLst>
            </c:dLbl>
            <c:dLbl>
              <c:idx val="4"/>
              <c:layout>
                <c:manualLayout>
                  <c:x val="7.4762947214247651E-3"/>
                  <c:y val="4.761310267596796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D33-4A28-BA3C-A5193C3CEBEB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-2220000" vertOverflow="overflow" horzOverflow="overflow" vert="horz" anchor="ctr" anchorCtr="1">
                  <a:noAutofit/>
                </a:bodyPr>
                <a:lstStyle/>
                <a:p>
                  <a:pPr>
                    <a:defRPr/>
                  </a:pPr>
                  <a:endParaRPr lang="lv-LV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9-4D33-4A28-BA3C-A5193C3CEBE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2220000" vertOverflow="overflow" horzOverflow="overflow" vert="horz" anchor="ctr" anchorCtr="1">
                <a:spAutoFit/>
              </a:bodyPr>
              <a:lstStyle/>
              <a:p>
                <a:pPr>
                  <a:defRPr/>
                </a:pPr>
                <a:endParaRPr lang="lv-LV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'vel grafiki'!$B$55:$M$55</c:f>
              <c:strCache>
                <c:ptCount val="12"/>
                <c:pt idx="0">
                  <c:v>SM</c:v>
                </c:pt>
                <c:pt idx="1">
                  <c:v>IZM</c:v>
                </c:pt>
                <c:pt idx="2">
                  <c:v>EM</c:v>
                </c:pt>
                <c:pt idx="3">
                  <c:v>VARAM</c:v>
                </c:pt>
                <c:pt idx="4">
                  <c:v>VM</c:v>
                </c:pt>
                <c:pt idx="5">
                  <c:v>LM</c:v>
                </c:pt>
                <c:pt idx="6">
                  <c:v>KM</c:v>
                </c:pt>
                <c:pt idx="7">
                  <c:v>FM</c:v>
                </c:pt>
                <c:pt idx="8">
                  <c:v>VK</c:v>
                </c:pt>
                <c:pt idx="9">
                  <c:v>IeM</c:v>
                </c:pt>
                <c:pt idx="10">
                  <c:v>KEM</c:v>
                </c:pt>
                <c:pt idx="11">
                  <c:v>TM</c:v>
                </c:pt>
              </c:strCache>
            </c:strRef>
          </c:cat>
          <c:val>
            <c:numRef>
              <c:f>'vel grafiki'!$B$57:$M$57</c:f>
              <c:numCache>
                <c:formatCode>0</c:formatCode>
                <c:ptCount val="12"/>
                <c:pt idx="0">
                  <c:v>168.16429500000001</c:v>
                </c:pt>
                <c:pt idx="1">
                  <c:v>373.71118999999999</c:v>
                </c:pt>
                <c:pt idx="2">
                  <c:v>328.870408</c:v>
                </c:pt>
                <c:pt idx="3">
                  <c:v>672.10121700000002</c:v>
                </c:pt>
                <c:pt idx="4">
                  <c:v>210.243953</c:v>
                </c:pt>
                <c:pt idx="5">
                  <c:v>242.112999</c:v>
                </c:pt>
                <c:pt idx="6">
                  <c:v>45.664124999999999</c:v>
                </c:pt>
                <c:pt idx="7">
                  <c:v>36.069063999999997</c:v>
                </c:pt>
                <c:pt idx="8">
                  <c:v>56.217422999999997</c:v>
                </c:pt>
                <c:pt idx="9">
                  <c:v>47.160595000000001</c:v>
                </c:pt>
                <c:pt idx="10">
                  <c:v>0</c:v>
                </c:pt>
                <c:pt idx="11">
                  <c:v>6.8403749999999999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D33-4A28-BA3C-A5193C3CEB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57"/>
        <c:axId val="1031594815"/>
        <c:axId val="1031588575"/>
      </c:barChart>
      <c:catAx>
        <c:axId val="10315948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lv-LV"/>
          </a:p>
        </c:txPr>
        <c:crossAx val="1031588575"/>
        <c:crosses val="autoZero"/>
        <c:auto val="1"/>
        <c:lblAlgn val="ctr"/>
        <c:lblOffset val="100"/>
        <c:noMultiLvlLbl val="0"/>
      </c:catAx>
      <c:valAx>
        <c:axId val="1031588575"/>
        <c:scaling>
          <c:orientation val="minMax"/>
        </c:scaling>
        <c:delete val="1"/>
        <c:axPos val="l"/>
        <c:numFmt formatCode="0" sourceLinked="1"/>
        <c:majorTickMark val="none"/>
        <c:minorTickMark val="none"/>
        <c:tickLblPos val="nextTo"/>
        <c:crossAx val="10315948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9263022355634981E-2"/>
          <c:y val="0.80072079489137649"/>
          <c:w val="0.59177900240999071"/>
          <c:h val="0.1854596842694275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 algn="just">
            <a:defRPr sz="1100"/>
          </a:pPr>
          <a:endParaRPr lang="lv-LV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200">
          <a:latin typeface="Verdana" panose="020B0604030504040204" pitchFamily="34" charset="0"/>
          <a:ea typeface="Verdana" panose="020B0604030504040204" pitchFamily="34" charset="0"/>
        </a:defRPr>
      </a:pPr>
      <a:endParaRPr lang="lv-LV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944468564576486"/>
          <c:y val="1.4846141681535833E-3"/>
          <c:w val="0.80970386666109728"/>
          <c:h val="0.9985153858318464"/>
        </c:manualLayout>
      </c:layout>
      <c:barChart>
        <c:barDir val="bar"/>
        <c:grouping val="clustered"/>
        <c:varyColors val="0"/>
        <c:ser>
          <c:idx val="2"/>
          <c:order val="0"/>
          <c:tx>
            <c:strRef>
              <c:f>Kopsavilkums!$D$33</c:f>
              <c:strCache>
                <c:ptCount val="1"/>
                <c:pt idx="0">
                  <c:v>Veikti maksājumi 108,5 milj. EUR, 5,5 %</c:v>
                </c:pt>
              </c:strCache>
            </c:strRef>
          </c:tx>
          <c:spPr>
            <a:solidFill>
              <a:srgbClr val="808080">
                <a:alpha val="50196"/>
              </a:srgb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EEE39">
                  <a:alpha val="50196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D56-4C14-8D3F-9704A0C3D836}"/>
              </c:ext>
            </c:extLst>
          </c:dPt>
          <c:dPt>
            <c:idx val="2"/>
            <c:invertIfNegative val="0"/>
            <c:bubble3D val="0"/>
            <c:spPr>
              <a:solidFill>
                <a:srgbClr val="D64242">
                  <a:alpha val="50196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D56-4C14-8D3F-9704A0C3D836}"/>
              </c:ext>
            </c:extLst>
          </c:dPt>
          <c:dPt>
            <c:idx val="3"/>
            <c:invertIfNegative val="0"/>
            <c:bubble3D val="0"/>
            <c:spPr>
              <a:solidFill>
                <a:srgbClr val="02B2FE">
                  <a:alpha val="50196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4D56-4C14-8D3F-9704A0C3D836}"/>
              </c:ext>
            </c:extLst>
          </c:dPt>
          <c:dPt>
            <c:idx val="4"/>
            <c:invertIfNegative val="0"/>
            <c:bubble3D val="0"/>
            <c:spPr>
              <a:solidFill>
                <a:srgbClr val="AC61C8">
                  <a:alpha val="50196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D56-4C14-8D3F-9704A0C3D836}"/>
              </c:ext>
            </c:extLst>
          </c:dPt>
          <c:dPt>
            <c:idx val="5"/>
            <c:invertIfNegative val="0"/>
            <c:bubble3D val="0"/>
            <c:spPr>
              <a:solidFill>
                <a:srgbClr val="FF8225">
                  <a:alpha val="50196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4D56-4C14-8D3F-9704A0C3D836}"/>
              </c:ext>
            </c:extLst>
          </c:dPt>
          <c:dPt>
            <c:idx val="6"/>
            <c:invertIfNegative val="0"/>
            <c:bubble3D val="0"/>
            <c:spPr>
              <a:solidFill>
                <a:srgbClr val="00C992">
                  <a:alpha val="49804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4D56-4C14-8D3F-9704A0C3D836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51BF9F89-060B-4673-8E80-669545596D7A}" type="CELLRANGE">
                      <a:rPr lang="en-US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4D56-4C14-8D3F-9704A0C3D83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E57945F7-C835-4FDD-835F-08500B27C583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4D56-4C14-8D3F-9704A0C3D83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E2482D9D-3C22-49D9-872F-CFDE9D862AA7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4D56-4C14-8D3F-9704A0C3D83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EDF2DA4-B87B-481D-A34C-4DB5E0E259AE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4D56-4C14-8D3F-9704A0C3D836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C2C893E1-F2F1-4B38-BC25-46B7F4E8D30A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4D56-4C14-8D3F-9704A0C3D836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63BC52DC-2A89-449B-9CBE-F288ED9A1A5C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4D56-4C14-8D3F-9704A0C3D836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9A46668A-6A08-4D76-BDE5-5843E62F7846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4D56-4C14-8D3F-9704A0C3D8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Kopsavilkums!$L$34:$L$40</c:f>
              <c:strCache>
                <c:ptCount val="7"/>
                <c:pt idx="0">
                  <c:v>Likuma vara</c:v>
                </c:pt>
                <c:pt idx="1">
                  <c:v>REPowerEU</c:v>
                </c:pt>
                <c:pt idx="2">
                  <c:v>Veselība</c:v>
                </c:pt>
                <c:pt idx="3">
                  <c:v>Ekonomikas 
transformācija 
un produktivitāte</c:v>
                </c:pt>
                <c:pt idx="4">
                  <c:v>Digitālā
 pārveide</c:v>
                </c:pt>
                <c:pt idx="5">
                  <c:v>Nevienlīdzības
 mazināšana</c:v>
                </c:pt>
                <c:pt idx="6">
                  <c:v>Klimata
 pārmaiņas</c:v>
                </c:pt>
              </c:strCache>
            </c:strRef>
          </c:cat>
          <c:val>
            <c:numRef>
              <c:f>Kopsavilkums!$D$34:$D$40</c:f>
              <c:numCache>
                <c:formatCode>#\ ##0_ ;\-#\ ##0\ </c:formatCode>
                <c:ptCount val="7"/>
                <c:pt idx="0">
                  <c:v>4955192.66</c:v>
                </c:pt>
                <c:pt idx="1">
                  <c:v>0</c:v>
                </c:pt>
                <c:pt idx="2">
                  <c:v>24387990.59</c:v>
                </c:pt>
                <c:pt idx="3">
                  <c:v>9890732.299999997</c:v>
                </c:pt>
                <c:pt idx="4">
                  <c:v>21849482.070000004</c:v>
                </c:pt>
                <c:pt idx="5">
                  <c:v>3496110.6799999997</c:v>
                </c:pt>
                <c:pt idx="6">
                  <c:v>43926123.920000009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Kopsavilkums!$H$34:$H$40</c15:f>
                <c15:dlblRangeCache>
                  <c:ptCount val="7"/>
                  <c:pt idx="0">
                    <c:v>5,0 (1,4)</c:v>
                  </c:pt>
                  <c:pt idx="1">
                    <c:v>0,0 (0,0)</c:v>
                  </c:pt>
                  <c:pt idx="2">
                    <c:v>24,4 (6,8)</c:v>
                  </c:pt>
                  <c:pt idx="3">
                    <c:v>9,9 (2,4)</c:v>
                  </c:pt>
                  <c:pt idx="4">
                    <c:v>21,9 (2,3)</c:v>
                  </c:pt>
                  <c:pt idx="5">
                    <c:v>3,5 (0,3)</c:v>
                  </c:pt>
                  <c:pt idx="6">
                    <c:v>43,9 (4,0)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D-4D56-4C14-8D3F-9704A0C3D836}"/>
            </c:ext>
          </c:extLst>
        </c:ser>
        <c:ser>
          <c:idx val="1"/>
          <c:order val="1"/>
          <c:tx>
            <c:strRef>
              <c:f>Kopsavilkums!$C$33</c:f>
              <c:strCache>
                <c:ptCount val="1"/>
                <c:pt idx="0">
                  <c:v>Projekta līgumi 1364,3 milj. EUR, 69,3 % (302 projekti)</c:v>
                </c:pt>
              </c:strCache>
            </c:strRef>
          </c:tx>
          <c:spPr>
            <a:solidFill>
              <a:srgbClr val="6277BF">
                <a:alpha val="69804"/>
              </a:srgb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EEE39">
                  <a:alpha val="69804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4D56-4C14-8D3F-9704A0C3D836}"/>
              </c:ext>
            </c:extLst>
          </c:dPt>
          <c:dPt>
            <c:idx val="2"/>
            <c:invertIfNegative val="0"/>
            <c:bubble3D val="0"/>
            <c:spPr>
              <a:solidFill>
                <a:srgbClr val="D64242">
                  <a:alpha val="69804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4D56-4C14-8D3F-9704A0C3D836}"/>
              </c:ext>
            </c:extLst>
          </c:dPt>
          <c:dPt>
            <c:idx val="3"/>
            <c:invertIfNegative val="0"/>
            <c:bubble3D val="0"/>
            <c:spPr>
              <a:solidFill>
                <a:srgbClr val="02B2FE">
                  <a:alpha val="69804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4D56-4C14-8D3F-9704A0C3D836}"/>
              </c:ext>
            </c:extLst>
          </c:dPt>
          <c:dPt>
            <c:idx val="4"/>
            <c:invertIfNegative val="0"/>
            <c:bubble3D val="0"/>
            <c:spPr>
              <a:solidFill>
                <a:srgbClr val="AC61C8">
                  <a:alpha val="69804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5-4D56-4C14-8D3F-9704A0C3D836}"/>
              </c:ext>
            </c:extLst>
          </c:dPt>
          <c:dPt>
            <c:idx val="5"/>
            <c:invertIfNegative val="0"/>
            <c:bubble3D val="0"/>
            <c:spPr>
              <a:solidFill>
                <a:srgbClr val="FF8225">
                  <a:alpha val="69804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7-4D56-4C14-8D3F-9704A0C3D836}"/>
              </c:ext>
            </c:extLst>
          </c:dPt>
          <c:dPt>
            <c:idx val="6"/>
            <c:invertIfNegative val="0"/>
            <c:bubble3D val="0"/>
            <c:spPr>
              <a:solidFill>
                <a:srgbClr val="00C992">
                  <a:alpha val="69804"/>
                </a:srgb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9-4D56-4C14-8D3F-9704A0C3D836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718F9866-0C64-4472-9A9C-3E493F728D1A}" type="CELLRANGE">
                      <a:rPr lang="en-US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F-4D56-4C14-8D3F-9704A0C3D83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EBE06C9-87FD-4BEC-816F-85F05719666A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A-4D56-4C14-8D3F-9704A0C3D83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DBB3A581-4743-42F1-956E-D630DA14C97A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4D56-4C14-8D3F-9704A0C3D83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57DA51A9-4E9C-4CCF-B3FF-CB1ACE9E4BD2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4D56-4C14-8D3F-9704A0C3D836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FFB3C913-CBE5-4EF1-9862-740A4703F87F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5-4D56-4C14-8D3F-9704A0C3D836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FD4F6FD2-1555-414D-95C0-846F3C5D8988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7-4D56-4C14-8D3F-9704A0C3D836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B70B313F-BBA0-45C7-9919-F95C9A74D64E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9-4D56-4C14-8D3F-9704A0C3D8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Kopsavilkums!$L$34:$L$40</c:f>
              <c:strCache>
                <c:ptCount val="7"/>
                <c:pt idx="0">
                  <c:v>Likuma vara</c:v>
                </c:pt>
                <c:pt idx="1">
                  <c:v>REPowerEU</c:v>
                </c:pt>
                <c:pt idx="2">
                  <c:v>Veselība</c:v>
                </c:pt>
                <c:pt idx="3">
                  <c:v>Ekonomikas 
transformācija 
un produktivitāte</c:v>
                </c:pt>
                <c:pt idx="4">
                  <c:v>Digitālā
 pārveide</c:v>
                </c:pt>
                <c:pt idx="5">
                  <c:v>Nevienlīdzības
 mazināšana</c:v>
                </c:pt>
                <c:pt idx="6">
                  <c:v>Klimata
 pārmaiņas</c:v>
                </c:pt>
              </c:strCache>
            </c:strRef>
          </c:cat>
          <c:val>
            <c:numRef>
              <c:f>Kopsavilkums!$C$34:$C$40</c:f>
              <c:numCache>
                <c:formatCode>#\ ##0_ ;\-#\ ##0\ </c:formatCode>
                <c:ptCount val="7"/>
                <c:pt idx="0">
                  <c:v>36954052.769999996</c:v>
                </c:pt>
                <c:pt idx="1">
                  <c:v>0</c:v>
                </c:pt>
                <c:pt idx="2">
                  <c:v>176946828.58000004</c:v>
                </c:pt>
                <c:pt idx="3">
                  <c:v>123856691.63</c:v>
                </c:pt>
                <c:pt idx="4">
                  <c:v>256781506.27000001</c:v>
                </c:pt>
                <c:pt idx="5">
                  <c:v>281159853.94</c:v>
                </c:pt>
                <c:pt idx="6">
                  <c:v>488606650.99999976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Kopsavilkums!$G$34:$G$40</c15:f>
                <c15:dlblRangeCache>
                  <c:ptCount val="7"/>
                  <c:pt idx="0">
                    <c:v>37,0 / 23 (0,0 / 0)</c:v>
                  </c:pt>
                  <c:pt idx="1">
                    <c:v>0,0 / 0 (0,0 / 0)</c:v>
                  </c:pt>
                  <c:pt idx="2">
                    <c:v>177,0 / 58 (0,1 / 1)</c:v>
                  </c:pt>
                  <c:pt idx="3">
                    <c:v>123,9 / 30 (87,8 / 10)</c:v>
                  </c:pt>
                  <c:pt idx="4">
                    <c:v>256,8 / 48 (15,0 / 9)</c:v>
                  </c:pt>
                  <c:pt idx="5">
                    <c:v>281,2 / 63 (10,8 / 11)</c:v>
                  </c:pt>
                  <c:pt idx="6">
                    <c:v>488,6 / 80 (42,7 / 16)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B-4D56-4C14-8D3F-9704A0C3D836}"/>
            </c:ext>
          </c:extLst>
        </c:ser>
        <c:ser>
          <c:idx val="0"/>
          <c:order val="2"/>
          <c:tx>
            <c:strRef>
              <c:f>Kopsavilkums!$B$33</c:f>
              <c:strCache>
                <c:ptCount val="1"/>
                <c:pt idx="0">
                  <c:v>Piešķīrums 1,97 mljrd. EUR</c:v>
                </c:pt>
              </c:strCache>
            </c:strRef>
          </c:tx>
          <c:spPr>
            <a:solidFill>
              <a:srgbClr val="2739C5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EEE3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D-4D56-4C14-8D3F-9704A0C3D836}"/>
              </c:ext>
            </c:extLst>
          </c:dPt>
          <c:dPt>
            <c:idx val="1"/>
            <c:invertIfNegative val="0"/>
            <c:bubble3D val="0"/>
            <c:spPr>
              <a:solidFill>
                <a:srgbClr val="028F6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F-4D56-4C14-8D3F-9704A0C3D836}"/>
              </c:ext>
            </c:extLst>
          </c:dPt>
          <c:dPt>
            <c:idx val="2"/>
            <c:invertIfNegative val="0"/>
            <c:bubble3D val="0"/>
            <c:spPr>
              <a:solidFill>
                <a:srgbClr val="D6424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1-4D56-4C14-8D3F-9704A0C3D836}"/>
              </c:ext>
            </c:extLst>
          </c:dPt>
          <c:dPt>
            <c:idx val="3"/>
            <c:invertIfNegative val="0"/>
            <c:bubble3D val="0"/>
            <c:spPr>
              <a:solidFill>
                <a:srgbClr val="02B2FE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3-4D56-4C14-8D3F-9704A0C3D836}"/>
              </c:ext>
            </c:extLst>
          </c:dPt>
          <c:dPt>
            <c:idx val="4"/>
            <c:invertIfNegative val="0"/>
            <c:bubble3D val="0"/>
            <c:spPr>
              <a:solidFill>
                <a:srgbClr val="AC61C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5-4D56-4C14-8D3F-9704A0C3D836}"/>
              </c:ext>
            </c:extLst>
          </c:dPt>
          <c:dPt>
            <c:idx val="5"/>
            <c:invertIfNegative val="0"/>
            <c:bubble3D val="0"/>
            <c:spPr>
              <a:solidFill>
                <a:srgbClr val="FF822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7-4D56-4C14-8D3F-9704A0C3D836}"/>
              </c:ext>
            </c:extLst>
          </c:dPt>
          <c:dPt>
            <c:idx val="6"/>
            <c:invertIfNegative val="0"/>
            <c:bubble3D val="0"/>
            <c:spPr>
              <a:solidFill>
                <a:srgbClr val="00C99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29-4D56-4C14-8D3F-9704A0C3D836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820C03B0-4C87-4A5B-B3CE-DFAF25D88ADA}" type="CELLRANGE">
                      <a:rPr lang="en-US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1D-4D56-4C14-8D3F-9704A0C3D83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B33FB38-7DE1-4E79-8D69-50AEE83508C6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F-4D56-4C14-8D3F-9704A0C3D83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9640673-E347-4302-9A66-2DABC60314F0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1-4D56-4C14-8D3F-9704A0C3D83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8D23BBAE-7ECF-4AE5-83E1-EF7C04AC495E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3-4D56-4C14-8D3F-9704A0C3D836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B94EA092-19A3-492D-A598-FBF433D4B004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5-4D56-4C14-8D3F-9704A0C3D836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38B490DE-A30D-43AD-8F64-C52A7179DFA1}" type="CELLRANGE">
                      <a:rPr lang="lv-LV"/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7-4D56-4C14-8D3F-9704A0C3D836}"/>
                </c:ext>
              </c:extLst>
            </c:dLbl>
            <c:dLbl>
              <c:idx val="6"/>
              <c:layout>
                <c:manualLayout>
                  <c:x val="-3.336113427856547E-2"/>
                  <c:y val="-1.9782393669634025E-3"/>
                </c:manualLayout>
              </c:layout>
              <c:tx>
                <c:rich>
                  <a:bodyPr/>
                  <a:lstStyle/>
                  <a:p>
                    <a:fld id="{53A8A084-2121-45CB-B26A-4E059B6DDA80}" type="CELLRANGE">
                      <a:rPr lang="en-US" sz="1200">
                        <a:solidFill>
                          <a:schemeClr val="tx1"/>
                        </a:solidFill>
                      </a:rPr>
                      <a:pPr/>
                      <a:t>[CELLRANGE]</a:t>
                    </a:fld>
                    <a:endParaRPr lang="lv-LV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29-4D56-4C14-8D3F-9704A0C3D836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1000" b="0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Times New Roman" panose="02020603050405020304" pitchFamily="18" charset="0"/>
                  </a:defRPr>
                </a:pPr>
                <a:endParaRPr lang="lv-LV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Kopsavilkums!$L$34:$L$40</c:f>
              <c:strCache>
                <c:ptCount val="7"/>
                <c:pt idx="0">
                  <c:v>Likuma vara</c:v>
                </c:pt>
                <c:pt idx="1">
                  <c:v>REPowerEU</c:v>
                </c:pt>
                <c:pt idx="2">
                  <c:v>Veselība</c:v>
                </c:pt>
                <c:pt idx="3">
                  <c:v>Ekonomikas 
transformācija 
un produktivitāte</c:v>
                </c:pt>
                <c:pt idx="4">
                  <c:v>Digitālā
 pārveide</c:v>
                </c:pt>
                <c:pt idx="5">
                  <c:v>Nevienlīdzības
 mazināšana</c:v>
                </c:pt>
                <c:pt idx="6">
                  <c:v>Klimata
 pārmaiņas</c:v>
                </c:pt>
              </c:strCache>
            </c:strRef>
          </c:cat>
          <c:val>
            <c:numRef>
              <c:f>Kopsavilkums!$B$34:$B$40</c:f>
              <c:numCache>
                <c:formatCode>#\ ##0_ ;\-#\ ##0\ </c:formatCode>
                <c:ptCount val="7"/>
                <c:pt idx="0">
                  <c:v>37000000</c:v>
                </c:pt>
                <c:pt idx="1">
                  <c:v>134743378</c:v>
                </c:pt>
                <c:pt idx="2">
                  <c:v>181500000</c:v>
                </c:pt>
                <c:pt idx="3">
                  <c:v>196000000</c:v>
                </c:pt>
                <c:pt idx="4">
                  <c:v>365333000</c:v>
                </c:pt>
                <c:pt idx="5">
                  <c:v>378501144</c:v>
                </c:pt>
                <c:pt idx="6">
                  <c:v>676207000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Kopsavilkums!$F$34:$F$40</c15:f>
                <c15:dlblRangeCache>
                  <c:ptCount val="7"/>
                  <c:pt idx="0">
                    <c:v>37,0</c:v>
                  </c:pt>
                  <c:pt idx="1">
                    <c:v>134,7</c:v>
                  </c:pt>
                  <c:pt idx="2">
                    <c:v>181,5</c:v>
                  </c:pt>
                  <c:pt idx="3">
                    <c:v>196,0</c:v>
                  </c:pt>
                  <c:pt idx="4">
                    <c:v>365,3</c:v>
                  </c:pt>
                  <c:pt idx="5">
                    <c:v>378,5</c:v>
                  </c:pt>
                  <c:pt idx="6">
                    <c:v>676,2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2A-4D56-4C14-8D3F-9704A0C3D8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7"/>
        <c:axId val="1994887936"/>
        <c:axId val="589224864"/>
      </c:barChart>
      <c:catAx>
        <c:axId val="199488793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solidFill>
            <a:schemeClr val="bg1"/>
          </a:solidFill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lang="en-US" sz="1000" b="0" i="0" u="none" strike="noStrike" kern="1200" baseline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defRPr>
            </a:pPr>
            <a:endParaRPr lang="lv-LV"/>
          </a:p>
        </c:txPr>
        <c:crossAx val="589224864"/>
        <c:crosses val="autoZero"/>
        <c:auto val="1"/>
        <c:lblAlgn val="ctr"/>
        <c:lblOffset val="100"/>
        <c:noMultiLvlLbl val="0"/>
      </c:catAx>
      <c:valAx>
        <c:axId val="589224864"/>
        <c:scaling>
          <c:orientation val="minMax"/>
          <c:max val="700000000"/>
        </c:scaling>
        <c:delete val="1"/>
        <c:axPos val="b"/>
        <c:numFmt formatCode="#\ ##0_ ;\-#\ ##0\ " sourceLinked="1"/>
        <c:majorTickMark val="out"/>
        <c:minorTickMark val="none"/>
        <c:tickLblPos val="nextTo"/>
        <c:crossAx val="199488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 algn="ctr">
        <a:defRPr lang="en-US" sz="1000" b="0" i="0" u="none" strike="noStrike" kern="1200" baseline="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Times New Roman" panose="02020603050405020304" pitchFamily="18" charset="0"/>
        </a:defRPr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4015" cy="488712"/>
          </a:xfrm>
          <a:prstGeom prst="rect">
            <a:avLst/>
          </a:prstGeom>
        </p:spPr>
        <p:txBody>
          <a:bodyPr vert="horz" lIns="90859" tIns="45430" rIns="90859" bIns="45430" rtlCol="0"/>
          <a:lstStyle>
            <a:lvl1pPr algn="l" defTabSz="933609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859" tIns="45430" rIns="90859" bIns="45430" rtlCol="0"/>
          <a:lstStyle>
            <a:lvl1pPr algn="r" defTabSz="933609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69A99F-EF31-4B9C-A738-C27DFF01580E}" type="datetimeFigureOut">
              <a:rPr lang="lv-LV"/>
              <a:pPr>
                <a:defRPr/>
              </a:pPr>
              <a:t>25.07.2024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33425"/>
            <a:ext cx="6515100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59" tIns="45430" rIns="90859" bIns="45430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642764"/>
            <a:ext cx="5379720" cy="4398407"/>
          </a:xfrm>
          <a:prstGeom prst="rect">
            <a:avLst/>
          </a:prstGeom>
        </p:spPr>
        <p:txBody>
          <a:bodyPr vert="horz" lIns="90859" tIns="45430" rIns="90859" bIns="4543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83829"/>
            <a:ext cx="2914015" cy="488712"/>
          </a:xfrm>
          <a:prstGeom prst="rect">
            <a:avLst/>
          </a:prstGeom>
        </p:spPr>
        <p:txBody>
          <a:bodyPr vert="horz" lIns="90859" tIns="45430" rIns="90859" bIns="45430" rtlCol="0" anchor="b"/>
          <a:lstStyle>
            <a:lvl1pPr algn="l" defTabSz="933609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wrap="square" lIns="90859" tIns="45430" rIns="90859" bIns="4543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9FACE587-8D14-4055-82B5-6CCDF55621C3}" type="slidenum">
              <a:rPr lang="lv-LV" altLang="lv-LV"/>
              <a:pPr/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2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798784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3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526323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932255">
              <a:spcBef>
                <a:spcPts val="596"/>
              </a:spcBef>
              <a:spcAft>
                <a:spcPts val="596"/>
              </a:spcAft>
              <a:defRPr/>
            </a:pPr>
            <a:endParaRPr lang="lv-LV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4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5526109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2255">
              <a:defRPr/>
            </a:pPr>
            <a:endParaRPr lang="lv-LV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FACE587-8D14-4055-82B5-6CCDF55621C3}" type="slidenum">
              <a:rPr lang="lv-LV" altLang="lv-LV" smtClean="0"/>
              <a:pPr/>
              <a:t>5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428651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1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 userDrawn="1"/>
        </p:nvSpPr>
        <p:spPr>
          <a:xfrm>
            <a:off x="914400" y="4724400"/>
            <a:ext cx="10363200" cy="1036638"/>
          </a:xfrm>
          <a:prstGeom prst="rect">
            <a:avLst/>
          </a:prstGeom>
        </p:spPr>
        <p:txBody>
          <a:bodyPr lIns="93957" tIns="46979" rIns="93957" bIns="46979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</p:spPr>
        <p:txBody>
          <a:bodyPr anchor="t">
            <a:normAutofit/>
          </a:bodyPr>
          <a:lstStyle>
            <a:lvl1pPr algn="ctr">
              <a:defRPr sz="32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195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4400" y="1752603"/>
            <a:ext cx="8128000" cy="437357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0B582915-0310-4CDD-9A79-BDC3E59340E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52329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657603"/>
            <a:ext cx="8128000" cy="1384295"/>
          </a:xfrm>
        </p:spPr>
        <p:txBody>
          <a:bodyPr anchor="t">
            <a:normAutofit/>
          </a:bodyPr>
          <a:lstStyle>
            <a:lvl1pPr algn="l">
              <a:defRPr sz="24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381000"/>
            <a:ext cx="8128000" cy="32766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91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89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187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8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583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8689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189293" y="6324600"/>
            <a:ext cx="59630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515252D6-3622-483F-A7E8-9E60FEFE5E88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800727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1752601"/>
            <a:ext cx="3860800" cy="437356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752603"/>
            <a:ext cx="3962400" cy="437357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D7664841-0D73-44CB-AE22-42FD73D83E0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157312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3454400" y="2386943"/>
            <a:ext cx="3860800" cy="3739225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2386943"/>
            <a:ext cx="3962400" cy="3739233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3454400" y="1852616"/>
            <a:ext cx="38608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7620000" y="1851956"/>
            <a:ext cx="3962400" cy="534987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22"/>
          <p:cNvSpPr>
            <a:spLocks noGrp="1"/>
          </p:cNvSpPr>
          <p:nvPr>
            <p:ph type="sldNum" sz="quarter" idx="18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A4EC0522-D5CF-4FDD-85E3-6E22DB726A4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954463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3454400" y="304804"/>
            <a:ext cx="8128000" cy="1066799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2" y="6324600"/>
            <a:ext cx="4721076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23478" y="6324600"/>
            <a:ext cx="562124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3B50DFDF-96B8-465A-918F-3FF13AAF5E12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2104680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0" y="6324600"/>
            <a:ext cx="4698288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00690" y="6324600"/>
            <a:ext cx="584911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E87027D6-B333-4374-94DC-E94160EB0D4C}" type="slidenum">
              <a:rPr lang="en-US" altLang="lv-LV"/>
              <a:pPr/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164636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819" y="0"/>
            <a:ext cx="1762298" cy="1957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4401" y="272978"/>
            <a:ext cx="3668035" cy="1162051"/>
          </a:xfrm>
        </p:spPr>
        <p:txBody>
          <a:bodyPr anchor="t">
            <a:normAutofit/>
          </a:bodyPr>
          <a:lstStyle>
            <a:lvl1pPr algn="l">
              <a:defRPr sz="24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26037" y="273054"/>
            <a:ext cx="4359563" cy="5853128"/>
          </a:xfrm>
        </p:spPr>
        <p:txBody>
          <a:bodyPr>
            <a:normAutofit/>
          </a:bodyPr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54401" y="1435122"/>
            <a:ext cx="3668035" cy="469106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8" indent="0">
              <a:buNone/>
              <a:defRPr sz="1200"/>
            </a:lvl2pPr>
            <a:lvl3pPr marL="939575" indent="0">
              <a:buNone/>
              <a:defRPr sz="1000"/>
            </a:lvl3pPr>
            <a:lvl4pPr marL="1409365" indent="0">
              <a:buNone/>
              <a:defRPr sz="1000"/>
            </a:lvl4pPr>
            <a:lvl5pPr marL="1879152" indent="0">
              <a:buNone/>
              <a:defRPr sz="1000"/>
            </a:lvl5pPr>
            <a:lvl6pPr marL="2348940" indent="0">
              <a:buNone/>
              <a:defRPr sz="1000"/>
            </a:lvl6pPr>
            <a:lvl7pPr marL="2818729" indent="0">
              <a:buNone/>
              <a:defRPr sz="1000"/>
            </a:lvl7pPr>
            <a:lvl8pPr marL="3288515" indent="0">
              <a:buNone/>
              <a:defRPr sz="1000"/>
            </a:lvl8pPr>
            <a:lvl9pPr marL="3758305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3454400" y="6324600"/>
            <a:ext cx="2641600" cy="304800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6502401" y="6324600"/>
            <a:ext cx="4709683" cy="304800"/>
          </a:xfrm>
        </p:spPr>
        <p:txBody>
          <a:bodyPr>
            <a:normAutofit/>
          </a:bodyPr>
          <a:lstStyle>
            <a:lvl1pPr marL="0" indent="0" algn="r">
              <a:buNone/>
              <a:defRPr sz="10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3"/>
          </p:nvPr>
        </p:nvSpPr>
        <p:spPr>
          <a:xfrm>
            <a:off x="11212084" y="6324600"/>
            <a:ext cx="573517" cy="304800"/>
          </a:xfrm>
        </p:spPr>
        <p:txBody>
          <a:bodyPr/>
          <a:lstStyle>
            <a:lvl1pPr>
              <a:defRPr sz="1000">
                <a:latin typeface="Verdana" panose="020B0604030504040204" pitchFamily="34" charset="0"/>
              </a:defRPr>
            </a:lvl1pPr>
          </a:lstStyle>
          <a:p>
            <a:fld id="{B6036CB6-F7FF-4F1F-8F32-92EA84D42F97}" type="slidenum">
              <a:rPr lang="en-US" altLang="lv-LV"/>
              <a:pPr/>
              <a:t>‹#›</a:t>
            </a:fld>
            <a:endParaRPr lang="en-US" altLang="lv-LV"/>
          </a:p>
        </p:txBody>
      </p:sp>
    </p:spTree>
    <p:extLst>
      <p:ext uri="{BB962C8B-B14F-4D97-AF65-F5344CB8AC3E}">
        <p14:creationId xmlns:p14="http://schemas.microsoft.com/office/powerpoint/2010/main" val="3301266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21463"/>
            <a:ext cx="1219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932" y="0"/>
            <a:ext cx="3778135" cy="416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914400" y="4724400"/>
            <a:ext cx="103632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4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914400" y="5761038"/>
            <a:ext cx="10363200" cy="63976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6531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l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75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D893850-4C62-42FA-A22B-349FCBB3BAE1}" type="slidenum">
              <a:rPr lang="en-US" altLang="lv-LV"/>
              <a:pPr/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</p:sldLayoutIdLst>
  <p:hf hdr="0" ftr="0" dt="0"/>
  <p:txStyles>
    <p:titleStyle>
      <a:lvl1pPr algn="ctr" defTabSz="938213" rtl="0" eaLnBrk="1" fontAlgn="base" hangingPunct="1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2pPr>
      <a:lvl3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3pPr>
      <a:lvl4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4pPr>
      <a:lvl5pPr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5pPr>
      <a:lvl6pPr marL="4572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4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6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800" algn="ctr" defTabSz="938213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8" indent="-350838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2000" indent="-292100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31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30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12963" indent="-233363" algn="l" defTabSz="938213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83835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62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412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97" indent="-234893" algn="l" defTabSz="93957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8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7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6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52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40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729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51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305" algn="l" defTabSz="9395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f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sfondi.lv/" TargetMode="External"/><Relationship Id="rId2" Type="http://schemas.openxmlformats.org/officeDocument/2006/relationships/hyperlink" Target="mailto:liva.jirgensone@fm.gov.lv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cfla.gov.l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D792532-68B1-FD43-1D47-1C87D1BB21B0}"/>
              </a:ext>
            </a:extLst>
          </p:cNvPr>
          <p:cNvSpPr txBox="1">
            <a:spLocks/>
          </p:cNvSpPr>
          <p:nvPr/>
        </p:nvSpPr>
        <p:spPr bwMode="auto">
          <a:xfrm>
            <a:off x="278780" y="3155569"/>
            <a:ext cx="11753386" cy="1379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lv-LV" sz="2400" dirty="0"/>
              <a:t>Informatīvais ziņojums par Eiropas Savienības fondu un Atveseļošanas fonda plāna ieviešanu</a:t>
            </a:r>
          </a:p>
          <a:p>
            <a:r>
              <a:rPr lang="lv-LV" sz="2400" dirty="0"/>
              <a:t> 2024. gada jūnijā – jūlijā </a:t>
            </a:r>
            <a:endParaRPr lang="lv-LV" sz="2000" b="0" dirty="0"/>
          </a:p>
          <a:p>
            <a:br>
              <a:rPr lang="lv-LV" sz="2400" dirty="0"/>
            </a:br>
            <a:endParaRPr lang="lv-LV" sz="2400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8012E88-D6A9-72B6-F040-6B931403E735}"/>
              </a:ext>
            </a:extLst>
          </p:cNvPr>
          <p:cNvSpPr txBox="1">
            <a:spLocks/>
          </p:cNvSpPr>
          <p:nvPr/>
        </p:nvSpPr>
        <p:spPr bwMode="auto">
          <a:xfrm>
            <a:off x="147684" y="5166418"/>
            <a:ext cx="11753386" cy="126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marL="0" indent="0" algn="ctr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731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30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2963" indent="-233363" algn="l" defTabSz="938213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83835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5362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3412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93197" indent="-234893" algn="l" defTabSz="939575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lv-LV" sz="1100" i="1" dirty="0">
                <a:cs typeface="Times New Roman" panose="02020603050405020304" pitchFamily="18" charset="0"/>
              </a:rPr>
              <a:t>Izpildot </a:t>
            </a:r>
            <a:r>
              <a:rPr lang="lv-LV" sz="1100" i="1" dirty="0"/>
              <a:t>Ministru kabineta (turpmāk – MK) 2023. gada 14. novembra sēdes protokola Nr. 57 47. § 7. punktu (TAP ID 23-UZ-592), Finanšu ministrija (turpmāk – FM) ar 2023. gada decembri reizi divos mēnešos (otrā mēneša pēdējā nedēļā) bez saskaņošanas ar citām iestādēm iesniedz operatīvo informāciju par Eiropas Savienības fondu (turpmāk – ES) un Atveseļošanas fonda ieviešanas statusu. </a:t>
            </a:r>
          </a:p>
          <a:p>
            <a:pPr marL="171450" indent="-171450" algn="l">
              <a:buFont typeface="Wingdings" panose="05000000000000000000" pitchFamily="2" charset="2"/>
              <a:buChar char="§"/>
            </a:pPr>
            <a:r>
              <a:rPr lang="lv-LV" sz="1100" i="1" dirty="0">
                <a:cs typeface="DokChampa" panose="020B0604020202020204" pitchFamily="34" charset="-34"/>
              </a:rPr>
              <a:t>Ziņojums sagatavots uz 6 lapām.</a:t>
            </a:r>
          </a:p>
        </p:txBody>
      </p:sp>
    </p:spTree>
    <p:extLst>
      <p:ext uri="{BB962C8B-B14F-4D97-AF65-F5344CB8AC3E}">
        <p14:creationId xmlns:p14="http://schemas.microsoft.com/office/powerpoint/2010/main" val="1508378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2A8AE-4923-4008-B0C5-2E80050BC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893" y="129364"/>
            <a:ext cx="10177027" cy="679158"/>
          </a:xfr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lv-LV" sz="2000" dirty="0">
                <a:solidFill>
                  <a:srgbClr val="012269"/>
                </a:solidFill>
              </a:rPr>
              <a:t>Vairāk nekā 1 mljrd. EUR valsts budžeta finansējums ikgadēji vidējā termiņā ES fondu un Atveseļošanas fonda investīcijām Latvijā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7B8A2-C93D-44BC-838C-39CCE0A6BDD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629876" y="6477000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2</a:t>
            </a:fld>
            <a:endParaRPr lang="en-US" altLang="lv-LV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AB60D94F-CE43-61A9-930E-A9A3BFCDFA17}"/>
              </a:ext>
            </a:extLst>
          </p:cNvPr>
          <p:cNvSpPr txBox="1">
            <a:spLocks/>
          </p:cNvSpPr>
          <p:nvPr/>
        </p:nvSpPr>
        <p:spPr bwMode="auto">
          <a:xfrm>
            <a:off x="1795343" y="1048289"/>
            <a:ext cx="10255574" cy="40717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  <a:noAutofit/>
          </a:bodyPr>
          <a:lstStyle>
            <a:lvl1pPr marL="0" indent="0" algn="just" eaLnBrk="1" hangingPunct="1">
              <a:spcBef>
                <a:spcPct val="20000"/>
              </a:spcBef>
              <a:buFont typeface="Arial" panose="020B0604020202020204" pitchFamily="34" charset="0"/>
              <a:buNone/>
              <a:defRPr sz="1600" b="1"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762000" indent="-292100" ea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cs typeface="Times New Roman" panose="02020603050405020304" pitchFamily="18" charset="0"/>
              </a:defRPr>
            </a:lvl2pPr>
            <a:lvl3pPr marL="1173163" indent="-233363" ea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cs typeface="Times New Roman" panose="02020603050405020304" pitchFamily="18" charset="0"/>
              </a:defRPr>
            </a:lvl3pPr>
            <a:lvl4pPr marL="1643063" indent="-233363" ea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cs typeface="Times New Roman" panose="02020603050405020304" pitchFamily="18" charset="0"/>
              </a:defRPr>
            </a:lvl4pPr>
            <a:lvl5pPr marL="2112963" indent="-233363" ea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cs typeface="Times New Roman" panose="02020603050405020304" pitchFamily="18" charset="0"/>
              </a:defRPr>
            </a:lvl5pPr>
            <a:lvl6pPr marL="2583835" indent="-234893" defTabSz="939575">
              <a:spcBef>
                <a:spcPct val="20000"/>
              </a:spcBef>
              <a:buFont typeface="Arial" pitchFamily="34" charset="0"/>
              <a:buChar char="•"/>
              <a:defRPr sz="1900">
                <a:latin typeface="+mn-lt"/>
                <a:cs typeface="+mn-cs"/>
              </a:defRPr>
            </a:lvl6pPr>
            <a:lvl7pPr marL="3053622" indent="-234893" defTabSz="939575">
              <a:spcBef>
                <a:spcPct val="20000"/>
              </a:spcBef>
              <a:buFont typeface="Arial" pitchFamily="34" charset="0"/>
              <a:buChar char="•"/>
              <a:defRPr sz="1900">
                <a:latin typeface="+mn-lt"/>
                <a:cs typeface="+mn-cs"/>
              </a:defRPr>
            </a:lvl7pPr>
            <a:lvl8pPr marL="3523412" indent="-234893" defTabSz="939575">
              <a:spcBef>
                <a:spcPct val="20000"/>
              </a:spcBef>
              <a:buFont typeface="Arial" pitchFamily="34" charset="0"/>
              <a:buChar char="•"/>
              <a:defRPr sz="1900">
                <a:latin typeface="+mn-lt"/>
                <a:cs typeface="+mn-cs"/>
              </a:defRPr>
            </a:lvl8pPr>
            <a:lvl9pPr marL="3993197" indent="-234893" defTabSz="939575">
              <a:spcBef>
                <a:spcPct val="20000"/>
              </a:spcBef>
              <a:buFont typeface="Arial" pitchFamily="34" charset="0"/>
              <a:buChar char="•"/>
              <a:defRPr sz="1900">
                <a:latin typeface="+mn-lt"/>
                <a:cs typeface="+mn-cs"/>
              </a:defRPr>
            </a:lvl9pPr>
          </a:lstStyle>
          <a:p>
            <a:pPr algn="ctr"/>
            <a:r>
              <a:rPr lang="lv-LV" sz="1800" dirty="0"/>
              <a:t>Prioritārie darbi 2024. gadā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ED9BFA0-EF9D-33F8-CAB9-EDC8C2B3A044}"/>
              </a:ext>
            </a:extLst>
          </p:cNvPr>
          <p:cNvSpPr/>
          <p:nvPr/>
        </p:nvSpPr>
        <p:spPr>
          <a:xfrm>
            <a:off x="2520176" y="1503426"/>
            <a:ext cx="9530742" cy="1690347"/>
          </a:xfrm>
          <a:prstGeom prst="rect">
            <a:avLst/>
          </a:prstGeom>
          <a:solidFill>
            <a:srgbClr val="EAF1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v-LV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Investīciju pilnveides priekšlikumu iesniegšana MK </a:t>
            </a:r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pēc saskaņošanas ES fondu uzraudzības komitejā.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Procesā investīciju MK </a:t>
            </a:r>
            <a:r>
              <a:rPr lang="lv-LV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regulējuma izstrāde vēl par 2,4 mljrd. </a:t>
            </a:r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EUR (52 %) un projektu atlases kritēriju izstrāde par 1,3 mljrd. EUR (32 %) investīcijām.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Jūnijā </a:t>
            </a:r>
            <a:r>
              <a:rPr lang="lv-LV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saņemts</a:t>
            </a:r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lv-LV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pirmais starpposma maksājums no Eiropas Komisijas </a:t>
            </a:r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(EK) </a:t>
            </a:r>
            <a:r>
              <a:rPr lang="lv-LV" sz="16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35,9 milj. </a:t>
            </a:r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EUR par uzsāktām finanšu instrumentu investīcijām uzņēmējdarbības atbalstam.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B6B61BA-EE7A-AFA6-E9E9-0731459F4D5D}"/>
              </a:ext>
            </a:extLst>
          </p:cNvPr>
          <p:cNvSpPr/>
          <p:nvPr/>
        </p:nvSpPr>
        <p:spPr>
          <a:xfrm>
            <a:off x="256479" y="3249621"/>
            <a:ext cx="2263697" cy="139710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Atveseļošanas fonds:</a:t>
            </a:r>
          </a:p>
          <a:p>
            <a:pPr algn="ctr">
              <a:spcBef>
                <a:spcPts val="600"/>
              </a:spcBef>
            </a:pPr>
            <a:r>
              <a:rPr lang="lv-LV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ES finansējums</a:t>
            </a:r>
          </a:p>
          <a:p>
            <a:pPr algn="ctr"/>
            <a:r>
              <a:rPr lang="lv-LV" b="1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1,97 mljrd. EUR</a:t>
            </a:r>
            <a:endParaRPr lang="lv-LV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2618CE-0971-71B4-F269-8D7903110585}"/>
              </a:ext>
            </a:extLst>
          </p:cNvPr>
          <p:cNvSpPr/>
          <p:nvPr/>
        </p:nvSpPr>
        <p:spPr>
          <a:xfrm>
            <a:off x="256478" y="1479060"/>
            <a:ext cx="2263697" cy="1708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2021.-2027. ES fondi:</a:t>
            </a:r>
          </a:p>
          <a:p>
            <a:pPr lvl="0" algn="ctr">
              <a:spcBef>
                <a:spcPts val="600"/>
              </a:spcBef>
            </a:pPr>
            <a:r>
              <a:rPr lang="lv-LV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Investīcijām nozarēs</a:t>
            </a:r>
          </a:p>
          <a:p>
            <a:pPr lvl="0" algn="ctr"/>
            <a:r>
              <a:rPr lang="lv-LV" b="1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4,2 mljrd. EUR</a:t>
            </a:r>
          </a:p>
          <a:p>
            <a:pPr lvl="0" algn="ctr"/>
            <a:r>
              <a:rPr lang="lv-LV" sz="1000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(bez finansējuma programmas administrēšanai)</a:t>
            </a:r>
            <a:endParaRPr lang="lv-LV" sz="10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F82E3C-A2D7-D145-ACAD-80C5C489DC76}"/>
              </a:ext>
            </a:extLst>
          </p:cNvPr>
          <p:cNvSpPr txBox="1"/>
          <p:nvPr/>
        </p:nvSpPr>
        <p:spPr>
          <a:xfrm>
            <a:off x="2520171" y="3249620"/>
            <a:ext cx="9530744" cy="1373179"/>
          </a:xfrm>
          <a:prstGeom prst="rect">
            <a:avLst/>
          </a:prstGeom>
          <a:solidFill>
            <a:srgbClr val="EAF1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>
              <a:spcBef>
                <a:spcPts val="600"/>
              </a:spcBef>
              <a:spcAft>
                <a:spcPts val="600"/>
              </a:spcAft>
              <a:defRPr sz="1800"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sz="1600" dirty="0">
                <a:solidFill>
                  <a:srgbClr val="000000"/>
                </a:solidFill>
              </a:rPr>
              <a:t>Investīciju MK </a:t>
            </a:r>
            <a:r>
              <a:rPr lang="lv-LV" sz="1600" b="1" dirty="0">
                <a:solidFill>
                  <a:srgbClr val="000000"/>
                </a:solidFill>
              </a:rPr>
              <a:t>regulējums apstiprināts</a:t>
            </a:r>
            <a:r>
              <a:rPr lang="lv-LV" sz="1600" dirty="0">
                <a:solidFill>
                  <a:srgbClr val="000000"/>
                </a:solidFill>
              </a:rPr>
              <a:t> </a:t>
            </a:r>
            <a:r>
              <a:rPr lang="lv-LV" sz="1600" b="1" dirty="0">
                <a:solidFill>
                  <a:srgbClr val="000000"/>
                </a:solidFill>
              </a:rPr>
              <a:t>99,6 %</a:t>
            </a:r>
            <a:r>
              <a:rPr lang="lv-LV" sz="1600" dirty="0">
                <a:solidFill>
                  <a:srgbClr val="000000"/>
                </a:solidFill>
              </a:rPr>
              <a:t>. Procesā pēdējo Izglītības un zinātnes ministrijas MK noteikumu apstiprināšana (7,6 milj. EUR) digitālās transformācijas investīcijai </a:t>
            </a:r>
            <a:r>
              <a:rPr lang="lv-LV" sz="1600" dirty="0" err="1">
                <a:solidFill>
                  <a:srgbClr val="000000"/>
                </a:solidFill>
              </a:rPr>
              <a:t>pašvadītas</a:t>
            </a:r>
            <a:r>
              <a:rPr lang="lv-LV" sz="1600" dirty="0">
                <a:solidFill>
                  <a:srgbClr val="000000"/>
                </a:solidFill>
              </a:rPr>
              <a:t> IKT speciālistu mācību pieejas attīstībai.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sz="1600" b="1" dirty="0">
                <a:solidFill>
                  <a:srgbClr val="000000"/>
                </a:solidFill>
              </a:rPr>
              <a:t>Rādītāju izpilde</a:t>
            </a:r>
            <a:r>
              <a:rPr lang="lv-LV" sz="1600" b="1" dirty="0">
                <a:solidFill>
                  <a:schemeClr val="tx1"/>
                </a:solidFill>
              </a:rPr>
              <a:t>, investīciju ieviešana</a:t>
            </a:r>
            <a:r>
              <a:rPr lang="lv-LV" sz="1600" dirty="0">
                <a:solidFill>
                  <a:schemeClr val="tx1"/>
                </a:solidFill>
              </a:rPr>
              <a:t>. Nepieciešamo grozījumu ar EK saistošos dokumentos virzīšana. </a:t>
            </a:r>
            <a:endParaRPr lang="lv-LV" sz="1600" b="1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06DE858-9649-C25A-DF46-9D2AC93AE25E}"/>
              </a:ext>
            </a:extLst>
          </p:cNvPr>
          <p:cNvSpPr/>
          <p:nvPr/>
        </p:nvSpPr>
        <p:spPr>
          <a:xfrm>
            <a:off x="256483" y="4703907"/>
            <a:ext cx="2263697" cy="20524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lv-LV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2014.-2020. ES fondi:</a:t>
            </a:r>
          </a:p>
          <a:p>
            <a:pPr lvl="0" algn="ctr">
              <a:spcBef>
                <a:spcPts val="600"/>
              </a:spcBef>
            </a:pPr>
            <a:r>
              <a:rPr lang="lv-LV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ES finansējums</a:t>
            </a:r>
          </a:p>
          <a:p>
            <a:pPr lvl="0" algn="ctr"/>
            <a:r>
              <a:rPr lang="lv-LV" b="1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4,6 mljrd. EUR</a:t>
            </a:r>
            <a:r>
              <a:rPr lang="lv-LV" b="1" i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endParaRPr lang="lv-LV" b="1" i="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1C362F3-6598-D37F-802F-8DB56F3D5B7C}"/>
              </a:ext>
            </a:extLst>
          </p:cNvPr>
          <p:cNvSpPr txBox="1"/>
          <p:nvPr/>
        </p:nvSpPr>
        <p:spPr>
          <a:xfrm>
            <a:off x="2520181" y="4703907"/>
            <a:ext cx="9530739" cy="2052493"/>
          </a:xfrm>
          <a:prstGeom prst="rect">
            <a:avLst/>
          </a:prstGeom>
          <a:solidFill>
            <a:srgbClr val="EAF1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>
              <a:spcBef>
                <a:spcPts val="600"/>
              </a:spcBef>
              <a:spcAft>
                <a:spcPts val="600"/>
              </a:spcAft>
              <a:defRPr sz="1800">
                <a:latin typeface="Verdana" panose="020B0604030504040204" pitchFamily="34" charset="0"/>
                <a:ea typeface="Verdana" panose="020B0604030504040204" pitchFamily="34" charset="0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sz="1600" b="1" dirty="0">
                <a:solidFill>
                  <a:schemeClr val="tx1"/>
                </a:solidFill>
              </a:rPr>
              <a:t>Noslēguma procesi.</a:t>
            </a:r>
            <a:r>
              <a:rPr lang="lv-LV" sz="1600" dirty="0">
                <a:solidFill>
                  <a:schemeClr val="tx1"/>
                </a:solidFill>
              </a:rPr>
              <a:t> Nav konstatēti riski 100 % piešķīruma saglabāšanai Latvijai.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sz="1600" dirty="0">
                <a:solidFill>
                  <a:schemeClr val="tx1"/>
                </a:solidFill>
              </a:rPr>
              <a:t>2024. gadā tiek pārbaudīti un apstiprināti pēdējie projektos veiktie izdevumi līdz 31.12.2023. </a:t>
            </a:r>
            <a:r>
              <a:rPr lang="lv-LV" sz="1600" i="1" dirty="0">
                <a:solidFill>
                  <a:srgbClr val="000000"/>
                </a:solidFill>
              </a:rPr>
              <a:t>2024. gadā līdz jūlijam apstiprināti 303 milj. EUR un vēl prognozēti maksājumi indikatīvi 2 milj. EUR ES fondi (atkarībā no atsevišķu projektu gadījumu par izdevumu </a:t>
            </a:r>
            <a:r>
              <a:rPr lang="lv-LV" sz="1600" i="1" dirty="0" err="1">
                <a:solidFill>
                  <a:srgbClr val="000000"/>
                </a:solidFill>
              </a:rPr>
              <a:t>attiecināmību</a:t>
            </a:r>
            <a:r>
              <a:rPr lang="lv-LV" sz="1600" i="1" dirty="0">
                <a:solidFill>
                  <a:srgbClr val="000000"/>
                </a:solidFill>
              </a:rPr>
              <a:t> izskatīšanas gaitas).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sz="1600" dirty="0">
                <a:solidFill>
                  <a:srgbClr val="000000"/>
                </a:solidFill>
              </a:rPr>
              <a:t>Atsevišķus projektus īstenotāji pabeidz par savu finansējumu vai 2021.-2027. gadu perioda ES fondu ietvaros.</a:t>
            </a:r>
            <a:endParaRPr lang="lv-LV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259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2A8AE-4923-4008-B0C5-2E80050BC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297" y="76200"/>
            <a:ext cx="9783579" cy="1290587"/>
          </a:xfr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/>
          <a:p>
            <a:r>
              <a:rPr lang="lv-LV" sz="2000" dirty="0">
                <a:solidFill>
                  <a:schemeClr val="tx2"/>
                </a:solidFill>
              </a:rPr>
              <a:t>2021-2027 ES fondu </a:t>
            </a:r>
            <a:r>
              <a:rPr lang="lv-LV" sz="2000" b="1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investīciju pilnveide un pārskatīšana, </a:t>
            </a:r>
            <a:br>
              <a:rPr lang="lv-LV" sz="2000" b="1" dirty="0"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lv-LV" sz="2000" b="1" dirty="0">
                <a:solidFill>
                  <a:schemeClr val="tx2"/>
                </a:solidFill>
              </a:rPr>
              <a:t>lai turpmākajos gados kāpinātu ES investīciju tempu un veicinātu straujāku Latvijas ekonomikas izaugsmi</a:t>
            </a:r>
            <a:endParaRPr lang="lv-LV" sz="20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7B8A2-C93D-44BC-838C-39CCE0A6BDD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1629876" y="6477000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3</a:t>
            </a:fld>
            <a:endParaRPr lang="en-US" altLang="lv-LV" dirty="0"/>
          </a:p>
        </p:txBody>
      </p:sp>
      <p:pic>
        <p:nvPicPr>
          <p:cNvPr id="4" name="Picture 3" descr="A blue and white icon with a check mark&#10;&#10;Description automatically generated">
            <a:extLst>
              <a:ext uri="{FF2B5EF4-FFF2-40B4-BE49-F238E27FC236}">
                <a16:creationId xmlns:a16="http://schemas.microsoft.com/office/drawing/2014/main" id="{E1AFA0CD-1431-4D87-B8F9-AFC15FDFE6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7642" y="4555637"/>
            <a:ext cx="2143125" cy="2143125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5ED9BFA0-EF9D-33F8-CAB9-EDC8C2B3A044}"/>
              </a:ext>
            </a:extLst>
          </p:cNvPr>
          <p:cNvSpPr/>
          <p:nvPr/>
        </p:nvSpPr>
        <p:spPr>
          <a:xfrm>
            <a:off x="1018610" y="1491916"/>
            <a:ext cx="10348826" cy="4687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lv-LV" sz="2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Tiek virzīti </a:t>
            </a:r>
            <a:r>
              <a:rPr lang="lv-LV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apstiprināšanai </a:t>
            </a:r>
            <a:r>
              <a:rPr lang="lv-LV" sz="2000" dirty="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MK</a:t>
            </a:r>
            <a:r>
              <a:rPr lang="lv-LV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 ES fondu programmas grozījumi </a:t>
            </a:r>
          </a:p>
          <a:p>
            <a:pPr algn="just"/>
            <a:r>
              <a:rPr lang="lv-LV" sz="2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par ~ 600 milj. EUR pārdalēm</a:t>
            </a:r>
            <a:r>
              <a:rPr lang="lv-LV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investīcijām </a:t>
            </a:r>
          </a:p>
          <a:p>
            <a:pPr marL="231775" algn="just"/>
            <a:r>
              <a:rPr lang="lv-LV" sz="2000" i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atbilstoši konceptuālai vienošanās ministru komitejā ES fondu jautājumos.</a:t>
            </a:r>
          </a:p>
          <a:p>
            <a:pPr marL="231775" algn="just"/>
            <a:endParaRPr lang="lv-LV" sz="20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r>
              <a:rPr lang="lv-LV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FM plāno </a:t>
            </a:r>
            <a:r>
              <a:rPr lang="lv-LV" sz="2000" u="sng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š. g. rudenī </a:t>
            </a:r>
            <a:r>
              <a:rPr lang="lv-LV" sz="2000" u="sng" dirty="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iesniegt MK </a:t>
            </a:r>
            <a:r>
              <a:rPr lang="lv-LV" sz="2000" dirty="0"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apstiprināšanai, </a:t>
            </a:r>
            <a:r>
              <a:rPr lang="lv-LV" sz="20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secīgi oficiāli iesniegt EK.</a:t>
            </a:r>
            <a:endParaRPr lang="lv-LV" sz="2000" dirty="0"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DokChampa" panose="020B0604020202020204" pitchFamily="34" charset="-34"/>
            </a:endParaRPr>
          </a:p>
          <a:p>
            <a:pPr algn="just"/>
            <a:endParaRPr lang="lv-LV" sz="20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endParaRPr lang="lv-LV" sz="1800" b="1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r>
              <a:rPr lang="lv-LV" sz="1800" i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*Notiek saskaņošana TAP (projekta ID - 24-TA-1245) un ES fondu uzraudzības komitejas rakstiskajā procedūrā, t. sk. paralēli turpinot konsultācijas ar lielākajiem sociālajiem un sadarbības partneriem, kā arī neformālas konsultācijas ar EK dienestiem. </a:t>
            </a:r>
          </a:p>
          <a:p>
            <a:pPr marL="171450" indent="-171450" algn="just">
              <a:buFont typeface="Wingdings" panose="05000000000000000000" pitchFamily="2" charset="2"/>
              <a:buChar char="§"/>
            </a:pPr>
            <a:endParaRPr lang="lv-LV" sz="1600" b="1" dirty="0">
              <a:solidFill>
                <a:schemeClr val="tx1"/>
              </a:solidFill>
              <a:highlight>
                <a:srgbClr val="FFFF00"/>
              </a:highlight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/>
            <a:endParaRPr lang="lv-LV" sz="1600" b="1" dirty="0">
              <a:solidFill>
                <a:schemeClr val="tx1"/>
              </a:solidFill>
              <a:highlight>
                <a:srgbClr val="FFFF00"/>
              </a:highligh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443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585AD5E8-B5EF-4C65-118E-B5EA6E6DB21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7225815"/>
              </p:ext>
            </p:extLst>
          </p:nvPr>
        </p:nvGraphicFramePr>
        <p:xfrm>
          <a:off x="301083" y="1327267"/>
          <a:ext cx="11890917" cy="53346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11605458" y="6554432"/>
            <a:ext cx="562124" cy="304800"/>
          </a:xfrm>
        </p:spPr>
        <p:txBody>
          <a:bodyPr/>
          <a:lstStyle/>
          <a:p>
            <a:fld id="{0B582915-0310-4CDD-9A79-BDC3E59340E8}" type="slidenum">
              <a:rPr lang="en-US" altLang="lv-LV" smtClean="0"/>
              <a:pPr/>
              <a:t>4</a:t>
            </a:fld>
            <a:endParaRPr lang="en-US" altLang="lv-LV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FD8E675-BA17-6E8A-A9DA-5CA9E5A380B5}"/>
              </a:ext>
            </a:extLst>
          </p:cNvPr>
          <p:cNvSpPr txBox="1">
            <a:spLocks/>
          </p:cNvSpPr>
          <p:nvPr/>
        </p:nvSpPr>
        <p:spPr bwMode="auto">
          <a:xfrm>
            <a:off x="1806520" y="196067"/>
            <a:ext cx="10080000" cy="622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2000" dirty="0">
                <a:solidFill>
                  <a:srgbClr val="012269"/>
                </a:solidFill>
              </a:rPr>
              <a:t>ES fondu 2021.-2027. perioda </a:t>
            </a:r>
            <a:r>
              <a:rPr kumimoji="0" lang="lv-LV" altLang="lv-LV" sz="2000" i="0" u="none" strike="noStrike" kern="1200" cap="none" spc="0" normalizeH="0" baseline="0" noProof="0" dirty="0">
                <a:ln>
                  <a:noFill/>
                </a:ln>
                <a:solidFill>
                  <a:srgbClr val="012269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investīciju ieviešanas progress</a:t>
            </a:r>
          </a:p>
          <a:p>
            <a:r>
              <a:rPr lang="lv-LV" sz="2000" dirty="0">
                <a:solidFill>
                  <a:srgbClr val="012269"/>
                </a:solidFill>
              </a:rPr>
              <a:t>ieviešanai līdz 2030. gadam 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E7313A4-A7B8-6F56-2DD7-06509AA77D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863841" y="818147"/>
            <a:ext cx="4215864" cy="2296416"/>
          </a:xfrm>
          <a:solidFill>
            <a:srgbClr val="EAF1FA"/>
          </a:solidFill>
          <a:ln>
            <a:noFill/>
          </a:ln>
        </p:spPr>
        <p:txBody>
          <a:bodyPr anchor="ctr">
            <a:no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v-LV" sz="1600" dirty="0">
                <a:solidFill>
                  <a:schemeClr val="tx1"/>
                </a:solidFill>
              </a:rPr>
              <a:t>ES fondu uzraudzības komitejā apstiprināti projektu atlases </a:t>
            </a:r>
            <a:r>
              <a:rPr lang="lv-LV" sz="1600" b="1" dirty="0">
                <a:solidFill>
                  <a:schemeClr val="tx1"/>
                </a:solidFill>
              </a:rPr>
              <a:t>kritēriji </a:t>
            </a:r>
            <a:r>
              <a:rPr lang="lv-LV" sz="1600" dirty="0">
                <a:solidFill>
                  <a:schemeClr val="tx1"/>
                </a:solidFill>
              </a:rPr>
              <a:t>investīcijām par </a:t>
            </a:r>
            <a:r>
              <a:rPr lang="lv-LV" sz="1600" b="1" dirty="0">
                <a:solidFill>
                  <a:schemeClr val="tx1"/>
                </a:solidFill>
              </a:rPr>
              <a:t>2,9 mljrd. </a:t>
            </a:r>
            <a:r>
              <a:rPr lang="lv-LV" sz="1600" dirty="0"/>
              <a:t>EUR</a:t>
            </a:r>
            <a:r>
              <a:rPr lang="lv-LV" sz="1600" b="1" dirty="0"/>
              <a:t>, </a:t>
            </a:r>
            <a:r>
              <a:rPr lang="lv-LV" sz="1600" dirty="0">
                <a:solidFill>
                  <a:schemeClr val="tx1"/>
                </a:solidFill>
              </a:rPr>
              <a:t>68 %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v-LV" sz="1600" dirty="0">
                <a:solidFill>
                  <a:schemeClr val="tx1"/>
                </a:solidFill>
              </a:rPr>
              <a:t>Projektu </a:t>
            </a:r>
            <a:r>
              <a:rPr lang="lv-LV" sz="1600" b="1" dirty="0">
                <a:solidFill>
                  <a:schemeClr val="tx1"/>
                </a:solidFill>
              </a:rPr>
              <a:t>atlases</a:t>
            </a:r>
            <a:r>
              <a:rPr lang="lv-LV" sz="1600" dirty="0">
                <a:solidFill>
                  <a:schemeClr val="tx1"/>
                </a:solidFill>
              </a:rPr>
              <a:t> par </a:t>
            </a:r>
            <a:r>
              <a:rPr lang="lv-LV" sz="1600" b="1" dirty="0">
                <a:solidFill>
                  <a:schemeClr val="tx1"/>
                </a:solidFill>
              </a:rPr>
              <a:t>1</a:t>
            </a:r>
            <a:r>
              <a:rPr lang="lv-LV" sz="1600" b="1" dirty="0"/>
              <a:t>,5 </a:t>
            </a:r>
            <a:r>
              <a:rPr lang="lv-LV" sz="1600" b="1" dirty="0">
                <a:solidFill>
                  <a:schemeClr val="tx1"/>
                </a:solidFill>
              </a:rPr>
              <a:t>mljrd. </a:t>
            </a:r>
            <a:r>
              <a:rPr lang="lv-LV" sz="1600" dirty="0"/>
              <a:t>EUR</a:t>
            </a:r>
            <a:r>
              <a:rPr lang="lv-LV" sz="1600" b="1" dirty="0"/>
              <a:t>,</a:t>
            </a:r>
            <a:r>
              <a:rPr lang="lv-LV" sz="1600" dirty="0">
                <a:solidFill>
                  <a:schemeClr val="tx1"/>
                </a:solidFill>
              </a:rPr>
              <a:t> </a:t>
            </a:r>
            <a:r>
              <a:rPr lang="lv-LV" sz="1600" dirty="0"/>
              <a:t>34 </a:t>
            </a:r>
            <a:r>
              <a:rPr lang="lv-LV" sz="1600" dirty="0">
                <a:solidFill>
                  <a:schemeClr val="tx1"/>
                </a:solidFill>
              </a:rPr>
              <a:t>%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v-LV" sz="1600" b="1" dirty="0"/>
              <a:t>Maksājumi </a:t>
            </a:r>
            <a:r>
              <a:rPr lang="lv-LV" sz="1600" dirty="0"/>
              <a:t>-</a:t>
            </a:r>
            <a:r>
              <a:rPr lang="lv-LV" sz="1600" b="1" dirty="0"/>
              <a:t> </a:t>
            </a:r>
            <a:r>
              <a:rPr lang="lv-LV" sz="1600" dirty="0"/>
              <a:t> </a:t>
            </a:r>
            <a:r>
              <a:rPr lang="lv-LV" sz="1600" b="1" dirty="0"/>
              <a:t>66 milj. </a:t>
            </a:r>
            <a:r>
              <a:rPr lang="lv-LV" sz="1600" dirty="0"/>
              <a:t>EUR,</a:t>
            </a:r>
            <a:r>
              <a:rPr lang="lv-LV" sz="1600" dirty="0">
                <a:solidFill>
                  <a:schemeClr val="tx1"/>
                </a:solidFill>
              </a:rPr>
              <a:t> 2 %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B91BC1-BEF5-919C-B0C7-20E5D8D1ADEB}"/>
              </a:ext>
            </a:extLst>
          </p:cNvPr>
          <p:cNvSpPr/>
          <p:nvPr/>
        </p:nvSpPr>
        <p:spPr>
          <a:xfrm>
            <a:off x="10686197" y="5773003"/>
            <a:ext cx="81887" cy="1569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D07E5CCE-84E8-6446-FFDA-95C4CF85E369}"/>
              </a:ext>
            </a:extLst>
          </p:cNvPr>
          <p:cNvSpPr txBox="1"/>
          <p:nvPr/>
        </p:nvSpPr>
        <p:spPr>
          <a:xfrm>
            <a:off x="708575" y="6554432"/>
            <a:ext cx="6855280" cy="441165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lv-LV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 Plānotais finansējums ieskaitot ar FM pusgada ziņojumu MK pielemtajām pārdalēm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4C1BF7-B92D-7BBE-6920-F2FEC996F3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4961" y="3115661"/>
            <a:ext cx="3827778" cy="132812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DC5E83-CB06-F087-20E1-24A233885E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225" y="946986"/>
            <a:ext cx="3616961" cy="1512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024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11533768" y="6622046"/>
            <a:ext cx="562124" cy="304800"/>
          </a:xfrm>
        </p:spPr>
        <p:txBody>
          <a:bodyPr/>
          <a:lstStyle/>
          <a:p>
            <a:fld id="{BF2F8158-BE4E-49AB-A407-C5120851B918}" type="slidenum">
              <a:rPr lang="en-US" altLang="lv-LV"/>
              <a:pPr/>
              <a:t>5</a:t>
            </a:fld>
            <a:endParaRPr lang="en-US" altLang="lv-LV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B041D5B-380B-0E98-8000-1CD91AC3E51D}"/>
              </a:ext>
            </a:extLst>
          </p:cNvPr>
          <p:cNvSpPr txBox="1">
            <a:spLocks/>
          </p:cNvSpPr>
          <p:nvPr/>
        </p:nvSpPr>
        <p:spPr bwMode="auto">
          <a:xfrm>
            <a:off x="1860039" y="279133"/>
            <a:ext cx="10080000" cy="570890"/>
          </a:xfrm>
          <a:prstGeom prst="rect">
            <a:avLst/>
          </a:prstGeom>
          <a:noFill/>
          <a:ln>
            <a:noFill/>
          </a:ln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lv-LV" sz="2000" dirty="0">
                <a:solidFill>
                  <a:srgbClr val="012269"/>
                </a:solidFill>
              </a:rPr>
              <a:t>Notiek Atveseļošanas fonda plāna ieviešana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19628EF-EE7D-C220-A2CC-BEF773C16378}"/>
              </a:ext>
            </a:extLst>
          </p:cNvPr>
          <p:cNvSpPr txBox="1">
            <a:spLocks/>
          </p:cNvSpPr>
          <p:nvPr/>
        </p:nvSpPr>
        <p:spPr bwMode="auto">
          <a:xfrm>
            <a:off x="1938258" y="895669"/>
            <a:ext cx="9246148" cy="84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/>
            <a:r>
              <a:rPr lang="lv-LV" sz="16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Grafikā: Progress atbilstoši pieejamam AF finansējumam, projektu līgumi un veiktie maksājumi atbalstāmo jomu dalījumā</a:t>
            </a:r>
          </a:p>
          <a:p>
            <a:r>
              <a:rPr lang="lv-LV" sz="1200" i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progress uz 01.07.2024., milj. EUR milj.</a:t>
            </a:r>
            <a:r>
              <a:rPr lang="lv-LV" sz="1200" i="1" kern="1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 EUR/projektu skaits </a:t>
            </a:r>
            <a:r>
              <a:rPr lang="lv-LV" sz="1200" i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(pieauguma salīdzinājums pret datiem uz 01.05.2024.)</a:t>
            </a:r>
            <a:endParaRPr lang="lv-LV" sz="1200" i="1" dirty="0">
              <a:solidFill>
                <a:schemeClr val="tx1"/>
              </a:solidFill>
              <a:highlight>
                <a:srgbClr val="FFFF00"/>
              </a:highligh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F7586F92-2634-4109-919D-D2DF4CD720D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8101160"/>
              </p:ext>
            </p:extLst>
          </p:nvPr>
        </p:nvGraphicFramePr>
        <p:xfrm>
          <a:off x="288145" y="1773043"/>
          <a:ext cx="9246148" cy="496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AF8300B9-E14F-D446-C162-4B10873ED2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415"/>
          <a:stretch/>
        </p:blipFill>
        <p:spPr>
          <a:xfrm>
            <a:off x="7810944" y="5489471"/>
            <a:ext cx="4129095" cy="1084644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67F656F-6521-9C2F-1179-73B4810404D6}"/>
              </a:ext>
            </a:extLst>
          </p:cNvPr>
          <p:cNvGrpSpPr/>
          <p:nvPr/>
        </p:nvGrpSpPr>
        <p:grpSpPr>
          <a:xfrm>
            <a:off x="288145" y="1886578"/>
            <a:ext cx="1764220" cy="4738176"/>
            <a:chOff x="288145" y="1886578"/>
            <a:chExt cx="1764220" cy="4738176"/>
          </a:xfrm>
        </p:grpSpPr>
        <p:sp>
          <p:nvSpPr>
            <p:cNvPr id="2" name="Title 1">
              <a:extLst>
                <a:ext uri="{FF2B5EF4-FFF2-40B4-BE49-F238E27FC236}">
                  <a16:creationId xmlns:a16="http://schemas.microsoft.com/office/drawing/2014/main" id="{CFCF3359-0290-AEE2-7317-3C0043E27EE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8145" y="1886578"/>
              <a:ext cx="1764220" cy="5708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3957" tIns="46979" rIns="93957" bIns="46979" numCol="1" anchor="ctr" anchorCtr="0" compatLnSpc="1">
              <a:prstTxWarp prst="textNoShape">
                <a:avLst/>
              </a:prstTxWarp>
              <a:noAutofit/>
            </a:bodyPr>
            <a:lstStyle>
              <a:lvl1pPr algn="l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lvl1pPr>
              <a:lvl2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4572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9144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13716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18288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lv-LV" sz="1200" b="0" dirty="0"/>
                <a:t>Klimata</a:t>
              </a:r>
            </a:p>
            <a:p>
              <a:pPr algn="r"/>
              <a:r>
                <a:rPr lang="lv-LV" sz="1200" b="0" dirty="0"/>
                <a:t>pārmaiņas</a:t>
              </a:r>
            </a:p>
          </p:txBody>
        </p:sp>
        <p:sp>
          <p:nvSpPr>
            <p:cNvPr id="4" name="Title 1">
              <a:extLst>
                <a:ext uri="{FF2B5EF4-FFF2-40B4-BE49-F238E27FC236}">
                  <a16:creationId xmlns:a16="http://schemas.microsoft.com/office/drawing/2014/main" id="{4D8437EC-AEEE-124B-5F14-B8F8038EF17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8145" y="5391440"/>
              <a:ext cx="1764220" cy="5708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3957" tIns="46979" rIns="93957" bIns="46979" numCol="1" anchor="ctr" anchorCtr="0" compatLnSpc="1">
              <a:prstTxWarp prst="textNoShape">
                <a:avLst/>
              </a:prstTxWarp>
              <a:noAutofit/>
            </a:bodyPr>
            <a:lstStyle>
              <a:lvl1pPr algn="l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lvl1pPr>
              <a:lvl2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4572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9144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13716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18288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lv-LV" sz="1200" b="0" dirty="0" err="1"/>
                <a:t>RePowerEU</a:t>
              </a:r>
              <a:endParaRPr lang="lv-LV" sz="1200" b="0" dirty="0"/>
            </a:p>
          </p:txBody>
        </p:sp>
        <p:sp>
          <p:nvSpPr>
            <p:cNvPr id="5" name="Title 1">
              <a:extLst>
                <a:ext uri="{FF2B5EF4-FFF2-40B4-BE49-F238E27FC236}">
                  <a16:creationId xmlns:a16="http://schemas.microsoft.com/office/drawing/2014/main" id="{F96D4A74-28AD-33DE-0615-600BF3CDB5B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8145" y="3275871"/>
              <a:ext cx="1764220" cy="5708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3957" tIns="46979" rIns="93957" bIns="46979" numCol="1" anchor="ctr" anchorCtr="0" compatLnSpc="1">
              <a:prstTxWarp prst="textNoShape">
                <a:avLst/>
              </a:prstTxWarp>
              <a:noAutofit/>
            </a:bodyPr>
            <a:lstStyle>
              <a:lvl1pPr algn="l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lvl1pPr>
              <a:lvl2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4572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9144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13716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18288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lv-LV" sz="1200" b="0" dirty="0"/>
                <a:t>Digitālā pārveide</a:t>
              </a:r>
            </a:p>
          </p:txBody>
        </p:sp>
        <p:sp>
          <p:nvSpPr>
            <p:cNvPr id="7" name="Title 1">
              <a:extLst>
                <a:ext uri="{FF2B5EF4-FFF2-40B4-BE49-F238E27FC236}">
                  <a16:creationId xmlns:a16="http://schemas.microsoft.com/office/drawing/2014/main" id="{6DCD2796-96EC-4F28-2A1D-63A54325064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8145" y="3977509"/>
              <a:ext cx="1764220" cy="570892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3957" tIns="46979" rIns="93957" bIns="46979" numCol="1" anchor="ctr" anchorCtr="0" compatLnSpc="1">
              <a:prstTxWarp prst="textNoShape">
                <a:avLst/>
              </a:prstTxWarp>
              <a:noAutofit/>
            </a:bodyPr>
            <a:lstStyle>
              <a:lvl1pPr algn="l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lvl1pPr>
              <a:lvl2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4572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9144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13716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18288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lv-LV" sz="1200" b="0" dirty="0"/>
                <a:t>Ekonomikas transformācija un produktivitāte </a:t>
              </a:r>
            </a:p>
          </p:txBody>
        </p:sp>
        <p:sp>
          <p:nvSpPr>
            <p:cNvPr id="10" name="Title 1">
              <a:extLst>
                <a:ext uri="{FF2B5EF4-FFF2-40B4-BE49-F238E27FC236}">
                  <a16:creationId xmlns:a16="http://schemas.microsoft.com/office/drawing/2014/main" id="{EA472C86-C8E9-DA92-F0F2-6EC6F4CA34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8145" y="4669904"/>
              <a:ext cx="1764220" cy="5708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3957" tIns="46979" rIns="93957" bIns="46979" numCol="1" anchor="ctr" anchorCtr="0" compatLnSpc="1">
              <a:prstTxWarp prst="textNoShape">
                <a:avLst/>
              </a:prstTxWarp>
              <a:noAutofit/>
            </a:bodyPr>
            <a:lstStyle>
              <a:lvl1pPr algn="l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lvl1pPr>
              <a:lvl2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4572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9144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13716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18288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lv-LV" sz="1200" b="0" dirty="0"/>
                <a:t>Veselība</a:t>
              </a:r>
            </a:p>
          </p:txBody>
        </p:sp>
        <p:sp>
          <p:nvSpPr>
            <p:cNvPr id="11" name="Title 1">
              <a:extLst>
                <a:ext uri="{FF2B5EF4-FFF2-40B4-BE49-F238E27FC236}">
                  <a16:creationId xmlns:a16="http://schemas.microsoft.com/office/drawing/2014/main" id="{602A7072-7FC6-1FF4-4368-E6691F2B0CE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8145" y="2551348"/>
              <a:ext cx="1764220" cy="5708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3957" tIns="46979" rIns="93957" bIns="46979" numCol="1" anchor="ctr" anchorCtr="0" compatLnSpc="1">
              <a:prstTxWarp prst="textNoShape">
                <a:avLst/>
              </a:prstTxWarp>
              <a:noAutofit/>
            </a:bodyPr>
            <a:lstStyle>
              <a:lvl1pPr algn="l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lvl1pPr>
              <a:lvl2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4572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9144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13716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18288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lv-LV" sz="1200" b="0" dirty="0"/>
                <a:t>Nevienlīdzības mazināšana</a:t>
              </a:r>
            </a:p>
          </p:txBody>
        </p:sp>
        <p:sp>
          <p:nvSpPr>
            <p:cNvPr id="13" name="Title 1">
              <a:extLst>
                <a:ext uri="{FF2B5EF4-FFF2-40B4-BE49-F238E27FC236}">
                  <a16:creationId xmlns:a16="http://schemas.microsoft.com/office/drawing/2014/main" id="{5651E61E-57C6-1D21-6FCD-BA92759BE05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88145" y="6053863"/>
              <a:ext cx="1764220" cy="570891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3957" tIns="46979" rIns="93957" bIns="46979" numCol="1" anchor="ctr" anchorCtr="0" compatLnSpc="1">
              <a:prstTxWarp prst="textNoShape">
                <a:avLst/>
              </a:prstTxWarp>
              <a:noAutofit/>
            </a:bodyPr>
            <a:lstStyle>
              <a:lvl1pPr algn="l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defRPr>
              </a:lvl1pPr>
              <a:lvl2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4572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9144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13716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1828800" algn="ctr" defTabSz="938213" rtl="0" eaLnBrk="1" fontAlgn="base" hangingPunct="1">
                <a:spcBef>
                  <a:spcPct val="0"/>
                </a:spcBef>
                <a:spcAft>
                  <a:spcPct val="0"/>
                </a:spcAft>
                <a:defRPr sz="45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/>
              <a:r>
                <a:rPr lang="lv-LV" sz="1200" b="0" dirty="0"/>
                <a:t>Likuma</a:t>
              </a:r>
            </a:p>
            <a:p>
              <a:pPr algn="r"/>
              <a:r>
                <a:rPr lang="lv-LV" sz="1200" b="0" dirty="0"/>
                <a:t>vara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23732E01-2C9B-68A9-E4D6-37FAA48D9926}"/>
              </a:ext>
            </a:extLst>
          </p:cNvPr>
          <p:cNvSpPr txBox="1"/>
          <p:nvPr/>
        </p:nvSpPr>
        <p:spPr>
          <a:xfrm>
            <a:off x="7517331" y="2420445"/>
            <a:ext cx="4422708" cy="2718693"/>
          </a:xfrm>
          <a:prstGeom prst="rect">
            <a:avLst/>
          </a:prstGeom>
          <a:solidFill>
            <a:srgbClr val="EAF1FA"/>
          </a:solidFill>
        </p:spPr>
        <p:txBody>
          <a:bodyPr wrap="square" rtlCol="0" anchor="ctr">
            <a:spAutoFit/>
          </a:bodyPr>
          <a:lstStyle/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Ministrijas turpina darbu pie rādītāju izpildes nodrošināšanas, risinot risku situācijas EK maksājumu saņemšanai valsts budžetā.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Atveseļošanas fonda plāna izpildei atbilstoši aktuālai situācijai </a:t>
            </a:r>
            <a:r>
              <a:rPr lang="lv-LV" sz="1200" u="sng" dirty="0">
                <a:latin typeface="Verdana" panose="020B0604030504040204" pitchFamily="34" charset="0"/>
                <a:ea typeface="Verdana" panose="020B0604030504040204" pitchFamily="34" charset="0"/>
              </a:rPr>
              <a:t>notiek darbs pie Eiropas Padomes īstenošanas lēmuma (CID) grozījumu 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priekšlikuma sagatavošanas </a:t>
            </a:r>
            <a:r>
              <a:rPr lang="lv-LV" sz="1200" i="1" dirty="0">
                <a:latin typeface="Verdana" panose="020B0604030504040204" pitchFamily="34" charset="0"/>
                <a:ea typeface="Verdana" panose="020B0604030504040204" pitchFamily="34" charset="0"/>
              </a:rPr>
              <a:t>(neformāli FM iesniedza EK 19.07.2024.). </a:t>
            </a:r>
          </a:p>
          <a:p>
            <a:pPr marL="285750" indent="-285750">
              <a:spcBef>
                <a:spcPts val="80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Sadarbībā ar ministrijām </a:t>
            </a:r>
            <a:r>
              <a:rPr lang="lv-LV" sz="1200" u="sng" dirty="0">
                <a:latin typeface="Verdana" panose="020B0604030504040204" pitchFamily="34" charset="0"/>
                <a:ea typeface="Verdana" panose="020B0604030504040204" pitchFamily="34" charset="0"/>
              </a:rPr>
              <a:t>tiek vērtēta nepieciešamība veikt plāna grozījumus 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prioritāri par izpildāmo rādītāju termiņiem, lai novērstu riskus maksājumu saņemšanai no EK.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1EC533A-6E3F-7A49-27E5-498D171FE3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9280" y="5176037"/>
            <a:ext cx="3411664" cy="1487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446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F3D6F1-E5C8-E37C-0592-9D58880D697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87027D6-B333-4374-94DC-E94160EB0D4C}" type="slidenum">
              <a:rPr lang="en-US" altLang="lv-LV" smtClean="0"/>
              <a:pPr/>
              <a:t>6</a:t>
            </a:fld>
            <a:endParaRPr lang="en-US" altLang="lv-LV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D598B2-54BA-8F56-1F7C-C896917ED062}"/>
              </a:ext>
            </a:extLst>
          </p:cNvPr>
          <p:cNvSpPr txBox="1"/>
          <p:nvPr/>
        </p:nvSpPr>
        <p:spPr>
          <a:xfrm>
            <a:off x="548640" y="2244060"/>
            <a:ext cx="1123696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>
              <a:spcBef>
                <a:spcPts val="1200"/>
              </a:spcBef>
            </a:pPr>
            <a:r>
              <a:rPr lang="lv-LV" sz="1400" b="1" i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Pielikumā</a:t>
            </a:r>
            <a:r>
              <a:rPr lang="lv-LV" sz="1400" i="1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DokChampa" panose="020B0604020202020204" pitchFamily="34" charset="-34"/>
              </a:rPr>
              <a:t>: detalizēta informācija par</a:t>
            </a:r>
          </a:p>
          <a:p>
            <a:pPr marL="342900" indent="-342900" algn="just">
              <a:spcBef>
                <a:spcPts val="1200"/>
              </a:spcBef>
              <a:buFont typeface="+mj-lt"/>
              <a:buAutoNum type="arabicParenR"/>
              <a:tabLst>
                <a:tab pos="180340" algn="l"/>
              </a:tabLst>
            </a:pPr>
            <a:r>
              <a:rPr lang="lv-LV" sz="1400" i="1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ES fondu 2021.-2027. gada plānošanas perioda investīciju ieviešanas nosacījumu izstrādes progresu (1. pielikums); </a:t>
            </a:r>
            <a:endParaRPr lang="lv-LV" sz="1400" i="1" dirty="0">
              <a:latin typeface="Verdana" panose="020B0604030504040204" pitchFamily="34" charset="0"/>
              <a:ea typeface="Verdana" panose="020B0604030504040204" pitchFamily="34" charset="0"/>
              <a:cs typeface="DokChampa" panose="020B0604020202020204" pitchFamily="34" charset="-34"/>
            </a:endParaRPr>
          </a:p>
          <a:p>
            <a:pPr marL="342900" indent="-342900" algn="just">
              <a:spcBef>
                <a:spcPts val="1200"/>
              </a:spcBef>
              <a:buFont typeface="+mj-lt"/>
              <a:buAutoNum type="arabicParenR"/>
              <a:tabLst>
                <a:tab pos="180340" algn="l"/>
              </a:tabLst>
            </a:pPr>
            <a:r>
              <a:rPr lang="lv-LV" sz="1400" i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</a:t>
            </a:r>
            <a:r>
              <a:rPr lang="lv-LV" sz="1400" i="1" dirty="0">
                <a:solidFill>
                  <a:srgbClr val="00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estāžu ziņotiem 2023. gada un 2024. gada Atveseļošanas fonda plāna atskaites punktu/mērķu izpildes kavējumiem (2. un 3. pielikums).</a:t>
            </a:r>
          </a:p>
          <a:p>
            <a:pPr marL="342900" indent="-342900" algn="just">
              <a:spcBef>
                <a:spcPts val="1200"/>
              </a:spcBef>
              <a:buFont typeface="+mj-lt"/>
              <a:buAutoNum type="arabicParenR"/>
              <a:tabLst>
                <a:tab pos="180340" algn="l"/>
              </a:tabLst>
            </a:pPr>
            <a:endParaRPr lang="lv-LV" sz="1400" i="1" dirty="0">
              <a:solidFill>
                <a:srgbClr val="000000"/>
              </a:solidFill>
              <a:effectLst/>
              <a:highlight>
                <a:srgbClr val="FFFF00"/>
              </a:highlight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 Box 2">
            <a:extLst>
              <a:ext uri="{FF2B5EF4-FFF2-40B4-BE49-F238E27FC236}">
                <a16:creationId xmlns:a16="http://schemas.microsoft.com/office/drawing/2014/main" id="{83923E23-78A1-1E1F-8F34-D8EA14852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5459670"/>
            <a:ext cx="11877575" cy="86493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defTabSz="914400"/>
            <a:r>
              <a:rPr lang="lv-LV" sz="1400" spc="3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Finanšu ministrs								A. Ašeradens</a:t>
            </a:r>
            <a:endParaRPr lang="lv-LV" sz="1400" dirty="0">
              <a:effectLst/>
              <a:latin typeface="Verdana" panose="020B0604030504040204" pitchFamily="34" charset="0"/>
              <a:ea typeface="Verdana" panose="020B0604030504040204" pitchFamily="34" charset="0"/>
              <a:cs typeface="DokChampa" panose="020B0604020202020204" pitchFamily="34" charset="-34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v-LV" altLang="lv-LV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lv-LV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Ieva Ziepniece 25747458</a:t>
            </a:r>
            <a:r>
              <a:rPr kumimoji="0" lang="lv-LV" altLang="lv-LV" sz="1000" b="0" i="0" u="none" strike="noStrike" cap="none" normalizeH="0" baseline="0" dirty="0" bmk="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endParaRPr kumimoji="0" lang="lv-LV" altLang="lv-LV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lv-LV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2"/>
              </a:rPr>
              <a:t>Ieva.Ziepniece@fm.gov.lv</a:t>
            </a:r>
            <a:endParaRPr kumimoji="0" lang="lv-LV" altLang="lv-LV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v-LV" altLang="lv-LV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89478F-520B-0D61-3CCF-096590853927}"/>
              </a:ext>
            </a:extLst>
          </p:cNvPr>
          <p:cNvSpPr txBox="1">
            <a:spLocks/>
          </p:cNvSpPr>
          <p:nvPr/>
        </p:nvSpPr>
        <p:spPr bwMode="auto">
          <a:xfrm>
            <a:off x="2138468" y="396773"/>
            <a:ext cx="8956252" cy="14513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3957" tIns="46979" rIns="93957" bIns="46979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38213" rtl="0" eaLnBrk="1" fontAlgn="base" hangingPunct="1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ctr" defTabSz="938213" rtl="0" eaLnBrk="1" fontAlgn="base" hangingPunct="1">
              <a:spcBef>
                <a:spcPct val="0"/>
              </a:spcBef>
              <a:spcAft>
                <a:spcPct val="0"/>
              </a:spcAft>
              <a:defRPr sz="45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v-LV" sz="2000" dirty="0">
                <a:solidFill>
                  <a:srgbClr val="012269"/>
                </a:solidFill>
              </a:rPr>
              <a:t>Finanšu ministrija turpinās regulāri informēt valdību </a:t>
            </a:r>
            <a:r>
              <a:rPr lang="lv-LV" sz="2000" b="0" dirty="0">
                <a:solidFill>
                  <a:srgbClr val="012269"/>
                </a:solidFill>
              </a:rPr>
              <a:t>par investīciju progresu</a:t>
            </a:r>
          </a:p>
          <a:p>
            <a:endParaRPr lang="lv-LV" sz="2000" b="0" dirty="0">
              <a:solidFill>
                <a:srgbClr val="012269"/>
              </a:solidFill>
            </a:endParaRPr>
          </a:p>
          <a:p>
            <a:r>
              <a:rPr lang="lv-LV" sz="2000" b="0" dirty="0">
                <a:solidFill>
                  <a:srgbClr val="012269"/>
                </a:solidFill>
              </a:rPr>
              <a:t>Nākamais ziņojums MK iesniedzams līdz 2024. gada 1. oktobrim.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1AD37-E9CF-0379-CAB9-D4F914D301ED}"/>
              </a:ext>
            </a:extLst>
          </p:cNvPr>
          <p:cNvSpPr txBox="1"/>
          <p:nvPr/>
        </p:nvSpPr>
        <p:spPr>
          <a:xfrm>
            <a:off x="444637" y="4325025"/>
            <a:ext cx="1153693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lv-LV" sz="14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Vairāk informācijas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par ES fondu, Atveseļošanas fonda aktualitātēm</a:t>
            </a:r>
            <a:r>
              <a:rPr lang="lv-LV" sz="14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: </a:t>
            </a:r>
            <a:r>
              <a:rPr lang="lv-LV" sz="14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3"/>
              </a:rPr>
              <a:t>www.esfondi.lv</a:t>
            </a:r>
            <a:r>
              <a:rPr lang="lv-LV" sz="14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FM turpinās regulāri informēt valdību un sabiedrību ar progresa ziņojumiem reizi divos mēnešos un diviem pusgada ziņojumiem. Vairāk informācijas projektu iesniedzējiem un īstenotājiem: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  <a:hlinkClick r:id="rId4"/>
              </a:rPr>
              <a:t>www.cfla.gov.lv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. </a:t>
            </a:r>
            <a:r>
              <a:rPr lang="lv-LV" sz="14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endParaRPr lang="lv-LV" sz="1400" dirty="0">
              <a:effectLst/>
              <a:latin typeface="Verdana" panose="020B0604030504040204" pitchFamily="34" charset="0"/>
              <a:ea typeface="Verdana" panose="020B0604030504040204" pitchFamily="34" charset="0"/>
              <a:cs typeface="DokChampa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2705099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ullapa_kontaktinformacij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M-Presentation_LV.pptx" id="{02C5A7C7-E12E-4316-85F3-17B400FB557F}" vid="{558787D4-1F96-4AEC-9C62-B2AAD389BF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3A26EAD-C3C4-4422-8263-E718DE20C7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80452BC-2159-499B-B2EE-D0DD5767A271}">
  <ds:schemaRefs>
    <ds:schemaRef ds:uri="http://purl.org/dc/elements/1.1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C1686BC-4040-4C55-B61B-2D61E1828D19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b8a7570-3ec8-4c4e-9532-5dbb2f157b31}" enabled="1" method="Standard" siteId="{fd50a0e4-c289-4266-b7ff-7d9cf5066e91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FM-Presentation_LV</Template>
  <TotalTime>14704</TotalTime>
  <Words>803</Words>
  <Application>Microsoft Office PowerPoint</Application>
  <PresentationFormat>Widescreen</PresentationFormat>
  <Paragraphs>83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DokChampa</vt:lpstr>
      <vt:lpstr>Times New Roman</vt:lpstr>
      <vt:lpstr>Verdana</vt:lpstr>
      <vt:lpstr>Wingdings</vt:lpstr>
      <vt:lpstr>89_Prezentacija_templateLV</vt:lpstr>
      <vt:lpstr>PowerPoint Presentation</vt:lpstr>
      <vt:lpstr>Vairāk nekā 1 mljrd. EUR valsts budžeta finansējums ikgadēji vidējā termiņā ES fondu un Atveseļošanas fonda investīcijām Latvijā </vt:lpstr>
      <vt:lpstr>2021-2027 ES fondu investīciju pilnveide un pārskatīšana,  lai turpmākajos gados kāpinātu ES investīciju tempu un veicinātu straujāku Latvijas ekonomikas izaugsmi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Ieva Ziepniece</dc:creator>
  <cp:lastModifiedBy>Dace Ķeze</cp:lastModifiedBy>
  <cp:revision>2150</cp:revision>
  <cp:lastPrinted>2024-05-24T05:23:30Z</cp:lastPrinted>
  <dcterms:created xsi:type="dcterms:W3CDTF">2022-01-10T13:44:34Z</dcterms:created>
  <dcterms:modified xsi:type="dcterms:W3CDTF">2024-07-25T10:23:17Z</dcterms:modified>
</cp:coreProperties>
</file>