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4"/>
  </p:sldMasterIdLst>
  <p:notesMasterIdLst>
    <p:notesMasterId r:id="rId12"/>
  </p:notesMasterIdLst>
  <p:sldIdLst>
    <p:sldId id="5301" r:id="rId5"/>
    <p:sldId id="5303" r:id="rId6"/>
    <p:sldId id="5279" r:id="rId7"/>
    <p:sldId id="5304" r:id="rId8"/>
    <p:sldId id="5296" r:id="rId9"/>
    <p:sldId id="5278" r:id="rId10"/>
    <p:sldId id="5302" r:id="rId11"/>
  </p:sldIdLst>
  <p:sldSz cx="12192000" cy="6858000"/>
  <p:notesSz cx="6724650" cy="9774238"/>
  <p:defaultTextStyle>
    <a:defPPr>
      <a:defRPr lang="en-US"/>
    </a:defPPr>
    <a:lvl1pPr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1pPr>
    <a:lvl2pPr marL="468313" indent="-111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2pPr>
    <a:lvl3pPr marL="938213" indent="-238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3pPr>
    <a:lvl4pPr marL="1408113" indent="-365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4pPr>
    <a:lvl5pPr marL="1878013" indent="-492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4605F02-E2F0-9B1E-9BC9-0D0FFF01B97F}" name="Aina Greiškāne" initials="AG" userId="Aina Greiškāne" providerId="None"/>
  <p188:author id="{4DB93205-E345-B880-B421-8874B97FB110}" name="Jolanta Baldunčika" initials="JB" userId="Jolanta Baldunčika" providerId="None"/>
  <p188:author id="{67BFD006-4A84-6670-1946-84CCCEEF5B28}" name="Elīna Zariņa" initials="FM" userId="Elīna Zariņa" providerId="None"/>
  <p188:author id="{61DDDE13-A614-2F4D-0B89-9DD87263E92D}" name="Svetlana Ševčenko" initials="SŠ" userId="Svetlana Ševčenko" providerId="None"/>
  <p188:author id="{1A3A781C-C1B4-F6F5-DDC2-CF32E6858092}" name="FM" initials="FM" userId="FM" providerId="None"/>
  <p188:author id="{9A249B1C-B28E-D22F-AC1E-BD75E220C274}" name="Liene Ernestsone" initials="LE" userId="Liene Ernestsone" providerId="None"/>
  <p188:author id="{E0012526-13FF-3B36-BDB5-F41CA1977849}" name="Finanšu ministrija" initials="FM" userId="Finanšu ministrija" providerId="None"/>
  <p188:author id="{D24E7227-62C1-1BFE-A079-381F9B05517C}" name="Līva Jirgensone" initials="LJ" userId="Līva Jirgensone" providerId="None"/>
  <p188:author id="{DAED532A-E6EB-032C-A3C5-D0ECC2894FBD}" name="Laura Naudiņa" initials="LN" userId="Laura Naudiņa" providerId="None"/>
  <p188:author id="{8FCDF52D-687B-DDAD-2CE1-1778654D9938}" name="Karīna Virse" initials="KV" userId="Karīna Virse" providerId="None"/>
  <p188:author id="{FCCE6C33-249C-D01A-7B93-32B3F10E5AB2}" name="Diāna Rancāne" initials="DR" userId="Diāna Rancāne" providerId="None"/>
  <p188:author id="{06439533-3907-FD95-F165-3DEC9EC69B3A}" name="Signe Gulbe" initials="SG" userId="Signe Gulbe" providerId="None"/>
  <p188:author id="{A511473A-529D-AFB9-A3FB-4AC250E86E3F}" name="Inita Petrova" initials="IP" userId="Inita Petrova" providerId="None"/>
  <p188:author id="{215ACD4A-C272-F3F7-2CB0-D5DC68308839}" name="Dainis Linuzs" initials="DL" userId="Dainis Linuzs" providerId="None"/>
  <p188:author id="{02BF4A51-30F4-A089-9AF3-0B3D175C20CE}" name="Elīna Briļa" initials="EB" userId="Elīna Briļa" providerId="None"/>
  <p188:author id="{4F399051-F95D-310E-2D26-A49B87DEA48E}" name="Ance Rudzīte" initials="AR" userId="Ance Rudzīte" providerId="None"/>
  <p188:author id="{5187F257-2980-48E5-12DF-D6EF6020C6D0}" name="Ain Greiškāne" initials="AG" userId="Ain Greiškāne" providerId="None"/>
  <p188:author id="{272C2661-E518-B6F1-8C84-C45CC303ED07}" name="Diāna Āboliņa" initials="DĀ" userId="Diāna Āboliņa" providerId="None"/>
  <p188:author id="{84E05662-A4B6-1DB1-ECEF-0FDD3F1B7D3E}" name="Ilze Mežsarga" initials="IM" userId="Ilze Mežsarga" providerId="None"/>
  <p188:author id="{02792065-8568-655B-B981-D55A14AC5FE3}" name="Evita Vamža" initials="EV" userId="Evita Vamža" providerId="None"/>
  <p188:author id="{3FFDF465-5919-08DD-EB76-314BBAD0D277}" name="Gita Tenisone" initials="GT" userId="Gita Tenisone" providerId="None"/>
  <p188:author id="{3769D666-D54D-3609-C23A-DFC2FC2883FE}" name="Dace Ķeze" initials="DĶ" userId="Dace Ķeze" providerId="None"/>
  <p188:author id="{46918F69-20E4-6CB2-889A-C2B03DFD56AD}" name="Inga Vajevska" initials="IV" userId="Inga Vajevska" providerId="None"/>
  <p188:author id="{F816A170-2CC4-F44C-CE92-DD35F94EFB0B}" name="Inese Lase" initials="IL" userId="Inese Lase" providerId="None"/>
  <p188:author id="{F526D476-27EE-4592-1C0E-59A7F683A0E6}" name="Sigita Grīnberga" initials="SG" userId="Sigita Grīnberga" providerId="None"/>
  <p188:author id="{283A947F-1B38-D9C4-B8B6-00377730AAC1}" name="Andrejs Zambžetskis" initials="AZ" userId="Andrejs Zambžetskis" providerId="None"/>
  <p188:author id="{81736C8D-D524-4ECD-0DF2-40D921BE76D1}" name="Dainis Linužs" initials="DL" userId="Dainis Linužs" providerId="None"/>
  <p188:author id="{B2361290-9D79-8B2C-DB70-DEE975444723}" name="Sanda Blumberga" initials="FM" userId="Sanda Blumberga" providerId="None"/>
  <p188:author id="{A2F9F097-6AEE-FB3F-955E-A76FA8C493D5}" name="Irita Barkāne" initials="IB" userId="Irita Barkāne" providerId="None"/>
  <p188:author id="{E847A79F-D443-B16B-EA28-69CB9B8B1BA4}" name="Anna Pukse " initials="AP" userId="Anna Pukse " providerId="None"/>
  <p188:author id="{4F0724A6-843A-3B07-6654-489C89A907D0}" name="Agnese Jasenoviča" initials="AJ" userId="Agnese Jasenoviča" providerId="None"/>
  <p188:author id="{F26303AF-3F83-F70C-BE39-2ED3E632BC17}" name="Anna Pukse" initials="AP" userId="Anna Pukse" providerId="None"/>
  <p188:author id="{FDF122BF-5318-FCEB-A110-DA40DC2E4C43}" name="Reinis Dzelzkalējs" initials="RD" userId="Reinis Dzelzkalējs" providerId="None"/>
  <p188:author id="{F53BC4C6-97A2-7284-9588-AE3ADA29D61C}" name="Ieva Ziepniece" initials="IZ" userId="Ieva Ziepniece" providerId="None"/>
  <p188:author id="{B29C72D1-89C9-D0DB-A9D1-13BE16DCAC5F}" name="Jekaterina Sorokina" initials="JS" userId="Jekaterina Sorokina" providerId="None"/>
  <p188:author id="{E084FBEF-7640-9E3A-4720-886BF0D08EAC}" name="Arta Putniņa" initials="AP" userId="Arta Putniņa" providerId="None"/>
  <p188:author id="{3333C6F0-C75C-75EE-1AF8-BC61331C21D0}" name="Maruta Sbitņeva" initials="MS" userId="Maruta Sbitņeva" providerId="None"/>
  <p188:author id="{93CF8DF7-ACD3-7E47-F16D-3D031C6CAA2B}" name="Evita Bāliņa" initials="EBā" userId="Evita Bāliņa"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Diāna Rancāne" initials="DR" lastIdx="10" clrIdx="0">
    <p:extLst>
      <p:ext uri="{19B8F6BF-5375-455C-9EA6-DF929625EA0E}">
        <p15:presenceInfo xmlns:p15="http://schemas.microsoft.com/office/powerpoint/2012/main" userId="Diāna Rancāne" providerId="None"/>
      </p:ext>
    </p:extLst>
  </p:cmAuthor>
  <p:cmAuthor id="2" name="Arta Putniņa" initials="AP" lastIdx="1" clrIdx="1">
    <p:extLst>
      <p:ext uri="{19B8F6BF-5375-455C-9EA6-DF929625EA0E}">
        <p15:presenceInfo xmlns:p15="http://schemas.microsoft.com/office/powerpoint/2012/main" userId="Arta Putniņ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2269"/>
    <a:srgbClr val="4A773C"/>
    <a:srgbClr val="227B8B"/>
    <a:srgbClr val="3366CC"/>
    <a:srgbClr val="F9FBFD"/>
    <a:srgbClr val="012169"/>
    <a:srgbClr val="840B55"/>
    <a:srgbClr val="595959"/>
    <a:srgbClr val="EAF1FA"/>
    <a:srgbClr val="4A72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86272" autoAdjust="0"/>
  </p:normalViewPr>
  <p:slideViewPr>
    <p:cSldViewPr snapToGrid="0" snapToObjects="1">
      <p:cViewPr varScale="1">
        <p:scale>
          <a:sx n="103" d="100"/>
          <a:sy n="103" d="100"/>
        </p:scale>
        <p:origin x="348" y="114"/>
      </p:cViewPr>
      <p:guideLst>
        <p:guide orient="horz" pos="2160"/>
        <p:guide pos="3840"/>
      </p:guideLst>
    </p:cSldViewPr>
  </p:slideViewPr>
  <p:notesTextViewPr>
    <p:cViewPr>
      <p:scale>
        <a:sx n="50" d="100"/>
        <a:sy n="50" d="100"/>
      </p:scale>
      <p:origin x="0" y="0"/>
    </p:cViewPr>
  </p:notesTextViewPr>
  <p:sorterViewPr>
    <p:cViewPr>
      <p:scale>
        <a:sx n="100" d="100"/>
        <a:sy n="100" d="100"/>
      </p:scale>
      <p:origin x="0" y="-150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07175164136044E-2"/>
          <c:y val="7.0130194565253795E-2"/>
          <c:w val="0.90873965994114214"/>
          <c:h val="0.57940852358080652"/>
        </c:manualLayout>
      </c:layout>
      <c:barChart>
        <c:barDir val="col"/>
        <c:grouping val="clustered"/>
        <c:varyColors val="0"/>
        <c:ser>
          <c:idx val="0"/>
          <c:order val="0"/>
          <c:tx>
            <c:strRef>
              <c:f>Grafiki!$AH$3</c:f>
              <c:strCache>
                <c:ptCount val="1"/>
                <c:pt idx="0">
                  <c:v>2026.gada plāns, ES fondu finansējums 83 milj. EUR</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Grafiki!$AF$4:$AF$7</c:f>
              <c:strCache>
                <c:ptCount val="4"/>
                <c:pt idx="0">
                  <c:v>KEM - Energodrošība</c:v>
                </c:pt>
                <c:pt idx="1">
                  <c:v>VARAM - JTF (kūdra), Pašvaldību ēku energoefektivitātes paaugstināšana</c:v>
                </c:pt>
                <c:pt idx="2">
                  <c:v>SM - JAUNS Reģionālā transporta digitālās pārvaldības risinājumi</c:v>
                </c:pt>
                <c:pt idx="3">
                  <c:v>VK - starpnozaru sadarbības un atbalsta sistēmas izveide, Inovācijas laboratorija bērnu un ģimeņu pakalpojumu attīstības atbalstam </c:v>
                </c:pt>
              </c:strCache>
            </c:strRef>
          </c:cat>
          <c:val>
            <c:numRef>
              <c:f>Grafiki!$AH$4:$AH$7</c:f>
              <c:numCache>
                <c:formatCode>0</c:formatCode>
                <c:ptCount val="4"/>
                <c:pt idx="0">
                  <c:v>35</c:v>
                </c:pt>
                <c:pt idx="1">
                  <c:v>33</c:v>
                </c:pt>
                <c:pt idx="2">
                  <c:v>11</c:v>
                </c:pt>
                <c:pt idx="3">
                  <c:v>4</c:v>
                </c:pt>
              </c:numCache>
            </c:numRef>
          </c:val>
          <c:extLst>
            <c:ext xmlns:c16="http://schemas.microsoft.com/office/drawing/2014/chart" uri="{C3380CC4-5D6E-409C-BE32-E72D297353CC}">
              <c16:uniqueId val="{00000000-F3E0-4EBA-9095-1F7FF87C839D}"/>
            </c:ext>
          </c:extLst>
        </c:ser>
        <c:dLbls>
          <c:showLegendKey val="0"/>
          <c:showVal val="0"/>
          <c:showCatName val="0"/>
          <c:showSerName val="0"/>
          <c:showPercent val="0"/>
          <c:showBubbleSize val="0"/>
        </c:dLbls>
        <c:gapWidth val="219"/>
        <c:overlap val="-27"/>
        <c:axId val="1381255600"/>
        <c:axId val="1381263280"/>
      </c:barChart>
      <c:catAx>
        <c:axId val="13812556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1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381263280"/>
        <c:crosses val="autoZero"/>
        <c:auto val="1"/>
        <c:lblAlgn val="ctr"/>
        <c:lblOffset val="100"/>
        <c:noMultiLvlLbl val="0"/>
      </c:catAx>
      <c:valAx>
        <c:axId val="138126328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381255600"/>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100">
          <a:solidFill>
            <a:schemeClr val="tx1"/>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2914015" cy="488712"/>
          </a:xfrm>
          <a:prstGeom prst="rect">
            <a:avLst/>
          </a:prstGeom>
        </p:spPr>
        <p:txBody>
          <a:bodyPr vert="horz" lIns="90837" tIns="45419" rIns="90837" bIns="45419" rtlCol="0"/>
          <a:lstStyle>
            <a:lvl1pPr algn="l" defTabSz="933382" fontAlgn="auto">
              <a:spcBef>
                <a:spcPts val="0"/>
              </a:spcBef>
              <a:spcAft>
                <a:spcPts val="0"/>
              </a:spcAft>
              <a:defRPr sz="1200">
                <a:latin typeface="+mn-lt"/>
                <a:cs typeface="+mn-cs"/>
              </a:defRPr>
            </a:lvl1pPr>
          </a:lstStyle>
          <a:p>
            <a:pPr>
              <a:defRPr/>
            </a:pPr>
            <a:endParaRPr lang="lv-LV"/>
          </a:p>
        </p:txBody>
      </p:sp>
      <p:sp>
        <p:nvSpPr>
          <p:cNvPr id="3" name="Date Placeholder 2"/>
          <p:cNvSpPr>
            <a:spLocks noGrp="1"/>
          </p:cNvSpPr>
          <p:nvPr>
            <p:ph type="dt" idx="1"/>
          </p:nvPr>
        </p:nvSpPr>
        <p:spPr>
          <a:xfrm>
            <a:off x="3809079" y="0"/>
            <a:ext cx="2914015" cy="488712"/>
          </a:xfrm>
          <a:prstGeom prst="rect">
            <a:avLst/>
          </a:prstGeom>
        </p:spPr>
        <p:txBody>
          <a:bodyPr vert="horz" lIns="90837" tIns="45419" rIns="90837" bIns="45419" rtlCol="0"/>
          <a:lstStyle>
            <a:lvl1pPr algn="r" defTabSz="933382" fontAlgn="auto">
              <a:spcBef>
                <a:spcPts val="0"/>
              </a:spcBef>
              <a:spcAft>
                <a:spcPts val="0"/>
              </a:spcAft>
              <a:defRPr sz="1200">
                <a:latin typeface="+mn-lt"/>
                <a:cs typeface="+mn-cs"/>
              </a:defRPr>
            </a:lvl1pPr>
          </a:lstStyle>
          <a:p>
            <a:pPr>
              <a:defRPr/>
            </a:pPr>
            <a:fld id="{C269A99F-EF31-4B9C-A738-C27DFF01580E}" type="datetimeFigureOut">
              <a:rPr lang="lv-LV"/>
              <a:pPr>
                <a:defRPr/>
              </a:pPr>
              <a:t>23.02.2026</a:t>
            </a:fld>
            <a:endParaRPr lang="lv-LV"/>
          </a:p>
        </p:txBody>
      </p:sp>
      <p:sp>
        <p:nvSpPr>
          <p:cNvPr id="4" name="Slide Image Placeholder 3"/>
          <p:cNvSpPr>
            <a:spLocks noGrp="1" noRot="1" noChangeAspect="1"/>
          </p:cNvSpPr>
          <p:nvPr>
            <p:ph type="sldImg" idx="2"/>
          </p:nvPr>
        </p:nvSpPr>
        <p:spPr>
          <a:xfrm>
            <a:off x="104775" y="733425"/>
            <a:ext cx="6515100" cy="3665538"/>
          </a:xfrm>
          <a:prstGeom prst="rect">
            <a:avLst/>
          </a:prstGeom>
          <a:noFill/>
          <a:ln w="12700">
            <a:solidFill>
              <a:prstClr val="black"/>
            </a:solidFill>
          </a:ln>
        </p:spPr>
        <p:txBody>
          <a:bodyPr vert="horz" lIns="90837" tIns="45419" rIns="90837" bIns="45419" rtlCol="0" anchor="ctr"/>
          <a:lstStyle/>
          <a:p>
            <a:pPr lvl="0"/>
            <a:endParaRPr lang="lv-LV" noProof="0"/>
          </a:p>
        </p:txBody>
      </p:sp>
      <p:sp>
        <p:nvSpPr>
          <p:cNvPr id="5" name="Notes Placeholder 4"/>
          <p:cNvSpPr>
            <a:spLocks noGrp="1"/>
          </p:cNvSpPr>
          <p:nvPr>
            <p:ph type="body" sz="quarter" idx="3"/>
          </p:nvPr>
        </p:nvSpPr>
        <p:spPr>
          <a:xfrm>
            <a:off x="672465" y="4642764"/>
            <a:ext cx="5379720" cy="4398407"/>
          </a:xfrm>
          <a:prstGeom prst="rect">
            <a:avLst/>
          </a:prstGeom>
        </p:spPr>
        <p:txBody>
          <a:bodyPr vert="horz" lIns="90837" tIns="45419" rIns="90837" bIns="4541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lv-LV" noProof="0"/>
          </a:p>
        </p:txBody>
      </p:sp>
      <p:sp>
        <p:nvSpPr>
          <p:cNvPr id="6" name="Footer Placeholder 5"/>
          <p:cNvSpPr>
            <a:spLocks noGrp="1"/>
          </p:cNvSpPr>
          <p:nvPr>
            <p:ph type="ftr" sz="quarter" idx="4"/>
          </p:nvPr>
        </p:nvSpPr>
        <p:spPr>
          <a:xfrm>
            <a:off x="3" y="9283829"/>
            <a:ext cx="2914015" cy="488712"/>
          </a:xfrm>
          <a:prstGeom prst="rect">
            <a:avLst/>
          </a:prstGeom>
        </p:spPr>
        <p:txBody>
          <a:bodyPr vert="horz" lIns="90837" tIns="45419" rIns="90837" bIns="45419" rtlCol="0" anchor="b"/>
          <a:lstStyle>
            <a:lvl1pPr algn="l" defTabSz="933382" fontAlgn="auto">
              <a:spcBef>
                <a:spcPts val="0"/>
              </a:spcBef>
              <a:spcAft>
                <a:spcPts val="0"/>
              </a:spcAft>
              <a:defRPr sz="1200">
                <a:latin typeface="+mn-lt"/>
                <a:cs typeface="+mn-cs"/>
              </a:defRPr>
            </a:lvl1pPr>
          </a:lstStyle>
          <a:p>
            <a:pPr>
              <a:defRPr/>
            </a:pPr>
            <a:endParaRPr lang="lv-LV"/>
          </a:p>
        </p:txBody>
      </p:sp>
      <p:sp>
        <p:nvSpPr>
          <p:cNvPr id="7" name="Slide Number Placeholder 6"/>
          <p:cNvSpPr>
            <a:spLocks noGrp="1"/>
          </p:cNvSpPr>
          <p:nvPr>
            <p:ph type="sldNum" sz="quarter" idx="5"/>
          </p:nvPr>
        </p:nvSpPr>
        <p:spPr>
          <a:xfrm>
            <a:off x="3809079" y="9283829"/>
            <a:ext cx="2914015" cy="488712"/>
          </a:xfrm>
          <a:prstGeom prst="rect">
            <a:avLst/>
          </a:prstGeom>
        </p:spPr>
        <p:txBody>
          <a:bodyPr vert="horz" wrap="square" lIns="90837" tIns="45419" rIns="90837" bIns="45419" numCol="1" anchor="b" anchorCtr="0" compatLnSpc="1">
            <a:prstTxWarp prst="textNoShape">
              <a:avLst/>
            </a:prstTxWarp>
          </a:bodyPr>
          <a:lstStyle>
            <a:lvl1pPr algn="r">
              <a:defRPr sz="1200">
                <a:latin typeface="Calibri" panose="020F0502020204030204" pitchFamily="34" charset="0"/>
              </a:defRPr>
            </a:lvl1pPr>
          </a:lstStyle>
          <a:p>
            <a:fld id="{9FACE587-8D14-4055-82B5-6CCDF55621C3}" type="slidenum">
              <a:rPr lang="lv-LV" altLang="lv-LV"/>
              <a:pPr/>
              <a:t>‹#›</a:t>
            </a:fld>
            <a:endParaRPr lang="lv-LV" altLang="lv-LV"/>
          </a:p>
        </p:txBody>
      </p:sp>
    </p:spTree>
  </p:cSld>
  <p:clrMap bg1="lt1" tx1="dk1" bg2="lt2" tx2="dk2" accent1="accent1" accent2="accent2" accent3="accent3" accent4="accent4" accent5="accent5" accent6="accent6" hlink="hlink" folHlink="folHlink"/>
  <p:notesStyle>
    <a:lvl1pPr algn="l" defTabSz="938213" rtl="0" eaLnBrk="0" fontAlgn="base" hangingPunct="0">
      <a:spcBef>
        <a:spcPct val="30000"/>
      </a:spcBef>
      <a:spcAft>
        <a:spcPct val="0"/>
      </a:spcAft>
      <a:defRPr sz="1200" kern="1200">
        <a:solidFill>
          <a:schemeClr val="tx1"/>
        </a:solidFill>
        <a:latin typeface="+mn-lt"/>
        <a:ea typeface="+mn-ea"/>
        <a:cs typeface="+mn-cs"/>
      </a:defRPr>
    </a:lvl1pPr>
    <a:lvl2pPr marL="468313" algn="l" defTabSz="938213" rtl="0" eaLnBrk="0" fontAlgn="base" hangingPunct="0">
      <a:spcBef>
        <a:spcPct val="30000"/>
      </a:spcBef>
      <a:spcAft>
        <a:spcPct val="0"/>
      </a:spcAft>
      <a:defRPr sz="1200" kern="1200">
        <a:solidFill>
          <a:schemeClr val="tx1"/>
        </a:solidFill>
        <a:latin typeface="+mn-lt"/>
        <a:ea typeface="+mn-ea"/>
        <a:cs typeface="+mn-cs"/>
      </a:defRPr>
    </a:lvl2pPr>
    <a:lvl3pPr marL="938213" algn="l" defTabSz="938213" rtl="0" eaLnBrk="0" fontAlgn="base" hangingPunct="0">
      <a:spcBef>
        <a:spcPct val="30000"/>
      </a:spcBef>
      <a:spcAft>
        <a:spcPct val="0"/>
      </a:spcAft>
      <a:defRPr sz="1200" kern="1200">
        <a:solidFill>
          <a:schemeClr val="tx1"/>
        </a:solidFill>
        <a:latin typeface="+mn-lt"/>
        <a:ea typeface="+mn-ea"/>
        <a:cs typeface="+mn-cs"/>
      </a:defRPr>
    </a:lvl3pPr>
    <a:lvl4pPr marL="1408113" algn="l" defTabSz="938213" rtl="0" eaLnBrk="0" fontAlgn="base" hangingPunct="0">
      <a:spcBef>
        <a:spcPct val="30000"/>
      </a:spcBef>
      <a:spcAft>
        <a:spcPct val="0"/>
      </a:spcAft>
      <a:defRPr sz="1200" kern="1200">
        <a:solidFill>
          <a:schemeClr val="tx1"/>
        </a:solidFill>
        <a:latin typeface="+mn-lt"/>
        <a:ea typeface="+mn-ea"/>
        <a:cs typeface="+mn-cs"/>
      </a:defRPr>
    </a:lvl4pPr>
    <a:lvl5pPr marL="1878013" algn="l" defTabSz="938213" rtl="0" eaLnBrk="0" fontAlgn="base" hangingPunct="0">
      <a:spcBef>
        <a:spcPct val="30000"/>
      </a:spcBef>
      <a:spcAft>
        <a:spcPct val="0"/>
      </a:spcAft>
      <a:defRPr sz="1200" kern="1200">
        <a:solidFill>
          <a:schemeClr val="tx1"/>
        </a:solidFill>
        <a:latin typeface="+mn-lt"/>
        <a:ea typeface="+mn-ea"/>
        <a:cs typeface="+mn-cs"/>
      </a:defRPr>
    </a:lvl5pPr>
    <a:lvl6pPr marL="2348940" algn="l" defTabSz="939575" rtl="0" eaLnBrk="1" latinLnBrk="0" hangingPunct="1">
      <a:defRPr sz="1200" kern="1200">
        <a:solidFill>
          <a:schemeClr val="tx1"/>
        </a:solidFill>
        <a:latin typeface="+mn-lt"/>
        <a:ea typeface="+mn-ea"/>
        <a:cs typeface="+mn-cs"/>
      </a:defRPr>
    </a:lvl6pPr>
    <a:lvl7pPr marL="2818729" algn="l" defTabSz="939575" rtl="0" eaLnBrk="1" latinLnBrk="0" hangingPunct="1">
      <a:defRPr sz="1200" kern="1200">
        <a:solidFill>
          <a:schemeClr val="tx1"/>
        </a:solidFill>
        <a:latin typeface="+mn-lt"/>
        <a:ea typeface="+mn-ea"/>
        <a:cs typeface="+mn-cs"/>
      </a:defRPr>
    </a:lvl7pPr>
    <a:lvl8pPr marL="3288515" algn="l" defTabSz="939575" rtl="0" eaLnBrk="1" latinLnBrk="0" hangingPunct="1">
      <a:defRPr sz="1200" kern="1200">
        <a:solidFill>
          <a:schemeClr val="tx1"/>
        </a:solidFill>
        <a:latin typeface="+mn-lt"/>
        <a:ea typeface="+mn-ea"/>
        <a:cs typeface="+mn-cs"/>
      </a:defRPr>
    </a:lvl8pPr>
    <a:lvl9pPr marL="3758305" algn="l" defTabSz="9395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CA5C7-25A6-11A6-24A6-C7DAA82EC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F844E1-712F-22F3-CEC1-7D8FE59ABD8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B1F9907-A225-510A-6F91-C50D3C02F9C5}"/>
              </a:ext>
            </a:extLst>
          </p:cNvPr>
          <p:cNvSpPr>
            <a:spLocks noGrp="1"/>
          </p:cNvSpPr>
          <p:nvPr>
            <p:ph type="body" idx="1"/>
          </p:nvPr>
        </p:nvSpPr>
        <p:spPr/>
        <p:txBody>
          <a:bodyPr/>
          <a:lstStyle/>
          <a:p>
            <a:endParaRPr lang="lv-LV" dirty="0"/>
          </a:p>
        </p:txBody>
      </p:sp>
      <p:sp>
        <p:nvSpPr>
          <p:cNvPr id="4" name="Slide Number Placeholder 3">
            <a:extLst>
              <a:ext uri="{FF2B5EF4-FFF2-40B4-BE49-F238E27FC236}">
                <a16:creationId xmlns:a16="http://schemas.microsoft.com/office/drawing/2014/main" id="{FF015370-F39F-061D-1F1A-C0BC266331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ACE587-8D14-4055-82B5-6CCDF55621C3}" type="slidenum">
              <a:rPr kumimoji="0" lang="lv-LV" altLang="lv-LV" sz="1200" b="0" i="0" u="none" strike="noStrike" kern="1200" cap="none" spc="0" normalizeH="0" baseline="0" noProof="0" smtClean="0">
                <a:ln>
                  <a:noFill/>
                </a:ln>
                <a:solidFill>
                  <a:prstClr val="black"/>
                </a:solidFill>
                <a:effectLst/>
                <a:uLnTx/>
                <a:uFillTx/>
                <a:latin typeface="Aptos" panose="0211000402020202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lv-LV" altLang="lv-LV" sz="1200" b="0" i="0" u="none" strike="noStrike" kern="1200" cap="none" spc="0" normalizeH="0" baseline="0" noProof="0" dirty="0">
              <a:ln>
                <a:noFill/>
              </a:ln>
              <a:solidFill>
                <a:prstClr val="black"/>
              </a:solidFill>
              <a:effectLst/>
              <a:uLnTx/>
              <a:uFillTx/>
              <a:latin typeface="Aptos" panose="02110004020202020204"/>
              <a:ea typeface="+mn-ea"/>
              <a:cs typeface="Arial" panose="020B0604020202020204" pitchFamily="34" charset="0"/>
            </a:endParaRPr>
          </a:p>
        </p:txBody>
      </p:sp>
    </p:spTree>
    <p:extLst>
      <p:ext uri="{BB962C8B-B14F-4D97-AF65-F5344CB8AC3E}">
        <p14:creationId xmlns:p14="http://schemas.microsoft.com/office/powerpoint/2010/main" val="528122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4"/>
          </p:nvPr>
        </p:nvSpPr>
        <p:spPr/>
        <p:txBody>
          <a:bodyPr/>
          <a:lstStyle/>
          <a:p>
            <a:endParaRPr lang="lv-LV"/>
          </a:p>
        </p:txBody>
      </p:sp>
      <p:sp>
        <p:nvSpPr>
          <p:cNvPr id="5" name="Slide Number Placeholder 4"/>
          <p:cNvSpPr>
            <a:spLocks noGrp="1"/>
          </p:cNvSpPr>
          <p:nvPr>
            <p:ph type="sldNum" sz="quarter" idx="5"/>
          </p:nvPr>
        </p:nvSpPr>
        <p:spPr/>
        <p:txBody>
          <a:bodyPr/>
          <a:lstStyle/>
          <a:p>
            <a:fld id="{4A5F80AE-A443-4F92-BA25-B7634AEB63DF}" type="slidenum">
              <a:rPr lang="lv-LV" smtClean="0"/>
              <a:t>3</a:t>
            </a:fld>
            <a:endParaRPr lang="lv-LV"/>
          </a:p>
        </p:txBody>
      </p:sp>
    </p:spTree>
    <p:extLst>
      <p:ext uri="{BB962C8B-B14F-4D97-AF65-F5344CB8AC3E}">
        <p14:creationId xmlns:p14="http://schemas.microsoft.com/office/powerpoint/2010/main" val="2427577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4</a:t>
            </a:fld>
            <a:endParaRPr lang="lv-LV" altLang="lv-LV"/>
          </a:p>
        </p:txBody>
      </p:sp>
    </p:spTree>
    <p:extLst>
      <p:ext uri="{BB962C8B-B14F-4D97-AF65-F5344CB8AC3E}">
        <p14:creationId xmlns:p14="http://schemas.microsoft.com/office/powerpoint/2010/main" val="3271028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F9AAA-B395-3F42-187F-EBAB870F9E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D2395B-BAC4-2EED-969D-73D4EE4F74C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A89C1DE-167F-95E0-E26A-3087BE9BC2E7}"/>
              </a:ext>
            </a:extLst>
          </p:cNvPr>
          <p:cNvSpPr>
            <a:spLocks noGrp="1"/>
          </p:cNvSpPr>
          <p:nvPr>
            <p:ph type="body" idx="1"/>
          </p:nvPr>
        </p:nvSpPr>
        <p:spPr/>
        <p:txBody>
          <a:bodyPr/>
          <a:lstStyle/>
          <a:p>
            <a:pPr defTabSz="932028">
              <a:defRPr/>
            </a:pPr>
            <a:endParaRPr lang="lv-LV" dirty="0"/>
          </a:p>
        </p:txBody>
      </p:sp>
      <p:sp>
        <p:nvSpPr>
          <p:cNvPr id="4" name="Slide Number Placeholder 3">
            <a:extLst>
              <a:ext uri="{FF2B5EF4-FFF2-40B4-BE49-F238E27FC236}">
                <a16:creationId xmlns:a16="http://schemas.microsoft.com/office/drawing/2014/main" id="{DFA49F6C-64B4-947B-2F4E-EBB2D1A89936}"/>
              </a:ext>
            </a:extLst>
          </p:cNvPr>
          <p:cNvSpPr>
            <a:spLocks noGrp="1"/>
          </p:cNvSpPr>
          <p:nvPr>
            <p:ph type="sldNum" sz="quarter" idx="5"/>
          </p:nvPr>
        </p:nvSpPr>
        <p:spPr/>
        <p:txBody>
          <a:bodyPr/>
          <a:lstStyle/>
          <a:p>
            <a:fld id="{9FACE587-8D14-4055-82B5-6CCDF55621C3}" type="slidenum">
              <a:rPr lang="lv-LV" altLang="lv-LV" smtClean="0"/>
              <a:pPr/>
              <a:t>5</a:t>
            </a:fld>
            <a:endParaRPr lang="lv-LV" altLang="lv-LV"/>
          </a:p>
        </p:txBody>
      </p:sp>
    </p:spTree>
    <p:extLst>
      <p:ext uri="{BB962C8B-B14F-4D97-AF65-F5344CB8AC3E}">
        <p14:creationId xmlns:p14="http://schemas.microsoft.com/office/powerpoint/2010/main" val="17449078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F9AAA-B395-3F42-187F-EBAB870F9E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D2395B-BAC4-2EED-969D-73D4EE4F74C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A89C1DE-167F-95E0-E26A-3087BE9BC2E7}"/>
              </a:ext>
            </a:extLst>
          </p:cNvPr>
          <p:cNvSpPr>
            <a:spLocks noGrp="1"/>
          </p:cNvSpPr>
          <p:nvPr>
            <p:ph type="body" idx="1"/>
          </p:nvPr>
        </p:nvSpPr>
        <p:spPr/>
        <p:txBody>
          <a:bodyPr/>
          <a:lstStyle/>
          <a:p>
            <a:pPr defTabSz="932028">
              <a:defRPr/>
            </a:pPr>
            <a:endParaRPr lang="lv-LV" dirty="0"/>
          </a:p>
        </p:txBody>
      </p:sp>
      <p:sp>
        <p:nvSpPr>
          <p:cNvPr id="4" name="Slide Number Placeholder 3">
            <a:extLst>
              <a:ext uri="{FF2B5EF4-FFF2-40B4-BE49-F238E27FC236}">
                <a16:creationId xmlns:a16="http://schemas.microsoft.com/office/drawing/2014/main" id="{DFA49F6C-64B4-947B-2F4E-EBB2D1A89936}"/>
              </a:ext>
            </a:extLst>
          </p:cNvPr>
          <p:cNvSpPr>
            <a:spLocks noGrp="1"/>
          </p:cNvSpPr>
          <p:nvPr>
            <p:ph type="sldNum" sz="quarter" idx="5"/>
          </p:nvPr>
        </p:nvSpPr>
        <p:spPr/>
        <p:txBody>
          <a:bodyPr/>
          <a:lstStyle/>
          <a:p>
            <a:fld id="{9FACE587-8D14-4055-82B5-6CCDF55621C3}" type="slidenum">
              <a:rPr lang="lv-LV" altLang="lv-LV" smtClean="0"/>
              <a:pPr/>
              <a:t>6</a:t>
            </a:fld>
            <a:endParaRPr lang="lv-LV" altLang="lv-LV"/>
          </a:p>
        </p:txBody>
      </p:sp>
    </p:spTree>
    <p:extLst>
      <p:ext uri="{BB962C8B-B14F-4D97-AF65-F5344CB8AC3E}">
        <p14:creationId xmlns:p14="http://schemas.microsoft.com/office/powerpoint/2010/main" val="1744907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7</a:t>
            </a:fld>
            <a:endParaRPr lang="lv-LV" altLang="lv-LV"/>
          </a:p>
        </p:txBody>
      </p:sp>
    </p:spTree>
    <p:extLst>
      <p:ext uri="{BB962C8B-B14F-4D97-AF65-F5344CB8AC3E}">
        <p14:creationId xmlns:p14="http://schemas.microsoft.com/office/powerpoint/2010/main" val="11438502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206932" y="1"/>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166195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3"/>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2" y="6324600"/>
            <a:ext cx="4721076"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0B582915-0310-4CDD-9A79-BDC3E59340E8}" type="slidenum">
              <a:rPr lang="en-US" altLang="lv-LV"/>
              <a:pPr/>
              <a:t>‹#›</a:t>
            </a:fld>
            <a:endParaRPr lang="en-US" altLang="lv-LV"/>
          </a:p>
        </p:txBody>
      </p:sp>
    </p:spTree>
    <p:extLst>
      <p:ext uri="{BB962C8B-B14F-4D97-AF65-F5344CB8AC3E}">
        <p14:creationId xmlns:p14="http://schemas.microsoft.com/office/powerpoint/2010/main" val="1552329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3"/>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68689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189293" y="6324600"/>
            <a:ext cx="596307" cy="304800"/>
          </a:xfrm>
        </p:spPr>
        <p:txBody>
          <a:bodyPr/>
          <a:lstStyle>
            <a:lvl1pPr>
              <a:defRPr sz="1000">
                <a:latin typeface="Verdana" panose="020B0604030504040204" pitchFamily="34" charset="0"/>
              </a:defRPr>
            </a:lvl1pPr>
          </a:lstStyle>
          <a:p>
            <a:fld id="{515252D6-3622-483F-A7E8-9E60FEFE5E88}" type="slidenum">
              <a:rPr lang="en-US" altLang="lv-LV"/>
              <a:pPr/>
              <a:t>‹#›</a:t>
            </a:fld>
            <a:endParaRPr lang="en-US" altLang="lv-LV"/>
          </a:p>
        </p:txBody>
      </p:sp>
    </p:spTree>
    <p:extLst>
      <p:ext uri="{BB962C8B-B14F-4D97-AF65-F5344CB8AC3E}">
        <p14:creationId xmlns:p14="http://schemas.microsoft.com/office/powerpoint/2010/main" val="800727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20000" y="1752603"/>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p:cNvSpPr>
            <a:spLocks noGrp="1"/>
          </p:cNvSpPr>
          <p:nvPr>
            <p:ph type="sldNum" sz="quarter" idx="13"/>
          </p:nvPr>
        </p:nvSpPr>
        <p:spPr>
          <a:xfrm>
            <a:off x="11212084" y="6324600"/>
            <a:ext cx="573517" cy="304800"/>
          </a:xfrm>
        </p:spPr>
        <p:txBody>
          <a:bodyPr/>
          <a:lstStyle>
            <a:lvl1pPr>
              <a:defRPr sz="1000">
                <a:latin typeface="Verdana" panose="020B0604030504040204" pitchFamily="34" charset="0"/>
              </a:defRPr>
            </a:lvl1pPr>
          </a:lstStyle>
          <a:p>
            <a:fld id="{D7664841-0D73-44CB-AE22-42FD73D83E02}" type="slidenum">
              <a:rPr lang="en-US" altLang="lv-LV"/>
              <a:pPr/>
              <a:t>‹#›</a:t>
            </a:fld>
            <a:endParaRPr lang="en-US" altLang="lv-LV"/>
          </a:p>
        </p:txBody>
      </p:sp>
    </p:spTree>
    <p:extLst>
      <p:ext uri="{BB962C8B-B14F-4D97-AF65-F5344CB8AC3E}">
        <p14:creationId xmlns:p14="http://schemas.microsoft.com/office/powerpoint/2010/main" val="1573122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9"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3"/>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3"/>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6"/>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6"/>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p:cNvSpPr>
            <a:spLocks noGrp="1"/>
          </p:cNvSpPr>
          <p:nvPr>
            <p:ph type="sldNum" sz="quarter" idx="18"/>
          </p:nvPr>
        </p:nvSpPr>
        <p:spPr>
          <a:xfrm>
            <a:off x="11212084" y="6324600"/>
            <a:ext cx="573517" cy="304800"/>
          </a:xfrm>
        </p:spPr>
        <p:txBody>
          <a:bodyPr/>
          <a:lstStyle>
            <a:lvl1pPr>
              <a:defRPr sz="1000">
                <a:latin typeface="Verdana" panose="020B0604030504040204" pitchFamily="34" charset="0"/>
              </a:defRPr>
            </a:lvl1pPr>
          </a:lstStyle>
          <a:p>
            <a:fld id="{A4EC0522-D5CF-4FDD-85E3-6E22DB726A47}" type="slidenum">
              <a:rPr lang="en-US" altLang="lv-LV"/>
              <a:pPr/>
              <a:t>‹#›</a:t>
            </a:fld>
            <a:endParaRPr lang="en-US" altLang="lv-LV"/>
          </a:p>
        </p:txBody>
      </p:sp>
    </p:spTree>
    <p:extLst>
      <p:ext uri="{BB962C8B-B14F-4D97-AF65-F5344CB8AC3E}">
        <p14:creationId xmlns:p14="http://schemas.microsoft.com/office/powerpoint/2010/main" val="2954463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2" y="6324600"/>
            <a:ext cx="4721076"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3B50DFDF-96B8-465A-918F-3FF13AAF5E12}" type="slidenum">
              <a:rPr lang="en-US" altLang="lv-LV"/>
              <a:pPr/>
              <a:t>‹#›</a:t>
            </a:fld>
            <a:endParaRPr lang="en-US" altLang="lv-LV"/>
          </a:p>
        </p:txBody>
      </p:sp>
    </p:spTree>
    <p:extLst>
      <p:ext uri="{BB962C8B-B14F-4D97-AF65-F5344CB8AC3E}">
        <p14:creationId xmlns:p14="http://schemas.microsoft.com/office/powerpoint/2010/main" val="2104680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698288"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p:cNvSpPr>
            <a:spLocks noGrp="1"/>
          </p:cNvSpPr>
          <p:nvPr>
            <p:ph type="sldNum" sz="quarter" idx="13"/>
          </p:nvPr>
        </p:nvSpPr>
        <p:spPr>
          <a:xfrm>
            <a:off x="11200690" y="6324600"/>
            <a:ext cx="584911" cy="304800"/>
          </a:xfrm>
        </p:spPr>
        <p:txBody>
          <a:bodyPr/>
          <a:lstStyle>
            <a:lvl1pPr>
              <a:defRPr sz="1000">
                <a:latin typeface="Verdana" panose="020B0604030504040204" pitchFamily="34" charset="0"/>
              </a:defRPr>
            </a:lvl1pPr>
          </a:lstStyle>
          <a:p>
            <a:fld id="{E87027D6-B333-4374-94DC-E94160EB0D4C}" type="slidenum">
              <a:rPr lang="en-US" altLang="lv-LV"/>
              <a:pPr/>
              <a:t>‹#›</a:t>
            </a:fld>
            <a:endParaRPr lang="en-US" altLang="lv-LV" dirty="0"/>
          </a:p>
        </p:txBody>
      </p:sp>
    </p:spTree>
    <p:extLst>
      <p:ext uri="{BB962C8B-B14F-4D97-AF65-F5344CB8AC3E}">
        <p14:creationId xmlns:p14="http://schemas.microsoft.com/office/powerpoint/2010/main" val="1646362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1" y="272978"/>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7426037"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54401" y="1435122"/>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p:cNvSpPr>
            <a:spLocks noGrp="1"/>
          </p:cNvSpPr>
          <p:nvPr>
            <p:ph type="sldNum" sz="quarter" idx="13"/>
          </p:nvPr>
        </p:nvSpPr>
        <p:spPr>
          <a:xfrm>
            <a:off x="11212084" y="6324600"/>
            <a:ext cx="573517" cy="304800"/>
          </a:xfrm>
        </p:spPr>
        <p:txBody>
          <a:bodyPr/>
          <a:lstStyle>
            <a:lvl1pPr>
              <a:defRPr sz="1000">
                <a:latin typeface="Verdana" panose="020B0604030504040204" pitchFamily="34" charset="0"/>
              </a:defRPr>
            </a:lvl1pPr>
          </a:lstStyle>
          <a:p>
            <a:fld id="{B6036CB6-F7FF-4F1F-8F32-92EA84D42F97}" type="slidenum">
              <a:rPr lang="en-US" altLang="lv-LV"/>
              <a:pPr/>
              <a:t>‹#›</a:t>
            </a:fld>
            <a:endParaRPr lang="en-US" altLang="lv-LV"/>
          </a:p>
        </p:txBody>
      </p:sp>
    </p:spTree>
    <p:extLst>
      <p:ext uri="{BB962C8B-B14F-4D97-AF65-F5344CB8AC3E}">
        <p14:creationId xmlns:p14="http://schemas.microsoft.com/office/powerpoint/2010/main" val="3301266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206932" y="0"/>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3796531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036190" y="381000"/>
            <a:ext cx="954621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678730" y="1752603"/>
            <a:ext cx="1090367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678730" y="6333241"/>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dirty="0"/>
              <a:t>Click to edit Master text styles</a:t>
            </a:r>
          </a:p>
        </p:txBody>
      </p:sp>
      <p:sp>
        <p:nvSpPr>
          <p:cNvPr id="7"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0B582915-0310-4CDD-9A79-BDC3E59340E8}" type="slidenum">
              <a:rPr lang="en-US" altLang="lv-LV"/>
              <a:pPr/>
              <a:t>‹#›</a:t>
            </a:fld>
            <a:endParaRPr lang="en-US" altLang="lv-LV" dirty="0"/>
          </a:p>
        </p:txBody>
      </p:sp>
    </p:spTree>
    <p:extLst>
      <p:ext uri="{BB962C8B-B14F-4D97-AF65-F5344CB8AC3E}">
        <p14:creationId xmlns:p14="http://schemas.microsoft.com/office/powerpoint/2010/main" val="3469128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3957" tIns="46979" rIns="93957" bIns="46979" rtlCol="0" anchor="ctr"/>
          <a:lstStyle>
            <a:lvl1pPr algn="l" defTabSz="939575"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3957" tIns="46979" rIns="93957" bIns="46979" rtlCol="0" anchor="ctr"/>
          <a:lstStyle>
            <a:lvl1pPr algn="ctr" defTabSz="939575"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wrap="square" lIns="93957" tIns="46979" rIns="93957" bIns="46979" numCol="1" anchor="ctr" anchorCtr="0" compatLnSpc="1">
            <a:prstTxWarp prst="textNoShape">
              <a:avLst/>
            </a:prstTxWarp>
          </a:bodyPr>
          <a:lstStyle>
            <a:lvl1pPr algn="r">
              <a:defRPr sz="1200">
                <a:solidFill>
                  <a:srgbClr val="898989"/>
                </a:solidFill>
              </a:defRPr>
            </a:lvl1pPr>
          </a:lstStyle>
          <a:p>
            <a:fld id="{9D893850-4C62-42FA-A22B-349FCBB3BAE1}" type="slidenum">
              <a:rPr lang="en-US" altLang="lv-LV"/>
              <a:pPr/>
              <a:t>‹#›</a:t>
            </a:fld>
            <a:endParaRPr lang="en-US" altLang="lv-LV"/>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Lst>
  <p:hf hdr="0" ftr="0" dt="0"/>
  <p:txStyles>
    <p:titleStyle>
      <a:lvl1pPr algn="ctr" defTabSz="938213" rtl="0" eaLnBrk="1" fontAlgn="base" hangingPunct="1">
        <a:spcBef>
          <a:spcPct val="0"/>
        </a:spcBef>
        <a:spcAft>
          <a:spcPct val="0"/>
        </a:spcAft>
        <a:defRPr sz="4500" kern="1200">
          <a:solidFill>
            <a:schemeClr val="tx1"/>
          </a:solidFill>
          <a:latin typeface="+mj-lt"/>
          <a:ea typeface="+mj-ea"/>
          <a:cs typeface="+mj-cs"/>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1" fontAlgn="base" hangingPunct="1">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hyperlink" Target="http://www.esfondi.lv/"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mailto:liva.jirgensone@fm.gov.lv" TargetMode="External"/><Relationship Id="rId4" Type="http://schemas.openxmlformats.org/officeDocument/2006/relationships/hyperlink" Target="http://www.cfla.gov.l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350FBEE-21C9-8F33-533B-8FBFF1EDC8AD}"/>
              </a:ext>
            </a:extLst>
          </p:cNvPr>
          <p:cNvSpPr txBox="1">
            <a:spLocks/>
          </p:cNvSpPr>
          <p:nvPr/>
        </p:nvSpPr>
        <p:spPr bwMode="auto">
          <a:xfrm>
            <a:off x="403608" y="2930700"/>
            <a:ext cx="11384784" cy="2211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algn="ctr" defTabSz="938213" rtl="0" eaLnBrk="1" fontAlgn="base" hangingPunct="1">
              <a:spcBef>
                <a:spcPct val="0"/>
              </a:spcBef>
              <a:spcAft>
                <a:spcPct val="0"/>
              </a:spcAft>
              <a:defRPr sz="3200" b="1"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r>
              <a:rPr lang="lv-LV" sz="2400" dirty="0"/>
              <a:t>Informatīvais ziņojums par Eiropas Savienības fondu un Atveseļošanas fonda plāna ieviešanu</a:t>
            </a:r>
          </a:p>
          <a:p>
            <a:r>
              <a:rPr lang="lv-LV" sz="2400" dirty="0"/>
              <a:t> 2026. gada janvārī-februārī</a:t>
            </a:r>
          </a:p>
          <a:p>
            <a:endParaRPr lang="lv-LV" sz="2400" dirty="0"/>
          </a:p>
          <a:p>
            <a:pPr indent="457200" algn="ctr">
              <a:lnSpc>
                <a:spcPct val="150000"/>
              </a:lnSpc>
              <a:buNone/>
            </a:pPr>
            <a:endParaRPr lang="en-US" sz="2400" kern="100" dirty="0">
              <a:effectLst/>
              <a:cs typeface="DokChampa" panose="020B0604020202020204" pitchFamily="34" charset="-34"/>
            </a:endParaRPr>
          </a:p>
          <a:p>
            <a:endParaRPr lang="lv-LV" sz="2400" dirty="0"/>
          </a:p>
        </p:txBody>
      </p:sp>
      <p:sp>
        <p:nvSpPr>
          <p:cNvPr id="7" name="Text Placeholder 2">
            <a:extLst>
              <a:ext uri="{FF2B5EF4-FFF2-40B4-BE49-F238E27FC236}">
                <a16:creationId xmlns:a16="http://schemas.microsoft.com/office/drawing/2014/main" id="{E0A58E02-B63F-84B7-E89D-89A986B79255}"/>
              </a:ext>
            </a:extLst>
          </p:cNvPr>
          <p:cNvSpPr txBox="1">
            <a:spLocks/>
          </p:cNvSpPr>
          <p:nvPr/>
        </p:nvSpPr>
        <p:spPr bwMode="auto">
          <a:xfrm>
            <a:off x="147686" y="5706287"/>
            <a:ext cx="11896627" cy="853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marL="0" indent="0" algn="ctr" defTabSz="938213" rtl="0" eaLnBrk="1" fontAlgn="base" hangingPunct="1">
              <a:spcBef>
                <a:spcPct val="20000"/>
              </a:spcBef>
              <a:spcAft>
                <a:spcPct val="0"/>
              </a:spcAft>
              <a:buFont typeface="Arial" panose="020B0604020202020204" pitchFamily="34" charset="0"/>
              <a:buNone/>
              <a:defRPr sz="1400"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pPr marL="171450" indent="-171450" algn="just">
              <a:buFont typeface="Wingdings" panose="05000000000000000000" pitchFamily="2" charset="2"/>
              <a:buChar char="§"/>
            </a:pPr>
            <a:r>
              <a:rPr lang="lv-LV" sz="1100" i="1" dirty="0">
                <a:cs typeface="Times New Roman" panose="02020603050405020304" pitchFamily="18" charset="0"/>
              </a:rPr>
              <a:t>Izpildot </a:t>
            </a:r>
            <a:r>
              <a:rPr lang="lv-LV" sz="1100" i="1" dirty="0"/>
              <a:t>Ministru kabineta (turpmāk – MK) 2023. gada 14. novembra sēdes protokola Nr. 57 47. § 7. punktu (TAP ID 23-UZ-592), Finanšu ministrija  (turpmāk FM) ar 2023. gada decembri reizi divos mēnešos (otrā mēneša pēdējā nedēļā) bez saskaņošanas ar citām iestādēm iesniedz operatīvo informāciju par Eiropas Savienības fondu un Atveseļošanas fonda ieviešanas statusu. </a:t>
            </a:r>
          </a:p>
          <a:p>
            <a:pPr marL="171450" indent="-171450" algn="l">
              <a:buFont typeface="Wingdings" panose="05000000000000000000" pitchFamily="2" charset="2"/>
              <a:buChar char="§"/>
            </a:pPr>
            <a:r>
              <a:rPr lang="lv-LV" sz="1100" i="1" dirty="0">
                <a:cs typeface="DokChampa" panose="020B0604020202020204" pitchFamily="34" charset="-34"/>
              </a:rPr>
              <a:t>Ziņojums sagatavots uz 7 lapām.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682845-7168-373C-A101-1BDA4E96E51F}"/>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95C41AB-E330-5C63-CEB0-B4839164E7F5}"/>
              </a:ext>
            </a:extLst>
          </p:cNvPr>
          <p:cNvSpPr>
            <a:spLocks noGrp="1"/>
          </p:cNvSpPr>
          <p:nvPr>
            <p:ph type="sldNum" sz="quarter" idx="13"/>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0B582915-0310-4CDD-9A79-BDC3E59340E8}"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2</a:t>
            </a:fld>
            <a:endParaRPr kumimoji="0" lang="en-US" altLang="lv-LV" sz="1000" b="0" i="0" u="none" strike="noStrike" kern="1200" cap="none" spc="0" normalizeH="0" baseline="0" noProof="0" dirty="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4" name="Title 1">
            <a:extLst>
              <a:ext uri="{FF2B5EF4-FFF2-40B4-BE49-F238E27FC236}">
                <a16:creationId xmlns:a16="http://schemas.microsoft.com/office/drawing/2014/main" id="{9BB48A11-7FF7-84CA-9B58-8E205AFBEC99}"/>
              </a:ext>
            </a:extLst>
          </p:cNvPr>
          <p:cNvSpPr txBox="1">
            <a:spLocks/>
          </p:cNvSpPr>
          <p:nvPr/>
        </p:nvSpPr>
        <p:spPr bwMode="auto">
          <a:xfrm>
            <a:off x="1762811" y="-1"/>
            <a:ext cx="10429189" cy="1367617"/>
          </a:xfrm>
          <a:prstGeom prst="rect">
            <a:avLst/>
          </a:prstGeom>
          <a:solidFill>
            <a:srgbClr val="01216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lvl="0">
              <a:defRPr/>
            </a:pPr>
            <a:r>
              <a:rPr kumimoji="0" lang="lv-LV" sz="22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rPr>
              <a:t>Ievērojams tempa kāpums ES fondu un AF investīcijām/budžeta izdevumiem ekonomikas izaugsmei:  1,4 mljrd. </a:t>
            </a:r>
            <a:r>
              <a:rPr kumimoji="0" lang="lv-LV" sz="22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DokChampa" panose="020B0604020202020204" pitchFamily="34" charset="-34"/>
              </a:rPr>
              <a:t>EUR investēti </a:t>
            </a:r>
            <a:r>
              <a:rPr kumimoji="0" lang="lv-LV" sz="22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rPr>
              <a:t>2025. gad</a:t>
            </a:r>
            <a:r>
              <a:rPr lang="lv-LV" sz="2200" dirty="0">
                <a:solidFill>
                  <a:prstClr val="white"/>
                </a:solidFill>
              </a:rPr>
              <a:t>ā. Vairāk kā 1,4 mljrd. </a:t>
            </a:r>
            <a:r>
              <a:rPr lang="lv-LV" sz="2200" dirty="0">
                <a:solidFill>
                  <a:prstClr val="white"/>
                </a:solidFill>
                <a:cs typeface="DokChampa" panose="020B0604020202020204" pitchFamily="34" charset="-34"/>
              </a:rPr>
              <a:t>EUR </a:t>
            </a:r>
            <a:r>
              <a:rPr kumimoji="0" lang="lv-LV" sz="22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rPr>
              <a:t>potenciāls 2026. gadā, kad noslēdzas AF plāna īstenošana.  </a:t>
            </a:r>
          </a:p>
        </p:txBody>
      </p:sp>
      <p:pic>
        <p:nvPicPr>
          <p:cNvPr id="1026" name="Picture 5">
            <a:extLst>
              <a:ext uri="{FF2B5EF4-FFF2-40B4-BE49-F238E27FC236}">
                <a16:creationId xmlns:a16="http://schemas.microsoft.com/office/drawing/2014/main" id="{3805745D-1E24-F989-94A5-701533A0DA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3671" y="1465587"/>
            <a:ext cx="4873728" cy="5261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B26B1614-7D73-8A9B-38DC-2B77E2133358}"/>
              </a:ext>
            </a:extLst>
          </p:cNvPr>
          <p:cNvSpPr txBox="1"/>
          <p:nvPr/>
        </p:nvSpPr>
        <p:spPr>
          <a:xfrm>
            <a:off x="7659780" y="2204879"/>
            <a:ext cx="2486346" cy="1169551"/>
          </a:xfrm>
          <a:prstGeom prst="rect">
            <a:avLst/>
          </a:prstGeom>
          <a:noFill/>
        </p:spPr>
        <p:txBody>
          <a:bodyPr wrap="square" rtlCol="0">
            <a:spAutoFit/>
          </a:bodyPr>
          <a:lstStyle/>
          <a:p>
            <a:pPr marL="0" marR="0" lvl="0" indent="0" algn="just" defTabSz="938213" rtl="0" eaLnBrk="1" fontAlgn="base" latinLnBrk="0" hangingPunct="1">
              <a:lnSpc>
                <a:spcPct val="100000"/>
              </a:lnSpc>
              <a:spcBef>
                <a:spcPct val="0"/>
              </a:spcBef>
              <a:spcAft>
                <a:spcPct val="0"/>
              </a:spcAft>
              <a:buClrTx/>
              <a:buSzTx/>
              <a:buFontTx/>
              <a:buNone/>
              <a:tabLst/>
              <a:defRPr/>
            </a:pPr>
            <a:r>
              <a:rPr kumimoji="0" lang="lv-LV" sz="1400" b="0" i="0" u="none" strike="noStrike" kern="1200" cap="none" spc="0" normalizeH="0" baseline="0" noProof="0" dirty="0">
                <a:ln>
                  <a:noFill/>
                </a:ln>
                <a:solidFill>
                  <a:srgbClr val="4A773C"/>
                </a:solidFill>
                <a:effectLst/>
                <a:uLnTx/>
                <a:uFillTx/>
                <a:latin typeface="Verdana" panose="020B0604030504040204" pitchFamily="34" charset="0"/>
                <a:ea typeface="Verdana" panose="020B0604030504040204" pitchFamily="34" charset="0"/>
              </a:rPr>
              <a:t>2025.gadā vēsturiski lielākais ikgadējais ES fondu investīciju apjoms, divas reizes vairāk kā 2024. gadā. </a:t>
            </a:r>
          </a:p>
        </p:txBody>
      </p:sp>
      <p:pic>
        <p:nvPicPr>
          <p:cNvPr id="5" name="Picture 4">
            <a:extLst>
              <a:ext uri="{FF2B5EF4-FFF2-40B4-BE49-F238E27FC236}">
                <a16:creationId xmlns:a16="http://schemas.microsoft.com/office/drawing/2014/main" id="{B9E2608F-C5E8-ADF9-D400-11C7525561FF}"/>
              </a:ext>
            </a:extLst>
          </p:cNvPr>
          <p:cNvPicPr>
            <a:picLocks noChangeAspect="1"/>
          </p:cNvPicPr>
          <p:nvPr/>
        </p:nvPicPr>
        <p:blipFill>
          <a:blip r:embed="rId4"/>
          <a:stretch>
            <a:fillRect/>
          </a:stretch>
        </p:blipFill>
        <p:spPr>
          <a:xfrm>
            <a:off x="822616" y="1465587"/>
            <a:ext cx="5849405" cy="5261784"/>
          </a:xfrm>
          <a:prstGeom prst="rect">
            <a:avLst/>
          </a:prstGeom>
        </p:spPr>
      </p:pic>
    </p:spTree>
    <p:extLst>
      <p:ext uri="{BB962C8B-B14F-4D97-AF65-F5344CB8AC3E}">
        <p14:creationId xmlns:p14="http://schemas.microsoft.com/office/powerpoint/2010/main" val="19520919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CCBA7-DA64-602A-06D2-7ED77D30F000}"/>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5BAB4DB5-537F-FFB6-C596-6027E61D47C3}"/>
              </a:ext>
            </a:extLst>
          </p:cNvPr>
          <p:cNvSpPr>
            <a:spLocks noGrp="1"/>
          </p:cNvSpPr>
          <p:nvPr>
            <p:ph type="title"/>
          </p:nvPr>
        </p:nvSpPr>
        <p:spPr>
          <a:xfrm>
            <a:off x="1801640" y="1"/>
            <a:ext cx="10390360" cy="1437966"/>
          </a:xfrm>
          <a:solidFill>
            <a:srgbClr val="002060"/>
          </a:solidFill>
          <a:ln>
            <a:noFill/>
          </a:ln>
        </p:spPr>
        <p:txBody>
          <a:bodyPr>
            <a:noAutofit/>
          </a:bodyPr>
          <a:lstStyle/>
          <a:p>
            <a:pPr>
              <a:spcBef>
                <a:spcPts val="300"/>
              </a:spcBef>
            </a:pPr>
            <a:r>
              <a:rPr lang="lv-LV" sz="2200" dirty="0">
                <a:solidFill>
                  <a:schemeClr val="bg1"/>
                </a:solidFill>
              </a:rPr>
              <a:t>ES fondu investīcijas intensīvā ieviešanā – izsludinātas vairāk kā 90% projektu atlases un secīgi līdz 2026. gada vidum projekti ieviešanā būs jau ~ 86%, līdz šī gada beigām ~90% no pieejamā ES finansējuma. </a:t>
            </a:r>
            <a:endParaRPr lang="lv-LV" sz="2200" dirty="0">
              <a:solidFill>
                <a:srgbClr val="FF0000"/>
              </a:solidFill>
              <a:highlight>
                <a:srgbClr val="FFFF00"/>
              </a:highlight>
            </a:endParaRPr>
          </a:p>
        </p:txBody>
      </p:sp>
      <p:sp>
        <p:nvSpPr>
          <p:cNvPr id="2" name="Slide Number Placeholder 1">
            <a:extLst>
              <a:ext uri="{FF2B5EF4-FFF2-40B4-BE49-F238E27FC236}">
                <a16:creationId xmlns:a16="http://schemas.microsoft.com/office/drawing/2014/main" id="{D45C1AA1-D31D-A0F7-B97D-C271FC9E13E8}"/>
              </a:ext>
            </a:extLst>
          </p:cNvPr>
          <p:cNvSpPr>
            <a:spLocks noGrp="1"/>
          </p:cNvSpPr>
          <p:nvPr>
            <p:ph type="sldNum" sz="quarter" idx="13"/>
          </p:nvPr>
        </p:nvSpPr>
        <p:spPr/>
        <p:txBody>
          <a:bodyPr/>
          <a:lstStyle/>
          <a:p>
            <a:fld id="{0B582915-0310-4CDD-9A79-BDC3E59340E8}" type="slidenum">
              <a:rPr lang="en-US" altLang="lv-LV" smtClean="0"/>
              <a:pPr/>
              <a:t>3</a:t>
            </a:fld>
            <a:endParaRPr lang="en-US" altLang="lv-LV" dirty="0"/>
          </a:p>
        </p:txBody>
      </p:sp>
      <p:sp>
        <p:nvSpPr>
          <p:cNvPr id="6" name="TextBox 5">
            <a:extLst>
              <a:ext uri="{FF2B5EF4-FFF2-40B4-BE49-F238E27FC236}">
                <a16:creationId xmlns:a16="http://schemas.microsoft.com/office/drawing/2014/main" id="{A509DEE4-9C7E-FE2C-6401-597A8BE0F493}"/>
              </a:ext>
            </a:extLst>
          </p:cNvPr>
          <p:cNvSpPr txBox="1"/>
          <p:nvPr/>
        </p:nvSpPr>
        <p:spPr>
          <a:xfrm>
            <a:off x="3225521" y="1613315"/>
            <a:ext cx="8671727" cy="1600438"/>
          </a:xfrm>
          <a:prstGeom prst="rect">
            <a:avLst/>
          </a:prstGeom>
          <a:noFill/>
          <a:ln w="28575">
            <a:solidFill>
              <a:srgbClr val="00B050"/>
            </a:solidFill>
          </a:ln>
        </p:spPr>
        <p:txBody>
          <a:bodyPr wrap="square">
            <a:spAutoFit/>
          </a:bodyPr>
          <a:lstStyle/>
          <a:p>
            <a:pPr algn="just">
              <a:buNone/>
            </a:pPr>
            <a:r>
              <a:rPr lang="lv-LV" sz="1400" dirty="0">
                <a:latin typeface="Verdana" panose="020B0604030504040204" pitchFamily="34" charset="0"/>
                <a:ea typeface="Verdana" panose="020B0604030504040204" pitchFamily="34" charset="0"/>
              </a:rPr>
              <a:t>FM sadarbībā ar atbildīgajām ministrijām ir izstrādājusi </a:t>
            </a:r>
            <a:r>
              <a:rPr lang="lv-LV" sz="1400" b="1" dirty="0">
                <a:latin typeface="Verdana" panose="020B0604030504040204" pitchFamily="34" charset="0"/>
                <a:ea typeface="Verdana" panose="020B0604030504040204" pitchFamily="34" charset="0"/>
              </a:rPr>
              <a:t>jaunus Programmas grozījumus (TAP no 10.02.2026.)</a:t>
            </a:r>
            <a:r>
              <a:rPr lang="lv-LV" sz="1400" dirty="0">
                <a:latin typeface="Verdana" panose="020B0604030504040204" pitchFamily="34" charset="0"/>
                <a:ea typeface="Verdana" panose="020B0604030504040204" pitchFamily="34" charset="0"/>
              </a:rPr>
              <a:t>, t.sk.:</a:t>
            </a:r>
          </a:p>
          <a:p>
            <a:pPr marL="285750" indent="-285750" algn="just">
              <a:buFont typeface="Wingdings" panose="05000000000000000000" pitchFamily="2" charset="2"/>
              <a:buChar char="§"/>
            </a:pPr>
            <a:r>
              <a:rPr lang="lv-LV" sz="1400" dirty="0">
                <a:latin typeface="Verdana" panose="020B0604030504040204" pitchFamily="34" charset="0"/>
                <a:ea typeface="Verdana" panose="020B0604030504040204" pitchFamily="34" charset="0"/>
              </a:rPr>
              <a:t>nostiprināt valdības konceptuāli atbalstītās finansējuma pārdales </a:t>
            </a:r>
            <a:r>
              <a:rPr lang="lv-LV" sz="1400" b="1" dirty="0">
                <a:latin typeface="Verdana" panose="020B0604030504040204" pitchFamily="34" charset="0"/>
                <a:ea typeface="Verdana" panose="020B0604030504040204" pitchFamily="34" charset="0"/>
              </a:rPr>
              <a:t>Latvijas Onkoloģijas centra rekonstrukcijas </a:t>
            </a:r>
            <a:r>
              <a:rPr lang="lv-LV" sz="1400" dirty="0">
                <a:latin typeface="Verdana" panose="020B0604030504040204" pitchFamily="34" charset="0"/>
                <a:ea typeface="Verdana" panose="020B0604030504040204" pitchFamily="34" charset="0"/>
              </a:rPr>
              <a:t>pabeigšanai;</a:t>
            </a:r>
          </a:p>
          <a:p>
            <a:pPr marL="285750" indent="-285750" algn="just">
              <a:buFont typeface="Wingdings" panose="05000000000000000000" pitchFamily="2" charset="2"/>
              <a:buChar char="§"/>
            </a:pPr>
            <a:r>
              <a:rPr lang="lv-LV" sz="1400" dirty="0">
                <a:latin typeface="Verdana" panose="020B0604030504040204" pitchFamily="34" charset="0"/>
                <a:ea typeface="Verdana" panose="020B0604030504040204" pitchFamily="34" charset="0"/>
              </a:rPr>
              <a:t>citas pārdales 51,9 milj. EUR apmērā augstas gatavības prioritāru projektu īstenošanai, t.sk. 25,5 milj. EUR pārdale uzņēmējdarbības rūpniecības spēju uzlabošanai aizsardzības jomā. </a:t>
            </a:r>
          </a:p>
        </p:txBody>
      </p:sp>
      <p:sp>
        <p:nvSpPr>
          <p:cNvPr id="7" name="TextBox 6">
            <a:extLst>
              <a:ext uri="{FF2B5EF4-FFF2-40B4-BE49-F238E27FC236}">
                <a16:creationId xmlns:a16="http://schemas.microsoft.com/office/drawing/2014/main" id="{FA820642-8A10-1FC8-D08C-2D5BA823BEB3}"/>
              </a:ext>
            </a:extLst>
          </p:cNvPr>
          <p:cNvSpPr txBox="1"/>
          <p:nvPr/>
        </p:nvSpPr>
        <p:spPr>
          <a:xfrm>
            <a:off x="9219932" y="5495159"/>
            <a:ext cx="2489882" cy="553998"/>
          </a:xfrm>
          <a:prstGeom prst="rect">
            <a:avLst/>
          </a:prstGeom>
          <a:noFill/>
        </p:spPr>
        <p:txBody>
          <a:bodyPr wrap="square" rtlCol="0">
            <a:spAutoFit/>
          </a:bodyPr>
          <a:lstStyle/>
          <a:p>
            <a:pPr algn="ctr"/>
            <a:r>
              <a:rPr lang="lv-LV" sz="1000" u="sng" dirty="0">
                <a:latin typeface="Verdana" panose="020B0604030504040204" pitchFamily="34" charset="0"/>
                <a:ea typeface="Verdana" panose="020B0604030504040204" pitchFamily="34" charset="0"/>
              </a:rPr>
              <a:t>tai skaitā: </a:t>
            </a:r>
          </a:p>
          <a:p>
            <a:r>
              <a:rPr lang="lv-LV" sz="1000" b="1" dirty="0">
                <a:latin typeface="Verdana" panose="020B0604030504040204" pitchFamily="34" charset="0"/>
                <a:ea typeface="Verdana" panose="020B0604030504040204" pitchFamily="34" charset="0"/>
              </a:rPr>
              <a:t>666 milj. € </a:t>
            </a:r>
            <a:r>
              <a:rPr lang="lv-LV" sz="1000" dirty="0">
                <a:latin typeface="Verdana" panose="020B0604030504040204" pitchFamily="34" charset="0"/>
                <a:ea typeface="Verdana" panose="020B0604030504040204" pitchFamily="34" charset="0"/>
              </a:rPr>
              <a:t>starpposma maksājumi </a:t>
            </a:r>
          </a:p>
          <a:p>
            <a:r>
              <a:rPr lang="lv-LV" sz="1000" b="1" dirty="0">
                <a:latin typeface="Verdana" panose="020B0604030504040204" pitchFamily="34" charset="0"/>
                <a:ea typeface="Verdana" panose="020B0604030504040204" pitchFamily="34" charset="0"/>
              </a:rPr>
              <a:t>644 milj. € </a:t>
            </a:r>
            <a:r>
              <a:rPr lang="lv-LV" sz="1000" dirty="0">
                <a:latin typeface="Verdana" panose="020B0604030504040204" pitchFamily="34" charset="0"/>
                <a:ea typeface="Verdana" panose="020B0604030504040204" pitchFamily="34" charset="0"/>
              </a:rPr>
              <a:t>avansa maksājumi</a:t>
            </a:r>
            <a:endParaRPr lang="en-US" sz="1000" dirty="0">
              <a:latin typeface="Verdana" panose="020B0604030504040204" pitchFamily="34" charset="0"/>
              <a:ea typeface="Verdana" panose="020B0604030504040204" pitchFamily="34" charset="0"/>
            </a:endParaRPr>
          </a:p>
        </p:txBody>
      </p:sp>
      <p:pic>
        <p:nvPicPr>
          <p:cNvPr id="12" name="Picture 11">
            <a:extLst>
              <a:ext uri="{FF2B5EF4-FFF2-40B4-BE49-F238E27FC236}">
                <a16:creationId xmlns:a16="http://schemas.microsoft.com/office/drawing/2014/main" id="{2CD42BA4-0C97-BF1B-69C9-9C9F8B5CD1AC}"/>
              </a:ext>
            </a:extLst>
          </p:cNvPr>
          <p:cNvPicPr>
            <a:picLocks noChangeAspect="1"/>
          </p:cNvPicPr>
          <p:nvPr/>
        </p:nvPicPr>
        <p:blipFill>
          <a:blip r:embed="rId3"/>
          <a:stretch>
            <a:fillRect/>
          </a:stretch>
        </p:blipFill>
        <p:spPr>
          <a:xfrm>
            <a:off x="8789437" y="3347699"/>
            <a:ext cx="2649789" cy="2199872"/>
          </a:xfrm>
          <a:prstGeom prst="rect">
            <a:avLst/>
          </a:prstGeom>
        </p:spPr>
      </p:pic>
      <p:sp>
        <p:nvSpPr>
          <p:cNvPr id="15" name="TextBox 14">
            <a:extLst>
              <a:ext uri="{FF2B5EF4-FFF2-40B4-BE49-F238E27FC236}">
                <a16:creationId xmlns:a16="http://schemas.microsoft.com/office/drawing/2014/main" id="{6237CDAA-3C36-9691-B486-974493B943D0}"/>
              </a:ext>
            </a:extLst>
          </p:cNvPr>
          <p:cNvSpPr txBox="1"/>
          <p:nvPr/>
        </p:nvSpPr>
        <p:spPr>
          <a:xfrm>
            <a:off x="-45106" y="5701541"/>
            <a:ext cx="2399007" cy="707886"/>
          </a:xfrm>
          <a:prstGeom prst="rect">
            <a:avLst/>
          </a:prstGeom>
          <a:noFill/>
        </p:spPr>
        <p:txBody>
          <a:bodyPr wrap="square" rtlCol="0">
            <a:spAutoFit/>
          </a:bodyPr>
          <a:lstStyle/>
          <a:p>
            <a:pPr algn="ctr"/>
            <a:r>
              <a:rPr lang="lv-LV" sz="1000" i="1" dirty="0">
                <a:latin typeface="Verdana" panose="020B0604030504040204" pitchFamily="34" charset="0"/>
                <a:ea typeface="Verdana" panose="020B0604030504040204" pitchFamily="34" charset="0"/>
              </a:rPr>
              <a:t>(izmaiņas no </a:t>
            </a:r>
          </a:p>
          <a:p>
            <a:pPr algn="ctr"/>
            <a:r>
              <a:rPr lang="lv-LV" sz="1000" i="1" dirty="0">
                <a:latin typeface="Verdana" panose="020B0604030504040204" pitchFamily="34" charset="0"/>
                <a:ea typeface="Verdana" panose="020B0604030504040204" pitchFamily="34" charset="0"/>
              </a:rPr>
              <a:t>01.12.2025. līdz 11.02.2026</a:t>
            </a:r>
            <a:r>
              <a:rPr lang="lv-LV" sz="1000" i="1" dirty="0"/>
              <a:t>.) </a:t>
            </a:r>
          </a:p>
          <a:p>
            <a:pPr algn="ctr"/>
            <a:endParaRPr lang="lv-LV" sz="1000" dirty="0"/>
          </a:p>
          <a:p>
            <a:pPr algn="ctr"/>
            <a:endParaRPr lang="en-US" sz="1000" dirty="0"/>
          </a:p>
        </p:txBody>
      </p:sp>
      <p:sp>
        <p:nvSpPr>
          <p:cNvPr id="16" name="TextBox 15">
            <a:extLst>
              <a:ext uri="{FF2B5EF4-FFF2-40B4-BE49-F238E27FC236}">
                <a16:creationId xmlns:a16="http://schemas.microsoft.com/office/drawing/2014/main" id="{1A551CC9-C5F3-DF82-345C-B347F0E1C27C}"/>
              </a:ext>
            </a:extLst>
          </p:cNvPr>
          <p:cNvSpPr txBox="1"/>
          <p:nvPr/>
        </p:nvSpPr>
        <p:spPr>
          <a:xfrm>
            <a:off x="2569149" y="5772156"/>
            <a:ext cx="4672255" cy="246221"/>
          </a:xfrm>
          <a:prstGeom prst="rect">
            <a:avLst/>
          </a:prstGeom>
          <a:noFill/>
        </p:spPr>
        <p:txBody>
          <a:bodyPr wrap="square" rtlCol="0">
            <a:spAutoFit/>
          </a:bodyPr>
          <a:lstStyle/>
          <a:p>
            <a:pPr algn="ctr"/>
            <a:r>
              <a:rPr lang="lv-LV" sz="1000" i="1" dirty="0">
                <a:latin typeface="Verdana" panose="020B0604030504040204" pitchFamily="34" charset="0"/>
                <a:ea typeface="Verdana" panose="020B0604030504040204" pitchFamily="34" charset="0"/>
              </a:rPr>
              <a:t>(izmaiņas no 01.12.2025. līdz 01.02.2026</a:t>
            </a:r>
            <a:r>
              <a:rPr lang="lv-LV" sz="1000" i="1" dirty="0"/>
              <a:t>.) </a:t>
            </a:r>
            <a:endParaRPr lang="en-US" sz="1000" i="1" dirty="0"/>
          </a:p>
        </p:txBody>
      </p:sp>
      <p:sp>
        <p:nvSpPr>
          <p:cNvPr id="18" name="TextBox 17">
            <a:extLst>
              <a:ext uri="{FF2B5EF4-FFF2-40B4-BE49-F238E27FC236}">
                <a16:creationId xmlns:a16="http://schemas.microsoft.com/office/drawing/2014/main" id="{8634C5F3-BBFB-9194-72B0-553F54E006A1}"/>
              </a:ext>
            </a:extLst>
          </p:cNvPr>
          <p:cNvSpPr txBox="1"/>
          <p:nvPr/>
        </p:nvSpPr>
        <p:spPr>
          <a:xfrm>
            <a:off x="7515753" y="5772155"/>
            <a:ext cx="992621" cy="246221"/>
          </a:xfrm>
          <a:prstGeom prst="rect">
            <a:avLst/>
          </a:prstGeom>
          <a:noFill/>
        </p:spPr>
        <p:txBody>
          <a:bodyPr wrap="square" rtlCol="0">
            <a:spAutoFit/>
          </a:bodyPr>
          <a:lstStyle/>
          <a:p>
            <a:r>
              <a:rPr lang="lv-LV" sz="1000" dirty="0">
                <a:latin typeface="Verdana" panose="020B0604030504040204" pitchFamily="34" charset="0"/>
                <a:ea typeface="Verdana" panose="020B0604030504040204" pitchFamily="34" charset="0"/>
              </a:rPr>
              <a:t>* </a:t>
            </a:r>
            <a:r>
              <a:rPr lang="lv-LV" sz="1000" i="1" dirty="0">
                <a:latin typeface="Verdana" panose="020B0604030504040204" pitchFamily="34" charset="0"/>
                <a:ea typeface="Verdana" panose="020B0604030504040204" pitchFamily="34" charset="0"/>
              </a:rPr>
              <a:t>prognoze</a:t>
            </a:r>
          </a:p>
        </p:txBody>
      </p:sp>
      <p:pic>
        <p:nvPicPr>
          <p:cNvPr id="19" name="Picture 18">
            <a:extLst>
              <a:ext uri="{FF2B5EF4-FFF2-40B4-BE49-F238E27FC236}">
                <a16:creationId xmlns:a16="http://schemas.microsoft.com/office/drawing/2014/main" id="{AC2FA6F0-A96C-C500-2C5D-C69A44524FE6}"/>
              </a:ext>
            </a:extLst>
          </p:cNvPr>
          <p:cNvPicPr>
            <a:picLocks noChangeAspect="1"/>
          </p:cNvPicPr>
          <p:nvPr/>
        </p:nvPicPr>
        <p:blipFill>
          <a:blip r:embed="rId4"/>
          <a:stretch>
            <a:fillRect/>
          </a:stretch>
        </p:blipFill>
        <p:spPr>
          <a:xfrm>
            <a:off x="294752" y="1571913"/>
            <a:ext cx="2742098" cy="1383158"/>
          </a:xfrm>
          <a:prstGeom prst="rect">
            <a:avLst/>
          </a:prstGeom>
        </p:spPr>
      </p:pic>
      <p:pic>
        <p:nvPicPr>
          <p:cNvPr id="4" name="Picture 3">
            <a:extLst>
              <a:ext uri="{FF2B5EF4-FFF2-40B4-BE49-F238E27FC236}">
                <a16:creationId xmlns:a16="http://schemas.microsoft.com/office/drawing/2014/main" id="{F2386CDF-C23B-02AE-4C2D-C1C36BF8FD02}"/>
              </a:ext>
            </a:extLst>
          </p:cNvPr>
          <p:cNvPicPr>
            <a:picLocks noChangeAspect="1"/>
          </p:cNvPicPr>
          <p:nvPr/>
        </p:nvPicPr>
        <p:blipFill>
          <a:blip r:embed="rId5"/>
          <a:stretch>
            <a:fillRect/>
          </a:stretch>
        </p:blipFill>
        <p:spPr>
          <a:xfrm>
            <a:off x="294752" y="3429000"/>
            <a:ext cx="8377874" cy="2272541"/>
          </a:xfrm>
          <a:prstGeom prst="rect">
            <a:avLst/>
          </a:prstGeom>
        </p:spPr>
      </p:pic>
    </p:spTree>
    <p:extLst>
      <p:ext uri="{BB962C8B-B14F-4D97-AF65-F5344CB8AC3E}">
        <p14:creationId xmlns:p14="http://schemas.microsoft.com/office/powerpoint/2010/main" val="4144508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CD9130-5C3D-EAB2-2CB2-5BF343F18393}"/>
              </a:ext>
            </a:extLst>
          </p:cNvPr>
          <p:cNvSpPr>
            <a:spLocks noGrp="1"/>
          </p:cNvSpPr>
          <p:nvPr>
            <p:ph idx="1"/>
          </p:nvPr>
        </p:nvSpPr>
        <p:spPr>
          <a:xfrm>
            <a:off x="416029" y="3631456"/>
            <a:ext cx="3462635" cy="2331379"/>
          </a:xfrm>
        </p:spPr>
        <p:txBody>
          <a:bodyPr>
            <a:normAutofit/>
          </a:bodyPr>
          <a:lstStyle/>
          <a:p>
            <a:pPr algn="just"/>
            <a:r>
              <a:rPr lang="lv-LV" sz="1800" b="1" dirty="0"/>
              <a:t>2026. gadā</a:t>
            </a:r>
            <a:r>
              <a:rPr lang="lv-LV" sz="1800" dirty="0"/>
              <a:t> apstiprināmi </a:t>
            </a:r>
            <a:r>
              <a:rPr lang="lv-LV" sz="1800" b="1" dirty="0"/>
              <a:t>7</a:t>
            </a:r>
            <a:r>
              <a:rPr lang="lv-LV" sz="1800" dirty="0"/>
              <a:t> investīciju MK noteikumi par </a:t>
            </a:r>
            <a:r>
              <a:rPr lang="lv-LV" sz="1800" b="1" dirty="0"/>
              <a:t>83 milj. EUR</a:t>
            </a:r>
          </a:p>
          <a:p>
            <a:pPr algn="just"/>
            <a:endParaRPr lang="lv-LV" sz="1800" dirty="0"/>
          </a:p>
          <a:p>
            <a:pPr algn="just"/>
            <a:r>
              <a:rPr lang="lv-LV" sz="1800" dirty="0"/>
              <a:t>Lielākā daļa (90%, 71 milj. EUR) ir </a:t>
            </a:r>
            <a:r>
              <a:rPr lang="lv-LV" sz="1800" b="1" dirty="0"/>
              <a:t>saskaņošanas procesā.</a:t>
            </a:r>
          </a:p>
          <a:p>
            <a:endParaRPr lang="lv-LV" sz="1800" b="1" dirty="0"/>
          </a:p>
          <a:p>
            <a:endParaRPr lang="lv-LV" sz="1800" b="1" dirty="0"/>
          </a:p>
        </p:txBody>
      </p:sp>
      <p:sp>
        <p:nvSpPr>
          <p:cNvPr id="4" name="Text Placeholder 3">
            <a:extLst>
              <a:ext uri="{FF2B5EF4-FFF2-40B4-BE49-F238E27FC236}">
                <a16:creationId xmlns:a16="http://schemas.microsoft.com/office/drawing/2014/main" id="{D8AC04FA-F962-7757-83DA-3E98078347D5}"/>
              </a:ext>
            </a:extLst>
          </p:cNvPr>
          <p:cNvSpPr>
            <a:spLocks noGrp="1"/>
          </p:cNvSpPr>
          <p:nvPr>
            <p:ph type="body" sz="quarter" idx="10"/>
          </p:nvPr>
        </p:nvSpPr>
        <p:spPr>
          <a:xfrm>
            <a:off x="4455470" y="1588770"/>
            <a:ext cx="7146793" cy="571500"/>
          </a:xfrm>
        </p:spPr>
        <p:txBody>
          <a:bodyPr>
            <a:noAutofit/>
          </a:bodyPr>
          <a:lstStyle/>
          <a:p>
            <a:pPr algn="ctr"/>
            <a:r>
              <a:rPr lang="lv-LV" sz="1400" b="1" dirty="0"/>
              <a:t>Finansējums, par ko vēl apstiprināmi MK noteikumi</a:t>
            </a:r>
          </a:p>
          <a:p>
            <a:pPr algn="ctr"/>
            <a:r>
              <a:rPr lang="lv-LV" sz="1200" b="1" dirty="0"/>
              <a:t> kumulatīvi uz 11.02.2026., milj. EUR</a:t>
            </a:r>
          </a:p>
        </p:txBody>
      </p:sp>
      <p:sp>
        <p:nvSpPr>
          <p:cNvPr id="5" name="Slide Number Placeholder 4">
            <a:extLst>
              <a:ext uri="{FF2B5EF4-FFF2-40B4-BE49-F238E27FC236}">
                <a16:creationId xmlns:a16="http://schemas.microsoft.com/office/drawing/2014/main" id="{F6B5BBD1-558F-AE3F-9556-D235245B7279}"/>
              </a:ext>
            </a:extLst>
          </p:cNvPr>
          <p:cNvSpPr>
            <a:spLocks noGrp="1"/>
          </p:cNvSpPr>
          <p:nvPr>
            <p:ph type="sldNum" sz="quarter" idx="13"/>
          </p:nvPr>
        </p:nvSpPr>
        <p:spPr/>
        <p:txBody>
          <a:bodyPr/>
          <a:lstStyle/>
          <a:p>
            <a:fld id="{0B582915-0310-4CDD-9A79-BDC3E59340E8}" type="slidenum">
              <a:rPr lang="en-US" altLang="lv-LV" smtClean="0"/>
              <a:pPr/>
              <a:t>4</a:t>
            </a:fld>
            <a:endParaRPr lang="en-US" altLang="lv-LV" dirty="0"/>
          </a:p>
        </p:txBody>
      </p:sp>
      <p:sp>
        <p:nvSpPr>
          <p:cNvPr id="7" name="Title 1">
            <a:extLst>
              <a:ext uri="{FF2B5EF4-FFF2-40B4-BE49-F238E27FC236}">
                <a16:creationId xmlns:a16="http://schemas.microsoft.com/office/drawing/2014/main" id="{6D489A83-D3B0-D25E-4D90-6E4D75EE74D9}"/>
              </a:ext>
            </a:extLst>
          </p:cNvPr>
          <p:cNvSpPr txBox="1">
            <a:spLocks/>
          </p:cNvSpPr>
          <p:nvPr/>
        </p:nvSpPr>
        <p:spPr bwMode="auto">
          <a:xfrm>
            <a:off x="1808703" y="0"/>
            <a:ext cx="10383297" cy="1417642"/>
          </a:xfrm>
          <a:prstGeom prst="rect">
            <a:avLst/>
          </a:prstGeom>
          <a:solidFill>
            <a:srgbClr val="01216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lvl="0">
              <a:defRPr/>
            </a:pPr>
            <a:r>
              <a:rPr lang="lv-LV" sz="2200" dirty="0"/>
              <a:t>ES fondu regulējums investīcijām izstrādāts par gandrīz 100%. </a:t>
            </a:r>
          </a:p>
          <a:p>
            <a:pPr lvl="0">
              <a:defRPr/>
            </a:pPr>
            <a:r>
              <a:rPr lang="lv-LV" sz="2200" dirty="0"/>
              <a:t>Līdz 11.02.2026. par 98% MK apstiprināts regulējums investīcijām programmā kopā. </a:t>
            </a:r>
          </a:p>
        </p:txBody>
      </p:sp>
      <p:graphicFrame>
        <p:nvGraphicFramePr>
          <p:cNvPr id="8" name="Chart 7">
            <a:extLst>
              <a:ext uri="{FF2B5EF4-FFF2-40B4-BE49-F238E27FC236}">
                <a16:creationId xmlns:a16="http://schemas.microsoft.com/office/drawing/2014/main" id="{23EDCABD-28EC-C1CB-D92F-D66E365E154B}"/>
              </a:ext>
            </a:extLst>
          </p:cNvPr>
          <p:cNvGraphicFramePr>
            <a:graphicFrameLocks/>
          </p:cNvGraphicFramePr>
          <p:nvPr/>
        </p:nvGraphicFramePr>
        <p:xfrm>
          <a:off x="4140504" y="2160270"/>
          <a:ext cx="7776727" cy="4507331"/>
        </p:xfrm>
        <a:graphic>
          <a:graphicData uri="http://schemas.openxmlformats.org/drawingml/2006/chart">
            <c:chart xmlns:c="http://schemas.openxmlformats.org/drawingml/2006/chart" xmlns:r="http://schemas.openxmlformats.org/officeDocument/2006/relationships" r:id="rId3"/>
          </a:graphicData>
        </a:graphic>
      </p:graphicFrame>
      <p:pic>
        <p:nvPicPr>
          <p:cNvPr id="2" name="Picture 1">
            <a:extLst>
              <a:ext uri="{FF2B5EF4-FFF2-40B4-BE49-F238E27FC236}">
                <a16:creationId xmlns:a16="http://schemas.microsoft.com/office/drawing/2014/main" id="{0F96DB79-2DCB-3E6F-98CB-86D53587EB85}"/>
              </a:ext>
            </a:extLst>
          </p:cNvPr>
          <p:cNvPicPr>
            <a:picLocks noChangeAspect="1"/>
          </p:cNvPicPr>
          <p:nvPr/>
        </p:nvPicPr>
        <p:blipFill>
          <a:blip r:embed="rId4"/>
          <a:stretch>
            <a:fillRect/>
          </a:stretch>
        </p:blipFill>
        <p:spPr>
          <a:xfrm>
            <a:off x="677869" y="1588769"/>
            <a:ext cx="2742098" cy="1397063"/>
          </a:xfrm>
          <a:prstGeom prst="rect">
            <a:avLst/>
          </a:prstGeom>
        </p:spPr>
      </p:pic>
    </p:spTree>
    <p:extLst>
      <p:ext uri="{BB962C8B-B14F-4D97-AF65-F5344CB8AC3E}">
        <p14:creationId xmlns:p14="http://schemas.microsoft.com/office/powerpoint/2010/main" val="1669223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8836-7879-0A4F-B27C-5EDE47CAD7AB}"/>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E6E8033-5405-8635-75D9-19A06F4AFF8D}"/>
              </a:ext>
            </a:extLst>
          </p:cNvPr>
          <p:cNvSpPr>
            <a:spLocks noGrp="1"/>
          </p:cNvSpPr>
          <p:nvPr>
            <p:ph type="sldNum" sz="quarter" idx="13"/>
          </p:nvPr>
        </p:nvSpPr>
        <p:spPr>
          <a:xfrm>
            <a:off x="11426073" y="6496645"/>
            <a:ext cx="562124" cy="304800"/>
          </a:xfrm>
        </p:spPr>
        <p:txBody>
          <a:bodyPr/>
          <a:lstStyle/>
          <a:p>
            <a:fld id="{BF2F8158-BE4E-49AB-A407-C5120851B918}" type="slidenum">
              <a:rPr lang="en-US" altLang="lv-LV"/>
              <a:pPr/>
              <a:t>5</a:t>
            </a:fld>
            <a:endParaRPr lang="en-US" altLang="lv-LV" dirty="0"/>
          </a:p>
        </p:txBody>
      </p:sp>
      <p:sp>
        <p:nvSpPr>
          <p:cNvPr id="7" name="Title 1">
            <a:extLst>
              <a:ext uri="{FF2B5EF4-FFF2-40B4-BE49-F238E27FC236}">
                <a16:creationId xmlns:a16="http://schemas.microsoft.com/office/drawing/2014/main" id="{45776360-C3DF-ABB7-1797-5C2424DDBEA9}"/>
              </a:ext>
            </a:extLst>
          </p:cNvPr>
          <p:cNvSpPr txBox="1">
            <a:spLocks/>
          </p:cNvSpPr>
          <p:nvPr/>
        </p:nvSpPr>
        <p:spPr bwMode="auto">
          <a:xfrm>
            <a:off x="1838848" y="-1"/>
            <a:ext cx="10353152" cy="1420757"/>
          </a:xfrm>
          <a:prstGeom prst="rect">
            <a:avLst/>
          </a:prstGeom>
          <a:solidFill>
            <a:srgbClr val="012169"/>
          </a:solidFill>
          <a:ln w="25400" cap="flat" cmpd="sng" algn="ctr">
            <a:noFill/>
            <a:prstDash val="solid"/>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a:spcAft>
                <a:spcPts val="600"/>
              </a:spcAft>
            </a:pPr>
            <a:r>
              <a:rPr lang="lv-LV" sz="2000" dirty="0">
                <a:solidFill>
                  <a:schemeClr val="bg1"/>
                </a:solidFill>
                <a:cs typeface="DokChampa" panose="020B0604020202020204" pitchFamily="34" charset="-34"/>
              </a:rPr>
              <a:t>2026. gada prioritāte - 1,97 mljrd. EUR </a:t>
            </a:r>
            <a:r>
              <a:rPr lang="lv-LV" sz="2000" dirty="0">
                <a:cs typeface="Arial" panose="020B0604020202020204" pitchFamily="34" charset="0"/>
              </a:rPr>
              <a:t>Atveseļošanas fonda reformu un investīciju plāna ieviešana jāpabeidz ne vēlāk kā līdz 31.08.2026. Noslēguma dokumentācija jāiesniedz EK līdz 30.09.2026. (nav pagarināms).</a:t>
            </a:r>
            <a:endParaRPr lang="lv-LV" sz="2000" dirty="0">
              <a:solidFill>
                <a:schemeClr val="bg1"/>
              </a:solidFill>
              <a:cs typeface="DokChampa" panose="020B0604020202020204" pitchFamily="34" charset="-34"/>
            </a:endParaRPr>
          </a:p>
        </p:txBody>
      </p:sp>
      <p:pic>
        <p:nvPicPr>
          <p:cNvPr id="10" name="Picture 9">
            <a:extLst>
              <a:ext uri="{FF2B5EF4-FFF2-40B4-BE49-F238E27FC236}">
                <a16:creationId xmlns:a16="http://schemas.microsoft.com/office/drawing/2014/main" id="{9AF112FF-D9F7-FFD9-6CB1-771664BAA870}"/>
              </a:ext>
            </a:extLst>
          </p:cNvPr>
          <p:cNvPicPr>
            <a:picLocks noChangeAspect="1"/>
          </p:cNvPicPr>
          <p:nvPr/>
        </p:nvPicPr>
        <p:blipFill>
          <a:blip r:embed="rId3"/>
          <a:stretch>
            <a:fillRect/>
          </a:stretch>
        </p:blipFill>
        <p:spPr>
          <a:xfrm>
            <a:off x="6058562" y="1527054"/>
            <a:ext cx="5648573" cy="2251683"/>
          </a:xfrm>
          <a:prstGeom prst="rect">
            <a:avLst/>
          </a:prstGeom>
        </p:spPr>
      </p:pic>
      <p:pic>
        <p:nvPicPr>
          <p:cNvPr id="12" name="Picture 11">
            <a:extLst>
              <a:ext uri="{FF2B5EF4-FFF2-40B4-BE49-F238E27FC236}">
                <a16:creationId xmlns:a16="http://schemas.microsoft.com/office/drawing/2014/main" id="{45CB269F-F9E8-061C-9F1F-43557DE6156E}"/>
              </a:ext>
            </a:extLst>
          </p:cNvPr>
          <p:cNvPicPr>
            <a:picLocks noChangeAspect="1"/>
          </p:cNvPicPr>
          <p:nvPr/>
        </p:nvPicPr>
        <p:blipFill>
          <a:blip r:embed="rId4"/>
          <a:stretch>
            <a:fillRect/>
          </a:stretch>
        </p:blipFill>
        <p:spPr>
          <a:xfrm>
            <a:off x="374981" y="2935460"/>
            <a:ext cx="3674609" cy="3693940"/>
          </a:xfrm>
          <a:prstGeom prst="rect">
            <a:avLst/>
          </a:prstGeom>
        </p:spPr>
      </p:pic>
      <p:sp>
        <p:nvSpPr>
          <p:cNvPr id="4" name="TextBox 3">
            <a:extLst>
              <a:ext uri="{FF2B5EF4-FFF2-40B4-BE49-F238E27FC236}">
                <a16:creationId xmlns:a16="http://schemas.microsoft.com/office/drawing/2014/main" id="{D52F5309-C824-2468-AA1F-B7F3FBB1DDC1}"/>
              </a:ext>
            </a:extLst>
          </p:cNvPr>
          <p:cNvSpPr txBox="1"/>
          <p:nvPr/>
        </p:nvSpPr>
        <p:spPr>
          <a:xfrm>
            <a:off x="450273" y="6536769"/>
            <a:ext cx="1632810" cy="246221"/>
          </a:xfrm>
          <a:prstGeom prst="rect">
            <a:avLst/>
          </a:prstGeom>
          <a:noFill/>
        </p:spPr>
        <p:txBody>
          <a:bodyPr wrap="square" rtlCol="0">
            <a:spAutoFit/>
          </a:bodyPr>
          <a:lstStyle/>
          <a:p>
            <a:r>
              <a:rPr lang="lv-LV" sz="1000" dirty="0">
                <a:latin typeface="Verdana" panose="020B0604030504040204" pitchFamily="34" charset="0"/>
                <a:ea typeface="Verdana" panose="020B0604030504040204" pitchFamily="34" charset="0"/>
              </a:rPr>
              <a:t>Dati līdz 01.02.2026.</a:t>
            </a:r>
          </a:p>
        </p:txBody>
      </p:sp>
      <p:sp>
        <p:nvSpPr>
          <p:cNvPr id="5" name="TextBox 4">
            <a:extLst>
              <a:ext uri="{FF2B5EF4-FFF2-40B4-BE49-F238E27FC236}">
                <a16:creationId xmlns:a16="http://schemas.microsoft.com/office/drawing/2014/main" id="{8E736402-BDBA-2913-4A87-9F54A3C8622B}"/>
              </a:ext>
            </a:extLst>
          </p:cNvPr>
          <p:cNvSpPr txBox="1"/>
          <p:nvPr/>
        </p:nvSpPr>
        <p:spPr>
          <a:xfrm>
            <a:off x="3904386" y="3929393"/>
            <a:ext cx="7666892" cy="2554545"/>
          </a:xfrm>
          <a:prstGeom prst="rect">
            <a:avLst/>
          </a:prstGeom>
          <a:noFill/>
        </p:spPr>
        <p:txBody>
          <a:bodyPr wrap="square" rtlCol="0">
            <a:spAutoFit/>
          </a:bodyPr>
          <a:lstStyle/>
          <a:p>
            <a:pPr algn="just"/>
            <a:r>
              <a:rPr lang="lv-LV" sz="2000" dirty="0">
                <a:latin typeface="Verdana" panose="020B0604030504040204" pitchFamily="34" charset="0"/>
                <a:ea typeface="Verdana" panose="020B0604030504040204" pitchFamily="34" charset="0"/>
              </a:rPr>
              <a:t>Atbildīgajām iestādēm </a:t>
            </a:r>
            <a:r>
              <a:rPr lang="lv-LV" sz="2000" b="1" dirty="0">
                <a:latin typeface="Verdana" panose="020B0604030504040204" pitchFamily="34" charset="0"/>
                <a:ea typeface="Verdana" panose="020B0604030504040204" pitchFamily="34" charset="0"/>
              </a:rPr>
              <a:t>īpaša uzmanība jāpievērš </a:t>
            </a:r>
            <a:r>
              <a:rPr lang="lv-LV" sz="2000" dirty="0">
                <a:latin typeface="Verdana" panose="020B0604030504040204" pitchFamily="34" charset="0"/>
                <a:ea typeface="Verdana" panose="020B0604030504040204" pitchFamily="34" charset="0"/>
              </a:rPr>
              <a:t>pilnvērtīgai/sekmīgai izpildei atbilstoši plānam:</a:t>
            </a:r>
          </a:p>
          <a:p>
            <a:pPr marL="285750" indent="-285750">
              <a:buFont typeface="Arial" panose="020B0604020202020204" pitchFamily="34" charset="0"/>
              <a:buChar char="•"/>
            </a:pPr>
            <a:r>
              <a:rPr lang="lv-LV" sz="2000" b="1" dirty="0">
                <a:latin typeface="Verdana" panose="020B0604030504040204" pitchFamily="34" charset="0"/>
                <a:ea typeface="Verdana" panose="020B0604030504040204" pitchFamily="34" charset="0"/>
              </a:rPr>
              <a:t>Augstākās izglītības reforma</a:t>
            </a:r>
            <a:r>
              <a:rPr lang="lv-LV" sz="2000" dirty="0">
                <a:latin typeface="Verdana" panose="020B0604030504040204" pitchFamily="34" charset="0"/>
                <a:ea typeface="Verdana" panose="020B0604030504040204" pitchFamily="34" charset="0"/>
              </a:rPr>
              <a:t> (IZM)</a:t>
            </a:r>
          </a:p>
          <a:p>
            <a:pPr marL="285750" indent="-285750">
              <a:buFont typeface="Arial" panose="020B0604020202020204" pitchFamily="34" charset="0"/>
              <a:buChar char="•"/>
            </a:pPr>
            <a:r>
              <a:rPr lang="lv-LV" sz="2000" b="1" dirty="0">
                <a:latin typeface="Verdana" panose="020B0604030504040204" pitchFamily="34" charset="0"/>
                <a:ea typeface="Verdana" panose="020B0604030504040204" pitchFamily="34" charset="0"/>
              </a:rPr>
              <a:t>Ilgtspējīga sabiedriskā transporta reforma</a:t>
            </a:r>
            <a:r>
              <a:rPr lang="lv-LV" sz="2000" dirty="0">
                <a:latin typeface="Verdana" panose="020B0604030504040204" pitchFamily="34" charset="0"/>
                <a:ea typeface="Verdana" panose="020B0604030504040204" pitchFamily="34" charset="0"/>
              </a:rPr>
              <a:t> (SM)</a:t>
            </a:r>
          </a:p>
          <a:p>
            <a:pPr marL="285750" indent="-285750">
              <a:buFont typeface="Arial" panose="020B0604020202020204" pitchFamily="34" charset="0"/>
              <a:buChar char="•"/>
            </a:pPr>
            <a:r>
              <a:rPr lang="lv-LV" sz="2000" b="1" dirty="0">
                <a:latin typeface="Verdana" panose="020B0604030504040204" pitchFamily="34" charset="0"/>
                <a:ea typeface="Verdana" panose="020B0604030504040204" pitchFamily="34" charset="0"/>
              </a:rPr>
              <a:t>Apjomīgi, infrastruktūras, būvniecības projekti</a:t>
            </a:r>
            <a:r>
              <a:rPr lang="lv-LV" sz="2000" dirty="0">
                <a:latin typeface="Verdana" panose="020B0604030504040204" pitchFamily="34" charset="0"/>
                <a:ea typeface="Verdana" panose="020B0604030504040204" pitchFamily="34" charset="0"/>
              </a:rPr>
              <a:t>, t.sk. SM</a:t>
            </a:r>
            <a:r>
              <a:rPr lang="lv-LV" sz="2000" b="1" dirty="0">
                <a:latin typeface="Verdana" panose="020B0604030504040204" pitchFamily="34" charset="0"/>
                <a:ea typeface="Verdana" panose="020B0604030504040204" pitchFamily="34" charset="0"/>
              </a:rPr>
              <a:t> </a:t>
            </a:r>
            <a:r>
              <a:rPr lang="lv-LV" sz="2000" dirty="0">
                <a:latin typeface="Verdana" panose="020B0604030504040204" pitchFamily="34" charset="0"/>
                <a:ea typeface="Verdana" panose="020B0604030504040204" pitchFamily="34" charset="0"/>
              </a:rPr>
              <a:t>(Rīgas centrālā stacija, transporta projekti), EM (valsts ēku energoefektivitāte) un VARAM (digitālā transformācija)</a:t>
            </a:r>
          </a:p>
        </p:txBody>
      </p:sp>
      <p:pic>
        <p:nvPicPr>
          <p:cNvPr id="3" name="Picture 2">
            <a:extLst>
              <a:ext uri="{FF2B5EF4-FFF2-40B4-BE49-F238E27FC236}">
                <a16:creationId xmlns:a16="http://schemas.microsoft.com/office/drawing/2014/main" id="{B5E61E96-53BF-97CE-6C2D-D512FD121F6A}"/>
              </a:ext>
            </a:extLst>
          </p:cNvPr>
          <p:cNvPicPr>
            <a:picLocks noChangeAspect="1"/>
          </p:cNvPicPr>
          <p:nvPr/>
        </p:nvPicPr>
        <p:blipFill>
          <a:blip r:embed="rId5"/>
          <a:stretch>
            <a:fillRect/>
          </a:stretch>
        </p:blipFill>
        <p:spPr>
          <a:xfrm>
            <a:off x="683393" y="1474829"/>
            <a:ext cx="4543125" cy="1240154"/>
          </a:xfrm>
          <a:prstGeom prst="rect">
            <a:avLst/>
          </a:prstGeom>
        </p:spPr>
      </p:pic>
      <p:sp>
        <p:nvSpPr>
          <p:cNvPr id="11" name="TextBox 10">
            <a:extLst>
              <a:ext uri="{FF2B5EF4-FFF2-40B4-BE49-F238E27FC236}">
                <a16:creationId xmlns:a16="http://schemas.microsoft.com/office/drawing/2014/main" id="{D02EB35E-27DC-F3EE-4B84-48FAABAD5783}"/>
              </a:ext>
            </a:extLst>
          </p:cNvPr>
          <p:cNvSpPr txBox="1"/>
          <p:nvPr/>
        </p:nvSpPr>
        <p:spPr>
          <a:xfrm>
            <a:off x="1005953" y="2689239"/>
            <a:ext cx="8441129" cy="246221"/>
          </a:xfrm>
          <a:prstGeom prst="rect">
            <a:avLst/>
          </a:prstGeom>
          <a:noFill/>
        </p:spPr>
        <p:txBody>
          <a:bodyPr wrap="square" rtlCol="0">
            <a:spAutoFit/>
          </a:bodyPr>
          <a:lstStyle/>
          <a:p>
            <a:pPr algn="just"/>
            <a:r>
              <a:rPr lang="lv-LV" sz="1000" dirty="0">
                <a:latin typeface="Verdana" panose="020B0604030504040204" pitchFamily="34" charset="0"/>
                <a:ea typeface="Verdana" panose="020B0604030504040204" pitchFamily="34" charset="0"/>
              </a:rPr>
              <a:t>* samazinājums saistīts ar veiktajiem līguma grozījumiem</a:t>
            </a:r>
          </a:p>
        </p:txBody>
      </p:sp>
    </p:spTree>
    <p:extLst>
      <p:ext uri="{BB962C8B-B14F-4D97-AF65-F5344CB8AC3E}">
        <p14:creationId xmlns:p14="http://schemas.microsoft.com/office/powerpoint/2010/main" val="2371304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8836-7879-0A4F-B27C-5EDE47CAD7AB}"/>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B5CE298-1B54-6075-C091-74B1EF6A58EF}"/>
              </a:ext>
            </a:extLst>
          </p:cNvPr>
          <p:cNvPicPr>
            <a:picLocks noChangeAspect="1"/>
          </p:cNvPicPr>
          <p:nvPr/>
        </p:nvPicPr>
        <p:blipFill>
          <a:blip r:embed="rId3"/>
          <a:stretch>
            <a:fillRect/>
          </a:stretch>
        </p:blipFill>
        <p:spPr>
          <a:xfrm>
            <a:off x="163333" y="1304785"/>
            <a:ext cx="10819092" cy="5461262"/>
          </a:xfrm>
          <a:prstGeom prst="rect">
            <a:avLst/>
          </a:prstGeom>
        </p:spPr>
      </p:pic>
      <p:sp>
        <p:nvSpPr>
          <p:cNvPr id="6" name="Slide Number Placeholder 5">
            <a:extLst>
              <a:ext uri="{FF2B5EF4-FFF2-40B4-BE49-F238E27FC236}">
                <a16:creationId xmlns:a16="http://schemas.microsoft.com/office/drawing/2014/main" id="{DE6E8033-5405-8635-75D9-19A06F4AFF8D}"/>
              </a:ext>
            </a:extLst>
          </p:cNvPr>
          <p:cNvSpPr>
            <a:spLocks noGrp="1"/>
          </p:cNvSpPr>
          <p:nvPr>
            <p:ph type="sldNum" sz="quarter" idx="13"/>
          </p:nvPr>
        </p:nvSpPr>
        <p:spPr>
          <a:xfrm>
            <a:off x="11299324" y="6323778"/>
            <a:ext cx="562124" cy="304800"/>
          </a:xfrm>
        </p:spPr>
        <p:txBody>
          <a:bodyPr/>
          <a:lstStyle/>
          <a:p>
            <a:fld id="{BF2F8158-BE4E-49AB-A407-C5120851B918}" type="slidenum">
              <a:rPr lang="en-US" altLang="lv-LV"/>
              <a:pPr/>
              <a:t>6</a:t>
            </a:fld>
            <a:endParaRPr lang="en-US" altLang="lv-LV" dirty="0"/>
          </a:p>
        </p:txBody>
      </p:sp>
      <p:sp>
        <p:nvSpPr>
          <p:cNvPr id="7" name="Title 1">
            <a:extLst>
              <a:ext uri="{FF2B5EF4-FFF2-40B4-BE49-F238E27FC236}">
                <a16:creationId xmlns:a16="http://schemas.microsoft.com/office/drawing/2014/main" id="{45776360-C3DF-ABB7-1797-5C2424DDBEA9}"/>
              </a:ext>
            </a:extLst>
          </p:cNvPr>
          <p:cNvSpPr txBox="1">
            <a:spLocks/>
          </p:cNvSpPr>
          <p:nvPr/>
        </p:nvSpPr>
        <p:spPr bwMode="auto">
          <a:xfrm>
            <a:off x="1796143" y="0"/>
            <a:ext cx="10395857" cy="1485652"/>
          </a:xfrm>
          <a:prstGeom prst="rect">
            <a:avLst/>
          </a:prstGeom>
          <a:solidFill>
            <a:srgbClr val="012169"/>
          </a:solidFill>
          <a:ln w="25400" cap="flat" cmpd="sng" algn="ctr">
            <a:noFill/>
            <a:prstDash val="solid"/>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r>
              <a:rPr lang="lv-LV" sz="2200" dirty="0">
                <a:cs typeface="Arial" panose="020B0604020202020204" pitchFamily="34" charset="0"/>
              </a:rPr>
              <a:t>Atveseļošanas fonda plāna reformu un investīciju </a:t>
            </a:r>
            <a:r>
              <a:rPr lang="lv-LV" sz="2200" dirty="0">
                <a:solidFill>
                  <a:schemeClr val="bg1"/>
                </a:solidFill>
              </a:rPr>
              <a:t>ietvaros vēl jāpabeidz 50 rādītāju izpilde, veicot maksājumus vairāk </a:t>
            </a:r>
            <a:r>
              <a:rPr lang="lv-LV" sz="2200">
                <a:solidFill>
                  <a:schemeClr val="bg1"/>
                </a:solidFill>
              </a:rPr>
              <a:t>kā 735 </a:t>
            </a:r>
            <a:r>
              <a:rPr lang="lv-LV" sz="2200" dirty="0">
                <a:solidFill>
                  <a:schemeClr val="bg1"/>
                </a:solidFill>
              </a:rPr>
              <a:t>milj. EUR. Ī</a:t>
            </a:r>
            <a:r>
              <a:rPr lang="lv-LV" sz="2200" dirty="0">
                <a:cs typeface="Arial" panose="020B0604020202020204" pitchFamily="34" charset="0"/>
              </a:rPr>
              <a:t>paši jāuzrauga, jāvada riski plāna sekmīgai pabeigšanai līdz 31.08.2026. </a:t>
            </a:r>
          </a:p>
        </p:txBody>
      </p:sp>
      <p:sp>
        <p:nvSpPr>
          <p:cNvPr id="4" name="TextBox 3">
            <a:extLst>
              <a:ext uri="{FF2B5EF4-FFF2-40B4-BE49-F238E27FC236}">
                <a16:creationId xmlns:a16="http://schemas.microsoft.com/office/drawing/2014/main" id="{D52F5309-C824-2468-AA1F-B7F3FBB1DDC1}"/>
              </a:ext>
            </a:extLst>
          </p:cNvPr>
          <p:cNvSpPr txBox="1"/>
          <p:nvPr/>
        </p:nvSpPr>
        <p:spPr>
          <a:xfrm>
            <a:off x="163333" y="6353067"/>
            <a:ext cx="1632810" cy="246221"/>
          </a:xfrm>
          <a:prstGeom prst="rect">
            <a:avLst/>
          </a:prstGeom>
          <a:noFill/>
        </p:spPr>
        <p:txBody>
          <a:bodyPr wrap="square" rtlCol="0">
            <a:spAutoFit/>
          </a:bodyPr>
          <a:lstStyle/>
          <a:p>
            <a:r>
              <a:rPr lang="lv-LV" sz="1000" dirty="0">
                <a:latin typeface="Verdana" panose="020B0604030504040204" pitchFamily="34" charset="0"/>
                <a:ea typeface="Verdana" panose="020B0604030504040204" pitchFamily="34" charset="0"/>
              </a:rPr>
              <a:t>Dati līdz 01.02.2026.</a:t>
            </a:r>
          </a:p>
        </p:txBody>
      </p:sp>
      <p:sp>
        <p:nvSpPr>
          <p:cNvPr id="3" name="Rectangle 2">
            <a:extLst>
              <a:ext uri="{FF2B5EF4-FFF2-40B4-BE49-F238E27FC236}">
                <a16:creationId xmlns:a16="http://schemas.microsoft.com/office/drawing/2014/main" id="{364D3016-8FEF-91CB-488F-4A2444481AF3}"/>
              </a:ext>
            </a:extLst>
          </p:cNvPr>
          <p:cNvSpPr/>
          <p:nvPr/>
        </p:nvSpPr>
        <p:spPr>
          <a:xfrm>
            <a:off x="6795073" y="1466766"/>
            <a:ext cx="3413157" cy="71522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dirty="0">
                <a:solidFill>
                  <a:schemeClr val="tx1"/>
                </a:solidFill>
                <a:latin typeface="Verdana" panose="020B0604030504040204" pitchFamily="34" charset="0"/>
                <a:ea typeface="Verdana" panose="020B0604030504040204" pitchFamily="34" charset="0"/>
              </a:rPr>
              <a:t>Vēl izpildāmie rādītāji līdz 31.08.2026.</a:t>
            </a:r>
          </a:p>
        </p:txBody>
      </p:sp>
      <p:pic>
        <p:nvPicPr>
          <p:cNvPr id="12" name="Picture 11">
            <a:extLst>
              <a:ext uri="{FF2B5EF4-FFF2-40B4-BE49-F238E27FC236}">
                <a16:creationId xmlns:a16="http://schemas.microsoft.com/office/drawing/2014/main" id="{AF65FA92-A34A-78A9-F63F-F20D10E7503B}"/>
              </a:ext>
            </a:extLst>
          </p:cNvPr>
          <p:cNvPicPr>
            <a:picLocks noChangeAspect="1"/>
          </p:cNvPicPr>
          <p:nvPr/>
        </p:nvPicPr>
        <p:blipFill>
          <a:blip r:embed="rId4"/>
          <a:stretch>
            <a:fillRect/>
          </a:stretch>
        </p:blipFill>
        <p:spPr>
          <a:xfrm>
            <a:off x="6198010" y="2111649"/>
            <a:ext cx="4010220" cy="2634701"/>
          </a:xfrm>
          <a:prstGeom prst="rect">
            <a:avLst/>
          </a:prstGeom>
        </p:spPr>
      </p:pic>
      <p:sp>
        <p:nvSpPr>
          <p:cNvPr id="5" name="TextBox 7">
            <a:extLst>
              <a:ext uri="{FF2B5EF4-FFF2-40B4-BE49-F238E27FC236}">
                <a16:creationId xmlns:a16="http://schemas.microsoft.com/office/drawing/2014/main" id="{324E88CB-277A-B0CB-AA2C-04E58081457A}"/>
              </a:ext>
            </a:extLst>
          </p:cNvPr>
          <p:cNvSpPr txBox="1"/>
          <p:nvPr/>
        </p:nvSpPr>
        <p:spPr>
          <a:xfrm>
            <a:off x="5858069" y="4867375"/>
            <a:ext cx="6103776" cy="276999"/>
          </a:xfrm>
          <a:prstGeom prst="rect">
            <a:avLst/>
          </a:prstGeom>
          <a:noFill/>
        </p:spPr>
        <p:txBody>
          <a:bodyPr wrap="square" rtlCol="0">
            <a:spAutoFit/>
          </a:bodyPr>
          <a:lstStyle>
            <a:defPPr>
              <a:defRPr lang="en-US"/>
            </a:defPPr>
            <a:lvl1pPr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1pPr>
            <a:lvl2pPr marL="468313" indent="-111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2pPr>
            <a:lvl3pPr marL="938213" indent="-238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3pPr>
            <a:lvl4pPr marL="1408113" indent="-365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4pPr>
            <a:lvl5pPr marL="1878013" indent="-492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9pPr>
          </a:lstStyle>
          <a:p>
            <a:pPr algn="just"/>
            <a:r>
              <a:rPr lang="lv-LV" sz="1200" i="1" dirty="0">
                <a:latin typeface="Verdana" panose="020B0604030504040204" pitchFamily="34" charset="0"/>
                <a:ea typeface="Verdana" panose="020B0604030504040204" pitchFamily="34" charset="0"/>
              </a:rPr>
              <a:t>Detalizētu informāciju par AF vēl izpildāmiem rādītājiem skatīt pielikumā.</a:t>
            </a:r>
          </a:p>
        </p:txBody>
      </p:sp>
    </p:spTree>
    <p:extLst>
      <p:ext uri="{BB962C8B-B14F-4D97-AF65-F5344CB8AC3E}">
        <p14:creationId xmlns:p14="http://schemas.microsoft.com/office/powerpoint/2010/main" val="339335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E31B901B-47AC-E6BA-CA1A-96045D1A4037}"/>
              </a:ext>
            </a:extLst>
          </p:cNvPr>
          <p:cNvSpPr>
            <a:spLocks noGrp="1"/>
          </p:cNvSpPr>
          <p:nvPr>
            <p:ph type="sldNum" sz="quarter" idx="13"/>
          </p:nvPr>
        </p:nvSpPr>
        <p:spPr/>
        <p:txBody>
          <a:bodyPr/>
          <a:lstStyle/>
          <a:p>
            <a:fld id="{0B582915-0310-4CDD-9A79-BDC3E59340E8}" type="slidenum">
              <a:rPr lang="en-US" altLang="lv-LV" smtClean="0"/>
              <a:pPr/>
              <a:t>7</a:t>
            </a:fld>
            <a:endParaRPr lang="en-US" altLang="lv-LV"/>
          </a:p>
        </p:txBody>
      </p:sp>
      <p:sp>
        <p:nvSpPr>
          <p:cNvPr id="7" name="Title 1">
            <a:extLst>
              <a:ext uri="{FF2B5EF4-FFF2-40B4-BE49-F238E27FC236}">
                <a16:creationId xmlns:a16="http://schemas.microsoft.com/office/drawing/2014/main" id="{B4CF8F7F-D5D0-979E-1955-A6CD723CDAD6}"/>
              </a:ext>
            </a:extLst>
          </p:cNvPr>
          <p:cNvSpPr txBox="1">
            <a:spLocks noGrp="1"/>
          </p:cNvSpPr>
          <p:nvPr>
            <p:ph type="title"/>
          </p:nvPr>
        </p:nvSpPr>
        <p:spPr bwMode="auto">
          <a:xfrm>
            <a:off x="1872343" y="0"/>
            <a:ext cx="10319657" cy="945573"/>
          </a:xfrm>
          <a:prstGeom prst="rect">
            <a:avLst/>
          </a:prstGeom>
          <a:solidFill>
            <a:srgbClr val="012169"/>
          </a:solidFill>
          <a:ln>
            <a:noFill/>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a:spcBef>
                <a:spcPts val="1200"/>
              </a:spcBef>
            </a:pPr>
            <a:r>
              <a:rPr lang="lv-LV" sz="2200" dirty="0">
                <a:solidFill>
                  <a:schemeClr val="bg1"/>
                </a:solidFill>
              </a:rPr>
              <a:t>Prioritātes 2026. gadam</a:t>
            </a:r>
            <a:endParaRPr lang="lv-LV" sz="2200" dirty="0"/>
          </a:p>
        </p:txBody>
      </p:sp>
      <p:sp>
        <p:nvSpPr>
          <p:cNvPr id="10" name="TextBox 9">
            <a:extLst>
              <a:ext uri="{FF2B5EF4-FFF2-40B4-BE49-F238E27FC236}">
                <a16:creationId xmlns:a16="http://schemas.microsoft.com/office/drawing/2014/main" id="{CDBBCF28-C3F6-AE87-FECC-BEDE5C5F7342}"/>
              </a:ext>
            </a:extLst>
          </p:cNvPr>
          <p:cNvSpPr txBox="1"/>
          <p:nvPr/>
        </p:nvSpPr>
        <p:spPr>
          <a:xfrm>
            <a:off x="461888" y="4793544"/>
            <a:ext cx="11651555" cy="307777"/>
          </a:xfrm>
          <a:prstGeom prst="rect">
            <a:avLst/>
          </a:prstGeom>
          <a:noFill/>
        </p:spPr>
        <p:txBody>
          <a:bodyPr wrap="square">
            <a:spAutoFit/>
          </a:bodyPr>
          <a:lstStyle/>
          <a:p>
            <a:pPr algn="just">
              <a:spcBef>
                <a:spcPts val="1200"/>
              </a:spcBef>
            </a:pPr>
            <a:r>
              <a:rPr lang="lv-LV" sz="1400" dirty="0">
                <a:latin typeface="Verdana" panose="020B0604030504040204" pitchFamily="34" charset="0"/>
                <a:ea typeface="Verdana" panose="020B0604030504040204" pitchFamily="34" charset="0"/>
                <a:cs typeface="Times New Roman" panose="02020603050405020304" pitchFamily="18" charset="0"/>
              </a:rPr>
              <a:t>Vairāk informācijas par ES fondu un Atveseļošanas fonda aktualitātēm: </a:t>
            </a:r>
            <a:r>
              <a:rPr lang="lv-LV" sz="1400" dirty="0">
                <a:latin typeface="Verdana" panose="020B0604030504040204" pitchFamily="34" charset="0"/>
                <a:ea typeface="Verdana" panose="020B0604030504040204" pitchFamily="34" charset="0"/>
                <a:cs typeface="Times New Roman" panose="02020603050405020304" pitchFamily="18" charset="0"/>
                <a:hlinkClick r:id="rId3"/>
              </a:rPr>
              <a:t>www.esfondi.lv</a:t>
            </a:r>
            <a:r>
              <a:rPr lang="lv-LV" sz="1400" dirty="0">
                <a:latin typeface="Verdana" panose="020B0604030504040204" pitchFamily="34" charset="0"/>
                <a:ea typeface="Verdana" panose="020B0604030504040204" pitchFamily="34" charset="0"/>
                <a:cs typeface="Times New Roman" panose="02020603050405020304" pitchFamily="18" charset="0"/>
              </a:rPr>
              <a:t>; </a:t>
            </a:r>
            <a:r>
              <a:rPr lang="lv-LV" sz="1400" dirty="0">
                <a:latin typeface="Verdana" panose="020B0604030504040204" pitchFamily="34" charset="0"/>
                <a:ea typeface="Verdana" panose="020B0604030504040204" pitchFamily="34" charset="0"/>
                <a:cs typeface="Times New Roman" panose="02020603050405020304" pitchFamily="18" charset="0"/>
                <a:hlinkClick r:id="rId4"/>
              </a:rPr>
              <a:t>www.cfla.gov.lv</a:t>
            </a:r>
            <a:endParaRPr lang="lv-LV" sz="1400" dirty="0">
              <a:latin typeface="Verdana" panose="020B0604030504040204" pitchFamily="34" charset="0"/>
              <a:ea typeface="Verdana" panose="020B0604030504040204" pitchFamily="34" charset="0"/>
            </a:endParaRPr>
          </a:p>
        </p:txBody>
      </p:sp>
      <p:sp>
        <p:nvSpPr>
          <p:cNvPr id="5" name="Text Box 2">
            <a:extLst>
              <a:ext uri="{FF2B5EF4-FFF2-40B4-BE49-F238E27FC236}">
                <a16:creationId xmlns:a16="http://schemas.microsoft.com/office/drawing/2014/main" id="{04C42310-AA54-04ED-9CFD-4DCC34B5498A}"/>
              </a:ext>
            </a:extLst>
          </p:cNvPr>
          <p:cNvSpPr txBox="1">
            <a:spLocks noChangeArrowheads="1"/>
          </p:cNvSpPr>
          <p:nvPr/>
        </p:nvSpPr>
        <p:spPr bwMode="auto">
          <a:xfrm>
            <a:off x="0" y="5417515"/>
            <a:ext cx="11877575" cy="8649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indent="450850" eaLnBrk="0" hangingPunct="0">
              <a:defRPr>
                <a:solidFill>
                  <a:schemeClr val="tx1"/>
                </a:solidFill>
                <a:latin typeface="Arial" panose="020B0604020202020204" pitchFamily="34" charset="0"/>
              </a:defRPr>
            </a:lvl1pPr>
            <a:lvl2pPr marL="457200" eaLnBrk="0" hangingPunct="0">
              <a:defRPr>
                <a:solidFill>
                  <a:schemeClr val="tx1"/>
                </a:solidFill>
                <a:latin typeface="Arial" panose="020B0604020202020204" pitchFamily="34" charset="0"/>
              </a:defRPr>
            </a:lvl2pPr>
            <a:lvl3pPr marL="914400" eaLnBrk="0" hangingPunct="0">
              <a:defRPr>
                <a:solidFill>
                  <a:schemeClr val="tx1"/>
                </a:solidFill>
                <a:latin typeface="Arial" panose="020B0604020202020204" pitchFamily="34" charset="0"/>
              </a:defRPr>
            </a:lvl3pPr>
            <a:lvl4pPr marL="1371600" eaLnBrk="0" hangingPunct="0">
              <a:defRPr>
                <a:solidFill>
                  <a:schemeClr val="tx1"/>
                </a:solidFill>
                <a:latin typeface="Arial" panose="020B0604020202020204" pitchFamily="34" charset="0"/>
              </a:defRPr>
            </a:lvl4pPr>
            <a:lvl5pPr marL="1828800"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defTabSz="914400"/>
            <a:r>
              <a:rPr lang="lv-LV" sz="1600" spc="30" dirty="0">
                <a:effectLst/>
                <a:latin typeface="Verdana" panose="020B0604030504040204" pitchFamily="34" charset="0"/>
                <a:ea typeface="Verdana" panose="020B0604030504040204" pitchFamily="34" charset="0"/>
                <a:cs typeface="Times New Roman" panose="02020603050405020304" pitchFamily="18" charset="0"/>
              </a:rPr>
              <a:t>Finanšu ministrs								A. Ašeradens</a:t>
            </a:r>
            <a:endParaRPr lang="lv-LV" sz="1600" dirty="0">
              <a:effectLst/>
              <a:latin typeface="Verdana" panose="020B0604030504040204" pitchFamily="34" charset="0"/>
              <a:ea typeface="Verdana" panose="020B0604030504040204" pitchFamily="34" charset="0"/>
              <a:cs typeface="DokChampa" panose="020B0604020202020204" pitchFamily="34" charset="-34"/>
            </a:endParaRP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lv-LV" altLang="lv-LV" sz="1600" b="0" i="0" u="none" strike="noStrike" cap="none" normalizeH="0" baseline="0" dirty="0">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endParaRPr>
          </a:p>
          <a:p>
            <a:pPr lvl="0" algn="just" defTabSz="914400"/>
            <a:r>
              <a:rPr lang="lv-LV" altLang="lv-LV" sz="1000" dirty="0" bmk="">
                <a:latin typeface="Verdana" panose="020B0604030504040204" pitchFamily="34" charset="0"/>
                <a:ea typeface="Verdana" panose="020B0604030504040204" pitchFamily="34" charset="0"/>
                <a:cs typeface="Times New Roman" panose="02020603050405020304" pitchFamily="18" charset="0"/>
              </a:rPr>
              <a:t>Ilze Mežsarga </a:t>
            </a:r>
            <a:r>
              <a:rPr lang="lv-LV" altLang="lv-LV" sz="1000" dirty="0" bmk="">
                <a:solidFill>
                  <a:srgbClr val="000000"/>
                </a:solidFill>
                <a:latin typeface="Verdana" panose="020B0604030504040204" pitchFamily="34" charset="0"/>
                <a:ea typeface="Verdana" panose="020B0604030504040204" pitchFamily="34" charset="0"/>
                <a:cs typeface="Times New Roman" panose="02020603050405020304" pitchFamily="18" charset="0"/>
              </a:rPr>
              <a:t>29279974</a:t>
            </a:r>
            <a:r>
              <a:rPr lang="lv-LV" altLang="lv-LV" sz="1000" dirty="0" bmk="">
                <a:latin typeface="Verdana" panose="020B0604030504040204" pitchFamily="34" charset="0"/>
                <a:ea typeface="Verdana" panose="020B0604030504040204" pitchFamily="34" charset="0"/>
                <a:cs typeface="Times New Roman" panose="02020603050405020304" pitchFamily="18" charset="0"/>
              </a:rPr>
              <a:t> </a:t>
            </a:r>
            <a:endParaRPr lang="lv-LV" altLang="lv-LV" sz="1000" dirty="0">
              <a:latin typeface="Verdana" panose="020B0604030504040204" pitchFamily="34" charset="0"/>
              <a:ea typeface="Verdana" panose="020B0604030504040204" pitchFamily="34" charset="0"/>
            </a:endParaRPr>
          </a:p>
          <a:p>
            <a:pPr lvl="0" algn="just" defTabSz="914400"/>
            <a:r>
              <a:rPr lang="lv-LV" altLang="lv-LV" sz="1000" dirty="0">
                <a:latin typeface="Verdana" panose="020B0604030504040204" pitchFamily="34" charset="0"/>
                <a:ea typeface="Verdana" panose="020B0604030504040204" pitchFamily="34" charset="0"/>
                <a:cs typeface="Times New Roman" panose="02020603050405020304" pitchFamily="18" charset="0"/>
                <a:hlinkClick r:id="rId5"/>
              </a:rPr>
              <a:t>ilze.mezsarga@fm.gov.lv</a:t>
            </a:r>
            <a:endParaRPr lang="lv-LV" altLang="lv-LV" sz="1000" dirty="0">
              <a:latin typeface="Verdana" panose="020B0604030504040204" pitchFamily="34" charset="0"/>
              <a:ea typeface="Verdana" panose="020B0604030504040204"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lv-LV" altLang="lv-LV" sz="1600" b="0" i="0" u="none" strike="noStrike" cap="none" normalizeH="0" baseline="0" dirty="0">
              <a:ln>
                <a:noFill/>
              </a:ln>
              <a:solidFill>
                <a:schemeClr val="tx1"/>
              </a:solidFill>
              <a:effectLst/>
              <a:latin typeface="Verdana" panose="020B0604030504040204" pitchFamily="34" charset="0"/>
              <a:ea typeface="Verdana" panose="020B0604030504040204" pitchFamily="34" charset="0"/>
            </a:endParaRPr>
          </a:p>
        </p:txBody>
      </p:sp>
      <p:sp>
        <p:nvSpPr>
          <p:cNvPr id="8" name="TextBox 7">
            <a:extLst>
              <a:ext uri="{FF2B5EF4-FFF2-40B4-BE49-F238E27FC236}">
                <a16:creationId xmlns:a16="http://schemas.microsoft.com/office/drawing/2014/main" id="{9F9EC03B-FCB2-D33D-D3B4-0A345CD87473}"/>
              </a:ext>
            </a:extLst>
          </p:cNvPr>
          <p:cNvSpPr txBox="1"/>
          <p:nvPr/>
        </p:nvSpPr>
        <p:spPr>
          <a:xfrm>
            <a:off x="498901" y="4181310"/>
            <a:ext cx="11194198" cy="338554"/>
          </a:xfrm>
          <a:prstGeom prst="rect">
            <a:avLst/>
          </a:prstGeom>
          <a:noFill/>
        </p:spPr>
        <p:txBody>
          <a:bodyPr wrap="square">
            <a:spAutoFit/>
          </a:bodyPr>
          <a:lstStyle/>
          <a:p>
            <a:r>
              <a:rPr lang="lv-LV" sz="1600" i="1" dirty="0">
                <a:latin typeface="Verdana" panose="020B0604030504040204" pitchFamily="34" charset="0"/>
                <a:ea typeface="Verdana" panose="020B0604030504040204" pitchFamily="34" charset="0"/>
              </a:rPr>
              <a:t>Pielikumā: </a:t>
            </a:r>
            <a:r>
              <a:rPr lang="lv-LV" sz="1600" i="1" kern="100" dirty="0">
                <a:latin typeface="Verdana" panose="020B0604030504040204" pitchFamily="34" charset="0"/>
                <a:ea typeface="Verdana" panose="020B0604030504040204" pitchFamily="34" charset="0"/>
                <a:cs typeface="DokChampa" panose="020B0604020202020204" pitchFamily="34" charset="-34"/>
              </a:rPr>
              <a:t>Atveseļošanas fonda plāna vēl izpildāmo rādītāju izpildes statuss.</a:t>
            </a:r>
            <a:endParaRPr lang="lv-LV" sz="1600" dirty="0">
              <a:latin typeface="Verdana" panose="020B0604030504040204" pitchFamily="34" charset="0"/>
              <a:ea typeface="Verdana" panose="020B0604030504040204" pitchFamily="34" charset="0"/>
            </a:endParaRPr>
          </a:p>
        </p:txBody>
      </p:sp>
      <p:sp>
        <p:nvSpPr>
          <p:cNvPr id="11" name="TextBox 10">
            <a:extLst>
              <a:ext uri="{FF2B5EF4-FFF2-40B4-BE49-F238E27FC236}">
                <a16:creationId xmlns:a16="http://schemas.microsoft.com/office/drawing/2014/main" id="{4E745EC0-9F0B-14D2-8054-9A24B337A976}"/>
              </a:ext>
            </a:extLst>
          </p:cNvPr>
          <p:cNvSpPr txBox="1"/>
          <p:nvPr/>
        </p:nvSpPr>
        <p:spPr>
          <a:xfrm>
            <a:off x="461888" y="1498555"/>
            <a:ext cx="11194199" cy="2185214"/>
          </a:xfrm>
          <a:prstGeom prst="rect">
            <a:avLst/>
          </a:prstGeom>
          <a:noFill/>
        </p:spPr>
        <p:txBody>
          <a:bodyPr wrap="square">
            <a:spAutoFit/>
          </a:bodyPr>
          <a:lstStyle/>
          <a:p>
            <a:pPr marL="342900" indent="-342900" algn="just">
              <a:buAutoNum type="arabicPeriod"/>
            </a:pPr>
            <a:r>
              <a:rPr lang="lv-LV" b="1" dirty="0">
                <a:latin typeface="Verdana" panose="020B0604030504040204" pitchFamily="34" charset="0"/>
                <a:ea typeface="Verdana" panose="020B0604030504040204" pitchFamily="34" charset="0"/>
              </a:rPr>
              <a:t>ES fondu un Atveseļošanas fonda investīciju </a:t>
            </a:r>
            <a:r>
              <a:rPr lang="lv-LV" dirty="0">
                <a:latin typeface="Verdana" panose="020B0604030504040204" pitchFamily="34" charset="0"/>
                <a:ea typeface="Verdana" panose="020B0604030504040204" pitchFamily="34" charset="0"/>
              </a:rPr>
              <a:t>ieviešana – </a:t>
            </a:r>
            <a:r>
              <a:rPr lang="lv-LV" b="1" dirty="0">
                <a:latin typeface="Verdana" panose="020B0604030504040204" pitchFamily="34" charset="0"/>
                <a:ea typeface="Verdana" panose="020B0604030504040204" pitchFamily="34" charset="0"/>
              </a:rPr>
              <a:t>1,4 mljrd. EUR </a:t>
            </a:r>
            <a:r>
              <a:rPr lang="lv-LV" dirty="0">
                <a:latin typeface="Verdana" panose="020B0604030504040204" pitchFamily="34" charset="0"/>
                <a:ea typeface="Verdana" panose="020B0604030504040204" pitchFamily="34" charset="0"/>
              </a:rPr>
              <a:t>valsts budžeta izdevumos ekonomikas izaugsmei.</a:t>
            </a:r>
          </a:p>
          <a:p>
            <a:pPr marL="342900" indent="-342900" algn="just">
              <a:buAutoNum type="arabicPeriod"/>
            </a:pPr>
            <a:endParaRPr lang="lv-LV" dirty="0">
              <a:latin typeface="Verdana" panose="020B0604030504040204" pitchFamily="34" charset="0"/>
              <a:ea typeface="Verdana" panose="020B0604030504040204" pitchFamily="34" charset="0"/>
            </a:endParaRPr>
          </a:p>
          <a:p>
            <a:pPr marL="342900" indent="-342900" algn="just">
              <a:buAutoNum type="arabicPeriod"/>
            </a:pPr>
            <a:r>
              <a:rPr lang="lv-LV" b="1" dirty="0">
                <a:latin typeface="Verdana" panose="020B0604030504040204" pitchFamily="34" charset="0"/>
                <a:ea typeface="Verdana" panose="020B0604030504040204" pitchFamily="34" charset="0"/>
              </a:rPr>
              <a:t>Atveseļošanas fonda </a:t>
            </a:r>
            <a:r>
              <a:rPr lang="lv-LV" dirty="0">
                <a:latin typeface="Verdana" panose="020B0604030504040204" pitchFamily="34" charset="0"/>
                <a:ea typeface="Verdana" panose="020B0604030504040204" pitchFamily="34" charset="0"/>
              </a:rPr>
              <a:t>reformu un investīciju plāna </a:t>
            </a:r>
            <a:r>
              <a:rPr lang="lv-LV" b="1" dirty="0">
                <a:latin typeface="Verdana" panose="020B0604030504040204" pitchFamily="34" charset="0"/>
                <a:ea typeface="Verdana" panose="020B0604030504040204" pitchFamily="34" charset="0"/>
              </a:rPr>
              <a:t>pabeigšana </a:t>
            </a:r>
            <a:r>
              <a:rPr lang="lv-LV" dirty="0">
                <a:latin typeface="Verdana" panose="020B0604030504040204" pitchFamily="34" charset="0"/>
                <a:ea typeface="Verdana" panose="020B0604030504040204" pitchFamily="34" charset="0"/>
              </a:rPr>
              <a:t>par 100% </a:t>
            </a:r>
            <a:r>
              <a:rPr lang="lv-LV" dirty="0">
                <a:latin typeface="Verdana" panose="020B0604030504040204" pitchFamily="34" charset="0"/>
                <a:ea typeface="Verdana" panose="020B0604030504040204" pitchFamily="34" charset="0"/>
                <a:cs typeface="DokChampa" panose="020B0604020202020204" pitchFamily="34" charset="-34"/>
              </a:rPr>
              <a:t>1,97 mljrd. EUR piešķīrumu</a:t>
            </a:r>
            <a:r>
              <a:rPr lang="lv-LV" dirty="0">
                <a:latin typeface="Verdana" panose="020B0604030504040204" pitchFamily="34" charset="0"/>
                <a:ea typeface="Verdana" panose="020B0604030504040204" pitchFamily="34" charset="0"/>
              </a:rPr>
              <a:t>.</a:t>
            </a:r>
          </a:p>
          <a:p>
            <a:pPr marL="342900" indent="-342900" algn="just">
              <a:buAutoNum type="arabicPeriod"/>
            </a:pPr>
            <a:endParaRPr lang="lv-LV" dirty="0">
              <a:latin typeface="Verdana" panose="020B0604030504040204" pitchFamily="34" charset="0"/>
              <a:ea typeface="Verdana" panose="020B0604030504040204" pitchFamily="34" charset="0"/>
            </a:endParaRPr>
          </a:p>
          <a:p>
            <a:pPr marL="342900" indent="-342900" algn="just">
              <a:buAutoNum type="arabicPeriod"/>
            </a:pPr>
            <a:r>
              <a:rPr lang="lv-LV" dirty="0">
                <a:latin typeface="Verdana" panose="020B0604030504040204" pitchFamily="34" charset="0"/>
                <a:ea typeface="Verdana" panose="020B0604030504040204" pitchFamily="34" charset="0"/>
              </a:rPr>
              <a:t>Gatavošanās </a:t>
            </a:r>
            <a:r>
              <a:rPr lang="lv-LV" b="1" dirty="0">
                <a:latin typeface="Verdana" panose="020B0604030504040204" pitchFamily="34" charset="0"/>
                <a:ea typeface="Verdana" panose="020B0604030504040204" pitchFamily="34" charset="0"/>
              </a:rPr>
              <a:t>2028.-</a:t>
            </a:r>
            <a:r>
              <a:rPr lang="lv-LV" b="1">
                <a:latin typeface="Verdana" panose="020B0604030504040204" pitchFamily="34" charset="0"/>
                <a:ea typeface="Verdana" panose="020B0604030504040204" pitchFamily="34" charset="0"/>
              </a:rPr>
              <a:t>2034. gada </a:t>
            </a:r>
            <a:r>
              <a:rPr lang="lv-LV" b="1" dirty="0">
                <a:latin typeface="Verdana" panose="020B0604030504040204" pitchFamily="34" charset="0"/>
                <a:ea typeface="Verdana" panose="020B0604030504040204" pitchFamily="34" charset="0"/>
              </a:rPr>
              <a:t>ES fondu </a:t>
            </a:r>
            <a:r>
              <a:rPr lang="lv-LV" dirty="0">
                <a:latin typeface="Verdana" panose="020B0604030504040204" pitchFamily="34" charset="0"/>
                <a:ea typeface="Verdana" panose="020B0604030504040204" pitchFamily="34" charset="0"/>
              </a:rPr>
              <a:t>plānošanas periodam (kopējā «aploksne» Latvijai – </a:t>
            </a:r>
            <a:r>
              <a:rPr lang="lv-LV" b="1" dirty="0">
                <a:latin typeface="Verdana" panose="020B0604030504040204" pitchFamily="34" charset="0"/>
                <a:ea typeface="Verdana" panose="020B0604030504040204" pitchFamily="34" charset="0"/>
              </a:rPr>
              <a:t>9,3 mljrd. EUR</a:t>
            </a:r>
            <a:r>
              <a:rPr lang="lv-LV" dirty="0">
                <a:latin typeface="Verdana" panose="020B0604030504040204" pitchFamily="34" charset="0"/>
                <a:ea typeface="Verdana" panose="020B0604030504040204" pitchFamily="34" charset="0"/>
              </a:rPr>
              <a:t>). </a:t>
            </a:r>
          </a:p>
        </p:txBody>
      </p:sp>
    </p:spTree>
    <p:extLst>
      <p:ext uri="{BB962C8B-B14F-4D97-AF65-F5344CB8AC3E}">
        <p14:creationId xmlns:p14="http://schemas.microsoft.com/office/powerpoint/2010/main" val="184982745"/>
      </p:ext>
    </p:extLst>
  </p:cSld>
  <p:clrMapOvr>
    <a:masterClrMapping/>
  </p:clrMapOvr>
</p:sld>
</file>

<file path=ppt/theme/theme1.xml><?xml version="1.0" encoding="utf-8"?>
<a:theme xmlns:a="http://schemas.openxmlformats.org/drawingml/2006/main" name="89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FM-Presentation_LV.pptx" id="{02C5A7C7-E12E-4316-85F3-17B400FB557F}" vid="{558787D4-1F96-4AEC-9C62-B2AAD389BF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C1686BC-4040-4C55-B61B-2D61E1828D19}">
  <ds:schemaRefs>
    <ds:schemaRef ds:uri="http://schemas.microsoft.com/sharepoint/v3/contenttype/forms"/>
  </ds:schemaRefs>
</ds:datastoreItem>
</file>

<file path=customXml/itemProps2.xml><?xml version="1.0" encoding="utf-8"?>
<ds:datastoreItem xmlns:ds="http://schemas.openxmlformats.org/officeDocument/2006/customXml" ds:itemID="{53A26EAD-C3C4-4422-8263-E718DE20C7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080452BC-2159-499B-B2EE-D0DD5767A271}">
  <ds:schemaRefs>
    <ds:schemaRef ds:uri="http://purl.org/dc/term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schemas.microsoft.com/office/2006/documentManagement/types"/>
    <ds:schemaRef ds:uri="http://purl.org/dc/dcmitype/"/>
    <ds:schemaRef ds:uri="http://www.w3.org/XML/1998/namespace"/>
  </ds:schemaRefs>
</ds:datastoreItem>
</file>

<file path=docMetadata/LabelInfo.xml><?xml version="1.0" encoding="utf-8"?>
<clbl:labelList xmlns:clbl="http://schemas.microsoft.com/office/2020/mipLabelMetadata">
  <clbl:label id="{1b8a7570-3ec8-4c4e-9532-5dbb2f157b31}" enabled="1" method="Standard" siteId="{fd50a0e4-c289-4266-b7ff-7d9cf5066e91}" removed="0"/>
</clbl:labelList>
</file>

<file path=docProps/app.xml><?xml version="1.0" encoding="utf-8"?>
<Properties xmlns="http://schemas.openxmlformats.org/officeDocument/2006/extended-properties" xmlns:vt="http://schemas.openxmlformats.org/officeDocument/2006/docPropsVTypes">
  <Template>FM-Presentation_LV</Template>
  <TotalTime>27776</TotalTime>
  <Words>632</Words>
  <Application>Microsoft Office PowerPoint</Application>
  <PresentationFormat>Widescreen</PresentationFormat>
  <Paragraphs>60</Paragraphs>
  <Slides>7</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Aptos</vt:lpstr>
      <vt:lpstr>Arial</vt:lpstr>
      <vt:lpstr>Calibri</vt:lpstr>
      <vt:lpstr>DokChampa</vt:lpstr>
      <vt:lpstr>Times New Roman</vt:lpstr>
      <vt:lpstr>Verdana</vt:lpstr>
      <vt:lpstr>Wingdings</vt:lpstr>
      <vt:lpstr>89_Prezentacija_templateLV</vt:lpstr>
      <vt:lpstr>PowerPoint Presentation</vt:lpstr>
      <vt:lpstr>PowerPoint Presentation</vt:lpstr>
      <vt:lpstr>ES fondu investīcijas intensīvā ieviešanā – izsludinātas vairāk kā 90% projektu atlases un secīgi līdz 2026. gada vidum projekti ieviešanā būs jau ~ 86%, līdz šī gada beigām ~90% no pieejamā ES finansējuma. </vt:lpstr>
      <vt:lpstr>PowerPoint Presentation</vt:lpstr>
      <vt:lpstr>PowerPoint Presentation</vt:lpstr>
      <vt:lpstr>PowerPoint Presentation</vt:lpstr>
      <vt:lpstr>Prioritātes 2026. gadam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Ieva Ziepniece</dc:creator>
  <cp:lastModifiedBy>Ilze Mežsarga</cp:lastModifiedBy>
  <cp:revision>4550</cp:revision>
  <cp:lastPrinted>2024-11-19T10:55:10Z</cp:lastPrinted>
  <dcterms:created xsi:type="dcterms:W3CDTF">2022-01-10T13:44:34Z</dcterms:created>
  <dcterms:modified xsi:type="dcterms:W3CDTF">2026-02-23T10:13:02Z</dcterms:modified>
</cp:coreProperties>
</file>