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drawings/drawing2.xml" ContentType="application/vnd.openxmlformats-officedocument.drawingml.chartshapes+xml"/>
  <Override PartName="/ppt/notesSlides/notesSlide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3.xml" ContentType="application/vnd.openxmlformats-officedocument.drawingml.chartshapes+xml"/>
  <Override PartName="/ppt/notesSlides/notesSlide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8.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9.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drawings/drawing4.xml" ContentType="application/vnd.openxmlformats-officedocument.drawingml.chartshapes+xml"/>
  <Override PartName="/ppt/notesSlides/notesSlide10.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drawings/drawing5.xml" ContentType="application/vnd.openxmlformats-officedocument.drawingml.chartshapes+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2.xml" ContentType="application/vnd.openxmlformats-officedocument.themeOverr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3.xml" ContentType="application/vnd.openxmlformats-officedocument.themeOverr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4.xml" ContentType="application/vnd.openxmlformats-officedocument.themeOverr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5.xml" ContentType="application/vnd.openxmlformats-officedocument.themeOverrid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theme/themeOverride6.xml" ContentType="application/vnd.openxmlformats-officedocument.themeOverrid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theme/themeOverride7.xml" ContentType="application/vnd.openxmlformats-officedocument.themeOverrid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theme/themeOverride8.xml" ContentType="application/vnd.openxmlformats-officedocument.themeOverr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4"/>
  </p:sldMasterIdLst>
  <p:notesMasterIdLst>
    <p:notesMasterId r:id="rId35"/>
  </p:notesMasterIdLst>
  <p:sldIdLst>
    <p:sldId id="629" r:id="rId5"/>
    <p:sldId id="5128" r:id="rId6"/>
    <p:sldId id="5138" r:id="rId7"/>
    <p:sldId id="5161" r:id="rId8"/>
    <p:sldId id="5126" r:id="rId9"/>
    <p:sldId id="5163" r:id="rId10"/>
    <p:sldId id="5164" r:id="rId11"/>
    <p:sldId id="5139" r:id="rId12"/>
    <p:sldId id="5152" r:id="rId13"/>
    <p:sldId id="5158" r:id="rId14"/>
    <p:sldId id="5162" r:id="rId15"/>
    <p:sldId id="5156" r:id="rId16"/>
    <p:sldId id="5127" r:id="rId17"/>
    <p:sldId id="5129" r:id="rId18"/>
    <p:sldId id="5131" r:id="rId19"/>
    <p:sldId id="5132" r:id="rId20"/>
    <p:sldId id="5133" r:id="rId21"/>
    <p:sldId id="5134" r:id="rId22"/>
    <p:sldId id="5137" r:id="rId23"/>
    <p:sldId id="5136" r:id="rId24"/>
    <p:sldId id="5154" r:id="rId25"/>
    <p:sldId id="5153" r:id="rId26"/>
    <p:sldId id="5151" r:id="rId27"/>
    <p:sldId id="5142" r:id="rId28"/>
    <p:sldId id="5143" r:id="rId29"/>
    <p:sldId id="5146" r:id="rId30"/>
    <p:sldId id="5141" r:id="rId31"/>
    <p:sldId id="5140" r:id="rId32"/>
    <p:sldId id="5145" r:id="rId33"/>
    <p:sldId id="5124" r:id="rId34"/>
  </p:sldIdLst>
  <p:sldSz cx="12192000" cy="6858000"/>
  <p:notesSz cx="6724650" cy="9774238"/>
  <p:defaultTextStyle>
    <a:defPPr>
      <a:defRPr lang="en-US"/>
    </a:defPPr>
    <a:lvl1pPr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1pPr>
    <a:lvl2pPr marL="468313" indent="-111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2pPr>
    <a:lvl3pPr marL="938213" indent="-238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3pPr>
    <a:lvl4pPr marL="1408113" indent="-365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4pPr>
    <a:lvl5pPr marL="1878013" indent="-492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4605F02-E2F0-9B1E-9BC9-0D0FFF01B97F}" name="Aina Greiškāne" initials="AG" userId="Aina Greiškāne" providerId="None"/>
  <p188:author id="{61DDDE13-A614-2F4D-0B89-9DD87263E92D}" name="Svetlana Ševčenko" initials="SŠ" userId="Svetlana Ševčenko" providerId="None"/>
  <p188:author id="{1A3A781C-C1B4-F6F5-DDC2-CF32E6858092}" name="FM" initials="FM" userId="FM" providerId="None"/>
  <p188:author id="{9A249B1C-B28E-D22F-AC1E-BD75E220C274}" name="Liene Ernestsone" initials="LE" userId="Liene Ernestsone" providerId="None"/>
  <p188:author id="{E0012526-13FF-3B36-BDB5-F41CA1977849}" name="Finanšu ministrija" initials="FM" userId="Finanšu ministrija" providerId="None"/>
  <p188:author id="{D24E7227-62C1-1BFE-A079-381F9B05517C}" name="Līva Jirgensone" initials="LJ" userId="Līva Jirgensone" providerId="None"/>
  <p188:author id="{DAED532A-E6EB-032C-A3C5-D0ECC2894FBD}" name="Laura Naudiņa" initials="LN" userId="Laura Naudiņa" providerId="None"/>
  <p188:author id="{FCCE6C33-249C-D01A-7B93-32B3F10E5AB2}" name="Diāna Rancāne" initials="DR" userId="Diāna Rancāne" providerId="None"/>
  <p188:author id="{215ACD4A-C272-F3F7-2CB0-D5DC68308839}" name="Dainis Linuzs" initials="DL" userId="Dainis Linuzs" providerId="None"/>
  <p188:author id="{4F399051-F95D-310E-2D26-A49B87DEA48E}" name="Ance Rudzīte" initials="AR" userId="Ance Rudzīte" providerId="None"/>
  <p188:author id="{5187F257-2980-48E5-12DF-D6EF6020C6D0}" name="Ain Greiškāne" initials="AG" userId="Ain Greiškāne" providerId="None"/>
  <p188:author id="{3FFDF465-5919-08DD-EB76-314BBAD0D277}" name="Gita Tenisone" initials="GT" userId="Gita Tenisone" providerId="None"/>
  <p188:author id="{3769D666-D54D-3609-C23A-DFC2FC2883FE}" name="Dace Ķeze" initials="DĶ" userId="Dace Ķeze" providerId="None"/>
  <p188:author id="{F816A170-2CC4-F44C-CE92-DD35F94EFB0B}" name="Inese Lase" initials="IL" userId="Inese Lase" providerId="None"/>
  <p188:author id="{283A947F-1B38-D9C4-B8B6-00377730AAC1}" name="Andrejs Zambžetskis" initials="AZ" userId="Andrejs Zambžetskis" providerId="None"/>
  <p188:author id="{E847A79F-D443-B16B-EA28-69CB9B8B1BA4}" name="Anna Pukse " initials="AP" userId="Anna Pukse " providerId="None"/>
  <p188:author id="{F26303AF-3F83-F70C-BE39-2ED3E632BC17}" name="Anna Pukse" initials="AP" userId="Anna Pukse" providerId="None"/>
  <p188:author id="{FDF122BF-5318-FCEB-A110-DA40DC2E4C43}" name="Reinis Dzelzkalējs" initials="RD" userId="Reinis Dzelzkalējs" providerId="None"/>
  <p188:author id="{F53BC4C6-97A2-7284-9588-AE3ADA29D61C}" name="Ieva Ziepniece" initials="IZ" userId="Ieva Ziepniece" providerId="None"/>
  <p188:author id="{B29C72D1-89C9-D0DB-A9D1-13BE16DCAC5F}" name="Jekaterina Sorokina" initials="JS" userId="Jekaterina Sorokina" providerId="None"/>
  <p188:author id="{E084FBEF-7640-9E3A-4720-886BF0D08EAC}" name="Arta Putniņa" initials="AP" userId="Arta Putniņa" providerId="None"/>
  <p188:author id="{93CF8DF7-ACD3-7E47-F16D-3D031C6CAA2B}" name="Evita Bāliņa" initials="EBā" userId="Evita Bāliņa"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Diāna Rancāne" initials="DR" lastIdx="10" clrIdx="0">
    <p:extLst>
      <p:ext uri="{19B8F6BF-5375-455C-9EA6-DF929625EA0E}">
        <p15:presenceInfo xmlns:p15="http://schemas.microsoft.com/office/powerpoint/2012/main" userId="Diāna Rancāne" providerId="None"/>
      </p:ext>
    </p:extLst>
  </p:cmAuthor>
  <p:cmAuthor id="2" name="Arta Putniņa" initials="AP" lastIdx="1" clrIdx="1">
    <p:extLst>
      <p:ext uri="{19B8F6BF-5375-455C-9EA6-DF929625EA0E}">
        <p15:presenceInfo xmlns:p15="http://schemas.microsoft.com/office/powerpoint/2012/main" userId="Arta Putniņ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2269"/>
    <a:srgbClr val="F9FBFD"/>
    <a:srgbClr val="EAF1FA"/>
    <a:srgbClr val="595959"/>
    <a:srgbClr val="4FEFE7"/>
    <a:srgbClr val="4BA2F2"/>
    <a:srgbClr val="2F5597"/>
    <a:srgbClr val="5B9BD5"/>
    <a:srgbClr val="4A7EBB"/>
    <a:srgbClr val="789D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355" autoAdjust="0"/>
    <p:restoredTop sz="88870" autoAdjust="0"/>
  </p:normalViewPr>
  <p:slideViewPr>
    <p:cSldViewPr snapToGrid="0" snapToObjects="1">
      <p:cViewPr varScale="1">
        <p:scale>
          <a:sx n="74" d="100"/>
          <a:sy n="74" d="100"/>
        </p:scale>
        <p:origin x="1392" y="72"/>
      </p:cViewPr>
      <p:guideLst>
        <p:guide orient="horz" pos="2160"/>
        <p:guide pos="3840"/>
      </p:guideLst>
    </p:cSldViewPr>
  </p:slideViewPr>
  <p:notesTextViewPr>
    <p:cViewPr>
      <p:scale>
        <a:sx n="66" d="100"/>
        <a:sy n="66" d="100"/>
      </p:scale>
      <p:origin x="0" y="0"/>
    </p:cViewPr>
  </p:notesTextViewPr>
  <p:sorterViewPr>
    <p:cViewPr>
      <p:scale>
        <a:sx n="100" d="100"/>
        <a:sy n="100" d="100"/>
      </p:scale>
      <p:origin x="0" y="-150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fk\fsd\PL&#256;NO&#352;ANAS%20DOKUMENTI\02_2021-2027\Programma\03_grozijumi%20Nr.2\Pardalu%20varianti\PP%20fails_ar%20pardalem_UZ%20ARU%20NESUTIT.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5" Type="http://schemas.openxmlformats.org/officeDocument/2006/relationships/chartUserShapes" Target="../drawings/drawing2.xml"/><Relationship Id="rId4" Type="http://schemas.openxmlformats.org/officeDocument/2006/relationships/package" Target="../embeddings/Microsoft_Excel_Worksheet.xlsx"/></Relationships>
</file>

<file path=ppt/charts/_rels/chart3.xml.rels><?xml version="1.0" encoding="UTF-8" standalone="yes"?>
<Relationships xmlns="http://schemas.openxmlformats.org/package/2006/relationships"><Relationship Id="rId3" Type="http://schemas.openxmlformats.org/officeDocument/2006/relationships/oleObject" Target="file:///\\fk\fsd\PL&#256;NO&#352;ANAS%20DOKUMENTI\02_2021-2027\Programma\03_grozijumi%20Nr.2\Pardalu%20varianti\PP%20fails_ar%20pardalem_UZ%20ARU%20NESUTIT.xlsx"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3.xml"/></Relationships>
</file>

<file path=ppt/charts/_rels/chart4.xml.rels><?xml version="1.0" encoding="UTF-8" standalone="yes"?>
<Relationships xmlns="http://schemas.openxmlformats.org/package/2006/relationships"><Relationship Id="rId3" Type="http://schemas.openxmlformats.org/officeDocument/2006/relationships/oleObject" Target="file:///\\fk\fsd\PL&#256;NO&#352;ANAS%20DOKUMENTI\02_2021-2027\Programma\03_grozijumi%20Nr.2\Pardalu%20varianti\PP%20fails_ar%20pardalem_UZ%20ARU%20NESUTIT.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fk\fsd\PL&#256;NO&#352;ANAS%20DOKUMENTI\02_2021-2027\Programma\03_grozijumi%20Nr.2\Pardalu%20varianti\PP%20fails_ar%20pardalem_UZ%20ARU%20NESUTIT.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fk\fsd\PL&#256;NO&#352;ANAS%20DOKUMENTI\02_2021-2027\Programma\03_grozijumi%20Nr.2\Pardalu%20varianti\PP%20fails_ar%20pardalem_UZ%20ARU%20NESUTIT.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fk\fsd\PL&#256;NO&#352;ANAS%20DOKUMENTI\02_2021-2027\Programma\03_grozijumi%20Nr.2\Pardalu%20varianti\PP%20fails_ar%20pardalem_UZ%20ARU%20NESUTIT.xlsx" TargetMode="Externa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chartUserShapes" Target="../drawings/drawing4.xml"/></Relationships>
</file>

<file path=ppt/charts/_rels/chart8.xml.rels><?xml version="1.0" encoding="UTF-8" standalone="yes"?>
<Relationships xmlns="http://schemas.openxmlformats.org/package/2006/relationships"><Relationship Id="rId3" Type="http://schemas.openxmlformats.org/officeDocument/2006/relationships/oleObject" Target="file:///\\fk\fsd\PL&#256;NO&#352;ANAS%20DOKUMENTI\02_2021-2027\Programma\03_grozijumi%20Nr.2\Pardalu%20varianti\PP%20fails_ar%20pardalem_UZ%20ARU%20NESUTIT.xlsx" TargetMode="Externa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chartUserShapes" Target="../drawings/drawing5.xml"/></Relationships>
</file>

<file path=ppt/charts/_rels/chart9.xml.rels><?xml version="1.0" encoding="UTF-8" standalone="yes"?>
<Relationships xmlns="http://schemas.openxmlformats.org/package/2006/relationships"><Relationship Id="rId3" Type="http://schemas.openxmlformats.org/officeDocument/2006/relationships/oleObject" Target="file:///\\fk\fsd\PL&#256;NO&#352;ANAS%20DOKUMENTI\02_2021-2027\Programma\03_grozijumi%20Nr.2\Pardalu%20varianti\PP%20fails_ar%20pardalem_UZ%20ARU%20NESUTIT.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package" Target="../embeddings/Microsoft_Excel_Worksheet1.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package" Target="../embeddings/Microsoft_Excel_Worksheet3.xlsx"/></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package" Target="../embeddings/Microsoft_Excel_Worksheet6.xlsx"/></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package" Target="../embeddings/Microsoft_Excel_Worksheet9.xlsx"/></Relationships>
</file>

<file path=ppt/charts/_rels/chart19.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19.xml"/><Relationship Id="rId1" Type="http://schemas.microsoft.com/office/2011/relationships/chartStyle" Target="style19.xml"/><Relationship Id="rId4" Type="http://schemas.openxmlformats.org/officeDocument/2006/relationships/package" Target="../embeddings/Microsoft_Excel_Worksheet10.xlsx"/></Relationships>
</file>

<file path=ppt/charts/_rels/chart20.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20.xml"/><Relationship Id="rId1" Type="http://schemas.microsoft.com/office/2011/relationships/chartStyle" Target="style20.xml"/><Relationship Id="rId4" Type="http://schemas.openxmlformats.org/officeDocument/2006/relationships/package" Target="../embeddings/Microsoft_Excel_Worksheet11.xlsx"/></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21.xml"/><Relationship Id="rId1" Type="http://schemas.microsoft.com/office/2011/relationships/chartStyle" Target="style21.xml"/></Relationships>
</file>

<file path=ppt/charts/_rels/chart22.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22.xml"/><Relationship Id="rId1" Type="http://schemas.microsoft.com/office/2011/relationships/chartStyle" Target="style22.xml"/><Relationship Id="rId4" Type="http://schemas.openxmlformats.org/officeDocument/2006/relationships/package" Target="../embeddings/Microsoft_Excel_Worksheet1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2168139473183145E-2"/>
          <c:y val="3.2056062542594174E-2"/>
          <c:w val="0.97566372105363375"/>
          <c:h val="0.58962893443995967"/>
        </c:manualLayout>
      </c:layout>
      <c:barChart>
        <c:barDir val="col"/>
        <c:grouping val="stacked"/>
        <c:varyColors val="0"/>
        <c:ser>
          <c:idx val="0"/>
          <c:order val="0"/>
          <c:tx>
            <c:strRef>
              <c:f>'vel grafiki'!$C$118</c:f>
              <c:strCache>
                <c:ptCount val="1"/>
              </c:strCache>
            </c:strRef>
          </c:tx>
          <c:spPr>
            <a:solidFill>
              <a:schemeClr val="accent1"/>
            </a:solidFill>
            <a:ln>
              <a:noFill/>
            </a:ln>
            <a:effectLst/>
          </c:spPr>
          <c:invertIfNegative val="0"/>
          <c:dLbls>
            <c:dLbl>
              <c:idx val="0"/>
              <c:layout>
                <c:manualLayout>
                  <c:x val="-1.0139999089517859E-17"/>
                  <c:y val="-0.21564987528654264"/>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C4F6-49CE-AB81-1CB61F0ED206}"/>
                </c:ext>
              </c:extLst>
            </c:dLbl>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grafiki'!$B$119:$B$123</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strRef>
          </c:cat>
          <c:val>
            <c:numRef>
              <c:f>'vel grafiki'!$C$119:$C$123</c:f>
              <c:numCache>
                <c:formatCode>General</c:formatCode>
                <c:ptCount val="5"/>
                <c:pt idx="0" formatCode="_-* #\ ##0_-;\-* #\ ##0_-;_-* &quot;-&quot;??_-;_-@_-">
                  <c:v>3602.8786030000001</c:v>
                </c:pt>
              </c:numCache>
            </c:numRef>
          </c:val>
          <c:extLst>
            <c:ext xmlns:c16="http://schemas.microsoft.com/office/drawing/2014/chart" uri="{C3380CC4-5D6E-409C-BE32-E72D297353CC}">
              <c16:uniqueId val="{00000000-E308-4C28-85B9-98FA8D07F938}"/>
            </c:ext>
          </c:extLst>
        </c:ser>
        <c:ser>
          <c:idx val="1"/>
          <c:order val="1"/>
          <c:tx>
            <c:strRef>
              <c:f>'vel grafiki'!$D$118</c:f>
              <c:strCache>
                <c:ptCount val="1"/>
              </c:strCache>
            </c:strRef>
          </c:tx>
          <c:spPr>
            <a:solidFill>
              <a:srgbClr val="4A7EBB"/>
            </a:solidFill>
            <a:ln>
              <a:noFill/>
            </a:ln>
            <a:effectLst/>
          </c:spPr>
          <c:invertIfNegative val="0"/>
          <c:dLbls>
            <c:dLbl>
              <c:idx val="1"/>
              <c:layout>
                <c:manualLayout>
                  <c:x val="-2.2123889951242083E-3"/>
                  <c:y val="-0.20690731277492605"/>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C4F6-49CE-AB81-1CB61F0ED206}"/>
                </c:ext>
              </c:extLst>
            </c:dLbl>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grafiki'!$B$119:$B$123</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strRef>
          </c:cat>
          <c:val>
            <c:numRef>
              <c:f>'vel grafiki'!$D$119:$D$123</c:f>
              <c:numCache>
                <c:formatCode>_-* #\ ##0_-;\-* #\ ##0_-;_-* "-"??_-;_-@_-</c:formatCode>
                <c:ptCount val="5"/>
                <c:pt idx="1">
                  <c:v>3443.6176379999997</c:v>
                </c:pt>
              </c:numCache>
            </c:numRef>
          </c:val>
          <c:extLst>
            <c:ext xmlns:c16="http://schemas.microsoft.com/office/drawing/2014/chart" uri="{C3380CC4-5D6E-409C-BE32-E72D297353CC}">
              <c16:uniqueId val="{00000001-E308-4C28-85B9-98FA8D07F938}"/>
            </c:ext>
          </c:extLst>
        </c:ser>
        <c:ser>
          <c:idx val="2"/>
          <c:order val="2"/>
          <c:tx>
            <c:strRef>
              <c:f>'vel grafiki'!$E$118</c:f>
              <c:strCache>
                <c:ptCount val="1"/>
                <c:pt idx="0">
                  <c:v>Apstiprināti MK (2 581 milj. EUR)</c:v>
                </c:pt>
              </c:strCache>
            </c:strRef>
          </c:tx>
          <c:spPr>
            <a:solidFill>
              <a:srgbClr val="00B050"/>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grafiki'!$B$119:$B$123</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strRef>
          </c:cat>
          <c:val>
            <c:numRef>
              <c:f>'vel grafiki'!$E$119:$E$123</c:f>
              <c:numCache>
                <c:formatCode>General</c:formatCode>
                <c:ptCount val="5"/>
                <c:pt idx="2" formatCode="_-* #\ ##0_-;\-* #\ ##0_-;_-* &quot;-&quot;??_-;_-@_-">
                  <c:v>2581.4297919999995</c:v>
                </c:pt>
              </c:numCache>
            </c:numRef>
          </c:val>
          <c:extLst>
            <c:ext xmlns:c16="http://schemas.microsoft.com/office/drawing/2014/chart" uri="{C3380CC4-5D6E-409C-BE32-E72D297353CC}">
              <c16:uniqueId val="{00000002-E308-4C28-85B9-98FA8D07F938}"/>
            </c:ext>
          </c:extLst>
        </c:ser>
        <c:ser>
          <c:idx val="3"/>
          <c:order val="3"/>
          <c:tx>
            <c:strRef>
              <c:f>'vel grafiki'!$F$118</c:f>
              <c:strCache>
                <c:ptCount val="1"/>
                <c:pt idx="0">
                  <c:v>Iesniegti Vkanc (161 milj. EUR)</c:v>
                </c:pt>
              </c:strCache>
            </c:strRef>
          </c:tx>
          <c:spPr>
            <a:solidFill>
              <a:srgbClr val="92D050"/>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grafiki'!$B$119:$B$123</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strRef>
          </c:cat>
          <c:val>
            <c:numRef>
              <c:f>'vel grafiki'!$F$119:$F$123</c:f>
              <c:numCache>
                <c:formatCode>General</c:formatCode>
                <c:ptCount val="5"/>
                <c:pt idx="2" formatCode="_-* #\ ##0_-;\-* #\ ##0_-;_-* &quot;-&quot;??_-;_-@_-">
                  <c:v>161</c:v>
                </c:pt>
              </c:numCache>
            </c:numRef>
          </c:val>
          <c:extLst>
            <c:ext xmlns:c16="http://schemas.microsoft.com/office/drawing/2014/chart" uri="{C3380CC4-5D6E-409C-BE32-E72D297353CC}">
              <c16:uniqueId val="{00000003-E308-4C28-85B9-98FA8D07F938}"/>
            </c:ext>
          </c:extLst>
        </c:ser>
        <c:ser>
          <c:idx val="4"/>
          <c:order val="4"/>
          <c:tx>
            <c:strRef>
              <c:f>'vel grafiki'!$G$118</c:f>
              <c:strCache>
                <c:ptCount val="1"/>
              </c:strCache>
            </c:strRef>
          </c:tx>
          <c:spPr>
            <a:solidFill>
              <a:schemeClr val="accent2">
                <a:lumMod val="60000"/>
                <a:lumOff val="40000"/>
              </a:schemeClr>
            </a:solidFill>
            <a:ln>
              <a:solidFill>
                <a:schemeClr val="accent2">
                  <a:lumMod val="60000"/>
                  <a:lumOff val="40000"/>
                </a:schemeClr>
              </a:solidFill>
            </a:ln>
            <a:effectLst/>
          </c:spPr>
          <c:invertIfNegative val="0"/>
          <c:dLbls>
            <c:dLbl>
              <c:idx val="3"/>
              <c:layout>
                <c:manualLayout>
                  <c:x val="-1.1061944975621853E-3"/>
                  <c:y val="2.9141875038720911E-3"/>
                </c:manualLayout>
              </c:layout>
              <c:spPr>
                <a:noFill/>
                <a:ln>
                  <a:noFill/>
                </a:ln>
                <a:effectLst/>
              </c:spPr>
              <c:txPr>
                <a:bodyPr rot="0" spcFirstLastPara="1" vertOverflow="ellipsis" vert="horz" wrap="square" anchor="ctr" anchorCtr="1"/>
                <a:lstStyle/>
                <a:p>
                  <a:pPr algn="ctr">
                    <a:defRPr sz="16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E308-4C28-85B9-98FA8D07F938}"/>
                </c:ext>
              </c:extLst>
            </c:dLbl>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grafiki'!$B$119:$B$123</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strRef>
          </c:cat>
          <c:val>
            <c:numRef>
              <c:f>'vel grafiki'!$G$119:$G$123</c:f>
              <c:numCache>
                <c:formatCode>General</c:formatCode>
                <c:ptCount val="5"/>
                <c:pt idx="3" formatCode="_-* #\ ##0_-;\-* #\ ##0_-;_-* &quot;-&quot;??_-;_-@_-">
                  <c:v>453.76669400000003</c:v>
                </c:pt>
              </c:numCache>
            </c:numRef>
          </c:val>
          <c:extLst>
            <c:ext xmlns:c16="http://schemas.microsoft.com/office/drawing/2014/chart" uri="{C3380CC4-5D6E-409C-BE32-E72D297353CC}">
              <c16:uniqueId val="{00000004-E308-4C28-85B9-98FA8D07F938}"/>
            </c:ext>
          </c:extLst>
        </c:ser>
        <c:ser>
          <c:idx val="5"/>
          <c:order val="5"/>
          <c:tx>
            <c:strRef>
              <c:f>'vel grafiki'!$H$118</c:f>
              <c:strCache>
                <c:ptCount val="1"/>
              </c:strCache>
            </c:strRef>
          </c:tx>
          <c:spPr>
            <a:solidFill>
              <a:schemeClr val="accent6">
                <a:lumMod val="60000"/>
                <a:lumOff val="40000"/>
              </a:schemeClr>
            </a:solidFill>
            <a:ln>
              <a:noFill/>
            </a:ln>
            <a:effectLst/>
          </c:spPr>
          <c:invertIfNegative val="0"/>
          <c:dLbls>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grafiki'!$B$119:$B$123</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strRef>
          </c:cat>
          <c:val>
            <c:numRef>
              <c:f>'vel grafiki'!$H$119:$H$123</c:f>
              <c:numCache>
                <c:formatCode>General</c:formatCode>
                <c:ptCount val="5"/>
                <c:pt idx="4" formatCode="_-* #\ ##0_-;\-* #\ ##0_-;_-* &quot;-&quot;??_-;_-@_-">
                  <c:v>248.38206</c:v>
                </c:pt>
              </c:numCache>
            </c:numRef>
          </c:val>
          <c:extLst>
            <c:ext xmlns:c16="http://schemas.microsoft.com/office/drawing/2014/chart" uri="{C3380CC4-5D6E-409C-BE32-E72D297353CC}">
              <c16:uniqueId val="{00000005-E308-4C28-85B9-98FA8D07F938}"/>
            </c:ext>
          </c:extLst>
        </c:ser>
        <c:dLbls>
          <c:showLegendKey val="0"/>
          <c:showVal val="1"/>
          <c:showCatName val="0"/>
          <c:showSerName val="0"/>
          <c:showPercent val="0"/>
          <c:showBubbleSize val="0"/>
        </c:dLbls>
        <c:gapWidth val="219"/>
        <c:overlap val="100"/>
        <c:axId val="534410303"/>
        <c:axId val="534417023"/>
      </c:barChart>
      <c:catAx>
        <c:axId val="53441030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534417023"/>
        <c:crosses val="autoZero"/>
        <c:auto val="1"/>
        <c:lblAlgn val="ctr"/>
        <c:lblOffset val="100"/>
        <c:noMultiLvlLbl val="0"/>
      </c:catAx>
      <c:valAx>
        <c:axId val="534417023"/>
        <c:scaling>
          <c:orientation val="minMax"/>
        </c:scaling>
        <c:delete val="1"/>
        <c:axPos val="l"/>
        <c:numFmt formatCode="_-* #\ ##0_-;\-* #\ ##0_-;_-* &quot;-&quot;??_-;_-@_-" sourceLinked="1"/>
        <c:majorTickMark val="none"/>
        <c:minorTickMark val="none"/>
        <c:tickLblPos val="nextTo"/>
        <c:crossAx val="534410303"/>
        <c:crosses val="autoZero"/>
        <c:crossBetween val="between"/>
      </c:valAx>
      <c:spPr>
        <a:noFill/>
        <a:ln>
          <a:noFill/>
        </a:ln>
        <a:effectLst/>
      </c:spPr>
    </c:plotArea>
    <c:legend>
      <c:legendPos val="b"/>
      <c:legendEntry>
        <c:idx val="0"/>
        <c:delete val="1"/>
      </c:legendEntry>
      <c:legendEntry>
        <c:idx val="1"/>
        <c:delete val="1"/>
      </c:legendEntry>
      <c:legendEntry>
        <c:idx val="4"/>
        <c:delete val="1"/>
      </c:legendEntry>
      <c:legendEntry>
        <c:idx val="5"/>
        <c:delete val="1"/>
      </c:legendEntry>
      <c:layout>
        <c:manualLayout>
          <c:xMode val="edge"/>
          <c:yMode val="edge"/>
          <c:x val="3.7303340465205601E-2"/>
          <c:y val="0.91302664760589169"/>
          <c:w val="0.69311981946649337"/>
          <c:h val="6.6574039867002902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legend>
    <c:plotVisOnly val="1"/>
    <c:dispBlanksAs val="gap"/>
    <c:showDLblsOverMax val="0"/>
  </c:chart>
  <c:spPr>
    <a:noFill/>
    <a:ln>
      <a:noFill/>
    </a:ln>
    <a:effectLst/>
  </c:spPr>
  <c:txPr>
    <a:bodyPr/>
    <a:lstStyle/>
    <a:p>
      <a:pPr>
        <a:defRPr sz="1400">
          <a:latin typeface="Verdana" panose="020B0604030504040204" pitchFamily="34" charset="0"/>
          <a:ea typeface="Verdana" panose="020B0604030504040204" pitchFamily="34" charset="0"/>
        </a:defRPr>
      </a:pPr>
      <a:endParaRPr lang="lv-LV"/>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Atveseļošanas</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fonda</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(AF)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budžeta</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izdevumu</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plūsma</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2024.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gadā</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p>
          <a:p>
            <a:pPr>
              <a:defRPr/>
            </a:pP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ministriju</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dalījumā</a:t>
            </a:r>
            <a:r>
              <a:rPr lang="lv-LV" sz="1400" b="0" i="0" u="none" strike="noStrike" kern="1200" spc="0" baseline="0" dirty="0">
                <a:solidFill>
                  <a:sysClr val="windowText" lastClr="000000"/>
                </a:solidFill>
                <a:latin typeface="Verdana" panose="020B0604030504040204" pitchFamily="34" charset="0"/>
                <a:ea typeface="Verdana" panose="020B0604030504040204" pitchFamily="34" charset="0"/>
              </a:rPr>
              <a:t>*</a:t>
            </a:r>
          </a:p>
        </c:rich>
      </c:tx>
      <c:layout>
        <c:manualLayout>
          <c:xMode val="edge"/>
          <c:yMode val="edge"/>
          <c:x val="0.23911224472034576"/>
          <c:y val="3.6607290372936196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manualLayout>
          <c:layoutTarget val="inner"/>
          <c:xMode val="edge"/>
          <c:yMode val="edge"/>
          <c:x val="5.6376747659522691E-2"/>
          <c:y val="0.12668725003703155"/>
          <c:w val="0.93198863722012482"/>
          <c:h val="0.66315674031197658"/>
        </c:manualLayout>
      </c:layout>
      <c:barChart>
        <c:barDir val="col"/>
        <c:grouping val="stacked"/>
        <c:varyColors val="0"/>
        <c:ser>
          <c:idx val="1"/>
          <c:order val="1"/>
          <c:tx>
            <c:strRef>
              <c:f>Ministrijas_2024_AF!$C$2</c:f>
              <c:strCache>
                <c:ptCount val="1"/>
                <c:pt idx="0">
                  <c:v>Izpilde līdz 30.11.2024. (261 milj. EUR)</c:v>
                </c:pt>
              </c:strCache>
            </c:strRef>
          </c:tx>
          <c:spPr>
            <a:solidFill>
              <a:srgbClr val="FFCC00"/>
            </a:solidFill>
            <a:ln>
              <a:noFill/>
            </a:ln>
            <a:effectLst/>
          </c:spPr>
          <c:invertIfNegative val="0"/>
          <c:dLbls>
            <c:dLbl>
              <c:idx val="10"/>
              <c:layout>
                <c:manualLayout>
                  <c:x val="0"/>
                  <c:y val="7.4626865671639968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BAC-4169-8658-1B57E640CA4D}"/>
                </c:ext>
              </c:extLst>
            </c:dLbl>
            <c:dLbl>
              <c:idx val="11"/>
              <c:layout>
                <c:manualLayout>
                  <c:x val="1.0160880609652836E-2"/>
                  <c:y val="1.243781094527363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BAC-4169-8658-1B57E640CA4D}"/>
                </c:ext>
              </c:extLst>
            </c:dLbl>
            <c:dLbl>
              <c:idx val="12"/>
              <c:layout>
                <c:manualLayout>
                  <c:x val="1.467682754727632E-2"/>
                  <c:y val="7.46268656716417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BAC-4169-8658-1B57E640CA4D}"/>
                </c:ext>
              </c:extLst>
            </c:dLbl>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Ministrijas_2024_AF!$A$3:$A$15</c:f>
              <c:strCache>
                <c:ptCount val="13"/>
                <c:pt idx="0">
                  <c:v>EM</c:v>
                </c:pt>
                <c:pt idx="1">
                  <c:v>VARAM</c:v>
                </c:pt>
                <c:pt idx="2">
                  <c:v>VM</c:v>
                </c:pt>
                <c:pt idx="3">
                  <c:v>IZM</c:v>
                </c:pt>
                <c:pt idx="4">
                  <c:v>SM</c:v>
                </c:pt>
                <c:pt idx="5">
                  <c:v>KEM</c:v>
                </c:pt>
                <c:pt idx="6">
                  <c:v>IeM</c:v>
                </c:pt>
                <c:pt idx="7">
                  <c:v>LM</c:v>
                </c:pt>
                <c:pt idx="8">
                  <c:v>ZM</c:v>
                </c:pt>
                <c:pt idx="9">
                  <c:v>TM</c:v>
                </c:pt>
                <c:pt idx="10">
                  <c:v>FM</c:v>
                </c:pt>
                <c:pt idx="11">
                  <c:v>Vkanc</c:v>
                </c:pt>
                <c:pt idx="12">
                  <c:v>KM</c:v>
                </c:pt>
              </c:strCache>
            </c:strRef>
          </c:cat>
          <c:val>
            <c:numRef>
              <c:f>Ministrijas_2024_AF!$C$3:$C$15</c:f>
              <c:numCache>
                <c:formatCode>#,##0</c:formatCode>
                <c:ptCount val="13"/>
                <c:pt idx="0">
                  <c:v>68066574.88000001</c:v>
                </c:pt>
                <c:pt idx="1">
                  <c:v>69614971.909999996</c:v>
                </c:pt>
                <c:pt idx="2">
                  <c:v>26688027.68</c:v>
                </c:pt>
                <c:pt idx="3">
                  <c:v>18637458.950000003</c:v>
                </c:pt>
                <c:pt idx="4">
                  <c:v>32299983.639999997</c:v>
                </c:pt>
                <c:pt idx="5">
                  <c:v>10000000</c:v>
                </c:pt>
                <c:pt idx="6">
                  <c:v>11284888.290000001</c:v>
                </c:pt>
                <c:pt idx="7">
                  <c:v>11533416.52</c:v>
                </c:pt>
                <c:pt idx="8">
                  <c:v>7276126.0300000003</c:v>
                </c:pt>
                <c:pt idx="9">
                  <c:v>1071528.8800000001</c:v>
                </c:pt>
                <c:pt idx="10">
                  <c:v>2545094.8000000003</c:v>
                </c:pt>
                <c:pt idx="11" formatCode="#\ ##0.0">
                  <c:v>2080238.8900000001</c:v>
                </c:pt>
                <c:pt idx="12">
                  <c:v>0</c:v>
                </c:pt>
              </c:numCache>
            </c:numRef>
          </c:val>
          <c:extLst>
            <c:ext xmlns:c16="http://schemas.microsoft.com/office/drawing/2014/chart" uri="{C3380CC4-5D6E-409C-BE32-E72D297353CC}">
              <c16:uniqueId val="{00000003-7BAC-4169-8658-1B57E640CA4D}"/>
            </c:ext>
          </c:extLst>
        </c:ser>
        <c:ser>
          <c:idx val="2"/>
          <c:order val="2"/>
          <c:tx>
            <c:strRef>
              <c:f>Ministrijas_2024_AF!$D$2</c:f>
              <c:strCache>
                <c:ptCount val="1"/>
                <c:pt idx="0">
                  <c:v>Vēl jāizpilda 2024. gadā (274 milj. EUR)</c:v>
                </c:pt>
              </c:strCache>
            </c:strRef>
          </c:tx>
          <c:spPr>
            <a:pattFill prst="dkUpDiag">
              <a:fgClr>
                <a:srgbClr val="FFCC00"/>
              </a:fgClr>
              <a:bgClr>
                <a:schemeClr val="bg1"/>
              </a:bgClr>
            </a:pattFill>
            <a:ln>
              <a:noFill/>
            </a:ln>
            <a:effectLst/>
          </c:spPr>
          <c:invertIfNegative val="0"/>
          <c:dLbls>
            <c:dLbl>
              <c:idx val="4"/>
              <c:layout>
                <c:manualLayout>
                  <c:x val="0"/>
                  <c:y val="7.462686567164087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BAC-4169-8658-1B57E640CA4D}"/>
                </c:ext>
              </c:extLst>
            </c:dLbl>
            <c:dLbl>
              <c:idx val="7"/>
              <c:layout>
                <c:manualLayout>
                  <c:x val="0"/>
                  <c:y val="5.024652448350925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7BAC-4169-8658-1B57E640CA4D}"/>
                </c:ext>
              </c:extLst>
            </c:dLbl>
            <c:dLbl>
              <c:idx val="9"/>
              <c:layout>
                <c:manualLayout>
                  <c:x val="1.0160880609652836E-2"/>
                  <c:y val="-4.975124378109452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BAC-4169-8658-1B57E640CA4D}"/>
                </c:ext>
              </c:extLst>
            </c:dLbl>
            <c:dLbl>
              <c:idx val="10"/>
              <c:layout>
                <c:manualLayout>
                  <c:x val="7.9029071408410947E-3"/>
                  <c:y val="-2.4875621890547263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BAC-4169-8658-1B57E640CA4D}"/>
                </c:ext>
              </c:extLst>
            </c:dLbl>
            <c:dLbl>
              <c:idx val="11"/>
              <c:layout>
                <c:manualLayout>
                  <c:x val="1.5805814281682189E-2"/>
                  <c:y val="-9.950248756219087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7BAC-4169-8658-1B57E640CA4D}"/>
                </c:ext>
              </c:extLst>
            </c:dLbl>
            <c:dLbl>
              <c:idx val="12"/>
              <c:layout>
                <c:manualLayout>
                  <c:x val="1.5805814281682026E-2"/>
                  <c:y val="-1.741293532338326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7BAC-4169-8658-1B57E640CA4D}"/>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rgbClr val="FF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Ministrijas_2024_AF!$A$3:$A$15</c:f>
              <c:strCache>
                <c:ptCount val="13"/>
                <c:pt idx="0">
                  <c:v>EM</c:v>
                </c:pt>
                <c:pt idx="1">
                  <c:v>VARAM</c:v>
                </c:pt>
                <c:pt idx="2">
                  <c:v>VM</c:v>
                </c:pt>
                <c:pt idx="3">
                  <c:v>IZM</c:v>
                </c:pt>
                <c:pt idx="4">
                  <c:v>SM</c:v>
                </c:pt>
                <c:pt idx="5">
                  <c:v>KEM</c:v>
                </c:pt>
                <c:pt idx="6">
                  <c:v>IeM</c:v>
                </c:pt>
                <c:pt idx="7">
                  <c:v>LM</c:v>
                </c:pt>
                <c:pt idx="8">
                  <c:v>ZM</c:v>
                </c:pt>
                <c:pt idx="9">
                  <c:v>TM</c:v>
                </c:pt>
                <c:pt idx="10">
                  <c:v>FM</c:v>
                </c:pt>
                <c:pt idx="11">
                  <c:v>Vkanc</c:v>
                </c:pt>
                <c:pt idx="12">
                  <c:v>KM</c:v>
                </c:pt>
              </c:strCache>
            </c:strRef>
          </c:cat>
          <c:val>
            <c:numRef>
              <c:f>Ministrijas_2024_AF!$D$3:$D$15</c:f>
              <c:numCache>
                <c:formatCode>#,##0</c:formatCode>
                <c:ptCount val="13"/>
                <c:pt idx="0">
                  <c:v>82374868.010729983</c:v>
                </c:pt>
                <c:pt idx="1">
                  <c:v>58351048.094999999</c:v>
                </c:pt>
                <c:pt idx="2">
                  <c:v>33591207.890000001</c:v>
                </c:pt>
                <c:pt idx="3">
                  <c:v>34656520.489999995</c:v>
                </c:pt>
                <c:pt idx="4">
                  <c:v>7062735.3600000031</c:v>
                </c:pt>
                <c:pt idx="5">
                  <c:v>22605762.456</c:v>
                </c:pt>
                <c:pt idx="6">
                  <c:v>9260921.1300000008</c:v>
                </c:pt>
                <c:pt idx="7">
                  <c:v>7276518.9100000001</c:v>
                </c:pt>
                <c:pt idx="8">
                  <c:v>10196482.669999998</c:v>
                </c:pt>
                <c:pt idx="9">
                  <c:v>5371139.1200000001</c:v>
                </c:pt>
                <c:pt idx="10">
                  <c:v>1785958.0299999998</c:v>
                </c:pt>
                <c:pt idx="11" formatCode="#\ ##0.0">
                  <c:v>177344.10999999987</c:v>
                </c:pt>
                <c:pt idx="12">
                  <c:v>1710000</c:v>
                </c:pt>
              </c:numCache>
            </c:numRef>
          </c:val>
          <c:extLst>
            <c:ext xmlns:c16="http://schemas.microsoft.com/office/drawing/2014/chart" uri="{C3380CC4-5D6E-409C-BE32-E72D297353CC}">
              <c16:uniqueId val="{00000009-7BAC-4169-8658-1B57E640CA4D}"/>
            </c:ext>
          </c:extLst>
        </c:ser>
        <c:dLbls>
          <c:showLegendKey val="0"/>
          <c:showVal val="0"/>
          <c:showCatName val="0"/>
          <c:showSerName val="0"/>
          <c:showPercent val="0"/>
          <c:showBubbleSize val="0"/>
        </c:dLbls>
        <c:gapWidth val="54"/>
        <c:overlap val="100"/>
        <c:axId val="1582054799"/>
        <c:axId val="1582056239"/>
      </c:barChart>
      <c:lineChart>
        <c:grouping val="standard"/>
        <c:varyColors val="0"/>
        <c:ser>
          <c:idx val="0"/>
          <c:order val="0"/>
          <c:tx>
            <c:strRef>
              <c:f>Ministrijas_2024_AF!$B$2</c:f>
              <c:strCache>
                <c:ptCount val="1"/>
                <c:pt idx="0">
                  <c:v>30.07.2024. Kopā AF budžeta izdevumu prognoze 2024. gadam (536 milj. EUR)</c:v>
                </c:pt>
              </c:strCache>
            </c:strRef>
          </c:tx>
          <c:spPr>
            <a:ln w="28575" cap="rnd">
              <a:noFill/>
              <a:round/>
            </a:ln>
            <a:effectLst/>
          </c:spPr>
          <c:marker>
            <c:symbol val="circle"/>
            <c:size val="5"/>
            <c:spPr>
              <a:solidFill>
                <a:schemeClr val="tx1"/>
              </a:solidFill>
              <a:ln w="9525">
                <a:noFill/>
              </a:ln>
              <a:effectLst/>
            </c:spPr>
          </c:marker>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Ministrijas_2024_AF!$A$3:$A$15</c:f>
              <c:strCache>
                <c:ptCount val="13"/>
                <c:pt idx="0">
                  <c:v>EM</c:v>
                </c:pt>
                <c:pt idx="1">
                  <c:v>VARAM</c:v>
                </c:pt>
                <c:pt idx="2">
                  <c:v>VM</c:v>
                </c:pt>
                <c:pt idx="3">
                  <c:v>IZM</c:v>
                </c:pt>
                <c:pt idx="4">
                  <c:v>SM</c:v>
                </c:pt>
                <c:pt idx="5">
                  <c:v>KEM</c:v>
                </c:pt>
                <c:pt idx="6">
                  <c:v>IeM</c:v>
                </c:pt>
                <c:pt idx="7">
                  <c:v>LM</c:v>
                </c:pt>
                <c:pt idx="8">
                  <c:v>ZM</c:v>
                </c:pt>
                <c:pt idx="9">
                  <c:v>TM</c:v>
                </c:pt>
                <c:pt idx="10">
                  <c:v>FM</c:v>
                </c:pt>
                <c:pt idx="11">
                  <c:v>Vkanc</c:v>
                </c:pt>
                <c:pt idx="12">
                  <c:v>KM</c:v>
                </c:pt>
              </c:strCache>
            </c:strRef>
          </c:cat>
          <c:val>
            <c:numRef>
              <c:f>Ministrijas_2024_AF!$B$3:$B$15</c:f>
              <c:numCache>
                <c:formatCode>#,##0</c:formatCode>
                <c:ptCount val="13"/>
                <c:pt idx="0">
                  <c:v>150441442.89072999</c:v>
                </c:pt>
                <c:pt idx="1">
                  <c:v>127966020.005</c:v>
                </c:pt>
                <c:pt idx="2">
                  <c:v>60279235.57</c:v>
                </c:pt>
                <c:pt idx="3">
                  <c:v>53293979.439999998</c:v>
                </c:pt>
                <c:pt idx="4">
                  <c:v>39362719</c:v>
                </c:pt>
                <c:pt idx="5">
                  <c:v>32605762.456</c:v>
                </c:pt>
                <c:pt idx="6">
                  <c:v>20545809.420000002</c:v>
                </c:pt>
                <c:pt idx="7">
                  <c:v>18809935.43</c:v>
                </c:pt>
                <c:pt idx="8">
                  <c:v>17472608.699999999</c:v>
                </c:pt>
                <c:pt idx="9">
                  <c:v>6442668</c:v>
                </c:pt>
                <c:pt idx="10">
                  <c:v>4331052.83</c:v>
                </c:pt>
                <c:pt idx="11" formatCode="#\ ##0.0">
                  <c:v>2257583</c:v>
                </c:pt>
                <c:pt idx="12">
                  <c:v>1710000</c:v>
                </c:pt>
              </c:numCache>
            </c:numRef>
          </c:val>
          <c:smooth val="0"/>
          <c:extLst>
            <c:ext xmlns:c16="http://schemas.microsoft.com/office/drawing/2014/chart" uri="{C3380CC4-5D6E-409C-BE32-E72D297353CC}">
              <c16:uniqueId val="{0000000A-7BAC-4169-8658-1B57E640CA4D}"/>
            </c:ext>
          </c:extLst>
        </c:ser>
        <c:dLbls>
          <c:showLegendKey val="0"/>
          <c:showVal val="0"/>
          <c:showCatName val="0"/>
          <c:showSerName val="0"/>
          <c:showPercent val="0"/>
          <c:showBubbleSize val="0"/>
        </c:dLbls>
        <c:marker val="1"/>
        <c:smooth val="0"/>
        <c:axId val="1582054799"/>
        <c:axId val="1582056239"/>
      </c:lineChart>
      <c:catAx>
        <c:axId val="15820547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582056239"/>
        <c:crosses val="autoZero"/>
        <c:auto val="1"/>
        <c:lblAlgn val="ctr"/>
        <c:lblOffset val="100"/>
        <c:noMultiLvlLbl val="0"/>
      </c:catAx>
      <c:valAx>
        <c:axId val="1582056239"/>
        <c:scaling>
          <c:orientation val="minMax"/>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582054799"/>
        <c:crosses val="autoZero"/>
        <c:crossBetween val="between"/>
        <c:dispUnits>
          <c:builtInUnit val="millions"/>
          <c:dispUnitsLbl>
            <c:tx>
              <c:rich>
                <a:bodyPr rot="-5400000" spcFirstLastPara="1" vertOverflow="ellipsis" vert="horz" wrap="square" anchor="ctr" anchorCtr="1"/>
                <a:lstStyle/>
                <a:p>
                  <a:pPr>
                    <a:defRPr sz="10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0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b"/>
      <c:layout>
        <c:manualLayout>
          <c:xMode val="edge"/>
          <c:yMode val="edge"/>
          <c:x val="0"/>
          <c:y val="0.83156323174965829"/>
          <c:w val="0.99942301636683029"/>
          <c:h val="0.15848636830557916"/>
        </c:manualLayout>
      </c:layout>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defRPr>
      </a:pPr>
      <a:endParaRPr lang="lv-LV"/>
    </a:p>
  </c:txPr>
  <c:externalData r:id="rId4">
    <c:autoUpdate val="0"/>
  </c:externalData>
  <c:userShapes r:id="rId5"/>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8275414799348548E-2"/>
          <c:y val="2.9563759951580615E-2"/>
          <c:w val="0.96772313147082478"/>
          <c:h val="0.5858984885871612"/>
        </c:manualLayout>
      </c:layout>
      <c:barChart>
        <c:barDir val="col"/>
        <c:grouping val="stacked"/>
        <c:varyColors val="0"/>
        <c:ser>
          <c:idx val="0"/>
          <c:order val="0"/>
          <c:tx>
            <c:strRef>
              <c:f>'vel grafiki'!$C$125</c:f>
              <c:strCache>
                <c:ptCount val="1"/>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grafiki'!$B$126:$B$130</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grafiki'!$C$126:$C$130</c:f>
              <c:numCache>
                <c:formatCode>General</c:formatCode>
                <c:ptCount val="5"/>
                <c:pt idx="0" formatCode="_-* #\ ##0.0_-;\-* #\ ##0.0_-;_-* &quot;-&quot;??_-;_-@_-">
                  <c:v>751.13100799999995</c:v>
                </c:pt>
              </c:numCache>
              <c:extLst/>
            </c:numRef>
          </c:val>
          <c:extLst>
            <c:ext xmlns:c16="http://schemas.microsoft.com/office/drawing/2014/chart" uri="{C3380CC4-5D6E-409C-BE32-E72D297353CC}">
              <c16:uniqueId val="{00000000-A031-4B47-B7A2-1C24BB23651D}"/>
            </c:ext>
          </c:extLst>
        </c:ser>
        <c:ser>
          <c:idx val="1"/>
          <c:order val="1"/>
          <c:spPr>
            <a:solidFill>
              <a:srgbClr val="4A7EBB"/>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grafiki'!$B$126:$B$130</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grafiki'!$D$126:$D$130</c:f>
              <c:numCache>
                <c:formatCode>_-* #\ ##0.0_-;\-* #\ ##0.0_-;_-* "-"??_-;_-@_-</c:formatCode>
                <c:ptCount val="5"/>
                <c:pt idx="1">
                  <c:v>705.87273300000004</c:v>
                </c:pt>
              </c:numCache>
              <c:extLst/>
            </c:numRef>
          </c:val>
          <c:extLst>
            <c:ext xmlns:c16="http://schemas.microsoft.com/office/drawing/2014/chart" uri="{C3380CC4-5D6E-409C-BE32-E72D297353CC}">
              <c16:uniqueId val="{00000001-A031-4B47-B7A2-1C24BB23651D}"/>
            </c:ext>
          </c:extLst>
        </c:ser>
        <c:ser>
          <c:idx val="2"/>
          <c:order val="2"/>
          <c:tx>
            <c:strRef>
              <c:f>'vel grafiki'!$E$125</c:f>
              <c:strCache>
                <c:ptCount val="1"/>
                <c:pt idx="0">
                  <c:v>Apstiprināti MK (328 milj. EUR)</c:v>
                </c:pt>
              </c:strCache>
            </c:strRef>
          </c:tx>
          <c:spPr>
            <a:solidFill>
              <a:srgbClr val="00B050"/>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grafiki'!$B$126:$B$130</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grafiki'!$E$126:$E$130</c:f>
              <c:numCache>
                <c:formatCode>General</c:formatCode>
                <c:ptCount val="5"/>
                <c:pt idx="2" formatCode="_-* #\ ##0.0_-;\-* #\ ##0.0_-;_-* &quot;-&quot;??_-;_-@_-">
                  <c:v>328.04347999999999</c:v>
                </c:pt>
              </c:numCache>
              <c:extLst/>
            </c:numRef>
          </c:val>
          <c:extLst>
            <c:ext xmlns:c16="http://schemas.microsoft.com/office/drawing/2014/chart" uri="{C3380CC4-5D6E-409C-BE32-E72D297353CC}">
              <c16:uniqueId val="{00000002-A031-4B47-B7A2-1C24BB23651D}"/>
            </c:ext>
          </c:extLst>
        </c:ser>
        <c:ser>
          <c:idx val="3"/>
          <c:order val="3"/>
          <c:tx>
            <c:strRef>
              <c:f>'vel grafiki'!$F$125</c:f>
              <c:strCache>
                <c:ptCount val="1"/>
                <c:pt idx="0">
                  <c:v>Iesniegti Vkanc (milj. EUR)</c:v>
                </c:pt>
              </c:strCache>
            </c:strRef>
          </c:tx>
          <c:spPr>
            <a:solidFill>
              <a:srgbClr val="92D050"/>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grafiki'!$B$126:$B$130</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grafiki'!$F$126:$F$130</c:f>
              <c:numCache>
                <c:formatCode>General</c:formatCode>
                <c:ptCount val="5"/>
                <c:pt idx="2" formatCode="_-* #\ ##0.0_-;\-* #\ ##0.0_-;_-* &quot;-&quot;??_-;_-@_-">
                  <c:v>0</c:v>
                </c:pt>
              </c:numCache>
              <c:extLst/>
            </c:numRef>
          </c:val>
          <c:extLst>
            <c:ext xmlns:c16="http://schemas.microsoft.com/office/drawing/2014/chart" uri="{C3380CC4-5D6E-409C-BE32-E72D297353CC}">
              <c16:uniqueId val="{00000003-A031-4B47-B7A2-1C24BB23651D}"/>
            </c:ext>
          </c:extLst>
        </c:ser>
        <c:ser>
          <c:idx val="4"/>
          <c:order val="4"/>
          <c:spPr>
            <a:solidFill>
              <a:schemeClr val="accent2">
                <a:lumMod val="60000"/>
                <a:lumOff val="40000"/>
              </a:schemeClr>
            </a:solidFill>
            <a:ln>
              <a:noFill/>
            </a:ln>
            <a:effectLst/>
          </c:spPr>
          <c:invertIfNegative val="0"/>
          <c:dLbls>
            <c:dLbl>
              <c:idx val="3"/>
              <c:layout>
                <c:manualLayout>
                  <c:x val="-7.8125000000001145E-3"/>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BF3-4FCE-94F2-C05A2A95434D}"/>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grafiki'!$B$126:$B$130</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grafiki'!$G$126:$G$130</c:f>
              <c:numCache>
                <c:formatCode>General</c:formatCode>
                <c:ptCount val="5"/>
                <c:pt idx="3" formatCode="_-* #\ ##0.0_-;\-* #\ ##0.0_-;_-* &quot;-&quot;??_-;_-@_-">
                  <c:v>371.60063200000002</c:v>
                </c:pt>
              </c:numCache>
              <c:extLst/>
            </c:numRef>
          </c:val>
          <c:extLst>
            <c:ext xmlns:c16="http://schemas.microsoft.com/office/drawing/2014/chart" uri="{C3380CC4-5D6E-409C-BE32-E72D297353CC}">
              <c16:uniqueId val="{00000004-A031-4B47-B7A2-1C24BB23651D}"/>
            </c:ext>
          </c:extLst>
        </c:ser>
        <c:ser>
          <c:idx val="5"/>
          <c:order val="5"/>
          <c:spPr>
            <a:solidFill>
              <a:schemeClr val="accent6"/>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grafiki'!$B$126:$B$130</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grafiki'!$H$126:$H$130</c:f>
              <c:numCache>
                <c:formatCode>General</c:formatCode>
                <c:ptCount val="5"/>
                <c:pt idx="4" formatCode="_-* #\ ##0.0_-;\-* #\ ##0.0_-;_-* &quot;-&quot;??_-;_-@_-">
                  <c:v>6.2286210000000004</c:v>
                </c:pt>
              </c:numCache>
              <c:extLst/>
            </c:numRef>
          </c:val>
          <c:extLst>
            <c:ext xmlns:c16="http://schemas.microsoft.com/office/drawing/2014/chart" uri="{C3380CC4-5D6E-409C-BE32-E72D297353CC}">
              <c16:uniqueId val="{00000005-A031-4B47-B7A2-1C24BB23651D}"/>
            </c:ext>
          </c:extLst>
        </c:ser>
        <c:dLbls>
          <c:dLblPos val="ctr"/>
          <c:showLegendKey val="0"/>
          <c:showVal val="1"/>
          <c:showCatName val="0"/>
          <c:showSerName val="0"/>
          <c:showPercent val="0"/>
          <c:showBubbleSize val="0"/>
        </c:dLbls>
        <c:gapWidth val="219"/>
        <c:overlap val="100"/>
        <c:axId val="1201580080"/>
        <c:axId val="1201581520"/>
      </c:barChart>
      <c:catAx>
        <c:axId val="1201580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1201581520"/>
        <c:crosses val="autoZero"/>
        <c:auto val="1"/>
        <c:lblAlgn val="ctr"/>
        <c:lblOffset val="100"/>
        <c:noMultiLvlLbl val="0"/>
      </c:catAx>
      <c:valAx>
        <c:axId val="1201581520"/>
        <c:scaling>
          <c:orientation val="minMax"/>
        </c:scaling>
        <c:delete val="1"/>
        <c:axPos val="l"/>
        <c:numFmt formatCode="_-* #\ ##0.0_-;\-* #\ ##0.0_-;_-* &quot;-&quot;??_-;_-@_-" sourceLinked="1"/>
        <c:majorTickMark val="none"/>
        <c:minorTickMark val="none"/>
        <c:tickLblPos val="nextTo"/>
        <c:crossAx val="1201580080"/>
        <c:crosses val="autoZero"/>
        <c:crossBetween val="between"/>
      </c:valAx>
      <c:spPr>
        <a:noFill/>
        <a:ln>
          <a:noFill/>
        </a:ln>
        <a:effectLst/>
      </c:spPr>
    </c:plotArea>
    <c:legend>
      <c:legendPos val="b"/>
      <c:legendEntry>
        <c:idx val="0"/>
        <c:delete val="1"/>
      </c:legendEntry>
      <c:legendEntry>
        <c:idx val="1"/>
        <c:delete val="1"/>
      </c:legendEntry>
      <c:legendEntry>
        <c:idx val="4"/>
        <c:delete val="1"/>
      </c:legendEntry>
      <c:legendEntry>
        <c:idx val="5"/>
        <c:delete val="1"/>
      </c:legendEntry>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legend>
    <c:plotVisOnly val="1"/>
    <c:dispBlanksAs val="gap"/>
    <c:showDLblsOverMax val="0"/>
  </c:chart>
  <c:spPr>
    <a:noFill/>
    <a:ln>
      <a:noFill/>
    </a:ln>
    <a:effectLst/>
  </c:spPr>
  <c:txPr>
    <a:bodyPr/>
    <a:lstStyle/>
    <a:p>
      <a:pPr>
        <a:defRPr sz="1200">
          <a:latin typeface="Verdana" panose="020B0604030504040204" pitchFamily="34" charset="0"/>
          <a:ea typeface="Verdana" panose="020B0604030504040204" pitchFamily="34" charset="0"/>
        </a:defRPr>
      </a:pPr>
      <a:endParaRPr lang="lv-LV"/>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'vel grafiki'!$C$146</c:f>
              <c:strCache>
                <c:ptCount val="1"/>
              </c:strCache>
            </c:strRef>
          </c:tx>
          <c:spPr>
            <a:solidFill>
              <a:schemeClr val="accent1"/>
            </a:solidFill>
            <a:ln>
              <a:noFill/>
            </a:ln>
            <a:effectLst/>
          </c:spPr>
          <c:invertIfNegative val="0"/>
          <c:dLbls>
            <c:dLbl>
              <c:idx val="0"/>
              <c:layout>
                <c:manualLayout>
                  <c:x val="-7.8125E-3"/>
                  <c:y val="-5.8076218405908406E-3"/>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A0E-4925-8267-D488F47C4210}"/>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grafiki'!$B$147:$B$151</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grafiki'!$C$147:$C$151</c:f>
              <c:numCache>
                <c:formatCode>General</c:formatCode>
                <c:ptCount val="5"/>
                <c:pt idx="0" formatCode="_-* #\ ##0.0_-;\-* #\ ##0.0_-;_-* &quot;-&quot;??_-;_-@_-">
                  <c:v>733.19459800000004</c:v>
                </c:pt>
              </c:numCache>
              <c:extLst/>
            </c:numRef>
          </c:val>
          <c:extLst>
            <c:ext xmlns:c16="http://schemas.microsoft.com/office/drawing/2014/chart" uri="{C3380CC4-5D6E-409C-BE32-E72D297353CC}">
              <c16:uniqueId val="{00000000-2C77-4F7C-A511-C907543797C3}"/>
            </c:ext>
          </c:extLst>
        </c:ser>
        <c:ser>
          <c:idx val="1"/>
          <c:order val="1"/>
          <c:tx>
            <c:strRef>
              <c:f>'vel grafiki'!$D$139</c:f>
              <c:strCache>
                <c:ptCount val="1"/>
              </c:strCache>
            </c:strRef>
          </c:tx>
          <c:spPr>
            <a:solidFill>
              <a:srgbClr val="4A7EBB"/>
            </a:solidFill>
            <a:ln>
              <a:noFill/>
            </a:ln>
            <a:effectLst/>
          </c:spPr>
          <c:invertIfNegative val="0"/>
          <c:dLbls>
            <c:dLbl>
              <c:idx val="1"/>
              <c:layout>
                <c:manualLayout>
                  <c:x val="-6.2500000000000003E-3"/>
                  <c:y val="-2.9038109202954203E-3"/>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A0E-4925-8267-D488F47C4210}"/>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grafiki'!$B$147:$B$151</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grafiki'!$D$147:$D$151</c:f>
              <c:numCache>
                <c:formatCode>_-* #\ ##0.0_-;\-* #\ ##0.0_-;_-* "-"??_-;_-@_-</c:formatCode>
                <c:ptCount val="5"/>
                <c:pt idx="1">
                  <c:v>729.78830300000004</c:v>
                </c:pt>
              </c:numCache>
              <c:extLst/>
            </c:numRef>
          </c:val>
          <c:extLst>
            <c:ext xmlns:c16="http://schemas.microsoft.com/office/drawing/2014/chart" uri="{C3380CC4-5D6E-409C-BE32-E72D297353CC}">
              <c16:uniqueId val="{00000001-2C77-4F7C-A511-C907543797C3}"/>
            </c:ext>
          </c:extLst>
        </c:ser>
        <c:ser>
          <c:idx val="2"/>
          <c:order val="2"/>
          <c:tx>
            <c:strRef>
              <c:f>'vel grafiki'!$E$146</c:f>
              <c:strCache>
                <c:ptCount val="1"/>
                <c:pt idx="0">
                  <c:v>Apstiprināti MK (660 milj. EUR)</c:v>
                </c:pt>
              </c:strCache>
            </c:strRef>
          </c:tx>
          <c:spPr>
            <a:solidFill>
              <a:srgbClr val="00B050"/>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grafiki'!$B$147:$B$151</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grafiki'!$E$147:$E$151</c:f>
              <c:numCache>
                <c:formatCode>General</c:formatCode>
                <c:ptCount val="5"/>
                <c:pt idx="2" formatCode="_-* #\ ##0.0_-;\-* #\ ##0.0_-;_-* &quot;-&quot;??_-;_-@_-">
                  <c:v>660.01405</c:v>
                </c:pt>
              </c:numCache>
              <c:extLst/>
            </c:numRef>
          </c:val>
          <c:extLst>
            <c:ext xmlns:c16="http://schemas.microsoft.com/office/drawing/2014/chart" uri="{C3380CC4-5D6E-409C-BE32-E72D297353CC}">
              <c16:uniqueId val="{00000002-2C77-4F7C-A511-C907543797C3}"/>
            </c:ext>
          </c:extLst>
        </c:ser>
        <c:ser>
          <c:idx val="3"/>
          <c:order val="3"/>
          <c:tx>
            <c:strRef>
              <c:f>'vel grafiki'!$F$146</c:f>
              <c:strCache>
                <c:ptCount val="1"/>
                <c:pt idx="0">
                  <c:v>Iesniegti Vkanc (milj. EUR)</c:v>
                </c:pt>
              </c:strCache>
            </c:strRef>
          </c:tx>
          <c:spPr>
            <a:solidFill>
              <a:srgbClr val="92D050"/>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grafiki'!$B$147:$B$151</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grafiki'!$F$147:$F$151</c:f>
              <c:numCache>
                <c:formatCode>General</c:formatCode>
                <c:ptCount val="5"/>
                <c:pt idx="2" formatCode="_-* #\ ##0.0_-;\-* #\ ##0.0_-;_-* &quot;-&quot;??_-;_-@_-">
                  <c:v>0</c:v>
                </c:pt>
              </c:numCache>
              <c:extLst/>
            </c:numRef>
          </c:val>
          <c:extLst>
            <c:ext xmlns:c16="http://schemas.microsoft.com/office/drawing/2014/chart" uri="{C3380CC4-5D6E-409C-BE32-E72D297353CC}">
              <c16:uniqueId val="{00000003-2C77-4F7C-A511-C907543797C3}"/>
            </c:ext>
          </c:extLst>
        </c:ser>
        <c:ser>
          <c:idx val="4"/>
          <c:order val="4"/>
          <c:tx>
            <c:strRef>
              <c:f>'vel grafiki'!$G$139</c:f>
              <c:strCache>
                <c:ptCount val="1"/>
              </c:strCache>
            </c:strRef>
          </c:tx>
          <c:spPr>
            <a:solidFill>
              <a:schemeClr val="accent5"/>
            </a:solidFill>
            <a:ln>
              <a:noFill/>
            </a:ln>
            <a:effectLst/>
          </c:spPr>
          <c:invertIfNegative val="0"/>
          <c:dLbls>
            <c:dLbl>
              <c:idx val="3"/>
              <c:layout>
                <c:manualLayout>
                  <c:x val="0"/>
                  <c:y val="-1.1615243681181789E-2"/>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A0E-4925-8267-D488F47C4210}"/>
                </c:ext>
              </c:extLst>
            </c:dLbl>
            <c:spPr>
              <a:solidFill>
                <a:schemeClr val="accent2">
                  <a:lumMod val="60000"/>
                  <a:lumOff val="40000"/>
                </a:schemeClr>
              </a:solid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grafiki'!$B$147:$B$151</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grafiki'!$G$147:$G$151</c:f>
              <c:numCache>
                <c:formatCode>General</c:formatCode>
                <c:ptCount val="5"/>
                <c:pt idx="3" formatCode="_-* #\ ##0.0_-;\-* #\ ##0.0_-;_-* &quot;-&quot;??_-;_-@_-">
                  <c:v>43.393123000000003</c:v>
                </c:pt>
              </c:numCache>
              <c:extLst/>
            </c:numRef>
          </c:val>
          <c:extLst>
            <c:ext xmlns:c16="http://schemas.microsoft.com/office/drawing/2014/chart" uri="{C3380CC4-5D6E-409C-BE32-E72D297353CC}">
              <c16:uniqueId val="{00000004-2C77-4F7C-A511-C907543797C3}"/>
            </c:ext>
          </c:extLst>
        </c:ser>
        <c:ser>
          <c:idx val="5"/>
          <c:order val="5"/>
          <c:tx>
            <c:strRef>
              <c:f>'vel grafiki'!$H$139</c:f>
              <c:strCache>
                <c:ptCount val="1"/>
              </c:strCache>
            </c:strRef>
          </c:tx>
          <c:spPr>
            <a:solidFill>
              <a:schemeClr val="accent6"/>
            </a:solidFill>
            <a:ln>
              <a:noFill/>
            </a:ln>
            <a:effectLst/>
          </c:spPr>
          <c:invertIfNegative val="0"/>
          <c:dLbls>
            <c:dLbl>
              <c:idx val="4"/>
              <c:layout>
                <c:manualLayout>
                  <c:x val="1.5625000000000001E-3"/>
                  <c:y val="-1.4519054601477102E-2"/>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A0E-4925-8267-D488F47C4210}"/>
                </c:ext>
              </c:extLst>
            </c:dLbl>
            <c:spPr>
              <a:solidFill>
                <a:schemeClr val="accent6">
                  <a:lumMod val="60000"/>
                  <a:lumOff val="40000"/>
                </a:schemeClr>
              </a:solid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grafiki'!$B$147:$B$151</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grafiki'!$H$147:$H$151</c:f>
              <c:numCache>
                <c:formatCode>General</c:formatCode>
                <c:ptCount val="5"/>
                <c:pt idx="4" formatCode="_-* #\ ##0.0_-;\-* #\ ##0.0_-;_-* &quot;-&quot;??_-;_-@_-">
                  <c:v>26.381129999999999</c:v>
                </c:pt>
              </c:numCache>
              <c:extLst/>
            </c:numRef>
          </c:val>
          <c:extLst>
            <c:ext xmlns:c16="http://schemas.microsoft.com/office/drawing/2014/chart" uri="{C3380CC4-5D6E-409C-BE32-E72D297353CC}">
              <c16:uniqueId val="{00000005-2C77-4F7C-A511-C907543797C3}"/>
            </c:ext>
          </c:extLst>
        </c:ser>
        <c:dLbls>
          <c:dLblPos val="ctr"/>
          <c:showLegendKey val="0"/>
          <c:showVal val="1"/>
          <c:showCatName val="0"/>
          <c:showSerName val="0"/>
          <c:showPercent val="0"/>
          <c:showBubbleSize val="0"/>
        </c:dLbls>
        <c:gapWidth val="219"/>
        <c:overlap val="100"/>
        <c:axId val="192914511"/>
        <c:axId val="192915471"/>
      </c:barChart>
      <c:catAx>
        <c:axId val="1929145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192915471"/>
        <c:crosses val="autoZero"/>
        <c:auto val="1"/>
        <c:lblAlgn val="ctr"/>
        <c:lblOffset val="100"/>
        <c:noMultiLvlLbl val="0"/>
      </c:catAx>
      <c:valAx>
        <c:axId val="192915471"/>
        <c:scaling>
          <c:orientation val="minMax"/>
        </c:scaling>
        <c:delete val="1"/>
        <c:axPos val="l"/>
        <c:numFmt formatCode="_-* #\ ##0.0_-;\-* #\ ##0.0_-;_-* &quot;-&quot;??_-;_-@_-" sourceLinked="1"/>
        <c:majorTickMark val="none"/>
        <c:minorTickMark val="none"/>
        <c:tickLblPos val="nextTo"/>
        <c:crossAx val="192914511"/>
        <c:crosses val="autoZero"/>
        <c:crossBetween val="between"/>
      </c:valAx>
      <c:spPr>
        <a:noFill/>
        <a:ln>
          <a:noFill/>
        </a:ln>
        <a:effectLst/>
      </c:spPr>
    </c:plotArea>
    <c:legend>
      <c:legendPos val="b"/>
      <c:legendEntry>
        <c:idx val="0"/>
        <c:delete val="1"/>
      </c:legendEntry>
      <c:legendEntry>
        <c:idx val="1"/>
        <c:delete val="1"/>
      </c:legendEntry>
      <c:legendEntry>
        <c:idx val="4"/>
        <c:delete val="1"/>
      </c:legendEntry>
      <c:legendEntry>
        <c:idx val="5"/>
        <c:delete val="1"/>
      </c:legendEntry>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chemeClr val="tx1"/>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133120078740156E-2"/>
          <c:y val="2.6134298282658786E-2"/>
          <c:w val="0.96467937992125985"/>
          <c:h val="0.5525874441502272"/>
        </c:manualLayout>
      </c:layout>
      <c:barChart>
        <c:barDir val="col"/>
        <c:grouping val="stacked"/>
        <c:varyColors val="0"/>
        <c:ser>
          <c:idx val="0"/>
          <c:order val="0"/>
          <c:tx>
            <c:strRef>
              <c:f>'vel grafiki'!$C$153</c:f>
              <c:strCache>
                <c:ptCount val="1"/>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grafiki'!$B$154:$B$158</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grafiki'!$C$154:$C$158</c:f>
              <c:numCache>
                <c:formatCode>General</c:formatCode>
                <c:ptCount val="5"/>
                <c:pt idx="0" formatCode="_-* #\ ##0.0_-;\-* #\ ##0.0_-;_-* &quot;-&quot;??_-;_-@_-">
                  <c:v>272.67350399999998</c:v>
                </c:pt>
              </c:numCache>
              <c:extLst/>
            </c:numRef>
          </c:val>
          <c:extLst>
            <c:ext xmlns:c16="http://schemas.microsoft.com/office/drawing/2014/chart" uri="{C3380CC4-5D6E-409C-BE32-E72D297353CC}">
              <c16:uniqueId val="{00000000-2CE9-4D03-8650-61E836B68B68}"/>
            </c:ext>
          </c:extLst>
        </c:ser>
        <c:ser>
          <c:idx val="1"/>
          <c:order val="1"/>
          <c:tx>
            <c:strRef>
              <c:f>'vel grafiki'!$D$153</c:f>
              <c:strCache>
                <c:ptCount val="1"/>
              </c:strCache>
            </c:strRef>
          </c:tx>
          <c:spPr>
            <a:solidFill>
              <a:srgbClr val="4A7EBB"/>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grafiki'!$B$154:$B$158</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grafiki'!$D$154:$D$158</c:f>
              <c:numCache>
                <c:formatCode>_-* #\ ##0.0_-;\-* #\ ##0.0_-;_-* "-"??_-;_-@_-</c:formatCode>
                <c:ptCount val="5"/>
                <c:pt idx="1">
                  <c:v>265.19350400000002</c:v>
                </c:pt>
              </c:numCache>
              <c:extLst/>
            </c:numRef>
          </c:val>
          <c:extLst>
            <c:ext xmlns:c16="http://schemas.microsoft.com/office/drawing/2014/chart" uri="{C3380CC4-5D6E-409C-BE32-E72D297353CC}">
              <c16:uniqueId val="{00000001-2CE9-4D03-8650-61E836B68B68}"/>
            </c:ext>
          </c:extLst>
        </c:ser>
        <c:ser>
          <c:idx val="2"/>
          <c:order val="2"/>
          <c:tx>
            <c:strRef>
              <c:f>'vel grafiki'!$E$153</c:f>
              <c:strCache>
                <c:ptCount val="1"/>
                <c:pt idx="0">
                  <c:v>Apstiprināti MK (232 milj. EUR)</c:v>
                </c:pt>
              </c:strCache>
            </c:strRef>
          </c:tx>
          <c:spPr>
            <a:solidFill>
              <a:srgbClr val="00B050"/>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grafiki'!$B$154:$B$158</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grafiki'!$E$154:$E$158</c:f>
              <c:numCache>
                <c:formatCode>General</c:formatCode>
                <c:ptCount val="5"/>
                <c:pt idx="2" formatCode="_-* #\ ##0.0_-;\-* #\ ##0.0_-;_-* &quot;-&quot;??_-;_-@_-">
                  <c:v>232.03397100000001</c:v>
                </c:pt>
              </c:numCache>
              <c:extLst/>
            </c:numRef>
          </c:val>
          <c:extLst>
            <c:ext xmlns:c16="http://schemas.microsoft.com/office/drawing/2014/chart" uri="{C3380CC4-5D6E-409C-BE32-E72D297353CC}">
              <c16:uniqueId val="{00000002-2CE9-4D03-8650-61E836B68B68}"/>
            </c:ext>
          </c:extLst>
        </c:ser>
        <c:ser>
          <c:idx val="3"/>
          <c:order val="3"/>
          <c:tx>
            <c:strRef>
              <c:f>'vel grafiki'!$F$153</c:f>
              <c:strCache>
                <c:ptCount val="1"/>
                <c:pt idx="0">
                  <c:v>Iesniegti Vkanc (7,5 milj. EUR)</c:v>
                </c:pt>
              </c:strCache>
            </c:strRef>
          </c:tx>
          <c:spPr>
            <a:solidFill>
              <a:srgbClr val="92D050"/>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grafiki'!$B$154:$B$158</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grafiki'!$F$154:$F$158</c:f>
              <c:numCache>
                <c:formatCode>General</c:formatCode>
                <c:ptCount val="5"/>
                <c:pt idx="2" formatCode="_-* #\ ##0.0_-;\-* #\ ##0.0_-;_-* &quot;-&quot;??_-;_-@_-">
                  <c:v>7.48</c:v>
                </c:pt>
              </c:numCache>
              <c:extLst/>
            </c:numRef>
          </c:val>
          <c:extLst>
            <c:ext xmlns:c16="http://schemas.microsoft.com/office/drawing/2014/chart" uri="{C3380CC4-5D6E-409C-BE32-E72D297353CC}">
              <c16:uniqueId val="{00000003-2CE9-4D03-8650-61E836B68B68}"/>
            </c:ext>
          </c:extLst>
        </c:ser>
        <c:ser>
          <c:idx val="4"/>
          <c:order val="4"/>
          <c:tx>
            <c:strRef>
              <c:f>'vel grafiki'!$G$153</c:f>
              <c:strCache>
                <c:ptCount val="1"/>
              </c:strCache>
            </c:strRef>
          </c:tx>
          <c:spPr>
            <a:solidFill>
              <a:schemeClr val="accent2">
                <a:lumMod val="60000"/>
                <a:lumOff val="40000"/>
              </a:schemeClr>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grafiki'!$B$154:$B$158</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grafiki'!$G$154:$G$158</c:f>
              <c:numCache>
                <c:formatCode>General</c:formatCode>
                <c:ptCount val="5"/>
                <c:pt idx="3" formatCode="_-* #\ ##0.0_-;\-* #\ ##0.0_-;_-* &quot;-&quot;??_-;_-@_-">
                  <c:v>31.119533000000001</c:v>
                </c:pt>
              </c:numCache>
              <c:extLst/>
            </c:numRef>
          </c:val>
          <c:extLst>
            <c:ext xmlns:c16="http://schemas.microsoft.com/office/drawing/2014/chart" uri="{C3380CC4-5D6E-409C-BE32-E72D297353CC}">
              <c16:uniqueId val="{00000004-2CE9-4D03-8650-61E836B68B68}"/>
            </c:ext>
          </c:extLst>
        </c:ser>
        <c:ser>
          <c:idx val="5"/>
          <c:order val="5"/>
          <c:tx>
            <c:strRef>
              <c:f>'vel grafiki'!$H$153</c:f>
              <c:strCache>
                <c:ptCount val="1"/>
              </c:strCache>
            </c:strRef>
          </c:tx>
          <c:spPr>
            <a:solidFill>
              <a:schemeClr val="accent6">
                <a:lumMod val="60000"/>
                <a:lumOff val="40000"/>
              </a:schemeClr>
            </a:solidFill>
            <a:ln>
              <a:noFill/>
            </a:ln>
            <a:effectLst/>
          </c:spPr>
          <c:invertIfNegative val="0"/>
          <c:dLbls>
            <c:dLbl>
              <c:idx val="4"/>
              <c:layout>
                <c:manualLayout>
                  <c:x val="6.2500000000000003E-3"/>
                  <c:y val="-3.774954196384046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66C-477B-BD8F-ED8BAD66D80E}"/>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grafiki'!$B$154:$B$158</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grafiki'!$H$154:$H$158</c:f>
              <c:numCache>
                <c:formatCode>General</c:formatCode>
                <c:ptCount val="5"/>
                <c:pt idx="4" formatCode="_-* #\ ##0.0_-;\-* #\ ##0.0_-;_-* &quot;-&quot;??_-;_-@_-">
                  <c:v>2.04</c:v>
                </c:pt>
              </c:numCache>
              <c:extLst/>
            </c:numRef>
          </c:val>
          <c:extLst>
            <c:ext xmlns:c16="http://schemas.microsoft.com/office/drawing/2014/chart" uri="{C3380CC4-5D6E-409C-BE32-E72D297353CC}">
              <c16:uniqueId val="{00000005-2CE9-4D03-8650-61E836B68B68}"/>
            </c:ext>
          </c:extLst>
        </c:ser>
        <c:dLbls>
          <c:showLegendKey val="0"/>
          <c:showVal val="1"/>
          <c:showCatName val="0"/>
          <c:showSerName val="0"/>
          <c:showPercent val="0"/>
          <c:showBubbleSize val="0"/>
        </c:dLbls>
        <c:gapWidth val="219"/>
        <c:overlap val="100"/>
        <c:axId val="1286877536"/>
        <c:axId val="1286878016"/>
      </c:barChart>
      <c:catAx>
        <c:axId val="12868775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1286878016"/>
        <c:crosses val="autoZero"/>
        <c:auto val="1"/>
        <c:lblAlgn val="ctr"/>
        <c:lblOffset val="100"/>
        <c:noMultiLvlLbl val="0"/>
      </c:catAx>
      <c:valAx>
        <c:axId val="1286878016"/>
        <c:scaling>
          <c:orientation val="minMax"/>
        </c:scaling>
        <c:delete val="1"/>
        <c:axPos val="l"/>
        <c:numFmt formatCode="_-* #\ ##0.0_-;\-* #\ ##0.0_-;_-* &quot;-&quot;??_-;_-@_-" sourceLinked="1"/>
        <c:majorTickMark val="none"/>
        <c:minorTickMark val="none"/>
        <c:tickLblPos val="nextTo"/>
        <c:crossAx val="1286877536"/>
        <c:crosses val="autoZero"/>
        <c:crossBetween val="between"/>
      </c:valAx>
      <c:spPr>
        <a:noFill/>
        <a:ln>
          <a:noFill/>
        </a:ln>
        <a:effectLst/>
      </c:spPr>
    </c:plotArea>
    <c:legend>
      <c:legendPos val="b"/>
      <c:legendEntry>
        <c:idx val="0"/>
        <c:delete val="1"/>
      </c:legendEntry>
      <c:legendEntry>
        <c:idx val="1"/>
        <c:delete val="1"/>
      </c:legendEntry>
      <c:legendEntry>
        <c:idx val="4"/>
        <c:delete val="1"/>
      </c:legendEntry>
      <c:legendEntry>
        <c:idx val="5"/>
        <c:delete val="1"/>
      </c:legendEntry>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legend>
    <c:plotVisOnly val="1"/>
    <c:dispBlanksAs val="gap"/>
    <c:showDLblsOverMax val="0"/>
  </c:chart>
  <c:spPr>
    <a:noFill/>
    <a:ln>
      <a:noFill/>
    </a:ln>
    <a:effectLst/>
  </c:spPr>
  <c:txPr>
    <a:bodyPr/>
    <a:lstStyle/>
    <a:p>
      <a:pPr>
        <a:defRPr sz="1200">
          <a:solidFill>
            <a:schemeClr val="tx1"/>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'vel grafiki'!$C$132</c:f>
              <c:strCache>
                <c:ptCount val="1"/>
              </c:strCache>
            </c:strRef>
          </c:tx>
          <c:spPr>
            <a:solidFill>
              <a:schemeClr val="accent1"/>
            </a:solidFill>
            <a:ln>
              <a:noFill/>
            </a:ln>
            <a:effectLst/>
          </c:spPr>
          <c:invertIfNegative val="0"/>
          <c:dLbls>
            <c:dLbl>
              <c:idx val="0"/>
              <c:layout>
                <c:manualLayout>
                  <c:x val="-9.3750000000000066E-3"/>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D5E-4A3F-AAE4-C676CDA58A21}"/>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grafiki'!$B$133:$B$137</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grafiki'!$C$133:$C$137</c:f>
              <c:numCache>
                <c:formatCode>General</c:formatCode>
                <c:ptCount val="5"/>
                <c:pt idx="0" formatCode="_-* #\ ##0.0_-;\-* #\ ##0.0_-;_-* &quot;-&quot;??_-;_-@_-">
                  <c:v>577.15341999999998</c:v>
                </c:pt>
              </c:numCache>
              <c:extLst/>
            </c:numRef>
          </c:val>
          <c:extLst>
            <c:ext xmlns:c16="http://schemas.microsoft.com/office/drawing/2014/chart" uri="{C3380CC4-5D6E-409C-BE32-E72D297353CC}">
              <c16:uniqueId val="{00000000-DAC2-4BD5-9B6F-39369679D4A1}"/>
            </c:ext>
          </c:extLst>
        </c:ser>
        <c:ser>
          <c:idx val="2"/>
          <c:order val="2"/>
          <c:tx>
            <c:strRef>
              <c:f>'vel grafiki'!$E$132</c:f>
              <c:strCache>
                <c:ptCount val="1"/>
                <c:pt idx="0">
                  <c:v>Apstiprināti MK (379 milj. EUR)</c:v>
                </c:pt>
              </c:strCache>
            </c:strRef>
          </c:tx>
          <c:spPr>
            <a:solidFill>
              <a:srgbClr val="00B050"/>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grafiki'!$B$133:$B$137</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grafiki'!$E$133:$E$137</c:f>
              <c:numCache>
                <c:formatCode>General</c:formatCode>
                <c:ptCount val="5"/>
                <c:pt idx="2" formatCode="_-* #\ ##0.0_-;\-* #\ ##0.0_-;_-* &quot;-&quot;??_-;_-@_-">
                  <c:v>379.17489699999999</c:v>
                </c:pt>
              </c:numCache>
              <c:extLst/>
            </c:numRef>
          </c:val>
          <c:extLst>
            <c:ext xmlns:c16="http://schemas.microsoft.com/office/drawing/2014/chart" uri="{C3380CC4-5D6E-409C-BE32-E72D297353CC}">
              <c16:uniqueId val="{00000001-DAC2-4BD5-9B6F-39369679D4A1}"/>
            </c:ext>
          </c:extLst>
        </c:ser>
        <c:ser>
          <c:idx val="1"/>
          <c:order val="1"/>
          <c:tx>
            <c:strRef>
              <c:f>'vel grafiki'!$D$132</c:f>
              <c:strCache>
                <c:ptCount val="1"/>
              </c:strCache>
            </c:strRef>
          </c:tx>
          <c:spPr>
            <a:solidFill>
              <a:srgbClr val="4A7EBB"/>
            </a:solidFill>
            <a:ln>
              <a:noFill/>
            </a:ln>
            <a:effectLst/>
          </c:spPr>
          <c:invertIfNegative val="0"/>
          <c:dLbls>
            <c:dLbl>
              <c:idx val="1"/>
              <c:layout>
                <c:manualLayout>
                  <c:x val="-3.1250000000000002E-3"/>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D5E-4A3F-AAE4-C676CDA58A21}"/>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grafiki'!$B$133:$B$137</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grafiki'!$D$133:$D$137</c:f>
              <c:numCache>
                <c:formatCode>_-* #\ ##0.0_-;\-* #\ ##0.0_-;_-* "-"??_-;_-@_-</c:formatCode>
                <c:ptCount val="5"/>
                <c:pt idx="1">
                  <c:v>554.1075229999999</c:v>
                </c:pt>
              </c:numCache>
              <c:extLst/>
            </c:numRef>
          </c:val>
          <c:extLst>
            <c:ext xmlns:c16="http://schemas.microsoft.com/office/drawing/2014/chart" uri="{C3380CC4-5D6E-409C-BE32-E72D297353CC}">
              <c16:uniqueId val="{00000002-DAC2-4BD5-9B6F-39369679D4A1}"/>
            </c:ext>
          </c:extLst>
        </c:ser>
        <c:ser>
          <c:idx val="3"/>
          <c:order val="3"/>
          <c:tx>
            <c:strRef>
              <c:f>'vel grafiki'!$F$132</c:f>
              <c:strCache>
                <c:ptCount val="1"/>
                <c:pt idx="0">
                  <c:v>Iesniegti Vkanc (24,7 milj. EUR)</c:v>
                </c:pt>
              </c:strCache>
            </c:strRef>
          </c:tx>
          <c:spPr>
            <a:solidFill>
              <a:srgbClr val="92D050"/>
            </a:solidFill>
            <a:ln>
              <a:noFill/>
            </a:ln>
            <a:effectLst/>
          </c:spPr>
          <c:invertIfNegative val="0"/>
          <c:dLbls>
            <c:dLbl>
              <c:idx val="2"/>
              <c:layout>
                <c:manualLayout>
                  <c:x val="-5.729100483608997E-17"/>
                  <c:y val="-8.711432760886313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DAC2-4BD5-9B6F-39369679D4A1}"/>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grafiki'!$B$133:$B$137</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grafiki'!$F$133:$F$137</c:f>
              <c:numCache>
                <c:formatCode>General</c:formatCode>
                <c:ptCount val="5"/>
                <c:pt idx="2" formatCode="_-* #\ ##0.0_-;\-* #\ ##0.0_-;_-* &quot;-&quot;??_-;_-@_-">
                  <c:v>24.726224999999999</c:v>
                </c:pt>
              </c:numCache>
              <c:extLst/>
            </c:numRef>
          </c:val>
          <c:extLst>
            <c:ext xmlns:c16="http://schemas.microsoft.com/office/drawing/2014/chart" uri="{C3380CC4-5D6E-409C-BE32-E72D297353CC}">
              <c16:uniqueId val="{00000003-DAC2-4BD5-9B6F-39369679D4A1}"/>
            </c:ext>
          </c:extLst>
        </c:ser>
        <c:ser>
          <c:idx val="4"/>
          <c:order val="4"/>
          <c:tx>
            <c:strRef>
              <c:f>'vel grafiki'!$G$132</c:f>
              <c:strCache>
                <c:ptCount val="1"/>
              </c:strCache>
            </c:strRef>
          </c:tx>
          <c:spPr>
            <a:solidFill>
              <a:schemeClr val="accent2">
                <a:lumMod val="60000"/>
                <a:lumOff val="40000"/>
              </a:schemeClr>
            </a:solidFill>
            <a:ln>
              <a:noFill/>
            </a:ln>
            <a:effectLst/>
          </c:spPr>
          <c:invertIfNegative val="0"/>
          <c:dLbls>
            <c:dLbl>
              <c:idx val="3"/>
              <c:layout>
                <c:manualLayout>
                  <c:x val="0"/>
                  <c:y val="-3.194192012324972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D5E-4A3F-AAE4-C676CDA58A21}"/>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grafiki'!$B$133:$B$137</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grafiki'!$G$133:$G$137</c:f>
              <c:numCache>
                <c:formatCode>General</c:formatCode>
                <c:ptCount val="5"/>
                <c:pt idx="3" formatCode="_-* #\ ##0.0_-;\-* #\ ##0.0_-;_-* &quot;-&quot;??_-;_-@_-">
                  <c:v>7.6534060000000004</c:v>
                </c:pt>
              </c:numCache>
              <c:extLst/>
            </c:numRef>
          </c:val>
          <c:extLst>
            <c:ext xmlns:c16="http://schemas.microsoft.com/office/drawing/2014/chart" uri="{C3380CC4-5D6E-409C-BE32-E72D297353CC}">
              <c16:uniqueId val="{00000004-DAC2-4BD5-9B6F-39369679D4A1}"/>
            </c:ext>
          </c:extLst>
        </c:ser>
        <c:ser>
          <c:idx val="5"/>
          <c:order val="5"/>
          <c:tx>
            <c:strRef>
              <c:f>'vel grafiki'!$H$132</c:f>
              <c:strCache>
                <c:ptCount val="1"/>
              </c:strCache>
            </c:strRef>
          </c:tx>
          <c:spPr>
            <a:solidFill>
              <a:schemeClr val="accent6">
                <a:lumMod val="60000"/>
                <a:lumOff val="40000"/>
              </a:schemeClr>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grafiki'!$B$133:$B$137</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grafiki'!$H$133:$H$137</c:f>
              <c:numCache>
                <c:formatCode>General</c:formatCode>
                <c:ptCount val="5"/>
                <c:pt idx="4" formatCode="_-* #\ ##0.0_-;\-* #\ ##0.0_-;_-* &quot;-&quot;??_-;_-@_-">
                  <c:v>142.55299500000001</c:v>
                </c:pt>
              </c:numCache>
              <c:extLst/>
            </c:numRef>
          </c:val>
          <c:extLst>
            <c:ext xmlns:c16="http://schemas.microsoft.com/office/drawing/2014/chart" uri="{C3380CC4-5D6E-409C-BE32-E72D297353CC}">
              <c16:uniqueId val="{00000005-DAC2-4BD5-9B6F-39369679D4A1}"/>
            </c:ext>
          </c:extLst>
        </c:ser>
        <c:dLbls>
          <c:showLegendKey val="0"/>
          <c:showVal val="1"/>
          <c:showCatName val="0"/>
          <c:showSerName val="0"/>
          <c:showPercent val="0"/>
          <c:showBubbleSize val="0"/>
        </c:dLbls>
        <c:gapWidth val="219"/>
        <c:overlap val="100"/>
        <c:axId val="676236912"/>
        <c:axId val="676237392"/>
      </c:barChart>
      <c:catAx>
        <c:axId val="6762369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676237392"/>
        <c:crosses val="autoZero"/>
        <c:auto val="1"/>
        <c:lblAlgn val="ctr"/>
        <c:lblOffset val="100"/>
        <c:noMultiLvlLbl val="0"/>
      </c:catAx>
      <c:valAx>
        <c:axId val="676237392"/>
        <c:scaling>
          <c:orientation val="minMax"/>
        </c:scaling>
        <c:delete val="1"/>
        <c:axPos val="l"/>
        <c:numFmt formatCode="_-* #\ ##0.0_-;\-* #\ ##0.0_-;_-* &quot;-&quot;??_-;_-@_-" sourceLinked="1"/>
        <c:majorTickMark val="none"/>
        <c:minorTickMark val="none"/>
        <c:tickLblPos val="nextTo"/>
        <c:crossAx val="676236912"/>
        <c:crosses val="autoZero"/>
        <c:crossBetween val="between"/>
      </c:valAx>
      <c:spPr>
        <a:noFill/>
        <a:ln>
          <a:noFill/>
        </a:ln>
        <a:effectLst/>
      </c:spPr>
    </c:plotArea>
    <c:legend>
      <c:legendPos val="b"/>
      <c:legendEntry>
        <c:idx val="0"/>
        <c:delete val="1"/>
      </c:legendEntry>
      <c:legendEntry>
        <c:idx val="2"/>
        <c:delete val="1"/>
      </c:legendEntry>
      <c:legendEntry>
        <c:idx val="4"/>
        <c:delete val="1"/>
      </c:legendEntry>
      <c:legendEntry>
        <c:idx val="5"/>
        <c:delete val="1"/>
      </c:legendEntry>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legend>
    <c:plotVisOnly val="1"/>
    <c:dispBlanksAs val="gap"/>
    <c:showDLblsOverMax val="0"/>
  </c:chart>
  <c:spPr>
    <a:noFill/>
    <a:ln>
      <a:noFill/>
    </a:ln>
    <a:effectLst/>
  </c:spPr>
  <c:txPr>
    <a:bodyPr/>
    <a:lstStyle/>
    <a:p>
      <a:pPr>
        <a:defRPr sz="1200">
          <a:solidFill>
            <a:schemeClr val="tx1"/>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383120078740158E-2"/>
          <c:y val="3.7749541963840463E-2"/>
          <c:w val="0.96467937992125985"/>
          <c:h val="0.5525874441502272"/>
        </c:manualLayout>
      </c:layout>
      <c:barChart>
        <c:barDir val="col"/>
        <c:grouping val="stacked"/>
        <c:varyColors val="0"/>
        <c:ser>
          <c:idx val="0"/>
          <c:order val="0"/>
          <c:tx>
            <c:strRef>
              <c:f>'vel grafiki'!$C$139</c:f>
              <c:strCache>
                <c:ptCount val="1"/>
              </c:strCache>
            </c:strRef>
          </c:tx>
          <c:spPr>
            <a:solidFill>
              <a:schemeClr val="accent1"/>
            </a:solidFill>
            <a:ln>
              <a:noFill/>
            </a:ln>
            <a:effectLst/>
          </c:spPr>
          <c:invertIfNegative val="0"/>
          <c:dLbls>
            <c:dLbl>
              <c:idx val="0"/>
              <c:layout>
                <c:manualLayout>
                  <c:x val="-4.6874999999999998E-3"/>
                  <c:y val="-1.451905460147710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907-4ADF-88EE-07788096D054}"/>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grafiki'!$B$140:$B$144</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grafiki'!$C$140:$C$144</c:f>
              <c:numCache>
                <c:formatCode>General</c:formatCode>
                <c:ptCount val="5"/>
                <c:pt idx="0" formatCode="_-* #\ ##0.0_-;\-* #\ ##0.0_-;_-* &quot;-&quot;??_-;_-@_-">
                  <c:v>739.67176900000004</c:v>
                </c:pt>
              </c:numCache>
              <c:extLst/>
            </c:numRef>
          </c:val>
          <c:extLst>
            <c:ext xmlns:c16="http://schemas.microsoft.com/office/drawing/2014/chart" uri="{C3380CC4-5D6E-409C-BE32-E72D297353CC}">
              <c16:uniqueId val="{00000000-077B-4EAD-9BFB-B21E862E6FE6}"/>
            </c:ext>
          </c:extLst>
        </c:ser>
        <c:ser>
          <c:idx val="1"/>
          <c:order val="1"/>
          <c:tx>
            <c:strRef>
              <c:f>'vel grafiki'!$D$139</c:f>
              <c:strCache>
                <c:ptCount val="1"/>
              </c:strCache>
            </c:strRef>
          </c:tx>
          <c:spPr>
            <a:solidFill>
              <a:srgbClr val="4A7EBB"/>
            </a:solidFill>
            <a:ln>
              <a:noFill/>
            </a:ln>
            <a:effectLst/>
          </c:spPr>
          <c:invertIfNegative val="0"/>
          <c:dLbls>
            <c:dLbl>
              <c:idx val="1"/>
              <c:layout>
                <c:manualLayout>
                  <c:x val="-4.6874999999999998E-3"/>
                  <c:y val="-1.451905460147710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907-4ADF-88EE-07788096D054}"/>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grafiki'!$B$140:$B$144</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grafiki'!$D$140:$D$144</c:f>
              <c:numCache>
                <c:formatCode>_-* #\ ##0.0_-;\-* #\ ##0.0_-;_-* "-"??_-;_-@_-</c:formatCode>
                <c:ptCount val="5"/>
                <c:pt idx="1">
                  <c:v>739.67176900000004</c:v>
                </c:pt>
              </c:numCache>
              <c:extLst/>
            </c:numRef>
          </c:val>
          <c:extLst>
            <c:ext xmlns:c16="http://schemas.microsoft.com/office/drawing/2014/chart" uri="{C3380CC4-5D6E-409C-BE32-E72D297353CC}">
              <c16:uniqueId val="{00000001-077B-4EAD-9BFB-B21E862E6FE6}"/>
            </c:ext>
          </c:extLst>
        </c:ser>
        <c:ser>
          <c:idx val="2"/>
          <c:order val="2"/>
          <c:tx>
            <c:strRef>
              <c:f>'vel grafiki'!$E$139</c:f>
              <c:strCache>
                <c:ptCount val="1"/>
                <c:pt idx="0">
                  <c:v>Apstiprināti MK (590 milj. EUR)</c:v>
                </c:pt>
              </c:strCache>
            </c:strRef>
          </c:tx>
          <c:spPr>
            <a:solidFill>
              <a:srgbClr val="00B050"/>
            </a:solidFill>
            <a:ln>
              <a:noFill/>
            </a:ln>
            <a:effectLst/>
          </c:spPr>
          <c:invertIfNegative val="0"/>
          <c:dLbls>
            <c:dLbl>
              <c:idx val="2"/>
              <c:layout>
                <c:manualLayout>
                  <c:x val="-7.8125000000000572E-3"/>
                  <c:y val="-2.9038109202954203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077B-4EAD-9BFB-B21E862E6FE6}"/>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grafiki'!$B$140:$B$144</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grafiki'!$E$140:$E$144</c:f>
              <c:numCache>
                <c:formatCode>General</c:formatCode>
                <c:ptCount val="5"/>
                <c:pt idx="2" formatCode="_-* #\ ##0.0_-;\-* #\ ##0.0_-;_-* &quot;-&quot;??_-;_-@_-">
                  <c:v>590.06076299999995</c:v>
                </c:pt>
              </c:numCache>
              <c:extLst/>
            </c:numRef>
          </c:val>
          <c:extLst>
            <c:ext xmlns:c16="http://schemas.microsoft.com/office/drawing/2014/chart" uri="{C3380CC4-5D6E-409C-BE32-E72D297353CC}">
              <c16:uniqueId val="{00000002-077B-4EAD-9BFB-B21E862E6FE6}"/>
            </c:ext>
          </c:extLst>
        </c:ser>
        <c:ser>
          <c:idx val="3"/>
          <c:order val="3"/>
          <c:tx>
            <c:strRef>
              <c:f>'vel grafiki'!$F$139</c:f>
              <c:strCache>
                <c:ptCount val="1"/>
                <c:pt idx="0">
                  <c:v>Iesniegti Vkanc (79,9 milj. EUR)</c:v>
                </c:pt>
              </c:strCache>
            </c:strRef>
          </c:tx>
          <c:spPr>
            <a:solidFill>
              <a:srgbClr val="92D050"/>
            </a:solidFill>
            <a:ln>
              <a:noFill/>
            </a:ln>
            <a:effectLst/>
          </c:spPr>
          <c:invertIfNegative val="0"/>
          <c:dLbls>
            <c:dLbl>
              <c:idx val="2"/>
              <c:layout>
                <c:manualLayout>
                  <c:x val="-1.5625000000000573E-3"/>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077B-4EAD-9BFB-B21E862E6FE6}"/>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grafiki'!$B$140:$B$144</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grafiki'!$F$140:$F$144</c:f>
              <c:numCache>
                <c:formatCode>General</c:formatCode>
                <c:ptCount val="5"/>
                <c:pt idx="2" formatCode="_-* #\ ##0.0_-;\-* #\ ##0.0_-;_-* &quot;-&quot;??_-;_-@_-">
                  <c:v>79.926766000000001</c:v>
                </c:pt>
              </c:numCache>
              <c:extLst/>
            </c:numRef>
          </c:val>
          <c:extLst>
            <c:ext xmlns:c16="http://schemas.microsoft.com/office/drawing/2014/chart" uri="{C3380CC4-5D6E-409C-BE32-E72D297353CC}">
              <c16:uniqueId val="{00000003-077B-4EAD-9BFB-B21E862E6FE6}"/>
            </c:ext>
          </c:extLst>
        </c:ser>
        <c:ser>
          <c:idx val="4"/>
          <c:order val="4"/>
          <c:tx>
            <c:strRef>
              <c:f>'vel grafiki'!$G$139</c:f>
              <c:strCache>
                <c:ptCount val="1"/>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grafiki'!$B$140:$B$144</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grafiki'!$G$140:$G$144</c:f>
              <c:numCache>
                <c:formatCode>General</c:formatCode>
                <c:ptCount val="5"/>
                <c:pt idx="3" formatCode="_-* #\ ##0.0_-;\-* #\ ##0.0_-;_-* &quot;-&quot;??_-;_-@_-">
                  <c:v>0</c:v>
                </c:pt>
              </c:numCache>
              <c:extLst/>
            </c:numRef>
          </c:val>
          <c:extLst>
            <c:ext xmlns:c16="http://schemas.microsoft.com/office/drawing/2014/chart" uri="{C3380CC4-5D6E-409C-BE32-E72D297353CC}">
              <c16:uniqueId val="{00000004-077B-4EAD-9BFB-B21E862E6FE6}"/>
            </c:ext>
          </c:extLst>
        </c:ser>
        <c:ser>
          <c:idx val="5"/>
          <c:order val="5"/>
          <c:tx>
            <c:strRef>
              <c:f>'vel grafiki'!$H$139</c:f>
              <c:strCache>
                <c:ptCount val="1"/>
              </c:strCache>
            </c:strRef>
          </c:tx>
          <c:spPr>
            <a:solidFill>
              <a:schemeClr val="accent6">
                <a:lumMod val="60000"/>
                <a:lumOff val="40000"/>
              </a:schemeClr>
            </a:solidFill>
            <a:ln>
              <a:noFill/>
            </a:ln>
            <a:effectLst/>
          </c:spPr>
          <c:invertIfNegative val="0"/>
          <c:dLbls>
            <c:dLbl>
              <c:idx val="4"/>
              <c:layout>
                <c:manualLayout>
                  <c:x val="0"/>
                  <c:y val="0"/>
                </c:manualLayout>
              </c:layout>
              <c:tx>
                <c:rich>
                  <a:bodyPr/>
                  <a:lstStyle/>
                  <a:p>
                    <a:fld id="{CCAAE26C-2AB3-4795-894C-4EACBD8BE6EB}" type="VALUE">
                      <a:rPr lang="en-US" b="1"/>
                      <a:pPr/>
                      <a:t>[VALUE]</a:t>
                    </a:fld>
                    <a:endParaRPr lang="lv-LV"/>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077B-4EAD-9BFB-B21E862E6FE6}"/>
                </c:ext>
              </c:extLst>
            </c:dLbl>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grafiki'!$B$140:$B$144</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grafiki'!$H$140:$H$144</c:f>
              <c:numCache>
                <c:formatCode>General</c:formatCode>
                <c:ptCount val="5"/>
                <c:pt idx="4" formatCode="_-* #\ ##0.0_-;\-* #\ ##0.0_-;_-* &quot;-&quot;??_-;_-@_-">
                  <c:v>69.684240000000003</c:v>
                </c:pt>
              </c:numCache>
              <c:extLst/>
            </c:numRef>
          </c:val>
          <c:extLst>
            <c:ext xmlns:c16="http://schemas.microsoft.com/office/drawing/2014/chart" uri="{C3380CC4-5D6E-409C-BE32-E72D297353CC}">
              <c16:uniqueId val="{00000005-077B-4EAD-9BFB-B21E862E6FE6}"/>
            </c:ext>
          </c:extLst>
        </c:ser>
        <c:dLbls>
          <c:showLegendKey val="0"/>
          <c:showVal val="0"/>
          <c:showCatName val="0"/>
          <c:showSerName val="0"/>
          <c:showPercent val="0"/>
          <c:showBubbleSize val="0"/>
        </c:dLbls>
        <c:gapWidth val="219"/>
        <c:overlap val="100"/>
        <c:axId val="676246032"/>
        <c:axId val="676242192"/>
      </c:barChart>
      <c:catAx>
        <c:axId val="6762460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676242192"/>
        <c:crosses val="autoZero"/>
        <c:auto val="1"/>
        <c:lblAlgn val="ctr"/>
        <c:lblOffset val="100"/>
        <c:noMultiLvlLbl val="0"/>
      </c:catAx>
      <c:valAx>
        <c:axId val="676242192"/>
        <c:scaling>
          <c:orientation val="minMax"/>
        </c:scaling>
        <c:delete val="1"/>
        <c:axPos val="l"/>
        <c:numFmt formatCode="_-* #\ ##0.0_-;\-* #\ ##0.0_-;_-* &quot;-&quot;??_-;_-@_-" sourceLinked="1"/>
        <c:majorTickMark val="none"/>
        <c:minorTickMark val="none"/>
        <c:tickLblPos val="nextTo"/>
        <c:crossAx val="676246032"/>
        <c:crosses val="autoZero"/>
        <c:crossBetween val="between"/>
      </c:valAx>
      <c:spPr>
        <a:noFill/>
        <a:ln>
          <a:noFill/>
        </a:ln>
        <a:effectLst/>
      </c:spPr>
    </c:plotArea>
    <c:legend>
      <c:legendPos val="b"/>
      <c:legendEntry>
        <c:idx val="0"/>
        <c:delete val="1"/>
      </c:legendEntry>
      <c:legendEntry>
        <c:idx val="1"/>
        <c:delete val="1"/>
      </c:legendEntry>
      <c:legendEntry>
        <c:idx val="4"/>
        <c:delete val="1"/>
      </c:legendEntry>
      <c:legendEntry>
        <c:idx val="5"/>
        <c:delete val="1"/>
      </c:legendEntry>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legend>
    <c:plotVisOnly val="1"/>
    <c:dispBlanksAs val="gap"/>
    <c:showDLblsOverMax val="0"/>
  </c:chart>
  <c:spPr>
    <a:noFill/>
    <a:ln>
      <a:noFill/>
    </a:ln>
    <a:effectLst/>
  </c:spPr>
  <c:txPr>
    <a:bodyPr/>
    <a:lstStyle/>
    <a:p>
      <a:pPr>
        <a:defRPr sz="1200">
          <a:solidFill>
            <a:schemeClr val="tx1"/>
          </a:solidFill>
          <a:latin typeface="Verdana" panose="020B0604030504040204" pitchFamily="34" charset="0"/>
          <a:ea typeface="Verdana" panose="020B0604030504040204" pitchFamily="34" charset="0"/>
        </a:defRPr>
      </a:pPr>
      <a:endParaRPr lang="lv-LV"/>
    </a:p>
  </c:txPr>
  <c:externalData r:id="rId3">
    <c:autoUpdate val="0"/>
  </c:externalData>
  <c:userShapes r:id="rId4"/>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'vel grafiki'!$C$167</c:f>
              <c:strCache>
                <c:ptCount val="1"/>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grafiki'!$B$168:$B$172</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grafiki'!$C$168:$C$172</c:f>
              <c:numCache>
                <c:formatCode>General</c:formatCode>
                <c:ptCount val="5"/>
                <c:pt idx="0" formatCode="_-* #\ ##0.0_-;\-* #\ ##0.0_-;_-* &quot;-&quot;??_-;_-@_-">
                  <c:v>61.983266</c:v>
                </c:pt>
              </c:numCache>
              <c:extLst/>
            </c:numRef>
          </c:val>
          <c:extLst>
            <c:ext xmlns:c16="http://schemas.microsoft.com/office/drawing/2014/chart" uri="{C3380CC4-5D6E-409C-BE32-E72D297353CC}">
              <c16:uniqueId val="{00000000-4D29-46DE-AA12-4FDD6F714713}"/>
            </c:ext>
          </c:extLst>
        </c:ser>
        <c:ser>
          <c:idx val="1"/>
          <c:order val="1"/>
          <c:tx>
            <c:strRef>
              <c:f>'vel grafiki'!$D$167</c:f>
              <c:strCache>
                <c:ptCount val="1"/>
              </c:strCache>
            </c:strRef>
          </c:tx>
          <c:spPr>
            <a:solidFill>
              <a:srgbClr val="4A7EBB"/>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grafiki'!$B$168:$B$172</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grafiki'!$D$168:$D$172</c:f>
              <c:numCache>
                <c:formatCode>_-* #\ ##0.0_-;\-* #\ ##0.0_-;_-* "-"??_-;_-@_-</c:formatCode>
                <c:ptCount val="5"/>
                <c:pt idx="1">
                  <c:v>61.983266</c:v>
                </c:pt>
              </c:numCache>
              <c:extLst/>
            </c:numRef>
          </c:val>
          <c:extLst>
            <c:ext xmlns:c16="http://schemas.microsoft.com/office/drawing/2014/chart" uri="{C3380CC4-5D6E-409C-BE32-E72D297353CC}">
              <c16:uniqueId val="{00000001-4D29-46DE-AA12-4FDD6F714713}"/>
            </c:ext>
          </c:extLst>
        </c:ser>
        <c:ser>
          <c:idx val="2"/>
          <c:order val="2"/>
          <c:tx>
            <c:strRef>
              <c:f>'vel grafiki'!$E$167</c:f>
              <c:strCache>
                <c:ptCount val="1"/>
                <c:pt idx="0">
                  <c:v>Apstiprināti MK (60 milj. EUR)</c:v>
                </c:pt>
              </c:strCache>
            </c:strRef>
          </c:tx>
          <c:spPr>
            <a:solidFill>
              <a:srgbClr val="00B050"/>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grafiki'!$B$168:$B$172</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grafiki'!$E$168:$E$172</c:f>
              <c:numCache>
                <c:formatCode>General</c:formatCode>
                <c:ptCount val="5"/>
                <c:pt idx="2" formatCode="_-* #\ ##0.0_-;\-* #\ ##0.0_-;_-* &quot;-&quot;??_-;_-@_-">
                  <c:v>60.488191999999998</c:v>
                </c:pt>
              </c:numCache>
              <c:extLst/>
            </c:numRef>
          </c:val>
          <c:extLst>
            <c:ext xmlns:c16="http://schemas.microsoft.com/office/drawing/2014/chart" uri="{C3380CC4-5D6E-409C-BE32-E72D297353CC}">
              <c16:uniqueId val="{00000002-4D29-46DE-AA12-4FDD6F714713}"/>
            </c:ext>
          </c:extLst>
        </c:ser>
        <c:ser>
          <c:idx val="3"/>
          <c:order val="3"/>
          <c:tx>
            <c:strRef>
              <c:f>'vel grafiki'!$F$167</c:f>
              <c:strCache>
                <c:ptCount val="1"/>
                <c:pt idx="0">
                  <c:v>Iesniegti Vkanc (milj. EUR)</c:v>
                </c:pt>
              </c:strCache>
            </c:strRef>
          </c:tx>
          <c:spPr>
            <a:solidFill>
              <a:srgbClr val="92D050"/>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grafiki'!$B$168:$B$172</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grafiki'!$F$168:$F$172</c:f>
              <c:numCache>
                <c:formatCode>General</c:formatCode>
                <c:ptCount val="5"/>
                <c:pt idx="2" formatCode="_-* #\ ##0.0_-;\-* #\ ##0.0_-;_-* &quot;-&quot;??_-;_-@_-">
                  <c:v>0</c:v>
                </c:pt>
              </c:numCache>
              <c:extLst/>
            </c:numRef>
          </c:val>
          <c:extLst>
            <c:ext xmlns:c16="http://schemas.microsoft.com/office/drawing/2014/chart" uri="{C3380CC4-5D6E-409C-BE32-E72D297353CC}">
              <c16:uniqueId val="{00000003-4D29-46DE-AA12-4FDD6F714713}"/>
            </c:ext>
          </c:extLst>
        </c:ser>
        <c:ser>
          <c:idx val="4"/>
          <c:order val="4"/>
          <c:tx>
            <c:strRef>
              <c:f>'vel grafiki'!$G$167</c:f>
              <c:strCache>
                <c:ptCount val="1"/>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grafiki'!$B$168:$B$172</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grafiki'!$G$168:$G$172</c:f>
              <c:numCache>
                <c:formatCode>General</c:formatCode>
                <c:ptCount val="5"/>
                <c:pt idx="3" formatCode="_-* #\ ##0.0_-;\-* #\ ##0.0_-;_-* &quot;-&quot;??_-;_-@_-">
                  <c:v>0</c:v>
                </c:pt>
              </c:numCache>
              <c:extLst/>
            </c:numRef>
          </c:val>
          <c:extLst>
            <c:ext xmlns:c16="http://schemas.microsoft.com/office/drawing/2014/chart" uri="{C3380CC4-5D6E-409C-BE32-E72D297353CC}">
              <c16:uniqueId val="{00000004-4D29-46DE-AA12-4FDD6F714713}"/>
            </c:ext>
          </c:extLst>
        </c:ser>
        <c:ser>
          <c:idx val="5"/>
          <c:order val="5"/>
          <c:tx>
            <c:strRef>
              <c:f>'vel grafiki'!$H$167</c:f>
              <c:strCache>
                <c:ptCount val="1"/>
              </c:strCache>
            </c:strRef>
          </c:tx>
          <c:spPr>
            <a:solidFill>
              <a:schemeClr val="accent6">
                <a:lumMod val="60000"/>
                <a:lumOff val="40000"/>
              </a:schemeClr>
            </a:solidFill>
            <a:ln>
              <a:noFill/>
            </a:ln>
            <a:effectLst/>
          </c:spPr>
          <c:invertIfNegative val="0"/>
          <c:dLbls>
            <c:dLbl>
              <c:idx val="4"/>
              <c:layout>
                <c:manualLayout>
                  <c:x val="-3.1250000000000002E-3"/>
                  <c:y val="-3.1941920123249624E-2"/>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8F18-4B41-93BD-CE87F98D0B48}"/>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grafiki'!$B$168:$B$172</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grafiki'!$H$168:$H$172</c:f>
              <c:numCache>
                <c:formatCode>General</c:formatCode>
                <c:ptCount val="5"/>
                <c:pt idx="4" formatCode="_-* #\ ##0.0_-;\-* #\ ##0.0_-;_-* &quot;-&quot;??_-;_-@_-">
                  <c:v>1.495074</c:v>
                </c:pt>
              </c:numCache>
              <c:extLst/>
            </c:numRef>
          </c:val>
          <c:extLst>
            <c:ext xmlns:c16="http://schemas.microsoft.com/office/drawing/2014/chart" uri="{C3380CC4-5D6E-409C-BE32-E72D297353CC}">
              <c16:uniqueId val="{00000005-4D29-46DE-AA12-4FDD6F714713}"/>
            </c:ext>
          </c:extLst>
        </c:ser>
        <c:dLbls>
          <c:dLblPos val="ctr"/>
          <c:showLegendKey val="0"/>
          <c:showVal val="1"/>
          <c:showCatName val="0"/>
          <c:showSerName val="0"/>
          <c:showPercent val="0"/>
          <c:showBubbleSize val="0"/>
        </c:dLbls>
        <c:gapWidth val="219"/>
        <c:overlap val="100"/>
        <c:axId val="256424656"/>
        <c:axId val="256425136"/>
      </c:barChart>
      <c:catAx>
        <c:axId val="2564246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256425136"/>
        <c:crosses val="autoZero"/>
        <c:auto val="1"/>
        <c:lblAlgn val="ctr"/>
        <c:lblOffset val="100"/>
        <c:noMultiLvlLbl val="0"/>
      </c:catAx>
      <c:valAx>
        <c:axId val="256425136"/>
        <c:scaling>
          <c:orientation val="minMax"/>
        </c:scaling>
        <c:delete val="1"/>
        <c:axPos val="l"/>
        <c:numFmt formatCode="_-* #\ ##0.0_-;\-* #\ ##0.0_-;_-* &quot;-&quot;??_-;_-@_-" sourceLinked="1"/>
        <c:majorTickMark val="none"/>
        <c:minorTickMark val="none"/>
        <c:tickLblPos val="nextTo"/>
        <c:crossAx val="256424656"/>
        <c:crosses val="autoZero"/>
        <c:crossBetween val="between"/>
      </c:valAx>
      <c:spPr>
        <a:noFill/>
        <a:ln w="25400">
          <a:noFill/>
        </a:ln>
        <a:effectLst/>
      </c:spPr>
    </c:plotArea>
    <c:legend>
      <c:legendPos val="b"/>
      <c:legendEntry>
        <c:idx val="0"/>
        <c:delete val="1"/>
      </c:legendEntry>
      <c:legendEntry>
        <c:idx val="1"/>
        <c:delete val="1"/>
      </c:legendEntry>
      <c:legendEntry>
        <c:idx val="4"/>
        <c:delete val="1"/>
      </c:legendEntry>
      <c:legendEntry>
        <c:idx val="5"/>
        <c:delete val="1"/>
      </c:legendEntry>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legend>
    <c:plotVisOnly val="1"/>
    <c:dispBlanksAs val="gap"/>
    <c:showDLblsOverMax val="0"/>
  </c:chart>
  <c:spPr>
    <a:noFill/>
    <a:ln>
      <a:noFill/>
    </a:ln>
    <a:effectLst/>
  </c:spPr>
  <c:txPr>
    <a:bodyPr/>
    <a:lstStyle/>
    <a:p>
      <a:pPr>
        <a:defRPr sz="1200">
          <a:solidFill>
            <a:schemeClr val="tx1"/>
          </a:solidFill>
          <a:latin typeface="Verdana" panose="020B0604030504040204" pitchFamily="34" charset="0"/>
          <a:ea typeface="Verdana" panose="020B0604030504040204" pitchFamily="34" charset="0"/>
        </a:defRPr>
      </a:pPr>
      <a:endParaRPr lang="lv-LV"/>
    </a:p>
  </c:txPr>
  <c:externalData r:id="rId3">
    <c:autoUpdate val="0"/>
  </c:externalData>
  <c:userShapes r:id="rId4"/>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'vel grafiki'!$C$174</c:f>
              <c:strCache>
                <c:ptCount val="1"/>
              </c:strCache>
            </c:strRef>
          </c:tx>
          <c:spPr>
            <a:solidFill>
              <a:schemeClr val="accent1"/>
            </a:solidFill>
            <a:ln>
              <a:noFill/>
            </a:ln>
            <a:effectLst/>
          </c:spPr>
          <c:invertIfNegative val="0"/>
          <c:dLbls>
            <c:dLbl>
              <c:idx val="0"/>
              <c:layout>
                <c:manualLayout>
                  <c:x val="-4.6874999999999998E-3"/>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8E-4C03-B059-0C181440992F}"/>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grafiki'!$B$175:$B$179</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grafiki'!$C$175:$C$179</c:f>
              <c:numCache>
                <c:formatCode>General</c:formatCode>
                <c:ptCount val="5"/>
                <c:pt idx="0" formatCode="_-* #\ ##0.0_-;\-* #\ ##0.0_-;_-* &quot;-&quot;??_-;_-@_-">
                  <c:v>72.385486</c:v>
                </c:pt>
              </c:numCache>
              <c:extLst/>
            </c:numRef>
          </c:val>
          <c:extLst>
            <c:ext xmlns:c16="http://schemas.microsoft.com/office/drawing/2014/chart" uri="{C3380CC4-5D6E-409C-BE32-E72D297353CC}">
              <c16:uniqueId val="{00000000-C5D3-4171-8462-B3666D5E55F4}"/>
            </c:ext>
          </c:extLst>
        </c:ser>
        <c:ser>
          <c:idx val="1"/>
          <c:order val="1"/>
          <c:tx>
            <c:strRef>
              <c:f>'vel grafiki'!$D$174</c:f>
              <c:strCache>
                <c:ptCount val="1"/>
              </c:strCache>
            </c:strRef>
          </c:tx>
          <c:spPr>
            <a:solidFill>
              <a:srgbClr val="4A7EBB"/>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grafiki'!$B$175:$B$179</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grafiki'!$D$175:$D$179</c:f>
              <c:numCache>
                <c:formatCode>_-* #\ ##0.0_-;\-* #\ ##0.0_-;_-* "-"??_-;_-@_-</c:formatCode>
                <c:ptCount val="5"/>
                <c:pt idx="1">
                  <c:v>55.386100999999996</c:v>
                </c:pt>
              </c:numCache>
              <c:extLst/>
            </c:numRef>
          </c:val>
          <c:extLst>
            <c:ext xmlns:c16="http://schemas.microsoft.com/office/drawing/2014/chart" uri="{C3380CC4-5D6E-409C-BE32-E72D297353CC}">
              <c16:uniqueId val="{00000001-C5D3-4171-8462-B3666D5E55F4}"/>
            </c:ext>
          </c:extLst>
        </c:ser>
        <c:ser>
          <c:idx val="2"/>
          <c:order val="2"/>
          <c:tx>
            <c:strRef>
              <c:f>'vel grafiki'!$E$174</c:f>
              <c:strCache>
                <c:ptCount val="1"/>
                <c:pt idx="0">
                  <c:v>Apstiprināti MK (milj. EUR)</c:v>
                </c:pt>
              </c:strCache>
            </c:strRef>
          </c:tx>
          <c:spPr>
            <a:solidFill>
              <a:srgbClr val="00B050"/>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grafiki'!$B$175:$B$179</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grafiki'!$E$175:$E$179</c:f>
              <c:numCache>
                <c:formatCode>General</c:formatCode>
                <c:ptCount val="5"/>
                <c:pt idx="2" formatCode="_-* #\ ##0.0_-;\-* #\ ##0.0_-;_-* &quot;-&quot;??_-;_-@_-">
                  <c:v>0</c:v>
                </c:pt>
              </c:numCache>
              <c:extLst/>
            </c:numRef>
          </c:val>
          <c:extLst>
            <c:ext xmlns:c16="http://schemas.microsoft.com/office/drawing/2014/chart" uri="{C3380CC4-5D6E-409C-BE32-E72D297353CC}">
              <c16:uniqueId val="{00000002-C5D3-4171-8462-B3666D5E55F4}"/>
            </c:ext>
          </c:extLst>
        </c:ser>
        <c:ser>
          <c:idx val="3"/>
          <c:order val="3"/>
          <c:tx>
            <c:strRef>
              <c:f>'vel grafiki'!$F$174</c:f>
              <c:strCache>
                <c:ptCount val="1"/>
                <c:pt idx="0">
                  <c:v>Iesniegti Vkanc (55,4 milj. EUR)</c:v>
                </c:pt>
              </c:strCache>
            </c:strRef>
          </c:tx>
          <c:spPr>
            <a:solidFill>
              <a:srgbClr val="92D050"/>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grafiki'!$B$175:$B$179</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grafiki'!$F$175:$F$179</c:f>
              <c:numCache>
                <c:formatCode>General</c:formatCode>
                <c:ptCount val="5"/>
                <c:pt idx="2" formatCode="_-* #\ ##0.0_-;\-* #\ ##0.0_-;_-* &quot;-&quot;??_-;_-@_-">
                  <c:v>55.386100999999996</c:v>
                </c:pt>
              </c:numCache>
              <c:extLst/>
            </c:numRef>
          </c:val>
          <c:extLst>
            <c:ext xmlns:c16="http://schemas.microsoft.com/office/drawing/2014/chart" uri="{C3380CC4-5D6E-409C-BE32-E72D297353CC}">
              <c16:uniqueId val="{00000003-C5D3-4171-8462-B3666D5E55F4}"/>
            </c:ext>
          </c:extLst>
        </c:ser>
        <c:ser>
          <c:idx val="4"/>
          <c:order val="4"/>
          <c:tx>
            <c:strRef>
              <c:f>'vel grafiki'!$G$174</c:f>
              <c:strCache>
                <c:ptCount val="1"/>
              </c:strCache>
            </c:strRef>
          </c:tx>
          <c:spPr>
            <a:solidFill>
              <a:schemeClr val="accent2">
                <a:lumMod val="60000"/>
                <a:lumOff val="40000"/>
              </a:schemeClr>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grafiki'!$B$175:$B$179</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grafiki'!$G$175:$G$179</c:f>
              <c:numCache>
                <c:formatCode>General</c:formatCode>
                <c:ptCount val="5"/>
                <c:pt idx="3" formatCode="_-* #\ ##0.0_-;\-* #\ ##0.0_-;_-* &quot;-&quot;??_-;_-@_-">
                  <c:v>0</c:v>
                </c:pt>
              </c:numCache>
              <c:extLst/>
            </c:numRef>
          </c:val>
          <c:extLst>
            <c:ext xmlns:c16="http://schemas.microsoft.com/office/drawing/2014/chart" uri="{C3380CC4-5D6E-409C-BE32-E72D297353CC}">
              <c16:uniqueId val="{00000004-C5D3-4171-8462-B3666D5E55F4}"/>
            </c:ext>
          </c:extLst>
        </c:ser>
        <c:ser>
          <c:idx val="5"/>
          <c:order val="5"/>
          <c:tx>
            <c:strRef>
              <c:f>'vel grafiki'!$H$174</c:f>
              <c:strCache>
                <c:ptCount val="1"/>
              </c:strCache>
            </c:strRef>
          </c:tx>
          <c:spPr>
            <a:solidFill>
              <a:schemeClr val="accent6"/>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'vel grafiki'!$B$175:$B$179</c:f>
              <c:strCache>
                <c:ptCount val="5"/>
                <c:pt idx="0">
                  <c:v>Pieejamais ES fondu finansējums (bez elastības finansējuma), milj. EUR </c:v>
                </c:pt>
                <c:pt idx="1">
                  <c:v>2024.gada mērķis kumulatīvi, milj. EUR </c:v>
                </c:pt>
                <c:pt idx="2">
                  <c:v>IZPILDĪTS, kumulatīvi milj. EUR  </c:v>
                </c:pt>
                <c:pt idx="3">
                  <c:v>Neizpildītais 2024.gada plāns - regulējums, kura skaņošana nav uzsākta, milj. EUR*</c:v>
                </c:pt>
                <c:pt idx="4">
                  <c:v>Neizpildītais 2024.gada plāns  -regulējums, kas ir saskaņošanas procesā - potenciāls apstiprināt tuvākajā laikā, milj. EUR** </c:v>
                </c:pt>
              </c:strCache>
              <c:extLst/>
            </c:strRef>
          </c:cat>
          <c:val>
            <c:numRef>
              <c:f>'vel grafiki'!$H$175:$H$179</c:f>
              <c:numCache>
                <c:formatCode>General</c:formatCode>
                <c:ptCount val="5"/>
                <c:pt idx="4" formatCode="_-* #\ ##0.0_-;\-* #\ ##0.0_-;_-* &quot;-&quot;??_-;_-@_-">
                  <c:v>0</c:v>
                </c:pt>
              </c:numCache>
              <c:extLst/>
            </c:numRef>
          </c:val>
          <c:extLst>
            <c:ext xmlns:c16="http://schemas.microsoft.com/office/drawing/2014/chart" uri="{C3380CC4-5D6E-409C-BE32-E72D297353CC}">
              <c16:uniqueId val="{00000005-C5D3-4171-8462-B3666D5E55F4}"/>
            </c:ext>
          </c:extLst>
        </c:ser>
        <c:dLbls>
          <c:dLblPos val="ctr"/>
          <c:showLegendKey val="0"/>
          <c:showVal val="1"/>
          <c:showCatName val="0"/>
          <c:showSerName val="0"/>
          <c:showPercent val="0"/>
          <c:showBubbleSize val="0"/>
        </c:dLbls>
        <c:gapWidth val="219"/>
        <c:overlap val="100"/>
        <c:axId val="1307121584"/>
        <c:axId val="1307121104"/>
      </c:barChart>
      <c:catAx>
        <c:axId val="1307121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1307121104"/>
        <c:crosses val="autoZero"/>
        <c:auto val="1"/>
        <c:lblAlgn val="ctr"/>
        <c:lblOffset val="100"/>
        <c:noMultiLvlLbl val="0"/>
      </c:catAx>
      <c:valAx>
        <c:axId val="1307121104"/>
        <c:scaling>
          <c:orientation val="minMax"/>
        </c:scaling>
        <c:delete val="1"/>
        <c:axPos val="l"/>
        <c:numFmt formatCode="_-* #\ ##0.0_-;\-* #\ ##0.0_-;_-* &quot;-&quot;??_-;_-@_-" sourceLinked="1"/>
        <c:majorTickMark val="none"/>
        <c:minorTickMark val="none"/>
        <c:tickLblPos val="nextTo"/>
        <c:crossAx val="1307121584"/>
        <c:crosses val="autoZero"/>
        <c:crossBetween val="between"/>
      </c:valAx>
      <c:spPr>
        <a:noFill/>
        <a:ln>
          <a:noFill/>
        </a:ln>
        <a:effectLst/>
      </c:spPr>
    </c:plotArea>
    <c:legend>
      <c:legendPos val="b"/>
      <c:legendEntry>
        <c:idx val="0"/>
        <c:delete val="1"/>
      </c:legendEntry>
      <c:legendEntry>
        <c:idx val="1"/>
        <c:delete val="1"/>
      </c:legendEntry>
      <c:legendEntry>
        <c:idx val="4"/>
        <c:delete val="1"/>
      </c:legendEntry>
      <c:legendEntry>
        <c:idx val="5"/>
        <c:delete val="1"/>
      </c:legendEntry>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legend>
    <c:plotVisOnly val="1"/>
    <c:dispBlanksAs val="gap"/>
    <c:showDLblsOverMax val="0"/>
  </c:chart>
  <c:spPr>
    <a:noFill/>
    <a:ln>
      <a:noFill/>
    </a:ln>
    <a:effectLst/>
  </c:spPr>
  <c:txPr>
    <a:bodyPr/>
    <a:lstStyle/>
    <a:p>
      <a:pPr>
        <a:defRPr sz="1200">
          <a:solidFill>
            <a:schemeClr val="tx1"/>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ES fondu 2021-2027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perioda</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budžeta</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izdevumu</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plūsma</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2024.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gadā</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p>
          <a:p>
            <a:pPr>
              <a:defRPr/>
            </a:pP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atbildīgo</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ministriju</a:t>
            </a:r>
            <a:r>
              <a:rPr lang="en-GB" sz="1400" b="0" i="0" u="none" strike="noStrike" kern="1200" spc="0" baseline="0" dirty="0">
                <a:solidFill>
                  <a:sysClr val="windowText" lastClr="000000"/>
                </a:solidFill>
                <a:latin typeface="Verdana" panose="020B0604030504040204" pitchFamily="34" charset="0"/>
                <a:ea typeface="Verdana" panose="020B0604030504040204" pitchFamily="34" charset="0"/>
              </a:rPr>
              <a:t> </a:t>
            </a:r>
            <a:r>
              <a:rPr lang="en-GB" sz="1400" b="0" i="0" u="none" strike="noStrike" kern="1200" spc="0" baseline="0" dirty="0" err="1">
                <a:solidFill>
                  <a:sysClr val="windowText" lastClr="000000"/>
                </a:solidFill>
                <a:latin typeface="Verdana" panose="020B0604030504040204" pitchFamily="34" charset="0"/>
                <a:ea typeface="Verdana" panose="020B0604030504040204" pitchFamily="34" charset="0"/>
              </a:rPr>
              <a:t>dalījumā</a:t>
            </a:r>
            <a:r>
              <a:rPr lang="lv-LV" sz="1400" b="0" i="0" u="none" strike="noStrike" kern="1200" spc="0" baseline="0" dirty="0">
                <a:solidFill>
                  <a:sysClr val="windowText" lastClr="000000"/>
                </a:solidFill>
                <a:latin typeface="Verdana" panose="020B0604030504040204" pitchFamily="34" charset="0"/>
                <a:ea typeface="Verdana" panose="020B0604030504040204" pitchFamily="34" charset="0"/>
              </a:rPr>
              <a:t>, kārtots atbilstoši lielākajam gada plānam</a:t>
            </a:r>
          </a:p>
        </c:rich>
      </c:tx>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barChart>
        <c:barDir val="col"/>
        <c:grouping val="stacked"/>
        <c:varyColors val="0"/>
        <c:ser>
          <c:idx val="1"/>
          <c:order val="1"/>
          <c:tx>
            <c:strRef>
              <c:f>'Ministrijas_2024_21-27'!$C$2</c:f>
              <c:strCache>
                <c:ptCount val="1"/>
                <c:pt idx="0">
                  <c:v>Izpilde līdz 30.11.2024. (201 milj. EUR)</c:v>
                </c:pt>
              </c:strCache>
            </c:strRef>
          </c:tx>
          <c:spPr>
            <a:solidFill>
              <a:srgbClr val="FFCC00"/>
            </a:solidFill>
            <a:ln>
              <a:noFill/>
            </a:ln>
            <a:effectLst/>
          </c:spPr>
          <c:invertIfNegative val="0"/>
          <c:dLbls>
            <c:dLbl>
              <c:idx val="0"/>
              <c:layout>
                <c:manualLayout>
                  <c:x val="-1.0348925513716505E-17"/>
                  <c:y val="-0.19826419085673996"/>
                </c:manualLayout>
              </c:layout>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rgbClr val="00B050"/>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6ED-40D5-A011-2CDD9A0F935E}"/>
                </c:ext>
              </c:extLst>
            </c:dLbl>
            <c:dLbl>
              <c:idx val="1"/>
              <c:layout>
                <c:manualLayout>
                  <c:x val="2.069785102743301E-17"/>
                  <c:y val="-0.31343283582089554"/>
                </c:manualLayout>
              </c:layout>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rgbClr val="00B05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6ED-40D5-A011-2CDD9A0F935E}"/>
                </c:ext>
              </c:extLst>
            </c:dLbl>
            <c:dLbl>
              <c:idx val="2"/>
              <c:layout>
                <c:manualLayout>
                  <c:x val="2.2579734688117415E-3"/>
                  <c:y val="-0.10945273631840796"/>
                </c:manualLayout>
              </c:layout>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rgbClr val="00B05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A6ED-40D5-A011-2CDD9A0F935E}"/>
                </c:ext>
              </c:extLst>
            </c:dLbl>
            <c:dLbl>
              <c:idx val="4"/>
              <c:layout>
                <c:manualLayout>
                  <c:x val="1.1289867344058293E-3"/>
                  <c:y val="-6.7164179104477709E-2"/>
                </c:manualLayout>
              </c:layout>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rgbClr val="00B05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A6ED-40D5-A011-2CDD9A0F935E}"/>
                </c:ext>
              </c:extLst>
            </c:dLbl>
            <c:dLbl>
              <c:idx val="5"/>
              <c:layout>
                <c:manualLayout>
                  <c:x val="-1.1289867344058708E-3"/>
                  <c:y val="-6.7164179104477612E-2"/>
                </c:manualLayout>
              </c:layout>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rgbClr val="00B05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A6ED-40D5-A011-2CDD9A0F935E}"/>
                </c:ext>
              </c:extLst>
            </c:dLbl>
            <c:dLbl>
              <c:idx val="6"/>
              <c:layout>
                <c:manualLayout>
                  <c:x val="0"/>
                  <c:y val="-4.7263681592039801E-2"/>
                </c:manualLayout>
              </c:layout>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rgbClr val="00B05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A6ED-40D5-A011-2CDD9A0F935E}"/>
                </c:ext>
              </c:extLst>
            </c:dLbl>
            <c:dLbl>
              <c:idx val="7"/>
              <c:layout>
                <c:manualLayout>
                  <c:x val="-8.279140410973204E-17"/>
                  <c:y val="-3.7313432835820892E-2"/>
                </c:manualLayout>
              </c:layout>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rgbClr val="00B05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A6ED-40D5-A011-2CDD9A0F935E}"/>
                </c:ext>
              </c:extLst>
            </c:dLbl>
            <c:dLbl>
              <c:idx val="8"/>
              <c:layout>
                <c:manualLayout>
                  <c:x val="7.9029071408410947E-3"/>
                  <c:y val="4.975124378109361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A6ED-40D5-A011-2CDD9A0F935E}"/>
                </c:ext>
              </c:extLst>
            </c:dLbl>
            <c:dLbl>
              <c:idx val="9"/>
              <c:layout>
                <c:manualLayout>
                  <c:x val="4.5159469376233998E-3"/>
                  <c:y val="-3.2338308457711441E-2"/>
                </c:manualLayout>
              </c:layout>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rgbClr val="00B05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A6ED-40D5-A011-2CDD9A0F935E}"/>
                </c:ext>
              </c:extLst>
            </c:dLbl>
            <c:dLbl>
              <c:idx val="10"/>
              <c:layout>
                <c:manualLayout>
                  <c:x val="3.3869602032176121E-3"/>
                  <c:y val="-2.9850746268656716E-2"/>
                </c:manualLayout>
              </c:layout>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rgbClr val="00B05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A6ED-40D5-A011-2CDD9A0F935E}"/>
                </c:ext>
              </c:extLst>
            </c:dLbl>
            <c:dLbl>
              <c:idx val="11"/>
              <c:layout>
                <c:manualLayout>
                  <c:x val="1.0160880609652836E-2"/>
                  <c:y val="-2.487562189054726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A6ED-40D5-A011-2CDD9A0F935E}"/>
                </c:ext>
              </c:extLst>
            </c:dLbl>
            <c:dLbl>
              <c:idx val="12"/>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A6ED-40D5-A011-2CDD9A0F935E}"/>
                </c:ext>
              </c:extLst>
            </c:dLbl>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'Ministrijas_2024_21-27'!$A$3:$A$15</c:f>
              <c:strCache>
                <c:ptCount val="13"/>
                <c:pt idx="0">
                  <c:v>EM</c:v>
                </c:pt>
                <c:pt idx="1">
                  <c:v>SM</c:v>
                </c:pt>
                <c:pt idx="2">
                  <c:v>VARAM</c:v>
                </c:pt>
                <c:pt idx="3">
                  <c:v>KM</c:v>
                </c:pt>
                <c:pt idx="4">
                  <c:v>LM</c:v>
                </c:pt>
                <c:pt idx="5">
                  <c:v>IZM</c:v>
                </c:pt>
                <c:pt idx="6">
                  <c:v>VM</c:v>
                </c:pt>
                <c:pt idx="7">
                  <c:v>VK</c:v>
                </c:pt>
                <c:pt idx="8">
                  <c:v>IeM</c:v>
                </c:pt>
                <c:pt idx="9">
                  <c:v>TM</c:v>
                </c:pt>
                <c:pt idx="10">
                  <c:v>FM</c:v>
                </c:pt>
                <c:pt idx="11">
                  <c:v>KEM</c:v>
                </c:pt>
                <c:pt idx="12">
                  <c:v>FM TP</c:v>
                </c:pt>
              </c:strCache>
            </c:strRef>
          </c:cat>
          <c:val>
            <c:numRef>
              <c:f>'Ministrijas_2024_21-27'!$C$3:$C$15</c:f>
              <c:numCache>
                <c:formatCode>#,##0</c:formatCode>
                <c:ptCount val="13"/>
                <c:pt idx="0">
                  <c:v>45842097.879999995</c:v>
                </c:pt>
                <c:pt idx="1">
                  <c:v>73316233.949999988</c:v>
                </c:pt>
                <c:pt idx="2">
                  <c:v>22274627.439999994</c:v>
                </c:pt>
                <c:pt idx="3">
                  <c:v>6751423</c:v>
                </c:pt>
                <c:pt idx="4">
                  <c:v>10174202.009999994</c:v>
                </c:pt>
                <c:pt idx="5">
                  <c:v>11650794.679999996</c:v>
                </c:pt>
                <c:pt idx="6">
                  <c:v>5241309.4700000016</c:v>
                </c:pt>
                <c:pt idx="7">
                  <c:v>2394352.7899999991</c:v>
                </c:pt>
                <c:pt idx="8">
                  <c:v>18832.41</c:v>
                </c:pt>
                <c:pt idx="9">
                  <c:v>568979.99000000046</c:v>
                </c:pt>
                <c:pt idx="10">
                  <c:v>1074452.8700000001</c:v>
                </c:pt>
                <c:pt idx="11">
                  <c:v>0</c:v>
                </c:pt>
                <c:pt idx="12">
                  <c:v>21292301.46000002</c:v>
                </c:pt>
              </c:numCache>
            </c:numRef>
          </c:val>
          <c:extLst>
            <c:ext xmlns:c16="http://schemas.microsoft.com/office/drawing/2014/chart" uri="{C3380CC4-5D6E-409C-BE32-E72D297353CC}">
              <c16:uniqueId val="{0000000C-A6ED-40D5-A011-2CDD9A0F935E}"/>
            </c:ext>
          </c:extLst>
        </c:ser>
        <c:ser>
          <c:idx val="2"/>
          <c:order val="2"/>
          <c:tx>
            <c:strRef>
              <c:f>'Ministrijas_2024_21-27'!$D$2</c:f>
              <c:strCache>
                <c:ptCount val="1"/>
                <c:pt idx="0">
                  <c:v>Vēl jāizpilda 2024. gadā</c:v>
                </c:pt>
              </c:strCache>
            </c:strRef>
          </c:tx>
          <c:spPr>
            <a:pattFill prst="dkUpDiag">
              <a:fgClr>
                <a:srgbClr val="FFCC00"/>
              </a:fgClr>
              <a:bgClr>
                <a:schemeClr val="bg1"/>
              </a:bgClr>
            </a:pattFill>
            <a:ln>
              <a:noFill/>
            </a:ln>
            <a:effectLst/>
          </c:spPr>
          <c:invertIfNegative val="0"/>
          <c:dLbls>
            <c:dLbl>
              <c:idx val="3"/>
              <c:layout>
                <c:manualLayout>
                  <c:x val="0"/>
                  <c:y val="4.9751243781094526E-3"/>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rgbClr val="FF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A6ED-40D5-A011-2CDD9A0F935E}"/>
                </c:ext>
              </c:extLst>
            </c:dLbl>
            <c:dLbl>
              <c:idx val="1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A6ED-40D5-A011-2CDD9A0F935E}"/>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'Ministrijas_2024_21-27'!$A$3:$A$15</c:f>
              <c:strCache>
                <c:ptCount val="13"/>
                <c:pt idx="0">
                  <c:v>EM</c:v>
                </c:pt>
                <c:pt idx="1">
                  <c:v>SM</c:v>
                </c:pt>
                <c:pt idx="2">
                  <c:v>VARAM</c:v>
                </c:pt>
                <c:pt idx="3">
                  <c:v>KM</c:v>
                </c:pt>
                <c:pt idx="4">
                  <c:v>LM</c:v>
                </c:pt>
                <c:pt idx="5">
                  <c:v>IZM</c:v>
                </c:pt>
                <c:pt idx="6">
                  <c:v>VM</c:v>
                </c:pt>
                <c:pt idx="7">
                  <c:v>VK</c:v>
                </c:pt>
                <c:pt idx="8">
                  <c:v>IeM</c:v>
                </c:pt>
                <c:pt idx="9">
                  <c:v>TM</c:v>
                </c:pt>
                <c:pt idx="10">
                  <c:v>FM</c:v>
                </c:pt>
                <c:pt idx="11">
                  <c:v>KEM</c:v>
                </c:pt>
                <c:pt idx="12">
                  <c:v>FM TP</c:v>
                </c:pt>
              </c:strCache>
            </c:strRef>
          </c:cat>
          <c:val>
            <c:numRef>
              <c:f>'Ministrijas_2024_21-27'!$D$3:$D$15</c:f>
              <c:numCache>
                <c:formatCode>#,##0</c:formatCode>
                <c:ptCount val="13"/>
                <c:pt idx="0">
                  <c:v>0</c:v>
                </c:pt>
                <c:pt idx="1">
                  <c:v>0</c:v>
                </c:pt>
                <c:pt idx="2">
                  <c:v>0</c:v>
                </c:pt>
                <c:pt idx="3">
                  <c:v>5755264.0141472705</c:v>
                </c:pt>
                <c:pt idx="4">
                  <c:v>0</c:v>
                </c:pt>
                <c:pt idx="5">
                  <c:v>0</c:v>
                </c:pt>
                <c:pt idx="6">
                  <c:v>0</c:v>
                </c:pt>
                <c:pt idx="7">
                  <c:v>0</c:v>
                </c:pt>
                <c:pt idx="8">
                  <c:v>95558.178235294137</c:v>
                </c:pt>
                <c:pt idx="9" formatCode="#\ ##0.0">
                  <c:v>0</c:v>
                </c:pt>
                <c:pt idx="10">
                  <c:v>0</c:v>
                </c:pt>
                <c:pt idx="11">
                  <c:v>0</c:v>
                </c:pt>
                <c:pt idx="12">
                  <c:v>6807814.5399999805</c:v>
                </c:pt>
              </c:numCache>
            </c:numRef>
          </c:val>
          <c:extLst>
            <c:ext xmlns:c16="http://schemas.microsoft.com/office/drawing/2014/chart" uri="{C3380CC4-5D6E-409C-BE32-E72D297353CC}">
              <c16:uniqueId val="{0000000F-A6ED-40D5-A011-2CDD9A0F935E}"/>
            </c:ext>
          </c:extLst>
        </c:ser>
        <c:dLbls>
          <c:showLegendKey val="0"/>
          <c:showVal val="0"/>
          <c:showCatName val="0"/>
          <c:showSerName val="0"/>
          <c:showPercent val="0"/>
          <c:showBubbleSize val="0"/>
        </c:dLbls>
        <c:gapWidth val="54"/>
        <c:overlap val="100"/>
        <c:axId val="1582054799"/>
        <c:axId val="1582056239"/>
      </c:barChart>
      <c:lineChart>
        <c:grouping val="standard"/>
        <c:varyColors val="0"/>
        <c:ser>
          <c:idx val="0"/>
          <c:order val="0"/>
          <c:tx>
            <c:strRef>
              <c:f>'Ministrijas_2024_21-27'!$B$2</c:f>
              <c:strCache>
                <c:ptCount val="1"/>
                <c:pt idx="0">
                  <c:v>28.05.2024. MK apstiprinātā prognoze Kopā 21-27 budžeta izdevumiem 2024. gadā (147 milj. EUR)</c:v>
                </c:pt>
              </c:strCache>
            </c:strRef>
          </c:tx>
          <c:spPr>
            <a:ln w="28575" cap="rnd">
              <a:noFill/>
              <a:round/>
            </a:ln>
            <a:effectLst/>
          </c:spPr>
          <c:marker>
            <c:symbol val="circle"/>
            <c:size val="7"/>
            <c:spPr>
              <a:solidFill>
                <a:schemeClr val="tx1"/>
              </a:solidFill>
              <a:ln w="9525">
                <a:noFill/>
              </a:ln>
              <a:effectLst/>
            </c:spPr>
          </c:marker>
          <c:dLbls>
            <c:dLbl>
              <c:idx val="0"/>
              <c:layout>
                <c:manualLayout>
                  <c:x val="-2.1484617555743719E-2"/>
                  <c:y val="2.414796098248912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A6ED-40D5-A011-2CDD9A0F935E}"/>
                </c:ext>
              </c:extLst>
            </c:dLbl>
            <c:dLbl>
              <c:idx val="1"/>
              <c:layout>
                <c:manualLayout>
                  <c:x val="-2.2613604290149612E-2"/>
                  <c:y val="2.663552317154385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A6ED-40D5-A011-2CDD9A0F935E}"/>
                </c:ext>
              </c:extLst>
            </c:dLbl>
            <c:dLbl>
              <c:idx val="2"/>
              <c:layout>
                <c:manualLayout>
                  <c:x val="-2.1484617555743761E-2"/>
                  <c:y val="2.166039879343440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A6ED-40D5-A011-2CDD9A0F935E}"/>
                </c:ext>
              </c:extLst>
            </c:dLbl>
            <c:dLbl>
              <c:idx val="4"/>
              <c:layout>
                <c:manualLayout>
                  <c:x val="-1.5540546847393441E-2"/>
                  <c:y val="2.6635523171543763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A6ED-40D5-A011-2CDD9A0F935E}"/>
                </c:ext>
              </c:extLst>
            </c:dLbl>
            <c:dLbl>
              <c:idx val="5"/>
              <c:layout>
                <c:manualLayout>
                  <c:x val="-1.5540546847393524E-2"/>
                  <c:y val="2.166039879343431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A6ED-40D5-A011-2CDD9A0F935E}"/>
                </c:ext>
              </c:extLst>
            </c:dLbl>
            <c:dLbl>
              <c:idx val="6"/>
              <c:layout>
                <c:manualLayout>
                  <c:x val="-1.5540546847393441E-2"/>
                  <c:y val="1.917283660437976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5-A6ED-40D5-A011-2CDD9A0F935E}"/>
                </c:ext>
              </c:extLst>
            </c:dLbl>
            <c:dLbl>
              <c:idx val="7"/>
              <c:layout>
                <c:manualLayout>
                  <c:x val="-1.7798520316205265E-2"/>
                  <c:y val="2.166039879343440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A6ED-40D5-A011-2CDD9A0F935E}"/>
                </c:ext>
              </c:extLst>
            </c:dLbl>
            <c:dLbl>
              <c:idx val="9"/>
              <c:layout>
                <c:manualLayout>
                  <c:x val="-4.3765215207540127E-2"/>
                  <c:y val="9.2225878481606797E-3"/>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7-A6ED-40D5-A011-2CDD9A0F935E}"/>
                </c:ext>
              </c:extLst>
            </c:dLbl>
            <c:dLbl>
              <c:idx val="10"/>
              <c:layout>
                <c:manualLayout>
                  <c:x val="-4.6023188676351953E-2"/>
                  <c:y val="1.7599012809966831E-3"/>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A6ED-40D5-A011-2CDD9A0F935E}"/>
                </c:ext>
              </c:extLst>
            </c:dLbl>
            <c:dLbl>
              <c:idx val="11"/>
              <c:layout>
                <c:manualLayout>
                  <c:x val="-2.6830414191452313E-2"/>
                  <c:y val="-2.062815842049585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9-A6ED-40D5-A011-2CDD9A0F935E}"/>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'Ministrijas_2024_21-27'!$A$3:$A$15</c:f>
              <c:strCache>
                <c:ptCount val="13"/>
                <c:pt idx="0">
                  <c:v>EM</c:v>
                </c:pt>
                <c:pt idx="1">
                  <c:v>SM</c:v>
                </c:pt>
                <c:pt idx="2">
                  <c:v>VARAM</c:v>
                </c:pt>
                <c:pt idx="3">
                  <c:v>KM</c:v>
                </c:pt>
                <c:pt idx="4">
                  <c:v>LM</c:v>
                </c:pt>
                <c:pt idx="5">
                  <c:v>IZM</c:v>
                </c:pt>
                <c:pt idx="6">
                  <c:v>VM</c:v>
                </c:pt>
                <c:pt idx="7">
                  <c:v>VK</c:v>
                </c:pt>
                <c:pt idx="8">
                  <c:v>IeM</c:v>
                </c:pt>
                <c:pt idx="9">
                  <c:v>TM</c:v>
                </c:pt>
                <c:pt idx="10">
                  <c:v>FM</c:v>
                </c:pt>
                <c:pt idx="11">
                  <c:v>KEM</c:v>
                </c:pt>
                <c:pt idx="12">
                  <c:v>FM TP</c:v>
                </c:pt>
              </c:strCache>
            </c:strRef>
          </c:cat>
          <c:val>
            <c:numRef>
              <c:f>'Ministrijas_2024_21-27'!$B$3:$B$15</c:f>
              <c:numCache>
                <c:formatCode>#,##0</c:formatCode>
                <c:ptCount val="13"/>
                <c:pt idx="0">
                  <c:v>42890031.031216241</c:v>
                </c:pt>
                <c:pt idx="1">
                  <c:v>25153629.411764707</c:v>
                </c:pt>
                <c:pt idx="2">
                  <c:v>17081178.7326901</c:v>
                </c:pt>
                <c:pt idx="3">
                  <c:v>12506687.01414727</c:v>
                </c:pt>
                <c:pt idx="4">
                  <c:v>9017986.1019421313</c:v>
                </c:pt>
                <c:pt idx="5">
                  <c:v>6398304.1417496577</c:v>
                </c:pt>
                <c:pt idx="6">
                  <c:v>3687207.7702676286</c:v>
                </c:pt>
                <c:pt idx="7">
                  <c:v>2148884.1551026944</c:v>
                </c:pt>
                <c:pt idx="8" formatCode="#\ ##0.0">
                  <c:v>114390.58823529414</c:v>
                </c:pt>
                <c:pt idx="9" formatCode="#\ ##0.0">
                  <c:v>111549.19637401744</c:v>
                </c:pt>
                <c:pt idx="10" formatCode="#\ ##0.0">
                  <c:v>0</c:v>
                </c:pt>
                <c:pt idx="11">
                  <c:v>0</c:v>
                </c:pt>
                <c:pt idx="12">
                  <c:v>28100116</c:v>
                </c:pt>
              </c:numCache>
            </c:numRef>
          </c:val>
          <c:smooth val="0"/>
          <c:extLst>
            <c:ext xmlns:c16="http://schemas.microsoft.com/office/drawing/2014/chart" uri="{C3380CC4-5D6E-409C-BE32-E72D297353CC}">
              <c16:uniqueId val="{0000001A-A6ED-40D5-A011-2CDD9A0F935E}"/>
            </c:ext>
          </c:extLst>
        </c:ser>
        <c:dLbls>
          <c:showLegendKey val="0"/>
          <c:showVal val="0"/>
          <c:showCatName val="0"/>
          <c:showSerName val="0"/>
          <c:showPercent val="0"/>
          <c:showBubbleSize val="0"/>
        </c:dLbls>
        <c:marker val="1"/>
        <c:smooth val="0"/>
        <c:axId val="1582054799"/>
        <c:axId val="1582056239"/>
      </c:lineChart>
      <c:catAx>
        <c:axId val="15820547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582056239"/>
        <c:crosses val="autoZero"/>
        <c:auto val="1"/>
        <c:lblAlgn val="ctr"/>
        <c:lblOffset val="100"/>
        <c:noMultiLvlLbl val="0"/>
      </c:catAx>
      <c:valAx>
        <c:axId val="1582056239"/>
        <c:scaling>
          <c:orientation val="minMax"/>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582054799"/>
        <c:crosses val="autoZero"/>
        <c:crossBetween val="between"/>
        <c:dispUnits>
          <c:builtInUnit val="millions"/>
          <c:dispUnitsLbl>
            <c:tx>
              <c:rich>
                <a:bodyPr rot="-5400000" spcFirstLastPara="1" vertOverflow="ellipsis" vert="horz" wrap="square" anchor="ctr" anchorCtr="1"/>
                <a:lstStyle/>
                <a:p>
                  <a:pPr>
                    <a:defRPr sz="10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0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b"/>
      <c:legendEntry>
        <c:idx val="1"/>
        <c:txPr>
          <a:bodyPr rot="0" spcFirstLastPara="1" vertOverflow="ellipsis" vert="horz" wrap="square" anchor="ctr" anchorCtr="1"/>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Entry>
      <c:legendEntry>
        <c:idx val="2"/>
        <c:txPr>
          <a:bodyPr rot="0" spcFirstLastPara="1" vertOverflow="ellipsis" vert="horz" wrap="square" anchor="ctr" anchorCtr="1"/>
          <a:lstStyle/>
          <a:p>
            <a:pPr>
              <a:defRPr sz="1200" b="1"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Entry>
      <c:layout>
        <c:manualLayout>
          <c:xMode val="edge"/>
          <c:yMode val="edge"/>
          <c:x val="3.7115216652109876E-3"/>
          <c:y val="0.86457926900928428"/>
          <c:w val="0.98918990756976721"/>
          <c:h val="0.12547048223449681"/>
        </c:manualLayout>
      </c:layout>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2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en-GB"/>
              <a:t>2021-2027 maksājumu mērķi (28.05.2024. apstiprināti MK), ES fondu daļa</a:t>
            </a:r>
            <a:endParaRPr lang="lv-LV"/>
          </a:p>
        </c:rich>
      </c:tx>
      <c:overlay val="0"/>
      <c:spPr>
        <a:noFill/>
        <a:ln>
          <a:noFill/>
        </a:ln>
        <a:effectLst/>
      </c:spPr>
      <c:txPr>
        <a:bodyPr rot="0" spcFirstLastPara="1" vertOverflow="ellipsis" vert="horz" wrap="square" anchor="ctr" anchorCtr="1"/>
        <a:lstStyle/>
        <a:p>
          <a:pPr>
            <a:defRPr sz="192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barChart>
        <c:barDir val="col"/>
        <c:grouping val="stacked"/>
        <c:varyColors val="0"/>
        <c:ser>
          <c:idx val="0"/>
          <c:order val="0"/>
          <c:tx>
            <c:strRef>
              <c:f>'3_Graf._maksajumi_AI'!$M$2</c:f>
              <c:strCache>
                <c:ptCount val="1"/>
                <c:pt idx="0">
                  <c:v>2024. gada izpilde</c:v>
                </c:pt>
              </c:strCache>
            </c:strRef>
          </c:tx>
          <c:spPr>
            <a:solidFill>
              <a:srgbClr val="4FEFE7"/>
            </a:solidFill>
            <a:ln>
              <a:noFill/>
            </a:ln>
            <a:effectLst/>
          </c:spPr>
          <c:invertIfNegative val="0"/>
          <c:dLbls>
            <c:dLbl>
              <c:idx val="0"/>
              <c:layout>
                <c:manualLayout>
                  <c:x val="2.9723507374806644E-2"/>
                  <c:y val="-8.3931219624163042E-2"/>
                </c:manualLayout>
              </c:layout>
              <c:numFmt formatCode="#,##0" sourceLinked="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EF8-4E93-990D-F9AF748FD251}"/>
                </c:ext>
              </c:extLst>
            </c:dLbl>
            <c:dLbl>
              <c:idx val="1"/>
              <c:layout>
                <c:manualLayout>
                  <c:x val="0"/>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EF8-4E93-990D-F9AF748FD251}"/>
                </c:ext>
              </c:extLst>
            </c:dLbl>
            <c:dLbl>
              <c:idx val="2"/>
              <c:layout>
                <c:manualLayout>
                  <c:x val="0"/>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9EF8-4E93-990D-F9AF748FD251}"/>
                </c:ext>
              </c:extLst>
            </c:dLbl>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'3_Graf._maksajumi_AI'!$M$3:$M$38</c:f>
              <c:numCache>
                <c:formatCode>General</c:formatCode>
                <c:ptCount val="3"/>
                <c:pt idx="0">
                  <c:v>130511296.04999995</c:v>
                </c:pt>
              </c:numCache>
            </c:numRef>
          </c:val>
          <c:extLst>
            <c:ext xmlns:c16="http://schemas.microsoft.com/office/drawing/2014/chart" uri="{C3380CC4-5D6E-409C-BE32-E72D297353CC}">
              <c16:uniqueId val="{00000003-9EF8-4E93-990D-F9AF748FD251}"/>
            </c:ext>
          </c:extLst>
        </c:ser>
        <c:ser>
          <c:idx val="1"/>
          <c:order val="1"/>
          <c:tx>
            <c:strRef>
              <c:f>'3_Graf._maksajumi_AI'!$N$2</c:f>
              <c:strCache>
                <c:ptCount val="1"/>
              </c:strCache>
            </c:strRef>
          </c:tx>
          <c:spPr>
            <a:solidFill>
              <a:schemeClr val="accent2"/>
            </a:solidFill>
            <a:ln>
              <a:noFill/>
            </a:ln>
            <a:effectLst/>
          </c:spPr>
          <c:invertIfNegative val="0"/>
          <c:dLbls>
            <c:delete val="1"/>
          </c:dLbls>
          <c:cat>
            <c:numRef>
              <c:f>'3_Graf._maksajumi_AI'!$A$3:$A$38</c:f>
              <c:numCache>
                <c:formatCode>General</c:formatCode>
                <c:ptCount val="3"/>
                <c:pt idx="0">
                  <c:v>2024</c:v>
                </c:pt>
                <c:pt idx="1">
                  <c:v>2025</c:v>
                </c:pt>
                <c:pt idx="2">
                  <c:v>2026</c:v>
                </c:pt>
              </c:numCache>
            </c:numRef>
          </c:cat>
          <c:val>
            <c:numRef>
              <c:f>'3_Graf._maksajumi_AI'!$N$3:$N$38</c:f>
              <c:numCache>
                <c:formatCode>General</c:formatCode>
                <c:ptCount val="3"/>
                <c:pt idx="0" formatCode="#,##0">
                  <c:v>0</c:v>
                </c:pt>
              </c:numCache>
            </c:numRef>
          </c:val>
          <c:extLst>
            <c:ext xmlns:c16="http://schemas.microsoft.com/office/drawing/2014/chart" uri="{C3380CC4-5D6E-409C-BE32-E72D297353CC}">
              <c16:uniqueId val="{00000004-9EF8-4E93-990D-F9AF748FD251}"/>
            </c:ext>
          </c:extLst>
        </c:ser>
        <c:ser>
          <c:idx val="3"/>
          <c:order val="3"/>
          <c:tx>
            <c:strRef>
              <c:f>'3_Graf._maksajumi_AI'!$P$2</c:f>
              <c:strCache>
                <c:ptCount val="1"/>
                <c:pt idx="0">
                  <c:v>Mērķis</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'3_Graf._maksajumi_AI'!$P$3:$P$38</c:f>
              <c:numCache>
                <c:formatCode>#,##0</c:formatCode>
                <c:ptCount val="3"/>
                <c:pt idx="1">
                  <c:v>746912873.76516879</c:v>
                </c:pt>
              </c:numCache>
            </c:numRef>
          </c:val>
          <c:extLst>
            <c:ext xmlns:c16="http://schemas.microsoft.com/office/drawing/2014/chart" uri="{C3380CC4-5D6E-409C-BE32-E72D297353CC}">
              <c16:uniqueId val="{00000005-9EF8-4E93-990D-F9AF748FD251}"/>
            </c:ext>
          </c:extLst>
        </c:ser>
        <c:ser>
          <c:idx val="4"/>
          <c:order val="4"/>
          <c:tx>
            <c:strRef>
              <c:f>'3_Graf._maksajumi_AI'!$Q$2</c:f>
              <c:strCache>
                <c:ptCount val="1"/>
                <c:pt idx="0">
                  <c:v>Mērķis</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'3_Graf._maksajumi_AI'!$Q$3:$Q$38</c:f>
              <c:numCache>
                <c:formatCode>General</c:formatCode>
                <c:ptCount val="3"/>
                <c:pt idx="2" formatCode="#,##0">
                  <c:v>738053368.40575743</c:v>
                </c:pt>
              </c:numCache>
            </c:numRef>
          </c:val>
          <c:extLst>
            <c:ext xmlns:c16="http://schemas.microsoft.com/office/drawing/2014/chart" uri="{C3380CC4-5D6E-409C-BE32-E72D297353CC}">
              <c16:uniqueId val="{00000006-9EF8-4E93-990D-F9AF748FD251}"/>
            </c:ext>
          </c:extLst>
        </c:ser>
        <c:dLbls>
          <c:showLegendKey val="0"/>
          <c:showVal val="1"/>
          <c:showCatName val="0"/>
          <c:showSerName val="0"/>
          <c:showPercent val="0"/>
          <c:showBubbleSize val="0"/>
        </c:dLbls>
        <c:gapWidth val="31"/>
        <c:overlap val="100"/>
        <c:axId val="1073158816"/>
        <c:axId val="1073154016"/>
      </c:barChart>
      <c:lineChart>
        <c:grouping val="standard"/>
        <c:varyColors val="0"/>
        <c:ser>
          <c:idx val="2"/>
          <c:order val="2"/>
          <c:tx>
            <c:strRef>
              <c:f>'3_Graf._maksajumi_AI'!$O$2</c:f>
              <c:strCache>
                <c:ptCount val="1"/>
                <c:pt idx="0">
                  <c:v>Mērķis kopā gadam</c:v>
                </c:pt>
              </c:strCache>
            </c:strRef>
          </c:tx>
          <c:spPr>
            <a:ln w="25400" cap="rnd">
              <a:noFill/>
              <a:round/>
            </a:ln>
            <a:effectLst/>
          </c:spPr>
          <c:marker>
            <c:symbol val="circle"/>
            <c:size val="7"/>
            <c:spPr>
              <a:solidFill>
                <a:schemeClr val="bg1">
                  <a:lumMod val="75000"/>
                </a:schemeClr>
              </a:solidFill>
              <a:ln w="9525">
                <a:noFill/>
              </a:ln>
              <a:effectLst/>
            </c:spPr>
          </c:marker>
          <c:dLbls>
            <c:dLbl>
              <c:idx val="0"/>
              <c:layout>
                <c:manualLayout>
                  <c:x val="-5.1730857939754273E-2"/>
                  <c:y val="-2.617290026246719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9EF8-4E93-990D-F9AF748FD251}"/>
                </c:ext>
              </c:extLst>
            </c:dLbl>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'3_Graf._maksajumi_AI'!$O$3:$O$38</c:f>
              <c:numCache>
                <c:formatCode>General</c:formatCode>
                <c:ptCount val="3"/>
                <c:pt idx="0" formatCode="#,##0">
                  <c:v>107223613.95511161</c:v>
                </c:pt>
              </c:numCache>
            </c:numRef>
          </c:val>
          <c:smooth val="0"/>
          <c:extLst>
            <c:ext xmlns:c16="http://schemas.microsoft.com/office/drawing/2014/chart" uri="{C3380CC4-5D6E-409C-BE32-E72D297353CC}">
              <c16:uniqueId val="{00000008-9EF8-4E93-990D-F9AF748FD251}"/>
            </c:ext>
          </c:extLst>
        </c:ser>
        <c:dLbls>
          <c:showLegendKey val="0"/>
          <c:showVal val="1"/>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r"/>
      <c:legendEntry>
        <c:idx val="0"/>
        <c:delete val="1"/>
      </c:legendEntry>
      <c:legendEntry>
        <c:idx val="1"/>
        <c:delete val="1"/>
      </c:legendEntry>
      <c:legendEntry>
        <c:idx val="2"/>
        <c:delete val="1"/>
      </c:legendEntry>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en-GB"/>
              <a:t>2021-2027 </a:t>
            </a:r>
            <a:r>
              <a:rPr lang="lv-LV"/>
              <a:t>ES fondu perioda </a:t>
            </a:r>
            <a:r>
              <a:rPr lang="en-GB"/>
              <a:t>maksājumu mērķi (28.05.2024. apstiprināti MK), ES fondu daļa</a:t>
            </a:r>
            <a:endParaRPr lang="lv-LV"/>
          </a:p>
        </c:rich>
      </c:tx>
      <c:overlay val="0"/>
      <c:spPr>
        <a:noFill/>
        <a:ln>
          <a:noFill/>
        </a:ln>
        <a:effectLst/>
      </c:spPr>
      <c:txPr>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barChart>
        <c:barDir val="col"/>
        <c:grouping val="stacked"/>
        <c:varyColors val="0"/>
        <c:ser>
          <c:idx val="0"/>
          <c:order val="0"/>
          <c:tx>
            <c:strRef>
              <c:f>'3_Graf._maksajumi_AI'!$C$2</c:f>
              <c:strCache>
                <c:ptCount val="1"/>
                <c:pt idx="0">
                  <c:v>2024. gada izpilde</c:v>
                </c:pt>
              </c:strCache>
            </c:strRef>
          </c:tx>
          <c:spPr>
            <a:solidFill>
              <a:srgbClr val="4FEFE7"/>
            </a:solidFill>
            <a:ln>
              <a:noFill/>
            </a:ln>
            <a:effectLst/>
          </c:spPr>
          <c:invertIfNegative val="0"/>
          <c:dLbls>
            <c:dLbl>
              <c:idx val="0"/>
              <c:layout>
                <c:manualLayout>
                  <c:x val="4.158415193199471E-2"/>
                  <c:y val="4.9906425452276981E-3"/>
                </c:manualLayout>
              </c:layout>
              <c:numFmt formatCode="#,##0.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208-43AE-940C-2FD9007B44FD}"/>
                </c:ext>
              </c:extLst>
            </c:dLbl>
            <c:numFmt formatCode="#,##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'3_Graf._maksajumi_AI'!$C$3:$C$38</c:f>
              <c:numCache>
                <c:formatCode>General</c:formatCode>
                <c:ptCount val="3"/>
                <c:pt idx="0" formatCode="#,##0">
                  <c:v>0</c:v>
                </c:pt>
              </c:numCache>
            </c:numRef>
          </c:val>
          <c:extLst>
            <c:ext xmlns:c16="http://schemas.microsoft.com/office/drawing/2014/chart" uri="{C3380CC4-5D6E-409C-BE32-E72D297353CC}">
              <c16:uniqueId val="{00000001-9208-43AE-940C-2FD9007B44FD}"/>
            </c:ext>
          </c:extLst>
        </c:ser>
        <c:ser>
          <c:idx val="1"/>
          <c:order val="1"/>
          <c:tx>
            <c:strRef>
              <c:f>'3_Graf._maksajumi_AI'!$D$2</c:f>
              <c:strCache>
                <c:ptCount val="1"/>
                <c:pt idx="0">
                  <c:v>Neizpilde</c:v>
                </c:pt>
              </c:strCache>
            </c:strRef>
          </c:tx>
          <c:spPr>
            <a:solidFill>
              <a:srgbClr val="0270CA"/>
            </a:solidFill>
            <a:ln>
              <a:noFill/>
            </a:ln>
            <a:effectLst/>
          </c:spPr>
          <c:invertIfNegative val="0"/>
          <c:dLbls>
            <c:numFmt formatCode="#,##0.0" sourceLinked="0"/>
            <c:spPr>
              <a:solidFill>
                <a:srgbClr val="0270CA"/>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'3_Graf._maksajumi_AI'!$D$3:$D$38</c:f>
              <c:numCache>
                <c:formatCode>General</c:formatCode>
                <c:ptCount val="3"/>
                <c:pt idx="0" formatCode="#,##0">
                  <c:v>97232</c:v>
                </c:pt>
              </c:numCache>
            </c:numRef>
          </c:val>
          <c:extLst>
            <c:ext xmlns:c16="http://schemas.microsoft.com/office/drawing/2014/chart" uri="{C3380CC4-5D6E-409C-BE32-E72D297353CC}">
              <c16:uniqueId val="{00000002-9208-43AE-940C-2FD9007B44FD}"/>
            </c:ext>
          </c:extLst>
        </c:ser>
        <c:ser>
          <c:idx val="3"/>
          <c:order val="3"/>
          <c:tx>
            <c:strRef>
              <c:f>'3_Graf._maksajumi_AI'!$F$2</c:f>
              <c:strCache>
                <c:ptCount val="1"/>
                <c:pt idx="0">
                  <c:v>Mērķis 2025</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'3_Graf._maksajumi_AI'!$F$3:$F$38</c:f>
              <c:numCache>
                <c:formatCode>#,##0</c:formatCode>
                <c:ptCount val="3"/>
                <c:pt idx="1">
                  <c:v>20630104</c:v>
                </c:pt>
              </c:numCache>
            </c:numRef>
          </c:val>
          <c:extLst>
            <c:ext xmlns:c16="http://schemas.microsoft.com/office/drawing/2014/chart" uri="{C3380CC4-5D6E-409C-BE32-E72D297353CC}">
              <c16:uniqueId val="{00000003-9208-43AE-940C-2FD9007B44FD}"/>
            </c:ext>
          </c:extLst>
        </c:ser>
        <c:ser>
          <c:idx val="4"/>
          <c:order val="4"/>
          <c:tx>
            <c:strRef>
              <c:f>'3_Graf._maksajumi_AI'!$G$2</c:f>
              <c:strCache>
                <c:ptCount val="1"/>
                <c:pt idx="0">
                  <c:v>Mērķis 2026</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'3_Graf._maksajumi_AI'!$G$3:$G$38</c:f>
              <c:numCache>
                <c:formatCode>General</c:formatCode>
                <c:ptCount val="3"/>
                <c:pt idx="2" formatCode="#,##0">
                  <c:v>4071276</c:v>
                </c:pt>
              </c:numCache>
            </c:numRef>
          </c:val>
          <c:extLst>
            <c:ext xmlns:c16="http://schemas.microsoft.com/office/drawing/2014/chart" uri="{C3380CC4-5D6E-409C-BE32-E72D297353CC}">
              <c16:uniqueId val="{00000004-9208-43AE-940C-2FD9007B44FD}"/>
            </c:ext>
          </c:extLst>
        </c:ser>
        <c:dLbls>
          <c:showLegendKey val="0"/>
          <c:showVal val="0"/>
          <c:showCatName val="0"/>
          <c:showSerName val="0"/>
          <c:showPercent val="0"/>
          <c:showBubbleSize val="0"/>
        </c:dLbls>
        <c:gapWidth val="31"/>
        <c:overlap val="100"/>
        <c:axId val="1073158816"/>
        <c:axId val="1073154016"/>
      </c:barChart>
      <c:lineChart>
        <c:grouping val="standard"/>
        <c:varyColors val="0"/>
        <c:ser>
          <c:idx val="2"/>
          <c:order val="2"/>
          <c:tx>
            <c:strRef>
              <c:f>'3_Graf._maksajumi_AI'!$E$2</c:f>
              <c:strCache>
                <c:ptCount val="1"/>
                <c:pt idx="0">
                  <c:v>Mērķis kopā gadam</c:v>
                </c:pt>
              </c:strCache>
            </c:strRef>
          </c:tx>
          <c:spPr>
            <a:ln w="28575" cap="rnd">
              <a:noFill/>
              <a:round/>
            </a:ln>
            <a:effectLst/>
          </c:spPr>
          <c:marker>
            <c:symbol val="circle"/>
            <c:size val="7"/>
            <c:spPr>
              <a:solidFill>
                <a:schemeClr val="bg1">
                  <a:lumMod val="75000"/>
                </a:schemeClr>
              </a:solidFill>
              <a:ln w="9525">
                <a:noFill/>
              </a:ln>
              <a:effectLst/>
            </c:spPr>
          </c:marker>
          <c:dLbls>
            <c:numFmt formatCode="#,##0.0" sourceLinked="0"/>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'3_Graf._maksajumi_AI'!$E$3:$E$38</c:f>
              <c:numCache>
                <c:formatCode>General</c:formatCode>
                <c:ptCount val="3"/>
                <c:pt idx="0" formatCode="#,##0">
                  <c:v>97232</c:v>
                </c:pt>
              </c:numCache>
            </c:numRef>
          </c:val>
          <c:smooth val="0"/>
          <c:extLst>
            <c:ext xmlns:c16="http://schemas.microsoft.com/office/drawing/2014/chart" uri="{C3380CC4-5D6E-409C-BE32-E72D297353CC}">
              <c16:uniqueId val="{00000005-9208-43AE-940C-2FD9007B44FD}"/>
            </c:ext>
          </c:extLst>
        </c:ser>
        <c:dLbls>
          <c:showLegendKey val="0"/>
          <c:showVal val="0"/>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r"/>
      <c:legendEntry>
        <c:idx val="0"/>
        <c:delete val="1"/>
      </c:legendEntry>
      <c:legendEntry>
        <c:idx val="1"/>
        <c:delete val="1"/>
      </c:legendEntry>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ysClr val="windowText" lastClr="00000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2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en-GB"/>
              <a:t>2021-2027 </a:t>
            </a:r>
            <a:r>
              <a:rPr lang="lv-LV"/>
              <a:t>ES fondu perioda </a:t>
            </a:r>
            <a:r>
              <a:rPr lang="en-GB"/>
              <a:t>maksājumu mērķi (28.05.2024. apstiprināti MK), ES fondu daļa</a:t>
            </a:r>
            <a:endParaRPr lang="lv-LV"/>
          </a:p>
        </c:rich>
      </c:tx>
      <c:overlay val="0"/>
      <c:spPr>
        <a:noFill/>
        <a:ln>
          <a:noFill/>
        </a:ln>
        <a:effectLst/>
      </c:spPr>
      <c:txPr>
        <a:bodyPr rot="0" spcFirstLastPara="1" vertOverflow="ellipsis" vert="horz" wrap="square" anchor="ctr" anchorCtr="1"/>
        <a:lstStyle/>
        <a:p>
          <a:pPr>
            <a:defRPr sz="192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barChart>
        <c:barDir val="col"/>
        <c:grouping val="stacked"/>
        <c:varyColors val="0"/>
        <c:ser>
          <c:idx val="0"/>
          <c:order val="0"/>
          <c:tx>
            <c:strRef>
              <c:f>'3_Graf._maksajumi_AI'!$C$2</c:f>
              <c:strCache>
                <c:ptCount val="1"/>
                <c:pt idx="0">
                  <c:v>2024. gada izpilde</c:v>
                </c:pt>
              </c:strCache>
            </c:strRef>
          </c:tx>
          <c:spPr>
            <a:solidFill>
              <a:srgbClr val="4FEFE7"/>
            </a:solidFill>
            <a:ln>
              <a:noFill/>
            </a:ln>
            <a:effectLst/>
          </c:spPr>
          <c:invertIfNegative val="0"/>
          <c:dLbls>
            <c:numFmt formatCode="#,##0.0" sourceLinked="0"/>
            <c:spPr>
              <a:solidFill>
                <a:srgbClr val="4FEFE7"/>
              </a:solid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'3_Graf._maksajumi_AI'!$C$3:$C$38</c:f>
              <c:numCache>
                <c:formatCode>General</c:formatCode>
                <c:ptCount val="3"/>
                <c:pt idx="0" formatCode="#,##0">
                  <c:v>5855501.1600000001</c:v>
                </c:pt>
              </c:numCache>
            </c:numRef>
          </c:val>
          <c:extLst>
            <c:ext xmlns:c16="http://schemas.microsoft.com/office/drawing/2014/chart" uri="{C3380CC4-5D6E-409C-BE32-E72D297353CC}">
              <c16:uniqueId val="{00000000-86A8-4642-A433-A2980ABAF8FB}"/>
            </c:ext>
          </c:extLst>
        </c:ser>
        <c:ser>
          <c:idx val="1"/>
          <c:order val="1"/>
          <c:tx>
            <c:strRef>
              <c:f>'3_Graf._maksajumi_AI'!$D$2</c:f>
              <c:strCache>
                <c:ptCount val="1"/>
                <c:pt idx="0">
                  <c:v>Neizpilde</c:v>
                </c:pt>
              </c:strCache>
            </c:strRef>
          </c:tx>
          <c:spPr>
            <a:solidFill>
              <a:srgbClr val="0270CA"/>
            </a:solidFill>
            <a:ln>
              <a:noFill/>
            </a:ln>
            <a:effectLst/>
          </c:spPr>
          <c:invertIfNegative val="0"/>
          <c:dLbls>
            <c:numFmt formatCode="#,##0.0" sourceLinked="0"/>
            <c:spPr>
              <a:solidFill>
                <a:srgbClr val="0270CA"/>
              </a:solid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'3_Graf._maksajumi_AI'!$D$3:$D$38</c:f>
              <c:numCache>
                <c:formatCode>General</c:formatCode>
                <c:ptCount val="3"/>
                <c:pt idx="0" formatCode="#,##0">
                  <c:v>4812821.42</c:v>
                </c:pt>
              </c:numCache>
            </c:numRef>
          </c:val>
          <c:extLst>
            <c:ext xmlns:c16="http://schemas.microsoft.com/office/drawing/2014/chart" uri="{C3380CC4-5D6E-409C-BE32-E72D297353CC}">
              <c16:uniqueId val="{00000001-86A8-4642-A433-A2980ABAF8FB}"/>
            </c:ext>
          </c:extLst>
        </c:ser>
        <c:ser>
          <c:idx val="3"/>
          <c:order val="3"/>
          <c:tx>
            <c:strRef>
              <c:f>'3_Graf._maksajumi_AI'!$F$2</c:f>
              <c:strCache>
                <c:ptCount val="1"/>
                <c:pt idx="0">
                  <c:v>Mērķis 2025</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'3_Graf._maksajumi_AI'!$F$3:$F$38</c:f>
              <c:numCache>
                <c:formatCode>#,##0</c:formatCode>
                <c:ptCount val="3"/>
                <c:pt idx="1">
                  <c:v>17566364.696088873</c:v>
                </c:pt>
              </c:numCache>
            </c:numRef>
          </c:val>
          <c:extLst>
            <c:ext xmlns:c16="http://schemas.microsoft.com/office/drawing/2014/chart" uri="{C3380CC4-5D6E-409C-BE32-E72D297353CC}">
              <c16:uniqueId val="{00000002-86A8-4642-A433-A2980ABAF8FB}"/>
            </c:ext>
          </c:extLst>
        </c:ser>
        <c:ser>
          <c:idx val="4"/>
          <c:order val="4"/>
          <c:tx>
            <c:strRef>
              <c:f>'3_Graf._maksajumi_AI'!$G$2</c:f>
              <c:strCache>
                <c:ptCount val="1"/>
                <c:pt idx="0">
                  <c:v>Mērķis 2026</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'3_Graf._maksajumi_AI'!$G$3:$G$38</c:f>
              <c:numCache>
                <c:formatCode>General</c:formatCode>
                <c:ptCount val="3"/>
                <c:pt idx="2" formatCode="#,##0">
                  <c:v>17785535.113381259</c:v>
                </c:pt>
              </c:numCache>
            </c:numRef>
          </c:val>
          <c:extLst>
            <c:ext xmlns:c16="http://schemas.microsoft.com/office/drawing/2014/chart" uri="{C3380CC4-5D6E-409C-BE32-E72D297353CC}">
              <c16:uniqueId val="{00000003-86A8-4642-A433-A2980ABAF8FB}"/>
            </c:ext>
          </c:extLst>
        </c:ser>
        <c:dLbls>
          <c:showLegendKey val="0"/>
          <c:showVal val="0"/>
          <c:showCatName val="0"/>
          <c:showSerName val="0"/>
          <c:showPercent val="0"/>
          <c:showBubbleSize val="0"/>
        </c:dLbls>
        <c:gapWidth val="31"/>
        <c:overlap val="100"/>
        <c:axId val="1073158816"/>
        <c:axId val="1073154016"/>
      </c:barChart>
      <c:lineChart>
        <c:grouping val="standard"/>
        <c:varyColors val="0"/>
        <c:ser>
          <c:idx val="2"/>
          <c:order val="2"/>
          <c:tx>
            <c:strRef>
              <c:f>'3_Graf._maksajumi_AI'!$E$2</c:f>
              <c:strCache>
                <c:ptCount val="1"/>
                <c:pt idx="0">
                  <c:v>Mērķis kopā gadam</c:v>
                </c:pt>
              </c:strCache>
            </c:strRef>
          </c:tx>
          <c:spPr>
            <a:ln w="28575" cap="rnd">
              <a:noFill/>
              <a:round/>
            </a:ln>
            <a:effectLst/>
          </c:spPr>
          <c:marker>
            <c:symbol val="circle"/>
            <c:size val="7"/>
            <c:spPr>
              <a:solidFill>
                <a:schemeClr val="bg1">
                  <a:lumMod val="75000"/>
                </a:schemeClr>
              </a:solidFill>
              <a:ln w="9525">
                <a:noFill/>
              </a:ln>
              <a:effectLst/>
            </c:spPr>
          </c:marker>
          <c:dLbls>
            <c:numFmt formatCode="#,##0.0" sourceLinked="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'3_Graf._maksajumi_AI'!$E$3:$E$38</c:f>
              <c:numCache>
                <c:formatCode>General</c:formatCode>
                <c:ptCount val="3"/>
                <c:pt idx="0" formatCode="#,##0">
                  <c:v>10668322.58</c:v>
                </c:pt>
              </c:numCache>
            </c:numRef>
          </c:val>
          <c:smooth val="0"/>
          <c:extLst>
            <c:ext xmlns:c16="http://schemas.microsoft.com/office/drawing/2014/chart" uri="{C3380CC4-5D6E-409C-BE32-E72D297353CC}">
              <c16:uniqueId val="{00000004-86A8-4642-A433-A2980ABAF8FB}"/>
            </c:ext>
          </c:extLst>
        </c:ser>
        <c:dLbls>
          <c:showLegendKey val="0"/>
          <c:showVal val="0"/>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r"/>
      <c:legendEntry>
        <c:idx val="0"/>
        <c:delete val="1"/>
      </c:legendEntry>
      <c:legendEntry>
        <c:idx val="1"/>
        <c:delete val="1"/>
      </c:legendEntry>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ysClr val="windowText" lastClr="00000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en-GB"/>
              <a:t>2021-2027 </a:t>
            </a:r>
            <a:r>
              <a:rPr lang="lv-LV"/>
              <a:t>ES fondu perioda </a:t>
            </a:r>
            <a:r>
              <a:rPr lang="en-GB"/>
              <a:t>maksājumu mērķi (28.05.2024. apstiprināti MK), ES fondu daļa</a:t>
            </a:r>
            <a:endParaRPr lang="lv-LV"/>
          </a:p>
        </c:rich>
      </c:tx>
      <c:overlay val="0"/>
      <c:spPr>
        <a:noFill/>
        <a:ln>
          <a:noFill/>
        </a:ln>
        <a:effectLst/>
      </c:spPr>
      <c:txPr>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barChart>
        <c:barDir val="col"/>
        <c:grouping val="stacked"/>
        <c:varyColors val="0"/>
        <c:ser>
          <c:idx val="0"/>
          <c:order val="0"/>
          <c:tx>
            <c:strRef>
              <c:f>'3_Graf._maksajumi_AI'!$C$2</c:f>
              <c:strCache>
                <c:ptCount val="1"/>
                <c:pt idx="0">
                  <c:v>2024. gada izpilde</c:v>
                </c:pt>
              </c:strCache>
            </c:strRef>
          </c:tx>
          <c:spPr>
            <a:solidFill>
              <a:srgbClr val="4FEFE7"/>
            </a:solidFill>
            <a:ln>
              <a:noFill/>
            </a:ln>
            <a:effectLst/>
          </c:spPr>
          <c:invertIfNegative val="0"/>
          <c:dLbls>
            <c:numFmt formatCode="#,##0.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'3_Graf._maksajumi_AI'!$C$3:$C$38</c:f>
              <c:numCache>
                <c:formatCode>General</c:formatCode>
                <c:ptCount val="3"/>
                <c:pt idx="0" formatCode="#,##0">
                  <c:v>6447581.799999997</c:v>
                </c:pt>
              </c:numCache>
            </c:numRef>
          </c:val>
          <c:extLst>
            <c:ext xmlns:c16="http://schemas.microsoft.com/office/drawing/2014/chart" uri="{C3380CC4-5D6E-409C-BE32-E72D297353CC}">
              <c16:uniqueId val="{00000000-70F5-46EF-B9C6-EBDB413204F0}"/>
            </c:ext>
          </c:extLst>
        </c:ser>
        <c:ser>
          <c:idx val="1"/>
          <c:order val="1"/>
          <c:tx>
            <c:strRef>
              <c:f>'3_Graf._maksajumi_AI'!$D$2</c:f>
              <c:strCache>
                <c:ptCount val="1"/>
                <c:pt idx="0">
                  <c:v>Neizpilde</c:v>
                </c:pt>
              </c:strCache>
            </c:strRef>
          </c:tx>
          <c:spPr>
            <a:solidFill>
              <a:srgbClr val="0270CA"/>
            </a:solidFill>
            <a:ln>
              <a:noFill/>
            </a:ln>
            <a:effectLst/>
          </c:spPr>
          <c:invertIfNegative val="0"/>
          <c:dLbls>
            <c:numFmt formatCode="#,##0.0" sourceLinked="0"/>
            <c:spPr>
              <a:solidFill>
                <a:srgbClr val="0270CA"/>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'3_Graf._maksajumi_AI'!$D$3:$D$38</c:f>
              <c:numCache>
                <c:formatCode>General</c:formatCode>
                <c:ptCount val="3"/>
                <c:pt idx="0" formatCode="#,##0">
                  <c:v>1224661.4300000034</c:v>
                </c:pt>
              </c:numCache>
            </c:numRef>
          </c:val>
          <c:extLst>
            <c:ext xmlns:c16="http://schemas.microsoft.com/office/drawing/2014/chart" uri="{C3380CC4-5D6E-409C-BE32-E72D297353CC}">
              <c16:uniqueId val="{00000001-70F5-46EF-B9C6-EBDB413204F0}"/>
            </c:ext>
          </c:extLst>
        </c:ser>
        <c:ser>
          <c:idx val="3"/>
          <c:order val="3"/>
          <c:tx>
            <c:strRef>
              <c:f>'3_Graf._maksajumi_AI'!$F$2</c:f>
              <c:strCache>
                <c:ptCount val="1"/>
                <c:pt idx="0">
                  <c:v>Mērķis 2025</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'3_Graf._maksajumi_AI'!$F$3:$F$38</c:f>
              <c:numCache>
                <c:formatCode>#,##0</c:formatCode>
                <c:ptCount val="3"/>
                <c:pt idx="1">
                  <c:v>40603958.850000001</c:v>
                </c:pt>
              </c:numCache>
            </c:numRef>
          </c:val>
          <c:extLst>
            <c:ext xmlns:c16="http://schemas.microsoft.com/office/drawing/2014/chart" uri="{C3380CC4-5D6E-409C-BE32-E72D297353CC}">
              <c16:uniqueId val="{00000002-70F5-46EF-B9C6-EBDB413204F0}"/>
            </c:ext>
          </c:extLst>
        </c:ser>
        <c:ser>
          <c:idx val="4"/>
          <c:order val="4"/>
          <c:tx>
            <c:strRef>
              <c:f>'3_Graf._maksajumi_AI'!$G$2</c:f>
              <c:strCache>
                <c:ptCount val="1"/>
                <c:pt idx="0">
                  <c:v>Mērķis 2026</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'3_Graf._maksajumi_AI'!$G$3:$G$38</c:f>
              <c:numCache>
                <c:formatCode>General</c:formatCode>
                <c:ptCount val="3"/>
                <c:pt idx="2" formatCode="#,##0">
                  <c:v>66889173.57</c:v>
                </c:pt>
              </c:numCache>
            </c:numRef>
          </c:val>
          <c:extLst>
            <c:ext xmlns:c16="http://schemas.microsoft.com/office/drawing/2014/chart" uri="{C3380CC4-5D6E-409C-BE32-E72D297353CC}">
              <c16:uniqueId val="{00000003-70F5-46EF-B9C6-EBDB413204F0}"/>
            </c:ext>
          </c:extLst>
        </c:ser>
        <c:dLbls>
          <c:showLegendKey val="0"/>
          <c:showVal val="0"/>
          <c:showCatName val="0"/>
          <c:showSerName val="0"/>
          <c:showPercent val="0"/>
          <c:showBubbleSize val="0"/>
        </c:dLbls>
        <c:gapWidth val="31"/>
        <c:overlap val="100"/>
        <c:axId val="1073158816"/>
        <c:axId val="1073154016"/>
      </c:barChart>
      <c:lineChart>
        <c:grouping val="standard"/>
        <c:varyColors val="0"/>
        <c:ser>
          <c:idx val="2"/>
          <c:order val="2"/>
          <c:tx>
            <c:strRef>
              <c:f>'3_Graf._maksajumi_AI'!$E$2</c:f>
              <c:strCache>
                <c:ptCount val="1"/>
                <c:pt idx="0">
                  <c:v>Mērķis kopā gadam</c:v>
                </c:pt>
              </c:strCache>
            </c:strRef>
          </c:tx>
          <c:spPr>
            <a:ln w="28575" cap="rnd">
              <a:noFill/>
              <a:round/>
            </a:ln>
            <a:effectLst/>
          </c:spPr>
          <c:marker>
            <c:symbol val="circle"/>
            <c:size val="7"/>
            <c:spPr>
              <a:solidFill>
                <a:schemeClr val="bg1">
                  <a:lumMod val="75000"/>
                </a:schemeClr>
              </a:solidFill>
              <a:ln w="9525">
                <a:noFill/>
              </a:ln>
              <a:effectLst/>
            </c:spPr>
          </c:marker>
          <c:dLbls>
            <c:numFmt formatCode="#,##0.0" sourceLinked="0"/>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'3_Graf._maksajumi_AI'!$E$3:$E$38</c:f>
              <c:numCache>
                <c:formatCode>General</c:formatCode>
                <c:ptCount val="3"/>
                <c:pt idx="0" formatCode="#,##0">
                  <c:v>7672243.2300000004</c:v>
                </c:pt>
              </c:numCache>
            </c:numRef>
          </c:val>
          <c:smooth val="0"/>
          <c:extLst>
            <c:ext xmlns:c16="http://schemas.microsoft.com/office/drawing/2014/chart" uri="{C3380CC4-5D6E-409C-BE32-E72D297353CC}">
              <c16:uniqueId val="{00000004-70F5-46EF-B9C6-EBDB413204F0}"/>
            </c:ext>
          </c:extLst>
        </c:ser>
        <c:dLbls>
          <c:showLegendKey val="0"/>
          <c:showVal val="0"/>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r"/>
      <c:legendEntry>
        <c:idx val="0"/>
        <c:delete val="1"/>
      </c:legendEntry>
      <c:legendEntry>
        <c:idx val="1"/>
        <c:delete val="1"/>
      </c:legendEntry>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ysClr val="windowText" lastClr="00000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en-GB"/>
              <a:t>2021-2027 </a:t>
            </a:r>
            <a:r>
              <a:rPr lang="lv-LV"/>
              <a:t>ES fondu perioda </a:t>
            </a:r>
            <a:r>
              <a:rPr lang="en-GB"/>
              <a:t>maksājumu mērķi (28.05.2024. apstiprināti MK), ES fondu daļa</a:t>
            </a:r>
            <a:endParaRPr lang="lv-LV"/>
          </a:p>
        </c:rich>
      </c:tx>
      <c:overlay val="0"/>
      <c:spPr>
        <a:noFill/>
        <a:ln>
          <a:noFill/>
        </a:ln>
        <a:effectLst/>
      </c:spPr>
      <c:txPr>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barChart>
        <c:barDir val="col"/>
        <c:grouping val="stacked"/>
        <c:varyColors val="0"/>
        <c:ser>
          <c:idx val="0"/>
          <c:order val="0"/>
          <c:tx>
            <c:strRef>
              <c:f>'3_Graf._maksajumi_AI'!$C$2</c:f>
              <c:strCache>
                <c:ptCount val="1"/>
                <c:pt idx="0">
                  <c:v>2024. gada izpilde</c:v>
                </c:pt>
              </c:strCache>
            </c:strRef>
          </c:tx>
          <c:spPr>
            <a:solidFill>
              <a:srgbClr val="4FEFE7"/>
            </a:solidFill>
            <a:ln>
              <a:noFill/>
            </a:ln>
            <a:effectLst/>
          </c:spPr>
          <c:invertIfNegative val="0"/>
          <c:dLbls>
            <c:numFmt formatCode="#,##0.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'3_Graf._maksajumi_AI'!$C$3:$C$38</c:f>
              <c:numCache>
                <c:formatCode>General</c:formatCode>
                <c:ptCount val="3"/>
                <c:pt idx="0" formatCode="#,##0">
                  <c:v>1536084.27</c:v>
                </c:pt>
              </c:numCache>
            </c:numRef>
          </c:val>
          <c:extLst>
            <c:ext xmlns:c16="http://schemas.microsoft.com/office/drawing/2014/chart" uri="{C3380CC4-5D6E-409C-BE32-E72D297353CC}">
              <c16:uniqueId val="{00000000-C994-45B8-9B25-604B1E4E6AB8}"/>
            </c:ext>
          </c:extLst>
        </c:ser>
        <c:ser>
          <c:idx val="1"/>
          <c:order val="1"/>
          <c:tx>
            <c:strRef>
              <c:f>'3_Graf._maksajumi_AI'!$D$2</c:f>
              <c:strCache>
                <c:ptCount val="1"/>
                <c:pt idx="0">
                  <c:v>Neizpilde</c:v>
                </c:pt>
              </c:strCache>
            </c:strRef>
          </c:tx>
          <c:spPr>
            <a:solidFill>
              <a:srgbClr val="0270CA"/>
            </a:solidFill>
            <a:ln>
              <a:noFill/>
            </a:ln>
            <a:effectLst/>
          </c:spPr>
          <c:invertIfNegative val="0"/>
          <c:dLbls>
            <c:numFmt formatCode="#,##0.0" sourceLinked="0"/>
            <c:spPr>
              <a:solidFill>
                <a:srgbClr val="0270CA"/>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'3_Graf._maksajumi_AI'!$D$3:$D$38</c:f>
              <c:numCache>
                <c:formatCode>General</c:formatCode>
                <c:ptCount val="3"/>
                <c:pt idx="0" formatCode="#,##0">
                  <c:v>296161.77</c:v>
                </c:pt>
              </c:numCache>
            </c:numRef>
          </c:val>
          <c:extLst>
            <c:ext xmlns:c16="http://schemas.microsoft.com/office/drawing/2014/chart" uri="{C3380CC4-5D6E-409C-BE32-E72D297353CC}">
              <c16:uniqueId val="{00000001-C994-45B8-9B25-604B1E4E6AB8}"/>
            </c:ext>
          </c:extLst>
        </c:ser>
        <c:ser>
          <c:idx val="3"/>
          <c:order val="3"/>
          <c:tx>
            <c:strRef>
              <c:f>'3_Graf._maksajumi_AI'!$F$2</c:f>
              <c:strCache>
                <c:ptCount val="1"/>
                <c:pt idx="0">
                  <c:v>Mērķis 2025</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'3_Graf._maksajumi_AI'!$F$3:$F$38</c:f>
              <c:numCache>
                <c:formatCode>#,##0</c:formatCode>
                <c:ptCount val="3"/>
                <c:pt idx="1">
                  <c:v>7092333.8039999995</c:v>
                </c:pt>
              </c:numCache>
            </c:numRef>
          </c:val>
          <c:extLst>
            <c:ext xmlns:c16="http://schemas.microsoft.com/office/drawing/2014/chart" uri="{C3380CC4-5D6E-409C-BE32-E72D297353CC}">
              <c16:uniqueId val="{00000002-C994-45B8-9B25-604B1E4E6AB8}"/>
            </c:ext>
          </c:extLst>
        </c:ser>
        <c:ser>
          <c:idx val="4"/>
          <c:order val="4"/>
          <c:tx>
            <c:strRef>
              <c:f>'3_Graf._maksajumi_AI'!$G$2</c:f>
              <c:strCache>
                <c:ptCount val="1"/>
                <c:pt idx="0">
                  <c:v>Mērķis 2026</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'3_Graf._maksajumi_AI'!$G$3:$G$38</c:f>
              <c:numCache>
                <c:formatCode>General</c:formatCode>
                <c:ptCount val="3"/>
                <c:pt idx="2" formatCode="#,##0">
                  <c:v>10241387.3156</c:v>
                </c:pt>
              </c:numCache>
            </c:numRef>
          </c:val>
          <c:extLst>
            <c:ext xmlns:c16="http://schemas.microsoft.com/office/drawing/2014/chart" uri="{C3380CC4-5D6E-409C-BE32-E72D297353CC}">
              <c16:uniqueId val="{00000003-C994-45B8-9B25-604B1E4E6AB8}"/>
            </c:ext>
          </c:extLst>
        </c:ser>
        <c:dLbls>
          <c:showLegendKey val="0"/>
          <c:showVal val="0"/>
          <c:showCatName val="0"/>
          <c:showSerName val="0"/>
          <c:showPercent val="0"/>
          <c:showBubbleSize val="0"/>
        </c:dLbls>
        <c:gapWidth val="31"/>
        <c:overlap val="100"/>
        <c:axId val="1073158816"/>
        <c:axId val="1073154016"/>
      </c:barChart>
      <c:lineChart>
        <c:grouping val="standard"/>
        <c:varyColors val="0"/>
        <c:ser>
          <c:idx val="2"/>
          <c:order val="2"/>
          <c:tx>
            <c:strRef>
              <c:f>'3_Graf._maksajumi_AI'!$E$2</c:f>
              <c:strCache>
                <c:ptCount val="1"/>
                <c:pt idx="0">
                  <c:v>Mērķis kopā gadam</c:v>
                </c:pt>
              </c:strCache>
            </c:strRef>
          </c:tx>
          <c:spPr>
            <a:ln w="28575" cap="rnd">
              <a:noFill/>
              <a:round/>
            </a:ln>
            <a:effectLst/>
          </c:spPr>
          <c:marker>
            <c:symbol val="circle"/>
            <c:size val="7"/>
            <c:spPr>
              <a:solidFill>
                <a:schemeClr val="bg1">
                  <a:lumMod val="75000"/>
                </a:schemeClr>
              </a:solidFill>
              <a:ln w="9525">
                <a:noFill/>
              </a:ln>
              <a:effectLst/>
            </c:spPr>
          </c:marker>
          <c:dLbls>
            <c:numFmt formatCode="#,##0.0" sourceLinked="0"/>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'3_Graf._maksajumi_AI'!$E$3:$E$38</c:f>
              <c:numCache>
                <c:formatCode>General</c:formatCode>
                <c:ptCount val="3"/>
                <c:pt idx="0" formatCode="#,##0">
                  <c:v>1832246.04</c:v>
                </c:pt>
              </c:numCache>
            </c:numRef>
          </c:val>
          <c:smooth val="0"/>
          <c:extLst>
            <c:ext xmlns:c16="http://schemas.microsoft.com/office/drawing/2014/chart" uri="{C3380CC4-5D6E-409C-BE32-E72D297353CC}">
              <c16:uniqueId val="{00000004-C994-45B8-9B25-604B1E4E6AB8}"/>
            </c:ext>
          </c:extLst>
        </c:ser>
        <c:dLbls>
          <c:showLegendKey val="0"/>
          <c:showVal val="0"/>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r"/>
      <c:legendEntry>
        <c:idx val="0"/>
        <c:delete val="1"/>
      </c:legendEntry>
      <c:legendEntry>
        <c:idx val="1"/>
        <c:delete val="1"/>
      </c:legendEntry>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ysClr val="windowText" lastClr="00000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en-GB"/>
              <a:t>2021-2027 </a:t>
            </a:r>
            <a:r>
              <a:rPr lang="lv-LV"/>
              <a:t>ES fondu perioda </a:t>
            </a:r>
            <a:r>
              <a:rPr lang="en-GB"/>
              <a:t>maksājumu mērķi (28.05.2024. apstiprināti MK), ES fondu daļa</a:t>
            </a:r>
            <a:endParaRPr lang="lv-LV"/>
          </a:p>
        </c:rich>
      </c:tx>
      <c:overlay val="0"/>
      <c:spPr>
        <a:noFill/>
        <a:ln>
          <a:noFill/>
        </a:ln>
        <a:effectLst/>
      </c:spPr>
      <c:txPr>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manualLayout>
          <c:layoutTarget val="inner"/>
          <c:xMode val="edge"/>
          <c:yMode val="edge"/>
          <c:x val="8.1509628712141305E-2"/>
          <c:y val="0.13670570410233096"/>
          <c:w val="0.72786379230686049"/>
          <c:h val="0.78491475955288392"/>
        </c:manualLayout>
      </c:layout>
      <c:barChart>
        <c:barDir val="col"/>
        <c:grouping val="stacked"/>
        <c:varyColors val="0"/>
        <c:ser>
          <c:idx val="0"/>
          <c:order val="0"/>
          <c:tx>
            <c:strRef>
              <c:f>'3_Graf._maksajumi_AI'!$C$2</c:f>
              <c:strCache>
                <c:ptCount val="1"/>
                <c:pt idx="0">
                  <c:v>2024. gada izpilde</c:v>
                </c:pt>
              </c:strCache>
            </c:strRef>
          </c:tx>
          <c:spPr>
            <a:solidFill>
              <a:srgbClr val="4FEFE7"/>
            </a:solidFill>
            <a:ln>
              <a:noFill/>
            </a:ln>
            <a:effectLst/>
          </c:spPr>
          <c:invertIfNegative val="0"/>
          <c:dLbls>
            <c:dLbl>
              <c:idx val="0"/>
              <c:layout>
                <c:manualLayout>
                  <c:x val="-3.6894433139677767E-2"/>
                  <c:y val="2.7142282461743559E-4"/>
                </c:manualLayout>
              </c:layout>
              <c:numFmt formatCode="#,##0.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51D-4BCF-A60C-E6B672A914E1}"/>
                </c:ext>
              </c:extLst>
            </c:dLbl>
            <c:numFmt formatCode="#,##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'3_Graf._maksajumi_AI'!$C$3:$C$38</c:f>
              <c:numCache>
                <c:formatCode>General</c:formatCode>
                <c:ptCount val="3"/>
                <c:pt idx="0" formatCode="#,##0">
                  <c:v>4990447.5299999993</c:v>
                </c:pt>
              </c:numCache>
            </c:numRef>
          </c:val>
          <c:extLst>
            <c:ext xmlns:c16="http://schemas.microsoft.com/office/drawing/2014/chart" uri="{C3380CC4-5D6E-409C-BE32-E72D297353CC}">
              <c16:uniqueId val="{00000001-E51D-4BCF-A60C-E6B672A914E1}"/>
            </c:ext>
          </c:extLst>
        </c:ser>
        <c:ser>
          <c:idx val="1"/>
          <c:order val="1"/>
          <c:tx>
            <c:strRef>
              <c:f>'3_Graf._maksajumi_AI'!$D$2</c:f>
              <c:strCache>
                <c:ptCount val="1"/>
                <c:pt idx="0">
                  <c:v>Neizpilde</c:v>
                </c:pt>
              </c:strCache>
            </c:strRef>
          </c:tx>
          <c:spPr>
            <a:solidFill>
              <a:srgbClr val="0270CA"/>
            </a:solidFill>
            <a:ln>
              <a:noFill/>
            </a:ln>
            <a:effectLst/>
          </c:spPr>
          <c:invertIfNegative val="0"/>
          <c:dLbls>
            <c:dLbl>
              <c:idx val="0"/>
              <c:layout>
                <c:manualLayout>
                  <c:x val="1.9243268748709783E-2"/>
                  <c:y val="-5.216909265272886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51D-4BCF-A60C-E6B672A914E1}"/>
                </c:ext>
              </c:extLst>
            </c:dLbl>
            <c:numFmt formatCode="#,##0.0" sourceLinked="0"/>
            <c:spPr>
              <a:solidFill>
                <a:srgbClr val="0270CA"/>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'3_Graf._maksajumi_AI'!$D$3:$D$38</c:f>
              <c:numCache>
                <c:formatCode>General</c:formatCode>
                <c:ptCount val="3"/>
                <c:pt idx="0" formatCode="#,##0">
                  <c:v>448110.99000000022</c:v>
                </c:pt>
              </c:numCache>
            </c:numRef>
          </c:val>
          <c:extLst>
            <c:ext xmlns:c16="http://schemas.microsoft.com/office/drawing/2014/chart" uri="{C3380CC4-5D6E-409C-BE32-E72D297353CC}">
              <c16:uniqueId val="{00000003-E51D-4BCF-A60C-E6B672A914E1}"/>
            </c:ext>
          </c:extLst>
        </c:ser>
        <c:ser>
          <c:idx val="3"/>
          <c:order val="3"/>
          <c:tx>
            <c:strRef>
              <c:f>'3_Graf._maksajumi_AI'!$F$2</c:f>
              <c:strCache>
                <c:ptCount val="1"/>
                <c:pt idx="0">
                  <c:v>Mērķis 2025</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'3_Graf._maksajumi_AI'!$F$3:$F$38</c:f>
              <c:numCache>
                <c:formatCode>#,##0</c:formatCode>
                <c:ptCount val="3"/>
                <c:pt idx="1">
                  <c:v>106703789.0333198</c:v>
                </c:pt>
              </c:numCache>
            </c:numRef>
          </c:val>
          <c:extLst>
            <c:ext xmlns:c16="http://schemas.microsoft.com/office/drawing/2014/chart" uri="{C3380CC4-5D6E-409C-BE32-E72D297353CC}">
              <c16:uniqueId val="{00000004-E51D-4BCF-A60C-E6B672A914E1}"/>
            </c:ext>
          </c:extLst>
        </c:ser>
        <c:ser>
          <c:idx val="4"/>
          <c:order val="4"/>
          <c:tx>
            <c:strRef>
              <c:f>'3_Graf._maksajumi_AI'!$G$2</c:f>
              <c:strCache>
                <c:ptCount val="1"/>
                <c:pt idx="0">
                  <c:v>Mērķis 2026</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'3_Graf._maksajumi_AI'!$G$3:$G$38</c:f>
              <c:numCache>
                <c:formatCode>General</c:formatCode>
                <c:ptCount val="3"/>
                <c:pt idx="2" formatCode="#,##0">
                  <c:v>158832819.3511582</c:v>
                </c:pt>
              </c:numCache>
            </c:numRef>
          </c:val>
          <c:extLst>
            <c:ext xmlns:c16="http://schemas.microsoft.com/office/drawing/2014/chart" uri="{C3380CC4-5D6E-409C-BE32-E72D297353CC}">
              <c16:uniqueId val="{00000005-E51D-4BCF-A60C-E6B672A914E1}"/>
            </c:ext>
          </c:extLst>
        </c:ser>
        <c:dLbls>
          <c:showLegendKey val="0"/>
          <c:showVal val="0"/>
          <c:showCatName val="0"/>
          <c:showSerName val="0"/>
          <c:showPercent val="0"/>
          <c:showBubbleSize val="0"/>
        </c:dLbls>
        <c:gapWidth val="31"/>
        <c:overlap val="100"/>
        <c:axId val="1073158816"/>
        <c:axId val="1073154016"/>
      </c:barChart>
      <c:lineChart>
        <c:grouping val="standard"/>
        <c:varyColors val="0"/>
        <c:ser>
          <c:idx val="2"/>
          <c:order val="2"/>
          <c:tx>
            <c:strRef>
              <c:f>'3_Graf._maksajumi_AI'!$E$2</c:f>
              <c:strCache>
                <c:ptCount val="1"/>
                <c:pt idx="0">
                  <c:v>Mērķis kopā gadam</c:v>
                </c:pt>
              </c:strCache>
            </c:strRef>
          </c:tx>
          <c:spPr>
            <a:ln w="28575" cap="rnd">
              <a:noFill/>
              <a:round/>
            </a:ln>
            <a:effectLst/>
          </c:spPr>
          <c:marker>
            <c:symbol val="circle"/>
            <c:size val="7"/>
            <c:spPr>
              <a:solidFill>
                <a:schemeClr val="bg1">
                  <a:lumMod val="75000"/>
                </a:schemeClr>
              </a:solidFill>
              <a:ln w="9525">
                <a:noFill/>
              </a:ln>
              <a:effectLst/>
            </c:spPr>
          </c:marker>
          <c:dLbls>
            <c:dLbl>
              <c:idx val="0"/>
              <c:layout>
                <c:manualLayout>
                  <c:x val="-4.4188170298937353E-2"/>
                  <c:y val="-2.570586291144894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E51D-4BCF-A60C-E6B672A914E1}"/>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'3_Graf._maksajumi_AI'!$E$3:$E$38</c:f>
              <c:numCache>
                <c:formatCode>General</c:formatCode>
                <c:ptCount val="3"/>
                <c:pt idx="0" formatCode="#,##0">
                  <c:v>5438558.5199999996</c:v>
                </c:pt>
              </c:numCache>
            </c:numRef>
          </c:val>
          <c:smooth val="0"/>
          <c:extLst>
            <c:ext xmlns:c16="http://schemas.microsoft.com/office/drawing/2014/chart" uri="{C3380CC4-5D6E-409C-BE32-E72D297353CC}">
              <c16:uniqueId val="{00000007-E51D-4BCF-A60C-E6B672A914E1}"/>
            </c:ext>
          </c:extLst>
        </c:ser>
        <c:dLbls>
          <c:showLegendKey val="0"/>
          <c:showVal val="0"/>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r"/>
      <c:legendEntry>
        <c:idx val="0"/>
        <c:delete val="1"/>
      </c:legendEntry>
      <c:legendEntry>
        <c:idx val="1"/>
        <c:delete val="1"/>
      </c:legendEntry>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ysClr val="windowText" lastClr="00000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en-GB"/>
              <a:t>2021-2027 </a:t>
            </a:r>
            <a:r>
              <a:rPr lang="lv-LV"/>
              <a:t>ES fondu perioda </a:t>
            </a:r>
            <a:r>
              <a:rPr lang="en-GB"/>
              <a:t>maksājumu mērķi (28.05.2024. apstiprināti MK), ES fondu daļa</a:t>
            </a:r>
            <a:endParaRPr lang="lv-LV"/>
          </a:p>
        </c:rich>
      </c:tx>
      <c:overlay val="0"/>
      <c:spPr>
        <a:noFill/>
        <a:ln>
          <a:noFill/>
        </a:ln>
        <a:effectLst/>
      </c:spPr>
      <c:txPr>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barChart>
        <c:barDir val="col"/>
        <c:grouping val="stacked"/>
        <c:varyColors val="0"/>
        <c:ser>
          <c:idx val="0"/>
          <c:order val="0"/>
          <c:tx>
            <c:strRef>
              <c:f>'3_Graf._maksajumi_AI'!$C$2</c:f>
              <c:strCache>
                <c:ptCount val="1"/>
                <c:pt idx="0">
                  <c:v>2024. gada izpilde</c:v>
                </c:pt>
              </c:strCache>
            </c:strRef>
          </c:tx>
          <c:spPr>
            <a:solidFill>
              <a:srgbClr val="4FEFE7"/>
            </a:solidFill>
            <a:ln>
              <a:noFill/>
            </a:ln>
            <a:effectLst/>
          </c:spPr>
          <c:invertIfNegative val="0"/>
          <c:dLbls>
            <c:numFmt formatCode="#,##0.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'3_Graf._maksajumi_AI'!$C$3:$C$38</c:f>
              <c:numCache>
                <c:formatCode>General</c:formatCode>
                <c:ptCount val="3"/>
                <c:pt idx="0" formatCode="#,##0">
                  <c:v>34557969.029999994</c:v>
                </c:pt>
              </c:numCache>
            </c:numRef>
          </c:val>
          <c:extLst>
            <c:ext xmlns:c16="http://schemas.microsoft.com/office/drawing/2014/chart" uri="{C3380CC4-5D6E-409C-BE32-E72D297353CC}">
              <c16:uniqueId val="{00000000-931F-496F-9924-AA3733EB2DD4}"/>
            </c:ext>
          </c:extLst>
        </c:ser>
        <c:ser>
          <c:idx val="1"/>
          <c:order val="1"/>
          <c:tx>
            <c:strRef>
              <c:f>'3_Graf._maksajumi_AI'!$D$2</c:f>
              <c:strCache>
                <c:ptCount val="1"/>
                <c:pt idx="0">
                  <c:v>Neizpilde</c:v>
                </c:pt>
              </c:strCache>
            </c:strRef>
          </c:tx>
          <c:spPr>
            <a:solidFill>
              <a:srgbClr val="0270CA"/>
            </a:solidFill>
            <a:ln>
              <a:noFill/>
            </a:ln>
            <a:effectLst/>
          </c:spPr>
          <c:invertIfNegative val="0"/>
          <c:dLbls>
            <c:numFmt formatCode="#,##0.0" sourceLinked="0"/>
            <c:spPr>
              <a:solidFill>
                <a:srgbClr val="0270CA"/>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'3_Graf._maksajumi_AI'!$D$3:$D$38</c:f>
              <c:numCache>
                <c:formatCode>General</c:formatCode>
                <c:ptCount val="3"/>
                <c:pt idx="0" formatCode="#,##0">
                  <c:v>2702373.9187130779</c:v>
                </c:pt>
              </c:numCache>
            </c:numRef>
          </c:val>
          <c:extLst>
            <c:ext xmlns:c16="http://schemas.microsoft.com/office/drawing/2014/chart" uri="{C3380CC4-5D6E-409C-BE32-E72D297353CC}">
              <c16:uniqueId val="{00000001-931F-496F-9924-AA3733EB2DD4}"/>
            </c:ext>
          </c:extLst>
        </c:ser>
        <c:ser>
          <c:idx val="3"/>
          <c:order val="3"/>
          <c:tx>
            <c:strRef>
              <c:f>'3_Graf._maksajumi_AI'!$F$2</c:f>
              <c:strCache>
                <c:ptCount val="1"/>
                <c:pt idx="0">
                  <c:v>Mērķis 2025</c:v>
                </c:pt>
              </c:strCache>
            </c:strRef>
          </c:tx>
          <c:spPr>
            <a:solidFill>
              <a:schemeClr val="bg1">
                <a:lumMod val="75000"/>
              </a:schemeClr>
            </a:solidFill>
            <a:ln>
              <a:noFill/>
            </a:ln>
            <a:effectLst/>
          </c:spPr>
          <c:invertIfNegative val="0"/>
          <c:dLbls>
            <c:dLbl>
              <c:idx val="1"/>
              <c:layout>
                <c:manualLayout>
                  <c:x val="-9.3156097970140371E-18"/>
                  <c:y val="-0.1667205474441863"/>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931F-496F-9924-AA3733EB2DD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'3_Graf._maksajumi_AI'!$F$3:$F$38</c:f>
              <c:numCache>
                <c:formatCode>#,##0</c:formatCode>
                <c:ptCount val="3"/>
                <c:pt idx="1">
                  <c:v>87895037.519999996</c:v>
                </c:pt>
              </c:numCache>
            </c:numRef>
          </c:val>
          <c:extLst>
            <c:ext xmlns:c16="http://schemas.microsoft.com/office/drawing/2014/chart" uri="{C3380CC4-5D6E-409C-BE32-E72D297353CC}">
              <c16:uniqueId val="{00000003-931F-496F-9924-AA3733EB2DD4}"/>
            </c:ext>
          </c:extLst>
        </c:ser>
        <c:ser>
          <c:idx val="4"/>
          <c:order val="4"/>
          <c:tx>
            <c:strRef>
              <c:f>'3_Graf._maksajumi_AI'!$G$2</c:f>
              <c:strCache>
                <c:ptCount val="1"/>
                <c:pt idx="0">
                  <c:v>Mērķis 2026</c:v>
                </c:pt>
              </c:strCache>
            </c:strRef>
          </c:tx>
          <c:spPr>
            <a:solidFill>
              <a:schemeClr val="bg1">
                <a:lumMod val="75000"/>
              </a:schemeClr>
            </a:solidFill>
            <a:ln>
              <a:noFill/>
            </a:ln>
            <a:effectLst/>
          </c:spPr>
          <c:invertIfNegative val="0"/>
          <c:dLbls>
            <c:dLbl>
              <c:idx val="2"/>
              <c:layout>
                <c:manualLayout>
                  <c:x val="0"/>
                  <c:y val="-0.26281223587933239"/>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931F-496F-9924-AA3733EB2DD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'3_Graf._maksajumi_AI'!$G$3:$G$38</c:f>
              <c:numCache>
                <c:formatCode>General</c:formatCode>
                <c:ptCount val="3"/>
                <c:pt idx="2" formatCode="#,##0">
                  <c:v>145496731.94</c:v>
                </c:pt>
              </c:numCache>
            </c:numRef>
          </c:val>
          <c:extLst>
            <c:ext xmlns:c16="http://schemas.microsoft.com/office/drawing/2014/chart" uri="{C3380CC4-5D6E-409C-BE32-E72D297353CC}">
              <c16:uniqueId val="{00000005-931F-496F-9924-AA3733EB2DD4}"/>
            </c:ext>
          </c:extLst>
        </c:ser>
        <c:dLbls>
          <c:showLegendKey val="0"/>
          <c:showVal val="0"/>
          <c:showCatName val="0"/>
          <c:showSerName val="0"/>
          <c:showPercent val="0"/>
          <c:showBubbleSize val="0"/>
        </c:dLbls>
        <c:gapWidth val="31"/>
        <c:overlap val="100"/>
        <c:axId val="1073158816"/>
        <c:axId val="1073154016"/>
      </c:barChart>
      <c:lineChart>
        <c:grouping val="standard"/>
        <c:varyColors val="0"/>
        <c:ser>
          <c:idx val="2"/>
          <c:order val="2"/>
          <c:tx>
            <c:strRef>
              <c:f>'3_Graf._maksajumi_AI'!$E$2</c:f>
              <c:strCache>
                <c:ptCount val="1"/>
                <c:pt idx="0">
                  <c:v>Mērķis kopā gadam</c:v>
                </c:pt>
              </c:strCache>
            </c:strRef>
          </c:tx>
          <c:spPr>
            <a:ln w="28575" cap="rnd">
              <a:noFill/>
              <a:round/>
            </a:ln>
            <a:effectLst/>
          </c:spPr>
          <c:marker>
            <c:symbol val="circle"/>
            <c:size val="7"/>
            <c:spPr>
              <a:solidFill>
                <a:schemeClr val="bg1">
                  <a:lumMod val="75000"/>
                </a:schemeClr>
              </a:solidFill>
              <a:ln w="9525">
                <a:noFill/>
              </a:ln>
              <a:effectLst/>
            </c:spPr>
          </c:marker>
          <c:dLbls>
            <c:numFmt formatCode="#,##0.0" sourceLinked="0"/>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'3_Graf._maksajumi_AI'!$E$3:$E$38</c:f>
              <c:numCache>
                <c:formatCode>General</c:formatCode>
                <c:ptCount val="3"/>
                <c:pt idx="0" formatCode="#,##0">
                  <c:v>37260342.948713072</c:v>
                </c:pt>
              </c:numCache>
            </c:numRef>
          </c:val>
          <c:smooth val="0"/>
          <c:extLst>
            <c:ext xmlns:c16="http://schemas.microsoft.com/office/drawing/2014/chart" uri="{C3380CC4-5D6E-409C-BE32-E72D297353CC}">
              <c16:uniqueId val="{00000006-931F-496F-9924-AA3733EB2DD4}"/>
            </c:ext>
          </c:extLst>
        </c:ser>
        <c:dLbls>
          <c:showLegendKey val="0"/>
          <c:showVal val="0"/>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r"/>
      <c:legendEntry>
        <c:idx val="0"/>
        <c:delete val="1"/>
      </c:legendEntry>
      <c:legendEntry>
        <c:idx val="1"/>
        <c:delete val="1"/>
      </c:legendEntry>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ysClr val="windowText" lastClr="00000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lv-LV" b="1" dirty="0">
                <a:solidFill>
                  <a:srgbClr val="00B050"/>
                </a:solidFill>
              </a:rPr>
              <a:t>Viedās administrācijas un reģionālās attīstības ministrija</a:t>
            </a:r>
          </a:p>
        </c:rich>
      </c:tx>
      <c:overlay val="0"/>
      <c:spPr>
        <a:noFill/>
        <a:ln>
          <a:noFill/>
        </a:ln>
        <a:effectLst/>
      </c:spPr>
      <c:txPr>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barChart>
        <c:barDir val="col"/>
        <c:grouping val="stacked"/>
        <c:varyColors val="0"/>
        <c:ser>
          <c:idx val="0"/>
          <c:order val="0"/>
          <c:tx>
            <c:strRef>
              <c:f>'3_Graf._maksajumi_AI'!$C$2</c:f>
              <c:strCache>
                <c:ptCount val="1"/>
                <c:pt idx="0">
                  <c:v>2024. gada izpilde</c:v>
                </c:pt>
              </c:strCache>
            </c:strRef>
          </c:tx>
          <c:spPr>
            <a:solidFill>
              <a:srgbClr val="4FEFE7"/>
            </a:solidFill>
            <a:ln>
              <a:noFill/>
            </a:ln>
            <a:effectLst/>
          </c:spPr>
          <c:invertIfNegative val="0"/>
          <c:dLbls>
            <c:dLbl>
              <c:idx val="0"/>
              <c:layout>
                <c:manualLayout>
                  <c:x val="-3.6303205324809276E-17"/>
                  <c:y val="-9.981285090455396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BB8-462C-A088-043FB3B94719}"/>
                </c:ext>
              </c:extLst>
            </c:dLbl>
            <c:numFmt formatCode="#,##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'3_Graf._maksajumi_AI'!$C$3:$C$38</c:f>
              <c:numCache>
                <c:formatCode>General</c:formatCode>
                <c:ptCount val="3"/>
                <c:pt idx="0" formatCode="#,##0">
                  <c:v>24924687.629999977</c:v>
                </c:pt>
              </c:numCache>
            </c:numRef>
          </c:val>
          <c:extLst>
            <c:ext xmlns:c16="http://schemas.microsoft.com/office/drawing/2014/chart" uri="{C3380CC4-5D6E-409C-BE32-E72D297353CC}">
              <c16:uniqueId val="{00000001-FBB8-462C-A088-043FB3B94719}"/>
            </c:ext>
          </c:extLst>
        </c:ser>
        <c:ser>
          <c:idx val="1"/>
          <c:order val="1"/>
          <c:tx>
            <c:strRef>
              <c:f>'3_Graf._maksajumi_AI'!$D$2</c:f>
              <c:strCache>
                <c:ptCount val="1"/>
                <c:pt idx="0">
                  <c:v>Neizpilde</c:v>
                </c:pt>
              </c:strCache>
            </c:strRef>
          </c:tx>
          <c:spPr>
            <a:solidFill>
              <a:srgbClr val="0270CA"/>
            </a:solidFill>
            <a:ln>
              <a:noFill/>
            </a:ln>
            <a:effectLst/>
          </c:spPr>
          <c:invertIfNegative val="0"/>
          <c:cat>
            <c:numRef>
              <c:f>'3_Graf._maksajumi_AI'!$A$3:$A$38</c:f>
              <c:numCache>
                <c:formatCode>General</c:formatCode>
                <c:ptCount val="3"/>
                <c:pt idx="0">
                  <c:v>2024</c:v>
                </c:pt>
                <c:pt idx="1">
                  <c:v>2025</c:v>
                </c:pt>
                <c:pt idx="2">
                  <c:v>2026</c:v>
                </c:pt>
              </c:numCache>
            </c:numRef>
          </c:cat>
          <c:val>
            <c:numRef>
              <c:f>'3_Graf._maksajumi_AI'!$D$3:$D$38</c:f>
              <c:numCache>
                <c:formatCode>General</c:formatCode>
                <c:ptCount val="3"/>
                <c:pt idx="0" formatCode="#,##0">
                  <c:v>0</c:v>
                </c:pt>
              </c:numCache>
            </c:numRef>
          </c:val>
          <c:extLst>
            <c:ext xmlns:c16="http://schemas.microsoft.com/office/drawing/2014/chart" uri="{C3380CC4-5D6E-409C-BE32-E72D297353CC}">
              <c16:uniqueId val="{00000002-FBB8-462C-A088-043FB3B94719}"/>
            </c:ext>
          </c:extLst>
        </c:ser>
        <c:ser>
          <c:idx val="3"/>
          <c:order val="3"/>
          <c:tx>
            <c:strRef>
              <c:f>'3_Graf._maksajumi_AI'!$F$2</c:f>
              <c:strCache>
                <c:ptCount val="1"/>
                <c:pt idx="0">
                  <c:v>Mērķis 2025</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'3_Graf._maksajumi_AI'!$F$3:$F$38</c:f>
              <c:numCache>
                <c:formatCode>#,##0</c:formatCode>
                <c:ptCount val="3"/>
                <c:pt idx="1">
                  <c:v>141596390.55727279</c:v>
                </c:pt>
              </c:numCache>
            </c:numRef>
          </c:val>
          <c:extLst>
            <c:ext xmlns:c16="http://schemas.microsoft.com/office/drawing/2014/chart" uri="{C3380CC4-5D6E-409C-BE32-E72D297353CC}">
              <c16:uniqueId val="{00000003-FBB8-462C-A088-043FB3B94719}"/>
            </c:ext>
          </c:extLst>
        </c:ser>
        <c:ser>
          <c:idx val="4"/>
          <c:order val="4"/>
          <c:tx>
            <c:strRef>
              <c:f>'3_Graf._maksajumi_AI'!$G$2</c:f>
              <c:strCache>
                <c:ptCount val="1"/>
                <c:pt idx="0">
                  <c:v>Mērķis 2026</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'3_Graf._maksajumi_AI'!$G$3:$G$38</c:f>
              <c:numCache>
                <c:formatCode>General</c:formatCode>
                <c:ptCount val="3"/>
                <c:pt idx="2" formatCode="#,##0">
                  <c:v>156312865.53820622</c:v>
                </c:pt>
              </c:numCache>
            </c:numRef>
          </c:val>
          <c:extLst>
            <c:ext xmlns:c16="http://schemas.microsoft.com/office/drawing/2014/chart" uri="{C3380CC4-5D6E-409C-BE32-E72D297353CC}">
              <c16:uniqueId val="{00000004-FBB8-462C-A088-043FB3B94719}"/>
            </c:ext>
          </c:extLst>
        </c:ser>
        <c:dLbls>
          <c:showLegendKey val="0"/>
          <c:showVal val="0"/>
          <c:showCatName val="0"/>
          <c:showSerName val="0"/>
          <c:showPercent val="0"/>
          <c:showBubbleSize val="0"/>
        </c:dLbls>
        <c:gapWidth val="31"/>
        <c:overlap val="100"/>
        <c:axId val="1073158816"/>
        <c:axId val="1073154016"/>
      </c:barChart>
      <c:lineChart>
        <c:grouping val="standard"/>
        <c:varyColors val="0"/>
        <c:ser>
          <c:idx val="2"/>
          <c:order val="2"/>
          <c:tx>
            <c:strRef>
              <c:f>'3_Graf._maksajumi_AI'!$E$2</c:f>
              <c:strCache>
                <c:ptCount val="1"/>
                <c:pt idx="0">
                  <c:v>Mērķis kopā gadam</c:v>
                </c:pt>
              </c:strCache>
            </c:strRef>
          </c:tx>
          <c:spPr>
            <a:ln w="28575" cap="rnd">
              <a:noFill/>
              <a:round/>
            </a:ln>
            <a:effectLst/>
          </c:spPr>
          <c:marker>
            <c:symbol val="circle"/>
            <c:size val="7"/>
            <c:spPr>
              <a:solidFill>
                <a:schemeClr val="bg1">
                  <a:lumMod val="75000"/>
                </a:schemeClr>
              </a:solidFill>
              <a:ln w="9525">
                <a:noFill/>
              </a:ln>
              <a:effectLst/>
            </c:spPr>
          </c:marker>
          <c:dLbls>
            <c:dLbl>
              <c:idx val="0"/>
              <c:layout>
                <c:manualLayout>
                  <c:x val="-3.4425659246018675E-2"/>
                  <c:y val="1.673731831555989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FBB8-462C-A088-043FB3B94719}"/>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'3_Graf._maksajumi_AI'!$E$3:$E$38</c:f>
              <c:numCache>
                <c:formatCode>General</c:formatCode>
                <c:ptCount val="3"/>
                <c:pt idx="0" formatCode="#,##0">
                  <c:v>15892986.636398535</c:v>
                </c:pt>
              </c:numCache>
            </c:numRef>
          </c:val>
          <c:smooth val="0"/>
          <c:extLst>
            <c:ext xmlns:c16="http://schemas.microsoft.com/office/drawing/2014/chart" uri="{C3380CC4-5D6E-409C-BE32-E72D297353CC}">
              <c16:uniqueId val="{00000006-FBB8-462C-A088-043FB3B94719}"/>
            </c:ext>
          </c:extLst>
        </c:ser>
        <c:dLbls>
          <c:showLegendKey val="0"/>
          <c:showVal val="0"/>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ysClr val="windowText" lastClr="00000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lv-LV" b="1" dirty="0">
                <a:solidFill>
                  <a:srgbClr val="00B050"/>
                </a:solidFill>
              </a:rPr>
              <a:t>Tieslietu ministrija</a:t>
            </a:r>
          </a:p>
        </c:rich>
      </c:tx>
      <c:layout>
        <c:manualLayout>
          <c:xMode val="edge"/>
          <c:yMode val="edge"/>
          <c:x val="0.40653121436367107"/>
          <c:y val="0"/>
        </c:manualLayout>
      </c:layout>
      <c:overlay val="0"/>
      <c:spPr>
        <a:noFill/>
        <a:ln>
          <a:noFill/>
        </a:ln>
        <a:effectLst/>
      </c:spPr>
      <c:txPr>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manualLayout>
          <c:layoutTarget val="inner"/>
          <c:xMode val="edge"/>
          <c:yMode val="edge"/>
          <c:x val="9.4784993912283372E-2"/>
          <c:y val="0.20878961226958304"/>
          <c:w val="0.87638570747796007"/>
          <c:h val="0.67617366142119517"/>
        </c:manualLayout>
      </c:layout>
      <c:barChart>
        <c:barDir val="col"/>
        <c:grouping val="stacked"/>
        <c:varyColors val="0"/>
        <c:ser>
          <c:idx val="0"/>
          <c:order val="0"/>
          <c:tx>
            <c:strRef>
              <c:f>'3_Graf._maksajumi_AI'!$C$2</c:f>
              <c:strCache>
                <c:ptCount val="1"/>
                <c:pt idx="0">
                  <c:v>2024. gada izpilde</c:v>
                </c:pt>
              </c:strCache>
            </c:strRef>
          </c:tx>
          <c:spPr>
            <a:solidFill>
              <a:srgbClr val="4FEFE7"/>
            </a:solidFill>
            <a:ln>
              <a:noFill/>
            </a:ln>
            <a:effectLst/>
          </c:spPr>
          <c:invertIfNegative val="0"/>
          <c:dLbls>
            <c:dLbl>
              <c:idx val="0"/>
              <c:layout>
                <c:manualLayout>
                  <c:x val="0"/>
                  <c:y val="-9.731752963194011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3B8-4873-8B94-3D79BFE5545E}"/>
                </c:ext>
              </c:extLst>
            </c:dLbl>
            <c:numFmt formatCode="#,##0.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'3_Graf._maksajumi_AI'!$C$3:$C$38</c:f>
              <c:numCache>
                <c:formatCode>General</c:formatCode>
                <c:ptCount val="3"/>
                <c:pt idx="0" formatCode="#,##0">
                  <c:v>190160.62</c:v>
                </c:pt>
              </c:numCache>
            </c:numRef>
          </c:val>
          <c:extLst>
            <c:ext xmlns:c16="http://schemas.microsoft.com/office/drawing/2014/chart" uri="{C3380CC4-5D6E-409C-BE32-E72D297353CC}">
              <c16:uniqueId val="{00000001-D3B8-4873-8B94-3D79BFE5545E}"/>
            </c:ext>
          </c:extLst>
        </c:ser>
        <c:ser>
          <c:idx val="1"/>
          <c:order val="1"/>
          <c:tx>
            <c:strRef>
              <c:f>'3_Graf._maksajumi_AI'!$D$2</c:f>
              <c:strCache>
                <c:ptCount val="1"/>
                <c:pt idx="0">
                  <c:v>Neizpilde</c:v>
                </c:pt>
              </c:strCache>
            </c:strRef>
          </c:tx>
          <c:spPr>
            <a:solidFill>
              <a:srgbClr val="0270CA"/>
            </a:solidFill>
            <a:ln>
              <a:noFill/>
            </a:ln>
            <a:effectLst/>
          </c:spPr>
          <c:invertIfNegative val="0"/>
          <c:cat>
            <c:numRef>
              <c:f>'3_Graf._maksajumi_AI'!$A$3:$A$38</c:f>
              <c:numCache>
                <c:formatCode>General</c:formatCode>
                <c:ptCount val="3"/>
                <c:pt idx="0">
                  <c:v>2024</c:v>
                </c:pt>
                <c:pt idx="1">
                  <c:v>2025</c:v>
                </c:pt>
                <c:pt idx="2">
                  <c:v>2026</c:v>
                </c:pt>
              </c:numCache>
            </c:numRef>
          </c:cat>
          <c:val>
            <c:numRef>
              <c:f>'3_Graf._maksajumi_AI'!$D$3:$D$38</c:f>
              <c:numCache>
                <c:formatCode>General</c:formatCode>
                <c:ptCount val="3"/>
                <c:pt idx="0" formatCode="#,##0">
                  <c:v>0</c:v>
                </c:pt>
              </c:numCache>
            </c:numRef>
          </c:val>
          <c:extLst>
            <c:ext xmlns:c16="http://schemas.microsoft.com/office/drawing/2014/chart" uri="{C3380CC4-5D6E-409C-BE32-E72D297353CC}">
              <c16:uniqueId val="{00000002-D3B8-4873-8B94-3D79BFE5545E}"/>
            </c:ext>
          </c:extLst>
        </c:ser>
        <c:ser>
          <c:idx val="3"/>
          <c:order val="3"/>
          <c:tx>
            <c:strRef>
              <c:f>'3_Graf._maksajumi_AI'!$F$2</c:f>
              <c:strCache>
                <c:ptCount val="1"/>
                <c:pt idx="0">
                  <c:v>Mērķis 2025</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'3_Graf._maksajumi_AI'!$F$3:$F$38</c:f>
              <c:numCache>
                <c:formatCode>#,##0</c:formatCode>
                <c:ptCount val="3"/>
                <c:pt idx="1">
                  <c:v>722145.90628417197</c:v>
                </c:pt>
              </c:numCache>
            </c:numRef>
          </c:val>
          <c:extLst>
            <c:ext xmlns:c16="http://schemas.microsoft.com/office/drawing/2014/chart" uri="{C3380CC4-5D6E-409C-BE32-E72D297353CC}">
              <c16:uniqueId val="{00000003-D3B8-4873-8B94-3D79BFE5545E}"/>
            </c:ext>
          </c:extLst>
        </c:ser>
        <c:ser>
          <c:idx val="4"/>
          <c:order val="4"/>
          <c:tx>
            <c:strRef>
              <c:f>'3_Graf._maksajumi_AI'!$G$2</c:f>
              <c:strCache>
                <c:ptCount val="1"/>
                <c:pt idx="0">
                  <c:v>Mērķis 2026</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'3_Graf._maksajumi_AI'!$G$3:$G$38</c:f>
              <c:numCache>
                <c:formatCode>General</c:formatCode>
                <c:ptCount val="3"/>
                <c:pt idx="2" formatCode="#,##0">
                  <c:v>1312912.0690521405</c:v>
                </c:pt>
              </c:numCache>
            </c:numRef>
          </c:val>
          <c:extLst>
            <c:ext xmlns:c16="http://schemas.microsoft.com/office/drawing/2014/chart" uri="{C3380CC4-5D6E-409C-BE32-E72D297353CC}">
              <c16:uniqueId val="{00000004-D3B8-4873-8B94-3D79BFE5545E}"/>
            </c:ext>
          </c:extLst>
        </c:ser>
        <c:dLbls>
          <c:showLegendKey val="0"/>
          <c:showVal val="0"/>
          <c:showCatName val="0"/>
          <c:showSerName val="0"/>
          <c:showPercent val="0"/>
          <c:showBubbleSize val="0"/>
        </c:dLbls>
        <c:gapWidth val="31"/>
        <c:overlap val="100"/>
        <c:axId val="1073158816"/>
        <c:axId val="1073154016"/>
      </c:barChart>
      <c:lineChart>
        <c:grouping val="standard"/>
        <c:varyColors val="0"/>
        <c:ser>
          <c:idx val="2"/>
          <c:order val="2"/>
          <c:tx>
            <c:strRef>
              <c:f>'3_Graf._maksajumi_AI'!$E$2</c:f>
              <c:strCache>
                <c:ptCount val="1"/>
                <c:pt idx="0">
                  <c:v>Mērķis kopā gadam</c:v>
                </c:pt>
              </c:strCache>
            </c:strRef>
          </c:tx>
          <c:spPr>
            <a:ln w="28575" cap="rnd">
              <a:noFill/>
              <a:round/>
            </a:ln>
            <a:effectLst/>
          </c:spPr>
          <c:marker>
            <c:symbol val="circle"/>
            <c:size val="7"/>
            <c:spPr>
              <a:solidFill>
                <a:schemeClr val="bg1">
                  <a:lumMod val="75000"/>
                </a:schemeClr>
              </a:solidFill>
              <a:ln w="9525">
                <a:noFill/>
              </a:ln>
              <a:effectLst/>
            </c:spPr>
          </c:marker>
          <c:dLbls>
            <c:dLbl>
              <c:idx val="0"/>
              <c:layout>
                <c:manualLayout>
                  <c:x val="-3.6267399038372332E-2"/>
                  <c:y val="-7.299305927370432E-4"/>
                </c:manualLayout>
              </c:layout>
              <c:numFmt formatCode="#,##0.0" sourceLinked="0"/>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3B8-4873-8B94-3D79BFE5545E}"/>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'3_Graf._maksajumi_AI'!$E$3:$E$38</c:f>
              <c:numCache>
                <c:formatCode>General</c:formatCode>
                <c:ptCount val="3"/>
                <c:pt idx="0" formatCode="#,##0">
                  <c:v>95306</c:v>
                </c:pt>
              </c:numCache>
            </c:numRef>
          </c:val>
          <c:smooth val="0"/>
          <c:extLst>
            <c:ext xmlns:c16="http://schemas.microsoft.com/office/drawing/2014/chart" uri="{C3380CC4-5D6E-409C-BE32-E72D297353CC}">
              <c16:uniqueId val="{00000006-D3B8-4873-8B94-3D79BFE5545E}"/>
            </c:ext>
          </c:extLst>
        </c:ser>
        <c:dLbls>
          <c:showLegendKey val="0"/>
          <c:showVal val="0"/>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ysClr val="windowText" lastClr="00000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lv-LV" b="1" dirty="0">
                <a:solidFill>
                  <a:srgbClr val="00B050"/>
                </a:solidFill>
              </a:rPr>
              <a:t>Veselības ministrija</a:t>
            </a:r>
          </a:p>
        </c:rich>
      </c:tx>
      <c:overlay val="0"/>
      <c:spPr>
        <a:noFill/>
        <a:ln>
          <a:noFill/>
        </a:ln>
        <a:effectLst/>
      </c:spPr>
      <c:txPr>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manualLayout>
          <c:layoutTarget val="inner"/>
          <c:xMode val="edge"/>
          <c:yMode val="edge"/>
          <c:x val="0.13453945413937476"/>
          <c:y val="0.15744736195094838"/>
          <c:w val="0.51754343033601269"/>
          <c:h val="0.69263619616380956"/>
        </c:manualLayout>
      </c:layout>
      <c:barChart>
        <c:barDir val="col"/>
        <c:grouping val="stacked"/>
        <c:varyColors val="0"/>
        <c:ser>
          <c:idx val="0"/>
          <c:order val="0"/>
          <c:tx>
            <c:strRef>
              <c:f>'3_Graf._maksajumi_AI'!$C$2</c:f>
              <c:strCache>
                <c:ptCount val="1"/>
                <c:pt idx="0">
                  <c:v>2024. gada izpilde</c:v>
                </c:pt>
              </c:strCache>
            </c:strRef>
          </c:tx>
          <c:spPr>
            <a:solidFill>
              <a:srgbClr val="4FEFE7"/>
            </a:solidFill>
            <a:ln>
              <a:noFill/>
            </a:ln>
            <a:effectLst/>
          </c:spPr>
          <c:invertIfNegative val="0"/>
          <c:dLbls>
            <c:dLbl>
              <c:idx val="0"/>
              <c:layout>
                <c:manualLayout>
                  <c:x val="-3.6303205324809276E-17"/>
                  <c:y val="-0.10480349344978165"/>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BA9-48C1-96B5-192CE9205839}"/>
                </c:ext>
              </c:extLst>
            </c:dLbl>
            <c:numFmt formatCode="#,##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'3_Graf._maksajumi_AI'!$C$3:$C$38</c:f>
              <c:numCache>
                <c:formatCode>General</c:formatCode>
                <c:ptCount val="3"/>
                <c:pt idx="0" formatCode="#,##0">
                  <c:v>14600467.720000001</c:v>
                </c:pt>
              </c:numCache>
            </c:numRef>
          </c:val>
          <c:extLst>
            <c:ext xmlns:c16="http://schemas.microsoft.com/office/drawing/2014/chart" uri="{C3380CC4-5D6E-409C-BE32-E72D297353CC}">
              <c16:uniqueId val="{00000001-FBA9-48C1-96B5-192CE9205839}"/>
            </c:ext>
          </c:extLst>
        </c:ser>
        <c:ser>
          <c:idx val="1"/>
          <c:order val="1"/>
          <c:tx>
            <c:strRef>
              <c:f>'3_Graf._maksajumi_AI'!$D$2</c:f>
              <c:strCache>
                <c:ptCount val="1"/>
                <c:pt idx="0">
                  <c:v>Neizpilde</c:v>
                </c:pt>
              </c:strCache>
            </c:strRef>
          </c:tx>
          <c:spPr>
            <a:solidFill>
              <a:srgbClr val="0270CA"/>
            </a:solidFill>
            <a:ln>
              <a:noFill/>
            </a:ln>
            <a:effectLst/>
          </c:spPr>
          <c:invertIfNegative val="0"/>
          <c:cat>
            <c:numRef>
              <c:f>'3_Graf._maksajumi_AI'!$A$3:$A$38</c:f>
              <c:numCache>
                <c:formatCode>General</c:formatCode>
                <c:ptCount val="3"/>
                <c:pt idx="0">
                  <c:v>2024</c:v>
                </c:pt>
                <c:pt idx="1">
                  <c:v>2025</c:v>
                </c:pt>
                <c:pt idx="2">
                  <c:v>2026</c:v>
                </c:pt>
              </c:numCache>
            </c:numRef>
          </c:cat>
          <c:val>
            <c:numRef>
              <c:f>'3_Graf._maksajumi_AI'!$D$3:$D$38</c:f>
              <c:numCache>
                <c:formatCode>General</c:formatCode>
                <c:ptCount val="3"/>
                <c:pt idx="0" formatCode="#,##0">
                  <c:v>0</c:v>
                </c:pt>
              </c:numCache>
            </c:numRef>
          </c:val>
          <c:extLst>
            <c:ext xmlns:c16="http://schemas.microsoft.com/office/drawing/2014/chart" uri="{C3380CC4-5D6E-409C-BE32-E72D297353CC}">
              <c16:uniqueId val="{00000002-FBA9-48C1-96B5-192CE9205839}"/>
            </c:ext>
          </c:extLst>
        </c:ser>
        <c:ser>
          <c:idx val="3"/>
          <c:order val="3"/>
          <c:tx>
            <c:strRef>
              <c:f>'3_Graf._maksajumi_AI'!$F$2</c:f>
              <c:strCache>
                <c:ptCount val="1"/>
                <c:pt idx="0">
                  <c:v>Mērķis 2025</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'3_Graf._maksajumi_AI'!$F$3:$F$38</c:f>
              <c:numCache>
                <c:formatCode>#,##0</c:formatCode>
                <c:ptCount val="3"/>
                <c:pt idx="1">
                  <c:v>79377938.693472356</c:v>
                </c:pt>
              </c:numCache>
            </c:numRef>
          </c:val>
          <c:extLst>
            <c:ext xmlns:c16="http://schemas.microsoft.com/office/drawing/2014/chart" uri="{C3380CC4-5D6E-409C-BE32-E72D297353CC}">
              <c16:uniqueId val="{00000003-FBA9-48C1-96B5-192CE9205839}"/>
            </c:ext>
          </c:extLst>
        </c:ser>
        <c:ser>
          <c:idx val="4"/>
          <c:order val="4"/>
          <c:tx>
            <c:strRef>
              <c:f>'3_Graf._maksajumi_AI'!$G$2</c:f>
              <c:strCache>
                <c:ptCount val="1"/>
                <c:pt idx="0">
                  <c:v>Mērķis 2026</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'3_Graf._maksajumi_AI'!$G$3:$G$38</c:f>
              <c:numCache>
                <c:formatCode>General</c:formatCode>
                <c:ptCount val="3"/>
                <c:pt idx="2" formatCode="#,##0">
                  <c:v>63451972.039750181</c:v>
                </c:pt>
              </c:numCache>
            </c:numRef>
          </c:val>
          <c:extLst>
            <c:ext xmlns:c16="http://schemas.microsoft.com/office/drawing/2014/chart" uri="{C3380CC4-5D6E-409C-BE32-E72D297353CC}">
              <c16:uniqueId val="{00000004-FBA9-48C1-96B5-192CE9205839}"/>
            </c:ext>
          </c:extLst>
        </c:ser>
        <c:dLbls>
          <c:showLegendKey val="0"/>
          <c:showVal val="0"/>
          <c:showCatName val="0"/>
          <c:showSerName val="0"/>
          <c:showPercent val="0"/>
          <c:showBubbleSize val="0"/>
        </c:dLbls>
        <c:gapWidth val="31"/>
        <c:overlap val="100"/>
        <c:axId val="1073158816"/>
        <c:axId val="1073154016"/>
      </c:barChart>
      <c:lineChart>
        <c:grouping val="standard"/>
        <c:varyColors val="0"/>
        <c:ser>
          <c:idx val="2"/>
          <c:order val="2"/>
          <c:tx>
            <c:strRef>
              <c:f>'3_Graf._maksajumi_AI'!$E$2</c:f>
              <c:strCache>
                <c:ptCount val="1"/>
                <c:pt idx="0">
                  <c:v>Mērķis kopā gadam</c:v>
                </c:pt>
              </c:strCache>
            </c:strRef>
          </c:tx>
          <c:spPr>
            <a:ln w="28575" cap="rnd">
              <a:noFill/>
              <a:round/>
            </a:ln>
            <a:effectLst/>
          </c:spPr>
          <c:marker>
            <c:symbol val="circle"/>
            <c:size val="7"/>
            <c:spPr>
              <a:solidFill>
                <a:schemeClr val="bg1">
                  <a:lumMod val="75000"/>
                </a:schemeClr>
              </a:solidFill>
              <a:ln w="9525">
                <a:noFill/>
              </a:ln>
              <a:effectLst/>
            </c:spPr>
          </c:marker>
          <c:dLbls>
            <c:dLbl>
              <c:idx val="0"/>
              <c:layout>
                <c:manualLayout>
                  <c:x val="-2.6366410483135497E-2"/>
                  <c:y val="-2.817846459148956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FBA9-48C1-96B5-192CE9205839}"/>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'3_Graf._maksajumi_AI'!$E$3:$E$38</c:f>
              <c:numCache>
                <c:formatCode>General</c:formatCode>
                <c:ptCount val="3"/>
                <c:pt idx="0" formatCode="#,##0">
                  <c:v>3135791</c:v>
                </c:pt>
              </c:numCache>
            </c:numRef>
          </c:val>
          <c:smooth val="0"/>
          <c:extLst>
            <c:ext xmlns:c16="http://schemas.microsoft.com/office/drawing/2014/chart" uri="{C3380CC4-5D6E-409C-BE32-E72D297353CC}">
              <c16:uniqueId val="{00000006-FBA9-48C1-96B5-192CE9205839}"/>
            </c:ext>
          </c:extLst>
        </c:ser>
        <c:dLbls>
          <c:showLegendKey val="0"/>
          <c:showVal val="0"/>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ysClr val="windowText" lastClr="00000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lv-LV" b="1" dirty="0">
                <a:solidFill>
                  <a:srgbClr val="00B050"/>
                </a:solidFill>
              </a:rPr>
              <a:t>Satiksmes ministrija</a:t>
            </a:r>
          </a:p>
        </c:rich>
      </c:tx>
      <c:overlay val="0"/>
      <c:spPr>
        <a:noFill/>
        <a:ln>
          <a:noFill/>
        </a:ln>
        <a:effectLst/>
      </c:spPr>
      <c:txPr>
        <a:bodyPr rot="0" spcFirstLastPara="1" vertOverflow="ellipsis" vert="horz" wrap="square" anchor="ctr" anchorCtr="1"/>
        <a:lstStyle/>
        <a:p>
          <a:pPr>
            <a:defRPr sz="144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barChart>
        <c:barDir val="col"/>
        <c:grouping val="stacked"/>
        <c:varyColors val="0"/>
        <c:ser>
          <c:idx val="0"/>
          <c:order val="0"/>
          <c:tx>
            <c:strRef>
              <c:f>'3_Graf._maksajumi_AI'!$C$2</c:f>
              <c:strCache>
                <c:ptCount val="1"/>
                <c:pt idx="0">
                  <c:v>2024. gada izpilde</c:v>
                </c:pt>
              </c:strCache>
            </c:strRef>
          </c:tx>
          <c:spPr>
            <a:solidFill>
              <a:srgbClr val="4FEFE7"/>
            </a:solidFill>
            <a:ln>
              <a:noFill/>
            </a:ln>
            <a:effectLst/>
          </c:spPr>
          <c:invertIfNegative val="0"/>
          <c:dLbls>
            <c:dLbl>
              <c:idx val="0"/>
              <c:layout>
                <c:manualLayout>
                  <c:x val="-3.6303205324809276E-17"/>
                  <c:y val="-0.10480349344978175"/>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DF8-4B27-ABC8-968C09CDF4BE}"/>
                </c:ext>
              </c:extLst>
            </c:dLbl>
            <c:numFmt formatCode="#,##0" sourceLinked="0"/>
            <c:spPr>
              <a:solidFill>
                <a:srgbClr val="4FEFE7"/>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'3_Graf._maksajumi_AI'!$C$3:$C$38</c:f>
              <c:numCache>
                <c:formatCode>General</c:formatCode>
                <c:ptCount val="3"/>
                <c:pt idx="0" formatCode="#,##0">
                  <c:v>37408396.289999999</c:v>
                </c:pt>
              </c:numCache>
            </c:numRef>
          </c:val>
          <c:extLst>
            <c:ext xmlns:c16="http://schemas.microsoft.com/office/drawing/2014/chart" uri="{C3380CC4-5D6E-409C-BE32-E72D297353CC}">
              <c16:uniqueId val="{00000001-9DF8-4B27-ABC8-968C09CDF4BE}"/>
            </c:ext>
          </c:extLst>
        </c:ser>
        <c:ser>
          <c:idx val="1"/>
          <c:order val="1"/>
          <c:tx>
            <c:strRef>
              <c:f>'3_Graf._maksajumi_AI'!$D$2</c:f>
              <c:strCache>
                <c:ptCount val="1"/>
                <c:pt idx="0">
                  <c:v>Neizpilde</c:v>
                </c:pt>
              </c:strCache>
            </c:strRef>
          </c:tx>
          <c:spPr>
            <a:solidFill>
              <a:srgbClr val="0270CA"/>
            </a:solidFill>
            <a:ln>
              <a:noFill/>
            </a:ln>
            <a:effectLst/>
          </c:spPr>
          <c:invertIfNegative val="0"/>
          <c:cat>
            <c:numRef>
              <c:f>'3_Graf._maksajumi_AI'!$A$3:$A$38</c:f>
              <c:numCache>
                <c:formatCode>General</c:formatCode>
                <c:ptCount val="3"/>
                <c:pt idx="0">
                  <c:v>2024</c:v>
                </c:pt>
                <c:pt idx="1">
                  <c:v>2025</c:v>
                </c:pt>
                <c:pt idx="2">
                  <c:v>2026</c:v>
                </c:pt>
              </c:numCache>
            </c:numRef>
          </c:cat>
          <c:val>
            <c:numRef>
              <c:f>'3_Graf._maksajumi_AI'!$D$3:$D$38</c:f>
              <c:numCache>
                <c:formatCode>General</c:formatCode>
                <c:ptCount val="3"/>
                <c:pt idx="0" formatCode="#,##0">
                  <c:v>0</c:v>
                </c:pt>
              </c:numCache>
            </c:numRef>
          </c:val>
          <c:extLst>
            <c:ext xmlns:c16="http://schemas.microsoft.com/office/drawing/2014/chart" uri="{C3380CC4-5D6E-409C-BE32-E72D297353CC}">
              <c16:uniqueId val="{00000002-9DF8-4B27-ABC8-968C09CDF4BE}"/>
            </c:ext>
          </c:extLst>
        </c:ser>
        <c:ser>
          <c:idx val="3"/>
          <c:order val="3"/>
          <c:tx>
            <c:strRef>
              <c:f>'3_Graf._maksajumi_AI'!$F$2</c:f>
              <c:strCache>
                <c:ptCount val="1"/>
                <c:pt idx="0">
                  <c:v>Mērķis 2025</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'3_Graf._maksajumi_AI'!$F$3:$F$38</c:f>
              <c:numCache>
                <c:formatCode>#,##0</c:formatCode>
                <c:ptCount val="3"/>
                <c:pt idx="1">
                  <c:v>220884378.20473084</c:v>
                </c:pt>
              </c:numCache>
            </c:numRef>
          </c:val>
          <c:extLst>
            <c:ext xmlns:c16="http://schemas.microsoft.com/office/drawing/2014/chart" uri="{C3380CC4-5D6E-409C-BE32-E72D297353CC}">
              <c16:uniqueId val="{00000003-9DF8-4B27-ABC8-968C09CDF4BE}"/>
            </c:ext>
          </c:extLst>
        </c:ser>
        <c:ser>
          <c:idx val="4"/>
          <c:order val="4"/>
          <c:tx>
            <c:strRef>
              <c:f>'3_Graf._maksajumi_AI'!$G$2</c:f>
              <c:strCache>
                <c:ptCount val="1"/>
                <c:pt idx="0">
                  <c:v>Mērķis 2026</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'3_Graf._maksajumi_AI'!$G$3:$G$38</c:f>
              <c:numCache>
                <c:formatCode>General</c:formatCode>
                <c:ptCount val="3"/>
                <c:pt idx="2" formatCode="#,##0">
                  <c:v>91358403.168609411</c:v>
                </c:pt>
              </c:numCache>
            </c:numRef>
          </c:val>
          <c:extLst>
            <c:ext xmlns:c16="http://schemas.microsoft.com/office/drawing/2014/chart" uri="{C3380CC4-5D6E-409C-BE32-E72D297353CC}">
              <c16:uniqueId val="{00000004-9DF8-4B27-ABC8-968C09CDF4BE}"/>
            </c:ext>
          </c:extLst>
        </c:ser>
        <c:dLbls>
          <c:showLegendKey val="0"/>
          <c:showVal val="0"/>
          <c:showCatName val="0"/>
          <c:showSerName val="0"/>
          <c:showPercent val="0"/>
          <c:showBubbleSize val="0"/>
        </c:dLbls>
        <c:gapWidth val="31"/>
        <c:overlap val="100"/>
        <c:axId val="1073158816"/>
        <c:axId val="1073154016"/>
      </c:barChart>
      <c:lineChart>
        <c:grouping val="standard"/>
        <c:varyColors val="0"/>
        <c:ser>
          <c:idx val="2"/>
          <c:order val="2"/>
          <c:tx>
            <c:strRef>
              <c:f>'3_Graf._maksajumi_AI'!$E$2</c:f>
              <c:strCache>
                <c:ptCount val="1"/>
                <c:pt idx="0">
                  <c:v>Mērķis kopā gadam</c:v>
                </c:pt>
              </c:strCache>
            </c:strRef>
          </c:tx>
          <c:spPr>
            <a:ln w="28575" cap="rnd">
              <a:noFill/>
              <a:round/>
            </a:ln>
            <a:effectLst/>
          </c:spPr>
          <c:marker>
            <c:symbol val="circle"/>
            <c:size val="7"/>
            <c:spPr>
              <a:solidFill>
                <a:schemeClr val="bg1">
                  <a:lumMod val="75000"/>
                </a:schemeClr>
              </a:solidFill>
              <a:ln w="9525">
                <a:noFill/>
              </a:ln>
              <a:effectLst/>
            </c:spPr>
          </c:marker>
          <c:dLbls>
            <c:dLbl>
              <c:idx val="0"/>
              <c:layout>
                <c:manualLayout>
                  <c:x val="-4.1187376012226121E-2"/>
                  <c:y val="-3.2740163856546474E-3"/>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DF8-4B27-ABC8-968C09CDF4BE}"/>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200" b="0" i="0" u="sng"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'3_Graf._maksajumi_AI'!$A$3:$A$38</c:f>
              <c:numCache>
                <c:formatCode>General</c:formatCode>
                <c:ptCount val="3"/>
                <c:pt idx="0">
                  <c:v>2024</c:v>
                </c:pt>
                <c:pt idx="1">
                  <c:v>2025</c:v>
                </c:pt>
                <c:pt idx="2">
                  <c:v>2026</c:v>
                </c:pt>
              </c:numCache>
            </c:numRef>
          </c:cat>
          <c:val>
            <c:numRef>
              <c:f>'3_Graf._maksajumi_AI'!$E$3:$E$38</c:f>
              <c:numCache>
                <c:formatCode>General</c:formatCode>
                <c:ptCount val="3"/>
                <c:pt idx="0" formatCode="#,##0">
                  <c:v>25130585</c:v>
                </c:pt>
              </c:numCache>
            </c:numRef>
          </c:val>
          <c:smooth val="0"/>
          <c:extLst>
            <c:ext xmlns:c16="http://schemas.microsoft.com/office/drawing/2014/chart" uri="{C3380CC4-5D6E-409C-BE32-E72D297353CC}">
              <c16:uniqueId val="{00000006-9DF8-4B27-ABC8-968C09CDF4BE}"/>
            </c:ext>
          </c:extLst>
        </c:ser>
        <c:dLbls>
          <c:showLegendKey val="0"/>
          <c:showVal val="0"/>
          <c:showCatName val="0"/>
          <c:showSerName val="0"/>
          <c:showPercent val="0"/>
          <c:showBubbleSize val="0"/>
        </c:dLbls>
        <c:marker val="1"/>
        <c:smooth val="0"/>
        <c:axId val="1073158816"/>
        <c:axId val="1073154016"/>
      </c:lineChart>
      <c:catAx>
        <c:axId val="107315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4016"/>
        <c:crosses val="autoZero"/>
        <c:auto val="1"/>
        <c:lblAlgn val="ctr"/>
        <c:lblOffset val="100"/>
        <c:noMultiLvlLbl val="0"/>
      </c:catAx>
      <c:valAx>
        <c:axId val="1073154016"/>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073158816"/>
        <c:crosses val="autoZero"/>
        <c:crossBetween val="between"/>
        <c:dispUnits>
          <c:builtInUnit val="millions"/>
          <c:dispUnitsLbl>
            <c:tx>
              <c:rich>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r"/>
      <c:legendEntry>
        <c:idx val="0"/>
        <c:delete val="1"/>
      </c:legendEntry>
      <c:legendEntry>
        <c:idx val="1"/>
        <c:delete val="1"/>
      </c:legendEntry>
      <c:legendEntry>
        <c:idx val="2"/>
        <c:delete val="1"/>
      </c:legendEntry>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ysClr val="windowText" lastClr="00000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r>
              <a:rPr lang="lv-LV" b="1" dirty="0"/>
              <a:t>Aktualizētā </a:t>
            </a:r>
            <a:r>
              <a:rPr lang="lv-LV" dirty="0"/>
              <a:t>Kohēzijas politikas ES fondu un Atveseļošanas fonda </a:t>
            </a:r>
            <a:r>
              <a:rPr lang="lv-LV" b="1" dirty="0"/>
              <a:t>valsts budžeta izdevum</a:t>
            </a:r>
            <a:r>
              <a:rPr lang="en-GB" b="1" dirty="0"/>
              <a:t>u</a:t>
            </a:r>
            <a:r>
              <a:rPr lang="en-GB" b="1" baseline="0" dirty="0"/>
              <a:t> </a:t>
            </a:r>
            <a:r>
              <a:rPr lang="lv-LV" b="1" baseline="0" noProof="0" dirty="0"/>
              <a:t>prognoze</a:t>
            </a:r>
            <a:r>
              <a:rPr lang="lv-LV" b="1" baseline="0" dirty="0"/>
              <a:t> – galvenokārt Atveseļošanas fonda izdevumu nobīde uz lielākiem izdevumiem 2025. gadā</a:t>
            </a:r>
            <a:r>
              <a:rPr lang="lv-LV" dirty="0"/>
              <a:t>, milj. EUR</a:t>
            </a:r>
          </a:p>
        </c:rich>
      </c:tx>
      <c:layout>
        <c:manualLayout>
          <c:xMode val="edge"/>
          <c:yMode val="edge"/>
          <c:x val="0.11728915259173819"/>
          <c:y val="1.8865713308018783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Verdana" panose="020B0604030504040204" pitchFamily="34" charset="0"/>
              <a:ea typeface="Verdana" panose="020B0604030504040204" pitchFamily="34" charset="0"/>
              <a:cs typeface="+mn-cs"/>
            </a:defRPr>
          </a:pPr>
          <a:endParaRPr lang="lv-LV"/>
        </a:p>
      </c:txPr>
    </c:title>
    <c:autoTitleDeleted val="0"/>
    <c:plotArea>
      <c:layout>
        <c:manualLayout>
          <c:layoutTarget val="inner"/>
          <c:xMode val="edge"/>
          <c:yMode val="edge"/>
          <c:x val="7.7847727086261517E-2"/>
          <c:y val="0.24495020540996162"/>
          <c:w val="0.921993651033438"/>
          <c:h val="0.51745528877877989"/>
        </c:manualLayout>
      </c:layout>
      <c:barChart>
        <c:barDir val="col"/>
        <c:grouping val="clustered"/>
        <c:varyColors val="0"/>
        <c:ser>
          <c:idx val="2"/>
          <c:order val="2"/>
          <c:tx>
            <c:strRef>
              <c:f>Grafiks_izejas!$A$4</c:f>
              <c:strCache>
                <c:ptCount val="1"/>
                <c:pt idx="0">
                  <c:v>Izmaiņas</c:v>
                </c:pt>
              </c:strCache>
            </c:strRef>
          </c:tx>
          <c:spPr>
            <a:solidFill>
              <a:srgbClr val="FFC000"/>
            </a:solidFill>
            <a:ln>
              <a:noFill/>
            </a:ln>
            <a:effectLst/>
          </c:spPr>
          <c:invertIfNegative val="0"/>
          <c:dLbls>
            <c:dLbl>
              <c:idx val="0"/>
              <c:layout>
                <c:manualLayout>
                  <c:x val="-2.0906689494411806E-3"/>
                  <c:y val="0.12088448621341687"/>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rgbClr val="FF0000"/>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FD1-49D4-BBF2-AE6ED5D010CF}"/>
                </c:ext>
              </c:extLst>
            </c:dLbl>
            <c:dLbl>
              <c:idx val="2"/>
              <c:layout>
                <c:manualLayout>
                  <c:x val="0"/>
                  <c:y val="7.9581745830158396E-2"/>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rgbClr val="FF0000"/>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0FD1-49D4-BBF2-AE6ED5D010CF}"/>
                </c:ext>
              </c:extLst>
            </c:dLbl>
            <c:dLbl>
              <c:idx val="5"/>
              <c:layout>
                <c:manualLayout>
                  <c:x val="0"/>
                  <c:y val="7.9581745830158396E-2"/>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rgbClr val="FF0000"/>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0FD1-49D4-BBF2-AE6ED5D010CF}"/>
                </c:ext>
              </c:extLst>
            </c:dLbl>
            <c:dLbl>
              <c:idx val="6"/>
              <c:layout>
                <c:manualLayout>
                  <c:x val="-3.1975628025253193E-3"/>
                  <c:y val="1.7921146953405083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0FD1-49D4-BBF2-AE6ED5D010CF}"/>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Grafiks_izejas!$B$1:$H$1</c:f>
              <c:numCache>
                <c:formatCode>General</c:formatCode>
                <c:ptCount val="7"/>
                <c:pt idx="0">
                  <c:v>2024</c:v>
                </c:pt>
                <c:pt idx="1">
                  <c:v>2025</c:v>
                </c:pt>
                <c:pt idx="2">
                  <c:v>2026</c:v>
                </c:pt>
                <c:pt idx="3">
                  <c:v>2027</c:v>
                </c:pt>
                <c:pt idx="4">
                  <c:v>2028</c:v>
                </c:pt>
                <c:pt idx="5">
                  <c:v>2029</c:v>
                </c:pt>
                <c:pt idx="6">
                  <c:v>2030</c:v>
                </c:pt>
              </c:numCache>
            </c:numRef>
          </c:cat>
          <c:val>
            <c:numRef>
              <c:f>Grafiks_izejas!$B$4:$H$4</c:f>
              <c:numCache>
                <c:formatCode>#,##0</c:formatCode>
                <c:ptCount val="7"/>
                <c:pt idx="0">
                  <c:v>-159315008.6674881</c:v>
                </c:pt>
                <c:pt idx="1">
                  <c:v>45693998.138368368</c:v>
                </c:pt>
                <c:pt idx="2">
                  <c:v>-12083869.71862483</c:v>
                </c:pt>
                <c:pt idx="3">
                  <c:v>34296862.880588889</c:v>
                </c:pt>
                <c:pt idx="4">
                  <c:v>5205188.9603106976</c:v>
                </c:pt>
                <c:pt idx="5">
                  <c:v>-10496104.106630683</c:v>
                </c:pt>
                <c:pt idx="6">
                  <c:v>51383445.421106875</c:v>
                </c:pt>
              </c:numCache>
            </c:numRef>
          </c:val>
          <c:extLst>
            <c:ext xmlns:c16="http://schemas.microsoft.com/office/drawing/2014/chart" uri="{C3380CC4-5D6E-409C-BE32-E72D297353CC}">
              <c16:uniqueId val="{00000003-0FD1-49D4-BBF2-AE6ED5D010CF}"/>
            </c:ext>
          </c:extLst>
        </c:ser>
        <c:dLbls>
          <c:showLegendKey val="0"/>
          <c:showVal val="0"/>
          <c:showCatName val="0"/>
          <c:showSerName val="0"/>
          <c:showPercent val="0"/>
          <c:showBubbleSize val="0"/>
        </c:dLbls>
        <c:gapWidth val="150"/>
        <c:axId val="154782640"/>
        <c:axId val="131273600"/>
      </c:barChart>
      <c:lineChart>
        <c:grouping val="standard"/>
        <c:varyColors val="0"/>
        <c:ser>
          <c:idx val="0"/>
          <c:order val="0"/>
          <c:tx>
            <c:strRef>
              <c:f>Grafiks_izejas!$A$2</c:f>
              <c:strCache>
                <c:ptCount val="1"/>
                <c:pt idx="0">
                  <c:v>30.07.2024. prognoze: Kohēzijas politikas (14-20, 21-27) ES fondu un Atveseļošanas fonda budžeta izdevumi, milj. EUR (Kopā 6 945 milj. EUR)</c:v>
                </c:pt>
              </c:strCache>
            </c:strRef>
          </c:tx>
          <c:spPr>
            <a:ln w="28575" cap="rnd">
              <a:solidFill>
                <a:schemeClr val="accent3">
                  <a:lumMod val="60000"/>
                  <a:lumOff val="40000"/>
                </a:schemeClr>
              </a:solidFill>
              <a:prstDash val="sysDash"/>
              <a:round/>
            </a:ln>
            <a:effectLst/>
          </c:spPr>
          <c:marker>
            <c:symbol val="none"/>
          </c:marker>
          <c:dLbls>
            <c:dLbl>
              <c:idx val="1"/>
              <c:layout>
                <c:manualLayout>
                  <c:x val="-2.7200586285978174E-2"/>
                  <c:y val="3.480491434428356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224-43C7-B165-51CE393CDC86}"/>
                </c:ext>
              </c:extLst>
            </c:dLbl>
            <c:dLbl>
              <c:idx val="2"/>
              <c:layout>
                <c:manualLayout>
                  <c:x val="-2.7573638225885516E-2"/>
                  <c:y val="-4.442574784128837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0FD1-49D4-BBF2-AE6ED5D010CF}"/>
                </c:ext>
              </c:extLst>
            </c:dLbl>
            <c:dLbl>
              <c:idx val="3"/>
              <c:layout>
                <c:manualLayout>
                  <c:x val="-2.1258505328222346E-2"/>
                  <c:y val="1.075268817204301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0FD1-49D4-BBF2-AE6ED5D010CF}"/>
                </c:ext>
              </c:extLst>
            </c:dLbl>
            <c:dLbl>
              <c:idx val="4"/>
              <c:layout>
                <c:manualLayout>
                  <c:x val="-2.1258496431790407E-2"/>
                  <c:y val="-4.442574784128837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0FD1-49D4-BBF2-AE6ED5D010CF}"/>
                </c:ext>
              </c:extLst>
            </c:dLbl>
            <c:dLbl>
              <c:idx val="5"/>
              <c:layout>
                <c:manualLayout>
                  <c:x val="-2.1258505328222269E-2"/>
                  <c:y val="-3.584229390681003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0FD1-49D4-BBF2-AE6ED5D010CF}"/>
                </c:ext>
              </c:extLst>
            </c:dLbl>
            <c:dLbl>
              <c:idx val="6"/>
              <c:layout>
                <c:manualLayout>
                  <c:x val="7.417822394988333E-3"/>
                  <c:y val="0"/>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224-43C7-B165-51CE393CDC86}"/>
                </c:ext>
              </c:extLst>
            </c:dLbl>
            <c:spPr>
              <a:solidFill>
                <a:schemeClr val="accent3">
                  <a:lumMod val="60000"/>
                  <a:lumOff val="40000"/>
                </a:schemeClr>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Grafiks_izejas!$B$1:$H$1</c:f>
              <c:numCache>
                <c:formatCode>General</c:formatCode>
                <c:ptCount val="7"/>
                <c:pt idx="0">
                  <c:v>2024</c:v>
                </c:pt>
                <c:pt idx="1">
                  <c:v>2025</c:v>
                </c:pt>
                <c:pt idx="2">
                  <c:v>2026</c:v>
                </c:pt>
                <c:pt idx="3">
                  <c:v>2027</c:v>
                </c:pt>
                <c:pt idx="4">
                  <c:v>2028</c:v>
                </c:pt>
                <c:pt idx="5">
                  <c:v>2029</c:v>
                </c:pt>
                <c:pt idx="6">
                  <c:v>2030</c:v>
                </c:pt>
              </c:numCache>
            </c:numRef>
          </c:cat>
          <c:val>
            <c:numRef>
              <c:f>Grafiks_izejas!$B$2:$H$2</c:f>
              <c:numCache>
                <c:formatCode>#,##0</c:formatCode>
                <c:ptCount val="7"/>
                <c:pt idx="0">
                  <c:v>1005915996.3030491</c:v>
                </c:pt>
                <c:pt idx="1">
                  <c:v>1481461029.8691418</c:v>
                </c:pt>
                <c:pt idx="2">
                  <c:v>1508192065.8102889</c:v>
                </c:pt>
                <c:pt idx="3">
                  <c:v>969032145.80856538</c:v>
                </c:pt>
                <c:pt idx="4">
                  <c:v>913363138.91698503</c:v>
                </c:pt>
                <c:pt idx="5">
                  <c:v>719070217.91635633</c:v>
                </c:pt>
                <c:pt idx="6">
                  <c:v>347742781.21760184</c:v>
                </c:pt>
              </c:numCache>
            </c:numRef>
          </c:val>
          <c:smooth val="0"/>
          <c:extLst>
            <c:ext xmlns:c16="http://schemas.microsoft.com/office/drawing/2014/chart" uri="{C3380CC4-5D6E-409C-BE32-E72D297353CC}">
              <c16:uniqueId val="{00000004-0FD1-49D4-BBF2-AE6ED5D010CF}"/>
            </c:ext>
          </c:extLst>
        </c:ser>
        <c:ser>
          <c:idx val="1"/>
          <c:order val="1"/>
          <c:tx>
            <c:strRef>
              <c:f>Grafiks_izejas!$A$3</c:f>
              <c:strCache>
                <c:ptCount val="1"/>
                <c:pt idx="0">
                  <c:v>07.11.2024. prognoze: Kohēzijas politikas (14-20, 21-27) ES fondu un Atveseļošanas fonda budžeta izdevumi, milj. EUR (Kopā 6 899 milj. EUR)</c:v>
                </c:pt>
              </c:strCache>
            </c:strRef>
          </c:tx>
          <c:spPr>
            <a:ln w="28575" cap="rnd">
              <a:solidFill>
                <a:schemeClr val="tx2">
                  <a:lumMod val="50000"/>
                  <a:lumOff val="50000"/>
                </a:schemeClr>
              </a:solidFill>
              <a:round/>
            </a:ln>
            <a:effectLst/>
          </c:spPr>
          <c:marker>
            <c:symbol val="none"/>
          </c:marker>
          <c:dLbls>
            <c:dLbl>
              <c:idx val="1"/>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FD1-49D4-BBF2-AE6ED5D010CF}"/>
                </c:ext>
              </c:extLst>
            </c:dLbl>
            <c:dLbl>
              <c:idx val="2"/>
              <c:layout>
                <c:manualLayout>
                  <c:x val="-2.6512938765052525E-2"/>
                  <c:y val="4.091693126089692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0FD1-49D4-BBF2-AE6ED5D010CF}"/>
                </c:ext>
              </c:extLst>
            </c:dLbl>
            <c:dLbl>
              <c:idx val="3"/>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0FD1-49D4-BBF2-AE6ED5D010CF}"/>
                </c:ext>
              </c:extLst>
            </c:dLbl>
            <c:dLbl>
              <c:idx val="4"/>
              <c:layout>
                <c:manualLayout>
                  <c:x val="-2.0440726999824483E-2"/>
                  <c:y val="4.091693126089692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0FD1-49D4-BBF2-AE6ED5D010CF}"/>
                </c:ext>
              </c:extLst>
            </c:dLbl>
            <c:dLbl>
              <c:idx val="5"/>
              <c:layout>
                <c:manualLayout>
                  <c:x val="-2.0440726999824483E-2"/>
                  <c:y val="3.855076762447232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0FD1-49D4-BBF2-AE6ED5D010CF}"/>
                </c:ext>
              </c:extLst>
            </c:dLbl>
            <c:dLbl>
              <c:idx val="6"/>
              <c:layout>
                <c:manualLayout>
                  <c:x val="-9.4051146199189261E-3"/>
                  <c:y val="-6.687385182607043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0FD1-49D4-BBF2-AE6ED5D010CF}"/>
                </c:ext>
              </c:extLst>
            </c:dLbl>
            <c:spPr>
              <a:solidFill>
                <a:schemeClr val="accent1">
                  <a:lumMod val="60000"/>
                  <a:lumOff val="40000"/>
                </a:schemeClr>
              </a:solid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Grafiks_izejas!$B$1:$H$1</c:f>
              <c:numCache>
                <c:formatCode>General</c:formatCode>
                <c:ptCount val="7"/>
                <c:pt idx="0">
                  <c:v>2024</c:v>
                </c:pt>
                <c:pt idx="1">
                  <c:v>2025</c:v>
                </c:pt>
                <c:pt idx="2">
                  <c:v>2026</c:v>
                </c:pt>
                <c:pt idx="3">
                  <c:v>2027</c:v>
                </c:pt>
                <c:pt idx="4">
                  <c:v>2028</c:v>
                </c:pt>
                <c:pt idx="5">
                  <c:v>2029</c:v>
                </c:pt>
                <c:pt idx="6">
                  <c:v>2030</c:v>
                </c:pt>
              </c:numCache>
            </c:numRef>
          </c:cat>
          <c:val>
            <c:numRef>
              <c:f>Grafiks_izejas!$B$3:$H$3</c:f>
              <c:numCache>
                <c:formatCode>#,##0</c:formatCode>
                <c:ptCount val="7"/>
                <c:pt idx="0">
                  <c:v>846600987.63556099</c:v>
                </c:pt>
                <c:pt idx="1">
                  <c:v>1527155028.0075102</c:v>
                </c:pt>
                <c:pt idx="2">
                  <c:v>1496108196.0916641</c:v>
                </c:pt>
                <c:pt idx="3">
                  <c:v>1003329008.6891543</c:v>
                </c:pt>
                <c:pt idx="4">
                  <c:v>918568327.87729573</c:v>
                </c:pt>
                <c:pt idx="5">
                  <c:v>708574113.80972564</c:v>
                </c:pt>
                <c:pt idx="6">
                  <c:v>399126226.63870871</c:v>
                </c:pt>
              </c:numCache>
            </c:numRef>
          </c:val>
          <c:smooth val="0"/>
          <c:extLst>
            <c:ext xmlns:c16="http://schemas.microsoft.com/office/drawing/2014/chart" uri="{C3380CC4-5D6E-409C-BE32-E72D297353CC}">
              <c16:uniqueId val="{0000000B-0FD1-49D4-BBF2-AE6ED5D010CF}"/>
            </c:ext>
          </c:extLst>
        </c:ser>
        <c:dLbls>
          <c:showLegendKey val="0"/>
          <c:showVal val="0"/>
          <c:showCatName val="0"/>
          <c:showSerName val="0"/>
          <c:showPercent val="0"/>
          <c:showBubbleSize val="0"/>
        </c:dLbls>
        <c:marker val="1"/>
        <c:smooth val="0"/>
        <c:axId val="154782640"/>
        <c:axId val="131273600"/>
      </c:lineChart>
      <c:catAx>
        <c:axId val="154782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31273600"/>
        <c:crosses val="autoZero"/>
        <c:auto val="1"/>
        <c:lblAlgn val="ctr"/>
        <c:lblOffset val="100"/>
        <c:noMultiLvlLbl val="0"/>
      </c:catAx>
      <c:valAx>
        <c:axId val="131273600"/>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crossAx val="154782640"/>
        <c:crosses val="autoZero"/>
        <c:crossBetween val="between"/>
        <c:dispUnits>
          <c:builtInUnit val="millions"/>
          <c:dispUnitsLbl>
            <c:tx>
              <c:rich>
                <a:bodyPr rot="-5400000" spcFirstLastPara="1" vertOverflow="ellipsis" vert="horz" wrap="square" anchor="ctr" anchorCtr="1"/>
                <a:lstStyle/>
                <a:p>
                  <a:pPr>
                    <a:defRPr sz="10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r>
                    <a:rPr lang="en-GB"/>
                    <a:t>Milj. EUR</a:t>
                  </a:r>
                  <a:endParaRPr lang="lv-LV"/>
                </a:p>
              </c:rich>
            </c:tx>
            <c:spPr>
              <a:noFill/>
              <a:ln>
                <a:noFill/>
              </a:ln>
              <a:effectLst/>
            </c:spPr>
            <c:txPr>
              <a:bodyPr rot="-5400000" spcFirstLastPara="1" vertOverflow="ellipsis" vert="horz" wrap="square" anchor="ctr" anchorCtr="1"/>
              <a:lstStyle/>
              <a:p>
                <a:pPr>
                  <a:defRPr sz="10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ispUnitsLbl>
        </c:dispUnits>
      </c:valAx>
      <c:spPr>
        <a:noFill/>
        <a:ln>
          <a:noFill/>
        </a:ln>
        <a:effectLst/>
      </c:spPr>
    </c:plotArea>
    <c:legend>
      <c:legendPos val="b"/>
      <c:layout>
        <c:manualLayout>
          <c:xMode val="edge"/>
          <c:yMode val="edge"/>
          <c:x val="1.536388050275261E-2"/>
          <c:y val="0.75970823617134087"/>
          <c:w val="0.98360640238272712"/>
          <c:h val="0.21485854080347949"/>
        </c:manualLayout>
      </c:layout>
      <c:overlay val="0"/>
      <c:spPr>
        <a:noFill/>
        <a:ln>
          <a:noFill/>
        </a:ln>
        <a:effectLst/>
      </c:spPr>
      <c:txPr>
        <a:bodyPr rot="0" spcFirstLastPara="1" vertOverflow="ellipsis" vert="horz" wrap="square" anchor="ctr" anchorCtr="1"/>
        <a:lstStyle/>
        <a:p>
          <a:pPr>
            <a:defRPr sz="11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ysClr val="windowText" lastClr="00000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0.89449</cdr:x>
      <cdr:y>0.89437</cdr:y>
    </cdr:from>
    <cdr:to>
      <cdr:x>0.92097</cdr:x>
      <cdr:y>0.9501</cdr:y>
    </cdr:to>
    <cdr:sp macro="" textlink="">
      <cdr:nvSpPr>
        <cdr:cNvPr id="6" name="Rectangle 5">
          <a:extLst xmlns:a="http://schemas.openxmlformats.org/drawingml/2006/main">
            <a:ext uri="{FF2B5EF4-FFF2-40B4-BE49-F238E27FC236}">
              <a16:creationId xmlns:a16="http://schemas.microsoft.com/office/drawing/2014/main" id="{568D2605-98E3-D4D5-7A76-41FEF6B190ED}"/>
            </a:ext>
          </a:extLst>
        </cdr:cNvPr>
        <cdr:cNvSpPr/>
      </cdr:nvSpPr>
      <cdr:spPr>
        <a:xfrm xmlns:a="http://schemas.openxmlformats.org/drawingml/2006/main">
          <a:off x="10325497" y="3897671"/>
          <a:ext cx="305671" cy="242870"/>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15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lv-LV" kern="1200"/>
        </a:p>
      </cdr:txBody>
    </cdr:sp>
  </cdr:relSizeAnchor>
  <cdr:relSizeAnchor xmlns:cdr="http://schemas.openxmlformats.org/drawingml/2006/chartDrawing">
    <cdr:from>
      <cdr:x>0.72281</cdr:x>
      <cdr:y>0.79913</cdr:y>
    </cdr:from>
    <cdr:to>
      <cdr:x>0.7491</cdr:x>
      <cdr:y>0.84818</cdr:y>
    </cdr:to>
    <cdr:sp macro="" textlink="">
      <cdr:nvSpPr>
        <cdr:cNvPr id="2" name="Rectangle 1">
          <a:extLst xmlns:a="http://schemas.openxmlformats.org/drawingml/2006/main">
            <a:ext uri="{FF2B5EF4-FFF2-40B4-BE49-F238E27FC236}">
              <a16:creationId xmlns:a16="http://schemas.microsoft.com/office/drawing/2014/main" id="{3B79897B-EE95-1322-E5CD-6E48D58C1B19}"/>
            </a:ext>
          </a:extLst>
        </cdr:cNvPr>
        <cdr:cNvSpPr/>
      </cdr:nvSpPr>
      <cdr:spPr>
        <a:xfrm xmlns:a="http://schemas.openxmlformats.org/drawingml/2006/main">
          <a:off x="8343731" y="3482619"/>
          <a:ext cx="303418" cy="213731"/>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15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lv-LV" kern="1200"/>
        </a:p>
      </cdr:txBody>
    </cdr:sp>
  </cdr:relSizeAnchor>
</c:userShapes>
</file>

<file path=ppt/drawings/drawing2.xml><?xml version="1.0" encoding="utf-8"?>
<c:userShapes xmlns:c="http://schemas.openxmlformats.org/drawingml/2006/chart">
  <cdr:relSizeAnchor xmlns:cdr="http://schemas.openxmlformats.org/drawingml/2006/chartDrawing">
    <cdr:from>
      <cdr:x>0.41885</cdr:x>
      <cdr:y>0.18662</cdr:y>
    </cdr:from>
    <cdr:to>
      <cdr:x>1</cdr:x>
      <cdr:y>0.41692</cdr:y>
    </cdr:to>
    <cdr:sp macro="" textlink="">
      <cdr:nvSpPr>
        <cdr:cNvPr id="2" name="Title 1">
          <a:extLst xmlns:a="http://schemas.openxmlformats.org/drawingml/2006/main">
            <a:ext uri="{FF2B5EF4-FFF2-40B4-BE49-F238E27FC236}">
              <a16:creationId xmlns:a16="http://schemas.microsoft.com/office/drawing/2014/main" id="{A00862B0-FE73-09F9-D9A8-37021C71AFCD}"/>
            </a:ext>
          </a:extLst>
        </cdr:cNvPr>
        <cdr:cNvSpPr>
          <a:spLocks xmlns:a="http://schemas.openxmlformats.org/drawingml/2006/main" noGrp="1"/>
        </cdr:cNvSpPr>
      </cdr:nvSpPr>
      <cdr:spPr bwMode="auto">
        <a:xfrm xmlns:a="http://schemas.openxmlformats.org/drawingml/2006/main">
          <a:off x="5029200" y="1048213"/>
          <a:ext cx="6978073" cy="1293557"/>
        </a:xfrm>
        <a:prstGeom xmlns:a="http://schemas.openxmlformats.org/drawingml/2006/main" prst="rect">
          <a:avLst/>
        </a:prstGeom>
        <a:solidFill xmlns:a="http://schemas.openxmlformats.org/drawingml/2006/main">
          <a:schemeClr val="tx2">
            <a:lumMod val="20000"/>
            <a:lumOff val="80000"/>
          </a:schemeClr>
        </a:solidFill>
        <a:ln xmlns:a="http://schemas.openxmlformats.org/drawingml/2006/main">
          <a:noFill/>
        </a:ln>
      </cdr:spPr>
      <cdr:txBody>
        <a:bodyPr xmlns:a="http://schemas.openxmlformats.org/drawingml/2006/main" vert="horz" wrap="square" lIns="93957" tIns="46979" rIns="93957" bIns="46979" numCol="1" anchor="t" anchorCtr="0" compatLnSpc="1">
          <a:prstTxWarp prst="textNoShape">
            <a:avLst/>
          </a:prstTxWarp>
          <a:noAutofit/>
        </a:bodyPr>
        <a:lstStyle xmlns:a="http://schemas.openxmlformats.org/drawingml/2006/main">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xmlns:a="http://schemas.openxmlformats.org/drawingml/2006/main">
          <a:pPr algn="just"/>
          <a:r>
            <a:rPr lang="lv-LV" sz="1800" b="0" dirty="0"/>
            <a:t>Balstoties uz 2024. gada AF budžeta ministriju prognozes izpildes sniegumu, </a:t>
          </a:r>
          <a:r>
            <a:rPr lang="lv-LV" sz="1800" dirty="0"/>
            <a:t>negatīvas novirzes gadījumā FM 2025. gada 1. ceturksnī vērtēs iespējas pārdalēm </a:t>
          </a:r>
          <a:r>
            <a:rPr lang="lv-LV" sz="1800" b="0" dirty="0"/>
            <a:t>atbilstoši MK 19.11.2024. lēmumam</a:t>
          </a:r>
        </a:p>
      </cdr:txBody>
    </cdr:sp>
  </cdr:relSizeAnchor>
</c:userShapes>
</file>

<file path=ppt/drawings/drawing3.xml><?xml version="1.0" encoding="utf-8"?>
<c:userShapes xmlns:c="http://schemas.openxmlformats.org/drawingml/2006/chart">
  <cdr:relSizeAnchor xmlns:cdr="http://schemas.openxmlformats.org/drawingml/2006/chartDrawing">
    <cdr:from>
      <cdr:x>0.43672</cdr:x>
      <cdr:y>0.2359</cdr:y>
    </cdr:from>
    <cdr:to>
      <cdr:x>0.56328</cdr:x>
      <cdr:y>0.31683</cdr:y>
    </cdr:to>
    <cdr:sp macro="" textlink="">
      <cdr:nvSpPr>
        <cdr:cNvPr id="2" name="TextBox 2">
          <a:extLst xmlns:a="http://schemas.openxmlformats.org/drawingml/2006/main">
            <a:ext uri="{FF2B5EF4-FFF2-40B4-BE49-F238E27FC236}">
              <a16:creationId xmlns:a16="http://schemas.microsoft.com/office/drawing/2014/main" id="{7C95B63C-75B4-FFD9-6578-86D1662D7AA5}"/>
            </a:ext>
          </a:extLst>
        </cdr:cNvPr>
        <cdr:cNvSpPr txBox="1"/>
      </cdr:nvSpPr>
      <cdr:spPr>
        <a:xfrm xmlns:a="http://schemas.openxmlformats.org/drawingml/2006/main">
          <a:off x="3549650" y="1031731"/>
          <a:ext cx="1028700" cy="353943"/>
        </a:xfrm>
        <a:prstGeom xmlns:a="http://schemas.openxmlformats.org/drawingml/2006/main" prst="rect">
          <a:avLst/>
        </a:prstGeom>
        <a:ln xmlns:a="http://schemas.openxmlformats.org/drawingml/2006/main" w="28575">
          <a:solidFill>
            <a:srgbClr val="00B050"/>
          </a:solidFill>
        </a:ln>
      </cdr:spPr>
      <cdr:style>
        <a:lnRef xmlns:a="http://schemas.openxmlformats.org/drawingml/2006/main" idx="2">
          <a:schemeClr val="accent3"/>
        </a:lnRef>
        <a:fillRef xmlns:a="http://schemas.openxmlformats.org/drawingml/2006/main" idx="1">
          <a:schemeClr val="lt1"/>
        </a:fillRef>
        <a:effectRef xmlns:a="http://schemas.openxmlformats.org/drawingml/2006/main" idx="0">
          <a:schemeClr val="accent3"/>
        </a:effectRef>
        <a:fontRef xmlns:a="http://schemas.openxmlformats.org/drawingml/2006/main" idx="minor">
          <a:schemeClr val="dk1"/>
        </a:fontRef>
      </cdr:style>
      <cdr:txBody>
        <a:bodyPr xmlns:a="http://schemas.openxmlformats.org/drawingml/2006/main" wrap="square" rtlCol="0">
          <a:spAutoFit/>
        </a:bodyPr>
        <a:lstStyle xmlns:a="http://schemas.openxmlformats.org/drawingml/2006/main">
          <a:defPPr>
            <a:defRPr lang="en-US"/>
          </a:defPPr>
          <a:lvl1pPr algn="l" defTabSz="938213" rtl="0" fontAlgn="base">
            <a:spcBef>
              <a:spcPct val="0"/>
            </a:spcBef>
            <a:spcAft>
              <a:spcPct val="0"/>
            </a:spcAft>
            <a:defRPr sz="1700" kern="1200">
              <a:solidFill>
                <a:schemeClr val="dk1"/>
              </a:solidFill>
              <a:latin typeface="+mn-lt"/>
              <a:ea typeface="+mn-ea"/>
              <a:cs typeface="+mn-cs"/>
            </a:defRPr>
          </a:lvl1pPr>
          <a:lvl2pPr marL="468313" indent="-11113" algn="l" defTabSz="938213" rtl="0" fontAlgn="base">
            <a:spcBef>
              <a:spcPct val="0"/>
            </a:spcBef>
            <a:spcAft>
              <a:spcPct val="0"/>
            </a:spcAft>
            <a:defRPr sz="1700" kern="1200">
              <a:solidFill>
                <a:schemeClr val="dk1"/>
              </a:solidFill>
              <a:latin typeface="+mn-lt"/>
              <a:ea typeface="+mn-ea"/>
              <a:cs typeface="+mn-cs"/>
            </a:defRPr>
          </a:lvl2pPr>
          <a:lvl3pPr marL="938213" indent="-23813" algn="l" defTabSz="938213" rtl="0" fontAlgn="base">
            <a:spcBef>
              <a:spcPct val="0"/>
            </a:spcBef>
            <a:spcAft>
              <a:spcPct val="0"/>
            </a:spcAft>
            <a:defRPr sz="1700" kern="1200">
              <a:solidFill>
                <a:schemeClr val="dk1"/>
              </a:solidFill>
              <a:latin typeface="+mn-lt"/>
              <a:ea typeface="+mn-ea"/>
              <a:cs typeface="+mn-cs"/>
            </a:defRPr>
          </a:lvl3pPr>
          <a:lvl4pPr marL="1408113" indent="-36513" algn="l" defTabSz="938213" rtl="0" fontAlgn="base">
            <a:spcBef>
              <a:spcPct val="0"/>
            </a:spcBef>
            <a:spcAft>
              <a:spcPct val="0"/>
            </a:spcAft>
            <a:defRPr sz="1700" kern="1200">
              <a:solidFill>
                <a:schemeClr val="dk1"/>
              </a:solidFill>
              <a:latin typeface="+mn-lt"/>
              <a:ea typeface="+mn-ea"/>
              <a:cs typeface="+mn-cs"/>
            </a:defRPr>
          </a:lvl4pPr>
          <a:lvl5pPr marL="1878013" indent="-49213" algn="l" defTabSz="938213" rtl="0" fontAlgn="base">
            <a:spcBef>
              <a:spcPct val="0"/>
            </a:spcBef>
            <a:spcAft>
              <a:spcPct val="0"/>
            </a:spcAft>
            <a:defRPr sz="1700" kern="1200">
              <a:solidFill>
                <a:schemeClr val="dk1"/>
              </a:solidFill>
              <a:latin typeface="+mn-lt"/>
              <a:ea typeface="+mn-ea"/>
              <a:cs typeface="+mn-cs"/>
            </a:defRPr>
          </a:lvl5pPr>
          <a:lvl6pPr marL="2286000" algn="l" defTabSz="914400" rtl="0" eaLnBrk="1" latinLnBrk="0" hangingPunct="1">
            <a:defRPr sz="1700" kern="1200">
              <a:solidFill>
                <a:schemeClr val="dk1"/>
              </a:solidFill>
              <a:latin typeface="+mn-lt"/>
              <a:ea typeface="+mn-ea"/>
              <a:cs typeface="+mn-cs"/>
            </a:defRPr>
          </a:lvl6pPr>
          <a:lvl7pPr marL="2743200" algn="l" defTabSz="914400" rtl="0" eaLnBrk="1" latinLnBrk="0" hangingPunct="1">
            <a:defRPr sz="1700" kern="1200">
              <a:solidFill>
                <a:schemeClr val="dk1"/>
              </a:solidFill>
              <a:latin typeface="+mn-lt"/>
              <a:ea typeface="+mn-ea"/>
              <a:cs typeface="+mn-cs"/>
            </a:defRPr>
          </a:lvl7pPr>
          <a:lvl8pPr marL="3200400" algn="l" defTabSz="914400" rtl="0" eaLnBrk="1" latinLnBrk="0" hangingPunct="1">
            <a:defRPr sz="1700" kern="1200">
              <a:solidFill>
                <a:schemeClr val="dk1"/>
              </a:solidFill>
              <a:latin typeface="+mn-lt"/>
              <a:ea typeface="+mn-ea"/>
              <a:cs typeface="+mn-cs"/>
            </a:defRPr>
          </a:lvl8pPr>
          <a:lvl9pPr marL="3657600" algn="l" defTabSz="914400" rtl="0" eaLnBrk="1" latinLnBrk="0" hangingPunct="1">
            <a:defRPr sz="1700" kern="1200">
              <a:solidFill>
                <a:schemeClr val="dk1"/>
              </a:solidFill>
              <a:latin typeface="+mn-lt"/>
              <a:ea typeface="+mn-ea"/>
              <a:cs typeface="+mn-cs"/>
            </a:defRPr>
          </a:lvl9pPr>
        </a:lstStyle>
        <a:p xmlns:a="http://schemas.openxmlformats.org/drawingml/2006/main">
          <a:pPr algn="ctr"/>
          <a:r>
            <a:rPr lang="lv-LV" b="1" dirty="0">
              <a:solidFill>
                <a:srgbClr val="00B050"/>
              </a:solidFill>
              <a:latin typeface="Verdana" panose="020B0604030504040204" pitchFamily="34" charset="0"/>
              <a:ea typeface="Verdana" panose="020B0604030504040204" pitchFamily="34" charset="0"/>
            </a:rPr>
            <a:t>328,0</a:t>
          </a:r>
        </a:p>
      </cdr:txBody>
    </cdr:sp>
  </cdr:relSizeAnchor>
</c:userShapes>
</file>

<file path=ppt/drawings/drawing4.xml><?xml version="1.0" encoding="utf-8"?>
<c:userShapes xmlns:c="http://schemas.openxmlformats.org/drawingml/2006/chart">
  <cdr:relSizeAnchor xmlns:cdr="http://schemas.openxmlformats.org/drawingml/2006/chartDrawing">
    <cdr:from>
      <cdr:x>0.74029</cdr:x>
      <cdr:y>0.23784</cdr:y>
    </cdr:from>
    <cdr:to>
      <cdr:x>0.84888</cdr:x>
      <cdr:y>0.31877</cdr:y>
    </cdr:to>
    <cdr:sp macro="" textlink="">
      <cdr:nvSpPr>
        <cdr:cNvPr id="2" name="TextBox 11">
          <a:extLst xmlns:a="http://schemas.openxmlformats.org/drawingml/2006/main">
            <a:ext uri="{FF2B5EF4-FFF2-40B4-BE49-F238E27FC236}">
              <a16:creationId xmlns:a16="http://schemas.microsoft.com/office/drawing/2014/main" id="{D077B3F7-7068-0BC2-C0F3-8BEE51AE9C4F}"/>
            </a:ext>
          </a:extLst>
        </cdr:cNvPr>
        <cdr:cNvSpPr txBox="1"/>
      </cdr:nvSpPr>
      <cdr:spPr>
        <a:xfrm xmlns:a="http://schemas.openxmlformats.org/drawingml/2006/main">
          <a:off x="6017108" y="1040215"/>
          <a:ext cx="882594" cy="353943"/>
        </a:xfrm>
        <a:prstGeom xmlns:a="http://schemas.openxmlformats.org/drawingml/2006/main" prst="rect">
          <a:avLst/>
        </a:prstGeom>
        <a:ln xmlns:a="http://schemas.openxmlformats.org/drawingml/2006/main">
          <a:solidFill>
            <a:srgbClr val="FF0000"/>
          </a:solidFill>
        </a:ln>
      </cdr:spPr>
      <cdr:style>
        <a:lnRef xmlns:a="http://schemas.openxmlformats.org/drawingml/2006/main" idx="2">
          <a:schemeClr val="accent2"/>
        </a:lnRef>
        <a:fillRef xmlns:a="http://schemas.openxmlformats.org/drawingml/2006/main" idx="1">
          <a:schemeClr val="lt1"/>
        </a:fillRef>
        <a:effectRef xmlns:a="http://schemas.openxmlformats.org/drawingml/2006/main" idx="0">
          <a:schemeClr val="accent2"/>
        </a:effectRef>
        <a:fontRef xmlns:a="http://schemas.openxmlformats.org/drawingml/2006/main" idx="minor">
          <a:schemeClr val="dk1"/>
        </a:fontRef>
      </cdr:style>
      <cdr:txBody>
        <a:bodyPr xmlns:a="http://schemas.openxmlformats.org/drawingml/2006/main" wrap="square" rtlCol="0">
          <a:spAutoFit/>
        </a:bodyPr>
        <a:lstStyle xmlns:a="http://schemas.openxmlformats.org/drawingml/2006/main">
          <a:defPPr>
            <a:defRPr lang="en-US"/>
          </a:defPPr>
          <a:lvl1pPr algn="l" defTabSz="938213" rtl="0" fontAlgn="base">
            <a:spcBef>
              <a:spcPct val="0"/>
            </a:spcBef>
            <a:spcAft>
              <a:spcPct val="0"/>
            </a:spcAft>
            <a:defRPr sz="1700" kern="1200">
              <a:solidFill>
                <a:schemeClr val="dk1"/>
              </a:solidFill>
              <a:latin typeface="+mn-lt"/>
              <a:ea typeface="+mn-ea"/>
              <a:cs typeface="+mn-cs"/>
            </a:defRPr>
          </a:lvl1pPr>
          <a:lvl2pPr marL="468313" indent="-11113" algn="l" defTabSz="938213" rtl="0" fontAlgn="base">
            <a:spcBef>
              <a:spcPct val="0"/>
            </a:spcBef>
            <a:spcAft>
              <a:spcPct val="0"/>
            </a:spcAft>
            <a:defRPr sz="1700" kern="1200">
              <a:solidFill>
                <a:schemeClr val="dk1"/>
              </a:solidFill>
              <a:latin typeface="+mn-lt"/>
              <a:ea typeface="+mn-ea"/>
              <a:cs typeface="+mn-cs"/>
            </a:defRPr>
          </a:lvl2pPr>
          <a:lvl3pPr marL="938213" indent="-23813" algn="l" defTabSz="938213" rtl="0" fontAlgn="base">
            <a:spcBef>
              <a:spcPct val="0"/>
            </a:spcBef>
            <a:spcAft>
              <a:spcPct val="0"/>
            </a:spcAft>
            <a:defRPr sz="1700" kern="1200">
              <a:solidFill>
                <a:schemeClr val="dk1"/>
              </a:solidFill>
              <a:latin typeface="+mn-lt"/>
              <a:ea typeface="+mn-ea"/>
              <a:cs typeface="+mn-cs"/>
            </a:defRPr>
          </a:lvl3pPr>
          <a:lvl4pPr marL="1408113" indent="-36513" algn="l" defTabSz="938213" rtl="0" fontAlgn="base">
            <a:spcBef>
              <a:spcPct val="0"/>
            </a:spcBef>
            <a:spcAft>
              <a:spcPct val="0"/>
            </a:spcAft>
            <a:defRPr sz="1700" kern="1200">
              <a:solidFill>
                <a:schemeClr val="dk1"/>
              </a:solidFill>
              <a:latin typeface="+mn-lt"/>
              <a:ea typeface="+mn-ea"/>
              <a:cs typeface="+mn-cs"/>
            </a:defRPr>
          </a:lvl4pPr>
          <a:lvl5pPr marL="1878013" indent="-49213" algn="l" defTabSz="938213" rtl="0" fontAlgn="base">
            <a:spcBef>
              <a:spcPct val="0"/>
            </a:spcBef>
            <a:spcAft>
              <a:spcPct val="0"/>
            </a:spcAft>
            <a:defRPr sz="1700" kern="1200">
              <a:solidFill>
                <a:schemeClr val="dk1"/>
              </a:solidFill>
              <a:latin typeface="+mn-lt"/>
              <a:ea typeface="+mn-ea"/>
              <a:cs typeface="+mn-cs"/>
            </a:defRPr>
          </a:lvl5pPr>
          <a:lvl6pPr marL="2286000" algn="l" defTabSz="914400" rtl="0" eaLnBrk="1" latinLnBrk="0" hangingPunct="1">
            <a:defRPr sz="1700" kern="1200">
              <a:solidFill>
                <a:schemeClr val="dk1"/>
              </a:solidFill>
              <a:latin typeface="+mn-lt"/>
              <a:ea typeface="+mn-ea"/>
              <a:cs typeface="+mn-cs"/>
            </a:defRPr>
          </a:lvl6pPr>
          <a:lvl7pPr marL="2743200" algn="l" defTabSz="914400" rtl="0" eaLnBrk="1" latinLnBrk="0" hangingPunct="1">
            <a:defRPr sz="1700" kern="1200">
              <a:solidFill>
                <a:schemeClr val="dk1"/>
              </a:solidFill>
              <a:latin typeface="+mn-lt"/>
              <a:ea typeface="+mn-ea"/>
              <a:cs typeface="+mn-cs"/>
            </a:defRPr>
          </a:lvl7pPr>
          <a:lvl8pPr marL="3200400" algn="l" defTabSz="914400" rtl="0" eaLnBrk="1" latinLnBrk="0" hangingPunct="1">
            <a:defRPr sz="1700" kern="1200">
              <a:solidFill>
                <a:schemeClr val="dk1"/>
              </a:solidFill>
              <a:latin typeface="+mn-lt"/>
              <a:ea typeface="+mn-ea"/>
              <a:cs typeface="+mn-cs"/>
            </a:defRPr>
          </a:lvl8pPr>
          <a:lvl9pPr marL="3657600" algn="l" defTabSz="914400" rtl="0" eaLnBrk="1" latinLnBrk="0" hangingPunct="1">
            <a:defRPr sz="1700" kern="1200">
              <a:solidFill>
                <a:schemeClr val="dk1"/>
              </a:solidFill>
              <a:latin typeface="+mn-lt"/>
              <a:ea typeface="+mn-ea"/>
              <a:cs typeface="+mn-cs"/>
            </a:defRPr>
          </a:lvl9pPr>
        </a:lstStyle>
        <a:p xmlns:a="http://schemas.openxmlformats.org/drawingml/2006/main">
          <a:pPr algn="ctr"/>
          <a:r>
            <a:rPr lang="lv-LV" b="1" dirty="0">
              <a:solidFill>
                <a:srgbClr val="C00000"/>
              </a:solidFill>
              <a:latin typeface="Verdana" panose="020B0604030504040204" pitchFamily="34" charset="0"/>
              <a:ea typeface="Verdana" panose="020B0604030504040204" pitchFamily="34" charset="0"/>
            </a:rPr>
            <a:t>69,7</a:t>
          </a:r>
        </a:p>
      </cdr:txBody>
    </cdr:sp>
  </cdr:relSizeAnchor>
  <cdr:relSizeAnchor xmlns:cdr="http://schemas.openxmlformats.org/drawingml/2006/chartDrawing">
    <cdr:from>
      <cdr:x>0.69128</cdr:x>
      <cdr:y>0.34636</cdr:y>
    </cdr:from>
    <cdr:to>
      <cdr:x>0.89142</cdr:x>
      <cdr:y>0.47586</cdr:y>
    </cdr:to>
    <cdr:sp macro="" textlink="">
      <cdr:nvSpPr>
        <cdr:cNvPr id="3" name="Left Brace 2">
          <a:extLst xmlns:a="http://schemas.openxmlformats.org/drawingml/2006/main">
            <a:ext uri="{FF2B5EF4-FFF2-40B4-BE49-F238E27FC236}">
              <a16:creationId xmlns:a16="http://schemas.microsoft.com/office/drawing/2014/main" id="{3DB63021-831E-F7B1-04CA-67E4994D7396}"/>
            </a:ext>
          </a:extLst>
        </cdr:cNvPr>
        <cdr:cNvSpPr/>
      </cdr:nvSpPr>
      <cdr:spPr>
        <a:xfrm xmlns:a="http://schemas.openxmlformats.org/drawingml/2006/main" rot="5400000">
          <a:off x="6148911" y="984679"/>
          <a:ext cx="566384" cy="1626685"/>
        </a:xfrm>
        <a:prstGeom xmlns:a="http://schemas.openxmlformats.org/drawingml/2006/main" prst="leftBrac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tlCol="0" anchor="ctr"/>
        <a:lstStyle xmlns:a="http://schemas.openxmlformats.org/drawingml/2006/main">
          <a:defPPr>
            <a:defRPr lang="en-US"/>
          </a:defPPr>
          <a:lvl1pPr algn="l" defTabSz="938213" rtl="0" fontAlgn="base">
            <a:spcBef>
              <a:spcPct val="0"/>
            </a:spcBef>
            <a:spcAft>
              <a:spcPct val="0"/>
            </a:spcAft>
            <a:defRPr sz="1700" kern="1200">
              <a:solidFill>
                <a:schemeClr val="tx1"/>
              </a:solidFill>
              <a:latin typeface="+mn-lt"/>
              <a:ea typeface="+mn-ea"/>
              <a:cs typeface="+mn-cs"/>
            </a:defRPr>
          </a:lvl1pPr>
          <a:lvl2pPr marL="468313" indent="-11113" algn="l" defTabSz="938213" rtl="0" fontAlgn="base">
            <a:spcBef>
              <a:spcPct val="0"/>
            </a:spcBef>
            <a:spcAft>
              <a:spcPct val="0"/>
            </a:spcAft>
            <a:defRPr sz="1700" kern="1200">
              <a:solidFill>
                <a:schemeClr val="tx1"/>
              </a:solidFill>
              <a:latin typeface="+mn-lt"/>
              <a:ea typeface="+mn-ea"/>
              <a:cs typeface="+mn-cs"/>
            </a:defRPr>
          </a:lvl2pPr>
          <a:lvl3pPr marL="938213" indent="-23813" algn="l" defTabSz="938213" rtl="0" fontAlgn="base">
            <a:spcBef>
              <a:spcPct val="0"/>
            </a:spcBef>
            <a:spcAft>
              <a:spcPct val="0"/>
            </a:spcAft>
            <a:defRPr sz="1700" kern="1200">
              <a:solidFill>
                <a:schemeClr val="tx1"/>
              </a:solidFill>
              <a:latin typeface="+mn-lt"/>
              <a:ea typeface="+mn-ea"/>
              <a:cs typeface="+mn-cs"/>
            </a:defRPr>
          </a:lvl3pPr>
          <a:lvl4pPr marL="1408113" indent="-36513" algn="l" defTabSz="938213" rtl="0" fontAlgn="base">
            <a:spcBef>
              <a:spcPct val="0"/>
            </a:spcBef>
            <a:spcAft>
              <a:spcPct val="0"/>
            </a:spcAft>
            <a:defRPr sz="1700" kern="1200">
              <a:solidFill>
                <a:schemeClr val="tx1"/>
              </a:solidFill>
              <a:latin typeface="+mn-lt"/>
              <a:ea typeface="+mn-ea"/>
              <a:cs typeface="+mn-cs"/>
            </a:defRPr>
          </a:lvl4pPr>
          <a:lvl5pPr marL="1878013" indent="-49213" algn="l" defTabSz="938213" rtl="0" fontAlgn="base">
            <a:spcBef>
              <a:spcPct val="0"/>
            </a:spcBef>
            <a:spcAft>
              <a:spcPct val="0"/>
            </a:spcAft>
            <a:defRPr sz="1700" kern="1200">
              <a:solidFill>
                <a:schemeClr val="tx1"/>
              </a:solidFill>
              <a:latin typeface="+mn-lt"/>
              <a:ea typeface="+mn-ea"/>
              <a:cs typeface="+mn-cs"/>
            </a:defRPr>
          </a:lvl5pPr>
          <a:lvl6pPr marL="2286000" algn="l" defTabSz="914400" rtl="0" eaLnBrk="1" latinLnBrk="0" hangingPunct="1">
            <a:defRPr sz="1700" kern="1200">
              <a:solidFill>
                <a:schemeClr val="tx1"/>
              </a:solidFill>
              <a:latin typeface="+mn-lt"/>
              <a:ea typeface="+mn-ea"/>
              <a:cs typeface="+mn-cs"/>
            </a:defRPr>
          </a:lvl6pPr>
          <a:lvl7pPr marL="2743200" algn="l" defTabSz="914400" rtl="0" eaLnBrk="1" latinLnBrk="0" hangingPunct="1">
            <a:defRPr sz="1700" kern="1200">
              <a:solidFill>
                <a:schemeClr val="tx1"/>
              </a:solidFill>
              <a:latin typeface="+mn-lt"/>
              <a:ea typeface="+mn-ea"/>
              <a:cs typeface="+mn-cs"/>
            </a:defRPr>
          </a:lvl7pPr>
          <a:lvl8pPr marL="3200400" algn="l" defTabSz="914400" rtl="0" eaLnBrk="1" latinLnBrk="0" hangingPunct="1">
            <a:defRPr sz="1700" kern="1200">
              <a:solidFill>
                <a:schemeClr val="tx1"/>
              </a:solidFill>
              <a:latin typeface="+mn-lt"/>
              <a:ea typeface="+mn-ea"/>
              <a:cs typeface="+mn-cs"/>
            </a:defRPr>
          </a:lvl8pPr>
          <a:lvl9pPr marL="3657600" algn="l" defTabSz="914400" rtl="0" eaLnBrk="1" latinLnBrk="0" hangingPunct="1">
            <a:defRPr sz="1700" kern="1200">
              <a:solidFill>
                <a:schemeClr val="tx1"/>
              </a:solidFill>
              <a:latin typeface="+mn-lt"/>
              <a:ea typeface="+mn-ea"/>
              <a:cs typeface="+mn-cs"/>
            </a:defRPr>
          </a:lvl9pPr>
        </a:lstStyle>
        <a:p xmlns:a="http://schemas.openxmlformats.org/drawingml/2006/main">
          <a:pPr algn="ctr"/>
          <a:endParaRPr lang="lv-LV" dirty="0"/>
        </a:p>
      </cdr:txBody>
    </cdr:sp>
  </cdr:relSizeAnchor>
</c:userShapes>
</file>

<file path=ppt/drawings/drawing5.xml><?xml version="1.0" encoding="utf-8"?>
<c:userShapes xmlns:c="http://schemas.openxmlformats.org/drawingml/2006/chart">
  <cdr:relSizeAnchor xmlns:cdr="http://schemas.openxmlformats.org/drawingml/2006/chartDrawing">
    <cdr:from>
      <cdr:x>0.73983</cdr:x>
      <cdr:y>0.26534</cdr:y>
    </cdr:from>
    <cdr:to>
      <cdr:x>0.84841</cdr:x>
      <cdr:y>0.33572</cdr:y>
    </cdr:to>
    <cdr:sp macro="" textlink="">
      <cdr:nvSpPr>
        <cdr:cNvPr id="2" name="TextBox 11">
          <a:extLst xmlns:a="http://schemas.openxmlformats.org/drawingml/2006/main">
            <a:ext uri="{FF2B5EF4-FFF2-40B4-BE49-F238E27FC236}">
              <a16:creationId xmlns:a16="http://schemas.microsoft.com/office/drawing/2014/main" id="{E29367C3-568C-F266-2DD1-7E620FC0311E}"/>
            </a:ext>
          </a:extLst>
        </cdr:cNvPr>
        <cdr:cNvSpPr txBox="1"/>
      </cdr:nvSpPr>
      <cdr:spPr>
        <a:xfrm xmlns:a="http://schemas.openxmlformats.org/drawingml/2006/main">
          <a:off x="6013317" y="1160495"/>
          <a:ext cx="882594" cy="307777"/>
        </a:xfrm>
        <a:prstGeom xmlns:a="http://schemas.openxmlformats.org/drawingml/2006/main" prst="rect">
          <a:avLst/>
        </a:prstGeom>
        <a:ln xmlns:a="http://schemas.openxmlformats.org/drawingml/2006/main">
          <a:solidFill>
            <a:srgbClr val="FF0000"/>
          </a:solidFill>
        </a:ln>
      </cdr:spPr>
      <cdr:style>
        <a:lnRef xmlns:a="http://schemas.openxmlformats.org/drawingml/2006/main" idx="2">
          <a:schemeClr val="accent2"/>
        </a:lnRef>
        <a:fillRef xmlns:a="http://schemas.openxmlformats.org/drawingml/2006/main" idx="1">
          <a:schemeClr val="lt1"/>
        </a:fillRef>
        <a:effectRef xmlns:a="http://schemas.openxmlformats.org/drawingml/2006/main" idx="0">
          <a:schemeClr val="accent2"/>
        </a:effectRef>
        <a:fontRef xmlns:a="http://schemas.openxmlformats.org/drawingml/2006/main" idx="minor">
          <a:schemeClr val="dk1"/>
        </a:fontRef>
      </cdr:style>
      <cdr:txBody>
        <a:bodyPr xmlns:a="http://schemas.openxmlformats.org/drawingml/2006/main" wrap="square" rtlCol="0">
          <a:spAutoFit/>
        </a:bodyPr>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pPr algn="ctr"/>
          <a:r>
            <a:rPr lang="lv-LV" sz="1400" b="1" dirty="0">
              <a:solidFill>
                <a:srgbClr val="C00000"/>
              </a:solidFill>
              <a:latin typeface="Verdana" panose="020B0604030504040204" pitchFamily="34" charset="0"/>
              <a:ea typeface="Verdana" panose="020B0604030504040204" pitchFamily="34" charset="0"/>
            </a:rPr>
            <a:t>1,5</a:t>
          </a:r>
        </a:p>
      </cdr:txBody>
    </cdr:sp>
  </cdr:relSizeAnchor>
  <cdr:relSizeAnchor xmlns:cdr="http://schemas.openxmlformats.org/drawingml/2006/chartDrawing">
    <cdr:from>
      <cdr:x>0.69753</cdr:x>
      <cdr:y>0.35798</cdr:y>
    </cdr:from>
    <cdr:to>
      <cdr:x>0.89767</cdr:x>
      <cdr:y>0.48748</cdr:y>
    </cdr:to>
    <cdr:sp macro="" textlink="">
      <cdr:nvSpPr>
        <cdr:cNvPr id="3" name="Left Brace 2">
          <a:extLst xmlns:a="http://schemas.openxmlformats.org/drawingml/2006/main">
            <a:ext uri="{FF2B5EF4-FFF2-40B4-BE49-F238E27FC236}">
              <a16:creationId xmlns:a16="http://schemas.microsoft.com/office/drawing/2014/main" id="{B7E498FC-596C-DF01-BAB5-5C67346E4D66}"/>
            </a:ext>
          </a:extLst>
        </cdr:cNvPr>
        <cdr:cNvSpPr/>
      </cdr:nvSpPr>
      <cdr:spPr>
        <a:xfrm xmlns:a="http://schemas.openxmlformats.org/drawingml/2006/main" rot="5400000">
          <a:off x="6199711" y="1035479"/>
          <a:ext cx="566384" cy="1626685"/>
        </a:xfrm>
        <a:prstGeom xmlns:a="http://schemas.openxmlformats.org/drawingml/2006/main" prst="leftBrac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rtlCol="0" anchor="ct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pPr algn="ctr"/>
          <a:endParaRPr lang="lv-LV" dirty="0"/>
        </a:p>
      </cdr:txBody>
    </cdr:sp>
  </cdr:relSizeAnchor>
  <cdr:relSizeAnchor xmlns:cdr="http://schemas.openxmlformats.org/drawingml/2006/chartDrawing">
    <cdr:from>
      <cdr:x>0.44148</cdr:x>
      <cdr:y>0.00832</cdr:y>
    </cdr:from>
    <cdr:to>
      <cdr:x>0.56804</cdr:x>
      <cdr:y>0.08925</cdr:y>
    </cdr:to>
    <cdr:sp macro="" textlink="">
      <cdr:nvSpPr>
        <cdr:cNvPr id="4" name="TextBox 2">
          <a:extLst xmlns:a="http://schemas.openxmlformats.org/drawingml/2006/main">
            <a:ext uri="{FF2B5EF4-FFF2-40B4-BE49-F238E27FC236}">
              <a16:creationId xmlns:a16="http://schemas.microsoft.com/office/drawing/2014/main" id="{7C95B63C-75B4-FFD9-6578-86D1662D7AA5}"/>
            </a:ext>
          </a:extLst>
        </cdr:cNvPr>
        <cdr:cNvSpPr txBox="1"/>
      </cdr:nvSpPr>
      <cdr:spPr>
        <a:xfrm xmlns:a="http://schemas.openxmlformats.org/drawingml/2006/main">
          <a:off x="3588319" y="36394"/>
          <a:ext cx="1028700" cy="353943"/>
        </a:xfrm>
        <a:prstGeom xmlns:a="http://schemas.openxmlformats.org/drawingml/2006/main" prst="rect">
          <a:avLst/>
        </a:prstGeom>
        <a:ln xmlns:a="http://schemas.openxmlformats.org/drawingml/2006/main" w="28575">
          <a:solidFill>
            <a:srgbClr val="00B050"/>
          </a:solidFill>
        </a:ln>
      </cdr:spPr>
      <cdr:style>
        <a:lnRef xmlns:a="http://schemas.openxmlformats.org/drawingml/2006/main" idx="2">
          <a:schemeClr val="accent3"/>
        </a:lnRef>
        <a:fillRef xmlns:a="http://schemas.openxmlformats.org/drawingml/2006/main" idx="1">
          <a:schemeClr val="lt1"/>
        </a:fillRef>
        <a:effectRef xmlns:a="http://schemas.openxmlformats.org/drawingml/2006/main" idx="0">
          <a:schemeClr val="accent3"/>
        </a:effectRef>
        <a:fontRef xmlns:a="http://schemas.openxmlformats.org/drawingml/2006/main" idx="minor">
          <a:schemeClr val="dk1"/>
        </a:fontRef>
      </cdr:style>
      <cdr:txBody>
        <a:bodyPr xmlns:a="http://schemas.openxmlformats.org/drawingml/2006/main" wrap="square" rtlCol="0">
          <a:spAutoFit/>
        </a:bodyPr>
        <a:lstStyle xmlns:a="http://schemas.openxmlformats.org/drawingml/2006/main">
          <a:defPPr>
            <a:defRPr lang="en-US"/>
          </a:defPPr>
          <a:lvl1pPr algn="l" defTabSz="938213" rtl="0" fontAlgn="base">
            <a:spcBef>
              <a:spcPct val="0"/>
            </a:spcBef>
            <a:spcAft>
              <a:spcPct val="0"/>
            </a:spcAft>
            <a:defRPr sz="1700" kern="1200">
              <a:solidFill>
                <a:schemeClr val="dk1"/>
              </a:solidFill>
              <a:latin typeface="+mn-lt"/>
              <a:ea typeface="+mn-ea"/>
              <a:cs typeface="+mn-cs"/>
            </a:defRPr>
          </a:lvl1pPr>
          <a:lvl2pPr marL="468313" indent="-11113" algn="l" defTabSz="938213" rtl="0" fontAlgn="base">
            <a:spcBef>
              <a:spcPct val="0"/>
            </a:spcBef>
            <a:spcAft>
              <a:spcPct val="0"/>
            </a:spcAft>
            <a:defRPr sz="1700" kern="1200">
              <a:solidFill>
                <a:schemeClr val="dk1"/>
              </a:solidFill>
              <a:latin typeface="+mn-lt"/>
              <a:ea typeface="+mn-ea"/>
              <a:cs typeface="+mn-cs"/>
            </a:defRPr>
          </a:lvl2pPr>
          <a:lvl3pPr marL="938213" indent="-23813" algn="l" defTabSz="938213" rtl="0" fontAlgn="base">
            <a:spcBef>
              <a:spcPct val="0"/>
            </a:spcBef>
            <a:spcAft>
              <a:spcPct val="0"/>
            </a:spcAft>
            <a:defRPr sz="1700" kern="1200">
              <a:solidFill>
                <a:schemeClr val="dk1"/>
              </a:solidFill>
              <a:latin typeface="+mn-lt"/>
              <a:ea typeface="+mn-ea"/>
              <a:cs typeface="+mn-cs"/>
            </a:defRPr>
          </a:lvl3pPr>
          <a:lvl4pPr marL="1408113" indent="-36513" algn="l" defTabSz="938213" rtl="0" fontAlgn="base">
            <a:spcBef>
              <a:spcPct val="0"/>
            </a:spcBef>
            <a:spcAft>
              <a:spcPct val="0"/>
            </a:spcAft>
            <a:defRPr sz="1700" kern="1200">
              <a:solidFill>
                <a:schemeClr val="dk1"/>
              </a:solidFill>
              <a:latin typeface="+mn-lt"/>
              <a:ea typeface="+mn-ea"/>
              <a:cs typeface="+mn-cs"/>
            </a:defRPr>
          </a:lvl4pPr>
          <a:lvl5pPr marL="1878013" indent="-49213" algn="l" defTabSz="938213" rtl="0" fontAlgn="base">
            <a:spcBef>
              <a:spcPct val="0"/>
            </a:spcBef>
            <a:spcAft>
              <a:spcPct val="0"/>
            </a:spcAft>
            <a:defRPr sz="1700" kern="1200">
              <a:solidFill>
                <a:schemeClr val="dk1"/>
              </a:solidFill>
              <a:latin typeface="+mn-lt"/>
              <a:ea typeface="+mn-ea"/>
              <a:cs typeface="+mn-cs"/>
            </a:defRPr>
          </a:lvl5pPr>
          <a:lvl6pPr marL="2286000" algn="l" defTabSz="914400" rtl="0" eaLnBrk="1" latinLnBrk="0" hangingPunct="1">
            <a:defRPr sz="1700" kern="1200">
              <a:solidFill>
                <a:schemeClr val="dk1"/>
              </a:solidFill>
              <a:latin typeface="+mn-lt"/>
              <a:ea typeface="+mn-ea"/>
              <a:cs typeface="+mn-cs"/>
            </a:defRPr>
          </a:lvl6pPr>
          <a:lvl7pPr marL="2743200" algn="l" defTabSz="914400" rtl="0" eaLnBrk="1" latinLnBrk="0" hangingPunct="1">
            <a:defRPr sz="1700" kern="1200">
              <a:solidFill>
                <a:schemeClr val="dk1"/>
              </a:solidFill>
              <a:latin typeface="+mn-lt"/>
              <a:ea typeface="+mn-ea"/>
              <a:cs typeface="+mn-cs"/>
            </a:defRPr>
          </a:lvl7pPr>
          <a:lvl8pPr marL="3200400" algn="l" defTabSz="914400" rtl="0" eaLnBrk="1" latinLnBrk="0" hangingPunct="1">
            <a:defRPr sz="1700" kern="1200">
              <a:solidFill>
                <a:schemeClr val="dk1"/>
              </a:solidFill>
              <a:latin typeface="+mn-lt"/>
              <a:ea typeface="+mn-ea"/>
              <a:cs typeface="+mn-cs"/>
            </a:defRPr>
          </a:lvl8pPr>
          <a:lvl9pPr marL="3657600" algn="l" defTabSz="914400" rtl="0" eaLnBrk="1" latinLnBrk="0" hangingPunct="1">
            <a:defRPr sz="1700" kern="1200">
              <a:solidFill>
                <a:schemeClr val="dk1"/>
              </a:solidFill>
              <a:latin typeface="+mn-lt"/>
              <a:ea typeface="+mn-ea"/>
              <a:cs typeface="+mn-cs"/>
            </a:defRPr>
          </a:lvl9pPr>
        </a:lstStyle>
        <a:p xmlns:a="http://schemas.openxmlformats.org/drawingml/2006/main">
          <a:pPr algn="ctr"/>
          <a:r>
            <a:rPr lang="lv-LV" b="1" dirty="0">
              <a:solidFill>
                <a:srgbClr val="00B050"/>
              </a:solidFill>
              <a:latin typeface="Verdana" panose="020B0604030504040204" pitchFamily="34" charset="0"/>
              <a:ea typeface="Verdana" panose="020B0604030504040204" pitchFamily="34" charset="0"/>
            </a:rPr>
            <a:t>60,5</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14015" cy="488712"/>
          </a:xfrm>
          <a:prstGeom prst="rect">
            <a:avLst/>
          </a:prstGeom>
        </p:spPr>
        <p:txBody>
          <a:bodyPr vert="horz" lIns="90848" tIns="45424" rIns="90848" bIns="45424" rtlCol="0"/>
          <a:lstStyle>
            <a:lvl1pPr algn="l" defTabSz="933495" fontAlgn="auto">
              <a:spcBef>
                <a:spcPts val="0"/>
              </a:spcBef>
              <a:spcAft>
                <a:spcPts val="0"/>
              </a:spcAft>
              <a:defRPr sz="1200">
                <a:latin typeface="+mn-lt"/>
                <a:cs typeface="+mn-cs"/>
              </a:defRPr>
            </a:lvl1pPr>
          </a:lstStyle>
          <a:p>
            <a:pPr>
              <a:defRPr/>
            </a:pPr>
            <a:endParaRPr lang="lv-LV"/>
          </a:p>
        </p:txBody>
      </p:sp>
      <p:sp>
        <p:nvSpPr>
          <p:cNvPr id="3" name="Date Placeholder 2"/>
          <p:cNvSpPr>
            <a:spLocks noGrp="1"/>
          </p:cNvSpPr>
          <p:nvPr>
            <p:ph type="dt" idx="1"/>
          </p:nvPr>
        </p:nvSpPr>
        <p:spPr>
          <a:xfrm>
            <a:off x="3809079" y="0"/>
            <a:ext cx="2914015" cy="488712"/>
          </a:xfrm>
          <a:prstGeom prst="rect">
            <a:avLst/>
          </a:prstGeom>
        </p:spPr>
        <p:txBody>
          <a:bodyPr vert="horz" lIns="90848" tIns="45424" rIns="90848" bIns="45424" rtlCol="0"/>
          <a:lstStyle>
            <a:lvl1pPr algn="r" defTabSz="933495" fontAlgn="auto">
              <a:spcBef>
                <a:spcPts val="0"/>
              </a:spcBef>
              <a:spcAft>
                <a:spcPts val="0"/>
              </a:spcAft>
              <a:defRPr sz="1200">
                <a:latin typeface="+mn-lt"/>
                <a:cs typeface="+mn-cs"/>
              </a:defRPr>
            </a:lvl1pPr>
          </a:lstStyle>
          <a:p>
            <a:pPr>
              <a:defRPr/>
            </a:pPr>
            <a:fld id="{C269A99F-EF31-4B9C-A738-C27DFF01580E}" type="datetimeFigureOut">
              <a:rPr lang="lv-LV"/>
              <a:pPr>
                <a:defRPr/>
              </a:pPr>
              <a:t>03.01.2025</a:t>
            </a:fld>
            <a:endParaRPr lang="lv-LV"/>
          </a:p>
        </p:txBody>
      </p:sp>
      <p:sp>
        <p:nvSpPr>
          <p:cNvPr id="4" name="Slide Image Placeholder 3"/>
          <p:cNvSpPr>
            <a:spLocks noGrp="1" noRot="1" noChangeAspect="1"/>
          </p:cNvSpPr>
          <p:nvPr>
            <p:ph type="sldImg" idx="2"/>
          </p:nvPr>
        </p:nvSpPr>
        <p:spPr>
          <a:xfrm>
            <a:off x="104775" y="733425"/>
            <a:ext cx="6515100" cy="3665538"/>
          </a:xfrm>
          <a:prstGeom prst="rect">
            <a:avLst/>
          </a:prstGeom>
          <a:noFill/>
          <a:ln w="12700">
            <a:solidFill>
              <a:prstClr val="black"/>
            </a:solidFill>
          </a:ln>
        </p:spPr>
        <p:txBody>
          <a:bodyPr vert="horz" lIns="90848" tIns="45424" rIns="90848" bIns="45424" rtlCol="0" anchor="ctr"/>
          <a:lstStyle/>
          <a:p>
            <a:pPr lvl="0"/>
            <a:endParaRPr lang="lv-LV" noProof="0"/>
          </a:p>
        </p:txBody>
      </p:sp>
      <p:sp>
        <p:nvSpPr>
          <p:cNvPr id="5" name="Notes Placeholder 4"/>
          <p:cNvSpPr>
            <a:spLocks noGrp="1"/>
          </p:cNvSpPr>
          <p:nvPr>
            <p:ph type="body" sz="quarter" idx="3"/>
          </p:nvPr>
        </p:nvSpPr>
        <p:spPr>
          <a:xfrm>
            <a:off x="672465" y="4642764"/>
            <a:ext cx="5379720" cy="4398407"/>
          </a:xfrm>
          <a:prstGeom prst="rect">
            <a:avLst/>
          </a:prstGeom>
        </p:spPr>
        <p:txBody>
          <a:bodyPr vert="horz" lIns="90848" tIns="45424" rIns="90848" bIns="45424"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lv-LV" noProof="0"/>
          </a:p>
        </p:txBody>
      </p:sp>
      <p:sp>
        <p:nvSpPr>
          <p:cNvPr id="6" name="Footer Placeholder 5"/>
          <p:cNvSpPr>
            <a:spLocks noGrp="1"/>
          </p:cNvSpPr>
          <p:nvPr>
            <p:ph type="ftr" sz="quarter" idx="4"/>
          </p:nvPr>
        </p:nvSpPr>
        <p:spPr>
          <a:xfrm>
            <a:off x="2" y="9283829"/>
            <a:ext cx="2914015" cy="488712"/>
          </a:xfrm>
          <a:prstGeom prst="rect">
            <a:avLst/>
          </a:prstGeom>
        </p:spPr>
        <p:txBody>
          <a:bodyPr vert="horz" lIns="90848" tIns="45424" rIns="90848" bIns="45424" rtlCol="0" anchor="b"/>
          <a:lstStyle>
            <a:lvl1pPr algn="l" defTabSz="933495" fontAlgn="auto">
              <a:spcBef>
                <a:spcPts val="0"/>
              </a:spcBef>
              <a:spcAft>
                <a:spcPts val="0"/>
              </a:spcAft>
              <a:defRPr sz="1200">
                <a:latin typeface="+mn-lt"/>
                <a:cs typeface="+mn-cs"/>
              </a:defRPr>
            </a:lvl1pPr>
          </a:lstStyle>
          <a:p>
            <a:pPr>
              <a:defRPr/>
            </a:pPr>
            <a:endParaRPr lang="lv-LV"/>
          </a:p>
        </p:txBody>
      </p:sp>
      <p:sp>
        <p:nvSpPr>
          <p:cNvPr id="7" name="Slide Number Placeholder 6"/>
          <p:cNvSpPr>
            <a:spLocks noGrp="1"/>
          </p:cNvSpPr>
          <p:nvPr>
            <p:ph type="sldNum" sz="quarter" idx="5"/>
          </p:nvPr>
        </p:nvSpPr>
        <p:spPr>
          <a:xfrm>
            <a:off x="3809079" y="9283829"/>
            <a:ext cx="2914015" cy="488712"/>
          </a:xfrm>
          <a:prstGeom prst="rect">
            <a:avLst/>
          </a:prstGeom>
        </p:spPr>
        <p:txBody>
          <a:bodyPr vert="horz" wrap="square" lIns="90848" tIns="45424" rIns="90848" bIns="45424" numCol="1" anchor="b" anchorCtr="0" compatLnSpc="1">
            <a:prstTxWarp prst="textNoShape">
              <a:avLst/>
            </a:prstTxWarp>
          </a:bodyPr>
          <a:lstStyle>
            <a:lvl1pPr algn="r">
              <a:defRPr sz="1200">
                <a:latin typeface="Calibri" panose="020F0502020204030204" pitchFamily="34" charset="0"/>
              </a:defRPr>
            </a:lvl1pPr>
          </a:lstStyle>
          <a:p>
            <a:fld id="{9FACE587-8D14-4055-82B5-6CCDF55621C3}" type="slidenum">
              <a:rPr lang="lv-LV" altLang="lv-LV"/>
              <a:pPr/>
              <a:t>‹#›</a:t>
            </a:fld>
            <a:endParaRPr lang="lv-LV" altLang="lv-LV"/>
          </a:p>
        </p:txBody>
      </p:sp>
    </p:spTree>
  </p:cSld>
  <p:clrMap bg1="lt1" tx1="dk1" bg2="lt2" tx2="dk2" accent1="accent1" accent2="accent2" accent3="accent3" accent4="accent4" accent5="accent5" accent6="accent6" hlink="hlink" folHlink="folHlink"/>
  <p:notesStyle>
    <a:lvl1pPr algn="l" defTabSz="938213" rtl="0" eaLnBrk="0" fontAlgn="base" hangingPunct="0">
      <a:spcBef>
        <a:spcPct val="30000"/>
      </a:spcBef>
      <a:spcAft>
        <a:spcPct val="0"/>
      </a:spcAft>
      <a:defRPr sz="1200" kern="1200">
        <a:solidFill>
          <a:schemeClr val="tx1"/>
        </a:solidFill>
        <a:latin typeface="+mn-lt"/>
        <a:ea typeface="+mn-ea"/>
        <a:cs typeface="+mn-cs"/>
      </a:defRPr>
    </a:lvl1pPr>
    <a:lvl2pPr marL="468313" algn="l" defTabSz="938213" rtl="0" eaLnBrk="0" fontAlgn="base" hangingPunct="0">
      <a:spcBef>
        <a:spcPct val="30000"/>
      </a:spcBef>
      <a:spcAft>
        <a:spcPct val="0"/>
      </a:spcAft>
      <a:defRPr sz="1200" kern="1200">
        <a:solidFill>
          <a:schemeClr val="tx1"/>
        </a:solidFill>
        <a:latin typeface="+mn-lt"/>
        <a:ea typeface="+mn-ea"/>
        <a:cs typeface="+mn-cs"/>
      </a:defRPr>
    </a:lvl2pPr>
    <a:lvl3pPr marL="938213" algn="l" defTabSz="938213" rtl="0" eaLnBrk="0" fontAlgn="base" hangingPunct="0">
      <a:spcBef>
        <a:spcPct val="30000"/>
      </a:spcBef>
      <a:spcAft>
        <a:spcPct val="0"/>
      </a:spcAft>
      <a:defRPr sz="1200" kern="1200">
        <a:solidFill>
          <a:schemeClr val="tx1"/>
        </a:solidFill>
        <a:latin typeface="+mn-lt"/>
        <a:ea typeface="+mn-ea"/>
        <a:cs typeface="+mn-cs"/>
      </a:defRPr>
    </a:lvl3pPr>
    <a:lvl4pPr marL="1408113" algn="l" defTabSz="938213" rtl="0" eaLnBrk="0" fontAlgn="base" hangingPunct="0">
      <a:spcBef>
        <a:spcPct val="30000"/>
      </a:spcBef>
      <a:spcAft>
        <a:spcPct val="0"/>
      </a:spcAft>
      <a:defRPr sz="1200" kern="1200">
        <a:solidFill>
          <a:schemeClr val="tx1"/>
        </a:solidFill>
        <a:latin typeface="+mn-lt"/>
        <a:ea typeface="+mn-ea"/>
        <a:cs typeface="+mn-cs"/>
      </a:defRPr>
    </a:lvl4pPr>
    <a:lvl5pPr marL="1878013" algn="l" defTabSz="938213" rtl="0" eaLnBrk="0" fontAlgn="base" hangingPunct="0">
      <a:spcBef>
        <a:spcPct val="30000"/>
      </a:spcBef>
      <a:spcAft>
        <a:spcPct val="0"/>
      </a:spcAft>
      <a:defRPr sz="1200" kern="1200">
        <a:solidFill>
          <a:schemeClr val="tx1"/>
        </a:solidFill>
        <a:latin typeface="+mn-lt"/>
        <a:ea typeface="+mn-ea"/>
        <a:cs typeface="+mn-cs"/>
      </a:defRPr>
    </a:lvl5pPr>
    <a:lvl6pPr marL="2348940" algn="l" defTabSz="939575" rtl="0" eaLnBrk="1" latinLnBrk="0" hangingPunct="1">
      <a:defRPr sz="1200" kern="1200">
        <a:solidFill>
          <a:schemeClr val="tx1"/>
        </a:solidFill>
        <a:latin typeface="+mn-lt"/>
        <a:ea typeface="+mn-ea"/>
        <a:cs typeface="+mn-cs"/>
      </a:defRPr>
    </a:lvl6pPr>
    <a:lvl7pPr marL="2818729" algn="l" defTabSz="939575" rtl="0" eaLnBrk="1" latinLnBrk="0" hangingPunct="1">
      <a:defRPr sz="1200" kern="1200">
        <a:solidFill>
          <a:schemeClr val="tx1"/>
        </a:solidFill>
        <a:latin typeface="+mn-lt"/>
        <a:ea typeface="+mn-ea"/>
        <a:cs typeface="+mn-cs"/>
      </a:defRPr>
    </a:lvl7pPr>
    <a:lvl8pPr marL="3288515" algn="l" defTabSz="939575" rtl="0" eaLnBrk="1" latinLnBrk="0" hangingPunct="1">
      <a:defRPr sz="1200" kern="1200">
        <a:solidFill>
          <a:schemeClr val="tx1"/>
        </a:solidFill>
        <a:latin typeface="+mn-lt"/>
        <a:ea typeface="+mn-ea"/>
        <a:cs typeface="+mn-cs"/>
      </a:defRPr>
    </a:lvl8pPr>
    <a:lvl9pPr marL="3758305" algn="l" defTabSz="93957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a:t>
            </a:fld>
            <a:endParaRPr lang="lv-LV" altLang="lv-LV"/>
          </a:p>
        </p:txBody>
      </p:sp>
    </p:spTree>
    <p:extLst>
      <p:ext uri="{BB962C8B-B14F-4D97-AF65-F5344CB8AC3E}">
        <p14:creationId xmlns:p14="http://schemas.microsoft.com/office/powerpoint/2010/main" val="1130436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3</a:t>
            </a:fld>
            <a:endParaRPr lang="lv-LV" altLang="lv-LV"/>
          </a:p>
        </p:txBody>
      </p:sp>
    </p:spTree>
    <p:extLst>
      <p:ext uri="{BB962C8B-B14F-4D97-AF65-F5344CB8AC3E}">
        <p14:creationId xmlns:p14="http://schemas.microsoft.com/office/powerpoint/2010/main" val="23745014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5</a:t>
            </a:fld>
            <a:endParaRPr lang="lv-LV" altLang="lv-LV"/>
          </a:p>
        </p:txBody>
      </p:sp>
    </p:spTree>
    <p:extLst>
      <p:ext uri="{BB962C8B-B14F-4D97-AF65-F5344CB8AC3E}">
        <p14:creationId xmlns:p14="http://schemas.microsoft.com/office/powerpoint/2010/main" val="333267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10</a:t>
            </a:fld>
            <a:endParaRPr lang="lv-LV" altLang="lv-LV"/>
          </a:p>
        </p:txBody>
      </p:sp>
    </p:spTree>
    <p:extLst>
      <p:ext uri="{BB962C8B-B14F-4D97-AF65-F5344CB8AC3E}">
        <p14:creationId xmlns:p14="http://schemas.microsoft.com/office/powerpoint/2010/main" val="66196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2141">
              <a:defRPr/>
            </a:pPr>
            <a:endParaRPr lang="lv-LV"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12</a:t>
            </a:fld>
            <a:endParaRPr lang="lv-LV" altLang="lv-LV"/>
          </a:p>
        </p:txBody>
      </p:sp>
    </p:spTree>
    <p:extLst>
      <p:ext uri="{BB962C8B-B14F-4D97-AF65-F5344CB8AC3E}">
        <p14:creationId xmlns:p14="http://schemas.microsoft.com/office/powerpoint/2010/main" val="1428651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14</a:t>
            </a:fld>
            <a:endParaRPr lang="lv-LV" altLang="lv-LV"/>
          </a:p>
        </p:txBody>
      </p:sp>
    </p:spTree>
    <p:extLst>
      <p:ext uri="{BB962C8B-B14F-4D97-AF65-F5344CB8AC3E}">
        <p14:creationId xmlns:p14="http://schemas.microsoft.com/office/powerpoint/2010/main" val="22773295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15</a:t>
            </a:fld>
            <a:endParaRPr lang="lv-LV" altLang="lv-LV"/>
          </a:p>
        </p:txBody>
      </p:sp>
    </p:spTree>
    <p:extLst>
      <p:ext uri="{BB962C8B-B14F-4D97-AF65-F5344CB8AC3E}">
        <p14:creationId xmlns:p14="http://schemas.microsoft.com/office/powerpoint/2010/main" val="1228963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16</a:t>
            </a:fld>
            <a:endParaRPr lang="lv-LV" altLang="lv-LV"/>
          </a:p>
        </p:txBody>
      </p:sp>
    </p:spTree>
    <p:extLst>
      <p:ext uri="{BB962C8B-B14F-4D97-AF65-F5344CB8AC3E}">
        <p14:creationId xmlns:p14="http://schemas.microsoft.com/office/powerpoint/2010/main" val="3235913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18</a:t>
            </a:fld>
            <a:endParaRPr lang="lv-LV" altLang="lv-LV"/>
          </a:p>
        </p:txBody>
      </p:sp>
    </p:spTree>
    <p:extLst>
      <p:ext uri="{BB962C8B-B14F-4D97-AF65-F5344CB8AC3E}">
        <p14:creationId xmlns:p14="http://schemas.microsoft.com/office/powerpoint/2010/main" val="20100672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19</a:t>
            </a:fld>
            <a:endParaRPr lang="lv-LV" altLang="lv-LV"/>
          </a:p>
        </p:txBody>
      </p:sp>
    </p:spTree>
    <p:extLst>
      <p:ext uri="{BB962C8B-B14F-4D97-AF65-F5344CB8AC3E}">
        <p14:creationId xmlns:p14="http://schemas.microsoft.com/office/powerpoint/2010/main" val="13601384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206932" y="1"/>
            <a:ext cx="3778135" cy="41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166195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3"/>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2" y="6324600"/>
            <a:ext cx="4721076"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0B582915-0310-4CDD-9A79-BDC3E59340E8}" type="slidenum">
              <a:rPr lang="en-US" altLang="lv-LV"/>
              <a:pPr/>
              <a:t>‹#›</a:t>
            </a:fld>
            <a:endParaRPr lang="en-US" altLang="lv-LV"/>
          </a:p>
        </p:txBody>
      </p:sp>
    </p:spTree>
    <p:extLst>
      <p:ext uri="{BB962C8B-B14F-4D97-AF65-F5344CB8AC3E}">
        <p14:creationId xmlns:p14="http://schemas.microsoft.com/office/powerpoint/2010/main" val="1552329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3"/>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68689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p:cNvSpPr>
            <a:spLocks noGrp="1"/>
          </p:cNvSpPr>
          <p:nvPr>
            <p:ph type="sldNum" sz="quarter" idx="13"/>
          </p:nvPr>
        </p:nvSpPr>
        <p:spPr>
          <a:xfrm>
            <a:off x="11189293" y="6324600"/>
            <a:ext cx="596307" cy="304800"/>
          </a:xfrm>
        </p:spPr>
        <p:txBody>
          <a:bodyPr/>
          <a:lstStyle>
            <a:lvl1pPr>
              <a:defRPr sz="1000">
                <a:latin typeface="Verdana" panose="020B0604030504040204" pitchFamily="34" charset="0"/>
              </a:defRPr>
            </a:lvl1pPr>
          </a:lstStyle>
          <a:p>
            <a:fld id="{515252D6-3622-483F-A7E8-9E60FEFE5E88}" type="slidenum">
              <a:rPr lang="en-US" altLang="lv-LV"/>
              <a:pPr/>
              <a:t>‹#›</a:t>
            </a:fld>
            <a:endParaRPr lang="en-US" altLang="lv-LV"/>
          </a:p>
        </p:txBody>
      </p:sp>
    </p:spTree>
    <p:extLst>
      <p:ext uri="{BB962C8B-B14F-4D97-AF65-F5344CB8AC3E}">
        <p14:creationId xmlns:p14="http://schemas.microsoft.com/office/powerpoint/2010/main" val="800727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20000" y="1752603"/>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p:cNvSpPr>
            <a:spLocks noGrp="1"/>
          </p:cNvSpPr>
          <p:nvPr>
            <p:ph type="sldNum" sz="quarter" idx="13"/>
          </p:nvPr>
        </p:nvSpPr>
        <p:spPr>
          <a:xfrm>
            <a:off x="11212084" y="6324600"/>
            <a:ext cx="573517" cy="304800"/>
          </a:xfrm>
        </p:spPr>
        <p:txBody>
          <a:bodyPr/>
          <a:lstStyle>
            <a:lvl1pPr>
              <a:defRPr sz="1000">
                <a:latin typeface="Verdana" panose="020B0604030504040204" pitchFamily="34" charset="0"/>
              </a:defRPr>
            </a:lvl1pPr>
          </a:lstStyle>
          <a:p>
            <a:fld id="{D7664841-0D73-44CB-AE22-42FD73D83E02}" type="slidenum">
              <a:rPr lang="en-US" altLang="lv-LV"/>
              <a:pPr/>
              <a:t>‹#›</a:t>
            </a:fld>
            <a:endParaRPr lang="en-US" altLang="lv-LV"/>
          </a:p>
        </p:txBody>
      </p:sp>
    </p:spTree>
    <p:extLst>
      <p:ext uri="{BB962C8B-B14F-4D97-AF65-F5344CB8AC3E}">
        <p14:creationId xmlns:p14="http://schemas.microsoft.com/office/powerpoint/2010/main" val="1573122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9"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3"/>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3"/>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6"/>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6"/>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Slide Number Placeholder 22"/>
          <p:cNvSpPr>
            <a:spLocks noGrp="1"/>
          </p:cNvSpPr>
          <p:nvPr>
            <p:ph type="sldNum" sz="quarter" idx="18"/>
          </p:nvPr>
        </p:nvSpPr>
        <p:spPr>
          <a:xfrm>
            <a:off x="11212084" y="6324600"/>
            <a:ext cx="573517" cy="304800"/>
          </a:xfrm>
        </p:spPr>
        <p:txBody>
          <a:bodyPr/>
          <a:lstStyle>
            <a:lvl1pPr>
              <a:defRPr sz="1000">
                <a:latin typeface="Verdana" panose="020B0604030504040204" pitchFamily="34" charset="0"/>
              </a:defRPr>
            </a:lvl1pPr>
          </a:lstStyle>
          <a:p>
            <a:fld id="{A4EC0522-D5CF-4FDD-85E3-6E22DB726A47}" type="slidenum">
              <a:rPr lang="en-US" altLang="lv-LV"/>
              <a:pPr/>
              <a:t>‹#›</a:t>
            </a:fld>
            <a:endParaRPr lang="en-US" altLang="lv-LV"/>
          </a:p>
        </p:txBody>
      </p:sp>
    </p:spTree>
    <p:extLst>
      <p:ext uri="{BB962C8B-B14F-4D97-AF65-F5344CB8AC3E}">
        <p14:creationId xmlns:p14="http://schemas.microsoft.com/office/powerpoint/2010/main" val="2954463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2" y="6324600"/>
            <a:ext cx="4721076"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3B50DFDF-96B8-465A-918F-3FF13AAF5E12}" type="slidenum">
              <a:rPr lang="en-US" altLang="lv-LV"/>
              <a:pPr/>
              <a:t>‹#›</a:t>
            </a:fld>
            <a:endParaRPr lang="en-US" altLang="lv-LV"/>
          </a:p>
        </p:txBody>
      </p:sp>
    </p:spTree>
    <p:extLst>
      <p:ext uri="{BB962C8B-B14F-4D97-AF65-F5344CB8AC3E}">
        <p14:creationId xmlns:p14="http://schemas.microsoft.com/office/powerpoint/2010/main" val="2104680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698288"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p:cNvSpPr>
            <a:spLocks noGrp="1"/>
          </p:cNvSpPr>
          <p:nvPr>
            <p:ph type="sldNum" sz="quarter" idx="13"/>
          </p:nvPr>
        </p:nvSpPr>
        <p:spPr>
          <a:xfrm>
            <a:off x="11200690" y="6324600"/>
            <a:ext cx="584911" cy="304800"/>
          </a:xfrm>
        </p:spPr>
        <p:txBody>
          <a:bodyPr/>
          <a:lstStyle>
            <a:lvl1pPr>
              <a:defRPr sz="1000">
                <a:latin typeface="Verdana" panose="020B0604030504040204" pitchFamily="34" charset="0"/>
              </a:defRPr>
            </a:lvl1pPr>
          </a:lstStyle>
          <a:p>
            <a:fld id="{E87027D6-B333-4374-94DC-E94160EB0D4C}" type="slidenum">
              <a:rPr lang="en-US" altLang="lv-LV"/>
              <a:pPr/>
              <a:t>‹#›</a:t>
            </a:fld>
            <a:endParaRPr lang="en-US" altLang="lv-LV" dirty="0"/>
          </a:p>
        </p:txBody>
      </p:sp>
    </p:spTree>
    <p:extLst>
      <p:ext uri="{BB962C8B-B14F-4D97-AF65-F5344CB8AC3E}">
        <p14:creationId xmlns:p14="http://schemas.microsoft.com/office/powerpoint/2010/main" val="1646362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1" y="272978"/>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7426037"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54401" y="1435122"/>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p:cNvSpPr>
            <a:spLocks noGrp="1"/>
          </p:cNvSpPr>
          <p:nvPr>
            <p:ph type="sldNum" sz="quarter" idx="13"/>
          </p:nvPr>
        </p:nvSpPr>
        <p:spPr>
          <a:xfrm>
            <a:off x="11212084" y="6324600"/>
            <a:ext cx="573517" cy="304800"/>
          </a:xfrm>
        </p:spPr>
        <p:txBody>
          <a:bodyPr/>
          <a:lstStyle>
            <a:lvl1pPr>
              <a:defRPr sz="1000">
                <a:latin typeface="Verdana" panose="020B0604030504040204" pitchFamily="34" charset="0"/>
              </a:defRPr>
            </a:lvl1pPr>
          </a:lstStyle>
          <a:p>
            <a:fld id="{B6036CB6-F7FF-4F1F-8F32-92EA84D42F97}" type="slidenum">
              <a:rPr lang="en-US" altLang="lv-LV"/>
              <a:pPr/>
              <a:t>‹#›</a:t>
            </a:fld>
            <a:endParaRPr lang="en-US" altLang="lv-LV"/>
          </a:p>
        </p:txBody>
      </p:sp>
    </p:spTree>
    <p:extLst>
      <p:ext uri="{BB962C8B-B14F-4D97-AF65-F5344CB8AC3E}">
        <p14:creationId xmlns:p14="http://schemas.microsoft.com/office/powerpoint/2010/main" val="3301266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206932" y="0"/>
            <a:ext cx="3778135" cy="41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3796531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3957" tIns="46979" rIns="93957" bIns="46979" rtlCol="0" anchor="ctr"/>
          <a:lstStyle>
            <a:lvl1pPr algn="l" defTabSz="939575"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3957" tIns="46979" rIns="93957" bIns="46979" rtlCol="0" anchor="ctr"/>
          <a:lstStyle>
            <a:lvl1pPr algn="ctr" defTabSz="939575"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wrap="square" lIns="93957" tIns="46979" rIns="93957" bIns="46979" numCol="1" anchor="ctr" anchorCtr="0" compatLnSpc="1">
            <a:prstTxWarp prst="textNoShape">
              <a:avLst/>
            </a:prstTxWarp>
          </a:bodyPr>
          <a:lstStyle>
            <a:lvl1pPr algn="r">
              <a:defRPr sz="1200">
                <a:solidFill>
                  <a:srgbClr val="898989"/>
                </a:solidFill>
              </a:defRPr>
            </a:lvl1pPr>
          </a:lstStyle>
          <a:p>
            <a:fld id="{9D893850-4C62-42FA-A22B-349FCBB3BAE1}" type="slidenum">
              <a:rPr lang="en-US" altLang="lv-LV"/>
              <a:pPr/>
              <a:t>‹#›</a:t>
            </a:fld>
            <a:endParaRPr lang="en-US" altLang="lv-LV"/>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Lst>
  <p:hf hdr="0" ftr="0" dt="0"/>
  <p:txStyles>
    <p:titleStyle>
      <a:lvl1pPr algn="ctr" defTabSz="938213" rtl="0" eaLnBrk="1" fontAlgn="base" hangingPunct="1">
        <a:spcBef>
          <a:spcPct val="0"/>
        </a:spcBef>
        <a:spcAft>
          <a:spcPct val="0"/>
        </a:spcAft>
        <a:defRPr sz="4500" kern="1200">
          <a:solidFill>
            <a:schemeClr val="tx1"/>
          </a:solidFill>
          <a:latin typeface="+mj-lt"/>
          <a:ea typeface="+mj-ea"/>
          <a:cs typeface="+mj-cs"/>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1" fontAlgn="base" hangingPunct="1">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cfla.gov.lv/" TargetMode="External"/><Relationship Id="rId2" Type="http://schemas.openxmlformats.org/officeDocument/2006/relationships/hyperlink" Target="http://www.esfondi.lv/"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chart" Target="../charts/chart19.xml"/><Relationship Id="rId2" Type="http://schemas.openxmlformats.org/officeDocument/2006/relationships/chart" Target="../charts/chart18.xml"/><Relationship Id="rId1" Type="http://schemas.openxmlformats.org/officeDocument/2006/relationships/slideLayout" Target="../slideLayouts/slideLayout4.xml"/><Relationship Id="rId5" Type="http://schemas.openxmlformats.org/officeDocument/2006/relationships/chart" Target="../charts/chart21.xml"/><Relationship Id="rId4" Type="http://schemas.openxmlformats.org/officeDocument/2006/relationships/chart" Target="../charts/chart20.xml"/></Relationships>
</file>

<file path=ppt/slides/_rels/slide30.xml.rels><?xml version="1.0" encoding="UTF-8" standalone="yes"?>
<Relationships xmlns="http://schemas.openxmlformats.org/package/2006/relationships"><Relationship Id="rId3" Type="http://schemas.openxmlformats.org/officeDocument/2006/relationships/hyperlink" Target="mailto:liva.jirgensone@fm.gov.lv" TargetMode="External"/><Relationship Id="rId2" Type="http://schemas.openxmlformats.org/officeDocument/2006/relationships/chart" Target="../charts/chart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7D792532-68B1-FD43-1D47-1C87D1BB21B0}"/>
              </a:ext>
            </a:extLst>
          </p:cNvPr>
          <p:cNvSpPr txBox="1">
            <a:spLocks/>
          </p:cNvSpPr>
          <p:nvPr/>
        </p:nvSpPr>
        <p:spPr bwMode="auto">
          <a:xfrm>
            <a:off x="278780" y="3079134"/>
            <a:ext cx="11753386" cy="1368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algn="ctr" defTabSz="938213" rtl="0" eaLnBrk="1" fontAlgn="base" hangingPunct="1">
              <a:spcBef>
                <a:spcPct val="0"/>
              </a:spcBef>
              <a:spcAft>
                <a:spcPct val="0"/>
              </a:spcAft>
              <a:defRPr sz="3200" b="1"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r>
              <a:rPr lang="lv-LV" sz="2400" dirty="0"/>
              <a:t>Informatīvais ziņojums par Eiropas Savienības fondu un Atveseļošanas fonda plāna ieviešanu</a:t>
            </a:r>
          </a:p>
          <a:p>
            <a:r>
              <a:rPr lang="lv-LV" sz="2400" dirty="0"/>
              <a:t> 2024. gada novembrī–decembrī</a:t>
            </a:r>
          </a:p>
          <a:p>
            <a:r>
              <a:rPr lang="lv-LV" sz="2400" dirty="0"/>
              <a:t> </a:t>
            </a:r>
            <a:br>
              <a:rPr lang="lv-LV" sz="2400" dirty="0"/>
            </a:br>
            <a:endParaRPr lang="lv-LV" sz="2400" dirty="0"/>
          </a:p>
        </p:txBody>
      </p:sp>
      <p:sp>
        <p:nvSpPr>
          <p:cNvPr id="4" name="Text Placeholder 2">
            <a:extLst>
              <a:ext uri="{FF2B5EF4-FFF2-40B4-BE49-F238E27FC236}">
                <a16:creationId xmlns:a16="http://schemas.microsoft.com/office/drawing/2014/main" id="{14420216-0F00-BC96-7289-46770A592A15}"/>
              </a:ext>
            </a:extLst>
          </p:cNvPr>
          <p:cNvSpPr txBox="1">
            <a:spLocks/>
          </p:cNvSpPr>
          <p:nvPr/>
        </p:nvSpPr>
        <p:spPr bwMode="auto">
          <a:xfrm>
            <a:off x="0" y="5489194"/>
            <a:ext cx="11753386" cy="1368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marL="0" indent="0" algn="ctr" defTabSz="938213" rtl="0" eaLnBrk="1" fontAlgn="base" hangingPunct="1">
              <a:spcBef>
                <a:spcPct val="20000"/>
              </a:spcBef>
              <a:spcAft>
                <a:spcPct val="0"/>
              </a:spcAft>
              <a:buFont typeface="Arial" panose="020B0604020202020204" pitchFamily="34" charset="0"/>
              <a:buNone/>
              <a:defRPr sz="1400"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pPr marL="171450" indent="-171450" algn="just">
              <a:buFont typeface="Wingdings" panose="05000000000000000000" pitchFamily="2" charset="2"/>
              <a:buChar char="§"/>
            </a:pPr>
            <a:r>
              <a:rPr lang="lv-LV" i="1" dirty="0">
                <a:cs typeface="Times New Roman" panose="02020603050405020304" pitchFamily="18" charset="0"/>
              </a:rPr>
              <a:t>Izpildot </a:t>
            </a:r>
            <a:r>
              <a:rPr lang="lv-LV" i="1" dirty="0"/>
              <a:t>Ministru kabineta (turpmāk – MK) 2023. gada 14. novembra sēdes protokola Nr. 57 47. § 7. punktu (TAP ID 23-UZ-592), Finanšu ministrija ar 2023. gada decembri reizi divos mēnešos (otrā mēneša pēdējā nedēļā) bez saskaņošanas ar citām iestādēm iesniedz operatīvo informāciju par Eiropas Savienības fondu un Atveseļošanas fonda ieviešanas statusu. </a:t>
            </a:r>
          </a:p>
          <a:p>
            <a:pPr marL="171450" indent="-171450" algn="l">
              <a:buFont typeface="Wingdings" panose="05000000000000000000" pitchFamily="2" charset="2"/>
              <a:buChar char="§"/>
            </a:pPr>
            <a:r>
              <a:rPr lang="lv-LV" i="1" dirty="0">
                <a:cs typeface="DokChampa" panose="020B0604020202020204" pitchFamily="34" charset="-34"/>
              </a:rPr>
              <a:t>Ziņojums sagatavots uz </a:t>
            </a:r>
            <a:r>
              <a:rPr lang="lv-LV" i="1">
                <a:cs typeface="DokChampa" panose="020B0604020202020204" pitchFamily="34" charset="-34"/>
              </a:rPr>
              <a:t>30 lapām.</a:t>
            </a:r>
            <a:endParaRPr lang="lv-LV" i="1" dirty="0">
              <a:cs typeface="DokChampa" panose="020B0604020202020204" pitchFamily="34" charset="-34"/>
            </a:endParaRPr>
          </a:p>
        </p:txBody>
      </p:sp>
    </p:spTree>
    <p:extLst>
      <p:ext uri="{BB962C8B-B14F-4D97-AF65-F5344CB8AC3E}">
        <p14:creationId xmlns:p14="http://schemas.microsoft.com/office/powerpoint/2010/main" val="15083784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24076-7D56-B772-BFAE-6D01C8B76E57}"/>
              </a:ext>
            </a:extLst>
          </p:cNvPr>
          <p:cNvSpPr>
            <a:spLocks noGrp="1"/>
          </p:cNvSpPr>
          <p:nvPr>
            <p:ph type="title"/>
          </p:nvPr>
        </p:nvSpPr>
        <p:spPr>
          <a:xfrm>
            <a:off x="1851103" y="9524"/>
            <a:ext cx="10340898" cy="1373228"/>
          </a:xfrm>
          <a:solidFill>
            <a:schemeClr val="tx2">
              <a:lumMod val="20000"/>
              <a:lumOff val="80000"/>
            </a:schemeClr>
          </a:solidFill>
        </p:spPr>
        <p:txBody>
          <a:bodyPr>
            <a:normAutofit fontScale="90000"/>
          </a:bodyPr>
          <a:lstStyle/>
          <a:p>
            <a:r>
              <a:rPr lang="lv-LV" sz="2400" i="0" dirty="0">
                <a:solidFill>
                  <a:srgbClr val="1C1C1C"/>
                </a:solidFill>
                <a:effectLst/>
              </a:rPr>
              <a:t>ES fondu investīciju MK noteikumu izstrād</a:t>
            </a:r>
            <a:r>
              <a:rPr lang="lv-LV" dirty="0">
                <a:solidFill>
                  <a:srgbClr val="1C1C1C"/>
                </a:solidFill>
              </a:rPr>
              <a:t>ē stingra disciplīna</a:t>
            </a:r>
            <a:r>
              <a:rPr lang="lv-LV" sz="2400" i="0" dirty="0">
                <a:solidFill>
                  <a:srgbClr val="1C1C1C"/>
                </a:solidFill>
                <a:effectLst/>
              </a:rPr>
              <a:t>, </a:t>
            </a:r>
            <a:br>
              <a:rPr lang="lv-LV" sz="2400" i="0" dirty="0">
                <a:solidFill>
                  <a:srgbClr val="1C1C1C"/>
                </a:solidFill>
                <a:effectLst/>
              </a:rPr>
            </a:br>
            <a:r>
              <a:rPr lang="lv-LV" b="0" dirty="0">
                <a:solidFill>
                  <a:schemeClr val="tx1">
                    <a:lumMod val="95000"/>
                    <a:lumOff val="5000"/>
                  </a:schemeClr>
                </a:solidFill>
              </a:rPr>
              <a:t>I</a:t>
            </a:r>
            <a:r>
              <a:rPr lang="lv-LV" sz="2400" b="0" dirty="0">
                <a:solidFill>
                  <a:schemeClr val="tx1">
                    <a:lumMod val="95000"/>
                    <a:lumOff val="5000"/>
                  </a:schemeClr>
                </a:solidFill>
              </a:rPr>
              <a:t>zpildot MK 2024. gada 19. novembra sēdes protokola Nr. 49 56. § 7. punktu (TAP ID 24-UZ-727):</a:t>
            </a:r>
          </a:p>
        </p:txBody>
      </p:sp>
      <p:sp>
        <p:nvSpPr>
          <p:cNvPr id="3" name="Content Placeholder 2">
            <a:extLst>
              <a:ext uri="{FF2B5EF4-FFF2-40B4-BE49-F238E27FC236}">
                <a16:creationId xmlns:a16="http://schemas.microsoft.com/office/drawing/2014/main" id="{F7D63572-E881-4F7A-84DE-256FAB074A89}"/>
              </a:ext>
            </a:extLst>
          </p:cNvPr>
          <p:cNvSpPr>
            <a:spLocks noGrp="1"/>
          </p:cNvSpPr>
          <p:nvPr>
            <p:ph idx="1"/>
          </p:nvPr>
        </p:nvSpPr>
        <p:spPr>
          <a:xfrm>
            <a:off x="301082" y="1594625"/>
            <a:ext cx="11764537" cy="5034776"/>
          </a:xfrm>
        </p:spPr>
        <p:txBody>
          <a:bodyPr>
            <a:noAutofit/>
          </a:bodyPr>
          <a:lstStyle/>
          <a:p>
            <a:pPr algn="just"/>
            <a:r>
              <a:rPr lang="lv-LV" sz="2400" dirty="0">
                <a:solidFill>
                  <a:schemeClr val="tx1">
                    <a:lumMod val="95000"/>
                    <a:lumOff val="5000"/>
                  </a:schemeClr>
                </a:solidFill>
              </a:rPr>
              <a:t>FM </a:t>
            </a:r>
            <a:r>
              <a:rPr lang="lv-LV" sz="2400" dirty="0">
                <a:solidFill>
                  <a:schemeClr val="tx1">
                    <a:lumMod val="95000"/>
                    <a:lumOff val="5000"/>
                  </a:schemeClr>
                </a:solidFill>
                <a:effectLst/>
              </a:rPr>
              <a:t>iesniedz izskatīšanai MK 2025. gada 7. janvāra sēdē informāciju specifiski par ES fondu 2021.–2027. gada plānošanas periodā nozaru </a:t>
            </a:r>
            <a:r>
              <a:rPr lang="lv-LV" sz="2400" b="0" dirty="0">
                <a:solidFill>
                  <a:schemeClr val="tx1">
                    <a:lumMod val="95000"/>
                    <a:lumOff val="5000"/>
                  </a:schemeClr>
                </a:solidFill>
                <a:effectLst/>
              </a:rPr>
              <a:t>ministrijās sagatavojamo </a:t>
            </a:r>
            <a:r>
              <a:rPr lang="lv-LV" sz="2400" b="1" dirty="0">
                <a:solidFill>
                  <a:schemeClr val="tx1">
                    <a:lumMod val="95000"/>
                    <a:lumOff val="5000"/>
                  </a:schemeClr>
                </a:solidFill>
                <a:effectLst/>
              </a:rPr>
              <a:t>MK noteikumu par investīciju ieviešanu izstrādes grafika statusu</a:t>
            </a:r>
            <a:r>
              <a:rPr lang="lv-LV" sz="2400" b="0" dirty="0">
                <a:solidFill>
                  <a:schemeClr val="tx1">
                    <a:lumMod val="95000"/>
                    <a:lumOff val="5000"/>
                  </a:schemeClr>
                </a:solidFill>
                <a:effectLst/>
              </a:rPr>
              <a:t>, norādot konkrētās ministrijas, nozares un MK noteikumu projektus, </a:t>
            </a:r>
            <a:r>
              <a:rPr lang="lv-LV" sz="2400" b="1" dirty="0">
                <a:solidFill>
                  <a:schemeClr val="tx1">
                    <a:lumMod val="95000"/>
                    <a:lumOff val="5000"/>
                  </a:schemeClr>
                </a:solidFill>
                <a:effectLst/>
              </a:rPr>
              <a:t>kuri nav izstrādāti </a:t>
            </a:r>
            <a:r>
              <a:rPr lang="lv-LV" sz="2400" b="0" dirty="0">
                <a:solidFill>
                  <a:schemeClr val="tx1">
                    <a:lumMod val="95000"/>
                    <a:lumOff val="5000"/>
                  </a:schemeClr>
                </a:solidFill>
                <a:effectLst/>
              </a:rPr>
              <a:t>un atbilstoši iepriekš minētajam grafikam </a:t>
            </a:r>
            <a:r>
              <a:rPr lang="lv-LV" sz="2400" b="0" i="1" dirty="0">
                <a:solidFill>
                  <a:schemeClr val="tx1">
                    <a:lumMod val="95000"/>
                    <a:lumOff val="5000"/>
                  </a:schemeClr>
                </a:solidFill>
                <a:effectLst/>
              </a:rPr>
              <a:t>nav apstiprināti MK</a:t>
            </a:r>
            <a:r>
              <a:rPr lang="lv-LV" sz="2400" b="0" i="1" dirty="0">
                <a:solidFill>
                  <a:srgbClr val="00B050"/>
                </a:solidFill>
                <a:effectLst/>
              </a:rPr>
              <a:t>*</a:t>
            </a:r>
            <a:r>
              <a:rPr lang="lv-LV" sz="2400" b="0" dirty="0">
                <a:solidFill>
                  <a:schemeClr val="tx1">
                    <a:lumMod val="95000"/>
                    <a:lumOff val="5000"/>
                  </a:schemeClr>
                </a:solidFill>
                <a:effectLst/>
              </a:rPr>
              <a:t> </a:t>
            </a:r>
            <a:r>
              <a:rPr lang="lv-LV" sz="2400" b="1" dirty="0">
                <a:solidFill>
                  <a:schemeClr val="tx1">
                    <a:lumMod val="95000"/>
                    <a:lumOff val="5000"/>
                  </a:schemeClr>
                </a:solidFill>
                <a:effectLst/>
              </a:rPr>
              <a:t>līdz 2024. gada 31. decembrim</a:t>
            </a:r>
            <a:r>
              <a:rPr lang="lv-LV" sz="2400" b="0" dirty="0">
                <a:solidFill>
                  <a:schemeClr val="tx1">
                    <a:lumMod val="95000"/>
                    <a:lumOff val="5000"/>
                  </a:schemeClr>
                </a:solidFill>
                <a:effectLst/>
              </a:rPr>
              <a:t>. </a:t>
            </a:r>
          </a:p>
          <a:p>
            <a:pPr algn="just"/>
            <a:r>
              <a:rPr lang="lv-LV" sz="2400" i="1" dirty="0">
                <a:solidFill>
                  <a:srgbClr val="00B050"/>
                </a:solidFill>
              </a:rPr>
              <a:t>* Praktiski MK noteikumu </a:t>
            </a:r>
            <a:r>
              <a:rPr lang="lv-LV" sz="2400" b="1" i="1" dirty="0">
                <a:solidFill>
                  <a:srgbClr val="00B050"/>
                </a:solidFill>
              </a:rPr>
              <a:t>iesniegšana Valsts kancelejā </a:t>
            </a:r>
            <a:r>
              <a:rPr lang="lv-LV" sz="2400" i="1" dirty="0">
                <a:solidFill>
                  <a:srgbClr val="00B050"/>
                </a:solidFill>
              </a:rPr>
              <a:t>līdz 31.12.2024. tiek uzskatīta par </a:t>
            </a:r>
            <a:r>
              <a:rPr lang="lv-LV" sz="2400" b="1" i="1" dirty="0">
                <a:solidFill>
                  <a:srgbClr val="00B050"/>
                </a:solidFill>
              </a:rPr>
              <a:t>izpildītu</a:t>
            </a:r>
            <a:r>
              <a:rPr lang="lv-LV" sz="2400" i="1" dirty="0">
                <a:solidFill>
                  <a:srgbClr val="00B050"/>
                </a:solidFill>
              </a:rPr>
              <a:t>.</a:t>
            </a:r>
            <a:endParaRPr lang="lv-LV" sz="2400" b="0" i="1" dirty="0">
              <a:solidFill>
                <a:srgbClr val="00B050"/>
              </a:solidFill>
              <a:effectLst/>
            </a:endParaRPr>
          </a:p>
          <a:p>
            <a:pPr algn="just"/>
            <a:endParaRPr lang="lv-LV" sz="1200" b="0" dirty="0">
              <a:solidFill>
                <a:schemeClr val="tx1">
                  <a:lumMod val="95000"/>
                  <a:lumOff val="5000"/>
                </a:schemeClr>
              </a:solidFill>
              <a:effectLst/>
            </a:endParaRPr>
          </a:p>
          <a:p>
            <a:pPr algn="just"/>
            <a:r>
              <a:rPr lang="lv-LV" sz="2400" dirty="0">
                <a:solidFill>
                  <a:schemeClr val="tx1">
                    <a:lumMod val="95000"/>
                    <a:lumOff val="5000"/>
                  </a:schemeClr>
                </a:solidFill>
              </a:rPr>
              <a:t>FM</a:t>
            </a:r>
            <a:r>
              <a:rPr lang="lv-LV" sz="2400" dirty="0">
                <a:solidFill>
                  <a:schemeClr val="tx1">
                    <a:lumMod val="95000"/>
                    <a:lumOff val="5000"/>
                  </a:schemeClr>
                </a:solidFill>
                <a:effectLst/>
              </a:rPr>
              <a:t> organizēt investīciju </a:t>
            </a:r>
            <a:r>
              <a:rPr lang="lv-LV" sz="2400" b="1" dirty="0">
                <a:solidFill>
                  <a:schemeClr val="tx1">
                    <a:lumMod val="95000"/>
                    <a:lumOff val="5000"/>
                  </a:schemeClr>
                </a:solidFill>
                <a:effectLst/>
              </a:rPr>
              <a:t>pārdales </a:t>
            </a:r>
            <a:r>
              <a:rPr lang="lv-LV" sz="2400" dirty="0">
                <a:solidFill>
                  <a:schemeClr val="tx1">
                    <a:lumMod val="95000"/>
                    <a:lumOff val="5000"/>
                  </a:schemeClr>
                </a:solidFill>
                <a:effectLst/>
              </a:rPr>
              <a:t>procesu</a:t>
            </a:r>
            <a:r>
              <a:rPr lang="lv-LV" sz="2400" b="1" dirty="0">
                <a:solidFill>
                  <a:schemeClr val="tx1">
                    <a:lumMod val="95000"/>
                    <a:lumOff val="5000"/>
                  </a:schemeClr>
                </a:solidFill>
                <a:effectLst/>
              </a:rPr>
              <a:t> </a:t>
            </a:r>
            <a:r>
              <a:rPr lang="lv-LV" sz="2400" b="0" dirty="0">
                <a:solidFill>
                  <a:schemeClr val="tx1">
                    <a:lumMod val="95000"/>
                    <a:lumOff val="5000"/>
                  </a:schemeClr>
                </a:solidFill>
                <a:effectLst/>
              </a:rPr>
              <a:t>par tām investīcijām, par kurām </a:t>
            </a:r>
            <a:r>
              <a:rPr lang="lv-LV" sz="2400" b="1" dirty="0">
                <a:solidFill>
                  <a:schemeClr val="tx1">
                    <a:lumMod val="95000"/>
                    <a:lumOff val="5000"/>
                  </a:schemeClr>
                </a:solidFill>
                <a:effectLst/>
              </a:rPr>
              <a:t>līdz 2025. gada 1. februārim nebūs izstrādāti </a:t>
            </a:r>
            <a:r>
              <a:rPr lang="lv-LV" sz="2400" b="0" dirty="0">
                <a:solidFill>
                  <a:schemeClr val="tx1">
                    <a:lumMod val="95000"/>
                    <a:lumOff val="5000"/>
                  </a:schemeClr>
                </a:solidFill>
                <a:effectLst/>
              </a:rPr>
              <a:t>MK noteikumi atbilstoši iepriekš minētajam 2024. gada grafikam. </a:t>
            </a:r>
            <a:endParaRPr lang="lv-LV" sz="2400" dirty="0">
              <a:solidFill>
                <a:schemeClr val="tx1">
                  <a:lumMod val="95000"/>
                  <a:lumOff val="5000"/>
                </a:schemeClr>
              </a:solidFill>
            </a:endParaRPr>
          </a:p>
          <a:p>
            <a:endParaRPr lang="lv-LV" sz="2400" dirty="0"/>
          </a:p>
        </p:txBody>
      </p:sp>
      <p:sp>
        <p:nvSpPr>
          <p:cNvPr id="6" name="Slide Number Placeholder 5">
            <a:extLst>
              <a:ext uri="{FF2B5EF4-FFF2-40B4-BE49-F238E27FC236}">
                <a16:creationId xmlns:a16="http://schemas.microsoft.com/office/drawing/2014/main" id="{15075E02-9BF9-E716-F647-8C2EA848D451}"/>
              </a:ext>
            </a:extLst>
          </p:cNvPr>
          <p:cNvSpPr>
            <a:spLocks noGrp="1"/>
          </p:cNvSpPr>
          <p:nvPr>
            <p:ph type="sldNum" sz="quarter" idx="13"/>
          </p:nvPr>
        </p:nvSpPr>
        <p:spPr/>
        <p:txBody>
          <a:bodyPr/>
          <a:lstStyle/>
          <a:p>
            <a:fld id="{0B582915-0310-4CDD-9A79-BDC3E59340E8}" type="slidenum">
              <a:rPr lang="en-US" altLang="lv-LV" sz="1200" smtClean="0"/>
              <a:pPr/>
              <a:t>2</a:t>
            </a:fld>
            <a:endParaRPr lang="en-US" altLang="lv-LV" sz="1200" dirty="0"/>
          </a:p>
        </p:txBody>
      </p:sp>
    </p:spTree>
    <p:extLst>
      <p:ext uri="{BB962C8B-B14F-4D97-AF65-F5344CB8AC3E}">
        <p14:creationId xmlns:p14="http://schemas.microsoft.com/office/powerpoint/2010/main" val="16803895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24F02-4115-EB28-21D8-400533F42A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C4D838-BFF1-9327-488E-D76CF8451CA0}"/>
              </a:ext>
            </a:extLst>
          </p:cNvPr>
          <p:cNvSpPr>
            <a:spLocks noGrp="1"/>
          </p:cNvSpPr>
          <p:nvPr>
            <p:ph type="title"/>
          </p:nvPr>
        </p:nvSpPr>
        <p:spPr>
          <a:xfrm>
            <a:off x="1885951" y="0"/>
            <a:ext cx="10306049" cy="1594184"/>
          </a:xfrm>
          <a:solidFill>
            <a:schemeClr val="tx2">
              <a:lumMod val="20000"/>
              <a:lumOff val="80000"/>
            </a:schemeClr>
          </a:solidFill>
        </p:spPr>
        <p:txBody>
          <a:bodyPr>
            <a:normAutofit fontScale="90000"/>
          </a:bodyPr>
          <a:lstStyle/>
          <a:p>
            <a:r>
              <a:rPr lang="lv-LV" dirty="0"/>
              <a:t>2024. gada plāna MK noteikumu (MKN) izstrādei ES fondu investīcijām izpildes progress </a:t>
            </a:r>
            <a:r>
              <a:rPr lang="lv-LV" b="0" dirty="0"/>
              <a:t>(kumulatīvi) </a:t>
            </a:r>
            <a:r>
              <a:rPr lang="lv-LV" sz="2200" dirty="0"/>
              <a:t>visās nozarēs</a:t>
            </a:r>
            <a:br>
              <a:rPr lang="lv-LV" sz="2200" dirty="0"/>
            </a:br>
            <a:r>
              <a:rPr lang="lv-LV" sz="2200" dirty="0">
                <a:solidFill>
                  <a:srgbClr val="FF0000"/>
                </a:solidFill>
              </a:rPr>
              <a:t>Kopā nav regulējuma par 702 milj. EUR</a:t>
            </a:r>
            <a:br>
              <a:rPr lang="lv-LV" sz="2200" dirty="0">
                <a:solidFill>
                  <a:srgbClr val="FF0000"/>
                </a:solidFill>
              </a:rPr>
            </a:br>
            <a:r>
              <a:rPr lang="lv-LV" sz="1800" dirty="0"/>
              <a:t>Regulējums par 248 milj. EUR saskaņošanas procesā.</a:t>
            </a:r>
            <a:br>
              <a:rPr lang="lv-LV" sz="1800" dirty="0"/>
            </a:br>
            <a:r>
              <a:rPr lang="lv-LV" sz="1800" dirty="0"/>
              <a:t>Saskaņošana nav uzsākta par 454 milj. EUR, </a:t>
            </a:r>
            <a:r>
              <a:rPr lang="lv-LV" sz="1600" dirty="0"/>
              <a:t>galvenokārt transporta jomā (371,6 milj. EUR). </a:t>
            </a:r>
            <a:br>
              <a:rPr lang="lv-LV" sz="1600" dirty="0"/>
            </a:br>
            <a:endParaRPr lang="lv-LV" sz="1800" dirty="0"/>
          </a:p>
        </p:txBody>
      </p:sp>
      <p:sp>
        <p:nvSpPr>
          <p:cNvPr id="6" name="Slide Number Placeholder 5">
            <a:extLst>
              <a:ext uri="{FF2B5EF4-FFF2-40B4-BE49-F238E27FC236}">
                <a16:creationId xmlns:a16="http://schemas.microsoft.com/office/drawing/2014/main" id="{4CE61F57-756D-E7A6-26D6-65FA1B304B84}"/>
              </a:ext>
            </a:extLst>
          </p:cNvPr>
          <p:cNvSpPr>
            <a:spLocks noGrp="1"/>
          </p:cNvSpPr>
          <p:nvPr>
            <p:ph type="sldNum" sz="quarter" idx="13"/>
          </p:nvPr>
        </p:nvSpPr>
        <p:spPr/>
        <p:txBody>
          <a:bodyPr/>
          <a:lstStyle/>
          <a:p>
            <a:fld id="{0B582915-0310-4CDD-9A79-BDC3E59340E8}" type="slidenum">
              <a:rPr lang="en-US" altLang="lv-LV" smtClean="0"/>
              <a:pPr/>
              <a:t>3</a:t>
            </a:fld>
            <a:endParaRPr lang="en-US" altLang="lv-LV"/>
          </a:p>
        </p:txBody>
      </p:sp>
      <p:sp>
        <p:nvSpPr>
          <p:cNvPr id="9" name="Rectangle 8">
            <a:extLst>
              <a:ext uri="{FF2B5EF4-FFF2-40B4-BE49-F238E27FC236}">
                <a16:creationId xmlns:a16="http://schemas.microsoft.com/office/drawing/2014/main" id="{FF0C7F25-1703-8A07-5FCB-7D515DC490BA}"/>
              </a:ext>
            </a:extLst>
          </p:cNvPr>
          <p:cNvSpPr/>
          <p:nvPr/>
        </p:nvSpPr>
        <p:spPr>
          <a:xfrm>
            <a:off x="7660888" y="5843239"/>
            <a:ext cx="122663" cy="278781"/>
          </a:xfrm>
          <a:prstGeom prst="rect">
            <a:avLst/>
          </a:prstGeom>
          <a:solidFill>
            <a:srgbClr val="F9FBFD"/>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10" name="Rectangle 9">
            <a:extLst>
              <a:ext uri="{FF2B5EF4-FFF2-40B4-BE49-F238E27FC236}">
                <a16:creationId xmlns:a16="http://schemas.microsoft.com/office/drawing/2014/main" id="{49E0A1FD-BA1F-BEFA-91D4-0A9B16401A4C}"/>
              </a:ext>
            </a:extLst>
          </p:cNvPr>
          <p:cNvSpPr/>
          <p:nvPr/>
        </p:nvSpPr>
        <p:spPr>
          <a:xfrm>
            <a:off x="9277814" y="6324600"/>
            <a:ext cx="412595" cy="304800"/>
          </a:xfrm>
          <a:prstGeom prst="rect">
            <a:avLst/>
          </a:prstGeom>
          <a:solidFill>
            <a:srgbClr val="F9FBFD"/>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12" name="Rectangle 11">
            <a:extLst>
              <a:ext uri="{FF2B5EF4-FFF2-40B4-BE49-F238E27FC236}">
                <a16:creationId xmlns:a16="http://schemas.microsoft.com/office/drawing/2014/main" id="{D6858C80-2433-2FFB-C961-66E8A6061E54}"/>
              </a:ext>
            </a:extLst>
          </p:cNvPr>
          <p:cNvSpPr/>
          <p:nvPr/>
        </p:nvSpPr>
        <p:spPr>
          <a:xfrm>
            <a:off x="10567641" y="6335751"/>
            <a:ext cx="412595" cy="304800"/>
          </a:xfrm>
          <a:prstGeom prst="rect">
            <a:avLst/>
          </a:prstGeom>
          <a:solidFill>
            <a:srgbClr val="F9FBFD"/>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graphicFrame>
        <p:nvGraphicFramePr>
          <p:cNvPr id="13" name="Content Placeholder 12">
            <a:extLst>
              <a:ext uri="{FF2B5EF4-FFF2-40B4-BE49-F238E27FC236}">
                <a16:creationId xmlns:a16="http://schemas.microsoft.com/office/drawing/2014/main" id="{BA5A6811-F543-BF12-8439-E7BF9B102138}"/>
              </a:ext>
            </a:extLst>
          </p:cNvPr>
          <p:cNvGraphicFramePr>
            <a:graphicFrameLocks noGrp="1"/>
          </p:cNvGraphicFramePr>
          <p:nvPr>
            <p:ph idx="1"/>
            <p:extLst>
              <p:ext uri="{D42A27DB-BD31-4B8C-83A1-F6EECF244321}">
                <p14:modId xmlns:p14="http://schemas.microsoft.com/office/powerpoint/2010/main" val="24279253"/>
              </p:ext>
            </p:extLst>
          </p:nvPr>
        </p:nvGraphicFramePr>
        <p:xfrm>
          <a:off x="242144" y="2500010"/>
          <a:ext cx="11543457" cy="4357990"/>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13">
            <a:extLst>
              <a:ext uri="{FF2B5EF4-FFF2-40B4-BE49-F238E27FC236}">
                <a16:creationId xmlns:a16="http://schemas.microsoft.com/office/drawing/2014/main" id="{5F32AF1E-CE61-1769-DCF9-B168DB1182EA}"/>
              </a:ext>
            </a:extLst>
          </p:cNvPr>
          <p:cNvSpPr txBox="1"/>
          <p:nvPr/>
        </p:nvSpPr>
        <p:spPr>
          <a:xfrm>
            <a:off x="5540259" y="2993130"/>
            <a:ext cx="1028700" cy="353943"/>
          </a:xfrm>
          <a:prstGeom prst="rect">
            <a:avLst/>
          </a:prstGeom>
          <a:ln w="28575">
            <a:solidFill>
              <a:srgbClr val="00B050"/>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lv-LV" b="1" dirty="0">
                <a:solidFill>
                  <a:srgbClr val="00B050"/>
                </a:solidFill>
                <a:latin typeface="Verdana" panose="020B0604030504040204" pitchFamily="34" charset="0"/>
                <a:ea typeface="Verdana" panose="020B0604030504040204" pitchFamily="34" charset="0"/>
              </a:rPr>
              <a:t>2 742</a:t>
            </a:r>
          </a:p>
        </p:txBody>
      </p:sp>
      <p:sp>
        <p:nvSpPr>
          <p:cNvPr id="15" name="Left Brace 14">
            <a:extLst>
              <a:ext uri="{FF2B5EF4-FFF2-40B4-BE49-F238E27FC236}">
                <a16:creationId xmlns:a16="http://schemas.microsoft.com/office/drawing/2014/main" id="{D060543A-64CD-B2C2-801F-F759001E0B75}"/>
              </a:ext>
            </a:extLst>
          </p:cNvPr>
          <p:cNvSpPr/>
          <p:nvPr/>
        </p:nvSpPr>
        <p:spPr>
          <a:xfrm rot="5400000">
            <a:off x="9120859" y="3363300"/>
            <a:ext cx="566394" cy="209801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lgn="ctr"/>
            <a:endParaRPr lang="lv-LV" dirty="0"/>
          </a:p>
        </p:txBody>
      </p:sp>
      <p:sp>
        <p:nvSpPr>
          <p:cNvPr id="16" name="TextBox 15">
            <a:extLst>
              <a:ext uri="{FF2B5EF4-FFF2-40B4-BE49-F238E27FC236}">
                <a16:creationId xmlns:a16="http://schemas.microsoft.com/office/drawing/2014/main" id="{7768BB33-34C0-487E-BF34-A9774332A344}"/>
              </a:ext>
            </a:extLst>
          </p:cNvPr>
          <p:cNvSpPr txBox="1"/>
          <p:nvPr/>
        </p:nvSpPr>
        <p:spPr>
          <a:xfrm>
            <a:off x="8889706" y="3620842"/>
            <a:ext cx="1028700" cy="353943"/>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lv-LV" b="1" dirty="0">
                <a:solidFill>
                  <a:srgbClr val="C00000"/>
                </a:solidFill>
                <a:latin typeface="Verdana" panose="020B0604030504040204" pitchFamily="34" charset="0"/>
                <a:ea typeface="Verdana" panose="020B0604030504040204" pitchFamily="34" charset="0"/>
              </a:rPr>
              <a:t>702</a:t>
            </a:r>
          </a:p>
        </p:txBody>
      </p:sp>
      <p:sp>
        <p:nvSpPr>
          <p:cNvPr id="8" name="TextBox 7">
            <a:extLst>
              <a:ext uri="{FF2B5EF4-FFF2-40B4-BE49-F238E27FC236}">
                <a16:creationId xmlns:a16="http://schemas.microsoft.com/office/drawing/2014/main" id="{BB7BAD64-F7BE-A444-31D0-3C137BBEEFD8}"/>
              </a:ext>
            </a:extLst>
          </p:cNvPr>
          <p:cNvSpPr txBox="1"/>
          <p:nvPr/>
        </p:nvSpPr>
        <p:spPr>
          <a:xfrm>
            <a:off x="3046726" y="1744998"/>
            <a:ext cx="5934291" cy="738664"/>
          </a:xfrm>
          <a:prstGeom prst="rect">
            <a:avLst/>
          </a:prstGeom>
          <a:solidFill>
            <a:srgbClr val="F9FBFD"/>
          </a:solidFill>
          <a:ln w="28575">
            <a:solidFill>
              <a:srgbClr val="00B050"/>
            </a:solidFill>
          </a:ln>
        </p:spPr>
        <p:txBody>
          <a:bodyPr wrap="square" rtlCol="0">
            <a:spAutoFit/>
          </a:bodyPr>
          <a:lstStyle/>
          <a:p>
            <a:r>
              <a:rPr lang="lv-LV" sz="1500" dirty="0">
                <a:latin typeface="Verdana" panose="020B0604030504040204" pitchFamily="34" charset="0"/>
                <a:ea typeface="Verdana" panose="020B0604030504040204" pitchFamily="34" charset="0"/>
              </a:rPr>
              <a:t>Kopā pieaugums kopš MK 19.11.2024. sēdes – apstiprināti/iesniegti VK MK noteikumi par 574,5 milj. EUR;</a:t>
            </a:r>
            <a:r>
              <a:rPr lang="lv-LV" sz="1200" i="1" dirty="0">
                <a:latin typeface="Verdana" panose="020B0604030504040204" pitchFamily="34" charset="0"/>
                <a:ea typeface="Verdana" panose="020B0604030504040204" pitchFamily="34" charset="0"/>
              </a:rPr>
              <a:t> (t.sk. arī 7,5 milj. EUR pasākumiem jau ar 2025.gada mērķi)</a:t>
            </a:r>
          </a:p>
        </p:txBody>
      </p:sp>
    </p:spTree>
    <p:extLst>
      <p:ext uri="{BB962C8B-B14F-4D97-AF65-F5344CB8AC3E}">
        <p14:creationId xmlns:p14="http://schemas.microsoft.com/office/powerpoint/2010/main" val="2110287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38775-F633-6248-C6EC-13329661D4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1686C9-9035-12EF-E01A-4CE2BC07F5D1}"/>
              </a:ext>
            </a:extLst>
          </p:cNvPr>
          <p:cNvSpPr>
            <a:spLocks noGrp="1"/>
          </p:cNvSpPr>
          <p:nvPr>
            <p:ph type="title"/>
          </p:nvPr>
        </p:nvSpPr>
        <p:spPr>
          <a:xfrm>
            <a:off x="1851103" y="9524"/>
            <a:ext cx="10340898" cy="1373228"/>
          </a:xfrm>
          <a:solidFill>
            <a:schemeClr val="tx2">
              <a:lumMod val="20000"/>
              <a:lumOff val="80000"/>
            </a:schemeClr>
          </a:solidFill>
        </p:spPr>
        <p:txBody>
          <a:bodyPr>
            <a:normAutofit/>
          </a:bodyPr>
          <a:lstStyle/>
          <a:p>
            <a:r>
              <a:rPr lang="lv-LV" sz="2400" i="0" dirty="0">
                <a:solidFill>
                  <a:srgbClr val="1C1C1C"/>
                </a:solidFill>
                <a:effectLst/>
              </a:rPr>
              <a:t>Kopsavilkums par līdz šim neapstiprinātajiem </a:t>
            </a:r>
            <a:br>
              <a:rPr lang="lv-LV" sz="2400" i="0" dirty="0">
                <a:solidFill>
                  <a:srgbClr val="1C1C1C"/>
                </a:solidFill>
                <a:effectLst/>
              </a:rPr>
            </a:br>
            <a:r>
              <a:rPr lang="lv-LV" sz="2400" i="0" dirty="0">
                <a:solidFill>
                  <a:srgbClr val="1C1C1C"/>
                </a:solidFill>
                <a:effectLst/>
              </a:rPr>
              <a:t>MK noteikumiem (702 milj. EUR ES fondu finansējums)</a:t>
            </a:r>
            <a:br>
              <a:rPr lang="lv-LV" sz="2400" i="0" dirty="0">
                <a:solidFill>
                  <a:srgbClr val="1C1C1C"/>
                </a:solidFill>
                <a:effectLst/>
              </a:rPr>
            </a:br>
            <a:r>
              <a:rPr lang="lv-LV" sz="2400" i="0" dirty="0">
                <a:solidFill>
                  <a:srgbClr val="1C1C1C"/>
                </a:solidFill>
                <a:effectLst/>
              </a:rPr>
              <a:t>ministriju/statusa dalījumā</a:t>
            </a:r>
            <a:endParaRPr lang="lv-LV" sz="2400" b="0" dirty="0">
              <a:solidFill>
                <a:schemeClr val="tx1">
                  <a:lumMod val="95000"/>
                  <a:lumOff val="5000"/>
                </a:schemeClr>
              </a:solidFill>
            </a:endParaRPr>
          </a:p>
        </p:txBody>
      </p:sp>
      <p:sp>
        <p:nvSpPr>
          <p:cNvPr id="6" name="Slide Number Placeholder 5">
            <a:extLst>
              <a:ext uri="{FF2B5EF4-FFF2-40B4-BE49-F238E27FC236}">
                <a16:creationId xmlns:a16="http://schemas.microsoft.com/office/drawing/2014/main" id="{C263DF83-F4C7-A335-7CF6-796F7D9A0E8D}"/>
              </a:ext>
            </a:extLst>
          </p:cNvPr>
          <p:cNvSpPr>
            <a:spLocks noGrp="1"/>
          </p:cNvSpPr>
          <p:nvPr>
            <p:ph type="sldNum" sz="quarter" idx="13"/>
          </p:nvPr>
        </p:nvSpPr>
        <p:spPr/>
        <p:txBody>
          <a:bodyPr/>
          <a:lstStyle/>
          <a:p>
            <a:fld id="{0B582915-0310-4CDD-9A79-BDC3E59340E8}" type="slidenum">
              <a:rPr lang="en-US" altLang="lv-LV" sz="1200" smtClean="0"/>
              <a:pPr/>
              <a:t>4</a:t>
            </a:fld>
            <a:endParaRPr lang="en-US" altLang="lv-LV" sz="1200" dirty="0"/>
          </a:p>
        </p:txBody>
      </p:sp>
      <p:sp>
        <p:nvSpPr>
          <p:cNvPr id="4" name="Content Placeholder 3">
            <a:extLst>
              <a:ext uri="{FF2B5EF4-FFF2-40B4-BE49-F238E27FC236}">
                <a16:creationId xmlns:a16="http://schemas.microsoft.com/office/drawing/2014/main" id="{C9418968-C8BE-43A3-FAAC-933E059CDCE3}"/>
              </a:ext>
            </a:extLst>
          </p:cNvPr>
          <p:cNvSpPr txBox="1">
            <a:spLocks noGrp="1"/>
          </p:cNvSpPr>
          <p:nvPr>
            <p:ph idx="1"/>
          </p:nvPr>
        </p:nvSpPr>
        <p:spPr>
          <a:xfrm>
            <a:off x="222914" y="1494599"/>
            <a:ext cx="4968134" cy="5022378"/>
          </a:xfrm>
          <a:prstGeom prst="rect">
            <a:avLst/>
          </a:prstGeom>
          <a:noFill/>
          <a:ln w="76200">
            <a:solidFill>
              <a:srgbClr val="FF0000"/>
            </a:solidFill>
          </a:ln>
        </p:spPr>
        <p:txBody>
          <a:bodyPr wrap="square">
            <a:spAutoFit/>
          </a:bodyPr>
          <a:lstStyle/>
          <a:p>
            <a:pPr algn="ctr"/>
            <a:r>
              <a:rPr lang="lv-LV" sz="1300" b="1" u="sng" dirty="0">
                <a:latin typeface="Verdana" panose="020B0604030504040204" pitchFamily="34" charset="0"/>
                <a:ea typeface="Verdana" panose="020B0604030504040204" pitchFamily="34" charset="0"/>
              </a:rPr>
              <a:t>Saskaņošana nav uzsākta</a:t>
            </a:r>
            <a:r>
              <a:rPr lang="lv-LV" sz="1300" b="1" u="sng" dirty="0"/>
              <a:t> (454 milj. EUR)</a:t>
            </a:r>
            <a:endParaRPr lang="lv-LV" sz="1300" u="sng" dirty="0">
              <a:latin typeface="Verdana" panose="020B0604030504040204" pitchFamily="34" charset="0"/>
              <a:ea typeface="Verdana" panose="020B0604030504040204" pitchFamily="34" charset="0"/>
            </a:endParaRPr>
          </a:p>
          <a:p>
            <a:pPr algn="ctr"/>
            <a:endParaRPr lang="lv-LV" sz="1300" dirty="0"/>
          </a:p>
          <a:p>
            <a:pPr algn="ctr"/>
            <a:r>
              <a:rPr lang="lv-LV" sz="1300" b="1" dirty="0"/>
              <a:t>SM (371,6 milj. EUR)</a:t>
            </a:r>
            <a:endParaRPr lang="lv-LV" sz="1300" b="1" dirty="0">
              <a:latin typeface="Verdana" panose="020B0604030504040204" pitchFamily="34" charset="0"/>
              <a:ea typeface="Verdana" panose="020B0604030504040204" pitchFamily="34" charset="0"/>
            </a:endParaRP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Dzelzceļa infrastruktūra 329,7 milj. EUR + </a:t>
            </a:r>
            <a:r>
              <a:rPr lang="lv-LV" sz="1300" dirty="0" err="1">
                <a:latin typeface="Verdana" panose="020B0604030504040204" pitchFamily="34" charset="0"/>
                <a:ea typeface="Verdana" panose="020B0604030504040204" pitchFamily="34" charset="0"/>
              </a:rPr>
              <a:t>Bezemisiju</a:t>
            </a:r>
            <a:r>
              <a:rPr lang="lv-LV" sz="1300" dirty="0">
                <a:latin typeface="Verdana" panose="020B0604030504040204" pitchFamily="34" charset="0"/>
                <a:ea typeface="Verdana" panose="020B0604030504040204" pitchFamily="34" charset="0"/>
              </a:rPr>
              <a:t> vilcieni 15,2 milj. EUR </a:t>
            </a:r>
            <a:r>
              <a:rPr lang="lv-LV" sz="1300" i="1" dirty="0">
                <a:latin typeface="Verdana" panose="020B0604030504040204" pitchFamily="34" charset="0"/>
                <a:ea typeface="Verdana" panose="020B0604030504040204" pitchFamily="34" charset="0"/>
              </a:rPr>
              <a:t>(esošais regulējums nav aktuāls/ tiks atsaukts) – iesniegts priekšlikums pārdalei RB</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Sausās ostas 21 milj. EUR</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Satiksmes plūsmas viedās tehnoloģijas 3,1 milj. EUR</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Risinājuma modelējums ES zaļā kursa jomā 2,5 milj. EUR</a:t>
            </a:r>
          </a:p>
          <a:p>
            <a:pPr algn="ctr"/>
            <a:r>
              <a:rPr lang="lv-LV" sz="1300" b="1" dirty="0"/>
              <a:t>VARAM</a:t>
            </a:r>
          </a:p>
          <a:p>
            <a:pPr marL="171450" indent="-171450">
              <a:buFont typeface="Arial" panose="020B0604020202020204" pitchFamily="34" charset="0"/>
              <a:buChar char="•"/>
            </a:pPr>
            <a:r>
              <a:rPr lang="lv-LV" sz="1300" dirty="0"/>
              <a:t>Atteikšanās no kūdras izmantošanas enerģētikā (TPF) 43,4 milj. EUR</a:t>
            </a:r>
          </a:p>
          <a:p>
            <a:pPr algn="ctr"/>
            <a:r>
              <a:rPr lang="lv-LV" sz="1300" b="1" dirty="0"/>
              <a:t>VM</a:t>
            </a:r>
          </a:p>
          <a:p>
            <a:pPr marL="171450" indent="-171450">
              <a:buFont typeface="Arial" panose="020B0604020202020204" pitchFamily="34" charset="0"/>
              <a:buChar char="•"/>
            </a:pPr>
            <a:r>
              <a:rPr lang="lv-LV" sz="1300" dirty="0"/>
              <a:t>P. Stradiņa klīniskās universitātes slimnīcas infrastruktūras attīstība 31,1 milj. EUR </a:t>
            </a:r>
            <a:r>
              <a:rPr lang="lv-LV" sz="1200" i="1" dirty="0">
                <a:latin typeface="Verdana" panose="020B0604030504040204" pitchFamily="34" charset="0"/>
                <a:ea typeface="Verdana" panose="020B0604030504040204" pitchFamily="34" charset="0"/>
              </a:rPr>
              <a:t>(iesniegts priekšlikums pārdalei citām ārstn</a:t>
            </a:r>
            <a:r>
              <a:rPr lang="lv-LV" sz="1200" i="1" dirty="0"/>
              <a:t>iecības </a:t>
            </a:r>
            <a:r>
              <a:rPr lang="lv-LV" sz="1200" i="1" dirty="0">
                <a:latin typeface="Verdana" panose="020B0604030504040204" pitchFamily="34" charset="0"/>
                <a:ea typeface="Verdana" panose="020B0604030504040204" pitchFamily="34" charset="0"/>
              </a:rPr>
              <a:t>iestādēm)</a:t>
            </a:r>
            <a:endParaRPr lang="lv-LV" sz="1300" dirty="0"/>
          </a:p>
          <a:p>
            <a:pPr algn="ctr"/>
            <a:r>
              <a:rPr lang="lv-LV" sz="1300" b="1" dirty="0"/>
              <a:t>IZM (7,7 milj. EUR)</a:t>
            </a:r>
          </a:p>
          <a:p>
            <a:pPr marL="171450" indent="-171450">
              <a:buFont typeface="Arial" panose="020B0604020202020204" pitchFamily="34" charset="0"/>
              <a:buChar char="•"/>
            </a:pPr>
            <a:r>
              <a:rPr lang="lv-LV" sz="1300" dirty="0"/>
              <a:t>Atbalsts profesionālai izglītībai 2 milj. EUR</a:t>
            </a:r>
          </a:p>
          <a:p>
            <a:pPr marL="171450" indent="-171450">
              <a:buFont typeface="Arial" panose="020B0604020202020204" pitchFamily="34" charset="0"/>
              <a:buChar char="•"/>
            </a:pPr>
            <a:r>
              <a:rPr lang="lv-LV" sz="1300" dirty="0"/>
              <a:t>Neformālās izglītības pieejamība 5,6 milj. EUR </a:t>
            </a:r>
          </a:p>
          <a:p>
            <a:endParaRPr lang="lv-LV" sz="1200" dirty="0"/>
          </a:p>
        </p:txBody>
      </p:sp>
      <p:sp>
        <p:nvSpPr>
          <p:cNvPr id="5" name="TextBox 4">
            <a:extLst>
              <a:ext uri="{FF2B5EF4-FFF2-40B4-BE49-F238E27FC236}">
                <a16:creationId xmlns:a16="http://schemas.microsoft.com/office/drawing/2014/main" id="{D479F8DF-8045-6FC5-1608-2473A8F5C037}"/>
              </a:ext>
            </a:extLst>
          </p:cNvPr>
          <p:cNvSpPr txBox="1"/>
          <p:nvPr/>
        </p:nvSpPr>
        <p:spPr>
          <a:xfrm>
            <a:off x="5291848" y="1472631"/>
            <a:ext cx="6760722" cy="4893647"/>
          </a:xfrm>
          <a:prstGeom prst="rect">
            <a:avLst/>
          </a:prstGeom>
          <a:noFill/>
          <a:ln w="76200">
            <a:solidFill>
              <a:schemeClr val="accent6">
                <a:lumMod val="40000"/>
                <a:lumOff val="60000"/>
              </a:schemeClr>
            </a:solidFill>
          </a:ln>
        </p:spPr>
        <p:txBody>
          <a:bodyPr wrap="square">
            <a:spAutoFit/>
          </a:bodyPr>
          <a:lstStyle/>
          <a:p>
            <a:pPr algn="ctr"/>
            <a:r>
              <a:rPr lang="lv-LV" sz="1300" b="1" u="sng" dirty="0">
                <a:latin typeface="Verdana" panose="020B0604030504040204" pitchFamily="34" charset="0"/>
                <a:ea typeface="Verdana" panose="020B0604030504040204" pitchFamily="34" charset="0"/>
              </a:rPr>
              <a:t>Saskaņošana procesā (248 milj. EUR)</a:t>
            </a:r>
            <a:r>
              <a:rPr lang="lv-LV" sz="1300" u="sng" dirty="0">
                <a:latin typeface="Verdana" panose="020B0604030504040204" pitchFamily="34" charset="0"/>
                <a:ea typeface="Verdana" panose="020B0604030504040204" pitchFamily="34" charset="0"/>
              </a:rPr>
              <a:t> </a:t>
            </a:r>
            <a:r>
              <a:rPr lang="lv-LV" sz="1300" b="1" u="sng" dirty="0">
                <a:latin typeface="Verdana" panose="020B0604030504040204" pitchFamily="34" charset="0"/>
                <a:ea typeface="Verdana" panose="020B0604030504040204" pitchFamily="34" charset="0"/>
              </a:rPr>
              <a:t>– potenciāls apstiprināt tuvākajā laikā</a:t>
            </a:r>
          </a:p>
          <a:p>
            <a:pPr algn="ctr"/>
            <a:endParaRPr lang="lv-LV" sz="1300" b="1" dirty="0">
              <a:latin typeface="Verdana" panose="020B0604030504040204" pitchFamily="34" charset="0"/>
              <a:ea typeface="Verdana" panose="020B0604030504040204" pitchFamily="34" charset="0"/>
            </a:endParaRPr>
          </a:p>
          <a:p>
            <a:pPr algn="ctr"/>
            <a:r>
              <a:rPr lang="lv-LV" sz="1300" b="1" dirty="0">
                <a:latin typeface="Verdana" panose="020B0604030504040204" pitchFamily="34" charset="0"/>
                <a:ea typeface="Verdana" panose="020B0604030504040204" pitchFamily="34" charset="0"/>
              </a:rPr>
              <a:t>SM</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Platjoslas infrastruktūra 6,2 milj. EUR</a:t>
            </a:r>
          </a:p>
          <a:p>
            <a:pPr algn="ctr"/>
            <a:r>
              <a:rPr lang="lv-LV" sz="1300" b="1" dirty="0">
                <a:latin typeface="Verdana" panose="020B0604030504040204" pitchFamily="34" charset="0"/>
                <a:ea typeface="Verdana" panose="020B0604030504040204" pitchFamily="34" charset="0"/>
              </a:rPr>
              <a:t>VARAM (26,4 milj. EUR)</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Bioloģiskās daudzveidības veicināšana un saglabāšana 23,3 milj. EUR</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Digitālo prasmju pilnveide 3,1 milj. EUR</a:t>
            </a:r>
          </a:p>
          <a:p>
            <a:pPr algn="ctr"/>
            <a:r>
              <a:rPr lang="lv-LV" sz="1300" b="1" dirty="0">
                <a:latin typeface="Verdana" panose="020B0604030504040204" pitchFamily="34" charset="0"/>
                <a:ea typeface="Verdana" panose="020B0604030504040204" pitchFamily="34" charset="0"/>
              </a:rPr>
              <a:t>VM</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Primārā veselības aprūpe 1.k 2 milj. EUR</a:t>
            </a:r>
          </a:p>
          <a:p>
            <a:pPr algn="ctr"/>
            <a:r>
              <a:rPr lang="lv-LV" sz="1300" b="1" dirty="0">
                <a:latin typeface="Verdana" panose="020B0604030504040204" pitchFamily="34" charset="0"/>
                <a:ea typeface="Verdana" panose="020B0604030504040204" pitchFamily="34" charset="0"/>
              </a:rPr>
              <a:t>IZM (142,6 milj. EUR)</a:t>
            </a:r>
          </a:p>
          <a:p>
            <a:pPr marL="285750" indent="-285750">
              <a:buFont typeface="Arial" panose="020B0604020202020204" pitchFamily="34" charset="0"/>
              <a:buChar char="•"/>
            </a:pPr>
            <a:r>
              <a:rPr lang="it-IT" sz="1300" dirty="0">
                <a:latin typeface="Verdana" panose="020B0604030504040204" pitchFamily="34" charset="0"/>
                <a:ea typeface="Verdana" panose="020B0604030504040204" pitchFamily="34" charset="0"/>
              </a:rPr>
              <a:t>RIS3 P&amp;A centri 30,4 milj. EUR</a:t>
            </a:r>
            <a:endParaRPr lang="lv-LV" sz="1300" dirty="0">
              <a:latin typeface="Verdana" panose="020B0604030504040204" pitchFamily="34" charset="0"/>
              <a:ea typeface="Verdana" panose="020B0604030504040204" pitchFamily="34" charset="0"/>
            </a:endParaRP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Inovāciju granti studentiem 11,8 milj. EUR</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Izglītības iestāžu mācību līdzekļi un aprīkojums 37,0 milj. EUR</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Studiju procesa </a:t>
            </a:r>
            <a:r>
              <a:rPr lang="lv-LV" sz="1300" dirty="0" err="1">
                <a:latin typeface="Verdana" panose="020B0604030504040204" pitchFamily="34" charset="0"/>
                <a:ea typeface="Verdana" panose="020B0604030504040204" pitchFamily="34" charset="0"/>
              </a:rPr>
              <a:t>digitalizācija</a:t>
            </a:r>
            <a:r>
              <a:rPr lang="lv-LV" sz="1300" dirty="0">
                <a:latin typeface="Verdana" panose="020B0604030504040204" pitchFamily="34" charset="0"/>
                <a:ea typeface="Verdana" panose="020B0604030504040204" pitchFamily="34" charset="0"/>
              </a:rPr>
              <a:t> 28,4 milj. EUR</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Nozaru vajadzībās balstīta mūžizglītība 4,9 milj. EUR</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Prasmju attīstība (TPF) 15,8 milj. EUR</a:t>
            </a:r>
          </a:p>
          <a:p>
            <a:pPr marL="285750" indent="-285750">
              <a:buFont typeface="Arial" panose="020B0604020202020204" pitchFamily="34" charset="0"/>
              <a:buChar char="•"/>
            </a:pPr>
            <a:r>
              <a:rPr lang="lv-LV" sz="1300" dirty="0">
                <a:latin typeface="Verdana" panose="020B0604030504040204" pitchFamily="34" charset="0"/>
                <a:ea typeface="Verdana" panose="020B0604030504040204" pitchFamily="34" charset="0"/>
              </a:rPr>
              <a:t>Zinātnes </a:t>
            </a:r>
            <a:r>
              <a:rPr lang="lv-LV" sz="1300" dirty="0" err="1">
                <a:latin typeface="Verdana" panose="020B0604030504040204" pitchFamily="34" charset="0"/>
                <a:ea typeface="Verdana" panose="020B0604030504040204" pitchFamily="34" charset="0"/>
              </a:rPr>
              <a:t>digitalizācija</a:t>
            </a:r>
            <a:r>
              <a:rPr lang="lv-LV" sz="1300" dirty="0">
                <a:latin typeface="Verdana" panose="020B0604030504040204" pitchFamily="34" charset="0"/>
                <a:ea typeface="Verdana" panose="020B0604030504040204" pitchFamily="34" charset="0"/>
              </a:rPr>
              <a:t> 14,2 milj. EUR</a:t>
            </a:r>
          </a:p>
          <a:p>
            <a:pPr algn="ctr"/>
            <a:r>
              <a:rPr lang="lv-LV" sz="1300" b="1" dirty="0">
                <a:latin typeface="Verdana" panose="020B0604030504040204" pitchFamily="34" charset="0"/>
                <a:ea typeface="Verdana" panose="020B0604030504040204" pitchFamily="34" charset="0"/>
              </a:rPr>
              <a:t>EM (69,7 milj. EUR)</a:t>
            </a:r>
          </a:p>
          <a:p>
            <a:pPr marL="171450" indent="-171450">
              <a:buFont typeface="Arial" panose="020B0604020202020204" pitchFamily="34" charset="0"/>
              <a:buChar char="•"/>
            </a:pPr>
            <a:r>
              <a:rPr lang="lv-LV" sz="1300" dirty="0">
                <a:latin typeface="Verdana" panose="020B0604030504040204" pitchFamily="34" charset="0"/>
                <a:ea typeface="Verdana" panose="020B0604030504040204" pitchFamily="34" charset="0"/>
              </a:rPr>
              <a:t>AER un energoefektivitāte rūpniecībā un komersantos 36,7 milj. EUR </a:t>
            </a:r>
            <a:r>
              <a:rPr lang="lv-LV" sz="1300" i="1" dirty="0">
                <a:latin typeface="Verdana" panose="020B0604030504040204" pitchFamily="34" charset="0"/>
                <a:ea typeface="Verdana" panose="020B0604030504040204" pitchFamily="34" charset="0"/>
              </a:rPr>
              <a:t>(25 milj. EUR tiks pārdalīti enerģētikai atbilstoši </a:t>
            </a:r>
            <a:r>
              <a:rPr lang="lv-LV" sz="1300" i="1" dirty="0" err="1">
                <a:latin typeface="Verdana" panose="020B0604030504040204" pitchFamily="34" charset="0"/>
                <a:ea typeface="Verdana" panose="020B0604030504040204" pitchFamily="34" charset="0"/>
              </a:rPr>
              <a:t>vidusposma</a:t>
            </a:r>
            <a:r>
              <a:rPr lang="lv-LV" sz="1300" i="1" dirty="0">
                <a:latin typeface="Verdana" panose="020B0604030504040204" pitchFamily="34" charset="0"/>
                <a:ea typeface="Verdana" panose="020B0604030504040204" pitchFamily="34" charset="0"/>
              </a:rPr>
              <a:t> lēmumiem)</a:t>
            </a:r>
          </a:p>
          <a:p>
            <a:pPr marL="171450" indent="-171450">
              <a:buFont typeface="Arial" panose="020B0604020202020204" pitchFamily="34" charset="0"/>
              <a:buChar char="•"/>
            </a:pPr>
            <a:r>
              <a:rPr lang="lv-LV" sz="1300" dirty="0">
                <a:latin typeface="Verdana" panose="020B0604030504040204" pitchFamily="34" charset="0"/>
                <a:ea typeface="Verdana" panose="020B0604030504040204" pitchFamily="34" charset="0"/>
              </a:rPr>
              <a:t>Energoefektivitāte un produktu attīstība uzņēmumos (TPF) 33 milj. EUR</a:t>
            </a:r>
          </a:p>
          <a:p>
            <a:pPr algn="ctr"/>
            <a:r>
              <a:rPr lang="lv-LV" sz="1300" b="1" dirty="0">
                <a:latin typeface="Verdana" panose="020B0604030504040204" pitchFamily="34" charset="0"/>
                <a:ea typeface="Verdana" panose="020B0604030504040204" pitchFamily="34" charset="0"/>
              </a:rPr>
              <a:t>KM</a:t>
            </a:r>
          </a:p>
          <a:p>
            <a:pPr marL="171450" indent="-171450">
              <a:buFont typeface="Arial" panose="020B0604020202020204" pitchFamily="34" charset="0"/>
              <a:buChar char="•"/>
            </a:pPr>
            <a:r>
              <a:rPr lang="lv-LV" sz="1300" dirty="0">
                <a:latin typeface="Verdana" panose="020B0604030504040204" pitchFamily="34" charset="0"/>
                <a:ea typeface="Verdana" panose="020B0604030504040204" pitchFamily="34" charset="0"/>
              </a:rPr>
              <a:t>Kultūras pakalpojumu pieejamība 1,5 milj. EUR</a:t>
            </a:r>
          </a:p>
        </p:txBody>
      </p:sp>
    </p:spTree>
    <p:extLst>
      <p:ext uri="{BB962C8B-B14F-4D97-AF65-F5344CB8AC3E}">
        <p14:creationId xmlns:p14="http://schemas.microsoft.com/office/powerpoint/2010/main" val="450653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EB410-D44C-BBED-4939-9A8058169A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04A214-207E-E083-0BA8-6D2964AA7D0C}"/>
              </a:ext>
            </a:extLst>
          </p:cNvPr>
          <p:cNvSpPr>
            <a:spLocks noGrp="1"/>
          </p:cNvSpPr>
          <p:nvPr>
            <p:ph type="title"/>
          </p:nvPr>
        </p:nvSpPr>
        <p:spPr>
          <a:xfrm>
            <a:off x="1854200" y="0"/>
            <a:ext cx="10337800" cy="881411"/>
          </a:xfrm>
          <a:solidFill>
            <a:schemeClr val="tx2">
              <a:lumMod val="20000"/>
              <a:lumOff val="80000"/>
            </a:schemeClr>
          </a:solidFill>
        </p:spPr>
        <p:txBody>
          <a:bodyPr>
            <a:noAutofit/>
          </a:bodyPr>
          <a:lstStyle/>
          <a:p>
            <a:pPr>
              <a:lnSpc>
                <a:spcPct val="150000"/>
              </a:lnSpc>
            </a:pPr>
            <a:r>
              <a:rPr lang="lv-LV" sz="2000" i="0" dirty="0">
                <a:solidFill>
                  <a:srgbClr val="1C1C1C"/>
                </a:solidFill>
                <a:effectLst/>
              </a:rPr>
              <a:t>Mērķtiecīgi jāsekmē </a:t>
            </a:r>
            <a:r>
              <a:rPr lang="lv-LV" sz="2000" dirty="0"/>
              <a:t>2021-2027 ES fondu</a:t>
            </a:r>
            <a:r>
              <a:rPr lang="lv-LV" sz="2000" i="0" dirty="0">
                <a:solidFill>
                  <a:srgbClr val="1C1C1C"/>
                </a:solidFill>
                <a:effectLst/>
              </a:rPr>
              <a:t> investīciju ātrums un apjoms</a:t>
            </a:r>
            <a:br>
              <a:rPr lang="lv-LV" sz="2000" i="0" dirty="0">
                <a:solidFill>
                  <a:srgbClr val="1C1C1C"/>
                </a:solidFill>
                <a:effectLst/>
              </a:rPr>
            </a:br>
            <a:endParaRPr lang="lv-LV" sz="2000" dirty="0"/>
          </a:p>
        </p:txBody>
      </p:sp>
      <p:sp>
        <p:nvSpPr>
          <p:cNvPr id="6" name="Slide Number Placeholder 5">
            <a:extLst>
              <a:ext uri="{FF2B5EF4-FFF2-40B4-BE49-F238E27FC236}">
                <a16:creationId xmlns:a16="http://schemas.microsoft.com/office/drawing/2014/main" id="{E725FFFE-98A1-DCD9-F12C-82F08577E2B8}"/>
              </a:ext>
            </a:extLst>
          </p:cNvPr>
          <p:cNvSpPr>
            <a:spLocks noGrp="1"/>
          </p:cNvSpPr>
          <p:nvPr>
            <p:ph type="sldNum" sz="quarter" idx="13"/>
          </p:nvPr>
        </p:nvSpPr>
        <p:spPr/>
        <p:txBody>
          <a:bodyPr/>
          <a:lstStyle/>
          <a:p>
            <a:fld id="{0B582915-0310-4CDD-9A79-BDC3E59340E8}" type="slidenum">
              <a:rPr lang="en-US" altLang="lv-LV" smtClean="0"/>
              <a:pPr/>
              <a:t>5</a:t>
            </a:fld>
            <a:endParaRPr lang="en-US" altLang="lv-LV"/>
          </a:p>
        </p:txBody>
      </p:sp>
      <p:sp>
        <p:nvSpPr>
          <p:cNvPr id="7" name="TextBox 6">
            <a:extLst>
              <a:ext uri="{FF2B5EF4-FFF2-40B4-BE49-F238E27FC236}">
                <a16:creationId xmlns:a16="http://schemas.microsoft.com/office/drawing/2014/main" id="{05C22E0E-B619-73AE-521E-96954563EDA0}"/>
              </a:ext>
            </a:extLst>
          </p:cNvPr>
          <p:cNvSpPr txBox="1"/>
          <p:nvPr/>
        </p:nvSpPr>
        <p:spPr>
          <a:xfrm>
            <a:off x="108192" y="4659416"/>
            <a:ext cx="1660283" cy="1600438"/>
          </a:xfrm>
          <a:prstGeom prst="rect">
            <a:avLst/>
          </a:prstGeom>
          <a:noFill/>
        </p:spPr>
        <p:txBody>
          <a:bodyPr wrap="square">
            <a:spAutoFit/>
          </a:bodyPr>
          <a:lstStyle/>
          <a:p>
            <a:pPr algn="just"/>
            <a:r>
              <a:rPr lang="lv-LV" sz="1400" i="1" dirty="0">
                <a:solidFill>
                  <a:srgbClr val="000000"/>
                </a:solidFill>
                <a:latin typeface="Verdana" panose="020B0604030504040204" pitchFamily="34" charset="0"/>
                <a:ea typeface="Verdana" panose="020B0604030504040204" pitchFamily="34" charset="0"/>
              </a:rPr>
              <a:t>*ES fondu finansējums bez finansējuma programmas administrēšanai un elastības finansējuma</a:t>
            </a:r>
            <a:endParaRPr lang="lv-LV" sz="1400" dirty="0">
              <a:effectLst/>
              <a:latin typeface="Aptos" panose="020B0004020202020204" pitchFamily="34" charset="0"/>
              <a:ea typeface="Aptos" panose="020B0004020202020204" pitchFamily="34" charset="0"/>
              <a:cs typeface="Aptos" panose="020B0004020202020204" pitchFamily="34" charset="0"/>
            </a:endParaRPr>
          </a:p>
        </p:txBody>
      </p:sp>
      <p:pic>
        <p:nvPicPr>
          <p:cNvPr id="8" name="Picture 7">
            <a:extLst>
              <a:ext uri="{FF2B5EF4-FFF2-40B4-BE49-F238E27FC236}">
                <a16:creationId xmlns:a16="http://schemas.microsoft.com/office/drawing/2014/main" id="{81DF19CA-06C9-5D2B-7739-71D8B42577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356" y="2132518"/>
            <a:ext cx="1463953" cy="1463953"/>
          </a:xfrm>
          <a:prstGeom prst="rect">
            <a:avLst/>
          </a:prstGeom>
        </p:spPr>
      </p:pic>
      <p:pic>
        <p:nvPicPr>
          <p:cNvPr id="10" name="Picture 9">
            <a:extLst>
              <a:ext uri="{FF2B5EF4-FFF2-40B4-BE49-F238E27FC236}">
                <a16:creationId xmlns:a16="http://schemas.microsoft.com/office/drawing/2014/main" id="{1B8416FD-AD56-5C77-66AB-53E30686424B}"/>
              </a:ext>
            </a:extLst>
          </p:cNvPr>
          <p:cNvPicPr>
            <a:picLocks noChangeAspect="1"/>
          </p:cNvPicPr>
          <p:nvPr/>
        </p:nvPicPr>
        <p:blipFill>
          <a:blip r:embed="rId4"/>
          <a:stretch>
            <a:fillRect/>
          </a:stretch>
        </p:blipFill>
        <p:spPr>
          <a:xfrm>
            <a:off x="1854200" y="881411"/>
            <a:ext cx="9931402" cy="5378444"/>
          </a:xfrm>
          <a:prstGeom prst="rect">
            <a:avLst/>
          </a:prstGeom>
        </p:spPr>
      </p:pic>
    </p:spTree>
    <p:extLst>
      <p:ext uri="{BB962C8B-B14F-4D97-AF65-F5344CB8AC3E}">
        <p14:creationId xmlns:p14="http://schemas.microsoft.com/office/powerpoint/2010/main" val="3315423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46F07-DE7E-07EC-9DB2-62CF5F18C90F}"/>
              </a:ext>
            </a:extLst>
          </p:cNvPr>
          <p:cNvSpPr>
            <a:spLocks noGrp="1"/>
          </p:cNvSpPr>
          <p:nvPr>
            <p:ph type="title"/>
          </p:nvPr>
        </p:nvSpPr>
        <p:spPr>
          <a:xfrm>
            <a:off x="1906859" y="-1"/>
            <a:ext cx="10380391" cy="1508167"/>
          </a:xfrm>
          <a:solidFill>
            <a:schemeClr val="tx2">
              <a:lumMod val="20000"/>
              <a:lumOff val="80000"/>
            </a:schemeClr>
          </a:solidFill>
        </p:spPr>
        <p:txBody>
          <a:bodyPr>
            <a:normAutofit fontScale="90000"/>
          </a:bodyPr>
          <a:lstStyle/>
          <a:p>
            <a:pPr>
              <a:lnSpc>
                <a:spcPct val="200000"/>
              </a:lnSpc>
            </a:pPr>
            <a:r>
              <a:rPr lang="lv-LV" sz="2200" dirty="0"/>
              <a:t>2025. gada I ceturksnī FM iesniegs MK izskatīšanai un lēmumiem;</a:t>
            </a:r>
            <a:br>
              <a:rPr lang="lv-LV" sz="2200" dirty="0"/>
            </a:br>
            <a:br>
              <a:rPr lang="lv-LV" sz="2400" dirty="0"/>
            </a:br>
            <a:br>
              <a:rPr lang="lv-LV" sz="2400" dirty="0"/>
            </a:br>
            <a:endParaRPr lang="lv-LV" dirty="0"/>
          </a:p>
        </p:txBody>
      </p:sp>
      <p:sp>
        <p:nvSpPr>
          <p:cNvPr id="3" name="Content Placeholder 2">
            <a:extLst>
              <a:ext uri="{FF2B5EF4-FFF2-40B4-BE49-F238E27FC236}">
                <a16:creationId xmlns:a16="http://schemas.microsoft.com/office/drawing/2014/main" id="{0021A561-F6E9-982B-3576-C14538DB96EB}"/>
              </a:ext>
            </a:extLst>
          </p:cNvPr>
          <p:cNvSpPr>
            <a:spLocks noGrp="1"/>
          </p:cNvSpPr>
          <p:nvPr>
            <p:ph idx="1"/>
          </p:nvPr>
        </p:nvSpPr>
        <p:spPr>
          <a:xfrm>
            <a:off x="400050" y="1591293"/>
            <a:ext cx="11610975" cy="4534883"/>
          </a:xfrm>
        </p:spPr>
        <p:txBody>
          <a:bodyPr>
            <a:normAutofit fontScale="92500" lnSpcReduction="10000"/>
          </a:bodyPr>
          <a:lstStyle/>
          <a:p>
            <a:pPr marL="342900" indent="-342900" algn="just">
              <a:buAutoNum type="arabicPeriod"/>
            </a:pPr>
            <a:r>
              <a:rPr lang="lv-LV" sz="1800" dirty="0"/>
              <a:t>ES fondu tematiskās komitejas sēde </a:t>
            </a:r>
          </a:p>
          <a:p>
            <a:pPr algn="just"/>
            <a:endParaRPr lang="lv-LV" sz="1800" dirty="0"/>
          </a:p>
          <a:p>
            <a:pPr algn="just"/>
            <a:r>
              <a:rPr lang="lv-LV" sz="1800" dirty="0"/>
              <a:t>2. Līdz </a:t>
            </a:r>
            <a:r>
              <a:rPr lang="lv-LV" sz="1800" b="1" dirty="0"/>
              <a:t>2025. gada 28. februārim</a:t>
            </a:r>
            <a:r>
              <a:rPr lang="lv-LV" sz="1800" i="1" dirty="0"/>
              <a:t> </a:t>
            </a:r>
            <a:r>
              <a:rPr lang="lv-LV" sz="1800" dirty="0"/>
              <a:t>par:</a:t>
            </a:r>
          </a:p>
          <a:p>
            <a:pPr marL="903288" indent="-547688" algn="just">
              <a:buAutoNum type="arabicParenBoth"/>
            </a:pPr>
            <a:r>
              <a:rPr lang="lv-LV" sz="1800" dirty="0"/>
              <a:t>ES fondu </a:t>
            </a:r>
            <a:r>
              <a:rPr lang="lv-LV" sz="1800" u="sng" dirty="0"/>
              <a:t>MK noteikumu </a:t>
            </a:r>
            <a:r>
              <a:rPr lang="lv-LV" sz="1800" dirty="0"/>
              <a:t>izstrādes statusu līdz 2025. gada februārim, aktuālās investīciju prognozes un plānoto rīcību;</a:t>
            </a:r>
          </a:p>
          <a:p>
            <a:pPr marL="903288" indent="-547688" algn="just">
              <a:buAutoNum type="arabicParenBoth"/>
            </a:pPr>
            <a:r>
              <a:rPr lang="lv-LV" sz="1800" u="sng" dirty="0"/>
              <a:t>Atveseļošanas fonda 2014. gada budžeta izpildes statusu</a:t>
            </a:r>
            <a:r>
              <a:rPr lang="lv-LV" sz="1800" dirty="0"/>
              <a:t>, aktuālās investīciju prognozes un plānoto rīcību.</a:t>
            </a:r>
          </a:p>
          <a:p>
            <a:pPr algn="just"/>
            <a:endParaRPr lang="lv-LV" sz="1800" dirty="0"/>
          </a:p>
          <a:p>
            <a:pPr marL="355600" indent="-355600" algn="just"/>
            <a:r>
              <a:rPr lang="lv-LV" sz="1800" dirty="0"/>
              <a:t>3. Līdz </a:t>
            </a:r>
            <a:r>
              <a:rPr lang="lv-LV" sz="1800" b="1" dirty="0"/>
              <a:t>2025. gada 15. martam </a:t>
            </a:r>
            <a:r>
              <a:rPr lang="lv-LV" sz="1800" dirty="0"/>
              <a:t>– </a:t>
            </a:r>
          </a:p>
          <a:p>
            <a:pPr marL="355600" indent="-82550" algn="just"/>
            <a:r>
              <a:rPr lang="lv-LV" sz="1800" dirty="0"/>
              <a:t>ES kohēzijas politikas programmas </a:t>
            </a:r>
            <a:r>
              <a:rPr lang="lv-LV" sz="1800" u="sng" dirty="0"/>
              <a:t>2021-2027 </a:t>
            </a:r>
            <a:r>
              <a:rPr lang="lv-LV" sz="1800" u="sng" dirty="0" err="1"/>
              <a:t>vidusposma</a:t>
            </a:r>
            <a:r>
              <a:rPr lang="lv-LV" sz="1800" u="sng" dirty="0"/>
              <a:t> grozījumus,</a:t>
            </a:r>
            <a:r>
              <a:rPr lang="lv-LV" sz="1800" dirty="0"/>
              <a:t> t. sk. konceptuāli atbalstītās pārdales drošības kontekstā, kā arī citas ministriju rosinātas pārdales/pārdales izrietoši no </a:t>
            </a:r>
            <a:r>
              <a:rPr lang="lv-LV" dirty="0"/>
              <a:t>2024</a:t>
            </a:r>
            <a:r>
              <a:rPr lang="lv-LV" sz="1800" dirty="0"/>
              <a:t>. gada regulējuma progresa (ja attiecināms).</a:t>
            </a:r>
          </a:p>
          <a:p>
            <a:pPr marL="355600" indent="-355600" algn="just"/>
            <a:endParaRPr lang="lv-LV" sz="1800" dirty="0"/>
          </a:p>
          <a:p>
            <a:pPr marL="355600" indent="-355600" algn="just"/>
            <a:r>
              <a:rPr lang="lv-LV" sz="1800" dirty="0"/>
              <a:t>4. Līdz </a:t>
            </a:r>
            <a:r>
              <a:rPr lang="lv-LV" sz="1800" b="1" dirty="0"/>
              <a:t>2025. gada 1. aprīlim </a:t>
            </a:r>
            <a:r>
              <a:rPr lang="lv-LV" sz="1800" b="0" dirty="0"/>
              <a:t>(</a:t>
            </a:r>
            <a:r>
              <a:rPr lang="lv-LV" sz="1800" b="0" i="1" dirty="0"/>
              <a:t>kopā ar pusgada ziņojumu) – </a:t>
            </a:r>
          </a:p>
          <a:p>
            <a:pPr marL="355600" indent="-82550" algn="just"/>
            <a:r>
              <a:rPr lang="lv-LV" sz="1800" b="0" u="sng" dirty="0"/>
              <a:t>aktuālo progresu </a:t>
            </a:r>
            <a:r>
              <a:rPr lang="lv-LV" sz="1800" b="0" dirty="0"/>
              <a:t>ES fondu un Atveseļošanas fonda investīciju ieviešanā un priekšlikumus rīcībai, t. sk. pārdalēm, ja aktuāli, atbilstoši iepriekš MK uzdotajam FM.</a:t>
            </a:r>
            <a:endParaRPr lang="lv-LV" sz="1800" dirty="0"/>
          </a:p>
        </p:txBody>
      </p:sp>
      <p:sp>
        <p:nvSpPr>
          <p:cNvPr id="6" name="Slide Number Placeholder 5">
            <a:extLst>
              <a:ext uri="{FF2B5EF4-FFF2-40B4-BE49-F238E27FC236}">
                <a16:creationId xmlns:a16="http://schemas.microsoft.com/office/drawing/2014/main" id="{22E8F5BC-88DC-01E4-53A0-C704DF39EFBA}"/>
              </a:ext>
            </a:extLst>
          </p:cNvPr>
          <p:cNvSpPr>
            <a:spLocks noGrp="1"/>
          </p:cNvSpPr>
          <p:nvPr>
            <p:ph type="sldNum" sz="quarter" idx="13"/>
          </p:nvPr>
        </p:nvSpPr>
        <p:spPr/>
        <p:txBody>
          <a:bodyPr/>
          <a:lstStyle/>
          <a:p>
            <a:fld id="{0B582915-0310-4CDD-9A79-BDC3E59340E8}" type="slidenum">
              <a:rPr lang="en-US" altLang="lv-LV" smtClean="0"/>
              <a:pPr/>
              <a:t>6</a:t>
            </a:fld>
            <a:endParaRPr lang="en-US" altLang="lv-LV"/>
          </a:p>
        </p:txBody>
      </p:sp>
    </p:spTree>
    <p:extLst>
      <p:ext uri="{BB962C8B-B14F-4D97-AF65-F5344CB8AC3E}">
        <p14:creationId xmlns:p14="http://schemas.microsoft.com/office/powerpoint/2010/main" val="2539996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9F3D6F1-E5C8-E37C-0592-9D58880D6971}"/>
              </a:ext>
            </a:extLst>
          </p:cNvPr>
          <p:cNvSpPr>
            <a:spLocks noGrp="1"/>
          </p:cNvSpPr>
          <p:nvPr>
            <p:ph type="sldNum" sz="quarter" idx="13"/>
          </p:nvPr>
        </p:nvSpPr>
        <p:spPr/>
        <p:txBody>
          <a:bodyPr/>
          <a:lstStyle/>
          <a:p>
            <a:fld id="{E87027D6-B333-4374-94DC-E94160EB0D4C}" type="slidenum">
              <a:rPr lang="en-US" altLang="lv-LV" smtClean="0"/>
              <a:pPr/>
              <a:t>7</a:t>
            </a:fld>
            <a:endParaRPr lang="en-US" altLang="lv-LV" dirty="0"/>
          </a:p>
        </p:txBody>
      </p:sp>
      <p:sp>
        <p:nvSpPr>
          <p:cNvPr id="5" name="TextBox 4">
            <a:extLst>
              <a:ext uri="{FF2B5EF4-FFF2-40B4-BE49-F238E27FC236}">
                <a16:creationId xmlns:a16="http://schemas.microsoft.com/office/drawing/2014/main" id="{56D598B2-54BA-8F56-1F7C-C896917ED062}"/>
              </a:ext>
            </a:extLst>
          </p:cNvPr>
          <p:cNvSpPr txBox="1"/>
          <p:nvPr/>
        </p:nvSpPr>
        <p:spPr>
          <a:xfrm>
            <a:off x="548640" y="2244060"/>
            <a:ext cx="11236962" cy="1046440"/>
          </a:xfrm>
          <a:prstGeom prst="rect">
            <a:avLst/>
          </a:prstGeom>
          <a:noFill/>
        </p:spPr>
        <p:txBody>
          <a:bodyPr wrap="square">
            <a:spAutoFit/>
          </a:bodyPr>
          <a:lstStyle/>
          <a:p>
            <a:pPr indent="180340" algn="just">
              <a:spcBef>
                <a:spcPts val="1200"/>
              </a:spcBef>
            </a:pPr>
            <a:r>
              <a:rPr lang="lv-LV" sz="1400" i="1"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rPr>
              <a:t>1) ES fondu 2021.-2027. gada plānošanas perioda investīciju ieviešanas nosacījumu izstrādes progresu (1. pielikums); </a:t>
            </a:r>
            <a:endParaRPr lang="lv-LV" sz="1400" i="1" dirty="0">
              <a:latin typeface="Verdana" panose="020B0604030504040204" pitchFamily="34" charset="0"/>
              <a:ea typeface="Verdana" panose="020B0604030504040204" pitchFamily="34" charset="0"/>
              <a:cs typeface="DokChampa" panose="020B0604020202020204" pitchFamily="34" charset="-34"/>
            </a:endParaRPr>
          </a:p>
          <a:p>
            <a:pPr algn="just">
              <a:spcBef>
                <a:spcPts val="1200"/>
              </a:spcBef>
              <a:tabLst>
                <a:tab pos="180340" algn="l"/>
              </a:tabLst>
            </a:pPr>
            <a:r>
              <a:rPr lang="lv-LV" sz="1400" i="1" dirty="0">
                <a:solidFill>
                  <a:srgbClr val="000000"/>
                </a:solidFill>
                <a:latin typeface="Verdana" panose="020B0604030504040204" pitchFamily="34" charset="0"/>
                <a:ea typeface="Verdana" panose="020B0604030504040204" pitchFamily="34" charset="0"/>
                <a:cs typeface="Times New Roman" panose="02020603050405020304" pitchFamily="18" charset="0"/>
              </a:rPr>
              <a:t>	2) I</a:t>
            </a:r>
            <a:r>
              <a:rPr lang="lv-LV" sz="1400" i="1"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rPr>
              <a:t>estāžu ziņotiem 2024. gada Atveseļošanas fonda plāna atskaites punktu/mērķu izpildes kavējumiem (2. pielikums).</a:t>
            </a:r>
          </a:p>
          <a:p>
            <a:pPr marL="342900" indent="-342900" algn="just">
              <a:spcBef>
                <a:spcPts val="1200"/>
              </a:spcBef>
              <a:buFont typeface="+mj-lt"/>
              <a:buAutoNum type="arabicParenR"/>
              <a:tabLst>
                <a:tab pos="180340" algn="l"/>
              </a:tabLst>
            </a:pPr>
            <a:endParaRPr lang="lv-LV" sz="1400" i="1" dirty="0">
              <a:solidFill>
                <a:srgbClr val="000000"/>
              </a:solidFill>
              <a:effectLst/>
              <a:highlight>
                <a:srgbClr val="FFFF00"/>
              </a:highlight>
              <a:latin typeface="Verdana" panose="020B0604030504040204" pitchFamily="34" charset="0"/>
              <a:ea typeface="Verdana" panose="020B060403050404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A589478F-520B-0D61-3CCF-096590853927}"/>
              </a:ext>
            </a:extLst>
          </p:cNvPr>
          <p:cNvSpPr txBox="1">
            <a:spLocks/>
          </p:cNvSpPr>
          <p:nvPr/>
        </p:nvSpPr>
        <p:spPr bwMode="auto">
          <a:xfrm>
            <a:off x="2133601" y="-24894"/>
            <a:ext cx="10058400" cy="1451305"/>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indent="180340" algn="just">
              <a:spcBef>
                <a:spcPts val="1200"/>
              </a:spcBef>
            </a:pPr>
            <a:r>
              <a:rPr lang="lv-LV" sz="2000" b="1" i="1" dirty="0">
                <a:solidFill>
                  <a:schemeClr val="tx1"/>
                </a:solidFill>
                <a:effectLst/>
                <a:latin typeface="Verdana" panose="020B0604030504040204" pitchFamily="34" charset="0"/>
                <a:ea typeface="Verdana" panose="020B0604030504040204" pitchFamily="34" charset="0"/>
                <a:cs typeface="DokChampa" panose="020B0604020202020204" pitchFamily="34" charset="-34"/>
              </a:rPr>
              <a:t>Pielikumā</a:t>
            </a:r>
            <a:r>
              <a:rPr lang="lv-LV" sz="2000" i="1" dirty="0">
                <a:solidFill>
                  <a:schemeClr val="tx1"/>
                </a:solidFill>
                <a:effectLst/>
                <a:latin typeface="Verdana" panose="020B0604030504040204" pitchFamily="34" charset="0"/>
                <a:ea typeface="Verdana" panose="020B0604030504040204" pitchFamily="34" charset="0"/>
                <a:cs typeface="DokChampa" panose="020B0604020202020204" pitchFamily="34" charset="-34"/>
              </a:rPr>
              <a:t>: detalizēta informācija par:</a:t>
            </a:r>
          </a:p>
        </p:txBody>
      </p:sp>
      <p:sp>
        <p:nvSpPr>
          <p:cNvPr id="6" name="TextBox 5">
            <a:extLst>
              <a:ext uri="{FF2B5EF4-FFF2-40B4-BE49-F238E27FC236}">
                <a16:creationId xmlns:a16="http://schemas.microsoft.com/office/drawing/2014/main" id="{6CF1AD37-E9CF-0379-CAB9-D4F914D301ED}"/>
              </a:ext>
            </a:extLst>
          </p:cNvPr>
          <p:cNvSpPr txBox="1"/>
          <p:nvPr/>
        </p:nvSpPr>
        <p:spPr>
          <a:xfrm>
            <a:off x="398651" y="5364116"/>
            <a:ext cx="11536939" cy="738664"/>
          </a:xfrm>
          <a:prstGeom prst="rect">
            <a:avLst/>
          </a:prstGeom>
          <a:noFill/>
        </p:spPr>
        <p:txBody>
          <a:bodyPr wrap="square">
            <a:spAutoFit/>
          </a:bodyPr>
          <a:lstStyle/>
          <a:p>
            <a:pPr algn="just">
              <a:spcBef>
                <a:spcPts val="1200"/>
              </a:spcBef>
            </a:pPr>
            <a:r>
              <a:rPr lang="lv-LV" sz="1400" dirty="0">
                <a:effectLst/>
                <a:latin typeface="Verdana" panose="020B0604030504040204" pitchFamily="34" charset="0"/>
                <a:ea typeface="Verdana" panose="020B0604030504040204" pitchFamily="34" charset="0"/>
                <a:cs typeface="Times New Roman" panose="02020603050405020304" pitchFamily="18" charset="0"/>
              </a:rPr>
              <a:t>Vairāk informācijas </a:t>
            </a:r>
            <a:r>
              <a:rPr lang="lv-LV" sz="1400" dirty="0">
                <a:latin typeface="Verdana" panose="020B0604030504040204" pitchFamily="34" charset="0"/>
                <a:ea typeface="Verdana" panose="020B0604030504040204" pitchFamily="34" charset="0"/>
                <a:cs typeface="Times New Roman" panose="02020603050405020304" pitchFamily="18" charset="0"/>
              </a:rPr>
              <a:t>par ES fondu, Atveseļošanas fonda aktualitātēm</a:t>
            </a:r>
            <a:r>
              <a:rPr lang="lv-LV" sz="1400" dirty="0">
                <a:effectLst/>
                <a:latin typeface="Verdana" panose="020B0604030504040204" pitchFamily="34" charset="0"/>
                <a:ea typeface="Verdana" panose="020B0604030504040204" pitchFamily="34" charset="0"/>
                <a:cs typeface="Times New Roman" panose="02020603050405020304" pitchFamily="18" charset="0"/>
              </a:rPr>
              <a:t>: </a:t>
            </a:r>
            <a:r>
              <a:rPr lang="lv-LV" sz="1400" dirty="0">
                <a:effectLst/>
                <a:latin typeface="Verdana" panose="020B0604030504040204" pitchFamily="34" charset="0"/>
                <a:ea typeface="Verdana" panose="020B0604030504040204" pitchFamily="34" charset="0"/>
                <a:cs typeface="Times New Roman" panose="02020603050405020304" pitchFamily="18" charset="0"/>
                <a:hlinkClick r:id="rId2"/>
              </a:rPr>
              <a:t>www.esfondi.lv</a:t>
            </a:r>
            <a:r>
              <a:rPr lang="lv-LV" sz="1400" dirty="0">
                <a:effectLst/>
                <a:latin typeface="Verdana" panose="020B0604030504040204" pitchFamily="34" charset="0"/>
                <a:ea typeface="Verdana" panose="020B0604030504040204" pitchFamily="34" charset="0"/>
                <a:cs typeface="Times New Roman" panose="02020603050405020304" pitchFamily="18" charset="0"/>
              </a:rPr>
              <a:t>.</a:t>
            </a:r>
            <a:r>
              <a:rPr lang="lv-LV" sz="1400" dirty="0">
                <a:latin typeface="Verdana" panose="020B0604030504040204" pitchFamily="34" charset="0"/>
                <a:ea typeface="Verdana" panose="020B0604030504040204" pitchFamily="34" charset="0"/>
                <a:cs typeface="Times New Roman" panose="02020603050405020304" pitchFamily="18" charset="0"/>
              </a:rPr>
              <a:t> FM turpinās regulāri informēt valdību un sabiedrību ar progresa ziņojumiem reizi divos mēnešos un diviem pusgada ziņojumiem. Vairāk informācijas projektu iesniedzējiem un īstenotājiem: </a:t>
            </a:r>
            <a:r>
              <a:rPr lang="lv-LV" sz="1400" dirty="0">
                <a:latin typeface="Verdana" panose="020B0604030504040204" pitchFamily="34" charset="0"/>
                <a:ea typeface="Verdana" panose="020B0604030504040204" pitchFamily="34" charset="0"/>
                <a:cs typeface="Times New Roman" panose="02020603050405020304" pitchFamily="18" charset="0"/>
                <a:hlinkClick r:id="rId3"/>
              </a:rPr>
              <a:t>www.cfla.gov.lv</a:t>
            </a:r>
            <a:r>
              <a:rPr lang="lv-LV" sz="1400" dirty="0">
                <a:latin typeface="Verdana" panose="020B0604030504040204" pitchFamily="34" charset="0"/>
                <a:ea typeface="Verdana" panose="020B0604030504040204" pitchFamily="34" charset="0"/>
                <a:cs typeface="Times New Roman" panose="02020603050405020304" pitchFamily="18" charset="0"/>
              </a:rPr>
              <a:t>. </a:t>
            </a:r>
            <a:r>
              <a:rPr lang="lv-LV" sz="1400" dirty="0">
                <a:effectLst/>
                <a:latin typeface="Verdana" panose="020B0604030504040204" pitchFamily="34" charset="0"/>
                <a:ea typeface="Verdana" panose="020B0604030504040204" pitchFamily="34" charset="0"/>
                <a:cs typeface="Times New Roman" panose="02020603050405020304" pitchFamily="18" charset="0"/>
              </a:rPr>
              <a:t> </a:t>
            </a:r>
            <a:endParaRPr lang="lv-LV" sz="1400" dirty="0">
              <a:effectLst/>
              <a:latin typeface="Verdana" panose="020B0604030504040204" pitchFamily="34" charset="0"/>
              <a:ea typeface="Verdana" panose="020B0604030504040204" pitchFamily="34" charset="0"/>
              <a:cs typeface="DokChampa" panose="020B0604020202020204" pitchFamily="34" charset="-34"/>
            </a:endParaRPr>
          </a:p>
        </p:txBody>
      </p:sp>
    </p:spTree>
    <p:extLst>
      <p:ext uri="{BB962C8B-B14F-4D97-AF65-F5344CB8AC3E}">
        <p14:creationId xmlns:p14="http://schemas.microsoft.com/office/powerpoint/2010/main" val="651279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4CF712D-F92E-68CD-630A-A572BFD2FF32}"/>
              </a:ext>
            </a:extLst>
          </p:cNvPr>
          <p:cNvSpPr>
            <a:spLocks noGrp="1"/>
          </p:cNvSpPr>
          <p:nvPr>
            <p:ph type="body" sz="quarter" idx="10"/>
          </p:nvPr>
        </p:nvSpPr>
        <p:spPr>
          <a:xfrm>
            <a:off x="914400" y="3638550"/>
            <a:ext cx="10363200" cy="914400"/>
          </a:xfrm>
        </p:spPr>
        <p:txBody>
          <a:bodyPr>
            <a:normAutofit/>
          </a:bodyPr>
          <a:lstStyle/>
          <a:p>
            <a:r>
              <a:rPr lang="lv-LV" sz="4000" b="1" dirty="0"/>
              <a:t>Papildu detālāka info </a:t>
            </a:r>
          </a:p>
        </p:txBody>
      </p:sp>
    </p:spTree>
    <p:extLst>
      <p:ext uri="{BB962C8B-B14F-4D97-AF65-F5344CB8AC3E}">
        <p14:creationId xmlns:p14="http://schemas.microsoft.com/office/powerpoint/2010/main" val="568119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3BB9F-FF8C-2285-DBF1-D64FB1D39F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C19816-D6A0-6311-85E3-0CDB97BEF66D}"/>
              </a:ext>
            </a:extLst>
          </p:cNvPr>
          <p:cNvSpPr>
            <a:spLocks noGrp="1"/>
          </p:cNvSpPr>
          <p:nvPr>
            <p:ph type="title"/>
          </p:nvPr>
        </p:nvSpPr>
        <p:spPr>
          <a:xfrm>
            <a:off x="2105025" y="9523"/>
            <a:ext cx="10086975" cy="1143001"/>
          </a:xfrm>
          <a:solidFill>
            <a:schemeClr val="tx2">
              <a:lumMod val="20000"/>
              <a:lumOff val="80000"/>
            </a:schemeClr>
          </a:solidFill>
        </p:spPr>
        <p:txBody>
          <a:bodyPr>
            <a:normAutofit/>
          </a:bodyPr>
          <a:lstStyle/>
          <a:p>
            <a:pPr algn="just">
              <a:lnSpc>
                <a:spcPct val="150000"/>
              </a:lnSpc>
            </a:pPr>
            <a:r>
              <a:rPr lang="lv-LV" sz="3200" dirty="0">
                <a:solidFill>
                  <a:schemeClr val="tx1">
                    <a:lumMod val="95000"/>
                    <a:lumOff val="5000"/>
                  </a:schemeClr>
                </a:solidFill>
              </a:rPr>
              <a:t>Ziņojums ietver operatīvo informāciju:</a:t>
            </a:r>
          </a:p>
        </p:txBody>
      </p:sp>
      <p:sp>
        <p:nvSpPr>
          <p:cNvPr id="3" name="Content Placeholder 2">
            <a:extLst>
              <a:ext uri="{FF2B5EF4-FFF2-40B4-BE49-F238E27FC236}">
                <a16:creationId xmlns:a16="http://schemas.microsoft.com/office/drawing/2014/main" id="{29EEB503-F3AE-14D6-FB25-0090FCC9F2C1}"/>
              </a:ext>
            </a:extLst>
          </p:cNvPr>
          <p:cNvSpPr>
            <a:spLocks noGrp="1"/>
          </p:cNvSpPr>
          <p:nvPr>
            <p:ph idx="1"/>
          </p:nvPr>
        </p:nvSpPr>
        <p:spPr>
          <a:xfrm>
            <a:off x="524107" y="2152185"/>
            <a:ext cx="11667893" cy="4477216"/>
          </a:xfrm>
        </p:spPr>
        <p:txBody>
          <a:bodyPr>
            <a:noAutofit/>
          </a:bodyPr>
          <a:lstStyle/>
          <a:p>
            <a:pPr marL="457200" indent="-457200" algn="just">
              <a:lnSpc>
                <a:spcPct val="150000"/>
              </a:lnSpc>
              <a:buAutoNum type="arabicPeriod"/>
            </a:pPr>
            <a:r>
              <a:rPr lang="lv-LV" sz="2800" dirty="0"/>
              <a:t>Atveseļošanas fonda (AF) plāna ieviešanas progress.</a:t>
            </a:r>
          </a:p>
          <a:p>
            <a:pPr marL="457200" indent="-457200">
              <a:lnSpc>
                <a:spcPct val="150000"/>
              </a:lnSpc>
              <a:buAutoNum type="arabicPeriod"/>
            </a:pPr>
            <a:r>
              <a:rPr lang="lv-LV" sz="2800" dirty="0"/>
              <a:t>ES fondu</a:t>
            </a:r>
            <a:r>
              <a:rPr lang="lv-LV" sz="2800" i="0" dirty="0">
                <a:solidFill>
                  <a:srgbClr val="1C1C1C"/>
                </a:solidFill>
                <a:effectLst/>
              </a:rPr>
              <a:t> investīciju progress - MK noteikumu izstrādes 2024. plāna izpilde</a:t>
            </a:r>
            <a:r>
              <a:rPr lang="lv-LV" sz="2800" dirty="0">
                <a:solidFill>
                  <a:srgbClr val="1C1C1C"/>
                </a:solidFill>
              </a:rPr>
              <a:t>.</a:t>
            </a:r>
            <a:endParaRPr lang="lv-LV" sz="2800" i="0" dirty="0">
              <a:solidFill>
                <a:srgbClr val="1C1C1C"/>
              </a:solidFill>
              <a:effectLst/>
            </a:endParaRPr>
          </a:p>
          <a:p>
            <a:pPr marL="457200" indent="-457200">
              <a:lnSpc>
                <a:spcPct val="150000"/>
              </a:lnSpc>
              <a:buAutoNum type="arabicPeriod"/>
            </a:pPr>
            <a:r>
              <a:rPr lang="lv-LV" sz="2800" dirty="0">
                <a:solidFill>
                  <a:srgbClr val="1C1C1C"/>
                </a:solidFill>
              </a:rPr>
              <a:t>Turpmākā rīcība.</a:t>
            </a:r>
            <a:r>
              <a:rPr lang="lv-LV" sz="2800" dirty="0"/>
              <a:t> </a:t>
            </a:r>
          </a:p>
          <a:p>
            <a:pPr algn="just"/>
            <a:r>
              <a:rPr lang="lv-LV" sz="2800" dirty="0">
                <a:solidFill>
                  <a:schemeClr val="tx1">
                    <a:lumMod val="95000"/>
                    <a:lumOff val="5000"/>
                  </a:schemeClr>
                </a:solidFill>
              </a:rPr>
              <a:t> </a:t>
            </a:r>
          </a:p>
          <a:p>
            <a:endParaRPr lang="lv-LV" sz="2400" dirty="0"/>
          </a:p>
        </p:txBody>
      </p:sp>
      <p:sp>
        <p:nvSpPr>
          <p:cNvPr id="6" name="Slide Number Placeholder 5">
            <a:extLst>
              <a:ext uri="{FF2B5EF4-FFF2-40B4-BE49-F238E27FC236}">
                <a16:creationId xmlns:a16="http://schemas.microsoft.com/office/drawing/2014/main" id="{138DE776-0334-5773-C93E-B9D1B1C1652B}"/>
              </a:ext>
            </a:extLst>
          </p:cNvPr>
          <p:cNvSpPr>
            <a:spLocks noGrp="1"/>
          </p:cNvSpPr>
          <p:nvPr>
            <p:ph type="sldNum" sz="quarter" idx="13"/>
          </p:nvPr>
        </p:nvSpPr>
        <p:spPr/>
        <p:txBody>
          <a:bodyPr/>
          <a:lstStyle/>
          <a:p>
            <a:fld id="{0B582915-0310-4CDD-9A79-BDC3E59340E8}" type="slidenum">
              <a:rPr lang="en-US" altLang="lv-LV" sz="1200" smtClean="0"/>
              <a:pPr/>
              <a:t>9</a:t>
            </a:fld>
            <a:endParaRPr lang="en-US" altLang="lv-LV" sz="1200" dirty="0"/>
          </a:p>
        </p:txBody>
      </p:sp>
    </p:spTree>
    <p:extLst>
      <p:ext uri="{BB962C8B-B14F-4D97-AF65-F5344CB8AC3E}">
        <p14:creationId xmlns:p14="http://schemas.microsoft.com/office/powerpoint/2010/main" val="1014503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862B0-FE73-09F9-D9A8-37021C71AFCD}"/>
              </a:ext>
            </a:extLst>
          </p:cNvPr>
          <p:cNvSpPr>
            <a:spLocks noGrp="1"/>
          </p:cNvSpPr>
          <p:nvPr>
            <p:ph type="title"/>
          </p:nvPr>
        </p:nvSpPr>
        <p:spPr>
          <a:xfrm>
            <a:off x="1893814" y="1"/>
            <a:ext cx="10298185" cy="1426013"/>
          </a:xfrm>
          <a:solidFill>
            <a:schemeClr val="tx2">
              <a:lumMod val="20000"/>
              <a:lumOff val="80000"/>
            </a:schemeClr>
          </a:solidFill>
        </p:spPr>
        <p:txBody>
          <a:bodyPr>
            <a:normAutofit fontScale="90000"/>
          </a:bodyPr>
          <a:lstStyle/>
          <a:p>
            <a:r>
              <a:rPr lang="lv-LV" dirty="0"/>
              <a:t>2024. gada 28. decembrī FM iesniedza EK trešo maksājuma pieprasījumu </a:t>
            </a:r>
            <a:r>
              <a:rPr lang="lv-LV" sz="2400" dirty="0"/>
              <a:t>Atveseļošanas fonda</a:t>
            </a:r>
            <a:r>
              <a:rPr lang="lv-LV" dirty="0"/>
              <a:t> </a:t>
            </a:r>
            <a:r>
              <a:rPr lang="lv-LV" sz="2400" dirty="0">
                <a:latin typeface="Verdana" panose="020B0604030504040204" pitchFamily="34" charset="0"/>
                <a:ea typeface="Verdana" panose="020B0604030504040204" pitchFamily="34" charset="0"/>
              </a:rPr>
              <a:t>275,1 milj. EUR</a:t>
            </a:r>
            <a:r>
              <a:rPr lang="lv-LV" dirty="0"/>
              <a:t> saņemšanai valsts budžeta ieņēmumos</a:t>
            </a:r>
            <a:r>
              <a:rPr lang="lv-LV" sz="2400" dirty="0"/>
              <a:t>, </a:t>
            </a:r>
            <a:r>
              <a:rPr lang="lv-LV" sz="2400" b="0" dirty="0"/>
              <a:t>izpildot visus 30 noteiktos 2023. gada rādītājus. </a:t>
            </a:r>
            <a:r>
              <a:rPr lang="lv-LV" sz="2400" dirty="0"/>
              <a:t> </a:t>
            </a:r>
            <a:endParaRPr lang="lv-LV" sz="1400" b="0" dirty="0">
              <a:highlight>
                <a:srgbClr val="FFFF00"/>
              </a:highlight>
            </a:endParaRPr>
          </a:p>
        </p:txBody>
      </p:sp>
      <p:sp>
        <p:nvSpPr>
          <p:cNvPr id="6" name="Slide Number Placeholder 5">
            <a:extLst>
              <a:ext uri="{FF2B5EF4-FFF2-40B4-BE49-F238E27FC236}">
                <a16:creationId xmlns:a16="http://schemas.microsoft.com/office/drawing/2014/main" id="{F61C39A7-59FB-50FD-F0DD-1A98D80EFD39}"/>
              </a:ext>
            </a:extLst>
          </p:cNvPr>
          <p:cNvSpPr>
            <a:spLocks noGrp="1"/>
          </p:cNvSpPr>
          <p:nvPr>
            <p:ph type="sldNum" sz="quarter" idx="13"/>
          </p:nvPr>
        </p:nvSpPr>
        <p:spPr/>
        <p:txBody>
          <a:bodyPr/>
          <a:lstStyle/>
          <a:p>
            <a:fld id="{0B582915-0310-4CDD-9A79-BDC3E59340E8}" type="slidenum">
              <a:rPr lang="en-US" altLang="lv-LV" smtClean="0"/>
              <a:pPr/>
              <a:t>10</a:t>
            </a:fld>
            <a:endParaRPr lang="en-US" altLang="lv-LV"/>
          </a:p>
        </p:txBody>
      </p:sp>
      <p:pic>
        <p:nvPicPr>
          <p:cNvPr id="5" name="Picture 4">
            <a:extLst>
              <a:ext uri="{FF2B5EF4-FFF2-40B4-BE49-F238E27FC236}">
                <a16:creationId xmlns:a16="http://schemas.microsoft.com/office/drawing/2014/main" id="{58457148-E24F-8B1F-B721-E4A1485DE9F3}"/>
              </a:ext>
            </a:extLst>
          </p:cNvPr>
          <p:cNvPicPr>
            <a:picLocks noChangeAspect="1"/>
          </p:cNvPicPr>
          <p:nvPr/>
        </p:nvPicPr>
        <p:blipFill>
          <a:blip r:embed="rId3"/>
          <a:stretch>
            <a:fillRect/>
          </a:stretch>
        </p:blipFill>
        <p:spPr>
          <a:xfrm>
            <a:off x="411579" y="1959506"/>
            <a:ext cx="7053714" cy="3921529"/>
          </a:xfrm>
          <a:prstGeom prst="rect">
            <a:avLst/>
          </a:prstGeom>
        </p:spPr>
      </p:pic>
      <p:sp>
        <p:nvSpPr>
          <p:cNvPr id="7" name="TextBox 6">
            <a:extLst>
              <a:ext uri="{FF2B5EF4-FFF2-40B4-BE49-F238E27FC236}">
                <a16:creationId xmlns:a16="http://schemas.microsoft.com/office/drawing/2014/main" id="{AB5EE579-DBA2-2DD2-EE99-9BBF16B3A261}"/>
              </a:ext>
            </a:extLst>
          </p:cNvPr>
          <p:cNvSpPr txBox="1"/>
          <p:nvPr/>
        </p:nvSpPr>
        <p:spPr>
          <a:xfrm>
            <a:off x="7931217" y="2195063"/>
            <a:ext cx="4145280" cy="1384995"/>
          </a:xfrm>
          <a:prstGeom prst="rect">
            <a:avLst/>
          </a:prstGeom>
          <a:solidFill>
            <a:schemeClr val="bg1"/>
          </a:solidFill>
        </p:spPr>
        <p:txBody>
          <a:bodyPr wrap="square" rtlCol="0" anchor="ctr">
            <a:spAutoFit/>
          </a:bodyPr>
          <a:lstStyle/>
          <a:p>
            <a:pPr algn="just">
              <a:spcBef>
                <a:spcPts val="800"/>
              </a:spcBef>
              <a:spcAft>
                <a:spcPts val="800"/>
              </a:spcAft>
            </a:pPr>
            <a:r>
              <a:rPr lang="lv-LV" sz="1400" dirty="0">
                <a:latin typeface="Verdana" panose="020B0604030504040204" pitchFamily="34" charset="0"/>
                <a:ea typeface="Verdana" panose="020B0604030504040204" pitchFamily="34" charset="0"/>
              </a:rPr>
              <a:t>Balstoties uz iestāžu pieteiktiem riskiem rādītāju izpildē – FM uzsāka steidzami nepieciešamo </a:t>
            </a:r>
            <a:r>
              <a:rPr lang="lv-LV" sz="1400" b="1" dirty="0">
                <a:latin typeface="Verdana" panose="020B0604030504040204" pitchFamily="34" charset="0"/>
                <a:ea typeface="Verdana" panose="020B0604030504040204" pitchFamily="34" charset="0"/>
              </a:rPr>
              <a:t>AF plāna grozījumu </a:t>
            </a:r>
            <a:r>
              <a:rPr lang="lv-LV" sz="1400" dirty="0">
                <a:latin typeface="Verdana" panose="020B0604030504040204" pitchFamily="34" charset="0"/>
                <a:ea typeface="Verdana" panose="020B0604030504040204" pitchFamily="34" charset="0"/>
              </a:rPr>
              <a:t>virzību –  </a:t>
            </a:r>
            <a:r>
              <a:rPr lang="lv-LV" sz="1400" u="sng" dirty="0">
                <a:latin typeface="Verdana" panose="020B0604030504040204" pitchFamily="34" charset="0"/>
                <a:ea typeface="Verdana" panose="020B0604030504040204" pitchFamily="34" charset="0"/>
              </a:rPr>
              <a:t>18.12.2024. atbalstīti MK sēdē un 18.12.2024. iesniegti EK gala lēmuma pieņemšanai</a:t>
            </a:r>
            <a:r>
              <a:rPr lang="lv-LV" sz="1400" dirty="0">
                <a:latin typeface="Verdana" panose="020B0604030504040204" pitchFamily="34" charset="0"/>
                <a:ea typeface="Verdana" panose="020B0604030504040204" pitchFamily="34" charset="0"/>
              </a:rPr>
              <a:t>.  </a:t>
            </a:r>
          </a:p>
        </p:txBody>
      </p:sp>
      <p:sp>
        <p:nvSpPr>
          <p:cNvPr id="10" name="TextBox 9">
            <a:extLst>
              <a:ext uri="{FF2B5EF4-FFF2-40B4-BE49-F238E27FC236}">
                <a16:creationId xmlns:a16="http://schemas.microsoft.com/office/drawing/2014/main" id="{B8799FCE-9DCD-B1F4-C4F4-BDE0F86E7F4B}"/>
              </a:ext>
            </a:extLst>
          </p:cNvPr>
          <p:cNvSpPr txBox="1"/>
          <p:nvPr/>
        </p:nvSpPr>
        <p:spPr>
          <a:xfrm>
            <a:off x="7931217" y="4021305"/>
            <a:ext cx="4145280" cy="1169551"/>
          </a:xfrm>
          <a:prstGeom prst="rect">
            <a:avLst/>
          </a:prstGeom>
          <a:solidFill>
            <a:schemeClr val="bg1"/>
          </a:solidFill>
        </p:spPr>
        <p:txBody>
          <a:bodyPr wrap="square" rtlCol="0" anchor="ctr">
            <a:spAutoFit/>
          </a:bodyPr>
          <a:lstStyle/>
          <a:p>
            <a:pPr algn="just">
              <a:spcBef>
                <a:spcPts val="800"/>
              </a:spcBef>
              <a:spcAft>
                <a:spcPts val="800"/>
              </a:spcAft>
            </a:pPr>
            <a:r>
              <a:rPr lang="lv-LV" sz="1400" dirty="0">
                <a:latin typeface="Verdana" panose="020B0604030504040204" pitchFamily="34" charset="0"/>
                <a:ea typeface="Verdana" panose="020B0604030504040204" pitchFamily="34" charset="0"/>
              </a:rPr>
              <a:t>Atbildīgām iestādēm jāturpina darbs pie nākamās kārtas rādītājiem, lai FM 2025.gadā EK varētu iesniegt jau ceturto maksājuma pieprasījumu 334,8 milj. EUR saņemšanai. </a:t>
            </a:r>
          </a:p>
        </p:txBody>
      </p:sp>
    </p:spTree>
    <p:extLst>
      <p:ext uri="{BB962C8B-B14F-4D97-AF65-F5344CB8AC3E}">
        <p14:creationId xmlns:p14="http://schemas.microsoft.com/office/powerpoint/2010/main" val="31607365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998D9E-DF87-8119-96F5-820C5F12F300}"/>
              </a:ext>
            </a:extLst>
          </p:cNvPr>
          <p:cNvSpPr>
            <a:spLocks noGrp="1"/>
          </p:cNvSpPr>
          <p:nvPr>
            <p:ph idx="1"/>
          </p:nvPr>
        </p:nvSpPr>
        <p:spPr>
          <a:xfrm>
            <a:off x="194553" y="1360967"/>
            <a:ext cx="11770468" cy="5268433"/>
          </a:xfrm>
        </p:spPr>
        <p:txBody>
          <a:bodyPr>
            <a:noAutofit/>
          </a:bodyPr>
          <a:lstStyle/>
          <a:p>
            <a:pPr algn="just">
              <a:spcAft>
                <a:spcPts val="600"/>
              </a:spcAft>
            </a:pPr>
            <a:r>
              <a:rPr lang="lv-LV" sz="1400" b="1" dirty="0">
                <a:effectLst/>
                <a:cs typeface="Times New Roman" panose="02020603050405020304" pitchFamily="18" charset="0"/>
              </a:rPr>
              <a:t>Digitālās pārveides jomā</a:t>
            </a:r>
            <a:r>
              <a:rPr lang="lv-LV" sz="1400" dirty="0">
                <a:effectLst/>
                <a:cs typeface="Times New Roman" panose="02020603050405020304" pitchFamily="18" charset="0"/>
              </a:rPr>
              <a:t> – </a:t>
            </a:r>
            <a:r>
              <a:rPr lang="lv-LV" sz="1400" dirty="0">
                <a:cs typeface="Times New Roman" panose="02020603050405020304" pitchFamily="18" charset="0"/>
              </a:rPr>
              <a:t>IT</a:t>
            </a:r>
            <a:r>
              <a:rPr lang="lv-LV" sz="1400" dirty="0">
                <a:effectLst/>
                <a:cs typeface="Times New Roman" panose="02020603050405020304" pitchFamily="18" charset="0"/>
              </a:rPr>
              <a:t> sistēmu modernizēšana </a:t>
            </a:r>
            <a:r>
              <a:rPr lang="lv-LV" sz="1400" dirty="0" err="1">
                <a:effectLst/>
                <a:cs typeface="Times New Roman" panose="02020603050405020304" pitchFamily="18" charset="0"/>
              </a:rPr>
              <a:t>iekšlietu</a:t>
            </a:r>
            <a:r>
              <a:rPr lang="lv-LV" sz="1400" dirty="0">
                <a:effectLst/>
                <a:cs typeface="Times New Roman" panose="02020603050405020304" pitchFamily="18" charset="0"/>
              </a:rPr>
              <a:t>, kultūras, ostu loģistikas un IKT pārvaldības procesu atbalsta jomās. </a:t>
            </a:r>
            <a:r>
              <a:rPr lang="lv-LV" sz="1400" dirty="0">
                <a:cs typeface="Times New Roman" panose="02020603050405020304" pitchFamily="18" charset="0"/>
              </a:rPr>
              <a:t>R</a:t>
            </a:r>
            <a:r>
              <a:rPr lang="lv-LV" sz="1400" dirty="0">
                <a:effectLst/>
                <a:cs typeface="Times New Roman" panose="02020603050405020304" pitchFamily="18" charset="0"/>
              </a:rPr>
              <a:t>egulējums datu izplatīšanas un pārvaldības platformai</a:t>
            </a:r>
            <a:r>
              <a:rPr lang="lv-LV" sz="1400" dirty="0">
                <a:cs typeface="Times New Roman" panose="02020603050405020304" pitchFamily="18" charset="0"/>
              </a:rPr>
              <a:t> un satvars</a:t>
            </a:r>
            <a:r>
              <a:rPr lang="lv-LV" sz="1400" dirty="0">
                <a:effectLst/>
                <a:cs typeface="Times New Roman" panose="02020603050405020304" pitchFamily="18" charset="0"/>
              </a:rPr>
              <a:t> valsts pārvaldes darbinieku digitālām prasmēm un kompetencēm</a:t>
            </a:r>
            <a:r>
              <a:rPr lang="lv-LV" sz="1400" dirty="0">
                <a:cs typeface="Times New Roman" panose="02020603050405020304" pitchFamily="18" charset="0"/>
              </a:rPr>
              <a:t>. </a:t>
            </a:r>
            <a:r>
              <a:rPr lang="lv-LV" sz="1400" dirty="0">
                <a:effectLst/>
                <a:cs typeface="Times New Roman" panose="02020603050405020304" pitchFamily="18" charset="0"/>
              </a:rPr>
              <a:t>Instrukcija, kas veicinās uzņēmumu iesaisti darbinieku prasmju pilnveidē. Pašvaldībām un izglītības iestādēm piegādāts informācijas un komunikācijas tehnoloģiju aprīkojums, nodrošinot skolēniem pieeju moderniem mācību resursiem. </a:t>
            </a:r>
          </a:p>
          <a:p>
            <a:pPr algn="just">
              <a:spcAft>
                <a:spcPts val="600"/>
              </a:spcAft>
            </a:pPr>
            <a:r>
              <a:rPr lang="lv-LV" sz="1400" b="1" dirty="0">
                <a:cs typeface="Times New Roman" panose="02020603050405020304" pitchFamily="18" charset="0"/>
              </a:rPr>
              <a:t>N</a:t>
            </a:r>
            <a:r>
              <a:rPr lang="lv-LV" sz="1400" b="1" dirty="0">
                <a:effectLst/>
                <a:cs typeface="Times New Roman" panose="02020603050405020304" pitchFamily="18" charset="0"/>
              </a:rPr>
              <a:t>evienlīdzības mazināšanas jomā</a:t>
            </a:r>
            <a:r>
              <a:rPr lang="lv-LV" sz="1400" dirty="0">
                <a:effectLst/>
                <a:cs typeface="Times New Roman" panose="02020603050405020304" pitchFamily="18" charset="0"/>
              </a:rPr>
              <a:t> - jauns Pašvaldību likums ar mērķi veicināt modernāku pārvaldību un rosināt aktīvāku iedzīvotāju līdzdalību pašvaldību darbā. Uzsākti projekti industriālo parku infrastruktūras attīstīšanai Latvijas reģionos. Lai veicinātu reģionu attīstību un uzlabotu iedzīvotāju dzīves kvalitāti, </a:t>
            </a:r>
            <a:r>
              <a:rPr lang="lv-LV" sz="1400" dirty="0">
                <a:cs typeface="Times New Roman" panose="02020603050405020304" pitchFamily="18" charset="0"/>
              </a:rPr>
              <a:t>noslēgti projektu līgumi</a:t>
            </a:r>
            <a:r>
              <a:rPr lang="lv-LV" sz="1400" dirty="0">
                <a:effectLst/>
                <a:cs typeface="Times New Roman" panose="02020603050405020304" pitchFamily="18" charset="0"/>
              </a:rPr>
              <a:t>, lai vairākās pašvaldībās izveidotu jaunas vietas ilgtermiņa aprūpes ģimeniskai videi pietuvinātus pakalpojumus. Stājušies spēkā tiesību akti, lai Latvijā uzlabotu minimālo ienākumu atbalsta sistēmu. Nodarbinātības valsts aģentūra ir izveidojusi </a:t>
            </a:r>
            <a:r>
              <a:rPr lang="lv-LV" sz="1400" dirty="0" err="1">
                <a:effectLst/>
                <a:cs typeface="Times New Roman" panose="02020603050405020304" pitchFamily="18" charset="0"/>
              </a:rPr>
              <a:t>pārkvalifikācijas</a:t>
            </a:r>
            <a:r>
              <a:rPr lang="lv-LV" sz="1400" dirty="0">
                <a:effectLst/>
                <a:cs typeface="Times New Roman" panose="02020603050405020304" pitchFamily="18" charset="0"/>
              </a:rPr>
              <a:t> un prasmju pilnveides piedāvājumu.</a:t>
            </a:r>
          </a:p>
          <a:p>
            <a:pPr algn="just">
              <a:spcAft>
                <a:spcPts val="600"/>
              </a:spcAft>
            </a:pPr>
            <a:r>
              <a:rPr lang="lv-LV" sz="1400" b="1" dirty="0">
                <a:effectLst/>
                <a:cs typeface="Times New Roman" panose="02020603050405020304" pitchFamily="18" charset="0"/>
              </a:rPr>
              <a:t>Likuma varas</a:t>
            </a:r>
            <a:r>
              <a:rPr lang="lv-LV" sz="1400" dirty="0">
                <a:effectLst/>
                <a:cs typeface="Times New Roman" panose="02020603050405020304" pitchFamily="18" charset="0"/>
              </a:rPr>
              <a:t> ietvaros Valsts ieņēmumu dienests ir izstrādājis un publicējis "Atbilstības riska pārvaldības rokasgrāmatu", kas sniedz vadlīnijas nedeklarēto algu apkarošanai - kā instruments efektīvākai cīņai ar ēnu ekonomiku.</a:t>
            </a:r>
          </a:p>
          <a:p>
            <a:pPr algn="just">
              <a:spcAft>
                <a:spcPts val="600"/>
              </a:spcAft>
            </a:pPr>
            <a:r>
              <a:rPr lang="lv-LV" sz="1400" b="1" dirty="0">
                <a:effectLst/>
                <a:cs typeface="Times New Roman" panose="02020603050405020304" pitchFamily="18" charset="0"/>
              </a:rPr>
              <a:t>Veselības jomā</a:t>
            </a:r>
            <a:r>
              <a:rPr lang="lv-LV" sz="1400" dirty="0">
                <a:effectLst/>
                <a:cs typeface="Times New Roman" panose="02020603050405020304" pitchFamily="18" charset="0"/>
              </a:rPr>
              <a:t> ir pieņemta visaptveroša veselības aprūpes cilvēkresursu attīstības stratēģija un izveidots mehānisms</a:t>
            </a:r>
            <a:r>
              <a:rPr lang="lv-LV" sz="1400" dirty="0">
                <a:cs typeface="Times New Roman" panose="02020603050405020304" pitchFamily="18" charset="0"/>
              </a:rPr>
              <a:t> </a:t>
            </a:r>
            <a:r>
              <a:rPr lang="lv-LV" sz="1400" dirty="0">
                <a:effectLst/>
                <a:cs typeface="Times New Roman" panose="02020603050405020304" pitchFamily="18" charset="0"/>
              </a:rPr>
              <a:t>veselības aprūpes darbinieku tālākizglītības plānošanai, kvalitātes uzraudzībai un efektīvai iestāžu sadarbībai. Veikts pētījums par ambulatorās veselības aprūpes kvalitāti un pieejamību.</a:t>
            </a:r>
          </a:p>
          <a:p>
            <a:pPr algn="just">
              <a:spcAft>
                <a:spcPts val="600"/>
              </a:spcAft>
            </a:pPr>
            <a:r>
              <a:rPr lang="lv-LV" sz="1400" b="1" dirty="0">
                <a:effectLst/>
                <a:cs typeface="Times New Roman" panose="02020603050405020304" pitchFamily="18" charset="0"/>
              </a:rPr>
              <a:t>Ekonomikas transformācijas un produktivitātes jomā</a:t>
            </a:r>
            <a:r>
              <a:rPr lang="lv-LV" sz="1400" dirty="0">
                <a:effectLst/>
                <a:cs typeface="Times New Roman" panose="02020603050405020304" pitchFamily="18" charset="0"/>
              </a:rPr>
              <a:t> </a:t>
            </a:r>
            <a:r>
              <a:rPr lang="lv-LV" sz="1400" dirty="0">
                <a:cs typeface="Times New Roman" panose="02020603050405020304" pitchFamily="18" charset="0"/>
              </a:rPr>
              <a:t>- </a:t>
            </a:r>
            <a:r>
              <a:rPr lang="lv-LV" sz="1400" dirty="0">
                <a:effectLst/>
                <a:cs typeface="Times New Roman" panose="02020603050405020304" pitchFamily="18" charset="0"/>
              </a:rPr>
              <a:t>apstiprināti augstākās izglītības iestāžu konsolidācijas plāni studiju programmu kvalitātes uzlabošanai, pētniecības izcilības veicināšanai un efektīvai resursu izmantošanai</a:t>
            </a:r>
            <a:r>
              <a:rPr lang="lv-LV" sz="1400" dirty="0">
                <a:cs typeface="Times New Roman" panose="02020603050405020304" pitchFamily="18" charset="0"/>
              </a:rPr>
              <a:t> - </a:t>
            </a:r>
            <a:r>
              <a:rPr lang="lv-LV" sz="1400" dirty="0">
                <a:effectLst/>
                <a:cs typeface="Times New Roman" panose="02020603050405020304" pitchFamily="18" charset="0"/>
              </a:rPr>
              <a:t>strukturālas pārmaiņas, </a:t>
            </a:r>
            <a:r>
              <a:rPr lang="lv-LV" sz="1400" dirty="0" err="1">
                <a:effectLst/>
                <a:cs typeface="Times New Roman" panose="02020603050405020304" pitchFamily="18" charset="0"/>
              </a:rPr>
              <a:t>digitalizācija</a:t>
            </a:r>
            <a:r>
              <a:rPr lang="lv-LV" sz="1400" dirty="0">
                <a:effectLst/>
                <a:cs typeface="Times New Roman" panose="02020603050405020304" pitchFamily="18" charset="0"/>
              </a:rPr>
              <a:t>, jaunu izcilības programmu izveide un akadēmiskā personāla atjaunošana, stiprinot augstākās izglītības sistēmas konkurētspēju.</a:t>
            </a:r>
          </a:p>
          <a:p>
            <a:pPr algn="just">
              <a:spcAft>
                <a:spcPts val="600"/>
              </a:spcAft>
            </a:pPr>
            <a:r>
              <a:rPr lang="lv-LV" sz="1400" b="1" dirty="0">
                <a:effectLst/>
                <a:cs typeface="Times New Roman" panose="02020603050405020304" pitchFamily="18" charset="0"/>
              </a:rPr>
              <a:t>Klimata pārmaiņu jomā</a:t>
            </a:r>
            <a:r>
              <a:rPr lang="lv-LV" sz="1400" dirty="0">
                <a:effectLst/>
                <a:cs typeface="Times New Roman" panose="02020603050405020304" pitchFamily="18" charset="0"/>
              </a:rPr>
              <a:t> - pasākumi, lai ieviestu koordinētu pieeju pasažieru pārvadājumu plānošanai, pasūtīšanai un organizācijai Rīgas metropoles areālā, tai skaitā pieņemts Rīgas metropoles areāla sabiedriskā transporta plāns atbilstoši pasažieru pārvadājumu pa dzelzceļu attīstībai Latvijā. </a:t>
            </a:r>
          </a:p>
          <a:p>
            <a:endParaRPr lang="lv-LV" sz="1400" dirty="0"/>
          </a:p>
        </p:txBody>
      </p:sp>
      <p:sp>
        <p:nvSpPr>
          <p:cNvPr id="6" name="Slide Number Placeholder 5">
            <a:extLst>
              <a:ext uri="{FF2B5EF4-FFF2-40B4-BE49-F238E27FC236}">
                <a16:creationId xmlns:a16="http://schemas.microsoft.com/office/drawing/2014/main" id="{1AA930E4-7987-0962-0CA1-2497A59D9169}"/>
              </a:ext>
            </a:extLst>
          </p:cNvPr>
          <p:cNvSpPr>
            <a:spLocks noGrp="1"/>
          </p:cNvSpPr>
          <p:nvPr>
            <p:ph type="sldNum" sz="quarter" idx="13"/>
          </p:nvPr>
        </p:nvSpPr>
        <p:spPr/>
        <p:txBody>
          <a:bodyPr/>
          <a:lstStyle/>
          <a:p>
            <a:fld id="{0B582915-0310-4CDD-9A79-BDC3E59340E8}" type="slidenum">
              <a:rPr lang="en-US" altLang="lv-LV" smtClean="0"/>
              <a:pPr/>
              <a:t>11</a:t>
            </a:fld>
            <a:endParaRPr lang="en-US" altLang="lv-LV"/>
          </a:p>
        </p:txBody>
      </p:sp>
      <p:sp>
        <p:nvSpPr>
          <p:cNvPr id="7" name="Title 1">
            <a:extLst>
              <a:ext uri="{FF2B5EF4-FFF2-40B4-BE49-F238E27FC236}">
                <a16:creationId xmlns:a16="http://schemas.microsoft.com/office/drawing/2014/main" id="{EEBAD849-33F1-AE32-C563-85F269A77C3B}"/>
              </a:ext>
            </a:extLst>
          </p:cNvPr>
          <p:cNvSpPr>
            <a:spLocks noGrp="1"/>
          </p:cNvSpPr>
          <p:nvPr>
            <p:ph type="title"/>
          </p:nvPr>
        </p:nvSpPr>
        <p:spPr>
          <a:xfrm>
            <a:off x="1893814" y="1"/>
            <a:ext cx="10298185" cy="1137683"/>
          </a:xfrm>
          <a:solidFill>
            <a:schemeClr val="tx2">
              <a:lumMod val="20000"/>
              <a:lumOff val="80000"/>
            </a:schemeClr>
          </a:solidFill>
        </p:spPr>
        <p:txBody>
          <a:bodyPr>
            <a:normAutofit fontScale="90000"/>
          </a:bodyPr>
          <a:lstStyle/>
          <a:p>
            <a:r>
              <a:rPr lang="lv-LV" dirty="0"/>
              <a:t>Atveseļošanas fonda trešajā maksājuma pieprasījumā izpildītie 30 rādītāji sekmēs turpmāku Latvijas tautsaimniecības attīstību</a:t>
            </a:r>
            <a:br>
              <a:rPr lang="lv-LV" sz="2400" b="0" dirty="0"/>
            </a:br>
            <a:r>
              <a:rPr lang="lv-LV" sz="2400" b="0" dirty="0"/>
              <a:t> </a:t>
            </a:r>
            <a:r>
              <a:rPr lang="lv-LV" sz="2400" dirty="0"/>
              <a:t> </a:t>
            </a:r>
            <a:endParaRPr lang="lv-LV" sz="1400" b="0" dirty="0">
              <a:highlight>
                <a:srgbClr val="FFFF00"/>
              </a:highlight>
            </a:endParaRPr>
          </a:p>
        </p:txBody>
      </p:sp>
    </p:spTree>
    <p:extLst>
      <p:ext uri="{BB962C8B-B14F-4D97-AF65-F5344CB8AC3E}">
        <p14:creationId xmlns:p14="http://schemas.microsoft.com/office/powerpoint/2010/main" val="2907729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AD4EBA33-32E9-9D60-4705-9A1901058B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035" y="1633651"/>
            <a:ext cx="11811928" cy="4500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5"/>
          <p:cNvSpPr>
            <a:spLocks noGrp="1"/>
          </p:cNvSpPr>
          <p:nvPr>
            <p:ph type="sldNum" sz="quarter" idx="13"/>
          </p:nvPr>
        </p:nvSpPr>
        <p:spPr>
          <a:xfrm>
            <a:off x="11533768" y="6622046"/>
            <a:ext cx="562124" cy="304800"/>
          </a:xfrm>
        </p:spPr>
        <p:txBody>
          <a:bodyPr/>
          <a:lstStyle/>
          <a:p>
            <a:fld id="{BF2F8158-BE4E-49AB-A407-C5120851B918}" type="slidenum">
              <a:rPr lang="en-US" altLang="lv-LV"/>
              <a:pPr/>
              <a:t>12</a:t>
            </a:fld>
            <a:endParaRPr lang="en-US" altLang="lv-LV" dirty="0"/>
          </a:p>
        </p:txBody>
      </p:sp>
      <p:sp>
        <p:nvSpPr>
          <p:cNvPr id="3" name="Title 1">
            <a:extLst>
              <a:ext uri="{FF2B5EF4-FFF2-40B4-BE49-F238E27FC236}">
                <a16:creationId xmlns:a16="http://schemas.microsoft.com/office/drawing/2014/main" id="{4B041D5B-380B-0E98-8000-1CD91AC3E51D}"/>
              </a:ext>
            </a:extLst>
          </p:cNvPr>
          <p:cNvSpPr txBox="1">
            <a:spLocks/>
          </p:cNvSpPr>
          <p:nvPr/>
        </p:nvSpPr>
        <p:spPr bwMode="auto">
          <a:xfrm>
            <a:off x="2112000" y="4686"/>
            <a:ext cx="10080000" cy="1410568"/>
          </a:xfrm>
          <a:prstGeom prst="rect">
            <a:avLst/>
          </a:prstGeom>
          <a:solidFill>
            <a:schemeClr val="tx2">
              <a:lumMod val="20000"/>
              <a:lumOff val="80000"/>
            </a:schemeClr>
          </a:solidFill>
          <a:ln>
            <a:noFill/>
          </a:ln>
        </p:spPr>
        <p:txBody>
          <a:bodyPr vert="horz" wrap="square" lIns="93957" tIns="46979" rIns="93957" bIns="46979" numCol="1" anchor="t"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gn="just"/>
            <a:r>
              <a:rPr lang="lv-LV" sz="2000" dirty="0"/>
              <a:t>Atveseļošanas fonda (AF) plāna sekmīgai ieviešanai </a:t>
            </a:r>
          </a:p>
          <a:p>
            <a:r>
              <a:rPr lang="lv-LV" sz="2000" dirty="0"/>
              <a:t>svarīgi ministrijām paātrināt reformu un investīciju ieviešanu. </a:t>
            </a:r>
          </a:p>
          <a:p>
            <a:endParaRPr lang="lv-LV" sz="2000" dirty="0"/>
          </a:p>
          <a:p>
            <a:r>
              <a:rPr lang="lv-LV" sz="2000" dirty="0"/>
              <a:t>EK uzsver nemaināmu termiņu ieviešanai līdz 2026. gada augustam</a:t>
            </a:r>
          </a:p>
        </p:txBody>
      </p:sp>
      <p:sp>
        <p:nvSpPr>
          <p:cNvPr id="9" name="Title 1">
            <a:extLst>
              <a:ext uri="{FF2B5EF4-FFF2-40B4-BE49-F238E27FC236}">
                <a16:creationId xmlns:a16="http://schemas.microsoft.com/office/drawing/2014/main" id="{819628EF-EE7D-C220-A2CC-BEF773C16378}"/>
              </a:ext>
            </a:extLst>
          </p:cNvPr>
          <p:cNvSpPr txBox="1">
            <a:spLocks/>
          </p:cNvSpPr>
          <p:nvPr/>
        </p:nvSpPr>
        <p:spPr bwMode="auto">
          <a:xfrm>
            <a:off x="343213" y="1393900"/>
            <a:ext cx="11182349" cy="4795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914400" indent="-914400"/>
            <a:r>
              <a:rPr lang="lv-LV" sz="1200" i="1" dirty="0">
                <a:solidFill>
                  <a:schemeClr val="tx1"/>
                </a:solidFill>
                <a:latin typeface="Verdana" panose="020B0604030504040204" pitchFamily="34" charset="0"/>
                <a:ea typeface="Verdana" panose="020B0604030504040204" pitchFamily="34" charset="0"/>
              </a:rPr>
              <a:t>AF progress līdz 01.01.2025., </a:t>
            </a:r>
            <a:r>
              <a:rPr lang="lv-LV" sz="1200" i="1" kern="100" dirty="0">
                <a:solidFill>
                  <a:schemeClr val="tx1"/>
                </a:solidFill>
                <a:latin typeface="Verdana" panose="020B0604030504040204" pitchFamily="34" charset="0"/>
                <a:ea typeface="Verdana" panose="020B0604030504040204" pitchFamily="34" charset="0"/>
                <a:cs typeface="DokChampa" panose="020B0604020202020204" pitchFamily="34" charset="-34"/>
              </a:rPr>
              <a:t>pieejamais finansējums, projektu līgumi un veiktie maksājumi atbalstāmo jomu dalījumā, </a:t>
            </a:r>
            <a:r>
              <a:rPr lang="lv-LV" sz="1200" i="1" dirty="0">
                <a:solidFill>
                  <a:schemeClr val="tx1"/>
                </a:solidFill>
                <a:latin typeface="Verdana" panose="020B0604030504040204" pitchFamily="34" charset="0"/>
                <a:ea typeface="Verdana" panose="020B0604030504040204" pitchFamily="34" charset="0"/>
              </a:rPr>
              <a:t>milj. EUR</a:t>
            </a:r>
            <a:endParaRPr lang="lv-LV" sz="1200" i="1" dirty="0">
              <a:solidFill>
                <a:schemeClr val="tx1"/>
              </a:solidFill>
              <a:highlight>
                <a:srgbClr val="FFFF00"/>
              </a:highlight>
              <a:latin typeface="Verdana" panose="020B0604030504040204" pitchFamily="34" charset="0"/>
              <a:ea typeface="Verdana" panose="020B0604030504040204" pitchFamily="34" charset="0"/>
            </a:endParaRPr>
          </a:p>
        </p:txBody>
      </p:sp>
      <p:sp>
        <p:nvSpPr>
          <p:cNvPr id="7" name="Title 1">
            <a:extLst>
              <a:ext uri="{FF2B5EF4-FFF2-40B4-BE49-F238E27FC236}">
                <a16:creationId xmlns:a16="http://schemas.microsoft.com/office/drawing/2014/main" id="{AB768E4F-20CC-7C30-3916-6CC371B80187}"/>
              </a:ext>
            </a:extLst>
          </p:cNvPr>
          <p:cNvSpPr>
            <a:spLocks noGrp="1"/>
          </p:cNvSpPr>
          <p:nvPr/>
        </p:nvSpPr>
        <p:spPr bwMode="auto">
          <a:xfrm>
            <a:off x="500722" y="6100139"/>
            <a:ext cx="11190555" cy="688236"/>
          </a:xfrm>
          <a:prstGeom prst="rect">
            <a:avLst/>
          </a:prstGeom>
          <a:solidFill>
            <a:schemeClr val="tx2">
              <a:lumMod val="20000"/>
              <a:lumOff val="80000"/>
            </a:schemeClr>
          </a:solidFill>
          <a:ln>
            <a:noFill/>
          </a:ln>
        </p:spPr>
        <p:txBody>
          <a:bodyPr vert="horz" wrap="square" lIns="93957" tIns="46979" rIns="93957" bIns="46979" numCol="1" anchor="t" anchorCtr="0" compatLnSpc="1">
            <a:prstTxWarp prst="textNoShape">
              <a:avLst/>
            </a:prstTxWarp>
            <a:no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lv-LV" sz="1800" dirty="0">
                <a:latin typeface="Verdana" panose="020B0604030504040204" pitchFamily="34" charset="0"/>
                <a:ea typeface="Verdana" panose="020B0604030504040204" pitchFamily="34" charset="0"/>
              </a:rPr>
              <a:t>A</a:t>
            </a:r>
            <a:r>
              <a:rPr lang="lv-LV" sz="1800" b="0" dirty="0">
                <a:latin typeface="Verdana" panose="020B0604030504040204" pitchFamily="34" charset="0"/>
                <a:ea typeface="Verdana" panose="020B0604030504040204" pitchFamily="34" charset="0"/>
              </a:rPr>
              <a:t>tbilstoši MK 19.11.2024. lēmumam - balstoties uz ministriju AF investīciju budžeta prognozes izpildi, </a:t>
            </a:r>
            <a:r>
              <a:rPr lang="lv-LV" sz="1800" dirty="0">
                <a:latin typeface="Verdana" panose="020B0604030504040204" pitchFamily="34" charset="0"/>
                <a:ea typeface="Verdana" panose="020B0604030504040204" pitchFamily="34" charset="0"/>
              </a:rPr>
              <a:t>negatīvas novirzes gadījumā FM 2025. gada 1. ceturksnī vērtēs iespējas pārdalēm.</a:t>
            </a:r>
            <a:endParaRPr lang="lv-LV" sz="1800" b="0" dirty="0">
              <a:latin typeface="Verdana" panose="020B0604030504040204" pitchFamily="34" charset="0"/>
              <a:ea typeface="Verdana" panose="020B0604030504040204" pitchFamily="34" charset="0"/>
            </a:endParaRPr>
          </a:p>
        </p:txBody>
      </p:sp>
      <p:pic>
        <p:nvPicPr>
          <p:cNvPr id="2" name="Picture 2">
            <a:extLst>
              <a:ext uri="{FF2B5EF4-FFF2-40B4-BE49-F238E27FC236}">
                <a16:creationId xmlns:a16="http://schemas.microsoft.com/office/drawing/2014/main" id="{83C31C2B-8D84-FE1C-8AEA-ADEECF9736A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02540" y="2530795"/>
            <a:ext cx="3672010" cy="3266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42747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862B0-FE73-09F9-D9A8-37021C71AFCD}"/>
              </a:ext>
            </a:extLst>
          </p:cNvPr>
          <p:cNvSpPr>
            <a:spLocks noGrp="1"/>
          </p:cNvSpPr>
          <p:nvPr>
            <p:ph type="title"/>
          </p:nvPr>
        </p:nvSpPr>
        <p:spPr>
          <a:xfrm>
            <a:off x="1893815" y="0"/>
            <a:ext cx="10298185" cy="1071672"/>
          </a:xfrm>
          <a:solidFill>
            <a:schemeClr val="tx2">
              <a:lumMod val="20000"/>
              <a:lumOff val="80000"/>
            </a:schemeClr>
          </a:solidFill>
        </p:spPr>
        <p:txBody>
          <a:bodyPr>
            <a:noAutofit/>
          </a:bodyPr>
          <a:lstStyle/>
          <a:p>
            <a:r>
              <a:rPr lang="lv-LV" sz="2000" dirty="0"/>
              <a:t>2024. gada decembrī ministrijām jāinvestē vēl 274 milj. EUR, lai sasniegtu Atveseļošanas fonda budžeta izdevumu gada prognozi </a:t>
            </a:r>
            <a:r>
              <a:rPr lang="lv-LV" sz="2000" b="0" dirty="0"/>
              <a:t>(2024. gada decembra izpildes dati būs 2025. gada janvāra vidū)</a:t>
            </a:r>
            <a:br>
              <a:rPr lang="lv-LV" sz="2000" dirty="0"/>
            </a:br>
            <a:br>
              <a:rPr lang="lv-LV" sz="2000" dirty="0"/>
            </a:br>
            <a:endParaRPr lang="lv-LV" sz="2000" dirty="0"/>
          </a:p>
        </p:txBody>
      </p:sp>
      <p:sp>
        <p:nvSpPr>
          <p:cNvPr id="6" name="Slide Number Placeholder 5">
            <a:extLst>
              <a:ext uri="{FF2B5EF4-FFF2-40B4-BE49-F238E27FC236}">
                <a16:creationId xmlns:a16="http://schemas.microsoft.com/office/drawing/2014/main" id="{F61C39A7-59FB-50FD-F0DD-1A98D80EFD39}"/>
              </a:ext>
            </a:extLst>
          </p:cNvPr>
          <p:cNvSpPr>
            <a:spLocks noGrp="1"/>
          </p:cNvSpPr>
          <p:nvPr>
            <p:ph type="sldNum" sz="quarter" idx="13"/>
          </p:nvPr>
        </p:nvSpPr>
        <p:spPr/>
        <p:txBody>
          <a:bodyPr/>
          <a:lstStyle/>
          <a:p>
            <a:fld id="{0B582915-0310-4CDD-9A79-BDC3E59340E8}" type="slidenum">
              <a:rPr lang="en-US" altLang="lv-LV" smtClean="0"/>
              <a:pPr/>
              <a:t>13</a:t>
            </a:fld>
            <a:endParaRPr lang="en-US" altLang="lv-LV"/>
          </a:p>
        </p:txBody>
      </p:sp>
      <p:graphicFrame>
        <p:nvGraphicFramePr>
          <p:cNvPr id="7" name="Chart 6">
            <a:extLst>
              <a:ext uri="{FF2B5EF4-FFF2-40B4-BE49-F238E27FC236}">
                <a16:creationId xmlns:a16="http://schemas.microsoft.com/office/drawing/2014/main" id="{2ED6AFDE-3044-DEEA-0588-099E89484CAC}"/>
              </a:ext>
            </a:extLst>
          </p:cNvPr>
          <p:cNvGraphicFramePr>
            <a:graphicFrameLocks/>
          </p:cNvGraphicFramePr>
          <p:nvPr>
            <p:extLst>
              <p:ext uri="{D42A27DB-BD31-4B8C-83A1-F6EECF244321}">
                <p14:modId xmlns:p14="http://schemas.microsoft.com/office/powerpoint/2010/main" val="4218446698"/>
              </p:ext>
            </p:extLst>
          </p:nvPr>
        </p:nvGraphicFramePr>
        <p:xfrm>
          <a:off x="101600" y="925551"/>
          <a:ext cx="12007273" cy="5616832"/>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73888" y="6542383"/>
            <a:ext cx="5966691" cy="230832"/>
          </a:xfrm>
          <a:prstGeom prst="rect">
            <a:avLst/>
          </a:prstGeom>
          <a:noFill/>
        </p:spPr>
        <p:txBody>
          <a:bodyPr wrap="square" rtlCol="0">
            <a:spAutoFit/>
          </a:bodyPr>
          <a:lstStyle/>
          <a:p>
            <a:r>
              <a:rPr lang="lv-LV" sz="900" i="1" dirty="0">
                <a:latin typeface="Verdana" panose="020B0604030504040204" pitchFamily="34" charset="0"/>
                <a:ea typeface="Verdana" panose="020B0604030504040204" pitchFamily="34" charset="0"/>
              </a:rPr>
              <a:t>*Neieskaitot tehnisko palīdzību Atveseļošanas fonda investīciju administrēšanai</a:t>
            </a:r>
          </a:p>
        </p:txBody>
      </p:sp>
    </p:spTree>
    <p:extLst>
      <p:ext uri="{BB962C8B-B14F-4D97-AF65-F5344CB8AC3E}">
        <p14:creationId xmlns:p14="http://schemas.microsoft.com/office/powerpoint/2010/main" val="1721843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a:extLst>
              <a:ext uri="{FF2B5EF4-FFF2-40B4-BE49-F238E27FC236}">
                <a16:creationId xmlns:a16="http://schemas.microsoft.com/office/drawing/2014/main" id="{7746BA1D-0BAB-79DA-99D6-FFFF1EE73323}"/>
              </a:ext>
            </a:extLst>
          </p:cNvPr>
          <p:cNvGraphicFramePr>
            <a:graphicFrameLocks noGrp="1"/>
          </p:cNvGraphicFramePr>
          <p:nvPr>
            <p:ph idx="1"/>
            <p:extLst>
              <p:ext uri="{D42A27DB-BD31-4B8C-83A1-F6EECF244321}">
                <p14:modId xmlns:p14="http://schemas.microsoft.com/office/powerpoint/2010/main" val="1761275156"/>
              </p:ext>
            </p:extLst>
          </p:nvPr>
        </p:nvGraphicFramePr>
        <p:xfrm>
          <a:off x="3454399" y="1400784"/>
          <a:ext cx="8656354" cy="4725380"/>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a:extLst>
              <a:ext uri="{FF2B5EF4-FFF2-40B4-BE49-F238E27FC236}">
                <a16:creationId xmlns:a16="http://schemas.microsoft.com/office/drawing/2014/main" id="{F3050DB0-7BE0-ED02-7E55-A722D29DF02C}"/>
              </a:ext>
            </a:extLst>
          </p:cNvPr>
          <p:cNvSpPr>
            <a:spLocks noGrp="1"/>
          </p:cNvSpPr>
          <p:nvPr>
            <p:ph type="title"/>
          </p:nvPr>
        </p:nvSpPr>
        <p:spPr>
          <a:xfrm>
            <a:off x="2030819" y="0"/>
            <a:ext cx="10161181" cy="1162050"/>
          </a:xfrm>
          <a:solidFill>
            <a:schemeClr val="tx2">
              <a:lumMod val="20000"/>
              <a:lumOff val="80000"/>
            </a:schemeClr>
          </a:solidFill>
        </p:spPr>
        <p:txBody>
          <a:bodyPr>
            <a:normAutofit/>
          </a:bodyPr>
          <a:lstStyle/>
          <a:p>
            <a:pPr>
              <a:lnSpc>
                <a:spcPct val="150000"/>
              </a:lnSpc>
            </a:pPr>
            <a:r>
              <a:rPr lang="lv-LV" sz="2000" b="0" dirty="0"/>
              <a:t>ES fondu 2021-2027 2024. gada MKN izstrādes mērķu izpildes progress - </a:t>
            </a:r>
            <a:r>
              <a:rPr lang="lv-LV" dirty="0"/>
              <a:t>Satiksmes ministrija </a:t>
            </a:r>
          </a:p>
        </p:txBody>
      </p:sp>
      <p:sp>
        <p:nvSpPr>
          <p:cNvPr id="6" name="Slide Number Placeholder 5">
            <a:extLst>
              <a:ext uri="{FF2B5EF4-FFF2-40B4-BE49-F238E27FC236}">
                <a16:creationId xmlns:a16="http://schemas.microsoft.com/office/drawing/2014/main" id="{53416B60-74AA-D1B9-4160-14920DB84181}"/>
              </a:ext>
            </a:extLst>
          </p:cNvPr>
          <p:cNvSpPr>
            <a:spLocks noGrp="1"/>
          </p:cNvSpPr>
          <p:nvPr>
            <p:ph type="sldNum" sz="quarter" idx="13"/>
          </p:nvPr>
        </p:nvSpPr>
        <p:spPr/>
        <p:txBody>
          <a:bodyPr/>
          <a:lstStyle/>
          <a:p>
            <a:fld id="{0B582915-0310-4CDD-9A79-BDC3E59340E8}" type="slidenum">
              <a:rPr lang="en-US" altLang="lv-LV" smtClean="0"/>
              <a:pPr/>
              <a:t>14</a:t>
            </a:fld>
            <a:endParaRPr lang="en-US" altLang="lv-LV"/>
          </a:p>
        </p:txBody>
      </p:sp>
      <p:sp>
        <p:nvSpPr>
          <p:cNvPr id="13" name="TextBox 12">
            <a:extLst>
              <a:ext uri="{FF2B5EF4-FFF2-40B4-BE49-F238E27FC236}">
                <a16:creationId xmlns:a16="http://schemas.microsoft.com/office/drawing/2014/main" id="{BE35BE90-7E80-DA5B-0598-FB20A29A08C4}"/>
              </a:ext>
            </a:extLst>
          </p:cNvPr>
          <p:cNvSpPr txBox="1"/>
          <p:nvPr/>
        </p:nvSpPr>
        <p:spPr>
          <a:xfrm>
            <a:off x="175376" y="5493603"/>
            <a:ext cx="3184893" cy="830997"/>
          </a:xfrm>
          <a:prstGeom prst="rect">
            <a:avLst/>
          </a:prstGeom>
          <a:noFill/>
          <a:ln w="76200">
            <a:solidFill>
              <a:schemeClr val="accent6">
                <a:lumMod val="40000"/>
                <a:lumOff val="60000"/>
              </a:schemeClr>
            </a:solidFill>
          </a:ln>
        </p:spPr>
        <p:txBody>
          <a:bodyPr wrap="square">
            <a:spAutoFit/>
          </a:bodyPr>
          <a:lstStyle/>
          <a:p>
            <a:r>
              <a:rPr lang="lv-LV" sz="1600" dirty="0">
                <a:latin typeface="Verdana" panose="020B0604030504040204" pitchFamily="34" charset="0"/>
                <a:ea typeface="Verdana" panose="020B0604030504040204" pitchFamily="34" charset="0"/>
              </a:rPr>
              <a:t>** </a:t>
            </a:r>
            <a:r>
              <a:rPr lang="lv-LV" sz="1600" b="1" dirty="0">
                <a:latin typeface="Verdana" panose="020B0604030504040204" pitchFamily="34" charset="0"/>
                <a:ea typeface="Verdana" panose="020B0604030504040204" pitchFamily="34" charset="0"/>
              </a:rPr>
              <a:t>Saskaņošana procesā</a:t>
            </a:r>
            <a:r>
              <a:rPr lang="lv-LV" sz="1600" dirty="0">
                <a:latin typeface="Verdana" panose="020B0604030504040204" pitchFamily="34" charset="0"/>
                <a:ea typeface="Verdana" panose="020B0604030504040204" pitchFamily="34" charset="0"/>
              </a:rPr>
              <a:t>: </a:t>
            </a:r>
          </a:p>
          <a:p>
            <a:r>
              <a:rPr lang="lv-LV" sz="1600" dirty="0">
                <a:latin typeface="Verdana" panose="020B0604030504040204" pitchFamily="34" charset="0"/>
                <a:ea typeface="Verdana" panose="020B0604030504040204" pitchFamily="34" charset="0"/>
              </a:rPr>
              <a:t>Platjoslas infrastruktūra 6,2 milj. EUR</a:t>
            </a:r>
            <a:endParaRPr lang="lv-LV" sz="1800" dirty="0"/>
          </a:p>
        </p:txBody>
      </p:sp>
      <p:sp>
        <p:nvSpPr>
          <p:cNvPr id="3" name="TextBox 2">
            <a:extLst>
              <a:ext uri="{FF2B5EF4-FFF2-40B4-BE49-F238E27FC236}">
                <a16:creationId xmlns:a16="http://schemas.microsoft.com/office/drawing/2014/main" id="{0B364058-1F80-8106-C33A-227794D5E23E}"/>
              </a:ext>
            </a:extLst>
          </p:cNvPr>
          <p:cNvSpPr txBox="1"/>
          <p:nvPr/>
        </p:nvSpPr>
        <p:spPr>
          <a:xfrm>
            <a:off x="81247" y="1661662"/>
            <a:ext cx="3373152" cy="3693319"/>
          </a:xfrm>
          <a:prstGeom prst="rect">
            <a:avLst/>
          </a:prstGeom>
          <a:noFill/>
          <a:ln w="76200">
            <a:solidFill>
              <a:srgbClr val="FF0000"/>
            </a:solidFill>
          </a:ln>
        </p:spPr>
        <p:txBody>
          <a:bodyPr wrap="square">
            <a:spAutoFit/>
          </a:bodyPr>
          <a:lstStyle/>
          <a:p>
            <a:r>
              <a:rPr lang="lv-LV" sz="1600" dirty="0">
                <a:latin typeface="Verdana" panose="020B0604030504040204" pitchFamily="34" charset="0"/>
                <a:ea typeface="Verdana" panose="020B0604030504040204" pitchFamily="34" charset="0"/>
              </a:rPr>
              <a:t>* </a:t>
            </a:r>
            <a:r>
              <a:rPr lang="lv-LV" sz="1600" b="1" dirty="0">
                <a:latin typeface="Verdana" panose="020B0604030504040204" pitchFamily="34" charset="0"/>
                <a:ea typeface="Verdana" panose="020B0604030504040204" pitchFamily="34" charset="0"/>
              </a:rPr>
              <a:t>Saskaņošana nav uzsākta</a:t>
            </a:r>
            <a:r>
              <a:rPr lang="lv-LV" sz="1600" dirty="0">
                <a:latin typeface="Verdana" panose="020B0604030504040204" pitchFamily="34" charset="0"/>
                <a:ea typeface="Verdana" panose="020B0604030504040204" pitchFamily="34" charset="0"/>
              </a:rPr>
              <a:t>: </a:t>
            </a:r>
          </a:p>
          <a:p>
            <a:pPr marL="285750" indent="-285750">
              <a:buFont typeface="Arial" panose="020B0604020202020204" pitchFamily="34" charset="0"/>
              <a:buChar char="•"/>
            </a:pPr>
            <a:r>
              <a:rPr lang="lv-LV" sz="1600" dirty="0">
                <a:latin typeface="Verdana" panose="020B0604030504040204" pitchFamily="34" charset="0"/>
                <a:ea typeface="Verdana" panose="020B0604030504040204" pitchFamily="34" charset="0"/>
              </a:rPr>
              <a:t>Dzelzceļa infrastruktūra 329,7 milj. EUR*</a:t>
            </a:r>
          </a:p>
          <a:p>
            <a:pPr marL="285750" indent="-285750">
              <a:buFontTx/>
              <a:buChar char="-"/>
            </a:pPr>
            <a:r>
              <a:rPr lang="lv-LV" sz="1600" dirty="0" err="1">
                <a:latin typeface="Verdana" panose="020B0604030504040204" pitchFamily="34" charset="0"/>
                <a:ea typeface="Verdana" panose="020B0604030504040204" pitchFamily="34" charset="0"/>
              </a:rPr>
              <a:t>Bezemisiju</a:t>
            </a:r>
            <a:r>
              <a:rPr lang="lv-LV" sz="1600" dirty="0">
                <a:latin typeface="Verdana" panose="020B0604030504040204" pitchFamily="34" charset="0"/>
                <a:ea typeface="Verdana" panose="020B0604030504040204" pitchFamily="34" charset="0"/>
              </a:rPr>
              <a:t> vilcieni 15,2 milj. EUR* </a:t>
            </a:r>
            <a:r>
              <a:rPr lang="lv-LV" sz="1400" i="1" dirty="0">
                <a:latin typeface="Verdana" panose="020B0604030504040204" pitchFamily="34" charset="0"/>
                <a:ea typeface="Verdana" panose="020B0604030504040204" pitchFamily="34" charset="0"/>
              </a:rPr>
              <a:t>(esošais regulējums nav aktuāls/tiks atsaukts)</a:t>
            </a:r>
          </a:p>
          <a:p>
            <a:r>
              <a:rPr lang="lv-LV" sz="1400" i="1" dirty="0">
                <a:latin typeface="Verdana" panose="020B0604030504040204" pitchFamily="34" charset="0"/>
                <a:ea typeface="Verdana" panose="020B0604030504040204" pitchFamily="34" charset="0"/>
              </a:rPr>
              <a:t>*iesniegts priekšlikums pārdalei RB</a:t>
            </a:r>
          </a:p>
          <a:p>
            <a:pPr marL="285750" indent="-285750">
              <a:buFontTx/>
              <a:buChar char="-"/>
            </a:pPr>
            <a:r>
              <a:rPr lang="lv-LV" sz="1600" dirty="0">
                <a:latin typeface="Verdana" panose="020B0604030504040204" pitchFamily="34" charset="0"/>
                <a:ea typeface="Verdana" panose="020B0604030504040204" pitchFamily="34" charset="0"/>
              </a:rPr>
              <a:t>Sausās ostas 21 milj. EUR</a:t>
            </a:r>
          </a:p>
          <a:p>
            <a:pPr marL="285750" indent="-285750">
              <a:buFontTx/>
              <a:buChar char="-"/>
            </a:pPr>
            <a:r>
              <a:rPr lang="lv-LV" sz="1600" dirty="0">
                <a:latin typeface="Verdana" panose="020B0604030504040204" pitchFamily="34" charset="0"/>
                <a:ea typeface="Verdana" panose="020B0604030504040204" pitchFamily="34" charset="0"/>
              </a:rPr>
              <a:t>Satiksmes plūsmas viedās tehnoloģijas 3,1 milj. EUR</a:t>
            </a:r>
          </a:p>
          <a:p>
            <a:pPr marL="285750" indent="-285750">
              <a:buFontTx/>
              <a:buChar char="-"/>
            </a:pPr>
            <a:r>
              <a:rPr lang="lv-LV" sz="1600" dirty="0">
                <a:latin typeface="Verdana" panose="020B0604030504040204" pitchFamily="34" charset="0"/>
                <a:ea typeface="Verdana" panose="020B0604030504040204" pitchFamily="34" charset="0"/>
              </a:rPr>
              <a:t>Risinājuma modelējums ES zaļā kursa jomā 2,5 milj. EUR</a:t>
            </a:r>
          </a:p>
        </p:txBody>
      </p:sp>
      <p:sp>
        <p:nvSpPr>
          <p:cNvPr id="4" name="Left Brace 3">
            <a:extLst>
              <a:ext uri="{FF2B5EF4-FFF2-40B4-BE49-F238E27FC236}">
                <a16:creationId xmlns:a16="http://schemas.microsoft.com/office/drawing/2014/main" id="{A86B1CF0-B6EB-B6D0-DA51-31F3082FD23B}"/>
              </a:ext>
            </a:extLst>
          </p:cNvPr>
          <p:cNvSpPr/>
          <p:nvPr/>
        </p:nvSpPr>
        <p:spPr>
          <a:xfrm rot="5400000">
            <a:off x="10126943" y="1931357"/>
            <a:ext cx="566384" cy="162668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lv-LV" dirty="0"/>
          </a:p>
        </p:txBody>
      </p:sp>
      <p:sp>
        <p:nvSpPr>
          <p:cNvPr id="18" name="TextBox 17">
            <a:extLst>
              <a:ext uri="{FF2B5EF4-FFF2-40B4-BE49-F238E27FC236}">
                <a16:creationId xmlns:a16="http://schemas.microsoft.com/office/drawing/2014/main" id="{5A307838-BF13-C5ED-D2E6-B2C4C11F25C4}"/>
              </a:ext>
            </a:extLst>
          </p:cNvPr>
          <p:cNvSpPr txBox="1"/>
          <p:nvPr/>
        </p:nvSpPr>
        <p:spPr>
          <a:xfrm>
            <a:off x="9968838" y="2045801"/>
            <a:ext cx="882594" cy="353943"/>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lv-LV" b="1" dirty="0">
                <a:solidFill>
                  <a:srgbClr val="C00000"/>
                </a:solidFill>
                <a:latin typeface="Verdana" panose="020B0604030504040204" pitchFamily="34" charset="0"/>
                <a:ea typeface="Verdana" panose="020B0604030504040204" pitchFamily="34" charset="0"/>
              </a:rPr>
              <a:t>377,8</a:t>
            </a:r>
          </a:p>
        </p:txBody>
      </p:sp>
    </p:spTree>
    <p:extLst>
      <p:ext uri="{BB962C8B-B14F-4D97-AF65-F5344CB8AC3E}">
        <p14:creationId xmlns:p14="http://schemas.microsoft.com/office/powerpoint/2010/main" val="11344580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3E36A-A748-6C8A-3F88-F0726BAEF743}"/>
            </a:ext>
          </a:extLst>
        </p:cNvPr>
        <p:cNvGrpSpPr/>
        <p:nvPr/>
      </p:nvGrpSpPr>
      <p:grpSpPr>
        <a:xfrm>
          <a:off x="0" y="0"/>
          <a:ext cx="0" cy="0"/>
          <a:chOff x="0" y="0"/>
          <a:chExt cx="0" cy="0"/>
        </a:xfrm>
      </p:grpSpPr>
      <p:graphicFrame>
        <p:nvGraphicFramePr>
          <p:cNvPr id="19" name="Content Placeholder 18">
            <a:extLst>
              <a:ext uri="{FF2B5EF4-FFF2-40B4-BE49-F238E27FC236}">
                <a16:creationId xmlns:a16="http://schemas.microsoft.com/office/drawing/2014/main" id="{25C4901C-386D-0E2B-46A3-B4ECA210F2C4}"/>
              </a:ext>
            </a:extLst>
          </p:cNvPr>
          <p:cNvGraphicFramePr>
            <a:graphicFrameLocks noGrp="1"/>
          </p:cNvGraphicFramePr>
          <p:nvPr>
            <p:ph idx="1"/>
            <p:extLst>
              <p:ext uri="{D42A27DB-BD31-4B8C-83A1-F6EECF244321}">
                <p14:modId xmlns:p14="http://schemas.microsoft.com/office/powerpoint/2010/main" val="210837985"/>
              </p:ext>
            </p:extLst>
          </p:nvPr>
        </p:nvGraphicFramePr>
        <p:xfrm>
          <a:off x="3454400" y="1752600"/>
          <a:ext cx="8128000" cy="4373563"/>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a:extLst>
              <a:ext uri="{FF2B5EF4-FFF2-40B4-BE49-F238E27FC236}">
                <a16:creationId xmlns:a16="http://schemas.microsoft.com/office/drawing/2014/main" id="{96EBC53E-204F-7B3E-A7AC-F7FC7770DA23}"/>
              </a:ext>
            </a:extLst>
          </p:cNvPr>
          <p:cNvSpPr>
            <a:spLocks noGrp="1"/>
          </p:cNvSpPr>
          <p:nvPr>
            <p:ph type="title"/>
          </p:nvPr>
        </p:nvSpPr>
        <p:spPr>
          <a:xfrm>
            <a:off x="1935126" y="0"/>
            <a:ext cx="10256875" cy="1036642"/>
          </a:xfrm>
          <a:solidFill>
            <a:schemeClr val="tx2">
              <a:lumMod val="20000"/>
              <a:lumOff val="80000"/>
            </a:schemeClr>
          </a:solidFill>
        </p:spPr>
        <p:txBody>
          <a:bodyPr>
            <a:normAutofit fontScale="90000"/>
          </a:bodyPr>
          <a:lstStyle/>
          <a:p>
            <a:pPr>
              <a:lnSpc>
                <a:spcPct val="150000"/>
              </a:lnSpc>
            </a:pPr>
            <a:r>
              <a:rPr lang="lv-LV" sz="2200" b="0" dirty="0"/>
              <a:t>ES fondu 2021-2027 2024. gada MKN izstrādes mērķu izpildes progress – </a:t>
            </a:r>
            <a:br>
              <a:rPr lang="lv-LV" dirty="0"/>
            </a:br>
            <a:r>
              <a:rPr lang="lv-LV" dirty="0"/>
              <a:t>Viedās administrācijas un reģionālās attīstības ministrija </a:t>
            </a:r>
          </a:p>
        </p:txBody>
      </p:sp>
      <p:sp>
        <p:nvSpPr>
          <p:cNvPr id="4" name="Text Placeholder 3">
            <a:extLst>
              <a:ext uri="{FF2B5EF4-FFF2-40B4-BE49-F238E27FC236}">
                <a16:creationId xmlns:a16="http://schemas.microsoft.com/office/drawing/2014/main" id="{F900AEB8-6A50-48A1-0E38-DED3FB35721E}"/>
              </a:ext>
            </a:extLst>
          </p:cNvPr>
          <p:cNvSpPr>
            <a:spLocks noGrp="1"/>
          </p:cNvSpPr>
          <p:nvPr>
            <p:ph type="body" sz="quarter" idx="10"/>
          </p:nvPr>
        </p:nvSpPr>
        <p:spPr>
          <a:xfrm>
            <a:off x="203298" y="1703146"/>
            <a:ext cx="3064558" cy="1635545"/>
          </a:xfrm>
          <a:ln w="76200">
            <a:solidFill>
              <a:srgbClr val="FF0000"/>
            </a:solidFill>
          </a:ln>
        </p:spPr>
        <p:txBody>
          <a:bodyPr>
            <a:normAutofit/>
          </a:bodyPr>
          <a:lstStyle/>
          <a:p>
            <a:r>
              <a:rPr lang="lv-LV" sz="1600" dirty="0"/>
              <a:t>*</a:t>
            </a:r>
            <a:r>
              <a:rPr lang="lv-LV" sz="1600" dirty="0">
                <a:latin typeface="Verdana" panose="020B0604030504040204" pitchFamily="34" charset="0"/>
                <a:ea typeface="Verdana" panose="020B0604030504040204" pitchFamily="34" charset="0"/>
              </a:rPr>
              <a:t> </a:t>
            </a:r>
            <a:r>
              <a:rPr lang="lv-LV" sz="1600" b="1" dirty="0">
                <a:latin typeface="Verdana" panose="020B0604030504040204" pitchFamily="34" charset="0"/>
                <a:ea typeface="Verdana" panose="020B0604030504040204" pitchFamily="34" charset="0"/>
              </a:rPr>
              <a:t>Saskaņošana nav uzsākta</a:t>
            </a:r>
            <a:r>
              <a:rPr lang="lv-LV" sz="1600" dirty="0">
                <a:latin typeface="Verdana" panose="020B0604030504040204" pitchFamily="34" charset="0"/>
                <a:ea typeface="Verdana" panose="020B0604030504040204" pitchFamily="34" charset="0"/>
              </a:rPr>
              <a:t>: </a:t>
            </a:r>
          </a:p>
          <a:p>
            <a:r>
              <a:rPr lang="lv-LV" sz="1600" dirty="0"/>
              <a:t>Atteikšanās no kūdras izmantošanas enerģētikā (TPF) 43,4 milj. EUR</a:t>
            </a:r>
          </a:p>
        </p:txBody>
      </p:sp>
      <p:sp>
        <p:nvSpPr>
          <p:cNvPr id="6" name="Slide Number Placeholder 5">
            <a:extLst>
              <a:ext uri="{FF2B5EF4-FFF2-40B4-BE49-F238E27FC236}">
                <a16:creationId xmlns:a16="http://schemas.microsoft.com/office/drawing/2014/main" id="{6CD862B8-11B0-F72B-360D-DE140278E2C2}"/>
              </a:ext>
            </a:extLst>
          </p:cNvPr>
          <p:cNvSpPr>
            <a:spLocks noGrp="1"/>
          </p:cNvSpPr>
          <p:nvPr>
            <p:ph type="sldNum" sz="quarter" idx="13"/>
          </p:nvPr>
        </p:nvSpPr>
        <p:spPr/>
        <p:txBody>
          <a:bodyPr/>
          <a:lstStyle/>
          <a:p>
            <a:fld id="{0B582915-0310-4CDD-9A79-BDC3E59340E8}" type="slidenum">
              <a:rPr lang="en-US" altLang="lv-LV" smtClean="0"/>
              <a:pPr/>
              <a:t>15</a:t>
            </a:fld>
            <a:endParaRPr lang="en-US" altLang="lv-LV"/>
          </a:p>
        </p:txBody>
      </p:sp>
      <p:sp>
        <p:nvSpPr>
          <p:cNvPr id="3" name="Text Placeholder 3">
            <a:extLst>
              <a:ext uri="{FF2B5EF4-FFF2-40B4-BE49-F238E27FC236}">
                <a16:creationId xmlns:a16="http://schemas.microsoft.com/office/drawing/2014/main" id="{B4AD536A-CED9-9323-B0A4-9A4EB3564E80}"/>
              </a:ext>
            </a:extLst>
          </p:cNvPr>
          <p:cNvSpPr txBox="1">
            <a:spLocks/>
          </p:cNvSpPr>
          <p:nvPr/>
        </p:nvSpPr>
        <p:spPr bwMode="auto">
          <a:xfrm>
            <a:off x="203297" y="3532682"/>
            <a:ext cx="3064558" cy="2182631"/>
          </a:xfrm>
          <a:prstGeom prst="rect">
            <a:avLst/>
          </a:prstGeom>
          <a:noFill/>
          <a:ln w="76200">
            <a:solidFill>
              <a:schemeClr val="accent6">
                <a:lumMod val="40000"/>
                <a:lumOff val="60000"/>
              </a:schemeClr>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3957" tIns="46979" rIns="93957" bIns="46979" numCol="1" anchor="t" anchorCtr="0" compatLnSpc="1">
            <a:prstTxWarp prst="textNoShape">
              <a:avLst/>
            </a:prstTxWarp>
            <a:normAutofit/>
          </a:bodyPr>
          <a:lstStyle>
            <a:lvl1pPr marL="0" indent="0" algn="l" defTabSz="938213" rtl="0" eaLnBrk="1" fontAlgn="base" hangingPunct="1">
              <a:spcBef>
                <a:spcPct val="20000"/>
              </a:spcBef>
              <a:spcAft>
                <a:spcPct val="0"/>
              </a:spcAft>
              <a:buFont typeface="Arial" panose="020B0604020202020204" pitchFamily="34" charset="0"/>
              <a:buNone/>
              <a:defRPr sz="1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r>
              <a:rPr lang="lv-LV" sz="1600" dirty="0"/>
              <a:t>** </a:t>
            </a:r>
            <a:r>
              <a:rPr lang="lv-LV" sz="1600" b="1" dirty="0"/>
              <a:t>Saskaņošana procesā</a:t>
            </a:r>
            <a:r>
              <a:rPr lang="lv-LV" sz="1600" dirty="0"/>
              <a:t>: </a:t>
            </a:r>
          </a:p>
          <a:p>
            <a:r>
              <a:rPr lang="lv-LV" sz="1600" dirty="0"/>
              <a:t> - Bioloģiskās daudzveidības veicināšana un saglabāšana 23,3 milj. EUR</a:t>
            </a:r>
          </a:p>
          <a:p>
            <a:r>
              <a:rPr lang="lv-LV" sz="1600" dirty="0"/>
              <a:t>- Digitālo prasmju pilnveide 3,1 milj. EUR</a:t>
            </a:r>
          </a:p>
        </p:txBody>
      </p:sp>
      <p:sp>
        <p:nvSpPr>
          <p:cNvPr id="11" name="Left Brace 10">
            <a:extLst>
              <a:ext uri="{FF2B5EF4-FFF2-40B4-BE49-F238E27FC236}">
                <a16:creationId xmlns:a16="http://schemas.microsoft.com/office/drawing/2014/main" id="{7E2C5900-1987-3CDE-5CE2-EE74B73F2E8F}"/>
              </a:ext>
            </a:extLst>
          </p:cNvPr>
          <p:cNvSpPr/>
          <p:nvPr/>
        </p:nvSpPr>
        <p:spPr>
          <a:xfrm rot="5400000">
            <a:off x="9613872" y="2772656"/>
            <a:ext cx="566384" cy="162668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lv-LV" dirty="0"/>
          </a:p>
        </p:txBody>
      </p:sp>
      <p:sp>
        <p:nvSpPr>
          <p:cNvPr id="12" name="TextBox 11">
            <a:extLst>
              <a:ext uri="{FF2B5EF4-FFF2-40B4-BE49-F238E27FC236}">
                <a16:creationId xmlns:a16="http://schemas.microsoft.com/office/drawing/2014/main" id="{D077B3F7-7068-0BC2-C0F3-8BEE51AE9C4F}"/>
              </a:ext>
            </a:extLst>
          </p:cNvPr>
          <p:cNvSpPr txBox="1"/>
          <p:nvPr/>
        </p:nvSpPr>
        <p:spPr>
          <a:xfrm>
            <a:off x="9455767" y="2927397"/>
            <a:ext cx="882594" cy="353943"/>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lv-LV" b="1" dirty="0">
                <a:solidFill>
                  <a:srgbClr val="C00000"/>
                </a:solidFill>
                <a:latin typeface="Verdana" panose="020B0604030504040204" pitchFamily="34" charset="0"/>
                <a:ea typeface="Verdana" panose="020B0604030504040204" pitchFamily="34" charset="0"/>
              </a:rPr>
              <a:t>69,8</a:t>
            </a:r>
          </a:p>
        </p:txBody>
      </p:sp>
      <p:sp>
        <p:nvSpPr>
          <p:cNvPr id="5" name="TextBox 4">
            <a:extLst>
              <a:ext uri="{FF2B5EF4-FFF2-40B4-BE49-F238E27FC236}">
                <a16:creationId xmlns:a16="http://schemas.microsoft.com/office/drawing/2014/main" id="{9B4DFBB4-A090-429D-C1D9-2B4433D182F2}"/>
              </a:ext>
            </a:extLst>
          </p:cNvPr>
          <p:cNvSpPr txBox="1"/>
          <p:nvPr/>
        </p:nvSpPr>
        <p:spPr>
          <a:xfrm>
            <a:off x="7035895" y="1842080"/>
            <a:ext cx="1028700" cy="353943"/>
          </a:xfrm>
          <a:prstGeom prst="rect">
            <a:avLst/>
          </a:prstGeom>
          <a:ln w="28575">
            <a:solidFill>
              <a:srgbClr val="00B050"/>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lv-LV" b="1" dirty="0">
                <a:solidFill>
                  <a:srgbClr val="00B050"/>
                </a:solidFill>
                <a:latin typeface="Verdana" panose="020B0604030504040204" pitchFamily="34" charset="0"/>
                <a:ea typeface="Verdana" panose="020B0604030504040204" pitchFamily="34" charset="0"/>
              </a:rPr>
              <a:t>660,0</a:t>
            </a:r>
          </a:p>
        </p:txBody>
      </p:sp>
    </p:spTree>
    <p:extLst>
      <p:ext uri="{BB962C8B-B14F-4D97-AF65-F5344CB8AC3E}">
        <p14:creationId xmlns:p14="http://schemas.microsoft.com/office/powerpoint/2010/main" val="167990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BC965-596D-9FB1-4CDC-19B9D639BF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42E6F9-BBAF-EA5F-784D-D9D96C775D6B}"/>
              </a:ext>
            </a:extLst>
          </p:cNvPr>
          <p:cNvSpPr>
            <a:spLocks noGrp="1"/>
          </p:cNvSpPr>
          <p:nvPr>
            <p:ph type="title"/>
          </p:nvPr>
        </p:nvSpPr>
        <p:spPr>
          <a:xfrm>
            <a:off x="2238375" y="-20633"/>
            <a:ext cx="9953625" cy="1268408"/>
          </a:xfrm>
          <a:solidFill>
            <a:schemeClr val="tx2">
              <a:lumMod val="20000"/>
              <a:lumOff val="80000"/>
            </a:schemeClr>
          </a:solidFill>
        </p:spPr>
        <p:txBody>
          <a:bodyPr>
            <a:normAutofit fontScale="90000"/>
          </a:bodyPr>
          <a:lstStyle/>
          <a:p>
            <a:pPr>
              <a:lnSpc>
                <a:spcPct val="150000"/>
              </a:lnSpc>
            </a:pPr>
            <a:r>
              <a:rPr lang="lv-LV" sz="2200" b="0" dirty="0"/>
              <a:t>ES fondu 2021-2027 2024. gada MKN izstrādes mērķu izpildes progress – </a:t>
            </a:r>
            <a:br>
              <a:rPr lang="lv-LV" b="0" dirty="0"/>
            </a:br>
            <a:r>
              <a:rPr lang="lv-LV" dirty="0"/>
              <a:t>Veselības ministrija </a:t>
            </a:r>
          </a:p>
        </p:txBody>
      </p:sp>
      <p:sp>
        <p:nvSpPr>
          <p:cNvPr id="4" name="Text Placeholder 3">
            <a:extLst>
              <a:ext uri="{FF2B5EF4-FFF2-40B4-BE49-F238E27FC236}">
                <a16:creationId xmlns:a16="http://schemas.microsoft.com/office/drawing/2014/main" id="{801B1186-5ED2-5B31-8884-8EFF21A071A2}"/>
              </a:ext>
            </a:extLst>
          </p:cNvPr>
          <p:cNvSpPr>
            <a:spLocks noGrp="1"/>
          </p:cNvSpPr>
          <p:nvPr>
            <p:ph type="body" sz="quarter" idx="10"/>
          </p:nvPr>
        </p:nvSpPr>
        <p:spPr>
          <a:xfrm>
            <a:off x="262585" y="1610039"/>
            <a:ext cx="3142677" cy="1571746"/>
          </a:xfrm>
          <a:ln w="76200">
            <a:solidFill>
              <a:srgbClr val="FF0000"/>
            </a:solidFill>
          </a:ln>
        </p:spPr>
        <p:txBody>
          <a:bodyPr>
            <a:normAutofit fontScale="85000" lnSpcReduction="10000"/>
          </a:bodyPr>
          <a:lstStyle/>
          <a:p>
            <a:r>
              <a:rPr lang="lv-LV" sz="1500" dirty="0"/>
              <a:t>*</a:t>
            </a:r>
            <a:r>
              <a:rPr lang="lv-LV" sz="1500" dirty="0">
                <a:latin typeface="Verdana" panose="020B0604030504040204" pitchFamily="34" charset="0"/>
                <a:ea typeface="Verdana" panose="020B0604030504040204" pitchFamily="34" charset="0"/>
              </a:rPr>
              <a:t> </a:t>
            </a:r>
            <a:r>
              <a:rPr lang="lv-LV" sz="1500" b="1" dirty="0">
                <a:latin typeface="Verdana" panose="020B0604030504040204" pitchFamily="34" charset="0"/>
                <a:ea typeface="Verdana" panose="020B0604030504040204" pitchFamily="34" charset="0"/>
              </a:rPr>
              <a:t>Saskaņošana nav uzsākta</a:t>
            </a:r>
            <a:r>
              <a:rPr lang="lv-LV" sz="1500" dirty="0">
                <a:latin typeface="Verdana" panose="020B0604030504040204" pitchFamily="34" charset="0"/>
                <a:ea typeface="Verdana" panose="020B0604030504040204" pitchFamily="34" charset="0"/>
              </a:rPr>
              <a:t>: </a:t>
            </a:r>
          </a:p>
          <a:p>
            <a:pPr marL="285750" indent="-285750">
              <a:buFontTx/>
              <a:buChar char="-"/>
            </a:pPr>
            <a:r>
              <a:rPr lang="lv-LV" sz="1500" dirty="0"/>
              <a:t>P. Stradiņa klīniskās universitātes slimnīcas infrastruktūras attīstība 31,1 milj. EUR</a:t>
            </a:r>
          </a:p>
          <a:p>
            <a:r>
              <a:rPr lang="lv-LV" sz="1600" i="1" dirty="0">
                <a:latin typeface="Verdana" panose="020B0604030504040204" pitchFamily="34" charset="0"/>
                <a:ea typeface="Verdana" panose="020B0604030504040204" pitchFamily="34" charset="0"/>
              </a:rPr>
              <a:t>(iesniegts priekšlikums pārdalei citām ārstn</a:t>
            </a:r>
            <a:r>
              <a:rPr lang="lv-LV" sz="1600" i="1" dirty="0"/>
              <a:t>iecības </a:t>
            </a:r>
            <a:r>
              <a:rPr lang="lv-LV" sz="1600" i="1" dirty="0">
                <a:latin typeface="Verdana" panose="020B0604030504040204" pitchFamily="34" charset="0"/>
                <a:ea typeface="Verdana" panose="020B0604030504040204" pitchFamily="34" charset="0"/>
              </a:rPr>
              <a:t>iestādēm)</a:t>
            </a:r>
            <a:endParaRPr lang="lv-LV" sz="1800" dirty="0"/>
          </a:p>
          <a:p>
            <a:pPr marL="285750" indent="-285750">
              <a:buFontTx/>
              <a:buChar char="-"/>
            </a:pPr>
            <a:endParaRPr lang="lv-LV" sz="1500" dirty="0"/>
          </a:p>
        </p:txBody>
      </p:sp>
      <p:sp>
        <p:nvSpPr>
          <p:cNvPr id="6" name="Slide Number Placeholder 5">
            <a:extLst>
              <a:ext uri="{FF2B5EF4-FFF2-40B4-BE49-F238E27FC236}">
                <a16:creationId xmlns:a16="http://schemas.microsoft.com/office/drawing/2014/main" id="{038574A3-0DF9-E5FB-4AA6-5B8C556C4A98}"/>
              </a:ext>
            </a:extLst>
          </p:cNvPr>
          <p:cNvSpPr>
            <a:spLocks noGrp="1"/>
          </p:cNvSpPr>
          <p:nvPr>
            <p:ph type="sldNum" sz="quarter" idx="13"/>
          </p:nvPr>
        </p:nvSpPr>
        <p:spPr/>
        <p:txBody>
          <a:bodyPr/>
          <a:lstStyle/>
          <a:p>
            <a:fld id="{0B582915-0310-4CDD-9A79-BDC3E59340E8}" type="slidenum">
              <a:rPr lang="en-US" altLang="lv-LV" smtClean="0"/>
              <a:pPr/>
              <a:t>16</a:t>
            </a:fld>
            <a:endParaRPr lang="en-US" altLang="lv-LV"/>
          </a:p>
        </p:txBody>
      </p:sp>
      <p:sp>
        <p:nvSpPr>
          <p:cNvPr id="3" name="Text Placeholder 3">
            <a:extLst>
              <a:ext uri="{FF2B5EF4-FFF2-40B4-BE49-F238E27FC236}">
                <a16:creationId xmlns:a16="http://schemas.microsoft.com/office/drawing/2014/main" id="{9C5CEFA9-B3B7-5E01-D534-14671341A276}"/>
              </a:ext>
            </a:extLst>
          </p:cNvPr>
          <p:cNvSpPr txBox="1">
            <a:spLocks/>
          </p:cNvSpPr>
          <p:nvPr/>
        </p:nvSpPr>
        <p:spPr bwMode="auto">
          <a:xfrm>
            <a:off x="262582" y="4518253"/>
            <a:ext cx="3142677" cy="1571745"/>
          </a:xfrm>
          <a:prstGeom prst="rect">
            <a:avLst/>
          </a:prstGeom>
          <a:noFill/>
          <a:ln w="76200">
            <a:solidFill>
              <a:srgbClr val="92D05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3957" tIns="46979" rIns="93957" bIns="46979" numCol="1" anchor="t" anchorCtr="0" compatLnSpc="1">
            <a:prstTxWarp prst="textNoShape">
              <a:avLst/>
            </a:prstTxWarp>
            <a:normAutofit fontScale="92500" lnSpcReduction="20000"/>
          </a:bodyPr>
          <a:lstStyle>
            <a:lvl1pPr marL="0" indent="0" algn="l" defTabSz="938213" rtl="0" eaLnBrk="1" fontAlgn="base" hangingPunct="1">
              <a:spcBef>
                <a:spcPct val="20000"/>
              </a:spcBef>
              <a:spcAft>
                <a:spcPct val="0"/>
              </a:spcAft>
              <a:buFont typeface="Arial" panose="020B0604020202020204" pitchFamily="34" charset="0"/>
              <a:buNone/>
              <a:defRPr sz="1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r>
              <a:rPr lang="lv-LV" sz="1600" b="1" dirty="0"/>
              <a:t>Iesniegts VK:</a:t>
            </a:r>
          </a:p>
          <a:p>
            <a:pPr marL="285750" indent="-285750">
              <a:buFontTx/>
              <a:buChar char="-"/>
            </a:pPr>
            <a:r>
              <a:rPr lang="lv-LV" sz="1600" dirty="0"/>
              <a:t>Primārās veselības aprūpes infrastruktūras attīstība 4,9 milj. EUR</a:t>
            </a:r>
          </a:p>
          <a:p>
            <a:pPr marL="285750" indent="-285750">
              <a:buFontTx/>
              <a:buChar char="-"/>
            </a:pPr>
            <a:r>
              <a:rPr lang="lv-LV" sz="1600" dirty="0"/>
              <a:t>NVO iesaiste veselības veicināšanā un slimību profilaksē 2,6 milj. EUR</a:t>
            </a:r>
          </a:p>
          <a:p>
            <a:endParaRPr lang="lv-LV" sz="1600" dirty="0"/>
          </a:p>
          <a:p>
            <a:endParaRPr lang="lv-LV" sz="1600" dirty="0"/>
          </a:p>
        </p:txBody>
      </p:sp>
      <p:sp>
        <p:nvSpPr>
          <p:cNvPr id="5" name="Text Placeholder 3">
            <a:extLst>
              <a:ext uri="{FF2B5EF4-FFF2-40B4-BE49-F238E27FC236}">
                <a16:creationId xmlns:a16="http://schemas.microsoft.com/office/drawing/2014/main" id="{C381AC8E-543A-69BB-265C-5C71F289D45A}"/>
              </a:ext>
            </a:extLst>
          </p:cNvPr>
          <p:cNvSpPr txBox="1">
            <a:spLocks/>
          </p:cNvSpPr>
          <p:nvPr/>
        </p:nvSpPr>
        <p:spPr bwMode="auto">
          <a:xfrm>
            <a:off x="262583" y="3374128"/>
            <a:ext cx="3142677" cy="959371"/>
          </a:xfrm>
          <a:prstGeom prst="rect">
            <a:avLst/>
          </a:prstGeom>
          <a:noFill/>
          <a:ln w="76200">
            <a:solidFill>
              <a:schemeClr val="accent6">
                <a:lumMod val="40000"/>
                <a:lumOff val="60000"/>
              </a:schemeClr>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3957" tIns="46979" rIns="93957" bIns="46979" numCol="1" anchor="t" anchorCtr="0" compatLnSpc="1">
            <a:prstTxWarp prst="textNoShape">
              <a:avLst/>
            </a:prstTxWarp>
            <a:normAutofit/>
          </a:bodyPr>
          <a:lstStyle>
            <a:lvl1pPr marL="0" indent="0" algn="l" defTabSz="938213" rtl="0" eaLnBrk="1" fontAlgn="base" hangingPunct="1">
              <a:spcBef>
                <a:spcPct val="20000"/>
              </a:spcBef>
              <a:spcAft>
                <a:spcPct val="0"/>
              </a:spcAft>
              <a:buFont typeface="Arial" panose="020B0604020202020204" pitchFamily="34" charset="0"/>
              <a:buNone/>
              <a:defRPr sz="1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r>
              <a:rPr lang="lv-LV" sz="1500" dirty="0"/>
              <a:t>** </a:t>
            </a:r>
            <a:r>
              <a:rPr lang="lv-LV" sz="1500" b="1" dirty="0"/>
              <a:t>Saskaņošana procesā</a:t>
            </a:r>
            <a:r>
              <a:rPr lang="lv-LV" sz="1500" dirty="0"/>
              <a:t>: </a:t>
            </a:r>
          </a:p>
          <a:p>
            <a:r>
              <a:rPr lang="lv-LV" sz="1500"/>
              <a:t>- </a:t>
            </a:r>
            <a:r>
              <a:rPr lang="lv-LV" sz="1600">
                <a:latin typeface="Verdana" panose="020B0604030504040204" pitchFamily="34" charset="0"/>
                <a:ea typeface="Verdana" panose="020B0604030504040204" pitchFamily="34" charset="0"/>
              </a:rPr>
              <a:t>Primārā veselības aprūpe 1.k.</a:t>
            </a:r>
            <a:r>
              <a:rPr lang="lv-LV" sz="1500"/>
              <a:t> </a:t>
            </a:r>
            <a:r>
              <a:rPr lang="lv-LV" sz="1500" dirty="0"/>
              <a:t>2 milj. EUR</a:t>
            </a:r>
          </a:p>
        </p:txBody>
      </p:sp>
      <p:graphicFrame>
        <p:nvGraphicFramePr>
          <p:cNvPr id="10" name="Content Placeholder 9">
            <a:extLst>
              <a:ext uri="{FF2B5EF4-FFF2-40B4-BE49-F238E27FC236}">
                <a16:creationId xmlns:a16="http://schemas.microsoft.com/office/drawing/2014/main" id="{F53487DD-1F99-E56E-E387-7B9E72051AC8}"/>
              </a:ext>
            </a:extLst>
          </p:cNvPr>
          <p:cNvGraphicFramePr>
            <a:graphicFrameLocks noGrp="1"/>
          </p:cNvGraphicFramePr>
          <p:nvPr>
            <p:ph idx="1"/>
            <p:extLst>
              <p:ext uri="{D42A27DB-BD31-4B8C-83A1-F6EECF244321}">
                <p14:modId xmlns:p14="http://schemas.microsoft.com/office/powerpoint/2010/main" val="2057914831"/>
              </p:ext>
            </p:extLst>
          </p:nvPr>
        </p:nvGraphicFramePr>
        <p:xfrm>
          <a:off x="3454400" y="1752600"/>
          <a:ext cx="8128000" cy="4373563"/>
        </p:xfrm>
        <a:graphic>
          <a:graphicData uri="http://schemas.openxmlformats.org/drawingml/2006/chart">
            <c:chart xmlns:c="http://schemas.openxmlformats.org/drawingml/2006/chart" xmlns:r="http://schemas.openxmlformats.org/officeDocument/2006/relationships" r:id="rId3"/>
          </a:graphicData>
        </a:graphic>
      </p:graphicFrame>
      <p:sp>
        <p:nvSpPr>
          <p:cNvPr id="13" name="Left Brace 12">
            <a:extLst>
              <a:ext uri="{FF2B5EF4-FFF2-40B4-BE49-F238E27FC236}">
                <a16:creationId xmlns:a16="http://schemas.microsoft.com/office/drawing/2014/main" id="{0F31336F-5FCE-2A23-D256-FD0A1FC84B0E}"/>
              </a:ext>
            </a:extLst>
          </p:cNvPr>
          <p:cNvSpPr/>
          <p:nvPr/>
        </p:nvSpPr>
        <p:spPr>
          <a:xfrm rot="5400000">
            <a:off x="9613872" y="2772656"/>
            <a:ext cx="566384" cy="162668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lv-LV" dirty="0"/>
          </a:p>
        </p:txBody>
      </p:sp>
      <p:sp>
        <p:nvSpPr>
          <p:cNvPr id="14" name="TextBox 13">
            <a:extLst>
              <a:ext uri="{FF2B5EF4-FFF2-40B4-BE49-F238E27FC236}">
                <a16:creationId xmlns:a16="http://schemas.microsoft.com/office/drawing/2014/main" id="{BE0E92E0-B9A4-465F-ADBB-345B68A430F3}"/>
              </a:ext>
            </a:extLst>
          </p:cNvPr>
          <p:cNvSpPr txBox="1"/>
          <p:nvPr/>
        </p:nvSpPr>
        <p:spPr>
          <a:xfrm>
            <a:off x="9455767" y="2927397"/>
            <a:ext cx="882594" cy="353943"/>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lv-LV" b="1" dirty="0">
                <a:solidFill>
                  <a:srgbClr val="C00000"/>
                </a:solidFill>
                <a:latin typeface="Verdana" panose="020B0604030504040204" pitchFamily="34" charset="0"/>
                <a:ea typeface="Verdana" panose="020B0604030504040204" pitchFamily="34" charset="0"/>
              </a:rPr>
              <a:t>33,1</a:t>
            </a:r>
          </a:p>
        </p:txBody>
      </p:sp>
      <p:sp>
        <p:nvSpPr>
          <p:cNvPr id="15" name="TextBox 14">
            <a:extLst>
              <a:ext uri="{FF2B5EF4-FFF2-40B4-BE49-F238E27FC236}">
                <a16:creationId xmlns:a16="http://schemas.microsoft.com/office/drawing/2014/main" id="{53006DCA-ED8F-FC22-3907-BFE0A43255E4}"/>
              </a:ext>
            </a:extLst>
          </p:cNvPr>
          <p:cNvSpPr txBox="1"/>
          <p:nvPr/>
        </p:nvSpPr>
        <p:spPr>
          <a:xfrm>
            <a:off x="7004050" y="1798320"/>
            <a:ext cx="1028700" cy="353943"/>
          </a:xfrm>
          <a:prstGeom prst="rect">
            <a:avLst/>
          </a:prstGeom>
          <a:ln w="28575">
            <a:solidFill>
              <a:srgbClr val="00B050"/>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lv-LV" b="1" dirty="0">
                <a:solidFill>
                  <a:srgbClr val="00B050"/>
                </a:solidFill>
                <a:latin typeface="Verdana" panose="020B0604030504040204" pitchFamily="34" charset="0"/>
                <a:ea typeface="Verdana" panose="020B0604030504040204" pitchFamily="34" charset="0"/>
              </a:rPr>
              <a:t>239,5</a:t>
            </a:r>
          </a:p>
        </p:txBody>
      </p:sp>
    </p:spTree>
    <p:extLst>
      <p:ext uri="{BB962C8B-B14F-4D97-AF65-F5344CB8AC3E}">
        <p14:creationId xmlns:p14="http://schemas.microsoft.com/office/powerpoint/2010/main" val="20946979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235EB-E48A-55ED-2078-0F61193FE0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6F47A1-48CC-29B6-9AFA-501815D89462}"/>
              </a:ext>
            </a:extLst>
          </p:cNvPr>
          <p:cNvSpPr>
            <a:spLocks noGrp="1"/>
          </p:cNvSpPr>
          <p:nvPr>
            <p:ph type="title"/>
          </p:nvPr>
        </p:nvSpPr>
        <p:spPr>
          <a:xfrm>
            <a:off x="2257425" y="19623"/>
            <a:ext cx="9934575" cy="1243787"/>
          </a:xfrm>
          <a:solidFill>
            <a:schemeClr val="tx2">
              <a:lumMod val="20000"/>
              <a:lumOff val="80000"/>
            </a:schemeClr>
          </a:solidFill>
        </p:spPr>
        <p:txBody>
          <a:bodyPr>
            <a:normAutofit fontScale="90000"/>
          </a:bodyPr>
          <a:lstStyle/>
          <a:p>
            <a:pPr>
              <a:lnSpc>
                <a:spcPct val="150000"/>
              </a:lnSpc>
            </a:pPr>
            <a:r>
              <a:rPr lang="lv-LV" sz="2200" b="0" dirty="0"/>
              <a:t>ES fondu 2021-2027 2024. gada MKN izstrādes mērķu izpildes progress – </a:t>
            </a:r>
            <a:br>
              <a:rPr lang="lv-LV" b="0" dirty="0"/>
            </a:br>
            <a:r>
              <a:rPr lang="lv-LV" dirty="0"/>
              <a:t>Izglītības un zinātnes ministrija </a:t>
            </a:r>
          </a:p>
        </p:txBody>
      </p:sp>
      <p:sp>
        <p:nvSpPr>
          <p:cNvPr id="4" name="Text Placeholder 3">
            <a:extLst>
              <a:ext uri="{FF2B5EF4-FFF2-40B4-BE49-F238E27FC236}">
                <a16:creationId xmlns:a16="http://schemas.microsoft.com/office/drawing/2014/main" id="{A3FFAB8D-1CC4-8D35-4B45-BE3447DDA26B}"/>
              </a:ext>
            </a:extLst>
          </p:cNvPr>
          <p:cNvSpPr>
            <a:spLocks noGrp="1"/>
          </p:cNvSpPr>
          <p:nvPr>
            <p:ph type="body" sz="quarter" idx="10"/>
          </p:nvPr>
        </p:nvSpPr>
        <p:spPr>
          <a:xfrm>
            <a:off x="170722" y="1399753"/>
            <a:ext cx="3352800" cy="1353441"/>
          </a:xfrm>
          <a:ln w="76200">
            <a:solidFill>
              <a:srgbClr val="FF0000"/>
            </a:solidFill>
          </a:ln>
        </p:spPr>
        <p:txBody>
          <a:bodyPr>
            <a:normAutofit/>
          </a:bodyPr>
          <a:lstStyle/>
          <a:p>
            <a:r>
              <a:rPr lang="lv-LV" sz="1400" dirty="0"/>
              <a:t>*</a:t>
            </a:r>
            <a:r>
              <a:rPr lang="lv-LV" sz="1400" dirty="0">
                <a:latin typeface="Verdana" panose="020B0604030504040204" pitchFamily="34" charset="0"/>
                <a:ea typeface="Verdana" panose="020B0604030504040204" pitchFamily="34" charset="0"/>
              </a:rPr>
              <a:t> </a:t>
            </a:r>
            <a:r>
              <a:rPr lang="lv-LV" sz="1400" b="1" dirty="0">
                <a:latin typeface="Verdana" panose="020B0604030504040204" pitchFamily="34" charset="0"/>
                <a:ea typeface="Verdana" panose="020B0604030504040204" pitchFamily="34" charset="0"/>
              </a:rPr>
              <a:t>Saskaņošana nav uzsākta</a:t>
            </a:r>
            <a:r>
              <a:rPr lang="lv-LV" sz="1400" dirty="0">
                <a:latin typeface="Verdana" panose="020B0604030504040204" pitchFamily="34" charset="0"/>
                <a:ea typeface="Verdana" panose="020B0604030504040204" pitchFamily="34" charset="0"/>
              </a:rPr>
              <a:t>: </a:t>
            </a:r>
          </a:p>
          <a:p>
            <a:pPr marL="285750" indent="-285750">
              <a:buFontTx/>
              <a:buChar char="-"/>
            </a:pPr>
            <a:r>
              <a:rPr lang="lv-LV" sz="1400" dirty="0"/>
              <a:t>Atbalsts profesionālai izglītībai 2 milj. EUR</a:t>
            </a:r>
          </a:p>
          <a:p>
            <a:pPr marL="285750" indent="-285750">
              <a:buFontTx/>
              <a:buChar char="-"/>
            </a:pPr>
            <a:r>
              <a:rPr lang="lv-LV" sz="1400" dirty="0"/>
              <a:t>Neformālās izglītības pieejamība 5,6 milj. EUR </a:t>
            </a:r>
          </a:p>
        </p:txBody>
      </p:sp>
      <p:sp>
        <p:nvSpPr>
          <p:cNvPr id="6" name="Slide Number Placeholder 5">
            <a:extLst>
              <a:ext uri="{FF2B5EF4-FFF2-40B4-BE49-F238E27FC236}">
                <a16:creationId xmlns:a16="http://schemas.microsoft.com/office/drawing/2014/main" id="{B0F9FFA4-1227-284E-4B25-60D43BD681D0}"/>
              </a:ext>
            </a:extLst>
          </p:cNvPr>
          <p:cNvSpPr>
            <a:spLocks noGrp="1"/>
          </p:cNvSpPr>
          <p:nvPr>
            <p:ph type="sldNum" sz="quarter" idx="13"/>
          </p:nvPr>
        </p:nvSpPr>
        <p:spPr/>
        <p:txBody>
          <a:bodyPr/>
          <a:lstStyle/>
          <a:p>
            <a:fld id="{0B582915-0310-4CDD-9A79-BDC3E59340E8}" type="slidenum">
              <a:rPr lang="en-US" altLang="lv-LV" smtClean="0"/>
              <a:pPr/>
              <a:t>17</a:t>
            </a:fld>
            <a:endParaRPr lang="en-US" altLang="lv-LV"/>
          </a:p>
        </p:txBody>
      </p:sp>
      <p:sp>
        <p:nvSpPr>
          <p:cNvPr id="3" name="Text Placeholder 3">
            <a:extLst>
              <a:ext uri="{FF2B5EF4-FFF2-40B4-BE49-F238E27FC236}">
                <a16:creationId xmlns:a16="http://schemas.microsoft.com/office/drawing/2014/main" id="{F746264E-2B93-4074-81F8-A68BAACBF25B}"/>
              </a:ext>
            </a:extLst>
          </p:cNvPr>
          <p:cNvSpPr txBox="1">
            <a:spLocks/>
          </p:cNvSpPr>
          <p:nvPr/>
        </p:nvSpPr>
        <p:spPr bwMode="auto">
          <a:xfrm>
            <a:off x="9398758" y="1348537"/>
            <a:ext cx="2678316" cy="1404657"/>
          </a:xfrm>
          <a:prstGeom prst="rect">
            <a:avLst/>
          </a:prstGeom>
          <a:noFill/>
          <a:ln w="76200">
            <a:solidFill>
              <a:srgbClr val="92D05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3957" tIns="46979" rIns="93957" bIns="46979" numCol="1" anchor="t" anchorCtr="0" compatLnSpc="1">
            <a:prstTxWarp prst="textNoShape">
              <a:avLst/>
            </a:prstTxWarp>
            <a:normAutofit/>
          </a:bodyPr>
          <a:lstStyle>
            <a:lvl1pPr marL="0" indent="0" algn="l" defTabSz="938213" rtl="0" eaLnBrk="1" fontAlgn="base" hangingPunct="1">
              <a:spcBef>
                <a:spcPct val="20000"/>
              </a:spcBef>
              <a:spcAft>
                <a:spcPct val="0"/>
              </a:spcAft>
              <a:buFont typeface="Arial" panose="020B0604020202020204" pitchFamily="34" charset="0"/>
              <a:buNone/>
              <a:defRPr sz="1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r>
              <a:rPr lang="lv-LV" sz="1300" b="1" dirty="0"/>
              <a:t>Iesniegts VK:</a:t>
            </a:r>
          </a:p>
          <a:p>
            <a:pPr marL="285750" indent="-285750">
              <a:buFontTx/>
              <a:buChar char="-"/>
            </a:pPr>
            <a:r>
              <a:rPr lang="lv-LV" sz="1300" dirty="0"/>
              <a:t>Pāreja uz ciklisku institucionālo akreditāciju 1 milj. EUR</a:t>
            </a:r>
          </a:p>
          <a:p>
            <a:pPr marL="285750" indent="-285750">
              <a:buFontTx/>
              <a:buChar char="-"/>
            </a:pPr>
            <a:r>
              <a:rPr lang="lv-LV" sz="1300" dirty="0"/>
              <a:t>Augstskolu infrastruktūra 23,7 milj. EUR</a:t>
            </a:r>
          </a:p>
        </p:txBody>
      </p:sp>
      <p:sp>
        <p:nvSpPr>
          <p:cNvPr id="5" name="Text Placeholder 3">
            <a:extLst>
              <a:ext uri="{FF2B5EF4-FFF2-40B4-BE49-F238E27FC236}">
                <a16:creationId xmlns:a16="http://schemas.microsoft.com/office/drawing/2014/main" id="{3BB8DD68-7403-3BC7-7D6C-7EF4394F1748}"/>
              </a:ext>
            </a:extLst>
          </p:cNvPr>
          <p:cNvSpPr txBox="1">
            <a:spLocks/>
          </p:cNvSpPr>
          <p:nvPr/>
        </p:nvSpPr>
        <p:spPr bwMode="auto">
          <a:xfrm>
            <a:off x="170722" y="2917554"/>
            <a:ext cx="3352800" cy="3123482"/>
          </a:xfrm>
          <a:prstGeom prst="rect">
            <a:avLst/>
          </a:prstGeom>
          <a:noFill/>
          <a:ln w="76200">
            <a:solidFill>
              <a:schemeClr val="accent6">
                <a:lumMod val="40000"/>
                <a:lumOff val="60000"/>
              </a:schemeClr>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3957" tIns="46979" rIns="93957" bIns="46979" numCol="1" anchor="t" anchorCtr="0" compatLnSpc="1">
            <a:prstTxWarp prst="textNoShape">
              <a:avLst/>
            </a:prstTxWarp>
            <a:normAutofit fontScale="92500" lnSpcReduction="10000"/>
          </a:bodyPr>
          <a:lstStyle>
            <a:lvl1pPr marL="0" indent="0" algn="l" defTabSz="938213" rtl="0" eaLnBrk="1" fontAlgn="base" hangingPunct="1">
              <a:spcBef>
                <a:spcPct val="20000"/>
              </a:spcBef>
              <a:spcAft>
                <a:spcPct val="0"/>
              </a:spcAft>
              <a:buFont typeface="Arial" panose="020B0604020202020204" pitchFamily="34" charset="0"/>
              <a:buNone/>
              <a:defRPr sz="1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r>
              <a:rPr lang="lv-LV" sz="1400" dirty="0"/>
              <a:t>** </a:t>
            </a:r>
            <a:r>
              <a:rPr lang="lv-LV" sz="1400" b="1" dirty="0"/>
              <a:t>Saskaņošana procesā</a:t>
            </a:r>
            <a:r>
              <a:rPr lang="lv-LV" sz="1400" dirty="0"/>
              <a:t>: </a:t>
            </a:r>
          </a:p>
          <a:p>
            <a:pPr marL="285750" indent="-285750">
              <a:buFontTx/>
              <a:buChar char="-"/>
            </a:pPr>
            <a:r>
              <a:rPr lang="it-IT" sz="1400" dirty="0"/>
              <a:t>RIS3 P&amp;A centri 30,4 milj. EUR</a:t>
            </a:r>
            <a:endParaRPr lang="lv-LV" sz="1400" dirty="0"/>
          </a:p>
          <a:p>
            <a:pPr marL="285750" indent="-285750">
              <a:buFontTx/>
              <a:buChar char="-"/>
            </a:pPr>
            <a:r>
              <a:rPr lang="lv-LV" sz="1400" dirty="0"/>
              <a:t>Inovāciju granti studentiem 11,8 milj. EUR</a:t>
            </a:r>
          </a:p>
          <a:p>
            <a:pPr marL="285750" indent="-285750">
              <a:buFontTx/>
              <a:buChar char="-"/>
            </a:pPr>
            <a:r>
              <a:rPr lang="lv-LV" sz="1400" dirty="0"/>
              <a:t>Izglītības iestāžu mācību līdzekļi un </a:t>
            </a:r>
            <a:r>
              <a:rPr lang="lv-LV" sz="1400"/>
              <a:t>aprīkojums 37,0 </a:t>
            </a:r>
            <a:r>
              <a:rPr lang="lv-LV" sz="1400" dirty="0"/>
              <a:t>milj. EUR</a:t>
            </a:r>
          </a:p>
          <a:p>
            <a:pPr marL="285750" indent="-285750">
              <a:buFontTx/>
              <a:buChar char="-"/>
            </a:pPr>
            <a:r>
              <a:rPr lang="lv-LV" sz="1400" dirty="0"/>
              <a:t>Studiju procesa </a:t>
            </a:r>
            <a:r>
              <a:rPr lang="lv-LV" sz="1400" dirty="0" err="1"/>
              <a:t>digitalizācija</a:t>
            </a:r>
            <a:r>
              <a:rPr lang="lv-LV" sz="1400" dirty="0"/>
              <a:t> 28,4 milj. EUR</a:t>
            </a:r>
          </a:p>
          <a:p>
            <a:pPr marL="285750" indent="-285750">
              <a:buFontTx/>
              <a:buChar char="-"/>
            </a:pPr>
            <a:r>
              <a:rPr lang="lv-LV" sz="1400" dirty="0"/>
              <a:t>Nozaru vajadzībās balstīta mūžizglītība 4,9 milj. EUR</a:t>
            </a:r>
          </a:p>
          <a:p>
            <a:pPr marL="285750" indent="-285750">
              <a:buFontTx/>
              <a:buChar char="-"/>
            </a:pPr>
            <a:r>
              <a:rPr lang="lv-LV" sz="1400" dirty="0"/>
              <a:t>Prasmju attīstība (TPF) 15,8 milj. EUR</a:t>
            </a:r>
          </a:p>
          <a:p>
            <a:pPr marL="285750" indent="-285750">
              <a:buFontTx/>
              <a:buChar char="-"/>
            </a:pPr>
            <a:r>
              <a:rPr lang="lv-LV" sz="1400" dirty="0"/>
              <a:t>Zinātnes </a:t>
            </a:r>
            <a:r>
              <a:rPr lang="lv-LV" sz="1400" dirty="0" err="1"/>
              <a:t>digitalizācija</a:t>
            </a:r>
            <a:r>
              <a:rPr lang="lv-LV" sz="1400" dirty="0"/>
              <a:t> 14,2 milj. EUR</a:t>
            </a:r>
            <a:endParaRPr lang="lv-LV" sz="1500" dirty="0"/>
          </a:p>
        </p:txBody>
      </p:sp>
      <p:graphicFrame>
        <p:nvGraphicFramePr>
          <p:cNvPr id="10" name="Content Placeholder 9">
            <a:extLst>
              <a:ext uri="{FF2B5EF4-FFF2-40B4-BE49-F238E27FC236}">
                <a16:creationId xmlns:a16="http://schemas.microsoft.com/office/drawing/2014/main" id="{64DB7292-079F-3EE8-A83C-56FB17AFD53B}"/>
              </a:ext>
            </a:extLst>
          </p:cNvPr>
          <p:cNvGraphicFramePr>
            <a:graphicFrameLocks noGrp="1"/>
          </p:cNvGraphicFramePr>
          <p:nvPr>
            <p:ph idx="1"/>
            <p:extLst>
              <p:ext uri="{D42A27DB-BD31-4B8C-83A1-F6EECF244321}">
                <p14:modId xmlns:p14="http://schemas.microsoft.com/office/powerpoint/2010/main" val="1618932835"/>
              </p:ext>
            </p:extLst>
          </p:nvPr>
        </p:nvGraphicFramePr>
        <p:xfrm>
          <a:off x="3454400" y="1752600"/>
          <a:ext cx="8128000" cy="4373563"/>
        </p:xfrm>
        <a:graphic>
          <a:graphicData uri="http://schemas.openxmlformats.org/drawingml/2006/chart">
            <c:chart xmlns:c="http://schemas.openxmlformats.org/drawingml/2006/chart" xmlns:r="http://schemas.openxmlformats.org/officeDocument/2006/relationships" r:id="rId2"/>
          </a:graphicData>
        </a:graphic>
      </p:graphicFrame>
      <p:sp>
        <p:nvSpPr>
          <p:cNvPr id="11" name="Left Brace 10">
            <a:extLst>
              <a:ext uri="{FF2B5EF4-FFF2-40B4-BE49-F238E27FC236}">
                <a16:creationId xmlns:a16="http://schemas.microsoft.com/office/drawing/2014/main" id="{3DB63021-831E-F7B1-04CA-67E4994D7396}"/>
              </a:ext>
            </a:extLst>
          </p:cNvPr>
          <p:cNvSpPr/>
          <p:nvPr/>
        </p:nvSpPr>
        <p:spPr>
          <a:xfrm rot="5400000">
            <a:off x="9613872" y="2772656"/>
            <a:ext cx="566384" cy="162668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lv-LV" dirty="0"/>
          </a:p>
        </p:txBody>
      </p:sp>
      <p:sp>
        <p:nvSpPr>
          <p:cNvPr id="12" name="TextBox 11">
            <a:extLst>
              <a:ext uri="{FF2B5EF4-FFF2-40B4-BE49-F238E27FC236}">
                <a16:creationId xmlns:a16="http://schemas.microsoft.com/office/drawing/2014/main" id="{3321ED63-0C33-246A-8E6D-869ABA570978}"/>
              </a:ext>
            </a:extLst>
          </p:cNvPr>
          <p:cNvSpPr txBox="1"/>
          <p:nvPr/>
        </p:nvSpPr>
        <p:spPr>
          <a:xfrm>
            <a:off x="9455767" y="2927397"/>
            <a:ext cx="882594" cy="353943"/>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lv-LV" b="1" dirty="0">
                <a:solidFill>
                  <a:srgbClr val="C00000"/>
                </a:solidFill>
                <a:latin typeface="Verdana" panose="020B0604030504040204" pitchFamily="34" charset="0"/>
                <a:ea typeface="Verdana" panose="020B0604030504040204" pitchFamily="34" charset="0"/>
              </a:rPr>
              <a:t>150,3</a:t>
            </a:r>
          </a:p>
        </p:txBody>
      </p:sp>
      <p:sp>
        <p:nvSpPr>
          <p:cNvPr id="13" name="TextBox 12">
            <a:extLst>
              <a:ext uri="{FF2B5EF4-FFF2-40B4-BE49-F238E27FC236}">
                <a16:creationId xmlns:a16="http://schemas.microsoft.com/office/drawing/2014/main" id="{F20C4386-0CB9-0E2D-20B2-E8519373C782}"/>
              </a:ext>
            </a:extLst>
          </p:cNvPr>
          <p:cNvSpPr txBox="1"/>
          <p:nvPr/>
        </p:nvSpPr>
        <p:spPr>
          <a:xfrm>
            <a:off x="7004050" y="2399251"/>
            <a:ext cx="1028700" cy="353943"/>
          </a:xfrm>
          <a:prstGeom prst="rect">
            <a:avLst/>
          </a:prstGeom>
          <a:ln w="28575">
            <a:solidFill>
              <a:srgbClr val="00B050"/>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lv-LV" b="1" dirty="0">
                <a:solidFill>
                  <a:srgbClr val="00B050"/>
                </a:solidFill>
                <a:latin typeface="Verdana" panose="020B0604030504040204" pitchFamily="34" charset="0"/>
                <a:ea typeface="Verdana" panose="020B0604030504040204" pitchFamily="34" charset="0"/>
              </a:rPr>
              <a:t>403,9</a:t>
            </a:r>
          </a:p>
        </p:txBody>
      </p:sp>
    </p:spTree>
    <p:extLst>
      <p:ext uri="{BB962C8B-B14F-4D97-AF65-F5344CB8AC3E}">
        <p14:creationId xmlns:p14="http://schemas.microsoft.com/office/powerpoint/2010/main" val="9967912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CA0CB-F23B-BB73-F099-C4F485896F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C7F9F7-3DDE-55A0-9BD5-54ACBAFA707A}"/>
              </a:ext>
            </a:extLst>
          </p:cNvPr>
          <p:cNvSpPr>
            <a:spLocks noGrp="1"/>
          </p:cNvSpPr>
          <p:nvPr>
            <p:ph type="title"/>
          </p:nvPr>
        </p:nvSpPr>
        <p:spPr>
          <a:xfrm>
            <a:off x="2133601" y="0"/>
            <a:ext cx="10058400" cy="1343026"/>
          </a:xfrm>
          <a:solidFill>
            <a:schemeClr val="tx2">
              <a:lumMod val="20000"/>
              <a:lumOff val="80000"/>
            </a:schemeClr>
          </a:solidFill>
        </p:spPr>
        <p:txBody>
          <a:bodyPr>
            <a:normAutofit/>
          </a:bodyPr>
          <a:lstStyle/>
          <a:p>
            <a:pPr>
              <a:lnSpc>
                <a:spcPct val="150000"/>
              </a:lnSpc>
            </a:pPr>
            <a:r>
              <a:rPr lang="lv-LV" sz="2000" b="0" dirty="0"/>
              <a:t>ES fondu 2021-2027 2024. gada MKN izstrādes mērķu izpildes progress - </a:t>
            </a:r>
            <a:r>
              <a:rPr lang="lv-LV" dirty="0"/>
              <a:t>Ekonomikas ministrija </a:t>
            </a:r>
          </a:p>
        </p:txBody>
      </p:sp>
      <p:sp>
        <p:nvSpPr>
          <p:cNvPr id="4" name="Text Placeholder 3">
            <a:extLst>
              <a:ext uri="{FF2B5EF4-FFF2-40B4-BE49-F238E27FC236}">
                <a16:creationId xmlns:a16="http://schemas.microsoft.com/office/drawing/2014/main" id="{65745BBD-26BB-1385-FD42-6B9A93AF9C2E}"/>
              </a:ext>
            </a:extLst>
          </p:cNvPr>
          <p:cNvSpPr>
            <a:spLocks noGrp="1"/>
          </p:cNvSpPr>
          <p:nvPr>
            <p:ph type="body" sz="quarter" idx="10"/>
          </p:nvPr>
        </p:nvSpPr>
        <p:spPr>
          <a:xfrm>
            <a:off x="249836" y="1833615"/>
            <a:ext cx="3262859" cy="2394953"/>
          </a:xfrm>
          <a:ln w="76200">
            <a:solidFill>
              <a:schemeClr val="accent6">
                <a:lumMod val="40000"/>
                <a:lumOff val="60000"/>
              </a:schemeClr>
            </a:solidFill>
          </a:ln>
        </p:spPr>
        <p:txBody>
          <a:bodyPr>
            <a:normAutofit fontScale="92500"/>
          </a:bodyPr>
          <a:lstStyle/>
          <a:p>
            <a:r>
              <a:rPr lang="lv-LV" sz="1500" dirty="0">
                <a:latin typeface="Verdana" panose="020B0604030504040204" pitchFamily="34" charset="0"/>
                <a:ea typeface="Verdana" panose="020B0604030504040204" pitchFamily="34" charset="0"/>
              </a:rPr>
              <a:t>** </a:t>
            </a:r>
            <a:r>
              <a:rPr lang="lv-LV" sz="1500" b="1" dirty="0">
                <a:latin typeface="Verdana" panose="020B0604030504040204" pitchFamily="34" charset="0"/>
                <a:ea typeface="Verdana" panose="020B0604030504040204" pitchFamily="34" charset="0"/>
              </a:rPr>
              <a:t>Saskaņošana procesā</a:t>
            </a:r>
            <a:r>
              <a:rPr lang="lv-LV" sz="1500" dirty="0">
                <a:latin typeface="Verdana" panose="020B0604030504040204" pitchFamily="34" charset="0"/>
                <a:ea typeface="Verdana" panose="020B0604030504040204" pitchFamily="34" charset="0"/>
              </a:rPr>
              <a:t>: </a:t>
            </a:r>
          </a:p>
          <a:p>
            <a:pPr marL="285750" indent="-285750">
              <a:buFontTx/>
              <a:buChar char="-"/>
            </a:pPr>
            <a:r>
              <a:rPr lang="lv-LV" sz="1500" dirty="0"/>
              <a:t>AER un energoefektivitāte rūpniecībā un komersantos 36,7 milj. EUR </a:t>
            </a:r>
            <a:r>
              <a:rPr lang="lv-LV" sz="1500" i="1" dirty="0"/>
              <a:t>(25 milj. EUR tiks pārdalīts KEM enerģētikai)</a:t>
            </a:r>
          </a:p>
          <a:p>
            <a:pPr marL="285750" indent="-285750">
              <a:buFontTx/>
              <a:buChar char="-"/>
            </a:pPr>
            <a:r>
              <a:rPr lang="lv-LV" sz="1500" dirty="0"/>
              <a:t>Energoefektivitāte un produktu attīstība uzņēmumos (Taisnīgas pārkārtošanās fonds) 33 milj. EUR</a:t>
            </a:r>
          </a:p>
          <a:p>
            <a:pPr marL="285750" indent="-285750">
              <a:buFontTx/>
              <a:buChar char="-"/>
            </a:pPr>
            <a:endParaRPr lang="lv-LV" sz="1600" dirty="0"/>
          </a:p>
        </p:txBody>
      </p:sp>
      <p:sp>
        <p:nvSpPr>
          <p:cNvPr id="6" name="Slide Number Placeholder 5">
            <a:extLst>
              <a:ext uri="{FF2B5EF4-FFF2-40B4-BE49-F238E27FC236}">
                <a16:creationId xmlns:a16="http://schemas.microsoft.com/office/drawing/2014/main" id="{132B764E-1F4B-7AE5-5CD4-7A710B8B3AB7}"/>
              </a:ext>
            </a:extLst>
          </p:cNvPr>
          <p:cNvSpPr>
            <a:spLocks noGrp="1"/>
          </p:cNvSpPr>
          <p:nvPr>
            <p:ph type="sldNum" sz="quarter" idx="13"/>
          </p:nvPr>
        </p:nvSpPr>
        <p:spPr/>
        <p:txBody>
          <a:bodyPr/>
          <a:lstStyle/>
          <a:p>
            <a:fld id="{0B582915-0310-4CDD-9A79-BDC3E59340E8}" type="slidenum">
              <a:rPr lang="en-US" altLang="lv-LV" smtClean="0"/>
              <a:pPr/>
              <a:t>18</a:t>
            </a:fld>
            <a:endParaRPr lang="en-US" altLang="lv-LV"/>
          </a:p>
        </p:txBody>
      </p:sp>
      <p:sp>
        <p:nvSpPr>
          <p:cNvPr id="8" name="Text Placeholder 3">
            <a:extLst>
              <a:ext uri="{FF2B5EF4-FFF2-40B4-BE49-F238E27FC236}">
                <a16:creationId xmlns:a16="http://schemas.microsoft.com/office/drawing/2014/main" id="{72E105A7-CFD1-678A-6668-B4F7962B0D9C}"/>
              </a:ext>
            </a:extLst>
          </p:cNvPr>
          <p:cNvSpPr txBox="1">
            <a:spLocks/>
          </p:cNvSpPr>
          <p:nvPr/>
        </p:nvSpPr>
        <p:spPr bwMode="auto">
          <a:xfrm>
            <a:off x="249835" y="4436152"/>
            <a:ext cx="3262859" cy="1771026"/>
          </a:xfrm>
          <a:prstGeom prst="rect">
            <a:avLst/>
          </a:prstGeom>
          <a:noFill/>
          <a:ln w="76200">
            <a:solidFill>
              <a:srgbClr val="92D05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3957" tIns="46979" rIns="93957" bIns="46979" numCol="1" anchor="t" anchorCtr="0" compatLnSpc="1">
            <a:prstTxWarp prst="textNoShape">
              <a:avLst/>
            </a:prstTxWarp>
            <a:normAutofit fontScale="92500" lnSpcReduction="20000"/>
          </a:bodyPr>
          <a:lstStyle>
            <a:lvl1pPr marL="0" indent="0" algn="l" defTabSz="938213" rtl="0" eaLnBrk="1" fontAlgn="base" hangingPunct="1">
              <a:spcBef>
                <a:spcPct val="20000"/>
              </a:spcBef>
              <a:spcAft>
                <a:spcPct val="0"/>
              </a:spcAft>
              <a:buFont typeface="Arial" panose="020B0604020202020204" pitchFamily="34" charset="0"/>
              <a:buNone/>
              <a:defRPr sz="1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r>
              <a:rPr lang="lv-LV" sz="1600" b="1" dirty="0"/>
              <a:t>Iesniegts VK:</a:t>
            </a:r>
          </a:p>
          <a:p>
            <a:pPr marL="285750" indent="-285750">
              <a:buFontTx/>
              <a:buChar char="-"/>
            </a:pPr>
            <a:r>
              <a:rPr lang="lv-LV" sz="1600" dirty="0"/>
              <a:t>Produktivitātes aizdevumi inovācijām 29,4 milj. EUR</a:t>
            </a:r>
          </a:p>
          <a:p>
            <a:pPr marL="285750" indent="-285750">
              <a:buFontTx/>
              <a:buChar char="-"/>
            </a:pPr>
            <a:r>
              <a:rPr lang="lv-LV" sz="1600" dirty="0"/>
              <a:t>Atbalsts jaunu darba vietu radīšanai 25,6 milj. EUR</a:t>
            </a:r>
          </a:p>
          <a:p>
            <a:pPr marL="285750" indent="-285750">
              <a:buFontTx/>
              <a:buChar char="-"/>
            </a:pPr>
            <a:r>
              <a:rPr lang="lv-LV" sz="1600" dirty="0"/>
              <a:t>Kultūras infrastruktūras energoefektivitāte 24,9 milj. EUR</a:t>
            </a:r>
          </a:p>
          <a:p>
            <a:pPr marL="285750" indent="-285750">
              <a:buFontTx/>
              <a:buChar char="-"/>
            </a:pPr>
            <a:endParaRPr lang="lv-LV" sz="1600" dirty="0"/>
          </a:p>
          <a:p>
            <a:endParaRPr lang="lv-LV" sz="1400" dirty="0"/>
          </a:p>
        </p:txBody>
      </p:sp>
      <p:graphicFrame>
        <p:nvGraphicFramePr>
          <p:cNvPr id="9" name="Content Placeholder 8">
            <a:extLst>
              <a:ext uri="{FF2B5EF4-FFF2-40B4-BE49-F238E27FC236}">
                <a16:creationId xmlns:a16="http://schemas.microsoft.com/office/drawing/2014/main" id="{6283C7F9-B80A-F867-AA2F-EB8B81EB9B35}"/>
              </a:ext>
            </a:extLst>
          </p:cNvPr>
          <p:cNvGraphicFramePr>
            <a:graphicFrameLocks noGrp="1"/>
          </p:cNvGraphicFramePr>
          <p:nvPr>
            <p:ph idx="1"/>
            <p:extLst>
              <p:ext uri="{D42A27DB-BD31-4B8C-83A1-F6EECF244321}">
                <p14:modId xmlns:p14="http://schemas.microsoft.com/office/powerpoint/2010/main" val="3952402694"/>
              </p:ext>
            </p:extLst>
          </p:nvPr>
        </p:nvGraphicFramePr>
        <p:xfrm>
          <a:off x="3454400" y="1752600"/>
          <a:ext cx="8128000" cy="4373563"/>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10">
            <a:extLst>
              <a:ext uri="{FF2B5EF4-FFF2-40B4-BE49-F238E27FC236}">
                <a16:creationId xmlns:a16="http://schemas.microsoft.com/office/drawing/2014/main" id="{778B1198-627A-7CA4-FD3F-9F6C88394EE7}"/>
              </a:ext>
            </a:extLst>
          </p:cNvPr>
          <p:cNvSpPr txBox="1"/>
          <p:nvPr/>
        </p:nvSpPr>
        <p:spPr>
          <a:xfrm>
            <a:off x="7004050" y="1833615"/>
            <a:ext cx="1028700" cy="353943"/>
          </a:xfrm>
          <a:prstGeom prst="rect">
            <a:avLst/>
          </a:prstGeom>
          <a:ln w="28575">
            <a:solidFill>
              <a:srgbClr val="00B050"/>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lv-LV" b="1" dirty="0">
                <a:solidFill>
                  <a:srgbClr val="00B050"/>
                </a:solidFill>
                <a:latin typeface="Verdana" panose="020B0604030504040204" pitchFamily="34" charset="0"/>
                <a:ea typeface="Verdana" panose="020B0604030504040204" pitchFamily="34" charset="0"/>
              </a:rPr>
              <a:t>670</a:t>
            </a:r>
          </a:p>
        </p:txBody>
      </p:sp>
    </p:spTree>
    <p:extLst>
      <p:ext uri="{BB962C8B-B14F-4D97-AF65-F5344CB8AC3E}">
        <p14:creationId xmlns:p14="http://schemas.microsoft.com/office/powerpoint/2010/main" val="497208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6764F-E4E2-26BE-7C86-2CD8B54018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36CAE9-E205-F159-1C63-7392C56547FF}"/>
              </a:ext>
            </a:extLst>
          </p:cNvPr>
          <p:cNvSpPr>
            <a:spLocks noGrp="1"/>
          </p:cNvSpPr>
          <p:nvPr>
            <p:ph type="title"/>
          </p:nvPr>
        </p:nvSpPr>
        <p:spPr>
          <a:xfrm>
            <a:off x="2052085" y="0"/>
            <a:ext cx="10139916" cy="1371600"/>
          </a:xfrm>
          <a:solidFill>
            <a:schemeClr val="tx2">
              <a:lumMod val="20000"/>
              <a:lumOff val="80000"/>
            </a:schemeClr>
          </a:solidFill>
        </p:spPr>
        <p:txBody>
          <a:bodyPr>
            <a:normAutofit/>
          </a:bodyPr>
          <a:lstStyle/>
          <a:p>
            <a:pPr>
              <a:lnSpc>
                <a:spcPct val="150000"/>
              </a:lnSpc>
            </a:pPr>
            <a:r>
              <a:rPr lang="lv-LV" sz="2000" b="0" dirty="0"/>
              <a:t>ES fondu 2021-2027 2024. gada MKN izstrādes mērķu izpildes progress – </a:t>
            </a:r>
            <a:r>
              <a:rPr lang="lv-LV" dirty="0"/>
              <a:t>Kultūras ministrija </a:t>
            </a:r>
          </a:p>
        </p:txBody>
      </p:sp>
      <p:sp>
        <p:nvSpPr>
          <p:cNvPr id="4" name="Text Placeholder 3">
            <a:extLst>
              <a:ext uri="{FF2B5EF4-FFF2-40B4-BE49-F238E27FC236}">
                <a16:creationId xmlns:a16="http://schemas.microsoft.com/office/drawing/2014/main" id="{E50AA67F-5E61-2E1C-BEFD-9971B69CE3C1}"/>
              </a:ext>
            </a:extLst>
          </p:cNvPr>
          <p:cNvSpPr>
            <a:spLocks noGrp="1"/>
          </p:cNvSpPr>
          <p:nvPr>
            <p:ph type="body" sz="quarter" idx="10"/>
          </p:nvPr>
        </p:nvSpPr>
        <p:spPr>
          <a:xfrm>
            <a:off x="119853" y="1907747"/>
            <a:ext cx="2759825" cy="1313125"/>
          </a:xfrm>
          <a:ln w="76200">
            <a:solidFill>
              <a:schemeClr val="accent6">
                <a:lumMod val="40000"/>
                <a:lumOff val="60000"/>
              </a:schemeClr>
            </a:solidFill>
          </a:ln>
        </p:spPr>
        <p:txBody>
          <a:bodyPr>
            <a:normAutofit/>
          </a:bodyPr>
          <a:lstStyle/>
          <a:p>
            <a:r>
              <a:rPr lang="lv-LV" sz="1600" dirty="0">
                <a:latin typeface="Verdana" panose="020B0604030504040204" pitchFamily="34" charset="0"/>
                <a:ea typeface="Verdana" panose="020B0604030504040204" pitchFamily="34" charset="0"/>
              </a:rPr>
              <a:t>** </a:t>
            </a:r>
            <a:r>
              <a:rPr lang="lv-LV" sz="1600" b="1" dirty="0">
                <a:latin typeface="Verdana" panose="020B0604030504040204" pitchFamily="34" charset="0"/>
                <a:ea typeface="Verdana" panose="020B0604030504040204" pitchFamily="34" charset="0"/>
              </a:rPr>
              <a:t>Saskaņošana procesā</a:t>
            </a:r>
            <a:r>
              <a:rPr lang="lv-LV" sz="1600" dirty="0">
                <a:latin typeface="Verdana" panose="020B0604030504040204" pitchFamily="34" charset="0"/>
                <a:ea typeface="Verdana" panose="020B0604030504040204" pitchFamily="34" charset="0"/>
              </a:rPr>
              <a:t>: </a:t>
            </a:r>
          </a:p>
          <a:p>
            <a:r>
              <a:rPr lang="lv-LV" sz="1600" dirty="0"/>
              <a:t>Kultūras pakalpojumu pieejamība 1,5 milj. EUR</a:t>
            </a:r>
          </a:p>
        </p:txBody>
      </p:sp>
      <p:sp>
        <p:nvSpPr>
          <p:cNvPr id="6" name="Slide Number Placeholder 5">
            <a:extLst>
              <a:ext uri="{FF2B5EF4-FFF2-40B4-BE49-F238E27FC236}">
                <a16:creationId xmlns:a16="http://schemas.microsoft.com/office/drawing/2014/main" id="{ACB119D2-36CA-2E5D-1C25-499BCACF4E8E}"/>
              </a:ext>
            </a:extLst>
          </p:cNvPr>
          <p:cNvSpPr>
            <a:spLocks noGrp="1"/>
          </p:cNvSpPr>
          <p:nvPr>
            <p:ph type="sldNum" sz="quarter" idx="13"/>
          </p:nvPr>
        </p:nvSpPr>
        <p:spPr/>
        <p:txBody>
          <a:bodyPr/>
          <a:lstStyle/>
          <a:p>
            <a:fld id="{0B582915-0310-4CDD-9A79-BDC3E59340E8}" type="slidenum">
              <a:rPr lang="en-US" altLang="lv-LV" smtClean="0"/>
              <a:pPr/>
              <a:t>19</a:t>
            </a:fld>
            <a:endParaRPr lang="en-US" altLang="lv-LV"/>
          </a:p>
        </p:txBody>
      </p:sp>
      <p:graphicFrame>
        <p:nvGraphicFramePr>
          <p:cNvPr id="7" name="Content Placeholder 6">
            <a:extLst>
              <a:ext uri="{FF2B5EF4-FFF2-40B4-BE49-F238E27FC236}">
                <a16:creationId xmlns:a16="http://schemas.microsoft.com/office/drawing/2014/main" id="{E9A19572-8AB3-B491-E3C5-B26169DDCA37}"/>
              </a:ext>
            </a:extLst>
          </p:cNvPr>
          <p:cNvGraphicFramePr>
            <a:graphicFrameLocks noGrp="1"/>
          </p:cNvGraphicFramePr>
          <p:nvPr>
            <p:ph idx="1"/>
            <p:extLst>
              <p:ext uri="{D42A27DB-BD31-4B8C-83A1-F6EECF244321}">
                <p14:modId xmlns:p14="http://schemas.microsoft.com/office/powerpoint/2010/main" val="3060417403"/>
              </p:ext>
            </p:extLst>
          </p:nvPr>
        </p:nvGraphicFramePr>
        <p:xfrm>
          <a:off x="3454400" y="1752600"/>
          <a:ext cx="8128000" cy="43735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069656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C4A20-C06F-BFB1-43CB-7E6D290BB8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1C7AA1-6521-EFFC-2A44-7AE0782712F3}"/>
              </a:ext>
            </a:extLst>
          </p:cNvPr>
          <p:cNvSpPr>
            <a:spLocks noGrp="1"/>
          </p:cNvSpPr>
          <p:nvPr>
            <p:ph type="title"/>
          </p:nvPr>
        </p:nvSpPr>
        <p:spPr>
          <a:xfrm>
            <a:off x="2286000" y="0"/>
            <a:ext cx="9906000" cy="1371600"/>
          </a:xfrm>
          <a:solidFill>
            <a:schemeClr val="tx2">
              <a:lumMod val="20000"/>
              <a:lumOff val="80000"/>
            </a:schemeClr>
          </a:solidFill>
        </p:spPr>
        <p:txBody>
          <a:bodyPr>
            <a:normAutofit/>
          </a:bodyPr>
          <a:lstStyle/>
          <a:p>
            <a:pPr>
              <a:lnSpc>
                <a:spcPct val="150000"/>
              </a:lnSpc>
            </a:pPr>
            <a:r>
              <a:rPr lang="lv-LV" sz="2000" b="0" dirty="0"/>
              <a:t>ES fondu 2021-2027 2024. gada MKN izstrādes mērķu izpildes progress – </a:t>
            </a:r>
            <a:r>
              <a:rPr lang="lv-LV" dirty="0"/>
              <a:t>Klimata un enerģētikas ministrija </a:t>
            </a:r>
          </a:p>
        </p:txBody>
      </p:sp>
      <p:sp>
        <p:nvSpPr>
          <p:cNvPr id="4" name="Text Placeholder 3">
            <a:extLst>
              <a:ext uri="{FF2B5EF4-FFF2-40B4-BE49-F238E27FC236}">
                <a16:creationId xmlns:a16="http://schemas.microsoft.com/office/drawing/2014/main" id="{83D145AF-419F-A180-7B0D-F019A40C519C}"/>
              </a:ext>
            </a:extLst>
          </p:cNvPr>
          <p:cNvSpPr>
            <a:spLocks noGrp="1"/>
          </p:cNvSpPr>
          <p:nvPr>
            <p:ph type="body" sz="quarter" idx="10"/>
          </p:nvPr>
        </p:nvSpPr>
        <p:spPr>
          <a:xfrm>
            <a:off x="260737" y="1880216"/>
            <a:ext cx="2946399" cy="1863822"/>
          </a:xfrm>
          <a:ln w="76200">
            <a:solidFill>
              <a:srgbClr val="92D050"/>
            </a:solidFill>
          </a:ln>
        </p:spPr>
        <p:txBody>
          <a:bodyPr>
            <a:normAutofit/>
          </a:bodyPr>
          <a:lstStyle/>
          <a:p>
            <a:r>
              <a:rPr lang="lv-LV" sz="1600" dirty="0"/>
              <a:t>*** </a:t>
            </a:r>
            <a:r>
              <a:rPr lang="lv-LV" sz="1600" b="1" dirty="0"/>
              <a:t>Iesniegts VK:</a:t>
            </a:r>
          </a:p>
          <a:p>
            <a:r>
              <a:rPr lang="lv-LV" sz="1600" dirty="0"/>
              <a:t> - AER un energoefektivitāte siltumapgādē 40 milj. EUR</a:t>
            </a:r>
          </a:p>
          <a:p>
            <a:r>
              <a:rPr lang="lv-LV" sz="1600" dirty="0"/>
              <a:t>- AER – </a:t>
            </a:r>
            <a:r>
              <a:rPr lang="lv-LV" sz="1600" dirty="0" err="1"/>
              <a:t>biometāns</a:t>
            </a:r>
            <a:r>
              <a:rPr lang="lv-LV" sz="1600" dirty="0"/>
              <a:t> 15,4 milj. EUR</a:t>
            </a:r>
          </a:p>
        </p:txBody>
      </p:sp>
      <p:sp>
        <p:nvSpPr>
          <p:cNvPr id="6" name="Slide Number Placeholder 5">
            <a:extLst>
              <a:ext uri="{FF2B5EF4-FFF2-40B4-BE49-F238E27FC236}">
                <a16:creationId xmlns:a16="http://schemas.microsoft.com/office/drawing/2014/main" id="{788A9D10-5D67-FC5F-7582-CED58345CB5A}"/>
              </a:ext>
            </a:extLst>
          </p:cNvPr>
          <p:cNvSpPr>
            <a:spLocks noGrp="1"/>
          </p:cNvSpPr>
          <p:nvPr>
            <p:ph type="sldNum" sz="quarter" idx="13"/>
          </p:nvPr>
        </p:nvSpPr>
        <p:spPr/>
        <p:txBody>
          <a:bodyPr/>
          <a:lstStyle/>
          <a:p>
            <a:fld id="{0B582915-0310-4CDD-9A79-BDC3E59340E8}" type="slidenum">
              <a:rPr lang="en-US" altLang="lv-LV" smtClean="0"/>
              <a:pPr/>
              <a:t>20</a:t>
            </a:fld>
            <a:endParaRPr lang="en-US" altLang="lv-LV"/>
          </a:p>
        </p:txBody>
      </p:sp>
      <p:graphicFrame>
        <p:nvGraphicFramePr>
          <p:cNvPr id="8" name="Content Placeholder 7">
            <a:extLst>
              <a:ext uri="{FF2B5EF4-FFF2-40B4-BE49-F238E27FC236}">
                <a16:creationId xmlns:a16="http://schemas.microsoft.com/office/drawing/2014/main" id="{40B79840-B170-5DEF-043C-566EE33DEC62}"/>
              </a:ext>
            </a:extLst>
          </p:cNvPr>
          <p:cNvGraphicFramePr>
            <a:graphicFrameLocks noGrp="1"/>
          </p:cNvGraphicFramePr>
          <p:nvPr>
            <p:ph idx="1"/>
            <p:extLst>
              <p:ext uri="{D42A27DB-BD31-4B8C-83A1-F6EECF244321}">
                <p14:modId xmlns:p14="http://schemas.microsoft.com/office/powerpoint/2010/main" val="4189878946"/>
              </p:ext>
            </p:extLst>
          </p:nvPr>
        </p:nvGraphicFramePr>
        <p:xfrm>
          <a:off x="3454400" y="1752600"/>
          <a:ext cx="8128000" cy="4373563"/>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a:extLst>
              <a:ext uri="{FF2B5EF4-FFF2-40B4-BE49-F238E27FC236}">
                <a16:creationId xmlns:a16="http://schemas.microsoft.com/office/drawing/2014/main" id="{7C95B63C-75B4-FFD9-6578-86D1662D7AA5}"/>
              </a:ext>
            </a:extLst>
          </p:cNvPr>
          <p:cNvSpPr txBox="1"/>
          <p:nvPr/>
        </p:nvSpPr>
        <p:spPr>
          <a:xfrm>
            <a:off x="7004050" y="2187558"/>
            <a:ext cx="1028700" cy="353943"/>
          </a:xfrm>
          <a:prstGeom prst="rect">
            <a:avLst/>
          </a:prstGeom>
          <a:ln w="28575">
            <a:solidFill>
              <a:srgbClr val="00B050"/>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lv-LV" b="1" dirty="0">
                <a:solidFill>
                  <a:srgbClr val="00B050"/>
                </a:solidFill>
                <a:latin typeface="Verdana" panose="020B0604030504040204" pitchFamily="34" charset="0"/>
                <a:ea typeface="Verdana" panose="020B0604030504040204" pitchFamily="34" charset="0"/>
              </a:rPr>
              <a:t>55,4</a:t>
            </a:r>
          </a:p>
        </p:txBody>
      </p:sp>
    </p:spTree>
    <p:extLst>
      <p:ext uri="{BB962C8B-B14F-4D97-AF65-F5344CB8AC3E}">
        <p14:creationId xmlns:p14="http://schemas.microsoft.com/office/powerpoint/2010/main" val="660306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862B0-FE73-09F9-D9A8-37021C71AFCD}"/>
              </a:ext>
            </a:extLst>
          </p:cNvPr>
          <p:cNvSpPr>
            <a:spLocks noGrp="1"/>
          </p:cNvSpPr>
          <p:nvPr>
            <p:ph type="title"/>
          </p:nvPr>
        </p:nvSpPr>
        <p:spPr>
          <a:xfrm>
            <a:off x="1893815" y="-1"/>
            <a:ext cx="10298185" cy="1619250"/>
          </a:xfrm>
          <a:solidFill>
            <a:schemeClr val="tx2">
              <a:lumMod val="20000"/>
              <a:lumOff val="80000"/>
            </a:schemeClr>
          </a:solidFill>
        </p:spPr>
        <p:txBody>
          <a:bodyPr>
            <a:noAutofit/>
          </a:bodyPr>
          <a:lstStyle/>
          <a:p>
            <a:r>
              <a:rPr lang="lv-LV" sz="2000" dirty="0"/>
              <a:t>Līdz 2024. gada 30. novembrim 2021-2027 ES fondu periodā no budžeta investēti 201 milj. EUR jeb 137% no MK apstiprinātā gada plāna </a:t>
            </a:r>
            <a:r>
              <a:rPr lang="lv-LV" sz="2000" b="0" dirty="0"/>
              <a:t>(2024. gada decembra izpildes dati būs 2025. gada janvāra vidū)</a:t>
            </a:r>
            <a:br>
              <a:rPr lang="lv-LV" sz="2000" b="0" dirty="0"/>
            </a:br>
            <a:r>
              <a:rPr lang="lv-LV" sz="2000" b="0" dirty="0"/>
              <a:t>Lielākā izpilde SM pasākumos – ieguldījumi jauno elektrovilcienu sastāvu piegādei</a:t>
            </a:r>
            <a:br>
              <a:rPr lang="lv-LV" sz="2000" dirty="0"/>
            </a:br>
            <a:br>
              <a:rPr lang="lv-LV" sz="2000" dirty="0"/>
            </a:br>
            <a:endParaRPr lang="lv-LV" sz="2000" dirty="0"/>
          </a:p>
        </p:txBody>
      </p:sp>
      <p:sp>
        <p:nvSpPr>
          <p:cNvPr id="6" name="Slide Number Placeholder 5">
            <a:extLst>
              <a:ext uri="{FF2B5EF4-FFF2-40B4-BE49-F238E27FC236}">
                <a16:creationId xmlns:a16="http://schemas.microsoft.com/office/drawing/2014/main" id="{F61C39A7-59FB-50FD-F0DD-1A98D80EFD39}"/>
              </a:ext>
            </a:extLst>
          </p:cNvPr>
          <p:cNvSpPr>
            <a:spLocks noGrp="1"/>
          </p:cNvSpPr>
          <p:nvPr>
            <p:ph type="sldNum" sz="quarter" idx="13"/>
          </p:nvPr>
        </p:nvSpPr>
        <p:spPr/>
        <p:txBody>
          <a:bodyPr/>
          <a:lstStyle/>
          <a:p>
            <a:fld id="{0B582915-0310-4CDD-9A79-BDC3E59340E8}" type="slidenum">
              <a:rPr lang="en-US" altLang="lv-LV" smtClean="0"/>
              <a:pPr/>
              <a:t>21</a:t>
            </a:fld>
            <a:endParaRPr lang="en-US" altLang="lv-LV"/>
          </a:p>
        </p:txBody>
      </p:sp>
      <p:graphicFrame>
        <p:nvGraphicFramePr>
          <p:cNvPr id="8" name="Chart 7">
            <a:extLst>
              <a:ext uri="{FF2B5EF4-FFF2-40B4-BE49-F238E27FC236}">
                <a16:creationId xmlns:a16="http://schemas.microsoft.com/office/drawing/2014/main" id="{08210F4D-EEF7-4762-A2F5-91A8A11F5D2C}"/>
              </a:ext>
            </a:extLst>
          </p:cNvPr>
          <p:cNvGraphicFramePr>
            <a:graphicFrameLocks/>
          </p:cNvGraphicFramePr>
          <p:nvPr>
            <p:extLst>
              <p:ext uri="{D42A27DB-BD31-4B8C-83A1-F6EECF244321}">
                <p14:modId xmlns:p14="http://schemas.microsoft.com/office/powerpoint/2010/main" val="2232688658"/>
              </p:ext>
            </p:extLst>
          </p:nvPr>
        </p:nvGraphicFramePr>
        <p:xfrm>
          <a:off x="73888" y="1619249"/>
          <a:ext cx="12003812" cy="517078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987745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61D86-6CCD-FF40-E9F1-F1235DB4CA9A}"/>
            </a:ext>
          </a:extLst>
        </p:cNvPr>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729EF07-9CAA-4EEF-222D-C69079CF694B}"/>
              </a:ext>
            </a:extLst>
          </p:cNvPr>
          <p:cNvSpPr>
            <a:spLocks noGrp="1"/>
          </p:cNvSpPr>
          <p:nvPr>
            <p:ph type="sldNum" sz="quarter" idx="13"/>
          </p:nvPr>
        </p:nvSpPr>
        <p:spPr/>
        <p:txBody>
          <a:bodyPr/>
          <a:lstStyle/>
          <a:p>
            <a:fld id="{D7664841-0D73-44CB-AE22-42FD73D83E02}" type="slidenum">
              <a:rPr lang="en-US" altLang="lv-LV" smtClean="0"/>
              <a:pPr/>
              <a:t>22</a:t>
            </a:fld>
            <a:endParaRPr lang="en-US" altLang="lv-LV"/>
          </a:p>
        </p:txBody>
      </p:sp>
      <p:sp>
        <p:nvSpPr>
          <p:cNvPr id="12" name="Title 1">
            <a:extLst>
              <a:ext uri="{FF2B5EF4-FFF2-40B4-BE49-F238E27FC236}">
                <a16:creationId xmlns:a16="http://schemas.microsoft.com/office/drawing/2014/main" id="{51F883EE-D442-94F3-E661-07EA1033C7ED}"/>
              </a:ext>
            </a:extLst>
          </p:cNvPr>
          <p:cNvSpPr txBox="1">
            <a:spLocks/>
          </p:cNvSpPr>
          <p:nvPr/>
        </p:nvSpPr>
        <p:spPr bwMode="auto">
          <a:xfrm>
            <a:off x="2095499" y="0"/>
            <a:ext cx="10096501" cy="1400783"/>
          </a:xfrm>
          <a:prstGeom prst="rect">
            <a:avLst/>
          </a:prstGeom>
          <a:solidFill>
            <a:schemeClr val="tx2">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rmAutofit/>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nSpc>
                <a:spcPct val="120000"/>
              </a:lnSpc>
            </a:pPr>
            <a:r>
              <a:rPr lang="lv-LV" sz="1800" dirty="0"/>
              <a:t>2021-2027 ES fondu maksājumi projektos 2024.gadā kopā veikti par </a:t>
            </a:r>
          </a:p>
          <a:p>
            <a:pPr>
              <a:lnSpc>
                <a:spcPct val="120000"/>
              </a:lnSpc>
            </a:pPr>
            <a:r>
              <a:rPr lang="lv-LV" sz="1800" dirty="0"/>
              <a:t>131 milj. EUR, plāna izpilde </a:t>
            </a:r>
            <a:r>
              <a:rPr lang="lv-LV" sz="1800" dirty="0">
                <a:solidFill>
                  <a:srgbClr val="00B050"/>
                </a:solidFill>
              </a:rPr>
              <a:t>122%</a:t>
            </a:r>
            <a:r>
              <a:rPr lang="lv-LV" sz="1800" dirty="0"/>
              <a:t>, projekcija 2025.-2026. gadam – jākāpina temps, jo 2025.gadā veicami maksājumi 5X vairāk kā 2024.gadā (prognozes tiks pārskatītas 2025.gada janvārī/februārī). </a:t>
            </a:r>
          </a:p>
        </p:txBody>
      </p:sp>
      <p:graphicFrame>
        <p:nvGraphicFramePr>
          <p:cNvPr id="6" name="Content Placeholder 5">
            <a:extLst>
              <a:ext uri="{FF2B5EF4-FFF2-40B4-BE49-F238E27FC236}">
                <a16:creationId xmlns:a16="http://schemas.microsoft.com/office/drawing/2014/main" id="{BAE8AC4A-8F3A-43E2-9CF4-5F5B577DF91B}"/>
              </a:ext>
            </a:extLst>
          </p:cNvPr>
          <p:cNvGraphicFramePr>
            <a:graphicFrameLocks noGrp="1"/>
          </p:cNvGraphicFramePr>
          <p:nvPr>
            <p:ph sz="half" idx="1"/>
            <p:extLst>
              <p:ext uri="{D42A27DB-BD31-4B8C-83A1-F6EECF244321}">
                <p14:modId xmlns:p14="http://schemas.microsoft.com/office/powerpoint/2010/main" val="2119401090"/>
              </p:ext>
            </p:extLst>
          </p:nvPr>
        </p:nvGraphicFramePr>
        <p:xfrm>
          <a:off x="406399" y="1752600"/>
          <a:ext cx="11266792" cy="48768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408152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EB561-7F42-43DC-6BBF-CDB1CD88968F}"/>
            </a:ext>
          </a:extLst>
        </p:cNvPr>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D2BF2216-CB37-E8B4-D133-DABE90467AD8}"/>
              </a:ext>
            </a:extLst>
          </p:cNvPr>
          <p:cNvSpPr>
            <a:spLocks noGrp="1"/>
          </p:cNvSpPr>
          <p:nvPr>
            <p:ph type="sldNum" sz="quarter" idx="13"/>
          </p:nvPr>
        </p:nvSpPr>
        <p:spPr/>
        <p:txBody>
          <a:bodyPr/>
          <a:lstStyle/>
          <a:p>
            <a:fld id="{D7664841-0D73-44CB-AE22-42FD73D83E02}" type="slidenum">
              <a:rPr lang="en-US" altLang="lv-LV" smtClean="0"/>
              <a:pPr/>
              <a:t>23</a:t>
            </a:fld>
            <a:endParaRPr lang="en-US" altLang="lv-LV"/>
          </a:p>
        </p:txBody>
      </p:sp>
      <p:sp>
        <p:nvSpPr>
          <p:cNvPr id="11" name="Title 1">
            <a:extLst>
              <a:ext uri="{FF2B5EF4-FFF2-40B4-BE49-F238E27FC236}">
                <a16:creationId xmlns:a16="http://schemas.microsoft.com/office/drawing/2014/main" id="{04FD8A3F-A512-A099-AADD-655A39358DB4}"/>
              </a:ext>
            </a:extLst>
          </p:cNvPr>
          <p:cNvSpPr txBox="1">
            <a:spLocks/>
          </p:cNvSpPr>
          <p:nvPr/>
        </p:nvSpPr>
        <p:spPr bwMode="auto">
          <a:xfrm>
            <a:off x="1780675" y="9528"/>
            <a:ext cx="10411326" cy="1066799"/>
          </a:xfrm>
          <a:prstGeom prst="rect">
            <a:avLst/>
          </a:prstGeom>
          <a:solidFill>
            <a:schemeClr val="tx2">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rmAutofit fontScale="77500" lnSpcReduction="20000"/>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nSpc>
                <a:spcPct val="150000"/>
              </a:lnSpc>
            </a:pPr>
            <a:r>
              <a:rPr lang="lv-LV" dirty="0">
                <a:solidFill>
                  <a:srgbClr val="7030A0"/>
                </a:solidFill>
              </a:rPr>
              <a:t>Iekšlietu ministrija </a:t>
            </a:r>
            <a:r>
              <a:rPr lang="lv-LV" dirty="0"/>
              <a:t>– 2021-2027 perioda </a:t>
            </a:r>
            <a:r>
              <a:rPr lang="lv-LV" sz="2400" dirty="0"/>
              <a:t>ES fondu </a:t>
            </a:r>
            <a:r>
              <a:rPr lang="lv-LV" dirty="0"/>
              <a:t>maksājumi projektos plāna izpilde 2024. gadā </a:t>
            </a:r>
            <a:r>
              <a:rPr lang="lv-LV" dirty="0">
                <a:solidFill>
                  <a:srgbClr val="FF0000"/>
                </a:solidFill>
              </a:rPr>
              <a:t>0%</a:t>
            </a:r>
            <a:r>
              <a:rPr lang="lv-LV" dirty="0"/>
              <a:t> un projekcija 2025.-2026. gadam. </a:t>
            </a:r>
          </a:p>
        </p:txBody>
      </p:sp>
      <p:graphicFrame>
        <p:nvGraphicFramePr>
          <p:cNvPr id="5" name="Content Placeholder 4">
            <a:extLst>
              <a:ext uri="{FF2B5EF4-FFF2-40B4-BE49-F238E27FC236}">
                <a16:creationId xmlns:a16="http://schemas.microsoft.com/office/drawing/2014/main" id="{72638D27-51DF-FDEC-1654-7EF49BD03571}"/>
              </a:ext>
            </a:extLst>
          </p:cNvPr>
          <p:cNvGraphicFramePr>
            <a:graphicFrameLocks noGrp="1"/>
          </p:cNvGraphicFramePr>
          <p:nvPr>
            <p:ph sz="half" idx="1"/>
          </p:nvPr>
        </p:nvGraphicFramePr>
        <p:xfrm>
          <a:off x="554477" y="1342417"/>
          <a:ext cx="10252953" cy="550605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783334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DE29C-03FD-8A04-0305-CBFBB747C365}"/>
            </a:ext>
          </a:extLst>
        </p:cNvPr>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CEF7422B-3896-C07A-1B99-72029C99A02A}"/>
              </a:ext>
            </a:extLst>
          </p:cNvPr>
          <p:cNvSpPr>
            <a:spLocks noGrp="1"/>
          </p:cNvSpPr>
          <p:nvPr>
            <p:ph type="sldNum" sz="quarter" idx="13"/>
          </p:nvPr>
        </p:nvSpPr>
        <p:spPr/>
        <p:txBody>
          <a:bodyPr/>
          <a:lstStyle/>
          <a:p>
            <a:fld id="{D7664841-0D73-44CB-AE22-42FD73D83E02}" type="slidenum">
              <a:rPr lang="en-US" altLang="lv-LV" smtClean="0"/>
              <a:pPr/>
              <a:t>24</a:t>
            </a:fld>
            <a:endParaRPr lang="en-US" altLang="lv-LV"/>
          </a:p>
        </p:txBody>
      </p:sp>
      <p:sp>
        <p:nvSpPr>
          <p:cNvPr id="10" name="Title 1">
            <a:extLst>
              <a:ext uri="{FF2B5EF4-FFF2-40B4-BE49-F238E27FC236}">
                <a16:creationId xmlns:a16="http://schemas.microsoft.com/office/drawing/2014/main" id="{7A359EB5-A0CF-FE3F-8E12-29276BF58680}"/>
              </a:ext>
            </a:extLst>
          </p:cNvPr>
          <p:cNvSpPr txBox="1">
            <a:spLocks/>
          </p:cNvSpPr>
          <p:nvPr/>
        </p:nvSpPr>
        <p:spPr bwMode="auto">
          <a:xfrm>
            <a:off x="1955260" y="9528"/>
            <a:ext cx="10236741" cy="1470356"/>
          </a:xfrm>
          <a:prstGeom prst="rect">
            <a:avLst/>
          </a:prstGeom>
          <a:solidFill>
            <a:schemeClr val="tx2">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nSpc>
                <a:spcPct val="150000"/>
              </a:lnSpc>
            </a:pPr>
            <a:r>
              <a:rPr lang="lv-LV" sz="2000" dirty="0">
                <a:solidFill>
                  <a:srgbClr val="7030A0"/>
                </a:solidFill>
              </a:rPr>
              <a:t>Kultūras ministrija </a:t>
            </a:r>
            <a:r>
              <a:rPr lang="lv-LV" sz="2000" dirty="0"/>
              <a:t>– 2021-2027 perioda ES fondu maksājumi projektos plāna izpilde 2024. gadā </a:t>
            </a:r>
            <a:r>
              <a:rPr lang="lv-LV" sz="2000" dirty="0">
                <a:solidFill>
                  <a:srgbClr val="FF0000"/>
                </a:solidFill>
              </a:rPr>
              <a:t>55%</a:t>
            </a:r>
            <a:r>
              <a:rPr lang="lv-LV" sz="2000" dirty="0"/>
              <a:t> un projekcija 2025.-2026. gadam. </a:t>
            </a:r>
          </a:p>
        </p:txBody>
      </p:sp>
      <p:graphicFrame>
        <p:nvGraphicFramePr>
          <p:cNvPr id="5" name="Content Placeholder 4">
            <a:extLst>
              <a:ext uri="{FF2B5EF4-FFF2-40B4-BE49-F238E27FC236}">
                <a16:creationId xmlns:a16="http://schemas.microsoft.com/office/drawing/2014/main" id="{72638D27-51DF-FDEC-1654-7EF49BD03571}"/>
              </a:ext>
            </a:extLst>
          </p:cNvPr>
          <p:cNvGraphicFramePr>
            <a:graphicFrameLocks noGrp="1"/>
          </p:cNvGraphicFramePr>
          <p:nvPr>
            <p:ph sz="half" idx="1"/>
            <p:extLst>
              <p:ext uri="{D42A27DB-BD31-4B8C-83A1-F6EECF244321}">
                <p14:modId xmlns:p14="http://schemas.microsoft.com/office/powerpoint/2010/main" val="1272781535"/>
              </p:ext>
            </p:extLst>
          </p:nvPr>
        </p:nvGraphicFramePr>
        <p:xfrm>
          <a:off x="768484" y="1614791"/>
          <a:ext cx="10836613" cy="501460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289897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6F867-7004-BA44-BC29-382A5F1DA9B2}"/>
            </a:ext>
          </a:extLst>
        </p:cNvPr>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A354915-E627-CFDE-F5C9-FD2D0B27551E}"/>
              </a:ext>
            </a:extLst>
          </p:cNvPr>
          <p:cNvSpPr>
            <a:spLocks noGrp="1"/>
          </p:cNvSpPr>
          <p:nvPr>
            <p:ph type="sldNum" sz="quarter" idx="13"/>
          </p:nvPr>
        </p:nvSpPr>
        <p:spPr/>
        <p:txBody>
          <a:bodyPr/>
          <a:lstStyle/>
          <a:p>
            <a:fld id="{D7664841-0D73-44CB-AE22-42FD73D83E02}" type="slidenum">
              <a:rPr lang="en-US" altLang="lv-LV" smtClean="0"/>
              <a:pPr/>
              <a:t>25</a:t>
            </a:fld>
            <a:endParaRPr lang="en-US" altLang="lv-LV"/>
          </a:p>
        </p:txBody>
      </p:sp>
      <p:sp>
        <p:nvSpPr>
          <p:cNvPr id="10" name="Title 1">
            <a:extLst>
              <a:ext uri="{FF2B5EF4-FFF2-40B4-BE49-F238E27FC236}">
                <a16:creationId xmlns:a16="http://schemas.microsoft.com/office/drawing/2014/main" id="{3F0E7042-973F-82A0-DD49-AE65774FFDDF}"/>
              </a:ext>
            </a:extLst>
          </p:cNvPr>
          <p:cNvSpPr txBox="1">
            <a:spLocks/>
          </p:cNvSpPr>
          <p:nvPr/>
        </p:nvSpPr>
        <p:spPr bwMode="auto">
          <a:xfrm>
            <a:off x="1752600" y="0"/>
            <a:ext cx="10439400" cy="1066799"/>
          </a:xfrm>
          <a:prstGeom prst="rect">
            <a:avLst/>
          </a:prstGeom>
          <a:solidFill>
            <a:schemeClr val="tx2">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rmAutofit fontScale="77500" lnSpcReduction="20000"/>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nSpc>
                <a:spcPct val="170000"/>
              </a:lnSpc>
            </a:pPr>
            <a:r>
              <a:rPr lang="lv-LV" dirty="0">
                <a:solidFill>
                  <a:srgbClr val="7030A0"/>
                </a:solidFill>
              </a:rPr>
              <a:t>Labklājības ministrija </a:t>
            </a:r>
            <a:r>
              <a:rPr lang="lv-LV" dirty="0"/>
              <a:t>– 2021-2027 perioda ES fondu maksājumi projektos plāna izpilde 2024. gadā </a:t>
            </a:r>
            <a:r>
              <a:rPr lang="lv-LV" dirty="0">
                <a:solidFill>
                  <a:schemeClr val="accent6">
                    <a:lumMod val="75000"/>
                  </a:schemeClr>
                </a:solidFill>
              </a:rPr>
              <a:t>84%</a:t>
            </a:r>
            <a:r>
              <a:rPr lang="lv-LV" dirty="0">
                <a:solidFill>
                  <a:schemeClr val="accent6"/>
                </a:solidFill>
              </a:rPr>
              <a:t> </a:t>
            </a:r>
            <a:r>
              <a:rPr lang="lv-LV" dirty="0"/>
              <a:t>un projekcija 2025.-2026. gadam. </a:t>
            </a:r>
          </a:p>
        </p:txBody>
      </p:sp>
      <p:graphicFrame>
        <p:nvGraphicFramePr>
          <p:cNvPr id="5" name="Content Placeholder 4">
            <a:extLst>
              <a:ext uri="{FF2B5EF4-FFF2-40B4-BE49-F238E27FC236}">
                <a16:creationId xmlns:a16="http://schemas.microsoft.com/office/drawing/2014/main" id="{72638D27-51DF-FDEC-1654-7EF49BD03571}"/>
              </a:ext>
            </a:extLst>
          </p:cNvPr>
          <p:cNvGraphicFramePr>
            <a:graphicFrameLocks noGrp="1"/>
          </p:cNvGraphicFramePr>
          <p:nvPr>
            <p:ph sz="half" idx="1"/>
          </p:nvPr>
        </p:nvGraphicFramePr>
        <p:xfrm>
          <a:off x="739302" y="1468877"/>
          <a:ext cx="10243226" cy="516052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43777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7EBAA-041F-F176-BEF8-018CA44B0FDD}"/>
            </a:ext>
          </a:extLst>
        </p:cNvPr>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477750DB-BB28-2E4E-630B-5FF19C62FBE3}"/>
              </a:ext>
            </a:extLst>
          </p:cNvPr>
          <p:cNvSpPr>
            <a:spLocks noGrp="1"/>
          </p:cNvSpPr>
          <p:nvPr>
            <p:ph type="sldNum" sz="quarter" idx="13"/>
          </p:nvPr>
        </p:nvSpPr>
        <p:spPr/>
        <p:txBody>
          <a:bodyPr/>
          <a:lstStyle/>
          <a:p>
            <a:fld id="{D7664841-0D73-44CB-AE22-42FD73D83E02}" type="slidenum">
              <a:rPr lang="en-US" altLang="lv-LV" smtClean="0"/>
              <a:pPr/>
              <a:t>26</a:t>
            </a:fld>
            <a:endParaRPr lang="en-US" altLang="lv-LV"/>
          </a:p>
        </p:txBody>
      </p:sp>
      <p:sp>
        <p:nvSpPr>
          <p:cNvPr id="11" name="Title 1">
            <a:extLst>
              <a:ext uri="{FF2B5EF4-FFF2-40B4-BE49-F238E27FC236}">
                <a16:creationId xmlns:a16="http://schemas.microsoft.com/office/drawing/2014/main" id="{33B3FC5F-CC72-848A-973F-20D98494189F}"/>
              </a:ext>
            </a:extLst>
          </p:cNvPr>
          <p:cNvSpPr txBox="1">
            <a:spLocks/>
          </p:cNvSpPr>
          <p:nvPr/>
        </p:nvSpPr>
        <p:spPr bwMode="auto">
          <a:xfrm>
            <a:off x="1732547" y="9528"/>
            <a:ext cx="10459453" cy="1066799"/>
          </a:xfrm>
          <a:prstGeom prst="rect">
            <a:avLst/>
          </a:prstGeom>
          <a:solidFill>
            <a:schemeClr val="tx2">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rmAutofit fontScale="85000" lnSpcReduction="10000"/>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nSpc>
                <a:spcPct val="150000"/>
              </a:lnSpc>
            </a:pPr>
            <a:r>
              <a:rPr lang="lv-LV" dirty="0">
                <a:solidFill>
                  <a:srgbClr val="7030A0"/>
                </a:solidFill>
              </a:rPr>
              <a:t>Valsts kanceleja </a:t>
            </a:r>
            <a:r>
              <a:rPr lang="lv-LV" dirty="0"/>
              <a:t>– 2021-2027 perioda </a:t>
            </a:r>
            <a:r>
              <a:rPr lang="lv-LV" sz="2400" dirty="0"/>
              <a:t>ES fondu </a:t>
            </a:r>
            <a:r>
              <a:rPr lang="lv-LV" dirty="0"/>
              <a:t>maksājumi projektos plāna izpilde 2024. gadā </a:t>
            </a:r>
            <a:r>
              <a:rPr lang="lv-LV" dirty="0">
                <a:solidFill>
                  <a:schemeClr val="accent6">
                    <a:lumMod val="75000"/>
                  </a:schemeClr>
                </a:solidFill>
              </a:rPr>
              <a:t>84%</a:t>
            </a:r>
            <a:r>
              <a:rPr lang="lv-LV" dirty="0"/>
              <a:t> un projekcija 2025.-2026. gadam. </a:t>
            </a:r>
          </a:p>
        </p:txBody>
      </p:sp>
      <p:graphicFrame>
        <p:nvGraphicFramePr>
          <p:cNvPr id="5" name="Content Placeholder 4">
            <a:extLst>
              <a:ext uri="{FF2B5EF4-FFF2-40B4-BE49-F238E27FC236}">
                <a16:creationId xmlns:a16="http://schemas.microsoft.com/office/drawing/2014/main" id="{72638D27-51DF-FDEC-1654-7EF49BD03571}"/>
              </a:ext>
            </a:extLst>
          </p:cNvPr>
          <p:cNvGraphicFramePr>
            <a:graphicFrameLocks noGrp="1"/>
          </p:cNvGraphicFramePr>
          <p:nvPr>
            <p:ph sz="half" idx="1"/>
          </p:nvPr>
        </p:nvGraphicFramePr>
        <p:xfrm>
          <a:off x="496111" y="1400784"/>
          <a:ext cx="10058400" cy="536966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823025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BBD9C6-5125-D8AE-B0A6-D56B9527F9DC}"/>
            </a:ext>
          </a:extLst>
        </p:cNvPr>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1D9164E-148A-76AF-B51C-6334A3F48F25}"/>
              </a:ext>
            </a:extLst>
          </p:cNvPr>
          <p:cNvSpPr>
            <a:spLocks noGrp="1"/>
          </p:cNvSpPr>
          <p:nvPr>
            <p:ph type="sldNum" sz="quarter" idx="13"/>
          </p:nvPr>
        </p:nvSpPr>
        <p:spPr/>
        <p:txBody>
          <a:bodyPr/>
          <a:lstStyle/>
          <a:p>
            <a:fld id="{D7664841-0D73-44CB-AE22-42FD73D83E02}" type="slidenum">
              <a:rPr lang="en-US" altLang="lv-LV" smtClean="0"/>
              <a:pPr/>
              <a:t>27</a:t>
            </a:fld>
            <a:endParaRPr lang="en-US" altLang="lv-LV"/>
          </a:p>
        </p:txBody>
      </p:sp>
      <p:sp>
        <p:nvSpPr>
          <p:cNvPr id="10" name="Title 1">
            <a:extLst>
              <a:ext uri="{FF2B5EF4-FFF2-40B4-BE49-F238E27FC236}">
                <a16:creationId xmlns:a16="http://schemas.microsoft.com/office/drawing/2014/main" id="{3200AC9F-0061-4CB8-7DCF-9546CCB4603C}"/>
              </a:ext>
            </a:extLst>
          </p:cNvPr>
          <p:cNvSpPr txBox="1">
            <a:spLocks/>
          </p:cNvSpPr>
          <p:nvPr/>
        </p:nvSpPr>
        <p:spPr bwMode="auto">
          <a:xfrm>
            <a:off x="2019301" y="9528"/>
            <a:ext cx="10172700" cy="1495422"/>
          </a:xfrm>
          <a:prstGeom prst="rect">
            <a:avLst/>
          </a:prstGeom>
          <a:solidFill>
            <a:schemeClr val="tx2">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nSpc>
                <a:spcPct val="160000"/>
              </a:lnSpc>
            </a:pPr>
            <a:r>
              <a:rPr lang="lv-LV" sz="2000" dirty="0">
                <a:solidFill>
                  <a:srgbClr val="7030A0"/>
                </a:solidFill>
              </a:rPr>
              <a:t>Izglītības un zinātnes ministrija </a:t>
            </a:r>
            <a:r>
              <a:rPr lang="lv-LV" sz="2000" dirty="0"/>
              <a:t>– 2021-2027 perioda ES fondu maksājumi projektos plāna izpilde 2024. gadā </a:t>
            </a:r>
            <a:r>
              <a:rPr lang="lv-LV" sz="2000" dirty="0">
                <a:solidFill>
                  <a:srgbClr val="00B050"/>
                </a:solidFill>
              </a:rPr>
              <a:t>92%</a:t>
            </a:r>
            <a:r>
              <a:rPr lang="lv-LV" sz="2000" dirty="0"/>
              <a:t> un projekcija 2025.-2026. gadam. </a:t>
            </a:r>
          </a:p>
        </p:txBody>
      </p:sp>
      <p:graphicFrame>
        <p:nvGraphicFramePr>
          <p:cNvPr id="5" name="Content Placeholder 4">
            <a:extLst>
              <a:ext uri="{FF2B5EF4-FFF2-40B4-BE49-F238E27FC236}">
                <a16:creationId xmlns:a16="http://schemas.microsoft.com/office/drawing/2014/main" id="{72638D27-51DF-FDEC-1654-7EF49BD03571}"/>
              </a:ext>
            </a:extLst>
          </p:cNvPr>
          <p:cNvGraphicFramePr>
            <a:graphicFrameLocks noGrp="1"/>
          </p:cNvGraphicFramePr>
          <p:nvPr>
            <p:ph sz="half" idx="1"/>
            <p:extLst>
              <p:ext uri="{D42A27DB-BD31-4B8C-83A1-F6EECF244321}">
                <p14:modId xmlns:p14="http://schemas.microsoft.com/office/powerpoint/2010/main" val="292570935"/>
              </p:ext>
            </p:extLst>
          </p:nvPr>
        </p:nvGraphicFramePr>
        <p:xfrm>
          <a:off x="515566" y="1585609"/>
          <a:ext cx="10172700" cy="504379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009086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90E2D-9547-8118-D23E-C9C364DE1D59}"/>
              </a:ext>
            </a:extLst>
          </p:cNvPr>
          <p:cNvSpPr>
            <a:spLocks noGrp="1"/>
          </p:cNvSpPr>
          <p:nvPr>
            <p:ph type="title"/>
          </p:nvPr>
        </p:nvSpPr>
        <p:spPr>
          <a:xfrm>
            <a:off x="1876425" y="0"/>
            <a:ext cx="10315574" cy="1527244"/>
          </a:xfrm>
          <a:solidFill>
            <a:schemeClr val="tx2">
              <a:lumMod val="20000"/>
              <a:lumOff val="80000"/>
            </a:schemeClr>
          </a:solidFill>
        </p:spPr>
        <p:txBody>
          <a:bodyPr>
            <a:normAutofit fontScale="90000"/>
          </a:bodyPr>
          <a:lstStyle/>
          <a:p>
            <a:pPr>
              <a:lnSpc>
                <a:spcPct val="150000"/>
              </a:lnSpc>
            </a:pPr>
            <a:r>
              <a:rPr lang="lv-LV" dirty="0">
                <a:solidFill>
                  <a:srgbClr val="7030A0"/>
                </a:solidFill>
              </a:rPr>
              <a:t>Ekonomikas ministrija</a:t>
            </a:r>
            <a:r>
              <a:rPr lang="lv-LV" dirty="0"/>
              <a:t> – </a:t>
            </a:r>
            <a:r>
              <a:rPr lang="lv-LV" sz="2200" dirty="0"/>
              <a:t>2021-2027 perioda ES fondu maksājumi projektos plāna izpilde 2024. gadā </a:t>
            </a:r>
            <a:r>
              <a:rPr lang="lv-LV" sz="2200" dirty="0">
                <a:solidFill>
                  <a:srgbClr val="00B050"/>
                </a:solidFill>
              </a:rPr>
              <a:t>93%</a:t>
            </a:r>
            <a:r>
              <a:rPr lang="lv-LV" sz="2200" dirty="0"/>
              <a:t> un projekcija 2025.-2026. gadam. </a:t>
            </a:r>
            <a:endParaRPr lang="lv-LV" dirty="0"/>
          </a:p>
        </p:txBody>
      </p:sp>
      <p:sp>
        <p:nvSpPr>
          <p:cNvPr id="7" name="Slide Number Placeholder 6">
            <a:extLst>
              <a:ext uri="{FF2B5EF4-FFF2-40B4-BE49-F238E27FC236}">
                <a16:creationId xmlns:a16="http://schemas.microsoft.com/office/drawing/2014/main" id="{FCF3602D-7C6B-87FC-7D4D-EBEBEE640FEE}"/>
              </a:ext>
            </a:extLst>
          </p:cNvPr>
          <p:cNvSpPr>
            <a:spLocks noGrp="1"/>
          </p:cNvSpPr>
          <p:nvPr>
            <p:ph type="sldNum" sz="quarter" idx="13"/>
          </p:nvPr>
        </p:nvSpPr>
        <p:spPr/>
        <p:txBody>
          <a:bodyPr/>
          <a:lstStyle/>
          <a:p>
            <a:fld id="{D7664841-0D73-44CB-AE22-42FD73D83E02}" type="slidenum">
              <a:rPr lang="en-US" altLang="lv-LV" smtClean="0"/>
              <a:pPr/>
              <a:t>28</a:t>
            </a:fld>
            <a:endParaRPr lang="en-US" altLang="lv-LV"/>
          </a:p>
        </p:txBody>
      </p:sp>
      <p:graphicFrame>
        <p:nvGraphicFramePr>
          <p:cNvPr id="6" name="Content Placeholder 5">
            <a:extLst>
              <a:ext uri="{FF2B5EF4-FFF2-40B4-BE49-F238E27FC236}">
                <a16:creationId xmlns:a16="http://schemas.microsoft.com/office/drawing/2014/main" id="{72638D27-51DF-FDEC-1654-7EF49BD03571}"/>
              </a:ext>
            </a:extLst>
          </p:cNvPr>
          <p:cNvGraphicFramePr>
            <a:graphicFrameLocks noGrp="1"/>
          </p:cNvGraphicFramePr>
          <p:nvPr>
            <p:ph sz="half" idx="1"/>
          </p:nvPr>
        </p:nvGraphicFramePr>
        <p:xfrm>
          <a:off x="612843" y="1527244"/>
          <a:ext cx="10758791" cy="518484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472443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17404-1727-0A3B-8A0D-594B7E59D741}"/>
            </a:ext>
          </a:extLst>
        </p:cNvPr>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B5520E7-64F5-41E7-18FA-3A4F57CC451F}"/>
              </a:ext>
            </a:extLst>
          </p:cNvPr>
          <p:cNvSpPr>
            <a:spLocks noGrp="1"/>
          </p:cNvSpPr>
          <p:nvPr>
            <p:ph type="sldNum" sz="quarter" idx="13"/>
          </p:nvPr>
        </p:nvSpPr>
        <p:spPr/>
        <p:txBody>
          <a:bodyPr/>
          <a:lstStyle/>
          <a:p>
            <a:fld id="{D7664841-0D73-44CB-AE22-42FD73D83E02}" type="slidenum">
              <a:rPr lang="en-US" altLang="lv-LV" smtClean="0"/>
              <a:pPr/>
              <a:t>29</a:t>
            </a:fld>
            <a:endParaRPr lang="en-US" altLang="lv-LV"/>
          </a:p>
        </p:txBody>
      </p:sp>
      <p:sp>
        <p:nvSpPr>
          <p:cNvPr id="10" name="Title 1">
            <a:extLst>
              <a:ext uri="{FF2B5EF4-FFF2-40B4-BE49-F238E27FC236}">
                <a16:creationId xmlns:a16="http://schemas.microsoft.com/office/drawing/2014/main" id="{1C509718-CAD3-7648-6882-98E6F195159B}"/>
              </a:ext>
            </a:extLst>
          </p:cNvPr>
          <p:cNvSpPr txBox="1">
            <a:spLocks/>
          </p:cNvSpPr>
          <p:nvPr/>
        </p:nvSpPr>
        <p:spPr bwMode="auto">
          <a:xfrm>
            <a:off x="1962150" y="9528"/>
            <a:ext cx="10229850" cy="1066799"/>
          </a:xfrm>
          <a:prstGeom prst="rect">
            <a:avLst/>
          </a:prstGeom>
          <a:solidFill>
            <a:schemeClr val="tx2">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rmAutofit fontScale="92500"/>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nSpc>
                <a:spcPct val="150000"/>
              </a:lnSpc>
            </a:pPr>
            <a:r>
              <a:rPr lang="lv-LV" dirty="0">
                <a:solidFill>
                  <a:srgbClr val="7030A0"/>
                </a:solidFill>
              </a:rPr>
              <a:t>SM,VARAM, VM, TM </a:t>
            </a:r>
            <a:r>
              <a:rPr lang="lv-LV" dirty="0"/>
              <a:t>– 2024. gada </a:t>
            </a:r>
            <a:r>
              <a:rPr lang="lv-LV" sz="2400" dirty="0"/>
              <a:t>ES fondu </a:t>
            </a:r>
            <a:r>
              <a:rPr lang="lv-LV" dirty="0"/>
              <a:t>mērķi pārpildīti. </a:t>
            </a:r>
          </a:p>
          <a:p>
            <a:r>
              <a:rPr lang="lv-LV" dirty="0">
                <a:solidFill>
                  <a:srgbClr val="7030A0"/>
                </a:solidFill>
              </a:rPr>
              <a:t>FM un KEM </a:t>
            </a:r>
            <a:r>
              <a:rPr lang="lv-LV" dirty="0"/>
              <a:t>– maksājumi nebija plānoti 2024. gadā</a:t>
            </a:r>
          </a:p>
        </p:txBody>
      </p:sp>
      <p:graphicFrame>
        <p:nvGraphicFramePr>
          <p:cNvPr id="5" name="Content Placeholder 4">
            <a:extLst>
              <a:ext uri="{FF2B5EF4-FFF2-40B4-BE49-F238E27FC236}">
                <a16:creationId xmlns:a16="http://schemas.microsoft.com/office/drawing/2014/main" id="{72638D27-51DF-FDEC-1654-7EF49BD03571}"/>
              </a:ext>
            </a:extLst>
          </p:cNvPr>
          <p:cNvGraphicFramePr>
            <a:graphicFrameLocks noGrp="1"/>
          </p:cNvGraphicFramePr>
          <p:nvPr>
            <p:ph sz="half" idx="1"/>
          </p:nvPr>
        </p:nvGraphicFramePr>
        <p:xfrm>
          <a:off x="6317578" y="1238455"/>
          <a:ext cx="5699327" cy="266375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Chart 8">
            <a:extLst>
              <a:ext uri="{FF2B5EF4-FFF2-40B4-BE49-F238E27FC236}">
                <a16:creationId xmlns:a16="http://schemas.microsoft.com/office/drawing/2014/main" id="{72638D27-51DF-FDEC-1654-7EF49BD03571}"/>
              </a:ext>
            </a:extLst>
          </p:cNvPr>
          <p:cNvGraphicFramePr>
            <a:graphicFrameLocks/>
          </p:cNvGraphicFramePr>
          <p:nvPr/>
        </p:nvGraphicFramePr>
        <p:xfrm>
          <a:off x="6105726" y="3998679"/>
          <a:ext cx="5836596" cy="266375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5">
            <a:extLst>
              <a:ext uri="{FF2B5EF4-FFF2-40B4-BE49-F238E27FC236}">
                <a16:creationId xmlns:a16="http://schemas.microsoft.com/office/drawing/2014/main" id="{2EFA6B25-3784-F461-DFFE-ADC2B99CCC55}"/>
              </a:ext>
            </a:extLst>
          </p:cNvPr>
          <p:cNvGraphicFramePr>
            <a:graphicFrameLocks/>
          </p:cNvGraphicFramePr>
          <p:nvPr/>
        </p:nvGraphicFramePr>
        <p:xfrm>
          <a:off x="406399" y="4005364"/>
          <a:ext cx="5773910" cy="280643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ontent Placeholder 4">
            <a:extLst>
              <a:ext uri="{FF2B5EF4-FFF2-40B4-BE49-F238E27FC236}">
                <a16:creationId xmlns:a16="http://schemas.microsoft.com/office/drawing/2014/main" id="{B2869FF3-ABDD-2C83-C906-40DF7B609B7F}"/>
              </a:ext>
            </a:extLst>
          </p:cNvPr>
          <p:cNvGraphicFramePr>
            <a:graphicFrameLocks/>
          </p:cNvGraphicFramePr>
          <p:nvPr/>
        </p:nvGraphicFramePr>
        <p:xfrm>
          <a:off x="312366" y="1352144"/>
          <a:ext cx="5699327" cy="2806429"/>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2574651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606EC567-B3BB-9C51-FBE3-93413CD1B805}"/>
              </a:ext>
            </a:extLst>
          </p:cNvPr>
          <p:cNvSpPr>
            <a:spLocks noGrp="1"/>
          </p:cNvSpPr>
          <p:nvPr>
            <p:ph type="sldNum" sz="quarter" idx="13"/>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0B582915-0310-4CDD-9A79-BDC3E59340E8}"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30</a:t>
            </a:fld>
            <a:endParaRPr kumimoji="0" lang="en-US" altLang="lv-LV" sz="1000" b="0" i="0" u="none" strike="noStrike" kern="1200" cap="none" spc="0" normalizeH="0" baseline="0" noProof="0" dirty="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3" name="Title 2">
            <a:extLst>
              <a:ext uri="{FF2B5EF4-FFF2-40B4-BE49-F238E27FC236}">
                <a16:creationId xmlns:a16="http://schemas.microsoft.com/office/drawing/2014/main" id="{975FCCEB-0390-82C3-20E8-F0B9376290E0}"/>
              </a:ext>
            </a:extLst>
          </p:cNvPr>
          <p:cNvSpPr>
            <a:spLocks noGrp="1"/>
          </p:cNvSpPr>
          <p:nvPr>
            <p:ph type="title"/>
          </p:nvPr>
        </p:nvSpPr>
        <p:spPr>
          <a:xfrm>
            <a:off x="2129764" y="-2"/>
            <a:ext cx="10062236" cy="942977"/>
          </a:xfrm>
          <a:solidFill>
            <a:schemeClr val="tx2">
              <a:lumMod val="20000"/>
              <a:lumOff val="80000"/>
            </a:schemeClr>
          </a:solidFill>
        </p:spPr>
        <p:txBody>
          <a:bodyPr>
            <a:noAutofit/>
          </a:bodyPr>
          <a:lstStyle/>
          <a:p>
            <a:br>
              <a:rPr lang="lv-LV" sz="1800" dirty="0"/>
            </a:br>
            <a:r>
              <a:rPr lang="lv-LV" sz="2000" dirty="0"/>
              <a:t>Turpmākos gados nepieciešama intensīvāka investīciju ieviešana</a:t>
            </a:r>
            <a:br>
              <a:rPr lang="lv-LV" sz="1800" dirty="0"/>
            </a:br>
            <a:endParaRPr lang="lv-LV" sz="1800" dirty="0"/>
          </a:p>
        </p:txBody>
      </p:sp>
      <p:graphicFrame>
        <p:nvGraphicFramePr>
          <p:cNvPr id="2" name="Chart 1">
            <a:extLst>
              <a:ext uri="{FF2B5EF4-FFF2-40B4-BE49-F238E27FC236}">
                <a16:creationId xmlns:a16="http://schemas.microsoft.com/office/drawing/2014/main" id="{9DA8C7FB-89BD-C303-3B10-480E122A29C8}"/>
              </a:ext>
            </a:extLst>
          </p:cNvPr>
          <p:cNvGraphicFramePr>
            <a:graphicFrameLocks/>
          </p:cNvGraphicFramePr>
          <p:nvPr>
            <p:extLst>
              <p:ext uri="{D42A27DB-BD31-4B8C-83A1-F6EECF244321}">
                <p14:modId xmlns:p14="http://schemas.microsoft.com/office/powerpoint/2010/main" val="2940719234"/>
              </p:ext>
            </p:extLst>
          </p:nvPr>
        </p:nvGraphicFramePr>
        <p:xfrm>
          <a:off x="289898" y="942975"/>
          <a:ext cx="12078747" cy="5324474"/>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 Box 2">
            <a:extLst>
              <a:ext uri="{FF2B5EF4-FFF2-40B4-BE49-F238E27FC236}">
                <a16:creationId xmlns:a16="http://schemas.microsoft.com/office/drawing/2014/main" id="{83923E23-78A1-1E1F-8F34-D8EA14852467}"/>
              </a:ext>
            </a:extLst>
          </p:cNvPr>
          <p:cNvSpPr txBox="1">
            <a:spLocks noChangeArrowheads="1"/>
          </p:cNvSpPr>
          <p:nvPr/>
        </p:nvSpPr>
        <p:spPr bwMode="auto">
          <a:xfrm>
            <a:off x="24527" y="6241473"/>
            <a:ext cx="11877575" cy="6165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indent="450850" eaLnBrk="0" hangingPunct="0">
              <a:defRPr>
                <a:solidFill>
                  <a:schemeClr val="tx1"/>
                </a:solidFill>
                <a:latin typeface="Arial" panose="020B0604020202020204" pitchFamily="34" charset="0"/>
              </a:defRPr>
            </a:lvl1pPr>
            <a:lvl2pPr marL="457200" eaLnBrk="0" hangingPunct="0">
              <a:defRPr>
                <a:solidFill>
                  <a:schemeClr val="tx1"/>
                </a:solidFill>
                <a:latin typeface="Arial" panose="020B0604020202020204" pitchFamily="34" charset="0"/>
              </a:defRPr>
            </a:lvl2pPr>
            <a:lvl3pPr marL="914400" eaLnBrk="0" hangingPunct="0">
              <a:defRPr>
                <a:solidFill>
                  <a:schemeClr val="tx1"/>
                </a:solidFill>
                <a:latin typeface="Arial" panose="020B0604020202020204" pitchFamily="34" charset="0"/>
              </a:defRPr>
            </a:lvl3pPr>
            <a:lvl4pPr marL="1371600" eaLnBrk="0" hangingPunct="0">
              <a:defRPr>
                <a:solidFill>
                  <a:schemeClr val="tx1"/>
                </a:solidFill>
                <a:latin typeface="Arial" panose="020B0604020202020204" pitchFamily="34" charset="0"/>
              </a:defRPr>
            </a:lvl4pPr>
            <a:lvl5pPr marL="1828800"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defTabSz="914400"/>
            <a:r>
              <a:rPr lang="lv-LV" sz="1050" spc="30" dirty="0">
                <a:effectLst/>
                <a:latin typeface="Verdana" panose="020B0604030504040204" pitchFamily="34" charset="0"/>
                <a:ea typeface="Verdana" panose="020B0604030504040204" pitchFamily="34" charset="0"/>
                <a:cs typeface="Times New Roman" panose="02020603050405020304" pitchFamily="18" charset="0"/>
              </a:rPr>
              <a:t>Finanšu ministrs								A. Ašeradens</a:t>
            </a:r>
            <a:endParaRPr lang="lv-LV" sz="1050" dirty="0">
              <a:effectLst/>
              <a:latin typeface="Verdana" panose="020B0604030504040204" pitchFamily="34" charset="0"/>
              <a:ea typeface="Verdana" panose="020B0604030504040204" pitchFamily="34" charset="0"/>
              <a:cs typeface="DokChampa" panose="020B0604020202020204" pitchFamily="34" charset="-34"/>
            </a:endParaRP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lv-LV" altLang="lv-LV" sz="500" b="0" i="0" u="none" strike="noStrike" cap="none" normalizeH="0" baseline="0" dirty="0">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lv-LV" altLang="lv-LV" sz="1050" b="0" i="0" u="none" strike="noStrike" cap="none" normalizeH="0" baseline="0" dirty="0">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rPr>
              <a:t>Ieva Ziepniece 25747458</a:t>
            </a:r>
            <a:r>
              <a:rPr kumimoji="0" lang="lv-LV" altLang="lv-LV" sz="1050" b="0" i="0" u="none" strike="noStrike" cap="none" normalizeH="0" baseline="0" dirty="0" bmk="">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rPr>
              <a:t> </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lv-LV" altLang="lv-LV" sz="800" b="0" i="0" u="none" strike="noStrike" cap="none" normalizeH="0" baseline="0" dirty="0">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hlinkClick r:id="rId3"/>
              </a:rPr>
              <a:t>Ieva.Ziepniece@fm.gov.lv</a:t>
            </a:r>
            <a:endParaRPr kumimoji="0" lang="lv-LV" altLang="lv-LV" sz="800" b="0" i="0" u="none" strike="noStrike" cap="none" normalizeH="0" baseline="0" dirty="0">
              <a:ln>
                <a:noFill/>
              </a:ln>
              <a:solidFill>
                <a:schemeClr val="tx1"/>
              </a:solidFill>
              <a:effectLst/>
              <a:latin typeface="Verdana" panose="020B0604030504040204" pitchFamily="34" charset="0"/>
              <a:ea typeface="Verdana" panose="020B0604030504040204"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lv-LV" altLang="lv-LV" sz="1000" b="0" i="0" u="none" strike="noStrike" cap="none" normalizeH="0" baseline="0" dirty="0">
              <a:ln>
                <a:noFill/>
              </a:ln>
              <a:solidFill>
                <a:schemeClr val="tx1"/>
              </a:solidFill>
              <a:effectLst/>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4107801659"/>
      </p:ext>
    </p:extLst>
  </p:cSld>
  <p:clrMapOvr>
    <a:masterClrMapping/>
  </p:clrMapOvr>
</p:sld>
</file>

<file path=ppt/theme/theme1.xml><?xml version="1.0" encoding="utf-8"?>
<a:theme xmlns:a="http://schemas.openxmlformats.org/drawingml/2006/main" name="89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FM-Presentation_LV.pptx" id="{02C5A7C7-E12E-4316-85F3-17B400FB557F}" vid="{558787D4-1F96-4AEC-9C62-B2AAD389BF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80452BC-2159-499B-B2EE-D0DD5767A271}">
  <ds:schemaRefs>
    <ds:schemaRef ds:uri="http://purl.org/dc/elements/1.1/"/>
    <ds:schemaRef ds:uri="http://schemas.microsoft.com/office/infopath/2007/PartnerControls"/>
    <ds:schemaRef ds:uri="http://schemas.microsoft.com/office/2006/metadata/properties"/>
    <ds:schemaRef ds:uri="http://www.w3.org/XML/1998/namespace"/>
    <ds:schemaRef ds:uri="http://schemas.microsoft.com/office/2006/documentManagement/types"/>
    <ds:schemaRef ds:uri="http://schemas.openxmlformats.org/package/2006/metadata/core-properties"/>
    <ds:schemaRef ds:uri="http://purl.org/dc/dcmitype/"/>
    <ds:schemaRef ds:uri="http://purl.org/dc/terms/"/>
  </ds:schemaRefs>
</ds:datastoreItem>
</file>

<file path=customXml/itemProps2.xml><?xml version="1.0" encoding="utf-8"?>
<ds:datastoreItem xmlns:ds="http://schemas.openxmlformats.org/officeDocument/2006/customXml" ds:itemID="{53A26EAD-C3C4-4422-8263-E718DE20C7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CC1686BC-4040-4C55-B61B-2D61E1828D19}">
  <ds:schemaRefs>
    <ds:schemaRef ds:uri="http://schemas.microsoft.com/sharepoint/v3/contenttype/forms"/>
  </ds:schemaRefs>
</ds:datastoreItem>
</file>

<file path=docMetadata/LabelInfo.xml><?xml version="1.0" encoding="utf-8"?>
<clbl:labelList xmlns:clbl="http://schemas.microsoft.com/office/2020/mipLabelMetadata">
  <clbl:label id="{1b8a7570-3ec8-4c4e-9532-5dbb2f157b31}" enabled="1" method="Standard" siteId="{fd50a0e4-c289-4266-b7ff-7d9cf5066e91}" contentBits="0" removed="0"/>
</clbl:labelList>
</file>

<file path=docProps/app.xml><?xml version="1.0" encoding="utf-8"?>
<Properties xmlns="http://schemas.openxmlformats.org/officeDocument/2006/extended-properties" xmlns:vt="http://schemas.openxmlformats.org/officeDocument/2006/docPropsVTypes">
  <Template>FM-Presentation_LV</Template>
  <TotalTime>16936</TotalTime>
  <Words>2531</Words>
  <Application>Microsoft Office PowerPoint</Application>
  <PresentationFormat>Widescreen</PresentationFormat>
  <Paragraphs>249</Paragraphs>
  <Slides>30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Aptos</vt:lpstr>
      <vt:lpstr>Arial</vt:lpstr>
      <vt:lpstr>Calibri</vt:lpstr>
      <vt:lpstr>DokChampa</vt:lpstr>
      <vt:lpstr>Times New Roman</vt:lpstr>
      <vt:lpstr>Verdana</vt:lpstr>
      <vt:lpstr>Wingdings</vt:lpstr>
      <vt:lpstr>89_Prezentacija_templateLV</vt:lpstr>
      <vt:lpstr>PowerPoint Presentation</vt:lpstr>
      <vt:lpstr>ES fondu investīciju MK noteikumu izstrādē stingra disciplīna,  Izpildot MK 2024. gada 19. novembra sēdes protokola Nr. 49 56. § 7. punktu (TAP ID 24-UZ-727):</vt:lpstr>
      <vt:lpstr>2024. gada plāna MK noteikumu (MKN) izstrādei ES fondu investīcijām izpildes progress (kumulatīvi) visās nozarēs Kopā nav regulējuma par 702 milj. EUR Regulējums par 248 milj. EUR saskaņošanas procesā. Saskaņošana nav uzsākta par 454 milj. EUR, galvenokārt transporta jomā (371,6 milj. EUR).  </vt:lpstr>
      <vt:lpstr>Kopsavilkums par līdz šim neapstiprinātajiem  MK noteikumiem (702 milj. EUR ES fondu finansējums) ministriju/statusa dalījumā</vt:lpstr>
      <vt:lpstr>Mērķtiecīgi jāsekmē 2021-2027 ES fondu investīciju ātrums un apjoms </vt:lpstr>
      <vt:lpstr>2025. gada I ceturksnī FM iesniegs MK izskatīšanai un lēmumiem;   </vt:lpstr>
      <vt:lpstr>PowerPoint Presentation</vt:lpstr>
      <vt:lpstr>PowerPoint Presentation</vt:lpstr>
      <vt:lpstr>Ziņojums ietver operatīvo informāciju:</vt:lpstr>
      <vt:lpstr>2024. gada 28. decembrī FM iesniedza EK trešo maksājuma pieprasījumu Atveseļošanas fonda 275,1 milj. EUR saņemšanai valsts budžeta ieņēmumos, izpildot visus 30 noteiktos 2023. gada rādītājus.  </vt:lpstr>
      <vt:lpstr>Atveseļošanas fonda trešajā maksājuma pieprasījumā izpildītie 30 rādītāji sekmēs turpmāku Latvijas tautsaimniecības attīstību   </vt:lpstr>
      <vt:lpstr>PowerPoint Presentation</vt:lpstr>
      <vt:lpstr>2024. gada decembrī ministrijām jāinvestē vēl 274 milj. EUR, lai sasniegtu Atveseļošanas fonda budžeta izdevumu gada prognozi (2024. gada decembra izpildes dati būs 2025. gada janvāra vidū)  </vt:lpstr>
      <vt:lpstr>ES fondu 2021-2027 2024. gada MKN izstrādes mērķu izpildes progress - Satiksmes ministrija </vt:lpstr>
      <vt:lpstr>ES fondu 2021-2027 2024. gada MKN izstrādes mērķu izpildes progress –  Viedās administrācijas un reģionālās attīstības ministrija </vt:lpstr>
      <vt:lpstr>ES fondu 2021-2027 2024. gada MKN izstrādes mērķu izpildes progress –  Veselības ministrija </vt:lpstr>
      <vt:lpstr>ES fondu 2021-2027 2024. gada MKN izstrādes mērķu izpildes progress –  Izglītības un zinātnes ministrija </vt:lpstr>
      <vt:lpstr>ES fondu 2021-2027 2024. gada MKN izstrādes mērķu izpildes progress - Ekonomikas ministrija </vt:lpstr>
      <vt:lpstr>ES fondu 2021-2027 2024. gada MKN izstrādes mērķu izpildes progress – Kultūras ministrija </vt:lpstr>
      <vt:lpstr>ES fondu 2021-2027 2024. gada MKN izstrādes mērķu izpildes progress – Klimata un enerģētikas ministrija </vt:lpstr>
      <vt:lpstr>Līdz 2024. gada 30. novembrim 2021-2027 ES fondu periodā no budžeta investēti 201 milj. EUR jeb 137% no MK apstiprinātā gada plāna (2024. gada decembra izpildes dati būs 2025. gada janvāra vidū) Lielākā izpilde SM pasākumos – ieguldījumi jauno elektrovilcienu sastāvu piegādei  </vt:lpstr>
      <vt:lpstr>PowerPoint Presentation</vt:lpstr>
      <vt:lpstr>PowerPoint Presentation</vt:lpstr>
      <vt:lpstr>PowerPoint Presentation</vt:lpstr>
      <vt:lpstr>PowerPoint Presentation</vt:lpstr>
      <vt:lpstr>PowerPoint Presentation</vt:lpstr>
      <vt:lpstr>PowerPoint Presentation</vt:lpstr>
      <vt:lpstr>Ekonomikas ministrija – 2021-2027 perioda ES fondu maksājumi projektos plāna izpilde 2024. gadā 93% un projekcija 2025.-2026. gadam. </vt:lpstr>
      <vt:lpstr>PowerPoint Presentation</vt:lpstr>
      <vt:lpstr> Turpmākos gados nepieciešama intensīvāka investīciju ieviešana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Ieva Ziepniece</dc:creator>
  <cp:lastModifiedBy>Dace Ķeze</cp:lastModifiedBy>
  <cp:revision>2594</cp:revision>
  <cp:lastPrinted>2024-11-19T10:55:10Z</cp:lastPrinted>
  <dcterms:created xsi:type="dcterms:W3CDTF">2022-01-10T13:44:34Z</dcterms:created>
  <dcterms:modified xsi:type="dcterms:W3CDTF">2025-01-03T13:08:10Z</dcterms:modified>
</cp:coreProperties>
</file>