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4"/>
  </p:sldMasterIdLst>
  <p:notesMasterIdLst>
    <p:notesMasterId r:id="rId16"/>
  </p:notesMasterIdLst>
  <p:sldIdLst>
    <p:sldId id="5231" r:id="rId5"/>
    <p:sldId id="5228" r:id="rId6"/>
    <p:sldId id="5238" r:id="rId7"/>
    <p:sldId id="5236" r:id="rId8"/>
    <p:sldId id="5230" r:id="rId9"/>
    <p:sldId id="5229" r:id="rId10"/>
    <p:sldId id="5237" r:id="rId11"/>
    <p:sldId id="338" r:id="rId12"/>
    <p:sldId id="339" r:id="rId13"/>
    <p:sldId id="340" r:id="rId14"/>
    <p:sldId id="5234" r:id="rId15"/>
  </p:sldIdLst>
  <p:sldSz cx="12192000" cy="6858000"/>
  <p:notesSz cx="6724650" cy="9774238"/>
  <p:defaultTextStyle>
    <a:defPPr>
      <a:defRPr lang="en-US"/>
    </a:defPPr>
    <a:lvl1pPr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1pPr>
    <a:lvl2pPr marL="468313" indent="-111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2pPr>
    <a:lvl3pPr marL="938213" indent="-238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3pPr>
    <a:lvl4pPr marL="1408113" indent="-365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4pPr>
    <a:lvl5pPr marL="1878013" indent="-49213" algn="l" defTabSz="938213" rtl="0" fontAlgn="base">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605F02-E2F0-9B1E-9BC9-0D0FFF01B97F}" name="Aina Greiškāne" initials="AG" userId="Aina Greiškāne" providerId="None"/>
  <p188:author id="{61DDDE13-A614-2F4D-0B89-9DD87263E92D}" name="Svetlana Ševčenko" initials="SŠ" userId="Svetlana Ševčenko" providerId="None"/>
  <p188:author id="{1A3A781C-C1B4-F6F5-DDC2-CF32E6858092}" name="FM" initials="FM" userId="FM" providerId="None"/>
  <p188:author id="{9A249B1C-B28E-D22F-AC1E-BD75E220C274}" name="Liene Ernestsone" initials="LE" userId="Liene Ernestsone" providerId="None"/>
  <p188:author id="{E0012526-13FF-3B36-BDB5-F41CA1977849}" name="Finanšu ministrija" initials="FM" userId="Finanšu ministrija" providerId="None"/>
  <p188:author id="{D24E7227-62C1-1BFE-A079-381F9B05517C}" name="Līva Jirgensone" initials="LJ" userId="Līva Jirgensone" providerId="None"/>
  <p188:author id="{DAED532A-E6EB-032C-A3C5-D0ECC2894FBD}" name="Laura Naudiņa" initials="LN" userId="Laura Naudiņa" providerId="None"/>
  <p188:author id="{FCCE6C33-249C-D01A-7B93-32B3F10E5AB2}" name="Diāna Rancāne" initials="DR" userId="Diāna Rancāne" providerId="None"/>
  <p188:author id="{A511473A-529D-AFB9-A3FB-4AC250E86E3F}" name="Inita Petrova" initials="IP" userId="Inita Petrova" providerId="None"/>
  <p188:author id="{215ACD4A-C272-F3F7-2CB0-D5DC68308839}" name="Dainis Linuzs" initials="DL" userId="Dainis Linuzs" providerId="None"/>
  <p188:author id="{4F399051-F95D-310E-2D26-A49B87DEA48E}" name="Ance Rudzīte" initials="AR" userId="Ance Rudzīte" providerId="None"/>
  <p188:author id="{5187F257-2980-48E5-12DF-D6EF6020C6D0}" name="Ain Greiškāne" initials="AG" userId="Ain Greiškāne" providerId="None"/>
  <p188:author id="{84E05662-A4B6-1DB1-ECEF-0FDD3F1B7D3E}" name="Ilze Mežsarga" initials="IM" userId="Ilze Mežsarga" providerId="None"/>
  <p188:author id="{3FFDF465-5919-08DD-EB76-314BBAD0D277}" name="Gita Tenisone" initials="GT" userId="Gita Tenisone" providerId="None"/>
  <p188:author id="{3769D666-D54D-3609-C23A-DFC2FC2883FE}" name="Dace Ķeze" initials="DĶ" userId="Dace Ķeze" providerId="None"/>
  <p188:author id="{F816A170-2CC4-F44C-CE92-DD35F94EFB0B}" name="Inese Lase" initials="IL" userId="Inese Lase" providerId="None"/>
  <p188:author id="{283A947F-1B38-D9C4-B8B6-00377730AAC1}" name="Andrejs Zambžetskis" initials="AZ" userId="Andrejs Zambžetskis" providerId="None"/>
  <p188:author id="{81736C8D-D524-4ECD-0DF2-40D921BE76D1}" name="Dainis Linužs" initials="DL" userId="Dainis Linužs" providerId="None"/>
  <p188:author id="{B2361290-9D79-8B2C-DB70-DEE975444723}" name="Sanda Blumberga" initials="FM" userId="Sanda Blumberga" providerId="None"/>
  <p188:author id="{E847A79F-D443-B16B-EA28-69CB9B8B1BA4}" name="Anna Pukse " initials="AP" userId="Anna Pukse " providerId="None"/>
  <p188:author id="{F26303AF-3F83-F70C-BE39-2ED3E632BC17}" name="Anna Pukse" initials="AP" userId="Anna Pukse" providerId="None"/>
  <p188:author id="{FDF122BF-5318-FCEB-A110-DA40DC2E4C43}" name="Reinis Dzelzkalējs" initials="RD" userId="Reinis Dzelzkalējs" providerId="None"/>
  <p188:author id="{F53BC4C6-97A2-7284-9588-AE3ADA29D61C}" name="Ieva Ziepniece" initials="IZ" userId="Ieva Ziepniece" providerId="None"/>
  <p188:author id="{B29C72D1-89C9-D0DB-A9D1-13BE16DCAC5F}" name="Jekaterina Sorokina" initials="JS" userId="Jekaterina Sorokina" providerId="None"/>
  <p188:author id="{E084FBEF-7640-9E3A-4720-886BF0D08EAC}" name="Arta Putniņa" initials="AP" userId="Arta Putniņa" providerId="None"/>
  <p188:author id="{93CF8DF7-ACD3-7E47-F16D-3D031C6CAA2B}" name="Evita Bāliņa" initials="EBā" userId="Evita Bāliņa"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Diāna Rancāne" initials="DR" lastIdx="10" clrIdx="0">
    <p:extLst>
      <p:ext uri="{19B8F6BF-5375-455C-9EA6-DF929625EA0E}">
        <p15:presenceInfo xmlns:p15="http://schemas.microsoft.com/office/powerpoint/2012/main" userId="Diāna Rancāne" providerId="None"/>
      </p:ext>
    </p:extLst>
  </p:cmAuthor>
  <p:cmAuthor id="2" name="Arta Putniņa" initials="AP" lastIdx="1" clrIdx="1">
    <p:extLst>
      <p:ext uri="{19B8F6BF-5375-455C-9EA6-DF929625EA0E}">
        <p15:presenceInfo xmlns:p15="http://schemas.microsoft.com/office/powerpoint/2012/main" userId="Arta Putniņ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725F"/>
    <a:srgbClr val="517D68"/>
    <a:srgbClr val="F9FBFD"/>
    <a:srgbClr val="012269"/>
    <a:srgbClr val="EAF1FA"/>
    <a:srgbClr val="4A7EBB"/>
    <a:srgbClr val="4BA2F2"/>
    <a:srgbClr val="789DC2"/>
    <a:srgbClr val="5B9BD5"/>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9" autoAdjust="0"/>
    <p:restoredTop sz="88257" autoAdjust="0"/>
  </p:normalViewPr>
  <p:slideViewPr>
    <p:cSldViewPr snapToGrid="0" snapToObjects="1">
      <p:cViewPr varScale="1">
        <p:scale>
          <a:sx n="66" d="100"/>
          <a:sy n="66" d="100"/>
        </p:scale>
        <p:origin x="72" y="738"/>
      </p:cViewPr>
      <p:guideLst>
        <p:guide orient="horz" pos="2160"/>
        <p:guide pos="3840"/>
      </p:guideLst>
    </p:cSldViewPr>
  </p:slideViewPr>
  <p:notesTextViewPr>
    <p:cViewPr>
      <p:scale>
        <a:sx n="25" d="100"/>
        <a:sy n="25" d="100"/>
      </p:scale>
      <p:origin x="0" y="0"/>
    </p:cViewPr>
  </p:notesTextViewPr>
  <p:sorterViewPr>
    <p:cViewPr>
      <p:scale>
        <a:sx n="100" d="100"/>
        <a:sy n="100" d="100"/>
      </p:scale>
      <p:origin x="0" y="-150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fk\fsd\PL&#256;NO&#352;ANAS%20DOKUMENTI\02_2021-2027\Programma\04_grozijumi%20Nr.3_mid-term\05_pardalu%20priekslikumi\PP%20fails_ar%20groz.%20Nr.3_UZ%20ARU%20NESUTIT.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1400" b="1" i="0" u="none" strike="noStrike" kern="1200" spc="0" baseline="0">
                <a:solidFill>
                  <a:schemeClr val="tx1"/>
                </a:solidFill>
                <a:latin typeface="Verdana" panose="020B0604030504040204" pitchFamily="34" charset="0"/>
                <a:ea typeface="Verdana" panose="020B0604030504040204" pitchFamily="34" charset="0"/>
                <a:cs typeface="+mn-cs"/>
              </a:defRPr>
            </a:pPr>
            <a:r>
              <a:rPr lang="en-US" b="1" dirty="0" err="1"/>
              <a:t>Finansējums</a:t>
            </a:r>
            <a:r>
              <a:rPr lang="en-US" b="1" dirty="0"/>
              <a:t>, par ko </a:t>
            </a:r>
            <a:r>
              <a:rPr lang="en-US" b="1" dirty="0" err="1"/>
              <a:t>vēl</a:t>
            </a:r>
            <a:r>
              <a:rPr lang="en-US" b="1" dirty="0"/>
              <a:t> </a:t>
            </a:r>
            <a:r>
              <a:rPr lang="en-US" b="1" dirty="0" err="1"/>
              <a:t>apstiprināms</a:t>
            </a:r>
            <a:r>
              <a:rPr lang="en-US" b="1" dirty="0"/>
              <a:t> </a:t>
            </a:r>
            <a:r>
              <a:rPr lang="en-US" b="1" dirty="0" err="1"/>
              <a:t>regulējums</a:t>
            </a:r>
            <a:r>
              <a:rPr lang="lv-LV" b="1" dirty="0"/>
              <a:t>, milj. EUR</a:t>
            </a:r>
            <a:r>
              <a:rPr lang="en-US" b="1" dirty="0"/>
              <a:t>. </a:t>
            </a:r>
            <a:endParaRPr lang="lv-LV" b="1" dirty="0"/>
          </a:p>
          <a:p>
            <a:pPr algn="ctr">
              <a:defRPr b="1"/>
            </a:pPr>
            <a:r>
              <a:rPr lang="en-US" b="1" dirty="0"/>
              <a:t>Dati </a:t>
            </a:r>
            <a:r>
              <a:rPr lang="en-US" b="1" dirty="0" err="1"/>
              <a:t>uz</a:t>
            </a:r>
            <a:r>
              <a:rPr lang="en-US" b="1" dirty="0"/>
              <a:t> 22.07.2025.</a:t>
            </a:r>
          </a:p>
        </c:rich>
      </c:tx>
      <c:layout>
        <c:manualLayout>
          <c:xMode val="edge"/>
          <c:yMode val="edge"/>
          <c:x val="0.16874661271863473"/>
          <c:y val="6.3848547384026699E-4"/>
        </c:manualLayout>
      </c:layout>
      <c:overlay val="0"/>
      <c:spPr>
        <a:noFill/>
        <a:ln>
          <a:noFill/>
        </a:ln>
        <a:effectLst/>
      </c:spPr>
      <c:txPr>
        <a:bodyPr rot="0" spcFirstLastPara="1" vertOverflow="ellipsis" vert="horz" wrap="square" anchor="ctr" anchorCtr="1"/>
        <a:lstStyle/>
        <a:p>
          <a:pPr algn="ctr">
            <a:defRPr sz="1400" b="1" i="0" u="none" strike="noStrike" kern="1200" spc="0" baseline="0">
              <a:solidFill>
                <a:schemeClr val="tx1"/>
              </a:solidFill>
              <a:latin typeface="Verdana" panose="020B0604030504040204" pitchFamily="34" charset="0"/>
              <a:ea typeface="Verdana" panose="020B0604030504040204" pitchFamily="34" charset="0"/>
              <a:cs typeface="+mn-cs"/>
            </a:defRPr>
          </a:pPr>
          <a:endParaRPr lang="lv-LV"/>
        </a:p>
      </c:txPr>
    </c:title>
    <c:autoTitleDeleted val="0"/>
    <c:plotArea>
      <c:layout>
        <c:manualLayout>
          <c:layoutTarget val="inner"/>
          <c:xMode val="edge"/>
          <c:yMode val="edge"/>
          <c:x val="5.1038736217313592E-2"/>
          <c:y val="0.11690010630499804"/>
          <c:w val="0.87568521320642934"/>
          <c:h val="0.58636093016663615"/>
        </c:manualLayout>
      </c:layout>
      <c:barChart>
        <c:barDir val="col"/>
        <c:grouping val="clustered"/>
        <c:varyColors val="0"/>
        <c:ser>
          <c:idx val="1"/>
          <c:order val="1"/>
          <c:tx>
            <c:strRef>
              <c:f>Grafiki!$Y$2</c:f>
              <c:strCache>
                <c:ptCount val="1"/>
                <c:pt idx="0">
                  <c:v>2025.gada plāns, ES fondu finansējums 601 milj. EUR </c:v>
                </c:pt>
              </c:strCache>
            </c:strRef>
          </c:tx>
          <c:spPr>
            <a:solidFill>
              <a:srgbClr val="4A725F"/>
            </a:solidFill>
            <a:ln>
              <a:noFill/>
            </a:ln>
            <a:effectLst/>
            <a:sp3d>
              <a:contourClr>
                <a:schemeClr val="accent5">
                  <a:lumMod val="50000"/>
                </a:schemeClr>
              </a:contourClr>
            </a:sp3d>
          </c:spPr>
          <c:invertIfNegative val="0"/>
          <c:dLbls>
            <c:dLbl>
              <c:idx val="0"/>
              <c:layout>
                <c:manualLayout>
                  <c:x val="-1.7405944225874271E-3"/>
                  <c:y val="1.163541496516529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30F1-4787-9E19-9E68AD97E6CB}"/>
                </c:ext>
              </c:extLst>
            </c:dLbl>
            <c:dLbl>
              <c:idx val="1"/>
              <c:layout>
                <c:manualLayout>
                  <c:x val="-7.6192673856715326E-6"/>
                  <c:y val="5.918603358737501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0F1-4787-9E19-9E68AD97E6CB}"/>
                </c:ext>
              </c:extLst>
            </c:dLbl>
            <c:dLbl>
              <c:idx val="2"/>
              <c:layout>
                <c:manualLayout>
                  <c:x val="1.6914773596190802E-3"/>
                  <c:y val="3.161093431678462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0F1-4787-9E19-9E68AD97E6CB}"/>
                </c:ext>
              </c:extLst>
            </c:dLbl>
            <c:dLbl>
              <c:idx val="3"/>
              <c:layout>
                <c:manualLayout>
                  <c:x val="1.6890283093879714E-3"/>
                  <c:y val="6.0537525692913499E-4"/>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0F1-4787-9E19-9E68AD97E6CB}"/>
                </c:ext>
              </c:extLst>
            </c:dLbl>
            <c:dLbl>
              <c:idx val="4"/>
              <c:layout>
                <c:manualLayout>
                  <c:x val="-6.7966586247113518E-3"/>
                  <c:y val="5.918603358737501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30F1-4787-9E19-9E68AD97E6CB}"/>
                </c:ext>
              </c:extLst>
            </c:dLbl>
            <c:dLbl>
              <c:idx val="5"/>
              <c:delete val="1"/>
              <c:extLst>
                <c:ext xmlns:c15="http://schemas.microsoft.com/office/drawing/2012/chart" uri="{CE6537A1-D6FC-4f65-9D91-7224C49458BB}"/>
                <c:ext xmlns:c16="http://schemas.microsoft.com/office/drawing/2014/chart" uri="{C3380CC4-5D6E-409C-BE32-E72D297353CC}">
                  <c16:uniqueId val="{00000005-30F1-4787-9E19-9E68AD97E6CB}"/>
                </c:ext>
              </c:extLst>
            </c:dLbl>
            <c:dLbl>
              <c:idx val="6"/>
              <c:delete val="1"/>
              <c:extLst>
                <c:ext xmlns:c15="http://schemas.microsoft.com/office/drawing/2012/chart" uri="{CE6537A1-D6FC-4f65-9D91-7224C49458BB}"/>
                <c:ext xmlns:c16="http://schemas.microsoft.com/office/drawing/2014/chart" uri="{C3380CC4-5D6E-409C-BE32-E72D297353CC}">
                  <c16:uniqueId val="{00000006-30F1-4787-9E19-9E68AD97E6CB}"/>
                </c:ext>
              </c:extLst>
            </c:dLbl>
            <c:numFmt formatCode="General" sourceLinked="0"/>
            <c:spPr>
              <a:noFill/>
              <a:ln>
                <a:noFill/>
              </a:ln>
              <a:effectLst/>
            </c:spPr>
            <c:txPr>
              <a:bodyPr rot="0" spcFirstLastPara="1" vertOverflow="clip" horzOverflow="clip" vert="horz" wrap="square" lIns="36576" tIns="18288" rIns="36576" bIns="18288" anchor="ctr" anchorCtr="1">
                <a:spAutoFit/>
              </a:bodyPr>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0"/>
              </c:ext>
            </c:extLst>
          </c:dLbls>
          <c:cat>
            <c:strRef>
              <c:f>(Grafiki!$W$3:$W$6,Grafiki!$W$8:$W$9,Grafiki!$W$12)</c:f>
              <c:strCache>
                <c:ptCount val="7"/>
                <c:pt idx="0">
                  <c:v>SM - BEMU, dzelzceļš, sausās ostas, pretdronu risinājumi un ceļi nac.nozīmes centros </c:v>
                </c:pt>
                <c:pt idx="1">
                  <c:v>KEM - Energodrošība, 
dūņas</c:v>
                </c:pt>
                <c:pt idx="2">
                  <c:v>LM - Nodarbinātība un soc. pakalpojumi</c:v>
                </c:pt>
                <c:pt idx="3">
                  <c:v>EM - STEP</c:v>
                </c:pt>
                <c:pt idx="4">
                  <c:v>VARAM - 2025.g plānots - JTF (kūdra)</c:v>
                </c:pt>
                <c:pt idx="5">
                  <c:v>IZM</c:v>
                </c:pt>
                <c:pt idx="6">
                  <c:v>VK</c:v>
                </c:pt>
              </c:strCache>
              <c:extLst/>
            </c:strRef>
          </c:cat>
          <c:val>
            <c:numRef>
              <c:f>(Grafiki!$Y$3:$Y$6,Grafiki!$Y$8:$Y$9,Grafiki!$Y$12)</c:f>
              <c:numCache>
                <c:formatCode>General</c:formatCode>
                <c:ptCount val="7"/>
                <c:pt idx="0">
                  <c:v>464</c:v>
                </c:pt>
                <c:pt idx="1">
                  <c:v>58</c:v>
                </c:pt>
                <c:pt idx="2">
                  <c:v>43</c:v>
                </c:pt>
                <c:pt idx="3">
                  <c:v>34</c:v>
                </c:pt>
                <c:pt idx="4">
                  <c:v>2</c:v>
                </c:pt>
                <c:pt idx="5">
                  <c:v>0</c:v>
                </c:pt>
                <c:pt idx="6">
                  <c:v>0</c:v>
                </c:pt>
              </c:numCache>
              <c:extLst/>
            </c:numRef>
          </c:val>
          <c:extLst>
            <c:ext xmlns:c16="http://schemas.microsoft.com/office/drawing/2014/chart" uri="{C3380CC4-5D6E-409C-BE32-E72D297353CC}">
              <c16:uniqueId val="{00000007-30F1-4787-9E19-9E68AD97E6CB}"/>
            </c:ext>
          </c:extLst>
        </c:ser>
        <c:ser>
          <c:idx val="2"/>
          <c:order val="2"/>
          <c:tx>
            <c:strRef>
              <c:f>Grafiki!$Z$2</c:f>
              <c:strCache>
                <c:ptCount val="1"/>
                <c:pt idx="0">
                  <c:v>2026.gada plāns, ES fondu finansējums 52 milj. EUR</c:v>
                </c:pt>
              </c:strCache>
            </c:strRef>
          </c:tx>
          <c:spPr>
            <a:solidFill>
              <a:schemeClr val="accent6"/>
            </a:solidFill>
            <a:ln>
              <a:noFill/>
            </a:ln>
            <a:effectLst/>
            <a:sp3d>
              <a:contourClr>
                <a:schemeClr val="accent2">
                  <a:lumMod val="75000"/>
                </a:schemeClr>
              </a:contourClr>
            </a:sp3d>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8-30F1-4787-9E19-9E68AD97E6CB}"/>
                </c:ext>
              </c:extLst>
            </c:dLbl>
            <c:dLbl>
              <c:idx val="1"/>
              <c:delete val="1"/>
              <c:extLst>
                <c:ext xmlns:c15="http://schemas.microsoft.com/office/drawing/2012/chart" uri="{CE6537A1-D6FC-4f65-9D91-7224C49458BB}"/>
                <c:ext xmlns:c16="http://schemas.microsoft.com/office/drawing/2014/chart" uri="{C3380CC4-5D6E-409C-BE32-E72D297353CC}">
                  <c16:uniqueId val="{00000009-30F1-4787-9E19-9E68AD97E6CB}"/>
                </c:ext>
              </c:extLst>
            </c:dLbl>
            <c:dLbl>
              <c:idx val="2"/>
              <c:delete val="1"/>
              <c:extLst>
                <c:ext xmlns:c15="http://schemas.microsoft.com/office/drawing/2012/chart" uri="{CE6537A1-D6FC-4f65-9D91-7224C49458BB}"/>
                <c:ext xmlns:c16="http://schemas.microsoft.com/office/drawing/2014/chart" uri="{C3380CC4-5D6E-409C-BE32-E72D297353CC}">
                  <c16:uniqueId val="{0000000A-30F1-4787-9E19-9E68AD97E6CB}"/>
                </c:ext>
              </c:extLst>
            </c:dLbl>
            <c:dLbl>
              <c:idx val="3"/>
              <c:delete val="1"/>
              <c:extLst>
                <c:ext xmlns:c15="http://schemas.microsoft.com/office/drawing/2012/chart" uri="{CE6537A1-D6FC-4f65-9D91-7224C49458BB}"/>
                <c:ext xmlns:c16="http://schemas.microsoft.com/office/drawing/2014/chart" uri="{C3380CC4-5D6E-409C-BE32-E72D297353CC}">
                  <c16:uniqueId val="{0000000B-30F1-4787-9E19-9E68AD97E6CB}"/>
                </c:ext>
              </c:extLst>
            </c:dLbl>
            <c:dLbl>
              <c:idx val="4"/>
              <c:layout>
                <c:manualLayout>
                  <c:x val="2.3569387307496581E-3"/>
                  <c:y val="3.161093431678353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30F1-4787-9E19-9E68AD97E6CB}"/>
                </c:ext>
              </c:extLst>
            </c:dLbl>
            <c:dLbl>
              <c:idx val="5"/>
              <c:layout>
                <c:manualLayout>
                  <c:x val="5.3919922588243361E-4"/>
                  <c:y val="6.120395111047212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30F1-4787-9E19-9E68AD97E6CB}"/>
                </c:ext>
              </c:extLst>
            </c:dLbl>
            <c:dLbl>
              <c:idx val="6"/>
              <c:layout>
                <c:manualLayout>
                  <c:x val="-2.9490646532935277E-3"/>
                  <c:y val="9.453920294121964E-3"/>
                </c:manualLayout>
              </c:layout>
              <c:showLegendKey val="0"/>
              <c:showVal val="1"/>
              <c:showCatName val="0"/>
              <c:showSerName val="0"/>
              <c:showPercent val="0"/>
              <c:showBubbleSize val="0"/>
              <c:extLst>
                <c:ext xmlns:c15="http://schemas.microsoft.com/office/drawing/2012/chart" uri="{CE6537A1-D6FC-4f65-9D91-7224C49458BB}">
                  <c15:layout>
                    <c:manualLayout>
                      <c:w val="1.889186915149289E-2"/>
                      <c:h val="5.0059069257872631E-2"/>
                    </c:manualLayout>
                  </c15:layout>
                </c:ext>
                <c:ext xmlns:c16="http://schemas.microsoft.com/office/drawing/2014/chart" uri="{C3380CC4-5D6E-409C-BE32-E72D297353CC}">
                  <c16:uniqueId val="{0000000E-30F1-4787-9E19-9E68AD97E6CB}"/>
                </c:ext>
              </c:extLst>
            </c:dLbl>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(Grafiki!$W$3:$W$6,Grafiki!$W$8:$W$9,Grafiki!$W$12)</c:f>
              <c:strCache>
                <c:ptCount val="7"/>
                <c:pt idx="0">
                  <c:v>SM - BEMU, dzelzceļš, sausās ostas, pretdronu risinājumi un ceļi nac.nozīmes centros </c:v>
                </c:pt>
                <c:pt idx="1">
                  <c:v>KEM - Energodrošība, 
dūņas</c:v>
                </c:pt>
                <c:pt idx="2">
                  <c:v>LM - Nodarbinātība un soc. pakalpojumi</c:v>
                </c:pt>
                <c:pt idx="3">
                  <c:v>EM - STEP</c:v>
                </c:pt>
                <c:pt idx="4">
                  <c:v>VARAM - 2025.g plānots - JTF (kūdra)</c:v>
                </c:pt>
                <c:pt idx="5">
                  <c:v>IZM</c:v>
                </c:pt>
                <c:pt idx="6">
                  <c:v>VK</c:v>
                </c:pt>
              </c:strCache>
              <c:extLst/>
            </c:strRef>
          </c:cat>
          <c:val>
            <c:numRef>
              <c:f>(Grafiki!$Z$3:$Z$6,Grafiki!$Z$8:$Z$9,Grafiki!$Z$12)</c:f>
              <c:numCache>
                <c:formatCode>General</c:formatCode>
                <c:ptCount val="7"/>
                <c:pt idx="0">
                  <c:v>0</c:v>
                </c:pt>
                <c:pt idx="1">
                  <c:v>0</c:v>
                </c:pt>
                <c:pt idx="2">
                  <c:v>0</c:v>
                </c:pt>
                <c:pt idx="3">
                  <c:v>0</c:v>
                </c:pt>
                <c:pt idx="4">
                  <c:v>35</c:v>
                </c:pt>
                <c:pt idx="5">
                  <c:v>13</c:v>
                </c:pt>
                <c:pt idx="6">
                  <c:v>4</c:v>
                </c:pt>
              </c:numCache>
              <c:extLst/>
            </c:numRef>
          </c:val>
          <c:extLst>
            <c:ext xmlns:c16="http://schemas.microsoft.com/office/drawing/2014/chart" uri="{C3380CC4-5D6E-409C-BE32-E72D297353CC}">
              <c16:uniqueId val="{0000000F-30F1-4787-9E19-9E68AD97E6CB}"/>
            </c:ext>
          </c:extLst>
        </c:ser>
        <c:dLbls>
          <c:showLegendKey val="0"/>
          <c:showVal val="0"/>
          <c:showCatName val="0"/>
          <c:showSerName val="0"/>
          <c:showPercent val="0"/>
          <c:showBubbleSize val="0"/>
        </c:dLbls>
        <c:gapWidth val="0"/>
        <c:axId val="1046593679"/>
        <c:axId val="1046597039"/>
        <c:extLst>
          <c:ext xmlns:c15="http://schemas.microsoft.com/office/drawing/2012/chart" uri="{02D57815-91ED-43cb-92C2-25804820EDAC}">
            <c15:filteredBarSeries>
              <c15:ser>
                <c:idx val="0"/>
                <c:order val="0"/>
                <c:tx>
                  <c:strRef>
                    <c:extLst>
                      <c:ext uri="{02D57815-91ED-43cb-92C2-25804820EDAC}">
                        <c15:formulaRef>
                          <c15:sqref>Grafiki!$X$2</c15:sqref>
                        </c15:formulaRef>
                      </c:ext>
                    </c:extLst>
                    <c:strCache>
                      <c:ptCount val="1"/>
                      <c:pt idx="0">
                        <c:v>Ministrijas</c:v>
                      </c:pt>
                    </c:strCache>
                  </c:strRef>
                </c:tx>
                <c:spPr>
                  <a:solidFill>
                    <a:schemeClr val="accent1"/>
                  </a:solidFill>
                  <a:ln>
                    <a:noFill/>
                  </a:ln>
                  <a:effectLst/>
                </c:spPr>
                <c:invertIfNegative val="0"/>
                <c:cat>
                  <c:strRef>
                    <c:extLst>
                      <c:ext uri="{02D57815-91ED-43cb-92C2-25804820EDAC}">
                        <c15:formulaRef>
                          <c15:sqref>(Grafiki!$W$3:$W$6,Grafiki!$W$8:$W$9,Grafiki!$W$12)</c15:sqref>
                        </c15:formulaRef>
                      </c:ext>
                    </c:extLst>
                    <c:strCache>
                      <c:ptCount val="7"/>
                      <c:pt idx="0">
                        <c:v>SM - BEMU, dzelzceļš, sausās ostas, pretdronu risinājumi un ceļi nac.nozīmes centros </c:v>
                      </c:pt>
                      <c:pt idx="1">
                        <c:v>KEM - Energodrošība, 
dūņas</c:v>
                      </c:pt>
                      <c:pt idx="2">
                        <c:v>LM - Nodarbinātība un soc. pakalpojumi</c:v>
                      </c:pt>
                      <c:pt idx="3">
                        <c:v>EM - STEP</c:v>
                      </c:pt>
                      <c:pt idx="4">
                        <c:v>VARAM - 2025.g plānots - JTF (kūdra)</c:v>
                      </c:pt>
                      <c:pt idx="5">
                        <c:v>IZM</c:v>
                      </c:pt>
                      <c:pt idx="6">
                        <c:v>VK</c:v>
                      </c:pt>
                    </c:strCache>
                  </c:strRef>
                </c:cat>
                <c:val>
                  <c:numRef>
                    <c:extLst>
                      <c:ext uri="{02D57815-91ED-43cb-92C2-25804820EDAC}">
                        <c15:formulaRef>
                          <c15:sqref>(Grafiki!$X$3:$X$6,Grafiki!$X$8:$X$9,Grafiki!$X$12)</c15:sqref>
                        </c15:formulaRef>
                      </c:ext>
                    </c:extLst>
                    <c:numCache>
                      <c:formatCode>General</c:formatCode>
                      <c:ptCount val="7"/>
                      <c:pt idx="0">
                        <c:v>0</c:v>
                      </c:pt>
                      <c:pt idx="1">
                        <c:v>0</c:v>
                      </c:pt>
                      <c:pt idx="2">
                        <c:v>0</c:v>
                      </c:pt>
                      <c:pt idx="3">
                        <c:v>0</c:v>
                      </c:pt>
                      <c:pt idx="4">
                        <c:v>0</c:v>
                      </c:pt>
                      <c:pt idx="5">
                        <c:v>0</c:v>
                      </c:pt>
                      <c:pt idx="6">
                        <c:v>0</c:v>
                      </c:pt>
                    </c:numCache>
                  </c:numRef>
                </c:val>
                <c:extLst>
                  <c:ext xmlns:c16="http://schemas.microsoft.com/office/drawing/2014/chart" uri="{C3380CC4-5D6E-409C-BE32-E72D297353CC}">
                    <c16:uniqueId val="{00000010-30F1-4787-9E19-9E68AD97E6CB}"/>
                  </c:ext>
                </c:extLst>
              </c15:ser>
            </c15:filteredBarSeries>
          </c:ext>
        </c:extLst>
      </c:barChart>
      <c:catAx>
        <c:axId val="104659367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046597039"/>
        <c:crosses val="autoZero"/>
        <c:auto val="1"/>
        <c:lblAlgn val="ctr"/>
        <c:lblOffset val="100"/>
        <c:noMultiLvlLbl val="0"/>
      </c:catAx>
      <c:valAx>
        <c:axId val="104659703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crossAx val="1046593679"/>
        <c:crosses val="autoZero"/>
        <c:crossBetween val="between"/>
      </c:valAx>
      <c:spPr>
        <a:noFill/>
        <a:ln>
          <a:noFill/>
        </a:ln>
        <a:effectLst/>
      </c:spPr>
    </c:plotArea>
    <c:legend>
      <c:legendPos val="b"/>
      <c:layout>
        <c:manualLayout>
          <c:xMode val="edge"/>
          <c:yMode val="edge"/>
          <c:x val="3.0343238967106886E-2"/>
          <c:y val="0.91550272446545633"/>
          <c:w val="0.89999990634603311"/>
          <c:h val="5.154250810315059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1"/>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14015" cy="488712"/>
          </a:xfrm>
          <a:prstGeom prst="rect">
            <a:avLst/>
          </a:prstGeom>
        </p:spPr>
        <p:txBody>
          <a:bodyPr vert="horz" lIns="90837" tIns="45419" rIns="90837" bIns="45419" rtlCol="0"/>
          <a:lstStyle>
            <a:lvl1pPr algn="l" defTabSz="933382" fontAlgn="auto">
              <a:spcBef>
                <a:spcPts val="0"/>
              </a:spcBef>
              <a:spcAft>
                <a:spcPts val="0"/>
              </a:spcAft>
              <a:defRPr sz="1200">
                <a:latin typeface="+mn-lt"/>
                <a:cs typeface="+mn-cs"/>
              </a:defRPr>
            </a:lvl1pPr>
          </a:lstStyle>
          <a:p>
            <a:pPr>
              <a:defRPr/>
            </a:pPr>
            <a:endParaRPr lang="lv-LV"/>
          </a:p>
        </p:txBody>
      </p:sp>
      <p:sp>
        <p:nvSpPr>
          <p:cNvPr id="3" name="Date Placeholder 2"/>
          <p:cNvSpPr>
            <a:spLocks noGrp="1"/>
          </p:cNvSpPr>
          <p:nvPr>
            <p:ph type="dt" idx="1"/>
          </p:nvPr>
        </p:nvSpPr>
        <p:spPr>
          <a:xfrm>
            <a:off x="3809079" y="0"/>
            <a:ext cx="2914015" cy="488712"/>
          </a:xfrm>
          <a:prstGeom prst="rect">
            <a:avLst/>
          </a:prstGeom>
        </p:spPr>
        <p:txBody>
          <a:bodyPr vert="horz" lIns="90837" tIns="45419" rIns="90837" bIns="45419" rtlCol="0"/>
          <a:lstStyle>
            <a:lvl1pPr algn="r" defTabSz="933382" fontAlgn="auto">
              <a:spcBef>
                <a:spcPts val="0"/>
              </a:spcBef>
              <a:spcAft>
                <a:spcPts val="0"/>
              </a:spcAft>
              <a:defRPr sz="1200">
                <a:latin typeface="+mn-lt"/>
                <a:cs typeface="+mn-cs"/>
              </a:defRPr>
            </a:lvl1pPr>
          </a:lstStyle>
          <a:p>
            <a:pPr>
              <a:defRPr/>
            </a:pPr>
            <a:fld id="{C269A99F-EF31-4B9C-A738-C27DFF01580E}" type="datetimeFigureOut">
              <a:rPr lang="lv-LV"/>
              <a:pPr>
                <a:defRPr/>
              </a:pPr>
              <a:t>29.07.2025</a:t>
            </a:fld>
            <a:endParaRPr lang="lv-LV"/>
          </a:p>
        </p:txBody>
      </p:sp>
      <p:sp>
        <p:nvSpPr>
          <p:cNvPr id="4" name="Slide Image Placeholder 3"/>
          <p:cNvSpPr>
            <a:spLocks noGrp="1" noRot="1" noChangeAspect="1"/>
          </p:cNvSpPr>
          <p:nvPr>
            <p:ph type="sldImg" idx="2"/>
          </p:nvPr>
        </p:nvSpPr>
        <p:spPr>
          <a:xfrm>
            <a:off x="104775" y="733425"/>
            <a:ext cx="6515100" cy="3665538"/>
          </a:xfrm>
          <a:prstGeom prst="rect">
            <a:avLst/>
          </a:prstGeom>
          <a:noFill/>
          <a:ln w="12700">
            <a:solidFill>
              <a:prstClr val="black"/>
            </a:solidFill>
          </a:ln>
        </p:spPr>
        <p:txBody>
          <a:bodyPr vert="horz" lIns="90837" tIns="45419" rIns="90837" bIns="45419" rtlCol="0" anchor="ctr"/>
          <a:lstStyle/>
          <a:p>
            <a:pPr lvl="0"/>
            <a:endParaRPr lang="lv-LV" noProof="0"/>
          </a:p>
        </p:txBody>
      </p:sp>
      <p:sp>
        <p:nvSpPr>
          <p:cNvPr id="5" name="Notes Placeholder 4"/>
          <p:cNvSpPr>
            <a:spLocks noGrp="1"/>
          </p:cNvSpPr>
          <p:nvPr>
            <p:ph type="body" sz="quarter" idx="3"/>
          </p:nvPr>
        </p:nvSpPr>
        <p:spPr>
          <a:xfrm>
            <a:off x="672465" y="4642764"/>
            <a:ext cx="5379720" cy="4398407"/>
          </a:xfrm>
          <a:prstGeom prst="rect">
            <a:avLst/>
          </a:prstGeom>
        </p:spPr>
        <p:txBody>
          <a:bodyPr vert="horz" lIns="90837" tIns="45419" rIns="90837" bIns="4541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lv-LV" noProof="0"/>
          </a:p>
        </p:txBody>
      </p:sp>
      <p:sp>
        <p:nvSpPr>
          <p:cNvPr id="6" name="Footer Placeholder 5"/>
          <p:cNvSpPr>
            <a:spLocks noGrp="1"/>
          </p:cNvSpPr>
          <p:nvPr>
            <p:ph type="ftr" sz="quarter" idx="4"/>
          </p:nvPr>
        </p:nvSpPr>
        <p:spPr>
          <a:xfrm>
            <a:off x="3" y="9283829"/>
            <a:ext cx="2914015" cy="488712"/>
          </a:xfrm>
          <a:prstGeom prst="rect">
            <a:avLst/>
          </a:prstGeom>
        </p:spPr>
        <p:txBody>
          <a:bodyPr vert="horz" lIns="90837" tIns="45419" rIns="90837" bIns="45419" rtlCol="0" anchor="b"/>
          <a:lstStyle>
            <a:lvl1pPr algn="l" defTabSz="933382" fontAlgn="auto">
              <a:spcBef>
                <a:spcPts val="0"/>
              </a:spcBef>
              <a:spcAft>
                <a:spcPts val="0"/>
              </a:spcAft>
              <a:defRPr sz="1200">
                <a:latin typeface="+mn-lt"/>
                <a:cs typeface="+mn-cs"/>
              </a:defRPr>
            </a:lvl1pPr>
          </a:lstStyle>
          <a:p>
            <a:pPr>
              <a:defRPr/>
            </a:pPr>
            <a:endParaRPr lang="lv-LV"/>
          </a:p>
        </p:txBody>
      </p:sp>
      <p:sp>
        <p:nvSpPr>
          <p:cNvPr id="7" name="Slide Number Placeholder 6"/>
          <p:cNvSpPr>
            <a:spLocks noGrp="1"/>
          </p:cNvSpPr>
          <p:nvPr>
            <p:ph type="sldNum" sz="quarter" idx="5"/>
          </p:nvPr>
        </p:nvSpPr>
        <p:spPr>
          <a:xfrm>
            <a:off x="3809079" y="9283829"/>
            <a:ext cx="2914015" cy="488712"/>
          </a:xfrm>
          <a:prstGeom prst="rect">
            <a:avLst/>
          </a:prstGeom>
        </p:spPr>
        <p:txBody>
          <a:bodyPr vert="horz" wrap="square" lIns="90837" tIns="45419" rIns="90837" bIns="45419" numCol="1" anchor="b" anchorCtr="0" compatLnSpc="1">
            <a:prstTxWarp prst="textNoShape">
              <a:avLst/>
            </a:prstTxWarp>
          </a:bodyPr>
          <a:lstStyle>
            <a:lvl1pPr algn="r">
              <a:defRPr sz="1200">
                <a:latin typeface="Calibri" panose="020F0502020204030204" pitchFamily="34" charset="0"/>
              </a:defRPr>
            </a:lvl1pPr>
          </a:lstStyle>
          <a:p>
            <a:fld id="{9FACE587-8D14-4055-82B5-6CCDF55621C3}" type="slidenum">
              <a:rPr lang="lv-LV" altLang="lv-LV"/>
              <a:pPr/>
              <a:t>‹#›</a:t>
            </a:fld>
            <a:endParaRPr lang="lv-LV" altLang="lv-LV"/>
          </a:p>
        </p:txBody>
      </p:sp>
    </p:spTree>
  </p:cSld>
  <p:clrMap bg1="lt1" tx1="dk1" bg2="lt2" tx2="dk2" accent1="accent1" accent2="accent2" accent3="accent3" accent4="accent4" accent5="accent5" accent6="accent6" hlink="hlink" folHlink="folHlink"/>
  <p:notesStyle>
    <a:lvl1pPr algn="l" defTabSz="938213" rtl="0" eaLnBrk="0" fontAlgn="base" hangingPunct="0">
      <a:spcBef>
        <a:spcPct val="30000"/>
      </a:spcBef>
      <a:spcAft>
        <a:spcPct val="0"/>
      </a:spcAft>
      <a:defRPr sz="1200" kern="1200">
        <a:solidFill>
          <a:schemeClr val="tx1"/>
        </a:solidFill>
        <a:latin typeface="+mn-lt"/>
        <a:ea typeface="+mn-ea"/>
        <a:cs typeface="+mn-cs"/>
      </a:defRPr>
    </a:lvl1pPr>
    <a:lvl2pPr marL="468313" algn="l" defTabSz="938213" rtl="0" eaLnBrk="0" fontAlgn="base" hangingPunct="0">
      <a:spcBef>
        <a:spcPct val="30000"/>
      </a:spcBef>
      <a:spcAft>
        <a:spcPct val="0"/>
      </a:spcAft>
      <a:defRPr sz="1200" kern="1200">
        <a:solidFill>
          <a:schemeClr val="tx1"/>
        </a:solidFill>
        <a:latin typeface="+mn-lt"/>
        <a:ea typeface="+mn-ea"/>
        <a:cs typeface="+mn-cs"/>
      </a:defRPr>
    </a:lvl2pPr>
    <a:lvl3pPr marL="938213" algn="l" defTabSz="938213" rtl="0" eaLnBrk="0" fontAlgn="base" hangingPunct="0">
      <a:spcBef>
        <a:spcPct val="30000"/>
      </a:spcBef>
      <a:spcAft>
        <a:spcPct val="0"/>
      </a:spcAft>
      <a:defRPr sz="1200" kern="1200">
        <a:solidFill>
          <a:schemeClr val="tx1"/>
        </a:solidFill>
        <a:latin typeface="+mn-lt"/>
        <a:ea typeface="+mn-ea"/>
        <a:cs typeface="+mn-cs"/>
      </a:defRPr>
    </a:lvl3pPr>
    <a:lvl4pPr marL="1408113" algn="l" defTabSz="938213" rtl="0" eaLnBrk="0" fontAlgn="base" hangingPunct="0">
      <a:spcBef>
        <a:spcPct val="30000"/>
      </a:spcBef>
      <a:spcAft>
        <a:spcPct val="0"/>
      </a:spcAft>
      <a:defRPr sz="1200" kern="1200">
        <a:solidFill>
          <a:schemeClr val="tx1"/>
        </a:solidFill>
        <a:latin typeface="+mn-lt"/>
        <a:ea typeface="+mn-ea"/>
        <a:cs typeface="+mn-cs"/>
      </a:defRPr>
    </a:lvl4pPr>
    <a:lvl5pPr marL="1878013" algn="l" defTabSz="938213" rtl="0" eaLnBrk="0" fontAlgn="base" hangingPunct="0">
      <a:spcBef>
        <a:spcPct val="30000"/>
      </a:spcBef>
      <a:spcAft>
        <a:spcPct val="0"/>
      </a:spcAft>
      <a:defRPr sz="1200" kern="1200">
        <a:solidFill>
          <a:schemeClr val="tx1"/>
        </a:solidFill>
        <a:latin typeface="+mn-lt"/>
        <a:ea typeface="+mn-ea"/>
        <a:cs typeface="+mn-cs"/>
      </a:defRPr>
    </a:lvl5pPr>
    <a:lvl6pPr marL="2348940" algn="l" defTabSz="939575" rtl="0" eaLnBrk="1" latinLnBrk="0" hangingPunct="1">
      <a:defRPr sz="1200" kern="1200">
        <a:solidFill>
          <a:schemeClr val="tx1"/>
        </a:solidFill>
        <a:latin typeface="+mn-lt"/>
        <a:ea typeface="+mn-ea"/>
        <a:cs typeface="+mn-cs"/>
      </a:defRPr>
    </a:lvl6pPr>
    <a:lvl7pPr marL="2818729" algn="l" defTabSz="939575" rtl="0" eaLnBrk="1" latinLnBrk="0" hangingPunct="1">
      <a:defRPr sz="1200" kern="1200">
        <a:solidFill>
          <a:schemeClr val="tx1"/>
        </a:solidFill>
        <a:latin typeface="+mn-lt"/>
        <a:ea typeface="+mn-ea"/>
        <a:cs typeface="+mn-cs"/>
      </a:defRPr>
    </a:lvl7pPr>
    <a:lvl8pPr marL="3288515" algn="l" defTabSz="939575" rtl="0" eaLnBrk="1" latinLnBrk="0" hangingPunct="1">
      <a:defRPr sz="1200" kern="1200">
        <a:solidFill>
          <a:schemeClr val="tx1"/>
        </a:solidFill>
        <a:latin typeface="+mn-lt"/>
        <a:ea typeface="+mn-ea"/>
        <a:cs typeface="+mn-cs"/>
      </a:defRPr>
    </a:lvl8pPr>
    <a:lvl9pPr marL="3758305" algn="l" defTabSz="9395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a:t>
            </a:fld>
            <a:endParaRPr lang="lv-LV" altLang="lv-LV" dirty="0"/>
          </a:p>
        </p:txBody>
      </p:sp>
    </p:spTree>
    <p:extLst>
      <p:ext uri="{BB962C8B-B14F-4D97-AF65-F5344CB8AC3E}">
        <p14:creationId xmlns:p14="http://schemas.microsoft.com/office/powerpoint/2010/main" val="1130436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CA5C7-25A6-11A6-24A6-C7DAA82EC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F844E1-712F-22F3-CEC1-7D8FE59ABD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1F9907-A225-510A-6F91-C50D3C02F9C5}"/>
              </a:ext>
            </a:extLst>
          </p:cNvPr>
          <p:cNvSpPr>
            <a:spLocks noGrp="1"/>
          </p:cNvSpPr>
          <p:nvPr>
            <p:ph type="body" idx="1"/>
          </p:nvPr>
        </p:nvSpPr>
        <p:spPr/>
        <p:txBody>
          <a:bodyPr/>
          <a:lstStyle/>
          <a:p>
            <a:endParaRPr lang="lv-LV" dirty="0"/>
          </a:p>
        </p:txBody>
      </p:sp>
      <p:sp>
        <p:nvSpPr>
          <p:cNvPr id="4" name="Slide Number Placeholder 3">
            <a:extLst>
              <a:ext uri="{FF2B5EF4-FFF2-40B4-BE49-F238E27FC236}">
                <a16:creationId xmlns:a16="http://schemas.microsoft.com/office/drawing/2014/main" id="{FF015370-F39F-061D-1F1A-C0BC266331A5}"/>
              </a:ext>
            </a:extLst>
          </p:cNvPr>
          <p:cNvSpPr>
            <a:spLocks noGrp="1"/>
          </p:cNvSpPr>
          <p:nvPr>
            <p:ph type="sldNum" sz="quarter" idx="5"/>
          </p:nvPr>
        </p:nvSpPr>
        <p:spPr/>
        <p:txBody>
          <a:bodyPr/>
          <a:lstStyle/>
          <a:p>
            <a:fld id="{9FACE587-8D14-4055-82B5-6CCDF55621C3}" type="slidenum">
              <a:rPr lang="lv-LV" altLang="lv-LV" smtClean="0"/>
              <a:pPr/>
              <a:t>2</a:t>
            </a:fld>
            <a:endParaRPr lang="lv-LV" altLang="lv-LV" dirty="0"/>
          </a:p>
        </p:txBody>
      </p:sp>
    </p:spTree>
    <p:extLst>
      <p:ext uri="{BB962C8B-B14F-4D97-AF65-F5344CB8AC3E}">
        <p14:creationId xmlns:p14="http://schemas.microsoft.com/office/powerpoint/2010/main" val="528122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E68A6-301A-6E87-CC8F-4B92AE7B24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49EB7A-C9E4-ED2F-5B92-999DFFA800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B0D48C-83DF-D395-933F-DAA47560BC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7CC9C8-C4E6-5B5E-5C20-6102D7850797}"/>
              </a:ext>
            </a:extLst>
          </p:cNvPr>
          <p:cNvSpPr>
            <a:spLocks noGrp="1"/>
          </p:cNvSpPr>
          <p:nvPr>
            <p:ph type="sldNum" sz="quarter" idx="5"/>
          </p:nvPr>
        </p:nvSpPr>
        <p:spPr/>
        <p:txBody>
          <a:bodyPr/>
          <a:lstStyle/>
          <a:p>
            <a:fld id="{9FACE587-8D14-4055-82B5-6CCDF55621C3}" type="slidenum">
              <a:rPr lang="lv-LV" altLang="lv-LV" smtClean="0"/>
              <a:pPr/>
              <a:t>3</a:t>
            </a:fld>
            <a:endParaRPr lang="lv-LV" altLang="lv-LV" dirty="0"/>
          </a:p>
        </p:txBody>
      </p:sp>
    </p:spTree>
    <p:extLst>
      <p:ext uri="{BB962C8B-B14F-4D97-AF65-F5344CB8AC3E}">
        <p14:creationId xmlns:p14="http://schemas.microsoft.com/office/powerpoint/2010/main" val="264115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4</a:t>
            </a:fld>
            <a:endParaRPr lang="lv-LV" altLang="lv-LV"/>
          </a:p>
        </p:txBody>
      </p:sp>
    </p:spTree>
    <p:extLst>
      <p:ext uri="{BB962C8B-B14F-4D97-AF65-F5344CB8AC3E}">
        <p14:creationId xmlns:p14="http://schemas.microsoft.com/office/powerpoint/2010/main" val="384695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F9AAA-B395-3F42-187F-EBAB870F9E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D2395B-BAC4-2EED-969D-73D4EE4F74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9C1DE-167F-95E0-E26A-3087BE9BC2E7}"/>
              </a:ext>
            </a:extLst>
          </p:cNvPr>
          <p:cNvSpPr>
            <a:spLocks noGrp="1"/>
          </p:cNvSpPr>
          <p:nvPr>
            <p:ph type="body" idx="1"/>
          </p:nvPr>
        </p:nvSpPr>
        <p:spPr/>
        <p:txBody>
          <a:bodyPr/>
          <a:lstStyle/>
          <a:p>
            <a:pPr defTabSz="932028">
              <a:defRPr/>
            </a:pPr>
            <a:endParaRPr lang="lv-LV" dirty="0"/>
          </a:p>
        </p:txBody>
      </p:sp>
      <p:sp>
        <p:nvSpPr>
          <p:cNvPr id="4" name="Slide Number Placeholder 3">
            <a:extLst>
              <a:ext uri="{FF2B5EF4-FFF2-40B4-BE49-F238E27FC236}">
                <a16:creationId xmlns:a16="http://schemas.microsoft.com/office/drawing/2014/main" id="{DFA49F6C-64B4-947B-2F4E-EBB2D1A89936}"/>
              </a:ext>
            </a:extLst>
          </p:cNvPr>
          <p:cNvSpPr>
            <a:spLocks noGrp="1"/>
          </p:cNvSpPr>
          <p:nvPr>
            <p:ph type="sldNum" sz="quarter" idx="5"/>
          </p:nvPr>
        </p:nvSpPr>
        <p:spPr/>
        <p:txBody>
          <a:bodyPr/>
          <a:lstStyle/>
          <a:p>
            <a:fld id="{9FACE587-8D14-4055-82B5-6CCDF55621C3}" type="slidenum">
              <a:rPr lang="lv-LV" altLang="lv-LV" smtClean="0"/>
              <a:pPr/>
              <a:t>5</a:t>
            </a:fld>
            <a:endParaRPr lang="lv-LV" altLang="lv-LV"/>
          </a:p>
        </p:txBody>
      </p:sp>
    </p:spTree>
    <p:extLst>
      <p:ext uri="{BB962C8B-B14F-4D97-AF65-F5344CB8AC3E}">
        <p14:creationId xmlns:p14="http://schemas.microsoft.com/office/powerpoint/2010/main" val="1744907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3427D-02D3-CC83-20CA-8FD67BB6EB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E220EC-D96E-B895-AF56-FD213E9850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EE0858-F6BF-BEE6-E5FD-467775B4E3E5}"/>
              </a:ext>
            </a:extLst>
          </p:cNvPr>
          <p:cNvSpPr>
            <a:spLocks noGrp="1"/>
          </p:cNvSpPr>
          <p:nvPr>
            <p:ph type="body" idx="1"/>
          </p:nvPr>
        </p:nvSpPr>
        <p:spPr/>
        <p:txBody>
          <a:bodyPr/>
          <a:lstStyle/>
          <a:p>
            <a:pPr defTabSz="932028">
              <a:defRPr/>
            </a:pPr>
            <a:endParaRPr lang="lv-LV" dirty="0"/>
          </a:p>
        </p:txBody>
      </p:sp>
      <p:sp>
        <p:nvSpPr>
          <p:cNvPr id="4" name="Slide Number Placeholder 3">
            <a:extLst>
              <a:ext uri="{FF2B5EF4-FFF2-40B4-BE49-F238E27FC236}">
                <a16:creationId xmlns:a16="http://schemas.microsoft.com/office/drawing/2014/main" id="{91BBAF9B-4B59-EC1E-48EE-1B4CFEA9D655}"/>
              </a:ext>
            </a:extLst>
          </p:cNvPr>
          <p:cNvSpPr>
            <a:spLocks noGrp="1"/>
          </p:cNvSpPr>
          <p:nvPr>
            <p:ph type="sldNum" sz="quarter" idx="5"/>
          </p:nvPr>
        </p:nvSpPr>
        <p:spPr/>
        <p:txBody>
          <a:bodyPr/>
          <a:lstStyle/>
          <a:p>
            <a:fld id="{9FACE587-8D14-4055-82B5-6CCDF55621C3}" type="slidenum">
              <a:rPr lang="lv-LV" altLang="lv-LV" smtClean="0"/>
              <a:pPr/>
              <a:t>6</a:t>
            </a:fld>
            <a:endParaRPr lang="lv-LV" altLang="lv-LV"/>
          </a:p>
        </p:txBody>
      </p:sp>
    </p:spTree>
    <p:extLst>
      <p:ext uri="{BB962C8B-B14F-4D97-AF65-F5344CB8AC3E}">
        <p14:creationId xmlns:p14="http://schemas.microsoft.com/office/powerpoint/2010/main" val="3223753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10</a:t>
            </a:fld>
            <a:endParaRPr lang="lv-LV" altLang="lv-LV"/>
          </a:p>
        </p:txBody>
      </p:sp>
    </p:spTree>
    <p:extLst>
      <p:ext uri="{BB962C8B-B14F-4D97-AF65-F5344CB8AC3E}">
        <p14:creationId xmlns:p14="http://schemas.microsoft.com/office/powerpoint/2010/main" val="1858233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11</a:t>
            </a:fld>
            <a:endParaRPr lang="lv-LV" altLang="lv-LV"/>
          </a:p>
        </p:txBody>
      </p:sp>
    </p:spTree>
    <p:extLst>
      <p:ext uri="{BB962C8B-B14F-4D97-AF65-F5344CB8AC3E}">
        <p14:creationId xmlns:p14="http://schemas.microsoft.com/office/powerpoint/2010/main" val="11438502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06932" y="1"/>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166195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3"/>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a:p>
        </p:txBody>
      </p:sp>
    </p:spTree>
    <p:extLst>
      <p:ext uri="{BB962C8B-B14F-4D97-AF65-F5344CB8AC3E}">
        <p14:creationId xmlns:p14="http://schemas.microsoft.com/office/powerpoint/2010/main" val="155232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3"/>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68689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189293" y="6324600"/>
            <a:ext cx="596307" cy="304800"/>
          </a:xfrm>
        </p:spPr>
        <p:txBody>
          <a:bodyPr/>
          <a:lstStyle>
            <a:lvl1pPr>
              <a:defRPr sz="1000">
                <a:latin typeface="Verdana" panose="020B0604030504040204" pitchFamily="34" charset="0"/>
              </a:defRPr>
            </a:lvl1pPr>
          </a:lstStyle>
          <a:p>
            <a:fld id="{515252D6-3622-483F-A7E8-9E60FEFE5E88}" type="slidenum">
              <a:rPr lang="en-US" altLang="lv-LV"/>
              <a:pPr/>
              <a:t>‹#›</a:t>
            </a:fld>
            <a:endParaRPr lang="en-US" altLang="lv-LV"/>
          </a:p>
        </p:txBody>
      </p:sp>
    </p:spTree>
    <p:extLst>
      <p:ext uri="{BB962C8B-B14F-4D97-AF65-F5344CB8AC3E}">
        <p14:creationId xmlns:p14="http://schemas.microsoft.com/office/powerpoint/2010/main" val="800727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3"/>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D7664841-0D73-44CB-AE22-42FD73D83E02}" type="slidenum">
              <a:rPr lang="en-US" altLang="lv-LV"/>
              <a:pPr/>
              <a:t>‹#›</a:t>
            </a:fld>
            <a:endParaRPr lang="en-US" altLang="lv-LV"/>
          </a:p>
        </p:txBody>
      </p:sp>
    </p:spTree>
    <p:extLst>
      <p:ext uri="{BB962C8B-B14F-4D97-AF65-F5344CB8AC3E}">
        <p14:creationId xmlns:p14="http://schemas.microsoft.com/office/powerpoint/2010/main" val="1573122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9"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3"/>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3"/>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6"/>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6"/>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p:cNvSpPr>
            <a:spLocks noGrp="1"/>
          </p:cNvSpPr>
          <p:nvPr>
            <p:ph type="sldNum" sz="quarter" idx="18"/>
          </p:nvPr>
        </p:nvSpPr>
        <p:spPr>
          <a:xfrm>
            <a:off x="11212084" y="6324600"/>
            <a:ext cx="573517" cy="304800"/>
          </a:xfrm>
        </p:spPr>
        <p:txBody>
          <a:bodyPr/>
          <a:lstStyle>
            <a:lvl1pPr>
              <a:defRPr sz="1000">
                <a:latin typeface="Verdana" panose="020B0604030504040204" pitchFamily="34" charset="0"/>
              </a:defRPr>
            </a:lvl1pPr>
          </a:lstStyle>
          <a:p>
            <a:fld id="{A4EC0522-D5CF-4FDD-85E3-6E22DB726A47}" type="slidenum">
              <a:rPr lang="en-US" altLang="lv-LV"/>
              <a:pPr/>
              <a:t>‹#›</a:t>
            </a:fld>
            <a:endParaRPr lang="en-US" altLang="lv-LV"/>
          </a:p>
        </p:txBody>
      </p:sp>
    </p:spTree>
    <p:extLst>
      <p:ext uri="{BB962C8B-B14F-4D97-AF65-F5344CB8AC3E}">
        <p14:creationId xmlns:p14="http://schemas.microsoft.com/office/powerpoint/2010/main" val="2954463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3B50DFDF-96B8-465A-918F-3FF13AAF5E12}" type="slidenum">
              <a:rPr lang="en-US" altLang="lv-LV"/>
              <a:pPr/>
              <a:t>‹#›</a:t>
            </a:fld>
            <a:endParaRPr lang="en-US" altLang="lv-LV"/>
          </a:p>
        </p:txBody>
      </p:sp>
    </p:spTree>
    <p:extLst>
      <p:ext uri="{BB962C8B-B14F-4D97-AF65-F5344CB8AC3E}">
        <p14:creationId xmlns:p14="http://schemas.microsoft.com/office/powerpoint/2010/main" val="2104680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698288"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p:cNvSpPr>
            <a:spLocks noGrp="1"/>
          </p:cNvSpPr>
          <p:nvPr>
            <p:ph type="sldNum" sz="quarter" idx="13"/>
          </p:nvPr>
        </p:nvSpPr>
        <p:spPr>
          <a:xfrm>
            <a:off x="11200690" y="6324600"/>
            <a:ext cx="584911" cy="304800"/>
          </a:xfrm>
        </p:spPr>
        <p:txBody>
          <a:bodyPr/>
          <a:lstStyle>
            <a:lvl1pPr>
              <a:defRPr sz="1000">
                <a:latin typeface="Verdana" panose="020B0604030504040204" pitchFamily="34" charset="0"/>
              </a:defRPr>
            </a:lvl1pPr>
          </a:lstStyle>
          <a:p>
            <a:fld id="{E87027D6-B333-4374-94DC-E94160EB0D4C}" type="slidenum">
              <a:rPr lang="en-US" altLang="lv-LV"/>
              <a:pPr/>
              <a:t>‹#›</a:t>
            </a:fld>
            <a:endParaRPr lang="en-US" altLang="lv-LV" dirty="0"/>
          </a:p>
        </p:txBody>
      </p:sp>
    </p:spTree>
    <p:extLst>
      <p:ext uri="{BB962C8B-B14F-4D97-AF65-F5344CB8AC3E}">
        <p14:creationId xmlns:p14="http://schemas.microsoft.com/office/powerpoint/2010/main" val="1646362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1" y="272978"/>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7"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1" y="1435122"/>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1" y="6324600"/>
            <a:ext cx="4709683"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p:cNvSpPr>
            <a:spLocks noGrp="1"/>
          </p:cNvSpPr>
          <p:nvPr>
            <p:ph type="sldNum" sz="quarter" idx="13"/>
          </p:nvPr>
        </p:nvSpPr>
        <p:spPr>
          <a:xfrm>
            <a:off x="11212084" y="6324600"/>
            <a:ext cx="573517" cy="304800"/>
          </a:xfrm>
        </p:spPr>
        <p:txBody>
          <a:bodyPr/>
          <a:lstStyle>
            <a:lvl1pPr>
              <a:defRPr sz="1000">
                <a:latin typeface="Verdana" panose="020B0604030504040204" pitchFamily="34" charset="0"/>
              </a:defRPr>
            </a:lvl1pPr>
          </a:lstStyle>
          <a:p>
            <a:fld id="{B6036CB6-F7FF-4F1F-8F32-92EA84D42F97}" type="slidenum">
              <a:rPr lang="en-US" altLang="lv-LV"/>
              <a:pPr/>
              <a:t>‹#›</a:t>
            </a:fld>
            <a:endParaRPr lang="en-US" altLang="lv-LV"/>
          </a:p>
        </p:txBody>
      </p:sp>
    </p:spTree>
    <p:extLst>
      <p:ext uri="{BB962C8B-B14F-4D97-AF65-F5344CB8AC3E}">
        <p14:creationId xmlns:p14="http://schemas.microsoft.com/office/powerpoint/2010/main" val="3301266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206932" y="0"/>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796531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3957" tIns="46979" rIns="93957" bIns="46979" rtlCol="0" anchor="ctr"/>
          <a:lstStyle>
            <a:lvl1pPr algn="l"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3957" tIns="46979" rIns="93957" bIns="46979" rtlCol="0" anchor="ctr"/>
          <a:lstStyle>
            <a:lvl1pPr algn="ctr" defTabSz="939575"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wrap="square" lIns="93957" tIns="46979" rIns="93957" bIns="46979" numCol="1" anchor="ctr" anchorCtr="0" compatLnSpc="1">
            <a:prstTxWarp prst="textNoShape">
              <a:avLst/>
            </a:prstTxWarp>
          </a:bodyPr>
          <a:lstStyle>
            <a:lvl1pPr algn="r">
              <a:defRPr sz="1200">
                <a:solidFill>
                  <a:srgbClr val="898989"/>
                </a:solidFill>
              </a:defRPr>
            </a:lvl1pPr>
          </a:lstStyle>
          <a:p>
            <a:fld id="{9D893850-4C62-42FA-A22B-349FCBB3BAE1}" type="slidenum">
              <a:rPr lang="en-US" altLang="lv-LV"/>
              <a:pPr/>
              <a:t>‹#›</a:t>
            </a:fld>
            <a:endParaRPr lang="en-US" altLang="lv-LV"/>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Lst>
  <p:hf hdr="0" ftr="0" dt="0"/>
  <p:txStyles>
    <p:titleStyle>
      <a:lvl1pPr algn="ctr" defTabSz="938213" rtl="0" eaLnBrk="1" fontAlgn="base" hangingPunct="1">
        <a:spcBef>
          <a:spcPct val="0"/>
        </a:spcBef>
        <a:spcAft>
          <a:spcPct val="0"/>
        </a:spcAft>
        <a:defRPr sz="4500" kern="1200">
          <a:solidFill>
            <a:schemeClr val="tx1"/>
          </a:solidFill>
          <a:latin typeface="+mj-lt"/>
          <a:ea typeface="+mj-ea"/>
          <a:cs typeface="+mj-cs"/>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1" fontAlgn="base" hangingPunct="1">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esfondi.lv/"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mailto:liva.jirgensone@fm.gov.lv" TargetMode="External"/><Relationship Id="rId4" Type="http://schemas.openxmlformats.org/officeDocument/2006/relationships/hyperlink" Target="http://www.cfla.gov.l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D1F5992-F542-AABB-12D5-145A64E16215}"/>
              </a:ext>
            </a:extLst>
          </p:cNvPr>
          <p:cNvSpPr txBox="1">
            <a:spLocks/>
          </p:cNvSpPr>
          <p:nvPr/>
        </p:nvSpPr>
        <p:spPr bwMode="auto">
          <a:xfrm>
            <a:off x="403608" y="2930700"/>
            <a:ext cx="11384784" cy="133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ctr" defTabSz="938213" rtl="0" eaLnBrk="1" fontAlgn="base" hangingPunct="1">
              <a:spcBef>
                <a:spcPct val="0"/>
              </a:spcBef>
              <a:spcAft>
                <a:spcPct val="0"/>
              </a:spcAft>
              <a:defRPr sz="3200" b="1"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r>
              <a:rPr lang="lv-LV" sz="2400" dirty="0"/>
              <a:t>Informatīvais ziņojums par Eiropas Savienības fondu un Atveseļošanas fonda plāna ieviešanu</a:t>
            </a:r>
          </a:p>
          <a:p>
            <a:r>
              <a:rPr lang="lv-LV" sz="2400" dirty="0"/>
              <a:t> 2025. gada jūnijā-jūlijā</a:t>
            </a:r>
          </a:p>
          <a:p>
            <a:pPr indent="457200" algn="ctr">
              <a:lnSpc>
                <a:spcPct val="150000"/>
              </a:lnSpc>
              <a:buNone/>
            </a:pPr>
            <a:endParaRPr lang="en-US" sz="2400" kern="100" dirty="0">
              <a:effectLst/>
              <a:cs typeface="DokChampa" panose="020B0604020202020204" pitchFamily="34" charset="-34"/>
            </a:endParaRPr>
          </a:p>
          <a:p>
            <a:endParaRPr lang="lv-LV" sz="2400" dirty="0"/>
          </a:p>
        </p:txBody>
      </p:sp>
      <p:sp>
        <p:nvSpPr>
          <p:cNvPr id="5" name="Text Placeholder 2">
            <a:extLst>
              <a:ext uri="{FF2B5EF4-FFF2-40B4-BE49-F238E27FC236}">
                <a16:creationId xmlns:a16="http://schemas.microsoft.com/office/drawing/2014/main" id="{FCF5CDB1-F599-FD3D-4737-CC8B598EE0DB}"/>
              </a:ext>
            </a:extLst>
          </p:cNvPr>
          <p:cNvSpPr txBox="1">
            <a:spLocks/>
          </p:cNvSpPr>
          <p:nvPr/>
        </p:nvSpPr>
        <p:spPr bwMode="auto">
          <a:xfrm>
            <a:off x="35006" y="5768439"/>
            <a:ext cx="11753386" cy="869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marL="0" indent="0" algn="ctr" defTabSz="938213" rtl="0" eaLnBrk="1" fontAlgn="base" hangingPunct="1">
              <a:spcBef>
                <a:spcPct val="20000"/>
              </a:spcBef>
              <a:spcAft>
                <a:spcPct val="0"/>
              </a:spcAft>
              <a:buFont typeface="Arial" panose="020B0604020202020204" pitchFamily="34" charset="0"/>
              <a:buNone/>
              <a:defRPr sz="1400"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1450" indent="-171450" algn="just">
              <a:buFont typeface="Wingdings" panose="05000000000000000000" pitchFamily="2" charset="2"/>
              <a:buChar char="§"/>
            </a:pPr>
            <a:r>
              <a:rPr lang="lv-LV" sz="1100" i="1" dirty="0">
                <a:cs typeface="Times New Roman" panose="02020603050405020304" pitchFamily="18" charset="0"/>
              </a:rPr>
              <a:t>Izpildot </a:t>
            </a:r>
            <a:r>
              <a:rPr lang="lv-LV" sz="1100" i="1" dirty="0"/>
              <a:t>Ministru kabineta (turpmāk – MK) 2023. gada 14. novembra sēdes protokola Nr. 57 47. § 7. punktu (TAP ID 23-UZ-592), Finanšu ministrija  (turpmāk FM) ar 2023. gada decembri reizi divos mēnešos (otrā mēneša pēdējā nedēļā) bez saskaņošanas ar citām iestādēm iesniedz operatīvo informāciju par Eiropas Savienības fondu un Atveseļošanas fonda ieviešanas statusu. </a:t>
            </a:r>
          </a:p>
          <a:p>
            <a:pPr marL="171450" indent="-171450" algn="l">
              <a:buFont typeface="Wingdings" panose="05000000000000000000" pitchFamily="2" charset="2"/>
              <a:buChar char="§"/>
            </a:pPr>
            <a:r>
              <a:rPr lang="lv-LV" sz="1100" i="1" dirty="0">
                <a:cs typeface="DokChampa" panose="020B0604020202020204" pitchFamily="34" charset="-34"/>
              </a:rPr>
              <a:t>Ziņojums sagatavots uz 11 lapām.</a:t>
            </a:r>
          </a:p>
        </p:txBody>
      </p:sp>
    </p:spTree>
    <p:extLst>
      <p:ext uri="{BB962C8B-B14F-4D97-AF65-F5344CB8AC3E}">
        <p14:creationId xmlns:p14="http://schemas.microsoft.com/office/powerpoint/2010/main" val="25258446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82845-7168-373C-A101-1BDA4E96E51F}"/>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95C41AB-E330-5C63-CEB0-B4839164E7F5}"/>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0B582915-0310-4CDD-9A79-BDC3E59340E8}"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2</a:t>
            </a:fld>
            <a:endParaRPr kumimoji="0" lang="en-US" altLang="lv-LV" sz="1000" b="0" i="0" u="none" strike="noStrike" kern="1200" cap="none" spc="0" normalizeH="0" baseline="0" noProof="0" dirty="0">
              <a:ln>
                <a:noFill/>
              </a:ln>
              <a:solidFill>
                <a:srgbClr val="898989"/>
              </a:solidFill>
              <a:effectLst/>
              <a:uLnTx/>
              <a:uFillTx/>
              <a:latin typeface="Verdana" panose="020B0604030504040204" pitchFamily="34" charset="0"/>
              <a:ea typeface="+mn-ea"/>
              <a:cs typeface="Arial" panose="020B0604020202020204" pitchFamily="34" charset="0"/>
            </a:endParaRPr>
          </a:p>
        </p:txBody>
      </p:sp>
      <p:pic>
        <p:nvPicPr>
          <p:cNvPr id="11" name="Picture 10"/>
          <p:cNvPicPr>
            <a:picLocks noChangeAspect="1"/>
          </p:cNvPicPr>
          <p:nvPr/>
        </p:nvPicPr>
        <p:blipFill>
          <a:blip r:embed="rId3"/>
          <a:stretch>
            <a:fillRect/>
          </a:stretch>
        </p:blipFill>
        <p:spPr>
          <a:xfrm>
            <a:off x="5952808" y="1541140"/>
            <a:ext cx="5986791" cy="4718713"/>
          </a:xfrm>
          <a:prstGeom prst="rect">
            <a:avLst/>
          </a:prstGeom>
        </p:spPr>
      </p:pic>
      <p:sp>
        <p:nvSpPr>
          <p:cNvPr id="4" name="Title 1">
            <a:extLst>
              <a:ext uri="{FF2B5EF4-FFF2-40B4-BE49-F238E27FC236}">
                <a16:creationId xmlns:a16="http://schemas.microsoft.com/office/drawing/2014/main" id="{9BB48A11-7FF7-84CA-9B58-8E205AFBEC99}"/>
              </a:ext>
            </a:extLst>
          </p:cNvPr>
          <p:cNvSpPr txBox="1">
            <a:spLocks/>
          </p:cNvSpPr>
          <p:nvPr/>
        </p:nvSpPr>
        <p:spPr bwMode="auto">
          <a:xfrm>
            <a:off x="2112000" y="-18466"/>
            <a:ext cx="10080000" cy="1008000"/>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000" dirty="0">
                <a:solidFill>
                  <a:schemeClr val="bg1"/>
                </a:solidFill>
                <a:cs typeface="DokChampa" panose="020B0604020202020204" pitchFamily="34" charset="-34"/>
              </a:rPr>
              <a:t>2025. gadā </a:t>
            </a:r>
            <a:r>
              <a:rPr lang="lv-LV" sz="2000" dirty="0">
                <a:solidFill>
                  <a:schemeClr val="bg1"/>
                </a:solidFill>
              </a:rPr>
              <a:t>ES fondu un Atveseļošanas fonda (AF) investīciju </a:t>
            </a:r>
            <a:r>
              <a:rPr lang="lv-LV" sz="2000" dirty="0">
                <a:solidFill>
                  <a:schemeClr val="bg1"/>
                </a:solidFill>
                <a:cs typeface="DokChampa" panose="020B0604020202020204" pitchFamily="34" charset="-34"/>
              </a:rPr>
              <a:t>apjoma kāpums – pozitīva tendence un prognozes</a:t>
            </a:r>
            <a:endParaRPr lang="lv-LV" altLang="lv-LV" sz="2000" b="0" dirty="0">
              <a:solidFill>
                <a:srgbClr val="F9FBFD"/>
              </a:solidFill>
            </a:endParaRPr>
          </a:p>
        </p:txBody>
      </p:sp>
      <p:pic>
        <p:nvPicPr>
          <p:cNvPr id="5" name="Picture 4"/>
          <p:cNvPicPr>
            <a:picLocks noChangeAspect="1"/>
          </p:cNvPicPr>
          <p:nvPr/>
        </p:nvPicPr>
        <p:blipFill>
          <a:blip r:embed="rId4"/>
          <a:stretch>
            <a:fillRect/>
          </a:stretch>
        </p:blipFill>
        <p:spPr>
          <a:xfrm>
            <a:off x="191589" y="1423340"/>
            <a:ext cx="5761219" cy="5401524"/>
          </a:xfrm>
          <a:prstGeom prst="rect">
            <a:avLst/>
          </a:prstGeom>
        </p:spPr>
      </p:pic>
    </p:spTree>
    <p:extLst>
      <p:ext uri="{BB962C8B-B14F-4D97-AF65-F5344CB8AC3E}">
        <p14:creationId xmlns:p14="http://schemas.microsoft.com/office/powerpoint/2010/main" val="2172692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E79C6-E464-437A-EC28-161542C99A65}"/>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C32A5B58-C636-3AC8-CF22-40410F987F5A}"/>
              </a:ext>
            </a:extLst>
          </p:cNvPr>
          <p:cNvSpPr>
            <a:spLocks noGrp="1"/>
          </p:cNvSpPr>
          <p:nvPr>
            <p:ph type="sldNum" sz="quarter" idx="13"/>
          </p:nvPr>
        </p:nvSpPr>
        <p:spPr>
          <a:xfrm>
            <a:off x="11223478" y="6410280"/>
            <a:ext cx="562124" cy="304800"/>
          </a:xfrm>
        </p:spPr>
        <p:txBody>
          <a:bodyPr/>
          <a:lstStyle/>
          <a:p>
            <a:fld id="{0B582915-0310-4CDD-9A79-BDC3E59340E8}" type="slidenum">
              <a:rPr lang="en-US" altLang="lv-LV" smtClean="0"/>
              <a:pPr/>
              <a:t>3</a:t>
            </a:fld>
            <a:endParaRPr lang="en-US" altLang="lv-LV" dirty="0"/>
          </a:p>
        </p:txBody>
      </p:sp>
      <p:sp>
        <p:nvSpPr>
          <p:cNvPr id="9" name="TextBox 8">
            <a:extLst>
              <a:ext uri="{FF2B5EF4-FFF2-40B4-BE49-F238E27FC236}">
                <a16:creationId xmlns:a16="http://schemas.microsoft.com/office/drawing/2014/main" id="{1E1656E6-F01E-0A61-5AD2-54392445F7BF}"/>
              </a:ext>
            </a:extLst>
          </p:cNvPr>
          <p:cNvSpPr txBox="1"/>
          <p:nvPr/>
        </p:nvSpPr>
        <p:spPr>
          <a:xfrm>
            <a:off x="217169" y="1795829"/>
            <a:ext cx="3623311" cy="4062651"/>
          </a:xfrm>
          <a:prstGeom prst="rect">
            <a:avLst/>
          </a:prstGeom>
          <a:noFill/>
          <a:ln w="57150">
            <a:noFill/>
          </a:ln>
        </p:spPr>
        <p:txBody>
          <a:bodyPr wrap="square" rtlCol="0">
            <a:spAutoFit/>
          </a:bodyPr>
          <a:lstStyle/>
          <a:p>
            <a:pPr marL="231775" indent="-231775">
              <a:buFont typeface="Wingdings" panose="05000000000000000000" pitchFamily="2" charset="2"/>
              <a:buChar char="Ø"/>
            </a:pPr>
            <a:r>
              <a:rPr lang="lv-LV" sz="1600" dirty="0">
                <a:latin typeface="Verdana" panose="020B0604030504040204" pitchFamily="34" charset="0"/>
                <a:ea typeface="Verdana" panose="020B0604030504040204" pitchFamily="34" charset="0"/>
              </a:rPr>
              <a:t>Turpināma stingra risku vadība, disciplīna visos procesos un līmeņos, «konsultē vispirms» atbalsts īstenotājiem! </a:t>
            </a:r>
            <a:br>
              <a:rPr lang="lv-LV" sz="1600" dirty="0">
                <a:latin typeface="Verdana" panose="020B0604030504040204" pitchFamily="34" charset="0"/>
                <a:ea typeface="Verdana" panose="020B0604030504040204" pitchFamily="34" charset="0"/>
              </a:rPr>
            </a:br>
            <a:endParaRPr lang="lv-LV" sz="1600" i="1" dirty="0">
              <a:latin typeface="Verdana" panose="020B0604030504040204" pitchFamily="34" charset="0"/>
              <a:ea typeface="Verdana" panose="020B0604030504040204" pitchFamily="34" charset="0"/>
            </a:endParaRPr>
          </a:p>
          <a:p>
            <a:pPr marL="231775" indent="-231775">
              <a:buFont typeface="Wingdings" panose="05000000000000000000" pitchFamily="2" charset="2"/>
              <a:buChar char="Ø"/>
            </a:pPr>
            <a:r>
              <a:rPr lang="lv-LV" sz="1600" dirty="0">
                <a:latin typeface="Verdana" panose="020B0604030504040204" pitchFamily="34" charset="0"/>
                <a:ea typeface="Verdana" panose="020B0604030504040204" pitchFamily="34" charset="0"/>
              </a:rPr>
              <a:t> Pēc </a:t>
            </a:r>
            <a:r>
              <a:rPr lang="lv-LV" sz="1600" b="1" dirty="0">
                <a:latin typeface="Verdana" panose="020B0604030504040204" pitchFamily="34" charset="0"/>
                <a:ea typeface="Verdana" panose="020B0604030504040204" pitchFamily="34" charset="0"/>
              </a:rPr>
              <a:t>ES fondu regulu grozījumiem, t. sk. jo īpaši drošības un noturības kontekstā (REARM) </a:t>
            </a:r>
            <a:r>
              <a:rPr lang="lv-LV" sz="1600" dirty="0">
                <a:latin typeface="Verdana" panose="020B0604030504040204" pitchFamily="34" charset="0"/>
                <a:ea typeface="Verdana" panose="020B0604030504040204" pitchFamily="34" charset="0"/>
              </a:rPr>
              <a:t>sadarbībā ar ministrijām jau precīzāk </a:t>
            </a:r>
            <a:r>
              <a:rPr lang="lv-LV" sz="1600" b="1" dirty="0">
                <a:latin typeface="Verdana" panose="020B0604030504040204" pitchFamily="34" charset="0"/>
                <a:ea typeface="Verdana" panose="020B0604030504040204" pitchFamily="34" charset="0"/>
              </a:rPr>
              <a:t>vērtēsim pārdaļu </a:t>
            </a:r>
            <a:r>
              <a:rPr lang="lv-LV" sz="1600" dirty="0">
                <a:latin typeface="Verdana" panose="020B0604030504040204" pitchFamily="34" charset="0"/>
                <a:ea typeface="Verdana" panose="020B0604030504040204" pitchFamily="34" charset="0"/>
              </a:rPr>
              <a:t>iespējas un vajadzības, lai paplašinātu investīcijas </a:t>
            </a:r>
            <a:r>
              <a:rPr lang="lv-LV" sz="1600" b="1" dirty="0">
                <a:latin typeface="Verdana" panose="020B0604030504040204" pitchFamily="34" charset="0"/>
                <a:ea typeface="Verdana" panose="020B0604030504040204" pitchFamily="34" charset="0"/>
              </a:rPr>
              <a:t>drošībā un aizsardzībā.</a:t>
            </a:r>
          </a:p>
          <a:p>
            <a:endParaRPr lang="lv-LV" sz="1800" dirty="0">
              <a:latin typeface="Aptos" panose="020B0004020202020204" pitchFamily="34" charset="0"/>
              <a:ea typeface="Verdana" panose="020B0604030504040204" pitchFamily="34" charset="0"/>
            </a:endParaRPr>
          </a:p>
        </p:txBody>
      </p:sp>
      <p:sp>
        <p:nvSpPr>
          <p:cNvPr id="4" name="Title 1">
            <a:extLst>
              <a:ext uri="{FF2B5EF4-FFF2-40B4-BE49-F238E27FC236}">
                <a16:creationId xmlns:a16="http://schemas.microsoft.com/office/drawing/2014/main" id="{35FC030D-9907-EB21-DB61-8826BD03754A}"/>
              </a:ext>
            </a:extLst>
          </p:cNvPr>
          <p:cNvSpPr txBox="1">
            <a:spLocks/>
          </p:cNvSpPr>
          <p:nvPr/>
        </p:nvSpPr>
        <p:spPr bwMode="auto">
          <a:xfrm>
            <a:off x="2111999" y="0"/>
            <a:ext cx="10080000" cy="999520"/>
          </a:xfrm>
          <a:prstGeom prst="rect">
            <a:avLst/>
          </a:prstGeom>
          <a:solidFill>
            <a:srgbClr val="012169"/>
          </a:solidFill>
          <a:ln w="25400" cap="flat" cmpd="sng" algn="ctr">
            <a:noFill/>
            <a:prstDash val="solid"/>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000" dirty="0">
                <a:solidFill>
                  <a:schemeClr val="bg1"/>
                </a:solidFill>
              </a:rPr>
              <a:t>2021-2027 ES fondi: 2025. g. II cet. uzsāktās projektu atlases un projektu īstenošana radīs intensīvāku investīciju plūsmu</a:t>
            </a:r>
            <a:endParaRPr lang="en-US" sz="2000" dirty="0">
              <a:solidFill>
                <a:schemeClr val="bg1"/>
              </a:solidFill>
            </a:endParaRPr>
          </a:p>
        </p:txBody>
      </p:sp>
      <p:pic>
        <p:nvPicPr>
          <p:cNvPr id="3" name="Picture 2">
            <a:extLst>
              <a:ext uri="{FF2B5EF4-FFF2-40B4-BE49-F238E27FC236}">
                <a16:creationId xmlns:a16="http://schemas.microsoft.com/office/drawing/2014/main" id="{91A23393-EFF8-EB3A-8160-E62C75336A82}"/>
              </a:ext>
            </a:extLst>
          </p:cNvPr>
          <p:cNvPicPr>
            <a:picLocks noChangeAspect="1"/>
          </p:cNvPicPr>
          <p:nvPr/>
        </p:nvPicPr>
        <p:blipFill>
          <a:blip r:embed="rId3"/>
          <a:stretch>
            <a:fillRect/>
          </a:stretch>
        </p:blipFill>
        <p:spPr>
          <a:xfrm>
            <a:off x="3697257" y="1121774"/>
            <a:ext cx="7807283" cy="5410760"/>
          </a:xfrm>
          <a:prstGeom prst="rect">
            <a:avLst/>
          </a:prstGeom>
        </p:spPr>
      </p:pic>
    </p:spTree>
    <p:extLst>
      <p:ext uri="{BB962C8B-B14F-4D97-AF65-F5344CB8AC3E}">
        <p14:creationId xmlns:p14="http://schemas.microsoft.com/office/powerpoint/2010/main" val="2335652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2E697E4-E8B4-D9A1-1684-66ABE82DCD32}"/>
              </a:ext>
            </a:extLst>
          </p:cNvPr>
          <p:cNvSpPr>
            <a:spLocks noGrp="1"/>
          </p:cNvSpPr>
          <p:nvPr>
            <p:ph type="sldNum" sz="quarter" idx="13"/>
          </p:nvPr>
        </p:nvSpPr>
        <p:spPr/>
        <p:txBody>
          <a:bodyPr/>
          <a:lstStyle/>
          <a:p>
            <a:fld id="{0B582915-0310-4CDD-9A79-BDC3E59340E8}" type="slidenum">
              <a:rPr lang="en-US" altLang="lv-LV" smtClean="0"/>
              <a:pPr/>
              <a:t>4</a:t>
            </a:fld>
            <a:endParaRPr lang="en-US" altLang="lv-LV" dirty="0"/>
          </a:p>
        </p:txBody>
      </p:sp>
      <p:sp>
        <p:nvSpPr>
          <p:cNvPr id="2" name="TextBox 1">
            <a:extLst>
              <a:ext uri="{FF2B5EF4-FFF2-40B4-BE49-F238E27FC236}">
                <a16:creationId xmlns:a16="http://schemas.microsoft.com/office/drawing/2014/main" id="{CA9C7CAA-4506-7E48-6093-E55E73510C76}"/>
              </a:ext>
            </a:extLst>
          </p:cNvPr>
          <p:cNvSpPr txBox="1"/>
          <p:nvPr/>
        </p:nvSpPr>
        <p:spPr>
          <a:xfrm>
            <a:off x="2023109" y="1014837"/>
            <a:ext cx="1753022" cy="276999"/>
          </a:xfrm>
          <a:prstGeom prst="rect">
            <a:avLst/>
          </a:prstGeom>
          <a:noFill/>
          <a:ln w="57150">
            <a:noFill/>
          </a:ln>
        </p:spPr>
        <p:txBody>
          <a:bodyPr wrap="square" rtlCol="0">
            <a:spAutoFit/>
          </a:bodyPr>
          <a:lstStyle/>
          <a:p>
            <a:r>
              <a:rPr lang="lv-LV" sz="1200" i="1" dirty="0">
                <a:latin typeface="Aptos" panose="020B0004020202020204" pitchFamily="34" charset="0"/>
              </a:rPr>
              <a:t>*ES fondu daļa</a:t>
            </a:r>
          </a:p>
        </p:txBody>
      </p:sp>
      <p:sp>
        <p:nvSpPr>
          <p:cNvPr id="3" name="Title 1">
            <a:extLst>
              <a:ext uri="{FF2B5EF4-FFF2-40B4-BE49-F238E27FC236}">
                <a16:creationId xmlns:a16="http://schemas.microsoft.com/office/drawing/2014/main" id="{186A951E-A08E-4525-0F5B-920993FF57D5}"/>
              </a:ext>
            </a:extLst>
          </p:cNvPr>
          <p:cNvSpPr txBox="1">
            <a:spLocks/>
          </p:cNvSpPr>
          <p:nvPr/>
        </p:nvSpPr>
        <p:spPr bwMode="auto">
          <a:xfrm>
            <a:off x="2112000" y="6837"/>
            <a:ext cx="10080000" cy="1008000"/>
          </a:xfrm>
          <a:prstGeom prst="rect">
            <a:avLst/>
          </a:prstGeom>
          <a:solidFill>
            <a:srgbClr val="012169"/>
          </a:solidFill>
          <a:ln w="25400" cap="flat" cmpd="sng" algn="ctr">
            <a:noFill/>
            <a:prstDash val="solid"/>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000" dirty="0">
                <a:solidFill>
                  <a:schemeClr val="bg1"/>
                </a:solidFill>
              </a:rPr>
              <a:t>2021-2027 ES fondi: 2025. gadā vēl apstiprināms MK regulējums par 601 milj. EUR* investīciju ieviešanu - </a:t>
            </a:r>
            <a:r>
              <a:rPr lang="lv-LV" sz="2000" b="0" dirty="0">
                <a:solidFill>
                  <a:schemeClr val="bg1"/>
                </a:solidFill>
              </a:rPr>
              <a:t>galvenokārt transporta aploksne/jaunās investīcijas pēc </a:t>
            </a:r>
            <a:r>
              <a:rPr lang="lv-LV" sz="2000" b="0" dirty="0" err="1">
                <a:solidFill>
                  <a:schemeClr val="bg1"/>
                </a:solidFill>
              </a:rPr>
              <a:t>vidusposma</a:t>
            </a:r>
            <a:r>
              <a:rPr lang="lv-LV" sz="2000" b="0" dirty="0">
                <a:solidFill>
                  <a:schemeClr val="bg1"/>
                </a:solidFill>
              </a:rPr>
              <a:t> pārdalēm</a:t>
            </a:r>
            <a:endParaRPr lang="en-US" sz="2000" dirty="0">
              <a:solidFill>
                <a:schemeClr val="bg1"/>
              </a:solidFill>
            </a:endParaRPr>
          </a:p>
        </p:txBody>
      </p:sp>
      <p:graphicFrame>
        <p:nvGraphicFramePr>
          <p:cNvPr id="5" name="Chart 4">
            <a:extLst>
              <a:ext uri="{FF2B5EF4-FFF2-40B4-BE49-F238E27FC236}">
                <a16:creationId xmlns:a16="http://schemas.microsoft.com/office/drawing/2014/main" id="{47E55E66-D6B6-DBC3-8A7F-22E9A3A2585B}"/>
              </a:ext>
            </a:extLst>
          </p:cNvPr>
          <p:cNvGraphicFramePr>
            <a:graphicFrameLocks/>
          </p:cNvGraphicFramePr>
          <p:nvPr>
            <p:extLst>
              <p:ext uri="{D42A27DB-BD31-4B8C-83A1-F6EECF244321}">
                <p14:modId xmlns:p14="http://schemas.microsoft.com/office/powerpoint/2010/main" val="2811862115"/>
              </p:ext>
            </p:extLst>
          </p:nvPr>
        </p:nvGraphicFramePr>
        <p:xfrm>
          <a:off x="406398" y="1455174"/>
          <a:ext cx="11117007" cy="51742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26689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8836-7879-0A4F-B27C-5EDE47CAD7AB}"/>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E6E8033-5405-8635-75D9-19A06F4AFF8D}"/>
              </a:ext>
            </a:extLst>
          </p:cNvPr>
          <p:cNvSpPr>
            <a:spLocks noGrp="1"/>
          </p:cNvSpPr>
          <p:nvPr>
            <p:ph type="sldNum" sz="quarter" idx="13"/>
          </p:nvPr>
        </p:nvSpPr>
        <p:spPr>
          <a:xfrm>
            <a:off x="11299324" y="6323778"/>
            <a:ext cx="562124" cy="304800"/>
          </a:xfrm>
        </p:spPr>
        <p:txBody>
          <a:bodyPr/>
          <a:lstStyle/>
          <a:p>
            <a:fld id="{BF2F8158-BE4E-49AB-A407-C5120851B918}" type="slidenum">
              <a:rPr lang="en-US" altLang="lv-LV"/>
              <a:pPr/>
              <a:t>5</a:t>
            </a:fld>
            <a:endParaRPr lang="en-US" altLang="lv-LV" dirty="0"/>
          </a:p>
        </p:txBody>
      </p:sp>
      <p:sp>
        <p:nvSpPr>
          <p:cNvPr id="9" name="Text Placeholder 2">
            <a:extLst>
              <a:ext uri="{FF2B5EF4-FFF2-40B4-BE49-F238E27FC236}">
                <a16:creationId xmlns:a16="http://schemas.microsoft.com/office/drawing/2014/main" id="{C002CFA7-BBE1-6F7A-D8C0-CB07E5FFA921}"/>
              </a:ext>
            </a:extLst>
          </p:cNvPr>
          <p:cNvSpPr>
            <a:spLocks noGrp="1"/>
          </p:cNvSpPr>
          <p:nvPr>
            <p:ph type="body" sz="quarter" idx="10"/>
          </p:nvPr>
        </p:nvSpPr>
        <p:spPr>
          <a:xfrm>
            <a:off x="330552" y="1834463"/>
            <a:ext cx="5293413" cy="4794115"/>
          </a:xfrm>
        </p:spPr>
        <p:txBody>
          <a:bodyPr>
            <a:noAutofit/>
          </a:bodyPr>
          <a:lstStyle/>
          <a:p>
            <a:pPr marL="342900" indent="-342900">
              <a:spcAft>
                <a:spcPts val="600"/>
              </a:spcAft>
              <a:buFont typeface="Wingdings" panose="05000000000000000000" pitchFamily="2" charset="2"/>
              <a:buChar char="Ø"/>
            </a:pPr>
            <a:r>
              <a:rPr lang="lv-LV" sz="1600" b="1" dirty="0">
                <a:cs typeface="Arial" panose="020B0604020202020204" pitchFamily="34" charset="0"/>
              </a:rPr>
              <a:t>EK piedāvā vienkāršot</a:t>
            </a:r>
            <a:r>
              <a:rPr lang="lv-LV" sz="1600" dirty="0">
                <a:cs typeface="Arial" panose="020B0604020202020204" pitchFamily="34" charset="0"/>
              </a:rPr>
              <a:t> rādītāju pamatojumus, rosināt rādītāju</a:t>
            </a:r>
            <a:r>
              <a:rPr lang="lv-LV" sz="1600" dirty="0">
                <a:solidFill>
                  <a:srgbClr val="FF0000"/>
                </a:solidFill>
                <a:cs typeface="Arial" panose="020B0604020202020204" pitchFamily="34" charset="0"/>
              </a:rPr>
              <a:t> </a:t>
            </a:r>
            <a:r>
              <a:rPr lang="lv-LV" sz="1600" dirty="0">
                <a:cs typeface="Arial" panose="020B0604020202020204" pitchFamily="34" charset="0"/>
              </a:rPr>
              <a:t>alternatīvas. </a:t>
            </a:r>
            <a:r>
              <a:rPr lang="lv-LV" sz="1600" b="1" dirty="0">
                <a:cs typeface="Arial" panose="020B0604020202020204" pitchFamily="34" charset="0"/>
              </a:rPr>
              <a:t>AF plāna grozījumi jāiesniedz līdz 2025. gada beigām</a:t>
            </a:r>
            <a:r>
              <a:rPr lang="lv-LV" sz="1600" dirty="0">
                <a:cs typeface="Arial" panose="020B0604020202020204" pitchFamily="34" charset="0"/>
              </a:rPr>
              <a:t>.</a:t>
            </a:r>
          </a:p>
          <a:p>
            <a:pPr marL="342900" indent="-342900">
              <a:spcAft>
                <a:spcPts val="600"/>
              </a:spcAft>
              <a:buFont typeface="Wingdings" panose="05000000000000000000" pitchFamily="2" charset="2"/>
              <a:buChar char="Ø"/>
            </a:pPr>
            <a:r>
              <a:rPr lang="lv-LV" sz="1600" dirty="0">
                <a:cs typeface="Arial" panose="020B0604020202020204" pitchFamily="34" charset="0"/>
              </a:rPr>
              <a:t>Vadot riskus, balstoties uz iestāžu informāciju un neformālām konsultācijām ar EK, </a:t>
            </a:r>
            <a:r>
              <a:rPr lang="lv-LV" sz="1600" b="1" dirty="0">
                <a:cs typeface="Arial" panose="020B0604020202020204" pitchFamily="34" charset="0"/>
              </a:rPr>
              <a:t>FM gatavo AF plāna grozījumus Nr. 3;</a:t>
            </a:r>
            <a:r>
              <a:rPr lang="lv-LV" sz="1600" dirty="0">
                <a:cs typeface="Arial" panose="020B0604020202020204" pitchFamily="34" charset="0"/>
              </a:rPr>
              <a:t> š. g. septembrī - oktobrī plāns iesniegt MK apstiprināšanai.</a:t>
            </a:r>
          </a:p>
          <a:p>
            <a:pPr marL="342900" indent="-342900">
              <a:spcAft>
                <a:spcPts val="600"/>
              </a:spcAft>
              <a:buFont typeface="Wingdings" panose="05000000000000000000" pitchFamily="2" charset="2"/>
              <a:buChar char="Ø"/>
            </a:pPr>
            <a:r>
              <a:rPr lang="lv-LV" sz="1600" dirty="0">
                <a:cs typeface="Arial" panose="020B0604020202020204" pitchFamily="34" charset="0"/>
              </a:rPr>
              <a:t>AF plāna reformu un investīciju </a:t>
            </a:r>
            <a:r>
              <a:rPr lang="lv-LV" sz="1600" b="1" dirty="0">
                <a:cs typeface="Arial" panose="020B0604020202020204" pitchFamily="34" charset="0"/>
              </a:rPr>
              <a:t>rādītāji jāizpilda ne vēlāk kā 2026. g. augustā. </a:t>
            </a:r>
          </a:p>
          <a:p>
            <a:pPr marL="342900" indent="-342900">
              <a:spcAft>
                <a:spcPts val="600"/>
              </a:spcAft>
              <a:buFont typeface="Wingdings" panose="05000000000000000000" pitchFamily="2" charset="2"/>
              <a:buChar char="Ø"/>
            </a:pPr>
            <a:r>
              <a:rPr lang="lv-LV" sz="1600" dirty="0">
                <a:cs typeface="Arial" panose="020B0604020202020204" pitchFamily="34" charset="0"/>
              </a:rPr>
              <a:t>Pēdējais</a:t>
            </a:r>
            <a:r>
              <a:rPr lang="lv-LV" sz="1600" b="1" dirty="0">
                <a:cs typeface="Arial" panose="020B0604020202020204" pitchFamily="34" charset="0"/>
              </a:rPr>
              <a:t> </a:t>
            </a:r>
            <a:r>
              <a:rPr lang="lv-LV" sz="1600" dirty="0">
                <a:cs typeface="Arial" panose="020B0604020202020204" pitchFamily="34" charset="0"/>
              </a:rPr>
              <a:t>Latvijas</a:t>
            </a:r>
            <a:r>
              <a:rPr lang="lv-LV" sz="1600" b="1" dirty="0">
                <a:cs typeface="Arial" panose="020B0604020202020204" pitchFamily="34" charset="0"/>
              </a:rPr>
              <a:t> </a:t>
            </a:r>
            <a:r>
              <a:rPr lang="lv-LV" sz="1600" dirty="0">
                <a:cs typeface="Arial" panose="020B0604020202020204" pitchFamily="34" charset="0"/>
              </a:rPr>
              <a:t>maksājuma pieprasījums EK, pārvaldības deklarācija un revīzijas iestādes atzinums jāiesniedz EK līdz 30.09.2026. (</a:t>
            </a:r>
            <a:r>
              <a:rPr lang="lv-LV" sz="1600" b="1" dirty="0">
                <a:cs typeface="Arial" panose="020B0604020202020204" pitchFamily="34" charset="0"/>
              </a:rPr>
              <a:t>nav pagarināms</a:t>
            </a:r>
            <a:r>
              <a:rPr lang="lv-LV" sz="1600" dirty="0">
                <a:cs typeface="Arial" panose="020B0604020202020204" pitchFamily="34" charset="0"/>
              </a:rPr>
              <a:t>).</a:t>
            </a:r>
          </a:p>
          <a:p>
            <a:pPr marL="342900" indent="-342900">
              <a:spcAft>
                <a:spcPts val="600"/>
              </a:spcAft>
              <a:buFont typeface="Arial" panose="020B0604020202020204" pitchFamily="34" charset="0"/>
              <a:buChar char="•"/>
            </a:pPr>
            <a:endParaRPr lang="lv-LV" sz="1600" i="1" dirty="0">
              <a:highlight>
                <a:srgbClr val="FFFF00"/>
              </a:highlight>
              <a:latin typeface="Aptos" panose="020B0004020202020204" pitchFamily="34" charset="0"/>
            </a:endParaRPr>
          </a:p>
          <a:p>
            <a:pPr marL="342900" indent="-342900">
              <a:spcAft>
                <a:spcPts val="600"/>
              </a:spcAft>
              <a:buFont typeface="Arial" panose="020B0604020202020204" pitchFamily="34" charset="0"/>
              <a:buChar char="•"/>
            </a:pPr>
            <a:endParaRPr lang="lv-LV" sz="1800" dirty="0">
              <a:latin typeface="Aptos" panose="020B00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45776360-C3DF-ABB7-1797-5C2424DDBEA9}"/>
              </a:ext>
            </a:extLst>
          </p:cNvPr>
          <p:cNvSpPr txBox="1">
            <a:spLocks/>
          </p:cNvSpPr>
          <p:nvPr/>
        </p:nvSpPr>
        <p:spPr bwMode="auto">
          <a:xfrm>
            <a:off x="2035277" y="0"/>
            <a:ext cx="10156723" cy="999520"/>
          </a:xfrm>
          <a:prstGeom prst="rect">
            <a:avLst/>
          </a:prstGeom>
          <a:solidFill>
            <a:srgbClr val="012169"/>
          </a:solidFill>
          <a:ln w="25400" cap="flat" cmpd="sng" algn="ctr">
            <a:noFill/>
            <a:prstDash val="solid"/>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000" dirty="0">
                <a:solidFill>
                  <a:schemeClr val="bg1"/>
                </a:solidFill>
              </a:rPr>
              <a:t>AF ieviešana notiek atbilstoši plānam, vadot riskus. </a:t>
            </a:r>
            <a:r>
              <a:rPr lang="lv-LV" sz="2000" dirty="0">
                <a:solidFill>
                  <a:schemeClr val="bg1"/>
                </a:solidFill>
                <a:cs typeface="Arial" panose="020B0604020202020204" pitchFamily="34" charset="0"/>
              </a:rPr>
              <a:t>EK maksājumi tiek veikti, ja izpildīti visi rādītāji noteiktos termiņos. </a:t>
            </a:r>
            <a:endParaRPr lang="en-US" sz="2000" dirty="0">
              <a:solidFill>
                <a:schemeClr val="bg1"/>
              </a:solidFill>
            </a:endParaRPr>
          </a:p>
        </p:txBody>
      </p:sp>
      <p:pic>
        <p:nvPicPr>
          <p:cNvPr id="22" name="Picture 21">
            <a:extLst>
              <a:ext uri="{FF2B5EF4-FFF2-40B4-BE49-F238E27FC236}">
                <a16:creationId xmlns:a16="http://schemas.microsoft.com/office/drawing/2014/main" id="{68BC999B-1879-2076-3003-53397203A725}"/>
              </a:ext>
            </a:extLst>
          </p:cNvPr>
          <p:cNvPicPr>
            <a:picLocks noChangeAspect="1"/>
          </p:cNvPicPr>
          <p:nvPr/>
        </p:nvPicPr>
        <p:blipFill>
          <a:blip r:embed="rId3"/>
          <a:stretch>
            <a:fillRect/>
          </a:stretch>
        </p:blipFill>
        <p:spPr>
          <a:xfrm>
            <a:off x="5623560" y="1014274"/>
            <a:ext cx="5941121" cy="5843726"/>
          </a:xfrm>
          <a:prstGeom prst="rect">
            <a:avLst/>
          </a:prstGeom>
        </p:spPr>
      </p:pic>
    </p:spTree>
    <p:extLst>
      <p:ext uri="{BB962C8B-B14F-4D97-AF65-F5344CB8AC3E}">
        <p14:creationId xmlns:p14="http://schemas.microsoft.com/office/powerpoint/2010/main" val="1037361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7D503-5C02-DD91-679B-B9DB4E43EE6F}"/>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601FF87-D7E3-A6E6-6045-FDBF918513B5}"/>
              </a:ext>
            </a:extLst>
          </p:cNvPr>
          <p:cNvSpPr>
            <a:spLocks noGrp="1"/>
          </p:cNvSpPr>
          <p:nvPr>
            <p:ph type="sldNum" sz="quarter" idx="13"/>
          </p:nvPr>
        </p:nvSpPr>
        <p:spPr>
          <a:xfrm>
            <a:off x="11437660" y="6262123"/>
            <a:ext cx="562124" cy="304800"/>
          </a:xfrm>
        </p:spPr>
        <p:txBody>
          <a:bodyPr/>
          <a:lstStyle/>
          <a:p>
            <a:fld id="{BF2F8158-BE4E-49AB-A407-C5120851B918}" type="slidenum">
              <a:rPr lang="en-US" altLang="lv-LV"/>
              <a:pPr/>
              <a:t>6</a:t>
            </a:fld>
            <a:endParaRPr lang="en-US" altLang="lv-LV" dirty="0"/>
          </a:p>
        </p:txBody>
      </p:sp>
      <p:sp>
        <p:nvSpPr>
          <p:cNvPr id="8" name="Teksta vietturis 5">
            <a:extLst>
              <a:ext uri="{FF2B5EF4-FFF2-40B4-BE49-F238E27FC236}">
                <a16:creationId xmlns:a16="http://schemas.microsoft.com/office/drawing/2014/main" id="{D9996EF3-CECA-6A5D-C192-9214E77A4FDC}"/>
              </a:ext>
            </a:extLst>
          </p:cNvPr>
          <p:cNvSpPr txBox="1">
            <a:spLocks/>
          </p:cNvSpPr>
          <p:nvPr/>
        </p:nvSpPr>
        <p:spPr>
          <a:xfrm>
            <a:off x="1000029" y="2297189"/>
            <a:ext cx="3247506" cy="2810373"/>
          </a:xfrm>
          <a:prstGeom prst="rect">
            <a:avLst/>
          </a:prstGeom>
        </p:spPr>
        <p:txBody>
          <a:bodyPr vert="horz" lIns="0" tIns="45720" rIns="0" bIns="45720" rtlCol="0">
            <a:noAutofit/>
          </a:bodyPr>
          <a:lstStyle>
            <a:lvl1pPr marL="228600" indent="-228600" algn="l" defTabSz="914400" rtl="0" eaLnBrk="1" latinLnBrk="0" hangingPunct="1">
              <a:lnSpc>
                <a:spcPct val="90000"/>
              </a:lnSpc>
              <a:spcBef>
                <a:spcPts val="1000"/>
              </a:spcBef>
              <a:buClr>
                <a:schemeClr val="tx1"/>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lv-LV" sz="1400" dirty="0">
                <a:solidFill>
                  <a:srgbClr val="000000"/>
                </a:solidFill>
                <a:latin typeface="Verdana" panose="020B0604030504040204" pitchFamily="34" charset="0"/>
                <a:ea typeface="Verdana" panose="020B0604030504040204" pitchFamily="34" charset="0"/>
              </a:rPr>
              <a:t>skolām un pašvaldībām piegādāti ~36 tūkst. datori vispārējai izglītībai, t. sk. sociāli neaizsargātajiem izglītojamajiem</a:t>
            </a:r>
            <a:endParaRPr lang="lv-LV" sz="1400" kern="100" dirty="0">
              <a:latin typeface="Verdana" panose="020B0604030504040204" pitchFamily="34" charset="0"/>
              <a:ea typeface="Verdana" panose="020B0604030504040204" pitchFamily="34" charset="0"/>
              <a:cs typeface="Times New Roman" panose="02020603050405020304" pitchFamily="18" charset="0"/>
            </a:endParaRPr>
          </a:p>
          <a:p>
            <a:pPr marL="633413" indent="-633413">
              <a:lnSpc>
                <a:spcPct val="100000"/>
              </a:lnSpc>
              <a:spcBef>
                <a:spcPts val="0"/>
              </a:spcBef>
              <a:spcAft>
                <a:spcPts val="0"/>
              </a:spcAft>
              <a:buClr>
                <a:srgbClr val="FF8225"/>
              </a:buClr>
              <a:buNone/>
            </a:pPr>
            <a:endParaRPr lang="lv-LV" sz="1400" dirty="0">
              <a:latin typeface="Verdana" panose="020B0604030504040204" pitchFamily="34" charset="0"/>
              <a:ea typeface="Verdana" panose="020B0604030504040204" pitchFamily="34" charset="0"/>
            </a:endParaRPr>
          </a:p>
          <a:p>
            <a:pPr marL="0" indent="-633413">
              <a:lnSpc>
                <a:spcPct val="100000"/>
              </a:lnSpc>
              <a:spcBef>
                <a:spcPts val="0"/>
              </a:spcBef>
              <a:spcAft>
                <a:spcPts val="0"/>
              </a:spcAft>
              <a:buClr>
                <a:srgbClr val="FF8225"/>
              </a:buClr>
              <a:buNone/>
            </a:pPr>
            <a:r>
              <a:rPr lang="lv-LV" sz="1400" dirty="0">
                <a:latin typeface="Verdana" panose="020B0604030504040204" pitchFamily="34" charset="0"/>
                <a:ea typeface="Verdana" panose="020B0604030504040204" pitchFamily="34" charset="0"/>
              </a:rPr>
              <a:t>industriālo parku attīstība Daugavpilī, Jelgavā, Liepājā, Valmierā</a:t>
            </a:r>
          </a:p>
          <a:p>
            <a:pPr marL="0" indent="-633413">
              <a:lnSpc>
                <a:spcPct val="100000"/>
              </a:lnSpc>
              <a:spcBef>
                <a:spcPts val="0"/>
              </a:spcBef>
              <a:spcAft>
                <a:spcPts val="0"/>
              </a:spcAft>
              <a:buClr>
                <a:srgbClr val="FF8225"/>
              </a:buClr>
              <a:buNone/>
            </a:pPr>
            <a:r>
              <a:rPr lang="lv-LV" sz="1400" i="1" dirty="0">
                <a:latin typeface="Verdana" panose="020B0604030504040204" pitchFamily="34" charset="0"/>
                <a:ea typeface="Verdana" panose="020B0604030504040204" pitchFamily="34" charset="0"/>
              </a:rPr>
              <a:t>(privāto investīciju piesaiste, darba vietas)</a:t>
            </a:r>
          </a:p>
          <a:p>
            <a:pPr marL="633413" indent="-633413">
              <a:lnSpc>
                <a:spcPct val="100000"/>
              </a:lnSpc>
              <a:spcBef>
                <a:spcPts val="0"/>
              </a:spcBef>
              <a:spcAft>
                <a:spcPts val="0"/>
              </a:spcAft>
              <a:buClr>
                <a:srgbClr val="FF8225"/>
              </a:buClr>
              <a:buNone/>
            </a:pPr>
            <a:endParaRPr lang="lv-LV" sz="1400" i="1" dirty="0">
              <a:latin typeface="Verdana" panose="020B0604030504040204" pitchFamily="34" charset="0"/>
              <a:ea typeface="Verdana" panose="020B0604030504040204" pitchFamily="34" charset="0"/>
            </a:endParaRPr>
          </a:p>
          <a:p>
            <a:pPr marL="0" indent="-633413">
              <a:lnSpc>
                <a:spcPct val="100000"/>
              </a:lnSpc>
              <a:spcBef>
                <a:spcPts val="0"/>
              </a:spcBef>
              <a:spcAft>
                <a:spcPts val="0"/>
              </a:spcAft>
              <a:buClr>
                <a:srgbClr val="FF8225"/>
              </a:buClr>
              <a:buNone/>
            </a:pPr>
            <a:r>
              <a:rPr lang="lv-LV" sz="1400" dirty="0">
                <a:latin typeface="Verdana" panose="020B0604030504040204" pitchFamily="34" charset="0"/>
                <a:ea typeface="Verdana" panose="020B0604030504040204" pitchFamily="34" charset="0"/>
              </a:rPr>
              <a:t>~300 zemas īres maksas dzīvokļu projekti</a:t>
            </a:r>
          </a:p>
          <a:p>
            <a:pPr marL="0" indent="-633413">
              <a:lnSpc>
                <a:spcPct val="100000"/>
              </a:lnSpc>
              <a:spcBef>
                <a:spcPts val="0"/>
              </a:spcBef>
              <a:spcAft>
                <a:spcPts val="0"/>
              </a:spcAft>
              <a:buClr>
                <a:srgbClr val="FF8225"/>
              </a:buClr>
              <a:buNone/>
            </a:pPr>
            <a:endParaRPr lang="lv-LV" sz="1400" dirty="0">
              <a:latin typeface="Verdana" panose="020B0604030504040204" pitchFamily="34" charset="0"/>
              <a:ea typeface="Verdana" panose="020B0604030504040204" pitchFamily="34" charset="0"/>
            </a:endParaRPr>
          </a:p>
          <a:p>
            <a:pPr marL="0" indent="-633413">
              <a:lnSpc>
                <a:spcPct val="100000"/>
              </a:lnSpc>
              <a:spcBef>
                <a:spcPts val="0"/>
              </a:spcBef>
              <a:spcAft>
                <a:spcPts val="0"/>
              </a:spcAft>
              <a:buClr>
                <a:srgbClr val="FF8225"/>
              </a:buClr>
              <a:buNone/>
            </a:pPr>
            <a:r>
              <a:rPr lang="lv-LV" sz="1400" dirty="0">
                <a:latin typeface="Verdana" panose="020B0604030504040204" pitchFamily="34" charset="0"/>
                <a:ea typeface="Verdana" panose="020B0604030504040204" pitchFamily="34" charset="0"/>
              </a:rPr>
              <a:t>15 </a:t>
            </a:r>
            <a:r>
              <a:rPr lang="lv-LV" sz="1400" dirty="0" err="1">
                <a:latin typeface="Verdana" panose="020B0604030504040204" pitchFamily="34" charset="0"/>
                <a:ea typeface="Verdana" panose="020B0604030504040204" pitchFamily="34" charset="0"/>
              </a:rPr>
              <a:t>elektroautobusi</a:t>
            </a:r>
            <a:r>
              <a:rPr lang="lv-LV" sz="1400" dirty="0">
                <a:latin typeface="Verdana" panose="020B0604030504040204" pitchFamily="34" charset="0"/>
                <a:ea typeface="Verdana" panose="020B0604030504040204" pitchFamily="34" charset="0"/>
              </a:rPr>
              <a:t> pašvaldībās</a:t>
            </a:r>
          </a:p>
          <a:p>
            <a:pPr marL="0" indent="-633413">
              <a:lnSpc>
                <a:spcPct val="100000"/>
              </a:lnSpc>
              <a:spcBef>
                <a:spcPts val="0"/>
              </a:spcBef>
              <a:spcAft>
                <a:spcPts val="0"/>
              </a:spcAft>
              <a:buClr>
                <a:srgbClr val="FF8225"/>
              </a:buClr>
              <a:buNone/>
            </a:pPr>
            <a:endParaRPr lang="lv-LV" sz="1400" dirty="0">
              <a:latin typeface="Verdana" panose="020B0604030504040204" pitchFamily="34" charset="0"/>
              <a:ea typeface="Verdana" panose="020B0604030504040204" pitchFamily="34" charset="0"/>
            </a:endParaRPr>
          </a:p>
          <a:p>
            <a:pPr marL="0" indent="-633413">
              <a:lnSpc>
                <a:spcPct val="100000"/>
              </a:lnSpc>
              <a:spcBef>
                <a:spcPts val="0"/>
              </a:spcBef>
              <a:spcAft>
                <a:spcPts val="0"/>
              </a:spcAft>
              <a:buClr>
                <a:srgbClr val="FF8225"/>
              </a:buClr>
              <a:buNone/>
            </a:pPr>
            <a:r>
              <a:rPr lang="lv-LV" sz="1400" dirty="0">
                <a:latin typeface="Verdana" panose="020B0604030504040204" pitchFamily="34" charset="0"/>
                <a:ea typeface="Verdana" panose="020B0604030504040204" pitchFamily="34" charset="0"/>
              </a:rPr>
              <a:t>138 līgumi daudzīvokļu māju energoefektivitātes uzlabošanai</a:t>
            </a:r>
          </a:p>
          <a:p>
            <a:pPr marL="0" indent="-633413">
              <a:lnSpc>
                <a:spcPct val="100000"/>
              </a:lnSpc>
              <a:spcBef>
                <a:spcPts val="0"/>
              </a:spcBef>
              <a:spcAft>
                <a:spcPts val="0"/>
              </a:spcAft>
              <a:buClr>
                <a:srgbClr val="FF8225"/>
              </a:buClr>
              <a:buNone/>
            </a:pPr>
            <a:endParaRPr lang="lv-LV" sz="1400" dirty="0">
              <a:latin typeface="Verdana" panose="020B0604030504040204" pitchFamily="34" charset="0"/>
              <a:ea typeface="Verdana" panose="020B0604030504040204" pitchFamily="34" charset="0"/>
            </a:endParaRPr>
          </a:p>
          <a:p>
            <a:pPr marL="0" indent="-633413">
              <a:lnSpc>
                <a:spcPct val="100000"/>
              </a:lnSpc>
              <a:spcBef>
                <a:spcPts val="0"/>
              </a:spcBef>
              <a:spcAft>
                <a:spcPts val="0"/>
              </a:spcAft>
              <a:buClr>
                <a:srgbClr val="FF8225"/>
              </a:buClr>
              <a:buNone/>
            </a:pPr>
            <a:endParaRPr lang="lv-LV" sz="1400" dirty="0">
              <a:latin typeface="Verdana" panose="020B0604030504040204" pitchFamily="34" charset="0"/>
              <a:ea typeface="Verdana" panose="020B0604030504040204" pitchFamily="34" charset="0"/>
            </a:endParaRPr>
          </a:p>
          <a:p>
            <a:pPr marL="0" indent="-633413">
              <a:lnSpc>
                <a:spcPct val="100000"/>
              </a:lnSpc>
              <a:spcBef>
                <a:spcPts val="0"/>
              </a:spcBef>
              <a:spcAft>
                <a:spcPts val="0"/>
              </a:spcAft>
              <a:buClr>
                <a:srgbClr val="FF8225"/>
              </a:buClr>
              <a:buNone/>
            </a:pPr>
            <a:endParaRPr lang="lv-LV" sz="1400" dirty="0">
              <a:latin typeface="Verdana" panose="020B0604030504040204" pitchFamily="34" charset="0"/>
              <a:ea typeface="Verdana" panose="020B0604030504040204" pitchFamily="34" charset="0"/>
            </a:endParaRPr>
          </a:p>
          <a:p>
            <a:pPr marL="633413" indent="-633413">
              <a:lnSpc>
                <a:spcPct val="100000"/>
              </a:lnSpc>
              <a:spcBef>
                <a:spcPts val="200"/>
              </a:spcBef>
              <a:spcAft>
                <a:spcPts val="600"/>
              </a:spcAft>
              <a:buClr>
                <a:srgbClr val="FF8225"/>
              </a:buClr>
              <a:buNone/>
            </a:pPr>
            <a:endParaRPr lang="lv-LV" sz="1400" dirty="0">
              <a:latin typeface="Verdana" panose="020B0604030504040204" pitchFamily="34" charset="0"/>
              <a:ea typeface="Verdana" panose="020B0604030504040204" pitchFamily="34" charset="0"/>
            </a:endParaRPr>
          </a:p>
          <a:p>
            <a:pPr marL="0" indent="0">
              <a:lnSpc>
                <a:spcPct val="100000"/>
              </a:lnSpc>
              <a:spcBef>
                <a:spcPts val="200"/>
              </a:spcBef>
              <a:spcAft>
                <a:spcPts val="600"/>
              </a:spcAft>
              <a:buClr>
                <a:srgbClr val="FF8225"/>
              </a:buClr>
              <a:buNone/>
            </a:pPr>
            <a:endParaRPr lang="lv-LV" sz="1400" dirty="0">
              <a:latin typeface="Aptos" panose="020B0004020202020204" pitchFamily="34" charset="0"/>
            </a:endParaRPr>
          </a:p>
          <a:p>
            <a:pPr marL="0" indent="0">
              <a:lnSpc>
                <a:spcPct val="100000"/>
              </a:lnSpc>
              <a:spcBef>
                <a:spcPts val="200"/>
              </a:spcBef>
              <a:spcAft>
                <a:spcPts val="600"/>
              </a:spcAft>
              <a:buClr>
                <a:srgbClr val="FF8225"/>
              </a:buClr>
              <a:buNone/>
            </a:pPr>
            <a:endParaRPr lang="lv-LV" sz="1400" b="1" kern="100" dirty="0">
              <a:latin typeface="Aptos" panose="020B0004020202020204" pitchFamily="34" charset="0"/>
              <a:cs typeface="Times New Roman" panose="02020603050405020304" pitchFamily="18" charset="0"/>
            </a:endParaRPr>
          </a:p>
          <a:p>
            <a:pPr marL="0" indent="0">
              <a:buNone/>
            </a:pPr>
            <a:endParaRPr lang="lv-LV" sz="1400" b="1" dirty="0">
              <a:solidFill>
                <a:srgbClr val="000000"/>
              </a:solidFill>
              <a:highlight>
                <a:srgbClr val="F9FBFD"/>
              </a:highlight>
              <a:latin typeface="Aptos" panose="020B0004020202020204" pitchFamily="34" charset="0"/>
              <a:ea typeface="Times New Roman" panose="02020603050405020304" pitchFamily="18" charset="0"/>
            </a:endParaRPr>
          </a:p>
          <a:p>
            <a:pPr marL="0" indent="0">
              <a:buNone/>
            </a:pPr>
            <a:endParaRPr lang="lv-LV" sz="1400" b="1" dirty="0">
              <a:solidFill>
                <a:srgbClr val="000000"/>
              </a:solidFill>
              <a:highlight>
                <a:srgbClr val="F9FBFD"/>
              </a:highlight>
              <a:latin typeface="Aptos" panose="020B0004020202020204" pitchFamily="34" charset="0"/>
              <a:ea typeface="Times New Roman" panose="02020603050405020304" pitchFamily="18" charset="0"/>
            </a:endParaRPr>
          </a:p>
          <a:p>
            <a:pPr marL="0" indent="0">
              <a:buNone/>
            </a:pPr>
            <a:endParaRPr lang="lv-LV" sz="1400" b="1" dirty="0">
              <a:solidFill>
                <a:srgbClr val="000000"/>
              </a:solidFill>
              <a:highlight>
                <a:srgbClr val="F9FBFD"/>
              </a:highlight>
              <a:latin typeface="Aptos" panose="020B0004020202020204" pitchFamily="34" charset="0"/>
              <a:ea typeface="Times New Roman" panose="02020603050405020304" pitchFamily="18" charset="0"/>
            </a:endParaRPr>
          </a:p>
        </p:txBody>
      </p:sp>
      <p:sp>
        <p:nvSpPr>
          <p:cNvPr id="2" name="TextBox 1">
            <a:extLst>
              <a:ext uri="{FF2B5EF4-FFF2-40B4-BE49-F238E27FC236}">
                <a16:creationId xmlns:a16="http://schemas.microsoft.com/office/drawing/2014/main" id="{72910FAC-95D8-557D-AE17-A693F8A6D367}"/>
              </a:ext>
            </a:extLst>
          </p:cNvPr>
          <p:cNvSpPr txBox="1"/>
          <p:nvPr/>
        </p:nvSpPr>
        <p:spPr>
          <a:xfrm>
            <a:off x="10481111" y="5791803"/>
            <a:ext cx="1518673" cy="276999"/>
          </a:xfrm>
          <a:prstGeom prst="rect">
            <a:avLst/>
          </a:prstGeom>
          <a:noFill/>
        </p:spPr>
        <p:txBody>
          <a:bodyPr wrap="square" rtlCol="0">
            <a:spAutoFit/>
          </a:bodyPr>
          <a:lstStyle/>
          <a:p>
            <a:r>
              <a:rPr lang="lv-LV" sz="1200" dirty="0">
                <a:latin typeface="Aptos" panose="020B0004020202020204" pitchFamily="34" charset="0"/>
              </a:rPr>
              <a:t>dati līdz 01.07.2025</a:t>
            </a:r>
            <a:r>
              <a:rPr lang="lv-LV" sz="1100" dirty="0">
                <a:latin typeface="Aptos" panose="020B0004020202020204" pitchFamily="34" charset="0"/>
              </a:rPr>
              <a:t>.</a:t>
            </a:r>
            <a:endParaRPr lang="en-US" sz="1100" dirty="0">
              <a:latin typeface="Aptos" panose="020B0004020202020204" pitchFamily="34" charset="0"/>
            </a:endParaRPr>
          </a:p>
        </p:txBody>
      </p:sp>
      <p:sp>
        <p:nvSpPr>
          <p:cNvPr id="4" name="Title 1">
            <a:extLst>
              <a:ext uri="{FF2B5EF4-FFF2-40B4-BE49-F238E27FC236}">
                <a16:creationId xmlns:a16="http://schemas.microsoft.com/office/drawing/2014/main" id="{C1BDAE60-4A72-23A5-7F28-0D9419DCF6A0}"/>
              </a:ext>
            </a:extLst>
          </p:cNvPr>
          <p:cNvSpPr txBox="1">
            <a:spLocks/>
          </p:cNvSpPr>
          <p:nvPr/>
        </p:nvSpPr>
        <p:spPr bwMode="auto">
          <a:xfrm>
            <a:off x="2112000" y="0"/>
            <a:ext cx="10080000" cy="1008000"/>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lgn="just"/>
            <a:r>
              <a:rPr lang="lv-LV" sz="2000" dirty="0">
                <a:solidFill>
                  <a:schemeClr val="bg1"/>
                </a:solidFill>
              </a:rPr>
              <a:t>Atveseļošanas fonda (1,97 </a:t>
            </a:r>
            <a:r>
              <a:rPr lang="lv-LV" sz="2000" dirty="0">
                <a:solidFill>
                  <a:schemeClr val="bg1"/>
                </a:solidFill>
                <a:cs typeface="Arial" panose="020B0604020202020204" pitchFamily="34" charset="0"/>
              </a:rPr>
              <a:t>mljrd. EUR) investīcijās – </a:t>
            </a:r>
          </a:p>
          <a:p>
            <a:pPr algn="just"/>
            <a:r>
              <a:rPr lang="lv-LV" sz="2000" dirty="0">
                <a:solidFill>
                  <a:schemeClr val="bg1"/>
                </a:solidFill>
                <a:cs typeface="Arial" panose="020B0604020202020204" pitchFamily="34" charset="0"/>
              </a:rPr>
              <a:t>pieaugoša maksājumu intensitāte un ieguvumi visos reģionos</a:t>
            </a:r>
            <a:endParaRPr lang="lv-LV" sz="2000" i="1" dirty="0">
              <a:solidFill>
                <a:schemeClr val="bg1"/>
              </a:solidFill>
            </a:endParaRPr>
          </a:p>
        </p:txBody>
      </p:sp>
      <p:pic>
        <p:nvPicPr>
          <p:cNvPr id="14" name="Picture 13">
            <a:extLst>
              <a:ext uri="{FF2B5EF4-FFF2-40B4-BE49-F238E27FC236}">
                <a16:creationId xmlns:a16="http://schemas.microsoft.com/office/drawing/2014/main" id="{5E10F876-4F6F-B336-1EF7-20E4FCAABF19}"/>
              </a:ext>
            </a:extLst>
          </p:cNvPr>
          <p:cNvPicPr>
            <a:picLocks noChangeAspect="1"/>
          </p:cNvPicPr>
          <p:nvPr/>
        </p:nvPicPr>
        <p:blipFill>
          <a:blip r:embed="rId3"/>
          <a:stretch>
            <a:fillRect/>
          </a:stretch>
        </p:blipFill>
        <p:spPr>
          <a:xfrm>
            <a:off x="4436533" y="1066197"/>
            <a:ext cx="7661965" cy="4725606"/>
          </a:xfrm>
          <a:prstGeom prst="rect">
            <a:avLst/>
          </a:prstGeom>
        </p:spPr>
      </p:pic>
      <p:pic>
        <p:nvPicPr>
          <p:cNvPr id="3" name="Picture 2">
            <a:extLst>
              <a:ext uri="{FF2B5EF4-FFF2-40B4-BE49-F238E27FC236}">
                <a16:creationId xmlns:a16="http://schemas.microsoft.com/office/drawing/2014/main" id="{61C3ED44-5AC2-E7BC-EB1E-A278738ED0F6}"/>
              </a:ext>
            </a:extLst>
          </p:cNvPr>
          <p:cNvPicPr>
            <a:picLocks noChangeAspect="1"/>
          </p:cNvPicPr>
          <p:nvPr/>
        </p:nvPicPr>
        <p:blipFill>
          <a:blip r:embed="rId4"/>
          <a:stretch>
            <a:fillRect/>
          </a:stretch>
        </p:blipFill>
        <p:spPr>
          <a:xfrm flipH="1">
            <a:off x="514332" y="2477447"/>
            <a:ext cx="339466" cy="264552"/>
          </a:xfrm>
          <a:prstGeom prst="rect">
            <a:avLst/>
          </a:prstGeom>
        </p:spPr>
      </p:pic>
      <p:sp>
        <p:nvSpPr>
          <p:cNvPr id="7" name="TextBox 6">
            <a:extLst>
              <a:ext uri="{FF2B5EF4-FFF2-40B4-BE49-F238E27FC236}">
                <a16:creationId xmlns:a16="http://schemas.microsoft.com/office/drawing/2014/main" id="{A8DB3AB8-99FF-BC49-8456-6810D84011A3}"/>
              </a:ext>
            </a:extLst>
          </p:cNvPr>
          <p:cNvSpPr txBox="1"/>
          <p:nvPr/>
        </p:nvSpPr>
        <p:spPr>
          <a:xfrm>
            <a:off x="437947" y="3293806"/>
            <a:ext cx="477526" cy="369332"/>
          </a:xfrm>
          <a:prstGeom prst="rect">
            <a:avLst/>
          </a:prstGeom>
          <a:noFill/>
        </p:spPr>
        <p:txBody>
          <a:bodyPr wrap="square">
            <a:spAutoFit/>
          </a:bodyPr>
          <a:lstStyle/>
          <a:p>
            <a:r>
              <a:rPr lang="lv-LV" sz="1800" dirty="0">
                <a:latin typeface="Verdana" panose="020B0604030504040204" pitchFamily="34" charset="0"/>
                <a:ea typeface="Verdana" panose="020B0604030504040204" pitchFamily="34" charset="0"/>
              </a:rPr>
              <a:t>🏭</a:t>
            </a:r>
            <a:endParaRPr lang="en-US" dirty="0"/>
          </a:p>
        </p:txBody>
      </p:sp>
      <p:sp>
        <p:nvSpPr>
          <p:cNvPr id="9" name="TextBox 8">
            <a:extLst>
              <a:ext uri="{FF2B5EF4-FFF2-40B4-BE49-F238E27FC236}">
                <a16:creationId xmlns:a16="http://schemas.microsoft.com/office/drawing/2014/main" id="{29CFFA9A-6CE6-98A3-2BE7-DEB50C85B232}"/>
              </a:ext>
            </a:extLst>
          </p:cNvPr>
          <p:cNvSpPr txBox="1"/>
          <p:nvPr/>
        </p:nvSpPr>
        <p:spPr>
          <a:xfrm>
            <a:off x="514332" y="1631561"/>
            <a:ext cx="4205115" cy="369332"/>
          </a:xfrm>
          <a:prstGeom prst="rect">
            <a:avLst/>
          </a:prstGeom>
          <a:noFill/>
        </p:spPr>
        <p:txBody>
          <a:bodyPr wrap="square" rtlCol="0">
            <a:spAutoFit/>
          </a:bodyPr>
          <a:lstStyle/>
          <a:p>
            <a:pPr marL="0" indent="0">
              <a:buNone/>
            </a:pPr>
            <a:r>
              <a:rPr lang="lv-LV" sz="1800" dirty="0">
                <a:solidFill>
                  <a:srgbClr val="000000"/>
                </a:solidFill>
                <a:latin typeface="Verdana" panose="020B0604030504040204" pitchFamily="34" charset="0"/>
                <a:ea typeface="Verdana" panose="020B0604030504040204" pitchFamily="34" charset="0"/>
              </a:rPr>
              <a:t>Ieguvumi reģionos - piemēri:</a:t>
            </a:r>
          </a:p>
        </p:txBody>
      </p:sp>
      <p:sp>
        <p:nvSpPr>
          <p:cNvPr id="11" name="TextBox 10">
            <a:extLst>
              <a:ext uri="{FF2B5EF4-FFF2-40B4-BE49-F238E27FC236}">
                <a16:creationId xmlns:a16="http://schemas.microsoft.com/office/drawing/2014/main" id="{44672E6E-CBA3-2CFB-C256-AFFFD8836F97}"/>
              </a:ext>
            </a:extLst>
          </p:cNvPr>
          <p:cNvSpPr txBox="1"/>
          <p:nvPr/>
        </p:nvSpPr>
        <p:spPr>
          <a:xfrm>
            <a:off x="454608" y="4619014"/>
            <a:ext cx="447237" cy="369332"/>
          </a:xfrm>
          <a:prstGeom prst="rect">
            <a:avLst/>
          </a:prstGeom>
          <a:noFill/>
        </p:spPr>
        <p:txBody>
          <a:bodyPr wrap="square">
            <a:spAutoFit/>
          </a:bodyPr>
          <a:lstStyle/>
          <a:p>
            <a:r>
              <a:rPr lang="lv-LV" sz="1800" dirty="0">
                <a:latin typeface="Verdana" panose="020B0604030504040204" pitchFamily="34" charset="0"/>
                <a:ea typeface="Verdana" panose="020B0604030504040204" pitchFamily="34" charset="0"/>
              </a:rPr>
              <a:t>🏘️</a:t>
            </a:r>
            <a:endParaRPr lang="en-US" dirty="0"/>
          </a:p>
        </p:txBody>
      </p:sp>
      <p:sp>
        <p:nvSpPr>
          <p:cNvPr id="13" name="TextBox 12">
            <a:extLst>
              <a:ext uri="{FF2B5EF4-FFF2-40B4-BE49-F238E27FC236}">
                <a16:creationId xmlns:a16="http://schemas.microsoft.com/office/drawing/2014/main" id="{D54110DA-E998-AF01-3118-BC1378DFCE51}"/>
              </a:ext>
            </a:extLst>
          </p:cNvPr>
          <p:cNvSpPr txBox="1"/>
          <p:nvPr/>
        </p:nvSpPr>
        <p:spPr>
          <a:xfrm>
            <a:off x="479676" y="5107562"/>
            <a:ext cx="447237" cy="369332"/>
          </a:xfrm>
          <a:prstGeom prst="rect">
            <a:avLst/>
          </a:prstGeom>
          <a:noFill/>
        </p:spPr>
        <p:txBody>
          <a:bodyPr wrap="square">
            <a:spAutoFit/>
          </a:bodyPr>
          <a:lstStyle/>
          <a:p>
            <a:r>
              <a:rPr lang="lv-LV" sz="1800" dirty="0">
                <a:latin typeface="Verdana" panose="020B0604030504040204" pitchFamily="34" charset="0"/>
                <a:ea typeface="Verdana" panose="020B0604030504040204" pitchFamily="34" charset="0"/>
              </a:rPr>
              <a:t>🚌</a:t>
            </a:r>
            <a:endParaRPr lang="en-US" dirty="0"/>
          </a:p>
        </p:txBody>
      </p:sp>
      <p:pic>
        <p:nvPicPr>
          <p:cNvPr id="10" name="Picture 9">
            <a:extLst>
              <a:ext uri="{FF2B5EF4-FFF2-40B4-BE49-F238E27FC236}">
                <a16:creationId xmlns:a16="http://schemas.microsoft.com/office/drawing/2014/main" id="{69553331-A8C2-EDD0-275A-E0406D3622D4}"/>
              </a:ext>
            </a:extLst>
          </p:cNvPr>
          <p:cNvPicPr>
            <a:picLocks noChangeAspect="1"/>
          </p:cNvPicPr>
          <p:nvPr/>
        </p:nvPicPr>
        <p:blipFill>
          <a:blip r:embed="rId5"/>
          <a:stretch>
            <a:fillRect/>
          </a:stretch>
        </p:blipFill>
        <p:spPr>
          <a:xfrm>
            <a:off x="594586" y="5743184"/>
            <a:ext cx="315469" cy="277301"/>
          </a:xfrm>
          <a:prstGeom prst="rect">
            <a:avLst/>
          </a:prstGeom>
        </p:spPr>
      </p:pic>
    </p:spTree>
    <p:extLst>
      <p:ext uri="{BB962C8B-B14F-4D97-AF65-F5344CB8AC3E}">
        <p14:creationId xmlns:p14="http://schemas.microsoft.com/office/powerpoint/2010/main" val="3585652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C3CD6E8E-D469-4F0C-DDAD-79DBD975A65A}"/>
              </a:ext>
            </a:extLst>
          </p:cNvPr>
          <p:cNvSpPr>
            <a:spLocks noGrp="1"/>
          </p:cNvSpPr>
          <p:nvPr>
            <p:ph type="sldNum" sz="quarter" idx="13"/>
          </p:nvPr>
        </p:nvSpPr>
        <p:spPr/>
        <p:txBody>
          <a:bodyPr/>
          <a:lstStyle/>
          <a:p>
            <a:fld id="{0B582915-0310-4CDD-9A79-BDC3E59340E8}" type="slidenum">
              <a:rPr lang="en-US" altLang="lv-LV" smtClean="0"/>
              <a:pPr/>
              <a:t>7</a:t>
            </a:fld>
            <a:endParaRPr lang="en-US" altLang="lv-LV"/>
          </a:p>
        </p:txBody>
      </p:sp>
      <p:sp>
        <p:nvSpPr>
          <p:cNvPr id="7" name="Title 1">
            <a:extLst>
              <a:ext uri="{FF2B5EF4-FFF2-40B4-BE49-F238E27FC236}">
                <a16:creationId xmlns:a16="http://schemas.microsoft.com/office/drawing/2014/main" id="{26933BCD-C8BD-D8E8-B63B-92242FBC0FD5}"/>
              </a:ext>
            </a:extLst>
          </p:cNvPr>
          <p:cNvSpPr txBox="1">
            <a:spLocks/>
          </p:cNvSpPr>
          <p:nvPr/>
        </p:nvSpPr>
        <p:spPr bwMode="auto">
          <a:xfrm>
            <a:off x="1530167" y="2271674"/>
            <a:ext cx="9622972"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rmAutofit fontScale="97500"/>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r>
              <a:rPr lang="lv-LV" sz="2800" dirty="0"/>
              <a:t>Administratīvā sloga mazināšana ES fondu jomā</a:t>
            </a:r>
          </a:p>
        </p:txBody>
      </p:sp>
      <p:sp>
        <p:nvSpPr>
          <p:cNvPr id="8" name="Title 1">
            <a:extLst>
              <a:ext uri="{FF2B5EF4-FFF2-40B4-BE49-F238E27FC236}">
                <a16:creationId xmlns:a16="http://schemas.microsoft.com/office/drawing/2014/main" id="{720F2330-C149-124C-38C7-988FD4335328}"/>
              </a:ext>
            </a:extLst>
          </p:cNvPr>
          <p:cNvSpPr txBox="1">
            <a:spLocks/>
          </p:cNvSpPr>
          <p:nvPr/>
        </p:nvSpPr>
        <p:spPr bwMode="auto">
          <a:xfrm>
            <a:off x="1256293" y="3418950"/>
            <a:ext cx="10248247" cy="1412241"/>
          </a:xfrm>
          <a:prstGeom prst="rect">
            <a:avLst/>
          </a:prstGeom>
          <a:solidFill>
            <a:srgbClr val="002060"/>
          </a:solidFill>
          <a:ln>
            <a:noFill/>
          </a:ln>
        </p:spPr>
        <p:txBody>
          <a:bodyPr vert="horz" wrap="square" lIns="93957" tIns="46979" rIns="93957" bIns="46979" numCol="1" anchor="t"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gn="just"/>
            <a:endParaRPr lang="lv-LV" sz="1000" dirty="0">
              <a:solidFill>
                <a:schemeClr val="bg1"/>
              </a:solidFill>
              <a:latin typeface="Aptos" panose="020B0004020202020204" pitchFamily="34" charset="0"/>
            </a:endParaRPr>
          </a:p>
          <a:p>
            <a:pPr algn="ctr"/>
            <a:r>
              <a:rPr lang="lv-LV" sz="2200" dirty="0">
                <a:solidFill>
                  <a:schemeClr val="bg1"/>
                </a:solidFill>
              </a:rPr>
              <a:t>Tiek īstenots rīcības plāns administratīvā sloga mazināšanas pasākumiem 8 prioritārās jomās; s</a:t>
            </a:r>
            <a:r>
              <a:rPr lang="lv-LV" sz="2200" dirty="0">
                <a:solidFill>
                  <a:srgbClr val="F9FBFD"/>
                </a:solidFill>
              </a:rPr>
              <a:t>aņemti un izanalizēti</a:t>
            </a:r>
            <a:r>
              <a:rPr lang="lv-LV" sz="2200" dirty="0">
                <a:solidFill>
                  <a:schemeClr val="bg1"/>
                </a:solidFill>
              </a:rPr>
              <a:t> ~400 priekšlikumi </a:t>
            </a:r>
          </a:p>
          <a:p>
            <a:pPr algn="just"/>
            <a:endParaRPr lang="lv-LV" dirty="0">
              <a:solidFill>
                <a:schemeClr val="bg1"/>
              </a:solidFill>
              <a:latin typeface="Aptos" panose="020B0004020202020204" pitchFamily="34" charset="0"/>
              <a:ea typeface="Verdana"/>
            </a:endParaRPr>
          </a:p>
          <a:p>
            <a:pPr algn="just"/>
            <a:endParaRPr lang="lv-LV" dirty="0">
              <a:solidFill>
                <a:schemeClr val="bg1"/>
              </a:solidFill>
              <a:latin typeface="Aptos" panose="020B0004020202020204" pitchFamily="34" charset="0"/>
              <a:ea typeface="Verdana"/>
            </a:endParaRPr>
          </a:p>
          <a:p>
            <a:pPr algn="just"/>
            <a:endParaRPr lang="lv-LV" sz="2300" i="1" dirty="0">
              <a:solidFill>
                <a:srgbClr val="F9FBFD"/>
              </a:solidFill>
              <a:latin typeface="Aptos" panose="020B0004020202020204" pitchFamily="34" charset="0"/>
            </a:endParaRPr>
          </a:p>
        </p:txBody>
      </p:sp>
    </p:spTree>
    <p:extLst>
      <p:ext uri="{BB962C8B-B14F-4D97-AF65-F5344CB8AC3E}">
        <p14:creationId xmlns:p14="http://schemas.microsoft.com/office/powerpoint/2010/main" val="3519066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58105B3C-C5BB-B36E-CE65-946B1277C254}"/>
              </a:ext>
            </a:extLst>
          </p:cNvPr>
          <p:cNvGraphicFramePr>
            <a:graphicFrameLocks noGrp="1"/>
          </p:cNvGraphicFramePr>
          <p:nvPr>
            <p:ph idx="1"/>
            <p:extLst>
              <p:ext uri="{D42A27DB-BD31-4B8C-83A1-F6EECF244321}">
                <p14:modId xmlns:p14="http://schemas.microsoft.com/office/powerpoint/2010/main" val="496973185"/>
              </p:ext>
            </p:extLst>
          </p:nvPr>
        </p:nvGraphicFramePr>
        <p:xfrm>
          <a:off x="800099" y="1417642"/>
          <a:ext cx="10910120" cy="5059359"/>
        </p:xfrm>
        <a:graphic>
          <a:graphicData uri="http://schemas.openxmlformats.org/drawingml/2006/table">
            <a:tbl>
              <a:tblPr firstRow="1" bandRow="1">
                <a:tableStyleId>{21E4AEA4-8DFA-4A89-87EB-49C32662AFE0}</a:tableStyleId>
              </a:tblPr>
              <a:tblGrid>
                <a:gridCol w="5455060">
                  <a:extLst>
                    <a:ext uri="{9D8B030D-6E8A-4147-A177-3AD203B41FA5}">
                      <a16:colId xmlns:a16="http://schemas.microsoft.com/office/drawing/2014/main" val="1495308073"/>
                    </a:ext>
                  </a:extLst>
                </a:gridCol>
                <a:gridCol w="5455060">
                  <a:extLst>
                    <a:ext uri="{9D8B030D-6E8A-4147-A177-3AD203B41FA5}">
                      <a16:colId xmlns:a16="http://schemas.microsoft.com/office/drawing/2014/main" val="4167843669"/>
                    </a:ext>
                  </a:extLst>
                </a:gridCol>
              </a:tblGrid>
              <a:tr h="373819">
                <a:tc>
                  <a:txBody>
                    <a:bodyPr/>
                    <a:lstStyle/>
                    <a:p>
                      <a:r>
                        <a:rPr lang="lv-LV" sz="1300" dirty="0">
                          <a:latin typeface="Verdana" panose="020B0604030504040204" pitchFamily="34" charset="0"/>
                          <a:ea typeface="Verdana" panose="020B0604030504040204" pitchFamily="34" charset="0"/>
                        </a:rPr>
                        <a:t>Līdzšinējie soļi</a:t>
                      </a:r>
                      <a:endParaRPr lang="en-US" sz="1300" dirty="0">
                        <a:latin typeface="Verdana" panose="020B0604030504040204" pitchFamily="34" charset="0"/>
                        <a:ea typeface="Verdana" panose="020B0604030504040204" pitchFamily="34" charset="0"/>
                      </a:endParaRPr>
                    </a:p>
                  </a:txBody>
                  <a:tcPr/>
                </a:tc>
                <a:tc>
                  <a:txBody>
                    <a:bodyPr/>
                    <a:lstStyle/>
                    <a:p>
                      <a:r>
                        <a:rPr lang="lv-LV" sz="1300" dirty="0">
                          <a:latin typeface="Verdana" panose="020B0604030504040204" pitchFamily="34" charset="0"/>
                          <a:ea typeface="Verdana" panose="020B0604030504040204" pitchFamily="34" charset="0"/>
                        </a:rPr>
                        <a:t>Ietekme</a:t>
                      </a:r>
                      <a:endParaRPr lang="en-US" sz="130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267273177"/>
                  </a:ext>
                </a:extLst>
              </a:tr>
              <a:tr h="2488713">
                <a:tc>
                  <a:txBody>
                    <a:bodyPr/>
                    <a:lstStyle/>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b="1" dirty="0">
                          <a:latin typeface="Verdana" panose="020B0604030504040204" pitchFamily="34" charset="0"/>
                          <a:ea typeface="Verdana" panose="020B0604030504040204" pitchFamily="34" charset="0"/>
                        </a:rPr>
                        <a:t>(</a:t>
                      </a:r>
                      <a:r>
                        <a:rPr lang="lv-LV" sz="1400" b="1" dirty="0">
                          <a:solidFill>
                            <a:srgbClr val="FF5050"/>
                          </a:solidFill>
                        </a:rPr>
                        <a:t>●</a:t>
                      </a:r>
                      <a:r>
                        <a:rPr lang="lv-LV" sz="1300" b="1" dirty="0">
                          <a:latin typeface="Verdana" panose="020B0604030504040204" pitchFamily="34" charset="0"/>
                          <a:ea typeface="Verdana" panose="020B0604030504040204" pitchFamily="34" charset="0"/>
                        </a:rPr>
                        <a:t>) Projektu atlašu vienkāršošana:</a:t>
                      </a:r>
                    </a:p>
                    <a:p>
                      <a:pPr marL="285750" marR="0" lvl="0" indent="-285750" algn="just" defTabSz="939575" rtl="0" eaLnBrk="1" fontAlgn="auto" latinLnBrk="0" hangingPunct="1">
                        <a:lnSpc>
                          <a:spcPct val="100000"/>
                        </a:lnSpc>
                        <a:spcBef>
                          <a:spcPts val="0"/>
                        </a:spcBef>
                        <a:spcAft>
                          <a:spcPts val="0"/>
                        </a:spcAft>
                        <a:buClrTx/>
                        <a:buSzTx/>
                        <a:buFont typeface="Arial" panose="020B0604020202020204" pitchFamily="34" charset="0"/>
                        <a:buChar char="•"/>
                        <a:tabLst/>
                        <a:defRPr/>
                      </a:pPr>
                      <a:r>
                        <a:rPr lang="lv-LV" sz="1300" b="1" dirty="0">
                          <a:latin typeface="Verdana" panose="020B0604030504040204" pitchFamily="34" charset="0"/>
                          <a:ea typeface="Verdana" panose="020B0604030504040204" pitchFamily="34" charset="0"/>
                        </a:rPr>
                        <a:t>Ātrāka un vienkāršāka </a:t>
                      </a:r>
                      <a:r>
                        <a:rPr lang="lv-LV" sz="1300" dirty="0">
                          <a:latin typeface="Verdana" panose="020B0604030504040204" pitchFamily="34" charset="0"/>
                          <a:ea typeface="Verdana" panose="020B0604030504040204" pitchFamily="34" charset="0"/>
                        </a:rPr>
                        <a:t>projektu atlase «A» reitinga saņēmējiem (VID nodokļu nomaksas reitingu sistēma).</a:t>
                      </a:r>
                    </a:p>
                    <a:p>
                      <a:pPr marL="285750" marR="0" lvl="0" indent="-285750" algn="just" defTabSz="939575" rtl="0" eaLnBrk="1" fontAlgn="auto" latinLnBrk="0" hangingPunct="1">
                        <a:lnSpc>
                          <a:spcPct val="100000"/>
                        </a:lnSpc>
                        <a:spcBef>
                          <a:spcPts val="0"/>
                        </a:spcBef>
                        <a:spcAft>
                          <a:spcPts val="0"/>
                        </a:spcAft>
                        <a:buClrTx/>
                        <a:buSzTx/>
                        <a:buFont typeface="Arial" panose="020B0604020202020204" pitchFamily="34" charset="0"/>
                        <a:buChar char="•"/>
                        <a:tabLst/>
                        <a:defRPr/>
                      </a:pPr>
                      <a:r>
                        <a:rPr lang="lv-LV" sz="1300" dirty="0">
                          <a:latin typeface="Verdana" panose="020B0604030504040204" pitchFamily="34" charset="0"/>
                          <a:ea typeface="Verdana" panose="020B0604030504040204" pitchFamily="34" charset="0"/>
                        </a:rPr>
                        <a:t>Paredzēta iespēja SAM pasākumu MK noteikumos </a:t>
                      </a:r>
                      <a:r>
                        <a:rPr lang="lv-LV" sz="1300" b="1" dirty="0">
                          <a:latin typeface="Verdana" panose="020B0604030504040204" pitchFamily="34" charset="0"/>
                          <a:ea typeface="Verdana" panose="020B0604030504040204" pitchFamily="34" charset="0"/>
                        </a:rPr>
                        <a:t>celt </a:t>
                      </a:r>
                      <a:r>
                        <a:rPr lang="lv-LV" sz="1300" dirty="0">
                          <a:latin typeface="Verdana" panose="020B0604030504040204" pitchFamily="34" charset="0"/>
                          <a:ea typeface="Verdana" panose="020B0604030504040204" pitchFamily="34" charset="0"/>
                        </a:rPr>
                        <a:t>minimālo pieļaujamo (150 </a:t>
                      </a:r>
                      <a:r>
                        <a:rPr lang="lv-LV" sz="1300" i="0" dirty="0">
                          <a:latin typeface="Verdana" panose="020B0604030504040204" pitchFamily="34" charset="0"/>
                          <a:ea typeface="Verdana" panose="020B0604030504040204" pitchFamily="34" charset="0"/>
                        </a:rPr>
                        <a:t>EUR</a:t>
                      </a:r>
                      <a:r>
                        <a:rPr lang="lv-LV" sz="1300" dirty="0">
                          <a:latin typeface="Verdana" panose="020B0604030504040204" pitchFamily="34" charset="0"/>
                          <a:ea typeface="Verdana" panose="020B0604030504040204" pitchFamily="34" charset="0"/>
                        </a:rPr>
                        <a:t>) </a:t>
                      </a:r>
                      <a:r>
                        <a:rPr lang="lv-LV" sz="1300" b="1" dirty="0">
                          <a:latin typeface="Verdana" panose="020B0604030504040204" pitchFamily="34" charset="0"/>
                          <a:ea typeface="Verdana" panose="020B0604030504040204" pitchFamily="34" charset="0"/>
                        </a:rPr>
                        <a:t>nodokļu parāda slieksni </a:t>
                      </a:r>
                      <a:r>
                        <a:rPr lang="lv-LV" sz="1300" dirty="0">
                          <a:latin typeface="Verdana" panose="020B0604030504040204" pitchFamily="34" charset="0"/>
                          <a:ea typeface="Verdana" panose="020B0604030504040204" pitchFamily="34" charset="0"/>
                        </a:rPr>
                        <a:t>- atbildīgo iestāžu izvēle.</a:t>
                      </a:r>
                      <a:endParaRPr lang="en-US" sz="1300" dirty="0">
                        <a:latin typeface="Verdana" panose="020B0604030504040204" pitchFamily="34" charset="0"/>
                        <a:ea typeface="Verdana" panose="020B0604030504040204" pitchFamily="34" charset="0"/>
                      </a:endParaRPr>
                    </a:p>
                    <a:p>
                      <a:pPr marL="285750" marR="0" lvl="0" indent="-285750" algn="just" defTabSz="939575" rtl="0" eaLnBrk="1" fontAlgn="auto" latinLnBrk="0" hangingPunct="1">
                        <a:lnSpc>
                          <a:spcPct val="100000"/>
                        </a:lnSpc>
                        <a:spcBef>
                          <a:spcPts val="0"/>
                        </a:spcBef>
                        <a:spcAft>
                          <a:spcPts val="0"/>
                        </a:spcAft>
                        <a:buClrTx/>
                        <a:buSzTx/>
                        <a:buFont typeface="Arial" panose="020B0604020202020204" pitchFamily="34" charset="0"/>
                        <a:buChar char="•"/>
                        <a:tabLst/>
                        <a:defRPr/>
                      </a:pPr>
                      <a:r>
                        <a:rPr lang="lv-LV" sz="1300" dirty="0">
                          <a:latin typeface="Verdana" panose="020B0604030504040204" pitchFamily="34" charset="0"/>
                          <a:ea typeface="Verdana" panose="020B0604030504040204" pitchFamily="34" charset="0"/>
                        </a:rPr>
                        <a:t>A</a:t>
                      </a:r>
                      <a:r>
                        <a:rPr lang="en-US" sz="1300" dirty="0" err="1">
                          <a:latin typeface="Verdana" panose="020B0604030504040204" pitchFamily="34" charset="0"/>
                          <a:ea typeface="Verdana" panose="020B0604030504040204" pitchFamily="34" charset="0"/>
                        </a:rPr>
                        <a:t>tklātā</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projektu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iesniegumu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atlasē</a:t>
                      </a:r>
                      <a:r>
                        <a:rPr lang="en-US" sz="1300"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nevērtēt</a:t>
                      </a:r>
                      <a:r>
                        <a:rPr lang="en-US"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kvalitātes</a:t>
                      </a:r>
                      <a:r>
                        <a:rPr lang="en-US"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kritērijus</a:t>
                      </a:r>
                      <a:r>
                        <a:rPr lang="en-US" sz="1300" dirty="0">
                          <a:latin typeface="Verdana" panose="020B0604030504040204" pitchFamily="34" charset="0"/>
                          <a:ea typeface="Verdana" panose="020B0604030504040204" pitchFamily="34" charset="0"/>
                        </a:rPr>
                        <a:t>, kas nav </a:t>
                      </a:r>
                      <a:r>
                        <a:rPr lang="en-US" sz="1300" dirty="0" err="1">
                          <a:latin typeface="Verdana" panose="020B0604030504040204" pitchFamily="34" charset="0"/>
                          <a:ea typeface="Verdana" panose="020B0604030504040204" pitchFamily="34" charset="0"/>
                        </a:rPr>
                        <a:t>izslēdzoši</a:t>
                      </a:r>
                      <a:r>
                        <a:rPr lang="lv-LV" sz="1300" dirty="0">
                          <a:latin typeface="Verdana" panose="020B0604030504040204" pitchFamily="34" charset="0"/>
                          <a:ea typeface="Verdana" panose="020B0604030504040204" pitchFamily="34" charset="0"/>
                        </a:rPr>
                        <a:t> (ja </a:t>
                      </a:r>
                      <a:r>
                        <a:rPr lang="lv-LV" sz="1300" b="1" dirty="0">
                          <a:latin typeface="Verdana" panose="020B0604030504040204" pitchFamily="34" charset="0"/>
                          <a:ea typeface="Verdana" panose="020B0604030504040204" pitchFamily="34" charset="0"/>
                        </a:rPr>
                        <a:t>pietiekošs finansējums</a:t>
                      </a:r>
                      <a:r>
                        <a:rPr lang="lv-LV" sz="1300" dirty="0">
                          <a:latin typeface="Verdana" panose="020B0604030504040204" pitchFamily="34" charset="0"/>
                          <a:ea typeface="Verdana" panose="020B0604030504040204" pitchFamily="34" charset="0"/>
                        </a:rPr>
                        <a:t>).</a:t>
                      </a:r>
                      <a:endParaRPr lang="en-US" sz="1300" dirty="0">
                        <a:latin typeface="Verdana" panose="020B0604030504040204" pitchFamily="34" charset="0"/>
                        <a:ea typeface="Verdana" panose="020B0604030504040204" pitchFamily="34" charset="0"/>
                      </a:endParaRPr>
                    </a:p>
                    <a:p>
                      <a:pPr marL="285750" marR="0" lvl="0" indent="-285750" algn="just" defTabSz="939575" rtl="0" eaLnBrk="1" fontAlgn="auto" latinLnBrk="0" hangingPunct="1">
                        <a:lnSpc>
                          <a:spcPct val="100000"/>
                        </a:lnSpc>
                        <a:spcBef>
                          <a:spcPts val="0"/>
                        </a:spcBef>
                        <a:spcAft>
                          <a:spcPts val="0"/>
                        </a:spcAft>
                        <a:buClrTx/>
                        <a:buSzTx/>
                        <a:buFont typeface="Arial" panose="020B0604020202020204" pitchFamily="34" charset="0"/>
                        <a:buChar char="•"/>
                        <a:tabLst/>
                        <a:defRPr/>
                      </a:pPr>
                      <a:r>
                        <a:rPr lang="lv-LV" sz="1300" dirty="0">
                          <a:latin typeface="Verdana" panose="020B0604030504040204" pitchFamily="34" charset="0"/>
                          <a:ea typeface="Verdana" panose="020B0604030504040204" pitchFamily="34" charset="0"/>
                        </a:rPr>
                        <a:t>Atteikšanās no atlases nolikumu un to tehnisko grozījumu skaņošanas (starp iestādēm).</a:t>
                      </a:r>
                    </a:p>
                  </a:txBody>
                  <a:tcPr/>
                </a:tc>
                <a:tc>
                  <a:txBody>
                    <a:bodyPr/>
                    <a:lstStyle/>
                    <a:p>
                      <a:pPr algn="just"/>
                      <a:r>
                        <a:rPr lang="lv-LV" sz="1300" b="1" dirty="0">
                          <a:latin typeface="Verdana" panose="020B0604030504040204" pitchFamily="34" charset="0"/>
                          <a:ea typeface="Verdana" panose="020B0604030504040204" pitchFamily="34" charset="0"/>
                        </a:rPr>
                        <a:t>«A» </a:t>
                      </a:r>
                      <a:r>
                        <a:rPr lang="lv-LV" sz="1300" b="0" dirty="0">
                          <a:latin typeface="Verdana" panose="020B0604030504040204" pitchFamily="34" charset="0"/>
                          <a:ea typeface="Verdana" panose="020B0604030504040204" pitchFamily="34" charset="0"/>
                        </a:rPr>
                        <a:t>reitinga saņēmējam </a:t>
                      </a:r>
                      <a:r>
                        <a:rPr lang="lv-LV" sz="1300" b="1" dirty="0">
                          <a:latin typeface="Verdana" panose="020B0604030504040204" pitchFamily="34" charset="0"/>
                          <a:ea typeface="Verdana" panose="020B0604030504040204" pitchFamily="34" charset="0"/>
                        </a:rPr>
                        <a:t>nepārbauda nodokļu kritēriju </a:t>
                      </a:r>
                      <a:r>
                        <a:rPr lang="lv-LV" sz="1300" dirty="0">
                          <a:latin typeface="Verdana" panose="020B0604030504040204" pitchFamily="34" charset="0"/>
                          <a:ea typeface="Verdana" panose="020B0604030504040204" pitchFamily="34" charset="0"/>
                          <a:sym typeface="Wingdings" panose="05000000000000000000" pitchFamily="2" charset="2"/>
                        </a:rPr>
                        <a:t> CFLA ātrāk nonāk pie lēmuma.</a:t>
                      </a:r>
                    </a:p>
                    <a:p>
                      <a:pPr algn="just"/>
                      <a:r>
                        <a:rPr lang="lv-LV" sz="1300" b="1" dirty="0">
                          <a:latin typeface="Verdana" panose="020B0604030504040204" pitchFamily="34" charset="0"/>
                          <a:ea typeface="Verdana" panose="020B0604030504040204" pitchFamily="34" charset="0"/>
                          <a:sym typeface="Wingdings" panose="05000000000000000000" pitchFamily="2" charset="2"/>
                        </a:rPr>
                        <a:t>Pārējiem – pārbauda</a:t>
                      </a:r>
                      <a:r>
                        <a:rPr lang="lv-LV" sz="1300" dirty="0">
                          <a:latin typeface="Verdana" panose="020B0604030504040204" pitchFamily="34" charset="0"/>
                          <a:ea typeface="Verdana" panose="020B0604030504040204" pitchFamily="34" charset="0"/>
                          <a:sym typeface="Wingdings" panose="05000000000000000000" pitchFamily="2" charset="2"/>
                        </a:rPr>
                        <a:t>; ja parāds, pieļauj </a:t>
                      </a:r>
                      <a:r>
                        <a:rPr lang="lv-LV" sz="1300" b="1" dirty="0">
                          <a:latin typeface="Verdana" panose="020B0604030504040204" pitchFamily="34" charset="0"/>
                          <a:ea typeface="Verdana" panose="020B0604030504040204" pitchFamily="34" charset="0"/>
                          <a:sym typeface="Wingdings" panose="05000000000000000000" pitchFamily="2" charset="2"/>
                        </a:rPr>
                        <a:t>nomaksu</a:t>
                      </a:r>
                      <a:r>
                        <a:rPr lang="lv-LV" sz="1300" dirty="0">
                          <a:latin typeface="Verdana" panose="020B0604030504040204" pitchFamily="34" charset="0"/>
                          <a:ea typeface="Verdana" panose="020B0604030504040204" pitchFamily="34" charset="0"/>
                          <a:sym typeface="Wingdings" panose="05000000000000000000" pitchFamily="2" charset="2"/>
                        </a:rPr>
                        <a:t>.</a:t>
                      </a:r>
                    </a:p>
                    <a:p>
                      <a:pPr algn="just"/>
                      <a:endParaRPr lang="lv-LV" sz="1300" dirty="0">
                        <a:latin typeface="Verdana" panose="020B0604030504040204" pitchFamily="34" charset="0"/>
                        <a:ea typeface="Verdana" panose="020B0604030504040204" pitchFamily="34" charset="0"/>
                        <a:sym typeface="Wingdings" panose="05000000000000000000" pitchFamily="2" charset="2"/>
                      </a:endParaRPr>
                    </a:p>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dirty="0">
                          <a:latin typeface="Verdana" panose="020B0604030504040204" pitchFamily="34" charset="0"/>
                          <a:ea typeface="Verdana" panose="020B0604030504040204" pitchFamily="34" charset="0"/>
                        </a:rPr>
                        <a:t>V</a:t>
                      </a:r>
                      <a:r>
                        <a:rPr lang="en-US" sz="1300" dirty="0" err="1">
                          <a:latin typeface="Verdana" panose="020B0604030504040204" pitchFamily="34" charset="0"/>
                          <a:ea typeface="Verdana" panose="020B0604030504040204" pitchFamily="34" charset="0"/>
                        </a:rPr>
                        <a:t>ērtējamo</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kritēriju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skaita</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samazinājums</a:t>
                      </a:r>
                      <a:r>
                        <a:rPr lang="en-US" sz="1300"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vismaz</a:t>
                      </a:r>
                      <a:r>
                        <a:rPr lang="en-US" sz="1300" b="1" dirty="0">
                          <a:latin typeface="Verdana" panose="020B0604030504040204" pitchFamily="34" charset="0"/>
                          <a:ea typeface="Verdana" panose="020B0604030504040204" pitchFamily="34" charset="0"/>
                        </a:rPr>
                        <a:t> </a:t>
                      </a:r>
                      <a:r>
                        <a:rPr lang="lv-LV" sz="1300" b="1" dirty="0">
                          <a:latin typeface="Verdana" panose="020B0604030504040204" pitchFamily="34" charset="0"/>
                          <a:ea typeface="Verdana" panose="020B0604030504040204" pitchFamily="34" charset="0"/>
                        </a:rPr>
                        <a:t>par </a:t>
                      </a:r>
                      <a:r>
                        <a:rPr lang="en-US" sz="1300" b="1" dirty="0">
                          <a:latin typeface="Verdana" panose="020B0604030504040204" pitchFamily="34" charset="0"/>
                          <a:ea typeface="Verdana" panose="020B0604030504040204" pitchFamily="34" charset="0"/>
                        </a:rPr>
                        <a:t>20</a:t>
                      </a:r>
                      <a:r>
                        <a:rPr lang="lv-LV" sz="1300" b="1" dirty="0">
                          <a:latin typeface="Verdana" panose="020B0604030504040204" pitchFamily="34" charset="0"/>
                          <a:ea typeface="Verdana" panose="020B0604030504040204" pitchFamily="34" charset="0"/>
                        </a:rPr>
                        <a:t> </a:t>
                      </a:r>
                      <a:r>
                        <a:rPr lang="en-US" sz="1300" b="1" dirty="0">
                          <a:latin typeface="Verdana" panose="020B0604030504040204" pitchFamily="34" charset="0"/>
                          <a:ea typeface="Verdana" panose="020B0604030504040204" pitchFamily="34" charset="0"/>
                        </a:rPr>
                        <a:t>%</a:t>
                      </a:r>
                      <a:r>
                        <a:rPr lang="lv-LV" sz="1300" b="1" dirty="0">
                          <a:latin typeface="Verdana" panose="020B0604030504040204" pitchFamily="34" charset="0"/>
                          <a:ea typeface="Verdana" panose="020B0604030504040204" pitchFamily="34" charset="0"/>
                        </a:rPr>
                        <a:t> </a:t>
                      </a:r>
                      <a:r>
                        <a:rPr lang="lv-LV" sz="1300" dirty="0">
                          <a:latin typeface="Verdana" panose="020B0604030504040204" pitchFamily="34" charset="0"/>
                          <a:ea typeface="Verdana" panose="020B0604030504040204" pitchFamily="34" charset="0"/>
                          <a:sym typeface="Wingdings" panose="05000000000000000000" pitchFamily="2" charset="2"/>
                        </a:rPr>
                        <a:t> CFLA ātrāk nonāk pie lēmuma.</a:t>
                      </a:r>
                    </a:p>
                    <a:p>
                      <a:pPr marL="0" marR="0" lvl="0" indent="0" algn="just" defTabSz="939575" rtl="0" eaLnBrk="1" fontAlgn="auto" latinLnBrk="0" hangingPunct="1">
                        <a:lnSpc>
                          <a:spcPct val="100000"/>
                        </a:lnSpc>
                        <a:spcBef>
                          <a:spcPts val="0"/>
                        </a:spcBef>
                        <a:spcAft>
                          <a:spcPts val="0"/>
                        </a:spcAft>
                        <a:buClrTx/>
                        <a:buSzTx/>
                        <a:buFontTx/>
                        <a:buNone/>
                        <a:tabLst/>
                        <a:defRPr/>
                      </a:pPr>
                      <a:endParaRPr lang="en-US" sz="1300" dirty="0">
                        <a:latin typeface="Verdana" panose="020B0604030504040204" pitchFamily="34" charset="0"/>
                        <a:ea typeface="Verdana" panose="020B0604030504040204" pitchFamily="34" charset="0"/>
                      </a:endParaRPr>
                    </a:p>
                    <a:p>
                      <a:pPr algn="just"/>
                      <a:r>
                        <a:rPr lang="lv-LV" sz="1300" dirty="0">
                          <a:latin typeface="Verdana" panose="020B0604030504040204" pitchFamily="34" charset="0"/>
                          <a:ea typeface="Verdana" panose="020B0604030504040204" pitchFamily="34" charset="0"/>
                        </a:rPr>
                        <a:t>Uzsākot projektu atlasi, </a:t>
                      </a:r>
                      <a:r>
                        <a:rPr lang="lv-LV" sz="1300" b="1" dirty="0">
                          <a:latin typeface="Verdana" panose="020B0604030504040204" pitchFamily="34" charset="0"/>
                          <a:ea typeface="Verdana" panose="020B0604030504040204" pitchFamily="34" charset="0"/>
                        </a:rPr>
                        <a:t>i</a:t>
                      </a:r>
                      <a:r>
                        <a:rPr lang="en-US" sz="1300" b="1" dirty="0" err="1">
                          <a:latin typeface="Verdana" panose="020B0604030504040204" pitchFamily="34" charset="0"/>
                          <a:ea typeface="Verdana" panose="020B0604030504040204" pitchFamily="34" charset="0"/>
                        </a:rPr>
                        <a:t>etaup</a:t>
                      </a:r>
                      <a:r>
                        <a:rPr lang="lv-LV" sz="1300" b="1" dirty="0" err="1">
                          <a:latin typeface="Verdana" panose="020B0604030504040204" pitchFamily="34" charset="0"/>
                          <a:ea typeface="Verdana" panose="020B0604030504040204" pitchFamily="34" charset="0"/>
                        </a:rPr>
                        <a:t>ītas</a:t>
                      </a:r>
                      <a:r>
                        <a:rPr lang="en-US"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vismaz</a:t>
                      </a:r>
                      <a:r>
                        <a:rPr lang="en-US" sz="1300" b="1" dirty="0">
                          <a:latin typeface="Verdana" panose="020B0604030504040204" pitchFamily="34" charset="0"/>
                          <a:ea typeface="Verdana" panose="020B0604030504040204" pitchFamily="34" charset="0"/>
                        </a:rPr>
                        <a:t> 10 </a:t>
                      </a:r>
                      <a:r>
                        <a:rPr lang="en-US" sz="1300" b="1" dirty="0" err="1">
                          <a:latin typeface="Verdana" panose="020B0604030504040204" pitchFamily="34" charset="0"/>
                          <a:ea typeface="Verdana" panose="020B0604030504040204" pitchFamily="34" charset="0"/>
                        </a:rPr>
                        <a:t>darbdienas</a:t>
                      </a:r>
                      <a:r>
                        <a:rPr lang="lv-LV" sz="1300" b="1" dirty="0">
                          <a:latin typeface="Verdana" panose="020B0604030504040204" pitchFamily="34" charset="0"/>
                          <a:ea typeface="Verdana" panose="020B0604030504040204" pitchFamily="34" charset="0"/>
                        </a:rPr>
                        <a:t>.</a:t>
                      </a:r>
                    </a:p>
                    <a:p>
                      <a:pPr algn="just"/>
                      <a:endParaRPr lang="lv-LV" sz="1300" b="1" dirty="0">
                        <a:latin typeface="Verdana" panose="020B0604030504040204" pitchFamily="34" charset="0"/>
                        <a:ea typeface="Verdana" panose="020B0604030504040204" pitchFamily="34" charset="0"/>
                      </a:endParaRPr>
                    </a:p>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b="0" i="0" kern="1200" dirty="0">
                          <a:solidFill>
                            <a:schemeClr val="dk1"/>
                          </a:solidFill>
                          <a:effectLst/>
                          <a:latin typeface="Verdana" panose="020B0604030504040204" pitchFamily="34" charset="0"/>
                          <a:ea typeface="Verdana" panose="020B0604030504040204" pitchFamily="34" charset="0"/>
                          <a:cs typeface="+mn-cs"/>
                        </a:rPr>
                        <a:t>Salīdzinājumā ar 2014.–2020. gada plānošanas periodu, jau šobrīd 2021.–2027. periodā projektu atlasēs CFLA līdz </a:t>
                      </a:r>
                      <a:r>
                        <a:rPr lang="lv-LV" sz="1300" b="1" i="0" kern="1200" dirty="0">
                          <a:solidFill>
                            <a:schemeClr val="dk1"/>
                          </a:solidFill>
                          <a:effectLst/>
                          <a:latin typeface="Verdana" panose="020B0604030504040204" pitchFamily="34" charset="0"/>
                          <a:ea typeface="Verdana" panose="020B0604030504040204" pitchFamily="34" charset="0"/>
                          <a:cs typeface="+mn-cs"/>
                        </a:rPr>
                        <a:t>gala lēmumam </a:t>
                      </a:r>
                      <a:r>
                        <a:rPr lang="lv-LV" sz="1300" b="0" i="0" kern="1200" dirty="0">
                          <a:solidFill>
                            <a:schemeClr val="dk1"/>
                          </a:solidFill>
                          <a:effectLst/>
                          <a:latin typeface="Verdana" panose="020B0604030504040204" pitchFamily="34" charset="0"/>
                          <a:ea typeface="Verdana" panose="020B0604030504040204" pitchFamily="34" charset="0"/>
                          <a:cs typeface="+mn-cs"/>
                        </a:rPr>
                        <a:t>nonāk </a:t>
                      </a:r>
                      <a:r>
                        <a:rPr lang="lv-LV" sz="1300" b="1" i="0" kern="1200" dirty="0">
                          <a:solidFill>
                            <a:schemeClr val="dk1"/>
                          </a:solidFill>
                          <a:effectLst/>
                          <a:latin typeface="Verdana" panose="020B0604030504040204" pitchFamily="34" charset="0"/>
                          <a:ea typeface="Verdana" panose="020B0604030504040204" pitchFamily="34" charset="0"/>
                          <a:cs typeface="+mn-cs"/>
                        </a:rPr>
                        <a:t>par vismaz 25 % ātrāk</a:t>
                      </a:r>
                      <a:r>
                        <a:rPr lang="lv-LV" sz="1300" b="0" i="0" kern="1200" dirty="0">
                          <a:solidFill>
                            <a:schemeClr val="dk1"/>
                          </a:solidFill>
                          <a:effectLst/>
                          <a:latin typeface="Verdana" panose="020B0604030504040204" pitchFamily="34" charset="0"/>
                          <a:ea typeface="Verdana" panose="020B0604030504040204" pitchFamily="34" charset="0"/>
                          <a:cs typeface="+mn-cs"/>
                        </a:rPr>
                        <a:t>.</a:t>
                      </a:r>
                      <a:endParaRPr lang="en-US" sz="130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4216535034"/>
                  </a:ext>
                </a:extLst>
              </a:tr>
              <a:tr h="1290444">
                <a:tc>
                  <a:txBody>
                    <a:bodyPr/>
                    <a:lstStyle/>
                    <a:p>
                      <a:pPr algn="just"/>
                      <a:r>
                        <a:rPr lang="lv-LV" sz="1300" b="1" dirty="0">
                          <a:latin typeface="Verdana" panose="020B0604030504040204" pitchFamily="34" charset="0"/>
                          <a:ea typeface="Verdana" panose="020B0604030504040204" pitchFamily="34" charset="0"/>
                        </a:rPr>
                        <a:t>(</a:t>
                      </a:r>
                      <a:r>
                        <a:rPr lang="lv-LV" sz="1400" b="1" dirty="0">
                          <a:solidFill>
                            <a:srgbClr val="FF5050"/>
                          </a:solidFill>
                        </a:rPr>
                        <a:t>●</a:t>
                      </a:r>
                      <a:r>
                        <a:rPr lang="lv-LV" sz="1300" b="1" dirty="0">
                          <a:latin typeface="Verdana" panose="020B0604030504040204" pitchFamily="34" charset="0"/>
                          <a:ea typeface="Verdana" panose="020B0604030504040204" pitchFamily="34" charset="0"/>
                        </a:rPr>
                        <a:t>)</a:t>
                      </a:r>
                      <a:r>
                        <a:rPr lang="lv-LV" sz="1300" dirty="0">
                          <a:latin typeface="Verdana" panose="020B0604030504040204" pitchFamily="34" charset="0"/>
                          <a:ea typeface="Verdana" panose="020B0604030504040204" pitchFamily="34" charset="0"/>
                        </a:rPr>
                        <a:t>SAM MK noteikumu pārskatīšana, </a:t>
                      </a:r>
                      <a:r>
                        <a:rPr lang="lv-LV" sz="1300" b="1" dirty="0">
                          <a:latin typeface="Verdana" panose="020B0604030504040204" pitchFamily="34" charset="0"/>
                          <a:ea typeface="Verdana" panose="020B0604030504040204" pitchFamily="34" charset="0"/>
                        </a:rPr>
                        <a:t>atsakoties</a:t>
                      </a:r>
                      <a:r>
                        <a:rPr lang="lv-LV" sz="1300" dirty="0">
                          <a:latin typeface="Verdana" panose="020B0604030504040204" pitchFamily="34" charset="0"/>
                          <a:ea typeface="Verdana" panose="020B0604030504040204" pitchFamily="34" charset="0"/>
                        </a:rPr>
                        <a:t> no pārlieku </a:t>
                      </a:r>
                      <a:r>
                        <a:rPr lang="lv-LV" sz="1300" b="1" dirty="0">
                          <a:latin typeface="Verdana" panose="020B0604030504040204" pitchFamily="34" charset="0"/>
                          <a:ea typeface="Verdana" panose="020B0604030504040204" pitchFamily="34" charset="0"/>
                        </a:rPr>
                        <a:t>augstām prasībām, nacionālajiem rādītājiem</a:t>
                      </a:r>
                      <a:r>
                        <a:rPr lang="lv-LV" sz="1300" dirty="0">
                          <a:latin typeface="Verdana" panose="020B0604030504040204" pitchFamily="34" charset="0"/>
                          <a:ea typeface="Verdana" panose="020B0604030504040204" pitchFamily="34" charset="0"/>
                        </a:rPr>
                        <a:t>, t. sk. </a:t>
                      </a:r>
                      <a:r>
                        <a:rPr lang="en-US" sz="1300" dirty="0">
                          <a:latin typeface="Verdana" panose="020B0604030504040204" pitchFamily="34" charset="0"/>
                          <a:ea typeface="Verdana" panose="020B0604030504040204" pitchFamily="34" charset="0"/>
                        </a:rPr>
                        <a:t>no </a:t>
                      </a:r>
                      <a:r>
                        <a:rPr lang="en-US" sz="1300" dirty="0" err="1">
                          <a:latin typeface="Verdana" panose="020B0604030504040204" pitchFamily="34" charset="0"/>
                          <a:ea typeface="Verdana" panose="020B0604030504040204" pitchFamily="34" charset="0"/>
                        </a:rPr>
                        <a:t>obligātas</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prasības</a:t>
                      </a:r>
                      <a:r>
                        <a:rPr lang="en-US" sz="1300" dirty="0">
                          <a:latin typeface="Verdana" panose="020B0604030504040204" pitchFamily="34" charset="0"/>
                          <a:ea typeface="Verdana" panose="020B0604030504040204" pitchFamily="34" charset="0"/>
                        </a:rPr>
                        <a:t> par </a:t>
                      </a:r>
                      <a:r>
                        <a:rPr lang="en-US" sz="1300" b="1" dirty="0" err="1">
                          <a:latin typeface="Verdana" panose="020B0604030504040204" pitchFamily="34" charset="0"/>
                          <a:ea typeface="Verdana" panose="020B0604030504040204" pitchFamily="34" charset="0"/>
                        </a:rPr>
                        <a:t>sociāli</a:t>
                      </a:r>
                      <a:r>
                        <a:rPr lang="en-US"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atbildīga</a:t>
                      </a:r>
                      <a:r>
                        <a:rPr lang="en-US"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publiskā</a:t>
                      </a:r>
                      <a:r>
                        <a:rPr lang="en-US"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iepirkuma</a:t>
                      </a:r>
                      <a:r>
                        <a:rPr lang="en-US" sz="1300" b="1" dirty="0">
                          <a:latin typeface="Verdana" panose="020B0604030504040204" pitchFamily="34" charset="0"/>
                          <a:ea typeface="Verdana" panose="020B0604030504040204" pitchFamily="34" charset="0"/>
                        </a:rPr>
                        <a:t> </a:t>
                      </a:r>
                      <a:r>
                        <a:rPr lang="lv-LV" sz="1300" dirty="0">
                          <a:latin typeface="Verdana" panose="020B0604030504040204" pitchFamily="34" charset="0"/>
                          <a:ea typeface="Verdana" panose="020B0604030504040204" pitchFamily="34" charset="0"/>
                        </a:rPr>
                        <a:t>(SAPI) </a:t>
                      </a:r>
                      <a:r>
                        <a:rPr lang="en-US" sz="1300" dirty="0" err="1">
                          <a:latin typeface="Verdana" panose="020B0604030504040204" pitchFamily="34" charset="0"/>
                          <a:ea typeface="Verdana" panose="020B0604030504040204" pitchFamily="34" charset="0"/>
                        </a:rPr>
                        <a:t>piemērošanu</a:t>
                      </a:r>
                      <a:r>
                        <a:rPr lang="lv-LV" sz="1300" dirty="0">
                          <a:latin typeface="Verdana" panose="020B0604030504040204" pitchFamily="34" charset="0"/>
                          <a:ea typeface="Verdana" panose="020B0604030504040204" pitchFamily="34" charset="0"/>
                        </a:rPr>
                        <a:t>.</a:t>
                      </a:r>
                      <a:endParaRPr lang="en-US" sz="1300" dirty="0">
                        <a:latin typeface="Verdana" panose="020B0604030504040204" pitchFamily="34" charset="0"/>
                        <a:ea typeface="Verdana" panose="020B0604030504040204" pitchFamily="34" charset="0"/>
                      </a:endParaRPr>
                    </a:p>
                  </a:txBody>
                  <a:tcPr/>
                </a:tc>
                <a:tc>
                  <a:txBody>
                    <a:bodyPr/>
                    <a:lstStyle/>
                    <a:p>
                      <a:pPr algn="just"/>
                      <a:r>
                        <a:rPr lang="lv-LV" sz="1300" b="1" dirty="0">
                          <a:latin typeface="Verdana" panose="020B0604030504040204" pitchFamily="34" charset="0"/>
                          <a:ea typeface="Verdana" panose="020B0604030504040204" pitchFamily="34" charset="0"/>
                        </a:rPr>
                        <a:t>~1 mēneša laika ietaupījums</a:t>
                      </a:r>
                      <a:r>
                        <a:rPr lang="lv-LV" sz="1300" dirty="0">
                          <a:latin typeface="Verdana" panose="020B0604030504040204" pitchFamily="34" charset="0"/>
                          <a:ea typeface="Verdana" panose="020B0604030504040204" pitchFamily="34" charset="0"/>
                        </a:rPr>
                        <a:t>, izstrādājot SAPI prasības un turpmākus uzraudzības mehānismus un </a:t>
                      </a:r>
                      <a:r>
                        <a:rPr lang="lv-LV" sz="1300" b="1" dirty="0">
                          <a:latin typeface="Verdana" panose="020B0604030504040204" pitchFamily="34" charset="0"/>
                          <a:ea typeface="Verdana" panose="020B0604030504040204" pitchFamily="34" charset="0"/>
                        </a:rPr>
                        <a:t>līdz 20 % finanšu ietaupījumu</a:t>
                      </a:r>
                      <a:r>
                        <a:rPr lang="lv-LV" sz="1300" dirty="0">
                          <a:latin typeface="Verdana" panose="020B0604030504040204" pitchFamily="34" charset="0"/>
                          <a:ea typeface="Verdana" panose="020B0604030504040204" pitchFamily="34" charset="0"/>
                        </a:rPr>
                        <a:t> iepirkumu ietvaros saņemtajiem piedāvājumiem.</a:t>
                      </a:r>
                    </a:p>
                    <a:p>
                      <a:pPr marL="0" marR="0" lvl="0" indent="0" algn="just" defTabSz="939575" rtl="0" eaLnBrk="1" fontAlgn="auto" latinLnBrk="0" hangingPunct="1">
                        <a:lnSpc>
                          <a:spcPct val="100000"/>
                        </a:lnSpc>
                        <a:spcBef>
                          <a:spcPts val="0"/>
                        </a:spcBef>
                        <a:spcAft>
                          <a:spcPts val="0"/>
                        </a:spcAft>
                        <a:buClrTx/>
                        <a:buSzTx/>
                        <a:buFontTx/>
                        <a:buNone/>
                        <a:tabLst/>
                        <a:defRPr/>
                      </a:pPr>
                      <a:endParaRPr lang="lv-LV" sz="1300" dirty="0">
                        <a:latin typeface="Verdana" panose="020B0604030504040204" pitchFamily="34" charset="0"/>
                        <a:ea typeface="Verdana" panose="020B0604030504040204" pitchFamily="34" charset="0"/>
                      </a:endParaRPr>
                    </a:p>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dirty="0">
                          <a:latin typeface="Verdana" panose="020B0604030504040204" pitchFamily="34" charset="0"/>
                          <a:ea typeface="Verdana" panose="020B0604030504040204" pitchFamily="34" charset="0"/>
                        </a:rPr>
                        <a:t>7 SAM pasākumos </a:t>
                      </a:r>
                      <a:r>
                        <a:rPr lang="lv-LV" sz="1300" b="1" dirty="0">
                          <a:latin typeface="Verdana" panose="020B0604030504040204" pitchFamily="34" charset="0"/>
                          <a:ea typeface="Verdana" panose="020B0604030504040204" pitchFamily="34" charset="0"/>
                        </a:rPr>
                        <a:t>izslēgti 17 nacionālie rādītāji</a:t>
                      </a:r>
                      <a:r>
                        <a:rPr lang="lv-LV" sz="1300" dirty="0">
                          <a:latin typeface="Verdana" panose="020B0604030504040204" pitchFamily="34" charset="0"/>
                          <a:ea typeface="Verdana" panose="020B0604030504040204" pitchFamily="34" charset="0"/>
                        </a:rPr>
                        <a:t>.</a:t>
                      </a:r>
                    </a:p>
                  </a:txBody>
                  <a:tcPr/>
                </a:tc>
                <a:extLst>
                  <a:ext uri="{0D108BD9-81ED-4DB2-BD59-A6C34878D82A}">
                    <a16:rowId xmlns:a16="http://schemas.microsoft.com/office/drawing/2014/main" val="1032288855"/>
                  </a:ext>
                </a:extLst>
              </a:tr>
              <a:tr h="906383">
                <a:tc>
                  <a:txBody>
                    <a:bodyPr/>
                    <a:lstStyle/>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b="1" dirty="0">
                          <a:latin typeface="Verdana" panose="020B0604030504040204" pitchFamily="34" charset="0"/>
                          <a:ea typeface="Verdana" panose="020B0604030504040204" pitchFamily="34" charset="0"/>
                        </a:rPr>
                        <a:t>(</a:t>
                      </a:r>
                      <a:r>
                        <a:rPr lang="lv-LV" sz="1400" b="1" dirty="0">
                          <a:solidFill>
                            <a:srgbClr val="FF5050"/>
                          </a:solidFill>
                        </a:rPr>
                        <a:t>●</a:t>
                      </a:r>
                      <a:r>
                        <a:rPr lang="lv-LV" sz="1300" b="1" dirty="0">
                          <a:latin typeface="Verdana" panose="020B0604030504040204" pitchFamily="34" charset="0"/>
                          <a:ea typeface="Verdana" panose="020B0604030504040204" pitchFamily="34" charset="0"/>
                        </a:rPr>
                        <a:t>)</a:t>
                      </a:r>
                      <a:r>
                        <a:rPr lang="lv-LV" sz="1300" dirty="0">
                          <a:latin typeface="Verdana" panose="020B0604030504040204" pitchFamily="34" charset="0"/>
                          <a:ea typeface="Verdana" panose="020B0604030504040204" pitchFamily="34" charset="0"/>
                        </a:rPr>
                        <a:t>CFLA </a:t>
                      </a:r>
                      <a:r>
                        <a:rPr lang="lv-LV" sz="1300" b="1" dirty="0">
                          <a:latin typeface="Verdana" panose="020B0604030504040204" pitchFamily="34" charset="0"/>
                          <a:ea typeface="Verdana" panose="020B0604030504040204" pitchFamily="34" charset="0"/>
                        </a:rPr>
                        <a:t>novērstas sarežģītas vai dublējošas</a:t>
                      </a:r>
                      <a:r>
                        <a:rPr lang="lv-LV" sz="1300" dirty="0">
                          <a:latin typeface="Verdana" panose="020B0604030504040204" pitchFamily="34" charset="0"/>
                          <a:ea typeface="Verdana" panose="020B0604030504040204" pitchFamily="34" charset="0"/>
                        </a:rPr>
                        <a:t> projekta pamatojošo dokumentu iesniegšanas </a:t>
                      </a:r>
                      <a:r>
                        <a:rPr lang="lv-LV" sz="1300" b="1" dirty="0">
                          <a:latin typeface="Verdana" panose="020B0604030504040204" pitchFamily="34" charset="0"/>
                          <a:ea typeface="Verdana" panose="020B0604030504040204" pitchFamily="34" charset="0"/>
                        </a:rPr>
                        <a:t>prasības un pārbaudes</a:t>
                      </a:r>
                      <a:r>
                        <a:rPr lang="lv-LV" sz="1300" dirty="0">
                          <a:latin typeface="Verdana" panose="020B0604030504040204" pitchFamily="34" charset="0"/>
                          <a:ea typeface="Verdana" panose="020B0604030504040204" pitchFamily="34" charset="0"/>
                        </a:rPr>
                        <a:t>, veicot iekšējo procesu revīziju; </a:t>
                      </a:r>
                      <a:r>
                        <a:rPr lang="lv-LV" sz="1300" b="1" dirty="0">
                          <a:latin typeface="Verdana" panose="020B0604030504040204" pitchFamily="34" charset="0"/>
                          <a:ea typeface="Verdana" panose="020B0604030504040204" pitchFamily="34" charset="0"/>
                        </a:rPr>
                        <a:t>novienādota prakse ar IUB.</a:t>
                      </a:r>
                      <a:endParaRPr lang="lv-LV" sz="1300" dirty="0">
                        <a:latin typeface="Verdana" panose="020B0604030504040204" pitchFamily="34" charset="0"/>
                        <a:ea typeface="Verdana" panose="020B0604030504040204" pitchFamily="34" charset="0"/>
                      </a:endParaRPr>
                    </a:p>
                  </a:txBody>
                  <a:tcPr/>
                </a:tc>
                <a:tc>
                  <a:txBody>
                    <a:bodyPr/>
                    <a:lstStyle/>
                    <a:p>
                      <a:pPr algn="just"/>
                      <a:r>
                        <a:rPr lang="lv-LV" sz="1300" dirty="0">
                          <a:latin typeface="Verdana" panose="020B0604030504040204" pitchFamily="34" charset="0"/>
                          <a:ea typeface="Verdana" panose="020B0604030504040204" pitchFamily="34" charset="0"/>
                        </a:rPr>
                        <a:t>S</a:t>
                      </a:r>
                      <a:r>
                        <a:rPr lang="en-US" sz="1300" dirty="0" err="1">
                          <a:latin typeface="Verdana" panose="020B0604030504040204" pitchFamily="34" charset="0"/>
                          <a:ea typeface="Verdana" panose="020B0604030504040204" pitchFamily="34" charset="0"/>
                        </a:rPr>
                        <a:t>aīsin</a:t>
                      </a:r>
                      <a:r>
                        <a:rPr lang="lv-LV" sz="1300" dirty="0">
                          <a:latin typeface="Verdana" panose="020B0604030504040204" pitchFamily="34" charset="0"/>
                          <a:ea typeface="Verdana" panose="020B0604030504040204" pitchFamily="34" charset="0"/>
                        </a:rPr>
                        <a:t>āti</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projektu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ieviešanas</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dokumentācijas</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izvērtēšanas</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termiņi</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līgumu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slēgšana</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grozījumi</a:t>
                      </a:r>
                      <a:r>
                        <a:rPr lang="en-US" sz="1300" dirty="0">
                          <a:latin typeface="Verdana" panose="020B0604030504040204" pitchFamily="34" charset="0"/>
                          <a:ea typeface="Verdana" panose="020B0604030504040204" pitchFamily="34" charset="0"/>
                        </a:rPr>
                        <a:t>, </a:t>
                      </a:r>
                      <a:r>
                        <a:rPr lang="lv-LV" sz="1300" dirty="0">
                          <a:latin typeface="Verdana" panose="020B0604030504040204" pitchFamily="34" charset="0"/>
                          <a:ea typeface="Verdana" panose="020B0604030504040204" pitchFamily="34" charset="0"/>
                        </a:rPr>
                        <a:t>maksājumi</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iepirkum</a:t>
                      </a:r>
                      <a:r>
                        <a:rPr lang="lv-LV" sz="1300" dirty="0">
                          <a:latin typeface="Verdana" panose="020B0604030504040204" pitchFamily="34" charset="0"/>
                          <a:ea typeface="Verdana" panose="020B0604030504040204" pitchFamily="34" charset="0"/>
                        </a:rPr>
                        <a:t>i</a:t>
                      </a:r>
                      <a:r>
                        <a:rPr lang="en-US" sz="1300" dirty="0">
                          <a:latin typeface="Verdana" panose="020B0604030504040204" pitchFamily="34" charset="0"/>
                          <a:ea typeface="Verdana" panose="020B0604030504040204" pitchFamily="34" charset="0"/>
                        </a:rPr>
                        <a:t>) par </a:t>
                      </a:r>
                      <a:r>
                        <a:rPr lang="en-US" sz="1300" b="1" dirty="0">
                          <a:latin typeface="Verdana" panose="020B0604030504040204" pitchFamily="34" charset="0"/>
                          <a:ea typeface="Verdana" panose="020B0604030504040204" pitchFamily="34" charset="0"/>
                        </a:rPr>
                        <a:t>5</a:t>
                      </a:r>
                      <a:r>
                        <a:rPr lang="lv-LV" sz="1300" b="1" dirty="0">
                          <a:latin typeface="Verdana" panose="020B0604030504040204" pitchFamily="34" charset="0"/>
                          <a:ea typeface="Verdana" panose="020B0604030504040204" pitchFamily="34" charset="0"/>
                        </a:rPr>
                        <a:t> </a:t>
                      </a:r>
                      <a:r>
                        <a:rPr lang="en-US" sz="1300" b="1" dirty="0">
                          <a:latin typeface="Verdana" panose="020B0604030504040204" pitchFamily="34" charset="0"/>
                          <a:ea typeface="Verdana" panose="020B0604030504040204" pitchFamily="34" charset="0"/>
                        </a:rPr>
                        <a:t>% - 2025.</a:t>
                      </a:r>
                      <a:r>
                        <a:rPr lang="lv-LV"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gadā</a:t>
                      </a:r>
                      <a:r>
                        <a:rPr lang="en-US" sz="1300" b="1" dirty="0">
                          <a:latin typeface="Verdana" panose="020B0604030504040204" pitchFamily="34" charset="0"/>
                          <a:ea typeface="Verdana" panose="020B0604030504040204" pitchFamily="34" charset="0"/>
                        </a:rPr>
                        <a:t> un 15</a:t>
                      </a:r>
                      <a:r>
                        <a:rPr lang="lv-LV" sz="1300" b="1" dirty="0">
                          <a:latin typeface="Verdana" panose="020B0604030504040204" pitchFamily="34" charset="0"/>
                          <a:ea typeface="Verdana" panose="020B0604030504040204" pitchFamily="34" charset="0"/>
                        </a:rPr>
                        <a:t> </a:t>
                      </a:r>
                      <a:r>
                        <a:rPr lang="en-US" sz="1300" b="1" dirty="0">
                          <a:latin typeface="Verdana" panose="020B0604030504040204" pitchFamily="34" charset="0"/>
                          <a:ea typeface="Verdana" panose="020B0604030504040204" pitchFamily="34" charset="0"/>
                        </a:rPr>
                        <a:t>% - 2026.</a:t>
                      </a:r>
                      <a:r>
                        <a:rPr lang="lv-LV" sz="1300" b="1"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gadā</a:t>
                      </a:r>
                      <a:r>
                        <a:rPr lang="lv-LV" sz="1300" b="1" dirty="0">
                          <a:latin typeface="Verdana" panose="020B0604030504040204" pitchFamily="34" charset="0"/>
                          <a:ea typeface="Verdana" panose="020B0604030504040204" pitchFamily="34" charset="0"/>
                        </a:rPr>
                        <a:t>.</a:t>
                      </a:r>
                    </a:p>
                  </a:txBody>
                  <a:tcPr/>
                </a:tc>
                <a:extLst>
                  <a:ext uri="{0D108BD9-81ED-4DB2-BD59-A6C34878D82A}">
                    <a16:rowId xmlns:a16="http://schemas.microsoft.com/office/drawing/2014/main" val="4016595990"/>
                  </a:ext>
                </a:extLst>
              </a:tr>
            </a:tbl>
          </a:graphicData>
        </a:graphic>
      </p:graphicFrame>
      <p:sp>
        <p:nvSpPr>
          <p:cNvPr id="6" name="Slide Number Placeholder 5">
            <a:extLst>
              <a:ext uri="{FF2B5EF4-FFF2-40B4-BE49-F238E27FC236}">
                <a16:creationId xmlns:a16="http://schemas.microsoft.com/office/drawing/2014/main" id="{05168B4F-07C9-8171-A598-13CE0CC896C7}"/>
              </a:ext>
            </a:extLst>
          </p:cNvPr>
          <p:cNvSpPr>
            <a:spLocks noGrp="1"/>
          </p:cNvSpPr>
          <p:nvPr>
            <p:ph type="sldNum" sz="quarter" idx="13"/>
          </p:nvPr>
        </p:nvSpPr>
        <p:spPr/>
        <p:txBody>
          <a:bodyPr/>
          <a:lstStyle/>
          <a:p>
            <a:fld id="{0B582915-0310-4CDD-9A79-BDC3E59340E8}" type="slidenum">
              <a:rPr lang="en-US" altLang="lv-LV" smtClean="0"/>
              <a:pPr/>
              <a:t>8</a:t>
            </a:fld>
            <a:endParaRPr lang="en-US" altLang="lv-LV"/>
          </a:p>
        </p:txBody>
      </p:sp>
      <p:sp>
        <p:nvSpPr>
          <p:cNvPr id="2" name="Title 1">
            <a:extLst>
              <a:ext uri="{FF2B5EF4-FFF2-40B4-BE49-F238E27FC236}">
                <a16:creationId xmlns:a16="http://schemas.microsoft.com/office/drawing/2014/main" id="{347B7326-C300-C09C-1E39-4B25B739F82E}"/>
              </a:ext>
            </a:extLst>
          </p:cNvPr>
          <p:cNvSpPr txBox="1">
            <a:spLocks/>
          </p:cNvSpPr>
          <p:nvPr/>
        </p:nvSpPr>
        <p:spPr bwMode="auto">
          <a:xfrm>
            <a:off x="2112000" y="0"/>
            <a:ext cx="10080000" cy="1008000"/>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lgn="just"/>
            <a:r>
              <a:rPr lang="lv-LV" sz="2000" dirty="0">
                <a:solidFill>
                  <a:schemeClr val="bg1"/>
                </a:solidFill>
              </a:rPr>
              <a:t>Rīcības plāns administratīvā sloga mazināšanai (I)</a:t>
            </a:r>
            <a:endParaRPr lang="lv-LV" sz="2000" i="1" dirty="0">
              <a:solidFill>
                <a:schemeClr val="bg1"/>
              </a:solidFill>
            </a:endParaRPr>
          </a:p>
        </p:txBody>
      </p:sp>
    </p:spTree>
    <p:extLst>
      <p:ext uri="{BB962C8B-B14F-4D97-AF65-F5344CB8AC3E}">
        <p14:creationId xmlns:p14="http://schemas.microsoft.com/office/powerpoint/2010/main" val="221483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15C2E-1ADE-10AD-D14D-6D8E3C5AC187}"/>
            </a:ext>
          </a:extLst>
        </p:cNvPr>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94AB20E6-F4E2-3D7F-FE98-F341FF534956}"/>
              </a:ext>
            </a:extLst>
          </p:cNvPr>
          <p:cNvGraphicFramePr>
            <a:graphicFrameLocks noGrp="1"/>
          </p:cNvGraphicFramePr>
          <p:nvPr>
            <p:ph idx="1"/>
            <p:extLst>
              <p:ext uri="{D42A27DB-BD31-4B8C-83A1-F6EECF244321}">
                <p14:modId xmlns:p14="http://schemas.microsoft.com/office/powerpoint/2010/main" val="1416438686"/>
              </p:ext>
            </p:extLst>
          </p:nvPr>
        </p:nvGraphicFramePr>
        <p:xfrm>
          <a:off x="609600" y="1417642"/>
          <a:ext cx="10803082" cy="4705212"/>
        </p:xfrm>
        <a:graphic>
          <a:graphicData uri="http://schemas.openxmlformats.org/drawingml/2006/table">
            <a:tbl>
              <a:tblPr firstRow="1" bandRow="1">
                <a:tableStyleId>{21E4AEA4-8DFA-4A89-87EB-49C32662AFE0}</a:tableStyleId>
              </a:tblPr>
              <a:tblGrid>
                <a:gridCol w="5411932">
                  <a:extLst>
                    <a:ext uri="{9D8B030D-6E8A-4147-A177-3AD203B41FA5}">
                      <a16:colId xmlns:a16="http://schemas.microsoft.com/office/drawing/2014/main" val="1495308073"/>
                    </a:ext>
                  </a:extLst>
                </a:gridCol>
                <a:gridCol w="5391150">
                  <a:extLst>
                    <a:ext uri="{9D8B030D-6E8A-4147-A177-3AD203B41FA5}">
                      <a16:colId xmlns:a16="http://schemas.microsoft.com/office/drawing/2014/main" val="4167843669"/>
                    </a:ext>
                  </a:extLst>
                </a:gridCol>
              </a:tblGrid>
              <a:tr h="331332">
                <a:tc>
                  <a:txBody>
                    <a:bodyPr/>
                    <a:lstStyle/>
                    <a:p>
                      <a:r>
                        <a:rPr lang="lv-LV" sz="1300" dirty="0">
                          <a:latin typeface="Verdana" panose="020B0604030504040204" pitchFamily="34" charset="0"/>
                          <a:ea typeface="Verdana" panose="020B0604030504040204" pitchFamily="34" charset="0"/>
                        </a:rPr>
                        <a:t>Līdzšinējie soļi</a:t>
                      </a:r>
                      <a:endParaRPr lang="en-US" sz="1300" dirty="0">
                        <a:latin typeface="Verdana" panose="020B0604030504040204" pitchFamily="34" charset="0"/>
                        <a:ea typeface="Verdana" panose="020B0604030504040204" pitchFamily="34" charset="0"/>
                      </a:endParaRPr>
                    </a:p>
                  </a:txBody>
                  <a:tcPr/>
                </a:tc>
                <a:tc>
                  <a:txBody>
                    <a:bodyPr/>
                    <a:lstStyle/>
                    <a:p>
                      <a:r>
                        <a:rPr lang="lv-LV" sz="1300" dirty="0">
                          <a:latin typeface="Verdana" panose="020B0604030504040204" pitchFamily="34" charset="0"/>
                          <a:ea typeface="Verdana" panose="020B0604030504040204" pitchFamily="34" charset="0"/>
                        </a:rPr>
                        <a:t>Ietekme</a:t>
                      </a:r>
                      <a:endParaRPr lang="en-US" sz="130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267273177"/>
                  </a:ext>
                </a:extLst>
              </a:tr>
              <a:tr h="441634">
                <a:tc>
                  <a:txBody>
                    <a:bodyPr/>
                    <a:lstStyle/>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b="1" dirty="0">
                          <a:latin typeface="Verdana" panose="020B0604030504040204" pitchFamily="34" charset="0"/>
                          <a:ea typeface="Verdana" panose="020B0604030504040204" pitchFamily="34" charset="0"/>
                        </a:rPr>
                        <a:t>(</a:t>
                      </a:r>
                      <a:r>
                        <a:rPr lang="lv-LV" sz="1400" dirty="0">
                          <a:solidFill>
                            <a:srgbClr val="FFC000"/>
                          </a:solidFill>
                        </a:rPr>
                        <a:t>●</a:t>
                      </a:r>
                      <a:r>
                        <a:rPr lang="lv-LV" sz="1300" b="1" dirty="0">
                          <a:latin typeface="Verdana" panose="020B0604030504040204" pitchFamily="34" charset="0"/>
                          <a:ea typeface="Verdana" panose="020B0604030504040204" pitchFamily="34" charset="0"/>
                        </a:rPr>
                        <a:t>)Atteikšanās</a:t>
                      </a:r>
                      <a:r>
                        <a:rPr lang="lv-LV" sz="1300" dirty="0">
                          <a:latin typeface="Verdana" panose="020B0604030504040204" pitchFamily="34" charset="0"/>
                          <a:ea typeface="Verdana" panose="020B0604030504040204" pitchFamily="34" charset="0"/>
                        </a:rPr>
                        <a:t> no PVN pārskatu iesniegšanas projektos zem 5 milj. </a:t>
                      </a:r>
                      <a:r>
                        <a:rPr lang="lv-LV" sz="1300" i="0" dirty="0">
                          <a:latin typeface="Verdana" panose="020B0604030504040204" pitchFamily="34" charset="0"/>
                          <a:ea typeface="Verdana" panose="020B0604030504040204" pitchFamily="34" charset="0"/>
                        </a:rPr>
                        <a:t>EUR</a:t>
                      </a:r>
                      <a:r>
                        <a:rPr lang="lv-LV" sz="1300" i="1" dirty="0">
                          <a:latin typeface="Verdana" panose="020B0604030504040204" pitchFamily="34" charset="0"/>
                          <a:ea typeface="Verdana" panose="020B0604030504040204" pitchFamily="34" charset="0"/>
                        </a:rPr>
                        <a:t>.</a:t>
                      </a:r>
                      <a:endParaRPr lang="lv-LV" sz="1300" dirty="0">
                        <a:latin typeface="Verdana" panose="020B0604030504040204" pitchFamily="34" charset="0"/>
                        <a:ea typeface="Verdana" panose="020B0604030504040204" pitchFamily="34" charset="0"/>
                      </a:endParaRPr>
                    </a:p>
                  </a:txBody>
                  <a:tcPr/>
                </a:tc>
                <a:tc>
                  <a:txBody>
                    <a:bodyPr/>
                    <a:lstStyle/>
                    <a:p>
                      <a:pPr algn="just"/>
                      <a:r>
                        <a:rPr lang="lv-LV" sz="1300" dirty="0">
                          <a:latin typeface="Verdana" panose="020B0604030504040204" pitchFamily="34" charset="0"/>
                          <a:ea typeface="Verdana" panose="020B0604030504040204" pitchFamily="34" charset="0"/>
                        </a:rPr>
                        <a:t>Nav jāiesniedz pārskats.</a:t>
                      </a:r>
                      <a:endParaRPr lang="en-US" sz="130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4216535034"/>
                  </a:ext>
                </a:extLst>
              </a:tr>
              <a:tr h="489795">
                <a:tc>
                  <a:txBody>
                    <a:bodyPr/>
                    <a:lstStyle/>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b="1" dirty="0">
                          <a:latin typeface="Verdana" panose="020B0604030504040204" pitchFamily="34" charset="0"/>
                          <a:ea typeface="Verdana" panose="020B0604030504040204" pitchFamily="34" charset="0"/>
                        </a:rPr>
                        <a:t>(</a:t>
                      </a:r>
                      <a:r>
                        <a:rPr lang="lv-LV" sz="1400" dirty="0">
                          <a:solidFill>
                            <a:srgbClr val="FFC000"/>
                          </a:solidFill>
                        </a:rPr>
                        <a:t>●</a:t>
                      </a:r>
                      <a:r>
                        <a:rPr lang="lv-LV" sz="1300" b="1" dirty="0">
                          <a:latin typeface="Verdana" panose="020B0604030504040204" pitchFamily="34" charset="0"/>
                          <a:ea typeface="Verdana" panose="020B0604030504040204" pitchFamily="34" charset="0"/>
                        </a:rPr>
                        <a:t>)</a:t>
                      </a:r>
                      <a:r>
                        <a:rPr lang="en-US" sz="1300" dirty="0" err="1">
                          <a:latin typeface="Verdana" panose="020B0604030504040204" pitchFamily="34" charset="0"/>
                          <a:ea typeface="Verdana" panose="020B0604030504040204" pitchFamily="34" charset="0"/>
                        </a:rPr>
                        <a:t>Finanšu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korekciju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piemērošanas</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nosacījumu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pārskatīšana</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atsakoties</a:t>
                      </a:r>
                      <a:r>
                        <a:rPr lang="en-US" sz="1300" dirty="0">
                          <a:latin typeface="Verdana" panose="020B0604030504040204" pitchFamily="34" charset="0"/>
                          <a:ea typeface="Verdana" panose="020B0604030504040204" pitchFamily="34" charset="0"/>
                        </a:rPr>
                        <a:t> no </a:t>
                      </a:r>
                      <a:r>
                        <a:rPr lang="en-US" sz="1300" dirty="0" err="1">
                          <a:latin typeface="Verdana" panose="020B0604030504040204" pitchFamily="34" charset="0"/>
                          <a:ea typeface="Verdana" panose="020B0604030504040204" pitchFamily="34" charset="0"/>
                        </a:rPr>
                        <a:t>nacionāli</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noteiktām</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finanšu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korekcijām</a:t>
                      </a:r>
                      <a:r>
                        <a:rPr lang="lv-LV" sz="1300" dirty="0">
                          <a:latin typeface="Verdana" panose="020B0604030504040204" pitchFamily="34" charset="0"/>
                          <a:ea typeface="Verdana" panose="020B0604030504040204" pitchFamily="34" charset="0"/>
                        </a:rPr>
                        <a:t>.</a:t>
                      </a:r>
                      <a:endParaRPr lang="en-US" sz="1300" dirty="0">
                        <a:latin typeface="Verdana" panose="020B0604030504040204" pitchFamily="34" charset="0"/>
                        <a:ea typeface="Verdana" panose="020B0604030504040204" pitchFamily="34" charset="0"/>
                      </a:endParaRPr>
                    </a:p>
                  </a:txBody>
                  <a:tcPr/>
                </a:tc>
                <a:tc>
                  <a:txBody>
                    <a:bodyPr/>
                    <a:lstStyle/>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dirty="0">
                          <a:latin typeface="Verdana" panose="020B0604030504040204" pitchFamily="34" charset="0"/>
                          <a:ea typeface="Verdana" panose="020B0604030504040204" pitchFamily="34" charset="0"/>
                        </a:rPr>
                        <a:t>N</a:t>
                      </a:r>
                      <a:r>
                        <a:rPr lang="en-US" sz="1300" dirty="0" err="1">
                          <a:latin typeface="Verdana" panose="020B0604030504040204" pitchFamily="34" charset="0"/>
                          <a:ea typeface="Verdana" panose="020B0604030504040204" pitchFamily="34" charset="0"/>
                        </a:rPr>
                        <a:t>eatbilstību</a:t>
                      </a:r>
                      <a:r>
                        <a:rPr lang="en-US" sz="1300" dirty="0">
                          <a:latin typeface="Verdana" panose="020B0604030504040204" pitchFamily="34" charset="0"/>
                          <a:ea typeface="Verdana" panose="020B0604030504040204" pitchFamily="34" charset="0"/>
                        </a:rPr>
                        <a:t> </a:t>
                      </a:r>
                      <a:r>
                        <a:rPr lang="en-US" sz="1300" dirty="0" err="1">
                          <a:latin typeface="Verdana" panose="020B0604030504040204" pitchFamily="34" charset="0"/>
                          <a:ea typeface="Verdana" panose="020B0604030504040204" pitchFamily="34" charset="0"/>
                        </a:rPr>
                        <a:t>veidu</a:t>
                      </a:r>
                      <a:r>
                        <a:rPr lang="en-US" sz="1300" dirty="0">
                          <a:latin typeface="Verdana" panose="020B0604030504040204" pitchFamily="34" charset="0"/>
                          <a:ea typeface="Verdana" panose="020B0604030504040204" pitchFamily="34" charset="0"/>
                        </a:rPr>
                        <a:t> </a:t>
                      </a:r>
                      <a:r>
                        <a:rPr lang="en-US" sz="1300" b="1" dirty="0" err="1">
                          <a:latin typeface="Verdana" panose="020B0604030504040204" pitchFamily="34" charset="0"/>
                          <a:ea typeface="Verdana" panose="020B0604030504040204" pitchFamily="34" charset="0"/>
                        </a:rPr>
                        <a:t>samazinājumu</a:t>
                      </a:r>
                      <a:r>
                        <a:rPr lang="en-US" sz="1300" b="1" dirty="0">
                          <a:latin typeface="Verdana" panose="020B0604030504040204" pitchFamily="34" charset="0"/>
                          <a:ea typeface="Verdana" panose="020B0604030504040204" pitchFamily="34" charset="0"/>
                        </a:rPr>
                        <a:t> par 20</a:t>
                      </a:r>
                      <a:r>
                        <a:rPr lang="lv-LV" sz="1300" b="1" dirty="0">
                          <a:latin typeface="Verdana" panose="020B0604030504040204" pitchFamily="34" charset="0"/>
                          <a:ea typeface="Verdana" panose="020B0604030504040204" pitchFamily="34" charset="0"/>
                        </a:rPr>
                        <a:t> </a:t>
                      </a:r>
                      <a:r>
                        <a:rPr lang="en-US" sz="1300" b="1" dirty="0">
                          <a:latin typeface="Verdana" panose="020B0604030504040204" pitchFamily="34" charset="0"/>
                          <a:ea typeface="Verdana" panose="020B0604030504040204" pitchFamily="34" charset="0"/>
                        </a:rPr>
                        <a:t>%</a:t>
                      </a:r>
                      <a:r>
                        <a:rPr lang="lv-LV" sz="1300" b="0" dirty="0">
                          <a:latin typeface="Verdana" panose="020B0604030504040204" pitchFamily="34" charset="0"/>
                          <a:ea typeface="Verdana" panose="020B0604030504040204" pitchFamily="34" charset="0"/>
                        </a:rPr>
                        <a:t>.</a:t>
                      </a:r>
                      <a:endParaRPr lang="en-US" sz="1300" b="0" dirty="0">
                        <a:latin typeface="Verdana" panose="020B0604030504040204" pitchFamily="34" charset="0"/>
                        <a:ea typeface="Verdana" panose="020B0604030504040204" pitchFamily="34" charset="0"/>
                      </a:endParaRPr>
                    </a:p>
                    <a:p>
                      <a:pPr algn="just"/>
                      <a:endParaRPr lang="en-US" sz="130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435744122"/>
                  </a:ext>
                </a:extLst>
              </a:tr>
              <a:tr h="893156">
                <a:tc>
                  <a:txBody>
                    <a:bodyPr/>
                    <a:lstStyle/>
                    <a:p>
                      <a:pPr algn="just"/>
                      <a:r>
                        <a:rPr lang="lv-LV" sz="1300" b="1" dirty="0">
                          <a:latin typeface="Verdana" panose="020B0604030504040204" pitchFamily="34" charset="0"/>
                          <a:ea typeface="Verdana" panose="020B0604030504040204" pitchFamily="34" charset="0"/>
                        </a:rPr>
                        <a:t>(</a:t>
                      </a:r>
                      <a:r>
                        <a:rPr lang="lv-LV" sz="1400" dirty="0">
                          <a:solidFill>
                            <a:srgbClr val="FFC000"/>
                          </a:solidFill>
                        </a:rPr>
                        <a:t>●</a:t>
                      </a:r>
                      <a:r>
                        <a:rPr lang="lv-LV" sz="1300" b="1" dirty="0">
                          <a:latin typeface="Verdana" panose="020B0604030504040204" pitchFamily="34" charset="0"/>
                          <a:ea typeface="Verdana" panose="020B0604030504040204" pitchFamily="34" charset="0"/>
                        </a:rPr>
                        <a:t>)«Konsultē vispirms» </a:t>
                      </a:r>
                      <a:r>
                        <a:rPr lang="lv-LV" sz="1300" dirty="0">
                          <a:latin typeface="Verdana" panose="020B0604030504040204" pitchFamily="34" charset="0"/>
                          <a:ea typeface="Verdana" panose="020B0604030504040204" pitchFamily="34" charset="0"/>
                        </a:rPr>
                        <a:t>principa plašāka piemērošana CFLA darbā (atlases + projektu īstenošana) - </a:t>
                      </a:r>
                      <a:r>
                        <a:rPr lang="lv-LV" sz="1300" b="1" dirty="0">
                          <a:latin typeface="Verdana" panose="020B0604030504040204" pitchFamily="34" charset="0"/>
                          <a:ea typeface="Verdana" panose="020B0604030504040204" pitchFamily="34" charset="0"/>
                        </a:rPr>
                        <a:t>kultūras maiņa no kontrolējošas institūcijas uz uzticama un </a:t>
                      </a:r>
                      <a:r>
                        <a:rPr lang="lv-LV" sz="1300" b="1" dirty="0" err="1">
                          <a:latin typeface="Verdana" panose="020B0604030504040204" pitchFamily="34" charset="0"/>
                          <a:ea typeface="Verdana" panose="020B0604030504040204" pitchFamily="34" charset="0"/>
                        </a:rPr>
                        <a:t>klientorientēta</a:t>
                      </a:r>
                      <a:r>
                        <a:rPr lang="lv-LV" sz="1300" b="1" dirty="0">
                          <a:latin typeface="Verdana" panose="020B0604030504040204" pitchFamily="34" charset="0"/>
                          <a:ea typeface="Verdana" panose="020B0604030504040204" pitchFamily="34" charset="0"/>
                        </a:rPr>
                        <a:t> sadarbības partnera lomu </a:t>
                      </a:r>
                      <a:r>
                        <a:rPr lang="lv-LV" sz="1300" dirty="0">
                          <a:latin typeface="Verdana" panose="020B0604030504040204" pitchFamily="34" charset="0"/>
                          <a:ea typeface="Verdana" panose="020B0604030504040204" pitchFamily="34" charset="0"/>
                        </a:rPr>
                        <a:t>veiksmīga projekta ieviešanā, t. sk. KPVIS funkcionalitātes uzlabojumi.</a:t>
                      </a:r>
                      <a:endParaRPr lang="en-US" sz="1300" dirty="0">
                        <a:latin typeface="Verdana" panose="020B0604030504040204" pitchFamily="34" charset="0"/>
                        <a:ea typeface="Verdana" panose="020B0604030504040204" pitchFamily="34" charset="0"/>
                      </a:endParaRPr>
                    </a:p>
                  </a:txBody>
                  <a:tcPr/>
                </a:tc>
                <a:tc>
                  <a:txBody>
                    <a:bodyPr/>
                    <a:lstStyle/>
                    <a:p>
                      <a:pPr algn="just"/>
                      <a:r>
                        <a:rPr lang="lv-LV" sz="1300" dirty="0">
                          <a:latin typeface="Verdana" panose="020B0604030504040204" pitchFamily="34" charset="0"/>
                          <a:ea typeface="Verdana" panose="020B0604030504040204" pitchFamily="34" charset="0"/>
                        </a:rPr>
                        <a:t>Pilnveidota komunikācija, plaši pieejami semināri/konsultācijas, atbalsts un sadarbība virzoties uz rezultātu </a:t>
                      </a:r>
                      <a:r>
                        <a:rPr lang="lv-LV" sz="1300" dirty="0">
                          <a:latin typeface="Verdana" panose="020B0604030504040204" pitchFamily="34" charset="0"/>
                          <a:ea typeface="Verdana" panose="020B0604030504040204" pitchFamily="34" charset="0"/>
                          <a:sym typeface="Wingdings" panose="05000000000000000000" pitchFamily="2" charset="2"/>
                        </a:rPr>
                        <a:t> </a:t>
                      </a:r>
                      <a:r>
                        <a:rPr lang="lv-LV" sz="1300" dirty="0">
                          <a:latin typeface="Verdana" panose="020B0604030504040204" pitchFamily="34" charset="0"/>
                          <a:ea typeface="Verdana" panose="020B0604030504040204" pitchFamily="34" charset="0"/>
                        </a:rPr>
                        <a:t>ES fondu 2021.-2027. gada plānošanas periodā rezultatīvi īstenot projektus </a:t>
                      </a:r>
                      <a:r>
                        <a:rPr lang="lv-LV" sz="1300" b="1" dirty="0">
                          <a:latin typeface="Verdana" panose="020B0604030504040204" pitchFamily="34" charset="0"/>
                          <a:ea typeface="Verdana" panose="020B0604030504040204" pitchFamily="34" charset="0"/>
                        </a:rPr>
                        <a:t>vismaz 95 % apmērā</a:t>
                      </a:r>
                      <a:r>
                        <a:rPr lang="lv-LV" sz="1300" dirty="0">
                          <a:latin typeface="Verdana" panose="020B0604030504040204" pitchFamily="34" charset="0"/>
                          <a:ea typeface="Verdana" panose="020B0604030504040204" pitchFamily="34" charset="0"/>
                        </a:rPr>
                        <a:t>.</a:t>
                      </a:r>
                    </a:p>
                    <a:p>
                      <a:pPr algn="just"/>
                      <a:endParaRPr lang="lv-LV" sz="1300" dirty="0">
                        <a:latin typeface="Verdana" panose="020B0604030504040204" pitchFamily="34" charset="0"/>
                        <a:ea typeface="Verdana" panose="020B0604030504040204" pitchFamily="34" charset="0"/>
                      </a:endParaRPr>
                    </a:p>
                    <a:p>
                      <a:pPr algn="just"/>
                      <a:r>
                        <a:rPr lang="lv-LV" sz="1300" dirty="0">
                          <a:latin typeface="Verdana" panose="020B0604030504040204" pitchFamily="34" charset="0"/>
                          <a:ea typeface="Verdana" panose="020B0604030504040204" pitchFamily="34" charset="0"/>
                        </a:rPr>
                        <a:t>Mazināta datu manuāla dublēšana dažādās IT sistēmās.</a:t>
                      </a:r>
                    </a:p>
                  </a:txBody>
                  <a:tcPr/>
                </a:tc>
                <a:extLst>
                  <a:ext uri="{0D108BD9-81ED-4DB2-BD59-A6C34878D82A}">
                    <a16:rowId xmlns:a16="http://schemas.microsoft.com/office/drawing/2014/main" val="3822817847"/>
                  </a:ext>
                </a:extLst>
              </a:tr>
              <a:tr h="445187">
                <a:tc>
                  <a:txBody>
                    <a:bodyPr/>
                    <a:lstStyle/>
                    <a:p>
                      <a:pPr algn="just"/>
                      <a:r>
                        <a:rPr lang="lv-LV" sz="1300" b="1" dirty="0">
                          <a:latin typeface="Verdana" panose="020B0604030504040204" pitchFamily="34" charset="0"/>
                          <a:ea typeface="Verdana" panose="020B0604030504040204" pitchFamily="34" charset="0"/>
                        </a:rPr>
                        <a:t>(</a:t>
                      </a:r>
                      <a:r>
                        <a:rPr lang="lv-LV" sz="1400" dirty="0">
                          <a:solidFill>
                            <a:srgbClr val="FFC000"/>
                          </a:solidFill>
                        </a:rPr>
                        <a:t>●</a:t>
                      </a:r>
                      <a:r>
                        <a:rPr lang="lv-LV" sz="1300" b="1" dirty="0">
                          <a:latin typeface="Verdana" panose="020B0604030504040204" pitchFamily="34" charset="0"/>
                          <a:ea typeface="Verdana" panose="020B0604030504040204" pitchFamily="34" charset="0"/>
                        </a:rPr>
                        <a:t>)</a:t>
                      </a:r>
                      <a:r>
                        <a:rPr lang="lv-LV" sz="1300" dirty="0">
                          <a:latin typeface="Verdana" panose="020B0604030504040204" pitchFamily="34" charset="0"/>
                          <a:ea typeface="Verdana" panose="020B0604030504040204" pitchFamily="34" charset="0"/>
                        </a:rPr>
                        <a:t>Plašāka </a:t>
                      </a:r>
                      <a:r>
                        <a:rPr lang="lv-LV" sz="1300" b="1" dirty="0" err="1">
                          <a:latin typeface="Verdana" panose="020B0604030504040204" pitchFamily="34" charset="0"/>
                          <a:ea typeface="Verdana" panose="020B0604030504040204" pitchFamily="34" charset="0"/>
                        </a:rPr>
                        <a:t>pašdeklarēšanās</a:t>
                      </a:r>
                      <a:r>
                        <a:rPr lang="lv-LV" sz="1300" b="1" dirty="0">
                          <a:latin typeface="Verdana" panose="020B0604030504040204" pitchFamily="34" charset="0"/>
                          <a:ea typeface="Verdana" panose="020B0604030504040204" pitchFamily="34" charset="0"/>
                        </a:rPr>
                        <a:t> principa ieviešana</a:t>
                      </a:r>
                      <a:r>
                        <a:rPr lang="lv-LV" sz="1300" dirty="0">
                          <a:latin typeface="Verdana" panose="020B0604030504040204" pitchFamily="34" charset="0"/>
                          <a:ea typeface="Verdana" panose="020B0604030504040204" pitchFamily="34" charset="0"/>
                        </a:rPr>
                        <a:t> 4 valsts atbalsta blokos: </a:t>
                      </a:r>
                    </a:p>
                    <a:p>
                      <a:pPr marL="342900" indent="-342900" algn="just">
                        <a:buAutoNum type="arabicParenR"/>
                      </a:pPr>
                      <a:r>
                        <a:rPr lang="lv-LV" sz="1300" dirty="0">
                          <a:latin typeface="Verdana" panose="020B0604030504040204" pitchFamily="34" charset="0"/>
                          <a:ea typeface="Verdana" panose="020B0604030504040204" pitchFamily="34" charset="0"/>
                        </a:rPr>
                        <a:t>papildinošā saimnieciskā darbība, </a:t>
                      </a:r>
                    </a:p>
                    <a:p>
                      <a:pPr marL="342900" indent="-342900" algn="just">
                        <a:buAutoNum type="arabicParenR"/>
                      </a:pPr>
                      <a:r>
                        <a:rPr lang="lv-LV" sz="1300" dirty="0">
                          <a:latin typeface="Verdana" panose="020B0604030504040204" pitchFamily="34" charset="0"/>
                          <a:ea typeface="Verdana" panose="020B0604030504040204" pitchFamily="34" charset="0"/>
                        </a:rPr>
                        <a:t>50% ieņēmumu kontrole kultūras infrastruktūrai, </a:t>
                      </a:r>
                    </a:p>
                    <a:p>
                      <a:pPr marL="342900" indent="-342900" algn="just">
                        <a:buAutoNum type="arabicParenR"/>
                      </a:pPr>
                      <a:r>
                        <a:rPr lang="lv-LV" sz="1300" dirty="0">
                          <a:latin typeface="Verdana" panose="020B0604030504040204" pitchFamily="34" charset="0"/>
                          <a:ea typeface="Verdana" panose="020B0604030504040204" pitchFamily="34" charset="0"/>
                        </a:rPr>
                        <a:t>nesaimnieciskie projekti (vai nemainās), </a:t>
                      </a:r>
                    </a:p>
                    <a:p>
                      <a:pPr marL="342900" indent="-342900" algn="just">
                        <a:buAutoNum type="arabicParenR"/>
                      </a:pPr>
                      <a:r>
                        <a:rPr lang="lv-LV" sz="1300" dirty="0">
                          <a:latin typeface="Verdana" panose="020B0604030504040204" pitchFamily="34" charset="0"/>
                          <a:ea typeface="Verdana" panose="020B0604030504040204" pitchFamily="34" charset="0"/>
                        </a:rPr>
                        <a:t>VTNP un sabiedriskā pasažieru transporta pakalpojumiem, izmantojot dzelzceļu un autoceļus: infrastruktūras proporcijas uzraudzība, </a:t>
                      </a:r>
                      <a:r>
                        <a:rPr lang="lv-LV" sz="1300" dirty="0" err="1">
                          <a:latin typeface="Verdana" panose="020B0604030504040204" pitchFamily="34" charset="0"/>
                          <a:ea typeface="Verdana" panose="020B0604030504040204" pitchFamily="34" charset="0"/>
                        </a:rPr>
                        <a:t>pārkompensācijas</a:t>
                      </a:r>
                      <a:r>
                        <a:rPr lang="lv-LV" sz="1300" dirty="0">
                          <a:latin typeface="Verdana" panose="020B0604030504040204" pitchFamily="34" charset="0"/>
                          <a:ea typeface="Verdana" panose="020B0604030504040204" pitchFamily="34" charset="0"/>
                        </a:rPr>
                        <a:t> kontrole, grūtības nonākuša uzņēmuma (GNU) statusa nevērtēšana.</a:t>
                      </a:r>
                    </a:p>
                  </a:txBody>
                  <a:tcPr/>
                </a:tc>
                <a:tc>
                  <a:txBody>
                    <a:bodyPr/>
                    <a:lstStyle/>
                    <a:p>
                      <a:pPr marL="0" marR="0" lvl="0" indent="0" algn="just" defTabSz="939575" rtl="0" eaLnBrk="1" fontAlgn="auto" latinLnBrk="0" hangingPunct="1">
                        <a:lnSpc>
                          <a:spcPct val="100000"/>
                        </a:lnSpc>
                        <a:spcBef>
                          <a:spcPts val="0"/>
                        </a:spcBef>
                        <a:spcAft>
                          <a:spcPts val="0"/>
                        </a:spcAft>
                        <a:buClrTx/>
                        <a:buSzTx/>
                        <a:buFontTx/>
                        <a:buNone/>
                        <a:tabLst/>
                        <a:defRPr/>
                      </a:pPr>
                      <a:r>
                        <a:rPr lang="lv-LV" sz="1300" dirty="0" err="1">
                          <a:latin typeface="Verdana" panose="020B0604030504040204" pitchFamily="34" charset="0"/>
                          <a:ea typeface="Verdana" panose="020B0604030504040204" pitchFamily="34" charset="0"/>
                        </a:rPr>
                        <a:t>Pašdeklarēšanās</a:t>
                      </a:r>
                      <a:r>
                        <a:rPr lang="lv-LV" sz="1300" dirty="0">
                          <a:latin typeface="Verdana" panose="020B0604030504040204" pitchFamily="34" charset="0"/>
                          <a:ea typeface="Verdana" panose="020B0604030504040204" pitchFamily="34" charset="0"/>
                        </a:rPr>
                        <a:t> princips</a:t>
                      </a:r>
                      <a:r>
                        <a:rPr lang="lv-LV" sz="1300" dirty="0">
                          <a:latin typeface="Verdana" panose="020B0604030504040204" pitchFamily="34" charset="0"/>
                          <a:ea typeface="Verdana" panose="020B0604030504040204" pitchFamily="34" charset="0"/>
                          <a:sym typeface="Wingdings" panose="05000000000000000000" pitchFamily="2" charset="2"/>
                        </a:rPr>
                        <a:t></a:t>
                      </a:r>
                      <a:r>
                        <a:rPr lang="lv-LV" sz="1300" dirty="0">
                          <a:latin typeface="Verdana" panose="020B0604030504040204" pitchFamily="34" charset="0"/>
                          <a:ea typeface="Verdana" panose="020B0604030504040204" pitchFamily="34" charset="0"/>
                        </a:rPr>
                        <a:t> </a:t>
                      </a:r>
                      <a:r>
                        <a:rPr lang="lv-LV" sz="1300" b="1" dirty="0">
                          <a:latin typeface="Verdana" panose="020B0604030504040204" pitchFamily="34" charset="0"/>
                          <a:ea typeface="Verdana" panose="020B0604030504040204" pitchFamily="34" charset="0"/>
                        </a:rPr>
                        <a:t>lielāka CFLA paļāvība un lielāka finansējuma saņēmēja atbildība</a:t>
                      </a:r>
                      <a:r>
                        <a:rPr lang="lv-LV" sz="1300" dirty="0">
                          <a:latin typeface="Verdana" panose="020B0604030504040204" pitchFamily="34" charset="0"/>
                          <a:ea typeface="Verdana" panose="020B0604030504040204" pitchFamily="34" charset="0"/>
                        </a:rPr>
                        <a:t>.</a:t>
                      </a:r>
                    </a:p>
                    <a:p>
                      <a:pPr algn="just"/>
                      <a:endParaRPr lang="lv-LV" sz="1300" dirty="0">
                        <a:latin typeface="Verdana" panose="020B0604030504040204" pitchFamily="34" charset="0"/>
                        <a:ea typeface="Verdana" panose="020B0604030504040204" pitchFamily="34" charset="0"/>
                      </a:endParaRPr>
                    </a:p>
                    <a:p>
                      <a:pPr algn="just"/>
                      <a:r>
                        <a:rPr lang="lv-LV" sz="1300" dirty="0">
                          <a:latin typeface="Verdana" panose="020B0604030504040204" pitchFamily="34" charset="0"/>
                          <a:ea typeface="Verdana" panose="020B0604030504040204" pitchFamily="34" charset="0"/>
                        </a:rPr>
                        <a:t>Tiek saglabātas tikai </a:t>
                      </a:r>
                      <a:r>
                        <a:rPr lang="lv-LV" sz="1300" b="0" i="1" dirty="0" err="1">
                          <a:latin typeface="Verdana" panose="020B0604030504040204" pitchFamily="34" charset="0"/>
                          <a:ea typeface="Verdana" panose="020B0604030504040204" pitchFamily="34" charset="0"/>
                        </a:rPr>
                        <a:t>ex</a:t>
                      </a:r>
                      <a:r>
                        <a:rPr lang="lv-LV" sz="1300" b="0" i="1" dirty="0">
                          <a:latin typeface="Verdana" panose="020B0604030504040204" pitchFamily="34" charset="0"/>
                          <a:ea typeface="Verdana" panose="020B0604030504040204" pitchFamily="34" charset="0"/>
                        </a:rPr>
                        <a:t>-post</a:t>
                      </a:r>
                      <a:r>
                        <a:rPr lang="lv-LV" sz="1300" dirty="0">
                          <a:latin typeface="Verdana" panose="020B0604030504040204" pitchFamily="34" charset="0"/>
                          <a:ea typeface="Verdana" panose="020B0604030504040204" pitchFamily="34" charset="0"/>
                        </a:rPr>
                        <a:t> riskos balstītas izlases veida pārbaudes 5-10% apmērā.</a:t>
                      </a:r>
                    </a:p>
                    <a:p>
                      <a:pPr algn="just"/>
                      <a:endParaRPr lang="lv-LV" sz="1300" dirty="0">
                        <a:latin typeface="Verdana" panose="020B0604030504040204" pitchFamily="34" charset="0"/>
                        <a:ea typeface="Verdana" panose="020B0604030504040204" pitchFamily="34" charset="0"/>
                      </a:endParaRPr>
                    </a:p>
                    <a:p>
                      <a:pPr algn="just"/>
                      <a:r>
                        <a:rPr lang="lv-LV" sz="1300" dirty="0">
                          <a:latin typeface="Verdana" panose="020B0604030504040204" pitchFamily="34" charset="0"/>
                          <a:ea typeface="Verdana" panose="020B0604030504040204" pitchFamily="34" charset="0"/>
                        </a:rPr>
                        <a:t>Vismaz </a:t>
                      </a:r>
                      <a:r>
                        <a:rPr lang="lv-LV" sz="1300" b="1" dirty="0">
                          <a:latin typeface="Verdana" panose="020B0604030504040204" pitchFamily="34" charset="0"/>
                          <a:ea typeface="Verdana" panose="020B0604030504040204" pitchFamily="34" charset="0"/>
                        </a:rPr>
                        <a:t>par 5 % </a:t>
                      </a:r>
                      <a:r>
                        <a:rPr lang="lv-LV" sz="1300" dirty="0">
                          <a:latin typeface="Verdana" panose="020B0604030504040204" pitchFamily="34" charset="0"/>
                          <a:ea typeface="Verdana" panose="020B0604030504040204" pitchFamily="34" charset="0"/>
                        </a:rPr>
                        <a:t>ātrāka projektu atlases un ieviešanas dokumentācijas izvērtēšana.</a:t>
                      </a:r>
                      <a:endParaRPr lang="en-US" sz="130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032288855"/>
                  </a:ext>
                </a:extLst>
              </a:tr>
            </a:tbl>
          </a:graphicData>
        </a:graphic>
      </p:graphicFrame>
      <p:sp>
        <p:nvSpPr>
          <p:cNvPr id="6" name="Slide Number Placeholder 5">
            <a:extLst>
              <a:ext uri="{FF2B5EF4-FFF2-40B4-BE49-F238E27FC236}">
                <a16:creationId xmlns:a16="http://schemas.microsoft.com/office/drawing/2014/main" id="{746314B3-E96F-E8F6-17F2-A57D2628AC7B}"/>
              </a:ext>
            </a:extLst>
          </p:cNvPr>
          <p:cNvSpPr>
            <a:spLocks noGrp="1"/>
          </p:cNvSpPr>
          <p:nvPr>
            <p:ph type="sldNum" sz="quarter" idx="13"/>
          </p:nvPr>
        </p:nvSpPr>
        <p:spPr/>
        <p:txBody>
          <a:bodyPr/>
          <a:lstStyle/>
          <a:p>
            <a:fld id="{0B582915-0310-4CDD-9A79-BDC3E59340E8}" type="slidenum">
              <a:rPr lang="en-US" altLang="lv-LV" smtClean="0"/>
              <a:pPr/>
              <a:t>9</a:t>
            </a:fld>
            <a:endParaRPr lang="en-US" altLang="lv-LV"/>
          </a:p>
        </p:txBody>
      </p:sp>
      <p:sp>
        <p:nvSpPr>
          <p:cNvPr id="9" name="Title 1">
            <a:extLst>
              <a:ext uri="{FF2B5EF4-FFF2-40B4-BE49-F238E27FC236}">
                <a16:creationId xmlns:a16="http://schemas.microsoft.com/office/drawing/2014/main" id="{19B2DECB-2029-1AC7-1CA2-437F60F7DBB7}"/>
              </a:ext>
            </a:extLst>
          </p:cNvPr>
          <p:cNvSpPr txBox="1">
            <a:spLocks/>
          </p:cNvSpPr>
          <p:nvPr/>
        </p:nvSpPr>
        <p:spPr bwMode="auto">
          <a:xfrm>
            <a:off x="2112000" y="0"/>
            <a:ext cx="10080000" cy="1008000"/>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lgn="just"/>
            <a:r>
              <a:rPr lang="lv-LV" sz="2000" dirty="0">
                <a:solidFill>
                  <a:schemeClr val="bg1"/>
                </a:solidFill>
              </a:rPr>
              <a:t>Rīcības plāns administratīvā sloga mazināšanai (II)</a:t>
            </a:r>
            <a:endParaRPr lang="lv-LV" sz="2000" i="1" dirty="0">
              <a:solidFill>
                <a:schemeClr val="bg1"/>
              </a:solidFill>
            </a:endParaRPr>
          </a:p>
        </p:txBody>
      </p:sp>
      <p:sp>
        <p:nvSpPr>
          <p:cNvPr id="2" name="TextBox 1">
            <a:extLst>
              <a:ext uri="{FF2B5EF4-FFF2-40B4-BE49-F238E27FC236}">
                <a16:creationId xmlns:a16="http://schemas.microsoft.com/office/drawing/2014/main" id="{B7608B16-87EA-FB38-C9D8-642645288A1C}"/>
              </a:ext>
            </a:extLst>
          </p:cNvPr>
          <p:cNvSpPr txBox="1"/>
          <p:nvPr/>
        </p:nvSpPr>
        <p:spPr>
          <a:xfrm>
            <a:off x="609600" y="6122854"/>
            <a:ext cx="10803082" cy="584775"/>
          </a:xfrm>
          <a:prstGeom prst="rect">
            <a:avLst/>
          </a:prstGeom>
          <a:noFill/>
        </p:spPr>
        <p:txBody>
          <a:bodyPr wrap="square" rtlCol="0">
            <a:spAutoFit/>
          </a:bodyPr>
          <a:lstStyle/>
          <a:p>
            <a:pPr algn="just"/>
            <a:r>
              <a:rPr lang="lv-LV" sz="1600" b="1" dirty="0">
                <a:latin typeface="Verdana" panose="020B0604030504040204" pitchFamily="34" charset="0"/>
                <a:ea typeface="Verdana" panose="020B0604030504040204" pitchFamily="34" charset="0"/>
              </a:rPr>
              <a:t>Rīcības plāns izpildīts ~ 82 % </a:t>
            </a:r>
            <a:r>
              <a:rPr lang="lv-LV" sz="1600" i="1" dirty="0">
                <a:latin typeface="Verdana" panose="020B0604030504040204" pitchFamily="34" charset="0"/>
                <a:ea typeface="Verdana" panose="020B0604030504040204" pitchFamily="34" charset="0"/>
              </a:rPr>
              <a:t>(līdz š.g. jūlija beigām), </a:t>
            </a:r>
            <a:r>
              <a:rPr lang="lv-LV" sz="1600" dirty="0">
                <a:latin typeface="Verdana" panose="020B0604030504040204" pitchFamily="34" charset="0"/>
                <a:ea typeface="Verdana" panose="020B0604030504040204" pitchFamily="34" charset="0"/>
              </a:rPr>
              <a:t>tostarp apstiprināti horizontālie MK noteikumu grozījumi (3 pabeigti, 1 procesā), izmaiņas vadlīnijās (3 pabeigti, 1 procesā).</a:t>
            </a:r>
            <a:endParaRPr lang="en-US" sz="16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169725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2FEE9-BFAD-E406-DD12-B038ADD61D2B}"/>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886AFC2D-6642-2EEE-D298-E6946BC04DD6}"/>
              </a:ext>
            </a:extLst>
          </p:cNvPr>
          <p:cNvPicPr>
            <a:picLocks noChangeAspect="1"/>
          </p:cNvPicPr>
          <p:nvPr/>
        </p:nvPicPr>
        <p:blipFill>
          <a:blip r:embed="rId3"/>
          <a:stretch>
            <a:fillRect/>
          </a:stretch>
        </p:blipFill>
        <p:spPr>
          <a:xfrm>
            <a:off x="5054204" y="1919664"/>
            <a:ext cx="6387369" cy="3637788"/>
          </a:xfrm>
          <a:prstGeom prst="rect">
            <a:avLst/>
          </a:prstGeom>
        </p:spPr>
      </p:pic>
      <p:sp>
        <p:nvSpPr>
          <p:cNvPr id="6" name="Slide Number Placeholder 5">
            <a:extLst>
              <a:ext uri="{FF2B5EF4-FFF2-40B4-BE49-F238E27FC236}">
                <a16:creationId xmlns:a16="http://schemas.microsoft.com/office/drawing/2014/main" id="{9B65A5CF-1D0D-53AA-1F33-D72EA53724D1}"/>
              </a:ext>
            </a:extLst>
          </p:cNvPr>
          <p:cNvSpPr>
            <a:spLocks noGrp="1"/>
          </p:cNvSpPr>
          <p:nvPr>
            <p:ph type="sldNum" sz="quarter" idx="13"/>
          </p:nvPr>
        </p:nvSpPr>
        <p:spPr/>
        <p:txBody>
          <a:bodyPr/>
          <a:lstStyle/>
          <a:p>
            <a:fld id="{0B582915-0310-4CDD-9A79-BDC3E59340E8}" type="slidenum">
              <a:rPr lang="en-US" altLang="lv-LV" smtClean="0"/>
              <a:pPr/>
              <a:t>10</a:t>
            </a:fld>
            <a:endParaRPr lang="en-US" altLang="lv-LV"/>
          </a:p>
        </p:txBody>
      </p:sp>
      <p:sp>
        <p:nvSpPr>
          <p:cNvPr id="3" name="TextBox 2">
            <a:extLst>
              <a:ext uri="{FF2B5EF4-FFF2-40B4-BE49-F238E27FC236}">
                <a16:creationId xmlns:a16="http://schemas.microsoft.com/office/drawing/2014/main" id="{D4409D8A-8F84-1B5D-EC76-6659C70FFA8D}"/>
              </a:ext>
            </a:extLst>
          </p:cNvPr>
          <p:cNvSpPr txBox="1"/>
          <p:nvPr/>
        </p:nvSpPr>
        <p:spPr>
          <a:xfrm>
            <a:off x="428416" y="3092227"/>
            <a:ext cx="4625788" cy="646331"/>
          </a:xfrm>
          <a:prstGeom prst="rect">
            <a:avLst/>
          </a:prstGeom>
          <a:noFill/>
        </p:spPr>
        <p:txBody>
          <a:bodyPr wrap="square" rtlCol="0">
            <a:spAutoFit/>
          </a:bodyPr>
          <a:lstStyle/>
          <a:p>
            <a:pPr algn="ctr"/>
            <a:r>
              <a:rPr lang="lv-LV" sz="1800" dirty="0">
                <a:latin typeface="Verdana" panose="020B0604030504040204" pitchFamily="34" charset="0"/>
                <a:ea typeface="Verdana" panose="020B0604030504040204" pitchFamily="34" charset="0"/>
                <a:cs typeface="Aptos" panose="020B0004020202020204" pitchFamily="34" charset="0"/>
              </a:rPr>
              <a:t>Birokrātijas mazināšanas pasākumu process turpinās: </a:t>
            </a:r>
          </a:p>
        </p:txBody>
      </p:sp>
      <p:sp>
        <p:nvSpPr>
          <p:cNvPr id="8" name="Oval 7">
            <a:extLst>
              <a:ext uri="{FF2B5EF4-FFF2-40B4-BE49-F238E27FC236}">
                <a16:creationId xmlns:a16="http://schemas.microsoft.com/office/drawing/2014/main" id="{7E09CA96-E675-2D8F-CC7D-7783730D91FA}"/>
              </a:ext>
            </a:extLst>
          </p:cNvPr>
          <p:cNvSpPr/>
          <p:nvPr/>
        </p:nvSpPr>
        <p:spPr>
          <a:xfrm>
            <a:off x="4790221" y="4911121"/>
            <a:ext cx="3231525" cy="856016"/>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9" name="Title 1">
            <a:extLst>
              <a:ext uri="{FF2B5EF4-FFF2-40B4-BE49-F238E27FC236}">
                <a16:creationId xmlns:a16="http://schemas.microsoft.com/office/drawing/2014/main" id="{6A869A3F-A336-96DA-CDE1-21352541B634}"/>
              </a:ext>
            </a:extLst>
          </p:cNvPr>
          <p:cNvSpPr txBox="1">
            <a:spLocks/>
          </p:cNvSpPr>
          <p:nvPr/>
        </p:nvSpPr>
        <p:spPr bwMode="auto">
          <a:xfrm>
            <a:off x="1838632" y="0"/>
            <a:ext cx="10353368" cy="1008000"/>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lgn="just"/>
            <a:r>
              <a:rPr lang="lv-LV" sz="2000" dirty="0">
                <a:solidFill>
                  <a:schemeClr val="bg1"/>
                </a:solidFill>
              </a:rPr>
              <a:t>Rīcības plāns administratīvā sloga mazināšanai (III) un turpmākie soļi</a:t>
            </a:r>
            <a:endParaRPr lang="lv-LV" sz="2000" i="1" dirty="0">
              <a:solidFill>
                <a:schemeClr val="bg1"/>
              </a:solidFill>
            </a:endParaRPr>
          </a:p>
        </p:txBody>
      </p:sp>
    </p:spTree>
    <p:extLst>
      <p:ext uri="{BB962C8B-B14F-4D97-AF65-F5344CB8AC3E}">
        <p14:creationId xmlns:p14="http://schemas.microsoft.com/office/powerpoint/2010/main" val="1187394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E31B901B-47AC-E6BA-CA1A-96045D1A4037}"/>
              </a:ext>
            </a:extLst>
          </p:cNvPr>
          <p:cNvSpPr>
            <a:spLocks noGrp="1"/>
          </p:cNvSpPr>
          <p:nvPr>
            <p:ph type="sldNum" sz="quarter" idx="13"/>
          </p:nvPr>
        </p:nvSpPr>
        <p:spPr/>
        <p:txBody>
          <a:bodyPr/>
          <a:lstStyle/>
          <a:p>
            <a:fld id="{0B582915-0310-4CDD-9A79-BDC3E59340E8}" type="slidenum">
              <a:rPr lang="en-US" altLang="lv-LV" smtClean="0"/>
              <a:pPr/>
              <a:t>11</a:t>
            </a:fld>
            <a:endParaRPr lang="en-US" altLang="lv-LV"/>
          </a:p>
        </p:txBody>
      </p:sp>
      <p:sp>
        <p:nvSpPr>
          <p:cNvPr id="7" name="Title 1">
            <a:extLst>
              <a:ext uri="{FF2B5EF4-FFF2-40B4-BE49-F238E27FC236}">
                <a16:creationId xmlns:a16="http://schemas.microsoft.com/office/drawing/2014/main" id="{B4CF8F7F-D5D0-979E-1955-A6CD723CDAD6}"/>
              </a:ext>
            </a:extLst>
          </p:cNvPr>
          <p:cNvSpPr txBox="1">
            <a:spLocks noGrp="1"/>
          </p:cNvSpPr>
          <p:nvPr>
            <p:ph type="title"/>
          </p:nvPr>
        </p:nvSpPr>
        <p:spPr bwMode="auto">
          <a:xfrm>
            <a:off x="2062480" y="0"/>
            <a:ext cx="10129520" cy="1036638"/>
          </a:xfrm>
          <a:prstGeom prst="rect">
            <a:avLst/>
          </a:prstGeom>
          <a:solidFill>
            <a:srgbClr val="012169"/>
          </a:solidFill>
          <a:ln>
            <a:noFill/>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000" dirty="0"/>
              <a:t>Turpmākā rīcība</a:t>
            </a:r>
            <a:endParaRPr lang="en-US" sz="2000" dirty="0"/>
          </a:p>
        </p:txBody>
      </p:sp>
      <p:sp>
        <p:nvSpPr>
          <p:cNvPr id="8" name="Content Placeholder 7">
            <a:extLst>
              <a:ext uri="{FF2B5EF4-FFF2-40B4-BE49-F238E27FC236}">
                <a16:creationId xmlns:a16="http://schemas.microsoft.com/office/drawing/2014/main" id="{7A29BA89-3E49-EA03-E149-99E85DB67049}"/>
              </a:ext>
            </a:extLst>
          </p:cNvPr>
          <p:cNvSpPr txBox="1">
            <a:spLocks noGrp="1"/>
          </p:cNvSpPr>
          <p:nvPr>
            <p:ph idx="1"/>
          </p:nvPr>
        </p:nvSpPr>
        <p:spPr>
          <a:xfrm>
            <a:off x="2043430" y="1242519"/>
            <a:ext cx="9902274" cy="1910757"/>
          </a:xfrm>
          <a:prstGeom prst="rect">
            <a:avLst/>
          </a:prstGeom>
          <a:noFill/>
        </p:spPr>
        <p:txBody>
          <a:bodyPr wrap="square" rtlCol="0">
            <a:spAutoFit/>
          </a:bodyPr>
          <a:lstStyle/>
          <a:p>
            <a:pPr marL="342900" indent="-342900" algn="just">
              <a:spcBef>
                <a:spcPts val="1200"/>
              </a:spcBef>
              <a:buFont typeface="Wingdings" panose="05000000000000000000" pitchFamily="2" charset="2"/>
              <a:buChar char="§"/>
            </a:pPr>
            <a:r>
              <a:rPr lang="lv-LV" sz="1800" dirty="0"/>
              <a:t>ES fondu </a:t>
            </a:r>
            <a:r>
              <a:rPr lang="lv-LV" sz="1800" b="1" dirty="0"/>
              <a:t>tematiskās komitejas </a:t>
            </a:r>
            <a:r>
              <a:rPr lang="lv-LV" sz="1800" dirty="0"/>
              <a:t>sanāksmes – priekšlikumi un vienošanās par virzāmiem ES fondu </a:t>
            </a:r>
            <a:r>
              <a:rPr lang="lv-LV" sz="1800" dirty="0">
                <a:cs typeface="Times New Roman" panose="02020603050405020304" pitchFamily="18" charset="0"/>
              </a:rPr>
              <a:t>2021</a:t>
            </a:r>
            <a:r>
              <a:rPr lang="lv-LV" sz="1800" dirty="0"/>
              <a:t>–</a:t>
            </a:r>
            <a:r>
              <a:rPr lang="lv-LV" sz="1800" dirty="0">
                <a:cs typeface="Times New Roman" panose="02020603050405020304" pitchFamily="18" charset="0"/>
              </a:rPr>
              <a:t>2027 perioda programmas un AF plāna grozījumiem un citiem pasākumiem </a:t>
            </a:r>
            <a:r>
              <a:rPr lang="lv-LV" sz="1800" b="1" dirty="0">
                <a:cs typeface="Times New Roman" panose="02020603050405020304" pitchFamily="18" charset="0"/>
              </a:rPr>
              <a:t>optimālākām investīcijām un paātrināšanai</a:t>
            </a:r>
          </a:p>
          <a:p>
            <a:pPr marL="342900" indent="-342900" algn="just">
              <a:spcBef>
                <a:spcPts val="1200"/>
              </a:spcBef>
              <a:buFont typeface="Wingdings" panose="05000000000000000000" pitchFamily="2" charset="2"/>
              <a:buChar char="§"/>
            </a:pPr>
            <a:r>
              <a:rPr lang="lv-LV" sz="1800" dirty="0"/>
              <a:t>Plašāka </a:t>
            </a:r>
            <a:r>
              <a:rPr lang="lv-LV" sz="1800" b="1" dirty="0"/>
              <a:t>informācija un priekšlikumi </a:t>
            </a:r>
            <a:r>
              <a:rPr lang="lv-LV" sz="1800" dirty="0"/>
              <a:t>tiks ietverti kārtējā </a:t>
            </a:r>
            <a:r>
              <a:rPr lang="lv-LV" sz="1800" b="1" dirty="0"/>
              <a:t>FM pusgada informatīvajā ziņojumā - </a:t>
            </a:r>
            <a:r>
              <a:rPr lang="lv-LV" sz="1800" dirty="0"/>
              <a:t>iesniedzams Valsts kancelejai </a:t>
            </a:r>
            <a:r>
              <a:rPr lang="lv-LV" sz="1800" b="1" dirty="0"/>
              <a:t>līdz 2025. gada oktobrim</a:t>
            </a:r>
            <a:endParaRPr lang="en-US" sz="1800" dirty="0"/>
          </a:p>
        </p:txBody>
      </p:sp>
      <p:sp>
        <p:nvSpPr>
          <p:cNvPr id="10" name="TextBox 9">
            <a:extLst>
              <a:ext uri="{FF2B5EF4-FFF2-40B4-BE49-F238E27FC236}">
                <a16:creationId xmlns:a16="http://schemas.microsoft.com/office/drawing/2014/main" id="{CDBBCF28-C3F6-AE87-FECC-BEDE5C5F7342}"/>
              </a:ext>
            </a:extLst>
          </p:cNvPr>
          <p:cNvSpPr txBox="1"/>
          <p:nvPr/>
        </p:nvSpPr>
        <p:spPr>
          <a:xfrm>
            <a:off x="574674" y="5705981"/>
            <a:ext cx="11891095" cy="677108"/>
          </a:xfrm>
          <a:prstGeom prst="rect">
            <a:avLst/>
          </a:prstGeom>
          <a:noFill/>
        </p:spPr>
        <p:txBody>
          <a:bodyPr wrap="square">
            <a:spAutoFit/>
          </a:bodyPr>
          <a:lstStyle/>
          <a:p>
            <a:pPr algn="just">
              <a:spcBef>
                <a:spcPts val="1200"/>
              </a:spcBef>
            </a:pPr>
            <a:r>
              <a:rPr lang="lv-LV" sz="1400" dirty="0">
                <a:latin typeface="Verdana" panose="020B0604030504040204" pitchFamily="34" charset="0"/>
                <a:ea typeface="Verdana" panose="020B0604030504040204" pitchFamily="34" charset="0"/>
                <a:cs typeface="Times New Roman" panose="02020603050405020304" pitchFamily="18" charset="0"/>
              </a:rPr>
              <a:t>Vairāk informācijas par ES fondu un Atveseļošanas fonda aktualitātēm: </a:t>
            </a:r>
            <a:r>
              <a:rPr lang="lv-LV" sz="1400" dirty="0">
                <a:latin typeface="Verdana" panose="020B0604030504040204" pitchFamily="34" charset="0"/>
                <a:ea typeface="Verdana" panose="020B0604030504040204" pitchFamily="34" charset="0"/>
                <a:cs typeface="Times New Roman" panose="02020603050405020304" pitchFamily="18" charset="0"/>
                <a:hlinkClick r:id="rId3"/>
              </a:rPr>
              <a:t>www.esfondi.lv</a:t>
            </a:r>
            <a:r>
              <a:rPr lang="lv-LV" sz="1400" dirty="0">
                <a:latin typeface="Verdana" panose="020B0604030504040204" pitchFamily="34" charset="0"/>
                <a:ea typeface="Verdana" panose="020B0604030504040204" pitchFamily="34" charset="0"/>
                <a:cs typeface="Times New Roman" panose="02020603050405020304" pitchFamily="18" charset="0"/>
              </a:rPr>
              <a:t>; </a:t>
            </a:r>
            <a:r>
              <a:rPr lang="lv-LV" sz="1400" dirty="0">
                <a:latin typeface="Verdana" panose="020B0604030504040204" pitchFamily="34" charset="0"/>
                <a:ea typeface="Verdana" panose="020B0604030504040204" pitchFamily="34" charset="0"/>
                <a:cs typeface="Times New Roman" panose="02020603050405020304" pitchFamily="18" charset="0"/>
                <a:hlinkClick r:id="rId4"/>
              </a:rPr>
              <a:t>www.cfla.gov.lv</a:t>
            </a:r>
            <a:endParaRPr lang="lv-LV" sz="1400" dirty="0">
              <a:latin typeface="Verdana" panose="020B0604030504040204" pitchFamily="34" charset="0"/>
              <a:ea typeface="Verdana" panose="020B0604030504040204" pitchFamily="34" charset="0"/>
            </a:endParaRPr>
          </a:p>
          <a:p>
            <a:pPr algn="just">
              <a:spcBef>
                <a:spcPts val="1200"/>
              </a:spcBef>
            </a:pPr>
            <a:endParaRPr lang="lv-LV" sz="1400" dirty="0">
              <a:latin typeface="Aptos" panose="020B0004020202020204" pitchFamily="34" charset="0"/>
              <a:ea typeface="Verdana" panose="020B0604030504040204" pitchFamily="34" charset="0"/>
              <a:cs typeface="DokChampa" panose="020B0604020202020204" pitchFamily="34" charset="-34"/>
            </a:endParaRPr>
          </a:p>
        </p:txBody>
      </p:sp>
      <p:sp>
        <p:nvSpPr>
          <p:cNvPr id="2" name="TextBox 1">
            <a:extLst>
              <a:ext uri="{FF2B5EF4-FFF2-40B4-BE49-F238E27FC236}">
                <a16:creationId xmlns:a16="http://schemas.microsoft.com/office/drawing/2014/main" id="{B8A6A082-9FEF-B44D-EC68-8272F3D97446}"/>
              </a:ext>
            </a:extLst>
          </p:cNvPr>
          <p:cNvSpPr txBox="1"/>
          <p:nvPr/>
        </p:nvSpPr>
        <p:spPr>
          <a:xfrm>
            <a:off x="574674" y="3163046"/>
            <a:ext cx="11042652" cy="2477601"/>
          </a:xfrm>
          <a:prstGeom prst="rect">
            <a:avLst/>
          </a:prstGeom>
          <a:noFill/>
        </p:spPr>
        <p:txBody>
          <a:bodyPr wrap="square">
            <a:spAutoFit/>
          </a:bodyPr>
          <a:lstStyle/>
          <a:p>
            <a:pPr indent="180340" algn="just">
              <a:spcBef>
                <a:spcPts val="1200"/>
              </a:spcBef>
            </a:pPr>
            <a:r>
              <a:rPr lang="lv-LV" sz="1400" i="1" dirty="0">
                <a:effectLst/>
                <a:latin typeface="Verdana" panose="020B0604030504040204" pitchFamily="34" charset="0"/>
                <a:ea typeface="Verdana" panose="020B0604030504040204" pitchFamily="34" charset="0"/>
                <a:cs typeface="DokChampa" panose="020B0604020202020204" pitchFamily="34" charset="-34"/>
              </a:rPr>
              <a:t>Pielikumā: </a:t>
            </a:r>
          </a:p>
          <a:p>
            <a:pPr marL="342900" indent="-342900" algn="just">
              <a:spcBef>
                <a:spcPts val="1200"/>
              </a:spcBef>
              <a:buAutoNum type="arabicParenR"/>
            </a:pPr>
            <a:r>
              <a:rPr lang="lv-LV"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ES fondu 2021.</a:t>
            </a:r>
            <a:r>
              <a:rPr lang="lv-LV" sz="1400" dirty="0">
                <a:latin typeface="Verdana" panose="020B0604030504040204" pitchFamily="34" charset="0"/>
                <a:ea typeface="Verdana" panose="020B0604030504040204" pitchFamily="34" charset="0"/>
              </a:rPr>
              <a:t>–</a:t>
            </a:r>
            <a:r>
              <a:rPr lang="lv-LV"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2027. gada plānošanas perioda MK noteikumu par specifisko atbalsta mērķu ieviešanu izstrādes laika grafika progress (1. pielikums)</a:t>
            </a:r>
            <a:r>
              <a:rPr lang="lv-LV" sz="14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 </a:t>
            </a:r>
            <a:endParaRPr lang="lv-LV" sz="1400" i="1" dirty="0">
              <a:latin typeface="Verdana" panose="020B0604030504040204" pitchFamily="34" charset="0"/>
              <a:ea typeface="Verdana" panose="020B0604030504040204" pitchFamily="34" charset="0"/>
              <a:cs typeface="DokChampa" panose="020B0604020202020204" pitchFamily="34" charset="-34"/>
            </a:endParaRPr>
          </a:p>
          <a:p>
            <a:pPr marL="342900" indent="-342900" algn="just">
              <a:spcBef>
                <a:spcPts val="1200"/>
              </a:spcBef>
              <a:buAutoNum type="arabicParenR"/>
            </a:pPr>
            <a:r>
              <a:rPr lang="lv-LV" sz="14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Iestāžu ziņotie Atveseļošanas fonda plāna ceturtā maksājuma pieprasījuma atskaites punktu/mērķu izpildes kavējumi (2. pielikums);</a:t>
            </a:r>
          </a:p>
          <a:p>
            <a:pPr marL="342900" indent="-342900" algn="just">
              <a:spcBef>
                <a:spcPts val="1200"/>
              </a:spcBef>
              <a:buAutoNum type="arabicParenR"/>
            </a:pPr>
            <a:r>
              <a:rPr lang="lv-LV" sz="14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Iestāžu ziņotie Atveseļošanas fonda plāna piektā un sestā maksājuma pieprasījumu atskaites punktu/mērķu izpildes kavējumi (3. pielikums);</a:t>
            </a:r>
          </a:p>
          <a:p>
            <a:pPr marL="342900" indent="-342900" algn="just">
              <a:spcBef>
                <a:spcPts val="1200"/>
              </a:spcBef>
              <a:buAutoNum type="arabicParenR"/>
            </a:pPr>
            <a:r>
              <a:rPr lang="lv-LV" sz="1400" i="1" noProof="0" dirty="0">
                <a:solidFill>
                  <a:srgbClr val="000000"/>
                </a:solidFill>
                <a:latin typeface="Verdana" panose="020B0604030504040204" pitchFamily="34" charset="0"/>
                <a:ea typeface="Verdana" panose="020B0604030504040204" pitchFamily="34" charset="0"/>
                <a:cs typeface="Times New Roman" panose="02020603050405020304" pitchFamily="18" charset="0"/>
              </a:rPr>
              <a:t>Administratīvā</a:t>
            </a:r>
            <a:r>
              <a:rPr lang="en-US"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 </a:t>
            </a:r>
            <a:r>
              <a:rPr lang="lv-LV" sz="1400" i="1" noProof="0" dirty="0">
                <a:solidFill>
                  <a:srgbClr val="000000"/>
                </a:solidFill>
                <a:latin typeface="Verdana" panose="020B0604030504040204" pitchFamily="34" charset="0"/>
                <a:ea typeface="Verdana" panose="020B0604030504040204" pitchFamily="34" charset="0"/>
                <a:cs typeface="Times New Roman" panose="02020603050405020304" pitchFamily="18" charset="0"/>
              </a:rPr>
              <a:t>sloga</a:t>
            </a:r>
            <a:r>
              <a:rPr lang="en-US"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 </a:t>
            </a:r>
            <a:r>
              <a:rPr lang="lv-LV" sz="1400" i="1" noProof="0" dirty="0">
                <a:solidFill>
                  <a:srgbClr val="000000"/>
                </a:solidFill>
                <a:latin typeface="Verdana" panose="020B0604030504040204" pitchFamily="34" charset="0"/>
                <a:ea typeface="Verdana" panose="020B0604030504040204" pitchFamily="34" charset="0"/>
                <a:cs typeface="Times New Roman" panose="02020603050405020304" pitchFamily="18" charset="0"/>
              </a:rPr>
              <a:t>mazināšanai saņemto priekšlikumu apkopojums </a:t>
            </a:r>
            <a:r>
              <a:rPr lang="en-US"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un </a:t>
            </a:r>
            <a:r>
              <a:rPr lang="lv-LV" sz="1400" i="1" noProof="0" dirty="0">
                <a:solidFill>
                  <a:srgbClr val="000000"/>
                </a:solidFill>
                <a:latin typeface="Verdana" panose="020B0604030504040204" pitchFamily="34" charset="0"/>
                <a:ea typeface="Verdana" panose="020B0604030504040204" pitchFamily="34" charset="0"/>
                <a:cs typeface="Times New Roman" panose="02020603050405020304" pitchFamily="18" charset="0"/>
              </a:rPr>
              <a:t>rīcība</a:t>
            </a:r>
            <a:r>
              <a:rPr lang="lv-LV" sz="14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 (4. pielikums). </a:t>
            </a:r>
          </a:p>
        </p:txBody>
      </p:sp>
      <p:sp>
        <p:nvSpPr>
          <p:cNvPr id="5" name="Text Box 2">
            <a:extLst>
              <a:ext uri="{FF2B5EF4-FFF2-40B4-BE49-F238E27FC236}">
                <a16:creationId xmlns:a16="http://schemas.microsoft.com/office/drawing/2014/main" id="{04C42310-AA54-04ED-9CFD-4DCC34B5498A}"/>
              </a:ext>
            </a:extLst>
          </p:cNvPr>
          <p:cNvSpPr txBox="1">
            <a:spLocks noChangeArrowheads="1"/>
          </p:cNvSpPr>
          <p:nvPr/>
        </p:nvSpPr>
        <p:spPr bwMode="auto">
          <a:xfrm>
            <a:off x="68129" y="6044535"/>
            <a:ext cx="11877575" cy="8649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indent="450850" eaLnBrk="0" hangingPunct="0">
              <a:defRPr>
                <a:solidFill>
                  <a:schemeClr val="tx1"/>
                </a:solidFill>
                <a:latin typeface="Arial" panose="020B0604020202020204" pitchFamily="34" charset="0"/>
              </a:defRPr>
            </a:lvl1pPr>
            <a:lvl2pPr marL="457200" eaLnBrk="0" hangingPunct="0">
              <a:defRPr>
                <a:solidFill>
                  <a:schemeClr val="tx1"/>
                </a:solidFill>
                <a:latin typeface="Arial" panose="020B0604020202020204" pitchFamily="34" charset="0"/>
              </a:defRPr>
            </a:lvl2pPr>
            <a:lvl3pPr marL="914400" eaLnBrk="0" hangingPunct="0">
              <a:defRPr>
                <a:solidFill>
                  <a:schemeClr val="tx1"/>
                </a:solidFill>
                <a:latin typeface="Arial" panose="020B0604020202020204" pitchFamily="34" charset="0"/>
              </a:defRPr>
            </a:lvl3pPr>
            <a:lvl4pPr marL="1371600" eaLnBrk="0" hangingPunct="0">
              <a:defRPr>
                <a:solidFill>
                  <a:schemeClr val="tx1"/>
                </a:solidFill>
                <a:latin typeface="Arial" panose="020B0604020202020204" pitchFamily="34" charset="0"/>
              </a:defRPr>
            </a:lvl4pPr>
            <a:lvl5pPr marL="1828800"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defTabSz="914400"/>
            <a:r>
              <a:rPr lang="lv-LV" sz="1400" spc="30" dirty="0">
                <a:effectLst/>
                <a:latin typeface="Verdana" panose="020B0604030504040204" pitchFamily="34" charset="0"/>
                <a:ea typeface="Verdana" panose="020B0604030504040204" pitchFamily="34" charset="0"/>
                <a:cs typeface="Times New Roman" panose="02020603050405020304" pitchFamily="18" charset="0"/>
              </a:rPr>
              <a:t>Finanšu ministrs								A. Ašeradens</a:t>
            </a:r>
            <a:endParaRPr lang="lv-LV" sz="1400" dirty="0">
              <a:effectLst/>
              <a:latin typeface="Verdana" panose="020B0604030504040204" pitchFamily="34" charset="0"/>
              <a:ea typeface="Verdana" panose="020B0604030504040204" pitchFamily="34" charset="0"/>
              <a:cs typeface="DokChampa" panose="020B0604020202020204" pitchFamily="34" charset="-34"/>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lv-LV" altLang="lv-LV" sz="100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endParaRPr>
          </a:p>
          <a:p>
            <a:pPr lvl="0" algn="just" defTabSz="914400"/>
            <a:r>
              <a:rPr lang="lv-LV" altLang="lv-LV" sz="1000" dirty="0" bmk="">
                <a:latin typeface="Verdana" panose="020B0604030504040204" pitchFamily="34" charset="0"/>
                <a:ea typeface="Verdana" panose="020B0604030504040204" pitchFamily="34" charset="0"/>
                <a:cs typeface="Times New Roman" panose="02020603050405020304" pitchFamily="18" charset="0"/>
              </a:rPr>
              <a:t>Ilze Mežsarga </a:t>
            </a:r>
            <a:r>
              <a:rPr lang="lv-LV" altLang="lv-LV" sz="1000" dirty="0" bmk="">
                <a:solidFill>
                  <a:srgbClr val="000000"/>
                </a:solidFill>
                <a:latin typeface="Verdana" panose="020B0604030504040204" pitchFamily="34" charset="0"/>
                <a:ea typeface="Verdana" panose="020B0604030504040204" pitchFamily="34" charset="0"/>
                <a:cs typeface="Times New Roman" panose="02020603050405020304" pitchFamily="18" charset="0"/>
              </a:rPr>
              <a:t>29279974</a:t>
            </a:r>
            <a:r>
              <a:rPr lang="lv-LV" altLang="lv-LV" sz="1000" dirty="0" bmk="">
                <a:latin typeface="Verdana" panose="020B0604030504040204" pitchFamily="34" charset="0"/>
                <a:ea typeface="Verdana" panose="020B0604030504040204" pitchFamily="34" charset="0"/>
                <a:cs typeface="Times New Roman" panose="02020603050405020304" pitchFamily="18" charset="0"/>
              </a:rPr>
              <a:t> </a:t>
            </a:r>
            <a:endParaRPr lang="lv-LV" altLang="lv-LV" sz="1000" dirty="0">
              <a:latin typeface="Verdana" panose="020B0604030504040204" pitchFamily="34" charset="0"/>
              <a:ea typeface="Verdana" panose="020B0604030504040204" pitchFamily="34" charset="0"/>
            </a:endParaRPr>
          </a:p>
          <a:p>
            <a:pPr lvl="0" algn="just" defTabSz="914400"/>
            <a:r>
              <a:rPr lang="lv-LV" altLang="lv-LV" sz="1000" dirty="0">
                <a:latin typeface="Verdana" panose="020B0604030504040204" pitchFamily="34" charset="0"/>
                <a:ea typeface="Verdana" panose="020B0604030504040204" pitchFamily="34" charset="0"/>
                <a:cs typeface="Times New Roman" panose="02020603050405020304" pitchFamily="18" charset="0"/>
                <a:hlinkClick r:id="rId5"/>
              </a:rPr>
              <a:t>ilze.mezsarga@fm.gov.lv</a:t>
            </a:r>
            <a:endParaRPr lang="lv-LV" altLang="lv-LV" sz="1000" dirty="0">
              <a:latin typeface="Verdana" panose="020B0604030504040204" pitchFamily="34" charset="0"/>
              <a:ea typeface="Verdana" panose="020B0604030504040204"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lv-LV" altLang="lv-LV" sz="10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56459798"/>
      </p:ext>
    </p:extLst>
  </p:cSld>
  <p:clrMapOvr>
    <a:masterClrMapping/>
  </p:clrMapOvr>
</p:sld>
</file>

<file path=ppt/theme/theme1.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FM-Presentation_LV.pptx" id="{02C5A7C7-E12E-4316-85F3-17B400FB557F}" vid="{558787D4-1F96-4AEC-9C62-B2AAD389BF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3A26EAD-C3C4-4422-8263-E718DE20C7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CC1686BC-4040-4C55-B61B-2D61E1828D19}">
  <ds:schemaRefs>
    <ds:schemaRef ds:uri="http://schemas.microsoft.com/sharepoint/v3/contenttype/forms"/>
  </ds:schemaRefs>
</ds:datastoreItem>
</file>

<file path=customXml/itemProps3.xml><?xml version="1.0" encoding="utf-8"?>
<ds:datastoreItem xmlns:ds="http://schemas.openxmlformats.org/officeDocument/2006/customXml" ds:itemID="{080452BC-2159-499B-B2EE-D0DD5767A271}">
  <ds:schemaRefs>
    <ds:schemaRef ds:uri="http://schemas.microsoft.com/office/2006/documentManagement/types"/>
    <ds:schemaRef ds:uri="http://www.w3.org/XML/1998/namespace"/>
    <ds:schemaRef ds:uri="http://purl.org/dc/terms/"/>
    <ds:schemaRef ds:uri="http://schemas.microsoft.com/office/infopath/2007/PartnerControls"/>
    <ds:schemaRef ds:uri="http://schemas.microsoft.com/office/2006/metadata/properties"/>
    <ds:schemaRef ds:uri="http://purl.org/dc/elements/1.1/"/>
    <ds:schemaRef ds:uri="http://schemas.openxmlformats.org/package/2006/metadata/core-properties"/>
    <ds:schemaRef ds:uri="http://purl.org/dc/dcmitype/"/>
  </ds:schemaRefs>
</ds:datastoreItem>
</file>

<file path=docMetadata/LabelInfo.xml><?xml version="1.0" encoding="utf-8"?>
<clbl:labelList xmlns:clbl="http://schemas.microsoft.com/office/2020/mipLabelMetadata">
  <clbl:label id="{1b8a7570-3ec8-4c4e-9532-5dbb2f157b31}" enabled="1" method="Standard" siteId="{fd50a0e4-c289-4266-b7ff-7d9cf5066e91}" removed="0"/>
</clbl:labelList>
</file>

<file path=docProps/app.xml><?xml version="1.0" encoding="utf-8"?>
<Properties xmlns="http://schemas.openxmlformats.org/officeDocument/2006/extended-properties" xmlns:vt="http://schemas.openxmlformats.org/officeDocument/2006/docPropsVTypes">
  <Template>FM-Presentation_LV</Template>
  <TotalTime>22096</TotalTime>
  <Words>1236</Words>
  <Application>Microsoft Office PowerPoint</Application>
  <PresentationFormat>Widescreen</PresentationFormat>
  <Paragraphs>130</Paragraphs>
  <Slides>11</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Aptos</vt:lpstr>
      <vt:lpstr>Arial</vt:lpstr>
      <vt:lpstr>Calibri</vt:lpstr>
      <vt:lpstr>DokChampa</vt:lpstr>
      <vt:lpstr>Times New Roman</vt:lpstr>
      <vt:lpstr>Verdana</vt:lpstr>
      <vt:lpstr>Wingdings</vt:lpstr>
      <vt:lpstr>89_Prezentacija_templateLV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Turpmākā rīcība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Ieva Ziepniece</dc:creator>
  <cp:lastModifiedBy>Dace Ķeze</cp:lastModifiedBy>
  <cp:revision>3367</cp:revision>
  <cp:lastPrinted>2024-11-19T10:55:10Z</cp:lastPrinted>
  <dcterms:created xsi:type="dcterms:W3CDTF">2022-01-10T13:44:34Z</dcterms:created>
  <dcterms:modified xsi:type="dcterms:W3CDTF">2025-07-29T07:29:55Z</dcterms:modified>
</cp:coreProperties>
</file>