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0" r:id="rId5"/>
  </p:sldMasterIdLst>
  <p:notesMasterIdLst>
    <p:notesMasterId r:id="rId28"/>
  </p:notesMasterIdLst>
  <p:sldIdLst>
    <p:sldId id="1374" r:id="rId6"/>
    <p:sldId id="256" r:id="rId7"/>
    <p:sldId id="275" r:id="rId8"/>
    <p:sldId id="1370" r:id="rId9"/>
    <p:sldId id="258" r:id="rId10"/>
    <p:sldId id="1371" r:id="rId11"/>
    <p:sldId id="264" r:id="rId12"/>
    <p:sldId id="265" r:id="rId13"/>
    <p:sldId id="271" r:id="rId14"/>
    <p:sldId id="259" r:id="rId15"/>
    <p:sldId id="260" r:id="rId16"/>
    <p:sldId id="261" r:id="rId17"/>
    <p:sldId id="269" r:id="rId18"/>
    <p:sldId id="1373" r:id="rId19"/>
    <p:sldId id="257" r:id="rId20"/>
    <p:sldId id="1372" r:id="rId21"/>
    <p:sldId id="1375" r:id="rId22"/>
    <p:sldId id="1376" r:id="rId23"/>
    <p:sldId id="1377" r:id="rId24"/>
    <p:sldId id="1378" r:id="rId25"/>
    <p:sldId id="266" r:id="rId26"/>
    <p:sldId id="289" r:id="rId2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B88B098-A5DE-9663-0860-83A2D57FBBF7}" name="Ginta Egle" initials="GE" userId="S::ginta.egle@vm.gov.lv::170a0e70-80ff-43af-9bcc-62b84e90088d" providerId="AD"/>
  <p188:author id="{D13DEFEE-2A19-83D9-207E-EB95DB750CEE}" name="Svens Henkuzens" initials="SH" userId="S::svens.henkuzens@vm.gov.lv::c8fe8674-b51d-413b-bc2d-1233a7fd6a9c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285BE9-5593-47D9-BFAD-8B349D7DFB89}" v="2" dt="2026-03-24T06:50:11.1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8/10/relationships/authors" Target="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Relationship Id="rId8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v-LV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AUEI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37D-4B53-9D65-A111593512A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37D-4B53-9D65-A111593512A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37D-4B53-9D65-A111593512A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37D-4B53-9D65-A111593512A8}"/>
              </c:ext>
            </c:extLst>
          </c:dPt>
          <c:dLbls>
            <c:dLbl>
              <c:idx val="0"/>
              <c:layout>
                <c:manualLayout>
                  <c:x val="-8.1076138456464095E-2"/>
                  <c:y val="3.7806674255546756E-2"/>
                </c:manualLayout>
              </c:layout>
              <c:tx>
                <c:rich>
                  <a:bodyPr/>
                  <a:lstStyle/>
                  <a:p>
                    <a:fld id="{0089E798-3FDB-4CDF-96A7-A187734D2B1B}" type="CELLRANGE">
                      <a:rPr lang="en-US" smtClean="0"/>
                      <a:pPr/>
                      <a:t>[ŠŪNU DIAPAZONS]</a:t>
                    </a:fld>
                    <a:r>
                      <a:rPr lang="en-US" baseline="0"/>
                      <a:t> </a:t>
                    </a:r>
                    <a:fld id="{D782BC24-5F98-4605-943C-DD311DB8A126}" type="VALUE">
                      <a:rPr lang="en-US" baseline="0"/>
                      <a:pPr/>
                      <a:t>[VĒRTĪBA]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837D-4B53-9D65-A111593512A8}"/>
                </c:ext>
              </c:extLst>
            </c:dLbl>
            <c:dLbl>
              <c:idx val="1"/>
              <c:layout>
                <c:manualLayout>
                  <c:x val="1.4287771953392968E-3"/>
                  <c:y val="-0.17325856530019429"/>
                </c:manualLayout>
              </c:layout>
              <c:tx>
                <c:rich>
                  <a:bodyPr/>
                  <a:lstStyle/>
                  <a:p>
                    <a:fld id="{2FD72463-470B-42C3-AAC5-071CA75AAB49}" type="VALUE">
                      <a:rPr lang="en-US"/>
                      <a:pPr/>
                      <a:t>[VĒRTĪBA]</a:t>
                    </a:fld>
                    <a:endParaRPr lang="lv-LV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837D-4B53-9D65-A111593512A8}"/>
                </c:ext>
              </c:extLst>
            </c:dLbl>
            <c:dLbl>
              <c:idx val="2"/>
              <c:layout>
                <c:manualLayout>
                  <c:x val="7.1001264125863342E-2"/>
                  <c:y val="-4.9343054460111958E-3"/>
                </c:manualLayout>
              </c:layout>
              <c:tx>
                <c:rich>
                  <a:bodyPr/>
                  <a:lstStyle/>
                  <a:p>
                    <a:fld id="{CBE648AE-D320-40AD-8CE6-5D819330DC63}" type="VALUE">
                      <a:rPr lang="en-US"/>
                      <a:pPr/>
                      <a:t>[VĒRTĪBA]</a:t>
                    </a:fld>
                    <a:endParaRPr lang="lv-LV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837D-4B53-9D65-A111593512A8}"/>
                </c:ext>
              </c:extLst>
            </c:dLbl>
            <c:dLbl>
              <c:idx val="3"/>
              <c:layout>
                <c:manualLayout>
                  <c:x val="4.0117416483465146E-2"/>
                  <c:y val="0.17436135057531349"/>
                </c:manualLayout>
              </c:layout>
              <c:tx>
                <c:rich>
                  <a:bodyPr/>
                  <a:lstStyle/>
                  <a:p>
                    <a:fld id="{04AA974A-AB1F-4BE5-BD1C-0E66E8051860}" type="VALUE">
                      <a:rPr lang="en-US"/>
                      <a:pPr/>
                      <a:t>[VĒRTĪBA]</a:t>
                    </a:fld>
                    <a:endParaRPr lang="lv-LV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837D-4B53-9D65-A111593512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lv-LV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6350" cap="flat" cmpd="sng" algn="ctr">
                  <a:solidFill>
                    <a:schemeClr val="tx1"/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Sheet1!$B$1:$E$1</c:f>
              <c:strCache>
                <c:ptCount val="4"/>
                <c:pt idx="0">
                  <c:v>Augšējo elpceļu slimības</c:v>
                </c:pt>
                <c:pt idx="1">
                  <c:v>Muskoskeletālās</c:v>
                </c:pt>
                <c:pt idx="2">
                  <c:v>Nesavietots</c:v>
                </c:pt>
                <c:pt idx="3">
                  <c:v>Pārējās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40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Sheet1!$H$6</c15:f>
                <c15:dlblRangeCache>
                  <c:ptCount val="1"/>
                </c15:dlblRangeCache>
              </c15:datalabelsRange>
            </c:ext>
            <c:ext xmlns:c16="http://schemas.microsoft.com/office/drawing/2014/chart" uri="{C3380CC4-5D6E-409C-BE32-E72D297353CC}">
              <c16:uniqueId val="{00000008-837D-4B53-9D65-A111593512A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5606868889055616"/>
          <c:y val="9.4012340154682683E-2"/>
          <c:w val="0.3591147137177737"/>
          <c:h val="0.805755476915948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+mn-cs"/>
            </a:defRPr>
          </a:pPr>
          <a:endParaRPr lang="lv-LV"/>
        </a:p>
      </c:txPr>
    </c:legend>
    <c:plotVisOnly val="1"/>
    <c:dispBlanksAs val="span"/>
    <c:showDLblsOverMax val="1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lv-LV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0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4699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667A23-28E6-D14D-9A96-D5E05966E20A}" type="slidenum">
              <a:rPr lang="en-LV" smtClean="0"/>
              <a:t>1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550513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51824-0AA6-B23A-8FA7-558E5C5E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84E907-0C5E-4651-FA13-0F6325DFA8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E7E350-CBD6-2345-EB0F-72EB67B8E4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83187-B49B-D766-7BE4-D0F3983A0A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18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https://www.hi.lt/uploads/Statistikos_leidiniai_Sveikatos_statistika/la2024.pdf (Higienos institutas, “Lietuvos sveikatos statistika 2024”; sadaļa par “Laikinas nedarbingumas” un iemeslu struktūru)
- https://www.mkm.ee/sites/default/files/documents/2023-07/T%C3%B6%C3%B6v%C3%B5imetuse%20ennetamise%20lahenduse%20v%C3%A4ljat%C3%B6%C3%B6tamise%20anal%C3%BC%C3%BCs.pdf (MKM analīze; tabulas par &gt;2 mēn. ATV cēloņiem, izmantojot Tervisekassa 2019 datus)
[/Sources]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4009E-A88B-D3F1-BCD5-9CF0478C3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9ACA46-D2F0-E884-B1E9-792EE37DE1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73FE6-5407-8FEA-E839-4C774F56B5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https://www.hi.lt/uploads/Statistikos_leidiniai_Sveikatos_statistika/la2024.pdf (Higienos institutas, “Lietuvos sveikatos statistika 2024”; sadaļa par “Laikinas nedarbingumas” un iemeslu struktūru)
- https://www.mkm.ee/sites/default/files/documents/2023-07/T%C3%B6%C3%B6v%C3%B5imetuse%20ennetamise%20lahenduse%20v%C3%A4ljat%C3%B6%C3%B6tamise%20anal%C3%BC%C3%BCs.pdf (MKM analīze; tabulas par &gt;2 mēn. ATV cēloņiem, izmantojot Tervisekassa 2019 datus)
[/Sources]
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7C74AC-F4D7-87DB-8B5A-F3ABB5C698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280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v-L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BCECD-71AF-024C-B5E5-CB69EC9EF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18427-5FC7-3E43-8F64-DE6DAEE47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ED5A9-EFEF-9C45-832A-E82AFC0CA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FA335-FAD0-48A4-8681-FF4A1BAB3B01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9AE86-9C0E-AE48-B643-0D07A6E62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46147-79D1-8F4B-99D1-7A8B543B4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43891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F14FB7-D19C-1845-A31B-A7ABEC228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26B2-11B6-435F-A98B-3D30EBE6E31D}" type="datetime1">
              <a:rPr lang="en-US" smtClean="0"/>
              <a:t>4/2/2026</a:t>
            </a:fld>
            <a:endParaRPr lang="en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945BD1-53D1-A24B-BEB5-F371C3B1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1197E2-4B0E-784D-9893-C8E9D6AD5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65701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5B3D6-C0EF-B843-B230-1DB65EE93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259BC2-9B9D-6249-8F70-921C35C3E0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57AED-65B5-7E40-8BA9-93A757974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5F2AD-FD6B-4809-BA53-8969AFDBAE7C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4DE97-7EA9-1844-A739-7B91AE28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91B38-B065-6344-BE8F-531CB2766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934932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BCECD-71AF-024C-B5E5-CB69EC9EF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18427-5FC7-3E43-8F64-DE6DAEE47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ED5A9-EFEF-9C45-832A-E82AFC0CA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FA335-FAD0-48A4-8681-FF4A1BAB3B01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9AE86-9C0E-AE48-B643-0D07A6E62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C46147-79D1-8F4B-99D1-7A8B543B4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09684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79D00-5567-D249-BAEA-DE71F58D4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B940D-E6F4-2649-8557-F7167785C1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C4032-9C8F-6B4B-B32D-21CFD7842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7260-AFE3-4334-80B8-8C8B079306A0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113E3D-899F-C24F-8D45-F11487C65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DB6822-AE1A-454B-B570-E8D895A59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94963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75775-8DBE-4C4A-9167-12BB84EF8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4F5A3-C1C4-9C4A-B842-5888E700DB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599041-DC4E-A144-9515-9A2119C9B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116221-4DE8-6A4A-B082-C8573211F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34654-6523-4F7F-9D01-ABF8CB9D87B0}" type="datetime1">
              <a:rPr lang="en-US" smtClean="0"/>
              <a:t>4/2/2026</a:t>
            </a:fld>
            <a:endParaRPr lang="en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C2CFC-8D84-4647-9751-22F5A0817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13233-0EAA-DA4D-B412-3779EA027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111028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6BBEF-6B68-6540-A94F-FD4E09124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19B016-5AB5-424D-8068-4748E3264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FE64F8-2FB4-4C42-A533-A6477BFB1B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5200C6-35AC-C844-AACF-9C9FA80BAD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96CA8B-7CBE-EF44-AEF9-5F9202E2AD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3EA7FE-558D-B24F-A076-0F0BFD2A6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A6E11-A222-46FF-B55E-ADC58846CC29}" type="datetime1">
              <a:rPr lang="en-US" smtClean="0"/>
              <a:t>4/2/2026</a:t>
            </a:fld>
            <a:endParaRPr lang="en-LV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1B41E1-AA3C-2948-968B-D9D7DFEDB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8FB621-908D-124B-892D-6DB20B87F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4072585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7EA10-B5D3-3346-A6A0-C951B3762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6233CC-3990-3349-BF08-D7897BD9A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2D50D-6B84-4ED0-8B83-5DC5EF87A634}" type="datetime1">
              <a:rPr lang="en-US" smtClean="0"/>
              <a:t>4/2/2026</a:t>
            </a:fld>
            <a:endParaRPr lang="en-LV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5BA251-342F-EC41-A13E-694BF8769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CE81B3-AC61-BD4C-87EE-64DFB051B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1677505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F14FB7-D19C-1845-A31B-A7ABEC228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A26B2-11B6-435F-A98B-3D30EBE6E31D}" type="datetime1">
              <a:rPr lang="en-US" smtClean="0"/>
              <a:t>4/2/2026</a:t>
            </a:fld>
            <a:endParaRPr lang="en-LV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1945BD1-53D1-A24B-BEB5-F371C3B1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1197E2-4B0E-784D-9893-C8E9D6AD5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358651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1099D-2F84-1C42-B837-9BE45224E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43B68-4E16-9846-87C6-A5D9BB4F0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9DB718-A836-8547-BD9B-96F3F6DF89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A1D20-B852-0943-B53C-1398C3D3E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680D4-F667-484E-AC8A-3200761663DD}" type="datetime1">
              <a:rPr lang="en-US" smtClean="0"/>
              <a:t>4/2/2026</a:t>
            </a:fld>
            <a:endParaRPr lang="en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2D738A-7EC1-504A-8927-75916B03B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0A050E-B8B8-E149-9009-9FD114C2F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4093550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9B2F1C-D4D6-794C-92C8-52DA7293D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21949C-5DCA-E044-AC71-E512433243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LV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7E6BAC-5013-2D4B-B480-CD96BDA76C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5E75B1-2D41-7148-9695-A2147EB46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39C0-F570-4D28-B4BA-49035E9FF142}" type="datetime1">
              <a:rPr lang="en-US" smtClean="0"/>
              <a:t>4/2/2026</a:t>
            </a:fld>
            <a:endParaRPr lang="en-LV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4B63E2-F347-4949-BCF1-B0C3AF283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6E775-ABB8-8F44-879A-13D982504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6204399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B70AC-D54A-A04C-BE9C-83A57FD55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067676-B0AC-754E-8512-48E56E8B30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C2B6D-4119-E846-BBC1-6A2D4B43D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D4AD5-739E-4BF9-9182-E9A958CA5150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706A7A-F3DD-2D4B-B501-A004659BA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C7692-FA1E-544C-A3DF-74BC0BF0A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7193747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1681E2-F928-4148-9260-C3A5104FAA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3FE7C7-13D7-D747-844D-CAC3F9F0EF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8A049-EC32-1146-B45B-8BD357472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5E392-0C3F-45BE-BD2A-813761ECCB0D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883A4-CD4A-164C-B07D-3B014BCF4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48536B-C7CE-0546-9A25-7C8BCE2B0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24565455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1887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64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1DB4CD-67AC-FA4D-91EB-9DB9035EA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LV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9B3B06-25F6-BC4C-95B4-0B15C00B4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LV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8874E-E3A5-1445-9AE3-02416F13F5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ED515-9B47-4A99-B327-F1F30D2C2EA6}" type="datetime1">
              <a:rPr lang="en-US" smtClean="0"/>
              <a:t>4/2/2026</a:t>
            </a:fld>
            <a:endParaRPr lang="en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82AF01-F890-F346-A551-68AD1DE863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lv-LV"/>
              <a:t>novembris 2024 / Veselības ministrijas kapitālsabiedrības</a:t>
            </a:r>
            <a:endParaRPr lang="en-LV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A7FDD-467B-014F-9A1B-494D8C7D8E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5576-2E04-AB4E-9D0A-05AE490743CD}" type="slidenum">
              <a:rPr lang="en-LV" smtClean="0"/>
              <a:t>‹#›</a:t>
            </a:fld>
            <a:endParaRPr lang="en-LV"/>
          </a:p>
        </p:txBody>
      </p:sp>
    </p:spTree>
    <p:extLst>
      <p:ext uri="{BB962C8B-B14F-4D97-AF65-F5344CB8AC3E}">
        <p14:creationId xmlns:p14="http://schemas.microsoft.com/office/powerpoint/2010/main" val="71146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ikumi.lv/ta/id/340957-par-2-1-3-1-i-investicijas-projekta-arstniecibas-procesa-datu-parvaldibas-pilnveidosana-pases-apstiprinasanu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powerbi.com/view?r=eyJrIjoiZGNiY2Y4OGItZWI0Yy00NjFmLWFiZTMtMjJiNTViOTZjMWM3IiwidCI6ImRiYzkwMTJkLTYyOGItNDNkNC1iMTkwLThhNzMwZjdlMWU5NiIsImMiOjl9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37DBE565-E697-9F45-B1B0-5E8B0D72D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1362" y="0"/>
            <a:ext cx="1724638" cy="227911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27CE3DE-0D69-C44F-94CB-EF4308B752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89104"/>
            <a:ext cx="12192000" cy="2260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469F05-19D6-0983-22C6-B04F73B4F356}"/>
              </a:ext>
            </a:extLst>
          </p:cNvPr>
          <p:cNvSpPr txBox="1"/>
          <p:nvPr/>
        </p:nvSpPr>
        <p:spPr>
          <a:xfrm>
            <a:off x="3484392" y="3237615"/>
            <a:ext cx="5298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Darbnespējas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lapu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datu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kvalitātes</a:t>
            </a:r>
            <a:r>
              <a:rPr lang="lv-LV" sz="24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pilnveidošana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16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3" name="Text 1"/>
          <p:cNvSpPr/>
          <p:nvPr/>
        </p:nvSpPr>
        <p:spPr>
          <a:xfrm>
            <a:off x="822960" y="502920"/>
            <a:ext cx="10789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Protokollēmums</a:t>
            </a:r>
            <a:endParaRPr lang="en-US" sz="3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22960" y="1234440"/>
            <a:ext cx="10789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15000"/>
              </a:lnSpc>
            </a:pPr>
            <a:r>
              <a:rPr lang="pt-BR" dirty="0">
                <a:latin typeface="Verdana" panose="020B0604030504040204" pitchFamily="34" charset="0"/>
                <a:ea typeface="Verdana" panose="020B0604030504040204" pitchFamily="34" charset="0"/>
              </a:rPr>
              <a:t>Ministru kabineta 2025. gada 12. augusta sēdes protokol</a:t>
            </a:r>
            <a:r>
              <a:rPr lang="lv-LV" dirty="0">
                <a:latin typeface="Verdana" panose="020B0604030504040204" pitchFamily="34" charset="0"/>
                <a:ea typeface="Verdana" panose="020B0604030504040204" pitchFamily="34" charset="0"/>
              </a:rPr>
              <a:t>a</a:t>
            </a:r>
            <a:r>
              <a:rPr lang="pt-BR" dirty="0">
                <a:latin typeface="Verdana" panose="020B0604030504040204" pitchFamily="34" charset="0"/>
                <a:ea typeface="Verdana" panose="020B0604030504040204" pitchFamily="34" charset="0"/>
              </a:rPr>
              <a:t> Nr. 31 73 § 3. punkt</a:t>
            </a:r>
            <a:r>
              <a:rPr lang="lv-LV" dirty="0">
                <a:latin typeface="Verdana" panose="020B0604030504040204" pitchFamily="34" charset="0"/>
                <a:ea typeface="Verdana" panose="020B0604030504040204" pitchFamily="34" charset="0"/>
              </a:rPr>
              <a:t>s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3063240" y="2423160"/>
            <a:ext cx="7997857" cy="3239050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5000"/>
              </a:lnSpc>
            </a:pPr>
            <a:r>
              <a:rPr lang="lv-LV" sz="2000" dirty="0">
                <a:latin typeface="Verdana" panose="020B0604030504040204" pitchFamily="34" charset="0"/>
                <a:ea typeface="Verdana" panose="020B0604030504040204" pitchFamily="34" charset="0"/>
              </a:rPr>
              <a:t>Veselības ministrijai līdz 2026. gada 31. martam </a:t>
            </a:r>
            <a:r>
              <a:rPr lang="lv-LV" sz="20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izstrādāt priekšlikumus risinājumam DNL* datu kvalitātes pilnveidošanai</a:t>
            </a:r>
            <a:r>
              <a:rPr lang="lv-LV" sz="2000" dirty="0">
                <a:latin typeface="Verdana" panose="020B0604030504040204" pitchFamily="34" charset="0"/>
                <a:ea typeface="Verdana" panose="020B0604030504040204" pitchFamily="34" charset="0"/>
              </a:rPr>
              <a:t>, kā arī datu ieguvei par saslimšanas cēloņiem, kuru dēļ iestājas darbnespēja. </a:t>
            </a:r>
          </a:p>
        </p:txBody>
      </p:sp>
      <p:pic>
        <p:nvPicPr>
          <p:cNvPr id="9" name="Grafika 8" descr="Contract outline">
            <a:extLst>
              <a:ext uri="{FF2B5EF4-FFF2-40B4-BE49-F238E27FC236}">
                <a16:creationId xmlns:a16="http://schemas.microsoft.com/office/drawing/2014/main" id="{7CFB0883-8E11-DB45-C6E6-9BAE5828E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50264" y="3145536"/>
            <a:ext cx="1243584" cy="124358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EBA8E38-BE8C-73A2-8740-DB7D7F56EE1E}"/>
              </a:ext>
            </a:extLst>
          </p:cNvPr>
          <p:cNvSpPr txBox="1"/>
          <p:nvPr/>
        </p:nvSpPr>
        <p:spPr>
          <a:xfrm>
            <a:off x="243840" y="6393730"/>
            <a:ext cx="47000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*DNL – darbnespējas lapas</a:t>
            </a:r>
            <a:endParaRPr lang="lv-LV" sz="1200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</a:endParaRPr>
          </a:p>
          <a:p>
            <a:endParaRPr lang="lv-LV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81936-A3F3-79CD-368B-48A0BDE505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>
            <a:extLst>
              <a:ext uri="{FF2B5EF4-FFF2-40B4-BE49-F238E27FC236}">
                <a16:creationId xmlns:a16="http://schemas.microsoft.com/office/drawing/2014/main" id="{5BAE1F22-2136-9702-0B9D-45A635AAE2FD}"/>
              </a:ext>
            </a:extLst>
          </p:cNvPr>
          <p:cNvSpPr/>
          <p:nvPr/>
        </p:nvSpPr>
        <p:spPr>
          <a:xfrm>
            <a:off x="868680" y="475488"/>
            <a:ext cx="7772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 err="1"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Saturs</a:t>
            </a:r>
            <a:endParaRPr lang="en-US" sz="3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34B1D630-FA87-3E85-5585-B7F4001B8022}"/>
              </a:ext>
            </a:extLst>
          </p:cNvPr>
          <p:cNvSpPr/>
          <p:nvPr/>
        </p:nvSpPr>
        <p:spPr>
          <a:xfrm>
            <a:off x="777240" y="114300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6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E4ECA45F-1020-0EB3-D119-05E67D3A465B}"/>
              </a:ext>
            </a:extLst>
          </p:cNvPr>
          <p:cNvSpPr/>
          <p:nvPr/>
        </p:nvSpPr>
        <p:spPr>
          <a:xfrm>
            <a:off x="868680" y="3529584"/>
            <a:ext cx="502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5" name="Shape 33">
            <a:extLst>
              <a:ext uri="{FF2B5EF4-FFF2-40B4-BE49-F238E27FC236}">
                <a16:creationId xmlns:a16="http://schemas.microsoft.com/office/drawing/2014/main" id="{69A2D8F0-A6F0-5EA6-F32B-25413BB68BC5}"/>
              </a:ext>
            </a:extLst>
          </p:cNvPr>
          <p:cNvSpPr/>
          <p:nvPr/>
        </p:nvSpPr>
        <p:spPr>
          <a:xfrm>
            <a:off x="0" y="6629400"/>
            <a:ext cx="12191695" cy="228600"/>
          </a:xfrm>
          <a:prstGeom prst="rect">
            <a:avLst/>
          </a:prstGeom>
          <a:noFill/>
          <a:ln w="12700">
            <a:solidFill>
              <a:srgbClr val="E6F2F0"/>
            </a:solidFill>
            <a:prstDash val="solid"/>
          </a:ln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53BBCD-EAE9-8E45-24C6-BF17FFEC07A0}"/>
              </a:ext>
            </a:extLst>
          </p:cNvPr>
          <p:cNvSpPr txBox="1">
            <a:spLocks/>
          </p:cNvSpPr>
          <p:nvPr/>
        </p:nvSpPr>
        <p:spPr>
          <a:xfrm>
            <a:off x="2905033" y="1688454"/>
            <a:ext cx="7683719" cy="529160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Aft>
                <a:spcPts val="1200"/>
              </a:spcAft>
              <a:buAutoNum type="arabicPeriod"/>
            </a:pPr>
            <a:r>
              <a:rPr lang="lv-LV" sz="1400" b="1" dirty="0">
                <a:solidFill>
                  <a:srgbClr val="1F293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Esošā situācija</a:t>
            </a:r>
            <a:endParaRPr lang="lv-LV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457200" indent="-457200">
              <a:spcAft>
                <a:spcPts val="1200"/>
              </a:spcAft>
              <a:buAutoNum type="arabicPeriod"/>
            </a:pPr>
            <a:r>
              <a:rPr lang="lv-LV" sz="1400" b="1" dirty="0">
                <a:latin typeface="Verdana"/>
                <a:ea typeface="Verdana"/>
              </a:rPr>
              <a:t>Datu ieguves un savietošanas metodes </a:t>
            </a:r>
            <a:endParaRPr lang="lv-LV" sz="1000" b="1" dirty="0">
              <a:latin typeface="Verdana"/>
              <a:ea typeface="Verdana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	2.1. Metodes datu ieguvei	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		2.1.1. </a:t>
            </a:r>
            <a:r>
              <a:rPr lang="lv-LV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D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iagnoze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kā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obligāta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prasība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endParaRPr lang="lv-LV" sz="1400" dirty="0">
              <a:solidFill>
                <a:srgbClr val="0B1220"/>
              </a:solidFill>
              <a:latin typeface="Verdana" panose="020B0604030504040204" pitchFamily="34" charset="0"/>
              <a:ea typeface="Verdana" panose="020B0604030504040204" pitchFamily="34" charset="0"/>
              <a:cs typeface="Aptos Display" pitchFamily="34" charset="-12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		2.1.2. </a:t>
            </a:r>
            <a:r>
              <a:rPr lang="lv-LV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</a:t>
            </a:r>
            <a:r>
              <a:rPr lang="en-US" sz="1400" dirty="0" err="1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rīvā</a:t>
            </a:r>
            <a:r>
              <a:rPr lang="en-US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teksta</a:t>
            </a:r>
            <a:r>
              <a:rPr lang="en-US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lauka</a:t>
            </a:r>
            <a:r>
              <a:rPr lang="en-US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lang="en-US" sz="1400" dirty="0" err="1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analīze</a:t>
            </a:r>
            <a:r>
              <a:rPr lang="en-US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endParaRPr lang="lv-LV" sz="1400" dirty="0">
              <a:solidFill>
                <a:srgbClr val="111827"/>
              </a:solidFill>
              <a:latin typeface="Verdana" panose="020B0604030504040204" pitchFamily="34" charset="0"/>
              <a:ea typeface="Verdana" panose="020B0604030504040204" pitchFamily="34" charset="0"/>
              <a:cs typeface="Calibri" pitchFamily="34" charset="-12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solidFill>
                  <a:srgbClr val="11182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		</a:t>
            </a:r>
            <a:r>
              <a:rPr lang="lv-LV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2.1.3. Manuāla talonu savietošana ar DNL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		2.1.4. </a:t>
            </a:r>
            <a:r>
              <a:rPr lang="lv-LV" sz="14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Calibri" pitchFamily="34" charset="-120"/>
              </a:rPr>
              <a:t>S</a:t>
            </a:r>
            <a:r>
              <a:rPr lang="en-US" sz="1400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istēmiska</a:t>
            </a:r>
            <a:r>
              <a:rPr lang="en-US" sz="14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analītika</a:t>
            </a:r>
            <a:r>
              <a:rPr lang="en-US" sz="14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ANM </a:t>
            </a:r>
            <a:r>
              <a:rPr lang="en-US" sz="1400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projekta</a:t>
            </a:r>
            <a:r>
              <a:rPr lang="en-US" sz="14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ietvaros</a:t>
            </a:r>
            <a:endParaRPr lang="lv-LV" sz="1400" dirty="0">
              <a:solidFill>
                <a:srgbClr val="2B2B2B"/>
              </a:solidFill>
              <a:latin typeface="Verdana" pitchFamily="34" charset="0"/>
              <a:ea typeface="Verdana" pitchFamily="34" charset="-122"/>
              <a:cs typeface="Verdana" pitchFamily="34" charset="-12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lv-LV" sz="14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Calibri" pitchFamily="34" charset="-120"/>
              </a:rPr>
              <a:t>		2.1.5 Sadarbība ar Centrālo statistikas pārvaldi</a:t>
            </a:r>
            <a:endParaRPr lang="lv-LV" sz="1400" dirty="0">
              <a:solidFill>
                <a:srgbClr val="111827"/>
              </a:solidFill>
              <a:latin typeface="Verdana" panose="020B0604030504040204" pitchFamily="34" charset="0"/>
              <a:ea typeface="Verdana" panose="020B0604030504040204" pitchFamily="34" charset="0"/>
              <a:cs typeface="Calibri" pitchFamily="34" charset="-120"/>
            </a:endParaRPr>
          </a:p>
          <a:p>
            <a:pPr marL="0" indent="0">
              <a:spcAft>
                <a:spcPts val="1200"/>
              </a:spcAft>
              <a:buNone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3. Citu valstu pieredze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lv-LV" sz="1400" b="1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4. Secinājumi un turpmākie soļi</a:t>
            </a:r>
          </a:p>
          <a:p>
            <a:pPr marL="457200" lvl="1" indent="0" algn="just" fontAlgn="base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</a:pP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	</a:t>
            </a:r>
            <a:endParaRPr lang="en-US" sz="2000" dirty="0">
              <a:latin typeface="Verdana" panose="020B0604030504040204" pitchFamily="34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hape 0">
            <a:extLst>
              <a:ext uri="{FF2B5EF4-FFF2-40B4-BE49-F238E27FC236}">
                <a16:creationId xmlns:a16="http://schemas.microsoft.com/office/drawing/2014/main" id="{28EF75D0-F65C-51CF-31A1-658FB0E0EABF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pic>
        <p:nvPicPr>
          <p:cNvPr id="8" name="Grafika 7" descr="Hamburger Menu Icon outline">
            <a:extLst>
              <a:ext uri="{FF2B5EF4-FFF2-40B4-BE49-F238E27FC236}">
                <a16:creationId xmlns:a16="http://schemas.microsoft.com/office/drawing/2014/main" id="{35648C37-4DF2-3213-54E3-A03418767C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23916" y="1536192"/>
            <a:ext cx="1161288" cy="1161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996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9C5E1-CEAC-11A8-F622-BA3829E6C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isnstūris 10">
            <a:extLst>
              <a:ext uri="{FF2B5EF4-FFF2-40B4-BE49-F238E27FC236}">
                <a16:creationId xmlns:a16="http://schemas.microsoft.com/office/drawing/2014/main" id="{3D4E7331-1816-60FE-83C5-109F180FE0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CBA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CE480B-3466-FCD3-913E-8451984D3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2964" y="3093138"/>
            <a:ext cx="7196563" cy="1470194"/>
          </a:xfrm>
        </p:spPr>
        <p:txBody>
          <a:bodyPr>
            <a:normAutofit/>
          </a:bodyPr>
          <a:lstStyle/>
          <a:p>
            <a:pPr marL="457200" indent="-457200" algn="ctr">
              <a:spcAft>
                <a:spcPts val="1200"/>
              </a:spcAft>
              <a:buAutoNum type="arabicPeriod"/>
            </a:pPr>
            <a:r>
              <a:rPr lang="lv-LV" sz="2400" b="1" dirty="0">
                <a:solidFill>
                  <a:srgbClr val="1F293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Esošā s</a:t>
            </a:r>
            <a:r>
              <a:rPr lang="en-US" sz="2400" b="1" dirty="0" err="1">
                <a:solidFill>
                  <a:srgbClr val="1F2937"/>
                </a:solidFill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ituācija</a:t>
            </a:r>
            <a:endParaRPr lang="lv-LV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4" name="Grafika 3" descr="Alarm Ringing with solid fill">
            <a:extLst>
              <a:ext uri="{FF2B5EF4-FFF2-40B4-BE49-F238E27FC236}">
                <a16:creationId xmlns:a16="http://schemas.microsoft.com/office/drawing/2014/main" id="{6749CEA7-2831-8EB9-39EB-1C325A937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38800" y="237744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59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3"/>
          <p:cNvSpPr/>
          <p:nvPr/>
        </p:nvSpPr>
        <p:spPr>
          <a:xfrm>
            <a:off x="1677111" y="1439408"/>
            <a:ext cx="8191799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Šobrīd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DNL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iemeslu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struktūru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analizēt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pilnvērtīgi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nav </a:t>
            </a:r>
            <a:r>
              <a:rPr lang="en-US" sz="2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iespējams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-</a:t>
            </a:r>
            <a:r>
              <a:rPr lang="en-US" sz="2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dominē</a:t>
            </a:r>
            <a:r>
              <a:rPr lang="en-US" sz="2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“</a:t>
            </a:r>
            <a:r>
              <a:rPr lang="en-US" sz="24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cits</a:t>
            </a:r>
            <a:r>
              <a:rPr lang="en-US" sz="2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cēlonis</a:t>
            </a:r>
            <a:r>
              <a:rPr lang="en-US" sz="2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” un </a:t>
            </a:r>
            <a:r>
              <a:rPr lang="en-US" sz="24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nestrukturēta</a:t>
            </a:r>
            <a:r>
              <a:rPr lang="en-US" sz="2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24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ievade</a:t>
            </a:r>
            <a:r>
              <a:rPr lang="lv-LV" sz="2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*</a:t>
            </a:r>
            <a:r>
              <a:rPr lang="en-US" sz="2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731520" y="2971801"/>
            <a:ext cx="5257800" cy="192024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6080760" y="2971801"/>
            <a:ext cx="5257800" cy="192024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063815" y="3458719"/>
            <a:ext cx="4572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1 197 604</a:t>
            </a:r>
            <a:endParaRPr lang="en-US" sz="40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013460" y="4098799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DNL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kopskaits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2024.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gadā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446520" y="3458719"/>
            <a:ext cx="4572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40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80,4%</a:t>
            </a:r>
            <a:endParaRPr lang="en-US" sz="40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6423660" y="4098799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“</a:t>
            </a:r>
            <a:r>
              <a:rPr lang="en-US" sz="16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Cits</a:t>
            </a:r>
            <a:r>
              <a:rPr lang="en-US" sz="16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cēlonis</a:t>
            </a:r>
            <a:r>
              <a:rPr lang="en-US" sz="16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”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īpatsvars</a:t>
            </a:r>
            <a:r>
              <a:rPr lang="lv-LV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2024. gadā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121695" y="4800600"/>
            <a:ext cx="10101009" cy="173736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lv-LV" sz="1600" dirty="0"/>
              <a:t>Atzīme </a:t>
            </a:r>
            <a:r>
              <a:rPr lang="lv-LV" sz="1600" b="1" dirty="0">
                <a:solidFill>
                  <a:schemeClr val="accent2"/>
                </a:solidFill>
              </a:rPr>
              <a:t>“cits cēlonis”</a:t>
            </a:r>
            <a:r>
              <a:rPr lang="lv-LV" sz="1600" dirty="0">
                <a:solidFill>
                  <a:schemeClr val="accent2"/>
                </a:solidFill>
              </a:rPr>
              <a:t> </a:t>
            </a:r>
            <a:r>
              <a:rPr lang="lv-LV" sz="1600" dirty="0"/>
              <a:t>praksē tiek izmantota pie lielākās daļas </a:t>
            </a:r>
            <a:r>
              <a:rPr lang="lv-LV" sz="1600" b="1" dirty="0">
                <a:solidFill>
                  <a:schemeClr val="accent2"/>
                </a:solidFill>
              </a:rPr>
              <a:t>Starptautiskās statistiskās slimību un veselības problēmu klasifikācijas 10. redakcijas </a:t>
            </a:r>
            <a:r>
              <a:rPr lang="lv-LV" sz="1600" dirty="0"/>
              <a:t>diagnozēm.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188720" y="4800600"/>
            <a:ext cx="99669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5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Shape 0">
            <a:extLst>
              <a:ext uri="{FF2B5EF4-FFF2-40B4-BE49-F238E27FC236}">
                <a16:creationId xmlns:a16="http://schemas.microsoft.com/office/drawing/2014/main" id="{5886D63E-088A-0936-396B-CD2F996929E8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pic>
        <p:nvPicPr>
          <p:cNvPr id="20" name="Grafika 19" descr="Chevron arrows with solid fill">
            <a:extLst>
              <a:ext uri="{FF2B5EF4-FFF2-40B4-BE49-F238E27FC236}">
                <a16:creationId xmlns:a16="http://schemas.microsoft.com/office/drawing/2014/main" id="{509A6F75-8337-7322-2031-08B381B89A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577840" y="3413000"/>
            <a:ext cx="914400" cy="91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DD8E34-88E7-3CE3-1CA5-FAF6D057A60E}"/>
              </a:ext>
            </a:extLst>
          </p:cNvPr>
          <p:cNvSpPr txBox="1"/>
          <p:nvPr/>
        </p:nvSpPr>
        <p:spPr>
          <a:xfrm>
            <a:off x="859304" y="6206558"/>
            <a:ext cx="9553022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lv-LV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 Sīkāka informācija par datu vajadzību pieejama šeit: </a:t>
            </a:r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</a:rPr>
              <a:t>https://tapportals.mk.gov.lv/legal_acts/8d790e27-a779-4e0f-b9ca-8c6947b68817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4DBE1-9806-B3A8-C842-EBA7638BF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isnstūris 10">
            <a:extLst>
              <a:ext uri="{FF2B5EF4-FFF2-40B4-BE49-F238E27FC236}">
                <a16:creationId xmlns:a16="http://schemas.microsoft.com/office/drawing/2014/main" id="{359F6F8E-9A35-3814-1511-30F75AC29A5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CBA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8D3D95-5050-025F-A6C7-9B97BC700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3671" y="3429000"/>
            <a:ext cx="7964657" cy="1470194"/>
          </a:xfrm>
        </p:spPr>
        <p:txBody>
          <a:bodyPr lIns="91440" tIns="45720" rIns="91440" bIns="45720" anchor="t">
            <a:normAutofit/>
          </a:bodyPr>
          <a:lstStyle/>
          <a:p>
            <a:pPr>
              <a:spcAft>
                <a:spcPts val="1200"/>
              </a:spcAft>
            </a:pPr>
            <a:r>
              <a:rPr lang="lv-LV" sz="2400" b="1" dirty="0">
                <a:latin typeface="Verdana"/>
                <a:ea typeface="Verdana"/>
              </a:rPr>
              <a:t>2. Datu ieguves un savietošanas metodes</a:t>
            </a:r>
            <a:endParaRPr lang="lv-LV" sz="2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" name="Attēls 2" descr="Attēls, kurā ir fonts, simbols, grafika, ekrānuzņēmums&#10;&#10;Apraksts ģenerēts automātiski">
            <a:extLst>
              <a:ext uri="{FF2B5EF4-FFF2-40B4-BE49-F238E27FC236}">
                <a16:creationId xmlns:a16="http://schemas.microsoft.com/office/drawing/2014/main" id="{C2C1694D-CD93-DD4D-D9AE-12818C65A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222" y="2040027"/>
            <a:ext cx="1217169" cy="121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622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943152" y="467023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32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2.1. </a:t>
            </a:r>
            <a:r>
              <a:rPr lang="en-US" sz="32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Metodes</a:t>
            </a:r>
            <a:r>
              <a:rPr lang="lv-LV" sz="32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datu ieguvei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55802" y="1225296"/>
            <a:ext cx="1031151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</a:t>
            </a:r>
            <a:r>
              <a:rPr lang="lv-LV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z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vērtējām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četras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pieejas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lai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iegūtu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uzticamu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analizējamu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informāciju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par </a:t>
            </a:r>
            <a:r>
              <a:rPr lang="lv-LV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biežākajiem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darbnespējas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iemesliem</a:t>
            </a:r>
            <a:r>
              <a:rPr lang="en-US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1055802" y="2048256"/>
            <a:ext cx="5024958" cy="1883664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6172200" y="2048256"/>
            <a:ext cx="5149392" cy="1883664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1055802" y="4069080"/>
            <a:ext cx="5024958" cy="1920239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172200" y="4069080"/>
            <a:ext cx="5149392" cy="1920239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190841" y="2494944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lnSpc>
                <a:spcPct val="115000"/>
              </a:lnSpc>
            </a:pPr>
            <a:r>
              <a:rPr lang="lv-LV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1</a:t>
            </a:r>
            <a:r>
              <a:rPr lang="en-US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)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Diagnoze</a:t>
            </a: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kā</a:t>
            </a: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obligāta</a:t>
            </a: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prasība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6446520" y="2491739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lv-LV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2)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Brīva teksta lauka analīze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138428" y="4352543"/>
            <a:ext cx="4754880" cy="52321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3)</a:t>
            </a:r>
            <a:r>
              <a:rPr lang="lv-LV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Manuāla</a:t>
            </a: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DNL savietošana ar pacientu ambulatorajiem t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alon</a:t>
            </a:r>
            <a:r>
              <a:rPr lang="lv-LV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iem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un stacionārajām kartēm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6799224" y="4732017"/>
            <a:ext cx="3895344" cy="3429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lnSpc>
                <a:spcPct val="115000"/>
              </a:lnSpc>
            </a:pPr>
            <a:r>
              <a:rPr lang="en-US" sz="16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4)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Datu </a:t>
            </a:r>
            <a:r>
              <a:rPr lang="lv-LV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anlītika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un savietošana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ANM projekta</a:t>
            </a:r>
            <a:r>
              <a:rPr lang="lv-LV" sz="16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**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ietvaros 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0E37B0-929F-1163-941C-88BEF4866AC3}"/>
              </a:ext>
            </a:extLst>
          </p:cNvPr>
          <p:cNvSpPr txBox="1"/>
          <p:nvPr/>
        </p:nvSpPr>
        <p:spPr>
          <a:xfrm>
            <a:off x="1443699" y="5109375"/>
            <a:ext cx="4144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E–veselībā reģistrētie</a:t>
            </a:r>
          </a:p>
          <a:p>
            <a:pPr algn="ctr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DNL ieraksti par 2024. gadu; pacientu ambulatorie taloni/stacionārās medicīniskās kartes no vadības informācijas sistēmas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10102C-94D0-50A0-D54F-33E5C1F10BCC}"/>
              </a:ext>
            </a:extLst>
          </p:cNvPr>
          <p:cNvSpPr txBox="1"/>
          <p:nvPr/>
        </p:nvSpPr>
        <p:spPr>
          <a:xfrm>
            <a:off x="6778752" y="3198167"/>
            <a:ext cx="409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E–veselībā* reģistrētie DNL ieraksti par 2024. gadu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1B55E63-D4F0-8744-69DD-0EBB602E8A88}"/>
              </a:ext>
            </a:extLst>
          </p:cNvPr>
          <p:cNvSpPr txBox="1"/>
          <p:nvPr/>
        </p:nvSpPr>
        <p:spPr>
          <a:xfrm>
            <a:off x="1055801" y="6092576"/>
            <a:ext cx="11262913" cy="9925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lv-LV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</a:rPr>
              <a:t>* E-veselība – Latvijas Digitālā veselības centra pārziņā esošā vienotā veselības nozares elektroniskās informācijas sistēma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lv-LV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</a:rPr>
              <a:t>** ANM projekts –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Atveseļošanas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un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noturības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mehānisma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projekts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“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Ārstniecības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procesa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datu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pārvaldības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pilnveidošana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”</a:t>
            </a:r>
            <a:r>
              <a:rPr lang="lv-LV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cs typeface="Verdana" pitchFamily="34" charset="-120"/>
              </a:rPr>
              <a:t> </a:t>
            </a:r>
            <a:r>
              <a:rPr lang="lv-LV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/>
                <a:ea typeface="Verdana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Par 2.1.3.1.i. investīcijas projekta "Ārstniecības procesa datu pārvaldības pilnveidošana" pases apstiprināšanu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Verdana"/>
              <a:ea typeface="Verdana"/>
            </a:endParaRPr>
          </a:p>
          <a:p>
            <a:endParaRPr lang="lv-LV" sz="1400" dirty="0">
              <a:ea typeface="Calibri"/>
              <a:cs typeface="Calibri"/>
            </a:endParaRPr>
          </a:p>
        </p:txBody>
      </p:sp>
      <p:sp>
        <p:nvSpPr>
          <p:cNvPr id="18" name="Shape 0">
            <a:extLst>
              <a:ext uri="{FF2B5EF4-FFF2-40B4-BE49-F238E27FC236}">
                <a16:creationId xmlns:a16="http://schemas.microsoft.com/office/drawing/2014/main" id="{0DB3B4EA-0CDB-9492-FD4F-91FBA14E0F1B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A4FBA8-A05F-1EC8-A920-4FD91149F0BE}"/>
              </a:ext>
            </a:extLst>
          </p:cNvPr>
          <p:cNvSpPr txBox="1"/>
          <p:nvPr/>
        </p:nvSpPr>
        <p:spPr>
          <a:xfrm>
            <a:off x="1724586" y="3033063"/>
            <a:ext cx="4144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</a:rPr>
              <a:t>Ieviest par obligātu prasību ārstiem norādīt darbnespējas lapās diagnozes kodu (</a:t>
            </a:r>
            <a:r>
              <a:rPr lang="lv-LV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sīkāk: https://tapportals.mk.gov.lv/legal_acts/8d790e27-a779-4e0f-b9ca-8c6947b68817)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777239" y="514385"/>
            <a:ext cx="10691433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2.1.1. Metode: 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“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diagnoze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kā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obligāta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2400" b="1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prasība</a:t>
            </a:r>
            <a:r>
              <a:rPr lang="en-US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”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1066647" y="1543580"/>
            <a:ext cx="9586113" cy="4343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17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</a:t>
            </a:r>
            <a:r>
              <a:rPr lang="en-US" sz="17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āpēc</a:t>
            </a:r>
            <a:r>
              <a:rPr lang="lv-LV" sz="17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noteikt par obligātu prasību ārstiem, izrakstot DNL, norādīt diagnozes kodu šobrīd</a:t>
            </a:r>
            <a:r>
              <a:rPr lang="en-US" sz="17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17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nav optimālākais risinājums, lai gūtu datus</a:t>
            </a:r>
            <a:r>
              <a:rPr lang="en-US" sz="17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:</a:t>
            </a:r>
            <a:endParaRPr lang="en-US" sz="1700" b="1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US" sz="17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2">
              <a:lnSpc>
                <a:spcPct val="115000"/>
              </a:lnSpc>
              <a:spcAft>
                <a:spcPts val="1200"/>
              </a:spcAft>
            </a:pP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Nozares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speciālistu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atbalsts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nav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pietiekams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—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galvenie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iebildumi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saistīti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papildu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administratīvo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slogu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klīniskās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situācijas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daudzveidību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2">
              <a:lnSpc>
                <a:spcPct val="115000"/>
              </a:lnSpc>
              <a:spcAft>
                <a:spcPts val="600"/>
              </a:spcAft>
            </a:pP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Diagnozes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koda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obligāta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norādīšana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radītu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dublējošu</a:t>
            </a:r>
            <a:r>
              <a:rPr lang="en-US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datu </a:t>
            </a:r>
            <a:r>
              <a:rPr lang="en-US" sz="14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ievadi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—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informācija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par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diagnozēm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jau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ir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pieejama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citās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veselības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nozares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informācijas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sistēmās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lv-LV" sz="1400" dirty="0">
              <a:latin typeface="Verdana" panose="020B0604030504040204" pitchFamily="34" charset="0"/>
              <a:ea typeface="Verdana" panose="020B0604030504040204" pitchFamily="34" charset="0"/>
              <a:cs typeface="Aptos" pitchFamily="34" charset="-120"/>
            </a:endParaRPr>
          </a:p>
          <a:p>
            <a:pPr lvl="2">
              <a:lnSpc>
                <a:spcPct val="115000"/>
              </a:lnSpc>
              <a:spcAft>
                <a:spcPts val="600"/>
              </a:spcAft>
            </a:pP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Būtu nepieciešamas </a:t>
            </a:r>
            <a:r>
              <a:rPr lang="lv-LV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izmaiņas regulējumā</a:t>
            </a:r>
            <a:r>
              <a:rPr lang="lv-LV" sz="1400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</a:t>
            </a:r>
            <a:r>
              <a:rPr lang="lv-LV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papildu finansējums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izmaiņām E-veselībā, kā arī papildu slogs ārstiem.</a:t>
            </a:r>
          </a:p>
          <a:p>
            <a:pPr lvl="2">
              <a:lnSpc>
                <a:spcPct val="115000"/>
              </a:lnSpc>
              <a:spcAft>
                <a:spcPts val="600"/>
              </a:spcAft>
            </a:pPr>
            <a:r>
              <a:rPr lang="lv-LV" sz="14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DNL nav primāri paredzēta sabiedrības veselības datu ieguvei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— tās pamatfunkcija ir apliecināt darbnespējas faktu un nodrošināt apmaksas procesu.</a:t>
            </a:r>
            <a:endParaRPr lang="en-US" sz="17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11" name="Grafika 10" descr="Badge Cross with solid fill">
            <a:extLst>
              <a:ext uri="{FF2B5EF4-FFF2-40B4-BE49-F238E27FC236}">
                <a16:creationId xmlns:a16="http://schemas.microsoft.com/office/drawing/2014/main" id="{7FDDCA5E-ADE1-D2BE-9E9D-8640859392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1506" y="2988478"/>
            <a:ext cx="492174" cy="492174"/>
          </a:xfrm>
          <a:prstGeom prst="rect">
            <a:avLst/>
          </a:prstGeom>
        </p:spPr>
      </p:pic>
      <p:pic>
        <p:nvPicPr>
          <p:cNvPr id="13" name="Grafika 12" descr="Bar chart with solid fill">
            <a:extLst>
              <a:ext uri="{FF2B5EF4-FFF2-40B4-BE49-F238E27FC236}">
                <a16:creationId xmlns:a16="http://schemas.microsoft.com/office/drawing/2014/main" id="{DEFF3D57-6966-6155-B4B9-F1456BF33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95029" y="4724113"/>
            <a:ext cx="467022" cy="467022"/>
          </a:xfrm>
          <a:prstGeom prst="rect">
            <a:avLst/>
          </a:prstGeom>
        </p:spPr>
      </p:pic>
      <p:pic>
        <p:nvPicPr>
          <p:cNvPr id="15" name="Grafika 14" descr="Blockchain with solid fill">
            <a:extLst>
              <a:ext uri="{FF2B5EF4-FFF2-40B4-BE49-F238E27FC236}">
                <a16:creationId xmlns:a16="http://schemas.microsoft.com/office/drawing/2014/main" id="{E357A31C-1A2C-C270-FBA7-81B953AEE5E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282454" y="4204061"/>
            <a:ext cx="451226" cy="451226"/>
          </a:xfrm>
          <a:prstGeom prst="rect">
            <a:avLst/>
          </a:prstGeom>
        </p:spPr>
      </p:pic>
      <p:pic>
        <p:nvPicPr>
          <p:cNvPr id="17" name="Grafika 16" descr="Blueberry with solid fill">
            <a:extLst>
              <a:ext uri="{FF2B5EF4-FFF2-40B4-BE49-F238E27FC236}">
                <a16:creationId xmlns:a16="http://schemas.microsoft.com/office/drawing/2014/main" id="{86147E68-7684-F318-A512-2E2881CB5B6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215187" y="3542943"/>
            <a:ext cx="626705" cy="626705"/>
          </a:xfrm>
          <a:prstGeom prst="rect">
            <a:avLst/>
          </a:prstGeom>
        </p:spPr>
      </p:pic>
      <p:sp>
        <p:nvSpPr>
          <p:cNvPr id="10" name="Shape 0">
            <a:extLst>
              <a:ext uri="{FF2B5EF4-FFF2-40B4-BE49-F238E27FC236}">
                <a16:creationId xmlns:a16="http://schemas.microsoft.com/office/drawing/2014/main" id="{28750674-44F4-C7EE-11D5-CE8FB767D893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DBD24-7A74-9A94-25B7-A715B8DCD97F}"/>
              </a:ext>
            </a:extLst>
          </p:cNvPr>
          <p:cNvSpPr txBox="1"/>
          <p:nvPr/>
        </p:nvSpPr>
        <p:spPr>
          <a:xfrm>
            <a:off x="1282454" y="5918225"/>
            <a:ext cx="10186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Secinājums</a:t>
            </a:r>
            <a:r>
              <a:rPr lang="en-US" sz="1400" b="1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: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strukturēta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informācijas ievade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ir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vēlama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taču tā būtu jāievieš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pakāpeniski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—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pēc esošo datu savietošanas un secinājumu izdarīšanas.</a:t>
            </a:r>
            <a:endParaRPr lang="lv-LV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801471" y="476054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4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2.1.2.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Metode: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brīvā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teksta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lauka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analīze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801471" y="1180708"/>
            <a:ext cx="779983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Mērķis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: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izmantot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brīvā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teksta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ierakstus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, lai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provizoriski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identificētu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iespējamās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diagnožu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grupas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un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ievades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paradumus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01471" y="1972490"/>
            <a:ext cx="5349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Kā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analizējām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899160" y="2595198"/>
            <a:ext cx="534924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lvl="0" indent="-285750">
              <a:lnSpc>
                <a:spcPct val="115000"/>
              </a:lnSpc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/>
            </a:pPr>
            <a:r>
              <a:rPr kumimoji="0" lang="lv-LV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Brīvā teksta </a:t>
            </a:r>
            <a:r>
              <a:rPr kumimoji="0" lang="lv-LV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laukam nav struktūra 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—</a:t>
            </a:r>
            <a:r>
              <a:rPr kumimoji="0" lang="lv-LV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ārstam ir iespējams ievadīt tajā jebkādus simbolus.</a:t>
            </a:r>
          </a:p>
          <a:p>
            <a:pPr marL="285750" lvl="0" indent="-285750">
              <a:lnSpc>
                <a:spcPct val="115000"/>
              </a:lnSpc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Identificējām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aizpildītos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brīvā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teksta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laukus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DNL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datos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Veicām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manuālu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/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daļēji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strukturētu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normalizāciju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: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biežāko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saīsinājumu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un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atslēgvārdu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apkopojums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,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grupēšana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pa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diagnožu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virzieniem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748208" y="4964626"/>
            <a:ext cx="5724144" cy="159028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D7DEE8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1027100" y="5044093"/>
            <a:ext cx="2468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Ieguvumi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1008812" y="5364133"/>
            <a:ext cx="109728" cy="822960"/>
          </a:xfrm>
          <a:prstGeom prst="rect">
            <a:avLst/>
          </a:prstGeom>
          <a:solidFill>
            <a:srgbClr val="0B7A66"/>
          </a:solidFill>
          <a:ln w="12700">
            <a:solidFill>
              <a:srgbClr val="0B7A66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164260" y="5364133"/>
            <a:ext cx="256032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•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Ātrs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signāls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par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ievades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kvalitāti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•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Palīdz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definēt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validācijas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un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standartu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vajadzību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861740" y="5044093"/>
            <a:ext cx="2468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Ierobežojumi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3843452" y="5364132"/>
            <a:ext cx="109728" cy="1017813"/>
          </a:xfrm>
          <a:prstGeom prst="rect">
            <a:avLst/>
          </a:prstGeom>
          <a:solidFill>
            <a:srgbClr val="FF0000"/>
          </a:solidFill>
          <a:ln w="12700">
            <a:solidFill>
              <a:srgbClr val="1E5AA8"/>
            </a:solidFill>
            <a:prstDash val="soli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998900" y="5364133"/>
            <a:ext cx="256032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•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Zems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pārklājums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(~2%</a:t>
            </a:r>
            <a:r>
              <a:rPr kumimoji="0" lang="lv-LV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aizpilda šo lauku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)</a:t>
            </a:r>
            <a:r>
              <a:rPr kumimoji="0" lang="lv-LV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•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Nestrukturēts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teksts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→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interpretācijas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kļūdu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 risks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• Nav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reprezentatīv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solidFill>
                  <a:srgbClr val="4B5563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i.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7040880" y="1972490"/>
            <a:ext cx="4442449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2200" b="1" i="0" u="none" strike="noStrike" kern="1200" cap="none" spc="0" normalizeH="0" baseline="0" noProof="0" dirty="0">
                <a:ln>
                  <a:noFill/>
                </a:ln>
                <a:solidFill>
                  <a:srgbClr val="111827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Calibri" pitchFamily="34" charset="-120"/>
              </a:rPr>
              <a:t>A DNL veidlapa E-veselībā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7040880" y="2240280"/>
            <a:ext cx="42519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7" name="Attēls 26" descr="Attēls, kurā ir teksts, ekrānuzņēmums, programmatūra, tīmekļa lapa&#10;&#10;Mākslīgā intelekta ģenerēts saturs var būt nepareizs.">
            <a:extLst>
              <a:ext uri="{FF2B5EF4-FFF2-40B4-BE49-F238E27FC236}">
                <a16:creationId xmlns:a16="http://schemas.microsoft.com/office/drawing/2014/main" id="{63AD9280-F922-6003-765D-671FA7124E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180" y="2389413"/>
            <a:ext cx="4442449" cy="4066251"/>
          </a:xfrm>
          <a:prstGeom prst="rect">
            <a:avLst/>
          </a:prstGeom>
        </p:spPr>
      </p:pic>
      <p:cxnSp>
        <p:nvCxnSpPr>
          <p:cNvPr id="29" name="Taisns bultveida savienotājs 28">
            <a:extLst>
              <a:ext uri="{FF2B5EF4-FFF2-40B4-BE49-F238E27FC236}">
                <a16:creationId xmlns:a16="http://schemas.microsoft.com/office/drawing/2014/main" id="{F68AB4AB-94A1-BBA6-1B5D-FCF180CA53C6}"/>
              </a:ext>
            </a:extLst>
          </p:cNvPr>
          <p:cNvCxnSpPr>
            <a:cxnSpLocks/>
          </p:cNvCxnSpPr>
          <p:nvPr/>
        </p:nvCxnSpPr>
        <p:spPr>
          <a:xfrm>
            <a:off x="5303961" y="2959521"/>
            <a:ext cx="3562637" cy="69807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Shape 0">
            <a:extLst>
              <a:ext uri="{FF2B5EF4-FFF2-40B4-BE49-F238E27FC236}">
                <a16:creationId xmlns:a16="http://schemas.microsoft.com/office/drawing/2014/main" id="{0F543677-6D95-2821-E961-5AF8E4345386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731519" y="491930"/>
            <a:ext cx="1097279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24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2.1.3. Metode: manuāla talonu/stacionāro karšu savietošana ar DNL</a:t>
            </a:r>
            <a:endParaRPr lang="en-US" sz="2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731519" y="1457667"/>
            <a:ext cx="10972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15000"/>
              </a:lnSpc>
            </a:pP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DNL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dati savietoti no E-veselības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pacientu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ambulatoro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talonu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un pacientu stacionāro medicīnisko karšu datiem no NVD VIS* 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—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analizē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tas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dominējošās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diagnožu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grupas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</a:t>
            </a:r>
            <a:r>
              <a:rPr lang="en-US" sz="14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ilgum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citi parametri</a:t>
            </a:r>
            <a:r>
              <a:rPr lang="en-US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r>
              <a:rPr lang="lv-LV" sz="14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Rezultāti pieejami šeit: </a:t>
            </a:r>
            <a:r>
              <a:rPr lang="lv-LV" sz="1400" dirty="0">
                <a:hlinkClick r:id="rId3"/>
              </a:rPr>
              <a:t>Microsoft </a:t>
            </a:r>
            <a:r>
              <a:rPr lang="lv-LV" sz="1400" dirty="0" err="1">
                <a:hlinkClick r:id="rId3"/>
              </a:rPr>
              <a:t>Power</a:t>
            </a:r>
            <a:r>
              <a:rPr lang="lv-LV" sz="1400" dirty="0">
                <a:hlinkClick r:id="rId3"/>
              </a:rPr>
              <a:t> BI</a:t>
            </a:r>
            <a:r>
              <a:rPr lang="lv-LV" sz="1400" dirty="0"/>
              <a:t>.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731520" y="2202298"/>
            <a:ext cx="4349115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1143000" y="2880604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Rez</a:t>
            </a:r>
            <a:r>
              <a:rPr lang="lv-LV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ultāts</a:t>
            </a:r>
            <a:endParaRPr lang="en-US" sz="18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960120" y="2888098"/>
            <a:ext cx="475488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endParaRPr lang="en-US" sz="15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Shape 10"/>
          <p:cNvSpPr/>
          <p:nvPr/>
        </p:nvSpPr>
        <p:spPr>
          <a:xfrm>
            <a:off x="5197793" y="2202298"/>
            <a:ext cx="6232893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37C528DB-7D65-A13D-5929-C0A85A9D4701}"/>
              </a:ext>
            </a:extLst>
          </p:cNvPr>
          <p:cNvSpPr/>
          <p:nvPr/>
        </p:nvSpPr>
        <p:spPr>
          <a:xfrm>
            <a:off x="1077278" y="3635094"/>
            <a:ext cx="4434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lnSpc>
                <a:spcPct val="115000"/>
              </a:lnSpc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Iegūta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sasaite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~72% DNL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</a:p>
          <a:p>
            <a:pPr marL="285750" indent="-285750">
              <a:lnSpc>
                <a:spcPct val="115000"/>
              </a:lnSpc>
              <a:spcAft>
                <a:spcPts val="600"/>
              </a:spcAft>
              <a:buClr>
                <a:schemeClr val="accent2"/>
              </a:buClr>
              <a:buFont typeface="Wingdings" panose="05000000000000000000" pitchFamily="2" charset="2"/>
              <a:buChar char="§"/>
            </a:pP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Pirmie signāli par biežākajām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diagnožu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grupām.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aphicFrame>
        <p:nvGraphicFramePr>
          <p:cNvPr id="11" name="Chart 0">
            <a:extLst>
              <a:ext uri="{FF2B5EF4-FFF2-40B4-BE49-F238E27FC236}">
                <a16:creationId xmlns:a16="http://schemas.microsoft.com/office/drawing/2014/main" id="{C2375049-37A4-FAEF-7C35-86FE8E324F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012151"/>
              </p:ext>
            </p:extLst>
          </p:nvPr>
        </p:nvGraphicFramePr>
        <p:xfrm>
          <a:off x="5694998" y="3246364"/>
          <a:ext cx="5651336" cy="23912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 4">
            <a:extLst>
              <a:ext uri="{FF2B5EF4-FFF2-40B4-BE49-F238E27FC236}">
                <a16:creationId xmlns:a16="http://schemas.microsoft.com/office/drawing/2014/main" id="{E81CFE19-4670-EEF4-4AB0-2744A3C5F1C4}"/>
              </a:ext>
            </a:extLst>
          </p:cNvPr>
          <p:cNvSpPr/>
          <p:nvPr/>
        </p:nvSpPr>
        <p:spPr>
          <a:xfrm>
            <a:off x="5730242" y="2628900"/>
            <a:ext cx="531875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Iegūto </a:t>
            </a:r>
            <a:r>
              <a:rPr lang="en-US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diagnožu</a:t>
            </a:r>
            <a:r>
              <a:rPr lang="en-US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grupu</a:t>
            </a:r>
            <a:r>
              <a:rPr lang="en-US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lv-LV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~ </a:t>
            </a:r>
            <a:r>
              <a:rPr lang="en-US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īpatsvar</a:t>
            </a:r>
            <a:r>
              <a:rPr lang="lv-LV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s, %</a:t>
            </a:r>
            <a:endParaRPr lang="en-US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Shape 0">
            <a:extLst>
              <a:ext uri="{FF2B5EF4-FFF2-40B4-BE49-F238E27FC236}">
                <a16:creationId xmlns:a16="http://schemas.microsoft.com/office/drawing/2014/main" id="{A51AEFAB-841E-6E96-67DB-C44964BFF9E8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A4D643-2BAD-5C48-3CDF-BEFBAEEDD1E1}"/>
              </a:ext>
            </a:extLst>
          </p:cNvPr>
          <p:cNvSpPr txBox="1"/>
          <p:nvPr/>
        </p:nvSpPr>
        <p:spPr>
          <a:xfrm>
            <a:off x="960120" y="6374368"/>
            <a:ext cx="104705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*NVD VIS – Nacionālā veselības dienesta pārziņā esošā vadības informācijas sistēma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438911" y="525780"/>
            <a:ext cx="12191695" cy="64008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Biežākie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darbnespējas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iemesli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: </a:t>
            </a:r>
            <a:r>
              <a:rPr lang="lv-LV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augšējo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elpceļu</a:t>
            </a:r>
            <a:r>
              <a:rPr lang="lv-LV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infekcijas</a:t>
            </a:r>
            <a:r>
              <a:rPr lang="lv-LV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(I)</a:t>
            </a:r>
            <a:endParaRPr lang="en-US" sz="2000" dirty="0">
              <a:latin typeface="Verdana"/>
              <a:ea typeface="Verdana"/>
            </a:endParaRPr>
          </a:p>
        </p:txBody>
      </p:sp>
      <p:sp>
        <p:nvSpPr>
          <p:cNvPr id="9" name="Shape 5"/>
          <p:cNvSpPr/>
          <p:nvPr/>
        </p:nvSpPr>
        <p:spPr>
          <a:xfrm>
            <a:off x="822960" y="2011680"/>
            <a:ext cx="544068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Shape 6"/>
          <p:cNvSpPr/>
          <p:nvPr/>
        </p:nvSpPr>
        <p:spPr>
          <a:xfrm>
            <a:off x="6446520" y="1993392"/>
            <a:ext cx="498348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 7"/>
          <p:cNvSpPr/>
          <p:nvPr/>
        </p:nvSpPr>
        <p:spPr>
          <a:xfrm>
            <a:off x="1143000" y="2286000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TOP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diagnozes</a:t>
            </a:r>
            <a:endParaRPr lang="en-US" sz="18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 8"/>
          <p:cNvSpPr/>
          <p:nvPr/>
        </p:nvSpPr>
        <p:spPr>
          <a:xfrm>
            <a:off x="1143000" y="2697480"/>
            <a:ext cx="35661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Nepecif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akūta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augšējo</a:t>
            </a:r>
            <a:r>
              <a:rPr lang="en-US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elpceļu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400" dirty="0" err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Infekcija</a:t>
            </a:r>
            <a:r>
              <a:rPr lang="lv-LV" sz="1400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(AUEI)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9"/>
          <p:cNvSpPr/>
          <p:nvPr/>
        </p:nvSpPr>
        <p:spPr>
          <a:xfrm>
            <a:off x="4191629" y="2670048"/>
            <a:ext cx="85218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1400" b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~15</a:t>
            </a:r>
            <a:r>
              <a:rPr lang="en-US" sz="1400" b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%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Shape 10"/>
          <p:cNvSpPr/>
          <p:nvPr/>
        </p:nvSpPr>
        <p:spPr>
          <a:xfrm>
            <a:off x="5029200" y="2724912"/>
            <a:ext cx="1051560" cy="164592"/>
          </a:xfrm>
          <a:prstGeom prst="roundRect">
            <a:avLst/>
          </a:prstGeom>
          <a:solidFill>
            <a:srgbClr val="E5EAF4"/>
          </a:solidFill>
          <a:ln w="12700">
            <a:solidFill>
              <a:srgbClr val="E5EAF4"/>
            </a:solidFill>
            <a:prstDash val="solid"/>
          </a:ln>
        </p:spPr>
        <p:txBody>
          <a:bodyPr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5029200" y="2724912"/>
            <a:ext cx="292608" cy="164592"/>
          </a:xfrm>
          <a:prstGeom prst="roundRect">
            <a:avLst/>
          </a:prstGeom>
          <a:solidFill>
            <a:srgbClr val="1858A8"/>
          </a:solidFill>
          <a:ln w="12700">
            <a:solidFill>
              <a:srgbClr val="1858A8"/>
            </a:solidFill>
            <a:prstDash val="solid"/>
          </a:ln>
        </p:spPr>
        <p:txBody>
          <a:bodyPr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6" name="Text 12"/>
          <p:cNvSpPr/>
          <p:nvPr/>
        </p:nvSpPr>
        <p:spPr>
          <a:xfrm>
            <a:off x="1143000" y="3246120"/>
            <a:ext cx="3429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Akūta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AUEI,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multipla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/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neprecizēta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lokācija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Text 13"/>
          <p:cNvSpPr/>
          <p:nvPr/>
        </p:nvSpPr>
        <p:spPr>
          <a:xfrm>
            <a:off x="4343400" y="3213126"/>
            <a:ext cx="7315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1400" b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~5</a:t>
            </a:r>
            <a:r>
              <a:rPr lang="en-US" sz="1400" b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%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Shape 14"/>
          <p:cNvSpPr/>
          <p:nvPr/>
        </p:nvSpPr>
        <p:spPr>
          <a:xfrm>
            <a:off x="5029200" y="3273552"/>
            <a:ext cx="1051560" cy="164592"/>
          </a:xfrm>
          <a:prstGeom prst="roundRect">
            <a:avLst/>
          </a:prstGeom>
          <a:solidFill>
            <a:srgbClr val="E5EAF4"/>
          </a:solidFill>
          <a:ln w="12700">
            <a:solidFill>
              <a:srgbClr val="E5EAF4"/>
            </a:solidFill>
            <a:prstDash val="solid"/>
          </a:ln>
        </p:spPr>
        <p:txBody>
          <a:bodyPr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9" name="Shape 15"/>
          <p:cNvSpPr/>
          <p:nvPr/>
        </p:nvSpPr>
        <p:spPr>
          <a:xfrm>
            <a:off x="5029200" y="3273552"/>
            <a:ext cx="109728" cy="164592"/>
          </a:xfrm>
          <a:prstGeom prst="round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  <p:txBody>
          <a:bodyPr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0" name="Text 16"/>
          <p:cNvSpPr/>
          <p:nvPr/>
        </p:nvSpPr>
        <p:spPr>
          <a:xfrm>
            <a:off x="1143000" y="3886200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Kopā (AUEI grupa): ~30</a:t>
            </a:r>
            <a:r>
              <a:rPr lang="lv-LV" sz="16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–40</a:t>
            </a:r>
            <a:r>
              <a:rPr lang="en-US" sz="16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% no DNL</a:t>
            </a:r>
            <a:endParaRPr lang="en-US" sz="16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1" name="Shape 17"/>
          <p:cNvSpPr/>
          <p:nvPr/>
        </p:nvSpPr>
        <p:spPr>
          <a:xfrm>
            <a:off x="1143000" y="4343400"/>
            <a:ext cx="4846320" cy="128016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E8EDF6"/>
            </a:solidFill>
            <a:prstDash val="solid"/>
          </a:ln>
        </p:spPr>
        <p:txBody>
          <a:bodyPr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2" name="Text 18"/>
          <p:cNvSpPr/>
          <p:nvPr/>
        </p:nvSpPr>
        <p:spPr>
          <a:xfrm>
            <a:off x="1417320" y="4526280"/>
            <a:ext cx="4480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Parasti ≤ 9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dienas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Text 19"/>
          <p:cNvSpPr/>
          <p:nvPr/>
        </p:nvSpPr>
        <p:spPr>
          <a:xfrm>
            <a:off x="1417320" y="4828032"/>
            <a:ext cx="44805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Izteikta sezonalitāte; visticamāk saistīta ar gripu un citu infekciju viļņiem.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4" name="Text 20"/>
          <p:cNvSpPr/>
          <p:nvPr/>
        </p:nvSpPr>
        <p:spPr>
          <a:xfrm>
            <a:off x="6652260" y="2537460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Ko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tas</a:t>
            </a: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nozīmē</a:t>
            </a: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politikas</a:t>
            </a: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plānošanai</a:t>
            </a:r>
            <a:r>
              <a:rPr lang="lv-LV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?</a:t>
            </a:r>
            <a:endParaRPr lang="en-US" sz="18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5" name="Text 21"/>
          <p:cNvSpPr/>
          <p:nvPr/>
        </p:nvSpPr>
        <p:spPr>
          <a:xfrm>
            <a:off x="7211568" y="3703320"/>
            <a:ext cx="3453384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Šajā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grupā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DNL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apjomu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visvairāk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ietekmē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profilakse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infekciju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kontrole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darba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vidē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nevis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atsevišķu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gadījumu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diagnostikas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6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sarežģītība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8" name="Text 24"/>
          <p:cNvSpPr/>
          <p:nvPr/>
        </p:nvSpPr>
        <p:spPr>
          <a:xfrm>
            <a:off x="822960" y="6263640"/>
            <a:ext cx="10607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Piezīme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: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ambulatoro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vizīšu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taloniem</a:t>
            </a:r>
            <a:r>
              <a:rPr lang="lv-LV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stacionārajām </a:t>
            </a:r>
            <a:r>
              <a:rPr lang="lv-LV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medicīniskājām</a:t>
            </a:r>
            <a:r>
              <a:rPr lang="lv-LV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kartēm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izdevās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savietot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~72% no </a:t>
            </a:r>
            <a:r>
              <a:rPr lang="en-US" sz="1200" i="1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visām</a:t>
            </a:r>
            <a:r>
              <a:rPr lang="en-US" sz="1200" i="1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DNL.</a:t>
            </a:r>
            <a:endParaRPr lang="en-US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Shape 0">
            <a:extLst>
              <a:ext uri="{FF2B5EF4-FFF2-40B4-BE49-F238E27FC236}">
                <a16:creationId xmlns:a16="http://schemas.microsoft.com/office/drawing/2014/main" id="{955F8F30-F169-7967-B1B4-7B92CCB27340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609447" y="365760"/>
            <a:ext cx="10972799" cy="64008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Biežākie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darbnespējas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iemesli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: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muskuloskeletāli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traucējumi</a:t>
            </a:r>
            <a:r>
              <a:rPr lang="lv-LV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(II)</a:t>
            </a:r>
            <a:endParaRPr lang="en-US" sz="2000" dirty="0">
              <a:latin typeface="Verdana"/>
              <a:ea typeface="Verdana"/>
            </a:endParaRPr>
          </a:p>
        </p:txBody>
      </p:sp>
      <p:sp>
        <p:nvSpPr>
          <p:cNvPr id="6" name="Text 3"/>
          <p:cNvSpPr/>
          <p:nvPr/>
        </p:nvSpPr>
        <p:spPr>
          <a:xfrm>
            <a:off x="609447" y="1252728"/>
            <a:ext cx="9409176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Spondilozes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diagnožu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grupa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savietotajos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datos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veido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apmēram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~10% no DNL;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biežāk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ilgāku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darbnespējas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periodu</a:t>
            </a:r>
            <a:r>
              <a:rPr lang="en-US" sz="18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822960" y="2359152"/>
            <a:ext cx="548640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6446520" y="2359152"/>
            <a:ext cx="4983480" cy="384048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1143000" y="2633472"/>
            <a:ext cx="5120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TOP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diagnoze</a:t>
            </a:r>
            <a:endParaRPr lang="en-US" sz="18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1143000" y="3140375"/>
            <a:ext cx="5120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Cita veida spondiloze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40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 radikulopātiju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3552444" y="3266103"/>
            <a:ext cx="1005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lnSpc>
                <a:spcPct val="115000"/>
              </a:lnSpc>
              <a:buNone/>
            </a:pP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~</a:t>
            </a:r>
            <a:r>
              <a:rPr lang="en-US" sz="1600" b="1" dirty="0"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3,5%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Shape 9"/>
          <p:cNvSpPr/>
          <p:nvPr/>
        </p:nvSpPr>
        <p:spPr>
          <a:xfrm>
            <a:off x="1097280" y="4526280"/>
            <a:ext cx="4937760" cy="1143000"/>
          </a:xfrm>
          <a:prstGeom prst="roundRect">
            <a:avLst/>
          </a:prstGeom>
          <a:solidFill>
            <a:srgbClr val="F7F9FC"/>
          </a:solidFill>
          <a:ln w="12700">
            <a:solidFill>
              <a:srgbClr val="E8EDF6"/>
            </a:solidFill>
            <a:prstDash val="solid"/>
          </a:ln>
        </p:spPr>
        <p:txBody>
          <a:bodyPr anchor="ctr"/>
          <a:lstStyle/>
          <a:p>
            <a:pPr>
              <a:lnSpc>
                <a:spcPct val="115000"/>
              </a:lnSpc>
            </a:pPr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1138428" y="3959352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Parasti ≥ 9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dienas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266444" y="4630280"/>
            <a:ext cx="4572000" cy="93704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Biežāk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nepieciešams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ilgāks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atveseļošanās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laiks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funkcionālas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ierobežotības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mazināšana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4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6720840" y="2633472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Iespējamie</a:t>
            </a:r>
            <a:r>
              <a:rPr lang="en-US" sz="18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8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skaidrojumi</a:t>
            </a:r>
            <a:endParaRPr lang="en-US" sz="18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6858000" y="3044951"/>
            <a:ext cx="4572000" cy="108356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•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darba</a:t>
            </a: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ergonomika</a:t>
            </a: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slodze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•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darba</a:t>
            </a: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organizācija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•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sezonālo</a:t>
            </a: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darbu</a:t>
            </a:r>
            <a:r>
              <a:rPr lang="en-US" sz="140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intensitāte</a:t>
            </a: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endParaRPr lang="en-US" sz="14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1" name="Shape 9">
            <a:extLst>
              <a:ext uri="{FF2B5EF4-FFF2-40B4-BE49-F238E27FC236}">
                <a16:creationId xmlns:a16="http://schemas.microsoft.com/office/drawing/2014/main" id="{314377DF-B5E8-A655-9C15-90524201601E}"/>
              </a:ext>
            </a:extLst>
          </p:cNvPr>
          <p:cNvSpPr/>
          <p:nvPr/>
        </p:nvSpPr>
        <p:spPr>
          <a:xfrm>
            <a:off x="7054977" y="4375402"/>
            <a:ext cx="3903726" cy="1431038"/>
          </a:xfrm>
          <a:prstGeom prst="roundRect">
            <a:avLst>
              <a:gd name="adj" fmla="val 17467"/>
            </a:avLst>
          </a:prstGeom>
          <a:solidFill>
            <a:srgbClr val="F7F9FC"/>
          </a:solidFill>
          <a:ln w="12700">
            <a:solidFill>
              <a:srgbClr val="E8EDF6"/>
            </a:solidFill>
            <a:prstDash val="solid"/>
          </a:ln>
        </p:spPr>
        <p:txBody>
          <a:bodyPr anchor="ctr"/>
          <a:lstStyle/>
          <a:p>
            <a:pPr algn="ctr">
              <a:lnSpc>
                <a:spcPct val="115000"/>
              </a:lnSpc>
            </a:pP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Latvijā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savietotie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dati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rāda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“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profilakses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+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darba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vides”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fokusu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lv-LV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augšējo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elpceļu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infekcijām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ergonomikas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/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slodzes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nozīmi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muskuloskeletālajos</a:t>
            </a:r>
            <a:r>
              <a:rPr lang="en-US" sz="14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400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traucējumos</a:t>
            </a: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lv-LV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Shape 0">
            <a:extLst>
              <a:ext uri="{FF2B5EF4-FFF2-40B4-BE49-F238E27FC236}">
                <a16:creationId xmlns:a16="http://schemas.microsoft.com/office/drawing/2014/main" id="{47C27578-A51C-1EE2-20D1-52D0D654922B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612648" y="434340"/>
            <a:ext cx="10424160" cy="64008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M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etodoloģiskie</a:t>
            </a:r>
            <a:r>
              <a:rPr lang="en-US" sz="2000" b="1" dirty="0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 </a:t>
            </a:r>
            <a:r>
              <a:rPr lang="en-US" sz="2000" b="1" dirty="0" err="1">
                <a:solidFill>
                  <a:srgbClr val="0B1220"/>
                </a:solidFill>
                <a:latin typeface="Verdana"/>
                <a:ea typeface="Verdana"/>
                <a:cs typeface="Aptos Display" pitchFamily="34" charset="-120"/>
              </a:rPr>
              <a:t>ierobežojumi</a:t>
            </a:r>
            <a:endParaRPr lang="en-US" sz="2000" dirty="0">
              <a:latin typeface="Verdana"/>
              <a:ea typeface="Verdana"/>
            </a:endParaRPr>
          </a:p>
        </p:txBody>
      </p:sp>
      <p:sp>
        <p:nvSpPr>
          <p:cNvPr id="6" name="Text 3"/>
          <p:cNvSpPr/>
          <p:nvPr/>
        </p:nvSpPr>
        <p:spPr>
          <a:xfrm>
            <a:off x="612648" y="133731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lv-LV" sz="1600" dirty="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Pacientu ambulatoro talonu un pacientu stacionāro karšu savietošanas ar DNL ierobežojumi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612648" y="2057401"/>
            <a:ext cx="10607040" cy="438912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1316736" y="2258568"/>
            <a:ext cx="9198864" cy="384048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•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Savietojums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(~72%</a:t>
            </a:r>
            <a:r>
              <a:rPr lang="lv-LV" sz="1600" dirty="0">
                <a:latin typeface="Verdana"/>
                <a:ea typeface="Verdana"/>
                <a:cs typeface="Aptos" pitchFamily="34" charset="-120"/>
              </a:rPr>
              <a:t> DNL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)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nenozīmē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, ka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talona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diagnoze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vienmēr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ir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tiešais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DNL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cēlonis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(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komorbiditāte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,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paralēli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pakalpojumi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).</a:t>
            </a:r>
            <a:r>
              <a:rPr lang="lv-LV" sz="1600" dirty="0">
                <a:latin typeface="Verdana"/>
                <a:ea typeface="Verdana"/>
                <a:cs typeface="Aptos" pitchFamily="34" charset="-120"/>
              </a:rPr>
              <a:t> Savietojums </a:t>
            </a:r>
            <a:r>
              <a:rPr lang="lv-LV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var atspoguļot nevis darbnespējas cēloni, bet veselības traucējumu epizodi laikā</a:t>
            </a:r>
            <a:r>
              <a:rPr lang="lv-LV" sz="1600" b="1" dirty="0">
                <a:latin typeface="Verdana"/>
                <a:ea typeface="Verdana"/>
                <a:cs typeface="Aptos" pitchFamily="34" charset="-120"/>
              </a:rPr>
              <a:t>,</a:t>
            </a:r>
            <a:r>
              <a:rPr lang="lv-LV" sz="1600" dirty="0">
                <a:latin typeface="Verdana"/>
                <a:ea typeface="Verdana"/>
                <a:cs typeface="Aptos" pitchFamily="34" charset="-120"/>
              </a:rPr>
              <a:t> kad ir atvērta DNL.</a:t>
            </a:r>
            <a:endParaRPr lang="en-US" sz="1600" dirty="0">
              <a:latin typeface="Verdana"/>
              <a:ea typeface="Verdana"/>
            </a:endParaRPr>
          </a:p>
          <a:p>
            <a:pPr marL="0" indent="0">
              <a:lnSpc>
                <a:spcPct val="115000"/>
              </a:lnSpc>
              <a:buNone/>
            </a:pP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•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Rezultāti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ir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jutīgi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pret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izvēlēto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laika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logu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starp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talonu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un DNL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sākumu</a:t>
            </a:r>
            <a:r>
              <a:rPr lang="lv-LV" sz="1600" dirty="0">
                <a:latin typeface="Verdana"/>
                <a:ea typeface="Verdana"/>
                <a:cs typeface="Aptos" pitchFamily="34" charset="-120"/>
              </a:rPr>
              <a:t> un beigu laiku.</a:t>
            </a:r>
            <a:endParaRPr lang="en-US" sz="1600" dirty="0">
              <a:latin typeface="Verdana"/>
              <a:ea typeface="Verdana"/>
            </a:endParaRPr>
          </a:p>
          <a:p>
            <a:pPr marL="0" indent="0">
              <a:lnSpc>
                <a:spcPct val="115000"/>
              </a:lnSpc>
              <a:buNone/>
            </a:pP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•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Talonu</a:t>
            </a:r>
            <a:r>
              <a:rPr lang="lv-LV" sz="1600" dirty="0">
                <a:latin typeface="Verdana"/>
                <a:ea typeface="Verdana"/>
                <a:cs typeface="Aptos" pitchFamily="34" charset="-120"/>
              </a:rPr>
              <a:t> un stacionāro karšu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dati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neaptver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pilnībā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privātprakšu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pakalpojumus</a:t>
            </a:r>
            <a:r>
              <a:rPr lang="en-US" sz="1600" b="1" dirty="0">
                <a:solidFill>
                  <a:schemeClr val="accent2"/>
                </a:solidFill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vai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situācijas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,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kur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diagnoze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noteikta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citā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aprūpes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 </a:t>
            </a:r>
            <a:r>
              <a:rPr lang="en-US" sz="1600" dirty="0" err="1">
                <a:latin typeface="Verdana"/>
                <a:ea typeface="Verdana"/>
                <a:cs typeface="Aptos" pitchFamily="34" charset="-120"/>
              </a:rPr>
              <a:t>posmā</a:t>
            </a:r>
            <a:r>
              <a:rPr lang="en-US" sz="1600" dirty="0">
                <a:latin typeface="Verdana"/>
                <a:ea typeface="Verdana"/>
                <a:cs typeface="Aptos" pitchFamily="34" charset="-120"/>
              </a:rPr>
              <a:t>.</a:t>
            </a:r>
            <a:endParaRPr lang="en-US" sz="1600" dirty="0">
              <a:latin typeface="Verdana"/>
              <a:ea typeface="Verdana"/>
            </a:endParaRPr>
          </a:p>
          <a:p>
            <a:pPr marL="0" indent="0">
              <a:lnSpc>
                <a:spcPct val="115000"/>
              </a:lnSpc>
              <a:buNone/>
            </a:pP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lnSpc>
                <a:spcPct val="115000"/>
              </a:lnSpc>
              <a:buNone/>
            </a:pPr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• </a:t>
            </a:r>
            <a:r>
              <a:rPr lang="lv-LV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Interpretācijas un savietojamības kļūdu risks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kas norāda uz ierobežotu metodoloģiju.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Shape 0">
            <a:extLst>
              <a:ext uri="{FF2B5EF4-FFF2-40B4-BE49-F238E27FC236}">
                <a16:creationId xmlns:a16="http://schemas.microsoft.com/office/drawing/2014/main" id="{0B0942F5-0261-0947-9F1F-0F1F0163B49B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365759" y="486918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2400" b="1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2.1.4. Metode: s</a:t>
            </a:r>
            <a:r>
              <a:rPr lang="en-US" sz="2400" b="1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istēmiska</a:t>
            </a:r>
            <a:r>
              <a:rPr lang="en-US" sz="2400" b="1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2400" b="1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analītika</a:t>
            </a:r>
            <a:r>
              <a:rPr lang="en-US" sz="2400" b="1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ANM </a:t>
            </a:r>
            <a:r>
              <a:rPr lang="en-US" sz="2400" b="1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projekta</a:t>
            </a:r>
            <a:r>
              <a:rPr lang="en-US" sz="2400" b="1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2400" b="1" dirty="0" err="1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ietvaros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467715" y="1197691"/>
            <a:ext cx="10972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āreja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no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manuālas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savietošanas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uz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sistēmisku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analītiku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un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pašapkalpošanās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400" dirty="0" err="1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pārskatiem</a:t>
            </a:r>
            <a:r>
              <a:rPr lang="en-US" sz="1400" dirty="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.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365759" y="2436876"/>
            <a:ext cx="3695419" cy="2221992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9" name="Shape 17"/>
          <p:cNvSpPr/>
          <p:nvPr/>
        </p:nvSpPr>
        <p:spPr>
          <a:xfrm>
            <a:off x="4232007" y="2442181"/>
            <a:ext cx="3680460" cy="208673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</p:spPr>
        <p:txBody>
          <a:bodyPr/>
          <a:lstStyle/>
          <a:p>
            <a:endParaRPr lang="lv-LV" sz="1150"/>
          </a:p>
        </p:txBody>
      </p:sp>
      <p:sp>
        <p:nvSpPr>
          <p:cNvPr id="38" name="Shape 36"/>
          <p:cNvSpPr/>
          <p:nvPr/>
        </p:nvSpPr>
        <p:spPr>
          <a:xfrm>
            <a:off x="467715" y="4973558"/>
            <a:ext cx="11176712" cy="1322559"/>
          </a:xfrm>
          <a:prstGeom prst="roundRect">
            <a:avLst/>
          </a:prstGeom>
          <a:noFill/>
          <a:ln w="12700">
            <a:solidFill>
              <a:schemeClr val="accent2">
                <a:lumMod val="75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39" name="Shape 37"/>
          <p:cNvSpPr/>
          <p:nvPr/>
        </p:nvSpPr>
        <p:spPr>
          <a:xfrm>
            <a:off x="685800" y="5346297"/>
            <a:ext cx="2148840" cy="566928"/>
          </a:xfrm>
          <a:prstGeom prst="roundRect">
            <a:avLst/>
          </a:prstGeom>
          <a:solidFill>
            <a:srgbClr val="F28C28">
              <a:alpha val="12000"/>
            </a:srgbClr>
          </a:solidFill>
          <a:ln w="12700">
            <a:solidFill>
              <a:srgbClr val="F28C28">
                <a:alpha val="20000"/>
              </a:srgbClr>
            </a:solidFill>
            <a:prstDash val="solid"/>
          </a:ln>
        </p:spPr>
        <p:txBody>
          <a:bodyPr/>
          <a:lstStyle/>
          <a:p>
            <a:pPr algn="ctr"/>
            <a:endParaRPr lang="lv-LV" dirty="0"/>
          </a:p>
        </p:txBody>
      </p:sp>
      <p:sp>
        <p:nvSpPr>
          <p:cNvPr id="40" name="Text 38"/>
          <p:cNvSpPr/>
          <p:nvPr/>
        </p:nvSpPr>
        <p:spPr>
          <a:xfrm>
            <a:off x="774332" y="5500289"/>
            <a:ext cx="1920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lv-LV" sz="1200" b="1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Priekšrocības</a:t>
            </a:r>
            <a:endParaRPr lang="en-US" sz="1200" dirty="0"/>
          </a:p>
        </p:txBody>
      </p:sp>
      <p:sp>
        <p:nvSpPr>
          <p:cNvPr id="41" name="Text 39"/>
          <p:cNvSpPr/>
          <p:nvPr/>
        </p:nvSpPr>
        <p:spPr>
          <a:xfrm>
            <a:off x="3001189" y="5032521"/>
            <a:ext cx="8442070" cy="107523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1450" indent="-1714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v-LV" sz="1100" u="sng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Nav nepieciešami grozījumi normatīvajā regulējumā.</a:t>
            </a:r>
            <a:endParaRPr lang="lv-LV" sz="1100" dirty="0">
              <a:solidFill>
                <a:srgbClr val="2B2B2B"/>
              </a:solidFill>
              <a:latin typeface="Verdana" pitchFamily="34" charset="0"/>
              <a:ea typeface="Verdana" pitchFamily="34" charset="-122"/>
              <a:cs typeface="Verdana" pitchFamily="34" charset="-120"/>
            </a:endParaRPr>
          </a:p>
          <a:p>
            <a:pPr marL="171450" indent="-1714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v-LV" sz="1100" u="sng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Analītika tiek attīstīta bez papildu slodzes vai pienākumiem ārstiem</a:t>
            </a:r>
            <a:r>
              <a:rPr lang="lv-LV" sz="11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, jo netiek paredzēta jaunu datu ievade vai papildu pienākumu uzlikšana ārstniecības personām, bet tiek izmantoti jau sistēmā pieejamie dati.</a:t>
            </a:r>
          </a:p>
          <a:p>
            <a:pPr marL="171450" indent="-171450">
              <a:lnSpc>
                <a:spcPct val="115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lv-LV" sz="1100" u="sng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Nākotnē stiprina DNL izsniegšanas prakšu analīzi un uzraudzības pilnveidi</a:t>
            </a:r>
            <a:r>
              <a:rPr lang="lv-LV" sz="1100" dirty="0">
                <a:solidFill>
                  <a:srgbClr val="2B2B2B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, nodrošinot papildu iespējas identificēt tendences un atšķirības datos.</a:t>
            </a:r>
          </a:p>
        </p:txBody>
      </p:sp>
      <p:sp>
        <p:nvSpPr>
          <p:cNvPr id="42" name="Text 40"/>
          <p:cNvSpPr/>
          <p:nvPr/>
        </p:nvSpPr>
        <p:spPr>
          <a:xfrm>
            <a:off x="685800" y="6355080"/>
            <a:ext cx="10972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>
                <a:solidFill>
                  <a:srgbClr val="6B7280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ANM projekts: “Ārstniecības procesa datu pārvaldības pilnveidošana”</a:t>
            </a:r>
            <a:endParaRPr lang="en-US" sz="900"/>
          </a:p>
        </p:txBody>
      </p:sp>
      <p:sp>
        <p:nvSpPr>
          <p:cNvPr id="45" name="Shape 17">
            <a:extLst>
              <a:ext uri="{FF2B5EF4-FFF2-40B4-BE49-F238E27FC236}">
                <a16:creationId xmlns:a16="http://schemas.microsoft.com/office/drawing/2014/main" id="{EC8FBA61-4FD4-892E-1977-8E428DF45000}"/>
              </a:ext>
            </a:extLst>
          </p:cNvPr>
          <p:cNvSpPr/>
          <p:nvPr/>
        </p:nvSpPr>
        <p:spPr>
          <a:xfrm>
            <a:off x="8033801" y="2446494"/>
            <a:ext cx="3792440" cy="2082417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</p:spPr>
        <p:txBody>
          <a:bodyPr/>
          <a:lstStyle/>
          <a:p>
            <a:endParaRPr lang="lv-LV" sz="1150"/>
          </a:p>
        </p:txBody>
      </p:sp>
      <p:sp>
        <p:nvSpPr>
          <p:cNvPr id="46" name="Text 8">
            <a:extLst>
              <a:ext uri="{FF2B5EF4-FFF2-40B4-BE49-F238E27FC236}">
                <a16:creationId xmlns:a16="http://schemas.microsoft.com/office/drawing/2014/main" id="{0C66EE4C-683E-9BA4-AFFD-D8F91D897A52}"/>
              </a:ext>
            </a:extLst>
          </p:cNvPr>
          <p:cNvSpPr/>
          <p:nvPr/>
        </p:nvSpPr>
        <p:spPr>
          <a:xfrm>
            <a:off x="389522" y="2436876"/>
            <a:ext cx="3695419" cy="20867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Atveseļošanas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un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noturības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mehānisma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projekts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“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Ārstniecības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procesa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datu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pārvaldības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pilnveidošana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”.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Mērķis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: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sistēmiska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datu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pilnveidošana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un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pārvaldība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,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lai DNL datus var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ētu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analizēt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atkārtojami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un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vienoti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, samazinot manuālo datu atlašu nepieciešamību.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7" name="Text 7">
            <a:extLst>
              <a:ext uri="{FF2B5EF4-FFF2-40B4-BE49-F238E27FC236}">
                <a16:creationId xmlns:a16="http://schemas.microsoft.com/office/drawing/2014/main" id="{9ABE72F6-7C23-9A1F-591D-DB15683C597A}"/>
              </a:ext>
            </a:extLst>
          </p:cNvPr>
          <p:cNvSpPr/>
          <p:nvPr/>
        </p:nvSpPr>
        <p:spPr>
          <a:xfrm>
            <a:off x="643748" y="1924639"/>
            <a:ext cx="3139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Kas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ir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ANM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projekts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?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8" name="Text 12">
            <a:extLst>
              <a:ext uri="{FF2B5EF4-FFF2-40B4-BE49-F238E27FC236}">
                <a16:creationId xmlns:a16="http://schemas.microsoft.com/office/drawing/2014/main" id="{C21FC966-1DB1-10CC-92B5-629EE0A4A047}"/>
              </a:ext>
            </a:extLst>
          </p:cNvPr>
          <p:cNvSpPr/>
          <p:nvPr/>
        </p:nvSpPr>
        <p:spPr>
          <a:xfrm>
            <a:off x="4376915" y="2450852"/>
            <a:ext cx="3619782" cy="213702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lv-LV" sz="1200" u="sng" dirty="0" err="1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Anonimizēts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p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ārskatu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rīk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(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atskaišu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konstruktoru</a:t>
            </a:r>
            <a:r>
              <a:rPr kumimoji="0" lang="lv-LV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: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•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apmācīts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gala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lietotājs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pats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veido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15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anonimizētus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pārskatus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;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•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lauki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izvēlēti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no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noteikta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saraksta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;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• nav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katru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reizi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jāveido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atskaite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“no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jauna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” un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nav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jāiesaista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izstrādātājs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katram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pieprasījumam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.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9" name="Text 11">
            <a:extLst>
              <a:ext uri="{FF2B5EF4-FFF2-40B4-BE49-F238E27FC236}">
                <a16:creationId xmlns:a16="http://schemas.microsoft.com/office/drawing/2014/main" id="{01CB8EDE-52CA-FFFA-007B-57044F8CBB17}"/>
              </a:ext>
            </a:extLst>
          </p:cNvPr>
          <p:cNvSpPr/>
          <p:nvPr/>
        </p:nvSpPr>
        <p:spPr>
          <a:xfrm>
            <a:off x="4526127" y="1911096"/>
            <a:ext cx="3139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v-LV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Paredzētās darbības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?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0" name="Text 16">
            <a:extLst>
              <a:ext uri="{FF2B5EF4-FFF2-40B4-BE49-F238E27FC236}">
                <a16:creationId xmlns:a16="http://schemas.microsoft.com/office/drawing/2014/main" id="{696CA095-27CE-1E9B-680C-311AB6E37667}"/>
              </a:ext>
            </a:extLst>
          </p:cNvPr>
          <p:cNvSpPr/>
          <p:nvPr/>
        </p:nvSpPr>
        <p:spPr>
          <a:xfrm>
            <a:off x="8360301" y="2648848"/>
            <a:ext cx="3428836" cy="225559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lv-LV" sz="1200" dirty="0">
                <a:solidFill>
                  <a:prstClr val="black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esējams </a:t>
            </a:r>
            <a:r>
              <a:rPr lang="lv-LV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sasaitīt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ar ambulatorajiem pacientu taloniem un </a:t>
            </a:r>
            <a:r>
              <a:rPr lang="lv-LV" sz="1200" dirty="0" err="1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stac</a:t>
            </a:r>
            <a:r>
              <a:rPr lang="lv-LV" sz="1200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. kartēm:</a:t>
            </a:r>
          </a:p>
          <a:p>
            <a:pPr lvl="0">
              <a:lnSpc>
                <a:spcPct val="115000"/>
              </a:lnSpc>
              <a:spcAft>
                <a:spcPts val="600"/>
              </a:spcAft>
            </a:pPr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• </a:t>
            </a:r>
            <a:r>
              <a:rPr kumimoji="0" lang="en-US" sz="115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redzami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aprūpes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notikumi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pirms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darbnespējas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un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tās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laikā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;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•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iespējams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vērtēt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saistību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ar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aprūpes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lv-LV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pakalpojumiem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un</a:t>
            </a:r>
            <a:r>
              <a:rPr kumimoji="0" lang="lv-LV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to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potenciālo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en-US" sz="12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efektivitāti</a:t>
            </a:r>
            <a:r>
              <a:rPr lang="lv-LV" sz="1200" b="1" dirty="0"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.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1" name="Text 15">
            <a:extLst>
              <a:ext uri="{FF2B5EF4-FFF2-40B4-BE49-F238E27FC236}">
                <a16:creationId xmlns:a16="http://schemas.microsoft.com/office/drawing/2014/main" id="{23C1D10B-CCCD-FCC3-5E6B-3CCE8128DF2A}"/>
              </a:ext>
            </a:extLst>
          </p:cNvPr>
          <p:cNvSpPr/>
          <p:nvPr/>
        </p:nvSpPr>
        <p:spPr>
          <a:xfrm>
            <a:off x="8360301" y="1924639"/>
            <a:ext cx="3139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Ko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tas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</a:t>
            </a:r>
            <a:r>
              <a:rPr kumimoji="0" lang="lv-LV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nozīmē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 DNL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analītikā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itchFamily="34" charset="-120"/>
              </a:rPr>
              <a:t>?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Shape 0">
            <a:extLst>
              <a:ext uri="{FF2B5EF4-FFF2-40B4-BE49-F238E27FC236}">
                <a16:creationId xmlns:a16="http://schemas.microsoft.com/office/drawing/2014/main" id="{F5260344-CA98-5AF9-48AD-C15A3837E70F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12648" y="397764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2400" b="1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2.1.5. </a:t>
            </a:r>
            <a:r>
              <a:rPr lang="en-US" sz="2400" b="1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Sadarbība</a:t>
            </a:r>
            <a:r>
              <a:rPr lang="en-US" sz="2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ar CSP: lai redzētu “kur un kam”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777240" y="1609344"/>
            <a:ext cx="5577840" cy="2103120"/>
          </a:xfrm>
          <a:prstGeom prst="roundRect">
            <a:avLst/>
          </a:prstGeom>
          <a:solidFill>
            <a:srgbClr val="F3F5F7"/>
          </a:solidFill>
          <a:ln w="12700">
            <a:solidFill>
              <a:srgbClr val="F3F5F7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6" name="Shape 4"/>
          <p:cNvSpPr/>
          <p:nvPr/>
        </p:nvSpPr>
        <p:spPr>
          <a:xfrm>
            <a:off x="731520" y="1554480"/>
            <a:ext cx="5577840" cy="210312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7" name="Shape 5"/>
          <p:cNvSpPr/>
          <p:nvPr/>
        </p:nvSpPr>
        <p:spPr>
          <a:xfrm>
            <a:off x="731520" y="1554480"/>
            <a:ext cx="109728" cy="21031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2700">
            <a:solidFill>
              <a:srgbClr val="0A7C86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8" name="Text 6"/>
          <p:cNvSpPr/>
          <p:nvPr/>
        </p:nvSpPr>
        <p:spPr>
          <a:xfrm>
            <a:off x="932688" y="1719072"/>
            <a:ext cx="5376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Ko šobrīd redzam (</a:t>
            </a:r>
            <a:r>
              <a:rPr lang="en-US" sz="1800" b="1" dirty="0" err="1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taloni</a:t>
            </a:r>
            <a:r>
              <a:rPr lang="lv-LV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/kartes</a:t>
            </a:r>
            <a:r>
              <a:rPr lang="en-US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+ DNL)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932688" y="2194560"/>
            <a:ext cx="5257800" cy="1325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Redzam izplatītākās diagnožu grupas un sezonalitāti,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bet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neredzam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darba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tirgus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kontekstu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: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nozare /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profesija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;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nodarbinātības veids (pilna/nepilna slodze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u.c.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)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;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reģions,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uzņēmuma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lielums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;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sociāli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demogrāfiskie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griezumi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777240" y="3849624"/>
            <a:ext cx="5577840" cy="2148840"/>
          </a:xfrm>
          <a:prstGeom prst="roundRect">
            <a:avLst/>
          </a:prstGeom>
          <a:solidFill>
            <a:srgbClr val="F3F5F7"/>
          </a:solidFill>
          <a:ln w="12700">
            <a:solidFill>
              <a:srgbClr val="F3F5F7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1" name="Shape 9"/>
          <p:cNvSpPr/>
          <p:nvPr/>
        </p:nvSpPr>
        <p:spPr>
          <a:xfrm>
            <a:off x="731520" y="3794760"/>
            <a:ext cx="5577840" cy="214884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2" name="Shape 10"/>
          <p:cNvSpPr/>
          <p:nvPr/>
        </p:nvSpPr>
        <p:spPr>
          <a:xfrm>
            <a:off x="731520" y="3794760"/>
            <a:ext cx="109728" cy="214884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28C28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3" name="Text 11"/>
          <p:cNvSpPr/>
          <p:nvPr/>
        </p:nvSpPr>
        <p:spPr>
          <a:xfrm>
            <a:off x="932688" y="3959352"/>
            <a:ext cx="5257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Ko </a:t>
            </a:r>
            <a:r>
              <a:rPr lang="lv-LV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sniegtu</a:t>
            </a:r>
            <a:r>
              <a:rPr lang="en-US" sz="18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CSP datu dimensija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32688" y="4434840"/>
            <a:ext cx="5257800" cy="1371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CSP integrē nodarbinātības statistiku (t.sk. no VID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*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/VSAA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**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avotiem)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un var nodrošināt strukturētu “darba tirgus slāni” analīzei: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identificēt nozares/profesijas ar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augstāku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prombūtni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;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pamanīt ergonomikas/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slodzes</a:t>
            </a: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riskus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;</a:t>
            </a:r>
            <a:endParaRPr lang="en-US" sz="13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• mērķēt profilakses pasākumus un darba vides </a:t>
            </a:r>
            <a:r>
              <a:rPr lang="en-US" sz="13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intervences</a:t>
            </a:r>
            <a:r>
              <a:rPr lang="lv-LV" sz="13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6629400" y="1554480"/>
            <a:ext cx="4892040" cy="685800"/>
          </a:xfrm>
          <a:prstGeom prst="roundRect">
            <a:avLst/>
          </a:prstGeom>
          <a:noFill/>
          <a:ln w="1270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6" name="Text 14"/>
          <p:cNvSpPr/>
          <p:nvPr/>
        </p:nvSpPr>
        <p:spPr>
          <a:xfrm>
            <a:off x="6812280" y="1700784"/>
            <a:ext cx="45262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Mērķa analītikas plūsma (vienā metodoloģijā)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6629400" y="2468880"/>
            <a:ext cx="4892040" cy="105156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8" name="Shape 16"/>
          <p:cNvSpPr/>
          <p:nvPr/>
        </p:nvSpPr>
        <p:spPr>
          <a:xfrm>
            <a:off x="6629400" y="2468880"/>
            <a:ext cx="109728" cy="10515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0A7C86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19" name="Text 17"/>
          <p:cNvSpPr/>
          <p:nvPr/>
        </p:nvSpPr>
        <p:spPr>
          <a:xfrm>
            <a:off x="6812280" y="2615184"/>
            <a:ext cx="4617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1) DNL + </a:t>
            </a:r>
            <a:r>
              <a:rPr lang="en-US" sz="1400" b="1" dirty="0" err="1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taloni</a:t>
            </a:r>
            <a:r>
              <a:rPr lang="lv-LV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un </a:t>
            </a:r>
            <a:r>
              <a:rPr lang="lv-LV" sz="1400" b="1" dirty="0" err="1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stac</a:t>
            </a:r>
            <a:r>
              <a:rPr lang="lv-LV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. kartes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6812280" y="2971800"/>
            <a:ext cx="4617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Savietošana, laika logi, kvalitātes pārbaudes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6629400" y="3703320"/>
            <a:ext cx="4892040" cy="105156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1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23" name="Shape 21"/>
          <p:cNvSpPr/>
          <p:nvPr/>
        </p:nvSpPr>
        <p:spPr>
          <a:xfrm>
            <a:off x="6629400" y="3703320"/>
            <a:ext cx="109728" cy="105156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rgbClr val="F28C28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24" name="Text 22"/>
          <p:cNvSpPr/>
          <p:nvPr/>
        </p:nvSpPr>
        <p:spPr>
          <a:xfrm>
            <a:off x="6812280" y="3849624"/>
            <a:ext cx="4617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2) CSP darba tirgus slānis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6812280" y="4206240"/>
            <a:ext cx="4617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Nozare, profesija, reģions, demogrāfija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6629400" y="4937760"/>
            <a:ext cx="4892040" cy="105156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6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28" name="Shape 26"/>
          <p:cNvSpPr/>
          <p:nvPr/>
        </p:nvSpPr>
        <p:spPr>
          <a:xfrm>
            <a:off x="6629400" y="4937760"/>
            <a:ext cx="109728" cy="1051560"/>
          </a:xfrm>
          <a:prstGeom prst="rect">
            <a:avLst/>
          </a:prstGeom>
          <a:solidFill>
            <a:srgbClr val="2E9E5B"/>
          </a:solidFill>
          <a:ln w="12700">
            <a:solidFill>
              <a:srgbClr val="2E9E5B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29" name="Text 27"/>
          <p:cNvSpPr/>
          <p:nvPr/>
        </p:nvSpPr>
        <p:spPr>
          <a:xfrm>
            <a:off x="6812280" y="5084064"/>
            <a:ext cx="4617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2323A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3) Rezultāts vadībai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6812280" y="5440680"/>
            <a:ext cx="46177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12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M</a:t>
            </a:r>
            <a:r>
              <a:rPr lang="en-US" sz="1200" dirty="0" err="1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ērķēti</a:t>
            </a:r>
            <a:r>
              <a:rPr lang="en-US" sz="1200" dirty="0">
                <a:solidFill>
                  <a:srgbClr val="2B3A42"/>
                </a:solidFill>
                <a:latin typeface="Verdana" pitchFamily="34" charset="0"/>
                <a:ea typeface="Verdana" pitchFamily="34" charset="-122"/>
                <a:cs typeface="Verdana" pitchFamily="34" charset="-120"/>
              </a:rPr>
              <a:t> profilakses pasākumi</a:t>
            </a:r>
            <a:endParaRPr lang="en-US" sz="1200" dirty="0"/>
          </a:p>
        </p:txBody>
      </p:sp>
      <p:sp>
        <p:nvSpPr>
          <p:cNvPr id="32" name="Shape 0">
            <a:extLst>
              <a:ext uri="{FF2B5EF4-FFF2-40B4-BE49-F238E27FC236}">
                <a16:creationId xmlns:a16="http://schemas.microsoft.com/office/drawing/2014/main" id="{356CB6EE-4667-95E8-F595-4FC6AEFBA055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26" name="Shape 24"/>
          <p:cNvSpPr/>
          <p:nvPr/>
        </p:nvSpPr>
        <p:spPr>
          <a:xfrm>
            <a:off x="8961120" y="4663440"/>
            <a:ext cx="502920" cy="411480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DDE3E8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21" name="Shape 19"/>
          <p:cNvSpPr/>
          <p:nvPr/>
        </p:nvSpPr>
        <p:spPr>
          <a:xfrm>
            <a:off x="8961120" y="3429000"/>
            <a:ext cx="502920" cy="411480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DDE3E8"/>
            </a:solidFill>
            <a:prstDash val="solid"/>
          </a:ln>
        </p:spPr>
        <p:txBody>
          <a:bodyPr/>
          <a:lstStyle/>
          <a:p>
            <a:endParaRPr lang="lv-LV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A9C3D69-8216-74C8-B30C-235A7F79DD8E}"/>
              </a:ext>
            </a:extLst>
          </p:cNvPr>
          <p:cNvSpPr txBox="1"/>
          <p:nvPr/>
        </p:nvSpPr>
        <p:spPr>
          <a:xfrm>
            <a:off x="777240" y="6263148"/>
            <a:ext cx="1043153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*VID – Valsts ieņēmumu dienests</a:t>
            </a:r>
          </a:p>
          <a:p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**VSAA – Valsts sociālās apdrošināšanas aģentūra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B58D3-F0F2-C2E9-0B18-A7A2F787DC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isnstūris 10">
            <a:extLst>
              <a:ext uri="{FF2B5EF4-FFF2-40B4-BE49-F238E27FC236}">
                <a16:creationId xmlns:a16="http://schemas.microsoft.com/office/drawing/2014/main" id="{3B5EF59B-9BFE-14B9-B367-5D603696248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CBA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75F389-38A8-D169-4E5E-56070F8AF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4095" y="3202332"/>
            <a:ext cx="6943809" cy="147019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lv-LV" sz="2400" b="1" dirty="0">
                <a:latin typeface="Verdana" panose="020B0604030504040204" pitchFamily="34" charset="0"/>
                <a:ea typeface="Verdana" panose="020B0604030504040204" pitchFamily="34" charset="0"/>
              </a:rPr>
              <a:t>3. Citu valstu izplatītākie veselības traucējumi nodarbinātajiem</a:t>
            </a:r>
          </a:p>
        </p:txBody>
      </p:sp>
      <p:pic>
        <p:nvPicPr>
          <p:cNvPr id="5" name="Grafika 4" descr="Globe outline">
            <a:extLst>
              <a:ext uri="{FF2B5EF4-FFF2-40B4-BE49-F238E27FC236}">
                <a16:creationId xmlns:a16="http://schemas.microsoft.com/office/drawing/2014/main" id="{846C1AE8-21D1-3E9F-9A0C-EF8259872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38799" y="201168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884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320040"/>
            <a:ext cx="10911535" cy="54864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lv-LV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3.1. Darbnespēju</a:t>
            </a:r>
            <a:r>
              <a:rPr lang="en-US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 </a:t>
            </a:r>
            <a:r>
              <a:rPr lang="en-US" sz="2000" b="1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lapu</a:t>
            </a:r>
            <a:r>
              <a:rPr lang="en-US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 </a:t>
            </a:r>
            <a:r>
              <a:rPr lang="en-US" sz="2000" b="1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biežākie</a:t>
            </a:r>
            <a:r>
              <a:rPr lang="en-US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 </a:t>
            </a:r>
            <a:r>
              <a:rPr lang="en-US" sz="2000" b="1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iemesli</a:t>
            </a:r>
            <a:r>
              <a:rPr lang="en-US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: Lietuva vs </a:t>
            </a:r>
            <a:r>
              <a:rPr lang="en-US" sz="2000" b="1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Igaunija</a:t>
            </a:r>
            <a:r>
              <a:rPr lang="en-US" sz="2000" b="1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 </a:t>
            </a:r>
            <a:r>
              <a:rPr lang="en-US" sz="2000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(</a:t>
            </a:r>
            <a:r>
              <a:rPr lang="en-US" sz="2000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publiski</a:t>
            </a:r>
            <a:r>
              <a:rPr lang="en-US" sz="2000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 </a:t>
            </a:r>
            <a:r>
              <a:rPr lang="en-US" sz="2000" dirty="0" err="1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avoti</a:t>
            </a:r>
            <a:r>
              <a:rPr lang="en-US" sz="2000" dirty="0">
                <a:solidFill>
                  <a:srgbClr val="111827"/>
                </a:solidFill>
                <a:latin typeface="Verdana"/>
                <a:ea typeface="Verdana"/>
                <a:cs typeface="Calibri"/>
              </a:rPr>
              <a:t>)</a:t>
            </a:r>
            <a:endParaRPr lang="en-US" sz="2000" dirty="0">
              <a:latin typeface="Verdana"/>
              <a:ea typeface="Verdana"/>
              <a:cs typeface="Calibri"/>
            </a:endParaRPr>
          </a:p>
        </p:txBody>
      </p:sp>
      <p:sp>
        <p:nvSpPr>
          <p:cNvPr id="4" name="Shape 2"/>
          <p:cNvSpPr/>
          <p:nvPr/>
        </p:nvSpPr>
        <p:spPr>
          <a:xfrm>
            <a:off x="640080" y="1235257"/>
            <a:ext cx="5272888" cy="4668896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960120" y="1495494"/>
            <a:ext cx="4952848" cy="36576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Lietuva </a:t>
            </a:r>
            <a:r>
              <a:rPr lang="en-US" sz="2000" dirty="0">
                <a:solidFill>
                  <a:srgbClr val="111827"/>
                </a:solidFill>
                <a:latin typeface="Calibri"/>
                <a:ea typeface="Calibri"/>
                <a:cs typeface="Calibri"/>
              </a:rPr>
              <a:t>(2024)</a:t>
            </a:r>
            <a:endParaRPr lang="en-US" sz="2000" dirty="0">
              <a:latin typeface="Calibri"/>
              <a:ea typeface="Calibri"/>
              <a:cs typeface="Calibri"/>
            </a:endParaRPr>
          </a:p>
        </p:txBody>
      </p:sp>
      <p:sp>
        <p:nvSpPr>
          <p:cNvPr id="7" name="Text 5"/>
          <p:cNvSpPr/>
          <p:nvPr/>
        </p:nvSpPr>
        <p:spPr>
          <a:xfrm>
            <a:off x="869470" y="2062168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Intensitāte un ilgums (uz 1 000 apdrošināto):
</a:t>
            </a:r>
            <a:r>
              <a:rPr lang="en-US" sz="1500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799,6 gadījumi / 1 000
• 7,6 apmaksātas dienas uz apdrošināto
• vid. gadījuma ilgums: 9,7 dienas
</a:t>
            </a:r>
            <a:r>
              <a:rPr lang="en-US" sz="1500" b="1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Iemeslu struktūra (no visiem gadījumiem):
</a:t>
            </a:r>
            <a:r>
              <a:rPr lang="en-US" sz="1500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74,6% — slimība
• 18,2% — slimojošo kopšana
• 5,8% — nelaimes gadījumi mājās/atpūtā
</a:t>
            </a:r>
            <a:r>
              <a:rPr lang="en-US" sz="1500" b="1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Piezīme: </a:t>
            </a:r>
            <a:r>
              <a:rPr lang="lv-LV" sz="1500" dirty="0">
                <a:solidFill>
                  <a:srgbClr val="111827"/>
                </a:solidFill>
                <a:latin typeface="Calibri" pitchFamily="34" charset="0"/>
                <a:ea typeface="Verdana" panose="020B0604030504040204" pitchFamily="34" charset="0"/>
                <a:cs typeface="Calibri" pitchFamily="34" charset="-120"/>
              </a:rPr>
              <a:t>l</a:t>
            </a:r>
            <a:r>
              <a:rPr lang="lv-LV" sz="1500" dirty="0">
                <a:solidFill>
                  <a:srgbClr val="111827"/>
                </a:solidFill>
                <a:ea typeface="Verdana" panose="020B0604030504040204" pitchFamily="34" charset="0"/>
                <a:cs typeface="Calibri" pitchFamily="34" charset="-120"/>
              </a:rPr>
              <a:t>īdzīgi kā Latvijā arī Lietuvā nav pieejami dati par biežākajiem nodarbināto veselības traucējumiem.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335172" y="1235256"/>
            <a:ext cx="5216444" cy="4715934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611600" y="1604968"/>
            <a:ext cx="4952848" cy="36576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r>
              <a:rPr lang="en-US" sz="2000" b="1" dirty="0" err="1">
                <a:solidFill>
                  <a:schemeClr val="accent2"/>
                </a:solidFill>
                <a:latin typeface="Calibri"/>
                <a:ea typeface="Calibri"/>
                <a:cs typeface="Calibri"/>
              </a:rPr>
              <a:t>Igaunija</a:t>
            </a:r>
            <a:r>
              <a:rPr lang="en-US" sz="2000" b="1" dirty="0">
                <a:solidFill>
                  <a:srgbClr val="111827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lv-LV" sz="1500" dirty="0">
                <a:solidFill>
                  <a:srgbClr val="111827"/>
                </a:solidFill>
                <a:latin typeface="Calibri"/>
                <a:ea typeface="Calibri"/>
                <a:cs typeface="Calibri"/>
              </a:rPr>
              <a:t>(</a:t>
            </a:r>
            <a:r>
              <a:rPr lang="lv-LV" sz="1500" dirty="0">
                <a:solidFill>
                  <a:srgbClr val="111827"/>
                </a:solidFill>
                <a:ea typeface="Verdana" panose="020B0604030504040204" pitchFamily="34" charset="0"/>
                <a:cs typeface="Calibri"/>
              </a:rPr>
              <a:t>ī</a:t>
            </a:r>
            <a:r>
              <a:rPr lang="lv-LV" sz="1500" dirty="0">
                <a:ea typeface="Verdana" panose="020B0604030504040204" pitchFamily="34" charset="0"/>
              </a:rPr>
              <a:t>patsvars no apmaksātajiem slimības pabalsta gadījumiem</a:t>
            </a:r>
            <a:r>
              <a:rPr lang="lv-LV" sz="1500" dirty="0">
                <a:solidFill>
                  <a:srgbClr val="111827"/>
                </a:solidFill>
                <a:ea typeface="Calibri"/>
                <a:cs typeface="Calibri"/>
              </a:rPr>
              <a:t>)</a:t>
            </a:r>
            <a:r>
              <a:rPr lang="en-US" sz="1500" b="1" dirty="0">
                <a:solidFill>
                  <a:srgbClr val="111827"/>
                </a:solidFill>
                <a:ea typeface="Calibri"/>
                <a:cs typeface="Calibri"/>
              </a:rPr>
              <a:t> </a:t>
            </a:r>
            <a:endParaRPr lang="en-US" sz="1500" dirty="0">
              <a:ea typeface="Calibri"/>
              <a:cs typeface="Calibri"/>
            </a:endParaRPr>
          </a:p>
        </p:txBody>
      </p:sp>
      <p:sp>
        <p:nvSpPr>
          <p:cNvPr id="11" name="Text 9"/>
          <p:cNvSpPr/>
          <p:nvPr/>
        </p:nvSpPr>
        <p:spPr>
          <a:xfrm>
            <a:off x="6479896" y="2103120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1348931" y="6336581"/>
            <a:ext cx="8954795" cy="2460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lv-LV" sz="1400" dirty="0">
                <a:ea typeface="Verdana" panose="020B0604030504040204" pitchFamily="34" charset="0"/>
              </a:rPr>
              <a:t>Piezīme: DNL izsniegšanas/apmaksas nosacījumi, definīcijas (epizodes </a:t>
            </a:r>
            <a:r>
              <a:rPr lang="lv-LV" sz="1400" dirty="0" err="1">
                <a:ea typeface="Verdana" panose="020B0604030504040204" pitchFamily="34" charset="0"/>
              </a:rPr>
              <a:t>vs</a:t>
            </a:r>
            <a:r>
              <a:rPr lang="lv-LV" sz="1400" dirty="0">
                <a:ea typeface="Verdana" panose="020B0604030504040204" pitchFamily="34" charset="0"/>
              </a:rPr>
              <a:t> dienas) un nodarbināto struktūra valstīs atšķiras; </a:t>
            </a:r>
            <a:r>
              <a:rPr lang="lv-LV" sz="1400" b="1" dirty="0">
                <a:ea typeface="Verdana" panose="020B0604030504040204" pitchFamily="34" charset="0"/>
              </a:rPr>
              <a:t>tādēļ dati nav salīdzināmi 1:1, bet iezīmē tendences Baltijas valstīs.</a:t>
            </a:r>
            <a:endParaRPr lang="en-US" sz="1400" b="1" dirty="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2AAE6B3E-4CCB-5273-A3D9-970F1E8124FF}"/>
              </a:ext>
            </a:extLst>
          </p:cNvPr>
          <p:cNvSpPr/>
          <p:nvPr/>
        </p:nvSpPr>
        <p:spPr>
          <a:xfrm>
            <a:off x="6539332" y="2724912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5" name="Text 5">
            <a:extLst>
              <a:ext uri="{FF2B5EF4-FFF2-40B4-BE49-F238E27FC236}">
                <a16:creationId xmlns:a16="http://schemas.microsoft.com/office/drawing/2014/main" id="{4F98CC64-91A0-E511-1903-2B060EB81286}"/>
              </a:ext>
            </a:extLst>
          </p:cNvPr>
          <p:cNvSpPr/>
          <p:nvPr/>
        </p:nvSpPr>
        <p:spPr>
          <a:xfrm>
            <a:off x="6611600" y="2053777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lv-LV" sz="1500" dirty="0">
                <a:ea typeface="Verdana" panose="020B0604030504040204" pitchFamily="34" charset="0"/>
              </a:rPr>
              <a:t>Kopā: 369 tūkst. slimības pabalsta gadījumu 2024. gadā.</a:t>
            </a:r>
          </a:p>
          <a:p>
            <a:endParaRPr lang="lv-LV" sz="1500" dirty="0">
              <a:ea typeface="Verdana" panose="020B0604030504040204" pitchFamily="34" charset="0"/>
            </a:endParaRPr>
          </a:p>
          <a:p>
            <a:r>
              <a:rPr lang="lv-LV" sz="1500" b="1" dirty="0">
                <a:ea typeface="Verdana" panose="020B0604030504040204" pitchFamily="34" charset="0"/>
              </a:rPr>
              <a:t>TOP 5 diagnožu grupas (īpatsvars no kopskaita):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elpceļu slimības — 33,0% (121 776)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infekcijas un parazitārās slimības — 22,3% (82 472)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</a:t>
            </a:r>
            <a:r>
              <a:rPr lang="en-US" sz="1500" dirty="0" err="1">
                <a:solidFill>
                  <a:srgbClr val="0B1220"/>
                </a:solidFill>
                <a:ea typeface="Verdana"/>
                <a:cs typeface="Aptos Display" pitchFamily="34" charset="-120"/>
              </a:rPr>
              <a:t>muskuloskeletāli</a:t>
            </a:r>
            <a:r>
              <a:rPr lang="en-US" sz="1500" dirty="0">
                <a:solidFill>
                  <a:srgbClr val="0B1220"/>
                </a:solidFill>
                <a:ea typeface="Verdana"/>
                <a:cs typeface="Aptos Display" pitchFamily="34" charset="-120"/>
              </a:rPr>
              <a:t> </a:t>
            </a:r>
            <a:r>
              <a:rPr lang="en-US" sz="1500" dirty="0" err="1">
                <a:solidFill>
                  <a:srgbClr val="0B1220"/>
                </a:solidFill>
                <a:ea typeface="Verdana"/>
                <a:cs typeface="Aptos Display" pitchFamily="34" charset="-120"/>
              </a:rPr>
              <a:t>traucējumi</a:t>
            </a:r>
            <a:r>
              <a:rPr lang="lv-LV" sz="1500" dirty="0">
                <a:solidFill>
                  <a:srgbClr val="0B1220"/>
                </a:solidFill>
                <a:ea typeface="Verdana"/>
                <a:cs typeface="Aptos Display" pitchFamily="34" charset="-120"/>
              </a:rPr>
              <a:t> </a:t>
            </a:r>
            <a:r>
              <a:rPr lang="lv-LV" sz="1500" dirty="0">
                <a:ea typeface="Verdana" panose="020B0604030504040204" pitchFamily="34" charset="0"/>
              </a:rPr>
              <a:t>— 13,9% (51 458)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traumas/saindēšanās — 5,7% (20 907)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citviet neklasificēti simptomi/pazīmes — 4,2% (15 457)</a:t>
            </a:r>
          </a:p>
          <a:p>
            <a:endParaRPr lang="lv-LV" sz="1500" dirty="0">
              <a:ea typeface="Verdana" panose="020B0604030504040204" pitchFamily="34" charset="0"/>
            </a:endParaRPr>
          </a:p>
          <a:p>
            <a:r>
              <a:rPr lang="lv-LV" sz="1500" b="1" dirty="0">
                <a:ea typeface="Verdana" panose="020B0604030504040204" pitchFamily="34" charset="0"/>
              </a:rPr>
              <a:t>Piezīme</a:t>
            </a:r>
            <a:r>
              <a:rPr lang="lv-LV" sz="1500" dirty="0">
                <a:ea typeface="Verdana" panose="020B0604030504040204" pitchFamily="34" charset="0"/>
              </a:rPr>
              <a:t>:</a:t>
            </a:r>
            <a:r>
              <a:rPr lang="lv-LV" sz="1500" b="1" dirty="0">
                <a:ea typeface="Verdana" panose="020B0604030504040204" pitchFamily="34" charset="0"/>
              </a:rPr>
              <a:t> </a:t>
            </a:r>
            <a:r>
              <a:rPr lang="lv-LV" sz="1500" dirty="0">
                <a:ea typeface="Verdana" panose="020B0604030504040204" pitchFamily="34" charset="0"/>
              </a:rPr>
              <a:t>rādītāji attiecas uz </a:t>
            </a:r>
            <a:r>
              <a:rPr lang="lv-LV" sz="1500" b="1" dirty="0" err="1">
                <a:ea typeface="Verdana" panose="020B0604030504040204" pitchFamily="34" charset="0"/>
              </a:rPr>
              <a:t>Tervisekassa</a:t>
            </a:r>
            <a:r>
              <a:rPr lang="lv-LV" sz="1500" b="1" dirty="0">
                <a:ea typeface="Verdana" panose="020B0604030504040204" pitchFamily="34" charset="0"/>
              </a:rPr>
              <a:t> apmaksātajiem slimības pabalsta gadījumiem, nevis uz visām izsniegtajām DNL.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1AD397-392A-F7AE-BAE4-B29E72C43E7D}"/>
              </a:ext>
            </a:extLst>
          </p:cNvPr>
          <p:cNvSpPr txBox="1"/>
          <p:nvPr/>
        </p:nvSpPr>
        <p:spPr>
          <a:xfrm>
            <a:off x="1031124" y="5348423"/>
            <a:ext cx="48818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ea typeface="Verdana" panose="020B0604030504040204" pitchFamily="34" charset="0"/>
              </a:rPr>
              <a:t>Avots: https://www.hi.lt/uploads/Statistikos_leidiniai_Sveikatos_statistika/la2024.pdf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41C682-7785-C265-24DD-5123256293BB}"/>
              </a:ext>
            </a:extLst>
          </p:cNvPr>
          <p:cNvSpPr txBox="1"/>
          <p:nvPr/>
        </p:nvSpPr>
        <p:spPr>
          <a:xfrm>
            <a:off x="6557316" y="5179146"/>
            <a:ext cx="488184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ea typeface="Verdana" panose="020B0604030504040204" pitchFamily="34" charset="0"/>
              </a:rPr>
              <a:t>Avots: https://tervisekassa.ee/sites/default/files/finants/tervisekassa_aastaaruanne_2024_vandeaudiitori_lisaga.pdf</a:t>
            </a:r>
          </a:p>
        </p:txBody>
      </p:sp>
      <p:pic>
        <p:nvPicPr>
          <p:cNvPr id="18" name="Grafika 17" descr="Exclamation mark with solid fill">
            <a:extLst>
              <a:ext uri="{FF2B5EF4-FFF2-40B4-BE49-F238E27FC236}">
                <a16:creationId xmlns:a16="http://schemas.microsoft.com/office/drawing/2014/main" id="{0581E38C-6066-1642-437E-48B7443C1D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1552" y="6190796"/>
            <a:ext cx="528259" cy="528259"/>
          </a:xfrm>
          <a:prstGeom prst="rect">
            <a:avLst/>
          </a:prstGeom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8551DFA7-C8AF-6540-1BBD-1C2522B07F0B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E2243D-00EF-7C06-461F-55DC872E3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F9161626-51DB-1F22-9FC9-6CC047DB80DD}"/>
              </a:ext>
            </a:extLst>
          </p:cNvPr>
          <p:cNvSpPr/>
          <p:nvPr/>
        </p:nvSpPr>
        <p:spPr>
          <a:xfrm>
            <a:off x="640080" y="320040"/>
            <a:ext cx="10911535" cy="54864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lv-LV" sz="2400" b="1" dirty="0">
                <a:solidFill>
                  <a:srgbClr val="111827"/>
                </a:solidFill>
                <a:ea typeface="Verdana"/>
                <a:cs typeface="Calibri"/>
              </a:rPr>
              <a:t>3.2. Darbnespēju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 </a:t>
            </a:r>
            <a:r>
              <a:rPr lang="en-US" sz="2400" b="1" dirty="0" err="1">
                <a:solidFill>
                  <a:srgbClr val="111827"/>
                </a:solidFill>
                <a:ea typeface="Verdana"/>
                <a:cs typeface="Calibri"/>
              </a:rPr>
              <a:t>lapu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 </a:t>
            </a:r>
            <a:r>
              <a:rPr lang="en-US" sz="2400" b="1" dirty="0" err="1">
                <a:solidFill>
                  <a:srgbClr val="111827"/>
                </a:solidFill>
                <a:ea typeface="Verdana"/>
                <a:cs typeface="Calibri"/>
              </a:rPr>
              <a:t>biežākie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 </a:t>
            </a:r>
            <a:r>
              <a:rPr lang="en-US" sz="2400" b="1" dirty="0" err="1">
                <a:solidFill>
                  <a:srgbClr val="111827"/>
                </a:solidFill>
                <a:ea typeface="Verdana"/>
                <a:cs typeface="Calibri"/>
              </a:rPr>
              <a:t>iemesli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: </a:t>
            </a:r>
            <a:r>
              <a:rPr lang="lv-LV" sz="2400" b="1" dirty="0">
                <a:solidFill>
                  <a:srgbClr val="111827"/>
                </a:solidFill>
                <a:ea typeface="Verdana"/>
                <a:cs typeface="Calibri"/>
              </a:rPr>
              <a:t>Somija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 vs </a:t>
            </a:r>
            <a:r>
              <a:rPr lang="lv-LV" sz="2400" b="1" dirty="0">
                <a:solidFill>
                  <a:srgbClr val="111827"/>
                </a:solidFill>
                <a:ea typeface="Verdana"/>
                <a:cs typeface="Calibri"/>
              </a:rPr>
              <a:t>Zviedrija</a:t>
            </a:r>
            <a:r>
              <a:rPr lang="en-US" sz="2400" b="1" dirty="0">
                <a:solidFill>
                  <a:srgbClr val="111827"/>
                </a:solidFill>
                <a:ea typeface="Verdana"/>
                <a:cs typeface="Calibri"/>
              </a:rPr>
              <a:t> </a:t>
            </a:r>
            <a:r>
              <a:rPr lang="en-US" sz="2400" dirty="0">
                <a:solidFill>
                  <a:srgbClr val="111827"/>
                </a:solidFill>
                <a:ea typeface="Verdana"/>
                <a:cs typeface="Calibri"/>
              </a:rPr>
              <a:t>(</a:t>
            </a:r>
            <a:r>
              <a:rPr lang="en-US" sz="2400" dirty="0" err="1">
                <a:solidFill>
                  <a:srgbClr val="111827"/>
                </a:solidFill>
                <a:ea typeface="Verdana"/>
                <a:cs typeface="Calibri"/>
              </a:rPr>
              <a:t>publiski</a:t>
            </a:r>
            <a:r>
              <a:rPr lang="en-US" sz="2400" dirty="0">
                <a:solidFill>
                  <a:srgbClr val="111827"/>
                </a:solidFill>
                <a:ea typeface="Verdana"/>
                <a:cs typeface="Calibri"/>
              </a:rPr>
              <a:t> </a:t>
            </a:r>
            <a:r>
              <a:rPr lang="en-US" sz="2400" dirty="0" err="1">
                <a:solidFill>
                  <a:srgbClr val="111827"/>
                </a:solidFill>
                <a:ea typeface="Verdana"/>
                <a:cs typeface="Calibri"/>
              </a:rPr>
              <a:t>avoti</a:t>
            </a:r>
            <a:r>
              <a:rPr lang="en-US" sz="2400" dirty="0">
                <a:solidFill>
                  <a:srgbClr val="111827"/>
                </a:solidFill>
                <a:ea typeface="Verdana"/>
                <a:cs typeface="Calibri"/>
              </a:rPr>
              <a:t>)</a:t>
            </a:r>
            <a:endParaRPr lang="en-US" sz="2400" dirty="0">
              <a:ea typeface="Verdana"/>
              <a:cs typeface="Calibri"/>
            </a:endParaRPr>
          </a:p>
        </p:txBody>
      </p:sp>
      <p:sp>
        <p:nvSpPr>
          <p:cNvPr id="4" name="Shape 2">
            <a:extLst>
              <a:ext uri="{FF2B5EF4-FFF2-40B4-BE49-F238E27FC236}">
                <a16:creationId xmlns:a16="http://schemas.microsoft.com/office/drawing/2014/main" id="{8CE180BA-0145-486C-A571-373C42541CC6}"/>
              </a:ext>
            </a:extLst>
          </p:cNvPr>
          <p:cNvSpPr/>
          <p:nvPr/>
        </p:nvSpPr>
        <p:spPr>
          <a:xfrm>
            <a:off x="640079" y="998041"/>
            <a:ext cx="5333273" cy="4906112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ea typeface="Verdana" panose="020B0604030504040204" pitchFamily="34" charset="0"/>
            </a:endParaRPr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ABA82199-8374-D27F-B788-777C393E028C}"/>
              </a:ext>
            </a:extLst>
          </p:cNvPr>
          <p:cNvSpPr/>
          <p:nvPr/>
        </p:nvSpPr>
        <p:spPr>
          <a:xfrm>
            <a:off x="960120" y="1262939"/>
            <a:ext cx="4952848" cy="36576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r>
              <a:rPr lang="lv-LV" sz="2000" b="1" dirty="0">
                <a:solidFill>
                  <a:schemeClr val="accent2"/>
                </a:solidFill>
                <a:ea typeface="Calibri"/>
                <a:cs typeface="Calibri"/>
              </a:rPr>
              <a:t>Somija</a:t>
            </a:r>
            <a:r>
              <a:rPr lang="en-US" sz="1500" b="1" dirty="0">
                <a:ea typeface="Calibri"/>
                <a:cs typeface="Calibri"/>
              </a:rPr>
              <a:t> </a:t>
            </a:r>
            <a:r>
              <a:rPr lang="lv-LV" sz="1500" dirty="0">
                <a:ea typeface="Calibri"/>
                <a:cs typeface="Calibri"/>
              </a:rPr>
              <a:t>(īpatsvars </a:t>
            </a:r>
            <a:r>
              <a:rPr lang="lv-LV" sz="1500" dirty="0">
                <a:solidFill>
                  <a:srgbClr val="111827"/>
                </a:solidFill>
                <a:ea typeface="Calibri"/>
                <a:cs typeface="Calibri"/>
              </a:rPr>
              <a:t>no valsts </a:t>
            </a:r>
            <a:r>
              <a:rPr lang="lv-LV" sz="1500" dirty="0"/>
              <a:t>pabalsta kompensētajām dienām)</a:t>
            </a:r>
            <a:endParaRPr lang="en-US" sz="1500" dirty="0">
              <a:ea typeface="Calibri"/>
              <a:cs typeface="Calibri"/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9B9AC0B3-8D70-A752-246F-D39839874ABE}"/>
              </a:ext>
            </a:extLst>
          </p:cNvPr>
          <p:cNvSpPr/>
          <p:nvPr/>
        </p:nvSpPr>
        <p:spPr>
          <a:xfrm>
            <a:off x="830291" y="1893110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ct val="110000"/>
              </a:lnSpc>
            </a:pPr>
            <a:r>
              <a:rPr lang="lv-LV" sz="1500" dirty="0"/>
              <a:t>Kopā: 2024. gadā 306 tūkst. personas saņēma slimības pabalstu.</a:t>
            </a:r>
          </a:p>
          <a:p>
            <a:pPr>
              <a:lnSpc>
                <a:spcPct val="110000"/>
              </a:lnSpc>
            </a:pPr>
            <a:endParaRPr lang="lv-LV" sz="1500" b="1" dirty="0">
              <a:solidFill>
                <a:srgbClr val="111827"/>
              </a:solidFill>
              <a:ea typeface="Calibri" pitchFamily="34" charset="-122"/>
              <a:cs typeface="Calibri" pitchFamily="34" charset="-120"/>
            </a:endParaRPr>
          </a:p>
          <a:p>
            <a:pPr>
              <a:lnSpc>
                <a:spcPct val="110000"/>
              </a:lnSpc>
            </a:pPr>
            <a:r>
              <a:rPr lang="lv-LV" sz="1500" b="1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Top diagnožu grupas (īpatsvars no kopskaita):</a:t>
            </a:r>
            <a:r>
              <a:rPr lang="en-US" sz="1500" b="1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
</a:t>
            </a:r>
            <a:r>
              <a:rPr lang="en-US" sz="1500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• </a:t>
            </a:r>
            <a:r>
              <a:rPr lang="lv-LV" sz="1500" dirty="0"/>
              <a:t>psihiskie traucējumi – 36% (&gt;100 000 saņēmēju)</a:t>
            </a:r>
          </a:p>
          <a:p>
            <a:pPr>
              <a:lnSpc>
                <a:spcPct val="110000"/>
              </a:lnSpc>
            </a:pPr>
            <a:r>
              <a:rPr lang="en-US" sz="1500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• </a:t>
            </a:r>
            <a:r>
              <a:rPr lang="lv-LV" sz="1500" dirty="0" err="1"/>
              <a:t>muskoskeletāli</a:t>
            </a:r>
            <a:r>
              <a:rPr lang="lv-LV" sz="1500" dirty="0"/>
              <a:t> traucējumi– 26% (~77 000 saņēmēju)</a:t>
            </a:r>
          </a:p>
          <a:p>
            <a:pPr>
              <a:lnSpc>
                <a:spcPct val="110000"/>
              </a:lnSpc>
            </a:pPr>
            <a:r>
              <a:rPr lang="en-US" sz="1500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
</a:t>
            </a:r>
            <a:r>
              <a:rPr lang="lv-LV" sz="1500" dirty="0">
                <a:ea typeface="Verdana" panose="020B0604030504040204" pitchFamily="34" charset="0"/>
              </a:rPr>
              <a:t>Piezīme: rādītāji attiecas uz </a:t>
            </a:r>
            <a:r>
              <a:rPr lang="lv-LV" sz="1500" b="1" dirty="0" err="1">
                <a:ea typeface="Verdana" panose="020B0604030504040204" pitchFamily="34" charset="0"/>
              </a:rPr>
              <a:t>Kela</a:t>
            </a:r>
            <a:r>
              <a:rPr lang="lv-LV" sz="1500" b="1" dirty="0">
                <a:ea typeface="Verdana" panose="020B0604030504040204" pitchFamily="34" charset="0"/>
              </a:rPr>
              <a:t> (valsts) apmaksātajiem slimības pabalsta gadījumiem, nevis uz visām izsniegtajām DNL.</a:t>
            </a:r>
          </a:p>
          <a:p>
            <a:pPr>
              <a:lnSpc>
                <a:spcPct val="110000"/>
              </a:lnSpc>
            </a:pPr>
            <a:r>
              <a:rPr lang="en-US" sz="1500" dirty="0">
                <a:solidFill>
                  <a:srgbClr val="111827"/>
                </a:solidFill>
                <a:ea typeface="Calibri" pitchFamily="34" charset="-122"/>
                <a:cs typeface="Calibri" pitchFamily="34" charset="-120"/>
              </a:rPr>
              <a:t>
</a:t>
            </a:r>
            <a:endParaRPr lang="en-US" sz="150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98592B3E-9B9E-D91E-8B74-E5767A5622A0}"/>
              </a:ext>
            </a:extLst>
          </p:cNvPr>
          <p:cNvSpPr/>
          <p:nvPr/>
        </p:nvSpPr>
        <p:spPr>
          <a:xfrm>
            <a:off x="6335171" y="995650"/>
            <a:ext cx="5276183" cy="4955540"/>
          </a:xfrm>
          <a:prstGeom prst="roundRect">
            <a:avLst/>
          </a:prstGeom>
          <a:solidFill>
            <a:srgbClr val="FFFFFF"/>
          </a:solidFill>
          <a:ln w="12700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 dirty="0">
              <a:ea typeface="Verdana" panose="020B0604030504040204" pitchFamily="34" charset="0"/>
            </a:endParaRPr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0226F3D4-43D1-A0C9-0205-F8903E3710E7}"/>
              </a:ext>
            </a:extLst>
          </p:cNvPr>
          <p:cNvSpPr/>
          <p:nvPr/>
        </p:nvSpPr>
        <p:spPr>
          <a:xfrm>
            <a:off x="6658506" y="1262637"/>
            <a:ext cx="4952848" cy="36576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r>
              <a:rPr lang="lv-LV" sz="2000" b="1" dirty="0">
                <a:solidFill>
                  <a:schemeClr val="accent2"/>
                </a:solidFill>
                <a:ea typeface="Calibri"/>
                <a:cs typeface="Calibri"/>
              </a:rPr>
              <a:t>Zviedrija</a:t>
            </a:r>
            <a:r>
              <a:rPr lang="en-US" sz="2000" b="1" dirty="0">
                <a:solidFill>
                  <a:srgbClr val="111827"/>
                </a:solidFill>
                <a:ea typeface="Calibri"/>
                <a:cs typeface="Calibri"/>
              </a:rPr>
              <a:t> </a:t>
            </a:r>
            <a:r>
              <a:rPr lang="lv-LV" sz="1500" dirty="0">
                <a:solidFill>
                  <a:srgbClr val="111827"/>
                </a:solidFill>
                <a:ea typeface="Calibri"/>
                <a:cs typeface="Calibri"/>
              </a:rPr>
              <a:t>(</a:t>
            </a:r>
            <a:r>
              <a:rPr lang="lv-LV" sz="1500" dirty="0">
                <a:solidFill>
                  <a:srgbClr val="111827"/>
                </a:solidFill>
                <a:ea typeface="Verdana" panose="020B0604030504040204" pitchFamily="34" charset="0"/>
                <a:cs typeface="Calibri"/>
              </a:rPr>
              <a:t>ī</a:t>
            </a:r>
            <a:r>
              <a:rPr lang="lv-LV" sz="1500" dirty="0">
                <a:ea typeface="Verdana" panose="020B0604030504040204" pitchFamily="34" charset="0"/>
              </a:rPr>
              <a:t>patsvars no apmaksātajiem slimības pabalsta gadījumiem</a:t>
            </a:r>
            <a:r>
              <a:rPr lang="lv-LV" sz="1500" dirty="0">
                <a:solidFill>
                  <a:srgbClr val="111827"/>
                </a:solidFill>
                <a:ea typeface="Calibri"/>
                <a:cs typeface="Calibri"/>
              </a:rPr>
              <a:t>)</a:t>
            </a:r>
            <a:r>
              <a:rPr lang="en-US" sz="1500" b="1" dirty="0">
                <a:solidFill>
                  <a:srgbClr val="111827"/>
                </a:solidFill>
                <a:ea typeface="Calibri"/>
                <a:cs typeface="Calibri"/>
              </a:rPr>
              <a:t> </a:t>
            </a:r>
            <a:endParaRPr lang="en-US" sz="1500" dirty="0">
              <a:ea typeface="Calibri"/>
              <a:cs typeface="Calibri"/>
            </a:endParaRPr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3076F034-7B4D-ABF9-0531-B0E614B10D82}"/>
              </a:ext>
            </a:extLst>
          </p:cNvPr>
          <p:cNvSpPr/>
          <p:nvPr/>
        </p:nvSpPr>
        <p:spPr>
          <a:xfrm>
            <a:off x="6479896" y="2103120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D2571F0F-B1AB-AE33-CDA4-D6D119C7B11B}"/>
              </a:ext>
            </a:extLst>
          </p:cNvPr>
          <p:cNvSpPr/>
          <p:nvPr/>
        </p:nvSpPr>
        <p:spPr>
          <a:xfrm>
            <a:off x="699820" y="6317766"/>
            <a:ext cx="1091153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lv-LV" sz="1400" dirty="0">
                <a:ea typeface="Verdana" panose="020B0604030504040204" pitchFamily="34" charset="0"/>
              </a:rPr>
              <a:t>Piezīme: DNL izsniegšanas/apmaksas nosacījumi, definīcijas (epizodes </a:t>
            </a:r>
            <a:r>
              <a:rPr lang="lv-LV" sz="1400" dirty="0" err="1">
                <a:ea typeface="Verdana" panose="020B0604030504040204" pitchFamily="34" charset="0"/>
              </a:rPr>
              <a:t>vs</a:t>
            </a:r>
            <a:r>
              <a:rPr lang="lv-LV" sz="1400" dirty="0">
                <a:ea typeface="Verdana" panose="020B0604030504040204" pitchFamily="34" charset="0"/>
              </a:rPr>
              <a:t> dienas) un nodarbināto struktūra valstīs atšķiras; </a:t>
            </a:r>
            <a:r>
              <a:rPr lang="lv-LV" sz="1400" b="1" dirty="0">
                <a:ea typeface="Verdana" panose="020B0604030504040204" pitchFamily="34" charset="0"/>
              </a:rPr>
              <a:t>tādēļ dati nav salīdzināmi 1:1, bet iezīmē tendences Skandināvijā.</a:t>
            </a:r>
            <a:endParaRPr lang="en-US" sz="1400" b="1" dirty="0"/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FD62AA2F-FAF3-6852-482C-48CB8737C076}"/>
              </a:ext>
            </a:extLst>
          </p:cNvPr>
          <p:cNvSpPr/>
          <p:nvPr/>
        </p:nvSpPr>
        <p:spPr>
          <a:xfrm>
            <a:off x="6539332" y="2724912"/>
            <a:ext cx="4952848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5" name="Text 5">
            <a:extLst>
              <a:ext uri="{FF2B5EF4-FFF2-40B4-BE49-F238E27FC236}">
                <a16:creationId xmlns:a16="http://schemas.microsoft.com/office/drawing/2014/main" id="{DD40009F-7866-281F-8887-78A6B2F5CB8D}"/>
              </a:ext>
            </a:extLst>
          </p:cNvPr>
          <p:cNvSpPr/>
          <p:nvPr/>
        </p:nvSpPr>
        <p:spPr>
          <a:xfrm>
            <a:off x="6611600" y="1774674"/>
            <a:ext cx="4952848" cy="41653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r>
              <a:rPr lang="lv-LV" sz="1500" dirty="0">
                <a:ea typeface="Verdana" panose="020B0604030504040204" pitchFamily="34" charset="0"/>
              </a:rPr>
              <a:t>Kopā: 2023. gadā 630 tūkst. saņēma slimības pabalsta gadījumu.</a:t>
            </a:r>
          </a:p>
          <a:p>
            <a:r>
              <a:rPr lang="lv-LV" sz="1500" b="1" dirty="0">
                <a:ea typeface="Verdana" panose="020B0604030504040204" pitchFamily="34" charset="0"/>
              </a:rPr>
              <a:t>TOP diagnožu grupas: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psihiskie traucējumi</a:t>
            </a:r>
          </a:p>
          <a:p>
            <a:r>
              <a:rPr lang="lv-LV" sz="1500" dirty="0">
                <a:ea typeface="Verdana" panose="020B0604030504040204" pitchFamily="34" charset="0"/>
              </a:rPr>
              <a:t>• </a:t>
            </a:r>
            <a:r>
              <a:rPr lang="en-US" sz="1500" dirty="0" err="1">
                <a:solidFill>
                  <a:srgbClr val="0B1220"/>
                </a:solidFill>
                <a:ea typeface="Verdana"/>
                <a:cs typeface="Aptos Display" pitchFamily="34" charset="-120"/>
              </a:rPr>
              <a:t>muskuloskeletāli</a:t>
            </a:r>
            <a:r>
              <a:rPr lang="en-US" sz="1500" dirty="0">
                <a:solidFill>
                  <a:srgbClr val="0B1220"/>
                </a:solidFill>
                <a:ea typeface="Verdana"/>
                <a:cs typeface="Aptos Display" pitchFamily="34" charset="-120"/>
              </a:rPr>
              <a:t> </a:t>
            </a:r>
            <a:r>
              <a:rPr lang="en-US" sz="1500" dirty="0" err="1">
                <a:solidFill>
                  <a:srgbClr val="0B1220"/>
                </a:solidFill>
                <a:ea typeface="Verdana"/>
                <a:cs typeface="Aptos Display" pitchFamily="34" charset="-120"/>
              </a:rPr>
              <a:t>traucējumi</a:t>
            </a:r>
            <a:endParaRPr lang="lv-LV" sz="1500" dirty="0">
              <a:solidFill>
                <a:srgbClr val="0B1220"/>
              </a:solidFill>
              <a:ea typeface="Verdana"/>
              <a:cs typeface="Aptos Display" pitchFamily="34" charset="-120"/>
            </a:endParaRPr>
          </a:p>
          <a:p>
            <a:r>
              <a:rPr lang="lv-LV" sz="1500" dirty="0">
                <a:ea typeface="Verdana" panose="020B0604030504040204" pitchFamily="34" charset="0"/>
              </a:rPr>
              <a:t>• </a:t>
            </a:r>
            <a:r>
              <a:rPr lang="lv-LV" sz="1500" dirty="0">
                <a:solidFill>
                  <a:srgbClr val="0B1220"/>
                </a:solidFill>
                <a:ea typeface="Verdana"/>
              </a:rPr>
              <a:t>traumas</a:t>
            </a:r>
            <a:endParaRPr lang="lv-LV" sz="1500" dirty="0">
              <a:ea typeface="Verdana" panose="020B060403050404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sz="15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298C41-EFB5-D2B3-ECC8-8824B0F72E1B}"/>
              </a:ext>
            </a:extLst>
          </p:cNvPr>
          <p:cNvSpPr txBox="1"/>
          <p:nvPr/>
        </p:nvSpPr>
        <p:spPr>
          <a:xfrm>
            <a:off x="1031124" y="5348423"/>
            <a:ext cx="48818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100" dirty="0">
                <a:solidFill>
                  <a:schemeClr val="tx1">
                    <a:lumMod val="50000"/>
                    <a:lumOff val="50000"/>
                  </a:schemeClr>
                </a:solidFill>
                <a:ea typeface="Verdana" panose="020B0604030504040204" pitchFamily="34" charset="0"/>
              </a:rPr>
              <a:t>Avots: https://tietotarjotin.fi/en/information-package/2699253/information-package-sickness-absence</a:t>
            </a:r>
          </a:p>
        </p:txBody>
      </p:sp>
      <p:pic>
        <p:nvPicPr>
          <p:cNvPr id="18" name="Grafika 17" descr="Exclamation mark with solid fill">
            <a:extLst>
              <a:ext uri="{FF2B5EF4-FFF2-40B4-BE49-F238E27FC236}">
                <a16:creationId xmlns:a16="http://schemas.microsoft.com/office/drawing/2014/main" id="{2D22386E-C969-AD36-3B8A-8ED673FC3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6515" y="6190796"/>
            <a:ext cx="528259" cy="528259"/>
          </a:xfrm>
          <a:prstGeom prst="rect">
            <a:avLst/>
          </a:prstGeom>
        </p:spPr>
      </p:pic>
      <p:pic>
        <p:nvPicPr>
          <p:cNvPr id="3" name="Attēls 2" descr="Attēls, kurā ir teksts, ekrānuzņēmums, cipars, fonts&#10;&#10;Mākslīgā intelekta ģenerēts saturs var būt nepareizs.">
            <a:extLst>
              <a:ext uri="{FF2B5EF4-FFF2-40B4-BE49-F238E27FC236}">
                <a16:creationId xmlns:a16="http://schemas.microsoft.com/office/drawing/2014/main" id="{48CC57DC-576A-46E6-161E-C3948B8018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8954" y="3012835"/>
            <a:ext cx="3501162" cy="2217498"/>
          </a:xfrm>
          <a:prstGeom prst="rect">
            <a:avLst/>
          </a:prstGeom>
        </p:spPr>
      </p:pic>
      <p:sp>
        <p:nvSpPr>
          <p:cNvPr id="12" name="Shape 0">
            <a:extLst>
              <a:ext uri="{FF2B5EF4-FFF2-40B4-BE49-F238E27FC236}">
                <a16:creationId xmlns:a16="http://schemas.microsoft.com/office/drawing/2014/main" id="{F048B606-C1FC-FD4D-8BB7-F6E2A680C493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129A69-EEA0-063A-362B-6831B193A901}"/>
              </a:ext>
            </a:extLst>
          </p:cNvPr>
          <p:cNvSpPr txBox="1"/>
          <p:nvPr/>
        </p:nvSpPr>
        <p:spPr>
          <a:xfrm>
            <a:off x="6658506" y="5357303"/>
            <a:ext cx="477423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v-LV" sz="1050" dirty="0" err="1">
                <a:solidFill>
                  <a:schemeClr val="tx1">
                    <a:lumMod val="50000"/>
                    <a:lumOff val="50000"/>
                  </a:schemeClr>
                </a:solidFill>
                <a:ea typeface="Verdana" panose="020B0604030504040204" pitchFamily="34" charset="0"/>
              </a:rPr>
              <a:t>Avots:https</a:t>
            </a:r>
            <a:r>
              <a:rPr lang="lv-LV" sz="1050" dirty="0">
                <a:solidFill>
                  <a:schemeClr val="tx1">
                    <a:lumMod val="50000"/>
                    <a:lumOff val="50000"/>
                  </a:schemeClr>
                </a:solidFill>
                <a:ea typeface="Verdana" panose="020B0604030504040204" pitchFamily="34" charset="0"/>
              </a:rPr>
              <a:t>://www.forsakringskassan.se/download/18.60362815190da76d1be219/1726557870684/social-insurance-in-figures-2024.pdf</a:t>
            </a:r>
          </a:p>
        </p:txBody>
      </p:sp>
    </p:spTree>
    <p:extLst>
      <p:ext uri="{BB962C8B-B14F-4D97-AF65-F5344CB8AC3E}">
        <p14:creationId xmlns:p14="http://schemas.microsoft.com/office/powerpoint/2010/main" val="2049253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30C24C-C6E2-1A67-F184-604B56AE7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isnstūris 10">
            <a:extLst>
              <a:ext uri="{FF2B5EF4-FFF2-40B4-BE49-F238E27FC236}">
                <a16:creationId xmlns:a16="http://schemas.microsoft.com/office/drawing/2014/main" id="{542F1DF8-9838-4592-6127-6B86D4837EA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8CBA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v-LV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2343A12-2822-EE14-EF9B-765EFE6BF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4095" y="3202332"/>
            <a:ext cx="6943809" cy="147019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lv-LV" sz="2400" b="1" dirty="0">
                <a:latin typeface="Verdana" panose="020B0604030504040204" pitchFamily="34" charset="0"/>
                <a:ea typeface="Verdana" panose="020B0604030504040204" pitchFamily="34" charset="0"/>
              </a:rPr>
              <a:t>4. Secinājumi un turpmākie soļi</a:t>
            </a:r>
          </a:p>
        </p:txBody>
      </p:sp>
      <p:pic>
        <p:nvPicPr>
          <p:cNvPr id="4" name="Grafika 3" descr="Building Brick Wall outline">
            <a:extLst>
              <a:ext uri="{FF2B5EF4-FFF2-40B4-BE49-F238E27FC236}">
                <a16:creationId xmlns:a16="http://schemas.microsoft.com/office/drawing/2014/main" id="{89D610C8-D451-B984-FE0A-68B28428D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38799" y="228793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49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1520" y="502920"/>
            <a:ext cx="375295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lv-LV" sz="3200" b="1" dirty="0">
                <a:solidFill>
                  <a:srgbClr val="222222"/>
                </a:solidFill>
                <a:latin typeface="Verdana"/>
              </a:rPr>
              <a:t>4.1. </a:t>
            </a:r>
            <a:r>
              <a:rPr sz="3200" b="1" dirty="0" err="1">
                <a:solidFill>
                  <a:srgbClr val="222222"/>
                </a:solidFill>
                <a:latin typeface="Verdana"/>
              </a:rPr>
              <a:t>Secinājumi</a:t>
            </a:r>
            <a:endParaRPr sz="2800" b="1" dirty="0">
              <a:solidFill>
                <a:srgbClr val="222222"/>
              </a:solidFill>
              <a:latin typeface="Verdan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808" y="1143000"/>
            <a:ext cx="1097280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>
                <a:solidFill>
                  <a:srgbClr val="5A5A5A"/>
                </a:solidFill>
                <a:latin typeface="Verdana"/>
              </a:rPr>
              <a:t>DNL datu kvalitātes pilnveidošana un datu ieguve par darbnespējas cēloņiem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31520" y="1691640"/>
            <a:ext cx="5486400" cy="1874519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051560" y="2011680"/>
            <a:ext cx="502920" cy="50292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51560" y="2075688"/>
            <a:ext cx="502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Verdana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91640" y="2011680"/>
            <a:ext cx="295209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 dirty="0" err="1">
                <a:solidFill>
                  <a:srgbClr val="222222"/>
                </a:solidFill>
              </a:rPr>
              <a:t>Savietojamība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lang="lv-LV" sz="1400" b="1" dirty="0">
                <a:solidFill>
                  <a:srgbClr val="222222"/>
                </a:solidFill>
              </a:rPr>
              <a:t>sniedz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sz="1400" b="1" dirty="0" err="1">
                <a:solidFill>
                  <a:srgbClr val="222222"/>
                </a:solidFill>
              </a:rPr>
              <a:t>pirmos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sz="1400" b="1" dirty="0" err="1">
                <a:solidFill>
                  <a:srgbClr val="222222"/>
                </a:solidFill>
              </a:rPr>
              <a:t>signālus</a:t>
            </a:r>
            <a:endParaRPr sz="1400" b="1" dirty="0">
              <a:solidFill>
                <a:srgbClr val="22222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91640" y="2468880"/>
            <a:ext cx="425196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dirty="0" err="1">
                <a:solidFill>
                  <a:srgbClr val="3C3C3C"/>
                </a:solidFill>
              </a:rPr>
              <a:t>Manuālā</a:t>
            </a:r>
            <a:r>
              <a:rPr sz="1250" dirty="0">
                <a:solidFill>
                  <a:srgbClr val="3C3C3C"/>
                </a:solidFill>
              </a:rPr>
              <a:t> DNL </a:t>
            </a:r>
            <a:r>
              <a:rPr sz="1250" dirty="0" err="1">
                <a:solidFill>
                  <a:srgbClr val="3C3C3C"/>
                </a:solidFill>
              </a:rPr>
              <a:t>savietošana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ar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ambulatoro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talonu</a:t>
            </a:r>
            <a:r>
              <a:rPr lang="lv-LV" sz="1250" dirty="0">
                <a:solidFill>
                  <a:srgbClr val="3C3C3C"/>
                </a:solidFill>
              </a:rPr>
              <a:t> un stacionāro medicīnisko karšu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datiem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nodrošināja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sasaisti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ar</a:t>
            </a:r>
            <a:r>
              <a:rPr sz="1250" dirty="0">
                <a:solidFill>
                  <a:srgbClr val="3C3C3C"/>
                </a:solidFill>
              </a:rPr>
              <a:t> ~72% DNL, kas </a:t>
            </a:r>
            <a:r>
              <a:rPr sz="1250" dirty="0" err="1">
                <a:solidFill>
                  <a:srgbClr val="3C3C3C"/>
                </a:solidFill>
              </a:rPr>
              <a:t>ļauj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provizoriski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iezīmēt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biežākās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diagnožu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grupas</a:t>
            </a:r>
            <a:r>
              <a:rPr sz="1250" dirty="0">
                <a:solidFill>
                  <a:srgbClr val="3C3C3C"/>
                </a:solidFill>
              </a:rPr>
              <a:t> un </a:t>
            </a:r>
            <a:r>
              <a:rPr sz="1250" dirty="0" err="1">
                <a:solidFill>
                  <a:srgbClr val="3C3C3C"/>
                </a:solidFill>
              </a:rPr>
              <a:t>sezonalitāti</a:t>
            </a:r>
            <a:r>
              <a:rPr sz="1250" dirty="0">
                <a:solidFill>
                  <a:srgbClr val="3C3C3C"/>
                </a:solidFill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09360" y="1691640"/>
            <a:ext cx="5486400" cy="1874519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629400" y="2011680"/>
            <a:ext cx="502920" cy="50292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629400" y="2075688"/>
            <a:ext cx="502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Verdana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69480" y="1969859"/>
            <a:ext cx="48463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 dirty="0" err="1">
                <a:solidFill>
                  <a:srgbClr val="222222"/>
                </a:solidFill>
              </a:rPr>
              <a:t>Dominē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sz="1400" b="1" dirty="0" err="1">
                <a:solidFill>
                  <a:srgbClr val="222222"/>
                </a:solidFill>
              </a:rPr>
              <a:t>elpceļu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sz="1400" b="1" dirty="0" err="1">
                <a:solidFill>
                  <a:srgbClr val="222222"/>
                </a:solidFill>
              </a:rPr>
              <a:t>infekcijas</a:t>
            </a:r>
            <a:r>
              <a:rPr sz="1400" b="1" dirty="0">
                <a:solidFill>
                  <a:srgbClr val="222222"/>
                </a:solidFill>
              </a:rPr>
              <a:t> (</a:t>
            </a:r>
            <a:r>
              <a:rPr sz="1400" b="1" dirty="0" err="1">
                <a:solidFill>
                  <a:srgbClr val="222222"/>
                </a:solidFill>
              </a:rPr>
              <a:t>īsākas</a:t>
            </a:r>
            <a:r>
              <a:rPr sz="1400" b="1" dirty="0">
                <a:solidFill>
                  <a:srgbClr val="222222"/>
                </a:solidFill>
              </a:rPr>
              <a:t> DNL)</a:t>
            </a:r>
            <a:r>
              <a:rPr lang="lv-LV" sz="1400" b="1" dirty="0">
                <a:solidFill>
                  <a:srgbClr val="222222"/>
                </a:solidFill>
              </a:rPr>
              <a:t> un </a:t>
            </a:r>
            <a:r>
              <a:rPr lang="lv-LV" sz="1400" b="1" dirty="0" err="1">
                <a:solidFill>
                  <a:srgbClr val="222222"/>
                </a:solidFill>
              </a:rPr>
              <a:t>muskuloskeletāli</a:t>
            </a:r>
            <a:r>
              <a:rPr lang="lv-LV" sz="1400" b="1" dirty="0">
                <a:solidFill>
                  <a:srgbClr val="222222"/>
                </a:solidFill>
              </a:rPr>
              <a:t> traucējumi (ilgākas DNL)</a:t>
            </a:r>
          </a:p>
          <a:p>
            <a:endParaRPr sz="1600" b="1" dirty="0">
              <a:solidFill>
                <a:srgbClr val="222222"/>
              </a:solidFill>
              <a:latin typeface="Verdan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69480" y="2623209"/>
            <a:ext cx="4251960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dirty="0" err="1">
                <a:solidFill>
                  <a:srgbClr val="3C3C3C"/>
                </a:solidFill>
              </a:rPr>
              <a:t>Signāls</a:t>
            </a:r>
            <a:r>
              <a:rPr sz="1250" dirty="0">
                <a:solidFill>
                  <a:srgbClr val="3C3C3C"/>
                </a:solidFill>
              </a:rPr>
              <a:t> par </a:t>
            </a:r>
            <a:r>
              <a:rPr sz="1250" dirty="0" err="1">
                <a:solidFill>
                  <a:srgbClr val="3C3C3C"/>
                </a:solidFill>
              </a:rPr>
              <a:t>profilakses</a:t>
            </a:r>
            <a:r>
              <a:rPr sz="1250" dirty="0">
                <a:solidFill>
                  <a:srgbClr val="3C3C3C"/>
                </a:solidFill>
              </a:rPr>
              <a:t> un </a:t>
            </a:r>
            <a:r>
              <a:rPr sz="1250" dirty="0" err="1">
                <a:solidFill>
                  <a:srgbClr val="3C3C3C"/>
                </a:solidFill>
              </a:rPr>
              <a:t>infekciju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kontroles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nozīmi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darba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vidē</a:t>
            </a:r>
            <a:r>
              <a:rPr lang="lv-LV" sz="1250" dirty="0">
                <a:solidFill>
                  <a:srgbClr val="3C3C3C"/>
                </a:solidFill>
              </a:rPr>
              <a:t>, kā arī ergonomikas, slodzes un darba organizāciju.</a:t>
            </a:r>
            <a:endParaRPr sz="1250" dirty="0">
              <a:solidFill>
                <a:srgbClr val="3C3C3C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31520" y="3703320"/>
            <a:ext cx="5486400" cy="1874519"/>
          </a:xfrm>
          <a:prstGeom prst="roundRect">
            <a:avLst/>
          </a:prstGeom>
          <a:noFill/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1051560" y="4023360"/>
            <a:ext cx="502920" cy="50292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1051560" y="4087368"/>
            <a:ext cx="5029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Verdana"/>
              </a:rPr>
              <a:t>3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09360" y="3703320"/>
            <a:ext cx="5486400" cy="1874519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1" name="Oval 20"/>
          <p:cNvSpPr/>
          <p:nvPr/>
        </p:nvSpPr>
        <p:spPr>
          <a:xfrm>
            <a:off x="6629400" y="4023360"/>
            <a:ext cx="502920" cy="50292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629400" y="4087368"/>
            <a:ext cx="5029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800" b="1">
                <a:solidFill>
                  <a:srgbClr val="FFFFFF"/>
                </a:solidFill>
                <a:latin typeface="Verdana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43887" y="4023360"/>
            <a:ext cx="289822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400" b="1" dirty="0" err="1">
                <a:solidFill>
                  <a:srgbClr val="222222"/>
                </a:solidFill>
              </a:rPr>
              <a:t>Ilgtspējīgs</a:t>
            </a:r>
            <a:r>
              <a:rPr sz="1400" b="1" dirty="0">
                <a:solidFill>
                  <a:srgbClr val="222222"/>
                </a:solidFill>
              </a:rPr>
              <a:t> </a:t>
            </a:r>
            <a:r>
              <a:rPr sz="1400" b="1" dirty="0" err="1">
                <a:solidFill>
                  <a:srgbClr val="222222"/>
                </a:solidFill>
              </a:rPr>
              <a:t>risinājums</a:t>
            </a:r>
            <a:r>
              <a:rPr sz="1400" b="1" dirty="0">
                <a:solidFill>
                  <a:srgbClr val="222222"/>
                </a:solidFill>
              </a:rPr>
              <a:t>: ANM </a:t>
            </a:r>
            <a:r>
              <a:rPr sz="1400" b="1" dirty="0" err="1">
                <a:solidFill>
                  <a:srgbClr val="222222"/>
                </a:solidFill>
              </a:rPr>
              <a:t>analītika</a:t>
            </a:r>
            <a:endParaRPr sz="1400" b="1" dirty="0">
              <a:solidFill>
                <a:srgbClr val="22222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43887" y="4480560"/>
            <a:ext cx="425196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dirty="0">
                <a:solidFill>
                  <a:srgbClr val="3C3C3C"/>
                </a:solidFill>
              </a:rPr>
              <a:t>ANM </a:t>
            </a:r>
            <a:r>
              <a:rPr sz="1250" dirty="0" err="1">
                <a:solidFill>
                  <a:srgbClr val="3C3C3C"/>
                </a:solidFill>
              </a:rPr>
              <a:t>projekts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nodrošinās</a:t>
            </a:r>
            <a:r>
              <a:rPr lang="lv-LV" sz="1250" dirty="0">
                <a:solidFill>
                  <a:srgbClr val="3C3C3C"/>
                </a:solidFill>
              </a:rPr>
              <a:t> </a:t>
            </a:r>
            <a:r>
              <a:rPr lang="lv-LV" sz="1250" dirty="0" err="1">
                <a:solidFill>
                  <a:srgbClr val="3C3C3C"/>
                </a:solidFill>
              </a:rPr>
              <a:t>anonimizētus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pašapkalpošanās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pārskatus</a:t>
            </a:r>
            <a:r>
              <a:rPr sz="1250" dirty="0">
                <a:solidFill>
                  <a:srgbClr val="3C3C3C"/>
                </a:solidFill>
              </a:rPr>
              <a:t> un </a:t>
            </a:r>
            <a:r>
              <a:rPr sz="1250" dirty="0" err="1">
                <a:solidFill>
                  <a:srgbClr val="3C3C3C"/>
                </a:solidFill>
              </a:rPr>
              <a:t>sistēmisku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savietošanu</a:t>
            </a:r>
            <a:r>
              <a:rPr sz="1250" dirty="0">
                <a:solidFill>
                  <a:srgbClr val="3C3C3C"/>
                </a:solidFill>
              </a:rPr>
              <a:t> (DNL–</a:t>
            </a:r>
            <a:r>
              <a:rPr sz="1250" dirty="0" err="1">
                <a:solidFill>
                  <a:srgbClr val="3C3C3C"/>
                </a:solidFill>
              </a:rPr>
              <a:t>taloni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u.c.</a:t>
            </a:r>
            <a:r>
              <a:rPr sz="1250" dirty="0">
                <a:solidFill>
                  <a:srgbClr val="3C3C3C"/>
                </a:solidFill>
              </a:rPr>
              <a:t>), </a:t>
            </a:r>
            <a:r>
              <a:rPr sz="1250" dirty="0" err="1">
                <a:solidFill>
                  <a:srgbClr val="3C3C3C"/>
                </a:solidFill>
              </a:rPr>
              <a:t>vienotus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definējumus</a:t>
            </a:r>
            <a:r>
              <a:rPr sz="1250" dirty="0">
                <a:solidFill>
                  <a:srgbClr val="3C3C3C"/>
                </a:solidFill>
              </a:rPr>
              <a:t> un datu </a:t>
            </a:r>
            <a:r>
              <a:rPr sz="1250" dirty="0" err="1">
                <a:solidFill>
                  <a:srgbClr val="3C3C3C"/>
                </a:solidFill>
              </a:rPr>
              <a:t>kvalitātes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kontroli</a:t>
            </a:r>
            <a:r>
              <a:rPr sz="1250" dirty="0">
                <a:solidFill>
                  <a:srgbClr val="3C3C3C"/>
                </a:solidFill>
              </a:rPr>
              <a:t>, </a:t>
            </a:r>
            <a:r>
              <a:rPr sz="1250" dirty="0" err="1">
                <a:solidFill>
                  <a:srgbClr val="3C3C3C"/>
                </a:solidFill>
              </a:rPr>
              <a:t>samazinot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manuālas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atlašu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veidošanas</a:t>
            </a:r>
            <a:r>
              <a:rPr sz="1250" dirty="0">
                <a:solidFill>
                  <a:srgbClr val="3C3C3C"/>
                </a:solidFill>
              </a:rPr>
              <a:t> </a:t>
            </a:r>
            <a:r>
              <a:rPr sz="1250" dirty="0" err="1">
                <a:solidFill>
                  <a:srgbClr val="3C3C3C"/>
                </a:solidFill>
              </a:rPr>
              <a:t>vajadzību</a:t>
            </a:r>
            <a:r>
              <a:rPr sz="1250" dirty="0">
                <a:solidFill>
                  <a:srgbClr val="3C3C3C"/>
                </a:solidFill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8665963-D9B7-5C3F-A02B-1E1FC211624C}"/>
              </a:ext>
            </a:extLst>
          </p:cNvPr>
          <p:cNvSpPr txBox="1"/>
          <p:nvPr/>
        </p:nvSpPr>
        <p:spPr>
          <a:xfrm>
            <a:off x="7269480" y="4023360"/>
            <a:ext cx="4443984" cy="1097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lv-LV" sz="1400" b="1" dirty="0">
                <a:solidFill>
                  <a:srgbClr val="222831"/>
                </a:solidFill>
              </a:rPr>
              <a:t>Sadarbība ar CSP </a:t>
            </a:r>
          </a:p>
          <a:p>
            <a:r>
              <a:rPr lang="lv-LV" sz="1250" dirty="0">
                <a:solidFill>
                  <a:srgbClr val="222831"/>
                </a:solidFill>
              </a:rPr>
              <a:t>Tas ļautu identificēt riska grupas un tendences, mērķēt profilakses pasākumus un precīzāk izvērtēt DNL ietekmējošos faktorus.</a:t>
            </a:r>
          </a:p>
          <a:p>
            <a:endParaRPr lang="lv-LV" dirty="0"/>
          </a:p>
        </p:txBody>
      </p:sp>
      <p:sp>
        <p:nvSpPr>
          <p:cNvPr id="18" name="Shape 0">
            <a:extLst>
              <a:ext uri="{FF2B5EF4-FFF2-40B4-BE49-F238E27FC236}">
                <a16:creationId xmlns:a16="http://schemas.microsoft.com/office/drawing/2014/main" id="{9C6103AE-58C3-470B-8FD7-335BD06147A0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731520" y="448056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lv-LV" sz="3200" b="1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4.2. Turpmākie </a:t>
            </a:r>
            <a:r>
              <a:rPr lang="lv-LV" sz="3200" b="1" dirty="0">
                <a:solidFill>
                  <a:srgbClr val="0B1220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soļi</a:t>
            </a:r>
            <a:endParaRPr lang="en-US" sz="3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822960" y="1278039"/>
            <a:ext cx="10972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No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īstermiņa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signāliem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→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uz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ilgtspējīgu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datu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kvalitātes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un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analītikas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</a:t>
            </a:r>
            <a:r>
              <a:rPr lang="en-US" sz="1800" dirty="0" err="1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risinājumu</a:t>
            </a:r>
            <a:r>
              <a:rPr lang="en-US" sz="1800">
                <a:solidFill>
                  <a:srgbClr val="4B5563"/>
                </a:solidFill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.</a:t>
            </a:r>
            <a:endParaRPr lang="en-US" sz="180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822960" y="2340864"/>
            <a:ext cx="338328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6DCE8"/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526280" y="2340864"/>
            <a:ext cx="338328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6DCE8"/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9" name="Shape 6"/>
          <p:cNvSpPr/>
          <p:nvPr/>
        </p:nvSpPr>
        <p:spPr>
          <a:xfrm>
            <a:off x="8229600" y="2340864"/>
            <a:ext cx="3200400" cy="356616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6DCE8"/>
            </a:solidFill>
            <a:prstDash val="solid"/>
          </a:ln>
          <a:effectLst>
            <a:outerShdw blurRad="76200" dist="25400" dir="27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968133" y="2593384"/>
            <a:ext cx="2926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Īstermiņā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048917" y="3491518"/>
            <a:ext cx="2926080" cy="11495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Manuāla </a:t>
            </a:r>
            <a:r>
              <a:rPr lang="en-US" sz="1600" b="1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DNL </a:t>
            </a:r>
            <a:r>
              <a:rPr lang="en-US" sz="1600" b="1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savietošana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, lai gūtu pirmos signālu par tendencēm.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4663440" y="2593384"/>
            <a:ext cx="2926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Vidējā</a:t>
            </a:r>
            <a:r>
              <a:rPr lang="en-US" sz="1600" b="1" dirty="0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 </a:t>
            </a: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termiņā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4682176" y="3675831"/>
            <a:ext cx="3071488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</a:rPr>
              <a:t>Datu analītika ANM projekta ietvaros 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ļaus iegūt atkārtojamus  </a:t>
            </a:r>
            <a:r>
              <a:rPr lang="lv-LV" sz="1600" dirty="0" err="1">
                <a:latin typeface="Verdana" panose="020B0604030504040204" pitchFamily="34" charset="0"/>
                <a:ea typeface="Verdana" panose="020B0604030504040204" pitchFamily="34" charset="0"/>
              </a:rPr>
              <a:t>anonimizētus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</a:rPr>
              <a:t> pārskatus un ticamāku kontekstu par nodarbināto saslimšanām.</a:t>
            </a:r>
            <a:endParaRPr lang="en-US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8338008" y="2589307"/>
            <a:ext cx="2743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 err="1">
                <a:solidFill>
                  <a:schemeClr val="accent2"/>
                </a:solidFill>
                <a:latin typeface="Verdana" panose="020B0604030504040204" pitchFamily="34" charset="0"/>
                <a:ea typeface="Verdana" panose="020B0604030504040204" pitchFamily="34" charset="0"/>
                <a:cs typeface="Aptos Display" pitchFamily="34" charset="-120"/>
              </a:rPr>
              <a:t>Ilgtermiņā</a:t>
            </a:r>
            <a:endParaRPr lang="en-US" sz="1600" dirty="0">
              <a:solidFill>
                <a:schemeClr val="accent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8641888" y="3563397"/>
            <a:ext cx="23758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lv-LV" sz="1600" b="1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Sadarbība </a:t>
            </a:r>
            <a:r>
              <a:rPr lang="en-US" sz="1600" b="1" dirty="0" err="1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ar</a:t>
            </a:r>
            <a:r>
              <a:rPr lang="en-US" sz="1600" b="1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 CSP </a:t>
            </a:r>
            <a:r>
              <a:rPr lang="lv-LV" sz="1600" dirty="0">
                <a:latin typeface="Verdana" panose="020B0604030504040204" pitchFamily="34" charset="0"/>
                <a:ea typeface="Verdana" panose="020B0604030504040204" pitchFamily="34" charset="0"/>
                <a:cs typeface="Aptos" pitchFamily="34" charset="-120"/>
              </a:rPr>
              <a:t>pieejamajiem datiem, lai nodrošinātu vispusīgu redzējumu.</a:t>
            </a:r>
            <a:endParaRPr lang="en-US" sz="16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6" name="Shape 13"/>
          <p:cNvSpPr/>
          <p:nvPr/>
        </p:nvSpPr>
        <p:spPr>
          <a:xfrm>
            <a:off x="4183380" y="3762426"/>
            <a:ext cx="320040" cy="548640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DCE8FF"/>
            </a:solidFill>
            <a:prstDash val="solid"/>
          </a:ln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7" name="Shape 14"/>
          <p:cNvSpPr/>
          <p:nvPr/>
        </p:nvSpPr>
        <p:spPr>
          <a:xfrm>
            <a:off x="7918515" y="3762426"/>
            <a:ext cx="320040" cy="548640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DCE8FF"/>
            </a:solidFill>
            <a:prstDash val="solid"/>
          </a:ln>
        </p:spPr>
        <p:txBody>
          <a:bodyPr/>
          <a:lstStyle/>
          <a:p>
            <a:endParaRPr lang="lv-LV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518ABB8-7FE2-0CE9-F97E-BC290A4A44E2}"/>
              </a:ext>
            </a:extLst>
          </p:cNvPr>
          <p:cNvSpPr txBox="1"/>
          <p:nvPr/>
        </p:nvSpPr>
        <p:spPr>
          <a:xfrm>
            <a:off x="1280160" y="5219212"/>
            <a:ext cx="230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Vienreizēja datu savietošana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E2099EE-4377-CED5-F5CD-992383C4C824}"/>
              </a:ext>
            </a:extLst>
          </p:cNvPr>
          <p:cNvSpPr txBox="1"/>
          <p:nvPr/>
        </p:nvSpPr>
        <p:spPr>
          <a:xfrm>
            <a:off x="5066907" y="5220271"/>
            <a:ext cx="23020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2026. gada vasara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681DF9F-7C8E-1CF2-159E-214EA96C93C6}"/>
              </a:ext>
            </a:extLst>
          </p:cNvPr>
          <p:cNvSpPr txBox="1"/>
          <p:nvPr/>
        </p:nvSpPr>
        <p:spPr>
          <a:xfrm>
            <a:off x="8938165" y="5219212"/>
            <a:ext cx="1783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40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No 2027. gada otrās puses</a:t>
            </a:r>
          </a:p>
        </p:txBody>
      </p:sp>
      <p:sp>
        <p:nvSpPr>
          <p:cNvPr id="18" name="Shape 0">
            <a:extLst>
              <a:ext uri="{FF2B5EF4-FFF2-40B4-BE49-F238E27FC236}">
                <a16:creationId xmlns:a16="http://schemas.microsoft.com/office/drawing/2014/main" id="{F12EBF9E-915B-75A3-F83C-13CE046EECCD}"/>
              </a:ext>
            </a:extLst>
          </p:cNvPr>
          <p:cNvSpPr/>
          <p:nvPr/>
        </p:nvSpPr>
        <p:spPr>
          <a:xfrm>
            <a:off x="0" y="0"/>
            <a:ext cx="12191695" cy="2286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15000"/>
              </a:lnSpc>
            </a:pPr>
            <a:endParaRPr lang="lv-LV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6B27B0FF-C620-4446-A2F8-26EB8B5F8177}"/>
              </a:ext>
            </a:extLst>
          </p:cNvPr>
          <p:cNvSpPr txBox="1"/>
          <p:nvPr/>
        </p:nvSpPr>
        <p:spPr>
          <a:xfrm>
            <a:off x="1732721" y="3197081"/>
            <a:ext cx="8726557" cy="5386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lv-LV" sz="2900" b="1">
                <a:latin typeface="Verdana"/>
                <a:ea typeface="Verdana"/>
                <a:cs typeface="Verdana" panose="020B0604030504040204" pitchFamily="34" charset="0"/>
              </a:rPr>
              <a:t>Paldies!</a:t>
            </a:r>
          </a:p>
        </p:txBody>
      </p:sp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37DBE565-E697-9F45-B1B0-5E8B0D72DF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6483" y="0"/>
            <a:ext cx="1699517" cy="224562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27CE3DE-0D69-C44F-94CB-EF4308B75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9104"/>
            <a:ext cx="12192000" cy="226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8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dizains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s" ma:contentTypeID="0x0101005E665B472242AC45A05C1CB9DDA456F3" ma:contentTypeVersion="12" ma:contentTypeDescription="Izveidot jaunu dokumentu." ma:contentTypeScope="" ma:versionID="2d75b6933ca52795f830bb3d2002fe95">
  <xsd:schema xmlns:xsd="http://www.w3.org/2001/XMLSchema" xmlns:xs="http://www.w3.org/2001/XMLSchema" xmlns:p="http://schemas.microsoft.com/office/2006/metadata/properties" xmlns:ns2="3950c271-c745-4a78-b6e6-c593129636dc" xmlns:ns3="07052385-e368-4b51-8d17-0498e5ad6c3b" targetNamespace="http://schemas.microsoft.com/office/2006/metadata/properties" ma:root="true" ma:fieldsID="c575c36909c2cfda05dc9892d1e6f028" ns2:_="" ns3:_="">
    <xsd:import namespace="3950c271-c745-4a78-b6e6-c593129636dc"/>
    <xsd:import namespace="07052385-e368-4b51-8d17-0498e5ad6c3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50c271-c745-4a78-b6e6-c593129636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Attēlu atzīmes" ma:readOnly="false" ma:fieldId="{5cf76f15-5ced-4ddc-b409-7134ff3c332f}" ma:taxonomyMulti="true" ma:sspId="70cde18c-294e-4b99-9172-39c91b03186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052385-e368-4b51-8d17-0498e5ad6c3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ccd565df-1218-4f0e-bdc0-badaaa5751a5}" ma:internalName="TaxCatchAll" ma:showField="CatchAllData" ma:web="07052385-e368-4b51-8d17-0498e5ad6c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atura tips"/>
        <xsd:element ref="dc:title" minOccurs="0" maxOccurs="1" ma:index="4" ma:displayName="Virsrakst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50c271-c745-4a78-b6e6-c593129636dc">
      <Terms xmlns="http://schemas.microsoft.com/office/infopath/2007/PartnerControls"/>
    </lcf76f155ced4ddcb4097134ff3c332f>
    <TaxCatchAll xmlns="07052385-e368-4b51-8d17-0498e5ad6c3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53770BD-C3A2-4D7F-A817-CB56C4891239}">
  <ds:schemaRefs>
    <ds:schemaRef ds:uri="07052385-e368-4b51-8d17-0498e5ad6c3b"/>
    <ds:schemaRef ds:uri="3950c271-c745-4a78-b6e6-c593129636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8DD9B39-8AA9-49F9-8432-810E055E31A9}">
  <ds:schemaRefs>
    <ds:schemaRef ds:uri="http://www.w3.org/XML/1998/namespace"/>
    <ds:schemaRef ds:uri="http://purl.org/dc/terms/"/>
    <ds:schemaRef ds:uri="3950c271-c745-4a78-b6e6-c593129636dc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07052385-e368-4b51-8d17-0498e5ad6c3b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73461BC-3A0F-4FAA-A77F-87022DDCECBF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71abc8c-0b18-4336-97d7-51d65f5c7f99}" enabled="1" method="Standard" siteId="{dbc9012d-628b-43d4-b190-8a730f7e1e96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2405</Words>
  <Application>Microsoft Office PowerPoint</Application>
  <PresentationFormat>Platekrāna</PresentationFormat>
  <Paragraphs>230</Paragraphs>
  <Slides>22</Slides>
  <Notes>16</Notes>
  <HiddenSlides>0</HiddenSlides>
  <MMClips>0</MMClips>
  <ScaleCrop>false</ScaleCrop>
  <HeadingPairs>
    <vt:vector size="6" baseType="variant">
      <vt:variant>
        <vt:lpstr>Lietotie fonti</vt:lpstr>
      </vt:variant>
      <vt:variant>
        <vt:i4>6</vt:i4>
      </vt:variant>
      <vt:variant>
        <vt:lpstr>Dizains</vt:lpstr>
      </vt:variant>
      <vt:variant>
        <vt:i4>2</vt:i4>
      </vt:variant>
      <vt:variant>
        <vt:lpstr>Slaidu virsraksti</vt:lpstr>
      </vt:variant>
      <vt:variant>
        <vt:i4>22</vt:i4>
      </vt:variant>
    </vt:vector>
  </HeadingPairs>
  <TitlesOfParts>
    <vt:vector size="30" baseType="lpstr">
      <vt:lpstr>Aptos</vt:lpstr>
      <vt:lpstr>Arial</vt:lpstr>
      <vt:lpstr>Calibri</vt:lpstr>
      <vt:lpstr>Calibri Light</vt:lpstr>
      <vt:lpstr>Verdana</vt:lpstr>
      <vt:lpstr>Wingdings</vt:lpstr>
      <vt:lpstr>Office Theme</vt:lpstr>
      <vt:lpstr>1_Office Theme</vt:lpstr>
      <vt:lpstr>PowerPoint prezentācija</vt:lpstr>
      <vt:lpstr>PowerPoint prezentācija</vt:lpstr>
      <vt:lpstr>PowerPoint prezentācija</vt:lpstr>
      <vt:lpstr>Esošā situācija</vt:lpstr>
      <vt:lpstr>PowerPoint prezentācija</vt:lpstr>
      <vt:lpstr>2. Datu ieguves un savietošanas metodes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PowerPoint prezentācija</vt:lpstr>
      <vt:lpstr>3. Citu valstu izplatītākie veselības traucējumi nodarbinātajiem</vt:lpstr>
      <vt:lpstr>PowerPoint prezentācija</vt:lpstr>
      <vt:lpstr>PowerPoint prezentācija</vt:lpstr>
      <vt:lpstr>4. Secinājumi un turpmākie soļi</vt:lpstr>
      <vt:lpstr>PowerPoint prezentācija</vt:lpstr>
      <vt:lpstr>PowerPoint prezentācija</vt:lpstr>
      <vt:lpstr>PowerPoint prezentācija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Veselības ministrija</dc:creator>
  <cp:lastModifiedBy>Ginta Egle</cp:lastModifiedBy>
  <cp:revision>14</cp:revision>
  <dcterms:created xsi:type="dcterms:W3CDTF">2026-02-23T17:32:22Z</dcterms:created>
  <dcterms:modified xsi:type="dcterms:W3CDTF">2026-04-02T11:02:24Z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0x0101005E665B472242AC45A05C1CB9DDA456F3</vt:lpwstr>
  </property>
  <property fmtid="{D5CDD505-2E9C-101B-9397-08002B2CF9AE}" pid="3" name="MediaServiceImageTags">
    <vt:lpwstr/>
  </property>
</Properties>
</file>