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omments/modernComment_1486_133831C1.xml" ContentType="application/vnd.ms-powerpoint.comment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4"/>
  </p:sldMasterIdLst>
  <p:notesMasterIdLst>
    <p:notesMasterId r:id="rId24"/>
  </p:notesMasterIdLst>
  <p:sldIdLst>
    <p:sldId id="5231" r:id="rId5"/>
    <p:sldId id="5244" r:id="rId6"/>
    <p:sldId id="5299" r:id="rId7"/>
    <p:sldId id="5279" r:id="rId8"/>
    <p:sldId id="5302" r:id="rId9"/>
    <p:sldId id="5243" r:id="rId10"/>
    <p:sldId id="265" r:id="rId11"/>
    <p:sldId id="5297" r:id="rId12"/>
    <p:sldId id="5254" r:id="rId13"/>
    <p:sldId id="5287" r:id="rId14"/>
    <p:sldId id="5278" r:id="rId15"/>
    <p:sldId id="5255" r:id="rId16"/>
    <p:sldId id="5263" r:id="rId17"/>
    <p:sldId id="258" r:id="rId18"/>
    <p:sldId id="5277" r:id="rId19"/>
    <p:sldId id="5298" r:id="rId20"/>
    <p:sldId id="5303" r:id="rId21"/>
    <p:sldId id="5304" r:id="rId22"/>
    <p:sldId id="5234" r:id="rId23"/>
  </p:sldIdLst>
  <p:sldSz cx="12192000" cy="6858000"/>
  <p:notesSz cx="6724650" cy="9774238"/>
  <p:defaultTextStyle>
    <a:defPPr>
      <a:defRPr lang="en-US"/>
    </a:defPPr>
    <a:lvl1pPr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68313" indent="-111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38213" indent="-238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408113" indent="-365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78013" indent="-492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605F02-E2F0-9B1E-9BC9-0D0FFF01B97F}" name="Aina Greiškāne" initials="AG" userId="Aina Greiškāne" providerId="None"/>
  <p188:author id="{4DB93205-E345-B880-B421-8874B97FB110}" name="Jolanta Baldunčika" initials="JB" userId="Jolanta Baldunčika" providerId="None"/>
  <p188:author id="{67BFD006-4A84-6670-1946-84CCCEEF5B28}" name="Elīna Zariņa" initials="FM" userId="Elīna Zariņa" providerId="None"/>
  <p188:author id="{86461C09-B63A-0DAC-74E9-9C7B9EFDE257}" name="Kristīne Ancāne" initials="" userId="S::kristine.ancane@fm.gov.lv::4ff00dd1-3910-46cb-aa77-ce3ce896e651" providerId="AD"/>
  <p188:author id="{61DDDE13-A614-2F4D-0B89-9DD87263E92D}" name="Svetlana Ševčenko" initials="SŠ" userId="Svetlana Ševčenko" providerId="None"/>
  <p188:author id="{1A3A781C-C1B4-F6F5-DDC2-CF32E6858092}" name="FM" initials="FM" userId="FM" providerId="None"/>
  <p188:author id="{9A249B1C-B28E-D22F-AC1E-BD75E220C274}" name="Liene Ernestsone" initials="LE" userId="Liene Ernestsone" providerId="None"/>
  <p188:author id="{E0012526-13FF-3B36-BDB5-F41CA1977849}" name="Finanšu ministrija" initials="FM" userId="Finanšu ministrija" providerId="None"/>
  <p188:author id="{D24E7227-62C1-1BFE-A079-381F9B05517C}" name="Līva Jirgensone" initials="LJ" userId="Līva Jirgensone" providerId="None"/>
  <p188:author id="{DAED532A-E6EB-032C-A3C5-D0ECC2894FBD}" name="Laura Naudiņa" initials="LN" userId="Laura Naudiņa" providerId="None"/>
  <p188:author id="{8FCDF52D-687B-DDAD-2CE1-1778654D9938}" name="Karīna Virse" initials="KV" userId="Karīna Virse" providerId="None"/>
  <p188:author id="{FCCE6C33-249C-D01A-7B93-32B3F10E5AB2}" name="Diāna Rancāne" initials="DR" userId="Diāna Rancāne" providerId="None"/>
  <p188:author id="{06439533-3907-FD95-F165-3DEC9EC69B3A}" name="Signe Gulbe" initials="SG" userId="Signe Gulbe" providerId="None"/>
  <p188:author id="{A511473A-529D-AFB9-A3FB-4AC250E86E3F}" name="Inita Petrova" initials="IP" userId="Inita Petrova" providerId="None"/>
  <p188:author id="{DD669F45-5ADE-5493-9B3E-8DEF9DE25B57}" name="Karīna Virse" initials="KV" userId="S::karina.virse@fm.gov.lv::33fba39f-9169-4232-ac56-c565de99a522" providerId="AD"/>
  <p188:author id="{215ACD4A-C272-F3F7-2CB0-D5DC68308839}" name="Dainis Linuzs" initials="DL" userId="Dainis Linuzs" providerId="None"/>
  <p188:author id="{02BF4A51-30F4-A089-9AF3-0B3D175C20CE}" name="Elīna Briļa" initials="EB" userId="Elīna Briļa" providerId="None"/>
  <p188:author id="{4F399051-F95D-310E-2D26-A49B87DEA48E}" name="Ance Rudzīte" initials="AR" userId="Ance Rudzīte" providerId="None"/>
  <p188:author id="{5187F257-2980-48E5-12DF-D6EF6020C6D0}" name="Ain Greiškāne" initials="AG" userId="Ain Greiškāne" providerId="None"/>
  <p188:author id="{272C2661-E518-B6F1-8C84-C45CC303ED07}" name="Diāna Āboliņa" initials="DĀ" userId="Diāna Āboliņa" providerId="None"/>
  <p188:author id="{84E05662-A4B6-1DB1-ECEF-0FDD3F1B7D3E}" name="Ilze Mežsarga" initials="IM" userId="Ilze Mežsarga" providerId="None"/>
  <p188:author id="{02792065-8568-655B-B981-D55A14AC5FE3}" name="Evita Vamža" initials="EV" userId="Evita Vamža" providerId="None"/>
  <p188:author id="{3FFDF465-5919-08DD-EB76-314BBAD0D277}" name="Gita Tenisone" initials="GT" userId="Gita Tenisone" providerId="None"/>
  <p188:author id="{3769D666-D54D-3609-C23A-DFC2FC2883FE}" name="Dace Ķeze" initials="DĶ" userId="Dace Ķeze" providerId="None"/>
  <p188:author id="{46918F69-20E4-6CB2-889A-C2B03DFD56AD}" name="Inga Vajevska" initials="IV" userId="Inga Vajevska" providerId="None"/>
  <p188:author id="{F816A170-2CC4-F44C-CE92-DD35F94EFB0B}" name="Inese Lase" initials="IL" userId="Inese Lase" providerId="None"/>
  <p188:author id="{F526D476-27EE-4592-1C0E-59A7F683A0E6}" name="Sigita Grīnberga" initials="SG" userId="Sigita Grīnberga" providerId="None"/>
  <p188:author id="{CB26477F-24B0-674A-25B2-50C7B49B51D6}" name="Ilze Mežsarga" initials="IM" userId="S::ilze.mezsarga@fm.gov.lv::36f2069d-d8bf-49f7-ad3d-0a06bcfaec7b" providerId="AD"/>
  <p188:author id="{283A947F-1B38-D9C4-B8B6-00377730AAC1}" name="Andrejs Zambžetskis" initials="AZ" userId="Andrejs Zambžetskis" providerId="None"/>
  <p188:author id="{81736C8D-D524-4ECD-0DF2-40D921BE76D1}" name="Dainis Linužs" initials="DL" userId="Dainis Linužs" providerId="None"/>
  <p188:author id="{B2361290-9D79-8B2C-DB70-DEE975444723}" name="Sanda Blumberga" initials="FM" userId="Sanda Blumberga" providerId="None"/>
  <p188:author id="{A2F9F097-6AEE-FB3F-955E-A76FA8C493D5}" name="Irita Barkāne" initials="IB" userId="Irita Barkāne" providerId="None"/>
  <p188:author id="{E847A79F-D443-B16B-EA28-69CB9B8B1BA4}" name="Anna Pukse " initials="AP" userId="Anna Pukse " providerId="None"/>
  <p188:author id="{4F0724A6-843A-3B07-6654-489C89A907D0}" name="Agnese Jasenoviča" initials="AJ" userId="Agnese Jasenoviča" providerId="None"/>
  <p188:author id="{F26303AF-3F83-F70C-BE39-2ED3E632BC17}" name="Anna Pukse" initials="AP" userId="Anna Pukse" providerId="None"/>
  <p188:author id="{DDA1A3AF-B11E-133C-50DA-386E19070081}" name="Kristīne Ancāne" initials="KA" userId="Kristīne Ancāne" providerId="None"/>
  <p188:author id="{FDF122BF-5318-FCEB-A110-DA40DC2E4C43}" name="Reinis Dzelzkalējs" initials="RD" userId="Reinis Dzelzkalējs" providerId="None"/>
  <p188:author id="{F53BC4C6-97A2-7284-9588-AE3ADA29D61C}" name="Ieva Ziepniece" initials="IZ" userId="Ieva Ziepniece" providerId="None"/>
  <p188:author id="{B29C72D1-89C9-D0DB-A9D1-13BE16DCAC5F}" name="Jekaterina Sorokina" initials="JS" userId="Jekaterina Sorokina" providerId="None"/>
  <p188:author id="{A0C885E7-C65A-8F89-7442-F204917D0A4E}" name="Reinis Dzelzkalējs" initials="" userId="S::reinis.dzelzkalejs@fm.gov.lv::a76de194-8465-4e43-9f6e-d05234b71a2d" providerId="AD"/>
  <p188:author id="{A6F4A7ED-5128-3A93-7744-78E1FFFDE00D}" name="Evita Vamža" initials="EV" userId="S::evita.vamza@fm.gov.lv::0a68930c-2547-429e-a544-6f76336b9b78" providerId="AD"/>
  <p188:author id="{E084FBEF-7640-9E3A-4720-886BF0D08EAC}" name="Arta Putniņa" initials="AP" userId="Arta Putniņa" providerId="None"/>
  <p188:author id="{3333C6F0-C75C-75EE-1AF8-BC61331C21D0}" name="Maruta Sbitņeva" initials="MS" userId="Maruta Sbitņeva" providerId="None"/>
  <p188:author id="{93CF8DF7-ACD3-7E47-F16D-3D031C6CAA2B}" name="Evita Bāliņa" initials="EBā" userId="Evita Bāliņa" providerId="None"/>
  <p188:author id="{166947FA-CD7E-6C6D-90F1-6EC9904D8EBA}" name="Dainis Linužs" initials="DL" userId="S::dainis.linuzs@fm.gov.lv::ca048683-7f9f-4a85-ad35-24077eee33c8" providerId="AD"/>
  <p188:author id="{5257D9FE-909C-EBCE-3679-A9C26476D6E9}" name="Ieva Ziepniece" initials="IZ" userId="S::ieva.ziepniece@fm.gov.lv::64994851-49e0-4ec0-85a0-d76a54e436e9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āna Rancāne" initials="DR" lastIdx="10" clrIdx="0">
    <p:extLst>
      <p:ext uri="{19B8F6BF-5375-455C-9EA6-DF929625EA0E}">
        <p15:presenceInfo xmlns:p15="http://schemas.microsoft.com/office/powerpoint/2012/main" userId="Diāna Rancāne" providerId="None"/>
      </p:ext>
    </p:extLst>
  </p:cmAuthor>
  <p:cmAuthor id="2" name="Arta Putniņa" initials="AP" lastIdx="1" clrIdx="1">
    <p:extLst>
      <p:ext uri="{19B8F6BF-5375-455C-9EA6-DF929625EA0E}">
        <p15:presenceInfo xmlns:p15="http://schemas.microsoft.com/office/powerpoint/2012/main" userId="Arta Putniņ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73C"/>
    <a:srgbClr val="012269"/>
    <a:srgbClr val="227B8B"/>
    <a:srgbClr val="3366CC"/>
    <a:srgbClr val="F9FBFD"/>
    <a:srgbClr val="012169"/>
    <a:srgbClr val="840B55"/>
    <a:srgbClr val="595959"/>
    <a:srgbClr val="EAF1FA"/>
    <a:srgbClr val="4A72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08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fmlv-my.sharepoint.com/personal/inese_otzule_fm_gov_lv/Documents/Darbvirsma/Copy%20of%20Book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lv-LV"/>
              <a:t>Indikatīvi iezīmētais</a:t>
            </a:r>
            <a:r>
              <a:rPr lang="lv-LV" baseline="0"/>
              <a:t> finansējums </a:t>
            </a:r>
          </a:p>
          <a:p>
            <a:pPr>
              <a:defRPr/>
            </a:pPr>
            <a:r>
              <a:rPr lang="lv-LV" baseline="0"/>
              <a:t>Latvijas aploksnes ietvaros</a:t>
            </a:r>
          </a:p>
          <a:p>
            <a:pPr>
              <a:defRPr/>
            </a:pPr>
            <a:r>
              <a:rPr lang="lv-LV" baseline="0"/>
              <a:t>2028-2034</a:t>
            </a:r>
            <a:endParaRPr lang="lv-LV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>
        <c:manualLayout>
          <c:layoutTarget val="inner"/>
          <c:xMode val="edge"/>
          <c:yMode val="edge"/>
          <c:x val="0.19389862839919647"/>
          <c:y val="0.28442372471027194"/>
          <c:w val="0.31499628307247302"/>
          <c:h val="0.62813964625691354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D4E-4C26-8C66-F35D44DFEF2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D4E-4C26-8C66-F35D44DFEF2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D4E-4C26-8C66-F35D44DFEF2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8D4E-4C26-8C66-F35D44DFEF2F}"/>
              </c:ext>
            </c:extLst>
          </c:dPt>
          <c:dLbls>
            <c:dLbl>
              <c:idx val="0"/>
              <c:layout>
                <c:manualLayout>
                  <c:x val="-5.1677014589757819E-2"/>
                  <c:y val="1.207091520110780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D4E-4C26-8C66-F35D44DFEF2F}"/>
                </c:ext>
              </c:extLst>
            </c:dLbl>
            <c:dLbl>
              <c:idx val="1"/>
              <c:layout>
                <c:manualLayout>
                  <c:x val="6.3886798435237896E-2"/>
                  <c:y val="5.629856477364413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D4E-4C26-8C66-F35D44DFEF2F}"/>
                </c:ext>
              </c:extLst>
            </c:dLbl>
            <c:dLbl>
              <c:idx val="2"/>
              <c:layout>
                <c:manualLayout>
                  <c:x val="2.2718431901593308E-2"/>
                  <c:y val="9.308229141514379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D4E-4C26-8C66-F35D44DFEF2F}"/>
                </c:ext>
              </c:extLst>
            </c:dLbl>
            <c:dLbl>
              <c:idx val="3"/>
              <c:layout>
                <c:manualLayout>
                  <c:x val="4.8838874290829982E-2"/>
                  <c:y val="0.1169905594261450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D4E-4C26-8C66-F35D44DFEF2F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Sheet1!$A$7:$A$10</c:f>
              <c:strCache>
                <c:ptCount val="4"/>
                <c:pt idx="0">
                  <c:v>Kohēzija/KLP (kopā) 5,628 mljrd.€ 
(nesadalītais finansējums)</c:v>
                </c:pt>
                <c:pt idx="1">
                  <c:v>Tiešmaksājumi (min)+KZP 2,671 mljrd.€</c:v>
                </c:pt>
                <c:pt idx="2">
                  <c:v>HOME 0,718 mljrd.€</c:v>
                </c:pt>
                <c:pt idx="3">
                  <c:v>SKF ~0,400 mljrd.€</c:v>
                </c:pt>
              </c:strCache>
            </c:strRef>
          </c:cat>
          <c:val>
            <c:numRef>
              <c:f>Sheet1!$B$7:$B$10</c:f>
              <c:numCache>
                <c:formatCode>#,##0</c:formatCode>
                <c:ptCount val="4"/>
                <c:pt idx="0">
                  <c:v>5601413000</c:v>
                </c:pt>
                <c:pt idx="1">
                  <c:v>2671587000</c:v>
                </c:pt>
                <c:pt idx="2">
                  <c:v>718000000</c:v>
                </c:pt>
                <c:pt idx="3">
                  <c:v>400000000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D4E-4C26-8C66-F35D44DFEF2F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8D4E-4C26-8C66-F35D44DFEF2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8D4E-4C26-8C66-F35D44DFEF2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E-8D4E-4C26-8C66-F35D44DFEF2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0-8D4E-4C26-8C66-F35D44DFEF2F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8D4E-4C26-8C66-F35D44DFEF2F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8D4E-4C26-8C66-F35D44DFEF2F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8D4E-4C26-8C66-F35D44DFEF2F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Sheet1!$A$7:$A$10</c:f>
              <c:strCache>
                <c:ptCount val="4"/>
                <c:pt idx="0">
                  <c:v>Kohēzija/KLP (kopā) 5,628 mljrd.€ 
(nesadalītais finansējums)</c:v>
                </c:pt>
                <c:pt idx="1">
                  <c:v>Tiešmaksājumi (min)+KZP 2,671 mljrd.€</c:v>
                </c:pt>
                <c:pt idx="2">
                  <c:v>HOME 0,718 mljrd.€</c:v>
                </c:pt>
                <c:pt idx="3">
                  <c:v>SKF ~0,400 mljrd.€</c:v>
                </c:pt>
              </c:strCache>
            </c:strRef>
          </c:cat>
          <c:val>
            <c:numRef>
              <c:f>Sheet1!$C$7:$C$10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8D4E-4C26-8C66-F35D44DFEF2F}"/>
            </c:ext>
          </c:extLst>
        </c:ser>
        <c:ser>
          <c:idx val="2"/>
          <c:order val="2"/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Sheet1!$A$7:$A$10</c:f>
              <c:strCache>
                <c:ptCount val="4"/>
                <c:pt idx="0">
                  <c:v>Kohēzija/KLP (kopā) 5,628 mljrd.€ 
(nesadalītais finansējums)</c:v>
                </c:pt>
                <c:pt idx="1">
                  <c:v>Tiešmaksājumi (min)+KZP 2,671 mljrd.€</c:v>
                </c:pt>
                <c:pt idx="2">
                  <c:v>HOME 0,718 mljrd.€</c:v>
                </c:pt>
                <c:pt idx="3">
                  <c:v>SKF ~0,400 mljrd.€</c:v>
                </c:pt>
              </c:strCache>
            </c:strRef>
          </c:cat>
          <c:val>
            <c:numRef>
              <c:f>Sheet1!$D$7:$D$10</c:f>
            </c:numRef>
          </c:val>
          <c:extLst>
            <c:ext xmlns:c16="http://schemas.microsoft.com/office/drawing/2014/chart" uri="{C3380CC4-5D6E-409C-BE32-E72D297353CC}">
              <c16:uniqueId val="{00000012-8D4E-4C26-8C66-F35D44DFEF2F}"/>
            </c:ext>
          </c:extLst>
        </c:ser>
        <c:ser>
          <c:idx val="3"/>
          <c:order val="3"/>
          <c:dPt>
            <c:idx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8D4E-4C26-8C66-F35D44DFEF2F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6-8D4E-4C26-8C66-F35D44DFEF2F}"/>
              </c:ext>
            </c:extLst>
          </c:dPt>
          <c:dPt>
            <c:idx val="2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8-8D4E-4C26-8C66-F35D44DFEF2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A-8D4E-4C26-8C66-F35D44DFEF2F}"/>
              </c:ext>
            </c:extLst>
          </c:dPt>
          <c:dLbls>
            <c:dLbl>
              <c:idx val="0"/>
              <c:layout>
                <c:manualLayout>
                  <c:x val="7.7515521884636479E-2"/>
                  <c:y val="0.29271969362686567"/>
                </c:manualLayout>
              </c:layout>
              <c:tx>
                <c:rich>
                  <a:bodyPr/>
                  <a:lstStyle/>
                  <a:p>
                    <a:r>
                      <a:rPr lang="lv-LV"/>
                      <a:t>Nav iezīmēts soc.</a:t>
                    </a:r>
                    <a:r>
                      <a:rPr lang="lv-LV" baseline="0"/>
                      <a:t> un klimata mērķiem </a:t>
                    </a:r>
                    <a:fld id="{507B34FD-6ABA-4E8C-98EF-6702BCCCC95E}" type="PERCENTAGE">
                      <a:rPr lang="en-US"/>
                      <a:pPr/>
                      <a:t>[PERCENTAGE]</a:t>
                    </a:fld>
                    <a:endParaRPr lang="lv-LV" baseline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8D4E-4C26-8C66-F35D44DFEF2F}"/>
                </c:ext>
              </c:extLst>
            </c:dLbl>
            <c:dLbl>
              <c:idx val="1"/>
              <c:layout>
                <c:manualLayout>
                  <c:x val="-8.9440986789965329E-2"/>
                  <c:y val="0.13278006721218638"/>
                </c:manualLayout>
              </c:layout>
              <c:tx>
                <c:rich>
                  <a:bodyPr/>
                  <a:lstStyle/>
                  <a:p>
                    <a:r>
                      <a:rPr lang="lv-LV"/>
                      <a:t>Klimata un vides</a:t>
                    </a:r>
                    <a:r>
                      <a:rPr lang="lv-LV" baseline="0"/>
                      <a:t> </a:t>
                    </a:r>
                  </a:p>
                  <a:p>
                    <a:r>
                      <a:rPr lang="lv-LV" baseline="0"/>
                      <a:t>mērķi </a:t>
                    </a:r>
                    <a:fld id="{797FA4C9-E941-4BA7-898E-452FF05CA28F}" type="PERCENTAGE">
                      <a:rPr lang="en-US" smtClean="0"/>
                      <a:pPr/>
                      <a:t>[PERCENTAGE]</a:t>
                    </a:fld>
                    <a:r>
                      <a:rPr lang="en-US"/>
                      <a:t>*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6-8D4E-4C26-8C66-F35D44DFEF2F}"/>
                </c:ext>
              </c:extLst>
            </c:dLbl>
            <c:dLbl>
              <c:idx val="2"/>
              <c:layout>
                <c:manualLayout>
                  <c:x val="-0.22062110074858116"/>
                  <c:y val="-0.1086382368099708"/>
                </c:manualLayout>
              </c:layout>
              <c:tx>
                <c:rich>
                  <a:bodyPr/>
                  <a:lstStyle/>
                  <a:p>
                    <a:r>
                      <a:rPr lang="lv-LV"/>
                      <a:t>Sociālie mērķi</a:t>
                    </a:r>
                  </a:p>
                  <a:p>
                    <a:fld id="{6EAE5342-6001-4978-9A0E-25CA2137A5A6}" type="PERCENTAGE">
                      <a:rPr lang="en-US" smtClean="0"/>
                      <a:pPr/>
                      <a:t>[PERCENTAGE]</a:t>
                    </a:fld>
                    <a:r>
                      <a:rPr lang="en-US"/>
                      <a:t>**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8-8D4E-4C26-8C66-F35D44DFEF2F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Sheet1!$A$7:$A$10</c:f>
              <c:strCache>
                <c:ptCount val="4"/>
                <c:pt idx="0">
                  <c:v>Kohēzija/KLP (kopā) 5,628 mljrd.€ 
(nesadalītais finansējums)</c:v>
                </c:pt>
                <c:pt idx="1">
                  <c:v>Tiešmaksājumi (min)+KZP 2,671 mljrd.€</c:v>
                </c:pt>
                <c:pt idx="2">
                  <c:v>HOME 0,718 mljrd.€</c:v>
                </c:pt>
                <c:pt idx="3">
                  <c:v>SKF ~0,400 mljrd.€</c:v>
                </c:pt>
              </c:strCache>
            </c:strRef>
          </c:cat>
          <c:val>
            <c:numRef>
              <c:f>Sheet1!$E$7:$E$10</c:f>
              <c:numCache>
                <c:formatCode>#,##0</c:formatCode>
                <c:ptCount val="4"/>
                <c:pt idx="0">
                  <c:v>4468152180</c:v>
                </c:pt>
                <c:pt idx="1">
                  <c:v>4038130000</c:v>
                </c:pt>
                <c:pt idx="2">
                  <c:v>884717820.00000012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B-8D4E-4C26-8C66-F35D44DFEF2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317111862864662"/>
          <c:y val="0.28727010194426938"/>
          <c:w val="0.29825297136367074"/>
          <c:h val="0.44654419833794429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lv-LV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omments/modernComment_1486_133831C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C630BB5-33C9-49F8-8AC2-F814A560804A}" authorId="{FCCE6C33-249C-D01A-7B93-32B3F10E5AB2}" created="2026-03-19T17:57:23.420" startDate="2026-03-19T17:57:23.420" dueDate="2026-03-19T17:57:23.420" assignedTo="{166947FA-CD7E-6C6D-90F1-6EC9904D8EBA}" title="@Reinis Dzelzkalējs Te butu ari jāaktualizē uz marta vidus info,aktuālāko zināmo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322449857" sldId="5254"/>
      <ac:picMk id="9" creationId="{321B4464-40FD-8542-35BE-572775CBFE7D}"/>
    </ac:deMkLst>
    <p188:replyLst>
      <p188:reply id="{590E7F78-E66E-4D4D-8F41-73785E261460}" authorId="{CB26477F-24B0-674A-25B2-50C7B49B51D6}" created="2026-03-20T07:09:11.604">
        <p188:txBody>
          <a:bodyPr/>
          <a:lstStyle/>
          <a:p>
            <a:r>
              <a:rPr lang="lv-LV"/>
              <a:t>[@Dainis Linužs] Lūdzu aktualizēt</a:t>
            </a:r>
          </a:p>
        </p188:txBody>
      </p188:reply>
      <p188:reply id="{F84B0797-81E0-40B9-BF30-BF2AAAC9BFD1}" authorId="{166947FA-CD7E-6C6D-90F1-6EC9904D8EBA}" created="2026-03-20T07:34:33.126">
        <p188:txBody>
          <a:bodyPr/>
          <a:lstStyle/>
          <a:p>
            <a:r>
              <a:rPr lang="lv-LV"/>
              <a:t>[@Ilze Mežsarga] aktualizēts</a:t>
            </a:r>
          </a:p>
        </p188:txBody>
      </p188:reply>
    </p188:replyLst>
    <p188:txBody>
      <a:bodyPr/>
      <a:lstStyle/>
      <a:p>
        <a:r>
          <a:rPr lang="lv-LV"/>
          <a:t>[@Reinis Dzelzkalējs] Te butu ari jāaktualizē uz marta vidus info,aktuālāko zināmo</a:t>
        </a:r>
      </a:p>
    </p188:txBody>
    <p188:extLst>
      <p:ext xmlns:p="http://schemas.openxmlformats.org/presentationml/2006/main" uri="{5BB2D875-25FF-4072-B9AC-8F64D62656EB}">
        <p228:taskDetails xmlns:p228="http://schemas.microsoft.com/office/powerpoint/2022/08/main">
          <p228:history>
            <p228:event time="2026-03-19T17:57:23.420" id="{DC537930-F9A9-42B8-9C3B-4AC40613204B}">
              <p228:atrbtn authorId="{FCCE6C33-249C-D01A-7B93-32B3F10E5AB2}"/>
              <p228:anchr>
                <p228:comment id="{3C630BB5-33C9-49F8-8AC2-F814A560804A}"/>
              </p228:anchr>
              <p228:add/>
            </p228:event>
            <p228:event time="2026-03-19T17:57:23.420" id="{D0F752F9-06A7-4F69-B20F-687C4B2D9234}">
              <p228:atrbtn authorId="{FCCE6C33-249C-D01A-7B93-32B3F10E5AB2}"/>
              <p228:anchr>
                <p228:comment id="{3C630BB5-33C9-49F8-8AC2-F814A560804A}"/>
              </p228:anchr>
              <p228:asgn authorId="{A0C885E7-C65A-8F89-7442-F204917D0A4E}"/>
            </p228:event>
            <p228:event time="2026-03-19T17:57:23.420" id="{D44C9D0E-F447-492E-9E52-95D21AA47E20}">
              <p228:atrbtn authorId="{FCCE6C33-249C-D01A-7B93-32B3F10E5AB2}"/>
              <p228:anchr>
                <p228:comment id="{3C630BB5-33C9-49F8-8AC2-F814A560804A}"/>
              </p228:anchr>
              <p228:title val="@Reinis Dzelzkalējs Te butu ari jāaktualizē uz marta vidus info,aktuālāko zināmo"/>
            </p228:event>
            <p228:event time="2026-03-19T17:57:23.420" id="{728966F6-AA95-461D-AFD0-F2C3DC9C6981}">
              <p228:atrbtn authorId="{FCCE6C33-249C-D01A-7B93-32B3F10E5AB2}"/>
              <p228:anchr>
                <p228:comment id="{3C630BB5-33C9-49F8-8AC2-F814A560804A}"/>
              </p228:anchr>
              <p228:date stDt="2026-03-19T17:57:23.420" endDt="2026-03-19T17:57:23.420"/>
            </p228:event>
            <p228:event time="2026-03-20T09:42:58.879" id="{DEC610E9-D6CA-4194-ABB1-EBA0A23821B8}">
              <p228:atrbtn authorId="{CB26477F-24B0-674A-25B2-50C7B49B51D6}"/>
              <p228:anchr>
                <p228:comment id="{462895A9-D269-4DE2-A3A7-E4780E47FBAD}"/>
              </p228:anchr>
              <p228:unasgnAll/>
            </p228:event>
            <p228:event time="2026-03-20T09:42:58.879" id="{A1BC13C4-D1D0-4828-93CD-F97FABDDF79D}">
              <p228:atrbtn authorId="{CB26477F-24B0-674A-25B2-50C7B49B51D6}"/>
              <p228:anchr>
                <p228:comment id="{462895A9-D269-4DE2-A3A7-E4780E47FBAD}"/>
              </p228:anchr>
              <p228:asgn authorId="{166947FA-CD7E-6C6D-90F1-6EC9904D8EBA}"/>
            </p228:event>
          </p228:history>
        </p228:taskDetails>
      </p:ext>
    </p188:extLst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r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69A99F-EF31-4B9C-A738-C27DFF01580E}" type="datetimeFigureOut">
              <a:rPr lang="lv-LV"/>
              <a:pPr>
                <a:defRPr/>
              </a:pPr>
              <a:t>26.03.2026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33425"/>
            <a:ext cx="6515100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7" tIns="45419" rIns="90837" bIns="45419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4"/>
            <a:ext cx="5379720" cy="4398407"/>
          </a:xfrm>
          <a:prstGeom prst="rect">
            <a:avLst/>
          </a:prstGeom>
        </p:spPr>
        <p:txBody>
          <a:bodyPr vert="horz" lIns="90837" tIns="45419" rIns="90837" bIns="4541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283829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 anchor="b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wrap="square" lIns="90837" tIns="45419" rIns="90837" bIns="4541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FACE587-8D14-4055-82B5-6CCDF55621C3}" type="slidenum">
              <a:rPr lang="lv-LV" altLang="lv-LV"/>
              <a:pPr/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30436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5F80AE-A443-4F92-BA25-B7634AEB63DF}" type="slidenum">
              <a:rPr lang="lv-LV" smtClean="0"/>
              <a:t>2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49080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CA5C7-25A6-11A6-24A6-C7DAA82EC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F844E1-712F-22F3-CEC1-7D8FE59ABD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1F9907-A225-510A-6F91-C50D3C02F9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015370-F39F-061D-1F1A-C0BC266331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ACE587-8D14-4055-82B5-6CCDF55621C3}" type="slidenum">
              <a:rPr kumimoji="0" lang="lv-LV" altLang="lv-LV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lv-LV" altLang="lv-LV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122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5F80AE-A443-4F92-BA25-B7634AEB63DF}" type="slidenum">
              <a:rPr lang="lv-LV" smtClean="0"/>
              <a:t>4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27577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F9AAA-B395-3F42-187F-EBAB870F9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D2395B-BAC4-2EED-969D-73D4EE4F74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89C1DE-167F-95E0-E26A-3087BE9BC2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2028">
              <a:defRPr/>
            </a:pPr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A49F6C-64B4-947B-2F4E-EBB2D1A899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744907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E7F58E-502D-84DA-5BD6-E032C45F1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979A75-1BB7-FB32-B665-8589424512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BCF25C-AC07-5EC2-7E83-F13E1DE477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BB83C-D2AF-ADA8-5D0E-C01C57DED5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000899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v-LV" b="1" u="sng" noProof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lv-LV" b="1" u="sng" noProof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eteikums informācijas sniegšanai</a:t>
            </a:r>
            <a:r>
              <a:rPr lang="lv-LV" noProof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lv-LV" noProof="0">
                <a:solidFill>
                  <a:schemeClr val="tx1"/>
                </a:solidFill>
              </a:rPr>
              <a:t>Zilā slīprakstā teksts ir tehniskās piezīmes ministrijām. </a:t>
            </a:r>
            <a:r>
              <a:rPr lang="lv-LV" noProof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Sagatavojot informāciju Saeimai, šādu tekstu ministrija savā prezentācijā neiekļauj</a:t>
            </a:r>
          </a:p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7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241466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8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271028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DE3A6-FB31-CE3C-AAA8-DBC8F3D34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BA556F-B1D2-3020-5BD3-E88E7BF273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1D19AB-72F1-C6A7-FF65-D688161907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8A3E55-7F25-BECE-BB65-ABD3D494C0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9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87542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2CED1-E3D2-14B2-DC58-C539C9D8F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960D9E-E25F-BD23-7ABF-B2B39023D3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60AD6C-7DA7-C242-B66C-EC4D793053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83EF2E-94F1-F331-55B9-B17C56F677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10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628081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F9AAA-B395-3F42-187F-EBAB870F9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D2395B-BAC4-2EED-969D-73D4EE4F74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89C1DE-167F-95E0-E26A-3087BE9BC2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2028">
              <a:defRPr/>
            </a:pPr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A49F6C-64B4-947B-2F4E-EBB2D1A899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7449078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B7DA9-F532-877E-BA7C-30A5F3345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46B9B5-2757-80CD-A10D-DBC2B4D2B4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CD8B02-295E-76AC-A64E-13DF84CA86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D7034-4D89-DF79-869A-F85320E550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12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942002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2BD9F-55E4-2B77-B650-DE033BB48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89BB6C-F938-0544-9250-2CD8B8124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1D25D7-696E-4FFB-9BB3-C712F6358F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86B99-FEC8-6111-0EC5-A1E50631FE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13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44699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0435831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082D0-0CBD-4F24-DD17-FB0293E4B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B807EF-FB3F-DF09-439B-E2F9CE0E55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E37633-F24B-F9FC-9B3C-B7397A8844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78517-FB47-1F7E-682D-F7DA994493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2663902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F8673-89E0-B524-949E-14467EE37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DFAB8A-0AEE-E81D-5FBE-B5E895340F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CA5347-AA19-30C8-0BCA-3A3FE28056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B131AF-FE72-7698-3CEA-3C7EC59F4C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900027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EBEDE-B92C-46A0-8E17-4B633DCB37D9}" type="slidenum">
              <a:rPr lang="lv-LV" smtClean="0"/>
              <a:t>17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6243935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EBEDE-B92C-46A0-8E17-4B633DCB37D9}" type="slidenum">
              <a:rPr lang="lv-LV" smtClean="0"/>
              <a:t>18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501026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19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43850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1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195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52329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3"/>
            <a:ext cx="8128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8689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189293" y="6324600"/>
            <a:ext cx="59630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15252D6-3622-483F-A7E8-9E60FEFE5E8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800727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3"/>
            <a:ext cx="39624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D7664841-0D73-44CB-AE22-42FD73D83E0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7312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3"/>
            <a:ext cx="38608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3"/>
            <a:ext cx="39624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6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6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4EC0522-D5CF-4FDD-85E3-6E22DB726A4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95446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3B50DFDF-96B8-465A-918F-3FF13AAF5E1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10468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98288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00690" y="6324600"/>
            <a:ext cx="584911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E87027D6-B333-4374-94DC-E94160EB0D4C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64636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1" y="272978"/>
            <a:ext cx="3668035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7" y="273054"/>
            <a:ext cx="4359563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1" y="1435122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B6036CB6-F7FF-4F1F-8F32-92EA84D42F9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301266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0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653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6190" y="381000"/>
            <a:ext cx="954621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730" y="1752603"/>
            <a:ext cx="1090367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678730" y="6333241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469128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749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68079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D893850-4C62-42FA-A22B-349FCBB3BAE1}" type="slidenum">
              <a:rPr lang="en-US" altLang="lv-LV"/>
              <a:pPr/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hf hdr="0" ftr="0" dt="0"/>
  <p:txStyles>
    <p:titleStyle>
      <a:lvl1pPr algn="ctr" defTabSz="938213" rtl="0" eaLnBrk="1" fontAlgn="base" hangingPunct="1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2pPr>
      <a:lvl3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3pPr>
      <a:lvl4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4pPr>
      <a:lvl5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000" indent="-292100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30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129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486_133831C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s://www.esfondi.lv/profesionaliem/ieviesana/ieviesanas-plani-un-to-izpilde/es-fondi-2021-2027-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fondi.lv/profesionaliem/ieviesana/ieviesanas-plani-un-to-izpilde/es-fondi-2021-2027-3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mailto:liva.jirgensone@fm.gov.lv" TargetMode="External"/><Relationship Id="rId3" Type="http://schemas.openxmlformats.org/officeDocument/2006/relationships/hyperlink" Target="https://www.esfondi.lv/profesionaliem/ieviesana/ieviesanas-plani-un-to-izpilde" TargetMode="External"/><Relationship Id="rId7" Type="http://schemas.openxmlformats.org/officeDocument/2006/relationships/hyperlink" Target="https://swiss-contribution.lv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eagrants.lv/" TargetMode="External"/><Relationship Id="rId5" Type="http://schemas.openxmlformats.org/officeDocument/2006/relationships/hyperlink" Target="https://www.esfondi.lv/profesionaliem/ieviesana/zinojumi/progresa-zinojumi-par-atveselosanas-fondu" TargetMode="External"/><Relationship Id="rId4" Type="http://schemas.openxmlformats.org/officeDocument/2006/relationships/hyperlink" Target="http://www.cfla.gov.l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D1F5992-F542-AABB-12D5-145A64E16215}"/>
              </a:ext>
            </a:extLst>
          </p:cNvPr>
          <p:cNvSpPr txBox="1">
            <a:spLocks/>
          </p:cNvSpPr>
          <p:nvPr/>
        </p:nvSpPr>
        <p:spPr bwMode="auto">
          <a:xfrm>
            <a:off x="296031" y="3118959"/>
            <a:ext cx="11384784" cy="29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lv-LV" sz="2400">
                <a:latin typeface="Verdana"/>
                <a:ea typeface="Verdana"/>
              </a:rPr>
              <a:t>Kohēzijas politikas ES fondu, Atveseļošanas fonda, </a:t>
            </a:r>
          </a:p>
          <a:p>
            <a:pPr>
              <a:lnSpc>
                <a:spcPct val="150000"/>
              </a:lnSpc>
            </a:pPr>
            <a:r>
              <a:rPr lang="lv-LV" sz="2400">
                <a:latin typeface="Verdana"/>
                <a:ea typeface="Verdana"/>
              </a:rPr>
              <a:t>EEZ, Norvēģijas un </a:t>
            </a: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Šveices </a:t>
            </a:r>
          </a:p>
          <a:p>
            <a:pPr>
              <a:lnSpc>
                <a:spcPct val="150000"/>
              </a:lnSpc>
            </a:pPr>
            <a:r>
              <a:rPr lang="lv-LV" sz="2400">
                <a:solidFill>
                  <a:schemeClr val="dk1"/>
                </a:solidFill>
                <a:latin typeface="Verdana"/>
                <a:ea typeface="Verdana"/>
              </a:rPr>
              <a:t>grantu investīciju ieviešana Latvijā</a:t>
            </a:r>
          </a:p>
          <a:p>
            <a:pPr>
              <a:lnSpc>
                <a:spcPct val="150000"/>
              </a:lnSpc>
            </a:pPr>
            <a:r>
              <a:rPr lang="lv-LV" sz="2000" b="0" i="1">
                <a:solidFill>
                  <a:schemeClr val="dk1"/>
                </a:solidFill>
                <a:latin typeface="Verdana"/>
                <a:ea typeface="Verdana"/>
              </a:rPr>
              <a:t>regulārais pusgada ziņojums </a:t>
            </a:r>
          </a:p>
          <a:p>
            <a:pPr>
              <a:lnSpc>
                <a:spcPct val="150000"/>
              </a:lnSpc>
            </a:pPr>
            <a:r>
              <a:rPr lang="lv-LV" sz="2000" b="0" i="1">
                <a:solidFill>
                  <a:schemeClr val="dk1"/>
                </a:solidFill>
                <a:latin typeface="Verdana"/>
                <a:ea typeface="Verdana"/>
              </a:rPr>
              <a:t>ar papildu aktuālo operatīvo informāciju 2026. gada janvārī-martā</a:t>
            </a:r>
          </a:p>
          <a:p>
            <a:endParaRPr lang="lv-LV" sz="2400"/>
          </a:p>
        </p:txBody>
      </p:sp>
    </p:spTree>
    <p:extLst>
      <p:ext uri="{BB962C8B-B14F-4D97-AF65-F5344CB8AC3E}">
        <p14:creationId xmlns:p14="http://schemas.microsoft.com/office/powerpoint/2010/main" val="252584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F50A7-572F-D2E7-67CB-11C5FC10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725" y="0"/>
            <a:ext cx="10037275" cy="987136"/>
          </a:xfrm>
          <a:solidFill>
            <a:srgbClr val="002060"/>
          </a:solidFill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br>
              <a:rPr lang="lv-LV">
                <a:solidFill>
                  <a:schemeClr val="bg1"/>
                </a:solidFill>
              </a:rPr>
            </a:br>
            <a:r>
              <a:rPr lang="lv-LV">
                <a:solidFill>
                  <a:schemeClr val="bg1"/>
                </a:solidFill>
              </a:rPr>
              <a:t>Prioritātes 2026. gadam</a:t>
            </a:r>
            <a:endParaRPr lang="lv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84993-6040-15B1-450B-D4AD0A3B4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369" y="1901619"/>
            <a:ext cx="11209773" cy="1984240"/>
          </a:xfrm>
        </p:spPr>
        <p:txBody>
          <a:bodyPr>
            <a:noAutofit/>
          </a:bodyPr>
          <a:lstStyle/>
          <a:p>
            <a:pPr marL="342900" indent="-342900" algn="just">
              <a:buAutoNum type="arabicPeriod"/>
            </a:pPr>
            <a:r>
              <a:rPr lang="lv-LV" b="1"/>
              <a:t>ES fondu un Atveseļošanas fonda investīciju </a:t>
            </a:r>
            <a:r>
              <a:rPr lang="lv-LV"/>
              <a:t>ieviešana – </a:t>
            </a:r>
            <a:r>
              <a:rPr lang="lv-LV" b="1"/>
              <a:t>1,4 mljrd. EUR </a:t>
            </a:r>
            <a:r>
              <a:rPr lang="lv-LV"/>
              <a:t>valsts budžeta izdevumos ekonomikas izaugsmei.</a:t>
            </a:r>
          </a:p>
          <a:p>
            <a:pPr marL="342900" indent="-342900" algn="just">
              <a:buAutoNum type="arabicPeriod"/>
            </a:pPr>
            <a:endParaRPr lang="lv-LV"/>
          </a:p>
          <a:p>
            <a:pPr marL="342900" indent="-342900" algn="just">
              <a:buAutoNum type="arabicPeriod"/>
            </a:pPr>
            <a:r>
              <a:rPr lang="lv-LV" b="1"/>
              <a:t>Atveseļošanas fonda </a:t>
            </a:r>
            <a:r>
              <a:rPr lang="lv-LV"/>
              <a:t>reformu un investīciju plāna </a:t>
            </a:r>
            <a:r>
              <a:rPr lang="lv-LV" b="1"/>
              <a:t>pabeigšana </a:t>
            </a:r>
            <a:r>
              <a:rPr lang="lv-LV"/>
              <a:t>par 100% </a:t>
            </a:r>
            <a:r>
              <a:rPr lang="lv-LV" b="1">
                <a:cs typeface="DokChampa" panose="020B0604020202020204" pitchFamily="34" charset="-34"/>
              </a:rPr>
              <a:t>1,97 mljrd. </a:t>
            </a:r>
            <a:r>
              <a:rPr lang="lv-LV">
                <a:cs typeface="DokChampa" panose="020B0604020202020204" pitchFamily="34" charset="-34"/>
              </a:rPr>
              <a:t>EUR piešķīrumu</a:t>
            </a:r>
            <a:r>
              <a:rPr lang="lv-LV"/>
              <a:t>.</a:t>
            </a:r>
          </a:p>
          <a:p>
            <a:pPr marL="342900" indent="-342900" algn="just">
              <a:buAutoNum type="arabicPeriod"/>
            </a:pPr>
            <a:endParaRPr lang="lv-LV"/>
          </a:p>
          <a:p>
            <a:pPr marL="342900" indent="-342900" algn="just">
              <a:buAutoNum type="arabicPeriod"/>
            </a:pPr>
            <a:r>
              <a:rPr lang="lv-LV"/>
              <a:t>Gatavošanās </a:t>
            </a:r>
            <a:r>
              <a:rPr lang="lv-LV" b="1"/>
              <a:t>2028.-2034. gada ES fondu </a:t>
            </a:r>
            <a:r>
              <a:rPr lang="lv-LV"/>
              <a:t>plānošanas periodam (kopējā «aploksne» Latvijai – </a:t>
            </a:r>
            <a:r>
              <a:rPr lang="lv-LV" b="1"/>
              <a:t>9,3 mljrd. EUR</a:t>
            </a:r>
            <a:r>
              <a:rPr lang="lv-LV"/>
              <a:t>).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B4FBE8-2783-0A70-BA15-362FDB7C0B6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2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998596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82845-7168-373C-A101-1BDA4E96E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C41AB-E330-5C63-CEB0-B4839164E7F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582915-0310-4CDD-9A79-BDC3E59340E8}" type="slidenum">
              <a:rPr kumimoji="0" lang="en-US" altLang="lv-LV" sz="10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BB48A11-7FF7-84CA-9B58-8E205AFBEC99}"/>
              </a:ext>
            </a:extLst>
          </p:cNvPr>
          <p:cNvSpPr txBox="1">
            <a:spLocks/>
          </p:cNvSpPr>
          <p:nvPr/>
        </p:nvSpPr>
        <p:spPr bwMode="auto">
          <a:xfrm>
            <a:off x="1762811" y="-1"/>
            <a:ext cx="10429189" cy="1367617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kumimoji="0" lang="lv-LV" sz="2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Ievērojams tempa kāpums ES fondu un AF investīcijām/budžeta izdevumiem ekonomikas izaugsmei</a:t>
            </a:r>
            <a:r>
              <a:rPr lang="lv-LV" sz="2200">
                <a:solidFill>
                  <a:prstClr val="white"/>
                </a:solidFill>
              </a:rPr>
              <a:t> - vairāk kā 1,4 mljrd. </a:t>
            </a:r>
            <a:r>
              <a:rPr lang="lv-LV" sz="2200">
                <a:solidFill>
                  <a:prstClr val="white"/>
                </a:solidFill>
                <a:cs typeface="DokChampa" panose="020B0604020202020204" pitchFamily="34" charset="-34"/>
              </a:rPr>
              <a:t>EUR </a:t>
            </a:r>
            <a:r>
              <a:rPr kumimoji="0" lang="lv-LV" sz="2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potenciāls arī 2026. gadā, kad noslēdzas AF plāna īstenošana.  </a:t>
            </a:r>
          </a:p>
        </p:txBody>
      </p:sp>
      <p:pic>
        <p:nvPicPr>
          <p:cNvPr id="2" name="Attēls 1" descr="Attēls, kurā ir teksts, ekrānuzņēmums, fonts, rinda&#10;&#10;Mākslīgā intelekta ģenerēts saturs var būt nepareizs.">
            <a:extLst>
              <a:ext uri="{FF2B5EF4-FFF2-40B4-BE49-F238E27FC236}">
                <a16:creationId xmlns:a16="http://schemas.microsoft.com/office/drawing/2014/main" id="{86E13BB6-5952-14B2-65F5-213FF84640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01" y="1459423"/>
            <a:ext cx="5382042" cy="5265120"/>
          </a:xfrm>
          <a:prstGeom prst="rect">
            <a:avLst/>
          </a:prstGeom>
        </p:spPr>
      </p:pic>
      <p:pic>
        <p:nvPicPr>
          <p:cNvPr id="3" name="Attēls 2" descr="Attēls, kurā ir teksts, ekrānuzņēmums, diagramma, fonts&#10;&#10;Mākslīgā intelekta ģenerēts saturs var būt nepareizs.">
            <a:extLst>
              <a:ext uri="{FF2B5EF4-FFF2-40B4-BE49-F238E27FC236}">
                <a16:creationId xmlns:a16="http://schemas.microsoft.com/office/drawing/2014/main" id="{25A7E0B8-F46D-9490-125C-F31B43926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171" y="1455615"/>
            <a:ext cx="5728504" cy="526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177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CCBA7-DA64-602A-06D2-7ED77D30F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BAB4DB5-537F-FFB6-C596-6027E61D4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1640" y="1"/>
            <a:ext cx="10390360" cy="1450358"/>
          </a:xfrm>
          <a:solidFill>
            <a:srgbClr val="002060"/>
          </a:solidFill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300"/>
              </a:spcBef>
            </a:pPr>
            <a:r>
              <a:rPr lang="lv-LV" sz="2200">
                <a:solidFill>
                  <a:schemeClr val="bg1"/>
                </a:solidFill>
              </a:rPr>
              <a:t>ES fondu investīcijām izsludinātas vai pabeigtas vairāk kā 90% projektu atlases no pieejamā ES finansējuma. Līdz 2026. gada vidum ~ 86% būs projekti ieviešanā un līdz šī gada beigām ~90%. </a:t>
            </a:r>
            <a:endParaRPr lang="lv-LV" sz="220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5C1AA1-D31D-A0F7-B97D-C271FC9E13E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4</a:t>
            </a:fld>
            <a:endParaRPr lang="en-US" altLang="lv-LV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09DEE4-9C7E-FE2C-6401-597A8BE0F493}"/>
              </a:ext>
            </a:extLst>
          </p:cNvPr>
          <p:cNvSpPr txBox="1"/>
          <p:nvPr/>
        </p:nvSpPr>
        <p:spPr>
          <a:xfrm>
            <a:off x="3956816" y="1580441"/>
            <a:ext cx="7967005" cy="138499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lv-LV" sz="1400" b="1">
                <a:latin typeface="Verdana"/>
                <a:ea typeface="Verdana"/>
                <a:cs typeface="Arial"/>
              </a:rPr>
              <a:t>Jauni Programmas grozījumi </a:t>
            </a:r>
            <a:r>
              <a:rPr lang="lv-LV" sz="1400">
                <a:latin typeface="Verdana"/>
                <a:ea typeface="Verdana"/>
                <a:cs typeface="Arial"/>
              </a:rPr>
              <a:t>apstiprināti MK 24.03.2026., t.sk.: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lv-LV" sz="1400">
                <a:latin typeface="Verdana"/>
                <a:ea typeface="Verdana"/>
                <a:cs typeface="Arial"/>
              </a:rPr>
              <a:t>finansējuma pārdales </a:t>
            </a:r>
            <a:r>
              <a:rPr lang="lv-LV" sz="1400" b="1">
                <a:latin typeface="Verdana"/>
                <a:ea typeface="Verdana"/>
                <a:cs typeface="Arial"/>
              </a:rPr>
              <a:t>Latvijas Onkoloģijas centra rekonstrukcijas </a:t>
            </a:r>
            <a:r>
              <a:rPr lang="lv-LV" sz="1400">
                <a:latin typeface="Verdana"/>
                <a:ea typeface="Verdana"/>
                <a:cs typeface="Arial"/>
              </a:rPr>
              <a:t>pabeigšanai; </a:t>
            </a:r>
            <a:r>
              <a:rPr lang="lv-LV" sz="1400" b="1">
                <a:latin typeface="Verdana"/>
                <a:ea typeface="Verdana"/>
                <a:cs typeface="Arial"/>
              </a:rPr>
              <a:t>41 milj.</a:t>
            </a:r>
            <a:r>
              <a:rPr lang="lv-LV" sz="1400">
                <a:latin typeface="Verdana"/>
                <a:ea typeface="Verdana"/>
                <a:cs typeface="Arial"/>
              </a:rPr>
              <a:t> EUR (ERAF);</a:t>
            </a:r>
            <a:endParaRPr lang="lv-LV" sz="14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lv-LV" sz="1400">
                <a:latin typeface="Verdana"/>
                <a:ea typeface="Verdana"/>
                <a:cs typeface="Arial"/>
              </a:rPr>
              <a:t>citas pārdales 51,9 milj. EUR (ERAF) </a:t>
            </a:r>
            <a:r>
              <a:rPr lang="lv-LV" sz="1400" b="1">
                <a:latin typeface="Verdana"/>
                <a:ea typeface="Verdana"/>
                <a:cs typeface="Arial"/>
              </a:rPr>
              <a:t>augstas gatavības </a:t>
            </a:r>
            <a:r>
              <a:rPr lang="lv-LV" sz="1400">
                <a:latin typeface="Verdana"/>
                <a:ea typeface="Verdana"/>
                <a:cs typeface="Arial"/>
              </a:rPr>
              <a:t>prioritāru projektu īstenošanai, t.sk. 25,5 milj. EUR (ERAF) pārdale uzņēmējdarbības rūpniecības </a:t>
            </a:r>
            <a:r>
              <a:rPr lang="lv-LV" sz="1400" b="1">
                <a:latin typeface="Verdana"/>
                <a:ea typeface="Verdana"/>
                <a:cs typeface="Arial"/>
              </a:rPr>
              <a:t>spēju uzlabošanai aizsardzības jomā</a:t>
            </a:r>
            <a:r>
              <a:rPr lang="lv-LV" sz="1400">
                <a:latin typeface="Verdana"/>
                <a:ea typeface="Verdana"/>
                <a:cs typeface="Arial"/>
              </a:rPr>
              <a:t>.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577D7B3-9F63-9F6D-92F1-70F6101A9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720" y="1491984"/>
            <a:ext cx="2742098" cy="138315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CF6CD3-982C-1009-437B-7CA22D884E68}"/>
              </a:ext>
            </a:extLst>
          </p:cNvPr>
          <p:cNvSpPr txBox="1"/>
          <p:nvPr/>
        </p:nvSpPr>
        <p:spPr>
          <a:xfrm>
            <a:off x="9224210" y="5995476"/>
            <a:ext cx="2489882" cy="5539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lv-LV" sz="1000" u="sng">
                <a:latin typeface="Verdana" panose="020B0604030504040204" pitchFamily="34" charset="0"/>
                <a:ea typeface="Verdana" panose="020B0604030504040204" pitchFamily="34" charset="0"/>
              </a:rPr>
              <a:t>tai skaitā: </a:t>
            </a:r>
          </a:p>
          <a:p>
            <a:r>
              <a:rPr lang="lv-LV" sz="1000" b="1">
                <a:latin typeface="Verdana"/>
                <a:ea typeface="Verdana"/>
                <a:cs typeface="Arial"/>
              </a:rPr>
              <a:t>671 milj. € </a:t>
            </a:r>
            <a:r>
              <a:rPr lang="lv-LV" sz="1000">
                <a:latin typeface="Verdana"/>
                <a:ea typeface="Verdana"/>
                <a:cs typeface="Arial"/>
              </a:rPr>
              <a:t>starpposma maksājumi </a:t>
            </a:r>
          </a:p>
          <a:p>
            <a:r>
              <a:rPr lang="lv-LV" sz="1000" b="1">
                <a:latin typeface="Verdana" panose="020B0604030504040204" pitchFamily="34" charset="0"/>
                <a:ea typeface="Verdana" panose="020B0604030504040204" pitchFamily="34" charset="0"/>
              </a:rPr>
              <a:t>644 milj. € </a:t>
            </a:r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</a:rPr>
              <a:t>avansa maksājumi</a:t>
            </a:r>
            <a:endParaRPr lang="en-US" sz="10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429FF-F9C0-4D20-2FCA-3FC5F49A3531}"/>
              </a:ext>
            </a:extLst>
          </p:cNvPr>
          <p:cNvSpPr txBox="1"/>
          <p:nvPr/>
        </p:nvSpPr>
        <p:spPr>
          <a:xfrm>
            <a:off x="4540049" y="6219056"/>
            <a:ext cx="46722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000" i="1">
                <a:latin typeface="Verdana" panose="020B0604030504040204" pitchFamily="34" charset="0"/>
                <a:ea typeface="Verdana" panose="020B0604030504040204" pitchFamily="34" charset="0"/>
              </a:rPr>
              <a:t>(izmaiņas no 01.09.2025. līdz 01.03.2026</a:t>
            </a:r>
            <a:r>
              <a:rPr lang="lv-LV" sz="1000" i="1"/>
              <a:t>.) </a:t>
            </a:r>
            <a:endParaRPr lang="en-US" sz="1000" i="1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F65A2D-CA9E-B33B-0872-CD5B33E7842E}"/>
              </a:ext>
            </a:extLst>
          </p:cNvPr>
          <p:cNvSpPr txBox="1"/>
          <p:nvPr/>
        </p:nvSpPr>
        <p:spPr>
          <a:xfrm>
            <a:off x="7444007" y="6025195"/>
            <a:ext cx="9926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</a:rPr>
              <a:t>* </a:t>
            </a:r>
            <a:r>
              <a:rPr lang="lv-LV" sz="1000" i="1">
                <a:latin typeface="Verdana" panose="020B0604030504040204" pitchFamily="34" charset="0"/>
                <a:ea typeface="Verdana" panose="020B0604030504040204" pitchFamily="34" charset="0"/>
              </a:rPr>
              <a:t>prognoze</a:t>
            </a:r>
          </a:p>
        </p:txBody>
      </p:sp>
      <p:pic>
        <p:nvPicPr>
          <p:cNvPr id="4" name="Attēls 3" descr="Attēls, kurā ir teksts, fonts, ekrānuzņēmums, dizains&#10;&#10;Mākslīgā intelekta ģenerēts saturs var būt nepareizs.">
            <a:extLst>
              <a:ext uri="{FF2B5EF4-FFF2-40B4-BE49-F238E27FC236}">
                <a16:creationId xmlns:a16="http://schemas.microsoft.com/office/drawing/2014/main" id="{37410616-54AF-5436-24EF-3CC59FA79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4" y="3175841"/>
            <a:ext cx="11608594" cy="26375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F797D8-871C-051E-65CA-ADF2F343B3AE}"/>
              </a:ext>
            </a:extLst>
          </p:cNvPr>
          <p:cNvSpPr txBox="1"/>
          <p:nvPr/>
        </p:nvSpPr>
        <p:spPr>
          <a:xfrm>
            <a:off x="8207174" y="5802336"/>
            <a:ext cx="4672255" cy="2462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lv-LV" sz="1000" i="1">
                <a:latin typeface="Verdana"/>
                <a:ea typeface="Verdana"/>
                <a:cs typeface="Arial"/>
              </a:rPr>
              <a:t>(izmaiņas no 01.09.2025. līdz 10.03.2026</a:t>
            </a:r>
            <a:r>
              <a:rPr lang="lv-LV" sz="1000" i="1">
                <a:latin typeface="Times New Roman"/>
                <a:cs typeface="Arial"/>
              </a:rPr>
              <a:t>.) </a:t>
            </a:r>
            <a:endParaRPr lang="en-US" sz="1000" i="1">
              <a:latin typeface="Times New Roman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4508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D8836-7879-0A4F-B27C-5EDE47CAD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E8033-5405-8635-75D9-19A06F4AFF8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426073" y="6496645"/>
            <a:ext cx="562124" cy="304800"/>
          </a:xfrm>
        </p:spPr>
        <p:txBody>
          <a:bodyPr/>
          <a:lstStyle/>
          <a:p>
            <a:fld id="{BF2F8158-BE4E-49AB-A407-C5120851B918}" type="slidenum">
              <a:rPr lang="en-US" altLang="lv-LV"/>
              <a:pPr/>
              <a:t>5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5776360-C3DF-ABB7-1797-5C2424DDBEA9}"/>
              </a:ext>
            </a:extLst>
          </p:cNvPr>
          <p:cNvSpPr txBox="1">
            <a:spLocks/>
          </p:cNvSpPr>
          <p:nvPr/>
        </p:nvSpPr>
        <p:spPr bwMode="auto">
          <a:xfrm>
            <a:off x="1838848" y="-1"/>
            <a:ext cx="10353152" cy="1420757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 sz="2000">
                <a:solidFill>
                  <a:schemeClr val="bg1"/>
                </a:solidFill>
                <a:latin typeface="Verdana"/>
                <a:ea typeface="Verdana"/>
                <a:cs typeface="DokChampa"/>
              </a:rPr>
              <a:t>1,97 mljrd. EUR </a:t>
            </a:r>
            <a:r>
              <a:rPr lang="lv-LV" sz="2000">
                <a:latin typeface="Verdana"/>
                <a:ea typeface="Verdana"/>
                <a:cs typeface="Arial"/>
              </a:rPr>
              <a:t>Atveseļošanas fonda (AF) reformu un investīciju plāna ieviešana jāpabeidz ne vēlāk kā līdz 31.08.2026. Noslēguma dokumentācija jāiesniedz EK līdz 30.09.2026 (nav pagarināms).</a:t>
            </a:r>
            <a:endParaRPr lang="lv-LV" sz="2000">
              <a:solidFill>
                <a:schemeClr val="bg1"/>
              </a:solidFill>
              <a:cs typeface="DokChampa" panose="020B0604020202020204" pitchFamily="34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2F5309-C824-2468-AA1F-B7F3FBB1DDC1}"/>
              </a:ext>
            </a:extLst>
          </p:cNvPr>
          <p:cNvSpPr txBox="1"/>
          <p:nvPr/>
        </p:nvSpPr>
        <p:spPr>
          <a:xfrm>
            <a:off x="450273" y="6536769"/>
            <a:ext cx="16328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</a:rPr>
              <a:t>Dati līdz 01.03.2026.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736402-BDBA-2913-4A87-9F54A3C8622B}"/>
              </a:ext>
            </a:extLst>
          </p:cNvPr>
          <p:cNvSpPr txBox="1"/>
          <p:nvPr/>
        </p:nvSpPr>
        <p:spPr>
          <a:xfrm>
            <a:off x="3535162" y="3692763"/>
            <a:ext cx="8513964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lv-LV" sz="1600" b="1">
                <a:latin typeface="Verdana"/>
                <a:ea typeface="Verdana"/>
                <a:cs typeface="Arial"/>
              </a:rPr>
              <a:t>Pastiprināti uzraugāms</a:t>
            </a:r>
            <a:r>
              <a:rPr lang="lv-LV" sz="1600">
                <a:latin typeface="Verdana"/>
                <a:ea typeface="Verdana"/>
                <a:cs typeface="Arial"/>
              </a:rPr>
              <a:t>, kur kavējumi un riski – reformas, kam ir liela finansiālā ietekme (īpaši, </a:t>
            </a:r>
            <a:r>
              <a:rPr lang="lv-LV" sz="1600" b="1">
                <a:latin typeface="Verdana"/>
                <a:ea typeface="Verdana"/>
                <a:cs typeface="Arial"/>
              </a:rPr>
              <a:t>augstākās izglītības reforma</a:t>
            </a:r>
            <a:r>
              <a:rPr lang="lv-LV" sz="1600">
                <a:latin typeface="Verdana"/>
                <a:ea typeface="Verdana"/>
                <a:cs typeface="Arial"/>
              </a:rPr>
              <a:t>), kā arī apjomīgi infrastruktūras projekti - risku vadība un operatīva rīcība, ja nepieciešams. </a:t>
            </a:r>
            <a:endParaRPr lang="lv-LV"/>
          </a:p>
          <a:p>
            <a:pPr algn="just"/>
            <a:endParaRPr lang="lv-LV" sz="1600">
              <a:latin typeface="Verdana"/>
              <a:ea typeface="Verdana"/>
              <a:cs typeface="Arial"/>
            </a:endParaRPr>
          </a:p>
          <a:p>
            <a:pPr algn="just"/>
            <a:r>
              <a:rPr lang="lv-LV" sz="1600" b="1">
                <a:latin typeface="Verdana"/>
                <a:ea typeface="Verdana"/>
                <a:cs typeface="Arial"/>
              </a:rPr>
              <a:t>Būtisku risku gadījumā, grozījumi AF plānā iesniedzami EK ne vēlāk kā 2026. gada maijā</a:t>
            </a:r>
            <a:r>
              <a:rPr lang="lv-LV" sz="1600">
                <a:latin typeface="Verdana"/>
                <a:ea typeface="Verdana"/>
                <a:cs typeface="Arial"/>
              </a:rPr>
              <a:t> - FM apzina riskus un ministriju priekšlikumus, konsultējas ar EK.</a:t>
            </a:r>
            <a:endParaRPr lang="lv-LV"/>
          </a:p>
          <a:p>
            <a:pPr algn="just"/>
            <a:endParaRPr lang="lv-LV" sz="1600">
              <a:latin typeface="Verdana"/>
              <a:ea typeface="Verdana"/>
              <a:cs typeface="Arial"/>
            </a:endParaRPr>
          </a:p>
          <a:p>
            <a:pPr algn="just"/>
            <a:r>
              <a:rPr lang="lv-LV" sz="1600">
                <a:latin typeface="Verdana"/>
                <a:ea typeface="Verdana"/>
                <a:cs typeface="Arial"/>
              </a:rPr>
              <a:t>Atsevišķos gadījumos, kad izpildīti rādītāji 100% AF saņemšanai no EK un ir valsts budžeta līdzekļu ietaupījums, ar MK lēmumu var turpināt konkrētas investīcijas pabeigšanu.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F8F264-585F-D644-38A4-9D440B3DD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30" y="1484836"/>
            <a:ext cx="5797319" cy="1482629"/>
          </a:xfrm>
          <a:prstGeom prst="rect">
            <a:avLst/>
          </a:prstGeom>
        </p:spPr>
      </p:pic>
      <p:pic>
        <p:nvPicPr>
          <p:cNvPr id="3" name="Attēls 2" descr="Attēls, kurā ir teksts, ekrānuzņēmums, fonts, aplis&#10;&#10;Mākslīgā intelekta ģenerēts saturs var būt nepareizs.">
            <a:extLst>
              <a:ext uri="{FF2B5EF4-FFF2-40B4-BE49-F238E27FC236}">
                <a16:creationId xmlns:a16="http://schemas.microsoft.com/office/drawing/2014/main" id="{B72E9E46-7F41-FA4A-8271-EBD99148C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508" y="1424211"/>
            <a:ext cx="5454805" cy="2262554"/>
          </a:xfrm>
          <a:prstGeom prst="rect">
            <a:avLst/>
          </a:prstGeom>
        </p:spPr>
      </p:pic>
      <p:pic>
        <p:nvPicPr>
          <p:cNvPr id="9" name="Attēls 8" descr="Attēls, kurā ir teksts, ekrānuzņēmums, fonts, dizains&#10;&#10;Mākslīgā intelekta ģenerēts saturs var būt nepareizs.">
            <a:extLst>
              <a:ext uri="{FF2B5EF4-FFF2-40B4-BE49-F238E27FC236}">
                <a16:creationId xmlns:a16="http://schemas.microsoft.com/office/drawing/2014/main" id="{578A13E4-57A6-DA2A-1CC0-E4F2D86044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119" y="3040278"/>
            <a:ext cx="3362556" cy="334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51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FFB24-080F-6F04-B6F5-EFB8F3BA9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30F07E9C-360E-1210-706B-323EA5C3495F}"/>
              </a:ext>
            </a:extLst>
          </p:cNvPr>
          <p:cNvSpPr txBox="1">
            <a:spLocks/>
          </p:cNvSpPr>
          <p:nvPr/>
        </p:nvSpPr>
        <p:spPr bwMode="auto">
          <a:xfrm>
            <a:off x="1812856" y="0"/>
            <a:ext cx="10379144" cy="994410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2200">
                <a:solidFill>
                  <a:schemeClr val="bg1"/>
                </a:solidFill>
              </a:rPr>
              <a:t>Priekšlikums atbalstīt MK </a:t>
            </a:r>
            <a:r>
              <a:rPr lang="lv-LV" sz="2200" err="1">
                <a:solidFill>
                  <a:schemeClr val="bg1"/>
                </a:solidFill>
              </a:rPr>
              <a:t>protokollēmuma</a:t>
            </a:r>
            <a:r>
              <a:rPr lang="lv-LV" sz="2200">
                <a:solidFill>
                  <a:schemeClr val="bg1"/>
                </a:solidFill>
              </a:rPr>
              <a:t> projektā iekļauto: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C5F0FED5-633C-0C65-9830-8984E42E629B}"/>
              </a:ext>
            </a:extLst>
          </p:cNvPr>
          <p:cNvSpPr txBox="1">
            <a:spLocks/>
          </p:cNvSpPr>
          <p:nvPr/>
        </p:nvSpPr>
        <p:spPr bwMode="auto">
          <a:xfrm>
            <a:off x="60952" y="1300619"/>
            <a:ext cx="12129682" cy="541738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AutoNum type="arabicPeriod"/>
            </a:pPr>
            <a:r>
              <a:rPr lang="lv-LV" sz="1800" b="0">
                <a:latin typeface="Verdana"/>
                <a:ea typeface="Verdana"/>
              </a:rPr>
              <a:t>Atsaucoties uz </a:t>
            </a:r>
            <a:r>
              <a:rPr lang="lv-LV" sz="1800" b="0">
                <a:latin typeface="Verdana"/>
                <a:ea typeface="Verdana"/>
                <a:cs typeface="Arial"/>
              </a:rPr>
              <a:t>Valsts kancelejas un VARAM priekšlikumu </a:t>
            </a:r>
            <a:r>
              <a:rPr lang="lv-LV" sz="1800" b="0">
                <a:solidFill>
                  <a:srgbClr val="000000"/>
                </a:solidFill>
                <a:latin typeface="Verdana"/>
                <a:ea typeface="Verdana"/>
                <a:cs typeface="Arial"/>
              </a:rPr>
              <a:t>un</a:t>
            </a:r>
            <a:r>
              <a:rPr lang="lv-LV" sz="1800" b="0">
                <a:latin typeface="Verdana"/>
                <a:ea typeface="Verdana"/>
                <a:cs typeface="Arial"/>
              </a:rPr>
              <a:t> ņemot vērā, ka ir izpildīti visi AF plānā noteiktie rādītāji, atļaut pagarināt trīs projektu ieviešanu līdz 31.12.2026. esošā finansējuma ietvaros, lai </a:t>
            </a:r>
            <a:r>
              <a:rPr lang="lv-LV" sz="1800" b="0">
                <a:latin typeface="Verdana"/>
                <a:ea typeface="Verdana"/>
              </a:rPr>
              <a:t>pilnvērtīgi integrētu sasniegtos rādītājus jaunajā sistēmā valsts pārvaldes prasmju un kompetenču stiprināšanai </a:t>
            </a:r>
            <a:r>
              <a:rPr lang="lv-LV" sz="1800" b="0">
                <a:latin typeface="Verdana"/>
                <a:ea typeface="Verdana"/>
                <a:cs typeface="Arial"/>
              </a:rPr>
              <a:t>(detalizētāk skatīt 1.pielikumā), </a:t>
            </a:r>
            <a:r>
              <a:rPr lang="lv-LV" sz="1800" b="0">
                <a:latin typeface="Verdana"/>
                <a:ea typeface="Verdana"/>
              </a:rPr>
              <a:t>maksājumus no valsts budžeta veicot ne vēlāk kā līdz 31.12.2026.. </a:t>
            </a:r>
            <a:endParaRPr lang="lv-LV"/>
          </a:p>
          <a:p>
            <a:pPr marL="342900" indent="-342900" algn="just">
              <a:buFont typeface="+mj-lt"/>
              <a:buAutoNum type="arabicPeriod"/>
            </a:pPr>
            <a:endParaRPr lang="lv-LV" sz="1800" b="0"/>
          </a:p>
          <a:p>
            <a:pPr marL="342900" indent="-342900" algn="just">
              <a:buFont typeface="+mj-lt"/>
              <a:buAutoNum type="arabicPeriod"/>
            </a:pPr>
            <a:r>
              <a:rPr lang="lv-LV" sz="1800" b="0">
                <a:latin typeface="Verdana"/>
                <a:ea typeface="Verdana"/>
              </a:rPr>
              <a:t>Iepriekšējā plānošanas perioda (2014-2020) slēgšanas procesā: ņemot vērā izbeigto kriminālprocesu, atļaut CFLA no valsts budžeta 80. programmas veikt apturētā finansējuma 98 051,07 EUR apmērā samaksu Līvānu novada pašvaldībai (detalizētāk skatīt 2.pielikumā).</a:t>
            </a:r>
            <a:endParaRPr lang="lv-LV" sz="1800" b="0"/>
          </a:p>
          <a:p>
            <a:pPr marL="342900" lvl="0" indent="-342900" algn="just">
              <a:buFont typeface="+mj-lt"/>
              <a:buAutoNum type="arabicPeriod"/>
            </a:pPr>
            <a:endParaRPr lang="lv-LV" sz="1800" b="0"/>
          </a:p>
          <a:p>
            <a:pPr marL="342900" indent="-342900" algn="just">
              <a:buFont typeface="+mj-lt"/>
              <a:buAutoNum type="arabicPeriod"/>
            </a:pPr>
            <a:r>
              <a:rPr lang="lv-LV" sz="1800" b="0">
                <a:latin typeface="Verdana"/>
                <a:ea typeface="Verdana"/>
              </a:rPr>
              <a:t>Ņemot vērā finansējuma pārstrukturēšanu ES fondu programmas grozījumos, mazināto risku ikgadējo finanšu mērķu (N+3) nesasniegšanai programmā kopā un zināmo finansējuma sadalījumu pa atbildīgajām iestādēm (nav nepieciešams MK lēmums), atzīt par aktualitāti zaudējušus MK 03.06.202</a:t>
            </a:r>
            <a:r>
              <a:rPr lang="lv-LV" sz="1800" b="0">
                <a:solidFill>
                  <a:srgbClr val="000000"/>
                </a:solidFill>
                <a:latin typeface="Verdana"/>
                <a:ea typeface="Verdana"/>
              </a:rPr>
              <a:t>5.</a:t>
            </a:r>
            <a:r>
              <a:rPr lang="lv-LV" sz="1800" b="0">
                <a:latin typeface="Verdana"/>
                <a:ea typeface="Verdana"/>
              </a:rPr>
              <a:t> apstiprinātos finanšu mērķus atbildīgo iestāžu dalījumā. </a:t>
            </a:r>
            <a:r>
              <a:rPr lang="lv-LV" sz="1800" b="0" i="1">
                <a:latin typeface="Verdana"/>
                <a:ea typeface="Verdana"/>
              </a:rPr>
              <a:t>Vienlaikus tiek saglabāts MK apstiprinātais princips rīcībai Programmas kopējā ikgadējā N+3 mērķa nesasniegšanai gadījumā.</a:t>
            </a:r>
          </a:p>
          <a:p>
            <a:pPr marL="342900" indent="-342900" algn="just">
              <a:buFont typeface="+mj-lt"/>
              <a:buAutoNum type="arabicPeriod"/>
            </a:pPr>
            <a:endParaRPr lang="lv-LV" b="0"/>
          </a:p>
          <a:p>
            <a:pPr marL="342900" lvl="0" indent="-342900" algn="just">
              <a:buFont typeface="+mj-lt"/>
              <a:buAutoNum type="arabicPeriod"/>
            </a:pPr>
            <a:r>
              <a:rPr lang="lv-LV" sz="1800" b="0"/>
              <a:t>Optimizēt FM regulāro ES fondu progresa ziņojumu MK iesniegšanu – 1X ceturksnī (detalizētāk skatīt 4.pielikumā).</a:t>
            </a:r>
          </a:p>
          <a:p>
            <a:pPr marL="363538" lvl="0" indent="-363538" algn="just"/>
            <a:endParaRPr lang="lv-LV" sz="20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FCF4A-8D08-F30D-A803-320F62C9075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563814" y="6413205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6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656257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6E923-F30E-61AD-FDAE-B9D173D28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948779"/>
            <a:ext cx="10363200" cy="960442"/>
          </a:xfrm>
        </p:spPr>
        <p:txBody>
          <a:bodyPr>
            <a:normAutofit/>
          </a:bodyPr>
          <a:lstStyle/>
          <a:p>
            <a:r>
              <a:rPr lang="lv-LV" sz="3200" kern="1200">
                <a:cs typeface="+mj-cs"/>
              </a:rPr>
              <a:t>Papildu informācija</a:t>
            </a:r>
            <a:endParaRPr lang="lv-LV">
              <a:highlight>
                <a:srgbClr val="FFFF00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EEAA54-CAE4-59BB-600D-C41221ABBD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4109224"/>
            <a:ext cx="10760927" cy="2209800"/>
          </a:xfrm>
        </p:spPr>
        <p:txBody>
          <a:bodyPr>
            <a:normAutofit/>
          </a:bodyPr>
          <a:lstStyle/>
          <a:p>
            <a:pPr marL="0" algn="l"/>
            <a:r>
              <a:rPr lang="lv-LV" i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Iekļauta informācija:</a:t>
            </a:r>
          </a:p>
          <a:p>
            <a:pPr marL="755538" lvl="1" indent="-285750">
              <a:buFont typeface="Arial" panose="020B0604020202020204" pitchFamily="34" charset="0"/>
              <a:buChar char="•"/>
            </a:pPr>
            <a:r>
              <a:rPr lang="lv-LV" sz="1400" i="1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ES fondu 2021-2027 apstiprināmais regulējums, finanšu plānojums;</a:t>
            </a:r>
          </a:p>
          <a:p>
            <a:pPr marL="755538" lvl="1" indent="-285750">
              <a:buFont typeface="Arial" panose="020B0604020202020204" pitchFamily="34" charset="0"/>
              <a:buChar char="•"/>
            </a:pPr>
            <a:r>
              <a:rPr lang="lv-LV" sz="1400" i="1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AF rādītāju izpilde un maksājumi;</a:t>
            </a:r>
          </a:p>
          <a:p>
            <a:pPr marL="755538" lvl="1" indent="-285750">
              <a:buFont typeface="Arial" panose="020B0604020202020204" pitchFamily="34" charset="0"/>
              <a:buChar char="•"/>
            </a:pPr>
            <a:r>
              <a:rPr lang="lv-LV" sz="1400" i="1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Kopsavilkums par EEZ, Norvēģijas </a:t>
            </a:r>
            <a:r>
              <a:rPr lang="lv-LV" sz="1400" i="1" err="1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grantu</a:t>
            </a:r>
            <a:r>
              <a:rPr lang="lv-LV" sz="1400" i="1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un Šveices ieguldījuma investīcijām.</a:t>
            </a:r>
          </a:p>
          <a:p>
            <a:pPr marL="469788" lvl="1" indent="0">
              <a:buNone/>
            </a:pPr>
            <a:endParaRPr lang="lv-LV" sz="1400" i="1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469788" lvl="1" indent="0">
              <a:buNone/>
            </a:pPr>
            <a:endParaRPr lang="lv-LV" sz="1400" i="1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755538" lvl="1" indent="-285750">
              <a:buFont typeface="Arial" panose="020B0604020202020204" pitchFamily="34" charset="0"/>
              <a:buChar char="•"/>
            </a:pPr>
            <a:endParaRPr lang="lv-LV" sz="1400" i="1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/>
            <a:endParaRPr lang="lv-LV">
              <a:latin typeface="+mj-lt"/>
            </a:endParaRPr>
          </a:p>
          <a:p>
            <a:endParaRPr lang="lv-LV" sz="1600"/>
          </a:p>
        </p:txBody>
      </p:sp>
    </p:spTree>
    <p:extLst>
      <p:ext uri="{BB962C8B-B14F-4D97-AF65-F5344CB8AC3E}">
        <p14:creationId xmlns:p14="http://schemas.microsoft.com/office/powerpoint/2010/main" val="3812572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96DB79-2DCB-3E6F-98CB-86D53587E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14" y="1414710"/>
            <a:ext cx="2742098" cy="139706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D9130-5C3D-EAB2-2CB2-5BF343F18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463" y="4828937"/>
            <a:ext cx="3462635" cy="1942253"/>
          </a:xfrm>
        </p:spPr>
        <p:txBody>
          <a:bodyPr>
            <a:normAutofit lnSpcReduction="10000"/>
          </a:bodyPr>
          <a:lstStyle/>
          <a:p>
            <a:pPr algn="just"/>
            <a:r>
              <a:rPr lang="lv-LV" sz="1800" b="1">
                <a:latin typeface="Verdana"/>
                <a:ea typeface="Verdana"/>
              </a:rPr>
              <a:t>2026. gadā</a:t>
            </a:r>
            <a:r>
              <a:rPr lang="lv-LV" sz="1800">
                <a:latin typeface="Verdana"/>
                <a:ea typeface="Verdana"/>
              </a:rPr>
              <a:t> apstiprināmi </a:t>
            </a:r>
            <a:r>
              <a:rPr lang="lv-LV" sz="1800" b="1">
                <a:latin typeface="Verdana"/>
                <a:ea typeface="Verdana"/>
              </a:rPr>
              <a:t>5</a:t>
            </a:r>
            <a:r>
              <a:rPr lang="lv-LV" sz="1800">
                <a:latin typeface="Verdana"/>
                <a:ea typeface="Verdana"/>
              </a:rPr>
              <a:t> investīciju MK noteikumi par </a:t>
            </a:r>
            <a:r>
              <a:rPr lang="lv-LV" sz="1800" b="1">
                <a:latin typeface="Verdana"/>
                <a:ea typeface="Verdana"/>
              </a:rPr>
              <a:t>63 milj. EUR.</a:t>
            </a:r>
          </a:p>
          <a:p>
            <a:pPr algn="just"/>
            <a:endParaRPr lang="lv-LV" sz="1800"/>
          </a:p>
          <a:p>
            <a:pPr algn="just"/>
            <a:r>
              <a:rPr lang="lv-LV" sz="1800">
                <a:latin typeface="Verdana"/>
                <a:ea typeface="Verdana"/>
              </a:rPr>
              <a:t>Lielākā daļa (81%, 51 milj. EUR) ir </a:t>
            </a:r>
            <a:r>
              <a:rPr lang="lv-LV" sz="1800" b="1">
                <a:latin typeface="Verdana"/>
                <a:ea typeface="Verdana"/>
              </a:rPr>
              <a:t>saskaņošanas procesā.</a:t>
            </a:r>
          </a:p>
          <a:p>
            <a:endParaRPr lang="lv-LV" sz="1800" b="1"/>
          </a:p>
          <a:p>
            <a:endParaRPr lang="lv-LV" sz="1800" b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B5BBD1-558F-AE3F-9556-D235245B727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8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D489A83-D3B0-D25E-4D90-6E4D75EE74D9}"/>
              </a:ext>
            </a:extLst>
          </p:cNvPr>
          <p:cNvSpPr txBox="1">
            <a:spLocks/>
          </p:cNvSpPr>
          <p:nvPr/>
        </p:nvSpPr>
        <p:spPr bwMode="auto">
          <a:xfrm>
            <a:off x="1808703" y="0"/>
            <a:ext cx="10383297" cy="1417642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lv-LV" sz="2200"/>
              <a:t>ES fondu regulējums investīcijām izstrādāts par gandrīz 100%. </a:t>
            </a:r>
          </a:p>
          <a:p>
            <a:pPr lvl="0">
              <a:defRPr/>
            </a:pPr>
            <a:r>
              <a:rPr lang="lv-LV" sz="2200">
                <a:latin typeface="Verdana"/>
                <a:ea typeface="Verdana"/>
              </a:rPr>
              <a:t>Līdz 17.0</a:t>
            </a:r>
            <a:r>
              <a:rPr lang="en-US" sz="2200">
                <a:latin typeface="Verdana"/>
                <a:ea typeface="Verdana"/>
              </a:rPr>
              <a:t>3</a:t>
            </a:r>
            <a:r>
              <a:rPr lang="lv-LV" sz="2200">
                <a:latin typeface="Verdana"/>
                <a:ea typeface="Verdana"/>
              </a:rPr>
              <a:t>.2026. par 98% MK apstiprināts regulējums investīcijām programmā kopā. </a:t>
            </a:r>
          </a:p>
        </p:txBody>
      </p:sp>
      <p:pic>
        <p:nvPicPr>
          <p:cNvPr id="11" name="Attēls 10" descr="Attēls, kurā ir teksts, ekrānuzņēmums, fonts, cipars&#10;&#10;Mākslīgā intelekta ģenerēts saturs var būt nepareizs.">
            <a:extLst>
              <a:ext uri="{FF2B5EF4-FFF2-40B4-BE49-F238E27FC236}">
                <a16:creationId xmlns:a16="http://schemas.microsoft.com/office/drawing/2014/main" id="{15F2DA63-CA69-2A41-C8BE-F96C1B2D0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8885" y="1417933"/>
            <a:ext cx="7904298" cy="4977862"/>
          </a:xfrm>
          <a:prstGeom prst="rect">
            <a:avLst/>
          </a:prstGeom>
        </p:spPr>
      </p:pic>
      <p:pic>
        <p:nvPicPr>
          <p:cNvPr id="4" name="Attēls 3" descr="Attēls, kurā ir teksts, fonts, ekrānuzņēmums, grafika&#10;&#10;Mākslīgā intelekta ģenerēts saturs var būt nepareizs.">
            <a:extLst>
              <a:ext uri="{FF2B5EF4-FFF2-40B4-BE49-F238E27FC236}">
                <a16:creationId xmlns:a16="http://schemas.microsoft.com/office/drawing/2014/main" id="{58EA3630-28CE-A940-8A20-F218282E96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30" y="2722755"/>
            <a:ext cx="2745084" cy="210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069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DE06BA-4132-4DBF-96EB-D5A05B961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76E51A-1C67-6C2C-FD9B-DA35721282A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582915-0310-4CDD-9A79-BDC3E59340E8}" type="slidenum">
              <a:rPr kumimoji="0" lang="en-US" altLang="lv-LV" sz="10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625F2F0-6B91-234B-0424-9580CB09BFBA}"/>
              </a:ext>
            </a:extLst>
          </p:cNvPr>
          <p:cNvSpPr txBox="1">
            <a:spLocks/>
          </p:cNvSpPr>
          <p:nvPr/>
        </p:nvSpPr>
        <p:spPr bwMode="auto">
          <a:xfrm>
            <a:off x="1760220" y="0"/>
            <a:ext cx="10431780" cy="1440180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2200">
                <a:solidFill>
                  <a:schemeClr val="bg1"/>
                </a:solidFill>
                <a:cs typeface="DokChampa" panose="020B0604020202020204" pitchFamily="34" charset="-34"/>
              </a:rPr>
              <a:t>Izpildīts ES fondu deklarējamo izdevumu minimālais finanšu mērķis (N+3). Pozitīva prognoze līdz perioda beigām. </a:t>
            </a:r>
            <a:endParaRPr lang="lv-LV" altLang="lv-LV" sz="2200" b="0">
              <a:solidFill>
                <a:srgbClr val="F9FBF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E87588-7AFD-CCB7-8E98-E52523614DFE}"/>
              </a:ext>
            </a:extLst>
          </p:cNvPr>
          <p:cNvSpPr txBox="1"/>
          <p:nvPr/>
        </p:nvSpPr>
        <p:spPr>
          <a:xfrm>
            <a:off x="106231" y="5996553"/>
            <a:ext cx="11791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</a:rPr>
              <a:t>Detalizēta informācija par deklarējamo izdevumu ikgadējiem mērķiem iestāžu dalījumā pieejama ES fondu tīmekļa vietnē - </a:t>
            </a:r>
            <a:r>
              <a:rPr lang="es-ES" sz="1200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2021. - 2027. </a:t>
            </a:r>
            <a:r>
              <a:rPr lang="es-ES" sz="1200" err="1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gada</a:t>
            </a:r>
            <a:r>
              <a:rPr lang="es-ES" sz="1200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 </a:t>
            </a:r>
            <a:r>
              <a:rPr lang="es-ES" sz="1200" err="1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plānošanas</a:t>
            </a:r>
            <a:r>
              <a:rPr lang="es-ES" sz="1200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 </a:t>
            </a:r>
            <a:r>
              <a:rPr lang="es-ES" sz="1200" err="1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periods</a:t>
            </a:r>
            <a:r>
              <a:rPr lang="es-ES" sz="1200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 - ES </a:t>
            </a:r>
            <a:r>
              <a:rPr lang="es-ES" sz="1200" err="1">
                <a:latin typeface="Verdana" panose="020B0604030504040204" pitchFamily="34" charset="0"/>
                <a:ea typeface="Verdana" panose="020B0604030504040204" pitchFamily="34" charset="0"/>
                <a:hlinkClick r:id="rId4"/>
              </a:rPr>
              <a:t>fondi</a:t>
            </a:r>
            <a:r>
              <a:rPr lang="lv-LV" sz="1200">
                <a:latin typeface="Verdana" panose="020B0604030504040204" pitchFamily="34" charset="0"/>
                <a:ea typeface="Verdana" panose="020B0604030504040204" pitchFamily="34" charset="0"/>
              </a:rPr>
              <a:t>; Kopējā programmas N+3 mērķa neizpildes gadījumā spēkā finansiālā zaudējuma proporcionalitātes princips: ES fondu piešķīruma daļas samazinājumu attiecina uz atbildīgo iestāžu (AI) pārziņā esošajām investīcijām proporcionāli AI deklarējamo izdevumu minimālā sliekšņa jeb N+3 mērķa nesasniegšanai. </a:t>
            </a:r>
            <a:endParaRPr lang="lv-LV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Attēls 4" descr="Attēls, kurā ir teksts, ekrānuzņēmums, diagramma, fonts&#10;&#10;Mākslīgā intelekta ģenerēts saturs var būt nepareizs.">
            <a:extLst>
              <a:ext uri="{FF2B5EF4-FFF2-40B4-BE49-F238E27FC236}">
                <a16:creationId xmlns:a16="http://schemas.microsoft.com/office/drawing/2014/main" id="{C1AC45BD-69CF-5553-29AE-ECE106D652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704" y="1435344"/>
            <a:ext cx="10243284" cy="456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985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1CB5E-26AB-E09C-621C-EDD647F1F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9BA62-A619-E812-DB9D-153354084B4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10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D3A645B-B847-181C-4135-EB58F13A6139}"/>
              </a:ext>
            </a:extLst>
          </p:cNvPr>
          <p:cNvSpPr txBox="1">
            <a:spLocks/>
          </p:cNvSpPr>
          <p:nvPr/>
        </p:nvSpPr>
        <p:spPr bwMode="auto">
          <a:xfrm>
            <a:off x="1818861" y="-1"/>
            <a:ext cx="10373139" cy="1337779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2200" noProof="0">
                <a:solidFill>
                  <a:schemeClr val="bg1"/>
                </a:solidFill>
                <a:cs typeface="DokChampa" panose="020B0604020202020204" pitchFamily="34" charset="-34"/>
              </a:rPr>
              <a:t>ES fondu maksājumu dinamikā lielākā investīciju ieviešanas ambīcija 2027.-2028. gadā, balstoties arī uz projektu īstenotāju plāniem. Neparedzētu risku gadījumā investīcijas sabalansēsies perioda otrā pusē.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09D3A6-45F7-AB51-8FE4-64D205A9CB8A}"/>
              </a:ext>
            </a:extLst>
          </p:cNvPr>
          <p:cNvGrpSpPr/>
          <p:nvPr/>
        </p:nvGrpSpPr>
        <p:grpSpPr>
          <a:xfrm>
            <a:off x="4503710" y="1636508"/>
            <a:ext cx="4252266" cy="2592653"/>
            <a:chOff x="1399103" y="2598030"/>
            <a:chExt cx="4214192" cy="2593892"/>
          </a:xfrm>
        </p:grpSpPr>
        <p:sp>
          <p:nvSpPr>
            <p:cNvPr id="4" name="Arrow: Right 3">
              <a:extLst>
                <a:ext uri="{FF2B5EF4-FFF2-40B4-BE49-F238E27FC236}">
                  <a16:creationId xmlns:a16="http://schemas.microsoft.com/office/drawing/2014/main" id="{187ED22B-A467-7977-4044-E59FC4378BA9}"/>
                </a:ext>
              </a:extLst>
            </p:cNvPr>
            <p:cNvSpPr/>
            <p:nvPr/>
          </p:nvSpPr>
          <p:spPr>
            <a:xfrm>
              <a:off x="1399103" y="2598030"/>
              <a:ext cx="4214192" cy="914400"/>
            </a:xfrm>
            <a:prstGeom prst="rightArrow">
              <a:avLst>
                <a:gd name="adj1" fmla="val 50000"/>
                <a:gd name="adj2" fmla="val 48913"/>
              </a:avLst>
            </a:prstGeom>
            <a:noFill/>
            <a:ln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lv-LV" sz="14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Nevar izslēgt investīciju izlīmeņošanos perioda gaitā, empīriskie dati</a:t>
              </a:r>
            </a:p>
          </p:txBody>
        </p:sp>
        <p:sp>
          <p:nvSpPr>
            <p:cNvPr id="10" name="Arrow: Up 9">
              <a:extLst>
                <a:ext uri="{FF2B5EF4-FFF2-40B4-BE49-F238E27FC236}">
                  <a16:creationId xmlns:a16="http://schemas.microsoft.com/office/drawing/2014/main" id="{3813CAFC-7779-B496-E0CE-129B75C7DF08}"/>
                </a:ext>
              </a:extLst>
            </p:cNvPr>
            <p:cNvSpPr/>
            <p:nvPr/>
          </p:nvSpPr>
          <p:spPr>
            <a:xfrm>
              <a:off x="4946650" y="4277522"/>
              <a:ext cx="497861" cy="914400"/>
            </a:xfrm>
            <a:prstGeom prst="upArrow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v-LV"/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3F7A7F0-A42D-627A-9E43-D87A10924D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119978"/>
              </p:ext>
            </p:extLst>
          </p:nvPr>
        </p:nvGraphicFramePr>
        <p:xfrm>
          <a:off x="1306287" y="1351315"/>
          <a:ext cx="7847762" cy="3114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47762">
                  <a:extLst>
                    <a:ext uri="{9D8B030D-6E8A-4147-A177-3AD203B41FA5}">
                      <a16:colId xmlns:a16="http://schemas.microsoft.com/office/drawing/2014/main" val="3037104875"/>
                    </a:ext>
                  </a:extLst>
                </a:gridCol>
              </a:tblGrid>
              <a:tr h="311499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4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Investīciju dinamika ES fondu 2021-2027 periodā ikgadēji, atbildīgo iestāžu dalījumā*</a:t>
                      </a:r>
                      <a:endParaRPr lang="lv-LV" sz="14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6350" marR="6350" marT="63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247052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B13C29CC-A680-AC17-2AF2-36341F80B6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38" t="203" r="-1438" b="-203"/>
          <a:stretch>
            <a:fillRect/>
          </a:stretch>
        </p:blipFill>
        <p:spPr>
          <a:xfrm>
            <a:off x="111064" y="1710591"/>
            <a:ext cx="12328940" cy="514294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3A7EBB-B600-FEE8-5428-53B07623C27D}"/>
              </a:ext>
            </a:extLst>
          </p:cNvPr>
          <p:cNvSpPr txBox="1"/>
          <p:nvPr/>
        </p:nvSpPr>
        <p:spPr>
          <a:xfrm>
            <a:off x="9022141" y="6261585"/>
            <a:ext cx="27634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*Dati balstīti uz CFLA un atbildīgo iestāžu aktualizētajām prognozēm 2026. gada sākumā.</a:t>
            </a:r>
          </a:p>
        </p:txBody>
      </p:sp>
      <p:sp>
        <p:nvSpPr>
          <p:cNvPr id="3" name="Taisnstūris 2">
            <a:extLst>
              <a:ext uri="{FF2B5EF4-FFF2-40B4-BE49-F238E27FC236}">
                <a16:creationId xmlns:a16="http://schemas.microsoft.com/office/drawing/2014/main" id="{BA192BCE-3075-0BB9-56DA-359FBB981B1A}"/>
              </a:ext>
            </a:extLst>
          </p:cNvPr>
          <p:cNvSpPr/>
          <p:nvPr/>
        </p:nvSpPr>
        <p:spPr>
          <a:xfrm rot="-5400000">
            <a:off x="-6899" y="2038724"/>
            <a:ext cx="680720" cy="447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000">
                <a:solidFill>
                  <a:schemeClr val="tx1"/>
                </a:solidFill>
                <a:latin typeface="Verdana"/>
                <a:ea typeface="Verdana"/>
                <a:cs typeface="Times New Roman"/>
              </a:rPr>
              <a:t>milj. EUR</a:t>
            </a:r>
            <a:endParaRPr lang="lv-LV" sz="1000">
              <a:solidFill>
                <a:schemeClr val="tx1"/>
              </a:solidFill>
              <a:latin typeface="Verdana"/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89180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D8836-7879-0A4F-B27C-5EDE47CAD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ttēls 10" descr="Attēls, kurā ir teksts, ekrānuzņēmums, diagramma, skice&#10;&#10;Mākslīgā intelekta ģenerēts saturs var būt nepareizs.">
            <a:extLst>
              <a:ext uri="{FF2B5EF4-FFF2-40B4-BE49-F238E27FC236}">
                <a16:creationId xmlns:a16="http://schemas.microsoft.com/office/drawing/2014/main" id="{A1CA13E7-EEA9-15EB-0D79-99DE00A13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10" y="1589723"/>
            <a:ext cx="9867900" cy="50196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Attēls 4" descr="Attēls, kurā ir teksts, ekrānuzņēmums, paralēls, rinda&#10;&#10;Mākslīgā intelekta ģenerēts saturs var būt nepareizs.">
            <a:extLst>
              <a:ext uri="{FF2B5EF4-FFF2-40B4-BE49-F238E27FC236}">
                <a16:creationId xmlns:a16="http://schemas.microsoft.com/office/drawing/2014/main" id="{51C5C5F0-B5F7-33FA-4619-C7CD2B6A05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8493" y="2021523"/>
            <a:ext cx="5205095" cy="3414395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E8033-5405-8635-75D9-19A06F4AFF8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279303" y="6180477"/>
            <a:ext cx="562124" cy="304800"/>
          </a:xfrm>
        </p:spPr>
        <p:txBody>
          <a:bodyPr/>
          <a:lstStyle/>
          <a:p>
            <a:fld id="{BF2F8158-BE4E-49AB-A407-C5120851B918}" type="slidenum">
              <a:rPr lang="en-US" altLang="lv-LV"/>
              <a:pPr/>
              <a:t>11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5776360-C3DF-ABB7-1797-5C2424DDBEA9}"/>
              </a:ext>
            </a:extLst>
          </p:cNvPr>
          <p:cNvSpPr txBox="1">
            <a:spLocks/>
          </p:cNvSpPr>
          <p:nvPr/>
        </p:nvSpPr>
        <p:spPr bwMode="auto">
          <a:xfrm>
            <a:off x="1796143" y="0"/>
            <a:ext cx="10395857" cy="1485652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2200">
                <a:latin typeface="Verdana"/>
                <a:ea typeface="Verdana"/>
                <a:cs typeface="Arial"/>
              </a:rPr>
              <a:t>Atveseļošanas fonda plāna reformu un investīciju </a:t>
            </a:r>
            <a:r>
              <a:rPr lang="lv-LV" sz="2200">
                <a:solidFill>
                  <a:schemeClr val="bg1"/>
                </a:solidFill>
                <a:latin typeface="Verdana"/>
                <a:ea typeface="Verdana"/>
              </a:rPr>
              <a:t>ietvaros vēl jāpabeidz 47 rādītāju izpilde, veicot maksājumus vairāk kā 644 milj. EUR. Ī</a:t>
            </a:r>
            <a:r>
              <a:rPr lang="lv-LV" sz="2200">
                <a:latin typeface="Verdana"/>
                <a:ea typeface="Verdana"/>
                <a:cs typeface="Arial"/>
              </a:rPr>
              <a:t>paši jāuzrauga, jāvada riski plāna sekmīgai pabeigšanai līdz 31.08.2026.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2F5309-C824-2468-AA1F-B7F3FBB1DDC1}"/>
              </a:ext>
            </a:extLst>
          </p:cNvPr>
          <p:cNvSpPr txBox="1"/>
          <p:nvPr/>
        </p:nvSpPr>
        <p:spPr>
          <a:xfrm>
            <a:off x="10385780" y="6498123"/>
            <a:ext cx="16328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</a:rPr>
              <a:t>Dati līdz 01.03.2026.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64D3016-8FEF-91CB-488F-4A2444481AF3}"/>
              </a:ext>
            </a:extLst>
          </p:cNvPr>
          <p:cNvSpPr/>
          <p:nvPr/>
        </p:nvSpPr>
        <p:spPr>
          <a:xfrm>
            <a:off x="7957918" y="1458770"/>
            <a:ext cx="3413157" cy="7152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Vēl izpildāmie rādītāji līdz 31.08.2026.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4E88CB-277A-B0CB-AA2C-04E58081457A}"/>
              </a:ext>
            </a:extLst>
          </p:cNvPr>
          <p:cNvSpPr txBox="1"/>
          <p:nvPr/>
        </p:nvSpPr>
        <p:spPr>
          <a:xfrm>
            <a:off x="3467941" y="3496915"/>
            <a:ext cx="362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lv-LV" sz="1200" i="1">
                <a:latin typeface="Verdana" panose="020B0604030504040204" pitchFamily="34" charset="0"/>
                <a:ea typeface="Verdana" panose="020B0604030504040204" pitchFamily="34" charset="0"/>
              </a:rPr>
              <a:t>Detalizētu informāciju par AF vēl izpildāmiem rādītājiem skatīt 3. pielikumā</a:t>
            </a:r>
          </a:p>
        </p:txBody>
      </p:sp>
    </p:spTree>
    <p:extLst>
      <p:ext uri="{BB962C8B-B14F-4D97-AF65-F5344CB8AC3E}">
        <p14:creationId xmlns:p14="http://schemas.microsoft.com/office/powerpoint/2010/main" val="339335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98B82-857D-17FB-8B21-863BAA63B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A806F-BBA6-41DA-4735-7BEAD73ADB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271480" y="6353889"/>
            <a:ext cx="562124" cy="304800"/>
          </a:xfrm>
        </p:spPr>
        <p:txBody>
          <a:bodyPr/>
          <a:lstStyle/>
          <a:p>
            <a:pPr marL="0" marR="0" lvl="0" indent="0" algn="r" defTabSz="938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582915-0310-4CDD-9A79-BDC3E59340E8}" type="slidenum">
              <a:rPr kumimoji="0" lang="en-US" altLang="lv-LV" sz="10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38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lv-LV" sz="10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3BDEFF2-70F5-2ED2-58CD-6D035E00F03B}"/>
              </a:ext>
            </a:extLst>
          </p:cNvPr>
          <p:cNvSpPr txBox="1">
            <a:spLocks/>
          </p:cNvSpPr>
          <p:nvPr/>
        </p:nvSpPr>
        <p:spPr bwMode="auto">
          <a:xfrm>
            <a:off x="1760220" y="-1"/>
            <a:ext cx="10431780" cy="1336431"/>
          </a:xfrm>
          <a:prstGeom prst="rect">
            <a:avLst/>
          </a:prstGeom>
          <a:solidFill>
            <a:srgbClr val="012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altLang="lv-LV" sz="2200">
                <a:solidFill>
                  <a:srgbClr val="F9FBFD"/>
                </a:solidFill>
              </a:rPr>
              <a:t>ES fondu 2021-2027 un AF investīcijas jau šobrīd sniedz ieguvumus Latvijas iedzīvotājiem un tautsaimniecībai. Turpmākajos gados sagaidāma vēl redzamāka </a:t>
            </a:r>
            <a:r>
              <a:rPr lang="lv-LV" altLang="lv-LV" sz="2200" err="1">
                <a:solidFill>
                  <a:srgbClr val="F9FBFD"/>
                </a:solidFill>
              </a:rPr>
              <a:t>atdeve</a:t>
            </a:r>
            <a:r>
              <a:rPr lang="lv-LV" altLang="lv-LV" sz="2200">
                <a:solidFill>
                  <a:srgbClr val="F9FBFD"/>
                </a:solidFill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7207BF-9A81-C1CE-6EDC-6F16B9BD2AA9}"/>
              </a:ext>
            </a:extLst>
          </p:cNvPr>
          <p:cNvSpPr txBox="1"/>
          <p:nvPr/>
        </p:nvSpPr>
        <p:spPr>
          <a:xfrm>
            <a:off x="403344" y="6103444"/>
            <a:ext cx="11156831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000" i="1">
                <a:latin typeface="Verdana"/>
                <a:ea typeface="Verdana"/>
                <a:cs typeface="Times New Roman"/>
              </a:rPr>
              <a:t>Aktuālākā informācija</a:t>
            </a:r>
            <a:r>
              <a:rPr lang="lv-LV" sz="1000" i="1">
                <a:effectLst/>
                <a:latin typeface="Verdana"/>
                <a:ea typeface="Verdana"/>
                <a:cs typeface="Times New Roman"/>
              </a:rPr>
              <a:t> par </a:t>
            </a:r>
            <a:r>
              <a:rPr lang="lv-LV" sz="1000" i="1">
                <a:latin typeface="Verdana"/>
                <a:ea typeface="Verdana"/>
                <a:cs typeface="Times New Roman"/>
              </a:rPr>
              <a:t>ES fondu 2021-2027 </a:t>
            </a:r>
            <a:r>
              <a:rPr lang="lv-LV" sz="1000" i="1">
                <a:effectLst/>
                <a:latin typeface="Verdana"/>
                <a:ea typeface="Verdana"/>
                <a:cs typeface="Times New Roman"/>
              </a:rPr>
              <a:t>visu rādītāju sasniegtajām vērtībām </a:t>
            </a:r>
            <a:r>
              <a:rPr lang="lv-LV" sz="1000" i="1">
                <a:latin typeface="Verdana"/>
                <a:ea typeface="Verdana"/>
                <a:cs typeface="Times New Roman"/>
              </a:rPr>
              <a:t>(progresa apkopojums) pieejama</a:t>
            </a:r>
            <a:r>
              <a:rPr lang="lv-LV" sz="1000" i="1">
                <a:effectLst/>
                <a:latin typeface="Verdana"/>
                <a:ea typeface="Verdana"/>
                <a:cs typeface="Times New Roman"/>
              </a:rPr>
              <a:t> ES fondu tīmekļa vietnē</a:t>
            </a:r>
            <a:r>
              <a:rPr lang="lv-LV" sz="1000" i="1">
                <a:latin typeface="Verdana"/>
                <a:ea typeface="Verdana"/>
                <a:cs typeface="Times New Roman"/>
              </a:rPr>
              <a:t>:   </a:t>
            </a:r>
            <a:r>
              <a:rPr lang="lv-LV" sz="1000" i="1" u="sng">
                <a:solidFill>
                  <a:schemeClr val="accent1">
                    <a:lumMod val="76000"/>
                  </a:schemeClr>
                </a:solidFill>
                <a:effectLst/>
                <a:latin typeface="Verdana"/>
                <a:ea typeface="Verdana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https://www.esfondi.lv/profesionaliem/ieviesana/ieviesanas-plani-un-to-izpilde/es-fondi-2021-2027-3</a:t>
            </a:r>
          </a:p>
          <a:p>
            <a:r>
              <a:rPr lang="lv-LV" sz="1000" i="1">
                <a:latin typeface="Verdana"/>
                <a:ea typeface="Verdana"/>
                <a:cs typeface="Times New Roman"/>
              </a:rPr>
              <a:t>Informācija par Atveseļošanas fonda investīciju ieguvumu piemēriem pieejama ES fondu tīmekļa vietnē:</a:t>
            </a:r>
            <a:r>
              <a:rPr lang="lv-LV" sz="1000" i="1">
                <a:solidFill>
                  <a:srgbClr val="000000"/>
                </a:solidFill>
                <a:latin typeface="Verdana"/>
                <a:ea typeface="Verdana"/>
                <a:cs typeface="Times New Roman"/>
              </a:rPr>
              <a:t> </a:t>
            </a:r>
            <a:r>
              <a:rPr lang="lv-LV" sz="1000" i="1" u="sng">
                <a:solidFill>
                  <a:schemeClr val="accent1">
                    <a:lumMod val="76000"/>
                  </a:schemeClr>
                </a:solidFill>
                <a:latin typeface="Verdana"/>
                <a:ea typeface="Verdana"/>
                <a:cs typeface="Times New Roman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https://www.esfondi.lv/profesionaliem/ieviesana/ieviesanas-plani-un-to-izpilde/atveselosanas-fonds-2</a:t>
            </a:r>
            <a:endParaRPr lang="lv-LV" sz="1000" i="1">
              <a:solidFill>
                <a:schemeClr val="accent1">
                  <a:lumMod val="76000"/>
                </a:schemeClr>
              </a:solidFill>
              <a:latin typeface="Verdana"/>
              <a:ea typeface="Verdana"/>
              <a:cs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912F5D1-A412-AB8F-9437-04B21ACE29F3}"/>
              </a:ext>
            </a:extLst>
          </p:cNvPr>
          <p:cNvSpPr txBox="1"/>
          <p:nvPr/>
        </p:nvSpPr>
        <p:spPr>
          <a:xfrm>
            <a:off x="10318633" y="5846048"/>
            <a:ext cx="15160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00">
                <a:latin typeface="Verdana" panose="020B0604030504040204" pitchFamily="34" charset="0"/>
                <a:ea typeface="Verdana" panose="020B0604030504040204" pitchFamily="34" charset="0"/>
              </a:rPr>
              <a:t>dati līdz 01.01.2026.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EB7950-F541-5F00-0F71-54035B69306C}"/>
              </a:ext>
            </a:extLst>
          </p:cNvPr>
          <p:cNvSpPr txBox="1"/>
          <p:nvPr/>
        </p:nvSpPr>
        <p:spPr>
          <a:xfrm>
            <a:off x="4187858" y="1342430"/>
            <a:ext cx="4418691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200" b="1">
                <a:solidFill>
                  <a:schemeClr val="tx2">
                    <a:lumMod val="50000"/>
                  </a:schemeClr>
                </a:solidFill>
                <a:latin typeface="Verdana"/>
                <a:ea typeface="Verdana"/>
                <a:cs typeface="Arial"/>
              </a:rPr>
              <a:t>ES fondu 2021-2027 un AF investīciju ieguvumi </a:t>
            </a:r>
          </a:p>
          <a:p>
            <a:r>
              <a:rPr lang="lv-LV" sz="1200" b="1">
                <a:latin typeface="Verdana"/>
                <a:ea typeface="Verdana"/>
                <a:cs typeface="Arial"/>
              </a:rPr>
              <a:t> </a:t>
            </a:r>
            <a:endParaRPr lang="lv-LV">
              <a:latin typeface="Verdana"/>
              <a:ea typeface="Verdana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3C1E1C-FDFB-12DC-BA2E-91ECEAC23F22}"/>
              </a:ext>
            </a:extLst>
          </p:cNvPr>
          <p:cNvSpPr txBox="1"/>
          <p:nvPr/>
        </p:nvSpPr>
        <p:spPr>
          <a:xfrm>
            <a:off x="2743440" y="4483577"/>
            <a:ext cx="69908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b="1">
                <a:solidFill>
                  <a:schemeClr val="tx2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Sagaidāmie ieguvumi no ES fondu 2021-2027 īstenošanā esošajiem projektiem</a:t>
            </a:r>
          </a:p>
        </p:txBody>
      </p:sp>
      <p:pic>
        <p:nvPicPr>
          <p:cNvPr id="12" name="Attēls 11" descr="Attēls, kurā ir teksts, ekrānuzņēmums, fonts&#10;&#10;Mākslīgā intelekta ģenerēts saturs var būt nepareizs.">
            <a:extLst>
              <a:ext uri="{FF2B5EF4-FFF2-40B4-BE49-F238E27FC236}">
                <a16:creationId xmlns:a16="http://schemas.microsoft.com/office/drawing/2014/main" id="{B30623FD-BEA0-633D-B76A-1C087F67DE8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4752799"/>
            <a:ext cx="8393907" cy="1210028"/>
          </a:xfrm>
          <a:prstGeom prst="rect">
            <a:avLst/>
          </a:prstGeom>
        </p:spPr>
      </p:pic>
      <p:pic>
        <p:nvPicPr>
          <p:cNvPr id="15" name="Attēls 14">
            <a:extLst>
              <a:ext uri="{FF2B5EF4-FFF2-40B4-BE49-F238E27FC236}">
                <a16:creationId xmlns:a16="http://schemas.microsoft.com/office/drawing/2014/main" id="{073DDE42-81FB-1554-2156-56E6B67D4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319" y="1717754"/>
            <a:ext cx="9691837" cy="276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263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02977-00C9-1A54-6630-BF57F7671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F507814-6495-6A61-02FC-D790FAD6C98F}"/>
              </a:ext>
            </a:extLst>
          </p:cNvPr>
          <p:cNvSpPr txBox="1">
            <a:spLocks/>
          </p:cNvSpPr>
          <p:nvPr/>
        </p:nvSpPr>
        <p:spPr bwMode="auto">
          <a:xfrm>
            <a:off x="1791590" y="-1"/>
            <a:ext cx="10379144" cy="1331089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2200">
                <a:solidFill>
                  <a:schemeClr val="bg1"/>
                </a:solidFill>
              </a:rPr>
              <a:t>Jauno EEZ, Norvēģijas </a:t>
            </a:r>
            <a:r>
              <a:rPr lang="lv-LV" sz="2200" err="1">
                <a:solidFill>
                  <a:schemeClr val="bg1"/>
                </a:solidFill>
              </a:rPr>
              <a:t>grantu</a:t>
            </a:r>
            <a:r>
              <a:rPr lang="lv-LV" sz="2200">
                <a:solidFill>
                  <a:schemeClr val="bg1"/>
                </a:solidFill>
              </a:rPr>
              <a:t> programmu uzsākšana indikatīvi 2026. gada otrā pusē; investīciju ieviešanas termiņš </a:t>
            </a:r>
            <a:r>
              <a:rPr lang="lv-LV"/>
              <a:t>līdz </a:t>
            </a:r>
            <a:r>
              <a:rPr lang="lv-LV" sz="2200"/>
              <a:t>2032. gada beigām.</a:t>
            </a:r>
            <a:endParaRPr lang="lv-LV" sz="2200">
              <a:solidFill>
                <a:schemeClr val="bg1"/>
              </a:solidFill>
            </a:endParaRP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704E12EF-4198-C3F4-DFEF-19F88B769A52}"/>
              </a:ext>
            </a:extLst>
          </p:cNvPr>
          <p:cNvSpPr txBox="1">
            <a:spLocks/>
          </p:cNvSpPr>
          <p:nvPr/>
        </p:nvSpPr>
        <p:spPr bwMode="auto">
          <a:xfrm>
            <a:off x="5469146" y="1460863"/>
            <a:ext cx="6375730" cy="4993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600" b="1">
                <a:latin typeface="Verdana"/>
                <a:ea typeface="Verdana"/>
              </a:rPr>
              <a:t>09.10.2025. parakstīti abi Saprašanās memorandi -</a:t>
            </a:r>
            <a:r>
              <a:rPr lang="lv-LV" sz="1600">
                <a:latin typeface="Verdana"/>
                <a:ea typeface="Verdana"/>
              </a:rPr>
              <a:t> saistošā </a:t>
            </a:r>
            <a:r>
              <a:rPr lang="lv-LV" sz="1600" err="1">
                <a:latin typeface="Verdana"/>
                <a:ea typeface="Verdana"/>
              </a:rPr>
              <a:t>protokollēmuma</a:t>
            </a:r>
            <a:r>
              <a:rPr lang="lv-LV" sz="1600">
                <a:latin typeface="Verdana"/>
                <a:ea typeface="Verdana"/>
              </a:rPr>
              <a:t> izpilde:</a:t>
            </a:r>
          </a:p>
          <a:p>
            <a:pPr marL="342900" lvl="1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600">
                <a:latin typeface="Verdana"/>
                <a:ea typeface="Verdana"/>
              </a:rPr>
              <a:t>Līdz 09.01.2026. </a:t>
            </a:r>
            <a:r>
              <a:rPr lang="lv-LV" sz="1600" b="1">
                <a:solidFill>
                  <a:srgbClr val="4A773C"/>
                </a:solidFill>
                <a:latin typeface="Verdana"/>
                <a:ea typeface="Verdana"/>
              </a:rPr>
              <a:t>VARAM</a:t>
            </a:r>
            <a:r>
              <a:rPr lang="lv-LV" sz="1600">
                <a:solidFill>
                  <a:srgbClr val="4A773C"/>
                </a:solidFill>
                <a:latin typeface="Verdana"/>
                <a:ea typeface="Verdana"/>
              </a:rPr>
              <a:t> </a:t>
            </a:r>
            <a:r>
              <a:rPr lang="lv-LV" sz="1600">
                <a:latin typeface="Verdana"/>
                <a:ea typeface="Verdana"/>
              </a:rPr>
              <a:t>iesniedzis</a:t>
            </a:r>
            <a:r>
              <a:rPr lang="lv-LV" sz="1600">
                <a:solidFill>
                  <a:srgbClr val="4A773C"/>
                </a:solidFill>
                <a:latin typeface="Verdana"/>
                <a:ea typeface="Verdana"/>
              </a:rPr>
              <a:t> </a:t>
            </a:r>
            <a:r>
              <a:rPr lang="lv-LV" sz="1600" b="1">
                <a:solidFill>
                  <a:srgbClr val="4A773C"/>
                </a:solidFill>
                <a:latin typeface="Verdana"/>
                <a:ea typeface="Verdana"/>
              </a:rPr>
              <a:t>sākotnējo</a:t>
            </a:r>
            <a:r>
              <a:rPr lang="lv-LV" sz="1600">
                <a:solidFill>
                  <a:srgbClr val="4A773C"/>
                </a:solidFill>
                <a:latin typeface="Verdana"/>
                <a:ea typeface="Verdana"/>
              </a:rPr>
              <a:t> </a:t>
            </a:r>
            <a:r>
              <a:rPr lang="lv-LV" sz="1600">
                <a:latin typeface="Verdana"/>
                <a:ea typeface="Verdana"/>
              </a:rPr>
              <a:t>programmas koncepcijas </a:t>
            </a:r>
            <a:r>
              <a:rPr lang="lv-LV" sz="1600" b="1">
                <a:latin typeface="Verdana"/>
                <a:ea typeface="Verdana"/>
              </a:rPr>
              <a:t>projektu</a:t>
            </a:r>
            <a:r>
              <a:rPr lang="lv-LV" sz="1600">
                <a:latin typeface="Verdana"/>
                <a:ea typeface="Verdana"/>
              </a:rPr>
              <a:t> FM;</a:t>
            </a:r>
            <a:r>
              <a:rPr lang="lv-LV" sz="1600">
                <a:solidFill>
                  <a:srgbClr val="4A773C"/>
                </a:solidFill>
                <a:latin typeface="Verdana"/>
                <a:ea typeface="Verdana"/>
              </a:rPr>
              <a:t> </a:t>
            </a:r>
            <a:r>
              <a:rPr lang="lv-LV" sz="1600" b="1">
                <a:latin typeface="Verdana"/>
                <a:ea typeface="Verdana"/>
              </a:rPr>
              <a:t>Gan</a:t>
            </a:r>
            <a:r>
              <a:rPr lang="lv-LV" sz="1600" b="1">
                <a:solidFill>
                  <a:srgbClr val="4A773C"/>
                </a:solidFill>
                <a:latin typeface="Verdana"/>
                <a:ea typeface="Verdana"/>
              </a:rPr>
              <a:t> VARAM, </a:t>
            </a:r>
            <a:r>
              <a:rPr lang="lv-LV" sz="1600" b="1">
                <a:latin typeface="Verdana"/>
                <a:ea typeface="Verdana"/>
              </a:rPr>
              <a:t>gan</a:t>
            </a:r>
            <a:r>
              <a:rPr lang="lv-LV" sz="1600" b="1">
                <a:solidFill>
                  <a:srgbClr val="4A773C"/>
                </a:solidFill>
                <a:latin typeface="Verdana"/>
                <a:ea typeface="Verdana"/>
              </a:rPr>
              <a:t> </a:t>
            </a:r>
            <a:r>
              <a:rPr lang="lv-LV" sz="1600" b="1">
                <a:latin typeface="Verdana"/>
                <a:ea typeface="Verdana"/>
              </a:rPr>
              <a:t>EM/</a:t>
            </a:r>
            <a:r>
              <a:rPr lang="lv-LV" sz="1600" b="1">
                <a:solidFill>
                  <a:srgbClr val="227B8B"/>
                </a:solidFill>
                <a:latin typeface="Verdana"/>
                <a:ea typeface="Verdana"/>
              </a:rPr>
              <a:t>LIAA </a:t>
            </a:r>
            <a:r>
              <a:rPr lang="lv-LV" sz="1600">
                <a:latin typeface="Verdana"/>
                <a:ea typeface="Verdana"/>
              </a:rPr>
              <a:t>un </a:t>
            </a:r>
            <a:r>
              <a:rPr lang="lv-LV" sz="1600" b="1">
                <a:solidFill>
                  <a:srgbClr val="840B55"/>
                </a:solidFill>
                <a:latin typeface="Verdana"/>
                <a:ea typeface="Verdana"/>
              </a:rPr>
              <a:t>TM</a:t>
            </a:r>
            <a:r>
              <a:rPr lang="lv-LV" sz="1600">
                <a:latin typeface="Verdana"/>
                <a:ea typeface="Verdana"/>
              </a:rPr>
              <a:t> programmu koncepcijas vēl skaņo ar </a:t>
            </a:r>
            <a:r>
              <a:rPr lang="lv-LV" sz="1600" err="1">
                <a:latin typeface="Verdana"/>
                <a:ea typeface="Verdana"/>
              </a:rPr>
              <a:t>donorvalstu</a:t>
            </a:r>
            <a:r>
              <a:rPr lang="lv-LV" sz="1600">
                <a:latin typeface="Verdana"/>
                <a:ea typeface="Verdana"/>
              </a:rPr>
              <a:t> partneriem, lai FM 2026.g. 2.ceturksnī  tās iesniegtu </a:t>
            </a:r>
            <a:r>
              <a:rPr lang="lv-LV" sz="1600" err="1">
                <a:latin typeface="Verdana"/>
                <a:ea typeface="Verdana"/>
              </a:rPr>
              <a:t>donorvalstīm</a:t>
            </a:r>
            <a:r>
              <a:rPr lang="lv-LV" sz="1600">
                <a:latin typeface="Verdana"/>
                <a:ea typeface="Verdana"/>
              </a:rPr>
              <a:t> apstiprināšanai.</a:t>
            </a:r>
          </a:p>
          <a:p>
            <a:pPr marL="342900" lvl="1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600" b="1">
                <a:solidFill>
                  <a:srgbClr val="4A773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VARAM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 informēja FM par notikušām </a:t>
            </a:r>
            <a:r>
              <a:rPr lang="lv-LV" sz="1600" b="1">
                <a:latin typeface="Verdana" panose="020B0604030504040204" pitchFamily="34" charset="0"/>
                <a:ea typeface="Verdana" panose="020B0604030504040204" pitchFamily="34" charset="0"/>
              </a:rPr>
              <a:t>konsultācijām ar NVO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, sadarbība ar NVO turpināsies, t.sk. projektos.</a:t>
            </a:r>
          </a:p>
          <a:p>
            <a:pPr marL="342900" lvl="1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Izveidots </a:t>
            </a:r>
            <a:r>
              <a:rPr lang="lv-LV" sz="1600" b="1">
                <a:latin typeface="Verdana" panose="020B0604030504040204" pitchFamily="34" charset="0"/>
                <a:ea typeface="Verdana" panose="020B0604030504040204" pitchFamily="34" charset="0"/>
              </a:rPr>
              <a:t>prioritārais patvertņu un elektroenerģijas ģeneratoru saraksts 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(IEM sadarbībā ar pašvaldībām, LM, VM), kā arī identificēta nepieciešamība modernizēt un paplašināt trauksmes sirēnu tīklu.</a:t>
            </a:r>
          </a:p>
          <a:p>
            <a:pPr marL="342900" lvl="1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600">
                <a:latin typeface="Verdana"/>
                <a:ea typeface="Verdana"/>
              </a:rPr>
              <a:t> </a:t>
            </a:r>
            <a:r>
              <a:rPr lang="lv-LV" sz="1600" b="1">
                <a:latin typeface="Verdana"/>
                <a:ea typeface="Verdana"/>
              </a:rPr>
              <a:t>10.03.2026. - Krīzes vadības padome:</a:t>
            </a:r>
          </a:p>
          <a:p>
            <a:pPr marL="753745" lvl="2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500">
                <a:latin typeface="Verdana"/>
                <a:ea typeface="Verdana"/>
              </a:rPr>
              <a:t>Atbalstīja </a:t>
            </a:r>
            <a:r>
              <a:rPr lang="lv-LV" sz="1500" b="1">
                <a:latin typeface="Verdana"/>
                <a:ea typeface="Verdana"/>
              </a:rPr>
              <a:t>trauksmes sirēnu tīkla modernizācijas aktivitātes </a:t>
            </a:r>
            <a:r>
              <a:rPr lang="lv-LV" sz="1500">
                <a:latin typeface="Verdana"/>
                <a:ea typeface="Verdana"/>
              </a:rPr>
              <a:t>iekļaušanu </a:t>
            </a:r>
            <a:r>
              <a:rPr lang="lv-LV" sz="1500" b="1">
                <a:solidFill>
                  <a:srgbClr val="4A773C"/>
                </a:solidFill>
                <a:latin typeface="Verdana"/>
                <a:ea typeface="Verdana"/>
              </a:rPr>
              <a:t>VARAM</a:t>
            </a:r>
            <a:r>
              <a:rPr lang="lv-LV" sz="1500">
                <a:latin typeface="Verdana"/>
                <a:ea typeface="Verdana"/>
              </a:rPr>
              <a:t> programmā.</a:t>
            </a:r>
          </a:p>
          <a:p>
            <a:pPr marL="753745" lvl="2" indent="-342900" algn="just">
              <a:spcBef>
                <a:spcPts val="300"/>
              </a:spcBef>
              <a:spcAft>
                <a:spcPts val="300"/>
              </a:spcAft>
              <a:buSzPts val="1400"/>
              <a:buFont typeface="Wingdings" panose="05000000000000000000" pitchFamily="2" charset="2"/>
              <a:buChar char="§"/>
            </a:pPr>
            <a:r>
              <a:rPr lang="lv-LV" sz="1500">
                <a:latin typeface="Verdana"/>
                <a:ea typeface="Verdana"/>
              </a:rPr>
              <a:t>Saraksta izstrāde pagarināta </a:t>
            </a:r>
            <a:r>
              <a:rPr lang="lv-LV" sz="1500" b="1">
                <a:latin typeface="Verdana"/>
                <a:ea typeface="Verdana"/>
              </a:rPr>
              <a:t>līdz 01.06.2026.</a:t>
            </a:r>
            <a:r>
              <a:rPr lang="lv-LV" sz="1500">
                <a:latin typeface="Verdana"/>
                <a:ea typeface="Verdana"/>
              </a:rPr>
              <a:t>.</a:t>
            </a:r>
            <a:endParaRPr lang="lv-LV" sz="15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76E60-7007-1E57-3A63-E052C41D3F5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563814" y="6413205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13</a:t>
            </a:fld>
            <a:endParaRPr lang="en-US" altLang="lv-LV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20617D-20BF-B633-FD91-10D917C55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354" y="1493520"/>
            <a:ext cx="4547236" cy="42630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D963AA-4122-70FA-0130-5B8BCACE7CEE}"/>
              </a:ext>
            </a:extLst>
          </p:cNvPr>
          <p:cNvSpPr txBox="1"/>
          <p:nvPr/>
        </p:nvSpPr>
        <p:spPr>
          <a:xfrm>
            <a:off x="766354" y="5756554"/>
            <a:ext cx="445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</a:rPr>
              <a:t>Kopā Latvijā investējamie līdzekļi 107 milj. EUR, t.sk. 15% valsts budžeta līdzfinansējums – 15,6 milj. EUR.</a:t>
            </a:r>
          </a:p>
        </p:txBody>
      </p:sp>
    </p:spTree>
    <p:extLst>
      <p:ext uri="{BB962C8B-B14F-4D97-AF65-F5344CB8AC3E}">
        <p14:creationId xmlns:p14="http://schemas.microsoft.com/office/powerpoint/2010/main" val="94128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" y="0"/>
            <a:ext cx="1996711" cy="1418735"/>
          </a:xfrm>
          <a:custGeom>
            <a:avLst/>
            <a:gdLst/>
            <a:ahLst/>
            <a:cxnLst/>
            <a:rect l="l" t="t" r="r" b="b"/>
            <a:pathLst>
              <a:path w="2995067" h="2128102">
                <a:moveTo>
                  <a:pt x="0" y="0"/>
                </a:moveTo>
                <a:lnTo>
                  <a:pt x="2995067" y="0"/>
                </a:lnTo>
                <a:lnTo>
                  <a:pt x="2995067" y="2128102"/>
                </a:lnTo>
                <a:lnTo>
                  <a:pt x="0" y="2128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10603" b="-383388"/>
            </a:stretch>
          </a:blipFill>
        </p:spPr>
        <p:txBody>
          <a:bodyPr/>
          <a:lstStyle/>
          <a:p>
            <a:endParaRPr lang="lv-LV" sz="1133"/>
          </a:p>
        </p:txBody>
      </p:sp>
      <p:grpSp>
        <p:nvGrpSpPr>
          <p:cNvPr id="3" name="Group 3"/>
          <p:cNvGrpSpPr/>
          <p:nvPr/>
        </p:nvGrpSpPr>
        <p:grpSpPr>
          <a:xfrm>
            <a:off x="2187212" y="1"/>
            <a:ext cx="10004789" cy="1068511"/>
            <a:chOff x="0" y="0"/>
            <a:chExt cx="3952509" cy="35227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952509" cy="352271"/>
            </a:xfrm>
            <a:custGeom>
              <a:avLst/>
              <a:gdLst/>
              <a:ahLst/>
              <a:cxnLst/>
              <a:rect l="l" t="t" r="r" b="b"/>
              <a:pathLst>
                <a:path w="3952509" h="352271">
                  <a:moveTo>
                    <a:pt x="0" y="0"/>
                  </a:moveTo>
                  <a:lnTo>
                    <a:pt x="3952509" y="0"/>
                  </a:lnTo>
                  <a:lnTo>
                    <a:pt x="3952509" y="352271"/>
                  </a:lnTo>
                  <a:lnTo>
                    <a:pt x="0" y="352271"/>
                  </a:lnTo>
                  <a:close/>
                </a:path>
              </a:pathLst>
            </a:custGeom>
            <a:solidFill>
              <a:srgbClr val="052068"/>
            </a:solidFill>
          </p:spPr>
          <p:txBody>
            <a:bodyPr/>
            <a:lstStyle/>
            <a:p>
              <a:endParaRPr lang="lv-LV" sz="1133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28575"/>
              <a:ext cx="3952509" cy="323696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398"/>
                </a:lnSpc>
              </a:pPr>
              <a:endParaRPr sz="1133"/>
            </a:p>
          </p:txBody>
        </p:sp>
      </p:grpSp>
      <p:sp>
        <p:nvSpPr>
          <p:cNvPr id="68" name="TextBox 68"/>
          <p:cNvSpPr txBox="1"/>
          <p:nvPr/>
        </p:nvSpPr>
        <p:spPr>
          <a:xfrm>
            <a:off x="2276064" y="63373"/>
            <a:ext cx="9915937" cy="9618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504"/>
              </a:lnSpc>
            </a:pPr>
            <a:r>
              <a:rPr lang="lv-LV" sz="208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EEZ, Norvēģijas </a:t>
            </a:r>
            <a:r>
              <a:rPr lang="lv-LV" sz="2087" b="1" err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grantu</a:t>
            </a:r>
            <a:r>
              <a:rPr lang="lv-LV" sz="2087" b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 investīciju rezultātā plānotie galvenie ieguvumi Latvijas iedzīvotājiem un tautsaimniecībai – indikatīvi, jo programmu koncepcijas vēl saskaņošanā ar </a:t>
            </a:r>
            <a:r>
              <a:rPr lang="lv-LV" sz="2087" b="1" err="1">
                <a:solidFill>
                  <a:srgbClr val="FFFFFF"/>
                </a:solidFill>
                <a:latin typeface="Verdana Bold"/>
                <a:ea typeface="Verdana Bold"/>
                <a:cs typeface="Verdana Bold"/>
                <a:sym typeface="Verdana Bold"/>
              </a:rPr>
              <a:t>donorvalstīm</a:t>
            </a:r>
            <a:endParaRPr lang="en-US" sz="2087" b="1">
              <a:solidFill>
                <a:srgbClr val="FFFFFF"/>
              </a:solidFill>
              <a:latin typeface="Verdana Bold"/>
              <a:ea typeface="Verdana Bold"/>
              <a:cs typeface="Verdana Bold"/>
              <a:sym typeface="Verdana Bold"/>
            </a:endParaRPr>
          </a:p>
        </p:txBody>
      </p:sp>
      <p:pic>
        <p:nvPicPr>
          <p:cNvPr id="6" name="Attēls 5" descr="Attēls, kurā ir teksts, ekrānuzņēmums, fonts&#10;&#10;Mākslīgā intelekta ģenerēts saturs var būt nepareizs.">
            <a:extLst>
              <a:ext uri="{FF2B5EF4-FFF2-40B4-BE49-F238E27FC236}">
                <a16:creationId xmlns:a16="http://schemas.microsoft.com/office/drawing/2014/main" id="{EDFB7DF4-0527-FB20-8D99-823C20902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9736" y="1293917"/>
            <a:ext cx="9436464" cy="544439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EF6E2-C89B-D348-2EEF-7611A95808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3CA8AF-A544-6A9A-AD4E-379C3CE63B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6381" y="929439"/>
            <a:ext cx="7138495" cy="586658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79A4EA8-811F-6D6A-F8AF-505F9EF70C64}"/>
              </a:ext>
            </a:extLst>
          </p:cNvPr>
          <p:cNvSpPr txBox="1">
            <a:spLocks/>
          </p:cNvSpPr>
          <p:nvPr/>
        </p:nvSpPr>
        <p:spPr bwMode="auto">
          <a:xfrm>
            <a:off x="1812856" y="0"/>
            <a:ext cx="10379144" cy="994410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v-LV" sz="2200"/>
          </a:p>
          <a:p>
            <a:r>
              <a:rPr lang="lv-LV" sz="2200"/>
              <a:t>Šveices ieguldījuma programmas aktīvā ieviešanā līdz 2029. g. Noslēgti visi iepriekš noteikto projektu līgumi.</a:t>
            </a:r>
          </a:p>
          <a:p>
            <a:endParaRPr lang="lv-LV" sz="220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22AFE2D-C133-FC0D-0C47-3D04D29D21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" t="22069" r="62018" b="11878"/>
          <a:stretch>
            <a:fillRect/>
          </a:stretch>
        </p:blipFill>
        <p:spPr>
          <a:xfrm>
            <a:off x="115077" y="1397875"/>
            <a:ext cx="4668306" cy="4761186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87AF1-6AE7-F3C7-4E6A-B6DABFF5E81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563814" y="6413205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15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489813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AA4D3-4BEE-A03A-BB99-62F16482B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A1D3FF6-6FE4-9470-8913-5C6151D68253}"/>
              </a:ext>
            </a:extLst>
          </p:cNvPr>
          <p:cNvSpPr txBox="1">
            <a:spLocks/>
          </p:cNvSpPr>
          <p:nvPr/>
        </p:nvSpPr>
        <p:spPr bwMode="auto">
          <a:xfrm>
            <a:off x="1812856" y="0"/>
            <a:ext cx="10379144" cy="994410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v-LV" sz="2200"/>
          </a:p>
          <a:p>
            <a:r>
              <a:rPr lang="lv-LV" sz="2200"/>
              <a:t>Šveices ieguldījuma programmas aktīvā ieviešanā līdz 2029. g. Noslēgti visi iepriekš noteikto projektu līgumi.</a:t>
            </a:r>
          </a:p>
          <a:p>
            <a:endParaRPr lang="lv-LV" sz="220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244B404-C1F0-7242-6C30-78E2246C6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" t="22069" r="61207" b="11878"/>
          <a:stretch>
            <a:fillRect/>
          </a:stretch>
        </p:blipFill>
        <p:spPr>
          <a:xfrm>
            <a:off x="115077" y="1397875"/>
            <a:ext cx="4772234" cy="47611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F0710C-BD2C-F10D-B5EE-19CE787B9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1732" y="994410"/>
            <a:ext cx="7232752" cy="5863589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DB7EEA-3009-096E-D11B-364EB024D2F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563814" y="6413205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16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824277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D09AB-1E73-84DD-32B4-3FEE582544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AED8CE17-59DC-5378-1FF1-F67F75589D13}"/>
              </a:ext>
            </a:extLst>
          </p:cNvPr>
          <p:cNvSpPr txBox="1">
            <a:spLocks/>
          </p:cNvSpPr>
          <p:nvPr/>
        </p:nvSpPr>
        <p:spPr bwMode="auto">
          <a:xfrm>
            <a:off x="1915886" y="-510"/>
            <a:ext cx="10276113" cy="109692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2800" b="0" noProof="0">
              <a:solidFill>
                <a:schemeClr val="bg1"/>
              </a:solidFill>
              <a:effectLst/>
              <a:latin typeface="Aptos" panose="020B0004020202020204" pitchFamily="34" charset="0"/>
              <a:ea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61B42B-5073-C557-1C95-A14F4E244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5886" y="-510"/>
            <a:ext cx="10276113" cy="1005917"/>
          </a:xfrm>
          <a:noFill/>
        </p:spPr>
        <p:txBody>
          <a:bodyPr anchor="ctr">
            <a:normAutofit/>
          </a:bodyPr>
          <a:lstStyle/>
          <a:p>
            <a:r>
              <a:rPr lang="lv-LV" sz="2600" kern="100">
                <a:solidFill>
                  <a:schemeClr val="bg1"/>
                </a:solidFill>
                <a:effectLst/>
                <a:latin typeface="Verdana"/>
                <a:ea typeface="Verdana"/>
                <a:cs typeface="Times New Roman"/>
              </a:rPr>
              <a:t>2028.-2034. g. perioda </a:t>
            </a:r>
            <a:r>
              <a:rPr lang="lv-LV" sz="2600" kern="100">
                <a:solidFill>
                  <a:schemeClr val="bg1"/>
                </a:solidFill>
                <a:latin typeface="Verdana"/>
                <a:ea typeface="Verdana"/>
                <a:cs typeface="Times New Roman"/>
              </a:rPr>
              <a:t>indikatīvā aploksne</a:t>
            </a:r>
            <a:r>
              <a:rPr lang="lv-LV" sz="2600" kern="100">
                <a:solidFill>
                  <a:schemeClr val="bg1"/>
                </a:solidFill>
                <a:effectLst/>
                <a:latin typeface="Verdana"/>
                <a:ea typeface="Verdana"/>
                <a:cs typeface="Times New Roman"/>
              </a:rPr>
              <a:t> un regulu nosacījumi</a:t>
            </a:r>
            <a:endParaRPr lang="en-US" sz="2600" noProof="0">
              <a:solidFill>
                <a:schemeClr val="bg1"/>
              </a:solidFill>
              <a:latin typeface="Verdana"/>
              <a:ea typeface="Verdana"/>
              <a:cs typeface="Times New Roman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65ED3-5A73-445A-66C1-839EAA00BB4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noProof="0" smtClean="0"/>
              <a:pPr/>
              <a:t>17</a:t>
            </a:fld>
            <a:endParaRPr lang="en-US" noProof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0D317-F7DD-DF09-4012-3A7C98122C4C}"/>
              </a:ext>
            </a:extLst>
          </p:cNvPr>
          <p:cNvSpPr txBox="1"/>
          <p:nvPr/>
        </p:nvSpPr>
        <p:spPr>
          <a:xfrm>
            <a:off x="288774" y="1441055"/>
            <a:ext cx="11355834" cy="6155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lv-LV" b="1" noProof="0">
                <a:latin typeface="Verdana"/>
                <a:ea typeface="Verdana"/>
                <a:cs typeface="Arial"/>
              </a:rPr>
              <a:t>EK priekšlikums paredz apvienot visus </a:t>
            </a:r>
            <a:r>
              <a:rPr lang="lv-LV" b="1">
                <a:latin typeface="Verdana"/>
                <a:ea typeface="Verdana"/>
                <a:cs typeface="Arial"/>
              </a:rPr>
              <a:t>tiešās</a:t>
            </a:r>
            <a:r>
              <a:rPr lang="lv-LV" b="1" noProof="0">
                <a:latin typeface="Verdana"/>
                <a:ea typeface="Verdana"/>
                <a:cs typeface="Arial"/>
              </a:rPr>
              <a:t> </a:t>
            </a:r>
            <a:r>
              <a:rPr lang="lv-LV" b="1">
                <a:latin typeface="Verdana"/>
                <a:ea typeface="Verdana"/>
                <a:cs typeface="Arial"/>
              </a:rPr>
              <a:t>pārvaldības </a:t>
            </a:r>
            <a:r>
              <a:rPr lang="lv-LV" b="1" noProof="0">
                <a:latin typeface="Verdana"/>
                <a:ea typeface="Verdana"/>
                <a:cs typeface="Arial"/>
              </a:rPr>
              <a:t>fondus (</a:t>
            </a:r>
            <a:r>
              <a:rPr lang="lv-LV" b="1" i="1">
                <a:latin typeface="Verdana"/>
                <a:ea typeface="Verdana"/>
                <a:cs typeface="Arial"/>
              </a:rPr>
              <a:t>KP fondus, KLP fondus, </a:t>
            </a:r>
            <a:r>
              <a:rPr lang="lv-LV" b="1" i="1" err="1">
                <a:latin typeface="Verdana"/>
                <a:ea typeface="Verdana"/>
                <a:cs typeface="Arial"/>
              </a:rPr>
              <a:t>iekšlietu</a:t>
            </a:r>
            <a:r>
              <a:rPr lang="lv-LV" b="1" i="1">
                <a:latin typeface="Verdana"/>
                <a:ea typeface="Verdana"/>
                <a:cs typeface="Arial"/>
              </a:rPr>
              <a:t> fondus un Sociālo klimata fondu</a:t>
            </a:r>
            <a:r>
              <a:rPr lang="lv-LV" b="1">
                <a:latin typeface="Verdana"/>
                <a:ea typeface="Verdana"/>
                <a:cs typeface="Arial"/>
              </a:rPr>
              <a:t>) vienā VRP plānā kā atsevišķas nodaļas.</a:t>
            </a:r>
            <a:endParaRPr lang="en-US" b="1" noProof="0">
              <a:latin typeface="Verdana"/>
              <a:ea typeface="Verdana"/>
              <a:cs typeface="Arial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83713C7-566B-9CE9-9BFB-31864CEE8C96}"/>
              </a:ext>
            </a:extLst>
          </p:cNvPr>
          <p:cNvGraphicFramePr>
            <a:graphicFrameLocks/>
          </p:cNvGraphicFramePr>
          <p:nvPr/>
        </p:nvGraphicFramePr>
        <p:xfrm>
          <a:off x="5775409" y="2416561"/>
          <a:ext cx="6416590" cy="3217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8D881F6-E601-E6D2-910F-22A161A39F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08072" y="5660649"/>
            <a:ext cx="6197601" cy="1071868"/>
          </a:xfrm>
        </p:spPr>
        <p:txBody>
          <a:bodyPr>
            <a:normAutofit/>
          </a:bodyPr>
          <a:lstStyle/>
          <a:p>
            <a:pPr lvl="0" algn="just">
              <a:spcBef>
                <a:spcPts val="600"/>
              </a:spcBef>
            </a:pPr>
            <a:r>
              <a:rPr lang="lv-LV" sz="1200" b="1" dirty="0"/>
              <a:t>*</a:t>
            </a:r>
            <a:r>
              <a:rPr lang="lv-LV" sz="1200" dirty="0"/>
              <a:t> Klimata mērķu bāzes aprēķins saistīts ar VRP plānotajiem izdevumiem aizsardzībai (tie tiek izkļauti no aprēķinu bāzes)</a:t>
            </a:r>
          </a:p>
          <a:p>
            <a:pPr algn="just">
              <a:spcBef>
                <a:spcPts val="600"/>
              </a:spcBef>
            </a:pPr>
            <a:r>
              <a:rPr lang="lv-LV" sz="1200" b="1" dirty="0"/>
              <a:t>** </a:t>
            </a:r>
            <a:r>
              <a:rPr lang="lv-LV" sz="1200" dirty="0"/>
              <a:t>Sociālie mērķi veido 14% no kohēzijas + </a:t>
            </a:r>
            <a:r>
              <a:rPr lang="lv-LV" sz="1200" dirty="0" err="1"/>
              <a:t>iekšlietu</a:t>
            </a:r>
            <a:r>
              <a:rPr lang="lv-LV" sz="1200" dirty="0"/>
              <a:t> daļas </a:t>
            </a:r>
          </a:p>
          <a:p>
            <a:pPr algn="just">
              <a:spcBef>
                <a:spcPts val="600"/>
              </a:spcBef>
            </a:pPr>
            <a:r>
              <a:rPr lang="lv-LV" sz="1200" b="1" dirty="0"/>
              <a:t>***</a:t>
            </a:r>
            <a:r>
              <a:rPr lang="lv-LV" sz="1200" dirty="0"/>
              <a:t> SKF apjoms var tikt samazināts diskusiju rezultātā par ETS 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EF138D0-1C5B-8DE7-CC44-A633B6FC9455}"/>
              </a:ext>
            </a:extLst>
          </p:cNvPr>
          <p:cNvSpPr/>
          <p:nvPr/>
        </p:nvSpPr>
        <p:spPr>
          <a:xfrm>
            <a:off x="154708" y="2501630"/>
            <a:ext cx="5347854" cy="3004740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lv-LV" sz="1600" b="1">
                <a:solidFill>
                  <a:schemeClr val="tx1"/>
                </a:solidFill>
              </a:rPr>
              <a:t>9,3 mljrd. EUR – LV indikatīvā kopējā aploksne*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99193D6-5297-8454-FB70-5C028290E81B}"/>
              </a:ext>
            </a:extLst>
          </p:cNvPr>
          <p:cNvSpPr/>
          <p:nvPr/>
        </p:nvSpPr>
        <p:spPr>
          <a:xfrm>
            <a:off x="480291" y="3047070"/>
            <a:ext cx="4687455" cy="1376218"/>
          </a:xfrm>
          <a:prstGeom prst="roundRect">
            <a:avLst/>
          </a:prstGeom>
          <a:solidFill>
            <a:srgbClr val="0070C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lv-LV" b="1"/>
              <a:t>8,3 mljrd. EUR </a:t>
            </a:r>
            <a:r>
              <a:rPr lang="lv-LV"/>
              <a:t>– KP +KLP/KZP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ADF2BFC-0EFC-2A8E-88FE-A6364C494CDD}"/>
              </a:ext>
            </a:extLst>
          </p:cNvPr>
          <p:cNvSpPr/>
          <p:nvPr/>
        </p:nvSpPr>
        <p:spPr>
          <a:xfrm>
            <a:off x="557645" y="3524439"/>
            <a:ext cx="1893454" cy="64229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600" b="1"/>
              <a:t>2,67 mljrd. EUR</a:t>
            </a:r>
          </a:p>
          <a:p>
            <a:pPr algn="ctr"/>
            <a:r>
              <a:rPr lang="lv-LV" sz="1400"/>
              <a:t>KLP </a:t>
            </a:r>
            <a:r>
              <a:rPr lang="lv-LV" sz="1400" err="1"/>
              <a:t>tiešmaksājumi</a:t>
            </a:r>
            <a:r>
              <a:rPr lang="lv-LV" sz="1400"/>
              <a:t>, KZP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4443A61-C183-367F-AB8A-738082C0A89A}"/>
              </a:ext>
            </a:extLst>
          </p:cNvPr>
          <p:cNvSpPr/>
          <p:nvPr/>
        </p:nvSpPr>
        <p:spPr>
          <a:xfrm>
            <a:off x="2590799" y="3524439"/>
            <a:ext cx="2512291" cy="795552"/>
          </a:xfrm>
          <a:prstGeom prst="roundRect">
            <a:avLst/>
          </a:prstGeom>
          <a:solidFill>
            <a:schemeClr val="accent3">
              <a:lumMod val="7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1600" b="1"/>
              <a:t>5,6 mljrd. EUR</a:t>
            </a:r>
          </a:p>
          <a:p>
            <a:pPr algn="ctr"/>
            <a:r>
              <a:rPr lang="lv-LV" sz="1400"/>
              <a:t>Nesadalītais finansējums** (KP + KLP/KZP)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4314170-1092-1DB6-98F3-29088E1858E5}"/>
              </a:ext>
            </a:extLst>
          </p:cNvPr>
          <p:cNvSpPr/>
          <p:nvPr/>
        </p:nvSpPr>
        <p:spPr>
          <a:xfrm>
            <a:off x="480291" y="4543855"/>
            <a:ext cx="2225963" cy="803564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b="1"/>
              <a:t>0,7 mljrd. EUR</a:t>
            </a:r>
          </a:p>
          <a:p>
            <a:pPr algn="ctr"/>
            <a:r>
              <a:rPr lang="lv-LV" err="1"/>
              <a:t>Iekšlietu</a:t>
            </a:r>
            <a:r>
              <a:rPr lang="lv-LV"/>
              <a:t> fondiem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FFA5211-96DC-6338-5338-9BB5AE3FF45F}"/>
              </a:ext>
            </a:extLst>
          </p:cNvPr>
          <p:cNvSpPr/>
          <p:nvPr/>
        </p:nvSpPr>
        <p:spPr>
          <a:xfrm>
            <a:off x="2946400" y="4543855"/>
            <a:ext cx="2225963" cy="803564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b="1"/>
              <a:t>0,4 mljrd. EUR</a:t>
            </a:r>
          </a:p>
          <a:p>
            <a:pPr algn="ctr"/>
            <a:r>
              <a:rPr lang="lv-LV"/>
              <a:t>SKF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DE8B581-0181-BAB2-6171-083053EC2203}"/>
              </a:ext>
            </a:extLst>
          </p:cNvPr>
          <p:cNvSpPr txBox="1">
            <a:spLocks/>
          </p:cNvSpPr>
          <p:nvPr/>
        </p:nvSpPr>
        <p:spPr>
          <a:xfrm>
            <a:off x="286326" y="5608869"/>
            <a:ext cx="5216235" cy="10718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v-LV" sz="1300" dirty="0">
                <a:latin typeface="Verdana"/>
                <a:ea typeface="Verdana"/>
              </a:rPr>
              <a:t>* + nacionālais līdzfinansējums (atšķiras starp instrumentiem) </a:t>
            </a:r>
          </a:p>
          <a:p>
            <a:pPr algn="just"/>
            <a:r>
              <a:rPr lang="lv-LV" sz="1300" dirty="0"/>
              <a:t>** par sadalījumu jāvienojas nacionāli </a:t>
            </a:r>
          </a:p>
        </p:txBody>
      </p:sp>
    </p:spTree>
    <p:extLst>
      <p:ext uri="{BB962C8B-B14F-4D97-AF65-F5344CB8AC3E}">
        <p14:creationId xmlns:p14="http://schemas.microsoft.com/office/powerpoint/2010/main" val="1407849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26075B-589B-6AA4-7978-3539796BE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D5FB-115F-B5EC-7704-FDF684F6F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445" y="-7748"/>
            <a:ext cx="10166555" cy="705465"/>
          </a:xfrm>
          <a:solidFill>
            <a:srgbClr val="002060"/>
          </a:solidFill>
        </p:spPr>
        <p:txBody>
          <a:bodyPr anchor="ctr">
            <a:normAutofit fontScale="90000"/>
          </a:bodyPr>
          <a:lstStyle/>
          <a:p>
            <a:r>
              <a:rPr lang="lv-LV">
                <a:solidFill>
                  <a:schemeClr val="bg1"/>
                </a:solidFill>
              </a:rPr>
              <a:t>Indikatīvais laika grafiks plānošanai VRP plāna sagatavošanai</a:t>
            </a:r>
            <a:endParaRPr lang="lv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377FC8-E9C6-D0CA-E06B-484A790AA61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18</a:t>
            </a:fld>
            <a:endParaRPr lang="en-US" altLang="lv-LV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07D30F-A7F3-CD3E-3CE0-EE131093FE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96" y="1394532"/>
            <a:ext cx="11857408" cy="504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842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B901B-47AC-E6BA-CA1A-96045D1A403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19</a:t>
            </a:fld>
            <a:endParaRPr lang="en-US" altLang="lv-LV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4CF8F7F-D5D0-979E-1955-A6CD723CDAD6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1872343" y="0"/>
            <a:ext cx="10319657" cy="945573"/>
          </a:xfrm>
          <a:prstGeom prst="rect">
            <a:avLst/>
          </a:prstGeom>
          <a:solidFill>
            <a:srgbClr val="0121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br>
              <a:rPr lang="lv-LV" sz="2000">
                <a:solidFill>
                  <a:schemeClr val="bg1"/>
                </a:solidFill>
              </a:rPr>
            </a:br>
            <a:r>
              <a:rPr lang="lv-LV">
                <a:solidFill>
                  <a:schemeClr val="bg1"/>
                </a:solidFill>
              </a:rPr>
              <a:t>Pielikumi: </a:t>
            </a:r>
            <a:endParaRPr lang="lv-LV" sz="21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BBCF28-C3F6-AE87-FECC-BEDE5C5F7342}"/>
              </a:ext>
            </a:extLst>
          </p:cNvPr>
          <p:cNvSpPr txBox="1"/>
          <p:nvPr/>
        </p:nvSpPr>
        <p:spPr>
          <a:xfrm>
            <a:off x="350608" y="4185837"/>
            <a:ext cx="11651555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endParaRPr lang="lv-LV" sz="11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Ziņojumā izmantoti KPVIS dati. Detalizētāka informācija par ES fondiem un AF (t. sk. ieviešanas progresu) pieejama ES fondu tīmekļa vietnē: </a:t>
            </a:r>
            <a:r>
              <a:rPr lang="lv-LV" sz="1100" u="sng">
                <a:latin typeface="Verdana" panose="020B0604030504040204" pitchFamily="34" charset="0"/>
                <a:ea typeface="Verdana" panose="020B0604030504040204" pitchFamily="34" charset="0"/>
                <a:hlinkClick r:id="rId3"/>
              </a:rPr>
              <a:t>https://www.esfondi.lv/profesionaliem/ieviesana/ieviesanas-plani-un-to-izpilde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 un CFLA tīmekļa vietnē  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4"/>
              </a:rPr>
              <a:t>www.cfla.gov.lv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, detalizēta informācija par AF rādītāju izpildes progresu pieejama ES fondu tīmekļa vietnē: 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5"/>
              </a:rPr>
              <a:t>https://www.esfondi.lv/profesionaliem/ieviesana/zinojumi/progresa-zinojumi-par-atveselosanas-fondu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 Savukārt 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par EEZ, Norvēģijas </a:t>
            </a:r>
            <a:r>
              <a:rPr lang="lv-LV" sz="1100" err="1">
                <a:latin typeface="Verdana" panose="020B0604030504040204" pitchFamily="34" charset="0"/>
                <a:ea typeface="Verdana" panose="020B0604030504040204" pitchFamily="34" charset="0"/>
              </a:rPr>
              <a:t>grantiem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 – tīmekļa vietnē: 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  <a:hlinkClick r:id="rId6"/>
              </a:rPr>
              <a:t>https://eeagrants.lv/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, par Šveices ieguldījumu - </a:t>
            </a:r>
            <a:r>
              <a:rPr lang="lv-LV" sz="1100" u="sng">
                <a:latin typeface="Verdana" panose="020B0604030504040204" pitchFamily="34" charset="0"/>
                <a:ea typeface="Verdana" panose="020B0604030504040204" pitchFamily="34" charset="0"/>
                <a:hlinkClick r:id="rId7"/>
              </a:rPr>
              <a:t>https://swiss-contribution.lv/</a:t>
            </a:r>
            <a:r>
              <a:rPr lang="lv-LV" sz="110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04C42310-AA54-04ED-9CFD-4DCC34B54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5562247"/>
            <a:ext cx="11877575" cy="76235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914400"/>
            <a:r>
              <a:rPr lang="lv-LV" sz="1600" spc="3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Finanšu ministrs								A. Ašeradens</a:t>
            </a:r>
            <a:endParaRPr lang="lv-LV" sz="1600">
              <a:effectLst/>
              <a:latin typeface="Verdana" panose="020B0604030504040204" pitchFamily="34" charset="0"/>
              <a:ea typeface="Verdana" panose="020B0604030504040204" pitchFamily="34" charset="0"/>
              <a:cs typeface="DokChampa" panose="020B0604020202020204" pitchFamily="34" charset="-34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v-LV" altLang="lv-LV" sz="16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lvl="0" algn="just" defTabSz="914400"/>
            <a:r>
              <a:rPr lang="lv-LV" altLang="lv-LV" sz="1000" bmk="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Ilze Mežsarga </a:t>
            </a:r>
            <a:r>
              <a:rPr lang="lv-LV" altLang="lv-LV" sz="1000" bmk="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29279974</a:t>
            </a:r>
            <a:r>
              <a:rPr lang="lv-LV" altLang="lv-LV" sz="1000" bmk="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endParaRPr lang="lv-LV" altLang="lv-LV" sz="10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0" algn="just" defTabSz="914400"/>
            <a:r>
              <a:rPr lang="lv-LV" altLang="lv-LV" sz="10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8"/>
              </a:rPr>
              <a:t>ilze.mezsarga@fm.gov.lv</a:t>
            </a:r>
            <a:endParaRPr lang="lv-LV" altLang="lv-LV" sz="10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v-LV" altLang="lv-LV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8F11C2-1B88-286A-59F2-64BE06BE5F59}"/>
              </a:ext>
            </a:extLst>
          </p:cNvPr>
          <p:cNvSpPr txBox="1"/>
          <p:nvPr/>
        </p:nvSpPr>
        <p:spPr>
          <a:xfrm>
            <a:off x="461888" y="1841420"/>
            <a:ext cx="107615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Viedās administrācijas un reģionālās attīstības ministrijas un Valsts kancelejas sniegtā informācija un priekšlikumi Atveseļošanas fonda projektu termiņa pagarinājumam, t.sk. priekšlikums MK lēmumam.</a:t>
            </a: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lv-LV" sz="1800" i="1" kern="10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ES fondu 2014.–2020. gada plānošanas perioda aktualitātes</a:t>
            </a: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,</a:t>
            </a:r>
            <a:r>
              <a:rPr lang="lv-LV" sz="1800" i="1" kern="10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t.sk. priekšlikums MK lēmumam. </a:t>
            </a:r>
            <a:endParaRPr lang="lv-LV" sz="1800" i="1" kern="100"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Atveseļošanas fonda plāna vēl izpildāmo rādītāju izpildes statuss.</a:t>
            </a: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Turpmākā ziņošanas kārtība MK. </a:t>
            </a: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lv-LV" sz="1800" i="1" kern="100"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Informatīvā ziņojuma tehniskā informācija.</a:t>
            </a:r>
            <a:endParaRPr lang="lv-LV" sz="18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59798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M-Presentation_LV.pptx" id="{02C5A7C7-E12E-4316-85F3-17B400FB557F}" vid="{558787D4-1F96-4AEC-9C62-B2AAD389BF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1686BC-4040-4C55-B61B-2D61E1828D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A26EAD-C3C4-4422-8263-E718DE20C736}">
  <ds:schemaRefs>
    <ds:schemaRef ds:uri="http://purl.org/dc/elements/1.1/"/>
    <ds:schemaRef ds:uri="http://purl.org/dc/terms/"/>
    <ds:schemaRef ds:uri="http://schemas.microsoft.com/internal/obd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80452BC-2159-499B-B2EE-D0DD5767A271}">
  <ds:schemaRefs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1b8a7570-3ec8-4c4e-9532-5dbb2f157b31}" enabled="1" method="Standard" siteId="{fd50a0e4-c289-4266-b7ff-7d9cf5066e9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FM-Presentation_LV</Template>
  <TotalTime>2</TotalTime>
  <Words>1643</Words>
  <Application>Microsoft Office PowerPoint</Application>
  <PresentationFormat>Widescreen</PresentationFormat>
  <Paragraphs>161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Aptos</vt:lpstr>
      <vt:lpstr>Arial</vt:lpstr>
      <vt:lpstr>Calibri</vt:lpstr>
      <vt:lpstr>DokChampa</vt:lpstr>
      <vt:lpstr>Times New Roman</vt:lpstr>
      <vt:lpstr>Verdana</vt:lpstr>
      <vt:lpstr>Verdana Bold</vt:lpstr>
      <vt:lpstr>Wingdings</vt:lpstr>
      <vt:lpstr>89_Prezentacija_templateLV</vt:lpstr>
      <vt:lpstr>PowerPoint Presentation</vt:lpstr>
      <vt:lpstr> Prioritātes 2026. gadam</vt:lpstr>
      <vt:lpstr>PowerPoint Presentation</vt:lpstr>
      <vt:lpstr>ES fondu investīcijām izsludinātas vai pabeigtas vairāk kā 90% projektu atlases no pieejamā ES finansējuma. Līdz 2026. gada vidum ~ 86% būs projekti ieviešanā un līdz šī gada beigām ~90%. </vt:lpstr>
      <vt:lpstr>PowerPoint Presentation</vt:lpstr>
      <vt:lpstr>PowerPoint Presentation</vt:lpstr>
      <vt:lpstr>Papildu informācija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2028.-2034. g. perioda indikatīvā aploksne un regulu nosacījumi</vt:lpstr>
      <vt:lpstr>Indikatīvais laika grafiks plānošanai VRP plāna sagatavošanai</vt:lpstr>
      <vt:lpstr> Pielikumi: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Ziepniece</dc:creator>
  <cp:lastModifiedBy>Ilze Mežsarga</cp:lastModifiedBy>
  <cp:revision>3</cp:revision>
  <cp:lastPrinted>2024-11-19T10:55:10Z</cp:lastPrinted>
  <dcterms:created xsi:type="dcterms:W3CDTF">2022-01-10T13:44:34Z</dcterms:created>
  <dcterms:modified xsi:type="dcterms:W3CDTF">2026-03-26T10:56:04Z</dcterms:modified>
</cp:coreProperties>
</file>