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881A2D6" w14:textId="1C59A20E" w:rsidR="002F20C2" w:rsidRPr="00EC2905" w:rsidRDefault="00EF5225" w:rsidP="00B72467">
      <w:pPr>
        <w:jc w:val="center"/>
        <w:rPr>
          <w:rFonts w:cs="Times New Roman"/>
          <w:b/>
          <w:bCs/>
          <w:szCs w:val="24"/>
        </w:rPr>
      </w:pPr>
      <w:r>
        <w:rPr>
          <w:rFonts w:cs="Times New Roman"/>
          <w:b/>
          <w:bCs/>
          <w:szCs w:val="24"/>
        </w:rPr>
        <w:t>Informatīvais</w:t>
      </w:r>
      <w:r w:rsidRPr="00EC2905">
        <w:rPr>
          <w:rFonts w:cs="Times New Roman"/>
          <w:b/>
          <w:bCs/>
          <w:szCs w:val="24"/>
        </w:rPr>
        <w:t xml:space="preserve"> </w:t>
      </w:r>
      <w:r w:rsidR="002F20C2" w:rsidRPr="00EC2905">
        <w:rPr>
          <w:rFonts w:cs="Times New Roman"/>
          <w:b/>
          <w:bCs/>
          <w:szCs w:val="24"/>
        </w:rPr>
        <w:t xml:space="preserve">ziņojums par </w:t>
      </w:r>
      <w:r w:rsidR="0014591B">
        <w:rPr>
          <w:rFonts w:cs="Times New Roman"/>
          <w:b/>
          <w:bCs/>
          <w:szCs w:val="24"/>
        </w:rPr>
        <w:t xml:space="preserve">Latvijas </w:t>
      </w:r>
      <w:r w:rsidR="002F20C2" w:rsidRPr="00EC2905">
        <w:rPr>
          <w:rFonts w:cs="Times New Roman"/>
          <w:b/>
          <w:bCs/>
          <w:szCs w:val="24"/>
        </w:rPr>
        <w:t xml:space="preserve">kapitāla tirgus </w:t>
      </w:r>
      <w:r w:rsidR="007D505F" w:rsidRPr="00EC2905">
        <w:rPr>
          <w:rFonts w:cs="Times New Roman"/>
          <w:b/>
          <w:bCs/>
          <w:szCs w:val="24"/>
        </w:rPr>
        <w:t>tālāku attīstību</w:t>
      </w:r>
    </w:p>
    <w:p w14:paraId="6157A93C" w14:textId="77777777" w:rsidR="002F20C2" w:rsidRPr="00EC2905" w:rsidRDefault="002F20C2">
      <w:pPr>
        <w:rPr>
          <w:rFonts w:cs="Times New Roman"/>
          <w:b/>
          <w:bCs/>
          <w:szCs w:val="24"/>
        </w:rPr>
      </w:pPr>
    </w:p>
    <w:p w14:paraId="4F459993" w14:textId="1BBB3706" w:rsidR="00200A18" w:rsidRPr="00EC2905" w:rsidRDefault="004263DB" w:rsidP="009946A6">
      <w:pPr>
        <w:ind w:firstLine="720"/>
        <w:jc w:val="center"/>
        <w:rPr>
          <w:rFonts w:cs="Times New Roman"/>
          <w:b/>
          <w:bCs/>
          <w:szCs w:val="24"/>
        </w:rPr>
      </w:pPr>
      <w:r w:rsidRPr="00EC2905">
        <w:rPr>
          <w:rFonts w:cs="Times New Roman"/>
          <w:b/>
          <w:bCs/>
          <w:szCs w:val="24"/>
        </w:rPr>
        <w:t xml:space="preserve">Ievads </w:t>
      </w:r>
    </w:p>
    <w:p w14:paraId="50C14F07" w14:textId="23019CE8" w:rsidR="00B72467" w:rsidRPr="00EC2905" w:rsidRDefault="00B72467">
      <w:pPr>
        <w:rPr>
          <w:rFonts w:cs="Times New Roman"/>
          <w:b/>
          <w:bCs/>
          <w:szCs w:val="24"/>
        </w:rPr>
      </w:pPr>
    </w:p>
    <w:p w14:paraId="0FED3033" w14:textId="5A8852B7" w:rsidR="00B72467" w:rsidRPr="00EC2905" w:rsidRDefault="00EF5225" w:rsidP="00B72467">
      <w:pPr>
        <w:jc w:val="both"/>
        <w:rPr>
          <w:rFonts w:cs="Times New Roman"/>
          <w:b/>
          <w:bCs/>
          <w:szCs w:val="24"/>
        </w:rPr>
      </w:pPr>
      <w:r>
        <w:rPr>
          <w:rFonts w:cs="Times New Roman"/>
          <w:b/>
          <w:bCs/>
          <w:szCs w:val="24"/>
        </w:rPr>
        <w:t>Informatīvā</w:t>
      </w:r>
      <w:r w:rsidRPr="00EC2905">
        <w:rPr>
          <w:rFonts w:cs="Times New Roman"/>
          <w:b/>
          <w:bCs/>
          <w:szCs w:val="24"/>
        </w:rPr>
        <w:t xml:space="preserve"> </w:t>
      </w:r>
      <w:r w:rsidR="00B72467" w:rsidRPr="00EC2905">
        <w:rPr>
          <w:rFonts w:cs="Times New Roman"/>
          <w:b/>
          <w:bCs/>
          <w:szCs w:val="24"/>
        </w:rPr>
        <w:t>ziņojuma mērķis ir noteikt kapitāla tirgus attīstības mērķi un virzienus</w:t>
      </w:r>
      <w:r w:rsidR="0014591B">
        <w:rPr>
          <w:rFonts w:cs="Times New Roman"/>
          <w:b/>
          <w:bCs/>
          <w:szCs w:val="24"/>
        </w:rPr>
        <w:t xml:space="preserve"> vidējam termiņam</w:t>
      </w:r>
      <w:r w:rsidR="00B72467" w:rsidRPr="00EC2905">
        <w:rPr>
          <w:rFonts w:cs="Times New Roman"/>
          <w:b/>
          <w:bCs/>
          <w:szCs w:val="24"/>
        </w:rPr>
        <w:t xml:space="preserve">, lai veicinātu finansējuma pieejamību ekonomikas </w:t>
      </w:r>
      <w:r w:rsidR="00921986" w:rsidRPr="00EC2905">
        <w:rPr>
          <w:rFonts w:cs="Times New Roman"/>
          <w:b/>
          <w:bCs/>
          <w:szCs w:val="24"/>
        </w:rPr>
        <w:t xml:space="preserve">izaugsmei un </w:t>
      </w:r>
      <w:r w:rsidR="00B72467" w:rsidRPr="00EC2905">
        <w:rPr>
          <w:rFonts w:cs="Times New Roman"/>
          <w:b/>
          <w:bCs/>
          <w:szCs w:val="24"/>
        </w:rPr>
        <w:t>transformācijas veicināšanai</w:t>
      </w:r>
      <w:r w:rsidR="00921986" w:rsidRPr="00EC2905">
        <w:rPr>
          <w:rFonts w:cs="Times New Roman"/>
          <w:b/>
          <w:bCs/>
          <w:szCs w:val="24"/>
        </w:rPr>
        <w:t>, kā arī sniegt</w:t>
      </w:r>
      <w:r w:rsidR="00AF5AE5">
        <w:rPr>
          <w:rFonts w:cs="Times New Roman"/>
          <w:b/>
          <w:bCs/>
          <w:szCs w:val="24"/>
        </w:rPr>
        <w:t>u</w:t>
      </w:r>
      <w:r w:rsidR="00921986" w:rsidRPr="00EC2905">
        <w:rPr>
          <w:rFonts w:cs="Times New Roman"/>
          <w:b/>
          <w:bCs/>
          <w:szCs w:val="24"/>
        </w:rPr>
        <w:t xml:space="preserve"> ieguldījumu iespējas, nodrošinot augsta līmeņa aizsardzību ieguldītājiem. </w:t>
      </w:r>
      <w:r w:rsidR="00B72467" w:rsidRPr="00EC2905">
        <w:rPr>
          <w:rFonts w:cs="Times New Roman"/>
          <w:b/>
          <w:bCs/>
          <w:szCs w:val="24"/>
        </w:rPr>
        <w:t xml:space="preserve"> </w:t>
      </w:r>
      <w:r w:rsidR="00371C5D">
        <w:rPr>
          <w:rFonts w:cs="Times New Roman"/>
          <w:b/>
          <w:bCs/>
          <w:szCs w:val="24"/>
        </w:rPr>
        <w:t>Informatīva</w:t>
      </w:r>
      <w:r w:rsidR="00CF643B">
        <w:rPr>
          <w:rFonts w:cs="Times New Roman"/>
          <w:b/>
          <w:bCs/>
          <w:szCs w:val="24"/>
        </w:rPr>
        <w:t>jā</w:t>
      </w:r>
      <w:r w:rsidR="00371C5D">
        <w:rPr>
          <w:rFonts w:cs="Times New Roman"/>
          <w:b/>
          <w:bCs/>
          <w:szCs w:val="24"/>
        </w:rPr>
        <w:t xml:space="preserve"> ziņo</w:t>
      </w:r>
      <w:r w:rsidR="00BD6BE0">
        <w:rPr>
          <w:rFonts w:cs="Times New Roman"/>
          <w:b/>
          <w:bCs/>
          <w:szCs w:val="24"/>
        </w:rPr>
        <w:t>jum</w:t>
      </w:r>
      <w:r w:rsidR="00CF643B">
        <w:rPr>
          <w:rFonts w:cs="Times New Roman"/>
          <w:b/>
          <w:bCs/>
          <w:szCs w:val="24"/>
        </w:rPr>
        <w:t>ā ietverts</w:t>
      </w:r>
      <w:r w:rsidR="00BD6BE0">
        <w:rPr>
          <w:rFonts w:cs="Times New Roman"/>
          <w:b/>
          <w:bCs/>
          <w:szCs w:val="24"/>
        </w:rPr>
        <w:t xml:space="preserve"> </w:t>
      </w:r>
      <w:r w:rsidR="009A19C9">
        <w:rPr>
          <w:rFonts w:cs="Times New Roman"/>
          <w:b/>
          <w:bCs/>
          <w:szCs w:val="24"/>
        </w:rPr>
        <w:t>pārskat</w:t>
      </w:r>
      <w:r w:rsidR="00CF643B">
        <w:rPr>
          <w:rFonts w:cs="Times New Roman"/>
          <w:b/>
          <w:bCs/>
          <w:szCs w:val="24"/>
        </w:rPr>
        <w:t>s par</w:t>
      </w:r>
      <w:r w:rsidR="009A19C9">
        <w:rPr>
          <w:rFonts w:cs="Times New Roman"/>
          <w:b/>
          <w:bCs/>
          <w:szCs w:val="24"/>
        </w:rPr>
        <w:t xml:space="preserve"> </w:t>
      </w:r>
      <w:r w:rsidR="007F1E12">
        <w:rPr>
          <w:rFonts w:cs="Times New Roman"/>
          <w:b/>
          <w:bCs/>
          <w:szCs w:val="24"/>
        </w:rPr>
        <w:t>šobrīd spēkā esoš</w:t>
      </w:r>
      <w:r w:rsidR="00CF643B">
        <w:rPr>
          <w:rFonts w:cs="Times New Roman"/>
          <w:b/>
          <w:bCs/>
          <w:szCs w:val="24"/>
        </w:rPr>
        <w:t>ajiem</w:t>
      </w:r>
      <w:r w:rsidR="009A19C9">
        <w:rPr>
          <w:rFonts w:cs="Times New Roman"/>
          <w:b/>
          <w:bCs/>
          <w:szCs w:val="24"/>
        </w:rPr>
        <w:t xml:space="preserve"> kapitāla tirgus attīst</w:t>
      </w:r>
      <w:r w:rsidR="007D6FEF">
        <w:rPr>
          <w:rFonts w:cs="Times New Roman"/>
          <w:b/>
          <w:bCs/>
          <w:szCs w:val="24"/>
        </w:rPr>
        <w:t>ības mērķ</w:t>
      </w:r>
      <w:r w:rsidR="00CF643B">
        <w:rPr>
          <w:rFonts w:cs="Times New Roman"/>
          <w:b/>
          <w:bCs/>
          <w:szCs w:val="24"/>
        </w:rPr>
        <w:t>iem</w:t>
      </w:r>
      <w:r w:rsidR="00BC62BA">
        <w:rPr>
          <w:rFonts w:cs="Times New Roman"/>
          <w:b/>
          <w:bCs/>
          <w:szCs w:val="24"/>
        </w:rPr>
        <w:t xml:space="preserve">, </w:t>
      </w:r>
      <w:r w:rsidR="003F4B83">
        <w:rPr>
          <w:rFonts w:cs="Times New Roman"/>
          <w:b/>
          <w:bCs/>
          <w:szCs w:val="24"/>
        </w:rPr>
        <w:t>pamatojoties uz</w:t>
      </w:r>
      <w:r w:rsidR="00C334C2">
        <w:rPr>
          <w:rFonts w:cs="Times New Roman"/>
          <w:b/>
          <w:bCs/>
          <w:szCs w:val="24"/>
        </w:rPr>
        <w:t xml:space="preserve"> </w:t>
      </w:r>
      <w:r w:rsidR="00BC62BA" w:rsidRPr="00BC62BA">
        <w:rPr>
          <w:rFonts w:cs="Times New Roman"/>
          <w:b/>
          <w:bCs/>
          <w:szCs w:val="24"/>
        </w:rPr>
        <w:t>2022.gada 14.decembrī deklarācijā par Ministru kabineta iecerēto darbību iekļaut</w:t>
      </w:r>
      <w:r w:rsidR="00C334C2">
        <w:rPr>
          <w:rFonts w:cs="Times New Roman"/>
          <w:b/>
          <w:bCs/>
          <w:szCs w:val="24"/>
        </w:rPr>
        <w:t>ajiem</w:t>
      </w:r>
      <w:r w:rsidR="00BC62BA" w:rsidRPr="00BC62BA">
        <w:rPr>
          <w:rFonts w:cs="Times New Roman"/>
          <w:b/>
          <w:bCs/>
          <w:szCs w:val="24"/>
        </w:rPr>
        <w:t xml:space="preserve"> virzien</w:t>
      </w:r>
      <w:r w:rsidR="003F4B83">
        <w:rPr>
          <w:rFonts w:cs="Times New Roman"/>
          <w:b/>
          <w:bCs/>
          <w:szCs w:val="24"/>
        </w:rPr>
        <w:t>iem</w:t>
      </w:r>
      <w:r w:rsidR="00BC62BA" w:rsidRPr="00BC62BA">
        <w:rPr>
          <w:rFonts w:cs="Times New Roman"/>
          <w:b/>
          <w:bCs/>
          <w:szCs w:val="24"/>
        </w:rPr>
        <w:t xml:space="preserve"> un nosacījumi</w:t>
      </w:r>
      <w:r w:rsidR="003F4B83">
        <w:rPr>
          <w:rFonts w:cs="Times New Roman"/>
          <w:b/>
          <w:bCs/>
          <w:szCs w:val="24"/>
        </w:rPr>
        <w:t>em</w:t>
      </w:r>
      <w:r w:rsidR="00BC62BA" w:rsidRPr="00BC62BA">
        <w:rPr>
          <w:rFonts w:cs="Times New Roman"/>
          <w:b/>
          <w:bCs/>
          <w:szCs w:val="24"/>
        </w:rPr>
        <w:t xml:space="preserve"> tālākai kapitāla tirgus attīstībai</w:t>
      </w:r>
      <w:r w:rsidR="00620EA4">
        <w:rPr>
          <w:rFonts w:cs="Times New Roman"/>
          <w:b/>
          <w:bCs/>
          <w:szCs w:val="24"/>
        </w:rPr>
        <w:t xml:space="preserve">. Informatīvajā ziņojumā ir </w:t>
      </w:r>
      <w:r w:rsidR="006E5F0E">
        <w:rPr>
          <w:rFonts w:cs="Times New Roman"/>
          <w:b/>
          <w:bCs/>
          <w:szCs w:val="24"/>
        </w:rPr>
        <w:t xml:space="preserve">sniegts </w:t>
      </w:r>
      <w:r w:rsidR="00B77940">
        <w:rPr>
          <w:rFonts w:cs="Times New Roman"/>
          <w:b/>
          <w:bCs/>
          <w:szCs w:val="24"/>
        </w:rPr>
        <w:t xml:space="preserve">kopējo </w:t>
      </w:r>
      <w:r w:rsidR="009D5CB4">
        <w:rPr>
          <w:rFonts w:cs="Times New Roman"/>
          <w:b/>
          <w:bCs/>
          <w:szCs w:val="24"/>
        </w:rPr>
        <w:t xml:space="preserve">kapitāla tirgus attīstības </w:t>
      </w:r>
      <w:r w:rsidR="00177EA2">
        <w:rPr>
          <w:rFonts w:cs="Times New Roman"/>
          <w:b/>
          <w:bCs/>
          <w:szCs w:val="24"/>
        </w:rPr>
        <w:t>rādītāju</w:t>
      </w:r>
      <w:r w:rsidR="009D5CB4">
        <w:rPr>
          <w:rFonts w:cs="Times New Roman"/>
          <w:b/>
          <w:bCs/>
          <w:szCs w:val="24"/>
        </w:rPr>
        <w:t xml:space="preserve"> raksturojums </w:t>
      </w:r>
      <w:r w:rsidR="00177EA2">
        <w:rPr>
          <w:rFonts w:cs="Times New Roman"/>
          <w:b/>
          <w:bCs/>
          <w:szCs w:val="24"/>
        </w:rPr>
        <w:t>un tā sas</w:t>
      </w:r>
      <w:r w:rsidR="001236CE">
        <w:rPr>
          <w:rFonts w:cs="Times New Roman"/>
          <w:b/>
          <w:bCs/>
          <w:szCs w:val="24"/>
        </w:rPr>
        <w:t xml:space="preserve">aiste ar </w:t>
      </w:r>
      <w:r w:rsidR="009A2B16">
        <w:rPr>
          <w:rFonts w:cs="Times New Roman"/>
          <w:b/>
          <w:bCs/>
          <w:szCs w:val="24"/>
        </w:rPr>
        <w:t>finansējuma nodrošināšanas nepieciešamību tautsaimniecības attīstībai</w:t>
      </w:r>
      <w:r w:rsidR="00C12A73">
        <w:rPr>
          <w:rFonts w:cs="Times New Roman"/>
          <w:b/>
          <w:bCs/>
          <w:szCs w:val="24"/>
        </w:rPr>
        <w:t xml:space="preserve">. Informatīvajā </w:t>
      </w:r>
      <w:r w:rsidR="00926EA5">
        <w:rPr>
          <w:rFonts w:cs="Times New Roman"/>
          <w:b/>
          <w:bCs/>
          <w:szCs w:val="24"/>
        </w:rPr>
        <w:t xml:space="preserve">ziņojumā </w:t>
      </w:r>
      <w:r w:rsidR="009A2B16">
        <w:rPr>
          <w:rFonts w:cs="Times New Roman"/>
          <w:b/>
          <w:bCs/>
          <w:szCs w:val="24"/>
        </w:rPr>
        <w:t>ir</w:t>
      </w:r>
      <w:r w:rsidR="009D5CB4">
        <w:rPr>
          <w:rFonts w:cs="Times New Roman"/>
          <w:b/>
          <w:bCs/>
          <w:szCs w:val="24"/>
        </w:rPr>
        <w:t xml:space="preserve"> </w:t>
      </w:r>
      <w:r w:rsidR="00963F68">
        <w:rPr>
          <w:rFonts w:cs="Times New Roman"/>
          <w:b/>
          <w:bCs/>
          <w:szCs w:val="24"/>
        </w:rPr>
        <w:t xml:space="preserve">noteikti </w:t>
      </w:r>
      <w:r w:rsidR="009306C0">
        <w:rPr>
          <w:rFonts w:cs="Times New Roman"/>
          <w:b/>
          <w:bCs/>
          <w:szCs w:val="24"/>
        </w:rPr>
        <w:t xml:space="preserve">kapitāla tirgus turpmākās attīstības virzieni, </w:t>
      </w:r>
      <w:r w:rsidR="00413F37">
        <w:rPr>
          <w:rFonts w:cs="Times New Roman"/>
          <w:b/>
          <w:bCs/>
          <w:szCs w:val="24"/>
        </w:rPr>
        <w:t>kopējās tirgus kapitalizācijas</w:t>
      </w:r>
      <w:r w:rsidR="002B4B1F">
        <w:rPr>
          <w:rFonts w:cs="Times New Roman"/>
          <w:b/>
          <w:bCs/>
          <w:szCs w:val="24"/>
        </w:rPr>
        <w:t xml:space="preserve"> </w:t>
      </w:r>
      <w:r w:rsidR="008704C2">
        <w:rPr>
          <w:rFonts w:cs="Times New Roman"/>
          <w:b/>
          <w:bCs/>
          <w:szCs w:val="24"/>
        </w:rPr>
        <w:t>kvantitatīvais mērķis</w:t>
      </w:r>
      <w:r w:rsidR="002A6FB2">
        <w:rPr>
          <w:rFonts w:cs="Times New Roman"/>
          <w:b/>
          <w:bCs/>
          <w:szCs w:val="24"/>
        </w:rPr>
        <w:t xml:space="preserve"> un </w:t>
      </w:r>
      <w:r w:rsidR="007F14A8">
        <w:rPr>
          <w:rFonts w:cs="Times New Roman"/>
          <w:b/>
          <w:bCs/>
          <w:szCs w:val="24"/>
        </w:rPr>
        <w:t xml:space="preserve">uzdevumi </w:t>
      </w:r>
      <w:r w:rsidR="00C41263">
        <w:rPr>
          <w:rFonts w:cs="Times New Roman"/>
          <w:b/>
          <w:bCs/>
          <w:szCs w:val="24"/>
        </w:rPr>
        <w:t>ministrijām  un iestādēm</w:t>
      </w:r>
      <w:r w:rsidR="002A6FB2" w:rsidRPr="002A6FB2">
        <w:rPr>
          <w:rFonts w:cs="Times New Roman"/>
          <w:b/>
          <w:bCs/>
          <w:szCs w:val="24"/>
        </w:rPr>
        <w:t xml:space="preserve"> </w:t>
      </w:r>
      <w:r w:rsidR="002A6FB2">
        <w:rPr>
          <w:rFonts w:cs="Times New Roman"/>
          <w:b/>
          <w:bCs/>
          <w:szCs w:val="24"/>
        </w:rPr>
        <w:t>kapitāla tirgus attīstības mērķa sasniegšanai</w:t>
      </w:r>
      <w:r w:rsidR="00C41263">
        <w:rPr>
          <w:rFonts w:cs="Times New Roman"/>
          <w:b/>
          <w:bCs/>
          <w:szCs w:val="24"/>
        </w:rPr>
        <w:t xml:space="preserve">. </w:t>
      </w:r>
    </w:p>
    <w:p w14:paraId="2DA4CB21" w14:textId="77777777" w:rsidR="009841AF" w:rsidRDefault="009841AF" w:rsidP="007D505F">
      <w:pPr>
        <w:jc w:val="both"/>
        <w:rPr>
          <w:rFonts w:cs="Times New Roman"/>
          <w:szCs w:val="24"/>
        </w:rPr>
      </w:pPr>
    </w:p>
    <w:p w14:paraId="1796A6B9" w14:textId="2A4781D1" w:rsidR="007D505F" w:rsidRPr="00EC2905" w:rsidRDefault="007D505F" w:rsidP="007D505F">
      <w:pPr>
        <w:jc w:val="both"/>
        <w:rPr>
          <w:rFonts w:cs="Times New Roman"/>
          <w:szCs w:val="24"/>
        </w:rPr>
      </w:pPr>
      <w:r w:rsidRPr="00EC2905">
        <w:rPr>
          <w:rFonts w:cs="Times New Roman"/>
          <w:szCs w:val="24"/>
        </w:rPr>
        <w:t>Atbilstoši deklarācijai par Ministru kabineta iecerēto darbību, kas parakstīta 2022.gada 14.decembrī</w:t>
      </w:r>
      <w:r w:rsidR="005812D5" w:rsidRPr="00EC2905">
        <w:rPr>
          <w:rFonts w:cs="Times New Roman"/>
          <w:szCs w:val="24"/>
        </w:rPr>
        <w:t>,</w:t>
      </w:r>
      <w:r w:rsidRPr="00EC2905">
        <w:rPr>
          <w:rFonts w:cs="Times New Roman"/>
          <w:szCs w:val="24"/>
        </w:rPr>
        <w:t xml:space="preserve"> Krišjāņa Kariņa </w:t>
      </w:r>
      <w:r w:rsidR="00EA4CC6">
        <w:rPr>
          <w:rFonts w:cs="Times New Roman"/>
          <w:szCs w:val="24"/>
        </w:rPr>
        <w:t xml:space="preserve">vadītās </w:t>
      </w:r>
      <w:r w:rsidRPr="00EC2905">
        <w:rPr>
          <w:rFonts w:cs="Times New Roman"/>
          <w:szCs w:val="24"/>
        </w:rPr>
        <w:t>valdības mērķis ir Latvija</w:t>
      </w:r>
      <w:r w:rsidR="00B72467" w:rsidRPr="00EC2905">
        <w:rPr>
          <w:rFonts w:cs="Times New Roman"/>
          <w:szCs w:val="24"/>
        </w:rPr>
        <w:t>s</w:t>
      </w:r>
      <w:r w:rsidRPr="00EC2905">
        <w:rPr>
          <w:rFonts w:cs="Times New Roman"/>
          <w:szCs w:val="24"/>
        </w:rPr>
        <w:t xml:space="preserve"> ekonomikas transformācija labākai dzīvei Latvijā. Pēdējo gadu laikā īstenotas būtiskas pārmaiņas augstākās izglītības un zinātnes, finanšu sektora, investīciju piesaistes, administratīvā iedalījuma un citās jomās, kas ielikušas nozīmīgus pamatus nākotnes attīstībai. Turpinot īstenot uzsāktās reformas un ieviešot jaunas pārmaiņas, mūsu rūpēm arī turpmāk jābūt vērstām uz tautsaimniecības izaugsmi, stabilitāti, noturīb</w:t>
      </w:r>
      <w:r w:rsidR="00EC0202" w:rsidRPr="00EC2905">
        <w:rPr>
          <w:rFonts w:cs="Times New Roman"/>
          <w:szCs w:val="24"/>
        </w:rPr>
        <w:t>as vairošanu</w:t>
      </w:r>
      <w:r w:rsidRPr="00EC2905">
        <w:rPr>
          <w:rFonts w:cs="Times New Roman"/>
          <w:szCs w:val="24"/>
        </w:rPr>
        <w:t xml:space="preserve"> un drošības stiprināšanu.</w:t>
      </w:r>
    </w:p>
    <w:p w14:paraId="1013A038" w14:textId="5BF64B99" w:rsidR="005812D5" w:rsidRPr="00EC2905" w:rsidRDefault="005812D5" w:rsidP="007D505F">
      <w:pPr>
        <w:jc w:val="both"/>
        <w:rPr>
          <w:rFonts w:cs="Times New Roman"/>
          <w:szCs w:val="24"/>
        </w:rPr>
      </w:pPr>
    </w:p>
    <w:p w14:paraId="12BF22D2" w14:textId="0B6FFC10" w:rsidR="005812D5" w:rsidRPr="00EC2905" w:rsidRDefault="005812D5" w:rsidP="007D505F">
      <w:pPr>
        <w:jc w:val="both"/>
        <w:rPr>
          <w:rFonts w:cs="Times New Roman"/>
          <w:szCs w:val="24"/>
        </w:rPr>
      </w:pPr>
      <w:r w:rsidRPr="00EC2905">
        <w:rPr>
          <w:rFonts w:cs="Times New Roman"/>
          <w:szCs w:val="24"/>
        </w:rPr>
        <w:t xml:space="preserve">Tautsaimniecības izaugsmi </w:t>
      </w:r>
      <w:r w:rsidR="009B4B37" w:rsidRPr="00EC2905">
        <w:rPr>
          <w:rFonts w:cs="Times New Roman"/>
          <w:szCs w:val="24"/>
        </w:rPr>
        <w:t xml:space="preserve">pēc pandēmijas vājina jauni pārbaudījumi, kas saistīti ar </w:t>
      </w:r>
      <w:r w:rsidR="00356233">
        <w:rPr>
          <w:rFonts w:cs="Times New Roman"/>
          <w:szCs w:val="24"/>
        </w:rPr>
        <w:t xml:space="preserve">Krievijas īstenoto agresijas karu pret </w:t>
      </w:r>
      <w:r w:rsidR="0001299F">
        <w:rPr>
          <w:rFonts w:cs="Times New Roman"/>
          <w:szCs w:val="24"/>
        </w:rPr>
        <w:t>Ukrainu</w:t>
      </w:r>
      <w:r w:rsidR="009B4B37" w:rsidRPr="00EC2905">
        <w:rPr>
          <w:rFonts w:cs="Times New Roman"/>
          <w:szCs w:val="24"/>
        </w:rPr>
        <w:t xml:space="preserve">, </w:t>
      </w:r>
      <w:r w:rsidR="0014591B">
        <w:rPr>
          <w:rFonts w:cs="Times New Roman"/>
          <w:szCs w:val="24"/>
        </w:rPr>
        <w:t xml:space="preserve">pret Krieviju </w:t>
      </w:r>
      <w:r w:rsidR="00723D48">
        <w:rPr>
          <w:rFonts w:cs="Times New Roman"/>
          <w:szCs w:val="24"/>
        </w:rPr>
        <w:t xml:space="preserve">un Baltkrieviju </w:t>
      </w:r>
      <w:r w:rsidR="0014591B">
        <w:rPr>
          <w:rFonts w:cs="Times New Roman"/>
          <w:szCs w:val="24"/>
        </w:rPr>
        <w:t xml:space="preserve">noteikto sankciju ietekmi, </w:t>
      </w:r>
      <w:r w:rsidR="009B4B37" w:rsidRPr="00EC2905">
        <w:rPr>
          <w:rFonts w:cs="Times New Roman"/>
          <w:szCs w:val="24"/>
        </w:rPr>
        <w:t xml:space="preserve">energoresursu un izejvielu cenu </w:t>
      </w:r>
      <w:r w:rsidR="007F6EEC" w:rsidRPr="00EC2905">
        <w:rPr>
          <w:rFonts w:cs="Times New Roman"/>
          <w:szCs w:val="24"/>
        </w:rPr>
        <w:t>kāpum</w:t>
      </w:r>
      <w:r w:rsidR="00F30DB9" w:rsidRPr="00EC2905">
        <w:rPr>
          <w:rFonts w:cs="Times New Roman"/>
          <w:szCs w:val="24"/>
        </w:rPr>
        <w:t>u</w:t>
      </w:r>
      <w:r w:rsidR="009B4B37" w:rsidRPr="00EC2905">
        <w:rPr>
          <w:rFonts w:cs="Times New Roman"/>
          <w:szCs w:val="24"/>
        </w:rPr>
        <w:t xml:space="preserve">, </w:t>
      </w:r>
      <w:r w:rsidR="00B72467" w:rsidRPr="00EC2905">
        <w:rPr>
          <w:rFonts w:cs="Times New Roman"/>
          <w:szCs w:val="24"/>
        </w:rPr>
        <w:t xml:space="preserve">izejvielu </w:t>
      </w:r>
      <w:r w:rsidR="009B4B37" w:rsidRPr="00EC2905">
        <w:rPr>
          <w:rFonts w:cs="Times New Roman"/>
          <w:szCs w:val="24"/>
        </w:rPr>
        <w:t xml:space="preserve">piegādes grūtībām, augstu inflāciju, kā arī atteikšanās no ekonomiskās sadarbības ar Krieviju un Baltkrieviju. Šie faktori ietekmē investīciju lēmumus, īpaši nozarēs, kuras ir pandēmijas novājinātas, energoietilpīgas un </w:t>
      </w:r>
      <w:r w:rsidR="00EC0202" w:rsidRPr="00EC2905">
        <w:rPr>
          <w:rFonts w:cs="Times New Roman"/>
          <w:szCs w:val="24"/>
        </w:rPr>
        <w:t>kuras nozīmīgi ietekmē piegādes traucējumi vai grūtības noieta tirgos. Investīciju lēmumus vēl vairāk apgrūtina</w:t>
      </w:r>
      <w:r w:rsidR="001C1C64" w:rsidRPr="00EC2905">
        <w:rPr>
          <w:rFonts w:cs="Times New Roman"/>
          <w:szCs w:val="24"/>
        </w:rPr>
        <w:t xml:space="preserve"> ilgstoši vājā kreditēšana, kas joprojām ir būtiska finanšu starpniecības nepilnība</w:t>
      </w:r>
      <w:r w:rsidR="0062235F" w:rsidRPr="00EC2905">
        <w:rPr>
          <w:rFonts w:cs="Times New Roman"/>
          <w:szCs w:val="24"/>
        </w:rPr>
        <w:t xml:space="preserve"> un vāji attīstīts kapitāla tirgus, kā iespējama alternatīva finansējuma pieejamībai</w:t>
      </w:r>
      <w:r w:rsidR="001C1C64" w:rsidRPr="00EC2905">
        <w:rPr>
          <w:rFonts w:cs="Times New Roman"/>
          <w:szCs w:val="24"/>
        </w:rPr>
        <w:t xml:space="preserve">. </w:t>
      </w:r>
    </w:p>
    <w:p w14:paraId="3FD70B00" w14:textId="37CDCD13" w:rsidR="001C1C64" w:rsidRPr="00EC2905" w:rsidRDefault="001C1C64" w:rsidP="007D505F">
      <w:pPr>
        <w:jc w:val="both"/>
        <w:rPr>
          <w:rFonts w:cs="Times New Roman"/>
          <w:szCs w:val="24"/>
        </w:rPr>
      </w:pPr>
    </w:p>
    <w:p w14:paraId="25AE083D" w14:textId="552E04C1" w:rsidR="00EC0202" w:rsidRPr="00EC2905" w:rsidRDefault="00C52246" w:rsidP="007D505F">
      <w:pPr>
        <w:jc w:val="both"/>
        <w:rPr>
          <w:rFonts w:cs="Times New Roman"/>
          <w:szCs w:val="24"/>
        </w:rPr>
      </w:pPr>
      <w:r w:rsidRPr="009946A6">
        <w:rPr>
          <w:rFonts w:cs="Times New Roman"/>
          <w:szCs w:val="24"/>
        </w:rPr>
        <w:t xml:space="preserve">Finanšu sektora attīstības plāns </w:t>
      </w:r>
      <w:r w:rsidR="005039F3" w:rsidRPr="009946A6">
        <w:rPr>
          <w:rFonts w:cs="Times New Roman"/>
          <w:szCs w:val="24"/>
        </w:rPr>
        <w:t>2022</w:t>
      </w:r>
      <w:r w:rsidR="00B212DF" w:rsidRPr="009946A6">
        <w:rPr>
          <w:rFonts w:cs="Times New Roman"/>
          <w:szCs w:val="24"/>
        </w:rPr>
        <w:t>. – 2023. gadam</w:t>
      </w:r>
      <w:r w:rsidR="005039F3" w:rsidRPr="009946A6">
        <w:rPr>
          <w:rFonts w:cs="Times New Roman"/>
          <w:szCs w:val="24"/>
        </w:rPr>
        <w:t xml:space="preserve">, kas apstiprināts ar </w:t>
      </w:r>
      <w:r w:rsidR="007A6F84" w:rsidRPr="009946A6">
        <w:rPr>
          <w:rFonts w:cs="Times New Roman"/>
          <w:szCs w:val="24"/>
        </w:rPr>
        <w:t xml:space="preserve">Ministru </w:t>
      </w:r>
      <w:r w:rsidR="00CC2858" w:rsidRPr="009946A6">
        <w:rPr>
          <w:rFonts w:cs="Times New Roman"/>
          <w:szCs w:val="24"/>
        </w:rPr>
        <w:t xml:space="preserve">kabineta </w:t>
      </w:r>
      <w:r w:rsidR="006B050A" w:rsidRPr="009946A6">
        <w:rPr>
          <w:rFonts w:cs="Times New Roman"/>
          <w:szCs w:val="24"/>
        </w:rPr>
        <w:t xml:space="preserve">2022. gada 31. maija rīkojumu </w:t>
      </w:r>
      <w:r w:rsidR="00F95676" w:rsidRPr="009946A6">
        <w:rPr>
          <w:rFonts w:cs="Times New Roman"/>
          <w:szCs w:val="24"/>
        </w:rPr>
        <w:t>Nr. 396</w:t>
      </w:r>
      <w:r w:rsidR="0042660D" w:rsidRPr="009946A6">
        <w:rPr>
          <w:rFonts w:cs="Times New Roman"/>
          <w:szCs w:val="24"/>
        </w:rPr>
        <w:t xml:space="preserve"> </w:t>
      </w:r>
      <w:r w:rsidR="00C033D6" w:rsidRPr="009946A6">
        <w:rPr>
          <w:rFonts w:cs="Times New Roman"/>
          <w:szCs w:val="24"/>
        </w:rPr>
        <w:t>(prot. Nr. 29 45. §)</w:t>
      </w:r>
      <w:r w:rsidR="009F60BA" w:rsidRPr="009946A6">
        <w:rPr>
          <w:rStyle w:val="FootnoteReference"/>
          <w:rFonts w:cs="Times New Roman"/>
          <w:szCs w:val="24"/>
        </w:rPr>
        <w:footnoteReference w:id="2"/>
      </w:r>
      <w:r w:rsidR="00C033D6" w:rsidRPr="009946A6">
        <w:rPr>
          <w:rFonts w:cs="Times New Roman"/>
          <w:szCs w:val="24"/>
        </w:rPr>
        <w:t>,</w:t>
      </w:r>
      <w:r w:rsidR="0042660D" w:rsidRPr="009946A6">
        <w:rPr>
          <w:rFonts w:cs="Times New Roman"/>
          <w:szCs w:val="24"/>
        </w:rPr>
        <w:t xml:space="preserve"> </w:t>
      </w:r>
      <w:r w:rsidRPr="009946A6">
        <w:rPr>
          <w:rFonts w:cs="Times New Roman"/>
          <w:szCs w:val="24"/>
        </w:rPr>
        <w:t>nosaka fina</w:t>
      </w:r>
      <w:r w:rsidR="00BD380B" w:rsidRPr="009946A6">
        <w:rPr>
          <w:rFonts w:cs="Times New Roman"/>
          <w:szCs w:val="24"/>
        </w:rPr>
        <w:t>n</w:t>
      </w:r>
      <w:r w:rsidRPr="009946A6">
        <w:rPr>
          <w:rFonts w:cs="Times New Roman"/>
          <w:szCs w:val="24"/>
        </w:rPr>
        <w:t xml:space="preserve">šu sektora politikas vidēja termiņa attīstības </w:t>
      </w:r>
      <w:r w:rsidR="00402C12" w:rsidRPr="009946A6">
        <w:rPr>
          <w:rFonts w:cs="Times New Roman"/>
          <w:szCs w:val="24"/>
        </w:rPr>
        <w:t xml:space="preserve">mērķi un </w:t>
      </w:r>
      <w:r w:rsidRPr="009946A6">
        <w:rPr>
          <w:rFonts w:cs="Times New Roman"/>
          <w:szCs w:val="24"/>
        </w:rPr>
        <w:t>virzienus</w:t>
      </w:r>
      <w:r w:rsidR="00402C12" w:rsidRPr="009946A6">
        <w:rPr>
          <w:rFonts w:cs="Times New Roman"/>
          <w:szCs w:val="24"/>
        </w:rPr>
        <w:t>. Kapitāla tirgus attīstības jomā Finanšu sektora attīstības plāns paredz pasākumus kapitāla tirgus attīstībai un investīciju kultūras veidošanai.</w:t>
      </w:r>
      <w:r w:rsidR="00402C12" w:rsidRPr="00EC2905">
        <w:rPr>
          <w:rFonts w:cs="Times New Roman"/>
          <w:szCs w:val="24"/>
        </w:rPr>
        <w:t xml:space="preserve"> </w:t>
      </w:r>
      <w:r w:rsidR="00BD380B" w:rsidRPr="00EC2905">
        <w:rPr>
          <w:rFonts w:cs="Times New Roman"/>
          <w:szCs w:val="24"/>
        </w:rPr>
        <w:t>Plāna ietvaros ir integrēt</w:t>
      </w:r>
      <w:r w:rsidR="00402C12" w:rsidRPr="00EC2905">
        <w:rPr>
          <w:rFonts w:cs="Times New Roman"/>
          <w:szCs w:val="24"/>
        </w:rPr>
        <w:t>a</w:t>
      </w:r>
      <w:r w:rsidR="00BD380B" w:rsidRPr="00EC2905">
        <w:rPr>
          <w:rFonts w:cs="Times New Roman"/>
          <w:szCs w:val="24"/>
        </w:rPr>
        <w:t xml:space="preserve"> Finanšu un kapitāla tirgus komisijas (no 2023.gada 1.janvāra Latvijas Bankas) izstrādātā desmit soļu programma kapitāla tirgus attīstībai:</w:t>
      </w:r>
    </w:p>
    <w:p w14:paraId="0DFDCF90" w14:textId="77777777" w:rsidR="00CD2891" w:rsidRPr="00EC2905" w:rsidRDefault="00CD2891" w:rsidP="007D505F">
      <w:pPr>
        <w:jc w:val="both"/>
        <w:rPr>
          <w:rFonts w:cs="Times New Roman"/>
          <w:szCs w:val="24"/>
        </w:rPr>
      </w:pPr>
    </w:p>
    <w:p w14:paraId="3BABF71E" w14:textId="0A38CB20" w:rsidR="00BD380B" w:rsidRPr="00EC2905" w:rsidRDefault="00BD380B" w:rsidP="00BD380B">
      <w:pPr>
        <w:pStyle w:val="ListParagraph"/>
        <w:numPr>
          <w:ilvl w:val="0"/>
          <w:numId w:val="2"/>
        </w:numPr>
        <w:jc w:val="both"/>
        <w:rPr>
          <w:rFonts w:cs="Times New Roman"/>
          <w:szCs w:val="24"/>
        </w:rPr>
      </w:pPr>
      <w:r w:rsidRPr="00EC2905">
        <w:rPr>
          <w:rFonts w:cs="Times New Roman"/>
          <w:szCs w:val="24"/>
        </w:rPr>
        <w:t xml:space="preserve">valsts </w:t>
      </w:r>
      <w:proofErr w:type="spellStart"/>
      <w:r w:rsidRPr="00EC2905">
        <w:rPr>
          <w:rFonts w:cs="Times New Roman"/>
          <w:szCs w:val="24"/>
        </w:rPr>
        <w:t>fondēto</w:t>
      </w:r>
      <w:proofErr w:type="spellEnd"/>
      <w:r w:rsidRPr="00EC2905">
        <w:rPr>
          <w:rFonts w:cs="Times New Roman"/>
          <w:szCs w:val="24"/>
        </w:rPr>
        <w:t xml:space="preserve"> pensiju shēmas līdzekļu ieguldīšana Latvijas kapitāla tirgū, t.sk. valsts kapitālsabiedrībās</w:t>
      </w:r>
      <w:r w:rsidR="00747DFE">
        <w:rPr>
          <w:rFonts w:cs="Times New Roman"/>
          <w:szCs w:val="24"/>
        </w:rPr>
        <w:t>;</w:t>
      </w:r>
    </w:p>
    <w:p w14:paraId="5B6B5813" w14:textId="3FD53E7A" w:rsidR="00BD380B" w:rsidRPr="00EC2905" w:rsidRDefault="00BD380B" w:rsidP="00BD380B">
      <w:pPr>
        <w:pStyle w:val="ListParagraph"/>
        <w:numPr>
          <w:ilvl w:val="0"/>
          <w:numId w:val="2"/>
        </w:numPr>
        <w:jc w:val="both"/>
        <w:rPr>
          <w:rFonts w:cs="Times New Roman"/>
          <w:szCs w:val="24"/>
        </w:rPr>
      </w:pPr>
      <w:r w:rsidRPr="00EC2905">
        <w:rPr>
          <w:rFonts w:cs="Times New Roman"/>
          <w:szCs w:val="24"/>
        </w:rPr>
        <w:t>kvalitatīvas informācijas sniegšana potenciālajiem kapitāla tirgus emitentiem</w:t>
      </w:r>
      <w:r w:rsidR="00747DFE">
        <w:rPr>
          <w:rFonts w:cs="Times New Roman"/>
          <w:szCs w:val="24"/>
        </w:rPr>
        <w:t>;</w:t>
      </w:r>
    </w:p>
    <w:p w14:paraId="28A6F2B0" w14:textId="72CA9C78" w:rsidR="00BD380B" w:rsidRPr="00EC2905" w:rsidRDefault="00BD380B" w:rsidP="00BD380B">
      <w:pPr>
        <w:pStyle w:val="ListParagraph"/>
        <w:numPr>
          <w:ilvl w:val="0"/>
          <w:numId w:val="2"/>
        </w:numPr>
        <w:jc w:val="both"/>
        <w:rPr>
          <w:rFonts w:cs="Times New Roman"/>
          <w:szCs w:val="24"/>
        </w:rPr>
      </w:pPr>
      <w:r w:rsidRPr="00EC2905">
        <w:rPr>
          <w:rFonts w:cs="Times New Roman"/>
          <w:szCs w:val="24"/>
        </w:rPr>
        <w:t>pasīvo investīciju veicināšana Latvijas kapitāla tirgū</w:t>
      </w:r>
      <w:r w:rsidR="00747DFE">
        <w:rPr>
          <w:rFonts w:cs="Times New Roman"/>
          <w:szCs w:val="24"/>
        </w:rPr>
        <w:t>;</w:t>
      </w:r>
    </w:p>
    <w:p w14:paraId="4466C35A" w14:textId="61E192BD" w:rsidR="00BD380B" w:rsidRPr="00EC2905" w:rsidRDefault="00BD380B" w:rsidP="00BD380B">
      <w:pPr>
        <w:pStyle w:val="ListParagraph"/>
        <w:numPr>
          <w:ilvl w:val="0"/>
          <w:numId w:val="2"/>
        </w:numPr>
        <w:jc w:val="both"/>
        <w:rPr>
          <w:rFonts w:cs="Times New Roman"/>
          <w:szCs w:val="24"/>
        </w:rPr>
      </w:pPr>
      <w:r w:rsidRPr="00EC2905">
        <w:rPr>
          <w:rFonts w:cs="Times New Roman"/>
          <w:szCs w:val="24"/>
        </w:rPr>
        <w:t xml:space="preserve">regulatīvā sloga audits un </w:t>
      </w:r>
      <w:proofErr w:type="spellStart"/>
      <w:r w:rsidRPr="00EC2905">
        <w:rPr>
          <w:rFonts w:cs="Times New Roman"/>
          <w:szCs w:val="24"/>
        </w:rPr>
        <w:t>efektivizācija</w:t>
      </w:r>
      <w:proofErr w:type="spellEnd"/>
      <w:r w:rsidR="00747DFE">
        <w:rPr>
          <w:rFonts w:cs="Times New Roman"/>
          <w:szCs w:val="24"/>
        </w:rPr>
        <w:t>;</w:t>
      </w:r>
    </w:p>
    <w:p w14:paraId="73E95B69" w14:textId="25C75346" w:rsidR="00BD380B" w:rsidRPr="00EC2905" w:rsidRDefault="00BD380B" w:rsidP="00BD380B">
      <w:pPr>
        <w:pStyle w:val="ListParagraph"/>
        <w:numPr>
          <w:ilvl w:val="0"/>
          <w:numId w:val="2"/>
        </w:numPr>
        <w:jc w:val="both"/>
        <w:rPr>
          <w:rFonts w:cs="Times New Roman"/>
          <w:szCs w:val="24"/>
        </w:rPr>
      </w:pPr>
      <w:r w:rsidRPr="00EC2905">
        <w:rPr>
          <w:rFonts w:cs="Times New Roman"/>
          <w:szCs w:val="24"/>
        </w:rPr>
        <w:t>ieguldītāju interešu aizsardzības pilnveidošana u</w:t>
      </w:r>
      <w:r w:rsidR="00402C12" w:rsidRPr="00EC2905">
        <w:rPr>
          <w:rFonts w:cs="Times New Roman"/>
          <w:szCs w:val="24"/>
        </w:rPr>
        <w:t>n</w:t>
      </w:r>
      <w:r w:rsidRPr="00EC2905">
        <w:rPr>
          <w:rFonts w:cs="Times New Roman"/>
          <w:szCs w:val="24"/>
        </w:rPr>
        <w:t xml:space="preserve"> uzraudzības prioritāšu pārskatīšana</w:t>
      </w:r>
      <w:r w:rsidR="00747DFE">
        <w:rPr>
          <w:rFonts w:cs="Times New Roman"/>
          <w:szCs w:val="24"/>
        </w:rPr>
        <w:t>;</w:t>
      </w:r>
    </w:p>
    <w:p w14:paraId="46FB8638" w14:textId="6AD26C82" w:rsidR="00BD380B" w:rsidRPr="00EC2905" w:rsidRDefault="00BD380B" w:rsidP="00BD380B">
      <w:pPr>
        <w:pStyle w:val="ListParagraph"/>
        <w:numPr>
          <w:ilvl w:val="0"/>
          <w:numId w:val="2"/>
        </w:numPr>
        <w:jc w:val="both"/>
        <w:rPr>
          <w:rFonts w:cs="Times New Roman"/>
          <w:szCs w:val="24"/>
        </w:rPr>
      </w:pPr>
      <w:r w:rsidRPr="00EC2905">
        <w:rPr>
          <w:rFonts w:cs="Times New Roman"/>
          <w:szCs w:val="24"/>
        </w:rPr>
        <w:t>labi pārvaldītu kapitāla tirgus dalībnieku identificēšana</w:t>
      </w:r>
      <w:r w:rsidR="00747DFE">
        <w:rPr>
          <w:rFonts w:cs="Times New Roman"/>
          <w:szCs w:val="24"/>
        </w:rPr>
        <w:t>;</w:t>
      </w:r>
    </w:p>
    <w:p w14:paraId="67BC7723" w14:textId="2599AD64" w:rsidR="00BD380B" w:rsidRPr="00EC2905" w:rsidRDefault="00402C12" w:rsidP="00BD380B">
      <w:pPr>
        <w:pStyle w:val="ListParagraph"/>
        <w:numPr>
          <w:ilvl w:val="0"/>
          <w:numId w:val="2"/>
        </w:numPr>
        <w:jc w:val="both"/>
        <w:rPr>
          <w:rFonts w:cs="Times New Roman"/>
          <w:szCs w:val="24"/>
        </w:rPr>
      </w:pPr>
      <w:r w:rsidRPr="00EC2905">
        <w:rPr>
          <w:rFonts w:cs="Times New Roman"/>
          <w:szCs w:val="24"/>
        </w:rPr>
        <w:lastRenderedPageBreak/>
        <w:t>ieguldījumu aktivitātes veicināšana Latvijas kapitāla tirgū</w:t>
      </w:r>
      <w:r w:rsidR="00747DFE">
        <w:rPr>
          <w:rFonts w:cs="Times New Roman"/>
          <w:szCs w:val="24"/>
        </w:rPr>
        <w:t>;</w:t>
      </w:r>
    </w:p>
    <w:p w14:paraId="587B55CC" w14:textId="139D9A0A" w:rsidR="00402C12" w:rsidRPr="00EC2905" w:rsidRDefault="00402C12" w:rsidP="00BD380B">
      <w:pPr>
        <w:pStyle w:val="ListParagraph"/>
        <w:numPr>
          <w:ilvl w:val="0"/>
          <w:numId w:val="2"/>
        </w:numPr>
        <w:jc w:val="both"/>
        <w:rPr>
          <w:rFonts w:cs="Times New Roman"/>
          <w:szCs w:val="24"/>
        </w:rPr>
      </w:pPr>
      <w:r w:rsidRPr="00EC2905">
        <w:rPr>
          <w:rFonts w:cs="Times New Roman"/>
          <w:szCs w:val="24"/>
        </w:rPr>
        <w:t xml:space="preserve">sabiedrības finanšu </w:t>
      </w:r>
      <w:proofErr w:type="spellStart"/>
      <w:r w:rsidRPr="00EC2905">
        <w:rPr>
          <w:rFonts w:cs="Times New Roman"/>
          <w:szCs w:val="24"/>
        </w:rPr>
        <w:t>pratības</w:t>
      </w:r>
      <w:proofErr w:type="spellEnd"/>
      <w:r w:rsidRPr="00EC2905">
        <w:rPr>
          <w:rFonts w:cs="Times New Roman"/>
          <w:szCs w:val="24"/>
        </w:rPr>
        <w:t xml:space="preserve"> par ieguldījumiem kapitāla tirgū veicināšana</w:t>
      </w:r>
      <w:r w:rsidR="00747DFE">
        <w:rPr>
          <w:rFonts w:cs="Times New Roman"/>
          <w:szCs w:val="24"/>
        </w:rPr>
        <w:t>;</w:t>
      </w:r>
    </w:p>
    <w:p w14:paraId="187A570B" w14:textId="6829549E" w:rsidR="00402C12" w:rsidRPr="00EC2905" w:rsidRDefault="00402C12" w:rsidP="00BD380B">
      <w:pPr>
        <w:pStyle w:val="ListParagraph"/>
        <w:numPr>
          <w:ilvl w:val="0"/>
          <w:numId w:val="2"/>
        </w:numPr>
        <w:jc w:val="both"/>
        <w:rPr>
          <w:rFonts w:cs="Times New Roman"/>
          <w:szCs w:val="24"/>
        </w:rPr>
      </w:pPr>
      <w:r w:rsidRPr="00EC2905">
        <w:rPr>
          <w:rFonts w:cs="Times New Roman"/>
          <w:szCs w:val="24"/>
        </w:rPr>
        <w:t>objektīvas un analītiskas informācijas par ieguldījumu riskiem nodrošināšana</w:t>
      </w:r>
      <w:r w:rsidR="00747DFE">
        <w:rPr>
          <w:rFonts w:cs="Times New Roman"/>
          <w:szCs w:val="24"/>
        </w:rPr>
        <w:t>;</w:t>
      </w:r>
    </w:p>
    <w:p w14:paraId="42A1DF11" w14:textId="57C77D23" w:rsidR="00402C12" w:rsidRPr="00EC2905" w:rsidRDefault="00402C12" w:rsidP="00BD380B">
      <w:pPr>
        <w:pStyle w:val="ListParagraph"/>
        <w:numPr>
          <w:ilvl w:val="0"/>
          <w:numId w:val="2"/>
        </w:numPr>
        <w:jc w:val="both"/>
        <w:rPr>
          <w:rFonts w:cs="Times New Roman"/>
          <w:szCs w:val="24"/>
        </w:rPr>
      </w:pPr>
      <w:r w:rsidRPr="00EC2905">
        <w:rPr>
          <w:rFonts w:cs="Times New Roman"/>
          <w:szCs w:val="24"/>
        </w:rPr>
        <w:t>ieguldījumu pakalpojumu sniedzēju iesaistes Latvijas kapitāla tirgū veicināšana.</w:t>
      </w:r>
    </w:p>
    <w:p w14:paraId="1B18981C" w14:textId="77777777" w:rsidR="0035262E" w:rsidRPr="00EC2905" w:rsidRDefault="0035262E" w:rsidP="0035262E">
      <w:pPr>
        <w:pStyle w:val="ListParagraph"/>
        <w:jc w:val="both"/>
        <w:rPr>
          <w:rFonts w:cs="Times New Roman"/>
          <w:szCs w:val="24"/>
        </w:rPr>
      </w:pPr>
    </w:p>
    <w:p w14:paraId="24860408" w14:textId="67BAAE3C" w:rsidR="0035262E" w:rsidRPr="00EC2905" w:rsidRDefault="0014591B" w:rsidP="0035262E">
      <w:pPr>
        <w:jc w:val="both"/>
        <w:rPr>
          <w:rFonts w:cs="Times New Roman"/>
          <w:szCs w:val="24"/>
        </w:rPr>
      </w:pPr>
      <w:r>
        <w:rPr>
          <w:rFonts w:cs="Times New Roman"/>
          <w:szCs w:val="24"/>
        </w:rPr>
        <w:t>2022.gada 14.decembrī d</w:t>
      </w:r>
      <w:r w:rsidR="0035262E" w:rsidRPr="00EC2905">
        <w:rPr>
          <w:rFonts w:cs="Times New Roman"/>
          <w:szCs w:val="24"/>
        </w:rPr>
        <w:t>eklarācijā par Ministru kabineta iecerēto darbību</w:t>
      </w:r>
      <w:r w:rsidR="00117634">
        <w:rPr>
          <w:rFonts w:cs="Times New Roman"/>
          <w:szCs w:val="24"/>
        </w:rPr>
        <w:t xml:space="preserve"> (turpmāk - deklarācija)</w:t>
      </w:r>
      <w:r w:rsidR="0035262E" w:rsidRPr="00EC2905">
        <w:rPr>
          <w:rFonts w:cs="Times New Roman"/>
          <w:szCs w:val="24"/>
        </w:rPr>
        <w:t xml:space="preserve"> iekļauti šādi virzienu un nosacījumi tālākai kapitāla tirgus attīstībai:</w:t>
      </w:r>
    </w:p>
    <w:p w14:paraId="413F1243" w14:textId="77777777" w:rsidR="00CD2891" w:rsidRPr="00EC2905" w:rsidRDefault="00CD2891" w:rsidP="0035262E">
      <w:pPr>
        <w:jc w:val="both"/>
        <w:rPr>
          <w:rFonts w:cs="Times New Roman"/>
          <w:szCs w:val="24"/>
        </w:rPr>
      </w:pPr>
    </w:p>
    <w:p w14:paraId="3009DC3B" w14:textId="3C5C5D11" w:rsidR="0035262E" w:rsidRPr="00EC2905" w:rsidRDefault="0035262E" w:rsidP="0035262E">
      <w:pPr>
        <w:pStyle w:val="ListParagraph"/>
        <w:numPr>
          <w:ilvl w:val="0"/>
          <w:numId w:val="3"/>
        </w:numPr>
        <w:jc w:val="both"/>
        <w:rPr>
          <w:rFonts w:cs="Times New Roman"/>
          <w:szCs w:val="24"/>
        </w:rPr>
      </w:pPr>
      <w:r w:rsidRPr="00EC2905">
        <w:rPr>
          <w:rFonts w:cs="Times New Roman"/>
          <w:szCs w:val="24"/>
        </w:rPr>
        <w:t>t</w:t>
      </w:r>
      <w:r w:rsidR="00CD2891" w:rsidRPr="00EC2905">
        <w:rPr>
          <w:rFonts w:cs="Times New Roman"/>
          <w:szCs w:val="24"/>
        </w:rPr>
        <w:t>u</w:t>
      </w:r>
      <w:r w:rsidRPr="00EC2905">
        <w:rPr>
          <w:rFonts w:cs="Times New Roman"/>
          <w:szCs w:val="24"/>
        </w:rPr>
        <w:t xml:space="preserve">rpināsim attīstīt ar kaimiņvalstīm konkurētspējīgu kapitāla tirgu, paplašinot uzņēmumu pieeju finansējumam </w:t>
      </w:r>
      <w:r w:rsidR="00CD2891" w:rsidRPr="00EC2905">
        <w:rPr>
          <w:rFonts w:cs="Times New Roman"/>
          <w:szCs w:val="24"/>
        </w:rPr>
        <w:t>un investīciju iespējas ieguldījumiem Latvijas tautsaimniecībā (deklarācijas 125.punkts)</w:t>
      </w:r>
      <w:r w:rsidR="003D6165">
        <w:rPr>
          <w:rFonts w:cs="Times New Roman"/>
          <w:szCs w:val="24"/>
        </w:rPr>
        <w:t>;</w:t>
      </w:r>
    </w:p>
    <w:p w14:paraId="5488E84B" w14:textId="3E6B3755" w:rsidR="00CD2891" w:rsidRPr="00EC2905" w:rsidRDefault="00CD2891" w:rsidP="0035262E">
      <w:pPr>
        <w:pStyle w:val="ListParagraph"/>
        <w:numPr>
          <w:ilvl w:val="0"/>
          <w:numId w:val="3"/>
        </w:numPr>
        <w:jc w:val="both"/>
        <w:rPr>
          <w:rFonts w:cs="Times New Roman"/>
          <w:szCs w:val="24"/>
        </w:rPr>
      </w:pPr>
      <w:r w:rsidRPr="00EC2905">
        <w:rPr>
          <w:rFonts w:cs="Times New Roman"/>
          <w:szCs w:val="24"/>
        </w:rPr>
        <w:t>ieviesīsim augstus pārvaldības standartus valsts kapitālsabiedrībās (deklarācijas 126.punkts)</w:t>
      </w:r>
      <w:r w:rsidR="003D6165">
        <w:rPr>
          <w:rFonts w:cs="Times New Roman"/>
          <w:szCs w:val="24"/>
        </w:rPr>
        <w:t>;</w:t>
      </w:r>
    </w:p>
    <w:p w14:paraId="76C50A5A" w14:textId="32368FC5" w:rsidR="00CD2891" w:rsidRPr="00EC2905" w:rsidRDefault="00CD2891" w:rsidP="0035262E">
      <w:pPr>
        <w:pStyle w:val="ListParagraph"/>
        <w:numPr>
          <w:ilvl w:val="0"/>
          <w:numId w:val="3"/>
        </w:numPr>
        <w:jc w:val="both"/>
        <w:rPr>
          <w:rFonts w:cs="Times New Roman"/>
          <w:szCs w:val="24"/>
        </w:rPr>
      </w:pPr>
      <w:r w:rsidRPr="00EC2905">
        <w:rPr>
          <w:rFonts w:cs="Times New Roman"/>
          <w:szCs w:val="24"/>
        </w:rPr>
        <w:t>valsts stratēģiskos aktīvus un kritisko infrastruktūru paturēsim valsts kontrolē (deklarācijas 125.punkts)</w:t>
      </w:r>
      <w:r w:rsidR="003D6165">
        <w:rPr>
          <w:rFonts w:cs="Times New Roman"/>
          <w:szCs w:val="24"/>
        </w:rPr>
        <w:t>;</w:t>
      </w:r>
    </w:p>
    <w:p w14:paraId="23536C9C" w14:textId="29C43462" w:rsidR="00CD2891" w:rsidRDefault="00CD2891" w:rsidP="0035262E">
      <w:pPr>
        <w:pStyle w:val="ListParagraph"/>
        <w:numPr>
          <w:ilvl w:val="0"/>
          <w:numId w:val="3"/>
        </w:numPr>
        <w:jc w:val="both"/>
        <w:rPr>
          <w:rFonts w:cs="Times New Roman"/>
          <w:szCs w:val="24"/>
        </w:rPr>
      </w:pPr>
      <w:r w:rsidRPr="00EC2905">
        <w:rPr>
          <w:rFonts w:cs="Times New Roman"/>
          <w:szCs w:val="24"/>
        </w:rPr>
        <w:t>atsevišķos gadījumos, ja tas nepieciešams kapitāla piesaistei un uzņēmumu attīstības nodrošināšanai, izmantosim tādus finanšu instrumentus, kas sekmē tautsaimniecības attīstību (deklarācijas 125.punkts).</w:t>
      </w:r>
    </w:p>
    <w:p w14:paraId="1974BCD7" w14:textId="77777777" w:rsidR="009946A6" w:rsidRDefault="009946A6" w:rsidP="0035262E">
      <w:pPr>
        <w:jc w:val="both"/>
        <w:rPr>
          <w:rFonts w:cs="Times New Roman"/>
          <w:szCs w:val="24"/>
        </w:rPr>
      </w:pPr>
    </w:p>
    <w:p w14:paraId="67E6D2D7" w14:textId="680B6D80" w:rsidR="0035262E" w:rsidRPr="00EC2905" w:rsidRDefault="00E93F2D" w:rsidP="0035262E">
      <w:pPr>
        <w:jc w:val="both"/>
        <w:rPr>
          <w:rFonts w:cs="Times New Roman"/>
          <w:szCs w:val="24"/>
        </w:rPr>
      </w:pPr>
      <w:r>
        <w:rPr>
          <w:rFonts w:cs="Times New Roman"/>
          <w:szCs w:val="24"/>
        </w:rPr>
        <w:t xml:space="preserve">Finanšu </w:t>
      </w:r>
      <w:r w:rsidR="001E3263">
        <w:rPr>
          <w:rFonts w:cs="Times New Roman"/>
          <w:szCs w:val="24"/>
        </w:rPr>
        <w:t>sektora</w:t>
      </w:r>
      <w:r>
        <w:rPr>
          <w:rFonts w:cs="Times New Roman"/>
          <w:szCs w:val="24"/>
        </w:rPr>
        <w:t xml:space="preserve"> attīstības padomes sēdē </w:t>
      </w:r>
      <w:r w:rsidR="001E3263">
        <w:rPr>
          <w:rFonts w:cs="Times New Roman"/>
          <w:szCs w:val="24"/>
        </w:rPr>
        <w:t>2023. gada 23. februārī</w:t>
      </w:r>
      <w:r w:rsidR="00051993">
        <w:rPr>
          <w:rFonts w:cs="Times New Roman"/>
          <w:szCs w:val="24"/>
        </w:rPr>
        <w:t>, kuru vadīja Ministru prezidents Krišjānis Kariņš</w:t>
      </w:r>
      <w:r w:rsidR="0091137B">
        <w:rPr>
          <w:rFonts w:cs="Times New Roman"/>
          <w:szCs w:val="24"/>
        </w:rPr>
        <w:t>, tika izskatīti prie</w:t>
      </w:r>
      <w:r w:rsidR="00501D8E">
        <w:rPr>
          <w:rFonts w:cs="Times New Roman"/>
          <w:szCs w:val="24"/>
        </w:rPr>
        <w:t>kšlikumi kapitāla tirgus attīstībai.</w:t>
      </w:r>
      <w:r w:rsidR="00051993">
        <w:rPr>
          <w:rFonts w:cs="Times New Roman"/>
          <w:szCs w:val="24"/>
        </w:rPr>
        <w:t xml:space="preserve"> </w:t>
      </w:r>
      <w:r w:rsidR="001E3263">
        <w:rPr>
          <w:rFonts w:cs="Times New Roman"/>
          <w:szCs w:val="24"/>
        </w:rPr>
        <w:t xml:space="preserve"> </w:t>
      </w:r>
      <w:r w:rsidR="00501D8E">
        <w:rPr>
          <w:rFonts w:cs="Times New Roman"/>
          <w:szCs w:val="24"/>
        </w:rPr>
        <w:t>Par priekšlikumiem kapitāla tirgus tālākai</w:t>
      </w:r>
      <w:r w:rsidR="00C94ADD">
        <w:rPr>
          <w:rFonts w:cs="Times New Roman"/>
          <w:szCs w:val="24"/>
        </w:rPr>
        <w:t xml:space="preserve"> attīstībai</w:t>
      </w:r>
      <w:r w:rsidR="00501D8E">
        <w:rPr>
          <w:rFonts w:cs="Times New Roman"/>
          <w:szCs w:val="24"/>
        </w:rPr>
        <w:t xml:space="preserve"> ziņoja </w:t>
      </w:r>
      <w:r w:rsidR="001E3263" w:rsidRPr="001E3263">
        <w:rPr>
          <w:rFonts w:cs="Times New Roman"/>
          <w:szCs w:val="24"/>
        </w:rPr>
        <w:t xml:space="preserve">finanšu ministrs </w:t>
      </w:r>
      <w:r w:rsidR="001E3263">
        <w:rPr>
          <w:rFonts w:cs="Times New Roman"/>
          <w:szCs w:val="24"/>
        </w:rPr>
        <w:t>A</w:t>
      </w:r>
      <w:r w:rsidR="0063285E">
        <w:rPr>
          <w:rFonts w:cs="Times New Roman"/>
          <w:szCs w:val="24"/>
        </w:rPr>
        <w:t>rvils</w:t>
      </w:r>
      <w:r w:rsidR="001E3263">
        <w:rPr>
          <w:rFonts w:cs="Times New Roman"/>
          <w:szCs w:val="24"/>
        </w:rPr>
        <w:t xml:space="preserve"> Ašeradens</w:t>
      </w:r>
      <w:r w:rsidR="00501D8E">
        <w:rPr>
          <w:rFonts w:cs="Times New Roman"/>
          <w:szCs w:val="24"/>
        </w:rPr>
        <w:t xml:space="preserve">. </w:t>
      </w:r>
      <w:r w:rsidR="00C663F5">
        <w:rPr>
          <w:rFonts w:cs="Times New Roman"/>
          <w:szCs w:val="24"/>
        </w:rPr>
        <w:t>Finanšu ministra priekšlikumi</w:t>
      </w:r>
      <w:r w:rsidR="00501D8E">
        <w:rPr>
          <w:rFonts w:cs="Times New Roman"/>
          <w:szCs w:val="24"/>
        </w:rPr>
        <w:t xml:space="preserve"> tika</w:t>
      </w:r>
      <w:r w:rsidR="00C663F5">
        <w:rPr>
          <w:rFonts w:cs="Times New Roman"/>
          <w:szCs w:val="24"/>
        </w:rPr>
        <w:t xml:space="preserve"> atbalstīti un </w:t>
      </w:r>
      <w:r w:rsidR="00435D5F">
        <w:rPr>
          <w:rFonts w:cs="Times New Roman"/>
          <w:szCs w:val="24"/>
        </w:rPr>
        <w:t>tika dots uzdevums virzīt</w:t>
      </w:r>
      <w:r w:rsidR="00501D8E">
        <w:rPr>
          <w:rFonts w:cs="Times New Roman"/>
          <w:szCs w:val="24"/>
        </w:rPr>
        <w:t xml:space="preserve"> šos</w:t>
      </w:r>
      <w:r w:rsidR="00435D5F">
        <w:rPr>
          <w:rFonts w:cs="Times New Roman"/>
          <w:szCs w:val="24"/>
        </w:rPr>
        <w:t xml:space="preserve"> priekšlikumus </w:t>
      </w:r>
      <w:r w:rsidR="00850B6E">
        <w:rPr>
          <w:rFonts w:cs="Times New Roman"/>
          <w:szCs w:val="24"/>
        </w:rPr>
        <w:t xml:space="preserve">izskatīšanai </w:t>
      </w:r>
      <w:r w:rsidR="00501D8E">
        <w:rPr>
          <w:rFonts w:cs="Times New Roman"/>
          <w:szCs w:val="24"/>
        </w:rPr>
        <w:t>M</w:t>
      </w:r>
      <w:r w:rsidR="00435D5F">
        <w:rPr>
          <w:rFonts w:cs="Times New Roman"/>
          <w:szCs w:val="24"/>
        </w:rPr>
        <w:t xml:space="preserve">inistru kabinetā. </w:t>
      </w:r>
    </w:p>
    <w:p w14:paraId="566B5B57" w14:textId="671A60ED" w:rsidR="00CD2891" w:rsidRPr="00EC2905" w:rsidRDefault="00CD2891">
      <w:pPr>
        <w:rPr>
          <w:rFonts w:cs="Times New Roman"/>
          <w:szCs w:val="24"/>
        </w:rPr>
      </w:pPr>
      <w:r w:rsidRPr="00EC2905">
        <w:rPr>
          <w:rFonts w:cs="Times New Roman"/>
          <w:szCs w:val="24"/>
        </w:rPr>
        <w:br w:type="page"/>
      </w:r>
    </w:p>
    <w:p w14:paraId="4F994F97" w14:textId="48BE580A" w:rsidR="004263DB" w:rsidRPr="00455058" w:rsidRDefault="00455058" w:rsidP="00455058">
      <w:pPr>
        <w:ind w:firstLine="720"/>
        <w:rPr>
          <w:rFonts w:cs="Times New Roman"/>
          <w:b/>
          <w:bCs/>
          <w:szCs w:val="24"/>
        </w:rPr>
      </w:pPr>
      <w:r>
        <w:rPr>
          <w:rFonts w:cs="Times New Roman"/>
          <w:b/>
          <w:bCs/>
          <w:szCs w:val="24"/>
        </w:rPr>
        <w:lastRenderedPageBreak/>
        <w:t xml:space="preserve">1. </w:t>
      </w:r>
      <w:r w:rsidR="004263DB" w:rsidRPr="00455058">
        <w:rPr>
          <w:rFonts w:cs="Times New Roman"/>
          <w:b/>
          <w:bCs/>
          <w:szCs w:val="24"/>
        </w:rPr>
        <w:t>Kapitāla tirgus attīstība Latvijā</w:t>
      </w:r>
    </w:p>
    <w:p w14:paraId="1CC5AA76" w14:textId="77777777" w:rsidR="00835F21" w:rsidRPr="00EC2905" w:rsidRDefault="00835F21" w:rsidP="00835F21">
      <w:pPr>
        <w:pStyle w:val="ListParagraph"/>
        <w:rPr>
          <w:rFonts w:cs="Times New Roman"/>
          <w:b/>
          <w:bCs/>
          <w:szCs w:val="24"/>
        </w:rPr>
      </w:pPr>
    </w:p>
    <w:p w14:paraId="5B38EBE2" w14:textId="41DBC07B" w:rsidR="00116C64" w:rsidRPr="00EC2905" w:rsidRDefault="00835F21" w:rsidP="00147058">
      <w:pPr>
        <w:jc w:val="both"/>
        <w:rPr>
          <w:rFonts w:cs="Times New Roman"/>
          <w:szCs w:val="24"/>
        </w:rPr>
      </w:pPr>
      <w:r w:rsidRPr="00EC2905">
        <w:rPr>
          <w:rFonts w:cs="Times New Roman"/>
          <w:szCs w:val="24"/>
        </w:rPr>
        <w:t>F</w:t>
      </w:r>
      <w:r w:rsidR="00116C64" w:rsidRPr="00EC2905">
        <w:rPr>
          <w:rFonts w:cs="Times New Roman"/>
          <w:szCs w:val="24"/>
        </w:rPr>
        <w:t xml:space="preserve">inanšu sektora attīstībai ir </w:t>
      </w:r>
      <w:r w:rsidR="00F30DB9" w:rsidRPr="00EC2905">
        <w:rPr>
          <w:rFonts w:cs="Times New Roman"/>
          <w:szCs w:val="24"/>
        </w:rPr>
        <w:t>liela</w:t>
      </w:r>
      <w:r w:rsidR="00116C64" w:rsidRPr="00EC2905">
        <w:rPr>
          <w:rFonts w:cs="Times New Roman"/>
          <w:szCs w:val="24"/>
        </w:rPr>
        <w:t xml:space="preserve"> nozīme ekonomikas attīstībā. </w:t>
      </w:r>
      <w:r w:rsidRPr="00EC2905">
        <w:rPr>
          <w:rFonts w:cs="Times New Roman"/>
          <w:szCs w:val="24"/>
        </w:rPr>
        <w:t>Attīstīts un efektīvs finanšu sektors</w:t>
      </w:r>
      <w:r w:rsidR="00116C64" w:rsidRPr="00EC2905">
        <w:rPr>
          <w:rFonts w:cs="Times New Roman"/>
          <w:szCs w:val="24"/>
        </w:rPr>
        <w:t xml:space="preserve"> veicina ekonomisko izaugsmi ar kapitāla uzkrāšanu, palielinot uzkrājumu līmeni, veicina investīcijas</w:t>
      </w:r>
      <w:r w:rsidR="00F30DB9" w:rsidRPr="00EC2905">
        <w:rPr>
          <w:rFonts w:cs="Times New Roman"/>
          <w:szCs w:val="24"/>
        </w:rPr>
        <w:t xml:space="preserve">, kā arī </w:t>
      </w:r>
      <w:r w:rsidR="00116C64" w:rsidRPr="00EC2905">
        <w:rPr>
          <w:rFonts w:cs="Times New Roman"/>
          <w:szCs w:val="24"/>
        </w:rPr>
        <w:t xml:space="preserve">ārvalstu </w:t>
      </w:r>
      <w:r w:rsidR="00F30DB9" w:rsidRPr="00EC2905">
        <w:rPr>
          <w:rFonts w:cs="Times New Roman"/>
          <w:szCs w:val="24"/>
        </w:rPr>
        <w:t>investīciju un kapitāla</w:t>
      </w:r>
      <w:r w:rsidR="00116C64" w:rsidRPr="00EC2905">
        <w:rPr>
          <w:rFonts w:cs="Times New Roman"/>
          <w:szCs w:val="24"/>
        </w:rPr>
        <w:t xml:space="preserve"> ieplūšanu. Valstī ar labāk attīstīt</w:t>
      </w:r>
      <w:r w:rsidRPr="00EC2905">
        <w:rPr>
          <w:rFonts w:cs="Times New Roman"/>
          <w:szCs w:val="24"/>
        </w:rPr>
        <w:t>u</w:t>
      </w:r>
      <w:r w:rsidR="00116C64" w:rsidRPr="00EC2905">
        <w:rPr>
          <w:rFonts w:cs="Times New Roman"/>
          <w:szCs w:val="24"/>
        </w:rPr>
        <w:t xml:space="preserve"> finanšu sistēm</w:t>
      </w:r>
      <w:r w:rsidRPr="00EC2905">
        <w:rPr>
          <w:rFonts w:cs="Times New Roman"/>
          <w:szCs w:val="24"/>
        </w:rPr>
        <w:t>u</w:t>
      </w:r>
      <w:r w:rsidR="00116C64" w:rsidRPr="00EC2905">
        <w:rPr>
          <w:rFonts w:cs="Times New Roman"/>
          <w:szCs w:val="24"/>
        </w:rPr>
        <w:t xml:space="preserve"> ir tendence ilgstoši augt ātrāk, un daudzi pētījumi liecina, ka šai ietekmei ir cēloņsakarība: finanšu attīstība nav tikai ekonomiskās izaugsmes rezultāts, tas veicina izaugsmi</w:t>
      </w:r>
      <w:r w:rsidR="00EA2DFF" w:rsidRPr="00EC2905">
        <w:rPr>
          <w:rFonts w:cs="Times New Roman"/>
          <w:szCs w:val="24"/>
        </w:rPr>
        <w:t>.</w:t>
      </w:r>
    </w:p>
    <w:p w14:paraId="21605DF1" w14:textId="77777777" w:rsidR="00116C64" w:rsidRPr="00EC2905" w:rsidRDefault="00116C64" w:rsidP="00147058">
      <w:pPr>
        <w:jc w:val="both"/>
        <w:rPr>
          <w:rFonts w:cs="Times New Roman"/>
          <w:szCs w:val="24"/>
        </w:rPr>
      </w:pPr>
    </w:p>
    <w:p w14:paraId="31DEBAAA" w14:textId="77777777" w:rsidR="00A62FC5" w:rsidRDefault="00147058" w:rsidP="00147058">
      <w:pPr>
        <w:jc w:val="both"/>
        <w:rPr>
          <w:rFonts w:cs="Times New Roman"/>
          <w:szCs w:val="24"/>
        </w:rPr>
      </w:pPr>
      <w:r w:rsidRPr="00EC2905">
        <w:rPr>
          <w:rFonts w:cs="Times New Roman"/>
          <w:szCs w:val="24"/>
        </w:rPr>
        <w:t>Lai vērtētu valstu finanšu sistēmas attīstības pakāpi, Starptautiskais Valūtas fonds</w:t>
      </w:r>
      <w:r w:rsidR="00A62FC5">
        <w:rPr>
          <w:rFonts w:cs="Times New Roman"/>
          <w:szCs w:val="24"/>
        </w:rPr>
        <w:t xml:space="preserve"> (turpmāk – SVF)</w:t>
      </w:r>
      <w:r w:rsidRPr="00EC2905">
        <w:rPr>
          <w:rFonts w:cs="Times New Roman"/>
          <w:szCs w:val="24"/>
        </w:rPr>
        <w:t xml:space="preserve"> ir izstrādājis indeksu, kas ņem vērā finanšu institūciju un finanšu tirgus attīstības pakāpi no tā attīstības dziļuma, ņemot vērā tirgus apjomu un likviditāti, kā arī pēc finanšu pakalpojumu pieejamības un efektivitātes, ko vērtē pēc pakalpojuma izmaksām, ilgtspējas un aktivitātes finanšu tirgū</w:t>
      </w:r>
      <w:r w:rsidR="00A62FC5">
        <w:rPr>
          <w:rStyle w:val="FootnoteReference"/>
          <w:rFonts w:cs="Times New Roman"/>
          <w:szCs w:val="24"/>
        </w:rPr>
        <w:footnoteReference w:id="3"/>
      </w:r>
      <w:r w:rsidRPr="00EC2905">
        <w:rPr>
          <w:rFonts w:cs="Times New Roman"/>
          <w:szCs w:val="24"/>
        </w:rPr>
        <w:t xml:space="preserve">. </w:t>
      </w:r>
    </w:p>
    <w:p w14:paraId="0451FEBE" w14:textId="77777777" w:rsidR="00A62FC5" w:rsidRDefault="00A62FC5" w:rsidP="00147058">
      <w:pPr>
        <w:jc w:val="both"/>
        <w:rPr>
          <w:rFonts w:cs="Times New Roman"/>
          <w:szCs w:val="24"/>
        </w:rPr>
      </w:pPr>
    </w:p>
    <w:p w14:paraId="4721AE52" w14:textId="6175C0E7" w:rsidR="00147058" w:rsidRPr="00EC2905" w:rsidRDefault="00285D34" w:rsidP="00147058">
      <w:pPr>
        <w:jc w:val="both"/>
        <w:rPr>
          <w:rFonts w:cs="Times New Roman"/>
          <w:szCs w:val="24"/>
        </w:rPr>
      </w:pPr>
      <w:r w:rsidRPr="00EC2905">
        <w:rPr>
          <w:rFonts w:cs="Times New Roman"/>
          <w:szCs w:val="24"/>
        </w:rPr>
        <w:t xml:space="preserve">Kā nozīmīgs papildu elements finanšu sistēmas attīstībai ir institūciju kvalitāte, ko vērtē pēc ierobežotas korupcijas, valsts </w:t>
      </w:r>
      <w:r w:rsidR="00F8154A" w:rsidRPr="00EC2905">
        <w:rPr>
          <w:rFonts w:cs="Times New Roman"/>
          <w:szCs w:val="24"/>
        </w:rPr>
        <w:t>pārvaldes sistēmas un</w:t>
      </w:r>
      <w:r w:rsidRPr="00EC2905">
        <w:rPr>
          <w:rFonts w:cs="Times New Roman"/>
          <w:szCs w:val="24"/>
        </w:rPr>
        <w:t xml:space="preserve"> iestāžu</w:t>
      </w:r>
      <w:r w:rsidR="00F8154A" w:rsidRPr="00EC2905">
        <w:rPr>
          <w:rFonts w:cs="Times New Roman"/>
          <w:szCs w:val="24"/>
        </w:rPr>
        <w:t xml:space="preserve"> efektivitātes, regulējuma kvalitātes, likuma varas un atbilstošas iestāžu pārraudzības un atskaitīšanās</w:t>
      </w:r>
      <w:r w:rsidR="00A62FC5">
        <w:rPr>
          <w:rFonts w:cs="Times New Roman"/>
          <w:szCs w:val="24"/>
        </w:rPr>
        <w:t xml:space="preserve"> sistēmas</w:t>
      </w:r>
      <w:r w:rsidR="00F8154A" w:rsidRPr="00EC2905">
        <w:rPr>
          <w:rFonts w:cs="Times New Roman"/>
          <w:szCs w:val="24"/>
        </w:rPr>
        <w:t xml:space="preserve">. </w:t>
      </w:r>
    </w:p>
    <w:p w14:paraId="6B95517F" w14:textId="5A646680" w:rsidR="000B3CE7" w:rsidRPr="00EC2905" w:rsidRDefault="000B3CE7" w:rsidP="00147058">
      <w:pPr>
        <w:jc w:val="both"/>
        <w:rPr>
          <w:rFonts w:cs="Times New Roman"/>
          <w:szCs w:val="24"/>
        </w:rPr>
      </w:pPr>
    </w:p>
    <w:p w14:paraId="58BD35F5" w14:textId="7FBB2888" w:rsidR="000B3CE7" w:rsidRDefault="000B3CE7" w:rsidP="00147058">
      <w:pPr>
        <w:jc w:val="both"/>
        <w:rPr>
          <w:rFonts w:cs="Times New Roman"/>
          <w:szCs w:val="24"/>
        </w:rPr>
      </w:pPr>
      <w:r w:rsidRPr="00EC2905">
        <w:rPr>
          <w:rFonts w:cs="Times New Roman"/>
          <w:szCs w:val="24"/>
        </w:rPr>
        <w:t xml:space="preserve">Tipiski finanšu sistēmas attīstības mērījumus veic, izmantojot divus mērījumus - kredītportfeļa apmēru pret IKP un finanšu tirgus kapitalizācija līmeni pret IKP. Atbilstoši SVF </w:t>
      </w:r>
      <w:r w:rsidR="006A5DDA" w:rsidRPr="00EC2905">
        <w:rPr>
          <w:rFonts w:cs="Times New Roman"/>
          <w:szCs w:val="24"/>
        </w:rPr>
        <w:t xml:space="preserve">finanšu attīstības indeksa </w:t>
      </w:r>
      <w:r w:rsidRPr="00EC2905">
        <w:rPr>
          <w:rFonts w:cs="Times New Roman"/>
          <w:szCs w:val="24"/>
        </w:rPr>
        <w:t>mērījumam</w:t>
      </w:r>
      <w:r w:rsidR="009B39F1" w:rsidRPr="00EC2905">
        <w:rPr>
          <w:rStyle w:val="FootnoteReference"/>
          <w:rFonts w:cs="Times New Roman"/>
          <w:szCs w:val="24"/>
        </w:rPr>
        <w:footnoteReference w:id="4"/>
      </w:r>
      <w:r w:rsidR="006A5DDA" w:rsidRPr="00EC2905">
        <w:rPr>
          <w:rFonts w:cs="Times New Roman"/>
          <w:szCs w:val="24"/>
        </w:rPr>
        <w:t xml:space="preserve">, Latvija atpaliek no vairuma </w:t>
      </w:r>
      <w:r w:rsidR="007F4353">
        <w:rPr>
          <w:rFonts w:cs="Times New Roman"/>
          <w:szCs w:val="24"/>
        </w:rPr>
        <w:t>Ekonomiskās sadarbības un attīstības</w:t>
      </w:r>
      <w:r w:rsidR="006A5DDA" w:rsidRPr="00EC2905">
        <w:rPr>
          <w:rFonts w:cs="Times New Roman"/>
          <w:szCs w:val="24"/>
        </w:rPr>
        <w:t xml:space="preserve"> organizācijas un Eiropas Savienības valstīm</w:t>
      </w:r>
      <w:r w:rsidR="00A62FC5">
        <w:rPr>
          <w:rFonts w:cs="Times New Roman"/>
          <w:szCs w:val="24"/>
        </w:rPr>
        <w:t xml:space="preserve"> (1.attēls)</w:t>
      </w:r>
      <w:r w:rsidR="006A5DDA" w:rsidRPr="00EC2905">
        <w:rPr>
          <w:rFonts w:cs="Times New Roman"/>
          <w:szCs w:val="24"/>
        </w:rPr>
        <w:t xml:space="preserve">. </w:t>
      </w:r>
      <w:r w:rsidRPr="00EC2905">
        <w:rPr>
          <w:rFonts w:cs="Times New Roman"/>
          <w:szCs w:val="24"/>
        </w:rPr>
        <w:t xml:space="preserve"> </w:t>
      </w:r>
    </w:p>
    <w:p w14:paraId="413F330E" w14:textId="15F23EE0" w:rsidR="00A62FC5" w:rsidRDefault="00A62FC5" w:rsidP="00147058">
      <w:pPr>
        <w:jc w:val="both"/>
        <w:rPr>
          <w:rFonts w:cs="Times New Roman"/>
          <w:szCs w:val="24"/>
        </w:rPr>
      </w:pPr>
    </w:p>
    <w:p w14:paraId="0962E3F5" w14:textId="2B566086" w:rsidR="00A62FC5" w:rsidRPr="00A62FC5" w:rsidRDefault="00A62FC5" w:rsidP="00A62FC5">
      <w:pPr>
        <w:jc w:val="center"/>
        <w:rPr>
          <w:rFonts w:cs="Times New Roman"/>
          <w:b/>
          <w:bCs/>
          <w:szCs w:val="24"/>
        </w:rPr>
      </w:pPr>
      <w:r w:rsidRPr="00A62FC5">
        <w:rPr>
          <w:rFonts w:cs="Times New Roman"/>
          <w:b/>
          <w:bCs/>
          <w:szCs w:val="24"/>
        </w:rPr>
        <w:t>1.attēls</w:t>
      </w:r>
      <w:r>
        <w:rPr>
          <w:rFonts w:cs="Times New Roman"/>
          <w:b/>
          <w:bCs/>
          <w:szCs w:val="24"/>
        </w:rPr>
        <w:t>.</w:t>
      </w:r>
      <w:r w:rsidRPr="00A62FC5">
        <w:rPr>
          <w:rFonts w:cs="Times New Roman"/>
          <w:b/>
          <w:bCs/>
          <w:szCs w:val="24"/>
        </w:rPr>
        <w:t xml:space="preserve"> SVF finanšu attīstības indeksa novērtējums par valstīm ģeogrāfiski (indeksa vienībās)</w:t>
      </w:r>
    </w:p>
    <w:p w14:paraId="7CAA758A" w14:textId="77777777" w:rsidR="00EC2905" w:rsidRPr="00EC2905" w:rsidRDefault="00EC2905" w:rsidP="00147058">
      <w:pPr>
        <w:jc w:val="both"/>
        <w:rPr>
          <w:rFonts w:cs="Times New Roman"/>
          <w:szCs w:val="24"/>
        </w:rPr>
      </w:pPr>
    </w:p>
    <w:p w14:paraId="559F5EBF" w14:textId="7D2F06A3" w:rsidR="00EC2905" w:rsidRPr="00EC2905" w:rsidRDefault="00EC2905" w:rsidP="00147058">
      <w:pPr>
        <w:jc w:val="both"/>
        <w:rPr>
          <w:rFonts w:cs="Times New Roman"/>
          <w:szCs w:val="24"/>
        </w:rPr>
      </w:pPr>
      <w:r w:rsidRPr="00EC2905">
        <w:rPr>
          <w:rFonts w:cs="Times New Roman"/>
          <w:noProof/>
          <w:szCs w:val="24"/>
          <w:lang w:eastAsia="lv-LV"/>
        </w:rPr>
        <w:drawing>
          <wp:inline distT="0" distB="0" distL="0" distR="0" wp14:anchorId="1B377E12" wp14:editId="122E993B">
            <wp:extent cx="5297104" cy="2377150"/>
            <wp:effectExtent l="0" t="0" r="0" b="444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5318753" cy="2386865"/>
                    </a:xfrm>
                    <a:prstGeom prst="rect">
                      <a:avLst/>
                    </a:prstGeom>
                    <a:noFill/>
                  </pic:spPr>
                </pic:pic>
              </a:graphicData>
            </a:graphic>
          </wp:inline>
        </w:drawing>
      </w:r>
    </w:p>
    <w:p w14:paraId="7D0D14A4" w14:textId="77777777" w:rsidR="00EC2905" w:rsidRPr="00EC2905" w:rsidRDefault="00EC2905" w:rsidP="009B39F1">
      <w:pPr>
        <w:jc w:val="both"/>
        <w:rPr>
          <w:rFonts w:cs="Times New Roman"/>
          <w:szCs w:val="24"/>
        </w:rPr>
      </w:pPr>
    </w:p>
    <w:p w14:paraId="64B19729" w14:textId="2DA23579" w:rsidR="009B39F1" w:rsidRPr="00EC2905" w:rsidRDefault="00D361EA" w:rsidP="009B39F1">
      <w:pPr>
        <w:jc w:val="both"/>
        <w:rPr>
          <w:rFonts w:cs="Times New Roman"/>
          <w:szCs w:val="24"/>
        </w:rPr>
      </w:pPr>
      <w:r w:rsidRPr="00EC2905">
        <w:rPr>
          <w:rFonts w:cs="Times New Roman"/>
          <w:szCs w:val="24"/>
        </w:rPr>
        <w:t>Minētais indekss parāda</w:t>
      </w:r>
      <w:r w:rsidR="009B39F1" w:rsidRPr="00EC2905">
        <w:rPr>
          <w:rFonts w:cs="Times New Roman"/>
          <w:szCs w:val="24"/>
        </w:rPr>
        <w:t xml:space="preserve">, </w:t>
      </w:r>
      <w:r w:rsidRPr="00EC2905">
        <w:rPr>
          <w:rFonts w:cs="Times New Roman"/>
          <w:szCs w:val="24"/>
        </w:rPr>
        <w:t xml:space="preserve">ka </w:t>
      </w:r>
      <w:r w:rsidR="009B39F1" w:rsidRPr="00EC2905">
        <w:rPr>
          <w:rFonts w:cs="Times New Roman"/>
          <w:szCs w:val="24"/>
        </w:rPr>
        <w:t>Latvijā ir labāk attīstītas finanšu iestādes</w:t>
      </w:r>
      <w:r w:rsidRPr="00EC2905">
        <w:rPr>
          <w:rFonts w:cs="Times New Roman"/>
          <w:szCs w:val="24"/>
        </w:rPr>
        <w:t xml:space="preserve"> (kredītiestādes, apdrošināšanas sabiedrības, ieguldījuma fondi un pensiju fondi)</w:t>
      </w:r>
      <w:r w:rsidR="009B39F1" w:rsidRPr="00EC2905">
        <w:rPr>
          <w:rFonts w:cs="Times New Roman"/>
          <w:szCs w:val="24"/>
        </w:rPr>
        <w:t>, bet vājāk finanšu tirgus</w:t>
      </w:r>
      <w:r w:rsidRPr="00EC2905">
        <w:rPr>
          <w:rFonts w:cs="Times New Roman"/>
          <w:szCs w:val="24"/>
        </w:rPr>
        <w:t xml:space="preserve"> (akcijas un obligācijas)</w:t>
      </w:r>
      <w:r w:rsidR="009B39F1" w:rsidRPr="00EC2905">
        <w:rPr>
          <w:rFonts w:cs="Times New Roman"/>
          <w:szCs w:val="24"/>
        </w:rPr>
        <w:t xml:space="preserve">. Vēsturiski finanšu institūciju </w:t>
      </w:r>
      <w:r w:rsidR="00F8154A" w:rsidRPr="00EC2905">
        <w:rPr>
          <w:rFonts w:cs="Times New Roman"/>
          <w:szCs w:val="24"/>
        </w:rPr>
        <w:t xml:space="preserve">attīstības </w:t>
      </w:r>
      <w:r w:rsidR="009B39F1" w:rsidRPr="00EC2905">
        <w:rPr>
          <w:rFonts w:cs="Times New Roman"/>
          <w:szCs w:val="24"/>
        </w:rPr>
        <w:t>rādītājs ir audzis, bet finanšu tirgus attīstība</w:t>
      </w:r>
      <w:r w:rsidR="00F8154A" w:rsidRPr="00EC2905">
        <w:rPr>
          <w:rFonts w:cs="Times New Roman"/>
          <w:szCs w:val="24"/>
        </w:rPr>
        <w:t>s rādītājs</w:t>
      </w:r>
      <w:r w:rsidR="009B39F1" w:rsidRPr="00EC2905">
        <w:rPr>
          <w:rFonts w:cs="Times New Roman"/>
          <w:szCs w:val="24"/>
        </w:rPr>
        <w:t xml:space="preserve"> ir pali</w:t>
      </w:r>
      <w:r w:rsidR="00F8154A" w:rsidRPr="00EC2905">
        <w:rPr>
          <w:rFonts w:cs="Times New Roman"/>
          <w:szCs w:val="24"/>
        </w:rPr>
        <w:t>cis</w:t>
      </w:r>
      <w:r w:rsidR="009B39F1" w:rsidRPr="00EC2905">
        <w:rPr>
          <w:rFonts w:cs="Times New Roman"/>
          <w:szCs w:val="24"/>
        </w:rPr>
        <w:t xml:space="preserve"> gandrīz nemainīg</w:t>
      </w:r>
      <w:r w:rsidR="00F8154A" w:rsidRPr="00EC2905">
        <w:rPr>
          <w:rFonts w:cs="Times New Roman"/>
          <w:szCs w:val="24"/>
        </w:rPr>
        <w:t>s</w:t>
      </w:r>
      <w:r w:rsidR="00A62FC5">
        <w:rPr>
          <w:rFonts w:cs="Times New Roman"/>
          <w:szCs w:val="24"/>
        </w:rPr>
        <w:t xml:space="preserve"> (2.attēls)</w:t>
      </w:r>
      <w:r w:rsidR="00793682">
        <w:rPr>
          <w:rFonts w:cs="Times New Roman"/>
          <w:szCs w:val="24"/>
        </w:rPr>
        <w:t xml:space="preserve"> un (3.attēls)</w:t>
      </w:r>
      <w:r w:rsidR="009B39F1" w:rsidRPr="00EC2905">
        <w:rPr>
          <w:rFonts w:cs="Times New Roman"/>
          <w:szCs w:val="24"/>
        </w:rPr>
        <w:t xml:space="preserve">. </w:t>
      </w:r>
    </w:p>
    <w:p w14:paraId="5342F72A" w14:textId="2F99E204" w:rsidR="00835F21" w:rsidRPr="00EC2905" w:rsidRDefault="00835F21" w:rsidP="009B39F1">
      <w:pPr>
        <w:jc w:val="both"/>
        <w:rPr>
          <w:rFonts w:cs="Times New Roman"/>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5670"/>
        <w:gridCol w:w="3261"/>
      </w:tblGrid>
      <w:tr w:rsidR="007620B6" w14:paraId="740B8E61" w14:textId="77777777" w:rsidTr="00F842F5">
        <w:tc>
          <w:tcPr>
            <w:tcW w:w="5670" w:type="dxa"/>
          </w:tcPr>
          <w:p w14:paraId="7CFE3128" w14:textId="77777777" w:rsidR="007620B6" w:rsidRPr="00EC2905" w:rsidRDefault="007620B6" w:rsidP="007620B6">
            <w:pPr>
              <w:jc w:val="center"/>
              <w:rPr>
                <w:rFonts w:cs="Times New Roman"/>
                <w:b/>
                <w:bCs/>
                <w:szCs w:val="24"/>
              </w:rPr>
            </w:pPr>
            <w:r>
              <w:rPr>
                <w:rFonts w:cs="Times New Roman"/>
                <w:b/>
                <w:bCs/>
                <w:szCs w:val="24"/>
              </w:rPr>
              <w:lastRenderedPageBreak/>
              <w:t xml:space="preserve">2.attēls. </w:t>
            </w:r>
            <w:r w:rsidRPr="00EC2905">
              <w:rPr>
                <w:rFonts w:cs="Times New Roman"/>
                <w:b/>
                <w:bCs/>
                <w:szCs w:val="24"/>
              </w:rPr>
              <w:t>SVF finanšu attīstības indekss finanšu institūciju un finanšu tirgus griezumā</w:t>
            </w:r>
          </w:p>
          <w:p w14:paraId="1D93737F" w14:textId="77777777" w:rsidR="007620B6" w:rsidRDefault="007620B6" w:rsidP="00835F21">
            <w:pPr>
              <w:jc w:val="center"/>
              <w:rPr>
                <w:rFonts w:cs="Times New Roman"/>
                <w:b/>
                <w:bCs/>
                <w:szCs w:val="24"/>
              </w:rPr>
            </w:pPr>
          </w:p>
          <w:p w14:paraId="0CBAB6FA" w14:textId="086AAF2E" w:rsidR="007620B6" w:rsidRDefault="007620B6" w:rsidP="00835F21">
            <w:pPr>
              <w:jc w:val="center"/>
              <w:rPr>
                <w:rFonts w:cs="Times New Roman"/>
                <w:b/>
                <w:bCs/>
                <w:szCs w:val="24"/>
              </w:rPr>
            </w:pPr>
            <w:r>
              <w:rPr>
                <w:rFonts w:cs="Times New Roman"/>
                <w:b/>
                <w:bCs/>
                <w:noProof/>
                <w:szCs w:val="24"/>
                <w:lang w:eastAsia="lv-LV"/>
              </w:rPr>
              <w:drawing>
                <wp:inline distT="0" distB="0" distL="0" distR="0" wp14:anchorId="7E12B7EC" wp14:editId="6AEDD749">
                  <wp:extent cx="3336967" cy="2038055"/>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3358935" cy="2051472"/>
                          </a:xfrm>
                          <a:prstGeom prst="rect">
                            <a:avLst/>
                          </a:prstGeom>
                          <a:noFill/>
                        </pic:spPr>
                      </pic:pic>
                    </a:graphicData>
                  </a:graphic>
                </wp:inline>
              </w:drawing>
            </w:r>
          </w:p>
          <w:p w14:paraId="62DED945" w14:textId="02E366CC" w:rsidR="007620B6" w:rsidRDefault="007620B6" w:rsidP="007620B6">
            <w:pPr>
              <w:jc w:val="center"/>
              <w:rPr>
                <w:rFonts w:cs="Times New Roman"/>
                <w:b/>
                <w:bCs/>
                <w:szCs w:val="24"/>
              </w:rPr>
            </w:pPr>
          </w:p>
        </w:tc>
        <w:tc>
          <w:tcPr>
            <w:tcW w:w="3261" w:type="dxa"/>
          </w:tcPr>
          <w:p w14:paraId="5EF08EAA" w14:textId="6CD1A16A" w:rsidR="007620B6" w:rsidRDefault="007620B6" w:rsidP="007620B6">
            <w:pPr>
              <w:pStyle w:val="ListParagraph"/>
              <w:ind w:left="40"/>
              <w:jc w:val="center"/>
              <w:rPr>
                <w:rFonts w:cs="Times New Roman"/>
                <w:b/>
                <w:bCs/>
                <w:szCs w:val="24"/>
              </w:rPr>
            </w:pPr>
            <w:r>
              <w:rPr>
                <w:rFonts w:cs="Times New Roman"/>
                <w:b/>
                <w:bCs/>
                <w:szCs w:val="24"/>
              </w:rPr>
              <w:t xml:space="preserve">3.attēls. </w:t>
            </w:r>
            <w:r w:rsidRPr="00730849">
              <w:rPr>
                <w:rFonts w:cs="Times New Roman"/>
                <w:b/>
                <w:bCs/>
                <w:szCs w:val="24"/>
              </w:rPr>
              <w:t>Latvijas rādītāji pret attīstītajiem tirgiem, 2020.gads (indeksa vienībās)</w:t>
            </w:r>
          </w:p>
          <w:p w14:paraId="412A45A3" w14:textId="0DBE47DF" w:rsidR="007620B6" w:rsidRDefault="007620B6" w:rsidP="007620B6">
            <w:pPr>
              <w:pStyle w:val="ListParagraph"/>
              <w:jc w:val="center"/>
              <w:rPr>
                <w:rFonts w:cs="Times New Roman"/>
                <w:b/>
                <w:bCs/>
                <w:szCs w:val="24"/>
              </w:rPr>
            </w:pPr>
          </w:p>
          <w:p w14:paraId="57D7FEB1" w14:textId="77777777" w:rsidR="007620B6" w:rsidRPr="00730849" w:rsidRDefault="007620B6" w:rsidP="007620B6">
            <w:pPr>
              <w:pStyle w:val="ListParagraph"/>
              <w:jc w:val="center"/>
              <w:rPr>
                <w:rFonts w:cs="Times New Roman"/>
                <w:b/>
                <w:bCs/>
                <w:szCs w:val="24"/>
              </w:rPr>
            </w:pPr>
          </w:p>
          <w:p w14:paraId="1A421425" w14:textId="44F09888" w:rsidR="007620B6" w:rsidRDefault="007620B6" w:rsidP="00835F21">
            <w:pPr>
              <w:jc w:val="center"/>
              <w:rPr>
                <w:rFonts w:cs="Times New Roman"/>
                <w:b/>
                <w:bCs/>
                <w:szCs w:val="24"/>
              </w:rPr>
            </w:pPr>
            <w:r>
              <w:rPr>
                <w:rFonts w:cs="Times New Roman"/>
                <w:b/>
                <w:bCs/>
                <w:noProof/>
                <w:szCs w:val="24"/>
                <w:lang w:eastAsia="lv-LV"/>
              </w:rPr>
              <w:drawing>
                <wp:inline distT="0" distB="0" distL="0" distR="0" wp14:anchorId="6F5BA29B" wp14:editId="77ACEEF2">
                  <wp:extent cx="2036443" cy="1252847"/>
                  <wp:effectExtent l="0" t="0" r="2540" b="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068624" cy="1272645"/>
                          </a:xfrm>
                          <a:prstGeom prst="rect">
                            <a:avLst/>
                          </a:prstGeom>
                          <a:noFill/>
                        </pic:spPr>
                      </pic:pic>
                    </a:graphicData>
                  </a:graphic>
                </wp:inline>
              </w:drawing>
            </w:r>
          </w:p>
        </w:tc>
      </w:tr>
    </w:tbl>
    <w:tbl>
      <w:tblPr>
        <w:tblStyle w:val="TableGrid"/>
        <w:tblpPr w:leftFromText="180" w:rightFromText="180" w:vertAnchor="text" w:horzAnchor="margin" w:tblpY="3142"/>
        <w:tblW w:w="92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673"/>
        <w:gridCol w:w="4536"/>
      </w:tblGrid>
      <w:tr w:rsidR="008D0484" w14:paraId="2426B3EA" w14:textId="77777777" w:rsidTr="00455058">
        <w:trPr>
          <w:cantSplit/>
        </w:trPr>
        <w:tc>
          <w:tcPr>
            <w:tcW w:w="4673" w:type="dxa"/>
          </w:tcPr>
          <w:p w14:paraId="10517DDC" w14:textId="0578C4A9" w:rsidR="007620B6" w:rsidRPr="00B56BB5" w:rsidRDefault="00455058" w:rsidP="00455058">
            <w:pPr>
              <w:jc w:val="center"/>
              <w:rPr>
                <w:rFonts w:cs="Times New Roman"/>
                <w:b/>
                <w:bCs/>
                <w:szCs w:val="24"/>
              </w:rPr>
            </w:pPr>
            <w:r w:rsidRPr="00694A46">
              <w:rPr>
                <w:noProof/>
                <w:sz w:val="28"/>
                <w:szCs w:val="28"/>
                <w:lang w:eastAsia="lv-LV"/>
              </w:rPr>
              <w:drawing>
                <wp:anchor distT="0" distB="0" distL="114300" distR="114300" simplePos="0" relativeHeight="251658243" behindDoc="1" locked="0" layoutInCell="1" allowOverlap="1" wp14:anchorId="40E6198E" wp14:editId="394DE411">
                  <wp:simplePos x="0" y="0"/>
                  <wp:positionH relativeFrom="column">
                    <wp:posOffset>111545</wp:posOffset>
                  </wp:positionH>
                  <wp:positionV relativeFrom="paragraph">
                    <wp:posOffset>411166</wp:posOffset>
                  </wp:positionV>
                  <wp:extent cx="2365801" cy="2006650"/>
                  <wp:effectExtent l="0" t="0" r="0" b="0"/>
                  <wp:wrapTopAndBottom/>
                  <wp:docPr id="5" name="Content Placeholder 13" descr="Chart&#10;&#10;Description automatically generated">
                    <a:extLst xmlns:a="http://schemas.openxmlformats.org/drawingml/2006/main">
                      <a:ext uri="{FF2B5EF4-FFF2-40B4-BE49-F238E27FC236}">
                        <a16:creationId xmlns:a16="http://schemas.microsoft.com/office/drawing/2014/main" id="{DCEF91A0-168F-4F49-942C-2E44ADE63C40}"/>
                      </a:ext>
                    </a:extLst>
                  </wp:docPr>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21" name="Content Placeholder 13" descr="Chart&#10;&#10;Description automatically generated">
                            <a:extLst>
                              <a:ext uri="{FF2B5EF4-FFF2-40B4-BE49-F238E27FC236}">
                                <a16:creationId xmlns:a16="http://schemas.microsoft.com/office/drawing/2014/main" id="{DCEF91A0-168F-4F49-942C-2E44ADE63C40}"/>
                              </a:ext>
                            </a:extLst>
                          </pic:cNvPr>
                          <pic:cNvPicPr>
                            <a:picLocks noGrp="1" noChangeAspect="1"/>
                          </pic:cNvPicPr>
                        </pic:nvPicPr>
                        <pic:blipFill rotWithShape="1">
                          <a:blip r:embed="rId14" cstate="print">
                            <a:extLst>
                              <a:ext uri="{28A0092B-C50C-407E-A947-70E740481C1C}">
                                <a14:useLocalDpi xmlns:a14="http://schemas.microsoft.com/office/drawing/2010/main" val="0"/>
                              </a:ext>
                            </a:extLst>
                          </a:blip>
                          <a:srcRect l="1500" t="8296" r="49136" b="9244"/>
                          <a:stretch/>
                        </pic:blipFill>
                        <pic:spPr bwMode="auto">
                          <a:xfrm>
                            <a:off x="0" y="0"/>
                            <a:ext cx="2365801" cy="2006650"/>
                          </a:xfrm>
                          <a:prstGeom prst="rect">
                            <a:avLst/>
                          </a:prstGeom>
                          <a:ln>
                            <a:noFill/>
                          </a:ln>
                          <a:extLst>
                            <a:ext uri="{53640926-AAD7-44D8-BBD7-CCE9431645EC}">
                              <a14:shadowObscured xmlns:a14="http://schemas.microsoft.com/office/drawing/2010/main"/>
                            </a:ext>
                          </a:extLst>
                        </pic:spPr>
                      </pic:pic>
                    </a:graphicData>
                  </a:graphic>
                </wp:anchor>
              </w:drawing>
            </w:r>
            <w:r w:rsidR="008D0484" w:rsidRPr="00B56BB5">
              <w:rPr>
                <w:rFonts w:cs="Times New Roman"/>
                <w:b/>
                <w:bCs/>
                <w:szCs w:val="24"/>
              </w:rPr>
              <w:t>4.attēls. Bru</w:t>
            </w:r>
            <w:r w:rsidR="008D0484">
              <w:rPr>
                <w:rFonts w:cs="Times New Roman"/>
                <w:b/>
                <w:bCs/>
                <w:szCs w:val="24"/>
              </w:rPr>
              <w:t>t</w:t>
            </w:r>
            <w:r w:rsidR="008D0484" w:rsidRPr="00B56BB5">
              <w:rPr>
                <w:rFonts w:cs="Times New Roman"/>
                <w:b/>
                <w:bCs/>
                <w:szCs w:val="24"/>
              </w:rPr>
              <w:t>o pamatkapitāla veidošana (2000=100)</w:t>
            </w:r>
          </w:p>
        </w:tc>
        <w:tc>
          <w:tcPr>
            <w:tcW w:w="4536" w:type="dxa"/>
          </w:tcPr>
          <w:p w14:paraId="7E0BC237" w14:textId="1927C00B" w:rsidR="008D0484" w:rsidRPr="00455058" w:rsidRDefault="00455058" w:rsidP="00455058">
            <w:pPr>
              <w:jc w:val="center"/>
              <w:rPr>
                <w:rFonts w:cs="Times New Roman"/>
                <w:b/>
                <w:bCs/>
                <w:szCs w:val="24"/>
              </w:rPr>
            </w:pPr>
            <w:r>
              <w:rPr>
                <w:rFonts w:cs="Times New Roman"/>
                <w:b/>
                <w:bCs/>
                <w:noProof/>
                <w:szCs w:val="24"/>
                <w:lang w:eastAsia="lv-LV"/>
              </w:rPr>
              <w:drawing>
                <wp:anchor distT="0" distB="0" distL="114300" distR="114300" simplePos="0" relativeHeight="251658244" behindDoc="0" locked="0" layoutInCell="1" allowOverlap="1" wp14:anchorId="249A030E" wp14:editId="4AFAF8CD">
                  <wp:simplePos x="0" y="0"/>
                  <wp:positionH relativeFrom="column">
                    <wp:posOffset>165735</wp:posOffset>
                  </wp:positionH>
                  <wp:positionV relativeFrom="paragraph">
                    <wp:posOffset>594995</wp:posOffset>
                  </wp:positionV>
                  <wp:extent cx="2257425" cy="1697990"/>
                  <wp:effectExtent l="0" t="0" r="9525" b="0"/>
                  <wp:wrapTopAndBottom/>
                  <wp:docPr id="4" name="Picture 4" descr="Chart, hist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Chart, histogram&#10;&#10;Description automatically generated"/>
                          <pic:cNvPicPr>
                            <a:picLocks noChangeAspect="1" noChangeArrowheads="1"/>
                          </pic:cNvPicPr>
                        </pic:nvPicPr>
                        <pic:blipFill rotWithShape="1">
                          <a:blip r:embed="rId15">
                            <a:extLst>
                              <a:ext uri="{28A0092B-C50C-407E-A947-70E740481C1C}">
                                <a14:useLocalDpi xmlns:a14="http://schemas.microsoft.com/office/drawing/2010/main" val="0"/>
                              </a:ext>
                            </a:extLst>
                          </a:blip>
                          <a:srcRect t="11145" b="11301"/>
                          <a:stretch/>
                        </pic:blipFill>
                        <pic:spPr bwMode="auto">
                          <a:xfrm>
                            <a:off x="0" y="0"/>
                            <a:ext cx="2257425" cy="1697990"/>
                          </a:xfrm>
                          <a:prstGeom prst="rect">
                            <a:avLst/>
                          </a:prstGeom>
                          <a:noFill/>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8D0484">
              <w:rPr>
                <w:rFonts w:cs="Times New Roman"/>
                <w:b/>
                <w:bCs/>
                <w:szCs w:val="24"/>
              </w:rPr>
              <w:t>5</w:t>
            </w:r>
            <w:r w:rsidR="008D0484" w:rsidRPr="00C023AA">
              <w:rPr>
                <w:rFonts w:cs="Times New Roman"/>
                <w:b/>
                <w:bCs/>
                <w:szCs w:val="24"/>
              </w:rPr>
              <w:t>.attēls</w:t>
            </w:r>
            <w:r w:rsidR="008D0484">
              <w:rPr>
                <w:rFonts w:cs="Times New Roman"/>
                <w:b/>
                <w:bCs/>
                <w:szCs w:val="24"/>
              </w:rPr>
              <w:t>.</w:t>
            </w:r>
            <w:r w:rsidR="008D0484" w:rsidRPr="00C023AA">
              <w:rPr>
                <w:rFonts w:cs="Times New Roman"/>
                <w:b/>
                <w:bCs/>
                <w:szCs w:val="24"/>
              </w:rPr>
              <w:t xml:space="preserve"> </w:t>
            </w:r>
            <w:r w:rsidR="008D0484">
              <w:rPr>
                <w:rFonts w:cs="Times New Roman"/>
                <w:b/>
                <w:bCs/>
                <w:szCs w:val="24"/>
              </w:rPr>
              <w:t>I</w:t>
            </w:r>
            <w:r w:rsidR="008D0484" w:rsidRPr="00C023AA">
              <w:rPr>
                <w:rFonts w:cs="Times New Roman"/>
                <w:b/>
                <w:bCs/>
                <w:szCs w:val="24"/>
              </w:rPr>
              <w:t>ekšzemes kopprodukts uz iedzīvotāju pēc pirktspējas paritātes (tūkst.</w:t>
            </w:r>
            <w:r w:rsidR="008D0484">
              <w:rPr>
                <w:rFonts w:cs="Times New Roman"/>
                <w:b/>
                <w:bCs/>
                <w:szCs w:val="24"/>
              </w:rPr>
              <w:t xml:space="preserve"> </w:t>
            </w:r>
            <w:r w:rsidR="008D0484" w:rsidRPr="00C023AA">
              <w:rPr>
                <w:rFonts w:cs="Times New Roman"/>
                <w:b/>
                <w:bCs/>
                <w:szCs w:val="24"/>
              </w:rPr>
              <w:t>eiro PPP</w:t>
            </w:r>
          </w:p>
        </w:tc>
      </w:tr>
    </w:tbl>
    <w:p w14:paraId="75DE6338" w14:textId="5C69A169" w:rsidR="00694A46" w:rsidRDefault="00B56BB5" w:rsidP="00694A46">
      <w:pPr>
        <w:jc w:val="both"/>
        <w:rPr>
          <w:rFonts w:cs="Times New Roman"/>
          <w:szCs w:val="24"/>
        </w:rPr>
      </w:pPr>
      <w:r>
        <w:rPr>
          <w:rFonts w:cs="Times New Roman"/>
          <w:szCs w:val="24"/>
        </w:rPr>
        <w:t xml:space="preserve">Nozīmīgs faktors </w:t>
      </w:r>
      <w:r w:rsidR="005D4FCE" w:rsidRPr="00EC2905">
        <w:rPr>
          <w:rFonts w:cs="Times New Roman"/>
          <w:szCs w:val="24"/>
        </w:rPr>
        <w:t>ekonomikas attīstībai</w:t>
      </w:r>
      <w:r>
        <w:rPr>
          <w:rFonts w:cs="Times New Roman"/>
          <w:szCs w:val="24"/>
        </w:rPr>
        <w:t xml:space="preserve"> ir investīcijas. Tās</w:t>
      </w:r>
      <w:r w:rsidR="005D4FCE" w:rsidRPr="00EC2905">
        <w:rPr>
          <w:rFonts w:cs="Times New Roman"/>
          <w:szCs w:val="24"/>
        </w:rPr>
        <w:t xml:space="preserve"> rada labvēlīgus apstākļus ekonomiskās krīzes situāciju pārvarēšanai, tautsaimniecības strukturālām pārmaiņām</w:t>
      </w:r>
      <w:r w:rsidR="00AA02E9" w:rsidRPr="00EC2905">
        <w:rPr>
          <w:rFonts w:cs="Times New Roman"/>
          <w:szCs w:val="24"/>
        </w:rPr>
        <w:t xml:space="preserve">, reģionālai attīstībai, konkurētspējai un tehnoloģiju attīstībai. Latvija atpaliek no Igaunijas un Lietuvas gan pēc </w:t>
      </w:r>
      <w:r w:rsidR="007F6EEC" w:rsidRPr="00EC2905">
        <w:rPr>
          <w:rFonts w:cs="Times New Roman"/>
          <w:szCs w:val="24"/>
        </w:rPr>
        <w:t>investīciju apjoma, gan IKP izaugsmes uz vienu iedzīvotāju</w:t>
      </w:r>
      <w:r>
        <w:rPr>
          <w:rFonts w:cs="Times New Roman"/>
          <w:szCs w:val="24"/>
        </w:rPr>
        <w:t xml:space="preserve"> (4., 5.attēls)</w:t>
      </w:r>
      <w:r w:rsidR="007F6EEC" w:rsidRPr="00EC2905">
        <w:rPr>
          <w:rFonts w:cs="Times New Roman"/>
          <w:szCs w:val="24"/>
        </w:rPr>
        <w:t xml:space="preserve">. </w:t>
      </w:r>
      <w:r w:rsidRPr="00EC2905">
        <w:rPr>
          <w:rFonts w:cs="Times New Roman"/>
          <w:szCs w:val="24"/>
        </w:rPr>
        <w:t>Pēdējos desmit gados vidējā izaugsme Igaunijā bija 3%, Lietuvā 3,2% un Latvijā 2,4%. IKP uz vienu iedzīvotāju 2021.gadā Latvijā sasniedza 12 970 EUR, Igaunijā 16 490 EUR un Lietuvā 14 820 EUR.</w:t>
      </w:r>
      <w:r w:rsidR="00787406">
        <w:rPr>
          <w:rStyle w:val="FootnoteReference"/>
          <w:rFonts w:cs="Times New Roman"/>
          <w:szCs w:val="24"/>
        </w:rPr>
        <w:footnoteReference w:id="5"/>
      </w:r>
      <w:r>
        <w:rPr>
          <w:rFonts w:cs="Times New Roman"/>
          <w:szCs w:val="24"/>
        </w:rPr>
        <w:t xml:space="preserve"> Šobrīd i</w:t>
      </w:r>
      <w:r w:rsidR="007F6EEC" w:rsidRPr="00EC2905">
        <w:rPr>
          <w:rFonts w:cs="Times New Roman"/>
          <w:szCs w:val="24"/>
        </w:rPr>
        <w:t xml:space="preserve">nvestīciju lēmumus </w:t>
      </w:r>
      <w:r>
        <w:rPr>
          <w:rFonts w:cs="Times New Roman"/>
          <w:szCs w:val="24"/>
        </w:rPr>
        <w:t xml:space="preserve">un jaunu investīciju projektu īstenošanu aizkavē kara izraisītā </w:t>
      </w:r>
      <w:r w:rsidR="007F6EEC" w:rsidRPr="00EC2905">
        <w:rPr>
          <w:rFonts w:cs="Times New Roman"/>
          <w:szCs w:val="24"/>
        </w:rPr>
        <w:t xml:space="preserve">augstā nenoteiktība, </w:t>
      </w:r>
      <w:r>
        <w:rPr>
          <w:rFonts w:cs="Times New Roman"/>
          <w:szCs w:val="24"/>
        </w:rPr>
        <w:t>mazinoties agresora valstīm tuvāko reģionu pievilcība</w:t>
      </w:r>
      <w:r w:rsidR="007F6EEC" w:rsidRPr="00EC2905">
        <w:rPr>
          <w:rFonts w:cs="Times New Roman"/>
          <w:szCs w:val="24"/>
        </w:rPr>
        <w:t xml:space="preserve">, kā arī kredīta procentu likmju pieaugums, kas pakāpeniski kāpina izmaksas. Privātās investīcijas var sarukt arī saglabājoties recesijas riskiem. </w:t>
      </w:r>
    </w:p>
    <w:p w14:paraId="38A461C4" w14:textId="77777777" w:rsidR="00C023AA" w:rsidRPr="00EC2905" w:rsidRDefault="00C023AA" w:rsidP="00694A46">
      <w:pPr>
        <w:jc w:val="both"/>
        <w:rPr>
          <w:rFonts w:cs="Times New Roman"/>
          <w:szCs w:val="24"/>
        </w:rPr>
      </w:pPr>
    </w:p>
    <w:p w14:paraId="1D3CB5A5" w14:textId="77777777" w:rsidR="00455058" w:rsidRDefault="00455058" w:rsidP="005D4FCE">
      <w:pPr>
        <w:jc w:val="both"/>
        <w:rPr>
          <w:rFonts w:cs="Times New Roman"/>
          <w:szCs w:val="24"/>
        </w:rPr>
      </w:pPr>
    </w:p>
    <w:p w14:paraId="258AEE29" w14:textId="77AC04AF" w:rsidR="00AA02E9" w:rsidRDefault="00AC269C" w:rsidP="005D4FCE">
      <w:pPr>
        <w:jc w:val="both"/>
        <w:rPr>
          <w:rFonts w:cs="Times New Roman"/>
          <w:szCs w:val="24"/>
        </w:rPr>
      </w:pPr>
      <w:r w:rsidRPr="00EC2905">
        <w:rPr>
          <w:rFonts w:cs="Times New Roman"/>
          <w:szCs w:val="24"/>
        </w:rPr>
        <w:t>Grūti iedomāties</w:t>
      </w:r>
      <w:r w:rsidR="006E5878" w:rsidRPr="00EC2905">
        <w:rPr>
          <w:rFonts w:cs="Times New Roman"/>
          <w:szCs w:val="24"/>
        </w:rPr>
        <w:t xml:space="preserve">, ka ilgtermiņā tautsaimniecība var dinamiski attīstīties bez kreditēšanas, tāpēc kredītu pieejamība, īpaši maziem un vidējiem uzņēmumiem ir kritiski svarīga. Pēc smagas 2008.gada krīzes kreditēšana Latvijā ilgstoši saglabājās vāja. To noteica aizņēmēju un banku piesardzība, kā arī citi pieprasījuma un piedāvājuma faktori un strukturālas problēmas ekonomikā, piemēram, ēnu ekonomika, kreditēšanas tirgus segmentācija, nepilnības tiesiskajā vidē. Kopš 2009.gada iekšzemes kredītu un IKP attiecība sarukusi trīs reizes, 2022.gada septembrī veidojot 36% no IKP. Pašlaik šis rādītājs ir otrs zemākais starp visām eiro zonas </w:t>
      </w:r>
      <w:r w:rsidR="006E5878" w:rsidRPr="00EC2905">
        <w:rPr>
          <w:rFonts w:cs="Times New Roman"/>
          <w:szCs w:val="24"/>
        </w:rPr>
        <w:lastRenderedPageBreak/>
        <w:t>valstīm</w:t>
      </w:r>
      <w:r w:rsidR="009A1008">
        <w:rPr>
          <w:rFonts w:cs="Times New Roman"/>
          <w:szCs w:val="24"/>
        </w:rPr>
        <w:t>, kā arī izsniegtais kredītportfelis miljonos eiro atpaliek</w:t>
      </w:r>
      <w:r w:rsidR="00434069">
        <w:rPr>
          <w:rFonts w:cs="Times New Roman"/>
          <w:szCs w:val="24"/>
        </w:rPr>
        <w:t xml:space="preserve"> gan</w:t>
      </w:r>
      <w:r w:rsidR="009A1008">
        <w:rPr>
          <w:rFonts w:cs="Times New Roman"/>
          <w:szCs w:val="24"/>
        </w:rPr>
        <w:t xml:space="preserve"> no Lietuvas</w:t>
      </w:r>
      <w:r w:rsidR="00434069">
        <w:rPr>
          <w:rFonts w:cs="Times New Roman"/>
          <w:szCs w:val="24"/>
        </w:rPr>
        <w:t>, gan</w:t>
      </w:r>
      <w:r w:rsidR="009A1008">
        <w:rPr>
          <w:rFonts w:cs="Times New Roman"/>
          <w:szCs w:val="24"/>
        </w:rPr>
        <w:t xml:space="preserve"> Igaunijas (</w:t>
      </w:r>
      <w:r w:rsidR="00B56BB5">
        <w:rPr>
          <w:rFonts w:cs="Times New Roman"/>
          <w:szCs w:val="24"/>
        </w:rPr>
        <w:t>6</w:t>
      </w:r>
      <w:r w:rsidR="009A1008">
        <w:rPr>
          <w:rFonts w:cs="Times New Roman"/>
          <w:szCs w:val="24"/>
        </w:rPr>
        <w:t>.attēls).</w:t>
      </w:r>
    </w:p>
    <w:p w14:paraId="21B6C506" w14:textId="7BB142A1" w:rsidR="009A1008" w:rsidRDefault="009A1008" w:rsidP="005D4FCE">
      <w:pPr>
        <w:jc w:val="both"/>
        <w:rPr>
          <w:rFonts w:cs="Times New Roman"/>
          <w:szCs w:val="24"/>
        </w:rPr>
      </w:pPr>
    </w:p>
    <w:p w14:paraId="5A561751" w14:textId="74AD5FC5" w:rsidR="009A1008" w:rsidRPr="009A1008" w:rsidRDefault="00B56BB5" w:rsidP="009A1008">
      <w:pPr>
        <w:jc w:val="center"/>
        <w:rPr>
          <w:rFonts w:cs="Times New Roman"/>
          <w:b/>
          <w:bCs/>
          <w:szCs w:val="24"/>
        </w:rPr>
      </w:pPr>
      <w:r>
        <w:rPr>
          <w:rFonts w:cs="Times New Roman"/>
          <w:b/>
          <w:bCs/>
          <w:szCs w:val="24"/>
        </w:rPr>
        <w:t>6</w:t>
      </w:r>
      <w:r w:rsidR="009A1008" w:rsidRPr="009A1008">
        <w:rPr>
          <w:rFonts w:cs="Times New Roman"/>
          <w:b/>
          <w:bCs/>
          <w:szCs w:val="24"/>
        </w:rPr>
        <w:t>.attēls. Kredīti rezidentiem kopā, milj. eiro</w:t>
      </w:r>
    </w:p>
    <w:p w14:paraId="587A769D" w14:textId="77777777" w:rsidR="006B0F55" w:rsidRPr="00EC2905" w:rsidRDefault="006B0F55" w:rsidP="005D4FCE">
      <w:pPr>
        <w:jc w:val="both"/>
        <w:rPr>
          <w:rFonts w:cs="Times New Roman"/>
          <w:szCs w:val="24"/>
        </w:rPr>
      </w:pPr>
    </w:p>
    <w:p w14:paraId="76CA7A7B" w14:textId="77777777" w:rsidR="00F80E0E" w:rsidRPr="00EC2905" w:rsidRDefault="00F80E0E" w:rsidP="00455058">
      <w:pPr>
        <w:jc w:val="center"/>
        <w:rPr>
          <w:rFonts w:cs="Times New Roman"/>
          <w:szCs w:val="24"/>
        </w:rPr>
      </w:pPr>
      <w:r w:rsidRPr="00EC2905">
        <w:rPr>
          <w:rFonts w:cs="Times New Roman"/>
          <w:noProof/>
          <w:szCs w:val="24"/>
          <w:lang w:eastAsia="lv-LV"/>
        </w:rPr>
        <w:drawing>
          <wp:inline distT="0" distB="0" distL="0" distR="0" wp14:anchorId="50C9BE30" wp14:editId="4B596336">
            <wp:extent cx="4976103" cy="2066290"/>
            <wp:effectExtent l="0" t="0" r="15240" b="10160"/>
            <wp:docPr id="7" name="Chart 7">
              <a:extLst xmlns:a="http://schemas.openxmlformats.org/drawingml/2006/main">
                <a:ext uri="{FF2B5EF4-FFF2-40B4-BE49-F238E27FC236}">
                  <a16:creationId xmlns:a16="http://schemas.microsoft.com/office/drawing/2014/main" id="{BD01AA3A-73D3-F88F-2217-F177C4D1C04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10A9067B" w14:textId="77777777" w:rsidR="00165DF8" w:rsidRPr="00EC2905" w:rsidRDefault="00165DF8" w:rsidP="005D4FCE">
      <w:pPr>
        <w:jc w:val="both"/>
        <w:rPr>
          <w:rFonts w:cs="Times New Roman"/>
          <w:szCs w:val="24"/>
        </w:rPr>
      </w:pPr>
    </w:p>
    <w:p w14:paraId="5F3AE248" w14:textId="4A0EE975" w:rsidR="008E1390" w:rsidRDefault="006E5878" w:rsidP="005D4FCE">
      <w:pPr>
        <w:jc w:val="both"/>
        <w:rPr>
          <w:rFonts w:cs="Times New Roman"/>
          <w:szCs w:val="24"/>
        </w:rPr>
      </w:pPr>
      <w:r w:rsidRPr="00EC2905">
        <w:rPr>
          <w:rFonts w:cs="Times New Roman"/>
          <w:szCs w:val="24"/>
        </w:rPr>
        <w:t>Pēdējo gadu laikā iekšzemes kreditēšana ir nedaudz uzlabojusies</w:t>
      </w:r>
      <w:r w:rsidR="008E1390" w:rsidRPr="00EC2905">
        <w:rPr>
          <w:rFonts w:cs="Times New Roman"/>
          <w:szCs w:val="24"/>
        </w:rPr>
        <w:t>, tomēr kopumā saglabājas vāja</w:t>
      </w:r>
      <w:r w:rsidR="00CF643B">
        <w:rPr>
          <w:rStyle w:val="FootnoteReference"/>
          <w:rFonts w:cs="Times New Roman"/>
          <w:szCs w:val="24"/>
        </w:rPr>
        <w:footnoteReference w:id="6"/>
      </w:r>
      <w:r w:rsidR="008E1390" w:rsidRPr="00EC2905">
        <w:rPr>
          <w:rFonts w:cs="Times New Roman"/>
          <w:szCs w:val="24"/>
        </w:rPr>
        <w:t xml:space="preserve"> </w:t>
      </w:r>
      <w:r w:rsidR="00CF643B">
        <w:rPr>
          <w:rFonts w:cs="Times New Roman"/>
          <w:szCs w:val="24"/>
        </w:rPr>
        <w:t>(6.attēls).</w:t>
      </w:r>
      <w:r w:rsidR="00CF643B" w:rsidRPr="00EC2905">
        <w:rPr>
          <w:rFonts w:cs="Times New Roman"/>
          <w:szCs w:val="24"/>
        </w:rPr>
        <w:t xml:space="preserve"> </w:t>
      </w:r>
      <w:r w:rsidR="008E1390" w:rsidRPr="00EC2905">
        <w:rPr>
          <w:rFonts w:cs="Times New Roman"/>
          <w:szCs w:val="24"/>
        </w:rPr>
        <w:t xml:space="preserve">Pielāgojoties pandēmijas apstākļiem no jauna izsniegto kredītu apjoms sācis augt, bet ar </w:t>
      </w:r>
      <w:r w:rsidR="008601CC">
        <w:rPr>
          <w:rFonts w:cs="Times New Roman"/>
          <w:szCs w:val="24"/>
        </w:rPr>
        <w:t>Krievijas īstenoto agresijas karu pret Ukrainu</w:t>
      </w:r>
      <w:r w:rsidR="008E1390" w:rsidRPr="00EC2905">
        <w:rPr>
          <w:rFonts w:cs="Times New Roman"/>
          <w:szCs w:val="24"/>
        </w:rPr>
        <w:t xml:space="preserve"> saistītais konfidences kritums un krasais izmaksu pieaugums var atkal kavēt kreditēšanu</w:t>
      </w:r>
      <w:r w:rsidR="006B0F55" w:rsidRPr="00EC2905">
        <w:rPr>
          <w:rFonts w:cs="Times New Roman"/>
          <w:szCs w:val="24"/>
        </w:rPr>
        <w:t xml:space="preserve"> </w:t>
      </w:r>
      <w:r w:rsidR="008E1390" w:rsidRPr="00EC2905">
        <w:rPr>
          <w:rFonts w:cs="Times New Roman"/>
          <w:szCs w:val="24"/>
        </w:rPr>
        <w:t xml:space="preserve">Kredītu procentu likmes Latvijā ir būtiski augstākas </w:t>
      </w:r>
      <w:r w:rsidR="00165DF8" w:rsidRPr="00EC2905">
        <w:rPr>
          <w:rFonts w:cs="Times New Roman"/>
          <w:szCs w:val="24"/>
        </w:rPr>
        <w:t>nekā eiro zonā kopumā</w:t>
      </w:r>
      <w:r w:rsidR="00CF643B">
        <w:rPr>
          <w:rFonts w:cs="Times New Roman"/>
          <w:szCs w:val="24"/>
        </w:rPr>
        <w:t>.</w:t>
      </w:r>
    </w:p>
    <w:p w14:paraId="52A91070" w14:textId="3AE88C3A" w:rsidR="00434069" w:rsidRDefault="00434069" w:rsidP="005D4FCE">
      <w:pPr>
        <w:jc w:val="both"/>
        <w:rPr>
          <w:rFonts w:cs="Times New Roman"/>
          <w:szCs w:val="24"/>
        </w:rPr>
      </w:pPr>
    </w:p>
    <w:p w14:paraId="4EFEC98D" w14:textId="1411ABFC" w:rsidR="00434069" w:rsidRPr="00434069" w:rsidRDefault="008C561D" w:rsidP="00434069">
      <w:pPr>
        <w:jc w:val="center"/>
        <w:rPr>
          <w:rFonts w:cs="Times New Roman"/>
          <w:b/>
          <w:bCs/>
          <w:szCs w:val="24"/>
        </w:rPr>
      </w:pPr>
      <w:r>
        <w:rPr>
          <w:rFonts w:cs="Times New Roman"/>
          <w:b/>
          <w:bCs/>
          <w:szCs w:val="24"/>
        </w:rPr>
        <w:t>7</w:t>
      </w:r>
      <w:r w:rsidR="00434069" w:rsidRPr="00434069">
        <w:rPr>
          <w:rFonts w:cs="Times New Roman"/>
          <w:b/>
          <w:bCs/>
          <w:szCs w:val="24"/>
        </w:rPr>
        <w:t>.attēls. Eiro zonas un Latvijas procentu likmes aizdevumiem (%)</w:t>
      </w:r>
    </w:p>
    <w:p w14:paraId="1970FC85" w14:textId="6319E391" w:rsidR="000D68C4" w:rsidRDefault="000D68C4" w:rsidP="00455058">
      <w:pPr>
        <w:jc w:val="center"/>
        <w:rPr>
          <w:rFonts w:cs="Times New Roman"/>
          <w:szCs w:val="24"/>
        </w:rPr>
      </w:pPr>
      <w:r>
        <w:rPr>
          <w:rFonts w:cs="Times New Roman"/>
          <w:noProof/>
          <w:szCs w:val="24"/>
          <w:lang w:eastAsia="lv-LV"/>
        </w:rPr>
        <w:drawing>
          <wp:inline distT="0" distB="0" distL="0" distR="0" wp14:anchorId="3AF87888" wp14:editId="2100BF80">
            <wp:extent cx="5155660" cy="2053382"/>
            <wp:effectExtent l="0" t="0" r="6985" b="4445"/>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163242" cy="2056402"/>
                    </a:xfrm>
                    <a:prstGeom prst="rect">
                      <a:avLst/>
                    </a:prstGeom>
                    <a:noFill/>
                  </pic:spPr>
                </pic:pic>
              </a:graphicData>
            </a:graphic>
          </wp:inline>
        </w:drawing>
      </w:r>
    </w:p>
    <w:p w14:paraId="6701CE84" w14:textId="77777777" w:rsidR="000D68C4" w:rsidRPr="00EC2905" w:rsidRDefault="000D68C4" w:rsidP="005D4FCE">
      <w:pPr>
        <w:jc w:val="both"/>
        <w:rPr>
          <w:rFonts w:cs="Times New Roman"/>
          <w:szCs w:val="24"/>
        </w:rPr>
      </w:pPr>
    </w:p>
    <w:p w14:paraId="5FF6C97A" w14:textId="77777777" w:rsidR="00197471" w:rsidRDefault="006B0F55" w:rsidP="005D4FCE">
      <w:pPr>
        <w:jc w:val="both"/>
        <w:rPr>
          <w:rFonts w:cs="Times New Roman"/>
          <w:szCs w:val="24"/>
        </w:rPr>
      </w:pPr>
      <w:r w:rsidRPr="00EC2905">
        <w:rPr>
          <w:rFonts w:cs="Times New Roman"/>
          <w:szCs w:val="24"/>
        </w:rPr>
        <w:t xml:space="preserve">Kapitāla tirgus jomā Latvija ir starp tām valstīm, kur kapitāla tirgus attīstībā ir liels potenciāls. Vērtējot pēc akciju tirgus kapitalizācijas pret IKP, Latvija ir vienā no pēdējām vietām Eiropas Savienībā un būtiski atpaliek arī no kaimiņvalstīm. Latvija pēc tirgus kapitalizācijas būtiski atpaliek no </w:t>
      </w:r>
      <w:r w:rsidR="000968AC">
        <w:rPr>
          <w:rFonts w:cs="Times New Roman"/>
          <w:szCs w:val="24"/>
        </w:rPr>
        <w:t>līmeņa</w:t>
      </w:r>
      <w:r w:rsidRPr="00EC2905">
        <w:rPr>
          <w:rFonts w:cs="Times New Roman"/>
          <w:szCs w:val="24"/>
        </w:rPr>
        <w:t>, kas būtu atbilstošs mūsu</w:t>
      </w:r>
      <w:r w:rsidR="00E4042E" w:rsidRPr="00EC2905">
        <w:rPr>
          <w:rFonts w:cs="Times New Roman"/>
          <w:szCs w:val="24"/>
        </w:rPr>
        <w:t xml:space="preserve"> ekonomikas attīstības līmenim. </w:t>
      </w:r>
    </w:p>
    <w:p w14:paraId="165F140E" w14:textId="77777777" w:rsidR="00197471" w:rsidRDefault="00197471" w:rsidP="005D4FCE">
      <w:pPr>
        <w:jc w:val="both"/>
        <w:rPr>
          <w:rFonts w:cs="Times New Roman"/>
          <w:szCs w:val="24"/>
        </w:rPr>
      </w:pPr>
    </w:p>
    <w:p w14:paraId="4C88FB72" w14:textId="29F5F535" w:rsidR="00275360" w:rsidRPr="00EC2905" w:rsidRDefault="00E4042E" w:rsidP="005D4FCE">
      <w:pPr>
        <w:jc w:val="both"/>
        <w:rPr>
          <w:rFonts w:cs="Times New Roman"/>
          <w:szCs w:val="24"/>
        </w:rPr>
      </w:pPr>
      <w:r w:rsidRPr="00EC2905">
        <w:rPr>
          <w:rFonts w:cs="Times New Roman"/>
          <w:szCs w:val="24"/>
        </w:rPr>
        <w:t>Akciju tirgus kapitalizācija 2021.gadā Latvijā sasniedza 986 milj. eiro, Lietuvā 5167 milj. eiro, Igaunijā 5337 milj. eiro. 2022.gadā akciju kapitalizācija Latvijā samazinājās līdz 737 milj. eiro, Lietuvā 4752 milj. eiro un Igaunijā  4708 milj. eiro</w:t>
      </w:r>
      <w:r w:rsidR="00BD0CEF">
        <w:rPr>
          <w:rFonts w:cs="Times New Roman"/>
          <w:szCs w:val="24"/>
        </w:rPr>
        <w:t xml:space="preserve"> (</w:t>
      </w:r>
      <w:r w:rsidR="008C561D">
        <w:rPr>
          <w:rFonts w:cs="Times New Roman"/>
          <w:szCs w:val="24"/>
        </w:rPr>
        <w:t>8</w:t>
      </w:r>
      <w:r w:rsidR="00BD0CEF">
        <w:rPr>
          <w:rFonts w:cs="Times New Roman"/>
          <w:szCs w:val="24"/>
        </w:rPr>
        <w:t>.attēls)</w:t>
      </w:r>
      <w:r w:rsidRPr="00EC2905">
        <w:rPr>
          <w:rFonts w:cs="Times New Roman"/>
          <w:szCs w:val="24"/>
        </w:rPr>
        <w:t>.</w:t>
      </w:r>
      <w:r w:rsidR="00CC4218">
        <w:rPr>
          <w:rStyle w:val="FootnoteReference"/>
          <w:rFonts w:cs="Times New Roman"/>
          <w:szCs w:val="24"/>
        </w:rPr>
        <w:footnoteReference w:id="7"/>
      </w:r>
      <w:r w:rsidRPr="00EC2905">
        <w:rPr>
          <w:rFonts w:cs="Times New Roman"/>
          <w:szCs w:val="24"/>
        </w:rPr>
        <w:t xml:space="preserve"> 2021.gadā akciju tirgus kapitalizācija Latvijā sasniedza tikai 3% no IKP, kamēr Lietuvā tā bija 9,3% un Igaunijā 17,4%. Eiropas Savienības vidējais rādītājs 2021.gadā bija 54% no IKP</w:t>
      </w:r>
      <w:r w:rsidR="00BD0CEF">
        <w:rPr>
          <w:rFonts w:cs="Times New Roman"/>
          <w:szCs w:val="24"/>
        </w:rPr>
        <w:t xml:space="preserve"> (</w:t>
      </w:r>
      <w:r w:rsidR="008C561D">
        <w:rPr>
          <w:rFonts w:cs="Times New Roman"/>
          <w:szCs w:val="24"/>
        </w:rPr>
        <w:t>9</w:t>
      </w:r>
      <w:r w:rsidR="00BD0CEF">
        <w:rPr>
          <w:rFonts w:cs="Times New Roman"/>
          <w:szCs w:val="24"/>
        </w:rPr>
        <w:t>.attēls)</w:t>
      </w:r>
      <w:r w:rsidR="008E6834">
        <w:rPr>
          <w:rStyle w:val="FootnoteReference"/>
          <w:rFonts w:cs="Times New Roman"/>
          <w:szCs w:val="24"/>
        </w:rPr>
        <w:footnoteReference w:id="8"/>
      </w:r>
      <w:r w:rsidRPr="00EC2905">
        <w:rPr>
          <w:rFonts w:cs="Times New Roman"/>
          <w:szCs w:val="24"/>
        </w:rPr>
        <w:t xml:space="preserve">. No akciju </w:t>
      </w:r>
      <w:r w:rsidRPr="00EC2905">
        <w:rPr>
          <w:rFonts w:cs="Times New Roman"/>
          <w:szCs w:val="24"/>
        </w:rPr>
        <w:lastRenderedPageBreak/>
        <w:t xml:space="preserve">tirgus kapitalizācijas valsts un pašvaldību uzņēmumu īpatsvars Igaunijā </w:t>
      </w:r>
      <w:r w:rsidR="00275360" w:rsidRPr="00EC2905">
        <w:rPr>
          <w:rFonts w:cs="Times New Roman"/>
          <w:szCs w:val="24"/>
        </w:rPr>
        <w:t xml:space="preserve">ir </w:t>
      </w:r>
      <w:r w:rsidRPr="00EC2905">
        <w:rPr>
          <w:rFonts w:cs="Times New Roman"/>
          <w:szCs w:val="24"/>
        </w:rPr>
        <w:t>38%</w:t>
      </w:r>
      <w:r w:rsidR="00275360" w:rsidRPr="00EC2905">
        <w:rPr>
          <w:rFonts w:cs="Times New Roman"/>
          <w:szCs w:val="24"/>
        </w:rPr>
        <w:t xml:space="preserve">, Lietuvā 36%. Latvijā nav valsts un pašvaldību </w:t>
      </w:r>
      <w:r w:rsidR="00AC451F">
        <w:rPr>
          <w:rFonts w:cs="Times New Roman"/>
          <w:szCs w:val="24"/>
        </w:rPr>
        <w:t xml:space="preserve">kontrolē esoši </w:t>
      </w:r>
      <w:r w:rsidR="00275360" w:rsidRPr="00EC2905">
        <w:rPr>
          <w:rFonts w:cs="Times New Roman"/>
          <w:szCs w:val="24"/>
        </w:rPr>
        <w:t>uzņēmum</w:t>
      </w:r>
      <w:r w:rsidR="00AC451F">
        <w:rPr>
          <w:rFonts w:cs="Times New Roman"/>
          <w:szCs w:val="24"/>
        </w:rPr>
        <w:t>i</w:t>
      </w:r>
      <w:r w:rsidR="00275360" w:rsidRPr="00EC2905">
        <w:rPr>
          <w:rFonts w:cs="Times New Roman"/>
          <w:szCs w:val="24"/>
        </w:rPr>
        <w:t xml:space="preserve">, kas piesaistījuši kapitālu caur akciju tirgu. Jāatzīmē, ka arī, salīdzinot pēc akciju tirdzniecības apgrozījuma, Latvija būtiski atpaliek no kaimiņvalstīm. 2022.gadā akciju tirgus apgrozījums Latvijā sasniedza 11,4 miljonus eiro, kas ir 1,8% no kopējā apgrozījuma Baltijas </w:t>
      </w:r>
      <w:r w:rsidR="00275360" w:rsidRPr="008148B2">
        <w:rPr>
          <w:rFonts w:cs="Times New Roman"/>
          <w:szCs w:val="24"/>
        </w:rPr>
        <w:t>akciju</w:t>
      </w:r>
      <w:r w:rsidR="00275360" w:rsidRPr="00EC2905">
        <w:rPr>
          <w:rFonts w:cs="Times New Roman"/>
          <w:szCs w:val="24"/>
        </w:rPr>
        <w:t xml:space="preserve"> tirgū. Lietuvā akciju tirgus apgrozījums bija 240 miljoni eiro, jeb 38,2% un Igaunijā 377,9 miljoni eiro, jeb 60% no kopējā Baltijas apgrozījuma. </w:t>
      </w:r>
      <w:r w:rsidR="003C6A21">
        <w:rPr>
          <w:rStyle w:val="FootnoteReference"/>
          <w:rFonts w:cs="Times New Roman"/>
          <w:szCs w:val="24"/>
        </w:rPr>
        <w:footnoteReference w:id="9"/>
      </w:r>
    </w:p>
    <w:p w14:paraId="35A0C905" w14:textId="744C87F3" w:rsidR="00275360" w:rsidRPr="00EC2905" w:rsidRDefault="00275360" w:rsidP="005D4FCE">
      <w:pPr>
        <w:jc w:val="both"/>
        <w:rPr>
          <w:rFonts w:cs="Times New Roman"/>
          <w:szCs w:val="24"/>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390"/>
        <w:gridCol w:w="3906"/>
      </w:tblGrid>
      <w:tr w:rsidR="001D2D35" w:rsidRPr="00EC2905" w14:paraId="756F8BF6" w14:textId="77777777" w:rsidTr="00455058">
        <w:tc>
          <w:tcPr>
            <w:tcW w:w="4390" w:type="dxa"/>
          </w:tcPr>
          <w:p w14:paraId="796E7A8D" w14:textId="23519775" w:rsidR="001D2D35" w:rsidRPr="00EC2905" w:rsidRDefault="008C561D" w:rsidP="001D2D35">
            <w:pPr>
              <w:jc w:val="center"/>
              <w:rPr>
                <w:rFonts w:cs="Times New Roman"/>
                <w:b/>
                <w:bCs/>
                <w:szCs w:val="24"/>
              </w:rPr>
            </w:pPr>
            <w:r>
              <w:rPr>
                <w:rFonts w:cs="Times New Roman"/>
                <w:b/>
                <w:bCs/>
                <w:szCs w:val="24"/>
              </w:rPr>
              <w:t>8</w:t>
            </w:r>
            <w:r w:rsidR="000968AC">
              <w:rPr>
                <w:rFonts w:cs="Times New Roman"/>
                <w:b/>
                <w:bCs/>
                <w:szCs w:val="24"/>
              </w:rPr>
              <w:t xml:space="preserve">.attēls. </w:t>
            </w:r>
            <w:r w:rsidR="001D2D35" w:rsidRPr="00EC2905">
              <w:rPr>
                <w:rFonts w:cs="Times New Roman"/>
                <w:b/>
                <w:bCs/>
                <w:szCs w:val="24"/>
              </w:rPr>
              <w:t>Akciju tirgus kapitalizācija milj. eiro</w:t>
            </w:r>
          </w:p>
        </w:tc>
        <w:tc>
          <w:tcPr>
            <w:tcW w:w="3906" w:type="dxa"/>
          </w:tcPr>
          <w:p w14:paraId="1E6074DA" w14:textId="537D9CF9" w:rsidR="001D2D35" w:rsidRPr="00EC2905" w:rsidRDefault="008C561D" w:rsidP="001D2D35">
            <w:pPr>
              <w:jc w:val="center"/>
              <w:rPr>
                <w:rFonts w:cs="Times New Roman"/>
                <w:b/>
                <w:bCs/>
                <w:szCs w:val="24"/>
              </w:rPr>
            </w:pPr>
            <w:r>
              <w:rPr>
                <w:rFonts w:cs="Times New Roman"/>
                <w:b/>
                <w:bCs/>
                <w:szCs w:val="24"/>
              </w:rPr>
              <w:t>9</w:t>
            </w:r>
            <w:r w:rsidR="00BD0CEF">
              <w:rPr>
                <w:rFonts w:cs="Times New Roman"/>
                <w:b/>
                <w:bCs/>
                <w:szCs w:val="24"/>
              </w:rPr>
              <w:t xml:space="preserve">.attēls. </w:t>
            </w:r>
            <w:r w:rsidR="001D2D35" w:rsidRPr="00EC2905">
              <w:rPr>
                <w:rFonts w:cs="Times New Roman"/>
                <w:b/>
                <w:bCs/>
                <w:szCs w:val="24"/>
              </w:rPr>
              <w:t>Akciju tirgus kapitalizācija % no IKP, 2021.gads</w:t>
            </w:r>
          </w:p>
        </w:tc>
      </w:tr>
      <w:tr w:rsidR="001D2D35" w:rsidRPr="00EC2905" w14:paraId="1C31C1D9" w14:textId="77777777" w:rsidTr="00455058">
        <w:tc>
          <w:tcPr>
            <w:tcW w:w="4390" w:type="dxa"/>
          </w:tcPr>
          <w:p w14:paraId="5359421E" w14:textId="70D23C90" w:rsidR="001D2D35" w:rsidRPr="00EC2905" w:rsidRDefault="008D0484" w:rsidP="00455058">
            <w:pPr>
              <w:jc w:val="both"/>
              <w:rPr>
                <w:rFonts w:cs="Times New Roman"/>
                <w:szCs w:val="24"/>
              </w:rPr>
            </w:pPr>
            <w:r w:rsidRPr="00EC2905">
              <w:rPr>
                <w:rFonts w:cs="Times New Roman"/>
                <w:noProof/>
                <w:szCs w:val="24"/>
                <w:lang w:eastAsia="lv-LV"/>
              </w:rPr>
              <w:drawing>
                <wp:anchor distT="0" distB="0" distL="114300" distR="114300" simplePos="0" relativeHeight="251658242" behindDoc="0" locked="0" layoutInCell="1" allowOverlap="1" wp14:anchorId="0E97470C" wp14:editId="4C5D22D7">
                  <wp:simplePos x="0" y="0"/>
                  <wp:positionH relativeFrom="column">
                    <wp:posOffset>81560</wp:posOffset>
                  </wp:positionH>
                  <wp:positionV relativeFrom="paragraph">
                    <wp:posOffset>142933</wp:posOffset>
                  </wp:positionV>
                  <wp:extent cx="2485390" cy="1903095"/>
                  <wp:effectExtent l="19050" t="19050" r="10160" b="20955"/>
                  <wp:wrapTopAndBottom/>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2485390" cy="1903095"/>
                          </a:xfrm>
                          <a:prstGeom prst="rect">
                            <a:avLst/>
                          </a:prstGeom>
                          <a:noFill/>
                          <a:ln>
                            <a:solidFill>
                              <a:schemeClr val="tx2">
                                <a:lumMod val="20000"/>
                                <a:lumOff val="80000"/>
                              </a:schemeClr>
                            </a:solidFill>
                          </a:ln>
                        </pic:spPr>
                      </pic:pic>
                    </a:graphicData>
                  </a:graphic>
                  <wp14:sizeRelH relativeFrom="page">
                    <wp14:pctWidth>0</wp14:pctWidth>
                  </wp14:sizeRelH>
                  <wp14:sizeRelV relativeFrom="page">
                    <wp14:pctHeight>0</wp14:pctHeight>
                  </wp14:sizeRelV>
                </wp:anchor>
              </w:drawing>
            </w:r>
          </w:p>
        </w:tc>
        <w:tc>
          <w:tcPr>
            <w:tcW w:w="3906" w:type="dxa"/>
          </w:tcPr>
          <w:p w14:paraId="224A6C84" w14:textId="2A78F3E1" w:rsidR="001D2D35" w:rsidRPr="00EC2905" w:rsidRDefault="001D2D35" w:rsidP="005D4FCE">
            <w:pPr>
              <w:jc w:val="both"/>
              <w:rPr>
                <w:rFonts w:cs="Times New Roman"/>
                <w:szCs w:val="24"/>
              </w:rPr>
            </w:pPr>
            <w:r w:rsidRPr="00EC2905">
              <w:rPr>
                <w:rFonts w:cs="Times New Roman"/>
                <w:noProof/>
                <w:szCs w:val="24"/>
                <w:lang w:eastAsia="lv-LV"/>
              </w:rPr>
              <w:drawing>
                <wp:anchor distT="0" distB="0" distL="114300" distR="114300" simplePos="0" relativeHeight="251658241" behindDoc="0" locked="0" layoutInCell="1" allowOverlap="1" wp14:anchorId="7D30C4B8" wp14:editId="54AC4B51">
                  <wp:simplePos x="0" y="0"/>
                  <wp:positionH relativeFrom="column">
                    <wp:posOffset>1484</wp:posOffset>
                  </wp:positionH>
                  <wp:positionV relativeFrom="paragraph">
                    <wp:posOffset>202309</wp:posOffset>
                  </wp:positionV>
                  <wp:extent cx="2304288" cy="1844040"/>
                  <wp:effectExtent l="0" t="0" r="1270" b="3810"/>
                  <wp:wrapTopAndBottom/>
                  <wp:docPr id="15" name="Chart 15">
                    <a:extLst xmlns:a="http://schemas.openxmlformats.org/drawingml/2006/main">
                      <a:ext uri="{FF2B5EF4-FFF2-40B4-BE49-F238E27FC236}">
                        <a16:creationId xmlns:a16="http://schemas.microsoft.com/office/drawing/2014/main" id="{704A1098-20F0-49CC-B9AC-4BDDF857EBA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anchor>
              </w:drawing>
            </w:r>
          </w:p>
        </w:tc>
      </w:tr>
    </w:tbl>
    <w:p w14:paraId="37086BE4" w14:textId="504BA37E" w:rsidR="00275360" w:rsidRPr="00EC2905" w:rsidRDefault="00275360" w:rsidP="005D4FCE">
      <w:pPr>
        <w:jc w:val="both"/>
        <w:rPr>
          <w:rFonts w:cs="Times New Roman"/>
          <w:szCs w:val="24"/>
        </w:rPr>
      </w:pPr>
    </w:p>
    <w:p w14:paraId="1418FEB2" w14:textId="546DD505" w:rsidR="00197471" w:rsidRDefault="00960600" w:rsidP="005D4FCE">
      <w:pPr>
        <w:jc w:val="both"/>
        <w:rPr>
          <w:rFonts w:cs="Times New Roman"/>
          <w:szCs w:val="24"/>
        </w:rPr>
      </w:pPr>
      <w:r w:rsidRPr="00EC2905">
        <w:rPr>
          <w:rFonts w:cs="Times New Roman"/>
          <w:szCs w:val="24"/>
        </w:rPr>
        <w:t>Pie esošā akciju tirgus kapitalizācijas apjoma</w:t>
      </w:r>
      <w:r w:rsidR="00BC1EF7" w:rsidRPr="00EC2905">
        <w:rPr>
          <w:rFonts w:cs="Times New Roman"/>
          <w:szCs w:val="24"/>
        </w:rPr>
        <w:t>,</w:t>
      </w:r>
      <w:r w:rsidRPr="00EC2905">
        <w:rPr>
          <w:rFonts w:cs="Times New Roman"/>
          <w:szCs w:val="24"/>
        </w:rPr>
        <w:t xml:space="preserve"> Latvija nav iekļauta nevienā starptautiskā indeksā</w:t>
      </w:r>
      <w:r w:rsidR="00E51868" w:rsidRPr="00EC2905">
        <w:rPr>
          <w:rFonts w:cs="Times New Roman"/>
          <w:szCs w:val="24"/>
        </w:rPr>
        <w:t xml:space="preserve">, kas veic valsts kapitāla tirgus klasifikāciju un statusa </w:t>
      </w:r>
      <w:r w:rsidR="00026C80" w:rsidRPr="00EC2905">
        <w:rPr>
          <w:rFonts w:cs="Times New Roman"/>
          <w:szCs w:val="24"/>
        </w:rPr>
        <w:t>no</w:t>
      </w:r>
      <w:r w:rsidR="00E51868" w:rsidRPr="00EC2905">
        <w:rPr>
          <w:rFonts w:cs="Times New Roman"/>
          <w:szCs w:val="24"/>
        </w:rPr>
        <w:t xml:space="preserve">vērtējumu ar </w:t>
      </w:r>
      <w:r w:rsidR="008C561D">
        <w:rPr>
          <w:rFonts w:cs="Times New Roman"/>
          <w:szCs w:val="24"/>
        </w:rPr>
        <w:t>noteiktu</w:t>
      </w:r>
      <w:r w:rsidR="00E51868" w:rsidRPr="00EC2905">
        <w:rPr>
          <w:rFonts w:cs="Times New Roman"/>
          <w:szCs w:val="24"/>
        </w:rPr>
        <w:t xml:space="preserve"> regularitāti</w:t>
      </w:r>
      <w:r w:rsidRPr="00EC2905">
        <w:rPr>
          <w:rFonts w:cs="Times New Roman"/>
          <w:szCs w:val="24"/>
        </w:rPr>
        <w:t xml:space="preserve">. </w:t>
      </w:r>
      <w:r w:rsidR="00BC1EF7" w:rsidRPr="00EC2905">
        <w:rPr>
          <w:rFonts w:cs="Times New Roman"/>
          <w:szCs w:val="24"/>
        </w:rPr>
        <w:t>Ja valsts sasniedz indeksu klasifikāciju, t</w:t>
      </w:r>
      <w:r w:rsidR="00197471">
        <w:rPr>
          <w:rFonts w:cs="Times New Roman"/>
          <w:szCs w:val="24"/>
        </w:rPr>
        <w:t>ā</w:t>
      </w:r>
      <w:r w:rsidR="00BC1EF7" w:rsidRPr="00EC2905">
        <w:rPr>
          <w:rFonts w:cs="Times New Roman"/>
          <w:szCs w:val="24"/>
        </w:rPr>
        <w:t xml:space="preserve"> ir atslēga daudziem starptautiskiem investoriem</w:t>
      </w:r>
      <w:r w:rsidR="00026C80" w:rsidRPr="00EC2905">
        <w:rPr>
          <w:rFonts w:cs="Times New Roman"/>
          <w:szCs w:val="24"/>
        </w:rPr>
        <w:t>, tajā skaitā pasīviem investoriem, kuru ieguldījumu stratēģija piesaistīta indeksam</w:t>
      </w:r>
      <w:r w:rsidR="00BC1EF7" w:rsidRPr="00EC2905">
        <w:rPr>
          <w:rFonts w:cs="Times New Roman"/>
          <w:szCs w:val="24"/>
        </w:rPr>
        <w:t xml:space="preserve">. </w:t>
      </w:r>
    </w:p>
    <w:p w14:paraId="0DB44588" w14:textId="77777777" w:rsidR="00197471" w:rsidRDefault="00197471" w:rsidP="005D4FCE">
      <w:pPr>
        <w:jc w:val="both"/>
        <w:rPr>
          <w:rFonts w:cs="Times New Roman"/>
          <w:szCs w:val="24"/>
        </w:rPr>
      </w:pPr>
    </w:p>
    <w:p w14:paraId="50A9A47B" w14:textId="5130CB46" w:rsidR="00514F70" w:rsidRPr="00EC2905" w:rsidRDefault="00434A34" w:rsidP="005D4FCE">
      <w:pPr>
        <w:jc w:val="both"/>
        <w:rPr>
          <w:rFonts w:cs="Times New Roman"/>
          <w:szCs w:val="24"/>
        </w:rPr>
      </w:pPr>
      <w:r w:rsidRPr="008148B2">
        <w:rPr>
          <w:rFonts w:cs="Times New Roman"/>
          <w:szCs w:val="24"/>
        </w:rPr>
        <w:t xml:space="preserve">Atbilstoši </w:t>
      </w:r>
      <w:r w:rsidR="00667D03">
        <w:rPr>
          <w:rFonts w:cs="Times New Roman"/>
          <w:szCs w:val="24"/>
        </w:rPr>
        <w:t xml:space="preserve">ASV finanšu </w:t>
      </w:r>
      <w:r w:rsidR="008650B9">
        <w:rPr>
          <w:rFonts w:cs="Times New Roman"/>
          <w:szCs w:val="24"/>
        </w:rPr>
        <w:t>iestādes</w:t>
      </w:r>
      <w:r w:rsidR="00667D03">
        <w:rPr>
          <w:rFonts w:cs="Times New Roman"/>
          <w:szCs w:val="24"/>
        </w:rPr>
        <w:t xml:space="preserve"> </w:t>
      </w:r>
      <w:r w:rsidR="0035062F" w:rsidRPr="0035062F">
        <w:rPr>
          <w:rFonts w:cs="Times New Roman"/>
          <w:szCs w:val="24"/>
        </w:rPr>
        <w:t xml:space="preserve">MSCI </w:t>
      </w:r>
      <w:proofErr w:type="spellStart"/>
      <w:r w:rsidR="0035062F" w:rsidRPr="0035062F">
        <w:rPr>
          <w:rFonts w:cs="Times New Roman"/>
          <w:szCs w:val="24"/>
        </w:rPr>
        <w:t>Inc</w:t>
      </w:r>
      <w:proofErr w:type="spellEnd"/>
      <w:r w:rsidR="0035062F" w:rsidRPr="0035062F">
        <w:rPr>
          <w:rFonts w:cs="Times New Roman"/>
          <w:szCs w:val="24"/>
        </w:rPr>
        <w:t>.</w:t>
      </w:r>
      <w:r w:rsidR="00667D03">
        <w:rPr>
          <w:rFonts w:cs="Times New Roman"/>
          <w:szCs w:val="24"/>
        </w:rPr>
        <w:t xml:space="preserve"> (turpmāk - </w:t>
      </w:r>
      <w:r w:rsidRPr="008148B2">
        <w:rPr>
          <w:rFonts w:cs="Times New Roman"/>
          <w:szCs w:val="24"/>
        </w:rPr>
        <w:t xml:space="preserve">MSCI </w:t>
      </w:r>
      <w:r w:rsidR="00667D03">
        <w:rPr>
          <w:rFonts w:cs="Times New Roman"/>
          <w:szCs w:val="24"/>
        </w:rPr>
        <w:t>)</w:t>
      </w:r>
      <w:r w:rsidR="00C7564F">
        <w:rPr>
          <w:rFonts w:cs="Times New Roman"/>
          <w:szCs w:val="24"/>
        </w:rPr>
        <w:t xml:space="preserve"> </w:t>
      </w:r>
      <w:r w:rsidRPr="008148B2">
        <w:rPr>
          <w:rFonts w:cs="Times New Roman"/>
          <w:szCs w:val="24"/>
        </w:rPr>
        <w:t>tirgus klasifikācijas indeksam Latvija</w:t>
      </w:r>
      <w:r w:rsidRPr="00EC2905">
        <w:rPr>
          <w:rFonts w:cs="Times New Roman"/>
          <w:szCs w:val="24"/>
        </w:rPr>
        <w:t xml:space="preserve"> nesasniedz klasifikācijas statusu, atšķirībā no Lietuvas un Igaunijas, kas klasificējas </w:t>
      </w:r>
      <w:proofErr w:type="spellStart"/>
      <w:r w:rsidRPr="00EC2905">
        <w:rPr>
          <w:rFonts w:cs="Times New Roman"/>
          <w:szCs w:val="24"/>
        </w:rPr>
        <w:t>robežtirgus</w:t>
      </w:r>
      <w:proofErr w:type="spellEnd"/>
      <w:r w:rsidRPr="00EC2905">
        <w:rPr>
          <w:rFonts w:cs="Times New Roman"/>
          <w:szCs w:val="24"/>
        </w:rPr>
        <w:t xml:space="preserve"> līmenim. Pēc MSCI  klasifikācijas metodoloģijas ir trīs galvenās kritēriju grupas pēc kā vērtējums tiek veikts:</w:t>
      </w:r>
    </w:p>
    <w:p w14:paraId="3E933416" w14:textId="242AE572" w:rsidR="00434A34" w:rsidRPr="00EC2905" w:rsidRDefault="00434A34" w:rsidP="00434A34">
      <w:pPr>
        <w:pStyle w:val="ListParagraph"/>
        <w:numPr>
          <w:ilvl w:val="0"/>
          <w:numId w:val="7"/>
        </w:numPr>
        <w:jc w:val="both"/>
        <w:rPr>
          <w:rFonts w:cs="Times New Roman"/>
          <w:szCs w:val="24"/>
        </w:rPr>
      </w:pPr>
      <w:r w:rsidRPr="00EC2905">
        <w:rPr>
          <w:rFonts w:cs="Times New Roman"/>
          <w:szCs w:val="24"/>
        </w:rPr>
        <w:t xml:space="preserve">valsts ekonomiskā </w:t>
      </w:r>
      <w:r w:rsidR="006D6C93" w:rsidRPr="00EC2905">
        <w:rPr>
          <w:rFonts w:cs="Times New Roman"/>
          <w:szCs w:val="24"/>
        </w:rPr>
        <w:t>attīstība</w:t>
      </w:r>
      <w:r w:rsidR="00C21231">
        <w:rPr>
          <w:rFonts w:cs="Times New Roman"/>
          <w:szCs w:val="24"/>
        </w:rPr>
        <w:t>;</w:t>
      </w:r>
    </w:p>
    <w:p w14:paraId="380B6334" w14:textId="75E8BA6B" w:rsidR="006D6C93" w:rsidRPr="00EC2905" w:rsidRDefault="006D6C93" w:rsidP="00434A34">
      <w:pPr>
        <w:pStyle w:val="ListParagraph"/>
        <w:numPr>
          <w:ilvl w:val="0"/>
          <w:numId w:val="7"/>
        </w:numPr>
        <w:jc w:val="both"/>
        <w:rPr>
          <w:rFonts w:cs="Times New Roman"/>
          <w:szCs w:val="24"/>
        </w:rPr>
      </w:pPr>
      <w:r w:rsidRPr="00EC2905">
        <w:rPr>
          <w:rFonts w:cs="Times New Roman"/>
          <w:szCs w:val="24"/>
        </w:rPr>
        <w:t>tirgus apjoms un likviditāte</w:t>
      </w:r>
      <w:r w:rsidR="00C21231">
        <w:rPr>
          <w:rFonts w:cs="Times New Roman"/>
          <w:szCs w:val="24"/>
        </w:rPr>
        <w:t>;</w:t>
      </w:r>
    </w:p>
    <w:p w14:paraId="71A92634" w14:textId="5ACDE06B" w:rsidR="006D6C93" w:rsidRDefault="006D6C93" w:rsidP="00434A34">
      <w:pPr>
        <w:pStyle w:val="ListParagraph"/>
        <w:numPr>
          <w:ilvl w:val="0"/>
          <w:numId w:val="7"/>
        </w:numPr>
        <w:jc w:val="both"/>
        <w:rPr>
          <w:rFonts w:cs="Times New Roman"/>
          <w:szCs w:val="24"/>
        </w:rPr>
      </w:pPr>
      <w:r w:rsidRPr="00EC2905">
        <w:rPr>
          <w:rFonts w:cs="Times New Roman"/>
          <w:szCs w:val="24"/>
        </w:rPr>
        <w:t>tirgus pieejamības kritēriji.</w:t>
      </w:r>
    </w:p>
    <w:p w14:paraId="27273ED1" w14:textId="77777777" w:rsidR="008C561D" w:rsidRPr="00EC2905" w:rsidRDefault="008C561D" w:rsidP="008C561D">
      <w:pPr>
        <w:pStyle w:val="ListParagraph"/>
        <w:jc w:val="both"/>
        <w:rPr>
          <w:rFonts w:cs="Times New Roman"/>
          <w:szCs w:val="24"/>
        </w:rPr>
      </w:pPr>
    </w:p>
    <w:p w14:paraId="0C683DE8" w14:textId="031D3F02" w:rsidR="006D6C93" w:rsidRPr="00EC2905" w:rsidRDefault="006D6C93" w:rsidP="006D6C93">
      <w:pPr>
        <w:jc w:val="both"/>
        <w:rPr>
          <w:rFonts w:cs="Times New Roman"/>
          <w:szCs w:val="24"/>
        </w:rPr>
      </w:pPr>
      <w:r w:rsidRPr="00EC2905">
        <w:rPr>
          <w:rFonts w:cs="Times New Roman"/>
          <w:szCs w:val="24"/>
        </w:rPr>
        <w:t>Jāatzīmē, ka ekonomiskā attīstība tiek vērtēta tikai attīstītiem tirgiem pēc nacionālā kopienākuma uz vienu cilvēku</w:t>
      </w:r>
      <w:r w:rsidR="00BC1EF7" w:rsidRPr="00EC2905">
        <w:rPr>
          <w:rFonts w:cs="Times New Roman"/>
          <w:szCs w:val="24"/>
        </w:rPr>
        <w:t>, kam jābūt 25% virs Pasaules Bankas augstu ienākuma valstu sliekšņa. Jāatzīmē, ka Latvija un abas kaimiņvalstis šo kritēriju izpilda</w:t>
      </w:r>
      <w:r w:rsidR="008C561D">
        <w:rPr>
          <w:rFonts w:cs="Times New Roman"/>
          <w:szCs w:val="24"/>
        </w:rPr>
        <w:t xml:space="preserve"> (10.attēls)</w:t>
      </w:r>
      <w:r w:rsidR="00BC1EF7" w:rsidRPr="00EC2905">
        <w:rPr>
          <w:rFonts w:cs="Times New Roman"/>
          <w:szCs w:val="24"/>
        </w:rPr>
        <w:t xml:space="preserve">. </w:t>
      </w:r>
    </w:p>
    <w:p w14:paraId="09D1100A" w14:textId="34610129" w:rsidR="00BC1EF7" w:rsidRPr="00EC2905" w:rsidRDefault="00BC1EF7" w:rsidP="006D6C93">
      <w:pPr>
        <w:jc w:val="both"/>
        <w:rPr>
          <w:rFonts w:cs="Times New Roman"/>
          <w:szCs w:val="24"/>
        </w:rPr>
      </w:pPr>
    </w:p>
    <w:p w14:paraId="4008E8B4" w14:textId="3ED3B4DA" w:rsidR="00BC1EF7" w:rsidRPr="00EC2905" w:rsidRDefault="00BC1EF7" w:rsidP="00BC1EF7">
      <w:pPr>
        <w:jc w:val="both"/>
        <w:rPr>
          <w:rFonts w:cs="Times New Roman"/>
          <w:szCs w:val="24"/>
        </w:rPr>
      </w:pPr>
      <w:r w:rsidRPr="00EC2905">
        <w:rPr>
          <w:rFonts w:cs="Times New Roman"/>
          <w:szCs w:val="24"/>
        </w:rPr>
        <w:t xml:space="preserve">Akciju tirgus mazs apjoms ir apburtais loks kapitāla tirgus tālākai attīstībai. Vietējiem investoriem nepieciešama risku diversifikācija, bet ja vietējais tirgus ir maza apjoma, liela daļa no sava portfeļa tiem jāiegulda ārpus vietējā tirgus. Savukārt, starptautiskiem investoriem nav motivācija ieguldīt mazā tirgū, ja tas prasa papildus izpēti par konkrētās valsts regulējumu, nodokļu sistēmu, izmantot brokera pakalpojumus u.c. Šāda situācija ir apgrūtinoša arī emitentiem, jo </w:t>
      </w:r>
      <w:r w:rsidR="008C561D">
        <w:rPr>
          <w:rFonts w:cs="Times New Roman"/>
          <w:szCs w:val="24"/>
        </w:rPr>
        <w:t xml:space="preserve">sākotnējā publiskā piedāvājuma </w:t>
      </w:r>
      <w:r w:rsidRPr="00EC2905">
        <w:rPr>
          <w:rFonts w:cs="Times New Roman"/>
          <w:szCs w:val="24"/>
        </w:rPr>
        <w:t xml:space="preserve"> darījumi nav bez riska un vietējiem investoriem nepieciešama risku diversifikācija, kas ir apgrūtināta, ja papildus vietējo investoru </w:t>
      </w:r>
      <w:r w:rsidRPr="00EC2905">
        <w:rPr>
          <w:rFonts w:cs="Times New Roman"/>
          <w:szCs w:val="24"/>
        </w:rPr>
        <w:lastRenderedPageBreak/>
        <w:t xml:space="preserve">ieguldījumiem, neiegulda arī starptautiskie investori. </w:t>
      </w:r>
      <w:r w:rsidR="00026C80" w:rsidRPr="00EC2905">
        <w:rPr>
          <w:rFonts w:cs="Times New Roman"/>
          <w:szCs w:val="24"/>
        </w:rPr>
        <w:t xml:space="preserve">Lielāka investoru bāze padara kapitāla tirgu pievilcīgāku uzņēmumiem kapitāla piesaistei. </w:t>
      </w:r>
      <w:r w:rsidRPr="00EC2905">
        <w:rPr>
          <w:rFonts w:cs="Times New Roman"/>
          <w:szCs w:val="24"/>
        </w:rPr>
        <w:t xml:space="preserve">Ar maza apjoma </w:t>
      </w:r>
      <w:r w:rsidR="008C561D">
        <w:rPr>
          <w:rFonts w:cs="Times New Roman"/>
          <w:szCs w:val="24"/>
        </w:rPr>
        <w:t xml:space="preserve">sākotnējā publiskā piedāvājuma </w:t>
      </w:r>
      <w:r w:rsidRPr="00EC2905">
        <w:rPr>
          <w:rFonts w:cs="Times New Roman"/>
          <w:szCs w:val="24"/>
        </w:rPr>
        <w:t xml:space="preserve">darījumiem akciju tirgu var attīstīt tikai līdz zināmam līmenim īstermiņā un tas var pat atturēt </w:t>
      </w:r>
      <w:r w:rsidRPr="00AC451F">
        <w:rPr>
          <w:rFonts w:cs="Times New Roman"/>
          <w:szCs w:val="24"/>
        </w:rPr>
        <w:t>lielus emitentus.</w:t>
      </w:r>
      <w:r w:rsidR="00026C80" w:rsidRPr="00EC2905">
        <w:rPr>
          <w:rFonts w:cs="Times New Roman"/>
          <w:szCs w:val="24"/>
        </w:rPr>
        <w:t xml:space="preserve"> </w:t>
      </w:r>
    </w:p>
    <w:p w14:paraId="74234D27" w14:textId="0953C35D" w:rsidR="00026C80" w:rsidRPr="00EC2905" w:rsidRDefault="00026C80" w:rsidP="00BC1EF7">
      <w:pPr>
        <w:jc w:val="both"/>
        <w:rPr>
          <w:rFonts w:cs="Times New Roman"/>
          <w:szCs w:val="24"/>
        </w:rPr>
      </w:pPr>
    </w:p>
    <w:p w14:paraId="6D7A735D" w14:textId="7019B1F7" w:rsidR="00026C80" w:rsidRPr="00EC2905" w:rsidRDefault="008C561D" w:rsidP="00026C80">
      <w:pPr>
        <w:jc w:val="center"/>
        <w:rPr>
          <w:rFonts w:cs="Times New Roman"/>
          <w:b/>
          <w:bCs/>
          <w:szCs w:val="24"/>
        </w:rPr>
      </w:pPr>
      <w:r>
        <w:rPr>
          <w:rFonts w:cs="Times New Roman"/>
          <w:b/>
          <w:bCs/>
          <w:szCs w:val="24"/>
        </w:rPr>
        <w:t>10</w:t>
      </w:r>
      <w:r w:rsidR="00197471">
        <w:rPr>
          <w:rFonts w:cs="Times New Roman"/>
          <w:b/>
          <w:bCs/>
          <w:szCs w:val="24"/>
        </w:rPr>
        <w:t xml:space="preserve">.attēls. </w:t>
      </w:r>
      <w:r w:rsidR="00026C80" w:rsidRPr="00EC2905">
        <w:rPr>
          <w:rFonts w:cs="Times New Roman"/>
          <w:b/>
          <w:bCs/>
          <w:szCs w:val="24"/>
        </w:rPr>
        <w:t>Latvijas Kapitāla tirgus novērtējums kapitāla tirgus attīstības indeksā pēc MSCI klasifikācijas</w:t>
      </w:r>
      <w:r w:rsidR="00026C80" w:rsidRPr="00EC2905">
        <w:rPr>
          <w:rStyle w:val="FootnoteReference"/>
          <w:rFonts w:cs="Times New Roman"/>
          <w:b/>
          <w:bCs/>
          <w:szCs w:val="24"/>
        </w:rPr>
        <w:footnoteReference w:id="10"/>
      </w:r>
    </w:p>
    <w:p w14:paraId="69BB7E6E" w14:textId="16C6A3BF" w:rsidR="00BC1EF7" w:rsidRDefault="008148B2" w:rsidP="008148B2">
      <w:pPr>
        <w:jc w:val="center"/>
        <w:rPr>
          <w:rFonts w:cs="Times New Roman"/>
          <w:szCs w:val="24"/>
        </w:rPr>
      </w:pPr>
      <w:r>
        <w:rPr>
          <w:rFonts w:cs="Times New Roman"/>
          <w:noProof/>
          <w:szCs w:val="24"/>
          <w:lang w:eastAsia="lv-LV"/>
        </w:rPr>
        <w:drawing>
          <wp:inline distT="0" distB="0" distL="0" distR="0" wp14:anchorId="2A08822A" wp14:editId="4BF28A97">
            <wp:extent cx="4664336" cy="2588821"/>
            <wp:effectExtent l="0" t="0" r="3175" b="254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4705075" cy="2611432"/>
                    </a:xfrm>
                    <a:prstGeom prst="rect">
                      <a:avLst/>
                    </a:prstGeom>
                    <a:noFill/>
                  </pic:spPr>
                </pic:pic>
              </a:graphicData>
            </a:graphic>
          </wp:inline>
        </w:drawing>
      </w:r>
    </w:p>
    <w:p w14:paraId="4BD4087C" w14:textId="2056479A" w:rsidR="008148B2" w:rsidRDefault="008148B2" w:rsidP="00BC1EF7">
      <w:pPr>
        <w:jc w:val="both"/>
        <w:rPr>
          <w:rFonts w:cs="Times New Roman"/>
          <w:szCs w:val="24"/>
        </w:rPr>
      </w:pPr>
    </w:p>
    <w:p w14:paraId="08765E36" w14:textId="79EABC49" w:rsidR="00BC1EF7" w:rsidRPr="00EC2905" w:rsidRDefault="00026C80" w:rsidP="006D6C93">
      <w:pPr>
        <w:jc w:val="both"/>
        <w:rPr>
          <w:rFonts w:cs="Times New Roman"/>
          <w:szCs w:val="24"/>
        </w:rPr>
      </w:pPr>
      <w:r w:rsidRPr="00EC2905">
        <w:rPr>
          <w:rFonts w:cs="Times New Roman"/>
          <w:szCs w:val="24"/>
        </w:rPr>
        <w:t>Kā redzams no MSCI novērtējuma</w:t>
      </w:r>
      <w:r w:rsidR="008C561D">
        <w:rPr>
          <w:rFonts w:cs="Times New Roman"/>
          <w:szCs w:val="24"/>
        </w:rPr>
        <w:t xml:space="preserve"> (10.attēls)</w:t>
      </w:r>
      <w:r w:rsidRPr="00EC2905">
        <w:rPr>
          <w:rFonts w:cs="Times New Roman"/>
          <w:szCs w:val="24"/>
        </w:rPr>
        <w:t xml:space="preserve"> nepietiekams lielo uzņēmumu skaits ir trūkstošais elements Latvijas kvalifikācijai kā </w:t>
      </w:r>
      <w:proofErr w:type="spellStart"/>
      <w:r w:rsidRPr="00EC2905">
        <w:rPr>
          <w:rFonts w:cs="Times New Roman"/>
          <w:szCs w:val="24"/>
        </w:rPr>
        <w:t>robežtirgum</w:t>
      </w:r>
      <w:proofErr w:type="spellEnd"/>
      <w:r w:rsidRPr="00EC2905">
        <w:rPr>
          <w:rFonts w:cs="Times New Roman"/>
          <w:szCs w:val="24"/>
        </w:rPr>
        <w:t>.</w:t>
      </w:r>
      <w:r w:rsidR="00921986" w:rsidRPr="00EC2905">
        <w:rPr>
          <w:rFonts w:cs="Times New Roman"/>
          <w:szCs w:val="24"/>
        </w:rPr>
        <w:t xml:space="preserve"> Papildu MSCI klasifikācijai, jāatzīmē, ka kapitāla tirgus apjom</w:t>
      </w:r>
      <w:r w:rsidR="00C21231">
        <w:rPr>
          <w:rFonts w:cs="Times New Roman"/>
          <w:szCs w:val="24"/>
        </w:rPr>
        <w:t>a</w:t>
      </w:r>
      <w:r w:rsidR="00921986" w:rsidRPr="00EC2905">
        <w:rPr>
          <w:rFonts w:cs="Times New Roman"/>
          <w:szCs w:val="24"/>
        </w:rPr>
        <w:t xml:space="preserve"> un attīstības pakāpe nav atbilstoša Latvijas ekonomikas apjomam un attīstības pakāpei. Līdz ar to</w:t>
      </w:r>
      <w:r w:rsidR="008C561D">
        <w:rPr>
          <w:rFonts w:cs="Times New Roman"/>
          <w:szCs w:val="24"/>
        </w:rPr>
        <w:t xml:space="preserve">, lai Latvija kvalificētos vismaz </w:t>
      </w:r>
      <w:proofErr w:type="spellStart"/>
      <w:r w:rsidR="008C561D">
        <w:rPr>
          <w:rFonts w:cs="Times New Roman"/>
          <w:szCs w:val="24"/>
        </w:rPr>
        <w:t>robežtirgus</w:t>
      </w:r>
      <w:proofErr w:type="spellEnd"/>
      <w:r w:rsidR="008C561D">
        <w:rPr>
          <w:rFonts w:cs="Times New Roman"/>
          <w:szCs w:val="24"/>
        </w:rPr>
        <w:t xml:space="preserve"> klasifikācijai,</w:t>
      </w:r>
      <w:r w:rsidR="00921986" w:rsidRPr="00EC2905">
        <w:rPr>
          <w:rFonts w:cs="Times New Roman"/>
          <w:szCs w:val="24"/>
        </w:rPr>
        <w:t xml:space="preserve"> risinājums ir palielināt tirgus apjomu ar jaunu uzņēmumu </w:t>
      </w:r>
      <w:r w:rsidR="008C561D">
        <w:rPr>
          <w:rFonts w:cs="Times New Roman"/>
          <w:szCs w:val="24"/>
        </w:rPr>
        <w:t>ienākšana biržā</w:t>
      </w:r>
      <w:r w:rsidR="00921986" w:rsidRPr="00EC2905">
        <w:rPr>
          <w:rFonts w:cs="Times New Roman"/>
          <w:szCs w:val="24"/>
        </w:rPr>
        <w:t xml:space="preserve">, kā arī attīstīt kapitāla tirgus reģionālā </w:t>
      </w:r>
      <w:proofErr w:type="spellStart"/>
      <w:r w:rsidR="00921986" w:rsidRPr="00EC2905">
        <w:rPr>
          <w:rFonts w:cs="Times New Roman"/>
          <w:szCs w:val="24"/>
        </w:rPr>
        <w:t>Baltijas</w:t>
      </w:r>
      <w:r w:rsidR="004477F8">
        <w:rPr>
          <w:rFonts w:cs="Times New Roman"/>
          <w:szCs w:val="24"/>
        </w:rPr>
        <w:t>valstu</w:t>
      </w:r>
      <w:proofErr w:type="spellEnd"/>
      <w:r w:rsidR="00921986" w:rsidRPr="00EC2905">
        <w:rPr>
          <w:rFonts w:cs="Times New Roman"/>
          <w:szCs w:val="24"/>
        </w:rPr>
        <w:t xml:space="preserve"> līmenī kopā ar Igauniju un Lietuvu, ņemot vērā E</w:t>
      </w:r>
      <w:r w:rsidR="00AC451F">
        <w:rPr>
          <w:rFonts w:cs="Times New Roman"/>
          <w:szCs w:val="24"/>
        </w:rPr>
        <w:t xml:space="preserve">iropas </w:t>
      </w:r>
      <w:r w:rsidR="00921986" w:rsidRPr="00EC2905">
        <w:rPr>
          <w:rFonts w:cs="Times New Roman"/>
          <w:szCs w:val="24"/>
        </w:rPr>
        <w:t>S</w:t>
      </w:r>
      <w:r w:rsidR="00AC451F">
        <w:rPr>
          <w:rFonts w:cs="Times New Roman"/>
          <w:szCs w:val="24"/>
        </w:rPr>
        <w:t>avienības</w:t>
      </w:r>
      <w:r w:rsidR="00921986" w:rsidRPr="00EC2905">
        <w:rPr>
          <w:rFonts w:cs="Times New Roman"/>
          <w:szCs w:val="24"/>
        </w:rPr>
        <w:t xml:space="preserve"> kopējo kapitāla tirgus savienības attīstības </w:t>
      </w:r>
      <w:r w:rsidR="008C561D">
        <w:rPr>
          <w:rFonts w:cs="Times New Roman"/>
          <w:szCs w:val="24"/>
        </w:rPr>
        <w:t>plānu</w:t>
      </w:r>
      <w:r w:rsidR="00921986" w:rsidRPr="00EC2905">
        <w:rPr>
          <w:rFonts w:cs="Times New Roman"/>
          <w:szCs w:val="24"/>
        </w:rPr>
        <w:t xml:space="preserve">. </w:t>
      </w:r>
    </w:p>
    <w:p w14:paraId="7E1B1BCB" w14:textId="71063A02" w:rsidR="00275360" w:rsidRPr="00EC2905" w:rsidRDefault="00275360" w:rsidP="005D4FCE">
      <w:pPr>
        <w:jc w:val="both"/>
        <w:rPr>
          <w:rFonts w:cs="Times New Roman"/>
          <w:szCs w:val="24"/>
        </w:rPr>
      </w:pPr>
    </w:p>
    <w:p w14:paraId="16EC5FAE" w14:textId="3449068E" w:rsidR="00AD046F" w:rsidRPr="00EC2905" w:rsidRDefault="00AD046F">
      <w:pPr>
        <w:rPr>
          <w:rFonts w:cs="Times New Roman"/>
          <w:szCs w:val="24"/>
        </w:rPr>
      </w:pPr>
      <w:r w:rsidRPr="00EC2905">
        <w:rPr>
          <w:rFonts w:cs="Times New Roman"/>
          <w:szCs w:val="24"/>
        </w:rPr>
        <w:br w:type="page"/>
      </w:r>
    </w:p>
    <w:p w14:paraId="2BA389B1" w14:textId="5688DAD1" w:rsidR="004263DB" w:rsidRPr="00EC2905" w:rsidRDefault="004263DB">
      <w:pPr>
        <w:rPr>
          <w:rFonts w:cs="Times New Roman"/>
          <w:szCs w:val="24"/>
        </w:rPr>
      </w:pPr>
    </w:p>
    <w:p w14:paraId="07932319" w14:textId="4401A72E" w:rsidR="004263DB" w:rsidRPr="00EC2905" w:rsidRDefault="004263DB" w:rsidP="00330B65">
      <w:pPr>
        <w:ind w:firstLine="720"/>
        <w:rPr>
          <w:rFonts w:cs="Times New Roman"/>
          <w:b/>
          <w:bCs/>
          <w:szCs w:val="24"/>
        </w:rPr>
      </w:pPr>
      <w:r w:rsidRPr="00EC2905">
        <w:rPr>
          <w:rFonts w:cs="Times New Roman"/>
          <w:b/>
          <w:bCs/>
          <w:szCs w:val="24"/>
        </w:rPr>
        <w:t xml:space="preserve">2. </w:t>
      </w:r>
      <w:r w:rsidR="006250FB" w:rsidRPr="00EC2905">
        <w:rPr>
          <w:rFonts w:cs="Times New Roman"/>
          <w:b/>
          <w:bCs/>
          <w:szCs w:val="24"/>
        </w:rPr>
        <w:t>Kapitāla tirgus ekosistēmas novērtējums</w:t>
      </w:r>
    </w:p>
    <w:p w14:paraId="69BD47CE" w14:textId="77777777" w:rsidR="00921986" w:rsidRPr="00EC2905" w:rsidRDefault="00921986" w:rsidP="00921986">
      <w:pPr>
        <w:jc w:val="both"/>
        <w:rPr>
          <w:rFonts w:cs="Times New Roman"/>
          <w:szCs w:val="24"/>
        </w:rPr>
      </w:pPr>
    </w:p>
    <w:p w14:paraId="23BAB490" w14:textId="40752946" w:rsidR="000A0815" w:rsidRPr="00EC2905" w:rsidRDefault="00CD464D" w:rsidP="00921986">
      <w:pPr>
        <w:jc w:val="both"/>
        <w:rPr>
          <w:rFonts w:cs="Times New Roman"/>
          <w:szCs w:val="24"/>
        </w:rPr>
      </w:pPr>
      <w:r w:rsidRPr="00EC2905">
        <w:rPr>
          <w:rFonts w:cs="Times New Roman"/>
          <w:szCs w:val="24"/>
        </w:rPr>
        <w:t xml:space="preserve">Attīstīts un labi funkcionējošs finanšu tirgus nodrošina resursu efektīvu izmantošanu tautsaimniecības attīstībai, tos novirzot no uzkrājumu veidotājiem pie investīciju veicējiem, kā arī padara ekonomiku noturīgāku pret šokiem, </w:t>
      </w:r>
      <w:r w:rsidR="00C512B4" w:rsidRPr="00EC2905">
        <w:rPr>
          <w:rFonts w:cs="Times New Roman"/>
          <w:szCs w:val="24"/>
        </w:rPr>
        <w:t>veicot risku pārdales funkciju</w:t>
      </w:r>
      <w:r w:rsidRPr="00EC2905">
        <w:rPr>
          <w:rFonts w:cs="Times New Roman"/>
          <w:szCs w:val="24"/>
        </w:rPr>
        <w:t xml:space="preserve">. </w:t>
      </w:r>
      <w:r w:rsidR="00C512B4" w:rsidRPr="00EC2905">
        <w:rPr>
          <w:rFonts w:cs="Times New Roman"/>
          <w:szCs w:val="24"/>
        </w:rPr>
        <w:t>Līdz ar to efektīvai finanšu tirgus funkcijas īstenošanai nepieciešams, lai būtu pieejami atbilstoši instrumenti un pakalpojumi, kā arī attīstīta nepieciešamā tirgus infrastruktūra.</w:t>
      </w:r>
    </w:p>
    <w:p w14:paraId="125CF132" w14:textId="129DB3EE" w:rsidR="00921986" w:rsidRPr="00EC2905" w:rsidRDefault="00921986" w:rsidP="00921986">
      <w:pPr>
        <w:jc w:val="both"/>
        <w:rPr>
          <w:rFonts w:cs="Times New Roman"/>
          <w:szCs w:val="24"/>
        </w:rPr>
      </w:pPr>
    </w:p>
    <w:p w14:paraId="470C5DBE" w14:textId="07BB1ED6" w:rsidR="00921986" w:rsidRPr="00EC2905" w:rsidRDefault="00921986" w:rsidP="00921986">
      <w:pPr>
        <w:jc w:val="both"/>
        <w:rPr>
          <w:rFonts w:cs="Times New Roman"/>
          <w:szCs w:val="24"/>
        </w:rPr>
      </w:pPr>
      <w:r w:rsidRPr="00EC2905">
        <w:rPr>
          <w:rFonts w:cs="Times New Roman"/>
          <w:szCs w:val="24"/>
        </w:rPr>
        <w:t>Efektīvi funkcionējošs kapitāla tirgus:</w:t>
      </w:r>
    </w:p>
    <w:p w14:paraId="309AB8EE" w14:textId="53BE289A" w:rsidR="00921986" w:rsidRPr="00EC2905" w:rsidRDefault="00921986" w:rsidP="00921986">
      <w:pPr>
        <w:pStyle w:val="ListParagraph"/>
        <w:numPr>
          <w:ilvl w:val="0"/>
          <w:numId w:val="10"/>
        </w:numPr>
        <w:jc w:val="both"/>
        <w:rPr>
          <w:rFonts w:cs="Times New Roman"/>
          <w:szCs w:val="24"/>
        </w:rPr>
      </w:pPr>
      <w:r w:rsidRPr="00EC2905">
        <w:rPr>
          <w:rFonts w:cs="Times New Roman"/>
          <w:szCs w:val="24"/>
        </w:rPr>
        <w:t>nodrošina jaunus finansējuma avotus uzņēmumiem, tajā skaitā maziem un vidējiem uzņēmumiem</w:t>
      </w:r>
      <w:r w:rsidR="00CF55C9">
        <w:rPr>
          <w:rFonts w:cs="Times New Roman"/>
          <w:szCs w:val="24"/>
        </w:rPr>
        <w:t>;</w:t>
      </w:r>
    </w:p>
    <w:p w14:paraId="01F4A34C" w14:textId="59CAE04A" w:rsidR="00921986" w:rsidRPr="00EC2905" w:rsidRDefault="00921986" w:rsidP="00921986">
      <w:pPr>
        <w:pStyle w:val="ListParagraph"/>
        <w:numPr>
          <w:ilvl w:val="0"/>
          <w:numId w:val="10"/>
        </w:numPr>
        <w:jc w:val="both"/>
        <w:rPr>
          <w:rFonts w:cs="Times New Roman"/>
          <w:szCs w:val="24"/>
        </w:rPr>
      </w:pPr>
      <w:r w:rsidRPr="00EC2905">
        <w:rPr>
          <w:rFonts w:cs="Times New Roman"/>
          <w:szCs w:val="24"/>
        </w:rPr>
        <w:t>mazina kapitāla piesaistīšanas izmaksas</w:t>
      </w:r>
      <w:r w:rsidR="00CF55C9">
        <w:rPr>
          <w:rFonts w:cs="Times New Roman"/>
          <w:szCs w:val="24"/>
        </w:rPr>
        <w:t>;</w:t>
      </w:r>
    </w:p>
    <w:p w14:paraId="295F0677" w14:textId="391F17AE" w:rsidR="00921986" w:rsidRPr="00EC2905" w:rsidRDefault="00921986" w:rsidP="00921986">
      <w:pPr>
        <w:pStyle w:val="ListParagraph"/>
        <w:numPr>
          <w:ilvl w:val="0"/>
          <w:numId w:val="10"/>
        </w:numPr>
        <w:jc w:val="both"/>
        <w:rPr>
          <w:rFonts w:cs="Times New Roman"/>
          <w:szCs w:val="24"/>
        </w:rPr>
      </w:pPr>
      <w:r w:rsidRPr="00EC2905">
        <w:rPr>
          <w:rFonts w:cs="Times New Roman"/>
          <w:szCs w:val="24"/>
        </w:rPr>
        <w:t xml:space="preserve">palielina </w:t>
      </w:r>
      <w:r w:rsidR="004157E0">
        <w:rPr>
          <w:rFonts w:cs="Times New Roman"/>
          <w:szCs w:val="24"/>
        </w:rPr>
        <w:t xml:space="preserve">uzkrāšanas </w:t>
      </w:r>
      <w:r w:rsidR="001C634E">
        <w:rPr>
          <w:rFonts w:cs="Times New Roman"/>
          <w:szCs w:val="24"/>
        </w:rPr>
        <w:t>instrumentu daudzveidību</w:t>
      </w:r>
      <w:r w:rsidR="004157E0" w:rsidRPr="00EC2905">
        <w:rPr>
          <w:rFonts w:cs="Times New Roman"/>
          <w:szCs w:val="24"/>
        </w:rPr>
        <w:t xml:space="preserve"> </w:t>
      </w:r>
      <w:r w:rsidRPr="00EC2905">
        <w:rPr>
          <w:rFonts w:cs="Times New Roman"/>
          <w:szCs w:val="24"/>
        </w:rPr>
        <w:t>noguldītājiem</w:t>
      </w:r>
      <w:r w:rsidR="00CF55C9">
        <w:rPr>
          <w:rFonts w:cs="Times New Roman"/>
          <w:szCs w:val="24"/>
        </w:rPr>
        <w:t>;</w:t>
      </w:r>
    </w:p>
    <w:p w14:paraId="0F504254" w14:textId="19D52B4B" w:rsidR="00921986" w:rsidRPr="00EC2905" w:rsidRDefault="00921986" w:rsidP="00921986">
      <w:pPr>
        <w:pStyle w:val="ListParagraph"/>
        <w:numPr>
          <w:ilvl w:val="0"/>
          <w:numId w:val="10"/>
        </w:numPr>
        <w:jc w:val="both"/>
        <w:rPr>
          <w:rFonts w:cs="Times New Roman"/>
          <w:szCs w:val="24"/>
        </w:rPr>
      </w:pPr>
      <w:r w:rsidRPr="00EC2905">
        <w:rPr>
          <w:rFonts w:cs="Times New Roman"/>
          <w:szCs w:val="24"/>
        </w:rPr>
        <w:t>veicina investīcijas un piesaista ārvalstu investīcijas</w:t>
      </w:r>
      <w:r w:rsidR="00CF55C9">
        <w:rPr>
          <w:rFonts w:cs="Times New Roman"/>
          <w:szCs w:val="24"/>
        </w:rPr>
        <w:t>;</w:t>
      </w:r>
    </w:p>
    <w:p w14:paraId="3277A40E" w14:textId="74893471" w:rsidR="00921986" w:rsidRPr="00EC2905" w:rsidRDefault="00330B65" w:rsidP="00921986">
      <w:pPr>
        <w:pStyle w:val="ListParagraph"/>
        <w:numPr>
          <w:ilvl w:val="0"/>
          <w:numId w:val="10"/>
        </w:numPr>
        <w:jc w:val="both"/>
        <w:rPr>
          <w:rFonts w:cs="Times New Roman"/>
          <w:szCs w:val="24"/>
        </w:rPr>
      </w:pPr>
      <w:r w:rsidRPr="00EC2905">
        <w:rPr>
          <w:rFonts w:cs="Times New Roman"/>
          <w:szCs w:val="24"/>
        </w:rPr>
        <w:t>atbalsta ilgtermiņa investīciju projektus, jo īpaši zaļās un digitālās pārejas jomā</w:t>
      </w:r>
      <w:r w:rsidR="00CF55C9">
        <w:rPr>
          <w:rFonts w:cs="Times New Roman"/>
          <w:szCs w:val="24"/>
        </w:rPr>
        <w:t>;</w:t>
      </w:r>
    </w:p>
    <w:p w14:paraId="1D9DDFE9" w14:textId="5FDF11FB" w:rsidR="00330B65" w:rsidRPr="00EC2905" w:rsidRDefault="00330B65" w:rsidP="00921986">
      <w:pPr>
        <w:pStyle w:val="ListParagraph"/>
        <w:numPr>
          <w:ilvl w:val="0"/>
          <w:numId w:val="10"/>
        </w:numPr>
        <w:jc w:val="both"/>
        <w:rPr>
          <w:rFonts w:cs="Times New Roman"/>
          <w:szCs w:val="24"/>
        </w:rPr>
      </w:pPr>
      <w:r w:rsidRPr="00EC2905">
        <w:rPr>
          <w:rFonts w:cs="Times New Roman"/>
          <w:szCs w:val="24"/>
        </w:rPr>
        <w:t>nodrošina, lai finanšu sistēma būtu stabila, noturīga un konkurētspējīga.</w:t>
      </w:r>
    </w:p>
    <w:p w14:paraId="0BC1C6F1" w14:textId="77777777" w:rsidR="00330B65" w:rsidRPr="00EC2905" w:rsidRDefault="00330B65" w:rsidP="00330B65">
      <w:pPr>
        <w:pStyle w:val="ListParagraph"/>
        <w:jc w:val="both"/>
        <w:rPr>
          <w:rFonts w:cs="Times New Roman"/>
          <w:szCs w:val="24"/>
        </w:rPr>
      </w:pPr>
    </w:p>
    <w:p w14:paraId="4FBDA88D" w14:textId="3D4629EA" w:rsidR="00124CE1" w:rsidRDefault="00124CE1" w:rsidP="00330B65">
      <w:pPr>
        <w:jc w:val="both"/>
        <w:rPr>
          <w:rFonts w:cs="Times New Roman"/>
          <w:szCs w:val="24"/>
        </w:rPr>
      </w:pPr>
      <w:r w:rsidRPr="00EC2905">
        <w:rPr>
          <w:rFonts w:cs="Times New Roman"/>
          <w:szCs w:val="24"/>
        </w:rPr>
        <w:t xml:space="preserve">Finanšu tirgū atkarībā no termiņa un instrumentu veida, var izdalīt vairākus sektorus, kam katram ir sava loma un vieta </w:t>
      </w:r>
      <w:r w:rsidR="00CF55C9" w:rsidRPr="00EC2905">
        <w:rPr>
          <w:rFonts w:cs="Times New Roman"/>
          <w:szCs w:val="24"/>
        </w:rPr>
        <w:t>hierarhij</w:t>
      </w:r>
      <w:r w:rsidR="00CF55C9">
        <w:rPr>
          <w:rFonts w:cs="Times New Roman"/>
          <w:szCs w:val="24"/>
        </w:rPr>
        <w:t>ā</w:t>
      </w:r>
      <w:r w:rsidRPr="00EC2905">
        <w:rPr>
          <w:rFonts w:cs="Times New Roman"/>
          <w:szCs w:val="24"/>
        </w:rPr>
        <w:t xml:space="preserve">, kā arī atšķirīgs investoru loks. </w:t>
      </w:r>
      <w:r w:rsidR="00834702" w:rsidRPr="00EC2905">
        <w:rPr>
          <w:rFonts w:cs="Times New Roman"/>
          <w:szCs w:val="24"/>
        </w:rPr>
        <w:t>Tā piemēram, naudas, valūtas un valsts vērt</w:t>
      </w:r>
      <w:r w:rsidR="00AD046F" w:rsidRPr="00EC2905">
        <w:rPr>
          <w:rFonts w:cs="Times New Roman"/>
          <w:szCs w:val="24"/>
        </w:rPr>
        <w:t>s</w:t>
      </w:r>
      <w:r w:rsidR="00834702" w:rsidRPr="00EC2905">
        <w:rPr>
          <w:rFonts w:cs="Times New Roman"/>
          <w:szCs w:val="24"/>
        </w:rPr>
        <w:t xml:space="preserve">papīru tirgū pārsvarā darbojas institucionālie investori, kam aktuāla likviditātes vadība vai ilgtermiņa ieguldījumi. Daudz plašāks investoru loks ir akciju tirgum, kur līdztekus institucionālajiem investoriem, tiešos ieguldījumus aktīvi var veikt arī privātpersonas. Efektīvai finanšu tirgus funkcijas īstenošanai (kapitāla izmantošanai un risku </w:t>
      </w:r>
      <w:proofErr w:type="spellStart"/>
      <w:r w:rsidR="00834702" w:rsidRPr="00EC2905">
        <w:rPr>
          <w:rFonts w:cs="Times New Roman"/>
          <w:szCs w:val="24"/>
        </w:rPr>
        <w:t>pārnesei</w:t>
      </w:r>
      <w:proofErr w:type="spellEnd"/>
      <w:r w:rsidR="00834702" w:rsidRPr="00EC2905">
        <w:rPr>
          <w:rFonts w:cs="Times New Roman"/>
          <w:szCs w:val="24"/>
        </w:rPr>
        <w:t>) ir svarīgi, lai ir attīst</w:t>
      </w:r>
      <w:r w:rsidR="00AC451F">
        <w:rPr>
          <w:rFonts w:cs="Times New Roman"/>
          <w:szCs w:val="24"/>
        </w:rPr>
        <w:t xml:space="preserve">īti </w:t>
      </w:r>
      <w:r w:rsidR="00834702" w:rsidRPr="00EC2905">
        <w:rPr>
          <w:rFonts w:cs="Times New Roman"/>
          <w:szCs w:val="24"/>
        </w:rPr>
        <w:t>visi būtiskie tirgus elementi</w:t>
      </w:r>
      <w:r w:rsidR="00AC451F">
        <w:rPr>
          <w:rFonts w:cs="Times New Roman"/>
          <w:szCs w:val="24"/>
        </w:rPr>
        <w:t xml:space="preserve"> (11.attēls)</w:t>
      </w:r>
      <w:r w:rsidR="00834702" w:rsidRPr="00EC2905">
        <w:rPr>
          <w:rFonts w:cs="Times New Roman"/>
          <w:szCs w:val="24"/>
        </w:rPr>
        <w:t xml:space="preserve">. </w:t>
      </w:r>
    </w:p>
    <w:p w14:paraId="39115F0A" w14:textId="6A77D55A" w:rsidR="008C561D" w:rsidRDefault="008C561D" w:rsidP="00330B65">
      <w:pPr>
        <w:jc w:val="both"/>
        <w:rPr>
          <w:rFonts w:cs="Times New Roman"/>
          <w:szCs w:val="24"/>
        </w:rPr>
      </w:pPr>
    </w:p>
    <w:p w14:paraId="1240CBEB" w14:textId="2C0E6D5F" w:rsidR="008C561D" w:rsidRDefault="008C561D" w:rsidP="00455058">
      <w:pPr>
        <w:jc w:val="center"/>
        <w:rPr>
          <w:rFonts w:cs="Times New Roman"/>
          <w:b/>
          <w:bCs/>
          <w:szCs w:val="24"/>
        </w:rPr>
      </w:pPr>
      <w:r w:rsidRPr="008C561D">
        <w:rPr>
          <w:rFonts w:cs="Times New Roman"/>
          <w:b/>
          <w:bCs/>
          <w:szCs w:val="24"/>
        </w:rPr>
        <w:t>11.attēls.</w:t>
      </w:r>
      <w:r w:rsidR="008148B2">
        <w:rPr>
          <w:rFonts w:cs="Times New Roman"/>
          <w:b/>
          <w:bCs/>
          <w:szCs w:val="24"/>
        </w:rPr>
        <w:t xml:space="preserve"> Finanšu tirgus hierarhija</w:t>
      </w:r>
    </w:p>
    <w:p w14:paraId="40869221" w14:textId="77777777" w:rsidR="00455058" w:rsidRPr="008C561D" w:rsidRDefault="00455058" w:rsidP="00330B65">
      <w:pPr>
        <w:jc w:val="both"/>
        <w:rPr>
          <w:rFonts w:cs="Times New Roman"/>
          <w:b/>
          <w:bCs/>
          <w:szCs w:val="24"/>
        </w:rPr>
      </w:pPr>
    </w:p>
    <w:p w14:paraId="01393A6D" w14:textId="3316BFB4" w:rsidR="000A0815" w:rsidRPr="00EC2905" w:rsidRDefault="008148B2" w:rsidP="008148B2">
      <w:pPr>
        <w:jc w:val="center"/>
        <w:rPr>
          <w:rFonts w:cs="Times New Roman"/>
          <w:szCs w:val="24"/>
        </w:rPr>
      </w:pPr>
      <w:r>
        <w:rPr>
          <w:rFonts w:cs="Times New Roman"/>
          <w:noProof/>
          <w:szCs w:val="24"/>
          <w:lang w:eastAsia="lv-LV"/>
        </w:rPr>
        <w:drawing>
          <wp:inline distT="0" distB="0" distL="0" distR="0" wp14:anchorId="02123302" wp14:editId="169A7F19">
            <wp:extent cx="5162253" cy="2102572"/>
            <wp:effectExtent l="0" t="0" r="63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5180938" cy="2110182"/>
                    </a:xfrm>
                    <a:prstGeom prst="rect">
                      <a:avLst/>
                    </a:prstGeom>
                    <a:noFill/>
                  </pic:spPr>
                </pic:pic>
              </a:graphicData>
            </a:graphic>
          </wp:inline>
        </w:drawing>
      </w:r>
    </w:p>
    <w:p w14:paraId="3E5F48D6" w14:textId="6C7FF573" w:rsidR="000A0815" w:rsidRPr="00EC2905" w:rsidRDefault="000A0815">
      <w:pPr>
        <w:rPr>
          <w:rFonts w:cs="Times New Roman"/>
          <w:szCs w:val="24"/>
        </w:rPr>
      </w:pPr>
    </w:p>
    <w:p w14:paraId="0A001E11" w14:textId="2C9D7CAA" w:rsidR="00C512B4" w:rsidRPr="00EC2905" w:rsidRDefault="00C512B4">
      <w:pPr>
        <w:rPr>
          <w:rFonts w:cs="Times New Roman"/>
          <w:szCs w:val="24"/>
        </w:rPr>
      </w:pPr>
    </w:p>
    <w:p w14:paraId="0760D129" w14:textId="1E126903" w:rsidR="00C512B4" w:rsidRDefault="00B00B9F" w:rsidP="00330B65">
      <w:pPr>
        <w:jc w:val="both"/>
        <w:rPr>
          <w:rFonts w:cs="Times New Roman"/>
          <w:szCs w:val="24"/>
        </w:rPr>
      </w:pPr>
      <w:r w:rsidRPr="00EC2905">
        <w:rPr>
          <w:rFonts w:cs="Times New Roman"/>
          <w:szCs w:val="24"/>
        </w:rPr>
        <w:t xml:space="preserve">Ņemot vērā ziņojuma iepriekšējās sadaļās minēto, Latvijā </w:t>
      </w:r>
      <w:r w:rsidR="007509FD" w:rsidRPr="00C9575F">
        <w:rPr>
          <w:rFonts w:cs="Times New Roman"/>
          <w:szCs w:val="24"/>
        </w:rPr>
        <w:t>kapitāla</w:t>
      </w:r>
      <w:r w:rsidRPr="00EC2905">
        <w:rPr>
          <w:rFonts w:cs="Times New Roman"/>
          <w:szCs w:val="24"/>
        </w:rPr>
        <w:t xml:space="preserve"> tirgus ir samērā neattīstīts. Lai arī kopumā ir attīstīta nepieciešamā infrastruktūra un regulējums, tomēr, ņemot vērā zemo tirgus attīstības līmeni</w:t>
      </w:r>
      <w:r w:rsidR="00DC4579" w:rsidRPr="00EC2905">
        <w:rPr>
          <w:rFonts w:cs="Times New Roman"/>
          <w:szCs w:val="24"/>
        </w:rPr>
        <w:t>, kopējā ekosistēmā var identificēt jomas, kur būtu nepieciešama tālākā rīcība pilnvērtīgai tirgus funkcionēšanai</w:t>
      </w:r>
      <w:r w:rsidR="00AC451F">
        <w:rPr>
          <w:rFonts w:cs="Times New Roman"/>
          <w:szCs w:val="24"/>
        </w:rPr>
        <w:t xml:space="preserve"> (12.attēls).</w:t>
      </w:r>
    </w:p>
    <w:p w14:paraId="3E987295" w14:textId="79708F0D" w:rsidR="00AC451F" w:rsidRDefault="00AC451F" w:rsidP="00330B65">
      <w:pPr>
        <w:jc w:val="both"/>
        <w:rPr>
          <w:rFonts w:cs="Times New Roman"/>
          <w:szCs w:val="24"/>
        </w:rPr>
      </w:pPr>
    </w:p>
    <w:p w14:paraId="6E2CD19E" w14:textId="487289D1" w:rsidR="00AC451F" w:rsidRDefault="00AC451F" w:rsidP="00330B65">
      <w:pPr>
        <w:jc w:val="both"/>
        <w:rPr>
          <w:rFonts w:cs="Times New Roman"/>
          <w:szCs w:val="24"/>
        </w:rPr>
      </w:pPr>
    </w:p>
    <w:p w14:paraId="05EA5B2F" w14:textId="77777777" w:rsidR="00455058" w:rsidRDefault="00455058">
      <w:pPr>
        <w:rPr>
          <w:rFonts w:cs="Times New Roman"/>
          <w:b/>
          <w:bCs/>
          <w:szCs w:val="24"/>
        </w:rPr>
      </w:pPr>
      <w:r>
        <w:rPr>
          <w:rFonts w:cs="Times New Roman"/>
          <w:b/>
          <w:bCs/>
          <w:szCs w:val="24"/>
        </w:rPr>
        <w:br w:type="page"/>
      </w:r>
    </w:p>
    <w:p w14:paraId="6D1DF4A9" w14:textId="61363921" w:rsidR="00AC451F" w:rsidRDefault="00AC451F" w:rsidP="00455058">
      <w:pPr>
        <w:jc w:val="center"/>
        <w:rPr>
          <w:rFonts w:cs="Times New Roman"/>
          <w:b/>
          <w:bCs/>
          <w:szCs w:val="24"/>
        </w:rPr>
      </w:pPr>
      <w:r w:rsidRPr="00AC451F">
        <w:rPr>
          <w:rFonts w:cs="Times New Roman"/>
          <w:b/>
          <w:bCs/>
          <w:szCs w:val="24"/>
        </w:rPr>
        <w:lastRenderedPageBreak/>
        <w:t>12.attēls</w:t>
      </w:r>
      <w:r w:rsidR="008D0484">
        <w:rPr>
          <w:rFonts w:cs="Times New Roman"/>
          <w:b/>
          <w:bCs/>
          <w:szCs w:val="24"/>
        </w:rPr>
        <w:t>. Latvijas organizētā kapitāla tirgus ekosistēma</w:t>
      </w:r>
    </w:p>
    <w:p w14:paraId="6E0E9343" w14:textId="77777777" w:rsidR="00455058" w:rsidRPr="00AC451F" w:rsidRDefault="00455058" w:rsidP="00330B65">
      <w:pPr>
        <w:jc w:val="both"/>
        <w:rPr>
          <w:rFonts w:cs="Times New Roman"/>
          <w:b/>
          <w:bCs/>
          <w:szCs w:val="24"/>
        </w:rPr>
      </w:pPr>
    </w:p>
    <w:p w14:paraId="70C205C7" w14:textId="653013F6" w:rsidR="00C512B4" w:rsidRPr="00EC2905" w:rsidRDefault="005166C9" w:rsidP="00455058">
      <w:pPr>
        <w:jc w:val="center"/>
        <w:rPr>
          <w:rFonts w:cs="Times New Roman"/>
          <w:szCs w:val="24"/>
        </w:rPr>
      </w:pPr>
      <w:r>
        <w:rPr>
          <w:rFonts w:cs="Times New Roman"/>
          <w:noProof/>
          <w:szCs w:val="24"/>
        </w:rPr>
        <w:drawing>
          <wp:inline distT="0" distB="0" distL="0" distR="0" wp14:anchorId="0705DA24" wp14:editId="3DD3702E">
            <wp:extent cx="5534025" cy="2147310"/>
            <wp:effectExtent l="0" t="0" r="0" b="5715"/>
            <wp:docPr id="18262836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569194" cy="2160956"/>
                    </a:xfrm>
                    <a:prstGeom prst="rect">
                      <a:avLst/>
                    </a:prstGeom>
                    <a:noFill/>
                  </pic:spPr>
                </pic:pic>
              </a:graphicData>
            </a:graphic>
          </wp:inline>
        </w:drawing>
      </w:r>
    </w:p>
    <w:p w14:paraId="5784764C" w14:textId="400AA5D1" w:rsidR="00CD464D" w:rsidRDefault="00CD464D">
      <w:pPr>
        <w:rPr>
          <w:rFonts w:cs="Times New Roman"/>
          <w:szCs w:val="24"/>
        </w:rPr>
      </w:pPr>
    </w:p>
    <w:p w14:paraId="3E5C2696" w14:textId="77777777" w:rsidR="00431A54" w:rsidRPr="00EC2905" w:rsidRDefault="00431A54">
      <w:pPr>
        <w:rPr>
          <w:rFonts w:cs="Times New Roman"/>
          <w:szCs w:val="24"/>
        </w:rPr>
      </w:pPr>
    </w:p>
    <w:p w14:paraId="1AB1F933" w14:textId="4B9F3C23" w:rsidR="00CD464D" w:rsidRPr="00EC2905" w:rsidRDefault="00CD464D">
      <w:pPr>
        <w:rPr>
          <w:rFonts w:cs="Times New Roman"/>
          <w:szCs w:val="24"/>
        </w:rPr>
      </w:pPr>
    </w:p>
    <w:p w14:paraId="589EFF42" w14:textId="4BFB8E93" w:rsidR="00DC4579" w:rsidRPr="00EC2905" w:rsidRDefault="00DC4579">
      <w:pPr>
        <w:rPr>
          <w:rFonts w:cs="Times New Roman"/>
          <w:szCs w:val="24"/>
          <w:u w:val="single"/>
        </w:rPr>
      </w:pPr>
      <w:r w:rsidRPr="00EC2905">
        <w:rPr>
          <w:rFonts w:cs="Times New Roman"/>
          <w:szCs w:val="24"/>
          <w:u w:val="single"/>
        </w:rPr>
        <w:t>Kapitāla tirgus regulācija</w:t>
      </w:r>
    </w:p>
    <w:p w14:paraId="4A1683F9" w14:textId="393B1992" w:rsidR="002B3DEB" w:rsidRPr="00EC2905" w:rsidRDefault="002B3DEB" w:rsidP="002B3DEB">
      <w:pPr>
        <w:jc w:val="both"/>
        <w:rPr>
          <w:rFonts w:cs="Times New Roman"/>
          <w:szCs w:val="24"/>
        </w:rPr>
      </w:pPr>
      <w:r w:rsidRPr="00EC2905">
        <w:rPr>
          <w:rFonts w:cs="Times New Roman"/>
          <w:szCs w:val="24"/>
        </w:rPr>
        <w:t>Latvijā ir izveidots tāds regulatīvais ietvars, kas nodrošina atbilstošu tirgus caurskatāmību, kā arī investoru aizsardzību. Liela daļa regulējuma ir harmonizēta E</w:t>
      </w:r>
      <w:r w:rsidR="00AC451F">
        <w:rPr>
          <w:rFonts w:cs="Times New Roman"/>
          <w:szCs w:val="24"/>
        </w:rPr>
        <w:t xml:space="preserve">iropas </w:t>
      </w:r>
      <w:r w:rsidRPr="00EC2905">
        <w:rPr>
          <w:rFonts w:cs="Times New Roman"/>
          <w:szCs w:val="24"/>
        </w:rPr>
        <w:t>S</w:t>
      </w:r>
      <w:r w:rsidR="00AC451F">
        <w:rPr>
          <w:rFonts w:cs="Times New Roman"/>
          <w:szCs w:val="24"/>
        </w:rPr>
        <w:t>avienības</w:t>
      </w:r>
      <w:r w:rsidRPr="00EC2905">
        <w:rPr>
          <w:rFonts w:cs="Times New Roman"/>
          <w:szCs w:val="24"/>
        </w:rPr>
        <w:t xml:space="preserve"> līmenī, un kopumā tas atbilst starptautiskām prasībām. Finanšu tirgus uzraugs kopš 2023.gada 1.janvāra ir Latvijas Banka</w:t>
      </w:r>
      <w:r w:rsidR="00F24698">
        <w:rPr>
          <w:rFonts w:cs="Times New Roman"/>
          <w:szCs w:val="24"/>
        </w:rPr>
        <w:t xml:space="preserve">, </w:t>
      </w:r>
      <w:r w:rsidR="0027094E" w:rsidRPr="00C9575F">
        <w:rPr>
          <w:rFonts w:cs="Times New Roman"/>
          <w:szCs w:val="24"/>
        </w:rPr>
        <w:t>apvienojoties Latvijas Bankai un Finanšu kapitāla tirgus komisijai</w:t>
      </w:r>
      <w:r w:rsidRPr="00C9575F">
        <w:rPr>
          <w:rFonts w:cs="Times New Roman"/>
          <w:szCs w:val="24"/>
        </w:rPr>
        <w:t xml:space="preserve">. </w:t>
      </w:r>
      <w:r w:rsidRPr="00EC2905">
        <w:rPr>
          <w:rFonts w:cs="Times New Roman"/>
          <w:szCs w:val="24"/>
        </w:rPr>
        <w:t xml:space="preserve">No ekonomiskās politikas prioritāšu viedokļa – no vienas puses, ir izvirzīti būtiski ekonomikas attīstības un “zaļās” transformācijas mērķi, un no otras puses, kapitāla tirgus attīstība ir identificēta kā viena no </w:t>
      </w:r>
      <w:r w:rsidR="0027094E" w:rsidRPr="00C9575F">
        <w:rPr>
          <w:rFonts w:cs="Times New Roman"/>
          <w:szCs w:val="24"/>
        </w:rPr>
        <w:t>valdības</w:t>
      </w:r>
      <w:r w:rsidRPr="00C9575F">
        <w:rPr>
          <w:rFonts w:cs="Times New Roman"/>
          <w:szCs w:val="24"/>
        </w:rPr>
        <w:t xml:space="preserve"> </w:t>
      </w:r>
      <w:r w:rsidRPr="00EC2905">
        <w:rPr>
          <w:rFonts w:cs="Times New Roman"/>
          <w:szCs w:val="24"/>
        </w:rPr>
        <w:t xml:space="preserve">prioritātēm. </w:t>
      </w:r>
    </w:p>
    <w:p w14:paraId="419D84A2" w14:textId="77777777" w:rsidR="00330B65" w:rsidRPr="00EC2905" w:rsidRDefault="00330B65" w:rsidP="002B3DEB">
      <w:pPr>
        <w:jc w:val="both"/>
        <w:rPr>
          <w:rFonts w:cs="Times New Roman"/>
          <w:szCs w:val="24"/>
        </w:rPr>
      </w:pPr>
    </w:p>
    <w:p w14:paraId="2F654281" w14:textId="6ACC08F6" w:rsidR="0028007E" w:rsidRPr="00C9575F" w:rsidRDefault="0028007E" w:rsidP="002B3DEB">
      <w:pPr>
        <w:jc w:val="both"/>
        <w:rPr>
          <w:rFonts w:cs="Times New Roman"/>
          <w:szCs w:val="24"/>
          <w:u w:val="single"/>
        </w:rPr>
      </w:pPr>
      <w:r w:rsidRPr="00C9575F">
        <w:rPr>
          <w:rFonts w:cs="Times New Roman"/>
          <w:szCs w:val="24"/>
          <w:u w:val="single"/>
        </w:rPr>
        <w:t>Akciju emitenti</w:t>
      </w:r>
    </w:p>
    <w:p w14:paraId="3D1979C6" w14:textId="56EB52A3" w:rsidR="0028007E" w:rsidRPr="00C9575F" w:rsidRDefault="0028007E" w:rsidP="002B3DEB">
      <w:pPr>
        <w:jc w:val="both"/>
        <w:rPr>
          <w:rFonts w:cs="Times New Roman"/>
          <w:szCs w:val="24"/>
          <w:u w:val="single"/>
        </w:rPr>
      </w:pPr>
      <w:r w:rsidRPr="00C9575F">
        <w:rPr>
          <w:rFonts w:cs="Times New Roman"/>
          <w:szCs w:val="24"/>
        </w:rPr>
        <w:t>Latvijā ir ļoti mazs skaits emitentu akciju tirgū. Pēdējos gados ir tirgū ienākuši atsevišķi jauni emitenti, bet salīdzinoši nelieli uzņēmumi. Latvijā akciju tirgū nav pārstāvēti valsts un pašvaldību kontrolē esoši uzņēmumi, turpretī Lietuvā un Igaunijā šādu uzņēmumu īpatsvars kopējā tirgus kapitalizācijā ir attiecīgi 36% un 38%.</w:t>
      </w:r>
      <w:r w:rsidR="0054787C" w:rsidRPr="00C9575F">
        <w:rPr>
          <w:rFonts w:cs="Times New Roman"/>
          <w:szCs w:val="24"/>
        </w:rPr>
        <w:t xml:space="preserve"> </w:t>
      </w:r>
      <w:r w:rsidR="0027094E" w:rsidRPr="00C9575F">
        <w:rPr>
          <w:rFonts w:cs="Times New Roman"/>
          <w:szCs w:val="24"/>
        </w:rPr>
        <w:t xml:space="preserve">Nasdaq </w:t>
      </w:r>
      <w:proofErr w:type="spellStart"/>
      <w:r w:rsidR="0027094E" w:rsidRPr="00C9575F">
        <w:rPr>
          <w:rFonts w:cs="Times New Roman"/>
          <w:szCs w:val="24"/>
        </w:rPr>
        <w:t>Baltic</w:t>
      </w:r>
      <w:proofErr w:type="spellEnd"/>
      <w:r w:rsidR="0027094E" w:rsidRPr="00C9575F">
        <w:rPr>
          <w:rFonts w:cs="Times New Roman"/>
          <w:szCs w:val="24"/>
        </w:rPr>
        <w:t xml:space="preserve"> galvenajā akciju sarakstā (Rīga) </w:t>
      </w:r>
      <w:r w:rsidR="00695CF6" w:rsidRPr="00C9575F">
        <w:rPr>
          <w:rFonts w:cs="Times New Roman"/>
          <w:szCs w:val="24"/>
        </w:rPr>
        <w:t xml:space="preserve">iekļauti </w:t>
      </w:r>
      <w:r w:rsidR="0027094E" w:rsidRPr="00C9575F">
        <w:rPr>
          <w:rFonts w:cs="Times New Roman"/>
          <w:szCs w:val="24"/>
        </w:rPr>
        <w:t xml:space="preserve">tikai 3 </w:t>
      </w:r>
      <w:r w:rsidR="00695CF6" w:rsidRPr="00C9575F">
        <w:rPr>
          <w:rFonts w:cs="Times New Roman"/>
          <w:szCs w:val="24"/>
        </w:rPr>
        <w:t xml:space="preserve">uzņēmumi </w:t>
      </w:r>
      <w:r w:rsidR="0027094E" w:rsidRPr="00C9575F">
        <w:rPr>
          <w:rFonts w:cs="Times New Roman"/>
          <w:szCs w:val="24"/>
        </w:rPr>
        <w:t>(</w:t>
      </w:r>
      <w:r w:rsidR="00DA67A5" w:rsidRPr="00C9575F">
        <w:rPr>
          <w:rFonts w:cs="Times New Roman"/>
          <w:szCs w:val="24"/>
        </w:rPr>
        <w:t>augstākā</w:t>
      </w:r>
      <w:r w:rsidR="0027094E" w:rsidRPr="00C9575F">
        <w:rPr>
          <w:rFonts w:cs="Times New Roman"/>
          <w:szCs w:val="24"/>
        </w:rPr>
        <w:t xml:space="preserve"> </w:t>
      </w:r>
      <w:r w:rsidR="00DA67A5" w:rsidRPr="00C9575F">
        <w:rPr>
          <w:rFonts w:cs="Times New Roman"/>
          <w:szCs w:val="24"/>
        </w:rPr>
        <w:t>kapitalizācija uz 2023.gada aprīli 67,75 milj.</w:t>
      </w:r>
      <w:r w:rsidR="006B576B" w:rsidRPr="00C9575F">
        <w:rPr>
          <w:rFonts w:cs="Times New Roman"/>
          <w:szCs w:val="24"/>
        </w:rPr>
        <w:t xml:space="preserve"> </w:t>
      </w:r>
      <w:r w:rsidR="00DA67A5" w:rsidRPr="00C9575F">
        <w:rPr>
          <w:rFonts w:cs="Times New Roman"/>
          <w:szCs w:val="24"/>
        </w:rPr>
        <w:t xml:space="preserve">eiro, salīdzinājumā, Tallinā </w:t>
      </w:r>
      <w:r w:rsidR="00695CF6" w:rsidRPr="00C9575F">
        <w:rPr>
          <w:rFonts w:cs="Times New Roman"/>
          <w:szCs w:val="24"/>
        </w:rPr>
        <w:t xml:space="preserve">diviem uzņēmumiem </w:t>
      </w:r>
      <w:r w:rsidR="00DA67A5" w:rsidRPr="00C9575F">
        <w:rPr>
          <w:rFonts w:cs="Times New Roman"/>
          <w:szCs w:val="24"/>
        </w:rPr>
        <w:t>kapitalizācijas rādītājs pārsniedza 1 miljardu eiro</w:t>
      </w:r>
      <w:r w:rsidR="0027094E" w:rsidRPr="00C9575F">
        <w:rPr>
          <w:rFonts w:cs="Times New Roman"/>
          <w:szCs w:val="24"/>
        </w:rPr>
        <w:t xml:space="preserve">), bet otrajā sarakstā 7. </w:t>
      </w:r>
      <w:r w:rsidR="0054787C" w:rsidRPr="00C9575F">
        <w:rPr>
          <w:rFonts w:cs="Times New Roman"/>
          <w:szCs w:val="24"/>
        </w:rPr>
        <w:t xml:space="preserve">Situācijā, ka vietējo emitentu skaits ir neliels, Latvijas rezidenti, kuri vēlās ieguldīt savus līdzekļus kapitāla tirgus instrumentos, izvēlēsies ārvalstu emitentus, kuru akcijas pārsvarā tiem ir brīvi pieejamas. </w:t>
      </w:r>
    </w:p>
    <w:p w14:paraId="541AB27E" w14:textId="77777777" w:rsidR="0028007E" w:rsidRPr="00C9575F" w:rsidRDefault="0028007E" w:rsidP="002B3DEB">
      <w:pPr>
        <w:jc w:val="both"/>
        <w:rPr>
          <w:rFonts w:cs="Times New Roman"/>
          <w:szCs w:val="24"/>
          <w:u w:val="single"/>
        </w:rPr>
      </w:pPr>
    </w:p>
    <w:p w14:paraId="7A40683B" w14:textId="163EFE61" w:rsidR="002B3DEB" w:rsidRPr="00C9575F" w:rsidRDefault="0028007E" w:rsidP="002B3DEB">
      <w:pPr>
        <w:jc w:val="both"/>
        <w:rPr>
          <w:rFonts w:cs="Times New Roman"/>
          <w:szCs w:val="24"/>
          <w:u w:val="single"/>
        </w:rPr>
      </w:pPr>
      <w:r w:rsidRPr="00C9575F">
        <w:rPr>
          <w:rFonts w:cs="Times New Roman"/>
          <w:szCs w:val="24"/>
          <w:u w:val="single"/>
        </w:rPr>
        <w:t>Parādzīmju un obligāciju emitenti</w:t>
      </w:r>
    </w:p>
    <w:p w14:paraId="5EA39168" w14:textId="49577959" w:rsidR="008D0484" w:rsidRPr="00C9575F" w:rsidRDefault="006250FB" w:rsidP="006250FB">
      <w:pPr>
        <w:jc w:val="both"/>
        <w:rPr>
          <w:rFonts w:cs="Times New Roman"/>
          <w:szCs w:val="24"/>
        </w:rPr>
      </w:pPr>
      <w:r w:rsidRPr="00C9575F">
        <w:rPr>
          <w:rFonts w:cs="Times New Roman"/>
          <w:szCs w:val="24"/>
        </w:rPr>
        <w:t>Obligāciju tirgū pēdējos gados ir redzamas daudz pozitīvākas tendences. Obligāciju emisijas ir veikuši gan privātie, gan publiskā sektora uzņēmumi, tostarp emitējot arī ilgtspējīgas obligācijas.</w:t>
      </w:r>
      <w:r w:rsidR="008D0484" w:rsidRPr="00C9575F">
        <w:rPr>
          <w:rFonts w:cs="Times New Roman"/>
          <w:szCs w:val="24"/>
        </w:rPr>
        <w:t xml:space="preserve"> </w:t>
      </w:r>
      <w:r w:rsidR="00ED7330" w:rsidRPr="00C9575F">
        <w:rPr>
          <w:rFonts w:cs="Times New Roman"/>
          <w:szCs w:val="24"/>
        </w:rPr>
        <w:t xml:space="preserve">Tāpat tirgū ir pieejamas valstu obligācijas. </w:t>
      </w:r>
      <w:r w:rsidR="008D0484" w:rsidRPr="00C9575F">
        <w:rPr>
          <w:rFonts w:cs="Times New Roman"/>
          <w:szCs w:val="24"/>
        </w:rPr>
        <w:t xml:space="preserve">Latvija 2021.gadā pirmā no Baltijas un Skandināvijas valstīm emitēja </w:t>
      </w:r>
      <w:r w:rsidR="00ED7330" w:rsidRPr="00C9575F">
        <w:rPr>
          <w:rFonts w:cs="Times New Roman"/>
          <w:szCs w:val="24"/>
        </w:rPr>
        <w:t xml:space="preserve">valsts </w:t>
      </w:r>
      <w:r w:rsidR="008D0484" w:rsidRPr="00C9575F">
        <w:rPr>
          <w:rFonts w:cs="Times New Roman"/>
          <w:szCs w:val="24"/>
        </w:rPr>
        <w:t>ilgtspējīgas obligācijas, piesaistot 600 milj. eiro.</w:t>
      </w:r>
      <w:r w:rsidR="00A70223" w:rsidRPr="00C9575F">
        <w:rPr>
          <w:rFonts w:cs="Times New Roman"/>
          <w:szCs w:val="24"/>
        </w:rPr>
        <w:t xml:space="preserve"> </w:t>
      </w:r>
      <w:r w:rsidR="009920DD" w:rsidRPr="00C9575F">
        <w:rPr>
          <w:rFonts w:cs="Times New Roman"/>
          <w:szCs w:val="24"/>
        </w:rPr>
        <w:t>Pēdējo trīs gadu laikā</w:t>
      </w:r>
      <w:r w:rsidR="00A70223" w:rsidRPr="00C9575F">
        <w:rPr>
          <w:rFonts w:cs="Times New Roman"/>
          <w:szCs w:val="24"/>
        </w:rPr>
        <w:t xml:space="preserve"> NASDAQ </w:t>
      </w:r>
      <w:proofErr w:type="spellStart"/>
      <w:r w:rsidR="00A70223" w:rsidRPr="00C9575F">
        <w:rPr>
          <w:rFonts w:cs="Times New Roman"/>
          <w:szCs w:val="24"/>
        </w:rPr>
        <w:t>Baltic</w:t>
      </w:r>
      <w:proofErr w:type="spellEnd"/>
      <w:r w:rsidR="00A70223" w:rsidRPr="00C9575F">
        <w:rPr>
          <w:rFonts w:cs="Times New Roman"/>
          <w:szCs w:val="24"/>
        </w:rPr>
        <w:t xml:space="preserve"> </w:t>
      </w:r>
      <w:r w:rsidR="009920DD" w:rsidRPr="00C9575F">
        <w:rPr>
          <w:rFonts w:cs="Times New Roman"/>
          <w:szCs w:val="24"/>
        </w:rPr>
        <w:t>regulētā tirgus sarakstā</w:t>
      </w:r>
      <w:r w:rsidR="00A70223" w:rsidRPr="00C9575F">
        <w:rPr>
          <w:rFonts w:cs="Times New Roman"/>
          <w:szCs w:val="24"/>
        </w:rPr>
        <w:t xml:space="preserve"> tika iekļautas </w:t>
      </w:r>
      <w:r w:rsidR="009920DD" w:rsidRPr="00C9575F">
        <w:rPr>
          <w:rFonts w:cs="Times New Roman"/>
          <w:szCs w:val="24"/>
        </w:rPr>
        <w:t>112</w:t>
      </w:r>
      <w:r w:rsidR="00A70223" w:rsidRPr="00C9575F">
        <w:rPr>
          <w:rFonts w:cs="Times New Roman"/>
          <w:szCs w:val="24"/>
        </w:rPr>
        <w:t xml:space="preserve"> korporatīvo emitentu obligācijas</w:t>
      </w:r>
      <w:r w:rsidR="009920DD" w:rsidRPr="00C9575F">
        <w:rPr>
          <w:rFonts w:cs="Times New Roman"/>
          <w:szCs w:val="24"/>
        </w:rPr>
        <w:t xml:space="preserve"> (vairākos gadījumos tie bija atkārtoti emitenti)</w:t>
      </w:r>
      <w:r w:rsidR="00A70223" w:rsidRPr="00C9575F">
        <w:rPr>
          <w:rFonts w:cs="Times New Roman"/>
          <w:szCs w:val="24"/>
        </w:rPr>
        <w:t xml:space="preserve">, bet alternatīvajā tirgū (First North) vēl </w:t>
      </w:r>
      <w:r w:rsidR="009920DD" w:rsidRPr="00C9575F">
        <w:rPr>
          <w:rFonts w:cs="Times New Roman"/>
          <w:szCs w:val="24"/>
        </w:rPr>
        <w:t>41</w:t>
      </w:r>
      <w:r w:rsidR="00A70223" w:rsidRPr="00C9575F">
        <w:rPr>
          <w:rFonts w:cs="Times New Roman"/>
          <w:szCs w:val="24"/>
        </w:rPr>
        <w:t xml:space="preserve"> obligācijas. </w:t>
      </w:r>
      <w:r w:rsidR="009920DD" w:rsidRPr="00C9575F">
        <w:rPr>
          <w:rFonts w:cs="Times New Roman"/>
          <w:szCs w:val="24"/>
        </w:rPr>
        <w:t xml:space="preserve">Uz 22.04.2023. obligāciju skaits ir attiecīgi 66 un 24. </w:t>
      </w:r>
      <w:r w:rsidR="0027094E" w:rsidRPr="00C9575F">
        <w:rPr>
          <w:rFonts w:cs="Times New Roman"/>
          <w:szCs w:val="24"/>
        </w:rPr>
        <w:t xml:space="preserve">Baltijas tirgū savus vērtspapīrus piedāvā arī 4 fondi. </w:t>
      </w:r>
    </w:p>
    <w:p w14:paraId="6BDD17E6" w14:textId="77777777" w:rsidR="008D0484" w:rsidRDefault="008D0484" w:rsidP="006250FB">
      <w:pPr>
        <w:jc w:val="both"/>
        <w:rPr>
          <w:rFonts w:cs="Times New Roman"/>
          <w:szCs w:val="24"/>
        </w:rPr>
      </w:pPr>
    </w:p>
    <w:p w14:paraId="17EDA2D1" w14:textId="41E0971C" w:rsidR="006250FB" w:rsidRPr="00C9575F" w:rsidRDefault="006250FB" w:rsidP="006250FB">
      <w:pPr>
        <w:jc w:val="both"/>
        <w:rPr>
          <w:rFonts w:cs="Times New Roman"/>
          <w:szCs w:val="24"/>
        </w:rPr>
      </w:pPr>
      <w:r w:rsidRPr="00C9575F">
        <w:rPr>
          <w:rFonts w:cs="Times New Roman"/>
          <w:szCs w:val="24"/>
          <w:u w:val="single"/>
        </w:rPr>
        <w:t>Emisijas organizētāji</w:t>
      </w:r>
    </w:p>
    <w:p w14:paraId="6011EA15" w14:textId="69AC18AF" w:rsidR="006250FB" w:rsidRPr="00C9575F" w:rsidRDefault="006250FB" w:rsidP="006250FB">
      <w:pPr>
        <w:jc w:val="both"/>
        <w:rPr>
          <w:rFonts w:cs="Times New Roman"/>
          <w:szCs w:val="24"/>
        </w:rPr>
      </w:pPr>
      <w:r w:rsidRPr="00C9575F">
        <w:rPr>
          <w:rFonts w:cs="Times New Roman"/>
          <w:szCs w:val="24"/>
        </w:rPr>
        <w:t>Ņemot vērā kapitāla tirgus attīstības stadiju, Latvijā un kopumā Baltijā ir samērā ierobežots skaits konsultantu un investīciju banku, kas var sniegt atbalstu emisijas organizēšanā</w:t>
      </w:r>
      <w:r w:rsidR="00F24698" w:rsidRPr="00C9575F">
        <w:rPr>
          <w:rFonts w:cs="Times New Roman"/>
          <w:szCs w:val="24"/>
        </w:rPr>
        <w:t>, tomēr ir vērojamas pozitīvās tendences</w:t>
      </w:r>
      <w:r w:rsidR="001B16BF" w:rsidRPr="00C9575F">
        <w:rPr>
          <w:rFonts w:cs="Times New Roman"/>
          <w:szCs w:val="24"/>
        </w:rPr>
        <w:t xml:space="preserve">. </w:t>
      </w:r>
      <w:r w:rsidR="00F24698" w:rsidRPr="00C9575F">
        <w:rPr>
          <w:rFonts w:cs="Times New Roman"/>
          <w:szCs w:val="24"/>
        </w:rPr>
        <w:t>Vispārīgi, m</w:t>
      </w:r>
      <w:r w:rsidR="001B16BF" w:rsidRPr="00C9575F">
        <w:rPr>
          <w:rFonts w:cs="Times New Roman"/>
          <w:szCs w:val="24"/>
        </w:rPr>
        <w:t xml:space="preserve">azs šo pakalpojumu piedāvājums nozīmē </w:t>
      </w:r>
      <w:r w:rsidR="001B16BF" w:rsidRPr="00C9575F">
        <w:rPr>
          <w:rFonts w:cs="Times New Roman"/>
          <w:szCs w:val="24"/>
        </w:rPr>
        <w:lastRenderedPageBreak/>
        <w:t>potenciāli lielākas izmaksas, mazāku informācijas pieejamību.</w:t>
      </w:r>
      <w:r w:rsidRPr="00C9575F">
        <w:rPr>
          <w:rFonts w:cs="Times New Roman"/>
          <w:szCs w:val="24"/>
        </w:rPr>
        <w:t xml:space="preserve"> Pie lielāka emisiju skaita un aktīvāka tirgus</w:t>
      </w:r>
      <w:r w:rsidR="001B16BF" w:rsidRPr="00C9575F">
        <w:rPr>
          <w:rFonts w:cs="Times New Roman"/>
          <w:szCs w:val="24"/>
        </w:rPr>
        <w:t xml:space="preserve"> sagaidāms, ka būtu arī plašāks </w:t>
      </w:r>
      <w:r w:rsidR="00A70223" w:rsidRPr="00C9575F">
        <w:rPr>
          <w:rFonts w:cs="Times New Roman"/>
          <w:szCs w:val="24"/>
        </w:rPr>
        <w:t xml:space="preserve">vietējo </w:t>
      </w:r>
      <w:r w:rsidR="001B16BF" w:rsidRPr="00C9575F">
        <w:rPr>
          <w:rFonts w:cs="Times New Roman"/>
          <w:szCs w:val="24"/>
        </w:rPr>
        <w:t>pakalpojumu sniedzēju loks.</w:t>
      </w:r>
      <w:r w:rsidR="00ED7330" w:rsidRPr="00C9575F">
        <w:rPr>
          <w:rFonts w:cs="Times New Roman"/>
          <w:szCs w:val="24"/>
        </w:rPr>
        <w:t xml:space="preserve"> </w:t>
      </w:r>
      <w:r w:rsidR="00A70223" w:rsidRPr="00C9575F">
        <w:rPr>
          <w:rFonts w:cs="Times New Roman"/>
          <w:szCs w:val="24"/>
        </w:rPr>
        <w:t xml:space="preserve">Tai pat laikā Latvijas emitenti nav ierobežoti tikai ar vietējo vai reģionālo pakalpojumu sniedzēju piedāvājumiem. </w:t>
      </w:r>
    </w:p>
    <w:p w14:paraId="4E6849FC" w14:textId="77777777" w:rsidR="00330B65" w:rsidRPr="00EC2905" w:rsidRDefault="00330B65" w:rsidP="006250FB">
      <w:pPr>
        <w:jc w:val="both"/>
        <w:rPr>
          <w:rFonts w:cs="Times New Roman"/>
          <w:szCs w:val="24"/>
        </w:rPr>
      </w:pPr>
    </w:p>
    <w:p w14:paraId="54E4C5B6" w14:textId="144BA5A3" w:rsidR="002B3DEB" w:rsidRPr="00C9575F" w:rsidRDefault="001B16BF">
      <w:pPr>
        <w:rPr>
          <w:rFonts w:cs="Times New Roman"/>
          <w:szCs w:val="24"/>
          <w:u w:val="single"/>
        </w:rPr>
      </w:pPr>
      <w:r w:rsidRPr="00C9575F">
        <w:rPr>
          <w:rFonts w:cs="Times New Roman"/>
          <w:szCs w:val="24"/>
          <w:u w:val="single"/>
        </w:rPr>
        <w:t>Birža, depozitārijs</w:t>
      </w:r>
    </w:p>
    <w:p w14:paraId="763D6F5C" w14:textId="0D61980C" w:rsidR="002B3DEB" w:rsidRPr="00C9575F" w:rsidRDefault="001B16BF" w:rsidP="001B16BF">
      <w:pPr>
        <w:jc w:val="both"/>
        <w:rPr>
          <w:rFonts w:cs="Times New Roman"/>
          <w:szCs w:val="24"/>
        </w:rPr>
      </w:pPr>
      <w:r w:rsidRPr="00C9575F">
        <w:rPr>
          <w:rFonts w:cs="Times New Roman"/>
          <w:szCs w:val="24"/>
        </w:rPr>
        <w:t xml:space="preserve">Latvijā ir izveidota mūsdienīga tirgus infrastruktūra, kas cieši integrēta Baltijas starpā, vienlaikus jāatzīmē, ka samērā nelielais emitentu skaits iespējams ietekmē kopējo izmaksu sloga sadali, kas rezultējas samērā augstās komisijas maksās. </w:t>
      </w:r>
      <w:r w:rsidR="00DA67A5" w:rsidRPr="00C9575F">
        <w:rPr>
          <w:rFonts w:cs="Times New Roman"/>
          <w:szCs w:val="24"/>
        </w:rPr>
        <w:t xml:space="preserve">Tai pat laikā tam nevajadzētu atstāt ietekmi uz gala lietotājam (ieguldītājam), kuram ir pieejami vairāki vērstpapīri, kuri nav saistīti ar ģeogrāfisko atrašanas vietu. </w:t>
      </w:r>
    </w:p>
    <w:p w14:paraId="06C9482A" w14:textId="77777777" w:rsidR="00330B65" w:rsidRPr="00C9575F" w:rsidRDefault="00330B65" w:rsidP="001B16BF">
      <w:pPr>
        <w:jc w:val="both"/>
        <w:rPr>
          <w:rFonts w:cs="Times New Roman"/>
          <w:szCs w:val="24"/>
        </w:rPr>
      </w:pPr>
    </w:p>
    <w:p w14:paraId="233F5BF5" w14:textId="54C3C579" w:rsidR="001B16BF" w:rsidRPr="00C9575F" w:rsidRDefault="001B16BF">
      <w:pPr>
        <w:rPr>
          <w:rFonts w:cs="Times New Roman"/>
          <w:szCs w:val="24"/>
          <w:u w:val="single"/>
        </w:rPr>
      </w:pPr>
      <w:r w:rsidRPr="00C9575F">
        <w:rPr>
          <w:rFonts w:cs="Times New Roman"/>
          <w:szCs w:val="24"/>
          <w:u w:val="single"/>
        </w:rPr>
        <w:t>Brokeri</w:t>
      </w:r>
    </w:p>
    <w:p w14:paraId="5F774B16" w14:textId="3ADC7D76" w:rsidR="001B16BF" w:rsidRPr="00C9575F" w:rsidRDefault="00D63A53" w:rsidP="00330B65">
      <w:pPr>
        <w:jc w:val="both"/>
        <w:rPr>
          <w:rFonts w:cs="Times New Roman"/>
          <w:szCs w:val="24"/>
        </w:rPr>
      </w:pPr>
      <w:r w:rsidRPr="00C9575F">
        <w:rPr>
          <w:rFonts w:cs="Times New Roman"/>
          <w:szCs w:val="24"/>
        </w:rPr>
        <w:t>Šobrīd brokera pakalpojumi iedzīvotājiem kopumā ir pieejami lielākajās kredītiestādēs</w:t>
      </w:r>
      <w:r w:rsidR="00CA0582" w:rsidRPr="00C9575F">
        <w:rPr>
          <w:rFonts w:cs="Times New Roman"/>
          <w:szCs w:val="24"/>
        </w:rPr>
        <w:t>, atsevišķās Latvijas reģistrētajās brokeru sabiedrībās</w:t>
      </w:r>
      <w:r w:rsidRPr="00C9575F">
        <w:rPr>
          <w:rFonts w:cs="Times New Roman"/>
          <w:szCs w:val="24"/>
        </w:rPr>
        <w:t xml:space="preserve"> </w:t>
      </w:r>
      <w:r w:rsidR="00CA0582" w:rsidRPr="00C9575F">
        <w:rPr>
          <w:rFonts w:cs="Times New Roman"/>
          <w:szCs w:val="24"/>
        </w:rPr>
        <w:t>un ar vairāki</w:t>
      </w:r>
      <w:r w:rsidRPr="00C9575F">
        <w:rPr>
          <w:rFonts w:cs="Times New Roman"/>
          <w:szCs w:val="24"/>
        </w:rPr>
        <w:t xml:space="preserve"> </w:t>
      </w:r>
      <w:r w:rsidR="00CA0582" w:rsidRPr="00C9575F">
        <w:rPr>
          <w:rFonts w:cs="Times New Roman"/>
          <w:szCs w:val="24"/>
        </w:rPr>
        <w:t>pakalpojumu sniedzēju no EEZ starpniecību</w:t>
      </w:r>
      <w:r w:rsidRPr="00C9575F">
        <w:rPr>
          <w:rFonts w:cs="Times New Roman"/>
          <w:szCs w:val="24"/>
        </w:rPr>
        <w:t>.</w:t>
      </w:r>
      <w:r w:rsidR="00CA0582" w:rsidRPr="00C9575F">
        <w:rPr>
          <w:rFonts w:cs="Times New Roman"/>
          <w:szCs w:val="24"/>
        </w:rPr>
        <w:t xml:space="preserve"> </w:t>
      </w:r>
      <w:r w:rsidRPr="00C9575F">
        <w:rPr>
          <w:rFonts w:cs="Times New Roman"/>
          <w:szCs w:val="24"/>
        </w:rPr>
        <w:t xml:space="preserve"> </w:t>
      </w:r>
      <w:r w:rsidR="00CA0582" w:rsidRPr="00C9575F">
        <w:rPr>
          <w:rFonts w:cs="Times New Roman"/>
          <w:szCs w:val="24"/>
        </w:rPr>
        <w:t>N</w:t>
      </w:r>
      <w:r w:rsidRPr="00C9575F">
        <w:rPr>
          <w:rFonts w:cs="Times New Roman"/>
          <w:szCs w:val="24"/>
        </w:rPr>
        <w:t>odokļu administrēšanai iedzīvotājiem ir pieejams ieguldījumu kont</w:t>
      </w:r>
      <w:r w:rsidR="00CA0582" w:rsidRPr="00C9575F">
        <w:rPr>
          <w:rFonts w:cs="Times New Roman"/>
          <w:szCs w:val="24"/>
        </w:rPr>
        <w:t>a regulējums, kas ļauj atlikt nodokļa maksājumus par kapitāla pieaugumu (ja ieguldījuma konts ir reģistrēts Valsts ieņēmumu dienestā)</w:t>
      </w:r>
      <w:r w:rsidRPr="00C9575F">
        <w:rPr>
          <w:rFonts w:cs="Times New Roman"/>
          <w:szCs w:val="24"/>
        </w:rPr>
        <w:t>.</w:t>
      </w:r>
      <w:r w:rsidR="00FF1F43" w:rsidRPr="00C9575F">
        <w:rPr>
          <w:rFonts w:cs="Times New Roman"/>
          <w:szCs w:val="24"/>
        </w:rPr>
        <w:t xml:space="preserve"> Jāatzīmē, ka brokeru sabiedrības tipiski piedāvā plašāku produktu klāstu: papildus obligācijām un akcijām tiek piedāvātas </w:t>
      </w:r>
      <w:proofErr w:type="spellStart"/>
      <w:r w:rsidR="00FF1F43" w:rsidRPr="00C9575F">
        <w:rPr>
          <w:rFonts w:cs="Times New Roman"/>
          <w:szCs w:val="24"/>
        </w:rPr>
        <w:t>kriptovalūtas</w:t>
      </w:r>
      <w:proofErr w:type="spellEnd"/>
      <w:r w:rsidR="00FF1F43" w:rsidRPr="00C9575F">
        <w:rPr>
          <w:rFonts w:cs="Times New Roman"/>
          <w:szCs w:val="24"/>
        </w:rPr>
        <w:t xml:space="preserve">, dažādi atvasinātie instrumenti, investīciju produkti (zelts utt.), valūtas.  </w:t>
      </w:r>
      <w:r w:rsidR="00B13BC0" w:rsidRPr="00C9575F">
        <w:rPr>
          <w:rFonts w:cs="Times New Roman"/>
          <w:szCs w:val="24"/>
        </w:rPr>
        <w:t>Ieguldīšana tieši tirdzniecības platformā galvenokārt ir saistīta ar akciju un biržā tirgotajiem fondiem (ETF)</w:t>
      </w:r>
      <w:r w:rsidR="00B13BC0" w:rsidRPr="00C9575F">
        <w:rPr>
          <w:rStyle w:val="FootnoteReference"/>
          <w:rFonts w:cs="Times New Roman"/>
          <w:szCs w:val="24"/>
        </w:rPr>
        <w:footnoteReference w:id="11"/>
      </w:r>
      <w:r w:rsidR="00B13BC0" w:rsidRPr="00C9575F">
        <w:rPr>
          <w:rFonts w:cs="Times New Roman"/>
          <w:szCs w:val="24"/>
        </w:rPr>
        <w:t>. Šis ieguldījumu veids nozīmē, ka ieguldītājs ir autonoms un nav atkarīgs no finanšu konsultanta.</w:t>
      </w:r>
    </w:p>
    <w:p w14:paraId="67F4F77A" w14:textId="77777777" w:rsidR="00330B65" w:rsidRPr="00C9575F" w:rsidRDefault="00330B65" w:rsidP="00330B65">
      <w:pPr>
        <w:jc w:val="both"/>
        <w:rPr>
          <w:rFonts w:cs="Times New Roman"/>
          <w:szCs w:val="24"/>
        </w:rPr>
      </w:pPr>
    </w:p>
    <w:p w14:paraId="6970562A" w14:textId="403475D0" w:rsidR="001B16BF" w:rsidRPr="00C9575F" w:rsidRDefault="001B16BF">
      <w:pPr>
        <w:rPr>
          <w:rFonts w:cs="Times New Roman"/>
          <w:szCs w:val="24"/>
          <w:u w:val="single"/>
        </w:rPr>
      </w:pPr>
      <w:r w:rsidRPr="00C9575F">
        <w:rPr>
          <w:rFonts w:cs="Times New Roman"/>
          <w:szCs w:val="24"/>
          <w:u w:val="single"/>
        </w:rPr>
        <w:t>Privātpersonas</w:t>
      </w:r>
    </w:p>
    <w:p w14:paraId="29C046A9" w14:textId="31409AF3" w:rsidR="001B16BF" w:rsidRPr="00C9575F" w:rsidRDefault="00D63A53" w:rsidP="00D63A53">
      <w:pPr>
        <w:jc w:val="both"/>
        <w:rPr>
          <w:rFonts w:cs="Times New Roman"/>
          <w:szCs w:val="24"/>
        </w:rPr>
      </w:pPr>
      <w:r w:rsidRPr="00C9575F">
        <w:rPr>
          <w:rFonts w:cs="Times New Roman"/>
          <w:szCs w:val="24"/>
        </w:rPr>
        <w:t xml:space="preserve">Nepieciešams turpināt strādāt pie iedzīvotāju finanšu </w:t>
      </w:r>
      <w:proofErr w:type="spellStart"/>
      <w:r w:rsidRPr="00C9575F">
        <w:rPr>
          <w:rFonts w:cs="Times New Roman"/>
          <w:szCs w:val="24"/>
        </w:rPr>
        <w:t>pratības</w:t>
      </w:r>
      <w:proofErr w:type="spellEnd"/>
      <w:r w:rsidRPr="00C9575F">
        <w:rPr>
          <w:rFonts w:cs="Times New Roman"/>
          <w:szCs w:val="24"/>
        </w:rPr>
        <w:t xml:space="preserve">, jo nepieciešams stiprināt gan uzkrājumu veidošanas, gan ieguldījumu kultūru. Latvijā ir samērā neliels skaits privātpersonu, kas aktīvi investē kapitāla tirgū. </w:t>
      </w:r>
      <w:r w:rsidR="00FF1F43" w:rsidRPr="00C9575F">
        <w:rPr>
          <w:rFonts w:cs="Times New Roman"/>
          <w:szCs w:val="24"/>
        </w:rPr>
        <w:t xml:space="preserve">Vienlaikus Latvijā izplatās dažādas krāpnieciskas darbības, kuras izmanto zemu finanšu </w:t>
      </w:r>
      <w:proofErr w:type="spellStart"/>
      <w:r w:rsidR="00FF1F43" w:rsidRPr="00C9575F">
        <w:rPr>
          <w:rFonts w:cs="Times New Roman"/>
          <w:szCs w:val="24"/>
        </w:rPr>
        <w:t>pratību</w:t>
      </w:r>
      <w:proofErr w:type="spellEnd"/>
      <w:r w:rsidR="00FF1F43" w:rsidRPr="00C9575F">
        <w:rPr>
          <w:rFonts w:cs="Times New Roman"/>
          <w:szCs w:val="24"/>
        </w:rPr>
        <w:t>. Privātpersonu izpratne par ieguldījumiem bieži ir ierobežota ar depozīta tipa</w:t>
      </w:r>
      <w:r w:rsidR="00B13BC0" w:rsidRPr="00C9575F">
        <w:rPr>
          <w:rFonts w:cs="Times New Roman"/>
          <w:szCs w:val="24"/>
        </w:rPr>
        <w:t xml:space="preserve"> (t.sk. uzkrājuma kontu)</w:t>
      </w:r>
      <w:r w:rsidR="00FF1F43" w:rsidRPr="00C9575F">
        <w:rPr>
          <w:rFonts w:cs="Times New Roman"/>
          <w:szCs w:val="24"/>
        </w:rPr>
        <w:t xml:space="preserve"> instrumentiem, tāpēc kapitāla tirgus attīstības kontekstā privātpersonām trūkst zināšanu par ieguldījumu veidiem, finanšu instrumentiem un to riskiem, nodokļu saistībām.   </w:t>
      </w:r>
    </w:p>
    <w:p w14:paraId="5A49DB18" w14:textId="77777777" w:rsidR="00330B65" w:rsidRPr="00C9575F" w:rsidRDefault="00330B65" w:rsidP="00D63A53">
      <w:pPr>
        <w:jc w:val="both"/>
        <w:rPr>
          <w:rFonts w:cs="Times New Roman"/>
          <w:szCs w:val="24"/>
        </w:rPr>
      </w:pPr>
    </w:p>
    <w:p w14:paraId="1447CC83" w14:textId="464AFC8B" w:rsidR="001B16BF" w:rsidRPr="00C9575F" w:rsidRDefault="001B16BF">
      <w:pPr>
        <w:rPr>
          <w:rFonts w:cs="Times New Roman"/>
          <w:szCs w:val="24"/>
          <w:u w:val="single"/>
        </w:rPr>
      </w:pPr>
      <w:r w:rsidRPr="00C9575F">
        <w:rPr>
          <w:rFonts w:cs="Times New Roman"/>
          <w:szCs w:val="24"/>
          <w:u w:val="single"/>
        </w:rPr>
        <w:t>Institucionālie investori</w:t>
      </w:r>
    </w:p>
    <w:p w14:paraId="19571E63" w14:textId="343DEEE7" w:rsidR="00AD046F" w:rsidRPr="00C9575F" w:rsidRDefault="00D63A53" w:rsidP="00D63A53">
      <w:pPr>
        <w:jc w:val="both"/>
        <w:rPr>
          <w:rFonts w:cs="Times New Roman"/>
          <w:szCs w:val="24"/>
        </w:rPr>
      </w:pPr>
      <w:r w:rsidRPr="00C9575F">
        <w:rPr>
          <w:rFonts w:cs="Times New Roman"/>
          <w:szCs w:val="24"/>
        </w:rPr>
        <w:t xml:space="preserve">Vietējiem institucionālajiem investoriem Latvijā trūkst atbilstošu ieguldījumu instrumentu pietiekamā apmērā, līdz ar to lielākā daļa ieguldījumu tiek veikti ārpus Latvijas. </w:t>
      </w:r>
      <w:r w:rsidR="00FF1F43" w:rsidRPr="00C9575F">
        <w:rPr>
          <w:rFonts w:cs="Times New Roman"/>
          <w:szCs w:val="24"/>
        </w:rPr>
        <w:t xml:space="preserve">Latvijā aktīvi darbojas starptautiskās attīstības institūcijas, Eiropas Investīciju banka, Eiropas Rekonstrukcijas un attīstības banka un Ziemeļvalstu investīciju banka ir aktīvie Latvijas uzņēmumu vērtspapīru emisiju dalībnieki, daudzos gadījumos īstenojot enkura investora lomu. </w:t>
      </w:r>
      <w:r w:rsidR="00B13BC0" w:rsidRPr="00C9575F">
        <w:rPr>
          <w:rFonts w:cs="Times New Roman"/>
          <w:szCs w:val="24"/>
        </w:rPr>
        <w:t>Šo organizāciju īpatnība ir interese par noteikta lieluma vērtspapīru emisijām, līdz ar to šo institūciju darbību ierobežo zems atbilstošu emitentu skaits.</w:t>
      </w:r>
    </w:p>
    <w:p w14:paraId="54A01CDB" w14:textId="77777777" w:rsidR="00AD046F" w:rsidRPr="00C9575F" w:rsidRDefault="00AD046F">
      <w:pPr>
        <w:rPr>
          <w:rFonts w:cs="Times New Roman"/>
          <w:szCs w:val="24"/>
        </w:rPr>
      </w:pPr>
      <w:r w:rsidRPr="00C9575F">
        <w:rPr>
          <w:rFonts w:cs="Times New Roman"/>
          <w:szCs w:val="24"/>
        </w:rPr>
        <w:br w:type="page"/>
      </w:r>
    </w:p>
    <w:p w14:paraId="5791EA4B" w14:textId="76F85F5A" w:rsidR="004263DB" w:rsidRPr="00455058" w:rsidRDefault="00455058" w:rsidP="00455058">
      <w:pPr>
        <w:ind w:firstLine="720"/>
        <w:jc w:val="both"/>
        <w:rPr>
          <w:rFonts w:cs="Times New Roman"/>
          <w:b/>
          <w:bCs/>
          <w:szCs w:val="24"/>
        </w:rPr>
      </w:pPr>
      <w:r>
        <w:rPr>
          <w:rFonts w:cs="Times New Roman"/>
          <w:b/>
          <w:bCs/>
          <w:szCs w:val="24"/>
        </w:rPr>
        <w:lastRenderedPageBreak/>
        <w:t xml:space="preserve">3. </w:t>
      </w:r>
      <w:r w:rsidR="00AD046F" w:rsidRPr="00455058">
        <w:rPr>
          <w:rFonts w:cs="Times New Roman"/>
          <w:b/>
          <w:bCs/>
          <w:szCs w:val="24"/>
        </w:rPr>
        <w:t>I</w:t>
      </w:r>
      <w:r w:rsidR="004263DB" w:rsidRPr="00455058">
        <w:rPr>
          <w:rFonts w:cs="Times New Roman"/>
          <w:b/>
          <w:bCs/>
          <w:szCs w:val="24"/>
        </w:rPr>
        <w:t xml:space="preserve">zvirzāmie </w:t>
      </w:r>
      <w:r w:rsidR="00AD046F" w:rsidRPr="00455058">
        <w:rPr>
          <w:rFonts w:cs="Times New Roman"/>
          <w:b/>
          <w:bCs/>
          <w:szCs w:val="24"/>
        </w:rPr>
        <w:t xml:space="preserve">kapitāla tirgus attīstības </w:t>
      </w:r>
      <w:r w:rsidR="004263DB" w:rsidRPr="00455058">
        <w:rPr>
          <w:rFonts w:cs="Times New Roman"/>
          <w:b/>
          <w:bCs/>
          <w:szCs w:val="24"/>
        </w:rPr>
        <w:t>mērķi un sasniedzamie rādītāji</w:t>
      </w:r>
    </w:p>
    <w:p w14:paraId="32F31FBF" w14:textId="77777777" w:rsidR="00455058" w:rsidRDefault="00455058" w:rsidP="00031875">
      <w:pPr>
        <w:jc w:val="both"/>
        <w:rPr>
          <w:rFonts w:cs="Times New Roman"/>
          <w:szCs w:val="24"/>
        </w:rPr>
      </w:pPr>
    </w:p>
    <w:p w14:paraId="00816EC3" w14:textId="0A006D51" w:rsidR="00031875" w:rsidRPr="00EC2905" w:rsidRDefault="00031875" w:rsidP="00455058">
      <w:pPr>
        <w:jc w:val="both"/>
        <w:rPr>
          <w:rFonts w:cs="Times New Roman"/>
          <w:szCs w:val="24"/>
        </w:rPr>
      </w:pPr>
      <w:r w:rsidRPr="00EC2905">
        <w:rPr>
          <w:rFonts w:cs="Times New Roman"/>
          <w:szCs w:val="24"/>
        </w:rPr>
        <w:t>Lai novērtētu iespējamo kapitāla tirgus attīstību</w:t>
      </w:r>
      <w:r w:rsidR="00AC451F">
        <w:rPr>
          <w:rFonts w:cs="Times New Roman"/>
          <w:szCs w:val="24"/>
        </w:rPr>
        <w:t xml:space="preserve"> vidējā termiņā</w:t>
      </w:r>
      <w:r w:rsidRPr="00EC2905">
        <w:rPr>
          <w:rFonts w:cs="Times New Roman"/>
          <w:szCs w:val="24"/>
        </w:rPr>
        <w:t xml:space="preserve">, ir veikts </w:t>
      </w:r>
      <w:r w:rsidR="00E9682C">
        <w:rPr>
          <w:rFonts w:cs="Times New Roman"/>
          <w:szCs w:val="24"/>
        </w:rPr>
        <w:t xml:space="preserve">indikatīvs </w:t>
      </w:r>
      <w:r w:rsidRPr="00EC2905">
        <w:rPr>
          <w:rFonts w:cs="Times New Roman"/>
          <w:szCs w:val="24"/>
        </w:rPr>
        <w:t>aprēķins par trīs dažādiem scenārijiem:</w:t>
      </w:r>
    </w:p>
    <w:p w14:paraId="18B683C9" w14:textId="68BDB8D7" w:rsidR="00031875" w:rsidRPr="00EC2905" w:rsidRDefault="00031875" w:rsidP="00031875">
      <w:pPr>
        <w:pStyle w:val="ListParagraph"/>
        <w:numPr>
          <w:ilvl w:val="0"/>
          <w:numId w:val="6"/>
        </w:numPr>
        <w:jc w:val="both"/>
        <w:rPr>
          <w:rFonts w:cs="Times New Roman"/>
          <w:szCs w:val="24"/>
        </w:rPr>
      </w:pPr>
      <w:r w:rsidRPr="00EC2905">
        <w:rPr>
          <w:rFonts w:cs="Times New Roman"/>
          <w:szCs w:val="24"/>
        </w:rPr>
        <w:t>bāzes scenārijs tiek balstīts uz pieņēmumu, ka 2023.-2027.gadā akciju cenu indekss pieaug gadā par 3,4%, kas atbilst vidējam akciju cenu indeksa pieaugumam pēdējo piecu gadu laikā. Tādējādi, tirgū neienākot jauniem spēlētājiem</w:t>
      </w:r>
      <w:r w:rsidR="00F5137F" w:rsidRPr="00EC2905">
        <w:rPr>
          <w:rFonts w:cs="Times New Roman"/>
          <w:szCs w:val="24"/>
        </w:rPr>
        <w:t xml:space="preserve">. </w:t>
      </w:r>
      <w:r w:rsidRPr="00EC2905">
        <w:rPr>
          <w:rFonts w:cs="Times New Roman"/>
          <w:szCs w:val="24"/>
        </w:rPr>
        <w:t xml:space="preserve">akciju tirgus kapitalizācijas līmenis 2027.gadā </w:t>
      </w:r>
      <w:r w:rsidR="00F5137F" w:rsidRPr="00EC2905">
        <w:rPr>
          <w:rFonts w:cs="Times New Roman"/>
          <w:szCs w:val="24"/>
        </w:rPr>
        <w:t xml:space="preserve">varētu sasniegt </w:t>
      </w:r>
      <w:r w:rsidRPr="00EC2905">
        <w:rPr>
          <w:rFonts w:cs="Times New Roman"/>
          <w:szCs w:val="24"/>
        </w:rPr>
        <w:t>2,44% no IKP</w:t>
      </w:r>
      <w:r w:rsidR="00F5137F" w:rsidRPr="00EC2905">
        <w:rPr>
          <w:rFonts w:cs="Times New Roman"/>
          <w:szCs w:val="24"/>
        </w:rPr>
        <w:t>;</w:t>
      </w:r>
    </w:p>
    <w:p w14:paraId="00772357" w14:textId="47C2D757" w:rsidR="00494418" w:rsidRDefault="00031875" w:rsidP="00031875">
      <w:pPr>
        <w:pStyle w:val="ListParagraph"/>
        <w:numPr>
          <w:ilvl w:val="0"/>
          <w:numId w:val="6"/>
        </w:numPr>
        <w:jc w:val="both"/>
        <w:rPr>
          <w:rFonts w:cs="Times New Roman"/>
          <w:szCs w:val="24"/>
        </w:rPr>
      </w:pPr>
      <w:r w:rsidRPr="00EC2905">
        <w:rPr>
          <w:rFonts w:cs="Times New Roman"/>
          <w:szCs w:val="24"/>
        </w:rPr>
        <w:t xml:space="preserve">Pateicoties iepriekšējos gados aktīvai </w:t>
      </w:r>
      <w:r w:rsidR="00F5137F" w:rsidRPr="00EC2905">
        <w:rPr>
          <w:rFonts w:cs="Times New Roman"/>
          <w:szCs w:val="24"/>
        </w:rPr>
        <w:t>Finanšu un kapitāla tirgus komisijas</w:t>
      </w:r>
      <w:r w:rsidRPr="00EC2905">
        <w:rPr>
          <w:rFonts w:cs="Times New Roman"/>
          <w:szCs w:val="24"/>
        </w:rPr>
        <w:t xml:space="preserve">, tagad Latvijas Bankas darbībai, vairākas kapitālsabiedrības ir </w:t>
      </w:r>
      <w:r w:rsidR="00494418">
        <w:rPr>
          <w:rFonts w:cs="Times New Roman"/>
          <w:szCs w:val="24"/>
        </w:rPr>
        <w:t>veikušas vai plāno veikt</w:t>
      </w:r>
      <w:r w:rsidR="00494418" w:rsidRPr="00EC2905">
        <w:rPr>
          <w:rFonts w:cs="Times New Roman"/>
          <w:szCs w:val="24"/>
        </w:rPr>
        <w:t xml:space="preserve"> </w:t>
      </w:r>
      <w:r w:rsidR="00494418">
        <w:rPr>
          <w:rFonts w:cs="Times New Roman"/>
          <w:szCs w:val="24"/>
        </w:rPr>
        <w:t>savas gatavības kapitāla tirgum novērtējumu Latvijas Bankas</w:t>
      </w:r>
      <w:r w:rsidR="00494418" w:rsidRPr="00EC2905">
        <w:rPr>
          <w:rFonts w:cs="Times New Roman"/>
          <w:szCs w:val="24"/>
        </w:rPr>
        <w:t xml:space="preserve"> </w:t>
      </w:r>
      <w:r w:rsidR="00CF55C9" w:rsidRPr="00EC2905">
        <w:rPr>
          <w:rFonts w:cs="Times New Roman"/>
          <w:szCs w:val="24"/>
        </w:rPr>
        <w:t>izveidot</w:t>
      </w:r>
      <w:r w:rsidR="00CF55C9">
        <w:rPr>
          <w:rFonts w:cs="Times New Roman"/>
          <w:szCs w:val="24"/>
        </w:rPr>
        <w:t>ajā</w:t>
      </w:r>
      <w:r w:rsidR="00CF55C9" w:rsidRPr="00EC2905">
        <w:rPr>
          <w:rFonts w:cs="Times New Roman"/>
          <w:szCs w:val="24"/>
        </w:rPr>
        <w:t xml:space="preserve"> </w:t>
      </w:r>
      <w:r w:rsidRPr="00EC2905">
        <w:rPr>
          <w:rFonts w:cs="Times New Roman"/>
          <w:szCs w:val="24"/>
        </w:rPr>
        <w:t>“smilšu kastē”, kas pie pozitīva iznākuma, varētu rezultēties ar finansējuma piesaisti akciju</w:t>
      </w:r>
      <w:r w:rsidR="00494418">
        <w:rPr>
          <w:rFonts w:cs="Times New Roman"/>
          <w:szCs w:val="24"/>
        </w:rPr>
        <w:t xml:space="preserve"> un obligāciju</w:t>
      </w:r>
      <w:r w:rsidRPr="00EC2905">
        <w:rPr>
          <w:rFonts w:cs="Times New Roman"/>
          <w:szCs w:val="24"/>
        </w:rPr>
        <w:t xml:space="preserve"> tirgū. </w:t>
      </w:r>
    </w:p>
    <w:p w14:paraId="31B8F227" w14:textId="456EFAB3" w:rsidR="00F5137F" w:rsidRPr="00494418" w:rsidRDefault="00031875" w:rsidP="005758B6">
      <w:pPr>
        <w:ind w:left="709"/>
        <w:jc w:val="both"/>
        <w:rPr>
          <w:rFonts w:cs="Times New Roman"/>
          <w:szCs w:val="24"/>
        </w:rPr>
      </w:pPr>
      <w:r w:rsidRPr="00494418">
        <w:rPr>
          <w:rFonts w:cs="Times New Roman"/>
          <w:szCs w:val="24"/>
        </w:rPr>
        <w:t xml:space="preserve">Pie šī scenārija, ja akciju tirgū ienāk </w:t>
      </w:r>
      <w:r w:rsidR="00494418">
        <w:rPr>
          <w:rFonts w:cs="Times New Roman"/>
          <w:szCs w:val="24"/>
        </w:rPr>
        <w:t xml:space="preserve">vairāki </w:t>
      </w:r>
      <w:r w:rsidRPr="00494418">
        <w:rPr>
          <w:rFonts w:cs="Times New Roman"/>
          <w:szCs w:val="24"/>
        </w:rPr>
        <w:t>jauni</w:t>
      </w:r>
      <w:r w:rsidR="00494418">
        <w:rPr>
          <w:rFonts w:cs="Times New Roman"/>
          <w:szCs w:val="24"/>
        </w:rPr>
        <w:t xml:space="preserve"> valsts un pašvaldību</w:t>
      </w:r>
      <w:r w:rsidRPr="00494418">
        <w:rPr>
          <w:rFonts w:cs="Times New Roman"/>
          <w:szCs w:val="24"/>
        </w:rPr>
        <w:t xml:space="preserve"> uzņēmumi</w:t>
      </w:r>
      <w:r w:rsidR="00494418">
        <w:rPr>
          <w:rFonts w:cs="Times New Roman"/>
          <w:szCs w:val="24"/>
        </w:rPr>
        <w:t xml:space="preserve"> veicot sākotnējo akciju </w:t>
      </w:r>
      <w:r w:rsidR="00370A0C">
        <w:rPr>
          <w:rFonts w:cs="Times New Roman"/>
          <w:szCs w:val="24"/>
        </w:rPr>
        <w:t xml:space="preserve">publisko </w:t>
      </w:r>
      <w:r w:rsidR="00494418">
        <w:rPr>
          <w:rFonts w:cs="Times New Roman"/>
          <w:szCs w:val="24"/>
        </w:rPr>
        <w:t>piedāvājumu (IPO)</w:t>
      </w:r>
      <w:r w:rsidRPr="00494418">
        <w:rPr>
          <w:rFonts w:cs="Times New Roman"/>
          <w:szCs w:val="24"/>
        </w:rPr>
        <w:t>,  akciju tirgus kapitalizācijas līmenis teorētiski 2027.gadā var sasniegt 5,5% no IKP</w:t>
      </w:r>
      <w:r w:rsidR="00F5137F" w:rsidRPr="00494418">
        <w:rPr>
          <w:rFonts w:cs="Times New Roman"/>
          <w:szCs w:val="24"/>
        </w:rPr>
        <w:t>;</w:t>
      </w:r>
    </w:p>
    <w:p w14:paraId="4CC8BD1A" w14:textId="1CCE085D" w:rsidR="00031875" w:rsidRDefault="00031875" w:rsidP="00031875">
      <w:pPr>
        <w:pStyle w:val="ListParagraph"/>
        <w:numPr>
          <w:ilvl w:val="0"/>
          <w:numId w:val="6"/>
        </w:numPr>
        <w:jc w:val="both"/>
        <w:rPr>
          <w:rFonts w:cs="Times New Roman"/>
          <w:szCs w:val="24"/>
        </w:rPr>
      </w:pPr>
      <w:r w:rsidRPr="00EC2905">
        <w:rPr>
          <w:rFonts w:cs="Times New Roman"/>
          <w:szCs w:val="24"/>
        </w:rPr>
        <w:t xml:space="preserve">Savukārt, lai sasniegtu </w:t>
      </w:r>
      <w:r w:rsidR="00F5137F" w:rsidRPr="00EC2905">
        <w:rPr>
          <w:rFonts w:cs="Times New Roman"/>
          <w:szCs w:val="24"/>
        </w:rPr>
        <w:t xml:space="preserve">augstāku </w:t>
      </w:r>
      <w:r w:rsidRPr="00EC2905">
        <w:rPr>
          <w:rFonts w:cs="Times New Roman"/>
          <w:szCs w:val="24"/>
        </w:rPr>
        <w:t xml:space="preserve">kapitalizācijas </w:t>
      </w:r>
      <w:r w:rsidR="00F5137F" w:rsidRPr="00EC2905">
        <w:rPr>
          <w:rFonts w:cs="Times New Roman"/>
          <w:szCs w:val="24"/>
        </w:rPr>
        <w:t xml:space="preserve">apmēru </w:t>
      </w:r>
      <w:r w:rsidRPr="00EC2905">
        <w:rPr>
          <w:rFonts w:cs="Times New Roman"/>
          <w:szCs w:val="24"/>
        </w:rPr>
        <w:t xml:space="preserve">un Latvija varētu kvalificēties </w:t>
      </w:r>
      <w:proofErr w:type="spellStart"/>
      <w:r w:rsidRPr="00EC2905">
        <w:rPr>
          <w:rFonts w:cs="Times New Roman"/>
          <w:szCs w:val="24"/>
        </w:rPr>
        <w:t>robežtirgus</w:t>
      </w:r>
      <w:proofErr w:type="spellEnd"/>
      <w:r w:rsidRPr="00EC2905">
        <w:rPr>
          <w:rFonts w:cs="Times New Roman"/>
          <w:szCs w:val="24"/>
        </w:rPr>
        <w:t xml:space="preserve"> atzīmei, ambīcijām ir jābūt daudz augstākām – akciju tirgū jāienāk diviem uzņēmumiem ar kopējo kapitalizāciju 1 miljards eiro. Tādā scenārijā tirgus kapitalizācija 2027.gadā sasniegtu 9.07% no IKP</w:t>
      </w:r>
      <w:r w:rsidR="00AC451F">
        <w:rPr>
          <w:rFonts w:cs="Times New Roman"/>
          <w:szCs w:val="24"/>
        </w:rPr>
        <w:t xml:space="preserve"> (</w:t>
      </w:r>
      <w:r w:rsidR="008F73A6">
        <w:rPr>
          <w:rFonts w:cs="Times New Roman"/>
          <w:szCs w:val="24"/>
        </w:rPr>
        <w:t>13</w:t>
      </w:r>
      <w:r w:rsidR="00AC451F">
        <w:rPr>
          <w:rFonts w:cs="Times New Roman"/>
          <w:szCs w:val="24"/>
        </w:rPr>
        <w:t>.attēls)</w:t>
      </w:r>
      <w:r w:rsidRPr="00EC2905">
        <w:rPr>
          <w:rFonts w:cs="Times New Roman"/>
          <w:szCs w:val="24"/>
        </w:rPr>
        <w:t>.</w:t>
      </w:r>
    </w:p>
    <w:p w14:paraId="516EFAB8" w14:textId="3F8B9D42" w:rsidR="00AC451F" w:rsidRDefault="00AC451F" w:rsidP="00AC451F">
      <w:pPr>
        <w:jc w:val="both"/>
        <w:rPr>
          <w:rFonts w:cs="Times New Roman"/>
          <w:szCs w:val="24"/>
        </w:rPr>
      </w:pPr>
    </w:p>
    <w:p w14:paraId="34C541C9" w14:textId="4507DCD4" w:rsidR="00AC451F" w:rsidRDefault="00AC451F" w:rsidP="00455058">
      <w:pPr>
        <w:jc w:val="center"/>
        <w:rPr>
          <w:rFonts w:cs="Times New Roman"/>
          <w:b/>
          <w:bCs/>
          <w:szCs w:val="24"/>
        </w:rPr>
      </w:pPr>
      <w:r w:rsidRPr="00AC451F">
        <w:rPr>
          <w:rFonts w:cs="Times New Roman"/>
          <w:b/>
          <w:bCs/>
          <w:szCs w:val="24"/>
        </w:rPr>
        <w:t>1</w:t>
      </w:r>
      <w:r w:rsidR="00A133D9">
        <w:rPr>
          <w:rFonts w:cs="Times New Roman"/>
          <w:b/>
          <w:bCs/>
          <w:szCs w:val="24"/>
        </w:rPr>
        <w:t>3</w:t>
      </w:r>
      <w:r w:rsidRPr="00AC451F">
        <w:rPr>
          <w:rFonts w:cs="Times New Roman"/>
          <w:b/>
          <w:bCs/>
          <w:szCs w:val="24"/>
        </w:rPr>
        <w:t>.attēls.</w:t>
      </w:r>
      <w:r w:rsidR="008D0484">
        <w:rPr>
          <w:rFonts w:cs="Times New Roman"/>
          <w:b/>
          <w:bCs/>
          <w:szCs w:val="24"/>
        </w:rPr>
        <w:t xml:space="preserve">  Akciju tirgus iespējamais pieaugums</w:t>
      </w:r>
    </w:p>
    <w:p w14:paraId="1D1ECCD5" w14:textId="448DC83A" w:rsidR="00455058" w:rsidRDefault="00455058" w:rsidP="00455058">
      <w:pPr>
        <w:jc w:val="center"/>
        <w:rPr>
          <w:rFonts w:cs="Times New Roman"/>
          <w:b/>
          <w:bCs/>
          <w:szCs w:val="24"/>
        </w:rPr>
      </w:pPr>
      <w:r>
        <w:rPr>
          <w:rFonts w:cs="Times New Roman"/>
          <w:b/>
          <w:bCs/>
          <w:noProof/>
          <w:szCs w:val="24"/>
          <w:lang w:eastAsia="lv-LV"/>
        </w:rPr>
        <w:drawing>
          <wp:inline distT="0" distB="0" distL="0" distR="0" wp14:anchorId="11392316" wp14:editId="69270327">
            <wp:extent cx="4533826" cy="2730058"/>
            <wp:effectExtent l="0" t="0" r="0" b="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4551844" cy="2740908"/>
                    </a:xfrm>
                    <a:prstGeom prst="rect">
                      <a:avLst/>
                    </a:prstGeom>
                    <a:noFill/>
                  </pic:spPr>
                </pic:pic>
              </a:graphicData>
            </a:graphic>
          </wp:inline>
        </w:drawing>
      </w:r>
    </w:p>
    <w:p w14:paraId="6E94FB3C" w14:textId="6ABCE354" w:rsidR="00031875" w:rsidRDefault="00031875" w:rsidP="00031875">
      <w:pPr>
        <w:jc w:val="right"/>
        <w:rPr>
          <w:rFonts w:cs="Times New Roman"/>
          <w:sz w:val="16"/>
          <w:szCs w:val="16"/>
        </w:rPr>
      </w:pPr>
      <w:r w:rsidRPr="00EC2905">
        <w:rPr>
          <w:rFonts w:cs="Times New Roman"/>
          <w:sz w:val="16"/>
          <w:szCs w:val="16"/>
        </w:rPr>
        <w:t xml:space="preserve">Avots: Nasdaq, </w:t>
      </w:r>
      <w:proofErr w:type="spellStart"/>
      <w:r w:rsidRPr="00EC2905">
        <w:rPr>
          <w:rFonts w:cs="Times New Roman"/>
          <w:sz w:val="16"/>
          <w:szCs w:val="16"/>
        </w:rPr>
        <w:t>Eurostat</w:t>
      </w:r>
      <w:proofErr w:type="spellEnd"/>
      <w:r w:rsidRPr="00EC2905">
        <w:rPr>
          <w:rFonts w:cs="Times New Roman"/>
          <w:sz w:val="16"/>
          <w:szCs w:val="16"/>
        </w:rPr>
        <w:t xml:space="preserve"> dati </w:t>
      </w:r>
    </w:p>
    <w:p w14:paraId="6B69FFB4" w14:textId="77777777" w:rsidR="00F842F5" w:rsidRPr="00EC2905" w:rsidRDefault="00F842F5" w:rsidP="00031875">
      <w:pPr>
        <w:jc w:val="right"/>
        <w:rPr>
          <w:rFonts w:cs="Times New Roman"/>
          <w:sz w:val="16"/>
          <w:szCs w:val="16"/>
        </w:rPr>
      </w:pPr>
    </w:p>
    <w:p w14:paraId="20008B8E" w14:textId="77777777" w:rsidR="00031875" w:rsidRPr="008D0484" w:rsidRDefault="00031875" w:rsidP="008D0484">
      <w:pPr>
        <w:jc w:val="right"/>
        <w:rPr>
          <w:rFonts w:cs="Times New Roman"/>
          <w:i/>
          <w:iCs/>
          <w:sz w:val="20"/>
          <w:szCs w:val="20"/>
        </w:rPr>
      </w:pPr>
      <w:r w:rsidRPr="008D0484">
        <w:rPr>
          <w:rFonts w:cs="Times New Roman"/>
          <w:i/>
          <w:iCs/>
          <w:sz w:val="20"/>
          <w:szCs w:val="20"/>
        </w:rPr>
        <w:t>* - aprēķinā iekļautas vairākas valsts un pašvaldību kapitālsabiedrības, kas potenciāli varētu ienākt biržā;</w:t>
      </w:r>
    </w:p>
    <w:p w14:paraId="4FF69B67" w14:textId="7D7E2D9A" w:rsidR="00031875" w:rsidRPr="008D0484" w:rsidRDefault="00031875" w:rsidP="008D0484">
      <w:pPr>
        <w:jc w:val="right"/>
        <w:rPr>
          <w:rFonts w:cs="Times New Roman"/>
          <w:i/>
          <w:iCs/>
          <w:sz w:val="20"/>
          <w:szCs w:val="20"/>
        </w:rPr>
      </w:pPr>
      <w:r w:rsidRPr="008D0484">
        <w:rPr>
          <w:rFonts w:cs="Times New Roman"/>
          <w:i/>
          <w:iCs/>
          <w:sz w:val="20"/>
          <w:szCs w:val="20"/>
        </w:rPr>
        <w:t xml:space="preserve">** - aprēķinā papildus iekļauta divu kapitālsabiedrību ar kapitalizāciju 1 mljrd. </w:t>
      </w:r>
      <w:r w:rsidR="00AC451F" w:rsidRPr="008D0484">
        <w:rPr>
          <w:rFonts w:cs="Times New Roman"/>
          <w:i/>
          <w:iCs/>
          <w:sz w:val="20"/>
          <w:szCs w:val="20"/>
        </w:rPr>
        <w:t>eiro sākotnējais publiskais piedāvājums.</w:t>
      </w:r>
    </w:p>
    <w:p w14:paraId="3F7BD646" w14:textId="3C04DB02" w:rsidR="00031875" w:rsidRPr="00EC2905" w:rsidRDefault="00031875">
      <w:pPr>
        <w:rPr>
          <w:rFonts w:cs="Times New Roman"/>
          <w:szCs w:val="24"/>
        </w:rPr>
      </w:pPr>
    </w:p>
    <w:p w14:paraId="378EE7B6" w14:textId="4453605A" w:rsidR="00F5137F" w:rsidRPr="00EC2905" w:rsidRDefault="00F5137F" w:rsidP="00AD046F">
      <w:pPr>
        <w:jc w:val="both"/>
        <w:rPr>
          <w:rFonts w:cs="Times New Roman"/>
          <w:szCs w:val="24"/>
        </w:rPr>
      </w:pPr>
      <w:r w:rsidRPr="00EC2905">
        <w:rPr>
          <w:rFonts w:cs="Times New Roman"/>
          <w:szCs w:val="24"/>
          <w:u w:val="single"/>
        </w:rPr>
        <w:t xml:space="preserve">Līdz ar to </w:t>
      </w:r>
      <w:r w:rsidR="00AC451F">
        <w:rPr>
          <w:rFonts w:cs="Times New Roman"/>
          <w:szCs w:val="24"/>
          <w:u w:val="single"/>
        </w:rPr>
        <w:t>vidējā termiņā</w:t>
      </w:r>
      <w:r w:rsidR="00A128CF">
        <w:rPr>
          <w:rFonts w:cs="Times New Roman"/>
          <w:szCs w:val="24"/>
          <w:u w:val="single"/>
        </w:rPr>
        <w:t xml:space="preserve"> līdz 2027.gadam</w:t>
      </w:r>
      <w:r w:rsidR="00AC451F">
        <w:rPr>
          <w:rFonts w:cs="Times New Roman"/>
          <w:szCs w:val="24"/>
          <w:u w:val="single"/>
        </w:rPr>
        <w:t xml:space="preserve"> </w:t>
      </w:r>
      <w:r w:rsidRPr="00EC2905">
        <w:rPr>
          <w:rFonts w:cs="Times New Roman"/>
          <w:szCs w:val="24"/>
          <w:u w:val="single"/>
        </w:rPr>
        <w:t xml:space="preserve">kapitāla tirgus attīstības rezultatīvais rādītājs </w:t>
      </w:r>
      <w:r w:rsidR="00AC451F">
        <w:rPr>
          <w:rFonts w:cs="Times New Roman"/>
          <w:szCs w:val="24"/>
          <w:u w:val="single"/>
        </w:rPr>
        <w:t>– kapitalizācijas apmērs pret IKP</w:t>
      </w:r>
      <w:r w:rsidR="00A128CF">
        <w:rPr>
          <w:rFonts w:cs="Times New Roman"/>
          <w:szCs w:val="24"/>
          <w:u w:val="single"/>
        </w:rPr>
        <w:t>,</w:t>
      </w:r>
      <w:r w:rsidR="00AC451F">
        <w:rPr>
          <w:rFonts w:cs="Times New Roman"/>
          <w:szCs w:val="24"/>
          <w:u w:val="single"/>
        </w:rPr>
        <w:t xml:space="preserve"> </w:t>
      </w:r>
      <w:r w:rsidRPr="00EC2905">
        <w:rPr>
          <w:rFonts w:cs="Times New Roman"/>
          <w:szCs w:val="24"/>
          <w:u w:val="single"/>
        </w:rPr>
        <w:t xml:space="preserve">būtu nosakāms 9% apmērā. </w:t>
      </w:r>
    </w:p>
    <w:p w14:paraId="64F517FF" w14:textId="77777777" w:rsidR="00F5137F" w:rsidRPr="00EC2905" w:rsidRDefault="00F5137F" w:rsidP="00AD046F">
      <w:pPr>
        <w:jc w:val="both"/>
        <w:rPr>
          <w:rFonts w:cs="Times New Roman"/>
          <w:szCs w:val="24"/>
        </w:rPr>
      </w:pPr>
    </w:p>
    <w:p w14:paraId="00107D13" w14:textId="005C033E" w:rsidR="004263DB" w:rsidRPr="00EC2905" w:rsidRDefault="00F5137F" w:rsidP="00AD046F">
      <w:pPr>
        <w:jc w:val="both"/>
        <w:rPr>
          <w:rFonts w:cs="Times New Roman"/>
          <w:szCs w:val="24"/>
        </w:rPr>
      </w:pPr>
      <w:r w:rsidRPr="00EC2905">
        <w:rPr>
          <w:rFonts w:cs="Times New Roman"/>
          <w:szCs w:val="24"/>
        </w:rPr>
        <w:t>Tādējādi:</w:t>
      </w:r>
    </w:p>
    <w:p w14:paraId="7FF2B928" w14:textId="7A16CEE6" w:rsidR="00F5137F" w:rsidRPr="00EC2905" w:rsidRDefault="00F5137F" w:rsidP="00AD046F">
      <w:pPr>
        <w:pStyle w:val="ListParagraph"/>
        <w:numPr>
          <w:ilvl w:val="0"/>
          <w:numId w:val="9"/>
        </w:numPr>
        <w:ind w:left="709" w:hanging="283"/>
        <w:jc w:val="both"/>
        <w:rPr>
          <w:rFonts w:cs="Times New Roman"/>
          <w:szCs w:val="24"/>
        </w:rPr>
      </w:pPr>
      <w:r w:rsidRPr="00EC2905">
        <w:rPr>
          <w:rFonts w:cs="Times New Roman"/>
          <w:szCs w:val="24"/>
        </w:rPr>
        <w:t xml:space="preserve">tiktu nodrošināta atbilstība </w:t>
      </w:r>
      <w:proofErr w:type="spellStart"/>
      <w:r w:rsidRPr="00EC2905">
        <w:rPr>
          <w:rFonts w:cs="Times New Roman"/>
          <w:szCs w:val="24"/>
        </w:rPr>
        <w:t>robežtirgus</w:t>
      </w:r>
      <w:proofErr w:type="spellEnd"/>
      <w:r w:rsidRPr="00EC2905">
        <w:rPr>
          <w:rFonts w:cs="Times New Roman"/>
          <w:szCs w:val="24"/>
        </w:rPr>
        <w:t xml:space="preserve"> klasifikācijai, kas nodrošinātu plašāku investoru loku, tostarp pasīvo investoru piesaisti</w:t>
      </w:r>
      <w:r w:rsidR="00CF55C9">
        <w:rPr>
          <w:rFonts w:cs="Times New Roman"/>
          <w:szCs w:val="24"/>
        </w:rPr>
        <w:t>;</w:t>
      </w:r>
    </w:p>
    <w:p w14:paraId="79B1C200" w14:textId="4D55F227" w:rsidR="00F5137F" w:rsidRPr="00EC2905" w:rsidRDefault="00F5137F" w:rsidP="00AD046F">
      <w:pPr>
        <w:pStyle w:val="ListParagraph"/>
        <w:numPr>
          <w:ilvl w:val="0"/>
          <w:numId w:val="9"/>
        </w:numPr>
        <w:ind w:left="709" w:hanging="283"/>
        <w:jc w:val="both"/>
        <w:rPr>
          <w:rFonts w:cs="Times New Roman"/>
          <w:szCs w:val="24"/>
        </w:rPr>
      </w:pPr>
      <w:r w:rsidRPr="00EC2905">
        <w:rPr>
          <w:rFonts w:cs="Times New Roman"/>
          <w:szCs w:val="24"/>
        </w:rPr>
        <w:t>pie šāda kapitalizācijas apjoma tiktu sasniegts efektīvāks kapitāla tirgus apjoms, kas nodrošinātu mēroga efektu attiecībā uz tirgū pieejamajiem pakalpojumiem, investīciju iespējām un izmaksu efektivitāti</w:t>
      </w:r>
      <w:r w:rsidR="00CF55C9">
        <w:rPr>
          <w:rFonts w:cs="Times New Roman"/>
          <w:szCs w:val="24"/>
        </w:rPr>
        <w:t>;</w:t>
      </w:r>
    </w:p>
    <w:p w14:paraId="3CEC1C65" w14:textId="77777777" w:rsidR="00455058" w:rsidRPr="00455058" w:rsidRDefault="00F5137F" w:rsidP="00E63612">
      <w:pPr>
        <w:pStyle w:val="ListParagraph"/>
        <w:numPr>
          <w:ilvl w:val="0"/>
          <w:numId w:val="1"/>
        </w:numPr>
        <w:jc w:val="both"/>
        <w:rPr>
          <w:rFonts w:cs="Times New Roman"/>
          <w:b/>
          <w:bCs/>
          <w:szCs w:val="24"/>
        </w:rPr>
      </w:pPr>
      <w:r w:rsidRPr="00455058">
        <w:rPr>
          <w:rFonts w:cs="Times New Roman"/>
          <w:szCs w:val="24"/>
        </w:rPr>
        <w:lastRenderedPageBreak/>
        <w:t>Latvijas kapitāla tirgus attīstības līmenis pietuvotos Lietuvas un Igaunijas attīstības līmenim.</w:t>
      </w:r>
    </w:p>
    <w:p w14:paraId="16A45D24" w14:textId="3415A1C7" w:rsidR="00005A6C" w:rsidRPr="00455058" w:rsidRDefault="00005A6C" w:rsidP="00E63612">
      <w:pPr>
        <w:pStyle w:val="ListParagraph"/>
        <w:numPr>
          <w:ilvl w:val="0"/>
          <w:numId w:val="1"/>
        </w:numPr>
        <w:jc w:val="both"/>
        <w:rPr>
          <w:rFonts w:cs="Times New Roman"/>
          <w:b/>
          <w:bCs/>
          <w:szCs w:val="24"/>
        </w:rPr>
      </w:pPr>
      <w:r w:rsidRPr="00455058">
        <w:rPr>
          <w:rFonts w:cs="Times New Roman"/>
          <w:b/>
          <w:bCs/>
          <w:szCs w:val="24"/>
        </w:rPr>
        <w:br w:type="page"/>
      </w:r>
    </w:p>
    <w:p w14:paraId="6A660F7E" w14:textId="3E063539" w:rsidR="00FD17EF" w:rsidRPr="00EC2905" w:rsidRDefault="00005A6C" w:rsidP="00455058">
      <w:pPr>
        <w:ind w:firstLine="720"/>
        <w:rPr>
          <w:rFonts w:cs="Times New Roman"/>
          <w:b/>
          <w:bCs/>
          <w:szCs w:val="24"/>
        </w:rPr>
      </w:pPr>
      <w:r>
        <w:rPr>
          <w:rFonts w:cs="Times New Roman"/>
          <w:b/>
          <w:bCs/>
          <w:szCs w:val="24"/>
        </w:rPr>
        <w:lastRenderedPageBreak/>
        <w:t>4</w:t>
      </w:r>
      <w:r w:rsidR="00FD17EF" w:rsidRPr="00EC2905">
        <w:rPr>
          <w:rFonts w:cs="Times New Roman"/>
          <w:b/>
          <w:bCs/>
          <w:szCs w:val="24"/>
        </w:rPr>
        <w:t>. Rīcības virzieni</w:t>
      </w:r>
    </w:p>
    <w:p w14:paraId="461D9F87" w14:textId="77777777" w:rsidR="002D681E" w:rsidRDefault="002D681E">
      <w:pPr>
        <w:rPr>
          <w:rFonts w:cs="Times New Roman"/>
          <w:b/>
          <w:bCs/>
          <w:szCs w:val="24"/>
        </w:rPr>
      </w:pPr>
    </w:p>
    <w:p w14:paraId="70D5E5E4" w14:textId="73DC2537" w:rsidR="00FD17EF" w:rsidRDefault="00005A6C" w:rsidP="00455058">
      <w:pPr>
        <w:ind w:firstLine="720"/>
        <w:rPr>
          <w:rFonts w:cs="Times New Roman"/>
          <w:b/>
          <w:bCs/>
          <w:szCs w:val="24"/>
        </w:rPr>
      </w:pPr>
      <w:r>
        <w:rPr>
          <w:rFonts w:cs="Times New Roman"/>
          <w:b/>
          <w:bCs/>
          <w:szCs w:val="24"/>
        </w:rPr>
        <w:t>4</w:t>
      </w:r>
      <w:r w:rsidR="00FD17EF" w:rsidRPr="00EC2905">
        <w:rPr>
          <w:rFonts w:cs="Times New Roman"/>
          <w:b/>
          <w:bCs/>
          <w:szCs w:val="24"/>
        </w:rPr>
        <w:t xml:space="preserve">.1. Akciju tirgus kapitalizācijas palielināšana </w:t>
      </w:r>
    </w:p>
    <w:p w14:paraId="3AF12F19" w14:textId="77777777" w:rsidR="00005A6C" w:rsidRDefault="00005A6C">
      <w:pPr>
        <w:rPr>
          <w:rFonts w:cs="Times New Roman"/>
          <w:b/>
          <w:bCs/>
          <w:szCs w:val="24"/>
        </w:rPr>
      </w:pPr>
    </w:p>
    <w:p w14:paraId="39EEE1A9" w14:textId="23DC3427" w:rsidR="002D681E" w:rsidRPr="00C9575F" w:rsidRDefault="002D681E" w:rsidP="002D681E">
      <w:pPr>
        <w:jc w:val="both"/>
        <w:rPr>
          <w:rFonts w:cs="Times New Roman"/>
          <w:szCs w:val="24"/>
        </w:rPr>
      </w:pPr>
      <w:r w:rsidRPr="00810419">
        <w:rPr>
          <w:rFonts w:cs="Times New Roman"/>
          <w:szCs w:val="24"/>
        </w:rPr>
        <w:t>Lai palielinātu akciju tirgus kapitalizāciju</w:t>
      </w:r>
      <w:r>
        <w:rPr>
          <w:rFonts w:cs="Times New Roman"/>
          <w:szCs w:val="24"/>
        </w:rPr>
        <w:t>,</w:t>
      </w:r>
      <w:r w:rsidRPr="00810419">
        <w:rPr>
          <w:rFonts w:cs="Times New Roman"/>
          <w:szCs w:val="24"/>
        </w:rPr>
        <w:t xml:space="preserve"> turpmākā darbība </w:t>
      </w:r>
      <w:r>
        <w:rPr>
          <w:rFonts w:cs="Times New Roman"/>
          <w:szCs w:val="24"/>
        </w:rPr>
        <w:t xml:space="preserve">jāvērš </w:t>
      </w:r>
      <w:r w:rsidRPr="0021417C">
        <w:rPr>
          <w:rFonts w:cs="Times New Roman"/>
          <w:szCs w:val="24"/>
          <w:u w:val="single"/>
        </w:rPr>
        <w:t>uz atb</w:t>
      </w:r>
      <w:r w:rsidR="00005A6C">
        <w:rPr>
          <w:rFonts w:cs="Times New Roman"/>
          <w:szCs w:val="24"/>
          <w:u w:val="single"/>
        </w:rPr>
        <w:t>alstošas</w:t>
      </w:r>
      <w:r w:rsidRPr="0021417C">
        <w:rPr>
          <w:rFonts w:cs="Times New Roman"/>
          <w:szCs w:val="24"/>
          <w:u w:val="single"/>
        </w:rPr>
        <w:t xml:space="preserve"> vides radīšanu</w:t>
      </w:r>
      <w:r>
        <w:rPr>
          <w:rFonts w:cs="Times New Roman"/>
          <w:szCs w:val="24"/>
        </w:rPr>
        <w:t xml:space="preserve">, lai uzņēmumi, tajā skaitā mazi un vidēji uzņēmumi, izvēlētos biržu, finansējuma piesaistei un </w:t>
      </w:r>
      <w:r w:rsidRPr="0021417C">
        <w:rPr>
          <w:rFonts w:cs="Times New Roman"/>
          <w:szCs w:val="24"/>
          <w:u w:val="single"/>
        </w:rPr>
        <w:t>lielu emitentu piesaisti</w:t>
      </w:r>
      <w:r>
        <w:rPr>
          <w:rFonts w:cs="Times New Roman"/>
          <w:szCs w:val="24"/>
        </w:rPr>
        <w:t xml:space="preserve">, lai, palielinoties kapitalizācijas apmēram, paplašinātos arī investoru loks un finansējuma piesaiste caur kapitāla tirgu būtu efektīva alternatīva. </w:t>
      </w:r>
      <w:r w:rsidR="0042081A">
        <w:rPr>
          <w:rFonts w:cs="Times New Roman"/>
          <w:szCs w:val="24"/>
        </w:rPr>
        <w:t>P</w:t>
      </w:r>
      <w:r w:rsidR="004B4897" w:rsidRPr="004B4897">
        <w:rPr>
          <w:rFonts w:cs="Times New Roman"/>
          <w:szCs w:val="24"/>
        </w:rPr>
        <w:t xml:space="preserve">apildinoša iespēja </w:t>
      </w:r>
      <w:r w:rsidR="0042081A">
        <w:rPr>
          <w:rFonts w:cs="Times New Roman"/>
          <w:szCs w:val="24"/>
        </w:rPr>
        <w:t xml:space="preserve">privātā kapitāla un </w:t>
      </w:r>
      <w:r w:rsidR="004B4897" w:rsidRPr="004B4897">
        <w:rPr>
          <w:rFonts w:cs="Times New Roman"/>
          <w:szCs w:val="24"/>
        </w:rPr>
        <w:t>akciju tirgus attīstībai</w:t>
      </w:r>
      <w:r w:rsidR="0042081A">
        <w:rPr>
          <w:rFonts w:cs="Times New Roman"/>
          <w:szCs w:val="24"/>
        </w:rPr>
        <w:t xml:space="preserve"> ir n</w:t>
      </w:r>
      <w:r w:rsidR="0042081A" w:rsidRPr="0042081A">
        <w:rPr>
          <w:rFonts w:cs="Times New Roman"/>
          <w:szCs w:val="24"/>
        </w:rPr>
        <w:t>ekustamā īpašuma aktīvu iekļaušana</w:t>
      </w:r>
      <w:r w:rsidR="005E2C03">
        <w:rPr>
          <w:rFonts w:cs="Times New Roman"/>
          <w:szCs w:val="24"/>
        </w:rPr>
        <w:t>i</w:t>
      </w:r>
      <w:r w:rsidR="0042081A" w:rsidRPr="0042081A">
        <w:rPr>
          <w:rFonts w:cs="Times New Roman"/>
          <w:szCs w:val="24"/>
        </w:rPr>
        <w:t xml:space="preserve"> biržas sarakstā</w:t>
      </w:r>
      <w:r w:rsidR="004B4897" w:rsidRPr="004B4897">
        <w:rPr>
          <w:rFonts w:cs="Times New Roman"/>
          <w:szCs w:val="24"/>
        </w:rPr>
        <w:t xml:space="preserve">. </w:t>
      </w:r>
      <w:r>
        <w:rPr>
          <w:rFonts w:cs="Times New Roman"/>
          <w:szCs w:val="24"/>
        </w:rPr>
        <w:t xml:space="preserve"> </w:t>
      </w:r>
      <w:r w:rsidR="007509FD" w:rsidRPr="00C9575F">
        <w:rPr>
          <w:rFonts w:cs="Times New Roman"/>
          <w:szCs w:val="24"/>
        </w:rPr>
        <w:t xml:space="preserve">Jāatzīst, ka sasniegt ievērojamus rezultātus ir iespējams tikai lielu emitentu dalības gadījumā. </w:t>
      </w:r>
    </w:p>
    <w:p w14:paraId="1C53EAC3" w14:textId="77777777" w:rsidR="002D681E" w:rsidRPr="00810419" w:rsidRDefault="002D681E" w:rsidP="002D681E">
      <w:pPr>
        <w:jc w:val="both"/>
        <w:rPr>
          <w:rFonts w:cs="Times New Roman"/>
          <w:szCs w:val="24"/>
        </w:rPr>
      </w:pPr>
    </w:p>
    <w:p w14:paraId="5A61F090" w14:textId="31F8BD88" w:rsidR="002D681E" w:rsidRPr="00EC2905" w:rsidRDefault="00005A6C" w:rsidP="00455058">
      <w:pPr>
        <w:ind w:firstLine="720"/>
        <w:rPr>
          <w:rFonts w:cs="Times New Roman"/>
          <w:b/>
          <w:bCs/>
          <w:szCs w:val="24"/>
        </w:rPr>
      </w:pPr>
      <w:r>
        <w:rPr>
          <w:rFonts w:cs="Times New Roman"/>
          <w:b/>
          <w:bCs/>
          <w:szCs w:val="24"/>
        </w:rPr>
        <w:t>4</w:t>
      </w:r>
      <w:r w:rsidR="002D681E" w:rsidRPr="00EC2905">
        <w:rPr>
          <w:rFonts w:cs="Times New Roman"/>
          <w:b/>
          <w:bCs/>
          <w:szCs w:val="24"/>
        </w:rPr>
        <w:t>.1.1. Veicināt jaunu emitentu ieiešanu biržā</w:t>
      </w:r>
    </w:p>
    <w:p w14:paraId="7A56A737" w14:textId="77777777" w:rsidR="002D681E" w:rsidRDefault="002D681E" w:rsidP="002D681E">
      <w:pPr>
        <w:rPr>
          <w:rFonts w:cs="Times New Roman"/>
          <w:szCs w:val="24"/>
        </w:rPr>
      </w:pPr>
    </w:p>
    <w:p w14:paraId="651EAE56" w14:textId="494DD454" w:rsidR="00924236" w:rsidRPr="000E2ED0" w:rsidRDefault="00924236" w:rsidP="00455058">
      <w:pPr>
        <w:ind w:firstLine="720"/>
        <w:rPr>
          <w:rFonts w:eastAsia="Calibri" w:cs="Times New Roman"/>
          <w:b/>
          <w:bCs/>
          <w:szCs w:val="24"/>
        </w:rPr>
      </w:pPr>
      <w:r>
        <w:rPr>
          <w:rFonts w:eastAsia="Calibri" w:cs="Times New Roman"/>
          <w:b/>
          <w:bCs/>
          <w:szCs w:val="24"/>
        </w:rPr>
        <w:t>4</w:t>
      </w:r>
      <w:r w:rsidRPr="000E2ED0">
        <w:rPr>
          <w:rFonts w:eastAsia="Calibri" w:cs="Times New Roman"/>
          <w:b/>
          <w:bCs/>
          <w:szCs w:val="24"/>
        </w:rPr>
        <w:t xml:space="preserve">.1.1.1. Atbalsta programma mazo un vidējo uzņēmumu finansējuma piesaistei kapitāla tirgos </w:t>
      </w:r>
    </w:p>
    <w:p w14:paraId="6512F733" w14:textId="77777777" w:rsidR="00924236" w:rsidRPr="000E2ED0" w:rsidRDefault="00924236" w:rsidP="00924236">
      <w:pPr>
        <w:jc w:val="both"/>
        <w:rPr>
          <w:rFonts w:eastAsia="Calibri" w:cs="Times New Roman"/>
          <w:szCs w:val="24"/>
        </w:rPr>
      </w:pPr>
    </w:p>
    <w:p w14:paraId="23A25731" w14:textId="77777777" w:rsidR="00924236" w:rsidRPr="00455058" w:rsidRDefault="00924236" w:rsidP="00924236">
      <w:pPr>
        <w:jc w:val="both"/>
        <w:rPr>
          <w:rFonts w:eastAsia="Calibri" w:cs="Times New Roman"/>
          <w:szCs w:val="24"/>
        </w:rPr>
      </w:pPr>
      <w:r w:rsidRPr="000E2ED0">
        <w:rPr>
          <w:rFonts w:eastAsia="Calibri" w:cs="Times New Roman"/>
          <w:szCs w:val="24"/>
        </w:rPr>
        <w:t xml:space="preserve">Lai veicinātu uzņēmumu attīstībai </w:t>
      </w:r>
      <w:r w:rsidRPr="00455058">
        <w:rPr>
          <w:rFonts w:eastAsia="Calibri" w:cs="Times New Roman"/>
          <w:szCs w:val="24"/>
        </w:rPr>
        <w:t xml:space="preserve">nepieciešamā finansējuma piesaisti kapitāla tirgū, kopš 2020. gada tiek īstenots ES fondu darbības programmas "Izaugsme un nodarbinātība" 3.1.1. specifiskā atbalsta mērķa "Sekmēt mazo, vidējo komersantu izveidi un attīstību, īpaši apstrādes rūpniecībā un RIS3 prioritārajās nozarēs" 3.1.1.3. pasākums "Atbalsts mazo, vidējo komersantu finansējuma piesaistei kapitāla tirgos".  </w:t>
      </w:r>
    </w:p>
    <w:p w14:paraId="25F7A95A" w14:textId="77777777" w:rsidR="00924236" w:rsidRPr="00455058" w:rsidRDefault="00924236" w:rsidP="00924236">
      <w:pPr>
        <w:jc w:val="both"/>
        <w:rPr>
          <w:rFonts w:eastAsia="Calibri" w:cs="Times New Roman"/>
          <w:szCs w:val="24"/>
        </w:rPr>
      </w:pPr>
    </w:p>
    <w:p w14:paraId="29289E2A" w14:textId="77777777" w:rsidR="00924236" w:rsidRPr="00455058" w:rsidRDefault="00924236" w:rsidP="00924236">
      <w:pPr>
        <w:jc w:val="both"/>
        <w:rPr>
          <w:rFonts w:eastAsia="Calibri" w:cs="Times New Roman"/>
          <w:szCs w:val="24"/>
        </w:rPr>
      </w:pPr>
      <w:r w:rsidRPr="00455058">
        <w:rPr>
          <w:rFonts w:eastAsia="Calibri" w:cs="Times New Roman"/>
          <w:szCs w:val="24"/>
        </w:rPr>
        <w:t>Programma tika izstrādāta, lai vairotu uzņēmumu skaitu, kas finansējumu piesaista ar akciju vai parāda vērtspapīru emisiju. Programma sniedz atbalstu un novērš identificētajās nepilnības, kas kavē strauji augošu komersantu kotāciju biržā:</w:t>
      </w:r>
    </w:p>
    <w:p w14:paraId="16487B24" w14:textId="77777777" w:rsidR="00924236" w:rsidRPr="000E2ED0" w:rsidRDefault="00924236" w:rsidP="00924236">
      <w:pPr>
        <w:numPr>
          <w:ilvl w:val="0"/>
          <w:numId w:val="1"/>
        </w:numPr>
        <w:contextualSpacing/>
        <w:jc w:val="both"/>
        <w:rPr>
          <w:rFonts w:eastAsia="Calibri" w:cs="Times New Roman"/>
          <w:szCs w:val="24"/>
        </w:rPr>
      </w:pPr>
      <w:r w:rsidRPr="00455058">
        <w:rPr>
          <w:rFonts w:eastAsia="Calibri" w:cs="Times New Roman"/>
          <w:b/>
          <w:szCs w:val="24"/>
        </w:rPr>
        <w:t>augstas izmaksas</w:t>
      </w:r>
      <w:r w:rsidRPr="00455058">
        <w:rPr>
          <w:rFonts w:eastAsia="Calibri" w:cs="Times New Roman"/>
          <w:szCs w:val="24"/>
        </w:rPr>
        <w:t>, lai uzsāktu akciju kotēšanu biržā. Zemais pieprasījums un ierobežotā pieredze konsultāciju tirgū sadārdzina</w:t>
      </w:r>
      <w:r w:rsidRPr="000E2ED0">
        <w:rPr>
          <w:rFonts w:eastAsia="Calibri" w:cs="Times New Roman"/>
          <w:szCs w:val="24"/>
        </w:rPr>
        <w:t xml:space="preserve"> sagatavošanos sākotnējam publiskajam piedāvājumam. Izmaksas ietver komersantu padziļinātās izpētes, prospekta sagatavošanas, juridiskās un finanšu konsultāciju izmaksas, kas kopumā var sastādīt līdz pat 300 000 eiro, kas ir augstas izmaksas maziem un vidējiem komersantiem un ir viens no iemesliem, kāpēc šiem uzņēmumiem ir salīdzinoši neliela interese par finansējuma piesaisti kapitāla tirgos. Turklāt jāņem vērā, ka vienmēr pastāv sākotnējā publiskā piedāvājuma neizdošanās risks nelabvēlīgas tirgus situācijas vai citu apstākļu dēļ.</w:t>
      </w:r>
    </w:p>
    <w:p w14:paraId="75A8CB4C" w14:textId="054B4654" w:rsidR="00924236" w:rsidRPr="00C9575F" w:rsidRDefault="00924236" w:rsidP="00924236">
      <w:pPr>
        <w:numPr>
          <w:ilvl w:val="0"/>
          <w:numId w:val="1"/>
        </w:numPr>
        <w:contextualSpacing/>
        <w:jc w:val="both"/>
        <w:rPr>
          <w:rFonts w:eastAsia="Calibri" w:cs="Times New Roman"/>
          <w:szCs w:val="24"/>
        </w:rPr>
      </w:pPr>
      <w:r w:rsidRPr="000E2ED0">
        <w:rPr>
          <w:rFonts w:eastAsia="Calibri" w:cs="Times New Roman"/>
          <w:b/>
          <w:szCs w:val="24"/>
        </w:rPr>
        <w:t>zema tirgus likviditāte</w:t>
      </w:r>
      <w:r w:rsidRPr="000E2ED0">
        <w:rPr>
          <w:rFonts w:eastAsia="Calibri" w:cs="Times New Roman"/>
          <w:szCs w:val="24"/>
        </w:rPr>
        <w:t xml:space="preserve"> Latvijas kapitāla tirgum ir raksturīga zema tirgus likviditāte, kas rada negatīvu “apburto loku”, jo samazina lielākiem investoriem iespējas realizēt akcijas otrreizējā tirgū. Likviditātes trūkums attur arī riska kapitāla uzņēmumus apsvērt kotāciju biržā kā potenciālu izejas stratēģiju.</w:t>
      </w:r>
      <w:r w:rsidR="00B13BC0">
        <w:rPr>
          <w:rFonts w:eastAsia="Calibri" w:cs="Times New Roman"/>
          <w:szCs w:val="24"/>
        </w:rPr>
        <w:t xml:space="preserve"> </w:t>
      </w:r>
      <w:r w:rsidR="00B13BC0" w:rsidRPr="00C9575F">
        <w:rPr>
          <w:rFonts w:eastAsia="Calibri" w:cs="Times New Roman"/>
          <w:szCs w:val="24"/>
        </w:rPr>
        <w:t>Vienlaikus ir vērojam</w:t>
      </w:r>
      <w:r w:rsidR="007509FD" w:rsidRPr="00C9575F">
        <w:rPr>
          <w:rFonts w:eastAsia="Calibri" w:cs="Times New Roman"/>
          <w:szCs w:val="24"/>
        </w:rPr>
        <w:t xml:space="preserve">a tendence, ka pieprasījums par jaunu emitentu vērtspapīriem pārsniedz piedāvājumu. </w:t>
      </w:r>
    </w:p>
    <w:p w14:paraId="678C1DCA" w14:textId="77777777" w:rsidR="00924236" w:rsidRPr="000E2ED0" w:rsidRDefault="00924236" w:rsidP="00924236">
      <w:pPr>
        <w:numPr>
          <w:ilvl w:val="0"/>
          <w:numId w:val="1"/>
        </w:numPr>
        <w:contextualSpacing/>
        <w:jc w:val="both"/>
        <w:rPr>
          <w:rFonts w:eastAsia="Calibri" w:cs="Times New Roman"/>
          <w:szCs w:val="24"/>
        </w:rPr>
      </w:pPr>
      <w:r w:rsidRPr="000E2ED0">
        <w:rPr>
          <w:rFonts w:eastAsia="Calibri" w:cs="Times New Roman"/>
          <w:b/>
          <w:szCs w:val="24"/>
        </w:rPr>
        <w:t>nepietiekamas zināšanas par ieguvumiem no komersantu kotācijas biržā</w:t>
      </w:r>
      <w:r w:rsidRPr="000E2ED0">
        <w:rPr>
          <w:rFonts w:eastAsia="Calibri" w:cs="Times New Roman"/>
          <w:szCs w:val="24"/>
        </w:rPr>
        <w:t xml:space="preserve"> un vispārējs akciju tirdzniecības kultūras trūkums. Izpētes ziņojumi apliecina, ka komersantus no kotācijas biržā attur ne tikai augstas kotācijas izmaksas un regulatīvais slogs, bet arī vispārējo zināšanu par kapitāla tirgiem trūkums, akciju tirdzniecības kultūras un atbilstošas korporatīvās pārvaldības trūkums.</w:t>
      </w:r>
    </w:p>
    <w:p w14:paraId="4551BB83" w14:textId="77777777" w:rsidR="00924236" w:rsidRPr="000E2ED0" w:rsidRDefault="00924236" w:rsidP="00924236">
      <w:pPr>
        <w:jc w:val="both"/>
        <w:rPr>
          <w:rFonts w:eastAsia="Calibri" w:cs="Times New Roman"/>
          <w:szCs w:val="24"/>
        </w:rPr>
      </w:pPr>
    </w:p>
    <w:p w14:paraId="6B936C13" w14:textId="77777777" w:rsidR="00924236" w:rsidRPr="000E2ED0" w:rsidRDefault="00924236" w:rsidP="00924236">
      <w:pPr>
        <w:jc w:val="both"/>
        <w:rPr>
          <w:rFonts w:eastAsia="Calibri" w:cs="Times New Roman"/>
          <w:szCs w:val="24"/>
        </w:rPr>
      </w:pPr>
      <w:r w:rsidRPr="000E2ED0">
        <w:rPr>
          <w:rFonts w:eastAsia="Calibri" w:cs="Times New Roman"/>
          <w:szCs w:val="24"/>
        </w:rPr>
        <w:t>Lai novērstu identificētās tirgus nepilnības apstiprinātās programmas ietvaros tiek sniegts atbalsts:</w:t>
      </w:r>
    </w:p>
    <w:p w14:paraId="11A60CCA" w14:textId="56DCB2B8" w:rsidR="00924236" w:rsidRPr="000E2ED0" w:rsidRDefault="00924236" w:rsidP="00924236">
      <w:pPr>
        <w:numPr>
          <w:ilvl w:val="0"/>
          <w:numId w:val="1"/>
        </w:numPr>
        <w:contextualSpacing/>
        <w:jc w:val="both"/>
        <w:rPr>
          <w:rFonts w:eastAsia="Calibri" w:cs="Times New Roman"/>
          <w:szCs w:val="24"/>
        </w:rPr>
      </w:pPr>
      <w:r w:rsidRPr="000E2ED0">
        <w:rPr>
          <w:rFonts w:eastAsia="Calibri" w:cs="Times New Roman"/>
          <w:szCs w:val="24"/>
        </w:rPr>
        <w:t>akciju iekļaušanai tirdzniecības vietā, ja tiek piesaistīti vismaz 500 000 eiro</w:t>
      </w:r>
      <w:r w:rsidR="00CF55C9">
        <w:rPr>
          <w:rFonts w:eastAsia="Calibri" w:cs="Times New Roman"/>
          <w:szCs w:val="24"/>
        </w:rPr>
        <w:t>;</w:t>
      </w:r>
    </w:p>
    <w:p w14:paraId="2A456CD6" w14:textId="77777777" w:rsidR="00924236" w:rsidRPr="000E2ED0" w:rsidRDefault="00924236" w:rsidP="00924236">
      <w:pPr>
        <w:numPr>
          <w:ilvl w:val="0"/>
          <w:numId w:val="1"/>
        </w:numPr>
        <w:contextualSpacing/>
        <w:jc w:val="both"/>
        <w:rPr>
          <w:rFonts w:eastAsia="Calibri" w:cs="Times New Roman"/>
          <w:szCs w:val="24"/>
        </w:rPr>
      </w:pPr>
      <w:r w:rsidRPr="000E2ED0">
        <w:rPr>
          <w:rFonts w:eastAsia="Calibri" w:cs="Times New Roman"/>
          <w:szCs w:val="24"/>
        </w:rPr>
        <w:t>parāda vērtspapīru iekļaušana tirdzniecības vietā.</w:t>
      </w:r>
    </w:p>
    <w:p w14:paraId="446D2436" w14:textId="77777777" w:rsidR="00924236" w:rsidRPr="000E2ED0" w:rsidRDefault="00924236" w:rsidP="00924236">
      <w:pPr>
        <w:ind w:left="720"/>
        <w:contextualSpacing/>
        <w:jc w:val="both"/>
        <w:rPr>
          <w:rFonts w:eastAsia="Calibri" w:cs="Times New Roman"/>
          <w:szCs w:val="24"/>
        </w:rPr>
      </w:pPr>
    </w:p>
    <w:p w14:paraId="2A12F69F" w14:textId="128F1F07" w:rsidR="00924236" w:rsidRPr="000E2ED0" w:rsidRDefault="00924236" w:rsidP="00924236">
      <w:pPr>
        <w:jc w:val="both"/>
        <w:rPr>
          <w:rFonts w:eastAsia="Calibri" w:cs="Times New Roman"/>
          <w:szCs w:val="24"/>
        </w:rPr>
      </w:pPr>
      <w:r w:rsidRPr="000E2ED0">
        <w:rPr>
          <w:rFonts w:eastAsia="Calibri" w:cs="Times New Roman"/>
          <w:szCs w:val="24"/>
        </w:rPr>
        <w:lastRenderedPageBreak/>
        <w:t>Atbalsts paredzēts, ja plānota vismaz viena no šādām darbībām – sākotnējais publiskais piedāvājums, privātā izvietošana, otrreizējais publiskais piedāvājums, turpmākais publiskais piedāvājums vai akciju iekļaušana bez kapitāla piesaistes ar plānu to realizēt divu gadu laikā</w:t>
      </w:r>
      <w:r w:rsidR="008C47B2">
        <w:rPr>
          <w:rFonts w:eastAsia="Calibri" w:cs="Times New Roman"/>
          <w:szCs w:val="24"/>
        </w:rPr>
        <w:t>.</w:t>
      </w:r>
    </w:p>
    <w:p w14:paraId="348C04C9" w14:textId="77777777" w:rsidR="00924236" w:rsidRPr="000E2ED0" w:rsidRDefault="00924236" w:rsidP="00924236">
      <w:pPr>
        <w:jc w:val="both"/>
        <w:rPr>
          <w:rFonts w:eastAsia="Calibri" w:cs="Times New Roman"/>
          <w:szCs w:val="24"/>
        </w:rPr>
      </w:pPr>
    </w:p>
    <w:p w14:paraId="7AA05062" w14:textId="77777777" w:rsidR="00924236" w:rsidRPr="000E2ED0" w:rsidRDefault="00924236" w:rsidP="00924236">
      <w:pPr>
        <w:jc w:val="both"/>
        <w:rPr>
          <w:rFonts w:eastAsia="Calibri" w:cs="Times New Roman"/>
          <w:szCs w:val="24"/>
        </w:rPr>
      </w:pPr>
      <w:r w:rsidRPr="000E2ED0">
        <w:rPr>
          <w:rFonts w:eastAsia="Calibri" w:cs="Times New Roman"/>
          <w:szCs w:val="24"/>
        </w:rPr>
        <w:t>Atbalsts tiek sniegts sedzot:</w:t>
      </w:r>
    </w:p>
    <w:p w14:paraId="7338B6BC" w14:textId="72F02695" w:rsidR="00924236" w:rsidRPr="000E2ED0" w:rsidRDefault="00924236" w:rsidP="00924236">
      <w:pPr>
        <w:numPr>
          <w:ilvl w:val="0"/>
          <w:numId w:val="13"/>
        </w:numPr>
        <w:contextualSpacing/>
        <w:jc w:val="both"/>
        <w:rPr>
          <w:rFonts w:eastAsia="Calibri" w:cs="Times New Roman"/>
          <w:szCs w:val="24"/>
        </w:rPr>
      </w:pPr>
      <w:r w:rsidRPr="000E2ED0">
        <w:rPr>
          <w:rFonts w:eastAsia="Calibri" w:cs="Times New Roman"/>
          <w:szCs w:val="24"/>
        </w:rPr>
        <w:t>kapitāla piesaistīšanas, emisijas organizētāja pakalpojuma izmaksas</w:t>
      </w:r>
      <w:r w:rsidR="00CF55C9">
        <w:rPr>
          <w:rFonts w:eastAsia="Calibri" w:cs="Times New Roman"/>
          <w:szCs w:val="24"/>
        </w:rPr>
        <w:t>;</w:t>
      </w:r>
    </w:p>
    <w:p w14:paraId="61C7434E" w14:textId="1D1972D0" w:rsidR="00924236" w:rsidRPr="000E2ED0" w:rsidRDefault="00924236" w:rsidP="00924236">
      <w:pPr>
        <w:numPr>
          <w:ilvl w:val="0"/>
          <w:numId w:val="13"/>
        </w:numPr>
        <w:contextualSpacing/>
        <w:jc w:val="both"/>
        <w:rPr>
          <w:rFonts w:eastAsia="Calibri" w:cs="Times New Roman"/>
          <w:szCs w:val="24"/>
        </w:rPr>
      </w:pPr>
      <w:r w:rsidRPr="000E2ED0">
        <w:rPr>
          <w:rFonts w:eastAsia="Calibri" w:cs="Times New Roman"/>
          <w:szCs w:val="24"/>
        </w:rPr>
        <w:t>emisijas prospekta, piedāvājuma dokumenta vai uzņēmuma apraksta sagatavošanas, apstiprināšanas un publicēšanas izmaksas</w:t>
      </w:r>
      <w:r w:rsidR="00CF55C9">
        <w:rPr>
          <w:rFonts w:eastAsia="Calibri" w:cs="Times New Roman"/>
          <w:szCs w:val="24"/>
        </w:rPr>
        <w:t>;</w:t>
      </w:r>
    </w:p>
    <w:p w14:paraId="346DEEAA" w14:textId="7CE60A85" w:rsidR="00924236" w:rsidRPr="000E2ED0" w:rsidRDefault="00924236" w:rsidP="00924236">
      <w:pPr>
        <w:numPr>
          <w:ilvl w:val="0"/>
          <w:numId w:val="13"/>
        </w:numPr>
        <w:contextualSpacing/>
        <w:jc w:val="both"/>
        <w:rPr>
          <w:rFonts w:eastAsia="Calibri" w:cs="Times New Roman"/>
          <w:szCs w:val="24"/>
        </w:rPr>
      </w:pPr>
      <w:r w:rsidRPr="000E2ED0">
        <w:rPr>
          <w:rFonts w:eastAsia="Calibri" w:cs="Times New Roman"/>
          <w:szCs w:val="24"/>
        </w:rPr>
        <w:t>padziļinātās izpētes un ar to saistītās izmaksas</w:t>
      </w:r>
      <w:r w:rsidR="00CF55C9">
        <w:rPr>
          <w:rFonts w:eastAsia="Calibri" w:cs="Times New Roman"/>
          <w:szCs w:val="24"/>
        </w:rPr>
        <w:t>;</w:t>
      </w:r>
    </w:p>
    <w:p w14:paraId="7869B5BD" w14:textId="4BF6E2CC" w:rsidR="00924236" w:rsidRPr="000E2ED0" w:rsidRDefault="00924236" w:rsidP="00924236">
      <w:pPr>
        <w:numPr>
          <w:ilvl w:val="0"/>
          <w:numId w:val="13"/>
        </w:numPr>
        <w:contextualSpacing/>
        <w:jc w:val="both"/>
        <w:rPr>
          <w:rFonts w:eastAsia="Calibri" w:cs="Times New Roman"/>
          <w:szCs w:val="24"/>
        </w:rPr>
      </w:pPr>
      <w:r w:rsidRPr="000E2ED0">
        <w:rPr>
          <w:rFonts w:eastAsia="Calibri" w:cs="Times New Roman"/>
          <w:szCs w:val="24"/>
        </w:rPr>
        <w:t>tirdzniecības vietas sertificētā konsultanta piesaistes un pakalpojuma izmaksas līdz akciju un parāda vērtspapīru iekļaušanai tirdzniecības vietās</w:t>
      </w:r>
      <w:r w:rsidR="00CF55C9">
        <w:rPr>
          <w:rFonts w:eastAsia="Calibri" w:cs="Times New Roman"/>
          <w:szCs w:val="24"/>
        </w:rPr>
        <w:t>;</w:t>
      </w:r>
    </w:p>
    <w:p w14:paraId="0A6E0687" w14:textId="77777777" w:rsidR="00924236" w:rsidRPr="000E2ED0" w:rsidRDefault="00924236" w:rsidP="00924236">
      <w:pPr>
        <w:numPr>
          <w:ilvl w:val="0"/>
          <w:numId w:val="13"/>
        </w:numPr>
        <w:contextualSpacing/>
        <w:jc w:val="both"/>
        <w:rPr>
          <w:rFonts w:eastAsia="Calibri" w:cs="Times New Roman"/>
          <w:szCs w:val="24"/>
        </w:rPr>
      </w:pPr>
      <w:r w:rsidRPr="000E2ED0">
        <w:rPr>
          <w:rFonts w:eastAsia="Calibri" w:cs="Times New Roman"/>
          <w:szCs w:val="24"/>
        </w:rPr>
        <w:t xml:space="preserve">citas juridiskās, finanšu, nodokļu, sertificēto konsultantu konsultāciju izmaksas. </w:t>
      </w:r>
    </w:p>
    <w:p w14:paraId="39FD2E0D" w14:textId="77777777" w:rsidR="00924236" w:rsidRPr="000E2ED0" w:rsidRDefault="00924236" w:rsidP="00924236">
      <w:pPr>
        <w:rPr>
          <w:rFonts w:eastAsia="Calibri" w:cs="Times New Roman"/>
        </w:rPr>
      </w:pPr>
    </w:p>
    <w:p w14:paraId="40DC8DBA" w14:textId="77777777" w:rsidR="00924236" w:rsidRPr="00455058" w:rsidRDefault="00924236" w:rsidP="00924236">
      <w:pPr>
        <w:jc w:val="both"/>
        <w:rPr>
          <w:rFonts w:eastAsia="Calibri" w:cs="Times New Roman"/>
        </w:rPr>
      </w:pPr>
      <w:r w:rsidRPr="00455058">
        <w:rPr>
          <w:rFonts w:eastAsia="Calibri" w:cs="Times New Roman"/>
        </w:rPr>
        <w:t xml:space="preserve">Kopš 2021. gada jūnija atbalsta pasākumam jau ir notikušas četras projektu pieteikumu kārtas. Programmas ietvaros šobrīd ir noslēgti līgumi ar četriem komersantiem, kur projektu īstenošanas termiņš ir 2023.gada otrā puse. Īstenojot projektus, plānots piesaistīt finansējumu kapitāla tirgos vairāk kā 5 milj. eiro apmērā. </w:t>
      </w:r>
    </w:p>
    <w:p w14:paraId="6835ECB6" w14:textId="77777777" w:rsidR="00924236" w:rsidRPr="00455058" w:rsidRDefault="00924236" w:rsidP="00924236">
      <w:pPr>
        <w:jc w:val="both"/>
        <w:rPr>
          <w:rFonts w:eastAsia="Calibri" w:cs="Times New Roman"/>
        </w:rPr>
      </w:pPr>
    </w:p>
    <w:p w14:paraId="77C701A4" w14:textId="2F34CFFD" w:rsidR="00924236" w:rsidRPr="000E2ED0" w:rsidRDefault="00924236" w:rsidP="00924236">
      <w:pPr>
        <w:jc w:val="both"/>
        <w:rPr>
          <w:rFonts w:eastAsia="Calibri" w:cs="Times New Roman"/>
        </w:rPr>
      </w:pPr>
      <w:r w:rsidRPr="00455058">
        <w:rPr>
          <w:rFonts w:eastAsia="Calibri" w:cs="Times New Roman"/>
        </w:rPr>
        <w:t>Programmas īstenošana sniedz pieredzi par nepieciešamajiem uzlabojumiem programmas formātā. Salīdzinoši nelielais noslēgto līgumu skaits uzrāda, ka atsevišķi piedāvātās programmas elementi nav pietiekami elastīgi un saistās ar papildus izmaksām komersantam, kas samazina šī instrumenta pievilcību.</w:t>
      </w:r>
      <w:r w:rsidRPr="000E2ED0">
        <w:rPr>
          <w:rFonts w:eastAsia="Calibri" w:cs="Times New Roman"/>
        </w:rPr>
        <w:t xml:space="preserve"> </w:t>
      </w:r>
    </w:p>
    <w:p w14:paraId="4ACA653F" w14:textId="77777777" w:rsidR="00924236" w:rsidRPr="000E2ED0" w:rsidRDefault="00924236" w:rsidP="00924236">
      <w:pPr>
        <w:jc w:val="both"/>
        <w:rPr>
          <w:rFonts w:eastAsia="Calibri" w:cs="Times New Roman"/>
        </w:rPr>
      </w:pPr>
    </w:p>
    <w:p w14:paraId="519B0936" w14:textId="0C758C06" w:rsidR="00924236" w:rsidRPr="000E2ED0" w:rsidRDefault="00924236" w:rsidP="00924236">
      <w:pPr>
        <w:jc w:val="both"/>
        <w:rPr>
          <w:rFonts w:eastAsia="Calibri" w:cs="Times New Roman"/>
          <w:i/>
          <w:iCs/>
          <w:szCs w:val="24"/>
          <w:shd w:val="clear" w:color="auto" w:fill="FFFFFF"/>
        </w:rPr>
      </w:pPr>
      <w:r w:rsidRPr="00F842F5">
        <w:rPr>
          <w:rFonts w:eastAsia="Calibri" w:cs="Times New Roman"/>
        </w:rPr>
        <w:t>Lai turpinātu atbalst</w:t>
      </w:r>
      <w:r w:rsidR="00F842F5" w:rsidRPr="00F842F5">
        <w:rPr>
          <w:rFonts w:eastAsia="Calibri" w:cs="Times New Roman"/>
        </w:rPr>
        <w:t>a</w:t>
      </w:r>
      <w:r w:rsidRPr="00F842F5">
        <w:rPr>
          <w:rFonts w:eastAsia="Calibri" w:cs="Times New Roman"/>
        </w:rPr>
        <w:t xml:space="preserve"> sniegšanu ES fondu finansējuma 2021.-2027.plānošanas periodā, Ekonomikas ministrija ir izstrādājusi un uzsākusi </w:t>
      </w:r>
      <w:r w:rsidR="00CF643B">
        <w:rPr>
          <w:rFonts w:eastAsia="Calibri" w:cs="Times New Roman"/>
        </w:rPr>
        <w:t>saskaņošanas procesu</w:t>
      </w:r>
      <w:r w:rsidRPr="00F842F5">
        <w:rPr>
          <w:rFonts w:eastAsia="Calibri" w:cs="Times New Roman"/>
        </w:rPr>
        <w:t xml:space="preserve"> Ministru kabineta noteikumu projektam</w:t>
      </w:r>
      <w:r w:rsidRPr="000E2ED0">
        <w:rPr>
          <w:rFonts w:eastAsia="Calibri" w:cs="Times New Roman"/>
        </w:rPr>
        <w:t xml:space="preserve"> </w:t>
      </w:r>
      <w:r w:rsidRPr="000E2ED0">
        <w:rPr>
          <w:rFonts w:eastAsia="Calibri" w:cs="Times New Roman"/>
          <w:i/>
          <w:iCs/>
          <w:szCs w:val="24"/>
          <w:shd w:val="clear" w:color="auto" w:fill="FFFFFF"/>
        </w:rPr>
        <w:t xml:space="preserve">“Eiropas Savienības kohēzijas politikas programmas 2021.–2027.gadam 1.2.1. specifiskā atbalsta mērķa “Pētniecības un inovāciju kapacitātes stiprināšana un progresīvu tehnoloģiju ieviešana uzņēmumiem”1.2.1.3. pasākuma "Uzņēmuma atbalsts dalībai kapitāla tirgos" īstenošanas noteikumi”. </w:t>
      </w:r>
      <w:r w:rsidRPr="000E2ED0">
        <w:rPr>
          <w:rFonts w:eastAsia="Calibri" w:cs="Times New Roman"/>
          <w:i/>
          <w:iCs/>
          <w:szCs w:val="24"/>
          <w:shd w:val="clear" w:color="auto" w:fill="FFFFFF"/>
          <w:vertAlign w:val="superscript"/>
        </w:rPr>
        <w:footnoteReference w:id="12"/>
      </w:r>
      <w:r w:rsidR="004A21E0" w:rsidRPr="004A21E0">
        <w:t xml:space="preserve"> </w:t>
      </w:r>
      <w:r w:rsidR="004A21E0" w:rsidRPr="004A21E0">
        <w:rPr>
          <w:rFonts w:eastAsia="Calibri" w:cs="Times New Roman"/>
          <w:i/>
          <w:iCs/>
          <w:szCs w:val="24"/>
          <w:shd w:val="clear" w:color="auto" w:fill="FFFFFF"/>
        </w:rPr>
        <w:t>Pieņemt zināšanai, ka Ekonomikas ministrijai, īstenojot Eiropas Savienības kohēzijas politikas programmu 2021.-2027. gadam, ir izstrādājusi iesniegt izskatīšanai Ministru kabinetā kabineta noteikumu projektu “Eiropas Savienības kohēzijas politikas programmas 2021.–2027.gadam 1.2.1. specifiskā atbalsta mērķa “Pētniecības un inovāciju kapacitātes stiprināšana un progresīvu tehnoloģiju ieviešana uzņēmumiem”1.2.1.3. pasākuma "Uzņēmuma atbalsts dalībai kapitāla tirgos" īstenošanas noteikumi” un nodrošina šo noteikumu saskaņošanu;</w:t>
      </w:r>
      <w:r w:rsidR="00C905F4">
        <w:rPr>
          <w:rFonts w:eastAsia="Calibri" w:cs="Times New Roman"/>
          <w:i/>
          <w:iCs/>
          <w:szCs w:val="24"/>
          <w:shd w:val="clear" w:color="auto" w:fill="FFFFFF"/>
        </w:rPr>
        <w:t xml:space="preserve"> </w:t>
      </w:r>
      <w:r w:rsidR="004A21E0" w:rsidRPr="004A21E0">
        <w:rPr>
          <w:rFonts w:eastAsia="Calibri" w:cs="Times New Roman"/>
          <w:i/>
          <w:iCs/>
          <w:szCs w:val="24"/>
          <w:shd w:val="clear" w:color="auto" w:fill="FFFFFF"/>
        </w:rPr>
        <w:t>uzņēmumu atbalstam finansējuma piesaistei kapitāla tirgos;</w:t>
      </w:r>
    </w:p>
    <w:p w14:paraId="43BD48F7" w14:textId="77777777" w:rsidR="00924236" w:rsidRPr="000E2ED0" w:rsidRDefault="00924236" w:rsidP="00924236">
      <w:pPr>
        <w:jc w:val="both"/>
        <w:rPr>
          <w:rFonts w:eastAsia="Calibri" w:cs="Times New Roman"/>
          <w:i/>
          <w:iCs/>
          <w:szCs w:val="24"/>
          <w:shd w:val="clear" w:color="auto" w:fill="FFFFFF"/>
        </w:rPr>
      </w:pPr>
    </w:p>
    <w:p w14:paraId="4FA4F83B" w14:textId="28AD00B3" w:rsidR="00924236" w:rsidRPr="000E2ED0" w:rsidRDefault="00AC5956" w:rsidP="00924236">
      <w:pPr>
        <w:jc w:val="both"/>
        <w:rPr>
          <w:rFonts w:eastAsia="Calibri" w:cs="Times New Roman"/>
          <w:szCs w:val="24"/>
          <w:u w:val="single"/>
          <w:shd w:val="clear" w:color="auto" w:fill="FFFFFF"/>
        </w:rPr>
      </w:pPr>
      <w:r>
        <w:rPr>
          <w:rFonts w:eastAsia="Calibri" w:cs="Times New Roman"/>
          <w:szCs w:val="24"/>
          <w:u w:val="single"/>
          <w:shd w:val="clear" w:color="auto" w:fill="FFFFFF"/>
        </w:rPr>
        <w:t>Secinājums:</w:t>
      </w:r>
      <w:r w:rsidRPr="000E2ED0">
        <w:rPr>
          <w:rFonts w:eastAsia="Calibri" w:cs="Times New Roman"/>
          <w:szCs w:val="24"/>
          <w:u w:val="single"/>
          <w:shd w:val="clear" w:color="auto" w:fill="FFFFFF"/>
        </w:rPr>
        <w:t xml:space="preserve"> </w:t>
      </w:r>
      <w:r w:rsidR="00924236" w:rsidRPr="000E2ED0">
        <w:rPr>
          <w:rFonts w:eastAsia="Calibri" w:cs="Times New Roman"/>
          <w:szCs w:val="24"/>
          <w:u w:val="single"/>
          <w:shd w:val="clear" w:color="auto" w:fill="FFFFFF"/>
        </w:rPr>
        <w:t xml:space="preserve">atbalstīt </w:t>
      </w:r>
      <w:r w:rsidR="00924236" w:rsidRPr="000E2ED0">
        <w:rPr>
          <w:rFonts w:eastAsia="Calibri" w:cs="Times New Roman"/>
          <w:szCs w:val="24"/>
          <w:u w:val="single"/>
        </w:rPr>
        <w:t>programmas</w:t>
      </w:r>
      <w:r w:rsidR="00084A77">
        <w:rPr>
          <w:rFonts w:eastAsia="Calibri" w:cs="Times New Roman"/>
          <w:szCs w:val="24"/>
          <w:u w:val="single"/>
        </w:rPr>
        <w:t xml:space="preserve"> turpināšanu</w:t>
      </w:r>
      <w:r w:rsidR="00924236" w:rsidRPr="000E2ED0">
        <w:rPr>
          <w:rFonts w:eastAsia="Calibri" w:cs="Times New Roman"/>
          <w:szCs w:val="24"/>
          <w:u w:val="single"/>
        </w:rPr>
        <w:t xml:space="preserve"> mazo un vidējo uzņēmumu finansējuma piesaistei kapitāla </w:t>
      </w:r>
      <w:r w:rsidR="00084A77" w:rsidRPr="000E2ED0">
        <w:rPr>
          <w:rFonts w:eastAsia="Calibri" w:cs="Times New Roman"/>
          <w:szCs w:val="24"/>
          <w:u w:val="single"/>
        </w:rPr>
        <w:t>tirg</w:t>
      </w:r>
      <w:r w:rsidR="00084A77">
        <w:rPr>
          <w:rFonts w:eastAsia="Calibri" w:cs="Times New Roman"/>
          <w:szCs w:val="24"/>
          <w:u w:val="single"/>
        </w:rPr>
        <w:t>os</w:t>
      </w:r>
      <w:r w:rsidR="006B6643">
        <w:rPr>
          <w:rFonts w:eastAsia="Calibri" w:cs="Times New Roman"/>
          <w:szCs w:val="24"/>
          <w:u w:val="single"/>
        </w:rPr>
        <w:t xml:space="preserve">. </w:t>
      </w:r>
      <w:r w:rsidR="00C021EE">
        <w:rPr>
          <w:rFonts w:eastAsia="Calibri" w:cs="Times New Roman"/>
          <w:szCs w:val="24"/>
          <w:u w:val="single"/>
        </w:rPr>
        <w:t xml:space="preserve">Pieņemt zināšanai, ka </w:t>
      </w:r>
      <w:r w:rsidR="00924236" w:rsidRPr="000E2ED0">
        <w:rPr>
          <w:rFonts w:eastAsia="Calibri" w:cs="Times New Roman"/>
          <w:szCs w:val="24"/>
          <w:u w:val="single"/>
        </w:rPr>
        <w:t xml:space="preserve">Ekonomikas ministrijai </w:t>
      </w:r>
      <w:r w:rsidR="00C021EE">
        <w:rPr>
          <w:rFonts w:eastAsia="Calibri" w:cs="Times New Roman"/>
          <w:szCs w:val="24"/>
          <w:u w:val="single"/>
        </w:rPr>
        <w:t>ir izstrādājusi</w:t>
      </w:r>
      <w:r w:rsidR="00924236" w:rsidRPr="000E2ED0">
        <w:rPr>
          <w:rFonts w:eastAsia="Calibri" w:cs="Times New Roman"/>
          <w:szCs w:val="24"/>
          <w:u w:val="single"/>
        </w:rPr>
        <w:t xml:space="preserve"> Ministru kabineta noteikumu projektu</w:t>
      </w:r>
      <w:r w:rsidR="00C021EE">
        <w:rPr>
          <w:rFonts w:eastAsia="Calibri" w:cs="Times New Roman"/>
          <w:szCs w:val="24"/>
          <w:u w:val="single"/>
        </w:rPr>
        <w:t xml:space="preserve"> un nodrošina to saskaņošanu</w:t>
      </w:r>
      <w:r w:rsidR="00924236" w:rsidRPr="000E2ED0">
        <w:rPr>
          <w:rFonts w:eastAsia="Calibri" w:cs="Times New Roman"/>
          <w:szCs w:val="24"/>
          <w:u w:val="single"/>
        </w:rPr>
        <w:t xml:space="preserve">. </w:t>
      </w:r>
    </w:p>
    <w:p w14:paraId="30CCF1F2" w14:textId="77777777" w:rsidR="002D681E" w:rsidRDefault="002D681E" w:rsidP="002D681E">
      <w:pPr>
        <w:jc w:val="both"/>
      </w:pPr>
    </w:p>
    <w:p w14:paraId="416A9792" w14:textId="46852E02" w:rsidR="002D681E" w:rsidRPr="00A12349" w:rsidRDefault="005B3E50" w:rsidP="00455058">
      <w:pPr>
        <w:ind w:firstLine="720"/>
        <w:jc w:val="both"/>
        <w:rPr>
          <w:rFonts w:cs="Times New Roman"/>
          <w:b/>
          <w:bCs/>
          <w:szCs w:val="24"/>
        </w:rPr>
      </w:pPr>
      <w:r>
        <w:rPr>
          <w:rFonts w:cs="Times New Roman"/>
          <w:b/>
          <w:bCs/>
          <w:szCs w:val="24"/>
        </w:rPr>
        <w:t>4</w:t>
      </w:r>
      <w:r w:rsidR="002D681E" w:rsidRPr="00A12349">
        <w:rPr>
          <w:rFonts w:cs="Times New Roman"/>
          <w:b/>
          <w:bCs/>
          <w:szCs w:val="24"/>
        </w:rPr>
        <w:t>.1.1.2. Mazo un vidējo uzņēmumu sākotnēja publiskā piedāvājuma fonda izveide</w:t>
      </w:r>
    </w:p>
    <w:p w14:paraId="3145A0E5" w14:textId="77777777" w:rsidR="002D681E" w:rsidRDefault="002D681E" w:rsidP="002D681E">
      <w:pPr>
        <w:pStyle w:val="Default"/>
        <w:jc w:val="both"/>
        <w:rPr>
          <w:rFonts w:eastAsia="Times New Roman"/>
          <w:color w:val="auto"/>
          <w:sz w:val="28"/>
          <w:szCs w:val="28"/>
          <w:lang w:eastAsia="lv-LV"/>
        </w:rPr>
      </w:pPr>
    </w:p>
    <w:p w14:paraId="573A3766" w14:textId="10008A7A" w:rsidR="002D681E" w:rsidRDefault="002D681E" w:rsidP="002D681E">
      <w:pPr>
        <w:pStyle w:val="Default"/>
        <w:jc w:val="both"/>
        <w:rPr>
          <w:rFonts w:eastAsia="Times New Roman"/>
          <w:color w:val="auto"/>
          <w:lang w:eastAsia="lv-LV"/>
        </w:rPr>
      </w:pPr>
      <w:r w:rsidRPr="00A12349">
        <w:rPr>
          <w:rFonts w:eastAsia="Times New Roman"/>
          <w:color w:val="auto"/>
          <w:lang w:eastAsia="lv-LV"/>
        </w:rPr>
        <w:t xml:space="preserve">Vietējā kapitāla tirgus attīstība un mazo un vidējo </w:t>
      </w:r>
      <w:r w:rsidR="000B407C">
        <w:rPr>
          <w:rFonts w:eastAsia="Times New Roman"/>
          <w:color w:val="auto"/>
          <w:lang w:eastAsia="lv-LV"/>
        </w:rPr>
        <w:t xml:space="preserve">uzņēmumu </w:t>
      </w:r>
      <w:r w:rsidRPr="00A12349">
        <w:rPr>
          <w:rFonts w:eastAsia="Times New Roman"/>
          <w:color w:val="auto"/>
          <w:lang w:eastAsia="lv-LV"/>
        </w:rPr>
        <w:t xml:space="preserve">piekļuves finansējumam atvieglošana ir kopīga Baltijas valstu prioritāte, kas jau iepriekš tika ietverta 2017. gada 6. novembrī parakstītajā Igaunijas, Latvijas un Lietuvas finanšu ministru saprašanās memorandā </w:t>
      </w:r>
      <w:r w:rsidRPr="00A12349">
        <w:rPr>
          <w:rFonts w:eastAsia="Times New Roman"/>
          <w:color w:val="auto"/>
          <w:lang w:eastAsia="lv-LV"/>
        </w:rPr>
        <w:lastRenderedPageBreak/>
        <w:t>par reģionālā kapitāla tirgus attīstību Baltijā</w:t>
      </w:r>
      <w:r w:rsidRPr="00A12349">
        <w:rPr>
          <w:rStyle w:val="FootnoteReference"/>
          <w:rFonts w:eastAsia="Times New Roman"/>
          <w:color w:val="auto"/>
          <w:lang w:eastAsia="lv-LV"/>
        </w:rPr>
        <w:footnoteReference w:id="13"/>
      </w:r>
      <w:r w:rsidRPr="00A12349">
        <w:rPr>
          <w:rFonts w:eastAsia="Times New Roman"/>
          <w:color w:val="auto"/>
          <w:lang w:eastAsia="lv-LV"/>
        </w:rPr>
        <w:t xml:space="preserve">. </w:t>
      </w:r>
      <w:r w:rsidRPr="0077127A">
        <w:rPr>
          <w:rFonts w:eastAsia="Times New Roman"/>
          <w:color w:val="auto"/>
          <w:lang w:eastAsia="lv-LV"/>
        </w:rPr>
        <w:t>Šī sadarbības virziena ietvaros</w:t>
      </w:r>
      <w:r>
        <w:rPr>
          <w:rFonts w:eastAsia="Times New Roman"/>
          <w:color w:val="auto"/>
          <w:lang w:eastAsia="lv-LV"/>
        </w:rPr>
        <w:t xml:space="preserve"> pēc Finanšu ministrijas pieteikuma Eiropas Komisijas </w:t>
      </w:r>
      <w:r w:rsidR="00922A2D">
        <w:rPr>
          <w:rFonts w:eastAsia="Times New Roman"/>
          <w:color w:val="auto"/>
          <w:lang w:eastAsia="lv-LV"/>
        </w:rPr>
        <w:t>Strukturālo reformu atbalsta ģenerāldirekto</w:t>
      </w:r>
      <w:r w:rsidR="00A55EB1">
        <w:rPr>
          <w:rFonts w:eastAsia="Times New Roman"/>
          <w:color w:val="auto"/>
          <w:lang w:eastAsia="lv-LV"/>
        </w:rPr>
        <w:t>rāts</w:t>
      </w:r>
      <w:r>
        <w:rPr>
          <w:rFonts w:eastAsia="Times New Roman"/>
          <w:color w:val="auto"/>
          <w:lang w:eastAsia="lv-LV"/>
        </w:rPr>
        <w:t xml:space="preserve">, </w:t>
      </w:r>
      <w:r w:rsidRPr="0077127A">
        <w:rPr>
          <w:rFonts w:eastAsia="Times New Roman"/>
          <w:color w:val="auto"/>
          <w:lang w:eastAsia="lv-LV"/>
        </w:rPr>
        <w:t xml:space="preserve">Eiropas Rekonstrukcijas un attīstības banka </w:t>
      </w:r>
      <w:r>
        <w:rPr>
          <w:rFonts w:eastAsia="Times New Roman"/>
          <w:color w:val="auto"/>
          <w:lang w:eastAsia="lv-LV"/>
        </w:rPr>
        <w:t>sadarbībā ar</w:t>
      </w:r>
      <w:r w:rsidRPr="0077127A">
        <w:rPr>
          <w:rFonts w:eastAsia="Times New Roman"/>
          <w:color w:val="auto"/>
          <w:lang w:eastAsia="lv-LV"/>
        </w:rPr>
        <w:t xml:space="preserve"> uzņēmumam KPMG Baltics īsteno</w:t>
      </w:r>
      <w:r>
        <w:rPr>
          <w:rFonts w:eastAsia="Times New Roman"/>
          <w:color w:val="auto"/>
          <w:lang w:eastAsia="lv-LV"/>
        </w:rPr>
        <w:t>ja projektu</w:t>
      </w:r>
      <w:r w:rsidRPr="0077127A">
        <w:rPr>
          <w:rFonts w:eastAsia="Times New Roman"/>
          <w:color w:val="auto"/>
          <w:lang w:eastAsia="lv-LV"/>
        </w:rPr>
        <w:t xml:space="preserve"> – </w:t>
      </w:r>
      <w:r>
        <w:rPr>
          <w:rFonts w:eastAsia="Times New Roman"/>
          <w:color w:val="auto"/>
          <w:lang w:eastAsia="lv-LV"/>
        </w:rPr>
        <w:t>konsultācijas pakalpojumu par k</w:t>
      </w:r>
      <w:r w:rsidRPr="0077127A">
        <w:rPr>
          <w:rFonts w:eastAsia="Times New Roman"/>
          <w:color w:val="auto"/>
          <w:lang w:eastAsia="lv-LV"/>
        </w:rPr>
        <w:t>apitāla tirgus attīstības akseleratora jeb mazo un vidējo uzņēmumu sākotnējā publiskā piedāvājuma fondu</w:t>
      </w:r>
      <w:r>
        <w:rPr>
          <w:rFonts w:eastAsia="Times New Roman"/>
          <w:color w:val="auto"/>
          <w:lang w:eastAsia="lv-LV"/>
        </w:rPr>
        <w:t xml:space="preserve"> izveidi. </w:t>
      </w:r>
      <w:r w:rsidRPr="0077127A">
        <w:rPr>
          <w:rFonts w:eastAsia="Times New Roman"/>
          <w:color w:val="auto"/>
          <w:lang w:eastAsia="lv-LV"/>
        </w:rPr>
        <w:t xml:space="preserve">Fonda projekta mērķis ir atbalstīt Baltijas </w:t>
      </w:r>
      <w:r>
        <w:rPr>
          <w:rFonts w:eastAsia="Times New Roman"/>
          <w:color w:val="auto"/>
          <w:lang w:eastAsia="lv-LV"/>
        </w:rPr>
        <w:t>mazo un vidējo uzņēmumu</w:t>
      </w:r>
      <w:r w:rsidRPr="0077127A">
        <w:rPr>
          <w:rFonts w:eastAsia="Times New Roman"/>
          <w:color w:val="auto"/>
          <w:lang w:eastAsia="lv-LV"/>
        </w:rPr>
        <w:t xml:space="preserve"> piekļuvi finansējumam un Baltijas kapitāla tirgu attīstību saskaņā ar E</w:t>
      </w:r>
      <w:r w:rsidR="005B3E50">
        <w:rPr>
          <w:rFonts w:eastAsia="Times New Roman"/>
          <w:color w:val="auto"/>
          <w:lang w:eastAsia="lv-LV"/>
        </w:rPr>
        <w:t xml:space="preserve">iropas </w:t>
      </w:r>
      <w:r w:rsidRPr="0077127A">
        <w:rPr>
          <w:rFonts w:eastAsia="Times New Roman"/>
          <w:color w:val="auto"/>
          <w:lang w:eastAsia="lv-LV"/>
        </w:rPr>
        <w:t>S</w:t>
      </w:r>
      <w:r w:rsidR="005B3E50">
        <w:rPr>
          <w:rFonts w:eastAsia="Times New Roman"/>
          <w:color w:val="auto"/>
          <w:lang w:eastAsia="lv-LV"/>
        </w:rPr>
        <w:t>avienības</w:t>
      </w:r>
      <w:r w:rsidRPr="0077127A">
        <w:rPr>
          <w:rFonts w:eastAsia="Times New Roman"/>
          <w:color w:val="auto"/>
          <w:lang w:eastAsia="lv-LV"/>
        </w:rPr>
        <w:t xml:space="preserve"> kapitāla tirgu savienības mērķiem.</w:t>
      </w:r>
      <w:r>
        <w:rPr>
          <w:rFonts w:eastAsia="Times New Roman"/>
          <w:color w:val="auto"/>
          <w:lang w:eastAsia="lv-LV"/>
        </w:rPr>
        <w:t xml:space="preserve"> </w:t>
      </w:r>
      <w:r w:rsidRPr="0077127A">
        <w:rPr>
          <w:rFonts w:eastAsia="Times New Roman"/>
          <w:color w:val="auto"/>
          <w:lang w:eastAsia="lv-LV"/>
        </w:rPr>
        <w:t>Projektu finansē</w:t>
      </w:r>
      <w:r>
        <w:rPr>
          <w:rFonts w:eastAsia="Times New Roman"/>
          <w:color w:val="auto"/>
          <w:lang w:eastAsia="lv-LV"/>
        </w:rPr>
        <w:t>ja</w:t>
      </w:r>
      <w:r w:rsidRPr="0077127A">
        <w:rPr>
          <w:rFonts w:eastAsia="Times New Roman"/>
          <w:color w:val="auto"/>
          <w:lang w:eastAsia="lv-LV"/>
        </w:rPr>
        <w:t xml:space="preserve"> Eiropas Komisija no Strukturālo reformu atbalsta programmas, un projekta saņēmēji ir Igaunijas, Latvijas un Lietuvas </w:t>
      </w:r>
      <w:r>
        <w:rPr>
          <w:rFonts w:eastAsia="Times New Roman"/>
          <w:color w:val="auto"/>
          <w:lang w:eastAsia="lv-LV"/>
        </w:rPr>
        <w:t>F</w:t>
      </w:r>
      <w:r w:rsidRPr="0077127A">
        <w:rPr>
          <w:rFonts w:eastAsia="Times New Roman"/>
          <w:color w:val="auto"/>
          <w:lang w:eastAsia="lv-LV"/>
        </w:rPr>
        <w:t>inanšu ministrijas.</w:t>
      </w:r>
    </w:p>
    <w:p w14:paraId="6F6C2575" w14:textId="77777777" w:rsidR="002D681E" w:rsidRPr="009C24DA" w:rsidRDefault="002D681E" w:rsidP="002D681E">
      <w:pPr>
        <w:pStyle w:val="Default"/>
        <w:jc w:val="both"/>
        <w:rPr>
          <w:rFonts w:eastAsia="Times New Roman"/>
          <w:color w:val="auto"/>
          <w:lang w:eastAsia="lv-LV"/>
        </w:rPr>
      </w:pPr>
    </w:p>
    <w:p w14:paraId="22E5FECE" w14:textId="7FCD2DAD" w:rsidR="002D681E" w:rsidRDefault="002D681E" w:rsidP="002D681E">
      <w:pPr>
        <w:pStyle w:val="Default"/>
        <w:jc w:val="both"/>
        <w:rPr>
          <w:color w:val="auto"/>
        </w:rPr>
      </w:pPr>
      <w:r w:rsidRPr="008F7E06">
        <w:t xml:space="preserve">Pašlaik mazie un vidējie uzņēmumi savu attīstību lielākoties finansē no īpašnieku pašu līdzekļiem, kredītiestāžu aizdevumiem, kā arī izmantojot privāto un riska kapitālu. Starptautiskā pieredze liecina, ka </w:t>
      </w:r>
      <w:r w:rsidRPr="008F7E06">
        <w:rPr>
          <w:b/>
          <w:bCs/>
        </w:rPr>
        <w:t xml:space="preserve">kapitāla tirgus </w:t>
      </w:r>
      <w:r w:rsidRPr="008F7E06">
        <w:t>ir viens no</w:t>
      </w:r>
      <w:r w:rsidRPr="008F7E06">
        <w:rPr>
          <w:b/>
          <w:bCs/>
        </w:rPr>
        <w:t xml:space="preserve"> galvenajiem avotiem</w:t>
      </w:r>
      <w:r w:rsidRPr="008F7E06">
        <w:t xml:space="preserve"> uzņēmuma kapitāla pieejamībai izaugsmei. N</w:t>
      </w:r>
      <w:r w:rsidRPr="008F7E06">
        <w:rPr>
          <w:color w:val="auto"/>
        </w:rPr>
        <w:t xml:space="preserve">eskatoties uz ievērojamiem Baltijas valstu valdību centieniem privātā kapitāla jomā pēdējo 15 gadu laikā, publiskā kapitāla jomā joprojām pastāv uzskatāma un skaitļos izsakāma tirgus nepilnība, kas pamato valsts iesaisti. Zemāk </w:t>
      </w:r>
      <w:r w:rsidR="005B3E50">
        <w:rPr>
          <w:color w:val="auto"/>
        </w:rPr>
        <w:t xml:space="preserve">pamatkapitāla tirgus kartē </w:t>
      </w:r>
      <w:r w:rsidRPr="008F7E06">
        <w:rPr>
          <w:color w:val="auto"/>
        </w:rPr>
        <w:t>attēlota</w:t>
      </w:r>
      <w:r w:rsidR="005B3E50">
        <w:rPr>
          <w:color w:val="auto"/>
        </w:rPr>
        <w:t xml:space="preserve"> (</w:t>
      </w:r>
      <w:r w:rsidR="008F73A6">
        <w:rPr>
          <w:color w:val="auto"/>
        </w:rPr>
        <w:t>14</w:t>
      </w:r>
      <w:r w:rsidR="005B3E50">
        <w:rPr>
          <w:color w:val="auto"/>
        </w:rPr>
        <w:t>.attēls)</w:t>
      </w:r>
      <w:r w:rsidRPr="008F7E06">
        <w:rPr>
          <w:color w:val="auto"/>
        </w:rPr>
        <w:t xml:space="preserve"> tirgus nepilnība kā iztrūkstošais elements mazo un vidējo uzņēmumu finansēšanas ķēdē. Pārejas fonds no privātā uz publisko kapitālu atbalsta uzņēmumu iekļaušanos publiskajā kapitāla tirgū. Pārejas fonda funkciju varētu veikt mazo un vidējo uzņēmumu sākotnējā publiskā piedāvājuma fonds.</w:t>
      </w:r>
    </w:p>
    <w:p w14:paraId="6C6CDDB4" w14:textId="77777777" w:rsidR="002D681E" w:rsidRDefault="002D681E" w:rsidP="002D681E">
      <w:pPr>
        <w:pStyle w:val="Default"/>
        <w:jc w:val="both"/>
        <w:rPr>
          <w:color w:val="auto"/>
        </w:rPr>
      </w:pPr>
    </w:p>
    <w:p w14:paraId="27823D6D" w14:textId="59362B9C" w:rsidR="002D681E" w:rsidRPr="008F7E06" w:rsidRDefault="002D681E" w:rsidP="002D681E">
      <w:pPr>
        <w:pStyle w:val="Default"/>
        <w:jc w:val="both"/>
        <w:rPr>
          <w:color w:val="auto"/>
        </w:rPr>
      </w:pPr>
      <w:r>
        <w:t>Š</w:t>
      </w:r>
      <w:r w:rsidRPr="007B289E">
        <w:t xml:space="preserve">āds fonds risinātu tirgus nepilnību </w:t>
      </w:r>
      <w:r w:rsidR="00313E2D">
        <w:t>–</w:t>
      </w:r>
      <w:r>
        <w:t xml:space="preserve"> </w:t>
      </w:r>
      <w:r w:rsidRPr="007B289E">
        <w:t xml:space="preserve">pieeju finansējumam pirms uzņēmums ieiet biržā, kā arī, ņemot vērā to, ka kapitāla tirgus pie mums ir vāji attīstīts, </w:t>
      </w:r>
      <w:r>
        <w:t>sākotnējā publiskā piedāvājuma</w:t>
      </w:r>
      <w:r w:rsidRPr="007B289E">
        <w:t xml:space="preserve"> gadījumā</w:t>
      </w:r>
      <w:r w:rsidR="00BA2642">
        <w:t xml:space="preserve"> fonds</w:t>
      </w:r>
      <w:r w:rsidRPr="007B289E">
        <w:t xml:space="preserve"> </w:t>
      </w:r>
      <w:r>
        <w:t xml:space="preserve">darbotos </w:t>
      </w:r>
      <w:r w:rsidRPr="007B289E">
        <w:t xml:space="preserve">kā enkura investors un papildus garants </w:t>
      </w:r>
      <w:r>
        <w:t>sākotnējā publiskā piedāvājuma</w:t>
      </w:r>
      <w:r w:rsidRPr="007B289E">
        <w:t xml:space="preserve"> sekmīgai norisei.</w:t>
      </w:r>
    </w:p>
    <w:p w14:paraId="66B668CF" w14:textId="77777777" w:rsidR="002D681E" w:rsidRDefault="002D681E" w:rsidP="002D681E">
      <w:pPr>
        <w:ind w:firstLine="720"/>
        <w:rPr>
          <w:rFonts w:cs="Times New Roman"/>
          <w:sz w:val="28"/>
          <w:szCs w:val="28"/>
        </w:rPr>
      </w:pPr>
    </w:p>
    <w:p w14:paraId="7EDFC1C9" w14:textId="3C947A92" w:rsidR="002D681E" w:rsidRPr="00936A40" w:rsidRDefault="00455058" w:rsidP="002D681E">
      <w:pPr>
        <w:ind w:firstLine="720"/>
        <w:jc w:val="center"/>
        <w:rPr>
          <w:rFonts w:cs="Times New Roman"/>
          <w:b/>
          <w:bCs/>
          <w:szCs w:val="24"/>
        </w:rPr>
      </w:pPr>
      <w:r>
        <w:rPr>
          <w:rFonts w:cs="Times New Roman"/>
          <w:noProof/>
          <w:sz w:val="28"/>
          <w:szCs w:val="28"/>
          <w:lang w:eastAsia="lv-LV"/>
        </w:rPr>
        <w:drawing>
          <wp:anchor distT="0" distB="0" distL="114300" distR="114300" simplePos="0" relativeHeight="251658245" behindDoc="0" locked="0" layoutInCell="1" allowOverlap="1" wp14:anchorId="1887E580" wp14:editId="1089EB1C">
            <wp:simplePos x="0" y="0"/>
            <wp:positionH relativeFrom="column">
              <wp:posOffset>456723</wp:posOffset>
            </wp:positionH>
            <wp:positionV relativeFrom="paragraph">
              <wp:posOffset>412659</wp:posOffset>
            </wp:positionV>
            <wp:extent cx="4505365" cy="2552537"/>
            <wp:effectExtent l="0" t="0" r="0" b="635"/>
            <wp:wrapTopAndBottom/>
            <wp:docPr id="60" name="Picture 60" descr="Graphical user interface, application, timeline, Team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Picture 60" descr="Graphical user interface, application, timeline, Teams&#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4505365" cy="2552537"/>
                    </a:xfrm>
                    <a:prstGeom prst="rect">
                      <a:avLst/>
                    </a:prstGeom>
                    <a:noFill/>
                  </pic:spPr>
                </pic:pic>
              </a:graphicData>
            </a:graphic>
          </wp:anchor>
        </w:drawing>
      </w:r>
      <w:r w:rsidR="005B3E50">
        <w:rPr>
          <w:rFonts w:cs="Times New Roman"/>
          <w:b/>
          <w:bCs/>
          <w:szCs w:val="24"/>
        </w:rPr>
        <w:t>1</w:t>
      </w:r>
      <w:r w:rsidR="00A133D9">
        <w:rPr>
          <w:rFonts w:cs="Times New Roman"/>
          <w:b/>
          <w:bCs/>
          <w:szCs w:val="24"/>
        </w:rPr>
        <w:t>4</w:t>
      </w:r>
      <w:r w:rsidR="005B3E50">
        <w:rPr>
          <w:rFonts w:cs="Times New Roman"/>
          <w:b/>
          <w:bCs/>
          <w:szCs w:val="24"/>
        </w:rPr>
        <w:t xml:space="preserve">. attēls. </w:t>
      </w:r>
      <w:r w:rsidR="002D681E" w:rsidRPr="00936A40">
        <w:rPr>
          <w:rFonts w:cs="Times New Roman"/>
          <w:b/>
          <w:bCs/>
          <w:szCs w:val="24"/>
        </w:rPr>
        <w:t>Baltijas mazo un vidējo uzņēmumu sākotnējā publiskā piedāvājuma fonds</w:t>
      </w:r>
    </w:p>
    <w:p w14:paraId="2C68C0C5" w14:textId="405525ED" w:rsidR="002D681E" w:rsidRDefault="002D681E" w:rsidP="002D681E">
      <w:pPr>
        <w:ind w:firstLine="720"/>
        <w:rPr>
          <w:rFonts w:cs="Times New Roman"/>
          <w:sz w:val="28"/>
          <w:szCs w:val="28"/>
        </w:rPr>
      </w:pPr>
    </w:p>
    <w:p w14:paraId="33F3747C" w14:textId="77777777" w:rsidR="002D681E" w:rsidRDefault="002D681E" w:rsidP="002D681E">
      <w:pPr>
        <w:pStyle w:val="Default"/>
        <w:jc w:val="both"/>
        <w:rPr>
          <w:rFonts w:eastAsia="Times New Roman"/>
          <w:color w:val="auto"/>
          <w:lang w:eastAsia="lv-LV"/>
        </w:rPr>
      </w:pPr>
    </w:p>
    <w:p w14:paraId="1DC88F11" w14:textId="77777777" w:rsidR="002D681E" w:rsidRDefault="002D681E" w:rsidP="002D681E">
      <w:pPr>
        <w:pStyle w:val="Default"/>
        <w:jc w:val="both"/>
        <w:rPr>
          <w:rFonts w:eastAsia="Times New Roman"/>
          <w:color w:val="auto"/>
          <w:lang w:eastAsia="lv-LV"/>
        </w:rPr>
      </w:pPr>
      <w:r>
        <w:rPr>
          <w:rFonts w:eastAsia="Times New Roman"/>
          <w:color w:val="auto"/>
          <w:lang w:eastAsia="lv-LV"/>
        </w:rPr>
        <w:t xml:space="preserve">Detalizēts izklāsts par Baltijas mazo un vidējo uzņēmumu sākotnējā publiskā piedāvājuma fondu kā atbalsta pasākuma nepieciešamību un darbības modeli sniegts informatīvajā ziņojuma “Par Baltijas mazo un vidējo uzņēmumu sākotnējā publiskā piedāvājuma fonda </w:t>
      </w:r>
      <w:r>
        <w:rPr>
          <w:rFonts w:eastAsia="Times New Roman"/>
          <w:color w:val="auto"/>
          <w:lang w:eastAsia="lv-LV"/>
        </w:rPr>
        <w:lastRenderedPageBreak/>
        <w:t>izveidi”, kas izskatīts Ministru kabineta 2021.gada 24.augusta Ministru kabineta sēdē (prot. Nr.57 36.§)</w:t>
      </w:r>
      <w:r>
        <w:rPr>
          <w:rStyle w:val="FootnoteReference"/>
          <w:rFonts w:eastAsia="Times New Roman"/>
          <w:color w:val="auto"/>
          <w:lang w:eastAsia="lv-LV"/>
        </w:rPr>
        <w:footnoteReference w:id="14"/>
      </w:r>
      <w:r>
        <w:rPr>
          <w:rFonts w:eastAsia="Times New Roman"/>
          <w:color w:val="auto"/>
          <w:lang w:eastAsia="lv-LV"/>
        </w:rPr>
        <w:t xml:space="preserve">. Ministru kabinets minētajā sēdē konceptuāli atbalstīja nepieciešamību šādu fondu izveidot un uzdeva Ekonomikas ministrijai sadarbībā ar Finanšu ministriju un akciju sabiedrību “Attīstības finanšu institūcija </w:t>
      </w:r>
      <w:proofErr w:type="spellStart"/>
      <w:r>
        <w:rPr>
          <w:rFonts w:eastAsia="Times New Roman"/>
          <w:color w:val="auto"/>
          <w:lang w:eastAsia="lv-LV"/>
        </w:rPr>
        <w:t>Altum</w:t>
      </w:r>
      <w:proofErr w:type="spellEnd"/>
      <w:r>
        <w:rPr>
          <w:rFonts w:eastAsia="Times New Roman"/>
          <w:color w:val="auto"/>
          <w:lang w:eastAsia="lv-LV"/>
        </w:rPr>
        <w:t xml:space="preserve">” izstrādāt un līdz 2023.gada 30.martam iesniegt izskatīšanai Ministru kabinetā specifiskā atbalsta mērķa noteikumus vai informatīvo ziņojumu par minētā fonda izveidi. </w:t>
      </w:r>
    </w:p>
    <w:p w14:paraId="322546BC" w14:textId="77777777" w:rsidR="002D681E" w:rsidRDefault="002D681E" w:rsidP="002D681E">
      <w:pPr>
        <w:pStyle w:val="Default"/>
        <w:jc w:val="both"/>
        <w:rPr>
          <w:rFonts w:eastAsia="Times New Roman"/>
          <w:color w:val="auto"/>
          <w:lang w:eastAsia="lv-LV"/>
        </w:rPr>
      </w:pPr>
    </w:p>
    <w:p w14:paraId="27178E4C" w14:textId="58CED402" w:rsidR="00260EAD" w:rsidRDefault="002D681E" w:rsidP="002D681E">
      <w:pPr>
        <w:pStyle w:val="Default"/>
        <w:jc w:val="both"/>
        <w:rPr>
          <w:rFonts w:eastAsia="Times New Roman"/>
          <w:color w:val="auto"/>
          <w:lang w:eastAsia="lv-LV"/>
        </w:rPr>
      </w:pPr>
      <w:r>
        <w:rPr>
          <w:rFonts w:eastAsia="Times New Roman"/>
          <w:color w:val="auto"/>
          <w:lang w:eastAsia="lv-LV"/>
        </w:rPr>
        <w:t>Izpildot uzdoto</w:t>
      </w:r>
      <w:r w:rsidR="00904D3B">
        <w:rPr>
          <w:rFonts w:eastAsia="Times New Roman"/>
          <w:color w:val="auto"/>
          <w:lang w:eastAsia="lv-LV"/>
        </w:rPr>
        <w:t xml:space="preserve">, šobrīd </w:t>
      </w:r>
      <w:r w:rsidR="00211F95">
        <w:rPr>
          <w:rFonts w:eastAsia="Times New Roman"/>
          <w:color w:val="auto"/>
          <w:lang w:eastAsia="lv-LV"/>
        </w:rPr>
        <w:t>ir izstrādāts</w:t>
      </w:r>
      <w:r w:rsidR="00B24427">
        <w:rPr>
          <w:rFonts w:eastAsia="Times New Roman"/>
          <w:color w:val="auto"/>
          <w:lang w:eastAsia="lv-LV"/>
        </w:rPr>
        <w:t xml:space="preserve"> </w:t>
      </w:r>
      <w:r>
        <w:rPr>
          <w:rFonts w:eastAsia="Times New Roman"/>
          <w:color w:val="auto"/>
          <w:lang w:eastAsia="lv-LV"/>
        </w:rPr>
        <w:t>informatīvā ziņojuma projekts</w:t>
      </w:r>
      <w:r w:rsidR="00A8234C" w:rsidRPr="00A8234C">
        <w:t xml:space="preserve"> </w:t>
      </w:r>
      <w:r w:rsidR="00A8234C" w:rsidRPr="00A8234C">
        <w:rPr>
          <w:rFonts w:eastAsia="Times New Roman"/>
          <w:color w:val="auto"/>
          <w:lang w:eastAsia="lv-LV"/>
        </w:rPr>
        <w:t>“Par Baltijas mazo un vidējo uzņēmumu sākotnējā publiskā piedāvājuma fonda izveidi”</w:t>
      </w:r>
      <w:r>
        <w:rPr>
          <w:rFonts w:eastAsia="Times New Roman"/>
          <w:color w:val="auto"/>
          <w:lang w:eastAsia="lv-LV"/>
        </w:rPr>
        <w:t xml:space="preserve">, kas paredz turpmāko rīcību Baltijas mazo un vidējo uzņēmumu sākotnējā publiskā piedāvājuma fonda izveidei. </w:t>
      </w:r>
    </w:p>
    <w:p w14:paraId="59419D5F" w14:textId="77777777" w:rsidR="00260EAD" w:rsidRDefault="00260EAD" w:rsidP="002D681E">
      <w:pPr>
        <w:pStyle w:val="Default"/>
        <w:jc w:val="both"/>
        <w:rPr>
          <w:rFonts w:eastAsia="Times New Roman"/>
          <w:color w:val="auto"/>
          <w:lang w:eastAsia="lv-LV"/>
        </w:rPr>
      </w:pPr>
    </w:p>
    <w:p w14:paraId="287E7A54" w14:textId="77777777" w:rsidR="00260EAD" w:rsidRPr="00260EAD" w:rsidRDefault="00260EAD" w:rsidP="00260EAD">
      <w:pPr>
        <w:pStyle w:val="Default"/>
        <w:jc w:val="both"/>
        <w:rPr>
          <w:rFonts w:eastAsia="Times New Roman"/>
          <w:color w:val="auto"/>
          <w:lang w:eastAsia="lv-LV"/>
        </w:rPr>
      </w:pPr>
      <w:r w:rsidRPr="00260EAD">
        <w:rPr>
          <w:rFonts w:eastAsia="Times New Roman"/>
          <w:color w:val="auto"/>
          <w:lang w:eastAsia="lv-LV"/>
        </w:rPr>
        <w:t>Fonds nodrošinās finansējumu MVU sākotnējai kotēšanai un iekļaušanai Baltijas valstu vērtspapīru tirgū, prioritāri akciju tirgū (gan regulētajā tirgū, gan daudzpusējās tirdzniecības sistēmas (MTF) alternatīvajā tirgū Nasdaq Baltijas biržā). Fonds darbosies kā specializēts finanšu starpnieks, kurš veiks šādus ieguldījumus:</w:t>
      </w:r>
    </w:p>
    <w:p w14:paraId="1727B672" w14:textId="77777777" w:rsidR="00260EAD" w:rsidRPr="00260EAD" w:rsidRDefault="00260EAD" w:rsidP="00260EAD">
      <w:pPr>
        <w:pStyle w:val="Default"/>
        <w:jc w:val="both"/>
        <w:rPr>
          <w:rFonts w:eastAsia="Times New Roman"/>
          <w:color w:val="auto"/>
          <w:lang w:eastAsia="lv-LV"/>
        </w:rPr>
      </w:pPr>
      <w:r w:rsidRPr="00260EAD">
        <w:rPr>
          <w:rFonts w:eastAsia="Times New Roman"/>
          <w:color w:val="auto"/>
          <w:lang w:eastAsia="lv-LV"/>
        </w:rPr>
        <w:t>a.</w:t>
      </w:r>
      <w:r w:rsidRPr="00260EAD">
        <w:rPr>
          <w:rFonts w:eastAsia="Times New Roman"/>
          <w:color w:val="auto"/>
          <w:lang w:eastAsia="lv-LV"/>
        </w:rPr>
        <w:tab/>
        <w:t xml:space="preserve">sākotnējos publiskos vai privātajos piedāvājumos Nasdaq Baltijas biržā; </w:t>
      </w:r>
    </w:p>
    <w:p w14:paraId="7F493BCE" w14:textId="698EE34B" w:rsidR="00260EAD" w:rsidRDefault="00260EAD" w:rsidP="00260EAD">
      <w:pPr>
        <w:pStyle w:val="Default"/>
        <w:jc w:val="both"/>
        <w:rPr>
          <w:rFonts w:eastAsia="Times New Roman"/>
          <w:color w:val="auto"/>
          <w:lang w:eastAsia="lv-LV"/>
        </w:rPr>
      </w:pPr>
      <w:r w:rsidRPr="00260EAD">
        <w:rPr>
          <w:rFonts w:eastAsia="Times New Roman"/>
          <w:color w:val="auto"/>
          <w:lang w:eastAsia="lv-LV"/>
        </w:rPr>
        <w:t>b.</w:t>
      </w:r>
      <w:r w:rsidRPr="00260EAD">
        <w:rPr>
          <w:rFonts w:eastAsia="Times New Roman"/>
          <w:color w:val="auto"/>
          <w:lang w:eastAsia="lv-LV"/>
        </w:rPr>
        <w:tab/>
        <w:t>pirms piedāvājuma posmā ar skaidru nolūku piemērotā laika posmā (orientējoši 12–24 mēnešos) iekļaut uzņēmumu biržas sarakstā.</w:t>
      </w:r>
    </w:p>
    <w:p w14:paraId="2475375D" w14:textId="77777777" w:rsidR="00260EAD" w:rsidRDefault="00260EAD" w:rsidP="002D681E">
      <w:pPr>
        <w:pStyle w:val="Default"/>
        <w:jc w:val="both"/>
        <w:rPr>
          <w:rFonts w:eastAsia="Times New Roman"/>
          <w:color w:val="auto"/>
          <w:lang w:eastAsia="lv-LV"/>
        </w:rPr>
      </w:pPr>
    </w:p>
    <w:p w14:paraId="5B175FAE" w14:textId="3CF1D495" w:rsidR="002D681E" w:rsidRDefault="002D681E" w:rsidP="002D681E">
      <w:pPr>
        <w:pStyle w:val="Default"/>
        <w:jc w:val="both"/>
        <w:rPr>
          <w:rFonts w:eastAsia="Times New Roman"/>
          <w:color w:val="auto"/>
          <w:lang w:eastAsia="lv-LV"/>
        </w:rPr>
      </w:pPr>
      <w:r>
        <w:rPr>
          <w:rFonts w:eastAsia="Times New Roman"/>
          <w:color w:val="auto"/>
          <w:lang w:eastAsia="lv-LV"/>
        </w:rPr>
        <w:t xml:space="preserve">Fonda darbība būs vērsta uz pelnošiem maziem un vidējiem uzņēmumiem ar uzņēmuma vērtību orientējoši no 5-100 miljoniem eiro. Saskaņā ar fonda izstrādes projekta ietvaros veikto analīzi, potenciālie pretendenti darbojas informāciju tehnoloģiju, apstrādes rūpniecības, biotehnoloģiju, pārtikas rūpniecības u.c. augstas pievienotās vērtības nozarēs, kas atbilst valsts stratēģiskās attīstības virzieniem. Atkarībā no konkrētā projekta ieguldījuma apmērs vienā uzņēmumā plānots robežās no 0,4 līdz 5 miljoniem eiro, vidēji 2-3 miljoni eiro. Fonda un privāto ieguldītāju investīcijas darījuma līmenī tiks veiktas uz vienādiem tirgus nosacījumiem, nodrošinot </w:t>
      </w:r>
      <w:proofErr w:type="spellStart"/>
      <w:r w:rsidRPr="00C93861">
        <w:rPr>
          <w:rFonts w:eastAsia="Times New Roman"/>
          <w:i/>
          <w:iCs/>
          <w:color w:val="auto"/>
          <w:lang w:eastAsia="lv-LV"/>
        </w:rPr>
        <w:t>pari</w:t>
      </w:r>
      <w:proofErr w:type="spellEnd"/>
      <w:r w:rsidRPr="00C93861">
        <w:rPr>
          <w:rFonts w:eastAsia="Times New Roman"/>
          <w:i/>
          <w:iCs/>
          <w:color w:val="auto"/>
          <w:lang w:eastAsia="lv-LV"/>
        </w:rPr>
        <w:t xml:space="preserve"> </w:t>
      </w:r>
      <w:proofErr w:type="spellStart"/>
      <w:r w:rsidRPr="00C93861">
        <w:rPr>
          <w:rFonts w:eastAsia="Times New Roman"/>
          <w:i/>
          <w:iCs/>
          <w:color w:val="auto"/>
          <w:lang w:eastAsia="lv-LV"/>
        </w:rPr>
        <w:t>passu</w:t>
      </w:r>
      <w:proofErr w:type="spellEnd"/>
      <w:r w:rsidRPr="00C93861">
        <w:rPr>
          <w:rFonts w:eastAsia="Times New Roman"/>
          <w:i/>
          <w:iCs/>
          <w:color w:val="auto"/>
          <w:lang w:eastAsia="lv-LV"/>
        </w:rPr>
        <w:t xml:space="preserve"> </w:t>
      </w:r>
      <w:r>
        <w:rPr>
          <w:rFonts w:eastAsia="Times New Roman"/>
          <w:color w:val="auto"/>
          <w:lang w:eastAsia="lv-LV"/>
        </w:rPr>
        <w:t xml:space="preserve">principa ievērošanu. Fonds investēs ne vairāk kā 50% no ieguldījumiem uzņēmumos. </w:t>
      </w:r>
      <w:r w:rsidR="00314729" w:rsidRPr="00314729">
        <w:rPr>
          <w:rFonts w:eastAsia="Times New Roman"/>
          <w:color w:val="auto"/>
          <w:lang w:eastAsia="lv-LV"/>
        </w:rPr>
        <w:t>Savukārt gadījumā, ja fondā ieguldīta ir arī privāto investoru nauda, tad investējot konkrētā uzņēmumā valsts atbalsta daļa nevar pārsniegt 50% no kopējā ieguldījuma.</w:t>
      </w:r>
      <w:r w:rsidR="00314729">
        <w:rPr>
          <w:rFonts w:eastAsia="Times New Roman"/>
          <w:color w:val="auto"/>
          <w:lang w:eastAsia="lv-LV"/>
        </w:rPr>
        <w:t xml:space="preserve"> </w:t>
      </w:r>
      <w:r>
        <w:rPr>
          <w:rFonts w:eastAsia="Times New Roman"/>
          <w:color w:val="auto"/>
          <w:lang w:eastAsia="lv-LV"/>
        </w:rPr>
        <w:t xml:space="preserve">Fonda pārvaldnieki tiks atlasīti atklātā, pārredzamā un nediskriminējošā procedūrā. </w:t>
      </w:r>
    </w:p>
    <w:p w14:paraId="2ABE77B2" w14:textId="77777777" w:rsidR="002D681E" w:rsidRDefault="002D681E" w:rsidP="002D681E">
      <w:pPr>
        <w:pStyle w:val="Default"/>
        <w:jc w:val="both"/>
        <w:rPr>
          <w:rFonts w:eastAsia="Times New Roman"/>
          <w:color w:val="auto"/>
          <w:lang w:eastAsia="lv-LV"/>
        </w:rPr>
      </w:pPr>
    </w:p>
    <w:p w14:paraId="6802A733" w14:textId="331EB8AE" w:rsidR="002D681E" w:rsidRDefault="002D681E" w:rsidP="002D681E">
      <w:pPr>
        <w:pStyle w:val="Default"/>
        <w:jc w:val="both"/>
        <w:rPr>
          <w:rFonts w:eastAsia="Times New Roman"/>
          <w:color w:val="auto"/>
          <w:lang w:eastAsia="lv-LV"/>
        </w:rPr>
      </w:pPr>
      <w:r>
        <w:rPr>
          <w:rFonts w:eastAsia="Times New Roman"/>
          <w:color w:val="auto"/>
          <w:lang w:eastAsia="lv-LV"/>
        </w:rPr>
        <w:t xml:space="preserve">Fonda izveides sākumposmā kā fonda dalībnieki paredzēti akciju sabiedrību “Attīstības finanšu institūcija </w:t>
      </w:r>
      <w:proofErr w:type="spellStart"/>
      <w:r>
        <w:rPr>
          <w:rFonts w:eastAsia="Times New Roman"/>
          <w:color w:val="auto"/>
          <w:lang w:eastAsia="lv-LV"/>
        </w:rPr>
        <w:t>Altum</w:t>
      </w:r>
      <w:proofErr w:type="spellEnd"/>
      <w:r>
        <w:rPr>
          <w:rFonts w:eastAsia="Times New Roman"/>
          <w:color w:val="auto"/>
          <w:lang w:eastAsia="lv-LV"/>
        </w:rPr>
        <w:t>” un Lietuvas UAB “</w:t>
      </w:r>
      <w:proofErr w:type="spellStart"/>
      <w:r>
        <w:rPr>
          <w:rFonts w:eastAsia="Times New Roman"/>
          <w:color w:val="auto"/>
          <w:lang w:eastAsia="lv-LV"/>
        </w:rPr>
        <w:t>Investiciju</w:t>
      </w:r>
      <w:proofErr w:type="spellEnd"/>
      <w:r>
        <w:rPr>
          <w:rFonts w:eastAsia="Times New Roman"/>
          <w:color w:val="auto"/>
          <w:lang w:eastAsia="lv-LV"/>
        </w:rPr>
        <w:t xml:space="preserve"> ir </w:t>
      </w:r>
      <w:proofErr w:type="spellStart"/>
      <w:r>
        <w:rPr>
          <w:rFonts w:eastAsia="Times New Roman"/>
          <w:color w:val="auto"/>
          <w:lang w:eastAsia="lv-LV"/>
        </w:rPr>
        <w:t>verslo</w:t>
      </w:r>
      <w:proofErr w:type="spellEnd"/>
      <w:r>
        <w:rPr>
          <w:rFonts w:eastAsia="Times New Roman"/>
          <w:color w:val="auto"/>
          <w:lang w:eastAsia="lv-LV"/>
        </w:rPr>
        <w:t xml:space="preserve"> </w:t>
      </w:r>
      <w:proofErr w:type="spellStart"/>
      <w:r>
        <w:rPr>
          <w:rFonts w:eastAsia="Times New Roman"/>
          <w:color w:val="auto"/>
          <w:lang w:eastAsia="lv-LV"/>
        </w:rPr>
        <w:t>garantijos</w:t>
      </w:r>
      <w:proofErr w:type="spellEnd"/>
      <w:r>
        <w:rPr>
          <w:rFonts w:eastAsia="Times New Roman"/>
          <w:color w:val="auto"/>
          <w:lang w:eastAsia="lv-LV"/>
        </w:rPr>
        <w:t>” (INVEGA). Pēc fonda izveides, iespējams pievienoties arī citiem privātiem investoriem. Fonda darbības</w:t>
      </w:r>
      <w:r w:rsidR="00211F95">
        <w:rPr>
          <w:rFonts w:eastAsia="Times New Roman"/>
          <w:color w:val="auto"/>
          <w:lang w:eastAsia="lv-LV"/>
        </w:rPr>
        <w:t xml:space="preserve"> </w:t>
      </w:r>
      <w:r>
        <w:rPr>
          <w:rFonts w:eastAsia="Times New Roman"/>
          <w:color w:val="auto"/>
          <w:lang w:eastAsia="lv-LV"/>
        </w:rPr>
        <w:t xml:space="preserve">laiks – 10 gadi ar pagarināšanas iespējām, atbilstoši tirgus praksei (1-2 gadi). Kopējais minimālai fonda apjoms – </w:t>
      </w:r>
      <w:r w:rsidR="008A3476">
        <w:rPr>
          <w:rFonts w:eastAsia="Times New Roman"/>
          <w:color w:val="auto"/>
          <w:lang w:eastAsia="lv-LV"/>
        </w:rPr>
        <w:t>5</w:t>
      </w:r>
      <w:r>
        <w:rPr>
          <w:rFonts w:eastAsia="Times New Roman"/>
          <w:color w:val="auto"/>
          <w:lang w:eastAsia="lv-LV"/>
        </w:rPr>
        <w:t>0 miljoni eiro</w:t>
      </w:r>
      <w:r w:rsidR="00C604F5">
        <w:rPr>
          <w:rFonts w:eastAsia="Times New Roman"/>
          <w:color w:val="auto"/>
          <w:lang w:eastAsia="lv-LV"/>
        </w:rPr>
        <w:t>,</w:t>
      </w:r>
      <w:r>
        <w:rPr>
          <w:rFonts w:eastAsia="Times New Roman"/>
          <w:color w:val="auto"/>
          <w:lang w:eastAsia="lv-LV"/>
        </w:rPr>
        <w:t xml:space="preserve"> </w:t>
      </w:r>
    </w:p>
    <w:p w14:paraId="65388E6D" w14:textId="77777777" w:rsidR="008A3476" w:rsidRDefault="008A3476" w:rsidP="002D681E">
      <w:pPr>
        <w:pStyle w:val="Default"/>
        <w:jc w:val="both"/>
        <w:rPr>
          <w:rFonts w:eastAsia="Times New Roman"/>
          <w:color w:val="auto"/>
          <w:lang w:eastAsia="lv-LV"/>
        </w:rPr>
      </w:pPr>
    </w:p>
    <w:p w14:paraId="33A520BB" w14:textId="77777777" w:rsidR="008A3476" w:rsidRPr="008A3476" w:rsidRDefault="008A3476" w:rsidP="00F10308">
      <w:pPr>
        <w:ind w:firstLine="720"/>
        <w:jc w:val="both"/>
        <w:rPr>
          <w:rFonts w:cs="Times New Roman"/>
        </w:rPr>
      </w:pPr>
      <w:r w:rsidRPr="008A3476">
        <w:rPr>
          <w:rFonts w:cs="Times New Roman"/>
        </w:rPr>
        <w:t>Fonda īstenošanā tiks ņemti vērā šādi nosacījumi:</w:t>
      </w:r>
    </w:p>
    <w:p w14:paraId="60E5664C" w14:textId="5365F690" w:rsidR="008A3476" w:rsidRPr="008A3476" w:rsidRDefault="008A3476" w:rsidP="00F10308">
      <w:pPr>
        <w:pStyle w:val="ListParagraph"/>
        <w:numPr>
          <w:ilvl w:val="0"/>
          <w:numId w:val="22"/>
        </w:numPr>
        <w:jc w:val="both"/>
        <w:rPr>
          <w:rFonts w:cs="Times New Roman"/>
        </w:rPr>
      </w:pPr>
      <w:r>
        <w:rPr>
          <w:rFonts w:cs="Times New Roman"/>
        </w:rPr>
        <w:t>p</w:t>
      </w:r>
      <w:r w:rsidRPr="008A3476">
        <w:rPr>
          <w:rFonts w:cs="Times New Roman"/>
        </w:rPr>
        <w:t>rimāri investīcijas tiek veiktas Baltijā, investīcijas Latvijā un Lietuvā ne mazākā apmērā kā sākotnējais katras valsts ieguldījums (t.i. vismaz 20 miljoni e</w:t>
      </w:r>
      <w:r>
        <w:rPr>
          <w:rFonts w:cs="Times New Roman"/>
        </w:rPr>
        <w:t>i</w:t>
      </w:r>
      <w:r w:rsidRPr="008A3476">
        <w:rPr>
          <w:rFonts w:cs="Times New Roman"/>
        </w:rPr>
        <w:t>ro Latvijas un 20 miljoni eiro Lietuvas uzņēmumos)</w:t>
      </w:r>
      <w:r>
        <w:rPr>
          <w:rFonts w:cs="Times New Roman"/>
        </w:rPr>
        <w:t>;</w:t>
      </w:r>
      <w:r w:rsidRPr="008A3476">
        <w:rPr>
          <w:rFonts w:cs="Times New Roman"/>
        </w:rPr>
        <w:t xml:space="preserve"> </w:t>
      </w:r>
    </w:p>
    <w:p w14:paraId="5B924C92" w14:textId="375358C9" w:rsidR="008A3476" w:rsidRPr="008A3476" w:rsidRDefault="008A3476" w:rsidP="00F10308">
      <w:pPr>
        <w:pStyle w:val="ListParagraph"/>
        <w:numPr>
          <w:ilvl w:val="0"/>
          <w:numId w:val="22"/>
        </w:numPr>
        <w:jc w:val="both"/>
        <w:rPr>
          <w:rFonts w:cs="Times New Roman"/>
        </w:rPr>
      </w:pPr>
      <w:r>
        <w:rPr>
          <w:rFonts w:cs="Times New Roman"/>
        </w:rPr>
        <w:t>p</w:t>
      </w:r>
      <w:r w:rsidRPr="008A3476">
        <w:rPr>
          <w:rFonts w:cs="Times New Roman"/>
        </w:rPr>
        <w:t>aredzēts noteikt, ka no Fonda pārvaldnieka</w:t>
      </w:r>
      <w:r w:rsidRPr="00F10308">
        <w:rPr>
          <w:rFonts w:cs="Times New Roman"/>
        </w:rPr>
        <w:t>, ja tas nav nodibināts Latvijā,</w:t>
      </w:r>
      <w:r w:rsidRPr="008A3476">
        <w:rPr>
          <w:rFonts w:cs="Times New Roman"/>
        </w:rPr>
        <w:t xml:space="preserve"> galvenā personāla (</w:t>
      </w:r>
      <w:proofErr w:type="spellStart"/>
      <w:r w:rsidRPr="008A3476">
        <w:rPr>
          <w:rFonts w:cs="Times New Roman"/>
        </w:rPr>
        <w:t>angl</w:t>
      </w:r>
      <w:proofErr w:type="spellEnd"/>
      <w:r w:rsidRPr="008A3476">
        <w:rPr>
          <w:rFonts w:cs="Times New Roman"/>
        </w:rPr>
        <w:t xml:space="preserve">. </w:t>
      </w:r>
      <w:proofErr w:type="spellStart"/>
      <w:r w:rsidRPr="008A3476">
        <w:rPr>
          <w:rFonts w:cs="Times New Roman"/>
          <w:i/>
        </w:rPr>
        <w:t>key</w:t>
      </w:r>
      <w:proofErr w:type="spellEnd"/>
      <w:r w:rsidRPr="008A3476">
        <w:rPr>
          <w:rFonts w:cs="Times New Roman"/>
          <w:i/>
        </w:rPr>
        <w:t xml:space="preserve"> </w:t>
      </w:r>
      <w:proofErr w:type="spellStart"/>
      <w:r w:rsidRPr="008A3476">
        <w:rPr>
          <w:rFonts w:cs="Times New Roman"/>
          <w:i/>
        </w:rPr>
        <w:t>personnel</w:t>
      </w:r>
      <w:proofErr w:type="spellEnd"/>
      <w:r w:rsidRPr="008A3476">
        <w:rPr>
          <w:rFonts w:cs="Times New Roman"/>
        </w:rPr>
        <w:t>) vismaz vienam pārstāvim jāatrodas Latvijā un jābūt pieredzei ar kapitāla tirgus darījumiem Latvijā, kā arī jāspēj nodrošināt Fonda stratēģijai atbilstoši ieguldījumi Latvijā</w:t>
      </w:r>
      <w:r>
        <w:rPr>
          <w:rFonts w:cs="Times New Roman"/>
        </w:rPr>
        <w:t>;</w:t>
      </w:r>
    </w:p>
    <w:p w14:paraId="16906A83" w14:textId="27EF2C7F" w:rsidR="008A3476" w:rsidRPr="00F10308" w:rsidRDefault="008A3476" w:rsidP="00F10308">
      <w:pPr>
        <w:pStyle w:val="ListParagraph"/>
        <w:numPr>
          <w:ilvl w:val="0"/>
          <w:numId w:val="22"/>
        </w:numPr>
        <w:jc w:val="both"/>
        <w:rPr>
          <w:rFonts w:cs="Times New Roman"/>
        </w:rPr>
      </w:pPr>
      <w:r>
        <w:rPr>
          <w:rFonts w:cs="Times New Roman"/>
        </w:rPr>
        <w:t>p</w:t>
      </w:r>
      <w:r w:rsidRPr="00F10308">
        <w:rPr>
          <w:rFonts w:cs="Times New Roman"/>
        </w:rPr>
        <w:t>aredzēts noteikt, ka Fonds tiek reģistrēts tā dibinātāju valstī, Latvijas Republikā vai Lietuvas Republikā, atbilstoši pārvaldnieka atlases procesam</w:t>
      </w:r>
      <w:r>
        <w:rPr>
          <w:rFonts w:cs="Times New Roman"/>
        </w:rPr>
        <w:t>;</w:t>
      </w:r>
    </w:p>
    <w:p w14:paraId="3D52E587" w14:textId="4B11C62C" w:rsidR="008A3476" w:rsidRPr="00F10308" w:rsidRDefault="008A3476" w:rsidP="00F10308">
      <w:pPr>
        <w:pStyle w:val="ListParagraph"/>
        <w:numPr>
          <w:ilvl w:val="0"/>
          <w:numId w:val="22"/>
        </w:numPr>
        <w:jc w:val="both"/>
        <w:rPr>
          <w:rFonts w:cs="Times New Roman"/>
        </w:rPr>
      </w:pPr>
      <w:r>
        <w:rPr>
          <w:rFonts w:cs="Times New Roman"/>
        </w:rPr>
        <w:t>p</w:t>
      </w:r>
      <w:r w:rsidRPr="00F10308">
        <w:rPr>
          <w:rFonts w:cs="Times New Roman"/>
        </w:rPr>
        <w:t>aredzēts noteikt, ka Fonda pārvaldnieks piesaista fondā privāto ieguldījumu vismaz 10 miljoni eiro apmērā.</w:t>
      </w:r>
    </w:p>
    <w:p w14:paraId="220CC685" w14:textId="77777777" w:rsidR="008A3476" w:rsidRDefault="008A3476" w:rsidP="002D681E">
      <w:pPr>
        <w:pStyle w:val="Default"/>
        <w:jc w:val="both"/>
        <w:rPr>
          <w:rFonts w:eastAsia="Times New Roman"/>
          <w:color w:val="auto"/>
          <w:lang w:eastAsia="lv-LV"/>
        </w:rPr>
      </w:pPr>
    </w:p>
    <w:p w14:paraId="48D550EE" w14:textId="77777777" w:rsidR="002D681E" w:rsidRDefault="002D681E" w:rsidP="002D681E">
      <w:pPr>
        <w:pStyle w:val="Default"/>
        <w:jc w:val="both"/>
        <w:rPr>
          <w:rFonts w:eastAsia="Times New Roman"/>
          <w:color w:val="auto"/>
          <w:lang w:eastAsia="lv-LV"/>
        </w:rPr>
      </w:pPr>
    </w:p>
    <w:p w14:paraId="3A8E8889" w14:textId="0285B1AF" w:rsidR="002D681E" w:rsidRDefault="002D681E" w:rsidP="002D681E">
      <w:pPr>
        <w:jc w:val="both"/>
        <w:rPr>
          <w:rFonts w:cs="Times New Roman"/>
          <w:szCs w:val="24"/>
          <w:u w:val="single"/>
        </w:rPr>
      </w:pPr>
      <w:r w:rsidRPr="00936A40">
        <w:rPr>
          <w:rFonts w:eastAsia="Times New Roman"/>
          <w:u w:val="single"/>
          <w:lang w:eastAsia="lv-LV"/>
        </w:rPr>
        <w:t>Priekšlikums</w:t>
      </w:r>
      <w:r w:rsidR="000D47DB">
        <w:rPr>
          <w:rFonts w:eastAsia="Times New Roman"/>
          <w:u w:val="single"/>
          <w:lang w:eastAsia="lv-LV"/>
        </w:rPr>
        <w:t>:</w:t>
      </w:r>
      <w:r w:rsidRPr="00936A40">
        <w:rPr>
          <w:rFonts w:eastAsia="Times New Roman"/>
          <w:u w:val="single"/>
          <w:lang w:eastAsia="lv-LV"/>
        </w:rPr>
        <w:t xml:space="preserve"> atbalstīt </w:t>
      </w:r>
      <w:r w:rsidRPr="00936A40">
        <w:rPr>
          <w:rFonts w:cs="Times New Roman"/>
          <w:szCs w:val="24"/>
          <w:u w:val="single"/>
        </w:rPr>
        <w:t>mazo un vidējo uzņēmumu sākotnējā publiskā piedāvājuma fonda izveid</w:t>
      </w:r>
      <w:r w:rsidR="00AB0807">
        <w:rPr>
          <w:rFonts w:cs="Times New Roman"/>
          <w:szCs w:val="24"/>
          <w:u w:val="single"/>
        </w:rPr>
        <w:t>es</w:t>
      </w:r>
      <w:r w:rsidR="00C12B89">
        <w:rPr>
          <w:rFonts w:cs="Times New Roman"/>
          <w:szCs w:val="24"/>
          <w:u w:val="single"/>
        </w:rPr>
        <w:t xml:space="preserve"> nepieciešamību</w:t>
      </w:r>
      <w:r w:rsidRPr="00936A40">
        <w:rPr>
          <w:rFonts w:cs="Times New Roman"/>
          <w:szCs w:val="24"/>
          <w:u w:val="single"/>
        </w:rPr>
        <w:t xml:space="preserve"> un Finanšu ministrijai sadarbībā ar Ekonomikas ministriju</w:t>
      </w:r>
      <w:r w:rsidR="00C40A91">
        <w:rPr>
          <w:rFonts w:cs="Times New Roman"/>
          <w:szCs w:val="24"/>
          <w:u w:val="single"/>
        </w:rPr>
        <w:t xml:space="preserve"> </w:t>
      </w:r>
      <w:r w:rsidR="00211F95">
        <w:rPr>
          <w:rFonts w:cs="Times New Roman"/>
          <w:szCs w:val="24"/>
          <w:u w:val="single"/>
        </w:rPr>
        <w:t>līdz 2023.gada 1.jūnijam iesniegt</w:t>
      </w:r>
      <w:r w:rsidRPr="00936A40">
        <w:rPr>
          <w:rFonts w:cs="Times New Roman"/>
          <w:szCs w:val="24"/>
          <w:u w:val="single"/>
        </w:rPr>
        <w:t xml:space="preserve"> izskatīšanai Ministru kabinetā nepieciešamos lēmuma projektus fonda izveidei un finansēšanai.</w:t>
      </w:r>
    </w:p>
    <w:p w14:paraId="16A69B23" w14:textId="77777777" w:rsidR="00211F95" w:rsidRDefault="00211F95" w:rsidP="002D681E">
      <w:pPr>
        <w:jc w:val="both"/>
        <w:rPr>
          <w:rFonts w:cs="Times New Roman"/>
          <w:szCs w:val="24"/>
          <w:u w:val="single"/>
        </w:rPr>
      </w:pPr>
    </w:p>
    <w:p w14:paraId="0918D3F4" w14:textId="77777777" w:rsidR="002D681E" w:rsidRDefault="002D681E" w:rsidP="002D681E">
      <w:pPr>
        <w:pStyle w:val="Default"/>
        <w:jc w:val="both"/>
        <w:rPr>
          <w:rFonts w:eastAsia="Times New Roman"/>
          <w:color w:val="auto"/>
          <w:lang w:eastAsia="lv-LV"/>
        </w:rPr>
      </w:pPr>
    </w:p>
    <w:p w14:paraId="2EC121D8" w14:textId="0B1A9839" w:rsidR="004263DB" w:rsidRDefault="00630F80" w:rsidP="00455058">
      <w:pPr>
        <w:ind w:firstLine="720"/>
        <w:rPr>
          <w:rFonts w:cs="Times New Roman"/>
          <w:b/>
          <w:bCs/>
          <w:szCs w:val="24"/>
        </w:rPr>
      </w:pPr>
      <w:r>
        <w:rPr>
          <w:rFonts w:cs="Times New Roman"/>
          <w:b/>
          <w:bCs/>
          <w:szCs w:val="24"/>
        </w:rPr>
        <w:t>4</w:t>
      </w:r>
      <w:r w:rsidR="004263DB" w:rsidRPr="00EC2905">
        <w:rPr>
          <w:rFonts w:cs="Times New Roman"/>
          <w:b/>
          <w:bCs/>
          <w:szCs w:val="24"/>
        </w:rPr>
        <w:t>.</w:t>
      </w:r>
      <w:r w:rsidR="00FD17EF" w:rsidRPr="00EC2905">
        <w:rPr>
          <w:rFonts w:cs="Times New Roman"/>
          <w:b/>
          <w:bCs/>
          <w:szCs w:val="24"/>
        </w:rPr>
        <w:t>1.2.</w:t>
      </w:r>
      <w:r w:rsidR="004263DB" w:rsidRPr="00EC2905">
        <w:rPr>
          <w:rFonts w:cs="Times New Roman"/>
          <w:b/>
          <w:bCs/>
          <w:szCs w:val="24"/>
        </w:rPr>
        <w:t xml:space="preserve"> Valsts</w:t>
      </w:r>
      <w:r w:rsidR="00E97275">
        <w:rPr>
          <w:rFonts w:cs="Times New Roman"/>
          <w:b/>
          <w:bCs/>
          <w:szCs w:val="24"/>
        </w:rPr>
        <w:t xml:space="preserve"> </w:t>
      </w:r>
      <w:r w:rsidR="00E97275" w:rsidRPr="00C9575F">
        <w:rPr>
          <w:rFonts w:cs="Times New Roman"/>
          <w:b/>
          <w:bCs/>
          <w:szCs w:val="24"/>
        </w:rPr>
        <w:t>un pašvaldību</w:t>
      </w:r>
      <w:r w:rsidR="004263DB" w:rsidRPr="00C9575F">
        <w:rPr>
          <w:rFonts w:cs="Times New Roman"/>
          <w:b/>
          <w:bCs/>
          <w:szCs w:val="24"/>
        </w:rPr>
        <w:t xml:space="preserve"> kapitālsabiedrību </w:t>
      </w:r>
      <w:r w:rsidR="00E97275" w:rsidRPr="00C9575F">
        <w:rPr>
          <w:rFonts w:cs="Times New Roman"/>
          <w:b/>
          <w:bCs/>
          <w:szCs w:val="24"/>
        </w:rPr>
        <w:t>dalība kapitāla tirgos</w:t>
      </w:r>
    </w:p>
    <w:p w14:paraId="1FDE048F" w14:textId="77777777" w:rsidR="00630F80" w:rsidRPr="00EC2905" w:rsidRDefault="00630F80">
      <w:pPr>
        <w:rPr>
          <w:rFonts w:cs="Times New Roman"/>
          <w:b/>
          <w:bCs/>
          <w:szCs w:val="24"/>
        </w:rPr>
      </w:pPr>
    </w:p>
    <w:p w14:paraId="102F4731" w14:textId="51D2EB38" w:rsidR="00EC2905" w:rsidRPr="00C9575F" w:rsidRDefault="00685C8E" w:rsidP="00685C8E">
      <w:pPr>
        <w:jc w:val="both"/>
        <w:rPr>
          <w:rFonts w:cs="Times New Roman"/>
          <w:szCs w:val="24"/>
        </w:rPr>
      </w:pPr>
      <w:r>
        <w:rPr>
          <w:rFonts w:cs="Times New Roman"/>
          <w:szCs w:val="24"/>
        </w:rPr>
        <w:t xml:space="preserve">Viens no kritiski svarīgiem rīcības virzieniem akciju tirgus kapitalizācijas palielināšanā ir virzība uz valsts un pašvaldību kapitālsabiedrību </w:t>
      </w:r>
      <w:r w:rsidR="00E97275" w:rsidRPr="00C9575F">
        <w:rPr>
          <w:rFonts w:cs="Times New Roman"/>
          <w:szCs w:val="24"/>
        </w:rPr>
        <w:t xml:space="preserve">dalību kapitāla tirgū, ieskaitot </w:t>
      </w:r>
      <w:r w:rsidR="00C40A91" w:rsidRPr="00C9575F">
        <w:rPr>
          <w:rFonts w:cs="Times New Roman"/>
          <w:szCs w:val="24"/>
        </w:rPr>
        <w:t xml:space="preserve">daļēju kotāciju </w:t>
      </w:r>
      <w:r w:rsidRPr="00C9575F">
        <w:rPr>
          <w:rFonts w:cs="Times New Roman"/>
          <w:szCs w:val="24"/>
        </w:rPr>
        <w:t>biržā. Šādam lēmumam ir jābūt balstītam uz reālām kapitālsabiedrības finansējuma piesaistes un investīciju vajadzībām, vienlaikus, lai līdz šādam risinājumam nonāktu, ir svarīg</w:t>
      </w:r>
      <w:r w:rsidR="00E97275" w:rsidRPr="00C9575F">
        <w:rPr>
          <w:rFonts w:cs="Times New Roman"/>
          <w:szCs w:val="24"/>
        </w:rPr>
        <w:t>i īstenot sagatavošanas darbus, kuri jebkurā gadījumā uzlabos šādas kapitālsabiedrības pārvaldību</w:t>
      </w:r>
      <w:r w:rsidRPr="00C9575F">
        <w:rPr>
          <w:rFonts w:cs="Times New Roman"/>
          <w:szCs w:val="24"/>
        </w:rPr>
        <w:t xml:space="preserve">. </w:t>
      </w:r>
    </w:p>
    <w:p w14:paraId="757CBC6D" w14:textId="77777777" w:rsidR="00630F80" w:rsidRDefault="00630F80" w:rsidP="00685C8E">
      <w:pPr>
        <w:jc w:val="both"/>
        <w:rPr>
          <w:rFonts w:cs="Times New Roman"/>
          <w:szCs w:val="24"/>
        </w:rPr>
      </w:pPr>
    </w:p>
    <w:p w14:paraId="140ED090" w14:textId="7D5E515C" w:rsidR="00630F80" w:rsidRDefault="00685C8E" w:rsidP="00B328FE">
      <w:pPr>
        <w:jc w:val="both"/>
        <w:rPr>
          <w:rFonts w:cs="Times New Roman"/>
          <w:szCs w:val="24"/>
        </w:rPr>
      </w:pPr>
      <w:r>
        <w:rPr>
          <w:rFonts w:cs="Times New Roman"/>
          <w:szCs w:val="24"/>
        </w:rPr>
        <w:t xml:space="preserve">Iepriekšējos gados ir veikti būtiski priekšdarbi valsts kapitālsabiedrības politikas pilnveidošanā, kas </w:t>
      </w:r>
      <w:r w:rsidRPr="00B328FE">
        <w:rPr>
          <w:rFonts w:cs="Times New Roman"/>
          <w:szCs w:val="24"/>
        </w:rPr>
        <w:t xml:space="preserve">vērsti uz kapitālsabiedrības optimālas kapitāla struktūras </w:t>
      </w:r>
      <w:r w:rsidR="00630F80">
        <w:rPr>
          <w:rFonts w:cs="Times New Roman"/>
          <w:szCs w:val="24"/>
        </w:rPr>
        <w:t>v</w:t>
      </w:r>
      <w:r w:rsidRPr="00B328FE">
        <w:rPr>
          <w:rFonts w:cs="Times New Roman"/>
          <w:szCs w:val="24"/>
        </w:rPr>
        <w:t xml:space="preserve">eidošanu. Balstoties uz </w:t>
      </w:r>
      <w:proofErr w:type="spellStart"/>
      <w:r w:rsidRPr="00B328FE">
        <w:rPr>
          <w:rFonts w:cs="Times New Roman"/>
          <w:szCs w:val="24"/>
        </w:rPr>
        <w:t>P</w:t>
      </w:r>
      <w:r w:rsidR="00B328FE">
        <w:rPr>
          <w:rFonts w:cs="Times New Roman"/>
          <w:szCs w:val="24"/>
        </w:rPr>
        <w:t>wC</w:t>
      </w:r>
      <w:proofErr w:type="spellEnd"/>
      <w:r w:rsidRPr="00B328FE">
        <w:rPr>
          <w:rFonts w:cs="Times New Roman"/>
          <w:szCs w:val="24"/>
        </w:rPr>
        <w:t xml:space="preserve"> 2021.gadā pabeigto pētījumu</w:t>
      </w:r>
      <w:r w:rsidR="00B328FE" w:rsidRPr="00B328FE">
        <w:rPr>
          <w:rStyle w:val="FootnoteReference"/>
          <w:rFonts w:cs="Times New Roman"/>
          <w:szCs w:val="24"/>
        </w:rPr>
        <w:footnoteReference w:id="15"/>
      </w:r>
      <w:r w:rsidRPr="00B328FE">
        <w:rPr>
          <w:rFonts w:cs="Times New Roman"/>
          <w:szCs w:val="24"/>
        </w:rPr>
        <w:t>, tika</w:t>
      </w:r>
      <w:r>
        <w:rPr>
          <w:rFonts w:cs="Times New Roman"/>
          <w:szCs w:val="24"/>
        </w:rPr>
        <w:t xml:space="preserve"> piedāvāts </w:t>
      </w:r>
      <w:r w:rsidR="00630F80">
        <w:rPr>
          <w:rFonts w:cs="Times New Roman"/>
          <w:szCs w:val="24"/>
        </w:rPr>
        <w:t xml:space="preserve">valsts un pašvaldību </w:t>
      </w:r>
      <w:r>
        <w:rPr>
          <w:rFonts w:cs="Times New Roman"/>
          <w:szCs w:val="24"/>
        </w:rPr>
        <w:t xml:space="preserve">kapitālsabiedrības dalīt trīs grupās atkarībā no to ieņēmumu avota un iekļaušanas vispārējā valdības sektorā </w:t>
      </w:r>
      <w:r w:rsidRPr="00630F80">
        <w:rPr>
          <w:rFonts w:cs="Times New Roman"/>
          <w:szCs w:val="24"/>
        </w:rPr>
        <w:t>(skat.</w:t>
      </w:r>
      <w:r w:rsidR="00630F80" w:rsidRPr="00630F80">
        <w:rPr>
          <w:rFonts w:cs="Times New Roman"/>
          <w:szCs w:val="24"/>
        </w:rPr>
        <w:t xml:space="preserve"> </w:t>
      </w:r>
      <w:r w:rsidR="00D71C8D" w:rsidRPr="00630F80">
        <w:rPr>
          <w:rFonts w:cs="Times New Roman"/>
          <w:szCs w:val="24"/>
        </w:rPr>
        <w:t>1</w:t>
      </w:r>
      <w:r w:rsidR="00D71C8D">
        <w:rPr>
          <w:rFonts w:cs="Times New Roman"/>
          <w:szCs w:val="24"/>
        </w:rPr>
        <w:t>5</w:t>
      </w:r>
      <w:r w:rsidR="00630F80" w:rsidRPr="00630F80">
        <w:rPr>
          <w:rFonts w:cs="Times New Roman"/>
          <w:szCs w:val="24"/>
        </w:rPr>
        <w:t>.</w:t>
      </w:r>
      <w:r w:rsidRPr="00630F80">
        <w:rPr>
          <w:rFonts w:cs="Times New Roman"/>
          <w:szCs w:val="24"/>
        </w:rPr>
        <w:t>attēlu).</w:t>
      </w:r>
      <w:r w:rsidR="00B328FE">
        <w:rPr>
          <w:rFonts w:cs="Times New Roman"/>
          <w:szCs w:val="24"/>
        </w:rPr>
        <w:t xml:space="preserve"> Šajā pētījumā tika rosināts, ka komerciālās valsts kapitālsabiedrības ir spējīgas un tām būtu jāizmanto plašāks finanšu instrumentu klāsts savu investīciju vajadzību finansēšanai. Tomēr lielākā daļa no šajā segmentā iekļautajām kapitālsabiedrībām normatīvajos aktos ir noteiktas kā neprivatizējamas (to kapitāla daļas nav atsavināmas)</w:t>
      </w:r>
      <w:r w:rsidR="00F20115">
        <w:rPr>
          <w:rFonts w:cs="Times New Roman"/>
          <w:szCs w:val="24"/>
        </w:rPr>
        <w:t>.</w:t>
      </w:r>
      <w:r w:rsidR="00FF558A">
        <w:rPr>
          <w:rFonts w:cs="Times New Roman"/>
          <w:szCs w:val="24"/>
        </w:rPr>
        <w:t xml:space="preserve"> Vienlaikus </w:t>
      </w:r>
      <w:proofErr w:type="spellStart"/>
      <w:r w:rsidR="00FF558A">
        <w:rPr>
          <w:rFonts w:cs="Times New Roman"/>
          <w:szCs w:val="24"/>
        </w:rPr>
        <w:t>PwC</w:t>
      </w:r>
      <w:proofErr w:type="spellEnd"/>
      <w:r w:rsidR="00FF558A">
        <w:rPr>
          <w:rFonts w:cs="Times New Roman"/>
          <w:szCs w:val="24"/>
        </w:rPr>
        <w:t xml:space="preserve"> pētījumā ir secināts, ka valsts kapitālsabiedrību pielietoto finansēšanas instrumentu spektrs ir </w:t>
      </w:r>
      <w:proofErr w:type="spellStart"/>
      <w:r w:rsidR="00FF558A">
        <w:rPr>
          <w:rFonts w:cs="Times New Roman"/>
          <w:szCs w:val="24"/>
        </w:rPr>
        <w:t>nediversicēts</w:t>
      </w:r>
      <w:proofErr w:type="spellEnd"/>
      <w:r w:rsidR="00FF558A">
        <w:rPr>
          <w:rFonts w:cs="Times New Roman"/>
          <w:szCs w:val="24"/>
        </w:rPr>
        <w:t xml:space="preserve">, ar lielu uzsvaru uz valsts atbalstu, nesadalīto peļņu un banku finansējumu. </w:t>
      </w:r>
    </w:p>
    <w:p w14:paraId="504704E7" w14:textId="311336AE" w:rsidR="00F842F5" w:rsidRDefault="00F842F5">
      <w:pPr>
        <w:rPr>
          <w:rFonts w:cs="Times New Roman"/>
          <w:b/>
          <w:bCs/>
          <w:szCs w:val="24"/>
        </w:rPr>
      </w:pPr>
    </w:p>
    <w:p w14:paraId="6E039EE9" w14:textId="5167586C" w:rsidR="00630F80" w:rsidRPr="00630F80" w:rsidRDefault="00630F80" w:rsidP="00455058">
      <w:pPr>
        <w:jc w:val="center"/>
        <w:rPr>
          <w:rFonts w:cs="Times New Roman"/>
          <w:b/>
          <w:bCs/>
          <w:szCs w:val="24"/>
        </w:rPr>
      </w:pPr>
      <w:r w:rsidRPr="00630F80">
        <w:rPr>
          <w:rFonts w:cs="Times New Roman"/>
          <w:b/>
          <w:bCs/>
          <w:szCs w:val="24"/>
        </w:rPr>
        <w:t>1</w:t>
      </w:r>
      <w:r w:rsidR="00A133D9">
        <w:rPr>
          <w:rFonts w:cs="Times New Roman"/>
          <w:b/>
          <w:bCs/>
          <w:szCs w:val="24"/>
        </w:rPr>
        <w:t>5</w:t>
      </w:r>
      <w:r w:rsidRPr="00630F80">
        <w:rPr>
          <w:rFonts w:cs="Times New Roman"/>
          <w:b/>
          <w:bCs/>
          <w:szCs w:val="24"/>
        </w:rPr>
        <w:t>.attēls</w:t>
      </w:r>
      <w:r w:rsidR="008D0484">
        <w:rPr>
          <w:rFonts w:cs="Times New Roman"/>
          <w:b/>
          <w:bCs/>
          <w:szCs w:val="24"/>
        </w:rPr>
        <w:t>. Valsts kapitālsabiedrību klasifikācija pēc to ieņēmumu avota un iekļaušanas vispārējā valdības sektorā</w:t>
      </w:r>
    </w:p>
    <w:p w14:paraId="2FDC5585" w14:textId="32C9AE2D" w:rsidR="00685C8E" w:rsidRDefault="00685C8E" w:rsidP="00F842F5">
      <w:pPr>
        <w:jc w:val="center"/>
        <w:rPr>
          <w:rFonts w:cs="Times New Roman"/>
          <w:szCs w:val="24"/>
        </w:rPr>
      </w:pPr>
      <w:r w:rsidRPr="004E2D89">
        <w:rPr>
          <w:noProof/>
          <w:lang w:eastAsia="lv-LV"/>
        </w:rPr>
        <w:drawing>
          <wp:inline distT="0" distB="0" distL="0" distR="0" wp14:anchorId="7E2BCC89" wp14:editId="112EFF00">
            <wp:extent cx="4720442" cy="2871262"/>
            <wp:effectExtent l="0" t="0" r="4445" b="5715"/>
            <wp:docPr id="2083354231" name="Attēls 2083354231" descr="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3354231" name="Attēls 2083354231" descr="Timeline&#10;&#10;Description automatically generated"/>
                    <pic:cNvPicPr/>
                  </pic:nvPicPr>
                  <pic:blipFill>
                    <a:blip r:embed="rId25">
                      <a:extLst>
                        <a:ext uri="{28A0092B-C50C-407E-A947-70E740481C1C}">
                          <a14:useLocalDpi xmlns:a14="http://schemas.microsoft.com/office/drawing/2010/main" val="0"/>
                        </a:ext>
                      </a:extLst>
                    </a:blip>
                    <a:stretch>
                      <a:fillRect/>
                    </a:stretch>
                  </pic:blipFill>
                  <pic:spPr>
                    <a:xfrm>
                      <a:off x="0" y="0"/>
                      <a:ext cx="4726393" cy="2874882"/>
                    </a:xfrm>
                    <a:prstGeom prst="rect">
                      <a:avLst/>
                    </a:prstGeom>
                  </pic:spPr>
                </pic:pic>
              </a:graphicData>
            </a:graphic>
          </wp:inline>
        </w:drawing>
      </w:r>
    </w:p>
    <w:p w14:paraId="2A2E4C7F" w14:textId="77777777" w:rsidR="00EC2905" w:rsidRDefault="00EC2905" w:rsidP="00E949FA">
      <w:pPr>
        <w:jc w:val="both"/>
        <w:rPr>
          <w:rFonts w:cs="Times New Roman"/>
          <w:szCs w:val="24"/>
        </w:rPr>
      </w:pPr>
    </w:p>
    <w:p w14:paraId="61A71621" w14:textId="459E1A94" w:rsidR="00E949FA" w:rsidRDefault="00FF558A" w:rsidP="00630F80">
      <w:pPr>
        <w:jc w:val="both"/>
        <w:rPr>
          <w:rFonts w:cs="Times New Roman"/>
          <w:szCs w:val="24"/>
        </w:rPr>
      </w:pPr>
      <w:r w:rsidRPr="00FF558A">
        <w:rPr>
          <w:rFonts w:cs="Times New Roman"/>
          <w:szCs w:val="24"/>
        </w:rPr>
        <w:lastRenderedPageBreak/>
        <w:t xml:space="preserve">2021.gada </w:t>
      </w:r>
      <w:r w:rsidR="00E949FA">
        <w:rPr>
          <w:rFonts w:cs="Times New Roman"/>
          <w:szCs w:val="24"/>
        </w:rPr>
        <w:t>16.</w:t>
      </w:r>
      <w:r w:rsidRPr="00FF558A">
        <w:rPr>
          <w:rFonts w:cs="Times New Roman"/>
          <w:szCs w:val="24"/>
        </w:rPr>
        <w:t xml:space="preserve">novembrī </w:t>
      </w:r>
      <w:r w:rsidR="00630F80">
        <w:rPr>
          <w:rFonts w:cs="Times New Roman"/>
          <w:szCs w:val="24"/>
        </w:rPr>
        <w:t xml:space="preserve">Ministru kabinets </w:t>
      </w:r>
      <w:r w:rsidRPr="00FF558A">
        <w:rPr>
          <w:rFonts w:cs="Times New Roman"/>
          <w:szCs w:val="24"/>
        </w:rPr>
        <w:t>atbalstī</w:t>
      </w:r>
      <w:r w:rsidR="00630F80">
        <w:rPr>
          <w:rFonts w:cs="Times New Roman"/>
          <w:szCs w:val="24"/>
        </w:rPr>
        <w:t>ja</w:t>
      </w:r>
      <w:r w:rsidRPr="00FF558A">
        <w:rPr>
          <w:rFonts w:cs="Times New Roman"/>
          <w:szCs w:val="24"/>
        </w:rPr>
        <w:t xml:space="preserve"> ziņojum</w:t>
      </w:r>
      <w:r w:rsidR="00630F80">
        <w:rPr>
          <w:rFonts w:cs="Times New Roman"/>
          <w:szCs w:val="24"/>
        </w:rPr>
        <w:t>u</w:t>
      </w:r>
      <w:r w:rsidRPr="00FF558A">
        <w:rPr>
          <w:rFonts w:cs="Times New Roman"/>
          <w:szCs w:val="24"/>
        </w:rPr>
        <w:t xml:space="preserve"> par </w:t>
      </w:r>
      <w:r w:rsidRPr="00FF558A">
        <w:rPr>
          <w:rFonts w:cs="Times New Roman"/>
          <w:b/>
          <w:bCs/>
          <w:szCs w:val="24"/>
        </w:rPr>
        <w:t>inovāciju veicināšanu un attīstības mērķu noteikšanu valsts kapitālsabiedrībās</w:t>
      </w:r>
      <w:r w:rsidR="00473290">
        <w:rPr>
          <w:rStyle w:val="FootnoteReference"/>
          <w:rFonts w:cs="Times New Roman"/>
          <w:b/>
          <w:bCs/>
          <w:szCs w:val="24"/>
        </w:rPr>
        <w:footnoteReference w:id="16"/>
      </w:r>
      <w:r w:rsidRPr="00FF558A">
        <w:rPr>
          <w:rFonts w:cs="Times New Roman"/>
          <w:szCs w:val="24"/>
        </w:rPr>
        <w:t xml:space="preserve">, kā arī 2022.gada </w:t>
      </w:r>
      <w:r w:rsidR="00A77EAC">
        <w:rPr>
          <w:rFonts w:cs="Times New Roman"/>
          <w:szCs w:val="24"/>
        </w:rPr>
        <w:t>15</w:t>
      </w:r>
      <w:r w:rsidR="00E949FA">
        <w:rPr>
          <w:rFonts w:cs="Times New Roman"/>
          <w:szCs w:val="24"/>
        </w:rPr>
        <w:t>.</w:t>
      </w:r>
      <w:r w:rsidRPr="00FF558A">
        <w:rPr>
          <w:rFonts w:cs="Times New Roman"/>
          <w:szCs w:val="24"/>
        </w:rPr>
        <w:t>septembrī atbalstī</w:t>
      </w:r>
      <w:r w:rsidR="00630F80">
        <w:rPr>
          <w:rFonts w:cs="Times New Roman"/>
          <w:szCs w:val="24"/>
        </w:rPr>
        <w:t>ja</w:t>
      </w:r>
      <w:r w:rsidRPr="00FF558A">
        <w:rPr>
          <w:rFonts w:cs="Times New Roman"/>
          <w:szCs w:val="24"/>
        </w:rPr>
        <w:t xml:space="preserve"> konceptuāl</w:t>
      </w:r>
      <w:r w:rsidR="00630F80">
        <w:rPr>
          <w:rFonts w:cs="Times New Roman"/>
          <w:szCs w:val="24"/>
        </w:rPr>
        <w:t>o</w:t>
      </w:r>
      <w:r w:rsidRPr="00FF558A">
        <w:rPr>
          <w:rFonts w:cs="Times New Roman"/>
          <w:szCs w:val="24"/>
        </w:rPr>
        <w:t xml:space="preserve"> ziņojum</w:t>
      </w:r>
      <w:r w:rsidR="00630F80">
        <w:rPr>
          <w:rFonts w:cs="Times New Roman"/>
          <w:szCs w:val="24"/>
        </w:rPr>
        <w:t>u</w:t>
      </w:r>
      <w:r w:rsidRPr="00FF558A">
        <w:rPr>
          <w:rFonts w:cs="Times New Roman"/>
          <w:szCs w:val="24"/>
        </w:rPr>
        <w:t xml:space="preserve"> par publisku personu kapitālsabiedrību </w:t>
      </w:r>
      <w:r w:rsidRPr="00FF558A">
        <w:rPr>
          <w:rFonts w:cs="Times New Roman"/>
          <w:b/>
          <w:bCs/>
          <w:szCs w:val="24"/>
        </w:rPr>
        <w:t>pārvaldības politikas nepieciešamajām izmaiņām</w:t>
      </w:r>
      <w:r w:rsidR="00473290">
        <w:rPr>
          <w:rStyle w:val="FootnoteReference"/>
          <w:rFonts w:cs="Times New Roman"/>
          <w:b/>
          <w:bCs/>
          <w:szCs w:val="24"/>
        </w:rPr>
        <w:footnoteReference w:id="17"/>
      </w:r>
      <w:r w:rsidRPr="00FF558A">
        <w:rPr>
          <w:rFonts w:cs="Times New Roman"/>
          <w:szCs w:val="24"/>
        </w:rPr>
        <w:t xml:space="preserve">, </w:t>
      </w:r>
      <w:r w:rsidR="00E949FA">
        <w:rPr>
          <w:rFonts w:cs="Times New Roman"/>
          <w:szCs w:val="24"/>
        </w:rPr>
        <w:t>ar ko valsts kapitāldaļu turētājiem ir uzdots nodrošināt:</w:t>
      </w:r>
    </w:p>
    <w:p w14:paraId="15DD07EE" w14:textId="0F3DA78A" w:rsidR="00E949FA" w:rsidRDefault="00E949FA" w:rsidP="00E949FA">
      <w:pPr>
        <w:pStyle w:val="ListParagraph"/>
        <w:numPr>
          <w:ilvl w:val="1"/>
          <w:numId w:val="9"/>
        </w:numPr>
        <w:ind w:left="567"/>
        <w:jc w:val="both"/>
        <w:rPr>
          <w:rFonts w:cs="Times New Roman"/>
          <w:szCs w:val="24"/>
        </w:rPr>
      </w:pPr>
      <w:r w:rsidRPr="00E949FA">
        <w:rPr>
          <w:rFonts w:cs="Times New Roman"/>
          <w:szCs w:val="24"/>
        </w:rPr>
        <w:t xml:space="preserve">no 2023.gada 1.janvāra </w:t>
      </w:r>
      <w:r w:rsidR="00473290">
        <w:rPr>
          <w:rFonts w:cs="Times New Roman"/>
          <w:szCs w:val="24"/>
        </w:rPr>
        <w:t xml:space="preserve">pirms tādu valsts kapitālsabiedrību investīciju projektu, kas pārsniedz 15% no kapitālsabiedrības aktīvu apjomu, finansēšanas jautājumu izskatīšanas Ministru kabinetā, tiek sagatavots </w:t>
      </w:r>
      <w:proofErr w:type="spellStart"/>
      <w:r w:rsidR="00473290">
        <w:rPr>
          <w:rFonts w:cs="Times New Roman"/>
          <w:szCs w:val="24"/>
        </w:rPr>
        <w:t>izvērtējums</w:t>
      </w:r>
      <w:proofErr w:type="spellEnd"/>
      <w:r w:rsidR="00473290">
        <w:rPr>
          <w:rFonts w:cs="Times New Roman"/>
          <w:szCs w:val="24"/>
        </w:rPr>
        <w:t xml:space="preserve"> par alternatīvu finanšu instrumentu piesaisti un to ekonomisko analīzi;</w:t>
      </w:r>
    </w:p>
    <w:p w14:paraId="0AA6C264" w14:textId="5FDDFB08" w:rsidR="00E949FA" w:rsidRPr="00E949FA" w:rsidRDefault="00E949FA" w:rsidP="00E949FA">
      <w:pPr>
        <w:pStyle w:val="ListParagraph"/>
        <w:numPr>
          <w:ilvl w:val="1"/>
          <w:numId w:val="9"/>
        </w:numPr>
        <w:ind w:left="567"/>
        <w:jc w:val="both"/>
        <w:rPr>
          <w:rFonts w:cs="Times New Roman"/>
          <w:szCs w:val="24"/>
        </w:rPr>
      </w:pPr>
      <w:r>
        <w:rPr>
          <w:rFonts w:cs="Times New Roman"/>
          <w:szCs w:val="24"/>
        </w:rPr>
        <w:t>pirms vidēja termiņa darbības stratēģijas izstrādes, precizēt valsts kapitālsabiedrībām sasniedzamos mērķus un izmantojamos instrumentus akcionāra gaidu vēstulē;</w:t>
      </w:r>
    </w:p>
    <w:p w14:paraId="3B306032" w14:textId="7E74B8D1" w:rsidR="00E949FA" w:rsidRPr="00E949FA" w:rsidRDefault="00E949FA" w:rsidP="00E949FA">
      <w:pPr>
        <w:pStyle w:val="ListParagraph"/>
        <w:numPr>
          <w:ilvl w:val="1"/>
          <w:numId w:val="9"/>
        </w:numPr>
        <w:ind w:left="567"/>
        <w:jc w:val="both"/>
        <w:rPr>
          <w:rFonts w:cs="Times New Roman"/>
          <w:szCs w:val="24"/>
        </w:rPr>
      </w:pPr>
      <w:r w:rsidRPr="00E949FA">
        <w:rPr>
          <w:rFonts w:cs="Times New Roman"/>
          <w:szCs w:val="24"/>
        </w:rPr>
        <w:t>līdz 2023.gada novembrim nodrošināt, ka divu gadu laikā lielo kapitālsabiedrības stratēģijas ir iekļauti atbilstoši pētniecības un attīstības vai inovatīvu risinājumu ieviešanas mērķi</w:t>
      </w:r>
      <w:r w:rsidR="00473290">
        <w:rPr>
          <w:rFonts w:cs="Times New Roman"/>
          <w:szCs w:val="24"/>
        </w:rPr>
        <w:t>.</w:t>
      </w:r>
    </w:p>
    <w:p w14:paraId="7963E905" w14:textId="1708C420" w:rsidR="00E949FA" w:rsidRDefault="00E949FA" w:rsidP="00E949FA">
      <w:pPr>
        <w:jc w:val="both"/>
        <w:rPr>
          <w:rFonts w:cs="Times New Roman"/>
          <w:szCs w:val="24"/>
        </w:rPr>
      </w:pPr>
      <w:r>
        <w:rPr>
          <w:rFonts w:cs="Times New Roman"/>
          <w:szCs w:val="24"/>
        </w:rPr>
        <w:t xml:space="preserve">Savukārt </w:t>
      </w:r>
      <w:proofErr w:type="spellStart"/>
      <w:r>
        <w:rPr>
          <w:rFonts w:cs="Times New Roman"/>
          <w:szCs w:val="24"/>
        </w:rPr>
        <w:t>Pārresoru</w:t>
      </w:r>
      <w:proofErr w:type="spellEnd"/>
      <w:r>
        <w:rPr>
          <w:rFonts w:cs="Times New Roman"/>
          <w:szCs w:val="24"/>
        </w:rPr>
        <w:t xml:space="preserve"> koordinācijas centram</w:t>
      </w:r>
      <w:r w:rsidR="00A917FF">
        <w:rPr>
          <w:rFonts w:cs="Times New Roman"/>
          <w:szCs w:val="24"/>
        </w:rPr>
        <w:t xml:space="preserve"> </w:t>
      </w:r>
      <w:r w:rsidR="00A917FF" w:rsidRPr="00366DB2">
        <w:rPr>
          <w:rFonts w:cs="Times New Roman"/>
          <w:i/>
          <w:iCs/>
          <w:szCs w:val="24"/>
        </w:rPr>
        <w:t>(</w:t>
      </w:r>
      <w:r w:rsidR="00087B5B" w:rsidRPr="00366DB2">
        <w:rPr>
          <w:rFonts w:cs="Times New Roman"/>
          <w:i/>
          <w:iCs/>
          <w:szCs w:val="24"/>
        </w:rPr>
        <w:t xml:space="preserve">piez. iekļauts </w:t>
      </w:r>
      <w:r w:rsidR="00A917FF" w:rsidRPr="00366DB2">
        <w:rPr>
          <w:rFonts w:cs="Times New Roman"/>
          <w:i/>
          <w:iCs/>
          <w:szCs w:val="24"/>
        </w:rPr>
        <w:t xml:space="preserve">Valsts </w:t>
      </w:r>
      <w:r w:rsidR="00A55EB1">
        <w:rPr>
          <w:rFonts w:cs="Times New Roman"/>
          <w:i/>
          <w:iCs/>
          <w:szCs w:val="24"/>
        </w:rPr>
        <w:t>k</w:t>
      </w:r>
      <w:r w:rsidR="00A55EB1" w:rsidRPr="00366DB2">
        <w:rPr>
          <w:rFonts w:cs="Times New Roman"/>
          <w:i/>
          <w:iCs/>
          <w:szCs w:val="24"/>
        </w:rPr>
        <w:t>ancelejā</w:t>
      </w:r>
      <w:r w:rsidR="00A55EB1">
        <w:rPr>
          <w:rFonts w:cs="Times New Roman"/>
          <w:i/>
          <w:iCs/>
          <w:szCs w:val="24"/>
        </w:rPr>
        <w:t xml:space="preserve"> </w:t>
      </w:r>
      <w:r w:rsidR="007056B4">
        <w:rPr>
          <w:rFonts w:cs="Times New Roman"/>
          <w:i/>
          <w:iCs/>
          <w:szCs w:val="24"/>
        </w:rPr>
        <w:t>kopš 01.03.2023</w:t>
      </w:r>
      <w:r w:rsidR="00A917FF" w:rsidRPr="00366DB2">
        <w:rPr>
          <w:rFonts w:cs="Times New Roman"/>
          <w:i/>
          <w:iCs/>
          <w:szCs w:val="24"/>
        </w:rPr>
        <w:t>)</w:t>
      </w:r>
      <w:r>
        <w:rPr>
          <w:rFonts w:cs="Times New Roman"/>
          <w:szCs w:val="24"/>
        </w:rPr>
        <w:t xml:space="preserve"> uzdots</w:t>
      </w:r>
      <w:r w:rsidR="00473290" w:rsidRPr="00473290">
        <w:rPr>
          <w:rFonts w:cs="Times New Roman"/>
          <w:szCs w:val="24"/>
        </w:rPr>
        <w:t xml:space="preserve"> </w:t>
      </w:r>
      <w:r w:rsidR="00473290">
        <w:rPr>
          <w:rFonts w:cs="Times New Roman"/>
          <w:szCs w:val="24"/>
        </w:rPr>
        <w:t>līdz 2023.gada 1.aprīlim</w:t>
      </w:r>
      <w:r>
        <w:rPr>
          <w:rFonts w:cs="Times New Roman"/>
          <w:szCs w:val="24"/>
        </w:rPr>
        <w:t>:</w:t>
      </w:r>
    </w:p>
    <w:p w14:paraId="0AABA838" w14:textId="729A5449" w:rsidR="00E949FA" w:rsidRDefault="00E949FA" w:rsidP="00E949FA">
      <w:pPr>
        <w:pStyle w:val="ListParagraph"/>
        <w:numPr>
          <w:ilvl w:val="1"/>
          <w:numId w:val="9"/>
        </w:numPr>
        <w:ind w:left="567"/>
        <w:jc w:val="both"/>
        <w:rPr>
          <w:rFonts w:cs="Times New Roman"/>
          <w:szCs w:val="24"/>
        </w:rPr>
      </w:pPr>
      <w:r w:rsidRPr="00E949FA">
        <w:rPr>
          <w:rFonts w:cs="Times New Roman"/>
          <w:szCs w:val="24"/>
        </w:rPr>
        <w:t>sagatavot grozījumus Publiskas personas kapitāla daļu un kapitālsabiedrību pārvaldības likumā</w:t>
      </w:r>
      <w:r w:rsidR="00473290">
        <w:rPr>
          <w:rFonts w:cs="Times New Roman"/>
          <w:szCs w:val="24"/>
        </w:rPr>
        <w:t>, tajos ietverot atbalstītās izmaiņās kapitālsabiedrību pārvaldības politikā</w:t>
      </w:r>
      <w:r>
        <w:rPr>
          <w:rFonts w:cs="Times New Roman"/>
          <w:szCs w:val="24"/>
        </w:rPr>
        <w:t>;</w:t>
      </w:r>
    </w:p>
    <w:p w14:paraId="4A68CEBB" w14:textId="6EDF8BFE" w:rsidR="00E949FA" w:rsidRPr="00E949FA" w:rsidRDefault="00473290" w:rsidP="00E949FA">
      <w:pPr>
        <w:pStyle w:val="ListParagraph"/>
        <w:numPr>
          <w:ilvl w:val="1"/>
          <w:numId w:val="9"/>
        </w:numPr>
        <w:ind w:left="567"/>
        <w:jc w:val="both"/>
        <w:rPr>
          <w:rFonts w:cs="Times New Roman"/>
          <w:szCs w:val="24"/>
        </w:rPr>
      </w:pPr>
      <w:r>
        <w:rPr>
          <w:rFonts w:cs="Times New Roman"/>
          <w:szCs w:val="24"/>
        </w:rPr>
        <w:t xml:space="preserve">Sadarbībā ar Finanšu ministrijas izstrādāt vadlīnijas valsts kapitālsabiedrību investīciju projektu finansēšanas instrumentu alternatīvu izvērtēšanai. </w:t>
      </w:r>
    </w:p>
    <w:p w14:paraId="08677D72" w14:textId="2B02951D" w:rsidR="00E949FA" w:rsidRDefault="00E949FA" w:rsidP="00E949FA">
      <w:pPr>
        <w:jc w:val="both"/>
        <w:rPr>
          <w:rFonts w:cs="Times New Roman"/>
          <w:szCs w:val="24"/>
        </w:rPr>
      </w:pPr>
    </w:p>
    <w:p w14:paraId="1D1F4225" w14:textId="3E3F7B2B" w:rsidR="00473290" w:rsidRPr="00C9575F" w:rsidRDefault="00FC5E52" w:rsidP="00630F80">
      <w:pPr>
        <w:jc w:val="both"/>
        <w:rPr>
          <w:rFonts w:cs="Times New Roman"/>
          <w:szCs w:val="24"/>
        </w:rPr>
      </w:pPr>
      <w:r w:rsidRPr="00FC5E52">
        <w:rPr>
          <w:rFonts w:cs="Times New Roman"/>
          <w:szCs w:val="24"/>
        </w:rPr>
        <w:t xml:space="preserve">Ņemot vērā jau iepriekš pieņemtos lēmumus, kā arī izvirzītos mērķus </w:t>
      </w:r>
      <w:r w:rsidR="00E97275" w:rsidRPr="00C9575F">
        <w:rPr>
          <w:rFonts w:cs="Times New Roman"/>
          <w:szCs w:val="24"/>
        </w:rPr>
        <w:t>kapitāla</w:t>
      </w:r>
      <w:r w:rsidRPr="00C9575F">
        <w:rPr>
          <w:rFonts w:cs="Times New Roman"/>
          <w:szCs w:val="24"/>
        </w:rPr>
        <w:t xml:space="preserve"> tirgus kapitalizācijas palielināšanā, šobrīd ir būtiski identificēt tās valsts kapitālsabiedrības, kurām ir atbilstošs potenciāls iziet akciju tirgū ar sākotnējo piedāvājumu. </w:t>
      </w:r>
      <w:proofErr w:type="spellStart"/>
      <w:r w:rsidRPr="00C9575F">
        <w:rPr>
          <w:rFonts w:cs="Times New Roman"/>
          <w:szCs w:val="24"/>
        </w:rPr>
        <w:t>PwC</w:t>
      </w:r>
      <w:proofErr w:type="spellEnd"/>
      <w:r w:rsidRPr="00C9575F">
        <w:rPr>
          <w:rFonts w:cs="Times New Roman"/>
          <w:szCs w:val="24"/>
        </w:rPr>
        <w:t xml:space="preserve"> veiktajā pētījumā (skat. </w:t>
      </w:r>
      <w:r w:rsidR="00630F80" w:rsidRPr="00C9575F">
        <w:rPr>
          <w:rFonts w:cs="Times New Roman"/>
          <w:szCs w:val="24"/>
        </w:rPr>
        <w:t>14.attēls</w:t>
      </w:r>
      <w:r w:rsidRPr="00C9575F">
        <w:rPr>
          <w:rFonts w:cs="Times New Roman"/>
          <w:szCs w:val="24"/>
        </w:rPr>
        <w:t>)</w:t>
      </w:r>
      <w:r w:rsidR="00DA3753" w:rsidRPr="00C9575F">
        <w:rPr>
          <w:rStyle w:val="FootnoteReference"/>
          <w:rFonts w:cs="Times New Roman"/>
          <w:szCs w:val="24"/>
        </w:rPr>
        <w:footnoteReference w:id="18"/>
      </w:r>
      <w:r w:rsidRPr="00C9575F">
        <w:rPr>
          <w:rFonts w:cs="Times New Roman"/>
          <w:szCs w:val="24"/>
        </w:rPr>
        <w:t xml:space="preserve"> ir iezīmēti būtiskākie kritēriji, kas jāvērtē, lai </w:t>
      </w:r>
      <w:r w:rsidR="00AE71E7" w:rsidRPr="00C9575F">
        <w:rPr>
          <w:rFonts w:cs="Times New Roman"/>
          <w:szCs w:val="24"/>
        </w:rPr>
        <w:t xml:space="preserve">finansējuma piesaiste caur </w:t>
      </w:r>
      <w:r w:rsidR="00E97275" w:rsidRPr="00C9575F">
        <w:rPr>
          <w:rFonts w:cs="Times New Roman"/>
          <w:szCs w:val="24"/>
        </w:rPr>
        <w:t xml:space="preserve">kapitāla tirgus instrumentiem, ieskaitot </w:t>
      </w:r>
      <w:r w:rsidR="00AE71E7" w:rsidRPr="00C9575F">
        <w:rPr>
          <w:rFonts w:cs="Times New Roman"/>
          <w:szCs w:val="24"/>
        </w:rPr>
        <w:t>sākotnējo publisko piedāvājumu būtu veiksmīga un tā būtu efektīva alternatīva</w:t>
      </w:r>
      <w:r w:rsidR="006029EE" w:rsidRPr="00C9575F">
        <w:rPr>
          <w:rFonts w:cs="Times New Roman"/>
          <w:szCs w:val="24"/>
        </w:rPr>
        <w:t xml:space="preserve"> šobrīd izmantojamiem finansējuma avotiem</w:t>
      </w:r>
      <w:r w:rsidR="00AE71E7" w:rsidRPr="00C9575F">
        <w:rPr>
          <w:rFonts w:cs="Times New Roman"/>
          <w:szCs w:val="24"/>
        </w:rPr>
        <w:t>.</w:t>
      </w:r>
    </w:p>
    <w:p w14:paraId="12413316" w14:textId="236F2C96" w:rsidR="00F842F5" w:rsidRDefault="00F842F5">
      <w:pPr>
        <w:rPr>
          <w:rFonts w:eastAsia="Verdana" w:cs="Times New Roman"/>
          <w:b/>
          <w:bCs/>
          <w:color w:val="000000" w:themeColor="text1"/>
          <w:kern w:val="24"/>
        </w:rPr>
      </w:pPr>
    </w:p>
    <w:p w14:paraId="3C1759CA" w14:textId="20C93631" w:rsidR="00AE71E7" w:rsidRDefault="00AE71E7" w:rsidP="00AE71E7">
      <w:pPr>
        <w:jc w:val="center"/>
        <w:rPr>
          <w:rFonts w:eastAsia="Verdana" w:cs="Times New Roman"/>
          <w:b/>
          <w:bCs/>
          <w:color w:val="000000" w:themeColor="text1"/>
          <w:kern w:val="24"/>
        </w:rPr>
      </w:pPr>
      <w:r>
        <w:rPr>
          <w:rFonts w:eastAsia="Verdana" w:cs="Times New Roman"/>
          <w:b/>
          <w:bCs/>
          <w:color w:val="000000" w:themeColor="text1"/>
          <w:kern w:val="24"/>
        </w:rPr>
        <w:t>1</w:t>
      </w:r>
      <w:r w:rsidR="00A133D9">
        <w:rPr>
          <w:rFonts w:eastAsia="Verdana" w:cs="Times New Roman"/>
          <w:b/>
          <w:bCs/>
          <w:color w:val="000000" w:themeColor="text1"/>
          <w:kern w:val="24"/>
        </w:rPr>
        <w:t>6</w:t>
      </w:r>
      <w:r>
        <w:rPr>
          <w:rFonts w:eastAsia="Verdana" w:cs="Times New Roman"/>
          <w:b/>
          <w:bCs/>
          <w:color w:val="000000" w:themeColor="text1"/>
          <w:kern w:val="24"/>
        </w:rPr>
        <w:t xml:space="preserve">.attēls. </w:t>
      </w:r>
      <w:r w:rsidR="00F20115" w:rsidRPr="00F20115">
        <w:rPr>
          <w:rFonts w:eastAsia="Verdana" w:cs="Times New Roman"/>
          <w:b/>
          <w:bCs/>
          <w:color w:val="000000" w:themeColor="text1"/>
          <w:kern w:val="24"/>
        </w:rPr>
        <w:t>Valsts kapitālsabiedrību atbilstības kritēriji kapitāla piesaistei tirgū</w:t>
      </w:r>
    </w:p>
    <w:p w14:paraId="2CFCD20F" w14:textId="7849A3A1" w:rsidR="00F20115" w:rsidRDefault="00F20115" w:rsidP="00AE71E7">
      <w:pPr>
        <w:jc w:val="center"/>
        <w:rPr>
          <w:rFonts w:cs="Times New Roman"/>
          <w:b/>
          <w:bCs/>
          <w:szCs w:val="24"/>
        </w:rPr>
      </w:pPr>
      <w:r w:rsidRPr="00F20115">
        <w:rPr>
          <w:rFonts w:eastAsia="Verdana" w:cs="Times New Roman"/>
          <w:b/>
          <w:bCs/>
          <w:color w:val="000000" w:themeColor="text1"/>
          <w:kern w:val="24"/>
        </w:rPr>
        <w:t>(IPO)</w:t>
      </w:r>
      <w:r>
        <w:rPr>
          <w:rStyle w:val="FootnoteReference"/>
          <w:rFonts w:eastAsia="Verdana" w:cs="Times New Roman"/>
          <w:b/>
          <w:bCs/>
          <w:color w:val="000000" w:themeColor="text1"/>
          <w:kern w:val="24"/>
        </w:rPr>
        <w:footnoteReference w:id="19"/>
      </w:r>
      <w:r w:rsidRPr="00F20115">
        <w:rPr>
          <w:rFonts w:cs="Times New Roman"/>
          <w:noProof/>
          <w:sz w:val="20"/>
          <w:szCs w:val="20"/>
          <w:lang w:eastAsia="lv-LV"/>
        </w:rPr>
        <w:drawing>
          <wp:anchor distT="0" distB="0" distL="114300" distR="114300" simplePos="0" relativeHeight="251658240" behindDoc="0" locked="0" layoutInCell="1" allowOverlap="1" wp14:anchorId="5AAA5378" wp14:editId="7D2D832D">
            <wp:simplePos x="0" y="0"/>
            <wp:positionH relativeFrom="column">
              <wp:posOffset>0</wp:posOffset>
            </wp:positionH>
            <wp:positionV relativeFrom="paragraph">
              <wp:posOffset>320040</wp:posOffset>
            </wp:positionV>
            <wp:extent cx="5274310" cy="1339215"/>
            <wp:effectExtent l="0" t="0" r="2540" b="0"/>
            <wp:wrapTopAndBottom/>
            <wp:docPr id="17" name="table" descr="Table&#10;&#10;Description automatically generated">
              <a:extLst xmlns:a="http://schemas.openxmlformats.org/drawingml/2006/main">
                <a:ext uri="{FF2B5EF4-FFF2-40B4-BE49-F238E27FC236}">
                  <a16:creationId xmlns:a16="http://schemas.microsoft.com/office/drawing/2014/main" id="{86A2ABA0-D31F-4A99-97AA-9AF5FAF18EA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table" descr="Table&#10;&#10;Description automatically generated">
                      <a:extLst>
                        <a:ext uri="{FF2B5EF4-FFF2-40B4-BE49-F238E27FC236}">
                          <a16:creationId xmlns:a16="http://schemas.microsoft.com/office/drawing/2014/main" id="{86A2ABA0-D31F-4A99-97AA-9AF5FAF18EA5}"/>
                        </a:ext>
                      </a:extLst>
                    </pic:cNvPr>
                    <pic:cNvPicPr>
                      <a:picLocks noChangeAspect="1"/>
                    </pic:cNvPicPr>
                  </pic:nvPicPr>
                  <pic:blipFill>
                    <a:blip r:embed="rId26"/>
                    <a:stretch>
                      <a:fillRect/>
                    </a:stretch>
                  </pic:blipFill>
                  <pic:spPr>
                    <a:xfrm>
                      <a:off x="0" y="0"/>
                      <a:ext cx="5274310" cy="1339215"/>
                    </a:xfrm>
                    <a:prstGeom prst="rect">
                      <a:avLst/>
                    </a:prstGeom>
                  </pic:spPr>
                </pic:pic>
              </a:graphicData>
            </a:graphic>
          </wp:anchor>
        </w:drawing>
      </w:r>
    </w:p>
    <w:p w14:paraId="527EFA74" w14:textId="0253305C" w:rsidR="00F20115" w:rsidRPr="006029EE" w:rsidRDefault="00F20115">
      <w:pPr>
        <w:rPr>
          <w:rFonts w:cs="Times New Roman"/>
          <w:szCs w:val="24"/>
        </w:rPr>
      </w:pPr>
    </w:p>
    <w:p w14:paraId="51620D1B" w14:textId="53D6BC10" w:rsidR="006029EE" w:rsidRPr="00A8609B" w:rsidRDefault="006029EE" w:rsidP="006029EE">
      <w:pPr>
        <w:jc w:val="both"/>
        <w:rPr>
          <w:rFonts w:cs="Times New Roman"/>
          <w:szCs w:val="24"/>
        </w:rPr>
      </w:pPr>
      <w:r w:rsidRPr="00A8609B">
        <w:rPr>
          <w:rFonts w:cs="Times New Roman"/>
          <w:szCs w:val="24"/>
        </w:rPr>
        <w:t xml:space="preserve">Papildu minētajiem kritērijiem, būtu jāapskata kapitālsabiedrības padomes dotie uzdevumi saistībā ar iespējamo dalību kapitāla tirgos un nepieciešamiem sagatavošanas darbiem, piemēram, kapitālsabiedrības ziņojumu sagatavošanas jomā. </w:t>
      </w:r>
    </w:p>
    <w:p w14:paraId="7199786B" w14:textId="77777777" w:rsidR="006029EE" w:rsidRDefault="006029EE" w:rsidP="006029EE">
      <w:pPr>
        <w:jc w:val="both"/>
        <w:rPr>
          <w:rFonts w:cs="Times New Roman"/>
          <w:color w:val="FF0000"/>
          <w:szCs w:val="24"/>
        </w:rPr>
      </w:pPr>
    </w:p>
    <w:p w14:paraId="24A4CE90" w14:textId="7141D9D8" w:rsidR="00617CCF" w:rsidRPr="00F24BE1" w:rsidRDefault="007D75ED" w:rsidP="006029EE">
      <w:pPr>
        <w:jc w:val="both"/>
        <w:rPr>
          <w:rFonts w:cs="Times New Roman"/>
          <w:szCs w:val="24"/>
        </w:rPr>
      </w:pPr>
      <w:r w:rsidRPr="00F24BE1">
        <w:rPr>
          <w:rFonts w:cs="Times New Roman"/>
          <w:szCs w:val="24"/>
        </w:rPr>
        <w:t xml:space="preserve">Pēc apgrozījuma lielāko Latvijas uzņēmumu sarakstā ir arī pašvaldību uzņēmumi. Finanšu ministrija, Latvijas Banka un citas institūcijas organizē un piedalās vairākos regulāros </w:t>
      </w:r>
      <w:r w:rsidRPr="00F24BE1">
        <w:rPr>
          <w:rFonts w:cs="Times New Roman"/>
          <w:szCs w:val="24"/>
        </w:rPr>
        <w:lastRenderedPageBreak/>
        <w:t>informatīvajos forumos, lai sniegtu informāciju arī pašvaldību kapitālsabiedrībām par kapitāla tirgus instrumentiem. Lai sniegtu atbalstu potenciālajiem emitentiem, Latvijas Banka (līdz 2023.gada 1.janvārim FKTK) ir izveidojusi Vērtspapīru smilšukasti. Izmantojot šo iespēju, vairākas valsts un pašvaldību kapitālsabiedrības ir izrādījušas interesi un dažas pat uzsākušas dialogu ar Latvijas Banku par nepieciešamo rīcību, lai piesaistītu finansējumu kapitāla tirgū.</w:t>
      </w:r>
    </w:p>
    <w:p w14:paraId="490041CD" w14:textId="77777777" w:rsidR="00D51F84" w:rsidRPr="00F24BE1" w:rsidRDefault="00D51F84" w:rsidP="006029EE">
      <w:pPr>
        <w:jc w:val="both"/>
        <w:rPr>
          <w:rFonts w:cs="Times New Roman"/>
          <w:szCs w:val="24"/>
        </w:rPr>
      </w:pPr>
    </w:p>
    <w:p w14:paraId="3A0FCEDD" w14:textId="59A7CF0F" w:rsidR="00617CCF" w:rsidRPr="00F24BE1" w:rsidRDefault="00AA58C8" w:rsidP="00617CCF">
      <w:pPr>
        <w:jc w:val="both"/>
        <w:rPr>
          <w:rFonts w:cs="Times New Roman"/>
          <w:szCs w:val="24"/>
        </w:rPr>
      </w:pPr>
      <w:r w:rsidRPr="00F24BE1">
        <w:rPr>
          <w:rFonts w:cs="Times New Roman"/>
          <w:szCs w:val="24"/>
        </w:rPr>
        <w:t>Vienas no tuvākajos gados l</w:t>
      </w:r>
      <w:r w:rsidR="008F16DA" w:rsidRPr="00F24BE1">
        <w:rPr>
          <w:rFonts w:cs="Times New Roman"/>
          <w:szCs w:val="24"/>
        </w:rPr>
        <w:t xml:space="preserve">ielākajām investīcijām ir </w:t>
      </w:r>
      <w:r w:rsidR="00262B60" w:rsidRPr="00F24BE1">
        <w:rPr>
          <w:rFonts w:cs="Times New Roman"/>
          <w:szCs w:val="24"/>
        </w:rPr>
        <w:t>plānotas,</w:t>
      </w:r>
      <w:r w:rsidR="00736BA9" w:rsidRPr="00F24BE1">
        <w:rPr>
          <w:rFonts w:cs="Times New Roman"/>
          <w:szCs w:val="24"/>
        </w:rPr>
        <w:t xml:space="preserve"> </w:t>
      </w:r>
      <w:r w:rsidR="008F16DA" w:rsidRPr="00F24BE1">
        <w:rPr>
          <w:rFonts w:cs="Times New Roman"/>
          <w:szCs w:val="24"/>
        </w:rPr>
        <w:t>īstenojot  SIA “Latvijas vēja parki</w:t>
      </w:r>
      <w:r w:rsidR="00736BA9" w:rsidRPr="00F24BE1">
        <w:rPr>
          <w:rFonts w:cs="Times New Roman"/>
          <w:szCs w:val="24"/>
        </w:rPr>
        <w:t xml:space="preserve">” </w:t>
      </w:r>
      <w:r w:rsidR="006E476F" w:rsidRPr="00F24BE1">
        <w:rPr>
          <w:rFonts w:cs="Times New Roman"/>
          <w:szCs w:val="24"/>
        </w:rPr>
        <w:t>ieguldījumus</w:t>
      </w:r>
      <w:r w:rsidR="00F44014" w:rsidRPr="00F24BE1">
        <w:rPr>
          <w:rFonts w:cs="Times New Roman"/>
          <w:szCs w:val="24"/>
        </w:rPr>
        <w:t xml:space="preserve"> līdz pat 1 miljarda </w:t>
      </w:r>
      <w:proofErr w:type="spellStart"/>
      <w:r w:rsidR="000E3AD2" w:rsidRPr="00F24BE1">
        <w:rPr>
          <w:rFonts w:cs="Times New Roman"/>
          <w:szCs w:val="24"/>
        </w:rPr>
        <w:t>euro</w:t>
      </w:r>
      <w:proofErr w:type="spellEnd"/>
      <w:r w:rsidR="000E3AD2" w:rsidRPr="00F24BE1">
        <w:rPr>
          <w:rFonts w:cs="Times New Roman"/>
          <w:szCs w:val="24"/>
        </w:rPr>
        <w:t xml:space="preserve"> apmērā</w:t>
      </w:r>
      <w:r w:rsidR="000E3AD2" w:rsidRPr="00F24BE1">
        <w:rPr>
          <w:rStyle w:val="FootnoteReference"/>
          <w:rFonts w:cs="Times New Roman"/>
          <w:szCs w:val="24"/>
        </w:rPr>
        <w:footnoteReference w:id="20"/>
      </w:r>
      <w:r w:rsidR="006E476F" w:rsidRPr="00F24BE1">
        <w:rPr>
          <w:rFonts w:cs="Times New Roman"/>
          <w:szCs w:val="24"/>
        </w:rPr>
        <w:t xml:space="preserve">. </w:t>
      </w:r>
      <w:r w:rsidR="00C73289" w:rsidRPr="00F24BE1">
        <w:rPr>
          <w:rFonts w:cs="Times New Roman"/>
          <w:szCs w:val="24"/>
        </w:rPr>
        <w:t xml:space="preserve">Saskaņā ar AS “Latvenergo” publiskoto </w:t>
      </w:r>
      <w:r w:rsidR="00EB07C8" w:rsidRPr="00F24BE1">
        <w:rPr>
          <w:rFonts w:cs="Times New Roman"/>
          <w:szCs w:val="24"/>
        </w:rPr>
        <w:t xml:space="preserve">preses </w:t>
      </w:r>
      <w:proofErr w:type="spellStart"/>
      <w:r w:rsidR="00EB07C8" w:rsidRPr="00F24BE1">
        <w:rPr>
          <w:rFonts w:cs="Times New Roman"/>
          <w:szCs w:val="24"/>
        </w:rPr>
        <w:t>relīzi</w:t>
      </w:r>
      <w:proofErr w:type="spellEnd"/>
      <w:r w:rsidR="00C73289" w:rsidRPr="00F24BE1">
        <w:rPr>
          <w:rStyle w:val="FootnoteReference"/>
          <w:rFonts w:cs="Times New Roman"/>
          <w:szCs w:val="24"/>
        </w:rPr>
        <w:footnoteReference w:id="21"/>
      </w:r>
      <w:r w:rsidR="008E668B" w:rsidRPr="00F24BE1">
        <w:rPr>
          <w:rFonts w:cs="Times New Roman"/>
          <w:szCs w:val="24"/>
        </w:rPr>
        <w:t xml:space="preserve">: </w:t>
      </w:r>
      <w:r w:rsidR="00A3382E" w:rsidRPr="00F24BE1">
        <w:rPr>
          <w:rFonts w:cs="Times New Roman"/>
          <w:szCs w:val="24"/>
        </w:rPr>
        <w:t>“I</w:t>
      </w:r>
      <w:r w:rsidR="00617CCF" w:rsidRPr="00F24BE1">
        <w:rPr>
          <w:rFonts w:cs="Times New Roman"/>
          <w:szCs w:val="24"/>
        </w:rPr>
        <w:t>r plānots, ka SIA "Latvijas vēja parki" ieguldījumus veiks abi akcionāri - "Latvenergo" un "Latvijas valsts meži" atbilstoši sev piederošo kapitāldaļu sadalījumam. Lielākās investīcijas plānotas pakāpeniski 4-5 gadu laika periodā.</w:t>
      </w:r>
    </w:p>
    <w:p w14:paraId="0B7FD9E4" w14:textId="77777777" w:rsidR="00617CCF" w:rsidRPr="00F24BE1" w:rsidRDefault="00617CCF" w:rsidP="00617CCF">
      <w:pPr>
        <w:jc w:val="both"/>
        <w:rPr>
          <w:rFonts w:cs="Times New Roman"/>
          <w:szCs w:val="24"/>
        </w:rPr>
      </w:pPr>
    </w:p>
    <w:p w14:paraId="1911E2B5" w14:textId="50EAF7CD" w:rsidR="008C19C9" w:rsidRDefault="00617CCF" w:rsidP="00617CCF">
      <w:pPr>
        <w:jc w:val="both"/>
        <w:rPr>
          <w:rFonts w:cs="Times New Roman"/>
          <w:szCs w:val="24"/>
        </w:rPr>
      </w:pPr>
      <w:r w:rsidRPr="00F24BE1">
        <w:rPr>
          <w:rFonts w:cs="Times New Roman"/>
          <w:szCs w:val="24"/>
        </w:rPr>
        <w:t>Daļu no investīcijām AS "Latvenergo" finansēs no saviem līdzekļiem, bet daļu aizņemsies no finanšu institūcijām un emitēs zaļās obligācijas kapitāla tirgos.</w:t>
      </w:r>
      <w:r w:rsidR="00A3382E" w:rsidRPr="00F24BE1">
        <w:rPr>
          <w:rFonts w:cs="Times New Roman"/>
          <w:szCs w:val="24"/>
        </w:rPr>
        <w:t>”</w:t>
      </w:r>
      <w:r w:rsidR="0084229F" w:rsidRPr="00F24BE1">
        <w:rPr>
          <w:rFonts w:cs="Times New Roman"/>
          <w:szCs w:val="24"/>
        </w:rPr>
        <w:t xml:space="preserve"> </w:t>
      </w:r>
      <w:r w:rsidR="000A5D29" w:rsidRPr="00F24BE1">
        <w:rPr>
          <w:rFonts w:cs="Times New Roman"/>
          <w:szCs w:val="24"/>
        </w:rPr>
        <w:t xml:space="preserve">Vēršam uzmanību, ka finansējuma nepieciešamība </w:t>
      </w:r>
      <w:r w:rsidR="00137324" w:rsidRPr="00F24BE1">
        <w:rPr>
          <w:rFonts w:cs="Times New Roman"/>
          <w:szCs w:val="24"/>
        </w:rPr>
        <w:t>pārsniedz AS “Latvenergo” līdz  šim emitēto obligāciju apjomu</w:t>
      </w:r>
      <w:r w:rsidR="00B47E1A" w:rsidRPr="00F24BE1">
        <w:rPr>
          <w:rFonts w:cs="Times New Roman"/>
          <w:szCs w:val="24"/>
        </w:rPr>
        <w:t>, un skar pašu kapitāla un aiz</w:t>
      </w:r>
      <w:r w:rsidR="0033085C" w:rsidRPr="00F24BE1">
        <w:rPr>
          <w:rFonts w:cs="Times New Roman"/>
          <w:szCs w:val="24"/>
        </w:rPr>
        <w:t>ņemtā kapitāla attiecību</w:t>
      </w:r>
      <w:r w:rsidR="00137324" w:rsidRPr="00F24BE1">
        <w:rPr>
          <w:rFonts w:cs="Times New Roman"/>
          <w:szCs w:val="24"/>
        </w:rPr>
        <w:t xml:space="preserve">. </w:t>
      </w:r>
      <w:r w:rsidR="00D029D1" w:rsidRPr="00F24BE1">
        <w:rPr>
          <w:rFonts w:cs="Times New Roman"/>
          <w:szCs w:val="24"/>
        </w:rPr>
        <w:t xml:space="preserve">Ņemot vērā </w:t>
      </w:r>
      <w:r w:rsidR="00F9292B" w:rsidRPr="00F24BE1">
        <w:rPr>
          <w:rFonts w:cs="Times New Roman"/>
          <w:szCs w:val="24"/>
        </w:rPr>
        <w:t xml:space="preserve">plānoto </w:t>
      </w:r>
      <w:r w:rsidR="0027420C" w:rsidRPr="00F24BE1">
        <w:rPr>
          <w:rFonts w:cs="Times New Roman"/>
          <w:szCs w:val="24"/>
        </w:rPr>
        <w:t xml:space="preserve">ieguldījumu </w:t>
      </w:r>
      <w:r w:rsidR="00F9292B" w:rsidRPr="00F24BE1">
        <w:rPr>
          <w:rFonts w:cs="Times New Roman"/>
          <w:szCs w:val="24"/>
        </w:rPr>
        <w:t>apmēru</w:t>
      </w:r>
      <w:r w:rsidR="00A368D6" w:rsidRPr="00F24BE1">
        <w:rPr>
          <w:rFonts w:cs="Times New Roman"/>
          <w:szCs w:val="24"/>
        </w:rPr>
        <w:t xml:space="preserve"> SIA</w:t>
      </w:r>
      <w:r w:rsidR="001D3D16" w:rsidRPr="00F24BE1">
        <w:rPr>
          <w:rFonts w:cs="Times New Roman"/>
          <w:szCs w:val="24"/>
        </w:rPr>
        <w:t xml:space="preserve"> “Latvijas vēja parki”</w:t>
      </w:r>
      <w:r w:rsidR="00D029D1" w:rsidRPr="00F24BE1">
        <w:rPr>
          <w:rFonts w:cs="Times New Roman"/>
          <w:szCs w:val="24"/>
        </w:rPr>
        <w:t xml:space="preserve">, </w:t>
      </w:r>
      <w:r w:rsidR="00DD0B96" w:rsidRPr="00F24BE1">
        <w:rPr>
          <w:rFonts w:cs="Times New Roman"/>
          <w:szCs w:val="24"/>
        </w:rPr>
        <w:t>ir</w:t>
      </w:r>
      <w:r w:rsidR="003917F2" w:rsidRPr="00F24BE1">
        <w:rPr>
          <w:rFonts w:cs="Times New Roman"/>
          <w:szCs w:val="24"/>
        </w:rPr>
        <w:t xml:space="preserve"> nepieciešams </w:t>
      </w:r>
      <w:r w:rsidR="00511F4A" w:rsidRPr="00F24BE1">
        <w:rPr>
          <w:rFonts w:cs="Times New Roman"/>
          <w:szCs w:val="24"/>
        </w:rPr>
        <w:t xml:space="preserve">informēt </w:t>
      </w:r>
      <w:r w:rsidR="005F4134" w:rsidRPr="00F24BE1">
        <w:rPr>
          <w:rFonts w:cs="Times New Roman"/>
          <w:szCs w:val="24"/>
        </w:rPr>
        <w:t xml:space="preserve">Ministru kabinetu </w:t>
      </w:r>
      <w:r w:rsidR="00511F4A" w:rsidRPr="00F24BE1">
        <w:rPr>
          <w:rFonts w:cs="Times New Roman"/>
          <w:szCs w:val="24"/>
        </w:rPr>
        <w:t xml:space="preserve">par </w:t>
      </w:r>
      <w:r w:rsidR="001A1C1A" w:rsidRPr="00F24BE1">
        <w:rPr>
          <w:rFonts w:cs="Times New Roman"/>
          <w:szCs w:val="24"/>
        </w:rPr>
        <w:t>SIA “Latvijas vēja parki”</w:t>
      </w:r>
      <w:r w:rsidR="00B2357B" w:rsidRPr="00F24BE1">
        <w:rPr>
          <w:rFonts w:cs="Times New Roman"/>
          <w:szCs w:val="24"/>
        </w:rPr>
        <w:t xml:space="preserve"> indikatīvu vidēja termiņa</w:t>
      </w:r>
      <w:r w:rsidR="00B0189B" w:rsidRPr="00F24BE1">
        <w:rPr>
          <w:rFonts w:cs="Times New Roman"/>
          <w:szCs w:val="24"/>
        </w:rPr>
        <w:t xml:space="preserve"> </w:t>
      </w:r>
      <w:r w:rsidR="0047231A" w:rsidRPr="00F24BE1">
        <w:rPr>
          <w:rFonts w:cs="Times New Roman"/>
          <w:szCs w:val="24"/>
        </w:rPr>
        <w:t>finansējuma plānu</w:t>
      </w:r>
      <w:r w:rsidR="003452AE" w:rsidRPr="00F24BE1">
        <w:rPr>
          <w:rFonts w:cs="Times New Roman"/>
          <w:szCs w:val="24"/>
        </w:rPr>
        <w:t xml:space="preserve"> un AS “Latvenergo” un AS “Latvijas valsts meži” iesp</w:t>
      </w:r>
      <w:r w:rsidR="00D44F85" w:rsidRPr="00F24BE1">
        <w:rPr>
          <w:rFonts w:cs="Times New Roman"/>
          <w:szCs w:val="24"/>
        </w:rPr>
        <w:t>ējām</w:t>
      </w:r>
      <w:r w:rsidR="000A7B8F" w:rsidRPr="00F24BE1">
        <w:rPr>
          <w:rFonts w:cs="Times New Roman"/>
          <w:szCs w:val="24"/>
        </w:rPr>
        <w:t xml:space="preserve"> piesaistīt līdzekļus</w:t>
      </w:r>
      <w:r w:rsidR="005647E8" w:rsidRPr="00F24BE1">
        <w:rPr>
          <w:rFonts w:cs="Times New Roman"/>
          <w:szCs w:val="24"/>
        </w:rPr>
        <w:t>,</w:t>
      </w:r>
      <w:r w:rsidR="0074728B" w:rsidRPr="00F24BE1">
        <w:rPr>
          <w:rFonts w:cs="Times New Roman"/>
          <w:szCs w:val="24"/>
        </w:rPr>
        <w:t xml:space="preserve"> </w:t>
      </w:r>
      <w:r w:rsidR="00AA2943" w:rsidRPr="00F24BE1">
        <w:rPr>
          <w:rFonts w:cs="Times New Roman"/>
          <w:szCs w:val="24"/>
        </w:rPr>
        <w:t>t.sk. paredzot</w:t>
      </w:r>
      <w:r w:rsidR="00590DA4" w:rsidRPr="00F24BE1">
        <w:rPr>
          <w:rFonts w:cs="Times New Roman"/>
          <w:szCs w:val="24"/>
        </w:rPr>
        <w:t xml:space="preserve"> iespēju piesaistīt papildus kapitālu</w:t>
      </w:r>
      <w:r w:rsidR="00397FD7" w:rsidRPr="00F24BE1">
        <w:rPr>
          <w:rFonts w:cs="Times New Roman"/>
          <w:szCs w:val="24"/>
        </w:rPr>
        <w:t xml:space="preserve"> sākotnējā akciju publiskajā piedāvājumā</w:t>
      </w:r>
      <w:r w:rsidR="00590DA4" w:rsidRPr="00F24BE1">
        <w:rPr>
          <w:rFonts w:cs="Times New Roman"/>
          <w:szCs w:val="24"/>
        </w:rPr>
        <w:t xml:space="preserve">. </w:t>
      </w:r>
    </w:p>
    <w:p w14:paraId="0677E5D4" w14:textId="77777777" w:rsidR="00F24BE1" w:rsidRPr="00F24BE1" w:rsidRDefault="00F24BE1" w:rsidP="00617CCF">
      <w:pPr>
        <w:jc w:val="both"/>
        <w:rPr>
          <w:rFonts w:cs="Times New Roman"/>
          <w:szCs w:val="24"/>
        </w:rPr>
      </w:pPr>
    </w:p>
    <w:p w14:paraId="132A50D0" w14:textId="77777777" w:rsidR="008C19C9" w:rsidRDefault="008C19C9" w:rsidP="008C19C9">
      <w:pPr>
        <w:jc w:val="both"/>
        <w:rPr>
          <w:rFonts w:cs="Times New Roman"/>
          <w:szCs w:val="24"/>
        </w:rPr>
      </w:pPr>
      <w:r>
        <w:rPr>
          <w:rFonts w:cs="Times New Roman"/>
          <w:szCs w:val="24"/>
          <w:u w:val="single"/>
        </w:rPr>
        <w:t xml:space="preserve">Iepriekšējos gados virkne valsts un pašvaldību pilnībā vai daļēji piederošas kapitālsabiedrības, strādājot pie saviem stratēģiskajiem mērķiem un apzinot avotus finansējuma piesaistei, šo mērķu īstenošanai, ir vērtējušas iespēju piesaistīt finansējumu, emitējot obligācijas vai caur sākotnējo publisko piedāvājumu. </w:t>
      </w:r>
      <w:r w:rsidRPr="00EC2905">
        <w:rPr>
          <w:rFonts w:cs="Times New Roman"/>
          <w:szCs w:val="24"/>
        </w:rPr>
        <w:t>Atbilstoši deklarācij</w:t>
      </w:r>
      <w:r>
        <w:rPr>
          <w:rFonts w:cs="Times New Roman"/>
          <w:szCs w:val="24"/>
        </w:rPr>
        <w:t>as</w:t>
      </w:r>
      <w:r w:rsidRPr="00EC2905">
        <w:rPr>
          <w:rFonts w:cs="Times New Roman"/>
          <w:szCs w:val="24"/>
        </w:rPr>
        <w:t xml:space="preserve"> par Ministru kabineta iecerēto darbību</w:t>
      </w:r>
      <w:r>
        <w:rPr>
          <w:rFonts w:cs="Times New Roman"/>
          <w:szCs w:val="24"/>
        </w:rPr>
        <w:t xml:space="preserve"> 92.punktam</w:t>
      </w:r>
      <w:r w:rsidRPr="00EC2905">
        <w:rPr>
          <w:rFonts w:cs="Times New Roman"/>
          <w:szCs w:val="24"/>
        </w:rPr>
        <w:t>, Krišjāņa Kariņa valdības mērķis ir</w:t>
      </w:r>
      <w:r>
        <w:rPr>
          <w:rFonts w:cs="Times New Roman"/>
          <w:szCs w:val="24"/>
        </w:rPr>
        <w:t xml:space="preserve"> turpināt attīstīt Rīgu kā nozīmīgu Ziemeļeiropas aviācijas mezglu, veicinot </w:t>
      </w:r>
      <w:proofErr w:type="spellStart"/>
      <w:r>
        <w:rPr>
          <w:rFonts w:cs="Times New Roman"/>
          <w:szCs w:val="24"/>
        </w:rPr>
        <w:t>Air</w:t>
      </w:r>
      <w:proofErr w:type="spellEnd"/>
      <w:r>
        <w:rPr>
          <w:rFonts w:cs="Times New Roman"/>
          <w:szCs w:val="24"/>
        </w:rPr>
        <w:t xml:space="preserve"> </w:t>
      </w:r>
      <w:proofErr w:type="spellStart"/>
      <w:r>
        <w:rPr>
          <w:rFonts w:cs="Times New Roman"/>
          <w:szCs w:val="24"/>
        </w:rPr>
        <w:t>Baltic</w:t>
      </w:r>
      <w:proofErr w:type="spellEnd"/>
      <w:r>
        <w:rPr>
          <w:rFonts w:cs="Times New Roman"/>
          <w:szCs w:val="24"/>
        </w:rPr>
        <w:t xml:space="preserve"> biznesa plāna sekmīgu īstenošanu un turpmāku lidostas infrastruktūras attīstību. Plāna īstenošana un valsts atbalsta izbeigšana paredz iespēju finansējumu piesaistīt, emitējot obligācijas vai caur sākotnējo publisko piedāvājumu.</w:t>
      </w:r>
    </w:p>
    <w:p w14:paraId="596AED2A" w14:textId="77777777" w:rsidR="008C19C9" w:rsidRDefault="008C19C9" w:rsidP="008C19C9">
      <w:pPr>
        <w:jc w:val="both"/>
        <w:rPr>
          <w:rFonts w:cs="Times New Roman"/>
          <w:szCs w:val="24"/>
        </w:rPr>
      </w:pPr>
    </w:p>
    <w:p w14:paraId="76194789" w14:textId="23169C56" w:rsidR="008C19C9" w:rsidRDefault="008C19C9" w:rsidP="008C19C9">
      <w:pPr>
        <w:jc w:val="both"/>
        <w:rPr>
          <w:rFonts w:cs="Times New Roman"/>
          <w:szCs w:val="24"/>
        </w:rPr>
      </w:pPr>
      <w:proofErr w:type="spellStart"/>
      <w:r>
        <w:rPr>
          <w:rFonts w:cs="Times New Roman"/>
          <w:szCs w:val="24"/>
        </w:rPr>
        <w:t>Conexus</w:t>
      </w:r>
      <w:proofErr w:type="spellEnd"/>
      <w:r>
        <w:rPr>
          <w:rFonts w:cs="Times New Roman"/>
          <w:szCs w:val="24"/>
        </w:rPr>
        <w:t xml:space="preserve"> </w:t>
      </w:r>
      <w:proofErr w:type="spellStart"/>
      <w:r>
        <w:rPr>
          <w:rFonts w:cs="Times New Roman"/>
          <w:szCs w:val="24"/>
        </w:rPr>
        <w:t>Baltic</w:t>
      </w:r>
      <w:proofErr w:type="spellEnd"/>
      <w:r>
        <w:rPr>
          <w:rFonts w:cs="Times New Roman"/>
          <w:szCs w:val="24"/>
        </w:rPr>
        <w:t xml:space="preserve"> Grid savā vidēja termiņa stratēģijā, izvirzot stratēģiskos mērķus kā vienu no jauniem finansējuma avotiem iezīmējis finansējuma piesaisti, emitējot finanšu instrumentus. Stratēģijā kā viens no rezultā</w:t>
      </w:r>
      <w:r w:rsidR="00040616">
        <w:rPr>
          <w:rFonts w:cs="Times New Roman"/>
          <w:szCs w:val="24"/>
        </w:rPr>
        <w:t>t</w:t>
      </w:r>
      <w:r>
        <w:rPr>
          <w:rFonts w:cs="Times New Roman"/>
          <w:szCs w:val="24"/>
        </w:rPr>
        <w:t>iem mērķu sasniegšanai 2027.gadā – klātbūtne kapitāla tirgos.</w:t>
      </w:r>
    </w:p>
    <w:p w14:paraId="072EBB7A" w14:textId="77777777" w:rsidR="008C19C9" w:rsidRPr="006029EE" w:rsidRDefault="008C19C9" w:rsidP="00617CCF">
      <w:pPr>
        <w:jc w:val="both"/>
        <w:rPr>
          <w:rFonts w:cs="Times New Roman"/>
          <w:color w:val="FF0000"/>
          <w:szCs w:val="24"/>
        </w:rPr>
      </w:pPr>
    </w:p>
    <w:p w14:paraId="5837BAE2" w14:textId="77777777" w:rsidR="006029EE" w:rsidRDefault="006029EE">
      <w:pPr>
        <w:rPr>
          <w:rFonts w:cs="Times New Roman"/>
          <w:b/>
          <w:bCs/>
          <w:szCs w:val="24"/>
        </w:rPr>
      </w:pPr>
    </w:p>
    <w:p w14:paraId="62DA33D4" w14:textId="436BC8ED" w:rsidR="002933B7" w:rsidRPr="00697623" w:rsidRDefault="002933B7" w:rsidP="002D681E">
      <w:pPr>
        <w:jc w:val="both"/>
        <w:rPr>
          <w:rFonts w:cs="Times New Roman"/>
          <w:szCs w:val="24"/>
          <w:u w:val="single"/>
        </w:rPr>
      </w:pPr>
      <w:r w:rsidRPr="00D42B5E">
        <w:rPr>
          <w:rFonts w:cs="Times New Roman"/>
          <w:szCs w:val="24"/>
          <w:u w:val="single"/>
        </w:rPr>
        <w:t>Priekšlikum</w:t>
      </w:r>
      <w:r w:rsidRPr="00697623">
        <w:rPr>
          <w:rFonts w:cs="Times New Roman"/>
          <w:szCs w:val="24"/>
          <w:u w:val="single"/>
        </w:rPr>
        <w:t>i</w:t>
      </w:r>
      <w:r w:rsidR="002D681E" w:rsidRPr="00D42B5E">
        <w:rPr>
          <w:rFonts w:cs="Times New Roman"/>
          <w:szCs w:val="24"/>
          <w:u w:val="single"/>
        </w:rPr>
        <w:t xml:space="preserve">: </w:t>
      </w:r>
    </w:p>
    <w:p w14:paraId="6E97C00C" w14:textId="74501E32" w:rsidR="009E7AAA" w:rsidRDefault="009E7AAA" w:rsidP="00D42B5E">
      <w:pPr>
        <w:pStyle w:val="ListParagraph"/>
        <w:numPr>
          <w:ilvl w:val="0"/>
          <w:numId w:val="21"/>
        </w:numPr>
        <w:jc w:val="both"/>
        <w:rPr>
          <w:rFonts w:cs="Times New Roman"/>
          <w:szCs w:val="24"/>
          <w:u w:val="single"/>
        </w:rPr>
      </w:pPr>
      <w:r w:rsidRPr="009E7AAA">
        <w:rPr>
          <w:rFonts w:cs="Times New Roman"/>
          <w:szCs w:val="24"/>
          <w:u w:val="single"/>
        </w:rPr>
        <w:t xml:space="preserve">Lai novērtētu izvirzītā rezultatīvā rādītāja sasniegšanas iespējas, Valsts kapitālsabiedrību, kas atbilst Ministru kabineta 2022. gada 15. septembra rīkojuma Nr. 618 “Par publisku personu kapitālsabiedrību un publisku personu kapitāla daļu pārvaldības politikas nepieciešamajām izmaiņām” 2.2.1. apakšpunktā noteiktajam (komerciāla valsts kapitālsabiedrība), kapitāla daļu turētājiem līdz 2023. gada </w:t>
      </w:r>
      <w:r w:rsidR="008A3476">
        <w:rPr>
          <w:rFonts w:cs="Times New Roman"/>
          <w:szCs w:val="24"/>
          <w:u w:val="single"/>
        </w:rPr>
        <w:t>15.oktobrim</w:t>
      </w:r>
      <w:r w:rsidRPr="009E7AAA">
        <w:rPr>
          <w:rFonts w:cs="Times New Roman"/>
          <w:szCs w:val="24"/>
          <w:u w:val="single"/>
        </w:rPr>
        <w:t xml:space="preserve"> iesniegt Valsts kancelejā un Finanšu ministrijā </w:t>
      </w:r>
      <w:proofErr w:type="spellStart"/>
      <w:r w:rsidRPr="009E7AAA">
        <w:rPr>
          <w:rFonts w:cs="Times New Roman"/>
          <w:szCs w:val="24"/>
          <w:u w:val="single"/>
        </w:rPr>
        <w:t>izvērtējumu</w:t>
      </w:r>
      <w:proofErr w:type="spellEnd"/>
      <w:r w:rsidRPr="009E7AAA">
        <w:rPr>
          <w:rFonts w:cs="Times New Roman"/>
          <w:szCs w:val="24"/>
          <w:u w:val="single"/>
        </w:rPr>
        <w:t xml:space="preserve"> par papildus kapitāla piesaistes nepieciešamību kapitālsabiedrības attīstības mērķu finansēšanai un plānoto laika grafiku  plānotajām darbībām šī mērķa sasniegšanai;</w:t>
      </w:r>
    </w:p>
    <w:p w14:paraId="05787401" w14:textId="7467E129" w:rsidR="00BA184D" w:rsidRDefault="00BA184D" w:rsidP="00BA184D">
      <w:pPr>
        <w:pStyle w:val="ListParagraph"/>
        <w:numPr>
          <w:ilvl w:val="0"/>
          <w:numId w:val="21"/>
        </w:numPr>
        <w:jc w:val="both"/>
        <w:rPr>
          <w:rFonts w:cs="Times New Roman"/>
          <w:szCs w:val="24"/>
          <w:u w:val="single"/>
        </w:rPr>
      </w:pPr>
    </w:p>
    <w:p w14:paraId="508009D2" w14:textId="00867E89" w:rsidR="00F74D12" w:rsidRPr="00F74D12" w:rsidRDefault="00F74D12" w:rsidP="00F10308">
      <w:pPr>
        <w:pStyle w:val="ListParagraph"/>
        <w:numPr>
          <w:ilvl w:val="0"/>
          <w:numId w:val="21"/>
        </w:numPr>
        <w:jc w:val="both"/>
        <w:rPr>
          <w:rFonts w:cs="Times New Roman"/>
          <w:szCs w:val="24"/>
          <w:u w:val="single"/>
        </w:rPr>
      </w:pPr>
      <w:r>
        <w:lastRenderedPageBreak/>
        <w:t>L</w:t>
      </w:r>
      <w:r w:rsidRPr="00F74D12">
        <w:t xml:space="preserve">ai nodrošinātu </w:t>
      </w:r>
      <w:proofErr w:type="spellStart"/>
      <w:r w:rsidRPr="00F74D12">
        <w:t>atjaunīgās</w:t>
      </w:r>
      <w:proofErr w:type="spellEnd"/>
      <w:r w:rsidRPr="00F74D12">
        <w:t xml:space="preserve"> elektroenerģijas jaudu pieaugumu un Latvijas virzību uz enerģētikas neatkarības nodrošināšanu, Ekonomikas ministrijai un Zemkopības ministrijai, kā akciju sabiedrības “Latvenergo” un akciju sabiedrības “Latvijas valsts meži” kapitāla daļu turētājiem, šo divu uzņēmumu dibinātā kopuzņēmuma SIA “Latvijas vēja parki” plānoto investīciju projektu finansēšanai, izvērtēt iespēju finansējumu piesaistīt kapitāla tirgū, un līdz 2023. gada 15. oktobrim informēt Valsts kanceleju un Finanšu ministriju par plānoto turpmāko rīcību finansējuma piesaistē.</w:t>
      </w:r>
    </w:p>
    <w:p w14:paraId="78BE5220" w14:textId="404920E7" w:rsidR="00D42B5E" w:rsidRPr="00F10308" w:rsidRDefault="00BA184D" w:rsidP="00F10308">
      <w:pPr>
        <w:pStyle w:val="ListParagraph"/>
        <w:numPr>
          <w:ilvl w:val="0"/>
          <w:numId w:val="21"/>
        </w:numPr>
        <w:jc w:val="both"/>
        <w:rPr>
          <w:rFonts w:cs="Times New Roman"/>
          <w:szCs w:val="24"/>
          <w:u w:val="single"/>
        </w:rPr>
      </w:pPr>
      <w:r>
        <w:t>Aicināt Rīgas domi līdz 2023. gada 15.oktobrim iesniegt Finanšu ministrijā informāciju par papildus kapitāla piesaistes nepieciešamību Rīgas pašvaldības kapitālsabiedrībām attīstības mērķu finansēšanai, izvērtējot iespēju finansējumu piesaistīt kapitāla tirgū un plānoto laika grafiku  plānotajām darbībām šī mērķa sasniegšanai.</w:t>
      </w:r>
    </w:p>
    <w:p w14:paraId="6BE1FE58" w14:textId="38ED77A4" w:rsidR="00924236" w:rsidRDefault="00924236" w:rsidP="00336C7D">
      <w:pPr>
        <w:jc w:val="both"/>
        <w:rPr>
          <w:rFonts w:cs="Times New Roman"/>
          <w:szCs w:val="24"/>
          <w:u w:val="single"/>
        </w:rPr>
      </w:pPr>
    </w:p>
    <w:p w14:paraId="074C52CD" w14:textId="77777777" w:rsidR="008259DE" w:rsidRPr="00302383" w:rsidRDefault="008259DE" w:rsidP="00336C7D">
      <w:pPr>
        <w:jc w:val="both"/>
        <w:rPr>
          <w:rFonts w:cs="Times New Roman"/>
          <w:szCs w:val="24"/>
          <w:u w:val="single"/>
        </w:rPr>
      </w:pPr>
    </w:p>
    <w:p w14:paraId="30E1016B" w14:textId="17AC0873" w:rsidR="00DD4887" w:rsidRDefault="00DD4887" w:rsidP="00A658E3">
      <w:pPr>
        <w:ind w:firstLine="720"/>
        <w:jc w:val="both"/>
        <w:rPr>
          <w:b/>
          <w:bCs/>
        </w:rPr>
      </w:pPr>
      <w:r w:rsidRPr="00A658E3">
        <w:rPr>
          <w:b/>
          <w:bCs/>
        </w:rPr>
        <w:t>4.1.3  Nekustamā īpašuma ieguldījumu fondi</w:t>
      </w:r>
    </w:p>
    <w:p w14:paraId="3DCCDA1A" w14:textId="77777777" w:rsidR="00A658E3" w:rsidRPr="00A658E3" w:rsidRDefault="00A658E3" w:rsidP="00A658E3">
      <w:pPr>
        <w:ind w:firstLine="720"/>
        <w:jc w:val="both"/>
        <w:rPr>
          <w:b/>
          <w:bCs/>
        </w:rPr>
      </w:pPr>
    </w:p>
    <w:p w14:paraId="43002111" w14:textId="7A570449" w:rsidR="00DD4887" w:rsidRDefault="00E47A84" w:rsidP="00DD4887">
      <w:pPr>
        <w:jc w:val="both"/>
      </w:pPr>
      <w:r>
        <w:t>Kā v</w:t>
      </w:r>
      <w:r w:rsidR="00DD4887" w:rsidRPr="00DD4887">
        <w:t>iens no ieguldījumu instrumentiem, kura ietekme uz tautsaimniecību un tirgus aktivitāti, kā arī tā īstenošanas iespējām būtu detalizēti jāizvērtē, ir nekustamā īpašuma ieguldījumu fondi (</w:t>
      </w:r>
      <w:proofErr w:type="spellStart"/>
      <w:r w:rsidR="00DD4887" w:rsidRPr="00DD4887">
        <w:t>angl</w:t>
      </w:r>
      <w:proofErr w:type="spellEnd"/>
      <w:r w:rsidR="00DD4887" w:rsidRPr="00DD4887">
        <w:t xml:space="preserve">. </w:t>
      </w:r>
      <w:proofErr w:type="spellStart"/>
      <w:r w:rsidR="00DD4887" w:rsidRPr="00DD4887">
        <w:t>real</w:t>
      </w:r>
      <w:proofErr w:type="spellEnd"/>
      <w:r w:rsidR="00DD4887" w:rsidRPr="00DD4887">
        <w:t xml:space="preserve"> </w:t>
      </w:r>
      <w:proofErr w:type="spellStart"/>
      <w:r w:rsidR="00DD4887" w:rsidRPr="00DD4887">
        <w:t>estate</w:t>
      </w:r>
      <w:proofErr w:type="spellEnd"/>
      <w:r w:rsidR="00DD4887" w:rsidRPr="00DD4887">
        <w:t xml:space="preserve"> </w:t>
      </w:r>
      <w:proofErr w:type="spellStart"/>
      <w:r w:rsidR="00DD4887" w:rsidRPr="00DD4887">
        <w:t>investment</w:t>
      </w:r>
      <w:proofErr w:type="spellEnd"/>
      <w:r w:rsidR="00DD4887" w:rsidRPr="00DD4887">
        <w:t xml:space="preserve"> </w:t>
      </w:r>
      <w:proofErr w:type="spellStart"/>
      <w:r w:rsidR="00DD4887" w:rsidRPr="00DD4887">
        <w:t>trust</w:t>
      </w:r>
      <w:proofErr w:type="spellEnd"/>
      <w:r w:rsidR="00DD4887" w:rsidRPr="00DD4887">
        <w:t xml:space="preserve"> (turpmāk </w:t>
      </w:r>
      <w:r w:rsidR="00CF07BB">
        <w:t>–</w:t>
      </w:r>
      <w:r w:rsidR="00DD4887" w:rsidRPr="00DD4887">
        <w:t xml:space="preserve"> REIT))</w:t>
      </w:r>
      <w:r w:rsidR="00907FA3">
        <w:t>,</w:t>
      </w:r>
      <w:r w:rsidR="00CF7352">
        <w:t xml:space="preserve"> kā piedāvāts iepriekš veiktā ERAB un </w:t>
      </w:r>
      <w:r w:rsidR="005626B4">
        <w:t xml:space="preserve">piesaistīto </w:t>
      </w:r>
      <w:r w:rsidR="00CF7352">
        <w:t xml:space="preserve">konsultantu </w:t>
      </w:r>
      <w:r w:rsidR="005626B4">
        <w:t>ziņojumā</w:t>
      </w:r>
      <w:r w:rsidR="00CF7352">
        <w:rPr>
          <w:rStyle w:val="FootnoteReference"/>
        </w:rPr>
        <w:footnoteReference w:id="22"/>
      </w:r>
      <w:r w:rsidR="00DD4887" w:rsidRPr="00DD4887">
        <w:t>.</w:t>
      </w:r>
    </w:p>
    <w:p w14:paraId="4017BDC8" w14:textId="77777777" w:rsidR="00D4313A" w:rsidRPr="00DD4887" w:rsidRDefault="00D4313A" w:rsidP="00DD4887">
      <w:pPr>
        <w:jc w:val="both"/>
      </w:pPr>
    </w:p>
    <w:p w14:paraId="77014FAE" w14:textId="77777777" w:rsidR="00DD4887" w:rsidRPr="00DD4887" w:rsidRDefault="00DD4887" w:rsidP="00DD4887">
      <w:pPr>
        <w:jc w:val="both"/>
      </w:pPr>
      <w:r w:rsidRPr="00DD4887">
        <w:t>Piedāvājam apskatīt divus instrumentus, lai atbalstītu tirgus attīstību:</w:t>
      </w:r>
    </w:p>
    <w:p w14:paraId="51B804AD" w14:textId="77777777" w:rsidR="00D4313A" w:rsidRDefault="00DD4887" w:rsidP="00D4313A">
      <w:pPr>
        <w:pStyle w:val="ListParagraph"/>
        <w:numPr>
          <w:ilvl w:val="0"/>
          <w:numId w:val="9"/>
        </w:numPr>
        <w:jc w:val="both"/>
      </w:pPr>
      <w:r w:rsidRPr="00DD4887">
        <w:t>biržas sarakstā iekļauti nekustamā īpašuma ieguldījumu fondi (REIT),</w:t>
      </w:r>
    </w:p>
    <w:p w14:paraId="1D0A873A" w14:textId="038CD3B4" w:rsidR="00DD4887" w:rsidRPr="00DD4887" w:rsidRDefault="00DD4887" w:rsidP="00D4313A">
      <w:pPr>
        <w:pStyle w:val="ListParagraph"/>
        <w:numPr>
          <w:ilvl w:val="0"/>
          <w:numId w:val="9"/>
        </w:numPr>
        <w:jc w:val="both"/>
      </w:pPr>
      <w:r w:rsidRPr="00DD4887">
        <w:t xml:space="preserve">ieguldījumu fonds, kas veidots pēc Rumānijas </w:t>
      </w:r>
      <w:proofErr w:type="spellStart"/>
      <w:r w:rsidRPr="009946A6">
        <w:rPr>
          <w:i/>
          <w:iCs/>
        </w:rPr>
        <w:t>Fondul</w:t>
      </w:r>
      <w:proofErr w:type="spellEnd"/>
      <w:r w:rsidRPr="009946A6">
        <w:rPr>
          <w:i/>
          <w:iCs/>
        </w:rPr>
        <w:t xml:space="preserve"> </w:t>
      </w:r>
      <w:proofErr w:type="spellStart"/>
      <w:r w:rsidRPr="009946A6">
        <w:rPr>
          <w:i/>
          <w:iCs/>
        </w:rPr>
        <w:t>Proprietatea</w:t>
      </w:r>
      <w:proofErr w:type="spellEnd"/>
      <w:r w:rsidRPr="00DD4887">
        <w:t xml:space="preserve"> parauga.</w:t>
      </w:r>
    </w:p>
    <w:p w14:paraId="37F2765E" w14:textId="5618563C" w:rsidR="00DD4887" w:rsidRPr="00DD4887" w:rsidRDefault="00DD4887" w:rsidP="00DD4887">
      <w:pPr>
        <w:jc w:val="both"/>
      </w:pPr>
      <w:r w:rsidRPr="00DD4887">
        <w:t>Nekustamā īpašuma aktīvu iekļaušana biržas sarakstā ir papildinoša iespēja akciju tirgus attīstībai. Kapitāla REIT piedāvā diversificētu ieguldījumu dažādu īpašumu aktīvu portfelī, vienlaikus samazinot katra aktīva īpatnējo risku. REIT nodrošina piekļuvi liela mēroga ienākumus nesošiem aktīviem, jo īpaši komerciālam nekustamajam īpašumam, piemēram, biroju un daudzdzīvokļu ēkām, noliktavām, tirdzniecības centriem un viesnīcām. Attīstītājiem šie fondi piedāvā atšķirīgu finansēšanas mehānismu, kas ļauj vienlaikus piesaistīt kapitālu vairākiem lieliem projektiem.</w:t>
      </w:r>
      <w:r w:rsidR="00C75B1F">
        <w:t xml:space="preserve"> </w:t>
      </w:r>
      <w:r w:rsidRPr="00DD4887">
        <w:t xml:space="preserve">Ieguldījumu fondu, kas veidots pēc Rumānijas </w:t>
      </w:r>
      <w:proofErr w:type="spellStart"/>
      <w:r w:rsidRPr="009946A6">
        <w:rPr>
          <w:i/>
          <w:iCs/>
        </w:rPr>
        <w:t>Fondul</w:t>
      </w:r>
      <w:proofErr w:type="spellEnd"/>
      <w:r w:rsidRPr="009946A6">
        <w:rPr>
          <w:i/>
          <w:iCs/>
        </w:rPr>
        <w:t xml:space="preserve"> </w:t>
      </w:r>
      <w:proofErr w:type="spellStart"/>
      <w:r w:rsidRPr="009946A6">
        <w:rPr>
          <w:i/>
          <w:iCs/>
        </w:rPr>
        <w:t>Proprietatea</w:t>
      </w:r>
      <w:proofErr w:type="spellEnd"/>
      <w:r w:rsidRPr="00DD4887">
        <w:t xml:space="preserve">  parauga, paredz ieguldījumu kapitālsabiedrībās.</w:t>
      </w:r>
    </w:p>
    <w:p w14:paraId="6BB3B3C3" w14:textId="77777777" w:rsidR="00DD4887" w:rsidRPr="00DD4887" w:rsidRDefault="00DD4887" w:rsidP="00DD4887">
      <w:pPr>
        <w:jc w:val="both"/>
        <w:rPr>
          <w:rFonts w:cs="Times New Roman"/>
          <w:szCs w:val="24"/>
          <w:u w:val="single"/>
        </w:rPr>
      </w:pPr>
    </w:p>
    <w:p w14:paraId="0913910B" w14:textId="4CE90FC8" w:rsidR="00571919" w:rsidRPr="00F463CE" w:rsidRDefault="00DD4887" w:rsidP="00DD4887">
      <w:pPr>
        <w:jc w:val="both"/>
        <w:rPr>
          <w:rFonts w:cs="Times New Roman"/>
          <w:szCs w:val="24"/>
          <w:u w:val="single"/>
        </w:rPr>
      </w:pPr>
      <w:r w:rsidRPr="00DD4887">
        <w:rPr>
          <w:rFonts w:cs="Times New Roman"/>
          <w:szCs w:val="24"/>
          <w:u w:val="single"/>
        </w:rPr>
        <w:t>Priekšlikums: izvērtēt nekustamā īpašuma ieguldījumu fondu</w:t>
      </w:r>
      <w:r w:rsidR="002D724C">
        <w:rPr>
          <w:rFonts w:cs="Times New Roman"/>
          <w:szCs w:val="24"/>
          <w:u w:val="single"/>
        </w:rPr>
        <w:t xml:space="preserve"> </w:t>
      </w:r>
      <w:r w:rsidR="002D724C" w:rsidRPr="00F463CE">
        <w:rPr>
          <w:rFonts w:cs="Times New Roman"/>
          <w:szCs w:val="24"/>
          <w:u w:val="single"/>
        </w:rPr>
        <w:t>iespējamo ietekmi uz</w:t>
      </w:r>
      <w:r w:rsidRPr="00F463CE">
        <w:rPr>
          <w:rFonts w:cs="Times New Roman"/>
          <w:szCs w:val="24"/>
          <w:u w:val="single"/>
        </w:rPr>
        <w:t xml:space="preserve"> kapitāla tirgus attīstību</w:t>
      </w:r>
      <w:r w:rsidR="002D724C" w:rsidRPr="00F463CE">
        <w:rPr>
          <w:rFonts w:cs="Times New Roman"/>
          <w:szCs w:val="24"/>
          <w:u w:val="single"/>
        </w:rPr>
        <w:t>, pamatojoties uz citu valstu pieredzi,</w:t>
      </w:r>
      <w:r w:rsidRPr="00F463CE">
        <w:rPr>
          <w:rFonts w:cs="Times New Roman"/>
          <w:szCs w:val="24"/>
          <w:u w:val="single"/>
        </w:rPr>
        <w:t xml:space="preserve"> un to </w:t>
      </w:r>
      <w:r w:rsidR="00727E47" w:rsidRPr="00F463CE">
        <w:rPr>
          <w:rFonts w:cs="Times New Roman"/>
          <w:szCs w:val="24"/>
          <w:u w:val="single"/>
        </w:rPr>
        <w:t>izveidei</w:t>
      </w:r>
      <w:r w:rsidRPr="00F463CE">
        <w:rPr>
          <w:rFonts w:cs="Times New Roman"/>
          <w:szCs w:val="24"/>
          <w:u w:val="single"/>
        </w:rPr>
        <w:t xml:space="preserve"> nepieciešamo regulējumu.</w:t>
      </w:r>
    </w:p>
    <w:p w14:paraId="461BF0B0" w14:textId="77777777" w:rsidR="00571919" w:rsidRDefault="00571919" w:rsidP="00F842F5">
      <w:pPr>
        <w:ind w:firstLine="720"/>
        <w:jc w:val="both"/>
        <w:rPr>
          <w:b/>
          <w:bCs/>
        </w:rPr>
      </w:pPr>
    </w:p>
    <w:p w14:paraId="0C24BCF2" w14:textId="17E3C292" w:rsidR="00924236" w:rsidRPr="00455058" w:rsidRDefault="00924236" w:rsidP="00F842F5">
      <w:pPr>
        <w:ind w:firstLine="720"/>
        <w:jc w:val="both"/>
        <w:rPr>
          <w:rFonts w:cs="Times New Roman"/>
          <w:b/>
          <w:bCs/>
          <w:szCs w:val="24"/>
        </w:rPr>
      </w:pPr>
      <w:r w:rsidRPr="00455058">
        <w:rPr>
          <w:b/>
          <w:bCs/>
        </w:rPr>
        <w:t>4.1.</w:t>
      </w:r>
      <w:r w:rsidR="00A658E3">
        <w:rPr>
          <w:b/>
          <w:bCs/>
        </w:rPr>
        <w:t>4</w:t>
      </w:r>
      <w:r w:rsidRPr="00455058">
        <w:rPr>
          <w:b/>
          <w:bCs/>
        </w:rPr>
        <w:t xml:space="preserve">. Finanšu instrumentu tirgus regulējums un ES likumdošanas iniciatīvas </w:t>
      </w:r>
    </w:p>
    <w:p w14:paraId="78714988" w14:textId="77777777" w:rsidR="00924236" w:rsidRPr="00455058" w:rsidRDefault="00924236" w:rsidP="00924236">
      <w:pPr>
        <w:jc w:val="both"/>
        <w:rPr>
          <w:rFonts w:ascii="Calibri" w:hAnsi="Calibri" w:cs="Calibri"/>
          <w:b/>
          <w:bCs/>
          <w:sz w:val="22"/>
        </w:rPr>
      </w:pPr>
    </w:p>
    <w:p w14:paraId="2D1EDA66" w14:textId="7EB1188E" w:rsidR="00924236" w:rsidRDefault="00924236" w:rsidP="00924236">
      <w:pPr>
        <w:jc w:val="both"/>
      </w:pPr>
      <w:r w:rsidRPr="00455058">
        <w:t xml:space="preserve">Eiropas Savienība ir uzsākusi apspriest tiesību aktu </w:t>
      </w:r>
      <w:proofErr w:type="spellStart"/>
      <w:r w:rsidRPr="00455058">
        <w:t>pakotni</w:t>
      </w:r>
      <w:proofErr w:type="spellEnd"/>
      <w:r w:rsidRPr="00455058">
        <w:t xml:space="preserve"> “Par iekļaušanu biržas sarakstā </w:t>
      </w:r>
      <w:r w:rsidRPr="00455058">
        <w:rPr>
          <w:i/>
          <w:iCs/>
        </w:rPr>
        <w:t>(</w:t>
      </w:r>
      <w:proofErr w:type="spellStart"/>
      <w:r w:rsidRPr="00455058">
        <w:rPr>
          <w:i/>
          <w:iCs/>
        </w:rPr>
        <w:t>angl</w:t>
      </w:r>
      <w:proofErr w:type="spellEnd"/>
      <w:r w:rsidRPr="00455058">
        <w:rPr>
          <w:i/>
          <w:iCs/>
        </w:rPr>
        <w:t>. Listing Act)</w:t>
      </w:r>
      <w:r w:rsidRPr="00455058">
        <w:t>”, un šo priekšlikumu mērķis ir padarīt publiskos tirgus pievilcīgākus Eiropas Savienības uzņēmumiem un atvieglot</w:t>
      </w:r>
      <w:r>
        <w:t xml:space="preserve"> mazu un vidēju uzņēmumu piekļuvi kapitālam. Tas atbilst kapitāla tirgu savienības pamatmērķim </w:t>
      </w:r>
      <w:r w:rsidR="00CF07BB">
        <w:t>–</w:t>
      </w:r>
      <w:r>
        <w:t xml:space="preserve"> uzlabot Eiropas Savienības uzņēmumu, tostarp mazāku uzņēmumu, piekļuvi uz tirgu balstītiem finansējuma avotiem katrā šo uzņēmumu attīstības posmā. Priekšlikumu </w:t>
      </w:r>
      <w:proofErr w:type="spellStart"/>
      <w:r>
        <w:t>pakotne</w:t>
      </w:r>
      <w:proofErr w:type="spellEnd"/>
      <w:r>
        <w:t xml:space="preserve"> ietver vienkāršojumus prospektu regulējumā,  atvieglojumus ieguldījumu izpētes pakalpojuma sniegšanā, kā arī precizējumus tirgus ļaunprātīgas izmantošanas regulā.</w:t>
      </w:r>
    </w:p>
    <w:p w14:paraId="13AD356D" w14:textId="77777777" w:rsidR="00924236" w:rsidRDefault="00924236" w:rsidP="00924236">
      <w:pPr>
        <w:jc w:val="both"/>
      </w:pPr>
    </w:p>
    <w:p w14:paraId="76E75D2D" w14:textId="0CFD0BBD" w:rsidR="00924236" w:rsidRDefault="00924236" w:rsidP="00924236">
      <w:pPr>
        <w:jc w:val="both"/>
      </w:pPr>
      <w:r>
        <w:t xml:space="preserve">Viens no šīs </w:t>
      </w:r>
      <w:proofErr w:type="spellStart"/>
      <w:r>
        <w:t>pakotnes</w:t>
      </w:r>
      <w:proofErr w:type="spellEnd"/>
      <w:r>
        <w:t xml:space="preserve"> priekšlikumiem ir pārskatīt Prospektu regulā noteikto atbrīvojumu no pienākuma publicēt prospektu, paaugstinot slieksni līdz  12 miljoniem eiro, un precizējot </w:t>
      </w:r>
      <w:r>
        <w:lastRenderedPageBreak/>
        <w:t xml:space="preserve">normas attiecībā uz mazāka apjoma piedāvājumiem nacionālajā līmenī.  Šajā aspektā būtiska ir regulējuma harmonizācija ar kaimiņvalstīm, lai emitentiem atvieglotu piedāvājuma izteikšanu un samazinātu izmaksas. </w:t>
      </w:r>
    </w:p>
    <w:p w14:paraId="24EE8B99" w14:textId="77777777" w:rsidR="00924236" w:rsidRDefault="00924236" w:rsidP="00924236">
      <w:pPr>
        <w:jc w:val="both"/>
      </w:pPr>
    </w:p>
    <w:p w14:paraId="6E6E36FC" w14:textId="35C0B5ED" w:rsidR="00924236" w:rsidRDefault="00924236" w:rsidP="00924236">
      <w:pPr>
        <w:jc w:val="both"/>
      </w:pPr>
      <w:r>
        <w:t xml:space="preserve">Savukārt vietējā līmenī arī ir konstatēti atsevišķi šķēršļi vērtspapīru tirgus darbībā. Piemēram, eksperti atzīmē, ka ir sarežģīti operatīvi pārdodot kādam no uzņēmuma akcionāriem piederošas akcijas lielākā apjomā, ņemot vērā prospekta sagatavošanas termiņus un izmaksas.  Lai sniegtu akcionāriem elastīgus risinājumus un uzlabotu tirgus likviditāti būtu jāprecizē ietvars piedāvājuma izteikšanai paātrinātā kārtībā </w:t>
      </w:r>
      <w:r>
        <w:rPr>
          <w:i/>
          <w:iCs/>
        </w:rPr>
        <w:t>(</w:t>
      </w:r>
      <w:proofErr w:type="spellStart"/>
      <w:r>
        <w:rPr>
          <w:i/>
          <w:iCs/>
        </w:rPr>
        <w:t>angl</w:t>
      </w:r>
      <w:proofErr w:type="spellEnd"/>
      <w:r>
        <w:rPr>
          <w:i/>
          <w:iCs/>
        </w:rPr>
        <w:t xml:space="preserve">. </w:t>
      </w:r>
      <w:proofErr w:type="spellStart"/>
      <w:r>
        <w:rPr>
          <w:i/>
          <w:iCs/>
        </w:rPr>
        <w:t>accelerated</w:t>
      </w:r>
      <w:proofErr w:type="spellEnd"/>
      <w:r>
        <w:rPr>
          <w:i/>
          <w:iCs/>
        </w:rPr>
        <w:t xml:space="preserve"> </w:t>
      </w:r>
      <w:proofErr w:type="spellStart"/>
      <w:r>
        <w:rPr>
          <w:i/>
          <w:iCs/>
        </w:rPr>
        <w:t>bookbuild</w:t>
      </w:r>
      <w:proofErr w:type="spellEnd"/>
      <w:r>
        <w:rPr>
          <w:i/>
          <w:iCs/>
        </w:rPr>
        <w:t>).</w:t>
      </w:r>
    </w:p>
    <w:p w14:paraId="1540498D" w14:textId="77777777" w:rsidR="00924236" w:rsidRDefault="00924236" w:rsidP="00924236">
      <w:pPr>
        <w:jc w:val="both"/>
      </w:pPr>
    </w:p>
    <w:p w14:paraId="5E525E31" w14:textId="7A5D6884" w:rsidR="00924236" w:rsidRDefault="00924236" w:rsidP="00924236">
      <w:pPr>
        <w:jc w:val="both"/>
        <w:rPr>
          <w:u w:val="single"/>
        </w:rPr>
      </w:pPr>
      <w:r>
        <w:rPr>
          <w:u w:val="single"/>
        </w:rPr>
        <w:t>Priekšlikums: Finanšu ministrijai sadarbībā ar Latvijas Banku turpināt sadarbību ar Igauniju un Lietuvu par regulējuma harmonizāciju prospektu un piedāvājuma dokumentu prasībām</w:t>
      </w:r>
      <w:r w:rsidR="00D0117B">
        <w:rPr>
          <w:u w:val="single"/>
        </w:rPr>
        <w:t xml:space="preserve"> un atbilstoši p</w:t>
      </w:r>
      <w:r>
        <w:rPr>
          <w:u w:val="single"/>
        </w:rPr>
        <w:t>ilnveidot finanšu instrumentu tirgus regulējumu.</w:t>
      </w:r>
    </w:p>
    <w:p w14:paraId="661A82D1" w14:textId="77777777" w:rsidR="00924236" w:rsidRPr="002D681E" w:rsidRDefault="00924236" w:rsidP="002D681E">
      <w:pPr>
        <w:jc w:val="both"/>
        <w:rPr>
          <w:rFonts w:cs="Times New Roman"/>
          <w:szCs w:val="24"/>
          <w:u w:val="single"/>
        </w:rPr>
      </w:pPr>
    </w:p>
    <w:p w14:paraId="7BB38204" w14:textId="76976A98" w:rsidR="00FD17EF" w:rsidRPr="00AE71E7" w:rsidRDefault="00AE71E7" w:rsidP="00F842F5">
      <w:pPr>
        <w:ind w:firstLine="720"/>
        <w:rPr>
          <w:rFonts w:cs="Times New Roman"/>
          <w:b/>
          <w:bCs/>
          <w:szCs w:val="24"/>
        </w:rPr>
      </w:pPr>
      <w:r>
        <w:rPr>
          <w:rFonts w:cs="Times New Roman"/>
          <w:b/>
          <w:bCs/>
          <w:szCs w:val="24"/>
        </w:rPr>
        <w:t>4.2.</w:t>
      </w:r>
      <w:r w:rsidRPr="00AE71E7">
        <w:rPr>
          <w:rFonts w:cs="Times New Roman"/>
          <w:b/>
          <w:bCs/>
          <w:szCs w:val="24"/>
        </w:rPr>
        <w:t xml:space="preserve"> </w:t>
      </w:r>
      <w:r w:rsidR="00FD17EF" w:rsidRPr="00AE71E7">
        <w:rPr>
          <w:rFonts w:cs="Times New Roman"/>
          <w:b/>
          <w:bCs/>
          <w:szCs w:val="24"/>
        </w:rPr>
        <w:t>Paaugstināt iedzīvotāju kā investoru aktivitāti kapitāla tirgū</w:t>
      </w:r>
    </w:p>
    <w:p w14:paraId="34F77211" w14:textId="77777777" w:rsidR="00AE71E7" w:rsidRPr="00AE71E7" w:rsidRDefault="00AE71E7" w:rsidP="00AE71E7">
      <w:pPr>
        <w:ind w:left="360"/>
        <w:rPr>
          <w:rFonts w:cs="Times New Roman"/>
          <w:b/>
          <w:bCs/>
          <w:szCs w:val="24"/>
        </w:rPr>
      </w:pPr>
    </w:p>
    <w:p w14:paraId="6C1F7356" w14:textId="3A958A79" w:rsidR="00536724" w:rsidRDefault="00536724" w:rsidP="00536724">
      <w:pPr>
        <w:jc w:val="both"/>
        <w:rPr>
          <w:rFonts w:cs="Times New Roman"/>
          <w:szCs w:val="24"/>
        </w:rPr>
      </w:pPr>
      <w:r>
        <w:rPr>
          <w:rFonts w:cs="Times New Roman"/>
          <w:szCs w:val="24"/>
        </w:rPr>
        <w:t>Viens no būtiskiem finanšu tirgus elementiem ir iedzīvotāju kā aktīvu investoru loma – no vienas puses ir svarīgi, lai iedzīvotāji aktīvi veidotu uzkrājumus negaidītām krīzes situācijām, kā arī vecumdienām, no otras puses, ir svarīgi, lai iedzīvotāji aktīvi izmantotu un tiem būtu pieejamas kapitāla tirgus sniegtās iespējas.</w:t>
      </w:r>
    </w:p>
    <w:p w14:paraId="33657975" w14:textId="77777777" w:rsidR="00536724" w:rsidRDefault="00536724">
      <w:pPr>
        <w:rPr>
          <w:rFonts w:cs="Times New Roman"/>
          <w:szCs w:val="24"/>
        </w:rPr>
      </w:pPr>
    </w:p>
    <w:p w14:paraId="787C9F03" w14:textId="29E13498" w:rsidR="00BD29E9" w:rsidRDefault="00AE71E7" w:rsidP="00F842F5">
      <w:pPr>
        <w:ind w:firstLine="720"/>
        <w:rPr>
          <w:rFonts w:cs="Times New Roman"/>
          <w:b/>
          <w:bCs/>
          <w:szCs w:val="24"/>
        </w:rPr>
      </w:pPr>
      <w:r>
        <w:rPr>
          <w:rFonts w:cs="Times New Roman"/>
          <w:b/>
          <w:bCs/>
          <w:szCs w:val="24"/>
        </w:rPr>
        <w:t>4</w:t>
      </w:r>
      <w:r w:rsidR="002D681E" w:rsidRPr="002D681E">
        <w:rPr>
          <w:rFonts w:cs="Times New Roman"/>
          <w:b/>
          <w:bCs/>
          <w:szCs w:val="24"/>
        </w:rPr>
        <w:t xml:space="preserve">.2.1. </w:t>
      </w:r>
      <w:r w:rsidR="00536724" w:rsidRPr="002D681E">
        <w:rPr>
          <w:rFonts w:cs="Times New Roman"/>
          <w:b/>
          <w:bCs/>
          <w:szCs w:val="24"/>
        </w:rPr>
        <w:t xml:space="preserve">Finanšu </w:t>
      </w:r>
      <w:proofErr w:type="spellStart"/>
      <w:r w:rsidR="00536724" w:rsidRPr="002D681E">
        <w:rPr>
          <w:rFonts w:cs="Times New Roman"/>
          <w:b/>
          <w:bCs/>
          <w:szCs w:val="24"/>
        </w:rPr>
        <w:t>pratība</w:t>
      </w:r>
      <w:proofErr w:type="spellEnd"/>
    </w:p>
    <w:p w14:paraId="3FAB69EF" w14:textId="77777777" w:rsidR="00AE71E7" w:rsidRPr="002D681E" w:rsidRDefault="00AE71E7">
      <w:pPr>
        <w:rPr>
          <w:rFonts w:cs="Times New Roman"/>
          <w:b/>
          <w:bCs/>
          <w:szCs w:val="24"/>
        </w:rPr>
      </w:pPr>
    </w:p>
    <w:p w14:paraId="7E52C3D8" w14:textId="79C83E29" w:rsidR="00E0289B" w:rsidRDefault="00695BC6" w:rsidP="00695BC6">
      <w:pPr>
        <w:jc w:val="both"/>
      </w:pPr>
      <w:r>
        <w:rPr>
          <w:rFonts w:cs="Times New Roman"/>
          <w:szCs w:val="24"/>
        </w:rPr>
        <w:t xml:space="preserve">Kā liecina Latvijas Bankas </w:t>
      </w:r>
      <w:r w:rsidR="00C0462F">
        <w:rPr>
          <w:rFonts w:cs="Times New Roman"/>
          <w:szCs w:val="24"/>
        </w:rPr>
        <w:t>2022</w:t>
      </w:r>
      <w:r>
        <w:rPr>
          <w:rFonts w:cs="Times New Roman"/>
          <w:szCs w:val="24"/>
        </w:rPr>
        <w:t>.</w:t>
      </w:r>
      <w:r w:rsidR="00D536CD">
        <w:rPr>
          <w:rFonts w:cs="Times New Roman"/>
          <w:szCs w:val="24"/>
        </w:rPr>
        <w:t xml:space="preserve"> </w:t>
      </w:r>
      <w:r>
        <w:rPr>
          <w:rFonts w:cs="Times New Roman"/>
          <w:szCs w:val="24"/>
        </w:rPr>
        <w:t xml:space="preserve">gadā veiktā Latvijas iedzīvotāju finanšu </w:t>
      </w:r>
      <w:proofErr w:type="spellStart"/>
      <w:r>
        <w:rPr>
          <w:rFonts w:cs="Times New Roman"/>
          <w:szCs w:val="24"/>
        </w:rPr>
        <w:t>pratības</w:t>
      </w:r>
      <w:proofErr w:type="spellEnd"/>
      <w:r>
        <w:rPr>
          <w:rFonts w:cs="Times New Roman"/>
          <w:szCs w:val="24"/>
        </w:rPr>
        <w:t xml:space="preserve"> </w:t>
      </w:r>
      <w:r w:rsidR="00C0462F">
        <w:rPr>
          <w:rFonts w:cs="Times New Roman"/>
          <w:szCs w:val="24"/>
        </w:rPr>
        <w:t>aptauja</w:t>
      </w:r>
      <w:r>
        <w:rPr>
          <w:rFonts w:cs="Times New Roman"/>
          <w:szCs w:val="24"/>
        </w:rPr>
        <w:t xml:space="preserve">, </w:t>
      </w:r>
      <w:r>
        <w:t xml:space="preserve">Latvijas iedzīvotāju finanšu </w:t>
      </w:r>
      <w:proofErr w:type="spellStart"/>
      <w:r>
        <w:t>pratības</w:t>
      </w:r>
      <w:proofErr w:type="spellEnd"/>
      <w:r>
        <w:t xml:space="preserve"> indekss ir </w:t>
      </w:r>
      <w:r w:rsidR="00C0462F">
        <w:t>12,2</w:t>
      </w:r>
      <w:r>
        <w:t xml:space="preserve"> punkti no maksimāli iegūstamajiem </w:t>
      </w:r>
      <w:r w:rsidR="00C0462F">
        <w:t>20</w:t>
      </w:r>
      <w:r>
        <w:t xml:space="preserve"> punktiem.</w:t>
      </w:r>
      <w:r w:rsidR="00E0289B">
        <w:t xml:space="preserve"> </w:t>
      </w:r>
      <w:r w:rsidR="00326EA0">
        <w:t>F</w:t>
      </w:r>
      <w:r w:rsidR="00E0289B">
        <w:t xml:space="preserve">inanšu </w:t>
      </w:r>
      <w:proofErr w:type="spellStart"/>
      <w:r w:rsidR="00E0289B">
        <w:t>pratības</w:t>
      </w:r>
      <w:proofErr w:type="spellEnd"/>
      <w:r w:rsidR="00E0289B">
        <w:t xml:space="preserve"> rezultāts ir viduvējs, </w:t>
      </w:r>
      <w:r w:rsidR="00326EA0">
        <w:t xml:space="preserve">bet </w:t>
      </w:r>
      <w:r w:rsidR="00E0289B">
        <w:t>zemākās iedzīvotāju zināšanas, attieksmes un uzvedības līmenis ir tieši ieguldījumu jomā. Kaut 57% iedzīvotāju ir dzirdējuši par tādiem finanšu instrumentiem kā akcijas, tikai 1% tās iegādājušies</w:t>
      </w:r>
      <w:r w:rsidR="00326EA0">
        <w:t xml:space="preserve"> pēdējo 12 mēnešu laikā</w:t>
      </w:r>
      <w:r w:rsidR="00E0289B">
        <w:t>.</w:t>
      </w:r>
      <w:r w:rsidR="00326EA0">
        <w:t xml:space="preserve"> Daļai iedzīvotāju nav izveidoti pietiekami uzkrājumi, bet salīdzinot ar 2019. gadu vairāk cilvēku uzkrājumus veido un ir izveidojuši pietiekamu uzkrājumu, lai brīvos līdzekļus ieguldītu. Tomēr arī tie iedzīvotāji, kuriem jau ir izveidots finansiāls drošības spilvens (3-6 mēnešu izdevumu apmēra) </w:t>
      </w:r>
      <w:r w:rsidR="00D536CD">
        <w:t>izvēlas to turpināt uzkrāt norēķinu kontā vai skaidrā naudā. Lai situācija uzlabotu, ir jāuzlabo iedzīvotāju zināšanas par to, kā veikt ieguldī</w:t>
      </w:r>
      <w:r w:rsidR="00A7764E">
        <w:t xml:space="preserve">jumus, kā novērtēt savu riska toleranci un izvēlēties atbilstošus finanšu instrumentus. </w:t>
      </w:r>
    </w:p>
    <w:p w14:paraId="1CCDA1C0" w14:textId="77777777" w:rsidR="008C1BF6" w:rsidRDefault="008C1BF6" w:rsidP="00695BC6">
      <w:pPr>
        <w:jc w:val="both"/>
        <w:rPr>
          <w:u w:val="single"/>
        </w:rPr>
      </w:pPr>
    </w:p>
    <w:p w14:paraId="6550F515" w14:textId="240F3B02" w:rsidR="008C1BF6" w:rsidRPr="002D724C" w:rsidRDefault="00F325B1" w:rsidP="002D724C">
      <w:pPr>
        <w:spacing w:after="160" w:line="259" w:lineRule="auto"/>
        <w:jc w:val="both"/>
        <w:rPr>
          <w:noProof/>
        </w:rPr>
      </w:pPr>
      <w:r>
        <w:rPr>
          <w:u w:val="single"/>
        </w:rPr>
        <w:t xml:space="preserve">Priekšlikums: </w:t>
      </w:r>
      <w:r w:rsidR="00A7764E" w:rsidRPr="00F325B1">
        <w:rPr>
          <w:u w:val="single"/>
        </w:rPr>
        <w:t xml:space="preserve">Jāturpina </w:t>
      </w:r>
      <w:r w:rsidR="008C1BF6" w:rsidRPr="00F325B1">
        <w:rPr>
          <w:u w:val="single"/>
        </w:rPr>
        <w:t xml:space="preserve">Latvijas iedzīvotāju finanšu </w:t>
      </w:r>
      <w:proofErr w:type="spellStart"/>
      <w:r w:rsidR="008C1BF6" w:rsidRPr="00F325B1">
        <w:rPr>
          <w:u w:val="single"/>
        </w:rPr>
        <w:t>pratības</w:t>
      </w:r>
      <w:proofErr w:type="spellEnd"/>
      <w:r w:rsidR="008C1BF6" w:rsidRPr="00F325B1">
        <w:rPr>
          <w:u w:val="single"/>
        </w:rPr>
        <w:t xml:space="preserve"> stratēģij</w:t>
      </w:r>
      <w:r w:rsidR="00C322B8">
        <w:rPr>
          <w:u w:val="single"/>
        </w:rPr>
        <w:t>as</w:t>
      </w:r>
      <w:r w:rsidR="008C1BF6" w:rsidRPr="00F325B1">
        <w:rPr>
          <w:u w:val="single"/>
        </w:rPr>
        <w:t xml:space="preserve"> 2021.-2027</w:t>
      </w:r>
      <w:r w:rsidR="00C322B8">
        <w:rPr>
          <w:u w:val="single"/>
        </w:rPr>
        <w:t xml:space="preserve">.gadam </w:t>
      </w:r>
      <w:r w:rsidR="00A7764E" w:rsidRPr="00F325B1">
        <w:rPr>
          <w:u w:val="single"/>
        </w:rPr>
        <w:t>īstenošana, kuru koordinē Latvijas Banka</w:t>
      </w:r>
      <w:r w:rsidR="008349B6">
        <w:rPr>
          <w:u w:val="single"/>
        </w:rPr>
        <w:t>.</w:t>
      </w:r>
      <w:r w:rsidR="00A7764E" w:rsidRPr="00F325B1">
        <w:rPr>
          <w:u w:val="single"/>
        </w:rPr>
        <w:t xml:space="preserve"> Stratēģijas ietvaros izveidotā ikgadējā aktivitāšu plānā  jāiekļauj konkrētas finanšu institūciju (tai skaitā valsts iestāžu) aktivitātes ieguldījumu kultūras veicināšanai</w:t>
      </w:r>
      <w:r w:rsidR="00557BE2" w:rsidRPr="00F325B1">
        <w:rPr>
          <w:u w:val="single"/>
        </w:rPr>
        <w:t xml:space="preserve"> </w:t>
      </w:r>
      <w:r w:rsidR="00557BE2" w:rsidRPr="00ED7330">
        <w:rPr>
          <w:noProof/>
          <w:u w:val="single"/>
        </w:rPr>
        <w:t>un jānodrošina šo aktivitāšu izvērtēšan</w:t>
      </w:r>
      <w:r w:rsidR="00ED7CFD" w:rsidRPr="00ED7330">
        <w:rPr>
          <w:noProof/>
          <w:u w:val="single"/>
        </w:rPr>
        <w:t>a</w:t>
      </w:r>
      <w:r w:rsidR="00557BE2" w:rsidRPr="00ED7330">
        <w:rPr>
          <w:noProof/>
          <w:u w:val="single"/>
        </w:rPr>
        <w:t>.</w:t>
      </w:r>
    </w:p>
    <w:p w14:paraId="6825A4CE" w14:textId="77777777" w:rsidR="008C1BF6" w:rsidRDefault="008C1BF6">
      <w:pPr>
        <w:rPr>
          <w:rFonts w:cs="Times New Roman"/>
          <w:szCs w:val="24"/>
        </w:rPr>
      </w:pPr>
    </w:p>
    <w:p w14:paraId="07E137EC" w14:textId="77777777" w:rsidR="002865F0" w:rsidRDefault="002865F0" w:rsidP="002865F0">
      <w:pPr>
        <w:ind w:firstLine="720"/>
        <w:rPr>
          <w:rFonts w:cs="Times New Roman"/>
          <w:b/>
          <w:bCs/>
          <w:szCs w:val="24"/>
        </w:rPr>
      </w:pPr>
      <w:r>
        <w:rPr>
          <w:rFonts w:cs="Times New Roman"/>
          <w:b/>
          <w:bCs/>
          <w:szCs w:val="24"/>
        </w:rPr>
        <w:t>4</w:t>
      </w:r>
      <w:r w:rsidRPr="002D681E">
        <w:rPr>
          <w:rFonts w:cs="Times New Roman"/>
          <w:b/>
          <w:bCs/>
          <w:szCs w:val="24"/>
        </w:rPr>
        <w:t xml:space="preserve">.2.2. </w:t>
      </w:r>
      <w:proofErr w:type="spellStart"/>
      <w:r w:rsidRPr="002D681E">
        <w:rPr>
          <w:rFonts w:cs="Times New Roman"/>
          <w:b/>
          <w:bCs/>
          <w:szCs w:val="24"/>
        </w:rPr>
        <w:t>Krājobligācijas</w:t>
      </w:r>
      <w:proofErr w:type="spellEnd"/>
      <w:r>
        <w:rPr>
          <w:rFonts w:cs="Times New Roman"/>
          <w:b/>
          <w:bCs/>
          <w:szCs w:val="24"/>
        </w:rPr>
        <w:t xml:space="preserve"> un citi valsts vērtspapīri plašam investoru lokam </w:t>
      </w:r>
    </w:p>
    <w:p w14:paraId="662B205D" w14:textId="77777777" w:rsidR="002865F0" w:rsidRPr="002D681E" w:rsidRDefault="002865F0" w:rsidP="002865F0">
      <w:pPr>
        <w:rPr>
          <w:rFonts w:cs="Times New Roman"/>
          <w:b/>
          <w:bCs/>
          <w:szCs w:val="24"/>
        </w:rPr>
      </w:pPr>
    </w:p>
    <w:p w14:paraId="1F858281" w14:textId="77777777" w:rsidR="002865F0" w:rsidRDefault="002865F0" w:rsidP="002865F0">
      <w:pPr>
        <w:jc w:val="both"/>
      </w:pPr>
      <w:r>
        <w:rPr>
          <w:rFonts w:cs="Times New Roman"/>
          <w:szCs w:val="24"/>
        </w:rPr>
        <w:t xml:space="preserve">Viens no valsts puses izveidotiem instrumentiem, kas sniedz privātpersonām zema riska ieguldījumu iespēju, ir valsts </w:t>
      </w:r>
      <w:proofErr w:type="spellStart"/>
      <w:r>
        <w:rPr>
          <w:rFonts w:cs="Times New Roman"/>
          <w:szCs w:val="24"/>
        </w:rPr>
        <w:t>krājobligācijas</w:t>
      </w:r>
      <w:proofErr w:type="spellEnd"/>
      <w:r>
        <w:rPr>
          <w:rFonts w:cs="Times New Roman"/>
          <w:szCs w:val="24"/>
        </w:rPr>
        <w:t xml:space="preserve">, kuras pēdējā laikā strauji kļūst populāras, </w:t>
      </w:r>
      <w:r w:rsidRPr="00FA668B">
        <w:t>pateicoties pievilcīg</w:t>
      </w:r>
      <w:r>
        <w:t>ām, finanšu tirgus aktuālajai situācijai atbilstošām procentu</w:t>
      </w:r>
      <w:r w:rsidRPr="00FA668B">
        <w:t xml:space="preserve"> likmēm.</w:t>
      </w:r>
    </w:p>
    <w:p w14:paraId="5FEC45DC" w14:textId="77777777" w:rsidR="002865F0" w:rsidRDefault="002865F0" w:rsidP="002865F0">
      <w:pPr>
        <w:jc w:val="both"/>
      </w:pPr>
    </w:p>
    <w:p w14:paraId="0640EF34" w14:textId="77777777" w:rsidR="002865F0" w:rsidRDefault="002865F0" w:rsidP="002865F0">
      <w:pPr>
        <w:jc w:val="both"/>
      </w:pPr>
    </w:p>
    <w:tbl>
      <w:tblPr>
        <w:tblStyle w:val="TableGrid"/>
        <w:tblW w:w="0" w:type="auto"/>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4776"/>
        <w:gridCol w:w="4189"/>
      </w:tblGrid>
      <w:tr w:rsidR="004825B2" w14:paraId="24B58C27" w14:textId="77777777" w:rsidTr="0044008B">
        <w:tc>
          <w:tcPr>
            <w:tcW w:w="4482" w:type="dxa"/>
          </w:tcPr>
          <w:p w14:paraId="04254F0C" w14:textId="77777777" w:rsidR="002865F0" w:rsidRPr="00760E4F" w:rsidRDefault="002865F0" w:rsidP="0044008B">
            <w:pPr>
              <w:jc w:val="center"/>
              <w:rPr>
                <w:noProof/>
                <w:sz w:val="22"/>
              </w:rPr>
            </w:pPr>
            <w:r>
              <w:rPr>
                <w:b/>
                <w:bCs/>
                <w:noProof/>
              </w:rPr>
              <w:t xml:space="preserve">17.attēls. </w:t>
            </w:r>
            <w:r w:rsidRPr="00677665">
              <w:rPr>
                <w:b/>
              </w:rPr>
              <w:t xml:space="preserve">Privātpersonu īpašumā esošais </w:t>
            </w:r>
            <w:proofErr w:type="spellStart"/>
            <w:r w:rsidRPr="00677665">
              <w:rPr>
                <w:b/>
              </w:rPr>
              <w:t>krājobligāciju</w:t>
            </w:r>
            <w:proofErr w:type="spellEnd"/>
            <w:r w:rsidRPr="00677665">
              <w:rPr>
                <w:b/>
              </w:rPr>
              <w:t xml:space="preserve"> apjoms </w:t>
            </w:r>
            <w:r w:rsidRPr="00994E58">
              <w:rPr>
                <w:noProof/>
                <w:sz w:val="22"/>
              </w:rPr>
              <w:t>(milj. EUR)</w:t>
            </w:r>
          </w:p>
        </w:tc>
        <w:tc>
          <w:tcPr>
            <w:tcW w:w="4483" w:type="dxa"/>
          </w:tcPr>
          <w:p w14:paraId="265638D5" w14:textId="77777777" w:rsidR="002865F0" w:rsidRPr="00F842F5" w:rsidRDefault="002865F0" w:rsidP="0044008B">
            <w:pPr>
              <w:jc w:val="center"/>
              <w:rPr>
                <w:noProof/>
              </w:rPr>
            </w:pPr>
            <w:r>
              <w:rPr>
                <w:b/>
                <w:bCs/>
                <w:noProof/>
              </w:rPr>
              <w:t xml:space="preserve">18.attēls. </w:t>
            </w:r>
            <w:r w:rsidRPr="00F842F5">
              <w:rPr>
                <w:b/>
                <w:bCs/>
                <w:noProof/>
              </w:rPr>
              <w:t>Krājobligāciju aktuālās likmes</w:t>
            </w:r>
          </w:p>
          <w:p w14:paraId="54CF0311" w14:textId="7486E09B" w:rsidR="002865F0" w:rsidRPr="00760E4F" w:rsidRDefault="002865F0" w:rsidP="0044008B">
            <w:pPr>
              <w:jc w:val="center"/>
              <w:rPr>
                <w:noProof/>
                <w:sz w:val="22"/>
              </w:rPr>
            </w:pPr>
            <w:r w:rsidRPr="00994E58">
              <w:rPr>
                <w:noProof/>
                <w:sz w:val="22"/>
              </w:rPr>
              <w:t xml:space="preserve">(2022.gada 1.janvāris – 2023.gada </w:t>
            </w:r>
            <w:r w:rsidR="00B16D40">
              <w:rPr>
                <w:sz w:val="22"/>
              </w:rPr>
              <w:t>12. maijs</w:t>
            </w:r>
            <w:r w:rsidRPr="00994E58">
              <w:rPr>
                <w:noProof/>
                <w:sz w:val="22"/>
              </w:rPr>
              <w:t>)</w:t>
            </w:r>
          </w:p>
        </w:tc>
      </w:tr>
      <w:tr w:rsidR="004825B2" w14:paraId="2BE715A3" w14:textId="77777777" w:rsidTr="0044008B">
        <w:tc>
          <w:tcPr>
            <w:tcW w:w="4482" w:type="dxa"/>
          </w:tcPr>
          <w:p w14:paraId="63CE7A00" w14:textId="45702996" w:rsidR="002865F0" w:rsidRDefault="003A37C3" w:rsidP="0044008B">
            <w:pPr>
              <w:jc w:val="both"/>
            </w:pPr>
            <w:r>
              <w:rPr>
                <w:noProof/>
              </w:rPr>
              <w:lastRenderedPageBreak/>
              <w:drawing>
                <wp:inline distT="0" distB="0" distL="0" distR="0" wp14:anchorId="3EE55CF4" wp14:editId="34D87A1A">
                  <wp:extent cx="2889003" cy="1487104"/>
                  <wp:effectExtent l="0" t="0" r="6985" b="0"/>
                  <wp:docPr id="172973604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2939949" cy="1513328"/>
                          </a:xfrm>
                          <a:prstGeom prst="rect">
                            <a:avLst/>
                          </a:prstGeom>
                          <a:noFill/>
                        </pic:spPr>
                      </pic:pic>
                    </a:graphicData>
                  </a:graphic>
                </wp:inline>
              </w:drawing>
            </w:r>
          </w:p>
        </w:tc>
        <w:tc>
          <w:tcPr>
            <w:tcW w:w="4483" w:type="dxa"/>
          </w:tcPr>
          <w:p w14:paraId="032B36EF" w14:textId="3369EB68" w:rsidR="002865F0" w:rsidRDefault="004825B2" w:rsidP="0044008B">
            <w:pPr>
              <w:jc w:val="both"/>
            </w:pPr>
            <w:r>
              <w:rPr>
                <w:noProof/>
              </w:rPr>
              <w:drawing>
                <wp:inline distT="0" distB="0" distL="0" distR="0" wp14:anchorId="20908794" wp14:editId="6DD93135">
                  <wp:extent cx="2356502" cy="1461435"/>
                  <wp:effectExtent l="0" t="0" r="5715" b="5715"/>
                  <wp:docPr id="754609195"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2389206" cy="1481717"/>
                          </a:xfrm>
                          <a:prstGeom prst="rect">
                            <a:avLst/>
                          </a:prstGeom>
                          <a:noFill/>
                        </pic:spPr>
                      </pic:pic>
                    </a:graphicData>
                  </a:graphic>
                </wp:inline>
              </w:drawing>
            </w:r>
          </w:p>
        </w:tc>
      </w:tr>
    </w:tbl>
    <w:p w14:paraId="5B35EB80" w14:textId="77777777" w:rsidR="002865F0" w:rsidRDefault="002865F0" w:rsidP="002865F0">
      <w:pPr>
        <w:jc w:val="both"/>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86"/>
        <w:gridCol w:w="4489"/>
      </w:tblGrid>
      <w:tr w:rsidR="002865F0" w14:paraId="7D3719A2" w14:textId="77777777" w:rsidTr="0044008B">
        <w:tc>
          <w:tcPr>
            <w:tcW w:w="4486" w:type="dxa"/>
          </w:tcPr>
          <w:p w14:paraId="3E9883D0" w14:textId="77777777" w:rsidR="002865F0" w:rsidRDefault="002865F0" w:rsidP="0044008B">
            <w:pPr>
              <w:jc w:val="both"/>
            </w:pPr>
          </w:p>
        </w:tc>
        <w:tc>
          <w:tcPr>
            <w:tcW w:w="4489" w:type="dxa"/>
          </w:tcPr>
          <w:p w14:paraId="7C059521" w14:textId="77777777" w:rsidR="002865F0" w:rsidRDefault="002865F0" w:rsidP="0044008B">
            <w:pPr>
              <w:jc w:val="both"/>
            </w:pPr>
          </w:p>
        </w:tc>
      </w:tr>
    </w:tbl>
    <w:p w14:paraId="710197C9" w14:textId="77777777" w:rsidR="004D1B03" w:rsidRDefault="002865F0" w:rsidP="002865F0">
      <w:pPr>
        <w:jc w:val="both"/>
      </w:pPr>
      <w:r w:rsidRPr="008F15D4">
        <w:t xml:space="preserve">Valsts </w:t>
      </w:r>
      <w:proofErr w:type="spellStart"/>
      <w:r w:rsidRPr="008F15D4">
        <w:t>krājobligācijas</w:t>
      </w:r>
      <w:proofErr w:type="spellEnd"/>
      <w:r w:rsidRPr="008F15D4">
        <w:t xml:space="preserve"> ir tikai privātpersonām</w:t>
      </w:r>
      <w:r>
        <w:t>, kas sasniegušas vismaz 18 gadu vecumu,</w:t>
      </w:r>
      <w:r w:rsidRPr="008F15D4">
        <w:t xml:space="preserve"> pieejams ieguldījumu instruments, kas var būt labs pirmais solis privātpersonu kā investoru ieguldījumiem zema riska finanšu instrumentā, vienlaikus apgūstot kapitāla tirgus dotās iespējas un diversificējot savus ieguldījumus. </w:t>
      </w:r>
      <w:r>
        <w:t xml:space="preserve">Tādēļ ir svarīgi popularizēt </w:t>
      </w:r>
      <w:proofErr w:type="spellStart"/>
      <w:r>
        <w:t>krājobligācijas</w:t>
      </w:r>
      <w:proofErr w:type="spellEnd"/>
      <w:r>
        <w:t xml:space="preserve">, aktīvāk informējot iedzīvotājus par šīs ieguldījumu alternatīvas priekšrocībām, nosacījumiem un izmantošanas iespējām. </w:t>
      </w:r>
    </w:p>
    <w:p w14:paraId="21773DE4" w14:textId="77777777" w:rsidR="002865F0" w:rsidRDefault="002865F0" w:rsidP="002865F0">
      <w:pPr>
        <w:jc w:val="both"/>
      </w:pPr>
    </w:p>
    <w:p w14:paraId="768E1EC1" w14:textId="77777777" w:rsidR="002865F0" w:rsidRDefault="002865F0" w:rsidP="002865F0">
      <w:pPr>
        <w:jc w:val="both"/>
      </w:pPr>
      <w:proofErr w:type="spellStart"/>
      <w:r>
        <w:t>Krājobligāciju</w:t>
      </w:r>
      <w:proofErr w:type="spellEnd"/>
      <w:r>
        <w:t xml:space="preserve"> finanšu aģents ir Nasdaq CSD (centrālais vērtspapīru depozitārijs – </w:t>
      </w:r>
      <w:r w:rsidRPr="00197C26">
        <w:t>licencēts un uzraudzīts finanšu instrumentu tirgus dalībnieks</w:t>
      </w:r>
      <w:r>
        <w:t xml:space="preserve">), kas saskaņā ar </w:t>
      </w:r>
      <w:r w:rsidRPr="009B7211">
        <w:t xml:space="preserve">līgumu ar Valsts kasi </w:t>
      </w:r>
      <w:r>
        <w:t xml:space="preserve">nodrošina </w:t>
      </w:r>
      <w:proofErr w:type="spellStart"/>
      <w:r>
        <w:t>krājobligāciju</w:t>
      </w:r>
      <w:proofErr w:type="spellEnd"/>
      <w:r>
        <w:t xml:space="preserve"> emisijas procesa apkalpošanu. Lai nodrošinātu attīstību un atbilstību tehnoloģiskām tendencēm, Nasdaq CSD veic arī pasākumus</w:t>
      </w:r>
      <w:r w:rsidRPr="00FA668B">
        <w:t xml:space="preserve"> esoš</w:t>
      </w:r>
      <w:r>
        <w:t>ā</w:t>
      </w:r>
      <w:r w:rsidRPr="00FA668B">
        <w:t xml:space="preserve"> </w:t>
      </w:r>
      <w:proofErr w:type="spellStart"/>
      <w:r w:rsidRPr="00FA668B">
        <w:t>krājobligāciju</w:t>
      </w:r>
      <w:proofErr w:type="spellEnd"/>
      <w:r w:rsidRPr="00FA668B">
        <w:t xml:space="preserve"> izplatīšanas kanāl</w:t>
      </w:r>
      <w:r>
        <w:t>a (</w:t>
      </w:r>
      <w:proofErr w:type="spellStart"/>
      <w:r>
        <w:t>krājobligāciju</w:t>
      </w:r>
      <w:proofErr w:type="spellEnd"/>
      <w:r>
        <w:t xml:space="preserve"> iegādes vietni </w:t>
      </w:r>
      <w:hyperlink r:id="rId29" w:history="1">
        <w:r w:rsidRPr="004A06C5">
          <w:rPr>
            <w:rStyle w:val="Hyperlink"/>
          </w:rPr>
          <w:t>www.krajobligacijas.lv</w:t>
        </w:r>
      </w:hyperlink>
      <w:r>
        <w:t>) modernizēšanai</w:t>
      </w:r>
      <w:r w:rsidRPr="00FA668B">
        <w:t xml:space="preserve">, padarot to pievilcīgāku un atbilstošu mūsdienu praksei, piemēram, padarot ērtāku </w:t>
      </w:r>
      <w:proofErr w:type="spellStart"/>
      <w:r w:rsidRPr="00FA668B">
        <w:t>krājobligāciju</w:t>
      </w:r>
      <w:proofErr w:type="spellEnd"/>
      <w:r w:rsidRPr="00FA668B">
        <w:t xml:space="preserve"> iegādi</w:t>
      </w:r>
      <w:r>
        <w:t xml:space="preserve"> arī</w:t>
      </w:r>
      <w:r w:rsidRPr="00FA668B">
        <w:t xml:space="preserve"> </w:t>
      </w:r>
      <w:r>
        <w:t>mobilajās ierīcēs</w:t>
      </w:r>
      <w:r w:rsidRPr="00FA668B">
        <w:t>.</w:t>
      </w:r>
    </w:p>
    <w:p w14:paraId="453EC487" w14:textId="77777777" w:rsidR="002865F0" w:rsidRDefault="002865F0" w:rsidP="002865F0">
      <w:pPr>
        <w:jc w:val="both"/>
      </w:pPr>
    </w:p>
    <w:p w14:paraId="140656F9" w14:textId="77777777" w:rsidR="002865F0" w:rsidRDefault="002865F0" w:rsidP="002865F0">
      <w:pPr>
        <w:jc w:val="both"/>
      </w:pPr>
      <w:r w:rsidRPr="00BD58B2">
        <w:t xml:space="preserve">Tā kā </w:t>
      </w:r>
      <w:proofErr w:type="spellStart"/>
      <w:r w:rsidRPr="00BD58B2">
        <w:t>krājobligācijas</w:t>
      </w:r>
      <w:proofErr w:type="spellEnd"/>
      <w:r w:rsidRPr="00BD58B2">
        <w:t xml:space="preserve"> ir valsts vērtspapīri bez pārveduma iespējām, Valsts kase ir uzsākusi darbu arī pie citu valsts vērtspapīru un to izplatīšanas veidu izvērtēšanas, lai tie būtu pieejami plašākam investoru lokam un nodrošinātu otrreizējās tirdzniecības un pārveduma iespējas. Vidējā termiņā šāds vērtspapīru piedāvājums veicinātu vērtspapīru likviditāti, parāda vērtspapīru tirgus kapitalizāciju,  investoru aktivitāti un finanšu </w:t>
      </w:r>
      <w:proofErr w:type="spellStart"/>
      <w:r w:rsidRPr="00BD58B2">
        <w:t>pratību</w:t>
      </w:r>
      <w:proofErr w:type="spellEnd"/>
      <w:r w:rsidRPr="00BD58B2">
        <w:t xml:space="preserve"> ieguldījumiem arī citos parāda un kapitāla vērtspapīros.</w:t>
      </w:r>
      <w:r>
        <w:t xml:space="preserve">   </w:t>
      </w:r>
    </w:p>
    <w:p w14:paraId="52433F76" w14:textId="77777777" w:rsidR="002865F0" w:rsidRDefault="002865F0" w:rsidP="002865F0">
      <w:pPr>
        <w:jc w:val="both"/>
      </w:pPr>
    </w:p>
    <w:p w14:paraId="78E663C3" w14:textId="77777777" w:rsidR="002865F0" w:rsidRDefault="002865F0" w:rsidP="002865F0">
      <w:pPr>
        <w:jc w:val="both"/>
      </w:pPr>
      <w:r w:rsidRPr="00DD1A65">
        <w:t xml:space="preserve">Finansējums </w:t>
      </w:r>
      <w:proofErr w:type="spellStart"/>
      <w:r w:rsidRPr="00DD1A65">
        <w:t>krājobligāciju</w:t>
      </w:r>
      <w:proofErr w:type="spellEnd"/>
      <w:r>
        <w:t xml:space="preserve"> un citu valsts vērtspapīru</w:t>
      </w:r>
      <w:r w:rsidRPr="00DD1A65">
        <w:t xml:space="preserve"> emisijas procesa apkalpošanai un ar to saistītiem pakalpojumiem, t.sk. komunikācijas un </w:t>
      </w:r>
      <w:r>
        <w:t xml:space="preserve">sabiedrības </w:t>
      </w:r>
      <w:r w:rsidRPr="00DD1A65">
        <w:t>informēšanas pasākumiem, tiek nodrošināts Finanšu ministrijas budžeta, t.sk. valsts budžeta programmas 31.00.00 “Budžeta izpilde un valsts parāda vadība”, ietvaros.</w:t>
      </w:r>
    </w:p>
    <w:p w14:paraId="398E1E23" w14:textId="77777777" w:rsidR="002865F0" w:rsidRDefault="002865F0" w:rsidP="002865F0">
      <w:pPr>
        <w:jc w:val="both"/>
      </w:pPr>
    </w:p>
    <w:p w14:paraId="1C26E694" w14:textId="77777777" w:rsidR="002865F0" w:rsidRPr="008C1BF6" w:rsidRDefault="002865F0" w:rsidP="002865F0">
      <w:pPr>
        <w:jc w:val="both"/>
        <w:rPr>
          <w:rFonts w:cs="Times New Roman"/>
          <w:szCs w:val="24"/>
          <w:u w:val="single"/>
        </w:rPr>
      </w:pPr>
      <w:r>
        <w:rPr>
          <w:rFonts w:cs="Times New Roman"/>
          <w:szCs w:val="24"/>
          <w:u w:val="single"/>
        </w:rPr>
        <w:t xml:space="preserve">Priekšlikums: Valsts kasei un Finanšu ministrijai veikt pasākumus </w:t>
      </w:r>
      <w:proofErr w:type="spellStart"/>
      <w:r>
        <w:rPr>
          <w:rFonts w:cs="Times New Roman"/>
          <w:szCs w:val="24"/>
          <w:u w:val="single"/>
        </w:rPr>
        <w:t>krājobligāciju</w:t>
      </w:r>
      <w:proofErr w:type="spellEnd"/>
      <w:r>
        <w:rPr>
          <w:rFonts w:cs="Times New Roman"/>
          <w:szCs w:val="24"/>
          <w:u w:val="single"/>
        </w:rPr>
        <w:t xml:space="preserve"> kā ieguldījumu instrumenta popularizēšanai, nepieciešamības gadījumā veicot ārpakalpojuma piesaisti saskaņā ar publisko iepirkumu jomu regulējošiem normatīvajiem aktiem. Valsts kasei nodrošināt, ka</w:t>
      </w:r>
      <w:r w:rsidRPr="005346FA">
        <w:rPr>
          <w:u w:val="single"/>
        </w:rPr>
        <w:t xml:space="preserve"> </w:t>
      </w:r>
      <w:proofErr w:type="spellStart"/>
      <w:r>
        <w:rPr>
          <w:u w:val="single"/>
        </w:rPr>
        <w:t>krājobligāciju</w:t>
      </w:r>
      <w:proofErr w:type="spellEnd"/>
      <w:r>
        <w:rPr>
          <w:u w:val="single"/>
        </w:rPr>
        <w:t xml:space="preserve"> finanšu aģents</w:t>
      </w:r>
      <w:r w:rsidRPr="005346FA">
        <w:rPr>
          <w:u w:val="single"/>
        </w:rPr>
        <w:t xml:space="preserve"> </w:t>
      </w:r>
      <w:r>
        <w:rPr>
          <w:u w:val="single"/>
        </w:rPr>
        <w:t xml:space="preserve">veic pasākumus, lai nodrošinātu </w:t>
      </w:r>
      <w:proofErr w:type="spellStart"/>
      <w:r>
        <w:rPr>
          <w:rFonts w:cs="Times New Roman"/>
          <w:szCs w:val="24"/>
          <w:u w:val="single"/>
        </w:rPr>
        <w:t>krājobligāciju</w:t>
      </w:r>
      <w:proofErr w:type="spellEnd"/>
      <w:r>
        <w:rPr>
          <w:rFonts w:cs="Times New Roman"/>
          <w:szCs w:val="24"/>
          <w:u w:val="single"/>
        </w:rPr>
        <w:t xml:space="preserve"> izplatīšanas kanāla pilnveidošanu un modernizēšanu. Valsts kasei turpināt izpētes darbu arī pie citu valsts vērtspapīru piedāvājuma, kas būtu pieejams plašākam investoru lokam,</w:t>
      </w:r>
      <w:r w:rsidRPr="007C75CD">
        <w:rPr>
          <w:rFonts w:cs="Times New Roman"/>
          <w:szCs w:val="24"/>
          <w:u w:val="single"/>
        </w:rPr>
        <w:t xml:space="preserve"> </w:t>
      </w:r>
      <w:r>
        <w:rPr>
          <w:rFonts w:cs="Times New Roman"/>
          <w:szCs w:val="24"/>
          <w:u w:val="single"/>
        </w:rPr>
        <w:t xml:space="preserve">veidošanas iespējām.    </w:t>
      </w:r>
    </w:p>
    <w:p w14:paraId="6BD2847B" w14:textId="06315939" w:rsidR="00536724" w:rsidRDefault="00536724">
      <w:pPr>
        <w:rPr>
          <w:rFonts w:cs="Times New Roman"/>
          <w:szCs w:val="24"/>
        </w:rPr>
      </w:pPr>
    </w:p>
    <w:p w14:paraId="29932943" w14:textId="77777777" w:rsidR="005B4BEC" w:rsidRPr="005B4BEC" w:rsidRDefault="005B4BEC">
      <w:pPr>
        <w:rPr>
          <w:rFonts w:cs="Times New Roman"/>
          <w:i/>
          <w:iCs/>
          <w:color w:val="70AD47" w:themeColor="accent6"/>
          <w:szCs w:val="24"/>
        </w:rPr>
      </w:pPr>
    </w:p>
    <w:p w14:paraId="359D22F5" w14:textId="77777777" w:rsidR="005B4BEC" w:rsidRDefault="005B4BEC">
      <w:pPr>
        <w:rPr>
          <w:rFonts w:cs="Times New Roman"/>
          <w:szCs w:val="24"/>
        </w:rPr>
      </w:pPr>
    </w:p>
    <w:p w14:paraId="6CE7AF34" w14:textId="5D7F2625" w:rsidR="006B6D61" w:rsidRPr="003522BC" w:rsidRDefault="003522BC" w:rsidP="00F842F5">
      <w:pPr>
        <w:ind w:firstLine="720"/>
        <w:rPr>
          <w:rFonts w:cs="Times New Roman"/>
          <w:b/>
          <w:bCs/>
          <w:szCs w:val="24"/>
        </w:rPr>
      </w:pPr>
      <w:r w:rsidRPr="003522BC">
        <w:rPr>
          <w:rFonts w:cs="Times New Roman"/>
          <w:b/>
          <w:bCs/>
          <w:szCs w:val="24"/>
        </w:rPr>
        <w:t xml:space="preserve">4.2.3. </w:t>
      </w:r>
      <w:r w:rsidR="00ED00BA" w:rsidRPr="003522BC">
        <w:rPr>
          <w:rFonts w:cs="Times New Roman"/>
          <w:b/>
          <w:bCs/>
          <w:szCs w:val="24"/>
        </w:rPr>
        <w:t>Nodokļu aprēķināšana par ieguldījumiem kapitāla tirgos</w:t>
      </w:r>
    </w:p>
    <w:p w14:paraId="5108280B" w14:textId="77777777" w:rsidR="00AE71E7" w:rsidRPr="00AE71E7" w:rsidRDefault="00AE71E7" w:rsidP="00AE71E7">
      <w:pPr>
        <w:ind w:left="360"/>
        <w:rPr>
          <w:rFonts w:cs="Times New Roman"/>
          <w:b/>
          <w:bCs/>
          <w:szCs w:val="24"/>
        </w:rPr>
      </w:pPr>
    </w:p>
    <w:p w14:paraId="0F908152" w14:textId="48C5EC0B" w:rsidR="00AE71E7" w:rsidRDefault="006B6D61" w:rsidP="006B6D61">
      <w:pPr>
        <w:jc w:val="both"/>
        <w:rPr>
          <w:rFonts w:cs="Times New Roman"/>
          <w:szCs w:val="24"/>
        </w:rPr>
      </w:pPr>
      <w:r>
        <w:rPr>
          <w:rFonts w:cs="Times New Roman"/>
          <w:szCs w:val="24"/>
        </w:rPr>
        <w:t xml:space="preserve">Ar mērķi vienkāršot nodokļu aprēķināšanu un deklarēšanu fiziskajām personām, kuras veic darījumus ar finanšu instrumentiem, no 2018.gada Latvijā ir ieviests ieguldījumu konta režīms. </w:t>
      </w:r>
      <w:r>
        <w:rPr>
          <w:rFonts w:cs="Times New Roman"/>
          <w:szCs w:val="24"/>
        </w:rPr>
        <w:lastRenderedPageBreak/>
        <w:t xml:space="preserve">Ja iedzīvotājam ir atvērts un deklarēts ieguldījumu konts, tad iedzīvotāju </w:t>
      </w:r>
      <w:r w:rsidR="00351EFE">
        <w:rPr>
          <w:rFonts w:cs="Times New Roman"/>
          <w:szCs w:val="24"/>
        </w:rPr>
        <w:t xml:space="preserve">ienākuma </w:t>
      </w:r>
      <w:r>
        <w:rPr>
          <w:rFonts w:cs="Times New Roman"/>
          <w:szCs w:val="24"/>
        </w:rPr>
        <w:t xml:space="preserve">nodoklis </w:t>
      </w:r>
      <w:r w:rsidR="00E27EE3" w:rsidRPr="00F463CE">
        <w:rPr>
          <w:rFonts w:cs="Times New Roman"/>
          <w:szCs w:val="24"/>
        </w:rPr>
        <w:t xml:space="preserve">par kapitāla pieaugumu </w:t>
      </w:r>
      <w:r w:rsidRPr="00F463CE">
        <w:rPr>
          <w:rFonts w:cs="Times New Roman"/>
          <w:szCs w:val="24"/>
        </w:rPr>
        <w:t>nav jāmaksā, kamēr no konta izmaksāto līdzekļu apmērs nepārsniedz iemaksāto līdzekļu summu</w:t>
      </w:r>
      <w:r w:rsidR="00E27EE3" w:rsidRPr="00F463CE">
        <w:rPr>
          <w:rFonts w:cs="Times New Roman"/>
          <w:szCs w:val="24"/>
        </w:rPr>
        <w:t xml:space="preserve"> (bet nodokļu maksājums par dividendēm tiek veikts)</w:t>
      </w:r>
      <w:r w:rsidRPr="00F463CE">
        <w:rPr>
          <w:rFonts w:cs="Times New Roman"/>
          <w:szCs w:val="24"/>
        </w:rPr>
        <w:t xml:space="preserve">. Ņemot vērā to, ka nodokļu aprēķins par finanšu instrumentu ieguldījumiem ir sarežģīts, ieguldījumu konta režīms dod iespēju </w:t>
      </w:r>
      <w:r w:rsidR="00ED00BA" w:rsidRPr="00F463CE">
        <w:rPr>
          <w:rFonts w:cs="Times New Roman"/>
          <w:szCs w:val="24"/>
        </w:rPr>
        <w:t xml:space="preserve">iedzīvotājiem </w:t>
      </w:r>
      <w:r w:rsidR="00E27EE3" w:rsidRPr="00F463CE">
        <w:rPr>
          <w:rFonts w:cs="Times New Roman"/>
          <w:szCs w:val="24"/>
        </w:rPr>
        <w:t xml:space="preserve">ērtāk </w:t>
      </w:r>
      <w:r w:rsidR="00ED00BA" w:rsidRPr="00F463CE">
        <w:rPr>
          <w:rFonts w:cs="Times New Roman"/>
          <w:szCs w:val="24"/>
        </w:rPr>
        <w:t xml:space="preserve">veikt ieguldījumus </w:t>
      </w:r>
      <w:r w:rsidR="00E27EE3" w:rsidRPr="00F463CE">
        <w:rPr>
          <w:rFonts w:cs="Times New Roman"/>
          <w:szCs w:val="24"/>
        </w:rPr>
        <w:t xml:space="preserve">vienkāršajos kapitāla tirgus instrumentos </w:t>
      </w:r>
      <w:r w:rsidR="00ED00BA" w:rsidRPr="00F463CE">
        <w:rPr>
          <w:rFonts w:cs="Times New Roman"/>
          <w:szCs w:val="24"/>
        </w:rPr>
        <w:t xml:space="preserve">(akcijās, obligācijas). </w:t>
      </w:r>
      <w:r w:rsidR="00ED00BA">
        <w:rPr>
          <w:rFonts w:cs="Times New Roman"/>
          <w:szCs w:val="24"/>
        </w:rPr>
        <w:t>Tāpat būtu nepieciešams vērtēt tālākas iespējas vienkāršot iedzīvotājiem nodokļu aprēķināšanu un nomaksu par ieguldījumiem kapitāla tirgos arī ārpus ieguldījumu konta režīma.</w:t>
      </w:r>
    </w:p>
    <w:p w14:paraId="14D8D40B" w14:textId="77777777" w:rsidR="00FF33F9" w:rsidRDefault="00FF33F9" w:rsidP="006B6D61">
      <w:pPr>
        <w:jc w:val="both"/>
        <w:rPr>
          <w:rFonts w:cs="Times New Roman"/>
          <w:szCs w:val="24"/>
        </w:rPr>
      </w:pPr>
    </w:p>
    <w:p w14:paraId="427FE368" w14:textId="77777777" w:rsidR="00FF33F9" w:rsidRDefault="00FF33F9" w:rsidP="00AE71E7">
      <w:pPr>
        <w:jc w:val="both"/>
        <w:rPr>
          <w:rFonts w:cs="Times New Roman"/>
          <w:szCs w:val="24"/>
          <w:u w:val="single"/>
        </w:rPr>
      </w:pPr>
    </w:p>
    <w:p w14:paraId="46C98ED7" w14:textId="06AA3D66" w:rsidR="00536724" w:rsidRPr="00ED00BA" w:rsidRDefault="00ED00BA" w:rsidP="00AE71E7">
      <w:pPr>
        <w:jc w:val="both"/>
        <w:rPr>
          <w:rFonts w:cs="Times New Roman"/>
          <w:szCs w:val="24"/>
          <w:u w:val="single"/>
        </w:rPr>
      </w:pPr>
      <w:r w:rsidRPr="00ED00BA">
        <w:rPr>
          <w:rFonts w:cs="Times New Roman"/>
          <w:szCs w:val="24"/>
          <w:u w:val="single"/>
        </w:rPr>
        <w:t>Priekšlikums</w:t>
      </w:r>
      <w:r w:rsidR="00C40A91">
        <w:rPr>
          <w:rFonts w:cs="Times New Roman"/>
          <w:szCs w:val="24"/>
          <w:u w:val="single"/>
        </w:rPr>
        <w:t>:</w:t>
      </w:r>
      <w:r w:rsidRPr="00ED00BA">
        <w:rPr>
          <w:rFonts w:cs="Times New Roman"/>
          <w:szCs w:val="24"/>
          <w:u w:val="single"/>
        </w:rPr>
        <w:t xml:space="preserve"> aktīvi informēt par ieguldījumu kontu kā ērtu un izdevīgu instrumentu ieguldījumu kapitāla tirgū veikšanai</w:t>
      </w:r>
      <w:r>
        <w:rPr>
          <w:rFonts w:cs="Times New Roman"/>
          <w:szCs w:val="24"/>
          <w:u w:val="single"/>
        </w:rPr>
        <w:t xml:space="preserve">, kā arī izvērtēt iespējas vienkāršot iedzīvotāju </w:t>
      </w:r>
      <w:r w:rsidR="002E4977">
        <w:rPr>
          <w:rFonts w:cs="Times New Roman"/>
          <w:szCs w:val="24"/>
          <w:u w:val="single"/>
        </w:rPr>
        <w:t xml:space="preserve">ienākuma </w:t>
      </w:r>
      <w:r>
        <w:rPr>
          <w:rFonts w:cs="Times New Roman"/>
          <w:szCs w:val="24"/>
          <w:u w:val="single"/>
        </w:rPr>
        <w:t>nodokļa aprēķināšanu un nomaksu par ieguldījumiem kapitāla tirgos</w:t>
      </w:r>
    </w:p>
    <w:p w14:paraId="754649A6" w14:textId="24845F37" w:rsidR="006B6D61" w:rsidRDefault="006B6D61">
      <w:pPr>
        <w:rPr>
          <w:rFonts w:cs="Times New Roman"/>
          <w:szCs w:val="24"/>
        </w:rPr>
      </w:pPr>
    </w:p>
    <w:p w14:paraId="4BB02A33" w14:textId="7447D12D" w:rsidR="002F20C2" w:rsidRDefault="00AE71E7" w:rsidP="00F842F5">
      <w:pPr>
        <w:ind w:firstLine="720"/>
        <w:rPr>
          <w:rFonts w:cs="Times New Roman"/>
          <w:b/>
          <w:bCs/>
          <w:szCs w:val="24"/>
        </w:rPr>
      </w:pPr>
      <w:r>
        <w:rPr>
          <w:rFonts w:cs="Times New Roman"/>
          <w:b/>
          <w:bCs/>
          <w:szCs w:val="24"/>
        </w:rPr>
        <w:t>4</w:t>
      </w:r>
      <w:r w:rsidR="00ED00BA">
        <w:rPr>
          <w:rFonts w:cs="Times New Roman"/>
          <w:b/>
          <w:bCs/>
          <w:szCs w:val="24"/>
        </w:rPr>
        <w:t>.2.4. Mazākuma akcionāru tiesību aizsardzība</w:t>
      </w:r>
    </w:p>
    <w:p w14:paraId="506DE8BC" w14:textId="77777777" w:rsidR="00AE71E7" w:rsidRPr="00ED00BA" w:rsidRDefault="00AE71E7">
      <w:pPr>
        <w:rPr>
          <w:rFonts w:cs="Times New Roman"/>
          <w:b/>
          <w:bCs/>
          <w:szCs w:val="24"/>
        </w:rPr>
      </w:pPr>
    </w:p>
    <w:p w14:paraId="4C877F99" w14:textId="3C1EBA9D" w:rsidR="00ED00BA" w:rsidRDefault="00ED00BA" w:rsidP="00AE71E7">
      <w:pPr>
        <w:jc w:val="both"/>
        <w:rPr>
          <w:rFonts w:cs="Times New Roman"/>
          <w:szCs w:val="24"/>
        </w:rPr>
      </w:pPr>
      <w:r>
        <w:rPr>
          <w:rFonts w:cs="Times New Roman"/>
          <w:szCs w:val="24"/>
        </w:rPr>
        <w:t xml:space="preserve">Būtisks elements privātpersonu kā aktīvu investoru dalībai kapitāla tirgos ir efektīva mazākuma akcionāru tiesību aizsardzība. </w:t>
      </w:r>
      <w:r w:rsidR="003A5D66">
        <w:rPr>
          <w:rFonts w:cs="Times New Roman"/>
          <w:szCs w:val="24"/>
        </w:rPr>
        <w:t>Iepriekšējos gados ar Akciju atpirkšanas likuma pieņemšanu</w:t>
      </w:r>
      <w:r w:rsidR="00401E70">
        <w:rPr>
          <w:rFonts w:cs="Times New Roman"/>
          <w:szCs w:val="24"/>
        </w:rPr>
        <w:t>,</w:t>
      </w:r>
      <w:r w:rsidR="003A5D66">
        <w:rPr>
          <w:rFonts w:cs="Times New Roman"/>
          <w:szCs w:val="24"/>
        </w:rPr>
        <w:t xml:space="preserve"> </w:t>
      </w:r>
      <w:r w:rsidR="003A5D66" w:rsidRPr="0080245E">
        <w:rPr>
          <w:rFonts w:eastAsia="Times New Roman" w:cs="Times New Roman"/>
          <w:iCs/>
          <w:szCs w:val="24"/>
          <w:lang w:eastAsia="lv-LV"/>
        </w:rPr>
        <w:t xml:space="preserve">ir </w:t>
      </w:r>
      <w:r w:rsidR="003A5D66" w:rsidRPr="0080245E">
        <w:rPr>
          <w:rFonts w:eastAsiaTheme="minorEastAsia" w:cs="Times New Roman"/>
          <w:szCs w:val="24"/>
        </w:rPr>
        <w:t>pārskatīt</w:t>
      </w:r>
      <w:r w:rsidR="003A5D66">
        <w:rPr>
          <w:rFonts w:eastAsiaTheme="minorEastAsia" w:cs="Times New Roman"/>
          <w:szCs w:val="24"/>
        </w:rPr>
        <w:t>s</w:t>
      </w:r>
      <w:r w:rsidR="003A5D66" w:rsidRPr="0080245E">
        <w:rPr>
          <w:rFonts w:eastAsiaTheme="minorEastAsia" w:cs="Times New Roman"/>
          <w:szCs w:val="24"/>
        </w:rPr>
        <w:t xml:space="preserve"> un padarīt</w:t>
      </w:r>
      <w:r w:rsidR="003A5D66">
        <w:rPr>
          <w:rFonts w:eastAsiaTheme="minorEastAsia" w:cs="Times New Roman"/>
          <w:szCs w:val="24"/>
        </w:rPr>
        <w:t>s</w:t>
      </w:r>
      <w:r w:rsidR="003A5D66" w:rsidRPr="0080245E">
        <w:rPr>
          <w:rFonts w:eastAsiaTheme="minorEastAsia" w:cs="Times New Roman"/>
          <w:szCs w:val="24"/>
        </w:rPr>
        <w:t xml:space="preserve"> tiesību normu piemērotājiem saprotamāk</w:t>
      </w:r>
      <w:r w:rsidR="00401E70">
        <w:rPr>
          <w:rFonts w:eastAsiaTheme="minorEastAsia" w:cs="Times New Roman"/>
          <w:szCs w:val="24"/>
        </w:rPr>
        <w:t>s</w:t>
      </w:r>
      <w:r w:rsidR="003A5D66" w:rsidRPr="0080245E">
        <w:rPr>
          <w:rFonts w:eastAsiaTheme="minorEastAsia" w:cs="Times New Roman"/>
          <w:szCs w:val="24"/>
        </w:rPr>
        <w:t xml:space="preserve"> F</w:t>
      </w:r>
      <w:r w:rsidR="003A5D66">
        <w:rPr>
          <w:rFonts w:eastAsiaTheme="minorEastAsia" w:cs="Times New Roman"/>
          <w:szCs w:val="24"/>
        </w:rPr>
        <w:t>inanšu tirgus instrumentu likuma</w:t>
      </w:r>
      <w:r w:rsidR="003A5D66" w:rsidRPr="0080245E">
        <w:rPr>
          <w:rFonts w:eastAsiaTheme="minorEastAsia" w:cs="Times New Roman"/>
          <w:szCs w:val="24"/>
        </w:rPr>
        <w:t xml:space="preserve"> regulējum</w:t>
      </w:r>
      <w:r w:rsidR="003A5D66">
        <w:rPr>
          <w:rFonts w:eastAsiaTheme="minorEastAsia" w:cs="Times New Roman"/>
          <w:szCs w:val="24"/>
        </w:rPr>
        <w:t>s</w:t>
      </w:r>
      <w:r w:rsidR="003A5D66" w:rsidRPr="0080245E">
        <w:rPr>
          <w:rFonts w:eastAsiaTheme="minorEastAsia" w:cs="Times New Roman"/>
          <w:szCs w:val="24"/>
        </w:rPr>
        <w:t xml:space="preserve"> par akciju atpirkšanas piedāvājum</w:t>
      </w:r>
      <w:r w:rsidR="00401E70">
        <w:rPr>
          <w:rFonts w:eastAsiaTheme="minorEastAsia" w:cs="Times New Roman"/>
          <w:szCs w:val="24"/>
        </w:rPr>
        <w:t>u</w:t>
      </w:r>
      <w:r w:rsidR="003A5D66" w:rsidRPr="0080245E">
        <w:rPr>
          <w:rFonts w:eastAsiaTheme="minorEastAsia" w:cs="Times New Roman"/>
          <w:szCs w:val="24"/>
        </w:rPr>
        <w:t xml:space="preserve"> un </w:t>
      </w:r>
      <w:r w:rsidR="003A5D66" w:rsidRPr="0080245E">
        <w:rPr>
          <w:rFonts w:eastAsiaTheme="minorEastAsia" w:cs="Times New Roman"/>
          <w:bCs/>
          <w:szCs w:val="24"/>
        </w:rPr>
        <w:t>novērst</w:t>
      </w:r>
      <w:r w:rsidR="003A5D66">
        <w:rPr>
          <w:rFonts w:eastAsiaTheme="minorEastAsia" w:cs="Times New Roman"/>
          <w:bCs/>
          <w:szCs w:val="24"/>
        </w:rPr>
        <w:t>as</w:t>
      </w:r>
      <w:r w:rsidR="003A5D66" w:rsidRPr="0080245E">
        <w:rPr>
          <w:rFonts w:eastAsiaTheme="minorEastAsia" w:cs="Times New Roman"/>
          <w:b/>
          <w:bCs/>
          <w:szCs w:val="24"/>
        </w:rPr>
        <w:t xml:space="preserve"> </w:t>
      </w:r>
      <w:r w:rsidR="003A5D66" w:rsidRPr="0080245E">
        <w:rPr>
          <w:rFonts w:eastAsiaTheme="minorEastAsia" w:cs="Times New Roman"/>
          <w:bCs/>
          <w:szCs w:val="24"/>
        </w:rPr>
        <w:t>neatbilstības</w:t>
      </w:r>
      <w:r w:rsidR="003A5D66" w:rsidRPr="0080245E">
        <w:rPr>
          <w:rFonts w:eastAsiaTheme="minorEastAsia" w:cs="Times New Roman"/>
          <w:szCs w:val="24"/>
        </w:rPr>
        <w:t xml:space="preserve"> </w:t>
      </w:r>
      <w:r w:rsidR="00401E70">
        <w:rPr>
          <w:rFonts w:eastAsiaTheme="minorEastAsia" w:cs="Times New Roman"/>
          <w:szCs w:val="24"/>
        </w:rPr>
        <w:t xml:space="preserve">ar </w:t>
      </w:r>
      <w:r w:rsidR="003A5D66" w:rsidRPr="0080245E">
        <w:rPr>
          <w:rFonts w:eastAsiaTheme="minorEastAsia" w:cs="Times New Roman"/>
          <w:szCs w:val="24"/>
        </w:rPr>
        <w:t>Eiropas Parlamenta un Padomes 2004.gada 21.aprīļa direktīv</w:t>
      </w:r>
      <w:r w:rsidR="00401E70">
        <w:rPr>
          <w:rFonts w:eastAsiaTheme="minorEastAsia" w:cs="Times New Roman"/>
          <w:szCs w:val="24"/>
        </w:rPr>
        <w:t xml:space="preserve">u </w:t>
      </w:r>
      <w:r w:rsidR="003A5D66" w:rsidRPr="0080245E">
        <w:rPr>
          <w:rFonts w:eastAsiaTheme="minorEastAsia" w:cs="Times New Roman"/>
          <w:szCs w:val="24"/>
        </w:rPr>
        <w:t>2004/25/EK</w:t>
      </w:r>
      <w:r w:rsidR="003A5D66">
        <w:rPr>
          <w:rFonts w:eastAsiaTheme="minorEastAsia" w:cs="Times New Roman"/>
          <w:szCs w:val="24"/>
        </w:rPr>
        <w:t xml:space="preserve"> par atbilstīgas cenas noteikšanu obligātā piedāvājuma gadījumā. Vadoties no minētā un citiem uzlabojumiem tiesiskajā regulējumā, šo</w:t>
      </w:r>
      <w:r>
        <w:rPr>
          <w:rFonts w:cs="Times New Roman"/>
          <w:szCs w:val="24"/>
        </w:rPr>
        <w:t>brīd Latvijā ir izveidots atbilstošs normatīvais regulējums, kā arī kapitāla tirgus uzraudzība, līdz ar to ir būtiski nodrošināt, lai privātpersonas kā investori ir informēt</w:t>
      </w:r>
      <w:r w:rsidR="00401E70">
        <w:rPr>
          <w:rFonts w:cs="Times New Roman"/>
          <w:szCs w:val="24"/>
        </w:rPr>
        <w:t>i</w:t>
      </w:r>
      <w:r>
        <w:rPr>
          <w:rFonts w:cs="Times New Roman"/>
          <w:szCs w:val="24"/>
        </w:rPr>
        <w:t xml:space="preserve"> par savām tiesībām un tām pieejamajiem instrumentiem tiesību aizsardzībai.</w:t>
      </w:r>
    </w:p>
    <w:p w14:paraId="1C947B9D" w14:textId="77777777" w:rsidR="00AE71E7" w:rsidRDefault="00AE71E7" w:rsidP="00AE71E7">
      <w:pPr>
        <w:jc w:val="both"/>
        <w:rPr>
          <w:rFonts w:cs="Times New Roman"/>
          <w:szCs w:val="24"/>
        </w:rPr>
      </w:pPr>
    </w:p>
    <w:p w14:paraId="5BD1B3BF" w14:textId="15A3D12D" w:rsidR="00ED00BA" w:rsidRPr="00ED00BA" w:rsidRDefault="00ED00BA" w:rsidP="00AE71E7">
      <w:pPr>
        <w:jc w:val="both"/>
        <w:rPr>
          <w:rFonts w:cs="Times New Roman"/>
          <w:szCs w:val="24"/>
          <w:u w:val="single"/>
        </w:rPr>
      </w:pPr>
      <w:r>
        <w:rPr>
          <w:rFonts w:cs="Times New Roman"/>
          <w:szCs w:val="24"/>
          <w:u w:val="single"/>
        </w:rPr>
        <w:t>Priekšlikums</w:t>
      </w:r>
      <w:r w:rsidR="00C40A91">
        <w:rPr>
          <w:rFonts w:cs="Times New Roman"/>
          <w:szCs w:val="24"/>
          <w:u w:val="single"/>
        </w:rPr>
        <w:t>: Aicināt</w:t>
      </w:r>
      <w:r>
        <w:rPr>
          <w:rFonts w:cs="Times New Roman"/>
          <w:szCs w:val="24"/>
          <w:u w:val="single"/>
        </w:rPr>
        <w:t xml:space="preserve"> Latvijas </w:t>
      </w:r>
      <w:r w:rsidR="00C40A91">
        <w:rPr>
          <w:rFonts w:cs="Times New Roman"/>
          <w:szCs w:val="24"/>
          <w:u w:val="single"/>
        </w:rPr>
        <w:t xml:space="preserve">Banku </w:t>
      </w:r>
      <w:r>
        <w:rPr>
          <w:rFonts w:cs="Times New Roman"/>
          <w:szCs w:val="24"/>
          <w:u w:val="single"/>
        </w:rPr>
        <w:t xml:space="preserve">aktīvi sniegt informāciju par mazākuma akcionāru tiesību aizsardzību. </w:t>
      </w:r>
    </w:p>
    <w:p w14:paraId="072AC22D" w14:textId="0E67F724" w:rsidR="00ED00BA" w:rsidRDefault="00ED00BA">
      <w:pPr>
        <w:rPr>
          <w:rFonts w:cs="Times New Roman"/>
          <w:szCs w:val="24"/>
        </w:rPr>
      </w:pPr>
    </w:p>
    <w:p w14:paraId="7D23850D" w14:textId="77777777" w:rsidR="002D06E9" w:rsidRDefault="002D06E9">
      <w:pPr>
        <w:rPr>
          <w:rFonts w:cs="Times New Roman"/>
          <w:szCs w:val="24"/>
        </w:rPr>
      </w:pPr>
    </w:p>
    <w:p w14:paraId="0E6DEC46" w14:textId="7BC059AC" w:rsidR="002D06E9" w:rsidRPr="00F463CE" w:rsidRDefault="002D06E9" w:rsidP="002D06E9">
      <w:pPr>
        <w:ind w:firstLine="720"/>
        <w:rPr>
          <w:rFonts w:cs="Times New Roman"/>
          <w:b/>
          <w:bCs/>
          <w:szCs w:val="24"/>
        </w:rPr>
      </w:pPr>
      <w:r w:rsidRPr="00F463CE">
        <w:rPr>
          <w:rFonts w:cs="Times New Roman"/>
          <w:b/>
          <w:bCs/>
          <w:szCs w:val="24"/>
        </w:rPr>
        <w:t xml:space="preserve">4.2.5. </w:t>
      </w:r>
      <w:r w:rsidR="009E7B38" w:rsidRPr="00F463CE">
        <w:rPr>
          <w:rFonts w:cs="Times New Roman"/>
          <w:b/>
          <w:bCs/>
          <w:szCs w:val="24"/>
        </w:rPr>
        <w:t>Privātpersonām piemērojamo komisijas maksu pārskatīšana</w:t>
      </w:r>
      <w:r w:rsidR="00B545C2" w:rsidRPr="00F463CE">
        <w:rPr>
          <w:rFonts w:cs="Times New Roman"/>
          <w:b/>
          <w:bCs/>
          <w:szCs w:val="24"/>
        </w:rPr>
        <w:t xml:space="preserve"> </w:t>
      </w:r>
    </w:p>
    <w:p w14:paraId="2A0DFAD8" w14:textId="77777777" w:rsidR="002D06E9" w:rsidRPr="00F463CE" w:rsidRDefault="002D06E9" w:rsidP="002D06E9">
      <w:pPr>
        <w:rPr>
          <w:rFonts w:cs="Times New Roman"/>
          <w:b/>
          <w:bCs/>
          <w:szCs w:val="24"/>
        </w:rPr>
      </w:pPr>
    </w:p>
    <w:p w14:paraId="0AEBC6B2" w14:textId="77777777" w:rsidR="002D06E9" w:rsidRPr="00F463CE" w:rsidRDefault="002D06E9" w:rsidP="002D06E9">
      <w:pPr>
        <w:jc w:val="both"/>
        <w:rPr>
          <w:rFonts w:cs="Times New Roman"/>
          <w:szCs w:val="24"/>
        </w:rPr>
      </w:pPr>
    </w:p>
    <w:p w14:paraId="03E7C159" w14:textId="4C02315E" w:rsidR="008B5D62" w:rsidRPr="00F463CE" w:rsidRDefault="00FD00DE" w:rsidP="002D06E9">
      <w:pPr>
        <w:jc w:val="both"/>
        <w:rPr>
          <w:rFonts w:cs="Times New Roman"/>
          <w:szCs w:val="24"/>
        </w:rPr>
      </w:pPr>
      <w:r w:rsidRPr="00F463CE">
        <w:rPr>
          <w:rFonts w:cs="Times New Roman"/>
          <w:szCs w:val="24"/>
        </w:rPr>
        <w:t xml:space="preserve">Lai noskaidrotu </w:t>
      </w:r>
      <w:r w:rsidR="00B242A3" w:rsidRPr="00F463CE">
        <w:rPr>
          <w:rFonts w:cs="Times New Roman"/>
          <w:szCs w:val="24"/>
        </w:rPr>
        <w:t xml:space="preserve">kredītiestāžu </w:t>
      </w:r>
      <w:r w:rsidR="009025F7" w:rsidRPr="00F463CE">
        <w:rPr>
          <w:rFonts w:cs="Times New Roman"/>
          <w:szCs w:val="24"/>
        </w:rPr>
        <w:t>pakalpojumu</w:t>
      </w:r>
      <w:r w:rsidR="00B26442" w:rsidRPr="00F463CE">
        <w:rPr>
          <w:rFonts w:cs="Times New Roman"/>
          <w:szCs w:val="24"/>
        </w:rPr>
        <w:t xml:space="preserve"> </w:t>
      </w:r>
      <w:r w:rsidR="009025F7" w:rsidRPr="00F463CE">
        <w:rPr>
          <w:rFonts w:cs="Times New Roman"/>
          <w:szCs w:val="24"/>
        </w:rPr>
        <w:t>maksas tendences</w:t>
      </w:r>
      <w:r w:rsidR="002C0EF1" w:rsidRPr="00F463CE">
        <w:rPr>
          <w:rFonts w:cs="Times New Roman"/>
          <w:szCs w:val="24"/>
        </w:rPr>
        <w:t xml:space="preserve"> </w:t>
      </w:r>
      <w:r w:rsidR="00B26442" w:rsidRPr="00F463CE">
        <w:rPr>
          <w:rFonts w:cs="Times New Roman"/>
          <w:szCs w:val="24"/>
        </w:rPr>
        <w:t>privātpersonām</w:t>
      </w:r>
      <w:r w:rsidR="002C0EF1" w:rsidRPr="00F463CE">
        <w:rPr>
          <w:rFonts w:cs="Times New Roman"/>
          <w:szCs w:val="24"/>
        </w:rPr>
        <w:t>,</w:t>
      </w:r>
      <w:r w:rsidR="004C32C6" w:rsidRPr="00F463CE">
        <w:rPr>
          <w:rFonts w:cs="Times New Roman"/>
          <w:szCs w:val="24"/>
        </w:rPr>
        <w:t xml:space="preserve"> arī kontekstā ar </w:t>
      </w:r>
      <w:r w:rsidR="001E3DA1" w:rsidRPr="00F463CE">
        <w:rPr>
          <w:rFonts w:cs="Times New Roman"/>
          <w:szCs w:val="24"/>
        </w:rPr>
        <w:t xml:space="preserve">drīzumā </w:t>
      </w:r>
      <w:r w:rsidR="0025557F" w:rsidRPr="00F463CE">
        <w:rPr>
          <w:rFonts w:cs="Times New Roman"/>
          <w:szCs w:val="24"/>
        </w:rPr>
        <w:t xml:space="preserve">gaidāmo </w:t>
      </w:r>
      <w:r w:rsidR="001E3DA1" w:rsidRPr="00F463CE">
        <w:rPr>
          <w:rFonts w:cs="Times New Roman"/>
          <w:szCs w:val="24"/>
        </w:rPr>
        <w:t xml:space="preserve">Eiropas Komisijas priekšlikumu par </w:t>
      </w:r>
      <w:r w:rsidR="004C32C6" w:rsidRPr="00F463CE">
        <w:rPr>
          <w:rFonts w:cs="Times New Roman"/>
          <w:szCs w:val="24"/>
        </w:rPr>
        <w:t xml:space="preserve"> privātpersonu finanšu pakalpojumu stratēģiju</w:t>
      </w:r>
      <w:r w:rsidR="00E96DA2" w:rsidRPr="00F463CE">
        <w:rPr>
          <w:rFonts w:cs="Times New Roman"/>
          <w:szCs w:val="24"/>
        </w:rPr>
        <w:t xml:space="preserve">, </w:t>
      </w:r>
      <w:r w:rsidR="008B5D62" w:rsidRPr="00F463CE">
        <w:rPr>
          <w:rFonts w:cs="Times New Roman"/>
          <w:szCs w:val="24"/>
        </w:rPr>
        <w:t xml:space="preserve"> </w:t>
      </w:r>
      <w:r w:rsidR="0081369E" w:rsidRPr="00F463CE">
        <w:rPr>
          <w:rFonts w:cs="Times New Roman"/>
          <w:szCs w:val="24"/>
        </w:rPr>
        <w:t>būtu nepieciešams novērtējums par kredītiestāžu</w:t>
      </w:r>
      <w:r w:rsidR="001E1DFF" w:rsidRPr="00F463CE">
        <w:rPr>
          <w:rFonts w:cs="Times New Roman"/>
          <w:szCs w:val="24"/>
        </w:rPr>
        <w:t xml:space="preserve"> </w:t>
      </w:r>
      <w:r w:rsidR="005B1956" w:rsidRPr="00F463CE">
        <w:rPr>
          <w:rFonts w:cs="Times New Roman"/>
          <w:szCs w:val="24"/>
        </w:rPr>
        <w:t>piemērotajām komisijas maksām</w:t>
      </w:r>
      <w:r w:rsidR="00DE6AAA" w:rsidRPr="00F463CE">
        <w:rPr>
          <w:rFonts w:cs="Times New Roman"/>
          <w:szCs w:val="24"/>
        </w:rPr>
        <w:t xml:space="preserve"> vērtspapīru darījumiem privātpersonām </w:t>
      </w:r>
      <w:r w:rsidR="00682AFB" w:rsidRPr="00F463CE">
        <w:rPr>
          <w:rFonts w:cs="Times New Roman"/>
          <w:szCs w:val="24"/>
        </w:rPr>
        <w:t xml:space="preserve">un </w:t>
      </w:r>
      <w:r w:rsidR="00CC7A97" w:rsidRPr="00F463CE">
        <w:rPr>
          <w:rFonts w:cs="Times New Roman"/>
          <w:szCs w:val="24"/>
        </w:rPr>
        <w:t>turpināt</w:t>
      </w:r>
      <w:r w:rsidR="008B5D62" w:rsidRPr="00F463CE">
        <w:rPr>
          <w:rFonts w:cs="Times New Roman"/>
          <w:szCs w:val="24"/>
        </w:rPr>
        <w:t xml:space="preserve"> dialogu ar tirgus dalībniekiem</w:t>
      </w:r>
      <w:r w:rsidR="00CC7A97" w:rsidRPr="00F463CE">
        <w:rPr>
          <w:rFonts w:cs="Times New Roman"/>
          <w:szCs w:val="24"/>
        </w:rPr>
        <w:t xml:space="preserve">.  </w:t>
      </w:r>
      <w:r w:rsidR="00614555" w:rsidRPr="00F463CE">
        <w:rPr>
          <w:rFonts w:cs="Times New Roman"/>
          <w:szCs w:val="24"/>
        </w:rPr>
        <w:t>Kā piemēram, esošā</w:t>
      </w:r>
      <w:r w:rsidR="008B5D62" w:rsidRPr="00F463CE">
        <w:rPr>
          <w:rFonts w:cs="Times New Roman"/>
          <w:szCs w:val="24"/>
        </w:rPr>
        <w:t xml:space="preserve"> situācija mudina lietotājus izmantot ārvalstu platformas, ne visas no kurām </w:t>
      </w:r>
      <w:r w:rsidR="00CC7A97" w:rsidRPr="00F463CE">
        <w:rPr>
          <w:rFonts w:cs="Times New Roman"/>
          <w:szCs w:val="24"/>
        </w:rPr>
        <w:t>tiek atbilstoši</w:t>
      </w:r>
      <w:r w:rsidR="00762874" w:rsidRPr="00F463CE">
        <w:rPr>
          <w:rFonts w:cs="Times New Roman"/>
          <w:szCs w:val="24"/>
        </w:rPr>
        <w:t xml:space="preserve"> regulētas.</w:t>
      </w:r>
      <w:r w:rsidR="008B5D62" w:rsidRPr="00F463CE">
        <w:rPr>
          <w:rFonts w:cs="Times New Roman"/>
          <w:szCs w:val="24"/>
        </w:rPr>
        <w:t xml:space="preserve"> </w:t>
      </w:r>
    </w:p>
    <w:p w14:paraId="31D7F90E" w14:textId="62363694" w:rsidR="009E7B38" w:rsidRPr="00F463CE" w:rsidRDefault="008B5D62" w:rsidP="002D06E9">
      <w:pPr>
        <w:jc w:val="both"/>
        <w:rPr>
          <w:rFonts w:cs="Times New Roman"/>
          <w:szCs w:val="24"/>
        </w:rPr>
      </w:pPr>
      <w:r w:rsidRPr="00F463CE">
        <w:rPr>
          <w:rFonts w:cs="Times New Roman"/>
          <w:szCs w:val="24"/>
        </w:rPr>
        <w:t xml:space="preserve">  </w:t>
      </w:r>
    </w:p>
    <w:p w14:paraId="0436BDAB" w14:textId="77777777" w:rsidR="009E7B38" w:rsidRPr="00F463CE" w:rsidRDefault="009E7B38" w:rsidP="002D06E9">
      <w:pPr>
        <w:jc w:val="both"/>
        <w:rPr>
          <w:rFonts w:cs="Times New Roman"/>
          <w:szCs w:val="24"/>
        </w:rPr>
      </w:pPr>
    </w:p>
    <w:p w14:paraId="123261ED" w14:textId="75A0446F" w:rsidR="002D06E9" w:rsidRPr="00F463CE" w:rsidRDefault="002D06E9" w:rsidP="002D06E9">
      <w:pPr>
        <w:jc w:val="both"/>
        <w:rPr>
          <w:rFonts w:cs="Times New Roman"/>
          <w:szCs w:val="24"/>
          <w:u w:val="single"/>
        </w:rPr>
      </w:pPr>
      <w:r w:rsidRPr="00F463CE">
        <w:rPr>
          <w:rFonts w:cs="Times New Roman"/>
          <w:szCs w:val="24"/>
          <w:u w:val="single"/>
        </w:rPr>
        <w:t xml:space="preserve">Priekšlikums: </w:t>
      </w:r>
      <w:r w:rsidR="00AB6498" w:rsidRPr="00F463CE">
        <w:rPr>
          <w:rFonts w:cs="Times New Roman"/>
          <w:szCs w:val="24"/>
          <w:u w:val="single"/>
        </w:rPr>
        <w:t xml:space="preserve">Finanšu ministrijai sadarbībā ar </w:t>
      </w:r>
      <w:r w:rsidRPr="00F463CE">
        <w:rPr>
          <w:rFonts w:cs="Times New Roman"/>
          <w:szCs w:val="24"/>
          <w:u w:val="single"/>
        </w:rPr>
        <w:t xml:space="preserve"> Latvijas Banku </w:t>
      </w:r>
      <w:r w:rsidR="00AB6498" w:rsidRPr="00F463CE">
        <w:rPr>
          <w:rFonts w:cs="Times New Roman"/>
          <w:szCs w:val="24"/>
          <w:u w:val="single"/>
        </w:rPr>
        <w:t>veikt novērtējumu par</w:t>
      </w:r>
      <w:r w:rsidR="00064DD7" w:rsidRPr="00F463CE">
        <w:rPr>
          <w:rFonts w:cs="Times New Roman"/>
          <w:szCs w:val="24"/>
          <w:u w:val="single"/>
        </w:rPr>
        <w:t xml:space="preserve"> </w:t>
      </w:r>
      <w:r w:rsidR="00A85AC8" w:rsidRPr="00F463CE">
        <w:rPr>
          <w:rFonts w:cs="Times New Roman"/>
          <w:szCs w:val="24"/>
          <w:u w:val="single"/>
        </w:rPr>
        <w:t>kredītiestāžu</w:t>
      </w:r>
      <w:r w:rsidR="00AB6498" w:rsidRPr="00F463CE">
        <w:rPr>
          <w:rFonts w:cs="Times New Roman"/>
          <w:szCs w:val="24"/>
          <w:u w:val="single"/>
        </w:rPr>
        <w:t xml:space="preserve"> </w:t>
      </w:r>
      <w:r w:rsidR="00064DD7" w:rsidRPr="00F463CE">
        <w:rPr>
          <w:rFonts w:cs="Times New Roman"/>
          <w:szCs w:val="24"/>
          <w:u w:val="single"/>
        </w:rPr>
        <w:t>komisijas maksām vērtspapīru darījumiem privātperson</w:t>
      </w:r>
      <w:r w:rsidR="00A85AC8" w:rsidRPr="00F463CE">
        <w:rPr>
          <w:rFonts w:cs="Times New Roman"/>
          <w:szCs w:val="24"/>
          <w:u w:val="single"/>
        </w:rPr>
        <w:t xml:space="preserve">ām, un nepieciešamības gadījumā ietvert priekšlikumus Finanšu sektora attīstības plānā 2024. </w:t>
      </w:r>
      <w:r w:rsidR="00BF0ADC" w:rsidRPr="00F463CE">
        <w:rPr>
          <w:rFonts w:cs="Times New Roman"/>
          <w:szCs w:val="24"/>
          <w:u w:val="single"/>
        </w:rPr>
        <w:t>– 2026. gadam.</w:t>
      </w:r>
    </w:p>
    <w:p w14:paraId="5C5F6FB0" w14:textId="77777777" w:rsidR="002D06E9" w:rsidRPr="00F463CE" w:rsidRDefault="002D06E9">
      <w:pPr>
        <w:rPr>
          <w:rFonts w:cs="Times New Roman"/>
          <w:szCs w:val="24"/>
        </w:rPr>
      </w:pPr>
    </w:p>
    <w:p w14:paraId="1AD23CA9" w14:textId="77777777" w:rsidR="002D06E9" w:rsidRPr="00F463CE" w:rsidRDefault="002D06E9">
      <w:pPr>
        <w:rPr>
          <w:rFonts w:cs="Times New Roman"/>
          <w:szCs w:val="24"/>
        </w:rPr>
      </w:pPr>
    </w:p>
    <w:p w14:paraId="4580DBCC" w14:textId="77777777" w:rsidR="00ED00BA" w:rsidRPr="00F463CE" w:rsidRDefault="00ED00BA">
      <w:pPr>
        <w:rPr>
          <w:rFonts w:cs="Times New Roman"/>
          <w:szCs w:val="24"/>
        </w:rPr>
      </w:pPr>
    </w:p>
    <w:p w14:paraId="76B2F10F" w14:textId="12EBB609" w:rsidR="00FD17EF" w:rsidRPr="003522BC" w:rsidRDefault="003522BC" w:rsidP="00F842F5">
      <w:pPr>
        <w:ind w:firstLine="720"/>
        <w:rPr>
          <w:rFonts w:cs="Times New Roman"/>
          <w:b/>
          <w:bCs/>
          <w:szCs w:val="24"/>
        </w:rPr>
      </w:pPr>
      <w:r w:rsidRPr="00F463CE">
        <w:rPr>
          <w:rFonts w:cs="Times New Roman"/>
          <w:b/>
          <w:bCs/>
          <w:szCs w:val="24"/>
        </w:rPr>
        <w:t xml:space="preserve">4.3. </w:t>
      </w:r>
      <w:r w:rsidR="005011D3" w:rsidRPr="00F463CE">
        <w:rPr>
          <w:rFonts w:cs="Times New Roman"/>
          <w:b/>
          <w:bCs/>
          <w:szCs w:val="24"/>
        </w:rPr>
        <w:t xml:space="preserve">Ieguldījumu Latvijā veicināšana un </w:t>
      </w:r>
      <w:r w:rsidR="00D9378C" w:rsidRPr="00F463CE">
        <w:rPr>
          <w:rFonts w:cs="Times New Roman"/>
          <w:b/>
          <w:bCs/>
          <w:szCs w:val="24"/>
        </w:rPr>
        <w:t xml:space="preserve">Latvijas </w:t>
      </w:r>
      <w:r w:rsidR="005011D3" w:rsidRPr="00F463CE">
        <w:rPr>
          <w:rFonts w:cs="Times New Roman"/>
          <w:b/>
          <w:bCs/>
          <w:szCs w:val="24"/>
        </w:rPr>
        <w:t xml:space="preserve">institucionālo </w:t>
      </w:r>
      <w:r w:rsidR="005011D3" w:rsidRPr="003522BC">
        <w:rPr>
          <w:rFonts w:cs="Times New Roman"/>
          <w:b/>
          <w:bCs/>
          <w:szCs w:val="24"/>
        </w:rPr>
        <w:t xml:space="preserve">investoru </w:t>
      </w:r>
      <w:r w:rsidR="00C4583E" w:rsidRPr="003522BC">
        <w:rPr>
          <w:rFonts w:cs="Times New Roman"/>
          <w:b/>
          <w:bCs/>
          <w:szCs w:val="24"/>
        </w:rPr>
        <w:t xml:space="preserve">līdzekļu </w:t>
      </w:r>
      <w:r w:rsidR="005011D3" w:rsidRPr="003522BC">
        <w:rPr>
          <w:rFonts w:cs="Times New Roman"/>
          <w:b/>
          <w:bCs/>
          <w:szCs w:val="24"/>
        </w:rPr>
        <w:t>piesaiste</w:t>
      </w:r>
    </w:p>
    <w:p w14:paraId="339FDE6F" w14:textId="77777777" w:rsidR="003A5D66" w:rsidRPr="00AE71E7" w:rsidRDefault="003A5D66" w:rsidP="003A5D66">
      <w:pPr>
        <w:pStyle w:val="ListParagraph"/>
        <w:ind w:left="540"/>
        <w:rPr>
          <w:rFonts w:cs="Times New Roman"/>
          <w:b/>
          <w:bCs/>
          <w:szCs w:val="24"/>
        </w:rPr>
      </w:pPr>
    </w:p>
    <w:p w14:paraId="6613847E" w14:textId="01E9E671" w:rsidR="00C4583E" w:rsidRDefault="00C4583E" w:rsidP="00C4583E">
      <w:pPr>
        <w:jc w:val="both"/>
        <w:rPr>
          <w:rFonts w:cs="Times New Roman"/>
          <w:szCs w:val="24"/>
        </w:rPr>
      </w:pPr>
      <w:r>
        <w:rPr>
          <w:rFonts w:cs="Times New Roman"/>
          <w:szCs w:val="24"/>
        </w:rPr>
        <w:lastRenderedPageBreak/>
        <w:t xml:space="preserve">Efektīvam kapitāla tirgum ir jādod iespēja ilgtermiņa līdzekļus ieguldīt tautsaimniecības attīstībā, tomēr šobrīd Latvijā nav pietiekamā apjomā un daudzveidībā pieejami kapitāla tirgus instrumenti, kas būtu pievilcīgi institucionālajiem ieguldītājiem. Tā piemēram, valsts </w:t>
      </w:r>
      <w:proofErr w:type="spellStart"/>
      <w:r>
        <w:rPr>
          <w:rFonts w:cs="Times New Roman"/>
          <w:szCs w:val="24"/>
        </w:rPr>
        <w:t>fondēto</w:t>
      </w:r>
      <w:proofErr w:type="spellEnd"/>
      <w:r>
        <w:rPr>
          <w:rFonts w:cs="Times New Roman"/>
          <w:szCs w:val="24"/>
        </w:rPr>
        <w:t xml:space="preserve"> </w:t>
      </w:r>
      <w:r w:rsidR="00430383">
        <w:rPr>
          <w:rFonts w:cs="Times New Roman"/>
          <w:szCs w:val="24"/>
        </w:rPr>
        <w:t xml:space="preserve">pensiju plānos ir kopumā uzkrāti jau gandrīz 6 miljardi </w:t>
      </w:r>
      <w:r w:rsidR="00924236">
        <w:rPr>
          <w:rFonts w:cs="Times New Roman"/>
          <w:szCs w:val="24"/>
        </w:rPr>
        <w:t>eiro</w:t>
      </w:r>
      <w:r w:rsidR="00430383">
        <w:rPr>
          <w:rFonts w:cs="Times New Roman"/>
          <w:szCs w:val="24"/>
        </w:rPr>
        <w:t xml:space="preserve">, bet tikai aptuveni 10% no šiem līdzekļiem tiek ieguldīti Latvijā. Pēdējos gados ir veikti būtiski pilnveidojumi valsts </w:t>
      </w:r>
      <w:proofErr w:type="spellStart"/>
      <w:r w:rsidR="00430383">
        <w:rPr>
          <w:rFonts w:cs="Times New Roman"/>
          <w:szCs w:val="24"/>
        </w:rPr>
        <w:t>fondēto</w:t>
      </w:r>
      <w:proofErr w:type="spellEnd"/>
      <w:r w:rsidR="00430383">
        <w:rPr>
          <w:rFonts w:cs="Times New Roman"/>
          <w:szCs w:val="24"/>
        </w:rPr>
        <w:t xml:space="preserve"> pensiju regulējumā, kas ļauj aktīvāk ieguldīt akcijās, riska kapitāla un citos instrumentos, tomēr šobrīd pašreizējā tirgus attīstības stadijā nav pieejami institucionāliem investoriem pievilcīgi ieguldījumu instrumenti pietiekamā apjomā.</w:t>
      </w:r>
    </w:p>
    <w:p w14:paraId="053A2DFC" w14:textId="2402C11E" w:rsidR="00401E70" w:rsidRDefault="00401E70" w:rsidP="00C4583E">
      <w:pPr>
        <w:jc w:val="both"/>
        <w:rPr>
          <w:rFonts w:cs="Times New Roman"/>
          <w:szCs w:val="24"/>
        </w:rPr>
      </w:pPr>
    </w:p>
    <w:p w14:paraId="5B149DFB" w14:textId="5126C761" w:rsidR="006531B5" w:rsidRPr="00F463CE" w:rsidRDefault="00557C04" w:rsidP="006531B5">
      <w:pPr>
        <w:jc w:val="both"/>
      </w:pPr>
      <w:r>
        <w:t xml:space="preserve"> </w:t>
      </w:r>
      <w:r w:rsidR="0053253C">
        <w:t>Papildu</w:t>
      </w:r>
      <w:r w:rsidR="005F6ADC">
        <w:t>s</w:t>
      </w:r>
      <w:r w:rsidR="0053253C">
        <w:t xml:space="preserve"> jāatzīmē, ka p</w:t>
      </w:r>
      <w:r>
        <w:t>ēdējos</w:t>
      </w:r>
      <w:r w:rsidRPr="00B0490E">
        <w:t xml:space="preserve"> gados</w:t>
      </w:r>
      <w:r w:rsidR="0053253C">
        <w:t xml:space="preserve"> pieaug investoru interese par</w:t>
      </w:r>
      <w:r>
        <w:t xml:space="preserve"> “zaļiem” finanšu instrumentiem, </w:t>
      </w:r>
      <w:r w:rsidR="0053253C">
        <w:t xml:space="preserve">un </w:t>
      </w:r>
      <w:r w:rsidRPr="00B0490E">
        <w:t>redzam</w:t>
      </w:r>
      <w:r w:rsidR="0053253C">
        <w:t>as</w:t>
      </w:r>
      <w:r w:rsidRPr="00B0490E">
        <w:t xml:space="preserve"> pozitīv</w:t>
      </w:r>
      <w:r>
        <w:t>as</w:t>
      </w:r>
      <w:r w:rsidRPr="00B0490E">
        <w:t xml:space="preserve"> tendences</w:t>
      </w:r>
      <w:r>
        <w:t xml:space="preserve"> no emitentu puses</w:t>
      </w:r>
      <w:r w:rsidR="0053253C">
        <w:t xml:space="preserve"> šajā jomā</w:t>
      </w:r>
      <w:r>
        <w:t>. Piemēram, parāda vērtspapīru jomā vairāki</w:t>
      </w:r>
      <w:r w:rsidR="0053253C">
        <w:t xml:space="preserve"> Latvijas</w:t>
      </w:r>
      <w:r>
        <w:t xml:space="preserve"> uzņēmumi ir emitējuši “zaļās” obligācijas. Savukārt</w:t>
      </w:r>
      <w:r w:rsidR="005F6ADC">
        <w:t>,</w:t>
      </w:r>
      <w:r>
        <w:t xml:space="preserve"> </w:t>
      </w:r>
      <w:r w:rsidR="006531B5" w:rsidRPr="00B0490E">
        <w:t xml:space="preserve">2021.gadā Latvija pirmā no Baltijas un Skandināvijas valstīm emitēja ilgtspējīgas valsts obligācijas. </w:t>
      </w:r>
      <w:r>
        <w:t>Ilgtspējīgo valsts vērtspapīru e</w:t>
      </w:r>
      <w:r w:rsidR="006531B5" w:rsidRPr="00B0490E">
        <w:t>misijas mērķis bija piesaistīt jaunus investorus, kas iegulda pamatā vai tikai zaļajos/ilgtspējīgo</w:t>
      </w:r>
      <w:r w:rsidR="00960EBF">
        <w:t>s</w:t>
      </w:r>
      <w:r w:rsidR="006531B5" w:rsidRPr="00B0490E">
        <w:t xml:space="preserve"> aktīvos. Tas ļauj aizņemties uz izdevīgākiem nosacījumiem, kā arī tas apliecina Latvijas mērķus </w:t>
      </w:r>
      <w:proofErr w:type="spellStart"/>
      <w:r w:rsidR="006531B5" w:rsidRPr="00F463CE">
        <w:t>klimatneitralitātes</w:t>
      </w:r>
      <w:proofErr w:type="spellEnd"/>
      <w:r w:rsidR="006531B5" w:rsidRPr="00F463CE">
        <w:t xml:space="preserve"> nodrošināšanai un ienākumu nevienlīdzības mazināšanai. Atkarībā no attiecināmo budžeta izdevumu apjoma, Latvija arī turpmāk varētu emitēt ilgtspējīgas, zaļas vai sociālas valsts obligācijas.</w:t>
      </w:r>
    </w:p>
    <w:p w14:paraId="662F6A60" w14:textId="77777777" w:rsidR="00D9378C" w:rsidRPr="00F463CE" w:rsidRDefault="00D9378C" w:rsidP="006531B5">
      <w:pPr>
        <w:jc w:val="both"/>
      </w:pPr>
    </w:p>
    <w:p w14:paraId="18B75895" w14:textId="2C4087A2" w:rsidR="00401E70" w:rsidRPr="00F463CE" w:rsidRDefault="00D9378C" w:rsidP="00C4583E">
      <w:pPr>
        <w:jc w:val="both"/>
      </w:pPr>
      <w:r w:rsidRPr="00F463CE">
        <w:t xml:space="preserve">Būtisku aktivitāti var nodrošināt, iesaistot kapitāla tirgu lielākus uzņēmumus, īpaši valsts un pašvaldību. </w:t>
      </w:r>
    </w:p>
    <w:p w14:paraId="35BDE580" w14:textId="2558EC20" w:rsidR="00C4583E" w:rsidRPr="00F463CE" w:rsidRDefault="00C4583E" w:rsidP="005D6A77">
      <w:pPr>
        <w:rPr>
          <w:rFonts w:cs="Times New Roman"/>
          <w:szCs w:val="24"/>
        </w:rPr>
      </w:pPr>
    </w:p>
    <w:p w14:paraId="5F673D46" w14:textId="34FF3BB1" w:rsidR="00430383" w:rsidRPr="00F463CE" w:rsidRDefault="008F1907" w:rsidP="00F842F5">
      <w:pPr>
        <w:ind w:firstLine="720"/>
        <w:rPr>
          <w:rFonts w:cs="Times New Roman"/>
          <w:b/>
          <w:bCs/>
          <w:szCs w:val="24"/>
        </w:rPr>
      </w:pPr>
      <w:r w:rsidRPr="00F463CE">
        <w:rPr>
          <w:rFonts w:cs="Times New Roman"/>
          <w:b/>
          <w:bCs/>
          <w:szCs w:val="24"/>
        </w:rPr>
        <w:t xml:space="preserve">4.3.1. Rīgas </w:t>
      </w:r>
      <w:proofErr w:type="spellStart"/>
      <w:r w:rsidR="008B5D62" w:rsidRPr="00F463CE">
        <w:rPr>
          <w:rFonts w:cs="Times New Roman"/>
          <w:b/>
          <w:bCs/>
          <w:szCs w:val="24"/>
        </w:rPr>
        <w:t>valstspilsētas</w:t>
      </w:r>
      <w:proofErr w:type="spellEnd"/>
      <w:r w:rsidR="008B5D62" w:rsidRPr="00F463CE">
        <w:rPr>
          <w:rFonts w:cs="Times New Roman"/>
          <w:b/>
          <w:bCs/>
          <w:szCs w:val="24"/>
        </w:rPr>
        <w:t xml:space="preserve"> </w:t>
      </w:r>
      <w:r w:rsidR="00E27EE3" w:rsidRPr="00F463CE">
        <w:rPr>
          <w:rFonts w:cs="Times New Roman"/>
          <w:b/>
          <w:bCs/>
          <w:szCs w:val="24"/>
        </w:rPr>
        <w:t xml:space="preserve">pašvaldības </w:t>
      </w:r>
      <w:r w:rsidRPr="00F463CE">
        <w:rPr>
          <w:rFonts w:cs="Times New Roman"/>
          <w:b/>
          <w:bCs/>
          <w:szCs w:val="24"/>
        </w:rPr>
        <w:t xml:space="preserve">obligācijas </w:t>
      </w:r>
    </w:p>
    <w:p w14:paraId="7BD75BFE" w14:textId="77777777" w:rsidR="00924236" w:rsidRPr="008F1907" w:rsidRDefault="00924236" w:rsidP="005D6A77">
      <w:pPr>
        <w:rPr>
          <w:rFonts w:cs="Times New Roman"/>
          <w:b/>
          <w:bCs/>
          <w:szCs w:val="24"/>
        </w:rPr>
      </w:pPr>
    </w:p>
    <w:p w14:paraId="6CDA9C4A" w14:textId="2C2F02AB" w:rsidR="00917990" w:rsidRDefault="00917990" w:rsidP="002E4070">
      <w:pPr>
        <w:jc w:val="both"/>
      </w:pPr>
      <w:r>
        <w:rPr>
          <w:rFonts w:cs="Times New Roman"/>
          <w:szCs w:val="24"/>
        </w:rPr>
        <w:t xml:space="preserve">Lai dotu iespējas pašvaldībām paplašināt līdzekļu piesaistes iespējas kapitāla tirgus, šobrīd ir uzsākta tiesiskā ietvara izveide, kas dotu iespēju Rīgas </w:t>
      </w:r>
      <w:proofErr w:type="spellStart"/>
      <w:r>
        <w:rPr>
          <w:rFonts w:cs="Times New Roman"/>
          <w:szCs w:val="24"/>
        </w:rPr>
        <w:t>valstspilsētai</w:t>
      </w:r>
      <w:proofErr w:type="spellEnd"/>
      <w:r>
        <w:rPr>
          <w:rFonts w:cs="Times New Roman"/>
          <w:szCs w:val="24"/>
        </w:rPr>
        <w:t xml:space="preserve"> emitēt obligācijas investīciju projektu finansēšanai. Likumā </w:t>
      </w:r>
      <w:r>
        <w:t xml:space="preserve">“Par valsts budžetu 2023. gadam un budžeta ietvaru 2023., 2024. un 2025. gadam” ir ietverts regulējums, kas dod tiesības Rīgas </w:t>
      </w:r>
      <w:proofErr w:type="spellStart"/>
      <w:r>
        <w:t>valstspilsētas</w:t>
      </w:r>
      <w:proofErr w:type="spellEnd"/>
      <w:r>
        <w:t xml:space="preserve"> pašvaldība emitēt obligācijas, lai nodrošinātu finansējumu investīciju projektiem, kas atbilst Rīgas </w:t>
      </w:r>
      <w:proofErr w:type="spellStart"/>
      <w:r>
        <w:t>valstspilsētas</w:t>
      </w:r>
      <w:proofErr w:type="spellEnd"/>
      <w:r>
        <w:t xml:space="preserve"> apstiprinātai pašvaldības attīstības programmai un lietderīgu un ilgtspējīgu investīciju īstenošanu pašvaldības autonomās funkcijas nodrošināšanai, savukārt Ministru kabinets nosaka obligāciju emitēšanas kārtību un nosacījumus. </w:t>
      </w:r>
    </w:p>
    <w:p w14:paraId="2D859D58" w14:textId="77777777" w:rsidR="00924236" w:rsidRDefault="00924236" w:rsidP="002E4070">
      <w:pPr>
        <w:jc w:val="both"/>
      </w:pPr>
    </w:p>
    <w:p w14:paraId="420BA21D" w14:textId="65E7089F" w:rsidR="00917990" w:rsidRDefault="00917990" w:rsidP="002E4070">
      <w:pPr>
        <w:jc w:val="both"/>
        <w:rPr>
          <w:u w:val="single"/>
        </w:rPr>
      </w:pPr>
      <w:r>
        <w:rPr>
          <w:u w:val="single"/>
        </w:rPr>
        <w:t>Priekšlikums</w:t>
      </w:r>
      <w:r w:rsidR="00422DE6">
        <w:rPr>
          <w:u w:val="single"/>
        </w:rPr>
        <w:t xml:space="preserve">: </w:t>
      </w:r>
      <w:r w:rsidR="00FC7FB6">
        <w:rPr>
          <w:u w:val="single"/>
        </w:rPr>
        <w:t>Finanšu ministrijai</w:t>
      </w:r>
      <w:r>
        <w:rPr>
          <w:u w:val="single"/>
        </w:rPr>
        <w:t xml:space="preserve"> izstrādāt</w:t>
      </w:r>
      <w:r w:rsidR="00FC7FB6">
        <w:rPr>
          <w:u w:val="single"/>
        </w:rPr>
        <w:t xml:space="preserve"> līdz 2023. gada </w:t>
      </w:r>
      <w:r w:rsidR="003B01F3">
        <w:rPr>
          <w:u w:val="single"/>
        </w:rPr>
        <w:t>25. maijam</w:t>
      </w:r>
      <w:r>
        <w:rPr>
          <w:u w:val="single"/>
        </w:rPr>
        <w:t xml:space="preserve"> Ministru kabineta noteikumu projektu Rīgas </w:t>
      </w:r>
      <w:proofErr w:type="spellStart"/>
      <w:r>
        <w:rPr>
          <w:u w:val="single"/>
        </w:rPr>
        <w:t>valstspilsētas</w:t>
      </w:r>
      <w:proofErr w:type="spellEnd"/>
      <w:r>
        <w:rPr>
          <w:u w:val="single"/>
        </w:rPr>
        <w:t xml:space="preserve"> pašvaldības obligāciju emitēšanas kārtībai un nosacījumiem.</w:t>
      </w:r>
    </w:p>
    <w:p w14:paraId="36A172C6" w14:textId="77777777" w:rsidR="00F842F5" w:rsidRDefault="00F842F5" w:rsidP="002E4070">
      <w:pPr>
        <w:jc w:val="both"/>
        <w:rPr>
          <w:u w:val="single"/>
        </w:rPr>
      </w:pPr>
    </w:p>
    <w:p w14:paraId="74110200" w14:textId="30C6EF57" w:rsidR="00917990" w:rsidRDefault="00917990" w:rsidP="00F842F5">
      <w:pPr>
        <w:ind w:firstLine="720"/>
        <w:rPr>
          <w:b/>
          <w:bCs/>
        </w:rPr>
      </w:pPr>
      <w:r w:rsidRPr="00917990">
        <w:rPr>
          <w:b/>
          <w:bCs/>
        </w:rPr>
        <w:t>4.3.2.</w:t>
      </w:r>
      <w:r>
        <w:rPr>
          <w:b/>
          <w:bCs/>
        </w:rPr>
        <w:t xml:space="preserve"> Ieguldījumu instrumentu izveide </w:t>
      </w:r>
      <w:r w:rsidR="002E4070">
        <w:rPr>
          <w:b/>
          <w:bCs/>
        </w:rPr>
        <w:t>projektu īstenošanā</w:t>
      </w:r>
    </w:p>
    <w:p w14:paraId="575AFA46" w14:textId="77777777" w:rsidR="00924236" w:rsidRPr="00917990" w:rsidRDefault="00924236">
      <w:pPr>
        <w:rPr>
          <w:b/>
          <w:bCs/>
        </w:rPr>
      </w:pPr>
    </w:p>
    <w:p w14:paraId="56CBB3D7" w14:textId="495146FB" w:rsidR="00E2128B" w:rsidRDefault="00E2128B" w:rsidP="00DF1C99">
      <w:pPr>
        <w:jc w:val="both"/>
      </w:pPr>
      <w:r>
        <w:t>Veidojot dažādus valsts atbalsta instrumentu</w:t>
      </w:r>
      <w:r w:rsidR="00DF1C99">
        <w:t>s</w:t>
      </w:r>
      <w:r>
        <w:t xml:space="preserve">, </w:t>
      </w:r>
      <w:r w:rsidR="00DF1C99">
        <w:t xml:space="preserve">ir svarīgi aktīvi izmantot iespējas papildu publiskajam finansējumam, piesaistīt arī privāto finansējumu. Kā pozitīvu piemēru var minēt </w:t>
      </w:r>
      <w:r w:rsidR="00924236">
        <w:t>akciju sabiedrības “A</w:t>
      </w:r>
      <w:r w:rsidR="00DF1C99">
        <w:t xml:space="preserve">ttīstības finanšu institūcijas </w:t>
      </w:r>
      <w:proofErr w:type="spellStart"/>
      <w:r w:rsidR="00DF1C99">
        <w:t>Altum</w:t>
      </w:r>
      <w:proofErr w:type="spellEnd"/>
      <w:r w:rsidR="00DF1C99">
        <w:t>” izveidoto kapitāla fondu, kas iegulda Latvijas uzņēmumos</w:t>
      </w:r>
      <w:r w:rsidR="00D61C45">
        <w:t xml:space="preserve">, ar vietējo fondu pārvaldnieku starpniecību piesaistot arī privātā sektora finansējumu. Izvirzīto ekonomiskās politikas mērķu sasniegšanai ir nepieciešams īstenot virkni dažādu investīciju projektu, kur ietvaros būtu vēlams vērtēt iespējas veidot tādu finansējuma struktūru, kas ļauj piesaistīt privāto finansējumu kapitāla tirgū. Kā piemērus var minēt zemas īres namu fonda vai energoefektivitātes fonda izveidi. Tāpat aktīvāk būtu izmantojamas publiskās un privātās partnerības infrastruktūras attīstība, kā arī jāveicina privātā un iespēju kapitāla tālāka attīstība. </w:t>
      </w:r>
    </w:p>
    <w:p w14:paraId="4E1CD5A9" w14:textId="77777777" w:rsidR="00924236" w:rsidRDefault="00924236" w:rsidP="00DF1C99">
      <w:pPr>
        <w:jc w:val="both"/>
      </w:pPr>
    </w:p>
    <w:p w14:paraId="6B7F2BCE" w14:textId="1D5BF62B" w:rsidR="00D9378C" w:rsidRDefault="00EF6B55" w:rsidP="00EF6B55">
      <w:pPr>
        <w:jc w:val="both"/>
        <w:rPr>
          <w:rFonts w:cs="Times New Roman"/>
          <w:szCs w:val="24"/>
          <w:u w:val="single"/>
        </w:rPr>
      </w:pPr>
      <w:r w:rsidRPr="00EF6B55">
        <w:rPr>
          <w:rFonts w:cs="Times New Roman"/>
          <w:szCs w:val="24"/>
          <w:u w:val="single"/>
        </w:rPr>
        <w:t>Priekšlikum</w:t>
      </w:r>
      <w:r w:rsidR="00C85CE9">
        <w:rPr>
          <w:rFonts w:cs="Times New Roman"/>
          <w:szCs w:val="24"/>
          <w:u w:val="single"/>
        </w:rPr>
        <w:t>i</w:t>
      </w:r>
      <w:r w:rsidR="00D9378C">
        <w:rPr>
          <w:rFonts w:cs="Times New Roman"/>
          <w:szCs w:val="24"/>
          <w:u w:val="single"/>
        </w:rPr>
        <w:t>:</w:t>
      </w:r>
      <w:r w:rsidRPr="00EF6B55">
        <w:rPr>
          <w:rFonts w:cs="Times New Roman"/>
          <w:szCs w:val="24"/>
          <w:u w:val="single"/>
        </w:rPr>
        <w:t xml:space="preserve"> </w:t>
      </w:r>
    </w:p>
    <w:p w14:paraId="5B14DE5D" w14:textId="77777777" w:rsidR="00D9378C" w:rsidRDefault="00D9378C" w:rsidP="00EF6B55">
      <w:pPr>
        <w:jc w:val="both"/>
        <w:rPr>
          <w:rFonts w:cs="Times New Roman"/>
          <w:szCs w:val="24"/>
          <w:u w:val="single"/>
        </w:rPr>
      </w:pPr>
    </w:p>
    <w:p w14:paraId="7C9B9952" w14:textId="14B61140" w:rsidR="005D6A77" w:rsidRDefault="00EF6B55" w:rsidP="00D9378C">
      <w:pPr>
        <w:pStyle w:val="ListParagraph"/>
        <w:numPr>
          <w:ilvl w:val="0"/>
          <w:numId w:val="19"/>
        </w:numPr>
        <w:jc w:val="both"/>
        <w:rPr>
          <w:rFonts w:cs="Times New Roman"/>
          <w:szCs w:val="24"/>
          <w:u w:val="single"/>
        </w:rPr>
      </w:pPr>
      <w:r w:rsidRPr="00D9378C">
        <w:rPr>
          <w:rFonts w:cs="Times New Roman"/>
          <w:szCs w:val="24"/>
          <w:u w:val="single"/>
        </w:rPr>
        <w:t>veidojot valsts atbalsta instrumentus, aktīvi izmantot dažādus finansējuma piesaistes instrumentus un finansējuma struktūras</w:t>
      </w:r>
      <w:r w:rsidR="00D9378C">
        <w:rPr>
          <w:rFonts w:cs="Times New Roman"/>
          <w:szCs w:val="24"/>
          <w:u w:val="single"/>
        </w:rPr>
        <w:t>;</w:t>
      </w:r>
    </w:p>
    <w:p w14:paraId="2169E1F4" w14:textId="21EAA114" w:rsidR="00D9378C" w:rsidRPr="00F463CE" w:rsidRDefault="00D9378C" w:rsidP="00D9378C">
      <w:pPr>
        <w:pStyle w:val="ListParagraph"/>
        <w:numPr>
          <w:ilvl w:val="0"/>
          <w:numId w:val="19"/>
        </w:numPr>
        <w:jc w:val="both"/>
        <w:rPr>
          <w:rFonts w:cs="Times New Roman"/>
          <w:szCs w:val="24"/>
          <w:u w:val="single"/>
        </w:rPr>
      </w:pPr>
      <w:r w:rsidRPr="00F463CE">
        <w:rPr>
          <w:rFonts w:cs="Times New Roman"/>
          <w:szCs w:val="24"/>
          <w:u w:val="single"/>
        </w:rPr>
        <w:t>izstrādājot stratēģijas, citus plānošanas dokumentos, nodrošināt, ka tajās ir ietverta finansējuma sadaļa, kas apskata iespējas alternatīviem finansējuma avotiem (papildu tradicionāli pieminētājiem ES fondu atbalsta instrumentiem un valsts budžetam)</w:t>
      </w:r>
      <w:r w:rsidR="00F463CE">
        <w:rPr>
          <w:rFonts w:cs="Times New Roman"/>
          <w:szCs w:val="24"/>
          <w:u w:val="single"/>
        </w:rPr>
        <w:t>.</w:t>
      </w:r>
    </w:p>
    <w:p w14:paraId="3EB7FFC3" w14:textId="33DBBD19" w:rsidR="00EF6B55" w:rsidRPr="00F463CE" w:rsidRDefault="00EF6B55">
      <w:pPr>
        <w:rPr>
          <w:rFonts w:cs="Times New Roman"/>
          <w:szCs w:val="24"/>
        </w:rPr>
      </w:pPr>
    </w:p>
    <w:p w14:paraId="094771BC" w14:textId="77777777" w:rsidR="002D06E9" w:rsidRDefault="002D06E9">
      <w:pPr>
        <w:rPr>
          <w:rFonts w:cs="Times New Roman"/>
          <w:b/>
          <w:bCs/>
          <w:szCs w:val="24"/>
        </w:rPr>
      </w:pPr>
    </w:p>
    <w:p w14:paraId="5F1B4B30" w14:textId="77777777" w:rsidR="002D06E9" w:rsidRDefault="002D06E9">
      <w:pPr>
        <w:rPr>
          <w:rFonts w:cs="Times New Roman"/>
          <w:b/>
          <w:bCs/>
          <w:szCs w:val="24"/>
        </w:rPr>
      </w:pPr>
    </w:p>
    <w:p w14:paraId="363DEFE4" w14:textId="77777777" w:rsidR="002D06E9" w:rsidRDefault="002D06E9">
      <w:pPr>
        <w:rPr>
          <w:rFonts w:cs="Times New Roman"/>
          <w:b/>
          <w:bCs/>
          <w:szCs w:val="24"/>
        </w:rPr>
      </w:pPr>
    </w:p>
    <w:p w14:paraId="705B5945" w14:textId="41BC2458" w:rsidR="002D06E9" w:rsidRPr="002D06E9" w:rsidRDefault="002D06E9" w:rsidP="002D06E9">
      <w:pPr>
        <w:pStyle w:val="ListParagraph"/>
        <w:numPr>
          <w:ilvl w:val="0"/>
          <w:numId w:val="20"/>
        </w:numPr>
        <w:rPr>
          <w:rFonts w:cs="Times New Roman"/>
          <w:b/>
          <w:bCs/>
          <w:color w:val="70AD47" w:themeColor="accent6"/>
          <w:szCs w:val="24"/>
        </w:rPr>
      </w:pPr>
    </w:p>
    <w:p w14:paraId="214DE94B" w14:textId="29596EF7" w:rsidR="003522BC" w:rsidRPr="002D06E9" w:rsidRDefault="003522BC">
      <w:pPr>
        <w:rPr>
          <w:rFonts w:cs="Times New Roman"/>
          <w:b/>
          <w:bCs/>
          <w:color w:val="FF0000"/>
          <w:szCs w:val="24"/>
        </w:rPr>
      </w:pPr>
      <w:r w:rsidRPr="002D06E9">
        <w:rPr>
          <w:rFonts w:cs="Times New Roman"/>
          <w:b/>
          <w:bCs/>
          <w:color w:val="FF0000"/>
          <w:szCs w:val="24"/>
        </w:rPr>
        <w:br w:type="page"/>
      </w:r>
    </w:p>
    <w:p w14:paraId="7BE47A34" w14:textId="0D45A6ED" w:rsidR="004263DB" w:rsidRDefault="005C56A4" w:rsidP="009946A6">
      <w:pPr>
        <w:jc w:val="center"/>
        <w:rPr>
          <w:rFonts w:cs="Times New Roman"/>
          <w:b/>
          <w:bCs/>
          <w:szCs w:val="24"/>
        </w:rPr>
      </w:pPr>
      <w:r>
        <w:rPr>
          <w:rFonts w:cs="Times New Roman"/>
          <w:b/>
          <w:bCs/>
          <w:szCs w:val="24"/>
        </w:rPr>
        <w:lastRenderedPageBreak/>
        <w:t xml:space="preserve">5. </w:t>
      </w:r>
      <w:r w:rsidR="00B90BD7">
        <w:rPr>
          <w:rFonts w:cs="Times New Roman"/>
          <w:b/>
          <w:bCs/>
          <w:szCs w:val="24"/>
        </w:rPr>
        <w:t>Secinājumi un turpmākā rīcīb</w:t>
      </w:r>
      <w:r w:rsidR="0005674A">
        <w:rPr>
          <w:rFonts w:cs="Times New Roman"/>
          <w:b/>
          <w:bCs/>
          <w:szCs w:val="24"/>
        </w:rPr>
        <w:t>a</w:t>
      </w:r>
    </w:p>
    <w:p w14:paraId="2D8510F4" w14:textId="77777777" w:rsidR="0005674A" w:rsidRDefault="0005674A">
      <w:pPr>
        <w:rPr>
          <w:rFonts w:cs="Times New Roman"/>
          <w:b/>
          <w:bCs/>
          <w:szCs w:val="24"/>
        </w:rPr>
      </w:pPr>
    </w:p>
    <w:p w14:paraId="601A56EA" w14:textId="41F7ED1D" w:rsidR="004263DB" w:rsidRPr="00EC2905" w:rsidRDefault="0005674A">
      <w:pPr>
        <w:rPr>
          <w:rFonts w:cs="Times New Roman"/>
          <w:szCs w:val="24"/>
        </w:rPr>
      </w:pPr>
      <w:r w:rsidRPr="009946A6">
        <w:rPr>
          <w:rFonts w:cs="Times New Roman"/>
          <w:szCs w:val="24"/>
        </w:rPr>
        <w:t xml:space="preserve">Ziņojumā </w:t>
      </w:r>
      <w:r w:rsidR="00150D70" w:rsidRPr="009946A6">
        <w:rPr>
          <w:rFonts w:cs="Times New Roman"/>
          <w:szCs w:val="24"/>
        </w:rPr>
        <w:t xml:space="preserve">ir </w:t>
      </w:r>
      <w:r w:rsidR="0076750C">
        <w:rPr>
          <w:rFonts w:cs="Times New Roman"/>
          <w:szCs w:val="24"/>
        </w:rPr>
        <w:t>piedāvāti</w:t>
      </w:r>
      <w:r w:rsidR="00150D70" w:rsidRPr="009946A6">
        <w:rPr>
          <w:rFonts w:cs="Times New Roman"/>
          <w:szCs w:val="24"/>
        </w:rPr>
        <w:t xml:space="preserve"> kapitāla tirgus turpmākās attīstības virzieni, </w:t>
      </w:r>
      <w:r w:rsidR="0076750C" w:rsidRPr="003F3067">
        <w:rPr>
          <w:rFonts w:cs="Times New Roman"/>
          <w:szCs w:val="24"/>
        </w:rPr>
        <w:t xml:space="preserve">kopējās tirgus kapitalizācijas </w:t>
      </w:r>
      <w:r w:rsidR="00150D70" w:rsidRPr="009946A6">
        <w:rPr>
          <w:rFonts w:cs="Times New Roman"/>
          <w:szCs w:val="24"/>
        </w:rPr>
        <w:t>kvantitatīvais mērķis</w:t>
      </w:r>
      <w:r w:rsidR="000D47DB">
        <w:rPr>
          <w:rFonts w:cs="Times New Roman"/>
          <w:szCs w:val="24"/>
        </w:rPr>
        <w:t xml:space="preserve">, </w:t>
      </w:r>
      <w:r w:rsidR="00150D70" w:rsidRPr="009946A6">
        <w:rPr>
          <w:rFonts w:cs="Times New Roman"/>
          <w:szCs w:val="24"/>
        </w:rPr>
        <w:t>uzdevumi ministrijām  un iestādēm kapitāla tirgus attīstības mērķa sasniegšanai</w:t>
      </w:r>
      <w:r w:rsidR="001422B1" w:rsidRPr="009946A6">
        <w:rPr>
          <w:rFonts w:cs="Times New Roman"/>
          <w:szCs w:val="24"/>
        </w:rPr>
        <w:t>:</w:t>
      </w:r>
    </w:p>
    <w:tbl>
      <w:tblPr>
        <w:tblStyle w:val="TableGrid"/>
        <w:tblW w:w="0" w:type="auto"/>
        <w:tblLook w:val="04A0" w:firstRow="1" w:lastRow="0" w:firstColumn="1" w:lastColumn="0" w:noHBand="0" w:noVBand="1"/>
      </w:tblPr>
      <w:tblGrid>
        <w:gridCol w:w="876"/>
        <w:gridCol w:w="2797"/>
        <w:gridCol w:w="5292"/>
      </w:tblGrid>
      <w:tr w:rsidR="003522BC" w:rsidRPr="003522BC" w14:paraId="1D35152A" w14:textId="77777777" w:rsidTr="00552A4E">
        <w:tc>
          <w:tcPr>
            <w:tcW w:w="876" w:type="dxa"/>
            <w:shd w:val="clear" w:color="auto" w:fill="D9D9D9" w:themeFill="background1" w:themeFillShade="D9"/>
          </w:tcPr>
          <w:p w14:paraId="4AE42846" w14:textId="24D605A8" w:rsidR="003522BC" w:rsidRPr="003522BC" w:rsidRDefault="003522BC">
            <w:pPr>
              <w:rPr>
                <w:rFonts w:cs="Times New Roman"/>
                <w:b/>
                <w:bCs/>
                <w:szCs w:val="24"/>
              </w:rPr>
            </w:pPr>
            <w:r w:rsidRPr="003522BC">
              <w:rPr>
                <w:rFonts w:cs="Times New Roman"/>
                <w:b/>
                <w:bCs/>
                <w:szCs w:val="24"/>
              </w:rPr>
              <w:t>1</w:t>
            </w:r>
          </w:p>
        </w:tc>
        <w:tc>
          <w:tcPr>
            <w:tcW w:w="8089" w:type="dxa"/>
            <w:gridSpan w:val="2"/>
            <w:shd w:val="clear" w:color="auto" w:fill="D9D9D9" w:themeFill="background1" w:themeFillShade="D9"/>
          </w:tcPr>
          <w:p w14:paraId="10E430E9" w14:textId="786D0C3C" w:rsidR="003522BC" w:rsidRPr="003522BC" w:rsidRDefault="003522BC" w:rsidP="00954A76">
            <w:pPr>
              <w:jc w:val="both"/>
              <w:rPr>
                <w:rFonts w:cs="Times New Roman"/>
                <w:b/>
                <w:bCs/>
                <w:szCs w:val="24"/>
              </w:rPr>
            </w:pPr>
            <w:r w:rsidRPr="003522BC">
              <w:rPr>
                <w:rFonts w:cs="Times New Roman"/>
                <w:b/>
                <w:bCs/>
                <w:szCs w:val="24"/>
              </w:rPr>
              <w:t xml:space="preserve">Akciju tirgus kapitalizācijas palielināšana </w:t>
            </w:r>
            <w:r w:rsidR="00954A76">
              <w:rPr>
                <w:rFonts w:cs="Times New Roman"/>
                <w:b/>
                <w:bCs/>
                <w:szCs w:val="24"/>
              </w:rPr>
              <w:t xml:space="preserve">- </w:t>
            </w:r>
            <w:r w:rsidR="00F842F5" w:rsidRPr="00954A76">
              <w:rPr>
                <w:rFonts w:cs="Times New Roman"/>
                <w:b/>
                <w:bCs/>
                <w:szCs w:val="24"/>
              </w:rPr>
              <w:t>kapitalizācijas apmērs pret IKP 9% apmērā 2027.gadā</w:t>
            </w:r>
            <w:r w:rsidR="00F842F5" w:rsidRPr="00F842F5">
              <w:rPr>
                <w:rFonts w:cs="Times New Roman"/>
                <w:szCs w:val="24"/>
              </w:rPr>
              <w:t xml:space="preserve"> </w:t>
            </w:r>
          </w:p>
        </w:tc>
      </w:tr>
      <w:tr w:rsidR="003522BC" w:rsidRPr="003522BC" w14:paraId="66AE6A68" w14:textId="77777777" w:rsidTr="00552A4E">
        <w:tc>
          <w:tcPr>
            <w:tcW w:w="876" w:type="dxa"/>
          </w:tcPr>
          <w:p w14:paraId="5918B3E6" w14:textId="41A3B28E" w:rsidR="003522BC" w:rsidRPr="003522BC" w:rsidRDefault="003522BC">
            <w:pPr>
              <w:rPr>
                <w:rFonts w:eastAsia="Calibri" w:cs="Times New Roman"/>
                <w:szCs w:val="24"/>
              </w:rPr>
            </w:pPr>
            <w:r w:rsidRPr="003522BC">
              <w:rPr>
                <w:rFonts w:eastAsia="Calibri" w:cs="Times New Roman"/>
                <w:szCs w:val="24"/>
              </w:rPr>
              <w:t>1.1.</w:t>
            </w:r>
          </w:p>
        </w:tc>
        <w:tc>
          <w:tcPr>
            <w:tcW w:w="8089" w:type="dxa"/>
            <w:gridSpan w:val="2"/>
          </w:tcPr>
          <w:p w14:paraId="3EF20B75" w14:textId="1458189E" w:rsidR="003522BC" w:rsidRPr="003522BC" w:rsidRDefault="003522BC" w:rsidP="003522BC">
            <w:pPr>
              <w:jc w:val="both"/>
              <w:rPr>
                <w:rFonts w:eastAsia="Calibri" w:cs="Times New Roman"/>
                <w:szCs w:val="24"/>
                <w:shd w:val="clear" w:color="auto" w:fill="FFFFFF"/>
              </w:rPr>
            </w:pPr>
            <w:r w:rsidRPr="003522BC">
              <w:rPr>
                <w:rFonts w:cs="Times New Roman"/>
                <w:szCs w:val="24"/>
              </w:rPr>
              <w:t>Veicināt jaunu emitentu ieiešanu biržā</w:t>
            </w:r>
          </w:p>
        </w:tc>
      </w:tr>
      <w:tr w:rsidR="003522BC" w:rsidRPr="003522BC" w14:paraId="28D12D44" w14:textId="77777777" w:rsidTr="00552A4E">
        <w:tc>
          <w:tcPr>
            <w:tcW w:w="876" w:type="dxa"/>
          </w:tcPr>
          <w:p w14:paraId="0140F612" w14:textId="4005D817" w:rsidR="003522BC" w:rsidRPr="003522BC" w:rsidRDefault="003522BC">
            <w:pPr>
              <w:rPr>
                <w:rFonts w:eastAsia="Calibri" w:cs="Times New Roman"/>
                <w:szCs w:val="24"/>
              </w:rPr>
            </w:pPr>
            <w:r w:rsidRPr="003522BC">
              <w:rPr>
                <w:rFonts w:eastAsia="Calibri" w:cs="Times New Roman"/>
                <w:szCs w:val="24"/>
              </w:rPr>
              <w:t>1.1.1</w:t>
            </w:r>
          </w:p>
        </w:tc>
        <w:tc>
          <w:tcPr>
            <w:tcW w:w="2797" w:type="dxa"/>
          </w:tcPr>
          <w:p w14:paraId="1879C0C8" w14:textId="39B48EF2" w:rsidR="003522BC" w:rsidRPr="003522BC" w:rsidRDefault="003522BC">
            <w:pPr>
              <w:rPr>
                <w:rFonts w:eastAsia="Calibri" w:cs="Times New Roman"/>
                <w:szCs w:val="24"/>
              </w:rPr>
            </w:pPr>
            <w:r w:rsidRPr="003522BC">
              <w:rPr>
                <w:rFonts w:eastAsia="Calibri" w:cs="Times New Roman"/>
                <w:szCs w:val="24"/>
              </w:rPr>
              <w:t xml:space="preserve">Atbalsta programma mazo un vidējo uzņēmumu finansējuma piesaistei kapitāla tirgos </w:t>
            </w:r>
          </w:p>
        </w:tc>
        <w:tc>
          <w:tcPr>
            <w:tcW w:w="5292" w:type="dxa"/>
          </w:tcPr>
          <w:p w14:paraId="11E567F0" w14:textId="1AFCD325" w:rsidR="003522BC" w:rsidRPr="003522BC" w:rsidRDefault="00342C78" w:rsidP="003522BC">
            <w:pPr>
              <w:jc w:val="both"/>
              <w:rPr>
                <w:rFonts w:eastAsia="Calibri" w:cs="Times New Roman"/>
                <w:szCs w:val="24"/>
                <w:shd w:val="clear" w:color="auto" w:fill="FFFFFF"/>
              </w:rPr>
            </w:pPr>
            <w:r w:rsidRPr="00342C78">
              <w:rPr>
                <w:rFonts w:eastAsia="Calibri" w:cs="Times New Roman"/>
                <w:szCs w:val="24"/>
                <w:shd w:val="clear" w:color="auto" w:fill="FFFFFF"/>
              </w:rPr>
              <w:t>Pieņemt zināšanai, ka Ekonomikas ministrija, īstenojot Eiropas Savienības kohēzijas politikas programmu 2021.-2027. gadam, ir izstrādājusi Ministru kabineta noteikumu projektu “Eiropas Savienības kohēzijas politikas programmas 2021.–2027.gadam 1.2.1. specifiskā atbalsta mērķa “Pētniecības un inovāciju kapacitātes stiprināšana un progresīvu tehnoloģiju ieviešana uzņēmumiem”1.2.1.3. pasākuma "Uzņēmuma atbalsts dalībai kapitāla tirgos" īstenošanas noteikumi” un nodrošina šo noteikumu saskaņošanu;</w:t>
            </w:r>
          </w:p>
        </w:tc>
      </w:tr>
      <w:tr w:rsidR="003522BC" w:rsidRPr="003522BC" w14:paraId="5D3427CA" w14:textId="77777777" w:rsidTr="00552A4E">
        <w:tc>
          <w:tcPr>
            <w:tcW w:w="876" w:type="dxa"/>
          </w:tcPr>
          <w:p w14:paraId="35B33041" w14:textId="3B3FB06A" w:rsidR="003522BC" w:rsidRPr="003522BC" w:rsidRDefault="003522BC">
            <w:pPr>
              <w:rPr>
                <w:rFonts w:cs="Times New Roman"/>
                <w:szCs w:val="24"/>
              </w:rPr>
            </w:pPr>
            <w:r w:rsidRPr="003522BC">
              <w:rPr>
                <w:rFonts w:cs="Times New Roman"/>
                <w:szCs w:val="24"/>
              </w:rPr>
              <w:t>1.1.2</w:t>
            </w:r>
          </w:p>
        </w:tc>
        <w:tc>
          <w:tcPr>
            <w:tcW w:w="2797" w:type="dxa"/>
          </w:tcPr>
          <w:p w14:paraId="7BC263B0" w14:textId="6B6A2E9C" w:rsidR="003522BC" w:rsidRPr="003522BC" w:rsidRDefault="003522BC">
            <w:pPr>
              <w:rPr>
                <w:rFonts w:cs="Times New Roman"/>
                <w:szCs w:val="24"/>
              </w:rPr>
            </w:pPr>
            <w:r w:rsidRPr="003522BC">
              <w:rPr>
                <w:rFonts w:cs="Times New Roman"/>
                <w:szCs w:val="24"/>
              </w:rPr>
              <w:t>Mazo un vidējo uzņēmumu sākotnēja publiskā piedāvājuma fonda izveide</w:t>
            </w:r>
          </w:p>
        </w:tc>
        <w:tc>
          <w:tcPr>
            <w:tcW w:w="5292" w:type="dxa"/>
          </w:tcPr>
          <w:p w14:paraId="6B775CE8" w14:textId="5C8730F2" w:rsidR="003522BC" w:rsidRPr="003522BC" w:rsidRDefault="00A515FE" w:rsidP="003522BC">
            <w:pPr>
              <w:jc w:val="both"/>
              <w:rPr>
                <w:rFonts w:cs="Times New Roman"/>
                <w:szCs w:val="24"/>
              </w:rPr>
            </w:pPr>
            <w:r w:rsidRPr="00A515FE">
              <w:rPr>
                <w:rFonts w:eastAsia="Times New Roman" w:cs="Times New Roman"/>
                <w:szCs w:val="24"/>
                <w:lang w:eastAsia="lv-LV"/>
              </w:rPr>
              <w:t>Finanšu ministrijai sadarbībā ar Ekonomikas ministriju iesniegt izskatīšanai Ministru kabinetā nepieciešamos lēmuma projektus mazo un vidējo uzņēmumu sākotnējā publiskā piedāvājuma fonda izveidei;</w:t>
            </w:r>
          </w:p>
        </w:tc>
      </w:tr>
      <w:tr w:rsidR="00552A4E" w:rsidRPr="003522BC" w14:paraId="23F92065" w14:textId="77777777" w:rsidTr="00552A4E">
        <w:tc>
          <w:tcPr>
            <w:tcW w:w="876" w:type="dxa"/>
            <w:vMerge w:val="restart"/>
          </w:tcPr>
          <w:p w14:paraId="107D731C" w14:textId="155FA5FB" w:rsidR="00552A4E" w:rsidRPr="003522BC" w:rsidRDefault="00552A4E" w:rsidP="008D0484">
            <w:pPr>
              <w:rPr>
                <w:rFonts w:cs="Times New Roman"/>
                <w:szCs w:val="24"/>
              </w:rPr>
            </w:pPr>
            <w:r w:rsidRPr="003522BC">
              <w:rPr>
                <w:rFonts w:cs="Times New Roman"/>
                <w:szCs w:val="24"/>
              </w:rPr>
              <w:t>1.2</w:t>
            </w:r>
          </w:p>
        </w:tc>
        <w:tc>
          <w:tcPr>
            <w:tcW w:w="2797" w:type="dxa"/>
            <w:vMerge w:val="restart"/>
          </w:tcPr>
          <w:p w14:paraId="34E765CC" w14:textId="0109E904" w:rsidR="00552A4E" w:rsidRPr="003522BC" w:rsidRDefault="00552A4E">
            <w:pPr>
              <w:rPr>
                <w:rFonts w:cs="Times New Roman"/>
                <w:szCs w:val="24"/>
              </w:rPr>
            </w:pPr>
            <w:r w:rsidRPr="003522BC">
              <w:rPr>
                <w:rFonts w:cs="Times New Roman"/>
                <w:szCs w:val="24"/>
              </w:rPr>
              <w:t>Valsts kapitālsabiedrību pārvaldība</w:t>
            </w:r>
          </w:p>
        </w:tc>
        <w:tc>
          <w:tcPr>
            <w:tcW w:w="5292" w:type="dxa"/>
          </w:tcPr>
          <w:p w14:paraId="2C390ECA" w14:textId="01FF4053" w:rsidR="00552A4E" w:rsidRPr="002529B3" w:rsidRDefault="00270B3F" w:rsidP="002529B3">
            <w:pPr>
              <w:jc w:val="both"/>
              <w:rPr>
                <w:rFonts w:cs="Times New Roman"/>
                <w:szCs w:val="24"/>
              </w:rPr>
            </w:pPr>
            <w:r w:rsidRPr="00270B3F">
              <w:rPr>
                <w:rFonts w:cs="Times New Roman"/>
                <w:szCs w:val="24"/>
              </w:rPr>
              <w:t xml:space="preserve">Lai novērtētu izvirzītā rezultatīvā rādītāja sasniegšanas iespējas, Valsts kapitālsabiedrību, kas atbilst Ministru kabineta 2022. gada 15. septembra rīkojuma Nr. 618 “Par publisku personu kapitālsabiedrību un publisku personu kapitāla daļu pārvaldības politikas nepieciešamajām izmaiņām” 2.2.1. apakšpunktā noteiktajam (komerciāla valsts kapitālsabiedrība), kapitāla daļu turētājiem līdz 2023. gada </w:t>
            </w:r>
            <w:r w:rsidR="00D111B9">
              <w:rPr>
                <w:rFonts w:cs="Times New Roman"/>
                <w:szCs w:val="24"/>
              </w:rPr>
              <w:t>15. oktobrim</w:t>
            </w:r>
            <w:r w:rsidRPr="00270B3F">
              <w:rPr>
                <w:rFonts w:cs="Times New Roman"/>
                <w:szCs w:val="24"/>
              </w:rPr>
              <w:t xml:space="preserve"> iesniegt Valsts kancelejā un Finanšu ministrijā </w:t>
            </w:r>
            <w:proofErr w:type="spellStart"/>
            <w:r w:rsidRPr="00270B3F">
              <w:rPr>
                <w:rFonts w:cs="Times New Roman"/>
                <w:szCs w:val="24"/>
              </w:rPr>
              <w:t>izvērtējumu</w:t>
            </w:r>
            <w:proofErr w:type="spellEnd"/>
            <w:r w:rsidRPr="00270B3F">
              <w:rPr>
                <w:rFonts w:cs="Times New Roman"/>
                <w:szCs w:val="24"/>
              </w:rPr>
              <w:t xml:space="preserve"> par papildus kapitāla piesaistes nepieciešamību kapitālsabiedrības attīstības mērķu finansēšanai un plānoto laika grafiku  plānotajām darbībām šī mērķa sasniegšanai;</w:t>
            </w:r>
          </w:p>
        </w:tc>
      </w:tr>
      <w:tr w:rsidR="00827A29" w:rsidRPr="003522BC" w14:paraId="79FF17EA" w14:textId="77777777" w:rsidTr="00552A4E">
        <w:tc>
          <w:tcPr>
            <w:tcW w:w="876" w:type="dxa"/>
            <w:vMerge/>
          </w:tcPr>
          <w:p w14:paraId="28901D8D" w14:textId="77777777" w:rsidR="00827A29" w:rsidRPr="003522BC" w:rsidRDefault="00827A29" w:rsidP="008D0484">
            <w:pPr>
              <w:rPr>
                <w:rFonts w:cs="Times New Roman"/>
                <w:szCs w:val="24"/>
              </w:rPr>
            </w:pPr>
          </w:p>
        </w:tc>
        <w:tc>
          <w:tcPr>
            <w:tcW w:w="2797" w:type="dxa"/>
            <w:vMerge/>
          </w:tcPr>
          <w:p w14:paraId="3BCA80FD" w14:textId="77777777" w:rsidR="00827A29" w:rsidRPr="003522BC" w:rsidRDefault="00827A29">
            <w:pPr>
              <w:rPr>
                <w:rFonts w:cs="Times New Roman"/>
                <w:szCs w:val="24"/>
              </w:rPr>
            </w:pPr>
          </w:p>
        </w:tc>
        <w:tc>
          <w:tcPr>
            <w:tcW w:w="5292" w:type="dxa"/>
          </w:tcPr>
          <w:p w14:paraId="62C350C9" w14:textId="444B0500" w:rsidR="00827A29" w:rsidRDefault="0098362F" w:rsidP="002529B3">
            <w:pPr>
              <w:jc w:val="both"/>
            </w:pPr>
            <w:r>
              <w:t>L</w:t>
            </w:r>
            <w:r w:rsidRPr="0098362F">
              <w:t xml:space="preserve">ai nodrošinātu </w:t>
            </w:r>
            <w:proofErr w:type="spellStart"/>
            <w:r w:rsidRPr="0098362F">
              <w:t>atjaunīgās</w:t>
            </w:r>
            <w:proofErr w:type="spellEnd"/>
            <w:r w:rsidRPr="0098362F">
              <w:t xml:space="preserve"> elektroenerģijas jaudu pieaugumu un Latvijas virzību uz enerģētikas neatkarības nodrošināšanu, Ekonomikas ministrijai un Zemkopības ministrijai, kā akciju sabiedrības “Latvenergo” un akciju sabiedrības “Latvijas valsts meži” kapitāla daļu turētājiem, šo divu uzņēmumu dibinātā kopuzņēmuma SIA “Latvijas vēja parki” plānoto investīciju projektu finansēšanai, izvērtēt iespēju finansējumu piesaistīt kapitāla tirgū, un līdz 2023. gada 15. oktobrim informēt Valsts kanceleju un Finanšu ministriju par plānoto turpmāko rīcību finansējuma piesaistē.</w:t>
            </w:r>
          </w:p>
        </w:tc>
      </w:tr>
      <w:tr w:rsidR="00552A4E" w:rsidRPr="003522BC" w14:paraId="58FEB7D5" w14:textId="77777777" w:rsidTr="00552A4E">
        <w:tc>
          <w:tcPr>
            <w:tcW w:w="876" w:type="dxa"/>
            <w:vMerge/>
          </w:tcPr>
          <w:p w14:paraId="117B7BE5" w14:textId="77777777" w:rsidR="00552A4E" w:rsidRPr="003522BC" w:rsidRDefault="00552A4E" w:rsidP="008D0484">
            <w:pPr>
              <w:rPr>
                <w:rFonts w:cs="Times New Roman"/>
                <w:szCs w:val="24"/>
              </w:rPr>
            </w:pPr>
            <w:bookmarkStart w:id="0" w:name="_Hlk129272287"/>
          </w:p>
        </w:tc>
        <w:tc>
          <w:tcPr>
            <w:tcW w:w="2797" w:type="dxa"/>
            <w:vMerge/>
          </w:tcPr>
          <w:p w14:paraId="494CC7BF" w14:textId="77777777" w:rsidR="00552A4E" w:rsidRPr="003522BC" w:rsidRDefault="00552A4E">
            <w:pPr>
              <w:rPr>
                <w:rFonts w:cs="Times New Roman"/>
                <w:szCs w:val="24"/>
              </w:rPr>
            </w:pPr>
          </w:p>
        </w:tc>
        <w:tc>
          <w:tcPr>
            <w:tcW w:w="5292" w:type="dxa"/>
          </w:tcPr>
          <w:p w14:paraId="2197D623" w14:textId="155DC7F4" w:rsidR="00552A4E" w:rsidRPr="002529B3" w:rsidRDefault="00D43BEA" w:rsidP="002529B3">
            <w:pPr>
              <w:jc w:val="both"/>
              <w:rPr>
                <w:rFonts w:cs="Times New Roman"/>
                <w:szCs w:val="24"/>
              </w:rPr>
            </w:pPr>
            <w:r w:rsidRPr="00D43BEA">
              <w:t xml:space="preserve">Aicināt Rīgas domi līdz 2023.gada </w:t>
            </w:r>
            <w:r w:rsidR="00115163">
              <w:t>15. oktobrim</w:t>
            </w:r>
            <w:r w:rsidRPr="00D43BEA">
              <w:t xml:space="preserve"> iesniegt Finanšu ministrijā informāciju par papildus </w:t>
            </w:r>
            <w:r w:rsidRPr="00D43BEA">
              <w:lastRenderedPageBreak/>
              <w:t>kapitāla piesaistes nepieciešamību Rīgas pašvaldības kapitālsabiedrībām attīstības mērķu finansēšanai un plānoto laika grafiku  plānotajām darbībām šī mērķa sasniegšanai.</w:t>
            </w:r>
          </w:p>
        </w:tc>
      </w:tr>
      <w:bookmarkEnd w:id="0"/>
      <w:tr w:rsidR="00D81840" w:rsidRPr="003522BC" w14:paraId="6073FE95" w14:textId="77777777" w:rsidTr="00552A4E">
        <w:tc>
          <w:tcPr>
            <w:tcW w:w="876" w:type="dxa"/>
          </w:tcPr>
          <w:p w14:paraId="52874D20" w14:textId="4DC6958D" w:rsidR="00D81840" w:rsidRPr="003522BC" w:rsidRDefault="00D81840" w:rsidP="008D0484">
            <w:pPr>
              <w:jc w:val="both"/>
              <w:rPr>
                <w:rFonts w:cs="Times New Roman"/>
                <w:szCs w:val="24"/>
              </w:rPr>
            </w:pPr>
            <w:r w:rsidRPr="003522BC">
              <w:rPr>
                <w:rFonts w:cs="Times New Roman"/>
                <w:szCs w:val="24"/>
              </w:rPr>
              <w:lastRenderedPageBreak/>
              <w:t>1.3</w:t>
            </w:r>
          </w:p>
        </w:tc>
        <w:tc>
          <w:tcPr>
            <w:tcW w:w="2797" w:type="dxa"/>
          </w:tcPr>
          <w:p w14:paraId="0757B16F" w14:textId="40E94678" w:rsidR="00D81840" w:rsidRPr="003522BC" w:rsidRDefault="00D81840" w:rsidP="008D0484">
            <w:pPr>
              <w:jc w:val="both"/>
              <w:rPr>
                <w:rFonts w:cs="Times New Roman"/>
                <w:szCs w:val="24"/>
              </w:rPr>
            </w:pPr>
            <w:r w:rsidRPr="003522BC">
              <w:rPr>
                <w:rFonts w:cs="Times New Roman"/>
                <w:szCs w:val="24"/>
              </w:rPr>
              <w:t xml:space="preserve">Finanšu instrumentu tirgus regulējums un ES likumdošanas iniciatīvas </w:t>
            </w:r>
          </w:p>
        </w:tc>
        <w:tc>
          <w:tcPr>
            <w:tcW w:w="5292" w:type="dxa"/>
          </w:tcPr>
          <w:p w14:paraId="4A3EA606" w14:textId="1E58BDDF" w:rsidR="00D81840" w:rsidRPr="003522BC" w:rsidRDefault="00EF6045" w:rsidP="008D0484">
            <w:pPr>
              <w:jc w:val="both"/>
              <w:rPr>
                <w:rFonts w:cs="Times New Roman"/>
                <w:szCs w:val="24"/>
              </w:rPr>
            </w:pPr>
            <w:r w:rsidRPr="00EF6045">
              <w:rPr>
                <w:rFonts w:cs="Times New Roman"/>
                <w:szCs w:val="24"/>
              </w:rPr>
              <w:t xml:space="preserve">Finanšu ministrijai sadarbībā ar Latvijas Banku, sadarbojoties ar Lietuvas un Igaunijas kompetentajām iestādēm, koordinēt nacionālās pozīcijas par Eiropas Komisijas priekšlikumu </w:t>
            </w:r>
            <w:proofErr w:type="spellStart"/>
            <w:r w:rsidRPr="00EF6045">
              <w:rPr>
                <w:rFonts w:cs="Times New Roman"/>
                <w:szCs w:val="24"/>
              </w:rPr>
              <w:t>pakotni</w:t>
            </w:r>
            <w:proofErr w:type="spellEnd"/>
            <w:r w:rsidRPr="00EF6045">
              <w:rPr>
                <w:rFonts w:cs="Times New Roman"/>
                <w:szCs w:val="24"/>
              </w:rPr>
              <w:t xml:space="preserve"> “Par iekļaušanu biržas sarakstā” (Listing Act) un harmonizēt plānotās prasības par vērtspapīru prospektu un nacionālā piedāvājuma dokumentu.</w:t>
            </w:r>
          </w:p>
        </w:tc>
      </w:tr>
      <w:tr w:rsidR="003522BC" w:rsidRPr="003522BC" w14:paraId="6D34C4E8" w14:textId="77777777" w:rsidTr="00552A4E">
        <w:tc>
          <w:tcPr>
            <w:tcW w:w="876" w:type="dxa"/>
            <w:shd w:val="clear" w:color="auto" w:fill="D9D9D9" w:themeFill="background1" w:themeFillShade="D9"/>
          </w:tcPr>
          <w:p w14:paraId="3624DE59" w14:textId="566420DB" w:rsidR="003522BC" w:rsidRPr="003522BC" w:rsidRDefault="003522BC" w:rsidP="008D0484">
            <w:pPr>
              <w:jc w:val="both"/>
              <w:rPr>
                <w:rFonts w:cs="Times New Roman"/>
                <w:b/>
                <w:bCs/>
                <w:szCs w:val="24"/>
              </w:rPr>
            </w:pPr>
            <w:r w:rsidRPr="003522BC">
              <w:rPr>
                <w:rFonts w:cs="Times New Roman"/>
                <w:b/>
                <w:bCs/>
                <w:szCs w:val="24"/>
              </w:rPr>
              <w:t>2</w:t>
            </w:r>
          </w:p>
        </w:tc>
        <w:tc>
          <w:tcPr>
            <w:tcW w:w="8089" w:type="dxa"/>
            <w:gridSpan w:val="2"/>
            <w:shd w:val="clear" w:color="auto" w:fill="D9D9D9" w:themeFill="background1" w:themeFillShade="D9"/>
          </w:tcPr>
          <w:p w14:paraId="766A75C4" w14:textId="5A274164" w:rsidR="003522BC" w:rsidRPr="003522BC" w:rsidRDefault="003522BC" w:rsidP="008D0484">
            <w:pPr>
              <w:jc w:val="both"/>
              <w:rPr>
                <w:rFonts w:cs="Times New Roman"/>
                <w:b/>
                <w:bCs/>
                <w:szCs w:val="24"/>
              </w:rPr>
            </w:pPr>
            <w:r w:rsidRPr="003522BC">
              <w:rPr>
                <w:rFonts w:cs="Times New Roman"/>
                <w:b/>
                <w:bCs/>
                <w:szCs w:val="24"/>
              </w:rPr>
              <w:t>Paaugstināt iedzīvotāju kā investoru aktivitāti kapitāla tirgū</w:t>
            </w:r>
          </w:p>
        </w:tc>
      </w:tr>
      <w:tr w:rsidR="003522BC" w:rsidRPr="003522BC" w14:paraId="73843A90" w14:textId="77777777" w:rsidTr="00552A4E">
        <w:tc>
          <w:tcPr>
            <w:tcW w:w="876" w:type="dxa"/>
          </w:tcPr>
          <w:p w14:paraId="2FA114EC" w14:textId="5A4D5B35" w:rsidR="003522BC" w:rsidRPr="003522BC" w:rsidRDefault="003522BC" w:rsidP="008D0484">
            <w:pPr>
              <w:rPr>
                <w:rFonts w:cs="Times New Roman"/>
                <w:szCs w:val="24"/>
              </w:rPr>
            </w:pPr>
            <w:r w:rsidRPr="003522BC">
              <w:rPr>
                <w:rFonts w:cs="Times New Roman"/>
                <w:szCs w:val="24"/>
              </w:rPr>
              <w:t>2.1</w:t>
            </w:r>
          </w:p>
        </w:tc>
        <w:tc>
          <w:tcPr>
            <w:tcW w:w="2797" w:type="dxa"/>
          </w:tcPr>
          <w:p w14:paraId="62DAC316" w14:textId="0C1FAB4E" w:rsidR="003522BC" w:rsidRPr="003522BC" w:rsidRDefault="003522BC" w:rsidP="003522BC">
            <w:pPr>
              <w:rPr>
                <w:rFonts w:cs="Times New Roman"/>
                <w:szCs w:val="24"/>
              </w:rPr>
            </w:pPr>
            <w:r w:rsidRPr="003522BC">
              <w:rPr>
                <w:rFonts w:cs="Times New Roman"/>
                <w:szCs w:val="24"/>
              </w:rPr>
              <w:t xml:space="preserve">Finanšu </w:t>
            </w:r>
            <w:proofErr w:type="spellStart"/>
            <w:r w:rsidRPr="003522BC">
              <w:rPr>
                <w:rFonts w:cs="Times New Roman"/>
                <w:szCs w:val="24"/>
              </w:rPr>
              <w:t>pratība</w:t>
            </w:r>
            <w:proofErr w:type="spellEnd"/>
          </w:p>
        </w:tc>
        <w:tc>
          <w:tcPr>
            <w:tcW w:w="5292" w:type="dxa"/>
          </w:tcPr>
          <w:p w14:paraId="7D7B0538" w14:textId="2EC0A803" w:rsidR="003522BC" w:rsidRPr="003522BC" w:rsidRDefault="003522BC" w:rsidP="008D0484">
            <w:pPr>
              <w:jc w:val="both"/>
              <w:rPr>
                <w:rFonts w:cs="Times New Roman"/>
                <w:szCs w:val="24"/>
              </w:rPr>
            </w:pPr>
            <w:r w:rsidRPr="003522BC">
              <w:rPr>
                <w:rFonts w:cs="Times New Roman"/>
                <w:szCs w:val="24"/>
              </w:rPr>
              <w:t xml:space="preserve">Latvijas Bankai turpināt </w:t>
            </w:r>
            <w:r w:rsidR="002110D4">
              <w:rPr>
                <w:rFonts w:cs="Times New Roman"/>
                <w:szCs w:val="24"/>
              </w:rPr>
              <w:t xml:space="preserve">koordinēt </w:t>
            </w:r>
            <w:r w:rsidRPr="003522BC">
              <w:rPr>
                <w:rFonts w:cs="Times New Roman"/>
                <w:szCs w:val="24"/>
              </w:rPr>
              <w:t xml:space="preserve">Latvijas iedzīvotāju finanšu </w:t>
            </w:r>
            <w:proofErr w:type="spellStart"/>
            <w:r w:rsidRPr="003522BC">
              <w:rPr>
                <w:rFonts w:cs="Times New Roman"/>
                <w:szCs w:val="24"/>
              </w:rPr>
              <w:t>pratības</w:t>
            </w:r>
            <w:proofErr w:type="spellEnd"/>
            <w:r w:rsidRPr="003522BC">
              <w:rPr>
                <w:rFonts w:cs="Times New Roman"/>
                <w:szCs w:val="24"/>
              </w:rPr>
              <w:t xml:space="preserve"> </w:t>
            </w:r>
            <w:r w:rsidR="00366EF4" w:rsidRPr="003522BC">
              <w:rPr>
                <w:rFonts w:cs="Times New Roman"/>
                <w:szCs w:val="24"/>
              </w:rPr>
              <w:t>stratēģij</w:t>
            </w:r>
            <w:r w:rsidR="00366EF4">
              <w:rPr>
                <w:rFonts w:cs="Times New Roman"/>
                <w:szCs w:val="24"/>
              </w:rPr>
              <w:t>as</w:t>
            </w:r>
            <w:r w:rsidR="00366EF4" w:rsidRPr="003522BC">
              <w:rPr>
                <w:rFonts w:cs="Times New Roman"/>
                <w:szCs w:val="24"/>
              </w:rPr>
              <w:t xml:space="preserve"> </w:t>
            </w:r>
            <w:r w:rsidRPr="003522BC">
              <w:rPr>
                <w:rFonts w:cs="Times New Roman"/>
                <w:szCs w:val="24"/>
              </w:rPr>
              <w:t>2021.-2027</w:t>
            </w:r>
            <w:r w:rsidR="00366EF4">
              <w:rPr>
                <w:rFonts w:cs="Times New Roman"/>
                <w:szCs w:val="24"/>
              </w:rPr>
              <w:t>. gadam īstenošanu.</w:t>
            </w:r>
          </w:p>
        </w:tc>
      </w:tr>
      <w:tr w:rsidR="003522BC" w:rsidRPr="003522BC" w14:paraId="5B875320" w14:textId="77777777" w:rsidTr="00552A4E">
        <w:tc>
          <w:tcPr>
            <w:tcW w:w="876" w:type="dxa"/>
          </w:tcPr>
          <w:p w14:paraId="5EAC237D" w14:textId="64B0DE70" w:rsidR="003522BC" w:rsidRPr="003522BC" w:rsidRDefault="003522BC" w:rsidP="003522BC">
            <w:pPr>
              <w:rPr>
                <w:rFonts w:cs="Times New Roman"/>
                <w:szCs w:val="24"/>
              </w:rPr>
            </w:pPr>
            <w:r w:rsidRPr="003522BC">
              <w:rPr>
                <w:rFonts w:cs="Times New Roman"/>
                <w:szCs w:val="24"/>
              </w:rPr>
              <w:t>2.2.</w:t>
            </w:r>
          </w:p>
        </w:tc>
        <w:tc>
          <w:tcPr>
            <w:tcW w:w="2797" w:type="dxa"/>
          </w:tcPr>
          <w:p w14:paraId="4CB39C93" w14:textId="6692C359" w:rsidR="003522BC" w:rsidRPr="003522BC" w:rsidRDefault="003522BC" w:rsidP="003522BC">
            <w:pPr>
              <w:rPr>
                <w:rFonts w:cs="Times New Roman"/>
                <w:szCs w:val="24"/>
              </w:rPr>
            </w:pPr>
            <w:proofErr w:type="spellStart"/>
            <w:r w:rsidRPr="003522BC">
              <w:rPr>
                <w:rFonts w:cs="Times New Roman"/>
                <w:szCs w:val="24"/>
              </w:rPr>
              <w:t>Krājobligācijas</w:t>
            </w:r>
            <w:proofErr w:type="spellEnd"/>
            <w:r w:rsidR="007640D6">
              <w:rPr>
                <w:rFonts w:cs="Times New Roman"/>
                <w:szCs w:val="24"/>
              </w:rPr>
              <w:t xml:space="preserve"> un citi valsts vērtspapīri</w:t>
            </w:r>
          </w:p>
        </w:tc>
        <w:tc>
          <w:tcPr>
            <w:tcW w:w="5292" w:type="dxa"/>
          </w:tcPr>
          <w:p w14:paraId="30035A8B" w14:textId="3154A896" w:rsidR="003522BC" w:rsidRDefault="00423C57" w:rsidP="008D0484">
            <w:pPr>
              <w:jc w:val="both"/>
              <w:rPr>
                <w:rFonts w:cs="Times New Roman"/>
                <w:szCs w:val="24"/>
              </w:rPr>
            </w:pPr>
            <w:r>
              <w:rPr>
                <w:rFonts w:cs="Times New Roman"/>
                <w:szCs w:val="24"/>
              </w:rPr>
              <w:t>Finanšu ministrijai (</w:t>
            </w:r>
            <w:r w:rsidR="003522BC" w:rsidRPr="003522BC">
              <w:rPr>
                <w:rFonts w:cs="Times New Roman"/>
                <w:szCs w:val="24"/>
              </w:rPr>
              <w:t>Valsts kasei</w:t>
            </w:r>
            <w:r>
              <w:rPr>
                <w:rFonts w:cs="Times New Roman"/>
                <w:szCs w:val="24"/>
              </w:rPr>
              <w:t>)</w:t>
            </w:r>
            <w:r w:rsidR="003522BC" w:rsidRPr="003522BC">
              <w:rPr>
                <w:rFonts w:cs="Times New Roman"/>
                <w:szCs w:val="24"/>
              </w:rPr>
              <w:t xml:space="preserve"> </w:t>
            </w:r>
            <w:r w:rsidR="001E413C">
              <w:rPr>
                <w:rFonts w:cs="Times New Roman"/>
                <w:szCs w:val="24"/>
              </w:rPr>
              <w:t xml:space="preserve">nodrošināt, ka finanšu aģents veic pasākumus </w:t>
            </w:r>
            <w:proofErr w:type="spellStart"/>
            <w:r w:rsidR="003522BC" w:rsidRPr="003522BC">
              <w:rPr>
                <w:rFonts w:cs="Times New Roman"/>
                <w:szCs w:val="24"/>
              </w:rPr>
              <w:t>krājobligāciju</w:t>
            </w:r>
            <w:proofErr w:type="spellEnd"/>
            <w:r w:rsidR="003522BC" w:rsidRPr="003522BC">
              <w:rPr>
                <w:rFonts w:cs="Times New Roman"/>
                <w:szCs w:val="24"/>
              </w:rPr>
              <w:t xml:space="preserve"> izplatīšanas kanāl</w:t>
            </w:r>
            <w:r w:rsidR="001E413C">
              <w:rPr>
                <w:rFonts w:cs="Times New Roman"/>
                <w:szCs w:val="24"/>
              </w:rPr>
              <w:t>a modernizēšanai</w:t>
            </w:r>
            <w:r w:rsidR="00283868">
              <w:rPr>
                <w:rFonts w:cs="Times New Roman"/>
                <w:szCs w:val="24"/>
              </w:rPr>
              <w:t>.</w:t>
            </w:r>
            <w:r w:rsidR="003522BC" w:rsidRPr="003522BC">
              <w:rPr>
                <w:rFonts w:cs="Times New Roman"/>
                <w:szCs w:val="24"/>
              </w:rPr>
              <w:t xml:space="preserve"> </w:t>
            </w:r>
            <w:r w:rsidR="00283868">
              <w:rPr>
                <w:rFonts w:cs="Times New Roman"/>
                <w:szCs w:val="24"/>
              </w:rPr>
              <w:t>V</w:t>
            </w:r>
            <w:r w:rsidR="001E413C">
              <w:rPr>
                <w:rFonts w:cs="Times New Roman"/>
                <w:szCs w:val="24"/>
              </w:rPr>
              <w:t>eikt pasākumu</w:t>
            </w:r>
            <w:r w:rsidR="00283868">
              <w:rPr>
                <w:rFonts w:cs="Times New Roman"/>
                <w:szCs w:val="24"/>
              </w:rPr>
              <w:t>s</w:t>
            </w:r>
            <w:r w:rsidR="001E413C">
              <w:rPr>
                <w:rFonts w:cs="Times New Roman"/>
                <w:szCs w:val="24"/>
              </w:rPr>
              <w:t xml:space="preserve"> </w:t>
            </w:r>
            <w:proofErr w:type="spellStart"/>
            <w:r w:rsidR="003522BC" w:rsidRPr="003522BC">
              <w:rPr>
                <w:rFonts w:cs="Times New Roman"/>
                <w:szCs w:val="24"/>
              </w:rPr>
              <w:t>krājobligācij</w:t>
            </w:r>
            <w:r w:rsidR="001E413C">
              <w:rPr>
                <w:rFonts w:cs="Times New Roman"/>
                <w:szCs w:val="24"/>
              </w:rPr>
              <w:t>u</w:t>
            </w:r>
            <w:proofErr w:type="spellEnd"/>
            <w:r w:rsidR="003522BC" w:rsidRPr="003522BC">
              <w:rPr>
                <w:rFonts w:cs="Times New Roman"/>
                <w:szCs w:val="24"/>
              </w:rPr>
              <w:t xml:space="preserve"> kā ieguldījumu instrument</w:t>
            </w:r>
            <w:r w:rsidR="001E413C">
              <w:rPr>
                <w:rFonts w:cs="Times New Roman"/>
                <w:szCs w:val="24"/>
              </w:rPr>
              <w:t xml:space="preserve">a popularizēšanai un pieprasījuma pēc </w:t>
            </w:r>
            <w:proofErr w:type="spellStart"/>
            <w:r w:rsidR="001E413C">
              <w:rPr>
                <w:rFonts w:cs="Times New Roman"/>
                <w:szCs w:val="24"/>
              </w:rPr>
              <w:t>krājobligācijām</w:t>
            </w:r>
            <w:proofErr w:type="spellEnd"/>
            <w:r w:rsidR="001E413C">
              <w:rPr>
                <w:rFonts w:cs="Times New Roman"/>
                <w:szCs w:val="24"/>
              </w:rPr>
              <w:t xml:space="preserve"> veicināšanai</w:t>
            </w:r>
            <w:r w:rsidR="00F033D5">
              <w:rPr>
                <w:rFonts w:cs="Times New Roman"/>
                <w:szCs w:val="24"/>
              </w:rPr>
              <w:t xml:space="preserve">. Izvērtēt </w:t>
            </w:r>
            <w:r w:rsidR="00F033D5" w:rsidRPr="001E413C">
              <w:rPr>
                <w:rFonts w:cs="Times New Roman"/>
                <w:szCs w:val="24"/>
              </w:rPr>
              <w:t xml:space="preserve">citu valsts vērtspapīru piedāvājuma, kas </w:t>
            </w:r>
            <w:r w:rsidR="001E413C">
              <w:rPr>
                <w:rFonts w:cs="Times New Roman"/>
                <w:szCs w:val="24"/>
              </w:rPr>
              <w:t xml:space="preserve">būtu </w:t>
            </w:r>
            <w:r w:rsidR="00F033D5" w:rsidRPr="001E413C">
              <w:rPr>
                <w:rFonts w:cs="Times New Roman"/>
                <w:szCs w:val="24"/>
              </w:rPr>
              <w:t>pieejams plašam investoru lokam</w:t>
            </w:r>
            <w:r w:rsidR="001E413C" w:rsidRPr="001E413C">
              <w:rPr>
                <w:rFonts w:cs="Times New Roman"/>
                <w:szCs w:val="24"/>
              </w:rPr>
              <w:t>, veidošanas iespējas</w:t>
            </w:r>
            <w:r w:rsidR="00F033D5" w:rsidRPr="001E413C">
              <w:rPr>
                <w:rFonts w:cs="Times New Roman"/>
                <w:szCs w:val="24"/>
              </w:rPr>
              <w:t>.</w:t>
            </w:r>
            <w:r w:rsidR="00F033D5">
              <w:rPr>
                <w:rFonts w:cs="Times New Roman"/>
                <w:szCs w:val="24"/>
                <w:u w:val="single"/>
              </w:rPr>
              <w:t xml:space="preserve">    </w:t>
            </w:r>
          </w:p>
          <w:p w14:paraId="218A8E71" w14:textId="629CAF71" w:rsidR="00F033D5" w:rsidRPr="003522BC" w:rsidRDefault="00F033D5" w:rsidP="008D0484">
            <w:pPr>
              <w:jc w:val="both"/>
              <w:rPr>
                <w:rFonts w:cs="Times New Roman"/>
                <w:szCs w:val="24"/>
              </w:rPr>
            </w:pPr>
          </w:p>
        </w:tc>
      </w:tr>
      <w:tr w:rsidR="003522BC" w:rsidRPr="003522BC" w14:paraId="7F9F35C5" w14:textId="77777777" w:rsidTr="00552A4E">
        <w:tc>
          <w:tcPr>
            <w:tcW w:w="876" w:type="dxa"/>
          </w:tcPr>
          <w:p w14:paraId="320D127C" w14:textId="705254E3" w:rsidR="003522BC" w:rsidRPr="003522BC" w:rsidRDefault="003522BC" w:rsidP="008D0484">
            <w:pPr>
              <w:rPr>
                <w:rFonts w:cs="Times New Roman"/>
                <w:szCs w:val="24"/>
              </w:rPr>
            </w:pPr>
            <w:r w:rsidRPr="003522BC">
              <w:rPr>
                <w:rFonts w:cs="Times New Roman"/>
                <w:szCs w:val="24"/>
              </w:rPr>
              <w:t>2.3</w:t>
            </w:r>
          </w:p>
        </w:tc>
        <w:tc>
          <w:tcPr>
            <w:tcW w:w="2797" w:type="dxa"/>
          </w:tcPr>
          <w:p w14:paraId="42130638" w14:textId="256BC9B7" w:rsidR="003522BC" w:rsidRPr="003522BC" w:rsidRDefault="003522BC" w:rsidP="008D0484">
            <w:pPr>
              <w:rPr>
                <w:rFonts w:cs="Times New Roman"/>
                <w:szCs w:val="24"/>
              </w:rPr>
            </w:pPr>
            <w:r w:rsidRPr="003522BC">
              <w:rPr>
                <w:rFonts w:cs="Times New Roman"/>
                <w:szCs w:val="24"/>
              </w:rPr>
              <w:t>Nodokļu aprēķināšana par ieguldījumiem kapitāla tirgos</w:t>
            </w:r>
          </w:p>
        </w:tc>
        <w:tc>
          <w:tcPr>
            <w:tcW w:w="5292" w:type="dxa"/>
          </w:tcPr>
          <w:p w14:paraId="6EE26DE7" w14:textId="2FFA407A" w:rsidR="003522BC" w:rsidRPr="003522BC" w:rsidRDefault="003522BC" w:rsidP="008D0484">
            <w:pPr>
              <w:jc w:val="both"/>
              <w:rPr>
                <w:rFonts w:cs="Times New Roman"/>
                <w:szCs w:val="24"/>
              </w:rPr>
            </w:pPr>
            <w:r w:rsidRPr="003522BC">
              <w:rPr>
                <w:rFonts w:cs="Times New Roman"/>
                <w:szCs w:val="24"/>
              </w:rPr>
              <w:t xml:space="preserve">Aktīvi informēt par ieguldījumu kontu kā ērtu un izdevīgu instrumentu ieguldījumu kapitāla tirgū veikšanai, kā arī izvērtēt iespējas vienkāršot iedzīvotāju </w:t>
            </w:r>
            <w:r w:rsidR="002E4977" w:rsidRPr="003522BC">
              <w:rPr>
                <w:rFonts w:cs="Times New Roman"/>
                <w:szCs w:val="24"/>
              </w:rPr>
              <w:t>ienākum</w:t>
            </w:r>
            <w:r w:rsidR="002E4977">
              <w:rPr>
                <w:rFonts w:cs="Times New Roman"/>
                <w:szCs w:val="24"/>
              </w:rPr>
              <w:t>a</w:t>
            </w:r>
            <w:r w:rsidR="002E4977" w:rsidRPr="003522BC">
              <w:rPr>
                <w:rFonts w:cs="Times New Roman"/>
                <w:szCs w:val="24"/>
              </w:rPr>
              <w:t xml:space="preserve"> </w:t>
            </w:r>
            <w:r w:rsidRPr="003522BC">
              <w:rPr>
                <w:rFonts w:cs="Times New Roman"/>
                <w:szCs w:val="24"/>
              </w:rPr>
              <w:t>nodokļa aprēķināšanu un nomaksu par ieguldījumiem kapitāla tirgos</w:t>
            </w:r>
          </w:p>
        </w:tc>
      </w:tr>
      <w:tr w:rsidR="003522BC" w:rsidRPr="003522BC" w14:paraId="54638A08" w14:textId="77777777" w:rsidTr="00552A4E">
        <w:tc>
          <w:tcPr>
            <w:tcW w:w="876" w:type="dxa"/>
          </w:tcPr>
          <w:p w14:paraId="0104E7EF" w14:textId="218F7F61" w:rsidR="003522BC" w:rsidRPr="003522BC" w:rsidRDefault="003522BC" w:rsidP="008D0484">
            <w:pPr>
              <w:rPr>
                <w:rFonts w:cs="Times New Roman"/>
                <w:szCs w:val="24"/>
              </w:rPr>
            </w:pPr>
            <w:r w:rsidRPr="003522BC">
              <w:rPr>
                <w:rFonts w:cs="Times New Roman"/>
                <w:szCs w:val="24"/>
              </w:rPr>
              <w:t>2.4</w:t>
            </w:r>
          </w:p>
        </w:tc>
        <w:tc>
          <w:tcPr>
            <w:tcW w:w="2797" w:type="dxa"/>
          </w:tcPr>
          <w:p w14:paraId="653F43EC" w14:textId="7D03B11F" w:rsidR="003522BC" w:rsidRPr="003522BC" w:rsidRDefault="003522BC" w:rsidP="008D0484">
            <w:pPr>
              <w:rPr>
                <w:rFonts w:cs="Times New Roman"/>
                <w:szCs w:val="24"/>
              </w:rPr>
            </w:pPr>
            <w:r w:rsidRPr="003522BC">
              <w:rPr>
                <w:rFonts w:cs="Times New Roman"/>
                <w:szCs w:val="24"/>
              </w:rPr>
              <w:t>Mazākuma akcionāru tiesību aizsardzība</w:t>
            </w:r>
          </w:p>
        </w:tc>
        <w:tc>
          <w:tcPr>
            <w:tcW w:w="5292" w:type="dxa"/>
          </w:tcPr>
          <w:p w14:paraId="471D917F" w14:textId="7F98028D" w:rsidR="003522BC" w:rsidRPr="003522BC" w:rsidRDefault="003522BC" w:rsidP="003522BC">
            <w:pPr>
              <w:jc w:val="both"/>
              <w:rPr>
                <w:rFonts w:cs="Times New Roman"/>
                <w:szCs w:val="24"/>
              </w:rPr>
            </w:pPr>
            <w:r w:rsidRPr="003522BC">
              <w:rPr>
                <w:rFonts w:cs="Times New Roman"/>
                <w:szCs w:val="24"/>
              </w:rPr>
              <w:t>Latvijas Bankai aktīvi sniegt informāciju par mazākuma akcionāru tiesību aizsardzību</w:t>
            </w:r>
          </w:p>
        </w:tc>
      </w:tr>
      <w:tr w:rsidR="003522BC" w:rsidRPr="003522BC" w14:paraId="1815AAB4" w14:textId="77777777" w:rsidTr="00552A4E">
        <w:tc>
          <w:tcPr>
            <w:tcW w:w="876" w:type="dxa"/>
            <w:shd w:val="clear" w:color="auto" w:fill="D9D9D9" w:themeFill="background1" w:themeFillShade="D9"/>
          </w:tcPr>
          <w:p w14:paraId="72BD79C4" w14:textId="191669E8" w:rsidR="003522BC" w:rsidRPr="003522BC" w:rsidRDefault="003522BC" w:rsidP="003522BC">
            <w:pPr>
              <w:rPr>
                <w:rFonts w:cs="Times New Roman"/>
                <w:b/>
                <w:bCs/>
                <w:szCs w:val="24"/>
              </w:rPr>
            </w:pPr>
            <w:r w:rsidRPr="003522BC">
              <w:rPr>
                <w:rFonts w:cs="Times New Roman"/>
                <w:b/>
                <w:bCs/>
                <w:szCs w:val="24"/>
              </w:rPr>
              <w:t>3</w:t>
            </w:r>
          </w:p>
        </w:tc>
        <w:tc>
          <w:tcPr>
            <w:tcW w:w="8089" w:type="dxa"/>
            <w:gridSpan w:val="2"/>
            <w:shd w:val="clear" w:color="auto" w:fill="D9D9D9" w:themeFill="background1" w:themeFillShade="D9"/>
          </w:tcPr>
          <w:p w14:paraId="2AEB1873" w14:textId="1FF05D80" w:rsidR="003522BC" w:rsidRPr="003522BC" w:rsidRDefault="003522BC" w:rsidP="003522BC">
            <w:pPr>
              <w:rPr>
                <w:rFonts w:cs="Times New Roman"/>
                <w:b/>
                <w:bCs/>
                <w:szCs w:val="24"/>
              </w:rPr>
            </w:pPr>
            <w:r w:rsidRPr="003522BC">
              <w:rPr>
                <w:rFonts w:cs="Times New Roman"/>
                <w:b/>
                <w:bCs/>
                <w:szCs w:val="24"/>
              </w:rPr>
              <w:t>Ieguldījumu Latvijā veicināšana un institucionālo investoru līdzekļu piesaiste</w:t>
            </w:r>
          </w:p>
        </w:tc>
      </w:tr>
      <w:tr w:rsidR="003522BC" w:rsidRPr="003522BC" w14:paraId="41C98DE0" w14:textId="77777777" w:rsidTr="00D45291">
        <w:tc>
          <w:tcPr>
            <w:tcW w:w="876" w:type="dxa"/>
            <w:tcBorders>
              <w:bottom w:val="single" w:sz="4" w:space="0" w:color="auto"/>
            </w:tcBorders>
          </w:tcPr>
          <w:p w14:paraId="00FADAEE" w14:textId="0BE9AF91" w:rsidR="003522BC" w:rsidRPr="003522BC" w:rsidRDefault="003522BC" w:rsidP="008D0484">
            <w:pPr>
              <w:rPr>
                <w:rFonts w:cs="Times New Roman"/>
                <w:szCs w:val="24"/>
              </w:rPr>
            </w:pPr>
            <w:r w:rsidRPr="003522BC">
              <w:rPr>
                <w:rFonts w:cs="Times New Roman"/>
                <w:szCs w:val="24"/>
              </w:rPr>
              <w:t>3.1</w:t>
            </w:r>
          </w:p>
        </w:tc>
        <w:tc>
          <w:tcPr>
            <w:tcW w:w="2797" w:type="dxa"/>
            <w:tcBorders>
              <w:bottom w:val="single" w:sz="4" w:space="0" w:color="auto"/>
            </w:tcBorders>
          </w:tcPr>
          <w:p w14:paraId="378DB133" w14:textId="4D30964A" w:rsidR="003522BC" w:rsidRPr="003522BC" w:rsidRDefault="003522BC" w:rsidP="008D0484">
            <w:pPr>
              <w:rPr>
                <w:rFonts w:cs="Times New Roman"/>
                <w:szCs w:val="24"/>
              </w:rPr>
            </w:pPr>
            <w:r w:rsidRPr="003522BC">
              <w:rPr>
                <w:rFonts w:cs="Times New Roman"/>
                <w:szCs w:val="24"/>
              </w:rPr>
              <w:t xml:space="preserve">Rīgas obligācijas </w:t>
            </w:r>
          </w:p>
        </w:tc>
        <w:tc>
          <w:tcPr>
            <w:tcW w:w="5292" w:type="dxa"/>
            <w:tcBorders>
              <w:bottom w:val="single" w:sz="4" w:space="0" w:color="auto"/>
            </w:tcBorders>
          </w:tcPr>
          <w:p w14:paraId="51D3B4BD" w14:textId="297D19D6" w:rsidR="003522BC" w:rsidRPr="003522BC" w:rsidRDefault="0071169A" w:rsidP="003522BC">
            <w:pPr>
              <w:jc w:val="both"/>
              <w:rPr>
                <w:rFonts w:cs="Times New Roman"/>
                <w:szCs w:val="24"/>
              </w:rPr>
            </w:pPr>
            <w:r>
              <w:rPr>
                <w:rFonts w:cs="Times New Roman"/>
                <w:szCs w:val="24"/>
              </w:rPr>
              <w:t xml:space="preserve">Finanšu ministrijai </w:t>
            </w:r>
            <w:r w:rsidRPr="0071169A">
              <w:rPr>
                <w:rFonts w:cs="Times New Roman"/>
                <w:szCs w:val="24"/>
              </w:rPr>
              <w:t xml:space="preserve">līdz 2023.gada </w:t>
            </w:r>
            <w:r w:rsidR="00C05D15">
              <w:rPr>
                <w:rFonts w:cs="Times New Roman"/>
                <w:szCs w:val="24"/>
              </w:rPr>
              <w:t>25. maijam</w:t>
            </w:r>
            <w:r w:rsidRPr="0071169A">
              <w:rPr>
                <w:rFonts w:cs="Times New Roman"/>
                <w:szCs w:val="24"/>
              </w:rPr>
              <w:t xml:space="preserve"> </w:t>
            </w:r>
            <w:r>
              <w:rPr>
                <w:rFonts w:cs="Times New Roman"/>
                <w:szCs w:val="24"/>
              </w:rPr>
              <w:t>i</w:t>
            </w:r>
            <w:r w:rsidR="003522BC" w:rsidRPr="003522BC">
              <w:rPr>
                <w:rFonts w:cs="Times New Roman"/>
                <w:szCs w:val="24"/>
              </w:rPr>
              <w:t xml:space="preserve">zstrādāt Ministru kabineta noteikumu projektu Rīgas </w:t>
            </w:r>
            <w:proofErr w:type="spellStart"/>
            <w:r w:rsidR="003522BC" w:rsidRPr="003522BC">
              <w:rPr>
                <w:rFonts w:cs="Times New Roman"/>
                <w:szCs w:val="24"/>
              </w:rPr>
              <w:t>valstspilsētas</w:t>
            </w:r>
            <w:proofErr w:type="spellEnd"/>
            <w:r w:rsidR="003522BC" w:rsidRPr="003522BC">
              <w:rPr>
                <w:rFonts w:cs="Times New Roman"/>
                <w:szCs w:val="24"/>
              </w:rPr>
              <w:t xml:space="preserve"> pašvaldības obligāciju emitēšanas kārtībai un nosacījumiem</w:t>
            </w:r>
          </w:p>
        </w:tc>
      </w:tr>
      <w:tr w:rsidR="003522BC" w:rsidRPr="003522BC" w14:paraId="31C3E564" w14:textId="77777777" w:rsidTr="0076707B">
        <w:tc>
          <w:tcPr>
            <w:tcW w:w="876" w:type="dxa"/>
            <w:tcBorders>
              <w:bottom w:val="single" w:sz="4" w:space="0" w:color="auto"/>
            </w:tcBorders>
          </w:tcPr>
          <w:p w14:paraId="4940C74C" w14:textId="06C3ADC1" w:rsidR="003522BC" w:rsidRPr="003522BC" w:rsidRDefault="003522BC" w:rsidP="008D0484">
            <w:pPr>
              <w:rPr>
                <w:rFonts w:cs="Times New Roman"/>
                <w:szCs w:val="24"/>
              </w:rPr>
            </w:pPr>
            <w:r w:rsidRPr="003522BC">
              <w:rPr>
                <w:rFonts w:cs="Times New Roman"/>
                <w:szCs w:val="24"/>
              </w:rPr>
              <w:t>3.2</w:t>
            </w:r>
          </w:p>
        </w:tc>
        <w:tc>
          <w:tcPr>
            <w:tcW w:w="2797" w:type="dxa"/>
            <w:tcBorders>
              <w:bottom w:val="single" w:sz="4" w:space="0" w:color="auto"/>
            </w:tcBorders>
          </w:tcPr>
          <w:p w14:paraId="56A2ED0A" w14:textId="5D1862E6" w:rsidR="003522BC" w:rsidRPr="003522BC" w:rsidRDefault="003522BC" w:rsidP="008D0484">
            <w:pPr>
              <w:rPr>
                <w:rFonts w:cs="Times New Roman"/>
                <w:szCs w:val="24"/>
              </w:rPr>
            </w:pPr>
            <w:r w:rsidRPr="003522BC">
              <w:rPr>
                <w:rFonts w:cs="Times New Roman"/>
                <w:szCs w:val="24"/>
              </w:rPr>
              <w:t>Ieguldījumu instrumentu izveide projektu īstenošanā</w:t>
            </w:r>
          </w:p>
        </w:tc>
        <w:tc>
          <w:tcPr>
            <w:tcW w:w="5292" w:type="dxa"/>
            <w:tcBorders>
              <w:bottom w:val="single" w:sz="4" w:space="0" w:color="auto"/>
            </w:tcBorders>
          </w:tcPr>
          <w:p w14:paraId="436C6DFA" w14:textId="6BD1B57B" w:rsidR="003522BC" w:rsidRPr="003522BC" w:rsidRDefault="0083416B" w:rsidP="003522BC">
            <w:pPr>
              <w:jc w:val="both"/>
              <w:rPr>
                <w:rFonts w:cs="Times New Roman"/>
                <w:szCs w:val="24"/>
              </w:rPr>
            </w:pPr>
            <w:r w:rsidRPr="0083416B">
              <w:rPr>
                <w:rFonts w:cs="Times New Roman"/>
                <w:szCs w:val="24"/>
              </w:rPr>
              <w:t>Finanšu ministrijai sadarbībā ar Latvijas Banku izvērtēt nekustamā īpašuma ieguldījumu fondu ietekmi uz tautsaimniecību, kapitāla tirgus attīstību un to izveidei nepieciešamo regulējumu.</w:t>
            </w:r>
          </w:p>
        </w:tc>
      </w:tr>
    </w:tbl>
    <w:p w14:paraId="295D1FE2" w14:textId="77777777" w:rsidR="004263DB" w:rsidRPr="00EC2905" w:rsidRDefault="004263DB">
      <w:pPr>
        <w:rPr>
          <w:rFonts w:cs="Times New Roman"/>
          <w:szCs w:val="24"/>
        </w:rPr>
      </w:pPr>
    </w:p>
    <w:sectPr w:rsidR="004263DB" w:rsidRPr="00EC2905" w:rsidSect="008D0484">
      <w:footerReference w:type="default" r:id="rId30"/>
      <w:pgSz w:w="11906" w:h="16838"/>
      <w:pgMar w:top="1134" w:right="1134" w:bottom="1440" w:left="1797"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ED16654" w14:textId="77777777" w:rsidR="007A26AD" w:rsidRDefault="007A26AD" w:rsidP="009B39F1">
      <w:r>
        <w:separator/>
      </w:r>
    </w:p>
  </w:endnote>
  <w:endnote w:type="continuationSeparator" w:id="0">
    <w:p w14:paraId="50FC8038" w14:textId="77777777" w:rsidR="007A26AD" w:rsidRDefault="007A26AD" w:rsidP="009B39F1">
      <w:r>
        <w:continuationSeparator/>
      </w:r>
    </w:p>
  </w:endnote>
  <w:endnote w:type="continuationNotice" w:id="1">
    <w:p w14:paraId="198F04F3" w14:textId="77777777" w:rsidR="007A26AD" w:rsidRDefault="007A26A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000247B" w:usb2="00000009" w:usb3="00000000" w:csb0="000001FF" w:csb1="00000000"/>
  </w:font>
  <w:font w:name="Arial">
    <w:panose1 w:val="020B0604020202020204"/>
    <w:charset w:val="BA"/>
    <w:family w:val="swiss"/>
    <w:pitch w:val="variable"/>
    <w:sig w:usb0="E0002EFF" w:usb1="C000785B" w:usb2="00000009" w:usb3="00000000" w:csb0="000001FF" w:csb1="00000000"/>
  </w:font>
  <w:font w:name="Segoe UI">
    <w:panose1 w:val="020B0502040204020203"/>
    <w:charset w:val="BA"/>
    <w:family w:val="swiss"/>
    <w:pitch w:val="variable"/>
    <w:sig w:usb0="E4002EFF" w:usb1="C000E47F" w:usb2="00000009" w:usb3="00000000" w:csb0="000001FF" w:csb1="00000000"/>
  </w:font>
  <w:font w:name="Verdana">
    <w:panose1 w:val="020B0604030504040204"/>
    <w:charset w:val="BA"/>
    <w:family w:val="swiss"/>
    <w:pitch w:val="variable"/>
    <w:sig w:usb0="A00006FF" w:usb1="4000205B" w:usb2="00000010" w:usb3="00000000" w:csb0="0000019F" w:csb1="00000000"/>
  </w:font>
  <w:font w:name="Calibri Light">
    <w:panose1 w:val="020F0302020204030204"/>
    <w:charset w:val="BA"/>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92192795"/>
      <w:docPartObj>
        <w:docPartGallery w:val="Page Numbers (Bottom of Page)"/>
        <w:docPartUnique/>
      </w:docPartObj>
    </w:sdtPr>
    <w:sdtEndPr>
      <w:rPr>
        <w:noProof/>
        <w:sz w:val="20"/>
        <w:szCs w:val="20"/>
      </w:rPr>
    </w:sdtEndPr>
    <w:sdtContent>
      <w:p w14:paraId="496B4659" w14:textId="3D13B808" w:rsidR="00561026" w:rsidRPr="00455058" w:rsidRDefault="00561026" w:rsidP="00455058">
        <w:pPr>
          <w:pStyle w:val="Footer"/>
          <w:jc w:val="center"/>
          <w:rPr>
            <w:sz w:val="20"/>
            <w:szCs w:val="20"/>
          </w:rPr>
        </w:pPr>
        <w:r w:rsidRPr="00455058">
          <w:rPr>
            <w:sz w:val="20"/>
            <w:szCs w:val="20"/>
          </w:rPr>
          <w:fldChar w:fldCharType="begin"/>
        </w:r>
        <w:r w:rsidRPr="00455058">
          <w:rPr>
            <w:sz w:val="20"/>
            <w:szCs w:val="20"/>
          </w:rPr>
          <w:instrText xml:space="preserve"> PAGE   \* MERGEFORMAT </w:instrText>
        </w:r>
        <w:r w:rsidRPr="00455058">
          <w:rPr>
            <w:sz w:val="20"/>
            <w:szCs w:val="20"/>
          </w:rPr>
          <w:fldChar w:fldCharType="separate"/>
        </w:r>
        <w:r w:rsidR="00DF5A84">
          <w:rPr>
            <w:noProof/>
            <w:sz w:val="20"/>
            <w:szCs w:val="20"/>
          </w:rPr>
          <w:t>21</w:t>
        </w:r>
        <w:r w:rsidRPr="00455058">
          <w:rPr>
            <w:noProof/>
            <w:sz w:val="20"/>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4A6CFFB" w14:textId="77777777" w:rsidR="007A26AD" w:rsidRDefault="007A26AD" w:rsidP="009B39F1">
      <w:r>
        <w:separator/>
      </w:r>
    </w:p>
  </w:footnote>
  <w:footnote w:type="continuationSeparator" w:id="0">
    <w:p w14:paraId="2E13FDA9" w14:textId="77777777" w:rsidR="007A26AD" w:rsidRDefault="007A26AD" w:rsidP="009B39F1">
      <w:r>
        <w:continuationSeparator/>
      </w:r>
    </w:p>
  </w:footnote>
  <w:footnote w:type="continuationNotice" w:id="1">
    <w:p w14:paraId="55C0A619" w14:textId="77777777" w:rsidR="007A26AD" w:rsidRDefault="007A26AD"/>
  </w:footnote>
  <w:footnote w:id="2">
    <w:p w14:paraId="5BD28670" w14:textId="294E67C3" w:rsidR="009F60BA" w:rsidRDefault="009F60BA">
      <w:pPr>
        <w:pStyle w:val="FootnoteText"/>
      </w:pPr>
      <w:r>
        <w:rPr>
          <w:rStyle w:val="FootnoteReference"/>
        </w:rPr>
        <w:footnoteRef/>
      </w:r>
      <w:r>
        <w:t xml:space="preserve"> </w:t>
      </w:r>
      <w:hyperlink r:id="rId1" w:history="1">
        <w:r w:rsidR="00876E70" w:rsidRPr="001B0461">
          <w:rPr>
            <w:rStyle w:val="Hyperlink"/>
          </w:rPr>
          <w:t>https://likumi.lv/ta/id/332903-par-finansu-sektora-attistibas-planu-20222023-gadam</w:t>
        </w:r>
      </w:hyperlink>
    </w:p>
    <w:p w14:paraId="3A9AD8E3" w14:textId="77777777" w:rsidR="00876E70" w:rsidRDefault="00876E70">
      <w:pPr>
        <w:pStyle w:val="FootnoteText"/>
      </w:pPr>
    </w:p>
  </w:footnote>
  <w:footnote w:id="3">
    <w:p w14:paraId="0FC3A298" w14:textId="7AA2EE69" w:rsidR="00561026" w:rsidRDefault="00561026">
      <w:pPr>
        <w:pStyle w:val="FootnoteText"/>
      </w:pPr>
      <w:r>
        <w:rPr>
          <w:rStyle w:val="FootnoteReference"/>
        </w:rPr>
        <w:footnoteRef/>
      </w:r>
      <w:r>
        <w:t xml:space="preserve"> </w:t>
      </w:r>
      <w:hyperlink r:id="rId2" w:history="1">
        <w:r w:rsidRPr="00B8325D">
          <w:rPr>
            <w:rStyle w:val="Hyperlink"/>
          </w:rPr>
          <w:t>https://data.imf.org/?sk=F8032E80-B36C-43B1-AC26-493C5B1CD33B&amp;ref=mondato-insight</w:t>
        </w:r>
      </w:hyperlink>
      <w:r>
        <w:t xml:space="preserve"> </w:t>
      </w:r>
    </w:p>
  </w:footnote>
  <w:footnote w:id="4">
    <w:p w14:paraId="276BB535" w14:textId="480D0FBB" w:rsidR="00561026" w:rsidRPr="009B39F1" w:rsidRDefault="00561026" w:rsidP="009B39F1">
      <w:pPr>
        <w:pStyle w:val="FootnoteText"/>
        <w:jc w:val="both"/>
      </w:pPr>
      <w:r>
        <w:rPr>
          <w:rStyle w:val="FootnoteReference"/>
        </w:rPr>
        <w:footnoteRef/>
      </w:r>
      <w:r>
        <w:t xml:space="preserve"> </w:t>
      </w:r>
      <w:r w:rsidRPr="009B39F1">
        <w:t xml:space="preserve">Starptautiskais Valūtas fonds, </w:t>
      </w:r>
      <w:proofErr w:type="spellStart"/>
      <w:r w:rsidRPr="009B39F1">
        <w:rPr>
          <w:i/>
          <w:iCs/>
        </w:rPr>
        <w:t>Financial</w:t>
      </w:r>
      <w:proofErr w:type="spellEnd"/>
      <w:r w:rsidRPr="009B39F1">
        <w:rPr>
          <w:i/>
          <w:iCs/>
        </w:rPr>
        <w:t xml:space="preserve"> </w:t>
      </w:r>
      <w:proofErr w:type="spellStart"/>
      <w:r w:rsidRPr="009B39F1">
        <w:rPr>
          <w:i/>
          <w:iCs/>
        </w:rPr>
        <w:t>Index</w:t>
      </w:r>
      <w:proofErr w:type="spellEnd"/>
      <w:r w:rsidRPr="009B39F1">
        <w:rPr>
          <w:i/>
          <w:iCs/>
        </w:rPr>
        <w:t xml:space="preserve"> </w:t>
      </w:r>
      <w:proofErr w:type="spellStart"/>
      <w:r w:rsidRPr="009B39F1">
        <w:rPr>
          <w:i/>
          <w:iCs/>
        </w:rPr>
        <w:t>database</w:t>
      </w:r>
      <w:proofErr w:type="spellEnd"/>
      <w:r w:rsidRPr="009B39F1">
        <w:t xml:space="preserve">, 2020, </w:t>
      </w:r>
      <w:hyperlink r:id="rId3" w:history="1">
        <w:r w:rsidRPr="009B39F1">
          <w:rPr>
            <w:rStyle w:val="Hyperlink"/>
            <w:lang w:val="en-US"/>
          </w:rPr>
          <w:t>Financial Development - FD index map - IMF Data</w:t>
        </w:r>
      </w:hyperlink>
      <w:r w:rsidRPr="009B39F1">
        <w:t xml:space="preserve"> </w:t>
      </w:r>
    </w:p>
    <w:p w14:paraId="2D1AE4FE" w14:textId="6A137217" w:rsidR="00561026" w:rsidRDefault="00561026">
      <w:pPr>
        <w:pStyle w:val="FootnoteText"/>
      </w:pPr>
    </w:p>
  </w:footnote>
  <w:footnote w:id="5">
    <w:p w14:paraId="5B621D79" w14:textId="1837950C" w:rsidR="00787406" w:rsidRDefault="00787406">
      <w:pPr>
        <w:pStyle w:val="FootnoteText"/>
      </w:pPr>
      <w:r>
        <w:rPr>
          <w:rStyle w:val="FootnoteReference"/>
        </w:rPr>
        <w:footnoteRef/>
      </w:r>
      <w:r>
        <w:t xml:space="preserve"> </w:t>
      </w:r>
      <w:r w:rsidR="00982A42">
        <w:t xml:space="preserve">Avots: </w:t>
      </w:r>
      <w:proofErr w:type="spellStart"/>
      <w:r>
        <w:t>Eurostat</w:t>
      </w:r>
      <w:proofErr w:type="spellEnd"/>
      <w:r w:rsidR="00E36655">
        <w:t>, IKP pieauguma temps salīdzināmās cenās</w:t>
      </w:r>
      <w:r w:rsidR="009C3C23">
        <w:t xml:space="preserve"> un IKP uz vienu iedzīvotāju 2021. gadā. </w:t>
      </w:r>
    </w:p>
  </w:footnote>
  <w:footnote w:id="6">
    <w:p w14:paraId="2CD6A4C8" w14:textId="77777777" w:rsidR="00CF643B" w:rsidRDefault="00CF643B" w:rsidP="00CF643B">
      <w:pPr>
        <w:pStyle w:val="FootnoteText"/>
      </w:pPr>
      <w:r>
        <w:rPr>
          <w:rStyle w:val="FootnoteReference"/>
        </w:rPr>
        <w:footnoteRef/>
      </w:r>
      <w:r>
        <w:t xml:space="preserve"> </w:t>
      </w:r>
      <w:r>
        <w:t xml:space="preserve">Avots: Eiropas Centrālā banka, SDW. </w:t>
      </w:r>
    </w:p>
  </w:footnote>
  <w:footnote w:id="7">
    <w:p w14:paraId="2FCAD643" w14:textId="3BBC9284" w:rsidR="00CC4218" w:rsidRDefault="00CC4218">
      <w:pPr>
        <w:pStyle w:val="FootnoteText"/>
      </w:pPr>
      <w:r>
        <w:rPr>
          <w:rStyle w:val="FootnoteReference"/>
        </w:rPr>
        <w:footnoteRef/>
      </w:r>
      <w:r>
        <w:t xml:space="preserve"> </w:t>
      </w:r>
      <w:r w:rsidR="00982A42">
        <w:t xml:space="preserve">Avots: </w:t>
      </w:r>
      <w:r>
        <w:t>Nasdaq</w:t>
      </w:r>
      <w:r w:rsidR="00982A42">
        <w:t xml:space="preserve"> </w:t>
      </w:r>
      <w:proofErr w:type="spellStart"/>
      <w:r w:rsidR="00982A42">
        <w:t>Balti</w:t>
      </w:r>
      <w:r w:rsidR="001F2796">
        <w:t>c</w:t>
      </w:r>
      <w:proofErr w:type="spellEnd"/>
      <w:r w:rsidR="00982A42">
        <w:t>.</w:t>
      </w:r>
    </w:p>
  </w:footnote>
  <w:footnote w:id="8">
    <w:p w14:paraId="727EE117" w14:textId="1F132C7E" w:rsidR="008E6834" w:rsidRDefault="008E6834">
      <w:pPr>
        <w:pStyle w:val="FootnoteText"/>
      </w:pPr>
      <w:r>
        <w:rPr>
          <w:rStyle w:val="FootnoteReference"/>
        </w:rPr>
        <w:footnoteRef/>
      </w:r>
      <w:r>
        <w:t xml:space="preserve"> </w:t>
      </w:r>
      <w:r>
        <w:t xml:space="preserve">Avots: </w:t>
      </w:r>
      <w:proofErr w:type="spellStart"/>
      <w:r w:rsidR="007776FA">
        <w:t>Ceicdata</w:t>
      </w:r>
      <w:proofErr w:type="spellEnd"/>
      <w:r w:rsidR="001F2796">
        <w:t xml:space="preserve"> un Nasdaq </w:t>
      </w:r>
      <w:proofErr w:type="spellStart"/>
      <w:r w:rsidR="001F2796">
        <w:t>Baltic</w:t>
      </w:r>
      <w:proofErr w:type="spellEnd"/>
      <w:r w:rsidR="003C6A21">
        <w:t>.</w:t>
      </w:r>
    </w:p>
  </w:footnote>
  <w:footnote w:id="9">
    <w:p w14:paraId="5BCCC63F" w14:textId="13E75E85" w:rsidR="003C6A21" w:rsidRDefault="003C6A21">
      <w:pPr>
        <w:pStyle w:val="FootnoteText"/>
      </w:pPr>
      <w:r>
        <w:rPr>
          <w:rStyle w:val="FootnoteReference"/>
        </w:rPr>
        <w:footnoteRef/>
      </w:r>
      <w:r>
        <w:t xml:space="preserve"> </w:t>
      </w:r>
      <w:r>
        <w:t xml:space="preserve">Avots: Nasdaq </w:t>
      </w:r>
      <w:proofErr w:type="spellStart"/>
      <w:r>
        <w:t>Baltic</w:t>
      </w:r>
      <w:proofErr w:type="spellEnd"/>
      <w:r>
        <w:t>.</w:t>
      </w:r>
    </w:p>
  </w:footnote>
  <w:footnote w:id="10">
    <w:p w14:paraId="2CA37FFF" w14:textId="2D9E5F11" w:rsidR="00561026" w:rsidRPr="00026C80" w:rsidRDefault="00561026" w:rsidP="00026C80">
      <w:pPr>
        <w:pStyle w:val="NormalWeb"/>
        <w:spacing w:before="200" w:beforeAutospacing="0" w:after="0" w:afterAutospacing="0" w:line="216" w:lineRule="auto"/>
        <w:jc w:val="both"/>
      </w:pPr>
      <w:r>
        <w:rPr>
          <w:rStyle w:val="FootnoteReference"/>
        </w:rPr>
        <w:footnoteRef/>
      </w:r>
      <w:r>
        <w:t xml:space="preserve"> </w:t>
      </w:r>
      <w:r w:rsidRPr="00026C80">
        <w:rPr>
          <w:rFonts w:ascii="Verdana" w:eastAsia="Verdana" w:hAnsi="Verdana"/>
          <w:color w:val="000000" w:themeColor="text1"/>
          <w:kern w:val="24"/>
          <w:sz w:val="16"/>
          <w:szCs w:val="16"/>
        </w:rPr>
        <w:t xml:space="preserve">MSCI tirgu klasifikācija, 2022 </w:t>
      </w:r>
      <w:hyperlink r:id="rId4" w:history="1">
        <w:r w:rsidRPr="007E3C5C">
          <w:rPr>
            <w:rFonts w:ascii="Verdana" w:eastAsia="Verdana" w:hAnsi="Verdana"/>
            <w:color w:val="0563C1"/>
            <w:kern w:val="24"/>
            <w:sz w:val="16"/>
            <w:szCs w:val="16"/>
            <w:u w:val="single"/>
          </w:rPr>
          <w:t>https://www.msci.com/our-solutions/indexes/market-classification</w:t>
        </w:r>
      </w:hyperlink>
    </w:p>
    <w:p w14:paraId="576568B4" w14:textId="17721488" w:rsidR="00561026" w:rsidRDefault="00561026" w:rsidP="00026C80">
      <w:pPr>
        <w:pStyle w:val="FootnoteText"/>
        <w:jc w:val="both"/>
      </w:pPr>
    </w:p>
  </w:footnote>
  <w:footnote w:id="11">
    <w:p w14:paraId="37C5E3B2" w14:textId="74876103" w:rsidR="00B13BC0" w:rsidRDefault="00B13BC0">
      <w:pPr>
        <w:pStyle w:val="FootnoteText"/>
      </w:pPr>
      <w:r>
        <w:rPr>
          <w:rStyle w:val="FootnoteReference"/>
        </w:rPr>
        <w:footnoteRef/>
      </w:r>
      <w:r>
        <w:t xml:space="preserve"> </w:t>
      </w:r>
      <w:proofErr w:type="spellStart"/>
      <w:r>
        <w:t>European</w:t>
      </w:r>
      <w:proofErr w:type="spellEnd"/>
      <w:r>
        <w:t xml:space="preserve"> </w:t>
      </w:r>
      <w:proofErr w:type="spellStart"/>
      <w:r>
        <w:t>Capital</w:t>
      </w:r>
      <w:proofErr w:type="spellEnd"/>
      <w:r>
        <w:t xml:space="preserve"> </w:t>
      </w:r>
      <w:proofErr w:type="spellStart"/>
      <w:r>
        <w:t>Markets</w:t>
      </w:r>
      <w:proofErr w:type="spellEnd"/>
      <w:r>
        <w:t xml:space="preserve"> </w:t>
      </w:r>
      <w:proofErr w:type="spellStart"/>
      <w:r>
        <w:t>Institute</w:t>
      </w:r>
      <w:proofErr w:type="spellEnd"/>
      <w:r>
        <w:t xml:space="preserve">. </w:t>
      </w:r>
      <w:r w:rsidRPr="00B13BC0">
        <w:t>https://www.ecmi.eu/sites/default/files/time_to_re-energise_the_eus_capital_markets.pdf</w:t>
      </w:r>
    </w:p>
  </w:footnote>
  <w:footnote w:id="12">
    <w:p w14:paraId="06D3DABC" w14:textId="77777777" w:rsidR="00561026" w:rsidRPr="004132FD" w:rsidRDefault="00561026" w:rsidP="00924236">
      <w:pPr>
        <w:jc w:val="both"/>
        <w:rPr>
          <w:rFonts w:cs="Times New Roman"/>
          <w:color w:val="535353"/>
          <w:sz w:val="16"/>
          <w:szCs w:val="16"/>
          <w:shd w:val="clear" w:color="auto" w:fill="FFFFFF"/>
        </w:rPr>
      </w:pPr>
      <w:r w:rsidRPr="004132FD">
        <w:rPr>
          <w:rStyle w:val="FootnoteReference"/>
          <w:sz w:val="16"/>
          <w:szCs w:val="16"/>
        </w:rPr>
        <w:footnoteRef/>
      </w:r>
      <w:r w:rsidRPr="004132FD">
        <w:rPr>
          <w:sz w:val="16"/>
          <w:szCs w:val="16"/>
        </w:rPr>
        <w:t xml:space="preserve"> </w:t>
      </w:r>
      <w:hyperlink r:id="rId5" w:history="1">
        <w:r w:rsidRPr="004132FD">
          <w:rPr>
            <w:rStyle w:val="Hyperlink1"/>
            <w:rFonts w:cs="Times New Roman"/>
            <w:sz w:val="16"/>
            <w:szCs w:val="16"/>
            <w:shd w:val="clear" w:color="auto" w:fill="FFFFFF"/>
          </w:rPr>
          <w:t>https://vktap.mk.gov.lv/structuralizer/data/nodes/cacbb24b-4eb8-4fa8-a93a-a5298c896811</w:t>
        </w:r>
      </w:hyperlink>
    </w:p>
    <w:p w14:paraId="087B15F9" w14:textId="77777777" w:rsidR="00561026" w:rsidRPr="004132FD" w:rsidRDefault="00561026" w:rsidP="00924236">
      <w:pPr>
        <w:pStyle w:val="f1"/>
        <w:jc w:val="both"/>
        <w:rPr>
          <w:sz w:val="16"/>
          <w:szCs w:val="16"/>
        </w:rPr>
      </w:pPr>
    </w:p>
  </w:footnote>
  <w:footnote w:id="13">
    <w:p w14:paraId="1A490DCC" w14:textId="77777777" w:rsidR="00561026" w:rsidRDefault="00561026" w:rsidP="002D681E">
      <w:pPr>
        <w:pStyle w:val="FootnoteText"/>
        <w:jc w:val="both"/>
        <w:rPr>
          <w:lang w:val="en-GB"/>
        </w:rPr>
      </w:pPr>
      <w:r w:rsidRPr="004132FD">
        <w:rPr>
          <w:rStyle w:val="FootnoteReference"/>
          <w:sz w:val="16"/>
          <w:szCs w:val="16"/>
          <w:lang w:val="en-GB"/>
        </w:rPr>
        <w:footnoteRef/>
      </w:r>
      <w:r w:rsidRPr="004132FD">
        <w:rPr>
          <w:sz w:val="16"/>
          <w:szCs w:val="16"/>
          <w:lang w:val="en-GB"/>
        </w:rPr>
        <w:t xml:space="preserve"> Memorandum of Understanding between the Ministry of Finance of the Republic of Estonia, the Ministry of Finance of the Republic of </w:t>
      </w:r>
      <w:proofErr w:type="gramStart"/>
      <w:r w:rsidRPr="004132FD">
        <w:rPr>
          <w:sz w:val="16"/>
          <w:szCs w:val="16"/>
          <w:lang w:val="en-GB"/>
        </w:rPr>
        <w:t>Latvia</w:t>
      </w:r>
      <w:proofErr w:type="gramEnd"/>
      <w:r w:rsidRPr="004132FD">
        <w:rPr>
          <w:sz w:val="16"/>
          <w:szCs w:val="16"/>
          <w:lang w:val="en-GB"/>
        </w:rPr>
        <w:t xml:space="preserve"> and the Ministry of Finance of the Republic of Lithuania in respect of their co-operation f or regional capital market development in the Baltics, 06.11.2017</w:t>
      </w:r>
      <w:r>
        <w:rPr>
          <w:lang w:val="en-GB"/>
        </w:rPr>
        <w:t xml:space="preserve"> </w:t>
      </w:r>
    </w:p>
  </w:footnote>
  <w:footnote w:id="14">
    <w:p w14:paraId="7FA31296" w14:textId="77777777" w:rsidR="00561026" w:rsidRDefault="00561026" w:rsidP="002D681E">
      <w:pPr>
        <w:pStyle w:val="FootnoteText"/>
      </w:pPr>
      <w:r>
        <w:rPr>
          <w:rStyle w:val="FootnoteReference"/>
        </w:rPr>
        <w:footnoteRef/>
      </w:r>
      <w:r>
        <w:t xml:space="preserve"> </w:t>
      </w:r>
      <w:hyperlink r:id="rId6" w:history="1">
        <w:r w:rsidRPr="00B8325D">
          <w:rPr>
            <w:rStyle w:val="Hyperlink"/>
          </w:rPr>
          <w:t>https://tap.mk.gov.lv/lv/mk/tap/?pid=40505944&amp;mode=mk&amp;date=2021-08-24</w:t>
        </w:r>
      </w:hyperlink>
      <w:r>
        <w:t xml:space="preserve"> </w:t>
      </w:r>
    </w:p>
  </w:footnote>
  <w:footnote w:id="15">
    <w:p w14:paraId="405FE74C" w14:textId="7E9DE4CE" w:rsidR="00561026" w:rsidRPr="00F20115" w:rsidRDefault="00561026" w:rsidP="00F20115">
      <w:pPr>
        <w:pStyle w:val="FootnoteText"/>
      </w:pPr>
      <w:r>
        <w:rPr>
          <w:rStyle w:val="FootnoteReference"/>
        </w:rPr>
        <w:footnoteRef/>
      </w:r>
      <w:r>
        <w:t xml:space="preserve"> </w:t>
      </w:r>
      <w:proofErr w:type="spellStart"/>
      <w:r w:rsidRPr="00F20115">
        <w:t>PwC</w:t>
      </w:r>
      <w:proofErr w:type="spellEnd"/>
      <w:r w:rsidRPr="00F20115">
        <w:t xml:space="preserve"> (2021): Latvia </w:t>
      </w:r>
      <w:proofErr w:type="spellStart"/>
      <w:r w:rsidRPr="00F20115">
        <w:t>State</w:t>
      </w:r>
      <w:proofErr w:type="spellEnd"/>
      <w:r w:rsidRPr="00F20115">
        <w:t xml:space="preserve"> </w:t>
      </w:r>
      <w:proofErr w:type="spellStart"/>
      <w:r w:rsidRPr="00F20115">
        <w:t>Ownership</w:t>
      </w:r>
      <w:proofErr w:type="spellEnd"/>
      <w:r w:rsidRPr="00F20115">
        <w:t xml:space="preserve"> </w:t>
      </w:r>
      <w:proofErr w:type="spellStart"/>
      <w:r w:rsidRPr="00F20115">
        <w:t>Policy</w:t>
      </w:r>
      <w:proofErr w:type="spellEnd"/>
      <w:r w:rsidRPr="00F20115">
        <w:t xml:space="preserve"> </w:t>
      </w:r>
      <w:proofErr w:type="spellStart"/>
      <w:r w:rsidRPr="00F20115">
        <w:t>Review</w:t>
      </w:r>
      <w:proofErr w:type="spellEnd"/>
      <w:r w:rsidRPr="00F20115">
        <w:t xml:space="preserve"> (</w:t>
      </w:r>
      <w:proofErr w:type="spellStart"/>
      <w:r w:rsidRPr="00F20115">
        <w:t>Part</w:t>
      </w:r>
      <w:proofErr w:type="spellEnd"/>
      <w:r w:rsidRPr="00F20115">
        <w:t xml:space="preserve"> II)</w:t>
      </w:r>
      <w:r>
        <w:t xml:space="preserve"> </w:t>
      </w:r>
      <w:hyperlink r:id="rId7" w:history="1">
        <w:r w:rsidRPr="00F20115">
          <w:rPr>
            <w:rStyle w:val="Hyperlink"/>
          </w:rPr>
          <w:t>https://www.valstskapitals.gov.lv/lv/petijumi/</w:t>
        </w:r>
      </w:hyperlink>
    </w:p>
    <w:p w14:paraId="0293D1A9" w14:textId="3A3932CA" w:rsidR="00561026" w:rsidRDefault="00561026">
      <w:pPr>
        <w:pStyle w:val="FootnoteText"/>
      </w:pPr>
    </w:p>
  </w:footnote>
  <w:footnote w:id="16">
    <w:p w14:paraId="27EB2333" w14:textId="247F3E08" w:rsidR="00561026" w:rsidRDefault="00561026">
      <w:pPr>
        <w:pStyle w:val="FootnoteText"/>
      </w:pPr>
      <w:r>
        <w:rPr>
          <w:rStyle w:val="FootnoteReference"/>
        </w:rPr>
        <w:footnoteRef/>
      </w:r>
      <w:r>
        <w:t xml:space="preserve"> </w:t>
      </w:r>
      <w:hyperlink r:id="rId8" w:history="1">
        <w:r>
          <w:rPr>
            <w:rStyle w:val="Hyperlink"/>
          </w:rPr>
          <w:t>Informatīvais ziņojums par inovāciju veicināšanu un pētniecības un attīstības mērķu noteikšanu valsts kapitālsabiedrībās (mk.gov.lv)</w:t>
        </w:r>
      </w:hyperlink>
    </w:p>
  </w:footnote>
  <w:footnote w:id="17">
    <w:p w14:paraId="397021A2" w14:textId="2CAB7114" w:rsidR="00561026" w:rsidRDefault="00561026">
      <w:pPr>
        <w:pStyle w:val="FootnoteText"/>
      </w:pPr>
      <w:r>
        <w:rPr>
          <w:rStyle w:val="FootnoteReference"/>
        </w:rPr>
        <w:footnoteRef/>
      </w:r>
      <w:r>
        <w:t xml:space="preserve"> </w:t>
      </w:r>
      <w:hyperlink r:id="rId9" w:history="1">
        <w:r>
          <w:rPr>
            <w:rStyle w:val="Hyperlink"/>
          </w:rPr>
          <w:t>Par publisku personu kapitālsabiedrību un publisku personu kapitāla daļu pārvaldības politikas nepieciešamajām izmaiņām (mk.gov.lv)</w:t>
        </w:r>
      </w:hyperlink>
    </w:p>
  </w:footnote>
  <w:footnote w:id="18">
    <w:p w14:paraId="2B00F7B5" w14:textId="2626EA67" w:rsidR="00DA3753" w:rsidRDefault="00DA3753">
      <w:pPr>
        <w:pStyle w:val="FootnoteText"/>
      </w:pPr>
      <w:r>
        <w:rPr>
          <w:rStyle w:val="FootnoteReference"/>
        </w:rPr>
        <w:footnoteRef/>
      </w:r>
      <w:r>
        <w:t xml:space="preserve"> </w:t>
      </w:r>
      <w:proofErr w:type="spellStart"/>
      <w:r w:rsidRPr="00F20115">
        <w:t>PwC</w:t>
      </w:r>
      <w:proofErr w:type="spellEnd"/>
      <w:r w:rsidRPr="00F20115">
        <w:t xml:space="preserve"> (2021): Latvia </w:t>
      </w:r>
      <w:proofErr w:type="spellStart"/>
      <w:r w:rsidRPr="00F20115">
        <w:t>State</w:t>
      </w:r>
      <w:proofErr w:type="spellEnd"/>
      <w:r w:rsidRPr="00F20115">
        <w:t xml:space="preserve"> </w:t>
      </w:r>
      <w:proofErr w:type="spellStart"/>
      <w:r w:rsidRPr="00F20115">
        <w:t>Ownership</w:t>
      </w:r>
      <w:proofErr w:type="spellEnd"/>
      <w:r w:rsidRPr="00F20115">
        <w:t xml:space="preserve"> </w:t>
      </w:r>
      <w:proofErr w:type="spellStart"/>
      <w:r w:rsidRPr="00F20115">
        <w:t>Policy</w:t>
      </w:r>
      <w:proofErr w:type="spellEnd"/>
      <w:r w:rsidRPr="00F20115">
        <w:t xml:space="preserve"> </w:t>
      </w:r>
      <w:proofErr w:type="spellStart"/>
      <w:r w:rsidRPr="00F20115">
        <w:t>Review</w:t>
      </w:r>
      <w:proofErr w:type="spellEnd"/>
      <w:r w:rsidRPr="00F20115">
        <w:t xml:space="preserve"> (</w:t>
      </w:r>
      <w:proofErr w:type="spellStart"/>
      <w:r w:rsidRPr="00F20115">
        <w:t>Part</w:t>
      </w:r>
      <w:proofErr w:type="spellEnd"/>
      <w:r w:rsidRPr="00F20115">
        <w:t xml:space="preserve"> II)</w:t>
      </w:r>
      <w:r>
        <w:t xml:space="preserve"> </w:t>
      </w:r>
      <w:hyperlink r:id="rId10" w:history="1">
        <w:r w:rsidRPr="00F20115">
          <w:rPr>
            <w:rStyle w:val="Hyperlink"/>
          </w:rPr>
          <w:t>https://www.valstskapitals.gov.lv/lv/petijumi/</w:t>
        </w:r>
      </w:hyperlink>
    </w:p>
  </w:footnote>
  <w:footnote w:id="19">
    <w:p w14:paraId="66DD3327" w14:textId="143EFA24" w:rsidR="00561026" w:rsidRPr="00F20115" w:rsidRDefault="00561026" w:rsidP="00F20115">
      <w:pPr>
        <w:pStyle w:val="FootnoteText"/>
      </w:pPr>
      <w:r>
        <w:rPr>
          <w:rStyle w:val="FootnoteReference"/>
        </w:rPr>
        <w:footnoteRef/>
      </w:r>
      <w:r>
        <w:t xml:space="preserve"> </w:t>
      </w:r>
      <w:proofErr w:type="spellStart"/>
      <w:r w:rsidRPr="00F20115">
        <w:t>PwC</w:t>
      </w:r>
      <w:proofErr w:type="spellEnd"/>
      <w:r w:rsidRPr="00F20115">
        <w:t xml:space="preserve"> (2021): Latvia </w:t>
      </w:r>
      <w:proofErr w:type="spellStart"/>
      <w:r w:rsidRPr="00F20115">
        <w:t>State</w:t>
      </w:r>
      <w:proofErr w:type="spellEnd"/>
      <w:r w:rsidRPr="00F20115">
        <w:t xml:space="preserve"> </w:t>
      </w:r>
      <w:proofErr w:type="spellStart"/>
      <w:r w:rsidRPr="00F20115">
        <w:t>Ownership</w:t>
      </w:r>
      <w:proofErr w:type="spellEnd"/>
      <w:r w:rsidRPr="00F20115">
        <w:t xml:space="preserve"> </w:t>
      </w:r>
      <w:proofErr w:type="spellStart"/>
      <w:r w:rsidRPr="00F20115">
        <w:t>Policy</w:t>
      </w:r>
      <w:proofErr w:type="spellEnd"/>
      <w:r w:rsidRPr="00F20115">
        <w:t xml:space="preserve"> </w:t>
      </w:r>
      <w:proofErr w:type="spellStart"/>
      <w:r w:rsidRPr="00F20115">
        <w:t>Review</w:t>
      </w:r>
      <w:proofErr w:type="spellEnd"/>
      <w:r w:rsidRPr="00F20115">
        <w:t xml:space="preserve"> (</w:t>
      </w:r>
      <w:proofErr w:type="spellStart"/>
      <w:r w:rsidRPr="00F20115">
        <w:t>Part</w:t>
      </w:r>
      <w:proofErr w:type="spellEnd"/>
      <w:r w:rsidRPr="00F20115">
        <w:t xml:space="preserve"> II)</w:t>
      </w:r>
      <w:r>
        <w:t xml:space="preserve"> </w:t>
      </w:r>
      <w:hyperlink r:id="rId11" w:history="1">
        <w:r w:rsidRPr="00F20115">
          <w:rPr>
            <w:rStyle w:val="Hyperlink"/>
          </w:rPr>
          <w:t>https://www.valstskapitals.gov.lv/lv/petijumi/</w:t>
        </w:r>
      </w:hyperlink>
    </w:p>
    <w:p w14:paraId="48928D5C" w14:textId="4F004E83" w:rsidR="00561026" w:rsidRDefault="00561026">
      <w:pPr>
        <w:pStyle w:val="FootnoteText"/>
      </w:pPr>
    </w:p>
  </w:footnote>
  <w:footnote w:id="20">
    <w:p w14:paraId="73FDA0E6" w14:textId="660AA3D1" w:rsidR="000E3AD2" w:rsidRDefault="000E3AD2">
      <w:pPr>
        <w:pStyle w:val="FootnoteText"/>
      </w:pPr>
      <w:r>
        <w:rPr>
          <w:rStyle w:val="FootnoteReference"/>
        </w:rPr>
        <w:footnoteRef/>
      </w:r>
      <w:r>
        <w:t xml:space="preserve"> </w:t>
      </w:r>
      <w:r w:rsidR="00A21F2C">
        <w:t xml:space="preserve">08.08.2022 LSM ziņas: </w:t>
      </w:r>
      <w:r w:rsidR="00A21F2C" w:rsidRPr="00A21F2C">
        <w:t>https://www.lsm.lv/raksts/zinas/ekonomika/karins-latvenergo-un-lvm-kopuznemuma-investicijas-veja-parku-izveide-sasniegs-miljardu-eiro.a468475/?utm_source=lsm&amp;utm_medium=theme&amp;utm_campaign=theme</w:t>
      </w:r>
    </w:p>
  </w:footnote>
  <w:footnote w:id="21">
    <w:p w14:paraId="25A7B030" w14:textId="3AF1E5CD" w:rsidR="00C73289" w:rsidRDefault="00C73289">
      <w:pPr>
        <w:pStyle w:val="FootnoteText"/>
      </w:pPr>
      <w:r>
        <w:rPr>
          <w:rStyle w:val="FootnoteReference"/>
        </w:rPr>
        <w:footnoteRef/>
      </w:r>
      <w:r w:rsidR="0030410B">
        <w:t xml:space="preserve"> </w:t>
      </w:r>
      <w:r w:rsidR="0030410B">
        <w:t>31.08.2022</w:t>
      </w:r>
      <w:r w:rsidR="00A72370">
        <w:t xml:space="preserve"> AS “Latvenergo”</w:t>
      </w:r>
      <w:r w:rsidR="00AA58C8">
        <w:t xml:space="preserve"> preses </w:t>
      </w:r>
      <w:proofErr w:type="spellStart"/>
      <w:r w:rsidR="00AA58C8">
        <w:t>relīze</w:t>
      </w:r>
      <w:proofErr w:type="spellEnd"/>
      <w:r w:rsidR="00AA58C8">
        <w:t>:</w:t>
      </w:r>
      <w:r>
        <w:t xml:space="preserve"> </w:t>
      </w:r>
      <w:r w:rsidR="0030410B" w:rsidRPr="0030410B">
        <w:t>https://latvenergo.lv/lv/jaunumi/preses-relizes/relize/latvijas-veja-parki-cer-ka-pirmas-veja-turbinas-saks-griezties-2026gada</w:t>
      </w:r>
    </w:p>
  </w:footnote>
  <w:footnote w:id="22">
    <w:p w14:paraId="793E02E1" w14:textId="3FA07BB3" w:rsidR="00CF7352" w:rsidRDefault="00CF7352" w:rsidP="00CF7352">
      <w:pPr>
        <w:pStyle w:val="FootnoteText"/>
      </w:pPr>
      <w:r>
        <w:rPr>
          <w:rStyle w:val="FootnoteReference"/>
        </w:rPr>
        <w:footnoteRef/>
      </w:r>
      <w:r>
        <w:t xml:space="preserve"> </w:t>
      </w:r>
      <w:proofErr w:type="spellStart"/>
      <w:r>
        <w:t>Structural</w:t>
      </w:r>
      <w:proofErr w:type="spellEnd"/>
      <w:r>
        <w:t xml:space="preserve"> </w:t>
      </w:r>
      <w:proofErr w:type="spellStart"/>
      <w:r>
        <w:t>Reform</w:t>
      </w:r>
      <w:proofErr w:type="spellEnd"/>
      <w:r>
        <w:t xml:space="preserve"> </w:t>
      </w:r>
      <w:proofErr w:type="spellStart"/>
      <w:r>
        <w:t>Support</w:t>
      </w:r>
      <w:proofErr w:type="spellEnd"/>
      <w:r>
        <w:t xml:space="preserve"> </w:t>
      </w:r>
      <w:proofErr w:type="spellStart"/>
      <w:r>
        <w:t>Service</w:t>
      </w:r>
      <w:proofErr w:type="spellEnd"/>
      <w:r>
        <w:t xml:space="preserve"> (SRSS)</w:t>
      </w:r>
      <w:r w:rsidR="007B4976">
        <w:t xml:space="preserve">, EBRD: </w:t>
      </w:r>
      <w:r>
        <w:t xml:space="preserve">Latvia: </w:t>
      </w:r>
      <w:proofErr w:type="spellStart"/>
      <w:r>
        <w:t>Consultancy</w:t>
      </w:r>
      <w:proofErr w:type="spellEnd"/>
      <w:r>
        <w:t xml:space="preserve"> </w:t>
      </w:r>
      <w:proofErr w:type="spellStart"/>
      <w:r>
        <w:t>services</w:t>
      </w:r>
      <w:proofErr w:type="spellEnd"/>
      <w:r>
        <w:t xml:space="preserve"> to </w:t>
      </w:r>
      <w:proofErr w:type="spellStart"/>
      <w:r>
        <w:t>reach</w:t>
      </w:r>
      <w:proofErr w:type="spellEnd"/>
      <w:r>
        <w:t xml:space="preserve"> </w:t>
      </w:r>
      <w:proofErr w:type="spellStart"/>
      <w:r>
        <w:t>Frontier</w:t>
      </w:r>
      <w:proofErr w:type="spellEnd"/>
      <w:r>
        <w:t xml:space="preserve"> </w:t>
      </w:r>
      <w:proofErr w:type="spellStart"/>
      <w:r>
        <w:t>and</w:t>
      </w:r>
      <w:proofErr w:type="spellEnd"/>
      <w:r>
        <w:t xml:space="preserve">, </w:t>
      </w:r>
      <w:proofErr w:type="spellStart"/>
      <w:r>
        <w:t>if</w:t>
      </w:r>
      <w:proofErr w:type="spellEnd"/>
      <w:r>
        <w:t xml:space="preserve"> </w:t>
      </w:r>
      <w:proofErr w:type="spellStart"/>
      <w:r>
        <w:t>feasible</w:t>
      </w:r>
      <w:proofErr w:type="spellEnd"/>
      <w:r>
        <w:t xml:space="preserve"> at a </w:t>
      </w:r>
      <w:proofErr w:type="spellStart"/>
      <w:r>
        <w:t>later</w:t>
      </w:r>
      <w:proofErr w:type="spellEnd"/>
      <w:r>
        <w:t xml:space="preserve"> </w:t>
      </w:r>
      <w:proofErr w:type="spellStart"/>
      <w:r>
        <w:t>stage</w:t>
      </w:r>
      <w:proofErr w:type="spellEnd"/>
      <w:r>
        <w:t xml:space="preserve">, </w:t>
      </w:r>
      <w:proofErr w:type="spellStart"/>
      <w:r>
        <w:t>Emerging</w:t>
      </w:r>
      <w:proofErr w:type="spellEnd"/>
      <w:r>
        <w:t xml:space="preserve"> </w:t>
      </w:r>
      <w:proofErr w:type="spellStart"/>
      <w:r>
        <w:t>Market</w:t>
      </w:r>
      <w:proofErr w:type="spellEnd"/>
      <w:r>
        <w:t xml:space="preserve"> Status</w:t>
      </w:r>
      <w:r w:rsidR="007B4976">
        <w:t>, 2019. gada 31. marts.</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574AE1"/>
    <w:multiLevelType w:val="multilevel"/>
    <w:tmpl w:val="DC3EB324"/>
    <w:lvl w:ilvl="0">
      <w:start w:val="4"/>
      <w:numFmt w:val="decimal"/>
      <w:lvlText w:val="%1."/>
      <w:lvlJc w:val="left"/>
      <w:pPr>
        <w:ind w:left="360" w:hanging="360"/>
      </w:pPr>
      <w:rPr>
        <w:rFonts w:hint="default"/>
      </w:rPr>
    </w:lvl>
    <w:lvl w:ilvl="1">
      <w:start w:val="2"/>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 w15:restartNumberingAfterBreak="0">
    <w:nsid w:val="09150DE6"/>
    <w:multiLevelType w:val="hybridMultilevel"/>
    <w:tmpl w:val="AD38E666"/>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2" w15:restartNumberingAfterBreak="0">
    <w:nsid w:val="0BB6028B"/>
    <w:multiLevelType w:val="hybridMultilevel"/>
    <w:tmpl w:val="6F1ACC70"/>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 w15:restartNumberingAfterBreak="0">
    <w:nsid w:val="15272179"/>
    <w:multiLevelType w:val="hybridMultilevel"/>
    <w:tmpl w:val="FAEA6E06"/>
    <w:lvl w:ilvl="0" w:tplc="0426000F">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4" w15:restartNumberingAfterBreak="0">
    <w:nsid w:val="1688182B"/>
    <w:multiLevelType w:val="multilevel"/>
    <w:tmpl w:val="AB94B6D2"/>
    <w:lvl w:ilvl="0">
      <w:start w:val="3"/>
      <w:numFmt w:val="decimal"/>
      <w:lvlText w:val="%1."/>
      <w:lvlJc w:val="left"/>
      <w:pPr>
        <w:ind w:left="720" w:hanging="360"/>
      </w:pPr>
      <w:rPr>
        <w:rFonts w:hint="default"/>
      </w:rPr>
    </w:lvl>
    <w:lvl w:ilvl="1">
      <w:start w:val="2"/>
      <w:numFmt w:val="decimal"/>
      <w:isLgl/>
      <w:lvlText w:val="%1.%2."/>
      <w:lvlJc w:val="left"/>
      <w:pPr>
        <w:ind w:left="900" w:hanging="540"/>
      </w:pPr>
      <w:rPr>
        <w:rFonts w:hint="default"/>
      </w:rPr>
    </w:lvl>
    <w:lvl w:ilvl="2">
      <w:start w:val="3"/>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 w15:restartNumberingAfterBreak="0">
    <w:nsid w:val="1CA633CA"/>
    <w:multiLevelType w:val="hybridMultilevel"/>
    <w:tmpl w:val="268E58E4"/>
    <w:lvl w:ilvl="0" w:tplc="B8623CEE">
      <w:start w:val="1"/>
      <w:numFmt w:val="bullet"/>
      <w:lvlRestart w:val="0"/>
      <w:lvlText w:val=""/>
      <w:lvlJc w:val="left"/>
      <w:pPr>
        <w:ind w:left="0" w:firstLine="705"/>
      </w:pPr>
      <w:rPr>
        <w:u w:val="none"/>
      </w:rPr>
    </w:lvl>
    <w:lvl w:ilvl="1" w:tplc="E92A8962">
      <w:start w:val="1"/>
      <w:numFmt w:val="bullet"/>
      <w:lvlRestart w:val="0"/>
      <w:lvlText w:val=""/>
      <w:lvlJc w:val="left"/>
      <w:pPr>
        <w:ind w:left="0" w:firstLine="705"/>
      </w:pPr>
      <w:rPr>
        <w:u w:val="none"/>
      </w:rPr>
    </w:lvl>
    <w:lvl w:ilvl="2" w:tplc="EB1A0490">
      <w:numFmt w:val="decimal"/>
      <w:lvlText w:val=""/>
      <w:lvlJc w:val="left"/>
    </w:lvl>
    <w:lvl w:ilvl="3" w:tplc="6EA41D4A">
      <w:numFmt w:val="decimal"/>
      <w:lvlText w:val=""/>
      <w:lvlJc w:val="left"/>
    </w:lvl>
    <w:lvl w:ilvl="4" w:tplc="1DF0F634">
      <w:numFmt w:val="decimal"/>
      <w:lvlText w:val=""/>
      <w:lvlJc w:val="left"/>
    </w:lvl>
    <w:lvl w:ilvl="5" w:tplc="B5EC9168">
      <w:numFmt w:val="decimal"/>
      <w:lvlText w:val=""/>
      <w:lvlJc w:val="left"/>
    </w:lvl>
    <w:lvl w:ilvl="6" w:tplc="D6EEE030">
      <w:numFmt w:val="decimal"/>
      <w:lvlText w:val=""/>
      <w:lvlJc w:val="left"/>
    </w:lvl>
    <w:lvl w:ilvl="7" w:tplc="25E41570">
      <w:numFmt w:val="decimal"/>
      <w:lvlText w:val=""/>
      <w:lvlJc w:val="left"/>
    </w:lvl>
    <w:lvl w:ilvl="8" w:tplc="C61230DE">
      <w:numFmt w:val="decimal"/>
      <w:lvlText w:val=""/>
      <w:lvlJc w:val="left"/>
    </w:lvl>
  </w:abstractNum>
  <w:abstractNum w:abstractNumId="6" w15:restartNumberingAfterBreak="0">
    <w:nsid w:val="1DF74162"/>
    <w:multiLevelType w:val="hybridMultilevel"/>
    <w:tmpl w:val="9D7E5CFA"/>
    <w:lvl w:ilvl="0" w:tplc="04260001">
      <w:start w:val="1"/>
      <w:numFmt w:val="bullet"/>
      <w:lvlText w:val=""/>
      <w:lvlJc w:val="left"/>
      <w:pPr>
        <w:ind w:left="1080" w:hanging="360"/>
      </w:pPr>
      <w:rPr>
        <w:rFonts w:ascii="Symbol" w:hAnsi="Symbol" w:hint="default"/>
      </w:rPr>
    </w:lvl>
    <w:lvl w:ilvl="1" w:tplc="755A7CCC">
      <w:numFmt w:val="bullet"/>
      <w:lvlText w:val="-"/>
      <w:lvlJc w:val="left"/>
      <w:pPr>
        <w:ind w:left="1800" w:hanging="360"/>
      </w:pPr>
      <w:rPr>
        <w:rFonts w:ascii="Times New Roman" w:eastAsiaTheme="minorHAnsi" w:hAnsi="Times New Roman" w:cs="Times New Roman" w:hint="default"/>
      </w:rPr>
    </w:lvl>
    <w:lvl w:ilvl="2" w:tplc="04260005" w:tentative="1">
      <w:start w:val="1"/>
      <w:numFmt w:val="bullet"/>
      <w:lvlText w:val=""/>
      <w:lvlJc w:val="left"/>
      <w:pPr>
        <w:ind w:left="2520" w:hanging="360"/>
      </w:pPr>
      <w:rPr>
        <w:rFonts w:ascii="Wingdings" w:hAnsi="Wingdings" w:hint="default"/>
      </w:rPr>
    </w:lvl>
    <w:lvl w:ilvl="3" w:tplc="04260001" w:tentative="1">
      <w:start w:val="1"/>
      <w:numFmt w:val="bullet"/>
      <w:lvlText w:val=""/>
      <w:lvlJc w:val="left"/>
      <w:pPr>
        <w:ind w:left="3240" w:hanging="360"/>
      </w:pPr>
      <w:rPr>
        <w:rFonts w:ascii="Symbol" w:hAnsi="Symbol" w:hint="default"/>
      </w:rPr>
    </w:lvl>
    <w:lvl w:ilvl="4" w:tplc="04260003" w:tentative="1">
      <w:start w:val="1"/>
      <w:numFmt w:val="bullet"/>
      <w:lvlText w:val="o"/>
      <w:lvlJc w:val="left"/>
      <w:pPr>
        <w:ind w:left="3960" w:hanging="360"/>
      </w:pPr>
      <w:rPr>
        <w:rFonts w:ascii="Courier New" w:hAnsi="Courier New" w:cs="Courier New" w:hint="default"/>
      </w:rPr>
    </w:lvl>
    <w:lvl w:ilvl="5" w:tplc="04260005" w:tentative="1">
      <w:start w:val="1"/>
      <w:numFmt w:val="bullet"/>
      <w:lvlText w:val=""/>
      <w:lvlJc w:val="left"/>
      <w:pPr>
        <w:ind w:left="4680" w:hanging="360"/>
      </w:pPr>
      <w:rPr>
        <w:rFonts w:ascii="Wingdings" w:hAnsi="Wingdings" w:hint="default"/>
      </w:rPr>
    </w:lvl>
    <w:lvl w:ilvl="6" w:tplc="04260001" w:tentative="1">
      <w:start w:val="1"/>
      <w:numFmt w:val="bullet"/>
      <w:lvlText w:val=""/>
      <w:lvlJc w:val="left"/>
      <w:pPr>
        <w:ind w:left="5400" w:hanging="360"/>
      </w:pPr>
      <w:rPr>
        <w:rFonts w:ascii="Symbol" w:hAnsi="Symbol" w:hint="default"/>
      </w:rPr>
    </w:lvl>
    <w:lvl w:ilvl="7" w:tplc="04260003" w:tentative="1">
      <w:start w:val="1"/>
      <w:numFmt w:val="bullet"/>
      <w:lvlText w:val="o"/>
      <w:lvlJc w:val="left"/>
      <w:pPr>
        <w:ind w:left="6120" w:hanging="360"/>
      </w:pPr>
      <w:rPr>
        <w:rFonts w:ascii="Courier New" w:hAnsi="Courier New" w:cs="Courier New" w:hint="default"/>
      </w:rPr>
    </w:lvl>
    <w:lvl w:ilvl="8" w:tplc="04260005" w:tentative="1">
      <w:start w:val="1"/>
      <w:numFmt w:val="bullet"/>
      <w:lvlText w:val=""/>
      <w:lvlJc w:val="left"/>
      <w:pPr>
        <w:ind w:left="6840" w:hanging="360"/>
      </w:pPr>
      <w:rPr>
        <w:rFonts w:ascii="Wingdings" w:hAnsi="Wingdings" w:hint="default"/>
      </w:rPr>
    </w:lvl>
  </w:abstractNum>
  <w:abstractNum w:abstractNumId="7" w15:restartNumberingAfterBreak="0">
    <w:nsid w:val="1EDA3BC5"/>
    <w:multiLevelType w:val="hybridMultilevel"/>
    <w:tmpl w:val="490E16DA"/>
    <w:lvl w:ilvl="0" w:tplc="04260011">
      <w:start w:val="1"/>
      <w:numFmt w:val="decimal"/>
      <w:lvlText w:val="%1)"/>
      <w:lvlJc w:val="left"/>
      <w:pPr>
        <w:ind w:left="360" w:hanging="360"/>
      </w:pPr>
      <w:rPr>
        <w:rFonts w:hint="default"/>
      </w:rPr>
    </w:lvl>
    <w:lvl w:ilvl="1" w:tplc="04260019">
      <w:start w:val="1"/>
      <w:numFmt w:val="lowerLetter"/>
      <w:lvlText w:val="%2."/>
      <w:lvlJc w:val="left"/>
      <w:pPr>
        <w:ind w:left="1080" w:hanging="360"/>
      </w:pPr>
    </w:lvl>
    <w:lvl w:ilvl="2" w:tplc="0426001B" w:tentative="1">
      <w:start w:val="1"/>
      <w:numFmt w:val="lowerRoman"/>
      <w:lvlText w:val="%3."/>
      <w:lvlJc w:val="right"/>
      <w:pPr>
        <w:ind w:left="1800" w:hanging="180"/>
      </w:pPr>
    </w:lvl>
    <w:lvl w:ilvl="3" w:tplc="0426000F" w:tentative="1">
      <w:start w:val="1"/>
      <w:numFmt w:val="decimal"/>
      <w:lvlText w:val="%4."/>
      <w:lvlJc w:val="left"/>
      <w:pPr>
        <w:ind w:left="2520" w:hanging="360"/>
      </w:pPr>
    </w:lvl>
    <w:lvl w:ilvl="4" w:tplc="04260019" w:tentative="1">
      <w:start w:val="1"/>
      <w:numFmt w:val="lowerLetter"/>
      <w:lvlText w:val="%5."/>
      <w:lvlJc w:val="left"/>
      <w:pPr>
        <w:ind w:left="3240" w:hanging="360"/>
      </w:pPr>
    </w:lvl>
    <w:lvl w:ilvl="5" w:tplc="0426001B" w:tentative="1">
      <w:start w:val="1"/>
      <w:numFmt w:val="lowerRoman"/>
      <w:lvlText w:val="%6."/>
      <w:lvlJc w:val="right"/>
      <w:pPr>
        <w:ind w:left="3960" w:hanging="180"/>
      </w:pPr>
    </w:lvl>
    <w:lvl w:ilvl="6" w:tplc="0426000F" w:tentative="1">
      <w:start w:val="1"/>
      <w:numFmt w:val="decimal"/>
      <w:lvlText w:val="%7."/>
      <w:lvlJc w:val="left"/>
      <w:pPr>
        <w:ind w:left="4680" w:hanging="360"/>
      </w:pPr>
    </w:lvl>
    <w:lvl w:ilvl="7" w:tplc="04260019" w:tentative="1">
      <w:start w:val="1"/>
      <w:numFmt w:val="lowerLetter"/>
      <w:lvlText w:val="%8."/>
      <w:lvlJc w:val="left"/>
      <w:pPr>
        <w:ind w:left="5400" w:hanging="360"/>
      </w:pPr>
    </w:lvl>
    <w:lvl w:ilvl="8" w:tplc="0426001B" w:tentative="1">
      <w:start w:val="1"/>
      <w:numFmt w:val="lowerRoman"/>
      <w:lvlText w:val="%9."/>
      <w:lvlJc w:val="right"/>
      <w:pPr>
        <w:ind w:left="6120" w:hanging="180"/>
      </w:pPr>
    </w:lvl>
  </w:abstractNum>
  <w:abstractNum w:abstractNumId="8" w15:restartNumberingAfterBreak="0">
    <w:nsid w:val="2DFF44AF"/>
    <w:multiLevelType w:val="hybridMultilevel"/>
    <w:tmpl w:val="71C4CB1C"/>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9" w15:restartNumberingAfterBreak="0">
    <w:nsid w:val="2F9776CC"/>
    <w:multiLevelType w:val="hybridMultilevel"/>
    <w:tmpl w:val="9BFA34D8"/>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0" w15:restartNumberingAfterBreak="0">
    <w:nsid w:val="3141517E"/>
    <w:multiLevelType w:val="hybridMultilevel"/>
    <w:tmpl w:val="3188914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1" w15:restartNumberingAfterBreak="0">
    <w:nsid w:val="3C5B27C2"/>
    <w:multiLevelType w:val="hybridMultilevel"/>
    <w:tmpl w:val="FA40320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2" w15:restartNumberingAfterBreak="0">
    <w:nsid w:val="3CA24675"/>
    <w:multiLevelType w:val="hybridMultilevel"/>
    <w:tmpl w:val="76225A5A"/>
    <w:lvl w:ilvl="0" w:tplc="04260001">
      <w:start w:val="1"/>
      <w:numFmt w:val="bullet"/>
      <w:lvlText w:val=""/>
      <w:lvlJc w:val="left"/>
      <w:pPr>
        <w:ind w:left="720" w:hanging="360"/>
      </w:pPr>
      <w:rPr>
        <w:rFonts w:ascii="Symbol" w:hAnsi="Symbol" w:hint="default"/>
      </w:r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13" w15:restartNumberingAfterBreak="0">
    <w:nsid w:val="449430A9"/>
    <w:multiLevelType w:val="hybridMultilevel"/>
    <w:tmpl w:val="54D046EE"/>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4" w15:restartNumberingAfterBreak="0">
    <w:nsid w:val="49A04B5D"/>
    <w:multiLevelType w:val="hybridMultilevel"/>
    <w:tmpl w:val="E39C7D8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5" w15:restartNumberingAfterBreak="0">
    <w:nsid w:val="54503F4E"/>
    <w:multiLevelType w:val="hybridMultilevel"/>
    <w:tmpl w:val="157EFC1A"/>
    <w:lvl w:ilvl="0" w:tplc="3E5A5700">
      <w:start w:val="1"/>
      <w:numFmt w:val="decimal"/>
      <w:lvlText w:val="%1)"/>
      <w:lvlJc w:val="left"/>
      <w:pPr>
        <w:ind w:left="1080" w:hanging="360"/>
      </w:pPr>
      <w:rPr>
        <w:rFonts w:hint="default"/>
      </w:rPr>
    </w:lvl>
    <w:lvl w:ilvl="1" w:tplc="04260019" w:tentative="1">
      <w:start w:val="1"/>
      <w:numFmt w:val="lowerLetter"/>
      <w:lvlText w:val="%2."/>
      <w:lvlJc w:val="left"/>
      <w:pPr>
        <w:ind w:left="1800" w:hanging="360"/>
      </w:pPr>
    </w:lvl>
    <w:lvl w:ilvl="2" w:tplc="0426001B" w:tentative="1">
      <w:start w:val="1"/>
      <w:numFmt w:val="lowerRoman"/>
      <w:lvlText w:val="%3."/>
      <w:lvlJc w:val="right"/>
      <w:pPr>
        <w:ind w:left="2520" w:hanging="180"/>
      </w:pPr>
    </w:lvl>
    <w:lvl w:ilvl="3" w:tplc="0426000F" w:tentative="1">
      <w:start w:val="1"/>
      <w:numFmt w:val="decimal"/>
      <w:lvlText w:val="%4."/>
      <w:lvlJc w:val="left"/>
      <w:pPr>
        <w:ind w:left="3240" w:hanging="360"/>
      </w:pPr>
    </w:lvl>
    <w:lvl w:ilvl="4" w:tplc="04260019" w:tentative="1">
      <w:start w:val="1"/>
      <w:numFmt w:val="lowerLetter"/>
      <w:lvlText w:val="%5."/>
      <w:lvlJc w:val="left"/>
      <w:pPr>
        <w:ind w:left="3960" w:hanging="360"/>
      </w:pPr>
    </w:lvl>
    <w:lvl w:ilvl="5" w:tplc="0426001B" w:tentative="1">
      <w:start w:val="1"/>
      <w:numFmt w:val="lowerRoman"/>
      <w:lvlText w:val="%6."/>
      <w:lvlJc w:val="right"/>
      <w:pPr>
        <w:ind w:left="4680" w:hanging="180"/>
      </w:pPr>
    </w:lvl>
    <w:lvl w:ilvl="6" w:tplc="0426000F" w:tentative="1">
      <w:start w:val="1"/>
      <w:numFmt w:val="decimal"/>
      <w:lvlText w:val="%7."/>
      <w:lvlJc w:val="left"/>
      <w:pPr>
        <w:ind w:left="5400" w:hanging="360"/>
      </w:pPr>
    </w:lvl>
    <w:lvl w:ilvl="7" w:tplc="04260019" w:tentative="1">
      <w:start w:val="1"/>
      <w:numFmt w:val="lowerLetter"/>
      <w:lvlText w:val="%8."/>
      <w:lvlJc w:val="left"/>
      <w:pPr>
        <w:ind w:left="6120" w:hanging="360"/>
      </w:pPr>
    </w:lvl>
    <w:lvl w:ilvl="8" w:tplc="0426001B" w:tentative="1">
      <w:start w:val="1"/>
      <w:numFmt w:val="lowerRoman"/>
      <w:lvlText w:val="%9."/>
      <w:lvlJc w:val="right"/>
      <w:pPr>
        <w:ind w:left="6840" w:hanging="180"/>
      </w:pPr>
    </w:lvl>
  </w:abstractNum>
  <w:abstractNum w:abstractNumId="16" w15:restartNumberingAfterBreak="0">
    <w:nsid w:val="58FF7796"/>
    <w:multiLevelType w:val="multilevel"/>
    <w:tmpl w:val="0068CDB0"/>
    <w:lvl w:ilvl="0">
      <w:start w:val="4"/>
      <w:numFmt w:val="decimal"/>
      <w:lvlText w:val="%1."/>
      <w:lvlJc w:val="left"/>
      <w:pPr>
        <w:ind w:left="540" w:hanging="540"/>
      </w:pPr>
      <w:rPr>
        <w:rFonts w:hint="default"/>
      </w:rPr>
    </w:lvl>
    <w:lvl w:ilvl="1">
      <w:start w:val="2"/>
      <w:numFmt w:val="decimal"/>
      <w:lvlText w:val="%1.%2."/>
      <w:lvlJc w:val="left"/>
      <w:pPr>
        <w:ind w:left="540" w:hanging="54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5FDB2AD4"/>
    <w:multiLevelType w:val="hybridMultilevel"/>
    <w:tmpl w:val="A5C64272"/>
    <w:lvl w:ilvl="0" w:tplc="8808FCE8">
      <w:start w:val="1"/>
      <w:numFmt w:val="bullet"/>
      <w:lvlText w:val="•"/>
      <w:lvlJc w:val="left"/>
      <w:pPr>
        <w:tabs>
          <w:tab w:val="num" w:pos="720"/>
        </w:tabs>
        <w:ind w:left="720" w:hanging="360"/>
      </w:pPr>
      <w:rPr>
        <w:rFonts w:ascii="Arial" w:hAnsi="Arial" w:hint="default"/>
      </w:rPr>
    </w:lvl>
    <w:lvl w:ilvl="1" w:tplc="F98ABB66" w:tentative="1">
      <w:start w:val="1"/>
      <w:numFmt w:val="bullet"/>
      <w:lvlText w:val="•"/>
      <w:lvlJc w:val="left"/>
      <w:pPr>
        <w:tabs>
          <w:tab w:val="num" w:pos="1440"/>
        </w:tabs>
        <w:ind w:left="1440" w:hanging="360"/>
      </w:pPr>
      <w:rPr>
        <w:rFonts w:ascii="Arial" w:hAnsi="Arial" w:hint="default"/>
      </w:rPr>
    </w:lvl>
    <w:lvl w:ilvl="2" w:tplc="B9A20148" w:tentative="1">
      <w:start w:val="1"/>
      <w:numFmt w:val="bullet"/>
      <w:lvlText w:val="•"/>
      <w:lvlJc w:val="left"/>
      <w:pPr>
        <w:tabs>
          <w:tab w:val="num" w:pos="2160"/>
        </w:tabs>
        <w:ind w:left="2160" w:hanging="360"/>
      </w:pPr>
      <w:rPr>
        <w:rFonts w:ascii="Arial" w:hAnsi="Arial" w:hint="default"/>
      </w:rPr>
    </w:lvl>
    <w:lvl w:ilvl="3" w:tplc="95D6B262" w:tentative="1">
      <w:start w:val="1"/>
      <w:numFmt w:val="bullet"/>
      <w:lvlText w:val="•"/>
      <w:lvlJc w:val="left"/>
      <w:pPr>
        <w:tabs>
          <w:tab w:val="num" w:pos="2880"/>
        </w:tabs>
        <w:ind w:left="2880" w:hanging="360"/>
      </w:pPr>
      <w:rPr>
        <w:rFonts w:ascii="Arial" w:hAnsi="Arial" w:hint="default"/>
      </w:rPr>
    </w:lvl>
    <w:lvl w:ilvl="4" w:tplc="CD1A0FDE" w:tentative="1">
      <w:start w:val="1"/>
      <w:numFmt w:val="bullet"/>
      <w:lvlText w:val="•"/>
      <w:lvlJc w:val="left"/>
      <w:pPr>
        <w:tabs>
          <w:tab w:val="num" w:pos="3600"/>
        </w:tabs>
        <w:ind w:left="3600" w:hanging="360"/>
      </w:pPr>
      <w:rPr>
        <w:rFonts w:ascii="Arial" w:hAnsi="Arial" w:hint="default"/>
      </w:rPr>
    </w:lvl>
    <w:lvl w:ilvl="5" w:tplc="09DEDDFE" w:tentative="1">
      <w:start w:val="1"/>
      <w:numFmt w:val="bullet"/>
      <w:lvlText w:val="•"/>
      <w:lvlJc w:val="left"/>
      <w:pPr>
        <w:tabs>
          <w:tab w:val="num" w:pos="4320"/>
        </w:tabs>
        <w:ind w:left="4320" w:hanging="360"/>
      </w:pPr>
      <w:rPr>
        <w:rFonts w:ascii="Arial" w:hAnsi="Arial" w:hint="default"/>
      </w:rPr>
    </w:lvl>
    <w:lvl w:ilvl="6" w:tplc="D846A9BA" w:tentative="1">
      <w:start w:val="1"/>
      <w:numFmt w:val="bullet"/>
      <w:lvlText w:val="•"/>
      <w:lvlJc w:val="left"/>
      <w:pPr>
        <w:tabs>
          <w:tab w:val="num" w:pos="5040"/>
        </w:tabs>
        <w:ind w:left="5040" w:hanging="360"/>
      </w:pPr>
      <w:rPr>
        <w:rFonts w:ascii="Arial" w:hAnsi="Arial" w:hint="default"/>
      </w:rPr>
    </w:lvl>
    <w:lvl w:ilvl="7" w:tplc="D1EA8C30" w:tentative="1">
      <w:start w:val="1"/>
      <w:numFmt w:val="bullet"/>
      <w:lvlText w:val="•"/>
      <w:lvlJc w:val="left"/>
      <w:pPr>
        <w:tabs>
          <w:tab w:val="num" w:pos="5760"/>
        </w:tabs>
        <w:ind w:left="5760" w:hanging="360"/>
      </w:pPr>
      <w:rPr>
        <w:rFonts w:ascii="Arial" w:hAnsi="Arial" w:hint="default"/>
      </w:rPr>
    </w:lvl>
    <w:lvl w:ilvl="8" w:tplc="B2248894" w:tentative="1">
      <w:start w:val="1"/>
      <w:numFmt w:val="bullet"/>
      <w:lvlText w:val="•"/>
      <w:lvlJc w:val="left"/>
      <w:pPr>
        <w:tabs>
          <w:tab w:val="num" w:pos="6480"/>
        </w:tabs>
        <w:ind w:left="6480" w:hanging="360"/>
      </w:pPr>
      <w:rPr>
        <w:rFonts w:ascii="Arial" w:hAnsi="Arial" w:hint="default"/>
      </w:rPr>
    </w:lvl>
  </w:abstractNum>
  <w:abstractNum w:abstractNumId="18" w15:restartNumberingAfterBreak="0">
    <w:nsid w:val="64A01FA9"/>
    <w:multiLevelType w:val="hybridMultilevel"/>
    <w:tmpl w:val="31F4EA9C"/>
    <w:lvl w:ilvl="0" w:tplc="F0C44706">
      <w:start w:val="4"/>
      <w:numFmt w:val="bullet"/>
      <w:lvlText w:val="-"/>
      <w:lvlJc w:val="left"/>
      <w:pPr>
        <w:ind w:left="420" w:hanging="360"/>
      </w:pPr>
      <w:rPr>
        <w:rFonts w:ascii="Times New Roman" w:eastAsiaTheme="minorHAnsi" w:hAnsi="Times New Roman" w:cs="Times New Roman" w:hint="default"/>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19" w15:restartNumberingAfterBreak="0">
    <w:nsid w:val="68223CF7"/>
    <w:multiLevelType w:val="multilevel"/>
    <w:tmpl w:val="0B04DD6E"/>
    <w:lvl w:ilvl="0">
      <w:start w:val="1"/>
      <w:numFmt w:val="decimal"/>
      <w:lvlText w:val="%1."/>
      <w:lvlJc w:val="left"/>
      <w:pPr>
        <w:ind w:left="720" w:hanging="360"/>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20" w15:restartNumberingAfterBreak="0">
    <w:nsid w:val="6ADA73F9"/>
    <w:multiLevelType w:val="hybridMultilevel"/>
    <w:tmpl w:val="D2BE3A94"/>
    <w:lvl w:ilvl="0" w:tplc="F0C44706">
      <w:start w:val="4"/>
      <w:numFmt w:val="bullet"/>
      <w:lvlText w:val="-"/>
      <w:lvlJc w:val="left"/>
      <w:pPr>
        <w:ind w:left="420" w:hanging="360"/>
      </w:pPr>
      <w:rPr>
        <w:rFonts w:ascii="Times New Roman" w:eastAsiaTheme="minorHAnsi"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7CE35CE1"/>
    <w:multiLevelType w:val="hybridMultilevel"/>
    <w:tmpl w:val="E17012E6"/>
    <w:lvl w:ilvl="0" w:tplc="04260011">
      <w:start w:val="1"/>
      <w:numFmt w:val="decimal"/>
      <w:lvlText w:val="%1)"/>
      <w:lvlJc w:val="left"/>
      <w:pPr>
        <w:ind w:left="720" w:hanging="360"/>
      </w:pPr>
      <w:rPr>
        <w:rFonts w:hint="default"/>
      </w:rPr>
    </w:lvl>
    <w:lvl w:ilvl="1" w:tplc="04260019" w:tentative="1">
      <w:start w:val="1"/>
      <w:numFmt w:val="lowerLetter"/>
      <w:lvlText w:val="%2."/>
      <w:lvlJc w:val="left"/>
      <w:pPr>
        <w:ind w:left="1440" w:hanging="360"/>
      </w:pPr>
    </w:lvl>
    <w:lvl w:ilvl="2" w:tplc="0426001B" w:tentative="1">
      <w:start w:val="1"/>
      <w:numFmt w:val="lowerRoman"/>
      <w:lvlText w:val="%3."/>
      <w:lvlJc w:val="right"/>
      <w:pPr>
        <w:ind w:left="2160" w:hanging="180"/>
      </w:pPr>
    </w:lvl>
    <w:lvl w:ilvl="3" w:tplc="0426000F" w:tentative="1">
      <w:start w:val="1"/>
      <w:numFmt w:val="decimal"/>
      <w:lvlText w:val="%4."/>
      <w:lvlJc w:val="left"/>
      <w:pPr>
        <w:ind w:left="2880" w:hanging="360"/>
      </w:pPr>
    </w:lvl>
    <w:lvl w:ilvl="4" w:tplc="04260019" w:tentative="1">
      <w:start w:val="1"/>
      <w:numFmt w:val="lowerLetter"/>
      <w:lvlText w:val="%5."/>
      <w:lvlJc w:val="left"/>
      <w:pPr>
        <w:ind w:left="3600" w:hanging="360"/>
      </w:pPr>
    </w:lvl>
    <w:lvl w:ilvl="5" w:tplc="0426001B" w:tentative="1">
      <w:start w:val="1"/>
      <w:numFmt w:val="lowerRoman"/>
      <w:lvlText w:val="%6."/>
      <w:lvlJc w:val="right"/>
      <w:pPr>
        <w:ind w:left="4320" w:hanging="180"/>
      </w:pPr>
    </w:lvl>
    <w:lvl w:ilvl="6" w:tplc="0426000F" w:tentative="1">
      <w:start w:val="1"/>
      <w:numFmt w:val="decimal"/>
      <w:lvlText w:val="%7."/>
      <w:lvlJc w:val="left"/>
      <w:pPr>
        <w:ind w:left="5040" w:hanging="360"/>
      </w:pPr>
    </w:lvl>
    <w:lvl w:ilvl="7" w:tplc="04260019" w:tentative="1">
      <w:start w:val="1"/>
      <w:numFmt w:val="lowerLetter"/>
      <w:lvlText w:val="%8."/>
      <w:lvlJc w:val="left"/>
      <w:pPr>
        <w:ind w:left="5760" w:hanging="360"/>
      </w:pPr>
    </w:lvl>
    <w:lvl w:ilvl="8" w:tplc="0426001B" w:tentative="1">
      <w:start w:val="1"/>
      <w:numFmt w:val="lowerRoman"/>
      <w:lvlText w:val="%9."/>
      <w:lvlJc w:val="right"/>
      <w:pPr>
        <w:ind w:left="6480" w:hanging="180"/>
      </w:pPr>
    </w:lvl>
  </w:abstractNum>
  <w:abstractNum w:abstractNumId="22" w15:restartNumberingAfterBreak="0">
    <w:nsid w:val="7DD517F0"/>
    <w:multiLevelType w:val="hybridMultilevel"/>
    <w:tmpl w:val="0980C51A"/>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num w:numId="1" w16cid:durableId="962997685">
    <w:abstractNumId w:val="13"/>
  </w:num>
  <w:num w:numId="2" w16cid:durableId="1384792135">
    <w:abstractNumId w:val="10"/>
  </w:num>
  <w:num w:numId="3" w16cid:durableId="8800975">
    <w:abstractNumId w:val="22"/>
  </w:num>
  <w:num w:numId="4" w16cid:durableId="1817213107">
    <w:abstractNumId w:val="3"/>
  </w:num>
  <w:num w:numId="5" w16cid:durableId="1061178133">
    <w:abstractNumId w:val="21"/>
  </w:num>
  <w:num w:numId="6" w16cid:durableId="1046295980">
    <w:abstractNumId w:val="8"/>
  </w:num>
  <w:num w:numId="7" w16cid:durableId="497770102">
    <w:abstractNumId w:val="11"/>
  </w:num>
  <w:num w:numId="8" w16cid:durableId="942417423">
    <w:abstractNumId w:val="4"/>
  </w:num>
  <w:num w:numId="9" w16cid:durableId="158278152">
    <w:abstractNumId w:val="6"/>
  </w:num>
  <w:num w:numId="10" w16cid:durableId="1904289057">
    <w:abstractNumId w:val="1"/>
  </w:num>
  <w:num w:numId="11" w16cid:durableId="1076780986">
    <w:abstractNumId w:val="17"/>
  </w:num>
  <w:num w:numId="12" w16cid:durableId="2101221751">
    <w:abstractNumId w:val="12"/>
  </w:num>
  <w:num w:numId="13" w16cid:durableId="1955281936">
    <w:abstractNumId w:val="14"/>
  </w:num>
  <w:num w:numId="14" w16cid:durableId="919558706">
    <w:abstractNumId w:val="0"/>
  </w:num>
  <w:num w:numId="15" w16cid:durableId="1696342389">
    <w:abstractNumId w:val="16"/>
  </w:num>
  <w:num w:numId="16" w16cid:durableId="251282983">
    <w:abstractNumId w:val="2"/>
  </w:num>
  <w:num w:numId="17" w16cid:durableId="2089500852">
    <w:abstractNumId w:val="19"/>
  </w:num>
  <w:num w:numId="18" w16cid:durableId="2115855841">
    <w:abstractNumId w:val="9"/>
  </w:num>
  <w:num w:numId="19" w16cid:durableId="1385833505">
    <w:abstractNumId w:val="18"/>
  </w:num>
  <w:num w:numId="20" w16cid:durableId="218982640">
    <w:abstractNumId w:val="20"/>
  </w:num>
  <w:num w:numId="21" w16cid:durableId="325473372">
    <w:abstractNumId w:val="7"/>
  </w:num>
  <w:num w:numId="22" w16cid:durableId="2135562630">
    <w:abstractNumId w:val="15"/>
  </w:num>
  <w:num w:numId="23" w16cid:durableId="616453910">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A2DCD"/>
    <w:rsid w:val="00005A6C"/>
    <w:rsid w:val="0001299F"/>
    <w:rsid w:val="0002276A"/>
    <w:rsid w:val="00026C80"/>
    <w:rsid w:val="0002786E"/>
    <w:rsid w:val="0003134C"/>
    <w:rsid w:val="00031875"/>
    <w:rsid w:val="00040616"/>
    <w:rsid w:val="000463C3"/>
    <w:rsid w:val="00050E5D"/>
    <w:rsid w:val="00051993"/>
    <w:rsid w:val="00053B58"/>
    <w:rsid w:val="00054C76"/>
    <w:rsid w:val="0005674A"/>
    <w:rsid w:val="00064DD7"/>
    <w:rsid w:val="000820F7"/>
    <w:rsid w:val="00084A77"/>
    <w:rsid w:val="00087B5B"/>
    <w:rsid w:val="00092FBF"/>
    <w:rsid w:val="00093ECD"/>
    <w:rsid w:val="000957F8"/>
    <w:rsid w:val="000968AC"/>
    <w:rsid w:val="000A0815"/>
    <w:rsid w:val="000A424D"/>
    <w:rsid w:val="000A5C55"/>
    <w:rsid w:val="000A5D29"/>
    <w:rsid w:val="000A7B8F"/>
    <w:rsid w:val="000B0952"/>
    <w:rsid w:val="000B3CE7"/>
    <w:rsid w:val="000B407C"/>
    <w:rsid w:val="000B7917"/>
    <w:rsid w:val="000D47DB"/>
    <w:rsid w:val="000D68C4"/>
    <w:rsid w:val="000E3AD2"/>
    <w:rsid w:val="000E6E2E"/>
    <w:rsid w:val="0010661C"/>
    <w:rsid w:val="00115163"/>
    <w:rsid w:val="00116C64"/>
    <w:rsid w:val="00117634"/>
    <w:rsid w:val="001236CE"/>
    <w:rsid w:val="00124CE1"/>
    <w:rsid w:val="00137324"/>
    <w:rsid w:val="001419AD"/>
    <w:rsid w:val="001422B1"/>
    <w:rsid w:val="00143A79"/>
    <w:rsid w:val="0014591B"/>
    <w:rsid w:val="0014665E"/>
    <w:rsid w:val="00147058"/>
    <w:rsid w:val="00150D70"/>
    <w:rsid w:val="0015733D"/>
    <w:rsid w:val="001600E2"/>
    <w:rsid w:val="00165DF8"/>
    <w:rsid w:val="00177EA2"/>
    <w:rsid w:val="00185884"/>
    <w:rsid w:val="00193CAB"/>
    <w:rsid w:val="00197471"/>
    <w:rsid w:val="00197C26"/>
    <w:rsid w:val="001A13E1"/>
    <w:rsid w:val="001A1C1A"/>
    <w:rsid w:val="001B16BF"/>
    <w:rsid w:val="001C002A"/>
    <w:rsid w:val="001C06E3"/>
    <w:rsid w:val="001C1C64"/>
    <w:rsid w:val="001C634E"/>
    <w:rsid w:val="001D2D35"/>
    <w:rsid w:val="001D3D16"/>
    <w:rsid w:val="001D501F"/>
    <w:rsid w:val="001E1DFF"/>
    <w:rsid w:val="001E3263"/>
    <w:rsid w:val="001E3DA1"/>
    <w:rsid w:val="001E413C"/>
    <w:rsid w:val="001E5076"/>
    <w:rsid w:val="001E553A"/>
    <w:rsid w:val="001F2796"/>
    <w:rsid w:val="00200A18"/>
    <w:rsid w:val="002110D4"/>
    <w:rsid w:val="00211F95"/>
    <w:rsid w:val="00217E28"/>
    <w:rsid w:val="00226725"/>
    <w:rsid w:val="0022684F"/>
    <w:rsid w:val="00226992"/>
    <w:rsid w:val="0023090F"/>
    <w:rsid w:val="00231ECF"/>
    <w:rsid w:val="00232E5C"/>
    <w:rsid w:val="00235012"/>
    <w:rsid w:val="00247FF7"/>
    <w:rsid w:val="002529B3"/>
    <w:rsid w:val="0025557F"/>
    <w:rsid w:val="00260EAD"/>
    <w:rsid w:val="00262B60"/>
    <w:rsid w:val="0027094E"/>
    <w:rsid w:val="00270B3F"/>
    <w:rsid w:val="00272C27"/>
    <w:rsid w:val="0027420C"/>
    <w:rsid w:val="00275360"/>
    <w:rsid w:val="0028007E"/>
    <w:rsid w:val="002805B3"/>
    <w:rsid w:val="00283868"/>
    <w:rsid w:val="002838CD"/>
    <w:rsid w:val="00283CB2"/>
    <w:rsid w:val="00285D34"/>
    <w:rsid w:val="002865F0"/>
    <w:rsid w:val="00290578"/>
    <w:rsid w:val="002933B7"/>
    <w:rsid w:val="00295B44"/>
    <w:rsid w:val="0029723D"/>
    <w:rsid w:val="002A6FB2"/>
    <w:rsid w:val="002B3B43"/>
    <w:rsid w:val="002B3DEB"/>
    <w:rsid w:val="002B4B1F"/>
    <w:rsid w:val="002C0EF1"/>
    <w:rsid w:val="002C1E96"/>
    <w:rsid w:val="002C5558"/>
    <w:rsid w:val="002C557F"/>
    <w:rsid w:val="002D06E9"/>
    <w:rsid w:val="002D285D"/>
    <w:rsid w:val="002D36E9"/>
    <w:rsid w:val="002D6349"/>
    <w:rsid w:val="002D681E"/>
    <w:rsid w:val="002D724C"/>
    <w:rsid w:val="002E1E7D"/>
    <w:rsid w:val="002E4070"/>
    <w:rsid w:val="002E4977"/>
    <w:rsid w:val="002F0601"/>
    <w:rsid w:val="002F20C2"/>
    <w:rsid w:val="0030206E"/>
    <w:rsid w:val="00302383"/>
    <w:rsid w:val="00303467"/>
    <w:rsid w:val="0030410B"/>
    <w:rsid w:val="003104EA"/>
    <w:rsid w:val="00313E2D"/>
    <w:rsid w:val="00314729"/>
    <w:rsid w:val="0031688B"/>
    <w:rsid w:val="00320DFB"/>
    <w:rsid w:val="00326EA0"/>
    <w:rsid w:val="00330513"/>
    <w:rsid w:val="0033085C"/>
    <w:rsid w:val="00330B65"/>
    <w:rsid w:val="00331474"/>
    <w:rsid w:val="0033180E"/>
    <w:rsid w:val="00342C78"/>
    <w:rsid w:val="003452AE"/>
    <w:rsid w:val="00345428"/>
    <w:rsid w:val="0035062F"/>
    <w:rsid w:val="0035104D"/>
    <w:rsid w:val="0035127A"/>
    <w:rsid w:val="00351EFE"/>
    <w:rsid w:val="003522BC"/>
    <w:rsid w:val="0035262E"/>
    <w:rsid w:val="00356233"/>
    <w:rsid w:val="00366DB2"/>
    <w:rsid w:val="00366EF4"/>
    <w:rsid w:val="00370A0C"/>
    <w:rsid w:val="00371C5D"/>
    <w:rsid w:val="003764C7"/>
    <w:rsid w:val="0038799C"/>
    <w:rsid w:val="003907CB"/>
    <w:rsid w:val="003917F2"/>
    <w:rsid w:val="00397FD7"/>
    <w:rsid w:val="003A2851"/>
    <w:rsid w:val="003A2930"/>
    <w:rsid w:val="003A37C3"/>
    <w:rsid w:val="003A5D66"/>
    <w:rsid w:val="003B01F3"/>
    <w:rsid w:val="003C6A21"/>
    <w:rsid w:val="003D49A3"/>
    <w:rsid w:val="003D6165"/>
    <w:rsid w:val="003E1319"/>
    <w:rsid w:val="003E363E"/>
    <w:rsid w:val="003F4B83"/>
    <w:rsid w:val="00401E70"/>
    <w:rsid w:val="00402C12"/>
    <w:rsid w:val="00411468"/>
    <w:rsid w:val="00413F37"/>
    <w:rsid w:val="004157E0"/>
    <w:rsid w:val="0042081A"/>
    <w:rsid w:val="00422DE6"/>
    <w:rsid w:val="00423C57"/>
    <w:rsid w:val="004263DB"/>
    <w:rsid w:val="0042660D"/>
    <w:rsid w:val="00430383"/>
    <w:rsid w:val="00431A54"/>
    <w:rsid w:val="00434069"/>
    <w:rsid w:val="00434A34"/>
    <w:rsid w:val="0043576B"/>
    <w:rsid w:val="00435D5F"/>
    <w:rsid w:val="00437C1E"/>
    <w:rsid w:val="004477F8"/>
    <w:rsid w:val="00455058"/>
    <w:rsid w:val="0047231A"/>
    <w:rsid w:val="00473290"/>
    <w:rsid w:val="00480F2D"/>
    <w:rsid w:val="004825B2"/>
    <w:rsid w:val="00486B90"/>
    <w:rsid w:val="00486D69"/>
    <w:rsid w:val="00494418"/>
    <w:rsid w:val="00497C7E"/>
    <w:rsid w:val="004A0C0D"/>
    <w:rsid w:val="004A21E0"/>
    <w:rsid w:val="004A22AA"/>
    <w:rsid w:val="004A3860"/>
    <w:rsid w:val="004A4233"/>
    <w:rsid w:val="004B0E51"/>
    <w:rsid w:val="004B4897"/>
    <w:rsid w:val="004C32C6"/>
    <w:rsid w:val="004D0153"/>
    <w:rsid w:val="004D1B03"/>
    <w:rsid w:val="004E6B55"/>
    <w:rsid w:val="004E7045"/>
    <w:rsid w:val="004E7193"/>
    <w:rsid w:val="005011D3"/>
    <w:rsid w:val="00501D8E"/>
    <w:rsid w:val="005039F3"/>
    <w:rsid w:val="00511F4A"/>
    <w:rsid w:val="005123E5"/>
    <w:rsid w:val="00514F70"/>
    <w:rsid w:val="005166C9"/>
    <w:rsid w:val="00517F83"/>
    <w:rsid w:val="00531810"/>
    <w:rsid w:val="005323BB"/>
    <w:rsid w:val="00532406"/>
    <w:rsid w:val="0053253C"/>
    <w:rsid w:val="00536724"/>
    <w:rsid w:val="00541203"/>
    <w:rsid w:val="0054787C"/>
    <w:rsid w:val="00550298"/>
    <w:rsid w:val="00552A4E"/>
    <w:rsid w:val="00557BE2"/>
    <w:rsid w:val="00557C04"/>
    <w:rsid w:val="00561026"/>
    <w:rsid w:val="005625A1"/>
    <w:rsid w:val="005626B4"/>
    <w:rsid w:val="00563E3A"/>
    <w:rsid w:val="005647E8"/>
    <w:rsid w:val="00571919"/>
    <w:rsid w:val="005758B6"/>
    <w:rsid w:val="005801D1"/>
    <w:rsid w:val="005812D5"/>
    <w:rsid w:val="005866C9"/>
    <w:rsid w:val="00590DA4"/>
    <w:rsid w:val="00592B0E"/>
    <w:rsid w:val="005A197F"/>
    <w:rsid w:val="005A21AC"/>
    <w:rsid w:val="005A514F"/>
    <w:rsid w:val="005B0ABB"/>
    <w:rsid w:val="005B1956"/>
    <w:rsid w:val="005B3E50"/>
    <w:rsid w:val="005B477B"/>
    <w:rsid w:val="005B4BEC"/>
    <w:rsid w:val="005C0F30"/>
    <w:rsid w:val="005C3D4F"/>
    <w:rsid w:val="005C56A4"/>
    <w:rsid w:val="005D293B"/>
    <w:rsid w:val="005D4CE1"/>
    <w:rsid w:val="005D4FCE"/>
    <w:rsid w:val="005D6A77"/>
    <w:rsid w:val="005D7117"/>
    <w:rsid w:val="005E2C03"/>
    <w:rsid w:val="005E312A"/>
    <w:rsid w:val="005F4134"/>
    <w:rsid w:val="005F6ADC"/>
    <w:rsid w:val="006008CD"/>
    <w:rsid w:val="006029EE"/>
    <w:rsid w:val="00607983"/>
    <w:rsid w:val="006119D2"/>
    <w:rsid w:val="00614555"/>
    <w:rsid w:val="00615A45"/>
    <w:rsid w:val="00617CCF"/>
    <w:rsid w:val="006207E2"/>
    <w:rsid w:val="00620EA4"/>
    <w:rsid w:val="0062235F"/>
    <w:rsid w:val="006250FB"/>
    <w:rsid w:val="00630F80"/>
    <w:rsid w:val="006318D4"/>
    <w:rsid w:val="0063285E"/>
    <w:rsid w:val="00643B66"/>
    <w:rsid w:val="00652011"/>
    <w:rsid w:val="006531B5"/>
    <w:rsid w:val="0066683F"/>
    <w:rsid w:val="00667001"/>
    <w:rsid w:val="006672A0"/>
    <w:rsid w:val="00667D03"/>
    <w:rsid w:val="00677665"/>
    <w:rsid w:val="00682AFB"/>
    <w:rsid w:val="00685C8E"/>
    <w:rsid w:val="00687C25"/>
    <w:rsid w:val="00691646"/>
    <w:rsid w:val="00694424"/>
    <w:rsid w:val="00694A46"/>
    <w:rsid w:val="00695BC6"/>
    <w:rsid w:val="00695CF6"/>
    <w:rsid w:val="00697623"/>
    <w:rsid w:val="006A2D61"/>
    <w:rsid w:val="006A5DDA"/>
    <w:rsid w:val="006B050A"/>
    <w:rsid w:val="006B0F55"/>
    <w:rsid w:val="006B576B"/>
    <w:rsid w:val="006B6643"/>
    <w:rsid w:val="006B6D61"/>
    <w:rsid w:val="006D6C93"/>
    <w:rsid w:val="006E0C8D"/>
    <w:rsid w:val="006E2143"/>
    <w:rsid w:val="006E4259"/>
    <w:rsid w:val="006E476F"/>
    <w:rsid w:val="006E5878"/>
    <w:rsid w:val="006E5F0E"/>
    <w:rsid w:val="0070122F"/>
    <w:rsid w:val="00703A88"/>
    <w:rsid w:val="00703ACA"/>
    <w:rsid w:val="00703BAE"/>
    <w:rsid w:val="007053A3"/>
    <w:rsid w:val="007056B4"/>
    <w:rsid w:val="00706A6F"/>
    <w:rsid w:val="00710821"/>
    <w:rsid w:val="00710B81"/>
    <w:rsid w:val="0071169A"/>
    <w:rsid w:val="00723D48"/>
    <w:rsid w:val="00727E47"/>
    <w:rsid w:val="00730849"/>
    <w:rsid w:val="00736BA9"/>
    <w:rsid w:val="007407DB"/>
    <w:rsid w:val="0074728B"/>
    <w:rsid w:val="00747DFE"/>
    <w:rsid w:val="007509FD"/>
    <w:rsid w:val="0075724A"/>
    <w:rsid w:val="007620B6"/>
    <w:rsid w:val="00762874"/>
    <w:rsid w:val="007640D6"/>
    <w:rsid w:val="0076707B"/>
    <w:rsid w:val="0076750C"/>
    <w:rsid w:val="007776FA"/>
    <w:rsid w:val="00785768"/>
    <w:rsid w:val="00787406"/>
    <w:rsid w:val="00793682"/>
    <w:rsid w:val="007958D5"/>
    <w:rsid w:val="007A26AD"/>
    <w:rsid w:val="007A6F84"/>
    <w:rsid w:val="007B0E67"/>
    <w:rsid w:val="007B2288"/>
    <w:rsid w:val="007B4976"/>
    <w:rsid w:val="007C75CD"/>
    <w:rsid w:val="007D505F"/>
    <w:rsid w:val="007D6FEF"/>
    <w:rsid w:val="007D75ED"/>
    <w:rsid w:val="007E3C5C"/>
    <w:rsid w:val="007F14A8"/>
    <w:rsid w:val="007F1E12"/>
    <w:rsid w:val="007F4353"/>
    <w:rsid w:val="007F6EEC"/>
    <w:rsid w:val="00805BEB"/>
    <w:rsid w:val="0081369E"/>
    <w:rsid w:val="00813E45"/>
    <w:rsid w:val="008148B2"/>
    <w:rsid w:val="008259DE"/>
    <w:rsid w:val="00827A29"/>
    <w:rsid w:val="0083416B"/>
    <w:rsid w:val="00834702"/>
    <w:rsid w:val="008349B6"/>
    <w:rsid w:val="00835F21"/>
    <w:rsid w:val="0084036A"/>
    <w:rsid w:val="0084229F"/>
    <w:rsid w:val="00850B6E"/>
    <w:rsid w:val="00856DE5"/>
    <w:rsid w:val="008601CC"/>
    <w:rsid w:val="00860EBE"/>
    <w:rsid w:val="008650B9"/>
    <w:rsid w:val="008704C2"/>
    <w:rsid w:val="00876E70"/>
    <w:rsid w:val="00882225"/>
    <w:rsid w:val="00886F57"/>
    <w:rsid w:val="00890AAB"/>
    <w:rsid w:val="00895EC9"/>
    <w:rsid w:val="008A23E9"/>
    <w:rsid w:val="008A31EF"/>
    <w:rsid w:val="008A3476"/>
    <w:rsid w:val="008B5D62"/>
    <w:rsid w:val="008B609D"/>
    <w:rsid w:val="008C19C9"/>
    <w:rsid w:val="008C1BF6"/>
    <w:rsid w:val="008C47B2"/>
    <w:rsid w:val="008C561D"/>
    <w:rsid w:val="008D0484"/>
    <w:rsid w:val="008D2BE7"/>
    <w:rsid w:val="008D40D0"/>
    <w:rsid w:val="008E0399"/>
    <w:rsid w:val="008E1390"/>
    <w:rsid w:val="008E6316"/>
    <w:rsid w:val="008E668B"/>
    <w:rsid w:val="008E6834"/>
    <w:rsid w:val="008E7661"/>
    <w:rsid w:val="008F1440"/>
    <w:rsid w:val="008F16DA"/>
    <w:rsid w:val="008F1907"/>
    <w:rsid w:val="008F2C3E"/>
    <w:rsid w:val="008F73A6"/>
    <w:rsid w:val="008F7846"/>
    <w:rsid w:val="009025F7"/>
    <w:rsid w:val="00904D3B"/>
    <w:rsid w:val="00907FA3"/>
    <w:rsid w:val="0091137B"/>
    <w:rsid w:val="00917990"/>
    <w:rsid w:val="00921986"/>
    <w:rsid w:val="00922A2D"/>
    <w:rsid w:val="00924236"/>
    <w:rsid w:val="00924283"/>
    <w:rsid w:val="00926EA5"/>
    <w:rsid w:val="00926FBD"/>
    <w:rsid w:val="009306C0"/>
    <w:rsid w:val="00953500"/>
    <w:rsid w:val="00953BC0"/>
    <w:rsid w:val="00953DCA"/>
    <w:rsid w:val="00954A76"/>
    <w:rsid w:val="009575DE"/>
    <w:rsid w:val="00960600"/>
    <w:rsid w:val="00960EBF"/>
    <w:rsid w:val="009635CD"/>
    <w:rsid w:val="00963F68"/>
    <w:rsid w:val="0096414E"/>
    <w:rsid w:val="00973CB0"/>
    <w:rsid w:val="00973D8D"/>
    <w:rsid w:val="0097570D"/>
    <w:rsid w:val="00982A42"/>
    <w:rsid w:val="0098362F"/>
    <w:rsid w:val="009841AF"/>
    <w:rsid w:val="009920DD"/>
    <w:rsid w:val="009946A6"/>
    <w:rsid w:val="0099518D"/>
    <w:rsid w:val="00997987"/>
    <w:rsid w:val="009A1008"/>
    <w:rsid w:val="009A19C9"/>
    <w:rsid w:val="009A2B16"/>
    <w:rsid w:val="009A2C73"/>
    <w:rsid w:val="009A2DCD"/>
    <w:rsid w:val="009A78BC"/>
    <w:rsid w:val="009B2AF1"/>
    <w:rsid w:val="009B39F1"/>
    <w:rsid w:val="009B4380"/>
    <w:rsid w:val="009B4B37"/>
    <w:rsid w:val="009B5331"/>
    <w:rsid w:val="009B7211"/>
    <w:rsid w:val="009C3C23"/>
    <w:rsid w:val="009D5CB4"/>
    <w:rsid w:val="009D7E7A"/>
    <w:rsid w:val="009E78B6"/>
    <w:rsid w:val="009E7AAA"/>
    <w:rsid w:val="009E7B38"/>
    <w:rsid w:val="009F2856"/>
    <w:rsid w:val="009F60BA"/>
    <w:rsid w:val="00A00E04"/>
    <w:rsid w:val="00A03C52"/>
    <w:rsid w:val="00A128CF"/>
    <w:rsid w:val="00A133D9"/>
    <w:rsid w:val="00A171A0"/>
    <w:rsid w:val="00A21F2C"/>
    <w:rsid w:val="00A2796C"/>
    <w:rsid w:val="00A3382E"/>
    <w:rsid w:val="00A368D6"/>
    <w:rsid w:val="00A40A70"/>
    <w:rsid w:val="00A45358"/>
    <w:rsid w:val="00A515FE"/>
    <w:rsid w:val="00A551FE"/>
    <w:rsid w:val="00A55EB1"/>
    <w:rsid w:val="00A62FC5"/>
    <w:rsid w:val="00A658E3"/>
    <w:rsid w:val="00A6782C"/>
    <w:rsid w:val="00A70223"/>
    <w:rsid w:val="00A70AC8"/>
    <w:rsid w:val="00A72370"/>
    <w:rsid w:val="00A743E8"/>
    <w:rsid w:val="00A75621"/>
    <w:rsid w:val="00A7764E"/>
    <w:rsid w:val="00A77EAC"/>
    <w:rsid w:val="00A8234C"/>
    <w:rsid w:val="00A84D27"/>
    <w:rsid w:val="00A85A39"/>
    <w:rsid w:val="00A85AC8"/>
    <w:rsid w:val="00A8609B"/>
    <w:rsid w:val="00A917FF"/>
    <w:rsid w:val="00A943BE"/>
    <w:rsid w:val="00A95CA3"/>
    <w:rsid w:val="00AA02E9"/>
    <w:rsid w:val="00AA2943"/>
    <w:rsid w:val="00AA551D"/>
    <w:rsid w:val="00AA58C8"/>
    <w:rsid w:val="00AB0807"/>
    <w:rsid w:val="00AB6498"/>
    <w:rsid w:val="00AC269C"/>
    <w:rsid w:val="00AC451F"/>
    <w:rsid w:val="00AC5956"/>
    <w:rsid w:val="00AD046F"/>
    <w:rsid w:val="00AE1532"/>
    <w:rsid w:val="00AE258B"/>
    <w:rsid w:val="00AE71E7"/>
    <w:rsid w:val="00AF24A4"/>
    <w:rsid w:val="00AF5AE5"/>
    <w:rsid w:val="00B00B9F"/>
    <w:rsid w:val="00B00E8A"/>
    <w:rsid w:val="00B0189B"/>
    <w:rsid w:val="00B13723"/>
    <w:rsid w:val="00B13BC0"/>
    <w:rsid w:val="00B15C46"/>
    <w:rsid w:val="00B16D40"/>
    <w:rsid w:val="00B212DF"/>
    <w:rsid w:val="00B22042"/>
    <w:rsid w:val="00B2357B"/>
    <w:rsid w:val="00B242A3"/>
    <w:rsid w:val="00B24427"/>
    <w:rsid w:val="00B26442"/>
    <w:rsid w:val="00B27615"/>
    <w:rsid w:val="00B328FE"/>
    <w:rsid w:val="00B37904"/>
    <w:rsid w:val="00B40210"/>
    <w:rsid w:val="00B47E1A"/>
    <w:rsid w:val="00B545C2"/>
    <w:rsid w:val="00B55712"/>
    <w:rsid w:val="00B56BB5"/>
    <w:rsid w:val="00B57813"/>
    <w:rsid w:val="00B62117"/>
    <w:rsid w:val="00B62A56"/>
    <w:rsid w:val="00B70917"/>
    <w:rsid w:val="00B7108D"/>
    <w:rsid w:val="00B72467"/>
    <w:rsid w:val="00B77940"/>
    <w:rsid w:val="00B81630"/>
    <w:rsid w:val="00B83AA5"/>
    <w:rsid w:val="00B90BD7"/>
    <w:rsid w:val="00B91410"/>
    <w:rsid w:val="00B91D13"/>
    <w:rsid w:val="00B9596C"/>
    <w:rsid w:val="00BA184D"/>
    <w:rsid w:val="00BA2642"/>
    <w:rsid w:val="00BB5CB5"/>
    <w:rsid w:val="00BC1EF7"/>
    <w:rsid w:val="00BC4B17"/>
    <w:rsid w:val="00BC62BA"/>
    <w:rsid w:val="00BD0CEF"/>
    <w:rsid w:val="00BD13AE"/>
    <w:rsid w:val="00BD29E9"/>
    <w:rsid w:val="00BD380B"/>
    <w:rsid w:val="00BD58B2"/>
    <w:rsid w:val="00BD6BE0"/>
    <w:rsid w:val="00BD7359"/>
    <w:rsid w:val="00BE1E72"/>
    <w:rsid w:val="00BE60C2"/>
    <w:rsid w:val="00BE6BFA"/>
    <w:rsid w:val="00BF0ADC"/>
    <w:rsid w:val="00BF2DD4"/>
    <w:rsid w:val="00C021EE"/>
    <w:rsid w:val="00C023AA"/>
    <w:rsid w:val="00C033D6"/>
    <w:rsid w:val="00C038EC"/>
    <w:rsid w:val="00C0462F"/>
    <w:rsid w:val="00C05D15"/>
    <w:rsid w:val="00C05FCD"/>
    <w:rsid w:val="00C07BF1"/>
    <w:rsid w:val="00C117E5"/>
    <w:rsid w:val="00C12A73"/>
    <w:rsid w:val="00C12B89"/>
    <w:rsid w:val="00C21231"/>
    <w:rsid w:val="00C322B8"/>
    <w:rsid w:val="00C334C2"/>
    <w:rsid w:val="00C40A91"/>
    <w:rsid w:val="00C41263"/>
    <w:rsid w:val="00C4511B"/>
    <w:rsid w:val="00C4583E"/>
    <w:rsid w:val="00C512B4"/>
    <w:rsid w:val="00C52246"/>
    <w:rsid w:val="00C54FAF"/>
    <w:rsid w:val="00C604F5"/>
    <w:rsid w:val="00C663F5"/>
    <w:rsid w:val="00C675D3"/>
    <w:rsid w:val="00C73289"/>
    <w:rsid w:val="00C749AB"/>
    <w:rsid w:val="00C7564F"/>
    <w:rsid w:val="00C75B1F"/>
    <w:rsid w:val="00C77C16"/>
    <w:rsid w:val="00C77C36"/>
    <w:rsid w:val="00C85CE9"/>
    <w:rsid w:val="00C905F4"/>
    <w:rsid w:val="00C94ADD"/>
    <w:rsid w:val="00C9575F"/>
    <w:rsid w:val="00C97AA6"/>
    <w:rsid w:val="00CA0582"/>
    <w:rsid w:val="00CA19A0"/>
    <w:rsid w:val="00CC2858"/>
    <w:rsid w:val="00CC4218"/>
    <w:rsid w:val="00CC7A97"/>
    <w:rsid w:val="00CD2891"/>
    <w:rsid w:val="00CD464D"/>
    <w:rsid w:val="00CF07BB"/>
    <w:rsid w:val="00CF55C9"/>
    <w:rsid w:val="00CF643B"/>
    <w:rsid w:val="00CF7352"/>
    <w:rsid w:val="00CF7F75"/>
    <w:rsid w:val="00D0117B"/>
    <w:rsid w:val="00D029D1"/>
    <w:rsid w:val="00D05D35"/>
    <w:rsid w:val="00D066D8"/>
    <w:rsid w:val="00D111B9"/>
    <w:rsid w:val="00D212D4"/>
    <w:rsid w:val="00D2154D"/>
    <w:rsid w:val="00D22621"/>
    <w:rsid w:val="00D361EA"/>
    <w:rsid w:val="00D42B5E"/>
    <w:rsid w:val="00D4313A"/>
    <w:rsid w:val="00D43BEA"/>
    <w:rsid w:val="00D44F85"/>
    <w:rsid w:val="00D45291"/>
    <w:rsid w:val="00D51F84"/>
    <w:rsid w:val="00D536CD"/>
    <w:rsid w:val="00D544B5"/>
    <w:rsid w:val="00D61C45"/>
    <w:rsid w:val="00D63A53"/>
    <w:rsid w:val="00D711F2"/>
    <w:rsid w:val="00D71C8D"/>
    <w:rsid w:val="00D75924"/>
    <w:rsid w:val="00D77F02"/>
    <w:rsid w:val="00D81840"/>
    <w:rsid w:val="00D83BF1"/>
    <w:rsid w:val="00D90101"/>
    <w:rsid w:val="00D9378C"/>
    <w:rsid w:val="00DA150F"/>
    <w:rsid w:val="00DA3753"/>
    <w:rsid w:val="00DA587E"/>
    <w:rsid w:val="00DA67A5"/>
    <w:rsid w:val="00DA7115"/>
    <w:rsid w:val="00DB2396"/>
    <w:rsid w:val="00DB313C"/>
    <w:rsid w:val="00DC4579"/>
    <w:rsid w:val="00DD0B96"/>
    <w:rsid w:val="00DD0E32"/>
    <w:rsid w:val="00DD3E0D"/>
    <w:rsid w:val="00DD4887"/>
    <w:rsid w:val="00DE6AAA"/>
    <w:rsid w:val="00DF1C99"/>
    <w:rsid w:val="00DF5A84"/>
    <w:rsid w:val="00E0289B"/>
    <w:rsid w:val="00E2128B"/>
    <w:rsid w:val="00E27EE3"/>
    <w:rsid w:val="00E31F51"/>
    <w:rsid w:val="00E36655"/>
    <w:rsid w:val="00E4031B"/>
    <w:rsid w:val="00E4042E"/>
    <w:rsid w:val="00E41AB3"/>
    <w:rsid w:val="00E47A84"/>
    <w:rsid w:val="00E5060E"/>
    <w:rsid w:val="00E51868"/>
    <w:rsid w:val="00E54B5B"/>
    <w:rsid w:val="00E55562"/>
    <w:rsid w:val="00E6198E"/>
    <w:rsid w:val="00E63612"/>
    <w:rsid w:val="00E64A95"/>
    <w:rsid w:val="00E753D0"/>
    <w:rsid w:val="00E76DF6"/>
    <w:rsid w:val="00E9092C"/>
    <w:rsid w:val="00E93F2D"/>
    <w:rsid w:val="00E949FA"/>
    <w:rsid w:val="00E9682C"/>
    <w:rsid w:val="00E96DA2"/>
    <w:rsid w:val="00E97275"/>
    <w:rsid w:val="00EA1803"/>
    <w:rsid w:val="00EA26AE"/>
    <w:rsid w:val="00EA2DFF"/>
    <w:rsid w:val="00EA4CC6"/>
    <w:rsid w:val="00EB07C8"/>
    <w:rsid w:val="00EB6E1D"/>
    <w:rsid w:val="00EC0202"/>
    <w:rsid w:val="00EC2905"/>
    <w:rsid w:val="00ED00BA"/>
    <w:rsid w:val="00ED045F"/>
    <w:rsid w:val="00ED10BE"/>
    <w:rsid w:val="00ED7330"/>
    <w:rsid w:val="00ED7CFD"/>
    <w:rsid w:val="00EF51E6"/>
    <w:rsid w:val="00EF5225"/>
    <w:rsid w:val="00EF6045"/>
    <w:rsid w:val="00EF6B55"/>
    <w:rsid w:val="00F0306F"/>
    <w:rsid w:val="00F033D5"/>
    <w:rsid w:val="00F071E4"/>
    <w:rsid w:val="00F10308"/>
    <w:rsid w:val="00F13615"/>
    <w:rsid w:val="00F140EC"/>
    <w:rsid w:val="00F20115"/>
    <w:rsid w:val="00F24698"/>
    <w:rsid w:val="00F24BE1"/>
    <w:rsid w:val="00F252E7"/>
    <w:rsid w:val="00F30DB9"/>
    <w:rsid w:val="00F325B1"/>
    <w:rsid w:val="00F33059"/>
    <w:rsid w:val="00F42AE2"/>
    <w:rsid w:val="00F44014"/>
    <w:rsid w:val="00F463CE"/>
    <w:rsid w:val="00F5137F"/>
    <w:rsid w:val="00F517EE"/>
    <w:rsid w:val="00F540EC"/>
    <w:rsid w:val="00F54178"/>
    <w:rsid w:val="00F60FFB"/>
    <w:rsid w:val="00F71E7C"/>
    <w:rsid w:val="00F74D12"/>
    <w:rsid w:val="00F7730D"/>
    <w:rsid w:val="00F77DCE"/>
    <w:rsid w:val="00F80E0E"/>
    <w:rsid w:val="00F8154A"/>
    <w:rsid w:val="00F842F5"/>
    <w:rsid w:val="00F9126C"/>
    <w:rsid w:val="00F9292B"/>
    <w:rsid w:val="00F93A57"/>
    <w:rsid w:val="00F95676"/>
    <w:rsid w:val="00F96119"/>
    <w:rsid w:val="00FB5000"/>
    <w:rsid w:val="00FC5E52"/>
    <w:rsid w:val="00FC7FB6"/>
    <w:rsid w:val="00FD00DE"/>
    <w:rsid w:val="00FD17EF"/>
    <w:rsid w:val="00FD1D68"/>
    <w:rsid w:val="00FD70B4"/>
    <w:rsid w:val="00FE25F5"/>
    <w:rsid w:val="00FE3723"/>
    <w:rsid w:val="00FF0CA9"/>
    <w:rsid w:val="00FF1F43"/>
    <w:rsid w:val="00FF1F86"/>
    <w:rsid w:val="00FF22BD"/>
    <w:rsid w:val="00FF33F9"/>
    <w:rsid w:val="00FF558A"/>
    <w:rsid w:val="00FF6C77"/>
    <w:rsid w:val="00FF7392"/>
  </w:rsids>
  <m:mathPr>
    <m:mathFont m:val="Cambria Math"/>
    <m:brkBin m:val="before"/>
    <m:brkBinSub m:val="--"/>
    <m:smallFrac m:val="0"/>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685BAC"/>
  <w15:chartTrackingRefBased/>
  <w15:docId w15:val="{8D1C1864-8B1D-4EE3-AFD2-40A4144D30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heme="minorHAnsi" w:hAnsi="Times New Roman" w:cstheme="minorBidi"/>
        <w:sz w:val="24"/>
        <w:szCs w:val="22"/>
        <w:lang w:val="lv-LV"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3">
    <w:name w:val="heading 3"/>
    <w:basedOn w:val="Normal"/>
    <w:link w:val="Heading3Char"/>
    <w:uiPriority w:val="9"/>
    <w:qFormat/>
    <w:rsid w:val="008C1BF6"/>
    <w:pPr>
      <w:spacing w:before="100" w:beforeAutospacing="1" w:after="100" w:afterAutospacing="1"/>
      <w:outlineLvl w:val="2"/>
    </w:pPr>
    <w:rPr>
      <w:rFonts w:eastAsia="Times New Roman" w:cs="Times New Roman"/>
      <w:b/>
      <w:bCs/>
      <w:sz w:val="27"/>
      <w:szCs w:val="27"/>
      <w:lang w:eastAsia="lv-LV"/>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4263DB"/>
    <w:pPr>
      <w:ind w:left="720"/>
      <w:contextualSpacing/>
    </w:pPr>
  </w:style>
  <w:style w:type="paragraph" w:styleId="NormalWeb">
    <w:name w:val="Normal (Web)"/>
    <w:basedOn w:val="Normal"/>
    <w:uiPriority w:val="99"/>
    <w:unhideWhenUsed/>
    <w:rsid w:val="006A5DDA"/>
    <w:pPr>
      <w:spacing w:before="100" w:beforeAutospacing="1" w:after="100" w:afterAutospacing="1"/>
    </w:pPr>
    <w:rPr>
      <w:rFonts w:eastAsia="Times New Roman" w:cs="Times New Roman"/>
      <w:szCs w:val="24"/>
      <w:lang w:eastAsia="lv-LV"/>
    </w:rPr>
  </w:style>
  <w:style w:type="paragraph" w:styleId="FootnoteText">
    <w:name w:val="footnote text"/>
    <w:aliases w:val="Fußnote,Fußnote Char,Fußnote Char Char Char,Fußnotentext Char,Fußnotentext Char1 Char1,Fußnotentext Char Char Char Char,Fußnotentext Char1 Char Char Char,Fußnotentext Char Char,Fußnotentext Char1 Char Char Char Char,Fußn,stile 1,f"/>
    <w:basedOn w:val="Normal"/>
    <w:link w:val="FootnoteTextChar"/>
    <w:uiPriority w:val="99"/>
    <w:semiHidden/>
    <w:unhideWhenUsed/>
    <w:rsid w:val="009B39F1"/>
    <w:rPr>
      <w:sz w:val="20"/>
      <w:szCs w:val="20"/>
    </w:rPr>
  </w:style>
  <w:style w:type="character" w:customStyle="1" w:styleId="FootnoteTextChar">
    <w:name w:val="Footnote Text Char"/>
    <w:aliases w:val="Fußnote Char1,Fußnote Char Char,Fußnote Char Char Char Char,Fußnotentext Char Char1,Fußnotentext Char1 Char1 Char,Fußnotentext Char Char Char Char Char,Fußnotentext Char1 Char Char Char Char1,Fußnotentext Char Char Char,Fußn Char"/>
    <w:basedOn w:val="DefaultParagraphFont"/>
    <w:link w:val="FootnoteText"/>
    <w:uiPriority w:val="99"/>
    <w:semiHidden/>
    <w:rsid w:val="009B39F1"/>
    <w:rPr>
      <w:sz w:val="20"/>
      <w:szCs w:val="20"/>
    </w:rPr>
  </w:style>
  <w:style w:type="character" w:styleId="FootnoteReference">
    <w:name w:val="footnote reference"/>
    <w:aliases w:val="Footnote Reference Number,Footnote symbol,Footnote Reference Superscript,Footnote Refernece,ftref,Odwołanie przypisu,BVI fnr,Footnotes refss,SUPERS,Ref,de nota al pie,-E Fußnotenzeichen,Footnote reference number,Times 10 Point,E,E FNZ"/>
    <w:basedOn w:val="DefaultParagraphFont"/>
    <w:link w:val="CharCharCharChar"/>
    <w:uiPriority w:val="99"/>
    <w:unhideWhenUsed/>
    <w:rsid w:val="009B39F1"/>
    <w:rPr>
      <w:vertAlign w:val="superscript"/>
    </w:rPr>
  </w:style>
  <w:style w:type="character" w:styleId="Hyperlink">
    <w:name w:val="Hyperlink"/>
    <w:basedOn w:val="DefaultParagraphFont"/>
    <w:uiPriority w:val="99"/>
    <w:unhideWhenUsed/>
    <w:rsid w:val="009B39F1"/>
    <w:rPr>
      <w:color w:val="0563C1" w:themeColor="hyperlink"/>
      <w:u w:val="single"/>
    </w:rPr>
  </w:style>
  <w:style w:type="character" w:customStyle="1" w:styleId="UnresolvedMention1">
    <w:name w:val="Unresolved Mention1"/>
    <w:basedOn w:val="DefaultParagraphFont"/>
    <w:uiPriority w:val="99"/>
    <w:semiHidden/>
    <w:unhideWhenUsed/>
    <w:rsid w:val="009B39F1"/>
    <w:rPr>
      <w:color w:val="605E5C"/>
      <w:shd w:val="clear" w:color="auto" w:fill="E1DFDD"/>
    </w:rPr>
  </w:style>
  <w:style w:type="table" w:styleId="TableGrid">
    <w:name w:val="Table Grid"/>
    <w:basedOn w:val="TableNormal"/>
    <w:uiPriority w:val="39"/>
    <w:rsid w:val="00517F8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473290"/>
    <w:rPr>
      <w:color w:val="954F72" w:themeColor="followedHyperlink"/>
      <w:u w:val="single"/>
    </w:rPr>
  </w:style>
  <w:style w:type="paragraph" w:customStyle="1" w:styleId="Default">
    <w:name w:val="Default"/>
    <w:rsid w:val="002D681E"/>
    <w:pPr>
      <w:autoSpaceDE w:val="0"/>
      <w:autoSpaceDN w:val="0"/>
      <w:adjustRightInd w:val="0"/>
    </w:pPr>
    <w:rPr>
      <w:rFonts w:cs="Times New Roman"/>
      <w:color w:val="000000"/>
      <w:szCs w:val="24"/>
    </w:rPr>
  </w:style>
  <w:style w:type="paragraph" w:customStyle="1" w:styleId="CharCharCharChar">
    <w:name w:val="Char Char Char Char"/>
    <w:aliases w:val="Char2"/>
    <w:basedOn w:val="Normal"/>
    <w:next w:val="Normal"/>
    <w:link w:val="FootnoteReference"/>
    <w:uiPriority w:val="99"/>
    <w:rsid w:val="002D681E"/>
    <w:pPr>
      <w:spacing w:after="160" w:line="240" w:lineRule="exact"/>
      <w:jc w:val="both"/>
    </w:pPr>
    <w:rPr>
      <w:vertAlign w:val="superscript"/>
    </w:rPr>
  </w:style>
  <w:style w:type="character" w:customStyle="1" w:styleId="Heading3Char">
    <w:name w:val="Heading 3 Char"/>
    <w:basedOn w:val="DefaultParagraphFont"/>
    <w:link w:val="Heading3"/>
    <w:uiPriority w:val="9"/>
    <w:rsid w:val="008C1BF6"/>
    <w:rPr>
      <w:rFonts w:eastAsia="Times New Roman" w:cs="Times New Roman"/>
      <w:b/>
      <w:bCs/>
      <w:sz w:val="27"/>
      <w:szCs w:val="27"/>
      <w:lang w:eastAsia="lv-LV"/>
    </w:rPr>
  </w:style>
  <w:style w:type="paragraph" w:customStyle="1" w:styleId="f1">
    <w:name w:val="f1"/>
    <w:basedOn w:val="Normal"/>
    <w:next w:val="FootnoteText"/>
    <w:uiPriority w:val="99"/>
    <w:semiHidden/>
    <w:unhideWhenUsed/>
    <w:rsid w:val="00924236"/>
    <w:rPr>
      <w:rFonts w:asciiTheme="minorHAnsi" w:hAnsiTheme="minorHAnsi"/>
      <w:sz w:val="20"/>
      <w:szCs w:val="20"/>
    </w:rPr>
  </w:style>
  <w:style w:type="character" w:customStyle="1" w:styleId="Hyperlink1">
    <w:name w:val="Hyperlink1"/>
    <w:basedOn w:val="DefaultParagraphFont"/>
    <w:uiPriority w:val="99"/>
    <w:unhideWhenUsed/>
    <w:rsid w:val="00924236"/>
    <w:rPr>
      <w:color w:val="0563C1"/>
      <w:u w:val="single"/>
    </w:rPr>
  </w:style>
  <w:style w:type="paragraph" w:styleId="Header">
    <w:name w:val="header"/>
    <w:basedOn w:val="Normal"/>
    <w:link w:val="HeaderChar"/>
    <w:uiPriority w:val="99"/>
    <w:unhideWhenUsed/>
    <w:rsid w:val="008148B2"/>
    <w:pPr>
      <w:tabs>
        <w:tab w:val="center" w:pos="4153"/>
        <w:tab w:val="right" w:pos="8306"/>
      </w:tabs>
    </w:pPr>
  </w:style>
  <w:style w:type="character" w:customStyle="1" w:styleId="HeaderChar">
    <w:name w:val="Header Char"/>
    <w:basedOn w:val="DefaultParagraphFont"/>
    <w:link w:val="Header"/>
    <w:uiPriority w:val="99"/>
    <w:rsid w:val="008148B2"/>
  </w:style>
  <w:style w:type="paragraph" w:styleId="Footer">
    <w:name w:val="footer"/>
    <w:basedOn w:val="Normal"/>
    <w:link w:val="FooterChar"/>
    <w:uiPriority w:val="99"/>
    <w:unhideWhenUsed/>
    <w:rsid w:val="008148B2"/>
    <w:pPr>
      <w:tabs>
        <w:tab w:val="center" w:pos="4153"/>
        <w:tab w:val="right" w:pos="8306"/>
      </w:tabs>
    </w:pPr>
  </w:style>
  <w:style w:type="character" w:customStyle="1" w:styleId="FooterChar">
    <w:name w:val="Footer Char"/>
    <w:basedOn w:val="DefaultParagraphFont"/>
    <w:link w:val="Footer"/>
    <w:uiPriority w:val="99"/>
    <w:rsid w:val="008148B2"/>
  </w:style>
  <w:style w:type="paragraph" w:styleId="Revision">
    <w:name w:val="Revision"/>
    <w:hidden/>
    <w:uiPriority w:val="99"/>
    <w:semiHidden/>
    <w:rsid w:val="00953DCA"/>
  </w:style>
  <w:style w:type="character" w:styleId="CommentReference">
    <w:name w:val="annotation reference"/>
    <w:basedOn w:val="DefaultParagraphFont"/>
    <w:uiPriority w:val="99"/>
    <w:semiHidden/>
    <w:unhideWhenUsed/>
    <w:rsid w:val="00E5060E"/>
    <w:rPr>
      <w:sz w:val="16"/>
      <w:szCs w:val="16"/>
    </w:rPr>
  </w:style>
  <w:style w:type="paragraph" w:styleId="CommentText">
    <w:name w:val="annotation text"/>
    <w:basedOn w:val="Normal"/>
    <w:link w:val="CommentTextChar"/>
    <w:uiPriority w:val="99"/>
    <w:unhideWhenUsed/>
    <w:rsid w:val="00E5060E"/>
    <w:rPr>
      <w:sz w:val="20"/>
      <w:szCs w:val="20"/>
    </w:rPr>
  </w:style>
  <w:style w:type="character" w:customStyle="1" w:styleId="CommentTextChar">
    <w:name w:val="Comment Text Char"/>
    <w:basedOn w:val="DefaultParagraphFont"/>
    <w:link w:val="CommentText"/>
    <w:uiPriority w:val="99"/>
    <w:rsid w:val="00E5060E"/>
    <w:rPr>
      <w:sz w:val="20"/>
      <w:szCs w:val="20"/>
    </w:rPr>
  </w:style>
  <w:style w:type="paragraph" w:styleId="CommentSubject">
    <w:name w:val="annotation subject"/>
    <w:basedOn w:val="CommentText"/>
    <w:next w:val="CommentText"/>
    <w:link w:val="CommentSubjectChar"/>
    <w:uiPriority w:val="99"/>
    <w:semiHidden/>
    <w:unhideWhenUsed/>
    <w:rsid w:val="00E5060E"/>
    <w:rPr>
      <w:b/>
      <w:bCs/>
    </w:rPr>
  </w:style>
  <w:style w:type="character" w:customStyle="1" w:styleId="CommentSubjectChar">
    <w:name w:val="Comment Subject Char"/>
    <w:basedOn w:val="CommentTextChar"/>
    <w:link w:val="CommentSubject"/>
    <w:uiPriority w:val="99"/>
    <w:semiHidden/>
    <w:rsid w:val="00E5060E"/>
    <w:rPr>
      <w:b/>
      <w:bCs/>
      <w:sz w:val="20"/>
      <w:szCs w:val="20"/>
    </w:rPr>
  </w:style>
  <w:style w:type="paragraph" w:styleId="BalloonText">
    <w:name w:val="Balloon Text"/>
    <w:basedOn w:val="Normal"/>
    <w:link w:val="BalloonTextChar"/>
    <w:uiPriority w:val="99"/>
    <w:semiHidden/>
    <w:unhideWhenUsed/>
    <w:rsid w:val="000A5C55"/>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A5C55"/>
    <w:rPr>
      <w:rFonts w:ascii="Segoe UI" w:hAnsi="Segoe UI" w:cs="Segoe UI"/>
      <w:sz w:val="18"/>
      <w:szCs w:val="18"/>
    </w:rPr>
  </w:style>
  <w:style w:type="character" w:styleId="UnresolvedMention">
    <w:name w:val="Unresolved Mention"/>
    <w:basedOn w:val="DefaultParagraphFont"/>
    <w:uiPriority w:val="99"/>
    <w:semiHidden/>
    <w:unhideWhenUsed/>
    <w:rsid w:val="000463C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175870">
      <w:bodyDiv w:val="1"/>
      <w:marLeft w:val="0"/>
      <w:marRight w:val="0"/>
      <w:marTop w:val="0"/>
      <w:marBottom w:val="0"/>
      <w:divBdr>
        <w:top w:val="none" w:sz="0" w:space="0" w:color="auto"/>
        <w:left w:val="none" w:sz="0" w:space="0" w:color="auto"/>
        <w:bottom w:val="none" w:sz="0" w:space="0" w:color="auto"/>
        <w:right w:val="none" w:sz="0" w:space="0" w:color="auto"/>
      </w:divBdr>
    </w:div>
    <w:div w:id="49353469">
      <w:bodyDiv w:val="1"/>
      <w:marLeft w:val="0"/>
      <w:marRight w:val="0"/>
      <w:marTop w:val="0"/>
      <w:marBottom w:val="0"/>
      <w:divBdr>
        <w:top w:val="none" w:sz="0" w:space="0" w:color="auto"/>
        <w:left w:val="none" w:sz="0" w:space="0" w:color="auto"/>
        <w:bottom w:val="none" w:sz="0" w:space="0" w:color="auto"/>
        <w:right w:val="none" w:sz="0" w:space="0" w:color="auto"/>
      </w:divBdr>
      <w:divsChild>
        <w:div w:id="1385829681">
          <w:marLeft w:val="274"/>
          <w:marRight w:val="0"/>
          <w:marTop w:val="120"/>
          <w:marBottom w:val="0"/>
          <w:divBdr>
            <w:top w:val="none" w:sz="0" w:space="0" w:color="auto"/>
            <w:left w:val="none" w:sz="0" w:space="0" w:color="auto"/>
            <w:bottom w:val="none" w:sz="0" w:space="0" w:color="auto"/>
            <w:right w:val="none" w:sz="0" w:space="0" w:color="auto"/>
          </w:divBdr>
        </w:div>
        <w:div w:id="1762216627">
          <w:marLeft w:val="274"/>
          <w:marRight w:val="0"/>
          <w:marTop w:val="120"/>
          <w:marBottom w:val="0"/>
          <w:divBdr>
            <w:top w:val="none" w:sz="0" w:space="0" w:color="auto"/>
            <w:left w:val="none" w:sz="0" w:space="0" w:color="auto"/>
            <w:bottom w:val="none" w:sz="0" w:space="0" w:color="auto"/>
            <w:right w:val="none" w:sz="0" w:space="0" w:color="auto"/>
          </w:divBdr>
        </w:div>
        <w:div w:id="102462495">
          <w:marLeft w:val="274"/>
          <w:marRight w:val="0"/>
          <w:marTop w:val="120"/>
          <w:marBottom w:val="0"/>
          <w:divBdr>
            <w:top w:val="none" w:sz="0" w:space="0" w:color="auto"/>
            <w:left w:val="none" w:sz="0" w:space="0" w:color="auto"/>
            <w:bottom w:val="none" w:sz="0" w:space="0" w:color="auto"/>
            <w:right w:val="none" w:sz="0" w:space="0" w:color="auto"/>
          </w:divBdr>
        </w:div>
      </w:divsChild>
    </w:div>
    <w:div w:id="50354079">
      <w:bodyDiv w:val="1"/>
      <w:marLeft w:val="0"/>
      <w:marRight w:val="0"/>
      <w:marTop w:val="0"/>
      <w:marBottom w:val="0"/>
      <w:divBdr>
        <w:top w:val="none" w:sz="0" w:space="0" w:color="auto"/>
        <w:left w:val="none" w:sz="0" w:space="0" w:color="auto"/>
        <w:bottom w:val="none" w:sz="0" w:space="0" w:color="auto"/>
        <w:right w:val="none" w:sz="0" w:space="0" w:color="auto"/>
      </w:divBdr>
    </w:div>
    <w:div w:id="172305836">
      <w:bodyDiv w:val="1"/>
      <w:marLeft w:val="0"/>
      <w:marRight w:val="0"/>
      <w:marTop w:val="0"/>
      <w:marBottom w:val="0"/>
      <w:divBdr>
        <w:top w:val="none" w:sz="0" w:space="0" w:color="auto"/>
        <w:left w:val="none" w:sz="0" w:space="0" w:color="auto"/>
        <w:bottom w:val="none" w:sz="0" w:space="0" w:color="auto"/>
        <w:right w:val="none" w:sz="0" w:space="0" w:color="auto"/>
      </w:divBdr>
    </w:div>
    <w:div w:id="175265419">
      <w:bodyDiv w:val="1"/>
      <w:marLeft w:val="0"/>
      <w:marRight w:val="0"/>
      <w:marTop w:val="0"/>
      <w:marBottom w:val="0"/>
      <w:divBdr>
        <w:top w:val="none" w:sz="0" w:space="0" w:color="auto"/>
        <w:left w:val="none" w:sz="0" w:space="0" w:color="auto"/>
        <w:bottom w:val="none" w:sz="0" w:space="0" w:color="auto"/>
        <w:right w:val="none" w:sz="0" w:space="0" w:color="auto"/>
      </w:divBdr>
    </w:div>
    <w:div w:id="291980178">
      <w:bodyDiv w:val="1"/>
      <w:marLeft w:val="0"/>
      <w:marRight w:val="0"/>
      <w:marTop w:val="0"/>
      <w:marBottom w:val="0"/>
      <w:divBdr>
        <w:top w:val="none" w:sz="0" w:space="0" w:color="auto"/>
        <w:left w:val="none" w:sz="0" w:space="0" w:color="auto"/>
        <w:bottom w:val="none" w:sz="0" w:space="0" w:color="auto"/>
        <w:right w:val="none" w:sz="0" w:space="0" w:color="auto"/>
      </w:divBdr>
    </w:div>
    <w:div w:id="518811016">
      <w:bodyDiv w:val="1"/>
      <w:marLeft w:val="0"/>
      <w:marRight w:val="0"/>
      <w:marTop w:val="0"/>
      <w:marBottom w:val="0"/>
      <w:divBdr>
        <w:top w:val="none" w:sz="0" w:space="0" w:color="auto"/>
        <w:left w:val="none" w:sz="0" w:space="0" w:color="auto"/>
        <w:bottom w:val="none" w:sz="0" w:space="0" w:color="auto"/>
        <w:right w:val="none" w:sz="0" w:space="0" w:color="auto"/>
      </w:divBdr>
    </w:div>
    <w:div w:id="674918771">
      <w:bodyDiv w:val="1"/>
      <w:marLeft w:val="0"/>
      <w:marRight w:val="0"/>
      <w:marTop w:val="0"/>
      <w:marBottom w:val="0"/>
      <w:divBdr>
        <w:top w:val="none" w:sz="0" w:space="0" w:color="auto"/>
        <w:left w:val="none" w:sz="0" w:space="0" w:color="auto"/>
        <w:bottom w:val="none" w:sz="0" w:space="0" w:color="auto"/>
        <w:right w:val="none" w:sz="0" w:space="0" w:color="auto"/>
      </w:divBdr>
    </w:div>
    <w:div w:id="736512513">
      <w:bodyDiv w:val="1"/>
      <w:marLeft w:val="0"/>
      <w:marRight w:val="0"/>
      <w:marTop w:val="0"/>
      <w:marBottom w:val="0"/>
      <w:divBdr>
        <w:top w:val="none" w:sz="0" w:space="0" w:color="auto"/>
        <w:left w:val="none" w:sz="0" w:space="0" w:color="auto"/>
        <w:bottom w:val="none" w:sz="0" w:space="0" w:color="auto"/>
        <w:right w:val="none" w:sz="0" w:space="0" w:color="auto"/>
      </w:divBdr>
    </w:div>
    <w:div w:id="777136382">
      <w:bodyDiv w:val="1"/>
      <w:marLeft w:val="0"/>
      <w:marRight w:val="0"/>
      <w:marTop w:val="0"/>
      <w:marBottom w:val="0"/>
      <w:divBdr>
        <w:top w:val="none" w:sz="0" w:space="0" w:color="auto"/>
        <w:left w:val="none" w:sz="0" w:space="0" w:color="auto"/>
        <w:bottom w:val="none" w:sz="0" w:space="0" w:color="auto"/>
        <w:right w:val="none" w:sz="0" w:space="0" w:color="auto"/>
      </w:divBdr>
    </w:div>
    <w:div w:id="927733760">
      <w:bodyDiv w:val="1"/>
      <w:marLeft w:val="0"/>
      <w:marRight w:val="0"/>
      <w:marTop w:val="0"/>
      <w:marBottom w:val="0"/>
      <w:divBdr>
        <w:top w:val="none" w:sz="0" w:space="0" w:color="auto"/>
        <w:left w:val="none" w:sz="0" w:space="0" w:color="auto"/>
        <w:bottom w:val="none" w:sz="0" w:space="0" w:color="auto"/>
        <w:right w:val="none" w:sz="0" w:space="0" w:color="auto"/>
      </w:divBdr>
    </w:div>
    <w:div w:id="1012028338">
      <w:bodyDiv w:val="1"/>
      <w:marLeft w:val="0"/>
      <w:marRight w:val="0"/>
      <w:marTop w:val="0"/>
      <w:marBottom w:val="0"/>
      <w:divBdr>
        <w:top w:val="none" w:sz="0" w:space="0" w:color="auto"/>
        <w:left w:val="none" w:sz="0" w:space="0" w:color="auto"/>
        <w:bottom w:val="none" w:sz="0" w:space="0" w:color="auto"/>
        <w:right w:val="none" w:sz="0" w:space="0" w:color="auto"/>
      </w:divBdr>
    </w:div>
    <w:div w:id="1027295884">
      <w:bodyDiv w:val="1"/>
      <w:marLeft w:val="0"/>
      <w:marRight w:val="0"/>
      <w:marTop w:val="0"/>
      <w:marBottom w:val="0"/>
      <w:divBdr>
        <w:top w:val="none" w:sz="0" w:space="0" w:color="auto"/>
        <w:left w:val="none" w:sz="0" w:space="0" w:color="auto"/>
        <w:bottom w:val="none" w:sz="0" w:space="0" w:color="auto"/>
        <w:right w:val="none" w:sz="0" w:space="0" w:color="auto"/>
      </w:divBdr>
    </w:div>
    <w:div w:id="1186598295">
      <w:bodyDiv w:val="1"/>
      <w:marLeft w:val="0"/>
      <w:marRight w:val="0"/>
      <w:marTop w:val="0"/>
      <w:marBottom w:val="0"/>
      <w:divBdr>
        <w:top w:val="none" w:sz="0" w:space="0" w:color="auto"/>
        <w:left w:val="none" w:sz="0" w:space="0" w:color="auto"/>
        <w:bottom w:val="none" w:sz="0" w:space="0" w:color="auto"/>
        <w:right w:val="none" w:sz="0" w:space="0" w:color="auto"/>
      </w:divBdr>
    </w:div>
    <w:div w:id="1337075506">
      <w:bodyDiv w:val="1"/>
      <w:marLeft w:val="0"/>
      <w:marRight w:val="0"/>
      <w:marTop w:val="0"/>
      <w:marBottom w:val="0"/>
      <w:divBdr>
        <w:top w:val="none" w:sz="0" w:space="0" w:color="auto"/>
        <w:left w:val="none" w:sz="0" w:space="0" w:color="auto"/>
        <w:bottom w:val="none" w:sz="0" w:space="0" w:color="auto"/>
        <w:right w:val="none" w:sz="0" w:space="0" w:color="auto"/>
      </w:divBdr>
    </w:div>
    <w:div w:id="1450511082">
      <w:bodyDiv w:val="1"/>
      <w:marLeft w:val="0"/>
      <w:marRight w:val="0"/>
      <w:marTop w:val="0"/>
      <w:marBottom w:val="0"/>
      <w:divBdr>
        <w:top w:val="none" w:sz="0" w:space="0" w:color="auto"/>
        <w:left w:val="none" w:sz="0" w:space="0" w:color="auto"/>
        <w:bottom w:val="none" w:sz="0" w:space="0" w:color="auto"/>
        <w:right w:val="none" w:sz="0" w:space="0" w:color="auto"/>
      </w:divBdr>
    </w:div>
    <w:div w:id="2089694998">
      <w:bodyDiv w:val="1"/>
      <w:marLeft w:val="0"/>
      <w:marRight w:val="0"/>
      <w:marTop w:val="0"/>
      <w:marBottom w:val="0"/>
      <w:divBdr>
        <w:top w:val="none" w:sz="0" w:space="0" w:color="auto"/>
        <w:left w:val="none" w:sz="0" w:space="0" w:color="auto"/>
        <w:bottom w:val="none" w:sz="0" w:space="0" w:color="auto"/>
        <w:right w:val="none" w:sz="0" w:space="0" w:color="auto"/>
      </w:divBdr>
    </w:div>
    <w:div w:id="2105303732">
      <w:bodyDiv w:val="1"/>
      <w:marLeft w:val="0"/>
      <w:marRight w:val="0"/>
      <w:marTop w:val="0"/>
      <w:marBottom w:val="0"/>
      <w:divBdr>
        <w:top w:val="none" w:sz="0" w:space="0" w:color="auto"/>
        <w:left w:val="none" w:sz="0" w:space="0" w:color="auto"/>
        <w:bottom w:val="none" w:sz="0" w:space="0" w:color="auto"/>
        <w:right w:val="none" w:sz="0" w:space="0" w:color="auto"/>
      </w:divBdr>
      <w:divsChild>
        <w:div w:id="156967184">
          <w:marLeft w:val="0"/>
          <w:marRight w:val="0"/>
          <w:marTop w:val="0"/>
          <w:marBottom w:val="0"/>
          <w:divBdr>
            <w:top w:val="none" w:sz="0" w:space="0" w:color="auto"/>
            <w:left w:val="none" w:sz="0" w:space="0" w:color="auto"/>
            <w:bottom w:val="none" w:sz="0" w:space="0" w:color="auto"/>
            <w:right w:val="none" w:sz="0" w:space="0" w:color="auto"/>
          </w:divBdr>
        </w:div>
      </w:divsChild>
    </w:div>
    <w:div w:id="21392581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image" Target="media/image7.png"/><Relationship Id="rId26" Type="http://schemas.openxmlformats.org/officeDocument/2006/relationships/image" Target="media/image14.png"/><Relationship Id="rId3" Type="http://schemas.openxmlformats.org/officeDocument/2006/relationships/customXml" Target="../customXml/item3.xml"/><Relationship Id="rId21" Type="http://schemas.openxmlformats.org/officeDocument/2006/relationships/image" Target="media/image9.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6.png"/><Relationship Id="rId25" Type="http://schemas.openxmlformats.org/officeDocument/2006/relationships/image" Target="media/image13.png"/><Relationship Id="rId2" Type="http://schemas.openxmlformats.org/officeDocument/2006/relationships/customXml" Target="../customXml/item2.xml"/><Relationship Id="rId16" Type="http://schemas.openxmlformats.org/officeDocument/2006/relationships/chart" Target="charts/chart1.xml"/><Relationship Id="rId20" Type="http://schemas.openxmlformats.org/officeDocument/2006/relationships/image" Target="media/image8.png"/><Relationship Id="rId29" Type="http://schemas.openxmlformats.org/officeDocument/2006/relationships/hyperlink" Target="http://www.krajobligacijas.lv"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2.png"/><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1.png"/><Relationship Id="rId28" Type="http://schemas.openxmlformats.org/officeDocument/2006/relationships/image" Target="media/image16.png"/><Relationship Id="rId10" Type="http://schemas.openxmlformats.org/officeDocument/2006/relationships/endnotes" Target="endnotes.xml"/><Relationship Id="rId19" Type="http://schemas.openxmlformats.org/officeDocument/2006/relationships/chart" Target="charts/chart2.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0.png"/><Relationship Id="rId27" Type="http://schemas.openxmlformats.org/officeDocument/2006/relationships/image" Target="media/image15.png"/><Relationship Id="rId30" Type="http://schemas.openxmlformats.org/officeDocument/2006/relationships/footer" Target="footer1.xml"/></Relationships>
</file>

<file path=word/_rels/footnotes.xml.rels><?xml version="1.0" encoding="UTF-8" standalone="yes"?>
<Relationships xmlns="http://schemas.openxmlformats.org/package/2006/relationships"><Relationship Id="rId8" Type="http://schemas.openxmlformats.org/officeDocument/2006/relationships/hyperlink" Target="https://tapportals.mk.gov.lv/legal_acts/6f55dbaa-a0fb-40b9-a6f7-f543ee5d50eb" TargetMode="External"/><Relationship Id="rId3" Type="http://schemas.openxmlformats.org/officeDocument/2006/relationships/hyperlink" Target="https://data.imf.org/?sk=F8032E80-B36C-43B1-AC26-493C5B1CD33B&amp;sId=1485894037365" TargetMode="External"/><Relationship Id="rId7" Type="http://schemas.openxmlformats.org/officeDocument/2006/relationships/hyperlink" Target="https://www.valstskapitals.gov.lv/lv/petijumi/" TargetMode="External"/><Relationship Id="rId2" Type="http://schemas.openxmlformats.org/officeDocument/2006/relationships/hyperlink" Target="https://data.imf.org/?sk=F8032E80-B36C-43B1-AC26-493C5B1CD33B&amp;ref=mondato-insight" TargetMode="External"/><Relationship Id="rId1" Type="http://schemas.openxmlformats.org/officeDocument/2006/relationships/hyperlink" Target="https://likumi.lv/ta/id/332903-par-finansu-sektora-attistibas-planu-20222023-gadam" TargetMode="External"/><Relationship Id="rId6" Type="http://schemas.openxmlformats.org/officeDocument/2006/relationships/hyperlink" Target="https://tap.mk.gov.lv/lv/mk/tap/?pid=40505944&amp;mode=mk&amp;date=2021-08-24" TargetMode="External"/><Relationship Id="rId11" Type="http://schemas.openxmlformats.org/officeDocument/2006/relationships/hyperlink" Target="https://www.valstskapitals.gov.lv/lv/petijumi/" TargetMode="External"/><Relationship Id="rId5" Type="http://schemas.openxmlformats.org/officeDocument/2006/relationships/hyperlink" Target="https://vktap.mk.gov.lv/structuralizer/data/nodes/cacbb24b-4eb8-4fa8-a93a-a5298c896811" TargetMode="External"/><Relationship Id="rId10" Type="http://schemas.openxmlformats.org/officeDocument/2006/relationships/hyperlink" Target="https://www.valstskapitals.gov.lv/lv/petijumi/" TargetMode="External"/><Relationship Id="rId4" Type="http://schemas.openxmlformats.org/officeDocument/2006/relationships/hyperlink" Target="https://www.msci.com/our-solutions/indexes/market-classification" TargetMode="External"/><Relationship Id="rId9" Type="http://schemas.openxmlformats.org/officeDocument/2006/relationships/hyperlink" Target="https://tapportals.mk.gov.lv/legal_acts/056119a9-7b59-498d-b9fe-3febeba30468"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fk\tand\TAND\_Prezentacija\Kred&#299;ti_BALTIC.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4580927384077"/>
          <c:y val="6.2465368912219307E-2"/>
          <c:w val="0.86486351706036746"/>
          <c:h val="0.7260954359871683"/>
        </c:manualLayout>
      </c:layout>
      <c:lineChart>
        <c:grouping val="standard"/>
        <c:varyColors val="0"/>
        <c:ser>
          <c:idx val="0"/>
          <c:order val="0"/>
          <c:tx>
            <c:strRef>
              <c:f>grafiki!$B$13</c:f>
              <c:strCache>
                <c:ptCount val="1"/>
                <c:pt idx="0">
                  <c:v>Igaunija</c:v>
                </c:pt>
              </c:strCache>
            </c:strRef>
          </c:tx>
          <c:spPr>
            <a:ln w="28575" cap="rnd">
              <a:solidFill>
                <a:schemeClr val="accent1"/>
              </a:solidFill>
              <a:round/>
            </a:ln>
            <a:effectLst/>
          </c:spPr>
          <c:marker>
            <c:symbol val="none"/>
          </c:marker>
          <c:cat>
            <c:numRef>
              <c:f>grafiki!$C$2:$O$2</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numCache>
            </c:numRef>
          </c:cat>
          <c:val>
            <c:numRef>
              <c:f>grafiki!$C$13:$O$13</c:f>
              <c:numCache>
                <c:formatCode>General</c:formatCode>
                <c:ptCount val="13"/>
                <c:pt idx="0">
                  <c:v>13731</c:v>
                </c:pt>
                <c:pt idx="1">
                  <c:v>13024</c:v>
                </c:pt>
                <c:pt idx="2">
                  <c:v>13066</c:v>
                </c:pt>
                <c:pt idx="3">
                  <c:v>13164</c:v>
                </c:pt>
                <c:pt idx="4">
                  <c:v>13593</c:v>
                </c:pt>
                <c:pt idx="5">
                  <c:v>14263</c:v>
                </c:pt>
                <c:pt idx="6">
                  <c:v>15222</c:v>
                </c:pt>
                <c:pt idx="7">
                  <c:v>15347</c:v>
                </c:pt>
                <c:pt idx="8">
                  <c:v>16157</c:v>
                </c:pt>
                <c:pt idx="9">
                  <c:v>16707</c:v>
                </c:pt>
                <c:pt idx="10">
                  <c:v>17509</c:v>
                </c:pt>
                <c:pt idx="11">
                  <c:v>18801</c:v>
                </c:pt>
                <c:pt idx="12">
                  <c:v>23074</c:v>
                </c:pt>
              </c:numCache>
            </c:numRef>
          </c:val>
          <c:smooth val="0"/>
          <c:extLst>
            <c:ext xmlns:c16="http://schemas.microsoft.com/office/drawing/2014/chart" uri="{C3380CC4-5D6E-409C-BE32-E72D297353CC}">
              <c16:uniqueId val="{00000000-A2E7-4F47-9E2F-5C6DE53B0298}"/>
            </c:ext>
          </c:extLst>
        </c:ser>
        <c:ser>
          <c:idx val="1"/>
          <c:order val="1"/>
          <c:tx>
            <c:strRef>
              <c:f>grafiki!$B$14</c:f>
              <c:strCache>
                <c:ptCount val="1"/>
                <c:pt idx="0">
                  <c:v>Latvija</c:v>
                </c:pt>
              </c:strCache>
            </c:strRef>
          </c:tx>
          <c:spPr>
            <a:ln w="28575" cap="rnd">
              <a:solidFill>
                <a:srgbClr val="C00000"/>
              </a:solidFill>
              <a:round/>
            </a:ln>
            <a:effectLst/>
          </c:spPr>
          <c:marker>
            <c:symbol val="none"/>
          </c:marker>
          <c:cat>
            <c:numRef>
              <c:f>grafiki!$C$2:$O$2</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numCache>
            </c:numRef>
          </c:cat>
          <c:val>
            <c:numRef>
              <c:f>grafiki!$C$14:$O$14</c:f>
              <c:numCache>
                <c:formatCode>General</c:formatCode>
                <c:ptCount val="13"/>
                <c:pt idx="0">
                  <c:v>17546</c:v>
                </c:pt>
                <c:pt idx="1">
                  <c:v>16194</c:v>
                </c:pt>
                <c:pt idx="2">
                  <c:v>14495</c:v>
                </c:pt>
                <c:pt idx="3">
                  <c:v>13579</c:v>
                </c:pt>
                <c:pt idx="4">
                  <c:v>12374</c:v>
                </c:pt>
                <c:pt idx="5">
                  <c:v>12138</c:v>
                </c:pt>
                <c:pt idx="6">
                  <c:v>12324</c:v>
                </c:pt>
                <c:pt idx="7">
                  <c:v>11740</c:v>
                </c:pt>
                <c:pt idx="8">
                  <c:v>11080</c:v>
                </c:pt>
                <c:pt idx="9">
                  <c:v>10917</c:v>
                </c:pt>
                <c:pt idx="10">
                  <c:v>10503</c:v>
                </c:pt>
                <c:pt idx="11">
                  <c:v>10799</c:v>
                </c:pt>
                <c:pt idx="12">
                  <c:v>11302</c:v>
                </c:pt>
              </c:numCache>
            </c:numRef>
          </c:val>
          <c:smooth val="0"/>
          <c:extLst>
            <c:ext xmlns:c16="http://schemas.microsoft.com/office/drawing/2014/chart" uri="{C3380CC4-5D6E-409C-BE32-E72D297353CC}">
              <c16:uniqueId val="{00000001-A2E7-4F47-9E2F-5C6DE53B0298}"/>
            </c:ext>
          </c:extLst>
        </c:ser>
        <c:ser>
          <c:idx val="2"/>
          <c:order val="2"/>
          <c:tx>
            <c:strRef>
              <c:f>grafiki!$B$15</c:f>
              <c:strCache>
                <c:ptCount val="1"/>
                <c:pt idx="0">
                  <c:v>Lietuva</c:v>
                </c:pt>
              </c:strCache>
            </c:strRef>
          </c:tx>
          <c:spPr>
            <a:ln w="28575" cap="rnd">
              <a:solidFill>
                <a:schemeClr val="accent3"/>
              </a:solidFill>
              <a:round/>
            </a:ln>
            <a:effectLst/>
          </c:spPr>
          <c:marker>
            <c:symbol val="none"/>
          </c:marker>
          <c:cat>
            <c:numRef>
              <c:f>grafiki!$C$2:$O$2</c:f>
              <c:numCache>
                <c:formatCode>General</c:formatCode>
                <c:ptCount val="13"/>
                <c:pt idx="0">
                  <c:v>2010</c:v>
                </c:pt>
                <c:pt idx="1">
                  <c:v>2011</c:v>
                </c:pt>
                <c:pt idx="2">
                  <c:v>2012</c:v>
                </c:pt>
                <c:pt idx="3">
                  <c:v>2013</c:v>
                </c:pt>
                <c:pt idx="4">
                  <c:v>2014</c:v>
                </c:pt>
                <c:pt idx="5">
                  <c:v>2015</c:v>
                </c:pt>
                <c:pt idx="6">
                  <c:v>2016</c:v>
                </c:pt>
                <c:pt idx="7">
                  <c:v>2017</c:v>
                </c:pt>
                <c:pt idx="8">
                  <c:v>2018</c:v>
                </c:pt>
                <c:pt idx="9">
                  <c:v>2019</c:v>
                </c:pt>
                <c:pt idx="10">
                  <c:v>2020</c:v>
                </c:pt>
                <c:pt idx="11">
                  <c:v>2021</c:v>
                </c:pt>
                <c:pt idx="12">
                  <c:v>2022</c:v>
                </c:pt>
              </c:numCache>
            </c:numRef>
          </c:cat>
          <c:val>
            <c:numRef>
              <c:f>grafiki!$C$15:$O$15</c:f>
              <c:numCache>
                <c:formatCode>General</c:formatCode>
                <c:ptCount val="13"/>
                <c:pt idx="0">
                  <c:v>16513</c:v>
                </c:pt>
                <c:pt idx="1">
                  <c:v>15448</c:v>
                </c:pt>
                <c:pt idx="2">
                  <c:v>15318</c:v>
                </c:pt>
                <c:pt idx="3">
                  <c:v>14963</c:v>
                </c:pt>
                <c:pt idx="4">
                  <c:v>14825</c:v>
                </c:pt>
                <c:pt idx="5">
                  <c:v>15464</c:v>
                </c:pt>
                <c:pt idx="6">
                  <c:v>16602</c:v>
                </c:pt>
                <c:pt idx="7">
                  <c:v>17338</c:v>
                </c:pt>
                <c:pt idx="8">
                  <c:v>18416</c:v>
                </c:pt>
                <c:pt idx="9">
                  <c:v>19364</c:v>
                </c:pt>
                <c:pt idx="10">
                  <c:v>18727</c:v>
                </c:pt>
                <c:pt idx="11">
                  <c:v>21095</c:v>
                </c:pt>
                <c:pt idx="12">
                  <c:v>27650</c:v>
                </c:pt>
              </c:numCache>
            </c:numRef>
          </c:val>
          <c:smooth val="0"/>
          <c:extLst>
            <c:ext xmlns:c16="http://schemas.microsoft.com/office/drawing/2014/chart" uri="{C3380CC4-5D6E-409C-BE32-E72D297353CC}">
              <c16:uniqueId val="{00000002-A2E7-4F47-9E2F-5C6DE53B0298}"/>
            </c:ext>
          </c:extLst>
        </c:ser>
        <c:dLbls>
          <c:showLegendKey val="0"/>
          <c:showVal val="0"/>
          <c:showCatName val="0"/>
          <c:showSerName val="0"/>
          <c:showPercent val="0"/>
          <c:showBubbleSize val="0"/>
        </c:dLbls>
        <c:smooth val="0"/>
        <c:axId val="1702569440"/>
        <c:axId val="1702572768"/>
      </c:lineChart>
      <c:catAx>
        <c:axId val="1702569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mn-cs"/>
              </a:defRPr>
            </a:pPr>
            <a:endParaRPr lang="lv-LV"/>
          </a:p>
        </c:txPr>
        <c:crossAx val="1702572768"/>
        <c:crosses val="autoZero"/>
        <c:auto val="1"/>
        <c:lblAlgn val="ctr"/>
        <c:lblOffset val="100"/>
        <c:noMultiLvlLbl val="0"/>
      </c:catAx>
      <c:valAx>
        <c:axId val="17025727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mn-cs"/>
              </a:defRPr>
            </a:pPr>
            <a:endParaRPr lang="lv-LV"/>
          </a:p>
        </c:txPr>
        <c:crossAx val="1702569440"/>
        <c:crosses val="autoZero"/>
        <c:crossBetween val="between"/>
      </c:valAx>
      <c:spPr>
        <a:noFill/>
        <a:ln>
          <a:noFill/>
        </a:ln>
        <a:effectLst/>
      </c:spPr>
    </c:plotArea>
    <c:legend>
      <c:legendPos val="b"/>
      <c:layout>
        <c:manualLayout>
          <c:xMode val="edge"/>
          <c:yMode val="edge"/>
          <c:x val="0.25769908890345333"/>
          <c:y val="0.89115288334622922"/>
          <c:w val="0.48460163757373237"/>
          <c:h val="9.7286423012152387E-2"/>
        </c:manualLayout>
      </c:layout>
      <c:overlay val="0"/>
      <c:spPr>
        <a:noFill/>
        <a:ln>
          <a:noFill/>
        </a:ln>
        <a:effectLst/>
      </c:spPr>
      <c:txPr>
        <a:bodyPr rot="0" spcFirstLastPara="1" vertOverflow="ellipsis" vert="horz" wrap="square" anchor="ctr" anchorCtr="1"/>
        <a:lstStyle/>
        <a:p>
          <a:pPr>
            <a:defRPr sz="800" b="1" i="0" u="none" strike="noStrike" kern="1200" baseline="0">
              <a:solidFill>
                <a:schemeClr val="tx1">
                  <a:lumMod val="65000"/>
                  <a:lumOff val="35000"/>
                </a:schemeClr>
              </a:solidFill>
              <a:latin typeface="Verdana" panose="020B0604030504040204" pitchFamily="34" charset="0"/>
              <a:ea typeface="Verdana" panose="020B0604030504040204" pitchFamily="34" charset="0"/>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latin typeface="Verdana" panose="020B0604030504040204" pitchFamily="34" charset="0"/>
          <a:ea typeface="Verdana" panose="020B0604030504040204" pitchFamily="34" charset="0"/>
        </a:defRPr>
      </a:pPr>
      <a:endParaRPr lang="lv-LV"/>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519667676601066"/>
          <c:y val="0.22885050687179354"/>
          <c:w val="0.88736815147279691"/>
          <c:h val="0.61863947704893896"/>
        </c:manualLayout>
      </c:layout>
      <c:barChart>
        <c:barDir val="col"/>
        <c:grouping val="clustered"/>
        <c:varyColors val="0"/>
        <c:ser>
          <c:idx val="0"/>
          <c:order val="0"/>
          <c:tx>
            <c:strRef>
              <c:f>Sheet1!$B$1</c:f>
              <c:strCache>
                <c:ptCount val="1"/>
                <c:pt idx="0">
                  <c:v>2021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Pt>
            <c:idx val="2"/>
            <c:invertIfNegative val="0"/>
            <c:bubble3D val="0"/>
            <c:extLst>
              <c:ext xmlns:c16="http://schemas.microsoft.com/office/drawing/2014/chart" uri="{C3380CC4-5D6E-409C-BE32-E72D297353CC}">
                <c16:uniqueId val="{00000001-EF76-4F0C-B22F-F2BF0C0000A6}"/>
              </c:ext>
            </c:extLst>
          </c:dPt>
          <c:dPt>
            <c:idx val="3"/>
            <c:invertIfNegative val="0"/>
            <c:bubble3D val="0"/>
            <c:extLst>
              <c:ext xmlns:c16="http://schemas.microsoft.com/office/drawing/2014/chart" uri="{C3380CC4-5D6E-409C-BE32-E72D297353CC}">
                <c16:uniqueId val="{00000003-EF76-4F0C-B22F-F2BF0C0000A6}"/>
              </c:ext>
            </c:extLst>
          </c:dPt>
          <c:dLbls>
            <c:dLbl>
              <c:idx val="0"/>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solidFill>
                      <a:latin typeface="Verdana" panose="020B0604030504040204" pitchFamily="34" charset="0"/>
                      <a:ea typeface="Verdana" panose="020B0604030504040204" pitchFamily="34" charset="0"/>
                      <a:cs typeface="Times New Roman" panose="02020603050405020304" pitchFamily="18" charset="0"/>
                    </a:defRPr>
                  </a:pPr>
                  <a:endParaRPr lang="lv-LV"/>
                </a:p>
              </c:txPr>
              <c:showLegendKey val="0"/>
              <c:showVal val="1"/>
              <c:showCatName val="0"/>
              <c:showSerName val="0"/>
              <c:showPercent val="0"/>
              <c:showBubbleSize val="0"/>
              <c:extLst>
                <c:ext xmlns:c16="http://schemas.microsoft.com/office/drawing/2014/chart" uri="{C3380CC4-5D6E-409C-BE32-E72D297353CC}">
                  <c16:uniqueId val="{00000004-EF76-4F0C-B22F-F2BF0C0000A6}"/>
                </c:ext>
              </c:extLst>
            </c:dLbl>
            <c:dLbl>
              <c:idx val="1"/>
              <c:layout>
                <c:manualLayout>
                  <c:x val="3.717315430898292E-3"/>
                  <c:y val="-1.1454718804521959E-2"/>
                </c:manualLayout>
              </c:layout>
              <c:spPr>
                <a:noFill/>
                <a:ln>
                  <a:noFill/>
                </a:ln>
                <a:effectLst/>
              </c:spPr>
              <c:txPr>
                <a:bodyPr rot="0" spcFirstLastPara="1" vertOverflow="ellipsis" vert="horz" wrap="square" lIns="38100" tIns="19050" rIns="38100" bIns="19050" anchor="ctr" anchorCtr="1">
                  <a:noAutofit/>
                </a:bodyPr>
                <a:lstStyle/>
                <a:p>
                  <a:pPr>
                    <a:defRPr sz="800" b="1" i="0" u="none" strike="noStrike" kern="1200" baseline="0">
                      <a:solidFill>
                        <a:schemeClr val="tx1"/>
                      </a:solidFill>
                      <a:latin typeface="Verdana" panose="020B0604030504040204" pitchFamily="34" charset="0"/>
                      <a:ea typeface="Verdana" panose="020B0604030504040204" pitchFamily="34" charset="0"/>
                      <a:cs typeface="Times New Roman" panose="02020603050405020304" pitchFamily="18" charset="0"/>
                    </a:defRPr>
                  </a:pPr>
                  <a:endParaRPr lang="lv-LV"/>
                </a:p>
              </c:txPr>
              <c:showLegendKey val="0"/>
              <c:showVal val="1"/>
              <c:showCatName val="0"/>
              <c:showSerName val="0"/>
              <c:showPercent val="0"/>
              <c:showBubbleSize val="0"/>
              <c:extLst>
                <c:ext xmlns:c15="http://schemas.microsoft.com/office/drawing/2012/chart" uri="{CE6537A1-D6FC-4f65-9D91-7224C49458BB}">
                  <c15:layout>
                    <c:manualLayout>
                      <c:w val="0.289616337923291"/>
                      <c:h val="0.2102924484858705"/>
                    </c:manualLayout>
                  </c15:layout>
                </c:ext>
                <c:ext xmlns:c16="http://schemas.microsoft.com/office/drawing/2014/chart" uri="{C3380CC4-5D6E-409C-BE32-E72D297353CC}">
                  <c16:uniqueId val="{00000005-EF76-4F0C-B22F-F2BF0C0000A6}"/>
                </c:ext>
              </c:extLst>
            </c:dLbl>
            <c:dLbl>
              <c:idx val="2"/>
              <c:spPr>
                <a:noFill/>
                <a:ln>
                  <a:noFill/>
                </a:ln>
                <a:effectLst/>
              </c:spPr>
              <c:txPr>
                <a:bodyPr rot="0" spcFirstLastPara="1" vertOverflow="ellipsis" vert="horz" wrap="square" lIns="38100" tIns="19050" rIns="38100" bIns="19050" anchor="ctr" anchorCtr="1">
                  <a:noAutofit/>
                </a:bodyPr>
                <a:lstStyle/>
                <a:p>
                  <a:pPr>
                    <a:defRPr sz="800" b="1" i="0" u="none" strike="noStrike" kern="1200" baseline="0">
                      <a:solidFill>
                        <a:schemeClr val="tx1"/>
                      </a:solidFill>
                      <a:latin typeface="Verdana" panose="020B0604030504040204" pitchFamily="34" charset="0"/>
                      <a:ea typeface="Verdana" panose="020B0604030504040204" pitchFamily="34" charset="0"/>
                      <a:cs typeface="Times New Roman" panose="02020603050405020304" pitchFamily="18" charset="0"/>
                    </a:defRPr>
                  </a:pPr>
                  <a:endParaRPr lang="lv-LV"/>
                </a:p>
              </c:txPr>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c15:spPr>
                </c:ext>
                <c:ext xmlns:c16="http://schemas.microsoft.com/office/drawing/2014/chart" uri="{C3380CC4-5D6E-409C-BE32-E72D297353CC}">
                  <c16:uniqueId val="{00000001-EF76-4F0C-B22F-F2BF0C0000A6}"/>
                </c:ext>
              </c:extLst>
            </c:dLbl>
            <c:dLbl>
              <c:idx val="3"/>
              <c:layout>
                <c:manualLayout>
                  <c:x val="8.2290240963996224E-3"/>
                  <c:y val="3.8096458059034541E-2"/>
                </c:manualLayout>
              </c:layout>
              <c:tx>
                <c:rich>
                  <a:bodyPr rot="0" spcFirstLastPara="1" vertOverflow="ellipsis" vert="horz" wrap="square" lIns="38100" tIns="19050" rIns="38100" bIns="19050" anchor="ctr" anchorCtr="0">
                    <a:noAutofit/>
                  </a:bodyPr>
                  <a:lstStyle/>
                  <a:p>
                    <a:pPr algn="l">
                      <a:defRPr sz="800" b="1" i="0" u="none" strike="noStrike" kern="1200" baseline="0">
                        <a:solidFill>
                          <a:schemeClr val="tx2"/>
                        </a:solidFill>
                        <a:latin typeface="Verdana" panose="020B0604030504040204" pitchFamily="34" charset="0"/>
                        <a:ea typeface="Verdana" panose="020B0604030504040204" pitchFamily="34" charset="0"/>
                        <a:cs typeface="Times New Roman" panose="02020603050405020304" pitchFamily="18" charset="0"/>
                      </a:defRPr>
                    </a:pPr>
                    <a:fld id="{E8284C77-6528-45DF-B37F-1BFC1CA7413C}" type="VALUE">
                      <a:rPr lang="en-US" sz="800">
                        <a:solidFill>
                          <a:srgbClr val="FF0000"/>
                        </a:solidFill>
                        <a:latin typeface="Verdana" panose="020B0604030504040204" pitchFamily="34" charset="0"/>
                        <a:ea typeface="Verdana" panose="020B0604030504040204" pitchFamily="34" charset="0"/>
                      </a:rPr>
                      <a:pPr algn="l">
                        <a:defRPr sz="800" b="1" i="0" u="none" strike="noStrike" kern="1200" baseline="0">
                          <a:solidFill>
                            <a:schemeClr val="tx2"/>
                          </a:solidFill>
                          <a:latin typeface="Verdana" panose="020B0604030504040204" pitchFamily="34" charset="0"/>
                          <a:ea typeface="Verdana" panose="020B0604030504040204" pitchFamily="34" charset="0"/>
                          <a:cs typeface="Times New Roman" panose="02020603050405020304" pitchFamily="18" charset="0"/>
                        </a:defRPr>
                      </a:pPr>
                      <a:t>[VALUE]</a:t>
                    </a:fld>
                    <a:endParaRPr lang="lv-LV"/>
                  </a:p>
                </c:rich>
              </c:tx>
              <c:spPr>
                <a:noFill/>
                <a:ln>
                  <a:noFill/>
                </a:ln>
                <a:effectLst/>
              </c:spPr>
              <c:showLegendKey val="0"/>
              <c:showVal val="1"/>
              <c:showCatName val="0"/>
              <c:showSerName val="0"/>
              <c:showPercent val="0"/>
              <c:showBubbleSize val="0"/>
              <c:extLst>
                <c:ext xmlns:c15="http://schemas.microsoft.com/office/drawing/2012/chart" uri="{CE6537A1-D6FC-4f65-9D91-7224C49458BB}">
                  <c15:layout>
                    <c:manualLayout>
                      <c:w val="0.2407427137690534"/>
                      <c:h val="0.29266316861351271"/>
                    </c:manualLayout>
                  </c15:layout>
                  <c15:dlblFieldTable/>
                  <c15:showDataLabelsRange val="0"/>
                </c:ext>
                <c:ext xmlns:c16="http://schemas.microsoft.com/office/drawing/2014/chart" uri="{C3380CC4-5D6E-409C-BE32-E72D297353CC}">
                  <c16:uniqueId val="{00000003-EF76-4F0C-B22F-F2BF0C0000A6}"/>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2"/>
                    </a:solidFill>
                    <a:latin typeface="Verdana" panose="020B0604030504040204" pitchFamily="34" charset="0"/>
                    <a:ea typeface="Verdana" panose="020B0604030504040204" pitchFamily="34" charset="0"/>
                    <a:cs typeface="Times New Roman" panose="02020603050405020304" pitchFamily="18" charset="0"/>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Sheet1!$A$2:$A$5</c:f>
              <c:strCache>
                <c:ptCount val="4"/>
                <c:pt idx="0">
                  <c:v>EU</c:v>
                </c:pt>
                <c:pt idx="1">
                  <c:v>EE</c:v>
                </c:pt>
                <c:pt idx="2">
                  <c:v>LT</c:v>
                </c:pt>
                <c:pt idx="3">
                  <c:v>LV</c:v>
                </c:pt>
              </c:strCache>
            </c:strRef>
          </c:cat>
          <c:val>
            <c:numRef>
              <c:f>Sheet1!$B$2:$B$5</c:f>
              <c:numCache>
                <c:formatCode>0.0%</c:formatCode>
                <c:ptCount val="4"/>
                <c:pt idx="0" formatCode="0%">
                  <c:v>0.54</c:v>
                </c:pt>
                <c:pt idx="1">
                  <c:v>0.17407045676915603</c:v>
                </c:pt>
                <c:pt idx="2">
                  <c:v>9.3301592769960501E-2</c:v>
                </c:pt>
                <c:pt idx="3">
                  <c:v>2.9951185022598525E-2</c:v>
                </c:pt>
              </c:numCache>
            </c:numRef>
          </c:val>
          <c:extLst>
            <c:ext xmlns:c16="http://schemas.microsoft.com/office/drawing/2014/chart" uri="{C3380CC4-5D6E-409C-BE32-E72D297353CC}">
              <c16:uniqueId val="{00000006-EF76-4F0C-B22F-F2BF0C0000A6}"/>
            </c:ext>
          </c:extLst>
        </c:ser>
        <c:dLbls>
          <c:showLegendKey val="0"/>
          <c:showVal val="0"/>
          <c:showCatName val="0"/>
          <c:showSerName val="0"/>
          <c:showPercent val="0"/>
          <c:showBubbleSize val="0"/>
        </c:dLbls>
        <c:gapWidth val="100"/>
        <c:overlap val="-24"/>
        <c:axId val="1254405136"/>
        <c:axId val="1254405552"/>
      </c:barChart>
      <c:catAx>
        <c:axId val="125440513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800" b="1" i="0" u="none" strike="noStrike" kern="1200" baseline="0">
                <a:solidFill>
                  <a:schemeClr val="tx1"/>
                </a:solidFill>
                <a:latin typeface="Verdana" panose="020B0604030504040204" pitchFamily="34" charset="0"/>
                <a:ea typeface="Verdana" panose="020B0604030504040204" pitchFamily="34" charset="0"/>
                <a:cs typeface="Times New Roman" panose="02020603050405020304" pitchFamily="18" charset="0"/>
              </a:defRPr>
            </a:pPr>
            <a:endParaRPr lang="lv-LV"/>
          </a:p>
        </c:txPr>
        <c:crossAx val="1254405552"/>
        <c:crosses val="autoZero"/>
        <c:auto val="1"/>
        <c:lblAlgn val="ctr"/>
        <c:lblOffset val="100"/>
        <c:noMultiLvlLbl val="0"/>
      </c:catAx>
      <c:valAx>
        <c:axId val="1254405552"/>
        <c:scaling>
          <c:orientation val="minMax"/>
        </c:scaling>
        <c:delete val="1"/>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crossAx val="125440513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lv-LV"/>
    </a:p>
  </c:txPr>
  <c:externalData r:id="rId1">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Word dokuments" ma:contentTypeID="0x01010087983A572AF69A4797AA38F975423DF5" ma:contentTypeVersion="3" ma:contentTypeDescription="Izveidot jaunu Word dokumentu." ma:contentTypeScope="" ma:versionID="cab34733235a5cad04df576bfa99c351">
  <xsd:schema xmlns:xsd="http://www.w3.org/2001/XMLSchema" xmlns:xs="http://www.w3.org/2001/XMLSchema" xmlns:p="http://schemas.microsoft.com/office/2006/metadata/properties" xmlns:ns1="http://schemas.microsoft.com/sharepoint/v3" xmlns:ns2="7048371a-c377-4617-a558-28bad1ac8a64" targetNamespace="http://schemas.microsoft.com/office/2006/metadata/properties" ma:root="true" ma:fieldsID="ab551cc09236c065bb56e8254a2da789" ns1:_="" ns2:_="">
    <xsd:import namespace="http://schemas.microsoft.com/sharepoint/v3"/>
    <xsd:import namespace="7048371a-c377-4617-a558-28bad1ac8a64"/>
    <xsd:element name="properties">
      <xsd:complexType>
        <xsd:sequence>
          <xsd:element name="documentManagement">
            <xsd:complexType>
              <xsd:all>
                <xsd:element ref="ns2:testGrupas" minOccurs="0"/>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9" nillable="true" ma:displayName="Sākuma datuma plānošana" ma:description="Sākuma datuma plānošana ir vietnes kolonna, ko izveido publicēšanas līdzeklis. To izmanto, lai norādītu datumu un laiku, kad lapa tiks pirmo reizi parādīta vietnes apmeklētājiem." ma:internalName="PublishingStartDate">
      <xsd:simpleType>
        <xsd:restriction base="dms:Unknown"/>
      </xsd:simpleType>
    </xsd:element>
    <xsd:element name="PublishingExpirationDate" ma:index="10" nillable="true" ma:displayName="Beigu datuma plānošana" ma:description="Beigu datuma plānošana ir vietnes kolonna, ko izveido publicēšanas līdzeklis. To izmanto, lai norādītu datumu un laiku, kad tiks pārtraukta šīs lapas rādīšana vietnes apmeklētājiem."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048371a-c377-4617-a558-28bad1ac8a64" elementFormDefault="qualified">
    <xsd:import namespace="http://schemas.microsoft.com/office/2006/documentManagement/types"/>
    <xsd:import namespace="http://schemas.microsoft.com/office/infopath/2007/PartnerControls"/>
    <xsd:element name="testGrupas" ma:index="8" nillable="true" ma:displayName="testGrupas" ma:list="UserInfo" ma:SearchPeopleOnly="false" ma:SharePointGroup="0" ma:internalName="testGrupas"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testGrupas xmlns="7048371a-c377-4617-a558-28bad1ac8a64">
      <UserInfo>
        <DisplayName/>
        <AccountId xsi:nil="true"/>
        <AccountType/>
      </UserInfo>
    </testGrupas>
  </documentManagement>
</p:properties>
</file>

<file path=customXml/itemProps1.xml><?xml version="1.0" encoding="utf-8"?>
<ds:datastoreItem xmlns:ds="http://schemas.openxmlformats.org/officeDocument/2006/customXml" ds:itemID="{67F3DB07-B274-450A-8EC3-8DA04FB94E0C}">
  <ds:schemaRefs>
    <ds:schemaRef ds:uri="http://schemas.microsoft.com/sharepoint/v3/contenttype/forms"/>
  </ds:schemaRefs>
</ds:datastoreItem>
</file>

<file path=customXml/itemProps2.xml><?xml version="1.0" encoding="utf-8"?>
<ds:datastoreItem xmlns:ds="http://schemas.openxmlformats.org/officeDocument/2006/customXml" ds:itemID="{BE74186B-AD58-4E87-B86C-AFE5B5886C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048371a-c377-4617-a558-28bad1ac8a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2240ACB-E586-4F44-9B0F-DEE75762D682}">
  <ds:schemaRefs>
    <ds:schemaRef ds:uri="http://schemas.openxmlformats.org/officeDocument/2006/bibliography"/>
  </ds:schemaRefs>
</ds:datastoreItem>
</file>

<file path=customXml/itemProps4.xml><?xml version="1.0" encoding="utf-8"?>
<ds:datastoreItem xmlns:ds="http://schemas.openxmlformats.org/officeDocument/2006/customXml" ds:itemID="{9A596DAD-4B83-4D19-B50A-E0233BCA50F2}">
  <ds:schemaRefs>
    <ds:schemaRef ds:uri="http://schemas.microsoft.com/office/2006/metadata/properties"/>
    <ds:schemaRef ds:uri="http://schemas.microsoft.com/office/infopath/2007/PartnerControls"/>
    <ds:schemaRef ds:uri="http://schemas.microsoft.com/sharepoint/v3"/>
    <ds:schemaRef ds:uri="7048371a-c377-4617-a558-28bad1ac8a64"/>
  </ds:schemaRefs>
</ds:datastoreItem>
</file>

<file path=docMetadata/LabelInfo.xml><?xml version="1.0" encoding="utf-8"?>
<clbl:labelList xmlns:clbl="http://schemas.microsoft.com/office/2020/mipLabelMetadata">
  <clbl:label id="{fd50a0e4-c289-4266-b7ff-7d9cf5066e91}" enabled="0" method="" siteId="{fd50a0e4-c289-4266-b7ff-7d9cf5066e91}" removed="1"/>
</clbl:labelList>
</file>

<file path=docProps/app.xml><?xml version="1.0" encoding="utf-8"?>
<Properties xmlns="http://schemas.openxmlformats.org/officeDocument/2006/extended-properties" xmlns:vt="http://schemas.openxmlformats.org/officeDocument/2006/docPropsVTypes">
  <Template>Normal.dotm</Template>
  <TotalTime>11</TotalTime>
  <Pages>27</Pages>
  <Words>40385</Words>
  <Characters>23020</Characters>
  <Application>Microsoft Office Word</Application>
  <DocSecurity>0</DocSecurity>
  <Lines>191</Lines>
  <Paragraphs>126</Paragraphs>
  <ScaleCrop>false</ScaleCrop>
  <HeadingPairs>
    <vt:vector size="4" baseType="variant">
      <vt:variant>
        <vt:lpstr>Title</vt:lpstr>
      </vt:variant>
      <vt:variant>
        <vt:i4>1</vt:i4>
      </vt:variant>
      <vt:variant>
        <vt:lpstr>Nosaukums</vt:lpstr>
      </vt:variant>
      <vt:variant>
        <vt:i4>1</vt:i4>
      </vt:variant>
    </vt:vector>
  </HeadingPairs>
  <TitlesOfParts>
    <vt:vector size="2" baseType="lpstr">
      <vt:lpstr/>
      <vt:lpstr/>
    </vt:vector>
  </TitlesOfParts>
  <Company/>
  <LinksUpToDate>false</LinksUpToDate>
  <CharactersWithSpaces>63279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Aija Zitcere</dc:creator>
  <cp:keywords/>
  <dc:description/>
  <cp:lastModifiedBy>Imants Tiesnieks</cp:lastModifiedBy>
  <cp:revision>6</cp:revision>
  <cp:lastPrinted>2023-03-07T12:30:00Z</cp:lastPrinted>
  <dcterms:created xsi:type="dcterms:W3CDTF">2023-05-15T10:05:00Z</dcterms:created>
  <dcterms:modified xsi:type="dcterms:W3CDTF">2023-05-15T10:22:00Z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0x01010087983A572AF69A4797AA38F975423DF5</vt:lpwstr>
  </property>
</Properties>
</file>