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4"/>
  </p:sldMasterIdLst>
  <p:notesMasterIdLst>
    <p:notesMasterId r:id="rId11"/>
  </p:notesMasterIdLst>
  <p:sldIdLst>
    <p:sldId id="629" r:id="rId5"/>
    <p:sldId id="5166" r:id="rId6"/>
    <p:sldId id="5126" r:id="rId7"/>
    <p:sldId id="5156" r:id="rId8"/>
    <p:sldId id="5167" r:id="rId9"/>
    <p:sldId id="5164" r:id="rId10"/>
  </p:sldIdLst>
  <p:sldSz cx="12192000" cy="6858000"/>
  <p:notesSz cx="6724650" cy="9774238"/>
  <p:defaultTextStyle>
    <a:defPPr>
      <a:defRPr lang="en-US"/>
    </a:defPPr>
    <a:lvl1pPr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1pPr>
    <a:lvl2pPr marL="468313" indent="-111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2pPr>
    <a:lvl3pPr marL="938213" indent="-238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3pPr>
    <a:lvl4pPr marL="1408113" indent="-365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4pPr>
    <a:lvl5pPr marL="1878013" indent="-492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605F02-E2F0-9B1E-9BC9-0D0FFF01B97F}" name="Aina Greiškāne" initials="AG" userId="Aina Greiškāne" providerId="None"/>
  <p188:author id="{61DDDE13-A614-2F4D-0B89-9DD87263E92D}" name="Svetlana Ševčenko" initials="SŠ" userId="Svetlana Ševčenko" providerId="None"/>
  <p188:author id="{1A3A781C-C1B4-F6F5-DDC2-CF32E6858092}" name="FM" initials="FM" userId="FM" providerId="None"/>
  <p188:author id="{9A249B1C-B28E-D22F-AC1E-BD75E220C274}" name="Liene Ernestsone" initials="LE" userId="Liene Ernestsone" providerId="None"/>
  <p188:author id="{E0012526-13FF-3B36-BDB5-F41CA1977849}" name="Finanšu ministrija" initials="FM" userId="Finanšu ministrija" providerId="None"/>
  <p188:author id="{D24E7227-62C1-1BFE-A079-381F9B05517C}" name="Līva Jirgensone" initials="LJ" userId="Līva Jirgensone" providerId="None"/>
  <p188:author id="{DAED532A-E6EB-032C-A3C5-D0ECC2894FBD}" name="Laura Naudiņa" initials="LN" userId="Laura Naudiņa" providerId="None"/>
  <p188:author id="{FCCE6C33-249C-D01A-7B93-32B3F10E5AB2}" name="Diāna Rancāne" initials="DR" userId="Diāna Rancāne" providerId="None"/>
  <p188:author id="{215ACD4A-C272-F3F7-2CB0-D5DC68308839}" name="Dainis Linuzs" initials="DL" userId="Dainis Linuzs" providerId="None"/>
  <p188:author id="{4F399051-F95D-310E-2D26-A49B87DEA48E}" name="Ance Rudzīte" initials="AR" userId="Ance Rudzīte" providerId="None"/>
  <p188:author id="{5187F257-2980-48E5-12DF-D6EF6020C6D0}" name="Ain Greiškāne" initials="AG" userId="Ain Greiškāne" providerId="None"/>
  <p188:author id="{84E05662-A4B6-1DB1-ECEF-0FDD3F1B7D3E}" name="Ilze Mežsarga" initials="IM" userId="Ilze Mežsarga" providerId="None"/>
  <p188:author id="{3FFDF465-5919-08DD-EB76-314BBAD0D277}" name="Gita Tenisone" initials="GT" userId="Gita Tenisone" providerId="None"/>
  <p188:author id="{3769D666-D54D-3609-C23A-DFC2FC2883FE}" name="Dace Ķeze" initials="DĶ" userId="Dace Ķeze" providerId="None"/>
  <p188:author id="{F816A170-2CC4-F44C-CE92-DD35F94EFB0B}" name="Inese Lase" initials="IL" userId="Inese Lase" providerId="None"/>
  <p188:author id="{283A947F-1B38-D9C4-B8B6-00377730AAC1}" name="Andrejs Zambžetskis" initials="AZ" userId="Andrejs Zambžetskis" providerId="None"/>
  <p188:author id="{81736C8D-D524-4ECD-0DF2-40D921BE76D1}" name="Dainis Linužs" initials="DL" userId="Dainis Linužs" providerId="None"/>
  <p188:author id="{E847A79F-D443-B16B-EA28-69CB9B8B1BA4}" name="Anna Pukse " initials="AP" userId="Anna Pukse " providerId="None"/>
  <p188:author id="{F26303AF-3F83-F70C-BE39-2ED3E632BC17}" name="Anna Pukse" initials="AP" userId="Anna Pukse" providerId="None"/>
  <p188:author id="{FDF122BF-5318-FCEB-A110-DA40DC2E4C43}" name="Reinis Dzelzkalējs" initials="RD" userId="Reinis Dzelzkalējs" providerId="None"/>
  <p188:author id="{F53BC4C6-97A2-7284-9588-AE3ADA29D61C}" name="Ieva Ziepniece" initials="IZ" userId="Ieva Ziepniece" providerId="None"/>
  <p188:author id="{B29C72D1-89C9-D0DB-A9D1-13BE16DCAC5F}" name="Jekaterina Sorokina" initials="JS" userId="Jekaterina Sorokina" providerId="None"/>
  <p188:author id="{E084FBEF-7640-9E3A-4720-886BF0D08EAC}" name="Arta Putniņa" initials="AP" userId="Arta Putniņa" providerId="None"/>
  <p188:author id="{93CF8DF7-ACD3-7E47-F16D-3D031C6CAA2B}" name="Evita Bāliņa" initials="EBā" userId="Evita Bāliņa"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iāna Rancāne" initials="DR" lastIdx="10" clrIdx="0">
    <p:extLst>
      <p:ext uri="{19B8F6BF-5375-455C-9EA6-DF929625EA0E}">
        <p15:presenceInfo xmlns:p15="http://schemas.microsoft.com/office/powerpoint/2012/main" userId="Diāna Rancāne" providerId="None"/>
      </p:ext>
    </p:extLst>
  </p:cmAuthor>
  <p:cmAuthor id="2" name="Arta Putniņa" initials="AP" lastIdx="1" clrIdx="1">
    <p:extLst>
      <p:ext uri="{19B8F6BF-5375-455C-9EA6-DF929625EA0E}">
        <p15:presenceInfo xmlns:p15="http://schemas.microsoft.com/office/powerpoint/2012/main" userId="Arta Putniņ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2269"/>
    <a:srgbClr val="F9FBFD"/>
    <a:srgbClr val="EAF1FA"/>
    <a:srgbClr val="595959"/>
    <a:srgbClr val="4FEFE7"/>
    <a:srgbClr val="4BA2F2"/>
    <a:srgbClr val="2F5597"/>
    <a:srgbClr val="5B9BD5"/>
    <a:srgbClr val="4A7EBB"/>
    <a:srgbClr val="789D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39" autoAdjust="0"/>
    <p:restoredTop sz="88870" autoAdjust="0"/>
  </p:normalViewPr>
  <p:slideViewPr>
    <p:cSldViewPr snapToGrid="0" snapToObjects="1">
      <p:cViewPr varScale="1">
        <p:scale>
          <a:sx n="95" d="100"/>
          <a:sy n="95" d="100"/>
        </p:scale>
        <p:origin x="1050" y="72"/>
      </p:cViewPr>
      <p:guideLst>
        <p:guide orient="horz" pos="2160"/>
        <p:guide pos="3840"/>
      </p:guideLst>
    </p:cSldViewPr>
  </p:slideViewPr>
  <p:notesTextViewPr>
    <p:cViewPr>
      <p:scale>
        <a:sx n="66" d="100"/>
        <a:sy n="66" d="100"/>
      </p:scale>
      <p:origin x="0" y="0"/>
    </p:cViewPr>
  </p:notesTextViewPr>
  <p:sorterViewPr>
    <p:cViewPr>
      <p:scale>
        <a:sx n="100" d="100"/>
        <a:sy n="100" d="100"/>
      </p:scale>
      <p:origin x="0" y="-150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14015" cy="488712"/>
          </a:xfrm>
          <a:prstGeom prst="rect">
            <a:avLst/>
          </a:prstGeom>
        </p:spPr>
        <p:txBody>
          <a:bodyPr vert="horz" lIns="90848" tIns="45424" rIns="90848" bIns="45424" rtlCol="0"/>
          <a:lstStyle>
            <a:lvl1pPr algn="l" defTabSz="933495" fontAlgn="auto">
              <a:spcBef>
                <a:spcPts val="0"/>
              </a:spcBef>
              <a:spcAft>
                <a:spcPts val="0"/>
              </a:spcAft>
              <a:defRPr sz="1200">
                <a:latin typeface="+mn-lt"/>
                <a:cs typeface="+mn-cs"/>
              </a:defRPr>
            </a:lvl1pPr>
          </a:lstStyle>
          <a:p>
            <a:pPr>
              <a:defRPr/>
            </a:pPr>
            <a:endParaRPr lang="lv-LV"/>
          </a:p>
        </p:txBody>
      </p:sp>
      <p:sp>
        <p:nvSpPr>
          <p:cNvPr id="3" name="Date Placeholder 2"/>
          <p:cNvSpPr>
            <a:spLocks noGrp="1"/>
          </p:cNvSpPr>
          <p:nvPr>
            <p:ph type="dt" idx="1"/>
          </p:nvPr>
        </p:nvSpPr>
        <p:spPr>
          <a:xfrm>
            <a:off x="3809079" y="0"/>
            <a:ext cx="2914015" cy="488712"/>
          </a:xfrm>
          <a:prstGeom prst="rect">
            <a:avLst/>
          </a:prstGeom>
        </p:spPr>
        <p:txBody>
          <a:bodyPr vert="horz" lIns="90848" tIns="45424" rIns="90848" bIns="45424" rtlCol="0"/>
          <a:lstStyle>
            <a:lvl1pPr algn="r" defTabSz="933495" fontAlgn="auto">
              <a:spcBef>
                <a:spcPts val="0"/>
              </a:spcBef>
              <a:spcAft>
                <a:spcPts val="0"/>
              </a:spcAft>
              <a:defRPr sz="1200">
                <a:latin typeface="+mn-lt"/>
                <a:cs typeface="+mn-cs"/>
              </a:defRPr>
            </a:lvl1pPr>
          </a:lstStyle>
          <a:p>
            <a:pPr>
              <a:defRPr/>
            </a:pPr>
            <a:fld id="{C269A99F-EF31-4B9C-A738-C27DFF01580E}" type="datetimeFigureOut">
              <a:rPr lang="lv-LV"/>
              <a:pPr>
                <a:defRPr/>
              </a:pPr>
              <a:t>25.03.2025</a:t>
            </a:fld>
            <a:endParaRPr lang="lv-LV"/>
          </a:p>
        </p:txBody>
      </p:sp>
      <p:sp>
        <p:nvSpPr>
          <p:cNvPr id="4" name="Slide Image Placeholder 3"/>
          <p:cNvSpPr>
            <a:spLocks noGrp="1" noRot="1" noChangeAspect="1"/>
          </p:cNvSpPr>
          <p:nvPr>
            <p:ph type="sldImg" idx="2"/>
          </p:nvPr>
        </p:nvSpPr>
        <p:spPr>
          <a:xfrm>
            <a:off x="104775" y="733425"/>
            <a:ext cx="6515100" cy="3665538"/>
          </a:xfrm>
          <a:prstGeom prst="rect">
            <a:avLst/>
          </a:prstGeom>
          <a:noFill/>
          <a:ln w="12700">
            <a:solidFill>
              <a:prstClr val="black"/>
            </a:solidFill>
          </a:ln>
        </p:spPr>
        <p:txBody>
          <a:bodyPr vert="horz" lIns="90848" tIns="45424" rIns="90848" bIns="45424" rtlCol="0" anchor="ctr"/>
          <a:lstStyle/>
          <a:p>
            <a:pPr lvl="0"/>
            <a:endParaRPr lang="lv-LV" noProof="0"/>
          </a:p>
        </p:txBody>
      </p:sp>
      <p:sp>
        <p:nvSpPr>
          <p:cNvPr id="5" name="Notes Placeholder 4"/>
          <p:cNvSpPr>
            <a:spLocks noGrp="1"/>
          </p:cNvSpPr>
          <p:nvPr>
            <p:ph type="body" sz="quarter" idx="3"/>
          </p:nvPr>
        </p:nvSpPr>
        <p:spPr>
          <a:xfrm>
            <a:off x="672465" y="4642764"/>
            <a:ext cx="5379720" cy="4398407"/>
          </a:xfrm>
          <a:prstGeom prst="rect">
            <a:avLst/>
          </a:prstGeom>
        </p:spPr>
        <p:txBody>
          <a:bodyPr vert="horz" lIns="90848" tIns="45424" rIns="90848" bIns="45424"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lv-LV" noProof="0"/>
          </a:p>
        </p:txBody>
      </p:sp>
      <p:sp>
        <p:nvSpPr>
          <p:cNvPr id="6" name="Footer Placeholder 5"/>
          <p:cNvSpPr>
            <a:spLocks noGrp="1"/>
          </p:cNvSpPr>
          <p:nvPr>
            <p:ph type="ftr" sz="quarter" idx="4"/>
          </p:nvPr>
        </p:nvSpPr>
        <p:spPr>
          <a:xfrm>
            <a:off x="2" y="9283829"/>
            <a:ext cx="2914015" cy="488712"/>
          </a:xfrm>
          <a:prstGeom prst="rect">
            <a:avLst/>
          </a:prstGeom>
        </p:spPr>
        <p:txBody>
          <a:bodyPr vert="horz" lIns="90848" tIns="45424" rIns="90848" bIns="45424" rtlCol="0" anchor="b"/>
          <a:lstStyle>
            <a:lvl1pPr algn="l" defTabSz="933495" fontAlgn="auto">
              <a:spcBef>
                <a:spcPts val="0"/>
              </a:spcBef>
              <a:spcAft>
                <a:spcPts val="0"/>
              </a:spcAft>
              <a:defRPr sz="1200">
                <a:latin typeface="+mn-lt"/>
                <a:cs typeface="+mn-cs"/>
              </a:defRPr>
            </a:lvl1pPr>
          </a:lstStyle>
          <a:p>
            <a:pPr>
              <a:defRPr/>
            </a:pPr>
            <a:endParaRPr lang="lv-LV"/>
          </a:p>
        </p:txBody>
      </p:sp>
      <p:sp>
        <p:nvSpPr>
          <p:cNvPr id="7" name="Slide Number Placeholder 6"/>
          <p:cNvSpPr>
            <a:spLocks noGrp="1"/>
          </p:cNvSpPr>
          <p:nvPr>
            <p:ph type="sldNum" sz="quarter" idx="5"/>
          </p:nvPr>
        </p:nvSpPr>
        <p:spPr>
          <a:xfrm>
            <a:off x="3809079" y="9283829"/>
            <a:ext cx="2914015" cy="488712"/>
          </a:xfrm>
          <a:prstGeom prst="rect">
            <a:avLst/>
          </a:prstGeom>
        </p:spPr>
        <p:txBody>
          <a:bodyPr vert="horz" wrap="square" lIns="90848" tIns="45424" rIns="90848" bIns="45424" numCol="1" anchor="b" anchorCtr="0" compatLnSpc="1">
            <a:prstTxWarp prst="textNoShape">
              <a:avLst/>
            </a:prstTxWarp>
          </a:bodyPr>
          <a:lstStyle>
            <a:lvl1pPr algn="r">
              <a:defRPr sz="1200">
                <a:latin typeface="Calibri" panose="020F0502020204030204" pitchFamily="34" charset="0"/>
              </a:defRPr>
            </a:lvl1pPr>
          </a:lstStyle>
          <a:p>
            <a:fld id="{9FACE587-8D14-4055-82B5-6CCDF55621C3}" type="slidenum">
              <a:rPr lang="lv-LV" altLang="lv-LV"/>
              <a:pPr/>
              <a:t>‹#›</a:t>
            </a:fld>
            <a:endParaRPr lang="lv-LV" altLang="lv-LV"/>
          </a:p>
        </p:txBody>
      </p:sp>
    </p:spTree>
  </p:cSld>
  <p:clrMap bg1="lt1" tx1="dk1" bg2="lt2" tx2="dk2" accent1="accent1" accent2="accent2" accent3="accent3" accent4="accent4" accent5="accent5" accent6="accent6" hlink="hlink" folHlink="folHlink"/>
  <p:notesStyle>
    <a:lvl1pPr algn="l" defTabSz="938213" rtl="0" eaLnBrk="0" fontAlgn="base" hangingPunct="0">
      <a:spcBef>
        <a:spcPct val="30000"/>
      </a:spcBef>
      <a:spcAft>
        <a:spcPct val="0"/>
      </a:spcAft>
      <a:defRPr sz="1200" kern="1200">
        <a:solidFill>
          <a:schemeClr val="tx1"/>
        </a:solidFill>
        <a:latin typeface="+mn-lt"/>
        <a:ea typeface="+mn-ea"/>
        <a:cs typeface="+mn-cs"/>
      </a:defRPr>
    </a:lvl1pPr>
    <a:lvl2pPr marL="468313" algn="l" defTabSz="938213" rtl="0" eaLnBrk="0" fontAlgn="base" hangingPunct="0">
      <a:spcBef>
        <a:spcPct val="30000"/>
      </a:spcBef>
      <a:spcAft>
        <a:spcPct val="0"/>
      </a:spcAft>
      <a:defRPr sz="1200" kern="1200">
        <a:solidFill>
          <a:schemeClr val="tx1"/>
        </a:solidFill>
        <a:latin typeface="+mn-lt"/>
        <a:ea typeface="+mn-ea"/>
        <a:cs typeface="+mn-cs"/>
      </a:defRPr>
    </a:lvl2pPr>
    <a:lvl3pPr marL="938213" algn="l" defTabSz="938213" rtl="0" eaLnBrk="0" fontAlgn="base" hangingPunct="0">
      <a:spcBef>
        <a:spcPct val="30000"/>
      </a:spcBef>
      <a:spcAft>
        <a:spcPct val="0"/>
      </a:spcAft>
      <a:defRPr sz="1200" kern="1200">
        <a:solidFill>
          <a:schemeClr val="tx1"/>
        </a:solidFill>
        <a:latin typeface="+mn-lt"/>
        <a:ea typeface="+mn-ea"/>
        <a:cs typeface="+mn-cs"/>
      </a:defRPr>
    </a:lvl3pPr>
    <a:lvl4pPr marL="1408113" algn="l" defTabSz="938213" rtl="0" eaLnBrk="0" fontAlgn="base" hangingPunct="0">
      <a:spcBef>
        <a:spcPct val="30000"/>
      </a:spcBef>
      <a:spcAft>
        <a:spcPct val="0"/>
      </a:spcAft>
      <a:defRPr sz="1200" kern="1200">
        <a:solidFill>
          <a:schemeClr val="tx1"/>
        </a:solidFill>
        <a:latin typeface="+mn-lt"/>
        <a:ea typeface="+mn-ea"/>
        <a:cs typeface="+mn-cs"/>
      </a:defRPr>
    </a:lvl4pPr>
    <a:lvl5pPr marL="1878013" algn="l" defTabSz="938213" rtl="0" eaLnBrk="0" fontAlgn="base" hangingPunct="0">
      <a:spcBef>
        <a:spcPct val="30000"/>
      </a:spcBef>
      <a:spcAft>
        <a:spcPct val="0"/>
      </a:spcAft>
      <a:defRPr sz="1200" kern="1200">
        <a:solidFill>
          <a:schemeClr val="tx1"/>
        </a:solidFill>
        <a:latin typeface="+mn-lt"/>
        <a:ea typeface="+mn-ea"/>
        <a:cs typeface="+mn-cs"/>
      </a:defRPr>
    </a:lvl5pPr>
    <a:lvl6pPr marL="2348940" algn="l" defTabSz="939575" rtl="0" eaLnBrk="1" latinLnBrk="0" hangingPunct="1">
      <a:defRPr sz="1200" kern="1200">
        <a:solidFill>
          <a:schemeClr val="tx1"/>
        </a:solidFill>
        <a:latin typeface="+mn-lt"/>
        <a:ea typeface="+mn-ea"/>
        <a:cs typeface="+mn-cs"/>
      </a:defRPr>
    </a:lvl6pPr>
    <a:lvl7pPr marL="2818729" algn="l" defTabSz="939575" rtl="0" eaLnBrk="1" latinLnBrk="0" hangingPunct="1">
      <a:defRPr sz="1200" kern="1200">
        <a:solidFill>
          <a:schemeClr val="tx1"/>
        </a:solidFill>
        <a:latin typeface="+mn-lt"/>
        <a:ea typeface="+mn-ea"/>
        <a:cs typeface="+mn-cs"/>
      </a:defRPr>
    </a:lvl7pPr>
    <a:lvl8pPr marL="3288515" algn="l" defTabSz="939575" rtl="0" eaLnBrk="1" latinLnBrk="0" hangingPunct="1">
      <a:defRPr sz="1200" kern="1200">
        <a:solidFill>
          <a:schemeClr val="tx1"/>
        </a:solidFill>
        <a:latin typeface="+mn-lt"/>
        <a:ea typeface="+mn-ea"/>
        <a:cs typeface="+mn-cs"/>
      </a:defRPr>
    </a:lvl8pPr>
    <a:lvl9pPr marL="3758305" algn="l" defTabSz="9395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a:t>
            </a:fld>
            <a:endParaRPr lang="lv-LV" altLang="lv-LV"/>
          </a:p>
        </p:txBody>
      </p:sp>
    </p:spTree>
    <p:extLst>
      <p:ext uri="{BB962C8B-B14F-4D97-AF65-F5344CB8AC3E}">
        <p14:creationId xmlns:p14="http://schemas.microsoft.com/office/powerpoint/2010/main" val="1130436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3</a:t>
            </a:fld>
            <a:endParaRPr lang="lv-LV" altLang="lv-LV"/>
          </a:p>
        </p:txBody>
      </p:sp>
    </p:spTree>
    <p:extLst>
      <p:ext uri="{BB962C8B-B14F-4D97-AF65-F5344CB8AC3E}">
        <p14:creationId xmlns:p14="http://schemas.microsoft.com/office/powerpoint/2010/main" val="333267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2141">
              <a:defRPr/>
            </a:pPr>
            <a:endParaRPr lang="lv-LV"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4</a:t>
            </a:fld>
            <a:endParaRPr lang="lv-LV" altLang="lv-LV"/>
          </a:p>
        </p:txBody>
      </p:sp>
    </p:spTree>
    <p:extLst>
      <p:ext uri="{BB962C8B-B14F-4D97-AF65-F5344CB8AC3E}">
        <p14:creationId xmlns:p14="http://schemas.microsoft.com/office/powerpoint/2010/main" val="1428651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CA5C7-25A6-11A6-24A6-C7DAA82EC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F844E1-712F-22F3-CEC1-7D8FE59ABD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1F9907-A225-510A-6F91-C50D3C02F9C5}"/>
              </a:ext>
            </a:extLst>
          </p:cNvPr>
          <p:cNvSpPr>
            <a:spLocks noGrp="1"/>
          </p:cNvSpPr>
          <p:nvPr>
            <p:ph type="body" idx="1"/>
          </p:nvPr>
        </p:nvSpPr>
        <p:spPr/>
        <p:txBody>
          <a:bodyPr/>
          <a:lstStyle/>
          <a:p>
            <a:endParaRPr lang="lv-LV" dirty="0"/>
          </a:p>
        </p:txBody>
      </p:sp>
      <p:sp>
        <p:nvSpPr>
          <p:cNvPr id="4" name="Slide Number Placeholder 3">
            <a:extLst>
              <a:ext uri="{FF2B5EF4-FFF2-40B4-BE49-F238E27FC236}">
                <a16:creationId xmlns:a16="http://schemas.microsoft.com/office/drawing/2014/main" id="{FF015370-F39F-061D-1F1A-C0BC266331A5}"/>
              </a:ext>
            </a:extLst>
          </p:cNvPr>
          <p:cNvSpPr>
            <a:spLocks noGrp="1"/>
          </p:cNvSpPr>
          <p:nvPr>
            <p:ph type="sldNum" sz="quarter" idx="5"/>
          </p:nvPr>
        </p:nvSpPr>
        <p:spPr/>
        <p:txBody>
          <a:bodyPr/>
          <a:lstStyle/>
          <a:p>
            <a:fld id="{9FACE587-8D14-4055-82B5-6CCDF55621C3}" type="slidenum">
              <a:rPr lang="lv-LV" altLang="lv-LV" smtClean="0"/>
              <a:pPr/>
              <a:t>5</a:t>
            </a:fld>
            <a:endParaRPr lang="lv-LV" altLang="lv-LV"/>
          </a:p>
        </p:txBody>
      </p:sp>
    </p:spTree>
    <p:extLst>
      <p:ext uri="{BB962C8B-B14F-4D97-AF65-F5344CB8AC3E}">
        <p14:creationId xmlns:p14="http://schemas.microsoft.com/office/powerpoint/2010/main" val="5281223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06932" y="1"/>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166195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3"/>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a:p>
        </p:txBody>
      </p:sp>
    </p:spTree>
    <p:extLst>
      <p:ext uri="{BB962C8B-B14F-4D97-AF65-F5344CB8AC3E}">
        <p14:creationId xmlns:p14="http://schemas.microsoft.com/office/powerpoint/2010/main" val="155232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3"/>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68689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189293" y="6324600"/>
            <a:ext cx="596307" cy="304800"/>
          </a:xfrm>
        </p:spPr>
        <p:txBody>
          <a:bodyPr/>
          <a:lstStyle>
            <a:lvl1pPr>
              <a:defRPr sz="1000">
                <a:latin typeface="Verdana" panose="020B0604030504040204" pitchFamily="34" charset="0"/>
              </a:defRPr>
            </a:lvl1pPr>
          </a:lstStyle>
          <a:p>
            <a:fld id="{515252D6-3622-483F-A7E8-9E60FEFE5E88}" type="slidenum">
              <a:rPr lang="en-US" altLang="lv-LV"/>
              <a:pPr/>
              <a:t>‹#›</a:t>
            </a:fld>
            <a:endParaRPr lang="en-US" altLang="lv-LV"/>
          </a:p>
        </p:txBody>
      </p:sp>
    </p:spTree>
    <p:extLst>
      <p:ext uri="{BB962C8B-B14F-4D97-AF65-F5344CB8AC3E}">
        <p14:creationId xmlns:p14="http://schemas.microsoft.com/office/powerpoint/2010/main" val="800727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3"/>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D7664841-0D73-44CB-AE22-42FD73D83E02}" type="slidenum">
              <a:rPr lang="en-US" altLang="lv-LV"/>
              <a:pPr/>
              <a:t>‹#›</a:t>
            </a:fld>
            <a:endParaRPr lang="en-US" altLang="lv-LV"/>
          </a:p>
        </p:txBody>
      </p:sp>
    </p:spTree>
    <p:extLst>
      <p:ext uri="{BB962C8B-B14F-4D97-AF65-F5344CB8AC3E}">
        <p14:creationId xmlns:p14="http://schemas.microsoft.com/office/powerpoint/2010/main" val="1573122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9"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3"/>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3"/>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6"/>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6"/>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p:cNvSpPr>
            <a:spLocks noGrp="1"/>
          </p:cNvSpPr>
          <p:nvPr>
            <p:ph type="sldNum" sz="quarter" idx="18"/>
          </p:nvPr>
        </p:nvSpPr>
        <p:spPr>
          <a:xfrm>
            <a:off x="11212084" y="6324600"/>
            <a:ext cx="573517" cy="304800"/>
          </a:xfrm>
        </p:spPr>
        <p:txBody>
          <a:bodyPr/>
          <a:lstStyle>
            <a:lvl1pPr>
              <a:defRPr sz="1000">
                <a:latin typeface="Verdana" panose="020B0604030504040204" pitchFamily="34" charset="0"/>
              </a:defRPr>
            </a:lvl1pPr>
          </a:lstStyle>
          <a:p>
            <a:fld id="{A4EC0522-D5CF-4FDD-85E3-6E22DB726A47}" type="slidenum">
              <a:rPr lang="en-US" altLang="lv-LV"/>
              <a:pPr/>
              <a:t>‹#›</a:t>
            </a:fld>
            <a:endParaRPr lang="en-US" altLang="lv-LV"/>
          </a:p>
        </p:txBody>
      </p:sp>
    </p:spTree>
    <p:extLst>
      <p:ext uri="{BB962C8B-B14F-4D97-AF65-F5344CB8AC3E}">
        <p14:creationId xmlns:p14="http://schemas.microsoft.com/office/powerpoint/2010/main" val="2954463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3B50DFDF-96B8-465A-918F-3FF13AAF5E12}" type="slidenum">
              <a:rPr lang="en-US" altLang="lv-LV"/>
              <a:pPr/>
              <a:t>‹#›</a:t>
            </a:fld>
            <a:endParaRPr lang="en-US" altLang="lv-LV"/>
          </a:p>
        </p:txBody>
      </p:sp>
    </p:spTree>
    <p:extLst>
      <p:ext uri="{BB962C8B-B14F-4D97-AF65-F5344CB8AC3E}">
        <p14:creationId xmlns:p14="http://schemas.microsoft.com/office/powerpoint/2010/main" val="2104680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698288"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p:cNvSpPr>
            <a:spLocks noGrp="1"/>
          </p:cNvSpPr>
          <p:nvPr>
            <p:ph type="sldNum" sz="quarter" idx="13"/>
          </p:nvPr>
        </p:nvSpPr>
        <p:spPr>
          <a:xfrm>
            <a:off x="11200690" y="6324600"/>
            <a:ext cx="584911" cy="304800"/>
          </a:xfrm>
        </p:spPr>
        <p:txBody>
          <a:bodyPr/>
          <a:lstStyle>
            <a:lvl1pPr>
              <a:defRPr sz="1000">
                <a:latin typeface="Verdana" panose="020B0604030504040204" pitchFamily="34" charset="0"/>
              </a:defRPr>
            </a:lvl1pPr>
          </a:lstStyle>
          <a:p>
            <a:fld id="{E87027D6-B333-4374-94DC-E94160EB0D4C}" type="slidenum">
              <a:rPr lang="en-US" altLang="lv-LV"/>
              <a:pPr/>
              <a:t>‹#›</a:t>
            </a:fld>
            <a:endParaRPr lang="en-US" altLang="lv-LV" dirty="0"/>
          </a:p>
        </p:txBody>
      </p:sp>
    </p:spTree>
    <p:extLst>
      <p:ext uri="{BB962C8B-B14F-4D97-AF65-F5344CB8AC3E}">
        <p14:creationId xmlns:p14="http://schemas.microsoft.com/office/powerpoint/2010/main" val="1646362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1" y="272978"/>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7"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1" y="1435122"/>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B6036CB6-F7FF-4F1F-8F32-92EA84D42F97}" type="slidenum">
              <a:rPr lang="en-US" altLang="lv-LV"/>
              <a:pPr/>
              <a:t>‹#›</a:t>
            </a:fld>
            <a:endParaRPr lang="en-US" altLang="lv-LV"/>
          </a:p>
        </p:txBody>
      </p:sp>
    </p:spTree>
    <p:extLst>
      <p:ext uri="{BB962C8B-B14F-4D97-AF65-F5344CB8AC3E}">
        <p14:creationId xmlns:p14="http://schemas.microsoft.com/office/powerpoint/2010/main" val="3301266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206932" y="0"/>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796531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3957" tIns="46979" rIns="93957" bIns="46979" rtlCol="0" anchor="ctr"/>
          <a:lstStyle>
            <a:lvl1pPr algn="l"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3957" tIns="46979" rIns="93957" bIns="46979" rtlCol="0" anchor="ctr"/>
          <a:lstStyle>
            <a:lvl1pPr algn="ctr"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wrap="square" lIns="93957" tIns="46979" rIns="93957" bIns="46979" numCol="1" anchor="ctr" anchorCtr="0" compatLnSpc="1">
            <a:prstTxWarp prst="textNoShape">
              <a:avLst/>
            </a:prstTxWarp>
          </a:bodyPr>
          <a:lstStyle>
            <a:lvl1pPr algn="r">
              <a:defRPr sz="1200">
                <a:solidFill>
                  <a:srgbClr val="898989"/>
                </a:solidFill>
              </a:defRPr>
            </a:lvl1pPr>
          </a:lstStyle>
          <a:p>
            <a:fld id="{9D893850-4C62-42FA-A22B-349FCBB3BAE1}" type="slidenum">
              <a:rPr lang="en-US" altLang="lv-LV"/>
              <a:pPr/>
              <a:t>‹#›</a:t>
            </a:fld>
            <a:endParaRPr lang="en-US" altLang="lv-LV"/>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Lst>
  <p:hf hdr="0" ftr="0" dt="0"/>
  <p:txStyles>
    <p:titleStyle>
      <a:lvl1pPr algn="ctr" defTabSz="938213" rtl="0" eaLnBrk="1" fontAlgn="base" hangingPunct="1">
        <a:spcBef>
          <a:spcPct val="0"/>
        </a:spcBef>
        <a:spcAft>
          <a:spcPct val="0"/>
        </a:spcAft>
        <a:defRPr sz="4500" kern="1200">
          <a:solidFill>
            <a:schemeClr val="tx1"/>
          </a:solidFill>
          <a:latin typeface="+mj-lt"/>
          <a:ea typeface="+mj-ea"/>
          <a:cs typeface="+mj-cs"/>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1" fontAlgn="base" hangingPunct="1">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mk.gov.lv/lv/nacionala-trispusejas-sadarbibas-padom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hyperlink" Target="http://www.cfla.gov.lv/" TargetMode="External"/><Relationship Id="rId2" Type="http://schemas.openxmlformats.org/officeDocument/2006/relationships/hyperlink" Target="http://www.esfondi.lv/" TargetMode="External"/><Relationship Id="rId1" Type="http://schemas.openxmlformats.org/officeDocument/2006/relationships/slideLayout" Target="../slideLayouts/slideLayout7.xml"/><Relationship Id="rId4" Type="http://schemas.openxmlformats.org/officeDocument/2006/relationships/hyperlink" Target="mailto:Ieva.Ziepniece@fm.gov.l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D792532-68B1-FD43-1D47-1C87D1BB21B0}"/>
              </a:ext>
            </a:extLst>
          </p:cNvPr>
          <p:cNvSpPr txBox="1">
            <a:spLocks/>
          </p:cNvSpPr>
          <p:nvPr/>
        </p:nvSpPr>
        <p:spPr bwMode="auto">
          <a:xfrm>
            <a:off x="278780" y="3079134"/>
            <a:ext cx="11753386" cy="13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ctr" defTabSz="938213" rtl="0" eaLnBrk="1" fontAlgn="base" hangingPunct="1">
              <a:spcBef>
                <a:spcPct val="0"/>
              </a:spcBef>
              <a:spcAft>
                <a:spcPct val="0"/>
              </a:spcAft>
              <a:defRPr sz="3200" b="1"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r>
              <a:rPr lang="lv-LV" sz="2400" dirty="0"/>
              <a:t>Informatīvais ziņojums par Eiropas Savienības fondu un Atveseļošanas fonda plāna ieviešanu</a:t>
            </a:r>
          </a:p>
          <a:p>
            <a:r>
              <a:rPr lang="lv-LV" sz="2400" dirty="0"/>
              <a:t> 2025. gada februārī-martā</a:t>
            </a:r>
          </a:p>
          <a:p>
            <a:r>
              <a:rPr lang="lv-LV" sz="2400" dirty="0"/>
              <a:t> </a:t>
            </a:r>
            <a:br>
              <a:rPr lang="lv-LV" sz="2400" dirty="0"/>
            </a:br>
            <a:endParaRPr lang="lv-LV" sz="2400" dirty="0"/>
          </a:p>
        </p:txBody>
      </p:sp>
      <p:sp>
        <p:nvSpPr>
          <p:cNvPr id="4" name="Text Placeholder 2">
            <a:extLst>
              <a:ext uri="{FF2B5EF4-FFF2-40B4-BE49-F238E27FC236}">
                <a16:creationId xmlns:a16="http://schemas.microsoft.com/office/drawing/2014/main" id="{14420216-0F00-BC96-7289-46770A592A15}"/>
              </a:ext>
            </a:extLst>
          </p:cNvPr>
          <p:cNvSpPr txBox="1">
            <a:spLocks/>
          </p:cNvSpPr>
          <p:nvPr/>
        </p:nvSpPr>
        <p:spPr bwMode="auto">
          <a:xfrm>
            <a:off x="0" y="5126477"/>
            <a:ext cx="11753386" cy="1731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marL="0" indent="0" algn="ctr" defTabSz="938213" rtl="0" eaLnBrk="1" fontAlgn="base" hangingPunct="1">
              <a:spcBef>
                <a:spcPct val="20000"/>
              </a:spcBef>
              <a:spcAft>
                <a:spcPct val="0"/>
              </a:spcAft>
              <a:buFont typeface="Arial" panose="020B0604020202020204" pitchFamily="34" charset="0"/>
              <a:buNone/>
              <a:defRPr sz="1400"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1450" indent="-171450" algn="just">
              <a:buFont typeface="Wingdings" panose="05000000000000000000" pitchFamily="2" charset="2"/>
              <a:buChar char="§"/>
            </a:pPr>
            <a:r>
              <a:rPr lang="lv-LV" i="1" dirty="0">
                <a:cs typeface="Times New Roman" panose="02020603050405020304" pitchFamily="18" charset="0"/>
              </a:rPr>
              <a:t>Izpildot </a:t>
            </a:r>
            <a:r>
              <a:rPr lang="lv-LV" i="1" dirty="0"/>
              <a:t>Ministru kabineta (turpmāk – MK) 2023. gada 14. novembra sēdes protokola Nr. 57 47. § 7. punktu (TAP ID 23-UZ-592), Finanšu ministrija ar 2023. gada decembri reizi divos mēnešos (otrā mēneša pēdējā nedēļā) bez saskaņošanas ar citām iestādēm iesniedz operatīvo informāciju par Eiropas Savienības fondu un Atveseļošanas fonda ieviešanas statusu. </a:t>
            </a:r>
          </a:p>
          <a:p>
            <a:pPr marL="171450" indent="-171450" algn="just">
              <a:buFont typeface="Wingdings" panose="05000000000000000000" pitchFamily="2" charset="2"/>
              <a:buChar char="§"/>
            </a:pPr>
            <a:r>
              <a:rPr lang="lv-LV" i="1" dirty="0"/>
              <a:t>Izpildot MK 2025.gada 28.janvāra sēdes protokola Nr. 4 39.§ 2. punktā uzdoto, Finanšu ministrija nākamo regulāro divu mēnešu ziņojumu iesniedz izskatīšanai MK līdz 2025.gada 28.martam.</a:t>
            </a:r>
          </a:p>
          <a:p>
            <a:pPr marL="171450" indent="-171450" algn="l">
              <a:buFont typeface="Wingdings" panose="05000000000000000000" pitchFamily="2" charset="2"/>
              <a:buChar char="§"/>
            </a:pPr>
            <a:r>
              <a:rPr lang="lv-LV" i="1" dirty="0">
                <a:cs typeface="DokChampa" panose="020B0604020202020204" pitchFamily="34" charset="-34"/>
              </a:rPr>
              <a:t>Ziņojums sagatavots </a:t>
            </a:r>
            <a:r>
              <a:rPr lang="lv-LV" i="1">
                <a:cs typeface="DokChampa" panose="020B0604020202020204" pitchFamily="34" charset="-34"/>
              </a:rPr>
              <a:t>uz 6 </a:t>
            </a:r>
            <a:r>
              <a:rPr lang="lv-LV" i="1" dirty="0">
                <a:cs typeface="DokChampa" panose="020B0604020202020204" pitchFamily="34" charset="-34"/>
              </a:rPr>
              <a:t>lapām.</a:t>
            </a:r>
          </a:p>
        </p:txBody>
      </p:sp>
    </p:spTree>
    <p:extLst>
      <p:ext uri="{BB962C8B-B14F-4D97-AF65-F5344CB8AC3E}">
        <p14:creationId xmlns:p14="http://schemas.microsoft.com/office/powerpoint/2010/main" val="1508378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B788F-9458-3DE8-1C70-22E00EE92588}"/>
              </a:ext>
            </a:extLst>
          </p:cNvPr>
          <p:cNvSpPr>
            <a:spLocks noGrp="1"/>
          </p:cNvSpPr>
          <p:nvPr>
            <p:ph type="title"/>
          </p:nvPr>
        </p:nvSpPr>
        <p:spPr>
          <a:xfrm>
            <a:off x="2091447" y="0"/>
            <a:ext cx="10100553" cy="1147047"/>
          </a:xfrm>
          <a:solidFill>
            <a:schemeClr val="tx2">
              <a:lumMod val="20000"/>
              <a:lumOff val="80000"/>
            </a:schemeClr>
          </a:solidFill>
        </p:spPr>
        <p:txBody>
          <a:bodyPr/>
          <a:lstStyle/>
          <a:p>
            <a:br>
              <a:rPr lang="lv-LV" dirty="0"/>
            </a:br>
            <a:r>
              <a:rPr lang="lv-LV" dirty="0"/>
              <a:t>Investīciju ieviešanas prioritātes 2025. gadā</a:t>
            </a:r>
          </a:p>
        </p:txBody>
      </p:sp>
      <p:sp>
        <p:nvSpPr>
          <p:cNvPr id="3" name="Content Placeholder 2">
            <a:extLst>
              <a:ext uri="{FF2B5EF4-FFF2-40B4-BE49-F238E27FC236}">
                <a16:creationId xmlns:a16="http://schemas.microsoft.com/office/drawing/2014/main" id="{E3F42849-4116-27D9-3535-EC17E4B24E55}"/>
              </a:ext>
            </a:extLst>
          </p:cNvPr>
          <p:cNvSpPr>
            <a:spLocks noGrp="1"/>
          </p:cNvSpPr>
          <p:nvPr>
            <p:ph idx="1"/>
          </p:nvPr>
        </p:nvSpPr>
        <p:spPr>
          <a:xfrm>
            <a:off x="571316" y="2153652"/>
            <a:ext cx="11339947" cy="4475747"/>
          </a:xfrm>
        </p:spPr>
        <p:txBody>
          <a:bodyPr>
            <a:normAutofit/>
          </a:bodyPr>
          <a:lstStyle/>
          <a:p>
            <a:pPr marL="457200" indent="-457200">
              <a:lnSpc>
                <a:spcPct val="150000"/>
              </a:lnSpc>
              <a:buAutoNum type="arabicPeriod"/>
            </a:pPr>
            <a:r>
              <a:rPr lang="lv-LV" sz="2200" b="1" dirty="0"/>
              <a:t>ES fondu </a:t>
            </a:r>
            <a:r>
              <a:rPr lang="lv-LV" sz="2200" dirty="0"/>
              <a:t>straujš progress, programmas grozījumi par </a:t>
            </a:r>
            <a:r>
              <a:rPr lang="lv-LV" sz="2400" dirty="0">
                <a:cs typeface="DokChampa" panose="020B0604020202020204" pitchFamily="34" charset="-34"/>
              </a:rPr>
              <a:t>654 milj. </a:t>
            </a:r>
            <a:r>
              <a:rPr lang="lv-LV" sz="2400" i="1" dirty="0" err="1">
                <a:cs typeface="DokChampa" panose="020B0604020202020204" pitchFamily="34" charset="-34"/>
              </a:rPr>
              <a:t>euro</a:t>
            </a:r>
            <a:r>
              <a:rPr lang="lv-LV" sz="2400" i="1" dirty="0">
                <a:cs typeface="DokChampa" panose="020B0604020202020204" pitchFamily="34" charset="-34"/>
              </a:rPr>
              <a:t> </a:t>
            </a:r>
            <a:r>
              <a:rPr lang="lv-LV" sz="2400" dirty="0">
                <a:cs typeface="DokChampa" panose="020B0604020202020204" pitchFamily="34" charset="-34"/>
              </a:rPr>
              <a:t>elastības finansējuma pieejamību un </a:t>
            </a:r>
            <a:r>
              <a:rPr lang="lv-LV" sz="2200" dirty="0"/>
              <a:t>pārdalēm </a:t>
            </a:r>
            <a:r>
              <a:rPr lang="lv-LV" sz="2400" dirty="0">
                <a:cs typeface="DokChampa" panose="020B0604020202020204" pitchFamily="34" charset="-34"/>
              </a:rPr>
              <a:t>drošībai, noturībai u.c.</a:t>
            </a:r>
          </a:p>
          <a:p>
            <a:pPr indent="444500">
              <a:lnSpc>
                <a:spcPct val="150000"/>
              </a:lnSpc>
            </a:pPr>
            <a:r>
              <a:rPr lang="lv-LV" sz="2400" i="1" dirty="0">
                <a:cs typeface="DokChampa" panose="020B0604020202020204" pitchFamily="34" charset="-34"/>
              </a:rPr>
              <a:t>- Paralēli administratīvā sloga mazināšanas pasākumi* </a:t>
            </a:r>
            <a:endParaRPr lang="lv-LV" sz="2200" i="1" dirty="0"/>
          </a:p>
          <a:p>
            <a:pPr marL="457200" indent="-457200">
              <a:lnSpc>
                <a:spcPct val="150000"/>
              </a:lnSpc>
              <a:buAutoNum type="arabicPeriod" startAt="2"/>
            </a:pPr>
            <a:r>
              <a:rPr lang="lv-LV" sz="2200" b="1" dirty="0"/>
              <a:t>Atveseļošanas fonda </a:t>
            </a:r>
            <a:r>
              <a:rPr lang="lv-LV" sz="2200" dirty="0"/>
              <a:t>plāna sekmīga ieviešana – reformas, investīcijas</a:t>
            </a:r>
          </a:p>
          <a:p>
            <a:pPr marL="457200" indent="-457200">
              <a:lnSpc>
                <a:spcPct val="150000"/>
              </a:lnSpc>
              <a:buAutoNum type="arabicPeriod" startAt="2"/>
            </a:pPr>
            <a:r>
              <a:rPr lang="lv-LV" sz="2200" b="1" dirty="0"/>
              <a:t>Finanšu plūsmas </a:t>
            </a:r>
            <a:r>
              <a:rPr lang="lv-LV" sz="2200" dirty="0"/>
              <a:t>disciplīna – ekonomikas aktivizācijai, saistības pret EK</a:t>
            </a:r>
          </a:p>
          <a:p>
            <a:pPr>
              <a:lnSpc>
                <a:spcPct val="150000"/>
              </a:lnSpc>
            </a:pPr>
            <a:endParaRPr lang="lv-LV" sz="2200" dirty="0"/>
          </a:p>
          <a:p>
            <a:pPr>
              <a:lnSpc>
                <a:spcPct val="150000"/>
              </a:lnSpc>
            </a:pPr>
            <a:r>
              <a:rPr lang="lv-LV" sz="1700" i="1" dirty="0">
                <a:hlinkClick r:id="rId2">
                  <a:extLst>
                    <a:ext uri="{A12FA001-AC4F-418D-AE19-62706E023703}">
                      <ahyp:hlinkClr xmlns:ahyp="http://schemas.microsoft.com/office/drawing/2018/hyperlinkcolor" val="tx"/>
                    </a:ext>
                  </a:extLst>
                </a:hlinkClick>
              </a:rPr>
              <a:t>*Kopsavilkums par FM un CFLA plānotais administratīvā sloga mazināšanas un atbalsta projektu īstenotājiem stiprināšanas pasākumiem sniegts 19.03.2025. NTSP darba kārtības 2.p.</a:t>
            </a:r>
            <a:endParaRPr lang="lv-LV" sz="1700" i="1" dirty="0"/>
          </a:p>
          <a:p>
            <a:endParaRPr lang="lv-LV" dirty="0"/>
          </a:p>
          <a:p>
            <a:endParaRPr lang="lv-LV" dirty="0"/>
          </a:p>
        </p:txBody>
      </p:sp>
      <p:sp>
        <p:nvSpPr>
          <p:cNvPr id="6" name="Slide Number Placeholder 5">
            <a:extLst>
              <a:ext uri="{FF2B5EF4-FFF2-40B4-BE49-F238E27FC236}">
                <a16:creationId xmlns:a16="http://schemas.microsoft.com/office/drawing/2014/main" id="{0355EFA4-3DD1-23CF-8322-F3BEAA8248FD}"/>
              </a:ext>
            </a:extLst>
          </p:cNvPr>
          <p:cNvSpPr>
            <a:spLocks noGrp="1"/>
          </p:cNvSpPr>
          <p:nvPr>
            <p:ph type="sldNum" sz="quarter" idx="13"/>
          </p:nvPr>
        </p:nvSpPr>
        <p:spPr/>
        <p:txBody>
          <a:bodyPr/>
          <a:lstStyle/>
          <a:p>
            <a:fld id="{0B582915-0310-4CDD-9A79-BDC3E59340E8}" type="slidenum">
              <a:rPr lang="en-US" altLang="lv-LV" smtClean="0"/>
              <a:pPr/>
              <a:t>2</a:t>
            </a:fld>
            <a:endParaRPr lang="en-US" altLang="lv-LV"/>
          </a:p>
        </p:txBody>
      </p:sp>
    </p:spTree>
    <p:extLst>
      <p:ext uri="{BB962C8B-B14F-4D97-AF65-F5344CB8AC3E}">
        <p14:creationId xmlns:p14="http://schemas.microsoft.com/office/powerpoint/2010/main" val="3450020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EB410-D44C-BBED-4939-9A8058169A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04A214-207E-E083-0BA8-6D2964AA7D0C}"/>
              </a:ext>
            </a:extLst>
          </p:cNvPr>
          <p:cNvSpPr>
            <a:spLocks noGrp="1"/>
          </p:cNvSpPr>
          <p:nvPr>
            <p:ph type="title"/>
          </p:nvPr>
        </p:nvSpPr>
        <p:spPr>
          <a:xfrm>
            <a:off x="1768475" y="0"/>
            <a:ext cx="10423525" cy="1075629"/>
          </a:xfrm>
          <a:solidFill>
            <a:schemeClr val="tx2">
              <a:lumMod val="20000"/>
              <a:lumOff val="80000"/>
            </a:schemeClr>
          </a:solidFill>
        </p:spPr>
        <p:txBody>
          <a:bodyPr>
            <a:noAutofit/>
          </a:bodyPr>
          <a:lstStyle/>
          <a:p>
            <a:pPr>
              <a:lnSpc>
                <a:spcPct val="150000"/>
              </a:lnSpc>
            </a:pPr>
            <a:r>
              <a:rPr lang="lv-LV" sz="2000" i="0" dirty="0">
                <a:solidFill>
                  <a:srgbClr val="1C1C1C"/>
                </a:solidFill>
                <a:effectLst/>
              </a:rPr>
              <a:t>1.ceturksnī būtisks «</a:t>
            </a:r>
            <a:r>
              <a:rPr lang="lv-LV" sz="2000" dirty="0">
                <a:solidFill>
                  <a:srgbClr val="1C1C1C"/>
                </a:solidFill>
              </a:rPr>
              <a:t>kāpums» investīciju noteikumos, projektu atlasēs un jaunos projektu līgumos – sekos apjomīgas investīcijas ekonomikā</a:t>
            </a:r>
            <a:endParaRPr lang="lv-LV" sz="2000" dirty="0"/>
          </a:p>
        </p:txBody>
      </p:sp>
      <p:sp>
        <p:nvSpPr>
          <p:cNvPr id="6" name="Slide Number Placeholder 5">
            <a:extLst>
              <a:ext uri="{FF2B5EF4-FFF2-40B4-BE49-F238E27FC236}">
                <a16:creationId xmlns:a16="http://schemas.microsoft.com/office/drawing/2014/main" id="{E725FFFE-98A1-DCD9-F12C-82F08577E2B8}"/>
              </a:ext>
            </a:extLst>
          </p:cNvPr>
          <p:cNvSpPr>
            <a:spLocks noGrp="1"/>
          </p:cNvSpPr>
          <p:nvPr>
            <p:ph type="sldNum" sz="quarter" idx="13"/>
          </p:nvPr>
        </p:nvSpPr>
        <p:spPr/>
        <p:txBody>
          <a:bodyPr/>
          <a:lstStyle/>
          <a:p>
            <a:fld id="{0B582915-0310-4CDD-9A79-BDC3E59340E8}" type="slidenum">
              <a:rPr lang="en-US" altLang="lv-LV" smtClean="0"/>
              <a:pPr/>
              <a:t>3</a:t>
            </a:fld>
            <a:endParaRPr lang="en-US" altLang="lv-LV"/>
          </a:p>
        </p:txBody>
      </p:sp>
      <p:sp>
        <p:nvSpPr>
          <p:cNvPr id="7" name="TextBox 6">
            <a:extLst>
              <a:ext uri="{FF2B5EF4-FFF2-40B4-BE49-F238E27FC236}">
                <a16:creationId xmlns:a16="http://schemas.microsoft.com/office/drawing/2014/main" id="{05C22E0E-B619-73AE-521E-96954563EDA0}"/>
              </a:ext>
            </a:extLst>
          </p:cNvPr>
          <p:cNvSpPr txBox="1"/>
          <p:nvPr/>
        </p:nvSpPr>
        <p:spPr>
          <a:xfrm>
            <a:off x="84221" y="1716193"/>
            <a:ext cx="2418347" cy="1046440"/>
          </a:xfrm>
          <a:prstGeom prst="rect">
            <a:avLst/>
          </a:prstGeom>
          <a:noFill/>
        </p:spPr>
        <p:txBody>
          <a:bodyPr wrap="square">
            <a:spAutoFit/>
          </a:bodyPr>
          <a:lstStyle/>
          <a:p>
            <a:r>
              <a:rPr lang="lv-LV" sz="2000" b="1" dirty="0">
                <a:latin typeface="Verdana" panose="020B0604030504040204" pitchFamily="34" charset="0"/>
                <a:ea typeface="Verdana" panose="020B0604030504040204" pitchFamily="34" charset="0"/>
              </a:rPr>
              <a:t>2021-2027</a:t>
            </a:r>
          </a:p>
          <a:p>
            <a:pPr algn="just"/>
            <a:endParaRPr lang="lv-LV" sz="1400" i="1" dirty="0">
              <a:solidFill>
                <a:srgbClr val="000000"/>
              </a:solidFill>
              <a:latin typeface="Verdana" panose="020B0604030504040204" pitchFamily="34" charset="0"/>
              <a:ea typeface="Verdana" panose="020B0604030504040204" pitchFamily="34" charset="0"/>
            </a:endParaRPr>
          </a:p>
          <a:p>
            <a:r>
              <a:rPr lang="lv-LV" sz="1400" i="1" dirty="0">
                <a:solidFill>
                  <a:srgbClr val="000000"/>
                </a:solidFill>
                <a:latin typeface="Verdana" panose="020B0604030504040204" pitchFamily="34" charset="0"/>
                <a:ea typeface="Verdana" panose="020B0604030504040204" pitchFamily="34" charset="0"/>
              </a:rPr>
              <a:t>*ES fondu finansējums ar elastības finansējumu</a:t>
            </a:r>
            <a:endParaRPr lang="lv-LV" sz="1400" dirty="0">
              <a:effectLst/>
              <a:latin typeface="Aptos" panose="020B0004020202020204" pitchFamily="34" charset="0"/>
              <a:ea typeface="Aptos" panose="020B0004020202020204" pitchFamily="34" charset="0"/>
              <a:cs typeface="Aptos" panose="020B0004020202020204" pitchFamily="34" charset="0"/>
            </a:endParaRPr>
          </a:p>
        </p:txBody>
      </p:sp>
      <p:pic>
        <p:nvPicPr>
          <p:cNvPr id="8" name="Picture 7">
            <a:extLst>
              <a:ext uri="{FF2B5EF4-FFF2-40B4-BE49-F238E27FC236}">
                <a16:creationId xmlns:a16="http://schemas.microsoft.com/office/drawing/2014/main" id="{81DF19CA-06C9-5D2B-7739-71D8B42577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078" y="3300447"/>
            <a:ext cx="1936562" cy="1936562"/>
          </a:xfrm>
          <a:prstGeom prst="rect">
            <a:avLst/>
          </a:prstGeom>
        </p:spPr>
      </p:pic>
      <p:pic>
        <p:nvPicPr>
          <p:cNvPr id="4" name="Picture 3">
            <a:extLst>
              <a:ext uri="{FF2B5EF4-FFF2-40B4-BE49-F238E27FC236}">
                <a16:creationId xmlns:a16="http://schemas.microsoft.com/office/drawing/2014/main" id="{1B38755A-A621-08BF-017D-FEAA13844F0A}"/>
              </a:ext>
            </a:extLst>
          </p:cNvPr>
          <p:cNvPicPr>
            <a:picLocks noChangeAspect="1"/>
          </p:cNvPicPr>
          <p:nvPr/>
        </p:nvPicPr>
        <p:blipFill>
          <a:blip r:embed="rId4"/>
          <a:stretch>
            <a:fillRect/>
          </a:stretch>
        </p:blipFill>
        <p:spPr>
          <a:xfrm>
            <a:off x="2704608" y="1220548"/>
            <a:ext cx="8518870" cy="5256452"/>
          </a:xfrm>
          <a:prstGeom prst="rect">
            <a:avLst/>
          </a:prstGeom>
        </p:spPr>
      </p:pic>
    </p:spTree>
    <p:extLst>
      <p:ext uri="{BB962C8B-B14F-4D97-AF65-F5344CB8AC3E}">
        <p14:creationId xmlns:p14="http://schemas.microsoft.com/office/powerpoint/2010/main" val="3315423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1A4630-77CE-AC96-5F3E-B22CA94ED656}"/>
              </a:ext>
            </a:extLst>
          </p:cNvPr>
          <p:cNvPicPr>
            <a:picLocks noChangeAspect="1"/>
          </p:cNvPicPr>
          <p:nvPr/>
        </p:nvPicPr>
        <p:blipFill>
          <a:blip r:embed="rId3"/>
          <a:stretch>
            <a:fillRect/>
          </a:stretch>
        </p:blipFill>
        <p:spPr>
          <a:xfrm>
            <a:off x="0" y="1736711"/>
            <a:ext cx="8082417" cy="5097893"/>
          </a:xfrm>
          <a:prstGeom prst="rect">
            <a:avLst/>
          </a:prstGeom>
        </p:spPr>
      </p:pic>
      <p:sp>
        <p:nvSpPr>
          <p:cNvPr id="6" name="Slide Number Placeholder 5"/>
          <p:cNvSpPr>
            <a:spLocks noGrp="1"/>
          </p:cNvSpPr>
          <p:nvPr>
            <p:ph type="sldNum" sz="quarter" idx="13"/>
          </p:nvPr>
        </p:nvSpPr>
        <p:spPr>
          <a:xfrm>
            <a:off x="11533768" y="6622046"/>
            <a:ext cx="562124" cy="304800"/>
          </a:xfrm>
        </p:spPr>
        <p:txBody>
          <a:bodyPr/>
          <a:lstStyle/>
          <a:p>
            <a:fld id="{BF2F8158-BE4E-49AB-A407-C5120851B918}" type="slidenum">
              <a:rPr lang="en-US" altLang="lv-LV"/>
              <a:pPr/>
              <a:t>4</a:t>
            </a:fld>
            <a:endParaRPr lang="en-US" altLang="lv-LV" dirty="0"/>
          </a:p>
        </p:txBody>
      </p:sp>
      <p:sp>
        <p:nvSpPr>
          <p:cNvPr id="3" name="Title 1">
            <a:extLst>
              <a:ext uri="{FF2B5EF4-FFF2-40B4-BE49-F238E27FC236}">
                <a16:creationId xmlns:a16="http://schemas.microsoft.com/office/drawing/2014/main" id="{4B041D5B-380B-0E98-8000-1CD91AC3E51D}"/>
              </a:ext>
            </a:extLst>
          </p:cNvPr>
          <p:cNvSpPr txBox="1">
            <a:spLocks/>
          </p:cNvSpPr>
          <p:nvPr/>
        </p:nvSpPr>
        <p:spPr bwMode="auto">
          <a:xfrm>
            <a:off x="1994170" y="4686"/>
            <a:ext cx="10197830" cy="1732025"/>
          </a:xfrm>
          <a:prstGeom prst="rect">
            <a:avLst/>
          </a:prstGeom>
          <a:solidFill>
            <a:schemeClr val="tx2">
              <a:lumMod val="20000"/>
              <a:lumOff val="80000"/>
            </a:schemeClr>
          </a:solidFill>
          <a:ln>
            <a:noFill/>
          </a:ln>
        </p:spPr>
        <p:txBody>
          <a:bodyPr vert="horz" wrap="square" lIns="93957" tIns="46979" rIns="93957" bIns="46979" numCol="1" anchor="t"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gn="just"/>
            <a:r>
              <a:rPr lang="lv-LV" sz="2000" dirty="0"/>
              <a:t>Atveseļošanas fonda (AF) ieviešanas rādītāju izpilde pusē, 49%. Plāns kopumā jāievieš līdz 2026. gada augustam.</a:t>
            </a:r>
          </a:p>
          <a:p>
            <a:pPr algn="just"/>
            <a:r>
              <a:rPr lang="lv-LV" sz="2000" dirty="0"/>
              <a:t>No EK saņemti 801 milj. </a:t>
            </a:r>
            <a:r>
              <a:rPr lang="lv-LV" sz="2000" i="1" dirty="0" err="1"/>
              <a:t>euro</a:t>
            </a:r>
            <a:r>
              <a:rPr lang="lv-LV" sz="2000" dirty="0"/>
              <a:t> jeb 41 % no </a:t>
            </a:r>
            <a:r>
              <a:rPr lang="lv-LV" sz="2000" b="1" dirty="0">
                <a:effectLst/>
              </a:rPr>
              <a:t>1,97 mljrd</a:t>
            </a:r>
            <a:r>
              <a:rPr lang="lv-LV" sz="2000" dirty="0">
                <a:effectLst/>
              </a:rPr>
              <a:t>. </a:t>
            </a:r>
            <a:r>
              <a:rPr lang="lv-LV" sz="2000" i="1" dirty="0" err="1">
                <a:effectLst/>
              </a:rPr>
              <a:t>euro</a:t>
            </a:r>
            <a:r>
              <a:rPr lang="lv-LV" sz="2000" dirty="0"/>
              <a:t> AF piešķīruma. + 293,3 milj. </a:t>
            </a:r>
            <a:r>
              <a:rPr lang="lv-LV" sz="2000" i="1" dirty="0" err="1"/>
              <a:t>euro</a:t>
            </a:r>
            <a:r>
              <a:rPr lang="lv-LV" sz="2000" i="1" dirty="0"/>
              <a:t> no EK gaidāmi </a:t>
            </a:r>
            <a:r>
              <a:rPr lang="lv-LV" sz="2000" dirty="0"/>
              <a:t>2025.gada vasarā. </a:t>
            </a:r>
          </a:p>
          <a:p>
            <a:pPr algn="just"/>
            <a:endParaRPr lang="lv-LV" sz="2000" dirty="0"/>
          </a:p>
        </p:txBody>
      </p:sp>
      <p:sp>
        <p:nvSpPr>
          <p:cNvPr id="9" name="Title 1">
            <a:extLst>
              <a:ext uri="{FF2B5EF4-FFF2-40B4-BE49-F238E27FC236}">
                <a16:creationId xmlns:a16="http://schemas.microsoft.com/office/drawing/2014/main" id="{819628EF-EE7D-C220-A2CC-BEF773C16378}"/>
              </a:ext>
            </a:extLst>
          </p:cNvPr>
          <p:cNvSpPr txBox="1">
            <a:spLocks/>
          </p:cNvSpPr>
          <p:nvPr/>
        </p:nvSpPr>
        <p:spPr bwMode="auto">
          <a:xfrm>
            <a:off x="3332748" y="4108588"/>
            <a:ext cx="3320716" cy="10347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r>
              <a:rPr lang="lv-LV" sz="1200" i="1" dirty="0">
                <a:solidFill>
                  <a:schemeClr val="tx1"/>
                </a:solidFill>
                <a:latin typeface="Verdana" panose="020B0604030504040204" pitchFamily="34" charset="0"/>
                <a:ea typeface="Verdana" panose="020B0604030504040204" pitchFamily="34" charset="0"/>
              </a:rPr>
              <a:t>AF progress līdz 01.03.2025., </a:t>
            </a:r>
            <a:r>
              <a:rPr lang="lv-LV" sz="1200" i="1" kern="100" dirty="0">
                <a:solidFill>
                  <a:schemeClr val="tx1"/>
                </a:solidFill>
                <a:latin typeface="Verdana" panose="020B0604030504040204" pitchFamily="34" charset="0"/>
                <a:ea typeface="Verdana" panose="020B0604030504040204" pitchFamily="34" charset="0"/>
                <a:cs typeface="DokChampa" panose="020B0604020202020204" pitchFamily="34" charset="-34"/>
              </a:rPr>
              <a:t>pieejamais, projektu līgumi, maksājumi, </a:t>
            </a:r>
            <a:r>
              <a:rPr lang="lv-LV" sz="1200" i="1" dirty="0">
                <a:solidFill>
                  <a:schemeClr val="tx1"/>
                </a:solidFill>
                <a:latin typeface="Verdana" panose="020B0604030504040204" pitchFamily="34" charset="0"/>
                <a:ea typeface="Verdana" panose="020B0604030504040204" pitchFamily="34" charset="0"/>
              </a:rPr>
              <a:t>milj. EUR</a:t>
            </a:r>
            <a:endParaRPr lang="lv-LV" sz="1200" i="1" dirty="0">
              <a:solidFill>
                <a:schemeClr val="tx1"/>
              </a:solidFill>
              <a:highlight>
                <a:srgbClr val="FFFF00"/>
              </a:highlight>
              <a:latin typeface="Verdana" panose="020B0604030504040204" pitchFamily="34" charset="0"/>
              <a:ea typeface="Verdana" panose="020B0604030504040204" pitchFamily="34" charset="0"/>
            </a:endParaRPr>
          </a:p>
        </p:txBody>
      </p:sp>
      <p:pic>
        <p:nvPicPr>
          <p:cNvPr id="13" name="Picture 12">
            <a:extLst>
              <a:ext uri="{FF2B5EF4-FFF2-40B4-BE49-F238E27FC236}">
                <a16:creationId xmlns:a16="http://schemas.microsoft.com/office/drawing/2014/main" id="{1EF3011F-FACE-86B0-F72C-0D55A850102A}"/>
              </a:ext>
            </a:extLst>
          </p:cNvPr>
          <p:cNvPicPr>
            <a:picLocks noChangeAspect="1"/>
          </p:cNvPicPr>
          <p:nvPr/>
        </p:nvPicPr>
        <p:blipFill>
          <a:blip r:embed="rId4"/>
          <a:stretch>
            <a:fillRect/>
          </a:stretch>
        </p:blipFill>
        <p:spPr>
          <a:xfrm>
            <a:off x="7782128" y="3397529"/>
            <a:ext cx="3600595" cy="2983816"/>
          </a:xfrm>
          <a:prstGeom prst="rect">
            <a:avLst/>
          </a:prstGeom>
        </p:spPr>
      </p:pic>
      <p:pic>
        <p:nvPicPr>
          <p:cNvPr id="7" name="Picture 6">
            <a:extLst>
              <a:ext uri="{FF2B5EF4-FFF2-40B4-BE49-F238E27FC236}">
                <a16:creationId xmlns:a16="http://schemas.microsoft.com/office/drawing/2014/main" id="{8FB29C66-8F53-BC5D-171C-66DF777FFAD2}"/>
              </a:ext>
            </a:extLst>
          </p:cNvPr>
          <p:cNvPicPr>
            <a:picLocks noChangeAspect="1"/>
          </p:cNvPicPr>
          <p:nvPr/>
        </p:nvPicPr>
        <p:blipFill>
          <a:blip r:embed="rId5"/>
          <a:stretch>
            <a:fillRect/>
          </a:stretch>
        </p:blipFill>
        <p:spPr>
          <a:xfrm>
            <a:off x="8810361" y="1843716"/>
            <a:ext cx="2572362" cy="1732026"/>
          </a:xfrm>
          <a:prstGeom prst="rect">
            <a:avLst/>
          </a:prstGeom>
        </p:spPr>
      </p:pic>
    </p:spTree>
    <p:extLst>
      <p:ext uri="{BB962C8B-B14F-4D97-AF65-F5344CB8AC3E}">
        <p14:creationId xmlns:p14="http://schemas.microsoft.com/office/powerpoint/2010/main" val="3444274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82845-7168-373C-A101-1BDA4E96E51F}"/>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95C41AB-E330-5C63-CEB0-B4839164E7F5}"/>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0B582915-0310-4CDD-9A79-BDC3E59340E8}"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5</a:t>
            </a:fld>
            <a:endParaRPr kumimoji="0" lang="en-US" altLang="lv-LV" sz="1000" b="0" i="0" u="none" strike="noStrike" kern="1200" cap="none" spc="0" normalizeH="0" baseline="0" noProof="0" dirty="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3" name="Title 2">
            <a:extLst>
              <a:ext uri="{FF2B5EF4-FFF2-40B4-BE49-F238E27FC236}">
                <a16:creationId xmlns:a16="http://schemas.microsoft.com/office/drawing/2014/main" id="{E6506512-B59C-5DA8-3A1E-E7F2FDC9DF80}"/>
              </a:ext>
            </a:extLst>
          </p:cNvPr>
          <p:cNvSpPr>
            <a:spLocks noGrp="1"/>
          </p:cNvSpPr>
          <p:nvPr>
            <p:ph type="title"/>
          </p:nvPr>
        </p:nvSpPr>
        <p:spPr>
          <a:xfrm>
            <a:off x="1828800" y="0"/>
            <a:ext cx="10363200" cy="1515979"/>
          </a:xfrm>
          <a:solidFill>
            <a:schemeClr val="tx2">
              <a:lumMod val="20000"/>
              <a:lumOff val="80000"/>
            </a:schemeClr>
          </a:solidFill>
        </p:spPr>
        <p:txBody>
          <a:bodyPr>
            <a:noAutofit/>
          </a:bodyPr>
          <a:lstStyle/>
          <a:p>
            <a:r>
              <a:rPr lang="lv-LV" sz="1800" dirty="0"/>
              <a:t>ES fondu investīciju iespējas vēsturiski lielākajā apjomā ekonomikas transformācijai  </a:t>
            </a:r>
            <a:r>
              <a:rPr lang="lv-LV" sz="1800" b="0" dirty="0"/>
              <a:t>- ieguldījumi infrastruktūrā, </a:t>
            </a:r>
            <a:r>
              <a:rPr lang="lv-LV" sz="1800" b="0" dirty="0" err="1"/>
              <a:t>produktivitatātei</a:t>
            </a:r>
            <a:r>
              <a:rPr lang="lv-LV" sz="1800" b="0" dirty="0"/>
              <a:t>, eksporta veicināšanai, </a:t>
            </a:r>
            <a:r>
              <a:rPr lang="lv-LV" sz="1800" b="0" dirty="0" err="1"/>
              <a:t>cilvēkkapitāla</a:t>
            </a:r>
            <a:r>
              <a:rPr lang="lv-LV" sz="1800" b="0" dirty="0"/>
              <a:t> konkurētspējai. </a:t>
            </a:r>
            <a:r>
              <a:rPr lang="lv-LV" sz="1800" b="1" dirty="0">
                <a:effectLst/>
                <a:cs typeface="DokChampa" panose="020B0604020202020204" pitchFamily="34" charset="-34"/>
              </a:rPr>
              <a:t>1,3 mljrd.</a:t>
            </a:r>
            <a:r>
              <a:rPr lang="lv-LV" sz="1800" dirty="0">
                <a:effectLst/>
                <a:cs typeface="DokChampa" panose="020B0604020202020204" pitchFamily="34" charset="-34"/>
              </a:rPr>
              <a:t> </a:t>
            </a:r>
            <a:r>
              <a:rPr lang="lv-LV" sz="1800" i="1" dirty="0" err="1">
                <a:effectLst/>
                <a:cs typeface="DokChampa" panose="020B0604020202020204" pitchFamily="34" charset="-34"/>
              </a:rPr>
              <a:t>euro</a:t>
            </a:r>
            <a:r>
              <a:rPr lang="lv-LV" sz="1800" i="1" dirty="0">
                <a:effectLst/>
                <a:cs typeface="DokChampa" panose="020B0604020202020204" pitchFamily="34" charset="-34"/>
              </a:rPr>
              <a:t> </a:t>
            </a:r>
            <a:r>
              <a:rPr lang="lv-LV" sz="1800" dirty="0">
                <a:effectLst/>
                <a:cs typeface="DokChampa" panose="020B0604020202020204" pitchFamily="34" charset="-34"/>
              </a:rPr>
              <a:t>ikgadēji </a:t>
            </a:r>
            <a:r>
              <a:rPr lang="lv-LV" sz="1800" b="1" dirty="0">
                <a:effectLst/>
                <a:cs typeface="DokChampa" panose="020B0604020202020204" pitchFamily="34" charset="-34"/>
              </a:rPr>
              <a:t>2025. un 2026. gados</a:t>
            </a:r>
            <a:r>
              <a:rPr lang="lv-LV" sz="1800" dirty="0">
                <a:effectLst/>
                <a:cs typeface="DokChampa" panose="020B0604020202020204" pitchFamily="34" charset="-34"/>
              </a:rPr>
              <a:t> </a:t>
            </a:r>
            <a:r>
              <a:rPr lang="lv-LV" sz="1800" b="0" dirty="0">
                <a:effectLst/>
                <a:cs typeface="DokChampa" panose="020B0604020202020204" pitchFamily="34" charset="-34"/>
              </a:rPr>
              <a:t>valsts budžeta izdevum</a:t>
            </a:r>
            <a:r>
              <a:rPr lang="lv-LV" sz="1800" b="0" dirty="0">
                <a:cs typeface="DokChampa" panose="020B0604020202020204" pitchFamily="34" charset="-34"/>
              </a:rPr>
              <a:t>u </a:t>
            </a:r>
            <a:r>
              <a:rPr lang="lv-LV" sz="1800" b="0" dirty="0">
                <a:effectLst/>
                <a:cs typeface="DokChampa" panose="020B0604020202020204" pitchFamily="34" charset="-34"/>
              </a:rPr>
              <a:t>prognoze</a:t>
            </a:r>
            <a:r>
              <a:rPr lang="lv-LV" sz="1800" b="0" dirty="0">
                <a:cs typeface="DokChampa" panose="020B0604020202020204" pitchFamily="34" charset="-34"/>
              </a:rPr>
              <a:t> </a:t>
            </a:r>
            <a:r>
              <a:rPr lang="lv-LV" sz="1800" b="0" dirty="0">
                <a:effectLst/>
                <a:cs typeface="DokChampa" panose="020B0604020202020204" pitchFamily="34" charset="-34"/>
              </a:rPr>
              <a:t>Atveseļošanas fonda noslēdzošajos gados. Gandrīz divas reizes vairāk kā </a:t>
            </a:r>
            <a:r>
              <a:rPr lang="lv-LV" sz="1800" b="0" dirty="0">
                <a:cs typeface="DokChampa" panose="020B0604020202020204" pitchFamily="34" charset="-34"/>
              </a:rPr>
              <a:t>793 milj. </a:t>
            </a:r>
            <a:r>
              <a:rPr lang="lv-LV" sz="1800" b="0" i="1" dirty="0" err="1">
                <a:cs typeface="DokChampa" panose="020B0604020202020204" pitchFamily="34" charset="-34"/>
              </a:rPr>
              <a:t>euro</a:t>
            </a:r>
            <a:r>
              <a:rPr lang="lv-LV" sz="1800" b="0" dirty="0">
                <a:effectLst/>
                <a:cs typeface="DokChampa" panose="020B0604020202020204" pitchFamily="34" charset="-34"/>
              </a:rPr>
              <a:t> </a:t>
            </a:r>
            <a:r>
              <a:rPr lang="lv-LV" sz="1800" b="0" dirty="0">
                <a:cs typeface="DokChampa" panose="020B0604020202020204" pitchFamily="34" charset="-34"/>
              </a:rPr>
              <a:t>2024. gadā. </a:t>
            </a:r>
            <a:endParaRPr lang="lv-LV" sz="1800" b="0" dirty="0"/>
          </a:p>
        </p:txBody>
      </p:sp>
      <p:pic>
        <p:nvPicPr>
          <p:cNvPr id="2" name="Picture 1">
            <a:extLst>
              <a:ext uri="{FF2B5EF4-FFF2-40B4-BE49-F238E27FC236}">
                <a16:creationId xmlns:a16="http://schemas.microsoft.com/office/drawing/2014/main" id="{F677A2E6-D815-96E3-6471-56DE5E1FB19B}"/>
              </a:ext>
            </a:extLst>
          </p:cNvPr>
          <p:cNvPicPr>
            <a:picLocks noChangeAspect="1"/>
          </p:cNvPicPr>
          <p:nvPr/>
        </p:nvPicPr>
        <p:blipFill>
          <a:blip r:embed="rId3"/>
          <a:stretch>
            <a:fillRect/>
          </a:stretch>
        </p:blipFill>
        <p:spPr>
          <a:xfrm>
            <a:off x="1" y="1515979"/>
            <a:ext cx="8858250" cy="5342021"/>
          </a:xfrm>
          <a:prstGeom prst="rect">
            <a:avLst/>
          </a:prstGeom>
        </p:spPr>
      </p:pic>
      <p:pic>
        <p:nvPicPr>
          <p:cNvPr id="5" name="Picture 4">
            <a:extLst>
              <a:ext uri="{FF2B5EF4-FFF2-40B4-BE49-F238E27FC236}">
                <a16:creationId xmlns:a16="http://schemas.microsoft.com/office/drawing/2014/main" id="{333387FC-25E0-B68B-DDF9-6ED0F6CB2491}"/>
              </a:ext>
            </a:extLst>
          </p:cNvPr>
          <p:cNvPicPr>
            <a:picLocks noChangeAspect="1"/>
          </p:cNvPicPr>
          <p:nvPr/>
        </p:nvPicPr>
        <p:blipFill>
          <a:blip r:embed="rId4"/>
          <a:stretch>
            <a:fillRect/>
          </a:stretch>
        </p:blipFill>
        <p:spPr>
          <a:xfrm>
            <a:off x="8470232" y="1904880"/>
            <a:ext cx="3721768" cy="3783779"/>
          </a:xfrm>
          <a:prstGeom prst="rect">
            <a:avLst/>
          </a:prstGeom>
        </p:spPr>
      </p:pic>
    </p:spTree>
    <p:extLst>
      <p:ext uri="{BB962C8B-B14F-4D97-AF65-F5344CB8AC3E}">
        <p14:creationId xmlns:p14="http://schemas.microsoft.com/office/powerpoint/2010/main" val="2172692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9F3D6F1-E5C8-E37C-0592-9D58880D6971}"/>
              </a:ext>
            </a:extLst>
          </p:cNvPr>
          <p:cNvSpPr>
            <a:spLocks noGrp="1"/>
          </p:cNvSpPr>
          <p:nvPr>
            <p:ph type="sldNum" sz="quarter" idx="13"/>
          </p:nvPr>
        </p:nvSpPr>
        <p:spPr/>
        <p:txBody>
          <a:bodyPr/>
          <a:lstStyle/>
          <a:p>
            <a:fld id="{E87027D6-B333-4374-94DC-E94160EB0D4C}" type="slidenum">
              <a:rPr lang="en-US" altLang="lv-LV" smtClean="0"/>
              <a:pPr/>
              <a:t>6</a:t>
            </a:fld>
            <a:endParaRPr lang="en-US" altLang="lv-LV" dirty="0"/>
          </a:p>
        </p:txBody>
      </p:sp>
      <p:sp>
        <p:nvSpPr>
          <p:cNvPr id="5" name="TextBox 4">
            <a:extLst>
              <a:ext uri="{FF2B5EF4-FFF2-40B4-BE49-F238E27FC236}">
                <a16:creationId xmlns:a16="http://schemas.microsoft.com/office/drawing/2014/main" id="{56D598B2-54BA-8F56-1F7C-C896917ED062}"/>
              </a:ext>
            </a:extLst>
          </p:cNvPr>
          <p:cNvSpPr txBox="1"/>
          <p:nvPr/>
        </p:nvSpPr>
        <p:spPr>
          <a:xfrm>
            <a:off x="449712" y="1747485"/>
            <a:ext cx="11335890" cy="3816429"/>
          </a:xfrm>
          <a:prstGeom prst="rect">
            <a:avLst/>
          </a:prstGeom>
          <a:noFill/>
        </p:spPr>
        <p:txBody>
          <a:bodyPr wrap="square">
            <a:spAutoFit/>
          </a:bodyPr>
          <a:lstStyle/>
          <a:p>
            <a:pPr algn="just">
              <a:spcBef>
                <a:spcPts val="1200"/>
              </a:spcBef>
              <a:tabLst>
                <a:tab pos="180340" algn="l"/>
              </a:tabLst>
            </a:pPr>
            <a:endPar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endParaRPr>
          </a:p>
          <a:p>
            <a:pPr algn="just">
              <a:spcBef>
                <a:spcPts val="1200"/>
              </a:spcBef>
              <a:tabLst>
                <a:tab pos="180340" algn="l"/>
              </a:tabLst>
            </a:pPr>
            <a:r>
              <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rPr>
              <a:t>FM sadarbībā ar iesaistītajām ministrijām turpina darbu pie ES fondu 2021-2027 Programmas </a:t>
            </a:r>
            <a:r>
              <a:rPr lang="lv-LV" sz="1600" dirty="0" err="1">
                <a:solidFill>
                  <a:srgbClr val="000000"/>
                </a:solidFill>
                <a:latin typeface="Verdana" panose="020B0604030504040204" pitchFamily="34" charset="0"/>
                <a:ea typeface="Verdana" panose="020B0604030504040204" pitchFamily="34" charset="0"/>
                <a:cs typeface="Times New Roman" panose="02020603050405020304" pitchFamily="18" charset="0"/>
              </a:rPr>
              <a:t>vidusposma</a:t>
            </a:r>
            <a:r>
              <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rPr>
              <a:t> grozījumu dokumentu precizēšanas, turpinās neformālās konsultācijas ar Eiropas Komisiju, jautājums tiks izskatīts ES fondu tematiskajā komitejā pirms virzības MK.</a:t>
            </a:r>
          </a:p>
          <a:p>
            <a:pPr algn="just">
              <a:spcBef>
                <a:spcPts val="1200"/>
              </a:spcBef>
              <a:tabLst>
                <a:tab pos="180340" algn="l"/>
              </a:tabLst>
            </a:pPr>
            <a:r>
              <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rPr>
              <a:t>Vienlaikus </a:t>
            </a:r>
            <a:r>
              <a:rPr lang="lv-LV" sz="1600" dirty="0">
                <a:effectLst/>
                <a:latin typeface="Verdana" panose="020B0604030504040204" pitchFamily="34" charset="0"/>
                <a:ea typeface="Verdana" panose="020B0604030504040204" pitchFamily="34" charset="0"/>
                <a:cs typeface="Mangal" panose="02040503050203030202" pitchFamily="18" charset="0"/>
              </a:rPr>
              <a:t>šo ziņojumu FM rosina MK atbalstīt novirzīt noslēdzamā EEZ/NOR perioda* donoru </a:t>
            </a:r>
            <a:r>
              <a:rPr lang="lv-LV" sz="1600" dirty="0" err="1">
                <a:effectLst/>
                <a:latin typeface="Verdana" panose="020B0604030504040204" pitchFamily="34" charset="0"/>
                <a:ea typeface="Verdana" panose="020B0604030504040204" pitchFamily="34" charset="0"/>
                <a:cs typeface="Mangal" panose="02040503050203030202" pitchFamily="18" charset="0"/>
              </a:rPr>
              <a:t>grantu</a:t>
            </a:r>
            <a:r>
              <a:rPr lang="lv-LV" sz="1600" dirty="0">
                <a:effectLst/>
                <a:latin typeface="Verdana" panose="020B0604030504040204" pitchFamily="34" charset="0"/>
                <a:ea typeface="Verdana" panose="020B0604030504040204" pitchFamily="34" charset="0"/>
                <a:cs typeface="Mangal" panose="02040503050203030202" pitchFamily="18" charset="0"/>
              </a:rPr>
              <a:t> atlikumu valsts budžeta izdevumu refinansēšanai indikatīvi 285 tūkst. </a:t>
            </a:r>
            <a:r>
              <a:rPr lang="lv-LV" sz="1600" i="1" dirty="0" err="1">
                <a:effectLst/>
                <a:latin typeface="Verdana" panose="020B0604030504040204" pitchFamily="34" charset="0"/>
                <a:ea typeface="Verdana" panose="020B0604030504040204" pitchFamily="34" charset="0"/>
                <a:cs typeface="Mangal" panose="02040503050203030202" pitchFamily="18" charset="0"/>
              </a:rPr>
              <a:t>euro</a:t>
            </a:r>
            <a:r>
              <a:rPr lang="lv-LV" sz="1600" i="1" dirty="0">
                <a:effectLst/>
                <a:latin typeface="Verdana" panose="020B0604030504040204" pitchFamily="34" charset="0"/>
                <a:ea typeface="Verdana" panose="020B0604030504040204" pitchFamily="34" charset="0"/>
                <a:cs typeface="Mangal" panose="02040503050203030202" pitchFamily="18" charset="0"/>
              </a:rPr>
              <a:t> </a:t>
            </a:r>
            <a:r>
              <a:rPr lang="lv-LV" sz="1600" dirty="0">
                <a:effectLst/>
                <a:latin typeface="Verdana" panose="020B0604030504040204" pitchFamily="34" charset="0"/>
                <a:ea typeface="Verdana" panose="020B0604030504040204" pitchFamily="34" charset="0"/>
                <a:cs typeface="Mangal" panose="02040503050203030202" pitchFamily="18" charset="0"/>
              </a:rPr>
              <a:t>Tehniskās palīdzības fondā (valsts budžetam pozitīvs risinājums</a:t>
            </a:r>
            <a:r>
              <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rPr>
              <a:t>, </a:t>
            </a:r>
            <a:r>
              <a:rPr lang="lv-LV" sz="1600" dirty="0" err="1">
                <a:solidFill>
                  <a:srgbClr val="000000"/>
                </a:solidFill>
                <a:latin typeface="Verdana" panose="020B0604030504040204" pitchFamily="34" charset="0"/>
                <a:ea typeface="Verdana" panose="020B0604030504040204" pitchFamily="34" charset="0"/>
                <a:cs typeface="Times New Roman" panose="02020603050405020304" pitchFamily="18" charset="0"/>
              </a:rPr>
              <a:t>grantu</a:t>
            </a:r>
            <a:r>
              <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rPr>
              <a:t> atlikumu vairs nevar izmantot investīcijām. Skat. plašāku aprakstu šī ziņojuma pielikumā un nepieciešamo MK atbalstu </a:t>
            </a:r>
            <a:r>
              <a:rPr lang="lv-LV" sz="1600" dirty="0" err="1">
                <a:solidFill>
                  <a:srgbClr val="000000"/>
                </a:solidFill>
                <a:latin typeface="Verdana" panose="020B0604030504040204" pitchFamily="34" charset="0"/>
                <a:ea typeface="Verdana" panose="020B0604030504040204" pitchFamily="34" charset="0"/>
                <a:cs typeface="Times New Roman" panose="02020603050405020304" pitchFamily="18" charset="0"/>
              </a:rPr>
              <a:t>protokokollēmuma</a:t>
            </a:r>
            <a:r>
              <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rPr>
              <a:t> projektā). </a:t>
            </a:r>
          </a:p>
          <a:p>
            <a:pPr algn="just">
              <a:spcBef>
                <a:spcPts val="1200"/>
              </a:spcBef>
              <a:tabLst>
                <a:tab pos="180340" algn="l"/>
              </a:tabLst>
            </a:pPr>
            <a:r>
              <a:rPr lang="lv-LV" sz="1400" i="1" dirty="0">
                <a:effectLst/>
                <a:latin typeface="Verdana" panose="020B0604030504040204" pitchFamily="34" charset="0"/>
                <a:ea typeface="Verdana" panose="020B0604030504040204" pitchFamily="34" charset="0"/>
                <a:cs typeface="Mangal" panose="02040503050203030202" pitchFamily="18" charset="0"/>
              </a:rPr>
              <a:t>* Ekonomikas zonas (EEZ) un Norvēģijas </a:t>
            </a:r>
            <a:r>
              <a:rPr lang="lv-LV" sz="1400" i="1" dirty="0" err="1">
                <a:effectLst/>
                <a:latin typeface="Verdana" panose="020B0604030504040204" pitchFamily="34" charset="0"/>
                <a:ea typeface="Verdana" panose="020B0604030504040204" pitchFamily="34" charset="0"/>
                <a:cs typeface="Mangal" panose="02040503050203030202" pitchFamily="18" charset="0"/>
              </a:rPr>
              <a:t>grantu</a:t>
            </a:r>
            <a:r>
              <a:rPr lang="lv-LV" sz="1400" i="1" dirty="0">
                <a:effectLst/>
                <a:latin typeface="Verdana" panose="020B0604030504040204" pitchFamily="34" charset="0"/>
                <a:ea typeface="Verdana" panose="020B0604030504040204" pitchFamily="34" charset="0"/>
                <a:cs typeface="Mangal" panose="02040503050203030202" pitchFamily="18" charset="0"/>
              </a:rPr>
              <a:t> 2014.–2021. gada </a:t>
            </a:r>
            <a:r>
              <a:rPr lang="lv-LV" sz="14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periods</a:t>
            </a:r>
            <a:endParaRPr lang="lv-LV"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endParaRPr>
          </a:p>
          <a:p>
            <a:pPr algn="just">
              <a:spcBef>
                <a:spcPts val="1200"/>
              </a:spcBef>
              <a:tabLst>
                <a:tab pos="180340" algn="l"/>
              </a:tabLst>
            </a:pPr>
            <a:endParaRPr lang="lv-LV" sz="1600" dirty="0">
              <a:solidFill>
                <a:srgbClr val="000000"/>
              </a:solidFill>
              <a:latin typeface="Verdana" panose="020B0604030504040204" pitchFamily="34" charset="0"/>
              <a:ea typeface="Verdana" panose="020B0604030504040204" pitchFamily="34" charset="0"/>
              <a:cs typeface="Times New Roman" panose="02020603050405020304" pitchFamily="18" charset="0"/>
            </a:endParaRPr>
          </a:p>
          <a:p>
            <a:pPr algn="just">
              <a:spcBef>
                <a:spcPts val="1200"/>
              </a:spcBef>
            </a:pPr>
            <a:r>
              <a:rPr lang="lv-LV" sz="1600" dirty="0">
                <a:latin typeface="Verdana" panose="020B0604030504040204" pitchFamily="34" charset="0"/>
                <a:ea typeface="Verdana" panose="020B0604030504040204" pitchFamily="34" charset="0"/>
                <a:cs typeface="Times New Roman" panose="02020603050405020304" pitchFamily="18" charset="0"/>
              </a:rPr>
              <a:t>Pielikumā: </a:t>
            </a:r>
            <a:r>
              <a:rPr lang="lv-LV" sz="1600" i="1" dirty="0">
                <a:latin typeface="Verdana" panose="020B0604030504040204" pitchFamily="34" charset="0"/>
                <a:ea typeface="Verdana" panose="020B0604030504040204" pitchFamily="34" charset="0"/>
                <a:cs typeface="Times New Roman" panose="02020603050405020304" pitchFamily="18" charset="0"/>
              </a:rPr>
              <a:t>Eiropas Ekonomikas zonas un Norvēģijas finanšu instrumentu 2014.–2021. gada perioda </a:t>
            </a:r>
            <a:r>
              <a:rPr lang="lv-LV" sz="1600" i="1" dirty="0" err="1">
                <a:latin typeface="Verdana" panose="020B0604030504040204" pitchFamily="34" charset="0"/>
                <a:ea typeface="Verdana" panose="020B0604030504040204" pitchFamily="34" charset="0"/>
                <a:cs typeface="Times New Roman" panose="02020603050405020304" pitchFamily="18" charset="0"/>
              </a:rPr>
              <a:t>granta</a:t>
            </a:r>
            <a:r>
              <a:rPr lang="lv-LV" sz="1600" i="1" dirty="0">
                <a:latin typeface="Verdana" panose="020B0604030504040204" pitchFamily="34" charset="0"/>
                <a:ea typeface="Verdana" panose="020B0604030504040204" pitchFamily="34" charset="0"/>
                <a:cs typeface="Times New Roman" panose="02020603050405020304" pitchFamily="18" charset="0"/>
              </a:rPr>
              <a:t> finansējuma atlikuma izmantošanai nepieciešamie lēmumi.</a:t>
            </a:r>
          </a:p>
        </p:txBody>
      </p:sp>
      <p:sp>
        <p:nvSpPr>
          <p:cNvPr id="2" name="Title 1">
            <a:extLst>
              <a:ext uri="{FF2B5EF4-FFF2-40B4-BE49-F238E27FC236}">
                <a16:creationId xmlns:a16="http://schemas.microsoft.com/office/drawing/2014/main" id="{A589478F-520B-0D61-3CCF-096590853927}"/>
              </a:ext>
            </a:extLst>
          </p:cNvPr>
          <p:cNvSpPr txBox="1">
            <a:spLocks/>
          </p:cNvSpPr>
          <p:nvPr/>
        </p:nvSpPr>
        <p:spPr bwMode="auto">
          <a:xfrm>
            <a:off x="1877437" y="0"/>
            <a:ext cx="10314563" cy="1747485"/>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lgn="just">
              <a:spcBef>
                <a:spcPts val="1200"/>
              </a:spcBef>
              <a:tabLst>
                <a:tab pos="180340" algn="l"/>
              </a:tabLst>
            </a:pPr>
            <a:r>
              <a:rPr lang="lv-LV" sz="1800" dirty="0">
                <a:solidFill>
                  <a:srgbClr val="000000"/>
                </a:solidFill>
                <a:latin typeface="Verdana" panose="020B0604030504040204" pitchFamily="34" charset="0"/>
                <a:ea typeface="Verdana" panose="020B0604030504040204" pitchFamily="34" charset="0"/>
                <a:cs typeface="Times New Roman" panose="02020603050405020304" pitchFamily="18" charset="0"/>
              </a:rPr>
              <a:t>2025. gada aprīlī/maijā FM iesniegs MK pusgada ziņojumu ar </a:t>
            </a:r>
            <a:r>
              <a:rPr lang="lv-LV" sz="1800" dirty="0" err="1">
                <a:solidFill>
                  <a:srgbClr val="000000"/>
                </a:solidFill>
                <a:latin typeface="Verdana" panose="020B0604030504040204" pitchFamily="34" charset="0"/>
                <a:ea typeface="Verdana" panose="020B0604030504040204" pitchFamily="34" charset="0"/>
                <a:cs typeface="Times New Roman" panose="02020603050405020304" pitchFamily="18" charset="0"/>
              </a:rPr>
              <a:t>protokollēmuma</a:t>
            </a:r>
            <a:r>
              <a:rPr lang="lv-LV" sz="1800" dirty="0">
                <a:solidFill>
                  <a:srgbClr val="000000"/>
                </a:solidFill>
                <a:latin typeface="Verdana" panose="020B0604030504040204" pitchFamily="34" charset="0"/>
                <a:ea typeface="Verdana" panose="020B0604030504040204" pitchFamily="34" charset="0"/>
                <a:cs typeface="Times New Roman" panose="02020603050405020304" pitchFamily="18" charset="0"/>
              </a:rPr>
              <a:t> projektu (</a:t>
            </a:r>
            <a:r>
              <a:rPr lang="lv-LV" sz="1800" b="0" dirty="0">
                <a:solidFill>
                  <a:srgbClr val="000000"/>
                </a:solidFill>
                <a:latin typeface="Verdana" panose="020B0604030504040204" pitchFamily="34" charset="0"/>
                <a:ea typeface="Verdana" panose="020B0604030504040204" pitchFamily="34" charset="0"/>
                <a:cs typeface="Times New Roman" panose="02020603050405020304" pitchFamily="18" charset="0"/>
              </a:rPr>
              <a:t>pēc ES fondu tematiskās komitejas)</a:t>
            </a:r>
          </a:p>
          <a:p>
            <a:pPr algn="just">
              <a:spcBef>
                <a:spcPts val="1200"/>
              </a:spcBef>
              <a:tabLst>
                <a:tab pos="180340" algn="l"/>
              </a:tabLst>
            </a:pPr>
            <a:r>
              <a:rPr lang="lv-LV" sz="1800" b="0" i="1" dirty="0">
                <a:solidFill>
                  <a:srgbClr val="000000"/>
                </a:solidFill>
                <a:cs typeface="Times New Roman" panose="02020603050405020304" pitchFamily="18" charset="0"/>
              </a:rPr>
              <a:t>Plānots virzīt MK lēmumu </a:t>
            </a:r>
            <a:r>
              <a:rPr lang="lv-LV" sz="1800" b="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apstiprināt investīciju ieviešanas disciplīnas plānus (īstenošanas noteikumu, atlašu laika grafiks, finanšu plūsmas – katrai investīcijai katras atbildīgās iestādes «portfelī») un citus nepieciešamos uzdevumus.</a:t>
            </a:r>
            <a:endParaRPr lang="lv-LV" sz="1600" b="0" i="1" dirty="0">
              <a:solidFill>
                <a:srgbClr val="000000"/>
              </a:solidFill>
              <a:latin typeface="Verdana" panose="020B0604030504040204" pitchFamily="34" charset="0"/>
              <a:ea typeface="Verdana" panose="020B060403050404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6CF1AD37-E9CF-0379-CAB9-D4F914D301ED}"/>
              </a:ext>
            </a:extLst>
          </p:cNvPr>
          <p:cNvSpPr txBox="1"/>
          <p:nvPr/>
        </p:nvSpPr>
        <p:spPr>
          <a:xfrm>
            <a:off x="248663" y="5629139"/>
            <a:ext cx="11536939" cy="307777"/>
          </a:xfrm>
          <a:prstGeom prst="rect">
            <a:avLst/>
          </a:prstGeom>
          <a:noFill/>
        </p:spPr>
        <p:txBody>
          <a:bodyPr wrap="square">
            <a:spAutoFit/>
          </a:bodyPr>
          <a:lstStyle/>
          <a:p>
            <a:pPr algn="just">
              <a:spcBef>
                <a:spcPts val="1200"/>
              </a:spcBef>
            </a:pPr>
            <a:r>
              <a:rPr lang="lv-LV" sz="1400" dirty="0">
                <a:effectLst/>
                <a:latin typeface="Verdana" panose="020B0604030504040204" pitchFamily="34" charset="0"/>
                <a:ea typeface="Verdana" panose="020B0604030504040204" pitchFamily="34" charset="0"/>
                <a:cs typeface="Times New Roman" panose="02020603050405020304" pitchFamily="18" charset="0"/>
              </a:rPr>
              <a:t>Vairāk informācijas </a:t>
            </a:r>
            <a:r>
              <a:rPr lang="lv-LV" sz="1400" dirty="0">
                <a:latin typeface="Verdana" panose="020B0604030504040204" pitchFamily="34" charset="0"/>
                <a:ea typeface="Verdana" panose="020B0604030504040204" pitchFamily="34" charset="0"/>
                <a:cs typeface="Times New Roman" panose="02020603050405020304" pitchFamily="18" charset="0"/>
              </a:rPr>
              <a:t>par ES fondu, Atveseļošanas fonda aktualitātēm</a:t>
            </a:r>
            <a:r>
              <a:rPr lang="lv-LV" sz="1400" dirty="0">
                <a:effectLst/>
                <a:latin typeface="Verdana" panose="020B0604030504040204" pitchFamily="34" charset="0"/>
                <a:ea typeface="Verdana" panose="020B0604030504040204" pitchFamily="34" charset="0"/>
                <a:cs typeface="Times New Roman" panose="02020603050405020304" pitchFamily="18" charset="0"/>
              </a:rPr>
              <a:t>: </a:t>
            </a:r>
            <a:r>
              <a:rPr lang="lv-LV" sz="1400" dirty="0">
                <a:effectLst/>
                <a:latin typeface="Verdana" panose="020B0604030504040204" pitchFamily="34" charset="0"/>
                <a:ea typeface="Verdana" panose="020B0604030504040204" pitchFamily="34" charset="0"/>
                <a:cs typeface="Times New Roman" panose="02020603050405020304" pitchFamily="18" charset="0"/>
                <a:hlinkClick r:id="rId2"/>
              </a:rPr>
              <a:t>www.esfondi.lv</a:t>
            </a:r>
            <a:r>
              <a:rPr lang="lv-LV" sz="1400" dirty="0">
                <a:latin typeface="Verdana" panose="020B0604030504040204" pitchFamily="34" charset="0"/>
                <a:ea typeface="Verdana" panose="020B0604030504040204" pitchFamily="34" charset="0"/>
                <a:cs typeface="Times New Roman" panose="02020603050405020304" pitchFamily="18" charset="0"/>
              </a:rPr>
              <a:t>; </a:t>
            </a:r>
            <a:r>
              <a:rPr lang="lv-LV" sz="1400" dirty="0">
                <a:latin typeface="Verdana" panose="020B0604030504040204" pitchFamily="34" charset="0"/>
                <a:ea typeface="Verdana" panose="020B0604030504040204" pitchFamily="34" charset="0"/>
                <a:cs typeface="Times New Roman" panose="02020603050405020304" pitchFamily="18" charset="0"/>
                <a:hlinkClick r:id="rId3"/>
              </a:rPr>
              <a:t>www.cfla.gov.lv</a:t>
            </a:r>
            <a:r>
              <a:rPr lang="lv-LV" sz="1400" dirty="0">
                <a:latin typeface="Verdana" panose="020B0604030504040204" pitchFamily="34" charset="0"/>
                <a:ea typeface="Verdana" panose="020B0604030504040204" pitchFamily="34" charset="0"/>
                <a:cs typeface="Times New Roman" panose="02020603050405020304" pitchFamily="18" charset="0"/>
              </a:rPr>
              <a:t>. </a:t>
            </a:r>
            <a:r>
              <a:rPr lang="lv-LV" sz="1400" dirty="0">
                <a:effectLst/>
                <a:latin typeface="Verdana" panose="020B0604030504040204" pitchFamily="34" charset="0"/>
                <a:ea typeface="Verdana" panose="020B0604030504040204" pitchFamily="34" charset="0"/>
                <a:cs typeface="Times New Roman" panose="02020603050405020304" pitchFamily="18" charset="0"/>
              </a:rPr>
              <a:t> </a:t>
            </a:r>
            <a:endParaRPr lang="lv-LV" sz="1400" dirty="0">
              <a:effectLst/>
              <a:latin typeface="Verdana" panose="020B0604030504040204" pitchFamily="34" charset="0"/>
              <a:ea typeface="Verdana" panose="020B0604030504040204" pitchFamily="34" charset="0"/>
              <a:cs typeface="DokChampa" panose="020B0604020202020204" pitchFamily="34" charset="-34"/>
            </a:endParaRPr>
          </a:p>
        </p:txBody>
      </p:sp>
      <p:sp>
        <p:nvSpPr>
          <p:cNvPr id="3" name="Text Box 2">
            <a:extLst>
              <a:ext uri="{FF2B5EF4-FFF2-40B4-BE49-F238E27FC236}">
                <a16:creationId xmlns:a16="http://schemas.microsoft.com/office/drawing/2014/main" id="{F07257BA-583D-2ED8-B94D-DA7125A147A4}"/>
              </a:ext>
            </a:extLst>
          </p:cNvPr>
          <p:cNvSpPr txBox="1">
            <a:spLocks noChangeArrowheads="1"/>
          </p:cNvSpPr>
          <p:nvPr/>
        </p:nvSpPr>
        <p:spPr bwMode="auto">
          <a:xfrm>
            <a:off x="24527" y="6168736"/>
            <a:ext cx="11877575" cy="6165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indent="450850" eaLnBrk="0" hangingPunct="0">
              <a:defRPr>
                <a:solidFill>
                  <a:schemeClr val="tx1"/>
                </a:solidFill>
                <a:latin typeface="Arial" panose="020B0604020202020204" pitchFamily="34" charset="0"/>
              </a:defRPr>
            </a:lvl1pPr>
            <a:lvl2pPr marL="457200" eaLnBrk="0" hangingPunct="0">
              <a:defRPr>
                <a:solidFill>
                  <a:schemeClr val="tx1"/>
                </a:solidFill>
                <a:latin typeface="Arial" panose="020B0604020202020204" pitchFamily="34" charset="0"/>
              </a:defRPr>
            </a:lvl2pPr>
            <a:lvl3pPr marL="914400" eaLnBrk="0" hangingPunct="0">
              <a:defRPr>
                <a:solidFill>
                  <a:schemeClr val="tx1"/>
                </a:solidFill>
                <a:latin typeface="Arial" panose="020B0604020202020204" pitchFamily="34" charset="0"/>
              </a:defRPr>
            </a:lvl3pPr>
            <a:lvl4pPr marL="1371600" eaLnBrk="0" hangingPunct="0">
              <a:defRPr>
                <a:solidFill>
                  <a:schemeClr val="tx1"/>
                </a:solidFill>
                <a:latin typeface="Arial" panose="020B0604020202020204" pitchFamily="34" charset="0"/>
              </a:defRPr>
            </a:lvl4pPr>
            <a:lvl5pPr marL="1828800"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defTabSz="914400"/>
            <a:r>
              <a:rPr lang="lv-LV" sz="1050" spc="30" dirty="0">
                <a:effectLst/>
                <a:latin typeface="Verdana" panose="020B0604030504040204" pitchFamily="34" charset="0"/>
                <a:ea typeface="Verdana" panose="020B0604030504040204" pitchFamily="34" charset="0"/>
                <a:cs typeface="Times New Roman" panose="02020603050405020304" pitchFamily="18" charset="0"/>
              </a:rPr>
              <a:t>Finanšu ministrs								A. Ašeradens</a:t>
            </a:r>
            <a:endParaRPr lang="lv-LV" sz="1050" dirty="0">
              <a:effectLst/>
              <a:latin typeface="Verdana" panose="020B0604030504040204" pitchFamily="34" charset="0"/>
              <a:ea typeface="Verdana" panose="020B0604030504040204" pitchFamily="34" charset="0"/>
              <a:cs typeface="DokChampa" panose="020B0604020202020204" pitchFamily="34" charset="-34"/>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lv-LV" altLang="lv-LV" sz="50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lv-LV" altLang="lv-LV" sz="105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rPr>
              <a:t>Ieva Ziepniece 25747458</a:t>
            </a:r>
            <a:r>
              <a:rPr kumimoji="0" lang="lv-LV" altLang="lv-LV" sz="1050" b="0" i="0" u="none" strike="noStrike" cap="none" normalizeH="0" baseline="0" dirty="0" bmk="">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rPr>
              <a:t>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lv-LV" altLang="lv-LV" sz="80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hlinkClick r:id="rId4"/>
              </a:rPr>
              <a:t>Ieva.Ziepniece@fm.gov.lv</a:t>
            </a:r>
            <a:endParaRPr kumimoji="0" lang="lv-LV" altLang="lv-LV" sz="8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lv-LV" altLang="lv-LV" sz="10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651279788"/>
      </p:ext>
    </p:extLst>
  </p:cSld>
  <p:clrMapOvr>
    <a:masterClrMapping/>
  </p:clrMapOvr>
</p:sld>
</file>

<file path=ppt/theme/theme1.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FM-Presentation_LV.pptx" id="{02C5A7C7-E12E-4316-85F3-17B400FB557F}" vid="{558787D4-1F96-4AEC-9C62-B2AAD389BF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C1686BC-4040-4C55-B61B-2D61E1828D19}">
  <ds:schemaRefs>
    <ds:schemaRef ds:uri="http://schemas.microsoft.com/sharepoint/v3/contenttype/forms"/>
  </ds:schemaRefs>
</ds:datastoreItem>
</file>

<file path=customXml/itemProps2.xml><?xml version="1.0" encoding="utf-8"?>
<ds:datastoreItem xmlns:ds="http://schemas.openxmlformats.org/officeDocument/2006/customXml" ds:itemID="{53A26EAD-C3C4-4422-8263-E718DE20C7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080452BC-2159-499B-B2EE-D0DD5767A271}">
  <ds:schemaRefs>
    <ds:schemaRef ds:uri="http://purl.org/dc/elements/1.1/"/>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http://schemas.openxmlformats.org/package/2006/metadata/core-properties"/>
    <ds:schemaRef ds:uri="http://purl.org/dc/dcmitype/"/>
    <ds:schemaRef ds:uri="http://purl.org/dc/terms/"/>
  </ds:schemaRefs>
</ds:datastoreItem>
</file>

<file path=docMetadata/LabelInfo.xml><?xml version="1.0" encoding="utf-8"?>
<clbl:labelList xmlns:clbl="http://schemas.microsoft.com/office/2020/mipLabelMetadata">
  <clbl:label id="{1b8a7570-3ec8-4c4e-9532-5dbb2f157b31}" enabled="1" method="Standard" siteId="{fd50a0e4-c289-4266-b7ff-7d9cf5066e91}" contentBits="0" removed="0"/>
</clbl:labelList>
</file>

<file path=docProps/app.xml><?xml version="1.0" encoding="utf-8"?>
<Properties xmlns="http://schemas.openxmlformats.org/officeDocument/2006/extended-properties" xmlns:vt="http://schemas.openxmlformats.org/officeDocument/2006/docPropsVTypes">
  <Template>FM-Presentation_LV</Template>
  <TotalTime>18114</TotalTime>
  <Words>599</Words>
  <Application>Microsoft Office PowerPoint</Application>
  <PresentationFormat>Widescreen</PresentationFormat>
  <Paragraphs>43</Paragraphs>
  <Slides>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Aptos</vt:lpstr>
      <vt:lpstr>Arial</vt:lpstr>
      <vt:lpstr>Calibri</vt:lpstr>
      <vt:lpstr>DokChampa</vt:lpstr>
      <vt:lpstr>Times New Roman</vt:lpstr>
      <vt:lpstr>Verdana</vt:lpstr>
      <vt:lpstr>Wingdings</vt:lpstr>
      <vt:lpstr>89_Prezentacija_templateLV</vt:lpstr>
      <vt:lpstr>PowerPoint Presentation</vt:lpstr>
      <vt:lpstr> Investīciju ieviešanas prioritātes 2025. gadā</vt:lpstr>
      <vt:lpstr>1.ceturksnī būtisks «kāpums» investīciju noteikumos, projektu atlasēs un jaunos projektu līgumos – sekos apjomīgas investīcijas ekonomikā</vt:lpstr>
      <vt:lpstr>PowerPoint Presentation</vt:lpstr>
      <vt:lpstr>ES fondu investīciju iespējas vēsturiski lielākajā apjomā ekonomikas transformācijai  - ieguldījumi infrastruktūrā, produktivitatātei, eksporta veicināšanai, cilvēkkapitāla konkurētspējai. 1,3 mljrd. euro ikgadēji 2025. un 2026. gados valsts budžeta izdevumu prognoze Atveseļošanas fonda noslēdzošajos gados. Gandrīz divas reizes vairāk kā 793 milj. euro 2024. gadā.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Ieva Ziepniece</dc:creator>
  <cp:lastModifiedBy>Aina Greiškāne</cp:lastModifiedBy>
  <cp:revision>2742</cp:revision>
  <cp:lastPrinted>2024-11-19T10:55:10Z</cp:lastPrinted>
  <dcterms:created xsi:type="dcterms:W3CDTF">2022-01-10T13:44:34Z</dcterms:created>
  <dcterms:modified xsi:type="dcterms:W3CDTF">2025-03-25T12:20:47Z</dcterms:modified>
</cp:coreProperties>
</file>