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drawings/drawing1.xml" ContentType="application/vnd.openxmlformats-officedocument.drawingml.chartshapes+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drawings/drawing2.xml" ContentType="application/vnd.openxmlformats-officedocument.drawingml.chartshapes+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3688D6DF" w14:textId="77777777" w:rsidR="009A6D27" w:rsidRPr="0092615F" w:rsidRDefault="009A6D27" w:rsidP="009A6D27">
      <w:pPr>
        <w:spacing w:after="0" w:line="240" w:lineRule="auto"/>
        <w:jc w:val="center"/>
        <w:rPr>
          <w:rFonts w:ascii="Times New Roman" w:hAnsi="Times New Roman" w:cs="Times New Roman"/>
          <w:b/>
          <w:bCs/>
          <w:sz w:val="24"/>
          <w:szCs w:val="24"/>
        </w:rPr>
      </w:pPr>
      <w:bookmarkStart w:id="0" w:name="_Hlk81304879"/>
      <w:r w:rsidRPr="0092615F">
        <w:rPr>
          <w:rFonts w:ascii="Times New Roman" w:hAnsi="Times New Roman" w:cs="Times New Roman"/>
          <w:b/>
          <w:bCs/>
          <w:sz w:val="24"/>
          <w:szCs w:val="24"/>
        </w:rPr>
        <w:t>Informatīvais ziņojums</w:t>
      </w:r>
    </w:p>
    <w:p w14:paraId="3AA803D3" w14:textId="77777777" w:rsidR="009A6D27" w:rsidRPr="0092615F" w:rsidRDefault="009A6D27" w:rsidP="009A6D27">
      <w:pPr>
        <w:spacing w:after="0" w:line="240" w:lineRule="auto"/>
        <w:jc w:val="center"/>
        <w:rPr>
          <w:rFonts w:ascii="Times New Roman" w:hAnsi="Times New Roman" w:cs="Times New Roman"/>
          <w:b/>
          <w:bCs/>
          <w:sz w:val="24"/>
          <w:szCs w:val="24"/>
        </w:rPr>
      </w:pPr>
      <w:bookmarkStart w:id="1" w:name="_Hlk89086002"/>
      <w:r w:rsidRPr="0092615F">
        <w:rPr>
          <w:rFonts w:ascii="Times New Roman" w:hAnsi="Times New Roman" w:cs="Times New Roman"/>
          <w:b/>
          <w:bCs/>
          <w:sz w:val="24"/>
          <w:szCs w:val="24"/>
        </w:rPr>
        <w:t>"</w:t>
      </w:r>
      <w:r w:rsidR="00B42CDF" w:rsidRPr="0092615F">
        <w:rPr>
          <w:rFonts w:ascii="Times New Roman" w:hAnsi="Times New Roman" w:cs="Times New Roman"/>
          <w:b/>
          <w:bCs/>
          <w:sz w:val="24"/>
          <w:szCs w:val="24"/>
        </w:rPr>
        <w:t>Par</w:t>
      </w:r>
      <w:r w:rsidR="00135D2D" w:rsidRPr="0092615F">
        <w:rPr>
          <w:sz w:val="24"/>
          <w:szCs w:val="24"/>
        </w:rPr>
        <w:t xml:space="preserve"> </w:t>
      </w:r>
      <w:r w:rsidR="00135D2D" w:rsidRPr="0092615F">
        <w:rPr>
          <w:rFonts w:ascii="Times New Roman" w:hAnsi="Times New Roman" w:cs="Times New Roman"/>
          <w:b/>
          <w:bCs/>
          <w:sz w:val="24"/>
          <w:szCs w:val="24"/>
        </w:rPr>
        <w:t>priekšlikumiem par valsts un pašvaldību vajadzību nodrošināšanai nepieciešamo projektu īstenošanu publiskās un privātās partnerības ietvaros</w:t>
      </w:r>
      <w:r w:rsidRPr="0092615F">
        <w:rPr>
          <w:rFonts w:ascii="Times New Roman" w:hAnsi="Times New Roman" w:cs="Times New Roman"/>
          <w:b/>
          <w:bCs/>
          <w:sz w:val="24"/>
          <w:szCs w:val="24"/>
        </w:rPr>
        <w:t>"</w:t>
      </w:r>
      <w:bookmarkEnd w:id="1"/>
    </w:p>
    <w:bookmarkEnd w:id="0"/>
    <w:p w14:paraId="5AA7952F" w14:textId="77777777" w:rsidR="00800D73" w:rsidRPr="0092615F" w:rsidRDefault="00800D73" w:rsidP="0053264A">
      <w:pPr>
        <w:spacing w:after="0" w:line="240" w:lineRule="auto"/>
        <w:ind w:firstLine="720"/>
        <w:jc w:val="both"/>
        <w:rPr>
          <w:rFonts w:ascii="Times New Roman" w:hAnsi="Times New Roman" w:cs="Times New Roman"/>
          <w:sz w:val="24"/>
          <w:szCs w:val="24"/>
        </w:rPr>
      </w:pPr>
    </w:p>
    <w:p w14:paraId="6A131C9D" w14:textId="77777777" w:rsidR="00C71DAF" w:rsidRPr="0092615F" w:rsidRDefault="00C71DAF" w:rsidP="00C71DAF">
      <w:pPr>
        <w:pStyle w:val="Sarakstarindkopa"/>
        <w:spacing w:line="240" w:lineRule="auto"/>
        <w:jc w:val="both"/>
        <w:rPr>
          <w:rFonts w:ascii="Times New Roman" w:hAnsi="Times New Roman" w:cs="Times New Roman"/>
          <w:b/>
          <w:bCs/>
          <w:sz w:val="28"/>
          <w:szCs w:val="28"/>
        </w:rPr>
      </w:pPr>
      <w:r w:rsidRPr="0092615F">
        <w:rPr>
          <w:rFonts w:ascii="Times New Roman" w:hAnsi="Times New Roman" w:cs="Times New Roman"/>
          <w:b/>
          <w:bCs/>
          <w:sz w:val="28"/>
          <w:szCs w:val="28"/>
        </w:rPr>
        <w:t>Ievads</w:t>
      </w:r>
    </w:p>
    <w:p w14:paraId="7A3DAC7E" w14:textId="0C6D03C7" w:rsidR="00CF4BFE" w:rsidRPr="0092615F" w:rsidRDefault="008E4881" w:rsidP="0053264A">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Informatīvais ziņojums</w:t>
      </w:r>
      <w:r w:rsidR="004011DC">
        <w:rPr>
          <w:rFonts w:ascii="Times New Roman" w:hAnsi="Times New Roman" w:cs="Times New Roman"/>
          <w:sz w:val="24"/>
          <w:szCs w:val="24"/>
        </w:rPr>
        <w:t xml:space="preserve"> </w:t>
      </w:r>
      <w:r w:rsidR="004011DC" w:rsidRPr="004011DC">
        <w:rPr>
          <w:rFonts w:ascii="Times New Roman" w:hAnsi="Times New Roman" w:cs="Times New Roman"/>
          <w:sz w:val="24"/>
          <w:szCs w:val="24"/>
        </w:rPr>
        <w:t>"Par priekšlikumiem par valsts un pašvaldību vajadzību nodrošināšanai nepieciešamo projektu īstenošanu publiskās un privātās partnerības ietvaros"</w:t>
      </w:r>
      <w:r w:rsidR="004011DC">
        <w:rPr>
          <w:rFonts w:ascii="Times New Roman" w:hAnsi="Times New Roman" w:cs="Times New Roman"/>
          <w:sz w:val="24"/>
          <w:szCs w:val="24"/>
        </w:rPr>
        <w:t xml:space="preserve"> (turpmāk – ziņojums)</w:t>
      </w:r>
      <w:r w:rsidRPr="0092615F">
        <w:rPr>
          <w:rFonts w:ascii="Times New Roman" w:hAnsi="Times New Roman" w:cs="Times New Roman"/>
          <w:sz w:val="24"/>
          <w:szCs w:val="24"/>
        </w:rPr>
        <w:t xml:space="preserve"> izstrādāts a</w:t>
      </w:r>
      <w:r w:rsidR="00FF63C9" w:rsidRPr="0092615F">
        <w:rPr>
          <w:rFonts w:ascii="Times New Roman" w:hAnsi="Times New Roman" w:cs="Times New Roman"/>
          <w:sz w:val="24"/>
          <w:szCs w:val="24"/>
        </w:rPr>
        <w:t xml:space="preserve">tbilstoši </w:t>
      </w:r>
      <w:bookmarkStart w:id="2" w:name="_Hlk89086532"/>
      <w:r w:rsidR="00C164FC" w:rsidRPr="0092615F">
        <w:rPr>
          <w:rFonts w:ascii="Times New Roman" w:hAnsi="Times New Roman" w:cs="Times New Roman"/>
          <w:sz w:val="24"/>
          <w:szCs w:val="24"/>
        </w:rPr>
        <w:t>Ministru kabineta 2020. gada 1</w:t>
      </w:r>
      <w:r w:rsidR="001C1931" w:rsidRPr="0092615F">
        <w:rPr>
          <w:rFonts w:ascii="Times New Roman" w:hAnsi="Times New Roman" w:cs="Times New Roman"/>
          <w:sz w:val="24"/>
          <w:szCs w:val="24"/>
        </w:rPr>
        <w:t>8</w:t>
      </w:r>
      <w:r w:rsidR="00C164FC" w:rsidRPr="0092615F">
        <w:rPr>
          <w:rFonts w:ascii="Times New Roman" w:hAnsi="Times New Roman" w:cs="Times New Roman"/>
          <w:sz w:val="24"/>
          <w:szCs w:val="24"/>
        </w:rPr>
        <w:t>. </w:t>
      </w:r>
      <w:r w:rsidR="001C1931" w:rsidRPr="0092615F">
        <w:rPr>
          <w:rFonts w:ascii="Times New Roman" w:hAnsi="Times New Roman" w:cs="Times New Roman"/>
          <w:sz w:val="24"/>
          <w:szCs w:val="24"/>
        </w:rPr>
        <w:t>augusta</w:t>
      </w:r>
      <w:r w:rsidR="00684011" w:rsidRPr="0092615F">
        <w:rPr>
          <w:rFonts w:ascii="Times New Roman" w:hAnsi="Times New Roman" w:cs="Times New Roman"/>
          <w:sz w:val="24"/>
          <w:szCs w:val="24"/>
        </w:rPr>
        <w:t xml:space="preserve"> sēdes</w:t>
      </w:r>
      <w:r w:rsidR="00C164FC" w:rsidRPr="0092615F">
        <w:rPr>
          <w:rFonts w:ascii="Times New Roman" w:hAnsi="Times New Roman" w:cs="Times New Roman"/>
          <w:sz w:val="24"/>
          <w:szCs w:val="24"/>
        </w:rPr>
        <w:t xml:space="preserve"> </w:t>
      </w:r>
      <w:r w:rsidR="00684011" w:rsidRPr="0092615F">
        <w:rPr>
          <w:rFonts w:ascii="Times New Roman" w:hAnsi="Times New Roman" w:cs="Times New Roman"/>
          <w:sz w:val="24"/>
          <w:szCs w:val="24"/>
        </w:rPr>
        <w:t>protokola</w:t>
      </w:r>
      <w:r w:rsidR="00C164FC" w:rsidRPr="0092615F">
        <w:rPr>
          <w:rFonts w:ascii="Times New Roman" w:hAnsi="Times New Roman" w:cs="Times New Roman"/>
          <w:sz w:val="24"/>
          <w:szCs w:val="24"/>
        </w:rPr>
        <w:t xml:space="preserve"> Nr. 4</w:t>
      </w:r>
      <w:r w:rsidR="00684011" w:rsidRPr="0092615F">
        <w:rPr>
          <w:rFonts w:ascii="Times New Roman" w:hAnsi="Times New Roman" w:cs="Times New Roman"/>
          <w:sz w:val="24"/>
          <w:szCs w:val="24"/>
        </w:rPr>
        <w:t>9</w:t>
      </w:r>
      <w:r w:rsidR="00C164FC" w:rsidRPr="0092615F">
        <w:rPr>
          <w:rFonts w:ascii="Times New Roman" w:hAnsi="Times New Roman" w:cs="Times New Roman"/>
          <w:sz w:val="24"/>
          <w:szCs w:val="24"/>
        </w:rPr>
        <w:t xml:space="preserve"> </w:t>
      </w:r>
      <w:r w:rsidR="00436D4E" w:rsidRPr="0092615F">
        <w:rPr>
          <w:rFonts w:ascii="Times New Roman" w:hAnsi="Times New Roman" w:cs="Times New Roman"/>
          <w:sz w:val="24"/>
          <w:szCs w:val="24"/>
        </w:rPr>
        <w:t>46</w:t>
      </w:r>
      <w:r w:rsidR="00C164FC" w:rsidRPr="0092615F">
        <w:rPr>
          <w:rFonts w:ascii="Times New Roman" w:hAnsi="Times New Roman" w:cs="Times New Roman"/>
          <w:sz w:val="24"/>
          <w:szCs w:val="24"/>
        </w:rPr>
        <w:t>. §</w:t>
      </w:r>
      <w:bookmarkEnd w:id="2"/>
      <w:r w:rsidR="00CF4BFE" w:rsidRPr="0092615F">
        <w:rPr>
          <w:rFonts w:ascii="Times New Roman" w:hAnsi="Times New Roman" w:cs="Times New Roman"/>
          <w:sz w:val="24"/>
          <w:szCs w:val="24"/>
        </w:rPr>
        <w:t xml:space="preserve"> 14</w:t>
      </w:r>
      <w:r w:rsidR="00B84666" w:rsidRPr="0092615F">
        <w:rPr>
          <w:rFonts w:ascii="Times New Roman" w:hAnsi="Times New Roman" w:cs="Times New Roman"/>
          <w:sz w:val="24"/>
          <w:szCs w:val="24"/>
        </w:rPr>
        <w:t>.punkt</w:t>
      </w:r>
      <w:r w:rsidR="0060615D">
        <w:rPr>
          <w:rFonts w:ascii="Times New Roman" w:hAnsi="Times New Roman" w:cs="Times New Roman"/>
          <w:sz w:val="24"/>
          <w:szCs w:val="24"/>
        </w:rPr>
        <w:t>am</w:t>
      </w:r>
      <w:r w:rsidR="0064049D" w:rsidRPr="0092615F">
        <w:rPr>
          <w:rFonts w:ascii="Times New Roman" w:hAnsi="Times New Roman" w:cs="Times New Roman"/>
          <w:sz w:val="24"/>
          <w:szCs w:val="24"/>
        </w:rPr>
        <w:t>, kas paredz</w:t>
      </w:r>
      <w:r w:rsidR="00C164FC" w:rsidRPr="0092615F">
        <w:rPr>
          <w:rFonts w:ascii="Times New Roman" w:hAnsi="Times New Roman" w:cs="Times New Roman"/>
          <w:sz w:val="24"/>
          <w:szCs w:val="24"/>
        </w:rPr>
        <w:t xml:space="preserve"> </w:t>
      </w:r>
      <w:r w:rsidR="00B84666" w:rsidRPr="0092615F">
        <w:rPr>
          <w:rFonts w:ascii="Times New Roman" w:hAnsi="Times New Roman" w:cs="Times New Roman"/>
          <w:sz w:val="24"/>
          <w:szCs w:val="24"/>
        </w:rPr>
        <w:t>Finanšu ministrijai (Centrālajai finanšu un līgumu aģentūrai</w:t>
      </w:r>
      <w:r w:rsidR="003374BB" w:rsidRPr="0092615F">
        <w:rPr>
          <w:rFonts w:ascii="Times New Roman" w:hAnsi="Times New Roman" w:cs="Times New Roman"/>
          <w:sz w:val="24"/>
          <w:szCs w:val="24"/>
        </w:rPr>
        <w:t xml:space="preserve"> (turpmāk – CFLA)</w:t>
      </w:r>
      <w:r w:rsidR="00B84666" w:rsidRPr="0092615F">
        <w:rPr>
          <w:rFonts w:ascii="Times New Roman" w:hAnsi="Times New Roman" w:cs="Times New Roman"/>
          <w:sz w:val="24"/>
          <w:szCs w:val="24"/>
        </w:rPr>
        <w:t xml:space="preserve"> kā publiskās un privātās partnerības kompetences centram) atbilstoši informatīvajā ziņojumā</w:t>
      </w:r>
      <w:r w:rsidR="00235090">
        <w:rPr>
          <w:rStyle w:val="Vresatsauce"/>
          <w:rFonts w:ascii="Times New Roman" w:hAnsi="Times New Roman" w:cs="Times New Roman"/>
          <w:sz w:val="24"/>
          <w:szCs w:val="24"/>
        </w:rPr>
        <w:footnoteReference w:id="2"/>
      </w:r>
      <w:r w:rsidR="00B84666" w:rsidRPr="0092615F">
        <w:rPr>
          <w:rFonts w:ascii="Times New Roman" w:hAnsi="Times New Roman" w:cs="Times New Roman"/>
          <w:sz w:val="24"/>
          <w:szCs w:val="24"/>
        </w:rPr>
        <w:t xml:space="preserve"> ietvertajiem secinājumiem līdz 2021.</w:t>
      </w:r>
      <w:r w:rsidR="006F3ECA" w:rsidRPr="0092615F">
        <w:rPr>
          <w:rFonts w:ascii="Times New Roman" w:hAnsi="Times New Roman" w:cs="Times New Roman"/>
          <w:sz w:val="24"/>
          <w:szCs w:val="24"/>
        </w:rPr>
        <w:t xml:space="preserve"> </w:t>
      </w:r>
      <w:r w:rsidR="00B84666" w:rsidRPr="0092615F">
        <w:rPr>
          <w:rFonts w:ascii="Times New Roman" w:hAnsi="Times New Roman" w:cs="Times New Roman"/>
          <w:sz w:val="24"/>
          <w:szCs w:val="24"/>
        </w:rPr>
        <w:t>gada 31.</w:t>
      </w:r>
      <w:r w:rsidR="006F3ECA" w:rsidRPr="0092615F">
        <w:rPr>
          <w:rFonts w:ascii="Times New Roman" w:hAnsi="Times New Roman" w:cs="Times New Roman"/>
          <w:sz w:val="24"/>
          <w:szCs w:val="24"/>
        </w:rPr>
        <w:t xml:space="preserve"> </w:t>
      </w:r>
      <w:r w:rsidR="00B84666" w:rsidRPr="0092615F">
        <w:rPr>
          <w:rFonts w:ascii="Times New Roman" w:hAnsi="Times New Roman" w:cs="Times New Roman"/>
          <w:sz w:val="24"/>
          <w:szCs w:val="24"/>
        </w:rPr>
        <w:t>decembrim</w:t>
      </w:r>
      <w:r w:rsidR="006F3ECA" w:rsidRPr="0092615F">
        <w:rPr>
          <w:rFonts w:ascii="Times New Roman" w:hAnsi="Times New Roman" w:cs="Times New Roman"/>
          <w:sz w:val="24"/>
          <w:szCs w:val="24"/>
        </w:rPr>
        <w:t xml:space="preserve"> </w:t>
      </w:r>
      <w:r w:rsidR="00B84666" w:rsidRPr="0092615F">
        <w:rPr>
          <w:rFonts w:ascii="Times New Roman" w:hAnsi="Times New Roman" w:cs="Times New Roman"/>
          <w:sz w:val="24"/>
          <w:szCs w:val="24"/>
        </w:rPr>
        <w:t xml:space="preserve">sagatavot un iesniegt izskatīšanai Ministru kabinetā informatīvo </w:t>
      </w:r>
      <w:r w:rsidR="00B84666" w:rsidRPr="0092615F">
        <w:rPr>
          <w:rFonts w:ascii="Times New Roman" w:hAnsi="Times New Roman" w:cs="Times New Roman"/>
          <w:b/>
          <w:bCs/>
          <w:sz w:val="24"/>
          <w:szCs w:val="24"/>
        </w:rPr>
        <w:t>ziņojumu ar priekšlikumiem par valsts un pašvaldību vajadzību nodrošināšanai nepieciešamo projektu, kuri nav finansējami no Eiropas Savienības struktūrfondiem un Kohēzijas fonda, kā arī citas ārvalstu finanšu palīdzības, īstenošanu publiskās un privātās partnerības</w:t>
      </w:r>
      <w:r w:rsidR="00AB2A33" w:rsidRPr="0092615F">
        <w:rPr>
          <w:rFonts w:ascii="Times New Roman" w:hAnsi="Times New Roman" w:cs="Times New Roman"/>
          <w:b/>
          <w:bCs/>
          <w:sz w:val="24"/>
          <w:szCs w:val="24"/>
        </w:rPr>
        <w:t xml:space="preserve"> </w:t>
      </w:r>
      <w:r w:rsidR="00AB2A33" w:rsidRPr="0092615F">
        <w:rPr>
          <w:rFonts w:ascii="Times New Roman" w:hAnsi="Times New Roman" w:cs="Times New Roman"/>
          <w:sz w:val="24"/>
          <w:szCs w:val="24"/>
        </w:rPr>
        <w:t>(turpmāk – PPP)</w:t>
      </w:r>
      <w:r w:rsidR="00B84666" w:rsidRPr="0092615F">
        <w:rPr>
          <w:rFonts w:ascii="Times New Roman" w:hAnsi="Times New Roman" w:cs="Times New Roman"/>
          <w:b/>
          <w:bCs/>
          <w:sz w:val="24"/>
          <w:szCs w:val="24"/>
        </w:rPr>
        <w:t xml:space="preserve"> ietvaros, nodrošinot to uzskaiti ārpus budžeta bilances</w:t>
      </w:r>
      <w:r w:rsidR="00B84666" w:rsidRPr="0092615F">
        <w:rPr>
          <w:rFonts w:ascii="Times New Roman" w:hAnsi="Times New Roman" w:cs="Times New Roman"/>
          <w:sz w:val="24"/>
          <w:szCs w:val="24"/>
        </w:rPr>
        <w:t>.</w:t>
      </w:r>
    </w:p>
    <w:p w14:paraId="2B0F4879" w14:textId="3D54B994" w:rsidR="00EF50A6" w:rsidRPr="0092615F" w:rsidRDefault="008746A1" w:rsidP="0053264A">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Projektu uzskaite ārpus budžeta bilances nozīmē, ka projekta ietvaros radītos aktīvus atzīst kā piederīgus privātajam partnerim, un tādā gadījumā publiskā partnera izdevumus uzskaita pieejamības maksājuma apmērā un publiskā partnera budžeta bilancē neiekļauj. Savukārt, ja atbilstoši statistiskajai analīzei aktīvi tiek uzskaitīti publiskā partnera bilancē, tad publiskā partnera izdevumi tiek iegrāmatoti kapitālo izdevumu apmērā tajos gados, kad investīcijas tiek veiktas, vienlaicīgi par attiecīgo apmēru palielinot publiskā partnera parādu. Šajā gadījumā</w:t>
      </w:r>
      <w:r w:rsidR="009B5D9E" w:rsidRPr="0092615F">
        <w:rPr>
          <w:rFonts w:ascii="Times New Roman" w:hAnsi="Times New Roman" w:cs="Times New Roman"/>
          <w:sz w:val="24"/>
          <w:szCs w:val="24"/>
        </w:rPr>
        <w:t xml:space="preserve"> no statistiskās </w:t>
      </w:r>
      <w:r w:rsidR="00494178" w:rsidRPr="0092615F">
        <w:rPr>
          <w:rFonts w:ascii="Times New Roman" w:hAnsi="Times New Roman" w:cs="Times New Roman"/>
          <w:sz w:val="24"/>
          <w:szCs w:val="24"/>
        </w:rPr>
        <w:t>uzskaites</w:t>
      </w:r>
      <w:r w:rsidR="009B5D9E" w:rsidRPr="0092615F">
        <w:rPr>
          <w:rFonts w:ascii="Times New Roman" w:hAnsi="Times New Roman" w:cs="Times New Roman"/>
          <w:sz w:val="24"/>
          <w:szCs w:val="24"/>
        </w:rPr>
        <w:t xml:space="preserve"> vie</w:t>
      </w:r>
      <w:r w:rsidR="00D3594B" w:rsidRPr="0092615F">
        <w:rPr>
          <w:rFonts w:ascii="Times New Roman" w:hAnsi="Times New Roman" w:cs="Times New Roman"/>
          <w:sz w:val="24"/>
          <w:szCs w:val="24"/>
        </w:rPr>
        <w:t>dokļa</w:t>
      </w:r>
      <w:r w:rsidRPr="0092615F">
        <w:rPr>
          <w:rFonts w:ascii="Times New Roman" w:hAnsi="Times New Roman" w:cs="Times New Roman"/>
          <w:sz w:val="24"/>
          <w:szCs w:val="24"/>
        </w:rPr>
        <w:t xml:space="preserve"> projekta īstenošana pēc būtības neatšķiras no gadījuma, kad publiskais partneris aizņemtos līdzekļus un īstenotu projektu pats.</w:t>
      </w:r>
    </w:p>
    <w:p w14:paraId="045C169D" w14:textId="5C9E7974" w:rsidR="009C0A70" w:rsidRDefault="00F83AE8" w:rsidP="0053264A">
      <w:pPr>
        <w:spacing w:after="0" w:line="240" w:lineRule="auto"/>
        <w:ind w:firstLine="720"/>
        <w:jc w:val="both"/>
        <w:rPr>
          <w:rFonts w:ascii="Times New Roman" w:hAnsi="Times New Roman" w:cs="Times New Roman"/>
          <w:sz w:val="24"/>
          <w:szCs w:val="24"/>
        </w:rPr>
      </w:pPr>
      <w:r>
        <w:rPr>
          <w:rFonts w:ascii="Times New Roman" w:hAnsi="Times New Roman" w:cs="Times New Roman"/>
          <w:sz w:val="24"/>
          <w:szCs w:val="24"/>
        </w:rPr>
        <w:t>Kopš 2009</w:t>
      </w:r>
      <w:r w:rsidR="002851C4">
        <w:rPr>
          <w:rFonts w:ascii="Times New Roman" w:hAnsi="Times New Roman" w:cs="Times New Roman"/>
          <w:sz w:val="24"/>
          <w:szCs w:val="24"/>
        </w:rPr>
        <w:t>. g</w:t>
      </w:r>
      <w:r>
        <w:rPr>
          <w:rFonts w:ascii="Times New Roman" w:hAnsi="Times New Roman" w:cs="Times New Roman"/>
          <w:sz w:val="24"/>
          <w:szCs w:val="24"/>
        </w:rPr>
        <w:t>ad</w:t>
      </w:r>
      <w:r w:rsidR="00CD43EB">
        <w:rPr>
          <w:rFonts w:ascii="Times New Roman" w:hAnsi="Times New Roman" w:cs="Times New Roman"/>
          <w:sz w:val="24"/>
          <w:szCs w:val="24"/>
        </w:rPr>
        <w:t>a</w:t>
      </w:r>
      <w:r>
        <w:rPr>
          <w:rFonts w:ascii="Times New Roman" w:hAnsi="Times New Roman" w:cs="Times New Roman"/>
          <w:sz w:val="24"/>
          <w:szCs w:val="24"/>
        </w:rPr>
        <w:t xml:space="preserve">, kad </w:t>
      </w:r>
      <w:r w:rsidRPr="0098728B">
        <w:rPr>
          <w:rFonts w:ascii="Times New Roman" w:hAnsi="Times New Roman" w:cs="Times New Roman"/>
          <w:sz w:val="24"/>
          <w:szCs w:val="24"/>
        </w:rPr>
        <w:t>Publiskās</w:t>
      </w:r>
      <w:r>
        <w:rPr>
          <w:rFonts w:ascii="Times New Roman" w:hAnsi="Times New Roman" w:cs="Times New Roman"/>
          <w:sz w:val="24"/>
          <w:szCs w:val="24"/>
        </w:rPr>
        <w:t xml:space="preserve"> un privātās partnerības likums stājās spēkā, </w:t>
      </w:r>
      <w:r w:rsidR="00154F26" w:rsidRPr="0092615F">
        <w:rPr>
          <w:rFonts w:ascii="Times New Roman" w:hAnsi="Times New Roman" w:cs="Times New Roman"/>
          <w:sz w:val="24"/>
          <w:szCs w:val="24"/>
        </w:rPr>
        <w:t xml:space="preserve">nav </w:t>
      </w:r>
      <w:r w:rsidR="00D07296" w:rsidRPr="0092615F">
        <w:rPr>
          <w:rFonts w:ascii="Times New Roman" w:hAnsi="Times New Roman" w:cs="Times New Roman"/>
          <w:sz w:val="24"/>
          <w:szCs w:val="24"/>
        </w:rPr>
        <w:t>īstenots</w:t>
      </w:r>
      <w:r w:rsidR="00154F26" w:rsidRPr="0092615F">
        <w:rPr>
          <w:rFonts w:ascii="Times New Roman" w:hAnsi="Times New Roman" w:cs="Times New Roman"/>
          <w:sz w:val="24"/>
          <w:szCs w:val="24"/>
        </w:rPr>
        <w:t xml:space="preserve"> neviens</w:t>
      </w:r>
      <w:r w:rsidR="00DC48EF" w:rsidRPr="0092615F">
        <w:rPr>
          <w:rFonts w:ascii="Times New Roman" w:hAnsi="Times New Roman" w:cs="Times New Roman"/>
          <w:sz w:val="24"/>
          <w:szCs w:val="24"/>
        </w:rPr>
        <w:t xml:space="preserve"> PPP</w:t>
      </w:r>
      <w:r w:rsidR="00154F26" w:rsidRPr="0092615F">
        <w:rPr>
          <w:rFonts w:ascii="Times New Roman" w:hAnsi="Times New Roman" w:cs="Times New Roman"/>
          <w:sz w:val="24"/>
          <w:szCs w:val="24"/>
        </w:rPr>
        <w:t xml:space="preserve"> projekts</w:t>
      </w:r>
      <w:r w:rsidR="00D07296" w:rsidRPr="0092615F">
        <w:rPr>
          <w:rFonts w:ascii="Times New Roman" w:hAnsi="Times New Roman" w:cs="Times New Roman"/>
          <w:sz w:val="24"/>
          <w:szCs w:val="24"/>
        </w:rPr>
        <w:t>.</w:t>
      </w:r>
      <w:r w:rsidR="00456F17" w:rsidRPr="0092615F">
        <w:rPr>
          <w:rFonts w:ascii="Times New Roman" w:hAnsi="Times New Roman" w:cs="Times New Roman"/>
          <w:sz w:val="24"/>
          <w:szCs w:val="24"/>
        </w:rPr>
        <w:t xml:space="preserve"> Šobrīd</w:t>
      </w:r>
      <w:r w:rsidR="00171DBE">
        <w:rPr>
          <w:rFonts w:ascii="Times New Roman" w:hAnsi="Times New Roman" w:cs="Times New Roman"/>
          <w:sz w:val="24"/>
          <w:szCs w:val="24"/>
        </w:rPr>
        <w:t xml:space="preserve"> PPP projekta īstenošanai</w:t>
      </w:r>
      <w:r w:rsidR="00456F17" w:rsidRPr="0092615F">
        <w:rPr>
          <w:rFonts w:ascii="Times New Roman" w:hAnsi="Times New Roman" w:cs="Times New Roman"/>
          <w:sz w:val="24"/>
          <w:szCs w:val="24"/>
        </w:rPr>
        <w:t xml:space="preserve"> ir noslēgts viens </w:t>
      </w:r>
      <w:r w:rsidR="00F7080E" w:rsidRPr="0092615F">
        <w:rPr>
          <w:rFonts w:ascii="Times New Roman" w:hAnsi="Times New Roman" w:cs="Times New Roman"/>
          <w:sz w:val="24"/>
          <w:szCs w:val="24"/>
        </w:rPr>
        <w:t xml:space="preserve">PPP </w:t>
      </w:r>
      <w:r w:rsidR="00AC46B6" w:rsidRPr="0092615F">
        <w:rPr>
          <w:rFonts w:ascii="Times New Roman" w:hAnsi="Times New Roman" w:cs="Times New Roman"/>
          <w:sz w:val="24"/>
          <w:szCs w:val="24"/>
        </w:rPr>
        <w:t>līgums</w:t>
      </w:r>
      <w:r w:rsidR="00804AE7" w:rsidRPr="0092615F">
        <w:rPr>
          <w:rFonts w:ascii="Times New Roman" w:hAnsi="Times New Roman" w:cs="Times New Roman"/>
          <w:sz w:val="24"/>
          <w:szCs w:val="24"/>
        </w:rPr>
        <w:t xml:space="preserve"> (2021</w:t>
      </w:r>
      <w:r w:rsidR="002851C4">
        <w:rPr>
          <w:rFonts w:ascii="Times New Roman" w:hAnsi="Times New Roman" w:cs="Times New Roman"/>
          <w:sz w:val="24"/>
          <w:szCs w:val="24"/>
        </w:rPr>
        <w:t>. g</w:t>
      </w:r>
      <w:r w:rsidR="00804AE7" w:rsidRPr="0092615F">
        <w:rPr>
          <w:rFonts w:ascii="Times New Roman" w:hAnsi="Times New Roman" w:cs="Times New Roman"/>
          <w:sz w:val="24"/>
          <w:szCs w:val="24"/>
        </w:rPr>
        <w:t>ada 16.jūlijā)</w:t>
      </w:r>
      <w:r w:rsidR="00C37F59" w:rsidRPr="0092615F">
        <w:rPr>
          <w:rFonts w:ascii="Times New Roman" w:hAnsi="Times New Roman" w:cs="Times New Roman"/>
          <w:sz w:val="24"/>
          <w:szCs w:val="24"/>
        </w:rPr>
        <w:t xml:space="preserve"> starp Latvijas Republiku, kuru pārstāv Satiksmes ministrija un </w:t>
      </w:r>
      <w:r w:rsidR="0043333E" w:rsidRPr="0092615F">
        <w:rPr>
          <w:rFonts w:ascii="Times New Roman" w:hAnsi="Times New Roman" w:cs="Times New Roman"/>
          <w:sz w:val="24"/>
          <w:szCs w:val="24"/>
        </w:rPr>
        <w:t>valsts sabiedrību ar ierobežotu atbildību</w:t>
      </w:r>
      <w:r w:rsidR="00C37F59" w:rsidRPr="0092615F">
        <w:rPr>
          <w:rFonts w:ascii="Times New Roman" w:hAnsi="Times New Roman" w:cs="Times New Roman"/>
          <w:sz w:val="24"/>
          <w:szCs w:val="24"/>
        </w:rPr>
        <w:t xml:space="preserve"> “Latvijas Valsts ceļi”, un privāto partneri </w:t>
      </w:r>
      <w:r w:rsidR="00702E8B" w:rsidRPr="0092615F">
        <w:rPr>
          <w:rFonts w:ascii="Times New Roman" w:hAnsi="Times New Roman" w:cs="Times New Roman"/>
          <w:sz w:val="24"/>
          <w:szCs w:val="24"/>
        </w:rPr>
        <w:t>–</w:t>
      </w:r>
      <w:r w:rsidR="00C37F59" w:rsidRPr="0092615F">
        <w:rPr>
          <w:rFonts w:ascii="Times New Roman" w:hAnsi="Times New Roman" w:cs="Times New Roman"/>
          <w:sz w:val="24"/>
          <w:szCs w:val="24"/>
        </w:rPr>
        <w:t xml:space="preserve"> akciju sabiedrību “</w:t>
      </w:r>
      <w:proofErr w:type="spellStart"/>
      <w:r w:rsidR="00C37F59" w:rsidRPr="0092615F">
        <w:rPr>
          <w:rFonts w:ascii="Times New Roman" w:hAnsi="Times New Roman" w:cs="Times New Roman"/>
          <w:sz w:val="24"/>
          <w:szCs w:val="24"/>
        </w:rPr>
        <w:t>Kekava</w:t>
      </w:r>
      <w:proofErr w:type="spellEnd"/>
      <w:r w:rsidR="00C37F59" w:rsidRPr="0092615F">
        <w:rPr>
          <w:rFonts w:ascii="Times New Roman" w:hAnsi="Times New Roman" w:cs="Times New Roman"/>
          <w:sz w:val="24"/>
          <w:szCs w:val="24"/>
        </w:rPr>
        <w:t xml:space="preserve"> ABT”</w:t>
      </w:r>
      <w:r w:rsidR="00804AE7" w:rsidRPr="0092615F">
        <w:rPr>
          <w:rFonts w:ascii="Times New Roman" w:hAnsi="Times New Roman" w:cs="Times New Roman"/>
          <w:sz w:val="24"/>
          <w:szCs w:val="24"/>
        </w:rPr>
        <w:t xml:space="preserve"> </w:t>
      </w:r>
      <w:r>
        <w:rPr>
          <w:rFonts w:ascii="Times New Roman" w:hAnsi="Times New Roman" w:cs="Times New Roman"/>
          <w:sz w:val="24"/>
          <w:szCs w:val="24"/>
        </w:rPr>
        <w:t>p</w:t>
      </w:r>
      <w:r w:rsidR="00A753B6" w:rsidRPr="0092615F">
        <w:rPr>
          <w:rFonts w:ascii="Times New Roman" w:hAnsi="Times New Roman" w:cs="Times New Roman"/>
          <w:sz w:val="24"/>
          <w:szCs w:val="24"/>
        </w:rPr>
        <w:t>ar E67/A7 Rīga – Bauska – Lietuvas robeža (Grenctāle) posma 7,9 – 25,0 km (Ķekavas apvedceļa) projektēšanu, būvniecību, finansēšanu un uzturēšanu</w:t>
      </w:r>
      <w:r w:rsidR="003F52D7" w:rsidRPr="0092615F">
        <w:rPr>
          <w:rFonts w:ascii="Times New Roman" w:hAnsi="Times New Roman" w:cs="Times New Roman"/>
          <w:sz w:val="24"/>
          <w:szCs w:val="24"/>
        </w:rPr>
        <w:t xml:space="preserve"> (bruto pieejamības maksājuma kopsumma</w:t>
      </w:r>
      <w:r w:rsidR="00AD5076" w:rsidRPr="0092615F">
        <w:rPr>
          <w:rFonts w:ascii="Times New Roman" w:hAnsi="Times New Roman" w:cs="Times New Roman"/>
          <w:sz w:val="24"/>
          <w:szCs w:val="24"/>
        </w:rPr>
        <w:t xml:space="preserve"> – 250,13 milj.</w:t>
      </w:r>
      <w:r w:rsidR="00FF7B72" w:rsidRPr="0092615F">
        <w:rPr>
          <w:rFonts w:ascii="Times New Roman" w:hAnsi="Times New Roman" w:cs="Times New Roman"/>
          <w:sz w:val="24"/>
          <w:szCs w:val="24"/>
        </w:rPr>
        <w:t xml:space="preserve"> </w:t>
      </w:r>
      <w:r w:rsidRPr="006F6F06">
        <w:rPr>
          <w:rFonts w:ascii="Times New Roman" w:hAnsi="Times New Roman" w:cs="Times New Roman"/>
          <w:i/>
          <w:sz w:val="24"/>
          <w:szCs w:val="24"/>
        </w:rPr>
        <w:t>euro</w:t>
      </w:r>
      <w:r w:rsidR="00AD5076" w:rsidRPr="0092615F">
        <w:rPr>
          <w:rFonts w:ascii="Times New Roman" w:hAnsi="Times New Roman" w:cs="Times New Roman"/>
          <w:sz w:val="24"/>
          <w:szCs w:val="24"/>
        </w:rPr>
        <w:t>).</w:t>
      </w:r>
    </w:p>
    <w:p w14:paraId="5BDC318B" w14:textId="727DCA29" w:rsidR="005E3088" w:rsidRPr="0092615F" w:rsidRDefault="00221F83" w:rsidP="0053264A">
      <w:pPr>
        <w:spacing w:after="0" w:line="240" w:lineRule="auto"/>
        <w:ind w:firstLine="720"/>
        <w:jc w:val="both"/>
        <w:rPr>
          <w:rFonts w:ascii="Times New Roman" w:hAnsi="Times New Roman" w:cs="Times New Roman"/>
          <w:sz w:val="24"/>
          <w:szCs w:val="24"/>
        </w:rPr>
      </w:pPr>
      <w:r>
        <w:rPr>
          <w:rFonts w:ascii="Times New Roman" w:hAnsi="Times New Roman" w:cs="Times New Roman"/>
          <w:sz w:val="24"/>
          <w:szCs w:val="24"/>
        </w:rPr>
        <w:t xml:space="preserve">Ņemot vērā </w:t>
      </w:r>
      <w:r w:rsidR="00E2381B">
        <w:rPr>
          <w:rFonts w:ascii="Times New Roman" w:hAnsi="Times New Roman" w:cs="Times New Roman"/>
          <w:sz w:val="24"/>
          <w:szCs w:val="24"/>
        </w:rPr>
        <w:t xml:space="preserve">zemo aktivitāti PPP </w:t>
      </w:r>
      <w:r w:rsidR="004C2171">
        <w:rPr>
          <w:rFonts w:ascii="Times New Roman" w:hAnsi="Times New Roman" w:cs="Times New Roman"/>
          <w:sz w:val="24"/>
          <w:szCs w:val="24"/>
        </w:rPr>
        <w:t>jomā</w:t>
      </w:r>
      <w:r w:rsidR="00CB5DB9">
        <w:rPr>
          <w:rFonts w:ascii="Times New Roman" w:hAnsi="Times New Roman" w:cs="Times New Roman"/>
          <w:sz w:val="24"/>
          <w:szCs w:val="24"/>
        </w:rPr>
        <w:t>, nepieciešam</w:t>
      </w:r>
      <w:r w:rsidR="007E5C70">
        <w:rPr>
          <w:rFonts w:ascii="Times New Roman" w:hAnsi="Times New Roman" w:cs="Times New Roman"/>
          <w:sz w:val="24"/>
          <w:szCs w:val="24"/>
        </w:rPr>
        <w:t>s</w:t>
      </w:r>
      <w:r w:rsidR="00AA5E60">
        <w:rPr>
          <w:rFonts w:ascii="Times New Roman" w:hAnsi="Times New Roman" w:cs="Times New Roman"/>
          <w:sz w:val="24"/>
          <w:szCs w:val="24"/>
        </w:rPr>
        <w:t xml:space="preserve"> gan</w:t>
      </w:r>
      <w:r w:rsidR="007E5C70">
        <w:rPr>
          <w:rFonts w:ascii="Times New Roman" w:hAnsi="Times New Roman" w:cs="Times New Roman"/>
          <w:sz w:val="24"/>
          <w:szCs w:val="24"/>
        </w:rPr>
        <w:t xml:space="preserve"> </w:t>
      </w:r>
      <w:r w:rsidR="00271775">
        <w:rPr>
          <w:rFonts w:ascii="Times New Roman" w:hAnsi="Times New Roman" w:cs="Times New Roman"/>
          <w:sz w:val="24"/>
          <w:szCs w:val="24"/>
        </w:rPr>
        <w:t>mērķtiecīgāk</w:t>
      </w:r>
      <w:r w:rsidR="00850DCE">
        <w:rPr>
          <w:rFonts w:ascii="Times New Roman" w:hAnsi="Times New Roman" w:cs="Times New Roman"/>
          <w:sz w:val="24"/>
          <w:szCs w:val="24"/>
        </w:rPr>
        <w:t xml:space="preserve"> </w:t>
      </w:r>
      <w:r w:rsidR="003B3C8C">
        <w:rPr>
          <w:rFonts w:ascii="Times New Roman" w:hAnsi="Times New Roman" w:cs="Times New Roman"/>
          <w:sz w:val="24"/>
          <w:szCs w:val="24"/>
        </w:rPr>
        <w:t>motivēt pašvaldīb</w:t>
      </w:r>
      <w:r w:rsidR="005E52E5">
        <w:rPr>
          <w:rFonts w:ascii="Times New Roman" w:hAnsi="Times New Roman" w:cs="Times New Roman"/>
          <w:sz w:val="24"/>
          <w:szCs w:val="24"/>
        </w:rPr>
        <w:t>as</w:t>
      </w:r>
      <w:r w:rsidR="003B3C8C">
        <w:rPr>
          <w:rFonts w:ascii="Times New Roman" w:hAnsi="Times New Roman" w:cs="Times New Roman"/>
          <w:sz w:val="24"/>
          <w:szCs w:val="24"/>
        </w:rPr>
        <w:t xml:space="preserve">  un valsts</w:t>
      </w:r>
      <w:r w:rsidR="005E52E5">
        <w:rPr>
          <w:rFonts w:ascii="Times New Roman" w:hAnsi="Times New Roman" w:cs="Times New Roman"/>
          <w:sz w:val="24"/>
          <w:szCs w:val="24"/>
        </w:rPr>
        <w:t xml:space="preserve"> pārvaldes iestādes uzsākt PPP projektu īstenošanu</w:t>
      </w:r>
      <w:r w:rsidR="00D97908">
        <w:rPr>
          <w:rFonts w:ascii="Times New Roman" w:hAnsi="Times New Roman" w:cs="Times New Roman"/>
          <w:sz w:val="24"/>
          <w:szCs w:val="24"/>
        </w:rPr>
        <w:t>, ga</w:t>
      </w:r>
      <w:r w:rsidR="00256154">
        <w:rPr>
          <w:rFonts w:ascii="Times New Roman" w:hAnsi="Times New Roman" w:cs="Times New Roman"/>
          <w:sz w:val="24"/>
          <w:szCs w:val="24"/>
        </w:rPr>
        <w:t>n arī</w:t>
      </w:r>
      <w:r w:rsidR="00271775">
        <w:rPr>
          <w:rFonts w:ascii="Times New Roman" w:hAnsi="Times New Roman" w:cs="Times New Roman"/>
          <w:sz w:val="24"/>
          <w:szCs w:val="24"/>
        </w:rPr>
        <w:t xml:space="preserve"> </w:t>
      </w:r>
      <w:r w:rsidR="007E5C70">
        <w:rPr>
          <w:rFonts w:ascii="Times New Roman" w:hAnsi="Times New Roman" w:cs="Times New Roman"/>
          <w:sz w:val="24"/>
          <w:szCs w:val="24"/>
        </w:rPr>
        <w:t>paplašināt</w:t>
      </w:r>
      <w:r w:rsidR="005A4AFC">
        <w:rPr>
          <w:rFonts w:ascii="Times New Roman" w:hAnsi="Times New Roman" w:cs="Times New Roman"/>
          <w:sz w:val="24"/>
          <w:szCs w:val="24"/>
        </w:rPr>
        <w:t xml:space="preserve"> </w:t>
      </w:r>
      <w:r w:rsidR="008415B7">
        <w:rPr>
          <w:rFonts w:ascii="Times New Roman" w:hAnsi="Times New Roman" w:cs="Times New Roman"/>
          <w:sz w:val="24"/>
          <w:szCs w:val="24"/>
        </w:rPr>
        <w:t>sniegto atbalstu.</w:t>
      </w:r>
      <w:r w:rsidR="00067936">
        <w:rPr>
          <w:rFonts w:ascii="Times New Roman" w:hAnsi="Times New Roman" w:cs="Times New Roman"/>
          <w:sz w:val="24"/>
          <w:szCs w:val="24"/>
        </w:rPr>
        <w:t xml:space="preserve"> </w:t>
      </w:r>
      <w:r w:rsidR="00E82E8D">
        <w:rPr>
          <w:rFonts w:ascii="Times New Roman" w:hAnsi="Times New Roman" w:cs="Times New Roman"/>
          <w:sz w:val="24"/>
          <w:szCs w:val="24"/>
        </w:rPr>
        <w:t xml:space="preserve">Lai to </w:t>
      </w:r>
      <w:r w:rsidR="00BA3699">
        <w:rPr>
          <w:rFonts w:ascii="Times New Roman" w:hAnsi="Times New Roman" w:cs="Times New Roman"/>
          <w:sz w:val="24"/>
          <w:szCs w:val="24"/>
        </w:rPr>
        <w:t>paveiktu</w:t>
      </w:r>
      <w:r w:rsidR="00A12BC9">
        <w:rPr>
          <w:rFonts w:ascii="Times New Roman" w:hAnsi="Times New Roman" w:cs="Times New Roman"/>
          <w:sz w:val="24"/>
          <w:szCs w:val="24"/>
        </w:rPr>
        <w:t>,</w:t>
      </w:r>
      <w:r w:rsidR="00FC5A72">
        <w:rPr>
          <w:rFonts w:ascii="Times New Roman" w:hAnsi="Times New Roman" w:cs="Times New Roman"/>
          <w:sz w:val="24"/>
          <w:szCs w:val="24"/>
        </w:rPr>
        <w:t xml:space="preserve"> ziņojumā ir </w:t>
      </w:r>
      <w:r w:rsidR="003E468C">
        <w:rPr>
          <w:rFonts w:ascii="Times New Roman" w:hAnsi="Times New Roman" w:cs="Times New Roman"/>
          <w:sz w:val="24"/>
          <w:szCs w:val="24"/>
        </w:rPr>
        <w:t>atspoguļot</w:t>
      </w:r>
      <w:r w:rsidR="007E3559">
        <w:rPr>
          <w:rFonts w:ascii="Times New Roman" w:hAnsi="Times New Roman" w:cs="Times New Roman"/>
          <w:sz w:val="24"/>
          <w:szCs w:val="24"/>
        </w:rPr>
        <w:t>a</w:t>
      </w:r>
      <w:r w:rsidR="003E468C">
        <w:rPr>
          <w:rFonts w:ascii="Times New Roman" w:hAnsi="Times New Roman" w:cs="Times New Roman"/>
          <w:sz w:val="24"/>
          <w:szCs w:val="24"/>
        </w:rPr>
        <w:t xml:space="preserve"> </w:t>
      </w:r>
      <w:r w:rsidR="00750033">
        <w:rPr>
          <w:rFonts w:ascii="Times New Roman" w:hAnsi="Times New Roman" w:cs="Times New Roman"/>
          <w:sz w:val="24"/>
          <w:szCs w:val="24"/>
        </w:rPr>
        <w:t>2021</w:t>
      </w:r>
      <w:r w:rsidR="002851C4">
        <w:rPr>
          <w:rFonts w:ascii="Times New Roman" w:hAnsi="Times New Roman" w:cs="Times New Roman"/>
          <w:sz w:val="24"/>
          <w:szCs w:val="24"/>
        </w:rPr>
        <w:t>. g</w:t>
      </w:r>
      <w:r w:rsidR="00750033">
        <w:rPr>
          <w:rFonts w:ascii="Times New Roman" w:hAnsi="Times New Roman" w:cs="Times New Roman"/>
          <w:sz w:val="24"/>
          <w:szCs w:val="24"/>
        </w:rPr>
        <w:t>ada</w:t>
      </w:r>
      <w:r w:rsidR="003D354B">
        <w:rPr>
          <w:rFonts w:ascii="Times New Roman" w:hAnsi="Times New Roman" w:cs="Times New Roman"/>
          <w:sz w:val="24"/>
          <w:szCs w:val="24"/>
        </w:rPr>
        <w:t xml:space="preserve"> </w:t>
      </w:r>
      <w:r w:rsidR="000B2F27">
        <w:rPr>
          <w:rFonts w:ascii="Times New Roman" w:hAnsi="Times New Roman" w:cs="Times New Roman"/>
          <w:sz w:val="24"/>
          <w:szCs w:val="24"/>
        </w:rPr>
        <w:t>pašvaldību un valsts iestāžu</w:t>
      </w:r>
      <w:r w:rsidR="00AB6E7B">
        <w:rPr>
          <w:rFonts w:ascii="Times New Roman" w:hAnsi="Times New Roman" w:cs="Times New Roman"/>
          <w:sz w:val="24"/>
          <w:szCs w:val="24"/>
        </w:rPr>
        <w:t xml:space="preserve"> PPP projektu ideju aptauja</w:t>
      </w:r>
      <w:r w:rsidR="00EC7BA1">
        <w:rPr>
          <w:rFonts w:ascii="Times New Roman" w:hAnsi="Times New Roman" w:cs="Times New Roman"/>
          <w:sz w:val="24"/>
          <w:szCs w:val="24"/>
        </w:rPr>
        <w:t xml:space="preserve"> un veikta šo projekt</w:t>
      </w:r>
      <w:r w:rsidR="007E3559">
        <w:rPr>
          <w:rFonts w:ascii="Times New Roman" w:hAnsi="Times New Roman" w:cs="Times New Roman"/>
          <w:sz w:val="24"/>
          <w:szCs w:val="24"/>
        </w:rPr>
        <w:t>u</w:t>
      </w:r>
      <w:r w:rsidR="00EC7BA1">
        <w:rPr>
          <w:rFonts w:ascii="Times New Roman" w:hAnsi="Times New Roman" w:cs="Times New Roman"/>
          <w:sz w:val="24"/>
          <w:szCs w:val="24"/>
        </w:rPr>
        <w:t xml:space="preserve"> ideju analīze, kā arī sniegti priekšlikumi turpmākajai rīcībai.</w:t>
      </w:r>
    </w:p>
    <w:p w14:paraId="2965774A" w14:textId="77777777" w:rsidR="003427B3" w:rsidRPr="0092615F" w:rsidRDefault="003427B3" w:rsidP="0053264A">
      <w:pPr>
        <w:spacing w:after="0" w:line="240" w:lineRule="auto"/>
        <w:ind w:firstLine="720"/>
        <w:jc w:val="both"/>
        <w:rPr>
          <w:rFonts w:ascii="Times New Roman" w:hAnsi="Times New Roman" w:cs="Times New Roman"/>
          <w:sz w:val="24"/>
          <w:szCs w:val="24"/>
        </w:rPr>
      </w:pPr>
    </w:p>
    <w:p w14:paraId="349E2AE6" w14:textId="77777777" w:rsidR="00712317" w:rsidRPr="0092615F" w:rsidRDefault="00712317" w:rsidP="00712317">
      <w:pPr>
        <w:pStyle w:val="Sarakstarindkopa"/>
        <w:numPr>
          <w:ilvl w:val="0"/>
          <w:numId w:val="6"/>
        </w:numPr>
        <w:spacing w:line="240" w:lineRule="auto"/>
        <w:jc w:val="both"/>
        <w:rPr>
          <w:rFonts w:ascii="Times New Roman" w:hAnsi="Times New Roman" w:cs="Times New Roman"/>
          <w:b/>
          <w:bCs/>
          <w:sz w:val="28"/>
          <w:szCs w:val="28"/>
        </w:rPr>
      </w:pPr>
      <w:r w:rsidRPr="0092615F">
        <w:rPr>
          <w:rFonts w:ascii="Times New Roman" w:hAnsi="Times New Roman" w:cs="Times New Roman"/>
          <w:b/>
          <w:bCs/>
          <w:sz w:val="28"/>
          <w:szCs w:val="28"/>
        </w:rPr>
        <w:t xml:space="preserve">Pašvaldību </w:t>
      </w:r>
      <w:r w:rsidR="00687C3C" w:rsidRPr="0092615F">
        <w:rPr>
          <w:rFonts w:ascii="Times New Roman" w:hAnsi="Times New Roman" w:cs="Times New Roman"/>
          <w:b/>
          <w:bCs/>
          <w:sz w:val="28"/>
          <w:szCs w:val="28"/>
        </w:rPr>
        <w:t>PPP projektu idejas</w:t>
      </w:r>
    </w:p>
    <w:p w14:paraId="32E08B4D" w14:textId="04F9DC4D" w:rsidR="006555AD" w:rsidRPr="0092615F" w:rsidRDefault="00F36FC0" w:rsidP="00712317">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No 2021</w:t>
      </w:r>
      <w:r w:rsidR="002851C4">
        <w:rPr>
          <w:rFonts w:ascii="Times New Roman" w:hAnsi="Times New Roman" w:cs="Times New Roman"/>
          <w:sz w:val="24"/>
          <w:szCs w:val="24"/>
        </w:rPr>
        <w:t>. g</w:t>
      </w:r>
      <w:r w:rsidRPr="0092615F">
        <w:rPr>
          <w:rFonts w:ascii="Times New Roman" w:hAnsi="Times New Roman" w:cs="Times New Roman"/>
          <w:sz w:val="24"/>
          <w:szCs w:val="24"/>
        </w:rPr>
        <w:t xml:space="preserve">ada 18.jūlija </w:t>
      </w:r>
      <w:r w:rsidR="00E32760" w:rsidRPr="0092615F">
        <w:rPr>
          <w:rFonts w:ascii="Times New Roman" w:hAnsi="Times New Roman" w:cs="Times New Roman"/>
          <w:sz w:val="24"/>
          <w:szCs w:val="24"/>
        </w:rPr>
        <w:t>līdz 2021</w:t>
      </w:r>
      <w:r w:rsidR="002851C4">
        <w:rPr>
          <w:rFonts w:ascii="Times New Roman" w:hAnsi="Times New Roman" w:cs="Times New Roman"/>
          <w:sz w:val="24"/>
          <w:szCs w:val="24"/>
        </w:rPr>
        <w:t>. g</w:t>
      </w:r>
      <w:r w:rsidR="00E32760" w:rsidRPr="0092615F">
        <w:rPr>
          <w:rFonts w:ascii="Times New Roman" w:hAnsi="Times New Roman" w:cs="Times New Roman"/>
          <w:sz w:val="24"/>
          <w:szCs w:val="24"/>
        </w:rPr>
        <w:t xml:space="preserve">ada </w:t>
      </w:r>
      <w:r w:rsidR="005C6C1D" w:rsidRPr="0092615F">
        <w:rPr>
          <w:rFonts w:ascii="Times New Roman" w:hAnsi="Times New Roman" w:cs="Times New Roman"/>
          <w:sz w:val="24"/>
          <w:szCs w:val="24"/>
        </w:rPr>
        <w:t xml:space="preserve">22.oktobrim CFLA </w:t>
      </w:r>
      <w:r w:rsidR="0092064B" w:rsidRPr="0092615F">
        <w:rPr>
          <w:rFonts w:ascii="Times New Roman" w:hAnsi="Times New Roman" w:cs="Times New Roman"/>
          <w:sz w:val="24"/>
          <w:szCs w:val="24"/>
        </w:rPr>
        <w:t xml:space="preserve">aptaujāja </w:t>
      </w:r>
      <w:r w:rsidR="00A25E0B" w:rsidRPr="0092615F">
        <w:rPr>
          <w:rFonts w:ascii="Times New Roman" w:hAnsi="Times New Roman" w:cs="Times New Roman"/>
          <w:sz w:val="24"/>
          <w:szCs w:val="24"/>
        </w:rPr>
        <w:t>pašvaldīb</w:t>
      </w:r>
      <w:r w:rsidR="0092064B" w:rsidRPr="0092615F">
        <w:rPr>
          <w:rFonts w:ascii="Times New Roman" w:hAnsi="Times New Roman" w:cs="Times New Roman"/>
          <w:sz w:val="24"/>
          <w:szCs w:val="24"/>
        </w:rPr>
        <w:t>as</w:t>
      </w:r>
      <w:r w:rsidR="00A25E0B" w:rsidRPr="0092615F">
        <w:rPr>
          <w:rFonts w:ascii="Times New Roman" w:hAnsi="Times New Roman" w:cs="Times New Roman"/>
          <w:sz w:val="24"/>
          <w:szCs w:val="24"/>
        </w:rPr>
        <w:t xml:space="preserve"> </w:t>
      </w:r>
      <w:r w:rsidR="00506133" w:rsidRPr="0092615F">
        <w:rPr>
          <w:rFonts w:ascii="Times New Roman" w:hAnsi="Times New Roman" w:cs="Times New Roman"/>
          <w:sz w:val="24"/>
          <w:szCs w:val="24"/>
        </w:rPr>
        <w:t xml:space="preserve">par ieinteresētību </w:t>
      </w:r>
      <w:r w:rsidR="00743897" w:rsidRPr="0092615F">
        <w:rPr>
          <w:rFonts w:ascii="Times New Roman" w:hAnsi="Times New Roman" w:cs="Times New Roman"/>
          <w:sz w:val="24"/>
          <w:szCs w:val="24"/>
        </w:rPr>
        <w:t>īstenot PPP projektus</w:t>
      </w:r>
      <w:r w:rsidR="008C7E6E" w:rsidRPr="0092615F">
        <w:rPr>
          <w:rFonts w:ascii="Times New Roman" w:hAnsi="Times New Roman" w:cs="Times New Roman"/>
          <w:sz w:val="24"/>
          <w:szCs w:val="24"/>
        </w:rPr>
        <w:t>, kā arī</w:t>
      </w:r>
      <w:r w:rsidR="003C145F" w:rsidRPr="0092615F">
        <w:rPr>
          <w:rFonts w:ascii="Times New Roman" w:hAnsi="Times New Roman" w:cs="Times New Roman"/>
          <w:sz w:val="24"/>
          <w:szCs w:val="24"/>
        </w:rPr>
        <w:t xml:space="preserve"> </w:t>
      </w:r>
      <w:r w:rsidR="001175F2" w:rsidRPr="0092615F">
        <w:rPr>
          <w:rFonts w:ascii="Times New Roman" w:hAnsi="Times New Roman" w:cs="Times New Roman"/>
          <w:sz w:val="24"/>
          <w:szCs w:val="24"/>
        </w:rPr>
        <w:t>par</w:t>
      </w:r>
      <w:r w:rsidR="008C7E6E" w:rsidRPr="0092615F">
        <w:rPr>
          <w:rFonts w:ascii="Times New Roman" w:hAnsi="Times New Roman" w:cs="Times New Roman"/>
          <w:sz w:val="24"/>
          <w:szCs w:val="24"/>
        </w:rPr>
        <w:t xml:space="preserve"> PPP projektu idejām</w:t>
      </w:r>
      <w:r w:rsidR="00BA554F" w:rsidRPr="0092615F">
        <w:rPr>
          <w:rFonts w:ascii="Times New Roman" w:hAnsi="Times New Roman" w:cs="Times New Roman"/>
          <w:sz w:val="24"/>
          <w:szCs w:val="24"/>
        </w:rPr>
        <w:t>, ko pašvaldības spēj identi</w:t>
      </w:r>
      <w:r w:rsidR="004945AC" w:rsidRPr="0092615F">
        <w:rPr>
          <w:rFonts w:ascii="Times New Roman" w:hAnsi="Times New Roman" w:cs="Times New Roman"/>
          <w:sz w:val="24"/>
          <w:szCs w:val="24"/>
        </w:rPr>
        <w:t>fi</w:t>
      </w:r>
      <w:r w:rsidR="00BA554F" w:rsidRPr="0092615F">
        <w:rPr>
          <w:rFonts w:ascii="Times New Roman" w:hAnsi="Times New Roman" w:cs="Times New Roman"/>
          <w:sz w:val="24"/>
          <w:szCs w:val="24"/>
        </w:rPr>
        <w:t xml:space="preserve">cēt un </w:t>
      </w:r>
      <w:r w:rsidR="00C94878" w:rsidRPr="0092615F">
        <w:rPr>
          <w:rFonts w:ascii="Times New Roman" w:hAnsi="Times New Roman" w:cs="Times New Roman"/>
          <w:sz w:val="24"/>
          <w:szCs w:val="24"/>
        </w:rPr>
        <w:t xml:space="preserve">ko </w:t>
      </w:r>
      <w:r w:rsidR="00BA554F" w:rsidRPr="0092615F">
        <w:rPr>
          <w:rFonts w:ascii="Times New Roman" w:hAnsi="Times New Roman" w:cs="Times New Roman"/>
          <w:sz w:val="24"/>
          <w:szCs w:val="24"/>
        </w:rPr>
        <w:t>varētu īstenot</w:t>
      </w:r>
      <w:r w:rsidR="00CF395B" w:rsidRPr="0092615F">
        <w:rPr>
          <w:rFonts w:ascii="Times New Roman" w:hAnsi="Times New Roman" w:cs="Times New Roman"/>
          <w:sz w:val="24"/>
          <w:szCs w:val="24"/>
        </w:rPr>
        <w:t xml:space="preserve"> tuvākajos piecos gados</w:t>
      </w:r>
      <w:r w:rsidR="00D84392" w:rsidRPr="0092615F">
        <w:rPr>
          <w:rFonts w:ascii="Times New Roman" w:hAnsi="Times New Roman" w:cs="Times New Roman"/>
          <w:sz w:val="24"/>
          <w:szCs w:val="24"/>
        </w:rPr>
        <w:t xml:space="preserve">. Tāpat tika jautāts arī par </w:t>
      </w:r>
      <w:r w:rsidR="00C04458" w:rsidRPr="0092615F">
        <w:rPr>
          <w:rFonts w:ascii="Times New Roman" w:hAnsi="Times New Roman" w:cs="Times New Roman"/>
          <w:sz w:val="24"/>
          <w:szCs w:val="24"/>
        </w:rPr>
        <w:t>pašvaldību vēlmi sadarboties ar citām pašvaldībām PPP projektu īstenošanā.</w:t>
      </w:r>
    </w:p>
    <w:p w14:paraId="6B4CE954" w14:textId="0490DF35" w:rsidR="005135ED" w:rsidRPr="0092615F" w:rsidRDefault="005135ED" w:rsidP="00712317">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lastRenderedPageBreak/>
        <w:t>Aptaujā no 43 pašvaldībām anketu aizpildīja 42 pašvaldības. 30 pašvaldības spēja norādīt</w:t>
      </w:r>
      <w:r w:rsidR="00282564">
        <w:rPr>
          <w:rFonts w:ascii="Times New Roman" w:hAnsi="Times New Roman" w:cs="Times New Roman"/>
          <w:sz w:val="24"/>
          <w:szCs w:val="24"/>
        </w:rPr>
        <w:t xml:space="preserve"> kopā</w:t>
      </w:r>
      <w:r w:rsidRPr="0092615F">
        <w:rPr>
          <w:rFonts w:ascii="Times New Roman" w:hAnsi="Times New Roman" w:cs="Times New Roman"/>
          <w:sz w:val="24"/>
          <w:szCs w:val="24"/>
        </w:rPr>
        <w:t xml:space="preserve"> 106 projekta idejas par 659,5 milj.</w:t>
      </w:r>
      <w:r w:rsidR="00FF7B72" w:rsidRPr="0092615F">
        <w:rPr>
          <w:rFonts w:ascii="Times New Roman" w:hAnsi="Times New Roman" w:cs="Times New Roman"/>
          <w:sz w:val="24"/>
          <w:szCs w:val="24"/>
        </w:rPr>
        <w:t xml:space="preserve"> </w:t>
      </w:r>
      <w:r w:rsidR="00F83AE8" w:rsidRPr="00952B28">
        <w:rPr>
          <w:rFonts w:ascii="Times New Roman" w:hAnsi="Times New Roman" w:cs="Times New Roman"/>
          <w:i/>
          <w:sz w:val="24"/>
          <w:szCs w:val="24"/>
        </w:rPr>
        <w:t>euro</w:t>
      </w:r>
      <w:r w:rsidRPr="0092615F">
        <w:rPr>
          <w:rFonts w:ascii="Times New Roman" w:hAnsi="Times New Roman" w:cs="Times New Roman"/>
          <w:sz w:val="24"/>
          <w:szCs w:val="24"/>
        </w:rPr>
        <w:t>, savukārt 22 pašvaldības izteica aktīvu vēlmi sadarboties arī ar citām pašvaldībām</w:t>
      </w:r>
      <w:r w:rsidR="002D1B4B">
        <w:rPr>
          <w:rFonts w:ascii="Times New Roman" w:hAnsi="Times New Roman" w:cs="Times New Roman"/>
          <w:sz w:val="24"/>
          <w:szCs w:val="24"/>
        </w:rPr>
        <w:t xml:space="preserve"> PPP projektu īstenošanā</w:t>
      </w:r>
      <w:r w:rsidRPr="0092615F">
        <w:rPr>
          <w:rFonts w:ascii="Times New Roman" w:hAnsi="Times New Roman" w:cs="Times New Roman"/>
          <w:sz w:val="24"/>
          <w:szCs w:val="24"/>
        </w:rPr>
        <w:t xml:space="preserve"> (</w:t>
      </w:r>
      <w:r w:rsidR="009C4DB6" w:rsidRPr="0092615F">
        <w:rPr>
          <w:rFonts w:ascii="Times New Roman" w:hAnsi="Times New Roman" w:cs="Times New Roman"/>
          <w:sz w:val="24"/>
          <w:szCs w:val="24"/>
        </w:rPr>
        <w:t xml:space="preserve">skat. </w:t>
      </w:r>
      <w:r w:rsidRPr="0092615F">
        <w:rPr>
          <w:rFonts w:ascii="Times New Roman" w:hAnsi="Times New Roman" w:cs="Times New Roman"/>
          <w:b/>
          <w:bCs/>
          <w:sz w:val="24"/>
          <w:szCs w:val="24"/>
        </w:rPr>
        <w:t>1.</w:t>
      </w:r>
      <w:r w:rsidR="00E6194B">
        <w:rPr>
          <w:rFonts w:ascii="Times New Roman" w:hAnsi="Times New Roman" w:cs="Times New Roman"/>
          <w:b/>
          <w:bCs/>
          <w:sz w:val="24"/>
          <w:szCs w:val="24"/>
        </w:rPr>
        <w:t xml:space="preserve"> </w:t>
      </w:r>
      <w:r w:rsidRPr="0092615F">
        <w:rPr>
          <w:rFonts w:ascii="Times New Roman" w:hAnsi="Times New Roman" w:cs="Times New Roman"/>
          <w:b/>
          <w:bCs/>
          <w:sz w:val="24"/>
          <w:szCs w:val="24"/>
        </w:rPr>
        <w:t>attēl</w:t>
      </w:r>
      <w:r w:rsidR="009C4DB6" w:rsidRPr="0092615F">
        <w:rPr>
          <w:rFonts w:ascii="Times New Roman" w:hAnsi="Times New Roman" w:cs="Times New Roman"/>
          <w:b/>
          <w:bCs/>
          <w:sz w:val="24"/>
          <w:szCs w:val="24"/>
        </w:rPr>
        <w:t>u</w:t>
      </w:r>
      <w:r w:rsidRPr="0092615F">
        <w:rPr>
          <w:rFonts w:ascii="Times New Roman" w:hAnsi="Times New Roman" w:cs="Times New Roman"/>
          <w:sz w:val="24"/>
          <w:szCs w:val="24"/>
        </w:rPr>
        <w:t>).</w:t>
      </w:r>
    </w:p>
    <w:p w14:paraId="00A02BFD" w14:textId="795E6BF9" w:rsidR="002F6C3B" w:rsidRPr="0092615F" w:rsidRDefault="0085476E" w:rsidP="002F6C3B">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 xml:space="preserve">Kopumā </w:t>
      </w:r>
      <w:r w:rsidR="002F6C3B" w:rsidRPr="0092615F">
        <w:rPr>
          <w:rFonts w:ascii="Times New Roman" w:hAnsi="Times New Roman" w:cs="Times New Roman"/>
          <w:sz w:val="24"/>
          <w:szCs w:val="24"/>
        </w:rPr>
        <w:t>pašvaldībām</w:t>
      </w:r>
      <w:r w:rsidR="00D942FE">
        <w:rPr>
          <w:rFonts w:ascii="Times New Roman" w:hAnsi="Times New Roman" w:cs="Times New Roman"/>
          <w:sz w:val="24"/>
          <w:szCs w:val="24"/>
        </w:rPr>
        <w:t xml:space="preserve"> </w:t>
      </w:r>
      <w:r w:rsidR="002F6C3B" w:rsidRPr="0092615F">
        <w:rPr>
          <w:rFonts w:ascii="Times New Roman" w:hAnsi="Times New Roman" w:cs="Times New Roman"/>
          <w:sz w:val="24"/>
          <w:szCs w:val="24"/>
        </w:rPr>
        <w:t xml:space="preserve">ir interese par PPP projektu īstenošanu, bet pietrūkst pieredzes, zināšanu un reālu piemēru Latvijā, no kā mācīties. Par to liecina arī sākotnējie aptaujas rezultāti – pēc otrā atgādinājuma no 43 pašvaldībām 22 pašvaldības anketu nebija aizpildījušas </w:t>
      </w:r>
      <w:r w:rsidR="002F6C3B" w:rsidRPr="004619FA">
        <w:rPr>
          <w:rFonts w:ascii="Times New Roman" w:hAnsi="Times New Roman" w:cs="Times New Roman"/>
          <w:sz w:val="24"/>
          <w:szCs w:val="24"/>
        </w:rPr>
        <w:t>vai arī nebija izrādījušas interesi par PPP projektiem</w:t>
      </w:r>
      <w:r w:rsidR="00DF3F3E">
        <w:rPr>
          <w:rFonts w:ascii="Times New Roman" w:hAnsi="Times New Roman" w:cs="Times New Roman"/>
          <w:sz w:val="24"/>
          <w:szCs w:val="24"/>
        </w:rPr>
        <w:t xml:space="preserve">, uz visiem </w:t>
      </w:r>
      <w:r w:rsidR="00F43A4B">
        <w:rPr>
          <w:rFonts w:ascii="Times New Roman" w:hAnsi="Times New Roman" w:cs="Times New Roman"/>
          <w:sz w:val="24"/>
          <w:szCs w:val="24"/>
        </w:rPr>
        <w:t>jautājumiem</w:t>
      </w:r>
      <w:r w:rsidR="00DF3F3E">
        <w:rPr>
          <w:rFonts w:ascii="Times New Roman" w:hAnsi="Times New Roman" w:cs="Times New Roman"/>
          <w:sz w:val="24"/>
          <w:szCs w:val="24"/>
        </w:rPr>
        <w:t xml:space="preserve"> anketā atbildot </w:t>
      </w:r>
      <w:r w:rsidR="00F43A4B">
        <w:rPr>
          <w:rFonts w:ascii="Times New Roman" w:hAnsi="Times New Roman" w:cs="Times New Roman"/>
          <w:sz w:val="24"/>
          <w:szCs w:val="24"/>
        </w:rPr>
        <w:t>ar “nē”</w:t>
      </w:r>
      <w:r w:rsidR="002F6C3B" w:rsidRPr="0092615F">
        <w:rPr>
          <w:rFonts w:ascii="Times New Roman" w:hAnsi="Times New Roman" w:cs="Times New Roman"/>
          <w:sz w:val="24"/>
          <w:szCs w:val="24"/>
        </w:rPr>
        <w:t>. Savukārt pēc individuāla</w:t>
      </w:r>
      <w:r w:rsidR="00D57576">
        <w:rPr>
          <w:rFonts w:ascii="Times New Roman" w:hAnsi="Times New Roman" w:cs="Times New Roman"/>
          <w:sz w:val="24"/>
          <w:szCs w:val="24"/>
        </w:rPr>
        <w:t xml:space="preserve"> CFLA izglītojošā</w:t>
      </w:r>
      <w:r w:rsidR="002F6C3B" w:rsidRPr="0092615F">
        <w:rPr>
          <w:rFonts w:ascii="Times New Roman" w:hAnsi="Times New Roman" w:cs="Times New Roman"/>
          <w:sz w:val="24"/>
          <w:szCs w:val="24"/>
        </w:rPr>
        <w:t xml:space="preserve"> darba ar šīm pašvaldībām, to amatpersonām</w:t>
      </w:r>
      <w:r w:rsidR="00D57576">
        <w:rPr>
          <w:rFonts w:ascii="Times New Roman" w:hAnsi="Times New Roman" w:cs="Times New Roman"/>
          <w:sz w:val="24"/>
          <w:szCs w:val="24"/>
        </w:rPr>
        <w:t>,</w:t>
      </w:r>
      <w:r w:rsidR="002F6C3B" w:rsidRPr="0092615F">
        <w:rPr>
          <w:rFonts w:ascii="Times New Roman" w:hAnsi="Times New Roman" w:cs="Times New Roman"/>
          <w:sz w:val="24"/>
          <w:szCs w:val="24"/>
        </w:rPr>
        <w:t xml:space="preserve"> stāstot  par to, kas ir PPP projekti, kādas ir to priekšrocības un ko ar tiem var paveikt, anketu neaizpildīja </w:t>
      </w:r>
      <w:r w:rsidR="002F6C3B" w:rsidRPr="004619FA">
        <w:rPr>
          <w:rFonts w:ascii="Times New Roman" w:hAnsi="Times New Roman" w:cs="Times New Roman"/>
          <w:sz w:val="24"/>
          <w:szCs w:val="24"/>
        </w:rPr>
        <w:t>vai neizrādīja interesi</w:t>
      </w:r>
      <w:r w:rsidR="002F6C3B" w:rsidRPr="0092615F">
        <w:rPr>
          <w:rFonts w:ascii="Times New Roman" w:hAnsi="Times New Roman" w:cs="Times New Roman"/>
          <w:sz w:val="24"/>
          <w:szCs w:val="24"/>
        </w:rPr>
        <w:t xml:space="preserve"> par PPP projektiem vien trīs pašvaldības. Individuālajās konsultācijās</w:t>
      </w:r>
      <w:r w:rsidR="00AF71D5">
        <w:rPr>
          <w:rFonts w:ascii="Times New Roman" w:hAnsi="Times New Roman" w:cs="Times New Roman"/>
          <w:sz w:val="24"/>
          <w:szCs w:val="24"/>
        </w:rPr>
        <w:t xml:space="preserve"> ar CFLA</w:t>
      </w:r>
      <w:r w:rsidR="002F6C3B" w:rsidRPr="0092615F">
        <w:rPr>
          <w:rFonts w:ascii="Times New Roman" w:hAnsi="Times New Roman" w:cs="Times New Roman"/>
          <w:sz w:val="24"/>
          <w:szCs w:val="24"/>
        </w:rPr>
        <w:t xml:space="preserve"> noskaidrojās, ka, neskatoties uz normatīvās bāzes esamību un informatīvo nodrošinājumu, zināšanas par PPP jomu ir nepietiekamas, kas arī bija galvenais iemesls ideju trūkumam un anketu neaizpildīšanai.</w:t>
      </w:r>
    </w:p>
    <w:p w14:paraId="1BC42EC0" w14:textId="77777777" w:rsidR="0085476E" w:rsidRPr="0092615F" w:rsidRDefault="0092615F" w:rsidP="00712317">
      <w:pPr>
        <w:spacing w:after="0" w:line="240" w:lineRule="auto"/>
        <w:ind w:firstLine="720"/>
        <w:jc w:val="both"/>
        <w:rPr>
          <w:rFonts w:ascii="Times New Roman" w:hAnsi="Times New Roman" w:cs="Times New Roman"/>
          <w:sz w:val="24"/>
          <w:szCs w:val="24"/>
        </w:rPr>
      </w:pPr>
      <w:r w:rsidRPr="0092615F">
        <w:rPr>
          <w:noProof/>
          <w:lang w:eastAsia="lv-LV"/>
        </w:rPr>
        <w:drawing>
          <wp:anchor distT="0" distB="0" distL="114300" distR="114300" simplePos="0" relativeHeight="251655168" behindDoc="0" locked="0" layoutInCell="1" allowOverlap="1" wp14:anchorId="68BB3B97" wp14:editId="71E9FBAD">
            <wp:simplePos x="0" y="0"/>
            <wp:positionH relativeFrom="column">
              <wp:posOffset>2161540</wp:posOffset>
            </wp:positionH>
            <wp:positionV relativeFrom="paragraph">
              <wp:posOffset>159385</wp:posOffset>
            </wp:positionV>
            <wp:extent cx="3757930" cy="2636520"/>
            <wp:effectExtent l="0" t="0" r="0" b="0"/>
            <wp:wrapSquare wrapText="bothSides"/>
            <wp:docPr id="1" name="Diagramma 1">
              <a:extLst xmlns:a="http://schemas.openxmlformats.org/drawingml/2006/main">
                <a:ext uri="{FF2B5EF4-FFF2-40B4-BE49-F238E27FC236}">
                  <a16:creationId xmlns:a16="http://schemas.microsoft.com/office/drawing/2014/main" id="{641A5972-1736-47A5-ACA3-7A61300D152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14:sizeRelH relativeFrom="margin">
              <wp14:pctWidth>0</wp14:pctWidth>
            </wp14:sizeRelH>
            <wp14:sizeRelV relativeFrom="margin">
              <wp14:pctHeight>0</wp14:pctHeight>
            </wp14:sizeRelV>
          </wp:anchor>
        </w:drawing>
      </w:r>
      <w:r w:rsidR="00BA783F" w:rsidRPr="0092615F">
        <w:rPr>
          <w:rFonts w:ascii="Times New Roman" w:hAnsi="Times New Roman" w:cs="Times New Roman"/>
          <w:noProof/>
          <w:sz w:val="24"/>
          <w:szCs w:val="24"/>
          <w:lang w:eastAsia="lv-LV"/>
        </w:rPr>
        <mc:AlternateContent>
          <mc:Choice Requires="wps">
            <w:drawing>
              <wp:anchor distT="0" distB="0" distL="114300" distR="114300" simplePos="0" relativeHeight="251658244" behindDoc="0" locked="0" layoutInCell="1" allowOverlap="1" wp14:anchorId="3869044C" wp14:editId="2FD6B98B">
                <wp:simplePos x="0" y="0"/>
                <wp:positionH relativeFrom="column">
                  <wp:posOffset>5086973</wp:posOffset>
                </wp:positionH>
                <wp:positionV relativeFrom="paragraph">
                  <wp:posOffset>-113030</wp:posOffset>
                </wp:positionV>
                <wp:extent cx="896955" cy="301925"/>
                <wp:effectExtent l="0" t="0" r="0" b="3175"/>
                <wp:wrapNone/>
                <wp:docPr id="10" name="Taisnstūris 10"/>
                <wp:cNvGraphicFramePr/>
                <a:graphic xmlns:a="http://schemas.openxmlformats.org/drawingml/2006/main">
                  <a:graphicData uri="http://schemas.microsoft.com/office/word/2010/wordprocessingShape">
                    <wps:wsp>
                      <wps:cNvSpPr/>
                      <wps:spPr>
                        <a:xfrm>
                          <a:off x="0" y="0"/>
                          <a:ext cx="896955" cy="301925"/>
                        </a:xfrm>
                        <a:prstGeom prst="rect">
                          <a:avLst/>
                        </a:prstGeom>
                        <a:noFill/>
                        <a:ln>
                          <a:noFill/>
                        </a:ln>
                      </wps:spPr>
                      <wps:style>
                        <a:lnRef idx="2">
                          <a:schemeClr val="accent6"/>
                        </a:lnRef>
                        <a:fillRef idx="1">
                          <a:schemeClr val="lt1"/>
                        </a:fillRef>
                        <a:effectRef idx="0">
                          <a:schemeClr val="accent6"/>
                        </a:effectRef>
                        <a:fontRef idx="minor">
                          <a:schemeClr val="dk1"/>
                        </a:fontRef>
                      </wps:style>
                      <wps:txbx>
                        <w:txbxContent>
                          <w:p w14:paraId="3CB74B8B" w14:textId="77777777" w:rsidR="00F83AE8" w:rsidRPr="00302217" w:rsidRDefault="00F83AE8" w:rsidP="00BA783F">
                            <w:pPr>
                              <w:jc w:val="right"/>
                              <w:rPr>
                                <w:rFonts w:ascii="Times New Roman" w:hAnsi="Times New Roman" w:cs="Times New Roman"/>
                                <w:b/>
                                <w:bCs/>
                                <w:sz w:val="24"/>
                                <w:szCs w:val="24"/>
                              </w:rPr>
                            </w:pPr>
                            <w:r>
                              <w:rPr>
                                <w:rFonts w:ascii="Times New Roman" w:hAnsi="Times New Roman" w:cs="Times New Roman"/>
                                <w:b/>
                                <w:bCs/>
                                <w:sz w:val="24"/>
                                <w:szCs w:val="24"/>
                              </w:rPr>
                              <w:t>1</w:t>
                            </w:r>
                            <w:r w:rsidRPr="00302217">
                              <w:rPr>
                                <w:rFonts w:ascii="Times New Roman" w:hAnsi="Times New Roman" w:cs="Times New Roman"/>
                                <w:b/>
                                <w:bCs/>
                                <w:sz w:val="24"/>
                                <w:szCs w:val="24"/>
                              </w:rPr>
                              <w:t>.</w:t>
                            </w:r>
                            <w:r>
                              <w:rPr>
                                <w:rFonts w:ascii="Times New Roman" w:hAnsi="Times New Roman" w:cs="Times New Roman"/>
                                <w:b/>
                                <w:bCs/>
                                <w:sz w:val="24"/>
                                <w:szCs w:val="24"/>
                              </w:rPr>
                              <w:t xml:space="preserve"> </w:t>
                            </w:r>
                            <w:r w:rsidRPr="00302217">
                              <w:rPr>
                                <w:rFonts w:ascii="Times New Roman" w:hAnsi="Times New Roman" w:cs="Times New Roman"/>
                                <w:b/>
                                <w:bCs/>
                                <w:sz w:val="24"/>
                                <w:szCs w:val="24"/>
                              </w:rPr>
                              <w:t>attēls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869044C" id="Taisnstūris 10" o:spid="_x0000_s1026" style="position:absolute;left:0;text-align:left;margin-left:400.55pt;margin-top:-8.9pt;width:70.65pt;height:23.7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zAbhfgIAAEQFAAAOAAAAZHJzL2Uyb0RvYy54bWysVN1u0zAUvkfiHSzfszRlHWu0dKo2DSFN&#10;28SGdu069mph+xjbbVJeiefgvTh20uyHXiFukvP/+x2fnXdGk63wQYGtaXk0oURYDo2yTzX99nD1&#10;4ZSSEJltmAYraroTgZ4v3r87a10lprAG3QhPMIgNVetquo7RVUUR+FoYFo7ACYtKCd6wiKx/KhrP&#10;WoxudDGdTE6KFnzjPHARAkoveyVd5PhSCh5vpQwiEl1TrC3mr8/fVfoWizNWPXnm1ooPZbB/qMIw&#10;ZTHpGOqSRUY2Xv0VyijuIYCMRxxMAVIqLnIP2E05edPN/Zo5kXvB4QQ3jin8v7D8ZnvniWpwdzge&#10;ywzu6IGpYEP8/curQFCMM2pdqND03t35gQtIpoY76U36Yyuky3PdjXMVXSQchafzk/lsRglH1cdJ&#10;OZ/OUszi2dn5ED8LMCQRNfW4tjxNtr0OsTfdm6RcFq6U1ihnlbavBBgzSYpUb19hpuJOi976q5DY&#10;LdY0zQkyzsSF9mTLECGMc2HjyVCdtmid3CRmGx3LQ446loPTYJvcRMbf6Dg55Pg64+iRs4KNo7NR&#10;FvyhAM33MXNvv+++7zm1H7tVN2xtBc0O9+2hP4Tg+JXCkV+zEO+YR+QjCPCa4y1+pIa2pjBQlKzB&#10;/zwkT/YISNRS0uIl1TT82DAvKNFfLEJ1Xh4fp9PLzPHs0xQZ/1KzeqmxG3MBuIoS3w3HM5nso96T&#10;0oN5xKNfpqyoYpZj7pry6PfMRewvHJ8NLpbLbIbn5li8tveOp+BpwAlSD90j827AXUTA3sD+6lj1&#10;Bn69bfK0sNxEkCpjM424n+swejzVjO7hWUlvwUs+Wz0/fos/AAAA//8DAFBLAwQUAAYACAAAACEA&#10;8xqNed8AAAAKAQAADwAAAGRycy9kb3ducmV2LnhtbEyPy07DMBBF90j8gzVI7FonUUXTNE4FSAih&#10;LhCF7h3bTSLicWQ7j/49wwqWozm699zysNieTcaHzqGAdJ0AM6ic7rAR8PX5ssqBhShRy96hEXA1&#10;AQ7V7U0pC+1m/DDTKTaMQjAUUkAb41BwHlRrrAxrNxik38V5KyOdvuHay5nCbc+zJHngVnZIDa0c&#10;zHNr1PdptALO7vI0W1Xj23R978bXo1cqPwpxf7c87oFFs8Q/GH71SR0qcqrdiDqwXkCepCmhAlbp&#10;ljYQsdtkG2C1gGy3BV6V/P+E6gcAAP//AwBQSwECLQAUAAYACAAAACEAtoM4kv4AAADhAQAAEwAA&#10;AAAAAAAAAAAAAAAAAAAAW0NvbnRlbnRfVHlwZXNdLnhtbFBLAQItABQABgAIAAAAIQA4/SH/1gAA&#10;AJQBAAALAAAAAAAAAAAAAAAAAC8BAABfcmVscy8ucmVsc1BLAQItABQABgAIAAAAIQB9zAbhfgIA&#10;AEQFAAAOAAAAAAAAAAAAAAAAAC4CAABkcnMvZTJvRG9jLnhtbFBLAQItABQABgAIAAAAIQDzGo15&#10;3wAAAAoBAAAPAAAAAAAAAAAAAAAAANgEAABkcnMvZG93bnJldi54bWxQSwUGAAAAAAQABADzAAAA&#10;5AUAAAAA&#10;" filled="f" stroked="f" strokeweight="1pt">
                <v:textbox>
                  <w:txbxContent>
                    <w:p w14:paraId="3CB74B8B" w14:textId="77777777" w:rsidR="00F83AE8" w:rsidRPr="00302217" w:rsidRDefault="00F83AE8" w:rsidP="00BA783F">
                      <w:pPr>
                        <w:jc w:val="right"/>
                        <w:rPr>
                          <w:rFonts w:ascii="Times New Roman" w:hAnsi="Times New Roman" w:cs="Times New Roman"/>
                          <w:b/>
                          <w:bCs/>
                          <w:sz w:val="24"/>
                          <w:szCs w:val="24"/>
                        </w:rPr>
                      </w:pPr>
                      <w:r>
                        <w:rPr>
                          <w:rFonts w:ascii="Times New Roman" w:hAnsi="Times New Roman" w:cs="Times New Roman"/>
                          <w:b/>
                          <w:bCs/>
                          <w:sz w:val="24"/>
                          <w:szCs w:val="24"/>
                        </w:rPr>
                        <w:t>1</w:t>
                      </w:r>
                      <w:r w:rsidRPr="00302217">
                        <w:rPr>
                          <w:rFonts w:ascii="Times New Roman" w:hAnsi="Times New Roman" w:cs="Times New Roman"/>
                          <w:b/>
                          <w:bCs/>
                          <w:sz w:val="24"/>
                          <w:szCs w:val="24"/>
                        </w:rPr>
                        <w:t>.</w:t>
                      </w:r>
                      <w:r>
                        <w:rPr>
                          <w:rFonts w:ascii="Times New Roman" w:hAnsi="Times New Roman" w:cs="Times New Roman"/>
                          <w:b/>
                          <w:bCs/>
                          <w:sz w:val="24"/>
                          <w:szCs w:val="24"/>
                        </w:rPr>
                        <w:t xml:space="preserve"> </w:t>
                      </w:r>
                      <w:r w:rsidRPr="00302217">
                        <w:rPr>
                          <w:rFonts w:ascii="Times New Roman" w:hAnsi="Times New Roman" w:cs="Times New Roman"/>
                          <w:b/>
                          <w:bCs/>
                          <w:sz w:val="24"/>
                          <w:szCs w:val="24"/>
                        </w:rPr>
                        <w:t>attēls</w:t>
                      </w:r>
                    </w:p>
                  </w:txbxContent>
                </v:textbox>
              </v:rect>
            </w:pict>
          </mc:Fallback>
        </mc:AlternateContent>
      </w:r>
      <w:r w:rsidR="00FD36F0" w:rsidRPr="0092615F">
        <w:rPr>
          <w:rFonts w:ascii="Times New Roman" w:hAnsi="Times New Roman" w:cs="Times New Roman"/>
          <w:sz w:val="24"/>
          <w:szCs w:val="24"/>
        </w:rPr>
        <w:t>V</w:t>
      </w:r>
      <w:r w:rsidR="00A5280B" w:rsidRPr="0092615F">
        <w:rPr>
          <w:rFonts w:ascii="Times New Roman" w:hAnsi="Times New Roman" w:cs="Times New Roman"/>
          <w:sz w:val="24"/>
          <w:szCs w:val="24"/>
        </w:rPr>
        <w:t>isas 106 projektu idejas var</w:t>
      </w:r>
      <w:r w:rsidR="00B57F94" w:rsidRPr="0092615F">
        <w:rPr>
          <w:rFonts w:ascii="Times New Roman" w:hAnsi="Times New Roman" w:cs="Times New Roman"/>
          <w:sz w:val="24"/>
          <w:szCs w:val="24"/>
        </w:rPr>
        <w:t xml:space="preserve"> klasificēt</w:t>
      </w:r>
      <w:r w:rsidR="00A5280B" w:rsidRPr="0092615F">
        <w:rPr>
          <w:rFonts w:ascii="Times New Roman" w:hAnsi="Times New Roman" w:cs="Times New Roman"/>
          <w:sz w:val="24"/>
          <w:szCs w:val="24"/>
        </w:rPr>
        <w:t xml:space="preserve"> </w:t>
      </w:r>
      <w:r w:rsidR="00B57F94" w:rsidRPr="0092615F">
        <w:rPr>
          <w:rFonts w:ascii="Times New Roman" w:hAnsi="Times New Roman" w:cs="Times New Roman"/>
          <w:sz w:val="24"/>
          <w:szCs w:val="24"/>
        </w:rPr>
        <w:t>15 jomās, kurās pašvaldība</w:t>
      </w:r>
      <w:r w:rsidR="00A75BCB">
        <w:rPr>
          <w:rFonts w:ascii="Times New Roman" w:hAnsi="Times New Roman" w:cs="Times New Roman"/>
          <w:sz w:val="24"/>
          <w:szCs w:val="24"/>
        </w:rPr>
        <w:t>s</w:t>
      </w:r>
      <w:r w:rsidR="00B57F94" w:rsidRPr="0092615F">
        <w:rPr>
          <w:rFonts w:ascii="Times New Roman" w:hAnsi="Times New Roman" w:cs="Times New Roman"/>
          <w:sz w:val="24"/>
          <w:szCs w:val="24"/>
        </w:rPr>
        <w:t xml:space="preserve"> vēlētos ieguldīt PPP jomā</w:t>
      </w:r>
      <w:r w:rsidR="00B477B8" w:rsidRPr="0092615F">
        <w:rPr>
          <w:rFonts w:ascii="Times New Roman" w:hAnsi="Times New Roman" w:cs="Times New Roman"/>
          <w:sz w:val="24"/>
          <w:szCs w:val="24"/>
        </w:rPr>
        <w:t xml:space="preserve"> (</w:t>
      </w:r>
      <w:r w:rsidR="00B477B8" w:rsidRPr="0092615F">
        <w:rPr>
          <w:rFonts w:ascii="Times New Roman" w:hAnsi="Times New Roman" w:cs="Times New Roman"/>
          <w:b/>
          <w:bCs/>
          <w:sz w:val="24"/>
          <w:szCs w:val="24"/>
        </w:rPr>
        <w:t>1.</w:t>
      </w:r>
      <w:r w:rsidR="00E6194B">
        <w:rPr>
          <w:rFonts w:ascii="Times New Roman" w:hAnsi="Times New Roman" w:cs="Times New Roman"/>
          <w:b/>
          <w:bCs/>
          <w:sz w:val="24"/>
          <w:szCs w:val="24"/>
        </w:rPr>
        <w:t xml:space="preserve"> </w:t>
      </w:r>
      <w:r w:rsidR="00B477B8" w:rsidRPr="0092615F">
        <w:rPr>
          <w:rFonts w:ascii="Times New Roman" w:hAnsi="Times New Roman" w:cs="Times New Roman"/>
          <w:b/>
          <w:bCs/>
          <w:sz w:val="24"/>
          <w:szCs w:val="24"/>
        </w:rPr>
        <w:t>tabula</w:t>
      </w:r>
      <w:r w:rsidR="00B477B8" w:rsidRPr="0092615F">
        <w:rPr>
          <w:rFonts w:ascii="Times New Roman" w:hAnsi="Times New Roman" w:cs="Times New Roman"/>
          <w:sz w:val="24"/>
          <w:szCs w:val="24"/>
        </w:rPr>
        <w:t>).</w:t>
      </w:r>
      <w:r w:rsidR="00203E8F" w:rsidRPr="0092615F">
        <w:rPr>
          <w:rFonts w:ascii="Times New Roman" w:hAnsi="Times New Roman" w:cs="Times New Roman"/>
          <w:sz w:val="24"/>
          <w:szCs w:val="24"/>
        </w:rPr>
        <w:t xml:space="preserve"> Atsevišķas pašvaldības</w:t>
      </w:r>
      <w:r w:rsidR="000B1081" w:rsidRPr="0092615F">
        <w:rPr>
          <w:rFonts w:ascii="Times New Roman" w:hAnsi="Times New Roman" w:cs="Times New Roman"/>
          <w:sz w:val="24"/>
          <w:szCs w:val="24"/>
        </w:rPr>
        <w:t xml:space="preserve"> (</w:t>
      </w:r>
      <w:r w:rsidR="00B64FED" w:rsidRPr="0092615F">
        <w:rPr>
          <w:rFonts w:ascii="Times New Roman" w:hAnsi="Times New Roman" w:cs="Times New Roman"/>
          <w:sz w:val="24"/>
          <w:szCs w:val="24"/>
        </w:rPr>
        <w:t>12</w:t>
      </w:r>
      <w:r w:rsidR="000B1081" w:rsidRPr="0092615F">
        <w:rPr>
          <w:rFonts w:ascii="Times New Roman" w:hAnsi="Times New Roman" w:cs="Times New Roman"/>
          <w:sz w:val="24"/>
          <w:szCs w:val="24"/>
        </w:rPr>
        <w:t>)</w:t>
      </w:r>
      <w:r w:rsidR="00203E8F" w:rsidRPr="0092615F">
        <w:rPr>
          <w:rFonts w:ascii="Times New Roman" w:hAnsi="Times New Roman" w:cs="Times New Roman"/>
          <w:sz w:val="24"/>
          <w:szCs w:val="24"/>
        </w:rPr>
        <w:t xml:space="preserve"> spēja norādīt </w:t>
      </w:r>
      <w:r w:rsidR="00AB7F7E" w:rsidRPr="0092615F">
        <w:rPr>
          <w:rFonts w:ascii="Times New Roman" w:hAnsi="Times New Roman" w:cs="Times New Roman"/>
          <w:sz w:val="24"/>
          <w:szCs w:val="24"/>
        </w:rPr>
        <w:t>projektu idejas, bet nevarēja iezīmēt projekta idejas īstenošanai nepieciešamo finansējumu.</w:t>
      </w:r>
    </w:p>
    <w:p w14:paraId="50424B2D" w14:textId="77777777" w:rsidR="00C82E07" w:rsidRDefault="00C82E07" w:rsidP="00C82E07">
      <w:pPr>
        <w:spacing w:after="0" w:line="240" w:lineRule="auto"/>
        <w:ind w:firstLine="720"/>
        <w:jc w:val="both"/>
        <w:rPr>
          <w:rFonts w:ascii="Times New Roman" w:hAnsi="Times New Roman" w:cs="Times New Roman"/>
          <w:sz w:val="24"/>
          <w:szCs w:val="24"/>
        </w:rPr>
      </w:pPr>
      <w:r>
        <w:rPr>
          <w:rFonts w:ascii="Times New Roman" w:hAnsi="Times New Roman" w:cs="Times New Roman"/>
          <w:sz w:val="24"/>
          <w:szCs w:val="24"/>
        </w:rPr>
        <w:t>Aicinot pašvaldības piedalīties aptaujā par PPP projektu idejām, tika lūgts norādīt tādus projektus, kuri</w:t>
      </w:r>
      <w:r w:rsidRPr="00E75066">
        <w:rPr>
          <w:rFonts w:ascii="Times New Roman" w:hAnsi="Times New Roman" w:cs="Times New Roman"/>
          <w:sz w:val="24"/>
          <w:szCs w:val="24"/>
        </w:rPr>
        <w:t xml:space="preserve"> nav finansējami no </w:t>
      </w:r>
      <w:r>
        <w:rPr>
          <w:rFonts w:ascii="Times New Roman" w:hAnsi="Times New Roman" w:cs="Times New Roman"/>
          <w:sz w:val="24"/>
          <w:szCs w:val="24"/>
        </w:rPr>
        <w:t>ES fondiem</w:t>
      </w:r>
      <w:r w:rsidRPr="00E75066">
        <w:rPr>
          <w:rFonts w:ascii="Times New Roman" w:hAnsi="Times New Roman" w:cs="Times New Roman"/>
          <w:sz w:val="24"/>
          <w:szCs w:val="24"/>
        </w:rPr>
        <w:t>, kā arī citas ārvalstu finanšu palīdzības, nodrošinot to uzskaiti ārpus budžeta bilance</w:t>
      </w:r>
      <w:r>
        <w:rPr>
          <w:rFonts w:ascii="Times New Roman" w:hAnsi="Times New Roman" w:cs="Times New Roman"/>
          <w:sz w:val="24"/>
          <w:szCs w:val="24"/>
        </w:rPr>
        <w:t>s. Vienlaikus, analizējot pašvaldību investīciju vajadzības un iespējamos projektu finansējuma avotus</w:t>
      </w:r>
      <w:r w:rsidR="0071462F">
        <w:rPr>
          <w:rFonts w:ascii="Times New Roman" w:hAnsi="Times New Roman" w:cs="Times New Roman"/>
          <w:sz w:val="24"/>
          <w:szCs w:val="24"/>
        </w:rPr>
        <w:t xml:space="preserve"> kopumā</w:t>
      </w:r>
      <w:r>
        <w:rPr>
          <w:rFonts w:ascii="Times New Roman" w:hAnsi="Times New Roman" w:cs="Times New Roman"/>
          <w:sz w:val="24"/>
          <w:szCs w:val="24"/>
        </w:rPr>
        <w:t>, jāsecina, ka, lai gan neapstrīdama prioritāte ir ES fondu projektu īstenošana, vienlaikus pašvaldības kā svarīgus nosauc arī tādus infrastruktūras objektus, kuru finansēšana no ES fondiem ir ierobežota, piemēram, sporta infrastruktūra, vai arī, kur ES fondu investīcijas ir nepietiekamas, piemēram, ceļu infrastruktūra un infrastruktūra, kur nepieciešam</w:t>
      </w:r>
      <w:r w:rsidR="00AA140C">
        <w:rPr>
          <w:rFonts w:ascii="Times New Roman" w:hAnsi="Times New Roman" w:cs="Times New Roman"/>
          <w:sz w:val="24"/>
          <w:szCs w:val="24"/>
        </w:rPr>
        <w:t>i</w:t>
      </w:r>
      <w:r>
        <w:rPr>
          <w:rFonts w:ascii="Times New Roman" w:hAnsi="Times New Roman" w:cs="Times New Roman"/>
          <w:sz w:val="24"/>
          <w:szCs w:val="24"/>
        </w:rPr>
        <w:t xml:space="preserve"> energoefektivitātes uzlabošanas pasākumi.</w:t>
      </w:r>
    </w:p>
    <w:p w14:paraId="1A4AD102" w14:textId="77777777" w:rsidR="001D6A4D" w:rsidRPr="0092615F" w:rsidRDefault="001D6A4D" w:rsidP="001D6A4D">
      <w:pPr>
        <w:spacing w:after="0" w:line="240" w:lineRule="auto"/>
        <w:ind w:firstLine="720"/>
        <w:jc w:val="right"/>
        <w:rPr>
          <w:rFonts w:ascii="Times New Roman" w:hAnsi="Times New Roman" w:cs="Times New Roman"/>
          <w:b/>
          <w:bCs/>
          <w:sz w:val="24"/>
          <w:szCs w:val="24"/>
        </w:rPr>
      </w:pPr>
      <w:r w:rsidRPr="0092615F">
        <w:rPr>
          <w:rFonts w:ascii="Times New Roman" w:hAnsi="Times New Roman" w:cs="Times New Roman"/>
          <w:b/>
          <w:bCs/>
          <w:sz w:val="24"/>
          <w:szCs w:val="24"/>
        </w:rPr>
        <w:t>1.</w:t>
      </w:r>
      <w:r w:rsidR="00E6194B">
        <w:rPr>
          <w:rFonts w:ascii="Times New Roman" w:hAnsi="Times New Roman" w:cs="Times New Roman"/>
          <w:b/>
          <w:bCs/>
          <w:sz w:val="24"/>
          <w:szCs w:val="24"/>
        </w:rPr>
        <w:t xml:space="preserve"> </w:t>
      </w:r>
      <w:r w:rsidRPr="0092615F">
        <w:rPr>
          <w:rFonts w:ascii="Times New Roman" w:hAnsi="Times New Roman" w:cs="Times New Roman"/>
          <w:b/>
          <w:bCs/>
          <w:sz w:val="24"/>
          <w:szCs w:val="24"/>
        </w:rPr>
        <w:t>tabula</w:t>
      </w:r>
    </w:p>
    <w:p w14:paraId="4340F8D1" w14:textId="77777777" w:rsidR="000341C1" w:rsidRPr="0092615F" w:rsidRDefault="000341C1" w:rsidP="009963DB">
      <w:pPr>
        <w:spacing w:after="0" w:line="240" w:lineRule="auto"/>
        <w:ind w:firstLine="720"/>
        <w:jc w:val="center"/>
        <w:rPr>
          <w:rFonts w:ascii="Times New Roman" w:hAnsi="Times New Roman" w:cs="Times New Roman"/>
          <w:b/>
          <w:bCs/>
          <w:sz w:val="24"/>
          <w:szCs w:val="24"/>
        </w:rPr>
      </w:pPr>
      <w:r w:rsidRPr="0092615F">
        <w:rPr>
          <w:rFonts w:ascii="Times New Roman" w:hAnsi="Times New Roman" w:cs="Times New Roman"/>
          <w:b/>
          <w:bCs/>
          <w:sz w:val="24"/>
          <w:szCs w:val="24"/>
        </w:rPr>
        <w:t>Pašvaldību PPP projektu idejas sadalījumā pa ieguldījumu jomām</w:t>
      </w:r>
    </w:p>
    <w:p w14:paraId="2E964185" w14:textId="77777777" w:rsidR="006555AD" w:rsidRPr="0092615F" w:rsidRDefault="006555AD" w:rsidP="00712317">
      <w:pPr>
        <w:spacing w:after="0" w:line="240" w:lineRule="auto"/>
        <w:ind w:firstLine="720"/>
        <w:jc w:val="both"/>
        <w:rPr>
          <w:rFonts w:ascii="Times New Roman" w:hAnsi="Times New Roman" w:cs="Times New Roman"/>
          <w:sz w:val="24"/>
          <w:szCs w:val="24"/>
        </w:rPr>
      </w:pPr>
    </w:p>
    <w:tbl>
      <w:tblPr>
        <w:tblStyle w:val="Reatabula4-izclums5"/>
        <w:tblW w:w="0" w:type="auto"/>
        <w:tblLook w:val="04A0" w:firstRow="1" w:lastRow="0" w:firstColumn="1" w:lastColumn="0" w:noHBand="0" w:noVBand="1"/>
      </w:tblPr>
      <w:tblGrid>
        <w:gridCol w:w="590"/>
        <w:gridCol w:w="4771"/>
        <w:gridCol w:w="1182"/>
        <w:gridCol w:w="1125"/>
        <w:gridCol w:w="1670"/>
      </w:tblGrid>
      <w:tr w:rsidR="00F55FF2" w:rsidRPr="0092615F" w14:paraId="0556F4CB" w14:textId="77777777" w:rsidTr="00C93A8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dxa"/>
            <w:vAlign w:val="center"/>
          </w:tcPr>
          <w:p w14:paraId="555C4BC1" w14:textId="77777777" w:rsidR="00F55FF2" w:rsidRPr="0092615F" w:rsidRDefault="00F55FF2" w:rsidP="00750969">
            <w:pPr>
              <w:jc w:val="center"/>
              <w:rPr>
                <w:rFonts w:ascii="Times New Roman" w:hAnsi="Times New Roman" w:cs="Times New Roman"/>
                <w:b w:val="0"/>
                <w:bCs w:val="0"/>
              </w:rPr>
            </w:pPr>
            <w:r w:rsidRPr="0092615F">
              <w:rPr>
                <w:rFonts w:ascii="Times New Roman" w:hAnsi="Times New Roman" w:cs="Times New Roman"/>
                <w:b w:val="0"/>
                <w:bCs w:val="0"/>
              </w:rPr>
              <w:t>Nr.</w:t>
            </w:r>
          </w:p>
          <w:p w14:paraId="50D30D0B" w14:textId="77777777" w:rsidR="00F55FF2" w:rsidRPr="0092615F" w:rsidRDefault="00F55FF2" w:rsidP="00750969">
            <w:pPr>
              <w:jc w:val="center"/>
              <w:rPr>
                <w:rFonts w:ascii="Times New Roman" w:hAnsi="Times New Roman" w:cs="Times New Roman"/>
                <w:b w:val="0"/>
                <w:bCs w:val="0"/>
              </w:rPr>
            </w:pPr>
            <w:r w:rsidRPr="0092615F">
              <w:rPr>
                <w:rFonts w:ascii="Times New Roman" w:hAnsi="Times New Roman" w:cs="Times New Roman"/>
                <w:b w:val="0"/>
                <w:bCs w:val="0"/>
              </w:rPr>
              <w:t>p.k.</w:t>
            </w:r>
          </w:p>
        </w:tc>
        <w:tc>
          <w:tcPr>
            <w:tcW w:w="4771" w:type="dxa"/>
            <w:vAlign w:val="center"/>
          </w:tcPr>
          <w:p w14:paraId="4BA84858" w14:textId="77777777" w:rsidR="00F55FF2" w:rsidRPr="0092615F" w:rsidRDefault="00F55FF2" w:rsidP="00750969">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bCs w:val="0"/>
              </w:rPr>
            </w:pPr>
            <w:r w:rsidRPr="0092615F">
              <w:rPr>
                <w:rFonts w:ascii="Times New Roman" w:hAnsi="Times New Roman" w:cs="Times New Roman"/>
                <w:b w:val="0"/>
                <w:bCs w:val="0"/>
              </w:rPr>
              <w:t>PPP projektu ieguldījumu joma</w:t>
            </w:r>
          </w:p>
        </w:tc>
        <w:tc>
          <w:tcPr>
            <w:tcW w:w="1182" w:type="dxa"/>
          </w:tcPr>
          <w:p w14:paraId="11EC40A6" w14:textId="77777777" w:rsidR="00F55FF2" w:rsidRPr="0092615F" w:rsidRDefault="00F55FF2" w:rsidP="00750969">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b w:val="0"/>
                <w:bCs w:val="0"/>
              </w:rPr>
              <w:t>Pašvaldību skaits</w:t>
            </w:r>
          </w:p>
        </w:tc>
        <w:tc>
          <w:tcPr>
            <w:tcW w:w="1125" w:type="dxa"/>
            <w:vAlign w:val="center"/>
          </w:tcPr>
          <w:p w14:paraId="2F78CA44" w14:textId="77777777" w:rsidR="00F55FF2" w:rsidRPr="0092615F" w:rsidRDefault="00F55FF2" w:rsidP="00750969">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bCs w:val="0"/>
              </w:rPr>
            </w:pPr>
            <w:r w:rsidRPr="0092615F">
              <w:rPr>
                <w:rFonts w:ascii="Times New Roman" w:hAnsi="Times New Roman" w:cs="Times New Roman"/>
                <w:b w:val="0"/>
                <w:bCs w:val="0"/>
              </w:rPr>
              <w:t>Projektu ideju skaits</w:t>
            </w:r>
          </w:p>
        </w:tc>
        <w:tc>
          <w:tcPr>
            <w:tcW w:w="1670" w:type="dxa"/>
            <w:vAlign w:val="center"/>
          </w:tcPr>
          <w:p w14:paraId="47F461C1" w14:textId="626B530A" w:rsidR="00F55FF2" w:rsidRPr="0092615F" w:rsidRDefault="00F55FF2" w:rsidP="00750969">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bCs w:val="0"/>
              </w:rPr>
            </w:pPr>
            <w:r w:rsidRPr="0092615F">
              <w:rPr>
                <w:rFonts w:ascii="Times New Roman" w:hAnsi="Times New Roman" w:cs="Times New Roman"/>
                <w:b w:val="0"/>
                <w:bCs w:val="0"/>
              </w:rPr>
              <w:t>Indikatīvais finansējums, milj.</w:t>
            </w:r>
            <w:r w:rsidR="00FF7B72" w:rsidRPr="0092615F">
              <w:rPr>
                <w:rFonts w:ascii="Times New Roman" w:hAnsi="Times New Roman" w:cs="Times New Roman"/>
                <w:b w:val="0"/>
                <w:bCs w:val="0"/>
              </w:rPr>
              <w:t xml:space="preserve"> </w:t>
            </w:r>
            <w:r w:rsidR="007A625B" w:rsidRPr="007A625B">
              <w:rPr>
                <w:rFonts w:ascii="Times New Roman" w:hAnsi="Times New Roman" w:cs="Times New Roman"/>
                <w:b w:val="0"/>
                <w:bCs w:val="0"/>
                <w:i/>
              </w:rPr>
              <w:t>euro</w:t>
            </w:r>
          </w:p>
        </w:tc>
      </w:tr>
      <w:tr w:rsidR="00F55FF2" w:rsidRPr="0092615F" w14:paraId="7E2AB4E1" w14:textId="77777777" w:rsidTr="00C93A8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dxa"/>
          </w:tcPr>
          <w:p w14:paraId="73F9D4C1"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1.</w:t>
            </w:r>
          </w:p>
        </w:tc>
        <w:tc>
          <w:tcPr>
            <w:tcW w:w="4771" w:type="dxa"/>
          </w:tcPr>
          <w:p w14:paraId="5263D51E" w14:textId="77777777" w:rsidR="00F55FF2" w:rsidRPr="0092615F" w:rsidRDefault="00F55FF2" w:rsidP="00D0399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Sporta (tai skaitā bērnu un jaunatnes) infrastruktūra</w:t>
            </w:r>
          </w:p>
        </w:tc>
        <w:tc>
          <w:tcPr>
            <w:tcW w:w="1182" w:type="dxa"/>
          </w:tcPr>
          <w:p w14:paraId="5AF3B40B" w14:textId="77777777" w:rsidR="00F55FF2" w:rsidRPr="0092615F" w:rsidRDefault="00D14CFB"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22</w:t>
            </w:r>
          </w:p>
        </w:tc>
        <w:tc>
          <w:tcPr>
            <w:tcW w:w="1125" w:type="dxa"/>
          </w:tcPr>
          <w:p w14:paraId="524EE329" w14:textId="77777777" w:rsidR="00F55FF2" w:rsidRPr="0092615F" w:rsidRDefault="00F55FF2"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4</w:t>
            </w:r>
            <w:r w:rsidR="00C610A8" w:rsidRPr="0092615F">
              <w:rPr>
                <w:rFonts w:ascii="Times New Roman" w:hAnsi="Times New Roman" w:cs="Times New Roman"/>
              </w:rPr>
              <w:t>1</w:t>
            </w:r>
          </w:p>
        </w:tc>
        <w:tc>
          <w:tcPr>
            <w:tcW w:w="1670" w:type="dxa"/>
          </w:tcPr>
          <w:p w14:paraId="376D7B94" w14:textId="77777777" w:rsidR="00F55FF2" w:rsidRPr="0092615F" w:rsidRDefault="00F55FF2" w:rsidP="00D0399A">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1</w:t>
            </w:r>
            <w:r w:rsidR="00C610A8" w:rsidRPr="0092615F">
              <w:rPr>
                <w:rFonts w:ascii="Times New Roman" w:hAnsi="Times New Roman" w:cs="Times New Roman"/>
              </w:rPr>
              <w:t>20</w:t>
            </w:r>
            <w:r w:rsidRPr="0092615F">
              <w:rPr>
                <w:rFonts w:ascii="Times New Roman" w:hAnsi="Times New Roman" w:cs="Times New Roman"/>
              </w:rPr>
              <w:t xml:space="preserve">,30 </w:t>
            </w:r>
          </w:p>
        </w:tc>
      </w:tr>
      <w:tr w:rsidR="00C93A87" w:rsidRPr="0092615F" w14:paraId="0CA76134" w14:textId="77777777" w:rsidTr="00C93A87">
        <w:tc>
          <w:tcPr>
            <w:cnfStyle w:val="001000000000" w:firstRow="0" w:lastRow="0" w:firstColumn="1" w:lastColumn="0" w:oddVBand="0" w:evenVBand="0" w:oddHBand="0" w:evenHBand="0" w:firstRowFirstColumn="0" w:firstRowLastColumn="0" w:lastRowFirstColumn="0" w:lastRowLastColumn="0"/>
            <w:tcW w:w="590" w:type="dxa"/>
          </w:tcPr>
          <w:p w14:paraId="476A0CF4" w14:textId="77777777" w:rsidR="00C93A87" w:rsidRPr="0092615F" w:rsidRDefault="007461F7" w:rsidP="00987FDE">
            <w:pPr>
              <w:jc w:val="right"/>
              <w:rPr>
                <w:rFonts w:ascii="Times New Roman" w:hAnsi="Times New Roman" w:cs="Times New Roman"/>
                <w:b w:val="0"/>
                <w:bCs w:val="0"/>
              </w:rPr>
            </w:pPr>
            <w:r w:rsidRPr="0092615F">
              <w:rPr>
                <w:rFonts w:ascii="Times New Roman" w:hAnsi="Times New Roman" w:cs="Times New Roman"/>
                <w:b w:val="0"/>
                <w:bCs w:val="0"/>
              </w:rPr>
              <w:t>2</w:t>
            </w:r>
            <w:r w:rsidR="00C93A87" w:rsidRPr="0092615F">
              <w:rPr>
                <w:rFonts w:ascii="Times New Roman" w:hAnsi="Times New Roman" w:cs="Times New Roman"/>
                <w:b w:val="0"/>
                <w:bCs w:val="0"/>
              </w:rPr>
              <w:t>.</w:t>
            </w:r>
          </w:p>
        </w:tc>
        <w:tc>
          <w:tcPr>
            <w:tcW w:w="4771" w:type="dxa"/>
          </w:tcPr>
          <w:p w14:paraId="4A7FD82A" w14:textId="77777777" w:rsidR="00C93A87" w:rsidRPr="0092615F" w:rsidRDefault="00C93A87" w:rsidP="00987FDE">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Ceļu infrastruktūra</w:t>
            </w:r>
          </w:p>
        </w:tc>
        <w:tc>
          <w:tcPr>
            <w:tcW w:w="1182" w:type="dxa"/>
          </w:tcPr>
          <w:p w14:paraId="25948FD6" w14:textId="77777777" w:rsidR="00C93A87" w:rsidRPr="0092615F" w:rsidRDefault="00C93A87" w:rsidP="00987FDE">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11</w:t>
            </w:r>
          </w:p>
        </w:tc>
        <w:tc>
          <w:tcPr>
            <w:tcW w:w="1125" w:type="dxa"/>
          </w:tcPr>
          <w:p w14:paraId="4F5ED0A5" w14:textId="77777777" w:rsidR="00C93A87" w:rsidRPr="0092615F" w:rsidRDefault="00C93A87" w:rsidP="00987FDE">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28</w:t>
            </w:r>
          </w:p>
        </w:tc>
        <w:tc>
          <w:tcPr>
            <w:tcW w:w="1670" w:type="dxa"/>
          </w:tcPr>
          <w:p w14:paraId="037723DC" w14:textId="77777777" w:rsidR="00C93A87" w:rsidRPr="0092615F" w:rsidRDefault="00C93A87" w:rsidP="00987FDE">
            <w:pPr>
              <w:ind w:right="441"/>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209,08 </w:t>
            </w:r>
          </w:p>
        </w:tc>
      </w:tr>
      <w:tr w:rsidR="00F55FF2" w:rsidRPr="0092615F" w14:paraId="1DD081E3" w14:textId="77777777" w:rsidTr="00C93A8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dxa"/>
          </w:tcPr>
          <w:p w14:paraId="0C48B6CD" w14:textId="77777777" w:rsidR="00F55FF2" w:rsidRPr="0092615F" w:rsidRDefault="007461F7" w:rsidP="00A459F9">
            <w:pPr>
              <w:jc w:val="right"/>
              <w:rPr>
                <w:rFonts w:ascii="Times New Roman" w:hAnsi="Times New Roman" w:cs="Times New Roman"/>
                <w:b w:val="0"/>
                <w:bCs w:val="0"/>
              </w:rPr>
            </w:pPr>
            <w:r w:rsidRPr="0092615F">
              <w:rPr>
                <w:rFonts w:ascii="Times New Roman" w:hAnsi="Times New Roman" w:cs="Times New Roman"/>
                <w:b w:val="0"/>
                <w:bCs w:val="0"/>
              </w:rPr>
              <w:t>3</w:t>
            </w:r>
            <w:r w:rsidR="00F55FF2" w:rsidRPr="0092615F">
              <w:rPr>
                <w:rFonts w:ascii="Times New Roman" w:hAnsi="Times New Roman" w:cs="Times New Roman"/>
                <w:b w:val="0"/>
                <w:bCs w:val="0"/>
              </w:rPr>
              <w:t>.</w:t>
            </w:r>
          </w:p>
        </w:tc>
        <w:tc>
          <w:tcPr>
            <w:tcW w:w="4771" w:type="dxa"/>
          </w:tcPr>
          <w:p w14:paraId="5C997EB5" w14:textId="77777777" w:rsidR="00F55FF2" w:rsidRPr="0092615F" w:rsidRDefault="00F55FF2" w:rsidP="00D0399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Ielu apgaismojums</w:t>
            </w:r>
          </w:p>
        </w:tc>
        <w:tc>
          <w:tcPr>
            <w:tcW w:w="1182" w:type="dxa"/>
          </w:tcPr>
          <w:p w14:paraId="079ED45A" w14:textId="77777777" w:rsidR="00F55FF2" w:rsidRPr="0092615F" w:rsidRDefault="00F243A3"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7</w:t>
            </w:r>
          </w:p>
        </w:tc>
        <w:tc>
          <w:tcPr>
            <w:tcW w:w="1125" w:type="dxa"/>
          </w:tcPr>
          <w:p w14:paraId="73453811" w14:textId="77777777" w:rsidR="00F55FF2" w:rsidRPr="0092615F" w:rsidRDefault="00F55FF2"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7</w:t>
            </w:r>
          </w:p>
        </w:tc>
        <w:tc>
          <w:tcPr>
            <w:tcW w:w="1670" w:type="dxa"/>
          </w:tcPr>
          <w:p w14:paraId="4184C6EE" w14:textId="77777777" w:rsidR="00F55FF2" w:rsidRPr="0092615F" w:rsidRDefault="00F55FF2" w:rsidP="00D0399A">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12,15 </w:t>
            </w:r>
          </w:p>
        </w:tc>
      </w:tr>
      <w:tr w:rsidR="00F55FF2" w:rsidRPr="0092615F" w14:paraId="30E9E1E5" w14:textId="77777777" w:rsidTr="00C93A87">
        <w:tc>
          <w:tcPr>
            <w:cnfStyle w:val="001000000000" w:firstRow="0" w:lastRow="0" w:firstColumn="1" w:lastColumn="0" w:oddVBand="0" w:evenVBand="0" w:oddHBand="0" w:evenHBand="0" w:firstRowFirstColumn="0" w:firstRowLastColumn="0" w:lastRowFirstColumn="0" w:lastRowLastColumn="0"/>
            <w:tcW w:w="590" w:type="dxa"/>
          </w:tcPr>
          <w:p w14:paraId="6313AABE"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4.</w:t>
            </w:r>
          </w:p>
        </w:tc>
        <w:tc>
          <w:tcPr>
            <w:tcW w:w="4771" w:type="dxa"/>
          </w:tcPr>
          <w:p w14:paraId="048A2D98" w14:textId="77777777" w:rsidR="00F55FF2" w:rsidRPr="0092615F" w:rsidRDefault="00F55FF2" w:rsidP="00D0399A">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Lidostu infrastruktūra</w:t>
            </w:r>
          </w:p>
        </w:tc>
        <w:tc>
          <w:tcPr>
            <w:tcW w:w="1182" w:type="dxa"/>
          </w:tcPr>
          <w:p w14:paraId="4403C948" w14:textId="77777777" w:rsidR="00F55FF2" w:rsidRPr="0092615F" w:rsidRDefault="00BB5BF8"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Pr>
                <w:rFonts w:ascii="Times New Roman" w:hAnsi="Times New Roman" w:cs="Times New Roman"/>
              </w:rPr>
              <w:t>1</w:t>
            </w:r>
          </w:p>
        </w:tc>
        <w:tc>
          <w:tcPr>
            <w:tcW w:w="1125" w:type="dxa"/>
          </w:tcPr>
          <w:p w14:paraId="604D9750" w14:textId="77777777" w:rsidR="00F55FF2" w:rsidRPr="0092615F" w:rsidRDefault="00F55FF2"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2</w:t>
            </w:r>
          </w:p>
        </w:tc>
        <w:tc>
          <w:tcPr>
            <w:tcW w:w="1670" w:type="dxa"/>
          </w:tcPr>
          <w:p w14:paraId="1BB2AED5" w14:textId="77777777" w:rsidR="00F55FF2" w:rsidRPr="0092615F" w:rsidRDefault="00F55FF2" w:rsidP="00D0399A">
            <w:pPr>
              <w:ind w:right="441"/>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9,20 </w:t>
            </w:r>
          </w:p>
        </w:tc>
      </w:tr>
      <w:tr w:rsidR="00F55FF2" w:rsidRPr="0092615F" w14:paraId="317F3C61" w14:textId="77777777" w:rsidTr="00C93A8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dxa"/>
          </w:tcPr>
          <w:p w14:paraId="178BD0BB"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5.</w:t>
            </w:r>
          </w:p>
        </w:tc>
        <w:tc>
          <w:tcPr>
            <w:tcW w:w="4771" w:type="dxa"/>
          </w:tcPr>
          <w:p w14:paraId="69D354CC" w14:textId="77777777" w:rsidR="00F55FF2" w:rsidRPr="0092615F" w:rsidRDefault="00F55FF2" w:rsidP="00D0399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Uzņēmējdarbības publiskā infrastruktūra</w:t>
            </w:r>
          </w:p>
        </w:tc>
        <w:tc>
          <w:tcPr>
            <w:tcW w:w="1182" w:type="dxa"/>
          </w:tcPr>
          <w:p w14:paraId="6B68FF28" w14:textId="77777777" w:rsidR="00F55FF2" w:rsidRPr="0092615F" w:rsidRDefault="006B5A93"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Pr>
                <w:rFonts w:ascii="Times New Roman" w:hAnsi="Times New Roman" w:cs="Times New Roman"/>
              </w:rPr>
              <w:t>1</w:t>
            </w:r>
          </w:p>
        </w:tc>
        <w:tc>
          <w:tcPr>
            <w:tcW w:w="1125" w:type="dxa"/>
          </w:tcPr>
          <w:p w14:paraId="361194B2" w14:textId="77777777" w:rsidR="00F55FF2" w:rsidRPr="0092615F" w:rsidRDefault="00F55FF2"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2</w:t>
            </w:r>
          </w:p>
        </w:tc>
        <w:tc>
          <w:tcPr>
            <w:tcW w:w="1670" w:type="dxa"/>
          </w:tcPr>
          <w:p w14:paraId="5B82518C" w14:textId="77777777" w:rsidR="00F55FF2" w:rsidRPr="0092615F" w:rsidRDefault="00F55FF2" w:rsidP="00D0399A">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25,00 </w:t>
            </w:r>
          </w:p>
        </w:tc>
      </w:tr>
      <w:tr w:rsidR="00F55FF2" w:rsidRPr="0092615F" w14:paraId="1078382B" w14:textId="77777777" w:rsidTr="00C93A87">
        <w:tc>
          <w:tcPr>
            <w:cnfStyle w:val="001000000000" w:firstRow="0" w:lastRow="0" w:firstColumn="1" w:lastColumn="0" w:oddVBand="0" w:evenVBand="0" w:oddHBand="0" w:evenHBand="0" w:firstRowFirstColumn="0" w:firstRowLastColumn="0" w:lastRowFirstColumn="0" w:lastRowLastColumn="0"/>
            <w:tcW w:w="590" w:type="dxa"/>
          </w:tcPr>
          <w:p w14:paraId="793C2AE1"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6.</w:t>
            </w:r>
          </w:p>
        </w:tc>
        <w:tc>
          <w:tcPr>
            <w:tcW w:w="4771" w:type="dxa"/>
          </w:tcPr>
          <w:p w14:paraId="1445EB2F" w14:textId="77777777" w:rsidR="00F55FF2" w:rsidRPr="0092615F" w:rsidRDefault="00F55FF2" w:rsidP="00D0399A">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Degradēto teritoriju atjaunošana</w:t>
            </w:r>
          </w:p>
        </w:tc>
        <w:tc>
          <w:tcPr>
            <w:tcW w:w="1182" w:type="dxa"/>
          </w:tcPr>
          <w:p w14:paraId="595C1DD9" w14:textId="77777777" w:rsidR="00F55FF2" w:rsidRPr="0092615F" w:rsidRDefault="006B5A93"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Pr>
                <w:rFonts w:ascii="Times New Roman" w:hAnsi="Times New Roman" w:cs="Times New Roman"/>
              </w:rPr>
              <w:t>1</w:t>
            </w:r>
          </w:p>
        </w:tc>
        <w:tc>
          <w:tcPr>
            <w:tcW w:w="1125" w:type="dxa"/>
          </w:tcPr>
          <w:p w14:paraId="3DF1FB61" w14:textId="77777777" w:rsidR="00F55FF2" w:rsidRPr="0092615F" w:rsidRDefault="00F55FF2"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2</w:t>
            </w:r>
          </w:p>
        </w:tc>
        <w:tc>
          <w:tcPr>
            <w:tcW w:w="1670" w:type="dxa"/>
          </w:tcPr>
          <w:p w14:paraId="07458126" w14:textId="77777777" w:rsidR="00F55FF2" w:rsidRPr="0092615F" w:rsidRDefault="00F55FF2" w:rsidP="00D0399A">
            <w:pPr>
              <w:ind w:right="441"/>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2,00 </w:t>
            </w:r>
          </w:p>
        </w:tc>
      </w:tr>
      <w:tr w:rsidR="00F55FF2" w:rsidRPr="0092615F" w14:paraId="6B7B4CD4" w14:textId="77777777" w:rsidTr="00C93A8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dxa"/>
          </w:tcPr>
          <w:p w14:paraId="6F0F8749"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7.</w:t>
            </w:r>
          </w:p>
        </w:tc>
        <w:tc>
          <w:tcPr>
            <w:tcW w:w="4771" w:type="dxa"/>
          </w:tcPr>
          <w:p w14:paraId="41C5E82A" w14:textId="77777777" w:rsidR="00F55FF2" w:rsidRPr="0092615F" w:rsidRDefault="00F55FF2" w:rsidP="00D0399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Ostu infrastruktūra</w:t>
            </w:r>
          </w:p>
        </w:tc>
        <w:tc>
          <w:tcPr>
            <w:tcW w:w="1182" w:type="dxa"/>
          </w:tcPr>
          <w:p w14:paraId="60687BC8" w14:textId="77777777" w:rsidR="00F55FF2" w:rsidRPr="0092615F" w:rsidRDefault="005F3665"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Pr>
                <w:rFonts w:ascii="Times New Roman" w:hAnsi="Times New Roman" w:cs="Times New Roman"/>
              </w:rPr>
              <w:t>2</w:t>
            </w:r>
          </w:p>
        </w:tc>
        <w:tc>
          <w:tcPr>
            <w:tcW w:w="1125" w:type="dxa"/>
          </w:tcPr>
          <w:p w14:paraId="23619068" w14:textId="77777777" w:rsidR="00F55FF2" w:rsidRPr="0092615F" w:rsidRDefault="00F55FF2"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8</w:t>
            </w:r>
          </w:p>
        </w:tc>
        <w:tc>
          <w:tcPr>
            <w:tcW w:w="1670" w:type="dxa"/>
          </w:tcPr>
          <w:p w14:paraId="70EDBD12" w14:textId="77777777" w:rsidR="00F55FF2" w:rsidRPr="0092615F" w:rsidRDefault="00F55FF2" w:rsidP="00D0399A">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260,10 </w:t>
            </w:r>
          </w:p>
        </w:tc>
      </w:tr>
      <w:tr w:rsidR="00F55FF2" w:rsidRPr="0092615F" w14:paraId="53EB26B6" w14:textId="77777777" w:rsidTr="00C93A87">
        <w:tc>
          <w:tcPr>
            <w:cnfStyle w:val="001000000000" w:firstRow="0" w:lastRow="0" w:firstColumn="1" w:lastColumn="0" w:oddVBand="0" w:evenVBand="0" w:oddHBand="0" w:evenHBand="0" w:firstRowFirstColumn="0" w:firstRowLastColumn="0" w:lastRowFirstColumn="0" w:lastRowLastColumn="0"/>
            <w:tcW w:w="590" w:type="dxa"/>
          </w:tcPr>
          <w:p w14:paraId="743F536E"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8.</w:t>
            </w:r>
          </w:p>
        </w:tc>
        <w:tc>
          <w:tcPr>
            <w:tcW w:w="4771" w:type="dxa"/>
          </w:tcPr>
          <w:p w14:paraId="3C708AE3" w14:textId="77777777" w:rsidR="00F55FF2" w:rsidRPr="0092615F" w:rsidRDefault="00F55FF2" w:rsidP="00D0399A">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Tūrisma, izklaides infrastruktūra</w:t>
            </w:r>
          </w:p>
        </w:tc>
        <w:tc>
          <w:tcPr>
            <w:tcW w:w="1182" w:type="dxa"/>
          </w:tcPr>
          <w:p w14:paraId="448CFDE8" w14:textId="77777777" w:rsidR="00F55FF2" w:rsidRPr="0092615F" w:rsidRDefault="005F3665"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Pr>
                <w:rFonts w:ascii="Times New Roman" w:hAnsi="Times New Roman" w:cs="Times New Roman"/>
              </w:rPr>
              <w:t>2</w:t>
            </w:r>
          </w:p>
        </w:tc>
        <w:tc>
          <w:tcPr>
            <w:tcW w:w="1125" w:type="dxa"/>
          </w:tcPr>
          <w:p w14:paraId="6FF58625" w14:textId="77777777" w:rsidR="00F55FF2" w:rsidRPr="0092615F" w:rsidRDefault="00F55FF2"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2</w:t>
            </w:r>
          </w:p>
        </w:tc>
        <w:tc>
          <w:tcPr>
            <w:tcW w:w="1670" w:type="dxa"/>
          </w:tcPr>
          <w:p w14:paraId="3928239E" w14:textId="77777777" w:rsidR="00F55FF2" w:rsidRPr="0092615F" w:rsidRDefault="00F55FF2" w:rsidP="00D0399A">
            <w:pPr>
              <w:ind w:right="441"/>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2,25 </w:t>
            </w:r>
          </w:p>
        </w:tc>
      </w:tr>
      <w:tr w:rsidR="00F55FF2" w:rsidRPr="0092615F" w14:paraId="7DE74BE7" w14:textId="77777777" w:rsidTr="00C93A8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dxa"/>
          </w:tcPr>
          <w:p w14:paraId="7F38E470"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lastRenderedPageBreak/>
              <w:t>9.</w:t>
            </w:r>
          </w:p>
        </w:tc>
        <w:tc>
          <w:tcPr>
            <w:tcW w:w="4771" w:type="dxa"/>
          </w:tcPr>
          <w:p w14:paraId="44A0921A" w14:textId="77777777" w:rsidR="00F55FF2" w:rsidRPr="0092615F" w:rsidRDefault="00F55FF2" w:rsidP="00D0399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Viesnīcas, rekreācija, rehabilitācija</w:t>
            </w:r>
          </w:p>
        </w:tc>
        <w:tc>
          <w:tcPr>
            <w:tcW w:w="1182" w:type="dxa"/>
          </w:tcPr>
          <w:p w14:paraId="5F11BB32" w14:textId="77777777" w:rsidR="00F55FF2" w:rsidRPr="0092615F" w:rsidRDefault="005F3665"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Pr>
                <w:rFonts w:ascii="Times New Roman" w:hAnsi="Times New Roman" w:cs="Times New Roman"/>
              </w:rPr>
              <w:t>2</w:t>
            </w:r>
          </w:p>
        </w:tc>
        <w:tc>
          <w:tcPr>
            <w:tcW w:w="1125" w:type="dxa"/>
          </w:tcPr>
          <w:p w14:paraId="46475F81" w14:textId="77777777" w:rsidR="00F55FF2" w:rsidRPr="0092615F" w:rsidRDefault="00F55FF2"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2</w:t>
            </w:r>
          </w:p>
        </w:tc>
        <w:tc>
          <w:tcPr>
            <w:tcW w:w="1670" w:type="dxa"/>
          </w:tcPr>
          <w:p w14:paraId="3B27B8BF" w14:textId="77777777" w:rsidR="00F55FF2" w:rsidRPr="0092615F" w:rsidRDefault="00F55FF2" w:rsidP="00D0399A">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15,47 </w:t>
            </w:r>
          </w:p>
        </w:tc>
      </w:tr>
      <w:tr w:rsidR="00F55FF2" w:rsidRPr="0092615F" w14:paraId="386AA350" w14:textId="77777777" w:rsidTr="00C93A87">
        <w:tc>
          <w:tcPr>
            <w:cnfStyle w:val="001000000000" w:firstRow="0" w:lastRow="0" w:firstColumn="1" w:lastColumn="0" w:oddVBand="0" w:evenVBand="0" w:oddHBand="0" w:evenHBand="0" w:firstRowFirstColumn="0" w:firstRowLastColumn="0" w:lastRowFirstColumn="0" w:lastRowLastColumn="0"/>
            <w:tcW w:w="590" w:type="dxa"/>
          </w:tcPr>
          <w:p w14:paraId="2D57D8ED"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10.</w:t>
            </w:r>
          </w:p>
        </w:tc>
        <w:tc>
          <w:tcPr>
            <w:tcW w:w="4771" w:type="dxa"/>
          </w:tcPr>
          <w:p w14:paraId="1E29C741" w14:textId="77777777" w:rsidR="00F55FF2" w:rsidRPr="0092615F" w:rsidRDefault="00F55FF2" w:rsidP="00D0399A">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Velo infrastruktūra</w:t>
            </w:r>
          </w:p>
        </w:tc>
        <w:tc>
          <w:tcPr>
            <w:tcW w:w="1182" w:type="dxa"/>
          </w:tcPr>
          <w:p w14:paraId="43CDC335" w14:textId="77777777" w:rsidR="00F55FF2" w:rsidRPr="0092615F" w:rsidRDefault="005F3665"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Pr>
                <w:rFonts w:ascii="Times New Roman" w:hAnsi="Times New Roman" w:cs="Times New Roman"/>
              </w:rPr>
              <w:t>2</w:t>
            </w:r>
          </w:p>
        </w:tc>
        <w:tc>
          <w:tcPr>
            <w:tcW w:w="1125" w:type="dxa"/>
          </w:tcPr>
          <w:p w14:paraId="47C6A3BE" w14:textId="77777777" w:rsidR="00F55FF2" w:rsidRPr="0092615F" w:rsidRDefault="00F55FF2"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2</w:t>
            </w:r>
          </w:p>
        </w:tc>
        <w:tc>
          <w:tcPr>
            <w:tcW w:w="1670" w:type="dxa"/>
          </w:tcPr>
          <w:p w14:paraId="2A84818C" w14:textId="77777777" w:rsidR="00F55FF2" w:rsidRPr="0092615F" w:rsidRDefault="00F55FF2" w:rsidP="00D0399A">
            <w:pPr>
              <w:ind w:right="441"/>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2,00 </w:t>
            </w:r>
          </w:p>
        </w:tc>
      </w:tr>
      <w:tr w:rsidR="00F55FF2" w:rsidRPr="0092615F" w14:paraId="085B055A" w14:textId="77777777" w:rsidTr="00C93A8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dxa"/>
          </w:tcPr>
          <w:p w14:paraId="6E080A87"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11.</w:t>
            </w:r>
          </w:p>
        </w:tc>
        <w:tc>
          <w:tcPr>
            <w:tcW w:w="4771" w:type="dxa"/>
          </w:tcPr>
          <w:p w14:paraId="4588CE69" w14:textId="77777777" w:rsidR="00F55FF2" w:rsidRPr="0092615F" w:rsidRDefault="00F55FF2" w:rsidP="00D0399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IT risinājumi</w:t>
            </w:r>
          </w:p>
        </w:tc>
        <w:tc>
          <w:tcPr>
            <w:tcW w:w="1182" w:type="dxa"/>
          </w:tcPr>
          <w:p w14:paraId="2C63653E" w14:textId="77777777" w:rsidR="00F55FF2" w:rsidRPr="0092615F" w:rsidRDefault="000C06CD"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Pr>
                <w:rFonts w:ascii="Times New Roman" w:hAnsi="Times New Roman" w:cs="Times New Roman"/>
              </w:rPr>
              <w:t>1</w:t>
            </w:r>
          </w:p>
        </w:tc>
        <w:tc>
          <w:tcPr>
            <w:tcW w:w="1125" w:type="dxa"/>
          </w:tcPr>
          <w:p w14:paraId="7C2FBFDB" w14:textId="77777777" w:rsidR="00F55FF2" w:rsidRPr="0092615F" w:rsidRDefault="00F55FF2"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1</w:t>
            </w:r>
          </w:p>
        </w:tc>
        <w:tc>
          <w:tcPr>
            <w:tcW w:w="1670" w:type="dxa"/>
          </w:tcPr>
          <w:p w14:paraId="4EE02793" w14:textId="77777777" w:rsidR="00F55FF2" w:rsidRPr="0092615F" w:rsidRDefault="00F55FF2" w:rsidP="00D0399A">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   </w:t>
            </w:r>
          </w:p>
        </w:tc>
      </w:tr>
      <w:tr w:rsidR="00F55FF2" w:rsidRPr="0092615F" w14:paraId="7F6D6BF5" w14:textId="77777777" w:rsidTr="00C93A87">
        <w:tc>
          <w:tcPr>
            <w:cnfStyle w:val="001000000000" w:firstRow="0" w:lastRow="0" w:firstColumn="1" w:lastColumn="0" w:oddVBand="0" w:evenVBand="0" w:oddHBand="0" w:evenHBand="0" w:firstRowFirstColumn="0" w:firstRowLastColumn="0" w:lastRowFirstColumn="0" w:lastRowLastColumn="0"/>
            <w:tcW w:w="590" w:type="dxa"/>
          </w:tcPr>
          <w:p w14:paraId="26E90418"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12.</w:t>
            </w:r>
          </w:p>
        </w:tc>
        <w:tc>
          <w:tcPr>
            <w:tcW w:w="4771" w:type="dxa"/>
          </w:tcPr>
          <w:p w14:paraId="544EE19D" w14:textId="77777777" w:rsidR="00F55FF2" w:rsidRPr="0092615F" w:rsidRDefault="00F55FF2" w:rsidP="00D0399A">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Sociālo pakalpojumu infrastruktūra</w:t>
            </w:r>
          </w:p>
        </w:tc>
        <w:tc>
          <w:tcPr>
            <w:tcW w:w="1182" w:type="dxa"/>
          </w:tcPr>
          <w:p w14:paraId="71321627" w14:textId="77777777" w:rsidR="00F55FF2" w:rsidRPr="0092615F" w:rsidRDefault="000C06CD"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Pr>
                <w:rFonts w:ascii="Times New Roman" w:hAnsi="Times New Roman" w:cs="Times New Roman"/>
              </w:rPr>
              <w:t>2</w:t>
            </w:r>
          </w:p>
        </w:tc>
        <w:tc>
          <w:tcPr>
            <w:tcW w:w="1125" w:type="dxa"/>
          </w:tcPr>
          <w:p w14:paraId="2988D95E" w14:textId="77777777" w:rsidR="00F55FF2" w:rsidRPr="0092615F" w:rsidRDefault="00F55FF2"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2</w:t>
            </w:r>
          </w:p>
        </w:tc>
        <w:tc>
          <w:tcPr>
            <w:tcW w:w="1670" w:type="dxa"/>
          </w:tcPr>
          <w:p w14:paraId="0207C717" w14:textId="77777777" w:rsidR="00F55FF2" w:rsidRPr="0092615F" w:rsidRDefault="00F55FF2" w:rsidP="00D0399A">
            <w:pPr>
              <w:ind w:right="441"/>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2,00 </w:t>
            </w:r>
          </w:p>
        </w:tc>
      </w:tr>
      <w:tr w:rsidR="00F55FF2" w:rsidRPr="0092615F" w14:paraId="16797929" w14:textId="77777777" w:rsidTr="00C93A8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dxa"/>
          </w:tcPr>
          <w:p w14:paraId="23D39576"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13.</w:t>
            </w:r>
          </w:p>
        </w:tc>
        <w:tc>
          <w:tcPr>
            <w:tcW w:w="4771" w:type="dxa"/>
          </w:tcPr>
          <w:p w14:paraId="0719993A" w14:textId="77777777" w:rsidR="00F55FF2" w:rsidRPr="0092615F" w:rsidRDefault="00F55FF2" w:rsidP="00D0399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Kultūras mantojuma atjaunošana un radīšana</w:t>
            </w:r>
          </w:p>
        </w:tc>
        <w:tc>
          <w:tcPr>
            <w:tcW w:w="1182" w:type="dxa"/>
          </w:tcPr>
          <w:p w14:paraId="7C17F2E0" w14:textId="77777777" w:rsidR="00F55FF2" w:rsidRPr="0092615F" w:rsidRDefault="00C05F42"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Pr>
                <w:rFonts w:ascii="Times New Roman" w:hAnsi="Times New Roman" w:cs="Times New Roman"/>
              </w:rPr>
              <w:t>2</w:t>
            </w:r>
          </w:p>
        </w:tc>
        <w:tc>
          <w:tcPr>
            <w:tcW w:w="1125" w:type="dxa"/>
          </w:tcPr>
          <w:p w14:paraId="3DCD6D0B" w14:textId="77777777" w:rsidR="00F55FF2" w:rsidRPr="0092615F" w:rsidRDefault="00F55FF2" w:rsidP="00D0399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2</w:t>
            </w:r>
          </w:p>
        </w:tc>
        <w:tc>
          <w:tcPr>
            <w:tcW w:w="1670" w:type="dxa"/>
          </w:tcPr>
          <w:p w14:paraId="0CDD079B" w14:textId="77777777" w:rsidR="00F55FF2" w:rsidRPr="0092615F" w:rsidRDefault="00F55FF2" w:rsidP="00D0399A">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   </w:t>
            </w:r>
          </w:p>
        </w:tc>
      </w:tr>
      <w:tr w:rsidR="00F55FF2" w:rsidRPr="0092615F" w14:paraId="63A7E4A5" w14:textId="77777777" w:rsidTr="00C93A87">
        <w:tc>
          <w:tcPr>
            <w:cnfStyle w:val="001000000000" w:firstRow="0" w:lastRow="0" w:firstColumn="1" w:lastColumn="0" w:oddVBand="0" w:evenVBand="0" w:oddHBand="0" w:evenHBand="0" w:firstRowFirstColumn="0" w:firstRowLastColumn="0" w:lastRowFirstColumn="0" w:lastRowLastColumn="0"/>
            <w:tcW w:w="590" w:type="dxa"/>
          </w:tcPr>
          <w:p w14:paraId="4D29E80B"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14.</w:t>
            </w:r>
          </w:p>
        </w:tc>
        <w:tc>
          <w:tcPr>
            <w:tcW w:w="4771" w:type="dxa"/>
          </w:tcPr>
          <w:p w14:paraId="5BB7D924" w14:textId="77777777" w:rsidR="00F55FF2" w:rsidRPr="0092615F" w:rsidRDefault="00F55FF2" w:rsidP="00D0399A">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Daudzdzīvokļu īres mājas</w:t>
            </w:r>
          </w:p>
        </w:tc>
        <w:tc>
          <w:tcPr>
            <w:tcW w:w="1182" w:type="dxa"/>
          </w:tcPr>
          <w:p w14:paraId="3712308A" w14:textId="77777777" w:rsidR="00F55FF2" w:rsidRPr="0092615F" w:rsidRDefault="00C05F42"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Pr>
                <w:rFonts w:ascii="Times New Roman" w:hAnsi="Times New Roman" w:cs="Times New Roman"/>
              </w:rPr>
              <w:t>1</w:t>
            </w:r>
          </w:p>
        </w:tc>
        <w:tc>
          <w:tcPr>
            <w:tcW w:w="1125" w:type="dxa"/>
          </w:tcPr>
          <w:p w14:paraId="4FDCFEA4" w14:textId="77777777" w:rsidR="00F55FF2" w:rsidRPr="0092615F" w:rsidRDefault="00F55FF2" w:rsidP="00D0399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1</w:t>
            </w:r>
          </w:p>
        </w:tc>
        <w:tc>
          <w:tcPr>
            <w:tcW w:w="1670" w:type="dxa"/>
          </w:tcPr>
          <w:p w14:paraId="6C21B19E" w14:textId="77777777" w:rsidR="00F55FF2" w:rsidRPr="0092615F" w:rsidRDefault="00F55FF2" w:rsidP="00D0399A">
            <w:pPr>
              <w:ind w:right="441"/>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   </w:t>
            </w:r>
          </w:p>
        </w:tc>
      </w:tr>
      <w:tr w:rsidR="00F55FF2" w:rsidRPr="0092615F" w14:paraId="7EE639D7" w14:textId="77777777" w:rsidTr="00C93A8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dxa"/>
          </w:tcPr>
          <w:p w14:paraId="3AFB7DA9" w14:textId="77777777" w:rsidR="00F55FF2" w:rsidRPr="0092615F" w:rsidRDefault="00F55FF2" w:rsidP="00A459F9">
            <w:pPr>
              <w:jc w:val="right"/>
              <w:rPr>
                <w:rFonts w:ascii="Times New Roman" w:hAnsi="Times New Roman" w:cs="Times New Roman"/>
                <w:b w:val="0"/>
                <w:bCs w:val="0"/>
              </w:rPr>
            </w:pPr>
            <w:r w:rsidRPr="0092615F">
              <w:rPr>
                <w:rFonts w:ascii="Times New Roman" w:hAnsi="Times New Roman" w:cs="Times New Roman"/>
                <w:b w:val="0"/>
                <w:bCs w:val="0"/>
              </w:rPr>
              <w:t>15.</w:t>
            </w:r>
          </w:p>
        </w:tc>
        <w:tc>
          <w:tcPr>
            <w:tcW w:w="4771" w:type="dxa"/>
          </w:tcPr>
          <w:p w14:paraId="5D108F90" w14:textId="77777777" w:rsidR="00F55FF2" w:rsidRPr="0092615F" w:rsidRDefault="00F55FF2" w:rsidP="00D0399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Izglītības infrastruktūra</w:t>
            </w:r>
          </w:p>
        </w:tc>
        <w:tc>
          <w:tcPr>
            <w:tcW w:w="1182" w:type="dxa"/>
          </w:tcPr>
          <w:p w14:paraId="5F6078FA" w14:textId="77777777" w:rsidR="00F55FF2" w:rsidRPr="0092615F" w:rsidRDefault="00C05F42" w:rsidP="00580491">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Pr>
                <w:rFonts w:ascii="Times New Roman" w:hAnsi="Times New Roman" w:cs="Times New Roman"/>
              </w:rPr>
              <w:t>1</w:t>
            </w:r>
          </w:p>
        </w:tc>
        <w:tc>
          <w:tcPr>
            <w:tcW w:w="1125" w:type="dxa"/>
          </w:tcPr>
          <w:p w14:paraId="130DFDB8" w14:textId="77777777" w:rsidR="00F55FF2" w:rsidRPr="0092615F" w:rsidRDefault="00F55FF2" w:rsidP="00580491">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1</w:t>
            </w:r>
          </w:p>
        </w:tc>
        <w:tc>
          <w:tcPr>
            <w:tcW w:w="1670" w:type="dxa"/>
          </w:tcPr>
          <w:p w14:paraId="1ACB28BA" w14:textId="77777777" w:rsidR="00F55FF2" w:rsidRPr="0092615F" w:rsidRDefault="00F55FF2" w:rsidP="00D0399A">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92615F">
              <w:rPr>
                <w:rFonts w:ascii="Times New Roman" w:hAnsi="Times New Roman" w:cs="Times New Roman"/>
              </w:rPr>
              <w:t xml:space="preserve">             -   </w:t>
            </w:r>
          </w:p>
        </w:tc>
      </w:tr>
      <w:tr w:rsidR="00F55FF2" w:rsidRPr="0092615F" w14:paraId="4472C345" w14:textId="77777777" w:rsidTr="00C93A87">
        <w:tc>
          <w:tcPr>
            <w:cnfStyle w:val="001000000000" w:firstRow="0" w:lastRow="0" w:firstColumn="1" w:lastColumn="0" w:oddVBand="0" w:evenVBand="0" w:oddHBand="0" w:evenHBand="0" w:firstRowFirstColumn="0" w:firstRowLastColumn="0" w:lastRowFirstColumn="0" w:lastRowLastColumn="0"/>
            <w:tcW w:w="590" w:type="dxa"/>
          </w:tcPr>
          <w:p w14:paraId="6145D7E0" w14:textId="77777777" w:rsidR="00F55FF2" w:rsidRPr="0092615F" w:rsidRDefault="00F55FF2" w:rsidP="005F7C72">
            <w:pPr>
              <w:jc w:val="both"/>
              <w:rPr>
                <w:rFonts w:ascii="Times New Roman" w:hAnsi="Times New Roman" w:cs="Times New Roman"/>
              </w:rPr>
            </w:pPr>
          </w:p>
        </w:tc>
        <w:tc>
          <w:tcPr>
            <w:tcW w:w="4771" w:type="dxa"/>
          </w:tcPr>
          <w:p w14:paraId="4F77A66F" w14:textId="77777777" w:rsidR="00F55FF2" w:rsidRPr="0092615F" w:rsidRDefault="00F55FF2" w:rsidP="005F7C72">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rPr>
            </w:pPr>
            <w:r w:rsidRPr="0092615F">
              <w:rPr>
                <w:rFonts w:ascii="Times New Roman" w:hAnsi="Times New Roman" w:cs="Times New Roman"/>
                <w:b/>
                <w:bCs/>
              </w:rPr>
              <w:t>KOPĀ</w:t>
            </w:r>
          </w:p>
        </w:tc>
        <w:tc>
          <w:tcPr>
            <w:tcW w:w="1182" w:type="dxa"/>
          </w:tcPr>
          <w:p w14:paraId="3C38C60B" w14:textId="77777777" w:rsidR="00F55FF2" w:rsidRPr="0092615F" w:rsidRDefault="00C05F42" w:rsidP="005F7C72">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rPr>
            </w:pPr>
            <w:r>
              <w:rPr>
                <w:rFonts w:ascii="Times New Roman" w:hAnsi="Times New Roman" w:cs="Times New Roman"/>
                <w:b/>
                <w:bCs/>
              </w:rPr>
              <w:t>X</w:t>
            </w:r>
          </w:p>
        </w:tc>
        <w:tc>
          <w:tcPr>
            <w:tcW w:w="1125" w:type="dxa"/>
          </w:tcPr>
          <w:p w14:paraId="6912660A" w14:textId="77777777" w:rsidR="00F55FF2" w:rsidRPr="0092615F" w:rsidRDefault="00F55FF2" w:rsidP="005F7C72">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rPr>
            </w:pPr>
            <w:r w:rsidRPr="0092615F">
              <w:rPr>
                <w:rFonts w:ascii="Times New Roman" w:hAnsi="Times New Roman" w:cs="Times New Roman"/>
                <w:b/>
                <w:bCs/>
              </w:rPr>
              <w:t>106</w:t>
            </w:r>
          </w:p>
        </w:tc>
        <w:tc>
          <w:tcPr>
            <w:tcW w:w="1670" w:type="dxa"/>
          </w:tcPr>
          <w:p w14:paraId="01E189DE" w14:textId="77777777" w:rsidR="00F55FF2" w:rsidRPr="0092615F" w:rsidRDefault="00F55FF2" w:rsidP="005F7C72">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rPr>
            </w:pPr>
            <w:r w:rsidRPr="0092615F">
              <w:rPr>
                <w:rFonts w:ascii="Times New Roman" w:hAnsi="Times New Roman" w:cs="Times New Roman"/>
                <w:b/>
                <w:bCs/>
              </w:rPr>
              <w:t>659,55</w:t>
            </w:r>
          </w:p>
        </w:tc>
      </w:tr>
    </w:tbl>
    <w:p w14:paraId="01B9FBB3" w14:textId="77777777" w:rsidR="00C17E94" w:rsidRPr="0092615F" w:rsidRDefault="00C17E94" w:rsidP="00057EFE">
      <w:pPr>
        <w:spacing w:after="0" w:line="240" w:lineRule="auto"/>
        <w:ind w:firstLine="720"/>
        <w:jc w:val="both"/>
        <w:rPr>
          <w:rFonts w:ascii="Times New Roman" w:hAnsi="Times New Roman" w:cs="Times New Roman"/>
          <w:sz w:val="24"/>
          <w:szCs w:val="24"/>
        </w:rPr>
      </w:pPr>
    </w:p>
    <w:p w14:paraId="56F9AD09" w14:textId="4A5D86D7" w:rsidR="00C06290" w:rsidRPr="0092615F" w:rsidRDefault="00C06290" w:rsidP="00C06290">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 xml:space="preserve">Aptaujas dati rāda, ka pašvaldībām visvairāk projektu idejas ir attiecībā uz sporta, ceļu un ielu apgaismojuma infrastruktūru – no 106 projektu idejām 79 projektu idejas par 341,53 milj. </w:t>
      </w:r>
      <w:r w:rsidR="007A625B" w:rsidRPr="007A625B">
        <w:rPr>
          <w:rFonts w:ascii="Times New Roman" w:hAnsi="Times New Roman" w:cs="Times New Roman"/>
          <w:i/>
          <w:sz w:val="24"/>
          <w:szCs w:val="24"/>
        </w:rPr>
        <w:t>euro</w:t>
      </w:r>
      <w:r w:rsidRPr="0092615F">
        <w:rPr>
          <w:rFonts w:ascii="Times New Roman" w:hAnsi="Times New Roman" w:cs="Times New Roman"/>
          <w:sz w:val="24"/>
          <w:szCs w:val="24"/>
        </w:rPr>
        <w:t xml:space="preserve"> 28 pašvaldībām ir tieši šajās ieguldījumu jomās.</w:t>
      </w:r>
    </w:p>
    <w:p w14:paraId="43701627" w14:textId="042A29C7" w:rsidR="00212F21" w:rsidRPr="0092615F" w:rsidRDefault="00ED00AA" w:rsidP="00CF7852">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Attiecībā uz sporta infrastruktūru</w:t>
      </w:r>
      <w:r w:rsidR="00047247" w:rsidRPr="0092615F">
        <w:rPr>
          <w:rFonts w:ascii="Times New Roman" w:hAnsi="Times New Roman" w:cs="Times New Roman"/>
          <w:sz w:val="24"/>
          <w:szCs w:val="24"/>
        </w:rPr>
        <w:t xml:space="preserve"> (4</w:t>
      </w:r>
      <w:r w:rsidR="004C235F" w:rsidRPr="0092615F">
        <w:rPr>
          <w:rFonts w:ascii="Times New Roman" w:hAnsi="Times New Roman" w:cs="Times New Roman"/>
          <w:sz w:val="24"/>
          <w:szCs w:val="24"/>
        </w:rPr>
        <w:t>1</w:t>
      </w:r>
      <w:r w:rsidR="00047247" w:rsidRPr="0092615F">
        <w:rPr>
          <w:rFonts w:ascii="Times New Roman" w:hAnsi="Times New Roman" w:cs="Times New Roman"/>
          <w:sz w:val="24"/>
          <w:szCs w:val="24"/>
        </w:rPr>
        <w:t xml:space="preserve"> projektu ideja</w:t>
      </w:r>
      <w:r w:rsidR="004F3396" w:rsidRPr="0092615F">
        <w:rPr>
          <w:rFonts w:ascii="Times New Roman" w:hAnsi="Times New Roman" w:cs="Times New Roman"/>
          <w:sz w:val="24"/>
          <w:szCs w:val="24"/>
        </w:rPr>
        <w:t xml:space="preserve"> no 22 </w:t>
      </w:r>
      <w:r w:rsidR="001F7C7D" w:rsidRPr="0092615F">
        <w:rPr>
          <w:rFonts w:ascii="Times New Roman" w:hAnsi="Times New Roman" w:cs="Times New Roman"/>
          <w:sz w:val="24"/>
          <w:szCs w:val="24"/>
        </w:rPr>
        <w:t>pašvaldībām</w:t>
      </w:r>
      <w:r w:rsidR="00C235FC" w:rsidRPr="0092615F">
        <w:rPr>
          <w:rFonts w:ascii="Times New Roman" w:hAnsi="Times New Roman" w:cs="Times New Roman"/>
          <w:sz w:val="24"/>
          <w:szCs w:val="24"/>
        </w:rPr>
        <w:t xml:space="preserve"> par 1</w:t>
      </w:r>
      <w:r w:rsidR="00565190" w:rsidRPr="0092615F">
        <w:rPr>
          <w:rFonts w:ascii="Times New Roman" w:hAnsi="Times New Roman" w:cs="Times New Roman"/>
          <w:sz w:val="24"/>
          <w:szCs w:val="24"/>
        </w:rPr>
        <w:t>20</w:t>
      </w:r>
      <w:r w:rsidR="00C235FC" w:rsidRPr="0092615F">
        <w:rPr>
          <w:rFonts w:ascii="Times New Roman" w:hAnsi="Times New Roman" w:cs="Times New Roman"/>
          <w:sz w:val="24"/>
          <w:szCs w:val="24"/>
        </w:rPr>
        <w:t>,30 milj.</w:t>
      </w:r>
      <w:r w:rsidR="00FF7B72" w:rsidRPr="0092615F">
        <w:rPr>
          <w:rFonts w:ascii="Times New Roman" w:hAnsi="Times New Roman" w:cs="Times New Roman"/>
          <w:sz w:val="24"/>
          <w:szCs w:val="24"/>
        </w:rPr>
        <w:t xml:space="preserve"> </w:t>
      </w:r>
      <w:r w:rsidR="00F83AE8" w:rsidRPr="008A10A6">
        <w:rPr>
          <w:rFonts w:ascii="Times New Roman" w:hAnsi="Times New Roman" w:cs="Times New Roman"/>
          <w:i/>
          <w:sz w:val="24"/>
          <w:szCs w:val="24"/>
        </w:rPr>
        <w:t>euro</w:t>
      </w:r>
      <w:r w:rsidR="00047247" w:rsidRPr="0092615F">
        <w:rPr>
          <w:rFonts w:ascii="Times New Roman" w:hAnsi="Times New Roman" w:cs="Times New Roman"/>
          <w:sz w:val="24"/>
          <w:szCs w:val="24"/>
        </w:rPr>
        <w:t>) v</w:t>
      </w:r>
      <w:r w:rsidR="00212F21" w:rsidRPr="0092615F">
        <w:rPr>
          <w:rFonts w:ascii="Times New Roman" w:hAnsi="Times New Roman" w:cs="Times New Roman"/>
          <w:sz w:val="24"/>
          <w:szCs w:val="24"/>
        </w:rPr>
        <w:t xml:space="preserve">isvairāk pašvaldības plāno ieguldījumus </w:t>
      </w:r>
      <w:r w:rsidR="00D9673D" w:rsidRPr="0092615F">
        <w:rPr>
          <w:rFonts w:ascii="Times New Roman" w:hAnsi="Times New Roman" w:cs="Times New Roman"/>
          <w:sz w:val="24"/>
          <w:szCs w:val="24"/>
        </w:rPr>
        <w:t>stadionos, hallēs,</w:t>
      </w:r>
      <w:r w:rsidR="000B0E1E" w:rsidRPr="0092615F">
        <w:rPr>
          <w:rFonts w:ascii="Times New Roman" w:hAnsi="Times New Roman" w:cs="Times New Roman"/>
          <w:sz w:val="24"/>
          <w:szCs w:val="24"/>
        </w:rPr>
        <w:t xml:space="preserve"> peldbaseinos</w:t>
      </w:r>
      <w:r w:rsidR="00A86EFC" w:rsidRPr="0092615F">
        <w:rPr>
          <w:rFonts w:ascii="Times New Roman" w:hAnsi="Times New Roman" w:cs="Times New Roman"/>
          <w:sz w:val="24"/>
          <w:szCs w:val="24"/>
        </w:rPr>
        <w:t xml:space="preserve"> un</w:t>
      </w:r>
      <w:r w:rsidR="00D9673D" w:rsidRPr="0092615F">
        <w:rPr>
          <w:rFonts w:ascii="Times New Roman" w:hAnsi="Times New Roman" w:cs="Times New Roman"/>
          <w:sz w:val="24"/>
          <w:szCs w:val="24"/>
        </w:rPr>
        <w:t xml:space="preserve"> multifunkcionālajos sporta centros</w:t>
      </w:r>
      <w:r w:rsidR="00EE7D35" w:rsidRPr="0092615F">
        <w:rPr>
          <w:rFonts w:ascii="Times New Roman" w:hAnsi="Times New Roman" w:cs="Times New Roman"/>
          <w:sz w:val="24"/>
          <w:szCs w:val="24"/>
        </w:rPr>
        <w:t xml:space="preserve"> </w:t>
      </w:r>
      <w:r w:rsidR="003E5298" w:rsidRPr="0092615F">
        <w:rPr>
          <w:rFonts w:ascii="Times New Roman" w:hAnsi="Times New Roman" w:cs="Times New Roman"/>
          <w:sz w:val="24"/>
          <w:szCs w:val="24"/>
        </w:rPr>
        <w:t>(</w:t>
      </w:r>
      <w:r w:rsidR="00EE7D35" w:rsidRPr="0092615F">
        <w:rPr>
          <w:rFonts w:ascii="Times New Roman" w:hAnsi="Times New Roman" w:cs="Times New Roman"/>
          <w:sz w:val="24"/>
          <w:szCs w:val="24"/>
        </w:rPr>
        <w:t>kas ietver arī peldbaseinus</w:t>
      </w:r>
      <w:r w:rsidR="003E5298" w:rsidRPr="0092615F">
        <w:rPr>
          <w:rFonts w:ascii="Times New Roman" w:hAnsi="Times New Roman" w:cs="Times New Roman"/>
          <w:sz w:val="24"/>
          <w:szCs w:val="24"/>
        </w:rPr>
        <w:t>)</w:t>
      </w:r>
      <w:r w:rsidR="00EC68C5" w:rsidRPr="0092615F">
        <w:rPr>
          <w:rFonts w:ascii="Times New Roman" w:hAnsi="Times New Roman" w:cs="Times New Roman"/>
          <w:sz w:val="24"/>
          <w:szCs w:val="24"/>
        </w:rPr>
        <w:t xml:space="preserve"> (</w:t>
      </w:r>
      <w:r w:rsidR="00EC68C5" w:rsidRPr="008D769F">
        <w:rPr>
          <w:rFonts w:ascii="Times New Roman" w:hAnsi="Times New Roman" w:cs="Times New Roman"/>
          <w:b/>
          <w:sz w:val="24"/>
          <w:szCs w:val="24"/>
        </w:rPr>
        <w:t>2.</w:t>
      </w:r>
      <w:r w:rsidR="00E6194B">
        <w:rPr>
          <w:rFonts w:ascii="Times New Roman" w:hAnsi="Times New Roman" w:cs="Times New Roman"/>
          <w:b/>
          <w:sz w:val="24"/>
          <w:szCs w:val="24"/>
        </w:rPr>
        <w:t xml:space="preserve"> </w:t>
      </w:r>
      <w:r w:rsidR="00EC68C5" w:rsidRPr="008D769F">
        <w:rPr>
          <w:rFonts w:ascii="Times New Roman" w:hAnsi="Times New Roman" w:cs="Times New Roman"/>
          <w:b/>
          <w:sz w:val="24"/>
          <w:szCs w:val="24"/>
        </w:rPr>
        <w:t>tabula</w:t>
      </w:r>
      <w:r w:rsidR="00EC68C5" w:rsidRPr="0092615F">
        <w:rPr>
          <w:rFonts w:ascii="Times New Roman" w:hAnsi="Times New Roman" w:cs="Times New Roman"/>
          <w:sz w:val="24"/>
          <w:szCs w:val="24"/>
        </w:rPr>
        <w:t>).</w:t>
      </w:r>
      <w:r w:rsidR="00C27276" w:rsidRPr="0092615F">
        <w:rPr>
          <w:rFonts w:ascii="Times New Roman" w:hAnsi="Times New Roman" w:cs="Times New Roman"/>
          <w:sz w:val="24"/>
          <w:szCs w:val="24"/>
        </w:rPr>
        <w:t xml:space="preserve"> </w:t>
      </w:r>
      <w:r w:rsidR="00561251" w:rsidRPr="0092615F">
        <w:rPr>
          <w:rFonts w:ascii="Times New Roman" w:hAnsi="Times New Roman" w:cs="Times New Roman"/>
          <w:sz w:val="24"/>
          <w:szCs w:val="24"/>
        </w:rPr>
        <w:t>P</w:t>
      </w:r>
      <w:r w:rsidR="003F6C35" w:rsidRPr="0092615F">
        <w:rPr>
          <w:rFonts w:ascii="Times New Roman" w:hAnsi="Times New Roman" w:cs="Times New Roman"/>
          <w:sz w:val="24"/>
          <w:szCs w:val="24"/>
        </w:rPr>
        <w:t>rojekta ideju</w:t>
      </w:r>
      <w:r w:rsidR="007621D2" w:rsidRPr="0092615F">
        <w:rPr>
          <w:rFonts w:ascii="Times New Roman" w:hAnsi="Times New Roman" w:cs="Times New Roman"/>
          <w:sz w:val="24"/>
          <w:szCs w:val="24"/>
        </w:rPr>
        <w:t xml:space="preserve"> </w:t>
      </w:r>
      <w:r w:rsidR="00DF2059" w:rsidRPr="0092615F">
        <w:rPr>
          <w:rFonts w:ascii="Times New Roman" w:hAnsi="Times New Roman" w:cs="Times New Roman"/>
          <w:sz w:val="24"/>
          <w:szCs w:val="24"/>
        </w:rPr>
        <w:t>finansējuma</w:t>
      </w:r>
      <w:r w:rsidR="003F6C35" w:rsidRPr="0092615F">
        <w:rPr>
          <w:rFonts w:ascii="Times New Roman" w:hAnsi="Times New Roman" w:cs="Times New Roman"/>
          <w:sz w:val="24"/>
          <w:szCs w:val="24"/>
        </w:rPr>
        <w:t xml:space="preserve"> amplitūda ir salīdzinoši liela – sākot no</w:t>
      </w:r>
      <w:r w:rsidR="000E1267" w:rsidRPr="0092615F">
        <w:rPr>
          <w:rFonts w:ascii="Times New Roman" w:hAnsi="Times New Roman" w:cs="Times New Roman"/>
          <w:sz w:val="24"/>
          <w:szCs w:val="24"/>
        </w:rPr>
        <w:t xml:space="preserve"> projektiem</w:t>
      </w:r>
      <w:r w:rsidR="001A68A5" w:rsidRPr="0092615F">
        <w:rPr>
          <w:rFonts w:ascii="Times New Roman" w:hAnsi="Times New Roman" w:cs="Times New Roman"/>
          <w:sz w:val="24"/>
          <w:szCs w:val="24"/>
        </w:rPr>
        <w:t xml:space="preserve">, kuriem </w:t>
      </w:r>
      <w:r w:rsidR="0049643C" w:rsidRPr="0092615F">
        <w:rPr>
          <w:rFonts w:ascii="Times New Roman" w:hAnsi="Times New Roman" w:cs="Times New Roman"/>
          <w:sz w:val="24"/>
          <w:szCs w:val="24"/>
        </w:rPr>
        <w:t>nepaciešams</w:t>
      </w:r>
      <w:r w:rsidR="001A68A5" w:rsidRPr="0092615F">
        <w:rPr>
          <w:rFonts w:ascii="Times New Roman" w:hAnsi="Times New Roman" w:cs="Times New Roman"/>
          <w:sz w:val="24"/>
          <w:szCs w:val="24"/>
        </w:rPr>
        <w:t xml:space="preserve"> finansējums zem</w:t>
      </w:r>
      <w:r w:rsidR="003F6C35" w:rsidRPr="0092615F">
        <w:rPr>
          <w:rFonts w:ascii="Times New Roman" w:hAnsi="Times New Roman" w:cs="Times New Roman"/>
          <w:sz w:val="24"/>
          <w:szCs w:val="24"/>
        </w:rPr>
        <w:t xml:space="preserve"> 0,</w:t>
      </w:r>
      <w:r w:rsidR="001A68A5" w:rsidRPr="0092615F">
        <w:rPr>
          <w:rFonts w:ascii="Times New Roman" w:hAnsi="Times New Roman" w:cs="Times New Roman"/>
          <w:sz w:val="24"/>
          <w:szCs w:val="24"/>
        </w:rPr>
        <w:t>5</w:t>
      </w:r>
      <w:r w:rsidR="003F6C35" w:rsidRPr="0092615F">
        <w:rPr>
          <w:rFonts w:ascii="Times New Roman" w:hAnsi="Times New Roman" w:cs="Times New Roman"/>
          <w:sz w:val="24"/>
          <w:szCs w:val="24"/>
        </w:rPr>
        <w:t xml:space="preserve"> milj.</w:t>
      </w:r>
      <w:r w:rsidR="00FF7B72" w:rsidRPr="0092615F">
        <w:rPr>
          <w:rFonts w:ascii="Times New Roman" w:hAnsi="Times New Roman" w:cs="Times New Roman"/>
          <w:sz w:val="24"/>
          <w:szCs w:val="24"/>
        </w:rPr>
        <w:t xml:space="preserve"> </w:t>
      </w:r>
      <w:r w:rsidR="00F83AE8" w:rsidRPr="008A10A6">
        <w:rPr>
          <w:rFonts w:ascii="Times New Roman" w:hAnsi="Times New Roman" w:cs="Times New Roman"/>
          <w:i/>
          <w:sz w:val="24"/>
          <w:szCs w:val="24"/>
        </w:rPr>
        <w:t>euro</w:t>
      </w:r>
      <w:r w:rsidR="00F83AE8" w:rsidRPr="0092615F">
        <w:rPr>
          <w:rFonts w:ascii="Times New Roman" w:hAnsi="Times New Roman" w:cs="Times New Roman"/>
          <w:sz w:val="24"/>
          <w:szCs w:val="24"/>
        </w:rPr>
        <w:t xml:space="preserve"> </w:t>
      </w:r>
      <w:r w:rsidR="003F6C35" w:rsidRPr="0092615F">
        <w:rPr>
          <w:rFonts w:ascii="Times New Roman" w:hAnsi="Times New Roman" w:cs="Times New Roman"/>
          <w:sz w:val="24"/>
          <w:szCs w:val="24"/>
        </w:rPr>
        <w:t>un beidzot ar 15 milj.</w:t>
      </w:r>
      <w:r w:rsidR="00FF7B72" w:rsidRPr="0092615F">
        <w:rPr>
          <w:rFonts w:ascii="Times New Roman" w:hAnsi="Times New Roman" w:cs="Times New Roman"/>
          <w:sz w:val="24"/>
          <w:szCs w:val="24"/>
        </w:rPr>
        <w:t xml:space="preserve"> </w:t>
      </w:r>
      <w:r w:rsidR="00F83AE8" w:rsidRPr="008A10A6">
        <w:rPr>
          <w:rFonts w:ascii="Times New Roman" w:hAnsi="Times New Roman" w:cs="Times New Roman"/>
          <w:i/>
          <w:sz w:val="24"/>
          <w:szCs w:val="24"/>
        </w:rPr>
        <w:t>euro</w:t>
      </w:r>
      <w:r w:rsidR="00F83AE8" w:rsidRPr="0092615F">
        <w:rPr>
          <w:rFonts w:ascii="Times New Roman" w:hAnsi="Times New Roman" w:cs="Times New Roman"/>
          <w:sz w:val="24"/>
          <w:szCs w:val="24"/>
        </w:rPr>
        <w:t xml:space="preserve"> </w:t>
      </w:r>
      <w:r w:rsidR="001A68A5" w:rsidRPr="0092615F">
        <w:rPr>
          <w:rFonts w:ascii="Times New Roman" w:hAnsi="Times New Roman" w:cs="Times New Roman"/>
          <w:sz w:val="24"/>
          <w:szCs w:val="24"/>
        </w:rPr>
        <w:t>vērtiem projektiem</w:t>
      </w:r>
      <w:r w:rsidR="007B72A1" w:rsidRPr="0092615F">
        <w:rPr>
          <w:rFonts w:ascii="Times New Roman" w:hAnsi="Times New Roman" w:cs="Times New Roman"/>
          <w:sz w:val="24"/>
          <w:szCs w:val="24"/>
        </w:rPr>
        <w:t>, kas nozīmē</w:t>
      </w:r>
      <w:r w:rsidR="009B405E" w:rsidRPr="0092615F">
        <w:rPr>
          <w:rFonts w:ascii="Times New Roman" w:hAnsi="Times New Roman" w:cs="Times New Roman"/>
          <w:sz w:val="24"/>
          <w:szCs w:val="24"/>
        </w:rPr>
        <w:t>, ka pašvaldību vajadzības</w:t>
      </w:r>
      <w:r w:rsidR="00C57F36" w:rsidRPr="0092615F">
        <w:rPr>
          <w:rFonts w:ascii="Times New Roman" w:hAnsi="Times New Roman" w:cs="Times New Roman"/>
          <w:sz w:val="24"/>
          <w:szCs w:val="24"/>
        </w:rPr>
        <w:t xml:space="preserve"> finanšu</w:t>
      </w:r>
      <w:r w:rsidR="00CE3BD4" w:rsidRPr="0092615F">
        <w:rPr>
          <w:rFonts w:ascii="Times New Roman" w:hAnsi="Times New Roman" w:cs="Times New Roman"/>
          <w:sz w:val="24"/>
          <w:szCs w:val="24"/>
        </w:rPr>
        <w:t xml:space="preserve"> mēroga ziņā</w:t>
      </w:r>
      <w:r w:rsidR="009B405E" w:rsidRPr="0092615F">
        <w:rPr>
          <w:rFonts w:ascii="Times New Roman" w:hAnsi="Times New Roman" w:cs="Times New Roman"/>
          <w:sz w:val="24"/>
          <w:szCs w:val="24"/>
        </w:rPr>
        <w:t xml:space="preserve"> ir </w:t>
      </w:r>
      <w:r w:rsidR="007D6873" w:rsidRPr="0092615F">
        <w:rPr>
          <w:rFonts w:ascii="Times New Roman" w:hAnsi="Times New Roman" w:cs="Times New Roman"/>
          <w:sz w:val="24"/>
          <w:szCs w:val="24"/>
        </w:rPr>
        <w:t>ļoti dažādas</w:t>
      </w:r>
      <w:r w:rsidR="00FE1854" w:rsidRPr="0092615F">
        <w:rPr>
          <w:rFonts w:ascii="Times New Roman" w:hAnsi="Times New Roman" w:cs="Times New Roman"/>
          <w:sz w:val="24"/>
          <w:szCs w:val="24"/>
        </w:rPr>
        <w:t>.</w:t>
      </w:r>
      <w:r w:rsidR="00D45E28" w:rsidRPr="0092615F">
        <w:rPr>
          <w:rFonts w:ascii="Times New Roman" w:hAnsi="Times New Roman" w:cs="Times New Roman"/>
          <w:sz w:val="24"/>
          <w:szCs w:val="24"/>
        </w:rPr>
        <w:t xml:space="preserve"> Tomēr</w:t>
      </w:r>
      <w:r w:rsidR="00414CDC" w:rsidRPr="0092615F">
        <w:rPr>
          <w:rFonts w:ascii="Times New Roman" w:hAnsi="Times New Roman" w:cs="Times New Roman"/>
          <w:sz w:val="24"/>
          <w:szCs w:val="24"/>
        </w:rPr>
        <w:t xml:space="preserve"> 7</w:t>
      </w:r>
      <w:r w:rsidR="003765DD" w:rsidRPr="0092615F">
        <w:rPr>
          <w:rFonts w:ascii="Times New Roman" w:hAnsi="Times New Roman" w:cs="Times New Roman"/>
          <w:sz w:val="24"/>
          <w:szCs w:val="24"/>
        </w:rPr>
        <w:t>6</w:t>
      </w:r>
      <w:r w:rsidR="00414CDC" w:rsidRPr="0092615F">
        <w:rPr>
          <w:rFonts w:ascii="Times New Roman" w:hAnsi="Times New Roman" w:cs="Times New Roman"/>
          <w:sz w:val="24"/>
          <w:szCs w:val="24"/>
        </w:rPr>
        <w:t>%</w:t>
      </w:r>
      <w:r w:rsidR="004B79FA" w:rsidRPr="0092615F">
        <w:rPr>
          <w:rFonts w:ascii="Times New Roman" w:hAnsi="Times New Roman" w:cs="Times New Roman"/>
          <w:sz w:val="24"/>
          <w:szCs w:val="24"/>
        </w:rPr>
        <w:t xml:space="preserve"> gadījumu</w:t>
      </w:r>
      <w:r w:rsidR="00414CDC" w:rsidRPr="0092615F">
        <w:rPr>
          <w:rFonts w:ascii="Times New Roman" w:hAnsi="Times New Roman" w:cs="Times New Roman"/>
          <w:sz w:val="24"/>
          <w:szCs w:val="24"/>
        </w:rPr>
        <w:t xml:space="preserve"> no visiem aptaujā norādītajiem</w:t>
      </w:r>
      <w:r w:rsidR="007F0262" w:rsidRPr="0092615F">
        <w:rPr>
          <w:rFonts w:ascii="Times New Roman" w:hAnsi="Times New Roman" w:cs="Times New Roman"/>
          <w:sz w:val="24"/>
          <w:szCs w:val="24"/>
        </w:rPr>
        <w:t xml:space="preserve"> sporta infrastruktūras projektu </w:t>
      </w:r>
      <w:r w:rsidR="003B6C06" w:rsidRPr="0092615F">
        <w:rPr>
          <w:rFonts w:ascii="Times New Roman" w:hAnsi="Times New Roman" w:cs="Times New Roman"/>
          <w:sz w:val="24"/>
          <w:szCs w:val="24"/>
        </w:rPr>
        <w:t>idej</w:t>
      </w:r>
      <w:r w:rsidR="004B79FA" w:rsidRPr="0092615F">
        <w:rPr>
          <w:rFonts w:ascii="Times New Roman" w:hAnsi="Times New Roman" w:cs="Times New Roman"/>
          <w:sz w:val="24"/>
          <w:szCs w:val="24"/>
        </w:rPr>
        <w:t xml:space="preserve">ām </w:t>
      </w:r>
      <w:r w:rsidR="003A3B8A" w:rsidRPr="0092615F">
        <w:rPr>
          <w:rFonts w:ascii="Times New Roman" w:hAnsi="Times New Roman" w:cs="Times New Roman"/>
          <w:sz w:val="24"/>
          <w:szCs w:val="24"/>
        </w:rPr>
        <w:t xml:space="preserve">nepieciešamais finansējums ir </w:t>
      </w:r>
      <w:r w:rsidR="007D1389" w:rsidRPr="0092615F">
        <w:rPr>
          <w:rFonts w:ascii="Times New Roman" w:hAnsi="Times New Roman" w:cs="Times New Roman"/>
          <w:sz w:val="24"/>
          <w:szCs w:val="24"/>
        </w:rPr>
        <w:t>5</w:t>
      </w:r>
      <w:r w:rsidR="003765DD" w:rsidRPr="0092615F">
        <w:rPr>
          <w:rFonts w:ascii="Times New Roman" w:hAnsi="Times New Roman" w:cs="Times New Roman"/>
          <w:sz w:val="24"/>
          <w:szCs w:val="24"/>
        </w:rPr>
        <w:t xml:space="preserve"> vai</w:t>
      </w:r>
      <w:r w:rsidR="00C610A8" w:rsidRPr="0092615F">
        <w:rPr>
          <w:rFonts w:ascii="Times New Roman" w:hAnsi="Times New Roman" w:cs="Times New Roman"/>
          <w:sz w:val="24"/>
          <w:szCs w:val="24"/>
        </w:rPr>
        <w:t xml:space="preserve"> mazāk</w:t>
      </w:r>
      <w:r w:rsidR="007D1389" w:rsidRPr="0092615F">
        <w:rPr>
          <w:rFonts w:ascii="Times New Roman" w:hAnsi="Times New Roman" w:cs="Times New Roman"/>
          <w:sz w:val="24"/>
          <w:szCs w:val="24"/>
        </w:rPr>
        <w:t xml:space="preserve"> milj.</w:t>
      </w:r>
      <w:r w:rsidR="00FF7B72" w:rsidRPr="0092615F">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1E3261" w:rsidRPr="0092615F">
        <w:rPr>
          <w:rFonts w:ascii="Times New Roman" w:hAnsi="Times New Roman" w:cs="Times New Roman"/>
          <w:sz w:val="24"/>
          <w:szCs w:val="24"/>
        </w:rPr>
        <w:t xml:space="preserve">, </w:t>
      </w:r>
      <w:r w:rsidR="00A14D94" w:rsidRPr="0092615F">
        <w:rPr>
          <w:rFonts w:ascii="Times New Roman" w:hAnsi="Times New Roman" w:cs="Times New Roman"/>
          <w:sz w:val="24"/>
          <w:szCs w:val="24"/>
        </w:rPr>
        <w:t>līdz ar</w:t>
      </w:r>
      <w:r w:rsidR="00145A60" w:rsidRPr="0092615F">
        <w:rPr>
          <w:rFonts w:ascii="Times New Roman" w:hAnsi="Times New Roman" w:cs="Times New Roman"/>
          <w:sz w:val="24"/>
          <w:szCs w:val="24"/>
        </w:rPr>
        <w:t xml:space="preserve"> to</w:t>
      </w:r>
      <w:r w:rsidR="000937C3" w:rsidRPr="0092615F">
        <w:rPr>
          <w:rFonts w:ascii="Times New Roman" w:hAnsi="Times New Roman" w:cs="Times New Roman"/>
          <w:sz w:val="24"/>
          <w:szCs w:val="24"/>
        </w:rPr>
        <w:t>, meklējot</w:t>
      </w:r>
      <w:r w:rsidR="0035005F" w:rsidRPr="0092615F">
        <w:rPr>
          <w:rFonts w:ascii="Times New Roman" w:hAnsi="Times New Roman" w:cs="Times New Roman"/>
          <w:sz w:val="24"/>
          <w:szCs w:val="24"/>
        </w:rPr>
        <w:t xml:space="preserve"> </w:t>
      </w:r>
      <w:r w:rsidR="00D319A3" w:rsidRPr="0092615F">
        <w:rPr>
          <w:rFonts w:ascii="Times New Roman" w:hAnsi="Times New Roman" w:cs="Times New Roman"/>
          <w:sz w:val="24"/>
          <w:szCs w:val="24"/>
        </w:rPr>
        <w:t xml:space="preserve">privātos </w:t>
      </w:r>
      <w:r w:rsidR="009203B5" w:rsidRPr="0092615F">
        <w:rPr>
          <w:rFonts w:ascii="Times New Roman" w:hAnsi="Times New Roman" w:cs="Times New Roman"/>
          <w:sz w:val="24"/>
          <w:szCs w:val="24"/>
        </w:rPr>
        <w:t>partnerus</w:t>
      </w:r>
      <w:r w:rsidR="002633C3" w:rsidRPr="0092615F">
        <w:rPr>
          <w:rFonts w:ascii="Times New Roman" w:hAnsi="Times New Roman" w:cs="Times New Roman"/>
          <w:sz w:val="24"/>
          <w:szCs w:val="24"/>
        </w:rPr>
        <w:t xml:space="preserve"> projektu īstenošanai</w:t>
      </w:r>
      <w:r w:rsidR="00B92E37" w:rsidRPr="0092615F">
        <w:rPr>
          <w:rFonts w:ascii="Times New Roman" w:hAnsi="Times New Roman" w:cs="Times New Roman"/>
          <w:sz w:val="24"/>
          <w:szCs w:val="24"/>
        </w:rPr>
        <w:t>,</w:t>
      </w:r>
      <w:r w:rsidR="008B0714" w:rsidRPr="0092615F">
        <w:rPr>
          <w:rFonts w:ascii="Times New Roman" w:hAnsi="Times New Roman" w:cs="Times New Roman"/>
          <w:sz w:val="24"/>
          <w:szCs w:val="24"/>
        </w:rPr>
        <w:t xml:space="preserve"> būtu pareizi</w:t>
      </w:r>
      <w:r w:rsidR="00D47E6A" w:rsidRPr="0092615F">
        <w:rPr>
          <w:rFonts w:ascii="Times New Roman" w:hAnsi="Times New Roman" w:cs="Times New Roman"/>
          <w:sz w:val="24"/>
          <w:szCs w:val="24"/>
        </w:rPr>
        <w:t xml:space="preserve"> orientēties</w:t>
      </w:r>
      <w:r w:rsidR="00545D48" w:rsidRPr="0092615F">
        <w:rPr>
          <w:rFonts w:ascii="Times New Roman" w:hAnsi="Times New Roman" w:cs="Times New Roman"/>
          <w:sz w:val="24"/>
          <w:szCs w:val="24"/>
        </w:rPr>
        <w:t xml:space="preserve"> uz tādiem </w:t>
      </w:r>
      <w:r w:rsidR="005921E4" w:rsidRPr="0092615F">
        <w:rPr>
          <w:rFonts w:ascii="Times New Roman" w:hAnsi="Times New Roman" w:cs="Times New Roman"/>
          <w:sz w:val="24"/>
          <w:szCs w:val="24"/>
        </w:rPr>
        <w:t>uzņēmumiem</w:t>
      </w:r>
      <w:r w:rsidR="00C22F63" w:rsidRPr="0092615F">
        <w:rPr>
          <w:rFonts w:ascii="Times New Roman" w:hAnsi="Times New Roman" w:cs="Times New Roman"/>
          <w:sz w:val="24"/>
          <w:szCs w:val="24"/>
        </w:rPr>
        <w:t>, kuriem šāda apjoma projekti būtu vispiemērotākie.</w:t>
      </w:r>
      <w:r w:rsidR="00CF7852" w:rsidRPr="0092615F">
        <w:rPr>
          <w:rFonts w:ascii="Times New Roman" w:hAnsi="Times New Roman" w:cs="Times New Roman"/>
          <w:sz w:val="24"/>
          <w:szCs w:val="24"/>
        </w:rPr>
        <w:t xml:space="preserve"> </w:t>
      </w:r>
      <w:r w:rsidR="00190BFD" w:rsidRPr="0092615F">
        <w:rPr>
          <w:rFonts w:ascii="Times New Roman" w:hAnsi="Times New Roman" w:cs="Times New Roman"/>
          <w:sz w:val="24"/>
          <w:szCs w:val="24"/>
        </w:rPr>
        <w:t>V</w:t>
      </w:r>
      <w:r w:rsidR="00DE78DE" w:rsidRPr="0092615F">
        <w:rPr>
          <w:rFonts w:ascii="Times New Roman" w:hAnsi="Times New Roman" w:cs="Times New Roman"/>
          <w:sz w:val="24"/>
          <w:szCs w:val="24"/>
        </w:rPr>
        <w:t>ienlaikus jā</w:t>
      </w:r>
      <w:r w:rsidR="00CF7852" w:rsidRPr="0092615F">
        <w:rPr>
          <w:rFonts w:ascii="Times New Roman" w:hAnsi="Times New Roman" w:cs="Times New Roman"/>
          <w:sz w:val="24"/>
          <w:szCs w:val="24"/>
        </w:rPr>
        <w:t>atzīmē, ka a</w:t>
      </w:r>
      <w:r w:rsidR="00505B27" w:rsidRPr="0092615F">
        <w:rPr>
          <w:rFonts w:ascii="Times New Roman" w:hAnsi="Times New Roman" w:cs="Times New Roman"/>
          <w:sz w:val="24"/>
          <w:szCs w:val="24"/>
        </w:rPr>
        <w:t>ttiecībā uz lielo sporta infrastruktūru</w:t>
      </w:r>
      <w:r w:rsidR="00636161" w:rsidRPr="0092615F">
        <w:rPr>
          <w:rFonts w:ascii="Times New Roman" w:hAnsi="Times New Roman" w:cs="Times New Roman"/>
          <w:sz w:val="24"/>
          <w:szCs w:val="24"/>
        </w:rPr>
        <w:t xml:space="preserve"> (stadioni</w:t>
      </w:r>
      <w:r w:rsidR="00FC47BD" w:rsidRPr="0092615F">
        <w:rPr>
          <w:rFonts w:ascii="Times New Roman" w:hAnsi="Times New Roman" w:cs="Times New Roman"/>
          <w:sz w:val="24"/>
          <w:szCs w:val="24"/>
        </w:rPr>
        <w:t>,</w:t>
      </w:r>
      <w:r w:rsidR="00AD6A6E" w:rsidRPr="0092615F">
        <w:rPr>
          <w:rFonts w:ascii="Times New Roman" w:hAnsi="Times New Roman" w:cs="Times New Roman"/>
          <w:sz w:val="24"/>
          <w:szCs w:val="24"/>
        </w:rPr>
        <w:t xml:space="preserve"> multifunkcionāli sporta centri, peldbaseini)</w:t>
      </w:r>
      <w:r w:rsidR="00722448" w:rsidRPr="0092615F">
        <w:rPr>
          <w:rFonts w:ascii="Times New Roman" w:hAnsi="Times New Roman" w:cs="Times New Roman"/>
          <w:sz w:val="24"/>
          <w:szCs w:val="24"/>
        </w:rPr>
        <w:t>, ko</w:t>
      </w:r>
      <w:r w:rsidR="004D29A9" w:rsidRPr="0092615F">
        <w:rPr>
          <w:rFonts w:ascii="Times New Roman" w:hAnsi="Times New Roman" w:cs="Times New Roman"/>
          <w:sz w:val="24"/>
          <w:szCs w:val="24"/>
        </w:rPr>
        <w:t xml:space="preserve"> pašvaldības</w:t>
      </w:r>
      <w:r w:rsidR="00722448" w:rsidRPr="0092615F">
        <w:rPr>
          <w:rFonts w:ascii="Times New Roman" w:hAnsi="Times New Roman" w:cs="Times New Roman"/>
          <w:sz w:val="24"/>
          <w:szCs w:val="24"/>
        </w:rPr>
        <w:t xml:space="preserve"> varētu būvēt PPP projektu ietvaros, nepieciešama </w:t>
      </w:r>
      <w:r w:rsidR="00400375" w:rsidRPr="0092615F">
        <w:rPr>
          <w:rFonts w:ascii="Times New Roman" w:hAnsi="Times New Roman" w:cs="Times New Roman"/>
          <w:sz w:val="24"/>
          <w:szCs w:val="24"/>
        </w:rPr>
        <w:t xml:space="preserve">rūpīga </w:t>
      </w:r>
      <w:r w:rsidR="004428D7" w:rsidRPr="0092615F">
        <w:rPr>
          <w:rFonts w:ascii="Times New Roman" w:hAnsi="Times New Roman" w:cs="Times New Roman"/>
          <w:sz w:val="24"/>
          <w:szCs w:val="24"/>
        </w:rPr>
        <w:t>pieprasījuma analīze</w:t>
      </w:r>
      <w:r w:rsidR="00C432AC" w:rsidRPr="0092615F">
        <w:rPr>
          <w:rFonts w:ascii="Times New Roman" w:hAnsi="Times New Roman" w:cs="Times New Roman"/>
          <w:sz w:val="24"/>
          <w:szCs w:val="24"/>
        </w:rPr>
        <w:t xml:space="preserve">, lai plānotajos objektos būtu pietiekama noslodze un lai </w:t>
      </w:r>
      <w:r w:rsidR="00A72D12" w:rsidRPr="0092615F">
        <w:rPr>
          <w:rFonts w:ascii="Times New Roman" w:hAnsi="Times New Roman" w:cs="Times New Roman"/>
          <w:sz w:val="24"/>
          <w:szCs w:val="24"/>
        </w:rPr>
        <w:t xml:space="preserve">tie </w:t>
      </w:r>
      <w:r w:rsidR="004B3B4B">
        <w:rPr>
          <w:rFonts w:ascii="Times New Roman" w:hAnsi="Times New Roman" w:cs="Times New Roman"/>
          <w:sz w:val="24"/>
          <w:szCs w:val="24"/>
        </w:rPr>
        <w:t>pārlieku nekonkurētu</w:t>
      </w:r>
      <w:r w:rsidR="00A72D12" w:rsidRPr="0092615F">
        <w:rPr>
          <w:rFonts w:ascii="Times New Roman" w:hAnsi="Times New Roman" w:cs="Times New Roman"/>
          <w:sz w:val="24"/>
          <w:szCs w:val="24"/>
        </w:rPr>
        <w:t xml:space="preserve"> savā starpā</w:t>
      </w:r>
      <w:r w:rsidR="006B3AF8" w:rsidRPr="0092615F">
        <w:rPr>
          <w:rFonts w:ascii="Times New Roman" w:hAnsi="Times New Roman" w:cs="Times New Roman"/>
          <w:sz w:val="24"/>
          <w:szCs w:val="24"/>
        </w:rPr>
        <w:t xml:space="preserve">, kas samazinātu </w:t>
      </w:r>
      <w:r w:rsidR="00E66E72" w:rsidRPr="0092615F">
        <w:rPr>
          <w:rFonts w:ascii="Times New Roman" w:hAnsi="Times New Roman" w:cs="Times New Roman"/>
          <w:sz w:val="24"/>
          <w:szCs w:val="24"/>
        </w:rPr>
        <w:t>to rentabilitāti</w:t>
      </w:r>
      <w:r w:rsidR="00334C70" w:rsidRPr="0092615F">
        <w:rPr>
          <w:rFonts w:ascii="Times New Roman" w:hAnsi="Times New Roman" w:cs="Times New Roman"/>
          <w:sz w:val="24"/>
          <w:szCs w:val="24"/>
        </w:rPr>
        <w:t>.</w:t>
      </w:r>
      <w:r w:rsidR="00840ADA">
        <w:rPr>
          <w:rFonts w:ascii="Times New Roman" w:hAnsi="Times New Roman" w:cs="Times New Roman"/>
          <w:sz w:val="24"/>
          <w:szCs w:val="24"/>
        </w:rPr>
        <w:t xml:space="preserve"> </w:t>
      </w:r>
      <w:r w:rsidR="00840ADA" w:rsidRPr="0092615F">
        <w:rPr>
          <w:rFonts w:ascii="Times New Roman" w:hAnsi="Times New Roman" w:cs="Times New Roman"/>
          <w:sz w:val="24"/>
          <w:szCs w:val="24"/>
        </w:rPr>
        <w:t>Pašvaldībām, plānojot lielu publisko būvju celtniecību, piemēram, sporta un kultūras jomā, jāņem vērā arī citu pašvaldību ieceres, lai gan privātajam, gan arī publiskajam partnerim būtu ekonomisks pamats šādu būvi uzturēt</w:t>
      </w:r>
      <w:r w:rsidR="00E95748">
        <w:rPr>
          <w:rFonts w:ascii="Times New Roman" w:hAnsi="Times New Roman" w:cs="Times New Roman"/>
          <w:sz w:val="24"/>
          <w:szCs w:val="24"/>
        </w:rPr>
        <w:t>.</w:t>
      </w:r>
    </w:p>
    <w:p w14:paraId="3E0EA584" w14:textId="77777777" w:rsidR="001D6A4D" w:rsidRPr="0092615F" w:rsidRDefault="001D6A4D" w:rsidP="001D6A4D">
      <w:pPr>
        <w:pStyle w:val="Sarakstarindkopa"/>
        <w:spacing w:after="0" w:line="240" w:lineRule="auto"/>
        <w:ind w:left="1080"/>
        <w:jc w:val="right"/>
        <w:rPr>
          <w:rFonts w:ascii="Times New Roman" w:hAnsi="Times New Roman" w:cs="Times New Roman"/>
          <w:b/>
          <w:bCs/>
          <w:sz w:val="24"/>
          <w:szCs w:val="24"/>
        </w:rPr>
      </w:pPr>
      <w:r w:rsidRPr="0092615F">
        <w:rPr>
          <w:rFonts w:ascii="Times New Roman" w:hAnsi="Times New Roman" w:cs="Times New Roman"/>
          <w:b/>
          <w:bCs/>
          <w:sz w:val="24"/>
          <w:szCs w:val="24"/>
        </w:rPr>
        <w:t>2.</w:t>
      </w:r>
      <w:r w:rsidR="00E6194B">
        <w:rPr>
          <w:rFonts w:ascii="Times New Roman" w:hAnsi="Times New Roman" w:cs="Times New Roman"/>
          <w:b/>
          <w:bCs/>
          <w:sz w:val="24"/>
          <w:szCs w:val="24"/>
        </w:rPr>
        <w:t xml:space="preserve"> </w:t>
      </w:r>
      <w:r w:rsidRPr="0092615F">
        <w:rPr>
          <w:rFonts w:ascii="Times New Roman" w:hAnsi="Times New Roman" w:cs="Times New Roman"/>
          <w:b/>
          <w:bCs/>
          <w:sz w:val="24"/>
          <w:szCs w:val="24"/>
        </w:rPr>
        <w:t>tabula</w:t>
      </w:r>
    </w:p>
    <w:p w14:paraId="52F0A081" w14:textId="77777777" w:rsidR="00F63E59" w:rsidRPr="0092615F" w:rsidRDefault="00F63E59" w:rsidP="00F63E59">
      <w:pPr>
        <w:spacing w:after="0" w:line="240" w:lineRule="auto"/>
        <w:ind w:firstLine="720"/>
        <w:jc w:val="center"/>
        <w:rPr>
          <w:rFonts w:ascii="Times New Roman" w:hAnsi="Times New Roman" w:cs="Times New Roman"/>
          <w:b/>
          <w:bCs/>
          <w:sz w:val="24"/>
          <w:szCs w:val="24"/>
        </w:rPr>
      </w:pPr>
      <w:r w:rsidRPr="0092615F">
        <w:rPr>
          <w:rFonts w:ascii="Times New Roman" w:hAnsi="Times New Roman" w:cs="Times New Roman"/>
          <w:b/>
          <w:bCs/>
          <w:sz w:val="24"/>
          <w:szCs w:val="24"/>
        </w:rPr>
        <w:t>Pašvaldību</w:t>
      </w:r>
      <w:r w:rsidR="008A571D" w:rsidRPr="0092615F">
        <w:rPr>
          <w:rFonts w:ascii="Times New Roman" w:hAnsi="Times New Roman" w:cs="Times New Roman"/>
          <w:b/>
          <w:bCs/>
          <w:sz w:val="24"/>
          <w:szCs w:val="24"/>
        </w:rPr>
        <w:t xml:space="preserve"> sporta infrastruktūras</w:t>
      </w:r>
      <w:r w:rsidRPr="0092615F">
        <w:rPr>
          <w:rFonts w:ascii="Times New Roman" w:hAnsi="Times New Roman" w:cs="Times New Roman"/>
          <w:b/>
          <w:bCs/>
          <w:sz w:val="24"/>
          <w:szCs w:val="24"/>
        </w:rPr>
        <w:t xml:space="preserve"> PPP projektu idejas </w:t>
      </w:r>
    </w:p>
    <w:p w14:paraId="744A4FC0" w14:textId="77777777" w:rsidR="00F63E59" w:rsidRPr="0092615F" w:rsidRDefault="00F63E59" w:rsidP="008F1F41">
      <w:pPr>
        <w:pStyle w:val="Sarakstarindkopa"/>
        <w:spacing w:after="0" w:line="240" w:lineRule="auto"/>
        <w:ind w:left="1080"/>
        <w:jc w:val="right"/>
        <w:rPr>
          <w:rFonts w:ascii="Times New Roman" w:hAnsi="Times New Roman" w:cs="Times New Roman"/>
          <w:sz w:val="24"/>
          <w:szCs w:val="24"/>
        </w:rPr>
      </w:pPr>
    </w:p>
    <w:tbl>
      <w:tblPr>
        <w:tblStyle w:val="Reatabula4-izclums5"/>
        <w:tblW w:w="0" w:type="auto"/>
        <w:tblLook w:val="04A0" w:firstRow="1" w:lastRow="0" w:firstColumn="1" w:lastColumn="0" w:noHBand="0" w:noVBand="1"/>
      </w:tblPr>
      <w:tblGrid>
        <w:gridCol w:w="603"/>
        <w:gridCol w:w="4779"/>
        <w:gridCol w:w="1559"/>
        <w:gridCol w:w="2397"/>
      </w:tblGrid>
      <w:tr w:rsidR="00904601" w:rsidRPr="003C400C" w14:paraId="75AD79FC" w14:textId="77777777" w:rsidTr="003C400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3" w:type="dxa"/>
            <w:vAlign w:val="center"/>
          </w:tcPr>
          <w:p w14:paraId="61E25F40" w14:textId="77777777" w:rsidR="004868C3" w:rsidRPr="003C400C" w:rsidRDefault="004868C3" w:rsidP="00904601">
            <w:pPr>
              <w:jc w:val="center"/>
              <w:rPr>
                <w:rFonts w:ascii="Times New Roman" w:hAnsi="Times New Roman" w:cs="Times New Roman"/>
                <w:b w:val="0"/>
                <w:bCs w:val="0"/>
              </w:rPr>
            </w:pPr>
            <w:r w:rsidRPr="003C400C">
              <w:rPr>
                <w:rFonts w:ascii="Times New Roman" w:hAnsi="Times New Roman" w:cs="Times New Roman"/>
                <w:b w:val="0"/>
                <w:bCs w:val="0"/>
              </w:rPr>
              <w:t>Nr.</w:t>
            </w:r>
          </w:p>
          <w:p w14:paraId="446D06AC" w14:textId="77777777" w:rsidR="004868C3" w:rsidRPr="003C400C" w:rsidRDefault="004868C3" w:rsidP="00904601">
            <w:pPr>
              <w:jc w:val="center"/>
              <w:rPr>
                <w:rFonts w:ascii="Times New Roman" w:hAnsi="Times New Roman" w:cs="Times New Roman"/>
                <w:b w:val="0"/>
                <w:bCs w:val="0"/>
              </w:rPr>
            </w:pPr>
            <w:r w:rsidRPr="003C400C">
              <w:rPr>
                <w:rFonts w:ascii="Times New Roman" w:hAnsi="Times New Roman" w:cs="Times New Roman"/>
                <w:b w:val="0"/>
                <w:bCs w:val="0"/>
              </w:rPr>
              <w:t>p.k.</w:t>
            </w:r>
          </w:p>
        </w:tc>
        <w:tc>
          <w:tcPr>
            <w:tcW w:w="4779" w:type="dxa"/>
            <w:vAlign w:val="center"/>
          </w:tcPr>
          <w:p w14:paraId="25A5C7F5" w14:textId="77777777" w:rsidR="008A7FE3" w:rsidRPr="003C400C" w:rsidRDefault="00F979DE" w:rsidP="00904601">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bCs w:val="0"/>
              </w:rPr>
            </w:pPr>
            <w:r w:rsidRPr="003C400C">
              <w:rPr>
                <w:rFonts w:ascii="Times New Roman" w:hAnsi="Times New Roman" w:cs="Times New Roman"/>
                <w:b w:val="0"/>
                <w:bCs w:val="0"/>
              </w:rPr>
              <w:t>Sporta infrastruktūras projektu idejas</w:t>
            </w:r>
          </w:p>
        </w:tc>
        <w:tc>
          <w:tcPr>
            <w:tcW w:w="1559" w:type="dxa"/>
            <w:vAlign w:val="center"/>
          </w:tcPr>
          <w:p w14:paraId="63F4C2D1" w14:textId="77777777" w:rsidR="004868C3" w:rsidRPr="003C400C" w:rsidRDefault="004868C3" w:rsidP="00904601">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bCs w:val="0"/>
              </w:rPr>
            </w:pPr>
            <w:r w:rsidRPr="003C400C">
              <w:rPr>
                <w:rFonts w:ascii="Times New Roman" w:hAnsi="Times New Roman" w:cs="Times New Roman"/>
                <w:b w:val="0"/>
                <w:bCs w:val="0"/>
              </w:rPr>
              <w:t xml:space="preserve">Projektu </w:t>
            </w:r>
            <w:r w:rsidR="008A571D" w:rsidRPr="003C400C">
              <w:rPr>
                <w:rFonts w:ascii="Times New Roman" w:hAnsi="Times New Roman" w:cs="Times New Roman"/>
                <w:b w:val="0"/>
                <w:bCs w:val="0"/>
              </w:rPr>
              <w:t xml:space="preserve"> ideju </w:t>
            </w:r>
            <w:r w:rsidRPr="003C400C">
              <w:rPr>
                <w:rFonts w:ascii="Times New Roman" w:hAnsi="Times New Roman" w:cs="Times New Roman"/>
                <w:b w:val="0"/>
                <w:bCs w:val="0"/>
              </w:rPr>
              <w:t>skaits</w:t>
            </w:r>
          </w:p>
        </w:tc>
        <w:tc>
          <w:tcPr>
            <w:tcW w:w="2397" w:type="dxa"/>
            <w:vAlign w:val="center"/>
          </w:tcPr>
          <w:p w14:paraId="3FE2AA56" w14:textId="1FF99369" w:rsidR="004868C3" w:rsidRPr="003C400C" w:rsidRDefault="004868C3" w:rsidP="00904601">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bCs w:val="0"/>
              </w:rPr>
            </w:pPr>
            <w:r w:rsidRPr="003C400C">
              <w:rPr>
                <w:rFonts w:ascii="Times New Roman" w:hAnsi="Times New Roman" w:cs="Times New Roman"/>
                <w:b w:val="0"/>
                <w:bCs w:val="0"/>
              </w:rPr>
              <w:t>Indikatīvais finansējums, milj.</w:t>
            </w:r>
            <w:r w:rsidR="00FF7B72" w:rsidRPr="003C400C">
              <w:rPr>
                <w:rFonts w:ascii="Times New Roman" w:hAnsi="Times New Roman" w:cs="Times New Roman"/>
                <w:b w:val="0"/>
                <w:bCs w:val="0"/>
              </w:rPr>
              <w:t xml:space="preserve"> </w:t>
            </w:r>
            <w:r w:rsidR="007A625B" w:rsidRPr="007A625B">
              <w:rPr>
                <w:rFonts w:ascii="Times New Roman" w:hAnsi="Times New Roman" w:cs="Times New Roman"/>
                <w:b w:val="0"/>
                <w:bCs w:val="0"/>
                <w:i/>
              </w:rPr>
              <w:t>euro</w:t>
            </w:r>
          </w:p>
        </w:tc>
      </w:tr>
      <w:tr w:rsidR="008F54B7" w:rsidRPr="003C400C" w14:paraId="3902E237" w14:textId="77777777" w:rsidTr="003C40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3" w:type="dxa"/>
          </w:tcPr>
          <w:p w14:paraId="1B2DA319" w14:textId="77777777" w:rsidR="008F54B7" w:rsidRPr="003C400C" w:rsidRDefault="008F54B7" w:rsidP="008F54B7">
            <w:pPr>
              <w:jc w:val="right"/>
              <w:rPr>
                <w:rFonts w:ascii="Times New Roman" w:hAnsi="Times New Roman" w:cs="Times New Roman"/>
                <w:b w:val="0"/>
                <w:bCs w:val="0"/>
              </w:rPr>
            </w:pPr>
            <w:r w:rsidRPr="003C400C">
              <w:rPr>
                <w:rFonts w:ascii="Times New Roman" w:hAnsi="Times New Roman" w:cs="Times New Roman"/>
                <w:b w:val="0"/>
                <w:bCs w:val="0"/>
              </w:rPr>
              <w:t>1.</w:t>
            </w:r>
          </w:p>
        </w:tc>
        <w:tc>
          <w:tcPr>
            <w:tcW w:w="4779" w:type="dxa"/>
          </w:tcPr>
          <w:p w14:paraId="40D6B4F2" w14:textId="77777777" w:rsidR="008F54B7" w:rsidRPr="003C400C" w:rsidRDefault="008F54B7" w:rsidP="008F54B7">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Stadions, halle</w:t>
            </w:r>
          </w:p>
        </w:tc>
        <w:tc>
          <w:tcPr>
            <w:tcW w:w="1559" w:type="dxa"/>
          </w:tcPr>
          <w:p w14:paraId="07E890F8" w14:textId="77777777" w:rsidR="008F54B7" w:rsidRPr="003C400C" w:rsidRDefault="008F54B7" w:rsidP="008F54B7">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1</w:t>
            </w:r>
            <w:r w:rsidR="00150CB1" w:rsidRPr="003C400C">
              <w:rPr>
                <w:rFonts w:ascii="Times New Roman" w:hAnsi="Times New Roman" w:cs="Times New Roman"/>
              </w:rPr>
              <w:t>2</w:t>
            </w:r>
          </w:p>
        </w:tc>
        <w:tc>
          <w:tcPr>
            <w:tcW w:w="2397" w:type="dxa"/>
          </w:tcPr>
          <w:p w14:paraId="000E2089" w14:textId="77777777" w:rsidR="008F54B7" w:rsidRPr="003C400C" w:rsidRDefault="008F54B7" w:rsidP="008F54B7">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 xml:space="preserve"> </w:t>
            </w:r>
            <w:r w:rsidR="003601D7" w:rsidRPr="003C400C">
              <w:rPr>
                <w:rFonts w:ascii="Times New Roman" w:hAnsi="Times New Roman" w:cs="Times New Roman"/>
              </w:rPr>
              <w:t>60</w:t>
            </w:r>
            <w:r w:rsidRPr="003C400C">
              <w:rPr>
                <w:rFonts w:ascii="Times New Roman" w:hAnsi="Times New Roman" w:cs="Times New Roman"/>
              </w:rPr>
              <w:t xml:space="preserve">,90 </w:t>
            </w:r>
          </w:p>
        </w:tc>
      </w:tr>
      <w:tr w:rsidR="008F54B7" w:rsidRPr="003C400C" w14:paraId="673C8587" w14:textId="77777777" w:rsidTr="003C400C">
        <w:tc>
          <w:tcPr>
            <w:cnfStyle w:val="001000000000" w:firstRow="0" w:lastRow="0" w:firstColumn="1" w:lastColumn="0" w:oddVBand="0" w:evenVBand="0" w:oddHBand="0" w:evenHBand="0" w:firstRowFirstColumn="0" w:firstRowLastColumn="0" w:lastRowFirstColumn="0" w:lastRowLastColumn="0"/>
            <w:tcW w:w="603" w:type="dxa"/>
          </w:tcPr>
          <w:p w14:paraId="3EAD2588" w14:textId="77777777" w:rsidR="008F54B7" w:rsidRPr="003C400C" w:rsidRDefault="008F54B7" w:rsidP="008F54B7">
            <w:pPr>
              <w:jc w:val="right"/>
              <w:rPr>
                <w:rFonts w:ascii="Times New Roman" w:hAnsi="Times New Roman" w:cs="Times New Roman"/>
                <w:b w:val="0"/>
                <w:bCs w:val="0"/>
              </w:rPr>
            </w:pPr>
            <w:r w:rsidRPr="003C400C">
              <w:rPr>
                <w:rFonts w:ascii="Times New Roman" w:hAnsi="Times New Roman" w:cs="Times New Roman"/>
                <w:b w:val="0"/>
                <w:bCs w:val="0"/>
              </w:rPr>
              <w:t>2.</w:t>
            </w:r>
          </w:p>
        </w:tc>
        <w:tc>
          <w:tcPr>
            <w:tcW w:w="4779" w:type="dxa"/>
          </w:tcPr>
          <w:p w14:paraId="1385B9CF" w14:textId="77777777" w:rsidR="008F54B7" w:rsidRPr="003C400C" w:rsidRDefault="008F54B7" w:rsidP="008F54B7">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Multifunkcionāls sporta centrs</w:t>
            </w:r>
          </w:p>
        </w:tc>
        <w:tc>
          <w:tcPr>
            <w:tcW w:w="1559" w:type="dxa"/>
          </w:tcPr>
          <w:p w14:paraId="0C360727" w14:textId="77777777" w:rsidR="008F54B7" w:rsidRPr="003C400C" w:rsidRDefault="008F54B7" w:rsidP="008F54B7">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7</w:t>
            </w:r>
          </w:p>
        </w:tc>
        <w:tc>
          <w:tcPr>
            <w:tcW w:w="2397" w:type="dxa"/>
          </w:tcPr>
          <w:p w14:paraId="0FBD2B8D" w14:textId="77777777" w:rsidR="008F54B7" w:rsidRPr="003C400C" w:rsidRDefault="008F54B7" w:rsidP="008F54B7">
            <w:pPr>
              <w:ind w:right="441"/>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 xml:space="preserve"> 27,80 </w:t>
            </w:r>
          </w:p>
        </w:tc>
      </w:tr>
      <w:tr w:rsidR="00E474C1" w:rsidRPr="003C400C" w14:paraId="3B06B974" w14:textId="77777777" w:rsidTr="003C40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3" w:type="dxa"/>
          </w:tcPr>
          <w:p w14:paraId="17DB8CEC" w14:textId="77777777" w:rsidR="00E474C1" w:rsidRPr="003C400C" w:rsidRDefault="00E474C1" w:rsidP="00E474C1">
            <w:pPr>
              <w:jc w:val="right"/>
              <w:rPr>
                <w:rFonts w:ascii="Times New Roman" w:hAnsi="Times New Roman" w:cs="Times New Roman"/>
                <w:b w:val="0"/>
                <w:bCs w:val="0"/>
              </w:rPr>
            </w:pPr>
            <w:r w:rsidRPr="003C400C">
              <w:rPr>
                <w:rFonts w:ascii="Times New Roman" w:hAnsi="Times New Roman" w:cs="Times New Roman"/>
                <w:b w:val="0"/>
                <w:bCs w:val="0"/>
              </w:rPr>
              <w:t>3.</w:t>
            </w:r>
          </w:p>
        </w:tc>
        <w:tc>
          <w:tcPr>
            <w:tcW w:w="4779" w:type="dxa"/>
          </w:tcPr>
          <w:p w14:paraId="5CB9FD65" w14:textId="77777777" w:rsidR="00E474C1" w:rsidRPr="003C400C" w:rsidRDefault="00E474C1" w:rsidP="00E474C1">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Peldbaseins</w:t>
            </w:r>
          </w:p>
        </w:tc>
        <w:tc>
          <w:tcPr>
            <w:tcW w:w="1559" w:type="dxa"/>
          </w:tcPr>
          <w:p w14:paraId="663AE65A" w14:textId="77777777" w:rsidR="00E474C1" w:rsidRPr="003C400C" w:rsidRDefault="00E474C1" w:rsidP="00E474C1">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6</w:t>
            </w:r>
          </w:p>
        </w:tc>
        <w:tc>
          <w:tcPr>
            <w:tcW w:w="2397" w:type="dxa"/>
          </w:tcPr>
          <w:p w14:paraId="7CA402A7" w14:textId="77777777" w:rsidR="00E474C1" w:rsidRPr="003C400C" w:rsidRDefault="00E474C1" w:rsidP="00E474C1">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 xml:space="preserve"> 16,00 </w:t>
            </w:r>
          </w:p>
        </w:tc>
      </w:tr>
      <w:tr w:rsidR="00E474C1" w:rsidRPr="003C400C" w14:paraId="2F4667B8" w14:textId="77777777" w:rsidTr="003C400C">
        <w:tc>
          <w:tcPr>
            <w:cnfStyle w:val="001000000000" w:firstRow="0" w:lastRow="0" w:firstColumn="1" w:lastColumn="0" w:oddVBand="0" w:evenVBand="0" w:oddHBand="0" w:evenHBand="0" w:firstRowFirstColumn="0" w:firstRowLastColumn="0" w:lastRowFirstColumn="0" w:lastRowLastColumn="0"/>
            <w:tcW w:w="603" w:type="dxa"/>
          </w:tcPr>
          <w:p w14:paraId="0C05697E" w14:textId="77777777" w:rsidR="00E474C1" w:rsidRPr="003C400C" w:rsidRDefault="00E474C1" w:rsidP="00E474C1">
            <w:pPr>
              <w:jc w:val="right"/>
              <w:rPr>
                <w:rFonts w:ascii="Times New Roman" w:hAnsi="Times New Roman" w:cs="Times New Roman"/>
                <w:b w:val="0"/>
                <w:bCs w:val="0"/>
              </w:rPr>
            </w:pPr>
            <w:r w:rsidRPr="003C400C">
              <w:rPr>
                <w:rFonts w:ascii="Times New Roman" w:hAnsi="Times New Roman" w:cs="Times New Roman"/>
                <w:b w:val="0"/>
                <w:bCs w:val="0"/>
              </w:rPr>
              <w:t>4.</w:t>
            </w:r>
          </w:p>
        </w:tc>
        <w:tc>
          <w:tcPr>
            <w:tcW w:w="4779" w:type="dxa"/>
          </w:tcPr>
          <w:p w14:paraId="46ACABCA" w14:textId="77777777" w:rsidR="00716D6F" w:rsidRPr="003C400C" w:rsidRDefault="001850A5" w:rsidP="00E474C1">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Sport</w:t>
            </w:r>
            <w:r w:rsidR="001945FF" w:rsidRPr="003C400C">
              <w:rPr>
                <w:rFonts w:ascii="Times New Roman" w:hAnsi="Times New Roman" w:cs="Times New Roman"/>
              </w:rPr>
              <w:t>a t</w:t>
            </w:r>
            <w:r w:rsidR="00E474C1" w:rsidRPr="003C400C">
              <w:rPr>
                <w:rFonts w:ascii="Times New Roman" w:hAnsi="Times New Roman" w:cs="Times New Roman"/>
              </w:rPr>
              <w:t>rase</w:t>
            </w:r>
            <w:r w:rsidR="00716D6F" w:rsidRPr="003C400C">
              <w:rPr>
                <w:rFonts w:ascii="Times New Roman" w:hAnsi="Times New Roman" w:cs="Times New Roman"/>
              </w:rPr>
              <w:t xml:space="preserve"> (dažādu sporta veidu)</w:t>
            </w:r>
          </w:p>
        </w:tc>
        <w:tc>
          <w:tcPr>
            <w:tcW w:w="1559" w:type="dxa"/>
          </w:tcPr>
          <w:p w14:paraId="694733E1" w14:textId="77777777" w:rsidR="00E474C1" w:rsidRPr="003C400C" w:rsidRDefault="00E474C1" w:rsidP="00E474C1">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4</w:t>
            </w:r>
          </w:p>
        </w:tc>
        <w:tc>
          <w:tcPr>
            <w:tcW w:w="2397" w:type="dxa"/>
          </w:tcPr>
          <w:p w14:paraId="6B9E3439" w14:textId="77777777" w:rsidR="00E474C1" w:rsidRPr="003C400C" w:rsidRDefault="00E474C1" w:rsidP="00E474C1">
            <w:pPr>
              <w:ind w:right="441"/>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 xml:space="preserve"> 10,03 </w:t>
            </w:r>
          </w:p>
        </w:tc>
      </w:tr>
      <w:tr w:rsidR="0025753A" w:rsidRPr="003C400C" w14:paraId="46A97F10" w14:textId="77777777" w:rsidTr="003C40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3" w:type="dxa"/>
          </w:tcPr>
          <w:p w14:paraId="3B05BECF" w14:textId="77777777" w:rsidR="0025753A" w:rsidRPr="003C400C" w:rsidRDefault="0025753A" w:rsidP="0025753A">
            <w:pPr>
              <w:jc w:val="right"/>
              <w:rPr>
                <w:rFonts w:ascii="Times New Roman" w:hAnsi="Times New Roman" w:cs="Times New Roman"/>
                <w:b w:val="0"/>
                <w:bCs w:val="0"/>
              </w:rPr>
            </w:pPr>
            <w:r w:rsidRPr="003C400C">
              <w:rPr>
                <w:rFonts w:ascii="Times New Roman" w:hAnsi="Times New Roman" w:cs="Times New Roman"/>
                <w:b w:val="0"/>
                <w:bCs w:val="0"/>
              </w:rPr>
              <w:t>5.</w:t>
            </w:r>
          </w:p>
        </w:tc>
        <w:tc>
          <w:tcPr>
            <w:tcW w:w="4779" w:type="dxa"/>
          </w:tcPr>
          <w:p w14:paraId="6675D12E" w14:textId="77777777" w:rsidR="0025753A" w:rsidRPr="003C400C" w:rsidRDefault="0025753A" w:rsidP="0025753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Sporta palīginfrastruktūra</w:t>
            </w:r>
          </w:p>
        </w:tc>
        <w:tc>
          <w:tcPr>
            <w:tcW w:w="1559" w:type="dxa"/>
          </w:tcPr>
          <w:p w14:paraId="50E6C493" w14:textId="77777777" w:rsidR="0025753A" w:rsidRPr="003C400C" w:rsidRDefault="0025753A" w:rsidP="0025753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4</w:t>
            </w:r>
          </w:p>
        </w:tc>
        <w:tc>
          <w:tcPr>
            <w:tcW w:w="2397" w:type="dxa"/>
          </w:tcPr>
          <w:p w14:paraId="401026B3" w14:textId="77777777" w:rsidR="0025753A" w:rsidRPr="003C400C" w:rsidRDefault="0025753A" w:rsidP="0025753A">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 xml:space="preserve"> 2,30 </w:t>
            </w:r>
          </w:p>
        </w:tc>
      </w:tr>
      <w:tr w:rsidR="0025753A" w:rsidRPr="003C400C" w14:paraId="6406C92D" w14:textId="77777777" w:rsidTr="003C400C">
        <w:tc>
          <w:tcPr>
            <w:cnfStyle w:val="001000000000" w:firstRow="0" w:lastRow="0" w:firstColumn="1" w:lastColumn="0" w:oddVBand="0" w:evenVBand="0" w:oddHBand="0" w:evenHBand="0" w:firstRowFirstColumn="0" w:firstRowLastColumn="0" w:lastRowFirstColumn="0" w:lastRowLastColumn="0"/>
            <w:tcW w:w="603" w:type="dxa"/>
          </w:tcPr>
          <w:p w14:paraId="6F7C6113" w14:textId="77777777" w:rsidR="0025753A" w:rsidRPr="003C400C" w:rsidRDefault="0025753A" w:rsidP="0025753A">
            <w:pPr>
              <w:jc w:val="right"/>
              <w:rPr>
                <w:rFonts w:ascii="Times New Roman" w:hAnsi="Times New Roman" w:cs="Times New Roman"/>
                <w:b w:val="0"/>
                <w:bCs w:val="0"/>
              </w:rPr>
            </w:pPr>
            <w:r w:rsidRPr="003C400C">
              <w:rPr>
                <w:rFonts w:ascii="Times New Roman" w:hAnsi="Times New Roman" w:cs="Times New Roman"/>
                <w:b w:val="0"/>
                <w:bCs w:val="0"/>
              </w:rPr>
              <w:t>6.</w:t>
            </w:r>
          </w:p>
        </w:tc>
        <w:tc>
          <w:tcPr>
            <w:tcW w:w="4779" w:type="dxa"/>
          </w:tcPr>
          <w:p w14:paraId="11A5150F" w14:textId="77777777" w:rsidR="0025753A" w:rsidRPr="003C400C" w:rsidRDefault="0025753A" w:rsidP="0025753A">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Sporta zāle, sporta laukumi</w:t>
            </w:r>
          </w:p>
        </w:tc>
        <w:tc>
          <w:tcPr>
            <w:tcW w:w="1559" w:type="dxa"/>
          </w:tcPr>
          <w:p w14:paraId="05259D5F" w14:textId="77777777" w:rsidR="0025753A" w:rsidRPr="003C400C" w:rsidRDefault="0025753A" w:rsidP="0025753A">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3</w:t>
            </w:r>
          </w:p>
        </w:tc>
        <w:tc>
          <w:tcPr>
            <w:tcW w:w="2397" w:type="dxa"/>
          </w:tcPr>
          <w:p w14:paraId="0F12EC7A" w14:textId="77777777" w:rsidR="0025753A" w:rsidRPr="003C400C" w:rsidRDefault="0025753A" w:rsidP="0025753A">
            <w:pPr>
              <w:ind w:right="441"/>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 xml:space="preserve"> 1,90 </w:t>
            </w:r>
          </w:p>
        </w:tc>
      </w:tr>
      <w:tr w:rsidR="0025753A" w:rsidRPr="003C400C" w14:paraId="2A28F90D" w14:textId="77777777" w:rsidTr="003C40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3" w:type="dxa"/>
          </w:tcPr>
          <w:p w14:paraId="7360C0C6" w14:textId="77777777" w:rsidR="0025753A" w:rsidRPr="003C400C" w:rsidRDefault="0025753A" w:rsidP="0025753A">
            <w:pPr>
              <w:jc w:val="right"/>
              <w:rPr>
                <w:rFonts w:ascii="Times New Roman" w:hAnsi="Times New Roman" w:cs="Times New Roman"/>
                <w:b w:val="0"/>
                <w:bCs w:val="0"/>
              </w:rPr>
            </w:pPr>
            <w:r w:rsidRPr="003C400C">
              <w:rPr>
                <w:rFonts w:ascii="Times New Roman" w:hAnsi="Times New Roman" w:cs="Times New Roman"/>
                <w:b w:val="0"/>
                <w:bCs w:val="0"/>
              </w:rPr>
              <w:t>7.</w:t>
            </w:r>
          </w:p>
        </w:tc>
        <w:tc>
          <w:tcPr>
            <w:tcW w:w="4779" w:type="dxa"/>
          </w:tcPr>
          <w:p w14:paraId="61D06EAE" w14:textId="77777777" w:rsidR="0025753A" w:rsidRPr="003C400C" w:rsidRDefault="0025753A" w:rsidP="0025753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Cita sporta infrastruktūra</w:t>
            </w:r>
          </w:p>
        </w:tc>
        <w:tc>
          <w:tcPr>
            <w:tcW w:w="1559" w:type="dxa"/>
          </w:tcPr>
          <w:p w14:paraId="1432E1B4" w14:textId="77777777" w:rsidR="0025753A" w:rsidRPr="003C400C" w:rsidRDefault="00B67BD8" w:rsidP="0025753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5</w:t>
            </w:r>
          </w:p>
        </w:tc>
        <w:tc>
          <w:tcPr>
            <w:tcW w:w="2397" w:type="dxa"/>
          </w:tcPr>
          <w:p w14:paraId="7F097DB8" w14:textId="77777777" w:rsidR="0025753A" w:rsidRPr="003C400C" w:rsidRDefault="0025753A" w:rsidP="0025753A">
            <w:pPr>
              <w:ind w:right="441"/>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rPr>
            </w:pPr>
            <w:r w:rsidRPr="003C400C">
              <w:rPr>
                <w:rFonts w:ascii="Times New Roman" w:hAnsi="Times New Roman" w:cs="Times New Roman"/>
              </w:rPr>
              <w:t xml:space="preserve"> 4,37 </w:t>
            </w:r>
          </w:p>
        </w:tc>
      </w:tr>
      <w:tr w:rsidR="00AD3692" w:rsidRPr="003C400C" w14:paraId="12EC4B71" w14:textId="77777777" w:rsidTr="003C400C">
        <w:tc>
          <w:tcPr>
            <w:cnfStyle w:val="001000000000" w:firstRow="0" w:lastRow="0" w:firstColumn="1" w:lastColumn="0" w:oddVBand="0" w:evenVBand="0" w:oddHBand="0" w:evenHBand="0" w:firstRowFirstColumn="0" w:firstRowLastColumn="0" w:lastRowFirstColumn="0" w:lastRowLastColumn="0"/>
            <w:tcW w:w="603" w:type="dxa"/>
          </w:tcPr>
          <w:p w14:paraId="00E72F49" w14:textId="77777777" w:rsidR="00AD3692" w:rsidRPr="003C400C" w:rsidRDefault="00AD3692" w:rsidP="00AD3692">
            <w:pPr>
              <w:jc w:val="both"/>
              <w:rPr>
                <w:rFonts w:ascii="Times New Roman" w:hAnsi="Times New Roman" w:cs="Times New Roman"/>
              </w:rPr>
            </w:pPr>
          </w:p>
        </w:tc>
        <w:tc>
          <w:tcPr>
            <w:tcW w:w="4779" w:type="dxa"/>
          </w:tcPr>
          <w:p w14:paraId="400DA28A" w14:textId="77777777" w:rsidR="00AD3692" w:rsidRPr="003C400C" w:rsidRDefault="00AD3692" w:rsidP="00AD3692">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rPr>
            </w:pPr>
            <w:r w:rsidRPr="003C400C">
              <w:rPr>
                <w:rFonts w:ascii="Times New Roman" w:hAnsi="Times New Roman" w:cs="Times New Roman"/>
                <w:b/>
                <w:bCs/>
              </w:rPr>
              <w:t>KOPĀ</w:t>
            </w:r>
          </w:p>
        </w:tc>
        <w:tc>
          <w:tcPr>
            <w:tcW w:w="1559" w:type="dxa"/>
          </w:tcPr>
          <w:p w14:paraId="6621699D" w14:textId="77777777" w:rsidR="00721889" w:rsidRPr="003C400C" w:rsidRDefault="00AD3692" w:rsidP="00721889">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rPr>
            </w:pPr>
            <w:r w:rsidRPr="003C400C">
              <w:rPr>
                <w:rFonts w:ascii="Times New Roman" w:hAnsi="Times New Roman" w:cs="Times New Roman"/>
                <w:b/>
                <w:bCs/>
              </w:rPr>
              <w:t>4</w:t>
            </w:r>
            <w:r w:rsidR="004C235F" w:rsidRPr="003C400C">
              <w:rPr>
                <w:rFonts w:ascii="Times New Roman" w:hAnsi="Times New Roman" w:cs="Times New Roman"/>
                <w:b/>
                <w:bCs/>
              </w:rPr>
              <w:t>1</w:t>
            </w:r>
          </w:p>
        </w:tc>
        <w:tc>
          <w:tcPr>
            <w:tcW w:w="2397" w:type="dxa"/>
          </w:tcPr>
          <w:p w14:paraId="2ADD9D67" w14:textId="77777777" w:rsidR="00AD3692" w:rsidRPr="001A68E8" w:rsidRDefault="00AD3692" w:rsidP="001A68E8">
            <w:pPr>
              <w:ind w:right="441"/>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rPr>
            </w:pPr>
            <w:r w:rsidRPr="001A68E8">
              <w:rPr>
                <w:rFonts w:ascii="Times New Roman" w:hAnsi="Times New Roman" w:cs="Times New Roman"/>
                <w:b/>
                <w:bCs/>
              </w:rPr>
              <w:t xml:space="preserve"> 1</w:t>
            </w:r>
            <w:r w:rsidR="00FB0A32" w:rsidRPr="001A68E8">
              <w:rPr>
                <w:rFonts w:ascii="Times New Roman" w:hAnsi="Times New Roman" w:cs="Times New Roman"/>
                <w:b/>
                <w:bCs/>
              </w:rPr>
              <w:t>20</w:t>
            </w:r>
            <w:r w:rsidRPr="001A68E8">
              <w:rPr>
                <w:rFonts w:ascii="Times New Roman" w:hAnsi="Times New Roman" w:cs="Times New Roman"/>
                <w:b/>
                <w:bCs/>
              </w:rPr>
              <w:t xml:space="preserve">,30 </w:t>
            </w:r>
          </w:p>
        </w:tc>
      </w:tr>
    </w:tbl>
    <w:p w14:paraId="0E16EB6C" w14:textId="77777777" w:rsidR="005343F5" w:rsidRPr="0092615F" w:rsidRDefault="005343F5" w:rsidP="005343F5">
      <w:pPr>
        <w:spacing w:after="0" w:line="240" w:lineRule="auto"/>
        <w:jc w:val="both"/>
        <w:rPr>
          <w:rFonts w:ascii="Times New Roman" w:hAnsi="Times New Roman" w:cs="Times New Roman"/>
          <w:sz w:val="24"/>
          <w:szCs w:val="24"/>
        </w:rPr>
      </w:pPr>
    </w:p>
    <w:p w14:paraId="205238A5" w14:textId="77777777" w:rsidR="006C588D" w:rsidRPr="0092615F" w:rsidRDefault="00694531" w:rsidP="00056AAD">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 xml:space="preserve">Tāpat arī redzams, ka </w:t>
      </w:r>
      <w:r w:rsidR="00F72D6E" w:rsidRPr="0092615F">
        <w:rPr>
          <w:rFonts w:ascii="Times New Roman" w:hAnsi="Times New Roman" w:cs="Times New Roman"/>
          <w:sz w:val="24"/>
          <w:szCs w:val="24"/>
        </w:rPr>
        <w:t xml:space="preserve">četrām pašvaldībām ir </w:t>
      </w:r>
      <w:r w:rsidR="00A81BB9" w:rsidRPr="0092615F">
        <w:rPr>
          <w:rFonts w:ascii="Times New Roman" w:hAnsi="Times New Roman" w:cs="Times New Roman"/>
          <w:sz w:val="24"/>
          <w:szCs w:val="24"/>
        </w:rPr>
        <w:t>aktuāla arī dažādu sporta veid</w:t>
      </w:r>
      <w:r w:rsidR="00377D38" w:rsidRPr="0092615F">
        <w:rPr>
          <w:rFonts w:ascii="Times New Roman" w:hAnsi="Times New Roman" w:cs="Times New Roman"/>
          <w:sz w:val="24"/>
          <w:szCs w:val="24"/>
        </w:rPr>
        <w:t>u trašu būvniecība (</w:t>
      </w:r>
      <w:r w:rsidR="00BF2D8F" w:rsidRPr="0092615F">
        <w:rPr>
          <w:rFonts w:ascii="Times New Roman" w:hAnsi="Times New Roman" w:cs="Times New Roman"/>
          <w:sz w:val="24"/>
          <w:szCs w:val="24"/>
        </w:rPr>
        <w:t>kartodroms, BMX, velotr</w:t>
      </w:r>
      <w:r w:rsidR="001069D8" w:rsidRPr="0092615F">
        <w:rPr>
          <w:rFonts w:ascii="Times New Roman" w:hAnsi="Times New Roman" w:cs="Times New Roman"/>
          <w:sz w:val="24"/>
          <w:szCs w:val="24"/>
        </w:rPr>
        <w:t>ase, multifunkcionālā trase)</w:t>
      </w:r>
      <w:r w:rsidR="00FC07D9" w:rsidRPr="0092615F">
        <w:rPr>
          <w:rFonts w:ascii="Times New Roman" w:hAnsi="Times New Roman" w:cs="Times New Roman"/>
          <w:sz w:val="24"/>
          <w:szCs w:val="24"/>
        </w:rPr>
        <w:t>, kas arī iezīmē vēl vienu sport</w:t>
      </w:r>
      <w:r w:rsidR="004E1435" w:rsidRPr="0092615F">
        <w:rPr>
          <w:rFonts w:ascii="Times New Roman" w:hAnsi="Times New Roman" w:cs="Times New Roman"/>
          <w:sz w:val="24"/>
          <w:szCs w:val="24"/>
        </w:rPr>
        <w:t>a infrastruktūras veidu</w:t>
      </w:r>
      <w:r w:rsidR="00B451DD" w:rsidRPr="0092615F">
        <w:rPr>
          <w:rFonts w:ascii="Times New Roman" w:hAnsi="Times New Roman" w:cs="Times New Roman"/>
          <w:sz w:val="24"/>
          <w:szCs w:val="24"/>
        </w:rPr>
        <w:t>, k</w:t>
      </w:r>
      <w:r w:rsidR="003B270B" w:rsidRPr="0092615F">
        <w:rPr>
          <w:rFonts w:ascii="Times New Roman" w:hAnsi="Times New Roman" w:cs="Times New Roman"/>
          <w:sz w:val="24"/>
          <w:szCs w:val="24"/>
        </w:rPr>
        <w:t>ur</w:t>
      </w:r>
      <w:r w:rsidR="00B451DD" w:rsidRPr="0092615F">
        <w:rPr>
          <w:rFonts w:ascii="Times New Roman" w:hAnsi="Times New Roman" w:cs="Times New Roman"/>
          <w:sz w:val="24"/>
          <w:szCs w:val="24"/>
        </w:rPr>
        <w:t xml:space="preserve"> pašvaldības vēlēto</w:t>
      </w:r>
      <w:r w:rsidR="00512ED8" w:rsidRPr="0092615F">
        <w:rPr>
          <w:rFonts w:ascii="Times New Roman" w:hAnsi="Times New Roman" w:cs="Times New Roman"/>
          <w:sz w:val="24"/>
          <w:szCs w:val="24"/>
        </w:rPr>
        <w:t>s</w:t>
      </w:r>
      <w:r w:rsidR="00B451DD" w:rsidRPr="0092615F">
        <w:rPr>
          <w:rFonts w:ascii="Times New Roman" w:hAnsi="Times New Roman" w:cs="Times New Roman"/>
          <w:sz w:val="24"/>
          <w:szCs w:val="24"/>
        </w:rPr>
        <w:t xml:space="preserve"> īstenot </w:t>
      </w:r>
      <w:r w:rsidR="00512ED8" w:rsidRPr="0092615F">
        <w:rPr>
          <w:rFonts w:ascii="Times New Roman" w:hAnsi="Times New Roman" w:cs="Times New Roman"/>
          <w:sz w:val="24"/>
          <w:szCs w:val="24"/>
        </w:rPr>
        <w:t>PPP projektu</w:t>
      </w:r>
      <w:r w:rsidR="003B270B" w:rsidRPr="0092615F">
        <w:rPr>
          <w:rFonts w:ascii="Times New Roman" w:hAnsi="Times New Roman" w:cs="Times New Roman"/>
          <w:sz w:val="24"/>
          <w:szCs w:val="24"/>
        </w:rPr>
        <w:t>s</w:t>
      </w:r>
      <w:r w:rsidR="00392B14" w:rsidRPr="0092615F">
        <w:rPr>
          <w:rFonts w:ascii="Times New Roman" w:hAnsi="Times New Roman" w:cs="Times New Roman"/>
          <w:sz w:val="24"/>
          <w:szCs w:val="24"/>
        </w:rPr>
        <w:t>.</w:t>
      </w:r>
    </w:p>
    <w:p w14:paraId="0D53E471" w14:textId="35937D42" w:rsidR="00FB260B" w:rsidRPr="0092615F" w:rsidRDefault="003030BF" w:rsidP="00FB260B">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C</w:t>
      </w:r>
      <w:r w:rsidR="00421743" w:rsidRPr="0092615F">
        <w:rPr>
          <w:rFonts w:ascii="Times New Roman" w:hAnsi="Times New Roman" w:cs="Times New Roman"/>
          <w:sz w:val="24"/>
          <w:szCs w:val="24"/>
        </w:rPr>
        <w:t>eļu infrastruktūr</w:t>
      </w:r>
      <w:r w:rsidR="00282B56" w:rsidRPr="0092615F">
        <w:rPr>
          <w:rFonts w:ascii="Times New Roman" w:hAnsi="Times New Roman" w:cs="Times New Roman"/>
          <w:sz w:val="24"/>
          <w:szCs w:val="24"/>
        </w:rPr>
        <w:t>a</w:t>
      </w:r>
      <w:r w:rsidR="008B00FD" w:rsidRPr="0092615F">
        <w:rPr>
          <w:rFonts w:ascii="Times New Roman" w:hAnsi="Times New Roman" w:cs="Times New Roman"/>
          <w:sz w:val="24"/>
          <w:szCs w:val="24"/>
        </w:rPr>
        <w:t xml:space="preserve"> aptaujā </w:t>
      </w:r>
      <w:r w:rsidR="00AD7F3D" w:rsidRPr="0092615F">
        <w:rPr>
          <w:rFonts w:ascii="Times New Roman" w:hAnsi="Times New Roman" w:cs="Times New Roman"/>
          <w:sz w:val="24"/>
          <w:szCs w:val="24"/>
        </w:rPr>
        <w:t xml:space="preserve">ir </w:t>
      </w:r>
      <w:r w:rsidR="00560E97" w:rsidRPr="0092615F">
        <w:rPr>
          <w:rFonts w:ascii="Times New Roman" w:hAnsi="Times New Roman" w:cs="Times New Roman"/>
          <w:sz w:val="24"/>
          <w:szCs w:val="24"/>
        </w:rPr>
        <w:t>otrs populārākais infrastruktūras</w:t>
      </w:r>
      <w:r w:rsidR="004868B7" w:rsidRPr="0092615F">
        <w:rPr>
          <w:rFonts w:ascii="Times New Roman" w:hAnsi="Times New Roman" w:cs="Times New Roman"/>
          <w:sz w:val="24"/>
          <w:szCs w:val="24"/>
        </w:rPr>
        <w:t xml:space="preserve"> veids</w:t>
      </w:r>
      <w:r w:rsidR="00C3242B" w:rsidRPr="0092615F">
        <w:rPr>
          <w:rFonts w:ascii="Times New Roman" w:hAnsi="Times New Roman" w:cs="Times New Roman"/>
          <w:sz w:val="24"/>
          <w:szCs w:val="24"/>
        </w:rPr>
        <w:t xml:space="preserve"> – </w:t>
      </w:r>
      <w:r w:rsidR="006E1664" w:rsidRPr="0092615F">
        <w:rPr>
          <w:rFonts w:ascii="Times New Roman" w:hAnsi="Times New Roman" w:cs="Times New Roman"/>
          <w:sz w:val="24"/>
          <w:szCs w:val="24"/>
        </w:rPr>
        <w:t>11</w:t>
      </w:r>
      <w:r w:rsidR="00C3242B" w:rsidRPr="0092615F">
        <w:rPr>
          <w:rFonts w:ascii="Times New Roman" w:hAnsi="Times New Roman" w:cs="Times New Roman"/>
          <w:sz w:val="24"/>
          <w:szCs w:val="24"/>
        </w:rPr>
        <w:t xml:space="preserve"> pašvaldības</w:t>
      </w:r>
      <w:r w:rsidR="000F7F24" w:rsidRPr="0092615F">
        <w:rPr>
          <w:rFonts w:ascii="Times New Roman" w:hAnsi="Times New Roman" w:cs="Times New Roman"/>
          <w:sz w:val="24"/>
          <w:szCs w:val="24"/>
        </w:rPr>
        <w:t xml:space="preserve"> norādīja </w:t>
      </w:r>
      <w:r w:rsidR="002C53E1" w:rsidRPr="0092615F">
        <w:rPr>
          <w:rFonts w:ascii="Times New Roman" w:hAnsi="Times New Roman" w:cs="Times New Roman"/>
          <w:sz w:val="24"/>
          <w:szCs w:val="24"/>
        </w:rPr>
        <w:t>28</w:t>
      </w:r>
      <w:r w:rsidR="00A9420C" w:rsidRPr="0092615F">
        <w:rPr>
          <w:rFonts w:ascii="Times New Roman" w:hAnsi="Times New Roman" w:cs="Times New Roman"/>
          <w:sz w:val="24"/>
          <w:szCs w:val="24"/>
        </w:rPr>
        <w:t xml:space="preserve"> projektu idej</w:t>
      </w:r>
      <w:r w:rsidR="000F7F24" w:rsidRPr="0092615F">
        <w:rPr>
          <w:rFonts w:ascii="Times New Roman" w:hAnsi="Times New Roman" w:cs="Times New Roman"/>
          <w:sz w:val="24"/>
          <w:szCs w:val="24"/>
        </w:rPr>
        <w:t>as</w:t>
      </w:r>
      <w:r w:rsidR="00FA6A6D" w:rsidRPr="0092615F">
        <w:rPr>
          <w:rFonts w:ascii="Times New Roman" w:hAnsi="Times New Roman" w:cs="Times New Roman"/>
          <w:sz w:val="24"/>
          <w:szCs w:val="24"/>
        </w:rPr>
        <w:t xml:space="preserve"> par 2</w:t>
      </w:r>
      <w:r w:rsidR="006E1664" w:rsidRPr="0092615F">
        <w:rPr>
          <w:rFonts w:ascii="Times New Roman" w:hAnsi="Times New Roman" w:cs="Times New Roman"/>
          <w:sz w:val="24"/>
          <w:szCs w:val="24"/>
        </w:rPr>
        <w:t>09</w:t>
      </w:r>
      <w:r w:rsidR="00FA6A6D" w:rsidRPr="0092615F">
        <w:rPr>
          <w:rFonts w:ascii="Times New Roman" w:hAnsi="Times New Roman" w:cs="Times New Roman"/>
          <w:sz w:val="24"/>
          <w:szCs w:val="24"/>
        </w:rPr>
        <w:t>,08 milj.</w:t>
      </w:r>
      <w:r w:rsidR="00FF7B72" w:rsidRPr="0092615F">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5710FD" w:rsidRPr="0092615F">
        <w:rPr>
          <w:rFonts w:ascii="Times New Roman" w:hAnsi="Times New Roman" w:cs="Times New Roman"/>
          <w:sz w:val="24"/>
          <w:szCs w:val="24"/>
        </w:rPr>
        <w:t xml:space="preserve">. </w:t>
      </w:r>
      <w:r w:rsidR="00D86B72" w:rsidRPr="0092615F">
        <w:rPr>
          <w:rFonts w:ascii="Times New Roman" w:hAnsi="Times New Roman" w:cs="Times New Roman"/>
          <w:sz w:val="24"/>
          <w:szCs w:val="24"/>
        </w:rPr>
        <w:t>J</w:t>
      </w:r>
      <w:r w:rsidR="005710FD" w:rsidRPr="0092615F">
        <w:rPr>
          <w:rFonts w:ascii="Times New Roman" w:hAnsi="Times New Roman" w:cs="Times New Roman"/>
          <w:sz w:val="24"/>
          <w:szCs w:val="24"/>
        </w:rPr>
        <w:t>āatzīmē, ka</w:t>
      </w:r>
      <w:r w:rsidR="00BC5BF4" w:rsidRPr="0092615F">
        <w:rPr>
          <w:rFonts w:ascii="Times New Roman" w:hAnsi="Times New Roman" w:cs="Times New Roman"/>
          <w:sz w:val="24"/>
          <w:szCs w:val="24"/>
        </w:rPr>
        <w:t xml:space="preserve"> viena no valstspilsētas pašvaldībām</w:t>
      </w:r>
      <w:r w:rsidR="00BB0E02" w:rsidRPr="0092615F">
        <w:rPr>
          <w:rFonts w:ascii="Times New Roman" w:hAnsi="Times New Roman" w:cs="Times New Roman"/>
          <w:sz w:val="24"/>
          <w:szCs w:val="24"/>
        </w:rPr>
        <w:t xml:space="preserve">, </w:t>
      </w:r>
      <w:r w:rsidR="00A92C0E" w:rsidRPr="0092615F">
        <w:rPr>
          <w:rFonts w:ascii="Times New Roman" w:hAnsi="Times New Roman" w:cs="Times New Roman"/>
          <w:sz w:val="24"/>
          <w:szCs w:val="24"/>
        </w:rPr>
        <w:t xml:space="preserve">stratēģiski </w:t>
      </w:r>
      <w:r w:rsidR="00BB0E02" w:rsidRPr="0092615F">
        <w:rPr>
          <w:rFonts w:ascii="Times New Roman" w:hAnsi="Times New Roman" w:cs="Times New Roman"/>
          <w:sz w:val="24"/>
          <w:szCs w:val="24"/>
        </w:rPr>
        <w:t xml:space="preserve">plānojot </w:t>
      </w:r>
      <w:r w:rsidR="004910A1" w:rsidRPr="0092615F">
        <w:rPr>
          <w:rFonts w:ascii="Times New Roman" w:hAnsi="Times New Roman" w:cs="Times New Roman"/>
          <w:sz w:val="24"/>
          <w:szCs w:val="24"/>
        </w:rPr>
        <w:t>pilsētas attīstību, ir iezīmējusi</w:t>
      </w:r>
      <w:r w:rsidR="00561FF8" w:rsidRPr="0092615F">
        <w:rPr>
          <w:rFonts w:ascii="Times New Roman" w:hAnsi="Times New Roman" w:cs="Times New Roman"/>
          <w:sz w:val="24"/>
          <w:szCs w:val="24"/>
        </w:rPr>
        <w:t xml:space="preserve"> 13 </w:t>
      </w:r>
      <w:r w:rsidR="00EF0F70" w:rsidRPr="0092615F">
        <w:rPr>
          <w:rFonts w:ascii="Times New Roman" w:hAnsi="Times New Roman" w:cs="Times New Roman"/>
          <w:sz w:val="24"/>
          <w:szCs w:val="24"/>
        </w:rPr>
        <w:t xml:space="preserve">ceļu infrastruktūras </w:t>
      </w:r>
      <w:r w:rsidR="00561FF8" w:rsidRPr="0092615F">
        <w:rPr>
          <w:rFonts w:ascii="Times New Roman" w:hAnsi="Times New Roman" w:cs="Times New Roman"/>
          <w:sz w:val="24"/>
          <w:szCs w:val="24"/>
        </w:rPr>
        <w:t>projektu idejas par 134,6</w:t>
      </w:r>
      <w:r w:rsidR="008E2695" w:rsidRPr="0092615F">
        <w:rPr>
          <w:rFonts w:ascii="Times New Roman" w:hAnsi="Times New Roman" w:cs="Times New Roman"/>
          <w:sz w:val="24"/>
          <w:szCs w:val="24"/>
        </w:rPr>
        <w:t>0</w:t>
      </w:r>
      <w:r w:rsidR="00561FF8" w:rsidRPr="0092615F">
        <w:rPr>
          <w:rFonts w:ascii="Times New Roman" w:hAnsi="Times New Roman" w:cs="Times New Roman"/>
          <w:sz w:val="24"/>
          <w:szCs w:val="24"/>
        </w:rPr>
        <w:t xml:space="preserve"> milj.</w:t>
      </w:r>
      <w:r w:rsidR="00FF7B72" w:rsidRPr="0092615F">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EF0F70" w:rsidRPr="0092615F">
        <w:rPr>
          <w:rFonts w:ascii="Times New Roman" w:hAnsi="Times New Roman" w:cs="Times New Roman"/>
          <w:sz w:val="24"/>
          <w:szCs w:val="24"/>
        </w:rPr>
        <w:t>.</w:t>
      </w:r>
      <w:r w:rsidR="00600B10" w:rsidRPr="0092615F">
        <w:rPr>
          <w:rFonts w:ascii="Times New Roman" w:hAnsi="Times New Roman" w:cs="Times New Roman"/>
          <w:sz w:val="24"/>
          <w:szCs w:val="24"/>
        </w:rPr>
        <w:t xml:space="preserve"> Tomēr </w:t>
      </w:r>
      <w:r w:rsidR="00DD4DAC">
        <w:rPr>
          <w:rFonts w:ascii="Times New Roman" w:hAnsi="Times New Roman" w:cs="Times New Roman"/>
          <w:sz w:val="24"/>
          <w:szCs w:val="24"/>
        </w:rPr>
        <w:t xml:space="preserve">jebkurā gadījumā </w:t>
      </w:r>
      <w:r w:rsidR="007D6576" w:rsidRPr="0092615F">
        <w:rPr>
          <w:rFonts w:ascii="Times New Roman" w:hAnsi="Times New Roman" w:cs="Times New Roman"/>
          <w:sz w:val="24"/>
          <w:szCs w:val="24"/>
        </w:rPr>
        <w:t>gan nepieciešamā finansējuma, gan projektu ideju skaita ziņā</w:t>
      </w:r>
      <w:r w:rsidR="006C2074" w:rsidRPr="0092615F">
        <w:rPr>
          <w:rFonts w:ascii="Times New Roman" w:hAnsi="Times New Roman" w:cs="Times New Roman"/>
          <w:sz w:val="24"/>
          <w:szCs w:val="24"/>
        </w:rPr>
        <w:t xml:space="preserve"> </w:t>
      </w:r>
      <w:r w:rsidR="00EC32B8" w:rsidRPr="0092615F">
        <w:rPr>
          <w:rFonts w:ascii="Times New Roman" w:hAnsi="Times New Roman" w:cs="Times New Roman"/>
          <w:sz w:val="24"/>
          <w:szCs w:val="24"/>
        </w:rPr>
        <w:t>ceļu infrastruktūr</w:t>
      </w:r>
      <w:r w:rsidR="00FF69ED" w:rsidRPr="0092615F">
        <w:rPr>
          <w:rFonts w:ascii="Times New Roman" w:hAnsi="Times New Roman" w:cs="Times New Roman"/>
          <w:sz w:val="24"/>
          <w:szCs w:val="24"/>
        </w:rPr>
        <w:t>a</w:t>
      </w:r>
      <w:r w:rsidR="00506B7D" w:rsidRPr="0092615F">
        <w:rPr>
          <w:rFonts w:ascii="Times New Roman" w:hAnsi="Times New Roman" w:cs="Times New Roman"/>
          <w:sz w:val="24"/>
          <w:szCs w:val="24"/>
        </w:rPr>
        <w:t xml:space="preserve"> iezīmē</w:t>
      </w:r>
      <w:r w:rsidR="005C7A8F" w:rsidRPr="0092615F">
        <w:rPr>
          <w:rFonts w:ascii="Times New Roman" w:hAnsi="Times New Roman" w:cs="Times New Roman"/>
          <w:sz w:val="24"/>
          <w:szCs w:val="24"/>
        </w:rPr>
        <w:t>j</w:t>
      </w:r>
      <w:r w:rsidR="00FF69ED" w:rsidRPr="0092615F">
        <w:rPr>
          <w:rFonts w:ascii="Times New Roman" w:hAnsi="Times New Roman" w:cs="Times New Roman"/>
          <w:sz w:val="24"/>
          <w:szCs w:val="24"/>
        </w:rPr>
        <w:t>as</w:t>
      </w:r>
      <w:r w:rsidR="00BC2E74" w:rsidRPr="0092615F">
        <w:rPr>
          <w:rFonts w:ascii="Times New Roman" w:hAnsi="Times New Roman" w:cs="Times New Roman"/>
          <w:sz w:val="24"/>
          <w:szCs w:val="24"/>
        </w:rPr>
        <w:t xml:space="preserve"> kā perspektīv</w:t>
      </w:r>
      <w:r w:rsidR="00FF69ED" w:rsidRPr="0092615F">
        <w:rPr>
          <w:rFonts w:ascii="Times New Roman" w:hAnsi="Times New Roman" w:cs="Times New Roman"/>
          <w:sz w:val="24"/>
          <w:szCs w:val="24"/>
        </w:rPr>
        <w:t>a</w:t>
      </w:r>
      <w:r w:rsidR="00366763" w:rsidRPr="0092615F">
        <w:rPr>
          <w:rFonts w:ascii="Times New Roman" w:hAnsi="Times New Roman" w:cs="Times New Roman"/>
          <w:sz w:val="24"/>
          <w:szCs w:val="24"/>
        </w:rPr>
        <w:t xml:space="preserve"> PPP jom</w:t>
      </w:r>
      <w:r w:rsidR="00FF69ED" w:rsidRPr="0092615F">
        <w:rPr>
          <w:rFonts w:ascii="Times New Roman" w:hAnsi="Times New Roman" w:cs="Times New Roman"/>
          <w:sz w:val="24"/>
          <w:szCs w:val="24"/>
        </w:rPr>
        <w:t>a</w:t>
      </w:r>
      <w:r w:rsidR="00366763" w:rsidRPr="0092615F">
        <w:rPr>
          <w:rFonts w:ascii="Times New Roman" w:hAnsi="Times New Roman" w:cs="Times New Roman"/>
          <w:sz w:val="24"/>
          <w:szCs w:val="24"/>
        </w:rPr>
        <w:t>.</w:t>
      </w:r>
      <w:r w:rsidR="005A5710" w:rsidRPr="0092615F">
        <w:rPr>
          <w:rFonts w:ascii="Times New Roman" w:hAnsi="Times New Roman" w:cs="Times New Roman"/>
          <w:sz w:val="24"/>
          <w:szCs w:val="24"/>
        </w:rPr>
        <w:t xml:space="preserve"> Ceļu infrastruktūras </w:t>
      </w:r>
      <w:r w:rsidR="00522675" w:rsidRPr="0092615F">
        <w:rPr>
          <w:rFonts w:ascii="Times New Roman" w:hAnsi="Times New Roman" w:cs="Times New Roman"/>
          <w:sz w:val="24"/>
          <w:szCs w:val="24"/>
        </w:rPr>
        <w:t xml:space="preserve">PPP </w:t>
      </w:r>
      <w:r w:rsidR="00522675" w:rsidRPr="0092615F">
        <w:rPr>
          <w:rFonts w:ascii="Times New Roman" w:hAnsi="Times New Roman" w:cs="Times New Roman"/>
          <w:sz w:val="24"/>
          <w:szCs w:val="24"/>
        </w:rPr>
        <w:lastRenderedPageBreak/>
        <w:t>projektu idejas</w:t>
      </w:r>
      <w:r w:rsidR="005A5710" w:rsidRPr="0092615F">
        <w:rPr>
          <w:rFonts w:ascii="Times New Roman" w:hAnsi="Times New Roman" w:cs="Times New Roman"/>
          <w:sz w:val="24"/>
          <w:szCs w:val="24"/>
        </w:rPr>
        <w:t xml:space="preserve"> pašvaldīb</w:t>
      </w:r>
      <w:r w:rsidR="00522675" w:rsidRPr="0092615F">
        <w:rPr>
          <w:rFonts w:ascii="Times New Roman" w:hAnsi="Times New Roman" w:cs="Times New Roman"/>
          <w:sz w:val="24"/>
          <w:szCs w:val="24"/>
        </w:rPr>
        <w:t xml:space="preserve">ām ir </w:t>
      </w:r>
      <w:r w:rsidR="005A5710" w:rsidRPr="0092615F">
        <w:rPr>
          <w:rFonts w:ascii="Times New Roman" w:hAnsi="Times New Roman" w:cs="Times New Roman"/>
          <w:sz w:val="24"/>
          <w:szCs w:val="24"/>
        </w:rPr>
        <w:t>dažād</w:t>
      </w:r>
      <w:r w:rsidR="00522675" w:rsidRPr="0092615F">
        <w:rPr>
          <w:rFonts w:ascii="Times New Roman" w:hAnsi="Times New Roman" w:cs="Times New Roman"/>
          <w:sz w:val="24"/>
          <w:szCs w:val="24"/>
        </w:rPr>
        <w:t>as</w:t>
      </w:r>
      <w:r w:rsidR="005A5710" w:rsidRPr="0092615F">
        <w:rPr>
          <w:rFonts w:ascii="Times New Roman" w:hAnsi="Times New Roman" w:cs="Times New Roman"/>
          <w:sz w:val="24"/>
          <w:szCs w:val="24"/>
        </w:rPr>
        <w:t xml:space="preserve"> </w:t>
      </w:r>
      <w:r w:rsidR="00C9614F" w:rsidRPr="0092615F">
        <w:rPr>
          <w:rFonts w:ascii="Times New Roman" w:hAnsi="Times New Roman" w:cs="Times New Roman"/>
          <w:sz w:val="24"/>
          <w:szCs w:val="24"/>
        </w:rPr>
        <w:t>–</w:t>
      </w:r>
      <w:r w:rsidR="005A5710" w:rsidRPr="0092615F">
        <w:rPr>
          <w:rFonts w:ascii="Times New Roman" w:hAnsi="Times New Roman" w:cs="Times New Roman"/>
          <w:sz w:val="24"/>
          <w:szCs w:val="24"/>
        </w:rPr>
        <w:t xml:space="preserve"> apvedceļu</w:t>
      </w:r>
      <w:r w:rsidR="00C9614F" w:rsidRPr="0092615F">
        <w:rPr>
          <w:rFonts w:ascii="Times New Roman" w:hAnsi="Times New Roman" w:cs="Times New Roman"/>
          <w:sz w:val="24"/>
          <w:szCs w:val="24"/>
        </w:rPr>
        <w:t>, tiltu</w:t>
      </w:r>
      <w:r w:rsidR="00522675" w:rsidRPr="0092615F">
        <w:rPr>
          <w:rFonts w:ascii="Times New Roman" w:hAnsi="Times New Roman" w:cs="Times New Roman"/>
          <w:sz w:val="24"/>
          <w:szCs w:val="24"/>
        </w:rPr>
        <w:t>, ielu</w:t>
      </w:r>
      <w:r w:rsidR="00C95601" w:rsidRPr="0092615F">
        <w:rPr>
          <w:rFonts w:ascii="Times New Roman" w:hAnsi="Times New Roman" w:cs="Times New Roman"/>
          <w:sz w:val="24"/>
          <w:szCs w:val="24"/>
        </w:rPr>
        <w:t xml:space="preserve">, krustojumu </w:t>
      </w:r>
      <w:r w:rsidR="004C0C36" w:rsidRPr="0092615F">
        <w:rPr>
          <w:rFonts w:ascii="Times New Roman" w:hAnsi="Times New Roman" w:cs="Times New Roman"/>
          <w:sz w:val="24"/>
          <w:szCs w:val="24"/>
        </w:rPr>
        <w:t>būvniecība un pārbūve</w:t>
      </w:r>
      <w:r w:rsidR="001B2F43" w:rsidRPr="0092615F">
        <w:rPr>
          <w:rFonts w:ascii="Times New Roman" w:hAnsi="Times New Roman" w:cs="Times New Roman"/>
          <w:sz w:val="24"/>
          <w:szCs w:val="24"/>
        </w:rPr>
        <w:t xml:space="preserve">, </w:t>
      </w:r>
      <w:r w:rsidR="009919B5" w:rsidRPr="0092615F">
        <w:rPr>
          <w:rFonts w:ascii="Times New Roman" w:hAnsi="Times New Roman" w:cs="Times New Roman"/>
          <w:sz w:val="24"/>
          <w:szCs w:val="24"/>
        </w:rPr>
        <w:t>–</w:t>
      </w:r>
      <w:r w:rsidR="001B2F43" w:rsidRPr="0092615F">
        <w:rPr>
          <w:rFonts w:ascii="Times New Roman" w:hAnsi="Times New Roman" w:cs="Times New Roman"/>
          <w:sz w:val="24"/>
          <w:szCs w:val="24"/>
        </w:rPr>
        <w:t xml:space="preserve"> kur bieži kā pamatojums minēt</w:t>
      </w:r>
      <w:r w:rsidR="00BE13AE" w:rsidRPr="0092615F">
        <w:rPr>
          <w:rFonts w:ascii="Times New Roman" w:hAnsi="Times New Roman" w:cs="Times New Roman"/>
          <w:sz w:val="24"/>
          <w:szCs w:val="24"/>
        </w:rPr>
        <w:t>a savienojuma n</w:t>
      </w:r>
      <w:r w:rsidR="001420CD" w:rsidRPr="0092615F">
        <w:rPr>
          <w:rFonts w:ascii="Times New Roman" w:hAnsi="Times New Roman" w:cs="Times New Roman"/>
          <w:sz w:val="24"/>
          <w:szCs w:val="24"/>
        </w:rPr>
        <w:t xml:space="preserve">epieciešamība </w:t>
      </w:r>
      <w:r w:rsidR="00380674" w:rsidRPr="0092615F">
        <w:rPr>
          <w:rFonts w:ascii="Times New Roman" w:hAnsi="Times New Roman" w:cs="Times New Roman"/>
          <w:sz w:val="24"/>
          <w:szCs w:val="24"/>
        </w:rPr>
        <w:t>ar</w:t>
      </w:r>
      <w:r w:rsidR="005C32D7" w:rsidRPr="0092615F">
        <w:rPr>
          <w:rFonts w:ascii="Times New Roman" w:hAnsi="Times New Roman" w:cs="Times New Roman"/>
          <w:sz w:val="24"/>
          <w:szCs w:val="24"/>
        </w:rPr>
        <w:t xml:space="preserve"> stratēģiskiem infrastruktūras objektiem</w:t>
      </w:r>
      <w:r w:rsidR="003C7348" w:rsidRPr="0092615F">
        <w:rPr>
          <w:rFonts w:ascii="Times New Roman" w:hAnsi="Times New Roman" w:cs="Times New Roman"/>
          <w:sz w:val="24"/>
          <w:szCs w:val="24"/>
        </w:rPr>
        <w:t xml:space="preserve"> </w:t>
      </w:r>
      <w:r w:rsidR="00BF22CF" w:rsidRPr="0092615F">
        <w:rPr>
          <w:rFonts w:ascii="Times New Roman" w:hAnsi="Times New Roman" w:cs="Times New Roman"/>
          <w:sz w:val="24"/>
          <w:szCs w:val="24"/>
        </w:rPr>
        <w:t xml:space="preserve">– </w:t>
      </w:r>
      <w:r w:rsidR="00064E93">
        <w:rPr>
          <w:rFonts w:ascii="Times New Roman" w:hAnsi="Times New Roman" w:cs="Times New Roman"/>
          <w:sz w:val="24"/>
          <w:szCs w:val="24"/>
        </w:rPr>
        <w:t>Eiropas Transporta</w:t>
      </w:r>
      <w:r w:rsidR="00617031" w:rsidRPr="0092615F">
        <w:rPr>
          <w:rFonts w:ascii="Times New Roman" w:hAnsi="Times New Roman" w:cs="Times New Roman"/>
          <w:sz w:val="24"/>
          <w:szCs w:val="24"/>
        </w:rPr>
        <w:t xml:space="preserve"> tī</w:t>
      </w:r>
      <w:r w:rsidR="00380674" w:rsidRPr="0092615F">
        <w:rPr>
          <w:rFonts w:ascii="Times New Roman" w:hAnsi="Times New Roman" w:cs="Times New Roman"/>
          <w:sz w:val="24"/>
          <w:szCs w:val="24"/>
        </w:rPr>
        <w:t>klu</w:t>
      </w:r>
      <w:r w:rsidR="00AD39E1" w:rsidRPr="0092615F">
        <w:rPr>
          <w:rFonts w:ascii="Times New Roman" w:hAnsi="Times New Roman" w:cs="Times New Roman"/>
          <w:sz w:val="24"/>
          <w:szCs w:val="24"/>
        </w:rPr>
        <w:t xml:space="preserve">, citiem maģistrālajiem </w:t>
      </w:r>
      <w:r w:rsidR="00AD57AE" w:rsidRPr="0092615F">
        <w:rPr>
          <w:rFonts w:ascii="Times New Roman" w:hAnsi="Times New Roman" w:cs="Times New Roman"/>
          <w:sz w:val="24"/>
          <w:szCs w:val="24"/>
        </w:rPr>
        <w:t>autoceļiem</w:t>
      </w:r>
      <w:r w:rsidR="003D505F" w:rsidRPr="0092615F">
        <w:rPr>
          <w:rFonts w:ascii="Times New Roman" w:hAnsi="Times New Roman" w:cs="Times New Roman"/>
          <w:sz w:val="24"/>
          <w:szCs w:val="24"/>
        </w:rPr>
        <w:t xml:space="preserve"> un ielām</w:t>
      </w:r>
      <w:r w:rsidR="00A1260E" w:rsidRPr="0092615F">
        <w:rPr>
          <w:rFonts w:ascii="Times New Roman" w:hAnsi="Times New Roman" w:cs="Times New Roman"/>
          <w:sz w:val="24"/>
          <w:szCs w:val="24"/>
        </w:rPr>
        <w:t>.</w:t>
      </w:r>
      <w:r w:rsidR="009775E7" w:rsidRPr="0092615F">
        <w:rPr>
          <w:rFonts w:ascii="Times New Roman" w:hAnsi="Times New Roman" w:cs="Times New Roman"/>
          <w:sz w:val="24"/>
          <w:szCs w:val="24"/>
        </w:rPr>
        <w:t xml:space="preserve"> Projektu finansējuma </w:t>
      </w:r>
      <w:r w:rsidR="00DE7F11" w:rsidRPr="0092615F">
        <w:rPr>
          <w:rFonts w:ascii="Times New Roman" w:hAnsi="Times New Roman" w:cs="Times New Roman"/>
          <w:sz w:val="24"/>
          <w:szCs w:val="24"/>
        </w:rPr>
        <w:t>amplitūda</w:t>
      </w:r>
      <w:r w:rsidR="00495284" w:rsidRPr="0092615F">
        <w:rPr>
          <w:rFonts w:ascii="Times New Roman" w:hAnsi="Times New Roman" w:cs="Times New Roman"/>
          <w:sz w:val="24"/>
          <w:szCs w:val="24"/>
        </w:rPr>
        <w:t xml:space="preserve"> ir </w:t>
      </w:r>
      <w:r w:rsidR="005F5DED" w:rsidRPr="0092615F">
        <w:rPr>
          <w:rFonts w:ascii="Times New Roman" w:hAnsi="Times New Roman" w:cs="Times New Roman"/>
          <w:sz w:val="24"/>
          <w:szCs w:val="24"/>
        </w:rPr>
        <w:t>sākot no projektiem</w:t>
      </w:r>
      <w:r w:rsidR="00FF6619" w:rsidRPr="0092615F">
        <w:rPr>
          <w:rFonts w:ascii="Times New Roman" w:hAnsi="Times New Roman" w:cs="Times New Roman"/>
          <w:sz w:val="24"/>
          <w:szCs w:val="24"/>
        </w:rPr>
        <w:t xml:space="preserve"> ar finansējumu zem </w:t>
      </w:r>
      <w:r w:rsidR="005F3AD2" w:rsidRPr="0092615F">
        <w:rPr>
          <w:rFonts w:ascii="Times New Roman" w:hAnsi="Times New Roman" w:cs="Times New Roman"/>
          <w:sz w:val="24"/>
          <w:szCs w:val="24"/>
        </w:rPr>
        <w:t>0,5</w:t>
      </w:r>
      <w:r w:rsidR="008E2695" w:rsidRPr="0092615F">
        <w:rPr>
          <w:rFonts w:ascii="Times New Roman" w:hAnsi="Times New Roman" w:cs="Times New Roman"/>
          <w:sz w:val="24"/>
          <w:szCs w:val="24"/>
        </w:rPr>
        <w:t>0</w:t>
      </w:r>
      <w:r w:rsidR="005F3AD2" w:rsidRPr="0092615F">
        <w:rPr>
          <w:rFonts w:ascii="Times New Roman" w:hAnsi="Times New Roman" w:cs="Times New Roman"/>
          <w:sz w:val="24"/>
          <w:szCs w:val="24"/>
        </w:rPr>
        <w:t xml:space="preserve"> milj.</w:t>
      </w:r>
      <w:r w:rsidR="00FF7B72" w:rsidRPr="0092615F">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8809F7" w:rsidRPr="0092615F">
        <w:rPr>
          <w:rFonts w:ascii="Times New Roman" w:hAnsi="Times New Roman" w:cs="Times New Roman"/>
          <w:sz w:val="24"/>
          <w:szCs w:val="24"/>
        </w:rPr>
        <w:t xml:space="preserve">, </w:t>
      </w:r>
      <w:r w:rsidR="00AD4B02" w:rsidRPr="0092615F">
        <w:rPr>
          <w:rFonts w:ascii="Times New Roman" w:hAnsi="Times New Roman" w:cs="Times New Roman"/>
          <w:sz w:val="24"/>
          <w:szCs w:val="24"/>
        </w:rPr>
        <w:t>un</w:t>
      </w:r>
      <w:r w:rsidR="008809F7" w:rsidRPr="0092615F">
        <w:rPr>
          <w:rFonts w:ascii="Times New Roman" w:hAnsi="Times New Roman" w:cs="Times New Roman"/>
          <w:sz w:val="24"/>
          <w:szCs w:val="24"/>
        </w:rPr>
        <w:t xml:space="preserve"> beidzot ar projekt</w:t>
      </w:r>
      <w:r w:rsidR="00A65367" w:rsidRPr="0092615F">
        <w:rPr>
          <w:rFonts w:ascii="Times New Roman" w:hAnsi="Times New Roman" w:cs="Times New Roman"/>
          <w:sz w:val="24"/>
          <w:szCs w:val="24"/>
        </w:rPr>
        <w:t xml:space="preserve">u 60 milj. </w:t>
      </w:r>
      <w:r w:rsidR="007A625B" w:rsidRPr="007A625B">
        <w:rPr>
          <w:rFonts w:ascii="Times New Roman" w:hAnsi="Times New Roman" w:cs="Times New Roman"/>
          <w:i/>
          <w:sz w:val="24"/>
          <w:szCs w:val="24"/>
        </w:rPr>
        <w:t>euro</w:t>
      </w:r>
      <w:r w:rsidR="00A65367" w:rsidRPr="0092615F">
        <w:rPr>
          <w:rFonts w:ascii="Times New Roman" w:hAnsi="Times New Roman" w:cs="Times New Roman"/>
          <w:sz w:val="24"/>
          <w:szCs w:val="24"/>
        </w:rPr>
        <w:t xml:space="preserve"> apmērā.</w:t>
      </w:r>
      <w:r w:rsidR="005F08A5" w:rsidRPr="0092615F">
        <w:rPr>
          <w:rFonts w:ascii="Times New Roman" w:hAnsi="Times New Roman" w:cs="Times New Roman"/>
          <w:sz w:val="24"/>
          <w:szCs w:val="24"/>
        </w:rPr>
        <w:t xml:space="preserve"> Tomēr lie</w:t>
      </w:r>
      <w:r w:rsidR="003F1316" w:rsidRPr="0092615F">
        <w:rPr>
          <w:rFonts w:ascii="Times New Roman" w:hAnsi="Times New Roman" w:cs="Times New Roman"/>
          <w:sz w:val="24"/>
          <w:szCs w:val="24"/>
        </w:rPr>
        <w:t xml:space="preserve">lākā daļa projektu </w:t>
      </w:r>
      <w:r w:rsidR="00741A79" w:rsidRPr="0092615F">
        <w:rPr>
          <w:rFonts w:ascii="Times New Roman" w:hAnsi="Times New Roman" w:cs="Times New Roman"/>
          <w:sz w:val="24"/>
          <w:szCs w:val="24"/>
        </w:rPr>
        <w:t>(</w:t>
      </w:r>
      <w:r w:rsidR="003F1316" w:rsidRPr="0092615F">
        <w:rPr>
          <w:rFonts w:ascii="Times New Roman" w:hAnsi="Times New Roman" w:cs="Times New Roman"/>
          <w:sz w:val="24"/>
          <w:szCs w:val="24"/>
        </w:rPr>
        <w:t>7</w:t>
      </w:r>
      <w:r w:rsidR="00640B40" w:rsidRPr="0092615F">
        <w:rPr>
          <w:rFonts w:ascii="Times New Roman" w:hAnsi="Times New Roman" w:cs="Times New Roman"/>
          <w:sz w:val="24"/>
          <w:szCs w:val="24"/>
        </w:rPr>
        <w:t>6%</w:t>
      </w:r>
      <w:r w:rsidR="00741A79" w:rsidRPr="0092615F">
        <w:rPr>
          <w:rFonts w:ascii="Times New Roman" w:hAnsi="Times New Roman" w:cs="Times New Roman"/>
          <w:sz w:val="24"/>
          <w:szCs w:val="24"/>
        </w:rPr>
        <w:t>)</w:t>
      </w:r>
      <w:r w:rsidR="0096553F" w:rsidRPr="0092615F">
        <w:rPr>
          <w:rFonts w:ascii="Times New Roman" w:hAnsi="Times New Roman" w:cs="Times New Roman"/>
          <w:sz w:val="24"/>
          <w:szCs w:val="24"/>
        </w:rPr>
        <w:t xml:space="preserve"> </w:t>
      </w:r>
      <w:r w:rsidR="000F506B" w:rsidRPr="0092615F">
        <w:rPr>
          <w:rFonts w:ascii="Times New Roman" w:hAnsi="Times New Roman" w:cs="Times New Roman"/>
          <w:sz w:val="24"/>
          <w:szCs w:val="24"/>
        </w:rPr>
        <w:t>nepieciešamais finansējums ir zem 10</w:t>
      </w:r>
      <w:r w:rsidR="00F16CA3" w:rsidRPr="0092615F">
        <w:rPr>
          <w:rFonts w:ascii="Times New Roman" w:hAnsi="Times New Roman" w:cs="Times New Roman"/>
          <w:sz w:val="24"/>
          <w:szCs w:val="24"/>
        </w:rPr>
        <w:t xml:space="preserve"> milj. </w:t>
      </w:r>
      <w:r w:rsidR="007A625B" w:rsidRPr="007A625B">
        <w:rPr>
          <w:rFonts w:ascii="Times New Roman" w:hAnsi="Times New Roman" w:cs="Times New Roman"/>
          <w:i/>
          <w:sz w:val="24"/>
          <w:szCs w:val="24"/>
        </w:rPr>
        <w:t>euro</w:t>
      </w:r>
      <w:r w:rsidR="00F16CA3" w:rsidRPr="0092615F">
        <w:rPr>
          <w:rFonts w:ascii="Times New Roman" w:hAnsi="Times New Roman" w:cs="Times New Roman"/>
          <w:sz w:val="24"/>
          <w:szCs w:val="24"/>
        </w:rPr>
        <w:t>.</w:t>
      </w:r>
      <w:r w:rsidR="00711368" w:rsidRPr="0092615F">
        <w:rPr>
          <w:rFonts w:ascii="Times New Roman" w:hAnsi="Times New Roman" w:cs="Times New Roman"/>
          <w:sz w:val="24"/>
          <w:szCs w:val="24"/>
        </w:rPr>
        <w:t xml:space="preserve"> Iezīmējas tendence</w:t>
      </w:r>
      <w:r w:rsidR="00B120B1" w:rsidRPr="0092615F">
        <w:rPr>
          <w:rFonts w:ascii="Times New Roman" w:hAnsi="Times New Roman" w:cs="Times New Roman"/>
          <w:sz w:val="24"/>
          <w:szCs w:val="24"/>
        </w:rPr>
        <w:t xml:space="preserve">, </w:t>
      </w:r>
      <w:r w:rsidR="00AF2FF9" w:rsidRPr="0092615F">
        <w:rPr>
          <w:rFonts w:ascii="Times New Roman" w:hAnsi="Times New Roman" w:cs="Times New Roman"/>
          <w:sz w:val="24"/>
          <w:szCs w:val="24"/>
        </w:rPr>
        <w:t>k</w:t>
      </w:r>
      <w:r w:rsidR="00AF2FF9">
        <w:rPr>
          <w:rFonts w:ascii="Times New Roman" w:hAnsi="Times New Roman" w:cs="Times New Roman"/>
          <w:sz w:val="24"/>
          <w:szCs w:val="24"/>
        </w:rPr>
        <w:t>a</w:t>
      </w:r>
      <w:r w:rsidR="00AF2FF9" w:rsidRPr="0092615F">
        <w:rPr>
          <w:rFonts w:ascii="Times New Roman" w:hAnsi="Times New Roman" w:cs="Times New Roman"/>
          <w:sz w:val="24"/>
          <w:szCs w:val="24"/>
        </w:rPr>
        <w:t xml:space="preserve"> </w:t>
      </w:r>
      <w:r w:rsidR="00B120B1" w:rsidRPr="0092615F">
        <w:rPr>
          <w:rFonts w:ascii="Times New Roman" w:hAnsi="Times New Roman" w:cs="Times New Roman"/>
          <w:sz w:val="24"/>
          <w:szCs w:val="24"/>
        </w:rPr>
        <w:t xml:space="preserve">pašvaldībām ir daudz </w:t>
      </w:r>
      <w:r w:rsidR="00D0446A" w:rsidRPr="0092615F">
        <w:rPr>
          <w:rFonts w:ascii="Times New Roman" w:hAnsi="Times New Roman" w:cs="Times New Roman"/>
          <w:sz w:val="24"/>
          <w:szCs w:val="24"/>
        </w:rPr>
        <w:t xml:space="preserve">salīdzinoši </w:t>
      </w:r>
      <w:r w:rsidR="00B120B1" w:rsidRPr="0092615F">
        <w:rPr>
          <w:rFonts w:ascii="Times New Roman" w:hAnsi="Times New Roman" w:cs="Times New Roman"/>
          <w:sz w:val="24"/>
          <w:szCs w:val="24"/>
        </w:rPr>
        <w:t>nelieli ielu posmi</w:t>
      </w:r>
      <w:r w:rsidR="000E2955" w:rsidRPr="0092615F">
        <w:rPr>
          <w:rFonts w:ascii="Times New Roman" w:hAnsi="Times New Roman" w:cs="Times New Roman"/>
          <w:sz w:val="24"/>
          <w:szCs w:val="24"/>
        </w:rPr>
        <w:t>, kur</w:t>
      </w:r>
      <w:r w:rsidR="00D0446A" w:rsidRPr="0092615F">
        <w:rPr>
          <w:rFonts w:ascii="Times New Roman" w:hAnsi="Times New Roman" w:cs="Times New Roman"/>
          <w:sz w:val="24"/>
          <w:szCs w:val="24"/>
        </w:rPr>
        <w:t>os nepieciešama pārbūve</w:t>
      </w:r>
      <w:r w:rsidR="000E2955" w:rsidRPr="0092615F">
        <w:rPr>
          <w:rFonts w:ascii="Times New Roman" w:hAnsi="Times New Roman" w:cs="Times New Roman"/>
          <w:sz w:val="24"/>
          <w:szCs w:val="24"/>
        </w:rPr>
        <w:t xml:space="preserve">, un šādā gadījumā </w:t>
      </w:r>
      <w:r w:rsidR="00D0446A" w:rsidRPr="0092615F">
        <w:rPr>
          <w:rFonts w:ascii="Times New Roman" w:hAnsi="Times New Roman" w:cs="Times New Roman"/>
          <w:sz w:val="24"/>
          <w:szCs w:val="24"/>
        </w:rPr>
        <w:t xml:space="preserve">būtu </w:t>
      </w:r>
      <w:r w:rsidR="00500038" w:rsidRPr="0092615F">
        <w:rPr>
          <w:rFonts w:ascii="Times New Roman" w:hAnsi="Times New Roman" w:cs="Times New Roman"/>
          <w:sz w:val="24"/>
          <w:szCs w:val="24"/>
        </w:rPr>
        <w:t xml:space="preserve">lietderīgi </w:t>
      </w:r>
      <w:r w:rsidR="00D0446A" w:rsidRPr="0092615F">
        <w:rPr>
          <w:rFonts w:ascii="Times New Roman" w:hAnsi="Times New Roman" w:cs="Times New Roman"/>
          <w:sz w:val="24"/>
          <w:szCs w:val="24"/>
        </w:rPr>
        <w:t>šos posmus apvienot vienā projektā</w:t>
      </w:r>
      <w:r w:rsidR="002C3764" w:rsidRPr="0092615F">
        <w:rPr>
          <w:rFonts w:ascii="Times New Roman" w:hAnsi="Times New Roman" w:cs="Times New Roman"/>
          <w:sz w:val="24"/>
          <w:szCs w:val="24"/>
        </w:rPr>
        <w:t>.</w:t>
      </w:r>
    </w:p>
    <w:p w14:paraId="666F7600" w14:textId="76E5CD1F" w:rsidR="002863E3" w:rsidRPr="0092615F" w:rsidRDefault="002863E3" w:rsidP="00056AAD">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Trešā perspektīvākā joma projektu skaita ziņā ir apgaismojuma infrastruktūra</w:t>
      </w:r>
      <w:r w:rsidR="003945D7" w:rsidRPr="0092615F">
        <w:rPr>
          <w:rFonts w:ascii="Times New Roman" w:hAnsi="Times New Roman" w:cs="Times New Roman"/>
          <w:sz w:val="24"/>
          <w:szCs w:val="24"/>
        </w:rPr>
        <w:t xml:space="preserve">. </w:t>
      </w:r>
      <w:r w:rsidR="000850A2" w:rsidRPr="0092615F">
        <w:rPr>
          <w:rFonts w:ascii="Times New Roman" w:hAnsi="Times New Roman" w:cs="Times New Roman"/>
          <w:sz w:val="24"/>
          <w:szCs w:val="24"/>
        </w:rPr>
        <w:t xml:space="preserve">Septiņas </w:t>
      </w:r>
      <w:r w:rsidR="003945D7" w:rsidRPr="0092615F">
        <w:rPr>
          <w:rFonts w:ascii="Times New Roman" w:hAnsi="Times New Roman" w:cs="Times New Roman"/>
          <w:sz w:val="24"/>
          <w:szCs w:val="24"/>
        </w:rPr>
        <w:t>pašvaldības</w:t>
      </w:r>
      <w:r w:rsidR="002F6236" w:rsidRPr="0092615F">
        <w:rPr>
          <w:rFonts w:ascii="Times New Roman" w:hAnsi="Times New Roman" w:cs="Times New Roman"/>
          <w:sz w:val="24"/>
          <w:szCs w:val="24"/>
        </w:rPr>
        <w:t xml:space="preserve"> ir norādījušas </w:t>
      </w:r>
      <w:r w:rsidR="000850A2" w:rsidRPr="0092615F">
        <w:rPr>
          <w:rFonts w:ascii="Times New Roman" w:hAnsi="Times New Roman" w:cs="Times New Roman"/>
          <w:sz w:val="24"/>
          <w:szCs w:val="24"/>
        </w:rPr>
        <w:t>septiņas</w:t>
      </w:r>
      <w:r w:rsidR="002F6236" w:rsidRPr="0092615F">
        <w:rPr>
          <w:rFonts w:ascii="Times New Roman" w:hAnsi="Times New Roman" w:cs="Times New Roman"/>
          <w:sz w:val="24"/>
          <w:szCs w:val="24"/>
        </w:rPr>
        <w:t xml:space="preserve"> projektu idejas</w:t>
      </w:r>
      <w:r w:rsidR="004342A6" w:rsidRPr="0092615F">
        <w:rPr>
          <w:rFonts w:ascii="Times New Roman" w:hAnsi="Times New Roman" w:cs="Times New Roman"/>
          <w:sz w:val="24"/>
          <w:szCs w:val="24"/>
        </w:rPr>
        <w:t xml:space="preserve"> par </w:t>
      </w:r>
      <w:r w:rsidR="00F243A3" w:rsidRPr="0092615F">
        <w:rPr>
          <w:rFonts w:ascii="Times New Roman" w:hAnsi="Times New Roman" w:cs="Times New Roman"/>
          <w:sz w:val="24"/>
          <w:szCs w:val="24"/>
        </w:rPr>
        <w:t>12,5</w:t>
      </w:r>
      <w:r w:rsidR="008E2695" w:rsidRPr="0092615F">
        <w:rPr>
          <w:rFonts w:ascii="Times New Roman" w:hAnsi="Times New Roman" w:cs="Times New Roman"/>
          <w:sz w:val="24"/>
          <w:szCs w:val="24"/>
        </w:rPr>
        <w:t>0</w:t>
      </w:r>
      <w:r w:rsidR="00F243A3" w:rsidRPr="0092615F">
        <w:rPr>
          <w:rFonts w:ascii="Times New Roman" w:hAnsi="Times New Roman" w:cs="Times New Roman"/>
          <w:sz w:val="24"/>
          <w:szCs w:val="24"/>
        </w:rPr>
        <w:t xml:space="preserve"> milj</w:t>
      </w:r>
      <w:r w:rsidR="00DE7F11" w:rsidRPr="0092615F">
        <w:rPr>
          <w:rFonts w:ascii="Times New Roman" w:hAnsi="Times New Roman" w:cs="Times New Roman"/>
          <w:sz w:val="24"/>
          <w:szCs w:val="24"/>
        </w:rPr>
        <w:t>.</w:t>
      </w:r>
      <w:r w:rsidR="00F243A3" w:rsidRPr="0092615F">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C24CA0" w:rsidRPr="0092615F">
        <w:rPr>
          <w:rFonts w:ascii="Times New Roman" w:hAnsi="Times New Roman" w:cs="Times New Roman"/>
          <w:sz w:val="24"/>
          <w:szCs w:val="24"/>
        </w:rPr>
        <w:t>.</w:t>
      </w:r>
      <w:r w:rsidR="00C077F3" w:rsidRPr="0092615F">
        <w:rPr>
          <w:rFonts w:ascii="Times New Roman" w:hAnsi="Times New Roman" w:cs="Times New Roman"/>
          <w:sz w:val="24"/>
          <w:szCs w:val="24"/>
        </w:rPr>
        <w:t xml:space="preserve"> P</w:t>
      </w:r>
      <w:r w:rsidR="00EB0E2E" w:rsidRPr="0092615F">
        <w:rPr>
          <w:rFonts w:ascii="Times New Roman" w:hAnsi="Times New Roman" w:cs="Times New Roman"/>
          <w:sz w:val="24"/>
          <w:szCs w:val="24"/>
        </w:rPr>
        <w:t xml:space="preserve">rojektu ideju ietvaros </w:t>
      </w:r>
      <w:r w:rsidR="00A53492" w:rsidRPr="0092615F">
        <w:rPr>
          <w:rFonts w:ascii="Times New Roman" w:hAnsi="Times New Roman" w:cs="Times New Roman"/>
          <w:sz w:val="24"/>
          <w:szCs w:val="24"/>
        </w:rPr>
        <w:t>pašvaldības</w:t>
      </w:r>
      <w:r w:rsidR="00EB0E2E" w:rsidRPr="0092615F">
        <w:rPr>
          <w:rFonts w:ascii="Times New Roman" w:hAnsi="Times New Roman" w:cs="Times New Roman"/>
          <w:sz w:val="24"/>
          <w:szCs w:val="24"/>
        </w:rPr>
        <w:t xml:space="preserve"> plāno esoš</w:t>
      </w:r>
      <w:r w:rsidR="00A53492" w:rsidRPr="0092615F">
        <w:rPr>
          <w:rFonts w:ascii="Times New Roman" w:hAnsi="Times New Roman" w:cs="Times New Roman"/>
          <w:sz w:val="24"/>
          <w:szCs w:val="24"/>
        </w:rPr>
        <w:t xml:space="preserve">o gaismekļu </w:t>
      </w:r>
      <w:r w:rsidR="00EB0E2E" w:rsidRPr="0092615F">
        <w:rPr>
          <w:rFonts w:ascii="Times New Roman" w:hAnsi="Times New Roman" w:cs="Times New Roman"/>
          <w:sz w:val="24"/>
          <w:szCs w:val="24"/>
        </w:rPr>
        <w:t xml:space="preserve">nomaiņu uz LED </w:t>
      </w:r>
      <w:r w:rsidR="003F5484" w:rsidRPr="0092615F">
        <w:rPr>
          <w:rFonts w:ascii="Times New Roman" w:hAnsi="Times New Roman" w:cs="Times New Roman"/>
          <w:sz w:val="24"/>
          <w:szCs w:val="24"/>
        </w:rPr>
        <w:t>energoefektīviem gaismekļiem</w:t>
      </w:r>
      <w:r w:rsidR="00014737" w:rsidRPr="0092615F">
        <w:rPr>
          <w:rFonts w:ascii="Times New Roman" w:hAnsi="Times New Roman" w:cs="Times New Roman"/>
          <w:sz w:val="24"/>
          <w:szCs w:val="24"/>
        </w:rPr>
        <w:t xml:space="preserve"> </w:t>
      </w:r>
      <w:r w:rsidR="00F36118" w:rsidRPr="0092615F">
        <w:rPr>
          <w:rFonts w:ascii="Times New Roman" w:hAnsi="Times New Roman" w:cs="Times New Roman"/>
          <w:sz w:val="24"/>
          <w:szCs w:val="24"/>
        </w:rPr>
        <w:t>pašvaldību ielu apgaismojumam</w:t>
      </w:r>
      <w:r w:rsidR="007726E2" w:rsidRPr="0092615F">
        <w:rPr>
          <w:rFonts w:ascii="Times New Roman" w:hAnsi="Times New Roman" w:cs="Times New Roman"/>
          <w:sz w:val="24"/>
          <w:szCs w:val="24"/>
        </w:rPr>
        <w:t>.</w:t>
      </w:r>
      <w:r w:rsidR="00CD6B10" w:rsidRPr="0092615F">
        <w:rPr>
          <w:rFonts w:ascii="Times New Roman" w:hAnsi="Times New Roman" w:cs="Times New Roman"/>
          <w:sz w:val="24"/>
          <w:szCs w:val="24"/>
        </w:rPr>
        <w:t xml:space="preserve"> Projektu ideju iespējamais finansējums norādīts robežās no 0,1</w:t>
      </w:r>
      <w:r w:rsidR="008E2695" w:rsidRPr="0092615F">
        <w:rPr>
          <w:rFonts w:ascii="Times New Roman" w:hAnsi="Times New Roman" w:cs="Times New Roman"/>
          <w:sz w:val="24"/>
          <w:szCs w:val="24"/>
        </w:rPr>
        <w:t>0</w:t>
      </w:r>
      <w:r w:rsidR="00CD6B10" w:rsidRPr="0092615F">
        <w:rPr>
          <w:rFonts w:ascii="Times New Roman" w:hAnsi="Times New Roman" w:cs="Times New Roman"/>
          <w:sz w:val="24"/>
          <w:szCs w:val="24"/>
        </w:rPr>
        <w:t xml:space="preserve"> milj.</w:t>
      </w:r>
      <w:r w:rsidR="00526269" w:rsidRPr="0092615F">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CD6B10" w:rsidRPr="0092615F">
        <w:rPr>
          <w:rFonts w:ascii="Times New Roman" w:hAnsi="Times New Roman" w:cs="Times New Roman"/>
          <w:sz w:val="24"/>
          <w:szCs w:val="24"/>
        </w:rPr>
        <w:t xml:space="preserve"> līdz 5</w:t>
      </w:r>
      <w:r w:rsidR="008E2695" w:rsidRPr="0092615F">
        <w:rPr>
          <w:rFonts w:ascii="Times New Roman" w:hAnsi="Times New Roman" w:cs="Times New Roman"/>
          <w:sz w:val="24"/>
          <w:szCs w:val="24"/>
        </w:rPr>
        <w:t xml:space="preserve">,00 milj. </w:t>
      </w:r>
      <w:r w:rsidR="007A625B" w:rsidRPr="007A625B">
        <w:rPr>
          <w:rFonts w:ascii="Times New Roman" w:hAnsi="Times New Roman" w:cs="Times New Roman"/>
          <w:i/>
          <w:sz w:val="24"/>
          <w:szCs w:val="24"/>
        </w:rPr>
        <w:t>euro</w:t>
      </w:r>
    </w:p>
    <w:p w14:paraId="5D0ECB9E" w14:textId="68FB1266" w:rsidR="00226E41" w:rsidRDefault="00C94BA6" w:rsidP="00056AAD">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 xml:space="preserve">Attiecībā uz pārējām </w:t>
      </w:r>
      <w:r w:rsidR="00F73C9A" w:rsidRPr="0092615F">
        <w:rPr>
          <w:rFonts w:ascii="Times New Roman" w:hAnsi="Times New Roman" w:cs="Times New Roman"/>
          <w:sz w:val="24"/>
          <w:szCs w:val="24"/>
        </w:rPr>
        <w:t>12 no 15 ieguldījumu jomā</w:t>
      </w:r>
      <w:r w:rsidR="00A07971" w:rsidRPr="0092615F">
        <w:rPr>
          <w:rFonts w:ascii="Times New Roman" w:hAnsi="Times New Roman" w:cs="Times New Roman"/>
          <w:sz w:val="24"/>
          <w:szCs w:val="24"/>
        </w:rPr>
        <w:t>m</w:t>
      </w:r>
      <w:r w:rsidR="00F73C9A" w:rsidRPr="0092615F">
        <w:rPr>
          <w:rFonts w:ascii="Times New Roman" w:hAnsi="Times New Roman" w:cs="Times New Roman"/>
          <w:sz w:val="24"/>
          <w:szCs w:val="24"/>
        </w:rPr>
        <w:t>, ko pašvaldības minējušas</w:t>
      </w:r>
      <w:r w:rsidR="003F1B52" w:rsidRPr="0092615F">
        <w:rPr>
          <w:rFonts w:ascii="Times New Roman" w:hAnsi="Times New Roman" w:cs="Times New Roman"/>
          <w:sz w:val="24"/>
          <w:szCs w:val="24"/>
        </w:rPr>
        <w:t xml:space="preserve"> PPP projektu īstenošanai</w:t>
      </w:r>
      <w:r w:rsidR="00D33BFB" w:rsidRPr="0092615F">
        <w:rPr>
          <w:rFonts w:ascii="Times New Roman" w:hAnsi="Times New Roman" w:cs="Times New Roman"/>
          <w:sz w:val="24"/>
          <w:szCs w:val="24"/>
        </w:rPr>
        <w:t xml:space="preserve">, </w:t>
      </w:r>
      <w:r w:rsidR="00BC3641" w:rsidRPr="0092615F">
        <w:rPr>
          <w:rFonts w:ascii="Times New Roman" w:hAnsi="Times New Roman" w:cs="Times New Roman"/>
          <w:sz w:val="24"/>
          <w:szCs w:val="24"/>
        </w:rPr>
        <w:t xml:space="preserve">pašvaldību un projektu skaits nav liels. Tomēr </w:t>
      </w:r>
      <w:r w:rsidR="006E4921" w:rsidRPr="0092615F">
        <w:rPr>
          <w:rFonts w:ascii="Times New Roman" w:hAnsi="Times New Roman" w:cs="Times New Roman"/>
          <w:sz w:val="24"/>
          <w:szCs w:val="24"/>
        </w:rPr>
        <w:t>atsevišķi jāizceļ ostu infrastruktūra</w:t>
      </w:r>
      <w:r w:rsidR="00A70426" w:rsidRPr="0092615F">
        <w:rPr>
          <w:rFonts w:ascii="Times New Roman" w:hAnsi="Times New Roman" w:cs="Times New Roman"/>
          <w:sz w:val="24"/>
          <w:szCs w:val="24"/>
        </w:rPr>
        <w:t>,</w:t>
      </w:r>
      <w:r w:rsidR="00EA3BDF" w:rsidRPr="0092615F">
        <w:rPr>
          <w:rFonts w:ascii="Times New Roman" w:hAnsi="Times New Roman" w:cs="Times New Roman"/>
          <w:sz w:val="24"/>
          <w:szCs w:val="24"/>
        </w:rPr>
        <w:t xml:space="preserve"> kas ir svarīga</w:t>
      </w:r>
      <w:r w:rsidR="005C0D0B" w:rsidRPr="0092615F">
        <w:rPr>
          <w:rFonts w:ascii="Times New Roman" w:hAnsi="Times New Roman" w:cs="Times New Roman"/>
          <w:sz w:val="24"/>
          <w:szCs w:val="24"/>
        </w:rPr>
        <w:t xml:space="preserve"> piejūras pašvaldībām un</w:t>
      </w:r>
      <w:r w:rsidR="00A70426" w:rsidRPr="0092615F">
        <w:rPr>
          <w:rFonts w:ascii="Times New Roman" w:hAnsi="Times New Roman" w:cs="Times New Roman"/>
          <w:sz w:val="24"/>
          <w:szCs w:val="24"/>
        </w:rPr>
        <w:t xml:space="preserve"> kur </w:t>
      </w:r>
      <w:r w:rsidR="000850A2" w:rsidRPr="0092615F">
        <w:rPr>
          <w:rFonts w:ascii="Times New Roman" w:hAnsi="Times New Roman" w:cs="Times New Roman"/>
          <w:sz w:val="24"/>
          <w:szCs w:val="24"/>
        </w:rPr>
        <w:t>divas</w:t>
      </w:r>
      <w:r w:rsidR="00A70426" w:rsidRPr="0092615F">
        <w:rPr>
          <w:rFonts w:ascii="Times New Roman" w:hAnsi="Times New Roman" w:cs="Times New Roman"/>
          <w:sz w:val="24"/>
          <w:szCs w:val="24"/>
        </w:rPr>
        <w:t xml:space="preserve"> pašvaldības </w:t>
      </w:r>
      <w:r w:rsidR="00EF47A1" w:rsidRPr="0092615F">
        <w:rPr>
          <w:rFonts w:ascii="Times New Roman" w:hAnsi="Times New Roman" w:cs="Times New Roman"/>
          <w:sz w:val="24"/>
          <w:szCs w:val="24"/>
        </w:rPr>
        <w:t xml:space="preserve">ir sniegušas informāciju par </w:t>
      </w:r>
      <w:r w:rsidR="000850A2" w:rsidRPr="0092615F">
        <w:rPr>
          <w:rFonts w:ascii="Times New Roman" w:hAnsi="Times New Roman" w:cs="Times New Roman"/>
          <w:sz w:val="24"/>
          <w:szCs w:val="24"/>
        </w:rPr>
        <w:t>astoņu</w:t>
      </w:r>
      <w:r w:rsidR="00EF47A1" w:rsidRPr="0092615F">
        <w:rPr>
          <w:rFonts w:ascii="Times New Roman" w:hAnsi="Times New Roman" w:cs="Times New Roman"/>
          <w:sz w:val="24"/>
          <w:szCs w:val="24"/>
        </w:rPr>
        <w:t xml:space="preserve"> projektu idejām</w:t>
      </w:r>
      <w:r w:rsidR="00612A5A" w:rsidRPr="0092615F">
        <w:rPr>
          <w:rFonts w:ascii="Times New Roman" w:hAnsi="Times New Roman" w:cs="Times New Roman"/>
          <w:sz w:val="24"/>
          <w:szCs w:val="24"/>
        </w:rPr>
        <w:t xml:space="preserve"> kopumā par 260,10 mil</w:t>
      </w:r>
      <w:r w:rsidR="005C0D0B" w:rsidRPr="0092615F">
        <w:rPr>
          <w:rFonts w:ascii="Times New Roman" w:hAnsi="Times New Roman" w:cs="Times New Roman"/>
          <w:sz w:val="24"/>
          <w:szCs w:val="24"/>
        </w:rPr>
        <w:t>j</w:t>
      </w:r>
      <w:r w:rsidR="00612A5A" w:rsidRPr="0092615F">
        <w:rPr>
          <w:rFonts w:ascii="Times New Roman" w:hAnsi="Times New Roman" w:cs="Times New Roman"/>
          <w:sz w:val="24"/>
          <w:szCs w:val="24"/>
        </w:rPr>
        <w:t>.</w:t>
      </w:r>
      <w:r w:rsidR="00526269" w:rsidRPr="0092615F">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55217E" w:rsidRPr="0092615F">
        <w:rPr>
          <w:rFonts w:ascii="Times New Roman" w:hAnsi="Times New Roman" w:cs="Times New Roman"/>
          <w:sz w:val="24"/>
          <w:szCs w:val="24"/>
        </w:rPr>
        <w:t>.</w:t>
      </w:r>
    </w:p>
    <w:p w14:paraId="1BA662A3" w14:textId="77777777" w:rsidR="006C588D" w:rsidRPr="0092615F" w:rsidRDefault="006C588D" w:rsidP="00056AAD">
      <w:pPr>
        <w:spacing w:after="0" w:line="240" w:lineRule="auto"/>
        <w:ind w:firstLine="720"/>
        <w:jc w:val="both"/>
        <w:rPr>
          <w:rFonts w:ascii="Times New Roman" w:hAnsi="Times New Roman" w:cs="Times New Roman"/>
          <w:sz w:val="24"/>
          <w:szCs w:val="24"/>
        </w:rPr>
      </w:pPr>
    </w:p>
    <w:p w14:paraId="5922D2D1" w14:textId="77777777" w:rsidR="006C588D" w:rsidRPr="0092615F" w:rsidRDefault="005C4D68" w:rsidP="007A4D5D">
      <w:pPr>
        <w:pStyle w:val="Sarakstarindkopa"/>
        <w:numPr>
          <w:ilvl w:val="0"/>
          <w:numId w:val="6"/>
        </w:numPr>
        <w:spacing w:line="240" w:lineRule="auto"/>
        <w:jc w:val="both"/>
        <w:rPr>
          <w:rFonts w:ascii="Times New Roman" w:hAnsi="Times New Roman" w:cs="Times New Roman"/>
          <w:b/>
          <w:bCs/>
          <w:sz w:val="28"/>
          <w:szCs w:val="28"/>
        </w:rPr>
      </w:pPr>
      <w:r w:rsidRPr="0092615F">
        <w:rPr>
          <w:rFonts w:ascii="Times New Roman" w:hAnsi="Times New Roman" w:cs="Times New Roman"/>
          <w:b/>
          <w:bCs/>
          <w:sz w:val="28"/>
          <w:szCs w:val="28"/>
        </w:rPr>
        <w:t xml:space="preserve">Valsts iestāžu </w:t>
      </w:r>
      <w:r w:rsidR="007A4D5D" w:rsidRPr="0092615F">
        <w:rPr>
          <w:rFonts w:ascii="Times New Roman" w:hAnsi="Times New Roman" w:cs="Times New Roman"/>
          <w:b/>
          <w:bCs/>
          <w:sz w:val="28"/>
          <w:szCs w:val="28"/>
        </w:rPr>
        <w:t>un valsts kapitālsabiedrību PPP projektu idejas</w:t>
      </w:r>
    </w:p>
    <w:p w14:paraId="27FE8055" w14:textId="7C232F28" w:rsidR="000D78F8" w:rsidRPr="0092615F" w:rsidRDefault="000D78F8" w:rsidP="00621E96">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No 2021</w:t>
      </w:r>
      <w:r w:rsidR="002851C4">
        <w:rPr>
          <w:rFonts w:ascii="Times New Roman" w:hAnsi="Times New Roman" w:cs="Times New Roman"/>
          <w:sz w:val="24"/>
          <w:szCs w:val="24"/>
        </w:rPr>
        <w:t>. g</w:t>
      </w:r>
      <w:r w:rsidRPr="0092615F">
        <w:rPr>
          <w:rFonts w:ascii="Times New Roman" w:hAnsi="Times New Roman" w:cs="Times New Roman"/>
          <w:sz w:val="24"/>
          <w:szCs w:val="24"/>
        </w:rPr>
        <w:t xml:space="preserve">ada </w:t>
      </w:r>
      <w:r w:rsidR="004F1E69" w:rsidRPr="0092615F">
        <w:rPr>
          <w:rFonts w:ascii="Times New Roman" w:hAnsi="Times New Roman" w:cs="Times New Roman"/>
          <w:sz w:val="24"/>
          <w:szCs w:val="24"/>
        </w:rPr>
        <w:t>4.oktobra</w:t>
      </w:r>
      <w:r w:rsidRPr="0092615F">
        <w:rPr>
          <w:rFonts w:ascii="Times New Roman" w:hAnsi="Times New Roman" w:cs="Times New Roman"/>
          <w:sz w:val="24"/>
          <w:szCs w:val="24"/>
        </w:rPr>
        <w:t xml:space="preserve"> līdz 2021</w:t>
      </w:r>
      <w:r w:rsidR="002851C4">
        <w:rPr>
          <w:rFonts w:ascii="Times New Roman" w:hAnsi="Times New Roman" w:cs="Times New Roman"/>
          <w:sz w:val="24"/>
          <w:szCs w:val="24"/>
        </w:rPr>
        <w:t>. g</w:t>
      </w:r>
      <w:r w:rsidRPr="0092615F">
        <w:rPr>
          <w:rFonts w:ascii="Times New Roman" w:hAnsi="Times New Roman" w:cs="Times New Roman"/>
          <w:sz w:val="24"/>
          <w:szCs w:val="24"/>
        </w:rPr>
        <w:t>ada 2</w:t>
      </w:r>
      <w:r w:rsidR="004F1E69" w:rsidRPr="0092615F">
        <w:rPr>
          <w:rFonts w:ascii="Times New Roman" w:hAnsi="Times New Roman" w:cs="Times New Roman"/>
          <w:sz w:val="24"/>
          <w:szCs w:val="24"/>
        </w:rPr>
        <w:t>5</w:t>
      </w:r>
      <w:r w:rsidRPr="0092615F">
        <w:rPr>
          <w:rFonts w:ascii="Times New Roman" w:hAnsi="Times New Roman" w:cs="Times New Roman"/>
          <w:sz w:val="24"/>
          <w:szCs w:val="24"/>
        </w:rPr>
        <w:t xml:space="preserve">.oktobrim CFLA aptaujāja </w:t>
      </w:r>
      <w:r w:rsidR="00AF2FF9" w:rsidRPr="0092615F">
        <w:rPr>
          <w:rFonts w:ascii="Times New Roman" w:hAnsi="Times New Roman" w:cs="Times New Roman"/>
          <w:sz w:val="24"/>
          <w:szCs w:val="24"/>
        </w:rPr>
        <w:t>ministrij</w:t>
      </w:r>
      <w:r w:rsidR="00AF2FF9">
        <w:rPr>
          <w:rFonts w:ascii="Times New Roman" w:hAnsi="Times New Roman" w:cs="Times New Roman"/>
          <w:sz w:val="24"/>
          <w:szCs w:val="24"/>
        </w:rPr>
        <w:t>u</w:t>
      </w:r>
      <w:r w:rsidR="00AF2FF9" w:rsidRPr="0092615F">
        <w:rPr>
          <w:rFonts w:ascii="Times New Roman" w:hAnsi="Times New Roman" w:cs="Times New Roman"/>
          <w:sz w:val="24"/>
          <w:szCs w:val="24"/>
        </w:rPr>
        <w:t xml:space="preserve"> </w:t>
      </w:r>
      <w:r w:rsidR="00493D4E" w:rsidRPr="0092615F">
        <w:rPr>
          <w:rFonts w:ascii="Times New Roman" w:hAnsi="Times New Roman" w:cs="Times New Roman"/>
          <w:sz w:val="24"/>
          <w:szCs w:val="24"/>
        </w:rPr>
        <w:t>resorus</w:t>
      </w:r>
      <w:r w:rsidRPr="0092615F">
        <w:rPr>
          <w:rFonts w:ascii="Times New Roman" w:hAnsi="Times New Roman" w:cs="Times New Roman"/>
          <w:sz w:val="24"/>
          <w:szCs w:val="24"/>
        </w:rPr>
        <w:t xml:space="preserve"> par ieinteresētību īstenot PPP projektus, kā arī par PPP projektu idejām, ko </w:t>
      </w:r>
      <w:r w:rsidR="00344B97">
        <w:rPr>
          <w:rFonts w:ascii="Times New Roman" w:hAnsi="Times New Roman" w:cs="Times New Roman"/>
          <w:sz w:val="24"/>
          <w:szCs w:val="24"/>
        </w:rPr>
        <w:t>ministriju resori</w:t>
      </w:r>
      <w:r w:rsidRPr="0092615F">
        <w:rPr>
          <w:rFonts w:ascii="Times New Roman" w:hAnsi="Times New Roman" w:cs="Times New Roman"/>
          <w:sz w:val="24"/>
          <w:szCs w:val="24"/>
        </w:rPr>
        <w:t xml:space="preserve"> spēj identificēt un ko varētu īstenot tuvākajos piecos gados.</w:t>
      </w:r>
    </w:p>
    <w:p w14:paraId="698DFFA3" w14:textId="72CFAFA8" w:rsidR="002B0A3B" w:rsidRPr="0092615F" w:rsidRDefault="00CE0E60" w:rsidP="00CE0E60">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Aptaujā</w:t>
      </w:r>
      <w:r w:rsidR="004A4187" w:rsidRPr="0092615F">
        <w:rPr>
          <w:rFonts w:ascii="Times New Roman" w:hAnsi="Times New Roman" w:cs="Times New Roman"/>
          <w:sz w:val="24"/>
          <w:szCs w:val="24"/>
        </w:rPr>
        <w:t xml:space="preserve"> piedalījās</w:t>
      </w:r>
      <w:r w:rsidR="00B3488B" w:rsidRPr="0092615F">
        <w:rPr>
          <w:rFonts w:ascii="Times New Roman" w:hAnsi="Times New Roman" w:cs="Times New Roman"/>
          <w:sz w:val="24"/>
          <w:szCs w:val="24"/>
        </w:rPr>
        <w:t xml:space="preserve"> </w:t>
      </w:r>
      <w:r w:rsidRPr="0092615F">
        <w:rPr>
          <w:rFonts w:ascii="Times New Roman" w:hAnsi="Times New Roman" w:cs="Times New Roman"/>
          <w:sz w:val="24"/>
          <w:szCs w:val="24"/>
        </w:rPr>
        <w:t>1</w:t>
      </w:r>
      <w:r w:rsidR="00BD4257" w:rsidRPr="0092615F">
        <w:rPr>
          <w:rFonts w:ascii="Times New Roman" w:hAnsi="Times New Roman" w:cs="Times New Roman"/>
          <w:sz w:val="24"/>
          <w:szCs w:val="24"/>
        </w:rPr>
        <w:t>2</w:t>
      </w:r>
      <w:r w:rsidRPr="0092615F">
        <w:rPr>
          <w:rFonts w:ascii="Times New Roman" w:hAnsi="Times New Roman" w:cs="Times New Roman"/>
          <w:sz w:val="24"/>
          <w:szCs w:val="24"/>
        </w:rPr>
        <w:t xml:space="preserve"> ministrij</w:t>
      </w:r>
      <w:r w:rsidR="00A746A5" w:rsidRPr="0092615F">
        <w:rPr>
          <w:rFonts w:ascii="Times New Roman" w:hAnsi="Times New Roman" w:cs="Times New Roman"/>
          <w:sz w:val="24"/>
          <w:szCs w:val="24"/>
        </w:rPr>
        <w:t>u resori</w:t>
      </w:r>
      <w:r w:rsidR="00A53137" w:rsidRPr="0092615F">
        <w:rPr>
          <w:rFonts w:ascii="Times New Roman" w:hAnsi="Times New Roman" w:cs="Times New Roman"/>
          <w:sz w:val="24"/>
          <w:szCs w:val="24"/>
        </w:rPr>
        <w:t>, un</w:t>
      </w:r>
      <w:r w:rsidR="00AD57B0" w:rsidRPr="0092615F">
        <w:rPr>
          <w:rFonts w:ascii="Times New Roman" w:hAnsi="Times New Roman" w:cs="Times New Roman"/>
          <w:sz w:val="24"/>
          <w:szCs w:val="24"/>
        </w:rPr>
        <w:t xml:space="preserve"> t</w:t>
      </w:r>
      <w:r w:rsidR="00D0348E" w:rsidRPr="0092615F">
        <w:rPr>
          <w:rFonts w:ascii="Times New Roman" w:hAnsi="Times New Roman" w:cs="Times New Roman"/>
          <w:sz w:val="24"/>
          <w:szCs w:val="24"/>
        </w:rPr>
        <w:t>ika saņemtas 35 atbildes.</w:t>
      </w:r>
      <w:r w:rsidR="002F1FA5" w:rsidRPr="0092615F">
        <w:rPr>
          <w:rFonts w:ascii="Times New Roman" w:hAnsi="Times New Roman" w:cs="Times New Roman"/>
          <w:sz w:val="24"/>
          <w:szCs w:val="24"/>
        </w:rPr>
        <w:t xml:space="preserve"> </w:t>
      </w:r>
      <w:r w:rsidR="005D3FF3" w:rsidRPr="0092615F">
        <w:rPr>
          <w:rFonts w:ascii="Times New Roman" w:hAnsi="Times New Roman" w:cs="Times New Roman"/>
          <w:sz w:val="24"/>
          <w:szCs w:val="24"/>
        </w:rPr>
        <w:t xml:space="preserve">No </w:t>
      </w:r>
      <w:r w:rsidR="000964E2" w:rsidRPr="00DC5CAA">
        <w:rPr>
          <w:rFonts w:ascii="Times New Roman" w:hAnsi="Times New Roman" w:cs="Times New Roman"/>
          <w:sz w:val="24"/>
          <w:szCs w:val="24"/>
        </w:rPr>
        <w:t>piecu</w:t>
      </w:r>
      <w:r w:rsidR="005D3FF3" w:rsidRPr="00DC5CAA">
        <w:rPr>
          <w:rFonts w:ascii="Times New Roman" w:hAnsi="Times New Roman" w:cs="Times New Roman"/>
          <w:sz w:val="24"/>
          <w:szCs w:val="24"/>
        </w:rPr>
        <w:t xml:space="preserve"> </w:t>
      </w:r>
      <w:r w:rsidR="005D3FF3" w:rsidRPr="0092615F">
        <w:rPr>
          <w:rFonts w:ascii="Times New Roman" w:hAnsi="Times New Roman" w:cs="Times New Roman"/>
          <w:sz w:val="24"/>
          <w:szCs w:val="24"/>
        </w:rPr>
        <w:t>ministriju</w:t>
      </w:r>
      <w:r w:rsidR="003B2E5F" w:rsidRPr="0092615F">
        <w:rPr>
          <w:rFonts w:ascii="Times New Roman" w:hAnsi="Times New Roman" w:cs="Times New Roman"/>
          <w:sz w:val="24"/>
          <w:szCs w:val="24"/>
        </w:rPr>
        <w:t xml:space="preserve"> </w:t>
      </w:r>
      <w:r w:rsidR="005D3FF3" w:rsidRPr="0092615F">
        <w:rPr>
          <w:rFonts w:ascii="Times New Roman" w:hAnsi="Times New Roman" w:cs="Times New Roman"/>
          <w:sz w:val="24"/>
          <w:szCs w:val="24"/>
        </w:rPr>
        <w:t xml:space="preserve"> resoriem tika sniegta atbilde</w:t>
      </w:r>
      <w:r w:rsidR="008D2D23" w:rsidRPr="0092615F">
        <w:rPr>
          <w:rFonts w:ascii="Times New Roman" w:hAnsi="Times New Roman" w:cs="Times New Roman"/>
          <w:sz w:val="24"/>
          <w:szCs w:val="24"/>
        </w:rPr>
        <w:t xml:space="preserve">, ka </w:t>
      </w:r>
      <w:r w:rsidR="00D21E24" w:rsidRPr="0092615F">
        <w:rPr>
          <w:rFonts w:ascii="Times New Roman" w:hAnsi="Times New Roman" w:cs="Times New Roman"/>
          <w:sz w:val="24"/>
          <w:szCs w:val="24"/>
        </w:rPr>
        <w:t>tuvākajos piecos gados</w:t>
      </w:r>
      <w:r w:rsidR="00CE6DE7" w:rsidRPr="0092615F">
        <w:rPr>
          <w:rFonts w:ascii="Times New Roman" w:hAnsi="Times New Roman" w:cs="Times New Roman"/>
          <w:sz w:val="24"/>
          <w:szCs w:val="24"/>
        </w:rPr>
        <w:t xml:space="preserve"> netiek</w:t>
      </w:r>
      <w:r w:rsidR="00D21E24" w:rsidRPr="0092615F">
        <w:rPr>
          <w:rFonts w:ascii="Times New Roman" w:hAnsi="Times New Roman" w:cs="Times New Roman"/>
          <w:sz w:val="24"/>
          <w:szCs w:val="24"/>
        </w:rPr>
        <w:t xml:space="preserve"> plāno</w:t>
      </w:r>
      <w:r w:rsidR="00CE6DE7" w:rsidRPr="0092615F">
        <w:rPr>
          <w:rFonts w:ascii="Times New Roman" w:hAnsi="Times New Roman" w:cs="Times New Roman"/>
          <w:sz w:val="24"/>
          <w:szCs w:val="24"/>
        </w:rPr>
        <w:t>ts</w:t>
      </w:r>
      <w:r w:rsidR="00D21E24" w:rsidRPr="0092615F">
        <w:rPr>
          <w:rFonts w:ascii="Times New Roman" w:hAnsi="Times New Roman" w:cs="Times New Roman"/>
          <w:sz w:val="24"/>
          <w:szCs w:val="24"/>
        </w:rPr>
        <w:t xml:space="preserve"> uzsākt PPP projekta īstenošanu.</w:t>
      </w:r>
      <w:r w:rsidR="00344EF7" w:rsidRPr="0092615F">
        <w:rPr>
          <w:rFonts w:ascii="Times New Roman" w:hAnsi="Times New Roman" w:cs="Times New Roman"/>
          <w:sz w:val="24"/>
          <w:szCs w:val="24"/>
        </w:rPr>
        <w:t xml:space="preserve"> Savukārt </w:t>
      </w:r>
      <w:r w:rsidR="00771ECB" w:rsidRPr="0092615F">
        <w:rPr>
          <w:rFonts w:ascii="Times New Roman" w:hAnsi="Times New Roman" w:cs="Times New Roman"/>
          <w:sz w:val="24"/>
          <w:szCs w:val="24"/>
        </w:rPr>
        <w:t xml:space="preserve">no </w:t>
      </w:r>
      <w:r w:rsidR="003B2E5F" w:rsidRPr="0092615F">
        <w:rPr>
          <w:rFonts w:ascii="Times New Roman" w:hAnsi="Times New Roman" w:cs="Times New Roman"/>
          <w:sz w:val="24"/>
          <w:szCs w:val="24"/>
        </w:rPr>
        <w:t>astoņu</w:t>
      </w:r>
      <w:r w:rsidR="00771ECB" w:rsidRPr="0092615F">
        <w:rPr>
          <w:rFonts w:ascii="Times New Roman" w:hAnsi="Times New Roman" w:cs="Times New Roman"/>
          <w:sz w:val="24"/>
          <w:szCs w:val="24"/>
        </w:rPr>
        <w:t xml:space="preserve"> mini</w:t>
      </w:r>
      <w:r w:rsidR="003B2E5F" w:rsidRPr="0092615F">
        <w:rPr>
          <w:rFonts w:ascii="Times New Roman" w:hAnsi="Times New Roman" w:cs="Times New Roman"/>
          <w:sz w:val="24"/>
          <w:szCs w:val="24"/>
        </w:rPr>
        <w:t>striju resoriem</w:t>
      </w:r>
      <w:r w:rsidR="00172811" w:rsidRPr="0092615F">
        <w:rPr>
          <w:rFonts w:ascii="Times New Roman" w:hAnsi="Times New Roman" w:cs="Times New Roman"/>
          <w:sz w:val="24"/>
          <w:szCs w:val="24"/>
        </w:rPr>
        <w:t xml:space="preserve"> (13 iestādēm)</w:t>
      </w:r>
      <w:r w:rsidR="003B2E5F" w:rsidRPr="0092615F">
        <w:rPr>
          <w:rFonts w:ascii="Times New Roman" w:hAnsi="Times New Roman" w:cs="Times New Roman"/>
          <w:sz w:val="24"/>
          <w:szCs w:val="24"/>
        </w:rPr>
        <w:t xml:space="preserve"> tika saņemta </w:t>
      </w:r>
      <w:r w:rsidR="00D76D55" w:rsidRPr="0092615F">
        <w:rPr>
          <w:rFonts w:ascii="Times New Roman" w:hAnsi="Times New Roman" w:cs="Times New Roman"/>
          <w:sz w:val="24"/>
          <w:szCs w:val="24"/>
        </w:rPr>
        <w:t>atbilde</w:t>
      </w:r>
      <w:r w:rsidR="009E11B7" w:rsidRPr="0092615F">
        <w:rPr>
          <w:rFonts w:ascii="Times New Roman" w:hAnsi="Times New Roman" w:cs="Times New Roman"/>
          <w:sz w:val="24"/>
          <w:szCs w:val="24"/>
        </w:rPr>
        <w:t>, ka turpmāko piecu gadu laikā</w:t>
      </w:r>
      <w:r w:rsidR="00466858" w:rsidRPr="0092615F">
        <w:rPr>
          <w:rFonts w:ascii="Times New Roman" w:hAnsi="Times New Roman" w:cs="Times New Roman"/>
          <w:sz w:val="24"/>
          <w:szCs w:val="24"/>
        </w:rPr>
        <w:t xml:space="preserve"> </w:t>
      </w:r>
      <w:r w:rsidR="00BF77F7" w:rsidRPr="0092615F">
        <w:rPr>
          <w:rFonts w:ascii="Times New Roman" w:hAnsi="Times New Roman" w:cs="Times New Roman"/>
          <w:sz w:val="24"/>
          <w:szCs w:val="24"/>
        </w:rPr>
        <w:t>varētu tikt</w:t>
      </w:r>
      <w:r w:rsidR="009E11B7" w:rsidRPr="0092615F">
        <w:rPr>
          <w:rFonts w:ascii="Times New Roman" w:hAnsi="Times New Roman" w:cs="Times New Roman"/>
          <w:sz w:val="24"/>
          <w:szCs w:val="24"/>
        </w:rPr>
        <w:t xml:space="preserve"> uzsākt</w:t>
      </w:r>
      <w:r w:rsidR="00BF77F7" w:rsidRPr="0092615F">
        <w:rPr>
          <w:rFonts w:ascii="Times New Roman" w:hAnsi="Times New Roman" w:cs="Times New Roman"/>
          <w:sz w:val="24"/>
          <w:szCs w:val="24"/>
        </w:rPr>
        <w:t xml:space="preserve">a </w:t>
      </w:r>
      <w:r w:rsidR="009E11B7" w:rsidRPr="0092615F">
        <w:rPr>
          <w:rFonts w:ascii="Times New Roman" w:hAnsi="Times New Roman" w:cs="Times New Roman"/>
          <w:sz w:val="24"/>
          <w:szCs w:val="24"/>
        </w:rPr>
        <w:t xml:space="preserve">vai jau </w:t>
      </w:r>
      <w:r w:rsidR="00BF77F7" w:rsidRPr="0092615F">
        <w:rPr>
          <w:rFonts w:ascii="Times New Roman" w:hAnsi="Times New Roman" w:cs="Times New Roman"/>
          <w:sz w:val="24"/>
          <w:szCs w:val="24"/>
        </w:rPr>
        <w:t xml:space="preserve">tiek </w:t>
      </w:r>
      <w:r w:rsidR="009E11B7" w:rsidRPr="0092615F">
        <w:rPr>
          <w:rFonts w:ascii="Times New Roman" w:hAnsi="Times New Roman" w:cs="Times New Roman"/>
          <w:sz w:val="24"/>
          <w:szCs w:val="24"/>
        </w:rPr>
        <w:t>plāno</w:t>
      </w:r>
      <w:r w:rsidR="00BF77F7" w:rsidRPr="0092615F">
        <w:rPr>
          <w:rFonts w:ascii="Times New Roman" w:hAnsi="Times New Roman" w:cs="Times New Roman"/>
          <w:sz w:val="24"/>
          <w:szCs w:val="24"/>
        </w:rPr>
        <w:t>ta</w:t>
      </w:r>
      <w:r w:rsidR="009E11B7" w:rsidRPr="0092615F">
        <w:rPr>
          <w:rFonts w:ascii="Times New Roman" w:hAnsi="Times New Roman" w:cs="Times New Roman"/>
          <w:sz w:val="24"/>
          <w:szCs w:val="24"/>
        </w:rPr>
        <w:t xml:space="preserve"> PPP projekta īstenošan</w:t>
      </w:r>
      <w:r w:rsidR="000C249D" w:rsidRPr="0092615F">
        <w:rPr>
          <w:rFonts w:ascii="Times New Roman" w:hAnsi="Times New Roman" w:cs="Times New Roman"/>
          <w:sz w:val="24"/>
          <w:szCs w:val="24"/>
        </w:rPr>
        <w:t>a</w:t>
      </w:r>
      <w:r w:rsidR="00756101" w:rsidRPr="0092615F">
        <w:rPr>
          <w:rFonts w:ascii="Times New Roman" w:hAnsi="Times New Roman" w:cs="Times New Roman"/>
          <w:sz w:val="24"/>
          <w:szCs w:val="24"/>
        </w:rPr>
        <w:t>.</w:t>
      </w:r>
    </w:p>
    <w:p w14:paraId="07950A5A" w14:textId="02FDC1E1" w:rsidR="002B0A3B" w:rsidRPr="0092615F" w:rsidRDefault="002B0A3B" w:rsidP="00CE0E60">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 xml:space="preserve">No </w:t>
      </w:r>
      <w:r w:rsidR="00627F88" w:rsidRPr="0092615F">
        <w:rPr>
          <w:rFonts w:ascii="Times New Roman" w:hAnsi="Times New Roman" w:cs="Times New Roman"/>
          <w:sz w:val="24"/>
          <w:szCs w:val="24"/>
        </w:rPr>
        <w:t>sešu ministriju resoriem</w:t>
      </w:r>
      <w:r w:rsidR="002C074E" w:rsidRPr="0092615F">
        <w:rPr>
          <w:rFonts w:ascii="Times New Roman" w:hAnsi="Times New Roman" w:cs="Times New Roman"/>
          <w:sz w:val="24"/>
          <w:szCs w:val="24"/>
        </w:rPr>
        <w:t xml:space="preserve"> (</w:t>
      </w:r>
      <w:r w:rsidRPr="0092615F">
        <w:rPr>
          <w:rFonts w:ascii="Times New Roman" w:hAnsi="Times New Roman" w:cs="Times New Roman"/>
          <w:sz w:val="24"/>
          <w:szCs w:val="24"/>
        </w:rPr>
        <w:t>deviņām iestādēm</w:t>
      </w:r>
      <w:r w:rsidR="002C074E" w:rsidRPr="0092615F">
        <w:rPr>
          <w:rFonts w:ascii="Times New Roman" w:hAnsi="Times New Roman" w:cs="Times New Roman"/>
          <w:sz w:val="24"/>
          <w:szCs w:val="24"/>
        </w:rPr>
        <w:t>)</w:t>
      </w:r>
      <w:r w:rsidR="00114C18" w:rsidRPr="0092615F">
        <w:rPr>
          <w:rFonts w:ascii="Times New Roman" w:hAnsi="Times New Roman" w:cs="Times New Roman"/>
          <w:sz w:val="24"/>
          <w:szCs w:val="24"/>
        </w:rPr>
        <w:t xml:space="preserve"> tika sniegta informācija par </w:t>
      </w:r>
      <w:r w:rsidR="002C074E" w:rsidRPr="0092615F">
        <w:rPr>
          <w:rFonts w:ascii="Times New Roman" w:hAnsi="Times New Roman" w:cs="Times New Roman"/>
          <w:sz w:val="24"/>
          <w:szCs w:val="24"/>
        </w:rPr>
        <w:t>14 projektiem</w:t>
      </w:r>
      <w:r w:rsidR="007C3A3D" w:rsidRPr="0092615F">
        <w:rPr>
          <w:rFonts w:ascii="Times New Roman" w:hAnsi="Times New Roman" w:cs="Times New Roman"/>
          <w:sz w:val="24"/>
          <w:szCs w:val="24"/>
        </w:rPr>
        <w:t xml:space="preserve"> kopsummā par 445,6</w:t>
      </w:r>
      <w:r w:rsidR="000B0F1C" w:rsidRPr="0092615F">
        <w:rPr>
          <w:rFonts w:ascii="Times New Roman" w:hAnsi="Times New Roman" w:cs="Times New Roman"/>
          <w:sz w:val="24"/>
          <w:szCs w:val="24"/>
        </w:rPr>
        <w:t xml:space="preserve"> milj. </w:t>
      </w:r>
      <w:r w:rsidR="007A625B" w:rsidRPr="007A625B">
        <w:rPr>
          <w:rFonts w:ascii="Times New Roman" w:hAnsi="Times New Roman" w:cs="Times New Roman"/>
          <w:i/>
          <w:sz w:val="24"/>
          <w:szCs w:val="24"/>
        </w:rPr>
        <w:t>euro</w:t>
      </w:r>
      <w:r w:rsidR="0073642B">
        <w:rPr>
          <w:rFonts w:ascii="Times New Roman" w:hAnsi="Times New Roman" w:cs="Times New Roman"/>
          <w:sz w:val="24"/>
          <w:szCs w:val="24"/>
        </w:rPr>
        <w:t xml:space="preserve"> (</w:t>
      </w:r>
      <w:r w:rsidR="0073642B" w:rsidRPr="0073642B">
        <w:rPr>
          <w:rFonts w:ascii="Times New Roman" w:hAnsi="Times New Roman" w:cs="Times New Roman"/>
          <w:b/>
          <w:bCs/>
          <w:sz w:val="24"/>
          <w:szCs w:val="24"/>
        </w:rPr>
        <w:t>skat.</w:t>
      </w:r>
      <w:r w:rsidR="0073642B">
        <w:rPr>
          <w:rFonts w:ascii="Times New Roman" w:hAnsi="Times New Roman" w:cs="Times New Roman"/>
          <w:b/>
          <w:bCs/>
          <w:sz w:val="24"/>
          <w:szCs w:val="24"/>
        </w:rPr>
        <w:t xml:space="preserve"> </w:t>
      </w:r>
      <w:r w:rsidR="0073642B" w:rsidRPr="0073642B">
        <w:rPr>
          <w:rFonts w:ascii="Times New Roman" w:hAnsi="Times New Roman" w:cs="Times New Roman"/>
          <w:b/>
          <w:bCs/>
          <w:sz w:val="24"/>
          <w:szCs w:val="24"/>
        </w:rPr>
        <w:t>3.</w:t>
      </w:r>
      <w:r w:rsidR="00E6194B">
        <w:rPr>
          <w:rFonts w:ascii="Times New Roman" w:hAnsi="Times New Roman" w:cs="Times New Roman"/>
          <w:b/>
          <w:bCs/>
          <w:sz w:val="24"/>
          <w:szCs w:val="24"/>
        </w:rPr>
        <w:t xml:space="preserve"> </w:t>
      </w:r>
      <w:r w:rsidR="0073642B" w:rsidRPr="0073642B">
        <w:rPr>
          <w:rFonts w:ascii="Times New Roman" w:hAnsi="Times New Roman" w:cs="Times New Roman"/>
          <w:b/>
          <w:bCs/>
          <w:sz w:val="24"/>
          <w:szCs w:val="24"/>
        </w:rPr>
        <w:t>tabulu</w:t>
      </w:r>
      <w:r w:rsidR="0073642B">
        <w:rPr>
          <w:rFonts w:ascii="Times New Roman" w:hAnsi="Times New Roman" w:cs="Times New Roman"/>
          <w:sz w:val="24"/>
          <w:szCs w:val="24"/>
        </w:rPr>
        <w:t>)</w:t>
      </w:r>
      <w:r w:rsidR="002C61CC" w:rsidRPr="0092615F">
        <w:rPr>
          <w:rFonts w:ascii="Times New Roman" w:hAnsi="Times New Roman" w:cs="Times New Roman"/>
          <w:sz w:val="24"/>
          <w:szCs w:val="24"/>
        </w:rPr>
        <w:t>.</w:t>
      </w:r>
    </w:p>
    <w:p w14:paraId="7BBAD504" w14:textId="77777777" w:rsidR="001D6A4D" w:rsidRPr="0092615F" w:rsidRDefault="001D6A4D" w:rsidP="001D6A4D">
      <w:pPr>
        <w:pStyle w:val="Sarakstarindkopa"/>
        <w:spacing w:after="0" w:line="240" w:lineRule="auto"/>
        <w:ind w:left="1080"/>
        <w:jc w:val="right"/>
        <w:rPr>
          <w:rFonts w:ascii="Times New Roman" w:hAnsi="Times New Roman" w:cs="Times New Roman"/>
          <w:b/>
          <w:bCs/>
          <w:sz w:val="24"/>
          <w:szCs w:val="24"/>
        </w:rPr>
      </w:pPr>
      <w:r w:rsidRPr="0092615F">
        <w:rPr>
          <w:rFonts w:ascii="Times New Roman" w:hAnsi="Times New Roman" w:cs="Times New Roman"/>
          <w:b/>
          <w:bCs/>
          <w:sz w:val="24"/>
          <w:szCs w:val="24"/>
        </w:rPr>
        <w:t>3.</w:t>
      </w:r>
      <w:r w:rsidR="00E6194B">
        <w:rPr>
          <w:rFonts w:ascii="Times New Roman" w:hAnsi="Times New Roman" w:cs="Times New Roman"/>
          <w:b/>
          <w:bCs/>
          <w:sz w:val="24"/>
          <w:szCs w:val="24"/>
        </w:rPr>
        <w:t xml:space="preserve"> </w:t>
      </w:r>
      <w:r w:rsidRPr="0092615F">
        <w:rPr>
          <w:rFonts w:ascii="Times New Roman" w:hAnsi="Times New Roman" w:cs="Times New Roman"/>
          <w:b/>
          <w:bCs/>
          <w:sz w:val="24"/>
          <w:szCs w:val="24"/>
        </w:rPr>
        <w:t>tabula</w:t>
      </w:r>
    </w:p>
    <w:p w14:paraId="498AEEBE" w14:textId="77777777" w:rsidR="00472F54" w:rsidRPr="0092615F" w:rsidRDefault="00BF3979" w:rsidP="00472F54">
      <w:pPr>
        <w:spacing w:after="0" w:line="240" w:lineRule="auto"/>
        <w:ind w:firstLine="720"/>
        <w:jc w:val="center"/>
        <w:rPr>
          <w:rFonts w:ascii="Times New Roman" w:hAnsi="Times New Roman" w:cs="Times New Roman"/>
          <w:b/>
          <w:bCs/>
          <w:sz w:val="24"/>
          <w:szCs w:val="24"/>
        </w:rPr>
      </w:pPr>
      <w:r w:rsidRPr="0092615F">
        <w:rPr>
          <w:rFonts w:ascii="Times New Roman" w:hAnsi="Times New Roman" w:cs="Times New Roman"/>
          <w:b/>
          <w:bCs/>
          <w:sz w:val="24"/>
          <w:szCs w:val="24"/>
        </w:rPr>
        <w:t>Ministriju resoru</w:t>
      </w:r>
      <w:r w:rsidR="00472F54" w:rsidRPr="0092615F">
        <w:rPr>
          <w:rFonts w:ascii="Times New Roman" w:hAnsi="Times New Roman" w:cs="Times New Roman"/>
          <w:b/>
          <w:bCs/>
          <w:sz w:val="24"/>
          <w:szCs w:val="24"/>
        </w:rPr>
        <w:t xml:space="preserve"> PPP projektu idejas </w:t>
      </w:r>
    </w:p>
    <w:p w14:paraId="71F5C543" w14:textId="77777777" w:rsidR="00472F54" w:rsidRPr="0092615F" w:rsidRDefault="00472F54" w:rsidP="00472F54">
      <w:pPr>
        <w:pStyle w:val="Sarakstarindkopa"/>
        <w:spacing w:after="0" w:line="240" w:lineRule="auto"/>
        <w:ind w:left="1080"/>
        <w:jc w:val="right"/>
        <w:rPr>
          <w:rFonts w:ascii="Times New Roman" w:hAnsi="Times New Roman" w:cs="Times New Roman"/>
          <w:sz w:val="24"/>
          <w:szCs w:val="24"/>
        </w:rPr>
      </w:pPr>
    </w:p>
    <w:tbl>
      <w:tblPr>
        <w:tblStyle w:val="Reatabula4-izclums5"/>
        <w:tblW w:w="0" w:type="auto"/>
        <w:tblCellMar>
          <w:left w:w="57" w:type="dxa"/>
          <w:right w:w="57" w:type="dxa"/>
        </w:tblCellMar>
        <w:tblLook w:val="04A0" w:firstRow="1" w:lastRow="0" w:firstColumn="1" w:lastColumn="0" w:noHBand="0" w:noVBand="1"/>
      </w:tblPr>
      <w:tblGrid>
        <w:gridCol w:w="444"/>
        <w:gridCol w:w="2670"/>
        <w:gridCol w:w="3928"/>
        <w:gridCol w:w="1032"/>
        <w:gridCol w:w="1264"/>
      </w:tblGrid>
      <w:tr w:rsidR="00D15DF6" w:rsidRPr="0092615F" w14:paraId="6415AB47" w14:textId="77777777" w:rsidTr="00D01CE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4" w:type="dxa"/>
            <w:vAlign w:val="center"/>
          </w:tcPr>
          <w:p w14:paraId="7C9D9E29" w14:textId="77777777" w:rsidR="00D15DF6" w:rsidRPr="0092615F" w:rsidRDefault="00D15DF6" w:rsidP="004900A4">
            <w:pPr>
              <w:jc w:val="center"/>
              <w:rPr>
                <w:rFonts w:ascii="Times New Roman" w:hAnsi="Times New Roman" w:cs="Times New Roman"/>
                <w:b w:val="0"/>
                <w:bCs w:val="0"/>
                <w:sz w:val="20"/>
                <w:szCs w:val="20"/>
              </w:rPr>
            </w:pPr>
            <w:r w:rsidRPr="0092615F">
              <w:rPr>
                <w:rFonts w:ascii="Times New Roman" w:hAnsi="Times New Roman" w:cs="Times New Roman"/>
                <w:b w:val="0"/>
                <w:bCs w:val="0"/>
                <w:sz w:val="20"/>
                <w:szCs w:val="20"/>
              </w:rPr>
              <w:t>Nr.</w:t>
            </w:r>
          </w:p>
          <w:p w14:paraId="45C990CB" w14:textId="77777777" w:rsidR="00D15DF6" w:rsidRPr="0092615F" w:rsidRDefault="00D15DF6" w:rsidP="004900A4">
            <w:pPr>
              <w:jc w:val="center"/>
              <w:rPr>
                <w:rFonts w:ascii="Times New Roman" w:hAnsi="Times New Roman" w:cs="Times New Roman"/>
                <w:b w:val="0"/>
                <w:bCs w:val="0"/>
                <w:sz w:val="20"/>
                <w:szCs w:val="20"/>
              </w:rPr>
            </w:pPr>
            <w:r w:rsidRPr="0092615F">
              <w:rPr>
                <w:rFonts w:ascii="Times New Roman" w:hAnsi="Times New Roman" w:cs="Times New Roman"/>
                <w:b w:val="0"/>
                <w:bCs w:val="0"/>
                <w:sz w:val="20"/>
                <w:szCs w:val="20"/>
              </w:rPr>
              <w:t>p.k.</w:t>
            </w:r>
          </w:p>
        </w:tc>
        <w:tc>
          <w:tcPr>
            <w:tcW w:w="2670" w:type="dxa"/>
          </w:tcPr>
          <w:p w14:paraId="60C48600" w14:textId="77777777" w:rsidR="00D15DF6" w:rsidRPr="0092615F" w:rsidRDefault="00D15DF6" w:rsidP="004900A4">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20"/>
                <w:szCs w:val="20"/>
              </w:rPr>
            </w:pPr>
          </w:p>
        </w:tc>
        <w:tc>
          <w:tcPr>
            <w:tcW w:w="3928" w:type="dxa"/>
            <w:vAlign w:val="center"/>
          </w:tcPr>
          <w:p w14:paraId="6E558810" w14:textId="77777777" w:rsidR="00D15DF6" w:rsidRPr="0092615F" w:rsidRDefault="00D15DF6" w:rsidP="004900A4">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bCs w:val="0"/>
                <w:sz w:val="20"/>
                <w:szCs w:val="20"/>
              </w:rPr>
            </w:pPr>
            <w:r w:rsidRPr="0092615F">
              <w:rPr>
                <w:rFonts w:ascii="Times New Roman" w:hAnsi="Times New Roman" w:cs="Times New Roman"/>
                <w:b w:val="0"/>
                <w:bCs w:val="0"/>
                <w:sz w:val="20"/>
                <w:szCs w:val="20"/>
              </w:rPr>
              <w:t>PPP projekta idejas joma / nosaukums</w:t>
            </w:r>
          </w:p>
        </w:tc>
        <w:tc>
          <w:tcPr>
            <w:tcW w:w="1032" w:type="dxa"/>
            <w:vAlign w:val="center"/>
          </w:tcPr>
          <w:p w14:paraId="6251B463" w14:textId="77777777" w:rsidR="00D15DF6" w:rsidRPr="0092615F" w:rsidRDefault="00D15DF6" w:rsidP="004900A4">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bCs w:val="0"/>
                <w:sz w:val="20"/>
                <w:szCs w:val="20"/>
              </w:rPr>
            </w:pPr>
            <w:r w:rsidRPr="0092615F">
              <w:rPr>
                <w:rFonts w:ascii="Times New Roman" w:hAnsi="Times New Roman" w:cs="Times New Roman"/>
                <w:b w:val="0"/>
                <w:bCs w:val="0"/>
                <w:sz w:val="20"/>
                <w:szCs w:val="20"/>
              </w:rPr>
              <w:t>Projektu  ideju skaits</w:t>
            </w:r>
          </w:p>
        </w:tc>
        <w:tc>
          <w:tcPr>
            <w:tcW w:w="1264" w:type="dxa"/>
            <w:vAlign w:val="center"/>
          </w:tcPr>
          <w:p w14:paraId="73822D6D" w14:textId="5C037AA7" w:rsidR="00D15DF6" w:rsidRPr="0092615F" w:rsidRDefault="00D15DF6" w:rsidP="004900A4">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bCs w:val="0"/>
                <w:sz w:val="20"/>
                <w:szCs w:val="20"/>
              </w:rPr>
            </w:pPr>
            <w:r w:rsidRPr="0092615F">
              <w:rPr>
                <w:rFonts w:ascii="Times New Roman" w:hAnsi="Times New Roman" w:cs="Times New Roman"/>
                <w:b w:val="0"/>
                <w:bCs w:val="0"/>
                <w:sz w:val="20"/>
                <w:szCs w:val="20"/>
              </w:rPr>
              <w:t>Indikatīvais finansējums, milj.</w:t>
            </w:r>
            <w:r w:rsidR="00526269" w:rsidRPr="0092615F">
              <w:rPr>
                <w:rFonts w:ascii="Times New Roman" w:hAnsi="Times New Roman" w:cs="Times New Roman"/>
                <w:b w:val="0"/>
                <w:bCs w:val="0"/>
                <w:sz w:val="20"/>
                <w:szCs w:val="20"/>
              </w:rPr>
              <w:t xml:space="preserve"> </w:t>
            </w:r>
            <w:r w:rsidR="007A625B" w:rsidRPr="007A625B">
              <w:rPr>
                <w:rFonts w:ascii="Times New Roman" w:hAnsi="Times New Roman" w:cs="Times New Roman"/>
                <w:b w:val="0"/>
                <w:bCs w:val="0"/>
                <w:i/>
                <w:sz w:val="20"/>
                <w:szCs w:val="20"/>
              </w:rPr>
              <w:t>euro</w:t>
            </w:r>
          </w:p>
        </w:tc>
      </w:tr>
      <w:tr w:rsidR="00272834" w:rsidRPr="0092615F" w14:paraId="23A96302" w14:textId="77777777" w:rsidTr="00D01C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4" w:type="dxa"/>
            <w:vAlign w:val="center"/>
          </w:tcPr>
          <w:p w14:paraId="2E58A639" w14:textId="77777777" w:rsidR="00272834" w:rsidRPr="0092615F" w:rsidRDefault="00272834" w:rsidP="00517244">
            <w:pPr>
              <w:jc w:val="center"/>
              <w:rPr>
                <w:rFonts w:ascii="Times New Roman" w:hAnsi="Times New Roman" w:cs="Times New Roman"/>
                <w:sz w:val="20"/>
                <w:szCs w:val="20"/>
              </w:rPr>
            </w:pPr>
            <w:r w:rsidRPr="0092615F">
              <w:rPr>
                <w:rFonts w:ascii="Times New Roman" w:hAnsi="Times New Roman" w:cs="Times New Roman"/>
                <w:sz w:val="20"/>
                <w:szCs w:val="20"/>
              </w:rPr>
              <w:t>1.</w:t>
            </w:r>
          </w:p>
        </w:tc>
        <w:tc>
          <w:tcPr>
            <w:tcW w:w="2670" w:type="dxa"/>
            <w:vAlign w:val="center"/>
          </w:tcPr>
          <w:p w14:paraId="19EDB3F9" w14:textId="77777777" w:rsidR="00272834" w:rsidRPr="0092615F" w:rsidRDefault="00272834" w:rsidP="00517244">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 xml:space="preserve">VSIA “Latvijas Valsts ceļi” </w:t>
            </w:r>
          </w:p>
        </w:tc>
        <w:tc>
          <w:tcPr>
            <w:tcW w:w="3928" w:type="dxa"/>
            <w:vAlign w:val="center"/>
          </w:tcPr>
          <w:p w14:paraId="4F1E1413" w14:textId="77777777" w:rsidR="00272834" w:rsidRPr="0092615F" w:rsidRDefault="0089347B" w:rsidP="00517244">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A</w:t>
            </w:r>
            <w:r w:rsidR="00272834" w:rsidRPr="0092615F">
              <w:rPr>
                <w:rFonts w:ascii="Times New Roman" w:hAnsi="Times New Roman" w:cs="Times New Roman"/>
                <w:sz w:val="20"/>
                <w:szCs w:val="20"/>
              </w:rPr>
              <w:t>utoceļa A7 Rīga – Bauska – Lietuvas robeža posma no Ķekavas apvedceļa līdz Bauskai  pārbūve</w:t>
            </w:r>
          </w:p>
        </w:tc>
        <w:tc>
          <w:tcPr>
            <w:tcW w:w="1032" w:type="dxa"/>
            <w:vAlign w:val="center"/>
          </w:tcPr>
          <w:p w14:paraId="4FF4F4B8" w14:textId="77777777" w:rsidR="00272834" w:rsidRPr="0092615F" w:rsidRDefault="00272834" w:rsidP="00517244">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1</w:t>
            </w:r>
          </w:p>
        </w:tc>
        <w:tc>
          <w:tcPr>
            <w:tcW w:w="1264" w:type="dxa"/>
            <w:vAlign w:val="center"/>
          </w:tcPr>
          <w:p w14:paraId="035D0C31" w14:textId="77777777" w:rsidR="00272834" w:rsidRPr="0092615F" w:rsidRDefault="00272834" w:rsidP="00517244">
            <w:pPr>
              <w:ind w:right="208"/>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 xml:space="preserve"> 301,20 </w:t>
            </w:r>
          </w:p>
        </w:tc>
      </w:tr>
      <w:tr w:rsidR="00272834" w:rsidRPr="0092615F" w14:paraId="1F8C0561" w14:textId="77777777" w:rsidTr="00D01CE5">
        <w:tc>
          <w:tcPr>
            <w:cnfStyle w:val="001000000000" w:firstRow="0" w:lastRow="0" w:firstColumn="1" w:lastColumn="0" w:oddVBand="0" w:evenVBand="0" w:oddHBand="0" w:evenHBand="0" w:firstRowFirstColumn="0" w:firstRowLastColumn="0" w:lastRowFirstColumn="0" w:lastRowLastColumn="0"/>
            <w:tcW w:w="444" w:type="dxa"/>
            <w:vAlign w:val="center"/>
          </w:tcPr>
          <w:p w14:paraId="344807D6" w14:textId="77777777" w:rsidR="00272834" w:rsidRPr="0092615F" w:rsidRDefault="00272834" w:rsidP="00517244">
            <w:pPr>
              <w:jc w:val="center"/>
              <w:rPr>
                <w:rFonts w:ascii="Times New Roman" w:hAnsi="Times New Roman" w:cs="Times New Roman"/>
                <w:sz w:val="20"/>
                <w:szCs w:val="20"/>
              </w:rPr>
            </w:pPr>
            <w:r w:rsidRPr="0092615F">
              <w:rPr>
                <w:rFonts w:ascii="Times New Roman" w:hAnsi="Times New Roman" w:cs="Times New Roman"/>
                <w:sz w:val="20"/>
                <w:szCs w:val="20"/>
              </w:rPr>
              <w:t>2.</w:t>
            </w:r>
          </w:p>
        </w:tc>
        <w:tc>
          <w:tcPr>
            <w:tcW w:w="2670" w:type="dxa"/>
            <w:vAlign w:val="center"/>
          </w:tcPr>
          <w:p w14:paraId="4A617ADA" w14:textId="77777777" w:rsidR="00272834" w:rsidRPr="0092615F" w:rsidRDefault="00272834" w:rsidP="00517244">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Iekšlietu ministrija</w:t>
            </w:r>
          </w:p>
        </w:tc>
        <w:tc>
          <w:tcPr>
            <w:tcW w:w="3928" w:type="dxa"/>
            <w:vAlign w:val="center"/>
          </w:tcPr>
          <w:p w14:paraId="18B2DC6F" w14:textId="77777777" w:rsidR="00272834" w:rsidRPr="0092615F" w:rsidRDefault="00272834" w:rsidP="00517244">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Katastrofu pārvaldības centru būvniecība</w:t>
            </w:r>
          </w:p>
        </w:tc>
        <w:tc>
          <w:tcPr>
            <w:tcW w:w="1032" w:type="dxa"/>
            <w:vAlign w:val="center"/>
          </w:tcPr>
          <w:p w14:paraId="20BF3CA2" w14:textId="77777777" w:rsidR="00272834" w:rsidRPr="0092615F" w:rsidRDefault="00272834" w:rsidP="00517244">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1</w:t>
            </w:r>
          </w:p>
        </w:tc>
        <w:tc>
          <w:tcPr>
            <w:tcW w:w="1264" w:type="dxa"/>
            <w:vAlign w:val="center"/>
          </w:tcPr>
          <w:p w14:paraId="6385D011" w14:textId="77777777" w:rsidR="00272834" w:rsidRPr="0092615F" w:rsidRDefault="00272834" w:rsidP="00517244">
            <w:pPr>
              <w:ind w:right="208"/>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105</w:t>
            </w:r>
            <w:r w:rsidR="008B5C9B" w:rsidRPr="0092615F">
              <w:rPr>
                <w:rFonts w:ascii="Times New Roman" w:hAnsi="Times New Roman" w:cs="Times New Roman"/>
                <w:sz w:val="20"/>
                <w:szCs w:val="20"/>
              </w:rPr>
              <w:t>,00</w:t>
            </w:r>
          </w:p>
        </w:tc>
      </w:tr>
      <w:tr w:rsidR="00272834" w:rsidRPr="0092615F" w14:paraId="08132E4E" w14:textId="77777777" w:rsidTr="00D01C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4" w:type="dxa"/>
            <w:vAlign w:val="center"/>
          </w:tcPr>
          <w:p w14:paraId="59B70E9D" w14:textId="77777777" w:rsidR="00272834" w:rsidRPr="0092615F" w:rsidRDefault="00272834" w:rsidP="00517244">
            <w:pPr>
              <w:jc w:val="center"/>
              <w:rPr>
                <w:rFonts w:ascii="Times New Roman" w:hAnsi="Times New Roman" w:cs="Times New Roman"/>
                <w:sz w:val="20"/>
                <w:szCs w:val="20"/>
              </w:rPr>
            </w:pPr>
            <w:r w:rsidRPr="0092615F">
              <w:rPr>
                <w:rFonts w:ascii="Times New Roman" w:hAnsi="Times New Roman" w:cs="Times New Roman"/>
                <w:sz w:val="20"/>
                <w:szCs w:val="20"/>
              </w:rPr>
              <w:t>3.</w:t>
            </w:r>
          </w:p>
        </w:tc>
        <w:tc>
          <w:tcPr>
            <w:tcW w:w="2670" w:type="dxa"/>
            <w:vAlign w:val="center"/>
          </w:tcPr>
          <w:p w14:paraId="5EB87599" w14:textId="77777777" w:rsidR="00272834" w:rsidRPr="0092615F" w:rsidRDefault="00272834" w:rsidP="00517244">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Latvijas Universitāte</w:t>
            </w:r>
          </w:p>
        </w:tc>
        <w:tc>
          <w:tcPr>
            <w:tcW w:w="3928" w:type="dxa"/>
            <w:vAlign w:val="center"/>
          </w:tcPr>
          <w:p w14:paraId="6584633E" w14:textId="77777777" w:rsidR="00272834" w:rsidRPr="0092615F" w:rsidRDefault="00272834" w:rsidP="00517244">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Jaunas dienesta viesnīcas būvniecība</w:t>
            </w:r>
          </w:p>
        </w:tc>
        <w:tc>
          <w:tcPr>
            <w:tcW w:w="1032" w:type="dxa"/>
            <w:vAlign w:val="center"/>
          </w:tcPr>
          <w:p w14:paraId="22E03A9C" w14:textId="77777777" w:rsidR="00272834" w:rsidRPr="0092615F" w:rsidRDefault="00272834" w:rsidP="00517244">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1</w:t>
            </w:r>
          </w:p>
        </w:tc>
        <w:tc>
          <w:tcPr>
            <w:tcW w:w="1264" w:type="dxa"/>
            <w:vAlign w:val="center"/>
          </w:tcPr>
          <w:p w14:paraId="0F353A88" w14:textId="77777777" w:rsidR="00272834" w:rsidRPr="0092615F" w:rsidRDefault="00272834" w:rsidP="00517244">
            <w:pPr>
              <w:ind w:right="208"/>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20</w:t>
            </w:r>
            <w:r w:rsidR="002A639F" w:rsidRPr="0092615F">
              <w:rPr>
                <w:rFonts w:ascii="Times New Roman" w:hAnsi="Times New Roman" w:cs="Times New Roman"/>
                <w:sz w:val="20"/>
                <w:szCs w:val="20"/>
              </w:rPr>
              <w:t>,00</w:t>
            </w:r>
          </w:p>
        </w:tc>
      </w:tr>
      <w:tr w:rsidR="00272834" w:rsidRPr="0092615F" w14:paraId="69B9C3AE" w14:textId="77777777" w:rsidTr="00D01CE5">
        <w:tc>
          <w:tcPr>
            <w:cnfStyle w:val="001000000000" w:firstRow="0" w:lastRow="0" w:firstColumn="1" w:lastColumn="0" w:oddVBand="0" w:evenVBand="0" w:oddHBand="0" w:evenHBand="0" w:firstRowFirstColumn="0" w:firstRowLastColumn="0" w:lastRowFirstColumn="0" w:lastRowLastColumn="0"/>
            <w:tcW w:w="444" w:type="dxa"/>
            <w:vAlign w:val="center"/>
          </w:tcPr>
          <w:p w14:paraId="62E410F8" w14:textId="77777777" w:rsidR="00272834" w:rsidRPr="0092615F" w:rsidRDefault="00272834" w:rsidP="00517244">
            <w:pPr>
              <w:jc w:val="center"/>
              <w:rPr>
                <w:rFonts w:ascii="Times New Roman" w:hAnsi="Times New Roman" w:cs="Times New Roman"/>
                <w:sz w:val="20"/>
                <w:szCs w:val="20"/>
              </w:rPr>
            </w:pPr>
            <w:r w:rsidRPr="0092615F">
              <w:rPr>
                <w:rFonts w:ascii="Times New Roman" w:hAnsi="Times New Roman" w:cs="Times New Roman"/>
                <w:sz w:val="20"/>
                <w:szCs w:val="20"/>
              </w:rPr>
              <w:t>4.</w:t>
            </w:r>
          </w:p>
        </w:tc>
        <w:tc>
          <w:tcPr>
            <w:tcW w:w="2670" w:type="dxa"/>
            <w:vAlign w:val="center"/>
          </w:tcPr>
          <w:p w14:paraId="626BE17E" w14:textId="77777777" w:rsidR="00272834" w:rsidRPr="0092615F" w:rsidRDefault="00272834" w:rsidP="00517244">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Veselības ministrijas</w:t>
            </w:r>
          </w:p>
        </w:tc>
        <w:tc>
          <w:tcPr>
            <w:tcW w:w="3928" w:type="dxa"/>
            <w:vAlign w:val="center"/>
          </w:tcPr>
          <w:p w14:paraId="5FB69216" w14:textId="77777777" w:rsidR="00272834" w:rsidRPr="0092615F" w:rsidRDefault="00FF5F19" w:rsidP="00517244">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D</w:t>
            </w:r>
            <w:r w:rsidR="002213FC" w:rsidRPr="0092615F">
              <w:rPr>
                <w:rFonts w:ascii="Times New Roman" w:hAnsi="Times New Roman" w:cs="Times New Roman"/>
                <w:sz w:val="20"/>
                <w:szCs w:val="20"/>
              </w:rPr>
              <w:t>audzstāvu stāvvietu ar helikoptera nolaišanās laukumu</w:t>
            </w:r>
            <w:r w:rsidRPr="0092615F">
              <w:rPr>
                <w:rFonts w:ascii="Times New Roman" w:hAnsi="Times New Roman" w:cs="Times New Roman"/>
                <w:sz w:val="20"/>
                <w:szCs w:val="20"/>
              </w:rPr>
              <w:t xml:space="preserve"> būvniecība </w:t>
            </w:r>
            <w:r w:rsidR="00164CE6" w:rsidRPr="0092615F">
              <w:rPr>
                <w:rFonts w:ascii="Times New Roman" w:hAnsi="Times New Roman" w:cs="Times New Roman"/>
                <w:sz w:val="20"/>
                <w:szCs w:val="20"/>
              </w:rPr>
              <w:t>Rīgas Austrumu klīniskās universitātes slimnīcā</w:t>
            </w:r>
          </w:p>
        </w:tc>
        <w:tc>
          <w:tcPr>
            <w:tcW w:w="1032" w:type="dxa"/>
            <w:vAlign w:val="center"/>
          </w:tcPr>
          <w:p w14:paraId="7A0F44BC" w14:textId="77777777" w:rsidR="00272834" w:rsidRPr="0092615F" w:rsidRDefault="00272834" w:rsidP="00517244">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1</w:t>
            </w:r>
          </w:p>
        </w:tc>
        <w:tc>
          <w:tcPr>
            <w:tcW w:w="1264" w:type="dxa"/>
            <w:vAlign w:val="center"/>
          </w:tcPr>
          <w:p w14:paraId="36CCCBF8" w14:textId="77777777" w:rsidR="00272834" w:rsidRPr="0092615F" w:rsidRDefault="00272834" w:rsidP="00517244">
            <w:pPr>
              <w:ind w:right="208"/>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11,8</w:t>
            </w:r>
            <w:r w:rsidR="009C11A4" w:rsidRPr="0092615F">
              <w:rPr>
                <w:rFonts w:ascii="Times New Roman" w:hAnsi="Times New Roman" w:cs="Times New Roman"/>
                <w:sz w:val="20"/>
                <w:szCs w:val="20"/>
              </w:rPr>
              <w:t>0</w:t>
            </w:r>
          </w:p>
        </w:tc>
      </w:tr>
      <w:tr w:rsidR="00272834" w:rsidRPr="0092615F" w14:paraId="7653C321" w14:textId="77777777" w:rsidTr="00D01C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4" w:type="dxa"/>
            <w:vAlign w:val="center"/>
          </w:tcPr>
          <w:p w14:paraId="1694DB35" w14:textId="77777777" w:rsidR="00272834" w:rsidRPr="0092615F" w:rsidRDefault="00272834" w:rsidP="00517244">
            <w:pPr>
              <w:jc w:val="center"/>
              <w:rPr>
                <w:rFonts w:ascii="Times New Roman" w:hAnsi="Times New Roman" w:cs="Times New Roman"/>
                <w:sz w:val="20"/>
                <w:szCs w:val="20"/>
              </w:rPr>
            </w:pPr>
            <w:r w:rsidRPr="0092615F">
              <w:rPr>
                <w:rFonts w:ascii="Times New Roman" w:hAnsi="Times New Roman" w:cs="Times New Roman"/>
                <w:sz w:val="20"/>
                <w:szCs w:val="20"/>
              </w:rPr>
              <w:t>5.</w:t>
            </w:r>
          </w:p>
        </w:tc>
        <w:tc>
          <w:tcPr>
            <w:tcW w:w="2670" w:type="dxa"/>
            <w:vAlign w:val="center"/>
          </w:tcPr>
          <w:p w14:paraId="67AA306E" w14:textId="77777777" w:rsidR="00272834" w:rsidRPr="0092615F" w:rsidRDefault="00272834" w:rsidP="00517244">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Profesionālās izglītības kompetences centrs "Rīgas Tehniskā koledža"</w:t>
            </w:r>
          </w:p>
        </w:tc>
        <w:tc>
          <w:tcPr>
            <w:tcW w:w="3928" w:type="dxa"/>
            <w:vAlign w:val="center"/>
          </w:tcPr>
          <w:p w14:paraId="0710E44D" w14:textId="77777777" w:rsidR="00272834" w:rsidRPr="0092615F" w:rsidRDefault="001A0952" w:rsidP="00517244">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S</w:t>
            </w:r>
            <w:r w:rsidR="00272834" w:rsidRPr="0092615F">
              <w:rPr>
                <w:rFonts w:ascii="Times New Roman" w:hAnsi="Times New Roman" w:cs="Times New Roman"/>
                <w:sz w:val="20"/>
                <w:szCs w:val="20"/>
              </w:rPr>
              <w:t>porta stadiona atjaunošana un modernizācija</w:t>
            </w:r>
          </w:p>
        </w:tc>
        <w:tc>
          <w:tcPr>
            <w:tcW w:w="1032" w:type="dxa"/>
            <w:vAlign w:val="center"/>
          </w:tcPr>
          <w:p w14:paraId="2E130683" w14:textId="77777777" w:rsidR="00272834" w:rsidRPr="0092615F" w:rsidRDefault="0089347B" w:rsidP="00517244">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1</w:t>
            </w:r>
          </w:p>
        </w:tc>
        <w:tc>
          <w:tcPr>
            <w:tcW w:w="1264" w:type="dxa"/>
            <w:vAlign w:val="center"/>
          </w:tcPr>
          <w:p w14:paraId="2AED8D55" w14:textId="77777777" w:rsidR="00272834" w:rsidRPr="0092615F" w:rsidRDefault="00272834" w:rsidP="00517244">
            <w:pPr>
              <w:ind w:right="208"/>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3,5</w:t>
            </w:r>
            <w:r w:rsidR="009C11A4" w:rsidRPr="0092615F">
              <w:rPr>
                <w:rFonts w:ascii="Times New Roman" w:hAnsi="Times New Roman" w:cs="Times New Roman"/>
                <w:sz w:val="20"/>
                <w:szCs w:val="20"/>
              </w:rPr>
              <w:t>0</w:t>
            </w:r>
          </w:p>
        </w:tc>
      </w:tr>
      <w:tr w:rsidR="00272834" w:rsidRPr="0092615F" w14:paraId="25036601" w14:textId="77777777" w:rsidTr="00D01CE5">
        <w:tc>
          <w:tcPr>
            <w:cnfStyle w:val="001000000000" w:firstRow="0" w:lastRow="0" w:firstColumn="1" w:lastColumn="0" w:oddVBand="0" w:evenVBand="0" w:oddHBand="0" w:evenHBand="0" w:firstRowFirstColumn="0" w:firstRowLastColumn="0" w:lastRowFirstColumn="0" w:lastRowLastColumn="0"/>
            <w:tcW w:w="444" w:type="dxa"/>
            <w:vAlign w:val="center"/>
          </w:tcPr>
          <w:p w14:paraId="0671AD3F" w14:textId="77777777" w:rsidR="00272834" w:rsidRPr="0092615F" w:rsidRDefault="00272834" w:rsidP="00517244">
            <w:pPr>
              <w:jc w:val="center"/>
              <w:rPr>
                <w:rFonts w:ascii="Times New Roman" w:hAnsi="Times New Roman" w:cs="Times New Roman"/>
                <w:sz w:val="20"/>
                <w:szCs w:val="20"/>
              </w:rPr>
            </w:pPr>
            <w:r w:rsidRPr="0092615F">
              <w:rPr>
                <w:rFonts w:ascii="Times New Roman" w:hAnsi="Times New Roman" w:cs="Times New Roman"/>
                <w:sz w:val="20"/>
                <w:szCs w:val="20"/>
              </w:rPr>
              <w:t>6.</w:t>
            </w:r>
          </w:p>
        </w:tc>
        <w:tc>
          <w:tcPr>
            <w:tcW w:w="2670" w:type="dxa"/>
            <w:vAlign w:val="center"/>
          </w:tcPr>
          <w:p w14:paraId="520FFEDC" w14:textId="77777777" w:rsidR="00272834" w:rsidRPr="0092615F" w:rsidRDefault="00272834" w:rsidP="00517244">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VZI APP Nacionālais botāniskais dārzs</w:t>
            </w:r>
          </w:p>
        </w:tc>
        <w:tc>
          <w:tcPr>
            <w:tcW w:w="3928" w:type="dxa"/>
            <w:vAlign w:val="center"/>
          </w:tcPr>
          <w:p w14:paraId="4AB127DF" w14:textId="77777777" w:rsidR="00272834" w:rsidRPr="0092615F" w:rsidRDefault="00272834" w:rsidP="00517244">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Ēku un piekļuves infrastruktūras būvniecība</w:t>
            </w:r>
          </w:p>
        </w:tc>
        <w:tc>
          <w:tcPr>
            <w:tcW w:w="1032" w:type="dxa"/>
            <w:vAlign w:val="center"/>
          </w:tcPr>
          <w:p w14:paraId="095369B6" w14:textId="77777777" w:rsidR="00272834" w:rsidRPr="0092615F" w:rsidRDefault="00272834" w:rsidP="00517244">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3</w:t>
            </w:r>
          </w:p>
        </w:tc>
        <w:tc>
          <w:tcPr>
            <w:tcW w:w="1264" w:type="dxa"/>
            <w:vAlign w:val="center"/>
          </w:tcPr>
          <w:p w14:paraId="600B1A78" w14:textId="77777777" w:rsidR="00272834" w:rsidRPr="0092615F" w:rsidRDefault="00272834" w:rsidP="00517244">
            <w:pPr>
              <w:ind w:right="208"/>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2,5</w:t>
            </w:r>
            <w:r w:rsidR="009C11A4" w:rsidRPr="0092615F">
              <w:rPr>
                <w:rFonts w:ascii="Times New Roman" w:hAnsi="Times New Roman" w:cs="Times New Roman"/>
                <w:sz w:val="20"/>
                <w:szCs w:val="20"/>
              </w:rPr>
              <w:t>0</w:t>
            </w:r>
          </w:p>
        </w:tc>
      </w:tr>
      <w:tr w:rsidR="00272834" w:rsidRPr="0092615F" w14:paraId="2CEF50FA" w14:textId="77777777" w:rsidTr="00D01C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4" w:type="dxa"/>
            <w:vAlign w:val="center"/>
          </w:tcPr>
          <w:p w14:paraId="0E6D0A3C" w14:textId="77777777" w:rsidR="00272834" w:rsidRPr="0092615F" w:rsidRDefault="00272834" w:rsidP="00517244">
            <w:pPr>
              <w:jc w:val="center"/>
              <w:rPr>
                <w:rFonts w:ascii="Times New Roman" w:hAnsi="Times New Roman" w:cs="Times New Roman"/>
                <w:sz w:val="20"/>
                <w:szCs w:val="20"/>
              </w:rPr>
            </w:pPr>
            <w:r w:rsidRPr="0092615F">
              <w:rPr>
                <w:rFonts w:ascii="Times New Roman" w:hAnsi="Times New Roman" w:cs="Times New Roman"/>
                <w:sz w:val="20"/>
                <w:szCs w:val="20"/>
              </w:rPr>
              <w:t>7.</w:t>
            </w:r>
          </w:p>
        </w:tc>
        <w:tc>
          <w:tcPr>
            <w:tcW w:w="2670" w:type="dxa"/>
            <w:vAlign w:val="center"/>
          </w:tcPr>
          <w:p w14:paraId="082E596C" w14:textId="77777777" w:rsidR="00272834" w:rsidRPr="0092615F" w:rsidRDefault="00272834" w:rsidP="00517244">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Liepājas Jūrniecības koledža</w:t>
            </w:r>
          </w:p>
        </w:tc>
        <w:tc>
          <w:tcPr>
            <w:tcW w:w="3928" w:type="dxa"/>
            <w:vAlign w:val="center"/>
          </w:tcPr>
          <w:p w14:paraId="75292B7E" w14:textId="77777777" w:rsidR="00272834" w:rsidRPr="0092615F" w:rsidRDefault="00272834" w:rsidP="00517244">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Jūrniecība, izglītības pakalpojumi</w:t>
            </w:r>
          </w:p>
        </w:tc>
        <w:tc>
          <w:tcPr>
            <w:tcW w:w="1032" w:type="dxa"/>
            <w:vAlign w:val="center"/>
          </w:tcPr>
          <w:p w14:paraId="477687DE" w14:textId="77777777" w:rsidR="00272834" w:rsidRPr="0092615F" w:rsidRDefault="00272834" w:rsidP="00517244">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1</w:t>
            </w:r>
          </w:p>
        </w:tc>
        <w:tc>
          <w:tcPr>
            <w:tcW w:w="1264" w:type="dxa"/>
            <w:vAlign w:val="center"/>
          </w:tcPr>
          <w:p w14:paraId="29473CAC" w14:textId="77777777" w:rsidR="00272834" w:rsidRPr="0092615F" w:rsidRDefault="00272834" w:rsidP="00517244">
            <w:pPr>
              <w:ind w:right="208"/>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1</w:t>
            </w:r>
            <w:r w:rsidR="009C11A4" w:rsidRPr="0092615F">
              <w:rPr>
                <w:rFonts w:ascii="Times New Roman" w:hAnsi="Times New Roman" w:cs="Times New Roman"/>
                <w:sz w:val="20"/>
                <w:szCs w:val="20"/>
              </w:rPr>
              <w:t>,00</w:t>
            </w:r>
          </w:p>
        </w:tc>
      </w:tr>
      <w:tr w:rsidR="00272834" w:rsidRPr="0092615F" w14:paraId="05C113FA" w14:textId="77777777" w:rsidTr="00D01CE5">
        <w:tc>
          <w:tcPr>
            <w:cnfStyle w:val="001000000000" w:firstRow="0" w:lastRow="0" w:firstColumn="1" w:lastColumn="0" w:oddVBand="0" w:evenVBand="0" w:oddHBand="0" w:evenHBand="0" w:firstRowFirstColumn="0" w:firstRowLastColumn="0" w:lastRowFirstColumn="0" w:lastRowLastColumn="0"/>
            <w:tcW w:w="444" w:type="dxa"/>
            <w:vAlign w:val="center"/>
          </w:tcPr>
          <w:p w14:paraId="74024D06" w14:textId="77777777" w:rsidR="00272834" w:rsidRPr="0092615F" w:rsidRDefault="00272834" w:rsidP="00517244">
            <w:pPr>
              <w:jc w:val="center"/>
              <w:rPr>
                <w:rFonts w:ascii="Times New Roman" w:hAnsi="Times New Roman" w:cs="Times New Roman"/>
                <w:sz w:val="20"/>
                <w:szCs w:val="20"/>
              </w:rPr>
            </w:pPr>
            <w:r w:rsidRPr="0092615F">
              <w:rPr>
                <w:rFonts w:ascii="Times New Roman" w:hAnsi="Times New Roman" w:cs="Times New Roman"/>
                <w:sz w:val="20"/>
                <w:szCs w:val="20"/>
              </w:rPr>
              <w:t>8.</w:t>
            </w:r>
          </w:p>
        </w:tc>
        <w:tc>
          <w:tcPr>
            <w:tcW w:w="2670" w:type="dxa"/>
            <w:vAlign w:val="center"/>
          </w:tcPr>
          <w:p w14:paraId="1751E6F4" w14:textId="1C0D9B38" w:rsidR="00272834" w:rsidRPr="0092615F" w:rsidRDefault="00272834" w:rsidP="00517244">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VSIA "Strenču psihoneiroloģiskā slimnīca"</w:t>
            </w:r>
          </w:p>
        </w:tc>
        <w:tc>
          <w:tcPr>
            <w:tcW w:w="3928" w:type="dxa"/>
            <w:vAlign w:val="center"/>
          </w:tcPr>
          <w:p w14:paraId="3C15D736" w14:textId="77777777" w:rsidR="00272834" w:rsidRPr="0092615F" w:rsidRDefault="00272834" w:rsidP="00517244">
            <w:pP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Veselības aprūpe un I</w:t>
            </w:r>
            <w:r w:rsidR="001A3E5C" w:rsidRPr="0092615F">
              <w:rPr>
                <w:rFonts w:ascii="Times New Roman" w:hAnsi="Times New Roman" w:cs="Times New Roman"/>
                <w:sz w:val="20"/>
                <w:szCs w:val="20"/>
              </w:rPr>
              <w:t>K</w:t>
            </w:r>
            <w:r w:rsidRPr="0092615F">
              <w:rPr>
                <w:rFonts w:ascii="Times New Roman" w:hAnsi="Times New Roman" w:cs="Times New Roman"/>
                <w:sz w:val="20"/>
                <w:szCs w:val="20"/>
              </w:rPr>
              <w:t>T nodrošinājums</w:t>
            </w:r>
          </w:p>
        </w:tc>
        <w:tc>
          <w:tcPr>
            <w:tcW w:w="1032" w:type="dxa"/>
            <w:vAlign w:val="center"/>
          </w:tcPr>
          <w:p w14:paraId="2CEE11C7" w14:textId="77777777" w:rsidR="00272834" w:rsidRPr="0092615F" w:rsidRDefault="00272834" w:rsidP="00517244">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3</w:t>
            </w:r>
          </w:p>
        </w:tc>
        <w:tc>
          <w:tcPr>
            <w:tcW w:w="1264" w:type="dxa"/>
            <w:vAlign w:val="center"/>
          </w:tcPr>
          <w:p w14:paraId="442CCCFE" w14:textId="77777777" w:rsidR="00272834" w:rsidRPr="0092615F" w:rsidRDefault="00272834" w:rsidP="00517244">
            <w:pPr>
              <w:ind w:right="208"/>
              <w:jc w:val="righ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0,6</w:t>
            </w:r>
            <w:r w:rsidR="009C11A4" w:rsidRPr="0092615F">
              <w:rPr>
                <w:rFonts w:ascii="Times New Roman" w:hAnsi="Times New Roman" w:cs="Times New Roman"/>
                <w:sz w:val="20"/>
                <w:szCs w:val="20"/>
              </w:rPr>
              <w:t>0</w:t>
            </w:r>
          </w:p>
        </w:tc>
      </w:tr>
      <w:tr w:rsidR="00B764A0" w:rsidRPr="0092615F" w14:paraId="557C978F" w14:textId="77777777" w:rsidTr="00D01C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4" w:type="dxa"/>
            <w:vAlign w:val="center"/>
          </w:tcPr>
          <w:p w14:paraId="5B282048" w14:textId="77777777" w:rsidR="00B764A0" w:rsidRPr="0092615F" w:rsidRDefault="00B764A0" w:rsidP="00517244">
            <w:pPr>
              <w:jc w:val="center"/>
              <w:rPr>
                <w:rFonts w:ascii="Times New Roman" w:hAnsi="Times New Roman" w:cs="Times New Roman"/>
                <w:sz w:val="20"/>
                <w:szCs w:val="20"/>
              </w:rPr>
            </w:pPr>
            <w:r w:rsidRPr="0092615F">
              <w:rPr>
                <w:rFonts w:ascii="Times New Roman" w:hAnsi="Times New Roman" w:cs="Times New Roman"/>
                <w:sz w:val="20"/>
                <w:szCs w:val="20"/>
              </w:rPr>
              <w:t>9.</w:t>
            </w:r>
          </w:p>
        </w:tc>
        <w:tc>
          <w:tcPr>
            <w:tcW w:w="2670" w:type="dxa"/>
            <w:vAlign w:val="center"/>
          </w:tcPr>
          <w:p w14:paraId="2D6B486B" w14:textId="77777777" w:rsidR="00B764A0" w:rsidRPr="0092615F" w:rsidRDefault="00B764A0" w:rsidP="00517244">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Valsts valodas centrs</w:t>
            </w:r>
          </w:p>
        </w:tc>
        <w:tc>
          <w:tcPr>
            <w:tcW w:w="3928" w:type="dxa"/>
            <w:vAlign w:val="center"/>
          </w:tcPr>
          <w:p w14:paraId="07C5F7AF" w14:textId="77777777" w:rsidR="00C36D09" w:rsidRPr="0092615F" w:rsidRDefault="00B764A0" w:rsidP="00517244">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Tulkošana un valodniecība</w:t>
            </w:r>
            <w:r w:rsidR="00F60FC1" w:rsidRPr="0092615F">
              <w:rPr>
                <w:rFonts w:ascii="Times New Roman" w:hAnsi="Times New Roman" w:cs="Times New Roman"/>
                <w:sz w:val="20"/>
                <w:szCs w:val="20"/>
              </w:rPr>
              <w:t xml:space="preserve"> </w:t>
            </w:r>
          </w:p>
          <w:p w14:paraId="50BB9AA3" w14:textId="77777777" w:rsidR="00B764A0" w:rsidRPr="0092615F" w:rsidRDefault="00F60FC1" w:rsidP="00517244">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(IKT jomas projekti)</w:t>
            </w:r>
          </w:p>
        </w:tc>
        <w:tc>
          <w:tcPr>
            <w:tcW w:w="1032" w:type="dxa"/>
            <w:vAlign w:val="center"/>
          </w:tcPr>
          <w:p w14:paraId="4828438B" w14:textId="77777777" w:rsidR="00B764A0" w:rsidRPr="0092615F" w:rsidRDefault="00B764A0" w:rsidP="00517244">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2</w:t>
            </w:r>
          </w:p>
        </w:tc>
        <w:tc>
          <w:tcPr>
            <w:tcW w:w="1264" w:type="dxa"/>
            <w:vAlign w:val="center"/>
          </w:tcPr>
          <w:p w14:paraId="4BB40DA7" w14:textId="77777777" w:rsidR="00B764A0" w:rsidRPr="0092615F" w:rsidRDefault="00B764A0" w:rsidP="00517244">
            <w:pPr>
              <w:ind w:right="208"/>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rPr>
            </w:pPr>
            <w:r w:rsidRPr="0092615F">
              <w:rPr>
                <w:rFonts w:ascii="Times New Roman" w:hAnsi="Times New Roman" w:cs="Times New Roman"/>
                <w:sz w:val="20"/>
                <w:szCs w:val="20"/>
              </w:rPr>
              <w:t>Nav aprēķināts</w:t>
            </w:r>
          </w:p>
        </w:tc>
      </w:tr>
      <w:tr w:rsidR="00D15DF6" w:rsidRPr="0092615F" w14:paraId="1A2621EE" w14:textId="77777777" w:rsidTr="00D01CE5">
        <w:trPr>
          <w:trHeight w:val="331"/>
        </w:trPr>
        <w:tc>
          <w:tcPr>
            <w:cnfStyle w:val="001000000000" w:firstRow="0" w:lastRow="0" w:firstColumn="1" w:lastColumn="0" w:oddVBand="0" w:evenVBand="0" w:oddHBand="0" w:evenHBand="0" w:firstRowFirstColumn="0" w:firstRowLastColumn="0" w:lastRowFirstColumn="0" w:lastRowLastColumn="0"/>
            <w:tcW w:w="444" w:type="dxa"/>
          </w:tcPr>
          <w:p w14:paraId="27CF2543" w14:textId="77777777" w:rsidR="00D15DF6" w:rsidRPr="0092615F" w:rsidRDefault="00D15DF6" w:rsidP="004900A4">
            <w:pPr>
              <w:jc w:val="both"/>
              <w:rPr>
                <w:rFonts w:ascii="Times New Roman" w:hAnsi="Times New Roman" w:cs="Times New Roman"/>
                <w:sz w:val="20"/>
                <w:szCs w:val="20"/>
              </w:rPr>
            </w:pPr>
          </w:p>
        </w:tc>
        <w:tc>
          <w:tcPr>
            <w:tcW w:w="2670" w:type="dxa"/>
          </w:tcPr>
          <w:p w14:paraId="50D54CC9" w14:textId="77777777" w:rsidR="00D15DF6" w:rsidRPr="0092615F" w:rsidRDefault="00D15DF6" w:rsidP="004900A4">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0"/>
                <w:szCs w:val="20"/>
              </w:rPr>
            </w:pPr>
          </w:p>
        </w:tc>
        <w:tc>
          <w:tcPr>
            <w:tcW w:w="3928" w:type="dxa"/>
            <w:vAlign w:val="center"/>
          </w:tcPr>
          <w:p w14:paraId="21EFA5DF" w14:textId="77777777" w:rsidR="00D15DF6" w:rsidRPr="0092615F" w:rsidRDefault="00D15DF6" w:rsidP="00D01CE5">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0"/>
                <w:szCs w:val="20"/>
              </w:rPr>
            </w:pPr>
            <w:r w:rsidRPr="0092615F">
              <w:rPr>
                <w:rFonts w:ascii="Times New Roman" w:hAnsi="Times New Roman" w:cs="Times New Roman"/>
                <w:b/>
                <w:bCs/>
                <w:sz w:val="20"/>
                <w:szCs w:val="20"/>
              </w:rPr>
              <w:t>KOPĀ</w:t>
            </w:r>
          </w:p>
        </w:tc>
        <w:tc>
          <w:tcPr>
            <w:tcW w:w="1032" w:type="dxa"/>
            <w:vAlign w:val="center"/>
          </w:tcPr>
          <w:p w14:paraId="01BB103E" w14:textId="77777777" w:rsidR="00D15DF6" w:rsidRPr="0092615F" w:rsidRDefault="00D6388A" w:rsidP="00D01CE5">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0"/>
                <w:szCs w:val="20"/>
              </w:rPr>
            </w:pPr>
            <w:r w:rsidRPr="0092615F">
              <w:rPr>
                <w:rFonts w:ascii="Times New Roman" w:hAnsi="Times New Roman" w:cs="Times New Roman"/>
                <w:b/>
                <w:bCs/>
                <w:sz w:val="20"/>
                <w:szCs w:val="20"/>
              </w:rPr>
              <w:t>1</w:t>
            </w:r>
            <w:r w:rsidR="002F4953" w:rsidRPr="0092615F">
              <w:rPr>
                <w:rFonts w:ascii="Times New Roman" w:hAnsi="Times New Roman" w:cs="Times New Roman"/>
                <w:b/>
                <w:bCs/>
                <w:sz w:val="20"/>
                <w:szCs w:val="20"/>
              </w:rPr>
              <w:t>4</w:t>
            </w:r>
          </w:p>
        </w:tc>
        <w:tc>
          <w:tcPr>
            <w:tcW w:w="1264" w:type="dxa"/>
            <w:vAlign w:val="center"/>
          </w:tcPr>
          <w:p w14:paraId="006ABECB" w14:textId="77777777" w:rsidR="00D15DF6" w:rsidRPr="0092615F" w:rsidRDefault="00EB66BD" w:rsidP="00D01CE5">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bCs/>
                <w:sz w:val="20"/>
                <w:szCs w:val="20"/>
              </w:rPr>
            </w:pPr>
            <w:r w:rsidRPr="0092615F">
              <w:rPr>
                <w:rFonts w:ascii="Times New Roman" w:hAnsi="Times New Roman" w:cs="Times New Roman"/>
                <w:b/>
                <w:bCs/>
                <w:sz w:val="20"/>
                <w:szCs w:val="20"/>
              </w:rPr>
              <w:t>445</w:t>
            </w:r>
            <w:r w:rsidR="00D15DF6" w:rsidRPr="0092615F">
              <w:rPr>
                <w:rFonts w:ascii="Times New Roman" w:hAnsi="Times New Roman" w:cs="Times New Roman"/>
                <w:b/>
                <w:bCs/>
                <w:sz w:val="20"/>
                <w:szCs w:val="20"/>
              </w:rPr>
              <w:t>,</w:t>
            </w:r>
            <w:r w:rsidRPr="0092615F">
              <w:rPr>
                <w:rFonts w:ascii="Times New Roman" w:hAnsi="Times New Roman" w:cs="Times New Roman"/>
                <w:b/>
                <w:bCs/>
                <w:sz w:val="20"/>
                <w:szCs w:val="20"/>
              </w:rPr>
              <w:t>6</w:t>
            </w:r>
            <w:r w:rsidR="00D15DF6" w:rsidRPr="0092615F">
              <w:rPr>
                <w:rFonts w:ascii="Times New Roman" w:hAnsi="Times New Roman" w:cs="Times New Roman"/>
                <w:b/>
                <w:bCs/>
                <w:sz w:val="20"/>
                <w:szCs w:val="20"/>
              </w:rPr>
              <w:t>0</w:t>
            </w:r>
          </w:p>
        </w:tc>
      </w:tr>
    </w:tbl>
    <w:p w14:paraId="43F06A11" w14:textId="77777777" w:rsidR="00C36285" w:rsidRPr="0092615F" w:rsidRDefault="00C36285" w:rsidP="00621E96">
      <w:pPr>
        <w:spacing w:after="0" w:line="240" w:lineRule="auto"/>
        <w:ind w:firstLine="720"/>
        <w:jc w:val="both"/>
        <w:rPr>
          <w:rFonts w:ascii="Times New Roman" w:hAnsi="Times New Roman" w:cs="Times New Roman"/>
          <w:sz w:val="24"/>
          <w:szCs w:val="24"/>
        </w:rPr>
      </w:pPr>
    </w:p>
    <w:p w14:paraId="7921E73E" w14:textId="66B176AE" w:rsidR="00C03587" w:rsidRDefault="00267657" w:rsidP="008D40FB">
      <w:pPr>
        <w:spacing w:after="0" w:line="240" w:lineRule="auto"/>
        <w:ind w:firstLine="720"/>
        <w:jc w:val="both"/>
        <w:rPr>
          <w:rFonts w:ascii="Times New Roman" w:hAnsi="Times New Roman" w:cs="Times New Roman"/>
          <w:sz w:val="24"/>
          <w:szCs w:val="24"/>
        </w:rPr>
      </w:pPr>
      <w:r>
        <w:rPr>
          <w:rFonts w:ascii="Times New Roman" w:hAnsi="Times New Roman" w:cs="Times New Roman"/>
          <w:sz w:val="24"/>
          <w:szCs w:val="24"/>
        </w:rPr>
        <w:t xml:space="preserve">Kaut arī Latvijā </w:t>
      </w:r>
      <w:r w:rsidR="00F933C4">
        <w:rPr>
          <w:rFonts w:ascii="Times New Roman" w:hAnsi="Times New Roman" w:cs="Times New Roman"/>
          <w:sz w:val="24"/>
          <w:szCs w:val="24"/>
        </w:rPr>
        <w:t>ir vairāk nekā 170</w:t>
      </w:r>
      <w:r w:rsidR="00020445">
        <w:rPr>
          <w:rFonts w:ascii="Times New Roman" w:hAnsi="Times New Roman" w:cs="Times New Roman"/>
          <w:sz w:val="24"/>
          <w:szCs w:val="24"/>
        </w:rPr>
        <w:t xml:space="preserve"> ka</w:t>
      </w:r>
      <w:r w:rsidR="009A383F">
        <w:rPr>
          <w:rFonts w:ascii="Times New Roman" w:hAnsi="Times New Roman" w:cs="Times New Roman"/>
          <w:sz w:val="24"/>
          <w:szCs w:val="24"/>
        </w:rPr>
        <w:t>pitālsabiedrības</w:t>
      </w:r>
      <w:r w:rsidR="00126D26">
        <w:rPr>
          <w:rFonts w:ascii="Times New Roman" w:hAnsi="Times New Roman" w:cs="Times New Roman"/>
          <w:sz w:val="24"/>
          <w:szCs w:val="24"/>
        </w:rPr>
        <w:t xml:space="preserve">, </w:t>
      </w:r>
      <w:r w:rsidR="00126D26" w:rsidRPr="00126D26">
        <w:rPr>
          <w:rFonts w:ascii="Times New Roman" w:hAnsi="Times New Roman" w:cs="Times New Roman"/>
          <w:sz w:val="24"/>
          <w:szCs w:val="24"/>
        </w:rPr>
        <w:t>kurās kapitāldaļas pilnībā vai daļēji pieder valstij</w:t>
      </w:r>
      <w:r w:rsidR="004E599C">
        <w:rPr>
          <w:rStyle w:val="Vresatsauce"/>
          <w:rFonts w:ascii="Times New Roman" w:hAnsi="Times New Roman" w:cs="Times New Roman"/>
          <w:sz w:val="24"/>
          <w:szCs w:val="24"/>
        </w:rPr>
        <w:footnoteReference w:id="3"/>
      </w:r>
      <w:r w:rsidR="00126D26" w:rsidRPr="00126D26">
        <w:rPr>
          <w:rFonts w:ascii="Times New Roman" w:hAnsi="Times New Roman" w:cs="Times New Roman"/>
          <w:sz w:val="24"/>
          <w:szCs w:val="24"/>
        </w:rPr>
        <w:t xml:space="preserve"> (neieskaitot pašvaldīb</w:t>
      </w:r>
      <w:r w:rsidR="00992A43">
        <w:rPr>
          <w:rFonts w:ascii="Times New Roman" w:hAnsi="Times New Roman" w:cs="Times New Roman"/>
          <w:sz w:val="24"/>
          <w:szCs w:val="24"/>
        </w:rPr>
        <w:t>u</w:t>
      </w:r>
      <w:r w:rsidR="005518F7">
        <w:rPr>
          <w:rFonts w:ascii="Times New Roman" w:hAnsi="Times New Roman" w:cs="Times New Roman"/>
          <w:sz w:val="24"/>
          <w:szCs w:val="24"/>
        </w:rPr>
        <w:t xml:space="preserve"> kapitālsabi</w:t>
      </w:r>
      <w:r w:rsidR="001D41B0">
        <w:rPr>
          <w:rFonts w:ascii="Times New Roman" w:hAnsi="Times New Roman" w:cs="Times New Roman"/>
          <w:sz w:val="24"/>
          <w:szCs w:val="24"/>
        </w:rPr>
        <w:t>edrības</w:t>
      </w:r>
      <w:r w:rsidR="00126D26" w:rsidRPr="00126D26">
        <w:rPr>
          <w:rFonts w:ascii="Times New Roman" w:hAnsi="Times New Roman" w:cs="Times New Roman"/>
          <w:sz w:val="24"/>
          <w:szCs w:val="24"/>
        </w:rPr>
        <w:t xml:space="preserve">), un </w:t>
      </w:r>
      <w:r w:rsidR="00FA38D0">
        <w:rPr>
          <w:rFonts w:ascii="Times New Roman" w:hAnsi="Times New Roman" w:cs="Times New Roman"/>
          <w:sz w:val="24"/>
          <w:szCs w:val="24"/>
        </w:rPr>
        <w:t xml:space="preserve">vairāk </w:t>
      </w:r>
      <w:r w:rsidR="00B4107B">
        <w:rPr>
          <w:rFonts w:ascii="Times New Roman" w:hAnsi="Times New Roman" w:cs="Times New Roman"/>
          <w:sz w:val="24"/>
          <w:szCs w:val="24"/>
        </w:rPr>
        <w:t>nekā 170</w:t>
      </w:r>
      <w:r w:rsidR="003D2263">
        <w:rPr>
          <w:rFonts w:ascii="Times New Roman" w:hAnsi="Times New Roman" w:cs="Times New Roman"/>
          <w:sz w:val="24"/>
          <w:szCs w:val="24"/>
        </w:rPr>
        <w:t xml:space="preserve"> tiešās valsts pārvaldes iestādes</w:t>
      </w:r>
      <w:r w:rsidR="00FE5EA1">
        <w:rPr>
          <w:rStyle w:val="Vresatsauce"/>
          <w:rFonts w:ascii="Times New Roman" w:hAnsi="Times New Roman" w:cs="Times New Roman"/>
          <w:sz w:val="24"/>
          <w:szCs w:val="24"/>
        </w:rPr>
        <w:footnoteReference w:id="4"/>
      </w:r>
      <w:r w:rsidR="00917C42">
        <w:rPr>
          <w:rFonts w:ascii="Times New Roman" w:hAnsi="Times New Roman" w:cs="Times New Roman"/>
          <w:sz w:val="24"/>
          <w:szCs w:val="24"/>
        </w:rPr>
        <w:t xml:space="preserve"> (neieskaitot </w:t>
      </w:r>
      <w:r w:rsidR="005A347B">
        <w:rPr>
          <w:rFonts w:ascii="Times New Roman" w:hAnsi="Times New Roman" w:cs="Times New Roman"/>
          <w:sz w:val="24"/>
          <w:szCs w:val="24"/>
        </w:rPr>
        <w:t>pašvaldību iestādes)</w:t>
      </w:r>
      <w:r w:rsidR="00CF0ED7" w:rsidRPr="0092615F">
        <w:rPr>
          <w:rFonts w:ascii="Times New Roman" w:hAnsi="Times New Roman" w:cs="Times New Roman"/>
          <w:sz w:val="24"/>
          <w:szCs w:val="24"/>
        </w:rPr>
        <w:t xml:space="preserve">, </w:t>
      </w:r>
      <w:r w:rsidR="00FF4085">
        <w:rPr>
          <w:rFonts w:ascii="Times New Roman" w:hAnsi="Times New Roman" w:cs="Times New Roman"/>
          <w:sz w:val="24"/>
          <w:szCs w:val="24"/>
        </w:rPr>
        <w:t xml:space="preserve">no veiktās aptaujas </w:t>
      </w:r>
      <w:r w:rsidR="00CF0ED7" w:rsidRPr="0092615F">
        <w:rPr>
          <w:rFonts w:ascii="Times New Roman" w:hAnsi="Times New Roman" w:cs="Times New Roman"/>
          <w:sz w:val="24"/>
          <w:szCs w:val="24"/>
        </w:rPr>
        <w:t>redzams, ka valsts</w:t>
      </w:r>
      <w:r w:rsidR="00FF4085">
        <w:rPr>
          <w:rFonts w:ascii="Times New Roman" w:hAnsi="Times New Roman" w:cs="Times New Roman"/>
          <w:sz w:val="24"/>
          <w:szCs w:val="24"/>
        </w:rPr>
        <w:t xml:space="preserve"> pārvaldes</w:t>
      </w:r>
      <w:r w:rsidR="00CF0ED7" w:rsidRPr="0092615F">
        <w:rPr>
          <w:rFonts w:ascii="Times New Roman" w:hAnsi="Times New Roman" w:cs="Times New Roman"/>
          <w:sz w:val="24"/>
          <w:szCs w:val="24"/>
        </w:rPr>
        <w:t xml:space="preserve"> iestāžu</w:t>
      </w:r>
      <w:r w:rsidR="00737018" w:rsidRPr="0092615F">
        <w:rPr>
          <w:rFonts w:ascii="Times New Roman" w:hAnsi="Times New Roman" w:cs="Times New Roman"/>
          <w:sz w:val="24"/>
          <w:szCs w:val="24"/>
        </w:rPr>
        <w:t xml:space="preserve"> PPP projekta ideju skaits</w:t>
      </w:r>
      <w:r w:rsidR="008D40FB">
        <w:rPr>
          <w:rFonts w:ascii="Times New Roman" w:hAnsi="Times New Roman" w:cs="Times New Roman"/>
          <w:sz w:val="24"/>
          <w:szCs w:val="24"/>
        </w:rPr>
        <w:t xml:space="preserve"> s</w:t>
      </w:r>
      <w:r w:rsidR="008D40FB" w:rsidRPr="0092615F">
        <w:rPr>
          <w:rFonts w:ascii="Times New Roman" w:hAnsi="Times New Roman" w:cs="Times New Roman"/>
          <w:sz w:val="24"/>
          <w:szCs w:val="24"/>
        </w:rPr>
        <w:t>alīdzinājumā ar pašvaldībām</w:t>
      </w:r>
      <w:r w:rsidR="00737018" w:rsidRPr="0092615F">
        <w:rPr>
          <w:rFonts w:ascii="Times New Roman" w:hAnsi="Times New Roman" w:cs="Times New Roman"/>
          <w:sz w:val="24"/>
          <w:szCs w:val="24"/>
        </w:rPr>
        <w:t xml:space="preserve"> ir </w:t>
      </w:r>
      <w:r w:rsidR="00CE5144" w:rsidRPr="0092615F">
        <w:rPr>
          <w:rFonts w:ascii="Times New Roman" w:hAnsi="Times New Roman" w:cs="Times New Roman"/>
          <w:sz w:val="24"/>
          <w:szCs w:val="24"/>
        </w:rPr>
        <w:t>daudz mazāks (14 pret 107 projektu idejām)</w:t>
      </w:r>
      <w:r w:rsidR="005E3E7A" w:rsidRPr="0092615F">
        <w:rPr>
          <w:rFonts w:ascii="Times New Roman" w:hAnsi="Times New Roman" w:cs="Times New Roman"/>
          <w:sz w:val="24"/>
          <w:szCs w:val="24"/>
        </w:rPr>
        <w:t>.</w:t>
      </w:r>
      <w:r w:rsidR="00FE7795" w:rsidRPr="0092615F">
        <w:rPr>
          <w:rFonts w:ascii="Times New Roman" w:hAnsi="Times New Roman" w:cs="Times New Roman"/>
          <w:sz w:val="24"/>
          <w:szCs w:val="24"/>
        </w:rPr>
        <w:t xml:space="preserve"> </w:t>
      </w:r>
      <w:r w:rsidR="00CD6470">
        <w:rPr>
          <w:rFonts w:ascii="Times New Roman" w:hAnsi="Times New Roman" w:cs="Times New Roman"/>
          <w:sz w:val="24"/>
          <w:szCs w:val="24"/>
        </w:rPr>
        <w:t xml:space="preserve">Tā kā </w:t>
      </w:r>
      <w:r w:rsidR="00FE7795" w:rsidRPr="0092615F">
        <w:rPr>
          <w:rFonts w:ascii="Times New Roman" w:hAnsi="Times New Roman" w:cs="Times New Roman"/>
          <w:sz w:val="24"/>
          <w:szCs w:val="24"/>
        </w:rPr>
        <w:t>valsts pārval</w:t>
      </w:r>
      <w:r w:rsidR="00906EF3" w:rsidRPr="0092615F">
        <w:rPr>
          <w:rFonts w:ascii="Times New Roman" w:hAnsi="Times New Roman" w:cs="Times New Roman"/>
          <w:sz w:val="24"/>
          <w:szCs w:val="24"/>
        </w:rPr>
        <w:t>d</w:t>
      </w:r>
      <w:r w:rsidR="00FE7795" w:rsidRPr="0092615F">
        <w:rPr>
          <w:rFonts w:ascii="Times New Roman" w:hAnsi="Times New Roman" w:cs="Times New Roman"/>
          <w:sz w:val="24"/>
          <w:szCs w:val="24"/>
        </w:rPr>
        <w:t>es</w:t>
      </w:r>
      <w:r w:rsidR="005E3E7A" w:rsidRPr="0092615F">
        <w:rPr>
          <w:rFonts w:ascii="Times New Roman" w:hAnsi="Times New Roman" w:cs="Times New Roman"/>
          <w:sz w:val="24"/>
          <w:szCs w:val="24"/>
        </w:rPr>
        <w:t xml:space="preserve"> rīcībā </w:t>
      </w:r>
      <w:r w:rsidR="00CE1DB0">
        <w:rPr>
          <w:rFonts w:ascii="Times New Roman" w:hAnsi="Times New Roman" w:cs="Times New Roman"/>
          <w:sz w:val="24"/>
          <w:szCs w:val="24"/>
        </w:rPr>
        <w:t>ir lielākas</w:t>
      </w:r>
      <w:r w:rsidR="00F7192F">
        <w:rPr>
          <w:rFonts w:ascii="Times New Roman" w:hAnsi="Times New Roman" w:cs="Times New Roman"/>
          <w:sz w:val="24"/>
          <w:szCs w:val="24"/>
        </w:rPr>
        <w:t xml:space="preserve"> iespējas akumulēt </w:t>
      </w:r>
      <w:r w:rsidR="00AE63D8">
        <w:rPr>
          <w:rFonts w:ascii="Times New Roman" w:hAnsi="Times New Roman" w:cs="Times New Roman"/>
          <w:sz w:val="24"/>
          <w:szCs w:val="24"/>
        </w:rPr>
        <w:t>cil</w:t>
      </w:r>
      <w:r w:rsidR="00E549DD">
        <w:rPr>
          <w:rFonts w:ascii="Times New Roman" w:hAnsi="Times New Roman" w:cs="Times New Roman"/>
          <w:sz w:val="24"/>
          <w:szCs w:val="24"/>
        </w:rPr>
        <w:t xml:space="preserve">vēkresursus un </w:t>
      </w:r>
      <w:r w:rsidR="00101792">
        <w:rPr>
          <w:rFonts w:ascii="Times New Roman" w:hAnsi="Times New Roman" w:cs="Times New Roman"/>
          <w:sz w:val="24"/>
          <w:szCs w:val="24"/>
        </w:rPr>
        <w:t>finanšu resursus</w:t>
      </w:r>
      <w:r w:rsidR="00E549DD">
        <w:rPr>
          <w:rFonts w:ascii="Times New Roman" w:hAnsi="Times New Roman" w:cs="Times New Roman"/>
          <w:sz w:val="24"/>
          <w:szCs w:val="24"/>
        </w:rPr>
        <w:t xml:space="preserve"> PPP projektu īstenošanai</w:t>
      </w:r>
      <w:r w:rsidR="00495C97">
        <w:rPr>
          <w:rFonts w:ascii="Times New Roman" w:hAnsi="Times New Roman" w:cs="Times New Roman"/>
          <w:sz w:val="24"/>
          <w:szCs w:val="24"/>
        </w:rPr>
        <w:t>, nekā vidējai pašvaldībai</w:t>
      </w:r>
      <w:r w:rsidR="007A4E9C">
        <w:rPr>
          <w:rFonts w:ascii="Times New Roman" w:hAnsi="Times New Roman" w:cs="Times New Roman"/>
          <w:sz w:val="24"/>
          <w:szCs w:val="24"/>
        </w:rPr>
        <w:t xml:space="preserve">, jāsecina, ka </w:t>
      </w:r>
      <w:r w:rsidR="00A5338F">
        <w:rPr>
          <w:rFonts w:ascii="Times New Roman" w:hAnsi="Times New Roman" w:cs="Times New Roman"/>
          <w:sz w:val="24"/>
          <w:szCs w:val="24"/>
        </w:rPr>
        <w:t>valsts</w:t>
      </w:r>
      <w:r w:rsidR="00FE7795" w:rsidRPr="0092615F">
        <w:rPr>
          <w:rFonts w:ascii="Times New Roman" w:hAnsi="Times New Roman" w:cs="Times New Roman"/>
          <w:sz w:val="24"/>
          <w:szCs w:val="24"/>
        </w:rPr>
        <w:t xml:space="preserve"> </w:t>
      </w:r>
      <w:r w:rsidR="00A5338F">
        <w:rPr>
          <w:rFonts w:ascii="Times New Roman" w:hAnsi="Times New Roman" w:cs="Times New Roman"/>
          <w:sz w:val="24"/>
          <w:szCs w:val="24"/>
        </w:rPr>
        <w:t>pārvaldē</w:t>
      </w:r>
      <w:r w:rsidR="009D6E14">
        <w:rPr>
          <w:rFonts w:ascii="Times New Roman" w:hAnsi="Times New Roman" w:cs="Times New Roman"/>
          <w:sz w:val="24"/>
          <w:szCs w:val="24"/>
        </w:rPr>
        <w:t xml:space="preserve"> PPP</w:t>
      </w:r>
      <w:r w:rsidR="00383053">
        <w:rPr>
          <w:rFonts w:ascii="Times New Roman" w:hAnsi="Times New Roman" w:cs="Times New Roman"/>
          <w:sz w:val="24"/>
          <w:szCs w:val="24"/>
        </w:rPr>
        <w:t xml:space="preserve"> jomas potenciāls ir </w:t>
      </w:r>
      <w:r w:rsidR="00EB4862">
        <w:rPr>
          <w:rFonts w:ascii="Times New Roman" w:hAnsi="Times New Roman" w:cs="Times New Roman"/>
          <w:sz w:val="24"/>
          <w:szCs w:val="24"/>
        </w:rPr>
        <w:t>apzināts vēl mazāk</w:t>
      </w:r>
      <w:r w:rsidR="0045509D">
        <w:rPr>
          <w:rFonts w:ascii="Times New Roman" w:hAnsi="Times New Roman" w:cs="Times New Roman"/>
          <w:sz w:val="24"/>
          <w:szCs w:val="24"/>
        </w:rPr>
        <w:t>ā</w:t>
      </w:r>
      <w:r w:rsidR="005F208C">
        <w:rPr>
          <w:rFonts w:ascii="Times New Roman" w:hAnsi="Times New Roman" w:cs="Times New Roman"/>
          <w:sz w:val="24"/>
          <w:szCs w:val="24"/>
        </w:rPr>
        <w:t xml:space="preserve"> mērā</w:t>
      </w:r>
      <w:r w:rsidR="00EB4862">
        <w:rPr>
          <w:rFonts w:ascii="Times New Roman" w:hAnsi="Times New Roman" w:cs="Times New Roman"/>
          <w:sz w:val="24"/>
          <w:szCs w:val="24"/>
        </w:rPr>
        <w:t>, nekā pašvaldībās</w:t>
      </w:r>
      <w:r w:rsidR="002B67E2" w:rsidRPr="0092615F">
        <w:rPr>
          <w:rFonts w:ascii="Times New Roman" w:hAnsi="Times New Roman" w:cs="Times New Roman"/>
          <w:sz w:val="24"/>
          <w:szCs w:val="24"/>
        </w:rPr>
        <w:t>.</w:t>
      </w:r>
      <w:r w:rsidR="00D7175B">
        <w:rPr>
          <w:rFonts w:ascii="Times New Roman" w:hAnsi="Times New Roman" w:cs="Times New Roman"/>
          <w:sz w:val="24"/>
          <w:szCs w:val="24"/>
        </w:rPr>
        <w:t xml:space="preserve"> </w:t>
      </w:r>
      <w:r w:rsidR="00FE38FC">
        <w:rPr>
          <w:rFonts w:ascii="Times New Roman" w:hAnsi="Times New Roman" w:cs="Times New Roman"/>
          <w:sz w:val="24"/>
          <w:szCs w:val="24"/>
        </w:rPr>
        <w:t>Un t</w:t>
      </w:r>
      <w:r w:rsidR="00D7175B">
        <w:rPr>
          <w:rFonts w:ascii="Times New Roman" w:hAnsi="Times New Roman" w:cs="Times New Roman"/>
          <w:sz w:val="24"/>
          <w:szCs w:val="24"/>
        </w:rPr>
        <w:t>o</w:t>
      </w:r>
      <w:r w:rsidR="00FE38FC">
        <w:rPr>
          <w:rFonts w:ascii="Times New Roman" w:hAnsi="Times New Roman" w:cs="Times New Roman"/>
          <w:sz w:val="24"/>
          <w:szCs w:val="24"/>
        </w:rPr>
        <w:t xml:space="preserve"> apliecina</w:t>
      </w:r>
      <w:r w:rsidR="00EF32A2">
        <w:rPr>
          <w:rFonts w:ascii="Times New Roman" w:hAnsi="Times New Roman" w:cs="Times New Roman"/>
          <w:sz w:val="24"/>
          <w:szCs w:val="24"/>
        </w:rPr>
        <w:t xml:space="preserve"> tas</w:t>
      </w:r>
      <w:r w:rsidR="007D0AFE">
        <w:rPr>
          <w:rFonts w:ascii="Times New Roman" w:hAnsi="Times New Roman" w:cs="Times New Roman"/>
          <w:sz w:val="24"/>
          <w:szCs w:val="24"/>
        </w:rPr>
        <w:t xml:space="preserve">, ka </w:t>
      </w:r>
      <w:r w:rsidR="00EF32A2">
        <w:rPr>
          <w:rFonts w:ascii="Times New Roman" w:hAnsi="Times New Roman" w:cs="Times New Roman"/>
          <w:sz w:val="24"/>
          <w:szCs w:val="24"/>
        </w:rPr>
        <w:t xml:space="preserve">arī </w:t>
      </w:r>
      <w:r w:rsidR="007D0AFE">
        <w:rPr>
          <w:rFonts w:ascii="Times New Roman" w:hAnsi="Times New Roman" w:cs="Times New Roman"/>
          <w:sz w:val="24"/>
          <w:szCs w:val="24"/>
        </w:rPr>
        <w:t>salīdzinoši neliel</w:t>
      </w:r>
      <w:r w:rsidR="00EF32A2">
        <w:rPr>
          <w:rFonts w:ascii="Times New Roman" w:hAnsi="Times New Roman" w:cs="Times New Roman"/>
          <w:sz w:val="24"/>
          <w:szCs w:val="24"/>
        </w:rPr>
        <w:t>ām</w:t>
      </w:r>
      <w:r w:rsidR="007D0AFE">
        <w:rPr>
          <w:rFonts w:ascii="Times New Roman" w:hAnsi="Times New Roman" w:cs="Times New Roman"/>
          <w:sz w:val="24"/>
          <w:szCs w:val="24"/>
        </w:rPr>
        <w:t xml:space="preserve"> valsts pārvaldes iestād</w:t>
      </w:r>
      <w:r w:rsidR="00EF32A2">
        <w:rPr>
          <w:rFonts w:ascii="Times New Roman" w:hAnsi="Times New Roman" w:cs="Times New Roman"/>
          <w:sz w:val="24"/>
          <w:szCs w:val="24"/>
        </w:rPr>
        <w:t>ēm</w:t>
      </w:r>
      <w:r w:rsidR="00983254">
        <w:rPr>
          <w:rFonts w:ascii="Times New Roman" w:hAnsi="Times New Roman" w:cs="Times New Roman"/>
          <w:sz w:val="24"/>
          <w:szCs w:val="24"/>
        </w:rPr>
        <w:t xml:space="preserve"> (izglītības</w:t>
      </w:r>
      <w:r w:rsidR="00CA2A2D">
        <w:rPr>
          <w:rFonts w:ascii="Times New Roman" w:hAnsi="Times New Roman" w:cs="Times New Roman"/>
          <w:sz w:val="24"/>
          <w:szCs w:val="24"/>
        </w:rPr>
        <w:t>, vese</w:t>
      </w:r>
      <w:r w:rsidR="00331DF4">
        <w:rPr>
          <w:rFonts w:ascii="Times New Roman" w:hAnsi="Times New Roman" w:cs="Times New Roman"/>
          <w:sz w:val="24"/>
          <w:szCs w:val="24"/>
        </w:rPr>
        <w:t>lības aprūpes iestādēm u.c</w:t>
      </w:r>
      <w:r w:rsidR="00675496">
        <w:rPr>
          <w:rFonts w:ascii="Times New Roman" w:hAnsi="Times New Roman" w:cs="Times New Roman"/>
          <w:sz w:val="24"/>
          <w:szCs w:val="24"/>
        </w:rPr>
        <w:t>.</w:t>
      </w:r>
      <w:r w:rsidR="00331DF4">
        <w:rPr>
          <w:rFonts w:ascii="Times New Roman" w:hAnsi="Times New Roman" w:cs="Times New Roman"/>
          <w:sz w:val="24"/>
          <w:szCs w:val="24"/>
        </w:rPr>
        <w:t>)</w:t>
      </w:r>
      <w:r w:rsidR="00EF32A2">
        <w:rPr>
          <w:rFonts w:ascii="Times New Roman" w:hAnsi="Times New Roman" w:cs="Times New Roman"/>
          <w:sz w:val="24"/>
          <w:szCs w:val="24"/>
        </w:rPr>
        <w:t xml:space="preserve"> var būt </w:t>
      </w:r>
      <w:r w:rsidR="00E208A3">
        <w:rPr>
          <w:rFonts w:ascii="Times New Roman" w:hAnsi="Times New Roman" w:cs="Times New Roman"/>
          <w:sz w:val="24"/>
          <w:szCs w:val="24"/>
        </w:rPr>
        <w:t>PPP</w:t>
      </w:r>
      <w:r w:rsidR="00152D5A">
        <w:rPr>
          <w:rFonts w:ascii="Times New Roman" w:hAnsi="Times New Roman" w:cs="Times New Roman"/>
          <w:sz w:val="24"/>
          <w:szCs w:val="24"/>
        </w:rPr>
        <w:t xml:space="preserve"> </w:t>
      </w:r>
      <w:r w:rsidR="00EF32A2">
        <w:rPr>
          <w:rFonts w:ascii="Times New Roman" w:hAnsi="Times New Roman" w:cs="Times New Roman"/>
          <w:sz w:val="24"/>
          <w:szCs w:val="24"/>
        </w:rPr>
        <w:t>projektu idejas</w:t>
      </w:r>
      <w:r w:rsidR="00152D5A">
        <w:rPr>
          <w:rFonts w:ascii="Times New Roman" w:hAnsi="Times New Roman" w:cs="Times New Roman"/>
          <w:sz w:val="24"/>
          <w:szCs w:val="24"/>
        </w:rPr>
        <w:t xml:space="preserve">, kuras ir </w:t>
      </w:r>
      <w:r w:rsidR="0015653E">
        <w:rPr>
          <w:rFonts w:ascii="Times New Roman" w:hAnsi="Times New Roman" w:cs="Times New Roman"/>
          <w:sz w:val="24"/>
          <w:szCs w:val="24"/>
        </w:rPr>
        <w:t xml:space="preserve">reāli </w:t>
      </w:r>
      <w:r w:rsidR="00D80973">
        <w:rPr>
          <w:rFonts w:ascii="Times New Roman" w:hAnsi="Times New Roman" w:cs="Times New Roman"/>
          <w:sz w:val="24"/>
          <w:szCs w:val="24"/>
        </w:rPr>
        <w:t>īstenojamas.</w:t>
      </w:r>
    </w:p>
    <w:p w14:paraId="24B13C79" w14:textId="77777777" w:rsidR="004A55ED" w:rsidRPr="0092615F" w:rsidRDefault="00185F47" w:rsidP="00FA6619">
      <w:pPr>
        <w:spacing w:after="0" w:line="240" w:lineRule="auto"/>
        <w:ind w:firstLine="720"/>
        <w:jc w:val="both"/>
        <w:rPr>
          <w:rFonts w:ascii="Times New Roman" w:hAnsi="Times New Roman" w:cs="Times New Roman"/>
          <w:sz w:val="24"/>
          <w:szCs w:val="24"/>
        </w:rPr>
      </w:pPr>
      <w:r>
        <w:rPr>
          <w:rFonts w:ascii="Times New Roman" w:hAnsi="Times New Roman" w:cs="Times New Roman"/>
          <w:sz w:val="24"/>
          <w:szCs w:val="24"/>
        </w:rPr>
        <w:t xml:space="preserve"> </w:t>
      </w:r>
      <w:r w:rsidRPr="0092615F">
        <w:rPr>
          <w:rFonts w:ascii="Times New Roman" w:hAnsi="Times New Roman" w:cs="Times New Roman"/>
          <w:sz w:val="24"/>
          <w:szCs w:val="24"/>
        </w:rPr>
        <w:t xml:space="preserve"> </w:t>
      </w:r>
    </w:p>
    <w:p w14:paraId="3E69A6AE" w14:textId="77777777" w:rsidR="00304CF5" w:rsidRPr="0092615F" w:rsidRDefault="008E1BBC" w:rsidP="00D3323F">
      <w:pPr>
        <w:pStyle w:val="Sarakstarindkopa"/>
        <w:numPr>
          <w:ilvl w:val="0"/>
          <w:numId w:val="6"/>
        </w:numPr>
        <w:spacing w:line="240" w:lineRule="auto"/>
        <w:jc w:val="both"/>
        <w:rPr>
          <w:rFonts w:ascii="Times New Roman" w:hAnsi="Times New Roman" w:cs="Times New Roman"/>
          <w:b/>
          <w:bCs/>
          <w:sz w:val="28"/>
          <w:szCs w:val="28"/>
        </w:rPr>
      </w:pPr>
      <w:r w:rsidRPr="0092615F">
        <w:rPr>
          <w:rFonts w:ascii="Times New Roman" w:hAnsi="Times New Roman" w:cs="Times New Roman"/>
          <w:b/>
          <w:bCs/>
          <w:sz w:val="28"/>
          <w:szCs w:val="28"/>
        </w:rPr>
        <w:t>Uzņēmumu</w:t>
      </w:r>
      <w:r w:rsidR="00D3323F" w:rsidRPr="0092615F">
        <w:rPr>
          <w:rFonts w:ascii="Times New Roman" w:hAnsi="Times New Roman" w:cs="Times New Roman"/>
          <w:b/>
          <w:bCs/>
          <w:sz w:val="28"/>
          <w:szCs w:val="28"/>
        </w:rPr>
        <w:t xml:space="preserve"> analīze PPP projektu kontekstā</w:t>
      </w:r>
    </w:p>
    <w:p w14:paraId="762C27F1" w14:textId="77777777" w:rsidR="00CA2F5C" w:rsidRPr="0092615F" w:rsidRDefault="00C4393E" w:rsidP="003433F6">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 xml:space="preserve">Ņemot vērā to, ka </w:t>
      </w:r>
      <w:r w:rsidR="0055103D" w:rsidRPr="0092615F">
        <w:rPr>
          <w:rFonts w:ascii="Times New Roman" w:hAnsi="Times New Roman" w:cs="Times New Roman"/>
          <w:sz w:val="24"/>
          <w:szCs w:val="24"/>
        </w:rPr>
        <w:t xml:space="preserve">gandrīz visas PPP projektu idejas ir saistītas ar </w:t>
      </w:r>
      <w:r w:rsidR="009E4876" w:rsidRPr="0092615F">
        <w:rPr>
          <w:rFonts w:ascii="Times New Roman" w:hAnsi="Times New Roman" w:cs="Times New Roman"/>
          <w:sz w:val="24"/>
          <w:szCs w:val="24"/>
        </w:rPr>
        <w:t xml:space="preserve">būvniecību, </w:t>
      </w:r>
      <w:r w:rsidR="008E1BBC" w:rsidRPr="0092615F">
        <w:rPr>
          <w:rFonts w:ascii="Times New Roman" w:hAnsi="Times New Roman" w:cs="Times New Roman"/>
          <w:sz w:val="24"/>
          <w:szCs w:val="24"/>
        </w:rPr>
        <w:t>uzņēmumus</w:t>
      </w:r>
      <w:r w:rsidR="009E4876" w:rsidRPr="0092615F">
        <w:rPr>
          <w:rFonts w:ascii="Times New Roman" w:hAnsi="Times New Roman" w:cs="Times New Roman"/>
          <w:sz w:val="24"/>
          <w:szCs w:val="24"/>
        </w:rPr>
        <w:t xml:space="preserve"> un to iespējas sadarboties </w:t>
      </w:r>
      <w:r w:rsidR="00756B67" w:rsidRPr="0092615F">
        <w:rPr>
          <w:rFonts w:ascii="Times New Roman" w:hAnsi="Times New Roman" w:cs="Times New Roman"/>
          <w:sz w:val="24"/>
          <w:szCs w:val="24"/>
        </w:rPr>
        <w:t xml:space="preserve">ar valsti un pašvaldībām lietderīgi </w:t>
      </w:r>
      <w:r w:rsidR="00B22825" w:rsidRPr="0092615F">
        <w:rPr>
          <w:rFonts w:ascii="Times New Roman" w:hAnsi="Times New Roman" w:cs="Times New Roman"/>
          <w:sz w:val="24"/>
          <w:szCs w:val="24"/>
        </w:rPr>
        <w:t>analizēt ir tieši būvniecības nozar</w:t>
      </w:r>
      <w:r w:rsidR="00B43CA3" w:rsidRPr="0092615F">
        <w:rPr>
          <w:rFonts w:ascii="Times New Roman" w:hAnsi="Times New Roman" w:cs="Times New Roman"/>
          <w:sz w:val="24"/>
          <w:szCs w:val="24"/>
        </w:rPr>
        <w:t>es kontekstā</w:t>
      </w:r>
      <w:r w:rsidR="00B22825" w:rsidRPr="0092615F">
        <w:rPr>
          <w:rFonts w:ascii="Times New Roman" w:hAnsi="Times New Roman" w:cs="Times New Roman"/>
          <w:sz w:val="24"/>
          <w:szCs w:val="24"/>
        </w:rPr>
        <w:t>.</w:t>
      </w:r>
    </w:p>
    <w:p w14:paraId="17053460" w14:textId="42BD59FB" w:rsidR="00C950A0" w:rsidRPr="00C950A0" w:rsidRDefault="009042C2" w:rsidP="00C950A0">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Atbilstoši</w:t>
      </w:r>
      <w:r w:rsidR="00781E12">
        <w:rPr>
          <w:rFonts w:ascii="Times New Roman" w:hAnsi="Times New Roman" w:cs="Times New Roman"/>
          <w:sz w:val="24"/>
          <w:szCs w:val="24"/>
        </w:rPr>
        <w:t xml:space="preserve"> Centrālās statistikas</w:t>
      </w:r>
      <w:r w:rsidR="0032295D">
        <w:rPr>
          <w:rFonts w:ascii="Times New Roman" w:hAnsi="Times New Roman" w:cs="Times New Roman"/>
          <w:sz w:val="24"/>
          <w:szCs w:val="24"/>
        </w:rPr>
        <w:t xml:space="preserve"> pārvaldes</w:t>
      </w:r>
      <w:r w:rsidR="00192522">
        <w:rPr>
          <w:rFonts w:ascii="Times New Roman" w:hAnsi="Times New Roman" w:cs="Times New Roman"/>
          <w:sz w:val="24"/>
          <w:szCs w:val="24"/>
        </w:rPr>
        <w:t xml:space="preserve"> (turpmāk –</w:t>
      </w:r>
      <w:r w:rsidRPr="0092615F">
        <w:rPr>
          <w:rFonts w:ascii="Times New Roman" w:hAnsi="Times New Roman" w:cs="Times New Roman"/>
          <w:sz w:val="24"/>
          <w:szCs w:val="24"/>
        </w:rPr>
        <w:t xml:space="preserve"> CSP</w:t>
      </w:r>
      <w:r w:rsidR="00192522">
        <w:rPr>
          <w:rFonts w:ascii="Times New Roman" w:hAnsi="Times New Roman" w:cs="Times New Roman"/>
          <w:sz w:val="24"/>
          <w:szCs w:val="24"/>
        </w:rPr>
        <w:t>)</w:t>
      </w:r>
      <w:r w:rsidRPr="0092615F">
        <w:rPr>
          <w:rFonts w:ascii="Times New Roman" w:hAnsi="Times New Roman" w:cs="Times New Roman"/>
          <w:sz w:val="24"/>
          <w:szCs w:val="24"/>
        </w:rPr>
        <w:t xml:space="preserve"> datiem</w:t>
      </w:r>
      <w:r w:rsidR="00CF2085" w:rsidRPr="0092615F">
        <w:rPr>
          <w:rStyle w:val="Vresatsauce"/>
          <w:rFonts w:ascii="Times New Roman" w:hAnsi="Times New Roman" w:cs="Times New Roman"/>
          <w:sz w:val="24"/>
          <w:szCs w:val="24"/>
        </w:rPr>
        <w:footnoteReference w:id="5"/>
      </w:r>
      <w:r w:rsidRPr="0092615F">
        <w:rPr>
          <w:rFonts w:ascii="Times New Roman" w:hAnsi="Times New Roman" w:cs="Times New Roman"/>
          <w:sz w:val="24"/>
          <w:szCs w:val="24"/>
        </w:rPr>
        <w:t xml:space="preserve"> </w:t>
      </w:r>
      <w:r w:rsidR="007A4163" w:rsidRPr="0092615F">
        <w:rPr>
          <w:rFonts w:ascii="Times New Roman" w:hAnsi="Times New Roman" w:cs="Times New Roman"/>
          <w:sz w:val="24"/>
          <w:szCs w:val="24"/>
        </w:rPr>
        <w:t>2019.</w:t>
      </w:r>
      <w:r w:rsidR="0097695A">
        <w:rPr>
          <w:rFonts w:ascii="Times New Roman" w:hAnsi="Times New Roman" w:cs="Times New Roman"/>
          <w:sz w:val="24"/>
          <w:szCs w:val="24"/>
        </w:rPr>
        <w:t xml:space="preserve"> </w:t>
      </w:r>
      <w:r w:rsidR="007A4163" w:rsidRPr="0092615F">
        <w:rPr>
          <w:rFonts w:ascii="Times New Roman" w:hAnsi="Times New Roman" w:cs="Times New Roman"/>
          <w:sz w:val="24"/>
          <w:szCs w:val="24"/>
        </w:rPr>
        <w:t xml:space="preserve">gadā </w:t>
      </w:r>
      <w:r w:rsidR="0036471C" w:rsidRPr="0092615F">
        <w:rPr>
          <w:rFonts w:ascii="Times New Roman" w:hAnsi="Times New Roman" w:cs="Times New Roman"/>
          <w:sz w:val="24"/>
          <w:szCs w:val="24"/>
        </w:rPr>
        <w:t xml:space="preserve">būvniecības nozarē bija </w:t>
      </w:r>
      <w:r w:rsidR="00B32D2B" w:rsidRPr="0092615F">
        <w:rPr>
          <w:rFonts w:ascii="Times New Roman" w:hAnsi="Times New Roman" w:cs="Times New Roman"/>
          <w:sz w:val="24"/>
          <w:szCs w:val="24"/>
        </w:rPr>
        <w:t>11 658 uzņēmumi</w:t>
      </w:r>
      <w:r w:rsidR="001A275A" w:rsidRPr="0092615F">
        <w:rPr>
          <w:rFonts w:ascii="Times New Roman" w:hAnsi="Times New Roman" w:cs="Times New Roman"/>
          <w:sz w:val="24"/>
          <w:szCs w:val="24"/>
        </w:rPr>
        <w:t>, kuru kopējais apgrozījums sastādīja 4,87 m</w:t>
      </w:r>
      <w:r w:rsidR="000E6412" w:rsidRPr="0092615F">
        <w:rPr>
          <w:rFonts w:ascii="Times New Roman" w:hAnsi="Times New Roman" w:cs="Times New Roman"/>
          <w:sz w:val="24"/>
          <w:szCs w:val="24"/>
        </w:rPr>
        <w:t>ljrd</w:t>
      </w:r>
      <w:r w:rsidR="00526269" w:rsidRPr="0092615F">
        <w:rPr>
          <w:rFonts w:ascii="Times New Roman" w:hAnsi="Times New Roman" w:cs="Times New Roman"/>
          <w:sz w:val="24"/>
          <w:szCs w:val="24"/>
        </w:rPr>
        <w:t>.</w:t>
      </w:r>
      <w:r w:rsidR="000E6412" w:rsidRPr="0092615F">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7A4163" w:rsidRPr="0092615F">
        <w:rPr>
          <w:rFonts w:ascii="Times New Roman" w:hAnsi="Times New Roman" w:cs="Times New Roman"/>
          <w:sz w:val="24"/>
          <w:szCs w:val="24"/>
        </w:rPr>
        <w:t>,</w:t>
      </w:r>
      <w:r w:rsidR="00B32D2B" w:rsidRPr="0092615F">
        <w:rPr>
          <w:rFonts w:ascii="Times New Roman" w:hAnsi="Times New Roman" w:cs="Times New Roman"/>
          <w:sz w:val="24"/>
          <w:szCs w:val="24"/>
        </w:rPr>
        <w:t xml:space="preserve"> </w:t>
      </w:r>
      <w:r w:rsidR="007A4163" w:rsidRPr="0092615F">
        <w:rPr>
          <w:rFonts w:ascii="Times New Roman" w:hAnsi="Times New Roman" w:cs="Times New Roman"/>
          <w:sz w:val="24"/>
          <w:szCs w:val="24"/>
        </w:rPr>
        <w:t xml:space="preserve">bet </w:t>
      </w:r>
      <w:r w:rsidR="007F1FC2" w:rsidRPr="0092615F">
        <w:rPr>
          <w:rFonts w:ascii="Times New Roman" w:hAnsi="Times New Roman" w:cs="Times New Roman"/>
          <w:sz w:val="24"/>
          <w:szCs w:val="24"/>
        </w:rPr>
        <w:t>kopējā pievienotā vērtība</w:t>
      </w:r>
      <w:r w:rsidR="00007969" w:rsidRPr="0092615F">
        <w:rPr>
          <w:rStyle w:val="Vresatsauce"/>
          <w:rFonts w:ascii="Times New Roman" w:hAnsi="Times New Roman" w:cs="Times New Roman"/>
          <w:sz w:val="24"/>
          <w:szCs w:val="24"/>
        </w:rPr>
        <w:footnoteReference w:id="6"/>
      </w:r>
      <w:r w:rsidR="007F1FC2" w:rsidRPr="0092615F">
        <w:rPr>
          <w:rFonts w:ascii="Times New Roman" w:hAnsi="Times New Roman" w:cs="Times New Roman"/>
          <w:sz w:val="24"/>
          <w:szCs w:val="24"/>
        </w:rPr>
        <w:t xml:space="preserve"> </w:t>
      </w:r>
      <w:r w:rsidR="0036471C" w:rsidRPr="0092615F">
        <w:rPr>
          <w:rFonts w:ascii="Times New Roman" w:hAnsi="Times New Roman" w:cs="Times New Roman"/>
          <w:sz w:val="24"/>
          <w:szCs w:val="24"/>
        </w:rPr>
        <w:t>bija</w:t>
      </w:r>
      <w:r w:rsidR="007F1FC2" w:rsidRPr="0092615F">
        <w:rPr>
          <w:rFonts w:ascii="Times New Roman" w:hAnsi="Times New Roman" w:cs="Times New Roman"/>
          <w:sz w:val="24"/>
          <w:szCs w:val="24"/>
        </w:rPr>
        <w:t xml:space="preserve"> 1,</w:t>
      </w:r>
      <w:r w:rsidR="00B30D2B" w:rsidRPr="0092615F">
        <w:rPr>
          <w:rFonts w:ascii="Times New Roman" w:hAnsi="Times New Roman" w:cs="Times New Roman"/>
          <w:sz w:val="24"/>
          <w:szCs w:val="24"/>
        </w:rPr>
        <w:t>25</w:t>
      </w:r>
      <w:r w:rsidR="007F1FC2" w:rsidRPr="0092615F">
        <w:rPr>
          <w:rFonts w:ascii="Times New Roman" w:hAnsi="Times New Roman" w:cs="Times New Roman"/>
          <w:sz w:val="24"/>
          <w:szCs w:val="24"/>
        </w:rPr>
        <w:t xml:space="preserve"> </w:t>
      </w:r>
      <w:r w:rsidR="00A542C6" w:rsidRPr="0092615F">
        <w:rPr>
          <w:rFonts w:ascii="Times New Roman" w:hAnsi="Times New Roman" w:cs="Times New Roman"/>
          <w:sz w:val="24"/>
          <w:szCs w:val="24"/>
        </w:rPr>
        <w:t xml:space="preserve">mljrd. </w:t>
      </w:r>
      <w:r w:rsidR="007A625B" w:rsidRPr="007A625B">
        <w:rPr>
          <w:rFonts w:ascii="Times New Roman" w:hAnsi="Times New Roman" w:cs="Times New Roman"/>
          <w:i/>
          <w:sz w:val="24"/>
          <w:szCs w:val="24"/>
        </w:rPr>
        <w:t>euro</w:t>
      </w:r>
      <w:r w:rsidR="005E192B" w:rsidRPr="0092615F">
        <w:rPr>
          <w:rFonts w:ascii="Times New Roman" w:hAnsi="Times New Roman" w:cs="Times New Roman"/>
          <w:sz w:val="24"/>
          <w:szCs w:val="24"/>
        </w:rPr>
        <w:t>.</w:t>
      </w:r>
      <w:r w:rsidR="007F1FC2" w:rsidRPr="0092615F">
        <w:rPr>
          <w:rFonts w:ascii="Times New Roman" w:hAnsi="Times New Roman" w:cs="Times New Roman"/>
          <w:sz w:val="24"/>
          <w:szCs w:val="24"/>
        </w:rPr>
        <w:t xml:space="preserve"> Lielākā daļa no Latvijas būvniecības nozares apkalpo vietējo tirgu, tādējādi tā ir cieši savstarpēji saistīta ar kopējām investīcijām tautsaimniecībā</w:t>
      </w:r>
      <w:r w:rsidR="005D5777" w:rsidRPr="0092615F">
        <w:rPr>
          <w:rFonts w:ascii="Times New Roman" w:hAnsi="Times New Roman" w:cs="Times New Roman"/>
          <w:sz w:val="24"/>
          <w:szCs w:val="24"/>
        </w:rPr>
        <w:t xml:space="preserve"> un </w:t>
      </w:r>
      <w:r w:rsidR="00F33384">
        <w:rPr>
          <w:rFonts w:ascii="Times New Roman" w:hAnsi="Times New Roman" w:cs="Times New Roman"/>
          <w:sz w:val="24"/>
          <w:szCs w:val="24"/>
        </w:rPr>
        <w:t>var</w:t>
      </w:r>
      <w:r w:rsidR="007F1FC2" w:rsidRPr="0092615F">
        <w:rPr>
          <w:rFonts w:ascii="Times New Roman" w:hAnsi="Times New Roman" w:cs="Times New Roman"/>
          <w:sz w:val="24"/>
          <w:szCs w:val="24"/>
        </w:rPr>
        <w:t xml:space="preserve"> raksturo</w:t>
      </w:r>
      <w:r w:rsidR="00F33384">
        <w:rPr>
          <w:rFonts w:ascii="Times New Roman" w:hAnsi="Times New Roman" w:cs="Times New Roman"/>
          <w:sz w:val="24"/>
          <w:szCs w:val="24"/>
        </w:rPr>
        <w:t>t</w:t>
      </w:r>
      <w:r w:rsidR="00B72D16" w:rsidRPr="0092615F">
        <w:rPr>
          <w:rFonts w:ascii="Times New Roman" w:hAnsi="Times New Roman" w:cs="Times New Roman"/>
          <w:sz w:val="24"/>
          <w:szCs w:val="24"/>
        </w:rPr>
        <w:t xml:space="preserve"> Latvijas</w:t>
      </w:r>
      <w:r w:rsidR="007F1FC2" w:rsidRPr="0092615F">
        <w:rPr>
          <w:rFonts w:ascii="Times New Roman" w:hAnsi="Times New Roman" w:cs="Times New Roman"/>
          <w:sz w:val="24"/>
          <w:szCs w:val="24"/>
        </w:rPr>
        <w:t xml:space="preserve"> ekonomikas </w:t>
      </w:r>
      <w:r w:rsidR="00B85DD9" w:rsidRPr="0092615F">
        <w:rPr>
          <w:rFonts w:ascii="Times New Roman" w:hAnsi="Times New Roman" w:cs="Times New Roman"/>
          <w:sz w:val="24"/>
          <w:szCs w:val="24"/>
        </w:rPr>
        <w:t xml:space="preserve">aktuālo </w:t>
      </w:r>
      <w:r w:rsidR="00B72D16" w:rsidRPr="0092615F">
        <w:rPr>
          <w:rFonts w:ascii="Times New Roman" w:hAnsi="Times New Roman" w:cs="Times New Roman"/>
          <w:sz w:val="24"/>
          <w:szCs w:val="24"/>
        </w:rPr>
        <w:t>situāciju</w:t>
      </w:r>
      <w:r w:rsidR="007F1FC2" w:rsidRPr="0092615F">
        <w:rPr>
          <w:rFonts w:ascii="Times New Roman" w:hAnsi="Times New Roman" w:cs="Times New Roman"/>
          <w:sz w:val="24"/>
          <w:szCs w:val="24"/>
        </w:rPr>
        <w:t xml:space="preserve">. </w:t>
      </w:r>
    </w:p>
    <w:p w14:paraId="3DB7090A" w14:textId="77777777" w:rsidR="008B1A20" w:rsidRPr="0092615F" w:rsidRDefault="003A6E32" w:rsidP="003433F6">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Būvniecības nozarē</w:t>
      </w:r>
      <w:r w:rsidR="00E72186" w:rsidRPr="0092615F">
        <w:rPr>
          <w:rFonts w:ascii="Times New Roman" w:hAnsi="Times New Roman" w:cs="Times New Roman"/>
          <w:sz w:val="24"/>
          <w:szCs w:val="24"/>
        </w:rPr>
        <w:t xml:space="preserve"> strādā aptuveni </w:t>
      </w:r>
      <w:r w:rsidR="0076386E" w:rsidRPr="0092615F">
        <w:rPr>
          <w:rFonts w:ascii="Times New Roman" w:hAnsi="Times New Roman" w:cs="Times New Roman"/>
          <w:sz w:val="24"/>
          <w:szCs w:val="24"/>
        </w:rPr>
        <w:t>65</w:t>
      </w:r>
      <w:r w:rsidR="00E72186" w:rsidRPr="0092615F">
        <w:rPr>
          <w:rFonts w:ascii="Times New Roman" w:hAnsi="Times New Roman" w:cs="Times New Roman"/>
          <w:sz w:val="24"/>
          <w:szCs w:val="24"/>
        </w:rPr>
        <w:t xml:space="preserve"> tūkstoši </w:t>
      </w:r>
      <w:r w:rsidR="0076386E" w:rsidRPr="0092615F">
        <w:rPr>
          <w:rFonts w:ascii="Times New Roman" w:hAnsi="Times New Roman" w:cs="Times New Roman"/>
          <w:sz w:val="24"/>
          <w:szCs w:val="24"/>
        </w:rPr>
        <w:t>darbinieku</w:t>
      </w:r>
      <w:r w:rsidR="008B1A20" w:rsidRPr="0092615F">
        <w:rPr>
          <w:rFonts w:ascii="Times New Roman" w:hAnsi="Times New Roman" w:cs="Times New Roman"/>
          <w:sz w:val="24"/>
          <w:szCs w:val="24"/>
        </w:rPr>
        <w:t>. Nozarei ir raksturīga ļoti izteikta sezonalitāte, kuras ietekmē atšķirība starp darba vietu skaitu vasarā un ziemā var sasniegt 10 tūkstošus – tas savukārt</w:t>
      </w:r>
      <w:r w:rsidR="00B758A8" w:rsidRPr="0092615F">
        <w:rPr>
          <w:rFonts w:ascii="Times New Roman" w:hAnsi="Times New Roman" w:cs="Times New Roman"/>
          <w:sz w:val="24"/>
          <w:szCs w:val="24"/>
        </w:rPr>
        <w:t xml:space="preserve"> būtiski</w:t>
      </w:r>
      <w:r w:rsidR="00D3060C">
        <w:rPr>
          <w:rFonts w:ascii="Times New Roman" w:hAnsi="Times New Roman" w:cs="Times New Roman"/>
          <w:sz w:val="24"/>
          <w:szCs w:val="24"/>
        </w:rPr>
        <w:t xml:space="preserve"> var</w:t>
      </w:r>
      <w:r w:rsidR="008B1A20" w:rsidRPr="0092615F">
        <w:rPr>
          <w:rFonts w:ascii="Times New Roman" w:hAnsi="Times New Roman" w:cs="Times New Roman"/>
          <w:sz w:val="24"/>
          <w:szCs w:val="24"/>
        </w:rPr>
        <w:t xml:space="preserve"> ietekmē</w:t>
      </w:r>
      <w:r w:rsidR="00D3060C">
        <w:rPr>
          <w:rFonts w:ascii="Times New Roman" w:hAnsi="Times New Roman" w:cs="Times New Roman"/>
          <w:sz w:val="24"/>
          <w:szCs w:val="24"/>
        </w:rPr>
        <w:t>t</w:t>
      </w:r>
      <w:r w:rsidR="008B1A20" w:rsidRPr="0092615F">
        <w:rPr>
          <w:rFonts w:ascii="Times New Roman" w:hAnsi="Times New Roman" w:cs="Times New Roman"/>
          <w:sz w:val="24"/>
          <w:szCs w:val="24"/>
        </w:rPr>
        <w:t xml:space="preserve"> Latvijas kopējā bezdarba līmeņa svārstības.</w:t>
      </w:r>
    </w:p>
    <w:p w14:paraId="31E28705" w14:textId="7BF6B652" w:rsidR="00F21799" w:rsidRPr="0092615F" w:rsidRDefault="00F21799" w:rsidP="003433F6">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Aptuveni puse no būvniecības apjoma Latvijā tiek veikta, izmantojot publisko finansējumu</w:t>
      </w:r>
      <w:r w:rsidR="00C239B0" w:rsidRPr="0092615F">
        <w:rPr>
          <w:rFonts w:ascii="Times New Roman" w:hAnsi="Times New Roman" w:cs="Times New Roman"/>
          <w:sz w:val="24"/>
          <w:szCs w:val="24"/>
        </w:rPr>
        <w:t xml:space="preserve"> (</w:t>
      </w:r>
      <w:r w:rsidR="00C239B0" w:rsidRPr="0092615F">
        <w:rPr>
          <w:rFonts w:ascii="Times New Roman" w:hAnsi="Times New Roman" w:cs="Times New Roman"/>
          <w:b/>
          <w:bCs/>
          <w:sz w:val="24"/>
          <w:szCs w:val="24"/>
        </w:rPr>
        <w:t>skat</w:t>
      </w:r>
      <w:r w:rsidRPr="0092615F">
        <w:rPr>
          <w:rFonts w:ascii="Times New Roman" w:hAnsi="Times New Roman" w:cs="Times New Roman"/>
          <w:b/>
          <w:bCs/>
          <w:sz w:val="24"/>
          <w:szCs w:val="24"/>
        </w:rPr>
        <w:t>.</w:t>
      </w:r>
      <w:r w:rsidR="0097695A">
        <w:rPr>
          <w:rFonts w:ascii="Times New Roman" w:hAnsi="Times New Roman" w:cs="Times New Roman"/>
          <w:b/>
          <w:bCs/>
          <w:sz w:val="24"/>
          <w:szCs w:val="24"/>
        </w:rPr>
        <w:t xml:space="preserve"> </w:t>
      </w:r>
      <w:r w:rsidR="00E2336C" w:rsidRPr="0092615F">
        <w:rPr>
          <w:rFonts w:ascii="Times New Roman" w:hAnsi="Times New Roman" w:cs="Times New Roman"/>
          <w:b/>
          <w:bCs/>
          <w:sz w:val="24"/>
          <w:szCs w:val="24"/>
        </w:rPr>
        <w:t>2.</w:t>
      </w:r>
      <w:r w:rsidR="00E6194B">
        <w:rPr>
          <w:rFonts w:ascii="Times New Roman" w:hAnsi="Times New Roman" w:cs="Times New Roman"/>
          <w:b/>
          <w:bCs/>
          <w:sz w:val="24"/>
          <w:szCs w:val="24"/>
        </w:rPr>
        <w:t xml:space="preserve"> </w:t>
      </w:r>
      <w:r w:rsidR="00E2336C" w:rsidRPr="0092615F">
        <w:rPr>
          <w:rFonts w:ascii="Times New Roman" w:hAnsi="Times New Roman" w:cs="Times New Roman"/>
          <w:b/>
          <w:bCs/>
          <w:sz w:val="24"/>
          <w:szCs w:val="24"/>
        </w:rPr>
        <w:t>attēlu</w:t>
      </w:r>
      <w:r w:rsidR="00E2336C" w:rsidRPr="0092615F">
        <w:rPr>
          <w:rFonts w:ascii="Times New Roman" w:hAnsi="Times New Roman" w:cs="Times New Roman"/>
          <w:sz w:val="24"/>
          <w:szCs w:val="24"/>
        </w:rPr>
        <w:t>)</w:t>
      </w:r>
      <w:r w:rsidR="00B13384" w:rsidRPr="0092615F">
        <w:rPr>
          <w:rStyle w:val="Vresatsauce"/>
          <w:rFonts w:ascii="Times New Roman" w:hAnsi="Times New Roman" w:cs="Times New Roman"/>
          <w:sz w:val="24"/>
          <w:szCs w:val="24"/>
        </w:rPr>
        <w:footnoteReference w:id="7"/>
      </w:r>
      <w:r w:rsidR="00E2336C" w:rsidRPr="0092615F">
        <w:rPr>
          <w:rFonts w:ascii="Times New Roman" w:hAnsi="Times New Roman" w:cs="Times New Roman"/>
          <w:sz w:val="24"/>
          <w:szCs w:val="24"/>
        </w:rPr>
        <w:t>.</w:t>
      </w:r>
      <w:r w:rsidRPr="0092615F">
        <w:rPr>
          <w:rFonts w:ascii="Times New Roman" w:hAnsi="Times New Roman" w:cs="Times New Roman"/>
          <w:sz w:val="24"/>
          <w:szCs w:val="24"/>
        </w:rPr>
        <w:t xml:space="preserve"> Tas savukārt ir saistīts ar ES </w:t>
      </w:r>
      <w:r w:rsidR="00697769" w:rsidRPr="0092615F">
        <w:rPr>
          <w:rFonts w:ascii="Times New Roman" w:hAnsi="Times New Roman" w:cs="Times New Roman"/>
          <w:sz w:val="24"/>
          <w:szCs w:val="24"/>
        </w:rPr>
        <w:t>fond</w:t>
      </w:r>
      <w:r w:rsidR="00697769">
        <w:rPr>
          <w:rFonts w:ascii="Times New Roman" w:hAnsi="Times New Roman" w:cs="Times New Roman"/>
          <w:sz w:val="24"/>
          <w:szCs w:val="24"/>
        </w:rPr>
        <w:t>u pieejamību</w:t>
      </w:r>
      <w:r w:rsidR="00697769" w:rsidRPr="0092615F">
        <w:rPr>
          <w:rFonts w:ascii="Times New Roman" w:hAnsi="Times New Roman" w:cs="Times New Roman"/>
          <w:sz w:val="24"/>
          <w:szCs w:val="24"/>
        </w:rPr>
        <w:t xml:space="preserve"> </w:t>
      </w:r>
      <w:r w:rsidRPr="0092615F">
        <w:rPr>
          <w:rFonts w:ascii="Times New Roman" w:hAnsi="Times New Roman" w:cs="Times New Roman"/>
          <w:sz w:val="24"/>
          <w:szCs w:val="24"/>
        </w:rPr>
        <w:t xml:space="preserve">un galvenokārt ietver </w:t>
      </w:r>
      <w:r w:rsidR="00697769" w:rsidRPr="0092615F">
        <w:rPr>
          <w:rFonts w:ascii="Times New Roman" w:hAnsi="Times New Roman" w:cs="Times New Roman"/>
          <w:sz w:val="24"/>
          <w:szCs w:val="24"/>
        </w:rPr>
        <w:t>inženierbūv</w:t>
      </w:r>
      <w:r w:rsidR="00697769">
        <w:rPr>
          <w:rFonts w:ascii="Times New Roman" w:hAnsi="Times New Roman" w:cs="Times New Roman"/>
          <w:sz w:val="24"/>
          <w:szCs w:val="24"/>
        </w:rPr>
        <w:t>ju</w:t>
      </w:r>
      <w:r w:rsidR="00697769" w:rsidRPr="0092615F">
        <w:rPr>
          <w:rFonts w:ascii="Times New Roman" w:hAnsi="Times New Roman" w:cs="Times New Roman"/>
          <w:sz w:val="24"/>
          <w:szCs w:val="24"/>
        </w:rPr>
        <w:t xml:space="preserve"> </w:t>
      </w:r>
      <w:r w:rsidRPr="0092615F">
        <w:rPr>
          <w:rFonts w:ascii="Times New Roman" w:hAnsi="Times New Roman" w:cs="Times New Roman"/>
          <w:sz w:val="24"/>
          <w:szCs w:val="24"/>
        </w:rPr>
        <w:t xml:space="preserve">(ceļu, tiltu) un sabiedriskas nozīmes </w:t>
      </w:r>
      <w:r w:rsidR="00697769" w:rsidRPr="0092615F">
        <w:rPr>
          <w:rFonts w:ascii="Times New Roman" w:hAnsi="Times New Roman" w:cs="Times New Roman"/>
          <w:sz w:val="24"/>
          <w:szCs w:val="24"/>
        </w:rPr>
        <w:t>ēk</w:t>
      </w:r>
      <w:r w:rsidR="00697769">
        <w:rPr>
          <w:rFonts w:ascii="Times New Roman" w:hAnsi="Times New Roman" w:cs="Times New Roman"/>
          <w:sz w:val="24"/>
          <w:szCs w:val="24"/>
        </w:rPr>
        <w:t>u būvniecību</w:t>
      </w:r>
      <w:r w:rsidR="00697769" w:rsidRPr="0092615F">
        <w:rPr>
          <w:rFonts w:ascii="Times New Roman" w:hAnsi="Times New Roman" w:cs="Times New Roman"/>
          <w:sz w:val="24"/>
          <w:szCs w:val="24"/>
        </w:rPr>
        <w:t xml:space="preserve"> </w:t>
      </w:r>
      <w:r w:rsidRPr="0092615F">
        <w:rPr>
          <w:rFonts w:ascii="Times New Roman" w:hAnsi="Times New Roman" w:cs="Times New Roman"/>
          <w:sz w:val="24"/>
          <w:szCs w:val="24"/>
        </w:rPr>
        <w:t>— izglītības un veselības aprūpes iestādes, muzejus u.tml. Otru pusi nodrošina privātais pasūtījums, kas ietver dažādu dzīvojamo ēku (daudzdzīvokļu namu, privātmāju) un nedzīvojamo ēku (birojiem, ražošanai, tirdzniecībai, viesnīcām u.tml.) būvniecību.</w:t>
      </w:r>
    </w:p>
    <w:p w14:paraId="5A62A21B" w14:textId="41F3BE65" w:rsidR="00ED397D" w:rsidRPr="0092615F" w:rsidRDefault="00575D9A" w:rsidP="003830C5">
      <w:pPr>
        <w:spacing w:after="0" w:line="240" w:lineRule="auto"/>
        <w:ind w:firstLine="720"/>
        <w:jc w:val="both"/>
        <w:rPr>
          <w:rFonts w:ascii="Times New Roman" w:hAnsi="Times New Roman" w:cs="Times New Roman"/>
          <w:sz w:val="24"/>
          <w:szCs w:val="24"/>
        </w:rPr>
      </w:pPr>
      <w:r w:rsidRPr="0092615F">
        <w:rPr>
          <w:noProof/>
          <w:lang w:eastAsia="lv-LV"/>
        </w:rPr>
        <w:lastRenderedPageBreak/>
        <w:drawing>
          <wp:anchor distT="0" distB="0" distL="114300" distR="114300" simplePos="0" relativeHeight="251655169" behindDoc="0" locked="0" layoutInCell="1" allowOverlap="1" wp14:anchorId="5B98CC7B" wp14:editId="0FE9735D">
            <wp:simplePos x="0" y="0"/>
            <wp:positionH relativeFrom="margin">
              <wp:posOffset>1973580</wp:posOffset>
            </wp:positionH>
            <wp:positionV relativeFrom="paragraph">
              <wp:posOffset>779145</wp:posOffset>
            </wp:positionV>
            <wp:extent cx="3946525" cy="3157220"/>
            <wp:effectExtent l="0" t="0" r="15875" b="5080"/>
            <wp:wrapSquare wrapText="bothSides"/>
            <wp:docPr id="6" name="Diagramma 6">
              <a:extLst xmlns:a="http://schemas.openxmlformats.org/drawingml/2006/main">
                <a:ext uri="{FF2B5EF4-FFF2-40B4-BE49-F238E27FC236}">
                  <a16:creationId xmlns:a16="http://schemas.microsoft.com/office/drawing/2014/main" id="{02418697-6163-4346-B159-B5BAD90829C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14:sizeRelH relativeFrom="margin">
              <wp14:pctWidth>0</wp14:pctWidth>
            </wp14:sizeRelH>
            <wp14:sizeRelV relativeFrom="margin">
              <wp14:pctHeight>0</wp14:pctHeight>
            </wp14:sizeRelV>
          </wp:anchor>
        </w:drawing>
      </w:r>
      <w:r w:rsidR="00EC7D88" w:rsidRPr="0092615F">
        <w:rPr>
          <w:rFonts w:ascii="Times New Roman" w:hAnsi="Times New Roman" w:cs="Times New Roman"/>
          <w:sz w:val="24"/>
          <w:szCs w:val="24"/>
        </w:rPr>
        <w:t>Saskaņā ar</w:t>
      </w:r>
      <w:r w:rsidR="00C94550">
        <w:rPr>
          <w:rFonts w:ascii="Times New Roman" w:hAnsi="Times New Roman" w:cs="Times New Roman"/>
          <w:sz w:val="24"/>
          <w:szCs w:val="24"/>
        </w:rPr>
        <w:t xml:space="preserve"> Kohēzijas politikas valsts </w:t>
      </w:r>
      <w:r w:rsidR="004449E8">
        <w:rPr>
          <w:rFonts w:ascii="Times New Roman" w:hAnsi="Times New Roman" w:cs="Times New Roman"/>
          <w:sz w:val="24"/>
          <w:szCs w:val="24"/>
        </w:rPr>
        <w:t>informācijas</w:t>
      </w:r>
      <w:r w:rsidR="00C94550">
        <w:rPr>
          <w:rFonts w:ascii="Times New Roman" w:hAnsi="Times New Roman" w:cs="Times New Roman"/>
          <w:sz w:val="24"/>
          <w:szCs w:val="24"/>
        </w:rPr>
        <w:t xml:space="preserve"> sistēmas (turpmāk –</w:t>
      </w:r>
      <w:r w:rsidR="00EC7D88" w:rsidRPr="0092615F">
        <w:rPr>
          <w:rFonts w:ascii="Times New Roman" w:hAnsi="Times New Roman" w:cs="Times New Roman"/>
          <w:sz w:val="24"/>
          <w:szCs w:val="24"/>
        </w:rPr>
        <w:t xml:space="preserve"> KPVIS</w:t>
      </w:r>
      <w:r w:rsidR="004449E8">
        <w:rPr>
          <w:rFonts w:ascii="Times New Roman" w:hAnsi="Times New Roman" w:cs="Times New Roman"/>
          <w:sz w:val="24"/>
          <w:szCs w:val="24"/>
        </w:rPr>
        <w:t>)</w:t>
      </w:r>
      <w:r w:rsidR="00706E87" w:rsidRPr="0092615F">
        <w:rPr>
          <w:rStyle w:val="Vresatsauce"/>
          <w:rFonts w:ascii="Times New Roman" w:hAnsi="Times New Roman" w:cs="Times New Roman"/>
          <w:sz w:val="24"/>
          <w:szCs w:val="24"/>
        </w:rPr>
        <w:footnoteReference w:id="8"/>
      </w:r>
      <w:r w:rsidR="00EC7D88" w:rsidRPr="0092615F">
        <w:rPr>
          <w:rFonts w:ascii="Times New Roman" w:hAnsi="Times New Roman" w:cs="Times New Roman"/>
          <w:sz w:val="24"/>
          <w:szCs w:val="24"/>
        </w:rPr>
        <w:t xml:space="preserve"> informāciju </w:t>
      </w:r>
      <w:r w:rsidR="00222B13" w:rsidRPr="0092615F">
        <w:rPr>
          <w:rFonts w:ascii="Times New Roman" w:hAnsi="Times New Roman" w:cs="Times New Roman"/>
          <w:sz w:val="24"/>
          <w:szCs w:val="24"/>
        </w:rPr>
        <w:t xml:space="preserve">ES fondu </w:t>
      </w:r>
      <w:r w:rsidR="009B02EA" w:rsidRPr="0092615F">
        <w:rPr>
          <w:rFonts w:ascii="Times New Roman" w:hAnsi="Times New Roman" w:cs="Times New Roman"/>
          <w:sz w:val="24"/>
          <w:szCs w:val="24"/>
        </w:rPr>
        <w:t>2014</w:t>
      </w:r>
      <w:r w:rsidR="00222B13" w:rsidRPr="0092615F">
        <w:rPr>
          <w:rFonts w:ascii="Times New Roman" w:hAnsi="Times New Roman" w:cs="Times New Roman"/>
          <w:sz w:val="24"/>
          <w:szCs w:val="24"/>
        </w:rPr>
        <w:t>.</w:t>
      </w:r>
      <w:r w:rsidR="009B02EA" w:rsidRPr="0092615F">
        <w:rPr>
          <w:rFonts w:ascii="Times New Roman" w:hAnsi="Times New Roman" w:cs="Times New Roman"/>
          <w:sz w:val="24"/>
          <w:szCs w:val="24"/>
        </w:rPr>
        <w:t>-2020</w:t>
      </w:r>
      <w:r w:rsidR="002851C4">
        <w:rPr>
          <w:rFonts w:ascii="Times New Roman" w:hAnsi="Times New Roman" w:cs="Times New Roman"/>
          <w:sz w:val="24"/>
          <w:szCs w:val="24"/>
        </w:rPr>
        <w:t>. g</w:t>
      </w:r>
      <w:r w:rsidR="00222B13" w:rsidRPr="0092615F">
        <w:rPr>
          <w:rFonts w:ascii="Times New Roman" w:hAnsi="Times New Roman" w:cs="Times New Roman"/>
          <w:sz w:val="24"/>
          <w:szCs w:val="24"/>
        </w:rPr>
        <w:t>ada plānošanas periodā</w:t>
      </w:r>
      <w:r w:rsidR="00EC7D88" w:rsidRPr="0092615F">
        <w:rPr>
          <w:rFonts w:ascii="Times New Roman" w:hAnsi="Times New Roman" w:cs="Times New Roman"/>
          <w:sz w:val="24"/>
          <w:szCs w:val="24"/>
        </w:rPr>
        <w:t xml:space="preserve"> 53</w:t>
      </w:r>
      <w:r w:rsidR="004F12D1" w:rsidRPr="0092615F">
        <w:rPr>
          <w:rFonts w:ascii="Times New Roman" w:hAnsi="Times New Roman" w:cs="Times New Roman"/>
          <w:sz w:val="24"/>
          <w:szCs w:val="24"/>
        </w:rPr>
        <w:t>5</w:t>
      </w:r>
      <w:r w:rsidR="00EC7D88" w:rsidRPr="0092615F">
        <w:rPr>
          <w:rFonts w:ascii="Times New Roman" w:hAnsi="Times New Roman" w:cs="Times New Roman"/>
          <w:sz w:val="24"/>
          <w:szCs w:val="24"/>
        </w:rPr>
        <w:t xml:space="preserve"> </w:t>
      </w:r>
      <w:r w:rsidR="00273AEA" w:rsidRPr="0092615F">
        <w:rPr>
          <w:rFonts w:ascii="Times New Roman" w:hAnsi="Times New Roman" w:cs="Times New Roman"/>
          <w:sz w:val="24"/>
          <w:szCs w:val="24"/>
        </w:rPr>
        <w:t xml:space="preserve">pašvaldību infrastruktūras </w:t>
      </w:r>
      <w:r w:rsidR="00EC7D88" w:rsidRPr="0092615F">
        <w:rPr>
          <w:rFonts w:ascii="Times New Roman" w:hAnsi="Times New Roman" w:cs="Times New Roman"/>
          <w:sz w:val="24"/>
          <w:szCs w:val="24"/>
        </w:rPr>
        <w:t xml:space="preserve">projektu </w:t>
      </w:r>
      <w:r w:rsidR="00824FFB" w:rsidRPr="0092615F">
        <w:rPr>
          <w:rFonts w:ascii="Times New Roman" w:hAnsi="Times New Roman" w:cs="Times New Roman"/>
          <w:sz w:val="24"/>
          <w:szCs w:val="24"/>
        </w:rPr>
        <w:t>kopējais finansējums</w:t>
      </w:r>
      <w:r w:rsidR="00177D21" w:rsidRPr="0092615F">
        <w:rPr>
          <w:rFonts w:ascii="Times New Roman" w:hAnsi="Times New Roman" w:cs="Times New Roman"/>
          <w:sz w:val="24"/>
          <w:szCs w:val="24"/>
        </w:rPr>
        <w:t xml:space="preserve"> ir 1,5 mljrd.</w:t>
      </w:r>
      <w:r w:rsidR="00561B92" w:rsidRPr="0092615F">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177D21" w:rsidRPr="0092615F">
        <w:rPr>
          <w:rFonts w:ascii="Times New Roman" w:hAnsi="Times New Roman" w:cs="Times New Roman"/>
          <w:sz w:val="24"/>
          <w:szCs w:val="24"/>
        </w:rPr>
        <w:t>, bet vidējā projekta apmērs</w:t>
      </w:r>
      <w:r w:rsidR="003325A6" w:rsidRPr="0092615F">
        <w:rPr>
          <w:rFonts w:ascii="Times New Roman" w:hAnsi="Times New Roman" w:cs="Times New Roman"/>
          <w:sz w:val="24"/>
          <w:szCs w:val="24"/>
        </w:rPr>
        <w:t xml:space="preserve"> – 2,8 milj.</w:t>
      </w:r>
      <w:r w:rsidR="00561B92" w:rsidRPr="0092615F">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3F0377" w:rsidRPr="0092615F">
        <w:rPr>
          <w:rFonts w:ascii="Times New Roman" w:hAnsi="Times New Roman" w:cs="Times New Roman"/>
          <w:sz w:val="24"/>
          <w:szCs w:val="24"/>
        </w:rPr>
        <w:t xml:space="preserve"> </w:t>
      </w:r>
      <w:r w:rsidR="006C2673" w:rsidRPr="0092615F">
        <w:rPr>
          <w:rFonts w:ascii="Times New Roman" w:hAnsi="Times New Roman" w:cs="Times New Roman"/>
          <w:sz w:val="24"/>
          <w:szCs w:val="24"/>
        </w:rPr>
        <w:t>(tai skaitā ES fondu finansējums</w:t>
      </w:r>
      <w:r w:rsidR="0076789A" w:rsidRPr="0092615F">
        <w:rPr>
          <w:rFonts w:ascii="Times New Roman" w:hAnsi="Times New Roman" w:cs="Times New Roman"/>
          <w:sz w:val="24"/>
          <w:szCs w:val="24"/>
        </w:rPr>
        <w:t xml:space="preserve"> 1,14 milj. </w:t>
      </w:r>
      <w:r w:rsidR="007A625B" w:rsidRPr="007A625B">
        <w:rPr>
          <w:rFonts w:ascii="Times New Roman" w:hAnsi="Times New Roman" w:cs="Times New Roman"/>
          <w:i/>
          <w:sz w:val="24"/>
          <w:szCs w:val="24"/>
        </w:rPr>
        <w:t>euro</w:t>
      </w:r>
      <w:r w:rsidR="00235581" w:rsidRPr="0092615F">
        <w:rPr>
          <w:rFonts w:ascii="Times New Roman" w:hAnsi="Times New Roman" w:cs="Times New Roman"/>
          <w:sz w:val="24"/>
          <w:szCs w:val="24"/>
        </w:rPr>
        <w:t xml:space="preserve"> (41%</w:t>
      </w:r>
      <w:r w:rsidR="00A777D6" w:rsidRPr="0092615F">
        <w:rPr>
          <w:rFonts w:ascii="Times New Roman" w:hAnsi="Times New Roman" w:cs="Times New Roman"/>
          <w:sz w:val="24"/>
          <w:szCs w:val="24"/>
        </w:rPr>
        <w:t xml:space="preserve"> no kopējā finansējuma</w:t>
      </w:r>
      <w:r w:rsidR="00235581" w:rsidRPr="0092615F">
        <w:rPr>
          <w:rFonts w:ascii="Times New Roman" w:hAnsi="Times New Roman" w:cs="Times New Roman"/>
          <w:sz w:val="24"/>
          <w:szCs w:val="24"/>
        </w:rPr>
        <w:t>))</w:t>
      </w:r>
      <w:r w:rsidR="004E5467" w:rsidRPr="0092615F">
        <w:rPr>
          <w:rFonts w:ascii="Times New Roman" w:hAnsi="Times New Roman" w:cs="Times New Roman"/>
          <w:sz w:val="24"/>
          <w:szCs w:val="24"/>
        </w:rPr>
        <w:t>.</w:t>
      </w:r>
      <w:r w:rsidR="00484901" w:rsidRPr="0092615F">
        <w:rPr>
          <w:rFonts w:ascii="Times New Roman" w:hAnsi="Times New Roman" w:cs="Times New Roman"/>
          <w:sz w:val="24"/>
          <w:szCs w:val="24"/>
        </w:rPr>
        <w:t xml:space="preserve"> </w:t>
      </w:r>
      <w:r w:rsidR="003A1C80">
        <w:rPr>
          <w:rFonts w:ascii="Times New Roman" w:hAnsi="Times New Roman" w:cs="Times New Roman"/>
          <w:sz w:val="24"/>
          <w:szCs w:val="24"/>
        </w:rPr>
        <w:t>Vienlaikus, vērtējot būvniecības nozares uzņēmumu kapacitāti, jāsecina, ka šāda apmēra projektus Latvijā spēj īstenot caurmērā tādi uzņēmumi, kuru darbinieku skaits ir lielāks par 50 (tikai 188 uzņēmumi) (</w:t>
      </w:r>
      <w:r w:rsidR="003A1C80" w:rsidRPr="00EC7746">
        <w:rPr>
          <w:rFonts w:ascii="Times New Roman" w:hAnsi="Times New Roman" w:cs="Times New Roman"/>
          <w:b/>
          <w:bCs/>
          <w:sz w:val="24"/>
          <w:szCs w:val="24"/>
        </w:rPr>
        <w:t>skat. 4.</w:t>
      </w:r>
      <w:r w:rsidR="00E6194B">
        <w:rPr>
          <w:rFonts w:ascii="Times New Roman" w:hAnsi="Times New Roman" w:cs="Times New Roman"/>
          <w:b/>
          <w:bCs/>
          <w:sz w:val="24"/>
          <w:szCs w:val="24"/>
        </w:rPr>
        <w:t xml:space="preserve"> </w:t>
      </w:r>
      <w:r w:rsidR="003A1C80" w:rsidRPr="00EC7746">
        <w:rPr>
          <w:rFonts w:ascii="Times New Roman" w:hAnsi="Times New Roman" w:cs="Times New Roman"/>
          <w:b/>
          <w:bCs/>
          <w:sz w:val="24"/>
          <w:szCs w:val="24"/>
        </w:rPr>
        <w:t>tabulu</w:t>
      </w:r>
      <w:r w:rsidR="003A1C80">
        <w:rPr>
          <w:rFonts w:ascii="Times New Roman" w:hAnsi="Times New Roman" w:cs="Times New Roman"/>
          <w:sz w:val="24"/>
          <w:szCs w:val="24"/>
        </w:rPr>
        <w:t xml:space="preserve">), jo tikai sākot ar šo uzņēmumu grupu, kurā nodarbina no 50 līdz 249 darbiniekus, vidējā uzņēmuma neto apgrozījums (10,9 milj. </w:t>
      </w:r>
      <w:r w:rsidR="007A625B" w:rsidRPr="007A625B">
        <w:rPr>
          <w:rFonts w:ascii="Times New Roman" w:hAnsi="Times New Roman" w:cs="Times New Roman"/>
          <w:i/>
          <w:sz w:val="24"/>
          <w:szCs w:val="24"/>
        </w:rPr>
        <w:t>euro</w:t>
      </w:r>
      <w:r w:rsidR="003A1C80">
        <w:rPr>
          <w:rFonts w:ascii="Times New Roman" w:hAnsi="Times New Roman" w:cs="Times New Roman"/>
          <w:sz w:val="24"/>
          <w:szCs w:val="24"/>
        </w:rPr>
        <w:t xml:space="preserve">) pārsniedz vidējā ES fondu projekta apmēru (2,8 milj. </w:t>
      </w:r>
      <w:r w:rsidR="007A625B" w:rsidRPr="007A625B">
        <w:rPr>
          <w:rFonts w:ascii="Times New Roman" w:hAnsi="Times New Roman" w:cs="Times New Roman"/>
          <w:i/>
          <w:sz w:val="24"/>
          <w:szCs w:val="24"/>
        </w:rPr>
        <w:t>euro</w:t>
      </w:r>
      <w:r w:rsidR="003A1C80">
        <w:rPr>
          <w:rFonts w:ascii="Times New Roman" w:hAnsi="Times New Roman" w:cs="Times New Roman"/>
          <w:sz w:val="24"/>
          <w:szCs w:val="24"/>
        </w:rPr>
        <w:t>). Grupā no 20 līdz 49 darbiniekiem (433 uzņēmumi) vidējais neto apgrozījums jau</w:t>
      </w:r>
      <w:r w:rsidR="00340B8A">
        <w:rPr>
          <w:rFonts w:ascii="Times New Roman" w:hAnsi="Times New Roman" w:cs="Times New Roman"/>
          <w:sz w:val="24"/>
          <w:szCs w:val="24"/>
        </w:rPr>
        <w:t xml:space="preserve"> ir</w:t>
      </w:r>
      <w:r w:rsidR="003A1C80">
        <w:rPr>
          <w:rFonts w:ascii="Times New Roman" w:hAnsi="Times New Roman" w:cs="Times New Roman"/>
          <w:sz w:val="24"/>
          <w:szCs w:val="24"/>
        </w:rPr>
        <w:t xml:space="preserve"> būtiski </w:t>
      </w:r>
      <w:r w:rsidR="00340B8A">
        <w:rPr>
          <w:rFonts w:ascii="Times New Roman" w:hAnsi="Times New Roman" w:cs="Times New Roman"/>
          <w:sz w:val="24"/>
          <w:szCs w:val="24"/>
        </w:rPr>
        <w:t xml:space="preserve">mazāks </w:t>
      </w:r>
      <w:r w:rsidR="003A1C80">
        <w:rPr>
          <w:rFonts w:ascii="Times New Roman" w:hAnsi="Times New Roman" w:cs="Times New Roman"/>
          <w:sz w:val="24"/>
          <w:szCs w:val="24"/>
        </w:rPr>
        <w:t xml:space="preserve">(1,74 milj. </w:t>
      </w:r>
      <w:r w:rsidR="007A625B" w:rsidRPr="007A625B">
        <w:rPr>
          <w:rFonts w:ascii="Times New Roman" w:hAnsi="Times New Roman" w:cs="Times New Roman"/>
          <w:i/>
          <w:sz w:val="24"/>
          <w:szCs w:val="24"/>
        </w:rPr>
        <w:t>euro</w:t>
      </w:r>
      <w:r w:rsidR="003A1C80">
        <w:rPr>
          <w:rFonts w:ascii="Times New Roman" w:hAnsi="Times New Roman" w:cs="Times New Roman"/>
          <w:sz w:val="24"/>
          <w:szCs w:val="24"/>
        </w:rPr>
        <w:t>).</w:t>
      </w:r>
    </w:p>
    <w:p w14:paraId="14F1D71A" w14:textId="307FF984" w:rsidR="001D6A4D" w:rsidRPr="0092615F" w:rsidRDefault="003F1049" w:rsidP="003F1049">
      <w:pPr>
        <w:pStyle w:val="Sarakstarindkopa"/>
        <w:spacing w:after="0" w:line="240" w:lineRule="auto"/>
        <w:jc w:val="right"/>
        <w:rPr>
          <w:rFonts w:ascii="Times New Roman" w:hAnsi="Times New Roman" w:cs="Times New Roman"/>
          <w:b/>
          <w:bCs/>
          <w:sz w:val="24"/>
          <w:szCs w:val="24"/>
        </w:rPr>
      </w:pPr>
      <w:r>
        <w:rPr>
          <w:rFonts w:ascii="Times New Roman" w:hAnsi="Times New Roman" w:cs="Times New Roman"/>
          <w:b/>
          <w:bCs/>
          <w:sz w:val="24"/>
          <w:szCs w:val="24"/>
        </w:rPr>
        <w:t xml:space="preserve">4. </w:t>
      </w:r>
      <w:r w:rsidR="001D6A4D" w:rsidRPr="0092615F">
        <w:rPr>
          <w:rFonts w:ascii="Times New Roman" w:hAnsi="Times New Roman" w:cs="Times New Roman"/>
          <w:b/>
          <w:bCs/>
          <w:sz w:val="24"/>
          <w:szCs w:val="24"/>
        </w:rPr>
        <w:t>tabula</w:t>
      </w:r>
    </w:p>
    <w:p w14:paraId="1CD5CC80" w14:textId="77777777" w:rsidR="001D6A4D" w:rsidRPr="0092615F" w:rsidRDefault="00E27D02" w:rsidP="0046343C">
      <w:pPr>
        <w:spacing w:after="0" w:line="240" w:lineRule="auto"/>
        <w:ind w:firstLine="720"/>
        <w:jc w:val="center"/>
        <w:rPr>
          <w:rFonts w:ascii="Times New Roman" w:hAnsi="Times New Roman" w:cs="Times New Roman"/>
          <w:b/>
          <w:bCs/>
          <w:sz w:val="24"/>
          <w:szCs w:val="24"/>
        </w:rPr>
      </w:pPr>
      <w:r w:rsidRPr="0092615F">
        <w:rPr>
          <w:rFonts w:ascii="Times New Roman" w:hAnsi="Times New Roman" w:cs="Times New Roman"/>
          <w:b/>
          <w:bCs/>
          <w:sz w:val="24"/>
          <w:szCs w:val="24"/>
        </w:rPr>
        <w:t>Būvniecības uzņēmumu rādītāji sadalījumā</w:t>
      </w:r>
      <w:r w:rsidR="0046343C" w:rsidRPr="0092615F">
        <w:rPr>
          <w:rFonts w:ascii="Times New Roman" w:hAnsi="Times New Roman" w:cs="Times New Roman"/>
          <w:b/>
          <w:bCs/>
          <w:sz w:val="24"/>
          <w:szCs w:val="24"/>
        </w:rPr>
        <w:t xml:space="preserve"> pēc darbinieku skaita</w:t>
      </w:r>
      <w:r w:rsidR="006C08FD" w:rsidRPr="0092615F">
        <w:rPr>
          <w:rStyle w:val="Vresatsauce"/>
          <w:rFonts w:ascii="Times New Roman" w:hAnsi="Times New Roman" w:cs="Times New Roman"/>
          <w:sz w:val="24"/>
          <w:szCs w:val="24"/>
        </w:rPr>
        <w:footnoteReference w:id="9"/>
      </w:r>
    </w:p>
    <w:p w14:paraId="51130BFD" w14:textId="77777777" w:rsidR="001D6A4D" w:rsidRPr="0092615F" w:rsidRDefault="001D6A4D" w:rsidP="003830C5">
      <w:pPr>
        <w:spacing w:after="0" w:line="240" w:lineRule="auto"/>
        <w:ind w:firstLine="720"/>
        <w:jc w:val="both"/>
        <w:rPr>
          <w:rFonts w:ascii="Times New Roman" w:hAnsi="Times New Roman" w:cs="Times New Roman"/>
          <w:sz w:val="24"/>
          <w:szCs w:val="24"/>
        </w:rPr>
      </w:pPr>
    </w:p>
    <w:tbl>
      <w:tblPr>
        <w:tblStyle w:val="Reatabula4-izclums5"/>
        <w:tblW w:w="9476" w:type="dxa"/>
        <w:tblLook w:val="04A0" w:firstRow="1" w:lastRow="0" w:firstColumn="1" w:lastColumn="0" w:noHBand="0" w:noVBand="1"/>
      </w:tblPr>
      <w:tblGrid>
        <w:gridCol w:w="1980"/>
        <w:gridCol w:w="1205"/>
        <w:gridCol w:w="1205"/>
        <w:gridCol w:w="1701"/>
        <w:gridCol w:w="1842"/>
        <w:gridCol w:w="1543"/>
      </w:tblGrid>
      <w:tr w:rsidR="001D6A4D" w:rsidRPr="0092615F" w14:paraId="3BA4897B" w14:textId="77777777" w:rsidTr="0075560D">
        <w:trPr>
          <w:cnfStyle w:val="100000000000" w:firstRow="1" w:lastRow="0" w:firstColumn="0" w:lastColumn="0" w:oddVBand="0" w:evenVBand="0" w:oddHBand="0" w:evenHBand="0" w:firstRowFirstColumn="0" w:firstRowLastColumn="0" w:lastRowFirstColumn="0" w:lastRowLastColumn="0"/>
          <w:trHeight w:val="651"/>
        </w:trPr>
        <w:tc>
          <w:tcPr>
            <w:cnfStyle w:val="001000000000" w:firstRow="0" w:lastRow="0" w:firstColumn="1" w:lastColumn="0" w:oddVBand="0" w:evenVBand="0" w:oddHBand="0" w:evenHBand="0" w:firstRowFirstColumn="0" w:firstRowLastColumn="0" w:lastRowFirstColumn="0" w:lastRowLastColumn="0"/>
            <w:tcW w:w="1980" w:type="dxa"/>
            <w:vAlign w:val="center"/>
            <w:hideMark/>
          </w:tcPr>
          <w:p w14:paraId="62BFB94E" w14:textId="77777777" w:rsidR="002360E7" w:rsidRPr="0092615F" w:rsidRDefault="002360E7" w:rsidP="0075560D">
            <w:pPr>
              <w:jc w:val="center"/>
              <w:rPr>
                <w:rFonts w:ascii="Times New Roman" w:eastAsia="Times New Roman" w:hAnsi="Times New Roman" w:cs="Times New Roman"/>
                <w:b w:val="0"/>
                <w:bCs w:val="0"/>
                <w:sz w:val="20"/>
                <w:szCs w:val="20"/>
                <w:lang w:eastAsia="lv-LV"/>
              </w:rPr>
            </w:pPr>
            <w:r w:rsidRPr="0092615F">
              <w:rPr>
                <w:rFonts w:ascii="Times New Roman" w:eastAsia="Times New Roman" w:hAnsi="Times New Roman" w:cs="Times New Roman"/>
                <w:b w:val="0"/>
                <w:bCs w:val="0"/>
                <w:sz w:val="20"/>
                <w:szCs w:val="20"/>
                <w:lang w:eastAsia="lv-LV"/>
              </w:rPr>
              <w:t>Darbinieku skaits</w:t>
            </w:r>
          </w:p>
        </w:tc>
        <w:tc>
          <w:tcPr>
            <w:tcW w:w="1205" w:type="dxa"/>
            <w:vAlign w:val="center"/>
            <w:hideMark/>
          </w:tcPr>
          <w:p w14:paraId="7034E1B7" w14:textId="77777777" w:rsidR="002360E7" w:rsidRPr="0092615F" w:rsidRDefault="002360E7" w:rsidP="0075560D">
            <w:pPr>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sz w:val="20"/>
                <w:szCs w:val="20"/>
                <w:lang w:eastAsia="lv-LV"/>
              </w:rPr>
            </w:pPr>
            <w:r w:rsidRPr="0092615F">
              <w:rPr>
                <w:rFonts w:ascii="Times New Roman" w:eastAsia="Times New Roman" w:hAnsi="Times New Roman" w:cs="Times New Roman"/>
                <w:b w:val="0"/>
                <w:bCs w:val="0"/>
                <w:sz w:val="20"/>
                <w:szCs w:val="20"/>
                <w:lang w:eastAsia="lv-LV"/>
              </w:rPr>
              <w:t>Uzņēmumu skaits</w:t>
            </w:r>
          </w:p>
        </w:tc>
        <w:tc>
          <w:tcPr>
            <w:tcW w:w="1205" w:type="dxa"/>
            <w:vAlign w:val="center"/>
            <w:hideMark/>
          </w:tcPr>
          <w:p w14:paraId="37C41767" w14:textId="77777777" w:rsidR="002360E7" w:rsidRPr="0092615F" w:rsidRDefault="002360E7" w:rsidP="0075560D">
            <w:pPr>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sz w:val="20"/>
                <w:szCs w:val="20"/>
                <w:lang w:eastAsia="lv-LV"/>
              </w:rPr>
            </w:pPr>
            <w:r w:rsidRPr="0092615F">
              <w:rPr>
                <w:rFonts w:ascii="Times New Roman" w:eastAsia="Times New Roman" w:hAnsi="Times New Roman" w:cs="Times New Roman"/>
                <w:b w:val="0"/>
                <w:bCs w:val="0"/>
                <w:sz w:val="20"/>
                <w:szCs w:val="20"/>
                <w:lang w:eastAsia="lv-LV"/>
              </w:rPr>
              <w:t>Darbinieku skaits</w:t>
            </w:r>
          </w:p>
        </w:tc>
        <w:tc>
          <w:tcPr>
            <w:tcW w:w="1701" w:type="dxa"/>
            <w:vAlign w:val="center"/>
            <w:hideMark/>
          </w:tcPr>
          <w:p w14:paraId="78C28FE0" w14:textId="0F1D5E1F" w:rsidR="002360E7" w:rsidRPr="0092615F" w:rsidRDefault="002360E7" w:rsidP="0075560D">
            <w:pPr>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sz w:val="20"/>
                <w:szCs w:val="20"/>
                <w:lang w:eastAsia="lv-LV"/>
              </w:rPr>
            </w:pPr>
            <w:r w:rsidRPr="0092615F">
              <w:rPr>
                <w:rFonts w:ascii="Times New Roman" w:eastAsia="Times New Roman" w:hAnsi="Times New Roman" w:cs="Times New Roman"/>
                <w:b w:val="0"/>
                <w:bCs w:val="0"/>
                <w:sz w:val="20"/>
                <w:szCs w:val="20"/>
                <w:lang w:eastAsia="lv-LV"/>
              </w:rPr>
              <w:t xml:space="preserve">Neto apgrozījums, </w:t>
            </w:r>
            <w:r w:rsidR="007A625B" w:rsidRPr="007A625B">
              <w:rPr>
                <w:rFonts w:ascii="Times New Roman" w:eastAsia="Times New Roman" w:hAnsi="Times New Roman" w:cs="Times New Roman"/>
                <w:b w:val="0"/>
                <w:bCs w:val="0"/>
                <w:i/>
                <w:sz w:val="20"/>
                <w:szCs w:val="20"/>
                <w:lang w:eastAsia="lv-LV"/>
              </w:rPr>
              <w:t>euro</w:t>
            </w:r>
          </w:p>
        </w:tc>
        <w:tc>
          <w:tcPr>
            <w:tcW w:w="1842" w:type="dxa"/>
            <w:vAlign w:val="center"/>
            <w:hideMark/>
          </w:tcPr>
          <w:p w14:paraId="5B166CD3" w14:textId="74B0937D" w:rsidR="002360E7" w:rsidRPr="0092615F" w:rsidRDefault="002360E7" w:rsidP="0075560D">
            <w:pPr>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sz w:val="20"/>
                <w:szCs w:val="20"/>
                <w:lang w:eastAsia="lv-LV"/>
              </w:rPr>
            </w:pPr>
            <w:r w:rsidRPr="0092615F">
              <w:rPr>
                <w:rFonts w:ascii="Times New Roman" w:eastAsia="Times New Roman" w:hAnsi="Times New Roman" w:cs="Times New Roman"/>
                <w:b w:val="0"/>
                <w:bCs w:val="0"/>
                <w:sz w:val="20"/>
                <w:szCs w:val="20"/>
                <w:lang w:eastAsia="lv-LV"/>
              </w:rPr>
              <w:t xml:space="preserve">Neto apgrozījums uz vienu nodarbināto, </w:t>
            </w:r>
            <w:r w:rsidR="007A625B" w:rsidRPr="007A625B">
              <w:rPr>
                <w:rFonts w:ascii="Times New Roman" w:eastAsia="Times New Roman" w:hAnsi="Times New Roman" w:cs="Times New Roman"/>
                <w:b w:val="0"/>
                <w:bCs w:val="0"/>
                <w:i/>
                <w:sz w:val="20"/>
                <w:szCs w:val="20"/>
                <w:lang w:eastAsia="lv-LV"/>
              </w:rPr>
              <w:t>euro</w:t>
            </w:r>
          </w:p>
        </w:tc>
        <w:tc>
          <w:tcPr>
            <w:tcW w:w="1543" w:type="dxa"/>
            <w:vAlign w:val="center"/>
            <w:hideMark/>
          </w:tcPr>
          <w:p w14:paraId="0659BC96" w14:textId="35172682" w:rsidR="002360E7" w:rsidRPr="0092615F" w:rsidRDefault="002360E7" w:rsidP="0075560D">
            <w:pPr>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sz w:val="20"/>
                <w:szCs w:val="20"/>
                <w:lang w:eastAsia="lv-LV"/>
              </w:rPr>
            </w:pPr>
            <w:r w:rsidRPr="0092615F">
              <w:rPr>
                <w:rFonts w:ascii="Times New Roman" w:eastAsia="Times New Roman" w:hAnsi="Times New Roman" w:cs="Times New Roman"/>
                <w:b w:val="0"/>
                <w:bCs w:val="0"/>
                <w:sz w:val="20"/>
                <w:szCs w:val="20"/>
                <w:lang w:eastAsia="lv-LV"/>
              </w:rPr>
              <w:t xml:space="preserve">Vidējais Neto apgrozījums, </w:t>
            </w:r>
            <w:r w:rsidR="007A625B" w:rsidRPr="007A625B">
              <w:rPr>
                <w:rFonts w:ascii="Times New Roman" w:eastAsia="Times New Roman" w:hAnsi="Times New Roman" w:cs="Times New Roman"/>
                <w:b w:val="0"/>
                <w:bCs w:val="0"/>
                <w:i/>
                <w:sz w:val="20"/>
                <w:szCs w:val="20"/>
                <w:lang w:eastAsia="lv-LV"/>
              </w:rPr>
              <w:t>euro</w:t>
            </w:r>
          </w:p>
        </w:tc>
      </w:tr>
      <w:tr w:rsidR="0075560D" w:rsidRPr="0092615F" w14:paraId="65BE89D4" w14:textId="77777777" w:rsidTr="00A7036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center"/>
            <w:hideMark/>
          </w:tcPr>
          <w:p w14:paraId="323AF5FF" w14:textId="77777777" w:rsidR="002360E7" w:rsidRPr="0092615F" w:rsidRDefault="002360E7" w:rsidP="00A70362">
            <w:pPr>
              <w:rPr>
                <w:rFonts w:ascii="Times New Roman" w:eastAsia="Times New Roman" w:hAnsi="Times New Roman" w:cs="Times New Roman"/>
                <w:b w:val="0"/>
                <w:bCs w:val="0"/>
                <w:color w:val="000000"/>
                <w:lang w:eastAsia="lv-LV"/>
              </w:rPr>
            </w:pPr>
            <w:r w:rsidRPr="0092615F">
              <w:rPr>
                <w:rFonts w:ascii="Times New Roman" w:eastAsia="Times New Roman" w:hAnsi="Times New Roman" w:cs="Times New Roman"/>
                <w:b w:val="0"/>
                <w:color w:val="000000" w:themeColor="text1"/>
                <w:lang w:eastAsia="lv-LV"/>
              </w:rPr>
              <w:t>0 darbinieki</w:t>
            </w:r>
          </w:p>
        </w:tc>
        <w:tc>
          <w:tcPr>
            <w:tcW w:w="1205" w:type="dxa"/>
            <w:noWrap/>
            <w:vAlign w:val="center"/>
            <w:hideMark/>
          </w:tcPr>
          <w:p w14:paraId="1AFC07F6"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1 605 </w:t>
            </w:r>
          </w:p>
        </w:tc>
        <w:tc>
          <w:tcPr>
            <w:tcW w:w="1205" w:type="dxa"/>
            <w:noWrap/>
            <w:vAlign w:val="center"/>
            <w:hideMark/>
          </w:tcPr>
          <w:p w14:paraId="51CA376A"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   </w:t>
            </w:r>
          </w:p>
        </w:tc>
        <w:tc>
          <w:tcPr>
            <w:tcW w:w="1701" w:type="dxa"/>
            <w:noWrap/>
            <w:vAlign w:val="center"/>
            <w:hideMark/>
          </w:tcPr>
          <w:p w14:paraId="55BCCF8C"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170 379 983 </w:t>
            </w:r>
          </w:p>
        </w:tc>
        <w:tc>
          <w:tcPr>
            <w:tcW w:w="1842" w:type="dxa"/>
            <w:noWrap/>
            <w:vAlign w:val="center"/>
            <w:hideMark/>
          </w:tcPr>
          <w:p w14:paraId="4773193B"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106 156</w:t>
            </w:r>
            <w:r w:rsidR="00935835" w:rsidRPr="0092615F">
              <w:rPr>
                <w:rStyle w:val="Vresatsauce"/>
                <w:rFonts w:ascii="Times New Roman" w:eastAsia="Times New Roman" w:hAnsi="Times New Roman" w:cs="Times New Roman"/>
                <w:color w:val="000000"/>
                <w:sz w:val="20"/>
                <w:szCs w:val="20"/>
                <w:lang w:eastAsia="lv-LV"/>
              </w:rPr>
              <w:footnoteReference w:id="10"/>
            </w:r>
            <w:r w:rsidRPr="0092615F">
              <w:rPr>
                <w:rFonts w:ascii="Times New Roman" w:eastAsia="Times New Roman" w:hAnsi="Times New Roman" w:cs="Times New Roman"/>
                <w:color w:val="000000"/>
                <w:sz w:val="20"/>
                <w:szCs w:val="20"/>
                <w:lang w:eastAsia="lv-LV"/>
              </w:rPr>
              <w:t xml:space="preserve"> </w:t>
            </w:r>
          </w:p>
        </w:tc>
        <w:tc>
          <w:tcPr>
            <w:tcW w:w="1543" w:type="dxa"/>
            <w:noWrap/>
            <w:vAlign w:val="center"/>
            <w:hideMark/>
          </w:tcPr>
          <w:p w14:paraId="259BD170"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106 156 </w:t>
            </w:r>
          </w:p>
        </w:tc>
      </w:tr>
      <w:tr w:rsidR="0075560D" w:rsidRPr="0092615F" w14:paraId="1AB54654" w14:textId="77777777" w:rsidTr="00A70362">
        <w:trPr>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center"/>
            <w:hideMark/>
          </w:tcPr>
          <w:p w14:paraId="59BA898B" w14:textId="77777777" w:rsidR="002360E7" w:rsidRPr="0092615F" w:rsidRDefault="002360E7" w:rsidP="00A70362">
            <w:pPr>
              <w:rPr>
                <w:rFonts w:ascii="Times New Roman" w:eastAsia="Times New Roman" w:hAnsi="Times New Roman" w:cs="Times New Roman"/>
                <w:b w:val="0"/>
                <w:bCs w:val="0"/>
                <w:color w:val="000000"/>
                <w:lang w:eastAsia="lv-LV"/>
              </w:rPr>
            </w:pPr>
            <w:r w:rsidRPr="0092615F">
              <w:rPr>
                <w:rFonts w:ascii="Times New Roman" w:eastAsia="Times New Roman" w:hAnsi="Times New Roman" w:cs="Times New Roman"/>
                <w:b w:val="0"/>
                <w:bCs w:val="0"/>
                <w:color w:val="000000"/>
                <w:lang w:eastAsia="lv-LV"/>
              </w:rPr>
              <w:t>1 darbinieks</w:t>
            </w:r>
          </w:p>
        </w:tc>
        <w:tc>
          <w:tcPr>
            <w:tcW w:w="1205" w:type="dxa"/>
            <w:noWrap/>
            <w:vAlign w:val="center"/>
            <w:hideMark/>
          </w:tcPr>
          <w:p w14:paraId="643B792D"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2 301 </w:t>
            </w:r>
          </w:p>
        </w:tc>
        <w:tc>
          <w:tcPr>
            <w:tcW w:w="1205" w:type="dxa"/>
            <w:noWrap/>
            <w:vAlign w:val="center"/>
            <w:hideMark/>
          </w:tcPr>
          <w:p w14:paraId="58A4B1D3"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2 301 </w:t>
            </w:r>
          </w:p>
        </w:tc>
        <w:tc>
          <w:tcPr>
            <w:tcW w:w="1701" w:type="dxa"/>
            <w:noWrap/>
            <w:vAlign w:val="center"/>
            <w:hideMark/>
          </w:tcPr>
          <w:p w14:paraId="4146DCDF"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86 850 326 </w:t>
            </w:r>
          </w:p>
        </w:tc>
        <w:tc>
          <w:tcPr>
            <w:tcW w:w="1842" w:type="dxa"/>
            <w:noWrap/>
            <w:vAlign w:val="center"/>
            <w:hideMark/>
          </w:tcPr>
          <w:p w14:paraId="56941C18"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37 745 </w:t>
            </w:r>
          </w:p>
        </w:tc>
        <w:tc>
          <w:tcPr>
            <w:tcW w:w="1543" w:type="dxa"/>
            <w:noWrap/>
            <w:vAlign w:val="center"/>
            <w:hideMark/>
          </w:tcPr>
          <w:p w14:paraId="0B06B0B2"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37 745 </w:t>
            </w:r>
          </w:p>
        </w:tc>
      </w:tr>
      <w:tr w:rsidR="0075560D" w:rsidRPr="0092615F" w14:paraId="6B883F4D" w14:textId="77777777" w:rsidTr="00A7036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center"/>
            <w:hideMark/>
          </w:tcPr>
          <w:p w14:paraId="3757B7B1" w14:textId="77777777" w:rsidR="002360E7" w:rsidRPr="0092615F" w:rsidRDefault="002360E7" w:rsidP="00A70362">
            <w:pPr>
              <w:rPr>
                <w:rFonts w:ascii="Times New Roman" w:eastAsia="Times New Roman" w:hAnsi="Times New Roman" w:cs="Times New Roman"/>
                <w:b w:val="0"/>
                <w:bCs w:val="0"/>
                <w:color w:val="000000"/>
                <w:lang w:eastAsia="lv-LV"/>
              </w:rPr>
            </w:pPr>
            <w:r w:rsidRPr="0092615F">
              <w:rPr>
                <w:rFonts w:ascii="Times New Roman" w:eastAsia="Times New Roman" w:hAnsi="Times New Roman" w:cs="Times New Roman"/>
                <w:b w:val="0"/>
                <w:bCs w:val="0"/>
                <w:color w:val="000000"/>
                <w:lang w:eastAsia="lv-LV"/>
              </w:rPr>
              <w:t>2–9 darbinieki</w:t>
            </w:r>
          </w:p>
        </w:tc>
        <w:tc>
          <w:tcPr>
            <w:tcW w:w="1205" w:type="dxa"/>
            <w:noWrap/>
            <w:vAlign w:val="center"/>
            <w:hideMark/>
          </w:tcPr>
          <w:p w14:paraId="3B2EDD77"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4 768 </w:t>
            </w:r>
          </w:p>
        </w:tc>
        <w:tc>
          <w:tcPr>
            <w:tcW w:w="1205" w:type="dxa"/>
            <w:noWrap/>
            <w:vAlign w:val="center"/>
            <w:hideMark/>
          </w:tcPr>
          <w:p w14:paraId="0FF2E1BE"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18 899 </w:t>
            </w:r>
          </w:p>
        </w:tc>
        <w:tc>
          <w:tcPr>
            <w:tcW w:w="1701" w:type="dxa"/>
            <w:noWrap/>
            <w:vAlign w:val="center"/>
            <w:hideMark/>
          </w:tcPr>
          <w:p w14:paraId="73CB02BF"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800 664 148 </w:t>
            </w:r>
          </w:p>
        </w:tc>
        <w:tc>
          <w:tcPr>
            <w:tcW w:w="1842" w:type="dxa"/>
            <w:noWrap/>
            <w:vAlign w:val="center"/>
            <w:hideMark/>
          </w:tcPr>
          <w:p w14:paraId="4E355997"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42 365 </w:t>
            </w:r>
          </w:p>
        </w:tc>
        <w:tc>
          <w:tcPr>
            <w:tcW w:w="1543" w:type="dxa"/>
            <w:noWrap/>
            <w:vAlign w:val="center"/>
            <w:hideMark/>
          </w:tcPr>
          <w:p w14:paraId="6FBAC79A"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167 925 </w:t>
            </w:r>
          </w:p>
        </w:tc>
      </w:tr>
      <w:tr w:rsidR="0075560D" w:rsidRPr="0092615F" w14:paraId="0C06646C" w14:textId="77777777" w:rsidTr="00A70362">
        <w:trPr>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center"/>
            <w:hideMark/>
          </w:tcPr>
          <w:p w14:paraId="64F15D97" w14:textId="77777777" w:rsidR="002360E7" w:rsidRPr="0092615F" w:rsidRDefault="002360E7" w:rsidP="00A70362">
            <w:pPr>
              <w:rPr>
                <w:rFonts w:ascii="Times New Roman" w:eastAsia="Times New Roman" w:hAnsi="Times New Roman" w:cs="Times New Roman"/>
                <w:b w:val="0"/>
                <w:bCs w:val="0"/>
                <w:color w:val="000000"/>
                <w:lang w:eastAsia="lv-LV"/>
              </w:rPr>
            </w:pPr>
            <w:r w:rsidRPr="0092615F">
              <w:rPr>
                <w:rFonts w:ascii="Times New Roman" w:eastAsia="Times New Roman" w:hAnsi="Times New Roman" w:cs="Times New Roman"/>
                <w:b w:val="0"/>
                <w:bCs w:val="0"/>
                <w:color w:val="000000"/>
                <w:lang w:eastAsia="lv-LV"/>
              </w:rPr>
              <w:t>10–19 darbinieki</w:t>
            </w:r>
          </w:p>
        </w:tc>
        <w:tc>
          <w:tcPr>
            <w:tcW w:w="1205" w:type="dxa"/>
            <w:noWrap/>
            <w:vAlign w:val="center"/>
            <w:hideMark/>
          </w:tcPr>
          <w:p w14:paraId="1AA043FF"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714 </w:t>
            </w:r>
          </w:p>
        </w:tc>
        <w:tc>
          <w:tcPr>
            <w:tcW w:w="1205" w:type="dxa"/>
            <w:noWrap/>
            <w:vAlign w:val="center"/>
            <w:hideMark/>
          </w:tcPr>
          <w:p w14:paraId="115D54D2"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9 634 </w:t>
            </w:r>
          </w:p>
        </w:tc>
        <w:tc>
          <w:tcPr>
            <w:tcW w:w="1701" w:type="dxa"/>
            <w:noWrap/>
            <w:vAlign w:val="center"/>
            <w:hideMark/>
          </w:tcPr>
          <w:p w14:paraId="448BC532"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490 744 797 </w:t>
            </w:r>
          </w:p>
        </w:tc>
        <w:tc>
          <w:tcPr>
            <w:tcW w:w="1842" w:type="dxa"/>
            <w:noWrap/>
            <w:vAlign w:val="center"/>
            <w:hideMark/>
          </w:tcPr>
          <w:p w14:paraId="4118DEE3"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50 939 </w:t>
            </w:r>
          </w:p>
        </w:tc>
        <w:tc>
          <w:tcPr>
            <w:tcW w:w="1543" w:type="dxa"/>
            <w:noWrap/>
            <w:vAlign w:val="center"/>
            <w:hideMark/>
          </w:tcPr>
          <w:p w14:paraId="722B8E7E"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687 318 </w:t>
            </w:r>
          </w:p>
        </w:tc>
      </w:tr>
      <w:tr w:rsidR="0075560D" w:rsidRPr="0092615F" w14:paraId="58EE0D08" w14:textId="77777777" w:rsidTr="00A7036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center"/>
            <w:hideMark/>
          </w:tcPr>
          <w:p w14:paraId="6C474565" w14:textId="77777777" w:rsidR="002360E7" w:rsidRPr="0092615F" w:rsidRDefault="002360E7" w:rsidP="00A70362">
            <w:pPr>
              <w:rPr>
                <w:rFonts w:ascii="Times New Roman" w:eastAsia="Times New Roman" w:hAnsi="Times New Roman" w:cs="Times New Roman"/>
                <w:b w:val="0"/>
                <w:bCs w:val="0"/>
                <w:color w:val="000000"/>
                <w:lang w:eastAsia="lv-LV"/>
              </w:rPr>
            </w:pPr>
            <w:r w:rsidRPr="0092615F">
              <w:rPr>
                <w:rFonts w:ascii="Times New Roman" w:eastAsia="Times New Roman" w:hAnsi="Times New Roman" w:cs="Times New Roman"/>
                <w:b w:val="0"/>
                <w:bCs w:val="0"/>
                <w:color w:val="000000"/>
                <w:lang w:eastAsia="lv-LV"/>
              </w:rPr>
              <w:t>20–49 darbinieki</w:t>
            </w:r>
          </w:p>
        </w:tc>
        <w:tc>
          <w:tcPr>
            <w:tcW w:w="1205" w:type="dxa"/>
            <w:noWrap/>
            <w:vAlign w:val="center"/>
            <w:hideMark/>
          </w:tcPr>
          <w:p w14:paraId="053E1C72"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433 </w:t>
            </w:r>
          </w:p>
        </w:tc>
        <w:tc>
          <w:tcPr>
            <w:tcW w:w="1205" w:type="dxa"/>
            <w:noWrap/>
            <w:vAlign w:val="center"/>
            <w:hideMark/>
          </w:tcPr>
          <w:p w14:paraId="3AD5F27E"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12 793 </w:t>
            </w:r>
          </w:p>
        </w:tc>
        <w:tc>
          <w:tcPr>
            <w:tcW w:w="1701" w:type="dxa"/>
            <w:noWrap/>
            <w:vAlign w:val="center"/>
            <w:hideMark/>
          </w:tcPr>
          <w:p w14:paraId="3CC4A4A4"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751 990 317 </w:t>
            </w:r>
          </w:p>
        </w:tc>
        <w:tc>
          <w:tcPr>
            <w:tcW w:w="1842" w:type="dxa"/>
            <w:noWrap/>
            <w:vAlign w:val="center"/>
            <w:hideMark/>
          </w:tcPr>
          <w:p w14:paraId="5EECEB63"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58 781 </w:t>
            </w:r>
          </w:p>
        </w:tc>
        <w:tc>
          <w:tcPr>
            <w:tcW w:w="1543" w:type="dxa"/>
            <w:noWrap/>
            <w:vAlign w:val="center"/>
            <w:hideMark/>
          </w:tcPr>
          <w:p w14:paraId="420F1D91"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1 736 698 </w:t>
            </w:r>
          </w:p>
        </w:tc>
      </w:tr>
      <w:tr w:rsidR="0075560D" w:rsidRPr="0092615F" w14:paraId="051BBA3B" w14:textId="77777777" w:rsidTr="00A70362">
        <w:trPr>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center"/>
            <w:hideMark/>
          </w:tcPr>
          <w:p w14:paraId="3F76BF14" w14:textId="77777777" w:rsidR="002360E7" w:rsidRPr="0092615F" w:rsidRDefault="002360E7" w:rsidP="00A70362">
            <w:pPr>
              <w:rPr>
                <w:rFonts w:ascii="Times New Roman" w:eastAsia="Times New Roman" w:hAnsi="Times New Roman" w:cs="Times New Roman"/>
                <w:b w:val="0"/>
                <w:bCs w:val="0"/>
                <w:color w:val="000000"/>
                <w:lang w:eastAsia="lv-LV"/>
              </w:rPr>
            </w:pPr>
            <w:r w:rsidRPr="0092615F">
              <w:rPr>
                <w:rFonts w:ascii="Times New Roman" w:eastAsia="Times New Roman" w:hAnsi="Times New Roman" w:cs="Times New Roman"/>
                <w:b w:val="0"/>
                <w:bCs w:val="0"/>
                <w:color w:val="000000"/>
                <w:lang w:eastAsia="lv-LV"/>
              </w:rPr>
              <w:t>50–249 darbinieki</w:t>
            </w:r>
          </w:p>
        </w:tc>
        <w:tc>
          <w:tcPr>
            <w:tcW w:w="1205" w:type="dxa"/>
            <w:noWrap/>
            <w:vAlign w:val="center"/>
            <w:hideMark/>
          </w:tcPr>
          <w:p w14:paraId="498D2D91"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167 </w:t>
            </w:r>
          </w:p>
        </w:tc>
        <w:tc>
          <w:tcPr>
            <w:tcW w:w="1205" w:type="dxa"/>
            <w:noWrap/>
            <w:vAlign w:val="center"/>
            <w:hideMark/>
          </w:tcPr>
          <w:p w14:paraId="481A0292"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15 671 </w:t>
            </w:r>
          </w:p>
        </w:tc>
        <w:tc>
          <w:tcPr>
            <w:tcW w:w="1701" w:type="dxa"/>
            <w:noWrap/>
            <w:vAlign w:val="center"/>
            <w:hideMark/>
          </w:tcPr>
          <w:p w14:paraId="28E16E49"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1 817 464 787 </w:t>
            </w:r>
          </w:p>
        </w:tc>
        <w:tc>
          <w:tcPr>
            <w:tcW w:w="1842" w:type="dxa"/>
            <w:noWrap/>
            <w:vAlign w:val="center"/>
            <w:hideMark/>
          </w:tcPr>
          <w:p w14:paraId="6B50B8CA"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115 976 </w:t>
            </w:r>
          </w:p>
        </w:tc>
        <w:tc>
          <w:tcPr>
            <w:tcW w:w="1543" w:type="dxa"/>
            <w:noWrap/>
            <w:vAlign w:val="center"/>
            <w:hideMark/>
          </w:tcPr>
          <w:p w14:paraId="12CE0829" w14:textId="77777777" w:rsidR="002360E7" w:rsidRPr="0092615F" w:rsidRDefault="002360E7" w:rsidP="00A70362">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10 883 023 </w:t>
            </w:r>
          </w:p>
        </w:tc>
      </w:tr>
      <w:tr w:rsidR="0075560D" w:rsidRPr="0092615F" w14:paraId="310EE281" w14:textId="77777777" w:rsidTr="00A7036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center"/>
            <w:hideMark/>
          </w:tcPr>
          <w:p w14:paraId="13C418CB" w14:textId="77777777" w:rsidR="002360E7" w:rsidRPr="0092615F" w:rsidRDefault="00A70362" w:rsidP="00A70362">
            <w:pPr>
              <w:rPr>
                <w:rFonts w:ascii="Times New Roman" w:eastAsia="Times New Roman" w:hAnsi="Times New Roman" w:cs="Times New Roman"/>
                <w:b w:val="0"/>
                <w:bCs w:val="0"/>
                <w:color w:val="000000"/>
                <w:sz w:val="20"/>
                <w:szCs w:val="20"/>
                <w:lang w:eastAsia="lv-LV"/>
              </w:rPr>
            </w:pPr>
            <w:r w:rsidRPr="0092615F">
              <w:rPr>
                <w:rFonts w:ascii="Times New Roman" w:eastAsia="Times New Roman" w:hAnsi="Times New Roman" w:cs="Times New Roman"/>
                <w:b w:val="0"/>
                <w:bCs w:val="0"/>
                <w:color w:val="000000"/>
                <w:sz w:val="20"/>
                <w:szCs w:val="20"/>
                <w:lang w:eastAsia="lv-LV"/>
              </w:rPr>
              <w:t>&gt;=</w:t>
            </w:r>
            <w:r w:rsidR="002360E7" w:rsidRPr="0092615F">
              <w:rPr>
                <w:rFonts w:ascii="Times New Roman" w:eastAsia="Times New Roman" w:hAnsi="Times New Roman" w:cs="Times New Roman"/>
                <w:b w:val="0"/>
                <w:bCs w:val="0"/>
                <w:color w:val="000000"/>
                <w:sz w:val="20"/>
                <w:szCs w:val="20"/>
                <w:lang w:eastAsia="lv-LV"/>
              </w:rPr>
              <w:t>250 darbinieki</w:t>
            </w:r>
          </w:p>
        </w:tc>
        <w:tc>
          <w:tcPr>
            <w:tcW w:w="1205" w:type="dxa"/>
            <w:noWrap/>
            <w:vAlign w:val="center"/>
            <w:hideMark/>
          </w:tcPr>
          <w:p w14:paraId="64F7CF6D"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21 </w:t>
            </w:r>
          </w:p>
        </w:tc>
        <w:tc>
          <w:tcPr>
            <w:tcW w:w="1205" w:type="dxa"/>
            <w:noWrap/>
            <w:vAlign w:val="center"/>
            <w:hideMark/>
          </w:tcPr>
          <w:p w14:paraId="11DD84D5"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12 489 </w:t>
            </w:r>
          </w:p>
        </w:tc>
        <w:tc>
          <w:tcPr>
            <w:tcW w:w="1701" w:type="dxa"/>
            <w:noWrap/>
            <w:vAlign w:val="center"/>
            <w:hideMark/>
          </w:tcPr>
          <w:p w14:paraId="7A3D98FF"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1 547 035 110 </w:t>
            </w:r>
          </w:p>
        </w:tc>
        <w:tc>
          <w:tcPr>
            <w:tcW w:w="1842" w:type="dxa"/>
            <w:noWrap/>
            <w:vAlign w:val="center"/>
            <w:hideMark/>
          </w:tcPr>
          <w:p w14:paraId="282362A1"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123 872 </w:t>
            </w:r>
          </w:p>
        </w:tc>
        <w:tc>
          <w:tcPr>
            <w:tcW w:w="1543" w:type="dxa"/>
            <w:noWrap/>
            <w:vAlign w:val="center"/>
            <w:hideMark/>
          </w:tcPr>
          <w:p w14:paraId="708B74DB" w14:textId="77777777" w:rsidR="002360E7" w:rsidRPr="0092615F" w:rsidRDefault="002360E7" w:rsidP="00A70362">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20"/>
                <w:szCs w:val="20"/>
                <w:lang w:eastAsia="lv-LV"/>
              </w:rPr>
            </w:pPr>
            <w:r w:rsidRPr="0092615F">
              <w:rPr>
                <w:rFonts w:ascii="Times New Roman" w:eastAsia="Times New Roman" w:hAnsi="Times New Roman" w:cs="Times New Roman"/>
                <w:color w:val="000000"/>
                <w:sz w:val="20"/>
                <w:szCs w:val="20"/>
                <w:lang w:eastAsia="lv-LV"/>
              </w:rPr>
              <w:t xml:space="preserve">    73 668 339 </w:t>
            </w:r>
          </w:p>
        </w:tc>
      </w:tr>
      <w:tr w:rsidR="0075560D" w:rsidRPr="0092615F" w14:paraId="35F14A58" w14:textId="77777777" w:rsidTr="00D26FE6">
        <w:trPr>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center"/>
            <w:hideMark/>
          </w:tcPr>
          <w:p w14:paraId="23144CE6" w14:textId="77777777" w:rsidR="002360E7" w:rsidRPr="0092615F" w:rsidRDefault="002360E7" w:rsidP="00D26FE6">
            <w:pPr>
              <w:jc w:val="center"/>
              <w:rPr>
                <w:rFonts w:ascii="Times New Roman" w:eastAsia="Times New Roman" w:hAnsi="Times New Roman" w:cs="Times New Roman"/>
                <w:color w:val="000000"/>
                <w:lang w:eastAsia="lv-LV"/>
              </w:rPr>
            </w:pPr>
            <w:r w:rsidRPr="0092615F">
              <w:rPr>
                <w:rFonts w:ascii="Times New Roman" w:eastAsia="Times New Roman" w:hAnsi="Times New Roman" w:cs="Times New Roman"/>
                <w:color w:val="000000"/>
                <w:lang w:eastAsia="lv-LV"/>
              </w:rPr>
              <w:t>Kopā</w:t>
            </w:r>
          </w:p>
        </w:tc>
        <w:tc>
          <w:tcPr>
            <w:tcW w:w="1205" w:type="dxa"/>
            <w:noWrap/>
            <w:vAlign w:val="center"/>
            <w:hideMark/>
          </w:tcPr>
          <w:p w14:paraId="5CD6EBD2" w14:textId="77777777" w:rsidR="002360E7" w:rsidRPr="0092615F" w:rsidRDefault="002360E7" w:rsidP="00D26FE6">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b/>
                <w:bCs/>
                <w:color w:val="000000"/>
                <w:sz w:val="20"/>
                <w:szCs w:val="20"/>
                <w:lang w:eastAsia="lv-LV"/>
              </w:rPr>
            </w:pPr>
            <w:r w:rsidRPr="0092615F">
              <w:rPr>
                <w:rFonts w:ascii="Times New Roman" w:eastAsia="Times New Roman" w:hAnsi="Times New Roman" w:cs="Times New Roman"/>
                <w:b/>
                <w:bCs/>
                <w:color w:val="000000"/>
                <w:sz w:val="20"/>
                <w:szCs w:val="20"/>
                <w:lang w:eastAsia="lv-LV"/>
              </w:rPr>
              <w:t xml:space="preserve">       10 009 </w:t>
            </w:r>
          </w:p>
        </w:tc>
        <w:tc>
          <w:tcPr>
            <w:tcW w:w="1205" w:type="dxa"/>
            <w:noWrap/>
            <w:vAlign w:val="center"/>
            <w:hideMark/>
          </w:tcPr>
          <w:p w14:paraId="3C21B014" w14:textId="77777777" w:rsidR="002360E7" w:rsidRPr="0092615F" w:rsidRDefault="002360E7" w:rsidP="00D26FE6">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b/>
                <w:bCs/>
                <w:color w:val="000000"/>
                <w:sz w:val="20"/>
                <w:szCs w:val="20"/>
                <w:lang w:eastAsia="lv-LV"/>
              </w:rPr>
            </w:pPr>
            <w:r w:rsidRPr="0092615F">
              <w:rPr>
                <w:rFonts w:ascii="Times New Roman" w:eastAsia="Times New Roman" w:hAnsi="Times New Roman" w:cs="Times New Roman"/>
                <w:b/>
                <w:bCs/>
                <w:color w:val="000000"/>
                <w:sz w:val="20"/>
                <w:szCs w:val="20"/>
                <w:lang w:eastAsia="lv-LV"/>
              </w:rPr>
              <w:t xml:space="preserve">        71 787 </w:t>
            </w:r>
          </w:p>
        </w:tc>
        <w:tc>
          <w:tcPr>
            <w:tcW w:w="1701" w:type="dxa"/>
            <w:noWrap/>
            <w:vAlign w:val="center"/>
            <w:hideMark/>
          </w:tcPr>
          <w:p w14:paraId="736CD278" w14:textId="77777777" w:rsidR="002360E7" w:rsidRPr="0092615F" w:rsidRDefault="002360E7" w:rsidP="00D26FE6">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b/>
                <w:bCs/>
                <w:color w:val="000000"/>
                <w:sz w:val="20"/>
                <w:szCs w:val="20"/>
                <w:lang w:eastAsia="lv-LV"/>
              </w:rPr>
            </w:pPr>
            <w:r w:rsidRPr="0092615F">
              <w:rPr>
                <w:rFonts w:ascii="Times New Roman" w:eastAsia="Times New Roman" w:hAnsi="Times New Roman" w:cs="Times New Roman"/>
                <w:b/>
                <w:bCs/>
                <w:color w:val="000000"/>
                <w:sz w:val="20"/>
                <w:szCs w:val="20"/>
                <w:lang w:eastAsia="lv-LV"/>
              </w:rPr>
              <w:t xml:space="preserve">  5 665 129 468 </w:t>
            </w:r>
          </w:p>
        </w:tc>
        <w:tc>
          <w:tcPr>
            <w:tcW w:w="1842" w:type="dxa"/>
            <w:noWrap/>
            <w:vAlign w:val="center"/>
            <w:hideMark/>
          </w:tcPr>
          <w:p w14:paraId="30D33251" w14:textId="77777777" w:rsidR="002360E7" w:rsidRPr="0092615F" w:rsidRDefault="002360E7" w:rsidP="00D26FE6">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b/>
                <w:bCs/>
                <w:color w:val="000000"/>
                <w:sz w:val="20"/>
                <w:szCs w:val="20"/>
                <w:lang w:eastAsia="lv-LV"/>
              </w:rPr>
            </w:pPr>
            <w:r w:rsidRPr="0092615F">
              <w:rPr>
                <w:rFonts w:ascii="Times New Roman" w:eastAsia="Times New Roman" w:hAnsi="Times New Roman" w:cs="Times New Roman"/>
                <w:b/>
                <w:bCs/>
                <w:color w:val="000000"/>
                <w:sz w:val="20"/>
                <w:szCs w:val="20"/>
                <w:lang w:eastAsia="lv-LV"/>
              </w:rPr>
              <w:t xml:space="preserve">                 78 916 </w:t>
            </w:r>
          </w:p>
        </w:tc>
        <w:tc>
          <w:tcPr>
            <w:tcW w:w="1543" w:type="dxa"/>
            <w:noWrap/>
            <w:vAlign w:val="center"/>
            <w:hideMark/>
          </w:tcPr>
          <w:p w14:paraId="313E167B" w14:textId="77777777" w:rsidR="002360E7" w:rsidRPr="0092615F" w:rsidRDefault="002360E7" w:rsidP="00D26FE6">
            <w:pPr>
              <w:jc w:val="right"/>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b/>
                <w:bCs/>
                <w:color w:val="000000"/>
                <w:sz w:val="20"/>
                <w:szCs w:val="20"/>
                <w:lang w:eastAsia="lv-LV"/>
              </w:rPr>
            </w:pPr>
            <w:r w:rsidRPr="0092615F">
              <w:rPr>
                <w:rFonts w:ascii="Times New Roman" w:eastAsia="Times New Roman" w:hAnsi="Times New Roman" w:cs="Times New Roman"/>
                <w:b/>
                <w:bCs/>
                <w:color w:val="000000"/>
                <w:sz w:val="20"/>
                <w:szCs w:val="20"/>
                <w:lang w:eastAsia="lv-LV"/>
              </w:rPr>
              <w:t xml:space="preserve">        566 004 </w:t>
            </w:r>
          </w:p>
        </w:tc>
      </w:tr>
    </w:tbl>
    <w:p w14:paraId="04BDEDC3" w14:textId="77777777" w:rsidR="00BC7C71" w:rsidRDefault="00BC7C71" w:rsidP="003830C5">
      <w:pPr>
        <w:spacing w:after="0" w:line="240" w:lineRule="auto"/>
        <w:ind w:firstLine="720"/>
        <w:jc w:val="both"/>
        <w:rPr>
          <w:rFonts w:ascii="Times New Roman" w:hAnsi="Times New Roman" w:cs="Times New Roman"/>
          <w:sz w:val="24"/>
          <w:szCs w:val="24"/>
        </w:rPr>
      </w:pPr>
    </w:p>
    <w:p w14:paraId="0556F283" w14:textId="542D2C0E" w:rsidR="00EC7D88" w:rsidRPr="0092615F" w:rsidRDefault="00491511" w:rsidP="003830C5">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Protams, jāņem vērā</w:t>
      </w:r>
      <w:r w:rsidR="00815044" w:rsidRPr="0092615F">
        <w:rPr>
          <w:rFonts w:ascii="Times New Roman" w:hAnsi="Times New Roman" w:cs="Times New Roman"/>
          <w:sz w:val="24"/>
          <w:szCs w:val="24"/>
        </w:rPr>
        <w:t xml:space="preserve">, ka daudzi </w:t>
      </w:r>
      <w:r w:rsidR="000D2562" w:rsidRPr="0092615F">
        <w:rPr>
          <w:rFonts w:ascii="Times New Roman" w:hAnsi="Times New Roman" w:cs="Times New Roman"/>
          <w:sz w:val="24"/>
          <w:szCs w:val="24"/>
        </w:rPr>
        <w:t>uzņēmumi</w:t>
      </w:r>
      <w:r w:rsidR="00815044" w:rsidRPr="0092615F">
        <w:rPr>
          <w:rFonts w:ascii="Times New Roman" w:hAnsi="Times New Roman" w:cs="Times New Roman"/>
          <w:sz w:val="24"/>
          <w:szCs w:val="24"/>
        </w:rPr>
        <w:t xml:space="preserve"> veic darbu kā </w:t>
      </w:r>
      <w:r w:rsidR="00644FAE" w:rsidRPr="0092615F">
        <w:rPr>
          <w:rFonts w:ascii="Times New Roman" w:hAnsi="Times New Roman" w:cs="Times New Roman"/>
          <w:sz w:val="24"/>
          <w:szCs w:val="24"/>
        </w:rPr>
        <w:t xml:space="preserve">apakšuzņēmēji, tāpat </w:t>
      </w:r>
      <w:r w:rsidR="008E1BBC" w:rsidRPr="0092615F">
        <w:rPr>
          <w:rFonts w:ascii="Times New Roman" w:hAnsi="Times New Roman" w:cs="Times New Roman"/>
          <w:sz w:val="24"/>
          <w:szCs w:val="24"/>
        </w:rPr>
        <w:t>uzņēmumiem</w:t>
      </w:r>
      <w:r w:rsidR="00644FAE" w:rsidRPr="0092615F">
        <w:rPr>
          <w:rFonts w:ascii="Times New Roman" w:hAnsi="Times New Roman" w:cs="Times New Roman"/>
          <w:sz w:val="24"/>
          <w:szCs w:val="24"/>
        </w:rPr>
        <w:t xml:space="preserve"> ir iespēja apvienoties</w:t>
      </w:r>
      <w:r w:rsidR="002453CF" w:rsidRPr="0092615F">
        <w:rPr>
          <w:rFonts w:ascii="Times New Roman" w:hAnsi="Times New Roman" w:cs="Times New Roman"/>
          <w:sz w:val="24"/>
          <w:szCs w:val="24"/>
        </w:rPr>
        <w:t xml:space="preserve">, tomēr </w:t>
      </w:r>
      <w:r w:rsidR="007C181B" w:rsidRPr="0092615F">
        <w:rPr>
          <w:rFonts w:ascii="Times New Roman" w:hAnsi="Times New Roman" w:cs="Times New Roman"/>
          <w:sz w:val="24"/>
          <w:szCs w:val="24"/>
        </w:rPr>
        <w:t>tendence skaidr</w:t>
      </w:r>
      <w:r w:rsidR="009F52B7" w:rsidRPr="0092615F">
        <w:rPr>
          <w:rFonts w:ascii="Times New Roman" w:hAnsi="Times New Roman" w:cs="Times New Roman"/>
          <w:sz w:val="24"/>
          <w:szCs w:val="24"/>
        </w:rPr>
        <w:t>i</w:t>
      </w:r>
      <w:r w:rsidR="007C181B" w:rsidRPr="0092615F">
        <w:rPr>
          <w:rFonts w:ascii="Times New Roman" w:hAnsi="Times New Roman" w:cs="Times New Roman"/>
          <w:sz w:val="24"/>
          <w:szCs w:val="24"/>
        </w:rPr>
        <w:t xml:space="preserve"> parāda</w:t>
      </w:r>
      <w:r w:rsidR="008E34C8" w:rsidRPr="0092615F">
        <w:rPr>
          <w:rFonts w:ascii="Times New Roman" w:hAnsi="Times New Roman" w:cs="Times New Roman"/>
          <w:sz w:val="24"/>
          <w:szCs w:val="24"/>
        </w:rPr>
        <w:t xml:space="preserve"> (</w:t>
      </w:r>
      <w:r w:rsidR="008E34C8" w:rsidRPr="0092615F">
        <w:rPr>
          <w:rFonts w:ascii="Times New Roman" w:hAnsi="Times New Roman" w:cs="Times New Roman"/>
          <w:b/>
          <w:bCs/>
          <w:sz w:val="24"/>
          <w:szCs w:val="24"/>
        </w:rPr>
        <w:t>skat.</w:t>
      </w:r>
      <w:r w:rsidR="009C3F37" w:rsidRPr="0092615F">
        <w:rPr>
          <w:rFonts w:ascii="Times New Roman" w:hAnsi="Times New Roman" w:cs="Times New Roman"/>
          <w:b/>
          <w:bCs/>
          <w:sz w:val="24"/>
          <w:szCs w:val="24"/>
        </w:rPr>
        <w:t xml:space="preserve"> </w:t>
      </w:r>
      <w:r w:rsidR="008E34C8" w:rsidRPr="0092615F">
        <w:rPr>
          <w:rFonts w:ascii="Times New Roman" w:hAnsi="Times New Roman" w:cs="Times New Roman"/>
          <w:b/>
          <w:bCs/>
          <w:sz w:val="24"/>
          <w:szCs w:val="24"/>
        </w:rPr>
        <w:t>3.</w:t>
      </w:r>
      <w:r w:rsidR="00E6194B">
        <w:rPr>
          <w:rFonts w:ascii="Times New Roman" w:hAnsi="Times New Roman" w:cs="Times New Roman"/>
          <w:b/>
          <w:bCs/>
          <w:sz w:val="24"/>
          <w:szCs w:val="24"/>
        </w:rPr>
        <w:t xml:space="preserve"> </w:t>
      </w:r>
      <w:r w:rsidR="008E34C8" w:rsidRPr="0092615F">
        <w:rPr>
          <w:rFonts w:ascii="Times New Roman" w:hAnsi="Times New Roman" w:cs="Times New Roman"/>
          <w:b/>
          <w:bCs/>
          <w:sz w:val="24"/>
          <w:szCs w:val="24"/>
        </w:rPr>
        <w:t>attēlu</w:t>
      </w:r>
      <w:r w:rsidR="008E34C8" w:rsidRPr="0092615F">
        <w:rPr>
          <w:rFonts w:ascii="Times New Roman" w:hAnsi="Times New Roman" w:cs="Times New Roman"/>
          <w:sz w:val="24"/>
          <w:szCs w:val="24"/>
        </w:rPr>
        <w:t>)</w:t>
      </w:r>
      <w:r w:rsidR="007C181B" w:rsidRPr="0092615F">
        <w:rPr>
          <w:rFonts w:ascii="Times New Roman" w:hAnsi="Times New Roman" w:cs="Times New Roman"/>
          <w:sz w:val="24"/>
          <w:szCs w:val="24"/>
        </w:rPr>
        <w:t xml:space="preserve">, ka </w:t>
      </w:r>
      <w:r w:rsidR="001926A2">
        <w:rPr>
          <w:rFonts w:ascii="Times New Roman" w:hAnsi="Times New Roman" w:cs="Times New Roman"/>
          <w:sz w:val="24"/>
          <w:szCs w:val="24"/>
        </w:rPr>
        <w:t>tipiskākais</w:t>
      </w:r>
      <w:r w:rsidR="00E6211F" w:rsidRPr="0092615F">
        <w:rPr>
          <w:rFonts w:ascii="Times New Roman" w:hAnsi="Times New Roman" w:cs="Times New Roman"/>
          <w:sz w:val="24"/>
          <w:szCs w:val="24"/>
        </w:rPr>
        <w:t xml:space="preserve"> </w:t>
      </w:r>
      <w:r w:rsidR="00D90813" w:rsidRPr="0092615F">
        <w:rPr>
          <w:rFonts w:ascii="Times New Roman" w:hAnsi="Times New Roman" w:cs="Times New Roman"/>
          <w:sz w:val="24"/>
          <w:szCs w:val="24"/>
        </w:rPr>
        <w:t>ES fondu</w:t>
      </w:r>
      <w:r w:rsidR="00E6211F" w:rsidRPr="0092615F">
        <w:rPr>
          <w:rFonts w:ascii="Times New Roman" w:hAnsi="Times New Roman" w:cs="Times New Roman"/>
          <w:sz w:val="24"/>
          <w:szCs w:val="24"/>
        </w:rPr>
        <w:t xml:space="preserve"> projekts</w:t>
      </w:r>
      <w:r w:rsidR="004C735F">
        <w:rPr>
          <w:rFonts w:ascii="Times New Roman" w:hAnsi="Times New Roman" w:cs="Times New Roman"/>
          <w:sz w:val="24"/>
          <w:szCs w:val="24"/>
        </w:rPr>
        <w:t xml:space="preserve"> būvniecībā</w:t>
      </w:r>
      <w:r w:rsidR="00E6211F" w:rsidRPr="0092615F">
        <w:rPr>
          <w:rFonts w:ascii="Times New Roman" w:hAnsi="Times New Roman" w:cs="Times New Roman"/>
          <w:sz w:val="24"/>
          <w:szCs w:val="24"/>
        </w:rPr>
        <w:t xml:space="preserve">, ko </w:t>
      </w:r>
      <w:r w:rsidR="006F3C2D" w:rsidRPr="0092615F">
        <w:rPr>
          <w:rFonts w:ascii="Times New Roman" w:hAnsi="Times New Roman" w:cs="Times New Roman"/>
          <w:sz w:val="24"/>
          <w:szCs w:val="24"/>
        </w:rPr>
        <w:t>īs</w:t>
      </w:r>
      <w:r w:rsidR="00E6211F" w:rsidRPr="0092615F">
        <w:rPr>
          <w:rFonts w:ascii="Times New Roman" w:hAnsi="Times New Roman" w:cs="Times New Roman"/>
          <w:sz w:val="24"/>
          <w:szCs w:val="24"/>
        </w:rPr>
        <w:t>teno pašvaldība</w:t>
      </w:r>
      <w:r w:rsidR="006F3C2D" w:rsidRPr="0092615F">
        <w:rPr>
          <w:rFonts w:ascii="Times New Roman" w:hAnsi="Times New Roman" w:cs="Times New Roman"/>
          <w:sz w:val="24"/>
          <w:szCs w:val="24"/>
        </w:rPr>
        <w:t xml:space="preserve">, </w:t>
      </w:r>
      <w:r w:rsidR="002B5F95" w:rsidRPr="0092615F">
        <w:rPr>
          <w:rFonts w:ascii="Times New Roman" w:hAnsi="Times New Roman" w:cs="Times New Roman"/>
          <w:sz w:val="24"/>
          <w:szCs w:val="24"/>
        </w:rPr>
        <w:t>ir</w:t>
      </w:r>
      <w:r w:rsidR="006F3C2D" w:rsidRPr="0092615F">
        <w:rPr>
          <w:rFonts w:ascii="Times New Roman" w:hAnsi="Times New Roman" w:cs="Times New Roman"/>
          <w:sz w:val="24"/>
          <w:szCs w:val="24"/>
        </w:rPr>
        <w:t xml:space="preserve"> līdz </w:t>
      </w:r>
      <w:r w:rsidR="00003F94" w:rsidRPr="0092615F">
        <w:rPr>
          <w:rFonts w:ascii="Times New Roman" w:hAnsi="Times New Roman" w:cs="Times New Roman"/>
          <w:sz w:val="24"/>
          <w:szCs w:val="24"/>
        </w:rPr>
        <w:t>7</w:t>
      </w:r>
      <w:r w:rsidR="006F3C2D" w:rsidRPr="0092615F">
        <w:rPr>
          <w:rFonts w:ascii="Times New Roman" w:hAnsi="Times New Roman" w:cs="Times New Roman"/>
          <w:sz w:val="24"/>
          <w:szCs w:val="24"/>
        </w:rPr>
        <w:t xml:space="preserve"> milj. </w:t>
      </w:r>
      <w:r w:rsidR="007A625B" w:rsidRPr="007A625B">
        <w:rPr>
          <w:rFonts w:ascii="Times New Roman" w:hAnsi="Times New Roman" w:cs="Times New Roman"/>
          <w:i/>
          <w:sz w:val="24"/>
          <w:szCs w:val="24"/>
        </w:rPr>
        <w:t>euro</w:t>
      </w:r>
      <w:r w:rsidR="006F3C2D" w:rsidRPr="0092615F">
        <w:rPr>
          <w:rFonts w:ascii="Times New Roman" w:hAnsi="Times New Roman" w:cs="Times New Roman"/>
          <w:sz w:val="24"/>
          <w:szCs w:val="24"/>
        </w:rPr>
        <w:t xml:space="preserve"> </w:t>
      </w:r>
      <w:r w:rsidR="00762ED1" w:rsidRPr="0092615F">
        <w:rPr>
          <w:rFonts w:ascii="Times New Roman" w:hAnsi="Times New Roman" w:cs="Times New Roman"/>
          <w:sz w:val="24"/>
          <w:szCs w:val="24"/>
        </w:rPr>
        <w:t>(</w:t>
      </w:r>
      <w:r w:rsidR="00003F94" w:rsidRPr="0092615F">
        <w:rPr>
          <w:rFonts w:ascii="Times New Roman" w:hAnsi="Times New Roman" w:cs="Times New Roman"/>
          <w:sz w:val="24"/>
          <w:szCs w:val="24"/>
        </w:rPr>
        <w:t xml:space="preserve">90% no </w:t>
      </w:r>
      <w:r w:rsidR="00762ED1" w:rsidRPr="0092615F">
        <w:rPr>
          <w:rFonts w:ascii="Times New Roman" w:hAnsi="Times New Roman" w:cs="Times New Roman"/>
          <w:sz w:val="24"/>
          <w:szCs w:val="24"/>
        </w:rPr>
        <w:t>šādu projektu</w:t>
      </w:r>
      <w:r w:rsidR="00003F94" w:rsidRPr="0092615F">
        <w:rPr>
          <w:rFonts w:ascii="Times New Roman" w:hAnsi="Times New Roman" w:cs="Times New Roman"/>
          <w:sz w:val="24"/>
          <w:szCs w:val="24"/>
        </w:rPr>
        <w:t xml:space="preserve"> skaita)</w:t>
      </w:r>
      <w:r w:rsidR="00217E89" w:rsidRPr="0092615F">
        <w:rPr>
          <w:rFonts w:ascii="Times New Roman" w:hAnsi="Times New Roman" w:cs="Times New Roman"/>
          <w:sz w:val="24"/>
          <w:szCs w:val="24"/>
        </w:rPr>
        <w:t>, un to nosaka ne tikai</w:t>
      </w:r>
      <w:r w:rsidR="000B1D87" w:rsidRPr="0092615F">
        <w:rPr>
          <w:rFonts w:ascii="Times New Roman" w:hAnsi="Times New Roman" w:cs="Times New Roman"/>
          <w:sz w:val="24"/>
          <w:szCs w:val="24"/>
        </w:rPr>
        <w:t xml:space="preserve"> </w:t>
      </w:r>
      <w:r w:rsidR="008E1BBC" w:rsidRPr="0092615F">
        <w:rPr>
          <w:rFonts w:ascii="Times New Roman" w:hAnsi="Times New Roman" w:cs="Times New Roman"/>
          <w:sz w:val="24"/>
          <w:szCs w:val="24"/>
        </w:rPr>
        <w:t>uzņēmumu</w:t>
      </w:r>
      <w:r w:rsidR="000B1D87" w:rsidRPr="0092615F">
        <w:rPr>
          <w:rFonts w:ascii="Times New Roman" w:hAnsi="Times New Roman" w:cs="Times New Roman"/>
          <w:sz w:val="24"/>
          <w:szCs w:val="24"/>
        </w:rPr>
        <w:t xml:space="preserve"> struktūra Latvijā, bet arī </w:t>
      </w:r>
      <w:r w:rsidR="003419EB" w:rsidRPr="0092615F">
        <w:rPr>
          <w:rFonts w:ascii="Times New Roman" w:hAnsi="Times New Roman" w:cs="Times New Roman"/>
          <w:sz w:val="24"/>
          <w:szCs w:val="24"/>
        </w:rPr>
        <w:t xml:space="preserve">Latvijas relatīvi nelielās pašvaldības, kas arī pēc administratīvās reformas </w:t>
      </w:r>
      <w:r w:rsidR="007A5F69" w:rsidRPr="0092615F">
        <w:rPr>
          <w:rFonts w:ascii="Times New Roman" w:hAnsi="Times New Roman" w:cs="Times New Roman"/>
          <w:sz w:val="24"/>
          <w:szCs w:val="24"/>
        </w:rPr>
        <w:t>vē</w:t>
      </w:r>
      <w:r w:rsidR="00337D96" w:rsidRPr="0092615F">
        <w:rPr>
          <w:rFonts w:ascii="Times New Roman" w:hAnsi="Times New Roman" w:cs="Times New Roman"/>
          <w:sz w:val="24"/>
          <w:szCs w:val="24"/>
        </w:rPr>
        <w:t>l arvien</w:t>
      </w:r>
      <w:r w:rsidR="0034383C" w:rsidRPr="0092615F">
        <w:rPr>
          <w:rFonts w:ascii="Times New Roman" w:hAnsi="Times New Roman" w:cs="Times New Roman"/>
          <w:sz w:val="24"/>
          <w:szCs w:val="24"/>
        </w:rPr>
        <w:t xml:space="preserve"> ir</w:t>
      </w:r>
      <w:r w:rsidR="00337D96" w:rsidRPr="0092615F">
        <w:rPr>
          <w:rFonts w:ascii="Times New Roman" w:hAnsi="Times New Roman" w:cs="Times New Roman"/>
          <w:sz w:val="24"/>
          <w:szCs w:val="24"/>
        </w:rPr>
        <w:t xml:space="preserve"> uzskatāmas par nelielām </w:t>
      </w:r>
      <w:r w:rsidR="00337D96" w:rsidRPr="0092615F">
        <w:rPr>
          <w:rFonts w:ascii="Times New Roman" w:hAnsi="Times New Roman" w:cs="Times New Roman"/>
          <w:sz w:val="24"/>
          <w:szCs w:val="24"/>
        </w:rPr>
        <w:lastRenderedPageBreak/>
        <w:t>pašvaldībām.</w:t>
      </w:r>
      <w:r w:rsidR="00975920" w:rsidRPr="0092615F">
        <w:rPr>
          <w:rFonts w:ascii="Times New Roman" w:hAnsi="Times New Roman" w:cs="Times New Roman"/>
          <w:sz w:val="24"/>
          <w:szCs w:val="24"/>
        </w:rPr>
        <w:t xml:space="preserve"> Ņemot to vērā</w:t>
      </w:r>
      <w:r w:rsidR="00657C1D" w:rsidRPr="0092615F">
        <w:rPr>
          <w:rFonts w:ascii="Times New Roman" w:hAnsi="Times New Roman" w:cs="Times New Roman"/>
          <w:sz w:val="24"/>
          <w:szCs w:val="24"/>
        </w:rPr>
        <w:t xml:space="preserve">, </w:t>
      </w:r>
      <w:r w:rsidR="00A4098E" w:rsidRPr="0092615F">
        <w:rPr>
          <w:rFonts w:ascii="Times New Roman" w:hAnsi="Times New Roman" w:cs="Times New Roman"/>
          <w:sz w:val="24"/>
          <w:szCs w:val="24"/>
        </w:rPr>
        <w:t>darbā ar pašvaldībām</w:t>
      </w:r>
      <w:r w:rsidR="00C2331A">
        <w:rPr>
          <w:rFonts w:ascii="Times New Roman" w:hAnsi="Times New Roman" w:cs="Times New Roman"/>
          <w:sz w:val="24"/>
          <w:szCs w:val="24"/>
        </w:rPr>
        <w:t xml:space="preserve"> </w:t>
      </w:r>
      <w:r w:rsidR="00A4098E" w:rsidRPr="0092615F">
        <w:rPr>
          <w:rFonts w:ascii="Times New Roman" w:hAnsi="Times New Roman" w:cs="Times New Roman"/>
          <w:sz w:val="24"/>
          <w:szCs w:val="24"/>
        </w:rPr>
        <w:t>par PPP projektu īstenošanu</w:t>
      </w:r>
      <w:r w:rsidR="00254F62" w:rsidRPr="0092615F">
        <w:rPr>
          <w:rFonts w:ascii="Times New Roman" w:hAnsi="Times New Roman" w:cs="Times New Roman"/>
          <w:sz w:val="24"/>
          <w:szCs w:val="24"/>
        </w:rPr>
        <w:t xml:space="preserve">, </w:t>
      </w:r>
      <w:r w:rsidR="00254F62" w:rsidRPr="00924F90">
        <w:rPr>
          <w:rFonts w:ascii="Times New Roman" w:hAnsi="Times New Roman" w:cs="Times New Roman"/>
          <w:b/>
          <w:bCs/>
          <w:sz w:val="24"/>
          <w:szCs w:val="24"/>
        </w:rPr>
        <w:t xml:space="preserve">nepieciešams </w:t>
      </w:r>
      <w:r w:rsidR="00A03B5B" w:rsidRPr="00924F90">
        <w:rPr>
          <w:rFonts w:ascii="Times New Roman" w:hAnsi="Times New Roman" w:cs="Times New Roman"/>
          <w:b/>
          <w:bCs/>
          <w:sz w:val="24"/>
          <w:szCs w:val="24"/>
        </w:rPr>
        <w:t xml:space="preserve">orientēties </w:t>
      </w:r>
      <w:r w:rsidR="00E301F1" w:rsidRPr="00924F90">
        <w:rPr>
          <w:rFonts w:ascii="Times New Roman" w:hAnsi="Times New Roman" w:cs="Times New Roman"/>
          <w:b/>
          <w:bCs/>
          <w:sz w:val="24"/>
          <w:szCs w:val="24"/>
        </w:rPr>
        <w:t>uz</w:t>
      </w:r>
      <w:r w:rsidR="00D719E9" w:rsidRPr="00924F90">
        <w:rPr>
          <w:rFonts w:ascii="Times New Roman" w:hAnsi="Times New Roman" w:cs="Times New Roman"/>
          <w:b/>
          <w:bCs/>
          <w:sz w:val="24"/>
          <w:szCs w:val="24"/>
        </w:rPr>
        <w:t xml:space="preserve"> projektiem</w:t>
      </w:r>
      <w:r w:rsidR="00E301F1" w:rsidRPr="00924F90">
        <w:rPr>
          <w:rFonts w:ascii="Times New Roman" w:hAnsi="Times New Roman" w:cs="Times New Roman"/>
          <w:b/>
          <w:bCs/>
          <w:sz w:val="24"/>
          <w:szCs w:val="24"/>
        </w:rPr>
        <w:t xml:space="preserve">, kas pašvaldībām </w:t>
      </w:r>
      <w:r w:rsidR="00771E8B" w:rsidRPr="00924F90">
        <w:rPr>
          <w:rFonts w:ascii="Times New Roman" w:hAnsi="Times New Roman" w:cs="Times New Roman"/>
          <w:b/>
          <w:bCs/>
          <w:sz w:val="24"/>
          <w:szCs w:val="24"/>
        </w:rPr>
        <w:t>ir ierasti un atbilstoši to budžeta iespējām</w:t>
      </w:r>
      <w:r w:rsidR="228A30CE" w:rsidRPr="0092615F">
        <w:rPr>
          <w:rFonts w:ascii="Times New Roman" w:hAnsi="Times New Roman" w:cs="Times New Roman"/>
          <w:sz w:val="24"/>
          <w:szCs w:val="24"/>
        </w:rPr>
        <w:t>.</w:t>
      </w:r>
      <w:r w:rsidR="00732666">
        <w:rPr>
          <w:rFonts w:ascii="Times New Roman" w:hAnsi="Times New Roman" w:cs="Times New Roman"/>
          <w:sz w:val="24"/>
          <w:szCs w:val="24"/>
        </w:rPr>
        <w:t xml:space="preserve"> </w:t>
      </w:r>
    </w:p>
    <w:p w14:paraId="24C6672D" w14:textId="6FD94519" w:rsidR="00AA6220" w:rsidRDefault="00AA6220" w:rsidP="00820DBE">
      <w:pPr>
        <w:spacing w:after="0" w:line="240" w:lineRule="auto"/>
        <w:ind w:firstLine="720"/>
        <w:jc w:val="both"/>
        <w:rPr>
          <w:rFonts w:ascii="Times New Roman" w:hAnsi="Times New Roman" w:cs="Times New Roman"/>
          <w:sz w:val="24"/>
          <w:szCs w:val="24"/>
        </w:rPr>
      </w:pPr>
      <w:r>
        <w:rPr>
          <w:rFonts w:ascii="Times New Roman" w:hAnsi="Times New Roman" w:cs="Times New Roman"/>
          <w:sz w:val="24"/>
          <w:szCs w:val="24"/>
        </w:rPr>
        <w:t>Arī v</w:t>
      </w:r>
      <w:r w:rsidR="00E616E8">
        <w:rPr>
          <w:rFonts w:ascii="Times New Roman" w:hAnsi="Times New Roman" w:cs="Times New Roman"/>
          <w:sz w:val="24"/>
          <w:szCs w:val="24"/>
        </w:rPr>
        <w:t>alsts pārvaldes iestādēm</w:t>
      </w:r>
      <w:r w:rsidR="00E53AA9">
        <w:rPr>
          <w:rFonts w:ascii="Times New Roman" w:hAnsi="Times New Roman" w:cs="Times New Roman"/>
          <w:sz w:val="24"/>
          <w:szCs w:val="24"/>
        </w:rPr>
        <w:t>, domājot par PPP projektu īstenošanu, tāpat jāņem vērā</w:t>
      </w:r>
      <w:r w:rsidR="007F33A6">
        <w:rPr>
          <w:rFonts w:ascii="Times New Roman" w:hAnsi="Times New Roman" w:cs="Times New Roman"/>
          <w:sz w:val="24"/>
          <w:szCs w:val="24"/>
        </w:rPr>
        <w:t xml:space="preserve"> </w:t>
      </w:r>
      <w:r w:rsidR="00BB5880">
        <w:rPr>
          <w:rFonts w:ascii="Times New Roman" w:hAnsi="Times New Roman" w:cs="Times New Roman"/>
          <w:sz w:val="24"/>
          <w:szCs w:val="24"/>
        </w:rPr>
        <w:t xml:space="preserve">Latvijas uzņēmumu </w:t>
      </w:r>
      <w:r w:rsidR="00D31907">
        <w:rPr>
          <w:rFonts w:ascii="Times New Roman" w:hAnsi="Times New Roman" w:cs="Times New Roman"/>
          <w:sz w:val="24"/>
          <w:szCs w:val="24"/>
        </w:rPr>
        <w:t xml:space="preserve">spēja </w:t>
      </w:r>
      <w:r w:rsidR="00304920">
        <w:rPr>
          <w:rFonts w:ascii="Times New Roman" w:hAnsi="Times New Roman" w:cs="Times New Roman"/>
          <w:sz w:val="24"/>
          <w:szCs w:val="24"/>
        </w:rPr>
        <w:t>īstenot</w:t>
      </w:r>
      <w:r w:rsidR="00A33685">
        <w:rPr>
          <w:rFonts w:ascii="Times New Roman" w:hAnsi="Times New Roman" w:cs="Times New Roman"/>
          <w:sz w:val="24"/>
          <w:szCs w:val="24"/>
        </w:rPr>
        <w:t xml:space="preserve"> noteikta apjoma projektus</w:t>
      </w:r>
      <w:r>
        <w:rPr>
          <w:rFonts w:ascii="Times New Roman" w:hAnsi="Times New Roman" w:cs="Times New Roman"/>
          <w:sz w:val="24"/>
          <w:szCs w:val="24"/>
        </w:rPr>
        <w:t>.</w:t>
      </w:r>
      <w:r w:rsidR="00D519EF">
        <w:rPr>
          <w:rFonts w:ascii="Times New Roman" w:hAnsi="Times New Roman" w:cs="Times New Roman"/>
          <w:sz w:val="24"/>
          <w:szCs w:val="24"/>
        </w:rPr>
        <w:t xml:space="preserve"> </w:t>
      </w:r>
    </w:p>
    <w:p w14:paraId="73A2468E" w14:textId="17EABD23" w:rsidR="00E616E8" w:rsidRDefault="00AA6220" w:rsidP="00820DBE">
      <w:pPr>
        <w:spacing w:after="0" w:line="240" w:lineRule="auto"/>
        <w:ind w:firstLine="720"/>
        <w:jc w:val="both"/>
        <w:rPr>
          <w:rFonts w:ascii="Times New Roman" w:hAnsi="Times New Roman" w:cs="Times New Roman"/>
          <w:sz w:val="24"/>
          <w:szCs w:val="24"/>
        </w:rPr>
      </w:pPr>
      <w:r>
        <w:rPr>
          <w:rFonts w:ascii="Times New Roman" w:hAnsi="Times New Roman" w:cs="Times New Roman"/>
          <w:sz w:val="24"/>
          <w:szCs w:val="24"/>
        </w:rPr>
        <w:t>P</w:t>
      </w:r>
      <w:r w:rsidR="00E52E9A">
        <w:rPr>
          <w:rFonts w:ascii="Times New Roman" w:hAnsi="Times New Roman" w:cs="Times New Roman"/>
          <w:sz w:val="24"/>
          <w:szCs w:val="24"/>
        </w:rPr>
        <w:t>rojektu</w:t>
      </w:r>
      <w:r w:rsidR="005C77D9">
        <w:rPr>
          <w:rFonts w:ascii="Times New Roman" w:hAnsi="Times New Roman" w:cs="Times New Roman"/>
          <w:sz w:val="24"/>
          <w:szCs w:val="24"/>
        </w:rPr>
        <w:t xml:space="preserve">, kuru </w:t>
      </w:r>
      <w:r w:rsidR="00701F34">
        <w:rPr>
          <w:rFonts w:ascii="Times New Roman" w:hAnsi="Times New Roman" w:cs="Times New Roman"/>
          <w:sz w:val="24"/>
          <w:szCs w:val="24"/>
        </w:rPr>
        <w:t>finansējums pārsniedz 10</w:t>
      </w:r>
      <w:r w:rsidR="004A1047">
        <w:rPr>
          <w:rFonts w:ascii="Times New Roman" w:hAnsi="Times New Roman" w:cs="Times New Roman"/>
          <w:sz w:val="24"/>
          <w:szCs w:val="24"/>
        </w:rPr>
        <w:t>-</w:t>
      </w:r>
      <w:r w:rsidR="00653A6C">
        <w:rPr>
          <w:rFonts w:ascii="Times New Roman" w:hAnsi="Times New Roman" w:cs="Times New Roman"/>
          <w:sz w:val="24"/>
          <w:szCs w:val="24"/>
        </w:rPr>
        <w:t>20</w:t>
      </w:r>
      <w:r w:rsidR="00701F34">
        <w:rPr>
          <w:rFonts w:ascii="Times New Roman" w:hAnsi="Times New Roman" w:cs="Times New Roman"/>
          <w:sz w:val="24"/>
          <w:szCs w:val="24"/>
        </w:rPr>
        <w:t xml:space="preserve"> milj.</w:t>
      </w:r>
      <w:r w:rsidR="002851C4">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701F34">
        <w:rPr>
          <w:rFonts w:ascii="Times New Roman" w:hAnsi="Times New Roman" w:cs="Times New Roman"/>
          <w:sz w:val="24"/>
          <w:szCs w:val="24"/>
        </w:rPr>
        <w:t>,</w:t>
      </w:r>
      <w:r w:rsidR="00E52E9A">
        <w:rPr>
          <w:rFonts w:ascii="Times New Roman" w:hAnsi="Times New Roman" w:cs="Times New Roman"/>
          <w:sz w:val="24"/>
          <w:szCs w:val="24"/>
        </w:rPr>
        <w:t xml:space="preserve"> īstenošana</w:t>
      </w:r>
      <w:r w:rsidR="00B31674">
        <w:rPr>
          <w:rFonts w:ascii="Times New Roman" w:hAnsi="Times New Roman" w:cs="Times New Roman"/>
          <w:sz w:val="24"/>
          <w:szCs w:val="24"/>
        </w:rPr>
        <w:t xml:space="preserve"> </w:t>
      </w:r>
      <w:r>
        <w:rPr>
          <w:rFonts w:ascii="Times New Roman" w:hAnsi="Times New Roman" w:cs="Times New Roman"/>
          <w:sz w:val="24"/>
          <w:szCs w:val="24"/>
        </w:rPr>
        <w:t xml:space="preserve">publiskajiem partneriem </w:t>
      </w:r>
      <w:r w:rsidR="00EE0E9B">
        <w:rPr>
          <w:rFonts w:ascii="Times New Roman" w:hAnsi="Times New Roman" w:cs="Times New Roman"/>
          <w:sz w:val="24"/>
          <w:szCs w:val="24"/>
        </w:rPr>
        <w:t>var radīt zināmas grūtības</w:t>
      </w:r>
      <w:r w:rsidR="00057AA2">
        <w:rPr>
          <w:rFonts w:ascii="Times New Roman" w:hAnsi="Times New Roman" w:cs="Times New Roman"/>
          <w:sz w:val="24"/>
          <w:szCs w:val="24"/>
        </w:rPr>
        <w:t>,</w:t>
      </w:r>
      <w:r w:rsidR="00A82132">
        <w:rPr>
          <w:rFonts w:ascii="Times New Roman" w:hAnsi="Times New Roman" w:cs="Times New Roman"/>
          <w:sz w:val="24"/>
          <w:szCs w:val="24"/>
        </w:rPr>
        <w:t xml:space="preserve"> jo</w:t>
      </w:r>
      <w:r w:rsidR="00221F9D">
        <w:rPr>
          <w:rFonts w:ascii="Times New Roman" w:hAnsi="Times New Roman" w:cs="Times New Roman"/>
          <w:sz w:val="24"/>
          <w:szCs w:val="24"/>
        </w:rPr>
        <w:t>, iespējams, būs</w:t>
      </w:r>
      <w:r w:rsidR="00A82132">
        <w:rPr>
          <w:rFonts w:ascii="Times New Roman" w:hAnsi="Times New Roman" w:cs="Times New Roman"/>
          <w:sz w:val="24"/>
          <w:szCs w:val="24"/>
        </w:rPr>
        <w:t xml:space="preserve"> jāpiesaista </w:t>
      </w:r>
      <w:r w:rsidR="00387A5D">
        <w:rPr>
          <w:rFonts w:ascii="Times New Roman" w:hAnsi="Times New Roman" w:cs="Times New Roman"/>
          <w:sz w:val="24"/>
          <w:szCs w:val="24"/>
        </w:rPr>
        <w:t>ārvalstu</w:t>
      </w:r>
      <w:r w:rsidR="00820E76">
        <w:rPr>
          <w:rFonts w:ascii="Times New Roman" w:hAnsi="Times New Roman" w:cs="Times New Roman"/>
          <w:sz w:val="24"/>
          <w:szCs w:val="24"/>
        </w:rPr>
        <w:t xml:space="preserve"> būvnieki un finansētāji.</w:t>
      </w:r>
      <w:r w:rsidR="007233EA">
        <w:rPr>
          <w:rFonts w:ascii="Times New Roman" w:hAnsi="Times New Roman" w:cs="Times New Roman"/>
          <w:sz w:val="24"/>
          <w:szCs w:val="24"/>
        </w:rPr>
        <w:t xml:space="preserve"> Un, jo vairāk</w:t>
      </w:r>
      <w:r w:rsidR="0085179A">
        <w:rPr>
          <w:rFonts w:ascii="Times New Roman" w:hAnsi="Times New Roman" w:cs="Times New Roman"/>
          <w:sz w:val="24"/>
          <w:szCs w:val="24"/>
        </w:rPr>
        <w:t xml:space="preserve"> attiecīgajā brīdī būs pieejams ārvalstu finansējums</w:t>
      </w:r>
      <w:r w:rsidR="001A001D">
        <w:rPr>
          <w:rFonts w:ascii="Times New Roman" w:hAnsi="Times New Roman" w:cs="Times New Roman"/>
          <w:sz w:val="24"/>
          <w:szCs w:val="24"/>
        </w:rPr>
        <w:t xml:space="preserve"> grantu veidā</w:t>
      </w:r>
      <w:r w:rsidR="00580F29">
        <w:rPr>
          <w:rFonts w:ascii="Times New Roman" w:hAnsi="Times New Roman" w:cs="Times New Roman"/>
          <w:sz w:val="24"/>
          <w:szCs w:val="24"/>
        </w:rPr>
        <w:t xml:space="preserve">, jo </w:t>
      </w:r>
      <w:r w:rsidR="00B84FF1">
        <w:rPr>
          <w:rFonts w:ascii="Times New Roman" w:hAnsi="Times New Roman" w:cs="Times New Roman"/>
          <w:sz w:val="24"/>
          <w:szCs w:val="24"/>
        </w:rPr>
        <w:t>lielāka iespējamība</w:t>
      </w:r>
      <w:r w:rsidR="00111383">
        <w:rPr>
          <w:rFonts w:ascii="Times New Roman" w:hAnsi="Times New Roman" w:cs="Times New Roman"/>
          <w:sz w:val="24"/>
          <w:szCs w:val="24"/>
        </w:rPr>
        <w:t xml:space="preserve">, ka vietējie </w:t>
      </w:r>
      <w:r w:rsidR="00A454A8">
        <w:rPr>
          <w:rFonts w:ascii="Times New Roman" w:hAnsi="Times New Roman" w:cs="Times New Roman"/>
          <w:sz w:val="24"/>
          <w:szCs w:val="24"/>
        </w:rPr>
        <w:t>uzņēmumi</w:t>
      </w:r>
      <w:r w:rsidR="008D2C66">
        <w:rPr>
          <w:rFonts w:ascii="Times New Roman" w:hAnsi="Times New Roman" w:cs="Times New Roman"/>
          <w:sz w:val="24"/>
          <w:szCs w:val="24"/>
        </w:rPr>
        <w:t xml:space="preserve"> nespēs </w:t>
      </w:r>
      <w:r w:rsidR="0084025E">
        <w:rPr>
          <w:rFonts w:ascii="Times New Roman" w:hAnsi="Times New Roman" w:cs="Times New Roman"/>
          <w:sz w:val="24"/>
          <w:szCs w:val="24"/>
        </w:rPr>
        <w:t xml:space="preserve">īstenot </w:t>
      </w:r>
      <w:r w:rsidR="00F35C17">
        <w:rPr>
          <w:rFonts w:ascii="Times New Roman" w:hAnsi="Times New Roman" w:cs="Times New Roman"/>
          <w:sz w:val="24"/>
          <w:szCs w:val="24"/>
        </w:rPr>
        <w:t>pietiekami lielus projektus.</w:t>
      </w:r>
    </w:p>
    <w:p w14:paraId="3379B3EB" w14:textId="0E95C577" w:rsidR="00153899" w:rsidRDefault="001E202E" w:rsidP="00820DBE">
      <w:pPr>
        <w:spacing w:after="0" w:line="240" w:lineRule="auto"/>
        <w:ind w:firstLine="720"/>
        <w:jc w:val="both"/>
        <w:rPr>
          <w:rFonts w:ascii="Times New Roman" w:hAnsi="Times New Roman" w:cs="Times New Roman"/>
          <w:sz w:val="24"/>
          <w:szCs w:val="24"/>
        </w:rPr>
      </w:pPr>
      <w:r>
        <w:rPr>
          <w:rFonts w:ascii="Times New Roman" w:hAnsi="Times New Roman" w:cs="Times New Roman"/>
          <w:sz w:val="24"/>
          <w:szCs w:val="24"/>
        </w:rPr>
        <w:t>Vienlaikus</w:t>
      </w:r>
      <w:r w:rsidR="00153899" w:rsidRPr="0092615F">
        <w:rPr>
          <w:rFonts w:ascii="Times New Roman" w:hAnsi="Times New Roman" w:cs="Times New Roman"/>
          <w:sz w:val="24"/>
          <w:szCs w:val="24"/>
        </w:rPr>
        <w:t>, domājot par PPP projektu īstenošanu, projekta apmērs jāplāno pietiekami liels, lai būtu potenciālo privāto partneru interese, kā arī, lai projekta sagatavošanas administratīvās izmaksas nebūtu proporcionāli pārāk augstas. Atsevišķu valsts</w:t>
      </w:r>
      <w:r w:rsidR="00AA6220">
        <w:rPr>
          <w:rFonts w:ascii="Times New Roman" w:hAnsi="Times New Roman" w:cs="Times New Roman"/>
          <w:sz w:val="24"/>
          <w:szCs w:val="24"/>
        </w:rPr>
        <w:t xml:space="preserve"> pārvaldes</w:t>
      </w:r>
      <w:r w:rsidR="00153899" w:rsidRPr="0092615F">
        <w:rPr>
          <w:rFonts w:ascii="Times New Roman" w:hAnsi="Times New Roman" w:cs="Times New Roman"/>
          <w:sz w:val="24"/>
          <w:szCs w:val="24"/>
        </w:rPr>
        <w:t xml:space="preserve"> iestāžu un pašvaldību projektu ideju sākotnēji noteiktais nepieciešamais finansējums ir mazāks par 100 tūkst. </w:t>
      </w:r>
      <w:r w:rsidR="007A625B" w:rsidRPr="007A625B">
        <w:rPr>
          <w:rFonts w:ascii="Times New Roman" w:hAnsi="Times New Roman" w:cs="Times New Roman"/>
          <w:i/>
          <w:sz w:val="24"/>
          <w:szCs w:val="24"/>
        </w:rPr>
        <w:t>euro</w:t>
      </w:r>
      <w:r w:rsidR="00153899" w:rsidRPr="0092615F">
        <w:rPr>
          <w:rFonts w:ascii="Times New Roman" w:hAnsi="Times New Roman" w:cs="Times New Roman"/>
          <w:sz w:val="24"/>
          <w:szCs w:val="24"/>
        </w:rPr>
        <w:t xml:space="preserve">. Šādos gadījumos, ja tas ir iespējams, būtu lietderīgi apvienot līdzīgus projektus vienā, kuru kopējās izmaksas tuvotos vienam milj. </w:t>
      </w:r>
      <w:r w:rsidR="007A625B" w:rsidRPr="007A625B">
        <w:rPr>
          <w:rFonts w:ascii="Times New Roman" w:hAnsi="Times New Roman" w:cs="Times New Roman"/>
          <w:i/>
          <w:sz w:val="24"/>
          <w:szCs w:val="24"/>
        </w:rPr>
        <w:t>euro</w:t>
      </w:r>
      <w:r w:rsidR="00153899" w:rsidRPr="0092615F">
        <w:rPr>
          <w:rFonts w:ascii="Times New Roman" w:hAnsi="Times New Roman" w:cs="Times New Roman"/>
          <w:sz w:val="24"/>
          <w:szCs w:val="24"/>
        </w:rPr>
        <w:t>, vai arī jāizmanto cits finansēšanas instruments</w:t>
      </w:r>
      <w:r w:rsidR="00595ED4">
        <w:rPr>
          <w:rFonts w:ascii="Times New Roman" w:hAnsi="Times New Roman" w:cs="Times New Roman"/>
          <w:sz w:val="24"/>
          <w:szCs w:val="24"/>
        </w:rPr>
        <w:t>.</w:t>
      </w:r>
    </w:p>
    <w:p w14:paraId="5EF7FB70" w14:textId="22C5320F" w:rsidR="002A4B03" w:rsidRPr="0092615F" w:rsidRDefault="002A4B03" w:rsidP="002A4B03">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 xml:space="preserve">Ņemot vērā to, ka Latvijā trūkst PPP prakses, publiskajam partnerim savu pirmo PPP projektu nevajadzētu plānot pārlieku lielā apjomā. Ņemot vērā Latvijas pašvaldību vidējo lielumu, </w:t>
      </w:r>
      <w:r>
        <w:rPr>
          <w:rFonts w:ascii="Times New Roman" w:hAnsi="Times New Roman" w:cs="Times New Roman"/>
          <w:sz w:val="24"/>
          <w:szCs w:val="24"/>
        </w:rPr>
        <w:t xml:space="preserve">pašvaldības </w:t>
      </w:r>
      <w:r w:rsidRPr="0092615F">
        <w:rPr>
          <w:rFonts w:ascii="Times New Roman" w:hAnsi="Times New Roman" w:cs="Times New Roman"/>
          <w:sz w:val="24"/>
          <w:szCs w:val="24"/>
        </w:rPr>
        <w:t xml:space="preserve">pirmā PPP projekta optimālais finansējuma apjoms būtu 1-10 milj. </w:t>
      </w:r>
      <w:r w:rsidR="007A625B" w:rsidRPr="007A625B">
        <w:rPr>
          <w:rFonts w:ascii="Times New Roman" w:hAnsi="Times New Roman" w:cs="Times New Roman"/>
          <w:i/>
          <w:sz w:val="24"/>
          <w:szCs w:val="24"/>
        </w:rPr>
        <w:t>euro</w:t>
      </w:r>
      <w:r w:rsidR="00EF17E2">
        <w:rPr>
          <w:rFonts w:ascii="Times New Roman" w:hAnsi="Times New Roman" w:cs="Times New Roman"/>
          <w:sz w:val="24"/>
          <w:szCs w:val="24"/>
        </w:rPr>
        <w:t>.</w:t>
      </w:r>
    </w:p>
    <w:p w14:paraId="6A75D2F3" w14:textId="23669D37" w:rsidR="00B5656C" w:rsidRPr="0092615F" w:rsidRDefault="00820DBE" w:rsidP="00820DBE">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Gan ES fondu 2007.-2013. gada, gan 2014.-2020.</w:t>
      </w:r>
      <w:r w:rsidR="002851C4">
        <w:rPr>
          <w:rFonts w:ascii="Times New Roman" w:hAnsi="Times New Roman" w:cs="Times New Roman"/>
          <w:sz w:val="24"/>
          <w:szCs w:val="24"/>
        </w:rPr>
        <w:t xml:space="preserve"> </w:t>
      </w:r>
      <w:r w:rsidRPr="0092615F">
        <w:rPr>
          <w:rFonts w:ascii="Times New Roman" w:hAnsi="Times New Roman" w:cs="Times New Roman"/>
          <w:sz w:val="24"/>
          <w:szCs w:val="24"/>
        </w:rPr>
        <w:t xml:space="preserve">gada plānošanas periodu pieredze nepārprotami ir parādījusi, ka ES fondu plānošanas periodu vidū trūkstošās būvniecības jaudas ne tikai sadārdzina projektu īstenošanu, bet arī kavē to pabeigšanu laikā, savukārt ES fondu plānošanas periodu beigās uzaudzētās būvniecības nozares jaudas paliek dīkstāvē, darbinieki ir jāatlaiž, un tas rada virkni negatīvu sociālekonomisku faktoru, kas kavē tautsaimniecības attīstību kopumā. </w:t>
      </w:r>
    </w:p>
    <w:p w14:paraId="452A9742" w14:textId="77777777" w:rsidR="007C1947" w:rsidRDefault="00B83707" w:rsidP="00820DBE">
      <w:pPr>
        <w:spacing w:after="0" w:line="240" w:lineRule="auto"/>
        <w:ind w:firstLine="720"/>
        <w:jc w:val="both"/>
        <w:rPr>
          <w:rFonts w:ascii="Times New Roman" w:hAnsi="Times New Roman" w:cs="Times New Roman"/>
          <w:sz w:val="24"/>
          <w:szCs w:val="24"/>
        </w:rPr>
      </w:pPr>
      <w:r>
        <w:rPr>
          <w:rFonts w:ascii="Times New Roman" w:hAnsi="Times New Roman" w:cs="Times New Roman"/>
          <w:noProof/>
          <w:sz w:val="24"/>
          <w:szCs w:val="24"/>
          <w:lang w:eastAsia="lv-LV"/>
        </w:rPr>
        <mc:AlternateContent>
          <mc:Choice Requires="wpg">
            <w:drawing>
              <wp:anchor distT="0" distB="0" distL="114300" distR="114300" simplePos="0" relativeHeight="251658243" behindDoc="0" locked="0" layoutInCell="1" allowOverlap="1" wp14:anchorId="09FB60C0" wp14:editId="0BBB4E71">
                <wp:simplePos x="0" y="0"/>
                <wp:positionH relativeFrom="column">
                  <wp:posOffset>1930484</wp:posOffset>
                </wp:positionH>
                <wp:positionV relativeFrom="paragraph">
                  <wp:posOffset>12868</wp:posOffset>
                </wp:positionV>
                <wp:extent cx="4002464" cy="3268465"/>
                <wp:effectExtent l="0" t="0" r="0" b="8255"/>
                <wp:wrapSquare wrapText="bothSides"/>
                <wp:docPr id="5" name="Grupa 5"/>
                <wp:cNvGraphicFramePr/>
                <a:graphic xmlns:a="http://schemas.openxmlformats.org/drawingml/2006/main">
                  <a:graphicData uri="http://schemas.microsoft.com/office/word/2010/wordprocessingGroup">
                    <wpg:wgp>
                      <wpg:cNvGrpSpPr/>
                      <wpg:grpSpPr>
                        <a:xfrm>
                          <a:off x="0" y="0"/>
                          <a:ext cx="4002464" cy="3268465"/>
                          <a:chOff x="0" y="0"/>
                          <a:chExt cx="4002464" cy="3268465"/>
                        </a:xfrm>
                      </wpg:grpSpPr>
                      <wpg:graphicFrame>
                        <wpg:cNvPr id="7" name="Diagramma 7">
                          <a:extLst>
                            <a:ext uri="{FF2B5EF4-FFF2-40B4-BE49-F238E27FC236}">
                              <a16:creationId xmlns:a16="http://schemas.microsoft.com/office/drawing/2014/main" id="{59A635E1-6E74-4F9E-A150-656D73BF1BF9}"/>
                            </a:ext>
                          </a:extLst>
                        </wpg:cNvPr>
                        <wpg:cNvFrPr/>
                        <wpg:xfrm>
                          <a:off x="0" y="120770"/>
                          <a:ext cx="4002405" cy="3147695"/>
                        </wpg:xfrm>
                        <a:graphic>
                          <a:graphicData uri="http://schemas.openxmlformats.org/drawingml/2006/chart">
                            <c:chart xmlns:c="http://schemas.openxmlformats.org/drawingml/2006/chart" xmlns:r="http://schemas.openxmlformats.org/officeDocument/2006/relationships" r:id="rId13"/>
                          </a:graphicData>
                        </a:graphic>
                      </wpg:graphicFrame>
                      <wps:wsp>
                        <wps:cNvPr id="9" name="Taisnstūris 9"/>
                        <wps:cNvSpPr/>
                        <wps:spPr>
                          <a:xfrm>
                            <a:off x="3105509" y="0"/>
                            <a:ext cx="896955" cy="301904"/>
                          </a:xfrm>
                          <a:prstGeom prst="rect">
                            <a:avLst/>
                          </a:prstGeom>
                          <a:noFill/>
                          <a:ln>
                            <a:noFill/>
                          </a:ln>
                        </wps:spPr>
                        <wps:style>
                          <a:lnRef idx="2">
                            <a:schemeClr val="accent6"/>
                          </a:lnRef>
                          <a:fillRef idx="1">
                            <a:schemeClr val="lt1"/>
                          </a:fillRef>
                          <a:effectRef idx="0">
                            <a:schemeClr val="accent6"/>
                          </a:effectRef>
                          <a:fontRef idx="minor">
                            <a:schemeClr val="dk1"/>
                          </a:fontRef>
                        </wps:style>
                        <wps:txbx>
                          <w:txbxContent>
                            <w:p w14:paraId="6A2505E5" w14:textId="77777777" w:rsidR="00F83AE8" w:rsidRPr="00302217" w:rsidRDefault="00F83AE8" w:rsidP="002116C7">
                              <w:pPr>
                                <w:jc w:val="right"/>
                                <w:rPr>
                                  <w:rFonts w:ascii="Times New Roman" w:hAnsi="Times New Roman" w:cs="Times New Roman"/>
                                  <w:b/>
                                  <w:bCs/>
                                  <w:sz w:val="24"/>
                                  <w:szCs w:val="24"/>
                                </w:rPr>
                              </w:pPr>
                              <w:r>
                                <w:rPr>
                                  <w:rFonts w:ascii="Times New Roman" w:hAnsi="Times New Roman" w:cs="Times New Roman"/>
                                  <w:b/>
                                  <w:bCs/>
                                  <w:sz w:val="24"/>
                                  <w:szCs w:val="24"/>
                                </w:rPr>
                                <w:t>3</w:t>
                              </w:r>
                              <w:r w:rsidRPr="00302217">
                                <w:rPr>
                                  <w:rFonts w:ascii="Times New Roman" w:hAnsi="Times New Roman" w:cs="Times New Roman"/>
                                  <w:b/>
                                  <w:bCs/>
                                  <w:sz w:val="24"/>
                                  <w:szCs w:val="24"/>
                                </w:rPr>
                                <w:t>.</w:t>
                              </w:r>
                              <w:r>
                                <w:rPr>
                                  <w:rFonts w:ascii="Times New Roman" w:hAnsi="Times New Roman" w:cs="Times New Roman"/>
                                  <w:b/>
                                  <w:bCs/>
                                  <w:sz w:val="24"/>
                                  <w:szCs w:val="24"/>
                                </w:rPr>
                                <w:t xml:space="preserve"> </w:t>
                              </w:r>
                              <w:r w:rsidRPr="00302217">
                                <w:rPr>
                                  <w:rFonts w:ascii="Times New Roman" w:hAnsi="Times New Roman" w:cs="Times New Roman"/>
                                  <w:b/>
                                  <w:bCs/>
                                  <w:sz w:val="24"/>
                                  <w:szCs w:val="24"/>
                                </w:rPr>
                                <w:t>attēls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09FB60C0" id="Grupa 5" o:spid="_x0000_s1027" style="position:absolute;left:0;text-align:left;margin-left:152pt;margin-top:1pt;width:315.15pt;height:257.35pt;z-index:251658243" coordsize="40024,32684" o:gfxdata="UEsDBBQABgAIAAAAIQD31crwTQEAALMDAAATAAAAW0NvbnRlbnRfVHlwZXNdLnhtbJyTy07DMBBF&#10;90j8g+UtStx2gRBq2gUpS0CofIBlTx7CsS2Pm7Z/z+RRVSAKgZUV23fOnTvOcn1oDGshYO1sxufp&#10;jDOwyunalhl/2z4md5xhlFZL4yxk/AjI16vrq+X26AEZqS1mvIrR3wuBqoJGYuo8WDopXGhkpM9Q&#10;Ci/VuyxBLGazW6GcjWBjErsafLXMoZA7E9nmQNuDkwAGOXsYLnasjEvvTa1kJKeitfoLJRkJKSn7&#10;O1jVHm/IBhffErqTy4BR90zRhFoDe5EhPsmGbAgdUMDC5U6lP9foTDaYuKKoFaR5wE2vOnm6VFtV&#10;xELRL/MJiM9pjzjt1K6hjFMd5J6G2Zi0LzgRjvFoYAr83N9gu9NNZChnXMB/QAbhFNLYPNLM+hSm&#10;wP4UJ1aSnvBvDWu3twHaCbM8x0nPJSfZK7Sn6qL/5VYfAA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vt3UOQ4CAAB5BgAAGQAAAGRycy9kcmF3aW5ncy9kcmF3&#10;aW5nMS54bWysVUtu2zAQvQrBfSPJtmRbsAwkLdpN0Bpx0D1DUTYRihSGrCL3Sj1H79WhKMVOG3Rh&#10;eyORw5l5b+bxs+L5Dytgu2eNsKSrlbY5L+jeuSaPIsv3omb2xjRC41ploGYOp7CLSmAvUu9qFU3i&#10;OIv4noGj6xUvIQehtvKnuNV8b2DMWcK5WT8FpCF5BaYOMN06vomn08Uq8qBdMB7QuJhNpmmwHtbh&#10;f4xy5hidzOaLf8OXcTKdvw0fg2xDasbBFJQSJzqnpH7Gccio222zgTDmX9sNEFkWdEKJZrUo6COT&#10;Vlv3+xdISxIavTr6KJz1VZzmsH02lncV1EMX2Rk9rJnUyJDlpqpIV9Bkmk7mS0oOyC1Lk+Uy81xY&#10;juUQjuuzNMtiXOfokCzSBY49u8DDOzZg3RdhLuZEfKKCguB+47CctffWBagRwpuVvkbx1ihZfpZK&#10;+ZT9thYfFZCWqYI+7Xo5sMQTL5wpPagSlPC7zLqDEoHVg8B29uflbFVwg2DDJ331f3Eqn0dOSiOS&#10;h6yQ/dVAk/dAlRtBBywPK6oKFboacPwe8LHaV7S+YqOvB1xLbeD/4FXAG1UPWnvZXXdnSrxLWP6E&#10;fzzZlwrfCnDf8FMp81JQrmQTDqGybuthLwXoT3RzaZZefl1uGLAHLFoxvSuoaj/cfx+uhGZo1dif&#10;/g6zo/XNO+A9T56a9R8AAAD//wMAUEsDBBQABgAIAAAAIQDLh8epXQMAAEAIAAAOAAAAZHJzL2Uy&#10;b0RvYy54bWycVdtu2zAMfR+wfxD0vtpOnaQx6hZFuwQFirZYO/RZkeXYmC1plBKn+6V9x/5rlHzp&#10;JcHa9cXWhaR4yEPy+HRbV2QjwJRKpjQ6CCkRkquslKuUfr+ffzmixFgmM1YpKVL6KAw9Pfn86bjR&#10;iRipQlWZAIJGpEkandLCWp0EgeGFqJk5UFpIvMwV1MziFlZBBqxB63UVjMJwEjQKMg2KC2Pw9KK9&#10;pCfefp4Lbm/y3AhLqpSib9Z/wX+X7hucHLNkBUwXJe/cYB/womalxEcHUxfMMrKGcsdUXXJQRuX2&#10;gKs6UHlecuExIJoofIVmAWqtPZZV0qz0ECYM7as4fdgsv97cAimzlI4pkazGFC1grRkZu9A0epWg&#10;xAL0nb6F7mDV7hzabQ61+yMOsvVBfRyCKraWcDyMw3AUT2JKON4djiZH8cTbZgkvMDc7erz4+oZm&#10;0D8cOP8Gd9qNz+QcEMngfgdw2gO8KBlmvK4ZmT4DOYcB4V5Y0SicTjvCvMAWYuQ8tiieTmYem3es&#10;t9Kx6z3seJvuvGBgkRIco4erjhJ8hxDvtdQZwIp4xag9Blq2Xii+roW0bfmBqJjF2jdFqQ0lkDgq&#10;wWUWuchiojrwrh6e73G9L13YA8wTzc2OU/9F87uCaeGrxzgSdyyY9Sy4Z6WRxv75DaUhs5YIXnCg&#10;ukkMsn4Pzw+jcDwO0dIu249mSIGeEGE0C+MuED0bNBi7EKomboGhwg6FPrKEba6MbWPWi7hjqeZl&#10;VeE5Syr54gCD604wjr2ffmUfK2S+u/smcixsrMCRf8C3VHFeAdkwbIaMc0zipPPOSzu1HF8bFKN9&#10;ipXtc9vJOjXhW+2gGO5TfPnioOFfVdIOynUpFewzkP0YXm7le/QtZgffbpdb3828pDtZquwRUw+q&#10;bf1G83mJkb9ixt4ywF6PUwHnl73BT16pJqWqW1FSKPi179zJIzfxlpIGZ0dKzc81A0FJdSmRtbMo&#10;jt2w8Zt4PB3hBp7fLJ/fyHV9rjAjEU5Kzf3SyduqX+ag6gccc2fuVbxikuPbKeUW+s25bWcaDkou&#10;zs68GA4YzeyVvNPYHtpUOmbdbx8Y6I5+FjvZteorZYeFrazLkFRna6vy0lP0Ka5dBrBqu4rGMYWr&#10;f9f90+A/+QsAAP//AwBQSwMEFAAGAAgAAAAhANqQa8oTDgAAR2MAABUAAABkcnMvY2hhcnRzL2No&#10;YXJ0MS54bWzsXdty48YRfU9V/gFhOfFDDAn3C7NUCgAJeyvaS62061wqDyNwKGEFAjAA6mJXHvIN&#10;/oHkNf6N3f/KmRkABGWKpkh6vWtRLq+AQaPRM9N9pufSrSd/vpkm0hUtyjhLBz31QOlJNI2ycZye&#10;D3qvT0PZ6UllRdIxSbKUDnq3tOz9+ei3v3kS9aMLUlQnOYmoBCZp2Y8GvYuqyvuHh2V0QaekPMhy&#10;muLZJCumpMJtcX44Lsg1mE+TQ01RrEPOpFczIBswmJI4bd4v1nk/m0ziiA6zaDalaSWkKGhCKrRA&#10;eRHnZcMtUq1C+xHHaRwVWZlNqoMomx4KZk2lwEw1D9taHaGRxqSiqqsY0hVJBj2ld8gKE5Kei4Lk&#10;Sj5+IwqLbJaO6TjIihTd0aGfRn0vqWiRglWQpRWkrttrulaLT0lxOctliJujkmdxEle3vNq9oyfg&#10;HVxkaA/pFf1mFhe0HPQi1Zg3gfHQBlDsQ+dQq/sVlVWNflndJlRUSFUcVtvD9rtchJAkyRmJLlnb&#10;dIhb0vlz9uLdxmBvcTViF1VcJZRf3LB/izi6OHpC+mfZ+PZlIRVZxTpBKvMojIuyOiZl9ZIU0Du1&#10;x6ygeoF/Jkl2PejRJIEuxNAGVo5WyIpve9J1QfJBr/xmRgrak0gaoRgtVhXNTVDhXmV1JP2krE5Y&#10;1flNzkrylwX7NaaTV5Cm/BaksIKedMYFiLlss0EvhakxsyviS5hcmp3wq550CSVoXomYIDVhDj0w&#10;wSZldpbE39KvOKczUtIkZlaroKtJv8ySeBzGScJvmInSIClEx1Q3KqdJZtNn2ViUWaYC4URVZtMX&#10;k4ko1pviQ7BsuKBP73yAWVQqVbc5nQAiBr3TeEpL6Tm9ll5lUwKbzUmalUw4Df9Ziq6YioH/NVxB&#10;AfO4ii5CMo2TW1QZKMS6uKS8/7hIlHSY/3H6VqZEyBqVnQe7/SrqKPqOV7fuTd6lBfqTmfWgJ0z6&#10;budykaujl+T9f4EE43c/nM2k0Yk0ydLxTIrTSQFNLGaX1fsfcCXlRfaWXlYzqbwkcVVKJQH+vvvh&#10;7Wz67t9S/u77SJrEKSnffY8SIpH8LVqUdUDF5YJAuIbCHTYGgIuK20MGZU7IrejIGo3Kuh5pxnRD&#10;dHfKVKQtALeEl9DJhEbVcVmBCjzFm4y30Ou9le2tbAe2vdTKaDpmSM1ws2tnTBEbXRdqyHS9GQTI&#10;rMpO2c2QJrSiNa7Vep8nWeUVlLBxAjaRzZhWR/0zUgTMs6mvh3GNkFGWMHyJ+ucYqXO4MMKIomRW&#10;YnCmY/HwihS3QZZkCyM4LIXCKKN+PL5ZML2sGNOa/R1jXIXVJIrgA1gcr0mSXxDB0wZacy5okFW4&#10;/DDbjlM2/j2dPKfnAPSrehyvpR0fnyUlqxi7WFZBgTqLozAacdnYOEnGUjwe9L5ThpquumYgW5Zi&#10;yYbh27Jvapqsmk6oG0Pb8UztXz2O8YNeMDo+fjUKeVvMMZim8usTMRoA3PgHq6N/vP/P+/89904k&#10;7/TEex2M/jlHTHybCbWGjomqtHjK6v0yq701aNAorfWgvMiuj+k5OP6F3oFbPHlD4HQzh5B7ClAP&#10;lAWkek6mi+3Lyk9osbT8JS2YGizoE6P3Z2dnCT2BF7DwiN4w3GZ9hCtpVsDZ+C4YWaZue6o8tMJA&#10;NiaWKbtDV5VtTTMCwzVMx/fR0rV3r5oP9QXVrh9o9sfJWRLGNBmfEkgIUdS67HSUVsWtKKhu0Blf&#10;vn46PFpPETAOgc38Lc51cvS5dqAdSC/FOBp/AdcI4+f5bBpLMhwPzEY+/91nf/tM1y1NMJh0xGlF&#10;DAjcG9ZkeRXAO6/buu6zvIK63gjfKupfHRnm79mYeMVHxpyNxG397jKcP2lqPi9paYVArEeHpCLH&#10;5Iwm5St4GN1uxffQm0zCTqfquqMEgSGbQ2skG4obyP5I1+SRrQ0119ZNPQg6nWo9uFONjnNv9Wdp&#10;/M2MPq2h9TuGQexHtlzNkA3NdmRPcS156MKaFcMJ7RGMFxbZiC5+c9XEZYMjze8WMOtG3wRPRq6h&#10;j1TFkz1TVWXDtlTZdx1Ddkw/1G3fDzxL3+PJ9a8fT9ZSBGG2m+OJLhhsjyeauscTOAPiR901nmjC&#10;XdsET1zfc1wl1GRzpDqyoasjAGzgyIoW6oFuGIGjK3s8eQR4spYibIsnxq7wxN3DSQsn2q7hRN8c&#10;TtRgOFKsoQ8HzQScOKYqew5mP6HtewG8JlUN9u5J9gjgZC1F2BZOzF3BibWHkxZO9F3DibE5nFi2&#10;MrRsFzM/17Flw3N8rJ6YmqyHjqJ7nmGZob33Th4BnKylCNvCibUrODH2cNLCibFrODE3hxPHMY1Q&#10;C0N56NiAk8BRZM9yVHlk6Irr+sowcNkSIdvm2y/G/poXY9dShG3hxN7DyeIBmp86bbLOWqy5azix&#10;NocTS/Fsy/YN2fWHrmyoSii76siWVUPXPC+0XMe09nDyGLyTdRRhWzhxdgUn2t47ab0Ta9dwYm8O&#10;J67nDMMR5jmB6mHtxAiw1xXovhw4QBZ/ZBt+sPdOHsPayVqKsC2cuLuCk/3ODjvmIX7sXcMJPzXa&#10;nHd72MmToYblVwsHIAIbRyGMAMdP/DAIcRBFw56PpniG6uy9k0fgnaylCFvCia3sCk723skcTpxd&#10;w4m7hXdihyEARZNt1cd67EhFNMVwZMi+g0NXxihEqbmHk0cAJ+46irAtnKi7gpO9dzKHE3fXcKLW&#10;J2c3OXgS+t5IGymGjCOwOBhrwlFxDZzxU1R9pBu6NfLC/cGTxzDbWUsRtsWTnR2M3Z+LneOJtyWe&#10;PIJYHbcOiEM824MC4raNdrObsDYEJ3Si3bSm+CeiKj5stFv6i0W7rREjIeJwxGHuTyM4gp2yP6YE&#10;wTjHiJfsBt/yk/W/dODEUvHEiXjEPiRzwVkkQAMRSSohjNU1NZMHx6wKKFoW/NlGeS6aQxsTusoc&#10;8GxFvCCPdVgQ+v5YAB5cFBEe4oAAyVeUnavurxfe8TUP7+h/xn7bbDTDe6x9quKeuI57AjsU+Q9J&#10;9SdVQijq2wPGZh7iwSJDRBQIi55lT1ROrK0m1mpijRPrq4n1mljnxMZqYqMmNjixuZqYKQaT2eTE&#10;1mpiFm7GiC1ObK8mtmtimxM7q4mdmtjhxO5qYrcmdjmxqqymhrctpB7wLhTUi12I/pxrhLjhWobL&#10;Wu8QqMWYpLPpg9Tvr7X6sd8d9QObVv1EXoQgG9OjLymi/knCtZRnS+Cl+Oxi6NE9KqrpbG16tWKq&#10;bL1pKUmjjgbbfl9K0eogO428lKJRPI0b2jILabRNu1eORsXUe3k0esU29paK0ejSvc3R6A87B7mU&#10;Q6sy2h0eoJ/3nbhpFKXWkKUhdh9DNJa/oddZR62yYCwOxGIc+smgxiaUFYPqzxrUiE5oRTsn+dfx&#10;uLoQMY9OLYIId89FIQZCHr9LbppoNRczZ001zdqqFh8ojmXyN/CZbkwwUMHjsfSL5B0+ZYQkDOk5&#10;A42siBGjCd8wS4UQ0zh9Rm6YIGDbIRzzAOWFiE1y0zpPZ/UiZBPXvGz14CNMbrGpK9/JbbGtV9/6&#10;K4tuTOvdrHJj8Mpj8eoLFv48j5+uc1jM+6EOoa7jaWc8/US6kH+i/EKicZHNY6rBEo27NAuFiLZn&#10;9oFEIDOSHPPoe3Z/g+QjdYArHZ9Tofa3ywqbQPoDhDC7SCtjWrqluq5SB3Y1MdcHrm45tqEbron1&#10;MltzuK3D9ha/jIK5UI80ScbeWh+WceYTmINDrdtcGHBewmmFjDMsFxfzLge92ulEqqFshmQCmPte&#10;UmRgqIfDKXmbFadxdPkMCaTEyMTzDfFBFOPY/Q8rvNRNjJDCMzrNhDE309M2uQybK7KZKtI72CbS&#10;/LC8RhMALy6nOaQp03MkV0rOkfkoQp4lBlQPncu2aziLg0C74rN6EOCJudiAzSTlaSLWz4IjI+id&#10;/3xMOad2YOhIoDXoaY885dQnAACYxCJbXenVoyVzeFu/tn7WLHexXDl/p0VtpuxO2HyNBsjd4cEI&#10;RRkzRA4DKEVeMKTlqmlFAhrMlLJns6SKj68S4IB4xl1yAFLrP2PWtMyR7sjX8Y9XONJsLK/rB0Nn&#10;cuErnVdXu9Z1Uh8Odl8W8ZglTBOTnTotVmcd7WcBp2Z9eRGb3KZ4F9iE9vhx/dqB4f7JhGwav0bw&#10;2s8pdp2ND0q6bl68++cUItfdh55AqAeG5iqOapmGiuN/jop0DnfnEKph6gin0xxL0ywL2TxrkPko&#10;5hB7I+0t27/YT/zvpsxcaqRrb+d9KlMJ5qC3c4tH77K3fvp+zPsgY97a5rTEMe+sIHOnfbljzh/5&#10;tLqmtHbGz8RNPSa1XnWbZY9nF/wK6Yv9TrrJ2qtnK/pvkN/xnkcvZhXzhxcmAuwV5DRc3CS/d1a/&#10;8f6z2jjAi36x0xSv8os3MXvMZX/BrNBSUfH04Ay9OtmhN52p763947J2DJ4dc9wy3zKYdVPXsus3&#10;cfkiTeo179q0x3GZ+0iVe1l6ta1ij0zM2pdtVJqW744CdSjrjonD6qrhyFgtCHHWdOgoimbbdsAO&#10;lza5QK1Cf3DiSPtQ0bu5IwudpccnQwiKxfcXOc/Ar1rYB0DmfTxD+XPilbwSHQjC+RH+eOmraBzU&#10;ji8BzGvJIGuIhYiSpXfH9tudBYkm228DYquWF5OKNy9Dn2429YcuErQeCnZdWN7/By8v4gUA4+oE&#10;85zkZ97B+tDJ1h8wwKL/2R9NSFj6VKlA7uVBr3g6FkcZ2PLW6xza9+Nsqu07bD9qhi3wkwuSYyxu&#10;OTSzP/43B/jfvzj6PwAAAP//AwBQSwMEFAAGAAgAAAAhAIXyH8oTBQAAByUAABUAAABkcnMvY2hh&#10;cnRzL3N0eWxlMS54bWzsWu1u4jgUfZXID1A+KihFpVK3o9GuRHeq2ZH2t0kc8I4TZ20ztH36vbYT&#10;EycZSIFCme0fhC8hsc89PvfDuQnlOFxgof5Sz4wETwlLwSAnaKFUNu50ZLggCZYXCQ0FlzxWFyFP&#10;OjyOaUg6kcArms47/W6v31nfBeW3wbW78Iyk8IiYiwQrecHFvLhHwuAu3WEnwTRFAY0mqN8boNsb&#10;mB5+ovIbVYyYEUu/khgueJqgLuoYU0wZqxlJHJNQ1cwxT9fGhKZcwEPw2CyT3DMR/MBsgtRTz5jZ&#10;MnngkbUNB92ueSIeg/lLHFvzZWHulO5ye9OBiefPMnOMSPz1UQTyZYKu4TbBdyLSCerBmlEQ4myC&#10;MGN6Ofp//oJDrMici+c7gOGcEZDZo9BQszRYwcoHo6tBvvSYYQVfkwy8LtM5CjCbAzihyn3DGY0+&#10;g49bOqpfeMR31FVhrjgK3FZ+gODLNNKO0DO1/rAzB8dsdWLKU4ICmYVAX3AssCvBjL6Q3zVZgxmW&#10;hNGU5MzVrq451+yiO0FwkPAItiHQgq/+5Hr5X34QIWhEAB5jm8KtCpvdKUfZG9H3XkHUMsEL93pg&#10;VrYVU/avFcgtI64H/TciRK/wvE+IUWF+E0Lke9n506oAVniKZwSoDM4/iruapMxtBR8Qt3EqgMBU&#10;y57esAvyRUfeMt3oXhN3qY639tl8Z6o2wab50hABnLkCm8dyvdnb6AggCFfOePQM0UJwZYQDBOUz&#10;FVJNsVSPWEBc7aEA1EDp7R+DGIBYMpqhYMHFS9Wmr4NADL+gYCV0qJH/LrEAnWJ/pKAwl8PB1RAF&#10;ygx6o/5ohAJR/mVW/gWnIdzKinNgB/cKxjZeyuxuqUCsVE4Euw6roo000MZHTtO2pDDoSJ2quFiN&#10;4YlOkGwmYK7aKwHYQ+SyBUzNZA+YZQtss4SrgjrtOKLZ4kPjRpefWu6f/yNUOTgOLB0i63BtQcbI&#10;srnm8InlFl7ZSNgfDVxuJNLIcGlTWN2dcXj803THo6DD0SH7gAWksHVsrX5VgNsCeH61ueqX2bUl&#10;gCqgTfEzRMFAPiczDrVGSEXIdNYIeeIEDfOaxv3nbypILHByhjwuZXTtaawjhxc523LUB0rj9w3P&#10;zrtoLHLqUoJsaqByvVJJsZvyln3yX/DFa8qgPO776Ed8lf6G24qFVZBT6YAWaFOllir/V6bLFfbu&#10;6bxXth28h9ecZ0S95I1I8Mxp+1HKkVYB0AjHLkx3zRi/sHEYbsq+tulMGSooxLl4T5Q+Icm24OZB&#10;BbUKP7EO6C2wnsYcGioMksQH/M+pJ+YKRK24ukVWCp8H7pAVjQ9/l1wX5j12SR1PZ9G91pb54tuH&#10;AB3TPKmEge50r8vKpkBaALQDbo1SXMdmQaf8Q5B1t1P7Z2Nx4kNFcETEB3IWuUaysQpEZE7S6Hgb&#10;smk/ubjsbygXxStCpJXbHt+YaW/oQza12tl6wRnj6ux67DpwFRM36y8Gl5/O6qygvI68XyOJoESe&#10;+wHXBj7mZVFlnXb4IVqt5L4ClnqbA2GdBpr6r0U2cDD16g31KfDMtPqp+aydDpcOFgetDhbX+CgB&#10;Oq9z3LrWG8vPu+knb4SWD4n36CA1hkMfFjd6B6dzB+NV9UWDXIUa1rrM3lMxu6nXvf0IeZfE/pWQ&#10;e5VDI7vWgML7JEvyC4e29dsODa83+ItfwflvXYRssZefAfgv9hy8CahzDzsL/W39xtLtfwAAAP//&#10;AwBQSwMEFAAGAAgAAAAhANsm9IOnAAAA5gAAABYAAABkcnMvY2hhcnRzL2NvbG9yczEueG1sZM87&#10;DsJADATQq0Q+QAwpUkRJGloqOIHlOOxKu2vktfjcnghBgWineDMzch1Yk9rZn0maR05lC+oEwf06&#10;IFYOkqm2ObJp1dVb1oy6rpEFF6N7LBfsdvsOOZD5W4EPQ3+KXqVsFataJq+t2uVr5LQpux4zxQJN&#10;Fg8T3KOHWI6xCNlJbmJVFmjiMkHXwzzS8B4nh2TNjdIExCzFe8B5xJ9b8wsAAP//AwBQSwMEFAAG&#10;AAgAAAAhAAg833zhAAAACQEAAA8AAABkcnMvZG93bnJldi54bWxMj0FrwkAQhe+F/odlCr3VTYxa&#10;m2YiIm1PIlQL0tuYHZNgdjdk1yT++25P7ekxvOG972WrUTei587V1iDEkwgEm8Kq2pQIX4f3pyUI&#10;58koaqxhhBs7WOX3dxmlyg7mk/u9L0UIMS4lhMr7NpXSFRVrchPbsgne2XaafDi7UqqOhhCuGzmN&#10;ooXUVJvQUFHLm4qLy/6qET4GGtZJ/NZvL+fN7fsw3x23MSM+PozrVxCeR//3DL/4AR3ywHSyV6Oc&#10;aBCSaBa2eIRpkOC/JLMExAlhHi+eQeaZ/L8g/wEAAP//AwBQSwMEFAAGAAgAAAAhAKsWzUa5AAAA&#10;IgEAABkAAABkcnMvX3JlbHMvZTJvRG9jLnhtbC5yZWxzhI/NCsIwEITvgu8Q9m7TehCRJr2I0KvU&#10;B1jS7Q+2SchGsW9v0IuC4HF2mG92yuoxT+JOgUdnFRRZDoKsce1oewWX5rTZg+CItsXJWVKwEEOl&#10;16vyTBPGFOJh9CwSxbKCIUZ/kJLNQDNy5jzZ5HQuzBiTDL30aK7Yk9zm+U6GTwboL6aoWwWhbgsQ&#10;zeJT83+267rR0NGZ20w2/qiQZsAQExBDT1HBS/L7WmTpU5C6lF/L9BMAAP//AwBQSwMEFAAGAAgA&#10;AAAhAJnbED2HAQAATAMAACAAAABkcnMvY2hhcnRzL19yZWxzL2NoYXJ0MS54bWwucmVsc6yT3U7b&#10;QBCF7yvxDtZKXOKN0wpVCAephUqoqoj46W00XY/thfWOtTO4Ca/EK3DJgzFpFESqpNz0bn8855tz&#10;PHt8Mu9CNmBiT7E0RT4yGUZHlY9NaW6uvx18NhkLxAoCRSzNAtmcTPY+HF9iANEibn3PmapELk0r&#10;0h9Zy67FDjinHqPe1JQ6EN2mxvbg7qBBOx6NDm16q2EmG5rZeVWadF59NNn1olfy+9pU197hKbn7&#10;DqNsQVgKePHrFp2oKKQGZSXL2rOrAzQ0hOGgW+TcQsKefJTcUWd7zYciBJu8DJB4Jr5D9RQ9z5Z1&#10;My2chcGu0fxmNZ1O98ejSBU8P4H9TlrIEOVeD0Elnx8f0P78cqpbjVk8i7+DfB54vm7xB1Xq/mwu&#10;mPR7Y7fHNN4RU+ddIqZ6ZWSVkCZTFJvhW6eO5SsFSleyCLiGl8Ytz7jI9T/uYhf/g/0Xlpdd/JP6&#10;aQd1y9C9Pxh/7N8wpqsWeh3x1/HIc1sl+K3PgdeL167sxhuYvAAAAP//AwBQSwECLQAUAAYACAAA&#10;ACEA99XK8E0BAACzAwAAEwAAAAAAAAAAAAAAAAAAAAAAW0NvbnRlbnRfVHlwZXNdLnhtbFBLAQIt&#10;ABQABgAIAAAAIQA4/SH/1gAAAJQBAAALAAAAAAAAAAAAAAAAAH4BAABfcmVscy8ucmVsc1BLAQIt&#10;ABQABgAIAAAAIQC+3dQ5DgIAAHkGAAAZAAAAAAAAAAAAAAAAAH0CAABkcnMvZHJhd2luZ3MvZHJh&#10;d2luZzEueG1sUEsBAi0AFAAGAAgAAAAhAMuHx6ldAwAAQAgAAA4AAAAAAAAAAAAAAAAAwgQAAGRy&#10;cy9lMm9Eb2MueG1sUEsBAi0AFAAGAAgAAAAhANqQa8oTDgAAR2MAABUAAAAAAAAAAAAAAAAASwgA&#10;AGRycy9jaGFydHMvY2hhcnQxLnhtbFBLAQItABQABgAIAAAAIQCF8h/KEwUAAAclAAAVAAAAAAAA&#10;AAAAAAAAAJEWAABkcnMvY2hhcnRzL3N0eWxlMS54bWxQSwECLQAUAAYACAAAACEA2yb0g6cAAADm&#10;AAAAFgAAAAAAAAAAAAAAAADXGwAAZHJzL2NoYXJ0cy9jb2xvcnMxLnhtbFBLAQItABQABgAIAAAA&#10;IQAIPN984QAAAAkBAAAPAAAAAAAAAAAAAAAAALIcAABkcnMvZG93bnJldi54bWxQSwECLQAUAAYA&#10;CAAAACEAqxbNRrkAAAAiAQAAGQAAAAAAAAAAAAAAAADAHQAAZHJzL19yZWxzL2Uyb0RvYy54bWwu&#10;cmVsc1BLAQItABQABgAIAAAAIQCZ2xA9hwEAAEwDAAAgAAAAAAAAAAAAAAAAALAeAABkcnMvY2hh&#10;cnRzL19yZWxzL2NoYXJ0MS54bWwucmVsc1BLBQYAAAAACgAKAJkCAAB1I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Diagramma 7" o:spid="_x0000_s1028" type="#_x0000_t75" style="position:absolute;top:1219;width:40050;height:31455;visibility:visib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B9c4vwAAANoAAAAPAAAAZHJzL2Rvd25yZXYueG1sRI9Lq8Iw&#10;FIT3gv8hHMGdpl7wQTWKyBVcefGB60NzbKvNSUlirf/+RhBcDjPzDbNYtaYSDTlfWlYwGiYgiDOr&#10;S84VnE/bwQyED8gaK8uk4EUeVstuZ4Gptk8+UHMMuYgQ9ikqKEKoUyl9VpBBP7Q1cfSu1hkMUbpc&#10;aofPCDeV/EmSiTRYclwosKZNQdn9+DAKsuDW2KD+3Y/NBLe3i/s75VOl+r12PQcRqA3f8Ke90wqm&#10;8L4Sb4Bc/gMAAP//AwBQSwECLQAUAAYACAAAACEA2+H2y+4AAACFAQAAEwAAAAAAAAAAAAAAAAAA&#10;AAAAW0NvbnRlbnRfVHlwZXNdLnhtbFBLAQItABQABgAIAAAAIQBa9CxbvwAAABUBAAALAAAAAAAA&#10;AAAAAAAAAB8BAABfcmVscy8ucmVsc1BLAQItABQABgAIAAAAIQDGB9c4vwAAANoAAAAPAAAAAAAA&#10;AAAAAAAAAAcCAABkcnMvZG93bnJldi54bWxQSwUGAAAAAAMAAwC3AAAA8wIAAAAA&#10;">
                  <v:imagedata r:id="rId14" o:title=""/>
                  <o:lock v:ext="edit" aspectratio="f"/>
                </v:shape>
                <v:rect id="Taisnstūris 9" o:spid="_x0000_s1029" style="position:absolute;left:31055;width:8969;height:30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4Af8wgAAANoAAAAPAAAAZHJzL2Rvd25yZXYueG1sRI9PawIx&#10;FMTvBb9DeIK3mtWD2NUoKkhbPJT65/5MnruLm5clibvrt28KhR6HmfkNs1z3thYt+VA5VjAZZyCI&#10;tTMVFwrOp/3rHESIyAZrx6TgSQHWq8HLEnPjOv6m9hgLkSAcclRQxtjkUgZdksUwdg1x8m7OW4xJ&#10;+kIaj12C21pOs2wmLVacFkpsaFeSvh8fVsHF3bad1Vf+bJ9f1eP94LWeH5QaDfvNAkSkPv6H/9of&#10;RsEb/F5JN0CufgAAAP//AwBQSwECLQAUAAYACAAAACEA2+H2y+4AAACFAQAAEwAAAAAAAAAAAAAA&#10;AAAAAAAAW0NvbnRlbnRfVHlwZXNdLnhtbFBLAQItABQABgAIAAAAIQBa9CxbvwAAABUBAAALAAAA&#10;AAAAAAAAAAAAAB8BAABfcmVscy8ucmVsc1BLAQItABQABgAIAAAAIQB64Af8wgAAANoAAAAPAAAA&#10;AAAAAAAAAAAAAAcCAABkcnMvZG93bnJldi54bWxQSwUGAAAAAAMAAwC3AAAA9gIAAAAA&#10;" filled="f" stroked="f" strokeweight="1pt">
                  <v:textbox>
                    <w:txbxContent>
                      <w:p w14:paraId="6A2505E5" w14:textId="77777777" w:rsidR="00F83AE8" w:rsidRPr="00302217" w:rsidRDefault="00F83AE8" w:rsidP="002116C7">
                        <w:pPr>
                          <w:jc w:val="right"/>
                          <w:rPr>
                            <w:rFonts w:ascii="Times New Roman" w:hAnsi="Times New Roman" w:cs="Times New Roman"/>
                            <w:b/>
                            <w:bCs/>
                            <w:sz w:val="24"/>
                            <w:szCs w:val="24"/>
                          </w:rPr>
                        </w:pPr>
                        <w:r>
                          <w:rPr>
                            <w:rFonts w:ascii="Times New Roman" w:hAnsi="Times New Roman" w:cs="Times New Roman"/>
                            <w:b/>
                            <w:bCs/>
                            <w:sz w:val="24"/>
                            <w:szCs w:val="24"/>
                          </w:rPr>
                          <w:t>3</w:t>
                        </w:r>
                        <w:r w:rsidRPr="00302217">
                          <w:rPr>
                            <w:rFonts w:ascii="Times New Roman" w:hAnsi="Times New Roman" w:cs="Times New Roman"/>
                            <w:b/>
                            <w:bCs/>
                            <w:sz w:val="24"/>
                            <w:szCs w:val="24"/>
                          </w:rPr>
                          <w:t>.</w:t>
                        </w:r>
                        <w:r>
                          <w:rPr>
                            <w:rFonts w:ascii="Times New Roman" w:hAnsi="Times New Roman" w:cs="Times New Roman"/>
                            <w:b/>
                            <w:bCs/>
                            <w:sz w:val="24"/>
                            <w:szCs w:val="24"/>
                          </w:rPr>
                          <w:t xml:space="preserve"> </w:t>
                        </w:r>
                        <w:r w:rsidRPr="00302217">
                          <w:rPr>
                            <w:rFonts w:ascii="Times New Roman" w:hAnsi="Times New Roman" w:cs="Times New Roman"/>
                            <w:b/>
                            <w:bCs/>
                            <w:sz w:val="24"/>
                            <w:szCs w:val="24"/>
                          </w:rPr>
                          <w:t>attēls</w:t>
                        </w:r>
                      </w:p>
                    </w:txbxContent>
                  </v:textbox>
                </v:rect>
                <w10:wrap type="square"/>
              </v:group>
            </w:pict>
          </mc:Fallback>
        </mc:AlternateContent>
      </w:r>
    </w:p>
    <w:p w14:paraId="0DF996CC" w14:textId="19206FAB" w:rsidR="00820DBE" w:rsidRPr="0092615F" w:rsidRDefault="00820DBE" w:rsidP="00820DBE">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 xml:space="preserve">Atbilstoši CSP datiem būvniecības produkcijas apjoma indeksi precīzi korelē ar ES fondu finansējuma pieejamību – plānošanas periodu sākumā veidojas būvniecības produkcijas apjoma indeksa “bedre” (skat. </w:t>
      </w:r>
      <w:r w:rsidR="00F66B17" w:rsidRPr="0092615F">
        <w:rPr>
          <w:rFonts w:ascii="Times New Roman" w:hAnsi="Times New Roman" w:cs="Times New Roman"/>
          <w:b/>
          <w:sz w:val="24"/>
          <w:szCs w:val="24"/>
        </w:rPr>
        <w:t>4</w:t>
      </w:r>
      <w:r w:rsidRPr="0092615F">
        <w:rPr>
          <w:rFonts w:ascii="Times New Roman" w:hAnsi="Times New Roman" w:cs="Times New Roman"/>
          <w:b/>
          <w:sz w:val="24"/>
          <w:szCs w:val="24"/>
        </w:rPr>
        <w:t>.</w:t>
      </w:r>
      <w:r w:rsidR="00E6194B">
        <w:rPr>
          <w:rFonts w:ascii="Times New Roman" w:hAnsi="Times New Roman" w:cs="Times New Roman"/>
          <w:b/>
          <w:sz w:val="24"/>
          <w:szCs w:val="24"/>
        </w:rPr>
        <w:t xml:space="preserve"> </w:t>
      </w:r>
      <w:r w:rsidRPr="0092615F">
        <w:rPr>
          <w:rFonts w:ascii="Times New Roman" w:hAnsi="Times New Roman" w:cs="Times New Roman"/>
          <w:b/>
          <w:sz w:val="24"/>
          <w:szCs w:val="24"/>
        </w:rPr>
        <w:t>attēlu</w:t>
      </w:r>
      <w:r w:rsidRPr="0092615F">
        <w:rPr>
          <w:rFonts w:ascii="Times New Roman" w:hAnsi="Times New Roman" w:cs="Times New Roman"/>
          <w:sz w:val="24"/>
          <w:szCs w:val="24"/>
        </w:rPr>
        <w:t>)</w:t>
      </w:r>
      <w:r w:rsidR="00FE18D6" w:rsidRPr="0092615F">
        <w:rPr>
          <w:rFonts w:ascii="Times New Roman" w:hAnsi="Times New Roman" w:cs="Times New Roman"/>
          <w:sz w:val="24"/>
          <w:szCs w:val="24"/>
        </w:rPr>
        <w:t xml:space="preserve">, </w:t>
      </w:r>
      <w:r w:rsidR="00871A5A" w:rsidRPr="0092615F">
        <w:rPr>
          <w:rFonts w:ascii="Times New Roman" w:hAnsi="Times New Roman" w:cs="Times New Roman"/>
          <w:sz w:val="24"/>
          <w:szCs w:val="24"/>
        </w:rPr>
        <w:t>indeksa minimumu</w:t>
      </w:r>
      <w:r w:rsidR="00FE18D6" w:rsidRPr="0092615F">
        <w:rPr>
          <w:rFonts w:ascii="Times New Roman" w:hAnsi="Times New Roman" w:cs="Times New Roman"/>
          <w:sz w:val="24"/>
          <w:szCs w:val="24"/>
        </w:rPr>
        <w:t xml:space="preserve"> sasniedzot </w:t>
      </w:r>
      <w:r w:rsidR="003B566C" w:rsidRPr="0092615F">
        <w:rPr>
          <w:rFonts w:ascii="Times New Roman" w:hAnsi="Times New Roman" w:cs="Times New Roman"/>
          <w:sz w:val="24"/>
          <w:szCs w:val="24"/>
        </w:rPr>
        <w:t>plānošanas perioda trešajā gadā, kad</w:t>
      </w:r>
      <w:r w:rsidR="00914AB1" w:rsidRPr="0092615F">
        <w:rPr>
          <w:rFonts w:ascii="Times New Roman" w:hAnsi="Times New Roman" w:cs="Times New Roman"/>
          <w:sz w:val="24"/>
          <w:szCs w:val="24"/>
        </w:rPr>
        <w:t xml:space="preserve"> jaunā perioda finansējuma pieplūdums</w:t>
      </w:r>
      <w:r w:rsidR="003B6950" w:rsidRPr="0092615F">
        <w:rPr>
          <w:rFonts w:ascii="Times New Roman" w:hAnsi="Times New Roman" w:cs="Times New Roman"/>
          <w:sz w:val="24"/>
          <w:szCs w:val="24"/>
        </w:rPr>
        <w:t xml:space="preserve"> būvniecības nozarē</w:t>
      </w:r>
      <w:r w:rsidR="00914AB1" w:rsidRPr="0092615F">
        <w:rPr>
          <w:rFonts w:ascii="Times New Roman" w:hAnsi="Times New Roman" w:cs="Times New Roman"/>
          <w:sz w:val="24"/>
          <w:szCs w:val="24"/>
        </w:rPr>
        <w:t xml:space="preserve"> vēl nav sācies, bet iepriekšējā perioda </w:t>
      </w:r>
      <w:r w:rsidR="003B6950" w:rsidRPr="0092615F">
        <w:rPr>
          <w:rFonts w:ascii="Times New Roman" w:hAnsi="Times New Roman" w:cs="Times New Roman"/>
          <w:sz w:val="24"/>
          <w:szCs w:val="24"/>
        </w:rPr>
        <w:t>finansējums ir beidzies.</w:t>
      </w:r>
      <w:r w:rsidR="003B566C" w:rsidRPr="0092615F">
        <w:rPr>
          <w:rFonts w:ascii="Times New Roman" w:hAnsi="Times New Roman" w:cs="Times New Roman"/>
          <w:sz w:val="24"/>
          <w:szCs w:val="24"/>
        </w:rPr>
        <w:t xml:space="preserve"> </w:t>
      </w:r>
      <w:r w:rsidRPr="0092615F">
        <w:rPr>
          <w:rFonts w:ascii="Times New Roman" w:hAnsi="Times New Roman" w:cs="Times New Roman"/>
          <w:sz w:val="24"/>
          <w:szCs w:val="24"/>
        </w:rPr>
        <w:t xml:space="preserve"> </w:t>
      </w:r>
      <w:r w:rsidR="00FC4FF5" w:rsidRPr="0092615F">
        <w:rPr>
          <w:rFonts w:ascii="Times New Roman" w:hAnsi="Times New Roman" w:cs="Times New Roman"/>
          <w:sz w:val="24"/>
          <w:szCs w:val="24"/>
        </w:rPr>
        <w:t>P</w:t>
      </w:r>
      <w:r w:rsidRPr="0092615F">
        <w:rPr>
          <w:rFonts w:ascii="Times New Roman" w:hAnsi="Times New Roman" w:cs="Times New Roman"/>
          <w:sz w:val="24"/>
          <w:szCs w:val="24"/>
        </w:rPr>
        <w:t xml:space="preserve">aredzams, ka tāda </w:t>
      </w:r>
      <w:r w:rsidR="00464405" w:rsidRPr="0092615F">
        <w:rPr>
          <w:rFonts w:ascii="Times New Roman" w:hAnsi="Times New Roman" w:cs="Times New Roman"/>
          <w:sz w:val="24"/>
          <w:szCs w:val="24"/>
        </w:rPr>
        <w:t>“bedre”</w:t>
      </w:r>
      <w:r w:rsidR="00A42864" w:rsidRPr="0092615F">
        <w:rPr>
          <w:rFonts w:ascii="Times New Roman" w:hAnsi="Times New Roman" w:cs="Times New Roman"/>
          <w:sz w:val="24"/>
          <w:szCs w:val="24"/>
        </w:rPr>
        <w:t xml:space="preserve"> vai vismaz</w:t>
      </w:r>
      <w:r w:rsidR="001E2D42" w:rsidRPr="0092615F">
        <w:rPr>
          <w:rFonts w:ascii="Times New Roman" w:hAnsi="Times New Roman" w:cs="Times New Roman"/>
          <w:sz w:val="24"/>
          <w:szCs w:val="24"/>
        </w:rPr>
        <w:t xml:space="preserve"> attīstības st</w:t>
      </w:r>
      <w:r w:rsidR="0098018D" w:rsidRPr="0092615F">
        <w:rPr>
          <w:rFonts w:ascii="Times New Roman" w:hAnsi="Times New Roman" w:cs="Times New Roman"/>
          <w:sz w:val="24"/>
          <w:szCs w:val="24"/>
        </w:rPr>
        <w:t>a</w:t>
      </w:r>
      <w:r w:rsidR="001E2D42" w:rsidRPr="0092615F">
        <w:rPr>
          <w:rFonts w:ascii="Times New Roman" w:hAnsi="Times New Roman" w:cs="Times New Roman"/>
          <w:sz w:val="24"/>
          <w:szCs w:val="24"/>
        </w:rPr>
        <w:t>gnācija</w:t>
      </w:r>
      <w:r w:rsidR="00464405" w:rsidRPr="0092615F">
        <w:rPr>
          <w:rFonts w:ascii="Times New Roman" w:hAnsi="Times New Roman" w:cs="Times New Roman"/>
          <w:sz w:val="24"/>
          <w:szCs w:val="24"/>
        </w:rPr>
        <w:t xml:space="preserve"> </w:t>
      </w:r>
      <w:r w:rsidRPr="0092615F">
        <w:rPr>
          <w:rFonts w:ascii="Times New Roman" w:hAnsi="Times New Roman" w:cs="Times New Roman"/>
          <w:sz w:val="24"/>
          <w:szCs w:val="24"/>
        </w:rPr>
        <w:t>veidosies arī 2021. un 2022</w:t>
      </w:r>
      <w:r w:rsidR="002851C4">
        <w:rPr>
          <w:rFonts w:ascii="Times New Roman" w:hAnsi="Times New Roman" w:cs="Times New Roman"/>
          <w:sz w:val="24"/>
          <w:szCs w:val="24"/>
        </w:rPr>
        <w:t>. g</w:t>
      </w:r>
      <w:r w:rsidRPr="0092615F">
        <w:rPr>
          <w:rFonts w:ascii="Times New Roman" w:hAnsi="Times New Roman" w:cs="Times New Roman"/>
          <w:sz w:val="24"/>
          <w:szCs w:val="24"/>
        </w:rPr>
        <w:t>adā, ko gan daļēji varētu mazināt valsts atbalsta pasākumi covid-19 seku mazināšanai.</w:t>
      </w:r>
    </w:p>
    <w:p w14:paraId="3B1ABF17" w14:textId="26954434" w:rsidR="00820DBE" w:rsidRDefault="008A1564" w:rsidP="00820DBE">
      <w:pPr>
        <w:spacing w:after="0" w:line="240" w:lineRule="auto"/>
        <w:ind w:firstLine="720"/>
        <w:jc w:val="both"/>
        <w:rPr>
          <w:rFonts w:ascii="Times New Roman" w:hAnsi="Times New Roman" w:cs="Times New Roman"/>
          <w:sz w:val="24"/>
          <w:szCs w:val="24"/>
        </w:rPr>
      </w:pPr>
      <w:r>
        <w:rPr>
          <w:rFonts w:ascii="Times New Roman" w:hAnsi="Times New Roman" w:cs="Times New Roman"/>
          <w:noProof/>
          <w:sz w:val="24"/>
          <w:szCs w:val="24"/>
          <w:lang w:eastAsia="lv-LV"/>
        </w:rPr>
        <w:lastRenderedPageBreak/>
        <mc:AlternateContent>
          <mc:Choice Requires="wpg">
            <w:drawing>
              <wp:anchor distT="0" distB="0" distL="114300" distR="114300" simplePos="0" relativeHeight="251655170" behindDoc="0" locked="0" layoutInCell="1" allowOverlap="1" wp14:anchorId="2BBCEA5E" wp14:editId="0977DD29">
                <wp:simplePos x="0" y="0"/>
                <wp:positionH relativeFrom="column">
                  <wp:posOffset>1925320</wp:posOffset>
                </wp:positionH>
                <wp:positionV relativeFrom="paragraph">
                  <wp:posOffset>369570</wp:posOffset>
                </wp:positionV>
                <wp:extent cx="4149090" cy="2743200"/>
                <wp:effectExtent l="0" t="0" r="3810" b="0"/>
                <wp:wrapSquare wrapText="bothSides"/>
                <wp:docPr id="3" name="Grupa 3"/>
                <wp:cNvGraphicFramePr/>
                <a:graphic xmlns:a="http://schemas.openxmlformats.org/drawingml/2006/main">
                  <a:graphicData uri="http://schemas.microsoft.com/office/word/2010/wordprocessingGroup">
                    <wpg:wgp>
                      <wpg:cNvGrpSpPr/>
                      <wpg:grpSpPr>
                        <a:xfrm>
                          <a:off x="0" y="0"/>
                          <a:ext cx="4149090" cy="2743200"/>
                          <a:chOff x="0" y="0"/>
                          <a:chExt cx="4149090" cy="2743315"/>
                        </a:xfrm>
                      </wpg:grpSpPr>
                      <wpg:graphicFrame>
                        <wpg:cNvPr id="2" name="Diagramma 2">
                          <a:extLst>
                            <a:ext uri="{FF2B5EF4-FFF2-40B4-BE49-F238E27FC236}">
                              <a16:creationId xmlns:a16="http://schemas.microsoft.com/office/drawing/2014/main" id="{A87EB889-A1AD-471D-943B-D026C47012CB}"/>
                            </a:ext>
                          </a:extLst>
                        </wpg:cNvPr>
                        <wpg:cNvFrPr/>
                        <wpg:xfrm>
                          <a:off x="0" y="138545"/>
                          <a:ext cx="4149090" cy="2604770"/>
                        </wpg:xfrm>
                        <a:graphic>
                          <a:graphicData uri="http://schemas.openxmlformats.org/drawingml/2006/chart">
                            <c:chart xmlns:c="http://schemas.openxmlformats.org/drawingml/2006/chart" xmlns:r="http://schemas.openxmlformats.org/officeDocument/2006/relationships" r:id="rId15"/>
                          </a:graphicData>
                        </a:graphic>
                      </wpg:graphicFrame>
                      <wps:wsp>
                        <wps:cNvPr id="8" name="Taisnstūris 8"/>
                        <wps:cNvSpPr/>
                        <wps:spPr>
                          <a:xfrm>
                            <a:off x="3193473" y="0"/>
                            <a:ext cx="896620" cy="301625"/>
                          </a:xfrm>
                          <a:prstGeom prst="rect">
                            <a:avLst/>
                          </a:prstGeom>
                          <a:noFill/>
                          <a:ln>
                            <a:noFill/>
                          </a:ln>
                        </wps:spPr>
                        <wps:style>
                          <a:lnRef idx="2">
                            <a:schemeClr val="accent6"/>
                          </a:lnRef>
                          <a:fillRef idx="1">
                            <a:schemeClr val="lt1"/>
                          </a:fillRef>
                          <a:effectRef idx="0">
                            <a:schemeClr val="accent6"/>
                          </a:effectRef>
                          <a:fontRef idx="minor">
                            <a:schemeClr val="dk1"/>
                          </a:fontRef>
                        </wps:style>
                        <wps:txbx>
                          <w:txbxContent>
                            <w:p w14:paraId="64377AD9" w14:textId="77777777" w:rsidR="00F83AE8" w:rsidRPr="00302217" w:rsidRDefault="00F83AE8" w:rsidP="00C55EA9">
                              <w:pPr>
                                <w:jc w:val="right"/>
                                <w:rPr>
                                  <w:rFonts w:ascii="Times New Roman" w:hAnsi="Times New Roman" w:cs="Times New Roman"/>
                                  <w:b/>
                                  <w:bCs/>
                                  <w:sz w:val="24"/>
                                  <w:szCs w:val="24"/>
                                </w:rPr>
                              </w:pPr>
                              <w:r w:rsidRPr="00302217">
                                <w:rPr>
                                  <w:rFonts w:ascii="Times New Roman" w:hAnsi="Times New Roman" w:cs="Times New Roman"/>
                                  <w:b/>
                                  <w:bCs/>
                                  <w:sz w:val="24"/>
                                  <w:szCs w:val="24"/>
                                </w:rPr>
                                <w:t>4.</w:t>
                              </w:r>
                              <w:r>
                                <w:rPr>
                                  <w:rFonts w:ascii="Times New Roman" w:hAnsi="Times New Roman" w:cs="Times New Roman"/>
                                  <w:b/>
                                  <w:bCs/>
                                  <w:sz w:val="24"/>
                                  <w:szCs w:val="24"/>
                                </w:rPr>
                                <w:t xml:space="preserve"> </w:t>
                              </w:r>
                              <w:r w:rsidRPr="00302217">
                                <w:rPr>
                                  <w:rFonts w:ascii="Times New Roman" w:hAnsi="Times New Roman" w:cs="Times New Roman"/>
                                  <w:b/>
                                  <w:bCs/>
                                  <w:sz w:val="24"/>
                                  <w:szCs w:val="24"/>
                                </w:rPr>
                                <w:t>attēls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2BBCEA5E" id="Grupa 3" o:spid="_x0000_s1030" style="position:absolute;left:0;text-align:left;margin-left:151.6pt;margin-top:29.1pt;width:326.7pt;height:3in;z-index:251655170" coordsize="41490,27433" o:gfxdata="UEsDBBQABgAIAAAAIQDw/NyPOgEAACwDAAATAAAAW0NvbnRlbnRfVHlwZXNdLnhtbJySTU/DMAyG&#10;70j8hypX1GTbASG0bgc6joDQ+AFR4n6IfCnOuu3f47abJhBDFacosV8/r+0s1wdrsg4itt4VbM5n&#10;LAOnvG5dXbCP7XP+wDJM0mlpvIOCHQHZenV7s9weA2BGaocFa1IKj0KgasBK5D6Ao0jlo5WJrrEW&#10;QapPWYNYzGb3QnmXwKU89TXYallCJXcmZZsDPY9OIhhk2dOY2LMKJkMwrZKJnIrO6R+U/ETgpBxy&#10;sGkD3pENJn4l9JHrgJPulUYTWw3Zm4zpRVqyIXREAQtfesX/rtGbtJj7qmoV8DLiZlCdPV2rrRpi&#10;oRiO+QTE92mfcNqrnaUZcx3lnpZpDR8KToRjOhqYAr/0N9rudRMZyhsf8R+QUTiFpP3eRegmDPHS&#10;B+2pJNk7dOc+xPDXV18AAAD//wMAUEsDBBQABgAIAAAAIQA4/SH/1gAAAJQBAAALAAAAX3JlbHMv&#10;LnJlbHOkkMFqwzAMhu+DvYPRfXGawxijTi+j0GvpHsDYimMaW0Yy2fr2M4PBMnrbUb/Q94l/f/hM&#10;i1qRJVI2sOt6UJgd+ZiDgffL8ekFlFSbvV0oo4EbChzGx4f9GRdb25HMsYhqlCwG5lrLq9biZkxW&#10;OiqY22YiTra2kYMu1l1tQD30/bPm3wwYN0x18gb45AdQl1tp5j/sFB2T0FQ7R0nTNEV3j6o9feQz&#10;ro1iOWA14Fm+Q8a1a8+Bvu/d/dMb2JY5uiPbhG/ktn4cqGU/er3pcvwCAAD//wMAUEsDBBQABgAI&#10;AAAAIQCtwOe6YwMAAEAIAAAOAAAAZHJzL2Uyb0RvYy54bWycVV9P2zAQf5+072D5faRpQ/9EpKiC&#10;FSGhgQYTz8ZxmmiJ7Z1dWvaV9jn2vXZ2nEBppzFeEvt8/+93dyen26YmjwJMpWRG46MBJUJylVdy&#10;ldFvd8tPU0qMZTJntZIio0/C0NP5xw8nG52KoSpVnQsgqESadKMzWlqr0ygyvBQNM0dKC4mPhYKG&#10;WbzCKsqBbVB7U0fDwWAcbRTkGhQXxiD1vH2kc6+/KAS310VhhCV1RtE367/gvw/uG81PWLoCpsuK&#10;BzfYO7xoWCXRaK/qnFlG1lDtqWoqDsqowh5x1USqKCoufAwYTTx4Fc0FqLX2sazSzUr3acLUvsrT&#10;u9XyL483QKo8oyNKJGuwRBew1oyMXGo2epUixwXoW30DgbBqby7abQGN+2McZOuT+tQnVWwt4UhM&#10;4mQ2mGHuOb4NJ8kIy9amnZdYmz05Xn7+m+QoPnaSUWc4cv717rQXX8klYCS9+yHAYRfgecWw4k3D&#10;yPBFkEvoIzwYVjyaHifePksPxzYeJJOJj8071mkJ6HoLOv4Nd14ysAgJnvpTgATfA8RbNQUF2BGv&#10;EHVAQYvWc8XXjZC2bT8QNbPY+6astKEEUgcluMzjUKgQvOsHX7g+GaF2u+XCGWCeYW72nPovmN+W&#10;TAvfPcaBOKAA51EL8ztWGWns719QGTJtgeAZe6ib1CDqD+B8FM9GyQQbZh/t09l4PAxgHw3i8XAX&#10;sSzVYOyFUA1xB0wVTij0kaXs8crYFtwdiyNLtazqGuksreUOAbvAUTCPnZ/+ZJ9qRL57+yoKbGzs&#10;wKE34EeqOKuBPDIchoxzLOI4lMlzO7ECrfWC8SHB2na1DbxOTPhR2wsODgnuWuwlvFUlbS/cVFLB&#10;IQX5995yy99F38bswrfbh62fZqGzTfqg8icsPah29BvNlxVm/ooZe8MAZz0WC/eXvcZPUatNRlU4&#10;UVIq+HmI7vgRm/hKyQZ3R0bNjzUDQUl9KRG1szhJ3LLxl+R44gABL18eXr7IdXOmsCIxbkrN/dHx&#10;27o7FqCae1xzC2cVn5jkaDuj3EJ3ObPtTsNFycVi4dlwwWhmr+StxvHQltIh6257z0AH+FmcZF9U&#10;1yl7KGx5XYWkWqytKioPUZfpNq+hAti1/uTXFJ529uDLu+d6XvzzPwAAAP//AwBQSwMEFAAGAAgA&#10;AAAhADML7Gn2DQAAiVgAABUAAABkcnMvY2hhcnRzL2NoYXJ0MS54bWzsXOuO2zYW/r/AvoPXCNBd&#10;LGyLusvITDFjzxTFTppBMu2P/pNl2qOOLDmSPJcUfaK+xu577XdI6mKP6blkUiStUzSxKJIiD8/l&#10;4+E5fP3t7SLpXPO8iLP0oMv6RrfD0yibxun8oPvjxWnP73aKMkynYZKl/KB7x4vut4d//9vraBhd&#10;hnn5fhlGvINO0mIYHXQvy3I5HAyK6JIvwqKfLXmKd7MsX4QlHvP5YJqHN+h8kQxMw3AHopOu6iB8&#10;RgeLME6r9vlj2mezWRzxcRatFjwt5ShynoQlKFBcxsui6i1ibm7e63ERR3lWZLOyH2WLgeysmhQ6&#10;Y86gntUhiDQNS84Cw+5ch8lB1+gOqDAJ07ksSK57Zz/JwjxbpVM+HWV5iuVo1V9Ew6Ok5HmKrkZZ&#10;WmLUil6LR1F8EeZXq2UPw11ikpM4ics7Me3u4Wv0PbrMQI/OO/5hFee8OOhGzG5IYD+VAIY38Aem&#10;WldMltnDorxLuJwQM0ya7aD+rhjCaZgkkzC6Itq0KtdVm/fUcJMY1EqwEf0o4zLh4sct/Z3H0eXh&#10;63A4yaZ353knz0pahE6xjE7jvCjPwqI8D3PwHeuSFJRv8dcsyW4OujxJwAsxuIHKQYUs/9jt3OTh&#10;8qBbfFiFOe92wjRCMShW5tXDqMQzozmGw6Qo39PUxcOSSpbnOf0z5bN3GE3xEVUhBd3ORAwgFmNb&#10;HXRTiBqJXR5fQeTS7L341e1cgQmqJpiCqD4JC57EJJoG1jMcFlkST0/jJBEPJId8lOSS+uUtE3WS&#10;1eJNNpVlrmNgBHK8q8Xb2UwWW1XxAF1WvWDhNj5AYpN2yrsln0EPHHQv4gUvOj/wm867bBFCMJdh&#10;mhU0OBP/uYZlOIaN/038Apct4zK6PA0XcXKHeUHV0DoWXCySGBIPW53/e5H2eCjHGhWtFy/7VcxR&#10;LpCYrloysW45Fo1k96Ar5XZzBcWQy8Pj//1+ncY8+u/vWJzOMs+mq6so/gW/w+UvIEsnhqBfFTFR&#10;sxQfkb3Tij30iU57vdX3Os/pSLX9J6msA2YY/1rvBUMDxw4qCcKPUghUBmlIwjvJJEqdFYpGaUZ8&#10;JzpOUppMXYDeZAmfzXhUnhUlaqFP2ZL6loKxF1OyEnsxfYxy2CqmPJ2SPift2hZU4raKoSWvEUNX&#10;piJcldkFPYx5wkuuFKNi7mWSlUc5D8magPGzFSQ2GkK3rcLkrH6Wby7CfM5LKRtxCjNOuioa3kLZ&#10;KvvHp3MuC++2Fd4queozC9rSYaYZOB4LmGWpRvV72zUZqMQ85pmBbbvy/U313ncs28Z71/Wh3v1A&#10;mNJoeFm9d+3AC2wvCBzb8G3TpuYgyfq0UNDMmGzMiBAfzWgOsLIEipPdSXyYT+UYrsP8bpQl2RqG&#10;gahzKLloGE/VHIWNjIZZPuXKOimCSz0D4/eOz6jF7PCb4x/PDWZ8849Xx69cGqYoR41RCMtEdZbl&#10;COhJUV71vCw7+Jg0i9Hw+hCG1ugR5qQersV0l6R9CXJUPckH8WH8VCNR2i1JO4AFLhlG2CmCAXk6&#10;FeZ0l8kNowh4zRT11swuRrPF7NpVMdh1h9kVWFEy9U69StBP0r24W0wyIH3SL1GcR4liwyL+qFhT&#10;8EClkjfMfD0U2QEpKPn1talLCgWO6YjpPlL7g9DNMKNQ8Nf21R+9soavfn5lPcwCkqGJL+7zwPry&#10;N3UIGik+Ybo6tI6qjqmrYzV1xEgbVmu+ZTd1bF0/RET1LUdXx23qbLB18y2vqePp+vGbOr6uTtDU&#10;CXR1GGFQOWhmaCs1lGZaSrOG1ExLatbQmmlpjd1MPSYtsVlDbaalNmvIzbTkZg29mZbegLr1mLQE&#10;Zw3FmZbiZkNxU0txs6G4qaW42VDc1FLcbChublB8hyJVUg3lQ7NOV4stqn30yiXhbvQ7qtX6XToQ&#10;RjCjh0ZfTLNVgi7X9L9O+B2/r18QtR4u62tXtqKPZ/cDUtP1H22Lili+09cyVcWdwY7RVczJmNnX&#10;skvFnMz09XOomJPZdn9DGLB+DcnlQ2UI1cIViywrKwghjT2/JTBPq4pfnVWOLeyvI8vyjdHI7jlj&#10;96RnG8God3ximb0TzxybgWc51mj0W+NhcJ/qYWB2y7vgDldp/GHFv1eo7ddqVXrG2GL4umP0jg2D&#10;9Tx2xEbu0fHYPz3+TcEdjFkAgGoWxMLKXG6gFYWfWmhFoYzdaEXw23PRige0sqnWdgjZy6GVLU4C&#10;oioRDfu4lpNgj1b2aEUhrEpFAWBrVV2loe6D8D1aqZDqHq10vw604hFaafR7YzqxPRXHHQKtfMfh&#10;BQgTgsKt0ocQi9ftNLWxg8WpjISLW8x2Izpwn+paGZvGvmkV6Fp5ft8I2n828ELTBVC/5suuo8cr&#10;DC737eP1rMcCLOwSNH349o4vW7pWgRYd05nI9tHCd7qJtyR6UuhVPnzFUIq9LJRSrqwWlFLgajeU&#10;Erj3mVCK2YBSm9ujF4dS+XxSn7QE5hjIc5uTZO+62b2Iut0bQIN2f9tsbw2tAFe7N/Sj3d1W+zXU&#10;2djcNsqu2q+hjlYh7sEQLBx5XPeuG+Mv4brxCQw1GvpFwdCTLG8jp/Do6Q221jXp6hr5lh5CweWn&#10;+VSg9dvRYbcGT5j38ERrVlq4xky7r1d+WoTGTG/TN/XnQi/my6IXdUjVQi/q3GQ3ehF74t2GT3Ns&#10;dZ5n8zT7yNdZ9ongxfQdD/Lw6FOryfy+D4gCQmpEo48IWSKsZhwWyk1Y3BX0IF1HnwZ9RFBMdUxZ&#10;HWvtz4vqM6496NiDjvpQSWt3/kTnRQ6BjkaxvijoAJm05vmewWzMM1xXumb6Y0UcvOka7TyI0zWy&#10;Nhywfy57bn2aPZ+eTZKCxKS4zG7O+BwBQ//hG+FsePNTqGIllL2n2qOw/CFcqGiJVvl7nm8tP+c5&#10;xX6okBsygfKrx6vJJOHv68ALaVQRKlwNTYZDyHYKFWw5egtvqzOvwHeNwLddhUQ2XgRmoKKDqmOu&#10;9mGdYY4dz2dOL2An455tRZNeYI7Mnun4hu2bxsn4qH1Y5zz5sK4dCuwMZzFFMvPpGaKJQLeY01ow&#10;pzp2q6OD1FRaMEu5jTZh1vPnJD9MGHyVhPJAmgbyIUfYUTviiFRp/UL+bjeCdG0eI2KZ64gi0g0P&#10;xyZdgA0Rds/jF0d5dRAOQkspwFyG7TwjaGgr/CpzDJwiwwRvrwVKIegdDrDHQ04ZKOVsc5ndh5RZ&#10;qertnEg9ugvEJ0txorGGKixvGhfLd+8/rEefUeHJh5bMYn3rfmiW9xDn5+bAVtTTi7Hh3snW2Owq&#10;JAIOPW14SBOuY2jjL5poHUOLvvbxUd19fBSFrMr9e3UopIuP+vyqJSAM/RwLp0Hb++gsrOx1HVzc&#10;aJkq9uG50VlNT5UuYvbOU12yVdeHTzrElU0eOLNV/T7liFY2eeBEVlbaeQArq2w5b22IU8dxotY6&#10;lmrVqdbiAZ+uGpFemdcr8YDHVo37AQdtVeve9hIc1UibfKgUx1cYmOc8b/9W7REEFt+2iwBhNnE4&#10;itayFqBmj0QS08YOqdk6FVGIFnNaigybk7QUWaESDS7i9E14K3AnAH5TcSqSRlqIMRqGt+eZyuCc&#10;yH1fnWsi9y9ffloi+Xqfk5bYTk8TGYj7dMRPTILcmueUb80VFGmkIkqzPJyHU+wmWwmGdQKUZD4I&#10;h+TFJsVnPfvnWXlLgWkbnmm6rm37nu85gWT/ysHS95hvUeqRi6wmI3ARUV959Nv5VCS4dWrVXzXj&#10;cC+BX3RCMBwfT880hB0/XZRrjlsVIYh072wFf+FZnF7xKaWDC3/hIvwlyy/i6OoNMrmkjakcMUib&#10;ilP9yxKN4FCsDVEK63iRyV63JuxSdpvI3ZI+mxlSu+G+WSwxmCKdI789mSP5PEKq+3P0Oqvyydcj&#10;yP2q+GXy3bblEfdcOrjEny8p7R8JJMK84u8nZf3vzetL3zGw1bw+WrjhD8RtIMWRSmoVnvjG4S7e&#10;4T4EwPSDLmUZ/8xzJYL0JMuVpCeT5AgSJstIyoT8oxRXMuBGBFVXnsBjQ5C9WSVlfHadQMblu+oY&#10;oUa5+OpWuNuMr4ViXwjuJi219V0eC9+wPG5Zcw5/3XoG8ETo5bUJPgLh95Bs/aUpIuyT90Afdu7r&#10;unekDfRxvwgdM/7hYB+ZkshH9HzIMm4ZwD0D/klPRXLXcJ9ZqOFZrm8FlmV4rtB1Qny+ALi/F8f9&#10;NUA7Lh/6NGBA2+vqfpHHo34VVfAHon7C8vUZMaa8+0B1yzU9e3i9l6LPJkXb4HXjrd0Br8WrY17e&#10;cK4g9UQ+ED6FbNbYeOtW+AlCgb7WbggSEUXkP07Er3r7XeH52q31yc42u2+YtuW5Nu4IsgzLYuy+&#10;/Q1wW03gmY4Ft5vjGZ4KoqmvCQpwe5Bt+sxDpp+LWipQSAXvun3bwe1Cvu+YJqp5lqW+8KVY8P2W&#10;HvvK/QV+m/D9ky23lF2SYpLtn+LibZooTKt26xQmdIwbxq6KI7W9n4dLuffddmjvuMfByYiNe5bv&#10;4EoMZvu9wGCnPc8f434uQGRvZLSvxMitJ8fZeQPDat+LkVt092g4xkDhS3+7FNebMheTwrWmeIfy&#10;H8KjQkyi5YjA+Zp4vbUp5H7zjE2GNI7hhSjo7kyckG14I6orwypFu3Zj1Ma9UpR2QPp54/ap1r1S&#10;j/JN1njm8TFv645DjAFIaPftnaLKZ7798o++5PIJbi/wAd1Im4zBKJ0c17rhOrTvpzKBknxbPy7p&#10;5tt1Xmi3EVZY3NoqbhA+/D8AAAD//wMAUEsDBBQABgAIAAAAIQCKlUGh9gQAAMIlAAAVAAAAZHJz&#10;L2NoYXJ0cy9zdHlsZTEueG1s7Frbbts4EP0VgR8Q+bJOnCAOkCYosICzDboF+kxLlM2WIrUkXcf5&#10;+h1SEi1KtuWuL43TfbNGgsQ5Z+bMcOjbSN1EMyz133rJSPCSMg4GNUIzrbObMFTRjKRYXaQ0kkKJ&#10;RF9EIg1FktCIhLHEC8qnYa/T7YWrt6DiNbjxFpERDp9IhEyxVhdCTst3pAze0rkMU0w5Cmg8Qv1+&#10;D93dwvLwC1VfqGbEXjH+mSTwwMsIdVBoTQllrGEkSUIi3TAngq+MKeVCwkfwjXWTPDAZ/MBshPRL&#10;15rZPH0ScW67HHQ69ov4BsyfkiQ390tzWHnL3W0ICy++ZdcYk+TzswzU6wh1zXuC70Ry+A1OGy/M&#10;476fEdZkKuTyHrw/Z8dV9iwNwowHixG6HvQGKIhwNkIJwxp+phlwrfgUBZhNAZFIF4wIRuOPwOyO&#10;9HRLHnx6hqW5Rg+QVf2AFHMeGx7MQnM68oUDLxXqrtcz1+DK5sK9JDhIRQzJhBkTi7+EcefTDyIl&#10;jQm4a21jyklpy+P9ZBFexF01TEu2PHBqyTGZdm3I1iB8FwRvyk1HaJ7MWOMxnhCITYiPk/Fl06ii&#10;SFdlbPsh3yvNtZDfrEgbwjr23HRXDyZy5/p0vsffD63Gu4Q50xvC3ApSVTxq+bFuuY4TnyrHYI0q&#10;L7V+XpOA6YmIl1BvpNCmTgYqiz5SqfQYK/2MJVTmLgpAibSRngSECISX0QwFMyFf6zbzHJRyuIOC&#10;hTTarf6ZY0lQwP7koG79y8HVJQq0vegOe8MhCmT1zqR6B/MIXpULfZBfPGi4zjlW2f1cg1DqQpxy&#10;P3JFXhuBxvgsKN8tHs1HAB1lmh1X7TF8sSzCRS9hn9q7hagLrKny/nrdVf9xp3x6Q+svVuw8MIWs&#10;6UML3FY77TNeE2czD8A6OAOGe68h6Q0HV2VHInlsu75txS+bQdisK38bOwiPdAeSg+0JS2gFDwdc&#10;C+BHje8Gurbda9PLDZA2ZM8DsgJbDcoxXkJ1CtQynQho5SMqIwZSpegrGaGBoa6ahV+pJInE6RmG&#10;bqWXPkHk+kAZzL/gyXnvyUol4LYxh8Awzf/73aX4nMViwT/gNcKTJ4gnx+VGey85Nm1RvSBWBGOb&#10;6K7rqH5yO+51VB7PbfJ0gFmA9/H1ulZhI5Yic3XiZJuLLdQcOyncCMVvjh3D25pjfLO98FaxhI23&#10;kCeNeRM7vxBYh6APrMN7D2A9LGEDIU6oJC2oenJustsZ1qbeavFTmMsw6GKf8Lc35M6xs+9IgzPT&#10;rTUBdRYzeW02vceqPS0Rc2yIy4GMn4bXpXmPNGziOaNj8VtVDzdD8dF1E5c90PWxJDgm8reC1hUK&#10;H1pXVvaAltXQJFPC49MKgu33K+NU55bvrQOh5i3oW3Vy3n5KwFY+ZkzoszseMIpeLtwyVV70H8/q&#10;mKPqRzHEUkRSos79qK09BGt+5pf/S9oIudyvJbm3c2vZa9TQ1O/pyPoPc/A5sUcJlYNrc6xgbROs&#10;iOmcizN5k2Er97UEaTd3m/JuLZuH8RumwwcZR+zUEnavOwNw3J5X7zVjy+Ds5RGrWf6fAbVUj0IX&#10;U2T/vNlC5wHm4HsDJ44uTY5UItf4Os9OumPfY0q18cDQjRT/y6hpn+0ZiFkzulaAwl9d5uT9Fz3f&#10;zQWcXjeF6BdtPN1kIieqbVSRr91IxOrPVnf/AgAA//8DAFBLAwQUAAYACAAAACEAHBSnqAIBAABu&#10;AwAAFgAAAGRycy9jaGFydHMvY29sb3JzMS54bWyck0FugzAQRa+CfAAMJKEVCtlkXXXRE4wGO1iy&#10;PZHtps3ta0ihhapI4N3M139/ZiQf0VdImtxbuGuRfBptY8PXrA3hWnHusRUGfGoUOvIkQ4pkOEmp&#10;UPDGwYeyF15kecGxBRd6CvvGwB8KXYWNEZKcgeBTcpeBYXSkZCU3oCxLjAhtzfCOWrBENTXLM3Y6&#10;QtVPI87aJTfQNQNEYUPO+L9asaDtFrT9gnZY0MpOiye9gVMQFNlZ2Q2q380LNY8Nyiy+zsN/m6aI&#10;ued58PSoVykfqHi+7agV8ePI0/j9hvjDBs/T4JnG74b2ik1G1ArPOPI0fmzPUF35871OXwAAAP//&#10;AwBQSwMEFAAGAAgAAAAhAKSdUEjiAAAACgEAAA8AAABkcnMvZG93bnJldi54bWxMj8FqwzAMhu+D&#10;vYPRYLfVTrKENotTStl2KoO1g7GbGqtJaGyH2E3St593Wk9C6OPX9xfrWXdspMG11kiIFgIYmcqq&#10;1tQSvg5vT0tgzqNR2FlDEq7kYF3e3xWYKzuZTxr3vmYhxLgcJTTe9znnrmpIo1vYnky4neyg0Yd1&#10;qLkacArhuuOxEBnX2JrwocGetg1V5/1FS3ifcNok0eu4O5+2159D+vG9i0jKx4d58wLM0+z/YfjT&#10;D+pQBqejvRjlWCchEUkcUAnpMswArNIsA3aU8LwSMfCy4LcVyl8AAAD//wMAUEsDBBQABgAIAAAA&#10;IQCrFs1GuQAAACIBAAAZAAAAZHJzL19yZWxzL2Uyb0RvYy54bWwucmVsc4SPzQrCMBCE74LvEPZu&#10;03oQkSa9iNCr1AdY0u0PtknIRrFvb9CLguBxdphvdsrqMU/iToFHZxUUWQ6CrHHtaHsFl+a02YPg&#10;iLbFyVlSsBBDpder8kwTxhTiYfQsEsWygiFGf5CSzUAzcuY82eR0LswYkwy99Giu2JPc5vlOhk8G&#10;6C+mqFsFoW4LEM3iU/N/tuu60dDRmdtMNv6okGbAEBMQQ09RwUvy+1pk6VOQupRfy/QTAAD//wMA&#10;UEsDBBQABgAIAAAAIQCb73MWMwEAAGICAAAgAAAAZHJzL2NoYXJ0cy9fcmVscy9jaGFydDEueG1s&#10;LnJlbHOsktFKwzAUhu8F36Hkfk2TMZGxbuimMFAUt90VJKanbTTJCUmU7u3NkImTDW+8TML5vvP/&#10;ZDLrjc4+wAeFtiQsL0gGVmKtbFuSzfp2cEmyEIWthUYLJdlCILPp+dnkCbSIaSh0yoUsUWwoSRej&#10;G1MaZAdGhBwd2PTSoDcipqNvqRPyTbRAeVFcUP+TQaYHzGxZl8Qv6yHJ1luXzH+zsWmUhAXKdwM2&#10;HlFQ1PDw8goyJqjwLcSSNEpDWpnOx9UmpB4qH5WB6sq5hYiiukMpdLUG46rrzWPBimdecMYKPhqw&#10;EWdDnvc69HvcPdZp05s+grdCE3o8Ej8RySjpMWATc4mGfqVJKRg7LIrKTvg4R41+Fbca9vKSyN1d&#10;YHnq/JSb/Yf7lzbstvi20oOfMf0EAAD//wMAUEsBAi0AFAAGAAgAAAAhAPD83I86AQAALAMAABMA&#10;AAAAAAAAAAAAAAAAAAAAAFtDb250ZW50X1R5cGVzXS54bWxQSwECLQAUAAYACAAAACEAOP0h/9YA&#10;AACUAQAACwAAAAAAAAAAAAAAAABrAQAAX3JlbHMvLnJlbHNQSwECLQAUAAYACAAAACEArcDnumMD&#10;AABACAAADgAAAAAAAAAAAAAAAABqAgAAZHJzL2Uyb0RvYy54bWxQSwECLQAUAAYACAAAACEAMwvs&#10;afYNAACJWAAAFQAAAAAAAAAAAAAAAAD5BQAAZHJzL2NoYXJ0cy9jaGFydDEueG1sUEsBAi0AFAAG&#10;AAgAAAAhAIqVQaH2BAAAwiUAABUAAAAAAAAAAAAAAAAAIhQAAGRycy9jaGFydHMvc3R5bGUxLnht&#10;bFBLAQItABQABgAIAAAAIQAcFKeoAgEAAG4DAAAWAAAAAAAAAAAAAAAAAEsZAABkcnMvY2hhcnRz&#10;L2NvbG9yczEueG1sUEsBAi0AFAAGAAgAAAAhAKSdUEjiAAAACgEAAA8AAAAAAAAAAAAAAAAAgRoA&#10;AGRycy9kb3ducmV2LnhtbFBLAQItABQABgAIAAAAIQCrFs1GuQAAACIBAAAZAAAAAAAAAAAAAAAA&#10;AJAbAABkcnMvX3JlbHMvZTJvRG9jLnhtbC5yZWxzUEsBAi0AFAAGAAgAAAAhAJvvcxYzAQAAYgIA&#10;ACAAAAAAAAAAAAAAAAAAgBwAAGRycy9jaGFydHMvX3JlbHMvY2hhcnQxLnhtbC5yZWxzUEsFBgAA&#10;AAAJAAkAUgIAAPEdAAAAAA==&#10;">
                <v:shape id="Diagramma 2" o:spid="_x0000_s1031" type="#_x0000_t75" style="position:absolute;top:1402;width:41513;height:26031;visibility:visib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bVAwQAAANoAAAAPAAAAZHJzL2Rvd25yZXYueG1sRI9Pi8Iw&#10;FMTvwn6H8IS9iKb1oNI1iqwsePVPxeOjeZsWm5fSRI3f3iwseBxm5jfMch1tK+7U+8axgnySgSCu&#10;nG7YKDgdf8YLED4ga2wdk4IneVivPgZLLLR78J7uh2BEgrAvUEEdQldI6auaLPqJ64iT9+t6iyHJ&#10;3kjd4yPBbSunWTaTFhtOCzV29F1TdT3crIKZi894nucjt9jmZ1Pmm0u5M0p9DuPmC0SgGN7h//ZO&#10;K5jC35V0A+TqBQAA//8DAFBLAQItABQABgAIAAAAIQDb4fbL7gAAAIUBAAATAAAAAAAAAAAAAAAA&#10;AAAAAABbQ29udGVudF9UeXBlc10ueG1sUEsBAi0AFAAGAAgAAAAhAFr0LFu/AAAAFQEAAAsAAAAA&#10;AAAAAAAAAAAAHwEAAF9yZWxzLy5yZWxzUEsBAi0AFAAGAAgAAAAhAFy1tUDBAAAA2gAAAA8AAAAA&#10;AAAAAAAAAAAABwIAAGRycy9kb3ducmV2LnhtbFBLBQYAAAAAAwADALcAAAD1AgAAAAA=&#10;">
                  <v:imagedata r:id="rId16" o:title=""/>
                  <o:lock v:ext="edit" aspectratio="f"/>
                </v:shape>
                <v:rect id="Taisnstūris 8" o:spid="_x0000_s1032" style="position:absolute;left:31934;width:8966;height:30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rKJnvwAAANoAAAAPAAAAZHJzL2Rvd25yZXYueG1sRE89a8Mw&#10;EN0D/Q/iCtliuR2Kca2EplDakiHUSferdLFNrJORFNv599EQ6Ph439Vmtr0YyYfOsYKnLAdBrJ3p&#10;uFFwPHysChAhIhvsHZOCKwXYrB8WFZbGTfxDYx0bkUI4lKigjXEopQy6JYshcwNx4k7OW4wJ+kYa&#10;j1MKt718zvMXabHj1NDiQO8t6XN9sQp+3Wk7Wf3H3+N1310+d17rYqfU8nF+ewURaY7/4rv7yyhI&#10;W9OVdAPk+gYAAP//AwBQSwECLQAUAAYACAAAACEA2+H2y+4AAACFAQAAEwAAAAAAAAAAAAAAAAAA&#10;AAAAW0NvbnRlbnRfVHlwZXNdLnhtbFBLAQItABQABgAIAAAAIQBa9CxbvwAAABUBAAALAAAAAAAA&#10;AAAAAAAAAB8BAABfcmVscy8ucmVsc1BLAQItABQABgAIAAAAIQAVrKJnvwAAANoAAAAPAAAAAAAA&#10;AAAAAAAAAAcCAABkcnMvZG93bnJldi54bWxQSwUGAAAAAAMAAwC3AAAA8wIAAAAA&#10;" filled="f" stroked="f" strokeweight="1pt">
                  <v:textbox>
                    <w:txbxContent>
                      <w:p w14:paraId="64377AD9" w14:textId="77777777" w:rsidR="00F83AE8" w:rsidRPr="00302217" w:rsidRDefault="00F83AE8" w:rsidP="00C55EA9">
                        <w:pPr>
                          <w:jc w:val="right"/>
                          <w:rPr>
                            <w:rFonts w:ascii="Times New Roman" w:hAnsi="Times New Roman" w:cs="Times New Roman"/>
                            <w:b/>
                            <w:bCs/>
                            <w:sz w:val="24"/>
                            <w:szCs w:val="24"/>
                          </w:rPr>
                        </w:pPr>
                        <w:r w:rsidRPr="00302217">
                          <w:rPr>
                            <w:rFonts w:ascii="Times New Roman" w:hAnsi="Times New Roman" w:cs="Times New Roman"/>
                            <w:b/>
                            <w:bCs/>
                            <w:sz w:val="24"/>
                            <w:szCs w:val="24"/>
                          </w:rPr>
                          <w:t>4.</w:t>
                        </w:r>
                        <w:r>
                          <w:rPr>
                            <w:rFonts w:ascii="Times New Roman" w:hAnsi="Times New Roman" w:cs="Times New Roman"/>
                            <w:b/>
                            <w:bCs/>
                            <w:sz w:val="24"/>
                            <w:szCs w:val="24"/>
                          </w:rPr>
                          <w:t xml:space="preserve"> </w:t>
                        </w:r>
                        <w:r w:rsidRPr="00302217">
                          <w:rPr>
                            <w:rFonts w:ascii="Times New Roman" w:hAnsi="Times New Roman" w:cs="Times New Roman"/>
                            <w:b/>
                            <w:bCs/>
                            <w:sz w:val="24"/>
                            <w:szCs w:val="24"/>
                          </w:rPr>
                          <w:t>attēls</w:t>
                        </w:r>
                      </w:p>
                    </w:txbxContent>
                  </v:textbox>
                </v:rect>
                <w10:wrap type="square"/>
              </v:group>
            </w:pict>
          </mc:Fallback>
        </mc:AlternateContent>
      </w:r>
      <w:r w:rsidR="00820DBE" w:rsidRPr="0092615F">
        <w:rPr>
          <w:rFonts w:ascii="Times New Roman" w:hAnsi="Times New Roman" w:cs="Times New Roman"/>
          <w:sz w:val="24"/>
          <w:szCs w:val="24"/>
        </w:rPr>
        <w:t xml:space="preserve"> ES fondu 2021.-2027</w:t>
      </w:r>
      <w:r w:rsidR="002851C4">
        <w:rPr>
          <w:rFonts w:ascii="Times New Roman" w:hAnsi="Times New Roman" w:cs="Times New Roman"/>
          <w:sz w:val="24"/>
          <w:szCs w:val="24"/>
        </w:rPr>
        <w:t>. g</w:t>
      </w:r>
      <w:r w:rsidR="00820DBE" w:rsidRPr="0092615F">
        <w:rPr>
          <w:rFonts w:ascii="Times New Roman" w:hAnsi="Times New Roman" w:cs="Times New Roman"/>
          <w:sz w:val="24"/>
          <w:szCs w:val="24"/>
        </w:rPr>
        <w:t>ada plānošana periodā plānotais ārvalstu finansējums ir vēl lielāks nekā iepriekšējos plānošanas periodos, līdz ar to paredzamais kritums pēc plānošanas perioda beigām var būt vēl lielākā apjomā. PPP instruments būtu lielisks veids, kā šo negatīvo parādību mazināt</w:t>
      </w:r>
      <w:r w:rsidR="008843A0">
        <w:rPr>
          <w:rFonts w:ascii="Times New Roman" w:hAnsi="Times New Roman" w:cs="Times New Roman"/>
          <w:sz w:val="24"/>
          <w:szCs w:val="24"/>
        </w:rPr>
        <w:t>, jo</w:t>
      </w:r>
      <w:r w:rsidR="00AA2FF0">
        <w:rPr>
          <w:rFonts w:ascii="Times New Roman" w:hAnsi="Times New Roman" w:cs="Times New Roman"/>
          <w:sz w:val="24"/>
          <w:szCs w:val="24"/>
        </w:rPr>
        <w:t xml:space="preserve"> laikā, kad nav pieejams </w:t>
      </w:r>
      <w:r w:rsidR="000734C5">
        <w:rPr>
          <w:rFonts w:ascii="Times New Roman" w:hAnsi="Times New Roman" w:cs="Times New Roman"/>
          <w:sz w:val="24"/>
          <w:szCs w:val="24"/>
        </w:rPr>
        <w:t>ES fondu finansējums</w:t>
      </w:r>
      <w:r w:rsidR="00507E83">
        <w:rPr>
          <w:rFonts w:ascii="Times New Roman" w:hAnsi="Times New Roman" w:cs="Times New Roman"/>
          <w:sz w:val="24"/>
          <w:szCs w:val="24"/>
        </w:rPr>
        <w:t>, valst</w:t>
      </w:r>
      <w:r w:rsidR="002B66B4">
        <w:rPr>
          <w:rFonts w:ascii="Times New Roman" w:hAnsi="Times New Roman" w:cs="Times New Roman"/>
          <w:sz w:val="24"/>
          <w:szCs w:val="24"/>
        </w:rPr>
        <w:t>s pārvaldes iestādes un pašvaldības</w:t>
      </w:r>
      <w:r w:rsidR="00837704">
        <w:rPr>
          <w:rFonts w:ascii="Times New Roman" w:hAnsi="Times New Roman" w:cs="Times New Roman"/>
          <w:sz w:val="24"/>
          <w:szCs w:val="24"/>
        </w:rPr>
        <w:t xml:space="preserve"> varētu īstenot PPP projektus</w:t>
      </w:r>
      <w:r w:rsidR="003A7BBD">
        <w:rPr>
          <w:rFonts w:ascii="Times New Roman" w:hAnsi="Times New Roman" w:cs="Times New Roman"/>
          <w:sz w:val="24"/>
          <w:szCs w:val="24"/>
        </w:rPr>
        <w:t xml:space="preserve">, kas noteikti būtu lētāki, nekā </w:t>
      </w:r>
      <w:r w:rsidR="007D0C7E">
        <w:rPr>
          <w:rFonts w:ascii="Times New Roman" w:hAnsi="Times New Roman" w:cs="Times New Roman"/>
          <w:sz w:val="24"/>
          <w:szCs w:val="24"/>
        </w:rPr>
        <w:t>ES fondu finansējuma pieejamības laikā</w:t>
      </w:r>
      <w:r w:rsidR="00BB0C49">
        <w:rPr>
          <w:rFonts w:ascii="Times New Roman" w:hAnsi="Times New Roman" w:cs="Times New Roman"/>
          <w:sz w:val="24"/>
          <w:szCs w:val="24"/>
        </w:rPr>
        <w:t xml:space="preserve">, un vienlaikus </w:t>
      </w:r>
      <w:r w:rsidR="00812988">
        <w:rPr>
          <w:rFonts w:ascii="Times New Roman" w:hAnsi="Times New Roman" w:cs="Times New Roman"/>
          <w:sz w:val="24"/>
          <w:szCs w:val="24"/>
        </w:rPr>
        <w:t>būvuzņēmumi nebūtu spiesti būtiski mazināt savas jaudas</w:t>
      </w:r>
      <w:r w:rsidR="006832D3">
        <w:rPr>
          <w:rFonts w:ascii="Times New Roman" w:hAnsi="Times New Roman" w:cs="Times New Roman"/>
          <w:sz w:val="24"/>
          <w:szCs w:val="24"/>
        </w:rPr>
        <w:t xml:space="preserve">, atlaižot </w:t>
      </w:r>
      <w:r w:rsidR="00D33CAD">
        <w:rPr>
          <w:rFonts w:ascii="Times New Roman" w:hAnsi="Times New Roman" w:cs="Times New Roman"/>
          <w:sz w:val="24"/>
          <w:szCs w:val="24"/>
        </w:rPr>
        <w:t>darbiniekus</w:t>
      </w:r>
      <w:r w:rsidR="00820DBE" w:rsidRPr="0092615F">
        <w:rPr>
          <w:rFonts w:ascii="Times New Roman" w:hAnsi="Times New Roman" w:cs="Times New Roman"/>
          <w:sz w:val="24"/>
          <w:szCs w:val="24"/>
        </w:rPr>
        <w:t xml:space="preserve">. Bet, lai PPP instruments dotu jūtamu efektu, reāla pieredzes uzkrāšana jāuzsāk jau šobrīd, un, lai to panāktu, CFLA plāno veikt individuālas konsultācijas ar </w:t>
      </w:r>
      <w:r w:rsidR="00807056">
        <w:rPr>
          <w:rFonts w:ascii="Times New Roman" w:hAnsi="Times New Roman" w:cs="Times New Roman"/>
          <w:sz w:val="24"/>
          <w:szCs w:val="24"/>
        </w:rPr>
        <w:t>valsts pārvaldes iestādēm un</w:t>
      </w:r>
      <w:r w:rsidR="00820DBE" w:rsidRPr="0092615F">
        <w:rPr>
          <w:rFonts w:ascii="Times New Roman" w:hAnsi="Times New Roman" w:cs="Times New Roman"/>
          <w:sz w:val="24"/>
          <w:szCs w:val="24"/>
        </w:rPr>
        <w:t xml:space="preserve"> visām pašvaldībām, kopīgi izvēloties labākās </w:t>
      </w:r>
      <w:r w:rsidR="006979E3" w:rsidRPr="0092615F">
        <w:rPr>
          <w:rFonts w:ascii="Times New Roman" w:hAnsi="Times New Roman" w:cs="Times New Roman"/>
          <w:sz w:val="24"/>
          <w:szCs w:val="24"/>
        </w:rPr>
        <w:t>vienu līdz divas</w:t>
      </w:r>
      <w:r w:rsidR="00820DBE" w:rsidRPr="0092615F">
        <w:rPr>
          <w:rFonts w:ascii="Times New Roman" w:hAnsi="Times New Roman" w:cs="Times New Roman"/>
          <w:sz w:val="24"/>
          <w:szCs w:val="24"/>
        </w:rPr>
        <w:t xml:space="preserve"> projektu idejas katrā pašvaldībā, un pēc tam sniedzot pastāvīgu</w:t>
      </w:r>
      <w:r w:rsidR="00820DBE" w:rsidRPr="0092615F">
        <w:rPr>
          <w:rFonts w:ascii="Times New Roman" w:hAnsi="Times New Roman" w:cs="Times New Roman"/>
          <w:color w:val="FF0000"/>
          <w:sz w:val="24"/>
          <w:szCs w:val="24"/>
        </w:rPr>
        <w:t xml:space="preserve"> </w:t>
      </w:r>
      <w:r w:rsidR="00820DBE" w:rsidRPr="0092615F">
        <w:rPr>
          <w:rFonts w:ascii="Times New Roman" w:hAnsi="Times New Roman" w:cs="Times New Roman"/>
          <w:sz w:val="24"/>
          <w:szCs w:val="24"/>
        </w:rPr>
        <w:t>atbalstu to īstenošanai.</w:t>
      </w:r>
    </w:p>
    <w:p w14:paraId="0C21AAED" w14:textId="77777777" w:rsidR="004F67FD" w:rsidRPr="0092615F" w:rsidRDefault="004F67FD" w:rsidP="00D3323F">
      <w:pPr>
        <w:spacing w:after="0" w:line="240" w:lineRule="auto"/>
        <w:jc w:val="both"/>
        <w:rPr>
          <w:rFonts w:ascii="Times New Roman" w:hAnsi="Times New Roman" w:cs="Times New Roman"/>
          <w:sz w:val="24"/>
          <w:szCs w:val="24"/>
        </w:rPr>
      </w:pPr>
    </w:p>
    <w:p w14:paraId="02A70A36" w14:textId="77777777" w:rsidR="00365D97" w:rsidRPr="0092615F" w:rsidRDefault="00DE331A" w:rsidP="00365D97">
      <w:pPr>
        <w:pStyle w:val="Sarakstarindkopa"/>
        <w:numPr>
          <w:ilvl w:val="0"/>
          <w:numId w:val="6"/>
        </w:numPr>
        <w:spacing w:line="240" w:lineRule="auto"/>
        <w:jc w:val="both"/>
        <w:rPr>
          <w:rFonts w:ascii="Times New Roman" w:hAnsi="Times New Roman" w:cs="Times New Roman"/>
          <w:b/>
          <w:bCs/>
          <w:sz w:val="28"/>
          <w:szCs w:val="28"/>
        </w:rPr>
      </w:pPr>
      <w:r w:rsidRPr="0092615F">
        <w:rPr>
          <w:rFonts w:ascii="Times New Roman" w:hAnsi="Times New Roman" w:cs="Times New Roman"/>
          <w:b/>
          <w:bCs/>
          <w:sz w:val="28"/>
          <w:szCs w:val="28"/>
        </w:rPr>
        <w:t xml:space="preserve">Igaunijas un Lietuvas </w:t>
      </w:r>
      <w:r w:rsidR="00630D27" w:rsidRPr="0092615F">
        <w:rPr>
          <w:rFonts w:ascii="Times New Roman" w:hAnsi="Times New Roman" w:cs="Times New Roman"/>
          <w:b/>
          <w:bCs/>
          <w:sz w:val="28"/>
          <w:szCs w:val="28"/>
        </w:rPr>
        <w:t>pieredze PPP projektu īstenošanā</w:t>
      </w:r>
    </w:p>
    <w:p w14:paraId="5D3F715D" w14:textId="77777777" w:rsidR="00D55F37" w:rsidRPr="0092615F" w:rsidRDefault="00D55F37" w:rsidP="00E40EB8">
      <w:pPr>
        <w:spacing w:after="0" w:line="240" w:lineRule="auto"/>
        <w:ind w:firstLine="720"/>
        <w:jc w:val="both"/>
        <w:rPr>
          <w:rFonts w:ascii="Times New Roman" w:hAnsi="Times New Roman"/>
          <w:sz w:val="24"/>
          <w:szCs w:val="24"/>
          <w:lang w:eastAsia="lv-LV"/>
        </w:rPr>
      </w:pPr>
      <w:r w:rsidRPr="0092615F">
        <w:rPr>
          <w:rFonts w:ascii="Times New Roman" w:hAnsi="Times New Roman"/>
          <w:sz w:val="24"/>
          <w:szCs w:val="24"/>
          <w:lang w:eastAsia="lv-LV"/>
        </w:rPr>
        <w:t xml:space="preserve">Privāti finansētu infrastruktūras projektu koncepcija un noteiktas līgumu formas, </w:t>
      </w:r>
      <w:r w:rsidR="00D13F20" w:rsidRPr="0092615F">
        <w:rPr>
          <w:rFonts w:ascii="Times New Roman" w:hAnsi="Times New Roman"/>
          <w:sz w:val="24"/>
          <w:szCs w:val="24"/>
          <w:lang w:eastAsia="lv-LV"/>
        </w:rPr>
        <w:t xml:space="preserve">kuras </w:t>
      </w:r>
      <w:r w:rsidRPr="0092615F">
        <w:rPr>
          <w:rFonts w:ascii="Times New Roman" w:hAnsi="Times New Roman"/>
          <w:sz w:val="24"/>
          <w:szCs w:val="24"/>
          <w:lang w:eastAsia="lv-LV"/>
        </w:rPr>
        <w:t xml:space="preserve">parasti uzskata par PPP vienošanos, pastāv jau ilgu laiku. PPP tiek izmantota, lai pildītu publiskas funkcijas daudzās pasaules valstīs. Dažas ES valstis mērķtiecīgi īsteno vērienīgus PPP projektus un ir uzkrājušas </w:t>
      </w:r>
      <w:r w:rsidR="00460AD8" w:rsidRPr="0092615F">
        <w:rPr>
          <w:rFonts w:ascii="Times New Roman" w:hAnsi="Times New Roman"/>
          <w:sz w:val="24"/>
          <w:szCs w:val="24"/>
          <w:lang w:eastAsia="lv-LV"/>
        </w:rPr>
        <w:t>ilgstošu</w:t>
      </w:r>
      <w:r w:rsidRPr="0092615F">
        <w:rPr>
          <w:rFonts w:ascii="Times New Roman" w:hAnsi="Times New Roman"/>
          <w:sz w:val="24"/>
          <w:szCs w:val="24"/>
          <w:lang w:eastAsia="lv-LV"/>
        </w:rPr>
        <w:t xml:space="preserve"> pieredzi PPP projektu īstenošanā, piemēram, Lielbritānija, Francija, Nīderlande, Vācija. No Baltijas valstīm visaktīvāk PPP projektus īsteno Lietuva,</w:t>
      </w:r>
      <w:r w:rsidR="007827BE" w:rsidRPr="0092615F">
        <w:rPr>
          <w:rFonts w:ascii="Times New Roman" w:hAnsi="Times New Roman"/>
          <w:sz w:val="24"/>
          <w:szCs w:val="24"/>
          <w:lang w:eastAsia="lv-LV"/>
        </w:rPr>
        <w:t xml:space="preserve"> bet</w:t>
      </w:r>
      <w:r w:rsidRPr="0092615F">
        <w:rPr>
          <w:rFonts w:ascii="Times New Roman" w:hAnsi="Times New Roman"/>
          <w:sz w:val="24"/>
          <w:szCs w:val="24"/>
          <w:lang w:eastAsia="lv-LV"/>
        </w:rPr>
        <w:t xml:space="preserve"> Latvija un Igaunija ilgu laiku bija šādus projektus uzskatījusi par pārāk dārgiem, tomēr pēdējā laikā</w:t>
      </w:r>
      <w:r w:rsidR="00527F09" w:rsidRPr="0092615F">
        <w:rPr>
          <w:rFonts w:ascii="Times New Roman" w:hAnsi="Times New Roman"/>
          <w:sz w:val="24"/>
          <w:szCs w:val="24"/>
          <w:lang w:eastAsia="lv-LV"/>
        </w:rPr>
        <w:t xml:space="preserve"> arī</w:t>
      </w:r>
      <w:r w:rsidRPr="0092615F">
        <w:rPr>
          <w:rFonts w:ascii="Times New Roman" w:hAnsi="Times New Roman"/>
          <w:sz w:val="24"/>
          <w:szCs w:val="24"/>
          <w:lang w:eastAsia="lv-LV"/>
        </w:rPr>
        <w:t xml:space="preserve"> ir aktivizējušās šādu projektu īstenošanā.</w:t>
      </w:r>
    </w:p>
    <w:p w14:paraId="65ECDC05" w14:textId="77777777" w:rsidR="00D55F37" w:rsidRPr="0092615F" w:rsidRDefault="00941AA6" w:rsidP="00E40EB8">
      <w:pPr>
        <w:spacing w:after="0" w:line="240" w:lineRule="auto"/>
        <w:ind w:firstLine="720"/>
        <w:jc w:val="both"/>
        <w:rPr>
          <w:rFonts w:ascii="Times New Roman" w:hAnsi="Times New Roman"/>
          <w:sz w:val="24"/>
          <w:szCs w:val="24"/>
          <w:lang w:eastAsia="lv-LV"/>
        </w:rPr>
      </w:pPr>
      <w:r w:rsidRPr="0092615F">
        <w:rPr>
          <w:rFonts w:ascii="Times New Roman" w:hAnsi="Times New Roman"/>
          <w:sz w:val="24"/>
          <w:szCs w:val="24"/>
          <w:lang w:eastAsia="lv-LV"/>
        </w:rPr>
        <w:t>P</w:t>
      </w:r>
      <w:r w:rsidR="0081002C" w:rsidRPr="0092615F">
        <w:rPr>
          <w:rFonts w:ascii="Times New Roman" w:hAnsi="Times New Roman"/>
          <w:sz w:val="24"/>
          <w:szCs w:val="24"/>
          <w:lang w:eastAsia="lv-LV"/>
        </w:rPr>
        <w:t>ašvaldības</w:t>
      </w:r>
      <w:r w:rsidRPr="0092615F">
        <w:rPr>
          <w:rStyle w:val="y2iqfc"/>
          <w:rFonts w:ascii="Times New Roman" w:hAnsi="Times New Roman"/>
          <w:b/>
          <w:bCs/>
          <w:sz w:val="24"/>
          <w:szCs w:val="24"/>
        </w:rPr>
        <w:t xml:space="preserve"> Igaunijā</w:t>
      </w:r>
      <w:r w:rsidR="00D55F37" w:rsidRPr="0092615F">
        <w:rPr>
          <w:rStyle w:val="y2iqfc"/>
          <w:rFonts w:ascii="Times New Roman" w:hAnsi="Times New Roman"/>
          <w:b/>
          <w:bCs/>
          <w:sz w:val="24"/>
          <w:szCs w:val="24"/>
        </w:rPr>
        <w:t xml:space="preserve">, </w:t>
      </w:r>
      <w:r w:rsidR="00D55F37" w:rsidRPr="0092615F">
        <w:rPr>
          <w:rStyle w:val="y2iqfc"/>
          <w:rFonts w:ascii="Times New Roman" w:hAnsi="Times New Roman"/>
          <w:sz w:val="24"/>
          <w:szCs w:val="24"/>
        </w:rPr>
        <w:t>a</w:t>
      </w:r>
      <w:r w:rsidR="00D55F37" w:rsidRPr="0092615F">
        <w:rPr>
          <w:rFonts w:ascii="Times New Roman" w:hAnsi="Times New Roman"/>
          <w:sz w:val="24"/>
          <w:szCs w:val="24"/>
          <w:lang w:eastAsia="lv-LV"/>
        </w:rPr>
        <w:t>tšķirībā no valsts</w:t>
      </w:r>
      <w:r w:rsidR="00390E9A">
        <w:rPr>
          <w:rFonts w:ascii="Times New Roman" w:hAnsi="Times New Roman"/>
          <w:sz w:val="24"/>
          <w:szCs w:val="24"/>
          <w:lang w:eastAsia="lv-LV"/>
        </w:rPr>
        <w:t xml:space="preserve"> iestāžu</w:t>
      </w:r>
      <w:r w:rsidR="00D55F37" w:rsidRPr="0092615F">
        <w:rPr>
          <w:rFonts w:ascii="Times New Roman" w:hAnsi="Times New Roman"/>
          <w:sz w:val="24"/>
          <w:szCs w:val="24"/>
          <w:lang w:eastAsia="lv-LV"/>
        </w:rPr>
        <w:t xml:space="preserve"> diezgan piesardzīgās pieejas, ir izrādījušas gan interesi, gan iniciatīvu iesaistīties PPP projektos. </w:t>
      </w:r>
      <w:r w:rsidR="00864E47" w:rsidRPr="0092615F">
        <w:rPr>
          <w:rFonts w:ascii="Times New Roman" w:hAnsi="Times New Roman"/>
          <w:sz w:val="24"/>
          <w:szCs w:val="24"/>
          <w:lang w:eastAsia="lv-LV"/>
        </w:rPr>
        <w:t>Atzīmējami divi nozīmīgi PPP projekti</w:t>
      </w:r>
      <w:r w:rsidR="00D55F37" w:rsidRPr="0092615F">
        <w:rPr>
          <w:rFonts w:ascii="Times New Roman" w:hAnsi="Times New Roman"/>
          <w:sz w:val="24"/>
          <w:szCs w:val="24"/>
          <w:lang w:eastAsia="lv-LV"/>
        </w:rPr>
        <w:t xml:space="preserve">, </w:t>
      </w:r>
      <w:r w:rsidR="004C2826" w:rsidRPr="0092615F">
        <w:rPr>
          <w:rFonts w:ascii="Times New Roman" w:hAnsi="Times New Roman"/>
          <w:sz w:val="24"/>
          <w:szCs w:val="24"/>
          <w:lang w:eastAsia="lv-LV"/>
        </w:rPr>
        <w:t xml:space="preserve">ko </w:t>
      </w:r>
      <w:r w:rsidR="00D55F37" w:rsidRPr="0092615F">
        <w:rPr>
          <w:rFonts w:ascii="Times New Roman" w:hAnsi="Times New Roman"/>
          <w:sz w:val="24"/>
          <w:szCs w:val="24"/>
          <w:lang w:eastAsia="lv-LV"/>
        </w:rPr>
        <w:t>īstenojušas pašvaldības iestādes Tallinā</w:t>
      </w:r>
      <w:r w:rsidR="00D55F37" w:rsidRPr="0092615F">
        <w:rPr>
          <w:rStyle w:val="Vresatsauce"/>
          <w:rFonts w:ascii="Times New Roman" w:hAnsi="Times New Roman"/>
          <w:sz w:val="24"/>
          <w:szCs w:val="24"/>
          <w:lang w:eastAsia="lv-LV"/>
        </w:rPr>
        <w:footnoteReference w:id="11"/>
      </w:r>
      <w:r w:rsidR="00D55F37" w:rsidRPr="0092615F">
        <w:rPr>
          <w:rFonts w:ascii="Times New Roman" w:hAnsi="Times New Roman"/>
          <w:sz w:val="24"/>
          <w:szCs w:val="24"/>
          <w:lang w:eastAsia="lv-LV"/>
        </w:rPr>
        <w:t>:</w:t>
      </w:r>
    </w:p>
    <w:p w14:paraId="4AC1977D" w14:textId="6E19EDA9" w:rsidR="00D55F37" w:rsidRPr="0092615F" w:rsidRDefault="00D55F37" w:rsidP="00E40EB8">
      <w:pPr>
        <w:pStyle w:val="Sarakstarindkopa"/>
        <w:numPr>
          <w:ilvl w:val="0"/>
          <w:numId w:val="12"/>
        </w:numPr>
        <w:spacing w:after="0" w:line="240" w:lineRule="auto"/>
        <w:ind w:left="993" w:hanging="284"/>
        <w:jc w:val="both"/>
        <w:rPr>
          <w:rFonts w:ascii="Times New Roman" w:hAnsi="Times New Roman"/>
          <w:sz w:val="24"/>
          <w:szCs w:val="24"/>
          <w:lang w:eastAsia="lv-LV"/>
        </w:rPr>
      </w:pPr>
      <w:r w:rsidRPr="0092615F">
        <w:rPr>
          <w:rFonts w:ascii="Times New Roman" w:hAnsi="Times New Roman"/>
          <w:sz w:val="24"/>
          <w:szCs w:val="24"/>
          <w:lang w:eastAsia="lv-LV"/>
        </w:rPr>
        <w:t xml:space="preserve">650 dzīvokļu </w:t>
      </w:r>
      <w:r w:rsidR="00CF5C08" w:rsidRPr="0092615F">
        <w:rPr>
          <w:rFonts w:ascii="Times New Roman" w:hAnsi="Times New Roman"/>
          <w:sz w:val="24"/>
          <w:szCs w:val="24"/>
          <w:lang w:eastAsia="lv-LV"/>
        </w:rPr>
        <w:t>būvniecība</w:t>
      </w:r>
      <w:r w:rsidRPr="0092615F">
        <w:rPr>
          <w:rFonts w:ascii="Times New Roman" w:hAnsi="Times New Roman"/>
          <w:sz w:val="24"/>
          <w:szCs w:val="24"/>
          <w:lang w:eastAsia="lv-LV"/>
        </w:rPr>
        <w:t xml:space="preserve"> un uzturēšan</w:t>
      </w:r>
      <w:r w:rsidR="001B658F" w:rsidRPr="0092615F">
        <w:rPr>
          <w:rFonts w:ascii="Times New Roman" w:hAnsi="Times New Roman"/>
          <w:sz w:val="24"/>
          <w:szCs w:val="24"/>
          <w:lang w:eastAsia="lv-LV"/>
        </w:rPr>
        <w:t xml:space="preserve">a, ko </w:t>
      </w:r>
      <w:r w:rsidR="00B34ADC" w:rsidRPr="0092615F">
        <w:rPr>
          <w:rFonts w:ascii="Times New Roman" w:hAnsi="Times New Roman"/>
          <w:sz w:val="24"/>
          <w:szCs w:val="24"/>
          <w:lang w:eastAsia="lv-LV"/>
        </w:rPr>
        <w:t>privātais uzņēmums</w:t>
      </w:r>
      <w:r w:rsidR="001B658F" w:rsidRPr="0092615F">
        <w:rPr>
          <w:rFonts w:ascii="Times New Roman" w:hAnsi="Times New Roman"/>
          <w:sz w:val="24"/>
          <w:szCs w:val="24"/>
          <w:lang w:eastAsia="lv-LV"/>
        </w:rPr>
        <w:t xml:space="preserve"> veic </w:t>
      </w:r>
      <w:r w:rsidRPr="0092615F">
        <w:rPr>
          <w:rFonts w:ascii="Times New Roman" w:hAnsi="Times New Roman"/>
          <w:sz w:val="24"/>
          <w:szCs w:val="24"/>
          <w:lang w:eastAsia="lv-LV"/>
        </w:rPr>
        <w:t xml:space="preserve"> 30 gadu </w:t>
      </w:r>
      <w:r w:rsidR="008B0FA2" w:rsidRPr="0092615F">
        <w:rPr>
          <w:rFonts w:ascii="Times New Roman" w:hAnsi="Times New Roman"/>
          <w:sz w:val="24"/>
          <w:szCs w:val="24"/>
          <w:lang w:eastAsia="lv-LV"/>
        </w:rPr>
        <w:t>periodā</w:t>
      </w:r>
      <w:r w:rsidRPr="0092615F">
        <w:rPr>
          <w:rFonts w:ascii="Times New Roman" w:hAnsi="Times New Roman"/>
          <w:sz w:val="24"/>
          <w:szCs w:val="24"/>
          <w:lang w:eastAsia="lv-LV"/>
        </w:rPr>
        <w:t>,</w:t>
      </w:r>
      <w:r w:rsidR="00182BDB" w:rsidRPr="0092615F">
        <w:rPr>
          <w:rFonts w:ascii="Times New Roman" w:hAnsi="Times New Roman"/>
          <w:sz w:val="24"/>
          <w:szCs w:val="24"/>
          <w:lang w:eastAsia="lv-LV"/>
        </w:rPr>
        <w:t xml:space="preserve"> bet</w:t>
      </w:r>
      <w:r w:rsidRPr="0092615F">
        <w:rPr>
          <w:rFonts w:ascii="Times New Roman" w:hAnsi="Times New Roman"/>
          <w:sz w:val="24"/>
          <w:szCs w:val="24"/>
          <w:lang w:eastAsia="lv-LV"/>
        </w:rPr>
        <w:t xml:space="preserve"> pašvaldība maksā ikgadējo pakalpojumu maksājumu un iegulda pašvaldības zem</w:t>
      </w:r>
      <w:r w:rsidR="00600724" w:rsidRPr="0092615F">
        <w:rPr>
          <w:rFonts w:ascii="Times New Roman" w:hAnsi="Times New Roman"/>
          <w:sz w:val="24"/>
          <w:szCs w:val="24"/>
          <w:lang w:eastAsia="lv-LV"/>
        </w:rPr>
        <w:t>i</w:t>
      </w:r>
      <w:r w:rsidRPr="0092615F">
        <w:rPr>
          <w:rFonts w:ascii="Times New Roman" w:hAnsi="Times New Roman"/>
          <w:sz w:val="24"/>
          <w:szCs w:val="24"/>
          <w:lang w:eastAsia="lv-LV"/>
        </w:rPr>
        <w:t xml:space="preserve"> (</w:t>
      </w:r>
      <w:r w:rsidR="003E5CAA" w:rsidRPr="0092615F">
        <w:rPr>
          <w:rFonts w:ascii="Times New Roman" w:hAnsi="Times New Roman"/>
          <w:sz w:val="24"/>
          <w:szCs w:val="24"/>
          <w:lang w:eastAsia="lv-LV"/>
        </w:rPr>
        <w:t>a</w:t>
      </w:r>
      <w:r w:rsidRPr="0092615F">
        <w:rPr>
          <w:rFonts w:ascii="Times New Roman" w:hAnsi="Times New Roman"/>
          <w:sz w:val="24"/>
          <w:szCs w:val="24"/>
          <w:lang w:eastAsia="lv-LV"/>
        </w:rPr>
        <w:t>ptuvenā</w:t>
      </w:r>
      <w:r w:rsidR="00B05921" w:rsidRPr="0092615F">
        <w:rPr>
          <w:rFonts w:ascii="Times New Roman" w:hAnsi="Times New Roman"/>
          <w:sz w:val="24"/>
          <w:szCs w:val="24"/>
          <w:lang w:eastAsia="lv-LV"/>
        </w:rPr>
        <w:t xml:space="preserve"> projekta</w:t>
      </w:r>
      <w:r w:rsidRPr="0092615F">
        <w:rPr>
          <w:rFonts w:ascii="Times New Roman" w:hAnsi="Times New Roman"/>
          <w:sz w:val="24"/>
          <w:szCs w:val="24"/>
          <w:lang w:eastAsia="lv-LV"/>
        </w:rPr>
        <w:t xml:space="preserve"> vērtība </w:t>
      </w:r>
      <w:r w:rsidR="00B05921" w:rsidRPr="0092615F">
        <w:rPr>
          <w:rFonts w:ascii="Times New Roman" w:hAnsi="Times New Roman"/>
          <w:sz w:val="24"/>
          <w:szCs w:val="24"/>
          <w:lang w:eastAsia="lv-LV"/>
        </w:rPr>
        <w:t xml:space="preserve">– </w:t>
      </w:r>
      <w:r w:rsidRPr="0092615F">
        <w:rPr>
          <w:rFonts w:ascii="Times New Roman" w:hAnsi="Times New Roman"/>
          <w:sz w:val="24"/>
          <w:szCs w:val="24"/>
          <w:lang w:eastAsia="lv-LV"/>
        </w:rPr>
        <w:t>25 milj</w:t>
      </w:r>
      <w:r w:rsidR="00B05921" w:rsidRPr="0092615F">
        <w:rPr>
          <w:rFonts w:ascii="Times New Roman" w:hAnsi="Times New Roman"/>
          <w:sz w:val="24"/>
          <w:szCs w:val="24"/>
          <w:lang w:eastAsia="lv-LV"/>
        </w:rPr>
        <w:t>.</w:t>
      </w:r>
      <w:r w:rsidR="0049525A" w:rsidRPr="0092615F">
        <w:rPr>
          <w:rFonts w:ascii="Times New Roman" w:hAnsi="Times New Roman"/>
          <w:sz w:val="24"/>
          <w:szCs w:val="24"/>
          <w:lang w:eastAsia="lv-LV"/>
        </w:rPr>
        <w:t xml:space="preserve"> </w:t>
      </w:r>
      <w:r w:rsidR="007A625B" w:rsidRPr="007A625B">
        <w:rPr>
          <w:rFonts w:ascii="Times New Roman" w:hAnsi="Times New Roman"/>
          <w:i/>
          <w:sz w:val="24"/>
          <w:szCs w:val="24"/>
          <w:lang w:eastAsia="lv-LV"/>
        </w:rPr>
        <w:t>euro</w:t>
      </w:r>
      <w:r w:rsidRPr="0092615F">
        <w:rPr>
          <w:rFonts w:ascii="Times New Roman" w:hAnsi="Times New Roman"/>
          <w:sz w:val="24"/>
          <w:szCs w:val="24"/>
          <w:lang w:eastAsia="lv-LV"/>
        </w:rPr>
        <w:t>);</w:t>
      </w:r>
    </w:p>
    <w:p w14:paraId="7FDD70EC" w14:textId="73BF507F" w:rsidR="00D55F37" w:rsidRPr="0092615F" w:rsidRDefault="00D55F37" w:rsidP="00E40EB8">
      <w:pPr>
        <w:pStyle w:val="Sarakstarindkopa"/>
        <w:numPr>
          <w:ilvl w:val="0"/>
          <w:numId w:val="12"/>
        </w:numPr>
        <w:spacing w:after="0" w:line="240" w:lineRule="auto"/>
        <w:ind w:left="993" w:hanging="284"/>
        <w:jc w:val="both"/>
        <w:rPr>
          <w:rFonts w:ascii="Times New Roman" w:hAnsi="Times New Roman"/>
          <w:sz w:val="24"/>
          <w:szCs w:val="24"/>
          <w:lang w:eastAsia="lv-LV"/>
        </w:rPr>
      </w:pPr>
      <w:r w:rsidRPr="0092615F">
        <w:rPr>
          <w:rFonts w:ascii="Times New Roman" w:hAnsi="Times New Roman"/>
          <w:sz w:val="24"/>
          <w:szCs w:val="24"/>
          <w:lang w:eastAsia="lv-LV"/>
        </w:rPr>
        <w:t xml:space="preserve">10 vidusskolas ēku </w:t>
      </w:r>
      <w:r w:rsidR="00836E24" w:rsidRPr="0092615F">
        <w:rPr>
          <w:rFonts w:ascii="Times New Roman" w:hAnsi="Times New Roman"/>
          <w:sz w:val="24"/>
          <w:szCs w:val="24"/>
          <w:lang w:eastAsia="lv-LV"/>
        </w:rPr>
        <w:t>renovācij</w:t>
      </w:r>
      <w:r w:rsidR="00F526EE" w:rsidRPr="0092615F">
        <w:rPr>
          <w:rFonts w:ascii="Times New Roman" w:hAnsi="Times New Roman"/>
          <w:sz w:val="24"/>
          <w:szCs w:val="24"/>
          <w:lang w:eastAsia="lv-LV"/>
        </w:rPr>
        <w:t>a</w:t>
      </w:r>
      <w:r w:rsidR="00836E24" w:rsidRPr="0092615F">
        <w:rPr>
          <w:rFonts w:ascii="Times New Roman" w:hAnsi="Times New Roman"/>
          <w:sz w:val="24"/>
          <w:szCs w:val="24"/>
          <w:lang w:eastAsia="lv-LV"/>
        </w:rPr>
        <w:t xml:space="preserve"> </w:t>
      </w:r>
      <w:r w:rsidRPr="0092615F">
        <w:rPr>
          <w:rFonts w:ascii="Times New Roman" w:hAnsi="Times New Roman"/>
          <w:sz w:val="24"/>
          <w:szCs w:val="24"/>
          <w:lang w:eastAsia="lv-LV"/>
        </w:rPr>
        <w:t xml:space="preserve">un </w:t>
      </w:r>
      <w:r w:rsidR="00836E24" w:rsidRPr="0092615F">
        <w:rPr>
          <w:rFonts w:ascii="Times New Roman" w:hAnsi="Times New Roman"/>
          <w:sz w:val="24"/>
          <w:szCs w:val="24"/>
          <w:lang w:eastAsia="lv-LV"/>
        </w:rPr>
        <w:t>uzturēšan</w:t>
      </w:r>
      <w:r w:rsidR="00F526EE" w:rsidRPr="0092615F">
        <w:rPr>
          <w:rFonts w:ascii="Times New Roman" w:hAnsi="Times New Roman"/>
          <w:sz w:val="24"/>
          <w:szCs w:val="24"/>
          <w:lang w:eastAsia="lv-LV"/>
        </w:rPr>
        <w:t>a, ko veic privātais uzņēmums</w:t>
      </w:r>
      <w:r w:rsidR="00DD0F21" w:rsidRPr="0092615F">
        <w:rPr>
          <w:rFonts w:ascii="Times New Roman" w:hAnsi="Times New Roman"/>
          <w:sz w:val="24"/>
          <w:szCs w:val="24"/>
          <w:lang w:eastAsia="lv-LV"/>
        </w:rPr>
        <w:t>, bet</w:t>
      </w:r>
      <w:r w:rsidR="00836E24" w:rsidRPr="0092615F">
        <w:rPr>
          <w:rFonts w:ascii="Times New Roman" w:hAnsi="Times New Roman"/>
          <w:sz w:val="24"/>
          <w:szCs w:val="24"/>
          <w:lang w:eastAsia="lv-LV"/>
        </w:rPr>
        <w:t xml:space="preserve"> </w:t>
      </w:r>
      <w:r w:rsidR="00536DA4" w:rsidRPr="0092615F">
        <w:rPr>
          <w:rFonts w:ascii="Times New Roman" w:hAnsi="Times New Roman"/>
          <w:sz w:val="24"/>
          <w:szCs w:val="24"/>
          <w:lang w:eastAsia="lv-LV"/>
        </w:rPr>
        <w:t>pašvaldība veic</w:t>
      </w:r>
      <w:r w:rsidRPr="0092615F">
        <w:rPr>
          <w:rFonts w:ascii="Times New Roman" w:hAnsi="Times New Roman"/>
          <w:sz w:val="24"/>
          <w:szCs w:val="24"/>
          <w:lang w:eastAsia="lv-LV"/>
        </w:rPr>
        <w:t xml:space="preserve"> ikgadēju maksājumu</w:t>
      </w:r>
      <w:r w:rsidR="007069E8" w:rsidRPr="0092615F">
        <w:rPr>
          <w:rFonts w:ascii="Times New Roman" w:hAnsi="Times New Roman"/>
          <w:sz w:val="24"/>
          <w:szCs w:val="24"/>
          <w:lang w:eastAsia="lv-LV"/>
        </w:rPr>
        <w:t xml:space="preserve"> par pakalpojumu</w:t>
      </w:r>
      <w:r w:rsidRPr="0092615F">
        <w:rPr>
          <w:rFonts w:ascii="Times New Roman" w:hAnsi="Times New Roman"/>
          <w:sz w:val="24"/>
          <w:szCs w:val="24"/>
          <w:lang w:eastAsia="lv-LV"/>
        </w:rPr>
        <w:t xml:space="preserve"> (</w:t>
      </w:r>
      <w:r w:rsidR="00536DA4" w:rsidRPr="0092615F">
        <w:rPr>
          <w:rFonts w:ascii="Times New Roman" w:hAnsi="Times New Roman"/>
          <w:sz w:val="24"/>
          <w:szCs w:val="24"/>
          <w:lang w:eastAsia="lv-LV"/>
        </w:rPr>
        <w:t>a</w:t>
      </w:r>
      <w:r w:rsidRPr="0092615F">
        <w:rPr>
          <w:rFonts w:ascii="Times New Roman" w:hAnsi="Times New Roman"/>
          <w:sz w:val="24"/>
          <w:szCs w:val="24"/>
          <w:lang w:eastAsia="lv-LV"/>
        </w:rPr>
        <w:t xml:space="preserve">ptuvenā </w:t>
      </w:r>
      <w:r w:rsidR="00B05921" w:rsidRPr="0092615F">
        <w:rPr>
          <w:rFonts w:ascii="Times New Roman" w:hAnsi="Times New Roman"/>
          <w:sz w:val="24"/>
          <w:szCs w:val="24"/>
          <w:lang w:eastAsia="lv-LV"/>
        </w:rPr>
        <w:t xml:space="preserve">projekta </w:t>
      </w:r>
      <w:r w:rsidRPr="0092615F">
        <w:rPr>
          <w:rFonts w:ascii="Times New Roman" w:hAnsi="Times New Roman"/>
          <w:sz w:val="24"/>
          <w:szCs w:val="24"/>
          <w:lang w:eastAsia="lv-LV"/>
        </w:rPr>
        <w:t>vērtība</w:t>
      </w:r>
      <w:r w:rsidR="00B05921" w:rsidRPr="0092615F">
        <w:rPr>
          <w:rFonts w:ascii="Times New Roman" w:hAnsi="Times New Roman"/>
          <w:sz w:val="24"/>
          <w:szCs w:val="24"/>
          <w:lang w:eastAsia="lv-LV"/>
        </w:rPr>
        <w:t xml:space="preserve"> –</w:t>
      </w:r>
      <w:r w:rsidRPr="0092615F">
        <w:rPr>
          <w:rFonts w:ascii="Times New Roman" w:hAnsi="Times New Roman"/>
          <w:sz w:val="24"/>
          <w:szCs w:val="24"/>
          <w:lang w:eastAsia="lv-LV"/>
        </w:rPr>
        <w:t xml:space="preserve"> 33 milj</w:t>
      </w:r>
      <w:r w:rsidR="00B05921" w:rsidRPr="0092615F">
        <w:rPr>
          <w:rFonts w:ascii="Times New Roman" w:hAnsi="Times New Roman"/>
          <w:sz w:val="24"/>
          <w:szCs w:val="24"/>
          <w:lang w:eastAsia="lv-LV"/>
        </w:rPr>
        <w:t>.</w:t>
      </w:r>
      <w:r w:rsidR="0049525A" w:rsidRPr="0092615F">
        <w:rPr>
          <w:rFonts w:ascii="Times New Roman" w:hAnsi="Times New Roman"/>
          <w:sz w:val="24"/>
          <w:szCs w:val="24"/>
          <w:lang w:eastAsia="lv-LV"/>
        </w:rPr>
        <w:t xml:space="preserve"> </w:t>
      </w:r>
      <w:r w:rsidR="007A625B" w:rsidRPr="007A625B">
        <w:rPr>
          <w:rFonts w:ascii="Times New Roman" w:hAnsi="Times New Roman"/>
          <w:i/>
          <w:sz w:val="24"/>
          <w:szCs w:val="24"/>
          <w:lang w:eastAsia="lv-LV"/>
        </w:rPr>
        <w:t>euro</w:t>
      </w:r>
      <w:r w:rsidRPr="0092615F">
        <w:rPr>
          <w:rFonts w:ascii="Times New Roman" w:hAnsi="Times New Roman"/>
          <w:sz w:val="24"/>
          <w:szCs w:val="24"/>
          <w:lang w:eastAsia="lv-LV"/>
        </w:rPr>
        <w:t>).</w:t>
      </w:r>
    </w:p>
    <w:p w14:paraId="6D41F7C1" w14:textId="77777777" w:rsidR="00D55F37" w:rsidRPr="0092615F" w:rsidRDefault="00D55F37" w:rsidP="00E40EB8">
      <w:pPr>
        <w:spacing w:after="0" w:line="240" w:lineRule="auto"/>
        <w:ind w:firstLine="720"/>
        <w:jc w:val="both"/>
        <w:rPr>
          <w:rStyle w:val="y2iqfc"/>
          <w:rFonts w:ascii="Times New Roman" w:hAnsi="Times New Roman"/>
          <w:b/>
          <w:bCs/>
          <w:sz w:val="24"/>
          <w:szCs w:val="24"/>
        </w:rPr>
      </w:pPr>
      <w:r w:rsidRPr="0092615F">
        <w:rPr>
          <w:rFonts w:ascii="Times New Roman" w:hAnsi="Times New Roman"/>
          <w:sz w:val="24"/>
          <w:szCs w:val="24"/>
          <w:lang w:eastAsia="lv-LV"/>
        </w:rPr>
        <w:t xml:space="preserve">Igaunijā PPP </w:t>
      </w:r>
      <w:r w:rsidR="0026777F" w:rsidRPr="0092615F">
        <w:rPr>
          <w:rFonts w:ascii="Times New Roman" w:hAnsi="Times New Roman"/>
          <w:sz w:val="24"/>
          <w:szCs w:val="24"/>
          <w:lang w:eastAsia="lv-LV"/>
        </w:rPr>
        <w:t>joma</w:t>
      </w:r>
      <w:r w:rsidRPr="0092615F">
        <w:rPr>
          <w:rFonts w:ascii="Times New Roman" w:hAnsi="Times New Roman"/>
          <w:sz w:val="24"/>
          <w:szCs w:val="24"/>
          <w:lang w:eastAsia="lv-LV"/>
        </w:rPr>
        <w:t xml:space="preserve"> attīstās lēni, īpaši transporta nozarē, jo koncentrācija ir vērsta uz ES fondu izmantošanu, nevis nepieciešamību izstrādāt alternatīvu infrastruktūras finansējuma modeli.</w:t>
      </w:r>
      <w:r w:rsidRPr="0092615F">
        <w:rPr>
          <w:rStyle w:val="Vresatsauce"/>
          <w:rFonts w:ascii="Times New Roman" w:hAnsi="Times New Roman"/>
          <w:sz w:val="24"/>
          <w:szCs w:val="24"/>
          <w:lang w:eastAsia="lv-LV"/>
        </w:rPr>
        <w:footnoteReference w:id="12"/>
      </w:r>
      <w:r w:rsidRPr="0092615F">
        <w:rPr>
          <w:rFonts w:ascii="Times New Roman" w:hAnsi="Times New Roman"/>
          <w:sz w:val="24"/>
          <w:szCs w:val="24"/>
          <w:lang w:eastAsia="lv-LV"/>
        </w:rPr>
        <w:t xml:space="preserve"> Līdzīgi apsvērumi ir minēti Latvijā, tomēr par PPP ir jādomā, </w:t>
      </w:r>
      <w:r w:rsidRPr="0092615F">
        <w:rPr>
          <w:rFonts w:ascii="Times New Roman" w:hAnsi="Times New Roman"/>
          <w:sz w:val="24"/>
          <w:szCs w:val="24"/>
        </w:rPr>
        <w:t>lai izlīdzinātu efektu, ko rada ES fondu finansējuma plūsmas cikliskums, kas ietekmē būvniecības jaudas noslodzi valstī un  attiecīgi</w:t>
      </w:r>
      <w:r w:rsidR="00F6665E" w:rsidRPr="0092615F">
        <w:rPr>
          <w:rFonts w:ascii="Times New Roman" w:hAnsi="Times New Roman"/>
          <w:sz w:val="24"/>
          <w:szCs w:val="24"/>
        </w:rPr>
        <w:t xml:space="preserve"> –</w:t>
      </w:r>
      <w:r w:rsidRPr="0092615F">
        <w:rPr>
          <w:rFonts w:ascii="Times New Roman" w:hAnsi="Times New Roman"/>
          <w:sz w:val="24"/>
          <w:szCs w:val="24"/>
        </w:rPr>
        <w:t xml:space="preserve"> arī izmaksas.</w:t>
      </w:r>
    </w:p>
    <w:p w14:paraId="16CAA838" w14:textId="77777777" w:rsidR="00D55F37" w:rsidRPr="0092615F" w:rsidRDefault="007E6C9B" w:rsidP="00E40EB8">
      <w:pPr>
        <w:spacing w:after="0" w:line="240" w:lineRule="auto"/>
        <w:ind w:firstLine="720"/>
        <w:jc w:val="both"/>
        <w:rPr>
          <w:rFonts w:ascii="Times New Roman" w:hAnsi="Times New Roman"/>
          <w:sz w:val="24"/>
          <w:szCs w:val="24"/>
          <w:lang w:eastAsia="lv-LV"/>
        </w:rPr>
      </w:pPr>
      <w:r w:rsidRPr="0092615F">
        <w:rPr>
          <w:rFonts w:ascii="Times New Roman" w:hAnsi="Times New Roman"/>
          <w:sz w:val="24"/>
          <w:szCs w:val="24"/>
          <w:lang w:eastAsia="lv-LV"/>
        </w:rPr>
        <w:lastRenderedPageBreak/>
        <w:t xml:space="preserve">Atbilstoši </w:t>
      </w:r>
      <w:r w:rsidR="00DF0D8D" w:rsidRPr="0092615F">
        <w:rPr>
          <w:rFonts w:ascii="Times New Roman" w:hAnsi="Times New Roman"/>
          <w:sz w:val="24"/>
          <w:szCs w:val="24"/>
          <w:lang w:eastAsia="lv-LV"/>
        </w:rPr>
        <w:t>ekspertu vērtējumam v</w:t>
      </w:r>
      <w:r w:rsidR="00D55F37" w:rsidRPr="0092615F">
        <w:rPr>
          <w:rFonts w:ascii="Times New Roman" w:hAnsi="Times New Roman"/>
          <w:sz w:val="24"/>
          <w:szCs w:val="24"/>
          <w:lang w:eastAsia="lv-LV"/>
        </w:rPr>
        <w:t xml:space="preserve">ispazīstamākais piemērs Igaunijā, iespējams, ir </w:t>
      </w:r>
      <w:r w:rsidR="00840CFF" w:rsidRPr="0092615F">
        <w:rPr>
          <w:rFonts w:ascii="Times New Roman" w:hAnsi="Times New Roman"/>
          <w:sz w:val="24"/>
          <w:szCs w:val="24"/>
          <w:lang w:eastAsia="lv-LV"/>
        </w:rPr>
        <w:t xml:space="preserve">jau minētā </w:t>
      </w:r>
      <w:r w:rsidR="00D55F37" w:rsidRPr="0092615F">
        <w:rPr>
          <w:rFonts w:ascii="Times New Roman" w:hAnsi="Times New Roman"/>
          <w:sz w:val="24"/>
          <w:szCs w:val="24"/>
          <w:lang w:eastAsia="lv-LV"/>
        </w:rPr>
        <w:t>Tallinas skolu renovācija</w:t>
      </w:r>
      <w:r w:rsidR="00840CFF" w:rsidRPr="0092615F">
        <w:rPr>
          <w:rStyle w:val="Vresatsauce"/>
          <w:rFonts w:ascii="Times New Roman" w:hAnsi="Times New Roman"/>
          <w:sz w:val="24"/>
          <w:szCs w:val="24"/>
          <w:lang w:eastAsia="lv-LV"/>
        </w:rPr>
        <w:footnoteReference w:id="13"/>
      </w:r>
      <w:r w:rsidR="00D55F37" w:rsidRPr="0092615F">
        <w:rPr>
          <w:rFonts w:ascii="Times New Roman" w:hAnsi="Times New Roman"/>
          <w:sz w:val="24"/>
          <w:szCs w:val="24"/>
          <w:lang w:eastAsia="lv-LV"/>
        </w:rPr>
        <w:t>, bet visjaunākais projekts ir “</w:t>
      </w:r>
      <w:proofErr w:type="spellStart"/>
      <w:r w:rsidR="00D55F37" w:rsidRPr="0092615F">
        <w:rPr>
          <w:rFonts w:ascii="Times New Roman" w:hAnsi="Times New Roman"/>
          <w:sz w:val="24"/>
          <w:szCs w:val="24"/>
          <w:lang w:eastAsia="lv-LV"/>
        </w:rPr>
        <w:t>superministriju</w:t>
      </w:r>
      <w:proofErr w:type="spellEnd"/>
      <w:r w:rsidR="00D55F37" w:rsidRPr="0092615F">
        <w:rPr>
          <w:rFonts w:ascii="Times New Roman" w:hAnsi="Times New Roman"/>
          <w:sz w:val="24"/>
          <w:szCs w:val="24"/>
          <w:lang w:eastAsia="lv-LV"/>
        </w:rPr>
        <w:t>” ēkas celtniecība”</w:t>
      </w:r>
      <w:r w:rsidR="00934CFD" w:rsidRPr="0092615F">
        <w:rPr>
          <w:rFonts w:ascii="Times New Roman" w:hAnsi="Times New Roman"/>
          <w:sz w:val="24"/>
          <w:szCs w:val="24"/>
          <w:lang w:eastAsia="lv-LV"/>
        </w:rPr>
        <w:t>, kur</w:t>
      </w:r>
      <w:r w:rsidR="00D55F37" w:rsidRPr="0092615F">
        <w:rPr>
          <w:rFonts w:ascii="Times New Roman" w:hAnsi="Times New Roman"/>
          <w:sz w:val="24"/>
          <w:szCs w:val="24"/>
          <w:lang w:eastAsia="lv-LV"/>
        </w:rPr>
        <w:t xml:space="preserve"> </w:t>
      </w:r>
      <w:r w:rsidR="00984284" w:rsidRPr="0092615F">
        <w:rPr>
          <w:rFonts w:ascii="Times New Roman" w:hAnsi="Times New Roman"/>
          <w:sz w:val="24"/>
          <w:szCs w:val="24"/>
          <w:lang w:eastAsia="lv-LV"/>
        </w:rPr>
        <w:t>valsts nekustamo īpašumu kapitāls</w:t>
      </w:r>
      <w:r w:rsidR="003F23A6" w:rsidRPr="0092615F">
        <w:rPr>
          <w:rFonts w:ascii="Times New Roman" w:hAnsi="Times New Roman"/>
          <w:sz w:val="24"/>
          <w:szCs w:val="24"/>
          <w:lang w:eastAsia="lv-LV"/>
        </w:rPr>
        <w:t xml:space="preserve">abiedrība </w:t>
      </w:r>
      <w:r w:rsidR="00755B31" w:rsidRPr="0092615F">
        <w:rPr>
          <w:rFonts w:ascii="Times New Roman" w:hAnsi="Times New Roman"/>
          <w:sz w:val="24"/>
          <w:szCs w:val="24"/>
          <w:lang w:eastAsia="lv-LV"/>
        </w:rPr>
        <w:t>“</w:t>
      </w:r>
      <w:proofErr w:type="spellStart"/>
      <w:r w:rsidR="00D55F37" w:rsidRPr="0092615F">
        <w:rPr>
          <w:rFonts w:ascii="Times New Roman" w:hAnsi="Times New Roman"/>
          <w:sz w:val="24"/>
          <w:szCs w:val="24"/>
          <w:lang w:eastAsia="lv-LV"/>
        </w:rPr>
        <w:t>Riigi</w:t>
      </w:r>
      <w:proofErr w:type="spellEnd"/>
      <w:r w:rsidR="00D55F37" w:rsidRPr="0092615F">
        <w:rPr>
          <w:rFonts w:ascii="Times New Roman" w:hAnsi="Times New Roman"/>
          <w:sz w:val="24"/>
          <w:szCs w:val="24"/>
          <w:lang w:eastAsia="lv-LV"/>
        </w:rPr>
        <w:t xml:space="preserve"> </w:t>
      </w:r>
      <w:proofErr w:type="spellStart"/>
      <w:r w:rsidR="00D55F37" w:rsidRPr="0092615F">
        <w:rPr>
          <w:rFonts w:ascii="Times New Roman" w:hAnsi="Times New Roman"/>
          <w:sz w:val="24"/>
          <w:szCs w:val="24"/>
          <w:lang w:eastAsia="lv-LV"/>
        </w:rPr>
        <w:t>Kinnisvara</w:t>
      </w:r>
      <w:proofErr w:type="spellEnd"/>
      <w:r w:rsidR="00B840B0" w:rsidRPr="0092615F">
        <w:rPr>
          <w:rFonts w:ascii="Times New Roman" w:hAnsi="Times New Roman"/>
          <w:sz w:val="24"/>
          <w:szCs w:val="24"/>
          <w:lang w:eastAsia="lv-LV"/>
        </w:rPr>
        <w:t xml:space="preserve"> AS</w:t>
      </w:r>
      <w:r w:rsidR="00755B31" w:rsidRPr="0092615F">
        <w:rPr>
          <w:rFonts w:ascii="Times New Roman" w:hAnsi="Times New Roman"/>
          <w:sz w:val="24"/>
          <w:szCs w:val="24"/>
          <w:lang w:eastAsia="lv-LV"/>
        </w:rPr>
        <w:t>”</w:t>
      </w:r>
      <w:r w:rsidR="003F23A6" w:rsidRPr="0092615F">
        <w:rPr>
          <w:rFonts w:ascii="Times New Roman" w:hAnsi="Times New Roman"/>
          <w:sz w:val="24"/>
          <w:szCs w:val="24"/>
          <w:lang w:eastAsia="lv-LV"/>
        </w:rPr>
        <w:t xml:space="preserve"> </w:t>
      </w:r>
      <w:r w:rsidR="00D55F37" w:rsidRPr="0092615F">
        <w:rPr>
          <w:rFonts w:ascii="Times New Roman" w:hAnsi="Times New Roman"/>
          <w:sz w:val="24"/>
          <w:szCs w:val="24"/>
          <w:lang w:eastAsia="lv-LV"/>
        </w:rPr>
        <w:t>piešķīra valsts zemes apbūves tiesības attīstītājam no privātā sektora, kuram bija paredzēts celt ēk</w:t>
      </w:r>
      <w:r w:rsidR="00A20BC8" w:rsidRPr="0092615F">
        <w:rPr>
          <w:rFonts w:ascii="Times New Roman" w:hAnsi="Times New Roman"/>
          <w:sz w:val="24"/>
          <w:szCs w:val="24"/>
          <w:lang w:eastAsia="lv-LV"/>
        </w:rPr>
        <w:t>u kompleksu</w:t>
      </w:r>
      <w:r w:rsidR="00D55F37" w:rsidRPr="0092615F">
        <w:rPr>
          <w:rFonts w:ascii="Times New Roman" w:hAnsi="Times New Roman"/>
          <w:sz w:val="24"/>
          <w:szCs w:val="24"/>
          <w:lang w:eastAsia="lv-LV"/>
        </w:rPr>
        <w:t xml:space="preserve"> atbilstoši valdības redzējumam un vēlāk </w:t>
      </w:r>
      <w:r w:rsidR="00A20BC8" w:rsidRPr="0092615F">
        <w:rPr>
          <w:rFonts w:ascii="Times New Roman" w:hAnsi="Times New Roman"/>
          <w:sz w:val="24"/>
          <w:szCs w:val="24"/>
          <w:lang w:eastAsia="lv-LV"/>
        </w:rPr>
        <w:t>to</w:t>
      </w:r>
      <w:r w:rsidR="00D55F37" w:rsidRPr="0092615F">
        <w:rPr>
          <w:rFonts w:ascii="Times New Roman" w:hAnsi="Times New Roman"/>
          <w:sz w:val="24"/>
          <w:szCs w:val="24"/>
          <w:lang w:eastAsia="lv-LV"/>
        </w:rPr>
        <w:t xml:space="preserve"> iznomāt valstij. Tas ir tipiskākais PPP projekta veids Igaunijā. Papildus tam notiek</w:t>
      </w:r>
      <w:r w:rsidR="000C1A10" w:rsidRPr="0092615F">
        <w:rPr>
          <w:rFonts w:ascii="Times New Roman" w:hAnsi="Times New Roman"/>
          <w:sz w:val="24"/>
          <w:szCs w:val="24"/>
          <w:lang w:eastAsia="lv-LV"/>
        </w:rPr>
        <w:t xml:space="preserve"> </w:t>
      </w:r>
      <w:proofErr w:type="spellStart"/>
      <w:r w:rsidR="000C1A10" w:rsidRPr="0092615F">
        <w:rPr>
          <w:rFonts w:ascii="Times New Roman" w:hAnsi="Times New Roman"/>
          <w:sz w:val="24"/>
          <w:szCs w:val="24"/>
          <w:lang w:eastAsia="lv-LV"/>
        </w:rPr>
        <w:t>Ziemeļtallinas</w:t>
      </w:r>
      <w:proofErr w:type="spellEnd"/>
      <w:r w:rsidR="000C1A10" w:rsidRPr="0092615F">
        <w:rPr>
          <w:rFonts w:ascii="Times New Roman" w:hAnsi="Times New Roman"/>
          <w:sz w:val="24"/>
          <w:szCs w:val="24"/>
          <w:lang w:eastAsia="lv-LV"/>
        </w:rPr>
        <w:t xml:space="preserve"> reģionālā</w:t>
      </w:r>
      <w:r w:rsidR="00417F0F" w:rsidRPr="0092615F">
        <w:rPr>
          <w:rFonts w:ascii="Times New Roman" w:hAnsi="Times New Roman"/>
          <w:sz w:val="24"/>
          <w:szCs w:val="24"/>
          <w:lang w:eastAsia="lv-LV"/>
        </w:rPr>
        <w:t>s</w:t>
      </w:r>
      <w:r w:rsidR="000C1A10" w:rsidRPr="0092615F">
        <w:rPr>
          <w:rFonts w:ascii="Times New Roman" w:hAnsi="Times New Roman"/>
          <w:sz w:val="24"/>
          <w:szCs w:val="24"/>
          <w:lang w:eastAsia="lv-LV"/>
        </w:rPr>
        <w:t xml:space="preserve"> slimnīcas</w:t>
      </w:r>
      <w:r w:rsidR="00D55F37" w:rsidRPr="0092615F">
        <w:rPr>
          <w:rFonts w:ascii="Times New Roman" w:hAnsi="Times New Roman"/>
          <w:sz w:val="24"/>
          <w:szCs w:val="24"/>
          <w:lang w:eastAsia="lv-LV"/>
        </w:rPr>
        <w:t xml:space="preserve"> </w:t>
      </w:r>
      <w:r w:rsidR="00290060" w:rsidRPr="0092615F">
        <w:rPr>
          <w:rFonts w:ascii="Times New Roman" w:hAnsi="Times New Roman"/>
          <w:sz w:val="24"/>
          <w:szCs w:val="24"/>
          <w:lang w:eastAsia="lv-LV"/>
        </w:rPr>
        <w:t>“</w:t>
      </w:r>
      <w:proofErr w:type="spellStart"/>
      <w:r w:rsidR="00D55F37" w:rsidRPr="0092615F">
        <w:rPr>
          <w:rFonts w:ascii="Times New Roman" w:hAnsi="Times New Roman"/>
          <w:sz w:val="24"/>
          <w:szCs w:val="24"/>
          <w:lang w:eastAsia="lv-LV"/>
        </w:rPr>
        <w:t>Regionaalhaigla</w:t>
      </w:r>
      <w:proofErr w:type="spellEnd"/>
      <w:r w:rsidR="00290060" w:rsidRPr="0092615F">
        <w:rPr>
          <w:rFonts w:ascii="Times New Roman" w:hAnsi="Times New Roman"/>
          <w:sz w:val="24"/>
          <w:szCs w:val="24"/>
          <w:lang w:eastAsia="lv-LV"/>
        </w:rPr>
        <w:t>”</w:t>
      </w:r>
      <w:r w:rsidR="00D55F37" w:rsidRPr="0092615F">
        <w:rPr>
          <w:rFonts w:ascii="Times New Roman" w:hAnsi="Times New Roman"/>
          <w:sz w:val="24"/>
          <w:szCs w:val="24"/>
          <w:lang w:eastAsia="lv-LV"/>
        </w:rPr>
        <w:t xml:space="preserve"> autostāvvietas būvniecība kā koncesijas projekts</w:t>
      </w:r>
      <w:r w:rsidR="004B50D9" w:rsidRPr="0092615F">
        <w:rPr>
          <w:rFonts w:ascii="Times New Roman" w:hAnsi="Times New Roman"/>
          <w:sz w:val="24"/>
          <w:szCs w:val="24"/>
          <w:lang w:eastAsia="lv-LV"/>
        </w:rPr>
        <w:t>,</w:t>
      </w:r>
      <w:r w:rsidR="00D55F37" w:rsidRPr="0092615F">
        <w:rPr>
          <w:rFonts w:ascii="Times New Roman" w:hAnsi="Times New Roman"/>
          <w:sz w:val="24"/>
          <w:szCs w:val="24"/>
          <w:lang w:eastAsia="lv-LV"/>
        </w:rPr>
        <w:t xml:space="preserve"> un vēl viens Tallinā labi zināms objekts </w:t>
      </w:r>
      <w:r w:rsidR="004B50D9" w:rsidRPr="0092615F">
        <w:rPr>
          <w:rFonts w:ascii="Times New Roman" w:hAnsi="Times New Roman"/>
          <w:sz w:val="24"/>
          <w:szCs w:val="24"/>
          <w:lang w:eastAsia="lv-LV"/>
        </w:rPr>
        <w:t>–</w:t>
      </w:r>
      <w:r w:rsidR="00D55F37" w:rsidRPr="0092615F">
        <w:rPr>
          <w:rFonts w:ascii="Times New Roman" w:hAnsi="Times New Roman"/>
          <w:sz w:val="24"/>
          <w:szCs w:val="24"/>
          <w:lang w:eastAsia="lv-LV"/>
        </w:rPr>
        <w:t xml:space="preserve"> sociāl</w:t>
      </w:r>
      <w:r w:rsidR="00256698" w:rsidRPr="0092615F">
        <w:rPr>
          <w:rFonts w:ascii="Times New Roman" w:hAnsi="Times New Roman"/>
          <w:sz w:val="24"/>
          <w:szCs w:val="24"/>
          <w:lang w:eastAsia="lv-LV"/>
        </w:rPr>
        <w:t>ās</w:t>
      </w:r>
      <w:r w:rsidR="00D55F37" w:rsidRPr="0092615F">
        <w:rPr>
          <w:rFonts w:ascii="Times New Roman" w:hAnsi="Times New Roman"/>
          <w:sz w:val="24"/>
          <w:szCs w:val="24"/>
          <w:lang w:eastAsia="lv-LV"/>
        </w:rPr>
        <w:t xml:space="preserve"> māj</w:t>
      </w:r>
      <w:r w:rsidR="00256698" w:rsidRPr="0092615F">
        <w:rPr>
          <w:rFonts w:ascii="Times New Roman" w:hAnsi="Times New Roman"/>
          <w:sz w:val="24"/>
          <w:szCs w:val="24"/>
          <w:lang w:eastAsia="lv-LV"/>
        </w:rPr>
        <w:t>as</w:t>
      </w:r>
      <w:r w:rsidR="00D55F37" w:rsidRPr="0092615F">
        <w:rPr>
          <w:rFonts w:ascii="Times New Roman" w:hAnsi="Times New Roman"/>
          <w:sz w:val="24"/>
          <w:szCs w:val="24"/>
          <w:lang w:eastAsia="lv-LV"/>
        </w:rPr>
        <w:t xml:space="preserve"> ēka </w:t>
      </w:r>
      <w:r w:rsidR="0053250C" w:rsidRPr="0092615F">
        <w:rPr>
          <w:rFonts w:ascii="Times New Roman" w:hAnsi="Times New Roman"/>
          <w:sz w:val="24"/>
          <w:szCs w:val="24"/>
          <w:lang w:eastAsia="lv-LV"/>
        </w:rPr>
        <w:t>“</w:t>
      </w:r>
      <w:proofErr w:type="spellStart"/>
      <w:r w:rsidR="00D55F37" w:rsidRPr="0092615F">
        <w:rPr>
          <w:rFonts w:ascii="Times New Roman" w:hAnsi="Times New Roman"/>
          <w:sz w:val="24"/>
          <w:szCs w:val="24"/>
          <w:lang w:eastAsia="lv-LV"/>
        </w:rPr>
        <w:t>Raadiku</w:t>
      </w:r>
      <w:proofErr w:type="spellEnd"/>
      <w:r w:rsidR="0053250C" w:rsidRPr="0092615F">
        <w:rPr>
          <w:rFonts w:ascii="Times New Roman" w:hAnsi="Times New Roman"/>
          <w:sz w:val="24"/>
          <w:szCs w:val="24"/>
          <w:lang w:eastAsia="lv-LV"/>
        </w:rPr>
        <w:t>”</w:t>
      </w:r>
      <w:r w:rsidR="00D55F37" w:rsidRPr="0092615F">
        <w:rPr>
          <w:rFonts w:ascii="Times New Roman" w:hAnsi="Times New Roman"/>
          <w:sz w:val="24"/>
          <w:szCs w:val="24"/>
          <w:lang w:eastAsia="lv-LV"/>
        </w:rPr>
        <w:t xml:space="preserve">. </w:t>
      </w:r>
    </w:p>
    <w:p w14:paraId="77A41E9E" w14:textId="77777777" w:rsidR="00D55F37" w:rsidRPr="0092615F" w:rsidRDefault="00D55F37" w:rsidP="00E40EB8">
      <w:pPr>
        <w:spacing w:after="0" w:line="240" w:lineRule="auto"/>
        <w:ind w:firstLine="720"/>
        <w:jc w:val="both"/>
        <w:rPr>
          <w:rStyle w:val="y2iqfc"/>
          <w:rFonts w:ascii="Times New Roman" w:hAnsi="Times New Roman"/>
          <w:b/>
          <w:bCs/>
          <w:sz w:val="24"/>
          <w:szCs w:val="24"/>
        </w:rPr>
      </w:pPr>
      <w:r w:rsidRPr="0092615F">
        <w:rPr>
          <w:rFonts w:ascii="Times New Roman" w:hAnsi="Times New Roman"/>
          <w:sz w:val="24"/>
          <w:szCs w:val="24"/>
          <w:lang w:eastAsia="lv-LV"/>
        </w:rPr>
        <w:t xml:space="preserve">Tāpat </w:t>
      </w:r>
      <w:r w:rsidR="00C31F83" w:rsidRPr="0092615F">
        <w:rPr>
          <w:rFonts w:ascii="Times New Roman" w:hAnsi="Times New Roman"/>
          <w:sz w:val="24"/>
          <w:szCs w:val="24"/>
          <w:lang w:eastAsia="lv-LV"/>
        </w:rPr>
        <w:t>jāatzīmē</w:t>
      </w:r>
      <w:r w:rsidRPr="0092615F">
        <w:rPr>
          <w:rFonts w:ascii="Times New Roman" w:hAnsi="Times New Roman"/>
          <w:sz w:val="24"/>
          <w:szCs w:val="24"/>
          <w:lang w:eastAsia="lv-LV"/>
        </w:rPr>
        <w:t xml:space="preserve"> Tallinas centralizētās siltumapgādes pakalpojum</w:t>
      </w:r>
      <w:r w:rsidR="005E2D1C" w:rsidRPr="0092615F">
        <w:rPr>
          <w:rFonts w:ascii="Times New Roman" w:hAnsi="Times New Roman"/>
          <w:sz w:val="24"/>
          <w:szCs w:val="24"/>
          <w:lang w:eastAsia="lv-LV"/>
        </w:rPr>
        <w:t>u sniegšana</w:t>
      </w:r>
      <w:r w:rsidRPr="0092615F">
        <w:rPr>
          <w:rFonts w:ascii="Times New Roman" w:hAnsi="Times New Roman"/>
          <w:sz w:val="24"/>
          <w:szCs w:val="24"/>
          <w:lang w:eastAsia="lv-LV"/>
        </w:rPr>
        <w:t>, kas deleģēt</w:t>
      </w:r>
      <w:r w:rsidR="00596377" w:rsidRPr="0092615F">
        <w:rPr>
          <w:rFonts w:ascii="Times New Roman" w:hAnsi="Times New Roman"/>
          <w:sz w:val="24"/>
          <w:szCs w:val="24"/>
          <w:lang w:eastAsia="lv-LV"/>
        </w:rPr>
        <w:t>a privātam uzņēmumam</w:t>
      </w:r>
      <w:r w:rsidRPr="0092615F">
        <w:rPr>
          <w:rFonts w:ascii="Times New Roman" w:hAnsi="Times New Roman"/>
          <w:sz w:val="24"/>
          <w:szCs w:val="24"/>
          <w:lang w:eastAsia="lv-LV"/>
        </w:rPr>
        <w:t xml:space="preserve"> </w:t>
      </w:r>
      <w:r w:rsidR="00596377" w:rsidRPr="0092615F">
        <w:rPr>
          <w:rFonts w:ascii="Times New Roman" w:hAnsi="Times New Roman"/>
          <w:sz w:val="24"/>
          <w:szCs w:val="24"/>
          <w:lang w:eastAsia="lv-LV"/>
        </w:rPr>
        <w:t>“</w:t>
      </w:r>
      <w:proofErr w:type="spellStart"/>
      <w:r w:rsidRPr="0092615F">
        <w:rPr>
          <w:rFonts w:ascii="Times New Roman" w:hAnsi="Times New Roman"/>
          <w:sz w:val="24"/>
          <w:szCs w:val="24"/>
          <w:lang w:eastAsia="lv-LV"/>
        </w:rPr>
        <w:t>Utilitas</w:t>
      </w:r>
      <w:proofErr w:type="spellEnd"/>
      <w:r w:rsidR="00596377" w:rsidRPr="0092615F">
        <w:rPr>
          <w:rFonts w:ascii="Times New Roman" w:hAnsi="Times New Roman"/>
          <w:sz w:val="24"/>
          <w:szCs w:val="24"/>
          <w:lang w:eastAsia="lv-LV"/>
        </w:rPr>
        <w:t>”</w:t>
      </w:r>
      <w:r w:rsidRPr="0092615F">
        <w:rPr>
          <w:rFonts w:ascii="Times New Roman" w:hAnsi="Times New Roman"/>
          <w:sz w:val="24"/>
          <w:szCs w:val="24"/>
          <w:lang w:eastAsia="lv-LV"/>
        </w:rPr>
        <w:t xml:space="preserve"> –</w:t>
      </w:r>
      <w:r w:rsidR="00E177EB" w:rsidRPr="0092615F">
        <w:rPr>
          <w:rFonts w:ascii="Times New Roman" w:hAnsi="Times New Roman"/>
          <w:sz w:val="24"/>
          <w:szCs w:val="24"/>
          <w:lang w:eastAsia="lv-LV"/>
        </w:rPr>
        <w:t xml:space="preserve"> </w:t>
      </w:r>
      <w:r w:rsidR="00871497" w:rsidRPr="0092615F">
        <w:rPr>
          <w:rFonts w:ascii="Times New Roman" w:hAnsi="Times New Roman"/>
          <w:sz w:val="24"/>
          <w:szCs w:val="24"/>
          <w:lang w:eastAsia="lv-LV"/>
        </w:rPr>
        <w:t xml:space="preserve">līgums par šo </w:t>
      </w:r>
      <w:r w:rsidRPr="0092615F">
        <w:rPr>
          <w:rFonts w:ascii="Times New Roman" w:hAnsi="Times New Roman"/>
          <w:sz w:val="24"/>
          <w:szCs w:val="24"/>
          <w:lang w:eastAsia="lv-LV"/>
        </w:rPr>
        <w:t>sadarbīb</w:t>
      </w:r>
      <w:r w:rsidR="00871497" w:rsidRPr="0092615F">
        <w:rPr>
          <w:rFonts w:ascii="Times New Roman" w:hAnsi="Times New Roman"/>
          <w:sz w:val="24"/>
          <w:szCs w:val="24"/>
          <w:lang w:eastAsia="lv-LV"/>
        </w:rPr>
        <w:t>u</w:t>
      </w:r>
      <w:r w:rsidRPr="0092615F">
        <w:rPr>
          <w:rFonts w:ascii="Times New Roman" w:hAnsi="Times New Roman"/>
          <w:sz w:val="24"/>
          <w:szCs w:val="24"/>
          <w:lang w:eastAsia="lv-LV"/>
        </w:rPr>
        <w:t xml:space="preserve"> </w:t>
      </w:r>
      <w:r w:rsidR="00871497" w:rsidRPr="0092615F">
        <w:rPr>
          <w:rFonts w:ascii="Times New Roman" w:hAnsi="Times New Roman"/>
          <w:sz w:val="24"/>
          <w:szCs w:val="24"/>
          <w:lang w:eastAsia="lv-LV"/>
        </w:rPr>
        <w:t>ir noslēgts jau 2001.</w:t>
      </w:r>
      <w:r w:rsidR="00770C4B" w:rsidRPr="0092615F">
        <w:rPr>
          <w:rFonts w:ascii="Times New Roman" w:hAnsi="Times New Roman"/>
          <w:sz w:val="24"/>
          <w:szCs w:val="24"/>
          <w:lang w:eastAsia="lv-LV"/>
        </w:rPr>
        <w:t xml:space="preserve"> </w:t>
      </w:r>
      <w:r w:rsidR="00871497" w:rsidRPr="0092615F">
        <w:rPr>
          <w:rFonts w:ascii="Times New Roman" w:hAnsi="Times New Roman"/>
          <w:sz w:val="24"/>
          <w:szCs w:val="24"/>
          <w:lang w:eastAsia="lv-LV"/>
        </w:rPr>
        <w:t>gadā</w:t>
      </w:r>
      <w:r w:rsidRPr="0092615F">
        <w:rPr>
          <w:rFonts w:ascii="Times New Roman" w:hAnsi="Times New Roman"/>
          <w:sz w:val="24"/>
          <w:szCs w:val="24"/>
          <w:lang w:eastAsia="lv-LV"/>
        </w:rPr>
        <w:t xml:space="preserve">. Tāda pati </w:t>
      </w:r>
      <w:r w:rsidR="00CD07E4" w:rsidRPr="0092615F">
        <w:rPr>
          <w:rFonts w:ascii="Times New Roman" w:hAnsi="Times New Roman"/>
          <w:sz w:val="24"/>
          <w:szCs w:val="24"/>
          <w:lang w:eastAsia="lv-LV"/>
        </w:rPr>
        <w:t xml:space="preserve">sadarbības </w:t>
      </w:r>
      <w:r w:rsidR="003A226C" w:rsidRPr="0092615F">
        <w:rPr>
          <w:rFonts w:ascii="Times New Roman" w:hAnsi="Times New Roman"/>
          <w:sz w:val="24"/>
          <w:szCs w:val="24"/>
          <w:lang w:eastAsia="lv-LV"/>
        </w:rPr>
        <w:t>forma</w:t>
      </w:r>
      <w:r w:rsidRPr="0092615F">
        <w:rPr>
          <w:rFonts w:ascii="Times New Roman" w:hAnsi="Times New Roman"/>
          <w:sz w:val="24"/>
          <w:szCs w:val="24"/>
          <w:lang w:eastAsia="lv-LV"/>
        </w:rPr>
        <w:t xml:space="preserve"> </w:t>
      </w:r>
      <w:r w:rsidR="00F96012" w:rsidRPr="0092615F">
        <w:rPr>
          <w:rFonts w:ascii="Times New Roman" w:hAnsi="Times New Roman"/>
          <w:sz w:val="24"/>
          <w:szCs w:val="24"/>
          <w:lang w:eastAsia="lv-LV"/>
        </w:rPr>
        <w:t xml:space="preserve">Igaunijā </w:t>
      </w:r>
      <w:r w:rsidRPr="0092615F">
        <w:rPr>
          <w:rFonts w:ascii="Times New Roman" w:hAnsi="Times New Roman"/>
          <w:sz w:val="24"/>
          <w:szCs w:val="24"/>
          <w:lang w:eastAsia="lv-LV"/>
        </w:rPr>
        <w:t xml:space="preserve">darbojas ar </w:t>
      </w:r>
      <w:r w:rsidR="00E177EB" w:rsidRPr="0092615F">
        <w:rPr>
          <w:rFonts w:ascii="Times New Roman" w:hAnsi="Times New Roman"/>
          <w:sz w:val="24"/>
          <w:szCs w:val="24"/>
          <w:lang w:eastAsia="lv-LV"/>
        </w:rPr>
        <w:t>vairākiem</w:t>
      </w:r>
      <w:r w:rsidRPr="0092615F">
        <w:rPr>
          <w:rFonts w:ascii="Times New Roman" w:hAnsi="Times New Roman"/>
          <w:sz w:val="24"/>
          <w:szCs w:val="24"/>
          <w:lang w:eastAsia="lv-LV"/>
        </w:rPr>
        <w:t xml:space="preserve"> ūdensapgādes </w:t>
      </w:r>
      <w:r w:rsidR="002375EB" w:rsidRPr="0092615F">
        <w:rPr>
          <w:rFonts w:ascii="Times New Roman" w:hAnsi="Times New Roman"/>
          <w:sz w:val="24"/>
          <w:szCs w:val="24"/>
          <w:lang w:eastAsia="lv-LV"/>
        </w:rPr>
        <w:t>privāto pakalpojumu sniedzējiem</w:t>
      </w:r>
      <w:r w:rsidRPr="0092615F">
        <w:rPr>
          <w:rFonts w:ascii="Times New Roman" w:hAnsi="Times New Roman"/>
          <w:sz w:val="24"/>
          <w:szCs w:val="24"/>
          <w:lang w:eastAsia="lv-LV"/>
        </w:rPr>
        <w:t xml:space="preserve">. Dažas reģionālās pašvaldības </w:t>
      </w:r>
      <w:r w:rsidR="00703854" w:rsidRPr="0092615F">
        <w:rPr>
          <w:rFonts w:ascii="Times New Roman" w:hAnsi="Times New Roman"/>
          <w:sz w:val="24"/>
          <w:szCs w:val="24"/>
          <w:lang w:eastAsia="lv-LV"/>
        </w:rPr>
        <w:t xml:space="preserve">sabiedriskos </w:t>
      </w:r>
      <w:r w:rsidR="00A75BDE" w:rsidRPr="0092615F">
        <w:rPr>
          <w:rFonts w:ascii="Times New Roman" w:hAnsi="Times New Roman"/>
          <w:sz w:val="24"/>
          <w:szCs w:val="24"/>
          <w:lang w:eastAsia="lv-LV"/>
        </w:rPr>
        <w:t>pakalpojumus sniedz</w:t>
      </w:r>
      <w:r w:rsidRPr="0092615F">
        <w:rPr>
          <w:rFonts w:ascii="Times New Roman" w:hAnsi="Times New Roman"/>
          <w:sz w:val="24"/>
          <w:szCs w:val="24"/>
          <w:lang w:eastAsia="lv-LV"/>
        </w:rPr>
        <w:t xml:space="preserve"> pašas, citas </w:t>
      </w:r>
      <w:r w:rsidR="00686168" w:rsidRPr="0092615F">
        <w:rPr>
          <w:rFonts w:ascii="Times New Roman" w:hAnsi="Times New Roman"/>
          <w:sz w:val="24"/>
          <w:szCs w:val="24"/>
          <w:lang w:eastAsia="lv-LV"/>
        </w:rPr>
        <w:t>sabiedrisko pakalpojumu sniegšanu nodevušas</w:t>
      </w:r>
      <w:r w:rsidR="008726EF" w:rsidRPr="0092615F">
        <w:rPr>
          <w:rFonts w:ascii="Times New Roman" w:hAnsi="Times New Roman"/>
          <w:sz w:val="24"/>
          <w:szCs w:val="24"/>
          <w:lang w:eastAsia="lv-LV"/>
        </w:rPr>
        <w:t xml:space="preserve"> </w:t>
      </w:r>
      <w:r w:rsidRPr="0092615F">
        <w:rPr>
          <w:rFonts w:ascii="Times New Roman" w:hAnsi="Times New Roman"/>
          <w:sz w:val="24"/>
          <w:szCs w:val="24"/>
          <w:lang w:eastAsia="lv-LV"/>
        </w:rPr>
        <w:t xml:space="preserve">privātajam sektoram. </w:t>
      </w:r>
      <w:r w:rsidR="00A75BDE" w:rsidRPr="0092615F">
        <w:rPr>
          <w:rFonts w:ascii="Times New Roman" w:hAnsi="Times New Roman"/>
          <w:sz w:val="24"/>
          <w:szCs w:val="24"/>
          <w:lang w:eastAsia="lv-LV"/>
        </w:rPr>
        <w:t xml:space="preserve">Pašvaldībām ir </w:t>
      </w:r>
      <w:r w:rsidR="004803D7" w:rsidRPr="0092615F">
        <w:rPr>
          <w:rFonts w:ascii="Times New Roman" w:hAnsi="Times New Roman"/>
          <w:sz w:val="24"/>
          <w:szCs w:val="24"/>
          <w:lang w:eastAsia="lv-LV"/>
        </w:rPr>
        <w:t>tiesības</w:t>
      </w:r>
      <w:r w:rsidR="00A75BDE" w:rsidRPr="0092615F">
        <w:rPr>
          <w:rFonts w:ascii="Times New Roman" w:hAnsi="Times New Roman"/>
          <w:sz w:val="24"/>
          <w:szCs w:val="24"/>
          <w:lang w:eastAsia="lv-LV"/>
        </w:rPr>
        <w:t xml:space="preserve"> lemt</w:t>
      </w:r>
      <w:r w:rsidR="00976AA5" w:rsidRPr="0092615F">
        <w:rPr>
          <w:rFonts w:ascii="Times New Roman" w:hAnsi="Times New Roman"/>
          <w:sz w:val="24"/>
          <w:szCs w:val="24"/>
          <w:lang w:eastAsia="lv-LV"/>
        </w:rPr>
        <w:t xml:space="preserve"> –</w:t>
      </w:r>
      <w:r w:rsidRPr="0092615F">
        <w:rPr>
          <w:rFonts w:ascii="Times New Roman" w:hAnsi="Times New Roman"/>
          <w:sz w:val="24"/>
          <w:szCs w:val="24"/>
          <w:lang w:eastAsia="lv-LV"/>
        </w:rPr>
        <w:t xml:space="preserve"> </w:t>
      </w:r>
      <w:r w:rsidR="004803D7" w:rsidRPr="0092615F">
        <w:rPr>
          <w:rFonts w:ascii="Times New Roman" w:hAnsi="Times New Roman"/>
          <w:sz w:val="24"/>
          <w:szCs w:val="24"/>
          <w:lang w:eastAsia="lv-LV"/>
        </w:rPr>
        <w:t>organizēt sabiedrisko</w:t>
      </w:r>
      <w:r w:rsidRPr="0092615F">
        <w:rPr>
          <w:rFonts w:ascii="Times New Roman" w:hAnsi="Times New Roman"/>
          <w:sz w:val="24"/>
          <w:szCs w:val="24"/>
          <w:lang w:eastAsia="lv-LV"/>
        </w:rPr>
        <w:t xml:space="preserve"> pakalpojumu </w:t>
      </w:r>
      <w:r w:rsidR="004803D7" w:rsidRPr="0092615F">
        <w:rPr>
          <w:rFonts w:ascii="Times New Roman" w:hAnsi="Times New Roman"/>
          <w:sz w:val="24"/>
          <w:szCs w:val="24"/>
          <w:lang w:eastAsia="lv-LV"/>
        </w:rPr>
        <w:t xml:space="preserve">sniegšanu </w:t>
      </w:r>
      <w:r w:rsidRPr="0092615F">
        <w:rPr>
          <w:rFonts w:ascii="Times New Roman" w:hAnsi="Times New Roman"/>
          <w:sz w:val="24"/>
          <w:szCs w:val="24"/>
          <w:lang w:eastAsia="lv-LV"/>
        </w:rPr>
        <w:t>paš</w:t>
      </w:r>
      <w:r w:rsidR="00976AA5" w:rsidRPr="0092615F">
        <w:rPr>
          <w:rFonts w:ascii="Times New Roman" w:hAnsi="Times New Roman"/>
          <w:sz w:val="24"/>
          <w:szCs w:val="24"/>
          <w:lang w:eastAsia="lv-LV"/>
        </w:rPr>
        <w:t>ām</w:t>
      </w:r>
      <w:r w:rsidRPr="0092615F">
        <w:rPr>
          <w:rFonts w:ascii="Times New Roman" w:hAnsi="Times New Roman"/>
          <w:sz w:val="24"/>
          <w:szCs w:val="24"/>
          <w:lang w:eastAsia="lv-LV"/>
        </w:rPr>
        <w:t xml:space="preserve">, vai arī </w:t>
      </w:r>
      <w:r w:rsidR="00F95D79" w:rsidRPr="0092615F">
        <w:rPr>
          <w:rFonts w:ascii="Times New Roman" w:hAnsi="Times New Roman"/>
          <w:sz w:val="24"/>
          <w:szCs w:val="24"/>
          <w:lang w:eastAsia="lv-LV"/>
        </w:rPr>
        <w:t xml:space="preserve">nodot </w:t>
      </w:r>
      <w:r w:rsidR="004803D7" w:rsidRPr="0092615F">
        <w:rPr>
          <w:rFonts w:ascii="Times New Roman" w:hAnsi="Times New Roman"/>
          <w:sz w:val="24"/>
          <w:szCs w:val="24"/>
          <w:lang w:eastAsia="lv-LV"/>
        </w:rPr>
        <w:t>to</w:t>
      </w:r>
      <w:r w:rsidRPr="0092615F">
        <w:rPr>
          <w:rFonts w:ascii="Times New Roman" w:hAnsi="Times New Roman"/>
          <w:sz w:val="24"/>
          <w:szCs w:val="24"/>
          <w:lang w:eastAsia="lv-LV"/>
        </w:rPr>
        <w:t xml:space="preserve"> privātajam sektoram, kurš, iespējams, varētu būt inovatīvāks, elastīgāks un varētu tikt galā ātrāk</w:t>
      </w:r>
      <w:r w:rsidR="00DF1D73" w:rsidRPr="0092615F">
        <w:rPr>
          <w:rFonts w:ascii="Times New Roman" w:hAnsi="Times New Roman"/>
          <w:sz w:val="24"/>
          <w:szCs w:val="24"/>
          <w:lang w:eastAsia="lv-LV"/>
        </w:rPr>
        <w:t xml:space="preserve"> ar</w:t>
      </w:r>
      <w:r w:rsidR="00B40160" w:rsidRPr="0092615F">
        <w:rPr>
          <w:rFonts w:ascii="Times New Roman" w:hAnsi="Times New Roman"/>
          <w:sz w:val="24"/>
          <w:szCs w:val="24"/>
          <w:lang w:eastAsia="lv-LV"/>
        </w:rPr>
        <w:t xml:space="preserve"> projekta īstenošanu</w:t>
      </w:r>
      <w:r w:rsidRPr="0092615F">
        <w:rPr>
          <w:rFonts w:ascii="Times New Roman" w:hAnsi="Times New Roman"/>
          <w:sz w:val="24"/>
          <w:szCs w:val="24"/>
          <w:lang w:eastAsia="lv-LV"/>
        </w:rPr>
        <w:t xml:space="preserve">. </w:t>
      </w:r>
      <w:r w:rsidR="00AA546E" w:rsidRPr="0092615F">
        <w:rPr>
          <w:rFonts w:ascii="Times New Roman" w:hAnsi="Times New Roman"/>
          <w:sz w:val="24"/>
          <w:szCs w:val="24"/>
          <w:lang w:eastAsia="lv-LV"/>
        </w:rPr>
        <w:t>Tāpat ar PPP palīdzību ir uzcelts</w:t>
      </w:r>
      <w:r w:rsidR="000E7661" w:rsidRPr="0092615F">
        <w:rPr>
          <w:rFonts w:ascii="Times New Roman" w:hAnsi="Times New Roman"/>
          <w:sz w:val="24"/>
          <w:szCs w:val="24"/>
          <w:lang w:eastAsia="lv-LV"/>
        </w:rPr>
        <w:t xml:space="preserve"> </w:t>
      </w:r>
      <w:r w:rsidR="00716A2C" w:rsidRPr="0092615F">
        <w:rPr>
          <w:rFonts w:ascii="Times New Roman" w:hAnsi="Times New Roman"/>
          <w:sz w:val="24"/>
          <w:szCs w:val="24"/>
          <w:lang w:eastAsia="lv-LV"/>
        </w:rPr>
        <w:t>t</w:t>
      </w:r>
      <w:r w:rsidRPr="0092615F">
        <w:rPr>
          <w:rFonts w:ascii="Times New Roman" w:hAnsi="Times New Roman"/>
          <w:sz w:val="24"/>
          <w:szCs w:val="24"/>
          <w:lang w:eastAsia="lv-LV"/>
        </w:rPr>
        <w:t xml:space="preserve">iesas nams Jehvi </w:t>
      </w:r>
      <w:r w:rsidR="00551062" w:rsidRPr="0092615F">
        <w:rPr>
          <w:rFonts w:ascii="Times New Roman" w:hAnsi="Times New Roman"/>
          <w:sz w:val="24"/>
          <w:szCs w:val="24"/>
          <w:lang w:eastAsia="lv-LV"/>
        </w:rPr>
        <w:t xml:space="preserve">pilsētā </w:t>
      </w:r>
      <w:r w:rsidR="00C344C5" w:rsidRPr="0092615F">
        <w:rPr>
          <w:rFonts w:ascii="Times New Roman" w:hAnsi="Times New Roman"/>
          <w:sz w:val="24"/>
          <w:szCs w:val="24"/>
          <w:lang w:eastAsia="lv-LV"/>
        </w:rPr>
        <w:t>un policijas nams Kuresār</w:t>
      </w:r>
      <w:r w:rsidR="00551062" w:rsidRPr="0092615F">
        <w:rPr>
          <w:rFonts w:ascii="Times New Roman" w:hAnsi="Times New Roman"/>
          <w:sz w:val="24"/>
          <w:szCs w:val="24"/>
          <w:lang w:eastAsia="lv-LV"/>
        </w:rPr>
        <w:t>es pilsētā</w:t>
      </w:r>
      <w:r w:rsidRPr="0092615F">
        <w:rPr>
          <w:rFonts w:ascii="Times New Roman" w:hAnsi="Times New Roman"/>
          <w:sz w:val="24"/>
          <w:szCs w:val="24"/>
          <w:lang w:eastAsia="lv-LV"/>
        </w:rPr>
        <w:t xml:space="preserve">. </w:t>
      </w:r>
      <w:r w:rsidR="008C17BA" w:rsidRPr="0092615F">
        <w:rPr>
          <w:rFonts w:ascii="Times New Roman" w:hAnsi="Times New Roman"/>
          <w:sz w:val="24"/>
          <w:szCs w:val="24"/>
          <w:lang w:eastAsia="lv-LV"/>
        </w:rPr>
        <w:t>Tomēr</w:t>
      </w:r>
      <w:r w:rsidRPr="0092615F">
        <w:rPr>
          <w:rFonts w:ascii="Times New Roman" w:hAnsi="Times New Roman"/>
          <w:sz w:val="24"/>
          <w:szCs w:val="24"/>
          <w:lang w:eastAsia="lv-LV"/>
        </w:rPr>
        <w:t xml:space="preserve"> Igaunijā</w:t>
      </w:r>
      <w:r w:rsidR="008C17BA" w:rsidRPr="0092615F">
        <w:rPr>
          <w:rFonts w:ascii="Times New Roman" w:hAnsi="Times New Roman"/>
          <w:sz w:val="24"/>
          <w:szCs w:val="24"/>
          <w:lang w:eastAsia="lv-LV"/>
        </w:rPr>
        <w:t xml:space="preserve"> PPP jomā </w:t>
      </w:r>
      <w:r w:rsidRPr="0092615F">
        <w:rPr>
          <w:rFonts w:ascii="Times New Roman" w:hAnsi="Times New Roman"/>
          <w:sz w:val="24"/>
          <w:szCs w:val="24"/>
          <w:lang w:eastAsia="lv-LV"/>
        </w:rPr>
        <w:t xml:space="preserve">vēl </w:t>
      </w:r>
      <w:r w:rsidR="00430E6B" w:rsidRPr="0092615F">
        <w:rPr>
          <w:rFonts w:ascii="Times New Roman" w:hAnsi="Times New Roman"/>
          <w:sz w:val="24"/>
          <w:szCs w:val="24"/>
          <w:lang w:eastAsia="lv-LV"/>
        </w:rPr>
        <w:t xml:space="preserve">arvien nav īstenoti ceļu </w:t>
      </w:r>
      <w:r w:rsidRPr="0092615F">
        <w:rPr>
          <w:rFonts w:ascii="Times New Roman" w:hAnsi="Times New Roman"/>
          <w:sz w:val="24"/>
          <w:szCs w:val="24"/>
          <w:lang w:eastAsia="lv-LV"/>
        </w:rPr>
        <w:t xml:space="preserve">infrastruktūras projekti </w:t>
      </w:r>
      <w:r w:rsidR="007F18E2" w:rsidRPr="0092615F">
        <w:rPr>
          <w:rFonts w:ascii="Times New Roman" w:hAnsi="Times New Roman"/>
          <w:sz w:val="24"/>
          <w:szCs w:val="24"/>
          <w:lang w:eastAsia="lv-LV"/>
        </w:rPr>
        <w:t>(</w:t>
      </w:r>
      <w:r w:rsidRPr="0092615F">
        <w:rPr>
          <w:rFonts w:ascii="Times New Roman" w:hAnsi="Times New Roman"/>
          <w:sz w:val="24"/>
          <w:szCs w:val="24"/>
          <w:lang w:eastAsia="lv-LV"/>
        </w:rPr>
        <w:t>ceļi, tuneļi, tilti</w:t>
      </w:r>
      <w:r w:rsidR="007F18E2" w:rsidRPr="0092615F">
        <w:rPr>
          <w:rFonts w:ascii="Times New Roman" w:hAnsi="Times New Roman"/>
          <w:sz w:val="24"/>
          <w:szCs w:val="24"/>
          <w:lang w:eastAsia="lv-LV"/>
        </w:rPr>
        <w:t>)</w:t>
      </w:r>
      <w:r w:rsidR="00363F85" w:rsidRPr="0092615F">
        <w:rPr>
          <w:rFonts w:ascii="Times New Roman" w:hAnsi="Times New Roman"/>
          <w:sz w:val="24"/>
          <w:szCs w:val="24"/>
          <w:lang w:eastAsia="lv-LV"/>
        </w:rPr>
        <w:t>,</w:t>
      </w:r>
      <w:r w:rsidRPr="0092615F">
        <w:rPr>
          <w:rFonts w:ascii="Times New Roman" w:hAnsi="Times New Roman"/>
          <w:sz w:val="24"/>
          <w:szCs w:val="24"/>
          <w:lang w:eastAsia="lv-LV"/>
        </w:rPr>
        <w:t xml:space="preserve"> kas ir ļoti izplatīt</w:t>
      </w:r>
      <w:r w:rsidR="007F18E2" w:rsidRPr="0092615F">
        <w:rPr>
          <w:rFonts w:ascii="Times New Roman" w:hAnsi="Times New Roman"/>
          <w:sz w:val="24"/>
          <w:szCs w:val="24"/>
          <w:lang w:eastAsia="lv-LV"/>
        </w:rPr>
        <w:t>i</w:t>
      </w:r>
      <w:r w:rsidRPr="0092615F">
        <w:rPr>
          <w:rFonts w:ascii="Times New Roman" w:hAnsi="Times New Roman"/>
          <w:sz w:val="24"/>
          <w:szCs w:val="24"/>
          <w:lang w:eastAsia="lv-LV"/>
        </w:rPr>
        <w:t xml:space="preserve"> citur pasaulē.</w:t>
      </w:r>
    </w:p>
    <w:p w14:paraId="6E378F07" w14:textId="77777777" w:rsidR="00D55F37" w:rsidRPr="0092615F" w:rsidRDefault="0004579F" w:rsidP="00E40EB8">
      <w:pPr>
        <w:spacing w:after="0" w:line="240" w:lineRule="auto"/>
        <w:ind w:firstLine="720"/>
        <w:jc w:val="both"/>
        <w:rPr>
          <w:rFonts w:ascii="Times New Roman" w:hAnsi="Times New Roman"/>
          <w:sz w:val="24"/>
          <w:szCs w:val="24"/>
          <w:lang w:eastAsia="lv-LV"/>
        </w:rPr>
      </w:pPr>
      <w:r w:rsidRPr="0092615F">
        <w:rPr>
          <w:rFonts w:ascii="Times New Roman" w:hAnsi="Times New Roman"/>
          <w:sz w:val="24"/>
          <w:szCs w:val="24"/>
          <w:lang w:eastAsia="lv-LV"/>
        </w:rPr>
        <w:t>F</w:t>
      </w:r>
      <w:r w:rsidR="00D55F37" w:rsidRPr="0092615F">
        <w:rPr>
          <w:rFonts w:ascii="Times New Roman" w:hAnsi="Times New Roman"/>
          <w:sz w:val="24"/>
          <w:szCs w:val="24"/>
          <w:lang w:eastAsia="lv-LV"/>
        </w:rPr>
        <w:t>inansiāl</w:t>
      </w:r>
      <w:r w:rsidR="00E75FF4" w:rsidRPr="0092615F">
        <w:rPr>
          <w:rFonts w:ascii="Times New Roman" w:hAnsi="Times New Roman"/>
          <w:sz w:val="24"/>
          <w:szCs w:val="24"/>
          <w:lang w:eastAsia="lv-LV"/>
        </w:rPr>
        <w:t>u</w:t>
      </w:r>
      <w:r w:rsidR="00D55F37" w:rsidRPr="0092615F">
        <w:rPr>
          <w:rFonts w:ascii="Times New Roman" w:hAnsi="Times New Roman"/>
          <w:sz w:val="24"/>
          <w:szCs w:val="24"/>
          <w:lang w:eastAsia="lv-LV"/>
        </w:rPr>
        <w:t xml:space="preserve"> apsvērum</w:t>
      </w:r>
      <w:r w:rsidR="00E75FF4" w:rsidRPr="0092615F">
        <w:rPr>
          <w:rFonts w:ascii="Times New Roman" w:hAnsi="Times New Roman"/>
          <w:sz w:val="24"/>
          <w:szCs w:val="24"/>
          <w:lang w:eastAsia="lv-LV"/>
        </w:rPr>
        <w:t>u dēļ</w:t>
      </w:r>
      <w:r w:rsidR="00D55F37" w:rsidRPr="0092615F">
        <w:rPr>
          <w:rFonts w:ascii="Times New Roman" w:hAnsi="Times New Roman"/>
          <w:sz w:val="24"/>
          <w:szCs w:val="24"/>
          <w:lang w:eastAsia="lv-LV"/>
        </w:rPr>
        <w:t xml:space="preserve"> Igaunijā līdz šim nav īstenoti liela mēroga infrastruktūras </w:t>
      </w:r>
      <w:r w:rsidR="003D0E5C" w:rsidRPr="0092615F">
        <w:rPr>
          <w:rFonts w:ascii="Times New Roman" w:hAnsi="Times New Roman"/>
          <w:sz w:val="24"/>
          <w:szCs w:val="24"/>
          <w:lang w:eastAsia="lv-LV"/>
        </w:rPr>
        <w:t xml:space="preserve">PPP </w:t>
      </w:r>
      <w:r w:rsidR="00D55F37" w:rsidRPr="0092615F">
        <w:rPr>
          <w:rFonts w:ascii="Times New Roman" w:hAnsi="Times New Roman"/>
          <w:sz w:val="24"/>
          <w:szCs w:val="24"/>
          <w:lang w:eastAsia="lv-LV"/>
        </w:rPr>
        <w:t>projekti</w:t>
      </w:r>
      <w:r w:rsidR="00BA48A5" w:rsidRPr="0092615F">
        <w:rPr>
          <w:rFonts w:ascii="Times New Roman" w:hAnsi="Times New Roman"/>
          <w:sz w:val="24"/>
          <w:szCs w:val="24"/>
          <w:lang w:eastAsia="lv-LV"/>
        </w:rPr>
        <w:t xml:space="preserve">, jo atbilstoši ekspertu vērtējumam </w:t>
      </w:r>
      <w:r w:rsidR="00D55F37" w:rsidRPr="0092615F">
        <w:rPr>
          <w:rFonts w:ascii="Times New Roman" w:hAnsi="Times New Roman"/>
          <w:sz w:val="24"/>
          <w:szCs w:val="24"/>
          <w:lang w:eastAsia="lv-LV"/>
        </w:rPr>
        <w:t xml:space="preserve">viena no būtiskām </w:t>
      </w:r>
      <w:r w:rsidR="00FB31B7">
        <w:rPr>
          <w:rFonts w:ascii="Times New Roman" w:hAnsi="Times New Roman"/>
          <w:sz w:val="24"/>
          <w:szCs w:val="24"/>
          <w:lang w:eastAsia="lv-LV"/>
        </w:rPr>
        <w:t>bažām</w:t>
      </w:r>
      <w:r w:rsidR="00D55F37" w:rsidRPr="0092615F">
        <w:rPr>
          <w:rFonts w:ascii="Times New Roman" w:hAnsi="Times New Roman"/>
          <w:sz w:val="24"/>
          <w:szCs w:val="24"/>
          <w:lang w:eastAsia="lv-LV"/>
        </w:rPr>
        <w:t xml:space="preserve"> ir tāda, ka PPP maksās vairāk nekā valsts finansējums. Piemēram, pagājušajā gadā par </w:t>
      </w:r>
      <w:proofErr w:type="spellStart"/>
      <w:r w:rsidR="00D55F37" w:rsidRPr="0092615F">
        <w:rPr>
          <w:rFonts w:ascii="Times New Roman" w:hAnsi="Times New Roman"/>
          <w:sz w:val="24"/>
          <w:szCs w:val="24"/>
          <w:lang w:eastAsia="lv-LV"/>
        </w:rPr>
        <w:t>Sāremā</w:t>
      </w:r>
      <w:proofErr w:type="spellEnd"/>
      <w:r w:rsidR="00D55F37" w:rsidRPr="0092615F">
        <w:rPr>
          <w:rFonts w:ascii="Times New Roman" w:hAnsi="Times New Roman"/>
          <w:sz w:val="24"/>
          <w:szCs w:val="24"/>
          <w:lang w:eastAsia="lv-LV"/>
        </w:rPr>
        <w:t xml:space="preserve"> tiltu tika publicēts ziņojums, kurā teikts, ka PPP ir visdārgākā alternatīva projekta finansēšanai. </w:t>
      </w:r>
      <w:r w:rsidR="0019305C" w:rsidRPr="0092615F">
        <w:rPr>
          <w:rFonts w:ascii="Times New Roman" w:hAnsi="Times New Roman"/>
          <w:sz w:val="24"/>
          <w:szCs w:val="24"/>
          <w:lang w:eastAsia="lv-LV"/>
        </w:rPr>
        <w:t xml:space="preserve">Tomēr </w:t>
      </w:r>
      <w:r w:rsidR="00F31702" w:rsidRPr="0092615F">
        <w:rPr>
          <w:rFonts w:ascii="Times New Roman" w:hAnsi="Times New Roman"/>
          <w:sz w:val="24"/>
          <w:szCs w:val="24"/>
          <w:lang w:eastAsia="lv-LV"/>
        </w:rPr>
        <w:t xml:space="preserve">igauņu </w:t>
      </w:r>
      <w:r w:rsidR="0019305C" w:rsidRPr="0092615F">
        <w:rPr>
          <w:rFonts w:ascii="Times New Roman" w:hAnsi="Times New Roman"/>
          <w:sz w:val="24"/>
          <w:szCs w:val="24"/>
          <w:lang w:eastAsia="lv-LV"/>
        </w:rPr>
        <w:t xml:space="preserve">eksperti norādi </w:t>
      </w:r>
      <w:r w:rsidR="008A611D" w:rsidRPr="0092615F">
        <w:rPr>
          <w:rFonts w:ascii="Times New Roman" w:hAnsi="Times New Roman"/>
          <w:sz w:val="24"/>
          <w:szCs w:val="24"/>
          <w:lang w:eastAsia="lv-LV"/>
        </w:rPr>
        <w:t>–</w:t>
      </w:r>
      <w:r w:rsidR="0019305C" w:rsidRPr="0092615F">
        <w:rPr>
          <w:rFonts w:ascii="Times New Roman" w:hAnsi="Times New Roman"/>
          <w:sz w:val="24"/>
          <w:szCs w:val="24"/>
          <w:lang w:eastAsia="lv-LV"/>
        </w:rPr>
        <w:t xml:space="preserve"> </w:t>
      </w:r>
      <w:r w:rsidR="00CF5F69">
        <w:rPr>
          <w:rFonts w:ascii="Times New Roman" w:hAnsi="Times New Roman"/>
          <w:sz w:val="24"/>
          <w:szCs w:val="24"/>
          <w:lang w:eastAsia="lv-LV"/>
        </w:rPr>
        <w:t>“</w:t>
      </w:r>
      <w:r w:rsidR="00AE058C">
        <w:rPr>
          <w:rFonts w:ascii="Times New Roman" w:hAnsi="Times New Roman"/>
          <w:sz w:val="24"/>
          <w:szCs w:val="24"/>
          <w:lang w:eastAsia="lv-LV"/>
        </w:rPr>
        <w:t>J</w:t>
      </w:r>
      <w:r w:rsidR="00D55F37" w:rsidRPr="0092615F">
        <w:rPr>
          <w:rFonts w:ascii="Times New Roman" w:hAnsi="Times New Roman"/>
          <w:sz w:val="24"/>
          <w:szCs w:val="24"/>
          <w:lang w:eastAsia="lv-LV"/>
        </w:rPr>
        <w:t>a nevaram atļauties kredītu, tad ceļ</w:t>
      </w:r>
      <w:r w:rsidR="00742E2A" w:rsidRPr="0092615F">
        <w:rPr>
          <w:rFonts w:ascii="Times New Roman" w:hAnsi="Times New Roman"/>
          <w:sz w:val="24"/>
          <w:szCs w:val="24"/>
          <w:lang w:eastAsia="lv-LV"/>
        </w:rPr>
        <w:t>š</w:t>
      </w:r>
      <w:r w:rsidR="00D55F37" w:rsidRPr="0092615F">
        <w:rPr>
          <w:rFonts w:ascii="Times New Roman" w:hAnsi="Times New Roman"/>
          <w:sz w:val="24"/>
          <w:szCs w:val="24"/>
          <w:lang w:eastAsia="lv-LV"/>
        </w:rPr>
        <w:t xml:space="preserve"> vai tilt</w:t>
      </w:r>
      <w:r w:rsidR="00742E2A" w:rsidRPr="0092615F">
        <w:rPr>
          <w:rFonts w:ascii="Times New Roman" w:hAnsi="Times New Roman"/>
          <w:sz w:val="24"/>
          <w:szCs w:val="24"/>
          <w:lang w:eastAsia="lv-LV"/>
        </w:rPr>
        <w:t>s</w:t>
      </w:r>
      <w:r w:rsidR="00D55F37" w:rsidRPr="0092615F">
        <w:rPr>
          <w:rFonts w:ascii="Times New Roman" w:hAnsi="Times New Roman"/>
          <w:sz w:val="24"/>
          <w:szCs w:val="24"/>
          <w:lang w:eastAsia="lv-LV"/>
        </w:rPr>
        <w:t xml:space="preserve"> </w:t>
      </w:r>
      <w:r w:rsidR="00742E2A" w:rsidRPr="0092615F">
        <w:rPr>
          <w:rFonts w:ascii="Times New Roman" w:hAnsi="Times New Roman"/>
          <w:sz w:val="24"/>
          <w:szCs w:val="24"/>
          <w:lang w:eastAsia="lv-LV"/>
        </w:rPr>
        <w:t>netiks uzbūvēts</w:t>
      </w:r>
      <w:r w:rsidR="00D55F37" w:rsidRPr="0092615F">
        <w:rPr>
          <w:rFonts w:ascii="Times New Roman" w:hAnsi="Times New Roman"/>
          <w:sz w:val="24"/>
          <w:szCs w:val="24"/>
          <w:lang w:eastAsia="lv-LV"/>
        </w:rPr>
        <w:t>, bet, ja tas tiešām ir nepieciešams, var izmantot alternatīvu un sadarboties ar privāto sektoru, kas parādu nepalielinās</w:t>
      </w:r>
      <w:r w:rsidR="009024F9" w:rsidRPr="0092615F">
        <w:rPr>
          <w:rFonts w:ascii="Times New Roman" w:hAnsi="Times New Roman"/>
          <w:sz w:val="24"/>
          <w:szCs w:val="24"/>
          <w:lang w:eastAsia="lv-LV"/>
        </w:rPr>
        <w:t>,</w:t>
      </w:r>
      <w:r w:rsidR="00D55F37" w:rsidRPr="0092615F">
        <w:rPr>
          <w:rFonts w:ascii="Times New Roman" w:hAnsi="Times New Roman"/>
          <w:sz w:val="24"/>
          <w:szCs w:val="24"/>
          <w:lang w:eastAsia="lv-LV"/>
        </w:rPr>
        <w:t xml:space="preserve"> </w:t>
      </w:r>
      <w:r w:rsidR="009024F9" w:rsidRPr="0092615F">
        <w:rPr>
          <w:rFonts w:ascii="Times New Roman" w:hAnsi="Times New Roman"/>
          <w:sz w:val="24"/>
          <w:szCs w:val="24"/>
          <w:lang w:eastAsia="lv-LV"/>
        </w:rPr>
        <w:t>turklāt b</w:t>
      </w:r>
      <w:r w:rsidR="00D55F37" w:rsidRPr="0092615F">
        <w:rPr>
          <w:rFonts w:ascii="Times New Roman" w:hAnsi="Times New Roman"/>
          <w:sz w:val="24"/>
          <w:szCs w:val="24"/>
          <w:lang w:eastAsia="lv-LV"/>
        </w:rPr>
        <w:t>eidzot tiek runāts par to, vai mums vairāk rūp PPP darījuma augstā cena vai tas, ka infrastruktūras attīstība vispār tiks izbūvēta</w:t>
      </w:r>
      <w:r w:rsidR="00EB2E8B" w:rsidRPr="0092615F">
        <w:rPr>
          <w:rFonts w:ascii="Times New Roman" w:hAnsi="Times New Roman"/>
          <w:sz w:val="24"/>
          <w:szCs w:val="24"/>
          <w:lang w:eastAsia="lv-LV"/>
        </w:rPr>
        <w:t xml:space="preserve"> -</w:t>
      </w:r>
      <w:r w:rsidR="00D55F37" w:rsidRPr="0092615F">
        <w:rPr>
          <w:rFonts w:ascii="Times New Roman" w:hAnsi="Times New Roman"/>
          <w:sz w:val="24"/>
          <w:szCs w:val="24"/>
          <w:lang w:eastAsia="lv-LV"/>
        </w:rPr>
        <w:t xml:space="preserve"> </w:t>
      </w:r>
      <w:r w:rsidR="00EB2E8B" w:rsidRPr="0092615F">
        <w:rPr>
          <w:rFonts w:ascii="Times New Roman" w:hAnsi="Times New Roman"/>
          <w:sz w:val="24"/>
          <w:szCs w:val="24"/>
          <w:lang w:eastAsia="lv-LV"/>
        </w:rPr>
        <w:t>j</w:t>
      </w:r>
      <w:r w:rsidR="00D55F37" w:rsidRPr="0092615F">
        <w:rPr>
          <w:rFonts w:ascii="Times New Roman" w:hAnsi="Times New Roman"/>
          <w:sz w:val="24"/>
          <w:szCs w:val="24"/>
          <w:lang w:eastAsia="lv-LV"/>
        </w:rPr>
        <w:t>ums vienkārši jāizsver plusi un mīnusi.”</w:t>
      </w:r>
      <w:r w:rsidR="00D55F37" w:rsidRPr="0092615F">
        <w:rPr>
          <w:rStyle w:val="Vresatsauce"/>
          <w:rFonts w:ascii="Times New Roman" w:hAnsi="Times New Roman"/>
          <w:sz w:val="24"/>
          <w:szCs w:val="24"/>
          <w:lang w:eastAsia="lv-LV"/>
        </w:rPr>
        <w:footnoteReference w:id="14"/>
      </w:r>
    </w:p>
    <w:p w14:paraId="6476F4A7" w14:textId="77777777" w:rsidR="00D55F37" w:rsidRPr="0092615F" w:rsidRDefault="00D55F37" w:rsidP="00E40EB8">
      <w:pPr>
        <w:spacing w:after="0" w:line="240" w:lineRule="auto"/>
        <w:ind w:firstLine="720"/>
        <w:jc w:val="both"/>
        <w:rPr>
          <w:rFonts w:ascii="Times New Roman" w:hAnsi="Times New Roman"/>
          <w:sz w:val="24"/>
          <w:szCs w:val="24"/>
          <w:lang w:eastAsia="lv-LV"/>
        </w:rPr>
      </w:pPr>
      <w:r w:rsidRPr="0092615F">
        <w:rPr>
          <w:rFonts w:ascii="Times New Roman" w:hAnsi="Times New Roman"/>
          <w:sz w:val="24"/>
          <w:szCs w:val="24"/>
          <w:lang w:eastAsia="lv-LV"/>
        </w:rPr>
        <w:t>Igaunijā valsts tiesību akti aizliedz valsts pamatfunkciju deleģēšanu privātajam sektoram</w:t>
      </w:r>
      <w:r w:rsidR="006604E3" w:rsidRPr="0092615F">
        <w:rPr>
          <w:rFonts w:ascii="Times New Roman" w:hAnsi="Times New Roman"/>
          <w:sz w:val="24"/>
          <w:szCs w:val="24"/>
          <w:lang w:eastAsia="lv-LV"/>
        </w:rPr>
        <w:t xml:space="preserve">, </w:t>
      </w:r>
      <w:r w:rsidR="005E471E" w:rsidRPr="0092615F">
        <w:rPr>
          <w:rFonts w:ascii="Times New Roman" w:hAnsi="Times New Roman"/>
          <w:sz w:val="24"/>
          <w:szCs w:val="24"/>
          <w:lang w:eastAsia="lv-LV"/>
        </w:rPr>
        <w:t>t</w:t>
      </w:r>
      <w:r w:rsidR="006604E3" w:rsidRPr="0092615F">
        <w:rPr>
          <w:rFonts w:ascii="Times New Roman" w:hAnsi="Times New Roman"/>
          <w:sz w:val="24"/>
          <w:szCs w:val="24"/>
          <w:lang w:eastAsia="lv-LV"/>
        </w:rPr>
        <w:t>omēr</w:t>
      </w:r>
      <w:r w:rsidR="005E471E" w:rsidRPr="0092615F">
        <w:rPr>
          <w:rFonts w:ascii="Times New Roman" w:hAnsi="Times New Roman"/>
          <w:sz w:val="24"/>
          <w:szCs w:val="24"/>
          <w:lang w:eastAsia="lv-LV"/>
        </w:rPr>
        <w:t xml:space="preserve"> v</w:t>
      </w:r>
      <w:r w:rsidRPr="0092615F">
        <w:rPr>
          <w:rFonts w:ascii="Times New Roman" w:hAnsi="Times New Roman"/>
          <w:sz w:val="24"/>
          <w:szCs w:val="24"/>
          <w:lang w:eastAsia="lv-LV"/>
        </w:rPr>
        <w:t xml:space="preserve">isu pārējo, kas nav valsts pamatfunkcija, varētu </w:t>
      </w:r>
      <w:r w:rsidR="005E471E" w:rsidRPr="0092615F">
        <w:rPr>
          <w:rFonts w:ascii="Times New Roman" w:hAnsi="Times New Roman"/>
          <w:sz w:val="24"/>
          <w:szCs w:val="24"/>
          <w:lang w:eastAsia="lv-LV"/>
        </w:rPr>
        <w:t>r</w:t>
      </w:r>
      <w:r w:rsidRPr="0092615F">
        <w:rPr>
          <w:rFonts w:ascii="Times New Roman" w:hAnsi="Times New Roman"/>
          <w:sz w:val="24"/>
          <w:szCs w:val="24"/>
          <w:lang w:eastAsia="lv-LV"/>
        </w:rPr>
        <w:t>isināt ar PPP</w:t>
      </w:r>
      <w:r w:rsidRPr="0092615F" w:rsidDel="006509CC">
        <w:rPr>
          <w:rFonts w:ascii="Times New Roman" w:hAnsi="Times New Roman"/>
          <w:sz w:val="24"/>
          <w:szCs w:val="24"/>
          <w:lang w:eastAsia="lv-LV"/>
        </w:rPr>
        <w:t>.</w:t>
      </w:r>
      <w:r w:rsidRPr="0092615F">
        <w:rPr>
          <w:rFonts w:ascii="Times New Roman" w:hAnsi="Times New Roman"/>
          <w:sz w:val="24"/>
          <w:szCs w:val="24"/>
          <w:lang w:eastAsia="lv-LV"/>
        </w:rPr>
        <w:t>”</w:t>
      </w:r>
      <w:r w:rsidRPr="0092615F">
        <w:rPr>
          <w:rStyle w:val="Vresatsauce"/>
          <w:rFonts w:ascii="Times New Roman" w:hAnsi="Times New Roman"/>
          <w:sz w:val="24"/>
          <w:szCs w:val="24"/>
          <w:lang w:eastAsia="lv-LV"/>
        </w:rPr>
        <w:footnoteReference w:id="15"/>
      </w:r>
    </w:p>
    <w:p w14:paraId="4294A746" w14:textId="77777777" w:rsidR="00D55F37" w:rsidRPr="0092615F" w:rsidRDefault="00D55F37" w:rsidP="00E40EB8">
      <w:pPr>
        <w:spacing w:after="0" w:line="240" w:lineRule="auto"/>
        <w:ind w:firstLine="720"/>
        <w:jc w:val="both"/>
        <w:rPr>
          <w:rFonts w:ascii="Times New Roman" w:hAnsi="Times New Roman"/>
          <w:sz w:val="24"/>
          <w:szCs w:val="24"/>
          <w:lang w:eastAsia="lv-LV"/>
        </w:rPr>
      </w:pPr>
      <w:r w:rsidRPr="0092615F">
        <w:rPr>
          <w:rFonts w:ascii="Times New Roman" w:hAnsi="Times New Roman"/>
          <w:sz w:val="24"/>
          <w:szCs w:val="24"/>
          <w:lang w:eastAsia="lv-LV"/>
        </w:rPr>
        <w:t xml:space="preserve">Igaunijā nav īpaša likuma par PPP un koncesijām, privāto līdzdalību infrastruktūras projektos lielā mērā regulē Publisko iepirkumu likums. </w:t>
      </w:r>
      <w:r w:rsidR="00A23A15" w:rsidRPr="0092615F">
        <w:rPr>
          <w:rFonts w:ascii="Times New Roman" w:hAnsi="Times New Roman"/>
          <w:sz w:val="24"/>
          <w:szCs w:val="24"/>
          <w:lang w:eastAsia="lv-LV"/>
        </w:rPr>
        <w:t>Savukārt</w:t>
      </w:r>
      <w:r w:rsidRPr="0092615F">
        <w:rPr>
          <w:rFonts w:ascii="Times New Roman" w:hAnsi="Times New Roman"/>
          <w:sz w:val="24"/>
          <w:szCs w:val="24"/>
          <w:lang w:eastAsia="lv-LV"/>
        </w:rPr>
        <w:t xml:space="preserve"> Administratīvās sadarbības likums (</w:t>
      </w:r>
      <w:r w:rsidR="00046C1C" w:rsidRPr="0092615F">
        <w:rPr>
          <w:rFonts w:ascii="Times New Roman" w:hAnsi="Times New Roman"/>
          <w:sz w:val="24"/>
          <w:szCs w:val="24"/>
          <w:lang w:eastAsia="lv-LV"/>
        </w:rPr>
        <w:t xml:space="preserve">pieņemts </w:t>
      </w:r>
      <w:r w:rsidRPr="0092615F">
        <w:rPr>
          <w:rFonts w:ascii="Times New Roman" w:hAnsi="Times New Roman"/>
          <w:sz w:val="24"/>
          <w:szCs w:val="24"/>
          <w:lang w:eastAsia="lv-LV"/>
        </w:rPr>
        <w:t>2003</w:t>
      </w:r>
      <w:r w:rsidR="00046C1C" w:rsidRPr="0092615F">
        <w:rPr>
          <w:rFonts w:ascii="Times New Roman" w:hAnsi="Times New Roman"/>
          <w:sz w:val="24"/>
          <w:szCs w:val="24"/>
          <w:lang w:eastAsia="lv-LV"/>
        </w:rPr>
        <w:t>.</w:t>
      </w:r>
      <w:r w:rsidR="00566437" w:rsidRPr="0092615F">
        <w:rPr>
          <w:rFonts w:ascii="Times New Roman" w:hAnsi="Times New Roman"/>
          <w:sz w:val="24"/>
          <w:szCs w:val="24"/>
          <w:lang w:eastAsia="lv-LV"/>
        </w:rPr>
        <w:t xml:space="preserve"> </w:t>
      </w:r>
      <w:r w:rsidR="00046C1C" w:rsidRPr="0092615F">
        <w:rPr>
          <w:rFonts w:ascii="Times New Roman" w:hAnsi="Times New Roman"/>
          <w:sz w:val="24"/>
          <w:szCs w:val="24"/>
          <w:lang w:eastAsia="lv-LV"/>
        </w:rPr>
        <w:t>gadā</w:t>
      </w:r>
      <w:r w:rsidRPr="0092615F">
        <w:rPr>
          <w:rFonts w:ascii="Times New Roman" w:hAnsi="Times New Roman"/>
          <w:sz w:val="24"/>
          <w:szCs w:val="24"/>
          <w:lang w:eastAsia="lv-LV"/>
        </w:rPr>
        <w:t>) paredz noteikumu un prasību kopumu PPP projektu agrīna</w:t>
      </w:r>
      <w:r w:rsidR="009E71E8" w:rsidRPr="0092615F">
        <w:rPr>
          <w:rFonts w:ascii="Times New Roman" w:hAnsi="Times New Roman"/>
          <w:sz w:val="24"/>
          <w:szCs w:val="24"/>
          <w:lang w:eastAsia="lv-LV"/>
        </w:rPr>
        <w:t>ja</w:t>
      </w:r>
      <w:r w:rsidRPr="0092615F">
        <w:rPr>
          <w:rFonts w:ascii="Times New Roman" w:hAnsi="Times New Roman"/>
          <w:sz w:val="24"/>
          <w:szCs w:val="24"/>
          <w:lang w:eastAsia="lv-LV"/>
        </w:rPr>
        <w:t>i stadijai</w:t>
      </w:r>
      <w:r w:rsidR="009B2942" w:rsidRPr="0092615F">
        <w:rPr>
          <w:rFonts w:ascii="Times New Roman" w:hAnsi="Times New Roman"/>
          <w:sz w:val="24"/>
          <w:szCs w:val="24"/>
          <w:lang w:eastAsia="lv-LV"/>
        </w:rPr>
        <w:t>, kā arī</w:t>
      </w:r>
      <w:r w:rsidR="00801AEF" w:rsidRPr="0092615F">
        <w:rPr>
          <w:rFonts w:ascii="Times New Roman" w:hAnsi="Times New Roman"/>
          <w:sz w:val="24"/>
          <w:szCs w:val="24"/>
          <w:lang w:eastAsia="lv-LV"/>
        </w:rPr>
        <w:t xml:space="preserve"> </w:t>
      </w:r>
      <w:r w:rsidRPr="0092615F">
        <w:rPr>
          <w:rFonts w:ascii="Times New Roman" w:hAnsi="Times New Roman"/>
          <w:sz w:val="24"/>
          <w:szCs w:val="24"/>
          <w:lang w:eastAsia="lv-LV"/>
        </w:rPr>
        <w:t>pēc</w:t>
      </w:r>
      <w:r w:rsidR="00801AEF" w:rsidRPr="0092615F">
        <w:rPr>
          <w:rFonts w:ascii="Times New Roman" w:hAnsi="Times New Roman"/>
          <w:sz w:val="24"/>
          <w:szCs w:val="24"/>
          <w:lang w:eastAsia="lv-LV"/>
        </w:rPr>
        <w:t xml:space="preserve"> tā</w:t>
      </w:r>
      <w:r w:rsidRPr="0092615F">
        <w:rPr>
          <w:rFonts w:ascii="Times New Roman" w:hAnsi="Times New Roman"/>
          <w:sz w:val="24"/>
          <w:szCs w:val="24"/>
          <w:lang w:eastAsia="lv-LV"/>
        </w:rPr>
        <w:t xml:space="preserve"> pabeigšanas.</w:t>
      </w:r>
      <w:r w:rsidRPr="0092615F">
        <w:rPr>
          <w:rStyle w:val="Vresatsauce"/>
          <w:rFonts w:ascii="Times New Roman" w:hAnsi="Times New Roman"/>
          <w:sz w:val="24"/>
          <w:szCs w:val="24"/>
          <w:lang w:eastAsia="lv-LV"/>
        </w:rPr>
        <w:footnoteReference w:id="16"/>
      </w:r>
    </w:p>
    <w:p w14:paraId="5BE204E4" w14:textId="2FD7684D" w:rsidR="00D55F37" w:rsidRPr="0092615F" w:rsidRDefault="00D55F37" w:rsidP="00E40EB8">
      <w:pPr>
        <w:spacing w:after="0" w:line="240" w:lineRule="auto"/>
        <w:ind w:firstLine="720"/>
        <w:jc w:val="both"/>
        <w:rPr>
          <w:rFonts w:ascii="Times New Roman" w:hAnsi="Times New Roman"/>
          <w:sz w:val="24"/>
          <w:szCs w:val="24"/>
        </w:rPr>
      </w:pPr>
      <w:r w:rsidRPr="0092615F">
        <w:rPr>
          <w:rFonts w:ascii="Times New Roman" w:hAnsi="Times New Roman"/>
          <w:sz w:val="24"/>
          <w:szCs w:val="24"/>
          <w:lang w:eastAsia="lv-LV"/>
        </w:rPr>
        <w:t>2021. gada 16. aprīlī</w:t>
      </w:r>
      <w:r w:rsidRPr="0092615F">
        <w:rPr>
          <w:rStyle w:val="Vresatsauce"/>
          <w:rFonts w:ascii="Times New Roman" w:hAnsi="Times New Roman"/>
          <w:sz w:val="24"/>
          <w:szCs w:val="24"/>
          <w:lang w:eastAsia="lv-LV"/>
        </w:rPr>
        <w:footnoteReference w:id="17"/>
      </w:r>
      <w:r w:rsidRPr="0092615F">
        <w:rPr>
          <w:rFonts w:ascii="Times New Roman" w:hAnsi="Times New Roman"/>
          <w:sz w:val="24"/>
          <w:szCs w:val="24"/>
          <w:lang w:eastAsia="lv-LV"/>
        </w:rPr>
        <w:t xml:space="preserve"> starptautisks juridiskais birojs</w:t>
      </w:r>
      <w:r w:rsidR="007467EF" w:rsidRPr="0092615F">
        <w:rPr>
          <w:rFonts w:ascii="Times New Roman" w:hAnsi="Times New Roman"/>
          <w:sz w:val="24"/>
          <w:szCs w:val="24"/>
          <w:lang w:eastAsia="lv-LV"/>
        </w:rPr>
        <w:t xml:space="preserve"> “</w:t>
      </w:r>
      <w:proofErr w:type="spellStart"/>
      <w:r w:rsidR="007467EF" w:rsidRPr="0092615F">
        <w:rPr>
          <w:rFonts w:ascii="Times New Roman" w:hAnsi="Times New Roman"/>
          <w:sz w:val="24"/>
          <w:szCs w:val="24"/>
          <w:lang w:eastAsia="lv-LV"/>
        </w:rPr>
        <w:t>Triniti</w:t>
      </w:r>
      <w:proofErr w:type="spellEnd"/>
      <w:r w:rsidR="007467EF" w:rsidRPr="0092615F">
        <w:rPr>
          <w:rFonts w:ascii="Times New Roman" w:hAnsi="Times New Roman"/>
          <w:sz w:val="24"/>
          <w:szCs w:val="24"/>
          <w:lang w:eastAsia="lv-LV"/>
        </w:rPr>
        <w:t>”</w:t>
      </w:r>
      <w:r w:rsidRPr="0092615F">
        <w:rPr>
          <w:rFonts w:ascii="Times New Roman" w:hAnsi="Times New Roman"/>
          <w:sz w:val="24"/>
          <w:szCs w:val="24"/>
          <w:lang w:eastAsia="lv-LV"/>
        </w:rPr>
        <w:t xml:space="preserve"> ir publicējis analīzi par Igaunijas </w:t>
      </w:r>
      <w:r w:rsidR="009E3698" w:rsidRPr="0092615F">
        <w:rPr>
          <w:rFonts w:ascii="Times New Roman" w:hAnsi="Times New Roman"/>
          <w:sz w:val="24"/>
          <w:szCs w:val="24"/>
          <w:lang w:eastAsia="lv-LV"/>
        </w:rPr>
        <w:t xml:space="preserve">valsts </w:t>
      </w:r>
      <w:r w:rsidRPr="0092615F">
        <w:rPr>
          <w:rFonts w:ascii="Times New Roman" w:hAnsi="Times New Roman"/>
          <w:sz w:val="24"/>
          <w:szCs w:val="24"/>
          <w:lang w:eastAsia="lv-LV"/>
        </w:rPr>
        <w:t xml:space="preserve">ceļu būves PPP projekta apturēšanu </w:t>
      </w:r>
      <w:r w:rsidR="009E3698" w:rsidRPr="0092615F">
        <w:rPr>
          <w:rFonts w:ascii="Times New Roman" w:hAnsi="Times New Roman"/>
          <w:sz w:val="24"/>
          <w:szCs w:val="24"/>
          <w:lang w:eastAsia="lv-LV"/>
        </w:rPr>
        <w:t>–</w:t>
      </w:r>
      <w:r w:rsidRPr="0092615F">
        <w:rPr>
          <w:rFonts w:ascii="Times New Roman" w:hAnsi="Times New Roman"/>
          <w:sz w:val="24"/>
          <w:szCs w:val="24"/>
          <w:lang w:eastAsia="lv-LV"/>
        </w:rPr>
        <w:t xml:space="preserve"> 2019. gadā Igaunijas valdība uzsāka aktīvu gatavošanos PPP modeļa ieviešanai Igaunijas galveno autoceļu rekonstrukcijā četru joslu šosej</w:t>
      </w:r>
      <w:r w:rsidR="00CC6C43" w:rsidRPr="0092615F">
        <w:rPr>
          <w:rFonts w:ascii="Times New Roman" w:hAnsi="Times New Roman"/>
          <w:sz w:val="24"/>
          <w:szCs w:val="24"/>
          <w:lang w:eastAsia="lv-LV"/>
        </w:rPr>
        <w:t>ai</w:t>
      </w:r>
      <w:r w:rsidRPr="0092615F">
        <w:rPr>
          <w:rFonts w:ascii="Times New Roman" w:hAnsi="Times New Roman"/>
          <w:sz w:val="24"/>
          <w:szCs w:val="24"/>
          <w:lang w:eastAsia="lv-LV"/>
        </w:rPr>
        <w:t>. Saskaņā ar plān</w:t>
      </w:r>
      <w:r w:rsidR="00E10BEA" w:rsidRPr="0092615F">
        <w:rPr>
          <w:rFonts w:ascii="Times New Roman" w:hAnsi="Times New Roman"/>
          <w:sz w:val="24"/>
          <w:szCs w:val="24"/>
          <w:lang w:eastAsia="lv-LV"/>
        </w:rPr>
        <w:t>u</w:t>
      </w:r>
      <w:r w:rsidRPr="0092615F">
        <w:rPr>
          <w:rFonts w:ascii="Times New Roman" w:hAnsi="Times New Roman"/>
          <w:sz w:val="24"/>
          <w:szCs w:val="24"/>
          <w:lang w:eastAsia="lv-LV"/>
        </w:rPr>
        <w:t xml:space="preserve"> 2021. gadā bija jāuzsāk ceļa posma </w:t>
      </w:r>
      <w:proofErr w:type="spellStart"/>
      <w:r w:rsidRPr="0092615F">
        <w:rPr>
          <w:rFonts w:ascii="Times New Roman" w:hAnsi="Times New Roman"/>
          <w:sz w:val="24"/>
          <w:szCs w:val="24"/>
          <w:lang w:eastAsia="lv-LV"/>
        </w:rPr>
        <w:t>Libatse-Nurme</w:t>
      </w:r>
      <w:proofErr w:type="spellEnd"/>
      <w:r w:rsidRPr="0092615F">
        <w:rPr>
          <w:rFonts w:ascii="Times New Roman" w:hAnsi="Times New Roman"/>
          <w:sz w:val="24"/>
          <w:szCs w:val="24"/>
          <w:lang w:eastAsia="lv-LV"/>
        </w:rPr>
        <w:t xml:space="preserve"> būvniecība uz Tallinas-Pērnavas šosejas, izmantojot DBFM</w:t>
      </w:r>
      <w:r w:rsidR="006150B0" w:rsidRPr="0092615F">
        <w:rPr>
          <w:rStyle w:val="Vresatsauce"/>
          <w:rFonts w:ascii="Times New Roman" w:hAnsi="Times New Roman"/>
          <w:sz w:val="24"/>
          <w:szCs w:val="24"/>
          <w:lang w:eastAsia="lv-LV"/>
        </w:rPr>
        <w:footnoteReference w:id="18"/>
      </w:r>
      <w:r w:rsidRPr="0092615F">
        <w:rPr>
          <w:rFonts w:ascii="Times New Roman" w:hAnsi="Times New Roman"/>
          <w:sz w:val="24"/>
          <w:szCs w:val="24"/>
          <w:lang w:eastAsia="lv-LV"/>
        </w:rPr>
        <w:t xml:space="preserve"> metodi</w:t>
      </w:r>
      <w:r w:rsidR="001C0414" w:rsidRPr="0092615F">
        <w:rPr>
          <w:rFonts w:ascii="Times New Roman" w:hAnsi="Times New Roman"/>
          <w:sz w:val="24"/>
          <w:szCs w:val="24"/>
          <w:lang w:eastAsia="lv-LV"/>
        </w:rPr>
        <w:t xml:space="preserve">. </w:t>
      </w:r>
      <w:r w:rsidR="000616CF" w:rsidRPr="0092615F">
        <w:rPr>
          <w:rFonts w:ascii="Times New Roman" w:hAnsi="Times New Roman"/>
          <w:sz w:val="24"/>
          <w:szCs w:val="24"/>
          <w:lang w:eastAsia="lv-LV"/>
        </w:rPr>
        <w:t>Šis bija kā pieredzes gūšanas pilotprojekts</w:t>
      </w:r>
      <w:r w:rsidRPr="0092615F">
        <w:rPr>
          <w:rFonts w:ascii="Times New Roman" w:hAnsi="Times New Roman"/>
          <w:sz w:val="24"/>
          <w:szCs w:val="24"/>
          <w:lang w:eastAsia="lv-LV"/>
        </w:rPr>
        <w:t xml:space="preserve">, </w:t>
      </w:r>
      <w:r w:rsidR="00C418E5" w:rsidRPr="0092615F">
        <w:rPr>
          <w:rFonts w:ascii="Times New Roman" w:hAnsi="Times New Roman"/>
          <w:sz w:val="24"/>
          <w:szCs w:val="24"/>
          <w:lang w:eastAsia="lv-LV"/>
        </w:rPr>
        <w:t>jo</w:t>
      </w:r>
      <w:r w:rsidR="005D2CE9" w:rsidRPr="0092615F">
        <w:rPr>
          <w:rFonts w:ascii="Times New Roman" w:hAnsi="Times New Roman"/>
          <w:sz w:val="24"/>
          <w:szCs w:val="24"/>
          <w:lang w:eastAsia="lv-LV"/>
        </w:rPr>
        <w:t xml:space="preserve"> iepriekš </w:t>
      </w:r>
      <w:r w:rsidRPr="0092615F">
        <w:rPr>
          <w:rFonts w:ascii="Times New Roman" w:hAnsi="Times New Roman"/>
          <w:sz w:val="24"/>
          <w:szCs w:val="24"/>
          <w:lang w:eastAsia="lv-LV"/>
        </w:rPr>
        <w:t>Igaunijai šāda prakse šajā jomā nav bijusi. Attiecīgie aprēķini tika veikti</w:t>
      </w:r>
      <w:r w:rsidR="00224EF7" w:rsidRPr="0092615F">
        <w:rPr>
          <w:rFonts w:ascii="Times New Roman" w:hAnsi="Times New Roman"/>
          <w:sz w:val="24"/>
          <w:szCs w:val="24"/>
          <w:lang w:eastAsia="lv-LV"/>
        </w:rPr>
        <w:t>,</w:t>
      </w:r>
      <w:r w:rsidRPr="0092615F">
        <w:rPr>
          <w:rFonts w:ascii="Times New Roman" w:hAnsi="Times New Roman"/>
          <w:sz w:val="24"/>
          <w:szCs w:val="24"/>
          <w:lang w:eastAsia="lv-LV"/>
        </w:rPr>
        <w:t xml:space="preserve"> un līdz 2020. gada beigām notika gatavošanās projektam, kas sasniedza </w:t>
      </w:r>
      <w:proofErr w:type="spellStart"/>
      <w:r w:rsidRPr="0092615F">
        <w:rPr>
          <w:rFonts w:ascii="Times New Roman" w:hAnsi="Times New Roman"/>
          <w:sz w:val="24"/>
          <w:szCs w:val="24"/>
          <w:lang w:eastAsia="lv-LV"/>
        </w:rPr>
        <w:t>pirmsbūvniecības</w:t>
      </w:r>
      <w:proofErr w:type="spellEnd"/>
      <w:r w:rsidRPr="0092615F">
        <w:rPr>
          <w:rFonts w:ascii="Times New Roman" w:hAnsi="Times New Roman"/>
          <w:sz w:val="24"/>
          <w:szCs w:val="24"/>
          <w:lang w:eastAsia="lv-LV"/>
        </w:rPr>
        <w:t xml:space="preserve"> posmu, taču pēc tam mainījās valdība un </w:t>
      </w:r>
      <w:r w:rsidR="00526FC9" w:rsidRPr="0092615F">
        <w:rPr>
          <w:rFonts w:ascii="Times New Roman" w:hAnsi="Times New Roman"/>
          <w:sz w:val="24"/>
          <w:szCs w:val="24"/>
          <w:lang w:eastAsia="lv-LV"/>
        </w:rPr>
        <w:t xml:space="preserve">projekta attīstības </w:t>
      </w:r>
      <w:r w:rsidRPr="0092615F">
        <w:rPr>
          <w:rFonts w:ascii="Times New Roman" w:hAnsi="Times New Roman"/>
          <w:sz w:val="24"/>
          <w:szCs w:val="24"/>
          <w:lang w:eastAsia="lv-LV"/>
        </w:rPr>
        <w:t>temp</w:t>
      </w:r>
      <w:r w:rsidR="00526FC9" w:rsidRPr="0092615F">
        <w:rPr>
          <w:rFonts w:ascii="Times New Roman" w:hAnsi="Times New Roman"/>
          <w:sz w:val="24"/>
          <w:szCs w:val="24"/>
          <w:lang w:eastAsia="lv-LV"/>
        </w:rPr>
        <w:t>s</w:t>
      </w:r>
      <w:r w:rsidRPr="0092615F">
        <w:rPr>
          <w:rFonts w:ascii="Times New Roman" w:hAnsi="Times New Roman"/>
          <w:sz w:val="24"/>
          <w:szCs w:val="24"/>
          <w:lang w:eastAsia="lv-LV"/>
        </w:rPr>
        <w:t xml:space="preserve"> palēninājās</w:t>
      </w:r>
      <w:r w:rsidR="00D37B74" w:rsidRPr="0092615F">
        <w:rPr>
          <w:rFonts w:ascii="Times New Roman" w:hAnsi="Times New Roman"/>
          <w:sz w:val="24"/>
          <w:szCs w:val="24"/>
          <w:lang w:eastAsia="lv-LV"/>
        </w:rPr>
        <w:t>,</w:t>
      </w:r>
      <w:r w:rsidR="00A47936" w:rsidRPr="0092615F">
        <w:rPr>
          <w:rFonts w:ascii="Times New Roman" w:hAnsi="Times New Roman"/>
          <w:sz w:val="24"/>
          <w:szCs w:val="24"/>
          <w:lang w:eastAsia="lv-LV"/>
        </w:rPr>
        <w:t xml:space="preserve"> līdz beidzot</w:t>
      </w:r>
      <w:r w:rsidR="000479A5" w:rsidRPr="0092615F">
        <w:rPr>
          <w:rFonts w:ascii="Times New Roman" w:hAnsi="Times New Roman"/>
          <w:sz w:val="24"/>
          <w:szCs w:val="24"/>
          <w:lang w:eastAsia="lv-LV"/>
        </w:rPr>
        <w:t xml:space="preserve"> Igaunijas jaunā</w:t>
      </w:r>
      <w:r w:rsidR="00A5130F" w:rsidRPr="0092615F">
        <w:rPr>
          <w:rFonts w:ascii="Times New Roman" w:hAnsi="Times New Roman"/>
          <w:sz w:val="24"/>
          <w:szCs w:val="24"/>
          <w:lang w:eastAsia="lv-LV"/>
        </w:rPr>
        <w:t xml:space="preserve"> valdība</w:t>
      </w:r>
      <w:r w:rsidR="000479A5" w:rsidRPr="0092615F">
        <w:rPr>
          <w:rFonts w:ascii="Times New Roman" w:hAnsi="Times New Roman"/>
          <w:sz w:val="24"/>
          <w:szCs w:val="24"/>
          <w:lang w:eastAsia="lv-LV"/>
        </w:rPr>
        <w:t xml:space="preserve"> lēma</w:t>
      </w:r>
      <w:r w:rsidRPr="0092615F">
        <w:rPr>
          <w:rFonts w:ascii="Times New Roman" w:hAnsi="Times New Roman"/>
          <w:sz w:val="24"/>
          <w:szCs w:val="24"/>
          <w:lang w:eastAsia="lv-LV"/>
        </w:rPr>
        <w:t xml:space="preserve"> </w:t>
      </w:r>
      <w:r w:rsidRPr="0092615F">
        <w:rPr>
          <w:rFonts w:ascii="Times New Roman" w:hAnsi="Times New Roman"/>
          <w:sz w:val="24"/>
          <w:szCs w:val="24"/>
          <w:lang w:eastAsia="lv-LV"/>
        </w:rPr>
        <w:lastRenderedPageBreak/>
        <w:t xml:space="preserve">neizmantot PPP modeli četru joslu maģistrāļu būvniecībā, jo tas izmaksātu dārgāk nekā izmantojot valsts līdzekļus. Valdība savu lēmumu pamatoja ar ekspertu prognozēm, ka, izmantojot PPP modeli, </w:t>
      </w:r>
      <w:proofErr w:type="spellStart"/>
      <w:r w:rsidRPr="0092615F">
        <w:rPr>
          <w:rFonts w:ascii="Times New Roman" w:hAnsi="Times New Roman"/>
          <w:sz w:val="24"/>
          <w:szCs w:val="24"/>
          <w:lang w:eastAsia="lv-LV"/>
        </w:rPr>
        <w:t>Via</w:t>
      </w:r>
      <w:proofErr w:type="spellEnd"/>
      <w:r w:rsidRPr="0092615F">
        <w:rPr>
          <w:rFonts w:ascii="Times New Roman" w:hAnsi="Times New Roman"/>
          <w:sz w:val="24"/>
          <w:szCs w:val="24"/>
          <w:lang w:eastAsia="lv-LV"/>
        </w:rPr>
        <w:t xml:space="preserve"> </w:t>
      </w:r>
      <w:proofErr w:type="spellStart"/>
      <w:r w:rsidRPr="0092615F">
        <w:rPr>
          <w:rFonts w:ascii="Times New Roman" w:hAnsi="Times New Roman"/>
          <w:sz w:val="24"/>
          <w:szCs w:val="24"/>
          <w:lang w:eastAsia="lv-LV"/>
        </w:rPr>
        <w:t>Baltica</w:t>
      </w:r>
      <w:proofErr w:type="spellEnd"/>
      <w:r w:rsidRPr="0092615F">
        <w:rPr>
          <w:rFonts w:ascii="Times New Roman" w:hAnsi="Times New Roman"/>
          <w:sz w:val="24"/>
          <w:szCs w:val="24"/>
          <w:lang w:eastAsia="lv-LV"/>
        </w:rPr>
        <w:t xml:space="preserve"> attiecīgais ceļa posms 21,6 kilometru garumā izmaksātu 175 milj</w:t>
      </w:r>
      <w:r w:rsidR="00950AC7" w:rsidRPr="0092615F">
        <w:rPr>
          <w:rFonts w:ascii="Times New Roman" w:hAnsi="Times New Roman"/>
          <w:sz w:val="24"/>
          <w:szCs w:val="24"/>
          <w:lang w:eastAsia="lv-LV"/>
        </w:rPr>
        <w:t>.</w:t>
      </w:r>
      <w:r w:rsidRPr="0092615F">
        <w:rPr>
          <w:rFonts w:ascii="Times New Roman" w:hAnsi="Times New Roman"/>
          <w:sz w:val="24"/>
          <w:szCs w:val="24"/>
          <w:lang w:eastAsia="lv-LV"/>
        </w:rPr>
        <w:t xml:space="preserve"> </w:t>
      </w:r>
      <w:r w:rsidR="007A625B" w:rsidRPr="007A625B">
        <w:rPr>
          <w:rFonts w:ascii="Times New Roman" w:hAnsi="Times New Roman"/>
          <w:i/>
          <w:sz w:val="24"/>
          <w:szCs w:val="24"/>
          <w:lang w:eastAsia="lv-LV"/>
        </w:rPr>
        <w:t>euro</w:t>
      </w:r>
      <w:r w:rsidRPr="0092615F">
        <w:rPr>
          <w:rFonts w:ascii="Times New Roman" w:hAnsi="Times New Roman"/>
          <w:sz w:val="24"/>
          <w:szCs w:val="24"/>
          <w:lang w:eastAsia="lv-LV"/>
        </w:rPr>
        <w:t>, bet, ja būvniecība tiktu finansēta tieši no valsts budžeta</w:t>
      </w:r>
      <w:r w:rsidR="008914B7" w:rsidRPr="0092615F">
        <w:rPr>
          <w:rFonts w:ascii="Times New Roman" w:hAnsi="Times New Roman"/>
          <w:sz w:val="24"/>
          <w:szCs w:val="24"/>
          <w:lang w:eastAsia="lv-LV"/>
        </w:rPr>
        <w:t>, tad tikai 103 milj</w:t>
      </w:r>
      <w:r w:rsidR="00A77AED" w:rsidRPr="0092615F">
        <w:rPr>
          <w:rFonts w:ascii="Times New Roman" w:hAnsi="Times New Roman"/>
          <w:sz w:val="24"/>
          <w:szCs w:val="24"/>
          <w:lang w:eastAsia="lv-LV"/>
        </w:rPr>
        <w:t>.</w:t>
      </w:r>
      <w:r w:rsidR="007056BD" w:rsidRPr="0092615F">
        <w:rPr>
          <w:rFonts w:ascii="Times New Roman" w:hAnsi="Times New Roman"/>
          <w:sz w:val="24"/>
          <w:szCs w:val="24"/>
          <w:lang w:eastAsia="lv-LV"/>
        </w:rPr>
        <w:t xml:space="preserve"> </w:t>
      </w:r>
      <w:r w:rsidR="007A625B" w:rsidRPr="007A625B">
        <w:rPr>
          <w:rFonts w:ascii="Times New Roman" w:hAnsi="Times New Roman"/>
          <w:i/>
          <w:sz w:val="24"/>
          <w:szCs w:val="24"/>
          <w:lang w:eastAsia="lv-LV"/>
        </w:rPr>
        <w:t>euro</w:t>
      </w:r>
      <w:r w:rsidRPr="0092615F">
        <w:rPr>
          <w:rStyle w:val="Vresatsauce"/>
          <w:rFonts w:ascii="Times New Roman" w:hAnsi="Times New Roman"/>
          <w:sz w:val="24"/>
          <w:szCs w:val="24"/>
          <w:lang w:eastAsia="lv-LV"/>
        </w:rPr>
        <w:footnoteReference w:id="19"/>
      </w:r>
      <w:r w:rsidR="00313830">
        <w:rPr>
          <w:rFonts w:ascii="Times New Roman" w:hAnsi="Times New Roman"/>
          <w:sz w:val="24"/>
          <w:szCs w:val="24"/>
          <w:lang w:eastAsia="lv-LV"/>
        </w:rPr>
        <w:t>.</w:t>
      </w:r>
      <w:r w:rsidRPr="0092615F">
        <w:rPr>
          <w:rFonts w:ascii="Times New Roman" w:hAnsi="Times New Roman"/>
          <w:sz w:val="24"/>
          <w:szCs w:val="24"/>
          <w:lang w:eastAsia="lv-LV"/>
        </w:rPr>
        <w:t xml:space="preserve"> </w:t>
      </w:r>
      <w:r w:rsidR="008315BD" w:rsidRPr="0092615F">
        <w:rPr>
          <w:rFonts w:ascii="Times New Roman" w:hAnsi="Times New Roman"/>
          <w:sz w:val="24"/>
          <w:szCs w:val="24"/>
        </w:rPr>
        <w:t>Ministrs atzina, ka</w:t>
      </w:r>
      <w:r w:rsidRPr="0092615F">
        <w:rPr>
          <w:rFonts w:ascii="Times New Roman" w:hAnsi="Times New Roman"/>
          <w:sz w:val="24"/>
          <w:szCs w:val="24"/>
        </w:rPr>
        <w:t>, lai noteiktu faktisko cenu starpību par ceļa būves kilometru, PPP pilotprojekts būtu jāizmēģina dzīvē</w:t>
      </w:r>
      <w:r w:rsidR="00886C68" w:rsidRPr="0092615F">
        <w:rPr>
          <w:rFonts w:ascii="Times New Roman" w:hAnsi="Times New Roman"/>
          <w:sz w:val="24"/>
          <w:szCs w:val="24"/>
        </w:rPr>
        <w:t>,</w:t>
      </w:r>
      <w:r w:rsidRPr="0092615F">
        <w:rPr>
          <w:rFonts w:ascii="Times New Roman" w:hAnsi="Times New Roman"/>
          <w:sz w:val="24"/>
          <w:szCs w:val="24"/>
        </w:rPr>
        <w:t xml:space="preserve"> un </w:t>
      </w:r>
      <w:r w:rsidR="00886C68" w:rsidRPr="0092615F">
        <w:rPr>
          <w:rFonts w:ascii="Times New Roman" w:hAnsi="Times New Roman"/>
          <w:sz w:val="24"/>
          <w:szCs w:val="24"/>
        </w:rPr>
        <w:t xml:space="preserve">konceptuāli </w:t>
      </w:r>
      <w:r w:rsidRPr="0092615F">
        <w:rPr>
          <w:rFonts w:ascii="Times New Roman" w:hAnsi="Times New Roman"/>
          <w:sz w:val="24"/>
          <w:szCs w:val="24"/>
        </w:rPr>
        <w:t>valdība nav pret šo ideju</w:t>
      </w:r>
      <w:r w:rsidR="00D47AAE" w:rsidRPr="0092615F">
        <w:rPr>
          <w:rFonts w:ascii="Times New Roman" w:hAnsi="Times New Roman"/>
          <w:sz w:val="24"/>
          <w:szCs w:val="24"/>
        </w:rPr>
        <w:t>, tomēr</w:t>
      </w:r>
      <w:r w:rsidRPr="0092615F">
        <w:rPr>
          <w:rFonts w:ascii="Times New Roman" w:hAnsi="Times New Roman"/>
          <w:sz w:val="24"/>
          <w:szCs w:val="24"/>
        </w:rPr>
        <w:t xml:space="preserve"> Igaunijai vēl nav reālas pieredzes PPP modeļa izmantošan</w:t>
      </w:r>
      <w:r w:rsidR="00D47AAE" w:rsidRPr="0092615F">
        <w:rPr>
          <w:rFonts w:ascii="Times New Roman" w:hAnsi="Times New Roman"/>
          <w:sz w:val="24"/>
          <w:szCs w:val="24"/>
        </w:rPr>
        <w:t>ai</w:t>
      </w:r>
      <w:r w:rsidRPr="0092615F">
        <w:rPr>
          <w:rFonts w:ascii="Times New Roman" w:hAnsi="Times New Roman"/>
          <w:sz w:val="24"/>
          <w:szCs w:val="24"/>
        </w:rPr>
        <w:t xml:space="preserve"> ceļu būvē</w:t>
      </w:r>
      <w:r w:rsidR="00431DB0" w:rsidRPr="0092615F">
        <w:rPr>
          <w:rFonts w:ascii="Times New Roman" w:hAnsi="Times New Roman"/>
          <w:sz w:val="24"/>
          <w:szCs w:val="24"/>
        </w:rPr>
        <w:t>, tāpēc</w:t>
      </w:r>
      <w:r w:rsidRPr="0092615F">
        <w:rPr>
          <w:rFonts w:ascii="Times New Roman" w:hAnsi="Times New Roman"/>
          <w:sz w:val="24"/>
          <w:szCs w:val="24"/>
        </w:rPr>
        <w:t xml:space="preserve"> sadarbībā ar Ekonomikas ministriju </w:t>
      </w:r>
      <w:r w:rsidR="00533D6E" w:rsidRPr="0092615F">
        <w:rPr>
          <w:rFonts w:ascii="Times New Roman" w:hAnsi="Times New Roman"/>
          <w:sz w:val="24"/>
          <w:szCs w:val="24"/>
        </w:rPr>
        <w:t xml:space="preserve">tiek </w:t>
      </w:r>
      <w:r w:rsidRPr="0092615F">
        <w:rPr>
          <w:rFonts w:ascii="Times New Roman" w:hAnsi="Times New Roman"/>
          <w:sz w:val="24"/>
          <w:szCs w:val="24"/>
        </w:rPr>
        <w:t>meklē</w:t>
      </w:r>
      <w:r w:rsidR="00533D6E" w:rsidRPr="0092615F">
        <w:rPr>
          <w:rFonts w:ascii="Times New Roman" w:hAnsi="Times New Roman"/>
          <w:sz w:val="24"/>
          <w:szCs w:val="24"/>
        </w:rPr>
        <w:t>ts</w:t>
      </w:r>
      <w:r w:rsidRPr="0092615F">
        <w:rPr>
          <w:rFonts w:ascii="Times New Roman" w:hAnsi="Times New Roman"/>
          <w:sz w:val="24"/>
          <w:szCs w:val="24"/>
        </w:rPr>
        <w:t xml:space="preserve"> </w:t>
      </w:r>
      <w:r w:rsidR="00D651DE" w:rsidRPr="0092615F">
        <w:rPr>
          <w:rFonts w:ascii="Times New Roman" w:hAnsi="Times New Roman"/>
          <w:sz w:val="24"/>
          <w:szCs w:val="24"/>
        </w:rPr>
        <w:t>mazāka</w:t>
      </w:r>
      <w:r w:rsidRPr="0092615F">
        <w:rPr>
          <w:rFonts w:ascii="Times New Roman" w:hAnsi="Times New Roman"/>
          <w:sz w:val="24"/>
          <w:szCs w:val="24"/>
        </w:rPr>
        <w:t xml:space="preserve"> apjoma projekt</w:t>
      </w:r>
      <w:r w:rsidR="00533D6E" w:rsidRPr="0092615F">
        <w:rPr>
          <w:rFonts w:ascii="Times New Roman" w:hAnsi="Times New Roman"/>
          <w:sz w:val="24"/>
          <w:szCs w:val="24"/>
        </w:rPr>
        <w:t>s</w:t>
      </w:r>
      <w:r w:rsidR="00313830">
        <w:rPr>
          <w:rFonts w:ascii="Times New Roman" w:hAnsi="Times New Roman"/>
          <w:sz w:val="24"/>
          <w:szCs w:val="24"/>
        </w:rPr>
        <w:t>,</w:t>
      </w:r>
      <w:r w:rsidRPr="0092615F">
        <w:rPr>
          <w:rFonts w:ascii="Times New Roman" w:hAnsi="Times New Roman"/>
          <w:sz w:val="24"/>
          <w:szCs w:val="24"/>
        </w:rPr>
        <w:t xml:space="preserve"> uz </w:t>
      </w:r>
      <w:r w:rsidR="00533D6E" w:rsidRPr="0092615F">
        <w:rPr>
          <w:rFonts w:ascii="Times New Roman" w:hAnsi="Times New Roman"/>
          <w:sz w:val="24"/>
          <w:szCs w:val="24"/>
        </w:rPr>
        <w:t xml:space="preserve">ko </w:t>
      </w:r>
      <w:r w:rsidRPr="0092615F">
        <w:rPr>
          <w:rFonts w:ascii="Times New Roman" w:hAnsi="Times New Roman"/>
          <w:sz w:val="24"/>
          <w:szCs w:val="24"/>
        </w:rPr>
        <w:t xml:space="preserve">pārbaudīt </w:t>
      </w:r>
      <w:r w:rsidR="00D728A6" w:rsidRPr="0092615F">
        <w:rPr>
          <w:rFonts w:ascii="Times New Roman" w:hAnsi="Times New Roman"/>
          <w:sz w:val="24"/>
          <w:szCs w:val="24"/>
        </w:rPr>
        <w:t xml:space="preserve">PPP </w:t>
      </w:r>
      <w:r w:rsidRPr="0092615F">
        <w:rPr>
          <w:rFonts w:ascii="Times New Roman" w:hAnsi="Times New Roman"/>
          <w:sz w:val="24"/>
          <w:szCs w:val="24"/>
        </w:rPr>
        <w:t>risinājumu.</w:t>
      </w:r>
    </w:p>
    <w:p w14:paraId="08E27E37" w14:textId="77777777" w:rsidR="00D55F37" w:rsidRPr="0092615F" w:rsidRDefault="00D55F37" w:rsidP="00E40EB8">
      <w:pPr>
        <w:spacing w:after="0" w:line="240" w:lineRule="auto"/>
        <w:ind w:firstLine="720"/>
        <w:jc w:val="both"/>
        <w:rPr>
          <w:rStyle w:val="y2iqfc"/>
          <w:rFonts w:ascii="Times New Roman" w:hAnsi="Times New Roman"/>
          <w:sz w:val="24"/>
          <w:szCs w:val="24"/>
        </w:rPr>
      </w:pPr>
      <w:r w:rsidRPr="0092615F">
        <w:rPr>
          <w:rStyle w:val="y2iqfc"/>
          <w:rFonts w:ascii="Times New Roman" w:hAnsi="Times New Roman"/>
          <w:b/>
          <w:bCs/>
          <w:sz w:val="24"/>
          <w:szCs w:val="24"/>
        </w:rPr>
        <w:t>Lietuvas</w:t>
      </w:r>
      <w:r w:rsidRPr="0092615F">
        <w:rPr>
          <w:rStyle w:val="y2iqfc"/>
          <w:rFonts w:ascii="Times New Roman" w:hAnsi="Times New Roman"/>
          <w:sz w:val="24"/>
          <w:szCs w:val="24"/>
        </w:rPr>
        <w:t xml:space="preserve"> PPP definīcija ir noteikta Investīciju likumā</w:t>
      </w:r>
      <w:r w:rsidR="00803A28" w:rsidRPr="0092615F">
        <w:rPr>
          <w:rStyle w:val="y2iqfc"/>
          <w:rFonts w:ascii="Times New Roman" w:hAnsi="Times New Roman"/>
          <w:sz w:val="24"/>
          <w:szCs w:val="24"/>
        </w:rPr>
        <w:t xml:space="preserve"> –</w:t>
      </w:r>
      <w:r w:rsidRPr="0092615F">
        <w:rPr>
          <w:rStyle w:val="y2iqfc"/>
          <w:rFonts w:ascii="Times New Roman" w:hAnsi="Times New Roman"/>
          <w:sz w:val="24"/>
          <w:szCs w:val="24"/>
        </w:rPr>
        <w:t xml:space="preserve"> “publiskā un privātā sektora partnerība ir likumīgi izveidot</w:t>
      </w:r>
      <w:r w:rsidR="00693D02" w:rsidRPr="0092615F">
        <w:rPr>
          <w:rStyle w:val="y2iqfc"/>
          <w:rFonts w:ascii="Times New Roman" w:hAnsi="Times New Roman"/>
          <w:sz w:val="24"/>
          <w:szCs w:val="24"/>
        </w:rPr>
        <w:t>s</w:t>
      </w:r>
      <w:r w:rsidRPr="0092615F">
        <w:rPr>
          <w:rStyle w:val="y2iqfc"/>
          <w:rFonts w:ascii="Times New Roman" w:hAnsi="Times New Roman"/>
          <w:sz w:val="24"/>
          <w:szCs w:val="24"/>
        </w:rPr>
        <w:t xml:space="preserve"> sadarbības veid</w:t>
      </w:r>
      <w:r w:rsidR="00693D02" w:rsidRPr="0092615F">
        <w:rPr>
          <w:rStyle w:val="y2iqfc"/>
          <w:rFonts w:ascii="Times New Roman" w:hAnsi="Times New Roman"/>
          <w:sz w:val="24"/>
          <w:szCs w:val="24"/>
        </w:rPr>
        <w:t>s</w:t>
      </w:r>
      <w:r w:rsidRPr="0092615F">
        <w:rPr>
          <w:rStyle w:val="y2iqfc"/>
          <w:rFonts w:ascii="Times New Roman" w:hAnsi="Times New Roman"/>
          <w:sz w:val="24"/>
          <w:szCs w:val="24"/>
        </w:rPr>
        <w:t xml:space="preserve"> starp valsts vai pašvaldības iestādi un privātu struktūru, kas ļauj valsts vai pašvaldības iestādei nodot savu darbību privātai struktūrai, bet privātā struktūra iegulda šajā darbībā un šīs darbības veikšanai nepieciešamajos aktīvos un saņem par to likumīgi noteiktu atlīdzību”.</w:t>
      </w:r>
    </w:p>
    <w:p w14:paraId="7410C038" w14:textId="77777777" w:rsidR="00D55F37" w:rsidRPr="0092615F" w:rsidRDefault="00D55F37" w:rsidP="00E40EB8">
      <w:pPr>
        <w:spacing w:after="0" w:line="240" w:lineRule="auto"/>
        <w:ind w:firstLine="720"/>
        <w:jc w:val="both"/>
        <w:rPr>
          <w:rStyle w:val="y2iqfc"/>
          <w:rFonts w:ascii="Times New Roman" w:hAnsi="Times New Roman"/>
          <w:sz w:val="24"/>
          <w:szCs w:val="24"/>
        </w:rPr>
      </w:pPr>
      <w:r w:rsidRPr="0092615F">
        <w:rPr>
          <w:rStyle w:val="y2iqfc"/>
          <w:rFonts w:ascii="Times New Roman" w:hAnsi="Times New Roman"/>
          <w:sz w:val="24"/>
          <w:szCs w:val="24"/>
        </w:rPr>
        <w:t>Pašreizējā Lietuvas tiesiskā bāze paredz šādu PPP formu piemērošanu, paredzot privātā kapitāla ieguldījumus:</w:t>
      </w:r>
    </w:p>
    <w:p w14:paraId="41AB260B" w14:textId="77777777" w:rsidR="00D55F37" w:rsidRPr="0092615F" w:rsidRDefault="00D55F37" w:rsidP="00E40EB8">
      <w:pPr>
        <w:pStyle w:val="Sarakstarindkopa"/>
        <w:numPr>
          <w:ilvl w:val="0"/>
          <w:numId w:val="10"/>
        </w:numPr>
        <w:spacing w:after="0" w:line="240" w:lineRule="auto"/>
        <w:ind w:left="993" w:hanging="284"/>
        <w:jc w:val="both"/>
        <w:rPr>
          <w:rStyle w:val="y2iqfc"/>
          <w:rFonts w:ascii="Times New Roman" w:hAnsi="Times New Roman"/>
          <w:sz w:val="24"/>
          <w:szCs w:val="24"/>
        </w:rPr>
      </w:pPr>
      <w:r w:rsidRPr="0092615F">
        <w:rPr>
          <w:rStyle w:val="y2iqfc"/>
          <w:rFonts w:ascii="Times New Roman" w:hAnsi="Times New Roman"/>
          <w:sz w:val="24"/>
          <w:szCs w:val="24"/>
        </w:rPr>
        <w:t>koncesija (saskaņā ar Koncesiju likumu) – kad publiska iestāde (piešķīrēja iestāde) piešķir privātajai struktūrai (koncesionāram) atļauju veikt saimniecisko darbību, kas saistīta ar projektēšanu, būvniecību, attīstību, renovāciju, maiņu, remontu, apsaimniekošanu, infrastruktūras objektu izmantošana un/vai uzturēšana, lai sniegtu sabiedriskos pakalpojumus, pārvaldītu un</w:t>
      </w:r>
      <w:r w:rsidR="00AB5209" w:rsidRPr="0092615F">
        <w:rPr>
          <w:rStyle w:val="y2iqfc"/>
          <w:rFonts w:ascii="Times New Roman" w:hAnsi="Times New Roman"/>
          <w:sz w:val="24"/>
          <w:szCs w:val="24"/>
        </w:rPr>
        <w:t xml:space="preserve"> (</w:t>
      </w:r>
      <w:r w:rsidRPr="0092615F">
        <w:rPr>
          <w:rStyle w:val="y2iqfc"/>
          <w:rFonts w:ascii="Times New Roman" w:hAnsi="Times New Roman"/>
          <w:sz w:val="24"/>
          <w:szCs w:val="24"/>
        </w:rPr>
        <w:t>vai</w:t>
      </w:r>
      <w:r w:rsidR="00AB5209" w:rsidRPr="0092615F">
        <w:rPr>
          <w:rStyle w:val="y2iqfc"/>
          <w:rFonts w:ascii="Times New Roman" w:hAnsi="Times New Roman"/>
          <w:sz w:val="24"/>
          <w:szCs w:val="24"/>
        </w:rPr>
        <w:t>)</w:t>
      </w:r>
      <w:r w:rsidRPr="0092615F">
        <w:rPr>
          <w:rStyle w:val="y2iqfc"/>
          <w:rFonts w:ascii="Times New Roman" w:hAnsi="Times New Roman"/>
          <w:sz w:val="24"/>
          <w:szCs w:val="24"/>
        </w:rPr>
        <w:t xml:space="preserve"> izmantotu valsts vai pašvaldības īpašumu (tai skaitā dabas resursu izmantošanu), kur koncesionārs saskaņā ar koncesijas līgumu uzņemas visu vai lielāko daļu no darbības riska un uzņemas attiecīgās tiesības un pienākumus, un atlīdzību par šādu darbību veido tikai atļauja veikt šādu darbību un ienākumi no tās vai atlīdzība par šādu darbību un ienākumi no tās, kā arī maksājums, kas jāmaksā piešķīrējai iestādei atbilstoši uzņemtajam riskam. </w:t>
      </w:r>
    </w:p>
    <w:p w14:paraId="5DDF5E05" w14:textId="77777777" w:rsidR="00D55F37" w:rsidRPr="0092615F" w:rsidRDefault="00D55F37" w:rsidP="00E40EB8">
      <w:pPr>
        <w:pStyle w:val="Sarakstarindkopa"/>
        <w:numPr>
          <w:ilvl w:val="0"/>
          <w:numId w:val="10"/>
        </w:numPr>
        <w:spacing w:after="0" w:line="240" w:lineRule="auto"/>
        <w:ind w:left="993" w:hanging="284"/>
        <w:jc w:val="both"/>
        <w:rPr>
          <w:rStyle w:val="y2iqfc"/>
          <w:rFonts w:ascii="Times New Roman" w:hAnsi="Times New Roman"/>
          <w:sz w:val="24"/>
          <w:szCs w:val="24"/>
        </w:rPr>
      </w:pPr>
      <w:r w:rsidRPr="0092615F">
        <w:rPr>
          <w:rStyle w:val="y2iqfc"/>
          <w:rFonts w:ascii="Times New Roman" w:hAnsi="Times New Roman"/>
          <w:sz w:val="24"/>
          <w:szCs w:val="24"/>
        </w:rPr>
        <w:t xml:space="preserve">publisko un privāto institūciju partnerība (saskaņā ar Investīciju likumu) </w:t>
      </w:r>
      <w:r w:rsidR="00DF6CD8" w:rsidRPr="0092615F">
        <w:rPr>
          <w:rStyle w:val="y2iqfc"/>
          <w:rFonts w:ascii="Times New Roman" w:hAnsi="Times New Roman"/>
          <w:sz w:val="24"/>
          <w:szCs w:val="24"/>
        </w:rPr>
        <w:t>–</w:t>
      </w:r>
      <w:r w:rsidRPr="0092615F">
        <w:rPr>
          <w:rStyle w:val="y2iqfc"/>
          <w:rFonts w:ascii="Times New Roman" w:hAnsi="Times New Roman"/>
          <w:sz w:val="24"/>
          <w:szCs w:val="24"/>
        </w:rPr>
        <w:t xml:space="preserve"> kad privātā struktūra saskaņā ar publisk</w:t>
      </w:r>
      <w:r w:rsidR="00850E51" w:rsidRPr="0092615F">
        <w:rPr>
          <w:rStyle w:val="y2iqfc"/>
          <w:rFonts w:ascii="Times New Roman" w:hAnsi="Times New Roman"/>
          <w:sz w:val="24"/>
          <w:szCs w:val="24"/>
        </w:rPr>
        <w:t>ās</w:t>
      </w:r>
      <w:r w:rsidRPr="0092615F">
        <w:rPr>
          <w:rStyle w:val="y2iqfc"/>
          <w:rFonts w:ascii="Times New Roman" w:hAnsi="Times New Roman"/>
          <w:sz w:val="24"/>
          <w:szCs w:val="24"/>
        </w:rPr>
        <w:t xml:space="preserve"> un privāt</w:t>
      </w:r>
      <w:r w:rsidR="00850E51" w:rsidRPr="0092615F">
        <w:rPr>
          <w:rStyle w:val="y2iqfc"/>
          <w:rFonts w:ascii="Times New Roman" w:hAnsi="Times New Roman"/>
          <w:sz w:val="24"/>
          <w:szCs w:val="24"/>
        </w:rPr>
        <w:t>ās</w:t>
      </w:r>
      <w:r w:rsidRPr="0092615F">
        <w:rPr>
          <w:rStyle w:val="y2iqfc"/>
          <w:rFonts w:ascii="Times New Roman" w:hAnsi="Times New Roman"/>
          <w:sz w:val="24"/>
          <w:szCs w:val="24"/>
        </w:rPr>
        <w:t xml:space="preserve"> partnerības līgumā noteiktajiem nosacījumiem iegulda līdzekļus publiskā sektora iestāžu funkcijām paredzētajās darbības jomās un valsts vai pašvaldības īpašumā, kas nepieciešams šo darbību veikšanai, kā arī tā veic uzdotās darbības, par kurām privātpersona gūst ienākumus (atlīdzību) no publiskā sektora iestādēm.</w:t>
      </w:r>
    </w:p>
    <w:p w14:paraId="5D26C07A" w14:textId="77777777" w:rsidR="00D55F37" w:rsidRPr="0092615F" w:rsidRDefault="00D55F37" w:rsidP="00E40EB8">
      <w:pPr>
        <w:pStyle w:val="Sarakstarindkopa"/>
        <w:numPr>
          <w:ilvl w:val="0"/>
          <w:numId w:val="10"/>
        </w:numPr>
        <w:spacing w:after="0" w:line="240" w:lineRule="auto"/>
        <w:ind w:left="993" w:hanging="284"/>
        <w:jc w:val="both"/>
        <w:rPr>
          <w:rStyle w:val="y2iqfc"/>
          <w:rFonts w:ascii="Times New Roman" w:hAnsi="Times New Roman"/>
          <w:sz w:val="24"/>
          <w:szCs w:val="24"/>
        </w:rPr>
      </w:pPr>
      <w:r w:rsidRPr="0092615F">
        <w:rPr>
          <w:rStyle w:val="y2iqfc"/>
          <w:rFonts w:ascii="Times New Roman" w:hAnsi="Times New Roman"/>
          <w:sz w:val="24"/>
          <w:szCs w:val="24"/>
        </w:rPr>
        <w:t xml:space="preserve">jaukta kapitāla uzņēmumu dibināšana (saskaņā ar Valsts un pašvaldību mantas pārvaldīšanas, lietošanas un atsavināšanas likumu) – ja konkrētās darbības veikšanai tiek nodibināta jaukta kapitāla juridiska persona un ieguldīta valsts vai pašvaldības īpašums. </w:t>
      </w:r>
    </w:p>
    <w:p w14:paraId="32B30048" w14:textId="77777777" w:rsidR="00D55F37" w:rsidRPr="0092615F" w:rsidRDefault="00D55F37" w:rsidP="00E40EB8">
      <w:pPr>
        <w:spacing w:after="0" w:line="240" w:lineRule="auto"/>
        <w:ind w:firstLine="720"/>
        <w:jc w:val="both"/>
        <w:rPr>
          <w:rFonts w:ascii="Times New Roman" w:hAnsi="Times New Roman"/>
          <w:sz w:val="24"/>
          <w:szCs w:val="24"/>
          <w:lang w:eastAsia="lv-LV"/>
        </w:rPr>
      </w:pPr>
      <w:r w:rsidRPr="0092615F">
        <w:rPr>
          <w:rFonts w:ascii="Times New Roman" w:hAnsi="Times New Roman"/>
          <w:sz w:val="24"/>
          <w:szCs w:val="24"/>
          <w:lang w:eastAsia="lv-LV"/>
        </w:rPr>
        <w:t>CPMA (Centrālā projektu vadības aģentūra) pilda PPP kompetences centra funkcijas un palīdz radīt Lietuvā juridiskos, administratīvos un institucionālos apstākļus, kas nepieciešami efektīvas partnerības attīstībai. CPMA organizē arī apmācības šajā jomā valsts pārvaldes iestādēm, iniciējot un</w:t>
      </w:r>
      <w:r w:rsidR="00E05EBD" w:rsidRPr="0092615F">
        <w:rPr>
          <w:rFonts w:ascii="Times New Roman" w:hAnsi="Times New Roman"/>
          <w:sz w:val="24"/>
          <w:szCs w:val="24"/>
          <w:lang w:eastAsia="lv-LV"/>
        </w:rPr>
        <w:t xml:space="preserve"> </w:t>
      </w:r>
      <w:r w:rsidR="000E421B" w:rsidRPr="0092615F">
        <w:rPr>
          <w:rFonts w:ascii="Times New Roman" w:hAnsi="Times New Roman"/>
          <w:sz w:val="24"/>
          <w:szCs w:val="24"/>
          <w:lang w:eastAsia="lv-LV"/>
        </w:rPr>
        <w:t>konsultatīvi palīdzot</w:t>
      </w:r>
      <w:r w:rsidRPr="0092615F">
        <w:rPr>
          <w:rFonts w:ascii="Times New Roman" w:hAnsi="Times New Roman"/>
          <w:sz w:val="24"/>
          <w:szCs w:val="24"/>
          <w:lang w:eastAsia="lv-LV"/>
        </w:rPr>
        <w:t xml:space="preserve"> īstenot PPP projektus. </w:t>
      </w:r>
      <w:r w:rsidR="000E421B" w:rsidRPr="0092615F">
        <w:rPr>
          <w:rFonts w:ascii="Times New Roman" w:hAnsi="Times New Roman"/>
          <w:sz w:val="24"/>
          <w:szCs w:val="24"/>
          <w:lang w:eastAsia="lv-LV"/>
        </w:rPr>
        <w:t xml:space="preserve">Šis </w:t>
      </w:r>
      <w:r w:rsidRPr="0092615F">
        <w:rPr>
          <w:rFonts w:ascii="Times New Roman" w:hAnsi="Times New Roman"/>
          <w:sz w:val="24"/>
          <w:szCs w:val="24"/>
          <w:lang w:eastAsia="lv-LV"/>
        </w:rPr>
        <w:t>PPP kompetences centrs izveidots kopā ar Finanšu ministriju īstenotā un ES struktūrfondu finansētā projekta „Publiskās un privātās partnerības veicināšana” ietvaros.</w:t>
      </w:r>
    </w:p>
    <w:p w14:paraId="181E9C95" w14:textId="77777777" w:rsidR="00D55F37" w:rsidRPr="0092615F" w:rsidRDefault="00D55F37" w:rsidP="00E40EB8">
      <w:pPr>
        <w:spacing w:after="0" w:line="240" w:lineRule="auto"/>
        <w:ind w:firstLine="720"/>
        <w:jc w:val="both"/>
        <w:rPr>
          <w:rFonts w:ascii="Times New Roman" w:hAnsi="Times New Roman"/>
          <w:sz w:val="24"/>
          <w:szCs w:val="24"/>
          <w:lang w:eastAsia="lv-LV"/>
        </w:rPr>
      </w:pPr>
      <w:r w:rsidRPr="0092615F">
        <w:rPr>
          <w:rFonts w:ascii="Times New Roman" w:hAnsi="Times New Roman"/>
          <w:sz w:val="24"/>
          <w:szCs w:val="24"/>
          <w:lang w:eastAsia="lv-LV"/>
        </w:rPr>
        <w:t>PPP</w:t>
      </w:r>
      <w:r w:rsidR="00690BF1" w:rsidRPr="0092615F">
        <w:rPr>
          <w:rFonts w:ascii="Times New Roman" w:hAnsi="Times New Roman"/>
          <w:sz w:val="24"/>
          <w:szCs w:val="24"/>
          <w:lang w:eastAsia="lv-LV"/>
        </w:rPr>
        <w:t xml:space="preserve"> jomu</w:t>
      </w:r>
      <w:r w:rsidRPr="0092615F">
        <w:rPr>
          <w:rFonts w:ascii="Times New Roman" w:hAnsi="Times New Roman"/>
          <w:sz w:val="24"/>
          <w:szCs w:val="24"/>
          <w:lang w:eastAsia="lv-LV"/>
        </w:rPr>
        <w:t xml:space="preserve"> Lietuvā</w:t>
      </w:r>
      <w:r w:rsidR="00690BF1" w:rsidRPr="0092615F">
        <w:rPr>
          <w:rFonts w:ascii="Times New Roman" w:hAnsi="Times New Roman"/>
          <w:sz w:val="24"/>
          <w:szCs w:val="24"/>
          <w:lang w:eastAsia="lv-LV"/>
        </w:rPr>
        <w:t xml:space="preserve"> regulē šādi tiesību akti</w:t>
      </w:r>
      <w:r w:rsidRPr="0092615F">
        <w:rPr>
          <w:rFonts w:ascii="Times New Roman" w:hAnsi="Times New Roman"/>
          <w:sz w:val="24"/>
          <w:szCs w:val="24"/>
          <w:lang w:eastAsia="lv-LV"/>
        </w:rPr>
        <w:t>:</w:t>
      </w:r>
    </w:p>
    <w:p w14:paraId="6969AC1C" w14:textId="77777777" w:rsidR="00D55F37" w:rsidRPr="0092615F" w:rsidRDefault="00D55F37" w:rsidP="00E40EB8">
      <w:pPr>
        <w:pStyle w:val="Sarakstarindkopa"/>
        <w:numPr>
          <w:ilvl w:val="0"/>
          <w:numId w:val="11"/>
        </w:numPr>
        <w:spacing w:after="0" w:line="240" w:lineRule="auto"/>
        <w:ind w:left="993" w:hanging="284"/>
        <w:jc w:val="both"/>
        <w:rPr>
          <w:rFonts w:ascii="Times New Roman" w:hAnsi="Times New Roman"/>
          <w:sz w:val="24"/>
          <w:szCs w:val="24"/>
          <w:lang w:eastAsia="lv-LV"/>
        </w:rPr>
      </w:pPr>
      <w:r w:rsidRPr="0092615F">
        <w:rPr>
          <w:rFonts w:ascii="Times New Roman" w:hAnsi="Times New Roman"/>
          <w:sz w:val="24"/>
          <w:szCs w:val="24"/>
          <w:lang w:eastAsia="lv-LV"/>
        </w:rPr>
        <w:t>Koncesiju likums;</w:t>
      </w:r>
    </w:p>
    <w:p w14:paraId="15FC9FEA" w14:textId="77777777" w:rsidR="00D55F37" w:rsidRPr="0092615F" w:rsidRDefault="00D55F37" w:rsidP="00E40EB8">
      <w:pPr>
        <w:pStyle w:val="Sarakstarindkopa"/>
        <w:numPr>
          <w:ilvl w:val="0"/>
          <w:numId w:val="11"/>
        </w:numPr>
        <w:spacing w:after="0" w:line="240" w:lineRule="auto"/>
        <w:ind w:left="993" w:hanging="284"/>
        <w:jc w:val="both"/>
        <w:rPr>
          <w:rFonts w:ascii="Times New Roman" w:hAnsi="Times New Roman"/>
          <w:sz w:val="24"/>
          <w:szCs w:val="24"/>
          <w:lang w:eastAsia="lv-LV"/>
        </w:rPr>
      </w:pPr>
      <w:r w:rsidRPr="0092615F">
        <w:rPr>
          <w:rFonts w:ascii="Times New Roman" w:hAnsi="Times New Roman"/>
          <w:sz w:val="24"/>
          <w:szCs w:val="24"/>
          <w:lang w:eastAsia="lv-LV"/>
        </w:rPr>
        <w:t>Investīciju likums;</w:t>
      </w:r>
    </w:p>
    <w:p w14:paraId="178FA382" w14:textId="77777777" w:rsidR="00D55F37" w:rsidRPr="0092615F" w:rsidRDefault="00D55F37" w:rsidP="00E40EB8">
      <w:pPr>
        <w:pStyle w:val="Sarakstarindkopa"/>
        <w:numPr>
          <w:ilvl w:val="0"/>
          <w:numId w:val="11"/>
        </w:numPr>
        <w:spacing w:after="0" w:line="240" w:lineRule="auto"/>
        <w:ind w:left="993" w:hanging="284"/>
        <w:jc w:val="both"/>
        <w:rPr>
          <w:rFonts w:ascii="Times New Roman" w:hAnsi="Times New Roman"/>
          <w:sz w:val="24"/>
          <w:szCs w:val="24"/>
          <w:lang w:eastAsia="lv-LV"/>
        </w:rPr>
      </w:pPr>
      <w:r w:rsidRPr="0092615F">
        <w:rPr>
          <w:rFonts w:ascii="Times New Roman" w:hAnsi="Times New Roman"/>
          <w:sz w:val="24"/>
          <w:szCs w:val="24"/>
          <w:lang w:eastAsia="lv-LV"/>
        </w:rPr>
        <w:t>Valsts un pašvaldību īpašuma likums;</w:t>
      </w:r>
    </w:p>
    <w:p w14:paraId="7C808159" w14:textId="77777777" w:rsidR="00D55F37" w:rsidRPr="0092615F" w:rsidRDefault="00D55F37" w:rsidP="00E40EB8">
      <w:pPr>
        <w:pStyle w:val="Sarakstarindkopa"/>
        <w:numPr>
          <w:ilvl w:val="0"/>
          <w:numId w:val="11"/>
        </w:numPr>
        <w:spacing w:after="0" w:line="240" w:lineRule="auto"/>
        <w:ind w:left="993" w:hanging="284"/>
        <w:jc w:val="both"/>
        <w:rPr>
          <w:rFonts w:ascii="Times New Roman" w:hAnsi="Times New Roman"/>
          <w:sz w:val="24"/>
          <w:szCs w:val="24"/>
          <w:lang w:eastAsia="lv-LV"/>
        </w:rPr>
      </w:pPr>
      <w:r w:rsidRPr="0092615F">
        <w:rPr>
          <w:rFonts w:ascii="Times New Roman" w:hAnsi="Times New Roman"/>
          <w:sz w:val="24"/>
          <w:szCs w:val="24"/>
          <w:lang w:eastAsia="lv-LV"/>
        </w:rPr>
        <w:lastRenderedPageBreak/>
        <w:t>Publisko iepirkumu likums;</w:t>
      </w:r>
    </w:p>
    <w:p w14:paraId="68EF2C57" w14:textId="5F8F7FDD" w:rsidR="00D55F37" w:rsidRPr="0092615F" w:rsidRDefault="006C6762" w:rsidP="00E40EB8">
      <w:pPr>
        <w:pStyle w:val="Sarakstarindkopa"/>
        <w:numPr>
          <w:ilvl w:val="0"/>
          <w:numId w:val="11"/>
        </w:numPr>
        <w:spacing w:after="0" w:line="240" w:lineRule="auto"/>
        <w:ind w:left="993" w:hanging="284"/>
        <w:jc w:val="both"/>
        <w:rPr>
          <w:rFonts w:ascii="Times New Roman" w:hAnsi="Times New Roman"/>
          <w:sz w:val="24"/>
          <w:szCs w:val="24"/>
          <w:lang w:eastAsia="lv-LV"/>
        </w:rPr>
      </w:pPr>
      <w:r>
        <w:rPr>
          <w:rFonts w:ascii="Times New Roman" w:hAnsi="Times New Roman"/>
          <w:sz w:val="24"/>
          <w:szCs w:val="24"/>
          <w:lang w:eastAsia="lv-LV"/>
        </w:rPr>
        <w:t>v</w:t>
      </w:r>
      <w:r w:rsidR="00D55F37" w:rsidRPr="0092615F">
        <w:rPr>
          <w:rFonts w:ascii="Times New Roman" w:hAnsi="Times New Roman"/>
          <w:sz w:val="24"/>
          <w:szCs w:val="24"/>
          <w:lang w:eastAsia="lv-LV"/>
        </w:rPr>
        <w:t>aldības vadlīnijas par PPP.</w:t>
      </w:r>
    </w:p>
    <w:p w14:paraId="3A84ECEF" w14:textId="77777777" w:rsidR="00D55F37" w:rsidRPr="0092615F" w:rsidRDefault="00D55F37" w:rsidP="00E40EB8">
      <w:pPr>
        <w:spacing w:after="0" w:line="240" w:lineRule="auto"/>
        <w:ind w:firstLine="720"/>
        <w:jc w:val="both"/>
        <w:rPr>
          <w:rStyle w:val="y2iqfc"/>
          <w:rFonts w:ascii="Times New Roman" w:hAnsi="Times New Roman"/>
          <w:sz w:val="24"/>
          <w:szCs w:val="24"/>
        </w:rPr>
      </w:pPr>
      <w:r w:rsidRPr="0092615F">
        <w:rPr>
          <w:rStyle w:val="y2iqfc"/>
          <w:rFonts w:ascii="Times New Roman" w:hAnsi="Times New Roman"/>
          <w:sz w:val="24"/>
          <w:szCs w:val="24"/>
        </w:rPr>
        <w:t>Lielākā daļa</w:t>
      </w:r>
      <w:r w:rsidRPr="0092615F">
        <w:rPr>
          <w:rStyle w:val="Vresatsauce"/>
          <w:rFonts w:ascii="Times New Roman" w:hAnsi="Times New Roman"/>
          <w:sz w:val="24"/>
          <w:szCs w:val="24"/>
        </w:rPr>
        <w:footnoteReference w:id="20"/>
      </w:r>
      <w:r w:rsidRPr="0092615F">
        <w:rPr>
          <w:rStyle w:val="y2iqfc"/>
          <w:rFonts w:ascii="Times New Roman" w:hAnsi="Times New Roman"/>
          <w:sz w:val="24"/>
          <w:szCs w:val="24"/>
        </w:rPr>
        <w:t xml:space="preserve"> PPP līgumu Lietuvā tiek īstenoti kultūras, sporta, atpūtas objektu, aprīkojuma un citas infrastruktūras jomā (14 līgumi), atkritumu utilizācijā, pārstrādē un apsaimniekošanā (10 līgumi) un enerģētikā, ieskaitot siltumenerģiju un elektroenerģiju, naftas un dabasgāzes ieguvē, pārvadē, sadalē, piegādē (10 līgumi)</w:t>
      </w:r>
      <w:r w:rsidR="00E92E5F" w:rsidRPr="0092615F">
        <w:rPr>
          <w:rStyle w:val="y2iqfc"/>
          <w:rFonts w:ascii="Times New Roman" w:hAnsi="Times New Roman"/>
          <w:sz w:val="24"/>
          <w:szCs w:val="24"/>
        </w:rPr>
        <w:t>.</w:t>
      </w:r>
    </w:p>
    <w:p w14:paraId="188252CF" w14:textId="77777777" w:rsidR="00D55F37" w:rsidRPr="0092615F" w:rsidRDefault="00D55F37" w:rsidP="00E40EB8">
      <w:pPr>
        <w:spacing w:after="0" w:line="240" w:lineRule="auto"/>
        <w:ind w:firstLine="720"/>
        <w:jc w:val="both"/>
        <w:rPr>
          <w:rStyle w:val="y2iqfc"/>
          <w:rFonts w:ascii="Times New Roman" w:hAnsi="Times New Roman"/>
          <w:sz w:val="24"/>
          <w:szCs w:val="24"/>
        </w:rPr>
      </w:pPr>
      <w:r w:rsidRPr="0092615F">
        <w:rPr>
          <w:rStyle w:val="y2iqfc"/>
          <w:rFonts w:ascii="Times New Roman" w:hAnsi="Times New Roman"/>
          <w:sz w:val="24"/>
          <w:szCs w:val="24"/>
        </w:rPr>
        <w:t>2020. gadā tika parakstīts viens PPP līgums par “Privātas personas veikto saimniecisko darbību Kauņas rajona skolu un peldbaseina projektēšanā, būvniecībā, rekonstrukcijā un pakalpojumu sniegšanā”. Kopumā līdz 2021. gada 1. janvārim ir noslēgti 63 PPP līgumi.</w:t>
      </w:r>
    </w:p>
    <w:p w14:paraId="5AAF9BB3" w14:textId="365D0139" w:rsidR="00D55CB6" w:rsidRDefault="00D55F37" w:rsidP="00E40EB8">
      <w:pPr>
        <w:spacing w:after="0" w:line="240" w:lineRule="auto"/>
        <w:ind w:firstLine="720"/>
        <w:jc w:val="both"/>
        <w:rPr>
          <w:rStyle w:val="y2iqfc"/>
          <w:rFonts w:ascii="Times New Roman" w:hAnsi="Times New Roman"/>
          <w:sz w:val="24"/>
          <w:szCs w:val="24"/>
        </w:rPr>
      </w:pPr>
      <w:r w:rsidRPr="0092615F">
        <w:rPr>
          <w:rStyle w:val="y2iqfc"/>
          <w:rFonts w:ascii="Times New Roman" w:hAnsi="Times New Roman"/>
          <w:sz w:val="24"/>
          <w:szCs w:val="24"/>
        </w:rPr>
        <w:t>Līdz ar to</w:t>
      </w:r>
      <w:r w:rsidR="00130943" w:rsidRPr="0092615F">
        <w:rPr>
          <w:rStyle w:val="y2iqfc"/>
          <w:rFonts w:ascii="Times New Roman" w:hAnsi="Times New Roman"/>
          <w:sz w:val="24"/>
          <w:szCs w:val="24"/>
        </w:rPr>
        <w:t xml:space="preserve">, </w:t>
      </w:r>
      <w:r w:rsidR="00B03747" w:rsidRPr="0092615F">
        <w:rPr>
          <w:rStyle w:val="y2iqfc"/>
          <w:rFonts w:ascii="Times New Roman" w:hAnsi="Times New Roman"/>
          <w:sz w:val="24"/>
          <w:szCs w:val="24"/>
        </w:rPr>
        <w:t>rezumējot par Igaunijas un Lietuvas pieredzi PPP jomā,</w:t>
      </w:r>
      <w:r w:rsidRPr="0092615F">
        <w:rPr>
          <w:rStyle w:val="y2iqfc"/>
          <w:rFonts w:ascii="Times New Roman" w:hAnsi="Times New Roman"/>
          <w:sz w:val="24"/>
          <w:szCs w:val="24"/>
        </w:rPr>
        <w:t xml:space="preserve"> var secināt, </w:t>
      </w:r>
      <w:r w:rsidR="00B03747" w:rsidRPr="0092615F">
        <w:rPr>
          <w:rStyle w:val="y2iqfc"/>
          <w:rFonts w:ascii="Times New Roman" w:hAnsi="Times New Roman"/>
          <w:sz w:val="24"/>
          <w:szCs w:val="24"/>
        </w:rPr>
        <w:t>ka</w:t>
      </w:r>
      <w:r w:rsidRPr="0092615F">
        <w:rPr>
          <w:rStyle w:val="y2iqfc"/>
          <w:rFonts w:ascii="Times New Roman" w:hAnsi="Times New Roman"/>
          <w:sz w:val="24"/>
          <w:szCs w:val="24"/>
        </w:rPr>
        <w:t xml:space="preserve"> PPP projekti izmaksā dārgāk nekā</w:t>
      </w:r>
      <w:r w:rsidR="00934FA0" w:rsidRPr="0092615F">
        <w:rPr>
          <w:rStyle w:val="y2iqfc"/>
          <w:rFonts w:ascii="Times New Roman" w:hAnsi="Times New Roman"/>
          <w:sz w:val="24"/>
          <w:szCs w:val="24"/>
        </w:rPr>
        <w:t xml:space="preserve"> tad</w:t>
      </w:r>
      <w:r w:rsidRPr="0092615F">
        <w:rPr>
          <w:rStyle w:val="y2iqfc"/>
          <w:rFonts w:ascii="Times New Roman" w:hAnsi="Times New Roman"/>
          <w:sz w:val="24"/>
          <w:szCs w:val="24"/>
        </w:rPr>
        <w:t xml:space="preserve">, ja to finansētu no valsts vai pašvaldības budžeta, tomēr </w:t>
      </w:r>
      <w:r w:rsidR="00EA09F4" w:rsidRPr="0092615F">
        <w:rPr>
          <w:rStyle w:val="y2iqfc"/>
          <w:rFonts w:ascii="Times New Roman" w:hAnsi="Times New Roman"/>
          <w:sz w:val="24"/>
          <w:szCs w:val="24"/>
        </w:rPr>
        <w:t xml:space="preserve">vienlaikus </w:t>
      </w:r>
      <w:r w:rsidRPr="0092615F">
        <w:rPr>
          <w:rStyle w:val="y2iqfc"/>
          <w:rFonts w:ascii="Times New Roman" w:hAnsi="Times New Roman"/>
          <w:sz w:val="24"/>
          <w:szCs w:val="24"/>
        </w:rPr>
        <w:t>jāsecina</w:t>
      </w:r>
      <w:r w:rsidR="00EA09F4" w:rsidRPr="0092615F">
        <w:rPr>
          <w:rStyle w:val="y2iqfc"/>
          <w:rFonts w:ascii="Times New Roman" w:hAnsi="Times New Roman"/>
          <w:sz w:val="24"/>
          <w:szCs w:val="24"/>
        </w:rPr>
        <w:t xml:space="preserve"> arī</w:t>
      </w:r>
      <w:r w:rsidRPr="0092615F">
        <w:rPr>
          <w:rStyle w:val="y2iqfc"/>
          <w:rFonts w:ascii="Times New Roman" w:hAnsi="Times New Roman"/>
          <w:sz w:val="24"/>
          <w:szCs w:val="24"/>
        </w:rPr>
        <w:t xml:space="preserve">, ka </w:t>
      </w:r>
      <w:r w:rsidR="00B30185" w:rsidRPr="0092615F">
        <w:rPr>
          <w:rStyle w:val="y2iqfc"/>
          <w:rFonts w:ascii="Times New Roman" w:hAnsi="Times New Roman"/>
          <w:sz w:val="24"/>
          <w:szCs w:val="24"/>
        </w:rPr>
        <w:t xml:space="preserve">tas ir attaisnojams, ja </w:t>
      </w:r>
      <w:r w:rsidR="00EF6466" w:rsidRPr="0092615F">
        <w:rPr>
          <w:rStyle w:val="y2iqfc"/>
          <w:rFonts w:ascii="Times New Roman" w:hAnsi="Times New Roman"/>
          <w:sz w:val="24"/>
          <w:szCs w:val="24"/>
        </w:rPr>
        <w:t>citādi projekts nav īstenojams</w:t>
      </w:r>
      <w:r w:rsidR="00AC7CCB" w:rsidRPr="0092615F">
        <w:rPr>
          <w:rStyle w:val="y2iqfc"/>
          <w:rFonts w:ascii="Times New Roman" w:hAnsi="Times New Roman"/>
          <w:sz w:val="24"/>
          <w:szCs w:val="24"/>
        </w:rPr>
        <w:t>, un to pamato ekonomiskie un finanšu aprēķini</w:t>
      </w:r>
      <w:r w:rsidRPr="0092615F">
        <w:rPr>
          <w:rStyle w:val="y2iqfc"/>
          <w:rFonts w:ascii="Times New Roman" w:hAnsi="Times New Roman"/>
          <w:sz w:val="24"/>
          <w:szCs w:val="24"/>
        </w:rPr>
        <w:t>.</w:t>
      </w:r>
      <w:r w:rsidR="00AE145B">
        <w:rPr>
          <w:rStyle w:val="y2iqfc"/>
          <w:rFonts w:ascii="Times New Roman" w:hAnsi="Times New Roman"/>
          <w:sz w:val="24"/>
          <w:szCs w:val="24"/>
        </w:rPr>
        <w:t xml:space="preserve"> </w:t>
      </w:r>
      <w:r w:rsidR="006560B9">
        <w:rPr>
          <w:rStyle w:val="y2iqfc"/>
          <w:rFonts w:ascii="Times New Roman" w:hAnsi="Times New Roman"/>
          <w:sz w:val="24"/>
          <w:szCs w:val="24"/>
        </w:rPr>
        <w:t>Tāpat arī</w:t>
      </w:r>
      <w:r w:rsidR="00C65132">
        <w:rPr>
          <w:rStyle w:val="y2iqfc"/>
          <w:rFonts w:ascii="Times New Roman" w:hAnsi="Times New Roman"/>
          <w:sz w:val="24"/>
          <w:szCs w:val="24"/>
        </w:rPr>
        <w:t xml:space="preserve"> jāatzīmē, ka </w:t>
      </w:r>
      <w:r w:rsidR="00A20F54" w:rsidRPr="00A20F54">
        <w:rPr>
          <w:rStyle w:val="y2iqfc"/>
          <w:rFonts w:ascii="Times New Roman" w:hAnsi="Times New Roman"/>
          <w:sz w:val="24"/>
          <w:szCs w:val="24"/>
        </w:rPr>
        <w:t>CFLA rīcīb</w:t>
      </w:r>
      <w:r w:rsidR="00D96641">
        <w:rPr>
          <w:rStyle w:val="y2iqfc"/>
          <w:rFonts w:ascii="Times New Roman" w:hAnsi="Times New Roman"/>
          <w:sz w:val="24"/>
          <w:szCs w:val="24"/>
        </w:rPr>
        <w:t>ā</w:t>
      </w:r>
      <w:r w:rsidR="00A20F54" w:rsidRPr="00A20F54">
        <w:rPr>
          <w:rStyle w:val="y2iqfc"/>
          <w:rFonts w:ascii="Times New Roman" w:hAnsi="Times New Roman"/>
          <w:sz w:val="24"/>
          <w:szCs w:val="24"/>
        </w:rPr>
        <w:t xml:space="preserve"> nav informācija par  projektu statistisko uzskaiti</w:t>
      </w:r>
      <w:r w:rsidR="006560B9">
        <w:rPr>
          <w:rStyle w:val="y2iqfc"/>
          <w:rFonts w:ascii="Times New Roman" w:hAnsi="Times New Roman"/>
          <w:sz w:val="24"/>
          <w:szCs w:val="24"/>
        </w:rPr>
        <w:t xml:space="preserve"> Lietuvā un Igaunijā</w:t>
      </w:r>
      <w:r w:rsidR="00A93DB7" w:rsidRPr="00A93DB7">
        <w:rPr>
          <w:rStyle w:val="y2iqfc"/>
          <w:rFonts w:ascii="Times New Roman" w:hAnsi="Times New Roman"/>
          <w:sz w:val="24"/>
          <w:szCs w:val="24"/>
        </w:rPr>
        <w:t>.</w:t>
      </w:r>
    </w:p>
    <w:p w14:paraId="1DF50D54" w14:textId="6753A714" w:rsidR="00D55F37" w:rsidRPr="0092615F" w:rsidRDefault="00D55CB6" w:rsidP="00E40EB8">
      <w:pPr>
        <w:spacing w:after="0" w:line="240" w:lineRule="auto"/>
        <w:ind w:firstLine="720"/>
        <w:jc w:val="both"/>
      </w:pPr>
      <w:r w:rsidRPr="00D55CB6">
        <w:rPr>
          <w:rStyle w:val="y2iqfc"/>
          <w:rFonts w:ascii="Times New Roman" w:hAnsi="Times New Roman"/>
          <w:sz w:val="24"/>
          <w:szCs w:val="24"/>
        </w:rPr>
        <w:t>Izanalizējot Igaunijas un Lietuvas pieredzi, var secināt, ka Lietuva ar PPP projektu veidošanas, konsultēšanas un izvērtēšanas struktūras izveidi ir tikusi tālāk, izveidojot sistēmisku pieeju šādu projektu īstenošanā. Igaunijas pieredz</w:t>
      </w:r>
      <w:r w:rsidR="00F07485">
        <w:rPr>
          <w:rStyle w:val="y2iqfc"/>
          <w:rFonts w:ascii="Times New Roman" w:hAnsi="Times New Roman"/>
          <w:sz w:val="24"/>
          <w:szCs w:val="24"/>
        </w:rPr>
        <w:t>e</w:t>
      </w:r>
      <w:r w:rsidRPr="00D55CB6">
        <w:rPr>
          <w:rStyle w:val="y2iqfc"/>
          <w:rFonts w:ascii="Times New Roman" w:hAnsi="Times New Roman"/>
          <w:sz w:val="24"/>
          <w:szCs w:val="24"/>
        </w:rPr>
        <w:t xml:space="preserve"> rāda tāds pašas šaubas par projektu īstenošanu un finansēšanu kā Latvijā, tomēr </w:t>
      </w:r>
      <w:r w:rsidR="00F86292">
        <w:rPr>
          <w:rStyle w:val="y2iqfc"/>
          <w:rFonts w:ascii="Times New Roman" w:hAnsi="Times New Roman"/>
          <w:sz w:val="24"/>
          <w:szCs w:val="24"/>
        </w:rPr>
        <w:t>progress ir manāms</w:t>
      </w:r>
      <w:r w:rsidRPr="00D55CB6">
        <w:rPr>
          <w:rStyle w:val="y2iqfc"/>
          <w:rFonts w:ascii="Times New Roman" w:hAnsi="Times New Roman"/>
          <w:sz w:val="24"/>
          <w:szCs w:val="24"/>
        </w:rPr>
        <w:t xml:space="preserve"> abās valstīs. Tāpēc jāturpina </w:t>
      </w:r>
      <w:r w:rsidR="00F86292">
        <w:rPr>
          <w:rStyle w:val="y2iqfc"/>
          <w:rFonts w:ascii="Times New Roman" w:hAnsi="Times New Roman"/>
          <w:sz w:val="24"/>
          <w:szCs w:val="24"/>
        </w:rPr>
        <w:t>i</w:t>
      </w:r>
      <w:r w:rsidRPr="00D55CB6">
        <w:rPr>
          <w:rStyle w:val="y2iqfc"/>
          <w:rFonts w:ascii="Times New Roman" w:hAnsi="Times New Roman"/>
          <w:sz w:val="24"/>
          <w:szCs w:val="24"/>
        </w:rPr>
        <w:t>zstrādāt tipveida risinājumu priekšlikumus PPP projektu īstenošanā, ņemot vērā citu dalībvalstu pieredzi un labo praksi, tāpat jāveicina izpratne par PPP izmantošanas iespējām un piemērošanu, tai skaitā veicot individuālas konsultācijas ar</w:t>
      </w:r>
      <w:r w:rsidR="00567149">
        <w:rPr>
          <w:rStyle w:val="y2iqfc"/>
          <w:rFonts w:ascii="Times New Roman" w:hAnsi="Times New Roman"/>
          <w:sz w:val="24"/>
          <w:szCs w:val="24"/>
        </w:rPr>
        <w:t xml:space="preserve"> valsts pārvaldes iestādēm</w:t>
      </w:r>
      <w:r w:rsidRPr="00D55CB6">
        <w:rPr>
          <w:rStyle w:val="y2iqfc"/>
          <w:rFonts w:ascii="Times New Roman" w:hAnsi="Times New Roman"/>
          <w:sz w:val="24"/>
          <w:szCs w:val="24"/>
        </w:rPr>
        <w:t xml:space="preserve"> visām pašvaldībām, identificējot perspektīvākos PPP projektus un aktīvi atbalstot projektu īstenošan</w:t>
      </w:r>
      <w:r w:rsidR="00567149">
        <w:rPr>
          <w:rStyle w:val="y2iqfc"/>
          <w:rFonts w:ascii="Times New Roman" w:hAnsi="Times New Roman"/>
          <w:sz w:val="24"/>
          <w:szCs w:val="24"/>
        </w:rPr>
        <w:t>u</w:t>
      </w:r>
      <w:r w:rsidRPr="00D55CB6">
        <w:rPr>
          <w:rStyle w:val="y2iqfc"/>
          <w:rFonts w:ascii="Times New Roman" w:hAnsi="Times New Roman"/>
          <w:sz w:val="24"/>
          <w:szCs w:val="24"/>
        </w:rPr>
        <w:t>, vienlaikus veicinot pieredzes apmaiņu starp</w:t>
      </w:r>
      <w:r w:rsidR="00567149">
        <w:rPr>
          <w:rStyle w:val="y2iqfc"/>
          <w:rFonts w:ascii="Times New Roman" w:hAnsi="Times New Roman"/>
          <w:sz w:val="24"/>
          <w:szCs w:val="24"/>
        </w:rPr>
        <w:t xml:space="preserve"> valsts pārvaldes iestādēm un</w:t>
      </w:r>
      <w:r w:rsidRPr="00D55CB6">
        <w:rPr>
          <w:rStyle w:val="y2iqfc"/>
          <w:rFonts w:ascii="Times New Roman" w:hAnsi="Times New Roman"/>
          <w:sz w:val="24"/>
          <w:szCs w:val="24"/>
        </w:rPr>
        <w:t xml:space="preserve"> pašvaldībām, kuras plāno vai īsteno līdzīgus projektus.</w:t>
      </w:r>
      <w:r w:rsidR="00F86292">
        <w:rPr>
          <w:rStyle w:val="y2iqfc"/>
          <w:rFonts w:ascii="Times New Roman" w:hAnsi="Times New Roman"/>
          <w:sz w:val="24"/>
          <w:szCs w:val="24"/>
        </w:rPr>
        <w:t xml:space="preserve"> </w:t>
      </w:r>
      <w:r w:rsidR="00AE145B">
        <w:rPr>
          <w:rStyle w:val="y2iqfc"/>
          <w:rFonts w:ascii="Times New Roman" w:hAnsi="Times New Roman"/>
          <w:sz w:val="24"/>
          <w:szCs w:val="24"/>
        </w:rPr>
        <w:t>Tāpat</w:t>
      </w:r>
      <w:r w:rsidR="00B8419F">
        <w:rPr>
          <w:rStyle w:val="y2iqfc"/>
          <w:rFonts w:ascii="Times New Roman" w:hAnsi="Times New Roman"/>
          <w:sz w:val="24"/>
          <w:szCs w:val="24"/>
        </w:rPr>
        <w:t xml:space="preserve"> arī jāsecina, ka </w:t>
      </w:r>
      <w:r w:rsidR="00C24276">
        <w:rPr>
          <w:rStyle w:val="y2iqfc"/>
          <w:rFonts w:ascii="Times New Roman" w:hAnsi="Times New Roman"/>
          <w:sz w:val="24"/>
          <w:szCs w:val="24"/>
        </w:rPr>
        <w:t xml:space="preserve">Igaunijā un Lietuvā PPP projekti </w:t>
      </w:r>
      <w:r w:rsidR="002E66E0">
        <w:rPr>
          <w:rStyle w:val="y2iqfc"/>
          <w:rFonts w:ascii="Times New Roman" w:hAnsi="Times New Roman"/>
          <w:sz w:val="24"/>
          <w:szCs w:val="24"/>
        </w:rPr>
        <w:t>tiek īstenoti līdzīgās jomās, kā plāno</w:t>
      </w:r>
      <w:r w:rsidR="00F67B0D">
        <w:rPr>
          <w:rStyle w:val="y2iqfc"/>
          <w:rFonts w:ascii="Times New Roman" w:hAnsi="Times New Roman"/>
          <w:sz w:val="24"/>
          <w:szCs w:val="24"/>
        </w:rPr>
        <w:t xml:space="preserve"> pašvaldības un valsts iestādes Latvijā.</w:t>
      </w:r>
    </w:p>
    <w:p w14:paraId="5D0D0730" w14:textId="77777777" w:rsidR="00FE6A77" w:rsidRPr="0092615F" w:rsidRDefault="00FE6A77" w:rsidP="00C63C35">
      <w:pPr>
        <w:spacing w:after="0" w:line="240" w:lineRule="auto"/>
        <w:ind w:firstLine="720"/>
        <w:jc w:val="both"/>
        <w:rPr>
          <w:rFonts w:ascii="Times New Roman" w:hAnsi="Times New Roman" w:cs="Times New Roman"/>
          <w:sz w:val="24"/>
          <w:szCs w:val="24"/>
        </w:rPr>
      </w:pPr>
    </w:p>
    <w:p w14:paraId="57D994B4" w14:textId="77777777" w:rsidR="00975EBC" w:rsidRPr="0092615F" w:rsidRDefault="009D2982" w:rsidP="00975EBC">
      <w:pPr>
        <w:pStyle w:val="Sarakstarindkopa"/>
        <w:numPr>
          <w:ilvl w:val="0"/>
          <w:numId w:val="6"/>
        </w:numPr>
        <w:spacing w:line="240" w:lineRule="auto"/>
        <w:jc w:val="both"/>
        <w:rPr>
          <w:rFonts w:ascii="Times New Roman" w:hAnsi="Times New Roman" w:cs="Times New Roman"/>
          <w:b/>
          <w:bCs/>
          <w:sz w:val="28"/>
          <w:szCs w:val="28"/>
        </w:rPr>
      </w:pPr>
      <w:r w:rsidRPr="0092615F">
        <w:rPr>
          <w:rFonts w:ascii="Times New Roman" w:hAnsi="Times New Roman" w:cs="Times New Roman"/>
          <w:b/>
          <w:bCs/>
          <w:sz w:val="28"/>
          <w:szCs w:val="28"/>
        </w:rPr>
        <w:t>Secinājumi un p</w:t>
      </w:r>
      <w:r w:rsidR="00975EBC" w:rsidRPr="0092615F">
        <w:rPr>
          <w:rFonts w:ascii="Times New Roman" w:hAnsi="Times New Roman" w:cs="Times New Roman"/>
          <w:b/>
          <w:bCs/>
          <w:sz w:val="28"/>
          <w:szCs w:val="28"/>
        </w:rPr>
        <w:t>riekšlikumi par turpmāko rīcību</w:t>
      </w:r>
    </w:p>
    <w:p w14:paraId="512A962E" w14:textId="5B1B53D1" w:rsidR="00867334" w:rsidRPr="0011051E" w:rsidRDefault="00E41829" w:rsidP="00C11C9C">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 xml:space="preserve">Pirmais būtiskais solis </w:t>
      </w:r>
      <w:r w:rsidR="003462B4" w:rsidRPr="0092615F">
        <w:rPr>
          <w:rFonts w:ascii="Times New Roman" w:hAnsi="Times New Roman" w:cs="Times New Roman"/>
          <w:sz w:val="24"/>
          <w:szCs w:val="24"/>
        </w:rPr>
        <w:t>PPP projekta īstenošanā</w:t>
      </w:r>
      <w:r w:rsidR="007E4242" w:rsidRPr="0092615F">
        <w:rPr>
          <w:rFonts w:ascii="Times New Roman" w:hAnsi="Times New Roman" w:cs="Times New Roman"/>
          <w:sz w:val="24"/>
          <w:szCs w:val="24"/>
        </w:rPr>
        <w:t xml:space="preserve"> ir finanšu nu ekonomi</w:t>
      </w:r>
      <w:r w:rsidR="00691B89" w:rsidRPr="0092615F">
        <w:rPr>
          <w:rFonts w:ascii="Times New Roman" w:hAnsi="Times New Roman" w:cs="Times New Roman"/>
          <w:sz w:val="24"/>
          <w:szCs w:val="24"/>
        </w:rPr>
        <w:t>sko aprēķinu (turpmāk – FEA) veikšana.</w:t>
      </w:r>
      <w:r w:rsidR="00E235DE" w:rsidRPr="0092615F">
        <w:rPr>
          <w:rFonts w:ascii="Times New Roman" w:hAnsi="Times New Roman" w:cs="Times New Roman"/>
          <w:sz w:val="24"/>
          <w:szCs w:val="24"/>
        </w:rPr>
        <w:t xml:space="preserve"> Pēc būtības</w:t>
      </w:r>
      <w:r w:rsidR="0082414F" w:rsidRPr="0092615F">
        <w:rPr>
          <w:rFonts w:ascii="Times New Roman" w:hAnsi="Times New Roman" w:cs="Times New Roman"/>
          <w:sz w:val="24"/>
          <w:szCs w:val="24"/>
        </w:rPr>
        <w:t xml:space="preserve"> šie aprēķini ir līdz</w:t>
      </w:r>
      <w:r w:rsidR="00E30565" w:rsidRPr="0092615F">
        <w:rPr>
          <w:rFonts w:ascii="Times New Roman" w:hAnsi="Times New Roman" w:cs="Times New Roman"/>
          <w:sz w:val="24"/>
          <w:szCs w:val="24"/>
        </w:rPr>
        <w:t>īgi</w:t>
      </w:r>
      <w:r w:rsidR="008952B2" w:rsidRPr="0092615F">
        <w:rPr>
          <w:rFonts w:ascii="Times New Roman" w:hAnsi="Times New Roman" w:cs="Times New Roman"/>
          <w:sz w:val="24"/>
          <w:szCs w:val="24"/>
        </w:rPr>
        <w:t xml:space="preserve"> pašvaldībām labi zinā</w:t>
      </w:r>
      <w:r w:rsidR="002C5934" w:rsidRPr="0092615F">
        <w:rPr>
          <w:rFonts w:ascii="Times New Roman" w:hAnsi="Times New Roman" w:cs="Times New Roman"/>
          <w:sz w:val="24"/>
          <w:szCs w:val="24"/>
        </w:rPr>
        <w:t xml:space="preserve">majai izmaksu un ieguvumu analīzei </w:t>
      </w:r>
      <w:r w:rsidR="007267D9" w:rsidRPr="0092615F">
        <w:rPr>
          <w:rFonts w:ascii="Times New Roman" w:hAnsi="Times New Roman" w:cs="Times New Roman"/>
          <w:sz w:val="24"/>
          <w:szCs w:val="24"/>
        </w:rPr>
        <w:t>(IIA)</w:t>
      </w:r>
      <w:r w:rsidR="002C5934" w:rsidRPr="0092615F">
        <w:rPr>
          <w:rFonts w:ascii="Times New Roman" w:hAnsi="Times New Roman" w:cs="Times New Roman"/>
          <w:sz w:val="24"/>
          <w:szCs w:val="24"/>
        </w:rPr>
        <w:t xml:space="preserve"> </w:t>
      </w:r>
      <w:r w:rsidR="00E615B1" w:rsidRPr="0092615F">
        <w:rPr>
          <w:rFonts w:ascii="Times New Roman" w:hAnsi="Times New Roman" w:cs="Times New Roman"/>
          <w:sz w:val="24"/>
          <w:szCs w:val="24"/>
        </w:rPr>
        <w:t>ES fondu projektos</w:t>
      </w:r>
      <w:r w:rsidR="001E30A9" w:rsidRPr="0092615F">
        <w:rPr>
          <w:rFonts w:ascii="Times New Roman" w:hAnsi="Times New Roman" w:cs="Times New Roman"/>
          <w:sz w:val="24"/>
          <w:szCs w:val="24"/>
        </w:rPr>
        <w:t>.</w:t>
      </w:r>
      <w:r w:rsidR="003646E2" w:rsidRPr="0092615F">
        <w:rPr>
          <w:rFonts w:ascii="Times New Roman" w:hAnsi="Times New Roman" w:cs="Times New Roman"/>
          <w:sz w:val="24"/>
          <w:szCs w:val="24"/>
        </w:rPr>
        <w:t xml:space="preserve"> Un tomēr šādu aprēķinu veikšana ir laik</w:t>
      </w:r>
      <w:r w:rsidR="00852096" w:rsidRPr="0092615F">
        <w:rPr>
          <w:rFonts w:ascii="Times New Roman" w:hAnsi="Times New Roman" w:cs="Times New Roman"/>
          <w:sz w:val="24"/>
          <w:szCs w:val="24"/>
        </w:rPr>
        <w:t xml:space="preserve">ietilpīgs un </w:t>
      </w:r>
      <w:r w:rsidR="009A5861" w:rsidRPr="0092615F">
        <w:rPr>
          <w:rFonts w:ascii="Times New Roman" w:hAnsi="Times New Roman" w:cs="Times New Roman"/>
          <w:sz w:val="24"/>
          <w:szCs w:val="24"/>
        </w:rPr>
        <w:t>ar izdevumiem saistīts process</w:t>
      </w:r>
      <w:r w:rsidR="00755F12" w:rsidRPr="0092615F">
        <w:rPr>
          <w:rFonts w:ascii="Times New Roman" w:hAnsi="Times New Roman" w:cs="Times New Roman"/>
          <w:sz w:val="24"/>
          <w:szCs w:val="24"/>
        </w:rPr>
        <w:t xml:space="preserve"> – līdzšinējā pieredze rāda, ka </w:t>
      </w:r>
      <w:r w:rsidR="00826FDD" w:rsidRPr="0092615F">
        <w:rPr>
          <w:rFonts w:ascii="Times New Roman" w:hAnsi="Times New Roman" w:cs="Times New Roman"/>
          <w:sz w:val="24"/>
          <w:szCs w:val="24"/>
        </w:rPr>
        <w:t>atkarībā no plānotā projekta sa</w:t>
      </w:r>
      <w:r w:rsidR="00A409A9" w:rsidRPr="0092615F">
        <w:rPr>
          <w:rFonts w:ascii="Times New Roman" w:hAnsi="Times New Roman" w:cs="Times New Roman"/>
          <w:sz w:val="24"/>
          <w:szCs w:val="24"/>
        </w:rPr>
        <w:t>režģītības</w:t>
      </w:r>
      <w:r w:rsidR="00FB32D1" w:rsidRPr="0092615F">
        <w:rPr>
          <w:rFonts w:ascii="Times New Roman" w:hAnsi="Times New Roman" w:cs="Times New Roman"/>
          <w:sz w:val="24"/>
          <w:szCs w:val="24"/>
        </w:rPr>
        <w:t xml:space="preserve"> FEA</w:t>
      </w:r>
      <w:r w:rsidR="00F04B23" w:rsidRPr="0092615F">
        <w:rPr>
          <w:rFonts w:ascii="Times New Roman" w:hAnsi="Times New Roman" w:cs="Times New Roman"/>
          <w:sz w:val="24"/>
          <w:szCs w:val="24"/>
        </w:rPr>
        <w:t xml:space="preserve"> veikšana </w:t>
      </w:r>
      <w:r w:rsidR="00A757A6" w:rsidRPr="0092615F">
        <w:rPr>
          <w:rFonts w:ascii="Times New Roman" w:hAnsi="Times New Roman" w:cs="Times New Roman"/>
          <w:sz w:val="24"/>
          <w:szCs w:val="24"/>
        </w:rPr>
        <w:t xml:space="preserve">var izmaksāt </w:t>
      </w:r>
      <w:r w:rsidR="00AD5E36" w:rsidRPr="0092615F">
        <w:rPr>
          <w:rFonts w:ascii="Times New Roman" w:hAnsi="Times New Roman" w:cs="Times New Roman"/>
          <w:sz w:val="24"/>
          <w:szCs w:val="24"/>
        </w:rPr>
        <w:t xml:space="preserve">vidēji </w:t>
      </w:r>
      <w:r w:rsidR="00046CA0" w:rsidRPr="0092615F">
        <w:rPr>
          <w:rFonts w:ascii="Times New Roman" w:hAnsi="Times New Roman" w:cs="Times New Roman"/>
          <w:sz w:val="24"/>
          <w:szCs w:val="24"/>
        </w:rPr>
        <w:t xml:space="preserve">10-20 </w:t>
      </w:r>
      <w:r w:rsidR="00374FC9" w:rsidRPr="0092615F">
        <w:rPr>
          <w:rFonts w:ascii="Times New Roman" w:hAnsi="Times New Roman" w:cs="Times New Roman"/>
          <w:sz w:val="24"/>
          <w:szCs w:val="24"/>
        </w:rPr>
        <w:t>tūks</w:t>
      </w:r>
      <w:r w:rsidR="00F21CC6" w:rsidRPr="0092615F">
        <w:rPr>
          <w:rFonts w:ascii="Times New Roman" w:hAnsi="Times New Roman" w:cs="Times New Roman"/>
          <w:sz w:val="24"/>
          <w:szCs w:val="24"/>
        </w:rPr>
        <w:t>t</w:t>
      </w:r>
      <w:r w:rsidR="00374FC9" w:rsidRPr="0092615F">
        <w:rPr>
          <w:rFonts w:ascii="Times New Roman" w:hAnsi="Times New Roman" w:cs="Times New Roman"/>
          <w:sz w:val="24"/>
          <w:szCs w:val="24"/>
        </w:rPr>
        <w:t>.</w:t>
      </w:r>
      <w:r w:rsidR="00A542C6" w:rsidRPr="0092615F">
        <w:rPr>
          <w:rFonts w:ascii="Times New Roman" w:hAnsi="Times New Roman" w:cs="Times New Roman"/>
          <w:sz w:val="24"/>
          <w:szCs w:val="24"/>
        </w:rPr>
        <w:t xml:space="preserve"> </w:t>
      </w:r>
      <w:r w:rsidR="007A625B" w:rsidRPr="007A625B">
        <w:rPr>
          <w:rFonts w:ascii="Times New Roman" w:hAnsi="Times New Roman" w:cs="Times New Roman"/>
          <w:i/>
          <w:sz w:val="24"/>
          <w:szCs w:val="24"/>
        </w:rPr>
        <w:t>euro</w:t>
      </w:r>
      <w:r w:rsidR="00F758AA" w:rsidRPr="0092615F">
        <w:rPr>
          <w:rFonts w:ascii="Times New Roman" w:hAnsi="Times New Roman" w:cs="Times New Roman"/>
          <w:sz w:val="24"/>
          <w:szCs w:val="24"/>
        </w:rPr>
        <w:t xml:space="preserve">, bet </w:t>
      </w:r>
      <w:r w:rsidR="00B6302E" w:rsidRPr="0092615F">
        <w:rPr>
          <w:rFonts w:ascii="Times New Roman" w:hAnsi="Times New Roman" w:cs="Times New Roman"/>
          <w:sz w:val="24"/>
          <w:szCs w:val="24"/>
        </w:rPr>
        <w:t>FEA izst</w:t>
      </w:r>
      <w:r w:rsidR="00B57A7F" w:rsidRPr="0092615F">
        <w:rPr>
          <w:rFonts w:ascii="Times New Roman" w:hAnsi="Times New Roman" w:cs="Times New Roman"/>
          <w:sz w:val="24"/>
          <w:szCs w:val="24"/>
        </w:rPr>
        <w:t>rāde var prasīt vairākus mēnešus</w:t>
      </w:r>
      <w:r w:rsidR="00AB2453" w:rsidRPr="0092615F">
        <w:rPr>
          <w:rFonts w:ascii="Times New Roman" w:hAnsi="Times New Roman" w:cs="Times New Roman"/>
          <w:sz w:val="24"/>
          <w:szCs w:val="24"/>
        </w:rPr>
        <w:t>.</w:t>
      </w:r>
      <w:r w:rsidR="00EC0E1C">
        <w:rPr>
          <w:rFonts w:ascii="Times New Roman" w:hAnsi="Times New Roman" w:cs="Times New Roman"/>
          <w:sz w:val="24"/>
          <w:szCs w:val="24"/>
        </w:rPr>
        <w:t xml:space="preserve"> </w:t>
      </w:r>
      <w:r w:rsidR="00E04D67">
        <w:rPr>
          <w:rFonts w:ascii="Times New Roman" w:hAnsi="Times New Roman" w:cs="Times New Roman"/>
          <w:sz w:val="24"/>
          <w:szCs w:val="24"/>
        </w:rPr>
        <w:t>Individuā</w:t>
      </w:r>
      <w:r w:rsidR="00EC0E1C">
        <w:rPr>
          <w:rFonts w:ascii="Times New Roman" w:hAnsi="Times New Roman" w:cs="Times New Roman"/>
          <w:sz w:val="24"/>
          <w:szCs w:val="24"/>
        </w:rPr>
        <w:t>lajās konsultācijās un</w:t>
      </w:r>
      <w:r w:rsidR="00311241">
        <w:rPr>
          <w:rFonts w:ascii="Times New Roman" w:hAnsi="Times New Roman" w:cs="Times New Roman"/>
          <w:sz w:val="24"/>
          <w:szCs w:val="24"/>
        </w:rPr>
        <w:t xml:space="preserve"> publiskajās diskusijās bieži izskan</w:t>
      </w:r>
      <w:r w:rsidR="00567149">
        <w:rPr>
          <w:rFonts w:ascii="Times New Roman" w:hAnsi="Times New Roman" w:cs="Times New Roman"/>
          <w:sz w:val="24"/>
          <w:szCs w:val="24"/>
        </w:rPr>
        <w:t xml:space="preserve"> pašvaldību</w:t>
      </w:r>
      <w:r w:rsidR="00311241">
        <w:rPr>
          <w:rFonts w:ascii="Times New Roman" w:hAnsi="Times New Roman" w:cs="Times New Roman"/>
          <w:sz w:val="24"/>
          <w:szCs w:val="24"/>
        </w:rPr>
        <w:t xml:space="preserve"> aicinājums sniegt</w:t>
      </w:r>
      <w:r w:rsidR="00567149">
        <w:rPr>
          <w:rFonts w:ascii="Times New Roman" w:hAnsi="Times New Roman" w:cs="Times New Roman"/>
          <w:sz w:val="24"/>
          <w:szCs w:val="24"/>
        </w:rPr>
        <w:t xml:space="preserve"> tām</w:t>
      </w:r>
      <w:r w:rsidR="00311241">
        <w:rPr>
          <w:rFonts w:ascii="Times New Roman" w:hAnsi="Times New Roman" w:cs="Times New Roman"/>
          <w:sz w:val="24"/>
          <w:szCs w:val="24"/>
        </w:rPr>
        <w:t xml:space="preserve"> atbalstu FEA izstrādei</w:t>
      </w:r>
      <w:r w:rsidR="00C442E2">
        <w:rPr>
          <w:rFonts w:ascii="Times New Roman" w:hAnsi="Times New Roman" w:cs="Times New Roman"/>
          <w:sz w:val="24"/>
          <w:szCs w:val="24"/>
        </w:rPr>
        <w:t>,</w:t>
      </w:r>
      <w:r w:rsidR="00EC0E1C">
        <w:rPr>
          <w:rFonts w:ascii="Times New Roman" w:hAnsi="Times New Roman" w:cs="Times New Roman"/>
          <w:sz w:val="24"/>
          <w:szCs w:val="24"/>
        </w:rPr>
        <w:t xml:space="preserve"> </w:t>
      </w:r>
      <w:r w:rsidR="00F57B79">
        <w:rPr>
          <w:rFonts w:ascii="Times New Roman" w:hAnsi="Times New Roman" w:cs="Times New Roman"/>
          <w:sz w:val="24"/>
          <w:szCs w:val="24"/>
        </w:rPr>
        <w:t>u</w:t>
      </w:r>
      <w:r w:rsidR="00C442E2">
        <w:rPr>
          <w:rFonts w:ascii="Times New Roman" w:hAnsi="Times New Roman" w:cs="Times New Roman"/>
          <w:sz w:val="24"/>
          <w:szCs w:val="24"/>
        </w:rPr>
        <w:t>n tas būtu kā</w:t>
      </w:r>
      <w:r w:rsidR="00C442E2" w:rsidRPr="0092615F">
        <w:rPr>
          <w:rFonts w:ascii="Times New Roman" w:hAnsi="Times New Roman" w:cs="Times New Roman"/>
          <w:sz w:val="24"/>
          <w:szCs w:val="24"/>
        </w:rPr>
        <w:t xml:space="preserve"> </w:t>
      </w:r>
      <w:r w:rsidR="00824C01" w:rsidRPr="0092615F">
        <w:rPr>
          <w:rFonts w:ascii="Times New Roman" w:hAnsi="Times New Roman" w:cs="Times New Roman"/>
          <w:sz w:val="24"/>
          <w:szCs w:val="24"/>
        </w:rPr>
        <w:t xml:space="preserve">viens no motivācijas veidiem </w:t>
      </w:r>
      <w:r w:rsidR="002E0635" w:rsidRPr="0092615F">
        <w:rPr>
          <w:rFonts w:ascii="Times New Roman" w:hAnsi="Times New Roman" w:cs="Times New Roman"/>
          <w:sz w:val="24"/>
          <w:szCs w:val="24"/>
        </w:rPr>
        <w:t>šādus aprēķinus veikt</w:t>
      </w:r>
      <w:r w:rsidR="00193F5A" w:rsidRPr="0092615F">
        <w:rPr>
          <w:rFonts w:ascii="Times New Roman" w:hAnsi="Times New Roman" w:cs="Times New Roman"/>
          <w:sz w:val="24"/>
          <w:szCs w:val="24"/>
        </w:rPr>
        <w:t xml:space="preserve">, </w:t>
      </w:r>
      <w:r w:rsidR="001A51AA">
        <w:rPr>
          <w:rFonts w:ascii="Times New Roman" w:hAnsi="Times New Roman" w:cs="Times New Roman"/>
          <w:sz w:val="24"/>
          <w:szCs w:val="24"/>
        </w:rPr>
        <w:t>sedzot tos</w:t>
      </w:r>
      <w:r w:rsidR="005828C7" w:rsidRPr="0092615F">
        <w:rPr>
          <w:rFonts w:ascii="Times New Roman" w:hAnsi="Times New Roman" w:cs="Times New Roman"/>
          <w:sz w:val="24"/>
          <w:szCs w:val="24"/>
        </w:rPr>
        <w:t xml:space="preserve"> no valsts </w:t>
      </w:r>
      <w:r w:rsidR="00D142D8" w:rsidRPr="0092615F">
        <w:rPr>
          <w:rFonts w:ascii="Times New Roman" w:hAnsi="Times New Roman" w:cs="Times New Roman"/>
          <w:sz w:val="24"/>
          <w:szCs w:val="24"/>
        </w:rPr>
        <w:t>budžeta</w:t>
      </w:r>
      <w:r w:rsidR="00BC3E6B" w:rsidRPr="0092615F">
        <w:rPr>
          <w:rFonts w:ascii="Times New Roman" w:hAnsi="Times New Roman" w:cs="Times New Roman"/>
          <w:sz w:val="24"/>
          <w:szCs w:val="24"/>
        </w:rPr>
        <w:t>.</w:t>
      </w:r>
      <w:r w:rsidR="00D406A5" w:rsidRPr="0092615F">
        <w:rPr>
          <w:rFonts w:ascii="Times New Roman" w:hAnsi="Times New Roman" w:cs="Times New Roman"/>
          <w:sz w:val="24"/>
          <w:szCs w:val="24"/>
        </w:rPr>
        <w:t xml:space="preserve"> </w:t>
      </w:r>
      <w:r w:rsidR="009E0521" w:rsidRPr="0092615F">
        <w:rPr>
          <w:rFonts w:ascii="Times New Roman" w:hAnsi="Times New Roman" w:cs="Times New Roman"/>
          <w:sz w:val="24"/>
          <w:szCs w:val="24"/>
        </w:rPr>
        <w:t>Tas veicinātu</w:t>
      </w:r>
      <w:r w:rsidR="00193F5A" w:rsidRPr="0092615F">
        <w:rPr>
          <w:rFonts w:ascii="Times New Roman" w:hAnsi="Times New Roman" w:cs="Times New Roman"/>
          <w:sz w:val="24"/>
          <w:szCs w:val="24"/>
        </w:rPr>
        <w:t xml:space="preserve"> pašvaldībām</w:t>
      </w:r>
      <w:r w:rsidR="00123BB5" w:rsidRPr="0092615F">
        <w:rPr>
          <w:rFonts w:ascii="Times New Roman" w:hAnsi="Times New Roman" w:cs="Times New Roman"/>
          <w:sz w:val="24"/>
          <w:szCs w:val="24"/>
        </w:rPr>
        <w:t xml:space="preserve"> pieņemt pamatotus lēmumus par </w:t>
      </w:r>
      <w:r w:rsidR="003F2FF0" w:rsidRPr="0092615F">
        <w:rPr>
          <w:rFonts w:ascii="Times New Roman" w:hAnsi="Times New Roman" w:cs="Times New Roman"/>
          <w:sz w:val="24"/>
          <w:szCs w:val="24"/>
        </w:rPr>
        <w:t>PPP projekta īstenošanas uzsākšanu</w:t>
      </w:r>
      <w:r w:rsidR="009E0521" w:rsidRPr="0092615F">
        <w:rPr>
          <w:rFonts w:ascii="Times New Roman" w:hAnsi="Times New Roman" w:cs="Times New Roman"/>
          <w:sz w:val="24"/>
          <w:szCs w:val="24"/>
        </w:rPr>
        <w:t xml:space="preserve">. </w:t>
      </w:r>
      <w:r w:rsidR="00D406A5" w:rsidRPr="0092615F">
        <w:rPr>
          <w:rFonts w:ascii="Times New Roman" w:hAnsi="Times New Roman" w:cs="Times New Roman"/>
          <w:sz w:val="24"/>
          <w:szCs w:val="24"/>
        </w:rPr>
        <w:t>Līdzīgs mehānisms</w:t>
      </w:r>
      <w:r w:rsidR="00103295" w:rsidRPr="0092615F">
        <w:rPr>
          <w:rFonts w:ascii="Times New Roman" w:hAnsi="Times New Roman" w:cs="Times New Roman"/>
          <w:sz w:val="24"/>
          <w:szCs w:val="24"/>
        </w:rPr>
        <w:t xml:space="preserve"> jau ir aprobēts</w:t>
      </w:r>
      <w:r w:rsidR="009074DE" w:rsidRPr="0092615F">
        <w:rPr>
          <w:rFonts w:ascii="Times New Roman" w:hAnsi="Times New Roman" w:cs="Times New Roman"/>
          <w:sz w:val="24"/>
          <w:szCs w:val="24"/>
        </w:rPr>
        <w:t xml:space="preserve"> ES fondu </w:t>
      </w:r>
      <w:r w:rsidR="00840603" w:rsidRPr="0092615F">
        <w:rPr>
          <w:rFonts w:ascii="Times New Roman" w:hAnsi="Times New Roman" w:cs="Times New Roman"/>
          <w:sz w:val="24"/>
          <w:szCs w:val="24"/>
        </w:rPr>
        <w:t>sistēmā</w:t>
      </w:r>
      <w:r w:rsidR="00AB264A" w:rsidRPr="0092615F">
        <w:rPr>
          <w:rFonts w:ascii="Times New Roman" w:hAnsi="Times New Roman" w:cs="Times New Roman"/>
          <w:sz w:val="24"/>
          <w:szCs w:val="24"/>
        </w:rPr>
        <w:t>, kur atbilstoši</w:t>
      </w:r>
      <w:r w:rsidR="00E765C9" w:rsidRPr="0092615F">
        <w:rPr>
          <w:rFonts w:ascii="Times New Roman" w:hAnsi="Times New Roman" w:cs="Times New Roman"/>
          <w:sz w:val="24"/>
          <w:szCs w:val="24"/>
        </w:rPr>
        <w:t xml:space="preserve"> Ministru kabineta 2015. gada 27. janvāra noteikumiem Nr. 42 "Noteikumi par kritērijiem un kārtību valsts budžeta dotācijas piešķiršanai pašvaldībām </w:t>
      </w:r>
      <w:r w:rsidR="00935F67" w:rsidRPr="00000D40">
        <w:rPr>
          <w:rFonts w:ascii="Times New Roman" w:hAnsi="Times New Roman" w:cs="Times New Roman"/>
          <w:sz w:val="24"/>
          <w:szCs w:val="24"/>
        </w:rPr>
        <w:t>Eiro</w:t>
      </w:r>
      <w:r w:rsidR="00E765C9" w:rsidRPr="00935F67">
        <w:rPr>
          <w:rFonts w:ascii="Times New Roman" w:hAnsi="Times New Roman" w:cs="Times New Roman"/>
          <w:sz w:val="24"/>
          <w:szCs w:val="24"/>
        </w:rPr>
        <w:t>pas</w:t>
      </w:r>
      <w:r w:rsidR="00E765C9" w:rsidRPr="0092615F">
        <w:rPr>
          <w:rFonts w:ascii="Times New Roman" w:hAnsi="Times New Roman" w:cs="Times New Roman"/>
          <w:sz w:val="24"/>
          <w:szCs w:val="24"/>
        </w:rPr>
        <w:t xml:space="preserve"> Savienības struktūrfondu un Kohēzijas fonda 2014.–2020.</w:t>
      </w:r>
      <w:r w:rsidR="00A87F38" w:rsidRPr="0092615F">
        <w:rPr>
          <w:rFonts w:ascii="Times New Roman" w:hAnsi="Times New Roman" w:cs="Times New Roman"/>
          <w:sz w:val="24"/>
          <w:szCs w:val="24"/>
        </w:rPr>
        <w:t xml:space="preserve"> </w:t>
      </w:r>
      <w:r w:rsidR="00E765C9" w:rsidRPr="0092615F">
        <w:rPr>
          <w:rFonts w:ascii="Times New Roman" w:hAnsi="Times New Roman" w:cs="Times New Roman"/>
          <w:sz w:val="24"/>
          <w:szCs w:val="24"/>
        </w:rPr>
        <w:t>gada plānošanas periodā līdzfinansēto projektu īstenošanai"</w:t>
      </w:r>
      <w:r w:rsidR="00171826" w:rsidRPr="0092615F">
        <w:rPr>
          <w:rFonts w:ascii="Times New Roman" w:hAnsi="Times New Roman" w:cs="Times New Roman"/>
          <w:sz w:val="24"/>
          <w:szCs w:val="24"/>
        </w:rPr>
        <w:t xml:space="preserve"> pašvaldībām</w:t>
      </w:r>
      <w:r w:rsidR="00A51068" w:rsidRPr="0092615F">
        <w:rPr>
          <w:rFonts w:ascii="Times New Roman" w:hAnsi="Times New Roman" w:cs="Times New Roman"/>
          <w:sz w:val="24"/>
          <w:szCs w:val="24"/>
        </w:rPr>
        <w:t xml:space="preserve"> par </w:t>
      </w:r>
      <w:r w:rsidR="00ED123C" w:rsidRPr="0092615F">
        <w:rPr>
          <w:rFonts w:ascii="Times New Roman" w:hAnsi="Times New Roman" w:cs="Times New Roman"/>
          <w:sz w:val="24"/>
          <w:szCs w:val="24"/>
        </w:rPr>
        <w:t>ES fondu projekta īstenošanu</w:t>
      </w:r>
      <w:r w:rsidR="00B62181" w:rsidRPr="0092615F">
        <w:rPr>
          <w:rFonts w:ascii="Times New Roman" w:hAnsi="Times New Roman" w:cs="Times New Roman"/>
          <w:sz w:val="24"/>
          <w:szCs w:val="24"/>
        </w:rPr>
        <w:t xml:space="preserve"> tiek piešķirta valsts budžeta dotācija</w:t>
      </w:r>
      <w:r w:rsidR="004C27C5" w:rsidRPr="0092615F">
        <w:rPr>
          <w:rFonts w:ascii="Times New Roman" w:hAnsi="Times New Roman" w:cs="Times New Roman"/>
          <w:sz w:val="24"/>
          <w:szCs w:val="24"/>
        </w:rPr>
        <w:t xml:space="preserve"> (turpmāk – VBD)</w:t>
      </w:r>
      <w:r w:rsidR="00E8003A" w:rsidRPr="0092615F">
        <w:rPr>
          <w:rFonts w:ascii="Times New Roman" w:hAnsi="Times New Roman" w:cs="Times New Roman"/>
          <w:sz w:val="24"/>
          <w:szCs w:val="24"/>
        </w:rPr>
        <w:t>.</w:t>
      </w:r>
      <w:r w:rsidR="009427E4" w:rsidRPr="0092615F">
        <w:rPr>
          <w:rFonts w:ascii="Times New Roman" w:hAnsi="Times New Roman" w:cs="Times New Roman"/>
          <w:sz w:val="24"/>
          <w:szCs w:val="24"/>
        </w:rPr>
        <w:t xml:space="preserve"> Saskaņā ar </w:t>
      </w:r>
      <w:r w:rsidR="009427E4" w:rsidRPr="0011051E">
        <w:rPr>
          <w:rFonts w:ascii="Times New Roman" w:hAnsi="Times New Roman" w:cs="Times New Roman"/>
          <w:sz w:val="24"/>
          <w:szCs w:val="24"/>
        </w:rPr>
        <w:t xml:space="preserve">KPVIS informāciju uz </w:t>
      </w:r>
      <w:r w:rsidR="004323BA" w:rsidRPr="0011051E">
        <w:rPr>
          <w:rFonts w:ascii="Times New Roman" w:hAnsi="Times New Roman" w:cs="Times New Roman"/>
          <w:sz w:val="24"/>
          <w:szCs w:val="24"/>
        </w:rPr>
        <w:t>22.10.2021.</w:t>
      </w:r>
      <w:r w:rsidR="00AD66CF" w:rsidRPr="0011051E">
        <w:rPr>
          <w:rFonts w:ascii="Times New Roman" w:hAnsi="Times New Roman" w:cs="Times New Roman"/>
          <w:sz w:val="24"/>
          <w:szCs w:val="24"/>
        </w:rPr>
        <w:t xml:space="preserve"> pašvaldībām</w:t>
      </w:r>
      <w:r w:rsidR="000066C0" w:rsidRPr="0011051E">
        <w:rPr>
          <w:rFonts w:ascii="Times New Roman" w:hAnsi="Times New Roman" w:cs="Times New Roman"/>
          <w:sz w:val="24"/>
          <w:szCs w:val="24"/>
        </w:rPr>
        <w:t xml:space="preserve"> ir izmaksāta vai </w:t>
      </w:r>
      <w:r w:rsidR="00C06E3E" w:rsidRPr="0011051E">
        <w:rPr>
          <w:rFonts w:ascii="Times New Roman" w:hAnsi="Times New Roman" w:cs="Times New Roman"/>
          <w:sz w:val="24"/>
          <w:szCs w:val="24"/>
        </w:rPr>
        <w:t>tiks pieprasīts</w:t>
      </w:r>
      <w:r w:rsidR="000066C0" w:rsidRPr="0011051E">
        <w:rPr>
          <w:rFonts w:ascii="Times New Roman" w:hAnsi="Times New Roman" w:cs="Times New Roman"/>
          <w:sz w:val="24"/>
          <w:szCs w:val="24"/>
        </w:rPr>
        <w:t xml:space="preserve"> izmaksāt</w:t>
      </w:r>
      <w:r w:rsidR="001A3B9D" w:rsidRPr="0011051E">
        <w:rPr>
          <w:rFonts w:ascii="Times New Roman" w:hAnsi="Times New Roman" w:cs="Times New Roman"/>
          <w:sz w:val="24"/>
          <w:szCs w:val="24"/>
        </w:rPr>
        <w:t xml:space="preserve"> </w:t>
      </w:r>
      <w:r w:rsidR="004C27C5" w:rsidRPr="0011051E">
        <w:rPr>
          <w:rFonts w:ascii="Times New Roman" w:hAnsi="Times New Roman" w:cs="Times New Roman"/>
          <w:sz w:val="24"/>
          <w:szCs w:val="24"/>
        </w:rPr>
        <w:t>VBD</w:t>
      </w:r>
      <w:r w:rsidR="00BB351B" w:rsidRPr="0011051E">
        <w:rPr>
          <w:rFonts w:ascii="Times New Roman" w:hAnsi="Times New Roman" w:cs="Times New Roman"/>
          <w:sz w:val="24"/>
          <w:szCs w:val="24"/>
        </w:rPr>
        <w:t xml:space="preserve"> </w:t>
      </w:r>
      <w:r w:rsidR="001A3B9D" w:rsidRPr="0011051E">
        <w:rPr>
          <w:rFonts w:ascii="Times New Roman" w:hAnsi="Times New Roman" w:cs="Times New Roman"/>
          <w:sz w:val="24"/>
          <w:szCs w:val="24"/>
        </w:rPr>
        <w:t>65,40 milj.</w:t>
      </w:r>
      <w:r w:rsidR="00A542C6" w:rsidRPr="0011051E">
        <w:rPr>
          <w:rFonts w:ascii="Times New Roman" w:hAnsi="Times New Roman" w:cs="Times New Roman"/>
          <w:sz w:val="24"/>
          <w:szCs w:val="24"/>
        </w:rPr>
        <w:t xml:space="preserve"> </w:t>
      </w:r>
      <w:r w:rsidR="007A625B" w:rsidRPr="0011051E">
        <w:rPr>
          <w:rFonts w:ascii="Times New Roman" w:hAnsi="Times New Roman" w:cs="Times New Roman"/>
          <w:i/>
          <w:sz w:val="24"/>
          <w:szCs w:val="24"/>
        </w:rPr>
        <w:t>euro</w:t>
      </w:r>
      <w:r w:rsidR="00BB351B" w:rsidRPr="0011051E">
        <w:rPr>
          <w:rFonts w:ascii="Times New Roman" w:hAnsi="Times New Roman" w:cs="Times New Roman"/>
          <w:sz w:val="24"/>
          <w:szCs w:val="24"/>
        </w:rPr>
        <w:t xml:space="preserve"> apmērā</w:t>
      </w:r>
      <w:r w:rsidR="00D41EDE" w:rsidRPr="0011051E">
        <w:rPr>
          <w:rStyle w:val="Vresatsauce"/>
          <w:rFonts w:ascii="Times New Roman" w:hAnsi="Times New Roman" w:cs="Times New Roman"/>
          <w:sz w:val="24"/>
          <w:szCs w:val="24"/>
        </w:rPr>
        <w:footnoteReference w:id="21"/>
      </w:r>
      <w:r w:rsidR="00613275" w:rsidRPr="0011051E">
        <w:rPr>
          <w:rFonts w:ascii="Times New Roman" w:hAnsi="Times New Roman" w:cs="Times New Roman"/>
          <w:sz w:val="24"/>
          <w:szCs w:val="24"/>
        </w:rPr>
        <w:t xml:space="preserve"> </w:t>
      </w:r>
      <w:r w:rsidR="004416AD" w:rsidRPr="0011051E">
        <w:rPr>
          <w:rFonts w:ascii="Times New Roman" w:hAnsi="Times New Roman" w:cs="Times New Roman"/>
          <w:sz w:val="24"/>
          <w:szCs w:val="24"/>
        </w:rPr>
        <w:t xml:space="preserve">535 </w:t>
      </w:r>
      <w:r w:rsidR="00177E97" w:rsidRPr="0011051E">
        <w:rPr>
          <w:rFonts w:ascii="Times New Roman" w:hAnsi="Times New Roman" w:cs="Times New Roman"/>
          <w:sz w:val="24"/>
          <w:szCs w:val="24"/>
        </w:rPr>
        <w:t>projektu ietvaros</w:t>
      </w:r>
      <w:r w:rsidR="00F46FF2" w:rsidRPr="0011051E">
        <w:rPr>
          <w:rFonts w:ascii="Times New Roman" w:hAnsi="Times New Roman" w:cs="Times New Roman"/>
          <w:sz w:val="24"/>
          <w:szCs w:val="24"/>
        </w:rPr>
        <w:t xml:space="preserve"> (</w:t>
      </w:r>
      <w:r w:rsidR="00FB358B" w:rsidRPr="0011051E">
        <w:rPr>
          <w:rFonts w:ascii="Times New Roman" w:hAnsi="Times New Roman" w:cs="Times New Roman"/>
          <w:sz w:val="24"/>
          <w:szCs w:val="24"/>
        </w:rPr>
        <w:t xml:space="preserve">vidēji </w:t>
      </w:r>
      <w:r w:rsidR="00A3604E" w:rsidRPr="0011051E">
        <w:rPr>
          <w:rFonts w:ascii="Times New Roman" w:hAnsi="Times New Roman" w:cs="Times New Roman"/>
          <w:sz w:val="24"/>
          <w:szCs w:val="24"/>
        </w:rPr>
        <w:t>12</w:t>
      </w:r>
      <w:r w:rsidR="002D56C3" w:rsidRPr="0011051E">
        <w:rPr>
          <w:rFonts w:ascii="Times New Roman" w:hAnsi="Times New Roman" w:cs="Times New Roman"/>
          <w:sz w:val="24"/>
          <w:szCs w:val="24"/>
        </w:rPr>
        <w:t>2</w:t>
      </w:r>
      <w:r w:rsidR="00A3604E" w:rsidRPr="0011051E">
        <w:rPr>
          <w:rFonts w:ascii="Times New Roman" w:hAnsi="Times New Roman" w:cs="Times New Roman"/>
          <w:sz w:val="24"/>
          <w:szCs w:val="24"/>
        </w:rPr>
        <w:t> </w:t>
      </w:r>
      <w:r w:rsidR="002D56C3" w:rsidRPr="0011051E">
        <w:rPr>
          <w:rFonts w:ascii="Times New Roman" w:hAnsi="Times New Roman" w:cs="Times New Roman"/>
          <w:sz w:val="24"/>
          <w:szCs w:val="24"/>
        </w:rPr>
        <w:t>tūkst.</w:t>
      </w:r>
      <w:r w:rsidR="00A3604E" w:rsidRPr="0011051E">
        <w:rPr>
          <w:rFonts w:ascii="Times New Roman" w:hAnsi="Times New Roman" w:cs="Times New Roman"/>
          <w:sz w:val="24"/>
          <w:szCs w:val="24"/>
        </w:rPr>
        <w:t xml:space="preserve"> </w:t>
      </w:r>
      <w:r w:rsidR="007A625B" w:rsidRPr="0011051E">
        <w:rPr>
          <w:rFonts w:ascii="Times New Roman" w:hAnsi="Times New Roman" w:cs="Times New Roman"/>
          <w:i/>
          <w:sz w:val="24"/>
          <w:szCs w:val="24"/>
        </w:rPr>
        <w:t>euro</w:t>
      </w:r>
      <w:r w:rsidR="00FB358B" w:rsidRPr="0011051E">
        <w:rPr>
          <w:rFonts w:ascii="Times New Roman" w:hAnsi="Times New Roman" w:cs="Times New Roman"/>
          <w:sz w:val="24"/>
          <w:szCs w:val="24"/>
        </w:rPr>
        <w:t xml:space="preserve"> uz vienu projektu)</w:t>
      </w:r>
      <w:r w:rsidR="00792641" w:rsidRPr="0011051E">
        <w:rPr>
          <w:rFonts w:ascii="Times New Roman" w:hAnsi="Times New Roman" w:cs="Times New Roman"/>
          <w:sz w:val="24"/>
          <w:szCs w:val="24"/>
        </w:rPr>
        <w:t>.</w:t>
      </w:r>
      <w:r w:rsidR="007D79F8" w:rsidRPr="0011051E">
        <w:rPr>
          <w:rFonts w:ascii="Times New Roman" w:hAnsi="Times New Roman" w:cs="Times New Roman"/>
          <w:sz w:val="24"/>
          <w:szCs w:val="24"/>
        </w:rPr>
        <w:t xml:space="preserve"> </w:t>
      </w:r>
      <w:r w:rsidR="00F86644" w:rsidRPr="0011051E">
        <w:rPr>
          <w:rFonts w:ascii="Times New Roman" w:hAnsi="Times New Roman" w:cs="Times New Roman"/>
          <w:sz w:val="24"/>
          <w:szCs w:val="24"/>
        </w:rPr>
        <w:t>K</w:t>
      </w:r>
      <w:r w:rsidR="00935F67" w:rsidRPr="0011051E">
        <w:rPr>
          <w:rFonts w:ascii="Times New Roman" w:hAnsi="Times New Roman" w:cs="Times New Roman"/>
          <w:sz w:val="24"/>
          <w:szCs w:val="24"/>
        </w:rPr>
        <w:t>ā</w:t>
      </w:r>
      <w:r w:rsidR="00F86644" w:rsidRPr="0011051E">
        <w:rPr>
          <w:rFonts w:ascii="Times New Roman" w:hAnsi="Times New Roman" w:cs="Times New Roman"/>
          <w:sz w:val="24"/>
          <w:szCs w:val="24"/>
        </w:rPr>
        <w:t xml:space="preserve"> redzams, valsts izmaksas uz</w:t>
      </w:r>
      <w:r w:rsidR="00B03AF3" w:rsidRPr="0011051E">
        <w:rPr>
          <w:rFonts w:ascii="Times New Roman" w:hAnsi="Times New Roman" w:cs="Times New Roman"/>
          <w:sz w:val="24"/>
          <w:szCs w:val="24"/>
        </w:rPr>
        <w:t xml:space="preserve"> PPP īstenotu</w:t>
      </w:r>
      <w:r w:rsidR="00F86644" w:rsidRPr="0011051E">
        <w:rPr>
          <w:rFonts w:ascii="Times New Roman" w:hAnsi="Times New Roman" w:cs="Times New Roman"/>
          <w:sz w:val="24"/>
          <w:szCs w:val="24"/>
        </w:rPr>
        <w:t xml:space="preserve"> projektu vidēji būtu vairāk nekā sešas reizes </w:t>
      </w:r>
      <w:r w:rsidR="00B03AF3" w:rsidRPr="0011051E">
        <w:rPr>
          <w:rFonts w:ascii="Times New Roman" w:hAnsi="Times New Roman" w:cs="Times New Roman"/>
          <w:sz w:val="24"/>
          <w:szCs w:val="24"/>
        </w:rPr>
        <w:t>mazākas</w:t>
      </w:r>
      <w:r w:rsidR="00F86644" w:rsidRPr="0011051E">
        <w:rPr>
          <w:rFonts w:ascii="Times New Roman" w:hAnsi="Times New Roman" w:cs="Times New Roman"/>
          <w:sz w:val="24"/>
          <w:szCs w:val="24"/>
        </w:rPr>
        <w:t xml:space="preserve"> (20 tūkst.</w:t>
      </w:r>
      <w:r w:rsidR="0011051E">
        <w:rPr>
          <w:rFonts w:ascii="Times New Roman" w:hAnsi="Times New Roman" w:cs="Times New Roman"/>
          <w:sz w:val="24"/>
          <w:szCs w:val="24"/>
        </w:rPr>
        <w:t xml:space="preserve"> </w:t>
      </w:r>
      <w:r w:rsidR="007A625B" w:rsidRPr="0011051E">
        <w:rPr>
          <w:rFonts w:ascii="Times New Roman" w:hAnsi="Times New Roman" w:cs="Times New Roman"/>
          <w:i/>
          <w:sz w:val="24"/>
          <w:szCs w:val="24"/>
        </w:rPr>
        <w:t>euro</w:t>
      </w:r>
      <w:r w:rsidR="00F86644" w:rsidRPr="0011051E">
        <w:rPr>
          <w:rFonts w:ascii="Times New Roman" w:hAnsi="Times New Roman" w:cs="Times New Roman"/>
          <w:sz w:val="24"/>
          <w:szCs w:val="24"/>
        </w:rPr>
        <w:t xml:space="preserve"> pret 121 tūkst.</w:t>
      </w:r>
      <w:r w:rsidR="0011051E">
        <w:rPr>
          <w:rFonts w:ascii="Times New Roman" w:hAnsi="Times New Roman" w:cs="Times New Roman"/>
          <w:sz w:val="24"/>
          <w:szCs w:val="24"/>
        </w:rPr>
        <w:t xml:space="preserve"> </w:t>
      </w:r>
      <w:r w:rsidR="007A625B" w:rsidRPr="0011051E">
        <w:rPr>
          <w:rFonts w:ascii="Times New Roman" w:hAnsi="Times New Roman" w:cs="Times New Roman"/>
          <w:i/>
          <w:sz w:val="24"/>
          <w:szCs w:val="24"/>
        </w:rPr>
        <w:t>euro</w:t>
      </w:r>
      <w:r w:rsidR="00F86644" w:rsidRPr="0011051E">
        <w:rPr>
          <w:rFonts w:ascii="Times New Roman" w:hAnsi="Times New Roman" w:cs="Times New Roman"/>
          <w:sz w:val="24"/>
          <w:szCs w:val="24"/>
        </w:rPr>
        <w:t xml:space="preserve">) salīdzinājumā ar </w:t>
      </w:r>
      <w:r w:rsidR="0061774A" w:rsidRPr="0011051E">
        <w:rPr>
          <w:rFonts w:ascii="Times New Roman" w:hAnsi="Times New Roman" w:cs="Times New Roman"/>
          <w:sz w:val="24"/>
          <w:szCs w:val="24"/>
        </w:rPr>
        <w:t>ES fondu</w:t>
      </w:r>
      <w:r w:rsidR="00F86644" w:rsidRPr="0011051E">
        <w:rPr>
          <w:rFonts w:ascii="Times New Roman" w:hAnsi="Times New Roman" w:cs="Times New Roman"/>
          <w:sz w:val="24"/>
          <w:szCs w:val="24"/>
        </w:rPr>
        <w:t xml:space="preserve"> projekt</w:t>
      </w:r>
      <w:r w:rsidR="00381512" w:rsidRPr="0011051E">
        <w:rPr>
          <w:rFonts w:ascii="Times New Roman" w:hAnsi="Times New Roman" w:cs="Times New Roman"/>
          <w:sz w:val="24"/>
          <w:szCs w:val="24"/>
        </w:rPr>
        <w:t xml:space="preserve">ā </w:t>
      </w:r>
      <w:r w:rsidR="00381512" w:rsidRPr="0011051E">
        <w:rPr>
          <w:rFonts w:ascii="Times New Roman" w:hAnsi="Times New Roman" w:cs="Times New Roman"/>
          <w:sz w:val="24"/>
          <w:szCs w:val="24"/>
        </w:rPr>
        <w:lastRenderedPageBreak/>
        <w:t>izmaksāto VBD dotāciju</w:t>
      </w:r>
      <w:r w:rsidR="00F86644" w:rsidRPr="0011051E">
        <w:rPr>
          <w:rFonts w:ascii="Times New Roman" w:hAnsi="Times New Roman" w:cs="Times New Roman"/>
          <w:sz w:val="24"/>
          <w:szCs w:val="24"/>
        </w:rPr>
        <w:t xml:space="preserve">. </w:t>
      </w:r>
      <w:r w:rsidR="009D22C0" w:rsidRPr="0011051E">
        <w:rPr>
          <w:rFonts w:ascii="Times New Roman" w:hAnsi="Times New Roman" w:cs="Times New Roman"/>
          <w:sz w:val="24"/>
          <w:szCs w:val="24"/>
        </w:rPr>
        <w:t xml:space="preserve">VBD </w:t>
      </w:r>
      <w:r w:rsidR="00936070" w:rsidRPr="0011051E">
        <w:rPr>
          <w:rFonts w:ascii="Times New Roman" w:hAnsi="Times New Roman" w:cs="Times New Roman"/>
          <w:sz w:val="24"/>
          <w:szCs w:val="24"/>
        </w:rPr>
        <w:t xml:space="preserve">aprēķina no normatīvajos aktos par </w:t>
      </w:r>
      <w:r w:rsidR="00935F67" w:rsidRPr="0011051E">
        <w:rPr>
          <w:rFonts w:ascii="Times New Roman" w:hAnsi="Times New Roman" w:cs="Times New Roman"/>
          <w:sz w:val="24"/>
          <w:szCs w:val="24"/>
        </w:rPr>
        <w:t>Eiro</w:t>
      </w:r>
      <w:r w:rsidR="00936070" w:rsidRPr="0011051E">
        <w:rPr>
          <w:rFonts w:ascii="Times New Roman" w:hAnsi="Times New Roman" w:cs="Times New Roman"/>
          <w:sz w:val="24"/>
          <w:szCs w:val="24"/>
        </w:rPr>
        <w:t>pas Savienības fonda specifiskā atbalsta mērķa īstenošanu noteiktās minimālās nacionālā publiskā finansējuma attiecināmo izmaksu daļas, ko iegulda pašvaldība un kas netiek segta no projekta pašfinansēšanas rezultātā iegūtajiem līdzekļiem.</w:t>
      </w:r>
    </w:p>
    <w:p w14:paraId="69D045EA" w14:textId="7DB85792" w:rsidR="00DF247C" w:rsidRPr="0011051E" w:rsidRDefault="001A5FAF" w:rsidP="0059730D">
      <w:pPr>
        <w:spacing w:after="0" w:line="240" w:lineRule="auto"/>
        <w:ind w:firstLine="720"/>
        <w:jc w:val="both"/>
        <w:rPr>
          <w:rFonts w:ascii="Times New Roman" w:hAnsi="Times New Roman" w:cs="Times New Roman"/>
          <w:sz w:val="24"/>
          <w:szCs w:val="24"/>
        </w:rPr>
      </w:pPr>
      <w:r w:rsidRPr="0011051E">
        <w:rPr>
          <w:rFonts w:ascii="Times New Roman" w:hAnsi="Times New Roman" w:cs="Times New Roman"/>
          <w:sz w:val="24"/>
          <w:szCs w:val="24"/>
        </w:rPr>
        <w:t>Pieņemot, ka vidēj</w:t>
      </w:r>
      <w:r w:rsidR="002E0F2A" w:rsidRPr="0011051E">
        <w:rPr>
          <w:rFonts w:ascii="Times New Roman" w:hAnsi="Times New Roman" w:cs="Times New Roman"/>
          <w:sz w:val="24"/>
          <w:szCs w:val="24"/>
        </w:rPr>
        <w:t>ās</w:t>
      </w:r>
      <w:r w:rsidRPr="0011051E">
        <w:rPr>
          <w:rFonts w:ascii="Times New Roman" w:hAnsi="Times New Roman" w:cs="Times New Roman"/>
          <w:sz w:val="24"/>
          <w:szCs w:val="24"/>
        </w:rPr>
        <w:t xml:space="preserve"> </w:t>
      </w:r>
      <w:r w:rsidR="002D56C3" w:rsidRPr="0011051E">
        <w:rPr>
          <w:rFonts w:ascii="Times New Roman" w:hAnsi="Times New Roman" w:cs="Times New Roman"/>
          <w:sz w:val="24"/>
          <w:szCs w:val="24"/>
        </w:rPr>
        <w:t>FEA izmaksas ir 20 tūkst</w:t>
      </w:r>
      <w:r w:rsidR="003E1EC5">
        <w:rPr>
          <w:rFonts w:ascii="Times New Roman" w:hAnsi="Times New Roman" w:cs="Times New Roman"/>
          <w:sz w:val="24"/>
          <w:szCs w:val="24"/>
        </w:rPr>
        <w:t>.</w:t>
      </w:r>
      <w:r w:rsidR="002D56C3" w:rsidRPr="0011051E">
        <w:rPr>
          <w:rFonts w:ascii="Times New Roman" w:hAnsi="Times New Roman" w:cs="Times New Roman"/>
          <w:sz w:val="24"/>
          <w:szCs w:val="24"/>
        </w:rPr>
        <w:t xml:space="preserve"> </w:t>
      </w:r>
      <w:r w:rsidR="007A625B" w:rsidRPr="0011051E">
        <w:rPr>
          <w:rFonts w:ascii="Times New Roman" w:hAnsi="Times New Roman" w:cs="Times New Roman"/>
          <w:i/>
          <w:sz w:val="24"/>
          <w:szCs w:val="24"/>
        </w:rPr>
        <w:t>euro</w:t>
      </w:r>
      <w:r w:rsidR="00056956" w:rsidRPr="0011051E">
        <w:rPr>
          <w:rFonts w:ascii="Times New Roman" w:hAnsi="Times New Roman" w:cs="Times New Roman"/>
          <w:sz w:val="24"/>
          <w:szCs w:val="24"/>
        </w:rPr>
        <w:t xml:space="preserve"> un ka</w:t>
      </w:r>
      <w:r w:rsidR="006E7219" w:rsidRPr="0011051E">
        <w:rPr>
          <w:rFonts w:ascii="Times New Roman" w:hAnsi="Times New Roman" w:cs="Times New Roman"/>
          <w:sz w:val="24"/>
          <w:szCs w:val="24"/>
        </w:rPr>
        <w:t xml:space="preserve"> katrai pašvaldībai </w:t>
      </w:r>
      <w:r w:rsidR="009A2D01" w:rsidRPr="0011051E">
        <w:rPr>
          <w:rFonts w:ascii="Times New Roman" w:hAnsi="Times New Roman" w:cs="Times New Roman"/>
          <w:sz w:val="24"/>
          <w:szCs w:val="24"/>
        </w:rPr>
        <w:t>līdz 2024</w:t>
      </w:r>
      <w:r w:rsidR="002851C4">
        <w:rPr>
          <w:rFonts w:ascii="Times New Roman" w:hAnsi="Times New Roman" w:cs="Times New Roman"/>
          <w:sz w:val="24"/>
          <w:szCs w:val="24"/>
        </w:rPr>
        <w:t>. g</w:t>
      </w:r>
      <w:r w:rsidR="009A2D01" w:rsidRPr="0011051E">
        <w:rPr>
          <w:rFonts w:ascii="Times New Roman" w:hAnsi="Times New Roman" w:cs="Times New Roman"/>
          <w:sz w:val="24"/>
          <w:szCs w:val="24"/>
        </w:rPr>
        <w:t>ada beigām būtu nepiecieša</w:t>
      </w:r>
      <w:r w:rsidR="00385F02" w:rsidRPr="0011051E">
        <w:rPr>
          <w:rFonts w:ascii="Times New Roman" w:hAnsi="Times New Roman" w:cs="Times New Roman"/>
          <w:sz w:val="24"/>
          <w:szCs w:val="24"/>
        </w:rPr>
        <w:t>ms</w:t>
      </w:r>
      <w:r w:rsidR="006E7219" w:rsidRPr="0011051E">
        <w:rPr>
          <w:rFonts w:ascii="Times New Roman" w:hAnsi="Times New Roman" w:cs="Times New Roman"/>
          <w:sz w:val="24"/>
          <w:szCs w:val="24"/>
        </w:rPr>
        <w:t xml:space="preserve"> </w:t>
      </w:r>
      <w:r w:rsidR="005D553B" w:rsidRPr="0011051E">
        <w:rPr>
          <w:rFonts w:ascii="Times New Roman" w:hAnsi="Times New Roman" w:cs="Times New Roman"/>
          <w:sz w:val="24"/>
          <w:szCs w:val="24"/>
        </w:rPr>
        <w:t>uzsākt</w:t>
      </w:r>
      <w:r w:rsidR="00385F02" w:rsidRPr="0011051E">
        <w:rPr>
          <w:rFonts w:ascii="Times New Roman" w:hAnsi="Times New Roman" w:cs="Times New Roman"/>
          <w:sz w:val="24"/>
          <w:szCs w:val="24"/>
        </w:rPr>
        <w:t xml:space="preserve"> </w:t>
      </w:r>
      <w:r w:rsidR="009A2D01" w:rsidRPr="0011051E">
        <w:rPr>
          <w:rFonts w:ascii="Times New Roman" w:hAnsi="Times New Roman" w:cs="Times New Roman"/>
          <w:sz w:val="24"/>
          <w:szCs w:val="24"/>
        </w:rPr>
        <w:t>vismaz vien</w:t>
      </w:r>
      <w:r w:rsidR="00717C58" w:rsidRPr="0011051E">
        <w:rPr>
          <w:rFonts w:ascii="Times New Roman" w:hAnsi="Times New Roman" w:cs="Times New Roman"/>
          <w:sz w:val="24"/>
          <w:szCs w:val="24"/>
        </w:rPr>
        <w:t>a</w:t>
      </w:r>
      <w:r w:rsidR="009A2D01" w:rsidRPr="0011051E">
        <w:rPr>
          <w:rFonts w:ascii="Times New Roman" w:hAnsi="Times New Roman" w:cs="Times New Roman"/>
          <w:sz w:val="24"/>
          <w:szCs w:val="24"/>
        </w:rPr>
        <w:t xml:space="preserve"> PPP projekt</w:t>
      </w:r>
      <w:r w:rsidR="00717C58" w:rsidRPr="0011051E">
        <w:rPr>
          <w:rFonts w:ascii="Times New Roman" w:hAnsi="Times New Roman" w:cs="Times New Roman"/>
          <w:sz w:val="24"/>
          <w:szCs w:val="24"/>
        </w:rPr>
        <w:t>a īstenošanu</w:t>
      </w:r>
      <w:r w:rsidR="009A2D01" w:rsidRPr="0011051E">
        <w:rPr>
          <w:rFonts w:ascii="Times New Roman" w:hAnsi="Times New Roman" w:cs="Times New Roman"/>
          <w:sz w:val="24"/>
          <w:szCs w:val="24"/>
        </w:rPr>
        <w:t xml:space="preserve"> pieredzes iegūšanai</w:t>
      </w:r>
      <w:r w:rsidR="007E1CE6" w:rsidRPr="0011051E">
        <w:rPr>
          <w:rFonts w:ascii="Times New Roman" w:hAnsi="Times New Roman" w:cs="Times New Roman"/>
          <w:sz w:val="24"/>
          <w:szCs w:val="24"/>
        </w:rPr>
        <w:t xml:space="preserve">, </w:t>
      </w:r>
      <w:r w:rsidR="00DF647E" w:rsidRPr="0011051E">
        <w:rPr>
          <w:rFonts w:ascii="Times New Roman" w:hAnsi="Times New Roman" w:cs="Times New Roman"/>
          <w:sz w:val="24"/>
          <w:szCs w:val="24"/>
        </w:rPr>
        <w:t xml:space="preserve">kā arī </w:t>
      </w:r>
      <w:r w:rsidR="007E1CE6" w:rsidRPr="0011051E">
        <w:rPr>
          <w:rFonts w:ascii="Times New Roman" w:hAnsi="Times New Roman" w:cs="Times New Roman"/>
          <w:sz w:val="24"/>
          <w:szCs w:val="24"/>
        </w:rPr>
        <w:t xml:space="preserve">paredzot, ka </w:t>
      </w:r>
      <w:r w:rsidR="00CF3BA7" w:rsidRPr="0011051E">
        <w:rPr>
          <w:rFonts w:ascii="Times New Roman" w:hAnsi="Times New Roman" w:cs="Times New Roman"/>
          <w:sz w:val="24"/>
          <w:szCs w:val="24"/>
        </w:rPr>
        <w:t>2023.</w:t>
      </w:r>
      <w:r w:rsidR="000C6FAB" w:rsidRPr="0011051E">
        <w:rPr>
          <w:rFonts w:ascii="Times New Roman" w:hAnsi="Times New Roman" w:cs="Times New Roman"/>
          <w:sz w:val="24"/>
          <w:szCs w:val="24"/>
        </w:rPr>
        <w:t xml:space="preserve"> </w:t>
      </w:r>
      <w:r w:rsidR="00CF3BA7" w:rsidRPr="0011051E">
        <w:rPr>
          <w:rFonts w:ascii="Times New Roman" w:hAnsi="Times New Roman" w:cs="Times New Roman"/>
          <w:sz w:val="24"/>
          <w:szCs w:val="24"/>
        </w:rPr>
        <w:t xml:space="preserve">gadā tiktu uzsākta </w:t>
      </w:r>
      <w:r w:rsidR="00AE71D9" w:rsidRPr="0011051E">
        <w:rPr>
          <w:rFonts w:ascii="Times New Roman" w:hAnsi="Times New Roman" w:cs="Times New Roman"/>
          <w:sz w:val="24"/>
          <w:szCs w:val="24"/>
        </w:rPr>
        <w:t>10 projektu īstenošana</w:t>
      </w:r>
      <w:r w:rsidR="00C17631" w:rsidRPr="0011051E">
        <w:rPr>
          <w:rFonts w:ascii="Times New Roman" w:hAnsi="Times New Roman" w:cs="Times New Roman"/>
          <w:sz w:val="24"/>
          <w:szCs w:val="24"/>
        </w:rPr>
        <w:t>, bet 2024.</w:t>
      </w:r>
      <w:r w:rsidR="000C6FAB" w:rsidRPr="0011051E">
        <w:rPr>
          <w:rFonts w:ascii="Times New Roman" w:hAnsi="Times New Roman" w:cs="Times New Roman"/>
          <w:sz w:val="24"/>
          <w:szCs w:val="24"/>
        </w:rPr>
        <w:t xml:space="preserve"> </w:t>
      </w:r>
      <w:r w:rsidR="00C17631" w:rsidRPr="0011051E">
        <w:rPr>
          <w:rFonts w:ascii="Times New Roman" w:hAnsi="Times New Roman" w:cs="Times New Roman"/>
          <w:sz w:val="24"/>
          <w:szCs w:val="24"/>
        </w:rPr>
        <w:t>gadā – 33 projektu īstenošana</w:t>
      </w:r>
      <w:r w:rsidR="005F784D" w:rsidRPr="0011051E">
        <w:rPr>
          <w:rFonts w:ascii="Times New Roman" w:hAnsi="Times New Roman" w:cs="Times New Roman"/>
          <w:sz w:val="24"/>
          <w:szCs w:val="24"/>
        </w:rPr>
        <w:t>,</w:t>
      </w:r>
      <w:r w:rsidR="009F79F4" w:rsidRPr="0011051E">
        <w:rPr>
          <w:rFonts w:ascii="Times New Roman" w:hAnsi="Times New Roman" w:cs="Times New Roman"/>
          <w:sz w:val="24"/>
          <w:szCs w:val="24"/>
        </w:rPr>
        <w:t xml:space="preserve"> </w:t>
      </w:r>
      <w:r w:rsidR="003D0B79" w:rsidRPr="0011051E">
        <w:rPr>
          <w:rFonts w:ascii="Times New Roman" w:hAnsi="Times New Roman" w:cs="Times New Roman"/>
          <w:sz w:val="24"/>
          <w:szCs w:val="24"/>
        </w:rPr>
        <w:t>kopumā būtu nepieciešami</w:t>
      </w:r>
      <w:r w:rsidR="009F79F4" w:rsidRPr="0011051E">
        <w:rPr>
          <w:rFonts w:ascii="Times New Roman" w:hAnsi="Times New Roman" w:cs="Times New Roman"/>
          <w:sz w:val="24"/>
          <w:szCs w:val="24"/>
        </w:rPr>
        <w:t xml:space="preserve"> 860 tūkst.</w:t>
      </w:r>
      <w:r w:rsidR="0011051E">
        <w:rPr>
          <w:rFonts w:ascii="Times New Roman" w:hAnsi="Times New Roman" w:cs="Times New Roman"/>
          <w:sz w:val="24"/>
          <w:szCs w:val="24"/>
        </w:rPr>
        <w:t xml:space="preserve"> </w:t>
      </w:r>
      <w:r w:rsidR="007A625B" w:rsidRPr="0011051E">
        <w:rPr>
          <w:rFonts w:ascii="Times New Roman" w:hAnsi="Times New Roman" w:cs="Times New Roman"/>
          <w:i/>
          <w:sz w:val="24"/>
          <w:szCs w:val="24"/>
        </w:rPr>
        <w:t>euro</w:t>
      </w:r>
      <w:r w:rsidR="00D23EA4" w:rsidRPr="0011051E">
        <w:rPr>
          <w:rFonts w:ascii="Times New Roman" w:hAnsi="Times New Roman" w:cs="Times New Roman"/>
          <w:sz w:val="24"/>
          <w:szCs w:val="24"/>
        </w:rPr>
        <w:t xml:space="preserve"> 43</w:t>
      </w:r>
      <w:r w:rsidR="00571EC5" w:rsidRPr="0011051E">
        <w:rPr>
          <w:rFonts w:ascii="Times New Roman" w:hAnsi="Times New Roman" w:cs="Times New Roman"/>
          <w:sz w:val="24"/>
          <w:szCs w:val="24"/>
        </w:rPr>
        <w:t xml:space="preserve"> </w:t>
      </w:r>
      <w:r w:rsidR="00F376AB" w:rsidRPr="0011051E">
        <w:rPr>
          <w:rFonts w:ascii="Times New Roman" w:hAnsi="Times New Roman" w:cs="Times New Roman"/>
          <w:sz w:val="24"/>
          <w:szCs w:val="24"/>
        </w:rPr>
        <w:t xml:space="preserve">FEA </w:t>
      </w:r>
      <w:r w:rsidR="00D23EA4" w:rsidRPr="0011051E">
        <w:rPr>
          <w:rFonts w:ascii="Times New Roman" w:hAnsi="Times New Roman" w:cs="Times New Roman"/>
          <w:sz w:val="24"/>
          <w:szCs w:val="24"/>
        </w:rPr>
        <w:t>izstrādei.</w:t>
      </w:r>
      <w:r w:rsidR="006A49BE" w:rsidRPr="0011051E">
        <w:rPr>
          <w:rFonts w:ascii="Times New Roman" w:hAnsi="Times New Roman" w:cs="Times New Roman"/>
          <w:sz w:val="24"/>
          <w:szCs w:val="24"/>
        </w:rPr>
        <w:t xml:space="preserve"> Attiecīgi</w:t>
      </w:r>
      <w:r w:rsidR="003D0B79" w:rsidRPr="0011051E">
        <w:rPr>
          <w:rFonts w:ascii="Times New Roman" w:hAnsi="Times New Roman" w:cs="Times New Roman"/>
          <w:sz w:val="24"/>
          <w:szCs w:val="24"/>
        </w:rPr>
        <w:t xml:space="preserve"> </w:t>
      </w:r>
      <w:r w:rsidR="00182BDF" w:rsidRPr="0011051E">
        <w:rPr>
          <w:rFonts w:ascii="Times New Roman" w:hAnsi="Times New Roman" w:cs="Times New Roman"/>
          <w:sz w:val="24"/>
          <w:szCs w:val="24"/>
        </w:rPr>
        <w:t>2023</w:t>
      </w:r>
      <w:r w:rsidR="002851C4">
        <w:rPr>
          <w:rFonts w:ascii="Times New Roman" w:hAnsi="Times New Roman" w:cs="Times New Roman"/>
          <w:sz w:val="24"/>
          <w:szCs w:val="24"/>
        </w:rPr>
        <w:t>. g</w:t>
      </w:r>
      <w:r w:rsidR="006A49BE" w:rsidRPr="0011051E">
        <w:rPr>
          <w:rFonts w:ascii="Times New Roman" w:hAnsi="Times New Roman" w:cs="Times New Roman"/>
          <w:sz w:val="24"/>
          <w:szCs w:val="24"/>
        </w:rPr>
        <w:t xml:space="preserve">adā </w:t>
      </w:r>
      <w:r w:rsidR="006525CB" w:rsidRPr="0011051E">
        <w:rPr>
          <w:rFonts w:ascii="Times New Roman" w:hAnsi="Times New Roman" w:cs="Times New Roman"/>
          <w:sz w:val="24"/>
          <w:szCs w:val="24"/>
        </w:rPr>
        <w:t>–</w:t>
      </w:r>
      <w:r w:rsidR="00AF57A5" w:rsidRPr="0011051E">
        <w:rPr>
          <w:rFonts w:ascii="Times New Roman" w:hAnsi="Times New Roman" w:cs="Times New Roman"/>
          <w:sz w:val="24"/>
          <w:szCs w:val="24"/>
        </w:rPr>
        <w:t xml:space="preserve"> </w:t>
      </w:r>
      <w:r w:rsidR="006525CB" w:rsidRPr="0011051E">
        <w:rPr>
          <w:rFonts w:ascii="Times New Roman" w:hAnsi="Times New Roman" w:cs="Times New Roman"/>
          <w:sz w:val="24"/>
          <w:szCs w:val="24"/>
        </w:rPr>
        <w:t>2</w:t>
      </w:r>
      <w:r w:rsidR="005D168F" w:rsidRPr="0011051E">
        <w:rPr>
          <w:rFonts w:ascii="Times New Roman" w:hAnsi="Times New Roman" w:cs="Times New Roman"/>
          <w:sz w:val="24"/>
          <w:szCs w:val="24"/>
        </w:rPr>
        <w:t>0</w:t>
      </w:r>
      <w:r w:rsidR="006525CB" w:rsidRPr="0011051E">
        <w:rPr>
          <w:rFonts w:ascii="Times New Roman" w:hAnsi="Times New Roman" w:cs="Times New Roman"/>
          <w:sz w:val="24"/>
          <w:szCs w:val="24"/>
        </w:rPr>
        <w:t>0 tūkst.</w:t>
      </w:r>
      <w:r w:rsidR="0011051E">
        <w:rPr>
          <w:rFonts w:ascii="Times New Roman" w:hAnsi="Times New Roman" w:cs="Times New Roman"/>
          <w:sz w:val="24"/>
          <w:szCs w:val="24"/>
        </w:rPr>
        <w:t xml:space="preserve"> </w:t>
      </w:r>
      <w:r w:rsidR="007A625B" w:rsidRPr="0011051E">
        <w:rPr>
          <w:rFonts w:ascii="Times New Roman" w:hAnsi="Times New Roman" w:cs="Times New Roman"/>
          <w:i/>
          <w:sz w:val="24"/>
          <w:szCs w:val="24"/>
        </w:rPr>
        <w:t>euro</w:t>
      </w:r>
      <w:r w:rsidR="006525CB" w:rsidRPr="0011051E">
        <w:rPr>
          <w:rFonts w:ascii="Times New Roman" w:hAnsi="Times New Roman" w:cs="Times New Roman"/>
          <w:sz w:val="24"/>
          <w:szCs w:val="24"/>
        </w:rPr>
        <w:t>, bet</w:t>
      </w:r>
      <w:r w:rsidR="006A49BE" w:rsidRPr="0011051E">
        <w:rPr>
          <w:rFonts w:ascii="Times New Roman" w:hAnsi="Times New Roman" w:cs="Times New Roman"/>
          <w:sz w:val="24"/>
          <w:szCs w:val="24"/>
        </w:rPr>
        <w:t xml:space="preserve"> </w:t>
      </w:r>
      <w:r w:rsidR="005377E7" w:rsidRPr="0011051E">
        <w:rPr>
          <w:rFonts w:ascii="Times New Roman" w:hAnsi="Times New Roman" w:cs="Times New Roman"/>
          <w:sz w:val="24"/>
          <w:szCs w:val="24"/>
        </w:rPr>
        <w:t xml:space="preserve"> 2024. gadā </w:t>
      </w:r>
      <w:r w:rsidR="005F7231" w:rsidRPr="0011051E">
        <w:rPr>
          <w:rFonts w:ascii="Times New Roman" w:hAnsi="Times New Roman" w:cs="Times New Roman"/>
          <w:sz w:val="24"/>
          <w:szCs w:val="24"/>
        </w:rPr>
        <w:t xml:space="preserve">– 660 tūkst. </w:t>
      </w:r>
      <w:r w:rsidR="007A625B" w:rsidRPr="0011051E">
        <w:rPr>
          <w:rFonts w:ascii="Times New Roman" w:hAnsi="Times New Roman" w:cs="Times New Roman"/>
          <w:i/>
          <w:sz w:val="24"/>
          <w:szCs w:val="24"/>
        </w:rPr>
        <w:t>euro</w:t>
      </w:r>
      <w:r w:rsidR="005F7231" w:rsidRPr="0011051E">
        <w:rPr>
          <w:rFonts w:ascii="Times New Roman" w:hAnsi="Times New Roman" w:cs="Times New Roman"/>
          <w:sz w:val="24"/>
          <w:szCs w:val="24"/>
        </w:rPr>
        <w:t>.</w:t>
      </w:r>
      <w:r w:rsidR="00641632" w:rsidRPr="0011051E">
        <w:rPr>
          <w:rFonts w:ascii="Times New Roman" w:hAnsi="Times New Roman" w:cs="Times New Roman"/>
          <w:sz w:val="24"/>
          <w:szCs w:val="24"/>
        </w:rPr>
        <w:t xml:space="preserve"> Kā minimālā programma būtu atbalstāma </w:t>
      </w:r>
      <w:r w:rsidR="00835D03" w:rsidRPr="0011051E">
        <w:rPr>
          <w:rFonts w:ascii="Times New Roman" w:hAnsi="Times New Roman" w:cs="Times New Roman"/>
          <w:sz w:val="24"/>
          <w:szCs w:val="24"/>
        </w:rPr>
        <w:t xml:space="preserve">10 </w:t>
      </w:r>
      <w:r w:rsidR="007903C0" w:rsidRPr="0011051E">
        <w:rPr>
          <w:rFonts w:ascii="Times New Roman" w:hAnsi="Times New Roman" w:cs="Times New Roman"/>
          <w:sz w:val="24"/>
          <w:szCs w:val="24"/>
        </w:rPr>
        <w:t>projektu</w:t>
      </w:r>
      <w:r w:rsidR="00835D03" w:rsidRPr="0011051E">
        <w:rPr>
          <w:rFonts w:ascii="Times New Roman" w:hAnsi="Times New Roman" w:cs="Times New Roman"/>
          <w:sz w:val="24"/>
          <w:szCs w:val="24"/>
        </w:rPr>
        <w:t xml:space="preserve"> FEA izstrāde pēc ri</w:t>
      </w:r>
      <w:r w:rsidR="007903C0" w:rsidRPr="0011051E">
        <w:rPr>
          <w:rFonts w:ascii="Times New Roman" w:hAnsi="Times New Roman" w:cs="Times New Roman"/>
          <w:sz w:val="24"/>
          <w:szCs w:val="24"/>
        </w:rPr>
        <w:t>n</w:t>
      </w:r>
      <w:r w:rsidR="00835D03" w:rsidRPr="0011051E">
        <w:rPr>
          <w:rFonts w:ascii="Times New Roman" w:hAnsi="Times New Roman" w:cs="Times New Roman"/>
          <w:sz w:val="24"/>
          <w:szCs w:val="24"/>
        </w:rPr>
        <w:t>das principa, tādējādi motivējot pašvaldības</w:t>
      </w:r>
      <w:r w:rsidR="006C3EDF" w:rsidRPr="0011051E">
        <w:rPr>
          <w:rFonts w:ascii="Times New Roman" w:hAnsi="Times New Roman" w:cs="Times New Roman"/>
          <w:sz w:val="24"/>
          <w:szCs w:val="24"/>
        </w:rPr>
        <w:t xml:space="preserve"> </w:t>
      </w:r>
      <w:r w:rsidR="00EC555F" w:rsidRPr="0011051E">
        <w:rPr>
          <w:rFonts w:ascii="Times New Roman" w:hAnsi="Times New Roman" w:cs="Times New Roman"/>
          <w:sz w:val="24"/>
          <w:szCs w:val="24"/>
        </w:rPr>
        <w:t xml:space="preserve">sacensties </w:t>
      </w:r>
      <w:r w:rsidR="006C3EDF" w:rsidRPr="0011051E">
        <w:rPr>
          <w:rFonts w:ascii="Times New Roman" w:hAnsi="Times New Roman" w:cs="Times New Roman"/>
          <w:sz w:val="24"/>
          <w:szCs w:val="24"/>
        </w:rPr>
        <w:t>pēc iespējas ātrāk uzsākt projektu īstenošanu, lai iegūtu FEA izmaksu kompensāciju.</w:t>
      </w:r>
      <w:r w:rsidR="005F3E9A" w:rsidRPr="0011051E">
        <w:rPr>
          <w:rFonts w:ascii="Times New Roman" w:hAnsi="Times New Roman" w:cs="Times New Roman"/>
          <w:sz w:val="24"/>
          <w:szCs w:val="24"/>
        </w:rPr>
        <w:t xml:space="preserve"> </w:t>
      </w:r>
      <w:r w:rsidR="00DA2BF6" w:rsidRPr="0011051E">
        <w:rPr>
          <w:rFonts w:ascii="Times New Roman" w:hAnsi="Times New Roman" w:cs="Times New Roman"/>
          <w:sz w:val="24"/>
          <w:szCs w:val="24"/>
        </w:rPr>
        <w:t>Tomēr arī nosacījums, ka atbalsts FEA izstrādei ir pieejams līdz 2024</w:t>
      </w:r>
      <w:r w:rsidR="002851C4">
        <w:rPr>
          <w:rFonts w:ascii="Times New Roman" w:hAnsi="Times New Roman" w:cs="Times New Roman"/>
          <w:sz w:val="24"/>
          <w:szCs w:val="24"/>
        </w:rPr>
        <w:t>. g</w:t>
      </w:r>
      <w:r w:rsidR="00DA2BF6" w:rsidRPr="0011051E">
        <w:rPr>
          <w:rFonts w:ascii="Times New Roman" w:hAnsi="Times New Roman" w:cs="Times New Roman"/>
          <w:sz w:val="24"/>
          <w:szCs w:val="24"/>
        </w:rPr>
        <w:t>ada beigām</w:t>
      </w:r>
      <w:r w:rsidR="00190D72" w:rsidRPr="0011051E">
        <w:rPr>
          <w:rFonts w:ascii="Times New Roman" w:hAnsi="Times New Roman" w:cs="Times New Roman"/>
          <w:sz w:val="24"/>
          <w:szCs w:val="24"/>
        </w:rPr>
        <w:t xml:space="preserve">, būtu laba motivācija pašvaldībām pieņemt lēmumu par PPP projekta īstenošanu pietiekami </w:t>
      </w:r>
      <w:r w:rsidR="00071F93" w:rsidRPr="0011051E">
        <w:rPr>
          <w:rFonts w:ascii="Times New Roman" w:hAnsi="Times New Roman" w:cs="Times New Roman"/>
          <w:sz w:val="24"/>
          <w:szCs w:val="24"/>
        </w:rPr>
        <w:t xml:space="preserve">tuvā nākotnē. </w:t>
      </w:r>
      <w:r w:rsidR="00DF247C" w:rsidRPr="0011051E">
        <w:rPr>
          <w:rFonts w:ascii="Times New Roman" w:hAnsi="Times New Roman" w:cs="Times New Roman"/>
          <w:sz w:val="24"/>
          <w:szCs w:val="24"/>
        </w:rPr>
        <w:t xml:space="preserve">Pēc </w:t>
      </w:r>
      <w:r w:rsidR="00235D9E" w:rsidRPr="0011051E">
        <w:rPr>
          <w:rFonts w:ascii="Times New Roman" w:hAnsi="Times New Roman" w:cs="Times New Roman"/>
          <w:sz w:val="24"/>
          <w:szCs w:val="24"/>
        </w:rPr>
        <w:t>finansējuma izlietojuma varētu lemt atsevišķi par nepieciešamību</w:t>
      </w:r>
      <w:r w:rsidR="0059730D" w:rsidRPr="0011051E">
        <w:rPr>
          <w:rFonts w:ascii="Times New Roman" w:hAnsi="Times New Roman" w:cs="Times New Roman"/>
          <w:sz w:val="24"/>
          <w:szCs w:val="24"/>
        </w:rPr>
        <w:t xml:space="preserve"> turpināt atbalstu FEA izstrādei.</w:t>
      </w:r>
    </w:p>
    <w:p w14:paraId="76170EBA" w14:textId="333B7CA8" w:rsidR="00E41829" w:rsidRDefault="00936070" w:rsidP="00106E93">
      <w:pPr>
        <w:spacing w:after="0" w:line="240" w:lineRule="auto"/>
        <w:ind w:firstLine="720"/>
        <w:jc w:val="both"/>
        <w:rPr>
          <w:rFonts w:ascii="Times New Roman" w:hAnsi="Times New Roman" w:cs="Times New Roman"/>
          <w:sz w:val="24"/>
          <w:szCs w:val="24"/>
        </w:rPr>
      </w:pPr>
      <w:r w:rsidRPr="0011051E">
        <w:rPr>
          <w:rFonts w:ascii="Times New Roman" w:hAnsi="Times New Roman" w:cs="Times New Roman"/>
          <w:sz w:val="24"/>
          <w:szCs w:val="24"/>
        </w:rPr>
        <w:t>Tā kā</w:t>
      </w:r>
      <w:r w:rsidR="00E53CE2" w:rsidRPr="0011051E">
        <w:rPr>
          <w:rFonts w:ascii="Times New Roman" w:hAnsi="Times New Roman" w:cs="Times New Roman"/>
          <w:sz w:val="24"/>
          <w:szCs w:val="24"/>
        </w:rPr>
        <w:t xml:space="preserve"> PPP projekt</w:t>
      </w:r>
      <w:r w:rsidR="00036881" w:rsidRPr="0011051E">
        <w:rPr>
          <w:rFonts w:ascii="Times New Roman" w:hAnsi="Times New Roman" w:cs="Times New Roman"/>
          <w:sz w:val="24"/>
          <w:szCs w:val="24"/>
        </w:rPr>
        <w:t>a uzskaite atbilstoši</w:t>
      </w:r>
      <w:r w:rsidR="00036881" w:rsidRPr="0011051E" w:rsidDel="00867334">
        <w:rPr>
          <w:rFonts w:ascii="Times New Roman" w:hAnsi="Times New Roman" w:cs="Times New Roman"/>
          <w:sz w:val="24"/>
          <w:szCs w:val="24"/>
        </w:rPr>
        <w:t xml:space="preserve"> </w:t>
      </w:r>
      <w:r w:rsidR="00867334" w:rsidRPr="0011051E">
        <w:rPr>
          <w:rFonts w:ascii="Times New Roman" w:hAnsi="Times New Roman" w:cs="Times New Roman"/>
          <w:sz w:val="24"/>
          <w:szCs w:val="24"/>
        </w:rPr>
        <w:t xml:space="preserve">Ministru kabineta </w:t>
      </w:r>
      <w:r w:rsidR="00036881" w:rsidRPr="0011051E">
        <w:rPr>
          <w:rFonts w:ascii="Times New Roman" w:hAnsi="Times New Roman" w:cs="Times New Roman"/>
          <w:sz w:val="24"/>
          <w:szCs w:val="24"/>
        </w:rPr>
        <w:t>uzdevumam jā</w:t>
      </w:r>
      <w:r w:rsidR="00E53CE2" w:rsidRPr="0011051E">
        <w:rPr>
          <w:rFonts w:ascii="Times New Roman" w:hAnsi="Times New Roman" w:cs="Times New Roman"/>
          <w:sz w:val="24"/>
          <w:szCs w:val="24"/>
        </w:rPr>
        <w:t>nodrošin</w:t>
      </w:r>
      <w:r w:rsidR="00036881" w:rsidRPr="0011051E">
        <w:rPr>
          <w:rFonts w:ascii="Times New Roman" w:hAnsi="Times New Roman" w:cs="Times New Roman"/>
          <w:sz w:val="24"/>
          <w:szCs w:val="24"/>
        </w:rPr>
        <w:t>a</w:t>
      </w:r>
      <w:r w:rsidR="00E53CE2" w:rsidRPr="0011051E">
        <w:rPr>
          <w:rFonts w:ascii="Times New Roman" w:hAnsi="Times New Roman" w:cs="Times New Roman"/>
          <w:sz w:val="24"/>
          <w:szCs w:val="24"/>
        </w:rPr>
        <w:t xml:space="preserve"> ārpus budžeta bilances</w:t>
      </w:r>
      <w:r w:rsidR="002D66CF" w:rsidRPr="0011051E">
        <w:rPr>
          <w:rFonts w:ascii="Times New Roman" w:hAnsi="Times New Roman" w:cs="Times New Roman"/>
          <w:sz w:val="24"/>
          <w:szCs w:val="24"/>
        </w:rPr>
        <w:t>, tad</w:t>
      </w:r>
      <w:r w:rsidRPr="0011051E">
        <w:rPr>
          <w:rFonts w:ascii="Times New Roman" w:hAnsi="Times New Roman" w:cs="Times New Roman"/>
          <w:sz w:val="24"/>
          <w:szCs w:val="24"/>
        </w:rPr>
        <w:t xml:space="preserve"> </w:t>
      </w:r>
      <w:r w:rsidR="009A2325" w:rsidRPr="0011051E">
        <w:rPr>
          <w:rFonts w:ascii="Times New Roman" w:hAnsi="Times New Roman" w:cs="Times New Roman"/>
          <w:sz w:val="24"/>
          <w:szCs w:val="24"/>
        </w:rPr>
        <w:t xml:space="preserve">PPP </w:t>
      </w:r>
      <w:r w:rsidR="001B6F4B" w:rsidRPr="0011051E">
        <w:rPr>
          <w:rFonts w:ascii="Times New Roman" w:hAnsi="Times New Roman" w:cs="Times New Roman"/>
          <w:sz w:val="24"/>
          <w:szCs w:val="24"/>
        </w:rPr>
        <w:t>projekta īstenošanas</w:t>
      </w:r>
      <w:r w:rsidR="004267E3" w:rsidRPr="0011051E">
        <w:rPr>
          <w:rFonts w:ascii="Times New Roman" w:hAnsi="Times New Roman" w:cs="Times New Roman"/>
          <w:sz w:val="24"/>
          <w:szCs w:val="24"/>
        </w:rPr>
        <w:t xml:space="preserve"> sākotnējās</w:t>
      </w:r>
      <w:r w:rsidR="001B6F4B" w:rsidRPr="0011051E">
        <w:rPr>
          <w:rFonts w:ascii="Times New Roman" w:hAnsi="Times New Roman" w:cs="Times New Roman"/>
          <w:sz w:val="24"/>
          <w:szCs w:val="24"/>
        </w:rPr>
        <w:t xml:space="preserve"> izmaksas</w:t>
      </w:r>
      <w:r w:rsidR="00EE303F" w:rsidRPr="0011051E">
        <w:rPr>
          <w:rFonts w:ascii="Times New Roman" w:hAnsi="Times New Roman" w:cs="Times New Roman"/>
          <w:sz w:val="24"/>
          <w:szCs w:val="24"/>
        </w:rPr>
        <w:t xml:space="preserve"> pēc līguma</w:t>
      </w:r>
      <w:r w:rsidR="00EE303F" w:rsidRPr="0092615F">
        <w:rPr>
          <w:rFonts w:ascii="Times New Roman" w:hAnsi="Times New Roman" w:cs="Times New Roman"/>
          <w:sz w:val="24"/>
          <w:szCs w:val="24"/>
        </w:rPr>
        <w:t xml:space="preserve"> noslēgšanas</w:t>
      </w:r>
      <w:r w:rsidR="006F389B" w:rsidRPr="0092615F">
        <w:rPr>
          <w:rFonts w:ascii="Times New Roman" w:hAnsi="Times New Roman" w:cs="Times New Roman"/>
          <w:sz w:val="24"/>
          <w:szCs w:val="24"/>
        </w:rPr>
        <w:t xml:space="preserve"> būs jāsedz privātajam partnerim</w:t>
      </w:r>
      <w:r w:rsidR="000D1B2E" w:rsidRPr="0092615F">
        <w:rPr>
          <w:rFonts w:ascii="Times New Roman" w:hAnsi="Times New Roman" w:cs="Times New Roman"/>
          <w:sz w:val="24"/>
          <w:szCs w:val="24"/>
        </w:rPr>
        <w:t>. Ņemot to vērā</w:t>
      </w:r>
      <w:r w:rsidR="008B601C" w:rsidRPr="0092615F">
        <w:rPr>
          <w:rFonts w:ascii="Times New Roman" w:hAnsi="Times New Roman" w:cs="Times New Roman"/>
          <w:sz w:val="24"/>
          <w:szCs w:val="24"/>
        </w:rPr>
        <w:t>, efektīv</w:t>
      </w:r>
      <w:r w:rsidR="002711AD" w:rsidRPr="0092615F">
        <w:rPr>
          <w:rFonts w:ascii="Times New Roman" w:hAnsi="Times New Roman" w:cs="Times New Roman"/>
          <w:sz w:val="24"/>
          <w:szCs w:val="24"/>
        </w:rPr>
        <w:t>ākais</w:t>
      </w:r>
      <w:r w:rsidR="00B32B83" w:rsidRPr="0092615F">
        <w:rPr>
          <w:rFonts w:ascii="Times New Roman" w:hAnsi="Times New Roman" w:cs="Times New Roman"/>
          <w:sz w:val="24"/>
          <w:szCs w:val="24"/>
        </w:rPr>
        <w:t xml:space="preserve"> atbalsta veids</w:t>
      </w:r>
      <w:r w:rsidR="0040714F" w:rsidRPr="0092615F">
        <w:rPr>
          <w:rFonts w:ascii="Times New Roman" w:hAnsi="Times New Roman" w:cs="Times New Roman"/>
          <w:sz w:val="24"/>
          <w:szCs w:val="24"/>
        </w:rPr>
        <w:t xml:space="preserve"> </w:t>
      </w:r>
      <w:r w:rsidR="002711AD" w:rsidRPr="0092615F">
        <w:rPr>
          <w:rFonts w:ascii="Times New Roman" w:hAnsi="Times New Roman" w:cs="Times New Roman"/>
          <w:sz w:val="24"/>
          <w:szCs w:val="24"/>
        </w:rPr>
        <w:t>pašvaldībām būtu</w:t>
      </w:r>
      <w:r w:rsidR="007C5AB0" w:rsidRPr="0092615F">
        <w:rPr>
          <w:rFonts w:ascii="Times New Roman" w:hAnsi="Times New Roman" w:cs="Times New Roman"/>
          <w:sz w:val="24"/>
          <w:szCs w:val="24"/>
        </w:rPr>
        <w:t xml:space="preserve"> </w:t>
      </w:r>
      <w:r w:rsidR="0056493C">
        <w:rPr>
          <w:rFonts w:ascii="Times New Roman" w:hAnsi="Times New Roman" w:cs="Times New Roman"/>
          <w:sz w:val="24"/>
          <w:szCs w:val="24"/>
        </w:rPr>
        <w:t xml:space="preserve">tieši </w:t>
      </w:r>
      <w:r w:rsidR="007C5AB0" w:rsidRPr="0092615F">
        <w:rPr>
          <w:rFonts w:ascii="Times New Roman" w:hAnsi="Times New Roman" w:cs="Times New Roman"/>
          <w:sz w:val="24"/>
          <w:szCs w:val="24"/>
        </w:rPr>
        <w:t>FEA izmaksu segšana</w:t>
      </w:r>
      <w:r w:rsidR="00974F37" w:rsidRPr="0092615F">
        <w:rPr>
          <w:rFonts w:ascii="Times New Roman" w:hAnsi="Times New Roman" w:cs="Times New Roman"/>
          <w:sz w:val="24"/>
          <w:szCs w:val="24"/>
        </w:rPr>
        <w:t xml:space="preserve"> no valsts budžeta </w:t>
      </w:r>
      <w:r w:rsidR="003C62AC" w:rsidRPr="0092615F">
        <w:rPr>
          <w:rFonts w:ascii="Times New Roman" w:hAnsi="Times New Roman" w:cs="Times New Roman"/>
          <w:sz w:val="24"/>
          <w:szCs w:val="24"/>
        </w:rPr>
        <w:t>ar nosacījumu</w:t>
      </w:r>
      <w:r w:rsidR="004066ED" w:rsidRPr="0092615F">
        <w:rPr>
          <w:rFonts w:ascii="Times New Roman" w:hAnsi="Times New Roman" w:cs="Times New Roman"/>
          <w:sz w:val="24"/>
          <w:szCs w:val="24"/>
        </w:rPr>
        <w:t xml:space="preserve">, ka ir noslēgts līgums par </w:t>
      </w:r>
      <w:r w:rsidR="00287162" w:rsidRPr="0092615F">
        <w:rPr>
          <w:rFonts w:ascii="Times New Roman" w:hAnsi="Times New Roman" w:cs="Times New Roman"/>
          <w:sz w:val="24"/>
          <w:szCs w:val="24"/>
        </w:rPr>
        <w:t>PPP projekta īstenošanu.</w:t>
      </w:r>
    </w:p>
    <w:p w14:paraId="6D9CE4E9" w14:textId="77777777" w:rsidR="008425CC" w:rsidRPr="0092615F" w:rsidRDefault="008425CC" w:rsidP="00106E93">
      <w:pPr>
        <w:spacing w:after="0" w:line="240" w:lineRule="auto"/>
        <w:ind w:firstLine="720"/>
        <w:jc w:val="both"/>
        <w:rPr>
          <w:rFonts w:ascii="Times New Roman" w:hAnsi="Times New Roman" w:cs="Times New Roman"/>
          <w:sz w:val="24"/>
          <w:szCs w:val="24"/>
        </w:rPr>
      </w:pPr>
    </w:p>
    <w:p w14:paraId="3706BBDA" w14:textId="77777777" w:rsidR="007276E9" w:rsidRPr="0092615F" w:rsidRDefault="007276E9" w:rsidP="007276E9">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t>Apkopojot ziņojumā minēto, var izdarīt šādus secinājumus:</w:t>
      </w:r>
    </w:p>
    <w:p w14:paraId="186161C1" w14:textId="77777777" w:rsidR="007276E9" w:rsidRPr="0092615F" w:rsidRDefault="007276E9" w:rsidP="000543C3">
      <w:pPr>
        <w:pStyle w:val="Sarakstarindkopa"/>
        <w:numPr>
          <w:ilvl w:val="0"/>
          <w:numId w:val="13"/>
        </w:numPr>
        <w:spacing w:before="80" w:after="80" w:line="240" w:lineRule="auto"/>
        <w:ind w:left="1077" w:hanging="357"/>
        <w:contextualSpacing w:val="0"/>
        <w:jc w:val="both"/>
        <w:rPr>
          <w:rFonts w:ascii="Times New Roman" w:hAnsi="Times New Roman" w:cs="Times New Roman"/>
          <w:sz w:val="24"/>
          <w:szCs w:val="24"/>
        </w:rPr>
      </w:pPr>
      <w:r w:rsidRPr="0092615F">
        <w:rPr>
          <w:rFonts w:ascii="Times New Roman" w:hAnsi="Times New Roman" w:cs="Times New Roman"/>
          <w:sz w:val="24"/>
          <w:szCs w:val="24"/>
        </w:rPr>
        <w:t>Galvenais iemesls PPP projektu ideju trūkumam – nepietiekamas zināšanas par PPP jomu.</w:t>
      </w:r>
    </w:p>
    <w:p w14:paraId="6AEFEE7F" w14:textId="77777777" w:rsidR="007276E9" w:rsidRPr="0092615F" w:rsidRDefault="007276E9" w:rsidP="000543C3">
      <w:pPr>
        <w:pStyle w:val="Sarakstarindkopa"/>
        <w:numPr>
          <w:ilvl w:val="0"/>
          <w:numId w:val="13"/>
        </w:numPr>
        <w:spacing w:before="80" w:after="80" w:line="240" w:lineRule="auto"/>
        <w:ind w:left="1077" w:hanging="357"/>
        <w:contextualSpacing w:val="0"/>
        <w:jc w:val="both"/>
        <w:rPr>
          <w:rFonts w:ascii="Times New Roman" w:hAnsi="Times New Roman" w:cs="Times New Roman"/>
          <w:sz w:val="24"/>
          <w:szCs w:val="24"/>
        </w:rPr>
      </w:pPr>
      <w:r w:rsidRPr="0092615F">
        <w:rPr>
          <w:rFonts w:ascii="Times New Roman" w:hAnsi="Times New Roman" w:cs="Times New Roman"/>
          <w:sz w:val="24"/>
          <w:szCs w:val="24"/>
        </w:rPr>
        <w:t>Pirmos PPP pilotprojektus pašvaldībām un valsts iestādēm ir jāsāk ieviest pēc iespējas ātrāk, lai nākamā</w:t>
      </w:r>
      <w:r w:rsidR="00EA05DE" w:rsidRPr="0092615F">
        <w:rPr>
          <w:rFonts w:ascii="Times New Roman" w:hAnsi="Times New Roman" w:cs="Times New Roman"/>
          <w:sz w:val="24"/>
          <w:szCs w:val="24"/>
        </w:rPr>
        <w:t xml:space="preserve"> ES fondu</w:t>
      </w:r>
      <w:r w:rsidRPr="0092615F">
        <w:rPr>
          <w:rFonts w:ascii="Times New Roman" w:hAnsi="Times New Roman" w:cs="Times New Roman"/>
          <w:sz w:val="24"/>
          <w:szCs w:val="24"/>
        </w:rPr>
        <w:t xml:space="preserve"> plānošanas perioda cikla sākumā nodrošinātu vienmērīgu valsts pārvaldes un pašvaldību pasūtījumu veikšanu.</w:t>
      </w:r>
    </w:p>
    <w:p w14:paraId="119D5F9F" w14:textId="55932052" w:rsidR="007276E9" w:rsidRPr="0092615F" w:rsidRDefault="007276E9" w:rsidP="000543C3">
      <w:pPr>
        <w:pStyle w:val="Sarakstarindkopa"/>
        <w:numPr>
          <w:ilvl w:val="0"/>
          <w:numId w:val="13"/>
        </w:numPr>
        <w:spacing w:before="80" w:after="80" w:line="240" w:lineRule="auto"/>
        <w:ind w:left="1077" w:hanging="357"/>
        <w:contextualSpacing w:val="0"/>
        <w:jc w:val="both"/>
        <w:rPr>
          <w:rFonts w:ascii="Times New Roman" w:hAnsi="Times New Roman" w:cs="Times New Roman"/>
          <w:sz w:val="24"/>
          <w:szCs w:val="24"/>
        </w:rPr>
      </w:pPr>
      <w:r w:rsidRPr="0092615F">
        <w:rPr>
          <w:rFonts w:ascii="Times New Roman" w:hAnsi="Times New Roman" w:cs="Times New Roman"/>
          <w:sz w:val="24"/>
          <w:szCs w:val="24"/>
        </w:rPr>
        <w:t xml:space="preserve">Ņemot vērā līdzšinējo pieredzi (kopš PPP likuma stāšanās spēkā 10 gadu laikā </w:t>
      </w:r>
      <w:r w:rsidR="00642D75" w:rsidRPr="0092615F">
        <w:rPr>
          <w:rFonts w:ascii="Times New Roman" w:hAnsi="Times New Roman" w:cs="Times New Roman"/>
          <w:sz w:val="24"/>
          <w:szCs w:val="24"/>
        </w:rPr>
        <w:t>ir</w:t>
      </w:r>
      <w:r w:rsidRPr="0092615F">
        <w:rPr>
          <w:rFonts w:ascii="Times New Roman" w:hAnsi="Times New Roman" w:cs="Times New Roman"/>
          <w:sz w:val="24"/>
          <w:szCs w:val="24"/>
        </w:rPr>
        <w:t xml:space="preserve"> uzsākta viena projekta īstenošana)</w:t>
      </w:r>
      <w:r w:rsidR="00847599">
        <w:rPr>
          <w:rFonts w:ascii="Times New Roman" w:hAnsi="Times New Roman" w:cs="Times New Roman"/>
          <w:sz w:val="24"/>
          <w:szCs w:val="24"/>
        </w:rPr>
        <w:t>,</w:t>
      </w:r>
      <w:r w:rsidRPr="0092615F">
        <w:rPr>
          <w:rFonts w:ascii="Times New Roman" w:hAnsi="Times New Roman" w:cs="Times New Roman"/>
          <w:sz w:val="24"/>
          <w:szCs w:val="24"/>
        </w:rPr>
        <w:t xml:space="preserve"> pašvaldībām nepieciešama papildus motivācija PPP projektu īstenošanai, jo objektīvu apstākļu dēļ prioritārie projekti pašvaldībām ir tie, kas tiek finansēti no ārvalstu finanšu avotiem neatmaksājamu grantu veidā.</w:t>
      </w:r>
    </w:p>
    <w:p w14:paraId="5D6A1660" w14:textId="77777777" w:rsidR="007276E9" w:rsidRPr="0092615F" w:rsidRDefault="007276E9" w:rsidP="000543C3">
      <w:pPr>
        <w:pStyle w:val="Sarakstarindkopa"/>
        <w:numPr>
          <w:ilvl w:val="0"/>
          <w:numId w:val="13"/>
        </w:numPr>
        <w:spacing w:before="80" w:after="80" w:line="240" w:lineRule="auto"/>
        <w:ind w:left="1077" w:hanging="357"/>
        <w:contextualSpacing w:val="0"/>
        <w:jc w:val="both"/>
        <w:rPr>
          <w:rFonts w:ascii="Times New Roman" w:hAnsi="Times New Roman" w:cs="Times New Roman"/>
          <w:sz w:val="24"/>
          <w:szCs w:val="24"/>
        </w:rPr>
      </w:pPr>
      <w:r w:rsidRPr="0092615F">
        <w:rPr>
          <w:rFonts w:ascii="Times New Roman" w:hAnsi="Times New Roman" w:cs="Times New Roman"/>
          <w:sz w:val="24"/>
          <w:szCs w:val="24"/>
        </w:rPr>
        <w:t>Pašvaldībām, plānojot lielu publisko būvju celtniecību, piemēram, sporta un kultūras jomā, jāņem vērā arī citu pašvaldību ieceres, lai gan privātajam, gan arī publiskajam partnerim būtu ekonomisks pamats šādu būvi uzturēt.</w:t>
      </w:r>
    </w:p>
    <w:p w14:paraId="49E942E2" w14:textId="734C86B2" w:rsidR="007276E9" w:rsidRPr="0092615F" w:rsidRDefault="009D663F" w:rsidP="000543C3">
      <w:pPr>
        <w:pStyle w:val="Sarakstarindkopa"/>
        <w:numPr>
          <w:ilvl w:val="0"/>
          <w:numId w:val="13"/>
        </w:numPr>
        <w:spacing w:before="80" w:after="80" w:line="240" w:lineRule="auto"/>
        <w:ind w:left="1077" w:hanging="357"/>
        <w:contextualSpacing w:val="0"/>
        <w:jc w:val="both"/>
        <w:rPr>
          <w:rFonts w:ascii="Times New Roman" w:hAnsi="Times New Roman" w:cs="Times New Roman"/>
          <w:sz w:val="24"/>
          <w:szCs w:val="24"/>
        </w:rPr>
      </w:pPr>
      <w:r>
        <w:rPr>
          <w:rFonts w:ascii="Times New Roman" w:hAnsi="Times New Roman" w:cs="Times New Roman"/>
          <w:sz w:val="24"/>
          <w:szCs w:val="24"/>
        </w:rPr>
        <w:t>Valsts</w:t>
      </w:r>
      <w:r w:rsidR="00D66B37">
        <w:rPr>
          <w:rFonts w:ascii="Times New Roman" w:hAnsi="Times New Roman" w:cs="Times New Roman"/>
          <w:sz w:val="24"/>
          <w:szCs w:val="24"/>
        </w:rPr>
        <w:t xml:space="preserve"> </w:t>
      </w:r>
      <w:r>
        <w:rPr>
          <w:rFonts w:ascii="Times New Roman" w:hAnsi="Times New Roman" w:cs="Times New Roman"/>
          <w:sz w:val="24"/>
          <w:szCs w:val="24"/>
        </w:rPr>
        <w:t>iestādēm un p</w:t>
      </w:r>
      <w:r w:rsidR="007276E9" w:rsidRPr="0092615F">
        <w:rPr>
          <w:rFonts w:ascii="Times New Roman" w:hAnsi="Times New Roman" w:cs="Times New Roman"/>
          <w:sz w:val="24"/>
          <w:szCs w:val="24"/>
        </w:rPr>
        <w:t xml:space="preserve">ašvaldībām, domājot par PPP projektu īstenošanu, projekta </w:t>
      </w:r>
      <w:r w:rsidR="00687ABE" w:rsidRPr="0092615F">
        <w:rPr>
          <w:rFonts w:ascii="Times New Roman" w:hAnsi="Times New Roman" w:cs="Times New Roman"/>
          <w:sz w:val="24"/>
          <w:szCs w:val="24"/>
        </w:rPr>
        <w:t>apmērs</w:t>
      </w:r>
      <w:r w:rsidR="007276E9" w:rsidRPr="0092615F">
        <w:rPr>
          <w:rFonts w:ascii="Times New Roman" w:hAnsi="Times New Roman" w:cs="Times New Roman"/>
          <w:sz w:val="24"/>
          <w:szCs w:val="24"/>
        </w:rPr>
        <w:t xml:space="preserve"> jāplāno pietiekami liels, lai būtu potenciālo privāto partneru interese, kā arī, lai projekta sagatavošanas administratīvās izmaksas nebūtu</w:t>
      </w:r>
      <w:r w:rsidR="00163683" w:rsidRPr="0092615F">
        <w:rPr>
          <w:rFonts w:ascii="Times New Roman" w:hAnsi="Times New Roman" w:cs="Times New Roman"/>
          <w:sz w:val="24"/>
          <w:szCs w:val="24"/>
        </w:rPr>
        <w:t xml:space="preserve"> proporcionāli</w:t>
      </w:r>
      <w:r w:rsidR="007276E9" w:rsidRPr="0092615F">
        <w:rPr>
          <w:rFonts w:ascii="Times New Roman" w:hAnsi="Times New Roman" w:cs="Times New Roman"/>
          <w:sz w:val="24"/>
          <w:szCs w:val="24"/>
        </w:rPr>
        <w:t xml:space="preserve"> pārāk augstas. Atsevišķu valsts iestāžu un pašvaldību projektu ideju sākotnēji noteiktais nepieciešamais finansējums ir mazāks par 100 tūkst. </w:t>
      </w:r>
      <w:r w:rsidR="007A625B" w:rsidRPr="007A625B">
        <w:rPr>
          <w:rFonts w:ascii="Times New Roman" w:hAnsi="Times New Roman" w:cs="Times New Roman"/>
          <w:i/>
          <w:sz w:val="24"/>
          <w:szCs w:val="24"/>
        </w:rPr>
        <w:t>euro</w:t>
      </w:r>
      <w:r w:rsidR="007276E9" w:rsidRPr="0092615F">
        <w:rPr>
          <w:rFonts w:ascii="Times New Roman" w:hAnsi="Times New Roman" w:cs="Times New Roman"/>
          <w:sz w:val="24"/>
          <w:szCs w:val="24"/>
        </w:rPr>
        <w:t xml:space="preserve">. Šādos gadījumos, ja tas ir iespējams, būtu lietderīgi apvienot līdzīgus projektus vienā, kuru kopējās izmaksas tuvotos vienam milj. </w:t>
      </w:r>
      <w:r w:rsidR="007A625B" w:rsidRPr="007A625B">
        <w:rPr>
          <w:rFonts w:ascii="Times New Roman" w:hAnsi="Times New Roman" w:cs="Times New Roman"/>
          <w:i/>
          <w:sz w:val="24"/>
          <w:szCs w:val="24"/>
        </w:rPr>
        <w:t>euro</w:t>
      </w:r>
      <w:r w:rsidR="009D4974" w:rsidRPr="0092615F">
        <w:rPr>
          <w:rFonts w:ascii="Times New Roman" w:hAnsi="Times New Roman" w:cs="Times New Roman"/>
          <w:sz w:val="24"/>
          <w:szCs w:val="24"/>
        </w:rPr>
        <w:t>, vai arī jāizmanto cits finansēšanas instruments</w:t>
      </w:r>
      <w:r w:rsidR="007276E9" w:rsidRPr="0092615F">
        <w:rPr>
          <w:rFonts w:ascii="Times New Roman" w:hAnsi="Times New Roman" w:cs="Times New Roman"/>
          <w:sz w:val="24"/>
          <w:szCs w:val="24"/>
        </w:rPr>
        <w:t>.</w:t>
      </w:r>
    </w:p>
    <w:p w14:paraId="14B7A20F" w14:textId="59D84031" w:rsidR="007276E9" w:rsidRPr="0092615F" w:rsidRDefault="007276E9" w:rsidP="000543C3">
      <w:pPr>
        <w:pStyle w:val="Sarakstarindkopa"/>
        <w:numPr>
          <w:ilvl w:val="0"/>
          <w:numId w:val="13"/>
        </w:numPr>
        <w:spacing w:before="80" w:after="80" w:line="240" w:lineRule="auto"/>
        <w:ind w:left="1077" w:hanging="357"/>
        <w:contextualSpacing w:val="0"/>
        <w:jc w:val="both"/>
        <w:rPr>
          <w:rFonts w:ascii="Times New Roman" w:hAnsi="Times New Roman" w:cs="Times New Roman"/>
          <w:sz w:val="24"/>
          <w:szCs w:val="24"/>
        </w:rPr>
      </w:pPr>
      <w:r w:rsidRPr="0092615F">
        <w:rPr>
          <w:rFonts w:ascii="Times New Roman" w:hAnsi="Times New Roman" w:cs="Times New Roman"/>
          <w:sz w:val="24"/>
          <w:szCs w:val="24"/>
        </w:rPr>
        <w:t xml:space="preserve">Ņemot vērā to, ka </w:t>
      </w:r>
      <w:r w:rsidR="63BA12BE" w:rsidRPr="0092615F">
        <w:rPr>
          <w:rFonts w:ascii="Times New Roman" w:hAnsi="Times New Roman" w:cs="Times New Roman"/>
          <w:sz w:val="24"/>
          <w:szCs w:val="24"/>
        </w:rPr>
        <w:t xml:space="preserve">Latvijā trūkst </w:t>
      </w:r>
      <w:r w:rsidRPr="0092615F">
        <w:rPr>
          <w:rFonts w:ascii="Times New Roman" w:hAnsi="Times New Roman" w:cs="Times New Roman"/>
          <w:sz w:val="24"/>
          <w:szCs w:val="24"/>
        </w:rPr>
        <w:t xml:space="preserve">PPP prakses, publiskajam partnerim savu pirmo PPP projektu nevajadzētu plānot pārlieku lielā apjomā. Ņemot vērā Latvijas pašvaldību vidējo lielumu, </w:t>
      </w:r>
      <w:r w:rsidR="007F618A">
        <w:rPr>
          <w:rFonts w:ascii="Times New Roman" w:hAnsi="Times New Roman" w:cs="Times New Roman"/>
          <w:sz w:val="24"/>
          <w:szCs w:val="24"/>
        </w:rPr>
        <w:t xml:space="preserve">pašvaldības </w:t>
      </w:r>
      <w:r w:rsidRPr="0092615F">
        <w:rPr>
          <w:rFonts w:ascii="Times New Roman" w:hAnsi="Times New Roman" w:cs="Times New Roman"/>
          <w:sz w:val="24"/>
          <w:szCs w:val="24"/>
        </w:rPr>
        <w:t xml:space="preserve">pirmā PPP projekta optimālais finansējuma apjoms būtu 1-10 milj. </w:t>
      </w:r>
      <w:r w:rsidR="007A625B" w:rsidRPr="007A625B">
        <w:rPr>
          <w:rFonts w:ascii="Times New Roman" w:hAnsi="Times New Roman" w:cs="Times New Roman"/>
          <w:i/>
          <w:sz w:val="24"/>
          <w:szCs w:val="24"/>
        </w:rPr>
        <w:t>euro</w:t>
      </w:r>
      <w:r w:rsidRPr="0092615F">
        <w:rPr>
          <w:rFonts w:ascii="Times New Roman" w:hAnsi="Times New Roman" w:cs="Times New Roman"/>
          <w:sz w:val="24"/>
          <w:szCs w:val="24"/>
        </w:rPr>
        <w:t>.</w:t>
      </w:r>
    </w:p>
    <w:p w14:paraId="63D0D7A3" w14:textId="77777777" w:rsidR="005C560F" w:rsidRPr="0092615F" w:rsidRDefault="005C560F" w:rsidP="00085930">
      <w:pPr>
        <w:spacing w:after="0" w:line="240" w:lineRule="auto"/>
        <w:ind w:firstLine="720"/>
        <w:jc w:val="both"/>
        <w:rPr>
          <w:rFonts w:ascii="Times New Roman" w:hAnsi="Times New Roman" w:cs="Times New Roman"/>
          <w:sz w:val="24"/>
          <w:szCs w:val="24"/>
        </w:rPr>
      </w:pPr>
    </w:p>
    <w:p w14:paraId="5DED7F46" w14:textId="77777777" w:rsidR="009940C4" w:rsidRPr="0092615F" w:rsidRDefault="009940C4" w:rsidP="00106E93">
      <w:pPr>
        <w:spacing w:after="0" w:line="240" w:lineRule="auto"/>
        <w:ind w:firstLine="720"/>
        <w:jc w:val="both"/>
        <w:rPr>
          <w:rFonts w:ascii="Times New Roman" w:hAnsi="Times New Roman" w:cs="Times New Roman"/>
          <w:sz w:val="24"/>
          <w:szCs w:val="24"/>
        </w:rPr>
      </w:pPr>
      <w:r w:rsidRPr="0092615F">
        <w:rPr>
          <w:rFonts w:ascii="Times New Roman" w:hAnsi="Times New Roman" w:cs="Times New Roman"/>
          <w:sz w:val="24"/>
          <w:szCs w:val="24"/>
        </w:rPr>
        <w:lastRenderedPageBreak/>
        <w:t xml:space="preserve">Ņemot vērā </w:t>
      </w:r>
      <w:r w:rsidR="00F46359" w:rsidRPr="0092615F">
        <w:rPr>
          <w:rFonts w:ascii="Times New Roman" w:hAnsi="Times New Roman" w:cs="Times New Roman"/>
          <w:sz w:val="24"/>
          <w:szCs w:val="24"/>
        </w:rPr>
        <w:t xml:space="preserve">ziņojumā minēto, </w:t>
      </w:r>
      <w:r w:rsidR="00C70BEE" w:rsidRPr="0092615F">
        <w:rPr>
          <w:rFonts w:ascii="Times New Roman" w:hAnsi="Times New Roman" w:cs="Times New Roman"/>
          <w:sz w:val="24"/>
          <w:szCs w:val="24"/>
        </w:rPr>
        <w:t>Finanšu</w:t>
      </w:r>
      <w:r w:rsidR="00BA1A0E" w:rsidRPr="0092615F">
        <w:rPr>
          <w:rFonts w:ascii="Times New Roman" w:hAnsi="Times New Roman" w:cs="Times New Roman"/>
          <w:sz w:val="24"/>
          <w:szCs w:val="24"/>
        </w:rPr>
        <w:t xml:space="preserve"> ministrija (</w:t>
      </w:r>
      <w:r w:rsidR="00F46359" w:rsidRPr="0092615F">
        <w:rPr>
          <w:rFonts w:ascii="Times New Roman" w:hAnsi="Times New Roman" w:cs="Times New Roman"/>
          <w:sz w:val="24"/>
          <w:szCs w:val="24"/>
        </w:rPr>
        <w:t>CFLA</w:t>
      </w:r>
      <w:r w:rsidR="00BA1A0E" w:rsidRPr="0092615F">
        <w:rPr>
          <w:rFonts w:ascii="Times New Roman" w:hAnsi="Times New Roman" w:cs="Times New Roman"/>
          <w:sz w:val="24"/>
          <w:szCs w:val="24"/>
        </w:rPr>
        <w:t>)</w:t>
      </w:r>
      <w:r w:rsidR="00F46359" w:rsidRPr="0092615F">
        <w:rPr>
          <w:rFonts w:ascii="Times New Roman" w:hAnsi="Times New Roman" w:cs="Times New Roman"/>
          <w:sz w:val="24"/>
          <w:szCs w:val="24"/>
        </w:rPr>
        <w:t xml:space="preserve"> </w:t>
      </w:r>
      <w:r w:rsidR="006F7F92" w:rsidRPr="0092615F">
        <w:rPr>
          <w:rFonts w:ascii="Times New Roman" w:hAnsi="Times New Roman" w:cs="Times New Roman"/>
          <w:sz w:val="24"/>
          <w:szCs w:val="24"/>
        </w:rPr>
        <w:t>sniedz šādus priekšlikumus turpmākajai rīcībai</w:t>
      </w:r>
      <w:r w:rsidR="002901A5" w:rsidRPr="0092615F">
        <w:rPr>
          <w:rFonts w:ascii="Times New Roman" w:hAnsi="Times New Roman" w:cs="Times New Roman"/>
          <w:sz w:val="24"/>
          <w:szCs w:val="24"/>
        </w:rPr>
        <w:t>:</w:t>
      </w:r>
    </w:p>
    <w:p w14:paraId="7B389251" w14:textId="638369F9" w:rsidR="002901A5" w:rsidRPr="00E70203" w:rsidRDefault="00D55DCE" w:rsidP="00DC5C1D">
      <w:pPr>
        <w:pStyle w:val="Sarakstarindkopa"/>
        <w:numPr>
          <w:ilvl w:val="0"/>
          <w:numId w:val="17"/>
        </w:numPr>
        <w:spacing w:before="80" w:after="80" w:line="240" w:lineRule="auto"/>
        <w:contextualSpacing w:val="0"/>
        <w:jc w:val="both"/>
        <w:rPr>
          <w:rFonts w:ascii="Times New Roman" w:hAnsi="Times New Roman" w:cs="Times New Roman"/>
          <w:sz w:val="24"/>
          <w:szCs w:val="24"/>
        </w:rPr>
      </w:pPr>
      <w:r w:rsidRPr="0092615F">
        <w:rPr>
          <w:rFonts w:ascii="Times New Roman" w:hAnsi="Times New Roman" w:cs="Times New Roman"/>
          <w:sz w:val="24"/>
          <w:szCs w:val="24"/>
        </w:rPr>
        <w:t>T</w:t>
      </w:r>
      <w:r w:rsidR="00975697" w:rsidRPr="0092615F">
        <w:rPr>
          <w:rFonts w:ascii="Times New Roman" w:hAnsi="Times New Roman" w:cs="Times New Roman"/>
          <w:sz w:val="24"/>
          <w:szCs w:val="24"/>
        </w:rPr>
        <w:t xml:space="preserve">urpināt iesāktās </w:t>
      </w:r>
      <w:r w:rsidR="002901A5" w:rsidRPr="0092615F">
        <w:rPr>
          <w:rFonts w:ascii="Times New Roman" w:hAnsi="Times New Roman" w:cs="Times New Roman"/>
          <w:sz w:val="24"/>
          <w:szCs w:val="24"/>
        </w:rPr>
        <w:t xml:space="preserve">individuālas konsultācijas ar </w:t>
      </w:r>
      <w:r w:rsidR="007201BE">
        <w:rPr>
          <w:rFonts w:ascii="Times New Roman" w:hAnsi="Times New Roman" w:cs="Times New Roman"/>
          <w:sz w:val="24"/>
          <w:szCs w:val="24"/>
        </w:rPr>
        <w:t xml:space="preserve">valsts </w:t>
      </w:r>
      <w:r w:rsidR="00991D60">
        <w:rPr>
          <w:rFonts w:ascii="Times New Roman" w:hAnsi="Times New Roman" w:cs="Times New Roman"/>
          <w:sz w:val="24"/>
          <w:szCs w:val="24"/>
        </w:rPr>
        <w:t>pārvaldes iestādēm un</w:t>
      </w:r>
      <w:r w:rsidR="002901A5" w:rsidRPr="0092615F">
        <w:rPr>
          <w:rFonts w:ascii="Times New Roman" w:hAnsi="Times New Roman" w:cs="Times New Roman"/>
          <w:sz w:val="24"/>
          <w:szCs w:val="24"/>
        </w:rPr>
        <w:t xml:space="preserve"> visām pašvaldībām (43), identificējot perspektīvākos PPP projektus</w:t>
      </w:r>
      <w:r w:rsidR="0084796D" w:rsidRPr="0092615F">
        <w:rPr>
          <w:rFonts w:ascii="Times New Roman" w:hAnsi="Times New Roman" w:cs="Times New Roman"/>
          <w:sz w:val="24"/>
          <w:szCs w:val="24"/>
        </w:rPr>
        <w:t xml:space="preserve"> un aktīvi </w:t>
      </w:r>
      <w:r w:rsidR="00B67965" w:rsidRPr="0092615F">
        <w:rPr>
          <w:rFonts w:ascii="Times New Roman" w:hAnsi="Times New Roman" w:cs="Times New Roman"/>
          <w:sz w:val="24"/>
          <w:szCs w:val="24"/>
        </w:rPr>
        <w:t xml:space="preserve">atbalstot projektu </w:t>
      </w:r>
      <w:r w:rsidR="00F83BE2" w:rsidRPr="0092615F">
        <w:rPr>
          <w:rFonts w:ascii="Times New Roman" w:hAnsi="Times New Roman" w:cs="Times New Roman"/>
          <w:sz w:val="24"/>
          <w:szCs w:val="24"/>
        </w:rPr>
        <w:t>īstenošan</w:t>
      </w:r>
      <w:r w:rsidR="00F83BE2">
        <w:rPr>
          <w:rFonts w:ascii="Times New Roman" w:hAnsi="Times New Roman" w:cs="Times New Roman"/>
          <w:sz w:val="24"/>
          <w:szCs w:val="24"/>
        </w:rPr>
        <w:t>u</w:t>
      </w:r>
      <w:r w:rsidR="00997460" w:rsidRPr="0092615F">
        <w:rPr>
          <w:rFonts w:ascii="Times New Roman" w:hAnsi="Times New Roman" w:cs="Times New Roman"/>
          <w:sz w:val="24"/>
          <w:szCs w:val="24"/>
        </w:rPr>
        <w:t>, vienlaikus veicinot pieredzes apmaiņu starp pašvaldībām</w:t>
      </w:r>
      <w:r w:rsidR="00F83BE2">
        <w:rPr>
          <w:rFonts w:ascii="Times New Roman" w:hAnsi="Times New Roman" w:cs="Times New Roman"/>
          <w:sz w:val="24"/>
          <w:szCs w:val="24"/>
        </w:rPr>
        <w:t xml:space="preserve"> un valsts</w:t>
      </w:r>
      <w:r w:rsidR="007E7355">
        <w:rPr>
          <w:rFonts w:ascii="Times New Roman" w:hAnsi="Times New Roman" w:cs="Times New Roman"/>
          <w:sz w:val="24"/>
          <w:szCs w:val="24"/>
        </w:rPr>
        <w:t xml:space="preserve"> </w:t>
      </w:r>
      <w:r w:rsidR="007E7355" w:rsidRPr="00E70203">
        <w:rPr>
          <w:rFonts w:ascii="Times New Roman" w:hAnsi="Times New Roman" w:cs="Times New Roman"/>
          <w:sz w:val="24"/>
          <w:szCs w:val="24"/>
        </w:rPr>
        <w:t>pārvaldes</w:t>
      </w:r>
      <w:r w:rsidR="00F83BE2" w:rsidRPr="00E70203">
        <w:rPr>
          <w:rFonts w:ascii="Times New Roman" w:hAnsi="Times New Roman" w:cs="Times New Roman"/>
          <w:sz w:val="24"/>
          <w:szCs w:val="24"/>
        </w:rPr>
        <w:t xml:space="preserve"> iestādēm </w:t>
      </w:r>
      <w:r w:rsidR="00997460" w:rsidRPr="00E70203">
        <w:rPr>
          <w:rFonts w:ascii="Times New Roman" w:hAnsi="Times New Roman" w:cs="Times New Roman"/>
          <w:sz w:val="24"/>
          <w:szCs w:val="24"/>
        </w:rPr>
        <w:t xml:space="preserve">, kuras </w:t>
      </w:r>
      <w:r w:rsidR="007039C0" w:rsidRPr="00E70203">
        <w:rPr>
          <w:rFonts w:ascii="Times New Roman" w:hAnsi="Times New Roman" w:cs="Times New Roman"/>
          <w:sz w:val="24"/>
          <w:szCs w:val="24"/>
        </w:rPr>
        <w:t xml:space="preserve">plāno vai </w:t>
      </w:r>
      <w:r w:rsidR="00997460" w:rsidRPr="00E70203">
        <w:rPr>
          <w:rFonts w:ascii="Times New Roman" w:hAnsi="Times New Roman" w:cs="Times New Roman"/>
          <w:sz w:val="24"/>
          <w:szCs w:val="24"/>
        </w:rPr>
        <w:t>īsteno</w:t>
      </w:r>
      <w:r w:rsidR="00CE53BC" w:rsidRPr="00E70203">
        <w:rPr>
          <w:rFonts w:ascii="Times New Roman" w:hAnsi="Times New Roman" w:cs="Times New Roman"/>
          <w:sz w:val="24"/>
          <w:szCs w:val="24"/>
        </w:rPr>
        <w:t xml:space="preserve"> līdzīgus projektus.</w:t>
      </w:r>
      <w:r w:rsidR="002F4107" w:rsidRPr="00E70203">
        <w:rPr>
          <w:rFonts w:ascii="Times New Roman" w:hAnsi="Times New Roman" w:cs="Times New Roman"/>
          <w:sz w:val="24"/>
          <w:szCs w:val="24"/>
        </w:rPr>
        <w:t xml:space="preserve"> </w:t>
      </w:r>
    </w:p>
    <w:p w14:paraId="4452313A" w14:textId="0FAA7A7F" w:rsidR="002901A5" w:rsidRPr="00E70203" w:rsidRDefault="00113087" w:rsidP="00DC5C1D">
      <w:pPr>
        <w:pStyle w:val="Sarakstarindkopa"/>
        <w:numPr>
          <w:ilvl w:val="0"/>
          <w:numId w:val="17"/>
        </w:numPr>
        <w:spacing w:before="80" w:after="80" w:line="240" w:lineRule="auto"/>
        <w:ind w:left="1077" w:hanging="357"/>
        <w:contextualSpacing w:val="0"/>
        <w:jc w:val="both"/>
        <w:rPr>
          <w:rFonts w:ascii="Times New Roman" w:hAnsi="Times New Roman" w:cs="Times New Roman"/>
          <w:sz w:val="24"/>
          <w:szCs w:val="24"/>
        </w:rPr>
      </w:pPr>
      <w:r w:rsidRPr="00E70203">
        <w:rPr>
          <w:rFonts w:ascii="Times New Roman" w:hAnsi="Times New Roman" w:cs="Times New Roman"/>
          <w:sz w:val="24"/>
          <w:szCs w:val="24"/>
        </w:rPr>
        <w:t>Sagatavot prioritārā pasākuma pieteikumu par CFLA nepieciešamo finansējumu 2023</w:t>
      </w:r>
      <w:r w:rsidR="002851C4">
        <w:rPr>
          <w:rFonts w:ascii="Times New Roman" w:hAnsi="Times New Roman" w:cs="Times New Roman"/>
          <w:sz w:val="24"/>
          <w:szCs w:val="24"/>
        </w:rPr>
        <w:t>. g</w:t>
      </w:r>
      <w:r w:rsidR="0057135E" w:rsidRPr="00E70203">
        <w:rPr>
          <w:rFonts w:ascii="Times New Roman" w:hAnsi="Times New Roman" w:cs="Times New Roman"/>
          <w:sz w:val="24"/>
          <w:szCs w:val="24"/>
        </w:rPr>
        <w:t xml:space="preserve">adam 200 tūkst. </w:t>
      </w:r>
      <w:r w:rsidR="0057135E" w:rsidRPr="00E70203">
        <w:rPr>
          <w:rFonts w:ascii="Times New Roman" w:hAnsi="Times New Roman" w:cs="Times New Roman"/>
          <w:i/>
          <w:iCs/>
          <w:sz w:val="24"/>
          <w:szCs w:val="24"/>
        </w:rPr>
        <w:t>euro</w:t>
      </w:r>
      <w:r w:rsidRPr="00E70203">
        <w:rPr>
          <w:rFonts w:ascii="Times New Roman" w:hAnsi="Times New Roman" w:cs="Times New Roman"/>
          <w:sz w:val="24"/>
          <w:szCs w:val="24"/>
        </w:rPr>
        <w:t xml:space="preserve"> un </w:t>
      </w:r>
      <w:r w:rsidR="005B795A" w:rsidRPr="00E70203">
        <w:rPr>
          <w:rFonts w:ascii="Times New Roman" w:hAnsi="Times New Roman" w:cs="Times New Roman"/>
          <w:sz w:val="24"/>
          <w:szCs w:val="24"/>
        </w:rPr>
        <w:t>2024</w:t>
      </w:r>
      <w:r w:rsidR="002851C4">
        <w:rPr>
          <w:rFonts w:ascii="Times New Roman" w:hAnsi="Times New Roman" w:cs="Times New Roman"/>
          <w:sz w:val="24"/>
          <w:szCs w:val="24"/>
        </w:rPr>
        <w:t>. g</w:t>
      </w:r>
      <w:r w:rsidR="005B795A" w:rsidRPr="00E70203">
        <w:rPr>
          <w:rFonts w:ascii="Times New Roman" w:hAnsi="Times New Roman" w:cs="Times New Roman"/>
          <w:sz w:val="24"/>
          <w:szCs w:val="24"/>
        </w:rPr>
        <w:t>adam</w:t>
      </w:r>
      <w:r w:rsidRPr="00E70203">
        <w:rPr>
          <w:rFonts w:ascii="Times New Roman" w:hAnsi="Times New Roman" w:cs="Times New Roman"/>
          <w:sz w:val="24"/>
          <w:szCs w:val="24"/>
        </w:rPr>
        <w:t xml:space="preserve"> </w:t>
      </w:r>
      <w:r w:rsidR="0057135E" w:rsidRPr="00E70203">
        <w:rPr>
          <w:rFonts w:ascii="Times New Roman" w:hAnsi="Times New Roman" w:cs="Times New Roman"/>
          <w:sz w:val="24"/>
          <w:szCs w:val="24"/>
        </w:rPr>
        <w:t>6</w:t>
      </w:r>
      <w:r w:rsidR="005B795A" w:rsidRPr="00E70203">
        <w:rPr>
          <w:rFonts w:ascii="Times New Roman" w:hAnsi="Times New Roman" w:cs="Times New Roman"/>
          <w:sz w:val="24"/>
          <w:szCs w:val="24"/>
        </w:rPr>
        <w:t>60 tūkst</w:t>
      </w:r>
      <w:r w:rsidRPr="00E70203">
        <w:rPr>
          <w:rFonts w:ascii="Times New Roman" w:hAnsi="Times New Roman" w:cs="Times New Roman"/>
          <w:sz w:val="24"/>
          <w:szCs w:val="24"/>
        </w:rPr>
        <w:t xml:space="preserve"> </w:t>
      </w:r>
      <w:r w:rsidR="007A625B" w:rsidRPr="00E70203">
        <w:rPr>
          <w:rFonts w:ascii="Times New Roman" w:hAnsi="Times New Roman" w:cs="Times New Roman"/>
          <w:i/>
          <w:sz w:val="24"/>
          <w:szCs w:val="24"/>
        </w:rPr>
        <w:t>euro</w:t>
      </w:r>
      <w:r w:rsidRPr="00E70203">
        <w:rPr>
          <w:rFonts w:ascii="Times New Roman" w:hAnsi="Times New Roman" w:cs="Times New Roman"/>
          <w:sz w:val="24"/>
          <w:szCs w:val="24"/>
        </w:rPr>
        <w:t xml:space="preserve"> apmērā </w:t>
      </w:r>
      <w:r w:rsidR="007E7355" w:rsidRPr="00E70203">
        <w:rPr>
          <w:rFonts w:ascii="Times New Roman" w:hAnsi="Times New Roman" w:cs="Times New Roman"/>
          <w:sz w:val="24"/>
          <w:szCs w:val="24"/>
        </w:rPr>
        <w:t xml:space="preserve">pašvaldību </w:t>
      </w:r>
      <w:r w:rsidR="00AE5DBB" w:rsidRPr="00E70203">
        <w:rPr>
          <w:rFonts w:ascii="Times New Roman" w:hAnsi="Times New Roman" w:cs="Times New Roman"/>
          <w:sz w:val="24"/>
          <w:szCs w:val="24"/>
        </w:rPr>
        <w:t>PPP projektu atbalstam finanšu un ekonomisko aprēķinu veikšanai</w:t>
      </w:r>
      <w:r w:rsidRPr="00E70203">
        <w:rPr>
          <w:rFonts w:ascii="Times New Roman" w:hAnsi="Times New Roman" w:cs="Times New Roman"/>
          <w:sz w:val="24"/>
          <w:szCs w:val="24"/>
        </w:rPr>
        <w:t xml:space="preserve">, lai attiecīgi </w:t>
      </w:r>
      <w:r w:rsidR="00AE5DBB" w:rsidRPr="00E70203">
        <w:rPr>
          <w:rFonts w:ascii="Times New Roman" w:hAnsi="Times New Roman" w:cs="Times New Roman"/>
          <w:sz w:val="24"/>
          <w:szCs w:val="24"/>
        </w:rPr>
        <w:t>j</w:t>
      </w:r>
      <w:r w:rsidR="00C41F15" w:rsidRPr="00E70203">
        <w:rPr>
          <w:rFonts w:ascii="Times New Roman" w:hAnsi="Times New Roman" w:cs="Times New Roman"/>
          <w:sz w:val="24"/>
          <w:szCs w:val="24"/>
        </w:rPr>
        <w:t>autājum</w:t>
      </w:r>
      <w:r w:rsidRPr="00E70203">
        <w:rPr>
          <w:rFonts w:ascii="Times New Roman" w:hAnsi="Times New Roman" w:cs="Times New Roman"/>
          <w:sz w:val="24"/>
          <w:szCs w:val="24"/>
        </w:rPr>
        <w:t>s</w:t>
      </w:r>
      <w:r w:rsidR="00C41F15" w:rsidRPr="00E70203">
        <w:rPr>
          <w:rFonts w:ascii="Times New Roman" w:hAnsi="Times New Roman" w:cs="Times New Roman"/>
          <w:sz w:val="24"/>
          <w:szCs w:val="24"/>
        </w:rPr>
        <w:t xml:space="preserve"> par </w:t>
      </w:r>
      <w:r w:rsidRPr="00E70203">
        <w:rPr>
          <w:rFonts w:ascii="Times New Roman" w:hAnsi="Times New Roman" w:cs="Times New Roman"/>
          <w:sz w:val="24"/>
          <w:szCs w:val="24"/>
        </w:rPr>
        <w:t xml:space="preserve">finansējuma piešķiršanu </w:t>
      </w:r>
      <w:r w:rsidR="00C41F15" w:rsidRPr="00E70203">
        <w:rPr>
          <w:rFonts w:ascii="Times New Roman" w:hAnsi="Times New Roman" w:cs="Times New Roman"/>
          <w:sz w:val="24"/>
          <w:szCs w:val="24"/>
        </w:rPr>
        <w:t xml:space="preserve"> </w:t>
      </w:r>
      <w:r w:rsidRPr="00E70203">
        <w:rPr>
          <w:rFonts w:ascii="Times New Roman" w:hAnsi="Times New Roman" w:cs="Times New Roman"/>
          <w:sz w:val="24"/>
          <w:szCs w:val="24"/>
        </w:rPr>
        <w:t xml:space="preserve">varētu tikt skatīts </w:t>
      </w:r>
      <w:r w:rsidR="00C41F15" w:rsidRPr="00E70203">
        <w:rPr>
          <w:rFonts w:ascii="Times New Roman" w:hAnsi="Times New Roman" w:cs="Times New Roman"/>
          <w:sz w:val="24"/>
          <w:szCs w:val="24"/>
        </w:rPr>
        <w:t>Ministru kabinetā likumprojekta “Par valsts budžetu 2023</w:t>
      </w:r>
      <w:r w:rsidR="002851C4">
        <w:rPr>
          <w:rFonts w:ascii="Times New Roman" w:hAnsi="Times New Roman" w:cs="Times New Roman"/>
          <w:sz w:val="24"/>
          <w:szCs w:val="24"/>
        </w:rPr>
        <w:t>. g</w:t>
      </w:r>
      <w:r w:rsidR="00C41F15" w:rsidRPr="00E70203">
        <w:rPr>
          <w:rFonts w:ascii="Times New Roman" w:hAnsi="Times New Roman" w:cs="Times New Roman"/>
          <w:sz w:val="24"/>
          <w:szCs w:val="24"/>
        </w:rPr>
        <w:t>adam” un likumprojekta “Par vidēja termiņa ietvarus 2023., 2024. un 2025</w:t>
      </w:r>
      <w:r w:rsidR="002851C4">
        <w:rPr>
          <w:rFonts w:ascii="Times New Roman" w:hAnsi="Times New Roman" w:cs="Times New Roman"/>
          <w:sz w:val="24"/>
          <w:szCs w:val="24"/>
        </w:rPr>
        <w:t>. g</w:t>
      </w:r>
      <w:r w:rsidR="00C41F15" w:rsidRPr="00E70203">
        <w:rPr>
          <w:rFonts w:ascii="Times New Roman" w:hAnsi="Times New Roman" w:cs="Times New Roman"/>
          <w:sz w:val="24"/>
          <w:szCs w:val="24"/>
        </w:rPr>
        <w:t>adam” sagatavošanas procesā</w:t>
      </w:r>
      <w:r w:rsidR="00166B25" w:rsidRPr="00E70203">
        <w:rPr>
          <w:rFonts w:ascii="Times New Roman" w:hAnsi="Times New Roman" w:cs="Times New Roman"/>
          <w:sz w:val="24"/>
          <w:szCs w:val="24"/>
        </w:rPr>
        <w:t>.</w:t>
      </w:r>
    </w:p>
    <w:p w14:paraId="20374508" w14:textId="77777777" w:rsidR="002901A5" w:rsidRPr="0092615F" w:rsidRDefault="002901A5" w:rsidP="00106E93">
      <w:pPr>
        <w:spacing w:after="0" w:line="240" w:lineRule="auto"/>
        <w:ind w:firstLine="720"/>
        <w:jc w:val="both"/>
        <w:rPr>
          <w:rFonts w:ascii="Times New Roman" w:hAnsi="Times New Roman" w:cs="Times New Roman"/>
          <w:sz w:val="24"/>
          <w:szCs w:val="24"/>
        </w:rPr>
      </w:pPr>
    </w:p>
    <w:p w14:paraId="035FF7E9" w14:textId="058CEA64" w:rsidR="00F10D55" w:rsidRPr="0092615F" w:rsidRDefault="00CA1B83" w:rsidP="00106E93">
      <w:pPr>
        <w:spacing w:after="0" w:line="240" w:lineRule="auto"/>
        <w:ind w:firstLine="720"/>
        <w:jc w:val="both"/>
        <w:rPr>
          <w:rFonts w:ascii="Times New Roman" w:hAnsi="Times New Roman" w:cs="Times New Roman"/>
          <w:sz w:val="24"/>
          <w:szCs w:val="24"/>
        </w:rPr>
      </w:pPr>
      <w:r>
        <w:rPr>
          <w:rFonts w:ascii="Times New Roman" w:hAnsi="Times New Roman" w:cs="Times New Roman"/>
          <w:sz w:val="24"/>
          <w:szCs w:val="24"/>
        </w:rPr>
        <w:t>Ievērojot to, ka minētie</w:t>
      </w:r>
      <w:r w:rsidR="009E4BB3">
        <w:rPr>
          <w:rFonts w:ascii="Times New Roman" w:hAnsi="Times New Roman" w:cs="Times New Roman"/>
          <w:sz w:val="24"/>
          <w:szCs w:val="24"/>
        </w:rPr>
        <w:t xml:space="preserve"> priekšlikumi</w:t>
      </w:r>
      <w:r>
        <w:rPr>
          <w:rFonts w:ascii="Times New Roman" w:hAnsi="Times New Roman" w:cs="Times New Roman"/>
          <w:sz w:val="24"/>
          <w:szCs w:val="24"/>
        </w:rPr>
        <w:t xml:space="preserve"> turpmāk</w:t>
      </w:r>
      <w:r w:rsidR="009E4BB3">
        <w:rPr>
          <w:rFonts w:ascii="Times New Roman" w:hAnsi="Times New Roman" w:cs="Times New Roman"/>
          <w:sz w:val="24"/>
          <w:szCs w:val="24"/>
        </w:rPr>
        <w:t>ai</w:t>
      </w:r>
      <w:r>
        <w:rPr>
          <w:rFonts w:ascii="Times New Roman" w:hAnsi="Times New Roman" w:cs="Times New Roman"/>
          <w:sz w:val="24"/>
          <w:szCs w:val="24"/>
        </w:rPr>
        <w:t xml:space="preserve"> rīcība</w:t>
      </w:r>
      <w:r w:rsidR="009E4BB3">
        <w:rPr>
          <w:rFonts w:ascii="Times New Roman" w:hAnsi="Times New Roman" w:cs="Times New Roman"/>
          <w:sz w:val="24"/>
          <w:szCs w:val="24"/>
        </w:rPr>
        <w:t>i</w:t>
      </w:r>
      <w:r>
        <w:rPr>
          <w:rFonts w:ascii="Times New Roman" w:hAnsi="Times New Roman" w:cs="Times New Roman"/>
          <w:sz w:val="24"/>
          <w:szCs w:val="24"/>
        </w:rPr>
        <w:t xml:space="preserve"> ir īstenojami Finanšu ministrijas (CFLA) </w:t>
      </w:r>
      <w:r w:rsidRPr="00CA1B83">
        <w:rPr>
          <w:rFonts w:ascii="Times New Roman" w:hAnsi="Times New Roman" w:cs="Times New Roman"/>
          <w:sz w:val="24"/>
          <w:szCs w:val="24"/>
        </w:rPr>
        <w:t>ikdienas darbības ietvaros</w:t>
      </w:r>
      <w:r>
        <w:rPr>
          <w:rFonts w:ascii="Times New Roman" w:hAnsi="Times New Roman" w:cs="Times New Roman"/>
          <w:sz w:val="24"/>
          <w:szCs w:val="24"/>
        </w:rPr>
        <w:t xml:space="preserve"> un prioritārā pasākuma pieteikums izstrādājams valsts budžeta sagatavošanas procesā, </w:t>
      </w:r>
      <w:r w:rsidR="00206B9E" w:rsidRPr="00206B9E">
        <w:rPr>
          <w:rFonts w:ascii="Times New Roman" w:hAnsi="Times New Roman" w:cs="Times New Roman"/>
          <w:sz w:val="24"/>
          <w:szCs w:val="24"/>
        </w:rPr>
        <w:t>atsevišķu uzdevumu noteikšana Ministru kabineta līmenī nav nepieciešama</w:t>
      </w:r>
      <w:r w:rsidR="00206B9E">
        <w:rPr>
          <w:rFonts w:ascii="Times New Roman" w:hAnsi="Times New Roman" w:cs="Times New Roman"/>
          <w:sz w:val="24"/>
          <w:szCs w:val="24"/>
        </w:rPr>
        <w:t>.</w:t>
      </w:r>
    </w:p>
    <w:p w14:paraId="13B65B5F" w14:textId="77777777" w:rsidR="003427B3" w:rsidRPr="0092615F" w:rsidRDefault="003427B3" w:rsidP="003427B3">
      <w:pPr>
        <w:spacing w:after="0" w:line="240" w:lineRule="auto"/>
        <w:ind w:firstLine="720"/>
        <w:jc w:val="both"/>
        <w:rPr>
          <w:rFonts w:ascii="Times New Roman" w:hAnsi="Times New Roman" w:cs="Times New Roman"/>
          <w:color w:val="A6A6A6" w:themeColor="background1" w:themeShade="A6"/>
          <w:sz w:val="24"/>
          <w:szCs w:val="24"/>
        </w:rPr>
      </w:pPr>
    </w:p>
    <w:p w14:paraId="55DC080E" w14:textId="77777777" w:rsidR="003427B3" w:rsidRPr="0092615F" w:rsidRDefault="003427B3" w:rsidP="005343F5">
      <w:pPr>
        <w:spacing w:after="0" w:line="240" w:lineRule="auto"/>
        <w:jc w:val="both"/>
        <w:rPr>
          <w:rFonts w:ascii="Times New Roman" w:hAnsi="Times New Roman" w:cs="Times New Roman"/>
          <w:sz w:val="24"/>
          <w:szCs w:val="24"/>
        </w:rPr>
      </w:pPr>
    </w:p>
    <w:p w14:paraId="752DD1EE" w14:textId="77777777" w:rsidR="005343F5" w:rsidRPr="0092615F" w:rsidRDefault="005343F5" w:rsidP="005343F5">
      <w:pPr>
        <w:spacing w:after="0"/>
        <w:jc w:val="both"/>
        <w:rPr>
          <w:rFonts w:ascii="Times New Roman" w:hAnsi="Times New Roman"/>
          <w:sz w:val="24"/>
          <w:szCs w:val="24"/>
        </w:rPr>
      </w:pPr>
    </w:p>
    <w:p w14:paraId="79DB9749" w14:textId="02271C96" w:rsidR="005343F5" w:rsidRPr="0092615F" w:rsidRDefault="00925545" w:rsidP="005343F5">
      <w:pPr>
        <w:spacing w:after="0"/>
        <w:jc w:val="both"/>
        <w:rPr>
          <w:rFonts w:ascii="Times New Roman" w:hAnsi="Times New Roman"/>
          <w:sz w:val="24"/>
          <w:szCs w:val="24"/>
        </w:rPr>
      </w:pPr>
      <w:r w:rsidRPr="0092615F">
        <w:rPr>
          <w:rFonts w:ascii="Times New Roman" w:hAnsi="Times New Roman"/>
          <w:sz w:val="24"/>
          <w:szCs w:val="24"/>
        </w:rPr>
        <w:t>Finanšu</w:t>
      </w:r>
      <w:r w:rsidR="005343F5" w:rsidRPr="0092615F">
        <w:rPr>
          <w:rFonts w:ascii="Times New Roman" w:hAnsi="Times New Roman"/>
          <w:sz w:val="24"/>
          <w:szCs w:val="24"/>
        </w:rPr>
        <w:t xml:space="preserve"> ministrs</w:t>
      </w:r>
      <w:r w:rsidR="005343F5" w:rsidRPr="0092615F">
        <w:rPr>
          <w:rFonts w:ascii="Times New Roman" w:hAnsi="Times New Roman"/>
          <w:sz w:val="24"/>
          <w:szCs w:val="24"/>
        </w:rPr>
        <w:tab/>
      </w:r>
      <w:r w:rsidR="005343F5" w:rsidRPr="0092615F">
        <w:rPr>
          <w:rFonts w:ascii="Times New Roman" w:hAnsi="Times New Roman"/>
          <w:sz w:val="24"/>
          <w:szCs w:val="24"/>
        </w:rPr>
        <w:tab/>
      </w:r>
      <w:r w:rsidR="005343F5" w:rsidRPr="0092615F">
        <w:rPr>
          <w:rFonts w:ascii="Times New Roman" w:hAnsi="Times New Roman"/>
          <w:sz w:val="24"/>
          <w:szCs w:val="24"/>
        </w:rPr>
        <w:tab/>
      </w:r>
      <w:r w:rsidR="005343F5" w:rsidRPr="0092615F">
        <w:rPr>
          <w:rFonts w:ascii="Times New Roman" w:hAnsi="Times New Roman"/>
          <w:sz w:val="24"/>
          <w:szCs w:val="24"/>
        </w:rPr>
        <w:tab/>
      </w:r>
      <w:r w:rsidR="005343F5" w:rsidRPr="0092615F">
        <w:rPr>
          <w:rFonts w:ascii="Times New Roman" w:hAnsi="Times New Roman"/>
          <w:sz w:val="24"/>
          <w:szCs w:val="24"/>
        </w:rPr>
        <w:tab/>
      </w:r>
      <w:r w:rsidR="005343F5" w:rsidRPr="0092615F">
        <w:rPr>
          <w:rFonts w:ascii="Times New Roman" w:hAnsi="Times New Roman"/>
          <w:sz w:val="24"/>
          <w:szCs w:val="24"/>
        </w:rPr>
        <w:tab/>
      </w:r>
      <w:r w:rsidR="005343F5" w:rsidRPr="0092615F">
        <w:rPr>
          <w:rFonts w:ascii="Times New Roman" w:hAnsi="Times New Roman"/>
          <w:sz w:val="24"/>
          <w:szCs w:val="24"/>
        </w:rPr>
        <w:tab/>
      </w:r>
      <w:r w:rsidR="007C59D9" w:rsidRPr="0092615F">
        <w:rPr>
          <w:rFonts w:ascii="Times New Roman" w:hAnsi="Times New Roman"/>
          <w:sz w:val="24"/>
          <w:szCs w:val="24"/>
        </w:rPr>
        <w:tab/>
      </w:r>
      <w:r w:rsidR="00B43337" w:rsidRPr="0092615F">
        <w:rPr>
          <w:rFonts w:ascii="Times New Roman" w:hAnsi="Times New Roman"/>
          <w:sz w:val="24"/>
          <w:szCs w:val="24"/>
        </w:rPr>
        <w:tab/>
      </w:r>
      <w:r w:rsidR="005343F5" w:rsidRPr="0092615F">
        <w:rPr>
          <w:rFonts w:ascii="Times New Roman" w:hAnsi="Times New Roman"/>
          <w:sz w:val="24"/>
          <w:szCs w:val="24"/>
        </w:rPr>
        <w:t>J</w:t>
      </w:r>
      <w:r w:rsidR="00B43337" w:rsidRPr="0092615F">
        <w:rPr>
          <w:rFonts w:ascii="Times New Roman" w:hAnsi="Times New Roman"/>
          <w:sz w:val="24"/>
          <w:szCs w:val="24"/>
        </w:rPr>
        <w:t>.</w:t>
      </w:r>
      <w:r w:rsidR="001B66AB">
        <w:rPr>
          <w:rFonts w:ascii="Times New Roman" w:hAnsi="Times New Roman"/>
          <w:sz w:val="24"/>
          <w:szCs w:val="24"/>
        </w:rPr>
        <w:t xml:space="preserve"> </w:t>
      </w:r>
      <w:r w:rsidRPr="0092615F">
        <w:rPr>
          <w:rFonts w:ascii="Times New Roman" w:hAnsi="Times New Roman"/>
          <w:sz w:val="24"/>
          <w:szCs w:val="24"/>
        </w:rPr>
        <w:t>Reirs</w:t>
      </w:r>
    </w:p>
    <w:p w14:paraId="7847C739" w14:textId="77777777" w:rsidR="005343F5" w:rsidRPr="0092615F" w:rsidRDefault="005343F5" w:rsidP="005343F5">
      <w:pPr>
        <w:spacing w:after="0"/>
        <w:jc w:val="both"/>
        <w:rPr>
          <w:rFonts w:ascii="Times New Roman" w:hAnsi="Times New Roman"/>
          <w:sz w:val="24"/>
          <w:szCs w:val="24"/>
        </w:rPr>
      </w:pPr>
    </w:p>
    <w:p w14:paraId="74B2D1B6" w14:textId="77777777" w:rsidR="005343F5" w:rsidRPr="0092615F" w:rsidRDefault="005343F5" w:rsidP="005343F5">
      <w:pPr>
        <w:spacing w:after="0"/>
        <w:jc w:val="both"/>
        <w:rPr>
          <w:rFonts w:ascii="Times New Roman" w:hAnsi="Times New Roman"/>
          <w:sz w:val="24"/>
          <w:szCs w:val="24"/>
        </w:rPr>
      </w:pPr>
    </w:p>
    <w:p w14:paraId="0B2424A3" w14:textId="77777777" w:rsidR="000722D3" w:rsidRPr="0092615F" w:rsidRDefault="000722D3" w:rsidP="005343F5">
      <w:pPr>
        <w:spacing w:after="0"/>
        <w:jc w:val="both"/>
        <w:rPr>
          <w:rFonts w:ascii="Times New Roman" w:hAnsi="Times New Roman"/>
          <w:sz w:val="24"/>
          <w:szCs w:val="24"/>
        </w:rPr>
      </w:pPr>
    </w:p>
    <w:p w14:paraId="049E3BE3" w14:textId="77777777" w:rsidR="000722D3" w:rsidRPr="0092615F" w:rsidRDefault="000722D3" w:rsidP="005343F5">
      <w:pPr>
        <w:spacing w:after="0"/>
        <w:jc w:val="both"/>
        <w:rPr>
          <w:rFonts w:ascii="Times New Roman" w:hAnsi="Times New Roman"/>
          <w:sz w:val="24"/>
          <w:szCs w:val="24"/>
        </w:rPr>
      </w:pPr>
    </w:p>
    <w:p w14:paraId="456C2F8F" w14:textId="77777777" w:rsidR="000722D3" w:rsidRPr="0092615F" w:rsidRDefault="000722D3" w:rsidP="005343F5">
      <w:pPr>
        <w:spacing w:after="0"/>
        <w:jc w:val="both"/>
        <w:rPr>
          <w:rFonts w:ascii="Times New Roman" w:hAnsi="Times New Roman"/>
          <w:sz w:val="24"/>
          <w:szCs w:val="24"/>
        </w:rPr>
      </w:pPr>
    </w:p>
    <w:p w14:paraId="62694E59" w14:textId="77777777" w:rsidR="000722D3" w:rsidRPr="0092615F" w:rsidRDefault="000722D3" w:rsidP="005343F5">
      <w:pPr>
        <w:spacing w:after="0"/>
        <w:jc w:val="both"/>
        <w:rPr>
          <w:rFonts w:ascii="Times New Roman" w:hAnsi="Times New Roman"/>
          <w:sz w:val="24"/>
          <w:szCs w:val="24"/>
        </w:rPr>
      </w:pPr>
    </w:p>
    <w:p w14:paraId="7CEF9E85" w14:textId="77777777" w:rsidR="000722D3" w:rsidRPr="0092615F" w:rsidRDefault="000722D3" w:rsidP="005343F5">
      <w:pPr>
        <w:spacing w:after="0"/>
        <w:jc w:val="both"/>
        <w:rPr>
          <w:rFonts w:ascii="Times New Roman" w:hAnsi="Times New Roman"/>
          <w:sz w:val="24"/>
          <w:szCs w:val="24"/>
        </w:rPr>
      </w:pPr>
    </w:p>
    <w:p w14:paraId="0FA14DA1" w14:textId="77777777" w:rsidR="000722D3" w:rsidRPr="0092615F" w:rsidRDefault="000722D3" w:rsidP="005343F5">
      <w:pPr>
        <w:spacing w:after="0"/>
        <w:jc w:val="both"/>
        <w:rPr>
          <w:rFonts w:ascii="Times New Roman" w:hAnsi="Times New Roman"/>
          <w:sz w:val="28"/>
          <w:szCs w:val="28"/>
        </w:rPr>
      </w:pPr>
    </w:p>
    <w:p w14:paraId="3A2BCFF6" w14:textId="77777777" w:rsidR="00894D38" w:rsidRPr="0092615F" w:rsidRDefault="00894D38" w:rsidP="00894D38">
      <w:pPr>
        <w:spacing w:after="0" w:line="276" w:lineRule="auto"/>
        <w:rPr>
          <w:rFonts w:ascii="Times New Roman" w:hAnsi="Times New Roman"/>
          <w:iCs/>
          <w:sz w:val="20"/>
          <w:szCs w:val="20"/>
        </w:rPr>
      </w:pPr>
      <w:r w:rsidRPr="0092615F">
        <w:rPr>
          <w:rFonts w:ascii="Times New Roman" w:hAnsi="Times New Roman"/>
          <w:iCs/>
          <w:sz w:val="20"/>
          <w:szCs w:val="20"/>
        </w:rPr>
        <w:t>Timermanis</w:t>
      </w:r>
      <w:r w:rsidR="00127484" w:rsidRPr="0092615F">
        <w:rPr>
          <w:rFonts w:ascii="Times New Roman" w:hAnsi="Times New Roman"/>
          <w:iCs/>
          <w:sz w:val="20"/>
          <w:szCs w:val="20"/>
        </w:rPr>
        <w:t xml:space="preserve"> 26950629</w:t>
      </w:r>
    </w:p>
    <w:p w14:paraId="3DD5EC3B" w14:textId="77777777" w:rsidR="00127484" w:rsidRPr="0092615F" w:rsidRDefault="00625B00" w:rsidP="00894D38">
      <w:pPr>
        <w:spacing w:after="0" w:line="276" w:lineRule="auto"/>
        <w:rPr>
          <w:rStyle w:val="Hipersaite"/>
          <w:color w:val="000000" w:themeColor="text1"/>
        </w:rPr>
      </w:pPr>
      <w:hyperlink r:id="rId17" w:history="1">
        <w:r w:rsidR="000722D3" w:rsidRPr="0092615F">
          <w:rPr>
            <w:rStyle w:val="Hipersaite"/>
            <w:rFonts w:ascii="Times New Roman" w:hAnsi="Times New Roman"/>
            <w:color w:val="000000" w:themeColor="text1"/>
            <w:sz w:val="20"/>
            <w:szCs w:val="20"/>
          </w:rPr>
          <w:t>ritvars.timermanis@cfla.gov.lv</w:t>
        </w:r>
      </w:hyperlink>
    </w:p>
    <w:p w14:paraId="52D4616F" w14:textId="77777777" w:rsidR="000722D3" w:rsidRPr="0092615F" w:rsidRDefault="000722D3" w:rsidP="00894D38">
      <w:pPr>
        <w:spacing w:after="0" w:line="276" w:lineRule="auto"/>
        <w:rPr>
          <w:rFonts w:ascii="Times New Roman" w:hAnsi="Times New Roman"/>
          <w:iCs/>
          <w:sz w:val="20"/>
          <w:szCs w:val="20"/>
        </w:rPr>
      </w:pPr>
    </w:p>
    <w:p w14:paraId="38AABC89" w14:textId="77777777" w:rsidR="00894D38" w:rsidRPr="0092615F" w:rsidRDefault="00894D38" w:rsidP="00894D38">
      <w:pPr>
        <w:spacing w:after="0" w:line="276" w:lineRule="auto"/>
        <w:rPr>
          <w:rFonts w:ascii="Times New Roman" w:hAnsi="Times New Roman"/>
          <w:sz w:val="20"/>
          <w:szCs w:val="20"/>
        </w:rPr>
      </w:pPr>
      <w:r w:rsidRPr="0092615F">
        <w:rPr>
          <w:rFonts w:ascii="Times New Roman" w:hAnsi="Times New Roman"/>
          <w:iCs/>
          <w:sz w:val="20"/>
          <w:szCs w:val="20"/>
        </w:rPr>
        <w:t>Lipovska</w:t>
      </w:r>
      <w:r w:rsidRPr="0092615F">
        <w:rPr>
          <w:rFonts w:ascii="Times New Roman" w:hAnsi="Times New Roman"/>
          <w:sz w:val="20"/>
          <w:szCs w:val="20"/>
        </w:rPr>
        <w:t xml:space="preserve"> 29527052</w:t>
      </w:r>
    </w:p>
    <w:p w14:paraId="090FAC1D" w14:textId="77777777" w:rsidR="00894D38" w:rsidRDefault="00894D38" w:rsidP="00894D38">
      <w:pPr>
        <w:spacing w:after="120" w:line="276" w:lineRule="auto"/>
        <w:rPr>
          <w:rFonts w:ascii="Times New Roman" w:hAnsi="Times New Roman"/>
          <w:color w:val="000000" w:themeColor="text1"/>
          <w:sz w:val="20"/>
          <w:szCs w:val="20"/>
        </w:rPr>
      </w:pPr>
      <w:r w:rsidRPr="0092615F">
        <w:rPr>
          <w:rStyle w:val="Hipersaite"/>
          <w:rFonts w:ascii="Times New Roman" w:hAnsi="Times New Roman"/>
          <w:color w:val="000000" w:themeColor="text1"/>
          <w:sz w:val="20"/>
          <w:szCs w:val="20"/>
        </w:rPr>
        <w:t>Inta.Lipovska@cfla.gov.lv</w:t>
      </w:r>
      <w:r w:rsidRPr="00C437DB">
        <w:rPr>
          <w:rFonts w:ascii="Times New Roman" w:hAnsi="Times New Roman"/>
          <w:color w:val="000000" w:themeColor="text1"/>
          <w:sz w:val="20"/>
          <w:szCs w:val="20"/>
        </w:rPr>
        <w:t xml:space="preserve"> </w:t>
      </w:r>
    </w:p>
    <w:p w14:paraId="394A8DEE" w14:textId="77777777" w:rsidR="00894D38" w:rsidRPr="00C437DB" w:rsidRDefault="00894D38" w:rsidP="00894D38">
      <w:pPr>
        <w:spacing w:after="120" w:line="276" w:lineRule="auto"/>
        <w:rPr>
          <w:rFonts w:ascii="Times New Roman" w:hAnsi="Times New Roman"/>
          <w:iCs/>
          <w:color w:val="000000" w:themeColor="text1"/>
          <w:sz w:val="20"/>
          <w:szCs w:val="20"/>
        </w:rPr>
      </w:pPr>
    </w:p>
    <w:p w14:paraId="7C33C28B" w14:textId="77777777" w:rsidR="0015778E" w:rsidRPr="00AC6214" w:rsidRDefault="0015778E" w:rsidP="00894D38">
      <w:pPr>
        <w:spacing w:after="0"/>
        <w:jc w:val="both"/>
        <w:rPr>
          <w:rFonts w:ascii="Times New Roman" w:eastAsia="Times New Roman" w:hAnsi="Times New Roman" w:cs="Times New Roman"/>
          <w:color w:val="000000"/>
          <w:sz w:val="28"/>
          <w:szCs w:val="28"/>
          <w:lang w:eastAsia="lv-LV"/>
        </w:rPr>
      </w:pPr>
    </w:p>
    <w:sectPr w:rsidR="0015778E" w:rsidRPr="00AC6214" w:rsidSect="007032F1">
      <w:headerReference w:type="default" r:id="rId18"/>
      <w:footerReference w:type="default" r:id="rId19"/>
      <w:headerReference w:type="first" r:id="rId20"/>
      <w:footerReference w:type="first" r:id="rId21"/>
      <w:pgSz w:w="12240" w:h="15840"/>
      <w:pgMar w:top="1134" w:right="1191" w:bottom="1134" w:left="1701"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98863AD" w14:textId="77777777" w:rsidR="00FC67BA" w:rsidRDefault="00FC67BA" w:rsidP="004C5621">
      <w:pPr>
        <w:spacing w:after="0" w:line="240" w:lineRule="auto"/>
      </w:pPr>
      <w:r>
        <w:separator/>
      </w:r>
    </w:p>
  </w:endnote>
  <w:endnote w:type="continuationSeparator" w:id="0">
    <w:p w14:paraId="713018BD" w14:textId="77777777" w:rsidR="00FC67BA" w:rsidRDefault="00FC67BA" w:rsidP="004C5621">
      <w:pPr>
        <w:spacing w:after="0" w:line="240" w:lineRule="auto"/>
      </w:pPr>
      <w:r>
        <w:continuationSeparator/>
      </w:r>
    </w:p>
  </w:endnote>
  <w:endnote w:type="continuationNotice" w:id="1">
    <w:p w14:paraId="63F170CB" w14:textId="77777777" w:rsidR="00FC67BA" w:rsidRDefault="00FC67B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BA"/>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000247B" w:usb2="00000009" w:usb3="00000000" w:csb0="000001FF" w:csb1="00000000"/>
  </w:font>
  <w:font w:name="Arial">
    <w:panose1 w:val="020B0604020202020204"/>
    <w:charset w:val="BA"/>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BA"/>
    <w:family w:val="swiss"/>
    <w:pitch w:val="variable"/>
    <w:sig w:usb0="E4002EFF" w:usb1="C000247B" w:usb2="00000009" w:usb3="00000000" w:csb0="000001FF" w:csb1="00000000"/>
  </w:font>
  <w:font w:name="Yu Mincho">
    <w:altName w:val="Yu Gothic"/>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3B51D0" w14:textId="678858D6" w:rsidR="00F83AE8" w:rsidRPr="004C5621" w:rsidRDefault="00F83AE8">
    <w:pPr>
      <w:pStyle w:val="Kjene"/>
      <w:rPr>
        <w:rFonts w:ascii="Times New Roman" w:hAnsi="Times New Roman" w:cs="Times New Roman"/>
      </w:rPr>
    </w:pPr>
    <w:r>
      <w:rPr>
        <w:rFonts w:ascii="Times New Roman" w:hAnsi="Times New Roman" w:cs="Times New Roman"/>
      </w:rPr>
      <w:t>F</w:t>
    </w:r>
    <w:r w:rsidRPr="004C5621">
      <w:rPr>
        <w:rFonts w:ascii="Times New Roman" w:hAnsi="Times New Roman" w:cs="Times New Roman"/>
      </w:rPr>
      <w:t>Mzin_</w:t>
    </w:r>
    <w:r w:rsidR="000A2115">
      <w:rPr>
        <w:rFonts w:ascii="Times New Roman" w:hAnsi="Times New Roman" w:cs="Times New Roman"/>
      </w:rPr>
      <w:t>2</w:t>
    </w:r>
    <w:r w:rsidR="006800E1">
      <w:rPr>
        <w:rFonts w:ascii="Times New Roman" w:hAnsi="Times New Roman" w:cs="Times New Roman"/>
      </w:rPr>
      <w:t>3</w:t>
    </w:r>
    <w:r>
      <w:rPr>
        <w:rFonts w:ascii="Times New Roman" w:hAnsi="Times New Roman" w:cs="Times New Roman"/>
      </w:rPr>
      <w:t>1221</w:t>
    </w:r>
    <w:r w:rsidRPr="004C5621">
      <w:rPr>
        <w:rFonts w:ascii="Times New Roman" w:hAnsi="Times New Roman" w:cs="Times New Roman"/>
      </w:rPr>
      <w:t>_</w:t>
    </w:r>
    <w:r>
      <w:rPr>
        <w:rFonts w:ascii="Times New Roman" w:hAnsi="Times New Roman" w:cs="Times New Roman"/>
      </w:rPr>
      <w:t>PPPpriekšlikumi</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1BC0AE" w14:textId="306EDA03" w:rsidR="00F83AE8" w:rsidRPr="0038080E" w:rsidRDefault="00F83AE8" w:rsidP="0038080E">
    <w:pPr>
      <w:pStyle w:val="Kjene"/>
      <w:rPr>
        <w:rFonts w:ascii="Times New Roman" w:hAnsi="Times New Roman" w:cs="Times New Roman"/>
      </w:rPr>
    </w:pPr>
    <w:r>
      <w:rPr>
        <w:rFonts w:ascii="Times New Roman" w:hAnsi="Times New Roman" w:cs="Times New Roman"/>
      </w:rPr>
      <w:t>F</w:t>
    </w:r>
    <w:r w:rsidRPr="004C5621">
      <w:rPr>
        <w:rFonts w:ascii="Times New Roman" w:hAnsi="Times New Roman" w:cs="Times New Roman"/>
      </w:rPr>
      <w:t>Mzin_</w:t>
    </w:r>
    <w:r w:rsidR="000A2115">
      <w:rPr>
        <w:rFonts w:ascii="Times New Roman" w:hAnsi="Times New Roman" w:cs="Times New Roman"/>
      </w:rPr>
      <w:t>2</w:t>
    </w:r>
    <w:r w:rsidR="006800E1">
      <w:rPr>
        <w:rFonts w:ascii="Times New Roman" w:hAnsi="Times New Roman" w:cs="Times New Roman"/>
      </w:rPr>
      <w:t>3</w:t>
    </w:r>
    <w:r>
      <w:rPr>
        <w:rFonts w:ascii="Times New Roman" w:hAnsi="Times New Roman" w:cs="Times New Roman"/>
      </w:rPr>
      <w:t>1221</w:t>
    </w:r>
    <w:r w:rsidRPr="004C5621">
      <w:rPr>
        <w:rFonts w:ascii="Times New Roman" w:hAnsi="Times New Roman" w:cs="Times New Roman"/>
      </w:rPr>
      <w:t>_</w:t>
    </w:r>
    <w:r>
      <w:rPr>
        <w:rFonts w:ascii="Times New Roman" w:hAnsi="Times New Roman" w:cs="Times New Roman"/>
      </w:rPr>
      <w:t>PPPpriekšlikumi</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F54FC46" w14:textId="77777777" w:rsidR="00FC67BA" w:rsidRDefault="00FC67BA" w:rsidP="004C5621">
      <w:pPr>
        <w:spacing w:after="0" w:line="240" w:lineRule="auto"/>
      </w:pPr>
      <w:r>
        <w:separator/>
      </w:r>
    </w:p>
  </w:footnote>
  <w:footnote w:type="continuationSeparator" w:id="0">
    <w:p w14:paraId="2E70CE3E" w14:textId="77777777" w:rsidR="00FC67BA" w:rsidRDefault="00FC67BA" w:rsidP="004C5621">
      <w:pPr>
        <w:spacing w:after="0" w:line="240" w:lineRule="auto"/>
      </w:pPr>
      <w:r>
        <w:continuationSeparator/>
      </w:r>
    </w:p>
  </w:footnote>
  <w:footnote w:type="continuationNotice" w:id="1">
    <w:p w14:paraId="278268DF" w14:textId="77777777" w:rsidR="00FC67BA" w:rsidRDefault="00FC67BA">
      <w:pPr>
        <w:spacing w:after="0" w:line="240" w:lineRule="auto"/>
      </w:pPr>
    </w:p>
  </w:footnote>
  <w:footnote w:id="2">
    <w:p w14:paraId="112FA915" w14:textId="76C65988" w:rsidR="00F83AE8" w:rsidRPr="0047004A" w:rsidRDefault="00F83AE8" w:rsidP="00235090">
      <w:pPr>
        <w:pStyle w:val="Vresteksts"/>
        <w:jc w:val="both"/>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Ar Ministru kabineta 2020. gada 18. augusta sēdes protokola Nr. 49 46. § 1.punktu apstiprinātais informatīvais ziņojums "Par valsts budžeta izdevumu pārskatīšanas rezultātiem un priekšlikumi par šo rezultātu izmantošanu likumprojekta "Par vidēja termiņa budžeta ietvaru 2021., 2022. un 2023</w:t>
      </w:r>
      <w:r w:rsidR="002851C4">
        <w:rPr>
          <w:rFonts w:ascii="Times New Roman" w:hAnsi="Times New Roman" w:cs="Times New Roman"/>
        </w:rPr>
        <w:t>. g</w:t>
      </w:r>
      <w:r w:rsidRPr="0047004A">
        <w:rPr>
          <w:rFonts w:ascii="Times New Roman" w:hAnsi="Times New Roman" w:cs="Times New Roman"/>
        </w:rPr>
        <w:t>adam" un likumprojekta "Par valsts budžetu 2021</w:t>
      </w:r>
      <w:r w:rsidR="002851C4">
        <w:rPr>
          <w:rFonts w:ascii="Times New Roman" w:hAnsi="Times New Roman" w:cs="Times New Roman"/>
        </w:rPr>
        <w:t>. g</w:t>
      </w:r>
      <w:r w:rsidRPr="0047004A">
        <w:rPr>
          <w:rFonts w:ascii="Times New Roman" w:hAnsi="Times New Roman" w:cs="Times New Roman"/>
        </w:rPr>
        <w:t>adam" izstrādes procesā"</w:t>
      </w:r>
    </w:p>
  </w:footnote>
  <w:footnote w:id="3">
    <w:p w14:paraId="0DB27512" w14:textId="77777777" w:rsidR="00F83AE8" w:rsidRPr="0047004A" w:rsidRDefault="00F83AE8" w:rsidP="00AA7FF0">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Publiskais pārskats par valsts kapitālsabiedrībām, valstij un pašvaldībām piederošajām kapitāla daļām 2019. gadā (</w:t>
      </w:r>
      <w:hyperlink r:id="rId1" w:history="1">
        <w:r w:rsidRPr="0047004A">
          <w:rPr>
            <w:rStyle w:val="Hipersaite"/>
            <w:rFonts w:ascii="Times New Roman" w:hAnsi="Times New Roman" w:cs="Times New Roman"/>
          </w:rPr>
          <w:t>https://www.valstskapitals.gov.lv/images/userfiles/GP2019_LV_Parskats-par-valsts-un-pasvaldibu-kapitalsabiedribam-un-dalam-2019-gada_LV%232_Atverums.pdf</w:t>
        </w:r>
      </w:hyperlink>
      <w:r w:rsidRPr="0047004A">
        <w:rPr>
          <w:rFonts w:ascii="Times New Roman" w:hAnsi="Times New Roman" w:cs="Times New Roman"/>
        </w:rPr>
        <w:t xml:space="preserve">) </w:t>
      </w:r>
    </w:p>
  </w:footnote>
  <w:footnote w:id="4">
    <w:p w14:paraId="1241FE19" w14:textId="2DD2CC0C" w:rsidR="00F83AE8" w:rsidRPr="0047004A" w:rsidRDefault="00F83AE8">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Latvijas Atvērto datu portāls (</w:t>
      </w:r>
      <w:hyperlink r:id="rId2" w:history="1">
        <w:r w:rsidR="0096413B" w:rsidRPr="00200017">
          <w:rPr>
            <w:rStyle w:val="Hipersaite"/>
            <w:rFonts w:ascii="Times New Roman" w:hAnsi="Times New Roman" w:cs="Times New Roman"/>
          </w:rPr>
          <w:t>https://data.gov.lv/dati/lv/dataset/public-persons-institutions/resource/190ba502-08d1-4c4c-b1b9-b58299bf9a9f</w:t>
        </w:r>
      </w:hyperlink>
      <w:r w:rsidRPr="0047004A">
        <w:rPr>
          <w:rFonts w:ascii="Times New Roman" w:hAnsi="Times New Roman" w:cs="Times New Roman"/>
        </w:rPr>
        <w:t>)</w:t>
      </w:r>
    </w:p>
  </w:footnote>
  <w:footnote w:id="5">
    <w:p w14:paraId="08BDAE4C" w14:textId="77777777" w:rsidR="00F83AE8" w:rsidRPr="0047004A" w:rsidRDefault="00F83AE8">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CSP dati par būvniecības nozares galvenajiem rādītājiem: </w:t>
      </w:r>
      <w:hyperlink r:id="rId3" w:history="1">
        <w:r w:rsidRPr="0047004A">
          <w:rPr>
            <w:rStyle w:val="Hipersaite"/>
            <w:rFonts w:ascii="Times New Roman" w:hAnsi="Times New Roman" w:cs="Times New Roman"/>
          </w:rPr>
          <w:t>https://data.stat.gov.lv:443/sq/9993</w:t>
        </w:r>
      </w:hyperlink>
    </w:p>
  </w:footnote>
  <w:footnote w:id="6">
    <w:p w14:paraId="6FD44956" w14:textId="77777777" w:rsidR="00F83AE8" w:rsidRPr="0047004A" w:rsidRDefault="00F83AE8" w:rsidP="00007969">
      <w:pPr>
        <w:pStyle w:val="Vresteksts"/>
        <w:jc w:val="both"/>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Pievienotā vērtība ir produkta tirgus vērtības pieaugums, kas ir radies jebkuras saimnieciskās darbības rezultātā. To aprēķina, no produkcijas izlaides (bāzes cenās) atņemot starppatēriņu.</w:t>
      </w:r>
    </w:p>
  </w:footnote>
  <w:footnote w:id="7">
    <w:p w14:paraId="3E0E5D21" w14:textId="77777777" w:rsidR="00F83AE8" w:rsidRPr="0047004A" w:rsidRDefault="00F83AE8">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Latvijas Būvuzņēmēju partnerības dati, </w:t>
      </w:r>
      <w:hyperlink r:id="rId4" w:anchor="Maksajumi-budzeta" w:history="1">
        <w:r w:rsidRPr="0047004A">
          <w:rPr>
            <w:rStyle w:val="Hipersaite"/>
            <w:rFonts w:ascii="Times New Roman" w:hAnsi="Times New Roman" w:cs="Times New Roman"/>
          </w:rPr>
          <w:t>https://www.latvijasbuvnieki.lv/statistika/#Maksajumi-budzeta</w:t>
        </w:r>
      </w:hyperlink>
    </w:p>
  </w:footnote>
  <w:footnote w:id="8">
    <w:p w14:paraId="4817A29D" w14:textId="77777777" w:rsidR="00F83AE8" w:rsidRPr="0047004A" w:rsidRDefault="00F83AE8" w:rsidP="00706E87">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Kohēzijas politikas valsts informācijas sistēmas informācija uz 22.10.2021.par 12 specifiskajiem atbalsta mērķiem:  3.3.1., 4.2.2., 4.5.1., 5.1.1., 5.4.1., 5.5.1., 5.6.2., 6.1.3., 6.1.4., 8.1.2., 8.1.2., 8.1.3. un 9.1.3.</w:t>
      </w:r>
    </w:p>
  </w:footnote>
  <w:footnote w:id="9">
    <w:p w14:paraId="4DC642E4" w14:textId="77777777" w:rsidR="00F83AE8" w:rsidRPr="0047004A" w:rsidRDefault="00F83AE8">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Valsts ieņēmuma dienesta nepublicētie dati, Latvijas Atvērto datu portāls </w:t>
      </w:r>
      <w:hyperlink r:id="rId5" w:history="1">
        <w:r w:rsidRPr="0047004A">
          <w:rPr>
            <w:rStyle w:val="Hipersaite"/>
            <w:rFonts w:ascii="Times New Roman" w:hAnsi="Times New Roman" w:cs="Times New Roman"/>
          </w:rPr>
          <w:t>https://data.gov.lv/dati/lv/dataset/gada-parskatu-finansu-dati</w:t>
        </w:r>
      </w:hyperlink>
      <w:r w:rsidRPr="0047004A">
        <w:rPr>
          <w:rFonts w:ascii="Times New Roman" w:hAnsi="Times New Roman" w:cs="Times New Roman"/>
        </w:rPr>
        <w:t xml:space="preserve"> </w:t>
      </w:r>
    </w:p>
  </w:footnote>
  <w:footnote w:id="10">
    <w:p w14:paraId="4A010735" w14:textId="77777777" w:rsidR="00F83AE8" w:rsidRPr="0047004A" w:rsidRDefault="00F83AE8">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Aprēķins veikts, pieņemot, ka uzņēmumā ir viens darbinieks</w:t>
      </w:r>
    </w:p>
  </w:footnote>
  <w:footnote w:id="11">
    <w:p w14:paraId="247E690D" w14:textId="77777777" w:rsidR="00F83AE8" w:rsidRPr="0047004A" w:rsidRDefault="00F83AE8" w:rsidP="00D55F37">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w:t>
      </w:r>
      <w:hyperlink r:id="rId6" w:history="1">
        <w:r w:rsidRPr="0047004A">
          <w:rPr>
            <w:rStyle w:val="Hipersaite"/>
            <w:rFonts w:ascii="Times New Roman" w:hAnsi="Times New Roman" w:cs="Times New Roman"/>
          </w:rPr>
          <w:t>https://www.irbnet.de/daten/iconda/CIB16519.pdf</w:t>
        </w:r>
      </w:hyperlink>
      <w:r w:rsidRPr="0047004A">
        <w:rPr>
          <w:rFonts w:ascii="Times New Roman" w:hAnsi="Times New Roman" w:cs="Times New Roman"/>
        </w:rPr>
        <w:t xml:space="preserve"> apskatīts 09.11.2021.</w:t>
      </w:r>
    </w:p>
  </w:footnote>
  <w:footnote w:id="12">
    <w:p w14:paraId="2090E7AC" w14:textId="77777777" w:rsidR="00F83AE8" w:rsidRPr="0047004A" w:rsidRDefault="00F83AE8" w:rsidP="00D55F37">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Turpat, apskatīts 09.11.2021. </w:t>
      </w:r>
    </w:p>
  </w:footnote>
  <w:footnote w:id="13">
    <w:p w14:paraId="7214840D" w14:textId="77777777" w:rsidR="00F83AE8" w:rsidRPr="0047004A" w:rsidRDefault="00F83AE8">
      <w:pPr>
        <w:pStyle w:val="Vresteksts"/>
        <w:rPr>
          <w:rFonts w:ascii="Times New Roman" w:hAnsi="Times New Roman" w:cs="Times New Roman"/>
        </w:rPr>
      </w:pPr>
      <w:r w:rsidRPr="00247CA9">
        <w:rPr>
          <w:rStyle w:val="Vresatsauce"/>
          <w:rFonts w:ascii="Times New Roman" w:hAnsi="Times New Roman" w:cs="Times New Roman"/>
        </w:rPr>
        <w:footnoteRef/>
      </w:r>
      <w:r w:rsidRPr="00247CA9">
        <w:rPr>
          <w:rFonts w:ascii="Times New Roman" w:hAnsi="Times New Roman" w:cs="Times New Roman"/>
        </w:rPr>
        <w:t xml:space="preserve"> </w:t>
      </w:r>
      <w:hyperlink r:id="rId7" w:history="1">
        <w:r w:rsidRPr="0047004A">
          <w:rPr>
            <w:rStyle w:val="Hipersaite"/>
            <w:rFonts w:ascii="Times New Roman" w:hAnsi="Times New Roman" w:cs="Times New Roman"/>
          </w:rPr>
          <w:t>https://www.cobalt.legal/en/news-cases/specialist-counsel-kadri-matteus-the-private-sector-could-</w:t>
        </w:r>
        <w:r w:rsidRPr="0047004A">
          <w:rPr>
            <w:rFonts w:ascii="Times New Roman" w:hAnsi="Times New Roman" w:cs="Times New Roman"/>
            <w:color w:val="202124"/>
            <w:lang w:eastAsia="lv-LV"/>
          </w:rPr>
          <w:t xml:space="preserve"> Kadri </w:t>
        </w:r>
        <w:proofErr w:type="spellStart"/>
        <w:r w:rsidRPr="0047004A">
          <w:rPr>
            <w:rFonts w:ascii="Times New Roman" w:hAnsi="Times New Roman" w:cs="Times New Roman"/>
            <w:color w:val="202124"/>
            <w:lang w:eastAsia="lv-LV"/>
          </w:rPr>
          <w:t>Matteus</w:t>
        </w:r>
        <w:proofErr w:type="spellEnd"/>
        <w:r w:rsidRPr="0047004A">
          <w:rPr>
            <w:rFonts w:ascii="Times New Roman" w:hAnsi="Times New Roman" w:cs="Times New Roman"/>
            <w:color w:val="202124"/>
            <w:lang w:eastAsia="lv-LV"/>
          </w:rPr>
          <w:t xml:space="preserve"> </w:t>
        </w:r>
        <w:proofErr w:type="spellStart"/>
        <w:r w:rsidRPr="0047004A">
          <w:rPr>
            <w:rStyle w:val="Hipersaite"/>
            <w:rFonts w:ascii="Times New Roman" w:hAnsi="Times New Roman" w:cs="Times New Roman"/>
          </w:rPr>
          <w:t>provide</w:t>
        </w:r>
        <w:proofErr w:type="spellEnd"/>
        <w:r w:rsidRPr="0047004A">
          <w:rPr>
            <w:rStyle w:val="Hipersaite"/>
            <w:rFonts w:ascii="Times New Roman" w:hAnsi="Times New Roman" w:cs="Times New Roman"/>
          </w:rPr>
          <w:t>-</w:t>
        </w:r>
        <w:proofErr w:type="spellStart"/>
        <w:r w:rsidRPr="0047004A">
          <w:rPr>
            <w:rStyle w:val="Hipersaite"/>
            <w:rFonts w:ascii="Times New Roman" w:hAnsi="Times New Roman" w:cs="Times New Roman"/>
          </w:rPr>
          <w:t>more</w:t>
        </w:r>
        <w:proofErr w:type="spellEnd"/>
        <w:r w:rsidRPr="0047004A">
          <w:rPr>
            <w:rStyle w:val="Hipersaite"/>
            <w:rFonts w:ascii="Times New Roman" w:hAnsi="Times New Roman" w:cs="Times New Roman"/>
          </w:rPr>
          <w:t>-</w:t>
        </w:r>
        <w:proofErr w:type="spellStart"/>
        <w:r w:rsidRPr="0047004A">
          <w:rPr>
            <w:rStyle w:val="Hipersaite"/>
            <w:rFonts w:ascii="Times New Roman" w:hAnsi="Times New Roman" w:cs="Times New Roman"/>
          </w:rPr>
          <w:t>innovative</w:t>
        </w:r>
        <w:proofErr w:type="spellEnd"/>
        <w:r w:rsidRPr="0047004A">
          <w:rPr>
            <w:rStyle w:val="Hipersaite"/>
            <w:rFonts w:ascii="Times New Roman" w:hAnsi="Times New Roman" w:cs="Times New Roman"/>
          </w:rPr>
          <w:t>-</w:t>
        </w:r>
        <w:proofErr w:type="spellStart"/>
        <w:r w:rsidRPr="0047004A">
          <w:rPr>
            <w:rStyle w:val="Hipersaite"/>
            <w:rFonts w:ascii="Times New Roman" w:hAnsi="Times New Roman" w:cs="Times New Roman"/>
          </w:rPr>
          <w:t>solutions</w:t>
        </w:r>
        <w:proofErr w:type="spellEnd"/>
        <w:r w:rsidRPr="0047004A">
          <w:rPr>
            <w:rStyle w:val="Hipersaite"/>
            <w:rFonts w:ascii="Times New Roman" w:hAnsi="Times New Roman" w:cs="Times New Roman"/>
          </w:rPr>
          <w:t>-to-</w:t>
        </w:r>
        <w:proofErr w:type="spellStart"/>
        <w:r w:rsidRPr="0047004A">
          <w:rPr>
            <w:rStyle w:val="Hipersaite"/>
            <w:rFonts w:ascii="Times New Roman" w:hAnsi="Times New Roman" w:cs="Times New Roman"/>
          </w:rPr>
          <w:t>solve</w:t>
        </w:r>
        <w:proofErr w:type="spellEnd"/>
        <w:r w:rsidRPr="0047004A">
          <w:rPr>
            <w:rStyle w:val="Hipersaite"/>
            <w:rFonts w:ascii="Times New Roman" w:hAnsi="Times New Roman" w:cs="Times New Roman"/>
          </w:rPr>
          <w:t>-</w:t>
        </w:r>
        <w:proofErr w:type="spellStart"/>
        <w:r w:rsidRPr="0047004A">
          <w:rPr>
            <w:rStyle w:val="Hipersaite"/>
            <w:rFonts w:ascii="Times New Roman" w:hAnsi="Times New Roman" w:cs="Times New Roman"/>
          </w:rPr>
          <w:t>estonia</w:t>
        </w:r>
        <w:proofErr w:type="spellEnd"/>
        <w:r w:rsidRPr="0047004A">
          <w:rPr>
            <w:rStyle w:val="Hipersaite"/>
            <w:rFonts w:ascii="Times New Roman" w:hAnsi="Times New Roman" w:cs="Times New Roman"/>
          </w:rPr>
          <w:t>-s-</w:t>
        </w:r>
        <w:proofErr w:type="spellStart"/>
        <w:r w:rsidRPr="0047004A">
          <w:rPr>
            <w:rStyle w:val="Hipersaite"/>
            <w:rFonts w:ascii="Times New Roman" w:hAnsi="Times New Roman" w:cs="Times New Roman"/>
          </w:rPr>
          <w:t>problems</w:t>
        </w:r>
        <w:proofErr w:type="spellEnd"/>
      </w:hyperlink>
      <w:r w:rsidRPr="0047004A">
        <w:rPr>
          <w:rFonts w:ascii="Times New Roman" w:hAnsi="Times New Roman" w:cs="Times New Roman"/>
        </w:rPr>
        <w:t xml:space="preserve"> apskatīts 02.11.2021.</w:t>
      </w:r>
    </w:p>
  </w:footnote>
  <w:footnote w:id="14">
    <w:p w14:paraId="181AED5F" w14:textId="77777777" w:rsidR="00F83AE8" w:rsidRPr="0047004A" w:rsidRDefault="00F83AE8" w:rsidP="00D55F37">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w:t>
      </w:r>
      <w:hyperlink r:id="rId8" w:history="1">
        <w:r w:rsidRPr="0047004A">
          <w:rPr>
            <w:rStyle w:val="Hipersaite"/>
            <w:rFonts w:ascii="Times New Roman" w:hAnsi="Times New Roman" w:cs="Times New Roman"/>
          </w:rPr>
          <w:t>https://www.cobalt.legal/en/news-cases/specialist-counsel-kadri-matteus-the-private-sector-could-</w:t>
        </w:r>
        <w:r w:rsidRPr="0047004A">
          <w:rPr>
            <w:rFonts w:ascii="Times New Roman" w:hAnsi="Times New Roman" w:cs="Times New Roman"/>
            <w:color w:val="202124"/>
            <w:lang w:eastAsia="lv-LV"/>
          </w:rPr>
          <w:t xml:space="preserve"> Kadri </w:t>
        </w:r>
        <w:proofErr w:type="spellStart"/>
        <w:r w:rsidRPr="0047004A">
          <w:rPr>
            <w:rFonts w:ascii="Times New Roman" w:hAnsi="Times New Roman" w:cs="Times New Roman"/>
            <w:color w:val="202124"/>
            <w:lang w:eastAsia="lv-LV"/>
          </w:rPr>
          <w:t>Matteus</w:t>
        </w:r>
        <w:proofErr w:type="spellEnd"/>
        <w:r w:rsidRPr="0047004A">
          <w:rPr>
            <w:rFonts w:ascii="Times New Roman" w:hAnsi="Times New Roman" w:cs="Times New Roman"/>
            <w:color w:val="202124"/>
            <w:lang w:eastAsia="lv-LV"/>
          </w:rPr>
          <w:t xml:space="preserve"> </w:t>
        </w:r>
        <w:proofErr w:type="spellStart"/>
        <w:r w:rsidRPr="0047004A">
          <w:rPr>
            <w:rStyle w:val="Hipersaite"/>
            <w:rFonts w:ascii="Times New Roman" w:hAnsi="Times New Roman" w:cs="Times New Roman"/>
          </w:rPr>
          <w:t>provide</w:t>
        </w:r>
        <w:proofErr w:type="spellEnd"/>
        <w:r w:rsidRPr="0047004A">
          <w:rPr>
            <w:rStyle w:val="Hipersaite"/>
            <w:rFonts w:ascii="Times New Roman" w:hAnsi="Times New Roman" w:cs="Times New Roman"/>
          </w:rPr>
          <w:t>-</w:t>
        </w:r>
        <w:proofErr w:type="spellStart"/>
        <w:r w:rsidRPr="0047004A">
          <w:rPr>
            <w:rStyle w:val="Hipersaite"/>
            <w:rFonts w:ascii="Times New Roman" w:hAnsi="Times New Roman" w:cs="Times New Roman"/>
          </w:rPr>
          <w:t>more</w:t>
        </w:r>
        <w:proofErr w:type="spellEnd"/>
        <w:r w:rsidRPr="0047004A">
          <w:rPr>
            <w:rStyle w:val="Hipersaite"/>
            <w:rFonts w:ascii="Times New Roman" w:hAnsi="Times New Roman" w:cs="Times New Roman"/>
          </w:rPr>
          <w:t>-</w:t>
        </w:r>
        <w:proofErr w:type="spellStart"/>
        <w:r w:rsidRPr="0047004A">
          <w:rPr>
            <w:rStyle w:val="Hipersaite"/>
            <w:rFonts w:ascii="Times New Roman" w:hAnsi="Times New Roman" w:cs="Times New Roman"/>
          </w:rPr>
          <w:t>innovative</w:t>
        </w:r>
        <w:proofErr w:type="spellEnd"/>
        <w:r w:rsidRPr="0047004A">
          <w:rPr>
            <w:rStyle w:val="Hipersaite"/>
            <w:rFonts w:ascii="Times New Roman" w:hAnsi="Times New Roman" w:cs="Times New Roman"/>
          </w:rPr>
          <w:t>-</w:t>
        </w:r>
        <w:proofErr w:type="spellStart"/>
        <w:r w:rsidRPr="0047004A">
          <w:rPr>
            <w:rStyle w:val="Hipersaite"/>
            <w:rFonts w:ascii="Times New Roman" w:hAnsi="Times New Roman" w:cs="Times New Roman"/>
          </w:rPr>
          <w:t>solutions</w:t>
        </w:r>
        <w:proofErr w:type="spellEnd"/>
        <w:r w:rsidRPr="0047004A">
          <w:rPr>
            <w:rStyle w:val="Hipersaite"/>
            <w:rFonts w:ascii="Times New Roman" w:hAnsi="Times New Roman" w:cs="Times New Roman"/>
          </w:rPr>
          <w:t>-to-</w:t>
        </w:r>
        <w:proofErr w:type="spellStart"/>
        <w:r w:rsidRPr="0047004A">
          <w:rPr>
            <w:rStyle w:val="Hipersaite"/>
            <w:rFonts w:ascii="Times New Roman" w:hAnsi="Times New Roman" w:cs="Times New Roman"/>
          </w:rPr>
          <w:t>solve</w:t>
        </w:r>
        <w:proofErr w:type="spellEnd"/>
        <w:r w:rsidRPr="0047004A">
          <w:rPr>
            <w:rStyle w:val="Hipersaite"/>
            <w:rFonts w:ascii="Times New Roman" w:hAnsi="Times New Roman" w:cs="Times New Roman"/>
          </w:rPr>
          <w:t>-</w:t>
        </w:r>
        <w:proofErr w:type="spellStart"/>
        <w:r w:rsidRPr="0047004A">
          <w:rPr>
            <w:rStyle w:val="Hipersaite"/>
            <w:rFonts w:ascii="Times New Roman" w:hAnsi="Times New Roman" w:cs="Times New Roman"/>
          </w:rPr>
          <w:t>estonia</w:t>
        </w:r>
        <w:proofErr w:type="spellEnd"/>
        <w:r w:rsidRPr="0047004A">
          <w:rPr>
            <w:rStyle w:val="Hipersaite"/>
            <w:rFonts w:ascii="Times New Roman" w:hAnsi="Times New Roman" w:cs="Times New Roman"/>
          </w:rPr>
          <w:t>-s-</w:t>
        </w:r>
        <w:proofErr w:type="spellStart"/>
        <w:r w:rsidRPr="0047004A">
          <w:rPr>
            <w:rStyle w:val="Hipersaite"/>
            <w:rFonts w:ascii="Times New Roman" w:hAnsi="Times New Roman" w:cs="Times New Roman"/>
          </w:rPr>
          <w:t>problems</w:t>
        </w:r>
        <w:proofErr w:type="spellEnd"/>
      </w:hyperlink>
      <w:r w:rsidRPr="0047004A">
        <w:rPr>
          <w:rFonts w:ascii="Times New Roman" w:hAnsi="Times New Roman" w:cs="Times New Roman"/>
        </w:rPr>
        <w:t xml:space="preserve"> apskatīts 02.11.2021.</w:t>
      </w:r>
    </w:p>
  </w:footnote>
  <w:footnote w:id="15">
    <w:p w14:paraId="5C1118B9" w14:textId="77777777" w:rsidR="00F83AE8" w:rsidRPr="0047004A" w:rsidRDefault="00F83AE8" w:rsidP="00D55F37">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Turpat, apskatīts 02.11.2021.</w:t>
      </w:r>
    </w:p>
  </w:footnote>
  <w:footnote w:id="16">
    <w:p w14:paraId="16EE486D" w14:textId="77777777" w:rsidR="00F83AE8" w:rsidRPr="0047004A" w:rsidRDefault="00F83AE8" w:rsidP="00D55F37">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w:t>
      </w:r>
      <w:hyperlink r:id="rId9" w:history="1">
        <w:r w:rsidRPr="0047004A">
          <w:rPr>
            <w:rStyle w:val="Hipersaite"/>
            <w:rFonts w:ascii="Times New Roman" w:hAnsi="Times New Roman" w:cs="Times New Roman"/>
          </w:rPr>
          <w:t>https://www.irbnet.de/daten/iconda/CIB16519.pdf</w:t>
        </w:r>
      </w:hyperlink>
      <w:r w:rsidRPr="0047004A">
        <w:rPr>
          <w:rFonts w:ascii="Times New Roman" w:hAnsi="Times New Roman" w:cs="Times New Roman"/>
        </w:rPr>
        <w:t xml:space="preserve"> apskatīts 02.11.2021.</w:t>
      </w:r>
    </w:p>
  </w:footnote>
  <w:footnote w:id="17">
    <w:p w14:paraId="4E5D418F" w14:textId="77777777" w:rsidR="00F83AE8" w:rsidRPr="0047004A" w:rsidRDefault="00F83AE8" w:rsidP="00D55F37">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w:t>
      </w:r>
      <w:hyperlink r:id="rId10" w:history="1">
        <w:r w:rsidRPr="0047004A">
          <w:rPr>
            <w:rStyle w:val="Hipersaite"/>
            <w:rFonts w:ascii="Times New Roman" w:hAnsi="Times New Roman" w:cs="Times New Roman"/>
          </w:rPr>
          <w:t>https://triniti.eu/2021/04/16/estonian-government-puts-brakes-on-road-construction-ppp/</w:t>
        </w:r>
      </w:hyperlink>
    </w:p>
    <w:p w14:paraId="6AA8DB1F" w14:textId="77777777" w:rsidR="00F83AE8" w:rsidRPr="0047004A" w:rsidRDefault="00F83AE8" w:rsidP="00D55F37">
      <w:pPr>
        <w:pStyle w:val="Vresteksts"/>
        <w:rPr>
          <w:rFonts w:ascii="Times New Roman" w:hAnsi="Times New Roman" w:cs="Times New Roman"/>
        </w:rPr>
      </w:pPr>
      <w:r w:rsidRPr="0047004A">
        <w:rPr>
          <w:rFonts w:ascii="Times New Roman" w:hAnsi="Times New Roman" w:cs="Times New Roman"/>
        </w:rPr>
        <w:t>apskatīts 02.11.2021.</w:t>
      </w:r>
    </w:p>
  </w:footnote>
  <w:footnote w:id="18">
    <w:p w14:paraId="6AEB1BBC" w14:textId="77777777" w:rsidR="00F83AE8" w:rsidRPr="00AE2A78" w:rsidRDefault="00F83AE8">
      <w:pPr>
        <w:pStyle w:val="Vresteksts"/>
        <w:rPr>
          <w:rFonts w:ascii="Times New Roman" w:hAnsi="Times New Roman" w:cs="Times New Roman"/>
        </w:rPr>
      </w:pPr>
      <w:r w:rsidRPr="00AE2A78">
        <w:rPr>
          <w:rStyle w:val="Vresatsauce"/>
          <w:rFonts w:ascii="Times New Roman" w:hAnsi="Times New Roman" w:cs="Times New Roman"/>
        </w:rPr>
        <w:footnoteRef/>
      </w:r>
      <w:r w:rsidRPr="00AE2A78">
        <w:rPr>
          <w:rFonts w:ascii="Times New Roman" w:hAnsi="Times New Roman" w:cs="Times New Roman"/>
        </w:rPr>
        <w:t xml:space="preserve"> </w:t>
      </w:r>
      <w:r w:rsidRPr="0047004A">
        <w:rPr>
          <w:rFonts w:ascii="Times New Roman" w:hAnsi="Times New Roman" w:cs="Times New Roman"/>
          <w:lang w:eastAsia="lv-LV"/>
        </w:rPr>
        <w:t xml:space="preserve">DBFM – </w:t>
      </w:r>
      <w:proofErr w:type="spellStart"/>
      <w:r w:rsidRPr="0047004A">
        <w:rPr>
          <w:rFonts w:ascii="Times New Roman" w:hAnsi="Times New Roman" w:cs="Times New Roman"/>
          <w:i/>
          <w:iCs/>
          <w:lang w:eastAsia="lv-LV"/>
        </w:rPr>
        <w:t>Design</w:t>
      </w:r>
      <w:proofErr w:type="spellEnd"/>
      <w:r w:rsidRPr="0047004A">
        <w:rPr>
          <w:rFonts w:ascii="Times New Roman" w:hAnsi="Times New Roman" w:cs="Times New Roman"/>
          <w:i/>
          <w:iCs/>
          <w:lang w:eastAsia="lv-LV"/>
        </w:rPr>
        <w:t xml:space="preserve">- </w:t>
      </w:r>
      <w:proofErr w:type="spellStart"/>
      <w:r w:rsidRPr="0047004A">
        <w:rPr>
          <w:rFonts w:ascii="Times New Roman" w:hAnsi="Times New Roman" w:cs="Times New Roman"/>
          <w:i/>
          <w:iCs/>
          <w:lang w:eastAsia="lv-LV"/>
        </w:rPr>
        <w:t>Build</w:t>
      </w:r>
      <w:proofErr w:type="spellEnd"/>
      <w:r w:rsidRPr="0047004A">
        <w:rPr>
          <w:rFonts w:ascii="Times New Roman" w:hAnsi="Times New Roman" w:cs="Times New Roman"/>
          <w:i/>
          <w:iCs/>
          <w:lang w:eastAsia="lv-LV"/>
        </w:rPr>
        <w:t>-Finance-</w:t>
      </w:r>
      <w:proofErr w:type="spellStart"/>
      <w:r w:rsidRPr="0047004A">
        <w:rPr>
          <w:rFonts w:ascii="Times New Roman" w:hAnsi="Times New Roman" w:cs="Times New Roman"/>
          <w:i/>
          <w:iCs/>
          <w:lang w:eastAsia="lv-LV"/>
        </w:rPr>
        <w:t>Maintain</w:t>
      </w:r>
      <w:proofErr w:type="spellEnd"/>
      <w:r w:rsidRPr="0047004A">
        <w:rPr>
          <w:rFonts w:ascii="Times New Roman" w:hAnsi="Times New Roman" w:cs="Times New Roman"/>
          <w:lang w:eastAsia="lv-LV"/>
        </w:rPr>
        <w:t xml:space="preserve"> (projektē, būvē, finansē, uzturi)</w:t>
      </w:r>
    </w:p>
  </w:footnote>
  <w:footnote w:id="19">
    <w:p w14:paraId="5893F594" w14:textId="77777777" w:rsidR="00F83AE8" w:rsidRPr="0047004A" w:rsidRDefault="00F83AE8" w:rsidP="00D55F37">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w:t>
      </w:r>
      <w:hyperlink r:id="rId11" w:history="1">
        <w:r w:rsidRPr="0047004A">
          <w:rPr>
            <w:rStyle w:val="Hipersaite"/>
            <w:rFonts w:ascii="Times New Roman" w:hAnsi="Times New Roman" w:cs="Times New Roman"/>
          </w:rPr>
          <w:t>https://triniti.eu/2021/04/16/estonian-government-puts-brakes-on-road-construction-ppp/</w:t>
        </w:r>
      </w:hyperlink>
    </w:p>
    <w:p w14:paraId="3F411964" w14:textId="77777777" w:rsidR="00F83AE8" w:rsidRPr="0047004A" w:rsidRDefault="00F83AE8" w:rsidP="00D55F37">
      <w:pPr>
        <w:pStyle w:val="Vresteksts"/>
        <w:rPr>
          <w:rFonts w:ascii="Times New Roman" w:hAnsi="Times New Roman" w:cs="Times New Roman"/>
        </w:rPr>
      </w:pPr>
      <w:r w:rsidRPr="0047004A">
        <w:rPr>
          <w:rFonts w:ascii="Times New Roman" w:hAnsi="Times New Roman" w:cs="Times New Roman"/>
        </w:rPr>
        <w:t>apskatīts 02.11.2021.</w:t>
      </w:r>
    </w:p>
  </w:footnote>
  <w:footnote w:id="20">
    <w:p w14:paraId="3F77D703" w14:textId="77777777" w:rsidR="00F83AE8" w:rsidRPr="0047004A" w:rsidRDefault="00F83AE8" w:rsidP="00D55F37">
      <w:pPr>
        <w:pStyle w:val="Vresteksts"/>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w:t>
      </w:r>
      <w:hyperlink r:id="rId12" w:history="1">
        <w:r w:rsidRPr="0047004A">
          <w:rPr>
            <w:rStyle w:val="Hipersaite"/>
            <w:rFonts w:ascii="Times New Roman" w:hAnsi="Times New Roman" w:cs="Times New Roman"/>
          </w:rPr>
          <w:t>https://www.ppplietuva.lt/en/public-and-private-sector-partnership/ppp-statistics</w:t>
        </w:r>
      </w:hyperlink>
      <w:r w:rsidRPr="0047004A">
        <w:rPr>
          <w:rFonts w:ascii="Times New Roman" w:hAnsi="Times New Roman" w:cs="Times New Roman"/>
        </w:rPr>
        <w:t>; apskatīts 02.11.2021.</w:t>
      </w:r>
    </w:p>
  </w:footnote>
  <w:footnote w:id="21">
    <w:p w14:paraId="73806514" w14:textId="77777777" w:rsidR="00F83AE8" w:rsidRPr="0047004A" w:rsidRDefault="00F83AE8" w:rsidP="00007969">
      <w:pPr>
        <w:pStyle w:val="Vresteksts"/>
        <w:jc w:val="both"/>
        <w:rPr>
          <w:rFonts w:ascii="Times New Roman" w:hAnsi="Times New Roman" w:cs="Times New Roman"/>
        </w:rPr>
      </w:pPr>
      <w:r w:rsidRPr="0047004A">
        <w:rPr>
          <w:rStyle w:val="Vresatsauce"/>
          <w:rFonts w:ascii="Times New Roman" w:hAnsi="Times New Roman" w:cs="Times New Roman"/>
        </w:rPr>
        <w:footnoteRef/>
      </w:r>
      <w:r w:rsidRPr="0047004A">
        <w:rPr>
          <w:rFonts w:ascii="Times New Roman" w:hAnsi="Times New Roman" w:cs="Times New Roman"/>
        </w:rPr>
        <w:t xml:space="preserve"> Projektiem ar statusu “iesniegts”, “iesniegti precizējumi”, “iesniegti precizējumi 2”, “apstiprināts ar nosacījumu”, “apstiprināts ar nosacījumu 2”, “līgums”, “pabeigts”</w:t>
      </w:r>
      <w:r>
        <w:rPr>
          <w:rFonts w:ascii="Times New Roman" w:hAnsi="Times New Roman" w:cs="Times New Roman"/>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368493454"/>
      <w:docPartObj>
        <w:docPartGallery w:val="Page Numbers (Top of Page)"/>
        <w:docPartUnique/>
      </w:docPartObj>
    </w:sdtPr>
    <w:sdtEndPr>
      <w:rPr>
        <w:rFonts w:ascii="Times New Roman" w:hAnsi="Times New Roman" w:cs="Times New Roman"/>
      </w:rPr>
    </w:sdtEndPr>
    <w:sdtContent>
      <w:p w14:paraId="7FDFD520" w14:textId="77777777" w:rsidR="00F83AE8" w:rsidRPr="004C5621" w:rsidRDefault="00F83AE8" w:rsidP="006C588D">
        <w:pPr>
          <w:pStyle w:val="Galvene"/>
          <w:jc w:val="center"/>
          <w:rPr>
            <w:rFonts w:ascii="Times New Roman" w:hAnsi="Times New Roman" w:cs="Times New Roman"/>
          </w:rPr>
        </w:pPr>
        <w:r w:rsidRPr="004C5621">
          <w:rPr>
            <w:rFonts w:ascii="Times New Roman" w:hAnsi="Times New Roman" w:cs="Times New Roman"/>
          </w:rPr>
          <w:fldChar w:fldCharType="begin"/>
        </w:r>
        <w:r w:rsidRPr="004C5621">
          <w:rPr>
            <w:rFonts w:ascii="Times New Roman" w:hAnsi="Times New Roman" w:cs="Times New Roman"/>
          </w:rPr>
          <w:instrText>PAGE   \* MERGEFORMAT</w:instrText>
        </w:r>
        <w:r w:rsidRPr="004C5621">
          <w:rPr>
            <w:rFonts w:ascii="Times New Roman" w:hAnsi="Times New Roman" w:cs="Times New Roman"/>
          </w:rPr>
          <w:fldChar w:fldCharType="separate"/>
        </w:r>
        <w:r w:rsidR="003E7B34">
          <w:rPr>
            <w:rFonts w:ascii="Times New Roman" w:hAnsi="Times New Roman" w:cs="Times New Roman"/>
            <w:noProof/>
          </w:rPr>
          <w:t>13</w:t>
        </w:r>
        <w:r w:rsidRPr="004C5621">
          <w:rPr>
            <w:rFonts w:ascii="Times New Roman" w:hAnsi="Times New Roman" w:cs="Times New Roman"/>
          </w:rPr>
          <w:fldChar w:fldCharType="end"/>
        </w:r>
      </w:p>
    </w:sdtContent>
  </w:sdt>
  <w:p w14:paraId="490017D9" w14:textId="77777777" w:rsidR="00F83AE8" w:rsidRDefault="00F83AE8">
    <w:pPr>
      <w:pStyle w:val="Galven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62F4A8" w14:textId="77777777" w:rsidR="00F83AE8" w:rsidRPr="007032F1" w:rsidRDefault="00F83AE8" w:rsidP="007032F1">
    <w:pPr>
      <w:pStyle w:val="Galvene"/>
      <w:jc w:val="right"/>
      <w:rPr>
        <w:rFonts w:ascii="Times New Roman" w:hAnsi="Times New Roman" w:cs="Times New Roman"/>
        <w:i/>
        <w:iCs/>
      </w:rPr>
    </w:pPr>
    <w:r w:rsidRPr="007032F1">
      <w:rPr>
        <w:rFonts w:ascii="Times New Roman" w:hAnsi="Times New Roman" w:cs="Times New Roman"/>
        <w:i/>
        <w:iCs/>
      </w:rPr>
      <w:t>Projekts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71430CD"/>
    <w:multiLevelType w:val="hybridMultilevel"/>
    <w:tmpl w:val="E9E80602"/>
    <w:lvl w:ilvl="0" w:tplc="04260001">
      <w:start w:val="1"/>
      <w:numFmt w:val="bullet"/>
      <w:lvlText w:val=""/>
      <w:lvlJc w:val="left"/>
      <w:pPr>
        <w:ind w:left="1440" w:hanging="360"/>
      </w:pPr>
      <w:rPr>
        <w:rFonts w:ascii="Symbol" w:hAnsi="Symbol" w:hint="default"/>
      </w:rPr>
    </w:lvl>
    <w:lvl w:ilvl="1" w:tplc="04260003" w:tentative="1">
      <w:start w:val="1"/>
      <w:numFmt w:val="bullet"/>
      <w:lvlText w:val="o"/>
      <w:lvlJc w:val="left"/>
      <w:pPr>
        <w:ind w:left="2160" w:hanging="360"/>
      </w:pPr>
      <w:rPr>
        <w:rFonts w:ascii="Courier New" w:hAnsi="Courier New" w:cs="Courier New" w:hint="default"/>
      </w:rPr>
    </w:lvl>
    <w:lvl w:ilvl="2" w:tplc="04260005" w:tentative="1">
      <w:start w:val="1"/>
      <w:numFmt w:val="bullet"/>
      <w:lvlText w:val=""/>
      <w:lvlJc w:val="left"/>
      <w:pPr>
        <w:ind w:left="2880" w:hanging="360"/>
      </w:pPr>
      <w:rPr>
        <w:rFonts w:ascii="Wingdings" w:hAnsi="Wingdings" w:hint="default"/>
      </w:rPr>
    </w:lvl>
    <w:lvl w:ilvl="3" w:tplc="04260001" w:tentative="1">
      <w:start w:val="1"/>
      <w:numFmt w:val="bullet"/>
      <w:lvlText w:val=""/>
      <w:lvlJc w:val="left"/>
      <w:pPr>
        <w:ind w:left="3600" w:hanging="360"/>
      </w:pPr>
      <w:rPr>
        <w:rFonts w:ascii="Symbol" w:hAnsi="Symbol" w:hint="default"/>
      </w:rPr>
    </w:lvl>
    <w:lvl w:ilvl="4" w:tplc="04260003" w:tentative="1">
      <w:start w:val="1"/>
      <w:numFmt w:val="bullet"/>
      <w:lvlText w:val="o"/>
      <w:lvlJc w:val="left"/>
      <w:pPr>
        <w:ind w:left="4320" w:hanging="360"/>
      </w:pPr>
      <w:rPr>
        <w:rFonts w:ascii="Courier New" w:hAnsi="Courier New" w:cs="Courier New" w:hint="default"/>
      </w:rPr>
    </w:lvl>
    <w:lvl w:ilvl="5" w:tplc="04260005" w:tentative="1">
      <w:start w:val="1"/>
      <w:numFmt w:val="bullet"/>
      <w:lvlText w:val=""/>
      <w:lvlJc w:val="left"/>
      <w:pPr>
        <w:ind w:left="5040" w:hanging="360"/>
      </w:pPr>
      <w:rPr>
        <w:rFonts w:ascii="Wingdings" w:hAnsi="Wingdings" w:hint="default"/>
      </w:rPr>
    </w:lvl>
    <w:lvl w:ilvl="6" w:tplc="04260001" w:tentative="1">
      <w:start w:val="1"/>
      <w:numFmt w:val="bullet"/>
      <w:lvlText w:val=""/>
      <w:lvlJc w:val="left"/>
      <w:pPr>
        <w:ind w:left="5760" w:hanging="360"/>
      </w:pPr>
      <w:rPr>
        <w:rFonts w:ascii="Symbol" w:hAnsi="Symbol" w:hint="default"/>
      </w:rPr>
    </w:lvl>
    <w:lvl w:ilvl="7" w:tplc="04260003" w:tentative="1">
      <w:start w:val="1"/>
      <w:numFmt w:val="bullet"/>
      <w:lvlText w:val="o"/>
      <w:lvlJc w:val="left"/>
      <w:pPr>
        <w:ind w:left="6480" w:hanging="360"/>
      </w:pPr>
      <w:rPr>
        <w:rFonts w:ascii="Courier New" w:hAnsi="Courier New" w:cs="Courier New" w:hint="default"/>
      </w:rPr>
    </w:lvl>
    <w:lvl w:ilvl="8" w:tplc="04260005" w:tentative="1">
      <w:start w:val="1"/>
      <w:numFmt w:val="bullet"/>
      <w:lvlText w:val=""/>
      <w:lvlJc w:val="left"/>
      <w:pPr>
        <w:ind w:left="7200" w:hanging="360"/>
      </w:pPr>
      <w:rPr>
        <w:rFonts w:ascii="Wingdings" w:hAnsi="Wingdings" w:hint="default"/>
      </w:rPr>
    </w:lvl>
  </w:abstractNum>
  <w:abstractNum w:abstractNumId="1" w15:restartNumberingAfterBreak="0">
    <w:nsid w:val="12615316"/>
    <w:multiLevelType w:val="multilevel"/>
    <w:tmpl w:val="58B44422"/>
    <w:lvl w:ilvl="0">
      <w:start w:val="1"/>
      <w:numFmt w:val="decimal"/>
      <w:lvlText w:val="%1."/>
      <w:lvlJc w:val="left"/>
      <w:pPr>
        <w:tabs>
          <w:tab w:val="num" w:pos="720"/>
        </w:tabs>
        <w:ind w:left="720" w:hanging="360"/>
      </w:pPr>
    </w:lvl>
    <w:lvl w:ilvl="1">
      <w:start w:val="1"/>
      <w:numFmt w:val="lowerLetter"/>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 w15:restartNumberingAfterBreak="0">
    <w:nsid w:val="1D2D7EA4"/>
    <w:multiLevelType w:val="hybridMultilevel"/>
    <w:tmpl w:val="4642A394"/>
    <w:lvl w:ilvl="0" w:tplc="FFF29F78">
      <w:start w:val="1"/>
      <w:numFmt w:val="lowerLetter"/>
      <w:lvlText w:val="%1."/>
      <w:lvlJc w:val="left"/>
      <w:pPr>
        <w:ind w:left="2520" w:hanging="360"/>
      </w:pPr>
      <w:rPr>
        <w:rFonts w:hint="default"/>
      </w:rPr>
    </w:lvl>
    <w:lvl w:ilvl="1" w:tplc="04260019" w:tentative="1">
      <w:start w:val="1"/>
      <w:numFmt w:val="lowerLetter"/>
      <w:lvlText w:val="%2."/>
      <w:lvlJc w:val="left"/>
      <w:pPr>
        <w:ind w:left="3240" w:hanging="360"/>
      </w:pPr>
    </w:lvl>
    <w:lvl w:ilvl="2" w:tplc="0426001B" w:tentative="1">
      <w:start w:val="1"/>
      <w:numFmt w:val="lowerRoman"/>
      <w:lvlText w:val="%3."/>
      <w:lvlJc w:val="right"/>
      <w:pPr>
        <w:ind w:left="3960" w:hanging="180"/>
      </w:pPr>
    </w:lvl>
    <w:lvl w:ilvl="3" w:tplc="0426000F" w:tentative="1">
      <w:start w:val="1"/>
      <w:numFmt w:val="decimal"/>
      <w:lvlText w:val="%4."/>
      <w:lvlJc w:val="left"/>
      <w:pPr>
        <w:ind w:left="4680" w:hanging="360"/>
      </w:pPr>
    </w:lvl>
    <w:lvl w:ilvl="4" w:tplc="04260019" w:tentative="1">
      <w:start w:val="1"/>
      <w:numFmt w:val="lowerLetter"/>
      <w:lvlText w:val="%5."/>
      <w:lvlJc w:val="left"/>
      <w:pPr>
        <w:ind w:left="5400" w:hanging="360"/>
      </w:pPr>
    </w:lvl>
    <w:lvl w:ilvl="5" w:tplc="0426001B" w:tentative="1">
      <w:start w:val="1"/>
      <w:numFmt w:val="lowerRoman"/>
      <w:lvlText w:val="%6."/>
      <w:lvlJc w:val="right"/>
      <w:pPr>
        <w:ind w:left="6120" w:hanging="180"/>
      </w:pPr>
    </w:lvl>
    <w:lvl w:ilvl="6" w:tplc="0426000F" w:tentative="1">
      <w:start w:val="1"/>
      <w:numFmt w:val="decimal"/>
      <w:lvlText w:val="%7."/>
      <w:lvlJc w:val="left"/>
      <w:pPr>
        <w:ind w:left="6840" w:hanging="360"/>
      </w:pPr>
    </w:lvl>
    <w:lvl w:ilvl="7" w:tplc="04260019" w:tentative="1">
      <w:start w:val="1"/>
      <w:numFmt w:val="lowerLetter"/>
      <w:lvlText w:val="%8."/>
      <w:lvlJc w:val="left"/>
      <w:pPr>
        <w:ind w:left="7560" w:hanging="360"/>
      </w:pPr>
    </w:lvl>
    <w:lvl w:ilvl="8" w:tplc="0426001B" w:tentative="1">
      <w:start w:val="1"/>
      <w:numFmt w:val="lowerRoman"/>
      <w:lvlText w:val="%9."/>
      <w:lvlJc w:val="right"/>
      <w:pPr>
        <w:ind w:left="8280" w:hanging="180"/>
      </w:pPr>
    </w:lvl>
  </w:abstractNum>
  <w:abstractNum w:abstractNumId="3" w15:restartNumberingAfterBreak="0">
    <w:nsid w:val="24F75FC8"/>
    <w:multiLevelType w:val="hybridMultilevel"/>
    <w:tmpl w:val="EF94C302"/>
    <w:lvl w:ilvl="0" w:tplc="04260011">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4" w15:restartNumberingAfterBreak="0">
    <w:nsid w:val="25126C7A"/>
    <w:multiLevelType w:val="hybridMultilevel"/>
    <w:tmpl w:val="16E2493A"/>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5" w15:restartNumberingAfterBreak="0">
    <w:nsid w:val="28C0068D"/>
    <w:multiLevelType w:val="hybridMultilevel"/>
    <w:tmpl w:val="CDB2BD34"/>
    <w:lvl w:ilvl="0" w:tplc="04260011">
      <w:start w:val="1"/>
      <w:numFmt w:val="decimal"/>
      <w:lvlText w:val="%1)"/>
      <w:lvlJc w:val="left"/>
      <w:pPr>
        <w:ind w:left="720" w:hanging="360"/>
      </w:pPr>
      <w:rPr>
        <w:rFonts w:cs="Times New Roman" w:hint="default"/>
      </w:rPr>
    </w:lvl>
    <w:lvl w:ilvl="1" w:tplc="04260019" w:tentative="1">
      <w:start w:val="1"/>
      <w:numFmt w:val="lowerLetter"/>
      <w:lvlText w:val="%2."/>
      <w:lvlJc w:val="left"/>
      <w:pPr>
        <w:ind w:left="1440" w:hanging="360"/>
      </w:pPr>
      <w:rPr>
        <w:rFonts w:cs="Times New Roman"/>
      </w:rPr>
    </w:lvl>
    <w:lvl w:ilvl="2" w:tplc="0426001B" w:tentative="1">
      <w:start w:val="1"/>
      <w:numFmt w:val="lowerRoman"/>
      <w:lvlText w:val="%3."/>
      <w:lvlJc w:val="right"/>
      <w:pPr>
        <w:ind w:left="2160" w:hanging="180"/>
      </w:pPr>
      <w:rPr>
        <w:rFonts w:cs="Times New Roman"/>
      </w:rPr>
    </w:lvl>
    <w:lvl w:ilvl="3" w:tplc="0426000F" w:tentative="1">
      <w:start w:val="1"/>
      <w:numFmt w:val="decimal"/>
      <w:lvlText w:val="%4."/>
      <w:lvlJc w:val="left"/>
      <w:pPr>
        <w:ind w:left="2880" w:hanging="360"/>
      </w:pPr>
      <w:rPr>
        <w:rFonts w:cs="Times New Roman"/>
      </w:rPr>
    </w:lvl>
    <w:lvl w:ilvl="4" w:tplc="04260019" w:tentative="1">
      <w:start w:val="1"/>
      <w:numFmt w:val="lowerLetter"/>
      <w:lvlText w:val="%5."/>
      <w:lvlJc w:val="left"/>
      <w:pPr>
        <w:ind w:left="3600" w:hanging="360"/>
      </w:pPr>
      <w:rPr>
        <w:rFonts w:cs="Times New Roman"/>
      </w:rPr>
    </w:lvl>
    <w:lvl w:ilvl="5" w:tplc="0426001B" w:tentative="1">
      <w:start w:val="1"/>
      <w:numFmt w:val="lowerRoman"/>
      <w:lvlText w:val="%6."/>
      <w:lvlJc w:val="right"/>
      <w:pPr>
        <w:ind w:left="4320" w:hanging="180"/>
      </w:pPr>
      <w:rPr>
        <w:rFonts w:cs="Times New Roman"/>
      </w:rPr>
    </w:lvl>
    <w:lvl w:ilvl="6" w:tplc="0426000F" w:tentative="1">
      <w:start w:val="1"/>
      <w:numFmt w:val="decimal"/>
      <w:lvlText w:val="%7."/>
      <w:lvlJc w:val="left"/>
      <w:pPr>
        <w:ind w:left="5040" w:hanging="360"/>
      </w:pPr>
      <w:rPr>
        <w:rFonts w:cs="Times New Roman"/>
      </w:rPr>
    </w:lvl>
    <w:lvl w:ilvl="7" w:tplc="04260019" w:tentative="1">
      <w:start w:val="1"/>
      <w:numFmt w:val="lowerLetter"/>
      <w:lvlText w:val="%8."/>
      <w:lvlJc w:val="left"/>
      <w:pPr>
        <w:ind w:left="5760" w:hanging="360"/>
      </w:pPr>
      <w:rPr>
        <w:rFonts w:cs="Times New Roman"/>
      </w:rPr>
    </w:lvl>
    <w:lvl w:ilvl="8" w:tplc="0426001B" w:tentative="1">
      <w:start w:val="1"/>
      <w:numFmt w:val="lowerRoman"/>
      <w:lvlText w:val="%9."/>
      <w:lvlJc w:val="right"/>
      <w:pPr>
        <w:ind w:left="6480" w:hanging="180"/>
      </w:pPr>
      <w:rPr>
        <w:rFonts w:cs="Times New Roman"/>
      </w:rPr>
    </w:lvl>
  </w:abstractNum>
  <w:abstractNum w:abstractNumId="6" w15:restartNumberingAfterBreak="0">
    <w:nsid w:val="2DC0555D"/>
    <w:multiLevelType w:val="hybridMultilevel"/>
    <w:tmpl w:val="CBDC5512"/>
    <w:lvl w:ilvl="0" w:tplc="6616CF36">
      <w:start w:val="1"/>
      <w:numFmt w:val="decimal"/>
      <w:lvlText w:val="%1."/>
      <w:lvlJc w:val="left"/>
      <w:pPr>
        <w:ind w:left="1080" w:hanging="360"/>
      </w:pPr>
      <w:rPr>
        <w:rFonts w:hint="default"/>
      </w:rPr>
    </w:lvl>
    <w:lvl w:ilvl="1" w:tplc="04260019" w:tentative="1">
      <w:start w:val="1"/>
      <w:numFmt w:val="lowerLetter"/>
      <w:lvlText w:val="%2."/>
      <w:lvlJc w:val="left"/>
      <w:pPr>
        <w:ind w:left="1800" w:hanging="360"/>
      </w:pPr>
    </w:lvl>
    <w:lvl w:ilvl="2" w:tplc="0426001B" w:tentative="1">
      <w:start w:val="1"/>
      <w:numFmt w:val="lowerRoman"/>
      <w:lvlText w:val="%3."/>
      <w:lvlJc w:val="right"/>
      <w:pPr>
        <w:ind w:left="2520" w:hanging="180"/>
      </w:pPr>
    </w:lvl>
    <w:lvl w:ilvl="3" w:tplc="0426000F" w:tentative="1">
      <w:start w:val="1"/>
      <w:numFmt w:val="decimal"/>
      <w:lvlText w:val="%4."/>
      <w:lvlJc w:val="left"/>
      <w:pPr>
        <w:ind w:left="3240" w:hanging="360"/>
      </w:pPr>
    </w:lvl>
    <w:lvl w:ilvl="4" w:tplc="04260019" w:tentative="1">
      <w:start w:val="1"/>
      <w:numFmt w:val="lowerLetter"/>
      <w:lvlText w:val="%5."/>
      <w:lvlJc w:val="left"/>
      <w:pPr>
        <w:ind w:left="3960" w:hanging="360"/>
      </w:pPr>
    </w:lvl>
    <w:lvl w:ilvl="5" w:tplc="0426001B" w:tentative="1">
      <w:start w:val="1"/>
      <w:numFmt w:val="lowerRoman"/>
      <w:lvlText w:val="%6."/>
      <w:lvlJc w:val="right"/>
      <w:pPr>
        <w:ind w:left="4680" w:hanging="180"/>
      </w:pPr>
    </w:lvl>
    <w:lvl w:ilvl="6" w:tplc="0426000F" w:tentative="1">
      <w:start w:val="1"/>
      <w:numFmt w:val="decimal"/>
      <w:lvlText w:val="%7."/>
      <w:lvlJc w:val="left"/>
      <w:pPr>
        <w:ind w:left="5400" w:hanging="360"/>
      </w:pPr>
    </w:lvl>
    <w:lvl w:ilvl="7" w:tplc="04260019" w:tentative="1">
      <w:start w:val="1"/>
      <w:numFmt w:val="lowerLetter"/>
      <w:lvlText w:val="%8."/>
      <w:lvlJc w:val="left"/>
      <w:pPr>
        <w:ind w:left="6120" w:hanging="360"/>
      </w:pPr>
    </w:lvl>
    <w:lvl w:ilvl="8" w:tplc="0426001B" w:tentative="1">
      <w:start w:val="1"/>
      <w:numFmt w:val="lowerRoman"/>
      <w:lvlText w:val="%9."/>
      <w:lvlJc w:val="right"/>
      <w:pPr>
        <w:ind w:left="6840" w:hanging="180"/>
      </w:pPr>
    </w:lvl>
  </w:abstractNum>
  <w:abstractNum w:abstractNumId="7" w15:restartNumberingAfterBreak="0">
    <w:nsid w:val="2E7D30F8"/>
    <w:multiLevelType w:val="hybridMultilevel"/>
    <w:tmpl w:val="94BECC62"/>
    <w:lvl w:ilvl="0" w:tplc="04260011">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8" w15:restartNumberingAfterBreak="0">
    <w:nsid w:val="34F736F1"/>
    <w:multiLevelType w:val="hybridMultilevel"/>
    <w:tmpl w:val="DE6C817C"/>
    <w:lvl w:ilvl="0" w:tplc="6616CF36">
      <w:start w:val="1"/>
      <w:numFmt w:val="decimal"/>
      <w:lvlText w:val="%1."/>
      <w:lvlJc w:val="left"/>
      <w:pPr>
        <w:ind w:left="1800" w:hanging="360"/>
      </w:pPr>
      <w:rPr>
        <w:rFonts w:hint="default"/>
      </w:rPr>
    </w:lvl>
    <w:lvl w:ilvl="1" w:tplc="04260019" w:tentative="1">
      <w:start w:val="1"/>
      <w:numFmt w:val="lowerLetter"/>
      <w:lvlText w:val="%2."/>
      <w:lvlJc w:val="left"/>
      <w:pPr>
        <w:ind w:left="2160" w:hanging="360"/>
      </w:pPr>
    </w:lvl>
    <w:lvl w:ilvl="2" w:tplc="0426001B" w:tentative="1">
      <w:start w:val="1"/>
      <w:numFmt w:val="lowerRoman"/>
      <w:lvlText w:val="%3."/>
      <w:lvlJc w:val="right"/>
      <w:pPr>
        <w:ind w:left="2880" w:hanging="180"/>
      </w:pPr>
    </w:lvl>
    <w:lvl w:ilvl="3" w:tplc="0426000F" w:tentative="1">
      <w:start w:val="1"/>
      <w:numFmt w:val="decimal"/>
      <w:lvlText w:val="%4."/>
      <w:lvlJc w:val="left"/>
      <w:pPr>
        <w:ind w:left="3600" w:hanging="360"/>
      </w:pPr>
    </w:lvl>
    <w:lvl w:ilvl="4" w:tplc="04260019" w:tentative="1">
      <w:start w:val="1"/>
      <w:numFmt w:val="lowerLetter"/>
      <w:lvlText w:val="%5."/>
      <w:lvlJc w:val="left"/>
      <w:pPr>
        <w:ind w:left="4320" w:hanging="360"/>
      </w:pPr>
    </w:lvl>
    <w:lvl w:ilvl="5" w:tplc="0426001B" w:tentative="1">
      <w:start w:val="1"/>
      <w:numFmt w:val="lowerRoman"/>
      <w:lvlText w:val="%6."/>
      <w:lvlJc w:val="right"/>
      <w:pPr>
        <w:ind w:left="5040" w:hanging="180"/>
      </w:pPr>
    </w:lvl>
    <w:lvl w:ilvl="6" w:tplc="0426000F" w:tentative="1">
      <w:start w:val="1"/>
      <w:numFmt w:val="decimal"/>
      <w:lvlText w:val="%7."/>
      <w:lvlJc w:val="left"/>
      <w:pPr>
        <w:ind w:left="5760" w:hanging="360"/>
      </w:pPr>
    </w:lvl>
    <w:lvl w:ilvl="7" w:tplc="04260019" w:tentative="1">
      <w:start w:val="1"/>
      <w:numFmt w:val="lowerLetter"/>
      <w:lvlText w:val="%8."/>
      <w:lvlJc w:val="left"/>
      <w:pPr>
        <w:ind w:left="6480" w:hanging="360"/>
      </w:pPr>
    </w:lvl>
    <w:lvl w:ilvl="8" w:tplc="0426001B" w:tentative="1">
      <w:start w:val="1"/>
      <w:numFmt w:val="lowerRoman"/>
      <w:lvlText w:val="%9."/>
      <w:lvlJc w:val="right"/>
      <w:pPr>
        <w:ind w:left="7200" w:hanging="180"/>
      </w:pPr>
    </w:lvl>
  </w:abstractNum>
  <w:abstractNum w:abstractNumId="9" w15:restartNumberingAfterBreak="0">
    <w:nsid w:val="37B30583"/>
    <w:multiLevelType w:val="hybridMultilevel"/>
    <w:tmpl w:val="DEE0ECD2"/>
    <w:lvl w:ilvl="0" w:tplc="29A2B10E">
      <w:start w:val="1"/>
      <w:numFmt w:val="decimal"/>
      <w:lvlText w:val="%1."/>
      <w:lvlJc w:val="left"/>
      <w:pPr>
        <w:ind w:left="1335" w:hanging="615"/>
      </w:pPr>
      <w:rPr>
        <w:rFonts w:cs="Times New Roman" w:hint="default"/>
      </w:rPr>
    </w:lvl>
    <w:lvl w:ilvl="1" w:tplc="04260019" w:tentative="1">
      <w:start w:val="1"/>
      <w:numFmt w:val="lowerLetter"/>
      <w:lvlText w:val="%2."/>
      <w:lvlJc w:val="left"/>
      <w:pPr>
        <w:ind w:left="1800" w:hanging="360"/>
      </w:pPr>
      <w:rPr>
        <w:rFonts w:cs="Times New Roman"/>
      </w:rPr>
    </w:lvl>
    <w:lvl w:ilvl="2" w:tplc="0426001B" w:tentative="1">
      <w:start w:val="1"/>
      <w:numFmt w:val="lowerRoman"/>
      <w:lvlText w:val="%3."/>
      <w:lvlJc w:val="right"/>
      <w:pPr>
        <w:ind w:left="2520" w:hanging="180"/>
      </w:pPr>
      <w:rPr>
        <w:rFonts w:cs="Times New Roman"/>
      </w:rPr>
    </w:lvl>
    <w:lvl w:ilvl="3" w:tplc="0426000F" w:tentative="1">
      <w:start w:val="1"/>
      <w:numFmt w:val="decimal"/>
      <w:lvlText w:val="%4."/>
      <w:lvlJc w:val="left"/>
      <w:pPr>
        <w:ind w:left="3240" w:hanging="360"/>
      </w:pPr>
      <w:rPr>
        <w:rFonts w:cs="Times New Roman"/>
      </w:rPr>
    </w:lvl>
    <w:lvl w:ilvl="4" w:tplc="04260019" w:tentative="1">
      <w:start w:val="1"/>
      <w:numFmt w:val="lowerLetter"/>
      <w:lvlText w:val="%5."/>
      <w:lvlJc w:val="left"/>
      <w:pPr>
        <w:ind w:left="3960" w:hanging="360"/>
      </w:pPr>
      <w:rPr>
        <w:rFonts w:cs="Times New Roman"/>
      </w:rPr>
    </w:lvl>
    <w:lvl w:ilvl="5" w:tplc="0426001B" w:tentative="1">
      <w:start w:val="1"/>
      <w:numFmt w:val="lowerRoman"/>
      <w:lvlText w:val="%6."/>
      <w:lvlJc w:val="right"/>
      <w:pPr>
        <w:ind w:left="4680" w:hanging="180"/>
      </w:pPr>
      <w:rPr>
        <w:rFonts w:cs="Times New Roman"/>
      </w:rPr>
    </w:lvl>
    <w:lvl w:ilvl="6" w:tplc="0426000F" w:tentative="1">
      <w:start w:val="1"/>
      <w:numFmt w:val="decimal"/>
      <w:lvlText w:val="%7."/>
      <w:lvlJc w:val="left"/>
      <w:pPr>
        <w:ind w:left="5400" w:hanging="360"/>
      </w:pPr>
      <w:rPr>
        <w:rFonts w:cs="Times New Roman"/>
      </w:rPr>
    </w:lvl>
    <w:lvl w:ilvl="7" w:tplc="04260019" w:tentative="1">
      <w:start w:val="1"/>
      <w:numFmt w:val="lowerLetter"/>
      <w:lvlText w:val="%8."/>
      <w:lvlJc w:val="left"/>
      <w:pPr>
        <w:ind w:left="6120" w:hanging="360"/>
      </w:pPr>
      <w:rPr>
        <w:rFonts w:cs="Times New Roman"/>
      </w:rPr>
    </w:lvl>
    <w:lvl w:ilvl="8" w:tplc="0426001B" w:tentative="1">
      <w:start w:val="1"/>
      <w:numFmt w:val="lowerRoman"/>
      <w:lvlText w:val="%9."/>
      <w:lvlJc w:val="right"/>
      <w:pPr>
        <w:ind w:left="6840" w:hanging="180"/>
      </w:pPr>
      <w:rPr>
        <w:rFonts w:cs="Times New Roman"/>
      </w:rPr>
    </w:lvl>
  </w:abstractNum>
  <w:abstractNum w:abstractNumId="10" w15:restartNumberingAfterBreak="0">
    <w:nsid w:val="396213D3"/>
    <w:multiLevelType w:val="hybridMultilevel"/>
    <w:tmpl w:val="7DC0B882"/>
    <w:lvl w:ilvl="0" w:tplc="04260001">
      <w:start w:val="1"/>
      <w:numFmt w:val="bullet"/>
      <w:lvlText w:val=""/>
      <w:lvlJc w:val="left"/>
      <w:pPr>
        <w:ind w:left="1440" w:hanging="360"/>
      </w:pPr>
      <w:rPr>
        <w:rFonts w:ascii="Symbol" w:hAnsi="Symbol" w:hint="default"/>
      </w:rPr>
    </w:lvl>
    <w:lvl w:ilvl="1" w:tplc="04260003" w:tentative="1">
      <w:start w:val="1"/>
      <w:numFmt w:val="bullet"/>
      <w:lvlText w:val="o"/>
      <w:lvlJc w:val="left"/>
      <w:pPr>
        <w:ind w:left="2160" w:hanging="360"/>
      </w:pPr>
      <w:rPr>
        <w:rFonts w:ascii="Courier New" w:hAnsi="Courier New" w:cs="Courier New" w:hint="default"/>
      </w:rPr>
    </w:lvl>
    <w:lvl w:ilvl="2" w:tplc="04260005" w:tentative="1">
      <w:start w:val="1"/>
      <w:numFmt w:val="bullet"/>
      <w:lvlText w:val=""/>
      <w:lvlJc w:val="left"/>
      <w:pPr>
        <w:ind w:left="2880" w:hanging="360"/>
      </w:pPr>
      <w:rPr>
        <w:rFonts w:ascii="Wingdings" w:hAnsi="Wingdings" w:hint="default"/>
      </w:rPr>
    </w:lvl>
    <w:lvl w:ilvl="3" w:tplc="04260001" w:tentative="1">
      <w:start w:val="1"/>
      <w:numFmt w:val="bullet"/>
      <w:lvlText w:val=""/>
      <w:lvlJc w:val="left"/>
      <w:pPr>
        <w:ind w:left="3600" w:hanging="360"/>
      </w:pPr>
      <w:rPr>
        <w:rFonts w:ascii="Symbol" w:hAnsi="Symbol" w:hint="default"/>
      </w:rPr>
    </w:lvl>
    <w:lvl w:ilvl="4" w:tplc="04260003" w:tentative="1">
      <w:start w:val="1"/>
      <w:numFmt w:val="bullet"/>
      <w:lvlText w:val="o"/>
      <w:lvlJc w:val="left"/>
      <w:pPr>
        <w:ind w:left="4320" w:hanging="360"/>
      </w:pPr>
      <w:rPr>
        <w:rFonts w:ascii="Courier New" w:hAnsi="Courier New" w:cs="Courier New" w:hint="default"/>
      </w:rPr>
    </w:lvl>
    <w:lvl w:ilvl="5" w:tplc="04260005" w:tentative="1">
      <w:start w:val="1"/>
      <w:numFmt w:val="bullet"/>
      <w:lvlText w:val=""/>
      <w:lvlJc w:val="left"/>
      <w:pPr>
        <w:ind w:left="5040" w:hanging="360"/>
      </w:pPr>
      <w:rPr>
        <w:rFonts w:ascii="Wingdings" w:hAnsi="Wingdings" w:hint="default"/>
      </w:rPr>
    </w:lvl>
    <w:lvl w:ilvl="6" w:tplc="04260001" w:tentative="1">
      <w:start w:val="1"/>
      <w:numFmt w:val="bullet"/>
      <w:lvlText w:val=""/>
      <w:lvlJc w:val="left"/>
      <w:pPr>
        <w:ind w:left="5760" w:hanging="360"/>
      </w:pPr>
      <w:rPr>
        <w:rFonts w:ascii="Symbol" w:hAnsi="Symbol" w:hint="default"/>
      </w:rPr>
    </w:lvl>
    <w:lvl w:ilvl="7" w:tplc="04260003" w:tentative="1">
      <w:start w:val="1"/>
      <w:numFmt w:val="bullet"/>
      <w:lvlText w:val="o"/>
      <w:lvlJc w:val="left"/>
      <w:pPr>
        <w:ind w:left="6480" w:hanging="360"/>
      </w:pPr>
      <w:rPr>
        <w:rFonts w:ascii="Courier New" w:hAnsi="Courier New" w:cs="Courier New" w:hint="default"/>
      </w:rPr>
    </w:lvl>
    <w:lvl w:ilvl="8" w:tplc="04260005" w:tentative="1">
      <w:start w:val="1"/>
      <w:numFmt w:val="bullet"/>
      <w:lvlText w:val=""/>
      <w:lvlJc w:val="left"/>
      <w:pPr>
        <w:ind w:left="7200" w:hanging="360"/>
      </w:pPr>
      <w:rPr>
        <w:rFonts w:ascii="Wingdings" w:hAnsi="Wingdings" w:hint="default"/>
      </w:rPr>
    </w:lvl>
  </w:abstractNum>
  <w:abstractNum w:abstractNumId="11" w15:restartNumberingAfterBreak="0">
    <w:nsid w:val="3B306EEA"/>
    <w:multiLevelType w:val="hybridMultilevel"/>
    <w:tmpl w:val="CBDC5512"/>
    <w:lvl w:ilvl="0" w:tplc="6616CF36">
      <w:start w:val="1"/>
      <w:numFmt w:val="decimal"/>
      <w:lvlText w:val="%1."/>
      <w:lvlJc w:val="left"/>
      <w:pPr>
        <w:ind w:left="1080" w:hanging="360"/>
      </w:pPr>
      <w:rPr>
        <w:rFonts w:hint="default"/>
      </w:rPr>
    </w:lvl>
    <w:lvl w:ilvl="1" w:tplc="04260019" w:tentative="1">
      <w:start w:val="1"/>
      <w:numFmt w:val="lowerLetter"/>
      <w:lvlText w:val="%2."/>
      <w:lvlJc w:val="left"/>
      <w:pPr>
        <w:ind w:left="1800" w:hanging="360"/>
      </w:pPr>
    </w:lvl>
    <w:lvl w:ilvl="2" w:tplc="0426001B" w:tentative="1">
      <w:start w:val="1"/>
      <w:numFmt w:val="lowerRoman"/>
      <w:lvlText w:val="%3."/>
      <w:lvlJc w:val="right"/>
      <w:pPr>
        <w:ind w:left="2520" w:hanging="180"/>
      </w:pPr>
    </w:lvl>
    <w:lvl w:ilvl="3" w:tplc="0426000F" w:tentative="1">
      <w:start w:val="1"/>
      <w:numFmt w:val="decimal"/>
      <w:lvlText w:val="%4."/>
      <w:lvlJc w:val="left"/>
      <w:pPr>
        <w:ind w:left="3240" w:hanging="360"/>
      </w:pPr>
    </w:lvl>
    <w:lvl w:ilvl="4" w:tplc="04260019" w:tentative="1">
      <w:start w:val="1"/>
      <w:numFmt w:val="lowerLetter"/>
      <w:lvlText w:val="%5."/>
      <w:lvlJc w:val="left"/>
      <w:pPr>
        <w:ind w:left="3960" w:hanging="360"/>
      </w:pPr>
    </w:lvl>
    <w:lvl w:ilvl="5" w:tplc="0426001B" w:tentative="1">
      <w:start w:val="1"/>
      <w:numFmt w:val="lowerRoman"/>
      <w:lvlText w:val="%6."/>
      <w:lvlJc w:val="right"/>
      <w:pPr>
        <w:ind w:left="4680" w:hanging="180"/>
      </w:pPr>
    </w:lvl>
    <w:lvl w:ilvl="6" w:tplc="0426000F" w:tentative="1">
      <w:start w:val="1"/>
      <w:numFmt w:val="decimal"/>
      <w:lvlText w:val="%7."/>
      <w:lvlJc w:val="left"/>
      <w:pPr>
        <w:ind w:left="5400" w:hanging="360"/>
      </w:pPr>
    </w:lvl>
    <w:lvl w:ilvl="7" w:tplc="04260019" w:tentative="1">
      <w:start w:val="1"/>
      <w:numFmt w:val="lowerLetter"/>
      <w:lvlText w:val="%8."/>
      <w:lvlJc w:val="left"/>
      <w:pPr>
        <w:ind w:left="6120" w:hanging="360"/>
      </w:pPr>
    </w:lvl>
    <w:lvl w:ilvl="8" w:tplc="0426001B" w:tentative="1">
      <w:start w:val="1"/>
      <w:numFmt w:val="lowerRoman"/>
      <w:lvlText w:val="%9."/>
      <w:lvlJc w:val="right"/>
      <w:pPr>
        <w:ind w:left="6840" w:hanging="180"/>
      </w:pPr>
    </w:lvl>
  </w:abstractNum>
  <w:abstractNum w:abstractNumId="12" w15:restartNumberingAfterBreak="0">
    <w:nsid w:val="3E7D70AD"/>
    <w:multiLevelType w:val="hybridMultilevel"/>
    <w:tmpl w:val="CBDC5512"/>
    <w:lvl w:ilvl="0" w:tplc="FFFFFFFF">
      <w:start w:val="1"/>
      <w:numFmt w:val="decimal"/>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3" w15:restartNumberingAfterBreak="0">
    <w:nsid w:val="411179FA"/>
    <w:multiLevelType w:val="hybridMultilevel"/>
    <w:tmpl w:val="9CA60B7A"/>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4" w15:restartNumberingAfterBreak="0">
    <w:nsid w:val="55236435"/>
    <w:multiLevelType w:val="hybridMultilevel"/>
    <w:tmpl w:val="48F42552"/>
    <w:lvl w:ilvl="0" w:tplc="FFF29F78">
      <w:start w:val="1"/>
      <w:numFmt w:val="lowerLetter"/>
      <w:lvlText w:val="%1."/>
      <w:lvlJc w:val="left"/>
      <w:pPr>
        <w:ind w:left="1800" w:hanging="360"/>
      </w:pPr>
      <w:rPr>
        <w:rFonts w:hint="default"/>
      </w:rPr>
    </w:lvl>
    <w:lvl w:ilvl="1" w:tplc="04260003" w:tentative="1">
      <w:start w:val="1"/>
      <w:numFmt w:val="bullet"/>
      <w:lvlText w:val="o"/>
      <w:lvlJc w:val="left"/>
      <w:pPr>
        <w:ind w:left="2520" w:hanging="360"/>
      </w:pPr>
      <w:rPr>
        <w:rFonts w:ascii="Courier New" w:hAnsi="Courier New" w:cs="Courier New" w:hint="default"/>
      </w:rPr>
    </w:lvl>
    <w:lvl w:ilvl="2" w:tplc="04260005" w:tentative="1">
      <w:start w:val="1"/>
      <w:numFmt w:val="bullet"/>
      <w:lvlText w:val=""/>
      <w:lvlJc w:val="left"/>
      <w:pPr>
        <w:ind w:left="3240" w:hanging="360"/>
      </w:pPr>
      <w:rPr>
        <w:rFonts w:ascii="Wingdings" w:hAnsi="Wingdings" w:hint="default"/>
      </w:rPr>
    </w:lvl>
    <w:lvl w:ilvl="3" w:tplc="04260001" w:tentative="1">
      <w:start w:val="1"/>
      <w:numFmt w:val="bullet"/>
      <w:lvlText w:val=""/>
      <w:lvlJc w:val="left"/>
      <w:pPr>
        <w:ind w:left="3960" w:hanging="360"/>
      </w:pPr>
      <w:rPr>
        <w:rFonts w:ascii="Symbol" w:hAnsi="Symbol" w:hint="default"/>
      </w:rPr>
    </w:lvl>
    <w:lvl w:ilvl="4" w:tplc="04260003" w:tentative="1">
      <w:start w:val="1"/>
      <w:numFmt w:val="bullet"/>
      <w:lvlText w:val="o"/>
      <w:lvlJc w:val="left"/>
      <w:pPr>
        <w:ind w:left="4680" w:hanging="360"/>
      </w:pPr>
      <w:rPr>
        <w:rFonts w:ascii="Courier New" w:hAnsi="Courier New" w:cs="Courier New" w:hint="default"/>
      </w:rPr>
    </w:lvl>
    <w:lvl w:ilvl="5" w:tplc="04260005" w:tentative="1">
      <w:start w:val="1"/>
      <w:numFmt w:val="bullet"/>
      <w:lvlText w:val=""/>
      <w:lvlJc w:val="left"/>
      <w:pPr>
        <w:ind w:left="5400" w:hanging="360"/>
      </w:pPr>
      <w:rPr>
        <w:rFonts w:ascii="Wingdings" w:hAnsi="Wingdings" w:hint="default"/>
      </w:rPr>
    </w:lvl>
    <w:lvl w:ilvl="6" w:tplc="04260001" w:tentative="1">
      <w:start w:val="1"/>
      <w:numFmt w:val="bullet"/>
      <w:lvlText w:val=""/>
      <w:lvlJc w:val="left"/>
      <w:pPr>
        <w:ind w:left="6120" w:hanging="360"/>
      </w:pPr>
      <w:rPr>
        <w:rFonts w:ascii="Symbol" w:hAnsi="Symbol" w:hint="default"/>
      </w:rPr>
    </w:lvl>
    <w:lvl w:ilvl="7" w:tplc="04260003" w:tentative="1">
      <w:start w:val="1"/>
      <w:numFmt w:val="bullet"/>
      <w:lvlText w:val="o"/>
      <w:lvlJc w:val="left"/>
      <w:pPr>
        <w:ind w:left="6840" w:hanging="360"/>
      </w:pPr>
      <w:rPr>
        <w:rFonts w:ascii="Courier New" w:hAnsi="Courier New" w:cs="Courier New" w:hint="default"/>
      </w:rPr>
    </w:lvl>
    <w:lvl w:ilvl="8" w:tplc="04260005" w:tentative="1">
      <w:start w:val="1"/>
      <w:numFmt w:val="bullet"/>
      <w:lvlText w:val=""/>
      <w:lvlJc w:val="left"/>
      <w:pPr>
        <w:ind w:left="7560" w:hanging="360"/>
      </w:pPr>
      <w:rPr>
        <w:rFonts w:ascii="Wingdings" w:hAnsi="Wingdings" w:hint="default"/>
      </w:rPr>
    </w:lvl>
  </w:abstractNum>
  <w:abstractNum w:abstractNumId="15" w15:restartNumberingAfterBreak="0">
    <w:nsid w:val="5DF30BC9"/>
    <w:multiLevelType w:val="hybridMultilevel"/>
    <w:tmpl w:val="8EA4A3C0"/>
    <w:lvl w:ilvl="0" w:tplc="0409000F">
      <w:start w:val="1"/>
      <w:numFmt w:val="decimal"/>
      <w:lvlText w:val="%1."/>
      <w:lvlJc w:val="lef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6" w15:restartNumberingAfterBreak="0">
    <w:nsid w:val="5E121AFE"/>
    <w:multiLevelType w:val="hybridMultilevel"/>
    <w:tmpl w:val="41B2D3EA"/>
    <w:lvl w:ilvl="0" w:tplc="04260011">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7" w15:restartNumberingAfterBreak="0">
    <w:nsid w:val="670319D8"/>
    <w:multiLevelType w:val="hybridMultilevel"/>
    <w:tmpl w:val="307C4DEA"/>
    <w:lvl w:ilvl="0" w:tplc="4D9E25DE">
      <w:start w:val="1"/>
      <w:numFmt w:val="decimal"/>
      <w:lvlText w:val="%1."/>
      <w:lvlJc w:val="left"/>
      <w:pPr>
        <w:ind w:left="1080" w:hanging="360"/>
      </w:pPr>
      <w:rPr>
        <w:rFonts w:hint="default"/>
      </w:rPr>
    </w:lvl>
    <w:lvl w:ilvl="1" w:tplc="04260019" w:tentative="1">
      <w:start w:val="1"/>
      <w:numFmt w:val="lowerLetter"/>
      <w:lvlText w:val="%2."/>
      <w:lvlJc w:val="left"/>
      <w:pPr>
        <w:ind w:left="1800" w:hanging="360"/>
      </w:pPr>
    </w:lvl>
    <w:lvl w:ilvl="2" w:tplc="0426001B" w:tentative="1">
      <w:start w:val="1"/>
      <w:numFmt w:val="lowerRoman"/>
      <w:lvlText w:val="%3."/>
      <w:lvlJc w:val="right"/>
      <w:pPr>
        <w:ind w:left="2520" w:hanging="180"/>
      </w:pPr>
    </w:lvl>
    <w:lvl w:ilvl="3" w:tplc="0426000F" w:tentative="1">
      <w:start w:val="1"/>
      <w:numFmt w:val="decimal"/>
      <w:lvlText w:val="%4."/>
      <w:lvlJc w:val="left"/>
      <w:pPr>
        <w:ind w:left="3240" w:hanging="360"/>
      </w:pPr>
    </w:lvl>
    <w:lvl w:ilvl="4" w:tplc="04260019" w:tentative="1">
      <w:start w:val="1"/>
      <w:numFmt w:val="lowerLetter"/>
      <w:lvlText w:val="%5."/>
      <w:lvlJc w:val="left"/>
      <w:pPr>
        <w:ind w:left="3960" w:hanging="360"/>
      </w:pPr>
    </w:lvl>
    <w:lvl w:ilvl="5" w:tplc="0426001B" w:tentative="1">
      <w:start w:val="1"/>
      <w:numFmt w:val="lowerRoman"/>
      <w:lvlText w:val="%6."/>
      <w:lvlJc w:val="right"/>
      <w:pPr>
        <w:ind w:left="4680" w:hanging="180"/>
      </w:pPr>
    </w:lvl>
    <w:lvl w:ilvl="6" w:tplc="0426000F" w:tentative="1">
      <w:start w:val="1"/>
      <w:numFmt w:val="decimal"/>
      <w:lvlText w:val="%7."/>
      <w:lvlJc w:val="left"/>
      <w:pPr>
        <w:ind w:left="5400" w:hanging="360"/>
      </w:pPr>
    </w:lvl>
    <w:lvl w:ilvl="7" w:tplc="04260019" w:tentative="1">
      <w:start w:val="1"/>
      <w:numFmt w:val="lowerLetter"/>
      <w:lvlText w:val="%8."/>
      <w:lvlJc w:val="left"/>
      <w:pPr>
        <w:ind w:left="6120" w:hanging="360"/>
      </w:pPr>
    </w:lvl>
    <w:lvl w:ilvl="8" w:tplc="0426001B" w:tentative="1">
      <w:start w:val="1"/>
      <w:numFmt w:val="lowerRoman"/>
      <w:lvlText w:val="%9."/>
      <w:lvlJc w:val="right"/>
      <w:pPr>
        <w:ind w:left="6840" w:hanging="180"/>
      </w:pPr>
    </w:lvl>
  </w:abstractNum>
  <w:abstractNum w:abstractNumId="18" w15:restartNumberingAfterBreak="0">
    <w:nsid w:val="69E94B1A"/>
    <w:multiLevelType w:val="hybridMultilevel"/>
    <w:tmpl w:val="D738208A"/>
    <w:lvl w:ilvl="0" w:tplc="04260011">
      <w:start w:val="1"/>
      <w:numFmt w:val="decimal"/>
      <w:lvlText w:val="%1)"/>
      <w:lvlJc w:val="left"/>
      <w:pPr>
        <w:ind w:left="1800" w:hanging="360"/>
      </w:pPr>
      <w:rPr>
        <w:rFonts w:hint="default"/>
      </w:rPr>
    </w:lvl>
    <w:lvl w:ilvl="1" w:tplc="04260003" w:tentative="1">
      <w:start w:val="1"/>
      <w:numFmt w:val="bullet"/>
      <w:lvlText w:val="o"/>
      <w:lvlJc w:val="left"/>
      <w:pPr>
        <w:ind w:left="2520" w:hanging="360"/>
      </w:pPr>
      <w:rPr>
        <w:rFonts w:ascii="Courier New" w:hAnsi="Courier New" w:cs="Courier New" w:hint="default"/>
      </w:rPr>
    </w:lvl>
    <w:lvl w:ilvl="2" w:tplc="04260005" w:tentative="1">
      <w:start w:val="1"/>
      <w:numFmt w:val="bullet"/>
      <w:lvlText w:val=""/>
      <w:lvlJc w:val="left"/>
      <w:pPr>
        <w:ind w:left="3240" w:hanging="360"/>
      </w:pPr>
      <w:rPr>
        <w:rFonts w:ascii="Wingdings" w:hAnsi="Wingdings" w:hint="default"/>
      </w:rPr>
    </w:lvl>
    <w:lvl w:ilvl="3" w:tplc="04260001" w:tentative="1">
      <w:start w:val="1"/>
      <w:numFmt w:val="bullet"/>
      <w:lvlText w:val=""/>
      <w:lvlJc w:val="left"/>
      <w:pPr>
        <w:ind w:left="3960" w:hanging="360"/>
      </w:pPr>
      <w:rPr>
        <w:rFonts w:ascii="Symbol" w:hAnsi="Symbol" w:hint="default"/>
      </w:rPr>
    </w:lvl>
    <w:lvl w:ilvl="4" w:tplc="04260003" w:tentative="1">
      <w:start w:val="1"/>
      <w:numFmt w:val="bullet"/>
      <w:lvlText w:val="o"/>
      <w:lvlJc w:val="left"/>
      <w:pPr>
        <w:ind w:left="4680" w:hanging="360"/>
      </w:pPr>
      <w:rPr>
        <w:rFonts w:ascii="Courier New" w:hAnsi="Courier New" w:cs="Courier New" w:hint="default"/>
      </w:rPr>
    </w:lvl>
    <w:lvl w:ilvl="5" w:tplc="04260005" w:tentative="1">
      <w:start w:val="1"/>
      <w:numFmt w:val="bullet"/>
      <w:lvlText w:val=""/>
      <w:lvlJc w:val="left"/>
      <w:pPr>
        <w:ind w:left="5400" w:hanging="360"/>
      </w:pPr>
      <w:rPr>
        <w:rFonts w:ascii="Wingdings" w:hAnsi="Wingdings" w:hint="default"/>
      </w:rPr>
    </w:lvl>
    <w:lvl w:ilvl="6" w:tplc="04260001" w:tentative="1">
      <w:start w:val="1"/>
      <w:numFmt w:val="bullet"/>
      <w:lvlText w:val=""/>
      <w:lvlJc w:val="left"/>
      <w:pPr>
        <w:ind w:left="6120" w:hanging="360"/>
      </w:pPr>
      <w:rPr>
        <w:rFonts w:ascii="Symbol" w:hAnsi="Symbol" w:hint="default"/>
      </w:rPr>
    </w:lvl>
    <w:lvl w:ilvl="7" w:tplc="04260003" w:tentative="1">
      <w:start w:val="1"/>
      <w:numFmt w:val="bullet"/>
      <w:lvlText w:val="o"/>
      <w:lvlJc w:val="left"/>
      <w:pPr>
        <w:ind w:left="6840" w:hanging="360"/>
      </w:pPr>
      <w:rPr>
        <w:rFonts w:ascii="Courier New" w:hAnsi="Courier New" w:cs="Courier New" w:hint="default"/>
      </w:rPr>
    </w:lvl>
    <w:lvl w:ilvl="8" w:tplc="04260005" w:tentative="1">
      <w:start w:val="1"/>
      <w:numFmt w:val="bullet"/>
      <w:lvlText w:val=""/>
      <w:lvlJc w:val="left"/>
      <w:pPr>
        <w:ind w:left="7560" w:hanging="360"/>
      </w:pPr>
      <w:rPr>
        <w:rFonts w:ascii="Wingdings" w:hAnsi="Wingdings" w:hint="default"/>
      </w:rPr>
    </w:lvl>
  </w:abstractNum>
  <w:num w:numId="1">
    <w:abstractNumId w:val="1"/>
    <w:lvlOverride w:ilvl="0">
      <w:startOverride w:val="1"/>
    </w:lvlOverride>
  </w:num>
  <w:num w:numId="2">
    <w:abstractNumId w:val="1"/>
    <w:lvlOverride w:ilvl="0"/>
    <w:lvlOverride w:ilvl="1">
      <w:startOverride w:val="1"/>
    </w:lvlOverride>
  </w:num>
  <w:num w:numId="3">
    <w:abstractNumId w:val="10"/>
  </w:num>
  <w:num w:numId="4">
    <w:abstractNumId w:val="2"/>
  </w:num>
  <w:num w:numId="5">
    <w:abstractNumId w:val="14"/>
  </w:num>
  <w:num w:numId="6">
    <w:abstractNumId w:val="4"/>
  </w:num>
  <w:num w:numId="7">
    <w:abstractNumId w:val="17"/>
  </w:num>
  <w:num w:numId="8">
    <w:abstractNumId w:val="0"/>
  </w:num>
  <w:num w:numId="9">
    <w:abstractNumId w:val="18"/>
  </w:num>
  <w:num w:numId="10">
    <w:abstractNumId w:val="5"/>
  </w:num>
  <w:num w:numId="11">
    <w:abstractNumId w:val="13"/>
  </w:num>
  <w:num w:numId="12">
    <w:abstractNumId w:val="9"/>
  </w:num>
  <w:num w:numId="13">
    <w:abstractNumId w:val="11"/>
  </w:num>
  <w:num w:numId="14">
    <w:abstractNumId w:val="8"/>
  </w:num>
  <w:num w:numId="15">
    <w:abstractNumId w:val="6"/>
  </w:num>
  <w:num w:numId="16">
    <w:abstractNumId w:val="15"/>
  </w:num>
  <w:num w:numId="17">
    <w:abstractNumId w:val="12"/>
  </w:num>
  <w:num w:numId="18">
    <w:abstractNumId w:val="16"/>
  </w:num>
  <w:num w:numId="19">
    <w:abstractNumId w:val="3"/>
  </w:num>
  <w:num w:numId="20">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hdrShapeDefaults>
    <o:shapedefaults v:ext="edit" spidmax="1024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42809"/>
    <w:rsid w:val="000006E3"/>
    <w:rsid w:val="0000091A"/>
    <w:rsid w:val="00000D40"/>
    <w:rsid w:val="00003479"/>
    <w:rsid w:val="000037FD"/>
    <w:rsid w:val="00003921"/>
    <w:rsid w:val="000039F4"/>
    <w:rsid w:val="00003B4E"/>
    <w:rsid w:val="00003F94"/>
    <w:rsid w:val="000058D4"/>
    <w:rsid w:val="0000605D"/>
    <w:rsid w:val="000066C0"/>
    <w:rsid w:val="000077CB"/>
    <w:rsid w:val="00007969"/>
    <w:rsid w:val="00007CF6"/>
    <w:rsid w:val="00011305"/>
    <w:rsid w:val="00012837"/>
    <w:rsid w:val="00013084"/>
    <w:rsid w:val="00013E10"/>
    <w:rsid w:val="00014496"/>
    <w:rsid w:val="00014737"/>
    <w:rsid w:val="00014E52"/>
    <w:rsid w:val="00015660"/>
    <w:rsid w:val="00015D8C"/>
    <w:rsid w:val="00015EE7"/>
    <w:rsid w:val="00016846"/>
    <w:rsid w:val="00016A6F"/>
    <w:rsid w:val="00016C04"/>
    <w:rsid w:val="000202F9"/>
    <w:rsid w:val="00020445"/>
    <w:rsid w:val="00021A72"/>
    <w:rsid w:val="00021BAE"/>
    <w:rsid w:val="00022017"/>
    <w:rsid w:val="000229CB"/>
    <w:rsid w:val="000231B8"/>
    <w:rsid w:val="00023D62"/>
    <w:rsid w:val="00025DE8"/>
    <w:rsid w:val="00030423"/>
    <w:rsid w:val="00030795"/>
    <w:rsid w:val="00030B43"/>
    <w:rsid w:val="00030E2E"/>
    <w:rsid w:val="00032028"/>
    <w:rsid w:val="000327DF"/>
    <w:rsid w:val="000330D6"/>
    <w:rsid w:val="00033381"/>
    <w:rsid w:val="00033524"/>
    <w:rsid w:val="00033C49"/>
    <w:rsid w:val="00033ED3"/>
    <w:rsid w:val="00034162"/>
    <w:rsid w:val="000341C1"/>
    <w:rsid w:val="0003480F"/>
    <w:rsid w:val="0003673D"/>
    <w:rsid w:val="0003678F"/>
    <w:rsid w:val="00036881"/>
    <w:rsid w:val="00036D60"/>
    <w:rsid w:val="00036D62"/>
    <w:rsid w:val="000379D9"/>
    <w:rsid w:val="0004013D"/>
    <w:rsid w:val="000410EF"/>
    <w:rsid w:val="000415F7"/>
    <w:rsid w:val="000420A2"/>
    <w:rsid w:val="00042B27"/>
    <w:rsid w:val="00043262"/>
    <w:rsid w:val="00043CCE"/>
    <w:rsid w:val="00043D03"/>
    <w:rsid w:val="00043F24"/>
    <w:rsid w:val="00044FB6"/>
    <w:rsid w:val="00045036"/>
    <w:rsid w:val="0004579F"/>
    <w:rsid w:val="00045BD5"/>
    <w:rsid w:val="00046C1C"/>
    <w:rsid w:val="00046CA0"/>
    <w:rsid w:val="0004719B"/>
    <w:rsid w:val="00047247"/>
    <w:rsid w:val="00047782"/>
    <w:rsid w:val="00047974"/>
    <w:rsid w:val="000479A5"/>
    <w:rsid w:val="00047D7C"/>
    <w:rsid w:val="00050F44"/>
    <w:rsid w:val="0005172F"/>
    <w:rsid w:val="00051CB8"/>
    <w:rsid w:val="00051DCA"/>
    <w:rsid w:val="00052196"/>
    <w:rsid w:val="00052479"/>
    <w:rsid w:val="00052B80"/>
    <w:rsid w:val="0005347E"/>
    <w:rsid w:val="000537A1"/>
    <w:rsid w:val="00053F45"/>
    <w:rsid w:val="000543C3"/>
    <w:rsid w:val="0005596E"/>
    <w:rsid w:val="00055ED9"/>
    <w:rsid w:val="0005664F"/>
    <w:rsid w:val="000567BF"/>
    <w:rsid w:val="00056956"/>
    <w:rsid w:val="00056AAD"/>
    <w:rsid w:val="00057701"/>
    <w:rsid w:val="00057AA2"/>
    <w:rsid w:val="00057EFE"/>
    <w:rsid w:val="000601EA"/>
    <w:rsid w:val="0006076C"/>
    <w:rsid w:val="00061265"/>
    <w:rsid w:val="000616CF"/>
    <w:rsid w:val="00061C6F"/>
    <w:rsid w:val="00061C95"/>
    <w:rsid w:val="00062799"/>
    <w:rsid w:val="00063331"/>
    <w:rsid w:val="00063ADC"/>
    <w:rsid w:val="00064E93"/>
    <w:rsid w:val="00064F57"/>
    <w:rsid w:val="000655C0"/>
    <w:rsid w:val="00065CFD"/>
    <w:rsid w:val="00066161"/>
    <w:rsid w:val="00067936"/>
    <w:rsid w:val="0007081A"/>
    <w:rsid w:val="00071F93"/>
    <w:rsid w:val="000722D3"/>
    <w:rsid w:val="00072CAD"/>
    <w:rsid w:val="00072D46"/>
    <w:rsid w:val="0007346B"/>
    <w:rsid w:val="000734C5"/>
    <w:rsid w:val="00076C67"/>
    <w:rsid w:val="00077693"/>
    <w:rsid w:val="000802E5"/>
    <w:rsid w:val="00080A04"/>
    <w:rsid w:val="00082926"/>
    <w:rsid w:val="00083876"/>
    <w:rsid w:val="00083BDE"/>
    <w:rsid w:val="00084F52"/>
    <w:rsid w:val="000850A2"/>
    <w:rsid w:val="000855D2"/>
    <w:rsid w:val="00085930"/>
    <w:rsid w:val="00085DD2"/>
    <w:rsid w:val="00086ACB"/>
    <w:rsid w:val="00087213"/>
    <w:rsid w:val="00087875"/>
    <w:rsid w:val="00091278"/>
    <w:rsid w:val="000920EC"/>
    <w:rsid w:val="000931AB"/>
    <w:rsid w:val="000937C3"/>
    <w:rsid w:val="00094136"/>
    <w:rsid w:val="000964E2"/>
    <w:rsid w:val="000966D3"/>
    <w:rsid w:val="00096888"/>
    <w:rsid w:val="00096B4B"/>
    <w:rsid w:val="00097DBE"/>
    <w:rsid w:val="000A00DF"/>
    <w:rsid w:val="000A0384"/>
    <w:rsid w:val="000A08AA"/>
    <w:rsid w:val="000A0FEE"/>
    <w:rsid w:val="000A10E2"/>
    <w:rsid w:val="000A14AE"/>
    <w:rsid w:val="000A1BAD"/>
    <w:rsid w:val="000A2115"/>
    <w:rsid w:val="000A24D7"/>
    <w:rsid w:val="000A2C14"/>
    <w:rsid w:val="000A2CAA"/>
    <w:rsid w:val="000A2EF2"/>
    <w:rsid w:val="000A3070"/>
    <w:rsid w:val="000A4366"/>
    <w:rsid w:val="000A4567"/>
    <w:rsid w:val="000A4C49"/>
    <w:rsid w:val="000A50C2"/>
    <w:rsid w:val="000A528E"/>
    <w:rsid w:val="000A6179"/>
    <w:rsid w:val="000A65F5"/>
    <w:rsid w:val="000A67D9"/>
    <w:rsid w:val="000A79FA"/>
    <w:rsid w:val="000A7B6E"/>
    <w:rsid w:val="000B0E1E"/>
    <w:rsid w:val="000B0EF3"/>
    <w:rsid w:val="000B0F1C"/>
    <w:rsid w:val="000B1081"/>
    <w:rsid w:val="000B1D87"/>
    <w:rsid w:val="000B2F27"/>
    <w:rsid w:val="000B3245"/>
    <w:rsid w:val="000B3EE0"/>
    <w:rsid w:val="000B5635"/>
    <w:rsid w:val="000B5D40"/>
    <w:rsid w:val="000B6A0B"/>
    <w:rsid w:val="000B6EDC"/>
    <w:rsid w:val="000B738F"/>
    <w:rsid w:val="000C06CD"/>
    <w:rsid w:val="000C14B2"/>
    <w:rsid w:val="000C1A10"/>
    <w:rsid w:val="000C249D"/>
    <w:rsid w:val="000C25C3"/>
    <w:rsid w:val="000C2984"/>
    <w:rsid w:val="000C319A"/>
    <w:rsid w:val="000C3B1B"/>
    <w:rsid w:val="000C3C0B"/>
    <w:rsid w:val="000C4883"/>
    <w:rsid w:val="000C48F8"/>
    <w:rsid w:val="000C5901"/>
    <w:rsid w:val="000C64B0"/>
    <w:rsid w:val="000C6FAB"/>
    <w:rsid w:val="000D144F"/>
    <w:rsid w:val="000D16F3"/>
    <w:rsid w:val="000D18C8"/>
    <w:rsid w:val="000D1B2E"/>
    <w:rsid w:val="000D1D2C"/>
    <w:rsid w:val="000D23CD"/>
    <w:rsid w:val="000D2562"/>
    <w:rsid w:val="000D5012"/>
    <w:rsid w:val="000D50A9"/>
    <w:rsid w:val="000D6028"/>
    <w:rsid w:val="000D7001"/>
    <w:rsid w:val="000D78F8"/>
    <w:rsid w:val="000D7E16"/>
    <w:rsid w:val="000E1267"/>
    <w:rsid w:val="000E2955"/>
    <w:rsid w:val="000E2F84"/>
    <w:rsid w:val="000E2FC3"/>
    <w:rsid w:val="000E421B"/>
    <w:rsid w:val="000E4669"/>
    <w:rsid w:val="000E5233"/>
    <w:rsid w:val="000E5758"/>
    <w:rsid w:val="000E6412"/>
    <w:rsid w:val="000E7661"/>
    <w:rsid w:val="000E77D8"/>
    <w:rsid w:val="000F0F53"/>
    <w:rsid w:val="000F1D24"/>
    <w:rsid w:val="000F26E6"/>
    <w:rsid w:val="000F4251"/>
    <w:rsid w:val="000F4AC8"/>
    <w:rsid w:val="000F4C86"/>
    <w:rsid w:val="000F506B"/>
    <w:rsid w:val="000F65E5"/>
    <w:rsid w:val="000F67A5"/>
    <w:rsid w:val="000F757F"/>
    <w:rsid w:val="000F7F24"/>
    <w:rsid w:val="00100F4B"/>
    <w:rsid w:val="00101792"/>
    <w:rsid w:val="00103295"/>
    <w:rsid w:val="00103F2A"/>
    <w:rsid w:val="00103F67"/>
    <w:rsid w:val="00104984"/>
    <w:rsid w:val="00105662"/>
    <w:rsid w:val="00105F94"/>
    <w:rsid w:val="001069D8"/>
    <w:rsid w:val="00106E93"/>
    <w:rsid w:val="00107E05"/>
    <w:rsid w:val="0011051E"/>
    <w:rsid w:val="00111383"/>
    <w:rsid w:val="001113B4"/>
    <w:rsid w:val="001122FF"/>
    <w:rsid w:val="00112C9F"/>
    <w:rsid w:val="00113087"/>
    <w:rsid w:val="00113243"/>
    <w:rsid w:val="0011379A"/>
    <w:rsid w:val="0011445D"/>
    <w:rsid w:val="00114C18"/>
    <w:rsid w:val="00114D4C"/>
    <w:rsid w:val="00115983"/>
    <w:rsid w:val="00116684"/>
    <w:rsid w:val="00116DA0"/>
    <w:rsid w:val="00116E66"/>
    <w:rsid w:val="001175F2"/>
    <w:rsid w:val="00120680"/>
    <w:rsid w:val="00120D21"/>
    <w:rsid w:val="001212C6"/>
    <w:rsid w:val="00122F9A"/>
    <w:rsid w:val="00123140"/>
    <w:rsid w:val="00123475"/>
    <w:rsid w:val="00123BB5"/>
    <w:rsid w:val="00123CB0"/>
    <w:rsid w:val="001240F3"/>
    <w:rsid w:val="0012451B"/>
    <w:rsid w:val="00124A6A"/>
    <w:rsid w:val="00125A3A"/>
    <w:rsid w:val="001263D8"/>
    <w:rsid w:val="00126674"/>
    <w:rsid w:val="00126897"/>
    <w:rsid w:val="00126D1E"/>
    <w:rsid w:val="00126D26"/>
    <w:rsid w:val="00126E5E"/>
    <w:rsid w:val="00127484"/>
    <w:rsid w:val="001277CE"/>
    <w:rsid w:val="001279EB"/>
    <w:rsid w:val="00130113"/>
    <w:rsid w:val="00130943"/>
    <w:rsid w:val="001309CB"/>
    <w:rsid w:val="00131488"/>
    <w:rsid w:val="001335DC"/>
    <w:rsid w:val="00133CF9"/>
    <w:rsid w:val="00133E90"/>
    <w:rsid w:val="00135925"/>
    <w:rsid w:val="00135D2D"/>
    <w:rsid w:val="00136624"/>
    <w:rsid w:val="00137631"/>
    <w:rsid w:val="001420CD"/>
    <w:rsid w:val="00142809"/>
    <w:rsid w:val="00142A25"/>
    <w:rsid w:val="001432FB"/>
    <w:rsid w:val="0014493F"/>
    <w:rsid w:val="00144B30"/>
    <w:rsid w:val="00145664"/>
    <w:rsid w:val="001459B3"/>
    <w:rsid w:val="00145A04"/>
    <w:rsid w:val="00145A60"/>
    <w:rsid w:val="00147DF4"/>
    <w:rsid w:val="00150849"/>
    <w:rsid w:val="00150CB1"/>
    <w:rsid w:val="00151506"/>
    <w:rsid w:val="001516B8"/>
    <w:rsid w:val="00152093"/>
    <w:rsid w:val="00152D5A"/>
    <w:rsid w:val="00152E99"/>
    <w:rsid w:val="0015370E"/>
    <w:rsid w:val="00153749"/>
    <w:rsid w:val="0015377D"/>
    <w:rsid w:val="00153899"/>
    <w:rsid w:val="00153CD5"/>
    <w:rsid w:val="00153D18"/>
    <w:rsid w:val="00153DD5"/>
    <w:rsid w:val="00153F40"/>
    <w:rsid w:val="001545E8"/>
    <w:rsid w:val="00154CEC"/>
    <w:rsid w:val="00154F26"/>
    <w:rsid w:val="0015502E"/>
    <w:rsid w:val="00156232"/>
    <w:rsid w:val="0015653E"/>
    <w:rsid w:val="00157336"/>
    <w:rsid w:val="0015778E"/>
    <w:rsid w:val="00160058"/>
    <w:rsid w:val="00160072"/>
    <w:rsid w:val="00161094"/>
    <w:rsid w:val="00162120"/>
    <w:rsid w:val="00162E09"/>
    <w:rsid w:val="00162E1C"/>
    <w:rsid w:val="00163238"/>
    <w:rsid w:val="00163683"/>
    <w:rsid w:val="001636F3"/>
    <w:rsid w:val="00163718"/>
    <w:rsid w:val="001637DE"/>
    <w:rsid w:val="00164283"/>
    <w:rsid w:val="00164CE6"/>
    <w:rsid w:val="00165CB9"/>
    <w:rsid w:val="00165EF8"/>
    <w:rsid w:val="00166B25"/>
    <w:rsid w:val="001670C4"/>
    <w:rsid w:val="0016712C"/>
    <w:rsid w:val="00167BA4"/>
    <w:rsid w:val="0017160C"/>
    <w:rsid w:val="001717F0"/>
    <w:rsid w:val="00171826"/>
    <w:rsid w:val="00171DBE"/>
    <w:rsid w:val="00172391"/>
    <w:rsid w:val="00172811"/>
    <w:rsid w:val="00172CD5"/>
    <w:rsid w:val="0017358A"/>
    <w:rsid w:val="00174609"/>
    <w:rsid w:val="001746FB"/>
    <w:rsid w:val="00175BEC"/>
    <w:rsid w:val="0017760D"/>
    <w:rsid w:val="00177A48"/>
    <w:rsid w:val="00177CF4"/>
    <w:rsid w:val="00177D21"/>
    <w:rsid w:val="00177E97"/>
    <w:rsid w:val="0017F5F0"/>
    <w:rsid w:val="00180932"/>
    <w:rsid w:val="001816DC"/>
    <w:rsid w:val="0018284A"/>
    <w:rsid w:val="00182BDB"/>
    <w:rsid w:val="00182BDF"/>
    <w:rsid w:val="0018353C"/>
    <w:rsid w:val="00183B04"/>
    <w:rsid w:val="001850A5"/>
    <w:rsid w:val="00185F47"/>
    <w:rsid w:val="00187489"/>
    <w:rsid w:val="001876D5"/>
    <w:rsid w:val="00190133"/>
    <w:rsid w:val="001904FA"/>
    <w:rsid w:val="00190BFD"/>
    <w:rsid w:val="00190D72"/>
    <w:rsid w:val="00190E60"/>
    <w:rsid w:val="00190FFA"/>
    <w:rsid w:val="00191C97"/>
    <w:rsid w:val="00192441"/>
    <w:rsid w:val="00192522"/>
    <w:rsid w:val="001926A2"/>
    <w:rsid w:val="0019279B"/>
    <w:rsid w:val="00192E61"/>
    <w:rsid w:val="0019305C"/>
    <w:rsid w:val="00193B02"/>
    <w:rsid w:val="00193F5A"/>
    <w:rsid w:val="001945FF"/>
    <w:rsid w:val="00194F8E"/>
    <w:rsid w:val="0019515F"/>
    <w:rsid w:val="00195434"/>
    <w:rsid w:val="0019570C"/>
    <w:rsid w:val="00195CB8"/>
    <w:rsid w:val="0019705A"/>
    <w:rsid w:val="001973F9"/>
    <w:rsid w:val="001A001D"/>
    <w:rsid w:val="001A0346"/>
    <w:rsid w:val="001A0952"/>
    <w:rsid w:val="001A0A02"/>
    <w:rsid w:val="001A0D30"/>
    <w:rsid w:val="001A0D87"/>
    <w:rsid w:val="001A1105"/>
    <w:rsid w:val="001A11E7"/>
    <w:rsid w:val="001A228D"/>
    <w:rsid w:val="001A275A"/>
    <w:rsid w:val="001A3B9D"/>
    <w:rsid w:val="001A3E5C"/>
    <w:rsid w:val="001A40CA"/>
    <w:rsid w:val="001A4105"/>
    <w:rsid w:val="001A4845"/>
    <w:rsid w:val="001A4E87"/>
    <w:rsid w:val="001A51AA"/>
    <w:rsid w:val="001A5544"/>
    <w:rsid w:val="001A55C9"/>
    <w:rsid w:val="001A5FAF"/>
    <w:rsid w:val="001A6288"/>
    <w:rsid w:val="001A6472"/>
    <w:rsid w:val="001A68A5"/>
    <w:rsid w:val="001A68E8"/>
    <w:rsid w:val="001A6DCF"/>
    <w:rsid w:val="001A6E14"/>
    <w:rsid w:val="001A7CC8"/>
    <w:rsid w:val="001A7D75"/>
    <w:rsid w:val="001A7DC7"/>
    <w:rsid w:val="001B0A8C"/>
    <w:rsid w:val="001B1861"/>
    <w:rsid w:val="001B2F43"/>
    <w:rsid w:val="001B30BD"/>
    <w:rsid w:val="001B333D"/>
    <w:rsid w:val="001B339D"/>
    <w:rsid w:val="001B4155"/>
    <w:rsid w:val="001B4303"/>
    <w:rsid w:val="001B47D7"/>
    <w:rsid w:val="001B4BC4"/>
    <w:rsid w:val="001B4FA9"/>
    <w:rsid w:val="001B5907"/>
    <w:rsid w:val="001B658F"/>
    <w:rsid w:val="001B66AB"/>
    <w:rsid w:val="001B6F4B"/>
    <w:rsid w:val="001B7D68"/>
    <w:rsid w:val="001C0414"/>
    <w:rsid w:val="001C1286"/>
    <w:rsid w:val="001C1931"/>
    <w:rsid w:val="001C19B8"/>
    <w:rsid w:val="001C1A26"/>
    <w:rsid w:val="001C1D6C"/>
    <w:rsid w:val="001C1D84"/>
    <w:rsid w:val="001C263B"/>
    <w:rsid w:val="001C354C"/>
    <w:rsid w:val="001C3872"/>
    <w:rsid w:val="001C3FCF"/>
    <w:rsid w:val="001C536C"/>
    <w:rsid w:val="001C5CA9"/>
    <w:rsid w:val="001C5FFD"/>
    <w:rsid w:val="001C6DCD"/>
    <w:rsid w:val="001C7775"/>
    <w:rsid w:val="001C7AF5"/>
    <w:rsid w:val="001D2628"/>
    <w:rsid w:val="001D29FD"/>
    <w:rsid w:val="001D3FD3"/>
    <w:rsid w:val="001D41B0"/>
    <w:rsid w:val="001D4E0E"/>
    <w:rsid w:val="001D551A"/>
    <w:rsid w:val="001D58A7"/>
    <w:rsid w:val="001D613C"/>
    <w:rsid w:val="001D6866"/>
    <w:rsid w:val="001D6A4D"/>
    <w:rsid w:val="001D6B64"/>
    <w:rsid w:val="001D71F2"/>
    <w:rsid w:val="001D7F6C"/>
    <w:rsid w:val="001E03E7"/>
    <w:rsid w:val="001E05A4"/>
    <w:rsid w:val="001E153F"/>
    <w:rsid w:val="001E1944"/>
    <w:rsid w:val="001E1FF5"/>
    <w:rsid w:val="001E202E"/>
    <w:rsid w:val="001E206C"/>
    <w:rsid w:val="001E2D42"/>
    <w:rsid w:val="001E30A9"/>
    <w:rsid w:val="001E3209"/>
    <w:rsid w:val="001E3261"/>
    <w:rsid w:val="001E3A66"/>
    <w:rsid w:val="001E3B93"/>
    <w:rsid w:val="001E4B23"/>
    <w:rsid w:val="001E4BE3"/>
    <w:rsid w:val="001E7FA3"/>
    <w:rsid w:val="001F017A"/>
    <w:rsid w:val="001F09C7"/>
    <w:rsid w:val="001F1235"/>
    <w:rsid w:val="001F1BAB"/>
    <w:rsid w:val="001F23FE"/>
    <w:rsid w:val="001F2775"/>
    <w:rsid w:val="001F2CC7"/>
    <w:rsid w:val="001F4F28"/>
    <w:rsid w:val="001F51F6"/>
    <w:rsid w:val="001F5AC2"/>
    <w:rsid w:val="001F5E66"/>
    <w:rsid w:val="001F7B8A"/>
    <w:rsid w:val="001F7C7D"/>
    <w:rsid w:val="001F7E08"/>
    <w:rsid w:val="0020030D"/>
    <w:rsid w:val="00200332"/>
    <w:rsid w:val="002007C6"/>
    <w:rsid w:val="00200EF4"/>
    <w:rsid w:val="00201E69"/>
    <w:rsid w:val="00202E4C"/>
    <w:rsid w:val="00203E8F"/>
    <w:rsid w:val="0020417B"/>
    <w:rsid w:val="00204B24"/>
    <w:rsid w:val="00205DB6"/>
    <w:rsid w:val="00206047"/>
    <w:rsid w:val="002062F5"/>
    <w:rsid w:val="00206624"/>
    <w:rsid w:val="00206B9E"/>
    <w:rsid w:val="00206D85"/>
    <w:rsid w:val="00207388"/>
    <w:rsid w:val="002100AB"/>
    <w:rsid w:val="002101A2"/>
    <w:rsid w:val="002116C7"/>
    <w:rsid w:val="00211D5C"/>
    <w:rsid w:val="00212F21"/>
    <w:rsid w:val="00213853"/>
    <w:rsid w:val="002139D7"/>
    <w:rsid w:val="00214221"/>
    <w:rsid w:val="00214E0D"/>
    <w:rsid w:val="0021588B"/>
    <w:rsid w:val="00216300"/>
    <w:rsid w:val="00216431"/>
    <w:rsid w:val="0021735B"/>
    <w:rsid w:val="00217E89"/>
    <w:rsid w:val="00220141"/>
    <w:rsid w:val="002213FC"/>
    <w:rsid w:val="00221452"/>
    <w:rsid w:val="00221AB2"/>
    <w:rsid w:val="00221F83"/>
    <w:rsid w:val="00221F9D"/>
    <w:rsid w:val="00222354"/>
    <w:rsid w:val="00222B13"/>
    <w:rsid w:val="00222D45"/>
    <w:rsid w:val="00222F9C"/>
    <w:rsid w:val="002242AB"/>
    <w:rsid w:val="0022448C"/>
    <w:rsid w:val="00224AE4"/>
    <w:rsid w:val="00224EF7"/>
    <w:rsid w:val="0022554D"/>
    <w:rsid w:val="002260E4"/>
    <w:rsid w:val="00226E41"/>
    <w:rsid w:val="00231A7F"/>
    <w:rsid w:val="00232236"/>
    <w:rsid w:val="00232CA6"/>
    <w:rsid w:val="00232E67"/>
    <w:rsid w:val="0023435D"/>
    <w:rsid w:val="00234842"/>
    <w:rsid w:val="00234C38"/>
    <w:rsid w:val="00235090"/>
    <w:rsid w:val="00235581"/>
    <w:rsid w:val="00235D9E"/>
    <w:rsid w:val="002360E7"/>
    <w:rsid w:val="0023616D"/>
    <w:rsid w:val="00236944"/>
    <w:rsid w:val="00236A38"/>
    <w:rsid w:val="002375EB"/>
    <w:rsid w:val="00237D7E"/>
    <w:rsid w:val="00240923"/>
    <w:rsid w:val="002410D1"/>
    <w:rsid w:val="00241370"/>
    <w:rsid w:val="00241EFA"/>
    <w:rsid w:val="0024279B"/>
    <w:rsid w:val="00242D9C"/>
    <w:rsid w:val="002439FF"/>
    <w:rsid w:val="00244562"/>
    <w:rsid w:val="00245159"/>
    <w:rsid w:val="002453CF"/>
    <w:rsid w:val="00245E49"/>
    <w:rsid w:val="002464F3"/>
    <w:rsid w:val="00247375"/>
    <w:rsid w:val="0024750E"/>
    <w:rsid w:val="002476D8"/>
    <w:rsid w:val="00247CA9"/>
    <w:rsid w:val="002519F2"/>
    <w:rsid w:val="00253573"/>
    <w:rsid w:val="0025373E"/>
    <w:rsid w:val="00253EA3"/>
    <w:rsid w:val="00254477"/>
    <w:rsid w:val="002546ED"/>
    <w:rsid w:val="00254F62"/>
    <w:rsid w:val="00255351"/>
    <w:rsid w:val="0025583C"/>
    <w:rsid w:val="0025595D"/>
    <w:rsid w:val="002559D0"/>
    <w:rsid w:val="00255EF6"/>
    <w:rsid w:val="00256154"/>
    <w:rsid w:val="00256698"/>
    <w:rsid w:val="0025753A"/>
    <w:rsid w:val="002609C5"/>
    <w:rsid w:val="00261165"/>
    <w:rsid w:val="0026158C"/>
    <w:rsid w:val="00262988"/>
    <w:rsid w:val="00262AFA"/>
    <w:rsid w:val="002633C3"/>
    <w:rsid w:val="00263A62"/>
    <w:rsid w:val="002642A0"/>
    <w:rsid w:val="002665FE"/>
    <w:rsid w:val="00266ECF"/>
    <w:rsid w:val="00267657"/>
    <w:rsid w:val="0026777F"/>
    <w:rsid w:val="00267C7E"/>
    <w:rsid w:val="00267EE2"/>
    <w:rsid w:val="00270803"/>
    <w:rsid w:val="002711AD"/>
    <w:rsid w:val="00271775"/>
    <w:rsid w:val="00272277"/>
    <w:rsid w:val="00272834"/>
    <w:rsid w:val="0027288D"/>
    <w:rsid w:val="00273023"/>
    <w:rsid w:val="002737E6"/>
    <w:rsid w:val="00273AEA"/>
    <w:rsid w:val="00275A07"/>
    <w:rsid w:val="00275D95"/>
    <w:rsid w:val="002769E5"/>
    <w:rsid w:val="00276D5D"/>
    <w:rsid w:val="00280364"/>
    <w:rsid w:val="002807E0"/>
    <w:rsid w:val="00281227"/>
    <w:rsid w:val="0028147F"/>
    <w:rsid w:val="002814BF"/>
    <w:rsid w:val="00282466"/>
    <w:rsid w:val="00282564"/>
    <w:rsid w:val="00282B56"/>
    <w:rsid w:val="002846F7"/>
    <w:rsid w:val="002851C4"/>
    <w:rsid w:val="0028625E"/>
    <w:rsid w:val="002863E3"/>
    <w:rsid w:val="00287162"/>
    <w:rsid w:val="00287742"/>
    <w:rsid w:val="00290060"/>
    <w:rsid w:val="002901A5"/>
    <w:rsid w:val="002916E0"/>
    <w:rsid w:val="002918BB"/>
    <w:rsid w:val="00291F57"/>
    <w:rsid w:val="002923DB"/>
    <w:rsid w:val="00292BD3"/>
    <w:rsid w:val="00293776"/>
    <w:rsid w:val="0029568F"/>
    <w:rsid w:val="00295AE0"/>
    <w:rsid w:val="0029605E"/>
    <w:rsid w:val="0029626D"/>
    <w:rsid w:val="00296F19"/>
    <w:rsid w:val="00297C8E"/>
    <w:rsid w:val="002A020B"/>
    <w:rsid w:val="002A0DA3"/>
    <w:rsid w:val="002A1A72"/>
    <w:rsid w:val="002A1AB8"/>
    <w:rsid w:val="002A224D"/>
    <w:rsid w:val="002A2AB6"/>
    <w:rsid w:val="002A2EE8"/>
    <w:rsid w:val="002A35ED"/>
    <w:rsid w:val="002A3D6F"/>
    <w:rsid w:val="002A459F"/>
    <w:rsid w:val="002A4928"/>
    <w:rsid w:val="002A4B03"/>
    <w:rsid w:val="002A4E73"/>
    <w:rsid w:val="002A54E4"/>
    <w:rsid w:val="002A55DD"/>
    <w:rsid w:val="002A5755"/>
    <w:rsid w:val="002A57BB"/>
    <w:rsid w:val="002A639F"/>
    <w:rsid w:val="002A6674"/>
    <w:rsid w:val="002A6A65"/>
    <w:rsid w:val="002A797F"/>
    <w:rsid w:val="002A7E2A"/>
    <w:rsid w:val="002B0A3B"/>
    <w:rsid w:val="002B0AB8"/>
    <w:rsid w:val="002B1597"/>
    <w:rsid w:val="002B2D7E"/>
    <w:rsid w:val="002B30C5"/>
    <w:rsid w:val="002B3318"/>
    <w:rsid w:val="002B3744"/>
    <w:rsid w:val="002B4837"/>
    <w:rsid w:val="002B5F95"/>
    <w:rsid w:val="002B66B4"/>
    <w:rsid w:val="002B67E2"/>
    <w:rsid w:val="002B73D5"/>
    <w:rsid w:val="002B7B0B"/>
    <w:rsid w:val="002C00C4"/>
    <w:rsid w:val="002C074E"/>
    <w:rsid w:val="002C0BE4"/>
    <w:rsid w:val="002C0C37"/>
    <w:rsid w:val="002C1473"/>
    <w:rsid w:val="002C232A"/>
    <w:rsid w:val="002C3433"/>
    <w:rsid w:val="002C3764"/>
    <w:rsid w:val="002C382E"/>
    <w:rsid w:val="002C3960"/>
    <w:rsid w:val="002C3DC3"/>
    <w:rsid w:val="002C44AB"/>
    <w:rsid w:val="002C4729"/>
    <w:rsid w:val="002C53E1"/>
    <w:rsid w:val="002C5934"/>
    <w:rsid w:val="002C61CC"/>
    <w:rsid w:val="002C6E62"/>
    <w:rsid w:val="002C7278"/>
    <w:rsid w:val="002D132A"/>
    <w:rsid w:val="002D181A"/>
    <w:rsid w:val="002D184C"/>
    <w:rsid w:val="002D1B4B"/>
    <w:rsid w:val="002D1D81"/>
    <w:rsid w:val="002D2618"/>
    <w:rsid w:val="002D2C98"/>
    <w:rsid w:val="002D4454"/>
    <w:rsid w:val="002D56C3"/>
    <w:rsid w:val="002D57BD"/>
    <w:rsid w:val="002D5B35"/>
    <w:rsid w:val="002D5D9D"/>
    <w:rsid w:val="002D6538"/>
    <w:rsid w:val="002D66CF"/>
    <w:rsid w:val="002D6C42"/>
    <w:rsid w:val="002E00C1"/>
    <w:rsid w:val="002E0178"/>
    <w:rsid w:val="002E0338"/>
    <w:rsid w:val="002E0635"/>
    <w:rsid w:val="002E0F2A"/>
    <w:rsid w:val="002E1258"/>
    <w:rsid w:val="002E1814"/>
    <w:rsid w:val="002E2516"/>
    <w:rsid w:val="002E66E0"/>
    <w:rsid w:val="002F0379"/>
    <w:rsid w:val="002F16C8"/>
    <w:rsid w:val="002F16FD"/>
    <w:rsid w:val="002F1707"/>
    <w:rsid w:val="002F19B0"/>
    <w:rsid w:val="002F1DDF"/>
    <w:rsid w:val="002F1FA5"/>
    <w:rsid w:val="002F2EA9"/>
    <w:rsid w:val="002F39B0"/>
    <w:rsid w:val="002F4107"/>
    <w:rsid w:val="002F4340"/>
    <w:rsid w:val="002F4953"/>
    <w:rsid w:val="002F548F"/>
    <w:rsid w:val="002F5A14"/>
    <w:rsid w:val="002F5AA3"/>
    <w:rsid w:val="002F6236"/>
    <w:rsid w:val="002F62EF"/>
    <w:rsid w:val="002F6C3B"/>
    <w:rsid w:val="002F7D2F"/>
    <w:rsid w:val="0030007C"/>
    <w:rsid w:val="00300B39"/>
    <w:rsid w:val="003020C2"/>
    <w:rsid w:val="00302217"/>
    <w:rsid w:val="0030275C"/>
    <w:rsid w:val="003028A4"/>
    <w:rsid w:val="003030BF"/>
    <w:rsid w:val="0030484C"/>
    <w:rsid w:val="00304920"/>
    <w:rsid w:val="00304CF5"/>
    <w:rsid w:val="00304FF6"/>
    <w:rsid w:val="0030521A"/>
    <w:rsid w:val="0030553B"/>
    <w:rsid w:val="00305639"/>
    <w:rsid w:val="00306290"/>
    <w:rsid w:val="00307435"/>
    <w:rsid w:val="00307EC6"/>
    <w:rsid w:val="00311213"/>
    <w:rsid w:val="00311241"/>
    <w:rsid w:val="00311605"/>
    <w:rsid w:val="00311B1C"/>
    <w:rsid w:val="0031241A"/>
    <w:rsid w:val="00312805"/>
    <w:rsid w:val="0031282C"/>
    <w:rsid w:val="0031284E"/>
    <w:rsid w:val="00312D5E"/>
    <w:rsid w:val="00313830"/>
    <w:rsid w:val="00313976"/>
    <w:rsid w:val="00313A10"/>
    <w:rsid w:val="0031531A"/>
    <w:rsid w:val="003173F6"/>
    <w:rsid w:val="00317A50"/>
    <w:rsid w:val="00321176"/>
    <w:rsid w:val="00322033"/>
    <w:rsid w:val="00322076"/>
    <w:rsid w:val="0032295D"/>
    <w:rsid w:val="0032388B"/>
    <w:rsid w:val="00324A0B"/>
    <w:rsid w:val="00324FA2"/>
    <w:rsid w:val="0032565F"/>
    <w:rsid w:val="00327F6F"/>
    <w:rsid w:val="0033075F"/>
    <w:rsid w:val="00330E2E"/>
    <w:rsid w:val="00331DF4"/>
    <w:rsid w:val="003325A6"/>
    <w:rsid w:val="00332649"/>
    <w:rsid w:val="00332DBE"/>
    <w:rsid w:val="003330F5"/>
    <w:rsid w:val="00333255"/>
    <w:rsid w:val="003338DC"/>
    <w:rsid w:val="0033410D"/>
    <w:rsid w:val="00334C70"/>
    <w:rsid w:val="00334CC4"/>
    <w:rsid w:val="003374BB"/>
    <w:rsid w:val="00337D96"/>
    <w:rsid w:val="00340262"/>
    <w:rsid w:val="00340B8A"/>
    <w:rsid w:val="00340EC0"/>
    <w:rsid w:val="0034152A"/>
    <w:rsid w:val="00341717"/>
    <w:rsid w:val="003419EB"/>
    <w:rsid w:val="00341E04"/>
    <w:rsid w:val="003427B3"/>
    <w:rsid w:val="003428A7"/>
    <w:rsid w:val="00342C31"/>
    <w:rsid w:val="0034329E"/>
    <w:rsid w:val="003433F6"/>
    <w:rsid w:val="0034383C"/>
    <w:rsid w:val="00343C03"/>
    <w:rsid w:val="00343CBA"/>
    <w:rsid w:val="00344125"/>
    <w:rsid w:val="00344B97"/>
    <w:rsid w:val="00344EF7"/>
    <w:rsid w:val="003462B4"/>
    <w:rsid w:val="003463BE"/>
    <w:rsid w:val="00346BE6"/>
    <w:rsid w:val="00347AB1"/>
    <w:rsid w:val="0035005F"/>
    <w:rsid w:val="003503B7"/>
    <w:rsid w:val="00352119"/>
    <w:rsid w:val="00352BB0"/>
    <w:rsid w:val="003536B2"/>
    <w:rsid w:val="00354819"/>
    <w:rsid w:val="00354878"/>
    <w:rsid w:val="00354B2D"/>
    <w:rsid w:val="00355C8E"/>
    <w:rsid w:val="00355D18"/>
    <w:rsid w:val="0035623A"/>
    <w:rsid w:val="00356363"/>
    <w:rsid w:val="003566F0"/>
    <w:rsid w:val="00357537"/>
    <w:rsid w:val="0035763E"/>
    <w:rsid w:val="003601D7"/>
    <w:rsid w:val="00360CCD"/>
    <w:rsid w:val="003623AE"/>
    <w:rsid w:val="003631C0"/>
    <w:rsid w:val="0036391E"/>
    <w:rsid w:val="00363F85"/>
    <w:rsid w:val="00364698"/>
    <w:rsid w:val="003646E2"/>
    <w:rsid w:val="0036471C"/>
    <w:rsid w:val="00364CE5"/>
    <w:rsid w:val="0036558F"/>
    <w:rsid w:val="00365B00"/>
    <w:rsid w:val="00365D97"/>
    <w:rsid w:val="00366763"/>
    <w:rsid w:val="0037030C"/>
    <w:rsid w:val="00370FDF"/>
    <w:rsid w:val="003721C2"/>
    <w:rsid w:val="00372E0C"/>
    <w:rsid w:val="00372ED5"/>
    <w:rsid w:val="003747DA"/>
    <w:rsid w:val="00374C4E"/>
    <w:rsid w:val="00374FC9"/>
    <w:rsid w:val="003754DE"/>
    <w:rsid w:val="00375694"/>
    <w:rsid w:val="00375B76"/>
    <w:rsid w:val="003765DD"/>
    <w:rsid w:val="00376EB5"/>
    <w:rsid w:val="00377D38"/>
    <w:rsid w:val="00380674"/>
    <w:rsid w:val="0038080E"/>
    <w:rsid w:val="00380BC6"/>
    <w:rsid w:val="00381512"/>
    <w:rsid w:val="00382693"/>
    <w:rsid w:val="00383053"/>
    <w:rsid w:val="003830C5"/>
    <w:rsid w:val="00383C2B"/>
    <w:rsid w:val="00384217"/>
    <w:rsid w:val="0038437F"/>
    <w:rsid w:val="00385091"/>
    <w:rsid w:val="00385F02"/>
    <w:rsid w:val="0038651E"/>
    <w:rsid w:val="00387A5D"/>
    <w:rsid w:val="00387D9E"/>
    <w:rsid w:val="00390E9A"/>
    <w:rsid w:val="0039164F"/>
    <w:rsid w:val="00391DF1"/>
    <w:rsid w:val="00392097"/>
    <w:rsid w:val="00392B14"/>
    <w:rsid w:val="00392DAA"/>
    <w:rsid w:val="003945D7"/>
    <w:rsid w:val="0039505B"/>
    <w:rsid w:val="00396990"/>
    <w:rsid w:val="00396E83"/>
    <w:rsid w:val="003973C9"/>
    <w:rsid w:val="003A0117"/>
    <w:rsid w:val="003A0130"/>
    <w:rsid w:val="003A1227"/>
    <w:rsid w:val="003A1C80"/>
    <w:rsid w:val="003A1FC9"/>
    <w:rsid w:val="003A226C"/>
    <w:rsid w:val="003A22FC"/>
    <w:rsid w:val="003A3B8A"/>
    <w:rsid w:val="003A3F24"/>
    <w:rsid w:val="003A4925"/>
    <w:rsid w:val="003A4D2A"/>
    <w:rsid w:val="003A4F43"/>
    <w:rsid w:val="003A512E"/>
    <w:rsid w:val="003A63E1"/>
    <w:rsid w:val="003A6798"/>
    <w:rsid w:val="003A6E32"/>
    <w:rsid w:val="003A78F3"/>
    <w:rsid w:val="003A7BBD"/>
    <w:rsid w:val="003B143D"/>
    <w:rsid w:val="003B1691"/>
    <w:rsid w:val="003B1E4A"/>
    <w:rsid w:val="003B231A"/>
    <w:rsid w:val="003B270B"/>
    <w:rsid w:val="003B2E5F"/>
    <w:rsid w:val="003B2FA5"/>
    <w:rsid w:val="003B3096"/>
    <w:rsid w:val="003B3B04"/>
    <w:rsid w:val="003B3B37"/>
    <w:rsid w:val="003B3C8C"/>
    <w:rsid w:val="003B43D0"/>
    <w:rsid w:val="003B4608"/>
    <w:rsid w:val="003B566C"/>
    <w:rsid w:val="003B5C80"/>
    <w:rsid w:val="003B60AB"/>
    <w:rsid w:val="003B6950"/>
    <w:rsid w:val="003B6C06"/>
    <w:rsid w:val="003B6DD1"/>
    <w:rsid w:val="003B72A5"/>
    <w:rsid w:val="003B7BA8"/>
    <w:rsid w:val="003B7CAD"/>
    <w:rsid w:val="003B7E42"/>
    <w:rsid w:val="003C011D"/>
    <w:rsid w:val="003C055B"/>
    <w:rsid w:val="003C0DE5"/>
    <w:rsid w:val="003C0EFA"/>
    <w:rsid w:val="003C1088"/>
    <w:rsid w:val="003C145F"/>
    <w:rsid w:val="003C2E54"/>
    <w:rsid w:val="003C3000"/>
    <w:rsid w:val="003C38AA"/>
    <w:rsid w:val="003C3E81"/>
    <w:rsid w:val="003C400C"/>
    <w:rsid w:val="003C414C"/>
    <w:rsid w:val="003C5564"/>
    <w:rsid w:val="003C5581"/>
    <w:rsid w:val="003C62AC"/>
    <w:rsid w:val="003C6387"/>
    <w:rsid w:val="003C7348"/>
    <w:rsid w:val="003C79CB"/>
    <w:rsid w:val="003D0584"/>
    <w:rsid w:val="003D0B79"/>
    <w:rsid w:val="003D0E5C"/>
    <w:rsid w:val="003D1760"/>
    <w:rsid w:val="003D1844"/>
    <w:rsid w:val="003D1FD6"/>
    <w:rsid w:val="003D2263"/>
    <w:rsid w:val="003D354B"/>
    <w:rsid w:val="003D3C90"/>
    <w:rsid w:val="003D505F"/>
    <w:rsid w:val="003D5112"/>
    <w:rsid w:val="003D5A4D"/>
    <w:rsid w:val="003D637D"/>
    <w:rsid w:val="003E0195"/>
    <w:rsid w:val="003E0ADB"/>
    <w:rsid w:val="003E0C19"/>
    <w:rsid w:val="003E0E5C"/>
    <w:rsid w:val="003E1A2C"/>
    <w:rsid w:val="003E1EC5"/>
    <w:rsid w:val="003E3050"/>
    <w:rsid w:val="003E34F1"/>
    <w:rsid w:val="003E443C"/>
    <w:rsid w:val="003E468C"/>
    <w:rsid w:val="003E4E08"/>
    <w:rsid w:val="003E5298"/>
    <w:rsid w:val="003E5C34"/>
    <w:rsid w:val="003E5CAA"/>
    <w:rsid w:val="003E611F"/>
    <w:rsid w:val="003E6320"/>
    <w:rsid w:val="003E6E1D"/>
    <w:rsid w:val="003E7B34"/>
    <w:rsid w:val="003F0295"/>
    <w:rsid w:val="003F0377"/>
    <w:rsid w:val="003F055D"/>
    <w:rsid w:val="003F1049"/>
    <w:rsid w:val="003F1316"/>
    <w:rsid w:val="003F139B"/>
    <w:rsid w:val="003F143B"/>
    <w:rsid w:val="003F1A71"/>
    <w:rsid w:val="003F1B52"/>
    <w:rsid w:val="003F23A6"/>
    <w:rsid w:val="003F26DE"/>
    <w:rsid w:val="003F2B31"/>
    <w:rsid w:val="003F2B4E"/>
    <w:rsid w:val="003F2FF0"/>
    <w:rsid w:val="003F3DCB"/>
    <w:rsid w:val="003F52D7"/>
    <w:rsid w:val="003F5439"/>
    <w:rsid w:val="003F5484"/>
    <w:rsid w:val="003F6C35"/>
    <w:rsid w:val="003F76A0"/>
    <w:rsid w:val="003F7C93"/>
    <w:rsid w:val="00400092"/>
    <w:rsid w:val="00400375"/>
    <w:rsid w:val="00400774"/>
    <w:rsid w:val="004011DC"/>
    <w:rsid w:val="004014D3"/>
    <w:rsid w:val="0040198B"/>
    <w:rsid w:val="004027F1"/>
    <w:rsid w:val="00402D11"/>
    <w:rsid w:val="00404899"/>
    <w:rsid w:val="004048DF"/>
    <w:rsid w:val="00404C37"/>
    <w:rsid w:val="00406168"/>
    <w:rsid w:val="004066ED"/>
    <w:rsid w:val="00406DCE"/>
    <w:rsid w:val="0040714F"/>
    <w:rsid w:val="00407824"/>
    <w:rsid w:val="00411E09"/>
    <w:rsid w:val="0041302C"/>
    <w:rsid w:val="004141CD"/>
    <w:rsid w:val="00414CDC"/>
    <w:rsid w:val="00415711"/>
    <w:rsid w:val="00415E8B"/>
    <w:rsid w:val="00415FE9"/>
    <w:rsid w:val="00416449"/>
    <w:rsid w:val="0041713E"/>
    <w:rsid w:val="0041799B"/>
    <w:rsid w:val="00417F0F"/>
    <w:rsid w:val="00420279"/>
    <w:rsid w:val="004212D4"/>
    <w:rsid w:val="00421743"/>
    <w:rsid w:val="004226E0"/>
    <w:rsid w:val="004228AD"/>
    <w:rsid w:val="00422A96"/>
    <w:rsid w:val="00422E34"/>
    <w:rsid w:val="0042330E"/>
    <w:rsid w:val="00423457"/>
    <w:rsid w:val="00424475"/>
    <w:rsid w:val="0042490E"/>
    <w:rsid w:val="00424B13"/>
    <w:rsid w:val="00424E17"/>
    <w:rsid w:val="00424EF7"/>
    <w:rsid w:val="00425478"/>
    <w:rsid w:val="004267E3"/>
    <w:rsid w:val="00427D43"/>
    <w:rsid w:val="00430BB8"/>
    <w:rsid w:val="00430E48"/>
    <w:rsid w:val="00430E6B"/>
    <w:rsid w:val="00431DB0"/>
    <w:rsid w:val="004321EA"/>
    <w:rsid w:val="004323BA"/>
    <w:rsid w:val="0043333E"/>
    <w:rsid w:val="00433991"/>
    <w:rsid w:val="004342A6"/>
    <w:rsid w:val="004344F8"/>
    <w:rsid w:val="004344FF"/>
    <w:rsid w:val="004346A7"/>
    <w:rsid w:val="00434D3F"/>
    <w:rsid w:val="00435C81"/>
    <w:rsid w:val="00436CE5"/>
    <w:rsid w:val="00436D4E"/>
    <w:rsid w:val="004374C9"/>
    <w:rsid w:val="00440CB2"/>
    <w:rsid w:val="004416AD"/>
    <w:rsid w:val="004420FD"/>
    <w:rsid w:val="004428D7"/>
    <w:rsid w:val="00443AB7"/>
    <w:rsid w:val="00443D58"/>
    <w:rsid w:val="004445D6"/>
    <w:rsid w:val="004449E8"/>
    <w:rsid w:val="00447641"/>
    <w:rsid w:val="00452677"/>
    <w:rsid w:val="004535E7"/>
    <w:rsid w:val="004536D9"/>
    <w:rsid w:val="00453749"/>
    <w:rsid w:val="0045509D"/>
    <w:rsid w:val="004559D5"/>
    <w:rsid w:val="00455D91"/>
    <w:rsid w:val="0045648D"/>
    <w:rsid w:val="00456F17"/>
    <w:rsid w:val="00457437"/>
    <w:rsid w:val="00457EDC"/>
    <w:rsid w:val="00460946"/>
    <w:rsid w:val="00460AD8"/>
    <w:rsid w:val="00461126"/>
    <w:rsid w:val="004619FA"/>
    <w:rsid w:val="00461B2F"/>
    <w:rsid w:val="004620AC"/>
    <w:rsid w:val="0046253E"/>
    <w:rsid w:val="00462543"/>
    <w:rsid w:val="00462A81"/>
    <w:rsid w:val="0046337E"/>
    <w:rsid w:val="0046343C"/>
    <w:rsid w:val="004634D1"/>
    <w:rsid w:val="00464405"/>
    <w:rsid w:val="00465832"/>
    <w:rsid w:val="00466425"/>
    <w:rsid w:val="004665ED"/>
    <w:rsid w:val="00466858"/>
    <w:rsid w:val="00466918"/>
    <w:rsid w:val="00467719"/>
    <w:rsid w:val="0047004A"/>
    <w:rsid w:val="00470074"/>
    <w:rsid w:val="0047083C"/>
    <w:rsid w:val="004708B6"/>
    <w:rsid w:val="00470A40"/>
    <w:rsid w:val="00470B38"/>
    <w:rsid w:val="00470C42"/>
    <w:rsid w:val="00470C59"/>
    <w:rsid w:val="00471333"/>
    <w:rsid w:val="0047261E"/>
    <w:rsid w:val="00472F54"/>
    <w:rsid w:val="00473742"/>
    <w:rsid w:val="00474042"/>
    <w:rsid w:val="00474790"/>
    <w:rsid w:val="0047554D"/>
    <w:rsid w:val="004761FD"/>
    <w:rsid w:val="004764A2"/>
    <w:rsid w:val="00476E0A"/>
    <w:rsid w:val="00476E47"/>
    <w:rsid w:val="004801E7"/>
    <w:rsid w:val="004803D7"/>
    <w:rsid w:val="0048076F"/>
    <w:rsid w:val="0048288D"/>
    <w:rsid w:val="00483BC0"/>
    <w:rsid w:val="0048404B"/>
    <w:rsid w:val="00484901"/>
    <w:rsid w:val="00484AF1"/>
    <w:rsid w:val="00484CCE"/>
    <w:rsid w:val="004852DF"/>
    <w:rsid w:val="00485D59"/>
    <w:rsid w:val="004868B7"/>
    <w:rsid w:val="004868C3"/>
    <w:rsid w:val="00486B99"/>
    <w:rsid w:val="00486EE0"/>
    <w:rsid w:val="00487C52"/>
    <w:rsid w:val="00487CCE"/>
    <w:rsid w:val="004900A4"/>
    <w:rsid w:val="004903F2"/>
    <w:rsid w:val="0049074C"/>
    <w:rsid w:val="00490BE7"/>
    <w:rsid w:val="0049109C"/>
    <w:rsid w:val="004910A1"/>
    <w:rsid w:val="00491511"/>
    <w:rsid w:val="00491B3C"/>
    <w:rsid w:val="004920F5"/>
    <w:rsid w:val="00492726"/>
    <w:rsid w:val="004933EF"/>
    <w:rsid w:val="004935BD"/>
    <w:rsid w:val="00493861"/>
    <w:rsid w:val="00493D4E"/>
    <w:rsid w:val="00494178"/>
    <w:rsid w:val="004945AC"/>
    <w:rsid w:val="0049525A"/>
    <w:rsid w:val="00495284"/>
    <w:rsid w:val="00495C97"/>
    <w:rsid w:val="0049643C"/>
    <w:rsid w:val="00496F47"/>
    <w:rsid w:val="00497C99"/>
    <w:rsid w:val="00497E1F"/>
    <w:rsid w:val="004A004B"/>
    <w:rsid w:val="004A00DE"/>
    <w:rsid w:val="004A03EF"/>
    <w:rsid w:val="004A07B4"/>
    <w:rsid w:val="004A1047"/>
    <w:rsid w:val="004A1D2F"/>
    <w:rsid w:val="004A1D85"/>
    <w:rsid w:val="004A2219"/>
    <w:rsid w:val="004A3888"/>
    <w:rsid w:val="004A39CF"/>
    <w:rsid w:val="004A4157"/>
    <w:rsid w:val="004A4187"/>
    <w:rsid w:val="004A52AD"/>
    <w:rsid w:val="004A55ED"/>
    <w:rsid w:val="004A60BC"/>
    <w:rsid w:val="004A6D55"/>
    <w:rsid w:val="004B0463"/>
    <w:rsid w:val="004B0C78"/>
    <w:rsid w:val="004B1050"/>
    <w:rsid w:val="004B198C"/>
    <w:rsid w:val="004B309D"/>
    <w:rsid w:val="004B3607"/>
    <w:rsid w:val="004B3B4B"/>
    <w:rsid w:val="004B478A"/>
    <w:rsid w:val="004B4A7C"/>
    <w:rsid w:val="004B50D9"/>
    <w:rsid w:val="004B68B8"/>
    <w:rsid w:val="004B7238"/>
    <w:rsid w:val="004B7690"/>
    <w:rsid w:val="004B79B8"/>
    <w:rsid w:val="004B79FA"/>
    <w:rsid w:val="004B7E8C"/>
    <w:rsid w:val="004B7F3A"/>
    <w:rsid w:val="004B7F96"/>
    <w:rsid w:val="004C07C6"/>
    <w:rsid w:val="004C0C36"/>
    <w:rsid w:val="004C0D55"/>
    <w:rsid w:val="004C1E28"/>
    <w:rsid w:val="004C2171"/>
    <w:rsid w:val="004C235F"/>
    <w:rsid w:val="004C2585"/>
    <w:rsid w:val="004C27C5"/>
    <w:rsid w:val="004C2826"/>
    <w:rsid w:val="004C30A7"/>
    <w:rsid w:val="004C3120"/>
    <w:rsid w:val="004C5621"/>
    <w:rsid w:val="004C735F"/>
    <w:rsid w:val="004C7E6A"/>
    <w:rsid w:val="004D0510"/>
    <w:rsid w:val="004D053A"/>
    <w:rsid w:val="004D08E7"/>
    <w:rsid w:val="004D28CF"/>
    <w:rsid w:val="004D29A9"/>
    <w:rsid w:val="004D3149"/>
    <w:rsid w:val="004D441A"/>
    <w:rsid w:val="004D5078"/>
    <w:rsid w:val="004D53D0"/>
    <w:rsid w:val="004D56E5"/>
    <w:rsid w:val="004D5879"/>
    <w:rsid w:val="004D7064"/>
    <w:rsid w:val="004D72E2"/>
    <w:rsid w:val="004D736C"/>
    <w:rsid w:val="004D73DF"/>
    <w:rsid w:val="004E03E5"/>
    <w:rsid w:val="004E126C"/>
    <w:rsid w:val="004E1435"/>
    <w:rsid w:val="004E1DC5"/>
    <w:rsid w:val="004E20BA"/>
    <w:rsid w:val="004E3668"/>
    <w:rsid w:val="004E3775"/>
    <w:rsid w:val="004E4992"/>
    <w:rsid w:val="004E5467"/>
    <w:rsid w:val="004E5804"/>
    <w:rsid w:val="004E599C"/>
    <w:rsid w:val="004E6719"/>
    <w:rsid w:val="004E676E"/>
    <w:rsid w:val="004F05EE"/>
    <w:rsid w:val="004F06B3"/>
    <w:rsid w:val="004F12D1"/>
    <w:rsid w:val="004F1E0A"/>
    <w:rsid w:val="004F1E69"/>
    <w:rsid w:val="004F3396"/>
    <w:rsid w:val="004F5D72"/>
    <w:rsid w:val="004F6469"/>
    <w:rsid w:val="004F66F8"/>
    <w:rsid w:val="004F67FD"/>
    <w:rsid w:val="004F7899"/>
    <w:rsid w:val="00500038"/>
    <w:rsid w:val="00500812"/>
    <w:rsid w:val="00500FF3"/>
    <w:rsid w:val="00501FB2"/>
    <w:rsid w:val="00502B31"/>
    <w:rsid w:val="005034E1"/>
    <w:rsid w:val="00504813"/>
    <w:rsid w:val="00505B27"/>
    <w:rsid w:val="005060BA"/>
    <w:rsid w:val="00506133"/>
    <w:rsid w:val="00506382"/>
    <w:rsid w:val="00506B7D"/>
    <w:rsid w:val="00506EF5"/>
    <w:rsid w:val="005078DD"/>
    <w:rsid w:val="00507E83"/>
    <w:rsid w:val="005109A0"/>
    <w:rsid w:val="005119BD"/>
    <w:rsid w:val="005127CC"/>
    <w:rsid w:val="0051292A"/>
    <w:rsid w:val="005129C4"/>
    <w:rsid w:val="00512ED8"/>
    <w:rsid w:val="005135ED"/>
    <w:rsid w:val="0051379C"/>
    <w:rsid w:val="00515C43"/>
    <w:rsid w:val="00515FAB"/>
    <w:rsid w:val="005166CC"/>
    <w:rsid w:val="00517244"/>
    <w:rsid w:val="00520E1A"/>
    <w:rsid w:val="00522675"/>
    <w:rsid w:val="00522F05"/>
    <w:rsid w:val="0052398C"/>
    <w:rsid w:val="00524674"/>
    <w:rsid w:val="00524B8A"/>
    <w:rsid w:val="00525B67"/>
    <w:rsid w:val="00526269"/>
    <w:rsid w:val="00526620"/>
    <w:rsid w:val="0052683A"/>
    <w:rsid w:val="00526FC9"/>
    <w:rsid w:val="00527345"/>
    <w:rsid w:val="00527BD5"/>
    <w:rsid w:val="00527F09"/>
    <w:rsid w:val="005309F1"/>
    <w:rsid w:val="00530B50"/>
    <w:rsid w:val="00530B65"/>
    <w:rsid w:val="005316CC"/>
    <w:rsid w:val="00531DE5"/>
    <w:rsid w:val="0053250C"/>
    <w:rsid w:val="0053264A"/>
    <w:rsid w:val="00533BEA"/>
    <w:rsid w:val="00533D6E"/>
    <w:rsid w:val="005343F5"/>
    <w:rsid w:val="0053449F"/>
    <w:rsid w:val="00534C64"/>
    <w:rsid w:val="00536368"/>
    <w:rsid w:val="005368F7"/>
    <w:rsid w:val="00536DA4"/>
    <w:rsid w:val="005377E7"/>
    <w:rsid w:val="00542A8C"/>
    <w:rsid w:val="00543625"/>
    <w:rsid w:val="005440CE"/>
    <w:rsid w:val="005451BD"/>
    <w:rsid w:val="00545279"/>
    <w:rsid w:val="00545CE0"/>
    <w:rsid w:val="00545D48"/>
    <w:rsid w:val="00546C34"/>
    <w:rsid w:val="00546D3D"/>
    <w:rsid w:val="00546EC2"/>
    <w:rsid w:val="0054752B"/>
    <w:rsid w:val="005475A7"/>
    <w:rsid w:val="005500A3"/>
    <w:rsid w:val="00550556"/>
    <w:rsid w:val="0055103D"/>
    <w:rsid w:val="00551062"/>
    <w:rsid w:val="00551069"/>
    <w:rsid w:val="005518F7"/>
    <w:rsid w:val="005519CC"/>
    <w:rsid w:val="00551A3A"/>
    <w:rsid w:val="0055217E"/>
    <w:rsid w:val="0055243C"/>
    <w:rsid w:val="005525CA"/>
    <w:rsid w:val="00554F42"/>
    <w:rsid w:val="00555201"/>
    <w:rsid w:val="005561F1"/>
    <w:rsid w:val="005565F3"/>
    <w:rsid w:val="00556ECB"/>
    <w:rsid w:val="0056092E"/>
    <w:rsid w:val="00560E97"/>
    <w:rsid w:val="00561251"/>
    <w:rsid w:val="00561B92"/>
    <w:rsid w:val="00561DF6"/>
    <w:rsid w:val="00561FF8"/>
    <w:rsid w:val="0056294D"/>
    <w:rsid w:val="0056332C"/>
    <w:rsid w:val="00563B19"/>
    <w:rsid w:val="00563BA9"/>
    <w:rsid w:val="0056472E"/>
    <w:rsid w:val="0056493C"/>
    <w:rsid w:val="00565190"/>
    <w:rsid w:val="00566437"/>
    <w:rsid w:val="005669E3"/>
    <w:rsid w:val="00567149"/>
    <w:rsid w:val="005672B4"/>
    <w:rsid w:val="00567720"/>
    <w:rsid w:val="005710FD"/>
    <w:rsid w:val="0057135E"/>
    <w:rsid w:val="00571AAB"/>
    <w:rsid w:val="00571EC5"/>
    <w:rsid w:val="00574297"/>
    <w:rsid w:val="00574923"/>
    <w:rsid w:val="00574A40"/>
    <w:rsid w:val="00575188"/>
    <w:rsid w:val="00575283"/>
    <w:rsid w:val="00575C22"/>
    <w:rsid w:val="00575D5A"/>
    <w:rsid w:val="00575D9A"/>
    <w:rsid w:val="00576025"/>
    <w:rsid w:val="00576A53"/>
    <w:rsid w:val="00576A95"/>
    <w:rsid w:val="00576BBA"/>
    <w:rsid w:val="00580491"/>
    <w:rsid w:val="00580F0A"/>
    <w:rsid w:val="00580F29"/>
    <w:rsid w:val="00581079"/>
    <w:rsid w:val="00581371"/>
    <w:rsid w:val="005818B5"/>
    <w:rsid w:val="00582291"/>
    <w:rsid w:val="00582834"/>
    <w:rsid w:val="005828C7"/>
    <w:rsid w:val="005831D7"/>
    <w:rsid w:val="00584243"/>
    <w:rsid w:val="00584608"/>
    <w:rsid w:val="0058717D"/>
    <w:rsid w:val="005872EC"/>
    <w:rsid w:val="00587BF6"/>
    <w:rsid w:val="00587C9B"/>
    <w:rsid w:val="00587DA1"/>
    <w:rsid w:val="00590D73"/>
    <w:rsid w:val="00590F20"/>
    <w:rsid w:val="005921E4"/>
    <w:rsid w:val="00593126"/>
    <w:rsid w:val="00593264"/>
    <w:rsid w:val="00593C5F"/>
    <w:rsid w:val="00593F5A"/>
    <w:rsid w:val="00594164"/>
    <w:rsid w:val="005950C3"/>
    <w:rsid w:val="0059573F"/>
    <w:rsid w:val="00595782"/>
    <w:rsid w:val="00595ED4"/>
    <w:rsid w:val="0059628D"/>
    <w:rsid w:val="00596377"/>
    <w:rsid w:val="0059730D"/>
    <w:rsid w:val="00597DCB"/>
    <w:rsid w:val="005A045B"/>
    <w:rsid w:val="005A2071"/>
    <w:rsid w:val="005A2C22"/>
    <w:rsid w:val="005A3312"/>
    <w:rsid w:val="005A347B"/>
    <w:rsid w:val="005A3533"/>
    <w:rsid w:val="005A3D02"/>
    <w:rsid w:val="005A3FD1"/>
    <w:rsid w:val="005A402E"/>
    <w:rsid w:val="005A44F0"/>
    <w:rsid w:val="005A4AFC"/>
    <w:rsid w:val="005A5710"/>
    <w:rsid w:val="005A5D91"/>
    <w:rsid w:val="005A6EC1"/>
    <w:rsid w:val="005B05EA"/>
    <w:rsid w:val="005B066F"/>
    <w:rsid w:val="005B1907"/>
    <w:rsid w:val="005B23E0"/>
    <w:rsid w:val="005B276E"/>
    <w:rsid w:val="005B3FD7"/>
    <w:rsid w:val="005B5DAE"/>
    <w:rsid w:val="005B6DBA"/>
    <w:rsid w:val="005B6EC8"/>
    <w:rsid w:val="005B70FB"/>
    <w:rsid w:val="005B795A"/>
    <w:rsid w:val="005B7DE1"/>
    <w:rsid w:val="005B7E7C"/>
    <w:rsid w:val="005BC900"/>
    <w:rsid w:val="005C095E"/>
    <w:rsid w:val="005C0D0B"/>
    <w:rsid w:val="005C0EE1"/>
    <w:rsid w:val="005C10DA"/>
    <w:rsid w:val="005C1FEA"/>
    <w:rsid w:val="005C2A7C"/>
    <w:rsid w:val="005C32D7"/>
    <w:rsid w:val="005C343B"/>
    <w:rsid w:val="005C4955"/>
    <w:rsid w:val="005C4D68"/>
    <w:rsid w:val="005C52E3"/>
    <w:rsid w:val="005C560F"/>
    <w:rsid w:val="005C567D"/>
    <w:rsid w:val="005C57A0"/>
    <w:rsid w:val="005C6C1D"/>
    <w:rsid w:val="005C7027"/>
    <w:rsid w:val="005C77D9"/>
    <w:rsid w:val="005C7897"/>
    <w:rsid w:val="005C791C"/>
    <w:rsid w:val="005C7A8F"/>
    <w:rsid w:val="005D0AE1"/>
    <w:rsid w:val="005D129D"/>
    <w:rsid w:val="005D1368"/>
    <w:rsid w:val="005D168F"/>
    <w:rsid w:val="005D2CE9"/>
    <w:rsid w:val="005D3FF3"/>
    <w:rsid w:val="005D553B"/>
    <w:rsid w:val="005D5777"/>
    <w:rsid w:val="005D6347"/>
    <w:rsid w:val="005D65E9"/>
    <w:rsid w:val="005D6BD6"/>
    <w:rsid w:val="005D6F95"/>
    <w:rsid w:val="005D73D8"/>
    <w:rsid w:val="005E1300"/>
    <w:rsid w:val="005E192B"/>
    <w:rsid w:val="005E2CD9"/>
    <w:rsid w:val="005E2D1C"/>
    <w:rsid w:val="005E3088"/>
    <w:rsid w:val="005E35BC"/>
    <w:rsid w:val="005E3E7A"/>
    <w:rsid w:val="005E41B2"/>
    <w:rsid w:val="005E471E"/>
    <w:rsid w:val="005E475B"/>
    <w:rsid w:val="005E488F"/>
    <w:rsid w:val="005E52E5"/>
    <w:rsid w:val="005E5AA8"/>
    <w:rsid w:val="005E5BC9"/>
    <w:rsid w:val="005E646D"/>
    <w:rsid w:val="005E6901"/>
    <w:rsid w:val="005E6F5E"/>
    <w:rsid w:val="005E7F67"/>
    <w:rsid w:val="005F02DF"/>
    <w:rsid w:val="005F08A5"/>
    <w:rsid w:val="005F1E0A"/>
    <w:rsid w:val="005F208C"/>
    <w:rsid w:val="005F20A1"/>
    <w:rsid w:val="005F3665"/>
    <w:rsid w:val="005F372E"/>
    <w:rsid w:val="005F3AD2"/>
    <w:rsid w:val="005F3C2B"/>
    <w:rsid w:val="005F3E9A"/>
    <w:rsid w:val="005F3F29"/>
    <w:rsid w:val="005F4FC3"/>
    <w:rsid w:val="005F5043"/>
    <w:rsid w:val="005F5440"/>
    <w:rsid w:val="005F5DED"/>
    <w:rsid w:val="005F66C2"/>
    <w:rsid w:val="005F7231"/>
    <w:rsid w:val="005F784D"/>
    <w:rsid w:val="005F7C72"/>
    <w:rsid w:val="00600724"/>
    <w:rsid w:val="00600B10"/>
    <w:rsid w:val="00602EB1"/>
    <w:rsid w:val="0060339E"/>
    <w:rsid w:val="0060426A"/>
    <w:rsid w:val="0060461B"/>
    <w:rsid w:val="00605A3A"/>
    <w:rsid w:val="0060615D"/>
    <w:rsid w:val="00606681"/>
    <w:rsid w:val="00606705"/>
    <w:rsid w:val="00606C7B"/>
    <w:rsid w:val="00607E80"/>
    <w:rsid w:val="00610B2B"/>
    <w:rsid w:val="00610D22"/>
    <w:rsid w:val="00611043"/>
    <w:rsid w:val="00611222"/>
    <w:rsid w:val="0061143F"/>
    <w:rsid w:val="00612A5A"/>
    <w:rsid w:val="006131F1"/>
    <w:rsid w:val="00613275"/>
    <w:rsid w:val="00613F6A"/>
    <w:rsid w:val="006150B0"/>
    <w:rsid w:val="0061622D"/>
    <w:rsid w:val="00617031"/>
    <w:rsid w:val="0061774A"/>
    <w:rsid w:val="00617A1E"/>
    <w:rsid w:val="00617F49"/>
    <w:rsid w:val="006214FD"/>
    <w:rsid w:val="00621E96"/>
    <w:rsid w:val="0062222C"/>
    <w:rsid w:val="006228F5"/>
    <w:rsid w:val="00622AE6"/>
    <w:rsid w:val="0062401E"/>
    <w:rsid w:val="00624E20"/>
    <w:rsid w:val="00625B00"/>
    <w:rsid w:val="006270D1"/>
    <w:rsid w:val="00627326"/>
    <w:rsid w:val="00627B3B"/>
    <w:rsid w:val="00627F88"/>
    <w:rsid w:val="00630AFA"/>
    <w:rsid w:val="00630D27"/>
    <w:rsid w:val="00630DCD"/>
    <w:rsid w:val="006311E9"/>
    <w:rsid w:val="006313F3"/>
    <w:rsid w:val="0063276C"/>
    <w:rsid w:val="00632FAA"/>
    <w:rsid w:val="006330A1"/>
    <w:rsid w:val="0063360C"/>
    <w:rsid w:val="006344E3"/>
    <w:rsid w:val="00634B89"/>
    <w:rsid w:val="00635B10"/>
    <w:rsid w:val="00636161"/>
    <w:rsid w:val="00636F24"/>
    <w:rsid w:val="00637030"/>
    <w:rsid w:val="00637332"/>
    <w:rsid w:val="00640431"/>
    <w:rsid w:val="0064049D"/>
    <w:rsid w:val="006405A4"/>
    <w:rsid w:val="0064078A"/>
    <w:rsid w:val="00640B40"/>
    <w:rsid w:val="00641632"/>
    <w:rsid w:val="00642057"/>
    <w:rsid w:val="00642D4B"/>
    <w:rsid w:val="00642D75"/>
    <w:rsid w:val="00642EC4"/>
    <w:rsid w:val="006431C4"/>
    <w:rsid w:val="00643390"/>
    <w:rsid w:val="00643BC1"/>
    <w:rsid w:val="0064497C"/>
    <w:rsid w:val="00644E4A"/>
    <w:rsid w:val="00644FAE"/>
    <w:rsid w:val="006462B7"/>
    <w:rsid w:val="00646363"/>
    <w:rsid w:val="006508A2"/>
    <w:rsid w:val="006508CB"/>
    <w:rsid w:val="006509CC"/>
    <w:rsid w:val="00651D7A"/>
    <w:rsid w:val="00651E4B"/>
    <w:rsid w:val="00652304"/>
    <w:rsid w:val="006525CB"/>
    <w:rsid w:val="00652CE5"/>
    <w:rsid w:val="006531B6"/>
    <w:rsid w:val="00653A6C"/>
    <w:rsid w:val="00654443"/>
    <w:rsid w:val="00654ADC"/>
    <w:rsid w:val="006555AD"/>
    <w:rsid w:val="006558A7"/>
    <w:rsid w:val="006560B9"/>
    <w:rsid w:val="006561BD"/>
    <w:rsid w:val="006566B8"/>
    <w:rsid w:val="006577E5"/>
    <w:rsid w:val="00657C1D"/>
    <w:rsid w:val="00657D4E"/>
    <w:rsid w:val="006604E3"/>
    <w:rsid w:val="00660EA3"/>
    <w:rsid w:val="00661439"/>
    <w:rsid w:val="0066232F"/>
    <w:rsid w:val="00662474"/>
    <w:rsid w:val="00662B39"/>
    <w:rsid w:val="00662D80"/>
    <w:rsid w:val="0066359D"/>
    <w:rsid w:val="006654F6"/>
    <w:rsid w:val="00665B71"/>
    <w:rsid w:val="0066642A"/>
    <w:rsid w:val="006676C2"/>
    <w:rsid w:val="006703DE"/>
    <w:rsid w:val="00671735"/>
    <w:rsid w:val="00672952"/>
    <w:rsid w:val="00672B88"/>
    <w:rsid w:val="00672C78"/>
    <w:rsid w:val="00672EDC"/>
    <w:rsid w:val="00673364"/>
    <w:rsid w:val="00673AEC"/>
    <w:rsid w:val="00674015"/>
    <w:rsid w:val="00675496"/>
    <w:rsid w:val="006759BD"/>
    <w:rsid w:val="00675F0C"/>
    <w:rsid w:val="00676773"/>
    <w:rsid w:val="0067683C"/>
    <w:rsid w:val="006775B2"/>
    <w:rsid w:val="0067770A"/>
    <w:rsid w:val="00677CAB"/>
    <w:rsid w:val="006800E1"/>
    <w:rsid w:val="00680B94"/>
    <w:rsid w:val="0068109A"/>
    <w:rsid w:val="00681E78"/>
    <w:rsid w:val="00682384"/>
    <w:rsid w:val="0068318E"/>
    <w:rsid w:val="006832D3"/>
    <w:rsid w:val="00683931"/>
    <w:rsid w:val="006839CF"/>
    <w:rsid w:val="00684011"/>
    <w:rsid w:val="0068555A"/>
    <w:rsid w:val="00686168"/>
    <w:rsid w:val="0068626F"/>
    <w:rsid w:val="00686A3F"/>
    <w:rsid w:val="00687ABE"/>
    <w:rsid w:val="00687C3C"/>
    <w:rsid w:val="00687E64"/>
    <w:rsid w:val="00690BF1"/>
    <w:rsid w:val="0069191E"/>
    <w:rsid w:val="00691B89"/>
    <w:rsid w:val="00692B6D"/>
    <w:rsid w:val="0069336A"/>
    <w:rsid w:val="00693D02"/>
    <w:rsid w:val="00693D34"/>
    <w:rsid w:val="006941E8"/>
    <w:rsid w:val="00694531"/>
    <w:rsid w:val="00694662"/>
    <w:rsid w:val="00694BBA"/>
    <w:rsid w:val="0069596E"/>
    <w:rsid w:val="00696E00"/>
    <w:rsid w:val="00697769"/>
    <w:rsid w:val="006979E3"/>
    <w:rsid w:val="006A0256"/>
    <w:rsid w:val="006A0345"/>
    <w:rsid w:val="006A06E4"/>
    <w:rsid w:val="006A0A8F"/>
    <w:rsid w:val="006A0D30"/>
    <w:rsid w:val="006A20A2"/>
    <w:rsid w:val="006A22C6"/>
    <w:rsid w:val="006A293F"/>
    <w:rsid w:val="006A2FD3"/>
    <w:rsid w:val="006A3A88"/>
    <w:rsid w:val="006A3C5D"/>
    <w:rsid w:val="006A49BE"/>
    <w:rsid w:val="006A67A1"/>
    <w:rsid w:val="006A6867"/>
    <w:rsid w:val="006A731F"/>
    <w:rsid w:val="006A7ED5"/>
    <w:rsid w:val="006B0FB5"/>
    <w:rsid w:val="006B114F"/>
    <w:rsid w:val="006B1E55"/>
    <w:rsid w:val="006B21CC"/>
    <w:rsid w:val="006B3A99"/>
    <w:rsid w:val="006B3AF8"/>
    <w:rsid w:val="006B40A8"/>
    <w:rsid w:val="006B46E0"/>
    <w:rsid w:val="006B57D9"/>
    <w:rsid w:val="006B5A93"/>
    <w:rsid w:val="006B68D7"/>
    <w:rsid w:val="006B7AC7"/>
    <w:rsid w:val="006B80F7"/>
    <w:rsid w:val="006C08FD"/>
    <w:rsid w:val="006C0AE2"/>
    <w:rsid w:val="006C1110"/>
    <w:rsid w:val="006C1B75"/>
    <w:rsid w:val="006C2074"/>
    <w:rsid w:val="006C20AB"/>
    <w:rsid w:val="006C2673"/>
    <w:rsid w:val="006C28F7"/>
    <w:rsid w:val="006C3EDF"/>
    <w:rsid w:val="006C4716"/>
    <w:rsid w:val="006C5213"/>
    <w:rsid w:val="006C588D"/>
    <w:rsid w:val="006C6762"/>
    <w:rsid w:val="006D04EE"/>
    <w:rsid w:val="006D0552"/>
    <w:rsid w:val="006D0AF1"/>
    <w:rsid w:val="006D0E2C"/>
    <w:rsid w:val="006D2A81"/>
    <w:rsid w:val="006D3C12"/>
    <w:rsid w:val="006D558E"/>
    <w:rsid w:val="006D61A2"/>
    <w:rsid w:val="006D6B73"/>
    <w:rsid w:val="006D7E3F"/>
    <w:rsid w:val="006E0322"/>
    <w:rsid w:val="006E1664"/>
    <w:rsid w:val="006E1994"/>
    <w:rsid w:val="006E2831"/>
    <w:rsid w:val="006E34EB"/>
    <w:rsid w:val="006E4921"/>
    <w:rsid w:val="006E4D81"/>
    <w:rsid w:val="006E5D25"/>
    <w:rsid w:val="006E620E"/>
    <w:rsid w:val="006E6EFF"/>
    <w:rsid w:val="006E7219"/>
    <w:rsid w:val="006E7254"/>
    <w:rsid w:val="006E7397"/>
    <w:rsid w:val="006E7C20"/>
    <w:rsid w:val="006E7F42"/>
    <w:rsid w:val="006F0EF2"/>
    <w:rsid w:val="006F1346"/>
    <w:rsid w:val="006F29E3"/>
    <w:rsid w:val="006F3761"/>
    <w:rsid w:val="006F389B"/>
    <w:rsid w:val="006F3BBD"/>
    <w:rsid w:val="006F3C2D"/>
    <w:rsid w:val="006F3E8B"/>
    <w:rsid w:val="006F3EC7"/>
    <w:rsid w:val="006F3ECA"/>
    <w:rsid w:val="006F55A0"/>
    <w:rsid w:val="006F5613"/>
    <w:rsid w:val="006F5B6B"/>
    <w:rsid w:val="006F60AF"/>
    <w:rsid w:val="006F6738"/>
    <w:rsid w:val="006F6F06"/>
    <w:rsid w:val="006F6FE2"/>
    <w:rsid w:val="006F79B0"/>
    <w:rsid w:val="006F7F92"/>
    <w:rsid w:val="007013DF"/>
    <w:rsid w:val="00701F30"/>
    <w:rsid w:val="00701F34"/>
    <w:rsid w:val="00702E8B"/>
    <w:rsid w:val="00702F18"/>
    <w:rsid w:val="00703151"/>
    <w:rsid w:val="007032F1"/>
    <w:rsid w:val="00703854"/>
    <w:rsid w:val="0070394D"/>
    <w:rsid w:val="007039C0"/>
    <w:rsid w:val="00704DD4"/>
    <w:rsid w:val="007056BD"/>
    <w:rsid w:val="007060AD"/>
    <w:rsid w:val="007063A7"/>
    <w:rsid w:val="007063C6"/>
    <w:rsid w:val="007069E8"/>
    <w:rsid w:val="00706E87"/>
    <w:rsid w:val="007071C3"/>
    <w:rsid w:val="00707C59"/>
    <w:rsid w:val="00707E40"/>
    <w:rsid w:val="00710416"/>
    <w:rsid w:val="00710CBC"/>
    <w:rsid w:val="00711368"/>
    <w:rsid w:val="00712317"/>
    <w:rsid w:val="00712534"/>
    <w:rsid w:val="00712D23"/>
    <w:rsid w:val="00713670"/>
    <w:rsid w:val="00713B48"/>
    <w:rsid w:val="00713BCE"/>
    <w:rsid w:val="007144CC"/>
    <w:rsid w:val="0071462F"/>
    <w:rsid w:val="00714F78"/>
    <w:rsid w:val="0071620C"/>
    <w:rsid w:val="00716A2C"/>
    <w:rsid w:val="00716D6F"/>
    <w:rsid w:val="00717298"/>
    <w:rsid w:val="00717C58"/>
    <w:rsid w:val="007201BE"/>
    <w:rsid w:val="00720FC2"/>
    <w:rsid w:val="0072180B"/>
    <w:rsid w:val="00721889"/>
    <w:rsid w:val="00722448"/>
    <w:rsid w:val="007233EA"/>
    <w:rsid w:val="0072346C"/>
    <w:rsid w:val="00723756"/>
    <w:rsid w:val="007241DF"/>
    <w:rsid w:val="0072467C"/>
    <w:rsid w:val="00724ACA"/>
    <w:rsid w:val="00724B0B"/>
    <w:rsid w:val="007263E6"/>
    <w:rsid w:val="007267D9"/>
    <w:rsid w:val="00726AC5"/>
    <w:rsid w:val="007276E9"/>
    <w:rsid w:val="007301FD"/>
    <w:rsid w:val="00730697"/>
    <w:rsid w:val="007311B8"/>
    <w:rsid w:val="00731939"/>
    <w:rsid w:val="00732666"/>
    <w:rsid w:val="007340BA"/>
    <w:rsid w:val="007342EE"/>
    <w:rsid w:val="0073442D"/>
    <w:rsid w:val="00735D46"/>
    <w:rsid w:val="0073642B"/>
    <w:rsid w:val="00737018"/>
    <w:rsid w:val="00737067"/>
    <w:rsid w:val="00740A1E"/>
    <w:rsid w:val="00741804"/>
    <w:rsid w:val="00741A79"/>
    <w:rsid w:val="00741CF5"/>
    <w:rsid w:val="00742E2A"/>
    <w:rsid w:val="007431A3"/>
    <w:rsid w:val="00743897"/>
    <w:rsid w:val="007447A3"/>
    <w:rsid w:val="00744ABC"/>
    <w:rsid w:val="007461F7"/>
    <w:rsid w:val="007467EF"/>
    <w:rsid w:val="00746AD0"/>
    <w:rsid w:val="0074703D"/>
    <w:rsid w:val="00750033"/>
    <w:rsid w:val="00750478"/>
    <w:rsid w:val="00750969"/>
    <w:rsid w:val="00750EE3"/>
    <w:rsid w:val="00751106"/>
    <w:rsid w:val="00751633"/>
    <w:rsid w:val="00751BDA"/>
    <w:rsid w:val="007524C3"/>
    <w:rsid w:val="00753B7E"/>
    <w:rsid w:val="00754153"/>
    <w:rsid w:val="00754F7D"/>
    <w:rsid w:val="00755116"/>
    <w:rsid w:val="0075560D"/>
    <w:rsid w:val="00755B31"/>
    <w:rsid w:val="00755F12"/>
    <w:rsid w:val="00756101"/>
    <w:rsid w:val="00756111"/>
    <w:rsid w:val="00756151"/>
    <w:rsid w:val="007561D1"/>
    <w:rsid w:val="007563CC"/>
    <w:rsid w:val="0075640D"/>
    <w:rsid w:val="00756B67"/>
    <w:rsid w:val="007621D2"/>
    <w:rsid w:val="00762B44"/>
    <w:rsid w:val="00762ED1"/>
    <w:rsid w:val="0076386E"/>
    <w:rsid w:val="007638A1"/>
    <w:rsid w:val="0076717E"/>
    <w:rsid w:val="0076762E"/>
    <w:rsid w:val="0076789A"/>
    <w:rsid w:val="00767DCF"/>
    <w:rsid w:val="00770478"/>
    <w:rsid w:val="00770BAE"/>
    <w:rsid w:val="00770C4B"/>
    <w:rsid w:val="00771655"/>
    <w:rsid w:val="00771D36"/>
    <w:rsid w:val="00771E8B"/>
    <w:rsid w:val="00771ECB"/>
    <w:rsid w:val="007726E2"/>
    <w:rsid w:val="007727BE"/>
    <w:rsid w:val="0077337F"/>
    <w:rsid w:val="00773691"/>
    <w:rsid w:val="00773873"/>
    <w:rsid w:val="00773AF9"/>
    <w:rsid w:val="0077624E"/>
    <w:rsid w:val="0077649F"/>
    <w:rsid w:val="00776A81"/>
    <w:rsid w:val="00777A5C"/>
    <w:rsid w:val="0077B358"/>
    <w:rsid w:val="00780251"/>
    <w:rsid w:val="00780637"/>
    <w:rsid w:val="00780F6C"/>
    <w:rsid w:val="00781E12"/>
    <w:rsid w:val="0078205B"/>
    <w:rsid w:val="007827BE"/>
    <w:rsid w:val="007829B8"/>
    <w:rsid w:val="00782A8B"/>
    <w:rsid w:val="00782C92"/>
    <w:rsid w:val="007834C0"/>
    <w:rsid w:val="00783801"/>
    <w:rsid w:val="00783D13"/>
    <w:rsid w:val="00783FC8"/>
    <w:rsid w:val="00784504"/>
    <w:rsid w:val="00784661"/>
    <w:rsid w:val="007859AC"/>
    <w:rsid w:val="007903C0"/>
    <w:rsid w:val="0079082B"/>
    <w:rsid w:val="00790B44"/>
    <w:rsid w:val="00790F96"/>
    <w:rsid w:val="00792641"/>
    <w:rsid w:val="007927EA"/>
    <w:rsid w:val="0079289A"/>
    <w:rsid w:val="00794B66"/>
    <w:rsid w:val="00794E47"/>
    <w:rsid w:val="00795293"/>
    <w:rsid w:val="00795ED8"/>
    <w:rsid w:val="0079602A"/>
    <w:rsid w:val="00796599"/>
    <w:rsid w:val="00796EAB"/>
    <w:rsid w:val="00797C59"/>
    <w:rsid w:val="00797EC4"/>
    <w:rsid w:val="00797FFB"/>
    <w:rsid w:val="007A17BE"/>
    <w:rsid w:val="007A302A"/>
    <w:rsid w:val="007A4163"/>
    <w:rsid w:val="007A4D5D"/>
    <w:rsid w:val="007A4E9C"/>
    <w:rsid w:val="007A5B29"/>
    <w:rsid w:val="007A5B3A"/>
    <w:rsid w:val="007A5F69"/>
    <w:rsid w:val="007A625B"/>
    <w:rsid w:val="007A6B09"/>
    <w:rsid w:val="007B0C77"/>
    <w:rsid w:val="007B0D75"/>
    <w:rsid w:val="007B0F1F"/>
    <w:rsid w:val="007B1262"/>
    <w:rsid w:val="007B138F"/>
    <w:rsid w:val="007B2DE2"/>
    <w:rsid w:val="007B2DF2"/>
    <w:rsid w:val="007B334B"/>
    <w:rsid w:val="007B477C"/>
    <w:rsid w:val="007B4A0E"/>
    <w:rsid w:val="007B545E"/>
    <w:rsid w:val="007B6013"/>
    <w:rsid w:val="007B72A1"/>
    <w:rsid w:val="007C1254"/>
    <w:rsid w:val="007C15A8"/>
    <w:rsid w:val="007C181B"/>
    <w:rsid w:val="007C1947"/>
    <w:rsid w:val="007C1CFC"/>
    <w:rsid w:val="007C2E31"/>
    <w:rsid w:val="007C3A3D"/>
    <w:rsid w:val="007C4086"/>
    <w:rsid w:val="007C4229"/>
    <w:rsid w:val="007C4CD9"/>
    <w:rsid w:val="007C4D3A"/>
    <w:rsid w:val="007C5386"/>
    <w:rsid w:val="007C56E9"/>
    <w:rsid w:val="007C59D9"/>
    <w:rsid w:val="007C5AB0"/>
    <w:rsid w:val="007C5B61"/>
    <w:rsid w:val="007C6619"/>
    <w:rsid w:val="007C7010"/>
    <w:rsid w:val="007C7C93"/>
    <w:rsid w:val="007D0095"/>
    <w:rsid w:val="007D0AFE"/>
    <w:rsid w:val="007D0C7E"/>
    <w:rsid w:val="007D0F43"/>
    <w:rsid w:val="007D1389"/>
    <w:rsid w:val="007D198C"/>
    <w:rsid w:val="007D1C7F"/>
    <w:rsid w:val="007D2209"/>
    <w:rsid w:val="007D34C2"/>
    <w:rsid w:val="007D35D9"/>
    <w:rsid w:val="007D3AE3"/>
    <w:rsid w:val="007D4029"/>
    <w:rsid w:val="007D48CF"/>
    <w:rsid w:val="007D5C69"/>
    <w:rsid w:val="007D6576"/>
    <w:rsid w:val="007D6873"/>
    <w:rsid w:val="007D6DB8"/>
    <w:rsid w:val="007D76CC"/>
    <w:rsid w:val="007D79F8"/>
    <w:rsid w:val="007D7A5D"/>
    <w:rsid w:val="007D7B7A"/>
    <w:rsid w:val="007D7C26"/>
    <w:rsid w:val="007E09F2"/>
    <w:rsid w:val="007E1AF2"/>
    <w:rsid w:val="007E1CE6"/>
    <w:rsid w:val="007E2625"/>
    <w:rsid w:val="007E3559"/>
    <w:rsid w:val="007E3AAF"/>
    <w:rsid w:val="007E4242"/>
    <w:rsid w:val="007E53D2"/>
    <w:rsid w:val="007E5C70"/>
    <w:rsid w:val="007E6568"/>
    <w:rsid w:val="007E6C9B"/>
    <w:rsid w:val="007E7355"/>
    <w:rsid w:val="007F0262"/>
    <w:rsid w:val="007F03C3"/>
    <w:rsid w:val="007F0D9E"/>
    <w:rsid w:val="007F1824"/>
    <w:rsid w:val="007F18E2"/>
    <w:rsid w:val="007F1979"/>
    <w:rsid w:val="007F1FC2"/>
    <w:rsid w:val="007F23B3"/>
    <w:rsid w:val="007F264E"/>
    <w:rsid w:val="007F33A6"/>
    <w:rsid w:val="007F4927"/>
    <w:rsid w:val="007F493A"/>
    <w:rsid w:val="007F4BE5"/>
    <w:rsid w:val="007F5059"/>
    <w:rsid w:val="007F618A"/>
    <w:rsid w:val="007F6353"/>
    <w:rsid w:val="007F639A"/>
    <w:rsid w:val="007F76D8"/>
    <w:rsid w:val="007F7C0D"/>
    <w:rsid w:val="0080046C"/>
    <w:rsid w:val="0080084E"/>
    <w:rsid w:val="00800D73"/>
    <w:rsid w:val="00800E6D"/>
    <w:rsid w:val="00801AEF"/>
    <w:rsid w:val="0080244D"/>
    <w:rsid w:val="008028E4"/>
    <w:rsid w:val="00802EF1"/>
    <w:rsid w:val="00802F19"/>
    <w:rsid w:val="0080368D"/>
    <w:rsid w:val="00803890"/>
    <w:rsid w:val="00803A28"/>
    <w:rsid w:val="008046E5"/>
    <w:rsid w:val="00804AE7"/>
    <w:rsid w:val="008050EE"/>
    <w:rsid w:val="008056DB"/>
    <w:rsid w:val="00806465"/>
    <w:rsid w:val="00806635"/>
    <w:rsid w:val="00806F5A"/>
    <w:rsid w:val="00807056"/>
    <w:rsid w:val="0081002C"/>
    <w:rsid w:val="00810F81"/>
    <w:rsid w:val="00811432"/>
    <w:rsid w:val="00811AFE"/>
    <w:rsid w:val="00812353"/>
    <w:rsid w:val="00812988"/>
    <w:rsid w:val="00814577"/>
    <w:rsid w:val="00814D2A"/>
    <w:rsid w:val="00814D9B"/>
    <w:rsid w:val="00815044"/>
    <w:rsid w:val="00815674"/>
    <w:rsid w:val="00817272"/>
    <w:rsid w:val="00817917"/>
    <w:rsid w:val="008207FF"/>
    <w:rsid w:val="00820DBE"/>
    <w:rsid w:val="00820E76"/>
    <w:rsid w:val="00821A13"/>
    <w:rsid w:val="00822A6A"/>
    <w:rsid w:val="00822C56"/>
    <w:rsid w:val="00822D95"/>
    <w:rsid w:val="00822F6D"/>
    <w:rsid w:val="00823CEB"/>
    <w:rsid w:val="0082405B"/>
    <w:rsid w:val="0082414F"/>
    <w:rsid w:val="00824C01"/>
    <w:rsid w:val="00824FFB"/>
    <w:rsid w:val="00825785"/>
    <w:rsid w:val="008260C4"/>
    <w:rsid w:val="0082660D"/>
    <w:rsid w:val="00826B46"/>
    <w:rsid w:val="00826ED9"/>
    <w:rsid w:val="00826FDD"/>
    <w:rsid w:val="0082711B"/>
    <w:rsid w:val="008272F9"/>
    <w:rsid w:val="00827C77"/>
    <w:rsid w:val="008307A3"/>
    <w:rsid w:val="00830A3F"/>
    <w:rsid w:val="00830B5E"/>
    <w:rsid w:val="00831191"/>
    <w:rsid w:val="0083144C"/>
    <w:rsid w:val="008315BD"/>
    <w:rsid w:val="00831FA8"/>
    <w:rsid w:val="0083386C"/>
    <w:rsid w:val="00833F66"/>
    <w:rsid w:val="0083592B"/>
    <w:rsid w:val="00835A5E"/>
    <w:rsid w:val="00835D03"/>
    <w:rsid w:val="00836E24"/>
    <w:rsid w:val="00837704"/>
    <w:rsid w:val="00837E1C"/>
    <w:rsid w:val="00837F0C"/>
    <w:rsid w:val="0084025E"/>
    <w:rsid w:val="00840603"/>
    <w:rsid w:val="00840ADA"/>
    <w:rsid w:val="00840CFF"/>
    <w:rsid w:val="008415B7"/>
    <w:rsid w:val="00842256"/>
    <w:rsid w:val="008425CC"/>
    <w:rsid w:val="008428D4"/>
    <w:rsid w:val="00842ACA"/>
    <w:rsid w:val="00842F47"/>
    <w:rsid w:val="00843933"/>
    <w:rsid w:val="008440D0"/>
    <w:rsid w:val="008441D3"/>
    <w:rsid w:val="008445BA"/>
    <w:rsid w:val="00845F61"/>
    <w:rsid w:val="008460FD"/>
    <w:rsid w:val="00846164"/>
    <w:rsid w:val="00847044"/>
    <w:rsid w:val="00847599"/>
    <w:rsid w:val="0084796D"/>
    <w:rsid w:val="00847B06"/>
    <w:rsid w:val="008503E1"/>
    <w:rsid w:val="00850C00"/>
    <w:rsid w:val="00850DCE"/>
    <w:rsid w:val="00850E51"/>
    <w:rsid w:val="00851445"/>
    <w:rsid w:val="0085179A"/>
    <w:rsid w:val="00851BC3"/>
    <w:rsid w:val="00852096"/>
    <w:rsid w:val="00852367"/>
    <w:rsid w:val="00852991"/>
    <w:rsid w:val="00852A25"/>
    <w:rsid w:val="00853025"/>
    <w:rsid w:val="00853050"/>
    <w:rsid w:val="008538FF"/>
    <w:rsid w:val="00854575"/>
    <w:rsid w:val="0085476E"/>
    <w:rsid w:val="00854D6B"/>
    <w:rsid w:val="008552D9"/>
    <w:rsid w:val="00856F5E"/>
    <w:rsid w:val="008615CE"/>
    <w:rsid w:val="00862829"/>
    <w:rsid w:val="00862D66"/>
    <w:rsid w:val="008633BC"/>
    <w:rsid w:val="00863F70"/>
    <w:rsid w:val="00864E47"/>
    <w:rsid w:val="00867334"/>
    <w:rsid w:val="0086FC1B"/>
    <w:rsid w:val="0087109B"/>
    <w:rsid w:val="00871497"/>
    <w:rsid w:val="00871A5A"/>
    <w:rsid w:val="008726EF"/>
    <w:rsid w:val="008733C8"/>
    <w:rsid w:val="008739C2"/>
    <w:rsid w:val="00873D48"/>
    <w:rsid w:val="008746A1"/>
    <w:rsid w:val="0087554B"/>
    <w:rsid w:val="00875867"/>
    <w:rsid w:val="0087667A"/>
    <w:rsid w:val="00876AD8"/>
    <w:rsid w:val="00876E29"/>
    <w:rsid w:val="00877C4A"/>
    <w:rsid w:val="00877DA7"/>
    <w:rsid w:val="008809F7"/>
    <w:rsid w:val="00881A3A"/>
    <w:rsid w:val="00883C6B"/>
    <w:rsid w:val="008843A0"/>
    <w:rsid w:val="008862B8"/>
    <w:rsid w:val="00886493"/>
    <w:rsid w:val="00886C68"/>
    <w:rsid w:val="008872B7"/>
    <w:rsid w:val="0088781A"/>
    <w:rsid w:val="008900B8"/>
    <w:rsid w:val="00890752"/>
    <w:rsid w:val="00890AED"/>
    <w:rsid w:val="00890FA4"/>
    <w:rsid w:val="008914B7"/>
    <w:rsid w:val="0089158F"/>
    <w:rsid w:val="008916C2"/>
    <w:rsid w:val="00891D42"/>
    <w:rsid w:val="00892566"/>
    <w:rsid w:val="00892A3C"/>
    <w:rsid w:val="0089347B"/>
    <w:rsid w:val="00894162"/>
    <w:rsid w:val="00894D38"/>
    <w:rsid w:val="008952B2"/>
    <w:rsid w:val="00896BFF"/>
    <w:rsid w:val="00896D6C"/>
    <w:rsid w:val="00897315"/>
    <w:rsid w:val="008977A5"/>
    <w:rsid w:val="008A10A6"/>
    <w:rsid w:val="008A1564"/>
    <w:rsid w:val="008A1771"/>
    <w:rsid w:val="008A1C19"/>
    <w:rsid w:val="008A21A6"/>
    <w:rsid w:val="008A22A3"/>
    <w:rsid w:val="008A299D"/>
    <w:rsid w:val="008A30D4"/>
    <w:rsid w:val="008A3561"/>
    <w:rsid w:val="008A4DA7"/>
    <w:rsid w:val="008A5226"/>
    <w:rsid w:val="008A552D"/>
    <w:rsid w:val="008A571D"/>
    <w:rsid w:val="008A611D"/>
    <w:rsid w:val="008A619D"/>
    <w:rsid w:val="008A68B0"/>
    <w:rsid w:val="008A6A37"/>
    <w:rsid w:val="008A6A78"/>
    <w:rsid w:val="008A6AFB"/>
    <w:rsid w:val="008A742C"/>
    <w:rsid w:val="008A7FE3"/>
    <w:rsid w:val="008B00FD"/>
    <w:rsid w:val="008B0714"/>
    <w:rsid w:val="008B0FA2"/>
    <w:rsid w:val="008B1A20"/>
    <w:rsid w:val="008B21E8"/>
    <w:rsid w:val="008B3897"/>
    <w:rsid w:val="008B38AF"/>
    <w:rsid w:val="008B3A7F"/>
    <w:rsid w:val="008B4464"/>
    <w:rsid w:val="008B5BD2"/>
    <w:rsid w:val="008B5C16"/>
    <w:rsid w:val="008B5C9B"/>
    <w:rsid w:val="008B601C"/>
    <w:rsid w:val="008B61EE"/>
    <w:rsid w:val="008B64A5"/>
    <w:rsid w:val="008B74D4"/>
    <w:rsid w:val="008B75B2"/>
    <w:rsid w:val="008C0310"/>
    <w:rsid w:val="008C0E78"/>
    <w:rsid w:val="008C17BA"/>
    <w:rsid w:val="008C29AC"/>
    <w:rsid w:val="008C3918"/>
    <w:rsid w:val="008C4BA0"/>
    <w:rsid w:val="008C4CBA"/>
    <w:rsid w:val="008C5807"/>
    <w:rsid w:val="008C5C7F"/>
    <w:rsid w:val="008C6552"/>
    <w:rsid w:val="008C7512"/>
    <w:rsid w:val="008C7E6E"/>
    <w:rsid w:val="008D016F"/>
    <w:rsid w:val="008D060E"/>
    <w:rsid w:val="008D082C"/>
    <w:rsid w:val="008D09E3"/>
    <w:rsid w:val="008D1153"/>
    <w:rsid w:val="008D146B"/>
    <w:rsid w:val="008D1B66"/>
    <w:rsid w:val="008D226C"/>
    <w:rsid w:val="008D23F6"/>
    <w:rsid w:val="008D2715"/>
    <w:rsid w:val="008D2C3D"/>
    <w:rsid w:val="008D2C66"/>
    <w:rsid w:val="008D2D23"/>
    <w:rsid w:val="008D33D9"/>
    <w:rsid w:val="008D363A"/>
    <w:rsid w:val="008D3BBF"/>
    <w:rsid w:val="008D3C2A"/>
    <w:rsid w:val="008D3CCE"/>
    <w:rsid w:val="008D40FB"/>
    <w:rsid w:val="008D4A90"/>
    <w:rsid w:val="008D4C18"/>
    <w:rsid w:val="008D4F60"/>
    <w:rsid w:val="008D540C"/>
    <w:rsid w:val="008D5D29"/>
    <w:rsid w:val="008D5EF3"/>
    <w:rsid w:val="008D6F03"/>
    <w:rsid w:val="008D769F"/>
    <w:rsid w:val="008D7704"/>
    <w:rsid w:val="008D7950"/>
    <w:rsid w:val="008E04D1"/>
    <w:rsid w:val="008E152C"/>
    <w:rsid w:val="008E1BBC"/>
    <w:rsid w:val="008E200F"/>
    <w:rsid w:val="008E2695"/>
    <w:rsid w:val="008E2C09"/>
    <w:rsid w:val="008E34C8"/>
    <w:rsid w:val="008E3747"/>
    <w:rsid w:val="008E4088"/>
    <w:rsid w:val="008E40E1"/>
    <w:rsid w:val="008E4857"/>
    <w:rsid w:val="008E4881"/>
    <w:rsid w:val="008E4F05"/>
    <w:rsid w:val="008E5261"/>
    <w:rsid w:val="008E5288"/>
    <w:rsid w:val="008E5B8D"/>
    <w:rsid w:val="008E5F76"/>
    <w:rsid w:val="008E7D86"/>
    <w:rsid w:val="008E7D9F"/>
    <w:rsid w:val="008F138E"/>
    <w:rsid w:val="008F1CC0"/>
    <w:rsid w:val="008F1F41"/>
    <w:rsid w:val="008F319F"/>
    <w:rsid w:val="008F4214"/>
    <w:rsid w:val="008F4F32"/>
    <w:rsid w:val="008F4FEC"/>
    <w:rsid w:val="008F54B7"/>
    <w:rsid w:val="008F5558"/>
    <w:rsid w:val="008F6A4B"/>
    <w:rsid w:val="008F78E6"/>
    <w:rsid w:val="008F792E"/>
    <w:rsid w:val="009002F4"/>
    <w:rsid w:val="00900A6A"/>
    <w:rsid w:val="00900B3C"/>
    <w:rsid w:val="00901897"/>
    <w:rsid w:val="009024F9"/>
    <w:rsid w:val="009026EF"/>
    <w:rsid w:val="009027AF"/>
    <w:rsid w:val="00902B9A"/>
    <w:rsid w:val="009042C2"/>
    <w:rsid w:val="00904601"/>
    <w:rsid w:val="00904A04"/>
    <w:rsid w:val="00904E45"/>
    <w:rsid w:val="009051F2"/>
    <w:rsid w:val="009058BE"/>
    <w:rsid w:val="00905B18"/>
    <w:rsid w:val="00906096"/>
    <w:rsid w:val="009068CE"/>
    <w:rsid w:val="00906EF3"/>
    <w:rsid w:val="009074DE"/>
    <w:rsid w:val="00907A7E"/>
    <w:rsid w:val="00907B4C"/>
    <w:rsid w:val="009106BD"/>
    <w:rsid w:val="0091141B"/>
    <w:rsid w:val="00913A06"/>
    <w:rsid w:val="00913DA9"/>
    <w:rsid w:val="00914AB1"/>
    <w:rsid w:val="0091522A"/>
    <w:rsid w:val="0091544C"/>
    <w:rsid w:val="00915AFF"/>
    <w:rsid w:val="00915F10"/>
    <w:rsid w:val="00916348"/>
    <w:rsid w:val="00916429"/>
    <w:rsid w:val="00917ABE"/>
    <w:rsid w:val="00917C42"/>
    <w:rsid w:val="009203B5"/>
    <w:rsid w:val="0092064B"/>
    <w:rsid w:val="0092164B"/>
    <w:rsid w:val="009220CE"/>
    <w:rsid w:val="00922400"/>
    <w:rsid w:val="00922434"/>
    <w:rsid w:val="00923C14"/>
    <w:rsid w:val="00923C78"/>
    <w:rsid w:val="00923DAE"/>
    <w:rsid w:val="00924251"/>
    <w:rsid w:val="009247BC"/>
    <w:rsid w:val="0092493F"/>
    <w:rsid w:val="00924C6F"/>
    <w:rsid w:val="00924F90"/>
    <w:rsid w:val="00925435"/>
    <w:rsid w:val="00925545"/>
    <w:rsid w:val="00925A1C"/>
    <w:rsid w:val="0092615F"/>
    <w:rsid w:val="00926DB2"/>
    <w:rsid w:val="00926E1F"/>
    <w:rsid w:val="00927009"/>
    <w:rsid w:val="00927B26"/>
    <w:rsid w:val="00927F36"/>
    <w:rsid w:val="00927FBB"/>
    <w:rsid w:val="009300F5"/>
    <w:rsid w:val="009313A8"/>
    <w:rsid w:val="009326BD"/>
    <w:rsid w:val="009338C2"/>
    <w:rsid w:val="00933EFD"/>
    <w:rsid w:val="00934CFD"/>
    <w:rsid w:val="00934FA0"/>
    <w:rsid w:val="00935835"/>
    <w:rsid w:val="00935B95"/>
    <w:rsid w:val="00935F67"/>
    <w:rsid w:val="00936070"/>
    <w:rsid w:val="009362E3"/>
    <w:rsid w:val="00936E85"/>
    <w:rsid w:val="00937920"/>
    <w:rsid w:val="00937ACA"/>
    <w:rsid w:val="00937D35"/>
    <w:rsid w:val="0094148C"/>
    <w:rsid w:val="00941AA6"/>
    <w:rsid w:val="00941CB1"/>
    <w:rsid w:val="009427E4"/>
    <w:rsid w:val="00942F94"/>
    <w:rsid w:val="00943B30"/>
    <w:rsid w:val="0094415C"/>
    <w:rsid w:val="00944C99"/>
    <w:rsid w:val="009457C6"/>
    <w:rsid w:val="009457DD"/>
    <w:rsid w:val="00945D71"/>
    <w:rsid w:val="00945E05"/>
    <w:rsid w:val="009464E1"/>
    <w:rsid w:val="0094708A"/>
    <w:rsid w:val="00950AC7"/>
    <w:rsid w:val="00950C71"/>
    <w:rsid w:val="00951873"/>
    <w:rsid w:val="00952B28"/>
    <w:rsid w:val="0095305D"/>
    <w:rsid w:val="00953423"/>
    <w:rsid w:val="00954087"/>
    <w:rsid w:val="0095441A"/>
    <w:rsid w:val="00954965"/>
    <w:rsid w:val="00955FC3"/>
    <w:rsid w:val="0095621D"/>
    <w:rsid w:val="0095631F"/>
    <w:rsid w:val="00956529"/>
    <w:rsid w:val="00956812"/>
    <w:rsid w:val="00957731"/>
    <w:rsid w:val="0096087B"/>
    <w:rsid w:val="00961976"/>
    <w:rsid w:val="009621CF"/>
    <w:rsid w:val="0096413B"/>
    <w:rsid w:val="0096553F"/>
    <w:rsid w:val="00965B81"/>
    <w:rsid w:val="00965FC0"/>
    <w:rsid w:val="00970439"/>
    <w:rsid w:val="00970663"/>
    <w:rsid w:val="00971099"/>
    <w:rsid w:val="009712EC"/>
    <w:rsid w:val="00971358"/>
    <w:rsid w:val="0097253B"/>
    <w:rsid w:val="00972CAE"/>
    <w:rsid w:val="00973597"/>
    <w:rsid w:val="00973AE8"/>
    <w:rsid w:val="00973E79"/>
    <w:rsid w:val="00974F37"/>
    <w:rsid w:val="00974F76"/>
    <w:rsid w:val="00975697"/>
    <w:rsid w:val="00975920"/>
    <w:rsid w:val="00975EBC"/>
    <w:rsid w:val="00976119"/>
    <w:rsid w:val="0097695A"/>
    <w:rsid w:val="00976AA5"/>
    <w:rsid w:val="00976B33"/>
    <w:rsid w:val="009770BB"/>
    <w:rsid w:val="009775E7"/>
    <w:rsid w:val="00977B87"/>
    <w:rsid w:val="0098018D"/>
    <w:rsid w:val="0098021E"/>
    <w:rsid w:val="009807D5"/>
    <w:rsid w:val="00980D1F"/>
    <w:rsid w:val="00981029"/>
    <w:rsid w:val="0098125D"/>
    <w:rsid w:val="009826B7"/>
    <w:rsid w:val="009829C2"/>
    <w:rsid w:val="00983254"/>
    <w:rsid w:val="0098389D"/>
    <w:rsid w:val="00984284"/>
    <w:rsid w:val="0098489A"/>
    <w:rsid w:val="0098551C"/>
    <w:rsid w:val="00985665"/>
    <w:rsid w:val="00985FAD"/>
    <w:rsid w:val="00986A21"/>
    <w:rsid w:val="00986ECE"/>
    <w:rsid w:val="0098728B"/>
    <w:rsid w:val="00987FDE"/>
    <w:rsid w:val="0099069F"/>
    <w:rsid w:val="00990B6B"/>
    <w:rsid w:val="009919B5"/>
    <w:rsid w:val="00991D14"/>
    <w:rsid w:val="00991D60"/>
    <w:rsid w:val="0099264A"/>
    <w:rsid w:val="00992A43"/>
    <w:rsid w:val="00992A46"/>
    <w:rsid w:val="009930D5"/>
    <w:rsid w:val="0099402F"/>
    <w:rsid w:val="009940C4"/>
    <w:rsid w:val="009940DC"/>
    <w:rsid w:val="00994F88"/>
    <w:rsid w:val="00995654"/>
    <w:rsid w:val="00995788"/>
    <w:rsid w:val="00995E89"/>
    <w:rsid w:val="009963DB"/>
    <w:rsid w:val="00997460"/>
    <w:rsid w:val="009974A9"/>
    <w:rsid w:val="009A2272"/>
    <w:rsid w:val="009A2325"/>
    <w:rsid w:val="009A2568"/>
    <w:rsid w:val="009A290A"/>
    <w:rsid w:val="009A295F"/>
    <w:rsid w:val="009A2D01"/>
    <w:rsid w:val="009A3089"/>
    <w:rsid w:val="009A383F"/>
    <w:rsid w:val="009A5861"/>
    <w:rsid w:val="009A669B"/>
    <w:rsid w:val="009A69D6"/>
    <w:rsid w:val="009A6D27"/>
    <w:rsid w:val="009A7064"/>
    <w:rsid w:val="009A7B3B"/>
    <w:rsid w:val="009A7D68"/>
    <w:rsid w:val="009B02EA"/>
    <w:rsid w:val="009B0337"/>
    <w:rsid w:val="009B12BD"/>
    <w:rsid w:val="009B1B9A"/>
    <w:rsid w:val="009B2422"/>
    <w:rsid w:val="009B290B"/>
    <w:rsid w:val="009B2942"/>
    <w:rsid w:val="009B33E1"/>
    <w:rsid w:val="009B3A42"/>
    <w:rsid w:val="009B405E"/>
    <w:rsid w:val="009B4104"/>
    <w:rsid w:val="009B51AD"/>
    <w:rsid w:val="009B5D9E"/>
    <w:rsid w:val="009B61A6"/>
    <w:rsid w:val="009B6C30"/>
    <w:rsid w:val="009B6E2A"/>
    <w:rsid w:val="009C02CF"/>
    <w:rsid w:val="009C08AB"/>
    <w:rsid w:val="009C0A70"/>
    <w:rsid w:val="009C11A4"/>
    <w:rsid w:val="009C228C"/>
    <w:rsid w:val="009C29F9"/>
    <w:rsid w:val="009C2DE3"/>
    <w:rsid w:val="009C3166"/>
    <w:rsid w:val="009C3335"/>
    <w:rsid w:val="009C3F37"/>
    <w:rsid w:val="009C4289"/>
    <w:rsid w:val="009C4DB6"/>
    <w:rsid w:val="009C6F05"/>
    <w:rsid w:val="009C7111"/>
    <w:rsid w:val="009C7288"/>
    <w:rsid w:val="009C78EF"/>
    <w:rsid w:val="009D00FB"/>
    <w:rsid w:val="009D0845"/>
    <w:rsid w:val="009D2101"/>
    <w:rsid w:val="009D22C0"/>
    <w:rsid w:val="009D2982"/>
    <w:rsid w:val="009D3576"/>
    <w:rsid w:val="009D361F"/>
    <w:rsid w:val="009D4578"/>
    <w:rsid w:val="009D4974"/>
    <w:rsid w:val="009D4C47"/>
    <w:rsid w:val="009D5225"/>
    <w:rsid w:val="009D663F"/>
    <w:rsid w:val="009D69BD"/>
    <w:rsid w:val="009D6CEF"/>
    <w:rsid w:val="009D6E14"/>
    <w:rsid w:val="009D7558"/>
    <w:rsid w:val="009E0068"/>
    <w:rsid w:val="009E0521"/>
    <w:rsid w:val="009E11B7"/>
    <w:rsid w:val="009E18D2"/>
    <w:rsid w:val="009E1961"/>
    <w:rsid w:val="009E266C"/>
    <w:rsid w:val="009E34DF"/>
    <w:rsid w:val="009E3698"/>
    <w:rsid w:val="009E3B53"/>
    <w:rsid w:val="009E4876"/>
    <w:rsid w:val="009E4BB3"/>
    <w:rsid w:val="009E576E"/>
    <w:rsid w:val="009E5932"/>
    <w:rsid w:val="009E6039"/>
    <w:rsid w:val="009E662E"/>
    <w:rsid w:val="009E694B"/>
    <w:rsid w:val="009E711B"/>
    <w:rsid w:val="009E71E8"/>
    <w:rsid w:val="009F112C"/>
    <w:rsid w:val="009F15F3"/>
    <w:rsid w:val="009F246B"/>
    <w:rsid w:val="009F2D2B"/>
    <w:rsid w:val="009F373E"/>
    <w:rsid w:val="009F3A75"/>
    <w:rsid w:val="009F52B7"/>
    <w:rsid w:val="009F5428"/>
    <w:rsid w:val="009F5EA5"/>
    <w:rsid w:val="009F74DE"/>
    <w:rsid w:val="009F79F4"/>
    <w:rsid w:val="00A00457"/>
    <w:rsid w:val="00A00895"/>
    <w:rsid w:val="00A0151D"/>
    <w:rsid w:val="00A01703"/>
    <w:rsid w:val="00A01B88"/>
    <w:rsid w:val="00A01BE0"/>
    <w:rsid w:val="00A02368"/>
    <w:rsid w:val="00A02BD8"/>
    <w:rsid w:val="00A0302E"/>
    <w:rsid w:val="00A03B5B"/>
    <w:rsid w:val="00A03BE2"/>
    <w:rsid w:val="00A03F4B"/>
    <w:rsid w:val="00A04E65"/>
    <w:rsid w:val="00A05417"/>
    <w:rsid w:val="00A0557E"/>
    <w:rsid w:val="00A05D01"/>
    <w:rsid w:val="00A06095"/>
    <w:rsid w:val="00A06B1B"/>
    <w:rsid w:val="00A07971"/>
    <w:rsid w:val="00A10F2E"/>
    <w:rsid w:val="00A1260E"/>
    <w:rsid w:val="00A12614"/>
    <w:rsid w:val="00A12BC9"/>
    <w:rsid w:val="00A13CD3"/>
    <w:rsid w:val="00A14904"/>
    <w:rsid w:val="00A14D94"/>
    <w:rsid w:val="00A16917"/>
    <w:rsid w:val="00A17065"/>
    <w:rsid w:val="00A17942"/>
    <w:rsid w:val="00A17FC4"/>
    <w:rsid w:val="00A2000F"/>
    <w:rsid w:val="00A2005C"/>
    <w:rsid w:val="00A205EF"/>
    <w:rsid w:val="00A20916"/>
    <w:rsid w:val="00A20BC8"/>
    <w:rsid w:val="00A20F54"/>
    <w:rsid w:val="00A21ADF"/>
    <w:rsid w:val="00A21F7C"/>
    <w:rsid w:val="00A22159"/>
    <w:rsid w:val="00A23A15"/>
    <w:rsid w:val="00A248DF"/>
    <w:rsid w:val="00A25053"/>
    <w:rsid w:val="00A2541E"/>
    <w:rsid w:val="00A2583A"/>
    <w:rsid w:val="00A25E0B"/>
    <w:rsid w:val="00A2622B"/>
    <w:rsid w:val="00A26FAE"/>
    <w:rsid w:val="00A2719B"/>
    <w:rsid w:val="00A271A6"/>
    <w:rsid w:val="00A301D0"/>
    <w:rsid w:val="00A3046E"/>
    <w:rsid w:val="00A319CB"/>
    <w:rsid w:val="00A31C20"/>
    <w:rsid w:val="00A32602"/>
    <w:rsid w:val="00A32CDF"/>
    <w:rsid w:val="00A32FB8"/>
    <w:rsid w:val="00A33685"/>
    <w:rsid w:val="00A33836"/>
    <w:rsid w:val="00A3390C"/>
    <w:rsid w:val="00A34EB5"/>
    <w:rsid w:val="00A3604E"/>
    <w:rsid w:val="00A36CBD"/>
    <w:rsid w:val="00A378F9"/>
    <w:rsid w:val="00A405F6"/>
    <w:rsid w:val="00A4098E"/>
    <w:rsid w:val="00A409A9"/>
    <w:rsid w:val="00A41906"/>
    <w:rsid w:val="00A4227D"/>
    <w:rsid w:val="00A42864"/>
    <w:rsid w:val="00A433EC"/>
    <w:rsid w:val="00A443BE"/>
    <w:rsid w:val="00A454A8"/>
    <w:rsid w:val="00A459F9"/>
    <w:rsid w:val="00A4657E"/>
    <w:rsid w:val="00A4693D"/>
    <w:rsid w:val="00A46F3C"/>
    <w:rsid w:val="00A476A7"/>
    <w:rsid w:val="00A478F9"/>
    <w:rsid w:val="00A47936"/>
    <w:rsid w:val="00A50097"/>
    <w:rsid w:val="00A5020B"/>
    <w:rsid w:val="00A50A3F"/>
    <w:rsid w:val="00A51068"/>
    <w:rsid w:val="00A5130F"/>
    <w:rsid w:val="00A5280B"/>
    <w:rsid w:val="00A52A95"/>
    <w:rsid w:val="00A52E0C"/>
    <w:rsid w:val="00A53137"/>
    <w:rsid w:val="00A5338F"/>
    <w:rsid w:val="00A53492"/>
    <w:rsid w:val="00A53C61"/>
    <w:rsid w:val="00A542C6"/>
    <w:rsid w:val="00A54903"/>
    <w:rsid w:val="00A553A8"/>
    <w:rsid w:val="00A559DD"/>
    <w:rsid w:val="00A55AF1"/>
    <w:rsid w:val="00A55DA7"/>
    <w:rsid w:val="00A55F52"/>
    <w:rsid w:val="00A55F93"/>
    <w:rsid w:val="00A56E24"/>
    <w:rsid w:val="00A575F7"/>
    <w:rsid w:val="00A60F8A"/>
    <w:rsid w:val="00A61F37"/>
    <w:rsid w:val="00A63131"/>
    <w:rsid w:val="00A63D8D"/>
    <w:rsid w:val="00A63FCE"/>
    <w:rsid w:val="00A64C7A"/>
    <w:rsid w:val="00A65367"/>
    <w:rsid w:val="00A65666"/>
    <w:rsid w:val="00A65B00"/>
    <w:rsid w:val="00A65CBC"/>
    <w:rsid w:val="00A6707C"/>
    <w:rsid w:val="00A7016F"/>
    <w:rsid w:val="00A70362"/>
    <w:rsid w:val="00A70426"/>
    <w:rsid w:val="00A726E8"/>
    <w:rsid w:val="00A72D12"/>
    <w:rsid w:val="00A73604"/>
    <w:rsid w:val="00A73ACD"/>
    <w:rsid w:val="00A746A5"/>
    <w:rsid w:val="00A750A9"/>
    <w:rsid w:val="00A753B6"/>
    <w:rsid w:val="00A757A6"/>
    <w:rsid w:val="00A75BCB"/>
    <w:rsid w:val="00A75BDE"/>
    <w:rsid w:val="00A75E4C"/>
    <w:rsid w:val="00A769A2"/>
    <w:rsid w:val="00A76F99"/>
    <w:rsid w:val="00A77406"/>
    <w:rsid w:val="00A77643"/>
    <w:rsid w:val="00A777D6"/>
    <w:rsid w:val="00A77AED"/>
    <w:rsid w:val="00A8174A"/>
    <w:rsid w:val="00A81BB9"/>
    <w:rsid w:val="00A820DA"/>
    <w:rsid w:val="00A82132"/>
    <w:rsid w:val="00A82D87"/>
    <w:rsid w:val="00A8319F"/>
    <w:rsid w:val="00A83A64"/>
    <w:rsid w:val="00A8443D"/>
    <w:rsid w:val="00A851ED"/>
    <w:rsid w:val="00A85E4D"/>
    <w:rsid w:val="00A86307"/>
    <w:rsid w:val="00A86B77"/>
    <w:rsid w:val="00A86EFC"/>
    <w:rsid w:val="00A86F17"/>
    <w:rsid w:val="00A87C67"/>
    <w:rsid w:val="00A87F38"/>
    <w:rsid w:val="00A90EB9"/>
    <w:rsid w:val="00A929D6"/>
    <w:rsid w:val="00A92C0E"/>
    <w:rsid w:val="00A93896"/>
    <w:rsid w:val="00A93DB7"/>
    <w:rsid w:val="00A9417A"/>
    <w:rsid w:val="00A9420C"/>
    <w:rsid w:val="00A95F85"/>
    <w:rsid w:val="00A963BD"/>
    <w:rsid w:val="00A96A77"/>
    <w:rsid w:val="00A96BA9"/>
    <w:rsid w:val="00A97A62"/>
    <w:rsid w:val="00A97CC9"/>
    <w:rsid w:val="00A97E21"/>
    <w:rsid w:val="00A97E38"/>
    <w:rsid w:val="00AA0793"/>
    <w:rsid w:val="00AA140C"/>
    <w:rsid w:val="00AA1ADF"/>
    <w:rsid w:val="00AA2FF0"/>
    <w:rsid w:val="00AA32D3"/>
    <w:rsid w:val="00AA3896"/>
    <w:rsid w:val="00AA4626"/>
    <w:rsid w:val="00AA4AE7"/>
    <w:rsid w:val="00AA5062"/>
    <w:rsid w:val="00AA546E"/>
    <w:rsid w:val="00AA5984"/>
    <w:rsid w:val="00AA5D63"/>
    <w:rsid w:val="00AA5DA1"/>
    <w:rsid w:val="00AA5E60"/>
    <w:rsid w:val="00AA6220"/>
    <w:rsid w:val="00AA6239"/>
    <w:rsid w:val="00AA675F"/>
    <w:rsid w:val="00AA7FF0"/>
    <w:rsid w:val="00AB03B5"/>
    <w:rsid w:val="00AB1279"/>
    <w:rsid w:val="00AB1316"/>
    <w:rsid w:val="00AB1328"/>
    <w:rsid w:val="00AB2453"/>
    <w:rsid w:val="00AB264A"/>
    <w:rsid w:val="00AB2A33"/>
    <w:rsid w:val="00AB2D2A"/>
    <w:rsid w:val="00AB362B"/>
    <w:rsid w:val="00AB4839"/>
    <w:rsid w:val="00AB5209"/>
    <w:rsid w:val="00AB6042"/>
    <w:rsid w:val="00AB6170"/>
    <w:rsid w:val="00AB618F"/>
    <w:rsid w:val="00AB6E7B"/>
    <w:rsid w:val="00AB7334"/>
    <w:rsid w:val="00AB77F1"/>
    <w:rsid w:val="00AB7F7E"/>
    <w:rsid w:val="00AC0CF9"/>
    <w:rsid w:val="00AC0F81"/>
    <w:rsid w:val="00AC10DD"/>
    <w:rsid w:val="00AC10FE"/>
    <w:rsid w:val="00AC1CFB"/>
    <w:rsid w:val="00AC2AF7"/>
    <w:rsid w:val="00AC43D9"/>
    <w:rsid w:val="00AC46B6"/>
    <w:rsid w:val="00AC4DD1"/>
    <w:rsid w:val="00AC58E2"/>
    <w:rsid w:val="00AC60BB"/>
    <w:rsid w:val="00AC6214"/>
    <w:rsid w:val="00AC7631"/>
    <w:rsid w:val="00AC7CCB"/>
    <w:rsid w:val="00AD03E1"/>
    <w:rsid w:val="00AD0EF2"/>
    <w:rsid w:val="00AD20A4"/>
    <w:rsid w:val="00AD23E0"/>
    <w:rsid w:val="00AD2544"/>
    <w:rsid w:val="00AD3692"/>
    <w:rsid w:val="00AD39E1"/>
    <w:rsid w:val="00AD4B02"/>
    <w:rsid w:val="00AD5076"/>
    <w:rsid w:val="00AD522F"/>
    <w:rsid w:val="00AD57AE"/>
    <w:rsid w:val="00AD57B0"/>
    <w:rsid w:val="00AD5E36"/>
    <w:rsid w:val="00AD5F3D"/>
    <w:rsid w:val="00AD63F3"/>
    <w:rsid w:val="00AD66CF"/>
    <w:rsid w:val="00AD6A6E"/>
    <w:rsid w:val="00AD7F3D"/>
    <w:rsid w:val="00AE015E"/>
    <w:rsid w:val="00AE058C"/>
    <w:rsid w:val="00AE09FB"/>
    <w:rsid w:val="00AE0E5F"/>
    <w:rsid w:val="00AE145B"/>
    <w:rsid w:val="00AE16C7"/>
    <w:rsid w:val="00AE1970"/>
    <w:rsid w:val="00AE263F"/>
    <w:rsid w:val="00AE2A78"/>
    <w:rsid w:val="00AE35BB"/>
    <w:rsid w:val="00AE3C9B"/>
    <w:rsid w:val="00AE3EC1"/>
    <w:rsid w:val="00AE4ECF"/>
    <w:rsid w:val="00AE5A10"/>
    <w:rsid w:val="00AE5DBB"/>
    <w:rsid w:val="00AE63D8"/>
    <w:rsid w:val="00AE6932"/>
    <w:rsid w:val="00AE6C5E"/>
    <w:rsid w:val="00AE71D9"/>
    <w:rsid w:val="00AE7B6C"/>
    <w:rsid w:val="00AE7CD3"/>
    <w:rsid w:val="00AF02E1"/>
    <w:rsid w:val="00AF0DD4"/>
    <w:rsid w:val="00AF1809"/>
    <w:rsid w:val="00AF191C"/>
    <w:rsid w:val="00AF1FDF"/>
    <w:rsid w:val="00AF2332"/>
    <w:rsid w:val="00AF2B44"/>
    <w:rsid w:val="00AF2FF9"/>
    <w:rsid w:val="00AF376E"/>
    <w:rsid w:val="00AF4436"/>
    <w:rsid w:val="00AF4888"/>
    <w:rsid w:val="00AF48D8"/>
    <w:rsid w:val="00AF4901"/>
    <w:rsid w:val="00AF4A94"/>
    <w:rsid w:val="00AF5383"/>
    <w:rsid w:val="00AF57A5"/>
    <w:rsid w:val="00AF5917"/>
    <w:rsid w:val="00AF592C"/>
    <w:rsid w:val="00AF5B54"/>
    <w:rsid w:val="00AF6703"/>
    <w:rsid w:val="00AF6D85"/>
    <w:rsid w:val="00AF6EF1"/>
    <w:rsid w:val="00AF71D5"/>
    <w:rsid w:val="00AF7A23"/>
    <w:rsid w:val="00AF7E62"/>
    <w:rsid w:val="00B0040D"/>
    <w:rsid w:val="00B01045"/>
    <w:rsid w:val="00B010C1"/>
    <w:rsid w:val="00B0139F"/>
    <w:rsid w:val="00B01A02"/>
    <w:rsid w:val="00B03744"/>
    <w:rsid w:val="00B03747"/>
    <w:rsid w:val="00B03AF3"/>
    <w:rsid w:val="00B0473E"/>
    <w:rsid w:val="00B04F5F"/>
    <w:rsid w:val="00B04F97"/>
    <w:rsid w:val="00B05819"/>
    <w:rsid w:val="00B05921"/>
    <w:rsid w:val="00B06183"/>
    <w:rsid w:val="00B061A8"/>
    <w:rsid w:val="00B06919"/>
    <w:rsid w:val="00B06AAB"/>
    <w:rsid w:val="00B07292"/>
    <w:rsid w:val="00B1070E"/>
    <w:rsid w:val="00B1095C"/>
    <w:rsid w:val="00B10976"/>
    <w:rsid w:val="00B112DF"/>
    <w:rsid w:val="00B11463"/>
    <w:rsid w:val="00B11C87"/>
    <w:rsid w:val="00B11EF5"/>
    <w:rsid w:val="00B120B1"/>
    <w:rsid w:val="00B12514"/>
    <w:rsid w:val="00B13384"/>
    <w:rsid w:val="00B15BED"/>
    <w:rsid w:val="00B16B1C"/>
    <w:rsid w:val="00B17035"/>
    <w:rsid w:val="00B17B5C"/>
    <w:rsid w:val="00B17C00"/>
    <w:rsid w:val="00B21C03"/>
    <w:rsid w:val="00B22825"/>
    <w:rsid w:val="00B23A1B"/>
    <w:rsid w:val="00B23D7F"/>
    <w:rsid w:val="00B24E3C"/>
    <w:rsid w:val="00B267CB"/>
    <w:rsid w:val="00B26984"/>
    <w:rsid w:val="00B26E91"/>
    <w:rsid w:val="00B27A3B"/>
    <w:rsid w:val="00B30185"/>
    <w:rsid w:val="00B302FD"/>
    <w:rsid w:val="00B30D2B"/>
    <w:rsid w:val="00B30E4D"/>
    <w:rsid w:val="00B31674"/>
    <w:rsid w:val="00B32B83"/>
    <w:rsid w:val="00B32D2B"/>
    <w:rsid w:val="00B32F12"/>
    <w:rsid w:val="00B3388C"/>
    <w:rsid w:val="00B3488B"/>
    <w:rsid w:val="00B34ADC"/>
    <w:rsid w:val="00B34BE8"/>
    <w:rsid w:val="00B34F99"/>
    <w:rsid w:val="00B358F2"/>
    <w:rsid w:val="00B372E7"/>
    <w:rsid w:val="00B3779B"/>
    <w:rsid w:val="00B40160"/>
    <w:rsid w:val="00B4107B"/>
    <w:rsid w:val="00B4118F"/>
    <w:rsid w:val="00B41A4B"/>
    <w:rsid w:val="00B42981"/>
    <w:rsid w:val="00B42CDF"/>
    <w:rsid w:val="00B43225"/>
    <w:rsid w:val="00B43337"/>
    <w:rsid w:val="00B43684"/>
    <w:rsid w:val="00B43CA3"/>
    <w:rsid w:val="00B44205"/>
    <w:rsid w:val="00B442E2"/>
    <w:rsid w:val="00B44A67"/>
    <w:rsid w:val="00B451DD"/>
    <w:rsid w:val="00B473C1"/>
    <w:rsid w:val="00B477B8"/>
    <w:rsid w:val="00B512C4"/>
    <w:rsid w:val="00B522B6"/>
    <w:rsid w:val="00B52BF5"/>
    <w:rsid w:val="00B537C9"/>
    <w:rsid w:val="00B5656C"/>
    <w:rsid w:val="00B56C09"/>
    <w:rsid w:val="00B57665"/>
    <w:rsid w:val="00B57A7F"/>
    <w:rsid w:val="00B57F94"/>
    <w:rsid w:val="00B60F9C"/>
    <w:rsid w:val="00B61B60"/>
    <w:rsid w:val="00B62181"/>
    <w:rsid w:val="00B6302E"/>
    <w:rsid w:val="00B631A1"/>
    <w:rsid w:val="00B640C5"/>
    <w:rsid w:val="00B64FED"/>
    <w:rsid w:val="00B65DEE"/>
    <w:rsid w:val="00B66F46"/>
    <w:rsid w:val="00B66F76"/>
    <w:rsid w:val="00B67965"/>
    <w:rsid w:val="00B67BD8"/>
    <w:rsid w:val="00B709A0"/>
    <w:rsid w:val="00B72C55"/>
    <w:rsid w:val="00B72D16"/>
    <w:rsid w:val="00B72D82"/>
    <w:rsid w:val="00B7399C"/>
    <w:rsid w:val="00B74D26"/>
    <w:rsid w:val="00B7574E"/>
    <w:rsid w:val="00B758A8"/>
    <w:rsid w:val="00B75FDC"/>
    <w:rsid w:val="00B76317"/>
    <w:rsid w:val="00B76358"/>
    <w:rsid w:val="00B764A0"/>
    <w:rsid w:val="00B77638"/>
    <w:rsid w:val="00B77812"/>
    <w:rsid w:val="00B80452"/>
    <w:rsid w:val="00B80556"/>
    <w:rsid w:val="00B80C7E"/>
    <w:rsid w:val="00B81049"/>
    <w:rsid w:val="00B81B9B"/>
    <w:rsid w:val="00B82745"/>
    <w:rsid w:val="00B83707"/>
    <w:rsid w:val="00B837CD"/>
    <w:rsid w:val="00B840B0"/>
    <w:rsid w:val="00B8419F"/>
    <w:rsid w:val="00B84666"/>
    <w:rsid w:val="00B84FF1"/>
    <w:rsid w:val="00B85DD9"/>
    <w:rsid w:val="00B8650A"/>
    <w:rsid w:val="00B86887"/>
    <w:rsid w:val="00B873BC"/>
    <w:rsid w:val="00B90711"/>
    <w:rsid w:val="00B90B16"/>
    <w:rsid w:val="00B90D5F"/>
    <w:rsid w:val="00B915F9"/>
    <w:rsid w:val="00B92399"/>
    <w:rsid w:val="00B92E37"/>
    <w:rsid w:val="00B93B9F"/>
    <w:rsid w:val="00B94DBE"/>
    <w:rsid w:val="00B956F1"/>
    <w:rsid w:val="00B95E47"/>
    <w:rsid w:val="00B9671C"/>
    <w:rsid w:val="00BA0B16"/>
    <w:rsid w:val="00BA185D"/>
    <w:rsid w:val="00BA1A0E"/>
    <w:rsid w:val="00BA2E63"/>
    <w:rsid w:val="00BA31FD"/>
    <w:rsid w:val="00BA349E"/>
    <w:rsid w:val="00BA3699"/>
    <w:rsid w:val="00BA3E5C"/>
    <w:rsid w:val="00BA48A5"/>
    <w:rsid w:val="00BA48E6"/>
    <w:rsid w:val="00BA4B0F"/>
    <w:rsid w:val="00BA5093"/>
    <w:rsid w:val="00BA554F"/>
    <w:rsid w:val="00BA626F"/>
    <w:rsid w:val="00BA750C"/>
    <w:rsid w:val="00BA783F"/>
    <w:rsid w:val="00BA7CBD"/>
    <w:rsid w:val="00BB0C49"/>
    <w:rsid w:val="00BB0E02"/>
    <w:rsid w:val="00BB0EE6"/>
    <w:rsid w:val="00BB1F2F"/>
    <w:rsid w:val="00BB351B"/>
    <w:rsid w:val="00BB35C2"/>
    <w:rsid w:val="00BB35E5"/>
    <w:rsid w:val="00BB3CE6"/>
    <w:rsid w:val="00BB4F91"/>
    <w:rsid w:val="00BB5222"/>
    <w:rsid w:val="00BB5880"/>
    <w:rsid w:val="00BB5BF8"/>
    <w:rsid w:val="00BB672B"/>
    <w:rsid w:val="00BB681F"/>
    <w:rsid w:val="00BB7F39"/>
    <w:rsid w:val="00BC02CB"/>
    <w:rsid w:val="00BC1CB5"/>
    <w:rsid w:val="00BC2011"/>
    <w:rsid w:val="00BC2E74"/>
    <w:rsid w:val="00BC3641"/>
    <w:rsid w:val="00BC3E6B"/>
    <w:rsid w:val="00BC4621"/>
    <w:rsid w:val="00BC5440"/>
    <w:rsid w:val="00BC5A9E"/>
    <w:rsid w:val="00BC5BF4"/>
    <w:rsid w:val="00BC6A42"/>
    <w:rsid w:val="00BC7896"/>
    <w:rsid w:val="00BC7C07"/>
    <w:rsid w:val="00BC7C71"/>
    <w:rsid w:val="00BD0499"/>
    <w:rsid w:val="00BD06DA"/>
    <w:rsid w:val="00BD09C8"/>
    <w:rsid w:val="00BD1957"/>
    <w:rsid w:val="00BD38F3"/>
    <w:rsid w:val="00BD3CEB"/>
    <w:rsid w:val="00BD4098"/>
    <w:rsid w:val="00BD4257"/>
    <w:rsid w:val="00BD4747"/>
    <w:rsid w:val="00BD4F7A"/>
    <w:rsid w:val="00BD5815"/>
    <w:rsid w:val="00BD688D"/>
    <w:rsid w:val="00BD6B7E"/>
    <w:rsid w:val="00BD7139"/>
    <w:rsid w:val="00BD7AFE"/>
    <w:rsid w:val="00BE0AA2"/>
    <w:rsid w:val="00BE13AE"/>
    <w:rsid w:val="00BE1523"/>
    <w:rsid w:val="00BE1A51"/>
    <w:rsid w:val="00BE2D06"/>
    <w:rsid w:val="00BE2F61"/>
    <w:rsid w:val="00BE352B"/>
    <w:rsid w:val="00BE4012"/>
    <w:rsid w:val="00BE437B"/>
    <w:rsid w:val="00BE5766"/>
    <w:rsid w:val="00BE6AAB"/>
    <w:rsid w:val="00BE7A15"/>
    <w:rsid w:val="00BF0FB3"/>
    <w:rsid w:val="00BF22CF"/>
    <w:rsid w:val="00BF22EF"/>
    <w:rsid w:val="00BF292B"/>
    <w:rsid w:val="00BF2D8F"/>
    <w:rsid w:val="00BF3614"/>
    <w:rsid w:val="00BF3979"/>
    <w:rsid w:val="00BF4395"/>
    <w:rsid w:val="00BF473C"/>
    <w:rsid w:val="00BF5387"/>
    <w:rsid w:val="00BF6015"/>
    <w:rsid w:val="00BF6458"/>
    <w:rsid w:val="00BF6520"/>
    <w:rsid w:val="00BF6968"/>
    <w:rsid w:val="00BF77F7"/>
    <w:rsid w:val="00BF7DD7"/>
    <w:rsid w:val="00C00EEF"/>
    <w:rsid w:val="00C011D7"/>
    <w:rsid w:val="00C030F9"/>
    <w:rsid w:val="00C0337A"/>
    <w:rsid w:val="00C03587"/>
    <w:rsid w:val="00C04115"/>
    <w:rsid w:val="00C04458"/>
    <w:rsid w:val="00C04B99"/>
    <w:rsid w:val="00C0505C"/>
    <w:rsid w:val="00C05F42"/>
    <w:rsid w:val="00C06290"/>
    <w:rsid w:val="00C06CAB"/>
    <w:rsid w:val="00C06E3E"/>
    <w:rsid w:val="00C077F3"/>
    <w:rsid w:val="00C078BE"/>
    <w:rsid w:val="00C07CB2"/>
    <w:rsid w:val="00C105E6"/>
    <w:rsid w:val="00C10A99"/>
    <w:rsid w:val="00C1141B"/>
    <w:rsid w:val="00C1144C"/>
    <w:rsid w:val="00C11C9C"/>
    <w:rsid w:val="00C131E4"/>
    <w:rsid w:val="00C13B21"/>
    <w:rsid w:val="00C144D5"/>
    <w:rsid w:val="00C144D8"/>
    <w:rsid w:val="00C149EE"/>
    <w:rsid w:val="00C14F4D"/>
    <w:rsid w:val="00C1532E"/>
    <w:rsid w:val="00C164F8"/>
    <w:rsid w:val="00C164FC"/>
    <w:rsid w:val="00C16AA7"/>
    <w:rsid w:val="00C17631"/>
    <w:rsid w:val="00C176C9"/>
    <w:rsid w:val="00C17E94"/>
    <w:rsid w:val="00C20921"/>
    <w:rsid w:val="00C21E24"/>
    <w:rsid w:val="00C21ECF"/>
    <w:rsid w:val="00C22F0B"/>
    <w:rsid w:val="00C22F63"/>
    <w:rsid w:val="00C2331A"/>
    <w:rsid w:val="00C235FC"/>
    <w:rsid w:val="00C238F1"/>
    <w:rsid w:val="00C239B0"/>
    <w:rsid w:val="00C23B8F"/>
    <w:rsid w:val="00C24276"/>
    <w:rsid w:val="00C24CA0"/>
    <w:rsid w:val="00C25D0F"/>
    <w:rsid w:val="00C25FC9"/>
    <w:rsid w:val="00C2675C"/>
    <w:rsid w:val="00C27267"/>
    <w:rsid w:val="00C27276"/>
    <w:rsid w:val="00C30027"/>
    <w:rsid w:val="00C3075F"/>
    <w:rsid w:val="00C30A0E"/>
    <w:rsid w:val="00C30DFE"/>
    <w:rsid w:val="00C31998"/>
    <w:rsid w:val="00C31F83"/>
    <w:rsid w:val="00C3242B"/>
    <w:rsid w:val="00C32884"/>
    <w:rsid w:val="00C32FA8"/>
    <w:rsid w:val="00C34412"/>
    <w:rsid w:val="00C344C5"/>
    <w:rsid w:val="00C344EB"/>
    <w:rsid w:val="00C35849"/>
    <w:rsid w:val="00C359B8"/>
    <w:rsid w:val="00C36285"/>
    <w:rsid w:val="00C3641F"/>
    <w:rsid w:val="00C36D09"/>
    <w:rsid w:val="00C37F59"/>
    <w:rsid w:val="00C40027"/>
    <w:rsid w:val="00C4012B"/>
    <w:rsid w:val="00C418E5"/>
    <w:rsid w:val="00C41F15"/>
    <w:rsid w:val="00C42870"/>
    <w:rsid w:val="00C42B28"/>
    <w:rsid w:val="00C43154"/>
    <w:rsid w:val="00C432AC"/>
    <w:rsid w:val="00C437E9"/>
    <w:rsid w:val="00C4393E"/>
    <w:rsid w:val="00C43A1B"/>
    <w:rsid w:val="00C4421E"/>
    <w:rsid w:val="00C442B4"/>
    <w:rsid w:val="00C442E2"/>
    <w:rsid w:val="00C44319"/>
    <w:rsid w:val="00C445FD"/>
    <w:rsid w:val="00C44BD5"/>
    <w:rsid w:val="00C4525C"/>
    <w:rsid w:val="00C45494"/>
    <w:rsid w:val="00C454FA"/>
    <w:rsid w:val="00C476B6"/>
    <w:rsid w:val="00C47C68"/>
    <w:rsid w:val="00C511A6"/>
    <w:rsid w:val="00C5162B"/>
    <w:rsid w:val="00C533C8"/>
    <w:rsid w:val="00C53B6D"/>
    <w:rsid w:val="00C54516"/>
    <w:rsid w:val="00C548CA"/>
    <w:rsid w:val="00C554A2"/>
    <w:rsid w:val="00C55835"/>
    <w:rsid w:val="00C55EA9"/>
    <w:rsid w:val="00C568BE"/>
    <w:rsid w:val="00C57697"/>
    <w:rsid w:val="00C57F36"/>
    <w:rsid w:val="00C60061"/>
    <w:rsid w:val="00C60F91"/>
    <w:rsid w:val="00C610A8"/>
    <w:rsid w:val="00C614FF"/>
    <w:rsid w:val="00C6197F"/>
    <w:rsid w:val="00C628D4"/>
    <w:rsid w:val="00C62C17"/>
    <w:rsid w:val="00C62C52"/>
    <w:rsid w:val="00C63266"/>
    <w:rsid w:val="00C63368"/>
    <w:rsid w:val="00C63A91"/>
    <w:rsid w:val="00C63C35"/>
    <w:rsid w:val="00C65132"/>
    <w:rsid w:val="00C65591"/>
    <w:rsid w:val="00C6561D"/>
    <w:rsid w:val="00C656AB"/>
    <w:rsid w:val="00C66B7E"/>
    <w:rsid w:val="00C674C2"/>
    <w:rsid w:val="00C7085F"/>
    <w:rsid w:val="00C70A2E"/>
    <w:rsid w:val="00C70BEE"/>
    <w:rsid w:val="00C70BF0"/>
    <w:rsid w:val="00C7176E"/>
    <w:rsid w:val="00C719AE"/>
    <w:rsid w:val="00C71A99"/>
    <w:rsid w:val="00C71AC8"/>
    <w:rsid w:val="00C71DAF"/>
    <w:rsid w:val="00C72548"/>
    <w:rsid w:val="00C735AE"/>
    <w:rsid w:val="00C73709"/>
    <w:rsid w:val="00C74192"/>
    <w:rsid w:val="00C754A5"/>
    <w:rsid w:val="00C75640"/>
    <w:rsid w:val="00C75D19"/>
    <w:rsid w:val="00C769F8"/>
    <w:rsid w:val="00C77BC0"/>
    <w:rsid w:val="00C77F08"/>
    <w:rsid w:val="00C80AEF"/>
    <w:rsid w:val="00C8153F"/>
    <w:rsid w:val="00C8155E"/>
    <w:rsid w:val="00C81C74"/>
    <w:rsid w:val="00C82AD1"/>
    <w:rsid w:val="00C82CBE"/>
    <w:rsid w:val="00C82E07"/>
    <w:rsid w:val="00C83225"/>
    <w:rsid w:val="00C83A99"/>
    <w:rsid w:val="00C83C6C"/>
    <w:rsid w:val="00C849E4"/>
    <w:rsid w:val="00C84B81"/>
    <w:rsid w:val="00C84C3B"/>
    <w:rsid w:val="00C84D62"/>
    <w:rsid w:val="00C85B0F"/>
    <w:rsid w:val="00C87475"/>
    <w:rsid w:val="00C87CA8"/>
    <w:rsid w:val="00C900C2"/>
    <w:rsid w:val="00C902BE"/>
    <w:rsid w:val="00C90A1F"/>
    <w:rsid w:val="00C918B1"/>
    <w:rsid w:val="00C91983"/>
    <w:rsid w:val="00C92603"/>
    <w:rsid w:val="00C93A87"/>
    <w:rsid w:val="00C9407E"/>
    <w:rsid w:val="00C94550"/>
    <w:rsid w:val="00C94878"/>
    <w:rsid w:val="00C94BA6"/>
    <w:rsid w:val="00C950A0"/>
    <w:rsid w:val="00C95601"/>
    <w:rsid w:val="00C95EF1"/>
    <w:rsid w:val="00C9614F"/>
    <w:rsid w:val="00C96532"/>
    <w:rsid w:val="00C9669F"/>
    <w:rsid w:val="00C96786"/>
    <w:rsid w:val="00C96EA6"/>
    <w:rsid w:val="00C97C8B"/>
    <w:rsid w:val="00CA00F5"/>
    <w:rsid w:val="00CA1B83"/>
    <w:rsid w:val="00CA23D1"/>
    <w:rsid w:val="00CA27CD"/>
    <w:rsid w:val="00CA27FC"/>
    <w:rsid w:val="00CA2928"/>
    <w:rsid w:val="00CA2A2D"/>
    <w:rsid w:val="00CA2A36"/>
    <w:rsid w:val="00CA2F5C"/>
    <w:rsid w:val="00CA6B3B"/>
    <w:rsid w:val="00CA718D"/>
    <w:rsid w:val="00CA7844"/>
    <w:rsid w:val="00CB0522"/>
    <w:rsid w:val="00CB0601"/>
    <w:rsid w:val="00CB0B20"/>
    <w:rsid w:val="00CB11F7"/>
    <w:rsid w:val="00CB1939"/>
    <w:rsid w:val="00CB26C6"/>
    <w:rsid w:val="00CB36C8"/>
    <w:rsid w:val="00CB421B"/>
    <w:rsid w:val="00CB42BD"/>
    <w:rsid w:val="00CB5DB9"/>
    <w:rsid w:val="00CB5F08"/>
    <w:rsid w:val="00CB7D9B"/>
    <w:rsid w:val="00CB7E33"/>
    <w:rsid w:val="00CC0FF3"/>
    <w:rsid w:val="00CC1547"/>
    <w:rsid w:val="00CC17F9"/>
    <w:rsid w:val="00CC2270"/>
    <w:rsid w:val="00CC2CC6"/>
    <w:rsid w:val="00CC47E5"/>
    <w:rsid w:val="00CC4C56"/>
    <w:rsid w:val="00CC55C4"/>
    <w:rsid w:val="00CC6332"/>
    <w:rsid w:val="00CC6416"/>
    <w:rsid w:val="00CC6C43"/>
    <w:rsid w:val="00CD07E4"/>
    <w:rsid w:val="00CD0B43"/>
    <w:rsid w:val="00CD1E5B"/>
    <w:rsid w:val="00CD2184"/>
    <w:rsid w:val="00CD43EB"/>
    <w:rsid w:val="00CD468E"/>
    <w:rsid w:val="00CD5032"/>
    <w:rsid w:val="00CD6470"/>
    <w:rsid w:val="00CD6B10"/>
    <w:rsid w:val="00CD7F10"/>
    <w:rsid w:val="00CE0B49"/>
    <w:rsid w:val="00CE0E60"/>
    <w:rsid w:val="00CE0E6E"/>
    <w:rsid w:val="00CE1343"/>
    <w:rsid w:val="00CE14E7"/>
    <w:rsid w:val="00CE19AC"/>
    <w:rsid w:val="00CE1DB0"/>
    <w:rsid w:val="00CE2A6C"/>
    <w:rsid w:val="00CE2DFF"/>
    <w:rsid w:val="00CE336E"/>
    <w:rsid w:val="00CE3BD4"/>
    <w:rsid w:val="00CE4EB7"/>
    <w:rsid w:val="00CE5144"/>
    <w:rsid w:val="00CE52F6"/>
    <w:rsid w:val="00CE53BC"/>
    <w:rsid w:val="00CE5C89"/>
    <w:rsid w:val="00CE5DA7"/>
    <w:rsid w:val="00CE683D"/>
    <w:rsid w:val="00CE6B54"/>
    <w:rsid w:val="00CE6DE7"/>
    <w:rsid w:val="00CE74BD"/>
    <w:rsid w:val="00CF0958"/>
    <w:rsid w:val="00CF0ED7"/>
    <w:rsid w:val="00CF128F"/>
    <w:rsid w:val="00CF2085"/>
    <w:rsid w:val="00CF2C2D"/>
    <w:rsid w:val="00CF2CB2"/>
    <w:rsid w:val="00CF3691"/>
    <w:rsid w:val="00CF395B"/>
    <w:rsid w:val="00CF3BA7"/>
    <w:rsid w:val="00CF43F3"/>
    <w:rsid w:val="00CF4BFE"/>
    <w:rsid w:val="00CF4C33"/>
    <w:rsid w:val="00CF50DB"/>
    <w:rsid w:val="00CF5ABE"/>
    <w:rsid w:val="00CF5C08"/>
    <w:rsid w:val="00CF5F69"/>
    <w:rsid w:val="00CF607C"/>
    <w:rsid w:val="00CF611C"/>
    <w:rsid w:val="00CF653B"/>
    <w:rsid w:val="00CF732D"/>
    <w:rsid w:val="00CF7852"/>
    <w:rsid w:val="00CF7901"/>
    <w:rsid w:val="00D00917"/>
    <w:rsid w:val="00D01CE5"/>
    <w:rsid w:val="00D01CE9"/>
    <w:rsid w:val="00D01F40"/>
    <w:rsid w:val="00D0211D"/>
    <w:rsid w:val="00D02911"/>
    <w:rsid w:val="00D02957"/>
    <w:rsid w:val="00D02C9B"/>
    <w:rsid w:val="00D02E5A"/>
    <w:rsid w:val="00D0348E"/>
    <w:rsid w:val="00D0399A"/>
    <w:rsid w:val="00D0446A"/>
    <w:rsid w:val="00D04D8F"/>
    <w:rsid w:val="00D05694"/>
    <w:rsid w:val="00D06517"/>
    <w:rsid w:val="00D0656D"/>
    <w:rsid w:val="00D07296"/>
    <w:rsid w:val="00D07B44"/>
    <w:rsid w:val="00D115B0"/>
    <w:rsid w:val="00D1225D"/>
    <w:rsid w:val="00D129F7"/>
    <w:rsid w:val="00D131F4"/>
    <w:rsid w:val="00D135F3"/>
    <w:rsid w:val="00D1379A"/>
    <w:rsid w:val="00D13801"/>
    <w:rsid w:val="00D13D89"/>
    <w:rsid w:val="00D13F20"/>
    <w:rsid w:val="00D142D8"/>
    <w:rsid w:val="00D14CFB"/>
    <w:rsid w:val="00D1541C"/>
    <w:rsid w:val="00D1564D"/>
    <w:rsid w:val="00D15DF6"/>
    <w:rsid w:val="00D15F17"/>
    <w:rsid w:val="00D163F8"/>
    <w:rsid w:val="00D16BA1"/>
    <w:rsid w:val="00D1732C"/>
    <w:rsid w:val="00D17CD8"/>
    <w:rsid w:val="00D2042A"/>
    <w:rsid w:val="00D21183"/>
    <w:rsid w:val="00D21DCD"/>
    <w:rsid w:val="00D21E24"/>
    <w:rsid w:val="00D21E51"/>
    <w:rsid w:val="00D228A7"/>
    <w:rsid w:val="00D23EA4"/>
    <w:rsid w:val="00D24B45"/>
    <w:rsid w:val="00D26A30"/>
    <w:rsid w:val="00D26FE6"/>
    <w:rsid w:val="00D27981"/>
    <w:rsid w:val="00D3048A"/>
    <w:rsid w:val="00D3060C"/>
    <w:rsid w:val="00D313B8"/>
    <w:rsid w:val="00D31640"/>
    <w:rsid w:val="00D31907"/>
    <w:rsid w:val="00D319A3"/>
    <w:rsid w:val="00D3223D"/>
    <w:rsid w:val="00D32D84"/>
    <w:rsid w:val="00D3308F"/>
    <w:rsid w:val="00D33213"/>
    <w:rsid w:val="00D3323F"/>
    <w:rsid w:val="00D33830"/>
    <w:rsid w:val="00D33859"/>
    <w:rsid w:val="00D33BF7"/>
    <w:rsid w:val="00D33BFB"/>
    <w:rsid w:val="00D33CAD"/>
    <w:rsid w:val="00D34511"/>
    <w:rsid w:val="00D346F9"/>
    <w:rsid w:val="00D34D62"/>
    <w:rsid w:val="00D3560E"/>
    <w:rsid w:val="00D357E2"/>
    <w:rsid w:val="00D3594B"/>
    <w:rsid w:val="00D35A51"/>
    <w:rsid w:val="00D369B6"/>
    <w:rsid w:val="00D36C94"/>
    <w:rsid w:val="00D37054"/>
    <w:rsid w:val="00D37B74"/>
    <w:rsid w:val="00D402EB"/>
    <w:rsid w:val="00D406A5"/>
    <w:rsid w:val="00D407DC"/>
    <w:rsid w:val="00D40A36"/>
    <w:rsid w:val="00D416E1"/>
    <w:rsid w:val="00D41BC3"/>
    <w:rsid w:val="00D41EDE"/>
    <w:rsid w:val="00D4492D"/>
    <w:rsid w:val="00D456AC"/>
    <w:rsid w:val="00D458FE"/>
    <w:rsid w:val="00D45AD1"/>
    <w:rsid w:val="00D45E28"/>
    <w:rsid w:val="00D45E42"/>
    <w:rsid w:val="00D47990"/>
    <w:rsid w:val="00D47AAE"/>
    <w:rsid w:val="00D47E1F"/>
    <w:rsid w:val="00D47E6A"/>
    <w:rsid w:val="00D5057D"/>
    <w:rsid w:val="00D519EF"/>
    <w:rsid w:val="00D51E01"/>
    <w:rsid w:val="00D52BA6"/>
    <w:rsid w:val="00D5586A"/>
    <w:rsid w:val="00D55CB6"/>
    <w:rsid w:val="00D55DCE"/>
    <w:rsid w:val="00D55EFB"/>
    <w:rsid w:val="00D55F37"/>
    <w:rsid w:val="00D572FC"/>
    <w:rsid w:val="00D57576"/>
    <w:rsid w:val="00D57D9B"/>
    <w:rsid w:val="00D60B5A"/>
    <w:rsid w:val="00D6127F"/>
    <w:rsid w:val="00D6386B"/>
    <w:rsid w:val="00D6388A"/>
    <w:rsid w:val="00D638C9"/>
    <w:rsid w:val="00D63FC4"/>
    <w:rsid w:val="00D64B80"/>
    <w:rsid w:val="00D64C86"/>
    <w:rsid w:val="00D64CD3"/>
    <w:rsid w:val="00D651DE"/>
    <w:rsid w:val="00D65AF5"/>
    <w:rsid w:val="00D66858"/>
    <w:rsid w:val="00D66B37"/>
    <w:rsid w:val="00D6719D"/>
    <w:rsid w:val="00D67521"/>
    <w:rsid w:val="00D67555"/>
    <w:rsid w:val="00D67EDE"/>
    <w:rsid w:val="00D7001E"/>
    <w:rsid w:val="00D704AC"/>
    <w:rsid w:val="00D70859"/>
    <w:rsid w:val="00D7175B"/>
    <w:rsid w:val="00D719E9"/>
    <w:rsid w:val="00D728A6"/>
    <w:rsid w:val="00D745DA"/>
    <w:rsid w:val="00D761DD"/>
    <w:rsid w:val="00D7683F"/>
    <w:rsid w:val="00D76AE3"/>
    <w:rsid w:val="00D76CA5"/>
    <w:rsid w:val="00D76D55"/>
    <w:rsid w:val="00D7704A"/>
    <w:rsid w:val="00D80169"/>
    <w:rsid w:val="00D80806"/>
    <w:rsid w:val="00D80973"/>
    <w:rsid w:val="00D80FB5"/>
    <w:rsid w:val="00D819B7"/>
    <w:rsid w:val="00D81D59"/>
    <w:rsid w:val="00D81F5B"/>
    <w:rsid w:val="00D8287C"/>
    <w:rsid w:val="00D8429F"/>
    <w:rsid w:val="00D84392"/>
    <w:rsid w:val="00D8476E"/>
    <w:rsid w:val="00D85158"/>
    <w:rsid w:val="00D85F29"/>
    <w:rsid w:val="00D86B72"/>
    <w:rsid w:val="00D90813"/>
    <w:rsid w:val="00D90861"/>
    <w:rsid w:val="00D9154C"/>
    <w:rsid w:val="00D9161C"/>
    <w:rsid w:val="00D91B37"/>
    <w:rsid w:val="00D942FE"/>
    <w:rsid w:val="00D96641"/>
    <w:rsid w:val="00D9673D"/>
    <w:rsid w:val="00D97908"/>
    <w:rsid w:val="00DA0C9D"/>
    <w:rsid w:val="00DA24B1"/>
    <w:rsid w:val="00DA29FA"/>
    <w:rsid w:val="00DA2BF6"/>
    <w:rsid w:val="00DA3369"/>
    <w:rsid w:val="00DA34A8"/>
    <w:rsid w:val="00DA35D4"/>
    <w:rsid w:val="00DA3D9F"/>
    <w:rsid w:val="00DA410A"/>
    <w:rsid w:val="00DA5447"/>
    <w:rsid w:val="00DA644C"/>
    <w:rsid w:val="00DA6495"/>
    <w:rsid w:val="00DA6CBC"/>
    <w:rsid w:val="00DA7481"/>
    <w:rsid w:val="00DB02EC"/>
    <w:rsid w:val="00DB33A5"/>
    <w:rsid w:val="00DB42F1"/>
    <w:rsid w:val="00DB5283"/>
    <w:rsid w:val="00DB537F"/>
    <w:rsid w:val="00DB61F2"/>
    <w:rsid w:val="00DB6BD9"/>
    <w:rsid w:val="00DB6C62"/>
    <w:rsid w:val="00DB6FB9"/>
    <w:rsid w:val="00DB717F"/>
    <w:rsid w:val="00DB76F2"/>
    <w:rsid w:val="00DC0C93"/>
    <w:rsid w:val="00DC17D8"/>
    <w:rsid w:val="00DC1992"/>
    <w:rsid w:val="00DC301C"/>
    <w:rsid w:val="00DC38B1"/>
    <w:rsid w:val="00DC3AAA"/>
    <w:rsid w:val="00DC4574"/>
    <w:rsid w:val="00DC46C2"/>
    <w:rsid w:val="00DC485D"/>
    <w:rsid w:val="00DC48EF"/>
    <w:rsid w:val="00DC4AD9"/>
    <w:rsid w:val="00DC5087"/>
    <w:rsid w:val="00DC5AD1"/>
    <w:rsid w:val="00DC5C1D"/>
    <w:rsid w:val="00DC5CAA"/>
    <w:rsid w:val="00DC7298"/>
    <w:rsid w:val="00DC771A"/>
    <w:rsid w:val="00DC7B35"/>
    <w:rsid w:val="00DD03B5"/>
    <w:rsid w:val="00DD089D"/>
    <w:rsid w:val="00DD0F21"/>
    <w:rsid w:val="00DD1C99"/>
    <w:rsid w:val="00DD1D8A"/>
    <w:rsid w:val="00DD37D4"/>
    <w:rsid w:val="00DD39E9"/>
    <w:rsid w:val="00DD4DAC"/>
    <w:rsid w:val="00DD5C58"/>
    <w:rsid w:val="00DD5D44"/>
    <w:rsid w:val="00DD73E1"/>
    <w:rsid w:val="00DD774B"/>
    <w:rsid w:val="00DD77BF"/>
    <w:rsid w:val="00DD7B09"/>
    <w:rsid w:val="00DE0272"/>
    <w:rsid w:val="00DE1847"/>
    <w:rsid w:val="00DE1E92"/>
    <w:rsid w:val="00DE331A"/>
    <w:rsid w:val="00DE38FB"/>
    <w:rsid w:val="00DE4656"/>
    <w:rsid w:val="00DE6825"/>
    <w:rsid w:val="00DE68B7"/>
    <w:rsid w:val="00DE6D60"/>
    <w:rsid w:val="00DE750D"/>
    <w:rsid w:val="00DE78DE"/>
    <w:rsid w:val="00DE7F11"/>
    <w:rsid w:val="00DF0D8D"/>
    <w:rsid w:val="00DF1899"/>
    <w:rsid w:val="00DF1A00"/>
    <w:rsid w:val="00DF1D73"/>
    <w:rsid w:val="00DF2059"/>
    <w:rsid w:val="00DF247C"/>
    <w:rsid w:val="00DF2889"/>
    <w:rsid w:val="00DF35A4"/>
    <w:rsid w:val="00DF35A5"/>
    <w:rsid w:val="00DF39EF"/>
    <w:rsid w:val="00DF3F3E"/>
    <w:rsid w:val="00DF431A"/>
    <w:rsid w:val="00DF44D5"/>
    <w:rsid w:val="00DF647E"/>
    <w:rsid w:val="00DF6CD8"/>
    <w:rsid w:val="00DF6D40"/>
    <w:rsid w:val="00DF76CC"/>
    <w:rsid w:val="00DF7CC0"/>
    <w:rsid w:val="00E010EC"/>
    <w:rsid w:val="00E011D0"/>
    <w:rsid w:val="00E02670"/>
    <w:rsid w:val="00E02A44"/>
    <w:rsid w:val="00E02B2C"/>
    <w:rsid w:val="00E02EFF"/>
    <w:rsid w:val="00E03F0F"/>
    <w:rsid w:val="00E0436E"/>
    <w:rsid w:val="00E04D67"/>
    <w:rsid w:val="00E05EBD"/>
    <w:rsid w:val="00E061E0"/>
    <w:rsid w:val="00E06287"/>
    <w:rsid w:val="00E063EF"/>
    <w:rsid w:val="00E06C80"/>
    <w:rsid w:val="00E07003"/>
    <w:rsid w:val="00E100C8"/>
    <w:rsid w:val="00E10439"/>
    <w:rsid w:val="00E10BEA"/>
    <w:rsid w:val="00E11667"/>
    <w:rsid w:val="00E122DB"/>
    <w:rsid w:val="00E12E59"/>
    <w:rsid w:val="00E135CC"/>
    <w:rsid w:val="00E1444D"/>
    <w:rsid w:val="00E149C1"/>
    <w:rsid w:val="00E1606D"/>
    <w:rsid w:val="00E177EB"/>
    <w:rsid w:val="00E2086C"/>
    <w:rsid w:val="00E208A3"/>
    <w:rsid w:val="00E21110"/>
    <w:rsid w:val="00E21F52"/>
    <w:rsid w:val="00E2336C"/>
    <w:rsid w:val="00E235DE"/>
    <w:rsid w:val="00E2381B"/>
    <w:rsid w:val="00E23B83"/>
    <w:rsid w:val="00E24702"/>
    <w:rsid w:val="00E24DA6"/>
    <w:rsid w:val="00E2538E"/>
    <w:rsid w:val="00E26A1B"/>
    <w:rsid w:val="00E27448"/>
    <w:rsid w:val="00E27D02"/>
    <w:rsid w:val="00E27DD8"/>
    <w:rsid w:val="00E27E17"/>
    <w:rsid w:val="00E301F1"/>
    <w:rsid w:val="00E3048D"/>
    <w:rsid w:val="00E30565"/>
    <w:rsid w:val="00E30C85"/>
    <w:rsid w:val="00E310B7"/>
    <w:rsid w:val="00E3231A"/>
    <w:rsid w:val="00E3235E"/>
    <w:rsid w:val="00E3260F"/>
    <w:rsid w:val="00E32760"/>
    <w:rsid w:val="00E33064"/>
    <w:rsid w:val="00E33274"/>
    <w:rsid w:val="00E332E8"/>
    <w:rsid w:val="00E33D16"/>
    <w:rsid w:val="00E33FC1"/>
    <w:rsid w:val="00E34047"/>
    <w:rsid w:val="00E34766"/>
    <w:rsid w:val="00E35131"/>
    <w:rsid w:val="00E35DBF"/>
    <w:rsid w:val="00E369D2"/>
    <w:rsid w:val="00E36C4F"/>
    <w:rsid w:val="00E37BC9"/>
    <w:rsid w:val="00E37D94"/>
    <w:rsid w:val="00E401A3"/>
    <w:rsid w:val="00E404EE"/>
    <w:rsid w:val="00E40B76"/>
    <w:rsid w:val="00E40B98"/>
    <w:rsid w:val="00E40D1A"/>
    <w:rsid w:val="00E40EB8"/>
    <w:rsid w:val="00E41829"/>
    <w:rsid w:val="00E41C89"/>
    <w:rsid w:val="00E42719"/>
    <w:rsid w:val="00E42979"/>
    <w:rsid w:val="00E43163"/>
    <w:rsid w:val="00E434B6"/>
    <w:rsid w:val="00E43A1E"/>
    <w:rsid w:val="00E45057"/>
    <w:rsid w:val="00E46B91"/>
    <w:rsid w:val="00E472DF"/>
    <w:rsid w:val="00E474C1"/>
    <w:rsid w:val="00E47D83"/>
    <w:rsid w:val="00E507A8"/>
    <w:rsid w:val="00E507B1"/>
    <w:rsid w:val="00E52E9A"/>
    <w:rsid w:val="00E539F3"/>
    <w:rsid w:val="00E53AA9"/>
    <w:rsid w:val="00E53CE2"/>
    <w:rsid w:val="00E542E7"/>
    <w:rsid w:val="00E54980"/>
    <w:rsid w:val="00E549DD"/>
    <w:rsid w:val="00E551F1"/>
    <w:rsid w:val="00E552BC"/>
    <w:rsid w:val="00E55AF5"/>
    <w:rsid w:val="00E560C4"/>
    <w:rsid w:val="00E56B03"/>
    <w:rsid w:val="00E60FEB"/>
    <w:rsid w:val="00E615B1"/>
    <w:rsid w:val="00E616E8"/>
    <w:rsid w:val="00E6194B"/>
    <w:rsid w:val="00E6211F"/>
    <w:rsid w:val="00E62618"/>
    <w:rsid w:val="00E63E5A"/>
    <w:rsid w:val="00E64335"/>
    <w:rsid w:val="00E64AA3"/>
    <w:rsid w:val="00E65B60"/>
    <w:rsid w:val="00E661EC"/>
    <w:rsid w:val="00E6633C"/>
    <w:rsid w:val="00E66617"/>
    <w:rsid w:val="00E66E72"/>
    <w:rsid w:val="00E679DD"/>
    <w:rsid w:val="00E67D39"/>
    <w:rsid w:val="00E67F73"/>
    <w:rsid w:val="00E70203"/>
    <w:rsid w:val="00E71EAA"/>
    <w:rsid w:val="00E72186"/>
    <w:rsid w:val="00E72BB1"/>
    <w:rsid w:val="00E73688"/>
    <w:rsid w:val="00E7371E"/>
    <w:rsid w:val="00E74AEF"/>
    <w:rsid w:val="00E75066"/>
    <w:rsid w:val="00E754D4"/>
    <w:rsid w:val="00E75E03"/>
    <w:rsid w:val="00E75FF4"/>
    <w:rsid w:val="00E7649E"/>
    <w:rsid w:val="00E765C9"/>
    <w:rsid w:val="00E775AA"/>
    <w:rsid w:val="00E8003A"/>
    <w:rsid w:val="00E807F7"/>
    <w:rsid w:val="00E807FE"/>
    <w:rsid w:val="00E8118E"/>
    <w:rsid w:val="00E81FC8"/>
    <w:rsid w:val="00E82C67"/>
    <w:rsid w:val="00E82E8D"/>
    <w:rsid w:val="00E831DF"/>
    <w:rsid w:val="00E83A4E"/>
    <w:rsid w:val="00E83CCC"/>
    <w:rsid w:val="00E840C8"/>
    <w:rsid w:val="00E84896"/>
    <w:rsid w:val="00E8545E"/>
    <w:rsid w:val="00E858DB"/>
    <w:rsid w:val="00E86812"/>
    <w:rsid w:val="00E87075"/>
    <w:rsid w:val="00E9085C"/>
    <w:rsid w:val="00E90AFC"/>
    <w:rsid w:val="00E915B5"/>
    <w:rsid w:val="00E92E5F"/>
    <w:rsid w:val="00E93426"/>
    <w:rsid w:val="00E9385C"/>
    <w:rsid w:val="00E939E5"/>
    <w:rsid w:val="00E95443"/>
    <w:rsid w:val="00E955FC"/>
    <w:rsid w:val="00E95748"/>
    <w:rsid w:val="00E95D87"/>
    <w:rsid w:val="00E95F7D"/>
    <w:rsid w:val="00E96D81"/>
    <w:rsid w:val="00E96FE7"/>
    <w:rsid w:val="00E97489"/>
    <w:rsid w:val="00E974EE"/>
    <w:rsid w:val="00EA0271"/>
    <w:rsid w:val="00EA044D"/>
    <w:rsid w:val="00EA05DE"/>
    <w:rsid w:val="00EA0903"/>
    <w:rsid w:val="00EA09F4"/>
    <w:rsid w:val="00EA0AFA"/>
    <w:rsid w:val="00EA0D52"/>
    <w:rsid w:val="00EA15F3"/>
    <w:rsid w:val="00EA1ED6"/>
    <w:rsid w:val="00EA2AF2"/>
    <w:rsid w:val="00EA346F"/>
    <w:rsid w:val="00EA35CF"/>
    <w:rsid w:val="00EA3BDF"/>
    <w:rsid w:val="00EA47AF"/>
    <w:rsid w:val="00EA4B38"/>
    <w:rsid w:val="00EA4BDB"/>
    <w:rsid w:val="00EA4CDA"/>
    <w:rsid w:val="00EA55BC"/>
    <w:rsid w:val="00EA6517"/>
    <w:rsid w:val="00EA77EE"/>
    <w:rsid w:val="00EB060F"/>
    <w:rsid w:val="00EB0E2E"/>
    <w:rsid w:val="00EB1721"/>
    <w:rsid w:val="00EB1FC2"/>
    <w:rsid w:val="00EB269D"/>
    <w:rsid w:val="00EB2E8B"/>
    <w:rsid w:val="00EB2EBC"/>
    <w:rsid w:val="00EB3A5B"/>
    <w:rsid w:val="00EB4862"/>
    <w:rsid w:val="00EB4A6F"/>
    <w:rsid w:val="00EB53AC"/>
    <w:rsid w:val="00EB5BE8"/>
    <w:rsid w:val="00EB5C90"/>
    <w:rsid w:val="00EB6091"/>
    <w:rsid w:val="00EB60C1"/>
    <w:rsid w:val="00EB61DA"/>
    <w:rsid w:val="00EB66BD"/>
    <w:rsid w:val="00EB67B6"/>
    <w:rsid w:val="00EB6828"/>
    <w:rsid w:val="00EC00A6"/>
    <w:rsid w:val="00EC0DAB"/>
    <w:rsid w:val="00EC0E1C"/>
    <w:rsid w:val="00EC2531"/>
    <w:rsid w:val="00EC32B8"/>
    <w:rsid w:val="00EC3C66"/>
    <w:rsid w:val="00EC47F0"/>
    <w:rsid w:val="00EC507E"/>
    <w:rsid w:val="00EC555F"/>
    <w:rsid w:val="00EC6709"/>
    <w:rsid w:val="00EC68C5"/>
    <w:rsid w:val="00EC75D8"/>
    <w:rsid w:val="00EC7746"/>
    <w:rsid w:val="00EC7788"/>
    <w:rsid w:val="00EC7BA1"/>
    <w:rsid w:val="00EC7BE6"/>
    <w:rsid w:val="00EC7D88"/>
    <w:rsid w:val="00ED00AA"/>
    <w:rsid w:val="00ED044C"/>
    <w:rsid w:val="00ED060B"/>
    <w:rsid w:val="00ED10A9"/>
    <w:rsid w:val="00ED123C"/>
    <w:rsid w:val="00ED143C"/>
    <w:rsid w:val="00ED20B3"/>
    <w:rsid w:val="00ED397D"/>
    <w:rsid w:val="00ED4136"/>
    <w:rsid w:val="00ED43B2"/>
    <w:rsid w:val="00ED4D5F"/>
    <w:rsid w:val="00ED53AE"/>
    <w:rsid w:val="00ED5512"/>
    <w:rsid w:val="00ED58AD"/>
    <w:rsid w:val="00ED7BA2"/>
    <w:rsid w:val="00EE0E9B"/>
    <w:rsid w:val="00EE2496"/>
    <w:rsid w:val="00EE2C1C"/>
    <w:rsid w:val="00EE3005"/>
    <w:rsid w:val="00EE303F"/>
    <w:rsid w:val="00EE3A25"/>
    <w:rsid w:val="00EE3A86"/>
    <w:rsid w:val="00EE42AF"/>
    <w:rsid w:val="00EE50E1"/>
    <w:rsid w:val="00EE552C"/>
    <w:rsid w:val="00EE5906"/>
    <w:rsid w:val="00EE637B"/>
    <w:rsid w:val="00EE7341"/>
    <w:rsid w:val="00EE73E1"/>
    <w:rsid w:val="00EE7953"/>
    <w:rsid w:val="00EE7D35"/>
    <w:rsid w:val="00EE7FB3"/>
    <w:rsid w:val="00EF03F2"/>
    <w:rsid w:val="00EF074E"/>
    <w:rsid w:val="00EF0F70"/>
    <w:rsid w:val="00EF17E2"/>
    <w:rsid w:val="00EF2887"/>
    <w:rsid w:val="00EF299D"/>
    <w:rsid w:val="00EF32A2"/>
    <w:rsid w:val="00EF37F2"/>
    <w:rsid w:val="00EF381E"/>
    <w:rsid w:val="00EF3FDE"/>
    <w:rsid w:val="00EF428A"/>
    <w:rsid w:val="00EF47A1"/>
    <w:rsid w:val="00EF482D"/>
    <w:rsid w:val="00EF4FF3"/>
    <w:rsid w:val="00EF50A6"/>
    <w:rsid w:val="00EF53AB"/>
    <w:rsid w:val="00EF566B"/>
    <w:rsid w:val="00EF59A2"/>
    <w:rsid w:val="00EF6466"/>
    <w:rsid w:val="00EF787D"/>
    <w:rsid w:val="00F00852"/>
    <w:rsid w:val="00F0119C"/>
    <w:rsid w:val="00F019A3"/>
    <w:rsid w:val="00F02F23"/>
    <w:rsid w:val="00F044AD"/>
    <w:rsid w:val="00F04B23"/>
    <w:rsid w:val="00F04EBB"/>
    <w:rsid w:val="00F06735"/>
    <w:rsid w:val="00F073E3"/>
    <w:rsid w:val="00F07485"/>
    <w:rsid w:val="00F07E03"/>
    <w:rsid w:val="00F10B21"/>
    <w:rsid w:val="00F10D55"/>
    <w:rsid w:val="00F11A53"/>
    <w:rsid w:val="00F124D0"/>
    <w:rsid w:val="00F12A51"/>
    <w:rsid w:val="00F137AD"/>
    <w:rsid w:val="00F13EC1"/>
    <w:rsid w:val="00F1482C"/>
    <w:rsid w:val="00F148C6"/>
    <w:rsid w:val="00F14B8F"/>
    <w:rsid w:val="00F15777"/>
    <w:rsid w:val="00F15A72"/>
    <w:rsid w:val="00F16B56"/>
    <w:rsid w:val="00F16CA3"/>
    <w:rsid w:val="00F171EF"/>
    <w:rsid w:val="00F17A24"/>
    <w:rsid w:val="00F20B91"/>
    <w:rsid w:val="00F20F6A"/>
    <w:rsid w:val="00F211F7"/>
    <w:rsid w:val="00F21799"/>
    <w:rsid w:val="00F219BD"/>
    <w:rsid w:val="00F21CC6"/>
    <w:rsid w:val="00F21D7F"/>
    <w:rsid w:val="00F21EAA"/>
    <w:rsid w:val="00F22D33"/>
    <w:rsid w:val="00F23513"/>
    <w:rsid w:val="00F23867"/>
    <w:rsid w:val="00F23B2F"/>
    <w:rsid w:val="00F243A3"/>
    <w:rsid w:val="00F2450C"/>
    <w:rsid w:val="00F262BD"/>
    <w:rsid w:val="00F30510"/>
    <w:rsid w:val="00F31432"/>
    <w:rsid w:val="00F31702"/>
    <w:rsid w:val="00F3171E"/>
    <w:rsid w:val="00F3189F"/>
    <w:rsid w:val="00F31FEA"/>
    <w:rsid w:val="00F3204D"/>
    <w:rsid w:val="00F32087"/>
    <w:rsid w:val="00F328AB"/>
    <w:rsid w:val="00F33384"/>
    <w:rsid w:val="00F338EE"/>
    <w:rsid w:val="00F3393F"/>
    <w:rsid w:val="00F35C17"/>
    <w:rsid w:val="00F36118"/>
    <w:rsid w:val="00F36FC0"/>
    <w:rsid w:val="00F376AB"/>
    <w:rsid w:val="00F37BCA"/>
    <w:rsid w:val="00F41000"/>
    <w:rsid w:val="00F411E2"/>
    <w:rsid w:val="00F433D4"/>
    <w:rsid w:val="00F43555"/>
    <w:rsid w:val="00F43A4B"/>
    <w:rsid w:val="00F43B56"/>
    <w:rsid w:val="00F43CB2"/>
    <w:rsid w:val="00F458F1"/>
    <w:rsid w:val="00F4608A"/>
    <w:rsid w:val="00F46359"/>
    <w:rsid w:val="00F46FF2"/>
    <w:rsid w:val="00F4719B"/>
    <w:rsid w:val="00F47777"/>
    <w:rsid w:val="00F51069"/>
    <w:rsid w:val="00F520FE"/>
    <w:rsid w:val="00F52132"/>
    <w:rsid w:val="00F526EE"/>
    <w:rsid w:val="00F53012"/>
    <w:rsid w:val="00F53A2B"/>
    <w:rsid w:val="00F54C4F"/>
    <w:rsid w:val="00F55106"/>
    <w:rsid w:val="00F55FF2"/>
    <w:rsid w:val="00F56397"/>
    <w:rsid w:val="00F57160"/>
    <w:rsid w:val="00F57B79"/>
    <w:rsid w:val="00F60143"/>
    <w:rsid w:val="00F6015B"/>
    <w:rsid w:val="00F609E5"/>
    <w:rsid w:val="00F60A58"/>
    <w:rsid w:val="00F60FC1"/>
    <w:rsid w:val="00F6201E"/>
    <w:rsid w:val="00F62633"/>
    <w:rsid w:val="00F63E59"/>
    <w:rsid w:val="00F649EB"/>
    <w:rsid w:val="00F64D33"/>
    <w:rsid w:val="00F65330"/>
    <w:rsid w:val="00F65542"/>
    <w:rsid w:val="00F65E0C"/>
    <w:rsid w:val="00F6665E"/>
    <w:rsid w:val="00F66B17"/>
    <w:rsid w:val="00F66F03"/>
    <w:rsid w:val="00F672D2"/>
    <w:rsid w:val="00F67646"/>
    <w:rsid w:val="00F67948"/>
    <w:rsid w:val="00F67B0D"/>
    <w:rsid w:val="00F67CBD"/>
    <w:rsid w:val="00F70216"/>
    <w:rsid w:val="00F7036D"/>
    <w:rsid w:val="00F707DD"/>
    <w:rsid w:val="00F7080E"/>
    <w:rsid w:val="00F7192F"/>
    <w:rsid w:val="00F721F8"/>
    <w:rsid w:val="00F7250B"/>
    <w:rsid w:val="00F72A8C"/>
    <w:rsid w:val="00F72D6E"/>
    <w:rsid w:val="00F73C9A"/>
    <w:rsid w:val="00F751DE"/>
    <w:rsid w:val="00F758AA"/>
    <w:rsid w:val="00F75B6E"/>
    <w:rsid w:val="00F75DD8"/>
    <w:rsid w:val="00F76183"/>
    <w:rsid w:val="00F76F35"/>
    <w:rsid w:val="00F77FF0"/>
    <w:rsid w:val="00F80017"/>
    <w:rsid w:val="00F80130"/>
    <w:rsid w:val="00F820AD"/>
    <w:rsid w:val="00F82454"/>
    <w:rsid w:val="00F8260F"/>
    <w:rsid w:val="00F8279E"/>
    <w:rsid w:val="00F8301D"/>
    <w:rsid w:val="00F83AE8"/>
    <w:rsid w:val="00F83BE2"/>
    <w:rsid w:val="00F8544D"/>
    <w:rsid w:val="00F86292"/>
    <w:rsid w:val="00F86527"/>
    <w:rsid w:val="00F86644"/>
    <w:rsid w:val="00F905D7"/>
    <w:rsid w:val="00F912BE"/>
    <w:rsid w:val="00F91A55"/>
    <w:rsid w:val="00F91EEB"/>
    <w:rsid w:val="00F932C0"/>
    <w:rsid w:val="00F933C4"/>
    <w:rsid w:val="00F93F8A"/>
    <w:rsid w:val="00F95117"/>
    <w:rsid w:val="00F95D79"/>
    <w:rsid w:val="00F96012"/>
    <w:rsid w:val="00F96884"/>
    <w:rsid w:val="00F96B20"/>
    <w:rsid w:val="00F97643"/>
    <w:rsid w:val="00F979DE"/>
    <w:rsid w:val="00FA02CB"/>
    <w:rsid w:val="00FA0A95"/>
    <w:rsid w:val="00FA117F"/>
    <w:rsid w:val="00FA1BC2"/>
    <w:rsid w:val="00FA3249"/>
    <w:rsid w:val="00FA33C3"/>
    <w:rsid w:val="00FA38D0"/>
    <w:rsid w:val="00FA41C5"/>
    <w:rsid w:val="00FA4D80"/>
    <w:rsid w:val="00FA562A"/>
    <w:rsid w:val="00FA62BC"/>
    <w:rsid w:val="00FA6619"/>
    <w:rsid w:val="00FA6A6D"/>
    <w:rsid w:val="00FA7048"/>
    <w:rsid w:val="00FA755E"/>
    <w:rsid w:val="00FB0A32"/>
    <w:rsid w:val="00FB260B"/>
    <w:rsid w:val="00FB31B7"/>
    <w:rsid w:val="00FB32D1"/>
    <w:rsid w:val="00FB358B"/>
    <w:rsid w:val="00FB40F9"/>
    <w:rsid w:val="00FB45FA"/>
    <w:rsid w:val="00FB4D41"/>
    <w:rsid w:val="00FB519D"/>
    <w:rsid w:val="00FB6706"/>
    <w:rsid w:val="00FB7035"/>
    <w:rsid w:val="00FB755E"/>
    <w:rsid w:val="00FB7B7A"/>
    <w:rsid w:val="00FB7D12"/>
    <w:rsid w:val="00FC07D9"/>
    <w:rsid w:val="00FC27F1"/>
    <w:rsid w:val="00FC27FE"/>
    <w:rsid w:val="00FC2A88"/>
    <w:rsid w:val="00FC3152"/>
    <w:rsid w:val="00FC3758"/>
    <w:rsid w:val="00FC3A7C"/>
    <w:rsid w:val="00FC402E"/>
    <w:rsid w:val="00FC449C"/>
    <w:rsid w:val="00FC47BD"/>
    <w:rsid w:val="00FC4DAB"/>
    <w:rsid w:val="00FC4FF5"/>
    <w:rsid w:val="00FC5A72"/>
    <w:rsid w:val="00FC5C81"/>
    <w:rsid w:val="00FC5CFB"/>
    <w:rsid w:val="00FC5F5D"/>
    <w:rsid w:val="00FC62A0"/>
    <w:rsid w:val="00FC67BA"/>
    <w:rsid w:val="00FC6B14"/>
    <w:rsid w:val="00FC70A1"/>
    <w:rsid w:val="00FD0321"/>
    <w:rsid w:val="00FD1A1E"/>
    <w:rsid w:val="00FD2E3B"/>
    <w:rsid w:val="00FD362E"/>
    <w:rsid w:val="00FD36F0"/>
    <w:rsid w:val="00FD3AC2"/>
    <w:rsid w:val="00FD3CE3"/>
    <w:rsid w:val="00FD5322"/>
    <w:rsid w:val="00FD69A5"/>
    <w:rsid w:val="00FD7106"/>
    <w:rsid w:val="00FD72C7"/>
    <w:rsid w:val="00FD7D31"/>
    <w:rsid w:val="00FE10D0"/>
    <w:rsid w:val="00FE1854"/>
    <w:rsid w:val="00FE18D6"/>
    <w:rsid w:val="00FE19FD"/>
    <w:rsid w:val="00FE26C4"/>
    <w:rsid w:val="00FE2FD1"/>
    <w:rsid w:val="00FE38FC"/>
    <w:rsid w:val="00FE3D0A"/>
    <w:rsid w:val="00FE3E8C"/>
    <w:rsid w:val="00FE433F"/>
    <w:rsid w:val="00FE447F"/>
    <w:rsid w:val="00FE542C"/>
    <w:rsid w:val="00FE5EA1"/>
    <w:rsid w:val="00FE6A77"/>
    <w:rsid w:val="00FE6D77"/>
    <w:rsid w:val="00FE6F0B"/>
    <w:rsid w:val="00FE7071"/>
    <w:rsid w:val="00FE7795"/>
    <w:rsid w:val="00FF0A5D"/>
    <w:rsid w:val="00FF1179"/>
    <w:rsid w:val="00FF1D6D"/>
    <w:rsid w:val="00FF3D66"/>
    <w:rsid w:val="00FF4085"/>
    <w:rsid w:val="00FF413C"/>
    <w:rsid w:val="00FF5333"/>
    <w:rsid w:val="00FF5F19"/>
    <w:rsid w:val="00FF63C9"/>
    <w:rsid w:val="00FF6619"/>
    <w:rsid w:val="00FF69ED"/>
    <w:rsid w:val="00FF7129"/>
    <w:rsid w:val="00FF7B72"/>
    <w:rsid w:val="016620D3"/>
    <w:rsid w:val="01DC7F5F"/>
    <w:rsid w:val="01FC27EE"/>
    <w:rsid w:val="0218EF56"/>
    <w:rsid w:val="027DF0C8"/>
    <w:rsid w:val="029264AC"/>
    <w:rsid w:val="02CB47B1"/>
    <w:rsid w:val="03052453"/>
    <w:rsid w:val="034CC35B"/>
    <w:rsid w:val="03742448"/>
    <w:rsid w:val="03896162"/>
    <w:rsid w:val="03AB23A0"/>
    <w:rsid w:val="03B94427"/>
    <w:rsid w:val="03D8155B"/>
    <w:rsid w:val="03E1782D"/>
    <w:rsid w:val="03F04836"/>
    <w:rsid w:val="03F7765F"/>
    <w:rsid w:val="0402FBD8"/>
    <w:rsid w:val="040582AE"/>
    <w:rsid w:val="0423A318"/>
    <w:rsid w:val="0442503F"/>
    <w:rsid w:val="047F17BC"/>
    <w:rsid w:val="04B2E42E"/>
    <w:rsid w:val="056F9F44"/>
    <w:rsid w:val="0577C41E"/>
    <w:rsid w:val="05E5573B"/>
    <w:rsid w:val="06CC88A3"/>
    <w:rsid w:val="06FE51DC"/>
    <w:rsid w:val="070BEB09"/>
    <w:rsid w:val="0741D5B7"/>
    <w:rsid w:val="076E27FF"/>
    <w:rsid w:val="077DDAF7"/>
    <w:rsid w:val="07DE504E"/>
    <w:rsid w:val="0819F06F"/>
    <w:rsid w:val="08343EB1"/>
    <w:rsid w:val="08EB608A"/>
    <w:rsid w:val="091B240F"/>
    <w:rsid w:val="0961D2CC"/>
    <w:rsid w:val="0975923B"/>
    <w:rsid w:val="09B3F480"/>
    <w:rsid w:val="0A14D924"/>
    <w:rsid w:val="0A610560"/>
    <w:rsid w:val="0A72C7CB"/>
    <w:rsid w:val="0A9D1F44"/>
    <w:rsid w:val="0AA43FA1"/>
    <w:rsid w:val="0BA5F9D7"/>
    <w:rsid w:val="0BB0B936"/>
    <w:rsid w:val="0C1E7F7E"/>
    <w:rsid w:val="0C569C90"/>
    <w:rsid w:val="0C677BCE"/>
    <w:rsid w:val="0C86A20E"/>
    <w:rsid w:val="0CC3A508"/>
    <w:rsid w:val="0D00E964"/>
    <w:rsid w:val="0D207FDB"/>
    <w:rsid w:val="0D3BED89"/>
    <w:rsid w:val="0DEF0420"/>
    <w:rsid w:val="0DF34258"/>
    <w:rsid w:val="0E50CF1A"/>
    <w:rsid w:val="0E62287D"/>
    <w:rsid w:val="0EA9C816"/>
    <w:rsid w:val="0EC06C88"/>
    <w:rsid w:val="0EDA3CFF"/>
    <w:rsid w:val="0F8EE812"/>
    <w:rsid w:val="0FDDD842"/>
    <w:rsid w:val="0FF689D6"/>
    <w:rsid w:val="0FFD7ECB"/>
    <w:rsid w:val="1042F210"/>
    <w:rsid w:val="10EF8C2A"/>
    <w:rsid w:val="10FB213A"/>
    <w:rsid w:val="11165FEC"/>
    <w:rsid w:val="1144220D"/>
    <w:rsid w:val="118E84F8"/>
    <w:rsid w:val="11EC0E33"/>
    <w:rsid w:val="11FE1549"/>
    <w:rsid w:val="125215A6"/>
    <w:rsid w:val="12B1EB4E"/>
    <w:rsid w:val="12D1EE67"/>
    <w:rsid w:val="12E67EC7"/>
    <w:rsid w:val="13195187"/>
    <w:rsid w:val="13896CB2"/>
    <w:rsid w:val="13ADBDCD"/>
    <w:rsid w:val="13E27729"/>
    <w:rsid w:val="147FDCE9"/>
    <w:rsid w:val="149D249E"/>
    <w:rsid w:val="14CD335A"/>
    <w:rsid w:val="150993CF"/>
    <w:rsid w:val="153ED9C4"/>
    <w:rsid w:val="15936951"/>
    <w:rsid w:val="162C8AFD"/>
    <w:rsid w:val="1681AE18"/>
    <w:rsid w:val="1690C598"/>
    <w:rsid w:val="16916B15"/>
    <w:rsid w:val="16A79505"/>
    <w:rsid w:val="17229F82"/>
    <w:rsid w:val="178BBF51"/>
    <w:rsid w:val="17EB238C"/>
    <w:rsid w:val="17EB6158"/>
    <w:rsid w:val="17FDD4EB"/>
    <w:rsid w:val="182B0BB4"/>
    <w:rsid w:val="187A78D8"/>
    <w:rsid w:val="18D9BECF"/>
    <w:rsid w:val="18DDE98C"/>
    <w:rsid w:val="18DEFBE2"/>
    <w:rsid w:val="18EC9786"/>
    <w:rsid w:val="18FF06FC"/>
    <w:rsid w:val="19215C76"/>
    <w:rsid w:val="1972F267"/>
    <w:rsid w:val="19AAD629"/>
    <w:rsid w:val="1A5C5659"/>
    <w:rsid w:val="1AC1995B"/>
    <w:rsid w:val="1B9A542C"/>
    <w:rsid w:val="1BD44B61"/>
    <w:rsid w:val="1BDEAF2F"/>
    <w:rsid w:val="1D6E5A3C"/>
    <w:rsid w:val="1D6F97DA"/>
    <w:rsid w:val="1DAE94BC"/>
    <w:rsid w:val="1DE053EE"/>
    <w:rsid w:val="1E42358D"/>
    <w:rsid w:val="1E718DF2"/>
    <w:rsid w:val="1E88A308"/>
    <w:rsid w:val="1F511A84"/>
    <w:rsid w:val="1F659BBA"/>
    <w:rsid w:val="1FFD5684"/>
    <w:rsid w:val="203F9667"/>
    <w:rsid w:val="2058EEF9"/>
    <w:rsid w:val="206C806D"/>
    <w:rsid w:val="2072B909"/>
    <w:rsid w:val="20AD3D69"/>
    <w:rsid w:val="21F69FC1"/>
    <w:rsid w:val="228A30CE"/>
    <w:rsid w:val="228BA526"/>
    <w:rsid w:val="22C7BB46"/>
    <w:rsid w:val="2302A571"/>
    <w:rsid w:val="23091AF5"/>
    <w:rsid w:val="2358180C"/>
    <w:rsid w:val="236692F8"/>
    <w:rsid w:val="2385391F"/>
    <w:rsid w:val="24269817"/>
    <w:rsid w:val="2444AC5C"/>
    <w:rsid w:val="244B6B3A"/>
    <w:rsid w:val="24DC7870"/>
    <w:rsid w:val="24FC8B3B"/>
    <w:rsid w:val="25057FC6"/>
    <w:rsid w:val="251A2C3B"/>
    <w:rsid w:val="258320C0"/>
    <w:rsid w:val="261E7D5C"/>
    <w:rsid w:val="2641CF61"/>
    <w:rsid w:val="265DBC2D"/>
    <w:rsid w:val="26C95E0B"/>
    <w:rsid w:val="26E31DEA"/>
    <w:rsid w:val="271D3CCE"/>
    <w:rsid w:val="27656242"/>
    <w:rsid w:val="27C73E73"/>
    <w:rsid w:val="281B4054"/>
    <w:rsid w:val="289F998D"/>
    <w:rsid w:val="28A57633"/>
    <w:rsid w:val="28B35A2F"/>
    <w:rsid w:val="29441D3E"/>
    <w:rsid w:val="295BE3EF"/>
    <w:rsid w:val="29653210"/>
    <w:rsid w:val="296C2579"/>
    <w:rsid w:val="29773730"/>
    <w:rsid w:val="297A6999"/>
    <w:rsid w:val="29AC97A1"/>
    <w:rsid w:val="2A151699"/>
    <w:rsid w:val="2A1B7945"/>
    <w:rsid w:val="2A2A3EAE"/>
    <w:rsid w:val="2A4399A9"/>
    <w:rsid w:val="2A5DE302"/>
    <w:rsid w:val="2A934E15"/>
    <w:rsid w:val="2A94598E"/>
    <w:rsid w:val="2AB77BFB"/>
    <w:rsid w:val="2B469C54"/>
    <w:rsid w:val="2B523538"/>
    <w:rsid w:val="2BE5FCC9"/>
    <w:rsid w:val="2BFF3463"/>
    <w:rsid w:val="2C102C66"/>
    <w:rsid w:val="2C668A01"/>
    <w:rsid w:val="2C8B3556"/>
    <w:rsid w:val="2C8C4E6D"/>
    <w:rsid w:val="2C9B6025"/>
    <w:rsid w:val="2C9FB80D"/>
    <w:rsid w:val="2CB57AC6"/>
    <w:rsid w:val="2CD966CC"/>
    <w:rsid w:val="2D1C13A0"/>
    <w:rsid w:val="2D1FE8F7"/>
    <w:rsid w:val="2D7FEC47"/>
    <w:rsid w:val="2D93BCF3"/>
    <w:rsid w:val="2DEFDD51"/>
    <w:rsid w:val="2E233F88"/>
    <w:rsid w:val="2E469482"/>
    <w:rsid w:val="2E984D38"/>
    <w:rsid w:val="2F11026D"/>
    <w:rsid w:val="2F268F26"/>
    <w:rsid w:val="2F5B5BE6"/>
    <w:rsid w:val="2FA28532"/>
    <w:rsid w:val="2FD588A7"/>
    <w:rsid w:val="2FE409BF"/>
    <w:rsid w:val="2FFE3238"/>
    <w:rsid w:val="303636E2"/>
    <w:rsid w:val="305BB8DE"/>
    <w:rsid w:val="30E59D18"/>
    <w:rsid w:val="30E65BA6"/>
    <w:rsid w:val="3125CDC8"/>
    <w:rsid w:val="318775C8"/>
    <w:rsid w:val="318BA3FB"/>
    <w:rsid w:val="3198B346"/>
    <w:rsid w:val="32A375E7"/>
    <w:rsid w:val="32F9F58D"/>
    <w:rsid w:val="3311FAE7"/>
    <w:rsid w:val="332E466C"/>
    <w:rsid w:val="333CDC6B"/>
    <w:rsid w:val="333E788F"/>
    <w:rsid w:val="33987152"/>
    <w:rsid w:val="34B76924"/>
    <w:rsid w:val="354170F5"/>
    <w:rsid w:val="354255D7"/>
    <w:rsid w:val="35529178"/>
    <w:rsid w:val="35A3505A"/>
    <w:rsid w:val="36475B31"/>
    <w:rsid w:val="3662D1C2"/>
    <w:rsid w:val="36780AAA"/>
    <w:rsid w:val="36A6A40F"/>
    <w:rsid w:val="36B7BB75"/>
    <w:rsid w:val="36CAD503"/>
    <w:rsid w:val="36DD45C0"/>
    <w:rsid w:val="37E81027"/>
    <w:rsid w:val="381CBF18"/>
    <w:rsid w:val="386D7168"/>
    <w:rsid w:val="3876DC40"/>
    <w:rsid w:val="38B269F5"/>
    <w:rsid w:val="392B2058"/>
    <w:rsid w:val="398D9A65"/>
    <w:rsid w:val="399A0924"/>
    <w:rsid w:val="39BA4C78"/>
    <w:rsid w:val="39C01D85"/>
    <w:rsid w:val="39F072AC"/>
    <w:rsid w:val="3A2833AC"/>
    <w:rsid w:val="3A645E45"/>
    <w:rsid w:val="3A649BBE"/>
    <w:rsid w:val="3A75264C"/>
    <w:rsid w:val="3A8A020F"/>
    <w:rsid w:val="3A8BD7A3"/>
    <w:rsid w:val="3A967B03"/>
    <w:rsid w:val="3A9AEDC4"/>
    <w:rsid w:val="3AA29829"/>
    <w:rsid w:val="3AD93D10"/>
    <w:rsid w:val="3AE12C82"/>
    <w:rsid w:val="3B63F4D4"/>
    <w:rsid w:val="3B9CCB90"/>
    <w:rsid w:val="3BFE978D"/>
    <w:rsid w:val="3C3E73F3"/>
    <w:rsid w:val="3C6C1C41"/>
    <w:rsid w:val="3C942E2A"/>
    <w:rsid w:val="3CC9FDD8"/>
    <w:rsid w:val="3CEA560C"/>
    <w:rsid w:val="3D0FD36A"/>
    <w:rsid w:val="3D438254"/>
    <w:rsid w:val="3D6EEDDD"/>
    <w:rsid w:val="3D885A2F"/>
    <w:rsid w:val="3DC2A6BE"/>
    <w:rsid w:val="3E2BD2B4"/>
    <w:rsid w:val="3E635DFF"/>
    <w:rsid w:val="3E9FB337"/>
    <w:rsid w:val="3FA6EA08"/>
    <w:rsid w:val="3FAE177C"/>
    <w:rsid w:val="3FE281E4"/>
    <w:rsid w:val="3FEEDFC3"/>
    <w:rsid w:val="4020EDA4"/>
    <w:rsid w:val="40227C77"/>
    <w:rsid w:val="4028C37D"/>
    <w:rsid w:val="402DA023"/>
    <w:rsid w:val="406839AF"/>
    <w:rsid w:val="40C520BD"/>
    <w:rsid w:val="4110246A"/>
    <w:rsid w:val="417BB125"/>
    <w:rsid w:val="41D98B0A"/>
    <w:rsid w:val="420E5143"/>
    <w:rsid w:val="422288DA"/>
    <w:rsid w:val="423F66D5"/>
    <w:rsid w:val="4270B9DE"/>
    <w:rsid w:val="42912800"/>
    <w:rsid w:val="42D3F17B"/>
    <w:rsid w:val="435AD2C0"/>
    <w:rsid w:val="43C4099A"/>
    <w:rsid w:val="43F4A83A"/>
    <w:rsid w:val="441548BD"/>
    <w:rsid w:val="441FEF6A"/>
    <w:rsid w:val="444287B3"/>
    <w:rsid w:val="449B94D5"/>
    <w:rsid w:val="44A89B51"/>
    <w:rsid w:val="44C06D8C"/>
    <w:rsid w:val="44CA011F"/>
    <w:rsid w:val="44FA2E5E"/>
    <w:rsid w:val="4537B514"/>
    <w:rsid w:val="45491B4E"/>
    <w:rsid w:val="4550488C"/>
    <w:rsid w:val="4577FDB5"/>
    <w:rsid w:val="45A9413A"/>
    <w:rsid w:val="46448D88"/>
    <w:rsid w:val="4650E050"/>
    <w:rsid w:val="46BD8B5D"/>
    <w:rsid w:val="46F0349D"/>
    <w:rsid w:val="4775F53B"/>
    <w:rsid w:val="47827452"/>
    <w:rsid w:val="479B68CF"/>
    <w:rsid w:val="47B09931"/>
    <w:rsid w:val="47FE4D5A"/>
    <w:rsid w:val="4833FFAC"/>
    <w:rsid w:val="484F08C5"/>
    <w:rsid w:val="4898DC8D"/>
    <w:rsid w:val="490FA296"/>
    <w:rsid w:val="496C0FCC"/>
    <w:rsid w:val="49728FCB"/>
    <w:rsid w:val="497C9BB3"/>
    <w:rsid w:val="49B76D97"/>
    <w:rsid w:val="49BBA96F"/>
    <w:rsid w:val="49F8163C"/>
    <w:rsid w:val="4A09488A"/>
    <w:rsid w:val="4A6B2095"/>
    <w:rsid w:val="4AD31003"/>
    <w:rsid w:val="4AE94888"/>
    <w:rsid w:val="4B6F8306"/>
    <w:rsid w:val="4B7A22C2"/>
    <w:rsid w:val="4BD7A03D"/>
    <w:rsid w:val="4C0B2606"/>
    <w:rsid w:val="4C1FE520"/>
    <w:rsid w:val="4CCBA8C1"/>
    <w:rsid w:val="4CD9B4C1"/>
    <w:rsid w:val="4D221BC4"/>
    <w:rsid w:val="4D29F469"/>
    <w:rsid w:val="4D3EA08B"/>
    <w:rsid w:val="4D5E6A00"/>
    <w:rsid w:val="4DB09A9D"/>
    <w:rsid w:val="4DB24041"/>
    <w:rsid w:val="4DDFBE71"/>
    <w:rsid w:val="4E27A843"/>
    <w:rsid w:val="4E63494E"/>
    <w:rsid w:val="4E9121FF"/>
    <w:rsid w:val="4ED5D66E"/>
    <w:rsid w:val="4EE05ABD"/>
    <w:rsid w:val="4EFDD593"/>
    <w:rsid w:val="4F5FFF2C"/>
    <w:rsid w:val="4FED1EC1"/>
    <w:rsid w:val="5007AFE5"/>
    <w:rsid w:val="5067DF1A"/>
    <w:rsid w:val="50A61BCC"/>
    <w:rsid w:val="50D8FADB"/>
    <w:rsid w:val="5120E722"/>
    <w:rsid w:val="5169D925"/>
    <w:rsid w:val="5187E1A0"/>
    <w:rsid w:val="52746C48"/>
    <w:rsid w:val="528C4218"/>
    <w:rsid w:val="52A41449"/>
    <w:rsid w:val="52AD58CA"/>
    <w:rsid w:val="5337AE37"/>
    <w:rsid w:val="5350B492"/>
    <w:rsid w:val="53B040A6"/>
    <w:rsid w:val="53B53FD3"/>
    <w:rsid w:val="54D594EE"/>
    <w:rsid w:val="54F8F14E"/>
    <w:rsid w:val="550DACDF"/>
    <w:rsid w:val="55478F17"/>
    <w:rsid w:val="555A2B17"/>
    <w:rsid w:val="561A5FE2"/>
    <w:rsid w:val="56930C89"/>
    <w:rsid w:val="56D3F1ED"/>
    <w:rsid w:val="56FF0CFA"/>
    <w:rsid w:val="57020B15"/>
    <w:rsid w:val="580DB873"/>
    <w:rsid w:val="58793DBC"/>
    <w:rsid w:val="58ADF060"/>
    <w:rsid w:val="591D6896"/>
    <w:rsid w:val="5974B934"/>
    <w:rsid w:val="59FFFD08"/>
    <w:rsid w:val="5A9890FD"/>
    <w:rsid w:val="5AAD3610"/>
    <w:rsid w:val="5ABCCC6E"/>
    <w:rsid w:val="5ACC2C26"/>
    <w:rsid w:val="5ADE3B0D"/>
    <w:rsid w:val="5AFDA451"/>
    <w:rsid w:val="5B1E28EB"/>
    <w:rsid w:val="5B7CA2E4"/>
    <w:rsid w:val="5BA1921F"/>
    <w:rsid w:val="5BD4C6C1"/>
    <w:rsid w:val="5BDDF16C"/>
    <w:rsid w:val="5C352810"/>
    <w:rsid w:val="5C6C1A1C"/>
    <w:rsid w:val="5C75BC91"/>
    <w:rsid w:val="5C79B5BB"/>
    <w:rsid w:val="5C91BA13"/>
    <w:rsid w:val="5CEC0107"/>
    <w:rsid w:val="5D0D82CF"/>
    <w:rsid w:val="5D14B48F"/>
    <w:rsid w:val="5D306107"/>
    <w:rsid w:val="5E1085E3"/>
    <w:rsid w:val="5E9DCD62"/>
    <w:rsid w:val="5F111E69"/>
    <w:rsid w:val="5F7A25A3"/>
    <w:rsid w:val="5F939BF1"/>
    <w:rsid w:val="603271C9"/>
    <w:rsid w:val="60543815"/>
    <w:rsid w:val="6070770E"/>
    <w:rsid w:val="6077B151"/>
    <w:rsid w:val="60AA1EB3"/>
    <w:rsid w:val="60CFB9E0"/>
    <w:rsid w:val="6107F7CF"/>
    <w:rsid w:val="615E200A"/>
    <w:rsid w:val="61A8F844"/>
    <w:rsid w:val="61E101A0"/>
    <w:rsid w:val="6237557E"/>
    <w:rsid w:val="629FC837"/>
    <w:rsid w:val="62D03DDE"/>
    <w:rsid w:val="632FFB7D"/>
    <w:rsid w:val="6378F536"/>
    <w:rsid w:val="63BA12BE"/>
    <w:rsid w:val="63F6A6D0"/>
    <w:rsid w:val="64740099"/>
    <w:rsid w:val="649928CE"/>
    <w:rsid w:val="64DD2023"/>
    <w:rsid w:val="65251655"/>
    <w:rsid w:val="652AA3DA"/>
    <w:rsid w:val="65434EA5"/>
    <w:rsid w:val="65629DED"/>
    <w:rsid w:val="658BF801"/>
    <w:rsid w:val="65B94277"/>
    <w:rsid w:val="65C92DEE"/>
    <w:rsid w:val="65CF3E40"/>
    <w:rsid w:val="65D0893C"/>
    <w:rsid w:val="65DBC3B5"/>
    <w:rsid w:val="6647A7A5"/>
    <w:rsid w:val="6663987F"/>
    <w:rsid w:val="6673B9AC"/>
    <w:rsid w:val="6692CF7E"/>
    <w:rsid w:val="67916667"/>
    <w:rsid w:val="6796F9E4"/>
    <w:rsid w:val="67EA2514"/>
    <w:rsid w:val="6823B73F"/>
    <w:rsid w:val="682E19D7"/>
    <w:rsid w:val="68516402"/>
    <w:rsid w:val="685F89C2"/>
    <w:rsid w:val="68995F57"/>
    <w:rsid w:val="69AF8853"/>
    <w:rsid w:val="69EE2643"/>
    <w:rsid w:val="69FBC7A0"/>
    <w:rsid w:val="6A709C5F"/>
    <w:rsid w:val="6AAADF13"/>
    <w:rsid w:val="6B139195"/>
    <w:rsid w:val="6B486BEF"/>
    <w:rsid w:val="6BC871FF"/>
    <w:rsid w:val="6C276140"/>
    <w:rsid w:val="6C944A6C"/>
    <w:rsid w:val="6CAD3C11"/>
    <w:rsid w:val="6CF23851"/>
    <w:rsid w:val="6D105A90"/>
    <w:rsid w:val="6DB40E4C"/>
    <w:rsid w:val="6E4A3889"/>
    <w:rsid w:val="6E7D414D"/>
    <w:rsid w:val="6EAA9A11"/>
    <w:rsid w:val="6EC3F475"/>
    <w:rsid w:val="6F621CFB"/>
    <w:rsid w:val="6FA33FE8"/>
    <w:rsid w:val="6FE652BF"/>
    <w:rsid w:val="703B41A9"/>
    <w:rsid w:val="7057C4E0"/>
    <w:rsid w:val="707C4363"/>
    <w:rsid w:val="7095ECBD"/>
    <w:rsid w:val="71192CDE"/>
    <w:rsid w:val="715FA315"/>
    <w:rsid w:val="71D4B010"/>
    <w:rsid w:val="72045226"/>
    <w:rsid w:val="7236D3B9"/>
    <w:rsid w:val="724CA772"/>
    <w:rsid w:val="727BB3E3"/>
    <w:rsid w:val="72C71F18"/>
    <w:rsid w:val="72DF4367"/>
    <w:rsid w:val="72EB1883"/>
    <w:rsid w:val="7306525C"/>
    <w:rsid w:val="736D9AB8"/>
    <w:rsid w:val="7378C501"/>
    <w:rsid w:val="7395CC9F"/>
    <w:rsid w:val="73C80C31"/>
    <w:rsid w:val="74159754"/>
    <w:rsid w:val="7441B39D"/>
    <w:rsid w:val="748E272D"/>
    <w:rsid w:val="74A133FE"/>
    <w:rsid w:val="74B58E2A"/>
    <w:rsid w:val="74C0C72C"/>
    <w:rsid w:val="75497F90"/>
    <w:rsid w:val="75578482"/>
    <w:rsid w:val="755B46C1"/>
    <w:rsid w:val="755E3DA9"/>
    <w:rsid w:val="75857B4F"/>
    <w:rsid w:val="759AF2DE"/>
    <w:rsid w:val="767E641B"/>
    <w:rsid w:val="768E41CC"/>
    <w:rsid w:val="76A00F35"/>
    <w:rsid w:val="76C39DEC"/>
    <w:rsid w:val="76ECBDD2"/>
    <w:rsid w:val="772911D6"/>
    <w:rsid w:val="775D56B5"/>
    <w:rsid w:val="776150DE"/>
    <w:rsid w:val="77D24203"/>
    <w:rsid w:val="784F140D"/>
    <w:rsid w:val="7874F72C"/>
    <w:rsid w:val="78F1289E"/>
    <w:rsid w:val="78FD7C64"/>
    <w:rsid w:val="78FE8205"/>
    <w:rsid w:val="791C0EE1"/>
    <w:rsid w:val="795849B0"/>
    <w:rsid w:val="7971D837"/>
    <w:rsid w:val="7980A076"/>
    <w:rsid w:val="7A7F7C80"/>
    <w:rsid w:val="7AAA3007"/>
    <w:rsid w:val="7AB5390F"/>
    <w:rsid w:val="7B47D2FB"/>
    <w:rsid w:val="7BC39B3B"/>
    <w:rsid w:val="7C0B5A95"/>
    <w:rsid w:val="7C45D007"/>
    <w:rsid w:val="7C5204F9"/>
    <w:rsid w:val="7C6B847A"/>
    <w:rsid w:val="7C82016C"/>
    <w:rsid w:val="7C8CEA03"/>
    <w:rsid w:val="7D31C4EC"/>
    <w:rsid w:val="7D390AC3"/>
    <w:rsid w:val="7DA1D1E7"/>
    <w:rsid w:val="7DD0B239"/>
    <w:rsid w:val="7DF4E907"/>
    <w:rsid w:val="7E1C229A"/>
    <w:rsid w:val="7E5351EB"/>
    <w:rsid w:val="7E8C69CB"/>
    <w:rsid w:val="7EEDEE71"/>
    <w:rsid w:val="7F1A53A3"/>
    <w:rsid w:val="7F1CE1FE"/>
    <w:rsid w:val="7F2112E0"/>
    <w:rsid w:val="7FD6F8A9"/>
    <w:rsid w:val="7FDB7AC8"/>
    <w:rsid w:val="7FF1DBB7"/>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41"/>
    <o:shapelayout v:ext="edit">
      <o:idmap v:ext="edit" data="1"/>
    </o:shapelayout>
  </w:shapeDefaults>
  <w:decimalSymbol w:val=","/>
  <w:listSeparator w:val=";"/>
  <w14:docId w14:val="7405B1DE"/>
  <w15:chartTrackingRefBased/>
  <w15:docId w15:val="{5033CE96-D0F3-4594-8797-DD11AB583C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arasts">
    <w:name w:val="Normal"/>
    <w:qFormat/>
    <w:rsid w:val="0036558F"/>
    <w:rPr>
      <w:lang w:val="lv-LV"/>
    </w:rPr>
  </w:style>
  <w:style w:type="character" w:default="1" w:styleId="Noklusjumarindkopasfonts">
    <w:name w:val="Default Paragraph Font"/>
    <w:uiPriority w:val="1"/>
    <w:semiHidden/>
    <w:unhideWhenUsed/>
  </w:style>
  <w:style w:type="table" w:default="1" w:styleId="Parastatabula">
    <w:name w:val="Normal Table"/>
    <w:uiPriority w:val="99"/>
    <w:semiHidden/>
    <w:unhideWhenUsed/>
    <w:tblPr>
      <w:tblInd w:w="0" w:type="dxa"/>
      <w:tblCellMar>
        <w:top w:w="0" w:type="dxa"/>
        <w:left w:w="108" w:type="dxa"/>
        <w:bottom w:w="0" w:type="dxa"/>
        <w:right w:w="108" w:type="dxa"/>
      </w:tblCellMar>
    </w:tblPr>
  </w:style>
  <w:style w:type="numbering" w:default="1" w:styleId="Bezsaraksta">
    <w:name w:val="No List"/>
    <w:uiPriority w:val="99"/>
    <w:semiHidden/>
    <w:unhideWhenUsed/>
  </w:style>
  <w:style w:type="paragraph" w:styleId="Paraststmeklis">
    <w:name w:val="Normal (Web)"/>
    <w:basedOn w:val="Parasts"/>
    <w:uiPriority w:val="99"/>
    <w:semiHidden/>
    <w:unhideWhenUsed/>
    <w:rsid w:val="002B2D7E"/>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normaltextrun">
    <w:name w:val="normaltextrun"/>
    <w:basedOn w:val="Noklusjumarindkopasfonts"/>
    <w:rsid w:val="005119BD"/>
  </w:style>
  <w:style w:type="character" w:customStyle="1" w:styleId="apple-converted-space">
    <w:name w:val="apple-converted-space"/>
    <w:basedOn w:val="Noklusjumarindkopasfonts"/>
    <w:rsid w:val="005119BD"/>
  </w:style>
  <w:style w:type="table" w:styleId="Reatabula">
    <w:name w:val="Table Grid"/>
    <w:basedOn w:val="Parastatabula"/>
    <w:uiPriority w:val="39"/>
    <w:rsid w:val="0017460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ipersaite">
    <w:name w:val="Hyperlink"/>
    <w:basedOn w:val="Noklusjumarindkopasfonts"/>
    <w:uiPriority w:val="99"/>
    <w:unhideWhenUsed/>
    <w:rsid w:val="0015778E"/>
    <w:rPr>
      <w:color w:val="0563C1" w:themeColor="hyperlink"/>
      <w:u w:val="single"/>
    </w:rPr>
  </w:style>
  <w:style w:type="paragraph" w:styleId="Galvene">
    <w:name w:val="header"/>
    <w:basedOn w:val="Parasts"/>
    <w:link w:val="GalveneRakstz"/>
    <w:uiPriority w:val="99"/>
    <w:unhideWhenUsed/>
    <w:rsid w:val="004C5621"/>
    <w:pPr>
      <w:tabs>
        <w:tab w:val="center" w:pos="4153"/>
        <w:tab w:val="right" w:pos="8306"/>
      </w:tabs>
      <w:spacing w:after="0" w:line="240" w:lineRule="auto"/>
    </w:pPr>
  </w:style>
  <w:style w:type="character" w:customStyle="1" w:styleId="GalveneRakstz">
    <w:name w:val="Galvene Rakstz."/>
    <w:basedOn w:val="Noklusjumarindkopasfonts"/>
    <w:link w:val="Galvene"/>
    <w:uiPriority w:val="99"/>
    <w:rsid w:val="004C5621"/>
  </w:style>
  <w:style w:type="paragraph" w:styleId="Kjene">
    <w:name w:val="footer"/>
    <w:basedOn w:val="Parasts"/>
    <w:link w:val="KjeneRakstz"/>
    <w:uiPriority w:val="99"/>
    <w:unhideWhenUsed/>
    <w:rsid w:val="004C5621"/>
    <w:pPr>
      <w:tabs>
        <w:tab w:val="center" w:pos="4153"/>
        <w:tab w:val="right" w:pos="8306"/>
      </w:tabs>
      <w:spacing w:after="0" w:line="240" w:lineRule="auto"/>
    </w:pPr>
  </w:style>
  <w:style w:type="character" w:customStyle="1" w:styleId="KjeneRakstz">
    <w:name w:val="Kājene Rakstz."/>
    <w:basedOn w:val="Noklusjumarindkopasfonts"/>
    <w:link w:val="Kjene"/>
    <w:uiPriority w:val="99"/>
    <w:rsid w:val="004C5621"/>
  </w:style>
  <w:style w:type="paragraph" w:styleId="Vresteksts">
    <w:name w:val="footnote text"/>
    <w:basedOn w:val="Parasts"/>
    <w:link w:val="VrestekstsRakstz"/>
    <w:uiPriority w:val="99"/>
    <w:semiHidden/>
    <w:unhideWhenUsed/>
    <w:rsid w:val="00E807FE"/>
    <w:pPr>
      <w:spacing w:after="0" w:line="240" w:lineRule="auto"/>
    </w:pPr>
    <w:rPr>
      <w:sz w:val="20"/>
      <w:szCs w:val="20"/>
    </w:rPr>
  </w:style>
  <w:style w:type="character" w:customStyle="1" w:styleId="VrestekstsRakstz">
    <w:name w:val="Vēres teksts Rakstz."/>
    <w:basedOn w:val="Noklusjumarindkopasfonts"/>
    <w:link w:val="Vresteksts"/>
    <w:uiPriority w:val="99"/>
    <w:semiHidden/>
    <w:rsid w:val="00E807FE"/>
    <w:rPr>
      <w:sz w:val="20"/>
      <w:szCs w:val="20"/>
    </w:rPr>
  </w:style>
  <w:style w:type="character" w:styleId="Vresatsauce">
    <w:name w:val="footnote reference"/>
    <w:basedOn w:val="Noklusjumarindkopasfonts"/>
    <w:uiPriority w:val="99"/>
    <w:semiHidden/>
    <w:unhideWhenUsed/>
    <w:rsid w:val="00E807FE"/>
    <w:rPr>
      <w:vertAlign w:val="superscript"/>
    </w:rPr>
  </w:style>
  <w:style w:type="character" w:styleId="Komentraatsauce">
    <w:name w:val="annotation reference"/>
    <w:basedOn w:val="Noklusjumarindkopasfonts"/>
    <w:uiPriority w:val="99"/>
    <w:semiHidden/>
    <w:unhideWhenUsed/>
    <w:rsid w:val="00773AF9"/>
    <w:rPr>
      <w:sz w:val="16"/>
      <w:szCs w:val="16"/>
    </w:rPr>
  </w:style>
  <w:style w:type="paragraph" w:styleId="Komentrateksts">
    <w:name w:val="annotation text"/>
    <w:basedOn w:val="Parasts"/>
    <w:link w:val="KomentratekstsRakstz"/>
    <w:uiPriority w:val="99"/>
    <w:unhideWhenUsed/>
    <w:rsid w:val="00773AF9"/>
    <w:pPr>
      <w:spacing w:line="240" w:lineRule="auto"/>
    </w:pPr>
    <w:rPr>
      <w:sz w:val="20"/>
      <w:szCs w:val="20"/>
    </w:rPr>
  </w:style>
  <w:style w:type="character" w:customStyle="1" w:styleId="KomentratekstsRakstz">
    <w:name w:val="Komentāra teksts Rakstz."/>
    <w:basedOn w:val="Noklusjumarindkopasfonts"/>
    <w:link w:val="Komentrateksts"/>
    <w:uiPriority w:val="99"/>
    <w:rsid w:val="00773AF9"/>
    <w:rPr>
      <w:sz w:val="20"/>
      <w:szCs w:val="20"/>
    </w:rPr>
  </w:style>
  <w:style w:type="paragraph" w:styleId="Komentratma">
    <w:name w:val="annotation subject"/>
    <w:basedOn w:val="Komentrateksts"/>
    <w:next w:val="Komentrateksts"/>
    <w:link w:val="KomentratmaRakstz"/>
    <w:uiPriority w:val="99"/>
    <w:semiHidden/>
    <w:unhideWhenUsed/>
    <w:rsid w:val="00773AF9"/>
    <w:rPr>
      <w:b/>
      <w:bCs/>
    </w:rPr>
  </w:style>
  <w:style w:type="character" w:customStyle="1" w:styleId="KomentratmaRakstz">
    <w:name w:val="Komentāra tēma Rakstz."/>
    <w:basedOn w:val="KomentratekstsRakstz"/>
    <w:link w:val="Komentratma"/>
    <w:uiPriority w:val="99"/>
    <w:semiHidden/>
    <w:rsid w:val="00773AF9"/>
    <w:rPr>
      <w:b/>
      <w:bCs/>
      <w:sz w:val="20"/>
      <w:szCs w:val="20"/>
    </w:rPr>
  </w:style>
  <w:style w:type="paragraph" w:styleId="Balonteksts">
    <w:name w:val="Balloon Text"/>
    <w:basedOn w:val="Parasts"/>
    <w:link w:val="BalontekstsRakstz"/>
    <w:uiPriority w:val="99"/>
    <w:semiHidden/>
    <w:unhideWhenUsed/>
    <w:rsid w:val="003E0C19"/>
    <w:pPr>
      <w:spacing w:after="0" w:line="240" w:lineRule="auto"/>
    </w:pPr>
    <w:rPr>
      <w:rFonts w:ascii="Segoe UI" w:hAnsi="Segoe UI" w:cs="Segoe UI"/>
      <w:sz w:val="18"/>
      <w:szCs w:val="18"/>
    </w:rPr>
  </w:style>
  <w:style w:type="character" w:customStyle="1" w:styleId="BalontekstsRakstz">
    <w:name w:val="Balonteksts Rakstz."/>
    <w:basedOn w:val="Noklusjumarindkopasfonts"/>
    <w:link w:val="Balonteksts"/>
    <w:uiPriority w:val="99"/>
    <w:semiHidden/>
    <w:rsid w:val="003E0C19"/>
    <w:rPr>
      <w:rFonts w:ascii="Segoe UI" w:hAnsi="Segoe UI" w:cs="Segoe UI"/>
      <w:sz w:val="18"/>
      <w:szCs w:val="18"/>
    </w:rPr>
  </w:style>
  <w:style w:type="character" w:customStyle="1" w:styleId="UnresolvedMention1">
    <w:name w:val="Unresolved Mention1"/>
    <w:basedOn w:val="Noklusjumarindkopasfonts"/>
    <w:uiPriority w:val="99"/>
    <w:semiHidden/>
    <w:unhideWhenUsed/>
    <w:rsid w:val="000722D3"/>
    <w:rPr>
      <w:color w:val="605E5C"/>
      <w:shd w:val="clear" w:color="auto" w:fill="E1DFDD"/>
    </w:rPr>
  </w:style>
  <w:style w:type="paragraph" w:styleId="Sarakstarindkopa">
    <w:name w:val="List Paragraph"/>
    <w:basedOn w:val="Parasts"/>
    <w:uiPriority w:val="34"/>
    <w:qFormat/>
    <w:rsid w:val="00C17E94"/>
    <w:pPr>
      <w:ind w:left="720"/>
      <w:contextualSpacing/>
    </w:pPr>
  </w:style>
  <w:style w:type="table" w:styleId="Vienkratabula1">
    <w:name w:val="Plain Table 1"/>
    <w:basedOn w:val="Parastatabula"/>
    <w:uiPriority w:val="41"/>
    <w:rsid w:val="00FA0A95"/>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Reatabula4">
    <w:name w:val="Grid Table 4"/>
    <w:basedOn w:val="Parastatabula"/>
    <w:uiPriority w:val="49"/>
    <w:rsid w:val="00FA0A95"/>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eatabula4-izclums5">
    <w:name w:val="Grid Table 4 Accent 5"/>
    <w:basedOn w:val="Parastatabula"/>
    <w:uiPriority w:val="49"/>
    <w:rsid w:val="00904601"/>
    <w:pPr>
      <w:spacing w:after="0" w:line="240" w:lineRule="auto"/>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character" w:styleId="Izmantotahipersaite">
    <w:name w:val="FollowedHyperlink"/>
    <w:basedOn w:val="Noklusjumarindkopasfonts"/>
    <w:uiPriority w:val="99"/>
    <w:semiHidden/>
    <w:unhideWhenUsed/>
    <w:rsid w:val="00EB6091"/>
    <w:rPr>
      <w:color w:val="954F72" w:themeColor="followedHyperlink"/>
      <w:u w:val="single"/>
    </w:rPr>
  </w:style>
  <w:style w:type="character" w:styleId="Izteiksmgs">
    <w:name w:val="Strong"/>
    <w:basedOn w:val="Noklusjumarindkopasfonts"/>
    <w:uiPriority w:val="22"/>
    <w:qFormat/>
    <w:rsid w:val="00164CE6"/>
    <w:rPr>
      <w:b/>
      <w:bCs/>
    </w:rPr>
  </w:style>
  <w:style w:type="table" w:styleId="Reatabula4-izclums1">
    <w:name w:val="Grid Table 4 Accent 1"/>
    <w:basedOn w:val="Parastatabula"/>
    <w:uiPriority w:val="49"/>
    <w:rsid w:val="002360E7"/>
    <w:pPr>
      <w:spacing w:after="0" w:line="240" w:lineRule="auto"/>
    </w:p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character" w:customStyle="1" w:styleId="y2iqfc">
    <w:name w:val="y2iqfc"/>
    <w:basedOn w:val="Noklusjumarindkopasfonts"/>
    <w:rsid w:val="00D55F37"/>
    <w:rPr>
      <w:rFonts w:cs="Times New Roman"/>
    </w:rPr>
  </w:style>
  <w:style w:type="paragraph" w:styleId="Prskatjums">
    <w:name w:val="Revision"/>
    <w:hidden/>
    <w:uiPriority w:val="99"/>
    <w:semiHidden/>
    <w:rsid w:val="00B41A4B"/>
    <w:pPr>
      <w:spacing w:after="0" w:line="240" w:lineRule="auto"/>
    </w:pPr>
    <w:rPr>
      <w:lang w:val="lv-LV"/>
    </w:rPr>
  </w:style>
  <w:style w:type="character" w:styleId="Neatrisintapieminana">
    <w:name w:val="Unresolved Mention"/>
    <w:basedOn w:val="Noklusjumarindkopasfonts"/>
    <w:uiPriority w:val="99"/>
    <w:semiHidden/>
    <w:unhideWhenUsed/>
    <w:rsid w:val="0096413B"/>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404035773">
      <w:bodyDiv w:val="1"/>
      <w:marLeft w:val="0"/>
      <w:marRight w:val="0"/>
      <w:marTop w:val="0"/>
      <w:marBottom w:val="0"/>
      <w:divBdr>
        <w:top w:val="none" w:sz="0" w:space="0" w:color="auto"/>
        <w:left w:val="none" w:sz="0" w:space="0" w:color="auto"/>
        <w:bottom w:val="none" w:sz="0" w:space="0" w:color="auto"/>
        <w:right w:val="none" w:sz="0" w:space="0" w:color="auto"/>
      </w:divBdr>
    </w:div>
    <w:div w:id="438258411">
      <w:bodyDiv w:val="1"/>
      <w:marLeft w:val="0"/>
      <w:marRight w:val="0"/>
      <w:marTop w:val="0"/>
      <w:marBottom w:val="0"/>
      <w:divBdr>
        <w:top w:val="none" w:sz="0" w:space="0" w:color="auto"/>
        <w:left w:val="none" w:sz="0" w:space="0" w:color="auto"/>
        <w:bottom w:val="none" w:sz="0" w:space="0" w:color="auto"/>
        <w:right w:val="none" w:sz="0" w:space="0" w:color="auto"/>
      </w:divBdr>
    </w:div>
    <w:div w:id="463277943">
      <w:bodyDiv w:val="1"/>
      <w:marLeft w:val="0"/>
      <w:marRight w:val="0"/>
      <w:marTop w:val="0"/>
      <w:marBottom w:val="0"/>
      <w:divBdr>
        <w:top w:val="none" w:sz="0" w:space="0" w:color="auto"/>
        <w:left w:val="none" w:sz="0" w:space="0" w:color="auto"/>
        <w:bottom w:val="none" w:sz="0" w:space="0" w:color="auto"/>
        <w:right w:val="none" w:sz="0" w:space="0" w:color="auto"/>
      </w:divBdr>
    </w:div>
    <w:div w:id="508520360">
      <w:bodyDiv w:val="1"/>
      <w:marLeft w:val="0"/>
      <w:marRight w:val="0"/>
      <w:marTop w:val="0"/>
      <w:marBottom w:val="0"/>
      <w:divBdr>
        <w:top w:val="none" w:sz="0" w:space="0" w:color="auto"/>
        <w:left w:val="none" w:sz="0" w:space="0" w:color="auto"/>
        <w:bottom w:val="none" w:sz="0" w:space="0" w:color="auto"/>
        <w:right w:val="none" w:sz="0" w:space="0" w:color="auto"/>
      </w:divBdr>
    </w:div>
    <w:div w:id="598417212">
      <w:bodyDiv w:val="1"/>
      <w:marLeft w:val="0"/>
      <w:marRight w:val="0"/>
      <w:marTop w:val="0"/>
      <w:marBottom w:val="0"/>
      <w:divBdr>
        <w:top w:val="none" w:sz="0" w:space="0" w:color="auto"/>
        <w:left w:val="none" w:sz="0" w:space="0" w:color="auto"/>
        <w:bottom w:val="none" w:sz="0" w:space="0" w:color="auto"/>
        <w:right w:val="none" w:sz="0" w:space="0" w:color="auto"/>
      </w:divBdr>
    </w:div>
    <w:div w:id="1210848773">
      <w:bodyDiv w:val="1"/>
      <w:marLeft w:val="0"/>
      <w:marRight w:val="0"/>
      <w:marTop w:val="0"/>
      <w:marBottom w:val="0"/>
      <w:divBdr>
        <w:top w:val="none" w:sz="0" w:space="0" w:color="auto"/>
        <w:left w:val="none" w:sz="0" w:space="0" w:color="auto"/>
        <w:bottom w:val="none" w:sz="0" w:space="0" w:color="auto"/>
        <w:right w:val="none" w:sz="0" w:space="0" w:color="auto"/>
      </w:divBdr>
      <w:divsChild>
        <w:div w:id="396711764">
          <w:marLeft w:val="0"/>
          <w:marRight w:val="0"/>
          <w:marTop w:val="0"/>
          <w:marBottom w:val="0"/>
          <w:divBdr>
            <w:top w:val="none" w:sz="0" w:space="0" w:color="auto"/>
            <w:left w:val="none" w:sz="0" w:space="0" w:color="auto"/>
            <w:bottom w:val="none" w:sz="0" w:space="0" w:color="auto"/>
            <w:right w:val="none" w:sz="0" w:space="0" w:color="auto"/>
          </w:divBdr>
        </w:div>
      </w:divsChild>
    </w:div>
    <w:div w:id="1210848860">
      <w:bodyDiv w:val="1"/>
      <w:marLeft w:val="0"/>
      <w:marRight w:val="0"/>
      <w:marTop w:val="0"/>
      <w:marBottom w:val="0"/>
      <w:divBdr>
        <w:top w:val="none" w:sz="0" w:space="0" w:color="auto"/>
        <w:left w:val="none" w:sz="0" w:space="0" w:color="auto"/>
        <w:bottom w:val="none" w:sz="0" w:space="0" w:color="auto"/>
        <w:right w:val="none" w:sz="0" w:space="0" w:color="auto"/>
      </w:divBdr>
    </w:div>
    <w:div w:id="1247106199">
      <w:bodyDiv w:val="1"/>
      <w:marLeft w:val="0"/>
      <w:marRight w:val="0"/>
      <w:marTop w:val="0"/>
      <w:marBottom w:val="0"/>
      <w:divBdr>
        <w:top w:val="none" w:sz="0" w:space="0" w:color="auto"/>
        <w:left w:val="none" w:sz="0" w:space="0" w:color="auto"/>
        <w:bottom w:val="none" w:sz="0" w:space="0" w:color="auto"/>
        <w:right w:val="none" w:sz="0" w:space="0" w:color="auto"/>
      </w:divBdr>
    </w:div>
    <w:div w:id="1316911494">
      <w:bodyDiv w:val="1"/>
      <w:marLeft w:val="0"/>
      <w:marRight w:val="0"/>
      <w:marTop w:val="0"/>
      <w:marBottom w:val="0"/>
      <w:divBdr>
        <w:top w:val="none" w:sz="0" w:space="0" w:color="auto"/>
        <w:left w:val="none" w:sz="0" w:space="0" w:color="auto"/>
        <w:bottom w:val="none" w:sz="0" w:space="0" w:color="auto"/>
        <w:right w:val="none" w:sz="0" w:space="0" w:color="auto"/>
      </w:divBdr>
    </w:div>
    <w:div w:id="1477069993">
      <w:bodyDiv w:val="1"/>
      <w:marLeft w:val="0"/>
      <w:marRight w:val="0"/>
      <w:marTop w:val="0"/>
      <w:marBottom w:val="0"/>
      <w:divBdr>
        <w:top w:val="none" w:sz="0" w:space="0" w:color="auto"/>
        <w:left w:val="none" w:sz="0" w:space="0" w:color="auto"/>
        <w:bottom w:val="none" w:sz="0" w:space="0" w:color="auto"/>
        <w:right w:val="none" w:sz="0" w:space="0" w:color="auto"/>
      </w:divBdr>
    </w:div>
    <w:div w:id="1524392545">
      <w:bodyDiv w:val="1"/>
      <w:marLeft w:val="0"/>
      <w:marRight w:val="0"/>
      <w:marTop w:val="0"/>
      <w:marBottom w:val="0"/>
      <w:divBdr>
        <w:top w:val="none" w:sz="0" w:space="0" w:color="auto"/>
        <w:left w:val="none" w:sz="0" w:space="0" w:color="auto"/>
        <w:bottom w:val="none" w:sz="0" w:space="0" w:color="auto"/>
        <w:right w:val="none" w:sz="0" w:space="0" w:color="auto"/>
      </w:divBdr>
    </w:div>
    <w:div w:id="1664049121">
      <w:bodyDiv w:val="1"/>
      <w:marLeft w:val="0"/>
      <w:marRight w:val="0"/>
      <w:marTop w:val="0"/>
      <w:marBottom w:val="0"/>
      <w:divBdr>
        <w:top w:val="none" w:sz="0" w:space="0" w:color="auto"/>
        <w:left w:val="none" w:sz="0" w:space="0" w:color="auto"/>
        <w:bottom w:val="none" w:sz="0" w:space="0" w:color="auto"/>
        <w:right w:val="none" w:sz="0" w:space="0" w:color="auto"/>
      </w:divBdr>
    </w:div>
    <w:div w:id="1727684934">
      <w:bodyDiv w:val="1"/>
      <w:marLeft w:val="0"/>
      <w:marRight w:val="0"/>
      <w:marTop w:val="0"/>
      <w:marBottom w:val="0"/>
      <w:divBdr>
        <w:top w:val="none" w:sz="0" w:space="0" w:color="auto"/>
        <w:left w:val="none" w:sz="0" w:space="0" w:color="auto"/>
        <w:bottom w:val="none" w:sz="0" w:space="0" w:color="auto"/>
        <w:right w:val="none" w:sz="0" w:space="0" w:color="auto"/>
      </w:divBdr>
    </w:div>
    <w:div w:id="1843428636">
      <w:bodyDiv w:val="1"/>
      <w:marLeft w:val="0"/>
      <w:marRight w:val="0"/>
      <w:marTop w:val="0"/>
      <w:marBottom w:val="0"/>
      <w:divBdr>
        <w:top w:val="none" w:sz="0" w:space="0" w:color="auto"/>
        <w:left w:val="none" w:sz="0" w:space="0" w:color="auto"/>
        <w:bottom w:val="none" w:sz="0" w:space="0" w:color="auto"/>
        <w:right w:val="none" w:sz="0" w:space="0" w:color="auto"/>
      </w:divBdr>
    </w:div>
    <w:div w:id="1918250378">
      <w:bodyDiv w:val="1"/>
      <w:marLeft w:val="0"/>
      <w:marRight w:val="0"/>
      <w:marTop w:val="0"/>
      <w:marBottom w:val="0"/>
      <w:divBdr>
        <w:top w:val="none" w:sz="0" w:space="0" w:color="auto"/>
        <w:left w:val="none" w:sz="0" w:space="0" w:color="auto"/>
        <w:bottom w:val="none" w:sz="0" w:space="0" w:color="auto"/>
        <w:right w:val="none" w:sz="0" w:space="0" w:color="auto"/>
      </w:divBdr>
    </w:div>
    <w:div w:id="1932856224">
      <w:bodyDiv w:val="1"/>
      <w:marLeft w:val="0"/>
      <w:marRight w:val="0"/>
      <w:marTop w:val="0"/>
      <w:marBottom w:val="0"/>
      <w:divBdr>
        <w:top w:val="none" w:sz="0" w:space="0" w:color="auto"/>
        <w:left w:val="none" w:sz="0" w:space="0" w:color="auto"/>
        <w:bottom w:val="none" w:sz="0" w:space="0" w:color="auto"/>
        <w:right w:val="none" w:sz="0" w:space="0" w:color="auto"/>
      </w:divBdr>
      <w:divsChild>
        <w:div w:id="1887135831">
          <w:marLeft w:val="0"/>
          <w:marRight w:val="0"/>
          <w:marTop w:val="0"/>
          <w:marBottom w:val="0"/>
          <w:divBdr>
            <w:top w:val="none" w:sz="0" w:space="0" w:color="auto"/>
            <w:left w:val="none" w:sz="0" w:space="0" w:color="auto"/>
            <w:bottom w:val="none" w:sz="0" w:space="0" w:color="auto"/>
            <w:right w:val="none" w:sz="0" w:space="0" w:color="auto"/>
          </w:divBdr>
        </w:div>
      </w:divsChild>
    </w:div>
    <w:div w:id="1953900386">
      <w:bodyDiv w:val="1"/>
      <w:marLeft w:val="0"/>
      <w:marRight w:val="0"/>
      <w:marTop w:val="0"/>
      <w:marBottom w:val="0"/>
      <w:divBdr>
        <w:top w:val="none" w:sz="0" w:space="0" w:color="auto"/>
        <w:left w:val="none" w:sz="0" w:space="0" w:color="auto"/>
        <w:bottom w:val="none" w:sz="0" w:space="0" w:color="auto"/>
        <w:right w:val="none" w:sz="0" w:space="0" w:color="auto"/>
      </w:divBdr>
    </w:div>
    <w:div w:id="20545752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3.xm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hyperlink" Target="mailto:ritvars.timermanis@cfla.gov.lv" TargetMode="Externa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5" Type="http://schemas.openxmlformats.org/officeDocument/2006/relationships/numbering" Target="numbering.xml"/><Relationship Id="rId15" Type="http://schemas.openxmlformats.org/officeDocument/2006/relationships/chart" Target="charts/chart4.xml"/><Relationship Id="rId23"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1.png"/><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8" Type="http://schemas.openxmlformats.org/officeDocument/2006/relationships/hyperlink" Target="https://www.cobalt.legal/en/news-cases/specialist-counsel-kadri-matteus-the-private-sector-could-provide-more-innovative-solutions-to-solve-estonia-s-problems" TargetMode="External"/><Relationship Id="rId3" Type="http://schemas.openxmlformats.org/officeDocument/2006/relationships/hyperlink" Target="https://data.stat.gov.lv:443/sq/9993" TargetMode="External"/><Relationship Id="rId7" Type="http://schemas.openxmlformats.org/officeDocument/2006/relationships/hyperlink" Target="https://www.cobalt.legal/en/news-cases/specialist-counsel-kadri-matteus-the-private-sector-could-provide-more-innovative-solutions-to-solve-estonia-s-problems" TargetMode="External"/><Relationship Id="rId12" Type="http://schemas.openxmlformats.org/officeDocument/2006/relationships/hyperlink" Target="https://www.ppplietuva.lt/en/public-and-private-sector-partnership/ppp-statistics" TargetMode="External"/><Relationship Id="rId2" Type="http://schemas.openxmlformats.org/officeDocument/2006/relationships/hyperlink" Target="https://data.gov.lv/dati/lv/dataset/public-persons-institutions/resource/190ba502-08d1-4c4c-b1b9-b58299bf9a9f" TargetMode="External"/><Relationship Id="rId1" Type="http://schemas.openxmlformats.org/officeDocument/2006/relationships/hyperlink" Target="https://www.valstskapitals.gov.lv/images/userfiles/GP2019_LV_Parskats-par-valsts-un-pasvaldibu-kapitalsabiedribam-un-dalam-2019-gada_LV%232_Atverums.pdf" TargetMode="External"/><Relationship Id="rId6" Type="http://schemas.openxmlformats.org/officeDocument/2006/relationships/hyperlink" Target="https://www.irbnet.de/daten/iconda/CIB16519.pdf" TargetMode="External"/><Relationship Id="rId11" Type="http://schemas.openxmlformats.org/officeDocument/2006/relationships/hyperlink" Target="https://triniti.eu/2021/04/16/estonian-government-puts-brakes-on-road-construction-ppp/" TargetMode="External"/><Relationship Id="rId5" Type="http://schemas.openxmlformats.org/officeDocument/2006/relationships/hyperlink" Target="https://data.gov.lv/dati/lv/dataset/gada-parskatu-finansu-dati" TargetMode="External"/><Relationship Id="rId10" Type="http://schemas.openxmlformats.org/officeDocument/2006/relationships/hyperlink" Target="https://triniti.eu/2021/04/16/estonian-government-puts-brakes-on-road-construction-ppp/" TargetMode="External"/><Relationship Id="rId4" Type="http://schemas.openxmlformats.org/officeDocument/2006/relationships/hyperlink" Target="https://www.latvijasbuvnieki.lv/statistika/" TargetMode="External"/><Relationship Id="rId9" Type="http://schemas.openxmlformats.org/officeDocument/2006/relationships/hyperlink" Target="https://www.irbnet.de/daten/iconda/CIB16519.pdf"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cflagovlv-my.sharepoint.com/personal/ritvars_timermanis_cfla_gov_lv/Documents/Documents/PPP%20noda&#316;a/Komersantu%20anal&#299;ze/CSP%20dati%20-%20B&#363;vniec&#299;bas%20nozares%20uz&#326;&#275;mumi%20UFR020_20211108-115218.xlsx" TargetMode="Externa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1.xml"/></Relationships>
</file>

<file path=word/charts/_rels/chart3.xml.rels><?xml version="1.0" encoding="UTF-8" standalone="yes"?>
<Relationships xmlns="http://schemas.openxmlformats.org/package/2006/relationships"><Relationship Id="rId3" Type="http://schemas.openxmlformats.org/officeDocument/2006/relationships/oleObject" Target="https://cflagovlv-my.sharepoint.com/personal/ritvars_timermanis_cfla_gov_lv/Documents/Documents/PPP%20noda&#316;a/Komersantu%20anal&#299;ze/VBD%20statistika.xlsx"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2.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rtime\AppData\Local\Temp\BUP010_20211025-152132.xlsx" TargetMode="External"/><Relationship Id="rId2" Type="http://schemas.microsoft.com/office/2011/relationships/chartColorStyle" Target="colors4.xml"/><Relationship Id="rId1" Type="http://schemas.microsoft.com/office/2011/relationships/chartStyle" Target="style4.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lv-LV"/>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200" b="1"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lv-LV" sz="1200" b="1"/>
              <a:t>Pašvaldību dalība aptaujā</a:t>
            </a:r>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title>
    <c:autoTitleDeleted val="0"/>
    <c:plotArea>
      <c:layout>
        <c:manualLayout>
          <c:layoutTarget val="inner"/>
          <c:xMode val="edge"/>
          <c:yMode val="edge"/>
          <c:x val="6.5765891689574307E-2"/>
          <c:y val="0.15789473684210525"/>
          <c:w val="0.90530577168978144"/>
          <c:h val="0.65013641386931897"/>
        </c:manualLayout>
      </c:layout>
      <c:barChart>
        <c:barDir val="col"/>
        <c:grouping val="stacked"/>
        <c:varyColors val="0"/>
        <c:ser>
          <c:idx val="0"/>
          <c:order val="0"/>
          <c:spPr>
            <a:solidFill>
              <a:schemeClr val="accent5">
                <a:lumMod val="60000"/>
                <a:lumOff val="40000"/>
              </a:schemeClr>
            </a:solidFill>
            <a:ln>
              <a:noFill/>
            </a:ln>
            <a:effectLst/>
          </c:spPr>
          <c:invertIfNegative val="0"/>
          <c:dLbls>
            <c:spPr>
              <a:noFill/>
              <a:ln>
                <a:noFill/>
              </a:ln>
              <a:effectLst/>
            </c:spPr>
            <c:txPr>
              <a:bodyPr rot="0" spcFirstLastPara="1" vertOverflow="ellipsis" vert="horz" wrap="square" anchor="ctr" anchorCtr="1"/>
              <a:lstStyle/>
              <a:p>
                <a:pPr>
                  <a:defRPr sz="1000" b="1"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lv-LV"/>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'Veidlapu atbildes 1'!$E$61:$E$64</c:f>
              <c:strCache>
                <c:ptCount val="4"/>
                <c:pt idx="0">
                  <c:v>Pašvaldību skaits</c:v>
                </c:pt>
                <c:pt idx="1">
                  <c:v>Iesniegtās anketas</c:v>
                </c:pt>
                <c:pt idx="2">
                  <c:v>Anketas ar projektu idejām</c:v>
                </c:pt>
                <c:pt idx="3">
                  <c:v>Vēlme sadarboties</c:v>
                </c:pt>
              </c:strCache>
            </c:strRef>
          </c:cat>
          <c:val>
            <c:numRef>
              <c:f>'Veidlapu atbildes 1'!$F$61:$F$64</c:f>
              <c:numCache>
                <c:formatCode>General</c:formatCode>
                <c:ptCount val="4"/>
                <c:pt idx="0">
                  <c:v>43</c:v>
                </c:pt>
                <c:pt idx="1">
                  <c:v>42</c:v>
                </c:pt>
                <c:pt idx="2">
                  <c:v>30</c:v>
                </c:pt>
                <c:pt idx="3">
                  <c:v>22</c:v>
                </c:pt>
              </c:numCache>
            </c:numRef>
          </c:val>
          <c:extLst>
            <c:ext xmlns:c16="http://schemas.microsoft.com/office/drawing/2014/chart" uri="{C3380CC4-5D6E-409C-BE32-E72D297353CC}">
              <c16:uniqueId val="{00000000-0C0B-4577-A433-11EA58026994}"/>
            </c:ext>
          </c:extLst>
        </c:ser>
        <c:dLbls>
          <c:showLegendKey val="0"/>
          <c:showVal val="0"/>
          <c:showCatName val="0"/>
          <c:showSerName val="0"/>
          <c:showPercent val="0"/>
          <c:showBubbleSize val="0"/>
        </c:dLbls>
        <c:gapWidth val="150"/>
        <c:overlap val="100"/>
        <c:axId val="992048608"/>
        <c:axId val="992047360"/>
      </c:barChart>
      <c:catAx>
        <c:axId val="9920486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crossAx val="992047360"/>
        <c:crosses val="autoZero"/>
        <c:auto val="1"/>
        <c:lblAlgn val="ctr"/>
        <c:lblOffset val="100"/>
        <c:noMultiLvlLbl val="0"/>
      </c:catAx>
      <c:valAx>
        <c:axId val="9920473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crossAx val="992048608"/>
        <c:crosses val="autoZero"/>
        <c:crossBetween val="between"/>
        <c:majorUnit val="1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200">
          <a:latin typeface="Times New Roman" panose="02020603050405020304" pitchFamily="18" charset="0"/>
          <a:cs typeface="Times New Roman" panose="02020603050405020304" pitchFamily="18" charset="0"/>
        </a:defRPr>
      </a:pPr>
      <a:endParaRPr lang="lv-LV"/>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lv-LV"/>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lv-LV" sz="1200" b="1"/>
              <a:t>Būvdarbu apjomu sadalījums 2019</a:t>
            </a:r>
            <a:r>
              <a:rPr lang="lv-LV" sz="1200" b="1" i="0" u="none" strike="noStrike" kern="1200" spc="0" baseline="0">
                <a:solidFill>
                  <a:sysClr val="windowText" lastClr="000000">
                    <a:lumMod val="65000"/>
                    <a:lumOff val="35000"/>
                  </a:sysClr>
                </a:solidFill>
                <a:latin typeface="Times New Roman" panose="02020603050405020304" pitchFamily="18" charset="0"/>
                <a:ea typeface="+mn-ea"/>
                <a:cs typeface="Times New Roman" panose="02020603050405020304" pitchFamily="18" charset="0"/>
              </a:rPr>
              <a:t>. g</a:t>
            </a:r>
            <a:r>
              <a:rPr lang="lv-LV" sz="1200" b="1"/>
              <a:t>adā</a:t>
            </a:r>
          </a:p>
        </c:rich>
      </c:tx>
      <c:layout>
        <c:manualLayout>
          <c:xMode val="edge"/>
          <c:yMode val="edge"/>
          <c:x val="0.15986317076415327"/>
          <c:y val="8.0450522928399035E-2"/>
        </c:manualLayout>
      </c:layout>
      <c:overlay val="0"/>
      <c:spPr>
        <a:noFill/>
        <a:ln>
          <a:noFill/>
        </a:ln>
        <a:effectLst/>
      </c:spPr>
      <c:txPr>
        <a:bodyPr rot="0" spcFirstLastPara="1" vertOverflow="ellipsis" vert="horz" wrap="square" anchor="ctr" anchorCtr="1"/>
        <a:lstStyle/>
        <a:p>
          <a:pPr>
            <a:defRPr sz="1200" b="1"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title>
    <c:autoTitleDeleted val="0"/>
    <c:plotArea>
      <c:layout>
        <c:manualLayout>
          <c:layoutTarget val="inner"/>
          <c:xMode val="edge"/>
          <c:yMode val="edge"/>
          <c:x val="0.22740089880108216"/>
          <c:y val="0.22385636781997426"/>
          <c:w val="0.50600472919779682"/>
          <c:h val="0.63205371781610409"/>
        </c:manualLayout>
      </c:layout>
      <c:doughnutChart>
        <c:varyColors val="1"/>
        <c:ser>
          <c:idx val="0"/>
          <c:order val="0"/>
          <c:explosion val="2"/>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5B8-4DD8-9450-0593B887E439}"/>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5B8-4DD8-9450-0593B887E439}"/>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45B8-4DD8-9450-0593B887E43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45B8-4DD8-9450-0593B887E439}"/>
              </c:ext>
            </c:extLst>
          </c:dPt>
          <c:dLbls>
            <c:dLbl>
              <c:idx val="0"/>
              <c:layout>
                <c:manualLayout>
                  <c:x val="-0.36811296013581568"/>
                  <c:y val="7.2720300042923586E-3"/>
                </c:manualLayout>
              </c:layout>
              <c:tx>
                <c:rich>
                  <a:bodyPr/>
                  <a:lstStyle/>
                  <a:p>
                    <a:fld id="{A044E753-6DBE-4F54-BCDA-55D6043256A5}" type="CATEGORYNAME">
                      <a:rPr lang="en-US"/>
                      <a:pPr/>
                      <a:t>[KATEGORIJAS NOSAUKUMS]</a:t>
                    </a:fld>
                    <a:r>
                      <a:rPr lang="en-US"/>
                      <a:t>
</a:t>
                    </a:r>
                    <a:fld id="{47CC9785-2886-43B5-ADA4-D3B41FDD5CC3}" type="PERCENTAGE">
                      <a:rPr lang="en-US" b="1"/>
                      <a:pPr/>
                      <a:t>[PROCENTUĀLĀ VĒRTĪBA]</a:t>
                    </a:fld>
                    <a:endParaRPr lang="en-US"/>
                  </a:p>
                </c:rich>
              </c:tx>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45B8-4DD8-9450-0593B887E439}"/>
                </c:ext>
              </c:extLst>
            </c:dLbl>
            <c:dLbl>
              <c:idx val="1"/>
              <c:layout>
                <c:manualLayout>
                  <c:x val="-0.34006195323734173"/>
                  <c:y val="-4.521155700041516E-2"/>
                </c:manualLayout>
              </c:layout>
              <c:tx>
                <c:rich>
                  <a:bodyPr/>
                  <a:lstStyle/>
                  <a:p>
                    <a:fld id="{4C075A0F-BB00-4A56-A27D-0394BAB8043B}" type="CATEGORYNAME">
                      <a:rPr lang="en-US" sz="1000" b="0"/>
                      <a:pPr/>
                      <a:t>[KATEGORIJAS NOSAUKUMS]</a:t>
                    </a:fld>
                    <a:r>
                      <a:rPr lang="en-US" baseline="0"/>
                      <a:t>
</a:t>
                    </a:r>
                    <a:fld id="{787E1497-438B-4053-B566-855C32A2B589}" type="PERCENTAGE">
                      <a:rPr lang="en-US" b="1" baseline="0"/>
                      <a:pPr/>
                      <a:t>[PROCENTUĀLĀ VĒRTĪBA]</a:t>
                    </a:fld>
                    <a:endParaRPr lang="en-US" baseline="0"/>
                  </a:p>
                </c:rich>
              </c:tx>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45B8-4DD8-9450-0593B887E439}"/>
                </c:ext>
              </c:extLst>
            </c:dLbl>
            <c:dLbl>
              <c:idx val="2"/>
              <c:layout>
                <c:manualLayout>
                  <c:x val="0.20904415910199478"/>
                  <c:y val="-0.22219571749241801"/>
                </c:manualLayout>
              </c:layout>
              <c:tx>
                <c:rich>
                  <a:bodyPr/>
                  <a:lstStyle/>
                  <a:p>
                    <a:fld id="{77702932-50D0-4136-8C66-A346D1AB14D5}" type="CATEGORYNAME">
                      <a:rPr lang="en-US"/>
                      <a:pPr/>
                      <a:t>[KATEGORIJAS NOSAUKUMS]</a:t>
                    </a:fld>
                    <a:r>
                      <a:rPr lang="en-US"/>
                      <a:t>
</a:t>
                    </a:r>
                    <a:fld id="{D8B0DE50-C850-4FC0-B1CC-E60EB0C34043}" type="PERCENTAGE">
                      <a:rPr lang="en-US" b="1"/>
                      <a:pPr/>
                      <a:t>[PROCENTUĀLĀ VĒRTĪBA]</a:t>
                    </a:fld>
                    <a:endParaRPr lang="en-US"/>
                  </a:p>
                </c:rich>
              </c:tx>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45B8-4DD8-9450-0593B887E439}"/>
                </c:ext>
              </c:extLst>
            </c:dLbl>
            <c:dLbl>
              <c:idx val="3"/>
              <c:layout>
                <c:manualLayout>
                  <c:x val="0.20931629724884537"/>
                  <c:y val="0.14327366250800419"/>
                </c:manualLayout>
              </c:layout>
              <c:tx>
                <c:rich>
                  <a:bodyPr/>
                  <a:lstStyle/>
                  <a:p>
                    <a:fld id="{83793A77-0547-4747-A65B-A83DC820BDBE}" type="CATEGORYNAME">
                      <a:rPr lang="en-US"/>
                      <a:pPr/>
                      <a:t>[KATEGORIJAS NOSAUKUMS]</a:t>
                    </a:fld>
                    <a:r>
                      <a:rPr lang="en-US"/>
                      <a:t>
</a:t>
                    </a:r>
                    <a:fld id="{5C4A52C3-F730-4878-86FD-E37C013D626E}" type="PERCENTAGE">
                      <a:rPr lang="en-US" b="1"/>
                      <a:pPr/>
                      <a:t>[PROCENTUĀLĀ VĒRTĪBA]</a:t>
                    </a:fld>
                    <a:endParaRPr lang="en-US"/>
                  </a:p>
                </c:rich>
              </c:tx>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45B8-4DD8-9450-0593B887E439}"/>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lv-LV"/>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'UFR020'!$B$115:$B$118</c:f>
              <c:strCache>
                <c:ptCount val="4"/>
                <c:pt idx="0">
                  <c:v>Privāto pasūtītāju veiktie būvdarbi</c:v>
                </c:pt>
                <c:pt idx="1">
                  <c:v>Publisko iepirkumu likums</c:v>
                </c:pt>
                <c:pt idx="2">
                  <c:v>Sabiedrisko pakalpojumu sniedzēju iepirkumu likums</c:v>
                </c:pt>
                <c:pt idx="3">
                  <c:v>Aizsardzības un drošības jomas iepirkumu likums</c:v>
                </c:pt>
              </c:strCache>
            </c:strRef>
          </c:cat>
          <c:val>
            <c:numRef>
              <c:f>'UFR020'!$C$115:$C$118</c:f>
              <c:numCache>
                <c:formatCode>_-* #\ ##0_-;\-* #\ ##0_-;_-* "-"??_-;_-@_-</c:formatCode>
                <c:ptCount val="4"/>
                <c:pt idx="0">
                  <c:v>1019528515</c:v>
                </c:pt>
                <c:pt idx="1">
                  <c:v>1182467840</c:v>
                </c:pt>
                <c:pt idx="2">
                  <c:v>108061425</c:v>
                </c:pt>
                <c:pt idx="3">
                  <c:v>32318620</c:v>
                </c:pt>
              </c:numCache>
            </c:numRef>
          </c:val>
          <c:extLst>
            <c:ext xmlns:c16="http://schemas.microsoft.com/office/drawing/2014/chart" uri="{C3380CC4-5D6E-409C-BE32-E72D297353CC}">
              <c16:uniqueId val="{00000008-45B8-4DD8-9450-0593B887E439}"/>
            </c:ext>
          </c:extLst>
        </c:ser>
        <c:dLbls>
          <c:showLegendKey val="0"/>
          <c:showVal val="0"/>
          <c:showCatName val="0"/>
          <c:showSerName val="0"/>
          <c:showPercent val="0"/>
          <c:showBubbleSize val="0"/>
          <c:showLeaderLines val="1"/>
        </c:dLbls>
        <c:firstSliceAng val="99"/>
        <c:holeSize val="58"/>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latin typeface="Times New Roman" panose="02020603050405020304" pitchFamily="18" charset="0"/>
          <a:cs typeface="Times New Roman" panose="02020603050405020304" pitchFamily="18" charset="0"/>
        </a:defRPr>
      </a:pPr>
      <a:endParaRPr lang="lv-LV"/>
    </a:p>
  </c:txPr>
  <c:externalData r:id="rId3">
    <c:autoUpdate val="0"/>
  </c:externalData>
  <c:userShapes r:id="rId4"/>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lv-LV"/>
  <c:roundedCorners val="0"/>
  <mc:AlternateContent xmlns:mc="http://schemas.openxmlformats.org/markup-compatibility/2006">
    <mc:Choice xmlns:c14="http://schemas.microsoft.com/office/drawing/2007/8/2/chart" Requires="c14">
      <c14:style val="108"/>
    </mc:Choice>
    <mc:Fallback>
      <c:style val="8"/>
    </mc:Fallback>
  </mc:AlternateContent>
  <c:chart>
    <c:title>
      <c:tx>
        <c:rich>
          <a:bodyPr rot="0" spcFirstLastPara="1" vertOverflow="ellipsis" vert="horz" wrap="square" anchor="ctr" anchorCtr="1"/>
          <a:lstStyle/>
          <a:p>
            <a:pPr>
              <a:defRPr sz="1200" b="1" i="0" u="none" strike="noStrike" kern="1200" cap="none" spc="50" normalizeH="0" baseline="0">
                <a:solidFill>
                  <a:schemeClr val="tx1">
                    <a:lumMod val="65000"/>
                    <a:lumOff val="35000"/>
                  </a:schemeClr>
                </a:solidFill>
                <a:latin typeface="Times New Roman" panose="02020603050405020304" pitchFamily="18" charset="0"/>
                <a:ea typeface="+mj-ea"/>
                <a:cs typeface="Times New Roman" panose="02020603050405020304" pitchFamily="18" charset="0"/>
              </a:defRPr>
            </a:pPr>
            <a:r>
              <a:rPr lang="lv-LV" sz="1200" b="1"/>
              <a:t>Pašvaldību ES fondu infrastruktūras projektu skaits sadalījumā pēc finasējuma apjoma</a:t>
            </a:r>
          </a:p>
        </c:rich>
      </c:tx>
      <c:overlay val="0"/>
      <c:spPr>
        <a:noFill/>
        <a:ln>
          <a:noFill/>
        </a:ln>
        <a:effectLst/>
      </c:spPr>
      <c:txPr>
        <a:bodyPr rot="0" spcFirstLastPara="1" vertOverflow="ellipsis" vert="horz" wrap="square" anchor="ctr" anchorCtr="1"/>
        <a:lstStyle/>
        <a:p>
          <a:pPr>
            <a:defRPr sz="1200" b="1" i="0" u="none" strike="noStrike" kern="1200" cap="none" spc="50" normalizeH="0" baseline="0">
              <a:solidFill>
                <a:schemeClr val="tx1">
                  <a:lumMod val="65000"/>
                  <a:lumOff val="35000"/>
                </a:schemeClr>
              </a:solidFill>
              <a:latin typeface="Times New Roman" panose="02020603050405020304" pitchFamily="18" charset="0"/>
              <a:ea typeface="+mj-ea"/>
              <a:cs typeface="Times New Roman" panose="02020603050405020304" pitchFamily="18" charset="0"/>
            </a:defRPr>
          </a:pPr>
          <a:endParaRPr lang="lv-LV"/>
        </a:p>
      </c:txPr>
    </c:title>
    <c:autoTitleDeleted val="0"/>
    <c:plotArea>
      <c:layout/>
      <c:barChart>
        <c:barDir val="col"/>
        <c:grouping val="clustered"/>
        <c:varyColors val="0"/>
        <c:ser>
          <c:idx val="0"/>
          <c:order val="0"/>
          <c:spPr>
            <a:solidFill>
              <a:schemeClr val="accent6">
                <a:alpha val="70000"/>
              </a:schemeClr>
            </a:solidFill>
            <a:ln>
              <a:noFill/>
            </a:ln>
            <a:effectLst/>
          </c:spPr>
          <c:invertIfNegative val="0"/>
          <c:dLbls>
            <c:dLbl>
              <c:idx val="0"/>
              <c:tx>
                <c:rich>
                  <a:bodyPr/>
                  <a:lstStyle/>
                  <a:p>
                    <a:fld id="{0D23195C-6606-44B7-B522-158F34D78A52}" type="CELLREF">
                      <a:rPr lang="en-US"/>
                      <a:pPr/>
                      <a:t>[ŠŪNAS ATSAUCE]</a:t>
                    </a:fld>
                    <a:endParaRPr lang="lv-LV"/>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{0D23195C-6606-44B7-B522-158F34D78A52}</c15:txfldGUID>
                      <c15:f>'2.2. Projekti, nolīgumi - pamat'!$Y$3362</c15:f>
                      <c15:dlblFieldTableCache>
                        <c:ptCount val="1"/>
                        <c:pt idx="0">
                          <c:v>45%</c:v>
                        </c:pt>
                      </c15:dlblFieldTableCache>
                    </c15:dlblFTEntry>
                  </c15:dlblFieldTable>
                  <c15:showDataLabelsRange val="0"/>
                </c:ext>
                <c:ext xmlns:c16="http://schemas.microsoft.com/office/drawing/2014/chart" uri="{C3380CC4-5D6E-409C-BE32-E72D297353CC}">
                  <c16:uniqueId val="{00000000-6924-4278-A096-D9660048F7E2}"/>
                </c:ext>
              </c:extLst>
            </c:dLbl>
            <c:dLbl>
              <c:idx val="1"/>
              <c:tx>
                <c:rich>
                  <a:bodyPr/>
                  <a:lstStyle/>
                  <a:p>
                    <a:fld id="{E943E10A-A511-4761-B984-85BF37BBCA63}" type="CELLREF">
                      <a:rPr lang="en-US"/>
                      <a:pPr/>
                      <a:t>[ŠŪNAS ATSAUCE]</a:t>
                    </a:fld>
                    <a:endParaRPr lang="lv-LV"/>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{E943E10A-A511-4761-B984-85BF37BBCA63}</c15:txfldGUID>
                      <c15:f>'2.2. Projekti, nolīgumi - pamat'!$Y$3363</c15:f>
                      <c15:dlblFieldTableCache>
                        <c:ptCount val="1"/>
                        <c:pt idx="0">
                          <c:v>21%</c:v>
                        </c:pt>
                      </c15:dlblFieldTableCache>
                    </c15:dlblFTEntry>
                  </c15:dlblFieldTable>
                  <c15:showDataLabelsRange val="0"/>
                </c:ext>
                <c:ext xmlns:c16="http://schemas.microsoft.com/office/drawing/2014/chart" uri="{C3380CC4-5D6E-409C-BE32-E72D297353CC}">
                  <c16:uniqueId val="{00000001-6924-4278-A096-D9660048F7E2}"/>
                </c:ext>
              </c:extLst>
            </c:dLbl>
            <c:dLbl>
              <c:idx val="2"/>
              <c:tx>
                <c:rich>
                  <a:bodyPr/>
                  <a:lstStyle/>
                  <a:p>
                    <a:fld id="{9BA890F2-5E18-431E-BEC8-02F3C344C830}" type="CELLREF">
                      <a:rPr lang="en-US"/>
                      <a:pPr/>
                      <a:t>[ŠŪNAS ATSAUCE]</a:t>
                    </a:fld>
                    <a:endParaRPr lang="lv-LV"/>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{9BA890F2-5E18-431E-BEC8-02F3C344C830}</c15:txfldGUID>
                      <c15:f>'2.2. Projekti, nolīgumi - pamat'!$Y$3364</c15:f>
                      <c15:dlblFieldTableCache>
                        <c:ptCount val="1"/>
                        <c:pt idx="0">
                          <c:v>9%</c:v>
                        </c:pt>
                      </c15:dlblFieldTableCache>
                    </c15:dlblFTEntry>
                  </c15:dlblFieldTable>
                  <c15:showDataLabelsRange val="0"/>
                </c:ext>
                <c:ext xmlns:c16="http://schemas.microsoft.com/office/drawing/2014/chart" uri="{C3380CC4-5D6E-409C-BE32-E72D297353CC}">
                  <c16:uniqueId val="{00000002-6924-4278-A096-D9660048F7E2}"/>
                </c:ext>
              </c:extLst>
            </c:dLbl>
            <c:dLbl>
              <c:idx val="3"/>
              <c:tx>
                <c:rich>
                  <a:bodyPr/>
                  <a:lstStyle/>
                  <a:p>
                    <a:fld id="{1CDE06DB-E758-4851-A85C-F7BAC96611C3}" type="CELLREF">
                      <a:rPr lang="en-US"/>
                      <a:pPr/>
                      <a:t>[ŠŪNAS ATSAUCE]</a:t>
                    </a:fld>
                    <a:endParaRPr lang="lv-LV"/>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{1CDE06DB-E758-4851-A85C-F7BAC96611C3}</c15:txfldGUID>
                      <c15:f>'2.2. Projekti, nolīgumi - pamat'!$Y$3365</c15:f>
                      <c15:dlblFieldTableCache>
                        <c:ptCount val="1"/>
                        <c:pt idx="0">
                          <c:v>6%</c:v>
                        </c:pt>
                      </c15:dlblFieldTableCache>
                    </c15:dlblFTEntry>
                  </c15:dlblFieldTable>
                  <c15:showDataLabelsRange val="0"/>
                </c:ext>
                <c:ext xmlns:c16="http://schemas.microsoft.com/office/drawing/2014/chart" uri="{C3380CC4-5D6E-409C-BE32-E72D297353CC}">
                  <c16:uniqueId val="{00000003-6924-4278-A096-D9660048F7E2}"/>
                </c:ext>
              </c:extLst>
            </c:dLbl>
            <c:dLbl>
              <c:idx val="4"/>
              <c:tx>
                <c:rich>
                  <a:bodyPr/>
                  <a:lstStyle/>
                  <a:p>
                    <a:fld id="{670D679E-4987-4A8B-B552-3F803AA465F7}" type="CELLREF">
                      <a:rPr lang="en-US"/>
                      <a:pPr/>
                      <a:t>[ŠŪNAS ATSAUCE]</a:t>
                    </a:fld>
                    <a:endParaRPr lang="lv-LV"/>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{670D679E-4987-4A8B-B552-3F803AA465F7}</c15:txfldGUID>
                      <c15:f>'2.2. Projekti, nolīgumi - pamat'!$Y$3366</c15:f>
                      <c15:dlblFieldTableCache>
                        <c:ptCount val="1"/>
                        <c:pt idx="0">
                          <c:v>4%</c:v>
                        </c:pt>
                      </c15:dlblFieldTableCache>
                    </c15:dlblFTEntry>
                  </c15:dlblFieldTable>
                  <c15:showDataLabelsRange val="0"/>
                </c:ext>
                <c:ext xmlns:c16="http://schemas.microsoft.com/office/drawing/2014/chart" uri="{C3380CC4-5D6E-409C-BE32-E72D297353CC}">
                  <c16:uniqueId val="{00000004-6924-4278-A096-D9660048F7E2}"/>
                </c:ext>
              </c:extLst>
            </c:dLbl>
            <c:dLbl>
              <c:idx val="5"/>
              <c:tx>
                <c:rich>
                  <a:bodyPr/>
                  <a:lstStyle/>
                  <a:p>
                    <a:fld id="{8854F2FF-D877-4C80-A681-E43099B0DC9B}" type="CELLREF">
                      <a:rPr lang="en-US"/>
                      <a:pPr/>
                      <a:t>[ŠŪNAS ATSAUCE]</a:t>
                    </a:fld>
                    <a:endParaRPr lang="lv-LV"/>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{8854F2FF-D877-4C80-A681-E43099B0DC9B}</c15:txfldGUID>
                      <c15:f>'2.2. Projekti, nolīgumi - pamat'!$Y$3367</c15:f>
                      <c15:dlblFieldTableCache>
                        <c:ptCount val="1"/>
                        <c:pt idx="0">
                          <c:v>4%</c:v>
                        </c:pt>
                      </c15:dlblFieldTableCache>
                    </c15:dlblFTEntry>
                  </c15:dlblFieldTable>
                  <c15:showDataLabelsRange val="0"/>
                </c:ext>
                <c:ext xmlns:c16="http://schemas.microsoft.com/office/drawing/2014/chart" uri="{C3380CC4-5D6E-409C-BE32-E72D297353CC}">
                  <c16:uniqueId val="{00000005-6924-4278-A096-D9660048F7E2}"/>
                </c:ext>
              </c:extLst>
            </c:dLbl>
            <c:dLbl>
              <c:idx val="6"/>
              <c:tx>
                <c:rich>
                  <a:bodyPr/>
                  <a:lstStyle/>
                  <a:p>
                    <a:fld id="{60A767B4-9BD9-410F-91E7-1432AAF69856}" type="CELLREF">
                      <a:rPr lang="en-US"/>
                      <a:pPr/>
                      <a:t>[ŠŪNAS ATSAUCE]</a:t>
                    </a:fld>
                    <a:endParaRPr lang="lv-LV"/>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{60A767B4-9BD9-410F-91E7-1432AAF69856}</c15:txfldGUID>
                      <c15:f>'2.2. Projekti, nolīgumi - pamat'!$Y$3368</c15:f>
                      <c15:dlblFieldTableCache>
                        <c:ptCount val="1"/>
                        <c:pt idx="0">
                          <c:v>2%</c:v>
                        </c:pt>
                      </c15:dlblFieldTableCache>
                    </c15:dlblFTEntry>
                  </c15:dlblFieldTable>
                  <c15:showDataLabelsRange val="0"/>
                </c:ext>
                <c:ext xmlns:c16="http://schemas.microsoft.com/office/drawing/2014/chart" uri="{C3380CC4-5D6E-409C-BE32-E72D297353CC}">
                  <c16:uniqueId val="{00000006-6924-4278-A096-D9660048F7E2}"/>
                </c:ext>
              </c:extLst>
            </c:dLbl>
            <c:dLbl>
              <c:idx val="7"/>
              <c:tx>
                <c:rich>
                  <a:bodyPr/>
                  <a:lstStyle/>
                  <a:p>
                    <a:fld id="{9A8DFE87-C1A8-44CC-BC3B-C810FBE74BCB}" type="CELLREF">
                      <a:rPr lang="en-US"/>
                      <a:pPr/>
                      <a:t>[ŠŪNAS ATSAUCE]</a:t>
                    </a:fld>
                    <a:endParaRPr lang="lv-LV"/>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{9A8DFE87-C1A8-44CC-BC3B-C810FBE74BCB}</c15:txfldGUID>
                      <c15:f>'2.2. Projekti, nolīgumi - pamat'!$Y$3369</c15:f>
                      <c15:dlblFieldTableCache>
                        <c:ptCount val="1"/>
                        <c:pt idx="0">
                          <c:v>1%</c:v>
                        </c:pt>
                      </c15:dlblFieldTableCache>
                    </c15:dlblFTEntry>
                  </c15:dlblFieldTable>
                  <c15:showDataLabelsRange val="0"/>
                </c:ext>
                <c:ext xmlns:c16="http://schemas.microsoft.com/office/drawing/2014/chart" uri="{C3380CC4-5D6E-409C-BE32-E72D297353CC}">
                  <c16:uniqueId val="{00000007-6924-4278-A096-D9660048F7E2}"/>
                </c:ext>
              </c:extLst>
            </c:dLbl>
            <c:dLbl>
              <c:idx val="8"/>
              <c:tx>
                <c:rich>
                  <a:bodyPr/>
                  <a:lstStyle/>
                  <a:p>
                    <a:fld id="{D2485691-C765-4C06-BFCF-662BA820A418}" type="CELLREF">
                      <a:rPr lang="en-US"/>
                      <a:pPr/>
                      <a:t>[ŠŪNAS ATSAUCE]</a:t>
                    </a:fld>
                    <a:endParaRPr lang="lv-LV"/>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{D2485691-C765-4C06-BFCF-662BA820A418}</c15:txfldGUID>
                      <c15:f>'2.2. Projekti, nolīgumi - pamat'!$Y$3370</c15:f>
                      <c15:dlblFieldTableCache>
                        <c:ptCount val="1"/>
                        <c:pt idx="0">
                          <c:v>2%</c:v>
                        </c:pt>
                      </c15:dlblFieldTableCache>
                    </c15:dlblFTEntry>
                  </c15:dlblFieldTable>
                  <c15:showDataLabelsRange val="0"/>
                </c:ext>
                <c:ext xmlns:c16="http://schemas.microsoft.com/office/drawing/2014/chart" uri="{C3380CC4-5D6E-409C-BE32-E72D297353CC}">
                  <c16:uniqueId val="{00000008-6924-4278-A096-D9660048F7E2}"/>
                </c:ext>
              </c:extLst>
            </c:dLbl>
            <c:dLbl>
              <c:idx val="9"/>
              <c:tx>
                <c:rich>
                  <a:bodyPr/>
                  <a:lstStyle/>
                  <a:p>
                    <a:fld id="{97FF4852-71BE-4E1F-8DE4-B837A4EF1BE5}" type="CELLREF">
                      <a:rPr lang="en-US"/>
                      <a:pPr/>
                      <a:t>[ŠŪNAS ATSAUCE]</a:t>
                    </a:fld>
                    <a:endParaRPr lang="lv-LV"/>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{97FF4852-71BE-4E1F-8DE4-B837A4EF1BE5}</c15:txfldGUID>
                      <c15:f>'2.2. Projekti, nolīgumi - pamat'!$Y$3371</c15:f>
                      <c15:dlblFieldTableCache>
                        <c:ptCount val="1"/>
                        <c:pt idx="0">
                          <c:v>1%</c:v>
                        </c:pt>
                      </c15:dlblFieldTableCache>
                    </c15:dlblFTEntry>
                  </c15:dlblFieldTable>
                  <c15:showDataLabelsRange val="0"/>
                </c:ext>
                <c:ext xmlns:c16="http://schemas.microsoft.com/office/drawing/2014/chart" uri="{C3380CC4-5D6E-409C-BE32-E72D297353CC}">
                  <c16:uniqueId val="{00000009-6924-4278-A096-D9660048F7E2}"/>
                </c:ext>
              </c:extLst>
            </c:dLbl>
            <c:dLbl>
              <c:idx val="10"/>
              <c:tx>
                <c:rich>
                  <a:bodyPr/>
                  <a:lstStyle/>
                  <a:p>
                    <a:fld id="{FBAE2E04-78A6-4591-946E-013E3436EAF0}" type="CELLREF">
                      <a:rPr lang="en-US"/>
                      <a:pPr/>
                      <a:t>[ŠŪNAS ATSAUCE]</a:t>
                    </a:fld>
                    <a:endParaRPr lang="lv-LV"/>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{FBAE2E04-78A6-4591-946E-013E3436EAF0}</c15:txfldGUID>
                      <c15:f>'2.2. Projekti, nolīgumi - pamat'!$Y$3372</c15:f>
                      <c15:dlblFieldTableCache>
                        <c:ptCount val="1"/>
                        <c:pt idx="0">
                          <c:v>5%</c:v>
                        </c:pt>
                      </c15:dlblFieldTableCache>
                    </c15:dlblFTEntry>
                  </c15:dlblFieldTable>
                  <c15:showDataLabelsRange val="0"/>
                </c:ext>
                <c:ext xmlns:c16="http://schemas.microsoft.com/office/drawing/2014/chart" uri="{C3380CC4-5D6E-409C-BE32-E72D297353CC}">
                  <c16:uniqueId val="{0000000A-6924-4278-A096-D9660048F7E2}"/>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lv-LV"/>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'2.2. Projekti, nolīgumi - pamat'!$W$3362:$W$3372</c:f>
              <c:strCache>
                <c:ptCount val="11"/>
                <c:pt idx="0">
                  <c:v>0-&lt;1 milj.</c:v>
                </c:pt>
                <c:pt idx="1">
                  <c:v>1-&lt;2 milj.</c:v>
                </c:pt>
                <c:pt idx="2">
                  <c:v>2-&lt;3 milj.</c:v>
                </c:pt>
                <c:pt idx="3">
                  <c:v>3-&lt;4 milj.</c:v>
                </c:pt>
                <c:pt idx="4">
                  <c:v>4-&lt;5 milj.</c:v>
                </c:pt>
                <c:pt idx="5">
                  <c:v>5-&lt;6 milj.</c:v>
                </c:pt>
                <c:pt idx="6">
                  <c:v>6-&lt;7 milj.</c:v>
                </c:pt>
                <c:pt idx="7">
                  <c:v>7-&lt;8 milj.</c:v>
                </c:pt>
                <c:pt idx="8">
                  <c:v>8-&lt;9 milj.</c:v>
                </c:pt>
                <c:pt idx="9">
                  <c:v>9-&lt;10 milj.</c:v>
                </c:pt>
                <c:pt idx="10">
                  <c:v>=&lt;10 milj</c:v>
                </c:pt>
              </c:strCache>
            </c:strRef>
          </c:cat>
          <c:val>
            <c:numRef>
              <c:f>'2.2. Projekti, nolīgumi - pamat'!$X$3362:$X$3372</c:f>
              <c:numCache>
                <c:formatCode>General</c:formatCode>
                <c:ptCount val="11"/>
                <c:pt idx="0">
                  <c:v>239</c:v>
                </c:pt>
                <c:pt idx="1">
                  <c:v>110</c:v>
                </c:pt>
                <c:pt idx="2">
                  <c:v>47</c:v>
                </c:pt>
                <c:pt idx="3">
                  <c:v>34</c:v>
                </c:pt>
                <c:pt idx="4">
                  <c:v>22</c:v>
                </c:pt>
                <c:pt idx="5">
                  <c:v>20</c:v>
                </c:pt>
                <c:pt idx="6">
                  <c:v>12</c:v>
                </c:pt>
                <c:pt idx="7">
                  <c:v>8</c:v>
                </c:pt>
                <c:pt idx="8">
                  <c:v>9</c:v>
                </c:pt>
                <c:pt idx="9">
                  <c:v>5</c:v>
                </c:pt>
                <c:pt idx="10">
                  <c:v>29</c:v>
                </c:pt>
              </c:numCache>
            </c:numRef>
          </c:val>
          <c:extLst>
            <c:ext xmlns:c16="http://schemas.microsoft.com/office/drawing/2014/chart" uri="{C3380CC4-5D6E-409C-BE32-E72D297353CC}">
              <c16:uniqueId val="{0000000B-6924-4278-A096-D9660048F7E2}"/>
            </c:ext>
          </c:extLst>
        </c:ser>
        <c:dLbls>
          <c:showLegendKey val="0"/>
          <c:showVal val="0"/>
          <c:showCatName val="0"/>
          <c:showSerName val="0"/>
          <c:showPercent val="0"/>
          <c:showBubbleSize val="0"/>
        </c:dLbls>
        <c:gapWidth val="80"/>
        <c:overlap val="25"/>
        <c:axId val="901321551"/>
        <c:axId val="901308655"/>
      </c:barChart>
      <c:catAx>
        <c:axId val="901321551"/>
        <c:scaling>
          <c:orientation val="minMax"/>
        </c:scaling>
        <c:delete val="0"/>
        <c:axPos val="b"/>
        <c:title>
          <c:tx>
            <c:rich>
              <a:bodyPr rot="0" spcFirstLastPara="1" vertOverflow="ellipsis" vert="horz" wrap="square" anchor="ctr" anchorCtr="1"/>
              <a:lstStyle/>
              <a:p>
                <a:pPr>
                  <a:defRPr sz="900" b="0" i="0" u="none" strike="noStrike" kern="1200" cap="none"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lv-LV" cap="none"/>
                  <a:t>Projektu finansējuma apjoms, eiro</a:t>
                </a:r>
              </a:p>
            </c:rich>
          </c:tx>
          <c:layout>
            <c:manualLayout>
              <c:xMode val="edge"/>
              <c:yMode val="edge"/>
              <c:x val="0.6539108563619902"/>
              <c:y val="0.93687434955917281"/>
            </c:manualLayout>
          </c:layout>
          <c:overlay val="0"/>
          <c:spPr>
            <a:noFill/>
            <a:ln>
              <a:noFill/>
            </a:ln>
            <a:effectLst/>
          </c:spPr>
          <c:txPr>
            <a:bodyPr rot="0" spcFirstLastPara="1" vertOverflow="ellipsis" vert="horz" wrap="square" anchor="ctr" anchorCtr="1"/>
            <a:lstStyle/>
            <a:p>
              <a:pPr>
                <a:defRPr sz="900" b="0" i="0" u="none" strike="noStrike" kern="1200" cap="none"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title>
        <c:numFmt formatCode="General" sourceLinked="1"/>
        <c:majorTickMark val="none"/>
        <c:minorTickMark val="none"/>
        <c:tickLblPos val="nextTo"/>
        <c:spPr>
          <a:noFill/>
          <a:ln w="1587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cap="none" spc="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crossAx val="901308655"/>
        <c:crosses val="autoZero"/>
        <c:auto val="1"/>
        <c:lblAlgn val="ctr"/>
        <c:lblOffset val="100"/>
        <c:noMultiLvlLbl val="0"/>
      </c:catAx>
      <c:valAx>
        <c:axId val="901308655"/>
        <c:scaling>
          <c:orientation val="minMax"/>
          <c:max val="250"/>
        </c:scaling>
        <c:delete val="0"/>
        <c:axPos val="l"/>
        <c:majorGridlines>
          <c:spPr>
            <a:ln w="9525" cap="flat" cmpd="sng" algn="ctr">
              <a:solidFill>
                <a:schemeClr val="tx1">
                  <a:lumMod val="5000"/>
                  <a:lumOff val="95000"/>
                </a:schemeClr>
              </a:solidFill>
              <a:round/>
            </a:ln>
            <a:effectLst/>
          </c:spPr>
        </c:majorGridlines>
        <c:title>
          <c:tx>
            <c:rich>
              <a:bodyPr rot="-5400000" spcFirstLastPara="1" vertOverflow="ellipsis" vert="horz" wrap="square" anchor="ctr" anchorCtr="1"/>
              <a:lstStyle/>
              <a:p>
                <a:pPr>
                  <a:defRPr sz="900" b="0" i="0" u="none" strike="noStrike" kern="1200" cap="none"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lv-LV" cap="none"/>
                  <a:t>Projektu skaits</a:t>
                </a:r>
              </a:p>
            </c:rich>
          </c:tx>
          <c:layout>
            <c:manualLayout>
              <c:xMode val="edge"/>
              <c:yMode val="edge"/>
              <c:x val="1.4290816541248811E-2"/>
              <c:y val="0.14536702862266904"/>
            </c:manualLayout>
          </c:layout>
          <c:overlay val="0"/>
          <c:spPr>
            <a:noFill/>
            <a:ln>
              <a:noFill/>
            </a:ln>
            <a:effectLst/>
          </c:spPr>
          <c:txPr>
            <a:bodyPr rot="-5400000" spcFirstLastPara="1" vertOverflow="ellipsis" vert="horz" wrap="square" anchor="ctr" anchorCtr="1"/>
            <a:lstStyle/>
            <a:p>
              <a:pPr>
                <a:defRPr sz="900" b="0" i="0" u="none" strike="noStrike" kern="1200" cap="none"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crossAx val="901321551"/>
        <c:crosses val="autoZero"/>
        <c:crossBetween val="between"/>
      </c:valAx>
      <c:dTable>
        <c:showHorzBorder val="1"/>
        <c:showVertBorder val="1"/>
        <c:showOutline val="1"/>
        <c:showKeys val="0"/>
        <c:spPr>
          <a:noFill/>
          <a:ln w="9525">
            <a:solidFill>
              <a:schemeClr val="tx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noFill/>
      <a:round/>
    </a:ln>
    <a:effectLst/>
  </c:spPr>
  <c:txPr>
    <a:bodyPr/>
    <a:lstStyle/>
    <a:p>
      <a:pPr>
        <a:defRPr>
          <a:latin typeface="Times New Roman" panose="02020603050405020304" pitchFamily="18" charset="0"/>
          <a:cs typeface="Times New Roman" panose="02020603050405020304" pitchFamily="18" charset="0"/>
        </a:defRPr>
      </a:pPr>
      <a:endParaRPr lang="lv-LV"/>
    </a:p>
  </c:txPr>
  <c:externalData r:id="rId3">
    <c:autoUpdate val="0"/>
  </c:externalData>
  <c:userShapes r:id="rId4"/>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lv-LV"/>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lv-LV" sz="1200" b="1"/>
              <a:t>Būvniecības produkcijas apjoma indeksi</a:t>
            </a:r>
            <a:r>
              <a:rPr lang="lv-LV" sz="1200" b="1" baseline="0"/>
              <a:t> </a:t>
            </a:r>
            <a:r>
              <a:rPr lang="lv-LV" sz="1200" b="1"/>
              <a:t>(2015=100) </a:t>
            </a:r>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title>
    <c:autoTitleDeleted val="0"/>
    <c:plotArea>
      <c:layout>
        <c:manualLayout>
          <c:layoutTarget val="inner"/>
          <c:xMode val="edge"/>
          <c:yMode val="edge"/>
          <c:x val="0.13206512295719133"/>
          <c:y val="0.14621304171729446"/>
          <c:w val="0.85344304668000892"/>
          <c:h val="0.6497947995408424"/>
        </c:manualLayout>
      </c:layout>
      <c:lineChart>
        <c:grouping val="standard"/>
        <c:varyColors val="0"/>
        <c:ser>
          <c:idx val="1"/>
          <c:order val="0"/>
          <c:tx>
            <c:strRef>
              <c:f>'BUP010'!$B$6</c:f>
              <c:strCache>
                <c:ptCount val="1"/>
                <c:pt idx="0">
                  <c:v>2000-2006</c:v>
                </c:pt>
              </c:strCache>
            </c:strRef>
          </c:tx>
          <c:spPr>
            <a:ln w="63500" cap="rnd">
              <a:solidFill>
                <a:schemeClr val="accent2">
                  <a:lumMod val="60000"/>
                  <a:lumOff val="40000"/>
                </a:schemeClr>
              </a:solidFill>
              <a:round/>
            </a:ln>
            <a:effectLst/>
          </c:spPr>
          <c:marker>
            <c:symbol val="circle"/>
            <c:size val="4"/>
            <c:spPr>
              <a:solidFill>
                <a:schemeClr val="tx1"/>
              </a:solidFill>
              <a:ln w="9525">
                <a:noFill/>
              </a:ln>
              <a:effectLst/>
            </c:spPr>
          </c:marker>
          <c:cat>
            <c:strRef>
              <c:f>'BUP010'!$C$3:$Z$3</c:f>
              <c:strCach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strCache>
            </c:strRef>
          </c:cat>
          <c:val>
            <c:numRef>
              <c:f>'BUP010'!$C$6:$Z$6</c:f>
              <c:numCache>
                <c:formatCode>0.0</c:formatCode>
                <c:ptCount val="24"/>
                <c:pt idx="0">
                  <c:v>58.7</c:v>
                </c:pt>
                <c:pt idx="1">
                  <c:v>61.6</c:v>
                </c:pt>
                <c:pt idx="2">
                  <c:v>74.900000000000006</c:v>
                </c:pt>
                <c:pt idx="3">
                  <c:v>85.5</c:v>
                </c:pt>
                <c:pt idx="4">
                  <c:v>98.7</c:v>
                </c:pt>
                <c:pt idx="5">
                  <c:v>112.8</c:v>
                </c:pt>
                <c:pt idx="6">
                  <c:v>128.6</c:v>
                </c:pt>
                <c:pt idx="7">
                  <c:v>144.4</c:v>
                </c:pt>
              </c:numCache>
            </c:numRef>
          </c:val>
          <c:smooth val="0"/>
          <c:extLst>
            <c:ext xmlns:c16="http://schemas.microsoft.com/office/drawing/2014/chart" uri="{C3380CC4-5D6E-409C-BE32-E72D297353CC}">
              <c16:uniqueId val="{00000000-0D31-4050-B001-71A1C6ABD8FB}"/>
            </c:ext>
          </c:extLst>
        </c:ser>
        <c:ser>
          <c:idx val="2"/>
          <c:order val="1"/>
          <c:tx>
            <c:strRef>
              <c:f>'BUP010'!$B$7</c:f>
              <c:strCache>
                <c:ptCount val="1"/>
                <c:pt idx="0">
                  <c:v>2007-2013</c:v>
                </c:pt>
              </c:strCache>
            </c:strRef>
          </c:tx>
          <c:spPr>
            <a:ln w="63500" cap="rnd">
              <a:solidFill>
                <a:schemeClr val="accent1">
                  <a:lumMod val="60000"/>
                  <a:lumOff val="40000"/>
                </a:schemeClr>
              </a:solidFill>
              <a:round/>
            </a:ln>
            <a:effectLst/>
          </c:spPr>
          <c:marker>
            <c:symbol val="circle"/>
            <c:size val="4"/>
            <c:spPr>
              <a:solidFill>
                <a:schemeClr val="tx1"/>
              </a:solidFill>
              <a:ln w="9525">
                <a:noFill/>
              </a:ln>
              <a:effectLst/>
            </c:spPr>
          </c:marker>
          <c:cat>
            <c:strRef>
              <c:f>'BUP010'!$C$3:$Z$3</c:f>
              <c:strCach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strCache>
            </c:strRef>
          </c:cat>
          <c:val>
            <c:numRef>
              <c:f>'BUP010'!$C$7:$Z$7</c:f>
              <c:numCache>
                <c:formatCode>General</c:formatCode>
                <c:ptCount val="24"/>
                <c:pt idx="7" formatCode="0.0">
                  <c:v>144.4</c:v>
                </c:pt>
                <c:pt idx="8" formatCode="0.0">
                  <c:v>140.4</c:v>
                </c:pt>
                <c:pt idx="9" formatCode="0.0">
                  <c:v>78.099999999999994</c:v>
                </c:pt>
                <c:pt idx="10" formatCode="0.0">
                  <c:v>65.8</c:v>
                </c:pt>
                <c:pt idx="11" formatCode="0.0">
                  <c:v>73.900000000000006</c:v>
                </c:pt>
                <c:pt idx="12" formatCode="0.0">
                  <c:v>84.8</c:v>
                </c:pt>
                <c:pt idx="13" formatCode="0.0">
                  <c:v>91</c:v>
                </c:pt>
                <c:pt idx="14" formatCode="0.0">
                  <c:v>100.6</c:v>
                </c:pt>
              </c:numCache>
            </c:numRef>
          </c:val>
          <c:smooth val="0"/>
          <c:extLst>
            <c:ext xmlns:c16="http://schemas.microsoft.com/office/drawing/2014/chart" uri="{C3380CC4-5D6E-409C-BE32-E72D297353CC}">
              <c16:uniqueId val="{00000001-0D31-4050-B001-71A1C6ABD8FB}"/>
            </c:ext>
          </c:extLst>
        </c:ser>
        <c:ser>
          <c:idx val="3"/>
          <c:order val="2"/>
          <c:tx>
            <c:strRef>
              <c:f>'BUP010'!$B$8</c:f>
              <c:strCache>
                <c:ptCount val="1"/>
                <c:pt idx="0">
                  <c:v>2014-2020</c:v>
                </c:pt>
              </c:strCache>
            </c:strRef>
          </c:tx>
          <c:spPr>
            <a:ln w="63500" cap="rnd">
              <a:solidFill>
                <a:srgbClr val="92D050"/>
              </a:solidFill>
              <a:round/>
            </a:ln>
            <a:effectLst/>
          </c:spPr>
          <c:marker>
            <c:symbol val="circle"/>
            <c:size val="4"/>
            <c:spPr>
              <a:solidFill>
                <a:schemeClr val="tx1"/>
              </a:solidFill>
              <a:ln w="9525">
                <a:noFill/>
              </a:ln>
              <a:effectLst/>
            </c:spPr>
          </c:marker>
          <c:cat>
            <c:strRef>
              <c:f>'BUP010'!$C$3:$Z$3</c:f>
              <c:strCach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strCache>
            </c:strRef>
          </c:cat>
          <c:val>
            <c:numRef>
              <c:f>'BUP010'!$C$8:$Z$8</c:f>
              <c:numCache>
                <c:formatCode>General</c:formatCode>
                <c:ptCount val="24"/>
                <c:pt idx="14" formatCode="0.0">
                  <c:v>100.6</c:v>
                </c:pt>
                <c:pt idx="15" formatCode="0.0">
                  <c:v>100</c:v>
                </c:pt>
                <c:pt idx="16" formatCode="0.0">
                  <c:v>83.4</c:v>
                </c:pt>
                <c:pt idx="17" formatCode="0.0">
                  <c:v>99</c:v>
                </c:pt>
                <c:pt idx="18" formatCode="0.0">
                  <c:v>120.6</c:v>
                </c:pt>
                <c:pt idx="19" formatCode="0.0">
                  <c:v>124.1</c:v>
                </c:pt>
                <c:pt idx="20" formatCode="0.0">
                  <c:v>127.5</c:v>
                </c:pt>
              </c:numCache>
            </c:numRef>
          </c:val>
          <c:smooth val="0"/>
          <c:extLst>
            <c:ext xmlns:c16="http://schemas.microsoft.com/office/drawing/2014/chart" uri="{C3380CC4-5D6E-409C-BE32-E72D297353CC}">
              <c16:uniqueId val="{00000002-0D31-4050-B001-71A1C6ABD8FB}"/>
            </c:ext>
          </c:extLst>
        </c:ser>
        <c:ser>
          <c:idx val="0"/>
          <c:order val="4"/>
          <c:tx>
            <c:strRef>
              <c:f>'BUP010'!$B$5</c:f>
              <c:strCache>
                <c:ptCount val="1"/>
                <c:pt idx="0">
                  <c:v>Prognoze</c:v>
                </c:pt>
              </c:strCache>
            </c:strRef>
          </c:tx>
          <c:spPr>
            <a:ln w="28575" cap="rnd">
              <a:solidFill>
                <a:schemeClr val="bg1">
                  <a:lumMod val="50000"/>
                </a:schemeClr>
              </a:solidFill>
              <a:prstDash val="sysDash"/>
              <a:round/>
            </a:ln>
            <a:effectLst/>
          </c:spPr>
          <c:marker>
            <c:symbol val="none"/>
          </c:marker>
          <c:cat>
            <c:strRef>
              <c:f>'BUP010'!$C$3:$Z$3</c:f>
              <c:strCach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strCache>
            </c:strRef>
          </c:cat>
          <c:val>
            <c:numRef>
              <c:f>'BUP010'!$C$5:$Z$5</c:f>
              <c:numCache>
                <c:formatCode>General</c:formatCode>
                <c:ptCount val="24"/>
                <c:pt idx="20" formatCode="0.0">
                  <c:v>127.5</c:v>
                </c:pt>
                <c:pt idx="21" formatCode="0.0">
                  <c:v>115</c:v>
                </c:pt>
                <c:pt idx="22" formatCode="0.0">
                  <c:v>122</c:v>
                </c:pt>
                <c:pt idx="23" formatCode="0.0">
                  <c:v>135</c:v>
                </c:pt>
              </c:numCache>
            </c:numRef>
          </c:val>
          <c:smooth val="0"/>
          <c:extLst>
            <c:ext xmlns:c16="http://schemas.microsoft.com/office/drawing/2014/chart" uri="{C3380CC4-5D6E-409C-BE32-E72D297353CC}">
              <c16:uniqueId val="{00000003-0D31-4050-B001-71A1C6ABD8FB}"/>
            </c:ext>
          </c:extLst>
        </c:ser>
        <c:dLbls>
          <c:showLegendKey val="0"/>
          <c:showVal val="0"/>
          <c:showCatName val="0"/>
          <c:showSerName val="0"/>
          <c:showPercent val="0"/>
          <c:showBubbleSize val="0"/>
        </c:dLbls>
        <c:marker val="1"/>
        <c:smooth val="0"/>
        <c:axId val="986098464"/>
        <c:axId val="986099296"/>
        <c:extLst>
          <c:ext xmlns:c15="http://schemas.microsoft.com/office/drawing/2012/chart" uri="{02D57815-91ED-43cb-92C2-25804820EDAC}">
            <c15:filteredLineSeries>
              <c15:ser>
                <c:idx val="4"/>
                <c:order val="3"/>
                <c:tx>
                  <c:strRef>
                    <c:extLst>
                      <c:ext uri="{02D57815-91ED-43cb-92C2-25804820EDAC}">
                        <c15:formulaRef>
                          <c15:sqref>'BUP010'!$B$9</c15:sqref>
                        </c15:formulaRef>
                      </c:ext>
                    </c:extLst>
                    <c:strCache>
                      <c:ptCount val="1"/>
                      <c:pt idx="0">
                        <c:v>Tendencei</c:v>
                      </c:pt>
                    </c:strCache>
                  </c:strRef>
                </c:tx>
                <c:spPr>
                  <a:ln w="28575" cap="rnd">
                    <a:noFill/>
                    <a:round/>
                  </a:ln>
                  <a:effectLst/>
                </c:spPr>
                <c:marker>
                  <c:symbol val="none"/>
                </c:marker>
                <c:trendline>
                  <c:spPr>
                    <a:ln w="19050" cap="rnd">
                      <a:solidFill>
                        <a:schemeClr val="accent5"/>
                      </a:solidFill>
                      <a:prstDash val="sysDot"/>
                    </a:ln>
                    <a:effectLst/>
                  </c:spPr>
                  <c:trendlineType val="linear"/>
                  <c:dispRSqr val="0"/>
                  <c:dispEq val="0"/>
                </c:trendline>
                <c:cat>
                  <c:strRef>
                    <c:extLst>
                      <c:ext uri="{02D57815-91ED-43cb-92C2-25804820EDAC}">
                        <c15:formulaRef>
                          <c15:sqref>'BUP010'!$C$3:$Z$3</c15:sqref>
                        </c15:formulaRef>
                      </c:ext>
                    </c:extLst>
                    <c:strCache>
                      <c:ptCount val="24"/>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strCache>
                  </c:strRef>
                </c:cat>
                <c:val>
                  <c:numRef>
                    <c:extLst>
                      <c:ext uri="{02D57815-91ED-43cb-92C2-25804820EDAC}">
                        <c15:formulaRef>
                          <c15:sqref>'BUP010'!$C$9:$Z$9</c15:sqref>
                        </c15:formulaRef>
                      </c:ext>
                    </c:extLst>
                    <c:numCache>
                      <c:formatCode>0.0</c:formatCode>
                      <c:ptCount val="24"/>
                      <c:pt idx="0">
                        <c:v>58.7</c:v>
                      </c:pt>
                      <c:pt idx="1">
                        <c:v>61.6</c:v>
                      </c:pt>
                      <c:pt idx="2">
                        <c:v>74.900000000000006</c:v>
                      </c:pt>
                      <c:pt idx="3">
                        <c:v>85.5</c:v>
                      </c:pt>
                      <c:pt idx="4">
                        <c:v>98.7</c:v>
                      </c:pt>
                      <c:pt idx="5">
                        <c:v>112.8</c:v>
                      </c:pt>
                      <c:pt idx="6">
                        <c:v>128.6</c:v>
                      </c:pt>
                      <c:pt idx="7">
                        <c:v>144.4</c:v>
                      </c:pt>
                      <c:pt idx="8">
                        <c:v>140.4</c:v>
                      </c:pt>
                      <c:pt idx="9">
                        <c:v>78.099999999999994</c:v>
                      </c:pt>
                      <c:pt idx="10">
                        <c:v>65.8</c:v>
                      </c:pt>
                      <c:pt idx="11">
                        <c:v>73.900000000000006</c:v>
                      </c:pt>
                      <c:pt idx="12">
                        <c:v>84.8</c:v>
                      </c:pt>
                      <c:pt idx="13">
                        <c:v>91</c:v>
                      </c:pt>
                      <c:pt idx="14">
                        <c:v>100.6</c:v>
                      </c:pt>
                      <c:pt idx="15">
                        <c:v>100</c:v>
                      </c:pt>
                      <c:pt idx="16">
                        <c:v>83.4</c:v>
                      </c:pt>
                      <c:pt idx="17">
                        <c:v>99</c:v>
                      </c:pt>
                      <c:pt idx="18">
                        <c:v>120.6</c:v>
                      </c:pt>
                      <c:pt idx="19">
                        <c:v>124.1</c:v>
                      </c:pt>
                      <c:pt idx="20">
                        <c:v>127.5</c:v>
                      </c:pt>
                    </c:numCache>
                  </c:numRef>
                </c:val>
                <c:smooth val="0"/>
                <c:extLst>
                  <c:ext xmlns:c16="http://schemas.microsoft.com/office/drawing/2014/chart" uri="{C3380CC4-5D6E-409C-BE32-E72D297353CC}">
                    <c16:uniqueId val="{00000005-0D31-4050-B001-71A1C6ABD8FB}"/>
                  </c:ext>
                </c:extLst>
              </c15:ser>
            </c15:filteredLineSeries>
          </c:ext>
        </c:extLst>
      </c:lineChart>
      <c:catAx>
        <c:axId val="986098464"/>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lv-LV" b="1"/>
                  <a:t>gadi</a:t>
                </a:r>
              </a:p>
            </c:rich>
          </c:tx>
          <c:layout>
            <c:manualLayout>
              <c:xMode val="edge"/>
              <c:yMode val="edge"/>
              <c:x val="0.92407226644878759"/>
              <c:y val="0.71834979671909616"/>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crossAx val="986099296"/>
        <c:crosses val="autoZero"/>
        <c:auto val="1"/>
        <c:lblAlgn val="ctr"/>
        <c:lblOffset val="100"/>
        <c:noMultiLvlLbl val="0"/>
      </c:catAx>
      <c:valAx>
        <c:axId val="986099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lv-LV" b="1"/>
                  <a:t>procenti</a:t>
                </a:r>
              </a:p>
            </c:rich>
          </c:tx>
          <c:layout>
            <c:manualLayout>
              <c:xMode val="edge"/>
              <c:yMode val="edge"/>
              <c:x val="1.6112789526686808E-2"/>
              <c:y val="0.13127736839330761"/>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crossAx val="986098464"/>
        <c:crosses val="autoZero"/>
        <c:crossBetween val="between"/>
      </c:valAx>
      <c:spPr>
        <a:noFill/>
        <a:ln>
          <a:noFill/>
        </a:ln>
        <a:effectLst/>
      </c:spPr>
    </c:plotArea>
    <c:legend>
      <c:legendPos val="r"/>
      <c:layout>
        <c:manualLayout>
          <c:xMode val="edge"/>
          <c:yMode val="edge"/>
          <c:x val="4.0243764295303311E-2"/>
          <c:y val="0.93509725318357073"/>
          <c:w val="0.91724281709965316"/>
          <c:h val="6.4572988522242733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lv-LV"/>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latin typeface="Times New Roman" panose="02020603050405020304" pitchFamily="18" charset="0"/>
          <a:cs typeface="Times New Roman" panose="02020603050405020304" pitchFamily="18" charset="0"/>
        </a:defRPr>
      </a:pPr>
      <a:endParaRPr lang="lv-LV"/>
    </a:p>
  </c:txPr>
  <c:externalData r:id="rId3">
    <c:autoUpdate val="0"/>
  </c:externalData>
</c:chartSpace>
</file>

<file path=word/charts/colors1.xml><?xml version="1.0" encoding="utf-8"?>
<cs:colorStyle xmlns:cs="http://schemas.microsoft.com/office/drawing/2012/chartStyle" xmlns:a="http://schemas.openxmlformats.org/drawingml/2006/main" meth="withinLinearReversed" id="25">
  <a:schemeClr val="accent5"/>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withinLinearReversed" id="26">
  <a:schemeClr val="accent6"/>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15">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15875" cap="flat" cmpd="sng" algn="ctr">
        <a:solidFill>
          <a:schemeClr val="tx1">
            <a:lumMod val="25000"/>
            <a:lumOff val="75000"/>
          </a:schemeClr>
        </a:solidFill>
        <a:round/>
      </a:ln>
    </cs:spPr>
    <cs:defRPr sz="900"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bg1"/>
    </cs:fontRef>
    <cs:spPr>
      <a:solidFill>
        <a:schemeClr val="tx1">
          <a:lumMod val="50000"/>
          <a:lumOff val="50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28575" cap="rnd">
        <a:solidFill>
          <a:schemeClr val="phClr">
            <a:alpha val="70000"/>
          </a:schemeClr>
        </a:solidFill>
        <a:round/>
      </a:ln>
    </cs:spPr>
  </cs:dataPointLine>
  <cs:dataPointMarker>
    <cs:lnRef idx="0"/>
    <cs:fillRef idx="0">
      <cs:styleClr val="auto"/>
    </cs:fillRef>
    <cs:effectRef idx="0"/>
    <cs:fontRef idx="minor">
      <a:schemeClr val="dk1"/>
    </cs:fontRef>
    <cs:spPr>
      <a:solidFill>
        <a:schemeClr val="phClr">
          <a:alpha val="70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5000"/>
            <a:lumOff val="9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1600"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900" kern="1200" spc="20" baseline="0"/>
  </cs:valueAxis>
  <cs:wall>
    <cs:lnRef idx="0"/>
    <cs:fillRef idx="0"/>
    <cs:effectRef idx="0"/>
    <cs:fontRef idx="minor">
      <a:schemeClr val="dk1"/>
    </cs:fontRef>
  </cs:wall>
</cs:chartStyle>
</file>

<file path=word/charts/style4.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0.40577</cdr:x>
      <cdr:y>0.88928</cdr:y>
    </cdr:from>
    <cdr:to>
      <cdr:x>1</cdr:x>
      <cdr:y>0.99393</cdr:y>
    </cdr:to>
    <cdr:sp macro="" textlink="">
      <cdr:nvSpPr>
        <cdr:cNvPr id="2" name="Taisnstūris 1"/>
        <cdr:cNvSpPr/>
      </cdr:nvSpPr>
      <cdr:spPr>
        <a:xfrm xmlns:a="http://schemas.openxmlformats.org/drawingml/2006/main">
          <a:off x="1601381" y="2527551"/>
          <a:ext cx="2345144" cy="297443"/>
        </a:xfrm>
        <a:prstGeom xmlns:a="http://schemas.openxmlformats.org/drawingml/2006/main" prst="rect">
          <a:avLst/>
        </a:prstGeom>
        <a:noFill xmlns:a="http://schemas.openxmlformats.org/drawingml/2006/main"/>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tIns="0" bIns="0"/>
        <a:lstStyle xmlns:a="http://schemas.openxmlformats.org/drawingml/2006/main"/>
        <a:p xmlns:a="http://schemas.openxmlformats.org/drawingml/2006/main">
          <a:pPr algn="r"/>
          <a:r>
            <a:rPr lang="lv-LV" sz="900" i="1">
              <a:solidFill>
                <a:schemeClr val="tx1"/>
              </a:solidFill>
            </a:rPr>
            <a:t>Avots: Latvijas Būvuzņēmēju partnerība, https://www.latvijasbuvnieki.lv</a:t>
          </a:r>
        </a:p>
      </cdr:txBody>
    </cdr:sp>
  </cdr:relSizeAnchor>
  <cdr:relSizeAnchor xmlns:cdr="http://schemas.openxmlformats.org/drawingml/2006/chartDrawing">
    <cdr:from>
      <cdr:x>0.77281</cdr:x>
      <cdr:y>0</cdr:y>
    </cdr:from>
    <cdr:to>
      <cdr:x>1</cdr:x>
      <cdr:y>0.10612</cdr:y>
    </cdr:to>
    <cdr:sp macro="" textlink="">
      <cdr:nvSpPr>
        <cdr:cNvPr id="3" name="Taisnstūris 2"/>
        <cdr:cNvSpPr/>
      </cdr:nvSpPr>
      <cdr:spPr>
        <a:xfrm xmlns:a="http://schemas.openxmlformats.org/drawingml/2006/main">
          <a:off x="3049905" y="-1561381"/>
          <a:ext cx="896620" cy="301625"/>
        </a:xfrm>
        <a:prstGeom xmlns:a="http://schemas.openxmlformats.org/drawingml/2006/main" prst="rect">
          <a:avLst/>
        </a:prstGeom>
        <a:noFill xmlns:a="http://schemas.openxmlformats.org/drawingml/2006/main"/>
        <a:ln xmlns:a="http://schemas.openxmlformats.org/drawingml/2006/main">
          <a:noFill/>
        </a:ln>
      </cdr:spPr>
      <cdr:style>
        <a:lnRef xmlns:a="http://schemas.openxmlformats.org/drawingml/2006/main" idx="2">
          <a:schemeClr val="accent6"/>
        </a:lnRef>
        <a:fillRef xmlns:a="http://schemas.openxmlformats.org/drawingml/2006/main" idx="1">
          <a:schemeClr val="lt1"/>
        </a:fillRef>
        <a:effectRef xmlns:a="http://schemas.openxmlformats.org/drawingml/2006/main" idx="0">
          <a:schemeClr val="accent6"/>
        </a:effectRef>
        <a:fontRef xmlns:a="http://schemas.openxmlformats.org/drawingml/2006/main" idx="minor">
          <a:schemeClr val="dk1"/>
        </a:fontRef>
      </cdr:style>
      <cdr:txBody>
        <a:bodyPr xmlns:a="http://schemas.openxmlformats.org/drawingml/2006/main" rot="0" spcFirstLastPara="0" vert="horz" wrap="square" lIns="91440" tIns="45720" rIns="91440" bIns="45720" numCol="1" spcCol="0" rtlCol="0" fromWordArt="0" anchor="ctr" anchorCtr="0" forceAA="0" compatLnSpc="1">
          <a:prstTxWarp prst="textNoShape">
            <a:avLst/>
          </a:prstTxWarp>
          <a:noAutofit/>
        </a:bodyPr>
        <a:lstStyle xmlns:a="http://schemas.openxmlformats.org/drawingml/2006/main"/>
        <a:p xmlns:a="http://schemas.openxmlformats.org/drawingml/2006/main">
          <a:pPr algn="r">
            <a:lnSpc>
              <a:spcPct val="107000"/>
            </a:lnSpc>
            <a:spcAft>
              <a:spcPts val="800"/>
            </a:spcAft>
          </a:pPr>
          <a:r>
            <a:rPr lang="lv-LV" sz="1200" b="1">
              <a:effectLst/>
              <a:latin typeface="Times New Roman" panose="02020603050405020304" pitchFamily="18" charset="0"/>
              <a:ea typeface="Calibri" panose="020F0502020204030204" pitchFamily="34" charset="0"/>
              <a:cs typeface="Arial" panose="020B0604020202020204" pitchFamily="34" charset="0"/>
            </a:rPr>
            <a:t>2. attēls</a:t>
          </a:r>
          <a:endParaRPr lang="lv-LV" sz="1100">
            <a:effectLst/>
            <a:ea typeface="Calibri" panose="020F0502020204030204" pitchFamily="34" charset="0"/>
            <a:cs typeface="Arial" panose="020B0604020202020204" pitchFamily="34" charset="0"/>
          </a:endParaRPr>
        </a:p>
      </cdr:txBody>
    </cdr:sp>
  </cdr:relSizeAnchor>
</c:userShapes>
</file>

<file path=word/drawings/drawing2.xml><?xml version="1.0" encoding="utf-8"?>
<c:userShapes xmlns:c="http://schemas.openxmlformats.org/drawingml/2006/chart">
  <cdr:relSizeAnchor xmlns:cdr="http://schemas.openxmlformats.org/drawingml/2006/chartDrawing">
    <cdr:from>
      <cdr:x>0.0338</cdr:x>
      <cdr:y>0.84235</cdr:y>
    </cdr:from>
    <cdr:to>
      <cdr:x>0.14788</cdr:x>
      <cdr:y>0.90137</cdr:y>
    </cdr:to>
    <cdr:sp macro="" textlink="">
      <cdr:nvSpPr>
        <cdr:cNvPr id="2" name="Taisnstūris 1"/>
        <cdr:cNvSpPr/>
      </cdr:nvSpPr>
      <cdr:spPr>
        <a:xfrm xmlns:a="http://schemas.openxmlformats.org/drawingml/2006/main">
          <a:off x="135279" y="2651996"/>
          <a:ext cx="456609" cy="185809"/>
        </a:xfrm>
        <a:prstGeom xmlns:a="http://schemas.openxmlformats.org/drawingml/2006/main" prst="rect">
          <a:avLst/>
        </a:prstGeom>
        <a:ln xmlns:a="http://schemas.openxmlformats.org/drawingml/2006/main">
          <a:solidFill>
            <a:schemeClr val="bg1"/>
          </a:solidFill>
        </a:ln>
      </cdr:spPr>
      <cdr:style>
        <a:lnRef xmlns:a="http://schemas.openxmlformats.org/drawingml/2006/main" idx="2">
          <a:schemeClr val="dk1"/>
        </a:lnRef>
        <a:fillRef xmlns:a="http://schemas.openxmlformats.org/drawingml/2006/main" idx="1">
          <a:schemeClr val="lt1"/>
        </a:fillRef>
        <a:effectRef xmlns:a="http://schemas.openxmlformats.org/drawingml/2006/main" idx="0">
          <a:schemeClr val="dk1"/>
        </a:effectRef>
        <a:fontRef xmlns:a="http://schemas.openxmlformats.org/drawingml/2006/main" idx="minor">
          <a:schemeClr val="dk1"/>
        </a:fontRef>
      </cdr:style>
      <cdr:txBody>
        <a:bodyPr xmlns:a="http://schemas.openxmlformats.org/drawingml/2006/main" vertOverflow="clip"/>
        <a:lstStyle xmlns:a="http://schemas.openxmlformats.org/drawingml/2006/main"/>
        <a:p xmlns:a="http://schemas.openxmlformats.org/drawingml/2006/main">
          <a:endParaRPr lang="lv-LV"/>
        </a:p>
      </cdr:txBody>
    </cdr:sp>
  </cdr:relSizeAnchor>
</c:userShapes>
</file>

<file path=word/theme/theme1.xml><?xml version="1.0" encoding="utf-8"?>
<a:theme xmlns:a="http://schemas.openxmlformats.org/drawingml/2006/main" name="Office dizain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s" ma:contentTypeID="0x010100AD8F5C87712F3B4EAFB510D4EE93963C" ma:contentTypeVersion="10" ma:contentTypeDescription="Izveidot jaunu dokumentu." ma:contentTypeScope="" ma:versionID="ee1e1975a79b4d3992a8161346aef8ab">
  <xsd:schema xmlns:xsd="http://www.w3.org/2001/XMLSchema" xmlns:xs="http://www.w3.org/2001/XMLSchema" xmlns:p="http://schemas.microsoft.com/office/2006/metadata/properties" xmlns:ns2="f4756dbe-9fc8-425e-952a-853242f9d65b" xmlns:ns3="fed9d6c4-5424-4da2-bf5e-f96482d0b03c" targetNamespace="http://schemas.microsoft.com/office/2006/metadata/properties" ma:root="true" ma:fieldsID="e78e0a64e3db0b2cc0b6cbcc8fd68e12" ns2:_="" ns3:_="">
    <xsd:import namespace="f4756dbe-9fc8-425e-952a-853242f9d65b"/>
    <xsd:import namespace="fed9d6c4-5424-4da2-bf5e-f96482d0b03c"/>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Tags" minOccurs="0"/>
                <xsd:element ref="ns2:MediaServiceGenerationTime" minOccurs="0"/>
                <xsd:element ref="ns2:MediaServiceEventHashCode"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56dbe-9fc8-425e-952a-853242f9d65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Length (seconds)" ma:internalName="MediaLengthInSeconds" ma:readOnly="true">
      <xsd:simpleType>
        <xsd:restriction base="dms:Unknow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d9d6c4-5424-4da2-bf5e-f96482d0b03c" elementFormDefault="qualified">
    <xsd:import namespace="http://schemas.microsoft.com/office/2006/documentManagement/types"/>
    <xsd:import namespace="http://schemas.microsoft.com/office/infopath/2007/PartnerControls"/>
    <xsd:element name="SharedWithUsers" ma:index="16" nillable="true" ma:displayName="Koplietots 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Koplietots ar: detalizēt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E3AA716-9E88-43FB-972F-ACE4D5B248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56dbe-9fc8-425e-952a-853242f9d65b"/>
    <ds:schemaRef ds:uri="fed9d6c4-5424-4da2-bf5e-f96482d0b0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9382492-18E7-4228-9744-79C7E93D7738}">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201B2878-D056-4148-AC12-35C6AB633E76}">
  <ds:schemaRefs>
    <ds:schemaRef ds:uri="http://schemas.microsoft.com/sharepoint/v3/contenttype/forms"/>
  </ds:schemaRefs>
</ds:datastoreItem>
</file>

<file path=customXml/itemProps4.xml><?xml version="1.0" encoding="utf-8"?>
<ds:datastoreItem xmlns:ds="http://schemas.openxmlformats.org/officeDocument/2006/customXml" ds:itemID="{7EB58283-8155-4E54-807E-DA1F0A22F14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46</TotalTime>
  <Pages>13</Pages>
  <Words>23923</Words>
  <Characters>13637</Characters>
  <Application>Microsoft Office Word</Application>
  <DocSecurity>0</DocSecurity>
  <Lines>113</Lines>
  <Paragraphs>74</Paragraphs>
  <ScaleCrop>false</ScaleCrop>
  <HeadingPairs>
    <vt:vector size="4" baseType="variant">
      <vt:variant>
        <vt:lpstr>Title</vt:lpstr>
      </vt:variant>
      <vt:variant>
        <vt:i4>1</vt:i4>
      </vt:variant>
      <vt:variant>
        <vt:lpstr>Nosaukums</vt:lpstr>
      </vt:variant>
      <vt:variant>
        <vt:i4>1</vt:i4>
      </vt:variant>
    </vt:vector>
  </HeadingPairs>
  <TitlesOfParts>
    <vt:vector size="2" baseType="lpstr">
      <vt:lpstr>Par piešķirtā valsts budžeta finansējuma izlietojumu 1991. gada barikāžu 30 gadu atceres pasākumu organizēšanai</vt:lpstr>
      <vt:lpstr>Par piešķirtā valsts budžeta finansējuma izlietojumu 1991. gada barikāžu 30 gadu atceres pasākumu organizēšanai</vt:lpstr>
    </vt:vector>
  </TitlesOfParts>
  <Company>Tieslietu ministrija</Company>
  <LinksUpToDate>false</LinksUpToDate>
  <CharactersWithSpaces>37486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 piešķirtā valsts budžeta finansējuma izlietojumu 1991. gada barikāžu 30 gadu atceres pasākumu organizēšanai</dc:title>
  <dc:subject>Informatīvais ziņojums</dc:subject>
  <dc:creator>RItvars Timermanis</dc:creator>
  <cp:keywords/>
  <dc:description>67036915, Kristine.Pommere@tm.gov.lv</dc:description>
  <cp:lastModifiedBy>Ritvars Timermanis</cp:lastModifiedBy>
  <cp:revision>12</cp:revision>
  <dcterms:created xsi:type="dcterms:W3CDTF">2021-12-23T09:51:00Z</dcterms:created>
  <dcterms:modified xsi:type="dcterms:W3CDTF">2021-12-23T12:31:00Z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0x010100AD8F5C87712F3B4EAFB510D4EE93963C</vt:lpwstr>
  </property>
</Properties>
</file>