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1" r:id="rId10"/>
  </p:sldIdLst>
  <p:sldSz cx="18288000" cy="10287000"/>
  <p:notesSz cx="6858000" cy="9144000"/>
  <p:embeddedFontLst>
    <p:embeddedFont>
      <p:font typeface="Aptos Bold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nva Sans" panose="020B0604020202020204" charset="0"/>
      <p:regular r:id="rId17"/>
    </p:embeddedFont>
    <p:embeddedFont>
      <p:font typeface="Canva Sans Bold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90A7BE9-5AC2-5A40-EFE2-801F09B9AA42}" name="Aleksejs Remesovs" initials="AR" userId="S::ar1801@TS.GOV.LV::1f31ed13-a576-402c-9900-3d6e8746363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package" Target="../embeddings/Microsoft_Word_Document.docx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32749" y="0"/>
            <a:ext cx="5143500" cy="5143500"/>
            <a:chOff x="0" y="0"/>
            <a:chExt cx="6858000" cy="6858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858000" cy="6858000"/>
            </a:xfrm>
            <a:custGeom>
              <a:avLst/>
              <a:gdLst/>
              <a:ahLst/>
              <a:cxnLst/>
              <a:rect l="l" t="t" r="r" b="b"/>
              <a:pathLst>
                <a:path w="6858000" h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740227" y="5167293"/>
            <a:ext cx="15005567" cy="2629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lv-LV" sz="7566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</a:t>
            </a:r>
            <a:r>
              <a:rPr lang="en-US" sz="7566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dministratīvā</a:t>
            </a:r>
            <a:r>
              <a:rPr lang="en-US" sz="7566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7566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akta</a:t>
            </a:r>
            <a:r>
              <a:rPr lang="en-US" sz="7566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lv-LV" sz="7566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vienkāršošana</a:t>
            </a:r>
            <a:endParaRPr lang="en-US" sz="7566" b="1" dirty="0">
              <a:solidFill>
                <a:srgbClr val="9C07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713014" y="7940573"/>
            <a:ext cx="15546286" cy="669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551"/>
              </a:lnSpc>
            </a:pPr>
            <a:r>
              <a:rPr lang="en-US" sz="396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2026. gada </a:t>
            </a:r>
            <a:r>
              <a:rPr lang="lv-LV" sz="39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aprīlis</a:t>
            </a:r>
            <a:endParaRPr lang="en-US" sz="3964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6" name="Freeform 6"/>
          <p:cNvSpPr/>
          <p:nvPr/>
        </p:nvSpPr>
        <p:spPr>
          <a:xfrm>
            <a:off x="9513547" y="6006878"/>
            <a:ext cx="3663574" cy="3251422"/>
          </a:xfrm>
          <a:custGeom>
            <a:avLst/>
            <a:gdLst/>
            <a:ahLst/>
            <a:cxnLst/>
            <a:rect l="l" t="t" r="r" b="b"/>
            <a:pathLst>
              <a:path w="3663574" h="3251422">
                <a:moveTo>
                  <a:pt x="0" y="0"/>
                </a:moveTo>
                <a:lnTo>
                  <a:pt x="3663574" y="0"/>
                </a:lnTo>
                <a:lnTo>
                  <a:pt x="3663574" y="3251422"/>
                </a:lnTo>
                <a:lnTo>
                  <a:pt x="0" y="32514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v-LV"/>
          </a:p>
        </p:txBody>
      </p:sp>
      <p:sp>
        <p:nvSpPr>
          <p:cNvPr id="7" name="Freeform 7"/>
          <p:cNvSpPr/>
          <p:nvPr/>
        </p:nvSpPr>
        <p:spPr>
          <a:xfrm>
            <a:off x="9513547" y="5978143"/>
            <a:ext cx="4139237" cy="3123243"/>
          </a:xfrm>
          <a:custGeom>
            <a:avLst/>
            <a:gdLst/>
            <a:ahLst/>
            <a:cxnLst/>
            <a:rect l="l" t="t" r="r" b="b"/>
            <a:pathLst>
              <a:path w="4139237" h="3123243">
                <a:moveTo>
                  <a:pt x="0" y="0"/>
                </a:moveTo>
                <a:lnTo>
                  <a:pt x="4139237" y="0"/>
                </a:lnTo>
                <a:lnTo>
                  <a:pt x="4139237" y="3123243"/>
                </a:lnTo>
                <a:lnTo>
                  <a:pt x="0" y="31232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v-LV"/>
          </a:p>
        </p:txBody>
      </p:sp>
      <p:sp>
        <p:nvSpPr>
          <p:cNvPr id="8" name="Freeform 8"/>
          <p:cNvSpPr/>
          <p:nvPr/>
        </p:nvSpPr>
        <p:spPr>
          <a:xfrm>
            <a:off x="4678827" y="6035613"/>
            <a:ext cx="2341136" cy="3065773"/>
          </a:xfrm>
          <a:custGeom>
            <a:avLst/>
            <a:gdLst/>
            <a:ahLst/>
            <a:cxnLst/>
            <a:rect l="l" t="t" r="r" b="b"/>
            <a:pathLst>
              <a:path w="2341136" h="3065773">
                <a:moveTo>
                  <a:pt x="0" y="0"/>
                </a:moveTo>
                <a:lnTo>
                  <a:pt x="2341136" y="0"/>
                </a:lnTo>
                <a:lnTo>
                  <a:pt x="2341136" y="3065773"/>
                </a:lnTo>
                <a:lnTo>
                  <a:pt x="0" y="30657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v-LV"/>
          </a:p>
        </p:txBody>
      </p:sp>
      <p:sp>
        <p:nvSpPr>
          <p:cNvPr id="9" name="Freeform 9"/>
          <p:cNvSpPr/>
          <p:nvPr/>
        </p:nvSpPr>
        <p:spPr>
          <a:xfrm>
            <a:off x="1862305" y="6102157"/>
            <a:ext cx="3125924" cy="2932685"/>
          </a:xfrm>
          <a:custGeom>
            <a:avLst/>
            <a:gdLst/>
            <a:ahLst/>
            <a:cxnLst/>
            <a:rect l="l" t="t" r="r" b="b"/>
            <a:pathLst>
              <a:path w="3125924" h="2932685">
                <a:moveTo>
                  <a:pt x="0" y="0"/>
                </a:moveTo>
                <a:lnTo>
                  <a:pt x="3125924" y="0"/>
                </a:lnTo>
                <a:lnTo>
                  <a:pt x="3125924" y="2932685"/>
                </a:lnTo>
                <a:lnTo>
                  <a:pt x="0" y="293268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v-LV"/>
          </a:p>
        </p:txBody>
      </p:sp>
      <p:sp>
        <p:nvSpPr>
          <p:cNvPr id="10" name="TextBox 10"/>
          <p:cNvSpPr txBox="1"/>
          <p:nvPr/>
        </p:nvSpPr>
        <p:spPr>
          <a:xfrm>
            <a:off x="1028700" y="693734"/>
            <a:ext cx="12611100" cy="1226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No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procesa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lv-LV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–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uz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rezultātu</a:t>
            </a:r>
            <a:endParaRPr lang="en-US" sz="6000" b="1" dirty="0">
              <a:solidFill>
                <a:srgbClr val="9C07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87279" y="2597391"/>
            <a:ext cx="15372928" cy="3105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5651" lvl="1" indent="-377825" algn="l">
              <a:lnSpc>
                <a:spcPts val="6177"/>
              </a:lnSpc>
              <a:buFont typeface="Arial"/>
              <a:buChar char="•"/>
            </a:pPr>
            <a:r>
              <a:rPr lang="en-US" sz="3500" b="1" dirty="0">
                <a:solidFill>
                  <a:srgbClr val="000000"/>
                </a:solidFill>
                <a:latin typeface="Aptos Bold"/>
                <a:ea typeface="Aptos Bold"/>
                <a:cs typeface="Aptos Bold"/>
                <a:sym typeface="Aptos Bold"/>
              </a:rPr>
              <a:t>LABVĒLĪGU ADMINISTRATĪVO AKTU JAU ŠODIEN IR IESPĒJAMS NOFORMĒT ĪSI UN VIENKĀRŠI</a:t>
            </a:r>
          </a:p>
          <a:p>
            <a:pPr marL="755651" lvl="1" indent="-377825" algn="l">
              <a:lnSpc>
                <a:spcPts val="6179"/>
              </a:lnSpc>
              <a:buFont typeface="Arial"/>
              <a:buChar char="•"/>
            </a:pPr>
            <a:r>
              <a:rPr lang="en-US" sz="3500" b="1" dirty="0">
                <a:solidFill>
                  <a:srgbClr val="000000"/>
                </a:solidFill>
                <a:latin typeface="Aptos Bold"/>
                <a:ea typeface="Aptos Bold"/>
                <a:cs typeface="Aptos Bold"/>
                <a:sym typeface="Aptos Bold"/>
              </a:rPr>
              <a:t>GARU, SAREŽĢĪTU JURIDISKO SKAIDROJUMU VIETĀ </a:t>
            </a:r>
            <a:r>
              <a:rPr lang="lv-LV" sz="3500" b="1" dirty="0">
                <a:solidFill>
                  <a:srgbClr val="000000"/>
                </a:solidFill>
                <a:latin typeface="Aptos Bold"/>
                <a:ea typeface="Aptos Bold"/>
                <a:cs typeface="Aptos Bold"/>
                <a:sym typeface="Aptos Bold"/>
              </a:rPr>
              <a:t>–</a:t>
            </a:r>
            <a:r>
              <a:rPr lang="en-US" sz="3500" b="1" dirty="0">
                <a:solidFill>
                  <a:srgbClr val="000000"/>
                </a:solidFill>
                <a:latin typeface="Aptos Bold"/>
                <a:ea typeface="Aptos Bold"/>
                <a:cs typeface="Aptos Bold"/>
                <a:sym typeface="Aptos Bold"/>
              </a:rPr>
              <a:t> VIENKĀRŠOTS PAZIŅOJUMS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028700" y="693734"/>
            <a:ext cx="12611100" cy="1226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Kad to var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piemērot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61357" y="2091212"/>
            <a:ext cx="15982950" cy="65017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endParaRPr dirty="0"/>
          </a:p>
          <a:p>
            <a:pPr marL="777240" lvl="1" indent="-388620" algn="just">
              <a:lnSpc>
                <a:spcPts val="3916"/>
              </a:lnSpc>
              <a:buFont typeface="Arial"/>
              <a:buChar char="•"/>
            </a:pPr>
            <a:r>
              <a:rPr lang="en-US" sz="36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LABVĒLĪGS ADMINISTRATĪVAIS AKTS</a:t>
            </a:r>
          </a:p>
          <a:p>
            <a:pPr algn="just">
              <a:lnSpc>
                <a:spcPts val="3916"/>
              </a:lnSpc>
            </a:pPr>
            <a:endParaRPr lang="en-US" sz="36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marL="777240" lvl="1" indent="-388620" algn="just">
              <a:lnSpc>
                <a:spcPts val="3916"/>
              </a:lnSpc>
              <a:buFont typeface="Arial"/>
              <a:buChar char="•"/>
            </a:pPr>
            <a:r>
              <a:rPr lang="en-US" sz="36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NESKAR TREŠĀS PERSONAS INTERESES</a:t>
            </a:r>
            <a:endParaRPr lang="lv-LV" sz="36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marL="388620" lvl="1" algn="just">
              <a:lnSpc>
                <a:spcPts val="3916"/>
              </a:lnSpc>
            </a:pPr>
            <a:r>
              <a:rPr lang="lv-LV" sz="36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marL="777240" lvl="1" indent="-388620" algn="just">
              <a:lnSpc>
                <a:spcPts val="3916"/>
              </a:lnSpc>
              <a:buFont typeface="Arial"/>
              <a:buChar char="•"/>
            </a:pPr>
            <a:r>
              <a:rPr lang="lv-LV" sz="36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NESKAR PERSONAS SVARĪGAS TIESĪBAS VAI INTERESES VAI ADRESĀTAM IR MAZSVARĪGI SAŅEMT LĒMUMU RAKSTVEIDĀ</a:t>
            </a:r>
          </a:p>
          <a:p>
            <a:pPr marL="388620" lvl="1" algn="just">
              <a:lnSpc>
                <a:spcPts val="3916"/>
              </a:lnSpc>
            </a:pPr>
            <a:r>
              <a:rPr lang="lv-LV" sz="36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marL="777240" lvl="1" indent="-388620" algn="just">
              <a:lnSpc>
                <a:spcPts val="3916"/>
              </a:lnSpc>
              <a:buFont typeface="Arial"/>
              <a:buChar char="•"/>
            </a:pPr>
            <a:r>
              <a:rPr lang="lv-LV" sz="36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IESTĀDEI IR RĪCĪBAS BRĪVĪBA IZVĒLĒTIES – IZDOT VIENKĀRŠOTU RAKSTVEIDA ADMINISTRATĪVO AKTU VAI IZDOT ADMINISTRATĪVO AKTU MUTVĀRDOS VAI CITĀDI </a:t>
            </a:r>
            <a:r>
              <a:rPr lang="lv-LV" sz="3600" dirty="0">
                <a:solidFill>
                  <a:srgbClr val="000000"/>
                </a:solidFill>
                <a:latin typeface="Canva Sans" panose="020B0604020202020204" charset="0"/>
                <a:ea typeface="Canva Sans Bold"/>
                <a:cs typeface="Canva Sans Bold"/>
                <a:sym typeface="Canva Sans Bold"/>
              </a:rPr>
              <a:t>(piemēram, ar </a:t>
            </a:r>
            <a:r>
              <a:rPr lang="lv-LV" sz="3600" dirty="0" err="1">
                <a:solidFill>
                  <a:srgbClr val="000000"/>
                </a:solidFill>
                <a:latin typeface="Canva Sans" panose="020B0604020202020204" charset="0"/>
                <a:ea typeface="Canva Sans Bold"/>
                <a:cs typeface="Canva Sans Bold"/>
                <a:sym typeface="Canva Sans Bold"/>
              </a:rPr>
              <a:t>konkludentām</a:t>
            </a:r>
            <a:r>
              <a:rPr lang="lv-LV" sz="3600" dirty="0">
                <a:solidFill>
                  <a:srgbClr val="000000"/>
                </a:solidFill>
                <a:latin typeface="Canva Sans" panose="020B0604020202020204" charset="0"/>
                <a:ea typeface="Canva Sans Bold"/>
                <a:cs typeface="Canva Sans Bold"/>
                <a:sym typeface="Canva Sans Bold"/>
              </a:rPr>
              <a:t> darbībām)</a:t>
            </a:r>
            <a:endParaRPr lang="en-US" sz="36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just">
              <a:lnSpc>
                <a:spcPts val="3916"/>
              </a:lnSpc>
            </a:pPr>
            <a:endParaRPr lang="en-US" sz="36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028700" y="1850003"/>
            <a:ext cx="15659100" cy="74603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4523"/>
              </a:lnSpc>
            </a:pPr>
            <a:endParaRPr lang="lv-LV" sz="3100" dirty="0">
              <a:solidFill>
                <a:srgbClr val="000000"/>
              </a:solidFill>
              <a:latin typeface="Canva Sans" panose="020B0604020202020204" charset="0"/>
              <a:ea typeface="Canva Sans"/>
              <a:cs typeface="Canva Sans"/>
              <a:sym typeface="Canva Sans"/>
            </a:endParaRPr>
          </a:p>
          <a:p>
            <a:pPr algn="just">
              <a:lnSpc>
                <a:spcPts val="4523"/>
              </a:lnSpc>
            </a:pP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Piemēr</a:t>
            </a:r>
            <a:r>
              <a:rPr lang="lv-LV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s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:</a:t>
            </a:r>
          </a:p>
          <a:p>
            <a:pPr marL="747519" lvl="1" indent="-373759" algn="just">
              <a:lnSpc>
                <a:spcPts val="4521"/>
              </a:lnSpc>
              <a:buFont typeface="Arial"/>
              <a:buChar char="•"/>
            </a:pP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Persona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lūdz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pabalstu</a:t>
            </a:r>
            <a:r>
              <a:rPr lang="lv-LV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,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un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tas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tiek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piešķirts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.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Pabalsta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piešķiršana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neskar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trešās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personas </a:t>
            </a:r>
            <a:r>
              <a:rPr lang="en-US" sz="31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intereses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. </a:t>
            </a:r>
            <a:r>
              <a:rPr lang="lv-LV" sz="3100" b="1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INFORMĒ AR PABALSTA IESKAITĪŠANU PERSONAS KONTĀ</a:t>
            </a:r>
            <a:r>
              <a:rPr lang="en-US" sz="31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.</a:t>
            </a:r>
            <a:endParaRPr lang="lv-LV" sz="3100" dirty="0">
              <a:solidFill>
                <a:srgbClr val="000000"/>
              </a:solidFill>
              <a:latin typeface="Canva Sans" panose="020B0604020202020204" charset="0"/>
              <a:ea typeface="Canva Sans"/>
              <a:cs typeface="Canva Sans"/>
              <a:sym typeface="Canva Sans"/>
            </a:endParaRPr>
          </a:p>
          <a:p>
            <a:pPr marL="747519" lvl="1" indent="-373759" algn="just">
              <a:lnSpc>
                <a:spcPts val="4521"/>
              </a:lnSpc>
              <a:buFont typeface="Arial"/>
              <a:buChar char="•"/>
            </a:pPr>
            <a:endParaRPr lang="lv-LV" sz="3100" dirty="0">
              <a:solidFill>
                <a:srgbClr val="000000"/>
              </a:solidFill>
              <a:latin typeface="Canva Sans" panose="020B0604020202020204" charset="0"/>
              <a:ea typeface="Canva Sans"/>
              <a:cs typeface="Canva Sans"/>
              <a:sym typeface="Canva Sans"/>
            </a:endParaRPr>
          </a:p>
          <a:p>
            <a:pPr marL="373760" lvl="1" algn="just">
              <a:lnSpc>
                <a:spcPts val="4521"/>
              </a:lnSpc>
            </a:pPr>
            <a:r>
              <a:rPr lang="lv-LV" sz="3100" dirty="0">
                <a:solidFill>
                  <a:srgbClr val="000000"/>
                </a:solidFill>
                <a:latin typeface="Canva Sans" panose="020B0604020202020204" charset="0"/>
              </a:rPr>
              <a:t>Ievērojot privātpersonas tiesību ievērošanas principu, par šādu pieeju privātpersonu būtu nepieciešams informēt klātienē, klientu apkalpojot, telefoniski vai skaidrojot iestādes tīmekļvietnē.</a:t>
            </a:r>
          </a:p>
          <a:p>
            <a:pPr marL="373760" lvl="1" algn="just">
              <a:lnSpc>
                <a:spcPts val="4521"/>
              </a:lnSpc>
            </a:pPr>
            <a:endParaRPr lang="lv-LV" sz="3100" dirty="0">
              <a:solidFill>
                <a:srgbClr val="000000"/>
              </a:solidFill>
              <a:latin typeface="Canva Sans" panose="020B0604020202020204" charset="0"/>
              <a:ea typeface="Canva Sans"/>
              <a:cs typeface="Canva Sans"/>
              <a:sym typeface="Canva Sans"/>
            </a:endParaRPr>
          </a:p>
          <a:p>
            <a:pPr marL="373760" lvl="1" algn="just">
              <a:lnSpc>
                <a:spcPts val="4521"/>
              </a:lnSpc>
            </a:pPr>
            <a:r>
              <a:rPr lang="lv-LV" sz="3100" dirty="0">
                <a:latin typeface="Canva Sans" panose="020B0604020202020204" charset="0"/>
              </a:rPr>
              <a:t>Ar jēdzieniem "dokuments" un "informācija" Paziņošanas likumā saprot rakstveida dokumentu papīra vai elektroniskā formā. </a:t>
            </a:r>
            <a:r>
              <a:rPr lang="lv-LV" sz="3100" b="1" dirty="0">
                <a:latin typeface="Canva Sans Bold" panose="020B0604020202020204" charset="0"/>
              </a:rPr>
              <a:t>UZ MUTVĀRDOS VAI AR KONKLUDENTĀM DARBĪBĀM IZDOTIEM ADMINISTRATĪVAJIEM AKTIEM PAZIŅOŠANAS LIKUMS NEATTIECAS.</a:t>
            </a:r>
            <a:endParaRPr lang="en-US" sz="3100" b="1" dirty="0">
              <a:latin typeface="Canva Sans Bold" panose="020B0604020202020204" charset="0"/>
              <a:ea typeface="Canva Sans"/>
              <a:cs typeface="Canva Sans"/>
              <a:sym typeface="Canva San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028700" y="623564"/>
            <a:ext cx="12611100" cy="12264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Lēmums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bez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rakstveida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formas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0CD0A-66FC-C0FA-BE69-B0619D5B7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D19934F-ED3C-7422-5C4B-E4A94D52B0BB}"/>
              </a:ext>
            </a:extLst>
          </p:cNvPr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44D8EEC-DAD5-A0DD-3B14-D1BD3EC81BA8}"/>
                </a:ext>
              </a:extLst>
            </p:cNvPr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4" name="TextBox 4">
            <a:extLst>
              <a:ext uri="{FF2B5EF4-FFF2-40B4-BE49-F238E27FC236}">
                <a16:creationId xmlns:a16="http://schemas.microsoft.com/office/drawing/2014/main" id="{73192315-819C-0E6D-2CBA-77DF985BB290}"/>
              </a:ext>
            </a:extLst>
          </p:cNvPr>
          <p:cNvSpPr txBox="1"/>
          <p:nvPr/>
        </p:nvSpPr>
        <p:spPr>
          <a:xfrm>
            <a:off x="1012371" y="3009900"/>
            <a:ext cx="14294069" cy="50141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4523"/>
              </a:lnSpc>
            </a:pP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Piemēr</a:t>
            </a:r>
            <a:r>
              <a:rPr lang="lv-LV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</a:t>
            </a:r>
          </a:p>
          <a:p>
            <a:pPr algn="just">
              <a:lnSpc>
                <a:spcPts val="4521"/>
              </a:lnSpc>
            </a:pPr>
            <a:endParaRPr lang="en-US" sz="346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47519" lvl="1" indent="-373759" algn="just">
              <a:lnSpc>
                <a:spcPts val="4521"/>
              </a:lnSpc>
              <a:buFont typeface="Arial"/>
              <a:buChar char="•"/>
            </a:pP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Izsniedz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atļauju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ar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noklusējumu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ja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paredzēts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konkrētās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jomas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likumā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(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licence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speciāla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atļauja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reģistrācijas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apliecība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sertifikāts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saskaņojums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).</a:t>
            </a:r>
            <a:r>
              <a:rPr lang="en-US" sz="346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Atļauja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ir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izsniegta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ja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noteiktajā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termiņā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iestāde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nepieņem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un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nepaziņo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lēmumu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par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atļaujas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piešķiršanu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vai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atteikumu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to </a:t>
            </a:r>
            <a:r>
              <a:rPr lang="en-US" sz="346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piešķirt</a:t>
            </a:r>
            <a:r>
              <a:rPr lang="en-US" sz="346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  <a:p>
            <a:pPr algn="just">
              <a:lnSpc>
                <a:spcPts val="4392"/>
              </a:lnSpc>
            </a:pPr>
            <a:endParaRPr lang="en-US" sz="346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438757" lvl="1" indent="-219378" algn="just">
              <a:lnSpc>
                <a:spcPts val="3167"/>
              </a:lnSpc>
            </a:pPr>
            <a:endParaRPr lang="en-US" sz="346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grpSp>
        <p:nvGrpSpPr>
          <p:cNvPr id="5" name="Group 5">
            <a:extLst>
              <a:ext uri="{FF2B5EF4-FFF2-40B4-BE49-F238E27FC236}">
                <a16:creationId xmlns:a16="http://schemas.microsoft.com/office/drawing/2014/main" id="{DDC5A7C0-5CC6-C76A-6F3F-24F4A11E6573}"/>
              </a:ext>
            </a:extLst>
          </p:cNvPr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3C55C18A-1FFB-3032-1294-14726750B625}"/>
                </a:ext>
              </a:extLst>
            </p:cNvPr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C17306E7-DA4F-FB10-6788-E5B2F694980F}"/>
              </a:ext>
            </a:extLst>
          </p:cNvPr>
          <p:cNvSpPr txBox="1"/>
          <p:nvPr/>
        </p:nvSpPr>
        <p:spPr>
          <a:xfrm>
            <a:off x="1028700" y="623564"/>
            <a:ext cx="12611100" cy="1226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Lēmums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bez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rakstveida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formas</a:t>
            </a:r>
          </a:p>
        </p:txBody>
      </p:sp>
    </p:spTree>
    <p:extLst>
      <p:ext uri="{BB962C8B-B14F-4D97-AF65-F5344CB8AC3E}">
        <p14:creationId xmlns:p14="http://schemas.microsoft.com/office/powerpoint/2010/main" val="2896683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7" name="Freeform 7"/>
          <p:cNvSpPr/>
          <p:nvPr/>
        </p:nvSpPr>
        <p:spPr>
          <a:xfrm>
            <a:off x="10772139" y="3745897"/>
            <a:ext cx="1250553" cy="1173246"/>
          </a:xfrm>
          <a:custGeom>
            <a:avLst/>
            <a:gdLst/>
            <a:ahLst/>
            <a:cxnLst/>
            <a:rect l="l" t="t" r="r" b="b"/>
            <a:pathLst>
              <a:path w="1250553" h="1173246">
                <a:moveTo>
                  <a:pt x="0" y="0"/>
                </a:moveTo>
                <a:lnTo>
                  <a:pt x="1250554" y="0"/>
                </a:lnTo>
                <a:lnTo>
                  <a:pt x="1250554" y="1173247"/>
                </a:lnTo>
                <a:lnTo>
                  <a:pt x="0" y="11732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v-LV"/>
          </a:p>
        </p:txBody>
      </p:sp>
      <p:sp>
        <p:nvSpPr>
          <p:cNvPr id="8" name="TextBox 8"/>
          <p:cNvSpPr txBox="1"/>
          <p:nvPr/>
        </p:nvSpPr>
        <p:spPr>
          <a:xfrm>
            <a:off x="11397416" y="3221347"/>
            <a:ext cx="5665344" cy="7443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830"/>
              </a:lnSpc>
            </a:pPr>
            <a:endParaRPr dirty="0"/>
          </a:p>
          <a:p>
            <a:pPr algn="ctr">
              <a:lnSpc>
                <a:spcPts val="3191"/>
              </a:lnSpc>
            </a:pPr>
            <a:endParaRPr dirty="0"/>
          </a:p>
          <a:p>
            <a:pPr algn="ctr">
              <a:lnSpc>
                <a:spcPts val="3191"/>
              </a:lnSpc>
            </a:pPr>
            <a:endParaRPr dirty="0"/>
          </a:p>
          <a:p>
            <a:pPr algn="ctr">
              <a:lnSpc>
                <a:spcPts val="3647"/>
              </a:lnSpc>
            </a:pP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Piemēro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ja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iestāde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apmierina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iesniedzēja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prasījumu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47"/>
              </a:lnSpc>
            </a:pPr>
            <a:r>
              <a:rPr lang="en-US" sz="3352" u="sng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un</a:t>
            </a:r>
          </a:p>
          <a:p>
            <a:pPr algn="ctr">
              <a:lnSpc>
                <a:spcPts val="3647"/>
              </a:lnSpc>
            </a:pP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citi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administratīvā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procesa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dalībnieki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nav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izteikuši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atšķirīgu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52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viedokli</a:t>
            </a:r>
            <a:r>
              <a:rPr lang="en-US" sz="3352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  <a:p>
            <a:pPr algn="just">
              <a:lnSpc>
                <a:spcPts val="3191"/>
              </a:lnSpc>
            </a:pPr>
            <a:endParaRPr lang="en-US" sz="33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just">
              <a:lnSpc>
                <a:spcPts val="3191"/>
              </a:lnSpc>
            </a:pPr>
            <a:endParaRPr lang="en-US" sz="33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568756" lvl="1" indent="-284378" algn="just">
              <a:lnSpc>
                <a:spcPts val="4105"/>
              </a:lnSpc>
            </a:pPr>
            <a:endParaRPr lang="en-US" sz="33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just">
              <a:lnSpc>
                <a:spcPts val="4103"/>
              </a:lnSpc>
            </a:pPr>
            <a:endParaRPr lang="en-US" sz="33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568756" lvl="1" indent="-284378" algn="just">
              <a:lnSpc>
                <a:spcPts val="4105"/>
              </a:lnSpc>
            </a:pPr>
            <a:endParaRPr lang="en-US" sz="33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568756" lvl="1" indent="-284378" algn="just">
              <a:lnSpc>
                <a:spcPts val="4105"/>
              </a:lnSpc>
            </a:pPr>
            <a:endParaRPr lang="en-US" sz="3352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028700" y="693734"/>
            <a:ext cx="12611100" cy="1226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lv-LV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Vienkāršots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rak</a:t>
            </a:r>
            <a:r>
              <a:rPr lang="lv-LV" sz="6000" b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</a:t>
            </a:r>
            <a:r>
              <a:rPr lang="en-US" sz="6000" b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tveida</a:t>
            </a:r>
            <a:r>
              <a:rPr lang="en-US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6000" b="1" dirty="0" err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lēmums</a:t>
            </a:r>
            <a:endParaRPr lang="en-US" sz="6000" b="1" dirty="0">
              <a:solidFill>
                <a:srgbClr val="9C07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1297F2C7-C68F-E445-27F5-8A9AB1C95B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9830966"/>
              </p:ext>
            </p:extLst>
          </p:nvPr>
        </p:nvGraphicFramePr>
        <p:xfrm>
          <a:off x="1405605" y="1947387"/>
          <a:ext cx="9325838" cy="7331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5952359" imgH="4680613" progId="Word.Document.12">
                  <p:embed/>
                </p:oleObj>
              </mc:Choice>
              <mc:Fallback>
                <p:oleObj name="Document" r:id="rId6" imgW="5952359" imgH="468061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05605" y="1947387"/>
                        <a:ext cx="9325838" cy="7331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7773C7-E0C2-AC23-DF1B-28C665327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92A82ED-C2FB-17E2-DC49-4A9D5B6F9799}"/>
              </a:ext>
            </a:extLst>
          </p:cNvPr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0A12BC6-DD4C-F5D3-6D0E-8B1870987A43}"/>
                </a:ext>
              </a:extLst>
            </p:cNvPr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4" name="TextBox 4">
            <a:extLst>
              <a:ext uri="{FF2B5EF4-FFF2-40B4-BE49-F238E27FC236}">
                <a16:creationId xmlns:a16="http://schemas.microsoft.com/office/drawing/2014/main" id="{621E8948-2B0F-5A72-8D4A-F97B1A5E76FF}"/>
              </a:ext>
            </a:extLst>
          </p:cNvPr>
          <p:cNvSpPr txBox="1"/>
          <p:nvPr/>
        </p:nvSpPr>
        <p:spPr>
          <a:xfrm>
            <a:off x="1012371" y="2787872"/>
            <a:ext cx="14989629" cy="57456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r>
              <a:rPr lang="lv-LV" sz="3600" dirty="0">
                <a:solidFill>
                  <a:srgbClr val="000000"/>
                </a:solidFill>
                <a:latin typeface="Canva Sans Bold" panose="020B0604020202020204" charset="0"/>
                <a:ea typeface="Canva Sans"/>
                <a:cs typeface="Canva Sans"/>
                <a:sym typeface="Canva Sans"/>
              </a:rPr>
              <a:t>ADMINISTRATĪVAIS AKTS IR SPĒKĀ AR PAZIŅOŠANAS BRĪDI</a:t>
            </a:r>
            <a:r>
              <a:rPr lang="lv-LV" sz="3600" b="1" dirty="0">
                <a:solidFill>
                  <a:srgbClr val="000000"/>
                </a:solidFill>
                <a:latin typeface="Canva Sans Bold" panose="020B0604020202020204" charset="0"/>
                <a:ea typeface="Canva Sans"/>
                <a:cs typeface="Canva Sans"/>
                <a:sym typeface="Canva Sans"/>
              </a:rPr>
              <a:t> </a:t>
            </a:r>
          </a:p>
          <a:p>
            <a:pPr algn="just">
              <a:lnSpc>
                <a:spcPts val="4523"/>
              </a:lnSpc>
            </a:pPr>
            <a:r>
              <a:rPr lang="lv-LV" sz="3600" b="1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	</a:t>
            </a:r>
            <a:r>
              <a:rPr lang="lv-LV" sz="36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(arī tad, ja tas paziņots ar </a:t>
            </a:r>
            <a:r>
              <a:rPr lang="lv-LV" sz="3600" dirty="0" err="1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konkludentām</a:t>
            </a:r>
            <a:r>
              <a:rPr lang="lv-LV" sz="3600" dirty="0">
                <a:solidFill>
                  <a:srgbClr val="000000"/>
                </a:solidFill>
                <a:latin typeface="Canva Sans" panose="020B0604020202020204" charset="0"/>
                <a:ea typeface="Canva Sans"/>
                <a:cs typeface="Canva Sans"/>
                <a:sym typeface="Canva Sans"/>
              </a:rPr>
              <a:t> darbībām)</a:t>
            </a:r>
          </a:p>
          <a:p>
            <a:pPr algn="just">
              <a:lnSpc>
                <a:spcPts val="4523"/>
              </a:lnSpc>
            </a:pPr>
            <a:endParaRPr lang="lv-LV" sz="3600" b="1" dirty="0">
              <a:solidFill>
                <a:srgbClr val="000000"/>
              </a:solidFill>
              <a:latin typeface="Canva Sans" panose="020B0604020202020204" charset="0"/>
              <a:ea typeface="Canva Sans"/>
              <a:cs typeface="Canva Sans"/>
              <a:sym typeface="Canva Sans"/>
            </a:endParaRPr>
          </a:p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r>
              <a:rPr lang="lv-LV" sz="3600" b="1" dirty="0">
                <a:solidFill>
                  <a:srgbClr val="000000"/>
                </a:solidFill>
                <a:latin typeface="Canva Sans Bold" panose="020B0604020202020204" charset="0"/>
                <a:ea typeface="Canva Sans"/>
                <a:cs typeface="Canva Sans"/>
                <a:sym typeface="Canva Sans"/>
              </a:rPr>
              <a:t>LAI APSTRĪDĒTU MUTVĀRDOS VAI CITĀDI IZDOTU ADMINISTRATĪVO AKTU, PERSONA VISPIRMS LŪDZ TO NOFORMĒT RAKSTVEIDĀ</a:t>
            </a:r>
          </a:p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endParaRPr lang="lv-LV" sz="3600" b="1" dirty="0">
              <a:solidFill>
                <a:srgbClr val="000000"/>
              </a:solidFill>
              <a:latin typeface="Canva Sans Bold" panose="020B0604020202020204" charset="0"/>
              <a:ea typeface="Canva Sans"/>
              <a:cs typeface="Canva Sans"/>
              <a:sym typeface="Canva Sans"/>
            </a:endParaRPr>
          </a:p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r>
              <a:rPr lang="lv-LV" sz="3600" b="1" dirty="0">
                <a:solidFill>
                  <a:srgbClr val="000000"/>
                </a:solidFill>
                <a:latin typeface="Canva Sans Bold" panose="020B0604020202020204" charset="0"/>
                <a:ea typeface="Canva Sans"/>
                <a:cs typeface="Canva Sans"/>
                <a:sym typeface="Canva Sans"/>
              </a:rPr>
              <a:t>APSTRĪDĒT VAR ARĪ VIENKĀRŠOTU RAKSTVEIDA ADMINISTRATĪVO AKTU, BET, JA PERSONA TO LŪDZ, IESTĀDE SAGATAVO IZVĒRSTU ADMINISTRATĪVO AKTU</a:t>
            </a:r>
          </a:p>
        </p:txBody>
      </p:sp>
      <p:grpSp>
        <p:nvGrpSpPr>
          <p:cNvPr id="5" name="Group 5">
            <a:extLst>
              <a:ext uri="{FF2B5EF4-FFF2-40B4-BE49-F238E27FC236}">
                <a16:creationId xmlns:a16="http://schemas.microsoft.com/office/drawing/2014/main" id="{C0A45B5C-42DF-0C52-2E09-D2659379C621}"/>
              </a:ext>
            </a:extLst>
          </p:cNvPr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B0EE27CF-CCF4-FE81-74AE-CE6D9B844BC0}"/>
                </a:ext>
              </a:extLst>
            </p:cNvPr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76BC452D-AF88-8C8F-F0FE-20CEAD902866}"/>
              </a:ext>
            </a:extLst>
          </p:cNvPr>
          <p:cNvSpPr txBox="1"/>
          <p:nvPr/>
        </p:nvSpPr>
        <p:spPr>
          <a:xfrm>
            <a:off x="1012371" y="909893"/>
            <a:ext cx="14439900" cy="9680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000"/>
              </a:lnSpc>
            </a:pPr>
            <a:r>
              <a:rPr lang="lv-LV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Administratīvā akta apstrīdēšana</a:t>
            </a:r>
            <a:endParaRPr lang="en-US" sz="6000" b="1" dirty="0">
              <a:solidFill>
                <a:srgbClr val="9C07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</p:spTree>
    <p:extLst>
      <p:ext uri="{BB962C8B-B14F-4D97-AF65-F5344CB8AC3E}">
        <p14:creationId xmlns:p14="http://schemas.microsoft.com/office/powerpoint/2010/main" val="1573861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08086D-56B4-6E83-3F0F-D0CE883B2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C6E3F37-3163-6FDD-21BD-C28335FA53F3}"/>
              </a:ext>
            </a:extLst>
          </p:cNvPr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21BBCB0-9678-A016-DCEE-49291FD2B2EC}"/>
                </a:ext>
              </a:extLst>
            </p:cNvPr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4" name="TextBox 4">
            <a:extLst>
              <a:ext uri="{FF2B5EF4-FFF2-40B4-BE49-F238E27FC236}">
                <a16:creationId xmlns:a16="http://schemas.microsoft.com/office/drawing/2014/main" id="{7366C170-E869-A043-F249-794AEC42F113}"/>
              </a:ext>
            </a:extLst>
          </p:cNvPr>
          <p:cNvSpPr txBox="1"/>
          <p:nvPr/>
        </p:nvSpPr>
        <p:spPr>
          <a:xfrm>
            <a:off x="1012371" y="2787872"/>
            <a:ext cx="14989629" cy="34373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endParaRPr lang="lv-LV" sz="3600" dirty="0">
              <a:solidFill>
                <a:srgbClr val="000000"/>
              </a:solidFill>
              <a:latin typeface="Canva Sans Bold" panose="020B0604020202020204" charset="0"/>
              <a:ea typeface="Canva Sans"/>
              <a:cs typeface="Canva Sans"/>
              <a:sym typeface="Canva Sans"/>
            </a:endParaRPr>
          </a:p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r>
              <a:rPr lang="lv-LV" sz="3600" dirty="0">
                <a:solidFill>
                  <a:srgbClr val="000000"/>
                </a:solidFill>
                <a:latin typeface="Canva Sans Bold" panose="020B0604020202020204" charset="0"/>
                <a:ea typeface="Canva Sans"/>
                <a:cs typeface="Canva Sans"/>
                <a:sym typeface="Canva Sans"/>
              </a:rPr>
              <a:t>APSTRĪDĒŠANAS TERMIŅŠ SĀKAS AR RAKSTVEIDA ADMINISTRATĪVĀ AKTA PAZIŅOŠANAS BRĪDI</a:t>
            </a:r>
          </a:p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endParaRPr lang="lv-LV" sz="3600" dirty="0">
              <a:solidFill>
                <a:srgbClr val="000000"/>
              </a:solidFill>
              <a:latin typeface="Canva Sans Bold" panose="020B0604020202020204" charset="0"/>
              <a:ea typeface="Canva Sans"/>
              <a:cs typeface="Canva Sans"/>
              <a:sym typeface="Canva Sans"/>
            </a:endParaRPr>
          </a:p>
          <a:p>
            <a:pPr marL="457200" indent="-457200" algn="just">
              <a:lnSpc>
                <a:spcPts val="4523"/>
              </a:lnSpc>
              <a:buFont typeface="Arial" panose="020B0604020202020204" pitchFamily="34" charset="0"/>
              <a:buChar char="•"/>
            </a:pPr>
            <a:r>
              <a:rPr lang="lv-LV" sz="3600" dirty="0">
                <a:solidFill>
                  <a:srgbClr val="000000"/>
                </a:solidFill>
                <a:latin typeface="Canva Sans Bold" panose="020B0604020202020204" charset="0"/>
                <a:ea typeface="Canva Sans"/>
                <a:cs typeface="Canva Sans"/>
                <a:sym typeface="Canva Sans"/>
              </a:rPr>
              <a:t>ADMINISTRATĪVĀ AKTA NOFORMĒŠANA RAKSTVEIDĀ NAV ADMINISTRATĪVAIS AKTS, BET PĀRVALDES DARBĪBA</a:t>
            </a:r>
          </a:p>
        </p:txBody>
      </p:sp>
      <p:grpSp>
        <p:nvGrpSpPr>
          <p:cNvPr id="5" name="Group 5">
            <a:extLst>
              <a:ext uri="{FF2B5EF4-FFF2-40B4-BE49-F238E27FC236}">
                <a16:creationId xmlns:a16="http://schemas.microsoft.com/office/drawing/2014/main" id="{A4BECA82-A7FC-B14A-F255-412DB05742DA}"/>
              </a:ext>
            </a:extLst>
          </p:cNvPr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81D4F2A-54BD-7A7E-CD34-AA4EB2D2032E}"/>
                </a:ext>
              </a:extLst>
            </p:cNvPr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9C81EAE6-83CD-6A60-5949-09FCE3BB1B9F}"/>
              </a:ext>
            </a:extLst>
          </p:cNvPr>
          <p:cNvSpPr txBox="1"/>
          <p:nvPr/>
        </p:nvSpPr>
        <p:spPr>
          <a:xfrm>
            <a:off x="1012371" y="909893"/>
            <a:ext cx="14439900" cy="9680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000"/>
              </a:lnSpc>
            </a:pPr>
            <a:r>
              <a:rPr lang="lv-LV" sz="6000" b="1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Administratīvā akta apstrīdēšana</a:t>
            </a:r>
            <a:endParaRPr lang="en-US" sz="6000" b="1" dirty="0">
              <a:solidFill>
                <a:srgbClr val="9C07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</p:spTree>
    <p:extLst>
      <p:ext uri="{BB962C8B-B14F-4D97-AF65-F5344CB8AC3E}">
        <p14:creationId xmlns:p14="http://schemas.microsoft.com/office/powerpoint/2010/main" val="2132180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940633"/>
            <a:ext cx="18288000" cy="346367"/>
            <a:chOff x="0" y="0"/>
            <a:chExt cx="24384000" cy="4618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461772"/>
            </a:xfrm>
            <a:custGeom>
              <a:avLst/>
              <a:gdLst/>
              <a:ahLst/>
              <a:cxnLst/>
              <a:rect l="l" t="t" r="r" b="b"/>
              <a:pathLst>
                <a:path w="24384000" h="461772">
                  <a:moveTo>
                    <a:pt x="0" y="0"/>
                  </a:moveTo>
                  <a:lnTo>
                    <a:pt x="24384000" y="0"/>
                  </a:lnTo>
                  <a:lnTo>
                    <a:pt x="24384000" y="461772"/>
                  </a:lnTo>
                  <a:lnTo>
                    <a:pt x="0" y="4617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-10"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971747" y="0"/>
            <a:ext cx="2787891" cy="2787891"/>
            <a:chOff x="0" y="0"/>
            <a:chExt cx="3717188" cy="37171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17163" cy="3717163"/>
            </a:xfrm>
            <a:custGeom>
              <a:avLst/>
              <a:gdLst/>
              <a:ahLst/>
              <a:cxnLst/>
              <a:rect l="l" t="t" r="r" b="b"/>
              <a:pathLst>
                <a:path w="3717163" h="3717163">
                  <a:moveTo>
                    <a:pt x="0" y="0"/>
                  </a:moveTo>
                  <a:lnTo>
                    <a:pt x="3717163" y="0"/>
                  </a:lnTo>
                  <a:lnTo>
                    <a:pt x="3717163" y="3717163"/>
                  </a:lnTo>
                  <a:lnTo>
                    <a:pt x="0" y="37171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lv-LV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28700" y="693734"/>
            <a:ext cx="12611100" cy="1226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93"/>
              </a:lnSpc>
            </a:pPr>
            <a:r>
              <a:rPr lang="en-US" sz="6000" b="1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Administratīvā akta noformējums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740172" y="2196985"/>
            <a:ext cx="9525" cy="1226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93"/>
              </a:lnSpc>
              <a:spcBef>
                <a:spcPct val="0"/>
              </a:spcBef>
            </a:pPr>
            <a:endParaRPr/>
          </a:p>
        </p:txBody>
      </p:sp>
      <p:sp>
        <p:nvSpPr>
          <p:cNvPr id="8" name="TextBox 8"/>
          <p:cNvSpPr txBox="1"/>
          <p:nvPr/>
        </p:nvSpPr>
        <p:spPr>
          <a:xfrm>
            <a:off x="1028700" y="2866391"/>
            <a:ext cx="15004451" cy="5668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284"/>
              </a:lnSpc>
              <a:spcBef>
                <a:spcPct val="0"/>
              </a:spcBef>
            </a:pPr>
            <a:r>
              <a:rPr lang="en-US" sz="526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Tik </a:t>
            </a:r>
            <a:r>
              <a:rPr lang="lv-LV" sz="5260" b="1" noProof="0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īsi, cik iespējams.</a:t>
            </a:r>
          </a:p>
          <a:p>
            <a:pPr algn="l">
              <a:lnSpc>
                <a:spcPts val="9284"/>
              </a:lnSpc>
              <a:spcBef>
                <a:spcPct val="0"/>
              </a:spcBef>
            </a:pPr>
            <a:r>
              <a:rPr lang="lv-LV" sz="5260" b="1" noProof="0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Tik gari, cik tiesiski nepieciešams</a:t>
            </a:r>
            <a:r>
              <a:rPr lang="en-US" sz="526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9284"/>
              </a:lnSpc>
              <a:spcBef>
                <a:spcPct val="0"/>
              </a:spcBef>
            </a:pPr>
            <a:endParaRPr lang="en-US" sz="526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ctr">
              <a:lnSpc>
                <a:spcPts val="8580"/>
              </a:lnSpc>
              <a:spcBef>
                <a:spcPct val="0"/>
              </a:spcBef>
            </a:pPr>
            <a:endParaRPr lang="lv-LV" sz="4860" b="1" noProof="0" dirty="0">
              <a:solidFill>
                <a:srgbClr val="9C07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ctr">
              <a:lnSpc>
                <a:spcPts val="8580"/>
              </a:lnSpc>
              <a:spcBef>
                <a:spcPct val="0"/>
              </a:spcBef>
            </a:pPr>
            <a:r>
              <a:rPr lang="lv-LV" sz="4860" b="1" noProof="0" dirty="0">
                <a:solidFill>
                  <a:srgbClr val="9C07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Paldies par uzmanību!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345</Words>
  <Application>Microsoft Office PowerPoint</Application>
  <PresentationFormat>Pielāgots</PresentationFormat>
  <Paragraphs>55</Paragraphs>
  <Slides>9</Slides>
  <Notes>0</Notes>
  <HiddenSlides>0</HiddenSlides>
  <MMClips>0</MMClips>
  <ScaleCrop>false</ScaleCrop>
  <HeadingPairs>
    <vt:vector size="8" baseType="variant">
      <vt:variant>
        <vt:lpstr>Lietotie fonti</vt:lpstr>
      </vt:variant>
      <vt:variant>
        <vt:i4>5</vt:i4>
      </vt:variant>
      <vt:variant>
        <vt:lpstr>Dizains</vt:lpstr>
      </vt:variant>
      <vt:variant>
        <vt:i4>1</vt:i4>
      </vt:variant>
      <vt:variant>
        <vt:lpstr>Iegulti OLE serveri</vt:lpstr>
      </vt:variant>
      <vt:variant>
        <vt:i4>1</vt:i4>
      </vt:variant>
      <vt:variant>
        <vt:lpstr>Slaidu virsraksti</vt:lpstr>
      </vt:variant>
      <vt:variant>
        <vt:i4>9</vt:i4>
      </vt:variant>
    </vt:vector>
  </HeadingPairs>
  <TitlesOfParts>
    <vt:vector size="16" baseType="lpstr">
      <vt:lpstr>Calibri</vt:lpstr>
      <vt:lpstr>Canva Sans Bold</vt:lpstr>
      <vt:lpstr>Aptos Bold</vt:lpstr>
      <vt:lpstr>Canva Sans</vt:lpstr>
      <vt:lpstr>Arial</vt:lpstr>
      <vt:lpstr>Office Theme</vt:lpstr>
      <vt:lpstr>Document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AA_izdošana_16.02.2026.pptx</dc:title>
  <dc:creator>Līga Liepa-Kivilande</dc:creator>
  <cp:lastModifiedBy>Linda Upīte</cp:lastModifiedBy>
  <cp:revision>18</cp:revision>
  <dcterms:created xsi:type="dcterms:W3CDTF">2006-08-16T00:00:00Z</dcterms:created>
  <dcterms:modified xsi:type="dcterms:W3CDTF">2026-04-17T08:43:02Z</dcterms:modified>
  <dc:identifier>DAHCPJlAJHM</dc:identifier>
</cp:coreProperties>
</file>