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3"/>
  </p:notesMasterIdLst>
  <p:sldIdLst>
    <p:sldId id="347" r:id="rId2"/>
    <p:sldId id="1190" r:id="rId3"/>
    <p:sldId id="1167" r:id="rId4"/>
    <p:sldId id="1191" r:id="rId5"/>
    <p:sldId id="1192" r:id="rId6"/>
    <p:sldId id="1193" r:id="rId7"/>
    <p:sldId id="1194" r:id="rId8"/>
    <p:sldId id="1197" r:id="rId9"/>
    <p:sldId id="1196" r:id="rId10"/>
    <p:sldId id="1195" r:id="rId11"/>
    <p:sldId id="1198" r:id="rId12"/>
  </p:sldIdLst>
  <p:sldSz cx="7678738" cy="4319588"/>
  <p:notesSz cx="6745288" cy="98821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2324"/>
    <a:srgbClr val="3E2020"/>
    <a:srgbClr val="E4DBD4"/>
    <a:srgbClr val="B29884"/>
    <a:srgbClr val="574F4C"/>
    <a:srgbClr val="77492C"/>
    <a:srgbClr val="BC7D3E"/>
    <a:srgbClr val="D4D4D7"/>
    <a:srgbClr val="68686E"/>
    <a:srgbClr val="598F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6BDD36-6C3C-4D03-98D0-AC633F1E626E}" v="48" dt="2022-08-22T15:43:58.6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0" autoAdjust="0"/>
    <p:restoredTop sz="92024" autoAdjust="0"/>
  </p:normalViewPr>
  <p:slideViewPr>
    <p:cSldViewPr snapToGrid="0">
      <p:cViewPr varScale="1">
        <p:scale>
          <a:sx n="105" d="100"/>
          <a:sy n="105" d="100"/>
        </p:scale>
        <p:origin x="6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server\dokumenti\ELGF\Skolu%20programmas\Dati\Dati%20preses%20rel&#299;z&#275;m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lv-LV" dirty="0">
                <a:solidFill>
                  <a:schemeClr val="tx1"/>
                </a:solidFill>
              </a:rPr>
              <a:t>Programmā izmaksātais atbalsts, EUR (ES+LV finansējums)</a:t>
            </a:r>
          </a:p>
        </c:rich>
      </c:tx>
      <c:layout>
        <c:manualLayout>
          <c:xMode val="edge"/>
          <c:yMode val="edge"/>
          <c:x val="0.13681955380577426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lv-LV"/>
        </a:p>
      </c:txPr>
    </c:title>
    <c:autoTitleDeleted val="0"/>
    <c:plotArea>
      <c:layout>
        <c:manualLayout>
          <c:layoutTarget val="inner"/>
          <c:xMode val="edge"/>
          <c:yMode val="edge"/>
          <c:x val="4.4381506004851121E-2"/>
          <c:y val="0.25546296296296295"/>
          <c:w val="0.92506302424893883"/>
          <c:h val="0.641767279090113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Kopsavilkums!$M$19</c:f>
              <c:strCache>
                <c:ptCount val="1"/>
                <c:pt idx="0">
                  <c:v>Atbalsts EUR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Pt>
            <c:idx val="3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1CAE-4D96-A005-87AA735DB8B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v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Kopsavilkums!$L$20:$L$23</c:f>
              <c:strCache>
                <c:ptCount val="4"/>
                <c:pt idx="0">
                  <c:v>2018/2019</c:v>
                </c:pt>
                <c:pt idx="1">
                  <c:v>2019/2020</c:v>
                </c:pt>
                <c:pt idx="2">
                  <c:v>2020/2021</c:v>
                </c:pt>
                <c:pt idx="3">
                  <c:v>2021/2022*</c:v>
                </c:pt>
              </c:strCache>
            </c:strRef>
          </c:cat>
          <c:val>
            <c:numRef>
              <c:f>Kopsavilkums!$M$20:$M$23</c:f>
              <c:numCache>
                <c:formatCode>#,##0</c:formatCode>
                <c:ptCount val="4"/>
                <c:pt idx="0">
                  <c:v>3940273.1300000004</c:v>
                </c:pt>
                <c:pt idx="1">
                  <c:v>3756881</c:v>
                </c:pt>
                <c:pt idx="2">
                  <c:v>3478485.87</c:v>
                </c:pt>
                <c:pt idx="3">
                  <c:v>4263276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5B-44C7-B411-4EA1FD8742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480928560"/>
        <c:axId val="1480929392"/>
      </c:barChart>
      <c:catAx>
        <c:axId val="1480928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lv-LV"/>
          </a:p>
        </c:txPr>
        <c:crossAx val="1480929392"/>
        <c:crosses val="autoZero"/>
        <c:auto val="1"/>
        <c:lblAlgn val="ctr"/>
        <c:lblOffset val="100"/>
        <c:noMultiLvlLbl val="0"/>
      </c:catAx>
      <c:valAx>
        <c:axId val="1480929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lv-LV"/>
          </a:p>
        </c:txPr>
        <c:crossAx val="1480928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Sheet1!$C$12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>
                <a:tint val="58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Verdana" panose="020B0604030504040204" pitchFamily="34" charset="0"/>
                      <a:ea typeface="Verdana" panose="020B0604030504040204" pitchFamily="34" charset="0"/>
                      <a:cs typeface="+mn-cs"/>
                    </a:defRPr>
                  </a:pPr>
                  <a:endParaRPr lang="lv-LV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A509-42CA-9620-48786C4102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v-LV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Sheet1!$C$13</c:f>
              <c:numCache>
                <c:formatCode>General</c:formatCode>
                <c:ptCount val="1"/>
                <c:pt idx="0">
                  <c:v>28.7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509-42CA-9620-48786C410285}"/>
            </c:ext>
          </c:extLst>
        </c:ser>
        <c:ser>
          <c:idx val="1"/>
          <c:order val="1"/>
          <c:tx>
            <c:strRef>
              <c:f>Sheet1!$D$12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2">
                <a:tint val="8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lv-LV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Sheet1!$D$13</c:f>
              <c:numCache>
                <c:formatCode>General</c:formatCode>
                <c:ptCount val="1"/>
                <c:pt idx="0">
                  <c:v>36.799999999999997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509-42CA-9620-48786C410285}"/>
            </c:ext>
          </c:extLst>
        </c:ser>
        <c:ser>
          <c:idx val="2"/>
          <c:order val="2"/>
          <c:tx>
            <c:strRef>
              <c:f>Sheet1!$E$12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>
                <a:shade val="8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lv-LV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Sheet1!$E$13</c:f>
              <c:numCache>
                <c:formatCode>General</c:formatCode>
                <c:ptCount val="1"/>
                <c:pt idx="0">
                  <c:v>35.700000000000003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509-42CA-9620-48786C410285}"/>
            </c:ext>
          </c:extLst>
        </c:ser>
        <c:ser>
          <c:idx val="3"/>
          <c:order val="3"/>
          <c:tx>
            <c:strRef>
              <c:f>Sheet1!$F$12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2">
                <a:shade val="58000"/>
              </a:schemeClr>
            </a:solidFill>
            <a:ln w="22225"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lv-LV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Sheet1!$F$13</c:f>
              <c:numCache>
                <c:formatCode>General</c:formatCode>
                <c:ptCount val="1"/>
                <c:pt idx="0">
                  <c:v>38.700000000000003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509-42CA-9620-48786C41028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871718048"/>
        <c:axId val="1871722208"/>
      </c:barChart>
      <c:catAx>
        <c:axId val="18717180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871722208"/>
        <c:crosses val="autoZero"/>
        <c:auto val="1"/>
        <c:lblAlgn val="ctr"/>
        <c:lblOffset val="100"/>
        <c:noMultiLvlLbl val="0"/>
      </c:catAx>
      <c:valAx>
        <c:axId val="18717222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71718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30396135135771"/>
          <c:y val="0.82866335724280804"/>
          <c:w val="0.72517519685039367"/>
          <c:h val="8.905657626130067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defRPr>
          </a:pPr>
          <a:endParaRPr lang="lv-LV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23010" cy="496084"/>
          </a:xfrm>
          <a:prstGeom prst="rect">
            <a:avLst/>
          </a:prstGeom>
        </p:spPr>
        <p:txBody>
          <a:bodyPr vert="horz" lIns="90882" tIns="45441" rIns="90882" bIns="45441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20702" y="1"/>
            <a:ext cx="2923010" cy="496084"/>
          </a:xfrm>
          <a:prstGeom prst="rect">
            <a:avLst/>
          </a:prstGeom>
        </p:spPr>
        <p:txBody>
          <a:bodyPr vert="horz" lIns="90882" tIns="45441" rIns="90882" bIns="45441" rtlCol="0"/>
          <a:lstStyle>
            <a:lvl1pPr algn="r">
              <a:defRPr sz="1200"/>
            </a:lvl1pPr>
          </a:lstStyle>
          <a:p>
            <a:fld id="{C1414621-F0A2-4B43-A25E-8FC6C6851A20}" type="datetimeFigureOut">
              <a:rPr lang="lv-LV" smtClean="0"/>
              <a:t>22.08.2022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5075"/>
            <a:ext cx="5926138" cy="33353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82" tIns="45441" rIns="90882" bIns="45441" rtlCol="0" anchor="ctr"/>
          <a:lstStyle/>
          <a:p>
            <a:endParaRPr lang="lv-LV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057" y="4755458"/>
            <a:ext cx="5397175" cy="3891260"/>
          </a:xfrm>
          <a:prstGeom prst="rect">
            <a:avLst/>
          </a:prstGeom>
        </p:spPr>
        <p:txBody>
          <a:bodyPr vert="horz" lIns="90882" tIns="45441" rIns="90882" bIns="4544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86104"/>
            <a:ext cx="2923010" cy="496084"/>
          </a:xfrm>
          <a:prstGeom prst="rect">
            <a:avLst/>
          </a:prstGeom>
        </p:spPr>
        <p:txBody>
          <a:bodyPr vert="horz" lIns="90882" tIns="45441" rIns="90882" bIns="45441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20702" y="9386104"/>
            <a:ext cx="2923010" cy="496084"/>
          </a:xfrm>
          <a:prstGeom prst="rect">
            <a:avLst/>
          </a:prstGeom>
        </p:spPr>
        <p:txBody>
          <a:bodyPr vert="horz" lIns="90882" tIns="45441" rIns="90882" bIns="45441" rtlCol="0" anchor="b"/>
          <a:lstStyle>
            <a:lvl1pPr algn="r">
              <a:defRPr sz="1200"/>
            </a:lvl1pPr>
          </a:lstStyle>
          <a:p>
            <a:fld id="{B01942FA-E502-43B3-B5B8-18FDD50E10FB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45769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9842" y="706933"/>
            <a:ext cx="5759054" cy="1503857"/>
          </a:xfrm>
        </p:spPr>
        <p:txBody>
          <a:bodyPr anchor="b"/>
          <a:lstStyle>
            <a:lvl1pPr algn="ctr">
              <a:defRPr sz="377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59842" y="2268784"/>
            <a:ext cx="5759054" cy="1042900"/>
          </a:xfrm>
        </p:spPr>
        <p:txBody>
          <a:bodyPr/>
          <a:lstStyle>
            <a:lvl1pPr marL="0" indent="0" algn="ctr">
              <a:buNone/>
              <a:defRPr sz="1512"/>
            </a:lvl1pPr>
            <a:lvl2pPr marL="287945" indent="0" algn="ctr">
              <a:buNone/>
              <a:defRPr sz="1260"/>
            </a:lvl2pPr>
            <a:lvl3pPr marL="575889" indent="0" algn="ctr">
              <a:buNone/>
              <a:defRPr sz="1134"/>
            </a:lvl3pPr>
            <a:lvl4pPr marL="863834" indent="0" algn="ctr">
              <a:buNone/>
              <a:defRPr sz="1008"/>
            </a:lvl4pPr>
            <a:lvl5pPr marL="1151778" indent="0" algn="ctr">
              <a:buNone/>
              <a:defRPr sz="1008"/>
            </a:lvl5pPr>
            <a:lvl6pPr marL="1439723" indent="0" algn="ctr">
              <a:buNone/>
              <a:defRPr sz="1008"/>
            </a:lvl6pPr>
            <a:lvl7pPr marL="1727667" indent="0" algn="ctr">
              <a:buNone/>
              <a:defRPr sz="1008"/>
            </a:lvl7pPr>
            <a:lvl8pPr marL="2015612" indent="0" algn="ctr">
              <a:buNone/>
              <a:defRPr sz="1008"/>
            </a:lvl8pPr>
            <a:lvl9pPr marL="2303556" indent="0" algn="ctr">
              <a:buNone/>
              <a:defRPr sz="1008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5F5F3-72A5-4A98-AA32-8A7F4BA67AD8}" type="datetime1">
              <a:rPr lang="lv-LV" smtClean="0"/>
              <a:t>22.08.2022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525832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6C62-3021-4723-8D3F-83F2053EAA4E}" type="datetime1">
              <a:rPr lang="lv-LV" smtClean="0"/>
              <a:t>22.08.2022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47804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3914" y="1076898"/>
            <a:ext cx="6622912" cy="1796828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3914" y="2890725"/>
            <a:ext cx="6622912" cy="944910"/>
          </a:xfrm>
        </p:spPr>
        <p:txBody>
          <a:bodyPr/>
          <a:lstStyle>
            <a:lvl1pPr marL="0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1pPr>
            <a:lvl2pPr marL="28794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2pPr>
            <a:lvl3pPr marL="575889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3pPr>
            <a:lvl4pPr marL="863834" indent="0">
              <a:buNone/>
              <a:defRPr sz="1008">
                <a:solidFill>
                  <a:schemeClr val="tx1">
                    <a:tint val="75000"/>
                  </a:schemeClr>
                </a:solidFill>
              </a:defRPr>
            </a:lvl4pPr>
            <a:lvl5pPr marL="1151778" indent="0">
              <a:buNone/>
              <a:defRPr sz="1008">
                <a:solidFill>
                  <a:schemeClr val="tx1">
                    <a:tint val="75000"/>
                  </a:schemeClr>
                </a:solidFill>
              </a:defRPr>
            </a:lvl5pPr>
            <a:lvl6pPr marL="1439723" indent="0">
              <a:buNone/>
              <a:defRPr sz="1008">
                <a:solidFill>
                  <a:schemeClr val="tx1">
                    <a:tint val="75000"/>
                  </a:schemeClr>
                </a:solidFill>
              </a:defRPr>
            </a:lvl6pPr>
            <a:lvl7pPr marL="1727667" indent="0">
              <a:buNone/>
              <a:defRPr sz="1008">
                <a:solidFill>
                  <a:schemeClr val="tx1">
                    <a:tint val="75000"/>
                  </a:schemeClr>
                </a:solidFill>
              </a:defRPr>
            </a:lvl7pPr>
            <a:lvl8pPr marL="2015612" indent="0">
              <a:buNone/>
              <a:defRPr sz="1008">
                <a:solidFill>
                  <a:schemeClr val="tx1">
                    <a:tint val="75000"/>
                  </a:schemeClr>
                </a:solidFill>
              </a:defRPr>
            </a:lvl8pPr>
            <a:lvl9pPr marL="2303556" indent="0">
              <a:buNone/>
              <a:defRPr sz="100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E3DC9-2C66-43EC-9BD6-6EBD1D59ECC3}" type="datetime1">
              <a:rPr lang="lv-LV" smtClean="0"/>
              <a:t>22.08.2022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509193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7913" y="1149890"/>
            <a:ext cx="3263464" cy="27407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87361" y="1149890"/>
            <a:ext cx="3263464" cy="27407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5B447-3125-4640-976A-1949BF8D0C9C}" type="datetime1">
              <a:rPr lang="lv-LV" smtClean="0"/>
              <a:t>22.08.2022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5957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913" y="229978"/>
            <a:ext cx="6622912" cy="8349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8914" y="1058899"/>
            <a:ext cx="3248466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45" indent="0">
              <a:buNone/>
              <a:defRPr sz="1260" b="1"/>
            </a:lvl2pPr>
            <a:lvl3pPr marL="575889" indent="0">
              <a:buNone/>
              <a:defRPr sz="1134" b="1"/>
            </a:lvl3pPr>
            <a:lvl4pPr marL="863834" indent="0">
              <a:buNone/>
              <a:defRPr sz="1008" b="1"/>
            </a:lvl4pPr>
            <a:lvl5pPr marL="1151778" indent="0">
              <a:buNone/>
              <a:defRPr sz="1008" b="1"/>
            </a:lvl5pPr>
            <a:lvl6pPr marL="1439723" indent="0">
              <a:buNone/>
              <a:defRPr sz="1008" b="1"/>
            </a:lvl6pPr>
            <a:lvl7pPr marL="1727667" indent="0">
              <a:buNone/>
              <a:defRPr sz="1008" b="1"/>
            </a:lvl7pPr>
            <a:lvl8pPr marL="2015612" indent="0">
              <a:buNone/>
              <a:defRPr sz="1008" b="1"/>
            </a:lvl8pPr>
            <a:lvl9pPr marL="2303556" indent="0">
              <a:buNone/>
              <a:defRPr sz="100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8914" y="1577849"/>
            <a:ext cx="3248466" cy="23207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7361" y="1058899"/>
            <a:ext cx="3264464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45" indent="0">
              <a:buNone/>
              <a:defRPr sz="1260" b="1"/>
            </a:lvl2pPr>
            <a:lvl3pPr marL="575889" indent="0">
              <a:buNone/>
              <a:defRPr sz="1134" b="1"/>
            </a:lvl3pPr>
            <a:lvl4pPr marL="863834" indent="0">
              <a:buNone/>
              <a:defRPr sz="1008" b="1"/>
            </a:lvl4pPr>
            <a:lvl5pPr marL="1151778" indent="0">
              <a:buNone/>
              <a:defRPr sz="1008" b="1"/>
            </a:lvl5pPr>
            <a:lvl6pPr marL="1439723" indent="0">
              <a:buNone/>
              <a:defRPr sz="1008" b="1"/>
            </a:lvl6pPr>
            <a:lvl7pPr marL="1727667" indent="0">
              <a:buNone/>
              <a:defRPr sz="1008" b="1"/>
            </a:lvl7pPr>
            <a:lvl8pPr marL="2015612" indent="0">
              <a:buNone/>
              <a:defRPr sz="1008" b="1"/>
            </a:lvl8pPr>
            <a:lvl9pPr marL="2303556" indent="0">
              <a:buNone/>
              <a:defRPr sz="100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87361" y="1577849"/>
            <a:ext cx="3264464" cy="23207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AA9B-43D8-4EBB-B961-2F409EF9DC41}" type="datetime1">
              <a:rPr lang="lv-LV" smtClean="0"/>
              <a:t>22.08.2022</a:t>
            </a:fld>
            <a:endParaRPr lang="lv-LV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461020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3A77E-4FE4-4249-969C-BBE21766F2B1}" type="datetime1">
              <a:rPr lang="lv-LV" smtClean="0"/>
              <a:t>22.08.2022</a:t>
            </a:fld>
            <a:endParaRPr lang="lv-LV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284934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401E5-CA05-479D-8C9D-1A19C706D5D1}" type="datetime1">
              <a:rPr lang="lv-LV" smtClean="0"/>
              <a:t>22.08.2022</a:t>
            </a:fld>
            <a:endParaRPr lang="lv-LV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19489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914" y="287972"/>
            <a:ext cx="2476593" cy="1007904"/>
          </a:xfrm>
        </p:spPr>
        <p:txBody>
          <a:bodyPr anchor="b"/>
          <a:lstStyle>
            <a:lvl1pPr>
              <a:defRPr sz="201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4464" y="621941"/>
            <a:ext cx="3887361" cy="3069707"/>
          </a:xfrm>
        </p:spPr>
        <p:txBody>
          <a:bodyPr/>
          <a:lstStyle>
            <a:lvl1pPr>
              <a:defRPr sz="2015"/>
            </a:lvl1pPr>
            <a:lvl2pPr>
              <a:defRPr sz="1763"/>
            </a:lvl2pPr>
            <a:lvl3pPr>
              <a:defRPr sz="1512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8914" y="1295877"/>
            <a:ext cx="2476593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45" indent="0">
              <a:buNone/>
              <a:defRPr sz="882"/>
            </a:lvl2pPr>
            <a:lvl3pPr marL="575889" indent="0">
              <a:buNone/>
              <a:defRPr sz="756"/>
            </a:lvl3pPr>
            <a:lvl4pPr marL="863834" indent="0">
              <a:buNone/>
              <a:defRPr sz="630"/>
            </a:lvl4pPr>
            <a:lvl5pPr marL="1151778" indent="0">
              <a:buNone/>
              <a:defRPr sz="630"/>
            </a:lvl5pPr>
            <a:lvl6pPr marL="1439723" indent="0">
              <a:buNone/>
              <a:defRPr sz="630"/>
            </a:lvl6pPr>
            <a:lvl7pPr marL="1727667" indent="0">
              <a:buNone/>
              <a:defRPr sz="630"/>
            </a:lvl7pPr>
            <a:lvl8pPr marL="2015612" indent="0">
              <a:buNone/>
              <a:defRPr sz="630"/>
            </a:lvl8pPr>
            <a:lvl9pPr marL="2303556" indent="0">
              <a:buNone/>
              <a:defRPr sz="63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2D0C-CBF0-49FA-9C27-DE7C0DAB1815}" type="datetime1">
              <a:rPr lang="lv-LV" smtClean="0"/>
              <a:t>22.08.2022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43792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914" y="287972"/>
            <a:ext cx="2476593" cy="1007904"/>
          </a:xfrm>
        </p:spPr>
        <p:txBody>
          <a:bodyPr anchor="b"/>
          <a:lstStyle>
            <a:lvl1pPr>
              <a:defRPr sz="201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64464" y="621941"/>
            <a:ext cx="3887361" cy="3069707"/>
          </a:xfrm>
        </p:spPr>
        <p:txBody>
          <a:bodyPr anchor="t"/>
          <a:lstStyle>
            <a:lvl1pPr marL="0" indent="0">
              <a:buNone/>
              <a:defRPr sz="2015"/>
            </a:lvl1pPr>
            <a:lvl2pPr marL="287945" indent="0">
              <a:buNone/>
              <a:defRPr sz="1763"/>
            </a:lvl2pPr>
            <a:lvl3pPr marL="575889" indent="0">
              <a:buNone/>
              <a:defRPr sz="1512"/>
            </a:lvl3pPr>
            <a:lvl4pPr marL="863834" indent="0">
              <a:buNone/>
              <a:defRPr sz="1260"/>
            </a:lvl4pPr>
            <a:lvl5pPr marL="1151778" indent="0">
              <a:buNone/>
              <a:defRPr sz="1260"/>
            </a:lvl5pPr>
            <a:lvl6pPr marL="1439723" indent="0">
              <a:buNone/>
              <a:defRPr sz="1260"/>
            </a:lvl6pPr>
            <a:lvl7pPr marL="1727667" indent="0">
              <a:buNone/>
              <a:defRPr sz="1260"/>
            </a:lvl7pPr>
            <a:lvl8pPr marL="2015612" indent="0">
              <a:buNone/>
              <a:defRPr sz="1260"/>
            </a:lvl8pPr>
            <a:lvl9pPr marL="2303556" indent="0">
              <a:buNone/>
              <a:defRPr sz="126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8914" y="1295877"/>
            <a:ext cx="2476593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45" indent="0">
              <a:buNone/>
              <a:defRPr sz="882"/>
            </a:lvl2pPr>
            <a:lvl3pPr marL="575889" indent="0">
              <a:buNone/>
              <a:defRPr sz="756"/>
            </a:lvl3pPr>
            <a:lvl4pPr marL="863834" indent="0">
              <a:buNone/>
              <a:defRPr sz="630"/>
            </a:lvl4pPr>
            <a:lvl5pPr marL="1151778" indent="0">
              <a:buNone/>
              <a:defRPr sz="630"/>
            </a:lvl5pPr>
            <a:lvl6pPr marL="1439723" indent="0">
              <a:buNone/>
              <a:defRPr sz="630"/>
            </a:lvl6pPr>
            <a:lvl7pPr marL="1727667" indent="0">
              <a:buNone/>
              <a:defRPr sz="630"/>
            </a:lvl7pPr>
            <a:lvl8pPr marL="2015612" indent="0">
              <a:buNone/>
              <a:defRPr sz="630"/>
            </a:lvl8pPr>
            <a:lvl9pPr marL="2303556" indent="0">
              <a:buNone/>
              <a:defRPr sz="63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D8D39-2A1E-4820-85CE-30906A2015A4}" type="datetime1">
              <a:rPr lang="lv-LV" smtClean="0"/>
              <a:t>22.08.2022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112090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40046-FAB6-4955-AD1C-FA4ABAFB7750}" type="datetime1">
              <a:rPr lang="lv-LV" smtClean="0"/>
              <a:t>22.08.2022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848896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95097" y="229978"/>
            <a:ext cx="1655728" cy="366065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27913" y="229978"/>
            <a:ext cx="4871199" cy="36606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89238-C5E9-4405-B043-941C9D772D95}" type="datetime1">
              <a:rPr lang="lv-LV" smtClean="0"/>
              <a:t>22.08.2022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746444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27913" y="229978"/>
            <a:ext cx="6622912" cy="834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7913" y="1149890"/>
            <a:ext cx="6622912" cy="27407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27913" y="4003618"/>
            <a:ext cx="1727716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1D9ED5-393A-4CB1-8486-E2EAB6CD83E4}" type="datetime1">
              <a:rPr lang="lv-LV" smtClean="0"/>
              <a:t>22.08.2022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43582" y="4003618"/>
            <a:ext cx="2591574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23109" y="4003618"/>
            <a:ext cx="1727716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546787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defTabSz="575889" rtl="0" eaLnBrk="1" latinLnBrk="0" hangingPunct="1">
        <a:lnSpc>
          <a:spcPct val="90000"/>
        </a:lnSpc>
        <a:spcBef>
          <a:spcPct val="0"/>
        </a:spcBef>
        <a:buNone/>
        <a:defRPr sz="277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3972" indent="-143972" algn="l" defTabSz="575889" rtl="0" eaLnBrk="1" latinLnBrk="0" hangingPunct="1">
        <a:lnSpc>
          <a:spcPct val="90000"/>
        </a:lnSpc>
        <a:spcBef>
          <a:spcPts val="630"/>
        </a:spcBef>
        <a:buFont typeface="Arial" panose="020B0604020202020204" pitchFamily="34" charset="0"/>
        <a:buChar char="•"/>
        <a:defRPr sz="1763" kern="1200">
          <a:solidFill>
            <a:schemeClr val="tx1"/>
          </a:solidFill>
          <a:latin typeface="+mn-lt"/>
          <a:ea typeface="+mn-ea"/>
          <a:cs typeface="+mn-cs"/>
        </a:defRPr>
      </a:lvl1pPr>
      <a:lvl2pPr marL="431917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2pPr>
      <a:lvl3pPr marL="719861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3pPr>
      <a:lvl4pPr marL="1007806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295751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583695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871640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159584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447529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1pPr>
      <a:lvl2pPr marL="287945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75889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3pPr>
      <a:lvl4pPr marL="863834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151778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439723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727667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015612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303556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image" Target="../media/image14.sv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20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218A520-DB35-4B3B-A965-E95F03AC367B}"/>
              </a:ext>
            </a:extLst>
          </p:cNvPr>
          <p:cNvSpPr txBox="1"/>
          <p:nvPr/>
        </p:nvSpPr>
        <p:spPr>
          <a:xfrm>
            <a:off x="4469061" y="315970"/>
            <a:ext cx="3101179" cy="280545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/>
          <a:p>
            <a:pPr algn="r" defTabSz="914400">
              <a:lnSpc>
                <a:spcPct val="120000"/>
              </a:lnSpc>
              <a:spcBef>
                <a:spcPct val="0"/>
              </a:spcBef>
            </a:pPr>
            <a:r>
              <a:rPr lang="lv-LV" sz="2000" dirty="0">
                <a:ea typeface="Verdana" panose="020B0604030504040204" pitchFamily="34" charset="0"/>
                <a:cs typeface="+mj-cs"/>
              </a:rPr>
              <a:t>Valdības deklarācijā un </a:t>
            </a:r>
          </a:p>
          <a:p>
            <a:pPr algn="r" defTabSz="914400">
              <a:lnSpc>
                <a:spcPct val="120000"/>
              </a:lnSpc>
              <a:spcBef>
                <a:spcPct val="0"/>
              </a:spcBef>
            </a:pPr>
            <a:r>
              <a:rPr lang="lv-LV" sz="2000" dirty="0">
                <a:ea typeface="Verdana" panose="020B0604030504040204" pitchFamily="34" charset="0"/>
                <a:cs typeface="+mj-cs"/>
              </a:rPr>
              <a:t>Valdības rīcības plānā </a:t>
            </a:r>
          </a:p>
          <a:p>
            <a:pPr algn="r" defTabSz="914400">
              <a:lnSpc>
                <a:spcPct val="120000"/>
              </a:lnSpc>
              <a:spcBef>
                <a:spcPct val="0"/>
              </a:spcBef>
            </a:pPr>
            <a:r>
              <a:rPr lang="lv-LV" sz="2000" dirty="0">
                <a:ea typeface="Verdana" panose="020B0604030504040204" pitchFamily="34" charset="0"/>
                <a:cs typeface="+mj-cs"/>
              </a:rPr>
              <a:t>Zemkopības ministrijai noteikto uzdevumu izpilde un </a:t>
            </a:r>
          </a:p>
          <a:p>
            <a:pPr algn="r" defTabSz="914400">
              <a:lnSpc>
                <a:spcPct val="120000"/>
              </a:lnSpc>
              <a:spcBef>
                <a:spcPct val="0"/>
              </a:spcBef>
            </a:pPr>
            <a:r>
              <a:rPr lang="lv-LV" sz="2000" dirty="0">
                <a:ea typeface="Verdana" panose="020B0604030504040204" pitchFamily="34" charset="0"/>
                <a:cs typeface="+mj-cs"/>
              </a:rPr>
              <a:t>plānoto apņemšanos īstenošana nozarē un </a:t>
            </a:r>
          </a:p>
          <a:p>
            <a:pPr algn="r" defTabSz="914400">
              <a:lnSpc>
                <a:spcPct val="120000"/>
              </a:lnSpc>
              <a:spcBef>
                <a:spcPct val="0"/>
              </a:spcBef>
            </a:pPr>
            <a:r>
              <a:rPr lang="lv-LV" sz="2000" dirty="0">
                <a:ea typeface="Verdana" panose="020B0604030504040204" pitchFamily="34" charset="0"/>
                <a:cs typeface="+mj-cs"/>
              </a:rPr>
              <a:t>to ietekme </a:t>
            </a:r>
          </a:p>
          <a:p>
            <a:pPr algn="r" defTabSz="914400">
              <a:lnSpc>
                <a:spcPct val="120000"/>
              </a:lnSpc>
              <a:spcBef>
                <a:spcPct val="0"/>
              </a:spcBef>
            </a:pPr>
            <a:r>
              <a:rPr lang="lv-LV" sz="2000" dirty="0">
                <a:ea typeface="Verdana" panose="020B0604030504040204" pitchFamily="34" charset="0"/>
                <a:cs typeface="+mj-cs"/>
              </a:rPr>
              <a:t>uz Latgales reģionu</a:t>
            </a:r>
            <a:endParaRPr lang="lv-LV" sz="1200" dirty="0">
              <a:ea typeface="Verdana" panose="020B0604030504040204" pitchFamily="34" charset="0"/>
              <a:cs typeface="+mj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4527162" cy="4319587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field of wheat&#10;&#10;Description automatically generated with medium confidence">
            <a:extLst>
              <a:ext uri="{FF2B5EF4-FFF2-40B4-BE49-F238E27FC236}">
                <a16:creationId xmlns:a16="http://schemas.microsoft.com/office/drawing/2014/main" id="{4106E0E5-417A-4EB7-9856-498D61138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0" r="18623" b="3"/>
          <a:stretch/>
        </p:blipFill>
        <p:spPr>
          <a:xfrm>
            <a:off x="20" y="10"/>
            <a:ext cx="4426651" cy="4319577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9FEF7D-8FF6-4CA9-BB22-675517B89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635056" y="4003618"/>
            <a:ext cx="1727716" cy="229978"/>
          </a:xfrm>
        </p:spPr>
        <p:txBody>
          <a:bodyPr/>
          <a:lstStyle/>
          <a:p>
            <a:r>
              <a:rPr lang="lv-LV" sz="1200" dirty="0"/>
              <a:t>23.08.2022.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56A10A-7FAF-4286-82C0-648B723559BB}"/>
              </a:ext>
            </a:extLst>
          </p:cNvPr>
          <p:cNvSpPr txBox="1"/>
          <p:nvPr/>
        </p:nvSpPr>
        <p:spPr>
          <a:xfrm>
            <a:off x="4963168" y="3437398"/>
            <a:ext cx="2542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sz="1400" dirty="0"/>
              <a:t>Kaspars Gerhards</a:t>
            </a:r>
          </a:p>
          <a:p>
            <a:pPr algn="r"/>
            <a:r>
              <a:rPr lang="lv-LV" sz="1400" dirty="0"/>
              <a:t>zemkopības ministrs</a:t>
            </a:r>
          </a:p>
        </p:txBody>
      </p:sp>
    </p:spTree>
    <p:extLst>
      <p:ext uri="{BB962C8B-B14F-4D97-AF65-F5344CB8AC3E}">
        <p14:creationId xmlns:p14="http://schemas.microsoft.com/office/powerpoint/2010/main" val="8081617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20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E58410-AFAB-4D7A-938D-EEB33EFD5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2</a:t>
            </a:fld>
            <a:endParaRPr lang="lv-LV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53C659-E993-4AFE-A7FE-AB1132D6966B}"/>
              </a:ext>
            </a:extLst>
          </p:cNvPr>
          <p:cNvSpPr txBox="1"/>
          <p:nvPr/>
        </p:nvSpPr>
        <p:spPr>
          <a:xfrm>
            <a:off x="1333500" y="910125"/>
            <a:ext cx="5270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lv-LV" dirty="0">
                <a:solidFill>
                  <a:schemeClr val="bg1"/>
                </a:solidFill>
                <a:ea typeface="Times New Roman" panose="02020603050405020304" pitchFamily="18" charset="0"/>
              </a:rPr>
              <a:t>UZDEVUMI</a:t>
            </a:r>
            <a:r>
              <a:rPr lang="lv-LV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 Valdības deklarācijas </a:t>
            </a:r>
          </a:p>
          <a:p>
            <a:pPr lvl="0"/>
            <a:r>
              <a:rPr lang="lv-LV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sadaļas ’’Nākotnes tautsaimniecība’’ </a:t>
            </a:r>
          </a:p>
          <a:p>
            <a:pPr lvl="0"/>
            <a:r>
              <a:rPr lang="lv-LV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rīcības jom</a:t>
            </a:r>
            <a:r>
              <a:rPr lang="lv-LV" dirty="0">
                <a:solidFill>
                  <a:schemeClr val="bg1"/>
                </a:solidFill>
                <a:ea typeface="Times New Roman" panose="02020603050405020304" pitchFamily="18" charset="0"/>
              </a:rPr>
              <a:t>ā</a:t>
            </a:r>
            <a:r>
              <a:rPr lang="lv-LV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 ’’Lauksaimniecības politika’’</a:t>
            </a:r>
            <a:endParaRPr lang="lv-LV" dirty="0">
              <a:solidFill>
                <a:schemeClr val="bg1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23551B-6E94-4FB8-999D-9211EB99665D}"/>
              </a:ext>
            </a:extLst>
          </p:cNvPr>
          <p:cNvSpPr txBox="1"/>
          <p:nvPr/>
        </p:nvSpPr>
        <p:spPr>
          <a:xfrm>
            <a:off x="571500" y="990600"/>
            <a:ext cx="717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3600" b="1" dirty="0">
                <a:solidFill>
                  <a:schemeClr val="bg1"/>
                </a:solidFill>
              </a:rPr>
              <a:t>15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F722A4-A35C-4C36-A1C0-E8D21A604E90}"/>
              </a:ext>
            </a:extLst>
          </p:cNvPr>
          <p:cNvSpPr txBox="1"/>
          <p:nvPr/>
        </p:nvSpPr>
        <p:spPr>
          <a:xfrm>
            <a:off x="1333500" y="2243443"/>
            <a:ext cx="537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lv-LV" dirty="0">
                <a:solidFill>
                  <a:schemeClr val="bg1"/>
                </a:solidFill>
                <a:ea typeface="Times New Roman" panose="02020603050405020304" pitchFamily="18" charset="0"/>
              </a:rPr>
              <a:t>PASĀKUMI</a:t>
            </a:r>
            <a:r>
              <a:rPr lang="lv-LV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 Valdības rīcības plānā</a:t>
            </a:r>
            <a:endParaRPr lang="lv-LV" dirty="0">
              <a:solidFill>
                <a:schemeClr val="bg1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32DECA-C379-4F16-BC5C-5577E1854CDC}"/>
              </a:ext>
            </a:extLst>
          </p:cNvPr>
          <p:cNvSpPr txBox="1"/>
          <p:nvPr/>
        </p:nvSpPr>
        <p:spPr>
          <a:xfrm>
            <a:off x="571500" y="2104944"/>
            <a:ext cx="717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3600" b="1" dirty="0">
                <a:solidFill>
                  <a:schemeClr val="bg1"/>
                </a:solidFill>
              </a:rPr>
              <a:t>31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18B216-6B63-4A8D-8F69-22822A3D3BEA}"/>
              </a:ext>
            </a:extLst>
          </p:cNvPr>
          <p:cNvSpPr txBox="1"/>
          <p:nvPr/>
        </p:nvSpPr>
        <p:spPr>
          <a:xfrm>
            <a:off x="2457450" y="3224298"/>
            <a:ext cx="4419600" cy="707886"/>
          </a:xfrm>
          <a:prstGeom prst="rect">
            <a:avLst/>
          </a:prstGeom>
          <a:solidFill>
            <a:srgbClr val="E4DBD4"/>
          </a:solidFill>
        </p:spPr>
        <p:txBody>
          <a:bodyPr wrap="square" rtlCol="0">
            <a:spAutoFit/>
          </a:bodyPr>
          <a:lstStyle/>
          <a:p>
            <a:pPr lvl="0"/>
            <a:r>
              <a:rPr lang="lv-LV" sz="2000" b="1" dirty="0">
                <a:solidFill>
                  <a:srgbClr val="3E2020"/>
                </a:solidFill>
                <a:ea typeface="Times New Roman" panose="02020603050405020304" pitchFamily="18" charset="0"/>
              </a:rPr>
              <a:t>VISI PASĀKUMI</a:t>
            </a:r>
            <a:r>
              <a:rPr lang="lv-LV" sz="2000" b="1" dirty="0">
                <a:solidFill>
                  <a:srgbClr val="3E2020"/>
                </a:solidFill>
                <a:effectLst/>
                <a:ea typeface="Times New Roman" panose="02020603050405020304" pitchFamily="18" charset="0"/>
              </a:rPr>
              <a:t> ĪSTENOTI </a:t>
            </a:r>
          </a:p>
          <a:p>
            <a:pPr lvl="0"/>
            <a:r>
              <a:rPr lang="lv-LV" sz="2000" b="1" dirty="0">
                <a:solidFill>
                  <a:srgbClr val="3E2020"/>
                </a:solidFill>
                <a:effectLst/>
                <a:ea typeface="Times New Roman" panose="02020603050405020304" pitchFamily="18" charset="0"/>
              </a:rPr>
              <a:t>vai tiks pabeigti līdz 2022.gada beigām</a:t>
            </a:r>
            <a:endParaRPr lang="lv-LV" sz="2000" b="1" dirty="0">
              <a:solidFill>
                <a:srgbClr val="3E2020"/>
              </a:solidFill>
              <a:effectLst/>
              <a:ea typeface="Calibri" panose="020F0502020204030204" pitchFamily="34" charset="0"/>
            </a:endParaRPr>
          </a:p>
        </p:txBody>
      </p:sp>
      <p:pic>
        <p:nvPicPr>
          <p:cNvPr id="11" name="Graphic 10" descr="Checkbox Checked with solid fill">
            <a:extLst>
              <a:ext uri="{FF2B5EF4-FFF2-40B4-BE49-F238E27FC236}">
                <a16:creationId xmlns:a16="http://schemas.microsoft.com/office/drawing/2014/main" id="{CAE922FC-931F-4A09-9CAB-A8ED2558C6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89050" y="3089218"/>
            <a:ext cx="914400" cy="9144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DEC85FB-C8B4-46FF-8A1C-F0D485E93051}"/>
              </a:ext>
            </a:extLst>
          </p:cNvPr>
          <p:cNvSpPr txBox="1"/>
          <p:nvPr/>
        </p:nvSpPr>
        <p:spPr>
          <a:xfrm>
            <a:off x="6286967" y="152144"/>
            <a:ext cx="1407871" cy="532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429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Zemkopības ministrija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B99C45C-2A87-4E1F-AEB9-8180B77024E7}"/>
              </a:ext>
            </a:extLst>
          </p:cNvPr>
          <p:cNvSpPr/>
          <p:nvPr/>
        </p:nvSpPr>
        <p:spPr>
          <a:xfrm>
            <a:off x="6393743" y="-8037"/>
            <a:ext cx="1162117" cy="188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2858"/>
          </a:p>
        </p:txBody>
      </p:sp>
    </p:spTree>
    <p:extLst>
      <p:ext uri="{BB962C8B-B14F-4D97-AF65-F5344CB8AC3E}">
        <p14:creationId xmlns:p14="http://schemas.microsoft.com/office/powerpoint/2010/main" val="1946378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field of wheat&#10;&#10;Description automatically generated with medium confidence">
            <a:extLst>
              <a:ext uri="{FF2B5EF4-FFF2-40B4-BE49-F238E27FC236}">
                <a16:creationId xmlns:a16="http://schemas.microsoft.com/office/drawing/2014/main" id="{125980D8-B69B-4289-AE78-A09A39887F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8" b="25204"/>
          <a:stretch/>
        </p:blipFill>
        <p:spPr>
          <a:xfrm>
            <a:off x="0" y="-448056"/>
            <a:ext cx="7678738" cy="431958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F58699C-AF98-4914-8354-5B1E324A2159}"/>
              </a:ext>
            </a:extLst>
          </p:cNvPr>
          <p:cNvSpPr txBox="1"/>
          <p:nvPr/>
        </p:nvSpPr>
        <p:spPr>
          <a:xfrm>
            <a:off x="0" y="2845595"/>
            <a:ext cx="7678739" cy="1473993"/>
          </a:xfrm>
          <a:prstGeom prst="rect">
            <a:avLst/>
          </a:prstGeom>
          <a:solidFill>
            <a:srgbClr val="3E2020"/>
          </a:solidFill>
        </p:spPr>
        <p:txBody>
          <a:bodyPr wrap="square" rtlCol="0">
            <a:spAutoFit/>
          </a:bodyPr>
          <a:lstStyle/>
          <a:p>
            <a:r>
              <a:rPr lang="lv-LV" sz="2489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  <a:p>
            <a:r>
              <a:rPr lang="lv-LV" sz="2489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  <a:r>
              <a:rPr lang="lv-LV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Sagatavots </a:t>
            </a:r>
            <a:r>
              <a:rPr lang="lv-LV" sz="2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Kopējās lauksaimniecības politikas 	Latvijas Stratēģiskais plāns no 2023.gada</a:t>
            </a:r>
          </a:p>
          <a:p>
            <a:endParaRPr lang="lv-LV" sz="20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60C5D59-7008-42B3-8AAA-248F3666D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3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580812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7F58699C-AF98-4914-8354-5B1E324A2159}"/>
              </a:ext>
            </a:extLst>
          </p:cNvPr>
          <p:cNvSpPr txBox="1"/>
          <p:nvPr/>
        </p:nvSpPr>
        <p:spPr>
          <a:xfrm>
            <a:off x="0" y="0"/>
            <a:ext cx="2509998" cy="4332981"/>
          </a:xfrm>
          <a:prstGeom prst="rect">
            <a:avLst/>
          </a:prstGeom>
          <a:solidFill>
            <a:srgbClr val="3E2020"/>
          </a:solidFill>
        </p:spPr>
        <p:txBody>
          <a:bodyPr wrap="square" rtlCol="0">
            <a:spAutoFit/>
          </a:bodyPr>
          <a:lstStyle/>
          <a:p>
            <a:r>
              <a:rPr lang="lv-LV" sz="2489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  <a:p>
            <a:r>
              <a:rPr lang="lv-LV" sz="2489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  <a:p>
            <a:endParaRPr lang="lv-LV" sz="2489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lv-LV" sz="2489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lv-LV" sz="2400" b="1" dirty="0">
                <a:solidFill>
                  <a:schemeClr val="bg1"/>
                </a:solidFill>
                <a:ea typeface="Verdana" panose="020B0604030504040204" pitchFamily="34" charset="0"/>
              </a:rPr>
              <a:t>KLP </a:t>
            </a:r>
          </a:p>
          <a:p>
            <a:r>
              <a:rPr lang="lv-LV" sz="2400" b="1" dirty="0">
                <a:solidFill>
                  <a:schemeClr val="bg1"/>
                </a:solidFill>
                <a:ea typeface="Verdana" panose="020B0604030504040204" pitchFamily="34" charset="0"/>
              </a:rPr>
              <a:t>  Stratēģiskais  </a:t>
            </a:r>
          </a:p>
          <a:p>
            <a:r>
              <a:rPr lang="lv-LV" sz="2400" b="1" dirty="0">
                <a:solidFill>
                  <a:schemeClr val="bg1"/>
                </a:solidFill>
                <a:ea typeface="Verdana" panose="020B0604030504040204" pitchFamily="34" charset="0"/>
              </a:rPr>
              <a:t>  plāns </a:t>
            </a:r>
          </a:p>
          <a:p>
            <a:r>
              <a:rPr lang="lv-LV" sz="2400" b="1" dirty="0">
                <a:solidFill>
                  <a:schemeClr val="bg1"/>
                </a:solidFill>
                <a:ea typeface="Verdana" panose="020B0604030504040204" pitchFamily="34" charset="0"/>
              </a:rPr>
              <a:t>  no 2023.gada</a:t>
            </a:r>
          </a:p>
          <a:p>
            <a:endParaRPr lang="lv-LV" sz="2400" b="1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r>
              <a:rPr lang="lv-LV" sz="2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  <a:p>
            <a:r>
              <a:rPr lang="lv-LV" sz="2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  <a:p>
            <a:endParaRPr lang="lv-LV" sz="20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lv-LV" sz="20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ED709D-CEAB-4211-9715-F417852AABFE}"/>
              </a:ext>
            </a:extLst>
          </p:cNvPr>
          <p:cNvSpPr txBox="1"/>
          <p:nvPr/>
        </p:nvSpPr>
        <p:spPr>
          <a:xfrm>
            <a:off x="3452191" y="383542"/>
            <a:ext cx="4075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600" dirty="0">
                <a:cs typeface="Segoe UI Light" panose="020B0502040204020203" pitchFamily="34" charset="0"/>
              </a:rPr>
              <a:t>KLP 2021.-2027. </a:t>
            </a:r>
            <a:r>
              <a:rPr lang="lv-LV" sz="1600" b="1" dirty="0">
                <a:cs typeface="Segoe UI Light" panose="020B0502040204020203" pitchFamily="34" charset="0"/>
              </a:rPr>
              <a:t>finansējuma pieaugums</a:t>
            </a:r>
            <a:r>
              <a:rPr lang="lv-LV" sz="1600" dirty="0">
                <a:cs typeface="Segoe UI Light" panose="020B0502040204020203" pitchFamily="34" charset="0"/>
              </a:rPr>
              <a:t>, salīdzinot ar iepriekšējo periodu ir </a:t>
            </a:r>
          </a:p>
          <a:p>
            <a:r>
              <a:rPr lang="lv-LV" sz="1600" b="1" dirty="0">
                <a:cs typeface="Segoe UI Light" panose="020B0502040204020203" pitchFamily="34" charset="0"/>
              </a:rPr>
              <a:t>par 24% lielāks </a:t>
            </a:r>
            <a:r>
              <a:rPr lang="lv-LV" sz="1600" dirty="0">
                <a:cs typeface="Segoe UI Light" panose="020B0502040204020203" pitchFamily="34" charset="0"/>
              </a:rPr>
              <a:t>– 3,3miljardi EUR</a:t>
            </a:r>
          </a:p>
        </p:txBody>
      </p:sp>
      <p:pic>
        <p:nvPicPr>
          <p:cNvPr id="4" name="Graphic 3" descr="Badge Tick1 with solid fill">
            <a:extLst>
              <a:ext uri="{FF2B5EF4-FFF2-40B4-BE49-F238E27FC236}">
                <a16:creationId xmlns:a16="http://schemas.microsoft.com/office/drawing/2014/main" id="{AD18E1AF-CFA3-4306-BB5A-8147F3A32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22002" y="508924"/>
            <a:ext cx="580231" cy="580231"/>
          </a:xfrm>
          <a:prstGeom prst="rect">
            <a:avLst/>
          </a:prstGeom>
        </p:spPr>
      </p:pic>
      <p:pic>
        <p:nvPicPr>
          <p:cNvPr id="5" name="Graphic 4" descr="Badge Tick1 with solid fill">
            <a:extLst>
              <a:ext uri="{FF2B5EF4-FFF2-40B4-BE49-F238E27FC236}">
                <a16:creationId xmlns:a16="http://schemas.microsoft.com/office/drawing/2014/main" id="{BEC4D95A-DA50-47D0-AAA9-D2826EB0E0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22002" y="1465102"/>
            <a:ext cx="580231" cy="580231"/>
          </a:xfrm>
          <a:prstGeom prst="rect">
            <a:avLst/>
          </a:prstGeom>
        </p:spPr>
      </p:pic>
      <p:pic>
        <p:nvPicPr>
          <p:cNvPr id="6" name="Graphic 5" descr="Badge Tick1 with solid fill">
            <a:extLst>
              <a:ext uri="{FF2B5EF4-FFF2-40B4-BE49-F238E27FC236}">
                <a16:creationId xmlns:a16="http://schemas.microsoft.com/office/drawing/2014/main" id="{1FFB9129-9EB3-4781-A395-614275AC7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22002" y="2421280"/>
            <a:ext cx="580231" cy="580231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9F24BA7-45C6-44C6-A4A1-9F8A26D72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4</a:t>
            </a:fld>
            <a:endParaRPr lang="lv-LV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C24857-1B69-4111-B14F-8E1A2229D960}"/>
              </a:ext>
            </a:extLst>
          </p:cNvPr>
          <p:cNvSpPr txBox="1"/>
          <p:nvPr/>
        </p:nvSpPr>
        <p:spPr>
          <a:xfrm>
            <a:off x="3452191" y="1339720"/>
            <a:ext cx="4075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600" b="1" dirty="0">
                <a:cs typeface="Segoe UI Light" panose="020B0502040204020203" pitchFamily="34" charset="0"/>
              </a:rPr>
              <a:t>Tiešajos maksājumos par 758  milj. EUR vairāk  </a:t>
            </a:r>
            <a:r>
              <a:rPr lang="lv-LV" sz="1600" dirty="0">
                <a:cs typeface="Segoe UI Light" panose="020B0502040204020203" pitchFamily="34" charset="0"/>
              </a:rPr>
              <a:t>(44% vairāk) kā iepriekšējā periodā – </a:t>
            </a:r>
          </a:p>
          <a:p>
            <a:r>
              <a:rPr lang="lv-LV" sz="1600" dirty="0">
                <a:cs typeface="Segoe UI Light" panose="020B0502040204020203" pitchFamily="34" charset="0"/>
              </a:rPr>
              <a:t>KOPĀ 2,475 miljardi EUR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649ADC-14F1-4970-AFED-046EA8FC0B84}"/>
              </a:ext>
            </a:extLst>
          </p:cNvPr>
          <p:cNvSpPr txBox="1"/>
          <p:nvPr/>
        </p:nvSpPr>
        <p:spPr>
          <a:xfrm>
            <a:off x="3452191" y="2341468"/>
            <a:ext cx="4075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600" b="1" dirty="0">
                <a:cs typeface="Segoe UI Light" panose="020B0502040204020203" pitchFamily="34" charset="0"/>
              </a:rPr>
              <a:t>Maksājumu likme pieaugs </a:t>
            </a:r>
            <a:r>
              <a:rPr lang="lv-LV" sz="1600" dirty="0">
                <a:cs typeface="Segoe UI Light" panose="020B0502040204020203" pitchFamily="34" charset="0"/>
              </a:rPr>
              <a:t>no 179 EUR/ha 2019.gadā </a:t>
            </a:r>
            <a:r>
              <a:rPr lang="lv-LV" sz="1600" b="1" dirty="0">
                <a:cs typeface="Segoe UI Light" panose="020B0502040204020203" pitchFamily="34" charset="0"/>
              </a:rPr>
              <a:t>līdz 215 EUR/ha 2027.gadā, </a:t>
            </a:r>
            <a:r>
              <a:rPr lang="lv-LV" sz="1600" dirty="0">
                <a:cs typeface="Segoe UI Light" panose="020B0502040204020203" pitchFamily="34" charset="0"/>
              </a:rPr>
              <a:t>no 66% līdz 80% no ES vidējā līmeņa</a:t>
            </a:r>
          </a:p>
        </p:txBody>
      </p:sp>
      <p:pic>
        <p:nvPicPr>
          <p:cNvPr id="10" name="Graphic 9" descr="Badge Tick1 with solid fill">
            <a:extLst>
              <a:ext uri="{FF2B5EF4-FFF2-40B4-BE49-F238E27FC236}">
                <a16:creationId xmlns:a16="http://schemas.microsoft.com/office/drawing/2014/main" id="{8E8ED17C-19F7-4A9F-AAE3-3C3C1440F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22002" y="3423028"/>
            <a:ext cx="580231" cy="58023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2247183-C154-4C7E-87DC-3E28430F88E7}"/>
              </a:ext>
            </a:extLst>
          </p:cNvPr>
          <p:cNvSpPr txBox="1"/>
          <p:nvPr/>
        </p:nvSpPr>
        <p:spPr>
          <a:xfrm>
            <a:off x="3452190" y="3343216"/>
            <a:ext cx="40750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600" b="1" dirty="0">
                <a:cs typeface="Segoe UI Light" panose="020B0502040204020203" pitchFamily="34" charset="0"/>
              </a:rPr>
              <a:t>Lauku attīstībai 848 milj. EUR </a:t>
            </a:r>
          </a:p>
          <a:p>
            <a:r>
              <a:rPr lang="lv-LV" sz="1600" dirty="0">
                <a:cs typeface="Segoe UI Light" panose="020B0502040204020203" pitchFamily="34" charset="0"/>
              </a:rPr>
              <a:t>+ ES atveseļošanās instrumenta finansējums </a:t>
            </a:r>
          </a:p>
          <a:p>
            <a:r>
              <a:rPr lang="lv-LV" sz="1600" dirty="0">
                <a:cs typeface="Segoe UI Light" panose="020B0502040204020203" pitchFamily="34" charset="0"/>
              </a:rPr>
              <a:t>84 milj. EUR</a:t>
            </a:r>
          </a:p>
        </p:txBody>
      </p:sp>
    </p:spTree>
    <p:extLst>
      <p:ext uri="{BB962C8B-B14F-4D97-AF65-F5344CB8AC3E}">
        <p14:creationId xmlns:p14="http://schemas.microsoft.com/office/powerpoint/2010/main" val="1403993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0C34E3BD-0AD1-4D86-95C0-0F1A71C31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1544782" cy="4319588"/>
          </a:xfrm>
          <a:solidFill>
            <a:srgbClr val="3E2020"/>
          </a:solidFill>
        </p:spPr>
        <p:txBody>
          <a:bodyPr>
            <a:normAutofit/>
          </a:bodyPr>
          <a:lstStyle/>
          <a:p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</a:t>
            </a:r>
            <a:b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endParaRPr lang="lv-LV" sz="2000" b="1" noProof="1">
              <a:solidFill>
                <a:schemeClr val="bg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B32ABCB-D477-48D8-8CA8-0910D796CB57}"/>
              </a:ext>
            </a:extLst>
          </p:cNvPr>
          <p:cNvSpPr txBox="1"/>
          <p:nvPr/>
        </p:nvSpPr>
        <p:spPr>
          <a:xfrm>
            <a:off x="2062280" y="239160"/>
            <a:ext cx="4801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b="1" dirty="0">
                <a:cs typeface="Segoe UI Light" panose="020B0502040204020203" pitchFamily="34" charset="0"/>
              </a:rPr>
              <a:t>Samazinātā PVN 5% likme svaigiem augļiem, </a:t>
            </a:r>
          </a:p>
          <a:p>
            <a:r>
              <a:rPr lang="lv-LV" b="1" dirty="0">
                <a:cs typeface="Segoe UI Light" panose="020B0502040204020203" pitchFamily="34" charset="0"/>
              </a:rPr>
              <a:t>ogām un dārzeņiem: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C26E74-08AF-4920-AC09-AFDEF7AFB23A}"/>
              </a:ext>
            </a:extLst>
          </p:cNvPr>
          <p:cNvSpPr txBox="1"/>
          <p:nvPr/>
        </p:nvSpPr>
        <p:spPr>
          <a:xfrm>
            <a:off x="56910" y="1312572"/>
            <a:ext cx="1513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800" b="1" cap="all" dirty="0">
                <a:solidFill>
                  <a:schemeClr val="bg1"/>
                </a:solidFill>
                <a:cs typeface="Segoe UI Light" panose="020B0502040204020203" pitchFamily="34" charset="0"/>
              </a:rPr>
              <a:t>Samazinātā </a:t>
            </a:r>
          </a:p>
          <a:p>
            <a:r>
              <a:rPr lang="lv-LV" sz="1800" b="1" cap="all" dirty="0">
                <a:solidFill>
                  <a:schemeClr val="bg1"/>
                </a:solidFill>
                <a:cs typeface="Segoe UI Light" panose="020B0502040204020203" pitchFamily="34" charset="0"/>
              </a:rPr>
              <a:t>PVN likme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8BF97C-D334-453F-B2D5-B8FFA58CFB6E}"/>
              </a:ext>
            </a:extLst>
          </p:cNvPr>
          <p:cNvSpPr txBox="1"/>
          <p:nvPr/>
        </p:nvSpPr>
        <p:spPr>
          <a:xfrm>
            <a:off x="2476317" y="834744"/>
            <a:ext cx="559846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lv-LV" dirty="0"/>
              <a:t>Ieviesta 2018.gadā uz laiku līdz 31.12.2020.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lv-LV" sz="5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lv-LV" dirty="0"/>
              <a:t>2020.gadā pagarināta līdz 31.12.2023.</a:t>
            </a:r>
          </a:p>
          <a:p>
            <a:endParaRPr lang="lv-LV" sz="11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97AEA3-F1B1-480D-AC5B-1CBD38B7849A}"/>
              </a:ext>
            </a:extLst>
          </p:cNvPr>
          <p:cNvSpPr txBox="1"/>
          <p:nvPr/>
        </p:nvSpPr>
        <p:spPr>
          <a:xfrm>
            <a:off x="2023362" y="1615772"/>
            <a:ext cx="55984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dirty="0"/>
              <a:t>Zemkopības ministrija strādā pie </a:t>
            </a:r>
            <a:r>
              <a:rPr lang="lv-LV" b="1" dirty="0"/>
              <a:t>samazinātās PVN likmes piemērošanas citiem pārtikas pamatproduktiem </a:t>
            </a:r>
            <a:r>
              <a:rPr lang="lv-LV" dirty="0"/>
              <a:t>– svaigai gaļai, svaigām zivīm, piena pamatproduktiem un olām</a:t>
            </a:r>
          </a:p>
          <a:p>
            <a:endParaRPr lang="lv-LV" dirty="0"/>
          </a:p>
        </p:txBody>
      </p:sp>
      <p:pic>
        <p:nvPicPr>
          <p:cNvPr id="7" name="Graphic 6" descr="Exclamation mark with solid fill">
            <a:extLst>
              <a:ext uri="{FF2B5EF4-FFF2-40B4-BE49-F238E27FC236}">
                <a16:creationId xmlns:a16="http://schemas.microsoft.com/office/drawing/2014/main" id="{CAF16F48-D501-4D57-95ED-FFE7474C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72287" y="1723879"/>
            <a:ext cx="571284" cy="571284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C433377-9E65-4BD1-AEB0-DC4D8189A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5</a:t>
            </a:fld>
            <a:endParaRPr lang="lv-LV"/>
          </a:p>
        </p:txBody>
      </p:sp>
      <p:pic>
        <p:nvPicPr>
          <p:cNvPr id="11" name="Picture 10" descr="A basket of carrots&#10;&#10;Description automatically generated with medium confidence">
            <a:extLst>
              <a:ext uri="{FF2B5EF4-FFF2-40B4-BE49-F238E27FC236}">
                <a16:creationId xmlns:a16="http://schemas.microsoft.com/office/drawing/2014/main" id="{959F792A-FF35-4C23-805C-A46A639E26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32" b="4399"/>
          <a:stretch/>
        </p:blipFill>
        <p:spPr>
          <a:xfrm>
            <a:off x="1544783" y="2508324"/>
            <a:ext cx="6133954" cy="248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03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EE24313-766C-4D56-8BD7-E61BEC0F14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51" t="22343" r="30803"/>
          <a:stretch/>
        </p:blipFill>
        <p:spPr>
          <a:xfrm>
            <a:off x="-2" y="-719738"/>
            <a:ext cx="2396836" cy="6064420"/>
          </a:xfrm>
          <a:prstGeom prst="rect">
            <a:avLst/>
          </a:prstGeom>
          <a:solidFill>
            <a:srgbClr val="3E2020"/>
          </a:solidFill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C288107-4D43-4DA6-B51A-8B6FDE6B8E81}"/>
              </a:ext>
            </a:extLst>
          </p:cNvPr>
          <p:cNvSpPr txBox="1"/>
          <p:nvPr/>
        </p:nvSpPr>
        <p:spPr>
          <a:xfrm>
            <a:off x="-1" y="-1148958"/>
            <a:ext cx="7678739" cy="858440"/>
          </a:xfrm>
          <a:prstGeom prst="rect">
            <a:avLst/>
          </a:prstGeom>
          <a:solidFill>
            <a:srgbClr val="E4DBD4">
              <a:alpha val="79000"/>
            </a:srgbClr>
          </a:solidFill>
        </p:spPr>
        <p:txBody>
          <a:bodyPr wrap="square" rtlCol="0">
            <a:spAutoFit/>
          </a:bodyPr>
          <a:lstStyle/>
          <a:p>
            <a:r>
              <a:rPr lang="lv-LV" sz="2489" b="1" dirty="0">
                <a:latin typeface="Verdana" panose="020B0604030504040204" pitchFamily="34" charset="0"/>
                <a:ea typeface="Verdana" panose="020B0604030504040204" pitchFamily="34" charset="0"/>
              </a:rPr>
              <a:t>Bezmaksas augļi, dārzeņi un piens bērniem </a:t>
            </a:r>
            <a:r>
              <a:rPr lang="fr-FR" sz="2489" dirty="0" err="1">
                <a:latin typeface="Verdana" panose="020B0604030504040204" pitchFamily="34" charset="0"/>
                <a:ea typeface="Verdana" panose="020B0604030504040204" pitchFamily="34" charset="0"/>
              </a:rPr>
              <a:t>programmā</a:t>
            </a:r>
            <a:r>
              <a:rPr lang="fr-FR" sz="2489" dirty="0">
                <a:latin typeface="Verdana" panose="020B0604030504040204" pitchFamily="34" charset="0"/>
                <a:ea typeface="Verdana" panose="020B0604030504040204" pitchFamily="34" charset="0"/>
              </a:rPr>
              <a:t> “</a:t>
            </a:r>
            <a:r>
              <a:rPr lang="fr-FR" sz="2489" dirty="0" err="1">
                <a:latin typeface="Verdana" panose="020B0604030504040204" pitchFamily="34" charset="0"/>
                <a:ea typeface="Verdana" panose="020B0604030504040204" pitchFamily="34" charset="0"/>
              </a:rPr>
              <a:t>Piens</a:t>
            </a:r>
            <a:r>
              <a:rPr lang="fr-FR" sz="2489" dirty="0">
                <a:latin typeface="Verdana" panose="020B0604030504040204" pitchFamily="34" charset="0"/>
                <a:ea typeface="Verdana" panose="020B0604030504040204" pitchFamily="34" charset="0"/>
              </a:rPr>
              <a:t> un </a:t>
            </a:r>
            <a:r>
              <a:rPr lang="fr-FR" sz="2489" dirty="0" err="1">
                <a:latin typeface="Verdana" panose="020B0604030504040204" pitchFamily="34" charset="0"/>
                <a:ea typeface="Verdana" panose="020B0604030504040204" pitchFamily="34" charset="0"/>
              </a:rPr>
              <a:t>augļi</a:t>
            </a:r>
            <a:r>
              <a:rPr lang="fr-FR" sz="2489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fr-FR" sz="2489" dirty="0" err="1">
                <a:latin typeface="Verdana" panose="020B0604030504040204" pitchFamily="34" charset="0"/>
                <a:ea typeface="Verdana" panose="020B0604030504040204" pitchFamily="34" charset="0"/>
              </a:rPr>
              <a:t>skolai</a:t>
            </a:r>
            <a:r>
              <a:rPr lang="fr-FR" sz="2489" dirty="0">
                <a:latin typeface="Verdana" panose="020B0604030504040204" pitchFamily="34" charset="0"/>
                <a:ea typeface="Verdana" panose="020B0604030504040204" pitchFamily="34" charset="0"/>
              </a:rPr>
              <a:t>” </a:t>
            </a:r>
            <a:endParaRPr lang="lv-LV" sz="2489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B2E76D3-5E12-47F9-94FA-BD29B551D43F}"/>
              </a:ext>
            </a:extLst>
          </p:cNvPr>
          <p:cNvSpPr/>
          <p:nvPr/>
        </p:nvSpPr>
        <p:spPr>
          <a:xfrm>
            <a:off x="-3" y="0"/>
            <a:ext cx="7678739" cy="1115291"/>
          </a:xfrm>
          <a:prstGeom prst="rect">
            <a:avLst/>
          </a:prstGeom>
          <a:solidFill>
            <a:srgbClr val="3E20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A4AE36-B736-4108-AAB6-A00F0874D6DB}"/>
              </a:ext>
            </a:extLst>
          </p:cNvPr>
          <p:cNvSpPr txBox="1"/>
          <p:nvPr/>
        </p:nvSpPr>
        <p:spPr>
          <a:xfrm>
            <a:off x="200892" y="303934"/>
            <a:ext cx="7190510" cy="707886"/>
          </a:xfrm>
          <a:prstGeom prst="rect">
            <a:avLst/>
          </a:prstGeom>
          <a:solidFill>
            <a:srgbClr val="3E2020"/>
          </a:solidFill>
        </p:spPr>
        <p:txBody>
          <a:bodyPr wrap="square" rtlCol="0">
            <a:spAutoFit/>
          </a:bodyPr>
          <a:lstStyle/>
          <a:p>
            <a:r>
              <a:rPr lang="lv-LV" sz="2000" dirty="0">
                <a:solidFill>
                  <a:schemeClr val="bg1"/>
                </a:solidFill>
                <a:ea typeface="Verdana" panose="020B0604030504040204" pitchFamily="34" charset="0"/>
              </a:rPr>
              <a:t>2019.-2021. pirmsskolas un 1.-9.klases </a:t>
            </a:r>
            <a:r>
              <a:rPr lang="lv-LV" sz="2000" b="1" dirty="0">
                <a:solidFill>
                  <a:schemeClr val="bg1"/>
                </a:solidFill>
                <a:ea typeface="Verdana" panose="020B0604030504040204" pitchFamily="34" charset="0"/>
              </a:rPr>
              <a:t>bērni bez maksas saņēma </a:t>
            </a:r>
          </a:p>
          <a:p>
            <a:r>
              <a:rPr lang="lv-LV" sz="2000" b="1" dirty="0">
                <a:solidFill>
                  <a:schemeClr val="bg1"/>
                </a:solidFill>
                <a:ea typeface="Verdana" panose="020B0604030504040204" pitchFamily="34" charset="0"/>
              </a:rPr>
              <a:t>3168 tonnas svaigu augļu un dārzeņu, 7173 tonnas piena 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BE78A608-6EF3-4890-B46A-897D3DD2A398}"/>
              </a:ext>
            </a:extLst>
          </p:cNvPr>
          <p:cNvGraphicFramePr>
            <a:graphicFrameLocks/>
          </p:cNvGraphicFramePr>
          <p:nvPr/>
        </p:nvGraphicFramePr>
        <p:xfrm>
          <a:off x="2509739" y="1419225"/>
          <a:ext cx="4768758" cy="27085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6DF083-BAC4-4FC4-928E-77D228338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6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136406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C83E532-0FF4-4D24-B5FA-8A69701394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9" t="10766" r="379" b="8142"/>
          <a:stretch/>
        </p:blipFill>
        <p:spPr>
          <a:xfrm>
            <a:off x="3064120" y="1881218"/>
            <a:ext cx="4614618" cy="2496612"/>
          </a:xfrm>
          <a:prstGeom prst="rect">
            <a:avLst/>
          </a:prstGeom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0C34E3BD-0AD1-4D86-95C0-0F1A71C31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3110125" cy="4319588"/>
          </a:xfrm>
          <a:solidFill>
            <a:srgbClr val="3E2020"/>
          </a:solidFill>
        </p:spPr>
        <p:txBody>
          <a:bodyPr>
            <a:normAutofit/>
          </a:bodyPr>
          <a:lstStyle/>
          <a:p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</a:t>
            </a:r>
            <a:b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endParaRPr lang="lv-LV" sz="2000" b="1" noProof="1">
              <a:solidFill>
                <a:schemeClr val="bg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C26E74-08AF-4920-AC09-AFDEF7AFB23A}"/>
              </a:ext>
            </a:extLst>
          </p:cNvPr>
          <p:cNvSpPr txBox="1"/>
          <p:nvPr/>
        </p:nvSpPr>
        <p:spPr>
          <a:xfrm>
            <a:off x="512574" y="1159873"/>
            <a:ext cx="20389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000" b="1" dirty="0">
                <a:solidFill>
                  <a:schemeClr val="bg1"/>
                </a:solidFill>
                <a:cs typeface="Segoe UI Light" panose="020B0502040204020203" pitchFamily="34" charset="0"/>
              </a:rPr>
              <a:t>VALSTS </a:t>
            </a:r>
          </a:p>
          <a:p>
            <a:r>
              <a:rPr lang="lv-LV" sz="2000" b="1" dirty="0">
                <a:solidFill>
                  <a:schemeClr val="bg1"/>
                </a:solidFill>
                <a:cs typeface="Segoe UI Light" panose="020B0502040204020203" pitchFamily="34" charset="0"/>
              </a:rPr>
              <a:t>ATBALSTS – </a:t>
            </a:r>
          </a:p>
          <a:p>
            <a:r>
              <a:rPr lang="lv-LV" sz="2000" b="1" dirty="0">
                <a:solidFill>
                  <a:schemeClr val="bg1"/>
                </a:solidFill>
              </a:rPr>
              <a:t>turpina pieaugt subsīdijas lauksaimniekiem</a:t>
            </a:r>
          </a:p>
          <a:p>
            <a:endParaRPr lang="lv-LV" sz="2000" b="1" cap="all" dirty="0">
              <a:solidFill>
                <a:schemeClr val="bg1"/>
              </a:solidFill>
            </a:endParaRP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F7CABBE4-4329-4A88-99DC-BC6F8DF225C8}"/>
              </a:ext>
            </a:extLst>
          </p:cNvPr>
          <p:cNvGraphicFramePr>
            <a:graphicFrameLocks/>
          </p:cNvGraphicFramePr>
          <p:nvPr/>
        </p:nvGraphicFramePr>
        <p:xfrm>
          <a:off x="4262411" y="0"/>
          <a:ext cx="3054637" cy="1938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1" name="Graphic 10" descr="Coins outline">
            <a:extLst>
              <a:ext uri="{FF2B5EF4-FFF2-40B4-BE49-F238E27FC236}">
                <a16:creationId xmlns:a16="http://schemas.microsoft.com/office/drawing/2014/main" id="{B4D0115A-9628-42CF-ABB6-82AA0AF9EB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47465" y="1022134"/>
            <a:ext cx="470674" cy="470674"/>
          </a:xfrm>
          <a:prstGeom prst="rect">
            <a:avLst/>
          </a:prstGeom>
        </p:spPr>
      </p:pic>
      <p:pic>
        <p:nvPicPr>
          <p:cNvPr id="12" name="Graphic 11" descr="Euro outline">
            <a:extLst>
              <a:ext uri="{FF2B5EF4-FFF2-40B4-BE49-F238E27FC236}">
                <a16:creationId xmlns:a16="http://schemas.microsoft.com/office/drawing/2014/main" id="{0AF341FF-475B-4019-BED4-97DE23DEEA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67220" y="802082"/>
            <a:ext cx="715582" cy="715582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5448FF-F912-45B0-8E1A-FB877E562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7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001713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0C34E3BD-0AD1-4D86-95C0-0F1A71C31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884881" cy="4319588"/>
          </a:xfrm>
          <a:solidFill>
            <a:srgbClr val="3E2020"/>
          </a:solidFill>
        </p:spPr>
        <p:txBody>
          <a:bodyPr>
            <a:normAutofit/>
          </a:bodyPr>
          <a:lstStyle/>
          <a:p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ATBALSTS</a:t>
            </a:r>
            <a:b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LATGALES</a:t>
            </a:r>
            <a:b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REĢIONĀ</a:t>
            </a:r>
            <a:b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b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</a:t>
            </a:r>
            <a:r>
              <a:rPr lang="lv-LV" sz="2000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LAP 2014-2020 </a:t>
            </a:r>
            <a:endParaRPr lang="lv-LV" sz="2000" noProof="1">
              <a:solidFill>
                <a:schemeClr val="bg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28AC15-443A-4F80-B25D-98719A91E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8</a:t>
            </a:fld>
            <a:endParaRPr lang="lv-LV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385A9D-324F-4C5F-B3CA-7AD765F26533}"/>
              </a:ext>
            </a:extLst>
          </p:cNvPr>
          <p:cNvSpPr txBox="1"/>
          <p:nvPr/>
        </p:nvSpPr>
        <p:spPr>
          <a:xfrm>
            <a:off x="2484365" y="480655"/>
            <a:ext cx="502516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v-LV" sz="1600" dirty="0">
                <a:cs typeface="Segoe UI Light" panose="020B0502040204020203" pitchFamily="34" charset="0"/>
              </a:rPr>
              <a:t>Pasākumā «Ieguldījumi materiālajos aktīvos»:</a:t>
            </a:r>
          </a:p>
          <a:p>
            <a:pPr algn="just"/>
            <a:r>
              <a:rPr lang="lv-LV" sz="1600" b="1" dirty="0">
                <a:cs typeface="Segoe UI Light" panose="020B0502040204020203" pitchFamily="34" charset="0"/>
              </a:rPr>
              <a:t>Latgales reģionā </a:t>
            </a:r>
            <a:r>
              <a:rPr lang="lv-LV" b="1" dirty="0">
                <a:cs typeface="Segoe UI Light" panose="020B0502040204020203" pitchFamily="34" charset="0"/>
              </a:rPr>
              <a:t>1888 projekti (</a:t>
            </a:r>
            <a:r>
              <a:rPr lang="lv-LV" sz="1600" b="1" dirty="0">
                <a:cs typeface="Segoe UI Light" panose="020B0502040204020203" pitchFamily="34" charset="0"/>
              </a:rPr>
              <a:t>92,34 milj. EUR) </a:t>
            </a:r>
          </a:p>
          <a:p>
            <a:pPr algn="just"/>
            <a:endParaRPr lang="lv-LV" sz="1600" dirty="0">
              <a:cs typeface="Segoe UI Light" panose="020B0502040204020203" pitchFamily="34" charset="0"/>
            </a:endParaRPr>
          </a:p>
          <a:p>
            <a:pPr algn="just"/>
            <a:r>
              <a:rPr lang="lv-LV" sz="1600" b="1" dirty="0">
                <a:cs typeface="Segoe UI Light" panose="020B0502040204020203" pitchFamily="34" charset="0"/>
              </a:rPr>
              <a:t>Atbalsts uzņēmējdarbības uzsākšanai</a:t>
            </a:r>
            <a:r>
              <a:rPr lang="lv-LV" sz="1600" dirty="0">
                <a:cs typeface="Segoe UI Light" panose="020B0502040204020203" pitchFamily="34" charset="0"/>
              </a:rPr>
              <a:t>, attīstot mazās saimniecības, </a:t>
            </a:r>
            <a:r>
              <a:rPr lang="lv-LV" sz="1600" b="1" dirty="0">
                <a:cs typeface="Segoe UI Light" panose="020B0502040204020203" pitchFamily="34" charset="0"/>
              </a:rPr>
              <a:t>Latgales reģionā </a:t>
            </a:r>
            <a:r>
              <a:rPr lang="lv-LV" sz="1600" dirty="0">
                <a:cs typeface="Segoe UI Light" panose="020B0502040204020203" pitchFamily="34" charset="0"/>
              </a:rPr>
              <a:t>atbalstīti </a:t>
            </a:r>
            <a:r>
              <a:rPr lang="lv-LV" b="1" dirty="0">
                <a:cs typeface="Segoe UI Light" panose="020B0502040204020203" pitchFamily="34" charset="0"/>
              </a:rPr>
              <a:t>953 projekti </a:t>
            </a:r>
          </a:p>
          <a:p>
            <a:pPr algn="just"/>
            <a:r>
              <a:rPr lang="lv-LV" sz="1600" b="1" dirty="0">
                <a:cs typeface="Segoe UI Light" panose="020B0502040204020203" pitchFamily="34" charset="0"/>
              </a:rPr>
              <a:t>(13,2 milj. EUR)</a:t>
            </a:r>
          </a:p>
        </p:txBody>
      </p:sp>
      <p:pic>
        <p:nvPicPr>
          <p:cNvPr id="5" name="Graphic 4" descr="Badge Tick1 outline">
            <a:extLst>
              <a:ext uri="{FF2B5EF4-FFF2-40B4-BE49-F238E27FC236}">
                <a16:creationId xmlns:a16="http://schemas.microsoft.com/office/drawing/2014/main" id="{BE595430-0460-4797-9001-9CB6B746E4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58380" y="533780"/>
            <a:ext cx="438071" cy="438071"/>
          </a:xfrm>
          <a:prstGeom prst="rect">
            <a:avLst/>
          </a:prstGeom>
        </p:spPr>
      </p:pic>
      <p:pic>
        <p:nvPicPr>
          <p:cNvPr id="16" name="Graphic 15" descr="Badge Tick1 outline">
            <a:extLst>
              <a:ext uri="{FF2B5EF4-FFF2-40B4-BE49-F238E27FC236}">
                <a16:creationId xmlns:a16="http://schemas.microsoft.com/office/drawing/2014/main" id="{4012F88C-19BC-4F11-8C4D-EE40F4BA8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58380" y="1355944"/>
            <a:ext cx="438071" cy="438071"/>
          </a:xfrm>
          <a:prstGeom prst="rect">
            <a:avLst/>
          </a:prstGeom>
        </p:spPr>
      </p:pic>
      <p:pic>
        <p:nvPicPr>
          <p:cNvPr id="9" name="Graphic 8" descr="Badge Tick1 outline">
            <a:extLst>
              <a:ext uri="{FF2B5EF4-FFF2-40B4-BE49-F238E27FC236}">
                <a16:creationId xmlns:a16="http://schemas.microsoft.com/office/drawing/2014/main" id="{0E36BCCF-7ECE-4098-8D02-94734610B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28110" y="2266935"/>
            <a:ext cx="438071" cy="43807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CE86BDF-0934-40FB-9D64-4EDD5B0E176A}"/>
              </a:ext>
            </a:extLst>
          </p:cNvPr>
          <p:cNvSpPr txBox="1"/>
          <p:nvPr/>
        </p:nvSpPr>
        <p:spPr>
          <a:xfrm>
            <a:off x="2471747" y="2207717"/>
            <a:ext cx="5025163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v-LV" sz="1600" b="1" dirty="0">
                <a:cs typeface="Segoe UI Light" panose="020B0502040204020203" pitchFamily="34" charset="0"/>
              </a:rPr>
              <a:t>Atbalsts jaunajiem lauksaimniekiem </a:t>
            </a:r>
            <a:r>
              <a:rPr lang="lv-LV" sz="1600" dirty="0">
                <a:cs typeface="Segoe UI Light" panose="020B0502040204020203" pitchFamily="34" charset="0"/>
              </a:rPr>
              <a:t>uzņēmējdarbības uzsākšanai</a:t>
            </a:r>
            <a:r>
              <a:rPr lang="lv-LV" sz="1600" b="1" dirty="0">
                <a:cs typeface="Segoe UI Light" panose="020B0502040204020203" pitchFamily="34" charset="0"/>
              </a:rPr>
              <a:t> Latgales reģionā </a:t>
            </a:r>
            <a:r>
              <a:rPr lang="lv-LV" b="1" dirty="0">
                <a:cs typeface="Segoe UI Light" panose="020B0502040204020203" pitchFamily="34" charset="0"/>
              </a:rPr>
              <a:t>156 projekti </a:t>
            </a:r>
            <a:r>
              <a:rPr lang="lv-LV" sz="1600" b="1" dirty="0">
                <a:cs typeface="Segoe UI Light" panose="020B0502040204020203" pitchFamily="34" charset="0"/>
              </a:rPr>
              <a:t>(5,8 milj.EUR)</a:t>
            </a:r>
          </a:p>
          <a:p>
            <a:pPr algn="just"/>
            <a:endParaRPr lang="lv-LV" sz="1600" dirty="0">
              <a:cs typeface="Segoe UI Light" panose="020B0502040204020203" pitchFamily="34" charset="0"/>
            </a:endParaRPr>
          </a:p>
          <a:p>
            <a:pPr algn="just"/>
            <a:r>
              <a:rPr lang="lv-LV" sz="1600" b="1" dirty="0">
                <a:cs typeface="Segoe UI Light" panose="020B0502040204020203" pitchFamily="34" charset="0"/>
              </a:rPr>
              <a:t>Atbalsts lauksaimniecības produkcijas pārstrādātājiem</a:t>
            </a:r>
            <a:r>
              <a:rPr lang="lv-LV" sz="1600" dirty="0">
                <a:cs typeface="Segoe UI Light" panose="020B0502040204020203" pitchFamily="34" charset="0"/>
              </a:rPr>
              <a:t>, t.sk. mājražotājiem, apakšpasākumā "Atbalsts ieguldījumiem pārstrādē" </a:t>
            </a:r>
            <a:r>
              <a:rPr lang="lv-LV" sz="1600" b="1" dirty="0">
                <a:cs typeface="Segoe UI Light" panose="020B0502040204020203" pitchFamily="34" charset="0"/>
              </a:rPr>
              <a:t>Latgales reģionā 46 projekti </a:t>
            </a:r>
            <a:r>
              <a:rPr lang="lv-LV" sz="1600" dirty="0">
                <a:cs typeface="Segoe UI Light" panose="020B0502040204020203" pitchFamily="34" charset="0"/>
              </a:rPr>
              <a:t>(19 uzņēmumos) </a:t>
            </a:r>
            <a:r>
              <a:rPr lang="lv-LV" sz="1600" b="1" dirty="0">
                <a:cs typeface="Segoe UI Light" panose="020B0502040204020203" pitchFamily="34" charset="0"/>
              </a:rPr>
              <a:t>ar kopējo finansējumu 6,9 milj. EUR </a:t>
            </a:r>
          </a:p>
          <a:p>
            <a:pPr algn="just"/>
            <a:endParaRPr lang="lv-LV" sz="1600" dirty="0">
              <a:cs typeface="Segoe UI Light" panose="020B0502040204020203" pitchFamily="34" charset="0"/>
            </a:endParaRPr>
          </a:p>
        </p:txBody>
      </p:sp>
      <p:pic>
        <p:nvPicPr>
          <p:cNvPr id="15" name="Graphic 14" descr="Badge Tick1 outline">
            <a:extLst>
              <a:ext uri="{FF2B5EF4-FFF2-40B4-BE49-F238E27FC236}">
                <a16:creationId xmlns:a16="http://schemas.microsoft.com/office/drawing/2014/main" id="{8083D936-A289-464B-8640-7AA9A8052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46294" y="3035121"/>
            <a:ext cx="438071" cy="43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8044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4DC3AA-BD76-427C-BBEC-B65E42575DD2}"/>
              </a:ext>
            </a:extLst>
          </p:cNvPr>
          <p:cNvSpPr/>
          <p:nvPr/>
        </p:nvSpPr>
        <p:spPr>
          <a:xfrm>
            <a:off x="7523018" y="0"/>
            <a:ext cx="155720" cy="4319588"/>
          </a:xfrm>
          <a:prstGeom prst="rect">
            <a:avLst/>
          </a:prstGeom>
          <a:gradFill flip="none" rotWithShape="1">
            <a:gsLst>
              <a:gs pos="69115">
                <a:srgbClr val="3E2020"/>
              </a:gs>
              <a:gs pos="42700">
                <a:srgbClr val="3E2020"/>
              </a:gs>
              <a:gs pos="0">
                <a:srgbClr val="3E2020"/>
              </a:gs>
              <a:gs pos="100000">
                <a:srgbClr val="3E2020">
                  <a:alpha val="66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A0C6058-41CB-44F7-841F-574B3B874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9</a:t>
            </a:fld>
            <a:endParaRPr lang="lv-LV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A2505B-EC91-42B0-B7C5-BDB2D3D4B81B}"/>
              </a:ext>
            </a:extLst>
          </p:cNvPr>
          <p:cNvSpPr txBox="1"/>
          <p:nvPr/>
        </p:nvSpPr>
        <p:spPr>
          <a:xfrm>
            <a:off x="979498" y="639995"/>
            <a:ext cx="5905752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v-LV" sz="1600" dirty="0">
                <a:cs typeface="Segoe UI Light" panose="020B0502040204020203" pitchFamily="34" charset="0"/>
              </a:rPr>
              <a:t>Pārejas periodā 2021.-2022. ELFLA </a:t>
            </a:r>
            <a:r>
              <a:rPr lang="lv-LV" sz="1600" b="1" dirty="0">
                <a:cs typeface="Segoe UI Light" panose="020B0502040204020203" pitchFamily="34" charset="0"/>
              </a:rPr>
              <a:t>platību maksājumu īstenošana "Bioloģiskā lauksaimniecība"</a:t>
            </a:r>
            <a:r>
              <a:rPr lang="lv-LV" sz="1600" dirty="0">
                <a:cs typeface="Segoe UI Light" panose="020B0502040204020203" pitchFamily="34" charset="0"/>
              </a:rPr>
              <a:t> 70 milj. EUR, no kura </a:t>
            </a:r>
            <a:r>
              <a:rPr lang="lv-LV" sz="1600" b="1" dirty="0">
                <a:cs typeface="Segoe UI Light" panose="020B0502040204020203" pitchFamily="34" charset="0"/>
              </a:rPr>
              <a:t>Latgales reģionam orientējoši 20 milj. EUR jeb 28,6% </a:t>
            </a:r>
          </a:p>
          <a:p>
            <a:pPr algn="just"/>
            <a:endParaRPr lang="lv-LV" sz="1600" dirty="0">
              <a:cs typeface="Segoe UI Light" panose="020B0502040204020203" pitchFamily="34" charset="0"/>
            </a:endParaRPr>
          </a:p>
          <a:p>
            <a:pPr algn="just"/>
            <a:r>
              <a:rPr lang="lv-LV" sz="1600" dirty="0">
                <a:cs typeface="Segoe UI Light" panose="020B0502040204020203" pitchFamily="34" charset="0"/>
              </a:rPr>
              <a:t>Pārejas periodā 2021.-2022. </a:t>
            </a:r>
            <a:r>
              <a:rPr lang="lv-LV" sz="1600" b="1" dirty="0">
                <a:cs typeface="Segoe UI Light" panose="020B0502040204020203" pitchFamily="34" charset="0"/>
              </a:rPr>
              <a:t>agrovides un klimata maksājumu īstenošanai </a:t>
            </a:r>
            <a:r>
              <a:rPr lang="lv-LV" sz="1600" dirty="0">
                <a:cs typeface="Segoe UI Light" panose="020B0502040204020203" pitchFamily="34" charset="0"/>
              </a:rPr>
              <a:t>paredzēti 33,2 milj.EUR,</a:t>
            </a:r>
            <a:r>
              <a:rPr lang="lv-LV" sz="1600" b="1" dirty="0">
                <a:cs typeface="Segoe UI Light" panose="020B0502040204020203" pitchFamily="34" charset="0"/>
              </a:rPr>
              <a:t> no kura Latgales reģionam orientējoši 7,2 milj. EUR jeb 21,7%</a:t>
            </a:r>
          </a:p>
        </p:txBody>
      </p:sp>
      <p:pic>
        <p:nvPicPr>
          <p:cNvPr id="9" name="Graphic 8" descr="Badge Tick1 outline">
            <a:extLst>
              <a:ext uri="{FF2B5EF4-FFF2-40B4-BE49-F238E27FC236}">
                <a16:creationId xmlns:a16="http://schemas.microsoft.com/office/drawing/2014/main" id="{EF4779C2-2D11-46A8-9984-1648D4D07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8216" y="813806"/>
            <a:ext cx="438071" cy="438071"/>
          </a:xfrm>
          <a:prstGeom prst="rect">
            <a:avLst/>
          </a:prstGeom>
        </p:spPr>
      </p:pic>
      <p:pic>
        <p:nvPicPr>
          <p:cNvPr id="10" name="Graphic 9" descr="Badge Tick1 outline">
            <a:extLst>
              <a:ext uri="{FF2B5EF4-FFF2-40B4-BE49-F238E27FC236}">
                <a16:creationId xmlns:a16="http://schemas.microsoft.com/office/drawing/2014/main" id="{44ECA30B-FEA9-40FD-B0C0-BD318B7E9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1427" y="1790855"/>
            <a:ext cx="438071" cy="43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173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0C34E3BD-0AD1-4D86-95C0-0F1A71C31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884881" cy="4319588"/>
          </a:xfrm>
          <a:solidFill>
            <a:srgbClr val="3E2020"/>
          </a:solidFill>
        </p:spPr>
        <p:txBody>
          <a:bodyPr>
            <a:normAutofit/>
          </a:bodyPr>
          <a:lstStyle/>
          <a:p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IZGLĪTĪBA</a:t>
            </a:r>
            <a:endParaRPr lang="lv-LV" sz="2000" b="1" noProof="1">
              <a:solidFill>
                <a:schemeClr val="bg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28AC15-443A-4F80-B25D-98719A91E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10</a:t>
            </a:fld>
            <a:endParaRPr lang="lv-LV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E826C4-28F8-4EE1-B029-8D3831088E7B}"/>
              </a:ext>
            </a:extLst>
          </p:cNvPr>
          <p:cNvSpPr txBox="1"/>
          <p:nvPr/>
        </p:nvSpPr>
        <p:spPr>
          <a:xfrm>
            <a:off x="2785588" y="1005632"/>
            <a:ext cx="467494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lv-LV" sz="1600" b="1" dirty="0">
                <a:cs typeface="Segoe UI Light" panose="020B0502040204020203" pitchFamily="34" charset="0"/>
              </a:rPr>
              <a:t>2022.gadā zinātnes universitātei «Latvijas Lauksaimniecības universitāte» pievienota </a:t>
            </a:r>
            <a:r>
              <a:rPr lang="lv-LV" sz="1600" dirty="0">
                <a:cs typeface="Segoe UI Light" panose="020B0502040204020203" pitchFamily="34" charset="0"/>
              </a:rPr>
              <a:t>Austrumlatvijā lielākā ar lauksaimniecību saistītā profesionālās izglītības iestāde –   </a:t>
            </a:r>
            <a:r>
              <a:rPr lang="lv-LV" sz="1600" b="1" dirty="0">
                <a:cs typeface="Segoe UI Light" panose="020B0502040204020203" pitchFamily="34" charset="0"/>
              </a:rPr>
              <a:t>Malnavas koledža </a:t>
            </a:r>
            <a:r>
              <a:rPr lang="lv-LV" sz="1600" dirty="0">
                <a:cs typeface="Segoe UI Light" panose="020B0502040204020203" pitchFamily="34" charset="0"/>
              </a:rPr>
              <a:t>(aģentūras statusā)</a:t>
            </a:r>
          </a:p>
          <a:p>
            <a:pPr lvl="0"/>
            <a:endParaRPr lang="lv-LV" sz="1600" dirty="0">
              <a:cs typeface="Segoe UI Light" panose="020B0502040204020203" pitchFamily="34" charset="0"/>
            </a:endParaRPr>
          </a:p>
          <a:p>
            <a:pPr lvl="0"/>
            <a:endParaRPr lang="lv-LV" sz="1600" dirty="0">
              <a:cs typeface="Segoe UI Light" panose="020B0502040204020203" pitchFamily="34" charset="0"/>
            </a:endParaRPr>
          </a:p>
          <a:p>
            <a:pPr lvl="0"/>
            <a:r>
              <a:rPr lang="lv-LV" sz="1600" dirty="0">
                <a:cs typeface="Segoe UI Light" panose="020B0502040204020203" pitchFamily="34" charset="0"/>
              </a:rPr>
              <a:t>2022.gadā Malnavas koledžā tiek īstenoti valsts budžeta finansēti </a:t>
            </a:r>
            <a:r>
              <a:rPr lang="lv-LV" sz="1600" b="1" dirty="0">
                <a:cs typeface="Segoe UI Light" panose="020B0502040204020203" pitchFamily="34" charset="0"/>
              </a:rPr>
              <a:t>investīciju projekti 5,61 milj. EUR</a:t>
            </a:r>
          </a:p>
        </p:txBody>
      </p:sp>
      <p:pic>
        <p:nvPicPr>
          <p:cNvPr id="11" name="Graphic 10" descr="Badge Tick1 with solid fill">
            <a:extLst>
              <a:ext uri="{FF2B5EF4-FFF2-40B4-BE49-F238E27FC236}">
                <a16:creationId xmlns:a16="http://schemas.microsoft.com/office/drawing/2014/main" id="{A3A6A3F2-540D-4ECE-B3AE-50C1D2856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46631" y="1465860"/>
            <a:ext cx="580231" cy="580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365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23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A4E7DB-6901-4933-858D-1319C27B2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11</a:t>
            </a:fld>
            <a:endParaRPr lang="lv-LV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879284-780B-4A4E-A589-0F24D074E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556" y="849027"/>
            <a:ext cx="2241625" cy="224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019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6907</TotalTime>
  <Words>500</Words>
  <Application>Microsoft Office PowerPoint</Application>
  <PresentationFormat>Custom</PresentationFormat>
  <Paragraphs>83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  </vt:lpstr>
      <vt:lpstr>PowerPoint Presentation</vt:lpstr>
      <vt:lpstr>  </vt:lpstr>
      <vt:lpstr> ATBALSTS  LATGALES  REĢIONĀ   LAP 2014-2020 </vt:lpstr>
      <vt:lpstr>PowerPoint Presentation</vt:lpstr>
      <vt:lpstr> IZGLĪTĪBA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Kristīne Kļaveniece</dc:creator>
  <cp:lastModifiedBy>Kristīne Kļaveniece</cp:lastModifiedBy>
  <cp:revision>163</cp:revision>
  <cp:lastPrinted>2022-06-09T07:35:15Z</cp:lastPrinted>
  <dcterms:created xsi:type="dcterms:W3CDTF">2021-02-20T08:41:22Z</dcterms:created>
  <dcterms:modified xsi:type="dcterms:W3CDTF">2022-08-22T15:45:37Z</dcterms:modified>
</cp:coreProperties>
</file>