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48" r:id="rId4"/>
    <p:sldMasterId id="2147483817" r:id="rId5"/>
  </p:sldMasterIdLst>
  <p:notesMasterIdLst>
    <p:notesMasterId r:id="rId18"/>
  </p:notesMasterIdLst>
  <p:sldIdLst>
    <p:sldId id="5231" r:id="rId6"/>
    <p:sldId id="26230" r:id="rId7"/>
    <p:sldId id="26225" r:id="rId8"/>
    <p:sldId id="26227" r:id="rId9"/>
    <p:sldId id="26228" r:id="rId10"/>
    <p:sldId id="26229" r:id="rId11"/>
    <p:sldId id="26231" r:id="rId12"/>
    <p:sldId id="26232" r:id="rId13"/>
    <p:sldId id="5261" r:id="rId14"/>
    <p:sldId id="5263" r:id="rId15"/>
    <p:sldId id="5258" r:id="rId16"/>
    <p:sldId id="5265" r:id="rId17"/>
  </p:sldIdLst>
  <p:sldSz cx="12192000" cy="6858000"/>
  <p:notesSz cx="6724650" cy="9774238"/>
  <p:defaultTextStyle>
    <a:defPPr>
      <a:defRPr lang="en-US"/>
    </a:defPPr>
    <a:lvl1pPr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68313" indent="-111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38213" indent="-238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408113" indent="-365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78013" indent="-492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4605F02-E2F0-9B1E-9BC9-0D0FFF01B97F}" name="Aina Greiškāne" initials="AG" userId="Aina Greiškāne" providerId="None"/>
  <p188:author id="{4DB93205-E345-B880-B421-8874B97FB110}" name="Jolanta Baldunčika" initials="JB" userId="Jolanta Baldunčika" providerId="None"/>
  <p188:author id="{67BFD006-4A84-6670-1946-84CCCEEF5B28}" name="Elīna Zariņa" initials="FM" userId="Elīna Zariņa" providerId="None"/>
  <p188:author id="{86461C09-B63A-0DAC-74E9-9C7B9EFDE257}" name="Kristīne Ancāne" initials="" userId="S::kristine.ancane@fm.gov.lv::4ff00dd1-3910-46cb-aa77-ce3ce896e651" providerId="AD"/>
  <p188:author id="{61DDDE13-A614-2F4D-0B89-9DD87263E92D}" name="Svetlana Ševčenko" initials="SŠ" userId="Svetlana Ševčenko" providerId="None"/>
  <p188:author id="{BB8A8519-8E31-F402-B125-D86B870AF437}" name="Jevgēnijs Burovs" initials="JB" userId="S::jevgenijs.burovs@fm.gov.lv::d1d19b8b-0701-4618-85e3-ab5b64e67eb7" providerId="AD"/>
  <p188:author id="{DFE0EF1A-F6E6-C601-BEA6-06672B134444}" name="Signe Gulbe" initials="SG" userId="S::signe.gulbe@fm.gov.lv::b4afdaf5-a0e9-43ff-a641-146e3a435421" providerId="AD"/>
  <p188:author id="{1A3A781C-C1B4-F6F5-DDC2-CF32E6858092}" name="FM" initials="FM" userId="FM" providerId="None"/>
  <p188:author id="{9A249B1C-B28E-D22F-AC1E-BD75E220C274}" name="Liene Ernestsone" initials="LE" userId="Liene Ernestsone" providerId="None"/>
  <p188:author id="{E0012526-13FF-3B36-BDB5-F41CA1977849}" name="Finanšu ministrija" initials="FM" userId="Finanšu ministrija" providerId="None"/>
  <p188:author id="{D24E7227-62C1-1BFE-A079-381F9B05517C}" name="Līva Jirgensone" initials="LJ" userId="Līva Jirgensone" providerId="None"/>
  <p188:author id="{DAED532A-E6EB-032C-A3C5-D0ECC2894FBD}" name="Laura Naudiņa" initials="LN" userId="Laura Naudiņa" providerId="None"/>
  <p188:author id="{8FCDF52D-687B-DDAD-2CE1-1778654D9938}" name="Karīna Virse" initials="KV" userId="Karīna Virse" providerId="None"/>
  <p188:author id="{FCCE6C33-249C-D01A-7B93-32B3F10E5AB2}" name="Diāna Rancāne" initials="DR" userId="Diāna Rancāne" providerId="None"/>
  <p188:author id="{06439533-3907-FD95-F165-3DEC9EC69B3A}" name="Signe Gulbe" initials="SG" userId="Signe Gulbe" providerId="None"/>
  <p188:author id="{FA0D3D36-8023-781D-5F7A-0D70AD739277}" name="Diāna Rancāne" initials="DR" userId="S::diana.rancane@fm.gov.lv::3bcf1c19-26e6-4a38-9203-fedd7404be0c" providerId="AD"/>
  <p188:author id="{A511473A-529D-AFB9-A3FB-4AC250E86E3F}" name="Inita Petrova" initials="IP" userId="Inita Petrova" providerId="None"/>
  <p188:author id="{DD669F45-5ADE-5493-9B3E-8DEF9DE25B57}" name="Karīna Virse" initials="KV" userId="S::karina.virse@fm.gov.lv::33fba39f-9169-4232-ac56-c565de99a522" providerId="AD"/>
  <p188:author id="{215ACD4A-C272-F3F7-2CB0-D5DC68308839}" name="Dainis Linuzs" initials="DL" userId="Dainis Linuzs" providerId="None"/>
  <p188:author id="{02BF4A51-30F4-A089-9AF3-0B3D175C20CE}" name="Elīna Briļa" initials="EB" userId="Elīna Briļa" providerId="None"/>
  <p188:author id="{4F399051-F95D-310E-2D26-A49B87DEA48E}" name="Ance Rudzīte" initials="AR" userId="Ance Rudzīte" providerId="None"/>
  <p188:author id="{17999251-800F-2865-E0C6-F1DD72D7CB6A}" name="Ints Pelnis" initials="IP" userId="S::ints.pelnis@fm.gov.lv::c49f46f4-095f-4bce-aad1-78943011b615" providerId="AD"/>
  <p188:author id="{69F0C551-E811-DD16-CB50-DDF6746FC186}" name="Aļesja Boriseviča" initials="AB" userId="S::alesja.borisevica@fm.gov.lv::cd4dc687-bffd-426d-ac4a-c88c8c7caa2e" providerId="AD"/>
  <p188:author id="{5187F257-2980-48E5-12DF-D6EF6020C6D0}" name="Ain Greiškāne" initials="AG" userId="Ain Greiškāne" providerId="None"/>
  <p188:author id="{272C2661-E518-B6F1-8C84-C45CC303ED07}" name="Diāna Āboliņa" initials="DĀ" userId="Diāna Āboliņa" providerId="None"/>
  <p188:author id="{84E05662-A4B6-1DB1-ECEF-0FDD3F1B7D3E}" name="Ilze Mežsarga" initials="IM" userId="Ilze Mežsarga" providerId="None"/>
  <p188:author id="{02792065-8568-655B-B981-D55A14AC5FE3}" name="Evita Vamža" initials="EV" userId="Evita Vamža" providerId="None"/>
  <p188:author id="{3FFDF465-5919-08DD-EB76-314BBAD0D277}" name="Gita Tenisone" initials="GT" userId="Gita Tenisone" providerId="None"/>
  <p188:author id="{3769D666-D54D-3609-C23A-DFC2FC2883FE}" name="Dace Ķeze" initials="DĶ" userId="Dace Ķeze" providerId="None"/>
  <p188:author id="{46918F69-20E4-6CB2-889A-C2B03DFD56AD}" name="Inga Vajevska" initials="IV" userId="Inga Vajevska" providerId="None"/>
  <p188:author id="{F816A170-2CC4-F44C-CE92-DD35F94EFB0B}" name="Inese Lase" initials="IL" userId="Inese Lase" providerId="None"/>
  <p188:author id="{F526D476-27EE-4592-1C0E-59A7F683A0E6}" name="Sigita Grīnberga" initials="SG" userId="Sigita Grīnberga" providerId="None"/>
  <p188:author id="{CB26477F-24B0-674A-25B2-50C7B49B51D6}" name="Ilze Mežsarga" initials="IM" userId="S::ilze.mezsarga@fm.gov.lv::36f2069d-d8bf-49f7-ad3d-0a06bcfaec7b" providerId="AD"/>
  <p188:author id="{283A947F-1B38-D9C4-B8B6-00377730AAC1}" name="Andrejs Zambžetskis" initials="AZ" userId="Andrejs Zambžetskis" providerId="None"/>
  <p188:author id="{81736C8D-D524-4ECD-0DF2-40D921BE76D1}" name="Dainis Linužs" initials="DL" userId="Dainis Linužs" providerId="None"/>
  <p188:author id="{7381038F-5D62-B1A8-D9A7-941DE365CA23}" name="Solveiga Ozola" initials="SO" userId="S::solveiga.ozola@fm.gov.lv::83d8badb-6f8c-45bb-a77f-a4eafcb076a6" providerId="AD"/>
  <p188:author id="{B2361290-9D79-8B2C-DB70-DEE975444723}" name="Sanda Blumberga" initials="FM" userId="Sanda Blumberga" providerId="None"/>
  <p188:author id="{A2F9F097-6AEE-FB3F-955E-A76FA8C493D5}" name="Irita Barkāne" initials="IB" userId="Irita Barkāne" providerId="None"/>
  <p188:author id="{1342ED9C-F958-AD16-993B-A6B8C2E8732A}" name="Guntra Želve" initials="GŽ" userId="Guntra Želve" providerId="None"/>
  <p188:author id="{E847A79F-D443-B16B-EA28-69CB9B8B1BA4}" name="Anna Pukse " initials="AP" userId="Anna Pukse " providerId="None"/>
  <p188:author id="{4F0724A6-843A-3B07-6654-489C89A907D0}" name="Agnese Jasenoviča" initials="AJ" userId="Agnese Jasenoviča" providerId="None"/>
  <p188:author id="{F26303AF-3F83-F70C-BE39-2ED3E632BC17}" name="Anna Pukse" initials="AP" userId="Anna Pukse" providerId="None"/>
  <p188:author id="{DDA1A3AF-B11E-133C-50DA-386E19070081}" name="Kristīne Ancāne" initials="KA" userId="Kristīne Ancāne" providerId="None"/>
  <p188:author id="{FDF122BF-5318-FCEB-A110-DA40DC2E4C43}" name="Reinis Dzelzkalējs" initials="RD" userId="Reinis Dzelzkalējs" providerId="None"/>
  <p188:author id="{F5A95AC1-2843-DD2E-625A-FC11C0B9CF02}" name="Laura Naudiņa" initials="LN" userId="S::laura.naudina@fm.gov.lv::afb7c07f-c118-427a-bc87-1aafa29c5724" providerId="AD"/>
  <p188:author id="{F53BC4C6-97A2-7284-9588-AE3ADA29D61C}" name="Ieva Ziepniece" initials="IZ" userId="Ieva Ziepniece" providerId="None"/>
  <p188:author id="{D1F26EC8-EBD6-757D-1C96-FA6EF497A207}" name="Elīna Briļa" initials="EB" userId="S::elina.brila@fm.gov.lv::4baa56a2-06c1-473f-af0a-3688545fb2ab" providerId="AD"/>
  <p188:author id="{B29C72D1-89C9-D0DB-A9D1-13BE16DCAC5F}" name="Jekaterina Sorokina" initials="JS" userId="Jekaterina Sorokina" providerId="None"/>
  <p188:author id="{F0A639D3-B82C-9C6A-3512-09A443544F51}" name="Aļesja Boriseviča" initials="AB" userId="Aļesja Boriseviča" providerId="None"/>
  <p188:author id="{A0C885E7-C65A-8F89-7442-F204917D0A4E}" name="Reinis Dzelzkalējs" initials="" userId="S::reinis.dzelzkalejs@fm.gov.lv::a76de194-8465-4e43-9f6e-d05234b71a2d" providerId="AD"/>
  <p188:author id="{A6F4A7ED-5128-3A93-7744-78E1FFFDE00D}" name="Evita Vamža" initials="EV" userId="S::evita.vamza@fm.gov.lv::0a68930c-2547-429e-a544-6f76336b9b78" providerId="AD"/>
  <p188:author id="{E084FBEF-7640-9E3A-4720-886BF0D08EAC}" name="Arta Putniņa" initials="AP" userId="Arta Putniņa" providerId="None"/>
  <p188:author id="{3333C6F0-C75C-75EE-1AF8-BC61331C21D0}" name="Maruta Sbitņeva" initials="MS" userId="Maruta Sbitņeva" providerId="None"/>
  <p188:author id="{93CF8DF7-ACD3-7E47-F16D-3D031C6CAA2B}" name="Evita Bāliņa" initials="EBā" userId="Evita Bāliņa" providerId="None"/>
  <p188:author id="{166947FA-CD7E-6C6D-90F1-6EC9904D8EBA}" name="Dainis Linužs" initials="DL" userId="S::dainis.linuzs@fm.gov.lv::ca048683-7f9f-4a85-ad35-24077eee33c8" providerId="AD"/>
  <p188:author id="{5257D9FE-909C-EBCE-3679-A9C26476D6E9}" name="Ieva Ziepniece" initials="IZ" userId="S::ieva.ziepniece@fm.gov.lv::64994851-49e0-4ec0-85a0-d76a54e436e9" providerId="AD"/>
  <p188:author id="{276081FF-C942-D235-FD8F-CA417C59578B}" name="ESF sektors" initials="ESF" userId="ESF sektors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āna Rancāne" initials="DR" lastIdx="10" clrIdx="0">
    <p:extLst>
      <p:ext uri="{19B8F6BF-5375-455C-9EA6-DF929625EA0E}">
        <p15:presenceInfo xmlns:p15="http://schemas.microsoft.com/office/powerpoint/2012/main" userId="Diāna Rancāne" providerId="None"/>
      </p:ext>
    </p:extLst>
  </p:cmAuthor>
  <p:cmAuthor id="2" name="Arta Putniņa" initials="AP" lastIdx="1" clrIdx="1">
    <p:extLst>
      <p:ext uri="{19B8F6BF-5375-455C-9EA6-DF929625EA0E}">
        <p15:presenceInfo xmlns:p15="http://schemas.microsoft.com/office/powerpoint/2012/main" userId="Arta Putniņ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773C"/>
    <a:srgbClr val="227B8B"/>
    <a:srgbClr val="4A725F"/>
    <a:srgbClr val="840B55"/>
    <a:srgbClr val="012169"/>
    <a:srgbClr val="012269"/>
    <a:srgbClr val="3366CC"/>
    <a:srgbClr val="F9FBFD"/>
    <a:srgbClr val="595959"/>
    <a:srgbClr val="EAF1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F16A64-DCEC-4C35-843E-F45B2481B43A}" v="2" dt="2026-09-17T11:22:25.6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82" autoAdjust="0"/>
  </p:normalViewPr>
  <p:slideViewPr>
    <p:cSldViewPr snapToGrid="0">
      <p:cViewPr varScale="1">
        <p:scale>
          <a:sx n="70" d="100"/>
          <a:sy n="70" d="100"/>
        </p:scale>
        <p:origin x="512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ntra Želve" userId="29a10f82-2202-4530-9264-9d00d8df26d6" providerId="ADAL" clId="{12BBAC17-3180-44E1-92F4-38D1402E1647}"/>
    <pc:docChg chg="undo custSel addSld delSld modSld sldOrd">
      <pc:chgData name="Guntra Želve" userId="29a10f82-2202-4530-9264-9d00d8df26d6" providerId="ADAL" clId="{12BBAC17-3180-44E1-92F4-38D1402E1647}" dt="2026-09-17T11:23:59.181" v="1439" actId="1076"/>
      <pc:docMkLst>
        <pc:docMk/>
      </pc:docMkLst>
      <pc:sldChg chg="addSp delSp modSp mod">
        <pc:chgData name="Guntra Želve" userId="29a10f82-2202-4530-9264-9d00d8df26d6" providerId="ADAL" clId="{12BBAC17-3180-44E1-92F4-38D1402E1647}" dt="2026-09-11T07:15:32.794" v="1081" actId="1076"/>
        <pc:sldMkLst>
          <pc:docMk/>
          <pc:sldMk cId="3296381674" sldId="5258"/>
        </pc:sldMkLst>
        <pc:spChg chg="mod">
          <ac:chgData name="Guntra Želve" userId="29a10f82-2202-4530-9264-9d00d8df26d6" providerId="ADAL" clId="{12BBAC17-3180-44E1-92F4-38D1402E1647}" dt="2026-09-09T09:17:04.804" v="985" actId="20577"/>
          <ac:spMkLst>
            <pc:docMk/>
            <pc:sldMk cId="3296381674" sldId="5258"/>
            <ac:spMk id="17" creationId="{0445993F-D5EE-772E-F8CC-14B05D77BB1E}"/>
          </ac:spMkLst>
        </pc:spChg>
        <pc:picChg chg="add mod">
          <ac:chgData name="Guntra Želve" userId="29a10f82-2202-4530-9264-9d00d8df26d6" providerId="ADAL" clId="{12BBAC17-3180-44E1-92F4-38D1402E1647}" dt="2026-09-11T07:15:32.794" v="1081" actId="1076"/>
          <ac:picMkLst>
            <pc:docMk/>
            <pc:sldMk cId="3296381674" sldId="5258"/>
            <ac:picMk id="22" creationId="{EB7C4843-9774-BAF3-7C83-6DB18700D2AB}"/>
          </ac:picMkLst>
        </pc:picChg>
      </pc:sldChg>
      <pc:sldChg chg="addSp delSp modSp mod">
        <pc:chgData name="Guntra Želve" userId="29a10f82-2202-4530-9264-9d00d8df26d6" providerId="ADAL" clId="{12BBAC17-3180-44E1-92F4-38D1402E1647}" dt="2026-09-15T05:59:59.445" v="1405" actId="20577"/>
        <pc:sldMkLst>
          <pc:docMk/>
          <pc:sldMk cId="688259014" sldId="5261"/>
        </pc:sldMkLst>
        <pc:spChg chg="mod">
          <ac:chgData name="Guntra Želve" userId="29a10f82-2202-4530-9264-9d00d8df26d6" providerId="ADAL" clId="{12BBAC17-3180-44E1-92F4-38D1402E1647}" dt="2026-09-09T09:16:42.242" v="977" actId="20577"/>
          <ac:spMkLst>
            <pc:docMk/>
            <pc:sldMk cId="688259014" sldId="5261"/>
            <ac:spMk id="17" creationId="{6B437BB6-B030-ABA9-F2DE-B0D255A0881E}"/>
          </ac:spMkLst>
        </pc:spChg>
        <pc:spChg chg="mod">
          <ac:chgData name="Guntra Želve" userId="29a10f82-2202-4530-9264-9d00d8df26d6" providerId="ADAL" clId="{12BBAC17-3180-44E1-92F4-38D1402E1647}" dt="2026-09-15T05:59:59.445" v="1405" actId="20577"/>
          <ac:spMkLst>
            <pc:docMk/>
            <pc:sldMk cId="688259014" sldId="5261"/>
            <ac:spMk id="43" creationId="{45108D6A-2F93-4720-0A1C-76B0F00F036C}"/>
          </ac:spMkLst>
        </pc:spChg>
        <pc:spChg chg="mod">
          <ac:chgData name="Guntra Želve" userId="29a10f82-2202-4530-9264-9d00d8df26d6" providerId="ADAL" clId="{12BBAC17-3180-44E1-92F4-38D1402E1647}" dt="2026-09-14T15:53:17.246" v="1346" actId="1076"/>
          <ac:spMkLst>
            <pc:docMk/>
            <pc:sldMk cId="688259014" sldId="5261"/>
            <ac:spMk id="66" creationId="{B8D9F571-0756-2B7E-4E17-482E38B0918F}"/>
          </ac:spMkLst>
        </pc:spChg>
        <pc:grpChg chg="mod">
          <ac:chgData name="Guntra Želve" userId="29a10f82-2202-4530-9264-9d00d8df26d6" providerId="ADAL" clId="{12BBAC17-3180-44E1-92F4-38D1402E1647}" dt="2026-09-14T15:53:05.415" v="1344" actId="14100"/>
          <ac:grpSpMkLst>
            <pc:docMk/>
            <pc:sldMk cId="688259014" sldId="5261"/>
            <ac:grpSpMk id="15" creationId="{4D222A13-3A8F-ED93-E0AF-AF75EAA4D2DE}"/>
          </ac:grpSpMkLst>
        </pc:grpChg>
        <pc:picChg chg="add">
          <ac:chgData name="Guntra Želve" userId="29a10f82-2202-4530-9264-9d00d8df26d6" providerId="ADAL" clId="{12BBAC17-3180-44E1-92F4-38D1402E1647}" dt="2026-09-14T10:12:58.203" v="1221" actId="22"/>
          <ac:picMkLst>
            <pc:docMk/>
            <pc:sldMk cId="688259014" sldId="5261"/>
            <ac:picMk id="10" creationId="{F0CE15C0-BBC5-9BB3-4D0E-AA42A8261A48}"/>
          </ac:picMkLst>
        </pc:picChg>
      </pc:sldChg>
      <pc:sldChg chg="addSp delSp modSp add mod">
        <pc:chgData name="Guntra Želve" userId="29a10f82-2202-4530-9264-9d00d8df26d6" providerId="ADAL" clId="{12BBAC17-3180-44E1-92F4-38D1402E1647}" dt="2026-09-14T10:27:21.296" v="1296" actId="207"/>
        <pc:sldMkLst>
          <pc:docMk/>
          <pc:sldMk cId="1741406513" sldId="5263"/>
        </pc:sldMkLst>
        <pc:spChg chg="mod">
          <ac:chgData name="Guntra Želve" userId="29a10f82-2202-4530-9264-9d00d8df26d6" providerId="ADAL" clId="{12BBAC17-3180-44E1-92F4-38D1402E1647}" dt="2026-09-09T09:16:52.812" v="981" actId="20577"/>
          <ac:spMkLst>
            <pc:docMk/>
            <pc:sldMk cId="1741406513" sldId="5263"/>
            <ac:spMk id="17" creationId="{79821812-F9F8-82EB-2A95-9AAC38B71B8D}"/>
          </ac:spMkLst>
        </pc:spChg>
        <pc:spChg chg="mod">
          <ac:chgData name="Guntra Želve" userId="29a10f82-2202-4530-9264-9d00d8df26d6" providerId="ADAL" clId="{12BBAC17-3180-44E1-92F4-38D1402E1647}" dt="2026-09-14T10:27:21.296" v="1296" actId="207"/>
          <ac:spMkLst>
            <pc:docMk/>
            <pc:sldMk cId="1741406513" sldId="5263"/>
            <ac:spMk id="18" creationId="{5B848845-D4A5-7F71-4500-B873DE654281}"/>
          </ac:spMkLst>
        </pc:spChg>
        <pc:spChg chg="mod">
          <ac:chgData name="Guntra Želve" userId="29a10f82-2202-4530-9264-9d00d8df26d6" providerId="ADAL" clId="{12BBAC17-3180-44E1-92F4-38D1402E1647}" dt="2026-08-21T11:27:00.503" v="961" actId="20577"/>
          <ac:spMkLst>
            <pc:docMk/>
            <pc:sldMk cId="1741406513" sldId="5263"/>
            <ac:spMk id="41" creationId="{0EDECBB9-D1A8-5753-D523-68C8852AFC78}"/>
          </ac:spMkLst>
        </pc:spChg>
        <pc:picChg chg="add">
          <ac:chgData name="Guntra Želve" userId="29a10f82-2202-4530-9264-9d00d8df26d6" providerId="ADAL" clId="{12BBAC17-3180-44E1-92F4-38D1402E1647}" dt="2026-09-14T10:13:12.923" v="1222" actId="22"/>
          <ac:picMkLst>
            <pc:docMk/>
            <pc:sldMk cId="1741406513" sldId="5263"/>
            <ac:picMk id="7" creationId="{BF718E18-3578-52C7-9224-4A9CABC56CC5}"/>
          </ac:picMkLst>
        </pc:picChg>
      </pc:sldChg>
      <pc:sldChg chg="addSp delSp modSp mod">
        <pc:chgData name="Guntra Želve" userId="29a10f82-2202-4530-9264-9d00d8df26d6" providerId="ADAL" clId="{12BBAC17-3180-44E1-92F4-38D1402E1647}" dt="2026-09-17T11:23:59.181" v="1439" actId="1076"/>
        <pc:sldMkLst>
          <pc:docMk/>
          <pc:sldMk cId="3235665111" sldId="5265"/>
        </pc:sldMkLst>
        <pc:spChg chg="mod">
          <ac:chgData name="Guntra Želve" userId="29a10f82-2202-4530-9264-9d00d8df26d6" providerId="ADAL" clId="{12BBAC17-3180-44E1-92F4-38D1402E1647}" dt="2026-09-14T07:30:15.424" v="1214" actId="20577"/>
          <ac:spMkLst>
            <pc:docMk/>
            <pc:sldMk cId="3235665111" sldId="5265"/>
            <ac:spMk id="4" creationId="{D2EE02BA-8A8E-3266-4A91-3203AB172F94}"/>
          </ac:spMkLst>
        </pc:spChg>
        <pc:spChg chg="mod">
          <ac:chgData name="Guntra Želve" userId="29a10f82-2202-4530-9264-9d00d8df26d6" providerId="ADAL" clId="{12BBAC17-3180-44E1-92F4-38D1402E1647}" dt="2026-09-08T07:57:42.054" v="967" actId="20577"/>
          <ac:spMkLst>
            <pc:docMk/>
            <pc:sldMk cId="3235665111" sldId="5265"/>
            <ac:spMk id="111" creationId="{9DA2E061-61A6-61AB-3987-4B817D65391A}"/>
          </ac:spMkLst>
        </pc:spChg>
        <pc:graphicFrameChg chg="add mod">
          <ac:chgData name="Guntra Želve" userId="29a10f82-2202-4530-9264-9d00d8df26d6" providerId="ADAL" clId="{12BBAC17-3180-44E1-92F4-38D1402E1647}" dt="2026-09-17T11:22:25.683" v="1425"/>
          <ac:graphicFrameMkLst>
            <pc:docMk/>
            <pc:sldMk cId="3235665111" sldId="5265"/>
            <ac:graphicFrameMk id="3" creationId="{A2588F93-CCF9-47B5-B606-91EB18D6F0A7}"/>
          </ac:graphicFrameMkLst>
        </pc:graphicFrameChg>
        <pc:picChg chg="add mod">
          <ac:chgData name="Guntra Želve" userId="29a10f82-2202-4530-9264-9d00d8df26d6" providerId="ADAL" clId="{12BBAC17-3180-44E1-92F4-38D1402E1647}" dt="2026-09-17T11:23:56.842" v="1438" actId="1076"/>
          <ac:picMkLst>
            <pc:docMk/>
            <pc:sldMk cId="3235665111" sldId="5265"/>
            <ac:picMk id="7" creationId="{205E1DEA-04B0-5C5D-3474-DE981423514C}"/>
          </ac:picMkLst>
        </pc:picChg>
        <pc:picChg chg="del">
          <ac:chgData name="Guntra Želve" userId="29a10f82-2202-4530-9264-9d00d8df26d6" providerId="ADAL" clId="{12BBAC17-3180-44E1-92F4-38D1402E1647}" dt="2026-09-17T11:22:07.321" v="1421" actId="21"/>
          <ac:picMkLst>
            <pc:docMk/>
            <pc:sldMk cId="3235665111" sldId="5265"/>
            <ac:picMk id="9" creationId="{A4395C79-6571-F66F-B18D-DE1988E18417}"/>
          </ac:picMkLst>
        </pc:picChg>
        <pc:picChg chg="mod">
          <ac:chgData name="Guntra Želve" userId="29a10f82-2202-4530-9264-9d00d8df26d6" providerId="ADAL" clId="{12BBAC17-3180-44E1-92F4-38D1402E1647}" dt="2026-09-17T11:23:59.181" v="1439" actId="1076"/>
          <ac:picMkLst>
            <pc:docMk/>
            <pc:sldMk cId="3235665111" sldId="5265"/>
            <ac:picMk id="36" creationId="{AC7BD862-3ACF-B44A-039C-817320C7532A}"/>
          </ac:picMkLst>
        </pc:picChg>
      </pc:sldChg>
      <pc:sldChg chg="addSp modSp mod">
        <pc:chgData name="Guntra Želve" userId="29a10f82-2202-4530-9264-9d00d8df26d6" providerId="ADAL" clId="{12BBAC17-3180-44E1-92F4-38D1402E1647}" dt="2026-09-15T08:02:05.223" v="1420" actId="1076"/>
        <pc:sldMkLst>
          <pc:docMk/>
          <pc:sldMk cId="3591163524" sldId="26231"/>
        </pc:sldMkLst>
        <pc:spChg chg="mod">
          <ac:chgData name="Guntra Želve" userId="29a10f82-2202-4530-9264-9d00d8df26d6" providerId="ADAL" clId="{12BBAC17-3180-44E1-92F4-38D1402E1647}" dt="2026-09-15T08:01:57.567" v="1418" actId="1076"/>
          <ac:spMkLst>
            <pc:docMk/>
            <pc:sldMk cId="3591163524" sldId="26231"/>
            <ac:spMk id="3" creationId="{18F2499A-3B9E-FA76-CE4A-FCFC8EFDF80A}"/>
          </ac:spMkLst>
        </pc:spChg>
        <pc:spChg chg="add mod">
          <ac:chgData name="Guntra Želve" userId="29a10f82-2202-4530-9264-9d00d8df26d6" providerId="ADAL" clId="{12BBAC17-3180-44E1-92F4-38D1402E1647}" dt="2026-09-15T08:02:05.223" v="1420" actId="1076"/>
          <ac:spMkLst>
            <pc:docMk/>
            <pc:sldMk cId="3591163524" sldId="26231"/>
            <ac:spMk id="4" creationId="{B85FEBBD-C3B4-B70F-2AB9-17C6F64D64E7}"/>
          </ac:spMkLst>
        </pc:spChg>
      </pc:sldChg>
      <pc:sldChg chg="modSp add mod">
        <pc:chgData name="Guntra Želve" userId="29a10f82-2202-4530-9264-9d00d8df26d6" providerId="ADAL" clId="{12BBAC17-3180-44E1-92F4-38D1402E1647}" dt="2026-09-15T05:50:19.053" v="1385" actId="20577"/>
        <pc:sldMkLst>
          <pc:docMk/>
          <pc:sldMk cId="1166007680" sldId="26232"/>
        </pc:sldMkLst>
        <pc:spChg chg="mod">
          <ac:chgData name="Guntra Želve" userId="29a10f82-2202-4530-9264-9d00d8df26d6" providerId="ADAL" clId="{12BBAC17-3180-44E1-92F4-38D1402E1647}" dt="2026-09-15T05:50:19.053" v="1385" actId="20577"/>
          <ac:spMkLst>
            <pc:docMk/>
            <pc:sldMk cId="1166007680" sldId="26232"/>
            <ac:spMk id="79" creationId="{D4582D69-F838-F4A1-2D90-CE4A41C08507}"/>
          </ac:spMkLst>
        </pc:spChg>
        <pc:picChg chg="mod">
          <ac:chgData name="Guntra Želve" userId="29a10f82-2202-4530-9264-9d00d8df26d6" providerId="ADAL" clId="{12BBAC17-3180-44E1-92F4-38D1402E1647}" dt="2026-09-14T15:45:24.439" v="1302" actId="1076"/>
          <ac:picMkLst>
            <pc:docMk/>
            <pc:sldMk cId="1166007680" sldId="26232"/>
            <ac:picMk id="10" creationId="{426F895D-E2BD-515E-7289-F8E7D9819AFB}"/>
          </ac:picMkLst>
        </pc:picChg>
      </pc:sldChg>
    </pc:docChg>
  </pc:docChgLst>
  <pc:docChgLst>
    <pc:chgData name="Ilze Mežsarga" userId="36f2069d-d8bf-49f7-ad3d-0a06bcfaec7b" providerId="ADAL" clId="{434B1BD6-5541-4733-8740-8CD9D285A47E}"/>
    <pc:docChg chg="undo custSel addSld delSld modSld">
      <pc:chgData name="Ilze Mežsarga" userId="36f2069d-d8bf-49f7-ad3d-0a06bcfaec7b" providerId="ADAL" clId="{434B1BD6-5541-4733-8740-8CD9D285A47E}" dt="2026-09-08T08:17:54.672" v="491" actId="20577"/>
      <pc:docMkLst>
        <pc:docMk/>
      </pc:docMkLst>
      <pc:sldChg chg="modSp mod">
        <pc:chgData name="Ilze Mežsarga" userId="36f2069d-d8bf-49f7-ad3d-0a06bcfaec7b" providerId="ADAL" clId="{434B1BD6-5541-4733-8740-8CD9D285A47E}" dt="2026-09-08T08:12:29.746" v="480" actId="20577"/>
        <pc:sldMkLst>
          <pc:docMk/>
          <pc:sldMk cId="3235665111" sldId="5265"/>
        </pc:sldMkLst>
        <pc:spChg chg="mod">
          <ac:chgData name="Ilze Mežsarga" userId="36f2069d-d8bf-49f7-ad3d-0a06bcfaec7b" providerId="ADAL" clId="{434B1BD6-5541-4733-8740-8CD9D285A47E}" dt="2026-09-08T07:36:48.989" v="426" actId="20577"/>
          <ac:spMkLst>
            <pc:docMk/>
            <pc:sldMk cId="3235665111" sldId="5265"/>
            <ac:spMk id="2" creationId="{CB5257A4-C57A-2BCA-24BF-1761097320B8}"/>
          </ac:spMkLst>
        </pc:spChg>
        <pc:spChg chg="mod">
          <ac:chgData name="Ilze Mežsarga" userId="36f2069d-d8bf-49f7-ad3d-0a06bcfaec7b" providerId="ADAL" clId="{434B1BD6-5541-4733-8740-8CD9D285A47E}" dt="2026-09-08T08:12:29.746" v="480" actId="20577"/>
          <ac:spMkLst>
            <pc:docMk/>
            <pc:sldMk cId="3235665111" sldId="5265"/>
            <ac:spMk id="4" creationId="{D2EE02BA-8A8E-3266-4A91-3203AB172F94}"/>
          </ac:spMkLst>
        </pc:spChg>
      </pc:sldChg>
      <pc:sldChg chg="modSp mod">
        <pc:chgData name="Ilze Mežsarga" userId="36f2069d-d8bf-49f7-ad3d-0a06bcfaec7b" providerId="ADAL" clId="{434B1BD6-5541-4733-8740-8CD9D285A47E}" dt="2026-09-08T08:17:54.672" v="491" actId="20577"/>
        <pc:sldMkLst>
          <pc:docMk/>
          <pc:sldMk cId="3591163524" sldId="26231"/>
        </pc:sldMkLst>
        <pc:spChg chg="mod">
          <ac:chgData name="Ilze Mežsarga" userId="36f2069d-d8bf-49f7-ad3d-0a06bcfaec7b" providerId="ADAL" clId="{434B1BD6-5541-4733-8740-8CD9D285A47E}" dt="2026-09-08T08:17:54.672" v="491" actId="20577"/>
          <ac:spMkLst>
            <pc:docMk/>
            <pc:sldMk cId="3591163524" sldId="26231"/>
            <ac:spMk id="3" creationId="{18F2499A-3B9E-FA76-CE4A-FCFC8EFDF80A}"/>
          </ac:spMkLst>
        </pc:spChg>
      </pc:sldChg>
    </pc:docChg>
  </pc:docChgLst>
  <pc:docChgLst>
    <pc:chgData name="Ieva Ziepniece" userId="64994851-49e0-4ec0-85a0-d76a54e436e9" providerId="ADAL" clId="{C7A907E8-233E-47F1-B762-AED186011B6C}"/>
    <pc:docChg chg="custSel addSld delSld modSld">
      <pc:chgData name="Ieva Ziepniece" userId="64994851-49e0-4ec0-85a0-d76a54e436e9" providerId="ADAL" clId="{C7A907E8-233E-47F1-B762-AED186011B6C}" dt="2026-09-14T07:31:05.128" v="129" actId="1076"/>
      <pc:docMkLst>
        <pc:docMk/>
      </pc:docMkLst>
      <pc:sldChg chg="addSp modSp mod">
        <pc:chgData name="Ieva Ziepniece" userId="64994851-49e0-4ec0-85a0-d76a54e436e9" providerId="ADAL" clId="{C7A907E8-233E-47F1-B762-AED186011B6C}" dt="2026-09-14T07:18:35.676" v="34" actId="1076"/>
        <pc:sldMkLst>
          <pc:docMk/>
          <pc:sldMk cId="3296381674" sldId="5258"/>
        </pc:sldMkLst>
        <pc:spChg chg="add mod">
          <ac:chgData name="Ieva Ziepniece" userId="64994851-49e0-4ec0-85a0-d76a54e436e9" providerId="ADAL" clId="{C7A907E8-233E-47F1-B762-AED186011B6C}" dt="2026-09-14T07:18:35.676" v="34" actId="1076"/>
          <ac:spMkLst>
            <pc:docMk/>
            <pc:sldMk cId="3296381674" sldId="5258"/>
            <ac:spMk id="9" creationId="{CDED9FDA-252F-55A7-02A1-252BCE1CE30D}"/>
          </ac:spMkLst>
        </pc:spChg>
      </pc:sldChg>
      <pc:sldChg chg="addSp mod">
        <pc:chgData name="Ieva Ziepniece" userId="64994851-49e0-4ec0-85a0-d76a54e436e9" providerId="ADAL" clId="{C7A907E8-233E-47F1-B762-AED186011B6C}" dt="2026-09-14T07:18:25.815" v="31" actId="22"/>
        <pc:sldMkLst>
          <pc:docMk/>
          <pc:sldMk cId="688259014" sldId="5261"/>
        </pc:sldMkLst>
        <pc:spChg chg="add">
          <ac:chgData name="Ieva Ziepniece" userId="64994851-49e0-4ec0-85a0-d76a54e436e9" providerId="ADAL" clId="{C7A907E8-233E-47F1-B762-AED186011B6C}" dt="2026-09-14T07:18:25.815" v="31" actId="22"/>
          <ac:spMkLst>
            <pc:docMk/>
            <pc:sldMk cId="688259014" sldId="5261"/>
            <ac:spMk id="7" creationId="{11528130-418C-67A8-7503-257AE59447F0}"/>
          </ac:spMkLst>
        </pc:spChg>
      </pc:sldChg>
      <pc:sldChg chg="addSp mod">
        <pc:chgData name="Ieva Ziepniece" userId="64994851-49e0-4ec0-85a0-d76a54e436e9" providerId="ADAL" clId="{C7A907E8-233E-47F1-B762-AED186011B6C}" dt="2026-09-14T07:18:29.356" v="32" actId="22"/>
        <pc:sldMkLst>
          <pc:docMk/>
          <pc:sldMk cId="1741406513" sldId="5263"/>
        </pc:sldMkLst>
        <pc:spChg chg="add">
          <ac:chgData name="Ieva Ziepniece" userId="64994851-49e0-4ec0-85a0-d76a54e436e9" providerId="ADAL" clId="{C7A907E8-233E-47F1-B762-AED186011B6C}" dt="2026-09-14T07:18:29.356" v="32" actId="22"/>
          <ac:spMkLst>
            <pc:docMk/>
            <pc:sldMk cId="1741406513" sldId="5263"/>
            <ac:spMk id="6" creationId="{5BECB09C-DC96-E81D-67BB-25444BC7CD37}"/>
          </ac:spMkLst>
        </pc:spChg>
      </pc:sldChg>
      <pc:sldChg chg="addSp modSp mod">
        <pc:chgData name="Ieva Ziepniece" userId="64994851-49e0-4ec0-85a0-d76a54e436e9" providerId="ADAL" clId="{C7A907E8-233E-47F1-B762-AED186011B6C}" dt="2026-09-14T07:31:05.128" v="129" actId="1076"/>
        <pc:sldMkLst>
          <pc:docMk/>
          <pc:sldMk cId="3235665111" sldId="5265"/>
        </pc:sldMkLst>
        <pc:spChg chg="mod">
          <ac:chgData name="Ieva Ziepniece" userId="64994851-49e0-4ec0-85a0-d76a54e436e9" providerId="ADAL" clId="{C7A907E8-233E-47F1-B762-AED186011B6C}" dt="2026-09-14T07:31:01.775" v="128" actId="1076"/>
          <ac:spMkLst>
            <pc:docMk/>
            <pc:sldMk cId="3235665111" sldId="5265"/>
            <ac:spMk id="4" creationId="{D2EE02BA-8A8E-3266-4A91-3203AB172F94}"/>
          </ac:spMkLst>
        </pc:spChg>
        <pc:spChg chg="add mod">
          <ac:chgData name="Ieva Ziepniece" userId="64994851-49e0-4ec0-85a0-d76a54e436e9" providerId="ADAL" clId="{C7A907E8-233E-47F1-B762-AED186011B6C}" dt="2026-09-14T07:31:05.128" v="129" actId="1076"/>
          <ac:spMkLst>
            <pc:docMk/>
            <pc:sldMk cId="3235665111" sldId="5265"/>
            <ac:spMk id="5" creationId="{616A65C0-D697-5829-1E5F-8B8F8B94501A}"/>
          </ac:spMkLst>
        </pc:spChg>
      </pc:sldChg>
      <pc:sldChg chg="addSp delSp modSp mod">
        <pc:chgData name="Ieva Ziepniece" userId="64994851-49e0-4ec0-85a0-d76a54e436e9" providerId="ADAL" clId="{C7A907E8-233E-47F1-B762-AED186011B6C}" dt="2026-09-14T07:16:57.685" v="24" actId="1076"/>
        <pc:sldMkLst>
          <pc:docMk/>
          <pc:sldMk cId="1874024976" sldId="26225"/>
        </pc:sldMkLst>
        <pc:spChg chg="mod">
          <ac:chgData name="Ieva Ziepniece" userId="64994851-49e0-4ec0-85a0-d76a54e436e9" providerId="ADAL" clId="{C7A907E8-233E-47F1-B762-AED186011B6C}" dt="2026-09-14T07:16:57.685" v="24" actId="1076"/>
          <ac:spMkLst>
            <pc:docMk/>
            <pc:sldMk cId="1874024976" sldId="26225"/>
            <ac:spMk id="6" creationId="{447CE853-5A6B-DAC6-C813-8C81B980F00D}"/>
          </ac:spMkLst>
        </pc:spChg>
        <pc:picChg chg="add mod">
          <ac:chgData name="Ieva Ziepniece" userId="64994851-49e0-4ec0-85a0-d76a54e436e9" providerId="ADAL" clId="{C7A907E8-233E-47F1-B762-AED186011B6C}" dt="2026-09-14T07:16:31.596" v="21" actId="1076"/>
          <ac:picMkLst>
            <pc:docMk/>
            <pc:sldMk cId="1874024976" sldId="26225"/>
            <ac:picMk id="5" creationId="{97A2018F-49F9-F0C1-AB19-86951E2191D3}"/>
          </ac:picMkLst>
        </pc:picChg>
        <pc:picChg chg="add mod">
          <ac:chgData name="Ieva Ziepniece" userId="64994851-49e0-4ec0-85a0-d76a54e436e9" providerId="ADAL" clId="{C7A907E8-233E-47F1-B762-AED186011B6C}" dt="2026-09-14T07:16:51.245" v="23" actId="1076"/>
          <ac:picMkLst>
            <pc:docMk/>
            <pc:sldMk cId="1874024976" sldId="26225"/>
            <ac:picMk id="9" creationId="{9F534BE3-EA44-93B5-2139-E7B7DD1C7B9E}"/>
          </ac:picMkLst>
        </pc:picChg>
      </pc:sldChg>
      <pc:sldChg chg="delSp modSp mod">
        <pc:chgData name="Ieva Ziepniece" userId="64994851-49e0-4ec0-85a0-d76a54e436e9" providerId="ADAL" clId="{C7A907E8-233E-47F1-B762-AED186011B6C}" dt="2026-09-14T07:17:40.730" v="27" actId="478"/>
        <pc:sldMkLst>
          <pc:docMk/>
          <pc:sldMk cId="1656071685" sldId="26227"/>
        </pc:sldMkLst>
      </pc:sldChg>
      <pc:sldChg chg="modSp mod">
        <pc:chgData name="Ieva Ziepniece" userId="64994851-49e0-4ec0-85a0-d76a54e436e9" providerId="ADAL" clId="{C7A907E8-233E-47F1-B762-AED186011B6C}" dt="2026-09-14T07:15:18.827" v="12" actId="1076"/>
        <pc:sldMkLst>
          <pc:docMk/>
          <pc:sldMk cId="2789272685" sldId="26228"/>
        </pc:sldMkLst>
        <pc:spChg chg="mod ord">
          <ac:chgData name="Ieva Ziepniece" userId="64994851-49e0-4ec0-85a0-d76a54e436e9" providerId="ADAL" clId="{C7A907E8-233E-47F1-B762-AED186011B6C}" dt="2026-09-14T07:15:18.827" v="12" actId="1076"/>
          <ac:spMkLst>
            <pc:docMk/>
            <pc:sldMk cId="2789272685" sldId="26228"/>
            <ac:spMk id="6" creationId="{0B83B5BE-63E1-4E9D-B6E1-F9C2E230089E}"/>
          </ac:spMkLst>
        </pc:spChg>
        <pc:grpChg chg="mod">
          <ac:chgData name="Ieva Ziepniece" userId="64994851-49e0-4ec0-85a0-d76a54e436e9" providerId="ADAL" clId="{C7A907E8-233E-47F1-B762-AED186011B6C}" dt="2026-09-14T07:15:08.029" v="10" actId="1076"/>
          <ac:grpSpMkLst>
            <pc:docMk/>
            <pc:sldMk cId="2789272685" sldId="26228"/>
            <ac:grpSpMk id="14" creationId="{A4F17FF1-7BDE-779B-8716-D4189F5FCD9E}"/>
          </ac:grpSpMkLst>
        </pc:grpChg>
      </pc:sldChg>
    </pc:docChg>
  </pc:docChgLst>
  <pc:docChgLst>
    <pc:chgData name="Diāna Rancāne" userId="3bcf1c19-26e6-4a38-9203-fedd7404be0c" providerId="ADAL" clId="{8676CFD9-97B8-4E6F-8AB4-298C6F3F641D}"/>
    <pc:docChg chg="custSel modSld">
      <pc:chgData name="Diāna Rancāne" userId="3bcf1c19-26e6-4a38-9203-fedd7404be0c" providerId="ADAL" clId="{8676CFD9-97B8-4E6F-8AB4-298C6F3F641D}" dt="2026-09-15T07:57:51.735" v="272" actId="113"/>
      <pc:docMkLst>
        <pc:docMk/>
      </pc:docMkLst>
      <pc:sldChg chg="modSp mod">
        <pc:chgData name="Diāna Rancāne" userId="3bcf1c19-26e6-4a38-9203-fedd7404be0c" providerId="ADAL" clId="{8676CFD9-97B8-4E6F-8AB4-298C6F3F641D}" dt="2026-09-15T07:57:51.735" v="272" actId="113"/>
        <pc:sldMkLst>
          <pc:docMk/>
          <pc:sldMk cId="1166007680" sldId="26232"/>
        </pc:sldMkLst>
        <pc:spChg chg="mod">
          <ac:chgData name="Diāna Rancāne" userId="3bcf1c19-26e6-4a38-9203-fedd7404be0c" providerId="ADAL" clId="{8676CFD9-97B8-4E6F-8AB4-298C6F3F641D}" dt="2026-09-15T07:51:35.040" v="186" actId="14100"/>
          <ac:spMkLst>
            <pc:docMk/>
            <pc:sldMk cId="1166007680" sldId="26232"/>
            <ac:spMk id="2" creationId="{31E83937-CBA0-1CD3-3370-9FA5916BB4C3}"/>
          </ac:spMkLst>
        </pc:spChg>
        <pc:spChg chg="mod">
          <ac:chgData name="Diāna Rancāne" userId="3bcf1c19-26e6-4a38-9203-fedd7404be0c" providerId="ADAL" clId="{8676CFD9-97B8-4E6F-8AB4-298C6F3F641D}" dt="2026-09-15T07:57:12.748" v="270" actId="20577"/>
          <ac:spMkLst>
            <pc:docMk/>
            <pc:sldMk cId="1166007680" sldId="26232"/>
            <ac:spMk id="43" creationId="{3DA2B0C1-373A-F816-E46B-7B41749CEC7C}"/>
          </ac:spMkLst>
        </pc:spChg>
        <pc:spChg chg="mod">
          <ac:chgData name="Diāna Rancāne" userId="3bcf1c19-26e6-4a38-9203-fedd7404be0c" providerId="ADAL" clId="{8676CFD9-97B8-4E6F-8AB4-298C6F3F641D}" dt="2026-09-15T07:45:33.489" v="45" actId="113"/>
          <ac:spMkLst>
            <pc:docMk/>
            <pc:sldMk cId="1166007680" sldId="26232"/>
            <ac:spMk id="74" creationId="{9C1F8B17-D4E9-7D50-8040-7EE8E25B491B}"/>
          </ac:spMkLst>
        </pc:spChg>
        <pc:spChg chg="mod">
          <ac:chgData name="Diāna Rancāne" userId="3bcf1c19-26e6-4a38-9203-fedd7404be0c" providerId="ADAL" clId="{8676CFD9-97B8-4E6F-8AB4-298C6F3F641D}" dt="2026-09-15T07:57:51.735" v="272" actId="113"/>
          <ac:spMkLst>
            <pc:docMk/>
            <pc:sldMk cId="1166007680" sldId="26232"/>
            <ac:spMk id="79" creationId="{D4582D69-F838-F4A1-2D90-CE4A41C08507}"/>
          </ac:spMkLst>
        </pc:spChg>
        <pc:spChg chg="mod">
          <ac:chgData name="Diāna Rancāne" userId="3bcf1c19-26e6-4a38-9203-fedd7404be0c" providerId="ADAL" clId="{8676CFD9-97B8-4E6F-8AB4-298C6F3F641D}" dt="2026-09-15T07:51:42.203" v="187" actId="1076"/>
          <ac:spMkLst>
            <pc:docMk/>
            <pc:sldMk cId="1166007680" sldId="26232"/>
            <ac:spMk id="110" creationId="{E84735E0-F344-6646-3684-B1DE483D0EF8}"/>
          </ac:spMkLst>
        </pc:spChg>
        <pc:grpChg chg="mod">
          <ac:chgData name="Diāna Rancāne" userId="3bcf1c19-26e6-4a38-9203-fedd7404be0c" providerId="ADAL" clId="{8676CFD9-97B8-4E6F-8AB4-298C6F3F641D}" dt="2026-09-15T07:53:45.566" v="210" actId="14100"/>
          <ac:grpSpMkLst>
            <pc:docMk/>
            <pc:sldMk cId="1166007680" sldId="26232"/>
            <ac:grpSpMk id="15" creationId="{5574C8F4-EEF1-37C9-24DB-ADCB18F4252E}"/>
          </ac:grpSpMkLst>
        </pc:grpChg>
        <pc:picChg chg="mod">
          <ac:chgData name="Diāna Rancāne" userId="3bcf1c19-26e6-4a38-9203-fedd7404be0c" providerId="ADAL" clId="{8676CFD9-97B8-4E6F-8AB4-298C6F3F641D}" dt="2026-09-15T07:53:42.204" v="209" actId="14100"/>
          <ac:picMkLst>
            <pc:docMk/>
            <pc:sldMk cId="1166007680" sldId="26232"/>
            <ac:picMk id="40" creationId="{0158427A-2703-D3C0-761C-69AC7D6D441B}"/>
          </ac:picMkLst>
        </pc:picChg>
      </pc:sldChg>
    </pc:docChg>
  </pc:docChgLst>
  <pc:docChgLst>
    <pc:chgData name="Signe Gulbe" userId="b4afdaf5-a0e9-43ff-a641-146e3a435421" providerId="ADAL" clId="{C50C4A00-D7AD-4018-B09F-8FEEA33DEDD3}"/>
    <pc:docChg chg="custSel modSld">
      <pc:chgData name="Signe Gulbe" userId="b4afdaf5-a0e9-43ff-a641-146e3a435421" providerId="ADAL" clId="{C50C4A00-D7AD-4018-B09F-8FEEA33DEDD3}" dt="2026-09-15T08:31:19.815" v="7" actId="1076"/>
      <pc:docMkLst>
        <pc:docMk/>
      </pc:docMkLst>
      <pc:sldChg chg="addSp delSp modSp mod">
        <pc:chgData name="Signe Gulbe" userId="b4afdaf5-a0e9-43ff-a641-146e3a435421" providerId="ADAL" clId="{C50C4A00-D7AD-4018-B09F-8FEEA33DEDD3}" dt="2026-09-15T08:31:19.815" v="7" actId="1076"/>
        <pc:sldMkLst>
          <pc:docMk/>
          <pc:sldMk cId="549606574" sldId="26230"/>
        </pc:sldMkLst>
        <pc:picChg chg="add mod">
          <ac:chgData name="Signe Gulbe" userId="b4afdaf5-a0e9-43ff-a641-146e3a435421" providerId="ADAL" clId="{C50C4A00-D7AD-4018-B09F-8FEEA33DEDD3}" dt="2026-09-15T08:31:19.815" v="7" actId="1076"/>
          <ac:picMkLst>
            <pc:docMk/>
            <pc:sldMk cId="549606574" sldId="26230"/>
            <ac:picMk id="7" creationId="{398D034B-8B1D-06B1-C24D-B1F4EACE07E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14015" cy="488712"/>
          </a:xfrm>
          <a:prstGeom prst="rect">
            <a:avLst/>
          </a:prstGeom>
        </p:spPr>
        <p:txBody>
          <a:bodyPr vert="horz" lIns="90837" tIns="45419" rIns="90837" bIns="45419" rtlCol="0"/>
          <a:lstStyle>
            <a:lvl1pPr algn="l" defTabSz="93338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88712"/>
          </a:xfrm>
          <a:prstGeom prst="rect">
            <a:avLst/>
          </a:prstGeom>
        </p:spPr>
        <p:txBody>
          <a:bodyPr vert="horz" lIns="90837" tIns="45419" rIns="90837" bIns="45419" rtlCol="0"/>
          <a:lstStyle>
            <a:lvl1pPr algn="r" defTabSz="93338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69A99F-EF31-4B9C-A738-C27DFF01580E}" type="datetimeFigureOut">
              <a:rPr lang="lv-LV"/>
              <a:pPr>
                <a:defRPr/>
              </a:pPr>
              <a:t>17.09.2026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33425"/>
            <a:ext cx="6515100" cy="3665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37" tIns="45419" rIns="90837" bIns="45419" rtlCol="0" anchor="ctr"/>
          <a:lstStyle/>
          <a:p>
            <a:pPr lvl="0"/>
            <a:endParaRPr lang="lv-LV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642764"/>
            <a:ext cx="5379720" cy="4398407"/>
          </a:xfrm>
          <a:prstGeom prst="rect">
            <a:avLst/>
          </a:prstGeom>
        </p:spPr>
        <p:txBody>
          <a:bodyPr vert="horz" lIns="90837" tIns="45419" rIns="90837" bIns="45419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lv-LV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283829"/>
            <a:ext cx="2914015" cy="488712"/>
          </a:xfrm>
          <a:prstGeom prst="rect">
            <a:avLst/>
          </a:prstGeom>
        </p:spPr>
        <p:txBody>
          <a:bodyPr vert="horz" lIns="90837" tIns="45419" rIns="90837" bIns="45419" rtlCol="0" anchor="b"/>
          <a:lstStyle>
            <a:lvl1pPr algn="l" defTabSz="93338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29"/>
            <a:ext cx="2914015" cy="488712"/>
          </a:xfrm>
          <a:prstGeom prst="rect">
            <a:avLst/>
          </a:prstGeom>
        </p:spPr>
        <p:txBody>
          <a:bodyPr vert="horz" wrap="square" lIns="90837" tIns="45419" rIns="90837" bIns="4541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9FACE587-8D14-4055-82B5-6CCDF55621C3}" type="slidenum">
              <a:rPr lang="lv-LV" altLang="lv-LV"/>
              <a:pPr/>
              <a:t>‹#›</a:t>
            </a:fld>
            <a:endParaRPr lang="lv-LV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83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82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081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780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48940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18729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8851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5830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130436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7B79CB-8A8E-288F-7395-1371138DB0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C55311-FA50-10C2-E683-87D6380CBD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AF3C7F-E645-DC65-C238-EA3C5B207A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A69D06-F2FA-AC6E-84C1-46A296B477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696501E-D691-4C05-B2A3-A66AD4CAC99B}" type="slidenum">
              <a:rPr kumimoji="0" lang="lv-LV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lv-LV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8515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844394-ECA4-CB33-F3FE-2B34A75EB4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A2EF90-D679-69D3-437D-8DCBA5B436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A45FA2-7BA7-319F-EA91-C78458E639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269C5-02C2-BF86-0C61-E9D547F9E4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696501E-D691-4C05-B2A3-A66AD4CAC99B}" type="slidenum">
              <a:rPr kumimoji="0" lang="lv-LV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lv-LV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4379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01454E-B65B-428C-61AA-837A81BB0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ADE4B8-6E3D-2B6B-A38A-ABDDF91EA6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2855EC-A695-6D33-3501-90E9261565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5EB80F-C82F-619E-14AF-3108172CB5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696501E-D691-4C05-B2A3-A66AD4CAC99B}" type="slidenum">
              <a:rPr kumimoji="0" lang="lv-LV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lv-LV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14004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190DE-4B47-178B-7AF4-69A38483F2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243C9F-3E58-11D9-4EAC-579FED0108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A6C882-DD2E-7A4C-7F03-C5EEB78022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299115-DF2D-457C-B2A1-6D964001F8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696501E-D691-4C05-B2A3-A66AD4CAC99B}" type="slidenum">
              <a:rPr kumimoji="0" lang="lv-LV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lv-LV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67079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958E6A-50A3-5A87-9862-2F621B9575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AE3C78-D433-07D6-4DEA-E5C3EE3CE6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5A532D-285E-811D-764C-977AE7A2E7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5EF07B-7A45-06EE-3DF1-146567E00B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696501E-D691-4C05-B2A3-A66AD4CAC99B}" type="slidenum">
              <a:rPr kumimoji="0" lang="lv-LV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lv-LV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9933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932" y="1"/>
            <a:ext cx="3778135" cy="416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 userDrawn="1"/>
        </p:nvSpPr>
        <p:spPr>
          <a:xfrm>
            <a:off x="914400" y="4724400"/>
            <a:ext cx="10363200" cy="1036638"/>
          </a:xfrm>
          <a:prstGeom prst="rect">
            <a:avLst/>
          </a:prstGeom>
        </p:spPr>
        <p:txBody>
          <a:bodyPr lIns="93957" tIns="46979" rIns="93957" bIns="46979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4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914400" y="3505200"/>
            <a:ext cx="10363200" cy="960442"/>
          </a:xfrm>
        </p:spPr>
        <p:txBody>
          <a:bodyPr anchor="t">
            <a:normAutofit/>
          </a:bodyPr>
          <a:lstStyle>
            <a:lvl1pPr algn="ctr">
              <a:defRPr sz="32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195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81000"/>
            <a:ext cx="812800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4400" y="1752603"/>
            <a:ext cx="812800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2" y="6324600"/>
            <a:ext cx="4721076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0B582915-0310-4CDD-9A79-BDC3E59340E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552329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657603"/>
            <a:ext cx="8128000" cy="1384295"/>
          </a:xfrm>
        </p:spPr>
        <p:txBody>
          <a:bodyPr anchor="t">
            <a:normAutofit/>
          </a:bodyPr>
          <a:lstStyle>
            <a:lvl1pPr algn="l">
              <a:defRPr sz="2400" b="1" cap="none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381000"/>
            <a:ext cx="8128000" cy="32766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9395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09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791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489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8187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885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7583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68689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189293" y="6324600"/>
            <a:ext cx="59630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515252D6-3622-483F-A7E8-9E60FEFE5E8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800727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54400" y="1752601"/>
            <a:ext cx="3860800" cy="437356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1752603"/>
            <a:ext cx="3962400" cy="437357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D7664841-0D73-44CB-AE22-42FD73D83E02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573122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3454400" y="2386943"/>
            <a:ext cx="3860800" cy="373922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2386943"/>
            <a:ext cx="3962400" cy="373923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3454400" y="1852616"/>
            <a:ext cx="38608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7620000" y="1851956"/>
            <a:ext cx="39624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22"/>
          <p:cNvSpPr>
            <a:spLocks noGrp="1"/>
          </p:cNvSpPr>
          <p:nvPr>
            <p:ph type="sldNum" sz="quarter" idx="18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A4EC0522-D5CF-4FDD-85E3-6E22DB726A47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954463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2" y="6324600"/>
            <a:ext cx="4721076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3B50DFDF-96B8-465A-918F-3FF13AAF5E12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104680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698288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00690" y="6324600"/>
            <a:ext cx="584911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E87027D6-B333-4374-94DC-E94160EB0D4C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646362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1" y="272978"/>
            <a:ext cx="3668035" cy="1162051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6037" y="273054"/>
            <a:ext cx="4359563" cy="5853128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54401" y="1435122"/>
            <a:ext cx="3668035" cy="469106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200"/>
            </a:lvl2pPr>
            <a:lvl3pPr marL="939575" indent="0">
              <a:buNone/>
              <a:defRPr sz="1000"/>
            </a:lvl3pPr>
            <a:lvl4pPr marL="1409365" indent="0">
              <a:buNone/>
              <a:defRPr sz="1000"/>
            </a:lvl4pPr>
            <a:lvl5pPr marL="1879152" indent="0">
              <a:buNone/>
              <a:defRPr sz="1000"/>
            </a:lvl5pPr>
            <a:lvl6pPr marL="2348940" indent="0">
              <a:buNone/>
              <a:defRPr sz="1000"/>
            </a:lvl6pPr>
            <a:lvl7pPr marL="2818729" indent="0">
              <a:buNone/>
              <a:defRPr sz="1000"/>
            </a:lvl7pPr>
            <a:lvl8pPr marL="3288515" indent="0">
              <a:buNone/>
              <a:defRPr sz="1000"/>
            </a:lvl8pPr>
            <a:lvl9pPr marL="3758305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B6036CB6-F7FF-4F1F-8F32-92EA84D42F97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301266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932" y="0"/>
            <a:ext cx="3778135" cy="416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96531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749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81000"/>
            <a:ext cx="812800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4400" y="1752603"/>
            <a:ext cx="812800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2" y="6324600"/>
            <a:ext cx="4721076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0B582915-0310-4CDD-9A79-BDC3E59340E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680799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A3FBA-682A-45A9-112E-86FF5AD1EB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A650FD-5CA7-EBA2-E494-55DB9AF9E0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23" indent="0" algn="ctr">
              <a:buNone/>
              <a:defRPr sz="2000"/>
            </a:lvl2pPr>
            <a:lvl3pPr marL="914446" indent="0" algn="ctr">
              <a:buNone/>
              <a:defRPr sz="1800"/>
            </a:lvl3pPr>
            <a:lvl4pPr marL="1371669" indent="0" algn="ctr">
              <a:buNone/>
              <a:defRPr sz="1600"/>
            </a:lvl4pPr>
            <a:lvl5pPr marL="1828891" indent="0" algn="ctr">
              <a:buNone/>
              <a:defRPr sz="1600"/>
            </a:lvl5pPr>
            <a:lvl6pPr marL="2286114" indent="0" algn="ctr">
              <a:buNone/>
              <a:defRPr sz="1600"/>
            </a:lvl6pPr>
            <a:lvl7pPr marL="2743337" indent="0" algn="ctr">
              <a:buNone/>
              <a:defRPr sz="1600"/>
            </a:lvl7pPr>
            <a:lvl8pPr marL="3200560" indent="0" algn="ctr">
              <a:buNone/>
              <a:defRPr sz="1600"/>
            </a:lvl8pPr>
            <a:lvl9pPr marL="3657783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053697-1BC5-9D9A-8DCB-536A80E8A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ED850-BCC0-47F7-811D-81D6B2ACF351}" type="datetimeFigureOut">
              <a:rPr lang="lv-LV" smtClean="0"/>
              <a:t>17.09.2026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274E55-B7CF-B44F-A68F-490B15E5B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227420-ED0E-D2D8-4D73-1319E8DEE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C621C-A8E3-4FC5-82BE-551C459CF42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3811157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AC94D-A286-66CA-15F3-151917D70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DDCC0-1AD6-A821-0EE5-79C3600552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670274-F115-FEA8-A77B-7388642F0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ED850-BCC0-47F7-811D-81D6B2ACF351}" type="datetimeFigureOut">
              <a:rPr lang="lv-LV" smtClean="0"/>
              <a:t>17.09.2026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641F27-5BE8-75F5-D226-112719E2F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2B218E-7ADA-DD32-68C4-389CDA719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C621C-A8E3-4FC5-82BE-551C459CF42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7190033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5E890-6306-C318-CC54-91F16AE31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2006B5-985C-4CBB-F8B4-07AADFD3D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23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46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69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91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114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337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56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783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90DB10-C881-68B6-4AE5-00A506861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ED850-BCC0-47F7-811D-81D6B2ACF351}" type="datetimeFigureOut">
              <a:rPr lang="lv-LV" smtClean="0"/>
              <a:t>17.09.2026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791CB-4FE7-C766-B34C-D60A11977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C79B3E-1CE4-0FF8-4CD2-51F7A414D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C621C-A8E3-4FC5-82BE-551C459CF42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4043106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EC63D-7FC0-285F-27C0-3F9A479BC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25A05-1932-B8FC-749D-4135BE7EED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DFA4D1-7190-21E8-8519-FF1F64E098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62BB7F-9851-019F-F71F-ED1D76BC1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ED850-BCC0-47F7-811D-81D6B2ACF351}" type="datetimeFigureOut">
              <a:rPr lang="lv-LV" smtClean="0"/>
              <a:t>17.09.2026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279EA2-5522-2415-D832-0E1AA2632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F9644-4017-913A-613A-C9C9C5EB8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C621C-A8E3-4FC5-82BE-551C459CF42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0375199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D70F1-44CF-B359-FB2D-C32083DC6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502391-39A6-9186-9ACD-4E822D0D8A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23" indent="0">
              <a:buNone/>
              <a:defRPr sz="2000" b="1"/>
            </a:lvl2pPr>
            <a:lvl3pPr marL="914446" indent="0">
              <a:buNone/>
              <a:defRPr sz="1800" b="1"/>
            </a:lvl3pPr>
            <a:lvl4pPr marL="1371669" indent="0">
              <a:buNone/>
              <a:defRPr sz="1600" b="1"/>
            </a:lvl4pPr>
            <a:lvl5pPr marL="1828891" indent="0">
              <a:buNone/>
              <a:defRPr sz="1600" b="1"/>
            </a:lvl5pPr>
            <a:lvl6pPr marL="2286114" indent="0">
              <a:buNone/>
              <a:defRPr sz="1600" b="1"/>
            </a:lvl6pPr>
            <a:lvl7pPr marL="2743337" indent="0">
              <a:buNone/>
              <a:defRPr sz="1600" b="1"/>
            </a:lvl7pPr>
            <a:lvl8pPr marL="3200560" indent="0">
              <a:buNone/>
              <a:defRPr sz="1600" b="1"/>
            </a:lvl8pPr>
            <a:lvl9pPr marL="365778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F5CEDC-7949-85B0-6ED0-F101ACB94F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A57744-6BC4-7002-8443-B0CBCCC31E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23" indent="0">
              <a:buNone/>
              <a:defRPr sz="2000" b="1"/>
            </a:lvl2pPr>
            <a:lvl3pPr marL="914446" indent="0">
              <a:buNone/>
              <a:defRPr sz="1800" b="1"/>
            </a:lvl3pPr>
            <a:lvl4pPr marL="1371669" indent="0">
              <a:buNone/>
              <a:defRPr sz="1600" b="1"/>
            </a:lvl4pPr>
            <a:lvl5pPr marL="1828891" indent="0">
              <a:buNone/>
              <a:defRPr sz="1600" b="1"/>
            </a:lvl5pPr>
            <a:lvl6pPr marL="2286114" indent="0">
              <a:buNone/>
              <a:defRPr sz="1600" b="1"/>
            </a:lvl6pPr>
            <a:lvl7pPr marL="2743337" indent="0">
              <a:buNone/>
              <a:defRPr sz="1600" b="1"/>
            </a:lvl7pPr>
            <a:lvl8pPr marL="3200560" indent="0">
              <a:buNone/>
              <a:defRPr sz="1600" b="1"/>
            </a:lvl8pPr>
            <a:lvl9pPr marL="365778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0F8063-C22A-80B7-83D0-50C7E125AA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3F7F93-0DD7-110D-8D2E-F77DF9B15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ED850-BCC0-47F7-811D-81D6B2ACF351}" type="datetimeFigureOut">
              <a:rPr lang="lv-LV" smtClean="0"/>
              <a:t>17.09.2026</a:t>
            </a:fld>
            <a:endParaRPr lang="lv-LV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DD847F-B412-B724-5B0C-A1FCEF7BC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D894EC-B445-2481-759A-A1071C6DB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C621C-A8E3-4FC5-82BE-551C459CF42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230629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A10EF-8B9F-3F3E-00B8-1CB19E8C2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04232B-3A53-8485-BDFE-8148B0FC5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ED850-BCC0-47F7-811D-81D6B2ACF351}" type="datetimeFigureOut">
              <a:rPr lang="lv-LV" smtClean="0"/>
              <a:t>17.09.2026</a:t>
            </a:fld>
            <a:endParaRPr lang="lv-LV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4EADB7-3E99-9BE5-2E07-4087C393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ADC57D-776C-ADAD-121B-0022DCFDA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C621C-A8E3-4FC5-82BE-551C459CF42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5250591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FCAE85-692F-ED11-D06D-BB30810CD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ED850-BCC0-47F7-811D-81D6B2ACF351}" type="datetimeFigureOut">
              <a:rPr lang="lv-LV" smtClean="0"/>
              <a:t>17.09.2026</a:t>
            </a:fld>
            <a:endParaRPr lang="lv-LV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128487-A741-BC6D-16C2-9B14F3885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D3B728-72FF-2622-AFC5-F224B5478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C621C-A8E3-4FC5-82BE-551C459CF42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635106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D6FF8-6C4E-F9BA-4418-7A1343BCF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926EDA-DBD6-937B-649D-AC60ED5E03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8DB3F7-2068-C985-A5EE-F6200AC1FE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23" indent="0">
              <a:buNone/>
              <a:defRPr sz="1400"/>
            </a:lvl2pPr>
            <a:lvl3pPr marL="914446" indent="0">
              <a:buNone/>
              <a:defRPr sz="1200"/>
            </a:lvl3pPr>
            <a:lvl4pPr marL="1371669" indent="0">
              <a:buNone/>
              <a:defRPr sz="1000"/>
            </a:lvl4pPr>
            <a:lvl5pPr marL="1828891" indent="0">
              <a:buNone/>
              <a:defRPr sz="1000"/>
            </a:lvl5pPr>
            <a:lvl6pPr marL="2286114" indent="0">
              <a:buNone/>
              <a:defRPr sz="1000"/>
            </a:lvl6pPr>
            <a:lvl7pPr marL="2743337" indent="0">
              <a:buNone/>
              <a:defRPr sz="1000"/>
            </a:lvl7pPr>
            <a:lvl8pPr marL="3200560" indent="0">
              <a:buNone/>
              <a:defRPr sz="1000"/>
            </a:lvl8pPr>
            <a:lvl9pPr marL="365778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EE0BBA-3620-6624-80D8-6C135D24F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ED850-BCC0-47F7-811D-81D6B2ACF351}" type="datetimeFigureOut">
              <a:rPr lang="lv-LV" smtClean="0"/>
              <a:t>17.09.2026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57EA60-FCF3-382A-AFDC-F853AC6BD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21A618-1802-263A-73D0-F0F614D12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C621C-A8E3-4FC5-82BE-551C459CF42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7088171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6A939-1867-EDBE-3109-8A96CC3E5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67C251-F351-6668-ADED-635F032ACB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endParaRPr lang="lv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A32948-DDA4-877D-7958-96F8AA88B5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23" indent="0">
              <a:buNone/>
              <a:defRPr sz="1400"/>
            </a:lvl2pPr>
            <a:lvl3pPr marL="914446" indent="0">
              <a:buNone/>
              <a:defRPr sz="1200"/>
            </a:lvl3pPr>
            <a:lvl4pPr marL="1371669" indent="0">
              <a:buNone/>
              <a:defRPr sz="1000"/>
            </a:lvl4pPr>
            <a:lvl5pPr marL="1828891" indent="0">
              <a:buNone/>
              <a:defRPr sz="1000"/>
            </a:lvl5pPr>
            <a:lvl6pPr marL="2286114" indent="0">
              <a:buNone/>
              <a:defRPr sz="1000"/>
            </a:lvl6pPr>
            <a:lvl7pPr marL="2743337" indent="0">
              <a:buNone/>
              <a:defRPr sz="1000"/>
            </a:lvl7pPr>
            <a:lvl8pPr marL="3200560" indent="0">
              <a:buNone/>
              <a:defRPr sz="1000"/>
            </a:lvl8pPr>
            <a:lvl9pPr marL="365778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13047E-7191-D828-B7B9-C9E4632B9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ED850-BCC0-47F7-811D-81D6B2ACF351}" type="datetimeFigureOut">
              <a:rPr lang="lv-LV" smtClean="0"/>
              <a:t>17.09.2026</a:t>
            </a:fld>
            <a:endParaRPr lang="lv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C9340B-068F-7ED0-C1F8-FB51AF7CC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1F455E-D3D4-470E-D234-2BA7EDAAC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C621C-A8E3-4FC5-82BE-551C459CF42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1889014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0B848-74E1-F082-1576-3B79DBB9C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C906A1-4304-6BFE-9281-B647C92F97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8E9748-E258-CE4F-01D4-AC4E21766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ED850-BCC0-47F7-811D-81D6B2ACF351}" type="datetimeFigureOut">
              <a:rPr lang="lv-LV" smtClean="0"/>
              <a:t>17.09.2026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B9951C-8356-DE9F-CC54-E54345AAF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FEAC7C-C132-9FB0-FD32-98244A92F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C621C-A8E3-4FC5-82BE-551C459CF42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0187600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31B2A2-89E3-04F7-0DF8-2ED76D2E8D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6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FC47BE-33E4-BAF3-48A8-1159ACFACE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6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521A0E-F65E-A40A-62E9-4CC449024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ED850-BCC0-47F7-811D-81D6B2ACF351}" type="datetimeFigureOut">
              <a:rPr lang="lv-LV" smtClean="0"/>
              <a:t>17.09.2026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E9E7B3-9987-5AAF-B697-D1AF25F8F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FD0E10-83E7-053F-9692-380D4DBA9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C621C-A8E3-4FC5-82BE-551C459CF42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535740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text styles</a:t>
            </a:r>
          </a:p>
          <a:p>
            <a:pPr lvl="1"/>
            <a:r>
              <a:rPr lang="en-US" altLang="lv-LV"/>
              <a:t>Second level</a:t>
            </a:r>
          </a:p>
          <a:p>
            <a:pPr lvl="2"/>
            <a:r>
              <a:rPr lang="en-US" altLang="lv-LV"/>
              <a:t>Third level</a:t>
            </a:r>
          </a:p>
          <a:p>
            <a:pPr lvl="3"/>
            <a:r>
              <a:rPr lang="en-US" altLang="lv-LV"/>
              <a:t>Fourth level</a:t>
            </a:r>
          </a:p>
          <a:p>
            <a:pPr lvl="4"/>
            <a:r>
              <a:rPr lang="en-US" altLang="lv-LV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l" defTabSz="93957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ctr" defTabSz="93957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D893850-4C62-42FA-A22B-349FCBB3BAE1}" type="slidenum">
              <a:rPr lang="en-US" altLang="lv-LV"/>
              <a:pPr/>
              <a:t>‹#›</a:t>
            </a:fld>
            <a:endParaRPr lang="en-US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3" r:id="rId10"/>
    <p:sldLayoutId id="2147483804" r:id="rId11"/>
  </p:sldLayoutIdLst>
  <p:hf hdr="0" ftr="0" dt="0"/>
  <p:txStyles>
    <p:titleStyle>
      <a:lvl1pPr algn="ctr" defTabSz="938213" rtl="0" eaLnBrk="1" fontAlgn="base" hangingPunct="1">
        <a:spcBef>
          <a:spcPct val="0"/>
        </a:spcBef>
        <a:spcAft>
          <a:spcPct val="0"/>
        </a:spcAft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2pPr>
      <a:lvl3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3pPr>
      <a:lvl4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4pPr>
      <a:lvl5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5pPr>
      <a:lvl6pPr marL="4572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6pPr>
      <a:lvl7pPr marL="9144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7pPr>
      <a:lvl8pPr marL="13716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8pPr>
      <a:lvl9pPr marL="18288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9pPr>
    </p:titleStyle>
    <p:bodyStyle>
      <a:lvl1pPr marL="350838" indent="-350838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2000" indent="-292100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31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30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129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83835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62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2341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93197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69788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3957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0936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79152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4894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729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8851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75830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A04E97-B868-C87C-8C95-35DE969F6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1D821A-2AC7-6F2F-D97F-C76586DF1A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D8D37E-4A06-9A18-5B7F-67108CECDD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2ED850-BCC0-47F7-811D-81D6B2ACF351}" type="datetimeFigureOut">
              <a:rPr lang="lv-LV" smtClean="0"/>
              <a:t>17.09.2026</a:t>
            </a:fld>
            <a:endParaRPr 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C5A520-A8DE-58D5-007D-C2F875AD8B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7F9A22-E054-5D98-F4CF-EC0B676478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5C621C-A8E3-4FC5-82BE-551C459CF424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134310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</p:sldLayoutIdLst>
  <p:txStyles>
    <p:titleStyle>
      <a:lvl1pPr algn="l" defTabSz="91444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91444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34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57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80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03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726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949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171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394" indent="-228611" algn="l" defTabSz="91444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46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69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91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14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337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60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83" algn="l" defTabSz="9144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18.svg"/><Relationship Id="rId18" Type="http://schemas.openxmlformats.org/officeDocument/2006/relationships/image" Target="../media/image23.svg"/><Relationship Id="rId3" Type="http://schemas.openxmlformats.org/officeDocument/2006/relationships/image" Target="../media/image8.svg"/><Relationship Id="rId21" Type="http://schemas.openxmlformats.org/officeDocument/2006/relationships/image" Target="../media/image26.png"/><Relationship Id="rId7" Type="http://schemas.openxmlformats.org/officeDocument/2006/relationships/image" Target="../media/image12.svg"/><Relationship Id="rId12" Type="http://schemas.openxmlformats.org/officeDocument/2006/relationships/image" Target="../media/image17.svg"/><Relationship Id="rId17" Type="http://schemas.openxmlformats.org/officeDocument/2006/relationships/image" Target="../media/image22.svg"/><Relationship Id="rId2" Type="http://schemas.openxmlformats.org/officeDocument/2006/relationships/image" Target="../media/image7.svg"/><Relationship Id="rId16" Type="http://schemas.openxmlformats.org/officeDocument/2006/relationships/image" Target="../media/image21.svg"/><Relationship Id="rId20" Type="http://schemas.openxmlformats.org/officeDocument/2006/relationships/image" Target="../media/image25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11" Type="http://schemas.openxmlformats.org/officeDocument/2006/relationships/image" Target="../media/image16.svg"/><Relationship Id="rId5" Type="http://schemas.openxmlformats.org/officeDocument/2006/relationships/image" Target="../media/image10.svg"/><Relationship Id="rId15" Type="http://schemas.openxmlformats.org/officeDocument/2006/relationships/image" Target="../media/image20.svg"/><Relationship Id="rId10" Type="http://schemas.openxmlformats.org/officeDocument/2006/relationships/image" Target="../media/image15.svg"/><Relationship Id="rId19" Type="http://schemas.openxmlformats.org/officeDocument/2006/relationships/image" Target="../media/image24.svg"/><Relationship Id="rId4" Type="http://schemas.openxmlformats.org/officeDocument/2006/relationships/image" Target="../media/image9.svg"/><Relationship Id="rId9" Type="http://schemas.openxmlformats.org/officeDocument/2006/relationships/image" Target="../media/image14.svg"/><Relationship Id="rId14" Type="http://schemas.openxmlformats.org/officeDocument/2006/relationships/image" Target="../media/image1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svg"/><Relationship Id="rId3" Type="http://schemas.openxmlformats.org/officeDocument/2006/relationships/image" Target="../media/image45.svg"/><Relationship Id="rId7" Type="http://schemas.openxmlformats.org/officeDocument/2006/relationships/image" Target="../media/image49.svg"/><Relationship Id="rId12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8.svg"/><Relationship Id="rId11" Type="http://schemas.openxmlformats.org/officeDocument/2006/relationships/image" Target="../media/image39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svg"/><Relationship Id="rId9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svg"/><Relationship Id="rId3" Type="http://schemas.openxmlformats.org/officeDocument/2006/relationships/image" Target="../media/image54.sv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9.png"/><Relationship Id="rId5" Type="http://schemas.openxmlformats.org/officeDocument/2006/relationships/hyperlink" Target="https://lvportals.lv/dienaskartiba/391793-izglitibas-un-zinatnes-ministrija-izsludina-konkursu-profesionalas-izglitibas-skolotaju-sagatavosanai-2026" TargetMode="External"/><Relationship Id="rId10" Type="http://schemas.openxmlformats.org/officeDocument/2006/relationships/image" Target="../media/image59.png"/><Relationship Id="rId4" Type="http://schemas.openxmlformats.org/officeDocument/2006/relationships/image" Target="../media/image55.svg"/><Relationship Id="rId9" Type="http://schemas.openxmlformats.org/officeDocument/2006/relationships/image" Target="../media/image58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svg"/><Relationship Id="rId13" Type="http://schemas.openxmlformats.org/officeDocument/2006/relationships/image" Target="../media/image69.svg"/><Relationship Id="rId3" Type="http://schemas.openxmlformats.org/officeDocument/2006/relationships/image" Target="../media/image39.png"/><Relationship Id="rId7" Type="http://schemas.openxmlformats.org/officeDocument/2006/relationships/image" Target="../media/image63.svg"/><Relationship Id="rId12" Type="http://schemas.openxmlformats.org/officeDocument/2006/relationships/image" Target="../media/image6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svg"/><Relationship Id="rId10" Type="http://schemas.openxmlformats.org/officeDocument/2006/relationships/image" Target="../media/image66.png"/><Relationship Id="rId4" Type="http://schemas.openxmlformats.org/officeDocument/2006/relationships/image" Target="../media/image60.svg"/><Relationship Id="rId9" Type="http://schemas.openxmlformats.org/officeDocument/2006/relationships/image" Target="../media/image65.png"/><Relationship Id="rId14" Type="http://schemas.openxmlformats.org/officeDocument/2006/relationships/image" Target="../media/image7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2.png"/><Relationship Id="rId5" Type="http://schemas.openxmlformats.org/officeDocument/2006/relationships/hyperlink" Target="mailto:diana.abolina@fm.gov.lv" TargetMode="External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D1F5992-F542-AABB-12D5-145A64E16215}"/>
              </a:ext>
            </a:extLst>
          </p:cNvPr>
          <p:cNvSpPr txBox="1">
            <a:spLocks/>
          </p:cNvSpPr>
          <p:nvPr/>
        </p:nvSpPr>
        <p:spPr bwMode="auto">
          <a:xfrm>
            <a:off x="276981" y="2804634"/>
            <a:ext cx="11384784" cy="297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lv-LV" sz="2400">
                <a:solidFill>
                  <a:schemeClr val="dk1"/>
                </a:solidFill>
                <a:latin typeface="Verdana"/>
                <a:ea typeface="Verdana"/>
              </a:rPr>
              <a:t>EEZ, Norvēģijas un Šveices </a:t>
            </a:r>
            <a:endParaRPr lang="en-US" sz="2400" b="0">
              <a:solidFill>
                <a:schemeClr val="dk1"/>
              </a:solidFill>
            </a:endParaRPr>
          </a:p>
          <a:p>
            <a:pPr>
              <a:lnSpc>
                <a:spcPct val="150000"/>
              </a:lnSpc>
            </a:pPr>
            <a:r>
              <a:rPr lang="lv-LV" sz="2400" err="1">
                <a:solidFill>
                  <a:schemeClr val="dk1"/>
                </a:solidFill>
                <a:latin typeface="Verdana"/>
                <a:ea typeface="Verdana"/>
              </a:rPr>
              <a:t>grantu</a:t>
            </a:r>
            <a:r>
              <a:rPr lang="lv-LV" sz="2400">
                <a:solidFill>
                  <a:schemeClr val="dk1"/>
                </a:solidFill>
                <a:latin typeface="Verdana"/>
                <a:ea typeface="Verdana"/>
              </a:rPr>
              <a:t> investīciju ieviešana Latvijā (detālāka informācija)</a:t>
            </a:r>
            <a:endParaRPr lang="en-US" sz="2400" b="0">
              <a:solidFill>
                <a:schemeClr val="dk1"/>
              </a:solidFill>
            </a:endParaRPr>
          </a:p>
          <a:p>
            <a:endParaRPr lang="lv-LV" sz="2000" b="0" i="1">
              <a:solidFill>
                <a:schemeClr val="dk1"/>
              </a:solidFill>
              <a:latin typeface="Verdana"/>
              <a:ea typeface="Verdana"/>
            </a:endParaRPr>
          </a:p>
          <a:p>
            <a:r>
              <a:rPr lang="lv-LV" sz="1600" b="0" i="1">
                <a:solidFill>
                  <a:schemeClr val="dk1"/>
                </a:solidFill>
              </a:rPr>
              <a:t>2.pielikums </a:t>
            </a:r>
          </a:p>
          <a:p>
            <a:endParaRPr lang="lv-LV" sz="1600" b="0" i="1">
              <a:solidFill>
                <a:schemeClr val="dk1"/>
              </a:solidFill>
            </a:endParaRPr>
          </a:p>
          <a:p>
            <a:r>
              <a:rPr lang="lv-LV" sz="1600" b="0" i="1">
                <a:solidFill>
                  <a:schemeClr val="dk1"/>
                </a:solidFill>
              </a:rPr>
              <a:t>I</a:t>
            </a:r>
            <a:r>
              <a:rPr lang="lv-LV" sz="1600" b="0" i="1"/>
              <a:t>nformatīvajam ziņojumam par Kohēzijas politikas ES fondu, Atveseļošanas fonda, </a:t>
            </a:r>
          </a:p>
          <a:p>
            <a:r>
              <a:rPr lang="lv-LV" sz="1600" b="0" i="1"/>
              <a:t>EEZ, Norvēģijas un Šveices </a:t>
            </a:r>
            <a:r>
              <a:rPr lang="lv-LV" sz="1600" b="0" i="1" err="1"/>
              <a:t>grantu</a:t>
            </a:r>
            <a:r>
              <a:rPr lang="lv-LV" sz="1600" b="0" i="1"/>
              <a:t> investīciju ieviešanu Latvijā	</a:t>
            </a:r>
          </a:p>
          <a:p>
            <a:pPr>
              <a:lnSpc>
                <a:spcPct val="150000"/>
              </a:lnSpc>
            </a:pPr>
            <a:endParaRPr lang="lv-LV" sz="2400" b="0">
              <a:solidFill>
                <a:schemeClr val="dk1"/>
              </a:solidFill>
            </a:endParaRPr>
          </a:p>
          <a:p>
            <a:endParaRPr lang="lv-LV" sz="2400"/>
          </a:p>
        </p:txBody>
      </p:sp>
    </p:spTree>
    <p:extLst>
      <p:ext uri="{BB962C8B-B14F-4D97-AF65-F5344CB8AC3E}">
        <p14:creationId xmlns:p14="http://schemas.microsoft.com/office/powerpoint/2010/main" val="2525844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5F087E-0B25-47A9-E7D0-6AF8D5C86A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7120" y="2182371"/>
            <a:ext cx="8128000" cy="1740405"/>
          </a:xfrm>
        </p:spPr>
        <p:txBody>
          <a:bodyPr>
            <a:normAutofit fontScale="92500"/>
          </a:bodyPr>
          <a:lstStyle/>
          <a:p>
            <a:pPr algn="just"/>
            <a:r>
              <a:rPr lang="lv-LV" sz="2800" i="1"/>
              <a:t>Nākamajos slaidos detālāka informācija par </a:t>
            </a:r>
            <a:r>
              <a:rPr lang="lv-LV" sz="2800" i="1">
                <a:latin typeface="Verdana"/>
                <a:ea typeface="Verdana"/>
              </a:rPr>
              <a:t>EEZ, Norvēģijas </a:t>
            </a:r>
            <a:r>
              <a:rPr lang="lv-LV" sz="2800" i="1" err="1">
                <a:latin typeface="Verdana"/>
                <a:ea typeface="Verdana"/>
              </a:rPr>
              <a:t>grantu</a:t>
            </a:r>
            <a:r>
              <a:rPr lang="lv-LV" sz="2800" i="1">
                <a:latin typeface="Verdana"/>
                <a:ea typeface="Verdana"/>
              </a:rPr>
              <a:t> programmu līgumiem, kas šobrīd ir saskaņošanā ar donoriem un informācija par Divpusējo sadarbības fondu</a:t>
            </a:r>
            <a:endParaRPr lang="lv-LV" sz="2800" i="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BB17E1-2813-9481-FEA4-6049C0432CE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2</a:t>
            </a:fld>
            <a:endParaRPr lang="en-US" altLang="lv-LV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8D034B-8B1D-06B1-C24D-B1F4EACE07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9333" y="405359"/>
            <a:ext cx="3034145" cy="124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606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7CE853-5A6B-DAC6-C813-8C81B980F00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552662" y="6447954"/>
            <a:ext cx="562124" cy="304800"/>
          </a:xfrm>
        </p:spPr>
        <p:txBody>
          <a:bodyPr/>
          <a:lstStyle/>
          <a:p>
            <a:fld id="{0B582915-0310-4CDD-9A79-BDC3E59340E8}" type="slidenum">
              <a:rPr lang="en-US" altLang="lv-LV" smtClean="0"/>
              <a:pPr/>
              <a:t>3</a:t>
            </a:fld>
            <a:endParaRPr lang="en-US" altLang="lv-LV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A2018F-49F9-F0C1-AB19-86951E2191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727" y="98162"/>
            <a:ext cx="9850225" cy="19433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F534BE3-EA44-93B5-2139-E7B7DD1C7B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782" y="2275422"/>
            <a:ext cx="10650436" cy="417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024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DC363-966E-14E8-B3AB-4281163E78C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4</a:t>
            </a:fld>
            <a:endParaRPr lang="en-US" altLang="lv-LV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B1B164A-6C4F-9465-91E8-B24E63ED3AF6}"/>
              </a:ext>
            </a:extLst>
          </p:cNvPr>
          <p:cNvSpPr txBox="1">
            <a:spLocks/>
          </p:cNvSpPr>
          <p:nvPr/>
        </p:nvSpPr>
        <p:spPr bwMode="auto">
          <a:xfrm>
            <a:off x="2136683" y="70002"/>
            <a:ext cx="8860657" cy="1349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lv-LV" sz="1600">
                <a:solidFill>
                  <a:srgbClr val="002060"/>
                </a:solidFill>
                <a:cs typeface="Arial" panose="020B0604020202020204" pitchFamily="34" charset="0"/>
              </a:rPr>
              <a:t>Programma ZAĻĀ UZŅĒMĒJDARBĪBA UN INOVĀCIJAS</a:t>
            </a:r>
            <a:r>
              <a:rPr lang="lv-LV" sz="120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lv-LV" sz="1400" b="0">
                <a:solidFill>
                  <a:srgbClr val="002060"/>
                </a:solidFill>
                <a:cs typeface="Arial" panose="020B0604020202020204" pitchFamily="34" charset="0"/>
              </a:rPr>
              <a:t>Mērķis: veicināt zaļo inovāciju attīstību un ieviešanu, ilgtspējīgus risinājumus uzņēmējdarbībā, teritoriju atjaunošanu un privātā sektora investīcijas</a:t>
            </a:r>
            <a:endParaRPr lang="lv-LV" sz="3200" b="0" i="1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lv-LV" sz="1400" b="0">
                <a:solidFill>
                  <a:srgbClr val="002060"/>
                </a:solidFill>
                <a:cs typeface="Arial" panose="020B0604020202020204" pitchFamily="34" charset="0"/>
              </a:rPr>
              <a:t>Finansējums: </a:t>
            </a:r>
            <a:r>
              <a:rPr lang="lv-LV" sz="1400">
                <a:solidFill>
                  <a:srgbClr val="002060"/>
                </a:solidFill>
                <a:cs typeface="Arial" panose="020B0604020202020204" pitchFamily="34" charset="0"/>
              </a:rPr>
              <a:t>32,542,941 EUR</a:t>
            </a:r>
            <a:r>
              <a:rPr lang="lv-LV" sz="120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lv-LV" sz="1200" b="0">
                <a:solidFill>
                  <a:srgbClr val="002060"/>
                </a:solidFill>
                <a:cs typeface="Arial" panose="020B0604020202020204" pitchFamily="34" charset="0"/>
              </a:rPr>
              <a:t>(t. sk. 85 % grants; 15 % valsts budžeta finansējums)</a:t>
            </a:r>
            <a:br>
              <a:rPr lang="lv-LV" sz="2000">
                <a:solidFill>
                  <a:srgbClr val="002060"/>
                </a:solidFill>
                <a:cs typeface="Arial" panose="020B0604020202020204" pitchFamily="34" charset="0"/>
              </a:rPr>
            </a:br>
            <a:r>
              <a:rPr lang="lv-LV" sz="1400" b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Programmas </a:t>
            </a:r>
            <a:r>
              <a:rPr lang="lv-LV" sz="1400" b="0" err="1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apsaimniekotājs</a:t>
            </a:r>
            <a:r>
              <a:rPr lang="lv-LV" sz="1400" b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 – Latvijas Investīciju un attīstības aģentūra</a:t>
            </a:r>
            <a:r>
              <a:rPr lang="lv-LV" sz="1400" b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endParaRPr lang="lv-LV" sz="1867" b="0" i="1">
              <a:solidFill>
                <a:schemeClr val="tx1">
                  <a:lumMod val="75000"/>
                  <a:lumOff val="25000"/>
                </a:schemeClr>
              </a:solidFill>
              <a:cs typeface="Arial" panose="020B060402020202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69D9674-6A12-3225-DABA-21BAD57D18D8}"/>
              </a:ext>
            </a:extLst>
          </p:cNvPr>
          <p:cNvGrpSpPr/>
          <p:nvPr/>
        </p:nvGrpSpPr>
        <p:grpSpPr>
          <a:xfrm>
            <a:off x="1798204" y="1463388"/>
            <a:ext cx="2611249" cy="4344202"/>
            <a:chOff x="-748102" y="950496"/>
            <a:chExt cx="2611249" cy="4344202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68B6405-DFC9-8938-BC8D-419AB6AEDE55}"/>
                </a:ext>
              </a:extLst>
            </p:cNvPr>
            <p:cNvGrpSpPr/>
            <p:nvPr/>
          </p:nvGrpSpPr>
          <p:grpSpPr>
            <a:xfrm>
              <a:off x="-748102" y="950496"/>
              <a:ext cx="2354184" cy="4344202"/>
              <a:chOff x="-619627" y="1211179"/>
              <a:chExt cx="2569290" cy="4262398"/>
            </a:xfrm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A8ADB1B5-7373-41FB-35C9-51F4CAF14BAD}"/>
                  </a:ext>
                </a:extLst>
              </p:cNvPr>
              <p:cNvSpPr/>
              <p:nvPr/>
            </p:nvSpPr>
            <p:spPr>
              <a:xfrm>
                <a:off x="-619627" y="1211179"/>
                <a:ext cx="2569290" cy="4262398"/>
              </a:xfrm>
              <a:prstGeom prst="roundRect">
                <a:avLst/>
              </a:prstGeom>
              <a:noFill/>
              <a:ln>
                <a:solidFill>
                  <a:srgbClr val="10497A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-252013" algn="ctr" defTabSz="914446" fontAlgn="auto">
                  <a:spcBef>
                    <a:spcPts val="0"/>
                  </a:spcBef>
                  <a:spcAft>
                    <a:spcPts val="600"/>
                  </a:spcAft>
                  <a:buFontTx/>
                  <a:buAutoNum type="arabicPeriod"/>
                </a:pPr>
                <a:endParaRPr lang="lv-LV" sz="16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" name="Rectangle: Top Corners Rounded 19">
                <a:extLst>
                  <a:ext uri="{FF2B5EF4-FFF2-40B4-BE49-F238E27FC236}">
                    <a16:creationId xmlns:a16="http://schemas.microsoft.com/office/drawing/2014/main" id="{F0D58BFC-4BB5-88B8-5F3E-D99173EA79FB}"/>
                  </a:ext>
                </a:extLst>
              </p:cNvPr>
              <p:cNvSpPr/>
              <p:nvPr/>
            </p:nvSpPr>
            <p:spPr>
              <a:xfrm>
                <a:off x="-619128" y="1211180"/>
                <a:ext cx="2568790" cy="474239"/>
              </a:xfrm>
              <a:prstGeom prst="round2SameRect">
                <a:avLst/>
              </a:prstGeom>
              <a:solidFill>
                <a:srgbClr val="10497A"/>
              </a:solidFill>
              <a:ln>
                <a:solidFill>
                  <a:srgbClr val="10497A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108000" rtlCol="0" anchor="t">
                <a:noAutofit/>
              </a:bodyPr>
              <a:lstStyle/>
              <a:p>
                <a:pPr algn="ctr" defTabSz="914446" fontAlgn="auto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lv-LV" sz="1400" b="1">
                    <a:solidFill>
                      <a:prstClr val="white"/>
                    </a:solidFill>
                    <a:latin typeface="Aptos" panose="02110004020202020204"/>
                    <a:ea typeface="Sans Serif Collection" panose="020B0502040504020204" pitchFamily="34" charset="0"/>
                    <a:cs typeface="Arial" panose="020B0604020202020204" pitchFamily="34" charset="0"/>
                  </a:rPr>
                  <a:t>2. IEGULDĪJUMI</a:t>
                </a:r>
                <a:r>
                  <a:rPr lang="lv-LV" sz="1400" b="1" baseline="30000">
                    <a:solidFill>
                      <a:prstClr val="white"/>
                    </a:solidFill>
                    <a:latin typeface="Aptos" panose="02110004020202020204"/>
                    <a:ea typeface="Sans Serif Collection" panose="020B0502040504020204" pitchFamily="34" charset="0"/>
                    <a:cs typeface="Arial" panose="020B0604020202020204" pitchFamily="34" charset="0"/>
                  </a:rPr>
                  <a:t>*</a:t>
                </a:r>
                <a:endParaRPr lang="lv-LV" sz="1200" b="1" baseline="30000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1B70F21-FC76-6941-A4D2-B7BC80622800}"/>
                </a:ext>
              </a:extLst>
            </p:cNvPr>
            <p:cNvGrpSpPr/>
            <p:nvPr/>
          </p:nvGrpSpPr>
          <p:grpSpPr>
            <a:xfrm>
              <a:off x="-77755" y="1826887"/>
              <a:ext cx="911999" cy="831784"/>
              <a:chOff x="154784" y="2206945"/>
              <a:chExt cx="911999" cy="831784"/>
            </a:xfrm>
          </p:grpSpPr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8A15F555-6E93-0D2D-9A43-DD2378A7066A}"/>
                  </a:ext>
                </a:extLst>
              </p:cNvPr>
              <p:cNvGrpSpPr/>
              <p:nvPr/>
            </p:nvGrpSpPr>
            <p:grpSpPr>
              <a:xfrm>
                <a:off x="241511" y="2339522"/>
                <a:ext cx="775703" cy="538955"/>
                <a:chOff x="4802145" y="3153160"/>
                <a:chExt cx="873554" cy="664796"/>
              </a:xfrm>
            </p:grpSpPr>
            <p:sp>
              <p:nvSpPr>
                <p:cNvPr id="15" name="Freeform: Shape 14">
                  <a:extLst>
                    <a:ext uri="{FF2B5EF4-FFF2-40B4-BE49-F238E27FC236}">
                      <a16:creationId xmlns:a16="http://schemas.microsoft.com/office/drawing/2014/main" id="{C34BD6D7-8480-31A9-ECC9-B032593716AC}"/>
                    </a:ext>
                  </a:extLst>
                </p:cNvPr>
                <p:cNvSpPr/>
                <p:nvPr/>
              </p:nvSpPr>
              <p:spPr>
                <a:xfrm>
                  <a:off x="4802145" y="3520864"/>
                  <a:ext cx="600501" cy="161238"/>
                </a:xfrm>
                <a:custGeom>
                  <a:avLst/>
                  <a:gdLst>
                    <a:gd name="csX0" fmla="*/ 324277 w 600501"/>
                    <a:gd name="csY0" fmla="*/ 19050 h 161239"/>
                    <a:gd name="csX1" fmla="*/ 552877 w 600501"/>
                    <a:gd name="csY1" fmla="*/ 19050 h 161239"/>
                    <a:gd name="csX2" fmla="*/ 581452 w 600501"/>
                    <a:gd name="csY2" fmla="*/ 47625 h 161239"/>
                    <a:gd name="csX3" fmla="*/ 552877 w 600501"/>
                    <a:gd name="csY3" fmla="*/ 76200 h 161239"/>
                    <a:gd name="csX4" fmla="*/ 381427 w 600501"/>
                    <a:gd name="csY4" fmla="*/ 76200 h 161239"/>
                    <a:gd name="csX5" fmla="*/ 371902 w 600501"/>
                    <a:gd name="csY5" fmla="*/ 85725 h 161239"/>
                    <a:gd name="csX6" fmla="*/ 381427 w 600501"/>
                    <a:gd name="csY6" fmla="*/ 95250 h 161239"/>
                    <a:gd name="csX7" fmla="*/ 552877 w 600501"/>
                    <a:gd name="csY7" fmla="*/ 95250 h 161239"/>
                    <a:gd name="csX8" fmla="*/ 600502 w 600501"/>
                    <a:gd name="csY8" fmla="*/ 47625 h 161239"/>
                    <a:gd name="csX9" fmla="*/ 552877 w 600501"/>
                    <a:gd name="csY9" fmla="*/ 0 h 161239"/>
                    <a:gd name="csX10" fmla="*/ 324277 w 600501"/>
                    <a:gd name="csY10" fmla="*/ 0 h 161239"/>
                    <a:gd name="csX11" fmla="*/ 275376 w 600501"/>
                    <a:gd name="csY11" fmla="*/ 13335 h 161239"/>
                    <a:gd name="csX12" fmla="*/ 5790 w 600501"/>
                    <a:gd name="csY12" fmla="*/ 142951 h 161239"/>
                    <a:gd name="csX13" fmla="*/ 767 w 600501"/>
                    <a:gd name="csY13" fmla="*/ 155450 h 161239"/>
                    <a:gd name="csX14" fmla="*/ 13265 w 600501"/>
                    <a:gd name="csY14" fmla="*/ 160473 h 161239"/>
                    <a:gd name="csX15" fmla="*/ 14048 w 600501"/>
                    <a:gd name="csY15" fmla="*/ 160096 h 161239"/>
                    <a:gd name="csX16" fmla="*/ 284205 w 600501"/>
                    <a:gd name="csY16" fmla="*/ 30175 h 161239"/>
                    <a:gd name="csX17" fmla="*/ 324277 w 600501"/>
                    <a:gd name="csY17" fmla="*/ 19050 h 161239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  <a:cxn ang="0">
                      <a:pos x="csX4" y="csY4"/>
                    </a:cxn>
                    <a:cxn ang="0">
                      <a:pos x="csX5" y="csY5"/>
                    </a:cxn>
                    <a:cxn ang="0">
                      <a:pos x="csX6" y="csY6"/>
                    </a:cxn>
                    <a:cxn ang="0">
                      <a:pos x="csX7" y="csY7"/>
                    </a:cxn>
                    <a:cxn ang="0">
                      <a:pos x="csX8" y="csY8"/>
                    </a:cxn>
                    <a:cxn ang="0">
                      <a:pos x="csX9" y="csY9"/>
                    </a:cxn>
                    <a:cxn ang="0">
                      <a:pos x="csX10" y="csY10"/>
                    </a:cxn>
                    <a:cxn ang="0">
                      <a:pos x="csX11" y="csY11"/>
                    </a:cxn>
                    <a:cxn ang="0">
                      <a:pos x="csX12" y="csY12"/>
                    </a:cxn>
                    <a:cxn ang="0">
                      <a:pos x="csX13" y="csY13"/>
                    </a:cxn>
                    <a:cxn ang="0">
                      <a:pos x="csX14" y="csY14"/>
                    </a:cxn>
                    <a:cxn ang="0">
                      <a:pos x="csX15" y="csY15"/>
                    </a:cxn>
                    <a:cxn ang="0">
                      <a:pos x="csX16" y="csY16"/>
                    </a:cxn>
                    <a:cxn ang="0">
                      <a:pos x="csX17" y="csY17"/>
                    </a:cxn>
                  </a:cxnLst>
                  <a:rect l="l" t="t" r="r" b="b"/>
                  <a:pathLst>
                    <a:path w="600501" h="161239">
                      <a:moveTo>
                        <a:pt x="324277" y="19050"/>
                      </a:moveTo>
                      <a:lnTo>
                        <a:pt x="552877" y="19050"/>
                      </a:lnTo>
                      <a:cubicBezTo>
                        <a:pt x="568659" y="19050"/>
                        <a:pt x="581452" y="31843"/>
                        <a:pt x="581452" y="47625"/>
                      </a:cubicBezTo>
                      <a:cubicBezTo>
                        <a:pt x="581452" y="63407"/>
                        <a:pt x="568659" y="76200"/>
                        <a:pt x="552877" y="76200"/>
                      </a:cubicBezTo>
                      <a:lnTo>
                        <a:pt x="381427" y="76200"/>
                      </a:lnTo>
                      <a:cubicBezTo>
                        <a:pt x="376166" y="76200"/>
                        <a:pt x="371902" y="80464"/>
                        <a:pt x="371902" y="85725"/>
                      </a:cubicBezTo>
                      <a:cubicBezTo>
                        <a:pt x="371902" y="90986"/>
                        <a:pt x="376166" y="95250"/>
                        <a:pt x="381427" y="95250"/>
                      </a:cubicBezTo>
                      <a:lnTo>
                        <a:pt x="552877" y="95250"/>
                      </a:lnTo>
                      <a:cubicBezTo>
                        <a:pt x="579179" y="95250"/>
                        <a:pt x="600502" y="73927"/>
                        <a:pt x="600502" y="47625"/>
                      </a:cubicBezTo>
                      <a:cubicBezTo>
                        <a:pt x="600502" y="21323"/>
                        <a:pt x="579179" y="0"/>
                        <a:pt x="552877" y="0"/>
                      </a:cubicBezTo>
                      <a:lnTo>
                        <a:pt x="324277" y="0"/>
                      </a:lnTo>
                      <a:cubicBezTo>
                        <a:pt x="307098" y="143"/>
                        <a:pt x="290249" y="4738"/>
                        <a:pt x="275376" y="13335"/>
                      </a:cubicBezTo>
                      <a:lnTo>
                        <a:pt x="5790" y="142951"/>
                      </a:lnTo>
                      <a:cubicBezTo>
                        <a:pt x="951" y="145015"/>
                        <a:pt x="-1298" y="150611"/>
                        <a:pt x="767" y="155450"/>
                      </a:cubicBezTo>
                      <a:cubicBezTo>
                        <a:pt x="2831" y="160289"/>
                        <a:pt x="8427" y="162538"/>
                        <a:pt x="13265" y="160473"/>
                      </a:cubicBezTo>
                      <a:cubicBezTo>
                        <a:pt x="13532" y="160359"/>
                        <a:pt x="13793" y="160233"/>
                        <a:pt x="14048" y="160096"/>
                      </a:cubicBezTo>
                      <a:lnTo>
                        <a:pt x="284205" y="30175"/>
                      </a:lnTo>
                      <a:cubicBezTo>
                        <a:pt x="296351" y="23006"/>
                        <a:pt x="310173" y="19168"/>
                        <a:pt x="324277" y="19050"/>
                      </a:cubicBezTo>
                      <a:close/>
                    </a:path>
                  </a:pathLst>
                </a:custGeom>
                <a:solidFill>
                  <a:srgbClr val="10497A"/>
                </a:solidFill>
                <a:ln w="9525" cap="flat">
                  <a:solidFill>
                    <a:srgbClr val="10497A"/>
                  </a:solidFill>
                  <a:prstDash val="solid"/>
                  <a:miter/>
                </a:ln>
              </p:spPr>
              <p:txBody>
                <a:bodyPr/>
                <a:lstStyle/>
                <a:p>
                  <a:pPr defTabSz="914446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lv-LV" sz="1800">
                    <a:solidFill>
                      <a:prstClr val="black"/>
                    </a:solidFill>
                    <a:latin typeface="Aptos" panose="02110004020202020204"/>
                    <a:cs typeface="+mn-cs"/>
                  </a:endParaRPr>
                </a:p>
              </p:txBody>
            </p:sp>
            <p:sp>
              <p:nvSpPr>
                <p:cNvPr id="16" name="Freeform: Shape 15">
                  <a:extLst>
                    <a:ext uri="{FF2B5EF4-FFF2-40B4-BE49-F238E27FC236}">
                      <a16:creationId xmlns:a16="http://schemas.microsoft.com/office/drawing/2014/main" id="{4044C93D-AC76-7CCF-57BC-76B0FC6BB9E9}"/>
                    </a:ext>
                  </a:extLst>
                </p:cNvPr>
                <p:cNvSpPr/>
                <p:nvPr/>
              </p:nvSpPr>
              <p:spPr>
                <a:xfrm>
                  <a:off x="4951126" y="3445713"/>
                  <a:ext cx="724573" cy="372243"/>
                </a:xfrm>
                <a:custGeom>
                  <a:avLst/>
                  <a:gdLst>
                    <a:gd name="csX0" fmla="*/ 676948 w 724573"/>
                    <a:gd name="csY0" fmla="*/ 10 h 372244"/>
                    <a:gd name="csX1" fmla="*/ 652183 w 724573"/>
                    <a:gd name="csY1" fmla="*/ 6982 h 372244"/>
                    <a:gd name="csX2" fmla="*/ 489306 w 724573"/>
                    <a:gd name="csY2" fmla="*/ 100327 h 372244"/>
                    <a:gd name="csX3" fmla="*/ 485791 w 724573"/>
                    <a:gd name="csY3" fmla="*/ 113367 h 372244"/>
                    <a:gd name="csX4" fmla="*/ 498831 w 724573"/>
                    <a:gd name="csY4" fmla="*/ 116882 h 372244"/>
                    <a:gd name="csX5" fmla="*/ 662261 w 724573"/>
                    <a:gd name="csY5" fmla="*/ 23175 h 372244"/>
                    <a:gd name="csX6" fmla="*/ 676948 w 724573"/>
                    <a:gd name="csY6" fmla="*/ 19060 h 372244"/>
                    <a:gd name="csX7" fmla="*/ 705523 w 724573"/>
                    <a:gd name="csY7" fmla="*/ 47635 h 372244"/>
                    <a:gd name="csX8" fmla="*/ 695465 w 724573"/>
                    <a:gd name="csY8" fmla="*/ 69942 h 372244"/>
                    <a:gd name="csX9" fmla="*/ 434232 w 724573"/>
                    <a:gd name="csY9" fmla="*/ 260928 h 372244"/>
                    <a:gd name="csX10" fmla="*/ 416916 w 724573"/>
                    <a:gd name="csY10" fmla="*/ 266805 h 372244"/>
                    <a:gd name="csX11" fmla="*/ 238798 w 724573"/>
                    <a:gd name="csY11" fmla="*/ 266805 h 372244"/>
                    <a:gd name="csX12" fmla="*/ 3445 w 724573"/>
                    <a:gd name="csY12" fmla="*/ 355388 h 372244"/>
                    <a:gd name="csX13" fmla="*/ 2194 w 724573"/>
                    <a:gd name="csY13" fmla="*/ 368800 h 372244"/>
                    <a:gd name="csX14" fmla="*/ 15606 w 724573"/>
                    <a:gd name="csY14" fmla="*/ 370051 h 372244"/>
                    <a:gd name="csX15" fmla="*/ 16866 w 724573"/>
                    <a:gd name="csY15" fmla="*/ 368789 h 372244"/>
                    <a:gd name="csX16" fmla="*/ 238798 w 724573"/>
                    <a:gd name="csY16" fmla="*/ 285855 h 372244"/>
                    <a:gd name="csX17" fmla="*/ 416916 w 724573"/>
                    <a:gd name="csY17" fmla="*/ 285855 h 372244"/>
                    <a:gd name="csX18" fmla="*/ 445377 w 724573"/>
                    <a:gd name="csY18" fmla="*/ 276330 h 372244"/>
                    <a:gd name="csX19" fmla="*/ 707324 w 724573"/>
                    <a:gd name="csY19" fmla="*/ 84878 h 372244"/>
                    <a:gd name="csX20" fmla="*/ 708448 w 724573"/>
                    <a:gd name="csY20" fmla="*/ 83925 h 372244"/>
                    <a:gd name="csX21" fmla="*/ 724573 w 724573"/>
                    <a:gd name="csY21" fmla="*/ 47644 h 372244"/>
                    <a:gd name="csX22" fmla="*/ 676948 w 724573"/>
                    <a:gd name="csY22" fmla="*/ 10 h 372244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  <a:cxn ang="0">
                      <a:pos x="csX4" y="csY4"/>
                    </a:cxn>
                    <a:cxn ang="0">
                      <a:pos x="csX5" y="csY5"/>
                    </a:cxn>
                    <a:cxn ang="0">
                      <a:pos x="csX6" y="csY6"/>
                    </a:cxn>
                    <a:cxn ang="0">
                      <a:pos x="csX7" y="csY7"/>
                    </a:cxn>
                    <a:cxn ang="0">
                      <a:pos x="csX8" y="csY8"/>
                    </a:cxn>
                    <a:cxn ang="0">
                      <a:pos x="csX9" y="csY9"/>
                    </a:cxn>
                    <a:cxn ang="0">
                      <a:pos x="csX10" y="csY10"/>
                    </a:cxn>
                    <a:cxn ang="0">
                      <a:pos x="csX11" y="csY11"/>
                    </a:cxn>
                    <a:cxn ang="0">
                      <a:pos x="csX12" y="csY12"/>
                    </a:cxn>
                    <a:cxn ang="0">
                      <a:pos x="csX13" y="csY13"/>
                    </a:cxn>
                    <a:cxn ang="0">
                      <a:pos x="csX14" y="csY14"/>
                    </a:cxn>
                    <a:cxn ang="0">
                      <a:pos x="csX15" y="csY15"/>
                    </a:cxn>
                    <a:cxn ang="0">
                      <a:pos x="csX16" y="csY16"/>
                    </a:cxn>
                    <a:cxn ang="0">
                      <a:pos x="csX17" y="csY17"/>
                    </a:cxn>
                    <a:cxn ang="0">
                      <a:pos x="csX18" y="csY18"/>
                    </a:cxn>
                    <a:cxn ang="0">
                      <a:pos x="csX19" y="csY19"/>
                    </a:cxn>
                    <a:cxn ang="0">
                      <a:pos x="csX20" y="csY20"/>
                    </a:cxn>
                    <a:cxn ang="0">
                      <a:pos x="csX21" y="csY21"/>
                    </a:cxn>
                    <a:cxn ang="0">
                      <a:pos x="csX22" y="csY22"/>
                    </a:cxn>
                  </a:cxnLst>
                  <a:rect l="l" t="t" r="r" b="b"/>
                  <a:pathLst>
                    <a:path w="724573" h="372244">
                      <a:moveTo>
                        <a:pt x="676948" y="10"/>
                      </a:moveTo>
                      <a:cubicBezTo>
                        <a:pt x="668184" y="-175"/>
                        <a:pt x="659564" y="2253"/>
                        <a:pt x="652183" y="6982"/>
                      </a:cubicBezTo>
                      <a:lnTo>
                        <a:pt x="489306" y="100327"/>
                      </a:lnTo>
                      <a:cubicBezTo>
                        <a:pt x="484735" y="102957"/>
                        <a:pt x="483161" y="108796"/>
                        <a:pt x="485791" y="113367"/>
                      </a:cubicBezTo>
                      <a:cubicBezTo>
                        <a:pt x="488421" y="117938"/>
                        <a:pt x="494260" y="119511"/>
                        <a:pt x="498831" y="116882"/>
                      </a:cubicBezTo>
                      <a:lnTo>
                        <a:pt x="662261" y="23175"/>
                      </a:lnTo>
                      <a:cubicBezTo>
                        <a:pt x="666628" y="20349"/>
                        <a:pt x="671749" y="18915"/>
                        <a:pt x="676948" y="19060"/>
                      </a:cubicBezTo>
                      <a:cubicBezTo>
                        <a:pt x="692730" y="19060"/>
                        <a:pt x="705523" y="31853"/>
                        <a:pt x="705523" y="47635"/>
                      </a:cubicBezTo>
                      <a:cubicBezTo>
                        <a:pt x="705145" y="56083"/>
                        <a:pt x="701546" y="64065"/>
                        <a:pt x="695465" y="69942"/>
                      </a:cubicBezTo>
                      <a:lnTo>
                        <a:pt x="434232" y="260928"/>
                      </a:lnTo>
                      <a:cubicBezTo>
                        <a:pt x="429243" y="264699"/>
                        <a:pt x="423170" y="266760"/>
                        <a:pt x="416916" y="266805"/>
                      </a:cubicBezTo>
                      <a:lnTo>
                        <a:pt x="238798" y="266805"/>
                      </a:lnTo>
                      <a:cubicBezTo>
                        <a:pt x="141377" y="266805"/>
                        <a:pt x="62186" y="296590"/>
                        <a:pt x="3445" y="355388"/>
                      </a:cubicBezTo>
                      <a:cubicBezTo>
                        <a:pt x="-604" y="358745"/>
                        <a:pt x="-1165" y="364751"/>
                        <a:pt x="2194" y="368800"/>
                      </a:cubicBezTo>
                      <a:cubicBezTo>
                        <a:pt x="5551" y="372849"/>
                        <a:pt x="11556" y="373410"/>
                        <a:pt x="15606" y="370051"/>
                      </a:cubicBezTo>
                      <a:cubicBezTo>
                        <a:pt x="16064" y="369671"/>
                        <a:pt x="16486" y="369248"/>
                        <a:pt x="16866" y="368789"/>
                      </a:cubicBezTo>
                      <a:cubicBezTo>
                        <a:pt x="71930" y="313744"/>
                        <a:pt x="146587" y="285855"/>
                        <a:pt x="238798" y="285855"/>
                      </a:cubicBezTo>
                      <a:lnTo>
                        <a:pt x="416916" y="285855"/>
                      </a:lnTo>
                      <a:cubicBezTo>
                        <a:pt x="427175" y="285795"/>
                        <a:pt x="437147" y="282458"/>
                        <a:pt x="445377" y="276330"/>
                      </a:cubicBezTo>
                      <a:lnTo>
                        <a:pt x="707324" y="84878"/>
                      </a:lnTo>
                      <a:lnTo>
                        <a:pt x="708448" y="83925"/>
                      </a:lnTo>
                      <a:cubicBezTo>
                        <a:pt x="718438" y="74460"/>
                        <a:pt x="724242" y="61402"/>
                        <a:pt x="724573" y="47644"/>
                      </a:cubicBezTo>
                      <a:cubicBezTo>
                        <a:pt x="724547" y="21352"/>
                        <a:pt x="703241" y="41"/>
                        <a:pt x="676948" y="10"/>
                      </a:cubicBezTo>
                      <a:close/>
                    </a:path>
                  </a:pathLst>
                </a:custGeom>
                <a:solidFill>
                  <a:srgbClr val="10497A"/>
                </a:solidFill>
                <a:ln w="9525" cap="flat">
                  <a:solidFill>
                    <a:srgbClr val="10497A"/>
                  </a:solidFill>
                  <a:prstDash val="solid"/>
                  <a:miter/>
                </a:ln>
              </p:spPr>
              <p:txBody>
                <a:bodyPr/>
                <a:lstStyle/>
                <a:p>
                  <a:pPr defTabSz="914446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lv-LV" sz="1800">
                    <a:solidFill>
                      <a:prstClr val="black"/>
                    </a:solidFill>
                    <a:latin typeface="Aptos" panose="02110004020202020204"/>
                    <a:cs typeface="+mn-cs"/>
                  </a:endParaRPr>
                </a:p>
              </p:txBody>
            </p:sp>
            <p:sp>
              <p:nvSpPr>
                <p:cNvPr id="17" name="Freeform: Shape 16">
                  <a:extLst>
                    <a:ext uri="{FF2B5EF4-FFF2-40B4-BE49-F238E27FC236}">
                      <a16:creationId xmlns:a16="http://schemas.microsoft.com/office/drawing/2014/main" id="{77CF2F67-3176-263A-3FFE-BC7D25C39C3D}"/>
                    </a:ext>
                  </a:extLst>
                </p:cNvPr>
                <p:cNvSpPr/>
                <p:nvPr/>
              </p:nvSpPr>
              <p:spPr>
                <a:xfrm>
                  <a:off x="5040760" y="3262326"/>
                  <a:ext cx="274028" cy="240978"/>
                </a:xfrm>
                <a:custGeom>
                  <a:avLst/>
                  <a:gdLst>
                    <a:gd name="csX0" fmla="*/ 35649 w 274028"/>
                    <a:gd name="csY0" fmla="*/ 19122 h 240978"/>
                    <a:gd name="csX1" fmla="*/ 19209 w 274028"/>
                    <a:gd name="csY1" fmla="*/ 19674 h 240978"/>
                    <a:gd name="csX2" fmla="*/ 19209 w 274028"/>
                    <a:gd name="csY2" fmla="*/ 19665 h 240978"/>
                    <a:gd name="csX3" fmla="*/ 19209 w 274028"/>
                    <a:gd name="csY3" fmla="*/ 19674 h 240978"/>
                    <a:gd name="csX4" fmla="*/ 19209 w 274028"/>
                    <a:gd name="csY4" fmla="*/ 19674 h 240978"/>
                    <a:gd name="csX5" fmla="*/ 19433 w 274028"/>
                    <a:gd name="csY5" fmla="*/ 45345 h 240978"/>
                    <a:gd name="csX6" fmla="*/ 53566 w 274028"/>
                    <a:gd name="csY6" fmla="*/ 138127 h 240978"/>
                    <a:gd name="csX7" fmla="*/ 150654 w 274028"/>
                    <a:gd name="csY7" fmla="*/ 173951 h 240978"/>
                    <a:gd name="csX8" fmla="*/ 81674 w 274028"/>
                    <a:gd name="csY8" fmla="*/ 99237 h 240978"/>
                    <a:gd name="csX9" fmla="*/ 79455 w 274028"/>
                    <a:gd name="csY9" fmla="*/ 85949 h 240978"/>
                    <a:gd name="csX10" fmla="*/ 92742 w 274028"/>
                    <a:gd name="csY10" fmla="*/ 83730 h 240978"/>
                    <a:gd name="csX11" fmla="*/ 165304 w 274028"/>
                    <a:gd name="csY11" fmla="*/ 161435 h 240978"/>
                    <a:gd name="csX12" fmla="*/ 136614 w 274028"/>
                    <a:gd name="csY12" fmla="*/ 54012 h 240978"/>
                    <a:gd name="csX13" fmla="*/ 35649 w 274028"/>
                    <a:gd name="csY13" fmla="*/ 19122 h 240978"/>
                    <a:gd name="csX14" fmla="*/ 35716 w 274028"/>
                    <a:gd name="csY14" fmla="*/ 5 h 240978"/>
                    <a:gd name="csX15" fmla="*/ 150968 w 274028"/>
                    <a:gd name="csY15" fmla="*/ 41382 h 240978"/>
                    <a:gd name="csX16" fmla="*/ 183477 w 274028"/>
                    <a:gd name="csY16" fmla="*/ 177494 h 240978"/>
                    <a:gd name="csX17" fmla="*/ 186792 w 274028"/>
                    <a:gd name="csY17" fmla="*/ 181513 h 240978"/>
                    <a:gd name="csX18" fmla="*/ 196555 w 274028"/>
                    <a:gd name="csY18" fmla="*/ 194163 h 240978"/>
                    <a:gd name="csX19" fmla="*/ 247847 w 274028"/>
                    <a:gd name="csY19" fmla="*/ 125668 h 240978"/>
                    <a:gd name="csX20" fmla="*/ 248828 w 274028"/>
                    <a:gd name="csY20" fmla="*/ 103982 h 240978"/>
                    <a:gd name="csX21" fmla="*/ 274028 w 274028"/>
                    <a:gd name="csY21" fmla="*/ 142203 h 240978"/>
                    <a:gd name="csX22" fmla="*/ 258239 w 274028"/>
                    <a:gd name="csY22" fmla="*/ 141670 h 240978"/>
                    <a:gd name="csX23" fmla="*/ 209452 w 274028"/>
                    <a:gd name="csY23" fmla="*/ 231863 h 240978"/>
                    <a:gd name="csX24" fmla="*/ 209195 w 274028"/>
                    <a:gd name="csY24" fmla="*/ 232901 h 240978"/>
                    <a:gd name="csX25" fmla="*/ 208776 w 274028"/>
                    <a:gd name="csY25" fmla="*/ 234625 h 240978"/>
                    <a:gd name="csX26" fmla="*/ 207957 w 274028"/>
                    <a:gd name="csY26" fmla="*/ 236292 h 240978"/>
                    <a:gd name="csX27" fmla="*/ 205575 w 274028"/>
                    <a:gd name="csY27" fmla="*/ 238911 h 240978"/>
                    <a:gd name="csX28" fmla="*/ 204166 w 274028"/>
                    <a:gd name="csY28" fmla="*/ 239864 h 240978"/>
                    <a:gd name="csX29" fmla="*/ 202261 w 274028"/>
                    <a:gd name="csY29" fmla="*/ 240521 h 240978"/>
                    <a:gd name="csX30" fmla="*/ 201203 w 274028"/>
                    <a:gd name="csY30" fmla="*/ 240892 h 240978"/>
                    <a:gd name="csX31" fmla="*/ 199917 w 274028"/>
                    <a:gd name="csY31" fmla="*/ 240978 h 240978"/>
                    <a:gd name="csX32" fmla="*/ 199441 w 274028"/>
                    <a:gd name="csY32" fmla="*/ 240978 h 240978"/>
                    <a:gd name="csX33" fmla="*/ 198413 w 274028"/>
                    <a:gd name="csY33" fmla="*/ 240721 h 240978"/>
                    <a:gd name="csX34" fmla="*/ 196146 w 274028"/>
                    <a:gd name="csY34" fmla="*/ 240140 h 240978"/>
                    <a:gd name="csX35" fmla="*/ 194936 w 274028"/>
                    <a:gd name="csY35" fmla="*/ 239416 h 240978"/>
                    <a:gd name="csX36" fmla="*/ 193279 w 274028"/>
                    <a:gd name="csY36" fmla="*/ 238178 h 240978"/>
                    <a:gd name="csX37" fmla="*/ 192326 w 274028"/>
                    <a:gd name="csY37" fmla="*/ 237044 h 240978"/>
                    <a:gd name="csX38" fmla="*/ 191288 w 274028"/>
                    <a:gd name="csY38" fmla="*/ 235339 h 240978"/>
                    <a:gd name="csX39" fmla="*/ 190783 w 274028"/>
                    <a:gd name="csY39" fmla="*/ 233815 h 240978"/>
                    <a:gd name="csX40" fmla="*/ 190440 w 274028"/>
                    <a:gd name="csY40" fmla="*/ 232768 h 240978"/>
                    <a:gd name="csX41" fmla="*/ 172133 w 274028"/>
                    <a:gd name="csY41" fmla="*/ 193820 h 240978"/>
                    <a:gd name="csX42" fmla="*/ 171352 w 274028"/>
                    <a:gd name="csY42" fmla="*/ 192867 h 240978"/>
                    <a:gd name="csX43" fmla="*/ 154979 w 274028"/>
                    <a:gd name="csY43" fmla="*/ 193029 h 240978"/>
                    <a:gd name="csX44" fmla="*/ 40478 w 274028"/>
                    <a:gd name="csY44" fmla="*/ 151872 h 240978"/>
                    <a:gd name="csX45" fmla="*/ 1426 w 274028"/>
                    <a:gd name="csY45" fmla="*/ 2329 h 240978"/>
                    <a:gd name="csX46" fmla="*/ 35716 w 274028"/>
                    <a:gd name="csY46" fmla="*/ 5 h 240978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  <a:cxn ang="0">
                      <a:pos x="csX4" y="csY4"/>
                    </a:cxn>
                    <a:cxn ang="0">
                      <a:pos x="csX5" y="csY5"/>
                    </a:cxn>
                    <a:cxn ang="0">
                      <a:pos x="csX6" y="csY6"/>
                    </a:cxn>
                    <a:cxn ang="0">
                      <a:pos x="csX7" y="csY7"/>
                    </a:cxn>
                    <a:cxn ang="0">
                      <a:pos x="csX8" y="csY8"/>
                    </a:cxn>
                    <a:cxn ang="0">
                      <a:pos x="csX9" y="csY9"/>
                    </a:cxn>
                    <a:cxn ang="0">
                      <a:pos x="csX10" y="csY10"/>
                    </a:cxn>
                    <a:cxn ang="0">
                      <a:pos x="csX11" y="csY11"/>
                    </a:cxn>
                    <a:cxn ang="0">
                      <a:pos x="csX12" y="csY12"/>
                    </a:cxn>
                    <a:cxn ang="0">
                      <a:pos x="csX13" y="csY13"/>
                    </a:cxn>
                    <a:cxn ang="0">
                      <a:pos x="csX14" y="csY14"/>
                    </a:cxn>
                    <a:cxn ang="0">
                      <a:pos x="csX15" y="csY15"/>
                    </a:cxn>
                    <a:cxn ang="0">
                      <a:pos x="csX16" y="csY16"/>
                    </a:cxn>
                    <a:cxn ang="0">
                      <a:pos x="csX17" y="csY17"/>
                    </a:cxn>
                    <a:cxn ang="0">
                      <a:pos x="csX18" y="csY18"/>
                    </a:cxn>
                    <a:cxn ang="0">
                      <a:pos x="csX19" y="csY19"/>
                    </a:cxn>
                    <a:cxn ang="0">
                      <a:pos x="csX20" y="csY20"/>
                    </a:cxn>
                    <a:cxn ang="0">
                      <a:pos x="csX21" y="csY21"/>
                    </a:cxn>
                    <a:cxn ang="0">
                      <a:pos x="csX22" y="csY22"/>
                    </a:cxn>
                    <a:cxn ang="0">
                      <a:pos x="csX23" y="csY23"/>
                    </a:cxn>
                    <a:cxn ang="0">
                      <a:pos x="csX24" y="csY24"/>
                    </a:cxn>
                    <a:cxn ang="0">
                      <a:pos x="csX25" y="csY25"/>
                    </a:cxn>
                    <a:cxn ang="0">
                      <a:pos x="csX26" y="csY26"/>
                    </a:cxn>
                    <a:cxn ang="0">
                      <a:pos x="csX27" y="csY27"/>
                    </a:cxn>
                    <a:cxn ang="0">
                      <a:pos x="csX28" y="csY28"/>
                    </a:cxn>
                    <a:cxn ang="0">
                      <a:pos x="csX29" y="csY29"/>
                    </a:cxn>
                    <a:cxn ang="0">
                      <a:pos x="csX30" y="csY30"/>
                    </a:cxn>
                    <a:cxn ang="0">
                      <a:pos x="csX31" y="csY31"/>
                    </a:cxn>
                    <a:cxn ang="0">
                      <a:pos x="csX32" y="csY32"/>
                    </a:cxn>
                    <a:cxn ang="0">
                      <a:pos x="csX33" y="csY33"/>
                    </a:cxn>
                    <a:cxn ang="0">
                      <a:pos x="csX34" y="csY34"/>
                    </a:cxn>
                    <a:cxn ang="0">
                      <a:pos x="csX35" y="csY35"/>
                    </a:cxn>
                    <a:cxn ang="0">
                      <a:pos x="csX36" y="csY36"/>
                    </a:cxn>
                    <a:cxn ang="0">
                      <a:pos x="csX37" y="csY37"/>
                    </a:cxn>
                    <a:cxn ang="0">
                      <a:pos x="csX38" y="csY38"/>
                    </a:cxn>
                    <a:cxn ang="0">
                      <a:pos x="csX39" y="csY39"/>
                    </a:cxn>
                    <a:cxn ang="0">
                      <a:pos x="csX40" y="csY40"/>
                    </a:cxn>
                    <a:cxn ang="0">
                      <a:pos x="csX41" y="csY41"/>
                    </a:cxn>
                    <a:cxn ang="0">
                      <a:pos x="csX42" y="csY42"/>
                    </a:cxn>
                    <a:cxn ang="0">
                      <a:pos x="csX43" y="csY43"/>
                    </a:cxn>
                    <a:cxn ang="0">
                      <a:pos x="csX44" y="csY44"/>
                    </a:cxn>
                    <a:cxn ang="0">
                      <a:pos x="csX45" y="csY45"/>
                    </a:cxn>
                    <a:cxn ang="0">
                      <a:pos x="csX46" y="csY46"/>
                    </a:cxn>
                  </a:cxnLst>
                  <a:rect l="l" t="t" r="r" b="b"/>
                  <a:pathLst>
                    <a:path w="274028" h="240978">
                      <a:moveTo>
                        <a:pt x="35649" y="19122"/>
                      </a:moveTo>
                      <a:lnTo>
                        <a:pt x="19209" y="19674"/>
                      </a:lnTo>
                      <a:lnTo>
                        <a:pt x="19209" y="19665"/>
                      </a:lnTo>
                      <a:lnTo>
                        <a:pt x="19209" y="19674"/>
                      </a:lnTo>
                      <a:lnTo>
                        <a:pt x="19209" y="19674"/>
                      </a:lnTo>
                      <a:lnTo>
                        <a:pt x="19433" y="45345"/>
                      </a:lnTo>
                      <a:cubicBezTo>
                        <a:pt x="21121" y="75107"/>
                        <a:pt x="28528" y="114345"/>
                        <a:pt x="53566" y="138127"/>
                      </a:cubicBezTo>
                      <a:cubicBezTo>
                        <a:pt x="85284" y="168236"/>
                        <a:pt x="118841" y="173551"/>
                        <a:pt x="150654" y="173951"/>
                      </a:cubicBezTo>
                      <a:cubicBezTo>
                        <a:pt x="132989" y="144608"/>
                        <a:pt x="109516" y="119184"/>
                        <a:pt x="81674" y="99237"/>
                      </a:cubicBezTo>
                      <a:cubicBezTo>
                        <a:pt x="77392" y="96180"/>
                        <a:pt x="76398" y="90232"/>
                        <a:pt x="79455" y="85949"/>
                      </a:cubicBezTo>
                      <a:cubicBezTo>
                        <a:pt x="82511" y="81667"/>
                        <a:pt x="88460" y="80673"/>
                        <a:pt x="92742" y="83730"/>
                      </a:cubicBezTo>
                      <a:cubicBezTo>
                        <a:pt x="121883" y="104517"/>
                        <a:pt x="146557" y="130940"/>
                        <a:pt x="165304" y="161435"/>
                      </a:cubicBezTo>
                      <a:cubicBezTo>
                        <a:pt x="166847" y="128735"/>
                        <a:pt x="165189" y="86606"/>
                        <a:pt x="136614" y="54012"/>
                      </a:cubicBezTo>
                      <a:cubicBezTo>
                        <a:pt x="109944" y="23646"/>
                        <a:pt x="61910" y="19122"/>
                        <a:pt x="35649" y="19122"/>
                      </a:cubicBezTo>
                      <a:close/>
                      <a:moveTo>
                        <a:pt x="35716" y="5"/>
                      </a:moveTo>
                      <a:cubicBezTo>
                        <a:pt x="69501" y="5"/>
                        <a:pt x="120393" y="6520"/>
                        <a:pt x="150968" y="41382"/>
                      </a:cubicBezTo>
                      <a:cubicBezTo>
                        <a:pt x="189335" y="85101"/>
                        <a:pt x="185820" y="142318"/>
                        <a:pt x="183477" y="177494"/>
                      </a:cubicBezTo>
                      <a:cubicBezTo>
                        <a:pt x="184582" y="178856"/>
                        <a:pt x="185697" y="180199"/>
                        <a:pt x="186792" y="181513"/>
                      </a:cubicBezTo>
                      <a:cubicBezTo>
                        <a:pt x="190287" y="185539"/>
                        <a:pt x="193546" y="189762"/>
                        <a:pt x="196555" y="194163"/>
                      </a:cubicBezTo>
                      <a:cubicBezTo>
                        <a:pt x="205742" y="166357"/>
                        <a:pt x="223751" y="142309"/>
                        <a:pt x="247847" y="125668"/>
                      </a:cubicBezTo>
                      <a:lnTo>
                        <a:pt x="248828" y="103982"/>
                      </a:lnTo>
                      <a:lnTo>
                        <a:pt x="274028" y="142203"/>
                      </a:lnTo>
                      <a:lnTo>
                        <a:pt x="258239" y="141670"/>
                      </a:lnTo>
                      <a:cubicBezTo>
                        <a:pt x="228272" y="162007"/>
                        <a:pt x="210073" y="195652"/>
                        <a:pt x="209452" y="231863"/>
                      </a:cubicBezTo>
                      <a:cubicBezTo>
                        <a:pt x="209390" y="232214"/>
                        <a:pt x="209304" y="232561"/>
                        <a:pt x="209195" y="232901"/>
                      </a:cubicBezTo>
                      <a:cubicBezTo>
                        <a:pt x="209114" y="233489"/>
                        <a:pt x="208973" y="234066"/>
                        <a:pt x="208776" y="234625"/>
                      </a:cubicBezTo>
                      <a:cubicBezTo>
                        <a:pt x="208559" y="235206"/>
                        <a:pt x="208284" y="235765"/>
                        <a:pt x="207957" y="236292"/>
                      </a:cubicBezTo>
                      <a:cubicBezTo>
                        <a:pt x="207360" y="237326"/>
                        <a:pt x="206548" y="238220"/>
                        <a:pt x="205575" y="238911"/>
                      </a:cubicBezTo>
                      <a:cubicBezTo>
                        <a:pt x="205135" y="239271"/>
                        <a:pt x="204664" y="239589"/>
                        <a:pt x="204166" y="239864"/>
                      </a:cubicBezTo>
                      <a:cubicBezTo>
                        <a:pt x="203558" y="240154"/>
                        <a:pt x="202919" y="240375"/>
                        <a:pt x="202261" y="240521"/>
                      </a:cubicBezTo>
                      <a:cubicBezTo>
                        <a:pt x="201916" y="240666"/>
                        <a:pt x="201563" y="240790"/>
                        <a:pt x="201203" y="240892"/>
                      </a:cubicBezTo>
                      <a:cubicBezTo>
                        <a:pt x="200777" y="240949"/>
                        <a:pt x="200347" y="240978"/>
                        <a:pt x="199917" y="240978"/>
                      </a:cubicBezTo>
                      <a:lnTo>
                        <a:pt x="199441" y="240978"/>
                      </a:lnTo>
                      <a:cubicBezTo>
                        <a:pt x="199095" y="240910"/>
                        <a:pt x="198751" y="240825"/>
                        <a:pt x="198413" y="240721"/>
                      </a:cubicBezTo>
                      <a:cubicBezTo>
                        <a:pt x="197636" y="240621"/>
                        <a:pt x="196874" y="240426"/>
                        <a:pt x="196146" y="240140"/>
                      </a:cubicBezTo>
                      <a:cubicBezTo>
                        <a:pt x="195724" y="239932"/>
                        <a:pt x="195319" y="239690"/>
                        <a:pt x="194936" y="239416"/>
                      </a:cubicBezTo>
                      <a:cubicBezTo>
                        <a:pt x="194335" y="239073"/>
                        <a:pt x="193779" y="238657"/>
                        <a:pt x="193279" y="238178"/>
                      </a:cubicBezTo>
                      <a:cubicBezTo>
                        <a:pt x="192927" y="237830"/>
                        <a:pt x="192608" y="237450"/>
                        <a:pt x="192326" y="237044"/>
                      </a:cubicBezTo>
                      <a:cubicBezTo>
                        <a:pt x="191920" y="236515"/>
                        <a:pt x="191573" y="235943"/>
                        <a:pt x="191288" y="235339"/>
                      </a:cubicBezTo>
                      <a:cubicBezTo>
                        <a:pt x="191081" y="234845"/>
                        <a:pt x="190913" y="234335"/>
                        <a:pt x="190783" y="233815"/>
                      </a:cubicBezTo>
                      <a:cubicBezTo>
                        <a:pt x="190645" y="233474"/>
                        <a:pt x="190530" y="233125"/>
                        <a:pt x="190440" y="232768"/>
                      </a:cubicBezTo>
                      <a:cubicBezTo>
                        <a:pt x="188917" y="218089"/>
                        <a:pt x="182464" y="204359"/>
                        <a:pt x="172133" y="193820"/>
                      </a:cubicBezTo>
                      <a:lnTo>
                        <a:pt x="171352" y="192867"/>
                      </a:lnTo>
                      <a:lnTo>
                        <a:pt x="154979" y="193029"/>
                      </a:lnTo>
                      <a:cubicBezTo>
                        <a:pt x="122508" y="193029"/>
                        <a:pt x="79798" y="189353"/>
                        <a:pt x="40478" y="151872"/>
                      </a:cubicBezTo>
                      <a:cubicBezTo>
                        <a:pt x="-11499" y="102485"/>
                        <a:pt x="1426" y="2329"/>
                        <a:pt x="1426" y="2329"/>
                      </a:cubicBezTo>
                      <a:cubicBezTo>
                        <a:pt x="12783" y="710"/>
                        <a:pt x="24244" y="-67"/>
                        <a:pt x="35716" y="5"/>
                      </a:cubicBezTo>
                      <a:close/>
                    </a:path>
                  </a:pathLst>
                </a:custGeom>
                <a:solidFill>
                  <a:srgbClr val="10497A"/>
                </a:solidFill>
                <a:ln w="9525" cap="flat">
                  <a:solidFill>
                    <a:srgbClr val="10497A"/>
                  </a:solidFill>
                  <a:prstDash val="solid"/>
                  <a:miter/>
                </a:ln>
              </p:spPr>
              <p:txBody>
                <a:bodyPr wrap="square">
                  <a:noAutofit/>
                </a:bodyPr>
                <a:lstStyle/>
                <a:p>
                  <a:pPr defTabSz="914446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lv-LV" sz="1800">
                    <a:solidFill>
                      <a:prstClr val="black"/>
                    </a:solidFill>
                    <a:latin typeface="Aptos" panose="02110004020202020204"/>
                    <a:cs typeface="+mn-cs"/>
                  </a:endParaRPr>
                </a:p>
              </p:txBody>
            </p:sp>
            <p:pic>
              <p:nvPicPr>
                <p:cNvPr id="18" name="Graphic 17" descr="Single gear with solid fill">
                  <a:extLst>
                    <a:ext uri="{FF2B5EF4-FFF2-40B4-BE49-F238E27FC236}">
                      <a16:creationId xmlns:a16="http://schemas.microsoft.com/office/drawing/2014/main" id="{E0BC6677-9AFD-1843-D454-68116774B3F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207270" y="3153160"/>
                  <a:ext cx="338255" cy="338255"/>
                </a:xfrm>
                <a:prstGeom prst="rect">
                  <a:avLst/>
                </a:prstGeom>
              </p:spPr>
            </p:pic>
          </p:grp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4EF70C74-69A2-EFC0-7D77-4BEC5861EAE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54784" y="2206945"/>
                <a:ext cx="911999" cy="831784"/>
              </a:xfrm>
              <a:prstGeom prst="ellipse">
                <a:avLst/>
              </a:prstGeom>
              <a:noFill/>
              <a:ln w="12700">
                <a:solidFill>
                  <a:srgbClr val="10497A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white"/>
                  </a:solidFill>
                  <a:latin typeface="Aptos" panose="02110004020202020204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F8DDA5B-0F76-4546-222F-6200E76A0E7A}"/>
                </a:ext>
              </a:extLst>
            </p:cNvPr>
            <p:cNvSpPr txBox="1"/>
            <p:nvPr/>
          </p:nvSpPr>
          <p:spPr>
            <a:xfrm>
              <a:off x="-741353" y="1406366"/>
              <a:ext cx="238048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1050">
                  <a:solidFill>
                    <a:srgbClr val="002060"/>
                  </a:solidFill>
                  <a:latin typeface="Aptos" panose="02110004020202020204"/>
                  <a:cs typeface="+mn-cs"/>
                </a:rPr>
                <a:t>inovāciju ieviešana un attīstība uzņēmumā</a:t>
              </a:r>
            </a:p>
          </p:txBody>
        </p:sp>
        <p:sp>
          <p:nvSpPr>
            <p:cNvPr id="12" name="Arrow: Right 11">
              <a:extLst>
                <a:ext uri="{FF2B5EF4-FFF2-40B4-BE49-F238E27FC236}">
                  <a16:creationId xmlns:a16="http://schemas.microsoft.com/office/drawing/2014/main" id="{1860BEA7-542B-684B-FFDA-C3DF725E6834}"/>
                </a:ext>
              </a:extLst>
            </p:cNvPr>
            <p:cNvSpPr/>
            <p:nvPr/>
          </p:nvSpPr>
          <p:spPr>
            <a:xfrm>
              <a:off x="1611147" y="1779986"/>
              <a:ext cx="252000" cy="367552"/>
            </a:xfrm>
            <a:prstGeom prst="rightArrow">
              <a:avLst/>
            </a:prstGeom>
            <a:solidFill>
              <a:srgbClr val="10497A"/>
            </a:solidFill>
            <a:ln>
              <a:solidFill>
                <a:srgbClr val="10497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</a:pPr>
              <a:endParaRPr lang="lv-LV" sz="1800">
                <a:solidFill>
                  <a:prstClr val="white"/>
                </a:solidFill>
                <a:latin typeface="Aptos" panose="02110004020202020204"/>
              </a:endParaRPr>
            </a:p>
          </p:txBody>
        </p:sp>
      </p:grpSp>
      <p:sp>
        <p:nvSpPr>
          <p:cNvPr id="21" name="Oval 20">
            <a:extLst>
              <a:ext uri="{FF2B5EF4-FFF2-40B4-BE49-F238E27FC236}">
                <a16:creationId xmlns:a16="http://schemas.microsoft.com/office/drawing/2014/main" id="{3C5B2B65-C445-48E0-9121-124D0D526ED7}"/>
              </a:ext>
            </a:extLst>
          </p:cNvPr>
          <p:cNvSpPr>
            <a:spLocks noChangeAspect="1"/>
          </p:cNvSpPr>
          <p:nvPr/>
        </p:nvSpPr>
        <p:spPr>
          <a:xfrm>
            <a:off x="381721" y="2287878"/>
            <a:ext cx="911999" cy="831784"/>
          </a:xfrm>
          <a:prstGeom prst="ellipse">
            <a:avLst/>
          </a:prstGeom>
          <a:noFill/>
          <a:ln w="12700">
            <a:solidFill>
              <a:srgbClr val="40913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D4AD9B3-E7F9-132B-1921-789FAA135EBE}"/>
              </a:ext>
            </a:extLst>
          </p:cNvPr>
          <p:cNvGrpSpPr/>
          <p:nvPr/>
        </p:nvGrpSpPr>
        <p:grpSpPr>
          <a:xfrm>
            <a:off x="4418662" y="1465304"/>
            <a:ext cx="2476678" cy="4359042"/>
            <a:chOff x="5178101" y="1234915"/>
            <a:chExt cx="2177332" cy="4359042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7DF68EF4-6D6F-CC72-334B-31C7047F5232}"/>
                </a:ext>
              </a:extLst>
            </p:cNvPr>
            <p:cNvGrpSpPr/>
            <p:nvPr/>
          </p:nvGrpSpPr>
          <p:grpSpPr>
            <a:xfrm>
              <a:off x="5189073" y="1234915"/>
              <a:ext cx="1900928" cy="4359042"/>
              <a:chOff x="527043" y="1196619"/>
              <a:chExt cx="1900928" cy="4276958"/>
            </a:xfrm>
          </p:grpSpPr>
          <p:sp>
            <p:nvSpPr>
              <p:cNvPr id="29" name="Rectangle: Rounded Corners 28">
                <a:extLst>
                  <a:ext uri="{FF2B5EF4-FFF2-40B4-BE49-F238E27FC236}">
                    <a16:creationId xmlns:a16="http://schemas.microsoft.com/office/drawing/2014/main" id="{9CD18F29-8BDC-FC44-D105-93DCE9A463CF}"/>
                  </a:ext>
                </a:extLst>
              </p:cNvPr>
              <p:cNvSpPr/>
              <p:nvPr/>
            </p:nvSpPr>
            <p:spPr>
              <a:xfrm>
                <a:off x="528771" y="1211179"/>
                <a:ext cx="1899200" cy="4262398"/>
              </a:xfrm>
              <a:prstGeom prst="roundRect">
                <a:avLst/>
              </a:prstGeom>
              <a:noFill/>
              <a:ln>
                <a:solidFill>
                  <a:srgbClr val="068384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-252013" algn="ctr" defTabSz="914446" fontAlgn="auto">
                  <a:spcBef>
                    <a:spcPts val="0"/>
                  </a:spcBef>
                  <a:spcAft>
                    <a:spcPts val="600"/>
                  </a:spcAft>
                  <a:buFontTx/>
                  <a:buAutoNum type="arabicPeriod"/>
                </a:pPr>
                <a:endParaRPr lang="lv-LV" sz="16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Rectangle: Top Corners Rounded 29">
                <a:extLst>
                  <a:ext uri="{FF2B5EF4-FFF2-40B4-BE49-F238E27FC236}">
                    <a16:creationId xmlns:a16="http://schemas.microsoft.com/office/drawing/2014/main" id="{95FB703C-EE8B-CB63-305C-7FDEF6B9CF24}"/>
                  </a:ext>
                </a:extLst>
              </p:cNvPr>
              <p:cNvSpPr/>
              <p:nvPr/>
            </p:nvSpPr>
            <p:spPr>
              <a:xfrm>
                <a:off x="527043" y="1196619"/>
                <a:ext cx="1897134" cy="474239"/>
              </a:xfrm>
              <a:prstGeom prst="round2SameRect">
                <a:avLst/>
              </a:prstGeom>
              <a:solidFill>
                <a:srgbClr val="068384"/>
              </a:solidFill>
              <a:ln>
                <a:solidFill>
                  <a:srgbClr val="068384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108000" rtlCol="0" anchor="t">
                <a:noAutofit/>
              </a:bodyPr>
              <a:lstStyle/>
              <a:p>
                <a:pPr algn="ctr" defTabSz="914446" fontAlgn="auto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lv-LV" sz="1400" b="1">
                    <a:solidFill>
                      <a:prstClr val="white"/>
                    </a:solidFill>
                    <a:latin typeface="Aptos" panose="02110004020202020204"/>
                    <a:ea typeface="Sans Serif Collection" panose="020B0502040504020204" pitchFamily="34" charset="0"/>
                    <a:cs typeface="Arial" panose="020B0604020202020204" pitchFamily="34" charset="0"/>
                  </a:rPr>
                  <a:t>3. REZULTĀTI</a:t>
                </a:r>
                <a:endParaRPr lang="lv-LV" sz="12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7037A109-858D-6D63-5362-90DB3EFE3E0A}"/>
                </a:ext>
              </a:extLst>
            </p:cNvPr>
            <p:cNvSpPr>
              <a:spLocks/>
            </p:cNvSpPr>
            <p:nvPr/>
          </p:nvSpPr>
          <p:spPr>
            <a:xfrm>
              <a:off x="5654740" y="2075628"/>
              <a:ext cx="800716" cy="831600"/>
            </a:xfrm>
            <a:prstGeom prst="ellipse">
              <a:avLst/>
            </a:prstGeom>
            <a:noFill/>
            <a:ln w="12700">
              <a:solidFill>
                <a:srgbClr val="06838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</a:pPr>
              <a:endParaRPr lang="lv-LV" sz="1800">
                <a:solidFill>
                  <a:prstClr val="white"/>
                </a:solidFill>
                <a:latin typeface="Aptos" panose="02110004020202020204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7032E12-5E0A-FAD3-6CE6-548BA2EF3122}"/>
                </a:ext>
              </a:extLst>
            </p:cNvPr>
            <p:cNvSpPr txBox="1"/>
            <p:nvPr/>
          </p:nvSpPr>
          <p:spPr>
            <a:xfrm>
              <a:off x="5228823" y="3027584"/>
              <a:ext cx="1800331" cy="1470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16011" indent="-216011" algn="just" defTabSz="914446" fontAlgn="auto">
                <a:lnSpc>
                  <a:spcPts val="1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lv-LV" sz="900" b="1">
                  <a:solidFill>
                    <a:srgbClr val="068384"/>
                  </a:solidFill>
                  <a:latin typeface="Aptos" panose="02110004020202020204"/>
                  <a:cs typeface="+mn-cs"/>
                </a:rPr>
                <a:t>Risinājumi gatavi tirgum </a:t>
              </a: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un ieviesti uzņēmumos</a:t>
              </a:r>
            </a:p>
            <a:p>
              <a:pPr marL="216011" indent="-216011" algn="just" defTabSz="914446" fontAlgn="auto">
                <a:lnSpc>
                  <a:spcPts val="1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lv-LV" sz="900" b="1">
                  <a:solidFill>
                    <a:srgbClr val="068384"/>
                  </a:solidFill>
                  <a:latin typeface="Aptos" panose="02110004020202020204"/>
                  <a:cs typeface="+mn-cs"/>
                </a:rPr>
                <a:t>Ražošanas procesu efektivitātes </a:t>
              </a: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uzlabošana</a:t>
              </a:r>
            </a:p>
            <a:p>
              <a:pPr marL="216011" indent="-216011" algn="just" defTabSz="914446" fontAlgn="auto">
                <a:lnSpc>
                  <a:spcPts val="1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lv-LV" sz="900" b="1">
                  <a:solidFill>
                    <a:srgbClr val="068384"/>
                  </a:solidFill>
                  <a:latin typeface="Aptos" panose="02110004020202020204"/>
                  <a:cs typeface="+mn-cs"/>
                </a:rPr>
                <a:t>Digitālo</a:t>
              </a: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 tehnoloģiju ieviešana</a:t>
              </a:r>
            </a:p>
            <a:p>
              <a:pPr marL="216011" indent="-216011" algn="just" defTabSz="914446" fontAlgn="auto">
                <a:lnSpc>
                  <a:spcPts val="1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Uzlabota </a:t>
              </a:r>
              <a:r>
                <a:rPr lang="lv-LV" sz="900" b="1">
                  <a:solidFill>
                    <a:srgbClr val="068384"/>
                  </a:solidFill>
                  <a:latin typeface="Aptos" panose="02110004020202020204"/>
                  <a:cs typeface="+mn-cs"/>
                </a:rPr>
                <a:t>resursu efektivitāte</a:t>
              </a: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, </a:t>
              </a:r>
              <a:r>
                <a:rPr lang="lv-LV" sz="900" b="1">
                  <a:solidFill>
                    <a:srgbClr val="068384"/>
                  </a:solidFill>
                  <a:latin typeface="Aptos" panose="02110004020202020204"/>
                  <a:cs typeface="+mn-cs"/>
                </a:rPr>
                <a:t>energoefektivitāte</a:t>
              </a: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 un </a:t>
              </a:r>
              <a:r>
                <a:rPr lang="lv-LV" sz="900" b="1">
                  <a:solidFill>
                    <a:srgbClr val="068384"/>
                  </a:solidFill>
                  <a:latin typeface="Aptos" panose="02110004020202020204"/>
                  <a:cs typeface="+mn-cs"/>
                </a:rPr>
                <a:t>atkritumu</a:t>
              </a: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 apsaimniekošana</a:t>
              </a:r>
            </a:p>
            <a:p>
              <a:pPr marL="216011" indent="-216011" algn="just" defTabSz="914446" fontAlgn="auto">
                <a:lnSpc>
                  <a:spcPts val="12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lv-LV" sz="900" b="1">
                  <a:solidFill>
                    <a:srgbClr val="068384"/>
                  </a:solidFill>
                  <a:latin typeface="Aptos" panose="02110004020202020204"/>
                  <a:cs typeface="+mn-cs"/>
                </a:rPr>
                <a:t>Emisiju samazināšanās</a:t>
              </a:r>
              <a:endParaRPr lang="lv-LV" sz="900">
                <a:solidFill>
                  <a:prstClr val="black"/>
                </a:solidFill>
                <a:latin typeface="Aptos" panose="02110004020202020204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C5B87E2-2779-4E93-B749-E663F5D0B2FC}"/>
                </a:ext>
              </a:extLst>
            </p:cNvPr>
            <p:cNvSpPr/>
            <p:nvPr/>
          </p:nvSpPr>
          <p:spPr>
            <a:xfrm>
              <a:off x="5273153" y="4612171"/>
              <a:ext cx="1727608" cy="860472"/>
            </a:xfrm>
            <a:custGeom>
              <a:avLst/>
              <a:gdLst>
                <a:gd name="csX0" fmla="*/ 123467 w 1632032"/>
                <a:gd name="csY0" fmla="*/ 0 h 1283804"/>
                <a:gd name="csX1" fmla="*/ 1508566 w 1632032"/>
                <a:gd name="csY1" fmla="*/ 0 h 1283804"/>
                <a:gd name="csX2" fmla="*/ 1632032 w 1632032"/>
                <a:gd name="csY2" fmla="*/ 123466 h 1283804"/>
                <a:gd name="csX3" fmla="*/ 1632032 w 1632032"/>
                <a:gd name="csY3" fmla="*/ 617314 h 1283804"/>
                <a:gd name="csX4" fmla="*/ 1627068 w 1632032"/>
                <a:gd name="csY4" fmla="*/ 641905 h 1283804"/>
                <a:gd name="csX5" fmla="*/ 1632031 w 1632032"/>
                <a:gd name="csY5" fmla="*/ 666490 h 1283804"/>
                <a:gd name="csX6" fmla="*/ 1632031 w 1632032"/>
                <a:gd name="csY6" fmla="*/ 1160338 h 1283804"/>
                <a:gd name="csX7" fmla="*/ 1508565 w 1632032"/>
                <a:gd name="csY7" fmla="*/ 1283804 h 1283804"/>
                <a:gd name="csX8" fmla="*/ 123466 w 1632032"/>
                <a:gd name="csY8" fmla="*/ 1283804 h 1283804"/>
                <a:gd name="csX9" fmla="*/ 0 w 1632032"/>
                <a:gd name="csY9" fmla="*/ 1160338 h 1283804"/>
                <a:gd name="csX10" fmla="*/ 0 w 1632032"/>
                <a:gd name="csY10" fmla="*/ 666490 h 1283804"/>
                <a:gd name="csX11" fmla="*/ 4965 w 1632032"/>
                <a:gd name="csY11" fmla="*/ 641900 h 1283804"/>
                <a:gd name="csX12" fmla="*/ 1 w 1632032"/>
                <a:gd name="csY12" fmla="*/ 617314 h 1283804"/>
                <a:gd name="csX13" fmla="*/ 1 w 1632032"/>
                <a:gd name="csY13" fmla="*/ 123466 h 1283804"/>
                <a:gd name="csX14" fmla="*/ 123467 w 1632032"/>
                <a:gd name="csY14" fmla="*/ 0 h 128380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</a:cxnLst>
              <a:rect l="l" t="t" r="r" b="b"/>
              <a:pathLst>
                <a:path w="1632032" h="1283804">
                  <a:moveTo>
                    <a:pt x="123467" y="0"/>
                  </a:moveTo>
                  <a:lnTo>
                    <a:pt x="1508566" y="0"/>
                  </a:lnTo>
                  <a:cubicBezTo>
                    <a:pt x="1576754" y="0"/>
                    <a:pt x="1632032" y="55278"/>
                    <a:pt x="1632032" y="123466"/>
                  </a:cubicBezTo>
                  <a:lnTo>
                    <a:pt x="1632032" y="617314"/>
                  </a:lnTo>
                  <a:lnTo>
                    <a:pt x="1627068" y="641905"/>
                  </a:lnTo>
                  <a:lnTo>
                    <a:pt x="1632031" y="666490"/>
                  </a:lnTo>
                  <a:lnTo>
                    <a:pt x="1632031" y="1160338"/>
                  </a:lnTo>
                  <a:cubicBezTo>
                    <a:pt x="1632031" y="1228526"/>
                    <a:pt x="1576753" y="1283804"/>
                    <a:pt x="1508565" y="1283804"/>
                  </a:cubicBezTo>
                  <a:lnTo>
                    <a:pt x="123466" y="1283804"/>
                  </a:lnTo>
                  <a:cubicBezTo>
                    <a:pt x="55278" y="1283804"/>
                    <a:pt x="0" y="1228526"/>
                    <a:pt x="0" y="1160338"/>
                  </a:cubicBezTo>
                  <a:lnTo>
                    <a:pt x="0" y="666490"/>
                  </a:lnTo>
                  <a:lnTo>
                    <a:pt x="4965" y="641900"/>
                  </a:lnTo>
                  <a:lnTo>
                    <a:pt x="1" y="617314"/>
                  </a:lnTo>
                  <a:lnTo>
                    <a:pt x="1" y="123466"/>
                  </a:lnTo>
                  <a:cubicBezTo>
                    <a:pt x="1" y="55278"/>
                    <a:pt x="55279" y="0"/>
                    <a:pt x="123467" y="0"/>
                  </a:cubicBezTo>
                  <a:close/>
                </a:path>
              </a:pathLst>
            </a:custGeom>
            <a:solidFill>
              <a:srgbClr val="E7F6F5"/>
            </a:solidFill>
            <a:ln>
              <a:solidFill>
                <a:srgbClr val="06838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432000" tIns="0" rIns="0" bIns="0" rtlCol="0" anchor="ctr">
              <a:noAutofit/>
            </a:bodyPr>
            <a:lstStyle/>
            <a:p>
              <a:pPr marL="108005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1000">
                  <a:solidFill>
                    <a:srgbClr val="056B6B"/>
                  </a:solidFill>
                  <a:latin typeface="Aptos" panose="02110004020202020204"/>
                </a:rPr>
                <a:t>Izstrādāti risinājumi</a:t>
              </a:r>
            </a:p>
            <a:p>
              <a:pPr marL="108005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1200" b="1">
                  <a:solidFill>
                    <a:srgbClr val="056B6B"/>
                  </a:solidFill>
                  <a:latin typeface="Aptos" panose="02110004020202020204"/>
                </a:rPr>
                <a:t>29</a:t>
              </a:r>
              <a:endParaRPr lang="lv-LV" sz="400" b="1">
                <a:solidFill>
                  <a:srgbClr val="056B6B"/>
                </a:solidFill>
                <a:latin typeface="Aptos" panose="02110004020202020204"/>
              </a:endParaRPr>
            </a:p>
            <a:p>
              <a:pPr marL="108005" defTabSz="914446" fontAlgn="auto">
                <a:spcBef>
                  <a:spcPts val="0"/>
                </a:spcBef>
                <a:spcAft>
                  <a:spcPts val="0"/>
                </a:spcAft>
              </a:pPr>
              <a:endParaRPr lang="lv-LV" sz="300" b="1">
                <a:solidFill>
                  <a:srgbClr val="056B6B"/>
                </a:solidFill>
                <a:latin typeface="Aptos" panose="02110004020202020204"/>
              </a:endParaRPr>
            </a:p>
            <a:p>
              <a:pPr marL="108005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fi-FI" sz="1000">
                  <a:solidFill>
                    <a:srgbClr val="056B6B"/>
                  </a:solidFill>
                  <a:latin typeface="Aptos" panose="02110004020202020204"/>
                </a:rPr>
                <a:t>Sanēta teritorija</a:t>
              </a:r>
            </a:p>
            <a:p>
              <a:pPr marL="108005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fi-FI" sz="1200" b="1">
                  <a:solidFill>
                    <a:srgbClr val="056B6B"/>
                  </a:solidFill>
                  <a:latin typeface="Aptos" panose="02110004020202020204"/>
                </a:rPr>
                <a:t>11 000</a:t>
              </a:r>
              <a:r>
                <a:rPr lang="lv-LV" sz="1200" b="1">
                  <a:solidFill>
                    <a:srgbClr val="056B6B"/>
                  </a:solidFill>
                  <a:latin typeface="Aptos" panose="02110004020202020204"/>
                </a:rPr>
                <a:t> m</a:t>
              </a:r>
              <a:r>
                <a:rPr lang="lv-LV" sz="1200" b="1" baseline="30000">
                  <a:solidFill>
                    <a:srgbClr val="056B6B"/>
                  </a:solidFill>
                  <a:latin typeface="Aptos" panose="02110004020202020204"/>
                </a:rPr>
                <a:t>2</a:t>
              </a:r>
              <a:endParaRPr lang="fi-FI" sz="1200" b="1" baseline="30000">
                <a:solidFill>
                  <a:srgbClr val="056B6B"/>
                </a:solidFill>
                <a:latin typeface="Aptos" panose="02110004020202020204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BDE4FC5-3306-13FB-FF02-72002CB30628}"/>
                </a:ext>
              </a:extLst>
            </p:cNvPr>
            <p:cNvSpPr txBox="1"/>
            <p:nvPr/>
          </p:nvSpPr>
          <p:spPr>
            <a:xfrm>
              <a:off x="5178101" y="1711401"/>
              <a:ext cx="1925331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1050">
                  <a:solidFill>
                    <a:srgbClr val="068384"/>
                  </a:solidFill>
                  <a:latin typeface="Aptos" panose="02110004020202020204"/>
                  <a:cs typeface="+mn-cs"/>
                </a:rPr>
                <a:t>inovāciju ieviešana tirgū un uzņēmumu darbībā</a:t>
              </a:r>
            </a:p>
          </p:txBody>
        </p:sp>
        <p:sp>
          <p:nvSpPr>
            <p:cNvPr id="28" name="Arrow: Right 27">
              <a:extLst>
                <a:ext uri="{FF2B5EF4-FFF2-40B4-BE49-F238E27FC236}">
                  <a16:creationId xmlns:a16="http://schemas.microsoft.com/office/drawing/2014/main" id="{A6C25E38-36B7-650E-6637-444297FACA24}"/>
                </a:ext>
              </a:extLst>
            </p:cNvPr>
            <p:cNvSpPr/>
            <p:nvPr/>
          </p:nvSpPr>
          <p:spPr>
            <a:xfrm>
              <a:off x="7103433" y="2079243"/>
              <a:ext cx="252000" cy="367552"/>
            </a:xfrm>
            <a:prstGeom prst="rightArrow">
              <a:avLst/>
            </a:prstGeom>
            <a:solidFill>
              <a:srgbClr val="068384"/>
            </a:solidFill>
            <a:ln>
              <a:solidFill>
                <a:srgbClr val="06838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</a:pPr>
              <a:endParaRPr lang="lv-LV" sz="1800">
                <a:solidFill>
                  <a:prstClr val="white"/>
                </a:solidFill>
                <a:latin typeface="Aptos" panose="02110004020202020204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5671E84-19BF-12CA-4618-3E3698927CE1}"/>
              </a:ext>
            </a:extLst>
          </p:cNvPr>
          <p:cNvGrpSpPr/>
          <p:nvPr/>
        </p:nvGrpSpPr>
        <p:grpSpPr>
          <a:xfrm>
            <a:off x="6918368" y="1464904"/>
            <a:ext cx="3023155" cy="4356799"/>
            <a:chOff x="6971691" y="1263271"/>
            <a:chExt cx="3023155" cy="4356799"/>
          </a:xfrm>
        </p:grpSpPr>
        <p:pic>
          <p:nvPicPr>
            <p:cNvPr id="32" name="Graphic 31" descr="Coins outline">
              <a:extLst>
                <a:ext uri="{FF2B5EF4-FFF2-40B4-BE49-F238E27FC236}">
                  <a16:creationId xmlns:a16="http://schemas.microsoft.com/office/drawing/2014/main" id="{4B55D3D4-825B-AF93-7021-58C91B23478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201027" y="3034188"/>
              <a:ext cx="285271" cy="285271"/>
            </a:xfrm>
            <a:prstGeom prst="rect">
              <a:avLst/>
            </a:prstGeom>
          </p:spPr>
        </p:pic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83050A6A-53A3-502C-5CCB-F44DF0D5A03A}"/>
                </a:ext>
              </a:extLst>
            </p:cNvPr>
            <p:cNvGrpSpPr/>
            <p:nvPr/>
          </p:nvGrpSpPr>
          <p:grpSpPr>
            <a:xfrm>
              <a:off x="6971691" y="1263271"/>
              <a:ext cx="3023155" cy="4344202"/>
              <a:chOff x="7481156" y="1263271"/>
              <a:chExt cx="2876941" cy="4344202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403B3793-168A-F499-50DA-151CBA90E90E}"/>
                  </a:ext>
                </a:extLst>
              </p:cNvPr>
              <p:cNvGrpSpPr/>
              <p:nvPr/>
            </p:nvGrpSpPr>
            <p:grpSpPr>
              <a:xfrm>
                <a:off x="7481156" y="1263271"/>
                <a:ext cx="2624941" cy="4344202"/>
                <a:chOff x="310415" y="1211179"/>
                <a:chExt cx="2408483" cy="4262398"/>
              </a:xfrm>
            </p:grpSpPr>
            <p:sp>
              <p:nvSpPr>
                <p:cNvPr id="51" name="Rectangle: Rounded Corners 50">
                  <a:extLst>
                    <a:ext uri="{FF2B5EF4-FFF2-40B4-BE49-F238E27FC236}">
                      <a16:creationId xmlns:a16="http://schemas.microsoft.com/office/drawing/2014/main" id="{AB664AC5-3E67-AA49-7E2F-54E333DA3F73}"/>
                    </a:ext>
                  </a:extLst>
                </p:cNvPr>
                <p:cNvSpPr/>
                <p:nvPr/>
              </p:nvSpPr>
              <p:spPr>
                <a:xfrm>
                  <a:off x="310415" y="1211179"/>
                  <a:ext cx="2408483" cy="4262398"/>
                </a:xfrm>
                <a:prstGeom prst="roundRect">
                  <a:avLst/>
                </a:prstGeom>
                <a:noFill/>
                <a:ln>
                  <a:solidFill>
                    <a:srgbClr val="593282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t"/>
                <a:lstStyle/>
                <a:p>
                  <a:pPr indent="-252013" algn="ctr" defTabSz="914446" fontAlgn="auto">
                    <a:spcBef>
                      <a:spcPts val="0"/>
                    </a:spcBef>
                    <a:spcAft>
                      <a:spcPts val="600"/>
                    </a:spcAft>
                    <a:buFontTx/>
                    <a:buAutoNum type="arabicPeriod"/>
                  </a:pPr>
                  <a:endParaRPr lang="lv-LV" sz="1600" b="1">
                    <a:solidFill>
                      <a:prstClr val="white"/>
                    </a:solidFill>
                    <a:latin typeface="Aptos" panose="02110004020202020204"/>
                    <a:ea typeface="Sans Serif Collection" panose="020B0502040504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2" name="Rectangle: Top Corners Rounded 51">
                  <a:extLst>
                    <a:ext uri="{FF2B5EF4-FFF2-40B4-BE49-F238E27FC236}">
                      <a16:creationId xmlns:a16="http://schemas.microsoft.com/office/drawing/2014/main" id="{5100D7B0-6AB4-24CA-39A3-AB67649826A9}"/>
                    </a:ext>
                  </a:extLst>
                </p:cNvPr>
                <p:cNvSpPr/>
                <p:nvPr/>
              </p:nvSpPr>
              <p:spPr>
                <a:xfrm>
                  <a:off x="310416" y="1211180"/>
                  <a:ext cx="2408482" cy="474239"/>
                </a:xfrm>
                <a:prstGeom prst="round2SameRect">
                  <a:avLst/>
                </a:prstGeom>
                <a:solidFill>
                  <a:srgbClr val="593282"/>
                </a:solidFill>
                <a:ln>
                  <a:solidFill>
                    <a:srgbClr val="593282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tIns="108000" rtlCol="0" anchor="t">
                  <a:noAutofit/>
                </a:bodyPr>
                <a:lstStyle/>
                <a:p>
                  <a:pPr algn="ctr" defTabSz="914446" fontAlgn="auto">
                    <a:spcBef>
                      <a:spcPts val="0"/>
                    </a:spcBef>
                    <a:spcAft>
                      <a:spcPts val="600"/>
                    </a:spcAft>
                  </a:pPr>
                  <a:r>
                    <a:rPr lang="lv-LV" sz="1400" b="1">
                      <a:solidFill>
                        <a:prstClr val="white"/>
                      </a:solidFill>
                      <a:latin typeface="Aptos" panose="02110004020202020204"/>
                      <a:ea typeface="Sans Serif Collection" panose="020B0502040504020204" pitchFamily="34" charset="0"/>
                      <a:cs typeface="Arial" panose="020B0604020202020204" pitchFamily="34" charset="0"/>
                    </a:rPr>
                    <a:t>4. PROGNOZĒTĀ IETEKME</a:t>
                  </a:r>
                  <a:endParaRPr lang="lv-LV" sz="1200" b="1">
                    <a:solidFill>
                      <a:prstClr val="white"/>
                    </a:solidFill>
                    <a:latin typeface="Aptos" panose="02110004020202020204"/>
                    <a:ea typeface="Sans Serif Collection" panose="020B0502040504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50" name="Arrow: Right 49">
                <a:extLst>
                  <a:ext uri="{FF2B5EF4-FFF2-40B4-BE49-F238E27FC236}">
                    <a16:creationId xmlns:a16="http://schemas.microsoft.com/office/drawing/2014/main" id="{AF305013-66CE-68C8-FE06-954FC6C38A3F}"/>
                  </a:ext>
                </a:extLst>
              </p:cNvPr>
              <p:cNvSpPr/>
              <p:nvPr/>
            </p:nvSpPr>
            <p:spPr>
              <a:xfrm>
                <a:off x="10106097" y="2145812"/>
                <a:ext cx="252000" cy="367552"/>
              </a:xfrm>
              <a:prstGeom prst="rightArrow">
                <a:avLst/>
              </a:prstGeom>
              <a:solidFill>
                <a:srgbClr val="593282"/>
              </a:solidFill>
              <a:ln>
                <a:solidFill>
                  <a:srgbClr val="593282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white"/>
                  </a:solidFill>
                  <a:latin typeface="Aptos" panose="02110004020202020204"/>
                </a:endParaRPr>
              </a:p>
            </p:txBody>
          </p:sp>
        </p:grp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321B4C92-48E5-318D-8768-2FEB355B71F4}"/>
                </a:ext>
              </a:extLst>
            </p:cNvPr>
            <p:cNvSpPr txBox="1"/>
            <p:nvPr/>
          </p:nvSpPr>
          <p:spPr>
            <a:xfrm>
              <a:off x="7542052" y="2996660"/>
              <a:ext cx="2197842" cy="2623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10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Apgrozījums </a:t>
              </a:r>
              <a:r>
                <a:rPr lang="lv-LV" sz="9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pieaugums</a:t>
              </a:r>
              <a:r>
                <a:rPr lang="lv-LV" sz="900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 </a:t>
              </a:r>
              <a:r>
                <a:rPr lang="lv-LV" sz="933">
                  <a:solidFill>
                    <a:prstClr val="black"/>
                  </a:solidFill>
                  <a:latin typeface="Aptos" panose="02110004020202020204"/>
                  <a:cs typeface="+mn-cs"/>
                </a:rPr>
                <a:t>pēc projektu pabeigšanas, gadā</a:t>
              </a:r>
            </a:p>
            <a:p>
              <a:pPr algn="just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11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47 800 000 EUR</a:t>
              </a:r>
            </a:p>
            <a:p>
              <a:pPr algn="just" defTabSz="914446" fontAlgn="auto">
                <a:spcBef>
                  <a:spcPts val="0"/>
                </a:spcBef>
                <a:spcAft>
                  <a:spcPts val="0"/>
                </a:spcAft>
              </a:pPr>
              <a:endParaRPr lang="lv-LV" sz="1050">
                <a:solidFill>
                  <a:srgbClr val="593282"/>
                </a:solidFill>
                <a:latin typeface="Aptos" panose="02110004020202020204"/>
                <a:cs typeface="+mn-cs"/>
              </a:endParaRPr>
            </a:p>
            <a:p>
              <a:pPr algn="just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9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Privātās investīcijas </a:t>
              </a:r>
              <a:r>
                <a:rPr lang="lv-LV" sz="933">
                  <a:solidFill>
                    <a:prstClr val="black"/>
                  </a:solidFill>
                  <a:latin typeface="Aptos" panose="02110004020202020204"/>
                  <a:cs typeface="+mn-cs"/>
                </a:rPr>
                <a:t>piesaistītas</a:t>
              </a:r>
              <a:endParaRPr lang="lv-LV" sz="933" b="1">
                <a:solidFill>
                  <a:srgbClr val="593282"/>
                </a:solidFill>
                <a:latin typeface="Aptos" panose="02110004020202020204"/>
                <a:cs typeface="+mn-cs"/>
              </a:endParaRPr>
            </a:p>
            <a:p>
              <a:pPr algn="just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11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58 000 000 EUR</a:t>
              </a:r>
            </a:p>
            <a:p>
              <a:pPr algn="just" defTabSz="914446" fontAlgn="auto">
                <a:spcBef>
                  <a:spcPts val="0"/>
                </a:spcBef>
                <a:spcAft>
                  <a:spcPts val="0"/>
                </a:spcAft>
              </a:pPr>
              <a:endParaRPr lang="lv-LV" sz="700" b="1">
                <a:solidFill>
                  <a:srgbClr val="593282"/>
                </a:solidFill>
                <a:latin typeface="Aptos" panose="02110004020202020204"/>
                <a:cs typeface="+mn-cs"/>
              </a:endParaRPr>
            </a:p>
            <a:p>
              <a:pPr algn="just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9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Darbavietas </a:t>
              </a:r>
              <a:r>
                <a:rPr lang="lv-LV" sz="933">
                  <a:solidFill>
                    <a:prstClr val="black"/>
                  </a:solidFill>
                  <a:latin typeface="Aptos" panose="02110004020202020204"/>
                  <a:cs typeface="+mn-cs"/>
                </a:rPr>
                <a:t>izveidotas vai saglabātas</a:t>
              </a:r>
            </a:p>
            <a:p>
              <a:pPr algn="just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11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90</a:t>
              </a:r>
            </a:p>
            <a:p>
              <a:pPr algn="just" defTabSz="914446" fontAlgn="auto">
                <a:spcBef>
                  <a:spcPts val="0"/>
                </a:spcBef>
                <a:spcAft>
                  <a:spcPts val="0"/>
                </a:spcAft>
              </a:pPr>
              <a:endParaRPr lang="lv-LV" sz="900" b="1">
                <a:solidFill>
                  <a:srgbClr val="593282"/>
                </a:solidFill>
                <a:latin typeface="Aptos" panose="02110004020202020204"/>
                <a:cs typeface="+mn-cs"/>
              </a:endParaRPr>
            </a:p>
            <a:p>
              <a:pPr algn="just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9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Darbaspēka</a:t>
              </a:r>
              <a:r>
                <a:rPr lang="lv-LV" sz="900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 </a:t>
              </a:r>
              <a:r>
                <a:rPr lang="lv-LV" sz="9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nodokļu</a:t>
              </a:r>
              <a:r>
                <a:rPr lang="lv-LV" sz="900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 </a:t>
              </a:r>
              <a:r>
                <a:rPr lang="lv-LV" sz="9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ieņēmumi</a:t>
              </a:r>
              <a:r>
                <a:rPr lang="lv-LV" sz="900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 </a:t>
              </a:r>
              <a:r>
                <a:rPr lang="lv-LV" sz="933">
                  <a:solidFill>
                    <a:prstClr val="black"/>
                  </a:solidFill>
                  <a:latin typeface="Aptos" panose="02110004020202020204"/>
                  <a:cs typeface="+mn-cs"/>
                </a:rPr>
                <a:t>valsts budžetā ik gadu ne mazāk kā </a:t>
              </a:r>
            </a:p>
            <a:p>
              <a:pPr algn="just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11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1 080 000 EUR </a:t>
              </a:r>
            </a:p>
            <a:p>
              <a:pPr algn="just" defTabSz="914446" fontAlgn="auto">
                <a:spcBef>
                  <a:spcPts val="0"/>
                </a:spcBef>
                <a:spcAft>
                  <a:spcPts val="0"/>
                </a:spcAft>
              </a:pPr>
              <a:endParaRPr lang="lv-LV" sz="800">
                <a:solidFill>
                  <a:prstClr val="black"/>
                </a:solidFill>
                <a:latin typeface="Aptos" panose="02110004020202020204"/>
                <a:cs typeface="+mn-cs"/>
              </a:endParaRPr>
            </a:p>
            <a:p>
              <a:pPr algn="just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933">
                  <a:solidFill>
                    <a:prstClr val="black"/>
                  </a:solidFill>
                  <a:latin typeface="Aptos" panose="02110004020202020204"/>
                  <a:cs typeface="+mn-cs"/>
                </a:rPr>
                <a:t>Siltumnīcefekta gāzu </a:t>
              </a:r>
              <a:r>
                <a:rPr lang="lv-LV" sz="9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emisiju</a:t>
              </a:r>
              <a:r>
                <a:rPr lang="lv-LV" sz="800" b="1" baseline="-25000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 </a:t>
              </a:r>
              <a:r>
                <a:rPr lang="lv-LV" sz="9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samazinājums</a:t>
              </a:r>
            </a:p>
            <a:p>
              <a:pPr algn="just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11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4 000 t CO</a:t>
              </a:r>
              <a:r>
                <a:rPr lang="lv-LV" sz="1100" b="1" baseline="-25000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2</a:t>
              </a:r>
              <a:r>
                <a:rPr lang="lv-LV" sz="1100" b="1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e</a:t>
              </a: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ADE1A8DB-0207-91A1-8697-AB1A89A89E6D}"/>
                </a:ext>
              </a:extLst>
            </p:cNvPr>
            <p:cNvGrpSpPr/>
            <p:nvPr/>
          </p:nvGrpSpPr>
          <p:grpSpPr>
            <a:xfrm>
              <a:off x="7905114" y="2049142"/>
              <a:ext cx="911999" cy="831784"/>
              <a:chOff x="7974375" y="2073595"/>
              <a:chExt cx="911999" cy="831784"/>
            </a:xfrm>
          </p:grpSpPr>
          <p:grpSp>
            <p:nvGrpSpPr>
              <p:cNvPr id="43" name="Group 42">
                <a:extLst>
                  <a:ext uri="{FF2B5EF4-FFF2-40B4-BE49-F238E27FC236}">
                    <a16:creationId xmlns:a16="http://schemas.microsoft.com/office/drawing/2014/main" id="{617A8A7E-1E24-8942-5226-996BC3E432C4}"/>
                  </a:ext>
                </a:extLst>
              </p:cNvPr>
              <p:cNvGrpSpPr/>
              <p:nvPr/>
            </p:nvGrpSpPr>
            <p:grpSpPr>
              <a:xfrm>
                <a:off x="8171891" y="2225626"/>
                <a:ext cx="516965" cy="506770"/>
                <a:chOff x="8192128" y="2182545"/>
                <a:chExt cx="546831" cy="552450"/>
              </a:xfrm>
              <a:solidFill>
                <a:srgbClr val="593282"/>
              </a:solidFill>
            </p:grpSpPr>
            <p:sp>
              <p:nvSpPr>
                <p:cNvPr id="45" name="Freeform: Shape 44">
                  <a:extLst>
                    <a:ext uri="{FF2B5EF4-FFF2-40B4-BE49-F238E27FC236}">
                      <a16:creationId xmlns:a16="http://schemas.microsoft.com/office/drawing/2014/main" id="{DA055048-45D2-8D9A-2EAE-DBFDCFC0C255}"/>
                    </a:ext>
                  </a:extLst>
                </p:cNvPr>
                <p:cNvSpPr/>
                <p:nvPr/>
              </p:nvSpPr>
              <p:spPr>
                <a:xfrm rot="10800000">
                  <a:off x="8596084" y="2182545"/>
                  <a:ext cx="142875" cy="552450"/>
                </a:xfrm>
                <a:custGeom>
                  <a:avLst/>
                  <a:gdLst>
                    <a:gd name="csX0" fmla="*/ 0 w 142875"/>
                    <a:gd name="csY0" fmla="*/ 0 h 552450"/>
                    <a:gd name="csX1" fmla="*/ 142875 w 142875"/>
                    <a:gd name="csY1" fmla="*/ 0 h 552450"/>
                    <a:gd name="csX2" fmla="*/ 142875 w 142875"/>
                    <a:gd name="csY2" fmla="*/ 552450 h 552450"/>
                    <a:gd name="csX3" fmla="*/ 0 w 142875"/>
                    <a:gd name="csY3" fmla="*/ 552450 h 552450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</a:cxnLst>
                  <a:rect l="l" t="t" r="r" b="b"/>
                  <a:pathLst>
                    <a:path w="142875" h="552450">
                      <a:moveTo>
                        <a:pt x="0" y="0"/>
                      </a:moveTo>
                      <a:lnTo>
                        <a:pt x="142875" y="0"/>
                      </a:lnTo>
                      <a:lnTo>
                        <a:pt x="142875" y="552450"/>
                      </a:lnTo>
                      <a:lnTo>
                        <a:pt x="0" y="55245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/>
                <a:lstStyle/>
                <a:p>
                  <a:pPr defTabSz="914446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lv-LV" sz="1800">
                    <a:solidFill>
                      <a:prstClr val="black"/>
                    </a:solidFill>
                    <a:latin typeface="Aptos" panose="02110004020202020204"/>
                    <a:cs typeface="+mn-cs"/>
                  </a:endParaRPr>
                </a:p>
              </p:txBody>
            </p:sp>
            <p:sp>
              <p:nvSpPr>
                <p:cNvPr id="46" name="Freeform: Shape 45">
                  <a:extLst>
                    <a:ext uri="{FF2B5EF4-FFF2-40B4-BE49-F238E27FC236}">
                      <a16:creationId xmlns:a16="http://schemas.microsoft.com/office/drawing/2014/main" id="{D2C80294-D8C9-796B-2B4E-8AB2F961B1AC}"/>
                    </a:ext>
                  </a:extLst>
                </p:cNvPr>
                <p:cNvSpPr/>
                <p:nvPr/>
              </p:nvSpPr>
              <p:spPr>
                <a:xfrm rot="10800000">
                  <a:off x="8396059" y="2373045"/>
                  <a:ext cx="142875" cy="361950"/>
                </a:xfrm>
                <a:custGeom>
                  <a:avLst/>
                  <a:gdLst>
                    <a:gd name="csX0" fmla="*/ 0 w 142875"/>
                    <a:gd name="csY0" fmla="*/ 0 h 361950"/>
                    <a:gd name="csX1" fmla="*/ 142875 w 142875"/>
                    <a:gd name="csY1" fmla="*/ 0 h 361950"/>
                    <a:gd name="csX2" fmla="*/ 142875 w 142875"/>
                    <a:gd name="csY2" fmla="*/ 361950 h 361950"/>
                    <a:gd name="csX3" fmla="*/ 0 w 142875"/>
                    <a:gd name="csY3" fmla="*/ 361950 h 361950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</a:cxnLst>
                  <a:rect l="l" t="t" r="r" b="b"/>
                  <a:pathLst>
                    <a:path w="142875" h="361950">
                      <a:moveTo>
                        <a:pt x="0" y="0"/>
                      </a:moveTo>
                      <a:lnTo>
                        <a:pt x="142875" y="0"/>
                      </a:lnTo>
                      <a:lnTo>
                        <a:pt x="142875" y="361950"/>
                      </a:lnTo>
                      <a:lnTo>
                        <a:pt x="0" y="36195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/>
                <a:lstStyle/>
                <a:p>
                  <a:pPr defTabSz="914446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lv-LV" sz="1800">
                    <a:solidFill>
                      <a:prstClr val="black"/>
                    </a:solidFill>
                    <a:latin typeface="Aptos" panose="02110004020202020204"/>
                    <a:cs typeface="+mn-cs"/>
                  </a:endParaRPr>
                </a:p>
              </p:txBody>
            </p:sp>
            <p:sp>
              <p:nvSpPr>
                <p:cNvPr id="47" name="Freeform: Shape 46">
                  <a:extLst>
                    <a:ext uri="{FF2B5EF4-FFF2-40B4-BE49-F238E27FC236}">
                      <a16:creationId xmlns:a16="http://schemas.microsoft.com/office/drawing/2014/main" id="{82AADF5B-0334-499A-AFE6-A5D18F58499E}"/>
                    </a:ext>
                  </a:extLst>
                </p:cNvPr>
                <p:cNvSpPr/>
                <p:nvPr/>
              </p:nvSpPr>
              <p:spPr>
                <a:xfrm rot="10800000">
                  <a:off x="8196034" y="2544495"/>
                  <a:ext cx="142875" cy="190500"/>
                </a:xfrm>
                <a:custGeom>
                  <a:avLst/>
                  <a:gdLst>
                    <a:gd name="csX0" fmla="*/ 0 w 142875"/>
                    <a:gd name="csY0" fmla="*/ 0 h 190500"/>
                    <a:gd name="csX1" fmla="*/ 142875 w 142875"/>
                    <a:gd name="csY1" fmla="*/ 0 h 190500"/>
                    <a:gd name="csX2" fmla="*/ 142875 w 142875"/>
                    <a:gd name="csY2" fmla="*/ 190500 h 190500"/>
                    <a:gd name="csX3" fmla="*/ 0 w 142875"/>
                    <a:gd name="csY3" fmla="*/ 190500 h 190500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</a:cxnLst>
                  <a:rect l="l" t="t" r="r" b="b"/>
                  <a:pathLst>
                    <a:path w="142875" h="190500">
                      <a:moveTo>
                        <a:pt x="0" y="0"/>
                      </a:moveTo>
                      <a:lnTo>
                        <a:pt x="142875" y="0"/>
                      </a:lnTo>
                      <a:lnTo>
                        <a:pt x="142875" y="190500"/>
                      </a:lnTo>
                      <a:lnTo>
                        <a:pt x="0" y="19050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/>
                <a:lstStyle/>
                <a:p>
                  <a:pPr defTabSz="914446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lv-LV" sz="1800">
                    <a:solidFill>
                      <a:prstClr val="black"/>
                    </a:solidFill>
                    <a:latin typeface="Aptos" panose="02110004020202020204"/>
                    <a:cs typeface="+mn-cs"/>
                  </a:endParaRPr>
                </a:p>
              </p:txBody>
            </p:sp>
            <p:sp>
              <p:nvSpPr>
                <p:cNvPr id="48" name="Freeform: Shape 47">
                  <a:extLst>
                    <a:ext uri="{FF2B5EF4-FFF2-40B4-BE49-F238E27FC236}">
                      <a16:creationId xmlns:a16="http://schemas.microsoft.com/office/drawing/2014/main" id="{BB018AD4-ADF3-4D0A-DF25-CCF82F9F1851}"/>
                    </a:ext>
                  </a:extLst>
                </p:cNvPr>
                <p:cNvSpPr/>
                <p:nvPr/>
              </p:nvSpPr>
              <p:spPr>
                <a:xfrm>
                  <a:off x="8192128" y="2182545"/>
                  <a:ext cx="308705" cy="308705"/>
                </a:xfrm>
                <a:custGeom>
                  <a:avLst/>
                  <a:gdLst>
                    <a:gd name="csX0" fmla="*/ 308705 w 308705"/>
                    <a:gd name="csY0" fmla="*/ 130874 h 308705"/>
                    <a:gd name="csX1" fmla="*/ 308705 w 308705"/>
                    <a:gd name="csY1" fmla="*/ 0 h 308705"/>
                    <a:gd name="csX2" fmla="*/ 177832 w 308705"/>
                    <a:gd name="csY2" fmla="*/ 0 h 308705"/>
                    <a:gd name="csX3" fmla="*/ 229838 w 308705"/>
                    <a:gd name="csY3" fmla="*/ 52006 h 308705"/>
                    <a:gd name="csX4" fmla="*/ 0 w 308705"/>
                    <a:gd name="csY4" fmla="*/ 281845 h 308705"/>
                    <a:gd name="csX5" fmla="*/ 26860 w 308705"/>
                    <a:gd name="csY5" fmla="*/ 308705 h 308705"/>
                    <a:gd name="csX6" fmla="*/ 256699 w 308705"/>
                    <a:gd name="csY6" fmla="*/ 78962 h 308705"/>
                    <a:gd name="csX7" fmla="*/ 308705 w 308705"/>
                    <a:gd name="csY7" fmla="*/ 130874 h 308705"/>
                    <a:gd name="csX0" fmla="*/ 308705 w 308705"/>
                    <a:gd name="csY0" fmla="*/ 130874 h 308705"/>
                    <a:gd name="csX1" fmla="*/ 308705 w 308705"/>
                    <a:gd name="csY1" fmla="*/ 0 h 308705"/>
                    <a:gd name="csX2" fmla="*/ 177832 w 308705"/>
                    <a:gd name="csY2" fmla="*/ 0 h 308705"/>
                    <a:gd name="csX3" fmla="*/ 229838 w 308705"/>
                    <a:gd name="csY3" fmla="*/ 52006 h 308705"/>
                    <a:gd name="csX4" fmla="*/ 115502 w 308705"/>
                    <a:gd name="csY4" fmla="*/ 147241 h 308705"/>
                    <a:gd name="csX5" fmla="*/ 0 w 308705"/>
                    <a:gd name="csY5" fmla="*/ 281845 h 308705"/>
                    <a:gd name="csX6" fmla="*/ 26860 w 308705"/>
                    <a:gd name="csY6" fmla="*/ 308705 h 308705"/>
                    <a:gd name="csX7" fmla="*/ 256699 w 308705"/>
                    <a:gd name="csY7" fmla="*/ 78962 h 308705"/>
                    <a:gd name="csX8" fmla="*/ 308705 w 308705"/>
                    <a:gd name="csY8" fmla="*/ 130874 h 308705"/>
                    <a:gd name="csX0" fmla="*/ 308705 w 308705"/>
                    <a:gd name="csY0" fmla="*/ 130874 h 308705"/>
                    <a:gd name="csX1" fmla="*/ 308705 w 308705"/>
                    <a:gd name="csY1" fmla="*/ 0 h 308705"/>
                    <a:gd name="csX2" fmla="*/ 177832 w 308705"/>
                    <a:gd name="csY2" fmla="*/ 0 h 308705"/>
                    <a:gd name="csX3" fmla="*/ 229838 w 308705"/>
                    <a:gd name="csY3" fmla="*/ 52006 h 308705"/>
                    <a:gd name="csX4" fmla="*/ 115502 w 308705"/>
                    <a:gd name="csY4" fmla="*/ 147241 h 308705"/>
                    <a:gd name="csX5" fmla="*/ 0 w 308705"/>
                    <a:gd name="csY5" fmla="*/ 281845 h 308705"/>
                    <a:gd name="csX6" fmla="*/ 26860 w 308705"/>
                    <a:gd name="csY6" fmla="*/ 308705 h 308705"/>
                    <a:gd name="csX7" fmla="*/ 151697 w 308705"/>
                    <a:gd name="csY7" fmla="*/ 147241 h 308705"/>
                    <a:gd name="csX8" fmla="*/ 256699 w 308705"/>
                    <a:gd name="csY8" fmla="*/ 78962 h 308705"/>
                    <a:gd name="csX9" fmla="*/ 308705 w 308705"/>
                    <a:gd name="csY9" fmla="*/ 130874 h 308705"/>
                    <a:gd name="csX0" fmla="*/ 308705 w 308705"/>
                    <a:gd name="csY0" fmla="*/ 130874 h 308705"/>
                    <a:gd name="csX1" fmla="*/ 308705 w 308705"/>
                    <a:gd name="csY1" fmla="*/ 0 h 308705"/>
                    <a:gd name="csX2" fmla="*/ 177832 w 308705"/>
                    <a:gd name="csY2" fmla="*/ 0 h 308705"/>
                    <a:gd name="csX3" fmla="*/ 229838 w 308705"/>
                    <a:gd name="csY3" fmla="*/ 52006 h 308705"/>
                    <a:gd name="csX4" fmla="*/ 115502 w 308705"/>
                    <a:gd name="csY4" fmla="*/ 147241 h 308705"/>
                    <a:gd name="csX5" fmla="*/ 0 w 308705"/>
                    <a:gd name="csY5" fmla="*/ 281845 h 308705"/>
                    <a:gd name="csX6" fmla="*/ 26860 w 308705"/>
                    <a:gd name="csY6" fmla="*/ 308705 h 308705"/>
                    <a:gd name="csX7" fmla="*/ 151697 w 308705"/>
                    <a:gd name="csY7" fmla="*/ 147241 h 308705"/>
                    <a:gd name="csX8" fmla="*/ 256699 w 308705"/>
                    <a:gd name="csY8" fmla="*/ 78962 h 308705"/>
                    <a:gd name="csX9" fmla="*/ 308705 w 308705"/>
                    <a:gd name="csY9" fmla="*/ 130874 h 308705"/>
                    <a:gd name="csX0" fmla="*/ 308705 w 308705"/>
                    <a:gd name="csY0" fmla="*/ 130874 h 308705"/>
                    <a:gd name="csX1" fmla="*/ 308705 w 308705"/>
                    <a:gd name="csY1" fmla="*/ 0 h 308705"/>
                    <a:gd name="csX2" fmla="*/ 177832 w 308705"/>
                    <a:gd name="csY2" fmla="*/ 0 h 308705"/>
                    <a:gd name="csX3" fmla="*/ 229838 w 308705"/>
                    <a:gd name="csY3" fmla="*/ 52006 h 308705"/>
                    <a:gd name="csX4" fmla="*/ 180272 w 308705"/>
                    <a:gd name="csY4" fmla="*/ 126286 h 308705"/>
                    <a:gd name="csX5" fmla="*/ 115502 w 308705"/>
                    <a:gd name="csY5" fmla="*/ 147241 h 308705"/>
                    <a:gd name="csX6" fmla="*/ 0 w 308705"/>
                    <a:gd name="csY6" fmla="*/ 281845 h 308705"/>
                    <a:gd name="csX7" fmla="*/ 26860 w 308705"/>
                    <a:gd name="csY7" fmla="*/ 308705 h 308705"/>
                    <a:gd name="csX8" fmla="*/ 151697 w 308705"/>
                    <a:gd name="csY8" fmla="*/ 147241 h 308705"/>
                    <a:gd name="csX9" fmla="*/ 256699 w 308705"/>
                    <a:gd name="csY9" fmla="*/ 78962 h 308705"/>
                    <a:gd name="csX10" fmla="*/ 308705 w 308705"/>
                    <a:gd name="csY10" fmla="*/ 130874 h 308705"/>
                    <a:gd name="csX0" fmla="*/ 308705 w 308705"/>
                    <a:gd name="csY0" fmla="*/ 130874 h 308705"/>
                    <a:gd name="csX1" fmla="*/ 308705 w 308705"/>
                    <a:gd name="csY1" fmla="*/ 0 h 308705"/>
                    <a:gd name="csX2" fmla="*/ 177832 w 308705"/>
                    <a:gd name="csY2" fmla="*/ 0 h 308705"/>
                    <a:gd name="csX3" fmla="*/ 229838 w 308705"/>
                    <a:gd name="csY3" fmla="*/ 52006 h 308705"/>
                    <a:gd name="csX4" fmla="*/ 180272 w 308705"/>
                    <a:gd name="csY4" fmla="*/ 126286 h 308705"/>
                    <a:gd name="csX5" fmla="*/ 104072 w 308705"/>
                    <a:gd name="csY5" fmla="*/ 141526 h 308705"/>
                    <a:gd name="csX6" fmla="*/ 0 w 308705"/>
                    <a:gd name="csY6" fmla="*/ 281845 h 308705"/>
                    <a:gd name="csX7" fmla="*/ 26860 w 308705"/>
                    <a:gd name="csY7" fmla="*/ 308705 h 308705"/>
                    <a:gd name="csX8" fmla="*/ 151697 w 308705"/>
                    <a:gd name="csY8" fmla="*/ 147241 h 308705"/>
                    <a:gd name="csX9" fmla="*/ 256699 w 308705"/>
                    <a:gd name="csY9" fmla="*/ 78962 h 308705"/>
                    <a:gd name="csX10" fmla="*/ 308705 w 308705"/>
                    <a:gd name="csY10" fmla="*/ 130874 h 308705"/>
                    <a:gd name="csX0" fmla="*/ 308705 w 308705"/>
                    <a:gd name="csY0" fmla="*/ 130874 h 308705"/>
                    <a:gd name="csX1" fmla="*/ 308705 w 308705"/>
                    <a:gd name="csY1" fmla="*/ 0 h 308705"/>
                    <a:gd name="csX2" fmla="*/ 177832 w 308705"/>
                    <a:gd name="csY2" fmla="*/ 0 h 308705"/>
                    <a:gd name="csX3" fmla="*/ 229838 w 308705"/>
                    <a:gd name="csY3" fmla="*/ 52006 h 308705"/>
                    <a:gd name="csX4" fmla="*/ 180272 w 308705"/>
                    <a:gd name="csY4" fmla="*/ 126286 h 308705"/>
                    <a:gd name="csX5" fmla="*/ 104072 w 308705"/>
                    <a:gd name="csY5" fmla="*/ 141526 h 308705"/>
                    <a:gd name="csX6" fmla="*/ 0 w 308705"/>
                    <a:gd name="csY6" fmla="*/ 281845 h 308705"/>
                    <a:gd name="csX7" fmla="*/ 26860 w 308705"/>
                    <a:gd name="csY7" fmla="*/ 308705 h 308705"/>
                    <a:gd name="csX8" fmla="*/ 123122 w 308705"/>
                    <a:gd name="csY8" fmla="*/ 158671 h 308705"/>
                    <a:gd name="csX9" fmla="*/ 256699 w 308705"/>
                    <a:gd name="csY9" fmla="*/ 78962 h 308705"/>
                    <a:gd name="csX10" fmla="*/ 308705 w 308705"/>
                    <a:gd name="csY10" fmla="*/ 130874 h 308705"/>
                    <a:gd name="csX0" fmla="*/ 308705 w 308705"/>
                    <a:gd name="csY0" fmla="*/ 130874 h 308705"/>
                    <a:gd name="csX1" fmla="*/ 308705 w 308705"/>
                    <a:gd name="csY1" fmla="*/ 0 h 308705"/>
                    <a:gd name="csX2" fmla="*/ 177832 w 308705"/>
                    <a:gd name="csY2" fmla="*/ 0 h 308705"/>
                    <a:gd name="csX3" fmla="*/ 229838 w 308705"/>
                    <a:gd name="csY3" fmla="*/ 52006 h 308705"/>
                    <a:gd name="csX4" fmla="*/ 180272 w 308705"/>
                    <a:gd name="csY4" fmla="*/ 126286 h 308705"/>
                    <a:gd name="csX5" fmla="*/ 104072 w 308705"/>
                    <a:gd name="csY5" fmla="*/ 141526 h 308705"/>
                    <a:gd name="csX6" fmla="*/ 0 w 308705"/>
                    <a:gd name="csY6" fmla="*/ 281845 h 308705"/>
                    <a:gd name="csX7" fmla="*/ 26860 w 308705"/>
                    <a:gd name="csY7" fmla="*/ 308705 h 308705"/>
                    <a:gd name="csX8" fmla="*/ 123122 w 308705"/>
                    <a:gd name="csY8" fmla="*/ 158671 h 308705"/>
                    <a:gd name="csX9" fmla="*/ 180272 w 308705"/>
                    <a:gd name="csY9" fmla="*/ 181531 h 308705"/>
                    <a:gd name="csX10" fmla="*/ 256699 w 308705"/>
                    <a:gd name="csY10" fmla="*/ 78962 h 308705"/>
                    <a:gd name="csX11" fmla="*/ 308705 w 308705"/>
                    <a:gd name="csY11" fmla="*/ 130874 h 308705"/>
                    <a:gd name="csX0" fmla="*/ 308705 w 308705"/>
                    <a:gd name="csY0" fmla="*/ 130874 h 308705"/>
                    <a:gd name="csX1" fmla="*/ 308705 w 308705"/>
                    <a:gd name="csY1" fmla="*/ 0 h 308705"/>
                    <a:gd name="csX2" fmla="*/ 177832 w 308705"/>
                    <a:gd name="csY2" fmla="*/ 0 h 308705"/>
                    <a:gd name="csX3" fmla="*/ 229838 w 308705"/>
                    <a:gd name="csY3" fmla="*/ 52006 h 308705"/>
                    <a:gd name="csX4" fmla="*/ 180272 w 308705"/>
                    <a:gd name="csY4" fmla="*/ 126286 h 308705"/>
                    <a:gd name="csX5" fmla="*/ 104072 w 308705"/>
                    <a:gd name="csY5" fmla="*/ 141526 h 308705"/>
                    <a:gd name="csX6" fmla="*/ 0 w 308705"/>
                    <a:gd name="csY6" fmla="*/ 281845 h 308705"/>
                    <a:gd name="csX7" fmla="*/ 26860 w 308705"/>
                    <a:gd name="csY7" fmla="*/ 308705 h 308705"/>
                    <a:gd name="csX8" fmla="*/ 123122 w 308705"/>
                    <a:gd name="csY8" fmla="*/ 158671 h 308705"/>
                    <a:gd name="csX9" fmla="*/ 180272 w 308705"/>
                    <a:gd name="csY9" fmla="*/ 164386 h 308705"/>
                    <a:gd name="csX10" fmla="*/ 256699 w 308705"/>
                    <a:gd name="csY10" fmla="*/ 78962 h 308705"/>
                    <a:gd name="csX11" fmla="*/ 308705 w 308705"/>
                    <a:gd name="csY11" fmla="*/ 130874 h 308705"/>
                    <a:gd name="csX0" fmla="*/ 308705 w 308705"/>
                    <a:gd name="csY0" fmla="*/ 130874 h 308705"/>
                    <a:gd name="csX1" fmla="*/ 308705 w 308705"/>
                    <a:gd name="csY1" fmla="*/ 0 h 308705"/>
                    <a:gd name="csX2" fmla="*/ 177832 w 308705"/>
                    <a:gd name="csY2" fmla="*/ 0 h 308705"/>
                    <a:gd name="csX3" fmla="*/ 229838 w 308705"/>
                    <a:gd name="csY3" fmla="*/ 52006 h 308705"/>
                    <a:gd name="csX4" fmla="*/ 176462 w 308705"/>
                    <a:gd name="csY4" fmla="*/ 135811 h 308705"/>
                    <a:gd name="csX5" fmla="*/ 104072 w 308705"/>
                    <a:gd name="csY5" fmla="*/ 141526 h 308705"/>
                    <a:gd name="csX6" fmla="*/ 0 w 308705"/>
                    <a:gd name="csY6" fmla="*/ 281845 h 308705"/>
                    <a:gd name="csX7" fmla="*/ 26860 w 308705"/>
                    <a:gd name="csY7" fmla="*/ 308705 h 308705"/>
                    <a:gd name="csX8" fmla="*/ 123122 w 308705"/>
                    <a:gd name="csY8" fmla="*/ 158671 h 308705"/>
                    <a:gd name="csX9" fmla="*/ 180272 w 308705"/>
                    <a:gd name="csY9" fmla="*/ 164386 h 308705"/>
                    <a:gd name="csX10" fmla="*/ 256699 w 308705"/>
                    <a:gd name="csY10" fmla="*/ 78962 h 308705"/>
                    <a:gd name="csX11" fmla="*/ 308705 w 308705"/>
                    <a:gd name="csY11" fmla="*/ 130874 h 308705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  <a:cxn ang="0">
                      <a:pos x="csX2" y="csY2"/>
                    </a:cxn>
                    <a:cxn ang="0">
                      <a:pos x="csX3" y="csY3"/>
                    </a:cxn>
                    <a:cxn ang="0">
                      <a:pos x="csX4" y="csY4"/>
                    </a:cxn>
                    <a:cxn ang="0">
                      <a:pos x="csX5" y="csY5"/>
                    </a:cxn>
                    <a:cxn ang="0">
                      <a:pos x="csX6" y="csY6"/>
                    </a:cxn>
                    <a:cxn ang="0">
                      <a:pos x="csX7" y="csY7"/>
                    </a:cxn>
                    <a:cxn ang="0">
                      <a:pos x="csX8" y="csY8"/>
                    </a:cxn>
                    <a:cxn ang="0">
                      <a:pos x="csX9" y="csY9"/>
                    </a:cxn>
                    <a:cxn ang="0">
                      <a:pos x="csX10" y="csY10"/>
                    </a:cxn>
                    <a:cxn ang="0">
                      <a:pos x="csX11" y="csY11"/>
                    </a:cxn>
                  </a:cxnLst>
                  <a:rect l="l" t="t" r="r" b="b"/>
                  <a:pathLst>
                    <a:path w="308705" h="308705">
                      <a:moveTo>
                        <a:pt x="308705" y="130874"/>
                      </a:moveTo>
                      <a:lnTo>
                        <a:pt x="308705" y="0"/>
                      </a:lnTo>
                      <a:lnTo>
                        <a:pt x="177832" y="0"/>
                      </a:lnTo>
                      <a:lnTo>
                        <a:pt x="229838" y="52006"/>
                      </a:lnTo>
                      <a:cubicBezTo>
                        <a:pt x="228022" y="69561"/>
                        <a:pt x="195518" y="119939"/>
                        <a:pt x="176462" y="135811"/>
                      </a:cubicBezTo>
                      <a:cubicBezTo>
                        <a:pt x="157406" y="151683"/>
                        <a:pt x="131895" y="112107"/>
                        <a:pt x="104072" y="141526"/>
                      </a:cubicBezTo>
                      <a:lnTo>
                        <a:pt x="0" y="281845"/>
                      </a:lnTo>
                      <a:lnTo>
                        <a:pt x="26860" y="308705"/>
                      </a:lnTo>
                      <a:cubicBezTo>
                        <a:pt x="68472" y="267584"/>
                        <a:pt x="81510" y="199792"/>
                        <a:pt x="123122" y="158671"/>
                      </a:cubicBezTo>
                      <a:cubicBezTo>
                        <a:pt x="149008" y="132078"/>
                        <a:pt x="158009" y="177671"/>
                        <a:pt x="180272" y="164386"/>
                      </a:cubicBezTo>
                      <a:cubicBezTo>
                        <a:pt x="202535" y="151101"/>
                        <a:pt x="235611" y="82007"/>
                        <a:pt x="256699" y="78962"/>
                      </a:cubicBezTo>
                      <a:lnTo>
                        <a:pt x="308705" y="130874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/>
                <a:lstStyle/>
                <a:p>
                  <a:pPr defTabSz="914446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lv-LV" sz="1800">
                    <a:solidFill>
                      <a:prstClr val="black"/>
                    </a:solidFill>
                    <a:latin typeface="Aptos" panose="02110004020202020204"/>
                    <a:cs typeface="+mn-cs"/>
                  </a:endParaRPr>
                </a:p>
              </p:txBody>
            </p:sp>
          </p:grp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537CBCFC-3540-6116-E3BB-44164ACA264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974375" y="2073595"/>
                <a:ext cx="911999" cy="831784"/>
              </a:xfrm>
              <a:prstGeom prst="ellipse">
                <a:avLst/>
              </a:prstGeom>
              <a:noFill/>
              <a:ln w="12700">
                <a:solidFill>
                  <a:srgbClr val="593282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white"/>
                  </a:solidFill>
                  <a:latin typeface="Aptos" panose="02110004020202020204"/>
                </a:endParaRPr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0CE3620B-0B03-4049-C000-F729C12CD1E5}"/>
                </a:ext>
              </a:extLst>
            </p:cNvPr>
            <p:cNvGrpSpPr/>
            <p:nvPr/>
          </p:nvGrpSpPr>
          <p:grpSpPr>
            <a:xfrm>
              <a:off x="7187561" y="4062772"/>
              <a:ext cx="298738" cy="258464"/>
              <a:chOff x="4680622" y="8153851"/>
              <a:chExt cx="761999" cy="638384"/>
            </a:xfrm>
          </p:grpSpPr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63640A2A-7F62-46D2-722F-FAC0BBE9F738}"/>
                  </a:ext>
                </a:extLst>
              </p:cNvPr>
              <p:cNvSpPr/>
              <p:nvPr/>
            </p:nvSpPr>
            <p:spPr>
              <a:xfrm>
                <a:off x="4699020" y="8278789"/>
                <a:ext cx="720091" cy="186827"/>
              </a:xfrm>
              <a:prstGeom prst="rect">
                <a:avLst/>
              </a:prstGeom>
              <a:solidFill>
                <a:srgbClr val="593282"/>
              </a:solidFill>
              <a:ln>
                <a:solidFill>
                  <a:srgbClr val="4B2B6F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white"/>
                  </a:solidFill>
                  <a:latin typeface="Aptos" panose="02110004020202020204"/>
                </a:endParaRPr>
              </a:p>
            </p:txBody>
          </p:sp>
          <p:sp>
            <p:nvSpPr>
              <p:cNvPr id="42" name="Graphic 121" descr="Briefcase outline">
                <a:extLst>
                  <a:ext uri="{FF2B5EF4-FFF2-40B4-BE49-F238E27FC236}">
                    <a16:creationId xmlns:a16="http://schemas.microsoft.com/office/drawing/2014/main" id="{D570C0A7-D5EA-9E18-8F4B-B2F10484B2AC}"/>
                  </a:ext>
                </a:extLst>
              </p:cNvPr>
              <p:cNvSpPr/>
              <p:nvPr/>
            </p:nvSpPr>
            <p:spPr>
              <a:xfrm>
                <a:off x="4680622" y="8153851"/>
                <a:ext cx="761999" cy="638384"/>
              </a:xfrm>
              <a:custGeom>
                <a:avLst/>
                <a:gdLst>
                  <a:gd name="csX0" fmla="*/ 723900 w 762000"/>
                  <a:gd name="csY0" fmla="*/ 104842 h 638384"/>
                  <a:gd name="csX1" fmla="*/ 514350 w 762000"/>
                  <a:gd name="csY1" fmla="*/ 104842 h 638384"/>
                  <a:gd name="csX2" fmla="*/ 514350 w 762000"/>
                  <a:gd name="csY2" fmla="*/ 47625 h 638384"/>
                  <a:gd name="csX3" fmla="*/ 466725 w 762000"/>
                  <a:gd name="csY3" fmla="*/ 0 h 638384"/>
                  <a:gd name="csX4" fmla="*/ 295275 w 762000"/>
                  <a:gd name="csY4" fmla="*/ 0 h 638384"/>
                  <a:gd name="csX5" fmla="*/ 247650 w 762000"/>
                  <a:gd name="csY5" fmla="*/ 47625 h 638384"/>
                  <a:gd name="csX6" fmla="*/ 247650 w 762000"/>
                  <a:gd name="csY6" fmla="*/ 104842 h 638384"/>
                  <a:gd name="csX7" fmla="*/ 38100 w 762000"/>
                  <a:gd name="csY7" fmla="*/ 104842 h 638384"/>
                  <a:gd name="csX8" fmla="*/ 0 w 762000"/>
                  <a:gd name="csY8" fmla="*/ 142942 h 638384"/>
                  <a:gd name="csX9" fmla="*/ 0 w 762000"/>
                  <a:gd name="csY9" fmla="*/ 600285 h 638384"/>
                  <a:gd name="csX10" fmla="*/ 38100 w 762000"/>
                  <a:gd name="csY10" fmla="*/ 638385 h 638384"/>
                  <a:gd name="csX11" fmla="*/ 723900 w 762000"/>
                  <a:gd name="csY11" fmla="*/ 638385 h 638384"/>
                  <a:gd name="csX12" fmla="*/ 762000 w 762000"/>
                  <a:gd name="csY12" fmla="*/ 600285 h 638384"/>
                  <a:gd name="csX13" fmla="*/ 762000 w 762000"/>
                  <a:gd name="csY13" fmla="*/ 142951 h 638384"/>
                  <a:gd name="csX14" fmla="*/ 723900 w 762000"/>
                  <a:gd name="csY14" fmla="*/ 104842 h 638384"/>
                  <a:gd name="csX15" fmla="*/ 266700 w 762000"/>
                  <a:gd name="csY15" fmla="*/ 47625 h 638384"/>
                  <a:gd name="csX16" fmla="*/ 295275 w 762000"/>
                  <a:gd name="csY16" fmla="*/ 19050 h 638384"/>
                  <a:gd name="csX17" fmla="*/ 466725 w 762000"/>
                  <a:gd name="csY17" fmla="*/ 19050 h 638384"/>
                  <a:gd name="csX18" fmla="*/ 495300 w 762000"/>
                  <a:gd name="csY18" fmla="*/ 47625 h 638384"/>
                  <a:gd name="csX19" fmla="*/ 495300 w 762000"/>
                  <a:gd name="csY19" fmla="*/ 104775 h 638384"/>
                  <a:gd name="csX20" fmla="*/ 266700 w 762000"/>
                  <a:gd name="csY20" fmla="*/ 104775 h 638384"/>
                  <a:gd name="csX21" fmla="*/ 38100 w 762000"/>
                  <a:gd name="csY21" fmla="*/ 123892 h 638384"/>
                  <a:gd name="csX22" fmla="*/ 723900 w 762000"/>
                  <a:gd name="csY22" fmla="*/ 123892 h 638384"/>
                  <a:gd name="csX23" fmla="*/ 742950 w 762000"/>
                  <a:gd name="csY23" fmla="*/ 142942 h 638384"/>
                  <a:gd name="csX24" fmla="*/ 742950 w 762000"/>
                  <a:gd name="csY24" fmla="*/ 314325 h 638384"/>
                  <a:gd name="csX25" fmla="*/ 447675 w 762000"/>
                  <a:gd name="csY25" fmla="*/ 314325 h 638384"/>
                  <a:gd name="csX26" fmla="*/ 447675 w 762000"/>
                  <a:gd name="csY26" fmla="*/ 276225 h 638384"/>
                  <a:gd name="csX27" fmla="*/ 314325 w 762000"/>
                  <a:gd name="csY27" fmla="*/ 276225 h 638384"/>
                  <a:gd name="csX28" fmla="*/ 314325 w 762000"/>
                  <a:gd name="csY28" fmla="*/ 314325 h 638384"/>
                  <a:gd name="csX29" fmla="*/ 19050 w 762000"/>
                  <a:gd name="csY29" fmla="*/ 314325 h 638384"/>
                  <a:gd name="csX30" fmla="*/ 19050 w 762000"/>
                  <a:gd name="csY30" fmla="*/ 142951 h 638384"/>
                  <a:gd name="csX31" fmla="*/ 38090 w 762000"/>
                  <a:gd name="csY31" fmla="*/ 123892 h 638384"/>
                  <a:gd name="csX32" fmla="*/ 38100 w 762000"/>
                  <a:gd name="csY32" fmla="*/ 123892 h 638384"/>
                  <a:gd name="csX33" fmla="*/ 428625 w 762000"/>
                  <a:gd name="csY33" fmla="*/ 295275 h 638384"/>
                  <a:gd name="csX34" fmla="*/ 428625 w 762000"/>
                  <a:gd name="csY34" fmla="*/ 361950 h 638384"/>
                  <a:gd name="csX35" fmla="*/ 409575 w 762000"/>
                  <a:gd name="csY35" fmla="*/ 381000 h 638384"/>
                  <a:gd name="csX36" fmla="*/ 352425 w 762000"/>
                  <a:gd name="csY36" fmla="*/ 381000 h 638384"/>
                  <a:gd name="csX37" fmla="*/ 333375 w 762000"/>
                  <a:gd name="csY37" fmla="*/ 361950 h 638384"/>
                  <a:gd name="csX38" fmla="*/ 333375 w 762000"/>
                  <a:gd name="csY38" fmla="*/ 295275 h 638384"/>
                  <a:gd name="csX39" fmla="*/ 723900 w 762000"/>
                  <a:gd name="csY39" fmla="*/ 619344 h 638384"/>
                  <a:gd name="csX40" fmla="*/ 38100 w 762000"/>
                  <a:gd name="csY40" fmla="*/ 619344 h 638384"/>
                  <a:gd name="csX41" fmla="*/ 19050 w 762000"/>
                  <a:gd name="csY41" fmla="*/ 600294 h 638384"/>
                  <a:gd name="csX42" fmla="*/ 19050 w 762000"/>
                  <a:gd name="csY42" fmla="*/ 333375 h 638384"/>
                  <a:gd name="csX43" fmla="*/ 314325 w 762000"/>
                  <a:gd name="csY43" fmla="*/ 333375 h 638384"/>
                  <a:gd name="csX44" fmla="*/ 314325 w 762000"/>
                  <a:gd name="csY44" fmla="*/ 361950 h 638384"/>
                  <a:gd name="csX45" fmla="*/ 352425 w 762000"/>
                  <a:gd name="csY45" fmla="*/ 400050 h 638384"/>
                  <a:gd name="csX46" fmla="*/ 409575 w 762000"/>
                  <a:gd name="csY46" fmla="*/ 400050 h 638384"/>
                  <a:gd name="csX47" fmla="*/ 447675 w 762000"/>
                  <a:gd name="csY47" fmla="*/ 361950 h 638384"/>
                  <a:gd name="csX48" fmla="*/ 447675 w 762000"/>
                  <a:gd name="csY48" fmla="*/ 333375 h 638384"/>
                  <a:gd name="csX49" fmla="*/ 742950 w 762000"/>
                  <a:gd name="csY49" fmla="*/ 333375 h 638384"/>
                  <a:gd name="csX50" fmla="*/ 742950 w 762000"/>
                  <a:gd name="csY50" fmla="*/ 600285 h 638384"/>
                  <a:gd name="csX51" fmla="*/ 723910 w 762000"/>
                  <a:gd name="csY51" fmla="*/ 619344 h 638384"/>
                  <a:gd name="csX52" fmla="*/ 723900 w 762000"/>
                  <a:gd name="csY52" fmla="*/ 619344 h 638384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  <a:cxn ang="0">
                    <a:pos x="csX32" y="csY32"/>
                  </a:cxn>
                  <a:cxn ang="0">
                    <a:pos x="csX33" y="csY33"/>
                  </a:cxn>
                  <a:cxn ang="0">
                    <a:pos x="csX34" y="csY34"/>
                  </a:cxn>
                  <a:cxn ang="0">
                    <a:pos x="csX35" y="csY35"/>
                  </a:cxn>
                  <a:cxn ang="0">
                    <a:pos x="csX36" y="csY36"/>
                  </a:cxn>
                  <a:cxn ang="0">
                    <a:pos x="csX37" y="csY37"/>
                  </a:cxn>
                  <a:cxn ang="0">
                    <a:pos x="csX38" y="csY38"/>
                  </a:cxn>
                  <a:cxn ang="0">
                    <a:pos x="csX39" y="csY39"/>
                  </a:cxn>
                  <a:cxn ang="0">
                    <a:pos x="csX40" y="csY40"/>
                  </a:cxn>
                  <a:cxn ang="0">
                    <a:pos x="csX41" y="csY41"/>
                  </a:cxn>
                  <a:cxn ang="0">
                    <a:pos x="csX42" y="csY42"/>
                  </a:cxn>
                  <a:cxn ang="0">
                    <a:pos x="csX43" y="csY43"/>
                  </a:cxn>
                  <a:cxn ang="0">
                    <a:pos x="csX44" y="csY44"/>
                  </a:cxn>
                  <a:cxn ang="0">
                    <a:pos x="csX45" y="csY45"/>
                  </a:cxn>
                  <a:cxn ang="0">
                    <a:pos x="csX46" y="csY46"/>
                  </a:cxn>
                  <a:cxn ang="0">
                    <a:pos x="csX47" y="csY47"/>
                  </a:cxn>
                  <a:cxn ang="0">
                    <a:pos x="csX48" y="csY48"/>
                  </a:cxn>
                  <a:cxn ang="0">
                    <a:pos x="csX49" y="csY49"/>
                  </a:cxn>
                  <a:cxn ang="0">
                    <a:pos x="csX50" y="csY50"/>
                  </a:cxn>
                  <a:cxn ang="0">
                    <a:pos x="csX51" y="csY51"/>
                  </a:cxn>
                  <a:cxn ang="0">
                    <a:pos x="csX52" y="csY52"/>
                  </a:cxn>
                </a:cxnLst>
                <a:rect l="l" t="t" r="r" b="b"/>
                <a:pathLst>
                  <a:path w="762000" h="638384">
                    <a:moveTo>
                      <a:pt x="723900" y="104842"/>
                    </a:moveTo>
                    <a:lnTo>
                      <a:pt x="514350" y="104842"/>
                    </a:lnTo>
                    <a:lnTo>
                      <a:pt x="514350" y="47625"/>
                    </a:lnTo>
                    <a:cubicBezTo>
                      <a:pt x="514319" y="21335"/>
                      <a:pt x="493015" y="31"/>
                      <a:pt x="466725" y="0"/>
                    </a:cubicBezTo>
                    <a:lnTo>
                      <a:pt x="295275" y="0"/>
                    </a:lnTo>
                    <a:cubicBezTo>
                      <a:pt x="268985" y="31"/>
                      <a:pt x="247681" y="21335"/>
                      <a:pt x="247650" y="47625"/>
                    </a:cubicBezTo>
                    <a:lnTo>
                      <a:pt x="247650" y="104842"/>
                    </a:lnTo>
                    <a:lnTo>
                      <a:pt x="38100" y="104842"/>
                    </a:lnTo>
                    <a:cubicBezTo>
                      <a:pt x="17086" y="104909"/>
                      <a:pt x="68" y="121928"/>
                      <a:pt x="0" y="142942"/>
                    </a:cubicBezTo>
                    <a:lnTo>
                      <a:pt x="0" y="600285"/>
                    </a:lnTo>
                    <a:cubicBezTo>
                      <a:pt x="68" y="621299"/>
                      <a:pt x="17086" y="638317"/>
                      <a:pt x="38100" y="638385"/>
                    </a:cubicBezTo>
                    <a:lnTo>
                      <a:pt x="723900" y="638385"/>
                    </a:lnTo>
                    <a:cubicBezTo>
                      <a:pt x="744914" y="638317"/>
                      <a:pt x="761932" y="621299"/>
                      <a:pt x="762000" y="600285"/>
                    </a:cubicBezTo>
                    <a:lnTo>
                      <a:pt x="762000" y="142951"/>
                    </a:lnTo>
                    <a:cubicBezTo>
                      <a:pt x="761937" y="121933"/>
                      <a:pt x="744918" y="104909"/>
                      <a:pt x="723900" y="104842"/>
                    </a:cubicBezTo>
                    <a:close/>
                    <a:moveTo>
                      <a:pt x="266700" y="47625"/>
                    </a:moveTo>
                    <a:cubicBezTo>
                      <a:pt x="266700" y="31843"/>
                      <a:pt x="279493" y="19050"/>
                      <a:pt x="295275" y="19050"/>
                    </a:cubicBezTo>
                    <a:lnTo>
                      <a:pt x="466725" y="19050"/>
                    </a:lnTo>
                    <a:cubicBezTo>
                      <a:pt x="482507" y="19050"/>
                      <a:pt x="495300" y="31843"/>
                      <a:pt x="495300" y="47625"/>
                    </a:cubicBezTo>
                    <a:lnTo>
                      <a:pt x="495300" y="104775"/>
                    </a:lnTo>
                    <a:lnTo>
                      <a:pt x="266700" y="104775"/>
                    </a:lnTo>
                    <a:close/>
                    <a:moveTo>
                      <a:pt x="38100" y="123892"/>
                    </a:moveTo>
                    <a:lnTo>
                      <a:pt x="723900" y="123892"/>
                    </a:lnTo>
                    <a:cubicBezTo>
                      <a:pt x="734421" y="123892"/>
                      <a:pt x="742950" y="132420"/>
                      <a:pt x="742950" y="142942"/>
                    </a:cubicBezTo>
                    <a:lnTo>
                      <a:pt x="742950" y="314325"/>
                    </a:lnTo>
                    <a:lnTo>
                      <a:pt x="447675" y="314325"/>
                    </a:lnTo>
                    <a:lnTo>
                      <a:pt x="447675" y="276225"/>
                    </a:lnTo>
                    <a:lnTo>
                      <a:pt x="314325" y="276225"/>
                    </a:lnTo>
                    <a:lnTo>
                      <a:pt x="314325" y="314325"/>
                    </a:lnTo>
                    <a:lnTo>
                      <a:pt x="19050" y="314325"/>
                    </a:lnTo>
                    <a:lnTo>
                      <a:pt x="19050" y="142951"/>
                    </a:lnTo>
                    <a:cubicBezTo>
                      <a:pt x="19044" y="132430"/>
                      <a:pt x="27569" y="123897"/>
                      <a:pt x="38090" y="123892"/>
                    </a:cubicBezTo>
                    <a:cubicBezTo>
                      <a:pt x="38093" y="123892"/>
                      <a:pt x="38097" y="123892"/>
                      <a:pt x="38100" y="123892"/>
                    </a:cubicBezTo>
                    <a:close/>
                    <a:moveTo>
                      <a:pt x="428625" y="295275"/>
                    </a:moveTo>
                    <a:lnTo>
                      <a:pt x="428625" y="361950"/>
                    </a:lnTo>
                    <a:cubicBezTo>
                      <a:pt x="428625" y="372471"/>
                      <a:pt x="420096" y="381000"/>
                      <a:pt x="409575" y="381000"/>
                    </a:cubicBezTo>
                    <a:lnTo>
                      <a:pt x="352425" y="381000"/>
                    </a:lnTo>
                    <a:cubicBezTo>
                      <a:pt x="341904" y="381000"/>
                      <a:pt x="333375" y="372471"/>
                      <a:pt x="333375" y="361950"/>
                    </a:cubicBezTo>
                    <a:lnTo>
                      <a:pt x="333375" y="295275"/>
                    </a:lnTo>
                    <a:close/>
                    <a:moveTo>
                      <a:pt x="723900" y="619344"/>
                    </a:moveTo>
                    <a:lnTo>
                      <a:pt x="38100" y="619344"/>
                    </a:lnTo>
                    <a:cubicBezTo>
                      <a:pt x="27579" y="619344"/>
                      <a:pt x="19050" y="610815"/>
                      <a:pt x="19050" y="600294"/>
                    </a:cubicBezTo>
                    <a:lnTo>
                      <a:pt x="19050" y="333375"/>
                    </a:lnTo>
                    <a:lnTo>
                      <a:pt x="314325" y="333375"/>
                    </a:lnTo>
                    <a:lnTo>
                      <a:pt x="314325" y="361950"/>
                    </a:lnTo>
                    <a:cubicBezTo>
                      <a:pt x="314325" y="382992"/>
                      <a:pt x="331383" y="400050"/>
                      <a:pt x="352425" y="400050"/>
                    </a:cubicBezTo>
                    <a:lnTo>
                      <a:pt x="409575" y="400050"/>
                    </a:lnTo>
                    <a:cubicBezTo>
                      <a:pt x="430617" y="400050"/>
                      <a:pt x="447675" y="382992"/>
                      <a:pt x="447675" y="361950"/>
                    </a:cubicBezTo>
                    <a:lnTo>
                      <a:pt x="447675" y="333375"/>
                    </a:lnTo>
                    <a:lnTo>
                      <a:pt x="742950" y="333375"/>
                    </a:lnTo>
                    <a:lnTo>
                      <a:pt x="742950" y="600285"/>
                    </a:lnTo>
                    <a:cubicBezTo>
                      <a:pt x="742955" y="610806"/>
                      <a:pt x="734431" y="619339"/>
                      <a:pt x="723910" y="619344"/>
                    </a:cubicBezTo>
                    <a:cubicBezTo>
                      <a:pt x="723907" y="619344"/>
                      <a:pt x="723903" y="619344"/>
                      <a:pt x="723900" y="619344"/>
                    </a:cubicBezTo>
                    <a:close/>
                  </a:path>
                </a:pathLst>
              </a:custGeom>
              <a:solidFill>
                <a:srgbClr val="593282"/>
              </a:solidFill>
              <a:ln w="9525" cap="flat">
                <a:solidFill>
                  <a:srgbClr val="4B2B6F"/>
                </a:solidFill>
                <a:prstDash val="solid"/>
                <a:miter/>
              </a:ln>
            </p:spPr>
            <p:txBody>
              <a:bodyPr/>
              <a:lstStyle/>
              <a:p>
                <a:pPr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black"/>
                  </a:solidFill>
                  <a:latin typeface="Aptos" panose="02110004020202020204"/>
                  <a:cs typeface="+mn-cs"/>
                </a:endParaRPr>
              </a:p>
            </p:txBody>
          </p: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A4400AFB-C873-96E7-D568-1168EC74F643}"/>
                </a:ext>
              </a:extLst>
            </p:cNvPr>
            <p:cNvGrpSpPr/>
            <p:nvPr/>
          </p:nvGrpSpPr>
          <p:grpSpPr>
            <a:xfrm>
              <a:off x="7138338" y="4950138"/>
              <a:ext cx="686141" cy="436040"/>
              <a:chOff x="7289935" y="5145926"/>
              <a:chExt cx="686141" cy="436040"/>
            </a:xfrm>
          </p:grpSpPr>
          <p:pic>
            <p:nvPicPr>
              <p:cNvPr id="39" name="Graphic 38" descr="Cloud outline">
                <a:extLst>
                  <a:ext uri="{FF2B5EF4-FFF2-40B4-BE49-F238E27FC236}">
                    <a16:creationId xmlns:a16="http://schemas.microsoft.com/office/drawing/2014/main" id="{506A543C-A307-3314-D98F-2440DEC3BF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289935" y="5145926"/>
                <a:ext cx="436040" cy="436040"/>
              </a:xfrm>
              <a:prstGeom prst="rect">
                <a:avLst/>
              </a:prstGeom>
            </p:spPr>
          </p:pic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1D66D2F-CF2C-A70E-E755-4919CABD644E}"/>
                  </a:ext>
                </a:extLst>
              </p:cNvPr>
              <p:cNvSpPr txBox="1"/>
              <p:nvPr/>
            </p:nvSpPr>
            <p:spPr>
              <a:xfrm>
                <a:off x="7334870" y="5276050"/>
                <a:ext cx="641206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4446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lv-LV" sz="800" b="1">
                    <a:solidFill>
                      <a:srgbClr val="593282"/>
                    </a:solidFill>
                    <a:latin typeface="Aptos" panose="02110004020202020204"/>
                    <a:cs typeface="+mn-cs"/>
                  </a:rPr>
                  <a:t>CO</a:t>
                </a:r>
                <a:r>
                  <a:rPr lang="lv-LV" sz="800" b="1" baseline="-25000">
                    <a:solidFill>
                      <a:srgbClr val="593282"/>
                    </a:solidFill>
                    <a:latin typeface="Aptos" panose="02110004020202020204"/>
                    <a:cs typeface="+mn-cs"/>
                  </a:rPr>
                  <a:t>2</a:t>
                </a:r>
                <a:endParaRPr lang="lv-LV" sz="800">
                  <a:solidFill>
                    <a:prstClr val="black"/>
                  </a:solidFill>
                  <a:latin typeface="Aptos" panose="02110004020202020204"/>
                  <a:cs typeface="+mn-cs"/>
                </a:endParaRPr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B13E48F4-A0E3-5ADF-7A5A-4A10ECB03E39}"/>
                </a:ext>
              </a:extLst>
            </p:cNvPr>
            <p:cNvSpPr txBox="1"/>
            <p:nvPr/>
          </p:nvSpPr>
          <p:spPr>
            <a:xfrm>
              <a:off x="6973719" y="1748257"/>
              <a:ext cx="2819886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1050">
                  <a:solidFill>
                    <a:srgbClr val="593282"/>
                  </a:solidFill>
                  <a:latin typeface="Aptos" panose="02110004020202020204"/>
                  <a:cs typeface="+mn-cs"/>
                </a:rPr>
                <a:t>izmērāmi ieguvumi tautsaimniecībai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DCB7D110-C28A-DB58-90EB-2F3F71147324}"/>
              </a:ext>
            </a:extLst>
          </p:cNvPr>
          <p:cNvGrpSpPr/>
          <p:nvPr/>
        </p:nvGrpSpPr>
        <p:grpSpPr>
          <a:xfrm>
            <a:off x="9958360" y="1469511"/>
            <a:ext cx="2078522" cy="4344202"/>
            <a:chOff x="10064254" y="1263271"/>
            <a:chExt cx="2003795" cy="4344202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B3916995-782F-27DE-F8D7-98EB421EB2AE}"/>
                </a:ext>
              </a:extLst>
            </p:cNvPr>
            <p:cNvSpPr/>
            <p:nvPr/>
          </p:nvSpPr>
          <p:spPr>
            <a:xfrm>
              <a:off x="10746077" y="2166673"/>
              <a:ext cx="605294" cy="568238"/>
            </a:xfrm>
            <a:custGeom>
              <a:avLst/>
              <a:gdLst>
                <a:gd name="csX0" fmla="*/ 540764 w 1081527"/>
                <a:gd name="csY0" fmla="*/ 0 h 1081527"/>
                <a:gd name="csX1" fmla="*/ 0 w 1081527"/>
                <a:gd name="csY1" fmla="*/ 540764 h 1081527"/>
                <a:gd name="csX2" fmla="*/ 540764 w 1081527"/>
                <a:gd name="csY2" fmla="*/ 1081528 h 1081527"/>
                <a:gd name="csX3" fmla="*/ 1081528 w 1081527"/>
                <a:gd name="csY3" fmla="*/ 540764 h 1081527"/>
                <a:gd name="csX4" fmla="*/ 540764 w 1081527"/>
                <a:gd name="csY4" fmla="*/ 0 h 1081527"/>
                <a:gd name="csX5" fmla="*/ 540764 w 1081527"/>
                <a:gd name="csY5" fmla="*/ 1024605 h 1081527"/>
                <a:gd name="csX6" fmla="*/ 56923 w 1081527"/>
                <a:gd name="csY6" fmla="*/ 540764 h 1081527"/>
                <a:gd name="csX7" fmla="*/ 540764 w 1081527"/>
                <a:gd name="csY7" fmla="*/ 56923 h 1081527"/>
                <a:gd name="csX8" fmla="*/ 735723 w 1081527"/>
                <a:gd name="csY8" fmla="*/ 98191 h 1081527"/>
                <a:gd name="csX9" fmla="*/ 690185 w 1081527"/>
                <a:gd name="csY9" fmla="*/ 135191 h 1081527"/>
                <a:gd name="csX10" fmla="*/ 671686 w 1081527"/>
                <a:gd name="csY10" fmla="*/ 142306 h 1081527"/>
                <a:gd name="csX11" fmla="*/ 644647 w 1081527"/>
                <a:gd name="csY11" fmla="*/ 142306 h 1081527"/>
                <a:gd name="csX12" fmla="*/ 634686 w 1081527"/>
                <a:gd name="csY12" fmla="*/ 140883 h 1081527"/>
                <a:gd name="csX13" fmla="*/ 525110 w 1081527"/>
                <a:gd name="csY13" fmla="*/ 99614 h 1081527"/>
                <a:gd name="csX14" fmla="*/ 397034 w 1081527"/>
                <a:gd name="csY14" fmla="*/ 142306 h 1081527"/>
                <a:gd name="csX15" fmla="*/ 409842 w 1081527"/>
                <a:gd name="csY15" fmla="*/ 184998 h 1081527"/>
                <a:gd name="csX16" fmla="*/ 412688 w 1081527"/>
                <a:gd name="csY16" fmla="*/ 184998 h 1081527"/>
                <a:gd name="csX17" fmla="*/ 452534 w 1081527"/>
                <a:gd name="csY17" fmla="*/ 184998 h 1081527"/>
                <a:gd name="csX18" fmla="*/ 476726 w 1081527"/>
                <a:gd name="csY18" fmla="*/ 172191 h 1081527"/>
                <a:gd name="csX19" fmla="*/ 492380 w 1081527"/>
                <a:gd name="csY19" fmla="*/ 147999 h 1081527"/>
                <a:gd name="csX20" fmla="*/ 503764 w 1081527"/>
                <a:gd name="csY20" fmla="*/ 142306 h 1081527"/>
                <a:gd name="csX21" fmla="*/ 526533 w 1081527"/>
                <a:gd name="csY21" fmla="*/ 142306 h 1081527"/>
                <a:gd name="csX22" fmla="*/ 496649 w 1081527"/>
                <a:gd name="csY22" fmla="*/ 192113 h 1081527"/>
                <a:gd name="csX23" fmla="*/ 459649 w 1081527"/>
                <a:gd name="csY23" fmla="*/ 213459 h 1081527"/>
                <a:gd name="csX24" fmla="*/ 421226 w 1081527"/>
                <a:gd name="csY24" fmla="*/ 213459 h 1081527"/>
                <a:gd name="csX25" fmla="*/ 405573 w 1081527"/>
                <a:gd name="csY25" fmla="*/ 217729 h 1081527"/>
                <a:gd name="csX26" fmla="*/ 369996 w 1081527"/>
                <a:gd name="csY26" fmla="*/ 241921 h 1081527"/>
                <a:gd name="csX27" fmla="*/ 341535 w 1081527"/>
                <a:gd name="csY27" fmla="*/ 241921 h 1081527"/>
                <a:gd name="csX28" fmla="*/ 327304 w 1081527"/>
                <a:gd name="csY28" fmla="*/ 256151 h 1081527"/>
                <a:gd name="csX29" fmla="*/ 327304 w 1081527"/>
                <a:gd name="csY29" fmla="*/ 270382 h 1081527"/>
                <a:gd name="csX30" fmla="*/ 313074 w 1081527"/>
                <a:gd name="csY30" fmla="*/ 284613 h 1081527"/>
                <a:gd name="csX31" fmla="*/ 300266 w 1081527"/>
                <a:gd name="csY31" fmla="*/ 284613 h 1081527"/>
                <a:gd name="csX32" fmla="*/ 276074 w 1081527"/>
                <a:gd name="csY32" fmla="*/ 297420 h 1081527"/>
                <a:gd name="csX33" fmla="*/ 258997 w 1081527"/>
                <a:gd name="csY33" fmla="*/ 324458 h 1081527"/>
                <a:gd name="csX34" fmla="*/ 256151 w 1081527"/>
                <a:gd name="csY34" fmla="*/ 332997 h 1081527"/>
                <a:gd name="csX35" fmla="*/ 256151 w 1081527"/>
                <a:gd name="csY35" fmla="*/ 341535 h 1081527"/>
                <a:gd name="csX36" fmla="*/ 270382 w 1081527"/>
                <a:gd name="csY36" fmla="*/ 355766 h 1081527"/>
                <a:gd name="csX37" fmla="*/ 321612 w 1081527"/>
                <a:gd name="csY37" fmla="*/ 355766 h 1081527"/>
                <a:gd name="csX38" fmla="*/ 331574 w 1081527"/>
                <a:gd name="csY38" fmla="*/ 351496 h 1081527"/>
                <a:gd name="csX39" fmla="*/ 375689 w 1081527"/>
                <a:gd name="csY39" fmla="*/ 307382 h 1081527"/>
                <a:gd name="csX40" fmla="*/ 395611 w 1081527"/>
                <a:gd name="csY40" fmla="*/ 298843 h 1081527"/>
                <a:gd name="csX41" fmla="*/ 401304 w 1081527"/>
                <a:gd name="csY41" fmla="*/ 298843 h 1081527"/>
                <a:gd name="csX42" fmla="*/ 415534 w 1081527"/>
                <a:gd name="csY42" fmla="*/ 310228 h 1081527"/>
                <a:gd name="csX43" fmla="*/ 424073 w 1081527"/>
                <a:gd name="csY43" fmla="*/ 345804 h 1081527"/>
                <a:gd name="csX44" fmla="*/ 438303 w 1081527"/>
                <a:gd name="csY44" fmla="*/ 357189 h 1081527"/>
                <a:gd name="csX45" fmla="*/ 441149 w 1081527"/>
                <a:gd name="csY45" fmla="*/ 357189 h 1081527"/>
                <a:gd name="csX46" fmla="*/ 455380 w 1081527"/>
                <a:gd name="csY46" fmla="*/ 342958 h 1081527"/>
                <a:gd name="csX47" fmla="*/ 455380 w 1081527"/>
                <a:gd name="csY47" fmla="*/ 305958 h 1081527"/>
                <a:gd name="csX48" fmla="*/ 459649 w 1081527"/>
                <a:gd name="csY48" fmla="*/ 295997 h 1081527"/>
                <a:gd name="csX49" fmla="*/ 469611 w 1081527"/>
                <a:gd name="csY49" fmla="*/ 284613 h 1081527"/>
                <a:gd name="csX50" fmla="*/ 480995 w 1081527"/>
                <a:gd name="csY50" fmla="*/ 317343 h 1081527"/>
                <a:gd name="csX51" fmla="*/ 493803 w 1081527"/>
                <a:gd name="csY51" fmla="*/ 327304 h 1081527"/>
                <a:gd name="csX52" fmla="*/ 506610 w 1081527"/>
                <a:gd name="csY52" fmla="*/ 327304 h 1081527"/>
                <a:gd name="csX53" fmla="*/ 516572 w 1081527"/>
                <a:gd name="csY53" fmla="*/ 323035 h 1081527"/>
                <a:gd name="csX54" fmla="*/ 522264 w 1081527"/>
                <a:gd name="csY54" fmla="*/ 317343 h 1081527"/>
                <a:gd name="csX55" fmla="*/ 532225 w 1081527"/>
                <a:gd name="csY55" fmla="*/ 313074 h 1081527"/>
                <a:gd name="csX56" fmla="*/ 540764 w 1081527"/>
                <a:gd name="csY56" fmla="*/ 313074 h 1081527"/>
                <a:gd name="csX57" fmla="*/ 554994 w 1081527"/>
                <a:gd name="csY57" fmla="*/ 327304 h 1081527"/>
                <a:gd name="csX58" fmla="*/ 554994 w 1081527"/>
                <a:gd name="csY58" fmla="*/ 341535 h 1081527"/>
                <a:gd name="csX59" fmla="*/ 569225 w 1081527"/>
                <a:gd name="csY59" fmla="*/ 355766 h 1081527"/>
                <a:gd name="csX60" fmla="*/ 620455 w 1081527"/>
                <a:gd name="csY60" fmla="*/ 355766 h 1081527"/>
                <a:gd name="csX61" fmla="*/ 633263 w 1081527"/>
                <a:gd name="csY61" fmla="*/ 374265 h 1081527"/>
                <a:gd name="csX62" fmla="*/ 628994 w 1081527"/>
                <a:gd name="csY62" fmla="*/ 387073 h 1081527"/>
                <a:gd name="csX63" fmla="*/ 613340 w 1081527"/>
                <a:gd name="csY63" fmla="*/ 397034 h 1081527"/>
                <a:gd name="csX64" fmla="*/ 545033 w 1081527"/>
                <a:gd name="csY64" fmla="*/ 385650 h 1081527"/>
                <a:gd name="csX65" fmla="*/ 535072 w 1081527"/>
                <a:gd name="csY65" fmla="*/ 385650 h 1081527"/>
                <a:gd name="csX66" fmla="*/ 476726 w 1081527"/>
                <a:gd name="csY66" fmla="*/ 397034 h 1081527"/>
                <a:gd name="csX67" fmla="*/ 461072 w 1081527"/>
                <a:gd name="csY67" fmla="*/ 395611 h 1081527"/>
                <a:gd name="csX68" fmla="*/ 369996 w 1081527"/>
                <a:gd name="csY68" fmla="*/ 369996 h 1081527"/>
                <a:gd name="csX69" fmla="*/ 199229 w 1081527"/>
                <a:gd name="csY69" fmla="*/ 526533 h 1081527"/>
                <a:gd name="csX70" fmla="*/ 284613 w 1081527"/>
                <a:gd name="csY70" fmla="*/ 626148 h 1081527"/>
                <a:gd name="csX71" fmla="*/ 426919 w 1081527"/>
                <a:gd name="csY71" fmla="*/ 739993 h 1081527"/>
                <a:gd name="csX72" fmla="*/ 426919 w 1081527"/>
                <a:gd name="csY72" fmla="*/ 828222 h 1081527"/>
                <a:gd name="csX73" fmla="*/ 443996 w 1081527"/>
                <a:gd name="csY73" fmla="*/ 873760 h 1081527"/>
                <a:gd name="csX74" fmla="*/ 485264 w 1081527"/>
                <a:gd name="csY74" fmla="*/ 923568 h 1081527"/>
                <a:gd name="csX75" fmla="*/ 517995 w 1081527"/>
                <a:gd name="csY75" fmla="*/ 939221 h 1081527"/>
                <a:gd name="csX76" fmla="*/ 552148 w 1081527"/>
                <a:gd name="csY76" fmla="*/ 939221 h 1081527"/>
                <a:gd name="csX77" fmla="*/ 582033 w 1081527"/>
                <a:gd name="csY77" fmla="*/ 926414 h 1081527"/>
                <a:gd name="csX78" fmla="*/ 616186 w 1081527"/>
                <a:gd name="csY78" fmla="*/ 892260 h 1081527"/>
                <a:gd name="csX79" fmla="*/ 631840 w 1081527"/>
                <a:gd name="csY79" fmla="*/ 869491 h 1081527"/>
                <a:gd name="csX80" fmla="*/ 660301 w 1081527"/>
                <a:gd name="csY80" fmla="*/ 811146 h 1081527"/>
                <a:gd name="csX81" fmla="*/ 667416 w 1081527"/>
                <a:gd name="csY81" fmla="*/ 779838 h 1081527"/>
                <a:gd name="csX82" fmla="*/ 667416 w 1081527"/>
                <a:gd name="csY82" fmla="*/ 714377 h 1081527"/>
                <a:gd name="csX83" fmla="*/ 680224 w 1081527"/>
                <a:gd name="csY83" fmla="*/ 684493 h 1081527"/>
                <a:gd name="csX84" fmla="*/ 755646 w 1081527"/>
                <a:gd name="csY84" fmla="*/ 609071 h 1081527"/>
                <a:gd name="csX85" fmla="*/ 754223 w 1081527"/>
                <a:gd name="csY85" fmla="*/ 587725 h 1081527"/>
                <a:gd name="csX86" fmla="*/ 621878 w 1081527"/>
                <a:gd name="csY86" fmla="*/ 448265 h 1081527"/>
                <a:gd name="csX87" fmla="*/ 634686 w 1081527"/>
                <a:gd name="csY87" fmla="*/ 426919 h 1081527"/>
                <a:gd name="csX88" fmla="*/ 640378 w 1081527"/>
                <a:gd name="csY88" fmla="*/ 426919 h 1081527"/>
                <a:gd name="csX89" fmla="*/ 721493 w 1081527"/>
                <a:gd name="csY89" fmla="*/ 532225 h 1081527"/>
                <a:gd name="csX90" fmla="*/ 762762 w 1081527"/>
                <a:gd name="csY90" fmla="*/ 536495 h 1081527"/>
                <a:gd name="csX91" fmla="*/ 809723 w 1081527"/>
                <a:gd name="csY91" fmla="*/ 496649 h 1081527"/>
                <a:gd name="csX92" fmla="*/ 808300 w 1081527"/>
                <a:gd name="csY92" fmla="*/ 473880 h 1081527"/>
                <a:gd name="csX93" fmla="*/ 765608 w 1081527"/>
                <a:gd name="csY93" fmla="*/ 448265 h 1081527"/>
                <a:gd name="csX94" fmla="*/ 759915 w 1081527"/>
                <a:gd name="csY94" fmla="*/ 429765 h 1081527"/>
                <a:gd name="csX95" fmla="*/ 761338 w 1081527"/>
                <a:gd name="csY95" fmla="*/ 426919 h 1081527"/>
                <a:gd name="csX96" fmla="*/ 781261 w 1081527"/>
                <a:gd name="csY96" fmla="*/ 421226 h 1081527"/>
                <a:gd name="csX97" fmla="*/ 832492 w 1081527"/>
                <a:gd name="csY97" fmla="*/ 452534 h 1081527"/>
                <a:gd name="csX98" fmla="*/ 846722 w 1081527"/>
                <a:gd name="csY98" fmla="*/ 456803 h 1081527"/>
                <a:gd name="csX99" fmla="*/ 862376 w 1081527"/>
                <a:gd name="csY99" fmla="*/ 456803 h 1081527"/>
                <a:gd name="csX100" fmla="*/ 887991 w 1081527"/>
                <a:gd name="csY100" fmla="*/ 473880 h 1081527"/>
                <a:gd name="csX101" fmla="*/ 929260 w 1081527"/>
                <a:gd name="csY101" fmla="*/ 567802 h 1081527"/>
                <a:gd name="csX102" fmla="*/ 954875 w 1081527"/>
                <a:gd name="csY102" fmla="*/ 584879 h 1081527"/>
                <a:gd name="csX103" fmla="*/ 954875 w 1081527"/>
                <a:gd name="csY103" fmla="*/ 584879 h 1081527"/>
                <a:gd name="csX104" fmla="*/ 979067 w 1081527"/>
                <a:gd name="csY104" fmla="*/ 560687 h 1081527"/>
                <a:gd name="csX105" fmla="*/ 979067 w 1081527"/>
                <a:gd name="csY105" fmla="*/ 520841 h 1081527"/>
                <a:gd name="csX106" fmla="*/ 984759 w 1081527"/>
                <a:gd name="csY106" fmla="*/ 509456 h 1081527"/>
                <a:gd name="csX107" fmla="*/ 1017490 w 1081527"/>
                <a:gd name="csY107" fmla="*/ 483841 h 1081527"/>
                <a:gd name="csX108" fmla="*/ 1021759 w 1081527"/>
                <a:gd name="csY108" fmla="*/ 542187 h 1081527"/>
                <a:gd name="csX109" fmla="*/ 540764 w 1081527"/>
                <a:gd name="csY109" fmla="*/ 1024605 h 108152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</a:cxnLst>
              <a:rect l="l" t="t" r="r" b="b"/>
              <a:pathLst>
                <a:path w="1081527" h="1081527">
                  <a:moveTo>
                    <a:pt x="540764" y="0"/>
                  </a:moveTo>
                  <a:cubicBezTo>
                    <a:pt x="241921" y="0"/>
                    <a:pt x="0" y="241921"/>
                    <a:pt x="0" y="540764"/>
                  </a:cubicBezTo>
                  <a:cubicBezTo>
                    <a:pt x="0" y="839607"/>
                    <a:pt x="241921" y="1081528"/>
                    <a:pt x="540764" y="1081528"/>
                  </a:cubicBezTo>
                  <a:cubicBezTo>
                    <a:pt x="839607" y="1081528"/>
                    <a:pt x="1081528" y="839607"/>
                    <a:pt x="1081528" y="540764"/>
                  </a:cubicBezTo>
                  <a:cubicBezTo>
                    <a:pt x="1081528" y="241921"/>
                    <a:pt x="839607" y="0"/>
                    <a:pt x="540764" y="0"/>
                  </a:cubicBezTo>
                  <a:close/>
                  <a:moveTo>
                    <a:pt x="540764" y="1024605"/>
                  </a:moveTo>
                  <a:cubicBezTo>
                    <a:pt x="274651" y="1024605"/>
                    <a:pt x="56923" y="806876"/>
                    <a:pt x="56923" y="540764"/>
                  </a:cubicBezTo>
                  <a:cubicBezTo>
                    <a:pt x="56923" y="274651"/>
                    <a:pt x="274651" y="56923"/>
                    <a:pt x="540764" y="56923"/>
                  </a:cubicBezTo>
                  <a:cubicBezTo>
                    <a:pt x="610494" y="56923"/>
                    <a:pt x="675955" y="71153"/>
                    <a:pt x="735723" y="98191"/>
                  </a:cubicBezTo>
                  <a:lnTo>
                    <a:pt x="690185" y="135191"/>
                  </a:lnTo>
                  <a:cubicBezTo>
                    <a:pt x="684493" y="139460"/>
                    <a:pt x="678801" y="142306"/>
                    <a:pt x="671686" y="142306"/>
                  </a:cubicBezTo>
                  <a:lnTo>
                    <a:pt x="644647" y="142306"/>
                  </a:lnTo>
                  <a:cubicBezTo>
                    <a:pt x="641801" y="142306"/>
                    <a:pt x="637532" y="142306"/>
                    <a:pt x="634686" y="140883"/>
                  </a:cubicBezTo>
                  <a:cubicBezTo>
                    <a:pt x="634686" y="140883"/>
                    <a:pt x="564956" y="99614"/>
                    <a:pt x="525110" y="99614"/>
                  </a:cubicBezTo>
                  <a:cubicBezTo>
                    <a:pt x="486687" y="99614"/>
                    <a:pt x="424073" y="123806"/>
                    <a:pt x="397034" y="142306"/>
                  </a:cubicBezTo>
                  <a:cubicBezTo>
                    <a:pt x="355766" y="169344"/>
                    <a:pt x="399881" y="182152"/>
                    <a:pt x="409842" y="184998"/>
                  </a:cubicBezTo>
                  <a:cubicBezTo>
                    <a:pt x="411265" y="184998"/>
                    <a:pt x="412688" y="184998"/>
                    <a:pt x="412688" y="184998"/>
                  </a:cubicBezTo>
                  <a:lnTo>
                    <a:pt x="452534" y="184998"/>
                  </a:lnTo>
                  <a:cubicBezTo>
                    <a:pt x="462495" y="184998"/>
                    <a:pt x="471034" y="180729"/>
                    <a:pt x="476726" y="172191"/>
                  </a:cubicBezTo>
                  <a:lnTo>
                    <a:pt x="492380" y="147999"/>
                  </a:lnTo>
                  <a:cubicBezTo>
                    <a:pt x="495226" y="143729"/>
                    <a:pt x="499495" y="142306"/>
                    <a:pt x="503764" y="142306"/>
                  </a:cubicBezTo>
                  <a:lnTo>
                    <a:pt x="526533" y="142306"/>
                  </a:lnTo>
                  <a:lnTo>
                    <a:pt x="496649" y="192113"/>
                  </a:lnTo>
                  <a:cubicBezTo>
                    <a:pt x="489534" y="204921"/>
                    <a:pt x="475303" y="213459"/>
                    <a:pt x="459649" y="213459"/>
                  </a:cubicBezTo>
                  <a:lnTo>
                    <a:pt x="421226" y="213459"/>
                  </a:lnTo>
                  <a:cubicBezTo>
                    <a:pt x="415534" y="213459"/>
                    <a:pt x="409842" y="214882"/>
                    <a:pt x="405573" y="217729"/>
                  </a:cubicBezTo>
                  <a:lnTo>
                    <a:pt x="369996" y="241921"/>
                  </a:lnTo>
                  <a:lnTo>
                    <a:pt x="341535" y="241921"/>
                  </a:lnTo>
                  <a:cubicBezTo>
                    <a:pt x="332997" y="241921"/>
                    <a:pt x="327304" y="247613"/>
                    <a:pt x="327304" y="256151"/>
                  </a:cubicBezTo>
                  <a:lnTo>
                    <a:pt x="327304" y="270382"/>
                  </a:lnTo>
                  <a:cubicBezTo>
                    <a:pt x="327304" y="278920"/>
                    <a:pt x="321612" y="284613"/>
                    <a:pt x="313074" y="284613"/>
                  </a:cubicBezTo>
                  <a:lnTo>
                    <a:pt x="300266" y="284613"/>
                  </a:lnTo>
                  <a:cubicBezTo>
                    <a:pt x="290305" y="284613"/>
                    <a:pt x="281766" y="288882"/>
                    <a:pt x="276074" y="297420"/>
                  </a:cubicBezTo>
                  <a:lnTo>
                    <a:pt x="258997" y="324458"/>
                  </a:lnTo>
                  <a:cubicBezTo>
                    <a:pt x="257574" y="327304"/>
                    <a:pt x="256151" y="330151"/>
                    <a:pt x="256151" y="332997"/>
                  </a:cubicBezTo>
                  <a:lnTo>
                    <a:pt x="256151" y="341535"/>
                  </a:lnTo>
                  <a:cubicBezTo>
                    <a:pt x="256151" y="350073"/>
                    <a:pt x="261844" y="355766"/>
                    <a:pt x="270382" y="355766"/>
                  </a:cubicBezTo>
                  <a:lnTo>
                    <a:pt x="321612" y="355766"/>
                  </a:lnTo>
                  <a:cubicBezTo>
                    <a:pt x="325881" y="355766"/>
                    <a:pt x="328727" y="354343"/>
                    <a:pt x="331574" y="351496"/>
                  </a:cubicBezTo>
                  <a:lnTo>
                    <a:pt x="375689" y="307382"/>
                  </a:lnTo>
                  <a:cubicBezTo>
                    <a:pt x="381381" y="301689"/>
                    <a:pt x="388496" y="298843"/>
                    <a:pt x="395611" y="298843"/>
                  </a:cubicBezTo>
                  <a:lnTo>
                    <a:pt x="401304" y="298843"/>
                  </a:lnTo>
                  <a:cubicBezTo>
                    <a:pt x="408419" y="298843"/>
                    <a:pt x="414111" y="303112"/>
                    <a:pt x="415534" y="310228"/>
                  </a:cubicBezTo>
                  <a:lnTo>
                    <a:pt x="424073" y="345804"/>
                  </a:lnTo>
                  <a:cubicBezTo>
                    <a:pt x="425496" y="351496"/>
                    <a:pt x="431188" y="357189"/>
                    <a:pt x="438303" y="357189"/>
                  </a:cubicBezTo>
                  <a:lnTo>
                    <a:pt x="441149" y="357189"/>
                  </a:lnTo>
                  <a:cubicBezTo>
                    <a:pt x="449688" y="357189"/>
                    <a:pt x="455380" y="351496"/>
                    <a:pt x="455380" y="342958"/>
                  </a:cubicBezTo>
                  <a:lnTo>
                    <a:pt x="455380" y="305958"/>
                  </a:lnTo>
                  <a:cubicBezTo>
                    <a:pt x="455380" y="301689"/>
                    <a:pt x="456803" y="298843"/>
                    <a:pt x="459649" y="295997"/>
                  </a:cubicBezTo>
                  <a:lnTo>
                    <a:pt x="469611" y="284613"/>
                  </a:lnTo>
                  <a:lnTo>
                    <a:pt x="480995" y="317343"/>
                  </a:lnTo>
                  <a:cubicBezTo>
                    <a:pt x="482418" y="323035"/>
                    <a:pt x="488110" y="327304"/>
                    <a:pt x="493803" y="327304"/>
                  </a:cubicBezTo>
                  <a:lnTo>
                    <a:pt x="506610" y="327304"/>
                  </a:lnTo>
                  <a:cubicBezTo>
                    <a:pt x="510879" y="327304"/>
                    <a:pt x="513726" y="325881"/>
                    <a:pt x="516572" y="323035"/>
                  </a:cubicBezTo>
                  <a:lnTo>
                    <a:pt x="522264" y="317343"/>
                  </a:lnTo>
                  <a:cubicBezTo>
                    <a:pt x="525110" y="314497"/>
                    <a:pt x="527956" y="313074"/>
                    <a:pt x="532225" y="313074"/>
                  </a:cubicBezTo>
                  <a:lnTo>
                    <a:pt x="540764" y="313074"/>
                  </a:lnTo>
                  <a:cubicBezTo>
                    <a:pt x="549302" y="313074"/>
                    <a:pt x="554994" y="318766"/>
                    <a:pt x="554994" y="327304"/>
                  </a:cubicBezTo>
                  <a:lnTo>
                    <a:pt x="554994" y="341535"/>
                  </a:lnTo>
                  <a:cubicBezTo>
                    <a:pt x="554994" y="350073"/>
                    <a:pt x="560687" y="355766"/>
                    <a:pt x="569225" y="355766"/>
                  </a:cubicBezTo>
                  <a:lnTo>
                    <a:pt x="620455" y="355766"/>
                  </a:lnTo>
                  <a:cubicBezTo>
                    <a:pt x="630417" y="355766"/>
                    <a:pt x="637532" y="365727"/>
                    <a:pt x="633263" y="374265"/>
                  </a:cubicBezTo>
                  <a:lnTo>
                    <a:pt x="628994" y="387073"/>
                  </a:lnTo>
                  <a:cubicBezTo>
                    <a:pt x="626148" y="394188"/>
                    <a:pt x="620455" y="398458"/>
                    <a:pt x="613340" y="397034"/>
                  </a:cubicBezTo>
                  <a:lnTo>
                    <a:pt x="545033" y="385650"/>
                  </a:lnTo>
                  <a:cubicBezTo>
                    <a:pt x="542187" y="385650"/>
                    <a:pt x="537918" y="385650"/>
                    <a:pt x="535072" y="385650"/>
                  </a:cubicBezTo>
                  <a:lnTo>
                    <a:pt x="476726" y="397034"/>
                  </a:lnTo>
                  <a:cubicBezTo>
                    <a:pt x="471034" y="398458"/>
                    <a:pt x="466765" y="397034"/>
                    <a:pt x="461072" y="395611"/>
                  </a:cubicBezTo>
                  <a:cubicBezTo>
                    <a:pt x="442572" y="388496"/>
                    <a:pt x="391342" y="369996"/>
                    <a:pt x="369996" y="369996"/>
                  </a:cubicBezTo>
                  <a:cubicBezTo>
                    <a:pt x="200652" y="369996"/>
                    <a:pt x="199229" y="483841"/>
                    <a:pt x="199229" y="526533"/>
                  </a:cubicBezTo>
                  <a:cubicBezTo>
                    <a:pt x="199229" y="583456"/>
                    <a:pt x="231959" y="626148"/>
                    <a:pt x="284613" y="626148"/>
                  </a:cubicBezTo>
                  <a:cubicBezTo>
                    <a:pt x="347227" y="626148"/>
                    <a:pt x="426919" y="623301"/>
                    <a:pt x="426919" y="739993"/>
                  </a:cubicBezTo>
                  <a:lnTo>
                    <a:pt x="426919" y="828222"/>
                  </a:lnTo>
                  <a:cubicBezTo>
                    <a:pt x="426919" y="845299"/>
                    <a:pt x="432611" y="860953"/>
                    <a:pt x="443996" y="873760"/>
                  </a:cubicBezTo>
                  <a:lnTo>
                    <a:pt x="485264" y="923568"/>
                  </a:lnTo>
                  <a:cubicBezTo>
                    <a:pt x="493803" y="933529"/>
                    <a:pt x="505187" y="939221"/>
                    <a:pt x="517995" y="939221"/>
                  </a:cubicBezTo>
                  <a:lnTo>
                    <a:pt x="552148" y="939221"/>
                  </a:lnTo>
                  <a:cubicBezTo>
                    <a:pt x="563533" y="939221"/>
                    <a:pt x="574917" y="934952"/>
                    <a:pt x="582033" y="926414"/>
                  </a:cubicBezTo>
                  <a:lnTo>
                    <a:pt x="616186" y="892260"/>
                  </a:lnTo>
                  <a:cubicBezTo>
                    <a:pt x="623301" y="885145"/>
                    <a:pt x="627571" y="878030"/>
                    <a:pt x="631840" y="869491"/>
                  </a:cubicBezTo>
                  <a:lnTo>
                    <a:pt x="660301" y="811146"/>
                  </a:lnTo>
                  <a:cubicBezTo>
                    <a:pt x="664570" y="801184"/>
                    <a:pt x="667416" y="789800"/>
                    <a:pt x="667416" y="779838"/>
                  </a:cubicBezTo>
                  <a:lnTo>
                    <a:pt x="667416" y="714377"/>
                  </a:lnTo>
                  <a:cubicBezTo>
                    <a:pt x="667416" y="702993"/>
                    <a:pt x="671686" y="691608"/>
                    <a:pt x="680224" y="684493"/>
                  </a:cubicBezTo>
                  <a:lnTo>
                    <a:pt x="755646" y="609071"/>
                  </a:lnTo>
                  <a:cubicBezTo>
                    <a:pt x="761338" y="603379"/>
                    <a:pt x="761338" y="591994"/>
                    <a:pt x="754223" y="587725"/>
                  </a:cubicBezTo>
                  <a:cubicBezTo>
                    <a:pt x="754223" y="587725"/>
                    <a:pt x="668839" y="539341"/>
                    <a:pt x="621878" y="448265"/>
                  </a:cubicBezTo>
                  <a:cubicBezTo>
                    <a:pt x="617609" y="438303"/>
                    <a:pt x="623301" y="426919"/>
                    <a:pt x="634686" y="426919"/>
                  </a:cubicBezTo>
                  <a:lnTo>
                    <a:pt x="640378" y="426919"/>
                  </a:lnTo>
                  <a:lnTo>
                    <a:pt x="721493" y="532225"/>
                  </a:lnTo>
                  <a:cubicBezTo>
                    <a:pt x="731454" y="545033"/>
                    <a:pt x="749954" y="546456"/>
                    <a:pt x="762762" y="536495"/>
                  </a:cubicBezTo>
                  <a:lnTo>
                    <a:pt x="809723" y="496649"/>
                  </a:lnTo>
                  <a:cubicBezTo>
                    <a:pt x="816838" y="490957"/>
                    <a:pt x="816838" y="478149"/>
                    <a:pt x="808300" y="473880"/>
                  </a:cubicBezTo>
                  <a:lnTo>
                    <a:pt x="765608" y="448265"/>
                  </a:lnTo>
                  <a:cubicBezTo>
                    <a:pt x="759915" y="443996"/>
                    <a:pt x="757069" y="436880"/>
                    <a:pt x="759915" y="429765"/>
                  </a:cubicBezTo>
                  <a:lnTo>
                    <a:pt x="761338" y="426919"/>
                  </a:lnTo>
                  <a:cubicBezTo>
                    <a:pt x="765608" y="419803"/>
                    <a:pt x="774146" y="416957"/>
                    <a:pt x="781261" y="421226"/>
                  </a:cubicBezTo>
                  <a:lnTo>
                    <a:pt x="832492" y="452534"/>
                  </a:lnTo>
                  <a:cubicBezTo>
                    <a:pt x="836761" y="455380"/>
                    <a:pt x="842453" y="456803"/>
                    <a:pt x="846722" y="456803"/>
                  </a:cubicBezTo>
                  <a:lnTo>
                    <a:pt x="862376" y="456803"/>
                  </a:lnTo>
                  <a:cubicBezTo>
                    <a:pt x="873760" y="456803"/>
                    <a:pt x="883722" y="463918"/>
                    <a:pt x="887991" y="473880"/>
                  </a:cubicBezTo>
                  <a:lnTo>
                    <a:pt x="929260" y="567802"/>
                  </a:lnTo>
                  <a:cubicBezTo>
                    <a:pt x="933529" y="577763"/>
                    <a:pt x="943491" y="584879"/>
                    <a:pt x="954875" y="584879"/>
                  </a:cubicBezTo>
                  <a:lnTo>
                    <a:pt x="954875" y="584879"/>
                  </a:lnTo>
                  <a:cubicBezTo>
                    <a:pt x="967683" y="584879"/>
                    <a:pt x="979067" y="573494"/>
                    <a:pt x="979067" y="560687"/>
                  </a:cubicBezTo>
                  <a:lnTo>
                    <a:pt x="979067" y="520841"/>
                  </a:lnTo>
                  <a:cubicBezTo>
                    <a:pt x="979067" y="516572"/>
                    <a:pt x="980490" y="512303"/>
                    <a:pt x="984759" y="509456"/>
                  </a:cubicBezTo>
                  <a:lnTo>
                    <a:pt x="1017490" y="483841"/>
                  </a:lnTo>
                  <a:cubicBezTo>
                    <a:pt x="1020336" y="502341"/>
                    <a:pt x="1021759" y="522264"/>
                    <a:pt x="1021759" y="542187"/>
                  </a:cubicBezTo>
                  <a:cubicBezTo>
                    <a:pt x="1024605" y="806876"/>
                    <a:pt x="806876" y="1024605"/>
                    <a:pt x="540764" y="1024605"/>
                  </a:cubicBezTo>
                  <a:close/>
                </a:path>
              </a:pathLst>
            </a:custGeom>
            <a:solidFill>
              <a:srgbClr val="025841"/>
            </a:solidFill>
            <a:ln w="14188" cap="flat">
              <a:noFill/>
              <a:prstDash val="solid"/>
              <a:miter/>
            </a:ln>
          </p:spPr>
          <p:txBody>
            <a:bodyPr/>
            <a:lstStyle/>
            <a:p>
              <a:pPr defTabSz="914446" fontAlgn="auto">
                <a:spcBef>
                  <a:spcPts val="0"/>
                </a:spcBef>
                <a:spcAft>
                  <a:spcPts val="0"/>
                </a:spcAft>
              </a:pPr>
              <a:endParaRPr lang="lv-LV" sz="1800">
                <a:solidFill>
                  <a:prstClr val="black"/>
                </a:solidFill>
                <a:latin typeface="Aptos" panose="02110004020202020204"/>
                <a:cs typeface="+mn-cs"/>
              </a:endParaRPr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B2BC3FD8-7638-5158-0AFA-769D97DF9CE0}"/>
                </a:ext>
              </a:extLst>
            </p:cNvPr>
            <p:cNvGrpSpPr/>
            <p:nvPr/>
          </p:nvGrpSpPr>
          <p:grpSpPr>
            <a:xfrm>
              <a:off x="10064254" y="1263271"/>
              <a:ext cx="2003795" cy="4344202"/>
              <a:chOff x="346619" y="1211179"/>
              <a:chExt cx="2081353" cy="4262398"/>
            </a:xfrm>
          </p:grpSpPr>
          <p:sp>
            <p:nvSpPr>
              <p:cNvPr id="69" name="Rectangle: Rounded Corners 68">
                <a:extLst>
                  <a:ext uri="{FF2B5EF4-FFF2-40B4-BE49-F238E27FC236}">
                    <a16:creationId xmlns:a16="http://schemas.microsoft.com/office/drawing/2014/main" id="{6E9351E4-A06F-D600-4C05-BDBCD17D800E}"/>
                  </a:ext>
                </a:extLst>
              </p:cNvPr>
              <p:cNvSpPr/>
              <p:nvPr/>
            </p:nvSpPr>
            <p:spPr>
              <a:xfrm>
                <a:off x="346619" y="1211179"/>
                <a:ext cx="2081353" cy="4262398"/>
              </a:xfrm>
              <a:prstGeom prst="roundRect">
                <a:avLst/>
              </a:prstGeom>
              <a:noFill/>
              <a:ln>
                <a:solidFill>
                  <a:srgbClr val="02574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-252013" algn="ctr" defTabSz="914446" fontAlgn="auto">
                  <a:spcBef>
                    <a:spcPts val="0"/>
                  </a:spcBef>
                  <a:spcAft>
                    <a:spcPts val="600"/>
                  </a:spcAft>
                  <a:buFontTx/>
                  <a:buAutoNum type="arabicPeriod"/>
                </a:pPr>
                <a:endParaRPr lang="lv-LV" sz="16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Rectangle: Top Corners Rounded 69">
                <a:extLst>
                  <a:ext uri="{FF2B5EF4-FFF2-40B4-BE49-F238E27FC236}">
                    <a16:creationId xmlns:a16="http://schemas.microsoft.com/office/drawing/2014/main" id="{59C92214-C07F-C4A3-89F0-DAC3DDF2DE60}"/>
                  </a:ext>
                </a:extLst>
              </p:cNvPr>
              <p:cNvSpPr/>
              <p:nvPr/>
            </p:nvSpPr>
            <p:spPr>
              <a:xfrm>
                <a:off x="347941" y="1211180"/>
                <a:ext cx="2080031" cy="474239"/>
              </a:xfrm>
              <a:prstGeom prst="round2SameRect">
                <a:avLst/>
              </a:prstGeom>
              <a:solidFill>
                <a:srgbClr val="025841"/>
              </a:solidFill>
              <a:ln>
                <a:solidFill>
                  <a:srgbClr val="02574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36000" tIns="0" rIns="36000" rtlCol="0" anchor="ctr">
                <a:noAutofit/>
              </a:bodyPr>
              <a:lstStyle/>
              <a:p>
                <a:pPr algn="ctr" defTabSz="914446" fontAlgn="auto"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lv-LV" sz="1400" b="1">
                    <a:solidFill>
                      <a:prstClr val="white"/>
                    </a:solidFill>
                    <a:latin typeface="Aptos" panose="02110004020202020204"/>
                    <a:ea typeface="Sans Serif Collection" panose="020B0502040504020204" pitchFamily="34" charset="0"/>
                    <a:cs typeface="Arial" panose="020B0604020202020204" pitchFamily="34" charset="0"/>
                  </a:rPr>
                  <a:t>5. ILGTERMIŅA IETEKME</a:t>
                </a:r>
                <a:endParaRPr lang="lv-LV" sz="12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AE7F7D26-B802-0BAF-E9E2-6538D7352E1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592724" y="2053578"/>
              <a:ext cx="911999" cy="831784"/>
            </a:xfrm>
            <a:prstGeom prst="ellipse">
              <a:avLst/>
            </a:prstGeom>
            <a:noFill/>
            <a:ln w="12700">
              <a:solidFill>
                <a:srgbClr val="02584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</a:pPr>
              <a:endParaRPr lang="lv-LV" sz="1800">
                <a:solidFill>
                  <a:prstClr val="white"/>
                </a:solidFill>
                <a:latin typeface="Aptos" panose="02110004020202020204"/>
              </a:endParaRPr>
            </a:p>
          </p:txBody>
        </p:sp>
        <p:pic>
          <p:nvPicPr>
            <p:cNvPr id="57" name="Graphic 56" descr="Leaf with solid fill">
              <a:extLst>
                <a:ext uri="{FF2B5EF4-FFF2-40B4-BE49-F238E27FC236}">
                  <a16:creationId xmlns:a16="http://schemas.microsoft.com/office/drawing/2014/main" id="{7F561FB4-1B38-E8C3-479E-DCF7BAD7423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964045" y="2487838"/>
              <a:ext cx="387326" cy="387326"/>
            </a:xfrm>
            <a:prstGeom prst="rect">
              <a:avLst/>
            </a:prstGeom>
          </p:spPr>
        </p:pic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363D895B-BBD9-9CD5-D42A-4030C70AD587}"/>
                </a:ext>
              </a:extLst>
            </p:cNvPr>
            <p:cNvSpPr txBox="1"/>
            <p:nvPr/>
          </p:nvSpPr>
          <p:spPr>
            <a:xfrm>
              <a:off x="10302227" y="2922941"/>
              <a:ext cx="1753078" cy="18555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4446" fontAlgn="auto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</a:pPr>
              <a:r>
                <a:rPr lang="lv-LV" sz="900" b="1">
                  <a:solidFill>
                    <a:srgbClr val="025841"/>
                  </a:solidFill>
                  <a:latin typeface="Aptos" panose="02110004020202020204"/>
                  <a:cs typeface="+mn-cs"/>
                </a:rPr>
                <a:t>Augstas pievienotās vērtības zaļo</a:t>
              </a: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 risinājumu izstrāde</a:t>
              </a:r>
            </a:p>
            <a:p>
              <a:pPr algn="just" defTabSz="914446" fontAlgn="auto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</a:pPr>
              <a:r>
                <a:rPr lang="lv-LV" sz="900" b="1">
                  <a:solidFill>
                    <a:srgbClr val="025841"/>
                  </a:solidFill>
                  <a:latin typeface="Aptos" panose="02110004020202020204"/>
                  <a:cs typeface="+mn-cs"/>
                </a:rPr>
                <a:t>Ilgtspējīgas</a:t>
              </a: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 un </a:t>
              </a:r>
              <a:r>
                <a:rPr lang="lv-LV" sz="900" b="1">
                  <a:solidFill>
                    <a:srgbClr val="025841"/>
                  </a:solidFill>
                  <a:latin typeface="Aptos" panose="02110004020202020204"/>
                  <a:cs typeface="+mn-cs"/>
                </a:rPr>
                <a:t>konkurētspējīgas</a:t>
              </a: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 ekonomikas attīstība</a:t>
              </a:r>
            </a:p>
            <a:p>
              <a:pPr algn="just" defTabSz="914446" fontAlgn="auto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</a:pP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Pāreja uz </a:t>
              </a:r>
              <a:r>
                <a:rPr lang="lv-LV" sz="900" b="1" err="1">
                  <a:solidFill>
                    <a:srgbClr val="025841"/>
                  </a:solidFill>
                  <a:latin typeface="Aptos" panose="02110004020202020204"/>
                  <a:cs typeface="+mn-cs"/>
                </a:rPr>
                <a:t>resursefektīvu</a:t>
              </a: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 ekonomiku</a:t>
              </a:r>
            </a:p>
            <a:p>
              <a:pPr algn="just" defTabSz="914446" fontAlgn="auto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</a:pPr>
              <a:r>
                <a:rPr lang="lv-LV" sz="900" b="1">
                  <a:solidFill>
                    <a:srgbClr val="025841"/>
                  </a:solidFill>
                  <a:latin typeface="Aptos" panose="02110004020202020204"/>
                  <a:cs typeface="+mn-cs"/>
                </a:rPr>
                <a:t>Ekoloģiskā pēdas </a:t>
              </a: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(</a:t>
              </a:r>
              <a:r>
                <a:rPr lang="lv-LV" sz="900" b="1">
                  <a:solidFill>
                    <a:srgbClr val="025841"/>
                  </a:solidFill>
                  <a:latin typeface="Aptos" panose="02110004020202020204"/>
                  <a:cs typeface="+mn-cs"/>
                </a:rPr>
                <a:t>CO₂</a:t>
              </a:r>
              <a:r>
                <a:rPr lang="lv-LV" sz="900">
                  <a:solidFill>
                    <a:srgbClr val="025841"/>
                  </a:solidFill>
                  <a:latin typeface="Aptos" panose="02110004020202020204"/>
                  <a:cs typeface="+mn-cs"/>
                </a:rPr>
                <a:t> </a:t>
              </a: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daļas) samazinājums - vismaz </a:t>
              </a:r>
              <a:r>
                <a:rPr lang="lv-LV" sz="900" b="1">
                  <a:solidFill>
                    <a:srgbClr val="025841"/>
                  </a:solidFill>
                  <a:latin typeface="Aptos" panose="02110004020202020204"/>
                  <a:cs typeface="+mn-cs"/>
                </a:rPr>
                <a:t>1 080 </a:t>
              </a:r>
              <a:r>
                <a:rPr lang="lv-LV" sz="900">
                  <a:solidFill>
                    <a:prstClr val="black"/>
                  </a:solidFill>
                  <a:latin typeface="Aptos" panose="02110004020202020204"/>
                  <a:cs typeface="+mn-cs"/>
                </a:rPr>
                <a:t>globālie hektāri</a:t>
              </a:r>
            </a:p>
          </p:txBody>
        </p: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119AB6C3-EB38-90F3-D3B8-C1BCE3666155}"/>
                </a:ext>
              </a:extLst>
            </p:cNvPr>
            <p:cNvGrpSpPr/>
            <p:nvPr/>
          </p:nvGrpSpPr>
          <p:grpSpPr>
            <a:xfrm>
              <a:off x="10136764" y="2998755"/>
              <a:ext cx="144000" cy="144000"/>
              <a:chOff x="8977746" y="1633349"/>
              <a:chExt cx="1439999" cy="1440000"/>
            </a:xfrm>
          </p:grpSpPr>
          <p:sp>
            <p:nvSpPr>
              <p:cNvPr id="67" name="Oval 66">
                <a:extLst>
                  <a:ext uri="{FF2B5EF4-FFF2-40B4-BE49-F238E27FC236}">
                    <a16:creationId xmlns:a16="http://schemas.microsoft.com/office/drawing/2014/main" id="{C66365FA-B540-EEB9-9E88-587E39C340A0}"/>
                  </a:ext>
                </a:extLst>
              </p:cNvPr>
              <p:cNvSpPr/>
              <p:nvPr/>
            </p:nvSpPr>
            <p:spPr>
              <a:xfrm>
                <a:off x="8977746" y="1633349"/>
                <a:ext cx="1439999" cy="1440000"/>
              </a:xfrm>
              <a:custGeom>
                <a:avLst/>
                <a:gdLst>
                  <a:gd name="csX0" fmla="*/ 0 w 1439999"/>
                  <a:gd name="csY0" fmla="*/ 720000 h 1440000"/>
                  <a:gd name="csX1" fmla="*/ 720000 w 1439999"/>
                  <a:gd name="csY1" fmla="*/ 0 h 1440000"/>
                  <a:gd name="csX2" fmla="*/ 1440000 w 1439999"/>
                  <a:gd name="csY2" fmla="*/ 720000 h 1440000"/>
                  <a:gd name="csX3" fmla="*/ 720000 w 1439999"/>
                  <a:gd name="csY3" fmla="*/ 1440000 h 1440000"/>
                  <a:gd name="csX4" fmla="*/ 0 w 1439999"/>
                  <a:gd name="csY4" fmla="*/ 720000 h 144000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</a:cxnLst>
                <a:rect l="l" t="t" r="r" b="b"/>
                <a:pathLst>
                  <a:path w="1439999" h="1440000" extrusionOk="0">
                    <a:moveTo>
                      <a:pt x="0" y="720000"/>
                    </a:moveTo>
                    <a:cubicBezTo>
                      <a:pt x="-39094" y="390943"/>
                      <a:pt x="265837" y="-23339"/>
                      <a:pt x="720000" y="0"/>
                    </a:cubicBezTo>
                    <a:cubicBezTo>
                      <a:pt x="1139725" y="-3260"/>
                      <a:pt x="1414158" y="369423"/>
                      <a:pt x="1440000" y="720000"/>
                    </a:cubicBezTo>
                    <a:cubicBezTo>
                      <a:pt x="1370255" y="1140956"/>
                      <a:pt x="1067719" y="1499038"/>
                      <a:pt x="720000" y="1440000"/>
                    </a:cubicBezTo>
                    <a:cubicBezTo>
                      <a:pt x="387312" y="1397964"/>
                      <a:pt x="-55265" y="1130322"/>
                      <a:pt x="0" y="720000"/>
                    </a:cubicBezTo>
                    <a:close/>
                  </a:path>
                </a:pathLst>
              </a:custGeom>
              <a:noFill/>
              <a:ln>
                <a:solidFill>
                  <a:srgbClr val="025841"/>
                </a:solidFill>
                <a:extLst>
                  <a:ext uri="{C807C97D-BFC1-408E-A445-0C87EB9F89A2}">
                    <ask:lineSketchStyleProps xmlns:ask="http://schemas.microsoft.com/office/drawing/2018/sketchyshapes" sd="981765707">
                      <a:prstGeom prst="ellipse">
                        <a:avLst/>
                      </a:prstGeom>
                      <ask:type>
                        <ask:lineSketchCurve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white"/>
                  </a:solidFill>
                  <a:latin typeface="Aptos" panose="02110004020202020204"/>
                </a:endParaRPr>
              </a:p>
            </p:txBody>
          </p:sp>
          <p:pic>
            <p:nvPicPr>
              <p:cNvPr id="68" name="Graphic 67" descr="Checkmark with solid fill">
                <a:extLst>
                  <a:ext uri="{FF2B5EF4-FFF2-40B4-BE49-F238E27FC236}">
                    <a16:creationId xmlns:a16="http://schemas.microsoft.com/office/drawing/2014/main" id="{CC10DC7B-2947-9E6D-A80F-B1F71E8262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9266797" y="1862319"/>
                <a:ext cx="914400" cy="967980"/>
              </a:xfrm>
              <a:prstGeom prst="rect">
                <a:avLst/>
              </a:prstGeom>
            </p:spPr>
          </p:pic>
        </p:grp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3F142185-E0D0-D24B-D9CF-2218F332CE46}"/>
                </a:ext>
              </a:extLst>
            </p:cNvPr>
            <p:cNvGrpSpPr/>
            <p:nvPr/>
          </p:nvGrpSpPr>
          <p:grpSpPr>
            <a:xfrm>
              <a:off x="10136765" y="3535207"/>
              <a:ext cx="144000" cy="144000"/>
              <a:chOff x="8977754" y="2999039"/>
              <a:chExt cx="1439999" cy="1440000"/>
            </a:xfrm>
          </p:grpSpPr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AB95DF7D-FB44-265D-D960-2E33E0D43EDA}"/>
                  </a:ext>
                </a:extLst>
              </p:cNvPr>
              <p:cNvSpPr/>
              <p:nvPr/>
            </p:nvSpPr>
            <p:spPr>
              <a:xfrm>
                <a:off x="8977754" y="2999039"/>
                <a:ext cx="1439999" cy="1440000"/>
              </a:xfrm>
              <a:custGeom>
                <a:avLst/>
                <a:gdLst>
                  <a:gd name="csX0" fmla="*/ 0 w 1439999"/>
                  <a:gd name="csY0" fmla="*/ 720000 h 1440000"/>
                  <a:gd name="csX1" fmla="*/ 720000 w 1439999"/>
                  <a:gd name="csY1" fmla="*/ 0 h 1440000"/>
                  <a:gd name="csX2" fmla="*/ 1440000 w 1439999"/>
                  <a:gd name="csY2" fmla="*/ 720000 h 1440000"/>
                  <a:gd name="csX3" fmla="*/ 720000 w 1439999"/>
                  <a:gd name="csY3" fmla="*/ 1440000 h 1440000"/>
                  <a:gd name="csX4" fmla="*/ 0 w 1439999"/>
                  <a:gd name="csY4" fmla="*/ 720000 h 144000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</a:cxnLst>
                <a:rect l="l" t="t" r="r" b="b"/>
                <a:pathLst>
                  <a:path w="1439999" h="1440000" extrusionOk="0">
                    <a:moveTo>
                      <a:pt x="0" y="720000"/>
                    </a:moveTo>
                    <a:cubicBezTo>
                      <a:pt x="-39094" y="390943"/>
                      <a:pt x="265837" y="-23339"/>
                      <a:pt x="720000" y="0"/>
                    </a:cubicBezTo>
                    <a:cubicBezTo>
                      <a:pt x="1139725" y="-3260"/>
                      <a:pt x="1414158" y="369423"/>
                      <a:pt x="1440000" y="720000"/>
                    </a:cubicBezTo>
                    <a:cubicBezTo>
                      <a:pt x="1370255" y="1140956"/>
                      <a:pt x="1067719" y="1499038"/>
                      <a:pt x="720000" y="1440000"/>
                    </a:cubicBezTo>
                    <a:cubicBezTo>
                      <a:pt x="387312" y="1397964"/>
                      <a:pt x="-55265" y="1130322"/>
                      <a:pt x="0" y="720000"/>
                    </a:cubicBezTo>
                    <a:close/>
                  </a:path>
                </a:pathLst>
              </a:custGeom>
              <a:noFill/>
              <a:ln>
                <a:solidFill>
                  <a:srgbClr val="025841"/>
                </a:solidFill>
                <a:extLst>
                  <a:ext uri="{C807C97D-BFC1-408E-A445-0C87EB9F89A2}">
                    <ask:lineSketchStyleProps xmlns:ask="http://schemas.microsoft.com/office/drawing/2018/sketchyshapes" sd="981765707">
                      <a:prstGeom prst="ellipse">
                        <a:avLst/>
                      </a:prstGeom>
                      <ask:type>
                        <ask:lineSketchCurve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white"/>
                  </a:solidFill>
                  <a:latin typeface="Aptos" panose="02110004020202020204"/>
                </a:endParaRPr>
              </a:p>
            </p:txBody>
          </p:sp>
          <p:pic>
            <p:nvPicPr>
              <p:cNvPr id="66" name="Graphic 65" descr="Checkmark with solid fill">
                <a:extLst>
                  <a:ext uri="{FF2B5EF4-FFF2-40B4-BE49-F238E27FC236}">
                    <a16:creationId xmlns:a16="http://schemas.microsoft.com/office/drawing/2014/main" id="{9790F642-3E40-F343-0352-87945F64B4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9266805" y="3228009"/>
                <a:ext cx="914400" cy="967980"/>
              </a:xfrm>
              <a:prstGeom prst="rect">
                <a:avLst/>
              </a:prstGeom>
            </p:spPr>
          </p:pic>
        </p:grp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AA77219D-B059-1258-E3A8-B57B25D7D017}"/>
                </a:ext>
              </a:extLst>
            </p:cNvPr>
            <p:cNvGrpSpPr/>
            <p:nvPr/>
          </p:nvGrpSpPr>
          <p:grpSpPr>
            <a:xfrm>
              <a:off x="10138923" y="4080259"/>
              <a:ext cx="144000" cy="144000"/>
              <a:chOff x="8999339" y="4792869"/>
              <a:chExt cx="1440000" cy="1440000"/>
            </a:xfrm>
          </p:grpSpPr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BF87D273-87AB-696F-9D8A-82C938B7F3A9}"/>
                  </a:ext>
                </a:extLst>
              </p:cNvPr>
              <p:cNvSpPr/>
              <p:nvPr/>
            </p:nvSpPr>
            <p:spPr>
              <a:xfrm>
                <a:off x="8999339" y="4792869"/>
                <a:ext cx="1440000" cy="1440000"/>
              </a:xfrm>
              <a:custGeom>
                <a:avLst/>
                <a:gdLst>
                  <a:gd name="csX0" fmla="*/ 0 w 1440000"/>
                  <a:gd name="csY0" fmla="*/ 720000 h 1440000"/>
                  <a:gd name="csX1" fmla="*/ 720000 w 1440000"/>
                  <a:gd name="csY1" fmla="*/ 0 h 1440000"/>
                  <a:gd name="csX2" fmla="*/ 1440000 w 1440000"/>
                  <a:gd name="csY2" fmla="*/ 720000 h 1440000"/>
                  <a:gd name="csX3" fmla="*/ 720000 w 1440000"/>
                  <a:gd name="csY3" fmla="*/ 1440000 h 1440000"/>
                  <a:gd name="csX4" fmla="*/ 0 w 1440000"/>
                  <a:gd name="csY4" fmla="*/ 720000 h 144000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</a:cxnLst>
                <a:rect l="l" t="t" r="r" b="b"/>
                <a:pathLst>
                  <a:path w="1440000" h="1440000" extrusionOk="0">
                    <a:moveTo>
                      <a:pt x="0" y="720000"/>
                    </a:moveTo>
                    <a:cubicBezTo>
                      <a:pt x="-39094" y="390943"/>
                      <a:pt x="265837" y="-23339"/>
                      <a:pt x="720000" y="0"/>
                    </a:cubicBezTo>
                    <a:cubicBezTo>
                      <a:pt x="1139725" y="-3260"/>
                      <a:pt x="1414158" y="369423"/>
                      <a:pt x="1440000" y="720000"/>
                    </a:cubicBezTo>
                    <a:cubicBezTo>
                      <a:pt x="1370255" y="1140956"/>
                      <a:pt x="1067719" y="1499038"/>
                      <a:pt x="720000" y="1440000"/>
                    </a:cubicBezTo>
                    <a:cubicBezTo>
                      <a:pt x="387312" y="1397964"/>
                      <a:pt x="-55265" y="1130322"/>
                      <a:pt x="0" y="720000"/>
                    </a:cubicBezTo>
                    <a:close/>
                  </a:path>
                </a:pathLst>
              </a:custGeom>
              <a:noFill/>
              <a:ln>
                <a:solidFill>
                  <a:srgbClr val="025841"/>
                </a:solidFill>
                <a:extLst>
                  <a:ext uri="{C807C97D-BFC1-408E-A445-0C87EB9F89A2}">
                    <ask:lineSketchStyleProps xmlns:ask="http://schemas.microsoft.com/office/drawing/2018/sketchyshapes" sd="981765707">
                      <a:prstGeom prst="ellipse">
                        <a:avLst/>
                      </a:prstGeom>
                      <ask:type>
                        <ask:lineSketchCurve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white"/>
                  </a:solidFill>
                  <a:latin typeface="Aptos" panose="02110004020202020204"/>
                </a:endParaRPr>
              </a:p>
            </p:txBody>
          </p:sp>
          <p:pic>
            <p:nvPicPr>
              <p:cNvPr id="64" name="Graphic 63" descr="Checkmark with solid fill">
                <a:extLst>
                  <a:ext uri="{FF2B5EF4-FFF2-40B4-BE49-F238E27FC236}">
                    <a16:creationId xmlns:a16="http://schemas.microsoft.com/office/drawing/2014/main" id="{78930376-1EB9-A56D-11C8-B7C84A6ABB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9288361" y="5021839"/>
                <a:ext cx="914400" cy="967980"/>
              </a:xfrm>
              <a:prstGeom prst="rect">
                <a:avLst/>
              </a:prstGeom>
            </p:spPr>
          </p:pic>
        </p:grpSp>
        <p:sp>
          <p:nvSpPr>
            <p:cNvPr id="62" name="Rectangle: Rounded Corners 61">
              <a:extLst>
                <a:ext uri="{FF2B5EF4-FFF2-40B4-BE49-F238E27FC236}">
                  <a16:creationId xmlns:a16="http://schemas.microsoft.com/office/drawing/2014/main" id="{16C6BB8D-6485-DDBF-667B-9452611D8622}"/>
                </a:ext>
              </a:extLst>
            </p:cNvPr>
            <p:cNvSpPr/>
            <p:nvPr/>
          </p:nvSpPr>
          <p:spPr>
            <a:xfrm>
              <a:off x="10283664" y="4970388"/>
              <a:ext cx="1632031" cy="531579"/>
            </a:xfrm>
            <a:prstGeom prst="roundRect">
              <a:avLst/>
            </a:prstGeom>
            <a:solidFill>
              <a:srgbClr val="E3F5E3"/>
            </a:solidFill>
            <a:ln>
              <a:solidFill>
                <a:srgbClr val="02584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1050" b="1">
                  <a:solidFill>
                    <a:srgbClr val="025841"/>
                  </a:solidFill>
                  <a:latin typeface="Aptos" panose="02110004020202020204"/>
                </a:rPr>
                <a:t>Mērķis:</a:t>
              </a:r>
            </a:p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</a:pPr>
              <a:r>
                <a:rPr lang="lv-LV" sz="1050">
                  <a:solidFill>
                    <a:srgbClr val="025841"/>
                  </a:solidFill>
                  <a:latin typeface="Aptos" panose="02110004020202020204"/>
                </a:rPr>
                <a:t>ieguldi tagad! – nodrošini ilgtspējīgu nākotni </a:t>
              </a:r>
              <a:endParaRPr lang="lv-LV" sz="1400" baseline="30000">
                <a:solidFill>
                  <a:srgbClr val="025841"/>
                </a:solidFill>
                <a:latin typeface="Aptos" panose="02110004020202020204"/>
              </a:endParaRPr>
            </a:p>
          </p:txBody>
        </p:sp>
      </p:grp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5A07C2BB-496F-CAD3-A4F6-F297D2C6AA68}"/>
              </a:ext>
            </a:extLst>
          </p:cNvPr>
          <p:cNvSpPr/>
          <p:nvPr/>
        </p:nvSpPr>
        <p:spPr>
          <a:xfrm>
            <a:off x="109928" y="6002186"/>
            <a:ext cx="11957349" cy="801938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A69C42B-EE37-2F18-5EB2-47E402C9F6AF}"/>
              </a:ext>
            </a:extLst>
          </p:cNvPr>
          <p:cNvSpPr txBox="1"/>
          <p:nvPr/>
        </p:nvSpPr>
        <p:spPr>
          <a:xfrm>
            <a:off x="4088280" y="5841438"/>
            <a:ext cx="3476576" cy="369332"/>
          </a:xfrm>
          <a:prstGeom prst="rect">
            <a:avLst/>
          </a:prstGeom>
          <a:solidFill>
            <a:srgbClr val="FDFCFD"/>
          </a:solidFill>
        </p:spPr>
        <p:txBody>
          <a:bodyPr wrap="square" rtlCol="0">
            <a:spAutoFit/>
          </a:bodyPr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1800" b="1">
                <a:solidFill>
                  <a:prstClr val="black">
                    <a:lumMod val="65000"/>
                    <a:lumOff val="35000"/>
                  </a:prstClr>
                </a:solidFill>
                <a:latin typeface="Aptos" panose="02110004020202020204"/>
                <a:cs typeface="+mn-cs"/>
              </a:rPr>
              <a:t>SOCIĀLĀS IETEKMES</a:t>
            </a:r>
            <a:r>
              <a:rPr lang="lv-LV" sz="1800">
                <a:solidFill>
                  <a:prstClr val="black">
                    <a:lumMod val="65000"/>
                    <a:lumOff val="35000"/>
                  </a:prstClr>
                </a:solidFill>
                <a:latin typeface="Aptos" panose="02110004020202020204"/>
                <a:cs typeface="+mn-cs"/>
              </a:rPr>
              <a:t> </a:t>
            </a:r>
            <a:r>
              <a:rPr lang="lv-LV" sz="1800" b="1">
                <a:solidFill>
                  <a:prstClr val="black">
                    <a:lumMod val="65000"/>
                    <a:lumOff val="35000"/>
                  </a:prstClr>
                </a:solidFill>
                <a:latin typeface="Aptos" panose="02110004020202020204"/>
                <a:cs typeface="+mn-cs"/>
              </a:rPr>
              <a:t>REZULTĀTI</a:t>
            </a:r>
          </a:p>
        </p:txBody>
      </p:sp>
      <p:pic>
        <p:nvPicPr>
          <p:cNvPr id="73" name="Graphic 72" descr="Shield Tick outline">
            <a:extLst>
              <a:ext uri="{FF2B5EF4-FFF2-40B4-BE49-F238E27FC236}">
                <a16:creationId xmlns:a16="http://schemas.microsoft.com/office/drawing/2014/main" id="{8AD083A6-CE30-24AB-FCFC-A8DE502B05F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016908" y="6131932"/>
            <a:ext cx="540000" cy="540000"/>
          </a:xfrm>
          <a:prstGeom prst="rect">
            <a:avLst/>
          </a:prstGeom>
        </p:spPr>
      </p:pic>
      <p:pic>
        <p:nvPicPr>
          <p:cNvPr id="74" name="Graphic 73" descr="Users outline">
            <a:extLst>
              <a:ext uri="{FF2B5EF4-FFF2-40B4-BE49-F238E27FC236}">
                <a16:creationId xmlns:a16="http://schemas.microsoft.com/office/drawing/2014/main" id="{B9C62521-5B82-2A29-7E0E-247DD442F04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548837" y="6122541"/>
            <a:ext cx="540000" cy="540000"/>
          </a:xfrm>
          <a:prstGeom prst="rect">
            <a:avLst/>
          </a:prstGeom>
        </p:spPr>
      </p:pic>
      <p:pic>
        <p:nvPicPr>
          <p:cNvPr id="75" name="Graphic 74" descr="Laptop outline">
            <a:extLst>
              <a:ext uri="{FF2B5EF4-FFF2-40B4-BE49-F238E27FC236}">
                <a16:creationId xmlns:a16="http://schemas.microsoft.com/office/drawing/2014/main" id="{EDE0746E-8DD9-46DF-201C-C8FA0D816D3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385159" y="6122541"/>
            <a:ext cx="540000" cy="540000"/>
          </a:xfrm>
          <a:prstGeom prst="rect">
            <a:avLst/>
          </a:prstGeom>
        </p:spPr>
      </p:pic>
      <p:pic>
        <p:nvPicPr>
          <p:cNvPr id="76" name="Graphic 75" descr="Head with gears outline">
            <a:extLst>
              <a:ext uri="{FF2B5EF4-FFF2-40B4-BE49-F238E27FC236}">
                <a16:creationId xmlns:a16="http://schemas.microsoft.com/office/drawing/2014/main" id="{42CB097F-F3AB-F275-CA3E-0EE887EBBAD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46503" y="6122541"/>
            <a:ext cx="540000" cy="540000"/>
          </a:xfrm>
          <a:prstGeom prst="rect">
            <a:avLst/>
          </a:prstGeom>
        </p:spPr>
      </p:pic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0F8997C2-9318-A00A-57DC-3E0CCE8EBE8F}"/>
              </a:ext>
            </a:extLst>
          </p:cNvPr>
          <p:cNvCxnSpPr>
            <a:cxnSpLocks/>
          </p:cNvCxnSpPr>
          <p:nvPr/>
        </p:nvCxnSpPr>
        <p:spPr>
          <a:xfrm>
            <a:off x="2307092" y="6122542"/>
            <a:ext cx="0" cy="50141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870C71BC-E856-A169-BF03-CF43FB5A465D}"/>
              </a:ext>
            </a:extLst>
          </p:cNvPr>
          <p:cNvCxnSpPr>
            <a:cxnSpLocks/>
          </p:cNvCxnSpPr>
          <p:nvPr/>
        </p:nvCxnSpPr>
        <p:spPr>
          <a:xfrm>
            <a:off x="4418143" y="6132966"/>
            <a:ext cx="0" cy="50141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980C57AE-2F2D-61FE-4B50-0F2DF04C9CD8}"/>
              </a:ext>
            </a:extLst>
          </p:cNvPr>
          <p:cNvCxnSpPr>
            <a:cxnSpLocks/>
          </p:cNvCxnSpPr>
          <p:nvPr/>
        </p:nvCxnSpPr>
        <p:spPr>
          <a:xfrm>
            <a:off x="6983830" y="6132966"/>
            <a:ext cx="0" cy="50141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1C8B36A5-F440-858D-3D35-EAB13EB646E7}"/>
              </a:ext>
            </a:extLst>
          </p:cNvPr>
          <p:cNvCxnSpPr>
            <a:cxnSpLocks/>
          </p:cNvCxnSpPr>
          <p:nvPr/>
        </p:nvCxnSpPr>
        <p:spPr>
          <a:xfrm>
            <a:off x="8898838" y="6128094"/>
            <a:ext cx="0" cy="50141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5BC1D3AD-D7E8-E5EF-0FEE-FA17581983F1}"/>
              </a:ext>
            </a:extLst>
          </p:cNvPr>
          <p:cNvSpPr txBox="1"/>
          <p:nvPr/>
        </p:nvSpPr>
        <p:spPr>
          <a:xfrm>
            <a:off x="695041" y="6122541"/>
            <a:ext cx="166367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1000">
                <a:solidFill>
                  <a:prstClr val="black"/>
                </a:solidFill>
                <a:latin typeface="Aptos" panose="02110004020202020204"/>
                <a:cs typeface="+mn-cs"/>
              </a:rPr>
              <a:t>Zināšanu un kompetenču </a:t>
            </a:r>
            <a:r>
              <a:rPr lang="lv-LV" sz="1000" b="1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pieaugums</a:t>
            </a:r>
            <a:r>
              <a:rPr lang="lv-LV" sz="1000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 </a:t>
            </a:r>
            <a:r>
              <a:rPr lang="lv-LV" sz="1000" b="1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zaļo</a:t>
            </a:r>
            <a:r>
              <a:rPr lang="lv-LV" sz="1000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 </a:t>
            </a:r>
            <a:r>
              <a:rPr lang="lv-LV" sz="1000" b="1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inovāciju</a:t>
            </a:r>
            <a:r>
              <a:rPr lang="lv-LV" sz="1000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 </a:t>
            </a:r>
            <a:r>
              <a:rPr lang="lv-LV" sz="1000">
                <a:solidFill>
                  <a:prstClr val="black"/>
                </a:solidFill>
                <a:latin typeface="Aptos" panose="02110004020202020204"/>
                <a:cs typeface="+mn-cs"/>
              </a:rPr>
              <a:t>jomā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39D817DF-107F-21E1-1F5E-EC88B5E1D4DA}"/>
              </a:ext>
            </a:extLst>
          </p:cNvPr>
          <p:cNvSpPr txBox="1"/>
          <p:nvPr/>
        </p:nvSpPr>
        <p:spPr>
          <a:xfrm>
            <a:off x="2940461" y="6108543"/>
            <a:ext cx="14871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1000">
                <a:solidFill>
                  <a:prstClr val="black"/>
                </a:solidFill>
                <a:latin typeface="Aptos" panose="02110004020202020204"/>
                <a:cs typeface="+mn-cs"/>
              </a:rPr>
              <a:t>Digitālo un inovatīvo </a:t>
            </a:r>
            <a:r>
              <a:rPr lang="lv-LV" sz="1000" b="1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risinājumu</a:t>
            </a:r>
            <a:r>
              <a:rPr lang="lv-LV" sz="1000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 </a:t>
            </a:r>
            <a:r>
              <a:rPr lang="lv-LV" sz="1000" b="1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integrācija</a:t>
            </a:r>
            <a:r>
              <a:rPr lang="lv-LV" sz="1000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 </a:t>
            </a:r>
            <a:r>
              <a:rPr lang="lv-LV" sz="1000">
                <a:solidFill>
                  <a:prstClr val="black"/>
                </a:solidFill>
                <a:latin typeface="Aptos" panose="02110004020202020204"/>
                <a:cs typeface="+mn-cs"/>
              </a:rPr>
              <a:t>uzņēmumu </a:t>
            </a:r>
            <a:r>
              <a:rPr lang="lv-LV" sz="1000" b="1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darbībā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2A41FCCB-EDC7-3E08-C85E-66197DD17E35}"/>
              </a:ext>
            </a:extLst>
          </p:cNvPr>
          <p:cNvSpPr txBox="1"/>
          <p:nvPr/>
        </p:nvSpPr>
        <p:spPr>
          <a:xfrm>
            <a:off x="5137641" y="6133067"/>
            <a:ext cx="18145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1000">
                <a:solidFill>
                  <a:prstClr val="black"/>
                </a:solidFill>
                <a:latin typeface="Aptos" panose="02110004020202020204"/>
                <a:cs typeface="+mn-cs"/>
              </a:rPr>
              <a:t>Uzņēmumu </a:t>
            </a:r>
            <a:r>
              <a:rPr lang="lv-LV" sz="1000" b="1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spēju</a:t>
            </a:r>
            <a:r>
              <a:rPr lang="lv-LV" sz="1000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 </a:t>
            </a:r>
            <a:r>
              <a:rPr lang="lv-LV" sz="1000" b="1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stiprināšana</a:t>
            </a:r>
            <a:r>
              <a:rPr lang="lv-LV" sz="1000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 </a:t>
            </a:r>
            <a:r>
              <a:rPr lang="lv-LV" sz="1000">
                <a:solidFill>
                  <a:prstClr val="black"/>
                </a:solidFill>
                <a:latin typeface="Aptos" panose="02110004020202020204"/>
                <a:cs typeface="+mn-cs"/>
              </a:rPr>
              <a:t>jaunu risinājumu </a:t>
            </a:r>
            <a:r>
              <a:rPr lang="lv-LV" sz="1000" err="1">
                <a:solidFill>
                  <a:prstClr val="black"/>
                </a:solidFill>
                <a:latin typeface="Aptos" panose="02110004020202020204"/>
                <a:cs typeface="+mn-cs"/>
              </a:rPr>
              <a:t>komercializācijai</a:t>
            </a:r>
            <a:endParaRPr lang="lv-LV" sz="1000">
              <a:solidFill>
                <a:prstClr val="black"/>
              </a:solidFill>
              <a:latin typeface="Aptos" panose="02110004020202020204"/>
              <a:cs typeface="+mn-cs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52D8E4CB-AAF6-7296-83CE-74E15EC1F7BA}"/>
              </a:ext>
            </a:extLst>
          </p:cNvPr>
          <p:cNvSpPr txBox="1"/>
          <p:nvPr/>
        </p:nvSpPr>
        <p:spPr>
          <a:xfrm>
            <a:off x="7552678" y="6195421"/>
            <a:ext cx="13119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1000">
                <a:solidFill>
                  <a:prstClr val="black"/>
                </a:solidFill>
                <a:latin typeface="Aptos" panose="02110004020202020204"/>
                <a:cs typeface="+mn-cs"/>
              </a:rPr>
              <a:t>Mazināta piesārņotā </a:t>
            </a:r>
            <a:r>
              <a:rPr lang="lv-LV" sz="1000" b="1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teritorija</a:t>
            </a:r>
            <a:endParaRPr lang="lv-LV" sz="1000">
              <a:solidFill>
                <a:prstClr val="black"/>
              </a:solidFill>
              <a:latin typeface="Aptos" panose="02110004020202020204"/>
              <a:cs typeface="+mn-cs"/>
            </a:endParaRPr>
          </a:p>
        </p:txBody>
      </p:sp>
      <p:pic>
        <p:nvPicPr>
          <p:cNvPr id="85" name="Graphic 84" descr="Leaf with solid fill">
            <a:extLst>
              <a:ext uri="{FF2B5EF4-FFF2-40B4-BE49-F238E27FC236}">
                <a16:creationId xmlns:a16="http://schemas.microsoft.com/office/drawing/2014/main" id="{08FD2D5E-2C51-0862-7607-2D0D7048EC8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246687" y="2367000"/>
            <a:ext cx="449080" cy="449080"/>
          </a:xfrm>
          <a:prstGeom prst="rect">
            <a:avLst/>
          </a:prstGeom>
        </p:spPr>
      </p:pic>
      <p:pic>
        <p:nvPicPr>
          <p:cNvPr id="86" name="Graphic 85" descr="Factory with solid fill">
            <a:extLst>
              <a:ext uri="{FF2B5EF4-FFF2-40B4-BE49-F238E27FC236}">
                <a16:creationId xmlns:a16="http://schemas.microsoft.com/office/drawing/2014/main" id="{F9134C62-BC09-4615-CCF0-6690B7C25C0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106354" y="2497950"/>
            <a:ext cx="567568" cy="567568"/>
          </a:xfrm>
          <a:prstGeom prst="rect">
            <a:avLst/>
          </a:prstGeom>
        </p:spPr>
      </p:pic>
      <p:pic>
        <p:nvPicPr>
          <p:cNvPr id="87" name="Graphic 86" descr="Leaf outline">
            <a:extLst>
              <a:ext uri="{FF2B5EF4-FFF2-40B4-BE49-F238E27FC236}">
                <a16:creationId xmlns:a16="http://schemas.microsoft.com/office/drawing/2014/main" id="{A9C3FE02-3277-5978-A6A3-D40C0F6A993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600324" y="5295331"/>
            <a:ext cx="360507" cy="360507"/>
          </a:xfrm>
          <a:prstGeom prst="rect">
            <a:avLst/>
          </a:prstGeom>
        </p:spPr>
      </p:pic>
      <p:grpSp>
        <p:nvGrpSpPr>
          <p:cNvPr id="88" name="Group 87">
            <a:extLst>
              <a:ext uri="{FF2B5EF4-FFF2-40B4-BE49-F238E27FC236}">
                <a16:creationId xmlns:a16="http://schemas.microsoft.com/office/drawing/2014/main" id="{E8EADC3C-EDBE-5E7E-AF7D-08E08EA1EEB0}"/>
              </a:ext>
            </a:extLst>
          </p:cNvPr>
          <p:cNvGrpSpPr/>
          <p:nvPr/>
        </p:nvGrpSpPr>
        <p:grpSpPr>
          <a:xfrm>
            <a:off x="112580" y="1469510"/>
            <a:ext cx="1406516" cy="4348170"/>
            <a:chOff x="462656" y="1211179"/>
            <a:chExt cx="1406516" cy="4266291"/>
          </a:xfrm>
        </p:grpSpPr>
        <p:sp>
          <p:nvSpPr>
            <p:cNvPr id="89" name="Rectangle: Rounded Corners 88">
              <a:extLst>
                <a:ext uri="{FF2B5EF4-FFF2-40B4-BE49-F238E27FC236}">
                  <a16:creationId xmlns:a16="http://schemas.microsoft.com/office/drawing/2014/main" id="{1142554D-11D1-258E-B3EE-820C3BD95BF4}"/>
                </a:ext>
              </a:extLst>
            </p:cNvPr>
            <p:cNvSpPr/>
            <p:nvPr/>
          </p:nvSpPr>
          <p:spPr>
            <a:xfrm>
              <a:off x="462656" y="1215072"/>
              <a:ext cx="1406516" cy="4262398"/>
            </a:xfrm>
            <a:prstGeom prst="roundRect">
              <a:avLst/>
            </a:prstGeom>
            <a:noFill/>
            <a:ln>
              <a:solidFill>
                <a:srgbClr val="40913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-252013" algn="ctr" defTabSz="914446" fontAlgn="auto">
                <a:spcBef>
                  <a:spcPts val="0"/>
                </a:spcBef>
                <a:spcAft>
                  <a:spcPts val="600"/>
                </a:spcAft>
                <a:buFontTx/>
                <a:buAutoNum type="arabicPeriod"/>
              </a:pPr>
              <a:endParaRPr lang="lv-LV" sz="16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0" name="Rectangle: Top Corners Rounded 89">
              <a:extLst>
                <a:ext uri="{FF2B5EF4-FFF2-40B4-BE49-F238E27FC236}">
                  <a16:creationId xmlns:a16="http://schemas.microsoft.com/office/drawing/2014/main" id="{238F3A66-98E3-F995-FB35-D481BD84401C}"/>
                </a:ext>
              </a:extLst>
            </p:cNvPr>
            <p:cNvSpPr/>
            <p:nvPr/>
          </p:nvSpPr>
          <p:spPr>
            <a:xfrm>
              <a:off x="465578" y="1211179"/>
              <a:ext cx="1403594" cy="474239"/>
            </a:xfrm>
            <a:prstGeom prst="round2SameRect">
              <a:avLst/>
            </a:prstGeom>
            <a:solidFill>
              <a:srgbClr val="409132"/>
            </a:solidFill>
            <a:ln>
              <a:solidFill>
                <a:srgbClr val="40913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" rtlCol="0" anchor="t">
              <a:no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600"/>
                </a:spcAft>
              </a:pPr>
              <a:r>
                <a:rPr lang="lv-LV" sz="14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1.PROBLĒMAS</a:t>
              </a:r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37A7D51A-5622-562F-FFE9-7F7291EB98C8}"/>
              </a:ext>
            </a:extLst>
          </p:cNvPr>
          <p:cNvGrpSpPr/>
          <p:nvPr/>
        </p:nvGrpSpPr>
        <p:grpSpPr>
          <a:xfrm>
            <a:off x="578060" y="2430264"/>
            <a:ext cx="489890" cy="547012"/>
            <a:chOff x="6389677" y="4171200"/>
            <a:chExt cx="761999" cy="828676"/>
          </a:xfrm>
          <a:solidFill>
            <a:srgbClr val="409132"/>
          </a:solidFill>
        </p:grpSpPr>
        <p:grpSp>
          <p:nvGrpSpPr>
            <p:cNvPr id="92" name="Graphic 105" descr="Lightbulb and gear outline">
              <a:extLst>
                <a:ext uri="{FF2B5EF4-FFF2-40B4-BE49-F238E27FC236}">
                  <a16:creationId xmlns:a16="http://schemas.microsoft.com/office/drawing/2014/main" id="{9F63912E-CD05-B335-661A-DA6C39B61C12}"/>
                </a:ext>
              </a:extLst>
            </p:cNvPr>
            <p:cNvGrpSpPr/>
            <p:nvPr/>
          </p:nvGrpSpPr>
          <p:grpSpPr>
            <a:xfrm>
              <a:off x="6389677" y="4171200"/>
              <a:ext cx="761999" cy="828676"/>
              <a:chOff x="6389677" y="4171200"/>
              <a:chExt cx="761999" cy="828676"/>
            </a:xfrm>
            <a:grpFill/>
          </p:grpSpPr>
          <p:sp>
            <p:nvSpPr>
              <p:cNvPr id="94" name="Freeform: Shape 93">
                <a:extLst>
                  <a:ext uri="{FF2B5EF4-FFF2-40B4-BE49-F238E27FC236}">
                    <a16:creationId xmlns:a16="http://schemas.microsoft.com/office/drawing/2014/main" id="{33DF44DD-EF25-474D-6772-20A8A205BCC7}"/>
                  </a:ext>
                </a:extLst>
              </p:cNvPr>
              <p:cNvSpPr/>
              <p:nvPr/>
            </p:nvSpPr>
            <p:spPr>
              <a:xfrm>
                <a:off x="6532545" y="4310263"/>
                <a:ext cx="476251" cy="498157"/>
              </a:xfrm>
              <a:custGeom>
                <a:avLst/>
                <a:gdLst>
                  <a:gd name="csX0" fmla="*/ 476250 w 476249"/>
                  <a:gd name="csY0" fmla="*/ 246698 h 498157"/>
                  <a:gd name="csX1" fmla="*/ 476250 w 476249"/>
                  <a:gd name="csY1" fmla="*/ 238125 h 498157"/>
                  <a:gd name="csX2" fmla="*/ 238125 w 476249"/>
                  <a:gd name="csY2" fmla="*/ 0 h 498157"/>
                  <a:gd name="csX3" fmla="*/ 0 w 476249"/>
                  <a:gd name="csY3" fmla="*/ 238125 h 498157"/>
                  <a:gd name="csX4" fmla="*/ 0 w 476249"/>
                  <a:gd name="csY4" fmla="*/ 246698 h 498157"/>
                  <a:gd name="csX5" fmla="*/ 16192 w 476249"/>
                  <a:gd name="csY5" fmla="*/ 329565 h 498157"/>
                  <a:gd name="csX6" fmla="*/ 57150 w 476249"/>
                  <a:gd name="csY6" fmla="*/ 397193 h 498157"/>
                  <a:gd name="csX7" fmla="*/ 113348 w 476249"/>
                  <a:gd name="csY7" fmla="*/ 487680 h 498157"/>
                  <a:gd name="csX8" fmla="*/ 129540 w 476249"/>
                  <a:gd name="csY8" fmla="*/ 498158 h 498157"/>
                  <a:gd name="csX9" fmla="*/ 345758 w 476249"/>
                  <a:gd name="csY9" fmla="*/ 498158 h 498157"/>
                  <a:gd name="csX10" fmla="*/ 361950 w 476249"/>
                  <a:gd name="csY10" fmla="*/ 487680 h 498157"/>
                  <a:gd name="csX11" fmla="*/ 417195 w 476249"/>
                  <a:gd name="csY11" fmla="*/ 397193 h 498157"/>
                  <a:gd name="csX12" fmla="*/ 458152 w 476249"/>
                  <a:gd name="csY12" fmla="*/ 329565 h 498157"/>
                  <a:gd name="csX13" fmla="*/ 476250 w 476249"/>
                  <a:gd name="csY13" fmla="*/ 246698 h 498157"/>
                  <a:gd name="csX14" fmla="*/ 457200 w 476249"/>
                  <a:gd name="csY14" fmla="*/ 246698 h 498157"/>
                  <a:gd name="csX15" fmla="*/ 441960 w 476249"/>
                  <a:gd name="csY15" fmla="*/ 322898 h 498157"/>
                  <a:gd name="csX16" fmla="*/ 403860 w 476249"/>
                  <a:gd name="csY16" fmla="*/ 384810 h 498157"/>
                  <a:gd name="csX17" fmla="*/ 345758 w 476249"/>
                  <a:gd name="csY17" fmla="*/ 479108 h 498157"/>
                  <a:gd name="csX18" fmla="*/ 130492 w 476249"/>
                  <a:gd name="csY18" fmla="*/ 479108 h 498157"/>
                  <a:gd name="csX19" fmla="*/ 72390 w 476249"/>
                  <a:gd name="csY19" fmla="*/ 384810 h 498157"/>
                  <a:gd name="csX20" fmla="*/ 34290 w 476249"/>
                  <a:gd name="csY20" fmla="*/ 322898 h 498157"/>
                  <a:gd name="csX21" fmla="*/ 19050 w 476249"/>
                  <a:gd name="csY21" fmla="*/ 246698 h 498157"/>
                  <a:gd name="csX22" fmla="*/ 19050 w 476249"/>
                  <a:gd name="csY22" fmla="*/ 239078 h 498157"/>
                  <a:gd name="csX23" fmla="*/ 238125 w 476249"/>
                  <a:gd name="csY23" fmla="*/ 20003 h 498157"/>
                  <a:gd name="csX24" fmla="*/ 457200 w 476249"/>
                  <a:gd name="csY24" fmla="*/ 239078 h 498157"/>
                  <a:gd name="csX25" fmla="*/ 457200 w 476249"/>
                  <a:gd name="csY25" fmla="*/ 239078 h 498157"/>
                  <a:gd name="csX26" fmla="*/ 457200 w 476249"/>
                  <a:gd name="csY26" fmla="*/ 246698 h 498157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</a:cxnLst>
                <a:rect l="l" t="t" r="r" b="b"/>
                <a:pathLst>
                  <a:path w="476249" h="498157">
                    <a:moveTo>
                      <a:pt x="476250" y="246698"/>
                    </a:moveTo>
                    <a:lnTo>
                      <a:pt x="476250" y="238125"/>
                    </a:lnTo>
                    <a:cubicBezTo>
                      <a:pt x="476250" y="106680"/>
                      <a:pt x="369570" y="0"/>
                      <a:pt x="238125" y="0"/>
                    </a:cubicBezTo>
                    <a:cubicBezTo>
                      <a:pt x="106680" y="0"/>
                      <a:pt x="0" y="106680"/>
                      <a:pt x="0" y="238125"/>
                    </a:cubicBezTo>
                    <a:lnTo>
                      <a:pt x="0" y="246698"/>
                    </a:lnTo>
                    <a:cubicBezTo>
                      <a:pt x="953" y="275273"/>
                      <a:pt x="6667" y="302895"/>
                      <a:pt x="16192" y="329565"/>
                    </a:cubicBezTo>
                    <a:cubicBezTo>
                      <a:pt x="25717" y="354330"/>
                      <a:pt x="40005" y="377190"/>
                      <a:pt x="57150" y="397193"/>
                    </a:cubicBezTo>
                    <a:cubicBezTo>
                      <a:pt x="79057" y="421005"/>
                      <a:pt x="102870" y="466725"/>
                      <a:pt x="113348" y="487680"/>
                    </a:cubicBezTo>
                    <a:cubicBezTo>
                      <a:pt x="116205" y="493395"/>
                      <a:pt x="122873" y="498158"/>
                      <a:pt x="129540" y="498158"/>
                    </a:cubicBezTo>
                    <a:lnTo>
                      <a:pt x="345758" y="498158"/>
                    </a:lnTo>
                    <a:cubicBezTo>
                      <a:pt x="352425" y="498158"/>
                      <a:pt x="359093" y="494348"/>
                      <a:pt x="361950" y="487680"/>
                    </a:cubicBezTo>
                    <a:cubicBezTo>
                      <a:pt x="372428" y="466725"/>
                      <a:pt x="396240" y="421005"/>
                      <a:pt x="417195" y="397193"/>
                    </a:cubicBezTo>
                    <a:cubicBezTo>
                      <a:pt x="435293" y="377190"/>
                      <a:pt x="448627" y="354330"/>
                      <a:pt x="458152" y="329565"/>
                    </a:cubicBezTo>
                    <a:cubicBezTo>
                      <a:pt x="469583" y="302895"/>
                      <a:pt x="475298" y="274320"/>
                      <a:pt x="476250" y="246698"/>
                    </a:cubicBezTo>
                    <a:close/>
                    <a:moveTo>
                      <a:pt x="457200" y="246698"/>
                    </a:moveTo>
                    <a:cubicBezTo>
                      <a:pt x="456248" y="272415"/>
                      <a:pt x="451485" y="298133"/>
                      <a:pt x="441960" y="322898"/>
                    </a:cubicBezTo>
                    <a:cubicBezTo>
                      <a:pt x="433387" y="345758"/>
                      <a:pt x="420052" y="366712"/>
                      <a:pt x="403860" y="384810"/>
                    </a:cubicBezTo>
                    <a:cubicBezTo>
                      <a:pt x="381000" y="409575"/>
                      <a:pt x="357187" y="454343"/>
                      <a:pt x="345758" y="479108"/>
                    </a:cubicBezTo>
                    <a:lnTo>
                      <a:pt x="130492" y="479108"/>
                    </a:lnTo>
                    <a:cubicBezTo>
                      <a:pt x="118110" y="454343"/>
                      <a:pt x="94298" y="409575"/>
                      <a:pt x="72390" y="384810"/>
                    </a:cubicBezTo>
                    <a:cubicBezTo>
                      <a:pt x="56197" y="366712"/>
                      <a:pt x="43815" y="345758"/>
                      <a:pt x="34290" y="322898"/>
                    </a:cubicBezTo>
                    <a:cubicBezTo>
                      <a:pt x="24765" y="299085"/>
                      <a:pt x="20003" y="273368"/>
                      <a:pt x="19050" y="246698"/>
                    </a:cubicBezTo>
                    <a:lnTo>
                      <a:pt x="19050" y="239078"/>
                    </a:lnTo>
                    <a:cubicBezTo>
                      <a:pt x="19050" y="118110"/>
                      <a:pt x="117158" y="20003"/>
                      <a:pt x="238125" y="20003"/>
                    </a:cubicBezTo>
                    <a:cubicBezTo>
                      <a:pt x="359093" y="20003"/>
                      <a:pt x="457200" y="118110"/>
                      <a:pt x="457200" y="239078"/>
                    </a:cubicBezTo>
                    <a:lnTo>
                      <a:pt x="457200" y="239078"/>
                    </a:lnTo>
                    <a:lnTo>
                      <a:pt x="457200" y="246698"/>
                    </a:lnTo>
                    <a:close/>
                  </a:path>
                </a:pathLst>
              </a:custGeom>
              <a:grpFill/>
              <a:ln w="9525" cap="flat">
                <a:solidFill>
                  <a:srgbClr val="409132"/>
                </a:solidFill>
                <a:prstDash val="solid"/>
                <a:miter/>
              </a:ln>
            </p:spPr>
            <p:txBody>
              <a:bodyPr/>
              <a:lstStyle/>
              <a:p>
                <a:pPr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black"/>
                  </a:solidFill>
                  <a:latin typeface="Aptos" panose="02110004020202020204"/>
                  <a:cs typeface="+mn-cs"/>
                </a:endParaRPr>
              </a:p>
            </p:txBody>
          </p:sp>
          <p:sp>
            <p:nvSpPr>
              <p:cNvPr id="95" name="Freeform: Shape 94">
                <a:extLst>
                  <a:ext uri="{FF2B5EF4-FFF2-40B4-BE49-F238E27FC236}">
                    <a16:creationId xmlns:a16="http://schemas.microsoft.com/office/drawing/2014/main" id="{E843DA7E-702D-640B-C332-44BBEE5E582C}"/>
                  </a:ext>
                </a:extLst>
              </p:cNvPr>
              <p:cNvSpPr/>
              <p:nvPr/>
            </p:nvSpPr>
            <p:spPr>
              <a:xfrm>
                <a:off x="6657328" y="4865576"/>
                <a:ext cx="228600" cy="19050"/>
              </a:xfrm>
              <a:custGeom>
                <a:avLst/>
                <a:gdLst>
                  <a:gd name="csX0" fmla="*/ 219075 w 228600"/>
                  <a:gd name="csY0" fmla="*/ 0 h 19050"/>
                  <a:gd name="csX1" fmla="*/ 9525 w 228600"/>
                  <a:gd name="csY1" fmla="*/ 0 h 19050"/>
                  <a:gd name="csX2" fmla="*/ 0 w 228600"/>
                  <a:gd name="csY2" fmla="*/ 9525 h 19050"/>
                  <a:gd name="csX3" fmla="*/ 9525 w 228600"/>
                  <a:gd name="csY3" fmla="*/ 19050 h 19050"/>
                  <a:gd name="csX4" fmla="*/ 219075 w 228600"/>
                  <a:gd name="csY4" fmla="*/ 19050 h 19050"/>
                  <a:gd name="csX5" fmla="*/ 228600 w 228600"/>
                  <a:gd name="csY5" fmla="*/ 9525 h 19050"/>
                  <a:gd name="csX6" fmla="*/ 219075 w 228600"/>
                  <a:gd name="csY6" fmla="*/ 0 h 1905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</a:cxnLst>
                <a:rect l="l" t="t" r="r" b="b"/>
                <a:pathLst>
                  <a:path w="228600" h="19050">
                    <a:moveTo>
                      <a:pt x="219075" y="0"/>
                    </a:moveTo>
                    <a:lnTo>
                      <a:pt x="9525" y="0"/>
                    </a:lnTo>
                    <a:cubicBezTo>
                      <a:pt x="3810" y="0"/>
                      <a:pt x="0" y="3810"/>
                      <a:pt x="0" y="9525"/>
                    </a:cubicBezTo>
                    <a:cubicBezTo>
                      <a:pt x="0" y="15240"/>
                      <a:pt x="3810" y="19050"/>
                      <a:pt x="9525" y="19050"/>
                    </a:cubicBezTo>
                    <a:lnTo>
                      <a:pt x="219075" y="19050"/>
                    </a:lnTo>
                    <a:cubicBezTo>
                      <a:pt x="224790" y="19050"/>
                      <a:pt x="228600" y="15240"/>
                      <a:pt x="228600" y="9525"/>
                    </a:cubicBezTo>
                    <a:cubicBezTo>
                      <a:pt x="228600" y="3810"/>
                      <a:pt x="224790" y="0"/>
                      <a:pt x="219075" y="0"/>
                    </a:cubicBezTo>
                    <a:close/>
                  </a:path>
                </a:pathLst>
              </a:custGeom>
              <a:grpFill/>
              <a:ln w="9525" cap="flat">
                <a:solidFill>
                  <a:srgbClr val="409132"/>
                </a:solidFill>
                <a:prstDash val="solid"/>
                <a:miter/>
              </a:ln>
            </p:spPr>
            <p:txBody>
              <a:bodyPr/>
              <a:lstStyle/>
              <a:p>
                <a:pPr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black"/>
                  </a:solidFill>
                  <a:latin typeface="Aptos" panose="02110004020202020204"/>
                  <a:cs typeface="+mn-cs"/>
                </a:endParaRPr>
              </a:p>
            </p:txBody>
          </p:sp>
          <p:sp>
            <p:nvSpPr>
              <p:cNvPr id="96" name="Freeform: Shape 95">
                <a:extLst>
                  <a:ext uri="{FF2B5EF4-FFF2-40B4-BE49-F238E27FC236}">
                    <a16:creationId xmlns:a16="http://schemas.microsoft.com/office/drawing/2014/main" id="{098B54EE-64D5-3A1B-2A47-A24224614FCB}"/>
                  </a:ext>
                </a:extLst>
              </p:cNvPr>
              <p:cNvSpPr/>
              <p:nvPr/>
            </p:nvSpPr>
            <p:spPr>
              <a:xfrm>
                <a:off x="6764007" y="4171200"/>
                <a:ext cx="19050" cy="104775"/>
              </a:xfrm>
              <a:custGeom>
                <a:avLst/>
                <a:gdLst>
                  <a:gd name="csX0" fmla="*/ 9525 w 19050"/>
                  <a:gd name="csY0" fmla="*/ 104775 h 104775"/>
                  <a:gd name="csX1" fmla="*/ 19050 w 19050"/>
                  <a:gd name="csY1" fmla="*/ 95250 h 104775"/>
                  <a:gd name="csX2" fmla="*/ 19050 w 19050"/>
                  <a:gd name="csY2" fmla="*/ 9525 h 104775"/>
                  <a:gd name="csX3" fmla="*/ 9525 w 19050"/>
                  <a:gd name="csY3" fmla="*/ 0 h 104775"/>
                  <a:gd name="csX4" fmla="*/ 0 w 19050"/>
                  <a:gd name="csY4" fmla="*/ 9525 h 104775"/>
                  <a:gd name="csX5" fmla="*/ 0 w 19050"/>
                  <a:gd name="csY5" fmla="*/ 95250 h 104775"/>
                  <a:gd name="csX6" fmla="*/ 9525 w 19050"/>
                  <a:gd name="csY6" fmla="*/ 104775 h 104775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</a:cxnLst>
                <a:rect l="l" t="t" r="r" b="b"/>
                <a:pathLst>
                  <a:path w="19050" h="104775">
                    <a:moveTo>
                      <a:pt x="9525" y="104775"/>
                    </a:moveTo>
                    <a:cubicBezTo>
                      <a:pt x="15240" y="104775"/>
                      <a:pt x="19050" y="100965"/>
                      <a:pt x="19050" y="95250"/>
                    </a:cubicBezTo>
                    <a:lnTo>
                      <a:pt x="19050" y="9525"/>
                    </a:lnTo>
                    <a:cubicBezTo>
                      <a:pt x="19050" y="3810"/>
                      <a:pt x="15240" y="0"/>
                      <a:pt x="9525" y="0"/>
                    </a:cubicBezTo>
                    <a:cubicBezTo>
                      <a:pt x="3810" y="0"/>
                      <a:pt x="0" y="3810"/>
                      <a:pt x="0" y="9525"/>
                    </a:cubicBezTo>
                    <a:lnTo>
                      <a:pt x="0" y="95250"/>
                    </a:lnTo>
                    <a:cubicBezTo>
                      <a:pt x="0" y="100965"/>
                      <a:pt x="3810" y="104775"/>
                      <a:pt x="9525" y="104775"/>
                    </a:cubicBezTo>
                    <a:close/>
                  </a:path>
                </a:pathLst>
              </a:custGeom>
              <a:grpFill/>
              <a:ln w="9525" cap="flat">
                <a:solidFill>
                  <a:srgbClr val="409132"/>
                </a:solidFill>
                <a:prstDash val="solid"/>
                <a:miter/>
              </a:ln>
            </p:spPr>
            <p:txBody>
              <a:bodyPr/>
              <a:lstStyle/>
              <a:p>
                <a:pPr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black"/>
                  </a:solidFill>
                  <a:latin typeface="Aptos" panose="02110004020202020204"/>
                  <a:cs typeface="+mn-cs"/>
                </a:endParaRPr>
              </a:p>
            </p:txBody>
          </p:sp>
          <p:sp>
            <p:nvSpPr>
              <p:cNvPr id="97" name="Freeform: Shape 96">
                <a:extLst>
                  <a:ext uri="{FF2B5EF4-FFF2-40B4-BE49-F238E27FC236}">
                    <a16:creationId xmlns:a16="http://schemas.microsoft.com/office/drawing/2014/main" id="{615F2581-60A5-E5AE-6AC3-576305CDCFAA}"/>
                  </a:ext>
                </a:extLst>
              </p:cNvPr>
              <p:cNvSpPr/>
              <p:nvPr/>
            </p:nvSpPr>
            <p:spPr>
              <a:xfrm>
                <a:off x="6389677" y="4542676"/>
                <a:ext cx="104775" cy="19050"/>
              </a:xfrm>
              <a:custGeom>
                <a:avLst/>
                <a:gdLst>
                  <a:gd name="csX0" fmla="*/ 95250 w 104775"/>
                  <a:gd name="csY0" fmla="*/ 0 h 19050"/>
                  <a:gd name="csX1" fmla="*/ 9525 w 104775"/>
                  <a:gd name="csY1" fmla="*/ 0 h 19050"/>
                  <a:gd name="csX2" fmla="*/ 0 w 104775"/>
                  <a:gd name="csY2" fmla="*/ 9525 h 19050"/>
                  <a:gd name="csX3" fmla="*/ 9525 w 104775"/>
                  <a:gd name="csY3" fmla="*/ 19050 h 19050"/>
                  <a:gd name="csX4" fmla="*/ 95250 w 104775"/>
                  <a:gd name="csY4" fmla="*/ 19050 h 19050"/>
                  <a:gd name="csX5" fmla="*/ 104775 w 104775"/>
                  <a:gd name="csY5" fmla="*/ 9525 h 19050"/>
                  <a:gd name="csX6" fmla="*/ 95250 w 104775"/>
                  <a:gd name="csY6" fmla="*/ 0 h 1905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</a:cxnLst>
                <a:rect l="l" t="t" r="r" b="b"/>
                <a:pathLst>
                  <a:path w="104775" h="19050">
                    <a:moveTo>
                      <a:pt x="95250" y="0"/>
                    </a:moveTo>
                    <a:lnTo>
                      <a:pt x="9525" y="0"/>
                    </a:lnTo>
                    <a:cubicBezTo>
                      <a:pt x="3810" y="0"/>
                      <a:pt x="0" y="3810"/>
                      <a:pt x="0" y="9525"/>
                    </a:cubicBezTo>
                    <a:cubicBezTo>
                      <a:pt x="0" y="15240"/>
                      <a:pt x="3810" y="19050"/>
                      <a:pt x="9525" y="19050"/>
                    </a:cubicBezTo>
                    <a:lnTo>
                      <a:pt x="95250" y="19050"/>
                    </a:lnTo>
                    <a:cubicBezTo>
                      <a:pt x="100965" y="19050"/>
                      <a:pt x="104775" y="15240"/>
                      <a:pt x="104775" y="9525"/>
                    </a:cubicBezTo>
                    <a:cubicBezTo>
                      <a:pt x="104775" y="3810"/>
                      <a:pt x="100013" y="0"/>
                      <a:pt x="95250" y="0"/>
                    </a:cubicBezTo>
                    <a:close/>
                  </a:path>
                </a:pathLst>
              </a:custGeom>
              <a:grpFill/>
              <a:ln w="9525" cap="flat">
                <a:solidFill>
                  <a:srgbClr val="409132"/>
                </a:solidFill>
                <a:prstDash val="solid"/>
                <a:miter/>
              </a:ln>
            </p:spPr>
            <p:txBody>
              <a:bodyPr/>
              <a:lstStyle/>
              <a:p>
                <a:pPr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black"/>
                  </a:solidFill>
                  <a:latin typeface="Aptos" panose="02110004020202020204"/>
                  <a:cs typeface="+mn-cs"/>
                </a:endParaRPr>
              </a:p>
            </p:txBody>
          </p:sp>
          <p:sp>
            <p:nvSpPr>
              <p:cNvPr id="98" name="Freeform: Shape 97">
                <a:extLst>
                  <a:ext uri="{FF2B5EF4-FFF2-40B4-BE49-F238E27FC236}">
                    <a16:creationId xmlns:a16="http://schemas.microsoft.com/office/drawing/2014/main" id="{6732B725-B91B-4874-283D-90F870A7BBBB}"/>
                  </a:ext>
                </a:extLst>
              </p:cNvPr>
              <p:cNvSpPr/>
              <p:nvPr/>
            </p:nvSpPr>
            <p:spPr>
              <a:xfrm>
                <a:off x="7046901" y="4542679"/>
                <a:ext cx="104775" cy="19050"/>
              </a:xfrm>
              <a:custGeom>
                <a:avLst/>
                <a:gdLst>
                  <a:gd name="csX0" fmla="*/ 95250 w 104775"/>
                  <a:gd name="csY0" fmla="*/ 0 h 19050"/>
                  <a:gd name="csX1" fmla="*/ 9525 w 104775"/>
                  <a:gd name="csY1" fmla="*/ 0 h 19050"/>
                  <a:gd name="csX2" fmla="*/ 0 w 104775"/>
                  <a:gd name="csY2" fmla="*/ 9525 h 19050"/>
                  <a:gd name="csX3" fmla="*/ 9525 w 104775"/>
                  <a:gd name="csY3" fmla="*/ 19050 h 19050"/>
                  <a:gd name="csX4" fmla="*/ 95250 w 104775"/>
                  <a:gd name="csY4" fmla="*/ 19050 h 19050"/>
                  <a:gd name="csX5" fmla="*/ 104775 w 104775"/>
                  <a:gd name="csY5" fmla="*/ 9525 h 19050"/>
                  <a:gd name="csX6" fmla="*/ 95250 w 104775"/>
                  <a:gd name="csY6" fmla="*/ 0 h 1905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</a:cxnLst>
                <a:rect l="l" t="t" r="r" b="b"/>
                <a:pathLst>
                  <a:path w="104775" h="19050">
                    <a:moveTo>
                      <a:pt x="95250" y="0"/>
                    </a:moveTo>
                    <a:lnTo>
                      <a:pt x="9525" y="0"/>
                    </a:lnTo>
                    <a:cubicBezTo>
                      <a:pt x="3810" y="0"/>
                      <a:pt x="0" y="3810"/>
                      <a:pt x="0" y="9525"/>
                    </a:cubicBezTo>
                    <a:cubicBezTo>
                      <a:pt x="0" y="15240"/>
                      <a:pt x="3810" y="19050"/>
                      <a:pt x="9525" y="19050"/>
                    </a:cubicBezTo>
                    <a:lnTo>
                      <a:pt x="95250" y="19050"/>
                    </a:lnTo>
                    <a:cubicBezTo>
                      <a:pt x="100965" y="19050"/>
                      <a:pt x="104775" y="15240"/>
                      <a:pt x="104775" y="9525"/>
                    </a:cubicBezTo>
                    <a:cubicBezTo>
                      <a:pt x="104775" y="3810"/>
                      <a:pt x="100013" y="0"/>
                      <a:pt x="95250" y="0"/>
                    </a:cubicBezTo>
                    <a:close/>
                  </a:path>
                </a:pathLst>
              </a:custGeom>
              <a:grpFill/>
              <a:ln w="9525" cap="flat">
                <a:solidFill>
                  <a:srgbClr val="409132"/>
                </a:solidFill>
                <a:prstDash val="solid"/>
                <a:miter/>
              </a:ln>
            </p:spPr>
            <p:txBody>
              <a:bodyPr/>
              <a:lstStyle/>
              <a:p>
                <a:pPr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black"/>
                  </a:solidFill>
                  <a:latin typeface="Aptos" panose="02110004020202020204"/>
                  <a:cs typeface="+mn-cs"/>
                </a:endParaRPr>
              </a:p>
            </p:txBody>
          </p:sp>
          <p:sp>
            <p:nvSpPr>
              <p:cNvPr id="99" name="Freeform: Shape 98">
                <a:extLst>
                  <a:ext uri="{FF2B5EF4-FFF2-40B4-BE49-F238E27FC236}">
                    <a16:creationId xmlns:a16="http://schemas.microsoft.com/office/drawing/2014/main" id="{2C656A6D-2966-9AB7-5DB7-CF50138F5BE5}"/>
                  </a:ext>
                </a:extLst>
              </p:cNvPr>
              <p:cNvSpPr/>
              <p:nvPr/>
            </p:nvSpPr>
            <p:spPr>
              <a:xfrm>
                <a:off x="6498125" y="4279651"/>
                <a:ext cx="80141" cy="80140"/>
              </a:xfrm>
              <a:custGeom>
                <a:avLst/>
                <a:gdLst>
                  <a:gd name="csX0" fmla="*/ 63949 w 80141"/>
                  <a:gd name="csY0" fmla="*/ 77284 h 80141"/>
                  <a:gd name="csX1" fmla="*/ 77284 w 80141"/>
                  <a:gd name="csY1" fmla="*/ 77284 h 80141"/>
                  <a:gd name="csX2" fmla="*/ 77284 w 80141"/>
                  <a:gd name="csY2" fmla="*/ 63949 h 80141"/>
                  <a:gd name="csX3" fmla="*/ 16324 w 80141"/>
                  <a:gd name="csY3" fmla="*/ 2989 h 80141"/>
                  <a:gd name="csX4" fmla="*/ 2989 w 80141"/>
                  <a:gd name="csY4" fmla="*/ 2037 h 80141"/>
                  <a:gd name="csX5" fmla="*/ 2037 w 80141"/>
                  <a:gd name="csY5" fmla="*/ 15372 h 80141"/>
                  <a:gd name="csX6" fmla="*/ 2989 w 80141"/>
                  <a:gd name="csY6" fmla="*/ 16324 h 80141"/>
                  <a:gd name="csX7" fmla="*/ 63949 w 80141"/>
                  <a:gd name="csY7" fmla="*/ 77284 h 80141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</a:cxnLst>
                <a:rect l="l" t="t" r="r" b="b"/>
                <a:pathLst>
                  <a:path w="80141" h="80141">
                    <a:moveTo>
                      <a:pt x="63949" y="77284"/>
                    </a:moveTo>
                    <a:cubicBezTo>
                      <a:pt x="67759" y="81094"/>
                      <a:pt x="73474" y="81094"/>
                      <a:pt x="77284" y="77284"/>
                    </a:cubicBezTo>
                    <a:cubicBezTo>
                      <a:pt x="81094" y="73474"/>
                      <a:pt x="81094" y="67759"/>
                      <a:pt x="77284" y="63949"/>
                    </a:cubicBezTo>
                    <a:lnTo>
                      <a:pt x="16324" y="2989"/>
                    </a:lnTo>
                    <a:cubicBezTo>
                      <a:pt x="12514" y="-821"/>
                      <a:pt x="6799" y="-821"/>
                      <a:pt x="2989" y="2037"/>
                    </a:cubicBezTo>
                    <a:cubicBezTo>
                      <a:pt x="-821" y="5847"/>
                      <a:pt x="-821" y="11562"/>
                      <a:pt x="2037" y="15372"/>
                    </a:cubicBezTo>
                    <a:cubicBezTo>
                      <a:pt x="2037" y="15372"/>
                      <a:pt x="2037" y="15372"/>
                      <a:pt x="2989" y="16324"/>
                    </a:cubicBezTo>
                    <a:lnTo>
                      <a:pt x="63949" y="77284"/>
                    </a:lnTo>
                    <a:close/>
                  </a:path>
                </a:pathLst>
              </a:custGeom>
              <a:grpFill/>
              <a:ln w="9525" cap="flat">
                <a:solidFill>
                  <a:srgbClr val="409132"/>
                </a:solidFill>
                <a:prstDash val="solid"/>
                <a:miter/>
              </a:ln>
            </p:spPr>
            <p:txBody>
              <a:bodyPr/>
              <a:lstStyle/>
              <a:p>
                <a:pPr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black"/>
                  </a:solidFill>
                  <a:latin typeface="Aptos" panose="02110004020202020204"/>
                  <a:cs typeface="+mn-cs"/>
                </a:endParaRPr>
              </a:p>
            </p:txBody>
          </p:sp>
          <p:sp>
            <p:nvSpPr>
              <p:cNvPr id="100" name="Freeform: Shape 99">
                <a:extLst>
                  <a:ext uri="{FF2B5EF4-FFF2-40B4-BE49-F238E27FC236}">
                    <a16:creationId xmlns:a16="http://schemas.microsoft.com/office/drawing/2014/main" id="{68EDE942-C1C1-1486-E16E-81157BFE5592}"/>
                  </a:ext>
                </a:extLst>
              </p:cNvPr>
              <p:cNvSpPr/>
              <p:nvPr/>
            </p:nvSpPr>
            <p:spPr>
              <a:xfrm>
                <a:off x="6963085" y="4744608"/>
                <a:ext cx="80010" cy="80009"/>
              </a:xfrm>
              <a:custGeom>
                <a:avLst/>
                <a:gdLst>
                  <a:gd name="csX0" fmla="*/ 16193 w 80010"/>
                  <a:gd name="csY0" fmla="*/ 2858 h 80009"/>
                  <a:gd name="csX1" fmla="*/ 2858 w 80010"/>
                  <a:gd name="csY1" fmla="*/ 2858 h 80009"/>
                  <a:gd name="csX2" fmla="*/ 2858 w 80010"/>
                  <a:gd name="csY2" fmla="*/ 16193 h 80009"/>
                  <a:gd name="csX3" fmla="*/ 2858 w 80010"/>
                  <a:gd name="csY3" fmla="*/ 16193 h 80009"/>
                  <a:gd name="csX4" fmla="*/ 63818 w 80010"/>
                  <a:gd name="csY4" fmla="*/ 77153 h 80009"/>
                  <a:gd name="csX5" fmla="*/ 77153 w 80010"/>
                  <a:gd name="csY5" fmla="*/ 77153 h 80009"/>
                  <a:gd name="csX6" fmla="*/ 77153 w 80010"/>
                  <a:gd name="csY6" fmla="*/ 63818 h 80009"/>
                  <a:gd name="csX7" fmla="*/ 16193 w 80010"/>
                  <a:gd name="csY7" fmla="*/ 2858 h 800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</a:cxnLst>
                <a:rect l="l" t="t" r="r" b="b"/>
                <a:pathLst>
                  <a:path w="80010" h="80009">
                    <a:moveTo>
                      <a:pt x="16193" y="2858"/>
                    </a:moveTo>
                    <a:cubicBezTo>
                      <a:pt x="12383" y="-953"/>
                      <a:pt x="6668" y="-953"/>
                      <a:pt x="2858" y="2858"/>
                    </a:cubicBezTo>
                    <a:cubicBezTo>
                      <a:pt x="-953" y="6668"/>
                      <a:pt x="-953" y="12383"/>
                      <a:pt x="2858" y="16193"/>
                    </a:cubicBezTo>
                    <a:cubicBezTo>
                      <a:pt x="2858" y="16193"/>
                      <a:pt x="2858" y="16193"/>
                      <a:pt x="2858" y="16193"/>
                    </a:cubicBezTo>
                    <a:lnTo>
                      <a:pt x="63818" y="77153"/>
                    </a:lnTo>
                    <a:cubicBezTo>
                      <a:pt x="67628" y="80962"/>
                      <a:pt x="73343" y="80962"/>
                      <a:pt x="77153" y="77153"/>
                    </a:cubicBezTo>
                    <a:cubicBezTo>
                      <a:pt x="80963" y="73343"/>
                      <a:pt x="80963" y="67628"/>
                      <a:pt x="77153" y="63818"/>
                    </a:cubicBezTo>
                    <a:lnTo>
                      <a:pt x="16193" y="2858"/>
                    </a:lnTo>
                    <a:close/>
                  </a:path>
                </a:pathLst>
              </a:custGeom>
              <a:grpFill/>
              <a:ln w="9525" cap="flat">
                <a:solidFill>
                  <a:srgbClr val="409132"/>
                </a:solidFill>
                <a:prstDash val="solid"/>
                <a:miter/>
              </a:ln>
            </p:spPr>
            <p:txBody>
              <a:bodyPr/>
              <a:lstStyle/>
              <a:p>
                <a:pPr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black"/>
                  </a:solidFill>
                  <a:latin typeface="Aptos" panose="02110004020202020204"/>
                  <a:cs typeface="+mn-cs"/>
                </a:endParaRPr>
              </a:p>
            </p:txBody>
          </p:sp>
          <p:sp>
            <p:nvSpPr>
              <p:cNvPr id="101" name="Freeform: Shape 100">
                <a:extLst>
                  <a:ext uri="{FF2B5EF4-FFF2-40B4-BE49-F238E27FC236}">
                    <a16:creationId xmlns:a16="http://schemas.microsoft.com/office/drawing/2014/main" id="{7A44F0AB-7183-EDD1-6488-D2B22200E95B}"/>
                  </a:ext>
                </a:extLst>
              </p:cNvPr>
              <p:cNvSpPr/>
              <p:nvPr/>
            </p:nvSpPr>
            <p:spPr>
              <a:xfrm>
                <a:off x="6962942" y="4278830"/>
                <a:ext cx="80141" cy="80140"/>
              </a:xfrm>
              <a:custGeom>
                <a:avLst/>
                <a:gdLst>
                  <a:gd name="csX0" fmla="*/ 62044 w 80141"/>
                  <a:gd name="csY0" fmla="*/ 4763 h 80141"/>
                  <a:gd name="csX1" fmla="*/ 2989 w 80141"/>
                  <a:gd name="csY1" fmla="*/ 63818 h 80141"/>
                  <a:gd name="csX2" fmla="*/ 2037 w 80141"/>
                  <a:gd name="csY2" fmla="*/ 77153 h 80141"/>
                  <a:gd name="csX3" fmla="*/ 15372 w 80141"/>
                  <a:gd name="csY3" fmla="*/ 78105 h 80141"/>
                  <a:gd name="csX4" fmla="*/ 16324 w 80141"/>
                  <a:gd name="csY4" fmla="*/ 77153 h 80141"/>
                  <a:gd name="csX5" fmla="*/ 77284 w 80141"/>
                  <a:gd name="csY5" fmla="*/ 16193 h 80141"/>
                  <a:gd name="csX6" fmla="*/ 77284 w 80141"/>
                  <a:gd name="csY6" fmla="*/ 2858 h 80141"/>
                  <a:gd name="csX7" fmla="*/ 63949 w 80141"/>
                  <a:gd name="csY7" fmla="*/ 2858 h 80141"/>
                  <a:gd name="csX8" fmla="*/ 62044 w 80141"/>
                  <a:gd name="csY8" fmla="*/ 4763 h 80141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</a:cxnLst>
                <a:rect l="l" t="t" r="r" b="b"/>
                <a:pathLst>
                  <a:path w="80141" h="80141">
                    <a:moveTo>
                      <a:pt x="62044" y="4763"/>
                    </a:moveTo>
                    <a:lnTo>
                      <a:pt x="2989" y="63818"/>
                    </a:lnTo>
                    <a:cubicBezTo>
                      <a:pt x="-821" y="67628"/>
                      <a:pt x="-821" y="73343"/>
                      <a:pt x="2037" y="77153"/>
                    </a:cubicBezTo>
                    <a:cubicBezTo>
                      <a:pt x="5847" y="80962"/>
                      <a:pt x="11562" y="80962"/>
                      <a:pt x="15372" y="78105"/>
                    </a:cubicBezTo>
                    <a:cubicBezTo>
                      <a:pt x="15372" y="78105"/>
                      <a:pt x="15372" y="78105"/>
                      <a:pt x="16324" y="77153"/>
                    </a:cubicBezTo>
                    <a:lnTo>
                      <a:pt x="77284" y="16193"/>
                    </a:lnTo>
                    <a:cubicBezTo>
                      <a:pt x="81094" y="12383"/>
                      <a:pt x="81094" y="6668"/>
                      <a:pt x="77284" y="2858"/>
                    </a:cubicBezTo>
                    <a:cubicBezTo>
                      <a:pt x="73474" y="-953"/>
                      <a:pt x="67759" y="-953"/>
                      <a:pt x="63949" y="2858"/>
                    </a:cubicBezTo>
                    <a:lnTo>
                      <a:pt x="62044" y="4763"/>
                    </a:lnTo>
                    <a:close/>
                  </a:path>
                </a:pathLst>
              </a:custGeom>
              <a:grpFill/>
              <a:ln w="9525" cap="flat">
                <a:solidFill>
                  <a:srgbClr val="409132"/>
                </a:solidFill>
                <a:prstDash val="solid"/>
                <a:miter/>
              </a:ln>
            </p:spPr>
            <p:txBody>
              <a:bodyPr/>
              <a:lstStyle/>
              <a:p>
                <a:pPr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black"/>
                  </a:solidFill>
                  <a:latin typeface="Aptos" panose="02110004020202020204"/>
                  <a:cs typeface="+mn-cs"/>
                </a:endParaRPr>
              </a:p>
            </p:txBody>
          </p:sp>
          <p:sp>
            <p:nvSpPr>
              <p:cNvPr id="102" name="Freeform: Shape 101">
                <a:extLst>
                  <a:ext uri="{FF2B5EF4-FFF2-40B4-BE49-F238E27FC236}">
                    <a16:creationId xmlns:a16="http://schemas.microsoft.com/office/drawing/2014/main" id="{3EBC6DC0-5E70-91B9-8C0A-8530725B1323}"/>
                  </a:ext>
                </a:extLst>
              </p:cNvPr>
              <p:cNvSpPr/>
              <p:nvPr/>
            </p:nvSpPr>
            <p:spPr>
              <a:xfrm>
                <a:off x="6498260" y="4744605"/>
                <a:ext cx="80009" cy="80009"/>
              </a:xfrm>
              <a:custGeom>
                <a:avLst/>
                <a:gdLst>
                  <a:gd name="csX0" fmla="*/ 63818 w 80010"/>
                  <a:gd name="csY0" fmla="*/ 2858 h 80009"/>
                  <a:gd name="csX1" fmla="*/ 2857 w 80010"/>
                  <a:gd name="csY1" fmla="*/ 63818 h 80009"/>
                  <a:gd name="csX2" fmla="*/ 2857 w 80010"/>
                  <a:gd name="csY2" fmla="*/ 77153 h 80009"/>
                  <a:gd name="csX3" fmla="*/ 16193 w 80010"/>
                  <a:gd name="csY3" fmla="*/ 77153 h 80009"/>
                  <a:gd name="csX4" fmla="*/ 16193 w 80010"/>
                  <a:gd name="csY4" fmla="*/ 77153 h 80009"/>
                  <a:gd name="csX5" fmla="*/ 77153 w 80010"/>
                  <a:gd name="csY5" fmla="*/ 16193 h 80009"/>
                  <a:gd name="csX6" fmla="*/ 77153 w 80010"/>
                  <a:gd name="csY6" fmla="*/ 2858 h 80009"/>
                  <a:gd name="csX7" fmla="*/ 63818 w 80010"/>
                  <a:gd name="csY7" fmla="*/ 2858 h 80009"/>
                  <a:gd name="csX8" fmla="*/ 63818 w 80010"/>
                  <a:gd name="csY8" fmla="*/ 2858 h 800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</a:cxnLst>
                <a:rect l="l" t="t" r="r" b="b"/>
                <a:pathLst>
                  <a:path w="80010" h="80009">
                    <a:moveTo>
                      <a:pt x="63818" y="2858"/>
                    </a:moveTo>
                    <a:lnTo>
                      <a:pt x="2857" y="63818"/>
                    </a:lnTo>
                    <a:cubicBezTo>
                      <a:pt x="-952" y="67628"/>
                      <a:pt x="-952" y="73343"/>
                      <a:pt x="2857" y="77153"/>
                    </a:cubicBezTo>
                    <a:cubicBezTo>
                      <a:pt x="6668" y="80962"/>
                      <a:pt x="12382" y="80962"/>
                      <a:pt x="16193" y="77153"/>
                    </a:cubicBezTo>
                    <a:cubicBezTo>
                      <a:pt x="16193" y="77153"/>
                      <a:pt x="16193" y="77153"/>
                      <a:pt x="16193" y="77153"/>
                    </a:cubicBezTo>
                    <a:lnTo>
                      <a:pt x="77153" y="16193"/>
                    </a:lnTo>
                    <a:cubicBezTo>
                      <a:pt x="80963" y="12383"/>
                      <a:pt x="80963" y="6668"/>
                      <a:pt x="77153" y="2858"/>
                    </a:cubicBezTo>
                    <a:cubicBezTo>
                      <a:pt x="73343" y="-953"/>
                      <a:pt x="67628" y="-953"/>
                      <a:pt x="63818" y="2858"/>
                    </a:cubicBezTo>
                    <a:lnTo>
                      <a:pt x="63818" y="2858"/>
                    </a:lnTo>
                    <a:close/>
                  </a:path>
                </a:pathLst>
              </a:custGeom>
              <a:grpFill/>
              <a:ln w="9525" cap="flat">
                <a:solidFill>
                  <a:srgbClr val="409132"/>
                </a:solidFill>
                <a:prstDash val="solid"/>
                <a:miter/>
              </a:ln>
            </p:spPr>
            <p:txBody>
              <a:bodyPr/>
              <a:lstStyle/>
              <a:p>
                <a:pPr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black"/>
                  </a:solidFill>
                  <a:latin typeface="Aptos" panose="02110004020202020204"/>
                  <a:cs typeface="+mn-cs"/>
                </a:endParaRPr>
              </a:p>
            </p:txBody>
          </p:sp>
          <p:sp>
            <p:nvSpPr>
              <p:cNvPr id="103" name="Freeform: Shape 102">
                <a:extLst>
                  <a:ext uri="{FF2B5EF4-FFF2-40B4-BE49-F238E27FC236}">
                    <a16:creationId xmlns:a16="http://schemas.microsoft.com/office/drawing/2014/main" id="{B79D4650-92EF-027D-7000-546BD3E43371}"/>
                  </a:ext>
                </a:extLst>
              </p:cNvPr>
              <p:cNvSpPr/>
              <p:nvPr/>
            </p:nvSpPr>
            <p:spPr>
              <a:xfrm>
                <a:off x="6715430" y="4938916"/>
                <a:ext cx="110490" cy="60960"/>
              </a:xfrm>
              <a:custGeom>
                <a:avLst/>
                <a:gdLst>
                  <a:gd name="csX0" fmla="*/ 55245 w 110490"/>
                  <a:gd name="csY0" fmla="*/ 60960 h 60960"/>
                  <a:gd name="csX1" fmla="*/ 0 w 110490"/>
                  <a:gd name="csY1" fmla="*/ 10477 h 60960"/>
                  <a:gd name="csX2" fmla="*/ 8573 w 110490"/>
                  <a:gd name="csY2" fmla="*/ 0 h 60960"/>
                  <a:gd name="csX3" fmla="*/ 9525 w 110490"/>
                  <a:gd name="csY3" fmla="*/ 0 h 60960"/>
                  <a:gd name="csX4" fmla="*/ 100965 w 110490"/>
                  <a:gd name="csY4" fmla="*/ 0 h 60960"/>
                  <a:gd name="csX5" fmla="*/ 110490 w 110490"/>
                  <a:gd name="csY5" fmla="*/ 9525 h 60960"/>
                  <a:gd name="csX6" fmla="*/ 110490 w 110490"/>
                  <a:gd name="csY6" fmla="*/ 10477 h 60960"/>
                  <a:gd name="csX7" fmla="*/ 55245 w 110490"/>
                  <a:gd name="csY7" fmla="*/ 60960 h 60960"/>
                  <a:gd name="csX8" fmla="*/ 21907 w 110490"/>
                  <a:gd name="csY8" fmla="*/ 19050 h 60960"/>
                  <a:gd name="csX9" fmla="*/ 68580 w 110490"/>
                  <a:gd name="csY9" fmla="*/ 40005 h 60960"/>
                  <a:gd name="csX10" fmla="*/ 89535 w 110490"/>
                  <a:gd name="csY10" fmla="*/ 19050 h 60960"/>
                  <a:gd name="csX11" fmla="*/ 21907 w 110490"/>
                  <a:gd name="csY11" fmla="*/ 19050 h 6096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</a:cxnLst>
                <a:rect l="l" t="t" r="r" b="b"/>
                <a:pathLst>
                  <a:path w="110490" h="60960">
                    <a:moveTo>
                      <a:pt x="55245" y="60960"/>
                    </a:moveTo>
                    <a:cubicBezTo>
                      <a:pt x="26670" y="60960"/>
                      <a:pt x="2857" y="39052"/>
                      <a:pt x="0" y="10477"/>
                    </a:cubicBezTo>
                    <a:cubicBezTo>
                      <a:pt x="0" y="4763"/>
                      <a:pt x="3810" y="952"/>
                      <a:pt x="8573" y="0"/>
                    </a:cubicBezTo>
                    <a:cubicBezTo>
                      <a:pt x="8573" y="0"/>
                      <a:pt x="9525" y="0"/>
                      <a:pt x="9525" y="0"/>
                    </a:cubicBezTo>
                    <a:lnTo>
                      <a:pt x="100965" y="0"/>
                    </a:lnTo>
                    <a:cubicBezTo>
                      <a:pt x="106680" y="0"/>
                      <a:pt x="110490" y="3810"/>
                      <a:pt x="110490" y="9525"/>
                    </a:cubicBezTo>
                    <a:cubicBezTo>
                      <a:pt x="110490" y="9525"/>
                      <a:pt x="110490" y="10477"/>
                      <a:pt x="110490" y="10477"/>
                    </a:cubicBezTo>
                    <a:cubicBezTo>
                      <a:pt x="107632" y="39052"/>
                      <a:pt x="83820" y="60960"/>
                      <a:pt x="55245" y="60960"/>
                    </a:cubicBezTo>
                    <a:close/>
                    <a:moveTo>
                      <a:pt x="21907" y="19050"/>
                    </a:moveTo>
                    <a:cubicBezTo>
                      <a:pt x="29528" y="37148"/>
                      <a:pt x="50482" y="46673"/>
                      <a:pt x="68580" y="40005"/>
                    </a:cubicBezTo>
                    <a:cubicBezTo>
                      <a:pt x="78105" y="36195"/>
                      <a:pt x="85725" y="28575"/>
                      <a:pt x="89535" y="19050"/>
                    </a:cubicBezTo>
                    <a:lnTo>
                      <a:pt x="21907" y="19050"/>
                    </a:lnTo>
                    <a:close/>
                  </a:path>
                </a:pathLst>
              </a:custGeom>
              <a:grpFill/>
              <a:ln w="9525" cap="flat">
                <a:solidFill>
                  <a:srgbClr val="409132"/>
                </a:solidFill>
                <a:prstDash val="solid"/>
                <a:miter/>
              </a:ln>
            </p:spPr>
            <p:txBody>
              <a:bodyPr/>
              <a:lstStyle/>
              <a:p>
                <a:pPr defTabSz="914446" fontAlgn="auto">
                  <a:spcBef>
                    <a:spcPts val="0"/>
                  </a:spcBef>
                  <a:spcAft>
                    <a:spcPts val="0"/>
                  </a:spcAft>
                </a:pPr>
                <a:endParaRPr lang="lv-LV" sz="1800">
                  <a:solidFill>
                    <a:prstClr val="black"/>
                  </a:solidFill>
                  <a:latin typeface="Aptos" panose="02110004020202020204"/>
                  <a:cs typeface="+mn-cs"/>
                </a:endParaRPr>
              </a:p>
            </p:txBody>
          </p:sp>
        </p:grpSp>
        <p:pic>
          <p:nvPicPr>
            <p:cNvPr id="93" name="Graphic 92" descr="Leaf with solid fill">
              <a:extLst>
                <a:ext uri="{FF2B5EF4-FFF2-40B4-BE49-F238E27FC236}">
                  <a16:creationId xmlns:a16="http://schemas.microsoft.com/office/drawing/2014/main" id="{5B4E872C-C9E7-9589-40B3-B365A656527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6588924" y="4392926"/>
              <a:ext cx="363493" cy="363493"/>
            </a:xfrm>
            <a:prstGeom prst="rect">
              <a:avLst/>
            </a:prstGeom>
          </p:spPr>
        </p:pic>
      </p:grpSp>
      <p:sp>
        <p:nvSpPr>
          <p:cNvPr id="104" name="TextBox 103">
            <a:extLst>
              <a:ext uri="{FF2B5EF4-FFF2-40B4-BE49-F238E27FC236}">
                <a16:creationId xmlns:a16="http://schemas.microsoft.com/office/drawing/2014/main" id="{71FB3549-7714-D35A-088B-81DA2597DA96}"/>
              </a:ext>
            </a:extLst>
          </p:cNvPr>
          <p:cNvSpPr txBox="1"/>
          <p:nvPr/>
        </p:nvSpPr>
        <p:spPr>
          <a:xfrm>
            <a:off x="123354" y="1961667"/>
            <a:ext cx="140359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1050">
                <a:solidFill>
                  <a:srgbClr val="409132"/>
                </a:solidFill>
                <a:latin typeface="Aptos" panose="02110004020202020204"/>
                <a:cs typeface="+mn-cs"/>
              </a:rPr>
              <a:t>nepieciešams risināt</a:t>
            </a:r>
          </a:p>
        </p:txBody>
      </p:sp>
      <p:pic>
        <p:nvPicPr>
          <p:cNvPr id="105" name="Graphic 104" descr="Box outline">
            <a:extLst>
              <a:ext uri="{FF2B5EF4-FFF2-40B4-BE49-F238E27FC236}">
                <a16:creationId xmlns:a16="http://schemas.microsoft.com/office/drawing/2014/main" id="{0E6F6A50-4888-B60A-5B66-F355C325A55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617104" y="4897655"/>
            <a:ext cx="316241" cy="316241"/>
          </a:xfrm>
          <a:prstGeom prst="rect">
            <a:avLst/>
          </a:prstGeom>
        </p:spPr>
      </p:pic>
      <p:pic>
        <p:nvPicPr>
          <p:cNvPr id="106" name="Graphic 105" descr="Universal access outline">
            <a:extLst>
              <a:ext uri="{FF2B5EF4-FFF2-40B4-BE49-F238E27FC236}">
                <a16:creationId xmlns:a16="http://schemas.microsoft.com/office/drawing/2014/main" id="{F1A1860B-CDF5-1330-3ECA-E92CAB660CE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8967310" y="6152572"/>
            <a:ext cx="456956" cy="456956"/>
          </a:xfrm>
          <a:prstGeom prst="rect">
            <a:avLst/>
          </a:prstGeom>
        </p:spPr>
      </p:pic>
      <p:pic>
        <p:nvPicPr>
          <p:cNvPr id="107" name="Graphic 106" descr="User with solid fill">
            <a:extLst>
              <a:ext uri="{FF2B5EF4-FFF2-40B4-BE49-F238E27FC236}">
                <a16:creationId xmlns:a16="http://schemas.microsoft.com/office/drawing/2014/main" id="{6511705E-5894-D9F7-9850-3C9D0B5225D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251566" y="4797544"/>
            <a:ext cx="165110" cy="165110"/>
          </a:xfrm>
          <a:prstGeom prst="rect">
            <a:avLst/>
          </a:prstGeom>
        </p:spPr>
      </p:pic>
      <p:pic>
        <p:nvPicPr>
          <p:cNvPr id="108" name="Graphic 107" descr="User with solid fill">
            <a:extLst>
              <a:ext uri="{FF2B5EF4-FFF2-40B4-BE49-F238E27FC236}">
                <a16:creationId xmlns:a16="http://schemas.microsoft.com/office/drawing/2014/main" id="{10D031DC-4D97-226F-0446-4B5F4921FB8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7151896" y="4761330"/>
            <a:ext cx="228839" cy="228839"/>
          </a:xfrm>
          <a:prstGeom prst="rect">
            <a:avLst/>
          </a:prstGeom>
        </p:spPr>
      </p:pic>
      <p:pic>
        <p:nvPicPr>
          <p:cNvPr id="109" name="Graphic 108" descr="Gold bars outline">
            <a:extLst>
              <a:ext uri="{FF2B5EF4-FFF2-40B4-BE49-F238E27FC236}">
                <a16:creationId xmlns:a16="http://schemas.microsoft.com/office/drawing/2014/main" id="{48BF7259-D3EF-AFDE-EEEC-3CCD383A54C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7089682" y="3652243"/>
            <a:ext cx="382683" cy="382683"/>
          </a:xfrm>
          <a:prstGeom prst="rect">
            <a:avLst/>
          </a:prstGeom>
        </p:spPr>
      </p:pic>
      <p:sp>
        <p:nvSpPr>
          <p:cNvPr id="110" name="Oval 109">
            <a:extLst>
              <a:ext uri="{FF2B5EF4-FFF2-40B4-BE49-F238E27FC236}">
                <a16:creationId xmlns:a16="http://schemas.microsoft.com/office/drawing/2014/main" id="{980148AF-A8F3-33CD-C7D3-562054B15DFE}"/>
              </a:ext>
            </a:extLst>
          </p:cNvPr>
          <p:cNvSpPr/>
          <p:nvPr/>
        </p:nvSpPr>
        <p:spPr>
          <a:xfrm>
            <a:off x="10041952" y="4755402"/>
            <a:ext cx="144000" cy="144000"/>
          </a:xfrm>
          <a:custGeom>
            <a:avLst/>
            <a:gdLst>
              <a:gd name="csX0" fmla="*/ 0 w 144000"/>
              <a:gd name="csY0" fmla="*/ 72000 h 144000"/>
              <a:gd name="csX1" fmla="*/ 72000 w 144000"/>
              <a:gd name="csY1" fmla="*/ 0 h 144000"/>
              <a:gd name="csX2" fmla="*/ 144000 w 144000"/>
              <a:gd name="csY2" fmla="*/ 72000 h 144000"/>
              <a:gd name="csX3" fmla="*/ 72000 w 144000"/>
              <a:gd name="csY3" fmla="*/ 144000 h 144000"/>
              <a:gd name="csX4" fmla="*/ 0 w 144000"/>
              <a:gd name="csY4" fmla="*/ 72000 h 144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44000" h="144000" extrusionOk="0">
                <a:moveTo>
                  <a:pt x="0" y="72000"/>
                </a:moveTo>
                <a:cubicBezTo>
                  <a:pt x="-1201" y="34342"/>
                  <a:pt x="25368" y="-2836"/>
                  <a:pt x="72000" y="0"/>
                </a:cubicBezTo>
                <a:cubicBezTo>
                  <a:pt x="119200" y="-1098"/>
                  <a:pt x="142477" y="35009"/>
                  <a:pt x="144000" y="72000"/>
                </a:cubicBezTo>
                <a:cubicBezTo>
                  <a:pt x="138420" y="113630"/>
                  <a:pt x="107999" y="148453"/>
                  <a:pt x="72000" y="144000"/>
                </a:cubicBezTo>
                <a:cubicBezTo>
                  <a:pt x="38760" y="139778"/>
                  <a:pt x="-908" y="111973"/>
                  <a:pt x="0" y="72000"/>
                </a:cubicBezTo>
                <a:close/>
              </a:path>
            </a:pathLst>
          </a:custGeom>
          <a:noFill/>
          <a:ln>
            <a:solidFill>
              <a:srgbClr val="025841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pic>
        <p:nvPicPr>
          <p:cNvPr id="111" name="Graphic 110" descr="Checkmark with solid fill">
            <a:extLst>
              <a:ext uri="{FF2B5EF4-FFF2-40B4-BE49-F238E27FC236}">
                <a16:creationId xmlns:a16="http://schemas.microsoft.com/office/drawing/2014/main" id="{F2264F20-27BA-7762-0A37-A858EAF0DD4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70856" y="4778300"/>
            <a:ext cx="91440" cy="96798"/>
          </a:xfrm>
          <a:prstGeom prst="rect">
            <a:avLst/>
          </a:prstGeom>
        </p:spPr>
      </p:pic>
      <p:sp>
        <p:nvSpPr>
          <p:cNvPr id="112" name="TextBox 111">
            <a:extLst>
              <a:ext uri="{FF2B5EF4-FFF2-40B4-BE49-F238E27FC236}">
                <a16:creationId xmlns:a16="http://schemas.microsoft.com/office/drawing/2014/main" id="{C98DB4F2-7D8B-BF0D-3D79-EE0B8A8002CE}"/>
              </a:ext>
            </a:extLst>
          </p:cNvPr>
          <p:cNvSpPr txBox="1"/>
          <p:nvPr/>
        </p:nvSpPr>
        <p:spPr>
          <a:xfrm>
            <a:off x="9459849" y="6114917"/>
            <a:ext cx="26562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1000">
                <a:solidFill>
                  <a:prstClr val="black"/>
                </a:solidFill>
                <a:latin typeface="Aptos" panose="02110004020202020204"/>
                <a:cs typeface="+mn-cs"/>
              </a:rPr>
              <a:t>Nevienlīdzības mazināšana - </a:t>
            </a:r>
            <a:r>
              <a:rPr lang="lv-LV" sz="1000" b="1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sieviešu</a:t>
            </a:r>
            <a:r>
              <a:rPr lang="lv-LV" sz="1000">
                <a:solidFill>
                  <a:prstClr val="black"/>
                </a:solidFill>
                <a:latin typeface="Aptos" panose="02110004020202020204"/>
                <a:cs typeface="+mn-cs"/>
              </a:rPr>
              <a:t> un </a:t>
            </a:r>
            <a:r>
              <a:rPr lang="lv-LV" sz="1000" b="1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nelabvēlīgā</a:t>
            </a:r>
            <a:r>
              <a:rPr lang="lv-LV" sz="1000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 </a:t>
            </a:r>
            <a:r>
              <a:rPr lang="lv-LV" sz="1000" b="1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situācijā</a:t>
            </a:r>
            <a:r>
              <a:rPr lang="lv-LV" sz="1000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 </a:t>
            </a:r>
            <a:r>
              <a:rPr lang="lv-LV" sz="1000">
                <a:solidFill>
                  <a:prstClr val="black"/>
                </a:solidFill>
                <a:latin typeface="Aptos" panose="02110004020202020204"/>
                <a:cs typeface="+mn-cs"/>
              </a:rPr>
              <a:t>esošu </a:t>
            </a:r>
            <a:r>
              <a:rPr lang="lv-LV" sz="1000" b="1">
                <a:solidFill>
                  <a:prstClr val="black">
                    <a:lumMod val="95000"/>
                    <a:lumOff val="5000"/>
                  </a:prstClr>
                </a:solidFill>
                <a:latin typeface="Aptos" panose="02110004020202020204"/>
                <a:cs typeface="+mn-cs"/>
              </a:rPr>
              <a:t>personu</a:t>
            </a:r>
            <a:r>
              <a:rPr lang="lv-LV" sz="1000">
                <a:solidFill>
                  <a:prstClr val="black"/>
                </a:solidFill>
                <a:latin typeface="Aptos" panose="02110004020202020204"/>
                <a:cs typeface="+mn-cs"/>
              </a:rPr>
              <a:t> iekļaušanas veicināšana darba tirgū</a:t>
            </a:r>
          </a:p>
        </p:txBody>
      </p:sp>
      <p:pic>
        <p:nvPicPr>
          <p:cNvPr id="113" name="Graphic 112" descr="Piggy Bank outline">
            <a:extLst>
              <a:ext uri="{FF2B5EF4-FFF2-40B4-BE49-F238E27FC236}">
                <a16:creationId xmlns:a16="http://schemas.microsoft.com/office/drawing/2014/main" id="{08855591-AF63-D83C-7EBF-AA490435F68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7081635" y="4654196"/>
            <a:ext cx="444296" cy="444296"/>
          </a:xfrm>
          <a:prstGeom prst="rect">
            <a:avLst/>
          </a:prstGeom>
        </p:spPr>
      </p:pic>
      <p:pic>
        <p:nvPicPr>
          <p:cNvPr id="114" name="Picture 2" descr="Norway grants project – VILKS">
            <a:extLst>
              <a:ext uri="{FF2B5EF4-FFF2-40B4-BE49-F238E27FC236}">
                <a16:creationId xmlns:a16="http://schemas.microsoft.com/office/drawing/2014/main" id="{42F53D47-116B-F076-3364-ADCF32962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4435" y="406903"/>
            <a:ext cx="800070" cy="89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5" name="TextBox 114">
            <a:extLst>
              <a:ext uri="{FF2B5EF4-FFF2-40B4-BE49-F238E27FC236}">
                <a16:creationId xmlns:a16="http://schemas.microsoft.com/office/drawing/2014/main" id="{E924E3E4-E775-C4AF-3501-AE8AE7331588}"/>
              </a:ext>
            </a:extLst>
          </p:cNvPr>
          <p:cNvSpPr txBox="1"/>
          <p:nvPr/>
        </p:nvSpPr>
        <p:spPr>
          <a:xfrm>
            <a:off x="156346" y="3129180"/>
            <a:ext cx="1362751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900" b="1">
                <a:solidFill>
                  <a:srgbClr val="409132"/>
                </a:solidFill>
                <a:latin typeface="Aptos" panose="02110004020202020204"/>
                <a:cs typeface="+mn-cs"/>
              </a:rPr>
              <a:t>Nepietiekama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  <a:cs typeface="+mn-cs"/>
              </a:rPr>
              <a:t> zaļo inovāciju  </a:t>
            </a:r>
            <a:r>
              <a:rPr lang="lv-LV" sz="900" b="1">
                <a:solidFill>
                  <a:srgbClr val="409132"/>
                </a:solidFill>
                <a:latin typeface="Aptos" panose="02110004020202020204"/>
                <a:cs typeface="+mn-cs"/>
              </a:rPr>
              <a:t>attīstība</a:t>
            </a:r>
            <a:endParaRPr lang="lv-LV" sz="900">
              <a:solidFill>
                <a:prstClr val="black"/>
              </a:solidFill>
              <a:latin typeface="Aptos" panose="02110004020202020204"/>
              <a:cs typeface="+mn-cs"/>
            </a:endParaRPr>
          </a:p>
          <a:p>
            <a:pPr marL="216011" indent="-216011" algn="just" defTabSz="91444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lv-LV" sz="900">
                <a:solidFill>
                  <a:prstClr val="black"/>
                </a:solidFill>
                <a:latin typeface="Aptos" panose="02110004020202020204"/>
                <a:cs typeface="+mn-cs"/>
              </a:rPr>
              <a:t>Zema </a:t>
            </a:r>
            <a:r>
              <a:rPr lang="lv-LV" sz="900" b="1">
                <a:solidFill>
                  <a:srgbClr val="409132"/>
                </a:solidFill>
                <a:latin typeface="Aptos" panose="02110004020202020204"/>
                <a:cs typeface="+mn-cs"/>
              </a:rPr>
              <a:t>sieviešu</a:t>
            </a:r>
            <a:r>
              <a:rPr lang="lv-LV" sz="900" b="1">
                <a:solidFill>
                  <a:prstClr val="black"/>
                </a:solidFill>
                <a:latin typeface="Aptos" panose="02110004020202020204"/>
                <a:cs typeface="+mn-cs"/>
              </a:rPr>
              <a:t> </a:t>
            </a:r>
            <a:r>
              <a:rPr lang="lv-LV" sz="900" b="1">
                <a:solidFill>
                  <a:srgbClr val="409132"/>
                </a:solidFill>
                <a:latin typeface="Aptos" panose="02110004020202020204"/>
                <a:cs typeface="+mn-cs"/>
              </a:rPr>
              <a:t>pārstāvība</a:t>
            </a:r>
            <a:r>
              <a:rPr lang="lv-LV" sz="900" b="1">
                <a:solidFill>
                  <a:prstClr val="black"/>
                </a:solidFill>
                <a:latin typeface="Aptos" panose="02110004020202020204"/>
                <a:cs typeface="+mn-cs"/>
              </a:rPr>
              <a:t> 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  <a:cs typeface="+mn-cs"/>
              </a:rPr>
              <a:t>inovācijās un uzņēmējdarbībā</a:t>
            </a:r>
          </a:p>
          <a:p>
            <a:pPr marL="216011" indent="-216011" algn="just" defTabSz="91444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lv-LV" sz="900">
                <a:solidFill>
                  <a:prstClr val="black"/>
                </a:solidFill>
                <a:latin typeface="Aptos" panose="02110004020202020204"/>
                <a:cs typeface="+mn-cs"/>
              </a:rPr>
              <a:t>Vāja </a:t>
            </a:r>
            <a:r>
              <a:rPr lang="lv-LV" sz="900" b="1">
                <a:solidFill>
                  <a:srgbClr val="409132"/>
                </a:solidFill>
                <a:latin typeface="Aptos" panose="02110004020202020204"/>
                <a:cs typeface="+mn-cs"/>
              </a:rPr>
              <a:t>zaļo</a:t>
            </a:r>
            <a:r>
              <a:rPr lang="lv-LV" sz="900">
                <a:solidFill>
                  <a:srgbClr val="409132"/>
                </a:solidFill>
                <a:latin typeface="Aptos" panose="02110004020202020204"/>
                <a:cs typeface="+mn-cs"/>
              </a:rPr>
              <a:t> 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  <a:cs typeface="+mn-cs"/>
              </a:rPr>
              <a:t>un</a:t>
            </a:r>
            <a:r>
              <a:rPr lang="lv-LV" sz="900" b="1">
                <a:solidFill>
                  <a:srgbClr val="409132"/>
                </a:solidFill>
                <a:latin typeface="Aptos" panose="02110004020202020204"/>
                <a:cs typeface="+mn-cs"/>
              </a:rPr>
              <a:t> inovatīvo risinājumu </a:t>
            </a:r>
            <a:r>
              <a:rPr lang="lv-LV" sz="900" b="1" err="1">
                <a:solidFill>
                  <a:srgbClr val="409132"/>
                </a:solidFill>
                <a:latin typeface="Aptos" panose="02110004020202020204"/>
                <a:cs typeface="+mn-cs"/>
              </a:rPr>
              <a:t>pārnese</a:t>
            </a:r>
            <a:r>
              <a:rPr lang="lv-LV" sz="900" b="1">
                <a:solidFill>
                  <a:srgbClr val="409132"/>
                </a:solidFill>
                <a:latin typeface="Aptos" panose="02110004020202020204"/>
                <a:cs typeface="+mn-cs"/>
              </a:rPr>
              <a:t> 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  <a:cs typeface="+mn-cs"/>
              </a:rPr>
              <a:t>uz tirgu</a:t>
            </a:r>
          </a:p>
          <a:p>
            <a:pPr marL="216011" indent="-216011" algn="just" defTabSz="91444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lv-LV" sz="900">
                <a:solidFill>
                  <a:prstClr val="black"/>
                </a:solidFill>
                <a:latin typeface="Aptos" panose="02110004020202020204"/>
                <a:cs typeface="+mn-cs"/>
              </a:rPr>
              <a:t>Nepietiekama zaļo un </a:t>
            </a:r>
            <a:r>
              <a:rPr lang="lv-LV" sz="900" b="1">
                <a:solidFill>
                  <a:srgbClr val="409132"/>
                </a:solidFill>
                <a:latin typeface="Aptos" panose="02110004020202020204"/>
                <a:cs typeface="+mn-cs"/>
              </a:rPr>
              <a:t>digitālo risinājumu integrācija 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  <a:cs typeface="+mn-cs"/>
              </a:rPr>
              <a:t>uzņēmumos</a:t>
            </a:r>
          </a:p>
          <a:p>
            <a:pPr marL="216011" indent="-216011" algn="just" defTabSz="914446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lv-LV" sz="900" b="1">
                <a:solidFill>
                  <a:srgbClr val="409132"/>
                </a:solidFill>
                <a:latin typeface="Aptos" panose="02110004020202020204"/>
                <a:cs typeface="+mn-cs"/>
              </a:rPr>
              <a:t>Vides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  <a:cs typeface="+mn-cs"/>
              </a:rPr>
              <a:t> problēmas un </a:t>
            </a:r>
            <a:r>
              <a:rPr lang="lv-LV" sz="900" b="1">
                <a:solidFill>
                  <a:srgbClr val="409132"/>
                </a:solidFill>
                <a:latin typeface="Aptos" panose="02110004020202020204"/>
                <a:cs typeface="+mn-cs"/>
              </a:rPr>
              <a:t>neizmantots</a:t>
            </a:r>
            <a:r>
              <a:rPr lang="lv-LV" sz="900">
                <a:solidFill>
                  <a:srgbClr val="409132"/>
                </a:solidFill>
                <a:latin typeface="Aptos" panose="02110004020202020204"/>
                <a:cs typeface="+mn-cs"/>
              </a:rPr>
              <a:t> </a:t>
            </a:r>
            <a:r>
              <a:rPr lang="lv-LV" sz="900" b="1">
                <a:solidFill>
                  <a:srgbClr val="409132"/>
                </a:solidFill>
                <a:latin typeface="Aptos" panose="02110004020202020204"/>
                <a:cs typeface="+mn-cs"/>
              </a:rPr>
              <a:t>attīstības</a:t>
            </a:r>
            <a:r>
              <a:rPr lang="lv-LV" sz="900">
                <a:solidFill>
                  <a:srgbClr val="409132"/>
                </a:solidFill>
                <a:latin typeface="Aptos" panose="02110004020202020204"/>
                <a:cs typeface="+mn-cs"/>
              </a:rPr>
              <a:t> </a:t>
            </a:r>
            <a:r>
              <a:rPr lang="lv-LV" sz="900" b="1">
                <a:solidFill>
                  <a:srgbClr val="409132"/>
                </a:solidFill>
                <a:latin typeface="Aptos" panose="02110004020202020204"/>
                <a:cs typeface="+mn-cs"/>
              </a:rPr>
              <a:t>potenciāls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D9D633E6-2F19-F641-5AA0-C6878FBA6632}"/>
              </a:ext>
            </a:extLst>
          </p:cNvPr>
          <p:cNvSpPr txBox="1"/>
          <p:nvPr/>
        </p:nvSpPr>
        <p:spPr>
          <a:xfrm>
            <a:off x="10001552" y="1954974"/>
            <a:ext cx="199157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1050">
                <a:solidFill>
                  <a:srgbClr val="002060"/>
                </a:solidFill>
                <a:latin typeface="Aptos" panose="02110004020202020204"/>
                <a:cs typeface="+mn-cs"/>
              </a:rPr>
              <a:t>inovācijas</a:t>
            </a:r>
          </a:p>
        </p:txBody>
      </p:sp>
      <p:sp>
        <p:nvSpPr>
          <p:cNvPr id="117" name="Rectangle: Rounded Corners 116">
            <a:extLst>
              <a:ext uri="{FF2B5EF4-FFF2-40B4-BE49-F238E27FC236}">
                <a16:creationId xmlns:a16="http://schemas.microsoft.com/office/drawing/2014/main" id="{F7FAD285-13A3-E36B-50AC-1A90EC970CEE}"/>
              </a:ext>
            </a:extLst>
          </p:cNvPr>
          <p:cNvSpPr/>
          <p:nvPr/>
        </p:nvSpPr>
        <p:spPr>
          <a:xfrm>
            <a:off x="2048372" y="3351205"/>
            <a:ext cx="1742564" cy="415499"/>
          </a:xfrm>
          <a:prstGeom prst="roundRect">
            <a:avLst/>
          </a:prstGeom>
          <a:solidFill>
            <a:srgbClr val="EBF2FF"/>
          </a:solidFill>
          <a:ln w="12700">
            <a:solidFill>
              <a:srgbClr val="10497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900" b="1">
                <a:solidFill>
                  <a:srgbClr val="002060"/>
                </a:solidFill>
                <a:latin typeface="Aptos" panose="02110004020202020204"/>
              </a:rPr>
              <a:t>Start-</a:t>
            </a:r>
            <a:r>
              <a:rPr lang="lv-LV" sz="900" b="1" err="1">
                <a:solidFill>
                  <a:srgbClr val="002060"/>
                </a:solidFill>
                <a:latin typeface="Aptos" panose="02110004020202020204"/>
              </a:rPr>
              <a:t>up</a:t>
            </a:r>
            <a:r>
              <a:rPr lang="lv-LV" sz="900">
                <a:solidFill>
                  <a:prstClr val="white"/>
                </a:solidFill>
                <a:latin typeface="Aptos" panose="02110004020202020204"/>
              </a:rPr>
              <a:t> 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</a:rPr>
              <a:t>un</a:t>
            </a:r>
            <a:r>
              <a:rPr lang="lv-LV" sz="900">
                <a:solidFill>
                  <a:prstClr val="white"/>
                </a:solidFill>
                <a:latin typeface="Aptos" panose="02110004020202020204"/>
              </a:rPr>
              <a:t> </a:t>
            </a:r>
            <a:r>
              <a:rPr lang="lv-LV" sz="900" b="1">
                <a:solidFill>
                  <a:srgbClr val="002060"/>
                </a:solidFill>
                <a:latin typeface="Aptos" panose="02110004020202020204"/>
              </a:rPr>
              <a:t>uzņēmēju sieviešu 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</a:rPr>
              <a:t>inovācijas (R&amp;D, prototipi)</a:t>
            </a:r>
          </a:p>
        </p:txBody>
      </p:sp>
      <p:sp>
        <p:nvSpPr>
          <p:cNvPr id="118" name="Rectangle: Rounded Corners 117">
            <a:extLst>
              <a:ext uri="{FF2B5EF4-FFF2-40B4-BE49-F238E27FC236}">
                <a16:creationId xmlns:a16="http://schemas.microsoft.com/office/drawing/2014/main" id="{4CF4BB13-BA21-E8B5-F1D2-9FB706608521}"/>
              </a:ext>
            </a:extLst>
          </p:cNvPr>
          <p:cNvSpPr/>
          <p:nvPr/>
        </p:nvSpPr>
        <p:spPr>
          <a:xfrm>
            <a:off x="2052122" y="3876270"/>
            <a:ext cx="1742566" cy="457122"/>
          </a:xfrm>
          <a:prstGeom prst="roundRect">
            <a:avLst/>
          </a:prstGeom>
          <a:solidFill>
            <a:srgbClr val="EBF2FF"/>
          </a:solidFill>
          <a:ln w="12700">
            <a:solidFill>
              <a:srgbClr val="10497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900" b="1">
                <a:solidFill>
                  <a:srgbClr val="002060"/>
                </a:solidFill>
                <a:latin typeface="Aptos" panose="02110004020202020204"/>
              </a:rPr>
              <a:t>Zaļo</a:t>
            </a:r>
            <a:r>
              <a:rPr lang="lv-LV" sz="900">
                <a:solidFill>
                  <a:prstClr val="white"/>
                </a:solidFill>
                <a:latin typeface="Aptos" panose="02110004020202020204"/>
              </a:rPr>
              <a:t> 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</a:rPr>
              <a:t>produktu, pakalpojumu, tehnoloģiju, procesu  </a:t>
            </a:r>
            <a:r>
              <a:rPr lang="lv-LV" sz="900" b="1">
                <a:solidFill>
                  <a:srgbClr val="002060"/>
                </a:solidFill>
                <a:latin typeface="Aptos" panose="02110004020202020204"/>
              </a:rPr>
              <a:t>attīstība</a:t>
            </a:r>
            <a:r>
              <a:rPr lang="lv-LV" sz="900">
                <a:solidFill>
                  <a:prstClr val="white"/>
                </a:solidFill>
                <a:latin typeface="Aptos" panose="02110004020202020204"/>
              </a:rPr>
              <a:t> 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</a:rPr>
              <a:t>un ieviešana tirgū</a:t>
            </a:r>
          </a:p>
        </p:txBody>
      </p:sp>
      <p:sp>
        <p:nvSpPr>
          <p:cNvPr id="119" name="Rectangle: Rounded Corners 118">
            <a:extLst>
              <a:ext uri="{FF2B5EF4-FFF2-40B4-BE49-F238E27FC236}">
                <a16:creationId xmlns:a16="http://schemas.microsoft.com/office/drawing/2014/main" id="{47C1A0DE-BE4D-FBBD-4B2F-4F380524C2C7}"/>
              </a:ext>
            </a:extLst>
          </p:cNvPr>
          <p:cNvSpPr/>
          <p:nvPr/>
        </p:nvSpPr>
        <p:spPr>
          <a:xfrm>
            <a:off x="2052122" y="4413236"/>
            <a:ext cx="1742566" cy="636742"/>
          </a:xfrm>
          <a:prstGeom prst="roundRect">
            <a:avLst/>
          </a:prstGeom>
          <a:solidFill>
            <a:srgbClr val="EBF2FF"/>
          </a:solidFill>
          <a:ln w="12700">
            <a:solidFill>
              <a:srgbClr val="10497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900" b="1">
                <a:solidFill>
                  <a:srgbClr val="002060"/>
                </a:solidFill>
                <a:latin typeface="Aptos" panose="02110004020202020204"/>
              </a:rPr>
              <a:t>Zaļo</a:t>
            </a:r>
            <a:r>
              <a:rPr lang="lv-LV" sz="900" b="1">
                <a:solidFill>
                  <a:prstClr val="white"/>
                </a:solidFill>
                <a:latin typeface="Aptos" panose="02110004020202020204"/>
              </a:rPr>
              <a:t> 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</a:rPr>
              <a:t>un</a:t>
            </a:r>
            <a:r>
              <a:rPr lang="lv-LV" sz="900">
                <a:solidFill>
                  <a:prstClr val="white"/>
                </a:solidFill>
                <a:latin typeface="Aptos" panose="02110004020202020204"/>
              </a:rPr>
              <a:t> </a:t>
            </a:r>
            <a:r>
              <a:rPr lang="lv-LV" sz="900" b="1">
                <a:solidFill>
                  <a:srgbClr val="002060"/>
                </a:solidFill>
                <a:latin typeface="Aptos" panose="02110004020202020204"/>
              </a:rPr>
              <a:t>digitālo 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</a:rPr>
              <a:t>risinājumu</a:t>
            </a:r>
            <a:r>
              <a:rPr lang="lv-LV" sz="900">
                <a:solidFill>
                  <a:prstClr val="white"/>
                </a:solidFill>
                <a:latin typeface="Aptos" panose="02110004020202020204"/>
              </a:rPr>
              <a:t> </a:t>
            </a:r>
            <a:r>
              <a:rPr lang="lv-LV" sz="900" b="1">
                <a:solidFill>
                  <a:srgbClr val="002060"/>
                </a:solidFill>
                <a:latin typeface="Aptos" panose="02110004020202020204"/>
              </a:rPr>
              <a:t>ieviešana</a:t>
            </a:r>
            <a:r>
              <a:rPr lang="lv-LV" sz="900">
                <a:solidFill>
                  <a:prstClr val="white"/>
                </a:solidFill>
                <a:latin typeface="Aptos" panose="02110004020202020204"/>
              </a:rPr>
              <a:t> 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</a:rPr>
              <a:t>un mērogošana (</a:t>
            </a:r>
            <a:r>
              <a:rPr lang="lv-LV" sz="900" b="1">
                <a:solidFill>
                  <a:srgbClr val="002060"/>
                </a:solidFill>
                <a:latin typeface="Aptos" panose="02110004020202020204"/>
              </a:rPr>
              <a:t>ražošana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</a:rPr>
              <a:t>,</a:t>
            </a:r>
            <a:r>
              <a:rPr lang="lv-LV" sz="900">
                <a:solidFill>
                  <a:prstClr val="white"/>
                </a:solidFill>
                <a:latin typeface="Aptos" panose="02110004020202020204"/>
              </a:rPr>
              <a:t> </a:t>
            </a:r>
            <a:r>
              <a:rPr lang="lv-LV" sz="900" b="1">
                <a:solidFill>
                  <a:srgbClr val="002060"/>
                </a:solidFill>
                <a:latin typeface="Aptos" panose="02110004020202020204"/>
              </a:rPr>
              <a:t>infrastruktūra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</a:rPr>
              <a:t>,</a:t>
            </a:r>
            <a:r>
              <a:rPr lang="lv-LV" sz="900">
                <a:solidFill>
                  <a:prstClr val="white"/>
                </a:solidFill>
                <a:latin typeface="Aptos" panose="02110004020202020204"/>
              </a:rPr>
              <a:t> 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</a:rPr>
              <a:t>efektivitāte)</a:t>
            </a:r>
          </a:p>
        </p:txBody>
      </p:sp>
      <p:sp>
        <p:nvSpPr>
          <p:cNvPr id="120" name="Rectangle: Rounded Corners 119">
            <a:extLst>
              <a:ext uri="{FF2B5EF4-FFF2-40B4-BE49-F238E27FC236}">
                <a16:creationId xmlns:a16="http://schemas.microsoft.com/office/drawing/2014/main" id="{A37698C8-A71E-4CB3-B307-D6F4A5A31672}"/>
              </a:ext>
            </a:extLst>
          </p:cNvPr>
          <p:cNvSpPr/>
          <p:nvPr/>
        </p:nvSpPr>
        <p:spPr>
          <a:xfrm>
            <a:off x="2052122" y="5162500"/>
            <a:ext cx="1742565" cy="364104"/>
          </a:xfrm>
          <a:prstGeom prst="roundRect">
            <a:avLst/>
          </a:prstGeom>
          <a:solidFill>
            <a:srgbClr val="EBF2FF"/>
          </a:solidFill>
          <a:ln w="12700">
            <a:solidFill>
              <a:srgbClr val="10497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900">
                <a:solidFill>
                  <a:prstClr val="black"/>
                </a:solidFill>
                <a:latin typeface="Aptos" panose="02110004020202020204"/>
              </a:rPr>
              <a:t>Piesārņotās</a:t>
            </a:r>
            <a:r>
              <a:rPr lang="lv-LV" sz="900" b="1">
                <a:solidFill>
                  <a:prstClr val="black"/>
                </a:solidFill>
                <a:latin typeface="Aptos" panose="02110004020202020204"/>
              </a:rPr>
              <a:t> </a:t>
            </a:r>
            <a:r>
              <a:rPr lang="lv-LV" sz="900">
                <a:solidFill>
                  <a:prstClr val="black"/>
                </a:solidFill>
                <a:latin typeface="Aptos" panose="02110004020202020204"/>
              </a:rPr>
              <a:t>teritorijas Liepājas SEZ</a:t>
            </a:r>
            <a:r>
              <a:rPr lang="lv-LV" sz="900" b="1">
                <a:solidFill>
                  <a:prstClr val="black"/>
                </a:solidFill>
                <a:latin typeface="Aptos" panose="02110004020202020204"/>
              </a:rPr>
              <a:t> </a:t>
            </a:r>
            <a:r>
              <a:rPr lang="lv-LV" sz="900" b="1">
                <a:solidFill>
                  <a:srgbClr val="002060"/>
                </a:solidFill>
                <a:latin typeface="Aptos" panose="02110004020202020204"/>
              </a:rPr>
              <a:t>sanācija</a:t>
            </a:r>
            <a:endParaRPr lang="lv-LV" sz="90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121" name="Arrow: Right 120">
            <a:extLst>
              <a:ext uri="{FF2B5EF4-FFF2-40B4-BE49-F238E27FC236}">
                <a16:creationId xmlns:a16="http://schemas.microsoft.com/office/drawing/2014/main" id="{3A68467F-4E12-FFD2-B080-515888C7DFFA}"/>
              </a:ext>
            </a:extLst>
          </p:cNvPr>
          <p:cNvSpPr/>
          <p:nvPr/>
        </p:nvSpPr>
        <p:spPr>
          <a:xfrm>
            <a:off x="1519098" y="3406861"/>
            <a:ext cx="622465" cy="304189"/>
          </a:xfrm>
          <a:prstGeom prst="rightArrow">
            <a:avLst/>
          </a:prstGeom>
          <a:gradFill flip="none" rotWithShape="1">
            <a:gsLst>
              <a:gs pos="0">
                <a:srgbClr val="409132"/>
              </a:gs>
              <a:gs pos="60000">
                <a:srgbClr val="10497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122" name="Arrow: Right 121">
            <a:extLst>
              <a:ext uri="{FF2B5EF4-FFF2-40B4-BE49-F238E27FC236}">
                <a16:creationId xmlns:a16="http://schemas.microsoft.com/office/drawing/2014/main" id="{76A26D63-9C9E-411A-4E9E-24E699A6A32C}"/>
              </a:ext>
            </a:extLst>
          </p:cNvPr>
          <p:cNvSpPr/>
          <p:nvPr/>
        </p:nvSpPr>
        <p:spPr>
          <a:xfrm>
            <a:off x="1519097" y="3959262"/>
            <a:ext cx="622465" cy="304189"/>
          </a:xfrm>
          <a:prstGeom prst="rightArrow">
            <a:avLst/>
          </a:prstGeom>
          <a:gradFill flip="none" rotWithShape="1">
            <a:gsLst>
              <a:gs pos="0">
                <a:srgbClr val="409132"/>
              </a:gs>
              <a:gs pos="60000">
                <a:srgbClr val="10497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123" name="Arrow: Right 122">
            <a:extLst>
              <a:ext uri="{FF2B5EF4-FFF2-40B4-BE49-F238E27FC236}">
                <a16:creationId xmlns:a16="http://schemas.microsoft.com/office/drawing/2014/main" id="{BC41E71E-3798-12A7-39D2-6AAB5A34A1D5}"/>
              </a:ext>
            </a:extLst>
          </p:cNvPr>
          <p:cNvSpPr/>
          <p:nvPr/>
        </p:nvSpPr>
        <p:spPr>
          <a:xfrm>
            <a:off x="1525043" y="4580643"/>
            <a:ext cx="622465" cy="304189"/>
          </a:xfrm>
          <a:prstGeom prst="rightArrow">
            <a:avLst/>
          </a:prstGeom>
          <a:gradFill flip="none" rotWithShape="1">
            <a:gsLst>
              <a:gs pos="0">
                <a:srgbClr val="409132"/>
              </a:gs>
              <a:gs pos="60000">
                <a:srgbClr val="10497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124" name="Arrow: Right 123">
            <a:extLst>
              <a:ext uri="{FF2B5EF4-FFF2-40B4-BE49-F238E27FC236}">
                <a16:creationId xmlns:a16="http://schemas.microsoft.com/office/drawing/2014/main" id="{E35B0DF1-045F-B723-7B43-453502020FAE}"/>
              </a:ext>
            </a:extLst>
          </p:cNvPr>
          <p:cNvSpPr/>
          <p:nvPr/>
        </p:nvSpPr>
        <p:spPr>
          <a:xfrm>
            <a:off x="1526950" y="5176871"/>
            <a:ext cx="622465" cy="304189"/>
          </a:xfrm>
          <a:prstGeom prst="rightArrow">
            <a:avLst/>
          </a:prstGeom>
          <a:gradFill flip="none" rotWithShape="1">
            <a:gsLst>
              <a:gs pos="0">
                <a:srgbClr val="409132">
                  <a:lumMod val="100000"/>
                </a:srgbClr>
              </a:gs>
              <a:gs pos="60000">
                <a:srgbClr val="10497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7313ABCD-A36A-48BD-CAD1-2A6C776CDC7C}"/>
              </a:ext>
            </a:extLst>
          </p:cNvPr>
          <p:cNvSpPr/>
          <p:nvPr/>
        </p:nvSpPr>
        <p:spPr>
          <a:xfrm>
            <a:off x="3287042" y="3639078"/>
            <a:ext cx="801238" cy="16968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800">
                <a:solidFill>
                  <a:prstClr val="black"/>
                </a:solidFill>
                <a:latin typeface="Aptos" panose="02110004020202020204"/>
              </a:rPr>
              <a:t>2 000 000 EUR</a:t>
            </a:r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181DC316-CD3E-2B91-8604-737A26A7E2BC}"/>
              </a:ext>
            </a:extLst>
          </p:cNvPr>
          <p:cNvSpPr/>
          <p:nvPr/>
        </p:nvSpPr>
        <p:spPr>
          <a:xfrm>
            <a:off x="3287042" y="4203630"/>
            <a:ext cx="801238" cy="16968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800">
                <a:solidFill>
                  <a:prstClr val="black"/>
                </a:solidFill>
                <a:latin typeface="Aptos" panose="02110004020202020204"/>
              </a:rPr>
              <a:t>9 373 690 EUR</a:t>
            </a:r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15EF2859-37FC-E3D0-F083-97E8141F41FB}"/>
              </a:ext>
            </a:extLst>
          </p:cNvPr>
          <p:cNvSpPr/>
          <p:nvPr/>
        </p:nvSpPr>
        <p:spPr>
          <a:xfrm>
            <a:off x="3287042" y="4908334"/>
            <a:ext cx="787702" cy="19660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800">
                <a:solidFill>
                  <a:prstClr val="black"/>
                </a:solidFill>
                <a:latin typeface="Aptos" panose="02110004020202020204"/>
              </a:rPr>
              <a:t>12 532 192 EUR</a:t>
            </a:r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0DA1807F-B637-BBE2-C0AB-8795D68965A2}"/>
              </a:ext>
            </a:extLst>
          </p:cNvPr>
          <p:cNvSpPr/>
          <p:nvPr/>
        </p:nvSpPr>
        <p:spPr>
          <a:xfrm>
            <a:off x="3287042" y="5377368"/>
            <a:ext cx="770922" cy="20931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800">
                <a:solidFill>
                  <a:prstClr val="black"/>
                </a:solidFill>
                <a:latin typeface="Aptos" panose="02110004020202020204"/>
              </a:rPr>
              <a:t>5 882 353 EUR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7A2673CD-E12E-F89F-8BBE-B43D84F3EE8A}"/>
              </a:ext>
            </a:extLst>
          </p:cNvPr>
          <p:cNvSpPr txBox="1"/>
          <p:nvPr/>
        </p:nvSpPr>
        <p:spPr>
          <a:xfrm>
            <a:off x="1990589" y="5532466"/>
            <a:ext cx="20698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6" fontAlgn="auto">
              <a:spcBef>
                <a:spcPts val="0"/>
              </a:spcBef>
              <a:spcAft>
                <a:spcPts val="0"/>
              </a:spcAft>
            </a:pPr>
            <a:r>
              <a:rPr lang="lv-LV" sz="700">
                <a:solidFill>
                  <a:prstClr val="black">
                    <a:lumMod val="50000"/>
                    <a:lumOff val="50000"/>
                  </a:prstClr>
                </a:solidFill>
                <a:latin typeface="Aptos" panose="02110004020202020204"/>
                <a:cs typeface="+mn-cs"/>
              </a:rPr>
              <a:t>*divpusējās sadarbības aktivitātes un programmas administrēšana (2 754 706 EUR)</a:t>
            </a:r>
          </a:p>
        </p:txBody>
      </p:sp>
    </p:spTree>
    <p:extLst>
      <p:ext uri="{BB962C8B-B14F-4D97-AF65-F5344CB8AC3E}">
        <p14:creationId xmlns:p14="http://schemas.microsoft.com/office/powerpoint/2010/main" val="1656071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E86B4680-EA7C-3F41-B3A8-CF1A6444F349}"/>
              </a:ext>
            </a:extLst>
          </p:cNvPr>
          <p:cNvSpPr txBox="1">
            <a:spLocks/>
          </p:cNvSpPr>
          <p:nvPr/>
        </p:nvSpPr>
        <p:spPr bwMode="auto">
          <a:xfrm>
            <a:off x="2246411" y="216307"/>
            <a:ext cx="8860657" cy="1097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lv-LV" sz="1600">
                <a:solidFill>
                  <a:srgbClr val="002060"/>
                </a:solidFill>
                <a:cs typeface="Arial" panose="020B0604020202020204" pitchFamily="34" charset="0"/>
              </a:rPr>
              <a:t>Programma KOREKCIJAS DIENESTI</a:t>
            </a:r>
            <a:endParaRPr lang="lv-LV" sz="120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ctr"/>
            <a:r>
              <a:rPr lang="lv-LV" sz="1400" b="0">
                <a:solidFill>
                  <a:srgbClr val="002060"/>
                </a:solidFill>
                <a:cs typeface="Arial" panose="020B0604020202020204" pitchFamily="34" charset="0"/>
              </a:rPr>
              <a:t>Finansējums: </a:t>
            </a:r>
            <a:r>
              <a:rPr lang="lv-LV" sz="1400">
                <a:solidFill>
                  <a:srgbClr val="002060"/>
                </a:solidFill>
                <a:cs typeface="Arial" panose="020B0604020202020204" pitchFamily="34" charset="0"/>
              </a:rPr>
              <a:t>17,747,059 EUR</a:t>
            </a:r>
            <a:r>
              <a:rPr lang="lv-LV" sz="120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lv-LV" sz="1200" b="0">
                <a:solidFill>
                  <a:srgbClr val="002060"/>
                </a:solidFill>
                <a:cs typeface="Arial" panose="020B0604020202020204" pitchFamily="34" charset="0"/>
              </a:rPr>
              <a:t>(t. sk. 85 % grants; 15 % valsts budžeta finansējums)</a:t>
            </a:r>
            <a:br>
              <a:rPr lang="lv-LV" sz="2000">
                <a:solidFill>
                  <a:srgbClr val="002060"/>
                </a:solidFill>
                <a:cs typeface="Arial" panose="020B0604020202020204" pitchFamily="34" charset="0"/>
              </a:rPr>
            </a:br>
            <a:r>
              <a:rPr lang="lv-LV" sz="1400" b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Programmas </a:t>
            </a:r>
            <a:r>
              <a:rPr lang="lv-LV" sz="1400" b="0" err="1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apsaimniekotājs</a:t>
            </a:r>
            <a:r>
              <a:rPr lang="lv-LV" sz="1400" b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 – Tieslietu ministrija</a:t>
            </a:r>
            <a:endParaRPr lang="lv-LV" sz="1867" b="0" i="1">
              <a:solidFill>
                <a:schemeClr val="tx1">
                  <a:lumMod val="75000"/>
                  <a:lumOff val="2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10" name="Picture 2" descr="Norway grants project – VILKS">
            <a:extLst>
              <a:ext uri="{FF2B5EF4-FFF2-40B4-BE49-F238E27FC236}">
                <a16:creationId xmlns:a16="http://schemas.microsoft.com/office/drawing/2014/main" id="{C6605923-F091-D147-7AC2-CAD7267C3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330" y="228600"/>
            <a:ext cx="856296" cy="95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59694B0-75DB-6FF5-34A7-C40C2E54ACCD}"/>
              </a:ext>
            </a:extLst>
          </p:cNvPr>
          <p:cNvGrpSpPr/>
          <p:nvPr/>
        </p:nvGrpSpPr>
        <p:grpSpPr>
          <a:xfrm>
            <a:off x="46135" y="1478512"/>
            <a:ext cx="5179247" cy="4690896"/>
            <a:chOff x="494816" y="5404837"/>
            <a:chExt cx="6600825" cy="4221956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7837602-57DA-3CCA-F575-CEF38F4A5D7D}"/>
                </a:ext>
              </a:extLst>
            </p:cNvPr>
            <p:cNvSpPr/>
            <p:nvPr/>
          </p:nvSpPr>
          <p:spPr>
            <a:xfrm>
              <a:off x="494816" y="5404837"/>
              <a:ext cx="6600825" cy="4221956"/>
            </a:xfrm>
            <a:prstGeom prst="rect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156082">
                  <a:shade val="1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lv-LV" sz="1800" kern="0">
                <a:solidFill>
                  <a:prstClr val="white"/>
                </a:solidFill>
                <a:latin typeface="Aptos" panose="02110004020202020204"/>
                <a:cs typeface="+mn-cs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2A36562E-46E0-5D60-0697-2F37ABA409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0322" y="5670194"/>
              <a:ext cx="6389813" cy="1686580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4F17FF1-7BDE-779B-8716-D4189F5FCD9E}"/>
              </a:ext>
            </a:extLst>
          </p:cNvPr>
          <p:cNvGrpSpPr/>
          <p:nvPr/>
        </p:nvGrpSpPr>
        <p:grpSpPr>
          <a:xfrm>
            <a:off x="128919" y="1371051"/>
            <a:ext cx="11874996" cy="5336946"/>
            <a:chOff x="-370314" y="1658024"/>
            <a:chExt cx="18715158" cy="806269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218BC90-F4E9-F7BF-8DA8-6B6C1691D06E}"/>
                </a:ext>
              </a:extLst>
            </p:cNvPr>
            <p:cNvSpPr/>
            <p:nvPr/>
          </p:nvSpPr>
          <p:spPr>
            <a:xfrm>
              <a:off x="7864962" y="1658024"/>
              <a:ext cx="10479882" cy="8062690"/>
            </a:xfrm>
            <a:prstGeom prst="rect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156082">
                  <a:shade val="1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lv-LV" sz="1800" kern="0">
                <a:solidFill>
                  <a:prstClr val="white"/>
                </a:solidFill>
                <a:latin typeface="Aptos" panose="02110004020202020204"/>
                <a:cs typeface="+mn-cs"/>
              </a:endParaRP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2D61742D-E4A8-4DA2-363A-B5224164CD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148581" y="7412109"/>
              <a:ext cx="9063146" cy="1613681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0F9655AE-92AA-DFD6-0587-A4D7FA5584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370314" y="5379820"/>
              <a:ext cx="7653533" cy="1768421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4EBF9E87-6139-26B3-7424-518DC2F538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78449" y="1573021"/>
            <a:ext cx="5921467" cy="3440365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83B5BE-63E1-4E9D-B6E1-F9C2E230089E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441791" y="6403197"/>
            <a:ext cx="562124" cy="304800"/>
          </a:xfrm>
        </p:spPr>
        <p:txBody>
          <a:bodyPr/>
          <a:lstStyle/>
          <a:p>
            <a:fld id="{0B582915-0310-4CDD-9A79-BDC3E59340E8}" type="slidenum">
              <a:rPr lang="en-US" altLang="lv-LV" smtClean="0"/>
              <a:pPr/>
              <a:t>5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789272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6D2520-716D-EF61-904D-8D81FE41F15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6</a:t>
            </a:fld>
            <a:endParaRPr lang="en-US" altLang="lv-LV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782299-4529-0B1D-8E68-6250E4AE2F5E}"/>
              </a:ext>
            </a:extLst>
          </p:cNvPr>
          <p:cNvSpPr txBox="1"/>
          <p:nvPr/>
        </p:nvSpPr>
        <p:spPr>
          <a:xfrm>
            <a:off x="2492873" y="145430"/>
            <a:ext cx="72644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600" b="1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Donorvalstu</a:t>
            </a:r>
            <a:r>
              <a:rPr lang="lv-LV" sz="1600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noteikts obligātais visām saņēmējvalstīm - FM pārziņā  </a:t>
            </a:r>
            <a:endParaRPr lang="lv-LV" sz="160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C78046-E787-5533-CB58-FFE11FF32B84}"/>
              </a:ext>
            </a:extLst>
          </p:cNvPr>
          <p:cNvSpPr txBox="1"/>
          <p:nvPr/>
        </p:nvSpPr>
        <p:spPr>
          <a:xfrm>
            <a:off x="2834186" y="533449"/>
            <a:ext cx="6096000" cy="50257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333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Nacionālais DIVPUSĒJĀS SADARBĪBAS (BILATERĀLAIS) FONDS</a:t>
            </a: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333" b="1" kern="1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2,6 milj. EUR – 100 % EEZ un Norvēģijas grants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90AFB4-1CC5-6A8D-CA68-E2C9BF3BC0E4}"/>
              </a:ext>
            </a:extLst>
          </p:cNvPr>
          <p:cNvSpPr txBox="1"/>
          <p:nvPr/>
        </p:nvSpPr>
        <p:spPr>
          <a:xfrm>
            <a:off x="1151659" y="3445158"/>
            <a:ext cx="9296400" cy="50257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4001" algn="ctr" defTabSz="609630" fontAlgn="auto">
              <a:spcBef>
                <a:spcPts val="400"/>
              </a:spcBef>
              <a:spcAft>
                <a:spcPts val="400"/>
              </a:spcAft>
            </a:pPr>
            <a:r>
              <a:rPr lang="lv-LV" sz="1333" b="1" kern="10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Donorvalstu</a:t>
            </a:r>
            <a:r>
              <a:rPr lang="lv-LV" sz="1333" b="1" kern="1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virzīta  un EEZ Saprašanās memorandā noteikta – Baltijas mediju izcilības centra iniciatīva “Noturīgi mediji, </a:t>
            </a:r>
            <a:r>
              <a:rPr lang="lv-LV" sz="1333" b="1" kern="10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medijpratīga</a:t>
            </a:r>
            <a:r>
              <a:rPr lang="lv-LV" sz="1333" b="1" kern="1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sabiedrība”  (1,5 milj. EUR) – iniciatīvas līgums noslēgts 17.06.2026.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A2EC0DC-6F47-8834-1FBF-91641C03199B}"/>
              </a:ext>
            </a:extLst>
          </p:cNvPr>
          <p:cNvSpPr txBox="1"/>
          <p:nvPr/>
        </p:nvSpPr>
        <p:spPr>
          <a:xfrm>
            <a:off x="3248152" y="4011055"/>
            <a:ext cx="4775200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2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lv-LV" sz="1200" b="1" kern="1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Mērķis: Stiprināt Latvijas informatīvās telpas noturību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6F482CD-CC91-797F-D072-3159A3B47C0C}"/>
              </a:ext>
            </a:extLst>
          </p:cNvPr>
          <p:cNvSpPr txBox="1"/>
          <p:nvPr/>
        </p:nvSpPr>
        <p:spPr>
          <a:xfrm>
            <a:off x="2760157" y="1128650"/>
            <a:ext cx="7481089" cy="50257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333" b="1" kern="1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Mērķis: </a:t>
            </a:r>
            <a:r>
              <a:rPr lang="lv-LV" sz="1333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Stiprināta divpusējās sadarbību</a:t>
            </a:r>
            <a:r>
              <a:rPr lang="lv-LV" sz="1333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pieredzes, zināšanu un labās prakses apmaiņu – starp Norvēģijas, Islandes un Lihtenšteinas institūcijām un organizācijām</a:t>
            </a:r>
          </a:p>
        </p:txBody>
      </p:sp>
      <p:pic>
        <p:nvPicPr>
          <p:cNvPr id="18" name="Grafika 34" descr="Bullseye with solid fill">
            <a:extLst>
              <a:ext uri="{FF2B5EF4-FFF2-40B4-BE49-F238E27FC236}">
                <a16:creationId xmlns:a16="http://schemas.microsoft.com/office/drawing/2014/main" id="{5C67BB5B-7D7E-E262-FDD3-A58609B0F19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320848" y="1225788"/>
            <a:ext cx="342111" cy="34211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1300DAF-0952-F799-AD73-89BE7195BA5B}"/>
              </a:ext>
            </a:extLst>
          </p:cNvPr>
          <p:cNvSpPr txBox="1"/>
          <p:nvPr/>
        </p:nvSpPr>
        <p:spPr>
          <a:xfrm>
            <a:off x="1053181" y="1707815"/>
            <a:ext cx="3989637" cy="16789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just" defTabSz="609630" fontAlgn="auto">
              <a:lnSpc>
                <a:spcPct val="115000"/>
              </a:lnSpc>
              <a:spcBef>
                <a:spcPts val="0"/>
              </a:spcBef>
              <a:spcAft>
                <a:spcPts val="533"/>
              </a:spcAft>
            </a:pPr>
            <a:r>
              <a:rPr lang="lv-LV" sz="1333" b="1" kern="100">
                <a:solidFill>
                  <a:prstClr val="black"/>
                </a:solidFill>
                <a:latin typeface="Open Sans" panose="020B0606030504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Divpusējās sadarbības komitejas (komiteja) noteiktās prioritārās jomas</a:t>
            </a:r>
            <a:endParaRPr lang="lv-LV" sz="1333" b="1" kern="100">
              <a:solidFill>
                <a:prstClr val="black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90510" indent="-190510" algn="just" defTabSz="60963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lv-LV" sz="1200" kern="100">
                <a:solidFill>
                  <a:prstClr val="black"/>
                </a:solidFill>
                <a:latin typeface="Open Sans" panose="020B0606030504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Noturība, pētniecība un inovācijas</a:t>
            </a:r>
            <a:endParaRPr lang="lv-LV" sz="1333" kern="100">
              <a:solidFill>
                <a:prstClr val="black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90510" indent="-190510" algn="just" defTabSz="60963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lv-LV" sz="1200" kern="100">
                <a:solidFill>
                  <a:prstClr val="black"/>
                </a:solidFill>
                <a:latin typeface="Open Sans" panose="020B0606030504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Tiesiskums un cilvēktiesības</a:t>
            </a:r>
            <a:endParaRPr lang="lv-LV" sz="1333" kern="100">
              <a:solidFill>
                <a:prstClr val="black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90510" indent="-190510" algn="just" defTabSz="60963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lv-LV" sz="1200" kern="100">
                <a:solidFill>
                  <a:prstClr val="black"/>
                </a:solidFill>
                <a:latin typeface="Open Sans" panose="020B0606030504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Neatkarīgie mediji </a:t>
            </a:r>
            <a:endParaRPr lang="lv-LV" sz="1333" kern="100">
              <a:solidFill>
                <a:prstClr val="black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90510" indent="-190510" algn="just" defTabSz="60963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lv-LV" sz="1200" kern="100">
                <a:solidFill>
                  <a:prstClr val="black"/>
                </a:solidFill>
                <a:latin typeface="Open Sans" panose="020B0606030504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Izglītība</a:t>
            </a:r>
            <a:endParaRPr lang="lv-LV" sz="1333" kern="100">
              <a:solidFill>
                <a:prstClr val="black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90510" indent="-190510" algn="just" defTabSz="60963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lv-LV" sz="1200" kern="100">
                <a:solidFill>
                  <a:prstClr val="black"/>
                </a:solidFill>
                <a:latin typeface="Open Sans" panose="020B0606030504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Kultūra</a:t>
            </a:r>
            <a:endParaRPr lang="lv-LV" sz="1333" kern="100">
              <a:solidFill>
                <a:prstClr val="black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08EBC93-8D90-F054-E784-F98FBD3E0BD8}"/>
              </a:ext>
            </a:extLst>
          </p:cNvPr>
          <p:cNvSpPr txBox="1"/>
          <p:nvPr/>
        </p:nvSpPr>
        <p:spPr>
          <a:xfrm>
            <a:off x="5283200" y="1773939"/>
            <a:ext cx="4474073" cy="134382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333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Komiteja pieņem lēmumus par iniciatīvām</a:t>
            </a:r>
            <a:endParaRPr lang="lv-LV" sz="1333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333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Komitejas sastāvs</a:t>
            </a:r>
            <a:endParaRPr lang="lv-LV" sz="1333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90510" indent="-190510" defTabSz="609630" fontAlgn="auto">
              <a:spcBef>
                <a:spcPts val="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lv-LV" sz="12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 </a:t>
            </a:r>
            <a:r>
              <a:rPr lang="lv-LV" sz="1200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Donorvalstu</a:t>
            </a:r>
            <a:r>
              <a:rPr lang="lv-LV" sz="12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pārstāvji - Norvēģijas, Islandes un Lihtenšteinas vēstniecības</a:t>
            </a:r>
          </a:p>
          <a:p>
            <a:pPr marL="190510" indent="-190510" defTabSz="609630" fontAlgn="auto">
              <a:spcBef>
                <a:spcPts val="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lv-LV" sz="12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Latvijas Ārlietu ministrija</a:t>
            </a:r>
          </a:p>
          <a:p>
            <a:pPr marL="190510" indent="-190510" defTabSz="609630" fontAlgn="auto">
              <a:spcBef>
                <a:spcPts val="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lv-LV" sz="12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Latvijas Finanšu ministrija kā vadošā iestāde 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9BB3E4B-0774-8A4C-CA60-F377352868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030" y="4407567"/>
            <a:ext cx="2997618" cy="215295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1F232E3-9813-22D2-6BD7-C3B86F4081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3716" y="4407567"/>
            <a:ext cx="2953162" cy="215295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71DC32D-9756-C28C-203D-0D19E0D3A7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702" y="4391765"/>
            <a:ext cx="2705477" cy="236888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39D6807-3EC8-90F6-40C4-835FDDCA32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10719" y="4407567"/>
            <a:ext cx="2603863" cy="157502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A78D2DC-5F3E-913F-F357-2934A63DA6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99384" y="120898"/>
            <a:ext cx="1837920" cy="75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068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5B5D17-3DF8-7042-9B66-3D8E755B9E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F2499A-3B9E-FA76-CE4A-FCFC8EFDF8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6757" y="2558797"/>
            <a:ext cx="8128000" cy="1740405"/>
          </a:xfrm>
        </p:spPr>
        <p:txBody>
          <a:bodyPr>
            <a:normAutofit/>
          </a:bodyPr>
          <a:lstStyle/>
          <a:p>
            <a:pPr algn="just"/>
            <a:r>
              <a:rPr lang="lv-LV" sz="2800" i="1" dirty="0"/>
              <a:t>Nākamajos slaidos detālāka informācija par </a:t>
            </a:r>
            <a:r>
              <a:rPr lang="lv-LV" sz="2800" i="1" dirty="0">
                <a:latin typeface="Verdana"/>
                <a:ea typeface="Verdana"/>
              </a:rPr>
              <a:t>Šveices investīciju programmām un to aktuālo īstenošanas statusu</a:t>
            </a:r>
            <a:endParaRPr lang="lv-LV" sz="2800" i="1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141061-E093-5C39-80E2-20E4DB0E8C3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7</a:t>
            </a:fld>
            <a:endParaRPr lang="en-US" altLang="lv-LV"/>
          </a:p>
        </p:txBody>
      </p:sp>
      <p:sp>
        <p:nvSpPr>
          <p:cNvPr id="4" name="Freeform 20">
            <a:extLst>
              <a:ext uri="{FF2B5EF4-FFF2-40B4-BE49-F238E27FC236}">
                <a16:creationId xmlns:a16="http://schemas.microsoft.com/office/drawing/2014/main" id="{B85FEBBD-C3B4-B70F-2AB9-17C6F64D64E7}"/>
              </a:ext>
            </a:extLst>
          </p:cNvPr>
          <p:cNvSpPr/>
          <p:nvPr/>
        </p:nvSpPr>
        <p:spPr>
          <a:xfrm>
            <a:off x="6096000" y="207192"/>
            <a:ext cx="5232636" cy="1579078"/>
          </a:xfrm>
          <a:custGeom>
            <a:avLst/>
            <a:gdLst/>
            <a:ahLst/>
            <a:cxnLst/>
            <a:rect l="l" t="t" r="r" b="b"/>
            <a:pathLst>
              <a:path w="7152040" h="2100912">
                <a:moveTo>
                  <a:pt x="0" y="0"/>
                </a:moveTo>
                <a:lnTo>
                  <a:pt x="7152040" y="0"/>
                </a:lnTo>
                <a:lnTo>
                  <a:pt x="7152040" y="2100912"/>
                </a:lnTo>
                <a:lnTo>
                  <a:pt x="0" y="21009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91163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4635DA-0AA1-7E61-C4B6-2EFD800877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83937-CBA0-1CD3-3370-9FA5916B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4475" y="-5350"/>
            <a:ext cx="10677525" cy="1003721"/>
          </a:xfrm>
          <a:solidFill>
            <a:srgbClr val="000066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/>
            <a:r>
              <a:rPr lang="lv-LV" sz="186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  <a:t>PROGRAMMA – VĒSTURISKI PIESĀRŅOTĀS VIETAS SANĀCIJA </a:t>
            </a:r>
            <a:br>
              <a:rPr lang="lv-LV" sz="186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</a:br>
            <a:r>
              <a:rPr lang="lv-LV" sz="186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  <a:t>15,2 milj. EUR (85 % grants un 15 % valsts budžets)</a:t>
            </a:r>
            <a:br>
              <a:rPr lang="lv-LV" sz="1867" b="1" dirty="0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</a:br>
            <a:r>
              <a:rPr lang="lv-LV" sz="1867" b="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 Bold"/>
                <a:sym typeface="Verdana Bold"/>
              </a:rPr>
              <a:t>S</a:t>
            </a:r>
            <a:r>
              <a:rPr lang="lv-LV" sz="1867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arežģīta un unikāla sanācijas darbu veikšana ierobežotā laikā – augsts risks </a:t>
            </a:r>
            <a:endParaRPr lang="lv-LV" sz="1867" b="1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144E642-62E7-8C1F-0C60-AF012EF81B6A}"/>
              </a:ext>
            </a:extLst>
          </p:cNvPr>
          <p:cNvGrpSpPr/>
          <p:nvPr/>
        </p:nvGrpSpPr>
        <p:grpSpPr>
          <a:xfrm>
            <a:off x="471327" y="1489216"/>
            <a:ext cx="2466083" cy="1980773"/>
            <a:chOff x="-790513" y="863275"/>
            <a:chExt cx="2802212" cy="4431423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2AFA5005-777F-19FF-44E9-0371B17A3C98}"/>
                </a:ext>
              </a:extLst>
            </p:cNvPr>
            <p:cNvGrpSpPr/>
            <p:nvPr/>
          </p:nvGrpSpPr>
          <p:grpSpPr>
            <a:xfrm>
              <a:off x="-760749" y="863275"/>
              <a:ext cx="2366832" cy="4431423"/>
              <a:chOff x="-633431" y="1125600"/>
              <a:chExt cx="2583094" cy="4347977"/>
            </a:xfrm>
          </p:grpSpPr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2A311E92-63FE-097A-6CDB-EF7043EB4127}"/>
                  </a:ext>
                </a:extLst>
              </p:cNvPr>
              <p:cNvSpPr/>
              <p:nvPr/>
            </p:nvSpPr>
            <p:spPr>
              <a:xfrm>
                <a:off x="-619628" y="1211179"/>
                <a:ext cx="2569290" cy="4262398"/>
              </a:xfrm>
              <a:prstGeom prst="roundRect">
                <a:avLst/>
              </a:prstGeom>
              <a:noFill/>
              <a:ln>
                <a:solidFill>
                  <a:srgbClr val="29702A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-252013" algn="ctr" defTabSz="914446" fontAlgn="auto">
                  <a:spcBef>
                    <a:spcPts val="0"/>
                  </a:spcBef>
                  <a:spcAft>
                    <a:spcPts val="600"/>
                  </a:spcAft>
                  <a:buFontTx/>
                  <a:buAutoNum type="arabicPeriod"/>
                  <a:defRPr/>
                </a:pPr>
                <a:endParaRPr lang="lv-LV" sz="16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Rectangle: Top Corners Rounded 11">
                <a:extLst>
                  <a:ext uri="{FF2B5EF4-FFF2-40B4-BE49-F238E27FC236}">
                    <a16:creationId xmlns:a16="http://schemas.microsoft.com/office/drawing/2014/main" id="{A1FD679C-95A9-187F-F63A-184D73D87352}"/>
                  </a:ext>
                </a:extLst>
              </p:cNvPr>
              <p:cNvSpPr/>
              <p:nvPr/>
            </p:nvSpPr>
            <p:spPr>
              <a:xfrm>
                <a:off x="-633431" y="1125600"/>
                <a:ext cx="2583094" cy="1012138"/>
              </a:xfrm>
              <a:prstGeom prst="round2SameRect">
                <a:avLst/>
              </a:prstGeom>
              <a:solidFill>
                <a:srgbClr val="29702A"/>
              </a:solidFill>
              <a:ln>
                <a:solidFill>
                  <a:srgbClr val="29702A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108000" rtlCol="0" anchor="ctr">
                <a:noAutofit/>
              </a:bodyPr>
              <a:lstStyle/>
              <a:p>
                <a:pPr algn="ctr" defTabSz="914446" fontAlgn="auto">
                  <a:spcBef>
                    <a:spcPts val="0"/>
                  </a:spcBef>
                  <a:spcAft>
                    <a:spcPts val="600"/>
                  </a:spcAft>
                  <a:defRPr/>
                </a:pPr>
                <a:r>
                  <a:rPr lang="lv-LV" sz="1400" b="1">
                    <a:solidFill>
                      <a:prstClr val="white"/>
                    </a:solidFill>
                    <a:latin typeface="Aptos" panose="02110004020202020204"/>
                    <a:ea typeface="Sans Serif Collection" panose="020B0502040504020204" pitchFamily="34" charset="0"/>
                    <a:cs typeface="Arial" panose="020B0604020202020204" pitchFamily="34" charset="0"/>
                  </a:rPr>
                  <a:t>PROGRAMMAS MĒRĶIS</a:t>
                </a:r>
              </a:p>
            </p:txBody>
          </p:sp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9C1F8B17-D4E9-7D50-8040-7EE8E25B491B}"/>
                </a:ext>
              </a:extLst>
            </p:cNvPr>
            <p:cNvSpPr txBox="1"/>
            <p:nvPr/>
          </p:nvSpPr>
          <p:spPr>
            <a:xfrm>
              <a:off x="-790513" y="2992962"/>
              <a:ext cx="2380482" cy="204345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lv-LV" sz="1067" b="1" dirty="0">
                  <a:solidFill>
                    <a:srgbClr val="29702A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Uzlabot</a:t>
              </a:r>
              <a:r>
                <a:rPr lang="lv-LV" sz="1067" b="1" dirty="0">
                  <a:solidFill>
                    <a:prstClr val="black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 </a:t>
              </a:r>
              <a:r>
                <a:rPr lang="lv-LV" sz="1067" b="1" dirty="0">
                  <a:solidFill>
                    <a:srgbClr val="29702A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vides kvalitāti vēsturiski piesārņotajā vietā Aizkrauklē un</a:t>
              </a:r>
              <a:r>
                <a:rPr lang="lv-LV" sz="1067" b="1" dirty="0">
                  <a:solidFill>
                    <a:prstClr val="black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 </a:t>
              </a:r>
              <a:r>
                <a:rPr lang="lv-LV" sz="1067" b="1" dirty="0">
                  <a:solidFill>
                    <a:srgbClr val="29702A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samazināt riskus cilvēku veselībai</a:t>
              </a:r>
            </a:p>
          </p:txBody>
        </p:sp>
        <p:sp>
          <p:nvSpPr>
            <p:cNvPr id="83" name="Arrow: Right 82">
              <a:extLst>
                <a:ext uri="{FF2B5EF4-FFF2-40B4-BE49-F238E27FC236}">
                  <a16:creationId xmlns:a16="http://schemas.microsoft.com/office/drawing/2014/main" id="{0C8E01FC-BEC9-931A-E48D-88FB6738191A}"/>
                </a:ext>
              </a:extLst>
            </p:cNvPr>
            <p:cNvSpPr/>
            <p:nvPr/>
          </p:nvSpPr>
          <p:spPr>
            <a:xfrm>
              <a:off x="1703018" y="1033999"/>
              <a:ext cx="308681" cy="854941"/>
            </a:xfrm>
            <a:prstGeom prst="rightArrow">
              <a:avLst/>
            </a:prstGeom>
            <a:solidFill>
              <a:srgbClr val="29702A"/>
            </a:solidFill>
            <a:ln>
              <a:solidFill>
                <a:srgbClr val="29702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lv-LV" sz="1800">
                <a:solidFill>
                  <a:prstClr val="white"/>
                </a:solidFill>
                <a:latin typeface="Aptos" panose="02110004020202020204"/>
              </a:endParaRPr>
            </a:p>
          </p:txBody>
        </p:sp>
      </p:grpSp>
      <p:grpSp>
        <p:nvGrpSpPr>
          <p:cNvPr id="38" name="Grupa 37">
            <a:extLst>
              <a:ext uri="{FF2B5EF4-FFF2-40B4-BE49-F238E27FC236}">
                <a16:creationId xmlns:a16="http://schemas.microsoft.com/office/drawing/2014/main" id="{8D6B43D7-1B93-42B0-11A6-0AFB58993E16}"/>
              </a:ext>
            </a:extLst>
          </p:cNvPr>
          <p:cNvGrpSpPr/>
          <p:nvPr/>
        </p:nvGrpSpPr>
        <p:grpSpPr>
          <a:xfrm>
            <a:off x="5768552" y="1497956"/>
            <a:ext cx="2308569" cy="3743249"/>
            <a:chOff x="8645453" y="2292303"/>
            <a:chExt cx="3462854" cy="5614874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0E2AA1AD-2FEB-E7F7-23B3-9D3842500CD4}"/>
                </a:ext>
              </a:extLst>
            </p:cNvPr>
            <p:cNvSpPr/>
            <p:nvPr/>
          </p:nvSpPr>
          <p:spPr>
            <a:xfrm>
              <a:off x="8655438" y="2371589"/>
              <a:ext cx="3445747" cy="5535588"/>
            </a:xfrm>
            <a:prstGeom prst="roundRect">
              <a:avLst/>
            </a:prstGeom>
            <a:noFill/>
            <a:ln>
              <a:solidFill>
                <a:srgbClr val="29702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-252013" algn="ctr" defTabSz="914446" fontAlgn="auto">
                <a:spcBef>
                  <a:spcPts val="0"/>
                </a:spcBef>
                <a:spcAft>
                  <a:spcPts val="600"/>
                </a:spcAft>
                <a:buFontTx/>
                <a:buAutoNum type="arabicPeriod"/>
                <a:defRPr/>
              </a:pPr>
              <a:endParaRPr lang="lv-LV" sz="16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Rectangle: Top Corners Rounded 12">
              <a:extLst>
                <a:ext uri="{FF2B5EF4-FFF2-40B4-BE49-F238E27FC236}">
                  <a16:creationId xmlns:a16="http://schemas.microsoft.com/office/drawing/2014/main" id="{944BDD8C-C117-ED4B-68A4-03248D3A4CAC}"/>
                </a:ext>
              </a:extLst>
            </p:cNvPr>
            <p:cNvSpPr/>
            <p:nvPr/>
          </p:nvSpPr>
          <p:spPr>
            <a:xfrm>
              <a:off x="8645453" y="2292303"/>
              <a:ext cx="3462854" cy="670762"/>
            </a:xfrm>
            <a:prstGeom prst="round2SameRect">
              <a:avLst/>
            </a:prstGeom>
            <a:solidFill>
              <a:srgbClr val="29702A"/>
            </a:solidFill>
            <a:ln>
              <a:solidFill>
                <a:srgbClr val="29702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" rtlCol="0" anchor="ctr">
              <a:no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lv-LV" sz="14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SAGAIDĀMIE REZULTĀTI</a:t>
              </a:r>
              <a:endParaRPr lang="lv-LV" sz="12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574C8F4-EEF1-37C9-24DB-ADCB18F4252E}"/>
              </a:ext>
            </a:extLst>
          </p:cNvPr>
          <p:cNvGrpSpPr/>
          <p:nvPr/>
        </p:nvGrpSpPr>
        <p:grpSpPr>
          <a:xfrm>
            <a:off x="8493296" y="1515896"/>
            <a:ext cx="3210992" cy="4527665"/>
            <a:chOff x="346619" y="1211179"/>
            <a:chExt cx="2081353" cy="4262398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243AB834-8AAD-96C6-4DF3-88F9A8DA656B}"/>
                </a:ext>
              </a:extLst>
            </p:cNvPr>
            <p:cNvSpPr/>
            <p:nvPr/>
          </p:nvSpPr>
          <p:spPr>
            <a:xfrm>
              <a:off x="346619" y="1211179"/>
              <a:ext cx="2081353" cy="4262398"/>
            </a:xfrm>
            <a:prstGeom prst="roundRect">
              <a:avLst/>
            </a:prstGeom>
            <a:noFill/>
            <a:ln>
              <a:solidFill>
                <a:srgbClr val="29702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-252013" algn="ctr" defTabSz="914446" fontAlgn="auto">
                <a:spcBef>
                  <a:spcPts val="0"/>
                </a:spcBef>
                <a:spcAft>
                  <a:spcPts val="600"/>
                </a:spcAft>
                <a:buFontTx/>
                <a:buAutoNum type="arabicPeriod"/>
                <a:defRPr/>
              </a:pPr>
              <a:endParaRPr lang="lv-LV" sz="16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EBFEE2B6-8482-47F9-280B-D91BD4C40790}"/>
                </a:ext>
              </a:extLst>
            </p:cNvPr>
            <p:cNvSpPr/>
            <p:nvPr/>
          </p:nvSpPr>
          <p:spPr>
            <a:xfrm>
              <a:off x="347940" y="1211181"/>
              <a:ext cx="2080031" cy="412918"/>
            </a:xfrm>
            <a:prstGeom prst="round2SameRect">
              <a:avLst/>
            </a:prstGeom>
            <a:solidFill>
              <a:srgbClr val="29702A"/>
            </a:solidFill>
            <a:ln>
              <a:solidFill>
                <a:srgbClr val="29702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6000" tIns="0" rIns="36000" rtlCol="0" anchor="ctr">
              <a:no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lv-LV" sz="1400" b="1" dirty="0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AKTUĀLAIS STATUSS</a:t>
              </a:r>
            </a:p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lv-LV" sz="1400" b="1" dirty="0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 </a:t>
              </a:r>
              <a:r>
                <a:rPr lang="lv-LV" sz="1267" b="1" dirty="0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(uz 01.09.2026.)</a:t>
              </a:r>
            </a:p>
          </p:txBody>
        </p:sp>
      </p:grpSp>
      <p:sp>
        <p:nvSpPr>
          <p:cNvPr id="8" name="Freeform 2">
            <a:extLst>
              <a:ext uri="{FF2B5EF4-FFF2-40B4-BE49-F238E27FC236}">
                <a16:creationId xmlns:a16="http://schemas.microsoft.com/office/drawing/2014/main" id="{DD5EDF72-9B9A-E9A8-E6A3-E0BF6EFE5F92}"/>
              </a:ext>
            </a:extLst>
          </p:cNvPr>
          <p:cNvSpPr/>
          <p:nvPr/>
        </p:nvSpPr>
        <p:spPr>
          <a:xfrm>
            <a:off x="-24513" y="-762"/>
            <a:ext cx="1695025" cy="1418735"/>
          </a:xfrm>
          <a:custGeom>
            <a:avLst/>
            <a:gdLst/>
            <a:ahLst/>
            <a:cxnLst/>
            <a:rect l="l" t="t" r="r" b="b"/>
            <a:pathLst>
              <a:path w="2995067" h="2128102">
                <a:moveTo>
                  <a:pt x="0" y="0"/>
                </a:moveTo>
                <a:lnTo>
                  <a:pt x="2995067" y="0"/>
                </a:lnTo>
                <a:lnTo>
                  <a:pt x="2995067" y="2128102"/>
                </a:lnTo>
                <a:lnTo>
                  <a:pt x="0" y="21281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510603" b="-383388"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20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9" name="TextBox 5">
            <a:extLst>
              <a:ext uri="{FF2B5EF4-FFF2-40B4-BE49-F238E27FC236}">
                <a16:creationId xmlns:a16="http://schemas.microsoft.com/office/drawing/2014/main" id="{753A6531-8727-D098-789F-1B3342553F81}"/>
              </a:ext>
            </a:extLst>
          </p:cNvPr>
          <p:cNvSpPr txBox="1"/>
          <p:nvPr/>
        </p:nvSpPr>
        <p:spPr>
          <a:xfrm>
            <a:off x="2018700" y="178357"/>
            <a:ext cx="10004789" cy="879342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 defTabSz="609630" fontAlgn="auto">
              <a:lnSpc>
                <a:spcPts val="1398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200">
              <a:solidFill>
                <a:prstClr val="black"/>
              </a:solidFill>
              <a:latin typeface="Calibri"/>
              <a:cs typeface="+mn-cs"/>
            </a:endParaRPr>
          </a:p>
        </p:txBody>
      </p:sp>
      <p:pic>
        <p:nvPicPr>
          <p:cNvPr id="20" name="Graphic 19" descr="Bullseye outline">
            <a:extLst>
              <a:ext uri="{FF2B5EF4-FFF2-40B4-BE49-F238E27FC236}">
                <a16:creationId xmlns:a16="http://schemas.microsoft.com/office/drawing/2014/main" id="{163FF24F-AAEA-177D-8259-F89C6B6F87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44803" y="1970402"/>
            <a:ext cx="388363" cy="388363"/>
          </a:xfrm>
          <a:prstGeom prst="rect">
            <a:avLst/>
          </a:prstGeom>
        </p:spPr>
      </p:pic>
      <p:sp>
        <p:nvSpPr>
          <p:cNvPr id="110" name="Title 1">
            <a:extLst>
              <a:ext uri="{FF2B5EF4-FFF2-40B4-BE49-F238E27FC236}">
                <a16:creationId xmlns:a16="http://schemas.microsoft.com/office/drawing/2014/main" id="{E84735E0-F344-6646-3684-B1DE483D0EF8}"/>
              </a:ext>
            </a:extLst>
          </p:cNvPr>
          <p:cNvSpPr txBox="1">
            <a:spLocks/>
          </p:cNvSpPr>
          <p:nvPr/>
        </p:nvSpPr>
        <p:spPr>
          <a:xfrm>
            <a:off x="1838006" y="966115"/>
            <a:ext cx="10185483" cy="5266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914446" fontAlgn="auto">
              <a:spcAft>
                <a:spcPts val="0"/>
              </a:spcAft>
              <a:defRPr/>
            </a:pPr>
            <a:r>
              <a:rPr lang="lv-LV" sz="1600" dirty="0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                                       </a:t>
            </a:r>
            <a:r>
              <a:rPr lang="lv-LV" sz="1600" b="1" dirty="0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Programmas </a:t>
            </a:r>
            <a:r>
              <a:rPr lang="lv-LV" sz="1600" b="1" dirty="0" err="1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apsaimniekotājs</a:t>
            </a:r>
            <a:r>
              <a:rPr lang="lv-LV" sz="1600" b="1" dirty="0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 </a:t>
            </a:r>
            <a:r>
              <a:rPr lang="lv-LV" sz="1600" dirty="0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– </a:t>
            </a:r>
            <a:r>
              <a:rPr lang="lv-LV" sz="1600" b="1" dirty="0">
                <a:solidFill>
                  <a:srgbClr val="29702A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Klimata un enerģētikas ministrija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43097F-3722-6956-3A62-4EEAAAF43705}"/>
              </a:ext>
            </a:extLst>
          </p:cNvPr>
          <p:cNvSpPr txBox="1"/>
          <p:nvPr/>
        </p:nvSpPr>
        <p:spPr>
          <a:xfrm>
            <a:off x="3091167" y="2045810"/>
            <a:ext cx="2168977" cy="25451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067" b="1">
                <a:solidFill>
                  <a:srgbClr val="29702A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Vēsturiski piesārņotās vietas sanācija Aizkraukles </a:t>
            </a: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067" b="1">
                <a:solidFill>
                  <a:srgbClr val="29702A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bijušās Dzelzsbetona </a:t>
            </a: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067" b="1">
                <a:solidFill>
                  <a:srgbClr val="29702A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ražotnes teritorijā</a:t>
            </a: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endParaRPr lang="lv-LV" sz="1067" b="1">
              <a:solidFill>
                <a:srgbClr val="29702A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067" b="1">
                <a:solidFill>
                  <a:srgbClr val="29702A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13,7 milj. EUR </a:t>
            </a:r>
            <a:endParaRPr lang="en-US" sz="1067" b="1">
              <a:solidFill>
                <a:srgbClr val="29702A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endParaRPr lang="lv-LV" sz="1067" b="1">
              <a:solidFill>
                <a:srgbClr val="29702A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067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Valsts vides dienests</a:t>
            </a: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endParaRPr lang="lv-LV" sz="1067" b="1">
              <a:solidFill>
                <a:srgbClr val="29702A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067" b="1">
                <a:solidFill>
                  <a:srgbClr val="29702A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Partneris: </a:t>
            </a:r>
            <a:r>
              <a:rPr lang="lv-LV" sz="1067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Aizkraukles novada pašvaldība</a:t>
            </a: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endParaRPr lang="lv-LV" sz="1067" b="1">
              <a:solidFill>
                <a:srgbClr val="29702A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endParaRPr lang="lv-LV" sz="1067" b="1">
              <a:solidFill>
                <a:srgbClr val="29702A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just" defTabSz="609630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00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0EF7046F-1F6E-8470-BAD4-EE913F47F5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8556" y="2895248"/>
            <a:ext cx="432391" cy="380319"/>
          </a:xfrm>
          <a:prstGeom prst="rect">
            <a:avLst/>
          </a:prstGeom>
        </p:spPr>
      </p:pic>
      <p:pic>
        <p:nvPicPr>
          <p:cNvPr id="37" name="Graphic 36" descr="Agriculture outline">
            <a:extLst>
              <a:ext uri="{FF2B5EF4-FFF2-40B4-BE49-F238E27FC236}">
                <a16:creationId xmlns:a16="http://schemas.microsoft.com/office/drawing/2014/main" id="{332A521E-3DD8-A8F2-78D6-22996AD14A4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77671" y="2024757"/>
            <a:ext cx="468993" cy="46899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88786FF9-45CF-FC02-9554-082093ECE719}"/>
              </a:ext>
            </a:extLst>
          </p:cNvPr>
          <p:cNvSpPr txBox="1"/>
          <p:nvPr/>
        </p:nvSpPr>
        <p:spPr>
          <a:xfrm>
            <a:off x="5764546" y="2321283"/>
            <a:ext cx="2297165" cy="277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630" fontAlgn="auto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/>
            </a:pPr>
            <a:endParaRPr lang="lv-LV" sz="933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marL="190510" indent="-190510" defTabSz="60963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lv-LV" sz="1067" b="1">
                <a:solidFill>
                  <a:srgbClr val="29702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Uzlabota vides kvalitāte 10,6 ha teritorijā</a:t>
            </a:r>
          </a:p>
          <a:p>
            <a:pPr marL="190510" indent="-190510" defTabSz="609630" fontAlgn="auto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ü"/>
              <a:defRPr/>
            </a:pPr>
            <a:r>
              <a:rPr lang="lv-LV" sz="1067" b="1">
                <a:solidFill>
                  <a:srgbClr val="29702A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  <a:sym typeface="Robusta TL Pro 2"/>
              </a:rPr>
              <a:t>Apturēta piesārņojuma nonākšana gruntsūdeņos un Daugavā</a:t>
            </a:r>
          </a:p>
          <a:p>
            <a:pPr marL="190510" indent="-190510" defTabSz="609630" fontAlgn="auto"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Font typeface="Wingdings" panose="05000000000000000000" pitchFamily="2" charset="2"/>
              <a:buChar char="ü"/>
              <a:defRPr/>
            </a:pPr>
            <a:r>
              <a:rPr lang="lv-LV" sz="1067" b="1">
                <a:solidFill>
                  <a:srgbClr val="29702A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  <a:sym typeface="Robusta TL Pro 2"/>
              </a:rPr>
              <a:t>Uzlabota dzeramā ūdens kvalitāte</a:t>
            </a:r>
          </a:p>
          <a:p>
            <a:pPr marL="190510" indent="-190510" defTabSz="609630" fontAlgn="auto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  <a:defRPr/>
            </a:pPr>
            <a:r>
              <a:rPr lang="lv-LV" sz="1067" b="1">
                <a:solidFill>
                  <a:srgbClr val="29702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Samazināti veselības riski ~ 700 000  iedzīvotajiem</a:t>
            </a:r>
            <a:endParaRPr lang="lv-LV" sz="1067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DA2B0C1-373A-F816-E46B-7B41749CEC7C}"/>
              </a:ext>
            </a:extLst>
          </p:cNvPr>
          <p:cNvSpPr txBox="1"/>
          <p:nvPr/>
        </p:nvSpPr>
        <p:spPr>
          <a:xfrm>
            <a:off x="8691981" y="2153140"/>
            <a:ext cx="2993855" cy="6143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0510" indent="-190510" algn="just" defTabSz="609630" fontAlgn="auto">
              <a:lnSpc>
                <a:spcPts val="1387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  <a:defRPr/>
            </a:pPr>
            <a:r>
              <a:rPr lang="lv-LV" sz="1067" b="1">
                <a:solidFill>
                  <a:srgbClr val="29702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VVD veic sanācijas iepirkuma </a:t>
            </a:r>
            <a:r>
              <a:rPr lang="lv-LV" sz="1067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(12,2 milj. EUR)</a:t>
            </a:r>
            <a:r>
              <a:rPr lang="lv-LV" sz="1067" b="1">
                <a:solidFill>
                  <a:srgbClr val="29702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 4 piedāvājumu vērtēšanu</a:t>
            </a:r>
            <a:r>
              <a:rPr lang="lv-LV" sz="1067" b="1" dirty="0">
                <a:solidFill>
                  <a:srgbClr val="29702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 </a:t>
            </a:r>
            <a:r>
              <a:rPr lang="lv-LV" sz="1067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(augsts pārsūdzību risks). </a:t>
            </a:r>
            <a:endParaRPr lang="lv-LV" sz="1067" b="1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4582D69-F838-F4A1-2D90-CE4A41C08507}"/>
              </a:ext>
            </a:extLst>
          </p:cNvPr>
          <p:cNvSpPr txBox="1"/>
          <p:nvPr/>
        </p:nvSpPr>
        <p:spPr>
          <a:xfrm>
            <a:off x="8859109" y="2767539"/>
            <a:ext cx="2854405" cy="24835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defTabSz="60963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67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 </a:t>
            </a:r>
          </a:p>
          <a:p>
            <a:pPr defTabSz="609630" fontAlgn="auto">
              <a:spcBef>
                <a:spcPts val="0"/>
              </a:spcBef>
              <a:spcAft>
                <a:spcPts val="400"/>
              </a:spcAft>
            </a:pPr>
            <a:r>
              <a:rPr lang="lv-LV" sz="1067" b="1" dirty="0"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Šveices nosacījums </a:t>
            </a:r>
            <a:r>
              <a:rPr lang="lv-LV" sz="1067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– </a:t>
            </a:r>
            <a:r>
              <a:rPr lang="lv-LV" sz="1067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sanācijas darbu veicējs ir jānosaka vēlākais 2026.g. septembrī</a:t>
            </a:r>
          </a:p>
          <a:p>
            <a:pPr algn="ctr" defTabSz="609630" fontAlgn="auto">
              <a:spcBef>
                <a:spcPts val="0"/>
              </a:spcBef>
              <a:spcAft>
                <a:spcPts val="400"/>
              </a:spcAft>
            </a:pPr>
            <a:endParaRPr lang="lv-LV" sz="1000" b="1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67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Ja būs būtisks kavējums, ar </a:t>
            </a:r>
            <a:r>
              <a:rPr lang="lv-LV" sz="1067" b="1" dirty="0" err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donorvalsti</a:t>
            </a:r>
            <a:r>
              <a:rPr lang="lv-LV" sz="1067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tiks skaņota rīcība, lai saglabātu Šveices </a:t>
            </a:r>
            <a:r>
              <a:rPr lang="lv-LV" sz="1067" b="1" dirty="0" err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granta</a:t>
            </a:r>
            <a:r>
              <a:rPr lang="lv-LV" sz="1067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finansējumu investīcijām Latvijā.</a:t>
            </a:r>
          </a:p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067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67" b="1" dirty="0">
                <a:solidFill>
                  <a:srgbClr val="4A773C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Aizkraukles novada dome paveikusi sanācijas vietas sagatavošanas darbus.</a:t>
            </a:r>
          </a:p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067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pSp>
        <p:nvGrpSpPr>
          <p:cNvPr id="36" name="Grupa 35">
            <a:extLst>
              <a:ext uri="{FF2B5EF4-FFF2-40B4-BE49-F238E27FC236}">
                <a16:creationId xmlns:a16="http://schemas.microsoft.com/office/drawing/2014/main" id="{3780F311-04E5-2F07-AC3C-85BADCC91C60}"/>
              </a:ext>
            </a:extLst>
          </p:cNvPr>
          <p:cNvGrpSpPr/>
          <p:nvPr/>
        </p:nvGrpSpPr>
        <p:grpSpPr>
          <a:xfrm>
            <a:off x="3021574" y="1489215"/>
            <a:ext cx="2313517" cy="2776406"/>
            <a:chOff x="4532361" y="2233822"/>
            <a:chExt cx="3470275" cy="4164609"/>
          </a:xfrm>
        </p:grpSpPr>
        <p:sp>
          <p:nvSpPr>
            <p:cNvPr id="171" name="Rectangle: Rounded Corners 170">
              <a:extLst>
                <a:ext uri="{FF2B5EF4-FFF2-40B4-BE49-F238E27FC236}">
                  <a16:creationId xmlns:a16="http://schemas.microsoft.com/office/drawing/2014/main" id="{2186707F-CEF5-AB37-967D-E6C08FF19C82}"/>
                </a:ext>
              </a:extLst>
            </p:cNvPr>
            <p:cNvSpPr/>
            <p:nvPr/>
          </p:nvSpPr>
          <p:spPr>
            <a:xfrm>
              <a:off x="4536588" y="2244344"/>
              <a:ext cx="3462855" cy="4154087"/>
            </a:xfrm>
            <a:prstGeom prst="roundRect">
              <a:avLst/>
            </a:prstGeom>
            <a:noFill/>
            <a:ln>
              <a:solidFill>
                <a:srgbClr val="29702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-252013" algn="ctr" defTabSz="914446" fontAlgn="auto">
                <a:spcBef>
                  <a:spcPts val="0"/>
                </a:spcBef>
                <a:spcAft>
                  <a:spcPts val="600"/>
                </a:spcAft>
                <a:buFontTx/>
                <a:buAutoNum type="arabicPeriod"/>
                <a:defRPr/>
              </a:pPr>
              <a:endParaRPr lang="lv-LV" sz="16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Rectangle: Top Corners Rounded 11">
              <a:extLst>
                <a:ext uri="{FF2B5EF4-FFF2-40B4-BE49-F238E27FC236}">
                  <a16:creationId xmlns:a16="http://schemas.microsoft.com/office/drawing/2014/main" id="{52E5DA41-4099-346D-BFDD-02E865C3FBA7}"/>
                </a:ext>
              </a:extLst>
            </p:cNvPr>
            <p:cNvSpPr/>
            <p:nvPr/>
          </p:nvSpPr>
          <p:spPr>
            <a:xfrm>
              <a:off x="4532361" y="2233822"/>
              <a:ext cx="3470275" cy="691637"/>
            </a:xfrm>
            <a:prstGeom prst="round2SameRect">
              <a:avLst/>
            </a:prstGeom>
            <a:solidFill>
              <a:srgbClr val="29702A"/>
            </a:solidFill>
            <a:ln>
              <a:solidFill>
                <a:srgbClr val="29702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" rtlCol="0" anchor="ctr">
              <a:no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lv-LV" sz="14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1 IEPRIEKŠ NOTEIKTS PROJEKTS</a:t>
              </a:r>
            </a:p>
          </p:txBody>
        </p:sp>
      </p:grpSp>
      <p:sp>
        <p:nvSpPr>
          <p:cNvPr id="32" name="Arrow: Right 82">
            <a:extLst>
              <a:ext uri="{FF2B5EF4-FFF2-40B4-BE49-F238E27FC236}">
                <a16:creationId xmlns:a16="http://schemas.microsoft.com/office/drawing/2014/main" id="{495816B1-D756-B70F-33AE-25D9D9DAB2F1}"/>
              </a:ext>
            </a:extLst>
          </p:cNvPr>
          <p:cNvSpPr/>
          <p:nvPr/>
        </p:nvSpPr>
        <p:spPr>
          <a:xfrm>
            <a:off x="5419256" y="1548172"/>
            <a:ext cx="271654" cy="382145"/>
          </a:xfrm>
          <a:prstGeom prst="rightArrow">
            <a:avLst/>
          </a:prstGeom>
          <a:solidFill>
            <a:srgbClr val="29702A"/>
          </a:solidFill>
          <a:ln>
            <a:solidFill>
              <a:srgbClr val="29702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35" name="Arrow: Right 82">
            <a:extLst>
              <a:ext uri="{FF2B5EF4-FFF2-40B4-BE49-F238E27FC236}">
                <a16:creationId xmlns:a16="http://schemas.microsoft.com/office/drawing/2014/main" id="{4609862E-99D3-55AE-A7D3-03CF50AFCB83}"/>
              </a:ext>
            </a:extLst>
          </p:cNvPr>
          <p:cNvSpPr/>
          <p:nvPr/>
        </p:nvSpPr>
        <p:spPr>
          <a:xfrm>
            <a:off x="8232373" y="1548172"/>
            <a:ext cx="271654" cy="382145"/>
          </a:xfrm>
          <a:prstGeom prst="rightArrow">
            <a:avLst/>
          </a:prstGeom>
          <a:solidFill>
            <a:srgbClr val="29702A"/>
          </a:solidFill>
          <a:ln>
            <a:solidFill>
              <a:srgbClr val="29702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pic>
        <p:nvPicPr>
          <p:cNvPr id="40" name="Grafika 39" descr="Megaphone1 outline">
            <a:extLst>
              <a:ext uri="{FF2B5EF4-FFF2-40B4-BE49-F238E27FC236}">
                <a16:creationId xmlns:a16="http://schemas.microsoft.com/office/drawing/2014/main" id="{0158427A-2703-D3C0-761C-69AC7D6D441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493295" y="3090987"/>
            <a:ext cx="428395" cy="604713"/>
          </a:xfrm>
          <a:prstGeom prst="rect">
            <a:avLst/>
          </a:prstGeom>
        </p:spPr>
      </p:pic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50B500A-62A5-2263-5368-037FE2A478FA}"/>
              </a:ext>
            </a:extLst>
          </p:cNvPr>
          <p:cNvSpPr txBox="1">
            <a:spLocks/>
          </p:cNvSpPr>
          <p:nvPr/>
        </p:nvSpPr>
        <p:spPr>
          <a:xfrm>
            <a:off x="11555338" y="6089787"/>
            <a:ext cx="562124" cy="30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1pPr>
            <a:lvl2pPr marL="468313" indent="-111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2pPr>
            <a:lvl3pPr marL="938213" indent="-238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3pPr>
            <a:lvl4pPr marL="1408113" indent="-365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4pPr>
            <a:lvl5pPr marL="1878013" indent="-492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9pPr>
          </a:lstStyle>
          <a:p>
            <a:pPr algn="r"/>
            <a:fld id="{0B582915-0310-4CDD-9A79-BDC3E59340E8}" type="slidenum">
              <a:rPr lang="en-US" altLang="lv-LV" sz="1000" smtClean="0">
                <a:solidFill>
                  <a:srgbClr val="898989"/>
                </a:solidFill>
                <a:latin typeface="Verdana" panose="020B0604030504040204" pitchFamily="34" charset="0"/>
              </a:rPr>
              <a:pPr algn="r"/>
              <a:t>8</a:t>
            </a:fld>
            <a:endParaRPr lang="en-US" altLang="lv-LV" sz="1000">
              <a:solidFill>
                <a:srgbClr val="898989"/>
              </a:solidFill>
              <a:latin typeface="Verdana" panose="020B0604030504040204" pitchFamily="34" charset="0"/>
            </a:endParaRPr>
          </a:p>
        </p:txBody>
      </p:sp>
      <p:pic>
        <p:nvPicPr>
          <p:cNvPr id="10" name="Attēls 6">
            <a:extLst>
              <a:ext uri="{FF2B5EF4-FFF2-40B4-BE49-F238E27FC236}">
                <a16:creationId xmlns:a16="http://schemas.microsoft.com/office/drawing/2014/main" id="{426F895D-E2BD-515E-7289-F8E7D9819AF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99" y="4590994"/>
            <a:ext cx="3089057" cy="157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0076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FE2CC-3CF2-83AF-D455-91A17ECF6D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937DA-4931-46F2-E3B2-9E58B6E3F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4904" y="-20280"/>
            <a:ext cx="10187096" cy="819412"/>
          </a:xfrm>
          <a:solidFill>
            <a:srgbClr val="000066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/>
            <a:r>
              <a:rPr lang="lv-LV" sz="186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  <a:t>PROGRAMMA – LIETIŠĶĀ PĒTNIECĪBA</a:t>
            </a:r>
            <a:br>
              <a:rPr lang="lv-LV" sz="186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</a:br>
            <a:r>
              <a:rPr lang="lv-LV" sz="186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  <a:t>12,4 milj. EUR (85 % grants un 15 % valsts budžets)</a:t>
            </a:r>
            <a:r>
              <a:rPr lang="lv-LV" sz="1867" b="1" i="1">
                <a:solidFill>
                  <a:schemeClr val="bg1"/>
                </a:solidFill>
                <a:latin typeface="+mn-lt"/>
                <a:ea typeface="Sans Serif Collection" panose="020B0502040504020204" pitchFamily="34" charset="0"/>
                <a:cs typeface="Arial" panose="020B0604020202020204" pitchFamily="34" charset="0"/>
              </a:rPr>
              <a:t>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71F1535-F00F-1BF7-CDA3-881E2D233010}"/>
              </a:ext>
            </a:extLst>
          </p:cNvPr>
          <p:cNvGrpSpPr/>
          <p:nvPr/>
        </p:nvGrpSpPr>
        <p:grpSpPr>
          <a:xfrm>
            <a:off x="269821" y="1519319"/>
            <a:ext cx="2543161" cy="2024947"/>
            <a:chOff x="-748103" y="950496"/>
            <a:chExt cx="2514844" cy="4273829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57F7FC62-F8D0-9BC4-BCB1-ACEBC55ADEB3}"/>
                </a:ext>
              </a:extLst>
            </p:cNvPr>
            <p:cNvGrpSpPr/>
            <p:nvPr/>
          </p:nvGrpSpPr>
          <p:grpSpPr>
            <a:xfrm>
              <a:off x="-748103" y="950496"/>
              <a:ext cx="2514844" cy="4273829"/>
              <a:chOff x="-619628" y="1211179"/>
              <a:chExt cx="2744630" cy="4193350"/>
            </a:xfrm>
          </p:grpSpPr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A8571E10-FC17-A9CB-D76E-553876F1320E}"/>
                  </a:ext>
                </a:extLst>
              </p:cNvPr>
              <p:cNvSpPr/>
              <p:nvPr/>
            </p:nvSpPr>
            <p:spPr>
              <a:xfrm>
                <a:off x="-619628" y="1211179"/>
                <a:ext cx="2737572" cy="4193350"/>
              </a:xfrm>
              <a:prstGeom prst="roundRect">
                <a:avLst/>
              </a:prstGeom>
              <a:noFill/>
              <a:ln>
                <a:solidFill>
                  <a:srgbClr val="990099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-252013" algn="ctr" defTabSz="914446" fontAlgn="auto">
                  <a:spcBef>
                    <a:spcPts val="0"/>
                  </a:spcBef>
                  <a:spcAft>
                    <a:spcPts val="600"/>
                  </a:spcAft>
                  <a:buFontTx/>
                  <a:buAutoNum type="arabicPeriod"/>
                  <a:defRPr/>
                </a:pPr>
                <a:endParaRPr lang="lv-LV" sz="16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Rectangle: Top Corners Rounded 11">
                <a:extLst>
                  <a:ext uri="{FF2B5EF4-FFF2-40B4-BE49-F238E27FC236}">
                    <a16:creationId xmlns:a16="http://schemas.microsoft.com/office/drawing/2014/main" id="{051C7AA8-2AE5-14BE-FB7F-8C9F1F46BD01}"/>
                  </a:ext>
                </a:extLst>
              </p:cNvPr>
              <p:cNvSpPr/>
              <p:nvPr/>
            </p:nvSpPr>
            <p:spPr>
              <a:xfrm>
                <a:off x="-619129" y="1211180"/>
                <a:ext cx="2744131" cy="1078891"/>
              </a:xfrm>
              <a:prstGeom prst="round2SameRect">
                <a:avLst/>
              </a:prstGeom>
              <a:solidFill>
                <a:srgbClr val="7030A0"/>
              </a:solidFill>
              <a:ln>
                <a:solidFill>
                  <a:srgbClr val="4A3278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108000" rtlCol="0" anchor="ctr">
                <a:noAutofit/>
              </a:bodyPr>
              <a:lstStyle/>
              <a:p>
                <a:pPr algn="ctr" defTabSz="914446" fontAlgn="auto">
                  <a:spcBef>
                    <a:spcPts val="0"/>
                  </a:spcBef>
                  <a:spcAft>
                    <a:spcPts val="600"/>
                  </a:spcAft>
                  <a:defRPr/>
                </a:pPr>
                <a:r>
                  <a:rPr lang="lv-LV" sz="1400" b="1">
                    <a:solidFill>
                      <a:prstClr val="white"/>
                    </a:solidFill>
                    <a:latin typeface="Aptos" panose="02110004020202020204"/>
                    <a:ea typeface="Sans Serif Collection" panose="020B0502040504020204" pitchFamily="34" charset="0"/>
                    <a:cs typeface="Arial" panose="020B0604020202020204" pitchFamily="34" charset="0"/>
                  </a:rPr>
                  <a:t>PROGRAMMAS MĒRĶIS</a:t>
                </a:r>
              </a:p>
            </p:txBody>
          </p:sp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C6632A6C-891E-B651-8BB3-185FB4C1A6C0}"/>
                </a:ext>
              </a:extLst>
            </p:cNvPr>
            <p:cNvSpPr txBox="1"/>
            <p:nvPr/>
          </p:nvSpPr>
          <p:spPr>
            <a:xfrm>
              <a:off x="-666159" y="2769078"/>
              <a:ext cx="2312836" cy="227437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lv-LV" sz="1067" b="1">
                  <a:solidFill>
                    <a:srgbClr val="7030A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Attīstīta pētniecības kapacitāte un veicināta Latvijas un Šveices sadarbība inovatīvu materiālu, IKT un viedās enerģētikas jomā</a:t>
              </a:r>
            </a:p>
          </p:txBody>
        </p:sp>
      </p:grpSp>
      <p:grpSp>
        <p:nvGrpSpPr>
          <p:cNvPr id="170" name="Group 169">
            <a:extLst>
              <a:ext uri="{FF2B5EF4-FFF2-40B4-BE49-F238E27FC236}">
                <a16:creationId xmlns:a16="http://schemas.microsoft.com/office/drawing/2014/main" id="{A28B892D-7106-1D62-E642-8960D5320E85}"/>
              </a:ext>
            </a:extLst>
          </p:cNvPr>
          <p:cNvGrpSpPr/>
          <p:nvPr/>
        </p:nvGrpSpPr>
        <p:grpSpPr>
          <a:xfrm>
            <a:off x="3211229" y="1525096"/>
            <a:ext cx="2656124" cy="4908302"/>
            <a:chOff x="523943" y="1190520"/>
            <a:chExt cx="2085126" cy="4283057"/>
          </a:xfrm>
        </p:grpSpPr>
        <p:sp>
          <p:nvSpPr>
            <p:cNvPr id="171" name="Rectangle: Rounded Corners 170">
              <a:extLst>
                <a:ext uri="{FF2B5EF4-FFF2-40B4-BE49-F238E27FC236}">
                  <a16:creationId xmlns:a16="http://schemas.microsoft.com/office/drawing/2014/main" id="{AFB6CAC1-2DA7-5AAC-33AD-BEBE0E5E404F}"/>
                </a:ext>
              </a:extLst>
            </p:cNvPr>
            <p:cNvSpPr/>
            <p:nvPr/>
          </p:nvSpPr>
          <p:spPr>
            <a:xfrm>
              <a:off x="528771" y="1211179"/>
              <a:ext cx="2080298" cy="4262398"/>
            </a:xfrm>
            <a:prstGeom prst="roundRect">
              <a:avLst/>
            </a:prstGeom>
            <a:noFill/>
            <a:ln>
              <a:solidFill>
                <a:srgbClr val="99009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-252013" algn="ctr" defTabSz="914446" fontAlgn="auto">
                <a:spcBef>
                  <a:spcPts val="0"/>
                </a:spcBef>
                <a:spcAft>
                  <a:spcPts val="600"/>
                </a:spcAft>
                <a:buFontTx/>
                <a:buAutoNum type="arabicPeriod"/>
                <a:defRPr/>
              </a:pPr>
              <a:endParaRPr lang="lv-LV" sz="16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2" name="Rectangle: Top Corners Rounded 171">
              <a:extLst>
                <a:ext uri="{FF2B5EF4-FFF2-40B4-BE49-F238E27FC236}">
                  <a16:creationId xmlns:a16="http://schemas.microsoft.com/office/drawing/2014/main" id="{46E7E5BE-CBAA-A45B-8D9F-D1EC1205BAE7}"/>
                </a:ext>
              </a:extLst>
            </p:cNvPr>
            <p:cNvSpPr/>
            <p:nvPr/>
          </p:nvSpPr>
          <p:spPr>
            <a:xfrm>
              <a:off x="523943" y="1190520"/>
              <a:ext cx="2085126" cy="496367"/>
            </a:xfrm>
            <a:prstGeom prst="round2SameRect">
              <a:avLst/>
            </a:prstGeom>
            <a:solidFill>
              <a:srgbClr val="7030A0"/>
            </a:solidFill>
            <a:ln>
              <a:solidFill>
                <a:srgbClr val="4A327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" rtlCol="0" anchor="t">
              <a:no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lv-LV" sz="14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2 IEPRIEKŠ NOTEIKTI PROJEKTI</a:t>
              </a: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8AD9D59-DB84-73E5-5B20-291401AEA0D2}"/>
              </a:ext>
            </a:extLst>
          </p:cNvPr>
          <p:cNvSpPr/>
          <p:nvPr/>
        </p:nvSpPr>
        <p:spPr>
          <a:xfrm>
            <a:off x="6276478" y="1519319"/>
            <a:ext cx="2911662" cy="4089872"/>
          </a:xfrm>
          <a:prstGeom prst="roundRect">
            <a:avLst/>
          </a:prstGeom>
          <a:noFill/>
          <a:ln>
            <a:solidFill>
              <a:srgbClr val="9900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indent="-252013" algn="ctr" defTabSz="914446" fontAlgn="auto">
              <a:spcBef>
                <a:spcPts val="0"/>
              </a:spcBef>
              <a:spcAft>
                <a:spcPts val="600"/>
              </a:spcAft>
              <a:buFontTx/>
              <a:buAutoNum type="arabicPeriod"/>
              <a:defRPr/>
            </a:pPr>
            <a:endParaRPr lang="lv-LV" sz="1600" b="1">
              <a:solidFill>
                <a:prstClr val="white"/>
              </a:solidFill>
              <a:latin typeface="Aptos" panose="02110004020202020204"/>
              <a:ea typeface="Sans Serif Collection" panose="020B0502040504020204" pitchFamily="34" charset="0"/>
              <a:cs typeface="Arial" panose="020B060402020202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D222A13-3A8F-ED93-E0AF-AF75EAA4D2DE}"/>
              </a:ext>
            </a:extLst>
          </p:cNvPr>
          <p:cNvGrpSpPr/>
          <p:nvPr/>
        </p:nvGrpSpPr>
        <p:grpSpPr>
          <a:xfrm>
            <a:off x="9427592" y="1513746"/>
            <a:ext cx="2578133" cy="4576041"/>
            <a:chOff x="346619" y="1197237"/>
            <a:chExt cx="2081353" cy="4276340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47039C70-F762-0E3D-F070-3B8EE7BB8335}"/>
                </a:ext>
              </a:extLst>
            </p:cNvPr>
            <p:cNvSpPr/>
            <p:nvPr/>
          </p:nvSpPr>
          <p:spPr>
            <a:xfrm>
              <a:off x="346619" y="1211179"/>
              <a:ext cx="2081353" cy="4262398"/>
            </a:xfrm>
            <a:prstGeom prst="roundRect">
              <a:avLst/>
            </a:prstGeom>
            <a:noFill/>
            <a:ln>
              <a:solidFill>
                <a:srgbClr val="99009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-252013" algn="ctr" defTabSz="914446" fontAlgn="auto">
                <a:spcBef>
                  <a:spcPts val="0"/>
                </a:spcBef>
                <a:spcAft>
                  <a:spcPts val="600"/>
                </a:spcAft>
                <a:buFontTx/>
                <a:buAutoNum type="arabicPeriod"/>
                <a:defRPr/>
              </a:pPr>
              <a:endParaRPr lang="lv-LV" sz="16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6B437BB6-B030-ABA9-F2DE-B0D255A0881E}"/>
                </a:ext>
              </a:extLst>
            </p:cNvPr>
            <p:cNvSpPr/>
            <p:nvPr/>
          </p:nvSpPr>
          <p:spPr>
            <a:xfrm>
              <a:off x="347941" y="1197237"/>
              <a:ext cx="2080031" cy="572926"/>
            </a:xfrm>
            <a:prstGeom prst="round2SameRect">
              <a:avLst/>
            </a:prstGeom>
            <a:solidFill>
              <a:srgbClr val="7030A0"/>
            </a:solidFill>
            <a:ln>
              <a:solidFill>
                <a:srgbClr val="4A327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6000" tIns="0" rIns="36000" rtlCol="0" anchor="ctr">
              <a:no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lv-LV" sz="14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AKTUĀLAIS STATUSS</a:t>
              </a:r>
            </a:p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lv-LV" sz="14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 </a:t>
              </a:r>
              <a:r>
                <a:rPr lang="lv-LV" sz="1267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(uz 01.09.2026.)</a:t>
              </a:r>
            </a:p>
          </p:txBody>
        </p:sp>
      </p:grpSp>
      <p:pic>
        <p:nvPicPr>
          <p:cNvPr id="20" name="Graphic 19" descr="Bullseye outline">
            <a:extLst>
              <a:ext uri="{FF2B5EF4-FFF2-40B4-BE49-F238E27FC236}">
                <a16:creationId xmlns:a16="http://schemas.microsoft.com/office/drawing/2014/main" id="{900FF6E9-20C4-A963-7F52-3745184C1C7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24910" y="2062437"/>
            <a:ext cx="345401" cy="345401"/>
          </a:xfrm>
          <a:prstGeom prst="rect">
            <a:avLst/>
          </a:prstGeom>
        </p:spPr>
      </p:pic>
      <p:sp>
        <p:nvSpPr>
          <p:cNvPr id="110" name="Title 1">
            <a:extLst>
              <a:ext uri="{FF2B5EF4-FFF2-40B4-BE49-F238E27FC236}">
                <a16:creationId xmlns:a16="http://schemas.microsoft.com/office/drawing/2014/main" id="{AAD6B6D2-017D-C728-E97A-520172A0B8B7}"/>
              </a:ext>
            </a:extLst>
          </p:cNvPr>
          <p:cNvSpPr txBox="1">
            <a:spLocks/>
          </p:cNvSpPr>
          <p:nvPr/>
        </p:nvSpPr>
        <p:spPr>
          <a:xfrm>
            <a:off x="1910024" y="893135"/>
            <a:ext cx="10185483" cy="52660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914446" fontAlgn="auto">
              <a:spcAft>
                <a:spcPts val="0"/>
              </a:spcAft>
              <a:defRPr/>
            </a:pPr>
            <a:r>
              <a:rPr lang="lv-LV" sz="1600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                                       </a:t>
            </a:r>
            <a:r>
              <a:rPr lang="lv-LV" sz="1600" b="1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Programmas apsaimniekotājs </a:t>
            </a:r>
            <a:r>
              <a:rPr lang="lv-LV" sz="1600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– </a:t>
            </a:r>
            <a:r>
              <a:rPr lang="lv-LV" sz="1600" b="1">
                <a:solidFill>
                  <a:srgbClr val="7030A0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Izglītības un zinātnes ministrija</a:t>
            </a:r>
            <a:endParaRPr lang="lv-LV" sz="3600" b="1" i="1">
              <a:solidFill>
                <a:srgbClr val="7030A0"/>
              </a:solidFill>
              <a:latin typeface="Aptos" panose="02110004020202020204"/>
              <a:ea typeface="Sans Serif Collection" panose="020B0502040504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A4D85DB-3347-0F6F-BE4D-919A801161DF}"/>
              </a:ext>
            </a:extLst>
          </p:cNvPr>
          <p:cNvSpPr txBox="1"/>
          <p:nvPr/>
        </p:nvSpPr>
        <p:spPr>
          <a:xfrm>
            <a:off x="6545445" y="2040820"/>
            <a:ext cx="2736305" cy="35991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00" b="1">
              <a:solidFill>
                <a:srgbClr val="7030A0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00" b="1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Izstrādātas 10  tehnoloģijas, metodes un risinājumi </a:t>
            </a:r>
            <a:r>
              <a:rPr lang="lv-LV" sz="1000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–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klimatnoturīgai ceļu &amp; būvniecības infrastruktūrai, </a:t>
            </a:r>
            <a:r>
              <a:rPr lang="lv-LV" sz="10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  <a:sym typeface="Robusta TL Pro 2"/>
              </a:rPr>
              <a:t>d</a:t>
            </a:r>
            <a:r>
              <a:rPr lang="lv-LV" sz="10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rošākai energoapgādei</a:t>
            </a: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00" b="1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00" b="1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84 pētnieki (t.sk. 55 jaunie pētnieki) un akadēmiskais personāls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ieguvuši zināšanu un pieredzes apmaiņu</a:t>
            </a: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00" b="1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00" b="1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Izveidots</a:t>
            </a:r>
            <a:r>
              <a:rPr lang="lv-LV" sz="1000" b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</a:t>
            </a:r>
            <a:r>
              <a:rPr lang="lv-LV" sz="1000" b="1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Viedās enerģijas digitālās kompetences centrs</a:t>
            </a:r>
          </a:p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000" b="1">
              <a:solidFill>
                <a:srgbClr val="7030A0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00" b="1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Paaugstināta starptautisko publikāciju kvalitāte,</a:t>
            </a:r>
            <a:r>
              <a:rPr lang="lv-LV" sz="1000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sadarbība ar Šveices pētniecības organizācijām</a:t>
            </a: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00" b="1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00" b="1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28 STEM jomas </a:t>
            </a:r>
            <a:r>
              <a:rPr lang="lv-LV" sz="1000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popularizēšanas aktivitātes</a:t>
            </a:r>
            <a:r>
              <a:rPr lang="lv-LV" sz="1000" b="1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, īpaši iesaistot meitenes un jauniešus ārpus Rīgas</a:t>
            </a:r>
            <a:endParaRPr lang="lv-LV" sz="1000" b="1">
              <a:solidFill>
                <a:srgbClr val="7030A0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  <a:sym typeface="Robusta TL Pro 2"/>
            </a:endParaRPr>
          </a:p>
          <a:p>
            <a:pPr algn="ctr"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67" b="1">
              <a:solidFill>
                <a:prstClr val="black"/>
              </a:solidFill>
              <a:latin typeface="Aptos" panose="02110004020202020204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5108D6A-2F93-4720-0A1C-76B0F00F036C}"/>
              </a:ext>
            </a:extLst>
          </p:cNvPr>
          <p:cNvSpPr txBox="1"/>
          <p:nvPr/>
        </p:nvSpPr>
        <p:spPr>
          <a:xfrm>
            <a:off x="9491939" y="2093892"/>
            <a:ext cx="2347374" cy="40164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630" fontAlgn="auto">
              <a:spcBef>
                <a:spcPts val="0"/>
              </a:spcBef>
              <a:spcAft>
                <a:spcPts val="667"/>
              </a:spcAft>
              <a:defRPr/>
            </a:pPr>
            <a:r>
              <a:rPr lang="lv-LV" sz="1000" b="1" kern="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LU Cietvielas fizikas institūta projektā:</a:t>
            </a:r>
          </a:p>
          <a:p>
            <a:pPr algn="ctr" defTabSz="609630" fontAlgn="auto">
              <a:spcBef>
                <a:spcPts val="0"/>
              </a:spcBef>
              <a:spcAft>
                <a:spcPts val="667"/>
              </a:spcAft>
              <a:defRPr/>
            </a:pPr>
            <a:r>
              <a:rPr lang="lv-LV" sz="1000" b="1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Izveidoja</a:t>
            </a:r>
            <a:r>
              <a:rPr lang="lv-LV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</a:t>
            </a:r>
            <a:r>
              <a:rPr lang="lv-LV" sz="1000" b="1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Viedās enerģijas digitālās kompetences centru, </a:t>
            </a:r>
            <a:r>
              <a:rPr lang="lv-LV" sz="10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stiprinot sadarbību starp zinātni, industriju un publisko sektoru</a:t>
            </a:r>
          </a:p>
          <a:p>
            <a:pPr algn="ctr" defTabSz="609630" fontAlgn="auto">
              <a:spcBef>
                <a:spcPts val="0"/>
              </a:spcBef>
              <a:spcAft>
                <a:spcPts val="667"/>
              </a:spcAft>
              <a:defRPr/>
            </a:pPr>
            <a:r>
              <a:rPr lang="lv-LV" sz="1000" b="1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✓</a:t>
            </a:r>
            <a:r>
              <a:rPr lang="lv-LV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</a:t>
            </a:r>
            <a:r>
              <a:rPr lang="lv-LV" sz="1000" b="1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Daļēji</a:t>
            </a:r>
            <a:r>
              <a:rPr lang="lv-LV" sz="10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</a:t>
            </a:r>
            <a:r>
              <a:rPr lang="lv-LV" sz="1000" b="1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izstrādāja tehnoloģiju </a:t>
            </a:r>
            <a:r>
              <a:rPr lang="lv-LV" sz="10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(MI risinājums) saules enerģijas īstermiņa prognozēšanai</a:t>
            </a:r>
          </a:p>
          <a:p>
            <a:pPr algn="ctr" defTabSz="609630" fontAlgn="auto">
              <a:spcBef>
                <a:spcPts val="0"/>
              </a:spcBef>
              <a:spcAft>
                <a:spcPts val="667"/>
              </a:spcAft>
              <a:defRPr/>
            </a:pPr>
            <a:r>
              <a:rPr lang="lv-LV" sz="1000" b="1" dirty="0"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RTU projektā:</a:t>
            </a:r>
          </a:p>
          <a:p>
            <a:pPr algn="ctr" defTabSz="609630" fontAlgn="auto">
              <a:spcBef>
                <a:spcPts val="0"/>
              </a:spcBef>
              <a:spcAft>
                <a:spcPts val="667"/>
              </a:spcAft>
              <a:defRPr/>
            </a:pPr>
            <a:r>
              <a:rPr lang="lv-LV" sz="1000" b="1" dirty="0"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</a:t>
            </a:r>
            <a:r>
              <a:rPr lang="lv-LV" sz="1000" b="1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✓  I</a:t>
            </a:r>
            <a:r>
              <a:rPr lang="lv-LV" sz="1000" b="1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zsludināts stipendiju konkurss skolēniem un studentiem</a:t>
            </a:r>
            <a:r>
              <a:rPr lang="lv-LV" sz="1000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, </a:t>
            </a:r>
            <a:r>
              <a:rPr lang="lv-LV" sz="10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aicinot iesaistīties nākotnes būvniecības un ceļu būves tehnoloģiju, materiālu izpētē</a:t>
            </a:r>
          </a:p>
          <a:p>
            <a:pPr algn="ctr" defTabSz="609630" fontAlgn="auto">
              <a:spcBef>
                <a:spcPts val="0"/>
              </a:spcBef>
              <a:spcAft>
                <a:spcPts val="667"/>
              </a:spcAft>
              <a:defRPr/>
            </a:pPr>
            <a:r>
              <a:rPr lang="lv-LV" sz="1000" b="1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✓ </a:t>
            </a:r>
            <a:r>
              <a:rPr lang="lv-LV" sz="1000" b="1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Uzstādītas 3D betona drukātas kukaiņu mājas </a:t>
            </a:r>
          </a:p>
          <a:p>
            <a:pPr algn="ctr" defTabSz="609630" fontAlgn="auto">
              <a:spcBef>
                <a:spcPts val="0"/>
              </a:spcBef>
              <a:spcAft>
                <a:spcPts val="667"/>
              </a:spcAft>
              <a:defRPr/>
            </a:pPr>
            <a:r>
              <a:rPr lang="lv-LV" sz="1000" b="1" dirty="0"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Abos projektos </a:t>
            </a:r>
            <a:r>
              <a:rPr lang="lv-LV" sz="1000" b="1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īstenotas plašas STEM popularizēšanas/publicitātes aktivitātes</a:t>
            </a:r>
            <a:endParaRPr lang="lv-LV" sz="1000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B5E6A4F-9197-2CAD-3091-0D043A283E88}"/>
              </a:ext>
            </a:extLst>
          </p:cNvPr>
          <p:cNvSpPr txBox="1"/>
          <p:nvPr/>
        </p:nvSpPr>
        <p:spPr>
          <a:xfrm>
            <a:off x="3236504" y="2221592"/>
            <a:ext cx="2526339" cy="2074863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just" defTabSz="609630" fontAlgn="auto">
              <a:spcBef>
                <a:spcPts val="0"/>
              </a:spcBef>
              <a:spcAft>
                <a:spcPts val="667"/>
              </a:spcAft>
              <a:defRPr/>
            </a:pPr>
            <a:r>
              <a:rPr lang="lv-LV" sz="1133" b="1" kern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   1. IKT un viedā enerģija </a:t>
            </a: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00" b="1" kern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    </a:t>
            </a:r>
            <a:r>
              <a:rPr lang="lv-LV" sz="1000" b="1" ker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LU Cietvielas fizikas institūts</a:t>
            </a: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00" b="1" ker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7,1 milj. EUR</a:t>
            </a:r>
          </a:p>
          <a:p>
            <a:pPr algn="ctr" defTabSz="609630" fontAlgn="auto">
              <a:lnSpc>
                <a:spcPts val="1387"/>
              </a:lnSpc>
              <a:spcBef>
                <a:spcPts val="0"/>
              </a:spcBef>
              <a:spcAft>
                <a:spcPts val="400"/>
              </a:spcAft>
              <a:defRPr/>
            </a:pPr>
            <a:endParaRPr lang="lv-LV" sz="1000" b="1">
              <a:solidFill>
                <a:srgbClr val="7030A0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400"/>
              </a:spcAft>
              <a:defRPr/>
            </a:pPr>
            <a:r>
              <a:rPr lang="lv-LV" sz="1000" b="1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     2 LV partneri: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Elektronikas un       datorzinātņu institūts un RTU</a:t>
            </a:r>
          </a:p>
          <a:p>
            <a:pPr algn="just" defTabSz="609630" fontAlgn="auto">
              <a:spcBef>
                <a:spcPts val="0"/>
              </a:spcBef>
              <a:spcAft>
                <a:spcPts val="400"/>
              </a:spcAft>
              <a:defRPr/>
            </a:pPr>
            <a:r>
              <a:rPr lang="lv-LV" sz="1000" b="1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     3 Šveices partneri: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Pola </a:t>
            </a:r>
            <a:r>
              <a:rPr lang="lv-LV" sz="1000" err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Šerera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   institūts,  Cīrihes Lietišķo zinātņu    universitāte, Šveices Elektronikas un </a:t>
            </a:r>
            <a:r>
              <a:rPr lang="lv-LV" sz="1000" err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mikrotehnoloģiju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centrs</a:t>
            </a:r>
            <a:endParaRPr lang="lv-LV" sz="100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685494C-6FBE-9476-BF0D-C88C2FEBEF2D}"/>
              </a:ext>
            </a:extLst>
          </p:cNvPr>
          <p:cNvSpPr txBox="1"/>
          <p:nvPr/>
        </p:nvSpPr>
        <p:spPr>
          <a:xfrm>
            <a:off x="3236504" y="4342743"/>
            <a:ext cx="2462271" cy="2041393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 defTabSz="609630" fontAlgn="auto">
              <a:spcBef>
                <a:spcPts val="0"/>
              </a:spcBef>
              <a:spcAft>
                <a:spcPts val="533"/>
              </a:spcAft>
            </a:pPr>
            <a:r>
              <a:rPr lang="lv-LV" sz="1133" b="1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2. Inovatīvi ceļu būves materiāli, viedās ceļu infrastruktūras monitoringa sistēmas, 3D drukāts betons</a:t>
            </a:r>
            <a:r>
              <a:rPr lang="lv-LV" sz="1000" b="1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    </a:t>
            </a:r>
          </a:p>
          <a:p>
            <a:pPr algn="ctr" defTabSz="609630" fontAlgn="auto">
              <a:spcBef>
                <a:spcPts val="0"/>
              </a:spcBef>
              <a:spcAft>
                <a:spcPts val="533"/>
              </a:spcAft>
            </a:pPr>
            <a:endParaRPr lang="lv-LV" sz="667" b="1">
              <a:solidFill>
                <a:srgbClr val="7030A0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ctr" defTabSz="609630" fontAlgn="auto">
              <a:spcBef>
                <a:spcPts val="0"/>
              </a:spcBef>
              <a:spcAft>
                <a:spcPts val="533"/>
              </a:spcAft>
            </a:pPr>
            <a:r>
              <a:rPr lang="lv-LV" sz="1000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RTU/ 4,1 milj. EUR</a:t>
            </a:r>
          </a:p>
          <a:p>
            <a:pPr algn="ctr" defTabSz="609630" fontAlgn="auto">
              <a:spcBef>
                <a:spcPts val="0"/>
              </a:spcBef>
              <a:spcAft>
                <a:spcPts val="533"/>
              </a:spcAft>
            </a:pPr>
            <a:endParaRPr lang="lv-LV" sz="667" b="1">
              <a:solidFill>
                <a:srgbClr val="7030A0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ctr" defTabSz="609630" fontAlgn="auto">
              <a:spcBef>
                <a:spcPts val="0"/>
              </a:spcBef>
              <a:spcAft>
                <a:spcPts val="533"/>
              </a:spcAft>
            </a:pPr>
            <a:r>
              <a:rPr lang="lv-LV" sz="1000" b="1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Partnerībā ar Šveices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Federālo Materiālu Zinātnes un Tehnoloģiju Institūtu (</a:t>
            </a:r>
            <a:r>
              <a:rPr lang="lv-LV" sz="1000" err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Empa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)</a:t>
            </a:r>
          </a:p>
        </p:txBody>
      </p:sp>
      <p:pic>
        <p:nvPicPr>
          <p:cNvPr id="23" name="Grafika 22" descr="Battery charging outline">
            <a:extLst>
              <a:ext uri="{FF2B5EF4-FFF2-40B4-BE49-F238E27FC236}">
                <a16:creationId xmlns:a16="http://schemas.microsoft.com/office/drawing/2014/main" id="{82678541-2D46-3B76-925B-0DA000F0D83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97893" y="2191483"/>
            <a:ext cx="352669" cy="352669"/>
          </a:xfrm>
          <a:prstGeom prst="rect">
            <a:avLst/>
          </a:prstGeom>
        </p:spPr>
      </p:pic>
      <p:pic>
        <p:nvPicPr>
          <p:cNvPr id="44" name="Attēls 43">
            <a:extLst>
              <a:ext uri="{FF2B5EF4-FFF2-40B4-BE49-F238E27FC236}">
                <a16:creationId xmlns:a16="http://schemas.microsoft.com/office/drawing/2014/main" id="{97A5A9FC-0B8A-47B0-00FC-545BE45588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5168" y="5068511"/>
            <a:ext cx="528785" cy="528785"/>
          </a:xfrm>
          <a:prstGeom prst="rect">
            <a:avLst/>
          </a:prstGeom>
          <a:solidFill>
            <a:srgbClr val="990099"/>
          </a:solidFill>
        </p:spPr>
      </p:pic>
      <p:pic>
        <p:nvPicPr>
          <p:cNvPr id="47" name="Grafika 46" descr="Microscope outline">
            <a:extLst>
              <a:ext uri="{FF2B5EF4-FFF2-40B4-BE49-F238E27FC236}">
                <a16:creationId xmlns:a16="http://schemas.microsoft.com/office/drawing/2014/main" id="{B866D151-506F-499B-4B46-227E044D107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65625" y="3076641"/>
            <a:ext cx="311540" cy="311540"/>
          </a:xfrm>
          <a:prstGeom prst="rect">
            <a:avLst/>
          </a:prstGeom>
        </p:spPr>
      </p:pic>
      <p:pic>
        <p:nvPicPr>
          <p:cNvPr id="49" name="Grafika 48" descr="Traffic cone outline">
            <a:extLst>
              <a:ext uri="{FF2B5EF4-FFF2-40B4-BE49-F238E27FC236}">
                <a16:creationId xmlns:a16="http://schemas.microsoft.com/office/drawing/2014/main" id="{2FE6915B-EE85-4DEE-C7C7-ADD83504641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92706" y="2257961"/>
            <a:ext cx="299755" cy="299755"/>
          </a:xfrm>
          <a:prstGeom prst="rect">
            <a:avLst/>
          </a:prstGeom>
        </p:spPr>
      </p:pic>
      <p:pic>
        <p:nvPicPr>
          <p:cNvPr id="57" name="Grafika 56" descr="Open book outline">
            <a:extLst>
              <a:ext uri="{FF2B5EF4-FFF2-40B4-BE49-F238E27FC236}">
                <a16:creationId xmlns:a16="http://schemas.microsoft.com/office/drawing/2014/main" id="{AAA36A50-224F-8954-0956-28DF8046C78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5993" y="4312345"/>
            <a:ext cx="279824" cy="279824"/>
          </a:xfrm>
          <a:prstGeom prst="rect">
            <a:avLst/>
          </a:prstGeom>
        </p:spPr>
      </p:pic>
      <p:pic>
        <p:nvPicPr>
          <p:cNvPr id="60" name="Attēls 59">
            <a:extLst>
              <a:ext uri="{FF2B5EF4-FFF2-40B4-BE49-F238E27FC236}">
                <a16:creationId xmlns:a16="http://schemas.microsoft.com/office/drawing/2014/main" id="{CC338FBF-2004-A51B-334F-ADF34E7E09F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99349" y="4939707"/>
            <a:ext cx="286468" cy="286468"/>
          </a:xfrm>
          <a:prstGeom prst="rect">
            <a:avLst/>
          </a:prstGeom>
        </p:spPr>
      </p:pic>
      <p:pic>
        <p:nvPicPr>
          <p:cNvPr id="61" name="Attēls 60" descr="Smart energy - Free technology icons">
            <a:extLst>
              <a:ext uri="{FF2B5EF4-FFF2-40B4-BE49-F238E27FC236}">
                <a16:creationId xmlns:a16="http://schemas.microsoft.com/office/drawing/2014/main" id="{B03277B3-AB75-37E2-D559-941A235219F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99538" y="3781359"/>
            <a:ext cx="306373" cy="306373"/>
          </a:xfrm>
          <a:prstGeom prst="rect">
            <a:avLst/>
          </a:prstGeom>
        </p:spPr>
      </p:pic>
      <p:sp>
        <p:nvSpPr>
          <p:cNvPr id="64" name="Arrow: Right 82">
            <a:extLst>
              <a:ext uri="{FF2B5EF4-FFF2-40B4-BE49-F238E27FC236}">
                <a16:creationId xmlns:a16="http://schemas.microsoft.com/office/drawing/2014/main" id="{A85F5A20-52B3-B28C-0375-CA153544B479}"/>
              </a:ext>
            </a:extLst>
          </p:cNvPr>
          <p:cNvSpPr/>
          <p:nvPr/>
        </p:nvSpPr>
        <p:spPr>
          <a:xfrm>
            <a:off x="5944413" y="1629057"/>
            <a:ext cx="261560" cy="327888"/>
          </a:xfrm>
          <a:prstGeom prst="righ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66" name="Arrow: Right 82">
            <a:extLst>
              <a:ext uri="{FF2B5EF4-FFF2-40B4-BE49-F238E27FC236}">
                <a16:creationId xmlns:a16="http://schemas.microsoft.com/office/drawing/2014/main" id="{B8D9F571-0756-2B7E-4E17-482E38B0918F}"/>
              </a:ext>
            </a:extLst>
          </p:cNvPr>
          <p:cNvSpPr/>
          <p:nvPr/>
        </p:nvSpPr>
        <p:spPr>
          <a:xfrm>
            <a:off x="9200069" y="1688106"/>
            <a:ext cx="261560" cy="327888"/>
          </a:xfrm>
          <a:prstGeom prst="righ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68" name="Freeform 2">
            <a:extLst>
              <a:ext uri="{FF2B5EF4-FFF2-40B4-BE49-F238E27FC236}">
                <a16:creationId xmlns:a16="http://schemas.microsoft.com/office/drawing/2014/main" id="{AD68E36A-976E-A87D-E40D-74A6725F999C}"/>
              </a:ext>
            </a:extLst>
          </p:cNvPr>
          <p:cNvSpPr/>
          <p:nvPr/>
        </p:nvSpPr>
        <p:spPr>
          <a:xfrm>
            <a:off x="1" y="-13052"/>
            <a:ext cx="1996711" cy="1418735"/>
          </a:xfrm>
          <a:custGeom>
            <a:avLst/>
            <a:gdLst/>
            <a:ahLst/>
            <a:cxnLst/>
            <a:rect l="l" t="t" r="r" b="b"/>
            <a:pathLst>
              <a:path w="2995067" h="2128102">
                <a:moveTo>
                  <a:pt x="0" y="0"/>
                </a:moveTo>
                <a:lnTo>
                  <a:pt x="2995067" y="0"/>
                </a:lnTo>
                <a:lnTo>
                  <a:pt x="2995067" y="2128102"/>
                </a:lnTo>
                <a:lnTo>
                  <a:pt x="0" y="212810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r="-510603" b="-383388"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20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72" name="Rectangle: Top Corners Rounded 171">
            <a:extLst>
              <a:ext uri="{FF2B5EF4-FFF2-40B4-BE49-F238E27FC236}">
                <a16:creationId xmlns:a16="http://schemas.microsoft.com/office/drawing/2014/main" id="{A12FF484-73A5-A3BC-2243-3D08751DFA52}"/>
              </a:ext>
            </a:extLst>
          </p:cNvPr>
          <p:cNvSpPr/>
          <p:nvPr/>
        </p:nvSpPr>
        <p:spPr>
          <a:xfrm>
            <a:off x="6265625" y="1523798"/>
            <a:ext cx="2922515" cy="568827"/>
          </a:xfrm>
          <a:prstGeom prst="round2SameRect">
            <a:avLst/>
          </a:prstGeom>
          <a:solidFill>
            <a:srgbClr val="7030A0"/>
          </a:solidFill>
          <a:ln>
            <a:solidFill>
              <a:srgbClr val="4A327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108000" rtlCol="0" anchor="t">
            <a:noAutofit/>
          </a:bodyPr>
          <a:lstStyle/>
          <a:p>
            <a:pPr algn="ctr" defTabSz="914446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lv-LV" sz="14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SAGAIDĀMIE REZULĀTI</a:t>
            </a:r>
          </a:p>
        </p:txBody>
      </p:sp>
      <p:sp>
        <p:nvSpPr>
          <p:cNvPr id="75" name="Freeform 2">
            <a:extLst>
              <a:ext uri="{FF2B5EF4-FFF2-40B4-BE49-F238E27FC236}">
                <a16:creationId xmlns:a16="http://schemas.microsoft.com/office/drawing/2014/main" id="{F880FB81-DB86-026A-991F-18F2DCAAFB54}"/>
              </a:ext>
            </a:extLst>
          </p:cNvPr>
          <p:cNvSpPr/>
          <p:nvPr/>
        </p:nvSpPr>
        <p:spPr>
          <a:xfrm>
            <a:off x="1" y="0"/>
            <a:ext cx="1996711" cy="1418735"/>
          </a:xfrm>
          <a:custGeom>
            <a:avLst/>
            <a:gdLst/>
            <a:ahLst/>
            <a:cxnLst/>
            <a:rect l="l" t="t" r="r" b="b"/>
            <a:pathLst>
              <a:path w="2995067" h="2128102">
                <a:moveTo>
                  <a:pt x="0" y="0"/>
                </a:moveTo>
                <a:lnTo>
                  <a:pt x="2995067" y="0"/>
                </a:lnTo>
                <a:lnTo>
                  <a:pt x="2995067" y="2128102"/>
                </a:lnTo>
                <a:lnTo>
                  <a:pt x="0" y="212810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r="-510603" b="-383388"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20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6" name="Arrow: Right 82">
            <a:extLst>
              <a:ext uri="{FF2B5EF4-FFF2-40B4-BE49-F238E27FC236}">
                <a16:creationId xmlns:a16="http://schemas.microsoft.com/office/drawing/2014/main" id="{58C49364-772F-D57F-8734-8C729803EA7E}"/>
              </a:ext>
            </a:extLst>
          </p:cNvPr>
          <p:cNvSpPr/>
          <p:nvPr/>
        </p:nvSpPr>
        <p:spPr>
          <a:xfrm>
            <a:off x="2890468" y="1653309"/>
            <a:ext cx="261560" cy="327888"/>
          </a:xfrm>
          <a:prstGeom prst="righ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1528130-418C-67A8-7503-257AE59447F0}"/>
              </a:ext>
            </a:extLst>
          </p:cNvPr>
          <p:cNvSpPr txBox="1">
            <a:spLocks/>
          </p:cNvSpPr>
          <p:nvPr/>
        </p:nvSpPr>
        <p:spPr>
          <a:xfrm>
            <a:off x="11555338" y="6089787"/>
            <a:ext cx="562124" cy="30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1pPr>
            <a:lvl2pPr marL="468313" indent="-111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2pPr>
            <a:lvl3pPr marL="938213" indent="-238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3pPr>
            <a:lvl4pPr marL="1408113" indent="-365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4pPr>
            <a:lvl5pPr marL="1878013" indent="-492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9pPr>
          </a:lstStyle>
          <a:p>
            <a:pPr algn="r"/>
            <a:fld id="{0B582915-0310-4CDD-9A79-BDC3E59340E8}" type="slidenum">
              <a:rPr lang="en-US" altLang="lv-LV" sz="1000" smtClean="0">
                <a:solidFill>
                  <a:srgbClr val="898989"/>
                </a:solidFill>
                <a:latin typeface="Verdana" panose="020B0604030504040204" pitchFamily="34" charset="0"/>
              </a:rPr>
              <a:pPr algn="r"/>
              <a:t>9</a:t>
            </a:fld>
            <a:endParaRPr lang="en-US" altLang="lv-LV" sz="1000">
              <a:solidFill>
                <a:srgbClr val="898989"/>
              </a:solidFill>
              <a:latin typeface="Verdana" panose="020B0604030504040204" pitchFamily="34" charset="0"/>
            </a:endParaRPr>
          </a:p>
        </p:txBody>
      </p:sp>
      <p:pic>
        <p:nvPicPr>
          <p:cNvPr id="10" name="Attēls 6">
            <a:extLst>
              <a:ext uri="{FF2B5EF4-FFF2-40B4-BE49-F238E27FC236}">
                <a16:creationId xmlns:a16="http://schemas.microsoft.com/office/drawing/2014/main" id="{F0CE15C0-BBC5-9BB3-4D0E-AA42A8261A4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17" y="4452257"/>
            <a:ext cx="2799990" cy="1354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259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181C29-58AA-8F1B-8480-BD23FD709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776CA-F91A-20B1-1673-C0D7E74B3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3507" y="-1274"/>
            <a:ext cx="10218493" cy="819412"/>
          </a:xfrm>
          <a:solidFill>
            <a:srgbClr val="000066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/>
            <a:r>
              <a:rPr lang="lv-LV" sz="186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  <a:t>PROGRAMMA – NOZARĒ BALSTĪTA PROFESIONĀLĀ IZGLĪTĪBA</a:t>
            </a:r>
            <a:br>
              <a:rPr lang="lv-LV" sz="186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</a:br>
            <a:r>
              <a:rPr lang="lv-LV" sz="186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  <a:t>12,4 milj. EUR (85 % grants un 15 % valsts budžets)</a:t>
            </a:r>
            <a:r>
              <a:rPr lang="lv-LV" sz="1867" b="1" i="1">
                <a:solidFill>
                  <a:schemeClr val="bg1"/>
                </a:solidFill>
                <a:latin typeface="+mn-lt"/>
                <a:ea typeface="Sans Serif Collection" panose="020B0502040504020204" pitchFamily="34" charset="0"/>
                <a:cs typeface="Arial" panose="020B0604020202020204" pitchFamily="34" charset="0"/>
              </a:rPr>
              <a:t>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DCD71EE-3BB7-E301-6532-971A7DC34998}"/>
              </a:ext>
            </a:extLst>
          </p:cNvPr>
          <p:cNvGrpSpPr/>
          <p:nvPr/>
        </p:nvGrpSpPr>
        <p:grpSpPr>
          <a:xfrm>
            <a:off x="420762" y="1502497"/>
            <a:ext cx="6362579" cy="2485648"/>
            <a:chOff x="-748103" y="950496"/>
            <a:chExt cx="6496676" cy="4273831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214386D1-A7AF-D4A8-3B57-1B14499E1E02}"/>
                </a:ext>
              </a:extLst>
            </p:cNvPr>
            <p:cNvGrpSpPr/>
            <p:nvPr/>
          </p:nvGrpSpPr>
          <p:grpSpPr>
            <a:xfrm>
              <a:off x="-748103" y="950496"/>
              <a:ext cx="2508377" cy="4273829"/>
              <a:chOff x="-619628" y="1211179"/>
              <a:chExt cx="2737572" cy="4193350"/>
            </a:xfrm>
          </p:grpSpPr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9ECDFD7C-6F14-1714-4ED8-29461676EC45}"/>
                  </a:ext>
                </a:extLst>
              </p:cNvPr>
              <p:cNvSpPr/>
              <p:nvPr/>
            </p:nvSpPr>
            <p:spPr>
              <a:xfrm>
                <a:off x="-619628" y="1211179"/>
                <a:ext cx="2737572" cy="4193350"/>
              </a:xfrm>
              <a:prstGeom prst="roundRect">
                <a:avLst/>
              </a:prstGeom>
              <a:noFill/>
              <a:ln>
                <a:solidFill>
                  <a:srgbClr val="4A3278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-252013" algn="ctr" defTabSz="914446" fontAlgn="auto">
                  <a:spcBef>
                    <a:spcPts val="0"/>
                  </a:spcBef>
                  <a:spcAft>
                    <a:spcPts val="600"/>
                  </a:spcAft>
                  <a:buFontTx/>
                  <a:buAutoNum type="arabicPeriod"/>
                  <a:defRPr/>
                </a:pPr>
                <a:endParaRPr lang="lv-LV" sz="16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Rectangle: Top Corners Rounded 11">
                <a:extLst>
                  <a:ext uri="{FF2B5EF4-FFF2-40B4-BE49-F238E27FC236}">
                    <a16:creationId xmlns:a16="http://schemas.microsoft.com/office/drawing/2014/main" id="{9251C1FC-4785-A42C-2651-1F2BF61F4ED4}"/>
                  </a:ext>
                </a:extLst>
              </p:cNvPr>
              <p:cNvSpPr/>
              <p:nvPr/>
            </p:nvSpPr>
            <p:spPr>
              <a:xfrm>
                <a:off x="-619129" y="1211180"/>
                <a:ext cx="2737073" cy="932931"/>
              </a:xfrm>
              <a:prstGeom prst="round2SameRect">
                <a:avLst/>
              </a:prstGeom>
              <a:solidFill>
                <a:srgbClr val="4A3278"/>
              </a:solidFill>
              <a:ln>
                <a:solidFill>
                  <a:srgbClr val="4A3278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108000" rtlCol="0" anchor="ctr">
                <a:noAutofit/>
              </a:bodyPr>
              <a:lstStyle/>
              <a:p>
                <a:pPr algn="ctr" defTabSz="914446" fontAlgn="auto">
                  <a:spcBef>
                    <a:spcPts val="0"/>
                  </a:spcBef>
                  <a:spcAft>
                    <a:spcPts val="600"/>
                  </a:spcAft>
                  <a:defRPr/>
                </a:pPr>
                <a:r>
                  <a:rPr lang="lv-LV" sz="1400" b="1">
                    <a:solidFill>
                      <a:prstClr val="white"/>
                    </a:solidFill>
                    <a:latin typeface="Aptos" panose="02110004020202020204"/>
                    <a:ea typeface="Sans Serif Collection" panose="020B0502040504020204" pitchFamily="34" charset="0"/>
                    <a:cs typeface="Arial" panose="020B0604020202020204" pitchFamily="34" charset="0"/>
                  </a:rPr>
                  <a:t>PROGRAMMAS MĒRĶIS</a:t>
                </a:r>
              </a:p>
            </p:txBody>
          </p:sp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3F46139C-5119-F22B-ACBE-ED11C9012C6A}"/>
                </a:ext>
              </a:extLst>
            </p:cNvPr>
            <p:cNvSpPr txBox="1"/>
            <p:nvPr/>
          </p:nvSpPr>
          <p:spPr>
            <a:xfrm>
              <a:off x="-629746" y="2524455"/>
              <a:ext cx="2237533" cy="269987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lv-LV" sz="1067" b="1">
                  <a:solidFill>
                    <a:srgbClr val="4A3278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Veicināt profesionālās izglītības attīstību Latvijā, nodrošinot tās pievilcību un augstu kvalitāti, stiprinot valsts ekonomisko produktivitāti, konkurētspēju un nodarbinātību</a:t>
              </a:r>
            </a:p>
          </p:txBody>
        </p:sp>
        <p:sp>
          <p:nvSpPr>
            <p:cNvPr id="83" name="Arrow: Right 82">
              <a:extLst>
                <a:ext uri="{FF2B5EF4-FFF2-40B4-BE49-F238E27FC236}">
                  <a16:creationId xmlns:a16="http://schemas.microsoft.com/office/drawing/2014/main" id="{AF8C314A-18FF-FB72-0F27-CF2180797DD6}"/>
                </a:ext>
              </a:extLst>
            </p:cNvPr>
            <p:cNvSpPr/>
            <p:nvPr/>
          </p:nvSpPr>
          <p:spPr>
            <a:xfrm>
              <a:off x="5492747" y="1109570"/>
              <a:ext cx="255826" cy="499686"/>
            </a:xfrm>
            <a:prstGeom prst="rightArrow">
              <a:avLst/>
            </a:prstGeom>
            <a:solidFill>
              <a:srgbClr val="4A3278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lv-LV" sz="1800">
                <a:solidFill>
                  <a:prstClr val="white"/>
                </a:solidFill>
                <a:latin typeface="Aptos" panose="02110004020202020204"/>
              </a:endParaRPr>
            </a:p>
          </p:txBody>
        </p:sp>
      </p:grpSp>
      <p:grpSp>
        <p:nvGrpSpPr>
          <p:cNvPr id="170" name="Group 169">
            <a:extLst>
              <a:ext uri="{FF2B5EF4-FFF2-40B4-BE49-F238E27FC236}">
                <a16:creationId xmlns:a16="http://schemas.microsoft.com/office/drawing/2014/main" id="{DECC0EB1-6ED4-2669-7271-93A8E05E509E}"/>
              </a:ext>
            </a:extLst>
          </p:cNvPr>
          <p:cNvGrpSpPr/>
          <p:nvPr/>
        </p:nvGrpSpPr>
        <p:grpSpPr>
          <a:xfrm>
            <a:off x="3279035" y="1502497"/>
            <a:ext cx="3170144" cy="4756782"/>
            <a:chOff x="523943" y="1190520"/>
            <a:chExt cx="2085126" cy="4283057"/>
          </a:xfrm>
        </p:grpSpPr>
        <p:sp>
          <p:nvSpPr>
            <p:cNvPr id="171" name="Rectangle: Rounded Corners 170">
              <a:extLst>
                <a:ext uri="{FF2B5EF4-FFF2-40B4-BE49-F238E27FC236}">
                  <a16:creationId xmlns:a16="http://schemas.microsoft.com/office/drawing/2014/main" id="{155B1E12-09C7-5EA6-7CBE-C622D996939F}"/>
                </a:ext>
              </a:extLst>
            </p:cNvPr>
            <p:cNvSpPr/>
            <p:nvPr/>
          </p:nvSpPr>
          <p:spPr>
            <a:xfrm>
              <a:off x="528771" y="1211179"/>
              <a:ext cx="2080298" cy="4262398"/>
            </a:xfrm>
            <a:prstGeom prst="roundRect">
              <a:avLst/>
            </a:prstGeom>
            <a:noFill/>
            <a:ln>
              <a:solidFill>
                <a:srgbClr val="4A327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-252013" algn="ctr" defTabSz="914446" fontAlgn="auto">
                <a:spcBef>
                  <a:spcPts val="0"/>
                </a:spcBef>
                <a:spcAft>
                  <a:spcPts val="600"/>
                </a:spcAft>
                <a:buFontTx/>
                <a:buAutoNum type="arabicPeriod"/>
                <a:defRPr/>
              </a:pPr>
              <a:endParaRPr lang="lv-LV" sz="16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2" name="Rectangle: Top Corners Rounded 171">
              <a:extLst>
                <a:ext uri="{FF2B5EF4-FFF2-40B4-BE49-F238E27FC236}">
                  <a16:creationId xmlns:a16="http://schemas.microsoft.com/office/drawing/2014/main" id="{AFEE2ADC-43DC-E368-CABB-E5FF0B0CEB1A}"/>
                </a:ext>
              </a:extLst>
            </p:cNvPr>
            <p:cNvSpPr/>
            <p:nvPr/>
          </p:nvSpPr>
          <p:spPr>
            <a:xfrm>
              <a:off x="523943" y="1190520"/>
              <a:ext cx="2085126" cy="496367"/>
            </a:xfrm>
            <a:prstGeom prst="round2SameRect">
              <a:avLst/>
            </a:prstGeom>
            <a:solidFill>
              <a:srgbClr val="4A3278"/>
            </a:solidFill>
            <a:ln>
              <a:solidFill>
                <a:srgbClr val="4A327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" rtlCol="0" anchor="t">
              <a:no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lv-LV" sz="1333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1 IEPRIEKŠ NOTEIKTAIS PROJEKTS UN      1 KONKURSS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BF21F5B-1DC3-F982-2337-719AE8D4C5BF}"/>
              </a:ext>
            </a:extLst>
          </p:cNvPr>
          <p:cNvGrpSpPr/>
          <p:nvPr/>
        </p:nvGrpSpPr>
        <p:grpSpPr>
          <a:xfrm>
            <a:off x="6830356" y="1502497"/>
            <a:ext cx="2813389" cy="4756782"/>
            <a:chOff x="300449" y="1182099"/>
            <a:chExt cx="2433961" cy="4291478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AEDD4C90-7686-9B68-F826-8AB8C5380B3F}"/>
                </a:ext>
              </a:extLst>
            </p:cNvPr>
            <p:cNvSpPr/>
            <p:nvPr/>
          </p:nvSpPr>
          <p:spPr>
            <a:xfrm>
              <a:off x="310414" y="1211179"/>
              <a:ext cx="2408483" cy="4262398"/>
            </a:xfrm>
            <a:prstGeom prst="roundRect">
              <a:avLst/>
            </a:prstGeom>
            <a:noFill/>
            <a:ln>
              <a:solidFill>
                <a:srgbClr val="4A327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-252013" algn="ctr" defTabSz="914446" fontAlgn="auto">
                <a:spcBef>
                  <a:spcPts val="0"/>
                </a:spcBef>
                <a:spcAft>
                  <a:spcPts val="600"/>
                </a:spcAft>
                <a:buFontTx/>
                <a:buAutoNum type="arabicPeriod"/>
                <a:defRPr/>
              </a:pPr>
              <a:endParaRPr lang="lv-LV" sz="16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Rectangle: Top Corners Rounded 12">
              <a:extLst>
                <a:ext uri="{FF2B5EF4-FFF2-40B4-BE49-F238E27FC236}">
                  <a16:creationId xmlns:a16="http://schemas.microsoft.com/office/drawing/2014/main" id="{3EE34DD0-BDC9-73A6-8118-3BE579470601}"/>
                </a:ext>
              </a:extLst>
            </p:cNvPr>
            <p:cNvSpPr/>
            <p:nvPr/>
          </p:nvSpPr>
          <p:spPr>
            <a:xfrm>
              <a:off x="300449" y="1182099"/>
              <a:ext cx="2433961" cy="497682"/>
            </a:xfrm>
            <a:prstGeom prst="round2SameRect">
              <a:avLst/>
            </a:prstGeom>
            <a:solidFill>
              <a:srgbClr val="4A3278"/>
            </a:solidFill>
            <a:ln>
              <a:solidFill>
                <a:srgbClr val="4A327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" rtlCol="0" anchor="ctr">
              <a:no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lv-LV" sz="14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SAGAIDĀMAIE REZULTĀTI</a:t>
              </a:r>
              <a:endParaRPr lang="lv-LV" sz="12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3" name="Grupa 42">
            <a:extLst>
              <a:ext uri="{FF2B5EF4-FFF2-40B4-BE49-F238E27FC236}">
                <a16:creationId xmlns:a16="http://schemas.microsoft.com/office/drawing/2014/main" id="{C9D1E4F5-25A7-D8D1-9E22-D7AFE8D1135E}"/>
              </a:ext>
            </a:extLst>
          </p:cNvPr>
          <p:cNvGrpSpPr/>
          <p:nvPr/>
        </p:nvGrpSpPr>
        <p:grpSpPr>
          <a:xfrm>
            <a:off x="9955548" y="1472507"/>
            <a:ext cx="2015085" cy="4104860"/>
            <a:chOff x="14988030" y="2141496"/>
            <a:chExt cx="3172374" cy="6639175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54B8F405-5DEB-10C4-C48E-EC74F945D8DF}"/>
                </a:ext>
              </a:extLst>
            </p:cNvPr>
            <p:cNvSpPr/>
            <p:nvPr/>
          </p:nvSpPr>
          <p:spPr>
            <a:xfrm>
              <a:off x="14988030" y="2595897"/>
              <a:ext cx="3172374" cy="6184774"/>
            </a:xfrm>
            <a:prstGeom prst="roundRect">
              <a:avLst/>
            </a:prstGeom>
            <a:noFill/>
            <a:ln>
              <a:solidFill>
                <a:srgbClr val="4A327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-252013" algn="ctr" defTabSz="914446" fontAlgn="auto">
                <a:spcBef>
                  <a:spcPts val="0"/>
                </a:spcBef>
                <a:spcAft>
                  <a:spcPts val="600"/>
                </a:spcAft>
                <a:buFontTx/>
                <a:buAutoNum type="arabicPeriod"/>
                <a:defRPr/>
              </a:pPr>
              <a:endParaRPr lang="lv-LV" sz="16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79821812-F9F8-82EB-2A95-9AAC38B71B8D}"/>
                </a:ext>
              </a:extLst>
            </p:cNvPr>
            <p:cNvSpPr/>
            <p:nvPr/>
          </p:nvSpPr>
          <p:spPr>
            <a:xfrm>
              <a:off x="14989037" y="2141496"/>
              <a:ext cx="3170359" cy="929602"/>
            </a:xfrm>
            <a:prstGeom prst="round2SameRect">
              <a:avLst/>
            </a:prstGeom>
            <a:solidFill>
              <a:srgbClr val="4A3278"/>
            </a:solidFill>
            <a:ln>
              <a:solidFill>
                <a:srgbClr val="4A3278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6000" tIns="0" rIns="36000" rtlCol="0" anchor="ctr">
              <a:no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lv-LV" sz="14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AKTUĀLAIS STATUSS</a:t>
              </a:r>
            </a:p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lv-LV" sz="14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 (uz 01.09.2026.)</a:t>
              </a:r>
              <a:endParaRPr lang="lv-LV" sz="12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0" name="Graphic 19" descr="Bullseye outline">
            <a:extLst>
              <a:ext uri="{FF2B5EF4-FFF2-40B4-BE49-F238E27FC236}">
                <a16:creationId xmlns:a16="http://schemas.microsoft.com/office/drawing/2014/main" id="{C900A562-9A08-93B6-8914-D85F1898FD4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56340" y="2144030"/>
            <a:ext cx="368409" cy="368409"/>
          </a:xfrm>
          <a:prstGeom prst="rect">
            <a:avLst/>
          </a:prstGeom>
        </p:spPr>
      </p:pic>
      <p:sp>
        <p:nvSpPr>
          <p:cNvPr id="110" name="Title 1">
            <a:extLst>
              <a:ext uri="{FF2B5EF4-FFF2-40B4-BE49-F238E27FC236}">
                <a16:creationId xmlns:a16="http://schemas.microsoft.com/office/drawing/2014/main" id="{897A096B-3763-0884-05BA-ACF7613E1BFC}"/>
              </a:ext>
            </a:extLst>
          </p:cNvPr>
          <p:cNvSpPr txBox="1">
            <a:spLocks/>
          </p:cNvSpPr>
          <p:nvPr/>
        </p:nvSpPr>
        <p:spPr>
          <a:xfrm>
            <a:off x="1838180" y="897013"/>
            <a:ext cx="10185483" cy="52660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914446" fontAlgn="auto">
              <a:spcAft>
                <a:spcPts val="0"/>
              </a:spcAft>
              <a:defRPr/>
            </a:pPr>
            <a:r>
              <a:rPr lang="lv-LV" sz="1600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                                       </a:t>
            </a:r>
            <a:r>
              <a:rPr lang="lv-LV" sz="1600" b="1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Programmas apsaimniekotājs </a:t>
            </a:r>
            <a:r>
              <a:rPr lang="lv-LV" sz="1600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– </a:t>
            </a:r>
            <a:r>
              <a:rPr lang="lv-LV" sz="1600" b="1">
                <a:solidFill>
                  <a:srgbClr val="4A3278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Izglītības un zinātnes ministrija</a:t>
            </a:r>
            <a:endParaRPr lang="lv-LV" sz="3600" b="1" i="1">
              <a:solidFill>
                <a:srgbClr val="4A3278"/>
              </a:solidFill>
              <a:latin typeface="Aptos" panose="02110004020202020204"/>
              <a:ea typeface="Sans Serif Collection" panose="020B0502040504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Graphic 32" descr="Clipboard Partially Checked outline">
            <a:extLst>
              <a:ext uri="{FF2B5EF4-FFF2-40B4-BE49-F238E27FC236}">
                <a16:creationId xmlns:a16="http://schemas.microsoft.com/office/drawing/2014/main" id="{3F26932E-BD30-9834-A7E3-6C543EC7BBB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35660" y="2062041"/>
            <a:ext cx="378063" cy="37806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0EDECBB9-D1A8-5753-D523-68C8852AFC78}"/>
              </a:ext>
            </a:extLst>
          </p:cNvPr>
          <p:cNvSpPr txBox="1"/>
          <p:nvPr/>
        </p:nvSpPr>
        <p:spPr>
          <a:xfrm>
            <a:off x="6969785" y="2144030"/>
            <a:ext cx="2738191" cy="39725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630" fontAlgn="auto">
              <a:lnSpc>
                <a:spcPts val="1387"/>
              </a:lnSpc>
              <a:spcBef>
                <a:spcPts val="0"/>
              </a:spcBef>
              <a:spcAft>
                <a:spcPts val="400"/>
              </a:spcAft>
              <a:defRPr/>
            </a:pPr>
            <a:r>
              <a:rPr lang="lv-LV" sz="1067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  </a:t>
            </a: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Izstrādāta jauna nozarē balstīta    profesionālās izglītības pieeja:</a:t>
            </a:r>
          </a:p>
          <a:p>
            <a:pPr marL="228611" indent="-228611" defTabSz="609630" fontAlgn="auto">
              <a:lnSpc>
                <a:spcPts val="1387"/>
              </a:lnSpc>
              <a:spcBef>
                <a:spcPts val="0"/>
              </a:spcBef>
              <a:spcAft>
                <a:spcPts val="400"/>
              </a:spcAft>
              <a:buFont typeface="+mj-lt"/>
              <a:buAutoNum type="arabicParenR"/>
              <a:defRPr/>
            </a:pP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  <a:sym typeface="Robusta TL Pro 1 Bold"/>
              </a:rPr>
              <a:t>Pilotēta 4</a:t>
            </a: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nozarēs </a:t>
            </a:r>
            <a:r>
              <a:rPr lang="lv-LV" sz="1000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- lauksaimniecībā, enerģētikā mašīnbūvē un viesmīlībā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(iesaistot 15 uzņēmumus un 145 izglītojamos) </a:t>
            </a:r>
            <a:endParaRPr lang="lv-LV" sz="100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marL="228611" indent="-228611" defTabSz="609630" fontAlgn="auto">
              <a:lnSpc>
                <a:spcPts val="1387"/>
              </a:lnSpc>
              <a:spcBef>
                <a:spcPts val="0"/>
              </a:spcBef>
              <a:spcAft>
                <a:spcPts val="400"/>
              </a:spcAft>
              <a:buFont typeface="+mj-lt"/>
              <a:buAutoNum type="arabicParenR"/>
              <a:defRPr/>
            </a:pP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Izveidoti 15 digitālie mācību līdzekļi </a:t>
            </a:r>
            <a:r>
              <a:rPr lang="lv-LV" sz="10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un simulācijas aprīkojums </a:t>
            </a:r>
          </a:p>
          <a:p>
            <a:pPr marL="228611" indent="-228611" defTabSz="609630" fontAlgn="auto">
              <a:lnSpc>
                <a:spcPts val="1387"/>
              </a:lnSpc>
              <a:spcBef>
                <a:spcPts val="0"/>
              </a:spcBef>
              <a:spcAft>
                <a:spcPts val="400"/>
              </a:spcAft>
              <a:buFont typeface="+mj-lt"/>
              <a:buAutoNum type="arabicParenR"/>
              <a:defRPr/>
            </a:pP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Izstrādāti 2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profesionālās kvalifikācijas ieguves vērtēšanas modeļi</a:t>
            </a:r>
            <a:endParaRPr lang="lv-LV" sz="100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  <a:sym typeface="Robusta TL Pro 2"/>
            </a:endParaRPr>
          </a:p>
          <a:p>
            <a:pPr marL="228611" indent="-228611" defTabSz="609630" fontAlgn="auto">
              <a:lnSpc>
                <a:spcPts val="1387"/>
              </a:lnSpc>
              <a:spcBef>
                <a:spcPts val="0"/>
              </a:spcBef>
              <a:spcAft>
                <a:spcPts val="400"/>
              </a:spcAft>
              <a:buFont typeface="+mj-lt"/>
              <a:buAutoNum type="arabicParenR"/>
              <a:defRPr/>
            </a:pP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Veikta 4 nozaru </a:t>
            </a:r>
            <a:r>
              <a:rPr lang="lv-LV" sz="10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ilgtspējas un efektivitātes izmaksu un ieguvumu analīze (2029.gadā)</a:t>
            </a:r>
          </a:p>
          <a:p>
            <a:pPr marL="228611" indent="-228611" defTabSz="609630" fontAlgn="auto">
              <a:lnSpc>
                <a:spcPts val="1387"/>
              </a:lnSpc>
              <a:spcBef>
                <a:spcPts val="0"/>
              </a:spcBef>
              <a:spcAft>
                <a:spcPts val="400"/>
              </a:spcAft>
              <a:buFont typeface="+mj-lt"/>
              <a:buAutoNum type="arabicParenR"/>
              <a:defRPr/>
            </a:pP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Izstrādāta</a:t>
            </a:r>
            <a:r>
              <a:rPr lang="lv-LV" sz="1000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profesionālās izglītības skolotāju profesionālās tālākizglītības programma</a:t>
            </a:r>
            <a:endParaRPr lang="lv-LV" sz="100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marL="228611" indent="-228611"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defRPr/>
            </a:pP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Sagatavoti </a:t>
            </a: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  <a:sym typeface="Robusta TL Pro 2"/>
              </a:rPr>
              <a:t>kompetenti pedagogi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(līdz 100)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A67D2C-9D34-260F-0748-DBEFD2E940BA}"/>
              </a:ext>
            </a:extLst>
          </p:cNvPr>
          <p:cNvSpPr txBox="1"/>
          <p:nvPr/>
        </p:nvSpPr>
        <p:spPr>
          <a:xfrm>
            <a:off x="3405510" y="2030043"/>
            <a:ext cx="3114729" cy="2859501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 defTabSz="609630" fontAlgn="auto">
              <a:spcBef>
                <a:spcPts val="0"/>
              </a:spcBef>
              <a:spcAft>
                <a:spcPts val="667"/>
              </a:spcAft>
              <a:defRPr/>
            </a:pPr>
            <a:r>
              <a:rPr lang="lv-LV" sz="1200" b="1" kern="0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Profesionālās izglītības attīstība</a:t>
            </a:r>
          </a:p>
          <a:p>
            <a:pPr algn="ctr" defTabSz="609630" fontAlgn="auto">
              <a:spcBef>
                <a:spcPts val="0"/>
              </a:spcBef>
              <a:spcAft>
                <a:spcPts val="667"/>
              </a:spcAft>
              <a:defRPr/>
            </a:pPr>
            <a:r>
              <a:rPr lang="lv-LV" sz="1000" b="1" kern="0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   </a:t>
            </a:r>
            <a:r>
              <a:rPr lang="lv-LV" sz="1000" b="1" ker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VIAA/</a:t>
            </a:r>
            <a:r>
              <a:rPr lang="lv-LV" sz="1067" b="1" ker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8,7 milj. EUR</a:t>
            </a:r>
          </a:p>
          <a:p>
            <a:pPr algn="ctr" defTabSz="609630" fontAlgn="auto">
              <a:lnSpc>
                <a:spcPts val="1387"/>
              </a:lnSpc>
              <a:spcBef>
                <a:spcPts val="0"/>
              </a:spcBef>
              <a:spcAft>
                <a:spcPts val="400"/>
              </a:spcAft>
              <a:defRPr/>
            </a:pPr>
            <a:endParaRPr lang="lv-LV" sz="1000" b="1">
              <a:solidFill>
                <a:srgbClr val="4A3278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ctr" defTabSz="609630" fontAlgn="auto">
              <a:lnSpc>
                <a:spcPts val="1387"/>
              </a:lnSpc>
              <a:spcBef>
                <a:spcPts val="0"/>
              </a:spcBef>
              <a:spcAft>
                <a:spcPts val="400"/>
              </a:spcAft>
              <a:defRPr/>
            </a:pP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4 LV nozares partneri: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Lauksaimniecības tehnikas ražotāju un tirgotāju asociācija (</a:t>
            </a: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LITA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), Lauksaimnieku organizāciju sadarbības padome (</a:t>
            </a: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LOSP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), Latvijas Elektroenerģētiķu un </a:t>
            </a:r>
            <a:r>
              <a:rPr lang="lv-LV" sz="1000" err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energobūvnieku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asociācija (</a:t>
            </a: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LEEA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) un Latvijas Restorānu biedrība (</a:t>
            </a: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LRB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)</a:t>
            </a:r>
          </a:p>
          <a:p>
            <a:pPr algn="ctr" defTabSz="609630" fontAlgn="auto">
              <a:lnSpc>
                <a:spcPts val="1387"/>
              </a:lnSpc>
              <a:spcBef>
                <a:spcPts val="0"/>
              </a:spcBef>
              <a:spcAft>
                <a:spcPts val="400"/>
              </a:spcAft>
              <a:defRPr/>
            </a:pP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2 Šveices partneri: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Šveices Federālā profesionālās izglītības un apmācības augstskola un Šveices Viesnīcu un ēdināšanas nozares apmācību organizācija</a:t>
            </a:r>
            <a:endParaRPr lang="lv-LV" sz="933" b="1">
              <a:solidFill>
                <a:srgbClr val="4A3278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24B30B7-9EA3-76C9-0E76-0E529F1469AD}"/>
              </a:ext>
            </a:extLst>
          </p:cNvPr>
          <p:cNvSpPr txBox="1"/>
          <p:nvPr/>
        </p:nvSpPr>
        <p:spPr>
          <a:xfrm>
            <a:off x="3405510" y="4884543"/>
            <a:ext cx="3082133" cy="1405706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endParaRPr lang="lv-LV" sz="1067" b="1" u="sng">
              <a:solidFill>
                <a:srgbClr val="4A3278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ctr" defTabSz="609630" fontAlgn="auto">
              <a:spcBef>
                <a:spcPts val="0"/>
              </a:spcBef>
              <a:spcAft>
                <a:spcPts val="400"/>
              </a:spcAft>
            </a:pPr>
            <a:r>
              <a:rPr lang="lv-LV" sz="12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Konkurss augstākās izglītības iestādēm</a:t>
            </a:r>
          </a:p>
          <a:p>
            <a:pPr algn="ctr" defTabSz="609630" fontAlgn="auto">
              <a:spcBef>
                <a:spcPts val="0"/>
              </a:spcBef>
              <a:spcAft>
                <a:spcPts val="400"/>
              </a:spcAft>
            </a:pPr>
            <a:endParaRPr lang="lv-LV" sz="667" b="1">
              <a:solidFill>
                <a:srgbClr val="4A3278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ctr" defTabSz="609630" fontAlgn="auto">
              <a:spcBef>
                <a:spcPts val="0"/>
              </a:spcBef>
              <a:spcAft>
                <a:spcPts val="800"/>
              </a:spcAft>
            </a:pPr>
            <a:r>
              <a:rPr lang="lv-LV" sz="1000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darba vidē balstītas pieejas izveide pedagogu mācībām</a:t>
            </a:r>
          </a:p>
          <a:p>
            <a:pPr algn="ctr" defTabSz="609630" fontAlgn="auto">
              <a:spcBef>
                <a:spcPts val="0"/>
              </a:spcBef>
              <a:spcAft>
                <a:spcPts val="800"/>
              </a:spcAft>
            </a:pPr>
            <a:r>
              <a:rPr lang="lv-LV" sz="1067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2,8 milj. EUR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B848845-D4A5-7F71-4500-B873DE654281}"/>
              </a:ext>
            </a:extLst>
          </p:cNvPr>
          <p:cNvSpPr txBox="1"/>
          <p:nvPr/>
        </p:nvSpPr>
        <p:spPr>
          <a:xfrm>
            <a:off x="10037710" y="2478202"/>
            <a:ext cx="1920746" cy="29338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✓</a:t>
            </a:r>
            <a:r>
              <a:rPr lang="lv-LV" sz="1000" b="1">
                <a:solidFill>
                  <a:srgbClr val="000066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 </a:t>
            </a: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VIAA sadarbībā ar IZM/asociācijām veica  </a:t>
            </a:r>
          </a:p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2 nozares</a:t>
            </a:r>
            <a:r>
              <a:rPr lang="lv-LV" sz="1000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eksaminācijas modeļu pieejas aprobāciju kvalifikācijai – </a:t>
            </a: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Smago spēkratu mehāniķis </a:t>
            </a:r>
            <a:r>
              <a:rPr lang="lv-LV" sz="1000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un </a:t>
            </a: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Lauksaimniecības mehanizācijas tehniķis</a:t>
            </a:r>
          </a:p>
          <a:p>
            <a:pPr defTabSz="609630" fontAlgn="auto">
              <a:spcBef>
                <a:spcPts val="0"/>
              </a:spcBef>
              <a:spcAft>
                <a:spcPts val="0"/>
              </a:spcAft>
            </a:pPr>
            <a:endParaRPr lang="lv-LV" sz="1000" b="1">
              <a:solidFill>
                <a:srgbClr val="4A3278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ctr" defTabSz="609630" fontAlgn="auto">
              <a:lnSpc>
                <a:spcPts val="533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0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✓</a:t>
            </a:r>
            <a:r>
              <a:rPr lang="lv-LV" sz="1000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 </a:t>
            </a:r>
            <a:r>
              <a:rPr lang="lv-LV" sz="1000" b="1" u="sng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Noslēdzies </a:t>
            </a:r>
            <a:r>
              <a:rPr lang="lv-LV" sz="1000" b="1" u="sng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atklātais konkurss </a:t>
            </a:r>
            <a:r>
              <a:rPr lang="lv-LV" sz="10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augstskolām tālākizglītības programmas izstrādei prof. izglītības pedagogiem (iesniegti 2 pieteikumi, </a:t>
            </a: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sym typeface="Robusta TL Pro 2"/>
              </a:rPr>
              <a:t>IZM uzsācis </a:t>
            </a:r>
            <a:r>
              <a:rPr lang="lv-LV" sz="1000">
                <a:latin typeface="Verdana" panose="020B0604030504040204" pitchFamily="34" charset="0"/>
                <a:ea typeface="Verdana" panose="020B0604030504040204" pitchFamily="34" charset="0"/>
                <a:sym typeface="Robusta TL Pro 2"/>
              </a:rPr>
              <a:t>to</a:t>
            </a:r>
            <a:r>
              <a:rPr lang="lv-LV" sz="1000" b="1">
                <a:solidFill>
                  <a:srgbClr val="4A3278"/>
                </a:solidFill>
                <a:latin typeface="Verdana" panose="020B0604030504040204" pitchFamily="34" charset="0"/>
                <a:ea typeface="Verdana" panose="020B0604030504040204" pitchFamily="34" charset="0"/>
                <a:sym typeface="Robusta TL Pro 2"/>
              </a:rPr>
              <a:t> </a:t>
            </a:r>
            <a:r>
              <a:rPr lang="lv-LV" sz="10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vērtēšanu)</a:t>
            </a:r>
          </a:p>
        </p:txBody>
      </p:sp>
      <p:sp>
        <p:nvSpPr>
          <p:cNvPr id="14" name="Freeform 2">
            <a:extLst>
              <a:ext uri="{FF2B5EF4-FFF2-40B4-BE49-F238E27FC236}">
                <a16:creationId xmlns:a16="http://schemas.microsoft.com/office/drawing/2014/main" id="{FC5A5DC4-432F-FE9C-AF12-A5A612F7381C}"/>
              </a:ext>
            </a:extLst>
          </p:cNvPr>
          <p:cNvSpPr/>
          <p:nvPr/>
        </p:nvSpPr>
        <p:spPr>
          <a:xfrm>
            <a:off x="1" y="-12320"/>
            <a:ext cx="1996711" cy="1418735"/>
          </a:xfrm>
          <a:custGeom>
            <a:avLst/>
            <a:gdLst/>
            <a:ahLst/>
            <a:cxnLst/>
            <a:rect l="l" t="t" r="r" b="b"/>
            <a:pathLst>
              <a:path w="2995067" h="2128102">
                <a:moveTo>
                  <a:pt x="0" y="0"/>
                </a:moveTo>
                <a:lnTo>
                  <a:pt x="2995067" y="0"/>
                </a:lnTo>
                <a:lnTo>
                  <a:pt x="2995067" y="2128102"/>
                </a:lnTo>
                <a:lnTo>
                  <a:pt x="0" y="21281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r="-510603" b="-383388"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20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3" name="Arrow: Right 82">
            <a:extLst>
              <a:ext uri="{FF2B5EF4-FFF2-40B4-BE49-F238E27FC236}">
                <a16:creationId xmlns:a16="http://schemas.microsoft.com/office/drawing/2014/main" id="{FE48E4AC-CDD7-1CF7-A560-B31DFAE1151E}"/>
              </a:ext>
            </a:extLst>
          </p:cNvPr>
          <p:cNvSpPr/>
          <p:nvPr/>
        </p:nvSpPr>
        <p:spPr>
          <a:xfrm>
            <a:off x="9674893" y="1626276"/>
            <a:ext cx="250545" cy="290616"/>
          </a:xfrm>
          <a:prstGeom prst="rightArrow">
            <a:avLst/>
          </a:prstGeom>
          <a:solidFill>
            <a:srgbClr val="4A3278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30" name="Arrow: Right 82">
            <a:extLst>
              <a:ext uri="{FF2B5EF4-FFF2-40B4-BE49-F238E27FC236}">
                <a16:creationId xmlns:a16="http://schemas.microsoft.com/office/drawing/2014/main" id="{FA6FC9DB-C6EC-FCFF-9F25-7E7F447C2D40}"/>
              </a:ext>
            </a:extLst>
          </p:cNvPr>
          <p:cNvSpPr/>
          <p:nvPr/>
        </p:nvSpPr>
        <p:spPr>
          <a:xfrm>
            <a:off x="2945216" y="1595014"/>
            <a:ext cx="250545" cy="290616"/>
          </a:xfrm>
          <a:prstGeom prst="rightArrow">
            <a:avLst/>
          </a:prstGeom>
          <a:solidFill>
            <a:srgbClr val="4A3278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800" b="1">
              <a:solidFill>
                <a:prstClr val="white"/>
              </a:solidFill>
              <a:latin typeface="Aptos" panose="02110004020202020204"/>
            </a:endParaRPr>
          </a:p>
        </p:txBody>
      </p:sp>
      <p:pic>
        <p:nvPicPr>
          <p:cNvPr id="32" name="Attēls 31">
            <a:extLst>
              <a:ext uri="{FF2B5EF4-FFF2-40B4-BE49-F238E27FC236}">
                <a16:creationId xmlns:a16="http://schemas.microsoft.com/office/drawing/2014/main" id="{D9A8374C-9C89-CF50-D0E0-BA6959F3C5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7297" y="2226248"/>
            <a:ext cx="498623" cy="498623"/>
          </a:xfrm>
          <a:prstGeom prst="rect">
            <a:avLst/>
          </a:prstGeom>
        </p:spPr>
      </p:pic>
      <p:pic>
        <p:nvPicPr>
          <p:cNvPr id="42" name="Grafika 41" descr="Graduation cap outline">
            <a:extLst>
              <a:ext uri="{FF2B5EF4-FFF2-40B4-BE49-F238E27FC236}">
                <a16:creationId xmlns:a16="http://schemas.microsoft.com/office/drawing/2014/main" id="{35AC9BA1-B0C7-6D12-A363-B7BF3F61032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435600" y="5234451"/>
            <a:ext cx="457200" cy="444203"/>
          </a:xfrm>
          <a:prstGeom prst="rect">
            <a:avLst/>
          </a:prstGeom>
        </p:spPr>
      </p:pic>
      <p:pic>
        <p:nvPicPr>
          <p:cNvPr id="52" name="Grafika 51" descr="Checkmark with solid fill">
            <a:extLst>
              <a:ext uri="{FF2B5EF4-FFF2-40B4-BE49-F238E27FC236}">
                <a16:creationId xmlns:a16="http://schemas.microsoft.com/office/drawing/2014/main" id="{FDAC3F35-63CF-6E1B-ABFB-AB4E3A9FFAA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912935" y="2133015"/>
            <a:ext cx="275708" cy="275708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ECB09C-DC96-E81D-67BB-25444BC7CD37}"/>
              </a:ext>
            </a:extLst>
          </p:cNvPr>
          <p:cNvSpPr txBox="1">
            <a:spLocks/>
          </p:cNvSpPr>
          <p:nvPr/>
        </p:nvSpPr>
        <p:spPr>
          <a:xfrm>
            <a:off x="11555338" y="6089787"/>
            <a:ext cx="562124" cy="30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1pPr>
            <a:lvl2pPr marL="468313" indent="-111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2pPr>
            <a:lvl3pPr marL="938213" indent="-238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3pPr>
            <a:lvl4pPr marL="1408113" indent="-365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4pPr>
            <a:lvl5pPr marL="1878013" indent="-492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9pPr>
          </a:lstStyle>
          <a:p>
            <a:pPr algn="r"/>
            <a:fld id="{0B582915-0310-4CDD-9A79-BDC3E59340E8}" type="slidenum">
              <a:rPr lang="en-US" altLang="lv-LV" sz="1000" smtClean="0">
                <a:solidFill>
                  <a:srgbClr val="898989"/>
                </a:solidFill>
                <a:latin typeface="Verdana" panose="020B0604030504040204" pitchFamily="34" charset="0"/>
              </a:rPr>
              <a:pPr algn="r"/>
              <a:t>10</a:t>
            </a:fld>
            <a:endParaRPr lang="en-US" altLang="lv-LV" sz="1000">
              <a:solidFill>
                <a:srgbClr val="898989"/>
              </a:solidFill>
              <a:latin typeface="Verdana" panose="020B0604030504040204" pitchFamily="34" charset="0"/>
            </a:endParaRPr>
          </a:p>
        </p:txBody>
      </p:sp>
      <p:pic>
        <p:nvPicPr>
          <p:cNvPr id="7" name="Attēls 5">
            <a:extLst>
              <a:ext uri="{FF2B5EF4-FFF2-40B4-BE49-F238E27FC236}">
                <a16:creationId xmlns:a16="http://schemas.microsoft.com/office/drawing/2014/main" id="{BF718E18-3578-52C7-9224-4A9CABC56CC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60" y="4350550"/>
            <a:ext cx="2730315" cy="145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4065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634828-A53F-1952-19A2-36E07526A4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C4182-EBFF-4E51-E936-348F30E4E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863" y="73"/>
            <a:ext cx="10382137" cy="819412"/>
          </a:xfrm>
          <a:solidFill>
            <a:srgbClr val="000066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/>
            <a:r>
              <a:rPr lang="lv-LV" sz="186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  <a:t>PROGRAMMA – BĒRNU VĒŽA APRŪPES ATTĪSTĪBA LATVIJĀ</a:t>
            </a:r>
            <a:br>
              <a:rPr lang="lv-LV" sz="186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</a:br>
            <a:r>
              <a:rPr lang="lv-LV" sz="186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  <a:t>9,2 milj. EUR (85 % grants un 15 % valsts budžets)</a:t>
            </a:r>
            <a:r>
              <a:rPr lang="lv-LV" sz="1867" b="1" i="1">
                <a:solidFill>
                  <a:schemeClr val="bg1"/>
                </a:solidFill>
                <a:latin typeface="+mn-lt"/>
                <a:ea typeface="Sans Serif Collection" panose="020B0502040504020204" pitchFamily="34" charset="0"/>
                <a:cs typeface="Arial" panose="020B0604020202020204" pitchFamily="34" charset="0"/>
              </a:rPr>
              <a:t>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F0BF7E9-A7F1-0640-0FB6-B7CEACE1EBD8}"/>
              </a:ext>
            </a:extLst>
          </p:cNvPr>
          <p:cNvGrpSpPr/>
          <p:nvPr/>
        </p:nvGrpSpPr>
        <p:grpSpPr>
          <a:xfrm>
            <a:off x="431789" y="1462738"/>
            <a:ext cx="2031414" cy="2886738"/>
            <a:chOff x="-802551" y="950496"/>
            <a:chExt cx="2408632" cy="4344202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8C74CF8A-9167-5A82-9CFE-26119033EB3F}"/>
                </a:ext>
              </a:extLst>
            </p:cNvPr>
            <p:cNvGrpSpPr/>
            <p:nvPr/>
          </p:nvGrpSpPr>
          <p:grpSpPr>
            <a:xfrm>
              <a:off x="-748103" y="950496"/>
              <a:ext cx="2354184" cy="4344202"/>
              <a:chOff x="-619628" y="1211179"/>
              <a:chExt cx="2569290" cy="4262398"/>
            </a:xfrm>
          </p:grpSpPr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7C205C24-F7C2-192D-B3E0-8CC0B706673A}"/>
                  </a:ext>
                </a:extLst>
              </p:cNvPr>
              <p:cNvSpPr/>
              <p:nvPr/>
            </p:nvSpPr>
            <p:spPr>
              <a:xfrm>
                <a:off x="-619628" y="1211179"/>
                <a:ext cx="2569290" cy="4262398"/>
              </a:xfrm>
              <a:prstGeom prst="roundRect">
                <a:avLst/>
              </a:prstGeom>
              <a:noFill/>
              <a:ln>
                <a:solidFill>
                  <a:srgbClr val="E0851A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-252013" algn="ctr" defTabSz="914446" fontAlgn="auto">
                  <a:spcBef>
                    <a:spcPts val="0"/>
                  </a:spcBef>
                  <a:spcAft>
                    <a:spcPts val="600"/>
                  </a:spcAft>
                  <a:buFontTx/>
                  <a:buAutoNum type="arabicPeriod"/>
                  <a:defRPr/>
                </a:pPr>
                <a:endParaRPr lang="lv-LV" sz="16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Rectangle: Top Corners Rounded 11">
                <a:extLst>
                  <a:ext uri="{FF2B5EF4-FFF2-40B4-BE49-F238E27FC236}">
                    <a16:creationId xmlns:a16="http://schemas.microsoft.com/office/drawing/2014/main" id="{FF68BD03-D41F-EE26-16FD-F5FC6B149F60}"/>
                  </a:ext>
                </a:extLst>
              </p:cNvPr>
              <p:cNvSpPr/>
              <p:nvPr/>
            </p:nvSpPr>
            <p:spPr>
              <a:xfrm>
                <a:off x="-619128" y="1211181"/>
                <a:ext cx="2568790" cy="700822"/>
              </a:xfrm>
              <a:prstGeom prst="round2SameRect">
                <a:avLst/>
              </a:prstGeom>
              <a:solidFill>
                <a:srgbClr val="E0851A"/>
              </a:solidFill>
              <a:ln>
                <a:solidFill>
                  <a:srgbClr val="E0851A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tIns="108000" rtlCol="0" anchor="ctr">
                <a:noAutofit/>
              </a:bodyPr>
              <a:lstStyle/>
              <a:p>
                <a:pPr algn="ctr" defTabSz="914446" fontAlgn="auto">
                  <a:spcBef>
                    <a:spcPts val="0"/>
                  </a:spcBef>
                  <a:spcAft>
                    <a:spcPts val="600"/>
                  </a:spcAft>
                  <a:defRPr/>
                </a:pPr>
                <a:r>
                  <a:rPr lang="lv-LV" sz="1400" b="1">
                    <a:solidFill>
                      <a:prstClr val="white"/>
                    </a:solidFill>
                    <a:latin typeface="Aptos" panose="02110004020202020204"/>
                    <a:ea typeface="Sans Serif Collection" panose="020B0502040504020204" pitchFamily="34" charset="0"/>
                    <a:cs typeface="Arial" panose="020B0604020202020204" pitchFamily="34" charset="0"/>
                  </a:rPr>
                  <a:t>PROGRAMMAS MĒRĶIS</a:t>
                </a:r>
              </a:p>
            </p:txBody>
          </p:sp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4DBB2494-53B8-5E6C-1AFA-B977B666AE9B}"/>
                </a:ext>
              </a:extLst>
            </p:cNvPr>
            <p:cNvSpPr txBox="1"/>
            <p:nvPr/>
          </p:nvSpPr>
          <p:spPr>
            <a:xfrm>
              <a:off x="-802551" y="2450857"/>
              <a:ext cx="2385737" cy="23630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lv-LV" sz="1067" b="1">
                  <a:solidFill>
                    <a:srgbClr val="E0851A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Pilnveidota slimību diagnosticēšanas un personalizētas ārstniecības pieeja, izveidojot uzraudzības sistēmu ilgtermiņa atbalstam bērniem, kuri pārslimojuši onkoloģisku saslimšanu</a:t>
              </a:r>
            </a:p>
          </p:txBody>
        </p:sp>
      </p:grpSp>
      <p:grpSp>
        <p:nvGrpSpPr>
          <p:cNvPr id="170" name="Group 169">
            <a:extLst>
              <a:ext uri="{FF2B5EF4-FFF2-40B4-BE49-F238E27FC236}">
                <a16:creationId xmlns:a16="http://schemas.microsoft.com/office/drawing/2014/main" id="{A1F7AC09-1F1F-2BC1-4C98-510F83758070}"/>
              </a:ext>
            </a:extLst>
          </p:cNvPr>
          <p:cNvGrpSpPr/>
          <p:nvPr/>
        </p:nvGrpSpPr>
        <p:grpSpPr>
          <a:xfrm>
            <a:off x="2897096" y="1436589"/>
            <a:ext cx="2162274" cy="3027027"/>
            <a:chOff x="527043" y="1196619"/>
            <a:chExt cx="1900928" cy="4276958"/>
          </a:xfrm>
        </p:grpSpPr>
        <p:sp>
          <p:nvSpPr>
            <p:cNvPr id="171" name="Rectangle: Rounded Corners 170">
              <a:extLst>
                <a:ext uri="{FF2B5EF4-FFF2-40B4-BE49-F238E27FC236}">
                  <a16:creationId xmlns:a16="http://schemas.microsoft.com/office/drawing/2014/main" id="{A4EA7ED8-4A66-42A8-CFEE-972919A40443}"/>
                </a:ext>
              </a:extLst>
            </p:cNvPr>
            <p:cNvSpPr/>
            <p:nvPr/>
          </p:nvSpPr>
          <p:spPr>
            <a:xfrm>
              <a:off x="528771" y="1211179"/>
              <a:ext cx="1899200" cy="4262398"/>
            </a:xfrm>
            <a:prstGeom prst="roundRect">
              <a:avLst/>
            </a:prstGeom>
            <a:noFill/>
            <a:ln>
              <a:solidFill>
                <a:srgbClr val="E0851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-252013" algn="ctr" defTabSz="914446" fontAlgn="auto">
                <a:spcBef>
                  <a:spcPts val="0"/>
                </a:spcBef>
                <a:spcAft>
                  <a:spcPts val="600"/>
                </a:spcAft>
                <a:buFontTx/>
                <a:buAutoNum type="arabicPeriod"/>
                <a:defRPr/>
              </a:pPr>
              <a:endParaRPr lang="lv-LV" sz="16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2" name="Rectangle: Top Corners Rounded 171">
              <a:extLst>
                <a:ext uri="{FF2B5EF4-FFF2-40B4-BE49-F238E27FC236}">
                  <a16:creationId xmlns:a16="http://schemas.microsoft.com/office/drawing/2014/main" id="{2A8E4A57-170E-450C-EA8F-A2C8EC5A5C82}"/>
                </a:ext>
              </a:extLst>
            </p:cNvPr>
            <p:cNvSpPr/>
            <p:nvPr/>
          </p:nvSpPr>
          <p:spPr>
            <a:xfrm>
              <a:off x="527043" y="1196619"/>
              <a:ext cx="1899200" cy="736297"/>
            </a:xfrm>
            <a:prstGeom prst="round2SameRect">
              <a:avLst/>
            </a:prstGeom>
            <a:solidFill>
              <a:srgbClr val="E0851A"/>
            </a:solidFill>
            <a:ln>
              <a:solidFill>
                <a:srgbClr val="E0851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" rtlCol="0" anchor="t">
              <a:no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lv-LV" sz="1267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1 IEPRIEKŠ NOTEIKTS PROJEKTS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982993DB-56E7-855B-6E73-FF2732C71B8E}"/>
              </a:ext>
            </a:extLst>
          </p:cNvPr>
          <p:cNvGrpSpPr/>
          <p:nvPr/>
        </p:nvGrpSpPr>
        <p:grpSpPr>
          <a:xfrm>
            <a:off x="5428850" y="1443549"/>
            <a:ext cx="3509105" cy="4982651"/>
            <a:chOff x="310414" y="1211179"/>
            <a:chExt cx="2408484" cy="4262398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6056377D-B320-6758-CCB3-D352D3F1026C}"/>
                </a:ext>
              </a:extLst>
            </p:cNvPr>
            <p:cNvSpPr/>
            <p:nvPr/>
          </p:nvSpPr>
          <p:spPr>
            <a:xfrm>
              <a:off x="310414" y="1211179"/>
              <a:ext cx="2408483" cy="4262398"/>
            </a:xfrm>
            <a:prstGeom prst="roundRect">
              <a:avLst/>
            </a:prstGeom>
            <a:noFill/>
            <a:ln>
              <a:solidFill>
                <a:srgbClr val="E0851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-252013" algn="ctr" defTabSz="914446" fontAlgn="auto">
                <a:spcBef>
                  <a:spcPts val="0"/>
                </a:spcBef>
                <a:spcAft>
                  <a:spcPts val="600"/>
                </a:spcAft>
                <a:buFontTx/>
                <a:buAutoNum type="arabicPeriod"/>
                <a:defRPr/>
              </a:pPr>
              <a:endParaRPr lang="lv-LV" sz="16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Rectangle: Top Corners Rounded 12">
              <a:extLst>
                <a:ext uri="{FF2B5EF4-FFF2-40B4-BE49-F238E27FC236}">
                  <a16:creationId xmlns:a16="http://schemas.microsoft.com/office/drawing/2014/main" id="{FAED6647-71D4-FE9E-83CF-29477A5F023A}"/>
                </a:ext>
              </a:extLst>
            </p:cNvPr>
            <p:cNvSpPr/>
            <p:nvPr/>
          </p:nvSpPr>
          <p:spPr>
            <a:xfrm>
              <a:off x="310416" y="1211180"/>
              <a:ext cx="2408482" cy="474239"/>
            </a:xfrm>
            <a:prstGeom prst="round2SameRect">
              <a:avLst/>
            </a:prstGeom>
            <a:solidFill>
              <a:srgbClr val="E0851A"/>
            </a:solidFill>
            <a:ln>
              <a:solidFill>
                <a:srgbClr val="E0851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" rtlCol="0" anchor="ctr">
              <a:no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lv-LV" sz="14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SAGAIDĀMAIE REZULTĀTI</a:t>
              </a:r>
              <a:endParaRPr lang="lv-LV" sz="12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3DE443E-649A-42D1-B7CA-A3DD06E8390B}"/>
              </a:ext>
            </a:extLst>
          </p:cNvPr>
          <p:cNvGrpSpPr/>
          <p:nvPr/>
        </p:nvGrpSpPr>
        <p:grpSpPr>
          <a:xfrm>
            <a:off x="9331079" y="1430972"/>
            <a:ext cx="2547044" cy="4943985"/>
            <a:chOff x="327019" y="1202523"/>
            <a:chExt cx="2100953" cy="4271054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02795E86-F07E-5F3B-702E-C86E0F88304B}"/>
                </a:ext>
              </a:extLst>
            </p:cNvPr>
            <p:cNvSpPr/>
            <p:nvPr/>
          </p:nvSpPr>
          <p:spPr>
            <a:xfrm>
              <a:off x="346619" y="1211179"/>
              <a:ext cx="2081353" cy="4262398"/>
            </a:xfrm>
            <a:prstGeom prst="roundRect">
              <a:avLst/>
            </a:prstGeom>
            <a:noFill/>
            <a:ln>
              <a:solidFill>
                <a:srgbClr val="E0851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-252013" algn="ctr" defTabSz="914446" fontAlgn="auto">
                <a:spcBef>
                  <a:spcPts val="0"/>
                </a:spcBef>
                <a:spcAft>
                  <a:spcPts val="600"/>
                </a:spcAft>
                <a:buFontTx/>
                <a:buAutoNum type="arabicPeriod"/>
                <a:defRPr/>
              </a:pPr>
              <a:endParaRPr lang="lv-LV" sz="1600" b="1">
                <a:solidFill>
                  <a:prstClr val="white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0445993F-D5EE-772E-F8CC-14B05D77BB1E}"/>
                </a:ext>
              </a:extLst>
            </p:cNvPr>
            <p:cNvSpPr/>
            <p:nvPr/>
          </p:nvSpPr>
          <p:spPr>
            <a:xfrm>
              <a:off x="327019" y="1202523"/>
              <a:ext cx="2100953" cy="525316"/>
            </a:xfrm>
            <a:prstGeom prst="round2SameRect">
              <a:avLst/>
            </a:prstGeom>
            <a:solidFill>
              <a:srgbClr val="E0851A"/>
            </a:solidFill>
            <a:ln>
              <a:solidFill>
                <a:srgbClr val="E0851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6000" tIns="0" rIns="36000" rtlCol="0" anchor="ctr">
              <a:noAutofit/>
            </a:bodyPr>
            <a:lstStyle/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lv-LV" sz="14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AKTUĀLAIS STATUSS</a:t>
              </a:r>
            </a:p>
            <a:p>
              <a:pPr algn="ctr" defTabSz="914446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lv-LV" sz="1400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 </a:t>
              </a:r>
              <a:r>
                <a:rPr lang="lv-LV" sz="1267" b="1">
                  <a:solidFill>
                    <a:prstClr val="white"/>
                  </a:solidFill>
                  <a:latin typeface="Aptos" panose="02110004020202020204"/>
                  <a:ea typeface="Sans Serif Collection" panose="020B0502040504020204" pitchFamily="34" charset="0"/>
                  <a:cs typeface="Arial" panose="020B0604020202020204" pitchFamily="34" charset="0"/>
                </a:rPr>
                <a:t>(uz 01.09.2026.)</a:t>
              </a:r>
            </a:p>
          </p:txBody>
        </p:sp>
      </p:grpSp>
      <p:sp>
        <p:nvSpPr>
          <p:cNvPr id="8" name="Freeform 2">
            <a:extLst>
              <a:ext uri="{FF2B5EF4-FFF2-40B4-BE49-F238E27FC236}">
                <a16:creationId xmlns:a16="http://schemas.microsoft.com/office/drawing/2014/main" id="{BB64BCC2-B169-DD0B-F557-0E84E0E0BB7A}"/>
              </a:ext>
            </a:extLst>
          </p:cNvPr>
          <p:cNvSpPr/>
          <p:nvPr/>
        </p:nvSpPr>
        <p:spPr>
          <a:xfrm>
            <a:off x="-24513" y="-762"/>
            <a:ext cx="1695025" cy="1418735"/>
          </a:xfrm>
          <a:custGeom>
            <a:avLst/>
            <a:gdLst/>
            <a:ahLst/>
            <a:cxnLst/>
            <a:rect l="l" t="t" r="r" b="b"/>
            <a:pathLst>
              <a:path w="2995067" h="2128102">
                <a:moveTo>
                  <a:pt x="0" y="0"/>
                </a:moveTo>
                <a:lnTo>
                  <a:pt x="2995067" y="0"/>
                </a:lnTo>
                <a:lnTo>
                  <a:pt x="2995067" y="2128102"/>
                </a:lnTo>
                <a:lnTo>
                  <a:pt x="0" y="21281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510603" b="-383388"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200">
              <a:solidFill>
                <a:prstClr val="black"/>
              </a:solidFill>
              <a:latin typeface="Calibri"/>
              <a:cs typeface="+mn-cs"/>
            </a:endParaRPr>
          </a:p>
        </p:txBody>
      </p:sp>
      <p:pic>
        <p:nvPicPr>
          <p:cNvPr id="20" name="Graphic 19" descr="Bullseye outline">
            <a:extLst>
              <a:ext uri="{FF2B5EF4-FFF2-40B4-BE49-F238E27FC236}">
                <a16:creationId xmlns:a16="http://schemas.microsoft.com/office/drawing/2014/main" id="{1AB7CB8C-C2BD-D443-C0C6-42BCB23ACFC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47101" y="2051925"/>
            <a:ext cx="378499" cy="378499"/>
          </a:xfrm>
          <a:prstGeom prst="rect">
            <a:avLst/>
          </a:prstGeom>
        </p:spPr>
      </p:pic>
      <p:sp>
        <p:nvSpPr>
          <p:cNvPr id="110" name="Title 1">
            <a:extLst>
              <a:ext uri="{FF2B5EF4-FFF2-40B4-BE49-F238E27FC236}">
                <a16:creationId xmlns:a16="http://schemas.microsoft.com/office/drawing/2014/main" id="{6B704EF1-519C-0586-8CC9-D16C2BA8B3E8}"/>
              </a:ext>
            </a:extLst>
          </p:cNvPr>
          <p:cNvSpPr txBox="1">
            <a:spLocks/>
          </p:cNvSpPr>
          <p:nvPr/>
        </p:nvSpPr>
        <p:spPr>
          <a:xfrm>
            <a:off x="1838180" y="897013"/>
            <a:ext cx="10185483" cy="52660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914446" fontAlgn="auto">
              <a:spcAft>
                <a:spcPts val="0"/>
              </a:spcAft>
              <a:defRPr/>
            </a:pPr>
            <a:r>
              <a:rPr lang="lv-LV" sz="1600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                                       </a:t>
            </a:r>
            <a:r>
              <a:rPr lang="lv-LV" sz="1600" b="1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Programmas apsaimniekotājs </a:t>
            </a:r>
            <a:r>
              <a:rPr lang="lv-LV" sz="1600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– </a:t>
            </a:r>
            <a:r>
              <a:rPr lang="lv-LV" sz="1600" b="1">
                <a:solidFill>
                  <a:srgbClr val="E0851A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Veselības ministrija</a:t>
            </a:r>
            <a:endParaRPr lang="lv-LV" sz="3600" b="1" i="1">
              <a:solidFill>
                <a:srgbClr val="E0851A"/>
              </a:solidFill>
              <a:latin typeface="Aptos" panose="02110004020202020204"/>
              <a:ea typeface="Sans Serif Collection" panose="020B0502040504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13381C-0F64-95DF-70BF-11390F1EEAA3}"/>
              </a:ext>
            </a:extLst>
          </p:cNvPr>
          <p:cNvSpPr txBox="1"/>
          <p:nvPr/>
        </p:nvSpPr>
        <p:spPr>
          <a:xfrm>
            <a:off x="2996810" y="2108868"/>
            <a:ext cx="2023040" cy="1888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endParaRPr lang="lv-LV" sz="1067" b="1">
              <a:solidFill>
                <a:srgbClr val="29702A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067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Bērnu vēža  ārstniecības attīstība Bērnu slimnīcā</a:t>
            </a: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endParaRPr lang="lv-LV" sz="1067" b="1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067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BKUS/ 8,4 milj. EUR</a:t>
            </a: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endParaRPr lang="lv-LV" sz="1067" b="1">
              <a:solidFill>
                <a:srgbClr val="E0851A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algn="ctr" defTabSz="609630" fontAlgn="auto">
              <a:spcBef>
                <a:spcPts val="0"/>
              </a:spcBef>
              <a:spcAft>
                <a:spcPts val="0"/>
              </a:spcAft>
            </a:pPr>
            <a:r>
              <a:rPr lang="lv-LV" sz="1067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Šveices partneris: </a:t>
            </a:r>
            <a:r>
              <a:rPr lang="lv-LV" sz="1067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Lozannas universitātes slimnīca </a:t>
            </a:r>
          </a:p>
          <a:p>
            <a:pPr algn="just" defTabSz="609630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00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  <p:pic>
        <p:nvPicPr>
          <p:cNvPr id="33" name="Graphic 32" descr="Clipboard Partially Checked outline">
            <a:extLst>
              <a:ext uri="{FF2B5EF4-FFF2-40B4-BE49-F238E27FC236}">
                <a16:creationId xmlns:a16="http://schemas.microsoft.com/office/drawing/2014/main" id="{FE78173A-0BEA-D279-6109-C02C23634A2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84282" y="2035743"/>
            <a:ext cx="488208" cy="488208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F24DE042-BFA9-D192-48FC-F8624E87BCB1}"/>
              </a:ext>
            </a:extLst>
          </p:cNvPr>
          <p:cNvSpPr txBox="1"/>
          <p:nvPr/>
        </p:nvSpPr>
        <p:spPr>
          <a:xfrm>
            <a:off x="5990202" y="2104373"/>
            <a:ext cx="2977887" cy="4177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00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  <a:sym typeface="Robusta TL Pro 2"/>
              </a:rPr>
              <a:t>Pilnveidota diagnostika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, personalizēta ārstēšana un dzīves kvalitāte</a:t>
            </a: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00" b="1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00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Stiprināta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pataloģijas un molekulārās laboratoriju </a:t>
            </a:r>
            <a:r>
              <a:rPr lang="lv-LV" sz="1000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kapacitāte</a:t>
            </a: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00" b="1">
              <a:solidFill>
                <a:srgbClr val="E0851A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00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Izveidots </a:t>
            </a:r>
            <a:r>
              <a:rPr lang="lv-LV" sz="1000" err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multidisciplinārs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audzēju panelis – </a:t>
            </a:r>
            <a:r>
              <a:rPr lang="lv-LV" sz="1000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izskatīti vismaz 70% 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bērnu onkoloģijas gadījumi</a:t>
            </a: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00" b="1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00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Izveidotas 3 ekspertu vienības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bērnu onkoloģijā iesaistei</a:t>
            </a:r>
            <a:r>
              <a:rPr lang="lv-LV" sz="1000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 </a:t>
            </a:r>
            <a:r>
              <a:rPr lang="lv-LV" sz="1000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starptautiskos ārstēšanas protokolos un klīniskajos pētījumos</a:t>
            </a:r>
            <a:endParaRPr lang="lv-LV" sz="400" b="1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400" b="1">
              <a:solidFill>
                <a:srgbClr val="E0851A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  <a:sym typeface="Robusta TL Pro 2"/>
            </a:endParaRP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00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Izveidota</a:t>
            </a:r>
            <a:r>
              <a:rPr lang="lv-LV" sz="1000" b="1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ārstēšanas un pēc-ārstēšanas </a:t>
            </a:r>
            <a:r>
              <a:rPr lang="lv-LV" sz="1000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rezultātu novērtēšanas sistēma</a:t>
            </a:r>
            <a:endParaRPr lang="lv-LV" sz="1000" b="1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defTabSz="609630" fontAlgn="auto">
              <a:lnSpc>
                <a:spcPts val="533"/>
              </a:lnSpc>
              <a:spcBef>
                <a:spcPts val="0"/>
              </a:spcBef>
              <a:spcAft>
                <a:spcPts val="800"/>
              </a:spcAft>
              <a:defRPr/>
            </a:pPr>
            <a:endParaRPr lang="lv-LV" sz="1000" b="1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lv-LV" sz="1000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Stiprinātas 22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speciālistu kompetences</a:t>
            </a:r>
          </a:p>
          <a:p>
            <a:pPr defTabSz="609630" fontAlgn="auto">
              <a:lnSpc>
                <a:spcPts val="533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00" b="1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00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Izveidota ilgtermiņa pēc-uzraudzības sistēma </a:t>
            </a:r>
            <a:r>
              <a:rPr lang="lv-LV" sz="100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bērniem pēc onkoloģiskas slimības (iesaistīti 288 pacienti)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F3FED9E-8113-DE6F-55CA-9938D4631DDD}"/>
              </a:ext>
            </a:extLst>
          </p:cNvPr>
          <p:cNvSpPr txBox="1"/>
          <p:nvPr/>
        </p:nvSpPr>
        <p:spPr>
          <a:xfrm>
            <a:off x="9494008" y="2594636"/>
            <a:ext cx="2384115" cy="3528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67" b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Bērnu slimnīcā:</a:t>
            </a: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67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✓</a:t>
            </a:r>
            <a:r>
              <a:rPr lang="lv-LV" sz="1067" b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 </a:t>
            </a:r>
            <a:r>
              <a:rPr lang="lv-LV" sz="1067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izveidotas 7 ekspertu vienības </a:t>
            </a:r>
            <a:r>
              <a:rPr lang="lv-LV" sz="1067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bērnu onkoloģijā iesaistei starptautiskos ārstēšanas protokolos un klīniskajos pētījumos</a:t>
            </a:r>
          </a:p>
          <a:p>
            <a:pPr defTabSz="609630" fontAlgn="auto">
              <a:lnSpc>
                <a:spcPts val="533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67" b="1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67" b="1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67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✓</a:t>
            </a:r>
            <a:r>
              <a:rPr lang="lv-LV" sz="1067" b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 </a:t>
            </a:r>
            <a:r>
              <a:rPr lang="lv-LV" sz="1067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stiprinātas 27 speciālistu </a:t>
            </a:r>
            <a:r>
              <a:rPr lang="lv-LV" sz="1067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kompetences starptautiskās apmācībās</a:t>
            </a: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67" b="1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67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✓ izstrādātas izglītojoši materiāli pacientiem un ģimenēm</a:t>
            </a:r>
            <a:r>
              <a:rPr lang="lv-LV" sz="1067" b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 </a:t>
            </a:r>
            <a:r>
              <a:rPr lang="lv-LV" sz="1067" err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psihosociālajam</a:t>
            </a:r>
            <a:r>
              <a:rPr lang="lv-LV" sz="1067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 atbalstam</a:t>
            </a:r>
          </a:p>
          <a:p>
            <a:pPr defTabSz="609630" fontAlgn="auto">
              <a:lnSpc>
                <a:spcPts val="533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67" b="1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  <a:p>
            <a:pPr defTabSz="609630" fontAlgn="auto">
              <a:lnSpc>
                <a:spcPts val="1387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067" b="1">
                <a:solidFill>
                  <a:srgbClr val="E0851A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✓ Uzsākta jaunu rīku testēšana </a:t>
            </a:r>
            <a:r>
              <a:rPr lang="lv-LV" sz="1067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pacientu ziņoto rezultātu izvērtēšanai</a:t>
            </a:r>
          </a:p>
          <a:p>
            <a:pPr algn="ctr" defTabSz="609630" fontAlgn="auto">
              <a:lnSpc>
                <a:spcPts val="533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lv-LV" sz="1067" b="1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Robusta TL Pro 2"/>
              <a:sym typeface="Robusta TL Pro 2"/>
            </a:endParaRPr>
          </a:p>
        </p:txBody>
      </p:sp>
      <p:pic>
        <p:nvPicPr>
          <p:cNvPr id="7" name="Attēls 6" descr="Attēls, kurā ir grafika, simbols, māksla, dizains&#10;&#10;Mākslīgā intelekta ģenerēts saturs var būt nepareizs.">
            <a:extLst>
              <a:ext uri="{FF2B5EF4-FFF2-40B4-BE49-F238E27FC236}">
                <a16:creationId xmlns:a16="http://schemas.microsoft.com/office/drawing/2014/main" id="{D1C9DB06-2FCE-FCC4-137B-50497D85848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920" y="3813720"/>
            <a:ext cx="600351" cy="530389"/>
          </a:xfrm>
          <a:prstGeom prst="rect">
            <a:avLst/>
          </a:prstGeom>
        </p:spPr>
      </p:pic>
      <p:sp>
        <p:nvSpPr>
          <p:cNvPr id="18" name="Arrow: Right 82">
            <a:extLst>
              <a:ext uri="{FF2B5EF4-FFF2-40B4-BE49-F238E27FC236}">
                <a16:creationId xmlns:a16="http://schemas.microsoft.com/office/drawing/2014/main" id="{298C6F21-FA88-4035-381E-4E9A04348CC3}"/>
              </a:ext>
            </a:extLst>
          </p:cNvPr>
          <p:cNvSpPr/>
          <p:nvPr/>
        </p:nvSpPr>
        <p:spPr>
          <a:xfrm>
            <a:off x="2529935" y="1600200"/>
            <a:ext cx="253471" cy="317748"/>
          </a:xfrm>
          <a:prstGeom prst="rightArrow">
            <a:avLst/>
          </a:prstGeom>
          <a:solidFill>
            <a:srgbClr val="E0851A"/>
          </a:solidFill>
          <a:ln>
            <a:solidFill>
              <a:srgbClr val="E0851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pic>
        <p:nvPicPr>
          <p:cNvPr id="35" name="Grafika 34" descr="Clipboard Checked outline">
            <a:extLst>
              <a:ext uri="{FF2B5EF4-FFF2-40B4-BE49-F238E27FC236}">
                <a16:creationId xmlns:a16="http://schemas.microsoft.com/office/drawing/2014/main" id="{C63C9938-DEFA-4A6A-3FB9-3C2C41FF08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532856" y="3122960"/>
            <a:ext cx="337109" cy="337109"/>
          </a:xfrm>
          <a:prstGeom prst="rect">
            <a:avLst/>
          </a:prstGeom>
        </p:spPr>
      </p:pic>
      <p:grpSp>
        <p:nvGrpSpPr>
          <p:cNvPr id="52" name="Grupa 51">
            <a:extLst>
              <a:ext uri="{FF2B5EF4-FFF2-40B4-BE49-F238E27FC236}">
                <a16:creationId xmlns:a16="http://schemas.microsoft.com/office/drawing/2014/main" id="{150819AE-4A7D-A0BC-4D3E-DAD73C11B37E}"/>
              </a:ext>
            </a:extLst>
          </p:cNvPr>
          <p:cNvGrpSpPr/>
          <p:nvPr/>
        </p:nvGrpSpPr>
        <p:grpSpPr>
          <a:xfrm>
            <a:off x="5529178" y="2109334"/>
            <a:ext cx="478538" cy="3998869"/>
            <a:chOff x="8242843" y="3091503"/>
            <a:chExt cx="717807" cy="5998303"/>
          </a:xfrm>
        </p:grpSpPr>
        <p:pic>
          <p:nvPicPr>
            <p:cNvPr id="30" name="Grafika 29" descr="Microscope outline">
              <a:extLst>
                <a:ext uri="{FF2B5EF4-FFF2-40B4-BE49-F238E27FC236}">
                  <a16:creationId xmlns:a16="http://schemas.microsoft.com/office/drawing/2014/main" id="{2B87AFD4-C6E9-436B-58BE-2BC9ACBA3E1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8276282" y="3927725"/>
              <a:ext cx="467310" cy="467310"/>
            </a:xfrm>
            <a:prstGeom prst="rect">
              <a:avLst/>
            </a:prstGeom>
          </p:spPr>
        </p:pic>
        <p:pic>
          <p:nvPicPr>
            <p:cNvPr id="32" name="Attēls 31">
              <a:extLst>
                <a:ext uri="{FF2B5EF4-FFF2-40B4-BE49-F238E27FC236}">
                  <a16:creationId xmlns:a16="http://schemas.microsoft.com/office/drawing/2014/main" id="{44FAB847-AEB1-1753-D02F-5BCBD6710FD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242843" y="3091503"/>
              <a:ext cx="615959" cy="615959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7" name="Attēls 36">
              <a:extLst>
                <a:ext uri="{FF2B5EF4-FFF2-40B4-BE49-F238E27FC236}">
                  <a16:creationId xmlns:a16="http://schemas.microsoft.com/office/drawing/2014/main" id="{0CEC5ACD-378C-08AC-840F-253E681D9D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8287156" y="8473847"/>
              <a:ext cx="615959" cy="615959"/>
            </a:xfrm>
            <a:prstGeom prst="rect">
              <a:avLst/>
            </a:prstGeom>
          </p:spPr>
        </p:pic>
        <p:pic>
          <p:nvPicPr>
            <p:cNvPr id="39" name="Attēls 38">
              <a:extLst>
                <a:ext uri="{FF2B5EF4-FFF2-40B4-BE49-F238E27FC236}">
                  <a16:creationId xmlns:a16="http://schemas.microsoft.com/office/drawing/2014/main" id="{3C188C82-3E36-E9E4-F851-755A7A0B8E1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279117" y="7776747"/>
              <a:ext cx="615959" cy="615959"/>
            </a:xfrm>
            <a:prstGeom prst="rect">
              <a:avLst/>
            </a:prstGeom>
          </p:spPr>
        </p:pic>
        <p:pic>
          <p:nvPicPr>
            <p:cNvPr id="44" name="Attēls 43">
              <a:extLst>
                <a:ext uri="{FF2B5EF4-FFF2-40B4-BE49-F238E27FC236}">
                  <a16:creationId xmlns:a16="http://schemas.microsoft.com/office/drawing/2014/main" id="{7472A290-6CE9-5F8D-D7FF-6634EC271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8260146" y="5737896"/>
              <a:ext cx="615959" cy="615959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7" name="Grafika 46" descr="Network diagram outline">
              <a:extLst>
                <a:ext uri="{FF2B5EF4-FFF2-40B4-BE49-F238E27FC236}">
                  <a16:creationId xmlns:a16="http://schemas.microsoft.com/office/drawing/2014/main" id="{C8EB400E-8912-351E-FFC5-A02171DFB0B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8344691" y="7086041"/>
              <a:ext cx="615959" cy="615959"/>
            </a:xfrm>
            <a:prstGeom prst="rect">
              <a:avLst/>
            </a:prstGeom>
          </p:spPr>
        </p:pic>
      </p:grpSp>
      <p:sp>
        <p:nvSpPr>
          <p:cNvPr id="19" name="Arrow: Right 82">
            <a:extLst>
              <a:ext uri="{FF2B5EF4-FFF2-40B4-BE49-F238E27FC236}">
                <a16:creationId xmlns:a16="http://schemas.microsoft.com/office/drawing/2014/main" id="{A97E2374-4E81-EA5B-77AA-2C6384423B61}"/>
              </a:ext>
            </a:extLst>
          </p:cNvPr>
          <p:cNvSpPr/>
          <p:nvPr/>
        </p:nvSpPr>
        <p:spPr>
          <a:xfrm>
            <a:off x="5114471" y="1570265"/>
            <a:ext cx="253471" cy="317748"/>
          </a:xfrm>
          <a:prstGeom prst="rightArrow">
            <a:avLst/>
          </a:prstGeom>
          <a:solidFill>
            <a:srgbClr val="E0851A"/>
          </a:solidFill>
          <a:ln>
            <a:solidFill>
              <a:srgbClr val="E0851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sp>
        <p:nvSpPr>
          <p:cNvPr id="23" name="Arrow: Right 82">
            <a:extLst>
              <a:ext uri="{FF2B5EF4-FFF2-40B4-BE49-F238E27FC236}">
                <a16:creationId xmlns:a16="http://schemas.microsoft.com/office/drawing/2014/main" id="{B2FA7DC9-FE34-A1CF-90E9-C9E7C8D3EA15}"/>
              </a:ext>
            </a:extLst>
          </p:cNvPr>
          <p:cNvSpPr/>
          <p:nvPr/>
        </p:nvSpPr>
        <p:spPr>
          <a:xfrm>
            <a:off x="8996622" y="1580917"/>
            <a:ext cx="253471" cy="317748"/>
          </a:xfrm>
          <a:prstGeom prst="rightArrow">
            <a:avLst/>
          </a:prstGeom>
          <a:solidFill>
            <a:srgbClr val="E0851A"/>
          </a:solidFill>
          <a:ln>
            <a:solidFill>
              <a:srgbClr val="E0851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800">
              <a:solidFill>
                <a:prstClr val="white"/>
              </a:solidFill>
              <a:latin typeface="Aptos" panose="02110004020202020204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EB7C4843-9774-BAF3-7C83-6DB18700D2A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68" y="4757825"/>
            <a:ext cx="4093276" cy="1495101"/>
          </a:xfrm>
          <a:prstGeom prst="rect">
            <a:avLst/>
          </a:prstGeom>
        </p:spPr>
      </p:pic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DED9FDA-252F-55A7-02A1-252BCE1CE30D}"/>
              </a:ext>
            </a:extLst>
          </p:cNvPr>
          <p:cNvSpPr txBox="1">
            <a:spLocks/>
          </p:cNvSpPr>
          <p:nvPr/>
        </p:nvSpPr>
        <p:spPr>
          <a:xfrm>
            <a:off x="11527906" y="6373789"/>
            <a:ext cx="562124" cy="30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1pPr>
            <a:lvl2pPr marL="468313" indent="-111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2pPr>
            <a:lvl3pPr marL="938213" indent="-238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3pPr>
            <a:lvl4pPr marL="1408113" indent="-365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4pPr>
            <a:lvl5pPr marL="1878013" indent="-492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9pPr>
          </a:lstStyle>
          <a:p>
            <a:pPr algn="r"/>
            <a:fld id="{0B582915-0310-4CDD-9A79-BDC3E59340E8}" type="slidenum">
              <a:rPr lang="en-US" altLang="lv-LV" sz="1000" smtClean="0">
                <a:solidFill>
                  <a:srgbClr val="898989"/>
                </a:solidFill>
                <a:latin typeface="Verdana" panose="020B0604030504040204" pitchFamily="34" charset="0"/>
              </a:rPr>
              <a:pPr algn="r"/>
              <a:t>11</a:t>
            </a:fld>
            <a:endParaRPr lang="en-US" altLang="lv-LV" sz="1000">
              <a:solidFill>
                <a:srgbClr val="898989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381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07B418-791C-54B0-A800-138666997A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257A4-C57A-2BCA-24BF-1761097320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2358" y="-761"/>
            <a:ext cx="10259642" cy="820173"/>
          </a:xfrm>
          <a:solidFill>
            <a:srgbClr val="000066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/>
            <a:r>
              <a:rPr lang="lv-LV" sz="186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  <a:t>ŠVEICES SADARBĪBAS PROGRAMMAS INVESTĪCIJU (</a:t>
            </a:r>
            <a:r>
              <a:rPr lang="lv-LV" sz="1867" b="1">
                <a:solidFill>
                  <a:srgbClr val="FFFFFF"/>
                </a:solidFill>
                <a:latin typeface="Verdana Bold"/>
                <a:ea typeface="Verdana Bold"/>
              </a:rPr>
              <a:t>49,8 milj.* EUR)</a:t>
            </a:r>
            <a:r>
              <a:rPr lang="lv-LV" sz="186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  <a:t> INDIKATĪVĀ PROGNOZE (2025-2029)</a:t>
            </a:r>
            <a:endParaRPr lang="lv-LV" sz="1867" b="1" i="1">
              <a:solidFill>
                <a:schemeClr val="bg1"/>
              </a:solidFill>
              <a:latin typeface="+mn-lt"/>
              <a:ea typeface="Sans Serif Collection" panose="020B0502040504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9DA2E061-61A6-61AB-3987-4B817D65391A}"/>
              </a:ext>
            </a:extLst>
          </p:cNvPr>
          <p:cNvSpPr txBox="1"/>
          <p:nvPr/>
        </p:nvSpPr>
        <p:spPr>
          <a:xfrm>
            <a:off x="121630" y="5340911"/>
            <a:ext cx="11802146" cy="338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09630" fontAlgn="auto">
              <a:lnSpc>
                <a:spcPts val="104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lv-LV" sz="8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* Valsts budžeta izdevuma plāna prognoze (jūlijs, 2026., koriģēta atbilstoši valsts budžeta faktiski ieplānotajiem izdevumiem 2026.gadam). Prognoze </a:t>
            </a:r>
            <a:r>
              <a:rPr lang="lv-LV" sz="8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Robusta TL Pro 2"/>
                <a:sym typeface="Robusta TL Pro 2"/>
              </a:rPr>
              <a:t>aprēķināta EUR pēc kursa 1,05 EUR par 1 CHF, uz programmas līguma noslēgšanas brīdi.</a:t>
            </a:r>
          </a:p>
        </p:txBody>
      </p:sp>
      <p:sp>
        <p:nvSpPr>
          <p:cNvPr id="8" name="Freeform 2">
            <a:extLst>
              <a:ext uri="{FF2B5EF4-FFF2-40B4-BE49-F238E27FC236}">
                <a16:creationId xmlns:a16="http://schemas.microsoft.com/office/drawing/2014/main" id="{D9CFDEFA-0F94-F85E-6625-27539814B438}"/>
              </a:ext>
            </a:extLst>
          </p:cNvPr>
          <p:cNvSpPr/>
          <p:nvPr/>
        </p:nvSpPr>
        <p:spPr>
          <a:xfrm>
            <a:off x="-24513" y="-762"/>
            <a:ext cx="1695025" cy="1418735"/>
          </a:xfrm>
          <a:custGeom>
            <a:avLst/>
            <a:gdLst/>
            <a:ahLst/>
            <a:cxnLst/>
            <a:rect l="l" t="t" r="r" b="b"/>
            <a:pathLst>
              <a:path w="2995067" h="2128102">
                <a:moveTo>
                  <a:pt x="0" y="0"/>
                </a:moveTo>
                <a:lnTo>
                  <a:pt x="2995067" y="0"/>
                </a:lnTo>
                <a:lnTo>
                  <a:pt x="2995067" y="2128102"/>
                </a:lnTo>
                <a:lnTo>
                  <a:pt x="0" y="21281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510603" b="-383388"/>
            </a:stretch>
          </a:blipFill>
        </p:spPr>
        <p:txBody>
          <a:bodyPr/>
          <a:lstStyle/>
          <a:p>
            <a:pPr defTabSz="609630" fontAlgn="auto">
              <a:spcBef>
                <a:spcPts val="0"/>
              </a:spcBef>
              <a:spcAft>
                <a:spcPts val="0"/>
              </a:spcAft>
              <a:defRPr/>
            </a:pPr>
            <a:endParaRPr lang="lv-LV" sz="120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10" name="Title 1">
            <a:extLst>
              <a:ext uri="{FF2B5EF4-FFF2-40B4-BE49-F238E27FC236}">
                <a16:creationId xmlns:a16="http://schemas.microsoft.com/office/drawing/2014/main" id="{CB32B54E-DFF6-85EE-7076-C97FDB02D663}"/>
              </a:ext>
            </a:extLst>
          </p:cNvPr>
          <p:cNvSpPr txBox="1">
            <a:spLocks/>
          </p:cNvSpPr>
          <p:nvPr/>
        </p:nvSpPr>
        <p:spPr>
          <a:xfrm>
            <a:off x="1838180" y="897013"/>
            <a:ext cx="10185483" cy="52660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914446" fontAlgn="auto">
              <a:spcAft>
                <a:spcPts val="0"/>
              </a:spcAft>
              <a:defRPr/>
            </a:pPr>
            <a:r>
              <a:rPr lang="lv-LV" sz="1600">
                <a:solidFill>
                  <a:prstClr val="black"/>
                </a:solidFill>
                <a:latin typeface="Aptos" panose="02110004020202020204"/>
                <a:ea typeface="Sans Serif Collection" panose="020B0502040504020204" pitchFamily="34" charset="0"/>
                <a:cs typeface="Arial" panose="020B0604020202020204" pitchFamily="34" charset="0"/>
              </a:rPr>
              <a:t>                                       </a:t>
            </a:r>
            <a:endParaRPr lang="lv-LV" sz="3600" b="1" i="1">
              <a:solidFill>
                <a:srgbClr val="E0851A"/>
              </a:solidFill>
              <a:latin typeface="Aptos" panose="02110004020202020204"/>
              <a:ea typeface="Sans Serif Collection" panose="020B0502040504020204" pitchFamily="34" charset="0"/>
              <a:cs typeface="Arial" panose="020B0604020202020204" pitchFamily="34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AC7BD862-3ACF-B44A-039C-817320C753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6461" y="4961449"/>
            <a:ext cx="2794000" cy="395367"/>
          </a:xfrm>
          <a:prstGeom prst="rect">
            <a:avLst/>
          </a:prstGeom>
        </p:spPr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D2EE02BA-8A8E-3266-4A91-3203AB172F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630" y="5960986"/>
            <a:ext cx="12023663" cy="8441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indent="4508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defTabSz="914400"/>
            <a:r>
              <a:rPr lang="lv-LV" sz="1600" spc="30">
                <a:effectLst/>
                <a:latin typeface="Verdana"/>
                <a:ea typeface="Verdana"/>
                <a:cs typeface="Times New Roman"/>
              </a:rPr>
              <a:t>Finanšu ministrs</a:t>
            </a:r>
            <a:r>
              <a:rPr lang="lv-LV" sz="1600" spc="30">
                <a:latin typeface="Verdana"/>
                <a:ea typeface="Verdana"/>
                <a:cs typeface="Times New Roman"/>
              </a:rPr>
              <a:t>                                                                                 M. Kučinskis</a:t>
            </a:r>
          </a:p>
          <a:p>
            <a:pPr algn="just" defTabSz="914400"/>
            <a:r>
              <a:rPr lang="lv-LV" sz="1600" spc="30">
                <a:latin typeface="Verdana"/>
                <a:ea typeface="Verdana"/>
                <a:cs typeface="Times New Roman"/>
              </a:rPr>
              <a:t>                                                                                                  </a:t>
            </a:r>
          </a:p>
          <a:p>
            <a:pPr lvl="0" algn="just" defTabSz="914400"/>
            <a:r>
              <a:rPr lang="lv-LV" altLang="lv-LV" sz="1000" bmk="">
                <a:latin typeface="Verdana"/>
                <a:ea typeface="Verdana"/>
                <a:cs typeface="Times New Roman"/>
              </a:rPr>
              <a:t>Āboliņa 29656727</a:t>
            </a:r>
            <a:endParaRPr lang="lv-LV" altLang="lv-LV" sz="1000">
              <a:latin typeface="Verdana"/>
              <a:ea typeface="Verdana"/>
              <a:cs typeface="Times New Roman"/>
            </a:endParaRPr>
          </a:p>
          <a:p>
            <a:pPr lvl="0" algn="just" defTabSz="914400"/>
            <a:r>
              <a:rPr lang="lv-LV" altLang="lv-LV" sz="1000">
                <a:latin typeface="Verdana"/>
                <a:ea typeface="Verdana"/>
                <a:cs typeface="Times New Roman"/>
                <a:hlinkClick r:id="rId5"/>
              </a:rPr>
              <a:t>diana.abolina@fm.gov.lv</a:t>
            </a:r>
            <a:endParaRPr lang="lv-LV" altLang="lv-LV" sz="1000">
              <a:latin typeface="Verdana"/>
              <a:ea typeface="Verdana"/>
              <a:cs typeface="Times New Roman"/>
            </a:endParaRPr>
          </a:p>
          <a:p>
            <a:pPr lvl="0" algn="just" defTabSz="914400"/>
            <a:endParaRPr kumimoji="0" lang="lv-LV" altLang="lv-LV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16A65C0-D697-5829-1E5F-8B8F8B94501A}"/>
              </a:ext>
            </a:extLst>
          </p:cNvPr>
          <p:cNvSpPr txBox="1">
            <a:spLocks/>
          </p:cNvSpPr>
          <p:nvPr/>
        </p:nvSpPr>
        <p:spPr>
          <a:xfrm>
            <a:off x="11545896" y="6500324"/>
            <a:ext cx="562124" cy="30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1pPr>
            <a:lvl2pPr marL="468313" indent="-111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2pPr>
            <a:lvl3pPr marL="938213" indent="-238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3pPr>
            <a:lvl4pPr marL="1408113" indent="-365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4pPr>
            <a:lvl5pPr marL="1878013" indent="-49213" algn="l" defTabSz="938213" rtl="0" fontAlgn="base">
              <a:spcBef>
                <a:spcPct val="0"/>
              </a:spcBef>
              <a:spcAft>
                <a:spcPct val="0"/>
              </a:spcAft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17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Arial" panose="020B0604020202020204" pitchFamily="34" charset="0"/>
              </a:defRPr>
            </a:lvl9pPr>
          </a:lstStyle>
          <a:p>
            <a:pPr algn="r"/>
            <a:fld id="{0B582915-0310-4CDD-9A79-BDC3E59340E8}" type="slidenum">
              <a:rPr lang="en-US" altLang="lv-LV" sz="1000" smtClean="0">
                <a:solidFill>
                  <a:srgbClr val="898989"/>
                </a:solidFill>
                <a:latin typeface="Verdana" panose="020B0604030504040204" pitchFamily="34" charset="0"/>
              </a:rPr>
              <a:pPr algn="r"/>
              <a:t>12</a:t>
            </a:fld>
            <a:endParaRPr lang="en-US" altLang="lv-LV" sz="1000">
              <a:solidFill>
                <a:srgbClr val="898989"/>
              </a:solidFill>
              <a:latin typeface="Verdana" panose="020B060403050404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05E1DEA-04B0-5C5D-3474-DE98142351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4692" y="897013"/>
            <a:ext cx="8478651" cy="4064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665111"/>
      </p:ext>
    </p:extLst>
  </p:cSld>
  <p:clrMapOvr>
    <a:masterClrMapping/>
  </p:clrMapOvr>
</p:sld>
</file>

<file path=ppt/theme/theme1.xml><?xml version="1.0" encoding="utf-8"?>
<a:theme xmlns:a="http://schemas.openxmlformats.org/drawingml/2006/main" name="89_Prezentacija_templateLV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itullapa_kontaktinformacij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M-Presentation_LV.pptx" id="{02C5A7C7-E12E-4316-85F3-17B400FB557F}" vid="{558787D4-1F96-4AEC-9C62-B2AAD389BFEF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5f3215d-01f7-4578-859e-d76708405c9e" xsi:nil="true"/>
    <_ip_UnifiedCompliancePolicyUIAction xmlns="http://schemas.microsoft.com/sharepoint/v3" xsi:nil="true"/>
    <lcf76f155ced4ddcb4097134ff3c332f xmlns="b99bf0c4-4503-4a3c-9d96-19981fcee4fa">
      <Terms xmlns="http://schemas.microsoft.com/office/infopath/2007/PartnerControls"/>
    </lcf76f155ced4ddcb4097134ff3c332f>
    <_ip_UnifiedCompliancePolicyProperties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s" ma:contentTypeID="0x0101008B5E7D93344A654A8FEA6D64BD09EFA3" ma:contentTypeVersion="15" ma:contentTypeDescription="Izveidot jaunu dokumentu." ma:contentTypeScope="" ma:versionID="c09e6d9f1117f9556bfb3dc7188b79e3">
  <xsd:schema xmlns:xsd="http://www.w3.org/2001/XMLSchema" xmlns:xs="http://www.w3.org/2001/XMLSchema" xmlns:p="http://schemas.microsoft.com/office/2006/metadata/properties" xmlns:ns1="http://schemas.microsoft.com/sharepoint/v3" xmlns:ns2="b99bf0c4-4503-4a3c-9d96-19981fcee4fa" xmlns:ns3="c5f3215d-01f7-4578-859e-d76708405c9e" targetNamespace="http://schemas.microsoft.com/office/2006/metadata/properties" ma:root="true" ma:fieldsID="4d855cb2df1df8b19cab28ed4223e1af" ns1:_="" ns2:_="" ns3:_="">
    <xsd:import namespace="http://schemas.microsoft.com/sharepoint/v3"/>
    <xsd:import namespace="b99bf0c4-4503-4a3c-9d96-19981fcee4fa"/>
    <xsd:import namespace="c5f3215d-01f7-4578-859e-d76708405c9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1:_ip_UnifiedCompliancePolicyProperties" minOccurs="0"/>
                <xsd:element ref="ns1:_ip_UnifiedCompliancePolicyUIAction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Vienotās atbilstības politikas rekvizīti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Vienotās atbilstības politikas UI darbība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9bf0c4-4503-4a3c-9d96-19981fcee4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Attēlu atzīmes" ma:readOnly="false" ma:fieldId="{5cf76f15-5ced-4ddc-b409-7134ff3c332f}" ma:taxonomyMulti="true" ma:sspId="c20d572e-93f8-47b3-8c65-cc8b4da651f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f3215d-01f7-4578-859e-d76708405c9e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7af656ed-2863-48a2-b8eb-507476b8953d}" ma:internalName="TaxCatchAll" ma:showField="CatchAllData" ma:web="c5f3215d-01f7-4578-859e-d76708405c9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atura tips"/>
        <xsd:element ref="dc:title" minOccurs="0" maxOccurs="1" ma:index="4" ma:displayName="Virsrakst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C1686BC-4040-4C55-B61B-2D61E1828D1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80452BC-2159-499B-B2EE-D0DD5767A271}">
  <ds:schemaRefs>
    <ds:schemaRef ds:uri="b99bf0c4-4503-4a3c-9d96-19981fcee4fa"/>
    <ds:schemaRef ds:uri="http://schemas.microsoft.com/sharepoint/v3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elements/1.1/"/>
    <ds:schemaRef ds:uri="c5f3215d-01f7-4578-859e-d76708405c9e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3CB7101-CC84-4FBA-9ABC-B79A3C7E6770}">
  <ds:schemaRefs>
    <ds:schemaRef ds:uri="b99bf0c4-4503-4a3c-9d96-19981fcee4fa"/>
    <ds:schemaRef ds:uri="c5f3215d-01f7-4578-859e-d76708405c9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docMetadata/LabelInfo.xml><?xml version="1.0" encoding="utf-8"?>
<clbl:labelList xmlns:clbl="http://schemas.microsoft.com/office/2020/mipLabelMetadata">
  <clbl:label id="{1b8a7570-3ec8-4c4e-9532-5dbb2f157b31}" enabled="1" method="Standard" siteId="{fd50a0e4-c289-4266-b7ff-7d9cf5066e91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FM-Presentation_LV</Template>
  <TotalTime>14</TotalTime>
  <Words>1571</Words>
  <Application>Microsoft Office PowerPoint</Application>
  <PresentationFormat>Widescreen</PresentationFormat>
  <Paragraphs>248</Paragraphs>
  <Slides>12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Aptos</vt:lpstr>
      <vt:lpstr>Aptos Display</vt:lpstr>
      <vt:lpstr>Arial</vt:lpstr>
      <vt:lpstr>Calibri</vt:lpstr>
      <vt:lpstr>Open Sans</vt:lpstr>
      <vt:lpstr>Times New Roman</vt:lpstr>
      <vt:lpstr>Verdana</vt:lpstr>
      <vt:lpstr>Verdana Bold</vt:lpstr>
      <vt:lpstr>Wingdings</vt:lpstr>
      <vt:lpstr>89_Prezentacija_templateLV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PROGRAMMA – VĒSTURISKI PIESĀRŅOTĀS VIETAS SANĀCIJA  15,2 milj. EUR (85 % grants un 15 % valsts budžets) Sarežģīta un unikāla sanācijas darbu veikšana ierobežotā laikā – augsts risks </vt:lpstr>
      <vt:lpstr>PROGRAMMA – LIETIŠĶĀ PĒTNIECĪBA 12,4 milj. EUR (85 % grants un 15 % valsts budžets) </vt:lpstr>
      <vt:lpstr>PROGRAMMA – NOZARĒ BALSTĪTA PROFESIONĀLĀ IZGLĪTĪBA 12,4 milj. EUR (85 % grants un 15 % valsts budžets) </vt:lpstr>
      <vt:lpstr>PROGRAMMA – BĒRNU VĒŽA APRŪPES ATTĪSTĪBA LATVIJĀ 9,2 milj. EUR (85 % grants un 15 % valsts budžets) </vt:lpstr>
      <vt:lpstr>ŠVEICES SADARBĪBAS PROGRAMMAS INVESTĪCIJU (49,8 milj.* EUR) INDIKATĪVĀ PROGNOZE (2025-2029)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Ieva Ziepniece</dc:creator>
  <cp:lastModifiedBy>Guntra Želve</cp:lastModifiedBy>
  <cp:revision>1</cp:revision>
  <cp:lastPrinted>2024-11-19T10:55:10Z</cp:lastPrinted>
  <dcterms:created xsi:type="dcterms:W3CDTF">2022-01-10T13:44:34Z</dcterms:created>
  <dcterms:modified xsi:type="dcterms:W3CDTF">2026-09-17T11:24:05Z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0x0101008B5E7D93344A654A8FEA6D64BD09EFA3</vt:lpwstr>
  </property>
  <property fmtid="{D5CDD505-2E9C-101B-9397-08002B2CF9AE}" pid="3" name="MediaServiceImageTags">
    <vt:lpwstr/>
  </property>
</Properties>
</file>