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3.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2.xml" ContentType="application/vnd.openxmlformats-officedocument.themeOverr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776" r:id="rId2"/>
    <p:sldMasterId id="2147483899" r:id="rId3"/>
    <p:sldMasterId id="2147483973" r:id="rId4"/>
  </p:sldMasterIdLst>
  <p:notesMasterIdLst>
    <p:notesMasterId r:id="rId56"/>
  </p:notesMasterIdLst>
  <p:sldIdLst>
    <p:sldId id="256" r:id="rId5"/>
    <p:sldId id="4932" r:id="rId6"/>
    <p:sldId id="4929" r:id="rId7"/>
    <p:sldId id="4937" r:id="rId8"/>
    <p:sldId id="4928" r:id="rId9"/>
    <p:sldId id="4936" r:id="rId10"/>
    <p:sldId id="4938" r:id="rId11"/>
    <p:sldId id="4933" r:id="rId12"/>
    <p:sldId id="1031" r:id="rId13"/>
    <p:sldId id="1032" r:id="rId14"/>
    <p:sldId id="1033" r:id="rId15"/>
    <p:sldId id="4897" r:id="rId16"/>
    <p:sldId id="4875" r:id="rId17"/>
    <p:sldId id="4898" r:id="rId18"/>
    <p:sldId id="4899" r:id="rId19"/>
    <p:sldId id="4900" r:id="rId20"/>
    <p:sldId id="4901" r:id="rId21"/>
    <p:sldId id="4902" r:id="rId22"/>
    <p:sldId id="2015" r:id="rId23"/>
    <p:sldId id="2016" r:id="rId24"/>
    <p:sldId id="2017" r:id="rId25"/>
    <p:sldId id="2018" r:id="rId26"/>
    <p:sldId id="2019" r:id="rId27"/>
    <p:sldId id="297" r:id="rId28"/>
    <p:sldId id="887" r:id="rId29"/>
    <p:sldId id="886" r:id="rId30"/>
    <p:sldId id="889" r:id="rId31"/>
    <p:sldId id="1998" r:id="rId32"/>
    <p:sldId id="1999" r:id="rId33"/>
    <p:sldId id="2000" r:id="rId34"/>
    <p:sldId id="2001" r:id="rId35"/>
    <p:sldId id="2002" r:id="rId36"/>
    <p:sldId id="2003" r:id="rId37"/>
    <p:sldId id="4931" r:id="rId38"/>
    <p:sldId id="4917" r:id="rId39"/>
    <p:sldId id="2006" r:id="rId40"/>
    <p:sldId id="4913" r:id="rId41"/>
    <p:sldId id="4914" r:id="rId42"/>
    <p:sldId id="4909" r:id="rId43"/>
    <p:sldId id="4916" r:id="rId44"/>
    <p:sldId id="362" r:id="rId45"/>
    <p:sldId id="363" r:id="rId46"/>
    <p:sldId id="364" r:id="rId47"/>
    <p:sldId id="365" r:id="rId48"/>
    <p:sldId id="368" r:id="rId49"/>
    <p:sldId id="366" r:id="rId50"/>
    <p:sldId id="369" r:id="rId51"/>
    <p:sldId id="367" r:id="rId52"/>
    <p:sldId id="4924" r:id="rId53"/>
    <p:sldId id="4925" r:id="rId54"/>
    <p:sldId id="283" r:id="rId55"/>
  </p:sldIdLst>
  <p:sldSz cx="12192000" cy="6858000"/>
  <p:notesSz cx="6742113"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CA620AC8-7B90-47E6-8033-87A14EA92974}">
          <p14:sldIdLst>
            <p14:sldId id="256"/>
          </p14:sldIdLst>
        </p14:section>
        <p14:section name="Iekšlietu ministrija" id="{B8603D68-3A7F-40D4-8F78-F88721CCD335}">
          <p14:sldIdLst>
            <p14:sldId id="4932"/>
            <p14:sldId id="4929"/>
            <p14:sldId id="4937"/>
            <p14:sldId id="4928"/>
            <p14:sldId id="4936"/>
            <p14:sldId id="4938"/>
            <p14:sldId id="4933"/>
          </p14:sldIdLst>
        </p14:section>
        <p14:section name="Finanšu ministrija" id="{38A7BD9C-62E0-4C26-ACCE-57A44E14972E}">
          <p14:sldIdLst>
            <p14:sldId id="1031"/>
            <p14:sldId id="1032"/>
            <p14:sldId id="1033"/>
          </p14:sldIdLst>
        </p14:section>
        <p14:section name="VARAM" id="{E12BB0EF-886F-46AB-977A-AC9CAFBD2BA7}">
          <p14:sldIdLst>
            <p14:sldId id="4897"/>
            <p14:sldId id="4875"/>
          </p14:sldIdLst>
        </p14:section>
        <p14:section name="Ekonomikas ministrija" id="{7E068503-30AF-42F9-A6EB-11BB85CC64B7}">
          <p14:sldIdLst>
            <p14:sldId id="4898"/>
            <p14:sldId id="4899"/>
            <p14:sldId id="4900"/>
            <p14:sldId id="4901"/>
            <p14:sldId id="4902"/>
          </p14:sldIdLst>
        </p14:section>
        <p14:section name="Labklājības ministrija" id="{04526DFE-D7A2-49E9-9AF4-9E20B91C76DF}">
          <p14:sldIdLst>
            <p14:sldId id="2015"/>
            <p14:sldId id="2016"/>
            <p14:sldId id="2017"/>
            <p14:sldId id="2018"/>
            <p14:sldId id="2019"/>
            <p14:sldId id="297"/>
          </p14:sldIdLst>
        </p14:section>
        <p14:section name="Veselības ministrija" id="{AA88E467-56F1-4EC7-BE88-393B850A3C87}">
          <p14:sldIdLst>
            <p14:sldId id="887"/>
            <p14:sldId id="886"/>
            <p14:sldId id="889"/>
            <p14:sldId id="1998"/>
            <p14:sldId id="1999"/>
            <p14:sldId id="2000"/>
            <p14:sldId id="2001"/>
            <p14:sldId id="2002"/>
            <p14:sldId id="2003"/>
          </p14:sldIdLst>
        </p14:section>
        <p14:section name="Izglītības un zinātnes ministrija" id="{AAA757A6-A73B-4073-9FAB-C905DB14C015}">
          <p14:sldIdLst>
            <p14:sldId id="4931"/>
            <p14:sldId id="4917"/>
            <p14:sldId id="2006"/>
            <p14:sldId id="4913"/>
            <p14:sldId id="4914"/>
            <p14:sldId id="4909"/>
            <p14:sldId id="4916"/>
          </p14:sldIdLst>
        </p14:section>
        <p14:section name="Kultūras ministrija" id="{1B2E679A-69CC-4B80-B6AD-969C02F5DB5A}">
          <p14:sldIdLst>
            <p14:sldId id="362"/>
            <p14:sldId id="363"/>
            <p14:sldId id="364"/>
            <p14:sldId id="365"/>
            <p14:sldId id="368"/>
            <p14:sldId id="366"/>
            <p14:sldId id="369"/>
            <p14:sldId id="367"/>
          </p14:sldIdLst>
        </p14:section>
        <p14:section name="Sabiedrības integrācijas fonds" id="{D8131841-18A7-4729-8274-38882CE86035}">
          <p14:sldIdLst>
            <p14:sldId id="4924"/>
            <p14:sldId id="4925"/>
            <p14:sldId id="283"/>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j7h0Y0dyVLgOt/C/AbyC0KX86k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ese Kalniņa" initials="IK" lastIdx="0" clrIdx="0">
    <p:extLst>
      <p:ext uri="{19B8F6BF-5375-455C-9EA6-DF929625EA0E}">
        <p15:presenceInfo xmlns:p15="http://schemas.microsoft.com/office/powerpoint/2012/main" userId="S-1-5-21-795239839-1911789335-3482486973-4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CC"/>
    <a:srgbClr val="DAFCD4"/>
    <a:srgbClr val="FF9900"/>
    <a:srgbClr val="87A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5E50B0-7A39-4D9E-ABC2-76059328DA78}">
  <a:tblStyle styleId="{8E5E50B0-7A39-4D9E-ABC2-76059328DA7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CD7346A-4BE2-4A4B-8AE7-A67C90B1F5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51" autoAdjust="0"/>
    <p:restoredTop sz="89554" autoAdjust="0"/>
  </p:normalViewPr>
  <p:slideViewPr>
    <p:cSldViewPr snapToGrid="0">
      <p:cViewPr varScale="1">
        <p:scale>
          <a:sx n="113" d="100"/>
          <a:sy n="113" d="100"/>
        </p:scale>
        <p:origin x="87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customschemas.google.com/relationships/presentationmetadata" Target="meta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oleObject" Target="file:///C:\Users\daina.krumina\Documents\_AKTUALI\uz-08-12-2025_vst-ministrijam-UKR-atb-IZ-info\UA%20statistika%20-%2046.nedela_2025.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C:\Users\daina.krumina\Documents\_AKTUALI\uz-08-12-2025_vst-ministrijam-UKR-atb-IZ-info\UA%20statistika%20-%2046.nedela_2025.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C:\Users\daina.krumina\Documents\_AKTUALI\uz-08-12-2025_vst-ministrijam-UKR-atb-IZ-info\Pasvald-registr-UC-11-2025.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file:///C:\Users\daina.krumina\AppData\Local\Microsoft\Windows\INetCache\Content.Outlook\ZP1OGC3D\V&#299;rie&#353;i_%2047.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daina.krumina\Documents\_AKTUALI\uz-08-12-2025_vst-ministrijam-UKR-atb-IZ-info\Pasvald-registr-UC-11-2025.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8.xml"/><Relationship Id="rId1" Type="http://schemas.microsoft.com/office/2011/relationships/chartStyle" Target="style8.xml"/><Relationship Id="rId4" Type="http://schemas.openxmlformats.org/officeDocument/2006/relationships/package" Target="../embeddings/Microsoft_Excel_Worksheet2.xlsx"/></Relationships>
</file>

<file path=ppt/charts/_rels/chart9.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3.xlsx"/></Relationships>
</file>

<file path=ppt/charts/_rels/chart1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r>
              <a:rPr lang="lv-LV" sz="1600" b="1" dirty="0"/>
              <a:t>UKR</a:t>
            </a:r>
            <a:r>
              <a:rPr lang="lv-LV" sz="1600" b="1" baseline="0" dirty="0"/>
              <a:t> pilsoņu ieceļošana pa mēnešiem</a:t>
            </a:r>
            <a:endParaRPr lang="lv-LV" sz="1600" b="1" dirty="0"/>
          </a:p>
        </c:rich>
      </c:tx>
      <c:overlay val="0"/>
      <c:spPr>
        <a:noFill/>
        <a:ln>
          <a:noFill/>
        </a:ln>
        <a:effectLst/>
      </c:spPr>
      <c:txPr>
        <a:bodyPr rot="0" spcFirstLastPara="1" vertOverflow="ellipsis" vert="horz" wrap="square" anchor="ctr" anchorCtr="1"/>
        <a:lstStyle/>
        <a:p>
          <a:pPr>
            <a:defRPr sz="1600" b="1"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'2024.gads - pa mēnešiem'!$B$3:$B$14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'2024.gads - pa mēnešiem'!$P$3:$P$14</c:f>
              <c:numCache>
                <c:formatCode>General</c:formatCode>
                <c:ptCount val="12"/>
                <c:pt idx="0">
                  <c:v>1239</c:v>
                </c:pt>
                <c:pt idx="1">
                  <c:v>1157</c:v>
                </c:pt>
                <c:pt idx="2">
                  <c:v>1220</c:v>
                </c:pt>
                <c:pt idx="3">
                  <c:v>1332</c:v>
                </c:pt>
                <c:pt idx="4">
                  <c:v>1661</c:v>
                </c:pt>
                <c:pt idx="5">
                  <c:v>1615</c:v>
                </c:pt>
                <c:pt idx="6">
                  <c:v>2223</c:v>
                </c:pt>
                <c:pt idx="7">
                  <c:v>2262</c:v>
                </c:pt>
                <c:pt idx="8">
                  <c:v>2219</c:v>
                </c:pt>
                <c:pt idx="9">
                  <c:v>1711</c:v>
                </c:pt>
                <c:pt idx="10">
                  <c:v>1571</c:v>
                </c:pt>
              </c:numCache>
            </c:numRef>
          </c:val>
          <c:extLst>
            <c:ext xmlns:c16="http://schemas.microsoft.com/office/drawing/2014/chart" uri="{C3380CC4-5D6E-409C-BE32-E72D297353CC}">
              <c16:uniqueId val="{00000000-0037-44A9-92B1-A33E01C5C23E}"/>
            </c:ext>
          </c:extLst>
        </c:ser>
        <c:dLbls>
          <c:showLegendKey val="0"/>
          <c:showVal val="0"/>
          <c:showCatName val="0"/>
          <c:showSerName val="0"/>
          <c:showPercent val="0"/>
          <c:showBubbleSize val="0"/>
        </c:dLbls>
        <c:gapWidth val="219"/>
        <c:overlap val="-27"/>
        <c:axId val="1310795408"/>
        <c:axId val="905103120"/>
      </c:barChart>
      <c:lineChart>
        <c:grouping val="standard"/>
        <c:varyColors val="0"/>
        <c:ser>
          <c:idx val="1"/>
          <c:order val="1"/>
          <c:spPr>
            <a:ln w="28575" cap="rnd">
              <a:solidFill>
                <a:schemeClr val="accent2"/>
              </a:solidFill>
              <a:round/>
            </a:ln>
            <a:effectLst/>
          </c:spPr>
          <c:marker>
            <c:symbol val="none"/>
          </c:marker>
          <c:cat>
            <c:strRef>
              <c:f>'2024.gads - pa mēnešiem'!$B$3:$B$14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'2024.gads - pa mēnešiem'!$Q$3:$Q$14</c:f>
              <c:numCache>
                <c:formatCode>General</c:formatCode>
                <c:ptCount val="12"/>
              </c:numCache>
            </c:numRef>
          </c:val>
          <c:smooth val="0"/>
          <c:extLst>
            <c:ext xmlns:c16="http://schemas.microsoft.com/office/drawing/2014/chart" uri="{C3380CC4-5D6E-409C-BE32-E72D297353CC}">
              <c16:uniqueId val="{00000001-0037-44A9-92B1-A33E01C5C23E}"/>
            </c:ext>
          </c:extLst>
        </c:ser>
        <c:dLbls>
          <c:showLegendKey val="0"/>
          <c:showVal val="0"/>
          <c:showCatName val="0"/>
          <c:showSerName val="0"/>
          <c:showPercent val="0"/>
          <c:showBubbleSize val="0"/>
        </c:dLbls>
        <c:marker val="1"/>
        <c:smooth val="0"/>
        <c:axId val="301153775"/>
        <c:axId val="1013100512"/>
      </c:lineChart>
      <c:catAx>
        <c:axId val="131079540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905103120"/>
        <c:crosses val="autoZero"/>
        <c:auto val="1"/>
        <c:lblAlgn val="ctr"/>
        <c:lblOffset val="100"/>
        <c:noMultiLvlLbl val="0"/>
      </c:catAx>
      <c:valAx>
        <c:axId val="9051031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310795408"/>
        <c:crosses val="autoZero"/>
        <c:crossBetween val="between"/>
      </c:valAx>
      <c:valAx>
        <c:axId val="1013100512"/>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301153775"/>
        <c:crosses val="max"/>
        <c:crossBetween val="between"/>
      </c:valAx>
      <c:catAx>
        <c:axId val="301153775"/>
        <c:scaling>
          <c:orientation val="minMax"/>
        </c:scaling>
        <c:delete val="1"/>
        <c:axPos val="b"/>
        <c:numFmt formatCode="General" sourceLinked="1"/>
        <c:majorTickMark val="out"/>
        <c:minorTickMark val="none"/>
        <c:tickLblPos val="nextTo"/>
        <c:crossAx val="1013100512"/>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4">
        <a:lumMod val="20000"/>
        <a:lumOff val="80000"/>
      </a:schemeClr>
    </a:solidFill>
    <a:ln w="9525" cap="flat" cmpd="sng" algn="ctr">
      <a:solidFill>
        <a:schemeClr val="tx1">
          <a:lumMod val="15000"/>
          <a:lumOff val="85000"/>
        </a:schemeClr>
      </a:solidFill>
      <a:round/>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gn="ctr">
              <a:defRPr sz="1400" b="0" i="0" u="none" strike="noStrike" kern="1200" spc="0" baseline="0">
                <a:solidFill>
                  <a:schemeClr val="tx1">
                    <a:lumMod val="65000"/>
                    <a:lumOff val="35000"/>
                  </a:schemeClr>
                </a:solidFill>
                <a:latin typeface="+mn-lt"/>
                <a:ea typeface="+mn-ea"/>
                <a:cs typeface="+mn-cs"/>
              </a:defRPr>
            </a:pPr>
            <a:r>
              <a:rPr lang="lv-LV" sz="1600" b="0" baseline="0" dirty="0">
                <a:solidFill>
                  <a:schemeClr val="tx1">
                    <a:lumMod val="65000"/>
                    <a:lumOff val="35000"/>
                  </a:schemeClr>
                </a:solidFill>
              </a:rPr>
              <a:t>UC ar derīgu PA statusu</a:t>
            </a:r>
            <a:r>
              <a:rPr lang="lv-LV" sz="1600" b="0" dirty="0">
                <a:solidFill>
                  <a:schemeClr val="tx1">
                    <a:lumMod val="65000"/>
                    <a:lumOff val="35000"/>
                  </a:schemeClr>
                </a:solidFill>
              </a:rPr>
              <a:t> - skaits mēnesī</a:t>
            </a:r>
          </a:p>
        </c:rich>
      </c:tx>
      <c:layout>
        <c:manualLayout>
          <c:xMode val="edge"/>
          <c:yMode val="edge"/>
          <c:x val="0.12470259576209058"/>
          <c:y val="1.5992504929972975E-2"/>
        </c:manualLayout>
      </c:layout>
      <c:overlay val="0"/>
      <c:spPr>
        <a:noFill/>
        <a:ln>
          <a:noFill/>
        </a:ln>
        <a:effectLst/>
      </c:spPr>
      <c:txPr>
        <a:bodyPr rot="0" spcFirstLastPara="1" vertOverflow="ellipsis" vert="horz" wrap="square" anchor="ctr" anchorCtr="1"/>
        <a:lstStyle/>
        <a:p>
          <a:pPr algn="ct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5.3659810250546232E-2"/>
          <c:y val="0.11596825396825398"/>
          <c:w val="0.8874984875225983"/>
          <c:h val="0.70262017247844022"/>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 derīgu PA'!$B$3:$B$14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'ar derīgu PA'!$D$3:$D$14</c:f>
              <c:numCache>
                <c:formatCode>General</c:formatCode>
                <c:ptCount val="12"/>
                <c:pt idx="0">
                  <c:v>550</c:v>
                </c:pt>
                <c:pt idx="1">
                  <c:v>539</c:v>
                </c:pt>
                <c:pt idx="2">
                  <c:v>519</c:v>
                </c:pt>
                <c:pt idx="3">
                  <c:v>490</c:v>
                </c:pt>
                <c:pt idx="4">
                  <c:v>533</c:v>
                </c:pt>
                <c:pt idx="5">
                  <c:v>556</c:v>
                </c:pt>
                <c:pt idx="6">
                  <c:v>718</c:v>
                </c:pt>
                <c:pt idx="7">
                  <c:v>708</c:v>
                </c:pt>
                <c:pt idx="8">
                  <c:v>812</c:v>
                </c:pt>
                <c:pt idx="9">
                  <c:v>684</c:v>
                </c:pt>
                <c:pt idx="10">
                  <c:v>516</c:v>
                </c:pt>
              </c:numCache>
            </c:numRef>
          </c:val>
          <c:extLst>
            <c:ext xmlns:c16="http://schemas.microsoft.com/office/drawing/2014/chart" uri="{C3380CC4-5D6E-409C-BE32-E72D297353CC}">
              <c16:uniqueId val="{00000000-D680-4585-A32D-F21CFBDD4215}"/>
            </c:ext>
          </c:extLst>
        </c:ser>
        <c:dLbls>
          <c:showLegendKey val="0"/>
          <c:showVal val="0"/>
          <c:showCatName val="0"/>
          <c:showSerName val="0"/>
          <c:showPercent val="0"/>
          <c:showBubbleSize val="0"/>
        </c:dLbls>
        <c:gapWidth val="219"/>
        <c:overlap val="-27"/>
        <c:axId val="705965823"/>
        <c:axId val="646577615"/>
      </c:barChart>
      <c:lineChart>
        <c:grouping val="standard"/>
        <c:varyColors val="0"/>
        <c:ser>
          <c:idx val="1"/>
          <c:order val="1"/>
          <c:spPr>
            <a:ln w="28575" cap="rnd">
              <a:solidFill>
                <a:schemeClr val="accent2"/>
              </a:solidFill>
              <a:round/>
            </a:ln>
            <a:effectLst/>
          </c:spPr>
          <c:marker>
            <c:symbol val="none"/>
          </c:marker>
          <c:cat>
            <c:strRef>
              <c:f>'ar derīgu PA'!$B$3:$B$14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'ar derīgu PA'!$E$3:$E$14</c:f>
              <c:numCache>
                <c:formatCode>General</c:formatCode>
                <c:ptCount val="12"/>
              </c:numCache>
            </c:numRef>
          </c:val>
          <c:smooth val="0"/>
          <c:extLst>
            <c:ext xmlns:c16="http://schemas.microsoft.com/office/drawing/2014/chart" uri="{C3380CC4-5D6E-409C-BE32-E72D297353CC}">
              <c16:uniqueId val="{00000001-D680-4585-A32D-F21CFBDD4215}"/>
            </c:ext>
          </c:extLst>
        </c:ser>
        <c:dLbls>
          <c:showLegendKey val="0"/>
          <c:showVal val="0"/>
          <c:showCatName val="0"/>
          <c:showSerName val="0"/>
          <c:showPercent val="0"/>
          <c:showBubbleSize val="0"/>
        </c:dLbls>
        <c:marker val="1"/>
        <c:smooth val="0"/>
        <c:axId val="705969823"/>
        <c:axId val="646578031"/>
      </c:lineChart>
      <c:catAx>
        <c:axId val="705965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646577615"/>
        <c:crosses val="autoZero"/>
        <c:auto val="1"/>
        <c:lblAlgn val="ctr"/>
        <c:lblOffset val="100"/>
        <c:noMultiLvlLbl val="0"/>
      </c:catAx>
      <c:valAx>
        <c:axId val="6465776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705965823"/>
        <c:crosses val="autoZero"/>
        <c:crossBetween val="between"/>
      </c:valAx>
      <c:valAx>
        <c:axId val="646578031"/>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705969823"/>
        <c:crosses val="max"/>
        <c:crossBetween val="between"/>
      </c:valAx>
      <c:catAx>
        <c:axId val="705969823"/>
        <c:scaling>
          <c:orientation val="minMax"/>
        </c:scaling>
        <c:delete val="1"/>
        <c:axPos val="b"/>
        <c:numFmt formatCode="General" sourceLinked="1"/>
        <c:majorTickMark val="out"/>
        <c:minorTickMark val="none"/>
        <c:tickLblPos val="nextTo"/>
        <c:crossAx val="646578031"/>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4">
        <a:lumMod val="20000"/>
        <a:lumOff val="80000"/>
      </a:schemeClr>
    </a:solidFill>
    <a:ln w="9525" cap="flat" cmpd="sng" algn="ctr">
      <a:solidFill>
        <a:schemeClr val="tx1">
          <a:lumMod val="15000"/>
          <a:lumOff val="85000"/>
        </a:schemeClr>
      </a:solidFill>
      <a:round/>
    </a:ln>
    <a:effectLst/>
  </c:spPr>
  <c:txPr>
    <a:bodyPr/>
    <a:lstStyle/>
    <a:p>
      <a:pPr>
        <a:defRPr/>
      </a:pPr>
      <a:endParaRPr lang="lv-LV"/>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00" b="1" i="0" u="none" strike="noStrike" kern="1200" spc="100" baseline="0">
                <a:solidFill>
                  <a:schemeClr val="tx1"/>
                </a:solidFill>
                <a:effectLst>
                  <a:outerShdw blurRad="50800" dist="38100" dir="5400000" algn="t" rotWithShape="0">
                    <a:prstClr val="black">
                      <a:alpha val="40000"/>
                    </a:prstClr>
                  </a:outerShdw>
                </a:effectLst>
                <a:latin typeface="+mn-lt"/>
                <a:ea typeface="+mn-ea"/>
                <a:cs typeface="+mn-cs"/>
              </a:defRPr>
            </a:pPr>
            <a:r>
              <a:rPr lang="lv-LV" b="0" spc="0" baseline="0" dirty="0">
                <a:solidFill>
                  <a:schemeClr val="tx1">
                    <a:lumMod val="65000"/>
                    <a:lumOff val="35000"/>
                  </a:schemeClr>
                </a:solidFill>
                <a:effectLst/>
              </a:rPr>
              <a:t>Dzimums un vecums</a:t>
            </a:r>
          </a:p>
        </c:rich>
      </c:tx>
      <c:overlay val="0"/>
      <c:spPr>
        <a:noFill/>
        <a:ln>
          <a:noFill/>
        </a:ln>
        <a:effectLst/>
      </c:spPr>
      <c:txPr>
        <a:bodyPr rot="0" spcFirstLastPara="1" vertOverflow="ellipsis" vert="horz" wrap="square" anchor="ctr" anchorCtr="1"/>
        <a:lstStyle/>
        <a:p>
          <a:pPr>
            <a:defRPr sz="1600" b="1" i="0" u="none" strike="noStrike" kern="1200" spc="100" baseline="0">
              <a:solidFill>
                <a:schemeClr val="tx1"/>
              </a:solidFill>
              <a:effectLst>
                <a:outerShdw blurRad="50800" dist="38100" dir="5400000" algn="t" rotWithShape="0">
                  <a:prstClr val="black">
                    <a:alpha val="40000"/>
                  </a:prstClr>
                </a:outerShdw>
              </a:effectLst>
              <a:latin typeface="+mn-lt"/>
              <a:ea typeface="+mn-ea"/>
              <a:cs typeface="+mn-cs"/>
            </a:defRPr>
          </a:pPr>
          <a:endParaRPr lang="lv-LV"/>
        </a:p>
      </c:txPr>
    </c:title>
    <c:autoTitleDeleted val="0"/>
    <c:plotArea>
      <c:layout/>
      <c:barChart>
        <c:barDir val="col"/>
        <c:grouping val="clustered"/>
        <c:varyColors val="0"/>
        <c:ser>
          <c:idx val="0"/>
          <c:order val="0"/>
          <c:tx>
            <c:strRef>
              <c:f>Sheet1!$C$33</c:f>
              <c:strCache>
                <c:ptCount val="1"/>
                <c:pt idx="0">
                  <c:v>sievietes</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Sheet1!$B$34:$B$36</c:f>
              <c:strCache>
                <c:ptCount val="3"/>
                <c:pt idx="0">
                  <c:v>0-17</c:v>
                </c:pt>
                <c:pt idx="1">
                  <c:v>18-64</c:v>
                </c:pt>
                <c:pt idx="2">
                  <c:v>65+</c:v>
                </c:pt>
              </c:strCache>
            </c:strRef>
          </c:cat>
          <c:val>
            <c:numRef>
              <c:f>Sheet1!$C$34:$C$36</c:f>
              <c:numCache>
                <c:formatCode>General</c:formatCode>
                <c:ptCount val="3"/>
                <c:pt idx="0">
                  <c:v>3335</c:v>
                </c:pt>
                <c:pt idx="1">
                  <c:v>12188</c:v>
                </c:pt>
                <c:pt idx="2">
                  <c:v>1588</c:v>
                </c:pt>
              </c:numCache>
            </c:numRef>
          </c:val>
          <c:extLst>
            <c:ext xmlns:c16="http://schemas.microsoft.com/office/drawing/2014/chart" uri="{C3380CC4-5D6E-409C-BE32-E72D297353CC}">
              <c16:uniqueId val="{00000000-5E1F-439C-84CC-C1D52D4D3469}"/>
            </c:ext>
          </c:extLst>
        </c:ser>
        <c:ser>
          <c:idx val="1"/>
          <c:order val="1"/>
          <c:tx>
            <c:strRef>
              <c:f>Sheet1!$D$33</c:f>
              <c:strCache>
                <c:ptCount val="1"/>
                <c:pt idx="0">
                  <c:v>vīrieši</c:v>
                </c:pt>
              </c:strCache>
            </c:strRef>
          </c:tx>
          <c:spPr>
            <a:gradFill rotWithShape="1">
              <a:gsLst>
                <a:gs pos="0">
                  <a:schemeClr val="accent4">
                    <a:satMod val="103000"/>
                    <a:lumMod val="102000"/>
                    <a:tint val="94000"/>
                  </a:schemeClr>
                </a:gs>
                <a:gs pos="50000">
                  <a:schemeClr val="accent4">
                    <a:satMod val="110000"/>
                    <a:lumMod val="100000"/>
                    <a:shade val="100000"/>
                  </a:schemeClr>
                </a:gs>
                <a:gs pos="100000">
                  <a:schemeClr val="accent4">
                    <a:lumMod val="99000"/>
                    <a:satMod val="120000"/>
                    <a:shade val="78000"/>
                  </a:schemeClr>
                </a:gs>
              </a:gsLst>
              <a:lin ang="5400000" scaled="0"/>
            </a:gradFill>
            <a:ln>
              <a:noFill/>
            </a:ln>
            <a:effectLst>
              <a:outerShdw blurRad="57150" dist="19050" dir="5400000" algn="ctr" rotWithShape="0">
                <a:srgbClr val="000000">
                  <a:alpha val="63000"/>
                </a:srgbClr>
              </a:outerShdw>
            </a:effectLst>
          </c:spPr>
          <c:invertIfNegative val="0"/>
          <c:dLbls>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v-LV"/>
              </a:p>
            </c:txPr>
            <c:dLblPos val="in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Sheet1!$B$34:$B$36</c:f>
              <c:strCache>
                <c:ptCount val="3"/>
                <c:pt idx="0">
                  <c:v>0-17</c:v>
                </c:pt>
                <c:pt idx="1">
                  <c:v>18-64</c:v>
                </c:pt>
                <c:pt idx="2">
                  <c:v>65+</c:v>
                </c:pt>
              </c:strCache>
            </c:strRef>
          </c:cat>
          <c:val>
            <c:numRef>
              <c:f>Sheet1!$D$34:$D$36</c:f>
              <c:numCache>
                <c:formatCode>General</c:formatCode>
                <c:ptCount val="3"/>
                <c:pt idx="0">
                  <c:v>3569</c:v>
                </c:pt>
                <c:pt idx="1">
                  <c:v>10092</c:v>
                </c:pt>
                <c:pt idx="2">
                  <c:v>640</c:v>
                </c:pt>
              </c:numCache>
            </c:numRef>
          </c:val>
          <c:extLst>
            <c:ext xmlns:c16="http://schemas.microsoft.com/office/drawing/2014/chart" uri="{C3380CC4-5D6E-409C-BE32-E72D297353CC}">
              <c16:uniqueId val="{00000001-5E1F-439C-84CC-C1D52D4D3469}"/>
            </c:ext>
          </c:extLst>
        </c:ser>
        <c:dLbls>
          <c:dLblPos val="inEnd"/>
          <c:showLegendKey val="0"/>
          <c:showVal val="1"/>
          <c:showCatName val="0"/>
          <c:showSerName val="0"/>
          <c:showPercent val="0"/>
          <c:showBubbleSize val="0"/>
        </c:dLbls>
        <c:gapWidth val="100"/>
        <c:overlap val="-24"/>
        <c:axId val="412701231"/>
        <c:axId val="412698319"/>
      </c:barChart>
      <c:catAx>
        <c:axId val="412701231"/>
        <c:scaling>
          <c:orientation val="minMax"/>
        </c:scaling>
        <c:delete val="0"/>
        <c:axPos val="b"/>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v-LV"/>
          </a:p>
        </c:txPr>
        <c:crossAx val="412698319"/>
        <c:crosses val="autoZero"/>
        <c:auto val="1"/>
        <c:lblAlgn val="ctr"/>
        <c:lblOffset val="100"/>
        <c:noMultiLvlLbl val="0"/>
      </c:catAx>
      <c:valAx>
        <c:axId val="412698319"/>
        <c:scaling>
          <c:orientation val="minMax"/>
        </c:scaling>
        <c:delete val="0"/>
        <c:axPos val="l"/>
        <c:majorGridlines>
          <c:spPr>
            <a:ln w="9525" cap="flat" cmpd="sng" algn="ctr">
              <a:solidFill>
                <a:schemeClr val="lt1">
                  <a:lumMod val="95000"/>
                  <a:alpha val="10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v-LV"/>
          </a:p>
        </c:txPr>
        <c:crossAx val="41270123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solidFill>
              <a:latin typeface="+mn-lt"/>
              <a:ea typeface="+mn-ea"/>
              <a:cs typeface="+mn-cs"/>
            </a:defRPr>
          </a:pPr>
          <a:endParaRPr lang="lv-LV"/>
        </a:p>
      </c:txPr>
    </c:legend>
    <c:plotVisOnly val="1"/>
    <c:dispBlanksAs val="gap"/>
    <c:showDLblsOverMax val="0"/>
  </c:chart>
  <c:spPr>
    <a:solidFill>
      <a:schemeClr val="accent4">
        <a:lumMod val="20000"/>
        <a:lumOff val="80000"/>
      </a:schemeClr>
    </a:solidFill>
    <a:ln>
      <a:noFill/>
    </a:ln>
    <a:effectLst/>
  </c:spPr>
  <c:txPr>
    <a:bodyPr/>
    <a:lstStyle/>
    <a:p>
      <a:pPr>
        <a:defRPr>
          <a:solidFill>
            <a:schemeClr val="tx1"/>
          </a:solidFill>
        </a:defRPr>
      </a:pPr>
      <a:endParaRPr lang="lv-LV"/>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lnSpc>
                <a:spcPct val="110000"/>
              </a:lnSpc>
              <a:defRPr sz="2200" b="1" i="0" u="none" strike="noStrike" kern="1200" baseline="0">
                <a:solidFill>
                  <a:schemeClr val="dk1">
                    <a:lumMod val="75000"/>
                    <a:lumOff val="25000"/>
                  </a:schemeClr>
                </a:solidFill>
                <a:latin typeface="+mn-lt"/>
                <a:ea typeface="+mn-ea"/>
                <a:cs typeface="+mn-cs"/>
              </a:defRPr>
            </a:pPr>
            <a:r>
              <a:rPr lang="lv-LV" sz="1800" dirty="0"/>
              <a:t>Pagaidu</a:t>
            </a:r>
            <a:r>
              <a:rPr lang="lv-LV" sz="1800" baseline="0" dirty="0"/>
              <a:t> aizsardzības </a:t>
            </a:r>
            <a:r>
              <a:rPr lang="lv-LV" sz="1800" dirty="0"/>
              <a:t>statusu saņēmušie Ukrainas</a:t>
            </a:r>
            <a:r>
              <a:rPr lang="lv-LV" sz="1800" baseline="0" dirty="0"/>
              <a:t> v</a:t>
            </a:r>
            <a:r>
              <a:rPr lang="lv-LV" sz="1800" dirty="0"/>
              <a:t>īrieši </a:t>
            </a:r>
          </a:p>
          <a:p>
            <a:pPr>
              <a:lnSpc>
                <a:spcPct val="110000"/>
              </a:lnSpc>
              <a:defRPr/>
            </a:pPr>
            <a:r>
              <a:rPr lang="lv-LV" sz="1800" dirty="0"/>
              <a:t>vecumā no 18 līdz 22 gadiem</a:t>
            </a:r>
          </a:p>
          <a:p>
            <a:pPr>
              <a:lnSpc>
                <a:spcPct val="110000"/>
              </a:lnSpc>
              <a:defRPr/>
            </a:pPr>
            <a:r>
              <a:rPr lang="lv-LV" sz="1400" dirty="0"/>
              <a:t>(skaits nedēļā,</a:t>
            </a:r>
            <a:r>
              <a:rPr lang="lv-LV" sz="1400" baseline="0" dirty="0"/>
              <a:t> no 2025. gada 1. nedēļas līdz 48. nedēļai</a:t>
            </a:r>
            <a:r>
              <a:rPr lang="lv-LV" sz="1400" dirty="0"/>
              <a:t>)</a:t>
            </a:r>
          </a:p>
        </c:rich>
      </c:tx>
      <c:overlay val="0"/>
      <c:spPr>
        <a:noFill/>
        <a:ln>
          <a:noFill/>
        </a:ln>
        <a:effectLst/>
      </c:spPr>
      <c:txPr>
        <a:bodyPr rot="0" spcFirstLastPara="1" vertOverflow="ellipsis" vert="horz" wrap="square" anchor="ctr" anchorCtr="1"/>
        <a:lstStyle/>
        <a:p>
          <a:pPr>
            <a:lnSpc>
              <a:spcPct val="110000"/>
            </a:lnSpc>
            <a:defRPr sz="22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lineChart>
        <c:grouping val="standard"/>
        <c:varyColors val="0"/>
        <c:ser>
          <c:idx val="0"/>
          <c:order val="0"/>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numRef>
              <c:f>Dati!$G$2:$G$49</c:f>
              <c:numCache>
                <c:formatCode>General</c:formatCode>
                <c:ptCount val="48"/>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numCache>
            </c:numRef>
          </c:cat>
          <c:val>
            <c:numRef>
              <c:f>Dati!$H$2:$H$49</c:f>
              <c:numCache>
                <c:formatCode>General</c:formatCode>
                <c:ptCount val="48"/>
                <c:pt idx="0">
                  <c:v>2</c:v>
                </c:pt>
                <c:pt idx="1">
                  <c:v>4</c:v>
                </c:pt>
                <c:pt idx="2">
                  <c:v>5</c:v>
                </c:pt>
                <c:pt idx="3">
                  <c:v>8</c:v>
                </c:pt>
                <c:pt idx="4">
                  <c:v>10</c:v>
                </c:pt>
                <c:pt idx="5">
                  <c:v>11</c:v>
                </c:pt>
                <c:pt idx="6">
                  <c:v>9</c:v>
                </c:pt>
                <c:pt idx="7">
                  <c:v>11</c:v>
                </c:pt>
                <c:pt idx="8">
                  <c:v>3</c:v>
                </c:pt>
                <c:pt idx="9">
                  <c:v>6</c:v>
                </c:pt>
                <c:pt idx="10">
                  <c:v>12</c:v>
                </c:pt>
                <c:pt idx="11">
                  <c:v>5</c:v>
                </c:pt>
                <c:pt idx="12">
                  <c:v>3</c:v>
                </c:pt>
                <c:pt idx="13">
                  <c:v>3</c:v>
                </c:pt>
                <c:pt idx="14">
                  <c:v>2</c:v>
                </c:pt>
                <c:pt idx="15">
                  <c:v>6</c:v>
                </c:pt>
                <c:pt idx="16">
                  <c:v>4</c:v>
                </c:pt>
                <c:pt idx="17">
                  <c:v>7</c:v>
                </c:pt>
                <c:pt idx="18">
                  <c:v>6</c:v>
                </c:pt>
                <c:pt idx="19">
                  <c:v>6</c:v>
                </c:pt>
                <c:pt idx="20">
                  <c:v>7</c:v>
                </c:pt>
                <c:pt idx="21">
                  <c:v>9</c:v>
                </c:pt>
                <c:pt idx="22">
                  <c:v>4</c:v>
                </c:pt>
                <c:pt idx="23">
                  <c:v>7</c:v>
                </c:pt>
                <c:pt idx="24">
                  <c:v>6</c:v>
                </c:pt>
                <c:pt idx="25">
                  <c:v>2</c:v>
                </c:pt>
                <c:pt idx="26">
                  <c:v>7</c:v>
                </c:pt>
                <c:pt idx="27">
                  <c:v>5</c:v>
                </c:pt>
                <c:pt idx="28">
                  <c:v>10</c:v>
                </c:pt>
                <c:pt idx="29">
                  <c:v>6</c:v>
                </c:pt>
                <c:pt idx="30">
                  <c:v>7</c:v>
                </c:pt>
                <c:pt idx="31">
                  <c:v>6</c:v>
                </c:pt>
                <c:pt idx="32">
                  <c:v>6</c:v>
                </c:pt>
                <c:pt idx="33">
                  <c:v>5</c:v>
                </c:pt>
                <c:pt idx="34">
                  <c:v>10</c:v>
                </c:pt>
                <c:pt idx="35">
                  <c:v>29</c:v>
                </c:pt>
                <c:pt idx="36">
                  <c:v>40</c:v>
                </c:pt>
                <c:pt idx="37">
                  <c:v>52</c:v>
                </c:pt>
                <c:pt idx="38">
                  <c:v>52</c:v>
                </c:pt>
                <c:pt idx="39">
                  <c:v>46</c:v>
                </c:pt>
                <c:pt idx="40">
                  <c:v>39</c:v>
                </c:pt>
                <c:pt idx="41">
                  <c:v>34</c:v>
                </c:pt>
                <c:pt idx="42">
                  <c:v>30</c:v>
                </c:pt>
                <c:pt idx="43">
                  <c:v>21</c:v>
                </c:pt>
                <c:pt idx="44">
                  <c:v>27</c:v>
                </c:pt>
                <c:pt idx="45">
                  <c:v>22</c:v>
                </c:pt>
                <c:pt idx="46">
                  <c:v>19</c:v>
                </c:pt>
                <c:pt idx="47">
                  <c:v>19</c:v>
                </c:pt>
              </c:numCache>
            </c:numRef>
          </c:val>
          <c:smooth val="0"/>
          <c:extLst>
            <c:ext xmlns:c16="http://schemas.microsoft.com/office/drawing/2014/chart" uri="{C3380CC4-5D6E-409C-BE32-E72D297353CC}">
              <c16:uniqueId val="{00000000-3548-4F9C-A9AF-D2B0433954B3}"/>
            </c:ext>
          </c:extLst>
        </c:ser>
        <c:dLbls>
          <c:dLblPos val="ctr"/>
          <c:showLegendKey val="0"/>
          <c:showVal val="1"/>
          <c:showCatName val="0"/>
          <c:showSerName val="0"/>
          <c:showPercent val="0"/>
          <c:showBubbleSize val="0"/>
        </c:dLbls>
        <c:marker val="1"/>
        <c:smooth val="0"/>
        <c:axId val="475811887"/>
        <c:axId val="475818127"/>
      </c:lineChart>
      <c:catAx>
        <c:axId val="475811887"/>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1197" b="0" i="0" u="none" strike="noStrike" kern="1200" cap="all" baseline="0">
                <a:solidFill>
                  <a:schemeClr val="dk1">
                    <a:lumMod val="75000"/>
                    <a:lumOff val="25000"/>
                  </a:schemeClr>
                </a:solidFill>
                <a:latin typeface="+mn-lt"/>
                <a:ea typeface="+mn-ea"/>
                <a:cs typeface="+mn-cs"/>
              </a:defRPr>
            </a:pPr>
            <a:endParaRPr lang="lv-LV"/>
          </a:p>
        </c:txPr>
        <c:crossAx val="475818127"/>
        <c:crosses val="autoZero"/>
        <c:auto val="1"/>
        <c:lblAlgn val="ctr"/>
        <c:lblOffset val="100"/>
        <c:noMultiLvlLbl val="0"/>
      </c:catAx>
      <c:valAx>
        <c:axId val="475818127"/>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475811887"/>
        <c:crosses val="autoZero"/>
        <c:crossBetween val="between"/>
      </c:valAx>
      <c:spPr>
        <a:noFill/>
        <a:ln>
          <a:noFill/>
        </a:ln>
        <a:effectLst/>
      </c:spPr>
    </c:plotArea>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Desmit</a:t>
            </a:r>
            <a:r>
              <a:rPr lang="lv-LV" baseline="0"/>
              <a:t> pašvaldības ar lielāko reģistrēto Ukrainas civiliedzīvotāju skaitu</a:t>
            </a:r>
            <a:endParaRPr lang="lv-LV"/>
          </a:p>
        </c:rich>
      </c:tx>
      <c:layout>
        <c:manualLayout>
          <c:xMode val="edge"/>
          <c:yMode val="edge"/>
          <c:x val="0.15643796811983868"/>
          <c:y val="1.8891685783961821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10709941745086742"/>
          <c:y val="0.20325817615797853"/>
          <c:w val="0.89290061715258562"/>
          <c:h val="0.49838935441237714"/>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Sheet1!$B$3:$B$12</c:f>
              <c:strCache>
                <c:ptCount val="10"/>
                <c:pt idx="0">
                  <c:v>Rīgas valstspilsēta</c:v>
                </c:pt>
                <c:pt idx="1">
                  <c:v>Liepājas valstspilsēta</c:v>
                </c:pt>
                <c:pt idx="2">
                  <c:v>Daugavpils valstpilsēta</c:v>
                </c:pt>
                <c:pt idx="3">
                  <c:v>Jūrmalas valstspilsēta</c:v>
                </c:pt>
                <c:pt idx="4">
                  <c:v>Ludzas novads</c:v>
                </c:pt>
                <c:pt idx="5">
                  <c:v>Jelgavas valstspilsēta</c:v>
                </c:pt>
                <c:pt idx="6">
                  <c:v>Valmieras novads</c:v>
                </c:pt>
                <c:pt idx="7">
                  <c:v>Tukuma novads</c:v>
                </c:pt>
                <c:pt idx="8">
                  <c:v>Ventspils valstspilsēta</c:v>
                </c:pt>
                <c:pt idx="9">
                  <c:v>Cēsu novads</c:v>
                </c:pt>
              </c:strCache>
            </c:strRef>
          </c:cat>
          <c:val>
            <c:numRef>
              <c:f>Sheet1!$C$3:$C$12</c:f>
              <c:numCache>
                <c:formatCode>General</c:formatCode>
                <c:ptCount val="10"/>
                <c:pt idx="0">
                  <c:v>20735</c:v>
                </c:pt>
                <c:pt idx="1">
                  <c:v>1411</c:v>
                </c:pt>
                <c:pt idx="2">
                  <c:v>1362</c:v>
                </c:pt>
                <c:pt idx="3">
                  <c:v>1133</c:v>
                </c:pt>
                <c:pt idx="4">
                  <c:v>868</c:v>
                </c:pt>
                <c:pt idx="5">
                  <c:v>625</c:v>
                </c:pt>
                <c:pt idx="6">
                  <c:v>544</c:v>
                </c:pt>
                <c:pt idx="7">
                  <c:v>522</c:v>
                </c:pt>
                <c:pt idx="8">
                  <c:v>518</c:v>
                </c:pt>
                <c:pt idx="9">
                  <c:v>491</c:v>
                </c:pt>
              </c:numCache>
            </c:numRef>
          </c:val>
          <c:extLst>
            <c:ext xmlns:c16="http://schemas.microsoft.com/office/drawing/2014/chart" uri="{C3380CC4-5D6E-409C-BE32-E72D297353CC}">
              <c16:uniqueId val="{00000000-B5AA-4AA0-BDDE-CDC4DCB6B6F2}"/>
            </c:ext>
          </c:extLst>
        </c:ser>
        <c:dLbls>
          <c:dLblPos val="outEnd"/>
          <c:showLegendKey val="0"/>
          <c:showVal val="1"/>
          <c:showCatName val="0"/>
          <c:showSerName val="0"/>
          <c:showPercent val="0"/>
          <c:showBubbleSize val="0"/>
        </c:dLbls>
        <c:gapWidth val="219"/>
        <c:overlap val="-27"/>
        <c:axId val="2097053327"/>
        <c:axId val="2097052911"/>
      </c:barChart>
      <c:catAx>
        <c:axId val="20970533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lv-LV"/>
          </a:p>
        </c:txPr>
        <c:crossAx val="2097052911"/>
        <c:crosses val="autoZero"/>
        <c:auto val="1"/>
        <c:lblAlgn val="ctr"/>
        <c:lblOffset val="100"/>
        <c:noMultiLvlLbl val="0"/>
      </c:catAx>
      <c:valAx>
        <c:axId val="2097052911"/>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2097053327"/>
        <c:crosses val="autoZero"/>
        <c:crossBetween val="between"/>
      </c:valAx>
      <c:spPr>
        <a:noFill/>
        <a:ln>
          <a:noFill/>
        </a:ln>
        <a:effectLst/>
      </c:spPr>
    </c:plotArea>
    <c:plotVisOnly val="1"/>
    <c:dispBlanksAs val="gap"/>
    <c:showDLblsOverMax val="0"/>
  </c:chart>
  <c:spPr>
    <a:solidFill>
      <a:schemeClr val="accent1">
        <a:lumMod val="20000"/>
        <a:lumOff val="80000"/>
      </a:schemeClr>
    </a:solidFill>
    <a:ln w="9525" cap="flat" cmpd="sng" algn="ctr">
      <a:solidFill>
        <a:schemeClr val="tx1">
          <a:lumMod val="15000"/>
          <a:lumOff val="85000"/>
        </a:schemeClr>
      </a:solidFill>
      <a:round/>
    </a:ln>
    <a:effectLst/>
  </c:spPr>
  <c:txPr>
    <a:bodyPr/>
    <a:lstStyle/>
    <a:p>
      <a:pPr>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536142095908128E-2"/>
          <c:y val="2.895689071395836E-2"/>
          <c:w val="0.8005375877471691"/>
          <c:h val="0.75237541316698309"/>
        </c:manualLayout>
      </c:layout>
      <c:barChart>
        <c:barDir val="col"/>
        <c:grouping val="clustered"/>
        <c:varyColors val="0"/>
        <c:ser>
          <c:idx val="1"/>
          <c:order val="1"/>
          <c:tx>
            <c:strRef>
              <c:f>'Report 2'!$A$7</c:f>
              <c:strCache>
                <c:ptCount val="1"/>
                <c:pt idx="0">
                  <c:v>Vidējie mēneša bruto darba ienākumi,EUR</c:v>
                </c:pt>
              </c:strCache>
            </c:strRef>
          </c:tx>
          <c:spPr>
            <a:solidFill>
              <a:srgbClr val="002060"/>
            </a:solidFill>
            <a:ln>
              <a:noFill/>
            </a:ln>
            <a:effectLst/>
            <a:scene3d>
              <a:camera prst="orthographicFront"/>
              <a:lightRig rig="threePt" dir="t"/>
            </a:scene3d>
            <a:sp3d>
              <a:bevelT/>
              <a:bevelB/>
            </a:sp3d>
          </c:spPr>
          <c:invertIfNegative val="0"/>
          <c:dLbls>
            <c:dLbl>
              <c:idx val="3"/>
              <c:layout>
                <c:manualLayout>
                  <c:x val="-4.3340324093483372E-3"/>
                  <c:y val="0.51236245280516846"/>
                </c:manualLayout>
              </c:layout>
              <c:dLblPos val="outEnd"/>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660-47D7-AC5E-AA6BC2A1512B}"/>
                </c:ext>
              </c:extLst>
            </c:dLbl>
            <c:dLbl>
              <c:idx val="5"/>
              <c:layout>
                <c:manualLayout>
                  <c:x val="8.5315598609219241E-8"/>
                  <c:y val="0.51760722258717162"/>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7.840691206504187E-2"/>
                      <c:h val="6.6685689752435842E-2"/>
                    </c:manualLayout>
                  </c15:layout>
                </c:ext>
                <c:ext xmlns:c16="http://schemas.microsoft.com/office/drawing/2014/chart" uri="{C3380CC4-5D6E-409C-BE32-E72D297353CC}">
                  <c16:uniqueId val="{00000000-8660-47D7-AC5E-AA6BC2A1512B}"/>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'Report 2'!$B$4:$O$5</c:f>
              <c:multiLvlStrCache>
                <c:ptCount val="14"/>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lvl>
                <c:lvl>
                  <c:pt idx="0">
                    <c:v>2022.gads</c:v>
                  </c:pt>
                  <c:pt idx="3">
                    <c:v>2023.gads</c:v>
                  </c:pt>
                  <c:pt idx="7">
                    <c:v>2024.gads</c:v>
                  </c:pt>
                  <c:pt idx="11">
                    <c:v>2025.gads</c:v>
                  </c:pt>
                </c:lvl>
              </c:multiLvlStrCache>
            </c:multiLvlStrRef>
          </c:cat>
          <c:val>
            <c:numRef>
              <c:f>'Report 2'!$B$7:$O$7</c:f>
              <c:numCache>
                <c:formatCode>#,##0</c:formatCode>
                <c:ptCount val="14"/>
                <c:pt idx="0">
                  <c:v>728.69722124154043</c:v>
                </c:pt>
                <c:pt idx="1">
                  <c:v>871.96741867680771</c:v>
                </c:pt>
                <c:pt idx="2">
                  <c:v>952.82430541916187</c:v>
                </c:pt>
                <c:pt idx="3">
                  <c:v>1010.4085238531347</c:v>
                </c:pt>
                <c:pt idx="4">
                  <c:v>1097.5305742408523</c:v>
                </c:pt>
                <c:pt idx="5">
                  <c:v>1131.6759907363796</c:v>
                </c:pt>
                <c:pt idx="6">
                  <c:v>1180.1464961889328</c:v>
                </c:pt>
                <c:pt idx="7">
                  <c:v>1173.5077457752841</c:v>
                </c:pt>
                <c:pt idx="8">
                  <c:v>1269.0569403381105</c:v>
                </c:pt>
                <c:pt idx="9">
                  <c:v>1282.4391734678741</c:v>
                </c:pt>
                <c:pt idx="10">
                  <c:v>1304.8052504537243</c:v>
                </c:pt>
                <c:pt idx="11">
                  <c:v>1306.9071296852367</c:v>
                </c:pt>
                <c:pt idx="12">
                  <c:v>1371.2734461361129</c:v>
                </c:pt>
                <c:pt idx="13">
                  <c:v>1398.1805335961803</c:v>
                </c:pt>
              </c:numCache>
            </c:numRef>
          </c:val>
          <c:extLst>
            <c:ext xmlns:c16="http://schemas.microsoft.com/office/drawing/2014/chart" uri="{C3380CC4-5D6E-409C-BE32-E72D297353CC}">
              <c16:uniqueId val="{00000001-8660-47D7-AC5E-AA6BC2A1512B}"/>
            </c:ext>
          </c:extLst>
        </c:ser>
        <c:dLbls>
          <c:dLblPos val="outEnd"/>
          <c:showLegendKey val="0"/>
          <c:showVal val="1"/>
          <c:showCatName val="0"/>
          <c:showSerName val="0"/>
          <c:showPercent val="0"/>
          <c:showBubbleSize val="0"/>
        </c:dLbls>
        <c:gapWidth val="50"/>
        <c:axId val="282091168"/>
        <c:axId val="284821344"/>
      </c:barChart>
      <c:lineChart>
        <c:grouping val="standard"/>
        <c:varyColors val="0"/>
        <c:ser>
          <c:idx val="0"/>
          <c:order val="0"/>
          <c:tx>
            <c:strRef>
              <c:f>'Report 2'!$A$6</c:f>
              <c:strCache>
                <c:ptCount val="1"/>
                <c:pt idx="0">
                  <c:v>Vidējais ienākumu saņēmušo skaits</c:v>
                </c:pt>
              </c:strCache>
            </c:strRef>
          </c:tx>
          <c:spPr>
            <a:ln w="28575" cap="rnd">
              <a:solidFill>
                <a:schemeClr val="accent1">
                  <a:lumMod val="20000"/>
                  <a:lumOff val="80000"/>
                </a:schemeClr>
              </a:solidFill>
              <a:round/>
            </a:ln>
            <a:effectLst/>
          </c:spPr>
          <c:marker>
            <c:symbol val="diamond"/>
            <c:size val="7"/>
            <c:spPr>
              <a:solidFill>
                <a:schemeClr val="accent1">
                  <a:lumMod val="20000"/>
                  <a:lumOff val="80000"/>
                </a:schemeClr>
              </a:solidFill>
              <a:ln w="9525">
                <a:solidFill>
                  <a:schemeClr val="accent1">
                    <a:lumMod val="20000"/>
                    <a:lumOff val="80000"/>
                  </a:schemeClr>
                </a:solidFill>
              </a:ln>
              <a:effectLst/>
              <a:scene3d>
                <a:camera prst="orthographicFront"/>
                <a:lightRig rig="threePt" dir="t"/>
              </a:scene3d>
              <a:sp3d>
                <a:bevelT/>
                <a:bevelB/>
              </a:sp3d>
            </c:spPr>
          </c:marker>
          <c:dLbls>
            <c:delete val="1"/>
          </c:dLbls>
          <c:cat>
            <c:multiLvlStrRef>
              <c:f>'Report 2'!$B$4:$O$5</c:f>
              <c:multiLvlStrCache>
                <c:ptCount val="14"/>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lvl>
                <c:lvl>
                  <c:pt idx="0">
                    <c:v>2022.gads</c:v>
                  </c:pt>
                  <c:pt idx="3">
                    <c:v>2023.gads</c:v>
                  </c:pt>
                  <c:pt idx="7">
                    <c:v>2024.gads</c:v>
                  </c:pt>
                  <c:pt idx="11">
                    <c:v>2025.gads</c:v>
                  </c:pt>
                </c:lvl>
              </c:multiLvlStrCache>
            </c:multiLvlStrRef>
          </c:cat>
          <c:val>
            <c:numRef>
              <c:f>'Report 2'!$B$6:$O$6</c:f>
              <c:numCache>
                <c:formatCode>#,##0</c:formatCode>
                <c:ptCount val="14"/>
                <c:pt idx="0">
                  <c:v>4532</c:v>
                </c:pt>
                <c:pt idx="1">
                  <c:v>6660.666666666667</c:v>
                </c:pt>
                <c:pt idx="2">
                  <c:v>7467.333333333333</c:v>
                </c:pt>
                <c:pt idx="3">
                  <c:v>8007.333333333333</c:v>
                </c:pt>
                <c:pt idx="4">
                  <c:v>8364.6666666666661</c:v>
                </c:pt>
                <c:pt idx="5">
                  <c:v>8492</c:v>
                </c:pt>
                <c:pt idx="6">
                  <c:v>8440.3333333333339</c:v>
                </c:pt>
                <c:pt idx="7">
                  <c:v>8541</c:v>
                </c:pt>
                <c:pt idx="8">
                  <c:v>8794</c:v>
                </c:pt>
                <c:pt idx="9">
                  <c:v>8985.3333333333339</c:v>
                </c:pt>
                <c:pt idx="10">
                  <c:v>9183.3333333333339</c:v>
                </c:pt>
                <c:pt idx="11">
                  <c:v>9435.6666666666661</c:v>
                </c:pt>
                <c:pt idx="12">
                  <c:v>9830.3333333333339</c:v>
                </c:pt>
                <c:pt idx="13">
                  <c:v>9976.3333333333339</c:v>
                </c:pt>
              </c:numCache>
            </c:numRef>
          </c:val>
          <c:smooth val="0"/>
          <c:extLst>
            <c:ext xmlns:c16="http://schemas.microsoft.com/office/drawing/2014/chart" uri="{C3380CC4-5D6E-409C-BE32-E72D297353CC}">
              <c16:uniqueId val="{00000002-8660-47D7-AC5E-AA6BC2A1512B}"/>
            </c:ext>
          </c:extLst>
        </c:ser>
        <c:dLbls>
          <c:showLegendKey val="0"/>
          <c:showVal val="1"/>
          <c:showCatName val="0"/>
          <c:showSerName val="0"/>
          <c:showPercent val="0"/>
          <c:showBubbleSize val="0"/>
        </c:dLbls>
        <c:marker val="1"/>
        <c:smooth val="0"/>
        <c:axId val="285378096"/>
        <c:axId val="330626496"/>
      </c:line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15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300"/>
      </c:valAx>
      <c:valAx>
        <c:axId val="330626496"/>
        <c:scaling>
          <c:orientation val="minMax"/>
          <c:max val="10500"/>
          <c:min val="0"/>
        </c:scaling>
        <c:delete val="0"/>
        <c:axPos val="r"/>
        <c:numFmt formatCode="#,##0" sourceLinked="0"/>
        <c:majorTickMark val="cross"/>
        <c:minorTickMark val="none"/>
        <c:tickLblPos val="nextTo"/>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5378096"/>
        <c:crosses val="max"/>
        <c:crossBetween val="between"/>
        <c:majorUnit val="2100"/>
      </c:valAx>
      <c:catAx>
        <c:axId val="285378096"/>
        <c:scaling>
          <c:orientation val="minMax"/>
        </c:scaling>
        <c:delete val="1"/>
        <c:axPos val="b"/>
        <c:numFmt formatCode="General" sourceLinked="1"/>
        <c:majorTickMark val="out"/>
        <c:minorTickMark val="none"/>
        <c:tickLblPos val="nextTo"/>
        <c:crossAx val="330626496"/>
        <c:crosses val="autoZero"/>
        <c:auto val="1"/>
        <c:lblAlgn val="ctr"/>
        <c:lblOffset val="100"/>
        <c:noMultiLvlLbl val="0"/>
      </c:catAx>
      <c:spPr>
        <a:noFill/>
        <a:ln>
          <a:noFill/>
        </a:ln>
        <a:effectLst/>
      </c:spPr>
    </c:plotArea>
    <c:legend>
      <c:legendPos val="r"/>
      <c:layout>
        <c:manualLayout>
          <c:xMode val="edge"/>
          <c:yMode val="edge"/>
          <c:x val="1.1284726078824256E-2"/>
          <c:y val="0.88750901220768319"/>
          <c:w val="0.87292087807608754"/>
          <c:h val="0.11249098779231681"/>
        </c:manualLayout>
      </c:layout>
      <c:overlay val="0"/>
      <c:spPr>
        <a:noFill/>
        <a:ln>
          <a:noFill/>
        </a:ln>
        <a:effectLst/>
      </c:spPr>
      <c:txPr>
        <a:bodyPr rot="0" spcFirstLastPara="1" vertOverflow="ellipsis" vert="horz" wrap="square" anchor="ctr" anchorCtr="1"/>
        <a:lstStyle/>
        <a:p>
          <a:pPr>
            <a:defRPr sz="8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36142095908128E-2"/>
          <c:y val="2.895689071395836E-2"/>
          <c:w val="0.84265139464185224"/>
          <c:h val="0.75237541316698309"/>
        </c:manualLayout>
      </c:layout>
      <c:barChart>
        <c:barDir val="col"/>
        <c:grouping val="clustered"/>
        <c:varyColors val="0"/>
        <c:ser>
          <c:idx val="1"/>
          <c:order val="0"/>
          <c:spPr>
            <a:solidFill>
              <a:srgbClr val="002060"/>
            </a:solidFill>
            <a:ln>
              <a:noFill/>
            </a:ln>
            <a:effectLst/>
            <a:scene3d>
              <a:camera prst="orthographicFront"/>
              <a:lightRig rig="threePt" dir="t"/>
            </a:scene3d>
            <a:sp3d>
              <a:bevelT/>
              <a:bevelB/>
            </a:sp3d>
          </c:spPr>
          <c:invertIfNegative val="0"/>
          <c:dLbls>
            <c:dLbl>
              <c:idx val="5"/>
              <c:layout>
                <c:manualLayout>
                  <c:x val="-3.7162011962661211E-3"/>
                  <c:y val="0.54168378191361788"/>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8.8637562822034555E-2"/>
                      <c:h val="6.2556735901985225E-2"/>
                    </c:manualLayout>
                  </c15:layout>
                </c:ext>
                <c:ext xmlns:c16="http://schemas.microsoft.com/office/drawing/2014/chart" uri="{C3380CC4-5D6E-409C-BE32-E72D297353CC}">
                  <c16:uniqueId val="{00000000-1BA7-448B-8A37-B4AB781595ED}"/>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'DŅ sadale'!$A$3:$N$4</c:f>
              <c:multiLvlStrCache>
                <c:ptCount val="14"/>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2.cet.</c:v>
                  </c:pt>
                  <c:pt idx="13">
                    <c:v>3.cet.</c:v>
                  </c:pt>
                </c:lvl>
                <c:lvl>
                  <c:pt idx="0">
                    <c:v>2022.gads</c:v>
                  </c:pt>
                  <c:pt idx="3">
                    <c:v>2023.gads</c:v>
                  </c:pt>
                  <c:pt idx="7">
                    <c:v>2024.gads</c:v>
                  </c:pt>
                  <c:pt idx="11">
                    <c:v>2025.gads</c:v>
                  </c:pt>
                </c:lvl>
              </c:multiLvlStrCache>
            </c:multiLvlStrRef>
          </c:cat>
          <c:val>
            <c:numRef>
              <c:f>'DŅ sadale'!$A$5:$N$5</c:f>
              <c:numCache>
                <c:formatCode>#,##0</c:formatCode>
                <c:ptCount val="14"/>
                <c:pt idx="0">
                  <c:v>1807.3333333333333</c:v>
                </c:pt>
                <c:pt idx="1">
                  <c:v>2583</c:v>
                </c:pt>
                <c:pt idx="2">
                  <c:v>2806.3333333333335</c:v>
                </c:pt>
                <c:pt idx="3">
                  <c:v>2962</c:v>
                </c:pt>
                <c:pt idx="4">
                  <c:v>3127.3333333333335</c:v>
                </c:pt>
                <c:pt idx="5">
                  <c:v>3176</c:v>
                </c:pt>
                <c:pt idx="6">
                  <c:v>3148</c:v>
                </c:pt>
                <c:pt idx="7">
                  <c:v>3108.6666666666665</c:v>
                </c:pt>
                <c:pt idx="8">
                  <c:v>3224.3333333333335</c:v>
                </c:pt>
                <c:pt idx="9">
                  <c:v>3330.3333333333335</c:v>
                </c:pt>
                <c:pt idx="10">
                  <c:v>3347.3333333333335</c:v>
                </c:pt>
                <c:pt idx="11">
                  <c:v>3362.3333333333335</c:v>
                </c:pt>
                <c:pt idx="12">
                  <c:v>3494.6666666666665</c:v>
                </c:pt>
                <c:pt idx="13">
                  <c:v>3567</c:v>
                </c:pt>
              </c:numCache>
            </c:numRef>
          </c:val>
          <c:extLst>
            <c:ext xmlns:c16="http://schemas.microsoft.com/office/drawing/2014/chart" uri="{C3380CC4-5D6E-409C-BE32-E72D297353CC}">
              <c16:uniqueId val="{00000001-1BA7-448B-8A37-B4AB781595ED}"/>
            </c:ext>
          </c:extLst>
        </c:ser>
        <c:dLbls>
          <c:dLblPos val="outEnd"/>
          <c:showLegendKey val="0"/>
          <c:showVal val="1"/>
          <c:showCatName val="0"/>
          <c:showSerName val="0"/>
          <c:showPercent val="0"/>
          <c:showBubbleSize val="0"/>
        </c:dLbls>
        <c:gapWidth val="50"/>
        <c:axId val="282091168"/>
        <c:axId val="284821344"/>
      </c:bar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40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10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a:scene3d>
      <a:camera prst="orthographicFront"/>
      <a:lightRig rig="threePt" dir="t"/>
    </a:scene3d>
    <a:sp3d>
      <a:bevelB/>
    </a:sp3d>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6505585516968205"/>
          <c:y val="0.21705431785661289"/>
          <c:w val="0.8164255765199161"/>
          <c:h val="0.66456416666666662"/>
        </c:manualLayout>
      </c:layout>
      <c:pie3DChart>
        <c:varyColors val="1"/>
        <c:ser>
          <c:idx val="0"/>
          <c:order val="0"/>
          <c:spPr>
            <a:ln>
              <a:noFill/>
            </a:ln>
            <a:scene3d>
              <a:camera prst="orthographicFront"/>
              <a:lightRig rig="threePt" dir="t"/>
            </a:scene3d>
            <a:sp3d>
              <a:bevelT/>
              <a:bevelB/>
            </a:sp3d>
          </c:spPr>
          <c:explosion val="1"/>
          <c:dPt>
            <c:idx val="0"/>
            <c:bubble3D val="0"/>
            <c:spPr>
              <a:solidFill>
                <a:schemeClr val="accent1">
                  <a:tint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1-81E2-485C-9D63-6A4CA75B8751}"/>
              </c:ext>
            </c:extLst>
          </c:dPt>
          <c:dPt>
            <c:idx val="1"/>
            <c:bubble3D val="0"/>
            <c:spPr>
              <a:solidFill>
                <a:schemeClr val="accent1">
                  <a:tint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3-81E2-485C-9D63-6A4CA75B8751}"/>
              </c:ext>
            </c:extLst>
          </c:dPt>
          <c:dPt>
            <c:idx val="2"/>
            <c:bubble3D val="0"/>
            <c:spPr>
              <a:solidFill>
                <a:schemeClr val="accent1">
                  <a:tint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5-81E2-485C-9D63-6A4CA75B8751}"/>
              </c:ext>
            </c:extLst>
          </c:dPt>
          <c:dPt>
            <c:idx val="3"/>
            <c:bubble3D val="0"/>
            <c:spPr>
              <a:solidFill>
                <a:schemeClr val="accent1">
                  <a:shade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7-81E2-485C-9D63-6A4CA75B8751}"/>
              </c:ext>
            </c:extLst>
          </c:dPt>
          <c:dPt>
            <c:idx val="4"/>
            <c:bubble3D val="0"/>
            <c:spPr>
              <a:solidFill>
                <a:schemeClr val="accent1">
                  <a:shade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9-81E2-485C-9D63-6A4CA75B8751}"/>
              </c:ext>
            </c:extLst>
          </c:dPt>
          <c:dPt>
            <c:idx val="5"/>
            <c:bubble3D val="0"/>
            <c:spPr>
              <a:solidFill>
                <a:schemeClr val="accent1">
                  <a:shade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B-81E2-485C-9D63-6A4CA75B8751}"/>
              </c:ext>
            </c:extLst>
          </c:dPt>
          <c:dLbls>
            <c:dLbl>
              <c:idx val="0"/>
              <c:layout>
                <c:manualLayout>
                  <c:x val="-2.5235342931998715E-2"/>
                  <c:y val="-9.8752676104178913E-2"/>
                </c:manualLayout>
              </c:layout>
              <c:tx>
                <c:rich>
                  <a:bodyPr/>
                  <a:lstStyle/>
                  <a:p>
                    <a:fld id="{7B8E2180-5C5D-48B0-A416-580923D7EE64}" type="CATEGORYNAME">
                      <a:rPr lang="lv-LV"/>
                      <a:pPr/>
                      <a:t>[CATEGORY NAME]</a:t>
                    </a:fld>
                    <a:br>
                      <a:rPr lang="lv-LV" dirty="0"/>
                    </a:br>
                    <a:fld id="{E9D91E78-199E-484E-8854-CC4DC798628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8913571395833335"/>
                      <c:h val="0.18310396131264906"/>
                    </c:manualLayout>
                  </c15:layout>
                  <c15:dlblFieldTable/>
                  <c15:showDataLabelsRange val="0"/>
                </c:ext>
                <c:ext xmlns:c16="http://schemas.microsoft.com/office/drawing/2014/chart" uri="{C3380CC4-5D6E-409C-BE32-E72D297353CC}">
                  <c16:uniqueId val="{00000001-81E2-485C-9D63-6A4CA75B8751}"/>
                </c:ext>
              </c:extLst>
            </c:dLbl>
            <c:dLbl>
              <c:idx val="1"/>
              <c:layout>
                <c:manualLayout>
                  <c:x val="0.17412936250319994"/>
                  <c:y val="-0.17237021742812994"/>
                </c:manualLayout>
              </c:layout>
              <c:tx>
                <c:rich>
                  <a:bodyPr/>
                  <a:lstStyle/>
                  <a:p>
                    <a:fld id="{CF7CA9F3-DD8F-4E3F-B4D1-2CF2F593AE84}" type="CATEGORYNAME">
                      <a:rPr lang="lv-LV"/>
                      <a:pPr/>
                      <a:t>[CATEGORY NAME]</a:t>
                    </a:fld>
                    <a:br>
                      <a:rPr lang="lv-LV" dirty="0"/>
                    </a:br>
                    <a:fld id="{F1A113A7-3CC1-4CAE-B518-4B49ADD45DF6}"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411658506720544"/>
                      <c:h val="0.14816654855550559"/>
                    </c:manualLayout>
                  </c15:layout>
                  <c15:dlblFieldTable/>
                  <c15:showDataLabelsRange val="0"/>
                </c:ext>
                <c:ext xmlns:c16="http://schemas.microsoft.com/office/drawing/2014/chart" uri="{C3380CC4-5D6E-409C-BE32-E72D297353CC}">
                  <c16:uniqueId val="{00000003-81E2-485C-9D63-6A4CA75B8751}"/>
                </c:ext>
              </c:extLst>
            </c:dLbl>
            <c:dLbl>
              <c:idx val="2"/>
              <c:layout>
                <c:manualLayout>
                  <c:x val="1.8631431896340675E-7"/>
                  <c:y val="-2.7774798857203388E-2"/>
                </c:manualLayout>
              </c:layout>
              <c:tx>
                <c:rich>
                  <a:bodyPr/>
                  <a:lstStyle/>
                  <a:p>
                    <a:fld id="{6F28E9A9-46F3-4500-A029-3B7AF707AAEF}" type="CATEGORYNAME">
                      <a:rPr lang="lv-LV"/>
                      <a:pPr/>
                      <a:t>[CATEGORY NAME]</a:t>
                    </a:fld>
                    <a:br>
                      <a:rPr lang="lv-LV" dirty="0"/>
                    </a:br>
                    <a:fld id="{CDF1069B-571C-4491-B6C1-F8FE26339745}"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20180486407066228"/>
                      <c:h val="0.19650954161634721"/>
                    </c:manualLayout>
                  </c15:layout>
                  <c15:dlblFieldTable/>
                  <c15:showDataLabelsRange val="0"/>
                </c:ext>
                <c:ext xmlns:c16="http://schemas.microsoft.com/office/drawing/2014/chart" uri="{C3380CC4-5D6E-409C-BE32-E72D297353CC}">
                  <c16:uniqueId val="{00000005-81E2-485C-9D63-6A4CA75B8751}"/>
                </c:ext>
              </c:extLst>
            </c:dLbl>
            <c:dLbl>
              <c:idx val="3"/>
              <c:layout>
                <c:manualLayout>
                  <c:x val="8.7250995570563344E-2"/>
                  <c:y val="-8.7456682239247546E-2"/>
                </c:manualLayout>
              </c:layout>
              <c:tx>
                <c:rich>
                  <a:bodyPr/>
                  <a:lstStyle/>
                  <a:p>
                    <a:fld id="{763D02F7-342E-44AE-B287-51AC90C414E6}" type="CATEGORYNAME">
                      <a:rPr lang="lv-LV">
                        <a:solidFill>
                          <a:schemeClr val="tx1"/>
                        </a:solidFill>
                      </a:rPr>
                      <a:pPr/>
                      <a:t>[CATEGORY NAME]</a:t>
                    </a:fld>
                    <a:br>
                      <a:rPr lang="lv-LV" dirty="0">
                        <a:solidFill>
                          <a:schemeClr val="tx1"/>
                        </a:solidFill>
                      </a:rPr>
                    </a:br>
                    <a:fld id="{E7FE55BC-F4A1-4D85-8169-00A867E9784F}" type="VALUE">
                      <a:rPr lang="lv-LV" sz="1000" b="1" baseline="0">
                        <a:solidFill>
                          <a:schemeClr val="tx1"/>
                        </a:solidFill>
                      </a:rPr>
                      <a:pPr/>
                      <a:t>[VALUE]</a:t>
                    </a:fld>
                    <a:endParaRPr lang="lv-LV" dirty="0">
                      <a:solidFill>
                        <a:schemeClr val="tx1"/>
                      </a:solidFill>
                    </a:endParaRPr>
                  </a:p>
                </c:rich>
              </c:tx>
              <c:dLblPos val="bestFit"/>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81E2-485C-9D63-6A4CA75B8751}"/>
                </c:ext>
              </c:extLst>
            </c:dLbl>
            <c:dLbl>
              <c:idx val="4"/>
              <c:layout>
                <c:manualLayout>
                  <c:x val="0.26742942506754824"/>
                  <c:y val="-1.0985213416435734E-2"/>
                </c:manualLayout>
              </c:layout>
              <c:tx>
                <c:rich>
                  <a:bodyPr/>
                  <a:lstStyle/>
                  <a:p>
                    <a:fld id="{40214EFF-4DE3-4214-9210-63A49DCCB30F}" type="CATEGORYNAME">
                      <a:rPr lang="lv-LV"/>
                      <a:pPr/>
                      <a:t>[CATEGORY NAME]</a:t>
                    </a:fld>
                    <a:br>
                      <a:rPr lang="lv-LV" dirty="0"/>
                    </a:br>
                    <a:fld id="{CFBF83EC-748A-4A96-83AE-9046CEBECF1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5986797022100975"/>
                      <c:h val="0.20043194105151468"/>
                    </c:manualLayout>
                  </c15:layout>
                  <c15:dlblFieldTable/>
                  <c15:showDataLabelsRange val="0"/>
                </c:ext>
                <c:ext xmlns:c16="http://schemas.microsoft.com/office/drawing/2014/chart" uri="{C3380CC4-5D6E-409C-BE32-E72D297353CC}">
                  <c16:uniqueId val="{00000009-81E2-485C-9D63-6A4CA75B8751}"/>
                </c:ext>
              </c:extLst>
            </c:dLbl>
            <c:dLbl>
              <c:idx val="5"/>
              <c:layout>
                <c:manualLayout>
                  <c:x val="5.8868241886883277E-2"/>
                  <c:y val="2.034553180075227E-2"/>
                </c:manualLayout>
              </c:layout>
              <c:tx>
                <c:rich>
                  <a:bodyPr/>
                  <a:lstStyle/>
                  <a:p>
                    <a:fld id="{9BD81984-C776-4FE6-A1D9-55EFF28AC472}" type="CATEGORYNAME">
                      <a:rPr lang="en-US"/>
                      <a:pPr/>
                      <a:t>[CATEGORY NAME]</a:t>
                    </a:fld>
                    <a:br>
                      <a:rPr lang="en-US"/>
                    </a:br>
                    <a:fld id="{A897DBE0-225B-4BA0-8283-711752CB7E08}" type="VALUE">
                      <a:rPr lang="en-US" sz="1200" b="1" baseline="0"/>
                      <a:pPr/>
                      <a:t>[VALUE]</a:t>
                    </a:fld>
                    <a:endParaRPr lang="en-US"/>
                  </a:p>
                </c:rich>
              </c:tx>
              <c:dLblPos val="bestFit"/>
              <c:showLegendKey val="0"/>
              <c:showVal val="1"/>
              <c:showCatName val="1"/>
              <c:showSerName val="0"/>
              <c:showPercent val="0"/>
              <c:showBubbleSize val="0"/>
              <c:extLst>
                <c:ext xmlns:c15="http://schemas.microsoft.com/office/drawing/2012/chart" uri="{CE6537A1-D6FC-4f65-9D91-7224C49458BB}">
                  <c15:layout>
                    <c:manualLayout>
                      <c:w val="0.16917898936282608"/>
                      <c:h val="0.15103543712698961"/>
                    </c:manualLayout>
                  </c15:layout>
                  <c15:dlblFieldTable/>
                  <c15:showDataLabelsRange val="0"/>
                </c:ext>
                <c:ext xmlns:c16="http://schemas.microsoft.com/office/drawing/2014/chart" uri="{C3380CC4-5D6E-409C-BE32-E72D297353CC}">
                  <c16:uniqueId val="{0000000B-81E2-485C-9D63-6A4CA75B8751}"/>
                </c:ext>
              </c:extLst>
            </c:dLbl>
            <c:spPr>
              <a:no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estFit"/>
            <c:showLegendKey val="0"/>
            <c:showVal val="1"/>
            <c:showCatName val="1"/>
            <c:showSerName val="0"/>
            <c:showPercent val="0"/>
            <c:showBubbleSize val="0"/>
            <c:showLeaderLines val="1"/>
            <c:leaderLines>
              <c:spPr>
                <a:ln w="9525" cap="flat" cmpd="sng" algn="ctr">
                  <a:solidFill>
                    <a:srgbClr val="FFFFFF"/>
                  </a:solidFill>
                  <a:round/>
                </a:ln>
                <a:effectLst/>
              </c:spPr>
            </c:leaderLines>
            <c:extLst>
              <c:ext xmlns:c15="http://schemas.microsoft.com/office/drawing/2012/chart" uri="{CE6537A1-D6FC-4f65-9D91-7224C49458BB}"/>
            </c:extLst>
          </c:dLbls>
          <c:cat>
            <c:strRef>
              <c:f>novembris!$A$3:$A$7</c:f>
              <c:strCache>
                <c:ptCount val="5"/>
                <c:pt idx="0">
                  <c:v>1 darba ņēmējs</c:v>
                </c:pt>
                <c:pt idx="1">
                  <c:v>2 darba ņēmēji</c:v>
                </c:pt>
                <c:pt idx="2">
                  <c:v>3 darba ņēmēji</c:v>
                </c:pt>
                <c:pt idx="3">
                  <c:v>4 darba ņēmēji</c:v>
                </c:pt>
                <c:pt idx="4">
                  <c:v>5 un vairāk darba ņēmēji</c:v>
                </c:pt>
              </c:strCache>
            </c:strRef>
          </c:cat>
          <c:val>
            <c:numRef>
              <c:f>novembris!$C$3:$C$7</c:f>
              <c:numCache>
                <c:formatCode>0.0%</c:formatCode>
                <c:ptCount val="5"/>
                <c:pt idx="0">
                  <c:v>0.57363687464867907</c:v>
                </c:pt>
                <c:pt idx="1">
                  <c:v>0.16582349634626195</c:v>
                </c:pt>
                <c:pt idx="2">
                  <c:v>8.347386172006746E-2</c:v>
                </c:pt>
                <c:pt idx="3">
                  <c:v>4.6655424395727937E-2</c:v>
                </c:pt>
                <c:pt idx="4">
                  <c:v>0.13041034288926362</c:v>
                </c:pt>
              </c:numCache>
            </c:numRef>
          </c:val>
          <c:extLst>
            <c:ext xmlns:c16="http://schemas.microsoft.com/office/drawing/2014/chart" uri="{C3380CC4-5D6E-409C-BE32-E72D297353CC}">
              <c16:uniqueId val="{0000000C-81E2-485C-9D63-6A4CA75B8751}"/>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Sheet1!$A$141</c:f>
              <c:strCache>
                <c:ptCount val="1"/>
                <c:pt idx="0">
                  <c:v>Akūta saslimšana, medikamentu nepieciešamība</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Sheet1!$L$140:$AN$140</c:f>
              <c:strCache>
                <c:ptCount val="29"/>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Sheet1!$L$141:$AN$141</c:f>
              <c:numCache>
                <c:formatCode>General</c:formatCode>
                <c:ptCount val="29"/>
                <c:pt idx="0">
                  <c:v>74</c:v>
                </c:pt>
                <c:pt idx="1">
                  <c:v>49</c:v>
                </c:pt>
                <c:pt idx="2">
                  <c:v>31</c:v>
                </c:pt>
                <c:pt idx="3">
                  <c:v>38</c:v>
                </c:pt>
                <c:pt idx="4">
                  <c:v>39</c:v>
                </c:pt>
                <c:pt idx="5">
                  <c:v>28</c:v>
                </c:pt>
                <c:pt idx="6">
                  <c:v>15</c:v>
                </c:pt>
                <c:pt idx="7">
                  <c:v>11</c:v>
                </c:pt>
                <c:pt idx="8">
                  <c:v>16</c:v>
                </c:pt>
                <c:pt idx="9">
                  <c:v>21</c:v>
                </c:pt>
                <c:pt idx="10">
                  <c:v>26</c:v>
                </c:pt>
                <c:pt idx="11">
                  <c:v>13</c:v>
                </c:pt>
                <c:pt idx="12">
                  <c:v>9</c:v>
                </c:pt>
                <c:pt idx="13">
                  <c:v>8</c:v>
                </c:pt>
                <c:pt idx="14">
                  <c:v>10</c:v>
                </c:pt>
                <c:pt idx="15">
                  <c:v>6</c:v>
                </c:pt>
                <c:pt idx="16">
                  <c:v>12</c:v>
                </c:pt>
                <c:pt idx="17">
                  <c:v>9</c:v>
                </c:pt>
                <c:pt idx="18">
                  <c:v>3</c:v>
                </c:pt>
                <c:pt idx="19">
                  <c:v>6</c:v>
                </c:pt>
                <c:pt idx="20">
                  <c:v>10</c:v>
                </c:pt>
                <c:pt idx="21">
                  <c:v>21</c:v>
                </c:pt>
                <c:pt idx="22">
                  <c:v>11</c:v>
                </c:pt>
                <c:pt idx="23">
                  <c:v>9</c:v>
                </c:pt>
                <c:pt idx="24">
                  <c:v>12</c:v>
                </c:pt>
                <c:pt idx="25">
                  <c:v>8</c:v>
                </c:pt>
                <c:pt idx="26">
                  <c:v>15</c:v>
                </c:pt>
                <c:pt idx="27">
                  <c:v>11</c:v>
                </c:pt>
                <c:pt idx="28">
                  <c:v>9</c:v>
                </c:pt>
              </c:numCache>
            </c:numRef>
          </c:val>
          <c:extLst>
            <c:ext xmlns:c16="http://schemas.microsoft.com/office/drawing/2014/chart" uri="{C3380CC4-5D6E-409C-BE32-E72D297353CC}">
              <c16:uniqueId val="{00000000-E715-40D6-871E-1CF4C442BBEE}"/>
            </c:ext>
          </c:extLst>
        </c:ser>
        <c:ser>
          <c:idx val="1"/>
          <c:order val="1"/>
          <c:tx>
            <c:strRef>
              <c:f>Sheet1!$A$142</c:f>
              <c:strCache>
                <c:ptCount val="1"/>
                <c:pt idx="0">
                  <c:v>Plānveida</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Sheet1!$L$140:$AN$140</c:f>
              <c:strCache>
                <c:ptCount val="29"/>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Sheet1!$L$142:$AN$142</c:f>
              <c:numCache>
                <c:formatCode>General</c:formatCode>
                <c:ptCount val="29"/>
                <c:pt idx="0">
                  <c:v>209</c:v>
                </c:pt>
                <c:pt idx="1">
                  <c:v>102</c:v>
                </c:pt>
                <c:pt idx="2">
                  <c:v>81</c:v>
                </c:pt>
                <c:pt idx="3">
                  <c:v>122</c:v>
                </c:pt>
                <c:pt idx="4">
                  <c:v>118</c:v>
                </c:pt>
                <c:pt idx="5">
                  <c:v>113</c:v>
                </c:pt>
                <c:pt idx="6">
                  <c:v>121</c:v>
                </c:pt>
                <c:pt idx="7">
                  <c:v>89</c:v>
                </c:pt>
                <c:pt idx="8">
                  <c:v>89</c:v>
                </c:pt>
                <c:pt idx="9">
                  <c:v>131</c:v>
                </c:pt>
                <c:pt idx="10">
                  <c:v>185</c:v>
                </c:pt>
                <c:pt idx="11">
                  <c:v>123</c:v>
                </c:pt>
                <c:pt idx="12">
                  <c:v>158</c:v>
                </c:pt>
                <c:pt idx="13">
                  <c:v>135</c:v>
                </c:pt>
                <c:pt idx="14">
                  <c:v>117</c:v>
                </c:pt>
                <c:pt idx="15">
                  <c:v>72</c:v>
                </c:pt>
                <c:pt idx="16">
                  <c:v>137</c:v>
                </c:pt>
                <c:pt idx="17">
                  <c:v>134</c:v>
                </c:pt>
                <c:pt idx="18">
                  <c:v>119</c:v>
                </c:pt>
                <c:pt idx="19">
                  <c:v>158</c:v>
                </c:pt>
                <c:pt idx="20">
                  <c:v>156</c:v>
                </c:pt>
                <c:pt idx="21">
                  <c:v>185</c:v>
                </c:pt>
                <c:pt idx="22">
                  <c:v>127</c:v>
                </c:pt>
                <c:pt idx="23">
                  <c:v>110</c:v>
                </c:pt>
                <c:pt idx="24">
                  <c:v>158</c:v>
                </c:pt>
                <c:pt idx="25">
                  <c:v>138</c:v>
                </c:pt>
                <c:pt idx="26">
                  <c:v>165</c:v>
                </c:pt>
                <c:pt idx="27">
                  <c:v>103</c:v>
                </c:pt>
                <c:pt idx="28">
                  <c:v>106</c:v>
                </c:pt>
              </c:numCache>
            </c:numRef>
          </c:val>
          <c:extLst>
            <c:ext xmlns:c16="http://schemas.microsoft.com/office/drawing/2014/chart" uri="{C3380CC4-5D6E-409C-BE32-E72D297353CC}">
              <c16:uniqueId val="{00000001-E715-40D6-871E-1CF4C442BBEE}"/>
            </c:ext>
          </c:extLst>
        </c:ser>
        <c:dLbls>
          <c:showLegendKey val="0"/>
          <c:showVal val="1"/>
          <c:showCatName val="0"/>
          <c:showSerName val="0"/>
          <c:showPercent val="0"/>
          <c:showBubbleSize val="0"/>
        </c:dLbls>
        <c:gapWidth val="150"/>
        <c:shape val="box"/>
        <c:axId val="1654198399"/>
        <c:axId val="1654219199"/>
        <c:axId val="0"/>
      </c:bar3DChart>
      <c:catAx>
        <c:axId val="165419839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219199"/>
        <c:crosses val="autoZero"/>
        <c:auto val="1"/>
        <c:lblAlgn val="ctr"/>
        <c:lblOffset val="100"/>
        <c:noMultiLvlLbl val="0"/>
      </c:catAx>
      <c:valAx>
        <c:axId val="16542191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198399"/>
        <c:crosses val="autoZero"/>
        <c:crossBetween val="between"/>
      </c:valAx>
      <c:spPr>
        <a:noFill/>
        <a:ln>
          <a:noFill/>
        </a:ln>
        <a:effectLst/>
      </c:spPr>
    </c:plotArea>
    <c:legend>
      <c:legendPos val="b"/>
      <c:layout>
        <c:manualLayout>
          <c:xMode val="edge"/>
          <c:yMode val="edge"/>
          <c:x val="0.65357594929701079"/>
          <c:y val="0.95619858211238662"/>
          <c:w val="0.34620530081431378"/>
          <c:h val="4.3801417887613429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2">
                <a:lumMod val="75000"/>
              </a:schemeClr>
            </a:solidFill>
            <a:ln>
              <a:solidFill>
                <a:schemeClr val="accent2">
                  <a:lumMod val="75000"/>
                </a:schemeClr>
              </a:solidFill>
            </a:ln>
            <a:effectLst/>
            <a:sp3d>
              <a:contourClr>
                <a:schemeClr val="accent2">
                  <a:lumMod val="7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70" b="1" i="0" u="none" strike="noStrike" kern="1200" baseline="0">
                    <a:solidFill>
                      <a:sysClr val="windowText" lastClr="000000"/>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Sheet1!$A$54:$A$82</c:f>
              <c:strCache>
                <c:ptCount val="29"/>
                <c:pt idx="0">
                  <c:v>Janvāris_2023</c:v>
                </c:pt>
                <c:pt idx="1">
                  <c:v>Jebruāris_2023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Sheet1!$B$54:$B$82</c:f>
              <c:numCache>
                <c:formatCode>General</c:formatCode>
                <c:ptCount val="29"/>
                <c:pt idx="0">
                  <c:v>283</c:v>
                </c:pt>
                <c:pt idx="1">
                  <c:v>151</c:v>
                </c:pt>
                <c:pt idx="2">
                  <c:v>112</c:v>
                </c:pt>
                <c:pt idx="3">
                  <c:v>160</c:v>
                </c:pt>
                <c:pt idx="4">
                  <c:v>157</c:v>
                </c:pt>
                <c:pt idx="5">
                  <c:v>141</c:v>
                </c:pt>
                <c:pt idx="6">
                  <c:v>136</c:v>
                </c:pt>
                <c:pt idx="7">
                  <c:v>100</c:v>
                </c:pt>
                <c:pt idx="8">
                  <c:v>105</c:v>
                </c:pt>
                <c:pt idx="9">
                  <c:v>152</c:v>
                </c:pt>
                <c:pt idx="10">
                  <c:v>211</c:v>
                </c:pt>
                <c:pt idx="11">
                  <c:v>136</c:v>
                </c:pt>
                <c:pt idx="12">
                  <c:v>167</c:v>
                </c:pt>
                <c:pt idx="13">
                  <c:v>143</c:v>
                </c:pt>
                <c:pt idx="14">
                  <c:v>127</c:v>
                </c:pt>
                <c:pt idx="15">
                  <c:v>78</c:v>
                </c:pt>
                <c:pt idx="16">
                  <c:v>149</c:v>
                </c:pt>
                <c:pt idx="17">
                  <c:v>143</c:v>
                </c:pt>
                <c:pt idx="18">
                  <c:v>122</c:v>
                </c:pt>
                <c:pt idx="19">
                  <c:v>164</c:v>
                </c:pt>
                <c:pt idx="20">
                  <c:v>166</c:v>
                </c:pt>
                <c:pt idx="21">
                  <c:v>206</c:v>
                </c:pt>
                <c:pt idx="22">
                  <c:v>138</c:v>
                </c:pt>
                <c:pt idx="23">
                  <c:v>119</c:v>
                </c:pt>
                <c:pt idx="24">
                  <c:v>170</c:v>
                </c:pt>
                <c:pt idx="25">
                  <c:v>146</c:v>
                </c:pt>
                <c:pt idx="26">
                  <c:v>180</c:v>
                </c:pt>
                <c:pt idx="27">
                  <c:v>114</c:v>
                </c:pt>
                <c:pt idx="28">
                  <c:v>115</c:v>
                </c:pt>
              </c:numCache>
            </c:numRef>
          </c:val>
          <c:extLst>
            <c:ext xmlns:c16="http://schemas.microsoft.com/office/drawing/2014/chart" uri="{C3380CC4-5D6E-409C-BE32-E72D297353CC}">
              <c16:uniqueId val="{00000000-F08A-4B25-A02F-3081388A4CC9}"/>
            </c:ext>
          </c:extLst>
        </c:ser>
        <c:dLbls>
          <c:showLegendKey val="0"/>
          <c:showVal val="1"/>
          <c:showCatName val="0"/>
          <c:showSerName val="0"/>
          <c:showPercent val="0"/>
          <c:showBubbleSize val="0"/>
        </c:dLbls>
        <c:gapWidth val="150"/>
        <c:shape val="box"/>
        <c:axId val="1511920736"/>
        <c:axId val="1511939936"/>
        <c:axId val="0"/>
      </c:bar3DChart>
      <c:catAx>
        <c:axId val="15119207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39936"/>
        <c:crosses val="autoZero"/>
        <c:auto val="1"/>
        <c:lblAlgn val="ctr"/>
        <c:lblOffset val="100"/>
        <c:noMultiLvlLbl val="0"/>
      </c:catAx>
      <c:valAx>
        <c:axId val="151193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207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autoTitleDeleted val="1"/>
    <c:plotArea>
      <c:layout>
        <c:manualLayout>
          <c:layoutTarget val="inner"/>
          <c:xMode val="edge"/>
          <c:yMode val="edge"/>
          <c:x val="7.0656674295298857E-2"/>
          <c:y val="1.0822921809136824E-3"/>
          <c:w val="0.92907573943030419"/>
          <c:h val="0.62070302290562462"/>
        </c:manualLayout>
      </c:layout>
      <c:lineChart>
        <c:grouping val="standard"/>
        <c:varyColors val="0"/>
        <c:ser>
          <c:idx val="0"/>
          <c:order val="0"/>
          <c:tx>
            <c:strRef>
              <c:f>'2023'!$B$25</c:f>
              <c:strCache>
                <c:ptCount val="1"/>
                <c:pt idx="0">
                  <c:v>Izpildīto izsaukumu skaits kopā</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'2023'!$B$26:$B$54</c:f>
              <c:numCache>
                <c:formatCode>General</c:formatCode>
                <c:ptCount val="29"/>
                <c:pt idx="0">
                  <c:v>156</c:v>
                </c:pt>
                <c:pt idx="1">
                  <c:v>145</c:v>
                </c:pt>
                <c:pt idx="2">
                  <c:v>135</c:v>
                </c:pt>
                <c:pt idx="3">
                  <c:v>120</c:v>
                </c:pt>
                <c:pt idx="4">
                  <c:v>111</c:v>
                </c:pt>
                <c:pt idx="5">
                  <c:v>118</c:v>
                </c:pt>
                <c:pt idx="6">
                  <c:v>103</c:v>
                </c:pt>
                <c:pt idx="7">
                  <c:v>95</c:v>
                </c:pt>
                <c:pt idx="8">
                  <c:v>66</c:v>
                </c:pt>
                <c:pt idx="9">
                  <c:v>92</c:v>
                </c:pt>
                <c:pt idx="10">
                  <c:v>63</c:v>
                </c:pt>
                <c:pt idx="11">
                  <c:v>100</c:v>
                </c:pt>
                <c:pt idx="12">
                  <c:v>93</c:v>
                </c:pt>
                <c:pt idx="13">
                  <c:v>119</c:v>
                </c:pt>
                <c:pt idx="14">
                  <c:v>113</c:v>
                </c:pt>
                <c:pt idx="15">
                  <c:v>79</c:v>
                </c:pt>
                <c:pt idx="16">
                  <c:v>99</c:v>
                </c:pt>
                <c:pt idx="17">
                  <c:v>103</c:v>
                </c:pt>
                <c:pt idx="18">
                  <c:v>94</c:v>
                </c:pt>
                <c:pt idx="19">
                  <c:v>91</c:v>
                </c:pt>
                <c:pt idx="20">
                  <c:v>83</c:v>
                </c:pt>
                <c:pt idx="21">
                  <c:v>76</c:v>
                </c:pt>
                <c:pt idx="22">
                  <c:v>89</c:v>
                </c:pt>
                <c:pt idx="23">
                  <c:v>132</c:v>
                </c:pt>
                <c:pt idx="24">
                  <c:v>122</c:v>
                </c:pt>
                <c:pt idx="25">
                  <c:v>142</c:v>
                </c:pt>
                <c:pt idx="26">
                  <c:v>156</c:v>
                </c:pt>
                <c:pt idx="27">
                  <c:v>128</c:v>
                </c:pt>
                <c:pt idx="28">
                  <c:v>110</c:v>
                </c:pt>
              </c:numCache>
            </c:numRef>
          </c:val>
          <c:smooth val="0"/>
          <c:extLst>
            <c:ext xmlns:c16="http://schemas.microsoft.com/office/drawing/2014/chart" uri="{C3380CC4-5D6E-409C-BE32-E72D297353CC}">
              <c16:uniqueId val="{00000000-611C-4D14-845D-74A28DB2D55F}"/>
            </c:ext>
          </c:extLst>
        </c:ser>
        <c:ser>
          <c:idx val="1"/>
          <c:order val="1"/>
          <c:tx>
            <c:strRef>
              <c:f>'2023'!$C$25</c:f>
              <c:strCache>
                <c:ptCount val="1"/>
                <c:pt idx="0">
                  <c:v>t.sk. nogādāts ārstniecības iestādē</c:v>
                </c:pt>
              </c:strCache>
            </c:strRef>
          </c:tx>
          <c:spPr>
            <a:ln w="31750" cap="rnd">
              <a:solidFill>
                <a:schemeClr val="accent2">
                  <a:lumMod val="75000"/>
                </a:schemeClr>
              </a:solidFill>
              <a:round/>
            </a:ln>
            <a:effectLst/>
          </c:spPr>
          <c:marker>
            <c:symbol val="circle"/>
            <c:size val="17"/>
            <c:spPr>
              <a:solidFill>
                <a:schemeClr val="accent2">
                  <a:lumMod val="75000"/>
                </a:schemeClr>
              </a:solidFill>
              <a:ln>
                <a:solidFill>
                  <a:schemeClr val="accent2">
                    <a:lumMod val="75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'2023'!$C$26:$C$54</c:f>
              <c:numCache>
                <c:formatCode>General</c:formatCode>
                <c:ptCount val="29"/>
                <c:pt idx="0">
                  <c:v>78</c:v>
                </c:pt>
                <c:pt idx="1">
                  <c:v>81</c:v>
                </c:pt>
                <c:pt idx="2">
                  <c:v>72</c:v>
                </c:pt>
                <c:pt idx="3">
                  <c:v>73</c:v>
                </c:pt>
                <c:pt idx="4">
                  <c:v>62</c:v>
                </c:pt>
                <c:pt idx="5">
                  <c:v>68</c:v>
                </c:pt>
                <c:pt idx="6">
                  <c:v>53</c:v>
                </c:pt>
                <c:pt idx="7">
                  <c:v>53</c:v>
                </c:pt>
                <c:pt idx="8">
                  <c:v>29</c:v>
                </c:pt>
                <c:pt idx="9">
                  <c:v>48</c:v>
                </c:pt>
                <c:pt idx="10">
                  <c:v>32</c:v>
                </c:pt>
                <c:pt idx="11">
                  <c:v>54</c:v>
                </c:pt>
                <c:pt idx="12">
                  <c:v>51</c:v>
                </c:pt>
                <c:pt idx="13">
                  <c:v>66</c:v>
                </c:pt>
                <c:pt idx="14">
                  <c:v>63</c:v>
                </c:pt>
                <c:pt idx="15">
                  <c:v>50</c:v>
                </c:pt>
                <c:pt idx="16">
                  <c:v>63</c:v>
                </c:pt>
                <c:pt idx="17">
                  <c:v>63</c:v>
                </c:pt>
                <c:pt idx="18">
                  <c:v>48</c:v>
                </c:pt>
                <c:pt idx="19">
                  <c:v>45</c:v>
                </c:pt>
                <c:pt idx="20">
                  <c:v>44</c:v>
                </c:pt>
                <c:pt idx="21">
                  <c:v>35</c:v>
                </c:pt>
                <c:pt idx="22">
                  <c:v>56</c:v>
                </c:pt>
                <c:pt idx="23">
                  <c:v>76</c:v>
                </c:pt>
                <c:pt idx="24">
                  <c:v>74</c:v>
                </c:pt>
                <c:pt idx="25">
                  <c:v>83</c:v>
                </c:pt>
                <c:pt idx="26">
                  <c:v>75</c:v>
                </c:pt>
                <c:pt idx="27">
                  <c:v>68</c:v>
                </c:pt>
                <c:pt idx="28">
                  <c:v>71</c:v>
                </c:pt>
              </c:numCache>
            </c:numRef>
          </c:val>
          <c:smooth val="0"/>
          <c:extLst>
            <c:ext xmlns:c16="http://schemas.microsoft.com/office/drawing/2014/chart" uri="{C3380CC4-5D6E-409C-BE32-E72D297353CC}">
              <c16:uniqueId val="{00000001-611C-4D14-845D-74A28DB2D55F}"/>
            </c:ext>
          </c:extLst>
        </c:ser>
        <c:ser>
          <c:idx val="2"/>
          <c:order val="2"/>
          <c:tx>
            <c:strRef>
              <c:f>'2023'!$D$25</c:f>
              <c:strCache>
                <c:ptCount val="1"/>
                <c:pt idx="0">
                  <c:v>t.sk.veikta pārvešana</c:v>
                </c:pt>
              </c:strCache>
            </c:strRef>
          </c:tx>
          <c:spPr>
            <a:ln w="31750" cap="rnd">
              <a:solidFill>
                <a:schemeClr val="accent6"/>
              </a:solidFill>
              <a:round/>
            </a:ln>
            <a:effectLst/>
          </c:spPr>
          <c:marker>
            <c:symbol val="circle"/>
            <c:size val="17"/>
            <c:spPr>
              <a:solidFill>
                <a:schemeClr val="accent6"/>
              </a:solidFill>
              <a:ln>
                <a:solidFill>
                  <a:schemeClr val="accent6"/>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'2023'!$D$26:$D$54</c:f>
              <c:numCache>
                <c:formatCode>General</c:formatCode>
                <c:ptCount val="29"/>
                <c:pt idx="0">
                  <c:v>4</c:v>
                </c:pt>
                <c:pt idx="1">
                  <c:v>8</c:v>
                </c:pt>
                <c:pt idx="2">
                  <c:v>8</c:v>
                </c:pt>
                <c:pt idx="3">
                  <c:v>5</c:v>
                </c:pt>
                <c:pt idx="4">
                  <c:v>2</c:v>
                </c:pt>
                <c:pt idx="5">
                  <c:v>3</c:v>
                </c:pt>
                <c:pt idx="6">
                  <c:v>4</c:v>
                </c:pt>
                <c:pt idx="7">
                  <c:v>2</c:v>
                </c:pt>
                <c:pt idx="8">
                  <c:v>3</c:v>
                </c:pt>
                <c:pt idx="9">
                  <c:v>3</c:v>
                </c:pt>
                <c:pt idx="10">
                  <c:v>3</c:v>
                </c:pt>
                <c:pt idx="11">
                  <c:v>4</c:v>
                </c:pt>
                <c:pt idx="12">
                  <c:v>4</c:v>
                </c:pt>
                <c:pt idx="13">
                  <c:v>2</c:v>
                </c:pt>
                <c:pt idx="14">
                  <c:v>0</c:v>
                </c:pt>
                <c:pt idx="15">
                  <c:v>1</c:v>
                </c:pt>
                <c:pt idx="16">
                  <c:v>3</c:v>
                </c:pt>
                <c:pt idx="17">
                  <c:v>2</c:v>
                </c:pt>
                <c:pt idx="18">
                  <c:v>5</c:v>
                </c:pt>
                <c:pt idx="19">
                  <c:v>2</c:v>
                </c:pt>
                <c:pt idx="20">
                  <c:v>4</c:v>
                </c:pt>
                <c:pt idx="21">
                  <c:v>4</c:v>
                </c:pt>
                <c:pt idx="22">
                  <c:v>1</c:v>
                </c:pt>
                <c:pt idx="23">
                  <c:v>0</c:v>
                </c:pt>
                <c:pt idx="24">
                  <c:v>3</c:v>
                </c:pt>
                <c:pt idx="25">
                  <c:v>3</c:v>
                </c:pt>
                <c:pt idx="26">
                  <c:v>7</c:v>
                </c:pt>
                <c:pt idx="27">
                  <c:v>2</c:v>
                </c:pt>
                <c:pt idx="28">
                  <c:v>6</c:v>
                </c:pt>
              </c:numCache>
            </c:numRef>
          </c:val>
          <c:smooth val="0"/>
          <c:extLst>
            <c:ext xmlns:c16="http://schemas.microsoft.com/office/drawing/2014/chart" uri="{C3380CC4-5D6E-409C-BE32-E72D297353CC}">
              <c16:uniqueId val="{00000002-611C-4D14-845D-74A28DB2D55F}"/>
            </c:ext>
          </c:extLst>
        </c:ser>
        <c:dLbls>
          <c:dLblPos val="ctr"/>
          <c:showLegendKey val="0"/>
          <c:showVal val="1"/>
          <c:showCatName val="0"/>
          <c:showSerName val="0"/>
          <c:showPercent val="0"/>
          <c:showBubbleSize val="0"/>
        </c:dLbls>
        <c:marker val="1"/>
        <c:smooth val="0"/>
        <c:axId val="134542464"/>
        <c:axId val="134544000"/>
      </c:lineChart>
      <c:catAx>
        <c:axId val="13454246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crossAx val="134544000"/>
        <c:crosses val="autoZero"/>
        <c:auto val="1"/>
        <c:lblAlgn val="ctr"/>
        <c:lblOffset val="100"/>
        <c:noMultiLvlLbl val="0"/>
      </c:catAx>
      <c:valAx>
        <c:axId val="13454400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134542464"/>
        <c:crosses val="autoZero"/>
        <c:crossBetween val="between"/>
      </c:valAx>
      <c:spPr>
        <a:noFill/>
        <a:ln>
          <a:noFill/>
        </a:ln>
        <a:effectLst/>
      </c:spPr>
    </c:plotArea>
    <c:legend>
      <c:legendPos val="b"/>
      <c:layout>
        <c:manualLayout>
          <c:xMode val="edge"/>
          <c:yMode val="edge"/>
          <c:x val="1.7816216622296099E-2"/>
          <c:y val="0.86099330675493702"/>
          <c:w val="0.94767089713070285"/>
          <c:h val="0.118787653649443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200" b="0" i="0" u="none" strike="noStrike" kern="1200"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1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mn-cs"/>
              </a:defRPr>
            </a:pPr>
            <a:r>
              <a:rPr lang="lv-LV" sz="1100" b="1" i="0" u="none" strike="noStrike" kern="1200" cap="none" spc="20" baseline="0" dirty="0">
                <a:solidFill>
                  <a:schemeClr val="tx1"/>
                </a:solidFill>
                <a:latin typeface="Verdana" panose="020B0604030504040204" pitchFamily="34" charset="0"/>
                <a:ea typeface="Verdana" panose="020B0604030504040204" pitchFamily="34" charset="0"/>
              </a:rPr>
              <a:t>Ukrainas civiliedzīvotāju – </a:t>
            </a:r>
          </a:p>
          <a:p>
            <a:pPr>
              <a:defRPr sz="1100">
                <a:latin typeface="Verdana" panose="020B0604030504040204" pitchFamily="34" charset="0"/>
                <a:ea typeface="Verdana" panose="020B0604030504040204" pitchFamily="34" charset="0"/>
              </a:defRPr>
            </a:pPr>
            <a:r>
              <a:rPr lang="lv-LV" sz="1100" b="1" i="0" u="none" strike="noStrike" kern="1200" cap="none" spc="20" baseline="0" dirty="0">
                <a:solidFill>
                  <a:schemeClr val="tx1"/>
                </a:solidFill>
                <a:latin typeface="Verdana" panose="020B0604030504040204" pitchFamily="34" charset="0"/>
                <a:ea typeface="Verdana" panose="020B0604030504040204" pitchFamily="34" charset="0"/>
              </a:rPr>
              <a:t>valsts valodas prasmes pārbaudes kārtotāju – </a:t>
            </a:r>
          </a:p>
          <a:p>
            <a:pPr>
              <a:defRPr sz="1100">
                <a:latin typeface="Verdana" panose="020B0604030504040204" pitchFamily="34" charset="0"/>
                <a:ea typeface="Verdana" panose="020B0604030504040204" pitchFamily="34" charset="0"/>
              </a:defRPr>
            </a:pPr>
            <a:r>
              <a:rPr lang="lv-LV" sz="1100" b="1" i="0" u="none" strike="noStrike" kern="1200" cap="none" spc="20" baseline="0" dirty="0">
                <a:solidFill>
                  <a:schemeClr val="tx1"/>
                </a:solidFill>
                <a:latin typeface="Verdana" panose="020B0604030504040204" pitchFamily="34" charset="0"/>
                <a:ea typeface="Verdana" panose="020B0604030504040204" pitchFamily="34" charset="0"/>
              </a:rPr>
              <a:t>sadalījums pa valodas prasmes līmeņiem</a:t>
            </a:r>
          </a:p>
          <a:p>
            <a:pPr>
              <a:defRPr sz="1100">
                <a:latin typeface="Verdana" panose="020B0604030504040204" pitchFamily="34" charset="0"/>
                <a:ea typeface="Verdana" panose="020B0604030504040204" pitchFamily="34" charset="0"/>
              </a:defRPr>
            </a:pPr>
            <a:r>
              <a:rPr lang="lv-LV" sz="1100" b="0" i="0" u="none" strike="noStrike" kern="1200" cap="none" spc="20" baseline="0" dirty="0">
                <a:solidFill>
                  <a:schemeClr val="tx1"/>
                </a:solidFill>
                <a:latin typeface="Verdana" panose="020B0604030504040204" pitchFamily="34" charset="0"/>
                <a:ea typeface="Verdana" panose="020B0604030504040204" pitchFamily="34" charset="0"/>
              </a:rPr>
              <a:t>Bāze: 4968 personas (2023.-01.11.2025.)</a:t>
            </a:r>
            <a:endParaRPr lang="lv-LV" sz="1100" dirty="0">
              <a:latin typeface="Verdana" panose="020B0604030504040204" pitchFamily="34" charset="0"/>
              <a:ea typeface="Verdana" panose="020B0604030504040204" pitchFamily="34" charset="0"/>
            </a:endParaRPr>
          </a:p>
        </c:rich>
      </c:tx>
      <c:layout>
        <c:manualLayout>
          <c:xMode val="edge"/>
          <c:yMode val="edge"/>
          <c:x val="0.10972836453134224"/>
          <c:y val="3.4103084404686353E-2"/>
        </c:manualLayout>
      </c:layout>
      <c:overlay val="0"/>
      <c:spPr>
        <a:noFill/>
        <a:ln>
          <a:noFill/>
        </a:ln>
        <a:effectLst/>
      </c:spPr>
      <c:txPr>
        <a:bodyPr rot="0" spcFirstLastPara="1" vertOverflow="ellipsis" vert="horz" wrap="square" anchor="ctr" anchorCtr="1"/>
        <a:lstStyle/>
        <a:p>
          <a:pPr>
            <a:defRPr sz="1100" b="0" i="0" u="none" strike="noStrike" kern="1200" spc="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title>
    <c:autoTitleDeleted val="0"/>
    <c:plotArea>
      <c:layout/>
      <c:barChart>
        <c:barDir val="bar"/>
        <c:grouping val="clustered"/>
        <c:varyColors val="0"/>
        <c:ser>
          <c:idx val="0"/>
          <c:order val="0"/>
          <c:tx>
            <c:strRef>
              <c:f>Sheet1!$B$1</c:f>
              <c:strCache>
                <c:ptCount val="1"/>
                <c:pt idx="0">
                  <c:v>2023</c:v>
                </c:pt>
              </c:strCache>
            </c:strRef>
          </c:tx>
          <c:spPr>
            <a:solidFill>
              <a:schemeClr val="accent1">
                <a:lumMod val="50000"/>
              </a:schemeClr>
            </a:solidFill>
            <a:ln>
              <a:noFill/>
            </a:ln>
            <a:effectLst/>
          </c:spPr>
          <c:invertIfNegative val="0"/>
          <c:cat>
            <c:strRef>
              <c:f>Sheet1!$A$2:$A$9</c:f>
              <c:strCache>
                <c:ptCount val="8"/>
                <c:pt idx="2">
                  <c:v>A1</c:v>
                </c:pt>
                <c:pt idx="3">
                  <c:v>A2</c:v>
                </c:pt>
                <c:pt idx="4">
                  <c:v>B1</c:v>
                </c:pt>
                <c:pt idx="5">
                  <c:v>B2</c:v>
                </c:pt>
                <c:pt idx="6">
                  <c:v>C1</c:v>
                </c:pt>
                <c:pt idx="7">
                  <c:v>C2</c:v>
                </c:pt>
              </c:strCache>
            </c:strRef>
          </c:cat>
          <c:val>
            <c:numRef>
              <c:f>Sheet1!$B$2:$B$9</c:f>
              <c:numCache>
                <c:formatCode>General</c:formatCode>
                <c:ptCount val="8"/>
                <c:pt idx="2">
                  <c:v>571</c:v>
                </c:pt>
                <c:pt idx="3">
                  <c:v>669</c:v>
                </c:pt>
                <c:pt idx="4">
                  <c:v>158</c:v>
                </c:pt>
                <c:pt idx="5">
                  <c:v>25</c:v>
                </c:pt>
                <c:pt idx="6">
                  <c:v>11</c:v>
                </c:pt>
              </c:numCache>
            </c:numRef>
          </c:val>
          <c:extLst>
            <c:ext xmlns:c16="http://schemas.microsoft.com/office/drawing/2014/chart" uri="{C3380CC4-5D6E-409C-BE32-E72D297353CC}">
              <c16:uniqueId val="{00000000-6665-4677-A8CC-C1429340F948}"/>
            </c:ext>
          </c:extLst>
        </c:ser>
        <c:ser>
          <c:idx val="1"/>
          <c:order val="1"/>
          <c:tx>
            <c:strRef>
              <c:f>Sheet1!$C$1</c:f>
              <c:strCache>
                <c:ptCount val="1"/>
                <c:pt idx="0">
                  <c:v>2024</c:v>
                </c:pt>
              </c:strCache>
            </c:strRef>
          </c:tx>
          <c:spPr>
            <a:solidFill>
              <a:schemeClr val="accent1">
                <a:lumMod val="60000"/>
                <a:lumOff val="40000"/>
              </a:schemeClr>
            </a:solidFill>
            <a:ln>
              <a:noFill/>
            </a:ln>
            <a:effectLst/>
          </c:spPr>
          <c:invertIfNegative val="0"/>
          <c:cat>
            <c:strRef>
              <c:f>Sheet1!$A$2:$A$9</c:f>
              <c:strCache>
                <c:ptCount val="8"/>
                <c:pt idx="2">
                  <c:v>A1</c:v>
                </c:pt>
                <c:pt idx="3">
                  <c:v>A2</c:v>
                </c:pt>
                <c:pt idx="4">
                  <c:v>B1</c:v>
                </c:pt>
                <c:pt idx="5">
                  <c:v>B2</c:v>
                </c:pt>
                <c:pt idx="6">
                  <c:v>C1</c:v>
                </c:pt>
                <c:pt idx="7">
                  <c:v>C2</c:v>
                </c:pt>
              </c:strCache>
            </c:strRef>
          </c:cat>
          <c:val>
            <c:numRef>
              <c:f>Sheet1!$C$2:$C$9</c:f>
              <c:numCache>
                <c:formatCode>General</c:formatCode>
                <c:ptCount val="8"/>
                <c:pt idx="2">
                  <c:v>731</c:v>
                </c:pt>
                <c:pt idx="3">
                  <c:v>915</c:v>
                </c:pt>
                <c:pt idx="4">
                  <c:v>263</c:v>
                </c:pt>
                <c:pt idx="5">
                  <c:v>72</c:v>
                </c:pt>
                <c:pt idx="6">
                  <c:v>33</c:v>
                </c:pt>
              </c:numCache>
            </c:numRef>
          </c:val>
          <c:extLst>
            <c:ext xmlns:c16="http://schemas.microsoft.com/office/drawing/2014/chart" uri="{C3380CC4-5D6E-409C-BE32-E72D297353CC}">
              <c16:uniqueId val="{00000001-6665-4677-A8CC-C1429340F948}"/>
            </c:ext>
          </c:extLst>
        </c:ser>
        <c:ser>
          <c:idx val="2"/>
          <c:order val="2"/>
          <c:tx>
            <c:strRef>
              <c:f>Sheet1!$D$1</c:f>
              <c:strCache>
                <c:ptCount val="1"/>
                <c:pt idx="0">
                  <c:v>2025 (līdz 01.11.)</c:v>
                </c:pt>
              </c:strCache>
            </c:strRef>
          </c:tx>
          <c:spPr>
            <a:solidFill>
              <a:srgbClr val="FFCCCC"/>
            </a:solidFill>
            <a:ln>
              <a:noFill/>
            </a:ln>
            <a:effectLst/>
          </c:spPr>
          <c:invertIfNegative val="0"/>
          <c:cat>
            <c:strRef>
              <c:f>Sheet1!$A$2:$A$9</c:f>
              <c:strCache>
                <c:ptCount val="8"/>
                <c:pt idx="2">
                  <c:v>A1</c:v>
                </c:pt>
                <c:pt idx="3">
                  <c:v>A2</c:v>
                </c:pt>
                <c:pt idx="4">
                  <c:v>B1</c:v>
                </c:pt>
                <c:pt idx="5">
                  <c:v>B2</c:v>
                </c:pt>
                <c:pt idx="6">
                  <c:v>C1</c:v>
                </c:pt>
                <c:pt idx="7">
                  <c:v>C2</c:v>
                </c:pt>
              </c:strCache>
            </c:strRef>
          </c:cat>
          <c:val>
            <c:numRef>
              <c:f>Sheet1!$D$2:$D$9</c:f>
              <c:numCache>
                <c:formatCode>General</c:formatCode>
                <c:ptCount val="8"/>
                <c:pt idx="2">
                  <c:v>358</c:v>
                </c:pt>
                <c:pt idx="3">
                  <c:v>624</c:v>
                </c:pt>
                <c:pt idx="4">
                  <c:v>372</c:v>
                </c:pt>
                <c:pt idx="5">
                  <c:v>127</c:v>
                </c:pt>
                <c:pt idx="6">
                  <c:v>35</c:v>
                </c:pt>
                <c:pt idx="7">
                  <c:v>4</c:v>
                </c:pt>
              </c:numCache>
            </c:numRef>
          </c:val>
          <c:extLst>
            <c:ext xmlns:c16="http://schemas.microsoft.com/office/drawing/2014/chart" uri="{C3380CC4-5D6E-409C-BE32-E72D297353CC}">
              <c16:uniqueId val="{00000002-6665-4677-A8CC-C1429340F948}"/>
            </c:ext>
          </c:extLst>
        </c:ser>
        <c:dLbls>
          <c:showLegendKey val="0"/>
          <c:showVal val="0"/>
          <c:showCatName val="0"/>
          <c:showSerName val="0"/>
          <c:showPercent val="0"/>
          <c:showBubbleSize val="0"/>
        </c:dLbls>
        <c:gapWidth val="182"/>
        <c:axId val="246013439"/>
        <c:axId val="245783247"/>
      </c:barChart>
      <c:catAx>
        <c:axId val="246013439"/>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45783247"/>
        <c:crosses val="autoZero"/>
        <c:auto val="1"/>
        <c:lblAlgn val="ctr"/>
        <c:lblOffset val="100"/>
        <c:noMultiLvlLbl val="0"/>
      </c:catAx>
      <c:valAx>
        <c:axId val="245783247"/>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4601343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lv-LV" b="1" dirty="0"/>
              <a:t>Konsultāciju sadalījums</a:t>
            </a:r>
            <a:r>
              <a:rPr lang="lv-LV" b="1" baseline="0" dirty="0"/>
              <a:t> pa tēmām</a:t>
            </a:r>
            <a:endParaRPr lang="en-US" b="1"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ser>
          <c:idx val="0"/>
          <c:order val="0"/>
          <c:tx>
            <c:strRef>
              <c:f>Lapa1!$B$1</c:f>
              <c:strCache>
                <c:ptCount val="1"/>
                <c:pt idx="0">
                  <c:v>Kolonna1</c:v>
                </c:pt>
              </c:strCache>
            </c:strRef>
          </c:tx>
          <c:explosion val="1"/>
          <c:dPt>
            <c:idx val="0"/>
            <c:bubble3D val="0"/>
            <c:spPr>
              <a:solidFill>
                <a:schemeClr val="accent1"/>
              </a:solidFill>
              <a:ln>
                <a:noFill/>
              </a:ln>
              <a:effectLst/>
            </c:spPr>
            <c:extLst>
              <c:ext xmlns:c16="http://schemas.microsoft.com/office/drawing/2014/chart" uri="{C3380CC4-5D6E-409C-BE32-E72D297353CC}">
                <c16:uniqueId val="{00000005-2A0C-4655-AF2E-831430550D0C}"/>
              </c:ext>
            </c:extLst>
          </c:dPt>
          <c:dPt>
            <c:idx val="1"/>
            <c:bubble3D val="0"/>
            <c:spPr>
              <a:solidFill>
                <a:schemeClr val="accent2"/>
              </a:solidFill>
              <a:ln>
                <a:noFill/>
              </a:ln>
              <a:effectLst/>
            </c:spPr>
            <c:extLst>
              <c:ext xmlns:c16="http://schemas.microsoft.com/office/drawing/2014/chart" uri="{C3380CC4-5D6E-409C-BE32-E72D297353CC}">
                <c16:uniqueId val="{00000006-2A0C-4655-AF2E-831430550D0C}"/>
              </c:ext>
            </c:extLst>
          </c:dPt>
          <c:dPt>
            <c:idx val="2"/>
            <c:bubble3D val="0"/>
            <c:spPr>
              <a:solidFill>
                <a:schemeClr val="accent3"/>
              </a:solidFill>
              <a:ln>
                <a:noFill/>
              </a:ln>
              <a:effectLst/>
            </c:spPr>
            <c:extLst>
              <c:ext xmlns:c16="http://schemas.microsoft.com/office/drawing/2014/chart" uri="{C3380CC4-5D6E-409C-BE32-E72D297353CC}">
                <c16:uniqueId val="{00000007-2A0C-4655-AF2E-831430550D0C}"/>
              </c:ext>
            </c:extLst>
          </c:dPt>
          <c:dPt>
            <c:idx val="3"/>
            <c:bubble3D val="0"/>
            <c:spPr>
              <a:solidFill>
                <a:schemeClr val="accent4"/>
              </a:solidFill>
              <a:ln>
                <a:noFill/>
              </a:ln>
              <a:effectLst/>
            </c:spPr>
            <c:extLst>
              <c:ext xmlns:c16="http://schemas.microsoft.com/office/drawing/2014/chart" uri="{C3380CC4-5D6E-409C-BE32-E72D297353CC}">
                <c16:uniqueId val="{00000008-2A0C-4655-AF2E-831430550D0C}"/>
              </c:ext>
            </c:extLst>
          </c:dPt>
          <c:dPt>
            <c:idx val="4"/>
            <c:bubble3D val="0"/>
            <c:spPr>
              <a:solidFill>
                <a:schemeClr val="accent5"/>
              </a:solidFill>
              <a:ln>
                <a:noFill/>
              </a:ln>
              <a:effectLst/>
            </c:spPr>
            <c:extLst>
              <c:ext xmlns:c16="http://schemas.microsoft.com/office/drawing/2014/chart" uri="{C3380CC4-5D6E-409C-BE32-E72D297353CC}">
                <c16:uniqueId val="{00000004-2A0C-4655-AF2E-831430550D0C}"/>
              </c:ext>
            </c:extLst>
          </c:dPt>
          <c:dPt>
            <c:idx val="5"/>
            <c:bubble3D val="0"/>
            <c:spPr>
              <a:solidFill>
                <a:schemeClr val="accent6"/>
              </a:solidFill>
              <a:ln>
                <a:noFill/>
              </a:ln>
              <a:effectLst/>
            </c:spPr>
            <c:extLst>
              <c:ext xmlns:c16="http://schemas.microsoft.com/office/drawing/2014/chart" uri="{C3380CC4-5D6E-409C-BE32-E72D297353CC}">
                <c16:uniqueId val="{00000009-2A0C-4655-AF2E-831430550D0C}"/>
              </c:ext>
            </c:extLst>
          </c:dPt>
          <c:dPt>
            <c:idx val="6"/>
            <c:bubble3D val="0"/>
            <c:spPr>
              <a:solidFill>
                <a:schemeClr val="accent1">
                  <a:lumMod val="60000"/>
                </a:schemeClr>
              </a:solidFill>
              <a:ln>
                <a:noFill/>
              </a:ln>
              <a:effectLst/>
            </c:spPr>
            <c:extLst>
              <c:ext xmlns:c16="http://schemas.microsoft.com/office/drawing/2014/chart" uri="{C3380CC4-5D6E-409C-BE32-E72D297353CC}">
                <c16:uniqueId val="{0000000A-2A0C-4655-AF2E-831430550D0C}"/>
              </c:ext>
            </c:extLst>
          </c:dPt>
          <c:dPt>
            <c:idx val="7"/>
            <c:bubble3D val="0"/>
            <c:spPr>
              <a:solidFill>
                <a:schemeClr val="accent2">
                  <a:lumMod val="60000"/>
                </a:schemeClr>
              </a:solidFill>
              <a:ln>
                <a:noFill/>
              </a:ln>
              <a:effectLst/>
            </c:spPr>
            <c:extLst>
              <c:ext xmlns:c16="http://schemas.microsoft.com/office/drawing/2014/chart" uri="{C3380CC4-5D6E-409C-BE32-E72D297353CC}">
                <c16:uniqueId val="{00000003-2A0C-4655-AF2E-831430550D0C}"/>
              </c:ext>
            </c:extLst>
          </c:dPt>
          <c:dPt>
            <c:idx val="8"/>
            <c:bubble3D val="0"/>
            <c:spPr>
              <a:solidFill>
                <a:schemeClr val="accent3">
                  <a:lumMod val="60000"/>
                </a:schemeClr>
              </a:solidFill>
              <a:ln>
                <a:noFill/>
              </a:ln>
              <a:effectLst/>
            </c:spPr>
            <c:extLst>
              <c:ext xmlns:c16="http://schemas.microsoft.com/office/drawing/2014/chart" uri="{C3380CC4-5D6E-409C-BE32-E72D297353CC}">
                <c16:uniqueId val="{0000000B-2A0C-4655-AF2E-831430550D0C}"/>
              </c:ext>
            </c:extLst>
          </c:dPt>
          <c:dLbls>
            <c:dLbl>
              <c:idx val="0"/>
              <c:layout>
                <c:manualLayout>
                  <c:x val="3.6430859455927583E-2"/>
                  <c:y val="-5.9524252617729985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5-2A0C-4655-AF2E-831430550D0C}"/>
                </c:ext>
              </c:extLst>
            </c:dLbl>
            <c:dLbl>
              <c:idx val="1"/>
              <c:layout>
                <c:manualLayout>
                  <c:x val="4.8574479274570113E-2"/>
                  <c:y val="-1.4005706498289465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6-2A0C-4655-AF2E-831430550D0C}"/>
                </c:ext>
              </c:extLst>
            </c:dLbl>
            <c:dLbl>
              <c:idx val="2"/>
              <c:layout>
                <c:manualLayout>
                  <c:x val="3.6430859455927583E-2"/>
                  <c:y val="-3.5014266245723502E-3"/>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7-2A0C-4655-AF2E-831430550D0C}"/>
                </c:ext>
              </c:extLst>
            </c:dLbl>
            <c:dLbl>
              <c:idx val="3"/>
              <c:layout>
                <c:manualLayout>
                  <c:x val="2.83351129101659E-2"/>
                  <c:y val="6.419207989810838E-17"/>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8-2A0C-4655-AF2E-831430550D0C}"/>
                </c:ext>
              </c:extLst>
            </c:dLbl>
            <c:dLbl>
              <c:idx val="4"/>
              <c:layout>
                <c:manualLayout>
                  <c:x val="0.10524470509490176"/>
                  <c:y val="-2.1008559747434232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4-2A0C-4655-AF2E-831430550D0C}"/>
                </c:ext>
              </c:extLst>
            </c:dLbl>
            <c:dLbl>
              <c:idx val="5"/>
              <c:layout>
                <c:manualLayout>
                  <c:x val="1.011968318220216E-3"/>
                  <c:y val="-6.7019662595704573E-3"/>
                </c:manualLayout>
              </c:layout>
              <c:dLblPos val="bestFit"/>
              <c:showLegendKey val="0"/>
              <c:showVal val="1"/>
              <c:showCatName val="1"/>
              <c:showSerName val="0"/>
              <c:showPercent val="0"/>
              <c:showBubbleSize val="0"/>
              <c:extLst>
                <c:ext xmlns:c15="http://schemas.microsoft.com/office/drawing/2012/chart" uri="{CE6537A1-D6FC-4f65-9D91-7224C49458BB}">
                  <c15:layout>
                    <c:manualLayout>
                      <c:w val="0.28451497235015699"/>
                      <c:h val="0.10274096886545664"/>
                    </c:manualLayout>
                  </c15:layout>
                </c:ext>
                <c:ext xmlns:c16="http://schemas.microsoft.com/office/drawing/2014/chart" uri="{C3380CC4-5D6E-409C-BE32-E72D297353CC}">
                  <c16:uniqueId val="{00000009-2A0C-4655-AF2E-831430550D0C}"/>
                </c:ext>
              </c:extLst>
            </c:dLbl>
            <c:dLbl>
              <c:idx val="6"/>
              <c:layout>
                <c:manualLayout>
                  <c:x val="-1.4167556455082986E-2"/>
                  <c:y val="4.1608492063892097E-2"/>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A-2A0C-4655-AF2E-831430550D0C}"/>
                </c:ext>
              </c:extLst>
            </c:dLbl>
            <c:dLbl>
              <c:idx val="7"/>
              <c:layout>
                <c:manualLayout>
                  <c:x val="0"/>
                  <c:y val="-9.6019597070520213E-2"/>
                </c:manualLayout>
              </c:layout>
              <c:spPr>
                <a:noFill/>
                <a:ln>
                  <a:noFill/>
                </a:ln>
                <a:effectLst/>
              </c:spPr>
              <c:txPr>
                <a:bodyPr rot="0" spcFirstLastPara="1" vertOverflow="ellipsis" vert="horz" wrap="square" lIns="38100" tIns="19050" rIns="38100" bIns="19050" anchor="ctr" anchorCtr="1">
                  <a:noAutofit/>
                </a:bodyPr>
                <a:lstStyle/>
                <a:p>
                  <a:pPr>
                    <a:defRPr sz="1197" b="0" i="0" u="none" strike="noStrike" kern="1200" baseline="0">
                      <a:solidFill>
                        <a:schemeClr val="tx1">
                          <a:lumMod val="75000"/>
                          <a:lumOff val="25000"/>
                        </a:schemeClr>
                      </a:solidFill>
                      <a:latin typeface="+mn-lt"/>
                      <a:ea typeface="+mn-ea"/>
                      <a:cs typeface="+mn-cs"/>
                    </a:defRPr>
                  </a:pPr>
                  <a:endParaRPr lang="lv-LV"/>
                </a:p>
              </c:txPr>
              <c:dLblPos val="bestFit"/>
              <c:showLegendKey val="0"/>
              <c:showVal val="1"/>
              <c:showCatName val="1"/>
              <c:showSerName val="0"/>
              <c:showPercent val="0"/>
              <c:showBubbleSize val="0"/>
              <c:extLst>
                <c:ext xmlns:c15="http://schemas.microsoft.com/office/drawing/2012/chart" uri="{CE6537A1-D6FC-4f65-9D91-7224C49458BB}">
                  <c15:layout>
                    <c:manualLayout>
                      <c:w val="0.36392420596344166"/>
                      <c:h val="0.28196545310664978"/>
                    </c:manualLayout>
                  </c15:layout>
                </c:ext>
                <c:ext xmlns:c16="http://schemas.microsoft.com/office/drawing/2014/chart" uri="{C3380CC4-5D6E-409C-BE32-E72D297353CC}">
                  <c16:uniqueId val="{00000003-2A0C-4655-AF2E-831430550D0C}"/>
                </c:ext>
              </c:extLst>
            </c:dLbl>
            <c:dLbl>
              <c:idx val="8"/>
              <c:layout>
                <c:manualLayout>
                  <c:x val="6.0718099093212713E-2"/>
                  <c:y val="-6.401306471368E-3"/>
                </c:manualLayout>
              </c:layout>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B-2A0C-4655-AF2E-831430550D0C}"/>
                </c:ext>
              </c:extLst>
            </c:dLbl>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Lapa1!$A$2:$A$10</c:f>
              <c:strCache>
                <c:ptCount val="9"/>
                <c:pt idx="0">
                  <c:v>Izglītība</c:v>
                </c:pt>
                <c:pt idx="1">
                  <c:v>Veselība</c:v>
                </c:pt>
                <c:pt idx="2">
                  <c:v>Mājoklis</c:v>
                </c:pt>
                <c:pt idx="3">
                  <c:v>Latviešu valoda</c:v>
                </c:pt>
                <c:pt idx="4">
                  <c:v>Sociālie pakalpojumi un atbalsts</c:v>
                </c:pt>
                <c:pt idx="5">
                  <c:v>Nodarbinātība</c:v>
                </c:pt>
                <c:pt idx="6">
                  <c:v>Sadzīve</c:v>
                </c:pt>
                <c:pt idx="7">
                  <c:v>VPA sniegtie pakalpojumi
 (juridiskie, psihologa, tulkošanas pakalpojumi)</c:v>
                </c:pt>
                <c:pt idx="8">
                  <c:v>Migrācija</c:v>
                </c:pt>
              </c:strCache>
            </c:strRef>
          </c:cat>
          <c:val>
            <c:numRef>
              <c:f>Lapa1!$B$2:$B$10</c:f>
              <c:numCache>
                <c:formatCode>0%</c:formatCode>
                <c:ptCount val="9"/>
                <c:pt idx="0">
                  <c:v>0.02</c:v>
                </c:pt>
                <c:pt idx="1">
                  <c:v>0.03</c:v>
                </c:pt>
                <c:pt idx="2">
                  <c:v>0.04</c:v>
                </c:pt>
                <c:pt idx="3">
                  <c:v>0.06</c:v>
                </c:pt>
                <c:pt idx="4">
                  <c:v>0.1</c:v>
                </c:pt>
                <c:pt idx="5">
                  <c:v>0.11</c:v>
                </c:pt>
                <c:pt idx="6">
                  <c:v>0.18</c:v>
                </c:pt>
                <c:pt idx="7">
                  <c:v>0.21</c:v>
                </c:pt>
                <c:pt idx="8">
                  <c:v>0.24</c:v>
                </c:pt>
              </c:numCache>
            </c:numRef>
          </c:val>
          <c:extLst>
            <c:ext xmlns:c16="http://schemas.microsoft.com/office/drawing/2014/chart" uri="{C3380CC4-5D6E-409C-BE32-E72D297353CC}">
              <c16:uniqueId val="{00000000-2A0C-4655-AF2E-831430550D0C}"/>
            </c:ext>
          </c:extLst>
        </c:ser>
        <c:dLbls>
          <c:showLegendKey val="0"/>
          <c:showVal val="0"/>
          <c:showCatName val="0"/>
          <c:showSerName val="0"/>
          <c:showPercent val="0"/>
          <c:showBubbleSize val="0"/>
          <c:showLeaderLines val="1"/>
        </c:dLbls>
        <c:firstSliceAng val="56"/>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2">
  <a:schemeClr val="accent2"/>
  <a:schemeClr val="accent4"/>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withinLinearReversed" id="21">
  <a:schemeClr val="accent1"/>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9">
  <cs:axisTitle>
    <cs:lnRef idx="0"/>
    <cs:fillRef idx="0"/>
    <cs:effectRef idx="0"/>
    <cs:fontRef idx="minor">
      <a:schemeClr val="lt1">
        <a:lumMod val="85000"/>
      </a:schemeClr>
    </cs:fontRef>
    <cs:defRPr sz="900"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000" kern="1200"/>
  </cs:chartArea>
  <cs:dataLabel>
    <cs:lnRef idx="0"/>
    <cs:fillRef idx="0"/>
    <cs:effectRef idx="0"/>
    <cs:fontRef idx="minor">
      <a:schemeClr val="lt1">
        <a:lumMod val="85000"/>
      </a:schemeClr>
    </cs:fontRef>
    <cs:defRPr sz="900" kern="1200"/>
  </cs:dataLabel>
  <cs:dataLabelCallout>
    <cs:lnRef idx="0"/>
    <cs:fillRef idx="0"/>
    <cs:effectRef idx="0"/>
    <cs:fontRef idx="minor">
      <a:schemeClr val="dk1">
        <a:lumMod val="65000"/>
        <a:lumOff val="35000"/>
      </a:schemeClr>
    </cs:fontRef>
    <cs:spPr>
      <a:solidFill>
        <a:schemeClr val="lt1"/>
      </a:solidFill>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lt1"/>
    </cs:fontRef>
  </cs:dataPoint>
  <cs:dataPoint3D>
    <cs:lnRef idx="0"/>
    <cs:fillRef idx="3">
      <cs:styleClr val="auto"/>
    </cs:fillRef>
    <cs:effectRef idx="3"/>
    <cs:fontRef idx="minor">
      <a:schemeClr val="lt1"/>
    </cs:fontRef>
  </cs:dataPoint3D>
  <cs:dataPointLine>
    <cs:lnRef idx="0">
      <cs:styleClr val="auto"/>
    </cs:lnRef>
    <cs:fillRef idx="3"/>
    <cs:effectRef idx="3"/>
    <cs:fontRef idx="minor">
      <a:schemeClr val="lt1"/>
    </cs:fontRef>
    <cs:spPr>
      <a:ln w="34925" cap="rnd">
        <a:solidFill>
          <a:schemeClr val="phClr"/>
        </a:solidFill>
        <a:round/>
      </a:ln>
    </cs:spPr>
  </cs:dataPointLine>
  <cs:dataPointMarker>
    <cs:lnRef idx="0">
      <cs:styleClr val="auto"/>
    </cs:lnRef>
    <cs:fillRef idx="3">
      <cs:styleClr val="auto"/>
    </cs:fillRef>
    <cs:effectRef idx="3"/>
    <cs:fontRef idx="minor">
      <a:schemeClr val="lt1"/>
    </cs:fontRef>
    <cs:spPr>
      <a:ln w="9525">
        <a:solidFill>
          <a:schemeClr val="phClr"/>
        </a:solidFill>
        <a:round/>
      </a:ln>
    </cs:spPr>
  </cs:dataPointMarker>
  <cs:dataPointMarkerLayout symbol="circle" size="6"/>
  <cs:dataPointWireframe>
    <cs:lnRef idx="0">
      <cs:styleClr val="auto"/>
    </cs:lnRef>
    <cs:fillRef idx="3"/>
    <cs:effectRef idx="3"/>
    <cs:fontRef idx="minor">
      <a:schemeClr val="lt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900" kern="1200"/>
  </cs:dataTable>
  <cs:downBar>
    <cs:lnRef idx="0"/>
    <cs:fillRef idx="0"/>
    <cs:effectRef idx="0"/>
    <cs:fontRef idx="minor">
      <a:schemeClr val="lt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lt1"/>
    </cs:fontRef>
    <cs:spPr>
      <a:ln w="9525">
        <a:solidFill>
          <a:schemeClr val="lt1">
            <a:lumMod val="95000"/>
            <a:alpha val="54000"/>
          </a:schemeClr>
        </a:solidFill>
        <a:prstDash val="dash"/>
      </a:ln>
    </cs:spPr>
  </cs:dropLine>
  <cs:errorBar>
    <cs:lnRef idx="0"/>
    <cs:fillRef idx="0"/>
    <cs:effectRef idx="0"/>
    <cs:fontRef idx="minor">
      <a:schemeClr val="lt1"/>
    </cs:fontRef>
    <cs:spPr>
      <a:ln w="9525" cap="flat" cmpd="sng" algn="ctr">
        <a:solidFill>
          <a:schemeClr val="lt1">
            <a:lumMod val="95000"/>
          </a:schemeClr>
        </a:solidFill>
        <a:round/>
      </a:ln>
    </cs:spPr>
  </cs:errorBar>
  <cs:floor>
    <cs:lnRef idx="0"/>
    <cs:fillRef idx="0"/>
    <cs:effectRef idx="0"/>
    <cs:fontRef idx="minor">
      <a:schemeClr val="lt1"/>
    </cs:fontRef>
  </cs:floor>
  <cs:gridlineMajor>
    <cs:lnRef idx="0"/>
    <cs:fillRef idx="0"/>
    <cs:effectRef idx="0"/>
    <cs:fontRef idx="minor">
      <a:schemeClr val="lt1"/>
    </cs:fontRef>
    <cs:spPr>
      <a:ln w="9525" cap="flat" cmpd="sng" algn="ctr">
        <a:solidFill>
          <a:schemeClr val="lt1">
            <a:lumMod val="95000"/>
            <a:alpha val="10000"/>
          </a:schemeClr>
        </a:solidFill>
        <a:round/>
      </a:ln>
    </cs:spPr>
  </cs:gridlineMajor>
  <cs:gridlineMinor>
    <cs:lnRef idx="0"/>
    <cs:fillRef idx="0"/>
    <cs:effectRef idx="0"/>
    <cs:fontRef idx="minor">
      <a:schemeClr val="lt1"/>
    </cs:fontRef>
    <cs:spPr>
      <a:ln>
        <a:solidFill>
          <a:schemeClr val="lt1">
            <a:lumMod val="95000"/>
            <a:alpha val="5000"/>
          </a:schemeClr>
        </a:solidFill>
      </a:ln>
    </cs:spPr>
  </cs:gridlineMinor>
  <cs:hiLoLine>
    <cs:lnRef idx="0"/>
    <cs:fillRef idx="0"/>
    <cs:effectRef idx="0"/>
    <cs:fontRef idx="minor">
      <a:schemeClr val="lt1"/>
    </cs:fontRef>
    <cs:spPr>
      <a:ln w="9525">
        <a:solidFill>
          <a:schemeClr val="lt1">
            <a:lumMod val="95000"/>
            <a:alpha val="54000"/>
          </a:schemeClr>
        </a:solidFill>
        <a:prstDash val="dash"/>
      </a:ln>
    </cs:spPr>
  </cs:hiLoLine>
  <cs:leaderLine>
    <cs:lnRef idx="0"/>
    <cs:fillRef idx="0"/>
    <cs:effectRef idx="0"/>
    <cs:fontRef idx="minor">
      <a:schemeClr val="lt1"/>
    </cs:fontRef>
    <cs:spPr>
      <a:ln w="9525">
        <a:solidFill>
          <a:schemeClr val="lt1">
            <a:lumMod val="95000"/>
            <a:alpha val="54000"/>
          </a:schemeClr>
        </a:solidFill>
      </a:ln>
    </cs:spPr>
  </cs:leaderLine>
  <cs:legend>
    <cs:lnRef idx="0"/>
    <cs:fillRef idx="0"/>
    <cs:effectRef idx="0"/>
    <cs:fontRef idx="minor">
      <a:schemeClr val="lt1">
        <a:lumMod val="85000"/>
      </a:schemeClr>
    </cs:fontRef>
    <cs:defRPr sz="900" kern="1200"/>
  </cs:legend>
  <cs:plotArea>
    <cs:lnRef idx="0"/>
    <cs:fillRef idx="0"/>
    <cs:effectRef idx="0"/>
    <cs:fontRef idx="minor">
      <a:schemeClr val="lt1"/>
    </cs:fontRef>
  </cs:plotArea>
  <cs:plotArea3D>
    <cs:lnRef idx="0"/>
    <cs:fillRef idx="0"/>
    <cs:effectRef idx="0"/>
    <cs:fontRef idx="minor">
      <a:schemeClr val="lt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900"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1600"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lt1"/>
    </cs:fontRef>
    <cs:spPr>
      <a:ln w="19050" cap="rnd">
        <a:solidFill>
          <a:schemeClr val="phClr"/>
        </a:solidFill>
      </a:ln>
    </cs:spPr>
  </cs:trendline>
  <cs:trendlineLabel>
    <cs:lnRef idx="0"/>
    <cs:fillRef idx="0"/>
    <cs:effectRef idx="0"/>
    <cs:fontRef idx="minor">
      <a:schemeClr val="lt1">
        <a:lumMod val="85000"/>
      </a:schemeClr>
    </cs:fontRef>
    <cs:defRPr sz="900" kern="1200"/>
  </cs:trendlineLabel>
  <cs:upBar>
    <cs:lnRef idx="0"/>
    <cs:fillRef idx="0"/>
    <cs:effectRef idx="0"/>
    <cs:fontRef idx="minor">
      <a:schemeClr val="lt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900" kern="1200"/>
  </cs:valueAxis>
  <cs:wall>
    <cs:lnRef idx="0"/>
    <cs:fillRef idx="0"/>
    <cs:effectRef idx="0"/>
    <cs:fontRef idx="minor">
      <a:schemeClr val="lt1"/>
    </cs:fontRef>
  </cs:wall>
</cs:chartStyle>
</file>

<file path=ppt/charts/style4.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styleClr val="auto"/>
    </cs:fillRef>
    <cs:effectRef idx="0"/>
    <cs:fontRef idx="minor">
      <a:schemeClr val="lt1"/>
    </cs:fontRef>
    <cs:defRPr sz="1197"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1197"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4" y="0"/>
            <a:ext cx="2922587" cy="493712"/>
          </a:xfrm>
          <a:prstGeom prst="rect">
            <a:avLst/>
          </a:prstGeom>
          <a:noFill/>
          <a:ln>
            <a:noFill/>
          </a:ln>
        </p:spPr>
        <p:txBody>
          <a:bodyPr spcFirstLastPara="1" wrap="square" lIns="89144" tIns="44572" rIns="89144" bIns="44572" anchor="t"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17938" y="0"/>
            <a:ext cx="2922587" cy="493712"/>
          </a:xfrm>
          <a:prstGeom prst="rect">
            <a:avLst/>
          </a:prstGeom>
          <a:noFill/>
          <a:ln>
            <a:noFill/>
          </a:ln>
        </p:spPr>
        <p:txBody>
          <a:bodyPr spcFirstLastPara="1" wrap="square" lIns="89144" tIns="44572" rIns="89144" bIns="44572"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4" y="9377362"/>
            <a:ext cx="2922587" cy="493712"/>
          </a:xfrm>
          <a:prstGeom prst="rect">
            <a:avLst/>
          </a:prstGeom>
          <a:noFill/>
          <a:ln>
            <a:noFill/>
          </a:ln>
        </p:spPr>
        <p:txBody>
          <a:bodyPr spcFirstLastPara="1" wrap="square" lIns="89144" tIns="44572" rIns="89144" bIns="44572" anchor="b"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17938" y="9377362"/>
            <a:ext cx="2922587" cy="493712"/>
          </a:xfrm>
          <a:prstGeom prst="rect">
            <a:avLst/>
          </a:prstGeom>
          <a:noFill/>
          <a:ln>
            <a:noFill/>
          </a:ln>
        </p:spPr>
        <p:txBody>
          <a:bodyPr spcFirstLastPara="1" wrap="square" lIns="89144" tIns="44572" rIns="89144" bIns="44572" anchor="b" anchorCtr="0">
            <a:noAutofit/>
          </a:bodyPr>
          <a:lstStyle/>
          <a:p>
            <a:pPr algn="r">
              <a:buSzPts val="1200"/>
            </a:pPr>
            <a:fld id="{00000000-1234-1234-1234-123412341234}" type="slidenum">
              <a:rPr lang="lv" sz="1200" smtClean="0">
                <a:latin typeface="Calibri"/>
                <a:ea typeface="Calibri"/>
                <a:cs typeface="Calibri"/>
                <a:sym typeface="Calibri"/>
              </a:rPr>
              <a:pPr algn="r">
                <a:buSzPts val="1200"/>
              </a:pPr>
              <a:t>‹#›</a:t>
            </a:fld>
            <a:endParaRPr lang="lv"/>
          </a:p>
        </p:txBody>
      </p:sp>
    </p:spTree>
    <p:extLst>
      <p:ext uri="{BB962C8B-B14F-4D97-AF65-F5344CB8AC3E}">
        <p14:creationId xmlns:p14="http://schemas.microsoft.com/office/powerpoint/2010/main" val="18608417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replay.lsm.lv/ru"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61" name="Google Shape;61;p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586465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457200" lvl="0" indent="-228600" algn="l" rtl="0">
              <a:lnSpc>
                <a:spcPct val="100000"/>
              </a:lnSpc>
              <a:spcBef>
                <a:spcPts val="0"/>
              </a:spcBef>
              <a:spcAft>
                <a:spcPts val="0"/>
              </a:spcAft>
              <a:buSzPts val="1400"/>
              <a:buNone/>
            </a:pPr>
            <a:endParaRPr dirty="0"/>
          </a:p>
        </p:txBody>
      </p:sp>
      <p:sp>
        <p:nvSpPr>
          <p:cNvPr id="157" name="Google Shape;157;p4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439589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80247" y="4715114"/>
            <a:ext cx="5437179" cy="4467705"/>
          </a:xfrm>
          <a:prstGeom prst="rect">
            <a:avLst/>
          </a:prstGeom>
          <a:noFill/>
          <a:ln>
            <a:noFill/>
          </a:ln>
        </p:spPr>
        <p:txBody>
          <a:bodyPr spcFirstLastPara="1" wrap="square" lIns="90571" tIns="45286" rIns="90571" bIns="45286" anchor="t" anchorCtr="0">
            <a:noAutofit/>
          </a:bodyPr>
          <a:lstStyle/>
          <a:p>
            <a:pPr marL="460101" indent="-230050"/>
            <a:endParaRPr dirty="0"/>
          </a:p>
        </p:txBody>
      </p:sp>
      <p:sp>
        <p:nvSpPr>
          <p:cNvPr id="157" name="Google Shape;157;p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73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a:defRPr/>
            </a:pPr>
            <a:fld id="{7B84FCD5-F6BA-425D-B7E1-1B8D321977B2}" type="slidenum">
              <a:rPr lang="lv-LV" altLang="en-US" smtClean="0"/>
              <a:pPr>
                <a:defRPr/>
              </a:pPr>
              <a:t>13</a:t>
            </a:fld>
            <a:endParaRPr lang="lv-LV" altLang="en-US"/>
          </a:p>
        </p:txBody>
      </p:sp>
    </p:spTree>
    <p:extLst>
      <p:ext uri="{BB962C8B-B14F-4D97-AF65-F5344CB8AC3E}">
        <p14:creationId xmlns:p14="http://schemas.microsoft.com/office/powerpoint/2010/main" val="3781369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14</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4716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15</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02597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16</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062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17</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72046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18</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42528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dirty="0"/>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329364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59832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3: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32" name="Google Shape;232;p23: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991453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2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4: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24: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60562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2022.gadā </a:t>
            </a:r>
            <a:r>
              <a:rPr lang="lv-LV" sz="1200" dirty="0">
                <a:effectLst/>
                <a:latin typeface="Times New Roman" panose="02020603050405020304" pitchFamily="18" charset="0"/>
                <a:ea typeface="Calibri" panose="020F0502020204030204" pitchFamily="34" charset="0"/>
              </a:rPr>
              <a:t>3 103 personas apguva latviešu valodu A1 valodas prasmes līmenī (sekmīgi pabeidza 2 249 personas, bet 404 personas – A2 valodas prasmes līmenī (sekmīgi pabeidza 350 personas).</a:t>
            </a:r>
          </a:p>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effectLst/>
                <a:latin typeface="Times New Roman" panose="02020603050405020304" pitchFamily="18" charset="0"/>
              </a:rPr>
              <a:t>2023.gadā </a:t>
            </a:r>
            <a:r>
              <a:rPr lang="lv-LV" sz="1200" dirty="0">
                <a:effectLst/>
                <a:latin typeface="Times New Roman" panose="02020603050405020304" pitchFamily="18" charset="0"/>
                <a:ea typeface="Calibri" panose="020F0502020204030204" pitchFamily="34" charset="0"/>
              </a:rPr>
              <a:t>2 388 personas apguva latviešu valodu A1 valodas prasmes līmenī, 1 383 personas – A2 valodas prasmes līmenī, 536 personas – B1 valodas prasmes līmenī un 71 persona – B2 valodas prasmes līmenī. </a:t>
            </a:r>
            <a:endParaRPr lang="lv-LV" sz="1200" dirty="0">
              <a:effectLst/>
              <a:latin typeface="Calibri" panose="020F0502020204030204" pitchFamily="34" charset="0"/>
              <a:ea typeface="Calibri" panose="020F0502020204030204" pitchFamily="34" charset="0"/>
            </a:endParaRPr>
          </a:p>
          <a:p>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3657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Video ukraiņu valodā par Latvijas kultūras </a:t>
            </a:r>
            <a:r>
              <a:rPr lang="lv-LV"/>
              <a:t>kanonu pieejami </a:t>
            </a:r>
            <a:r>
              <a:rPr lang="lv-LV" sz="1800">
                <a:solidFill>
                  <a:srgbClr val="000000"/>
                </a:solidFill>
                <a:effectLst/>
                <a:latin typeface="Times New Roman" panose="02020603050405020304" pitchFamily="18" charset="0"/>
                <a:ea typeface="Calibri" panose="020F0502020204030204" pitchFamily="34" charset="0"/>
              </a:rPr>
              <a:t>Sabiedrisko mediju satura atskaņotājā:</a:t>
            </a:r>
            <a:r>
              <a:rPr lang="lv-LV"/>
              <a:t> </a:t>
            </a:r>
            <a:r>
              <a:rPr lang="lv-LV" sz="1800" u="sng">
                <a:solidFill>
                  <a:srgbClr val="0000FF"/>
                </a:solidFill>
                <a:effectLst/>
                <a:latin typeface="Times New Roman" panose="02020603050405020304" pitchFamily="18" charset="0"/>
                <a:ea typeface="Calibri" panose="020F0502020204030204" pitchFamily="34" charset="0"/>
                <a:hlinkClick r:id="rId3"/>
              </a:rPr>
              <a:t>https://replay.lsm.lv/ru</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810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Projekti </a:t>
            </a:r>
            <a:r>
              <a:rPr lang="lv-LV" sz="1200" dirty="0">
                <a:effectLst/>
              </a:rPr>
              <a:t>norisinājās no 2022. gada 26. jūlija līdz 2022. gada 31. decembrim.</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3429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lv-LV" dirty="0"/>
              <a:t>2025./2026. mācību gadā  </a:t>
            </a:r>
            <a:endParaRPr lang="lv-LV">
              <a:ea typeface="Calibri"/>
              <a:cs typeface="Calibri"/>
            </a:endParaRPr>
          </a:p>
          <a:p>
            <a:endParaRPr lang="lv-LV" dirty="0"/>
          </a:p>
          <a:p>
            <a:r>
              <a:rPr lang="lv-LV"/>
              <a:t>Pašvaldību (166) un juridisku (11) personu dibinātās profesionālās ievirzes izglītības mūzikas, mākslas, dejas programmās mācījās 177 audzēknis. Visvairāk 33 - klavierspēle, 71 Vizuāli plastiskā māksla</a:t>
            </a:r>
            <a:endParaRPr lang="lv-LV">
              <a:ea typeface="Calibri"/>
              <a:cs typeface="Calibri"/>
            </a:endParaRPr>
          </a:p>
        </p:txBody>
      </p:sp>
      <p:sp>
        <p:nvSpPr>
          <p:cNvPr id="4" name="Slide Number Placeholder 3"/>
          <p:cNvSpPr>
            <a:spLocks noGrp="1"/>
          </p:cNvSpPr>
          <p:nvPr>
            <p:ph type="sldNum" sz="quarter" idx="5"/>
          </p:nvPr>
        </p:nvSpPr>
        <p:spPr/>
        <p:txBody>
          <a:bodyPr/>
          <a:lstStyle/>
          <a:p>
            <a:fld id="{31148E8F-16E2-4BA2-B3AC-BF451A380283}" type="slidenum">
              <a:rPr lang="lv-LV" smtClean="0"/>
              <a:t>45</a:t>
            </a:fld>
            <a:endParaRPr lang="lv-LV"/>
          </a:p>
        </p:txBody>
      </p:sp>
    </p:spTree>
    <p:extLst>
      <p:ext uri="{BB962C8B-B14F-4D97-AF65-F5344CB8AC3E}">
        <p14:creationId xmlns:p14="http://schemas.microsoft.com/office/powerpoint/2010/main" val="38226326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solidFill>
                  <a:srgbClr val="000000"/>
                </a:solidFill>
                <a:effectLst/>
              </a:rPr>
              <a:t>Ukrainas civiliedzīvotāju apmeklējumu valsts muzejos atsevišķa uzskaite netiek veikta.</a:t>
            </a:r>
            <a:endParaRPr lang="lv-LV" sz="1200" dirty="0">
              <a:effectLst/>
            </a:endParaRPr>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42308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751A3E-3D51-301D-B082-B2EFB530F720}"/>
            </a:ext>
          </a:extLst>
        </p:cNvPr>
        <p:cNvGrpSpPr/>
        <p:nvPr/>
      </p:nvGrpSpPr>
      <p:grpSpPr>
        <a:xfrm>
          <a:off x="0" y="0"/>
          <a:ext cx="0" cy="0"/>
          <a:chOff x="0" y="0"/>
          <a:chExt cx="0" cy="0"/>
        </a:xfrm>
      </p:grpSpPr>
      <p:sp>
        <p:nvSpPr>
          <p:cNvPr id="2" name="Slaida attēla vietturis 1">
            <a:extLst>
              <a:ext uri="{FF2B5EF4-FFF2-40B4-BE49-F238E27FC236}">
                <a16:creationId xmlns:a16="http://schemas.microsoft.com/office/drawing/2014/main" id="{21A124B1-8DC9-6D63-2F5F-720D25289EA8}"/>
              </a:ext>
            </a:extLst>
          </p:cNvPr>
          <p:cNvSpPr>
            <a:spLocks noGrp="1" noRot="1" noChangeAspect="1"/>
          </p:cNvSpPr>
          <p:nvPr>
            <p:ph type="sldImg"/>
          </p:nvPr>
        </p:nvSpPr>
        <p:spPr/>
      </p:sp>
      <p:sp>
        <p:nvSpPr>
          <p:cNvPr id="3" name="Piezīmju vietturis 2">
            <a:extLst>
              <a:ext uri="{FF2B5EF4-FFF2-40B4-BE49-F238E27FC236}">
                <a16:creationId xmlns:a16="http://schemas.microsoft.com/office/drawing/2014/main" id="{4BE4BD81-45CB-1EE0-AEA5-43293D6EB533}"/>
              </a:ext>
            </a:extLst>
          </p:cNvPr>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solidFill>
                  <a:srgbClr val="000000"/>
                </a:solidFill>
                <a:effectLst/>
              </a:rPr>
              <a:t>Ukrainas civiliedzīvotāju apmeklējumu valsts muzejos atsevišķa uzskaite netiek veikta.</a:t>
            </a:r>
            <a:endParaRPr lang="lv-LV" sz="1200" dirty="0">
              <a:effectLst/>
            </a:endParaRPr>
          </a:p>
        </p:txBody>
      </p:sp>
      <p:sp>
        <p:nvSpPr>
          <p:cNvPr id="4" name="Slaida numura vietturis 3">
            <a:extLst>
              <a:ext uri="{FF2B5EF4-FFF2-40B4-BE49-F238E27FC236}">
                <a16:creationId xmlns:a16="http://schemas.microsoft.com/office/drawing/2014/main" id="{BFCCB489-89AD-BFF4-4F74-1953E82CD6A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39816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b="0" i="0" dirty="0">
                <a:solidFill>
                  <a:srgbClr val="333333"/>
                </a:solidFill>
                <a:effectLst/>
                <a:latin typeface="PT Sans" panose="020B0503020203020204" pitchFamily="34" charset="-70"/>
              </a:rPr>
              <a:t>Atbalstāmās kultūras un mākslas nozares: Dizaina un arhitektūras, Filmu mākslas, Kultūras mantojuma, Literatūras, Mūzikas un dejas mākslas (baleta), Starpdisciplināru projektu, Teātra mākslas (teātra, laikmetīgās dejas un cirka), Tradicionālās kultūras un Vizuālās mākslas nozares.</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2580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49</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9914286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40EA2-C71D-A2A0-0FB2-502816C481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E0F5A-4E3E-0F60-6910-F628E53BBC8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7E96DD-5A93-A3AB-A9CF-4FCC7D552D85}"/>
              </a:ext>
            </a:extLst>
          </p:cNvPr>
          <p:cNvSpPr>
            <a:spLocks noGrp="1"/>
          </p:cNvSpPr>
          <p:nvPr>
            <p:ph type="body" idx="1"/>
          </p:nvPr>
        </p:nvSpPr>
        <p:spPr/>
        <p:txBody>
          <a:bodyPr/>
          <a:lstStyle/>
          <a:p>
            <a:endParaRPr lang="lv-LV"/>
          </a:p>
        </p:txBody>
      </p:sp>
      <p:sp>
        <p:nvSpPr>
          <p:cNvPr id="4" name="Slide Number Placeholder 3">
            <a:extLst>
              <a:ext uri="{FF2B5EF4-FFF2-40B4-BE49-F238E27FC236}">
                <a16:creationId xmlns:a16="http://schemas.microsoft.com/office/drawing/2014/main" id="{EAE699FA-7EF9-9400-8FC9-6FE2B9AF3CC3}"/>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50</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6217991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329" name="Google Shape;329;p3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36257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Master" Target="../slideMasters/slideMaster2.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4.xml"/><Relationship Id="rId4" Type="http://schemas.openxmlformats.org/officeDocument/2006/relationships/image" Target="../media/image22.pn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34"/>
          <p:cNvSpPr txBox="1">
            <a:spLocks noGrp="1"/>
          </p:cNvSpPr>
          <p:nvPr>
            <p:ph type="title"/>
          </p:nvPr>
        </p:nvSpPr>
        <p:spPr>
          <a:xfrm>
            <a:off x="914400" y="3505200"/>
            <a:ext cx="10363200" cy="960442"/>
          </a:xfrm>
          <a:prstGeom prst="rect">
            <a:avLst/>
          </a:prstGeom>
          <a:noFill/>
          <a:ln>
            <a:noFill/>
          </a:ln>
        </p:spPr>
        <p:txBody>
          <a:bodyPr spcFirstLastPara="1" wrap="square" lIns="93950" tIns="46975" rIns="93950" bIns="46975" anchor="t" anchorCtr="0">
            <a:normAutofit/>
          </a:bodyPr>
          <a:lstStyle>
            <a:lvl1pPr lvl="0" algn="ctr">
              <a:lnSpc>
                <a:spcPct val="100000"/>
              </a:lnSpc>
              <a:spcBef>
                <a:spcPts val="0"/>
              </a:spcBef>
              <a:spcAft>
                <a:spcPts val="0"/>
              </a:spcAft>
              <a:buSzPts val="1400"/>
              <a:buNone/>
              <a:defRPr sz="32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4"/>
          <p:cNvSpPr txBox="1">
            <a:spLocks noGrp="1"/>
          </p:cNvSpPr>
          <p:nvPr>
            <p:ph type="body" idx="1"/>
          </p:nvPr>
        </p:nvSpPr>
        <p:spPr>
          <a:xfrm>
            <a:off x="914400" y="4724400"/>
            <a:ext cx="10363200" cy="914400"/>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34"/>
          <p:cNvSpPr txBox="1">
            <a:spLocks noGrp="1"/>
          </p:cNvSpPr>
          <p:nvPr>
            <p:ph type="body" idx="2"/>
          </p:nvPr>
        </p:nvSpPr>
        <p:spPr>
          <a:xfrm>
            <a:off x="914400" y="5761038"/>
            <a:ext cx="10363200" cy="639762"/>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420510275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2880039989"/>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x-none"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201178121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x-none"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7664492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x-none"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2394716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59632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6568385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27406720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65848800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x-none"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4223502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03023938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7159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3577099477"/>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16913111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3454400" y="1752601"/>
            <a:ext cx="3860800" cy="4373565"/>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3" name="Google Shape;43;p38"/>
          <p:cNvSpPr txBox="1">
            <a:spLocks noGrp="1"/>
          </p:cNvSpPr>
          <p:nvPr>
            <p:ph type="body" idx="2"/>
          </p:nvPr>
        </p:nvSpPr>
        <p:spPr>
          <a:xfrm>
            <a:off x="7620000" y="1752601"/>
            <a:ext cx="3962400" cy="4373573"/>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4" name="Google Shape;44;p38"/>
          <p:cNvSpPr txBox="1">
            <a:spLocks noGrp="1"/>
          </p:cNvSpPr>
          <p:nvPr>
            <p:ph type="body" idx="3"/>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5" name="Google Shape;45;p38"/>
          <p:cNvSpPr txBox="1">
            <a:spLocks noGrp="1"/>
          </p:cNvSpPr>
          <p:nvPr>
            <p:ph type="body" idx="4"/>
          </p:nvPr>
        </p:nvSpPr>
        <p:spPr>
          <a:xfrm>
            <a:off x="6502400" y="6324600"/>
            <a:ext cx="4709683"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6" name="Google Shape;46;p38"/>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40754358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87600" y="381000"/>
            <a:ext cx="8128000" cy="1036642"/>
          </a:xfrm>
        </p:spPr>
        <p:txBody>
          <a:bodyPr>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23876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23876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D92FF160-168F-490B-AC1D-06E99DC56A5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CA50152C-A5AE-4037-8E77-C398DB665690}"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39875286-5561-EC57-BFF0-9E6F1105C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149499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8894226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28F3C2E6-9D0F-4E7F-A0C8-B6D31D2FD995}" type="slidenum">
              <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a:t>
            </a:fld>
            <a:endPar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endParaRPr>
          </a:p>
        </p:txBody>
      </p:sp>
    </p:spTree>
    <p:extLst>
      <p:ext uri="{BB962C8B-B14F-4D97-AF65-F5344CB8AC3E}">
        <p14:creationId xmlns:p14="http://schemas.microsoft.com/office/powerpoint/2010/main" val="28903992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p:cSld name="1_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24151284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623377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95461" y="1837945"/>
            <a:ext cx="4858223"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95461" y="2667762"/>
            <a:ext cx="4858223" cy="356449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6338316" y="2667762"/>
            <a:ext cx="4858222" cy="3564492"/>
          </a:xfrm>
        </p:spPr>
        <p:txBody>
          <a:bodyPr anchor="ct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4"/>
          <p:cNvSpPr>
            <a:spLocks noGrp="1"/>
          </p:cNvSpPr>
          <p:nvPr>
            <p:ph type="body" sz="quarter" idx="13"/>
          </p:nvPr>
        </p:nvSpPr>
        <p:spPr>
          <a:xfrm>
            <a:off x="6338315" y="1837945"/>
            <a:ext cx="4877369"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Date Placeholder 7">
            <a:extLst>
              <a:ext uri="{FF2B5EF4-FFF2-40B4-BE49-F238E27FC236}">
                <a16:creationId xmlns:a16="http://schemas.microsoft.com/office/drawing/2014/main" id="{ACD9B235-5029-2E41-A4EE-C3C380E25A07}"/>
              </a:ext>
            </a:extLst>
          </p:cNvPr>
          <p:cNvSpPr>
            <a:spLocks noGrp="1"/>
          </p:cNvSpPr>
          <p:nvPr>
            <p:ph type="dt" sz="half" idx="10"/>
          </p:nvPr>
        </p:nvSpPr>
        <p:spPr>
          <a:xfrm>
            <a:off x="7893286" y="6253150"/>
            <a:ext cx="2753746" cy="323968"/>
          </a:xfrm>
        </p:spPr>
        <p:txBody>
          <a:bodyPr/>
          <a:lstStyle>
            <a:lvl1pPr>
              <a:defRPr>
                <a:solidFill>
                  <a:schemeClr val="bg1"/>
                </a:solidFill>
              </a:defRPr>
            </a:lvl1pPr>
          </a:lstStyle>
          <a:p>
            <a:r>
              <a:rPr lang="en-US"/>
              <a:t>19/05/2021</a:t>
            </a:r>
            <a:endParaRPr lang="en-LV"/>
          </a:p>
        </p:txBody>
      </p:sp>
      <p:sp>
        <p:nvSpPr>
          <p:cNvPr id="13" name="Footer Placeholder 8">
            <a:extLst>
              <a:ext uri="{FF2B5EF4-FFF2-40B4-BE49-F238E27FC236}">
                <a16:creationId xmlns:a16="http://schemas.microsoft.com/office/drawing/2014/main" id="{3C888BBC-97FE-DD45-B5ED-7D101B121582}"/>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62D8F44E-A7A8-CF42-9027-39FF59A8450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5" name="Title 1">
            <a:extLst>
              <a:ext uri="{FF2B5EF4-FFF2-40B4-BE49-F238E27FC236}">
                <a16:creationId xmlns:a16="http://schemas.microsoft.com/office/drawing/2014/main" id="{EC64A75B-0A34-AD44-8B0B-C9E27D14E208}"/>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307071153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4C47DCD8-EDE6-FAC0-F248-ED767E2A91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8CAC472C-3BE7-C284-8866-F53C9FFC970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9487133D-6309-4441-93AC-8C7C2CB051CA}" type="slidenum">
              <a:rPr lang="en-US" altLang="lv-LV"/>
              <a:pPr>
                <a:defRPr/>
              </a:pPr>
              <a:t>‹#›</a:t>
            </a:fld>
            <a:endParaRPr lang="en-US" altLang="lv-LV"/>
          </a:p>
        </p:txBody>
      </p:sp>
    </p:spTree>
    <p:extLst>
      <p:ext uri="{BB962C8B-B14F-4D97-AF65-F5344CB8AC3E}">
        <p14:creationId xmlns:p14="http://schemas.microsoft.com/office/powerpoint/2010/main" val="308789729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4267"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18991085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2357782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43688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7213600" y="1701800"/>
            <a:ext cx="4368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0951780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785398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3733"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20791239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914400" y="2130426"/>
            <a:ext cx="10363200" cy="1470025"/>
          </a:xfrm>
        </p:spPr>
        <p:txBody>
          <a:bodyPr/>
          <a:lstStyle/>
          <a:p>
            <a:r>
              <a:rPr lang="lv-LV"/>
              <a:t>Rediģēt šablona virsraksta stilu</a:t>
            </a:r>
          </a:p>
        </p:txBody>
      </p:sp>
      <p:sp>
        <p:nvSpPr>
          <p:cNvPr id="3" name="Apakšvirsrakst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7946D1F-74E0-430B-B4B6-968EF1928443}"/>
              </a:ext>
            </a:extLst>
          </p:cNvPr>
          <p:cNvSpPr>
            <a:spLocks noGrp="1"/>
          </p:cNvSpPr>
          <p:nvPr>
            <p:ph type="dt" sz="half" idx="10"/>
          </p:nvPr>
        </p:nvSpPr>
        <p:spPr/>
        <p:txBody>
          <a:bodyPr/>
          <a:lstStyle>
            <a:lvl1pPr>
              <a:defRPr/>
            </a:lvl1pPr>
          </a:lstStyle>
          <a:p>
            <a:pPr>
              <a:defRPr/>
            </a:pPr>
            <a:fld id="{F3D07274-9906-4364-BEE3-287E4AE65536}" type="datetimeFigureOut">
              <a:rPr lang="lv-LV"/>
              <a:pPr>
                <a:defRPr/>
              </a:pPr>
              <a:t>04.12.2025</a:t>
            </a:fld>
            <a:endParaRPr lang="lv-LV"/>
          </a:p>
        </p:txBody>
      </p:sp>
      <p:sp>
        <p:nvSpPr>
          <p:cNvPr id="5" name="Kājenes vietturis 4">
            <a:extLst>
              <a:ext uri="{FF2B5EF4-FFF2-40B4-BE49-F238E27FC236}">
                <a16:creationId xmlns:a16="http://schemas.microsoft.com/office/drawing/2014/main" id="{7DBF3F8E-BD7A-44C1-9D1F-DFE03B631FB8}"/>
              </a:ext>
            </a:extLst>
          </p:cNvPr>
          <p:cNvSpPr>
            <a:spLocks noGrp="1"/>
          </p:cNvSpPr>
          <p:nvPr>
            <p:ph type="ftr" sz="quarter" idx="11"/>
          </p:nvPr>
        </p:nvSpPr>
        <p:spPr/>
        <p:txBody>
          <a:bodyPr/>
          <a:lstStyle>
            <a:lvl1pPr>
              <a:defRPr/>
            </a:lvl1pPr>
          </a:lstStyle>
          <a:p>
            <a:pPr>
              <a:defRPr/>
            </a:pPr>
            <a:endParaRPr lang="lv-LV"/>
          </a:p>
        </p:txBody>
      </p:sp>
      <p:sp>
        <p:nvSpPr>
          <p:cNvPr id="6" name="Slaida numura vietturis 5">
            <a:extLst>
              <a:ext uri="{FF2B5EF4-FFF2-40B4-BE49-F238E27FC236}">
                <a16:creationId xmlns:a16="http://schemas.microsoft.com/office/drawing/2014/main" id="{6FD86211-6551-45A9-A1A6-735F86CB6882}"/>
              </a:ext>
            </a:extLst>
          </p:cNvPr>
          <p:cNvSpPr>
            <a:spLocks noGrp="1"/>
          </p:cNvSpPr>
          <p:nvPr>
            <p:ph type="sldNum" sz="quarter" idx="12"/>
          </p:nvPr>
        </p:nvSpPr>
        <p:spPr/>
        <p:txBody>
          <a:bodyPr/>
          <a:lstStyle>
            <a:lvl1pPr>
              <a:defRPr/>
            </a:lvl1pPr>
          </a:lstStyle>
          <a:p>
            <a:fld id="{0BFCF997-5C36-4346-BFFD-33E82F9627AF}" type="slidenum">
              <a:rPr lang="lv-LV" altLang="lv-LV"/>
              <a:pPr/>
              <a:t>‹#›</a:t>
            </a:fld>
            <a:endParaRPr lang="lv-LV" altLang="lv-LV"/>
          </a:p>
        </p:txBody>
      </p:sp>
    </p:spTree>
    <p:extLst>
      <p:ext uri="{BB962C8B-B14F-4D97-AF65-F5344CB8AC3E}">
        <p14:creationId xmlns:p14="http://schemas.microsoft.com/office/powerpoint/2010/main" val="25732075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371898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ext image 5">
  <p:cSld name="text image 5">
    <p:spTree>
      <p:nvGrpSpPr>
        <p:cNvPr id="1" name="Shape 30"/>
        <p:cNvGrpSpPr/>
        <p:nvPr/>
      </p:nvGrpSpPr>
      <p:grpSpPr>
        <a:xfrm>
          <a:off x="0" y="0"/>
          <a:ext cx="0" cy="0"/>
          <a:chOff x="0" y="0"/>
          <a:chExt cx="0" cy="0"/>
        </a:xfrm>
      </p:grpSpPr>
      <p:sp>
        <p:nvSpPr>
          <p:cNvPr id="31" name="Google Shape;31;p5"/>
          <p:cNvSpPr>
            <a:spLocks noGrp="1"/>
          </p:cNvSpPr>
          <p:nvPr>
            <p:ph type="pic" idx="2"/>
          </p:nvPr>
        </p:nvSpPr>
        <p:spPr>
          <a:xfrm>
            <a:off x="1" y="1658472"/>
            <a:ext cx="3708400" cy="51991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32" name="Google Shape;32;p5"/>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 name="Google Shape;33;p5"/>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35" name="Google Shape;35;p5"/>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6" name="Google Shape;36;p5"/>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11877059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ext 2">
  <p:cSld name="text 2">
    <p:spTree>
      <p:nvGrpSpPr>
        <p:cNvPr id="1" name="Shape 45"/>
        <p:cNvGrpSpPr/>
        <p:nvPr/>
      </p:nvGrpSpPr>
      <p:grpSpPr>
        <a:xfrm>
          <a:off x="0" y="0"/>
          <a:ext cx="0" cy="0"/>
          <a:chOff x="0" y="0"/>
          <a:chExt cx="0" cy="0"/>
        </a:xfrm>
      </p:grpSpPr>
      <p:sp>
        <p:nvSpPr>
          <p:cNvPr id="46" name="Google Shape;46;p7"/>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47" name="Google Shape;47;p7"/>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6641056" y="645459"/>
            <a:ext cx="5005891" cy="553150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1800"/>
              <a:buNone/>
              <a:defRPr sz="1800">
                <a:solidFill>
                  <a:srgbClr val="664790"/>
                </a:solidFill>
              </a:defRPr>
            </a:lvl1pPr>
            <a:lvl2pPr marL="914400" lvl="1" indent="-228600" algn="l">
              <a:lnSpc>
                <a:spcPct val="100000"/>
              </a:lnSpc>
              <a:spcBef>
                <a:spcPts val="500"/>
              </a:spcBef>
              <a:spcAft>
                <a:spcPts val="0"/>
              </a:spcAft>
              <a:buClr>
                <a:srgbClr val="664790"/>
              </a:buClr>
              <a:buSzPts val="1600"/>
              <a:buNone/>
              <a:defRPr sz="1600">
                <a:solidFill>
                  <a:srgbClr val="664790"/>
                </a:solidFill>
              </a:defRPr>
            </a:lvl2pPr>
            <a:lvl3pPr marL="1371600" lvl="2" indent="-228600" algn="l">
              <a:lnSpc>
                <a:spcPct val="100000"/>
              </a:lnSpc>
              <a:spcBef>
                <a:spcPts val="500"/>
              </a:spcBef>
              <a:spcAft>
                <a:spcPts val="0"/>
              </a:spcAft>
              <a:buClr>
                <a:srgbClr val="664790"/>
              </a:buClr>
              <a:buSzPts val="1400"/>
              <a:buNone/>
              <a:defRPr sz="14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7"/>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50" name="Google Shape;50;p7"/>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123729232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graphics">
  <p:cSld name="graphics">
    <p:spTree>
      <p:nvGrpSpPr>
        <p:cNvPr id="1" name="Shape 59"/>
        <p:cNvGrpSpPr/>
        <p:nvPr/>
      </p:nvGrpSpPr>
      <p:grpSpPr>
        <a:xfrm>
          <a:off x="0" y="0"/>
          <a:ext cx="0" cy="0"/>
          <a:chOff x="0" y="0"/>
          <a:chExt cx="0" cy="0"/>
        </a:xfrm>
      </p:grpSpPr>
      <p:sp>
        <p:nvSpPr>
          <p:cNvPr id="60" name="Google Shape;60;p9"/>
          <p:cNvSpPr txBox="1">
            <a:spLocks noGrp="1"/>
          </p:cNvSpPr>
          <p:nvPr>
            <p:ph type="title"/>
          </p:nvPr>
        </p:nvSpPr>
        <p:spPr>
          <a:xfrm>
            <a:off x="616775" y="681038"/>
            <a:ext cx="4403460" cy="1061701"/>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9"/>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62" name="Google Shape;62;p9"/>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64" name="Google Shape;64;p9"/>
          <p:cNvSpPr/>
          <p:nvPr/>
        </p:nvSpPr>
        <p:spPr>
          <a:xfrm>
            <a:off x="0" y="681037"/>
            <a:ext cx="473336" cy="1061702"/>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36009593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ext image 2">
  <p:cSld name="text image 2">
    <p:spTree>
      <p:nvGrpSpPr>
        <p:cNvPr id="1" name="Shape 84"/>
        <p:cNvGrpSpPr/>
        <p:nvPr/>
      </p:nvGrpSpPr>
      <p:grpSpPr>
        <a:xfrm>
          <a:off x="0" y="0"/>
          <a:ext cx="0" cy="0"/>
          <a:chOff x="0" y="0"/>
          <a:chExt cx="0" cy="0"/>
        </a:xfrm>
      </p:grpSpPr>
      <p:sp>
        <p:nvSpPr>
          <p:cNvPr id="85" name="Google Shape;85;p13"/>
          <p:cNvSpPr/>
          <p:nvPr/>
        </p:nvSpPr>
        <p:spPr>
          <a:xfrm>
            <a:off x="6096000" y="42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6" name="Google Shape;86;p13"/>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3"/>
          <p:cNvSpPr txBox="1">
            <a:spLocks noGrp="1"/>
          </p:cNvSpPr>
          <p:nvPr>
            <p:ph type="body" idx="1"/>
          </p:nvPr>
        </p:nvSpPr>
        <p:spPr>
          <a:xfrm>
            <a:off x="6641056" y="645459"/>
            <a:ext cx="5005891" cy="4453666"/>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000"/>
              <a:buNone/>
              <a:defRPr sz="2000">
                <a:solidFill>
                  <a:srgbClr val="664790"/>
                </a:solidFill>
              </a:defRPr>
            </a:lvl1pPr>
            <a:lvl2pPr marL="914400" lvl="1" indent="-228600" algn="l">
              <a:lnSpc>
                <a:spcPct val="100000"/>
              </a:lnSpc>
              <a:spcBef>
                <a:spcPts val="500"/>
              </a:spcBef>
              <a:spcAft>
                <a:spcPts val="0"/>
              </a:spcAft>
              <a:buClr>
                <a:srgbClr val="664790"/>
              </a:buClr>
              <a:buSzPts val="1800"/>
              <a:buNone/>
              <a:defRPr sz="1800">
                <a:solidFill>
                  <a:srgbClr val="664790"/>
                </a:solidFill>
              </a:defRPr>
            </a:lvl2pPr>
            <a:lvl3pPr marL="1371600" lvl="2" indent="-228600" algn="l">
              <a:lnSpc>
                <a:spcPct val="100000"/>
              </a:lnSpc>
              <a:spcBef>
                <a:spcPts val="500"/>
              </a:spcBef>
              <a:spcAft>
                <a:spcPts val="0"/>
              </a:spcAft>
              <a:buClr>
                <a:srgbClr val="664790"/>
              </a:buClr>
              <a:buSzPts val="1600"/>
              <a:buNone/>
              <a:defRPr sz="16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1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9" name="Google Shape;89;p1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91" name="Google Shape;91;p13"/>
          <p:cNvSpPr>
            <a:spLocks noGrp="1"/>
          </p:cNvSpPr>
          <p:nvPr>
            <p:ph type="pic" idx="2"/>
          </p:nvPr>
        </p:nvSpPr>
        <p:spPr>
          <a:xfrm>
            <a:off x="616775" y="3846355"/>
            <a:ext cx="4506096" cy="23306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318774438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full image 1">
  <p:cSld name="full image 1">
    <p:spTree>
      <p:nvGrpSpPr>
        <p:cNvPr id="1" name="Shape 109"/>
        <p:cNvGrpSpPr/>
        <p:nvPr/>
      </p:nvGrpSpPr>
      <p:grpSpPr>
        <a:xfrm>
          <a:off x="0" y="0"/>
          <a:ext cx="0" cy="0"/>
          <a:chOff x="0" y="0"/>
          <a:chExt cx="0" cy="0"/>
        </a:xfrm>
      </p:grpSpPr>
      <p:sp>
        <p:nvSpPr>
          <p:cNvPr id="110" name="Google Shape;110;p16"/>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1" name="Google Shape;111;p16"/>
          <p:cNvSpPr txBox="1">
            <a:spLocks noGrp="1"/>
          </p:cNvSpPr>
          <p:nvPr>
            <p:ph type="title"/>
          </p:nvPr>
        </p:nvSpPr>
        <p:spPr>
          <a:xfrm>
            <a:off x="616775" y="582705"/>
            <a:ext cx="4506096" cy="746687"/>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16"/>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3" name="Google Shape;113;p16"/>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6"/>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15" name="Google Shape;115;p16"/>
          <p:cNvSpPr>
            <a:spLocks noGrp="1"/>
          </p:cNvSpPr>
          <p:nvPr>
            <p:ph type="pic" idx="2"/>
          </p:nvPr>
        </p:nvSpPr>
        <p:spPr>
          <a:xfrm>
            <a:off x="2478841" y="1745700"/>
            <a:ext cx="8957081" cy="4466817"/>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283853008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553034" y="5261489"/>
            <a:ext cx="373900"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02566" y="5261501"/>
            <a:ext cx="373900" cy="280425"/>
          </a:xfrm>
          <a:prstGeom prst="rect">
            <a:avLst/>
          </a:prstGeom>
          <a:noFill/>
          <a:ln>
            <a:noFill/>
          </a:ln>
        </p:spPr>
      </p:pic>
    </p:spTree>
    <p:extLst>
      <p:ext uri="{BB962C8B-B14F-4D97-AF65-F5344CB8AC3E}">
        <p14:creationId xmlns:p14="http://schemas.microsoft.com/office/powerpoint/2010/main" val="41561480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ext 3">
  <p:cSld name="text 3">
    <p:spTree>
      <p:nvGrpSpPr>
        <p:cNvPr id="1" name="Shape 183"/>
        <p:cNvGrpSpPr/>
        <p:nvPr/>
      </p:nvGrpSpPr>
      <p:grpSpPr>
        <a:xfrm>
          <a:off x="0" y="0"/>
          <a:ext cx="0" cy="0"/>
          <a:chOff x="0" y="0"/>
          <a:chExt cx="0" cy="0"/>
        </a:xfrm>
      </p:grpSpPr>
      <p:sp>
        <p:nvSpPr>
          <p:cNvPr id="184" name="Google Shape;184;p25"/>
          <p:cNvSpPr txBox="1">
            <a:spLocks noGrp="1"/>
          </p:cNvSpPr>
          <p:nvPr>
            <p:ph type="title"/>
          </p:nvPr>
        </p:nvSpPr>
        <p:spPr>
          <a:xfrm>
            <a:off x="616774" y="681038"/>
            <a:ext cx="5938219" cy="75548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25"/>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6" name="Google Shape;186;p25"/>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5"/>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8" name="Google Shape;188;p25"/>
          <p:cNvSpPr txBox="1">
            <a:spLocks noGrp="1"/>
          </p:cNvSpPr>
          <p:nvPr>
            <p:ph type="body" idx="1"/>
          </p:nvPr>
        </p:nvSpPr>
        <p:spPr>
          <a:xfrm>
            <a:off x="616775" y="1845946"/>
            <a:ext cx="10929767" cy="4199852"/>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0455021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312308494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234971358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133858783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extLst>
      <p:ext uri="{BB962C8B-B14F-4D97-AF65-F5344CB8AC3E}">
        <p14:creationId xmlns:p14="http://schemas.microsoft.com/office/powerpoint/2010/main" val="253052631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slideLayout" Target="../slideLayouts/slideLayout19.xml"/><Relationship Id="rId3" Type="http://schemas.openxmlformats.org/officeDocument/2006/relationships/slideLayout" Target="../slideLayouts/slideLayout4.xml"/><Relationship Id="rId21" Type="http://schemas.openxmlformats.org/officeDocument/2006/relationships/slideLayout" Target="../slideLayouts/slideLayout22.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20" Type="http://schemas.openxmlformats.org/officeDocument/2006/relationships/slideLayout" Target="../slideLayouts/slideLayout21.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23" Type="http://schemas.openxmlformats.org/officeDocument/2006/relationships/theme" Target="../theme/theme2.xml"/><Relationship Id="rId10" Type="http://schemas.openxmlformats.org/officeDocument/2006/relationships/slideLayout" Target="../slideLayouts/slideLayout11.xml"/><Relationship Id="rId19" Type="http://schemas.openxmlformats.org/officeDocument/2006/relationships/slideLayout" Target="../slideLayouts/slideLayout20.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 Id="rId22"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6.xml"/><Relationship Id="rId7"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theme" Target="../theme/theme4.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33"/>
          <p:cNvPicPr preferRelativeResize="0"/>
          <p:nvPr/>
        </p:nvPicPr>
        <p:blipFill rotWithShape="1">
          <a:blip r:embed="rId4">
            <a:alphaModFix/>
          </a:blip>
          <a:srcRect/>
          <a:stretch/>
        </p:blipFill>
        <p:spPr>
          <a:xfrm>
            <a:off x="0" y="6621462"/>
            <a:ext cx="12192000" cy="246062"/>
          </a:xfrm>
          <a:prstGeom prst="rect">
            <a:avLst/>
          </a:prstGeom>
          <a:noFill/>
          <a:ln>
            <a:noFill/>
          </a:ln>
        </p:spPr>
      </p:pic>
      <p:sp>
        <p:nvSpPr>
          <p:cNvPr id="11" name="Google Shape;11;p33"/>
          <p:cNvSpPr txBox="1"/>
          <p:nvPr/>
        </p:nvSpPr>
        <p:spPr>
          <a:xfrm>
            <a:off x="914400" y="4724400"/>
            <a:ext cx="10363200" cy="1036637"/>
          </a:xfrm>
          <a:prstGeom prst="rect">
            <a:avLst/>
          </a:prstGeom>
          <a:noFill/>
          <a:ln>
            <a:noFill/>
          </a:ln>
        </p:spPr>
        <p:txBody>
          <a:bodyPr spcFirstLastPara="1" wrap="square" lIns="93950" tIns="46975" rIns="93950" bIns="46975" anchor="t" anchorCtr="0">
            <a:norm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chemeClr val="dk1"/>
              </a:solidFill>
              <a:latin typeface="Times New Roman"/>
              <a:ea typeface="Times New Roman"/>
              <a:cs typeface="Times New Roman"/>
              <a:sym typeface="Times New Roman"/>
            </a:endParaRPr>
          </a:p>
        </p:txBody>
      </p:sp>
      <p:pic>
        <p:nvPicPr>
          <p:cNvPr id="12" name="Google Shape;12;p33"/>
          <p:cNvPicPr preferRelativeResize="0"/>
          <p:nvPr/>
        </p:nvPicPr>
        <p:blipFill rotWithShape="1">
          <a:blip r:embed="rId5">
            <a:alphaModFix/>
          </a:blip>
          <a:srcRect/>
          <a:stretch/>
        </p:blipFill>
        <p:spPr>
          <a:xfrm>
            <a:off x="5186362" y="0"/>
            <a:ext cx="1819275" cy="2582862"/>
          </a:xfrm>
          <a:prstGeom prst="rect">
            <a:avLst/>
          </a:prstGeom>
          <a:noFill/>
          <a:ln>
            <a:noFill/>
          </a:ln>
        </p:spPr>
      </p:pic>
      <p:sp>
        <p:nvSpPr>
          <p:cNvPr id="13" name="Google Shape;13;p33"/>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33"/>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x-none"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x-none"/>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x-none" smtClean="0"/>
              <a:t>04.12.2025</a:t>
            </a:fld>
            <a:endParaRPr lang="x-none"/>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x-none" smtClean="0"/>
              <a:t>‹#›</a:t>
            </a:fld>
            <a:endParaRPr lang="x-none"/>
          </a:p>
        </p:txBody>
      </p:sp>
    </p:spTree>
    <p:extLst>
      <p:ext uri="{BB962C8B-B14F-4D97-AF65-F5344CB8AC3E}">
        <p14:creationId xmlns:p14="http://schemas.microsoft.com/office/powerpoint/2010/main" val="39561305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 id="2147483986" r:id="rId15"/>
    <p:sldLayoutId id="2147483987" r:id="rId16"/>
    <p:sldLayoutId id="2147483988" r:id="rId17"/>
    <p:sldLayoutId id="2147483989" r:id="rId18"/>
    <p:sldLayoutId id="2147483990" r:id="rId19"/>
    <p:sldLayoutId id="2147483991" r:id="rId20"/>
    <p:sldLayoutId id="2147483992" r:id="rId21"/>
    <p:sldLayoutId id="2147483993" r:id="rId22"/>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x-none"/>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528570"/>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Lst>
  <p:hf hdr="0" ftr="0" dt="0"/>
  <p:txStyles>
    <p:titleStyle>
      <a:lvl1pPr algn="ctr" defTabSz="1250919" rtl="0" eaLnBrk="0" fontAlgn="base" hangingPunct="0">
        <a:spcBef>
          <a:spcPct val="0"/>
        </a:spcBef>
        <a:spcAft>
          <a:spcPct val="0"/>
        </a:spcAft>
        <a:defRPr sz="6000" kern="1200">
          <a:solidFill>
            <a:schemeClr val="tx1"/>
          </a:solidFill>
          <a:latin typeface="+mj-lt"/>
          <a:ea typeface="MS PGothic" pitchFamily="34" charset="-128"/>
          <a:cs typeface="+mj-cs"/>
        </a:defRPr>
      </a:lvl1pPr>
      <a:lvl2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2pPr>
      <a:lvl3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3pPr>
      <a:lvl4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4pPr>
      <a:lvl5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5pPr>
      <a:lvl6pPr marL="609585" algn="ctr" defTabSz="1250919" rtl="0" eaLnBrk="1" fontAlgn="base" hangingPunct="1">
        <a:spcBef>
          <a:spcPct val="0"/>
        </a:spcBef>
        <a:spcAft>
          <a:spcPct val="0"/>
        </a:spcAft>
        <a:defRPr sz="6000">
          <a:solidFill>
            <a:schemeClr val="tx1"/>
          </a:solidFill>
          <a:latin typeface="Times New Roman" pitchFamily="18" charset="0"/>
        </a:defRPr>
      </a:lvl6pPr>
      <a:lvl7pPr marL="1219170" algn="ctr" defTabSz="1250919" rtl="0" eaLnBrk="1" fontAlgn="base" hangingPunct="1">
        <a:spcBef>
          <a:spcPct val="0"/>
        </a:spcBef>
        <a:spcAft>
          <a:spcPct val="0"/>
        </a:spcAft>
        <a:defRPr sz="6000">
          <a:solidFill>
            <a:schemeClr val="tx1"/>
          </a:solidFill>
          <a:latin typeface="Times New Roman" pitchFamily="18" charset="0"/>
        </a:defRPr>
      </a:lvl7pPr>
      <a:lvl8pPr marL="1828754" algn="ctr" defTabSz="1250919" rtl="0" eaLnBrk="1" fontAlgn="base" hangingPunct="1">
        <a:spcBef>
          <a:spcPct val="0"/>
        </a:spcBef>
        <a:spcAft>
          <a:spcPct val="0"/>
        </a:spcAft>
        <a:defRPr sz="6000">
          <a:solidFill>
            <a:schemeClr val="tx1"/>
          </a:solidFill>
          <a:latin typeface="Times New Roman" pitchFamily="18" charset="0"/>
        </a:defRPr>
      </a:lvl8pPr>
      <a:lvl9pPr marL="2438339" algn="ctr" defTabSz="1250919" rtl="0" eaLnBrk="1" fontAlgn="base" hangingPunct="1">
        <a:spcBef>
          <a:spcPct val="0"/>
        </a:spcBef>
        <a:spcAft>
          <a:spcPct val="0"/>
        </a:spcAft>
        <a:defRPr sz="6000">
          <a:solidFill>
            <a:schemeClr val="tx1"/>
          </a:solidFill>
          <a:latin typeface="Times New Roman" pitchFamily="18" charset="0"/>
        </a:defRPr>
      </a:lvl9pPr>
    </p:titleStyle>
    <p:bodyStyle>
      <a:lvl1pPr marL="467772" indent="-467772" algn="l" defTabSz="1250919" rtl="0" eaLnBrk="0" fontAlgn="base" hangingPunct="0">
        <a:spcBef>
          <a:spcPct val="20000"/>
        </a:spcBef>
        <a:spcAft>
          <a:spcPct val="0"/>
        </a:spcAft>
        <a:buFont typeface="Arial" pitchFamily="34" charset="0"/>
        <a:buChar char="•"/>
        <a:defRPr sz="4400" kern="1200">
          <a:solidFill>
            <a:schemeClr val="tx1"/>
          </a:solidFill>
          <a:latin typeface="+mn-lt"/>
          <a:ea typeface="MS PGothic" pitchFamily="34" charset="-128"/>
          <a:cs typeface="+mn-cs"/>
        </a:defRPr>
      </a:lvl1pPr>
      <a:lvl2pPr marL="1015975" indent="-389457" algn="l" defTabSz="1250919" rtl="0" eaLnBrk="0" fontAlgn="base" hangingPunct="0">
        <a:spcBef>
          <a:spcPct val="20000"/>
        </a:spcBef>
        <a:spcAft>
          <a:spcPct val="0"/>
        </a:spcAft>
        <a:buFont typeface="Arial" pitchFamily="34" charset="0"/>
        <a:buChar char="–"/>
        <a:defRPr sz="3867" kern="1200">
          <a:solidFill>
            <a:schemeClr val="tx1"/>
          </a:solidFill>
          <a:latin typeface="+mn-lt"/>
          <a:ea typeface="MS PGothic" pitchFamily="34" charset="-128"/>
          <a:cs typeface="+mn-cs"/>
        </a:defRPr>
      </a:lvl2pPr>
      <a:lvl3pPr marL="1564178" indent="-311143" algn="l" defTabSz="1250919" rtl="0" eaLnBrk="0" fontAlgn="base" hangingPunct="0">
        <a:spcBef>
          <a:spcPct val="20000"/>
        </a:spcBef>
        <a:spcAft>
          <a:spcPct val="0"/>
        </a:spcAft>
        <a:buFont typeface="Arial" pitchFamily="34" charset="0"/>
        <a:buChar char="•"/>
        <a:defRPr sz="3333" kern="1200">
          <a:solidFill>
            <a:schemeClr val="tx1"/>
          </a:solidFill>
          <a:latin typeface="+mn-lt"/>
          <a:ea typeface="MS PGothic" pitchFamily="34" charset="-128"/>
          <a:cs typeface="+mn-cs"/>
        </a:defRPr>
      </a:lvl3pPr>
      <a:lvl4pPr marL="2190696"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4pPr>
      <a:lvl5pPr marL="2817214"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5pPr>
      <a:lvl6pPr marL="3445027"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6pPr>
      <a:lvl7pPr marL="4071394"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7pPr>
      <a:lvl8pPr marL="4697765"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8pPr>
      <a:lvl9pPr marL="5324130"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9pPr>
    </p:bodyStyle>
    <p:otherStyle>
      <a:defPPr>
        <a:defRPr lang="en-US"/>
      </a:defPPr>
      <a:lvl1pPr marL="0" algn="l" defTabSz="1252735" rtl="0" eaLnBrk="1" latinLnBrk="0" hangingPunct="1">
        <a:defRPr sz="2267" kern="1200">
          <a:solidFill>
            <a:schemeClr val="tx1"/>
          </a:solidFill>
          <a:latin typeface="+mn-lt"/>
          <a:ea typeface="+mn-ea"/>
          <a:cs typeface="+mn-cs"/>
        </a:defRPr>
      </a:lvl1pPr>
      <a:lvl2pPr marL="626368" algn="l" defTabSz="1252735" rtl="0" eaLnBrk="1" latinLnBrk="0" hangingPunct="1">
        <a:defRPr sz="2267" kern="1200">
          <a:solidFill>
            <a:schemeClr val="tx1"/>
          </a:solidFill>
          <a:latin typeface="+mn-lt"/>
          <a:ea typeface="+mn-ea"/>
          <a:cs typeface="+mn-cs"/>
        </a:defRPr>
      </a:lvl2pPr>
      <a:lvl3pPr marL="1252735" algn="l" defTabSz="1252735" rtl="0" eaLnBrk="1" latinLnBrk="0" hangingPunct="1">
        <a:defRPr sz="2267" kern="1200">
          <a:solidFill>
            <a:schemeClr val="tx1"/>
          </a:solidFill>
          <a:latin typeface="+mn-lt"/>
          <a:ea typeface="+mn-ea"/>
          <a:cs typeface="+mn-cs"/>
        </a:defRPr>
      </a:lvl3pPr>
      <a:lvl4pPr marL="1879106" algn="l" defTabSz="1252735" rtl="0" eaLnBrk="1" latinLnBrk="0" hangingPunct="1">
        <a:defRPr sz="2267" kern="1200">
          <a:solidFill>
            <a:schemeClr val="tx1"/>
          </a:solidFill>
          <a:latin typeface="+mn-lt"/>
          <a:ea typeface="+mn-ea"/>
          <a:cs typeface="+mn-cs"/>
        </a:defRPr>
      </a:lvl4pPr>
      <a:lvl5pPr marL="2505473" algn="l" defTabSz="1252735" rtl="0" eaLnBrk="1" latinLnBrk="0" hangingPunct="1">
        <a:defRPr sz="2267" kern="1200">
          <a:solidFill>
            <a:schemeClr val="tx1"/>
          </a:solidFill>
          <a:latin typeface="+mn-lt"/>
          <a:ea typeface="+mn-ea"/>
          <a:cs typeface="+mn-cs"/>
        </a:defRPr>
      </a:lvl5pPr>
      <a:lvl6pPr marL="3131842" algn="l" defTabSz="1252735" rtl="0" eaLnBrk="1" latinLnBrk="0" hangingPunct="1">
        <a:defRPr sz="2267" kern="1200">
          <a:solidFill>
            <a:schemeClr val="tx1"/>
          </a:solidFill>
          <a:latin typeface="+mn-lt"/>
          <a:ea typeface="+mn-ea"/>
          <a:cs typeface="+mn-cs"/>
        </a:defRPr>
      </a:lvl6pPr>
      <a:lvl7pPr marL="3758211" algn="l" defTabSz="1252735" rtl="0" eaLnBrk="1" latinLnBrk="0" hangingPunct="1">
        <a:defRPr sz="2267" kern="1200">
          <a:solidFill>
            <a:schemeClr val="tx1"/>
          </a:solidFill>
          <a:latin typeface="+mn-lt"/>
          <a:ea typeface="+mn-ea"/>
          <a:cs typeface="+mn-cs"/>
        </a:defRPr>
      </a:lvl7pPr>
      <a:lvl8pPr marL="4384577" algn="l" defTabSz="1252735" rtl="0" eaLnBrk="1" latinLnBrk="0" hangingPunct="1">
        <a:defRPr sz="2267" kern="1200">
          <a:solidFill>
            <a:schemeClr val="tx1"/>
          </a:solidFill>
          <a:latin typeface="+mn-lt"/>
          <a:ea typeface="+mn-ea"/>
          <a:cs typeface="+mn-cs"/>
        </a:defRPr>
      </a:lvl8pPr>
      <a:lvl9pPr marL="5010948" algn="l" defTabSz="1252735" rtl="0" eaLnBrk="1" latinLnBrk="0" hangingPunct="1">
        <a:defRPr sz="226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986313916"/>
      </p:ext>
    </p:extLst>
  </p:cSld>
  <p:clrMap bg1="lt1" tx1="dk1" bg2="dk2" tx2="lt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image" Target="../media/image23.jp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chart" Target="../charts/chart8.xml"/><Relationship Id="rId4" Type="http://schemas.openxmlformats.org/officeDocument/2006/relationships/chart" Target="../charts/char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6.xml"/><Relationship Id="rId1" Type="http://schemas.openxmlformats.org/officeDocument/2006/relationships/slideLayout" Target="../slideLayouts/slideLayout18.xml"/><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26.emf"/></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9.xml"/><Relationship Id="rId4" Type="http://schemas.openxmlformats.org/officeDocument/2006/relationships/image" Target="../media/image27.emf"/></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xml"/><Relationship Id="rId1" Type="http://schemas.openxmlformats.org/officeDocument/2006/relationships/slideLayout" Target="../slideLayouts/slideLayout19.xml"/><Relationship Id="rId4" Type="http://schemas.openxmlformats.org/officeDocument/2006/relationships/image" Target="../media/image28.emf"/></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0.xml"/><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8.xml"/><Relationship Id="rId5" Type="http://schemas.openxmlformats.org/officeDocument/2006/relationships/image" Target="../media/image32.png"/><Relationship Id="rId4" Type="http://schemas.openxmlformats.org/officeDocument/2006/relationships/chart" Target="../charts/chart9.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0.jpeg"/><Relationship Id="rId1" Type="http://schemas.openxmlformats.org/officeDocument/2006/relationships/slideLayout" Target="../slideLayouts/slideLayout18.xml"/><Relationship Id="rId5" Type="http://schemas.openxmlformats.org/officeDocument/2006/relationships/image" Target="../media/image34.png"/><Relationship Id="rId4" Type="http://schemas.openxmlformats.org/officeDocument/2006/relationships/chart" Target="../charts/chart10.xml"/></Relationships>
</file>

<file path=ppt/slides/_rels/slide2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0.jpeg"/><Relationship Id="rId1" Type="http://schemas.openxmlformats.org/officeDocument/2006/relationships/slideLayout" Target="../slideLayouts/slideLayout18.xml"/><Relationship Id="rId4" Type="http://schemas.openxmlformats.org/officeDocument/2006/relationships/image" Target="../media/image36.png"/></Relationships>
</file>

<file path=ppt/slides/_rels/slide28.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image" Target="../media/image30.jpeg"/><Relationship Id="rId1" Type="http://schemas.openxmlformats.org/officeDocument/2006/relationships/slideLayout" Target="../slideLayouts/slideLayout18.xml"/><Relationship Id="rId5" Type="http://schemas.openxmlformats.org/officeDocument/2006/relationships/image" Target="../media/image38.png"/><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8.xml"/><Relationship Id="rId5" Type="http://schemas.openxmlformats.org/officeDocument/2006/relationships/image" Target="../media/image43.png"/><Relationship Id="rId4" Type="http://schemas.openxmlformats.org/officeDocument/2006/relationships/image" Target="../media/image42.png"/></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18.xml"/><Relationship Id="rId5" Type="http://schemas.openxmlformats.org/officeDocument/2006/relationships/image" Target="../media/image47.png"/><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3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3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jpeg"/><Relationship Id="rId7" Type="http://schemas.openxmlformats.org/officeDocument/2006/relationships/image" Target="../media/image53.png"/><Relationship Id="rId2" Type="http://schemas.openxmlformats.org/officeDocument/2006/relationships/image" Target="../media/image48.png"/><Relationship Id="rId1" Type="http://schemas.openxmlformats.org/officeDocument/2006/relationships/slideLayout" Target="../slideLayouts/slideLayout37.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37.xml"/><Relationship Id="rId4" Type="http://schemas.openxmlformats.org/officeDocument/2006/relationships/chart" Target="../charts/char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37.xml"/></Relationships>
</file>

<file path=ppt/slides/_rels/slide4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3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1.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1.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1.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49.xml.rels><?xml version="1.0" encoding="UTF-8" standalone="yes"?>
<Relationships xmlns="http://schemas.openxmlformats.org/package/2006/relationships"><Relationship Id="rId8" Type="http://schemas.openxmlformats.org/officeDocument/2006/relationships/image" Target="../media/image60.svg"/><Relationship Id="rId13" Type="http://schemas.microsoft.com/office/2007/relationships/hdphoto" Target="../media/hdphoto1.wdp"/><Relationship Id="rId3" Type="http://schemas.openxmlformats.org/officeDocument/2006/relationships/image" Target="../media/image55.png"/><Relationship Id="rId7" Type="http://schemas.openxmlformats.org/officeDocument/2006/relationships/image" Target="../media/image59.png"/><Relationship Id="rId12" Type="http://schemas.openxmlformats.org/officeDocument/2006/relationships/image" Target="../media/image64.png"/><Relationship Id="rId2" Type="http://schemas.openxmlformats.org/officeDocument/2006/relationships/notesSlide" Target="../notesSlides/notesSlide23.xml"/><Relationship Id="rId1" Type="http://schemas.openxmlformats.org/officeDocument/2006/relationships/slideLayout" Target="../slideLayouts/slideLayout22.xml"/><Relationship Id="rId6" Type="http://schemas.openxmlformats.org/officeDocument/2006/relationships/image" Target="../media/image58.svg"/><Relationship Id="rId11" Type="http://schemas.openxmlformats.org/officeDocument/2006/relationships/image" Target="../media/image63.png"/><Relationship Id="rId5" Type="http://schemas.openxmlformats.org/officeDocument/2006/relationships/image" Target="../media/image57.png"/><Relationship Id="rId10" Type="http://schemas.openxmlformats.org/officeDocument/2006/relationships/image" Target="../media/image62.svg"/><Relationship Id="rId4" Type="http://schemas.openxmlformats.org/officeDocument/2006/relationships/image" Target="../media/image56.svg"/><Relationship Id="rId9" Type="http://schemas.openxmlformats.org/officeDocument/2006/relationships/image" Target="../media/image61.png"/></Relationships>
</file>

<file path=ppt/slides/_rels/slide50.xml.rels><?xml version="1.0" encoding="UTF-8" standalone="yes"?>
<Relationships xmlns="http://schemas.openxmlformats.org/package/2006/relationships"><Relationship Id="rId8" Type="http://schemas.openxmlformats.org/officeDocument/2006/relationships/image" Target="../media/image70.svg"/><Relationship Id="rId3" Type="http://schemas.openxmlformats.org/officeDocument/2006/relationships/image" Target="../media/image65.png"/><Relationship Id="rId7" Type="http://schemas.openxmlformats.org/officeDocument/2006/relationships/image" Target="../media/image69.png"/><Relationship Id="rId2" Type="http://schemas.openxmlformats.org/officeDocument/2006/relationships/notesSlide" Target="../notesSlides/notesSlide24.xml"/><Relationship Id="rId1" Type="http://schemas.openxmlformats.org/officeDocument/2006/relationships/slideLayout" Target="../slideLayouts/slideLayout22.xml"/><Relationship Id="rId6" Type="http://schemas.openxmlformats.org/officeDocument/2006/relationships/image" Target="../media/image68.svg"/><Relationship Id="rId11" Type="http://schemas.openxmlformats.org/officeDocument/2006/relationships/chart" Target="../charts/chart13.xml"/><Relationship Id="rId5" Type="http://schemas.openxmlformats.org/officeDocument/2006/relationships/image" Target="../media/image67.png"/><Relationship Id="rId10" Type="http://schemas.openxmlformats.org/officeDocument/2006/relationships/image" Target="../media/image72.svg"/><Relationship Id="rId4" Type="http://schemas.openxmlformats.org/officeDocument/2006/relationships/image" Target="../media/image66.svg"/><Relationship Id="rId9" Type="http://schemas.openxmlformats.org/officeDocument/2006/relationships/image" Target="../media/image71.png"/></Relationships>
</file>

<file path=ppt/slides/_rels/slide51.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5.xml"/><Relationship Id="rId1" Type="http://schemas.openxmlformats.org/officeDocument/2006/relationships/slideLayout" Target="../slideLayouts/slideLayout18.xml"/><Relationship Id="rId4" Type="http://schemas.openxmlformats.org/officeDocument/2006/relationships/image" Target="../media/image7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title"/>
          </p:nvPr>
        </p:nvSpPr>
        <p:spPr>
          <a:xfrm>
            <a:off x="2209800" y="3095625"/>
            <a:ext cx="7772400" cy="105092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900"/>
              <a:buFont typeface="Arial"/>
              <a:buNone/>
            </a:pPr>
            <a:r>
              <a:rPr lang="lv" sz="2900" b="1" i="0" u="none" dirty="0">
                <a:solidFill>
                  <a:schemeClr val="dk1"/>
                </a:solidFill>
                <a:latin typeface="Verdana" panose="020B0604030504040204" pitchFamily="34" charset="0"/>
                <a:ea typeface="Verdana" panose="020B0604030504040204" pitchFamily="34" charset="0"/>
                <a:cs typeface="Arial"/>
                <a:sym typeface="Arial"/>
              </a:rPr>
              <a:t>Par aktuālo situāciju atbalsta sniegšanā Ukrainas civiliedzīvotājiem </a:t>
            </a:r>
            <a:endParaRPr dirty="0">
              <a:latin typeface="Verdana" panose="020B0604030504040204" pitchFamily="34" charset="0"/>
              <a:ea typeface="Verdana" panose="020B0604030504040204" pitchFamily="34" charset="0"/>
            </a:endParaRPr>
          </a:p>
        </p:txBody>
      </p:sp>
      <p:sp>
        <p:nvSpPr>
          <p:cNvPr id="64" name="Google Shape;64;p1"/>
          <p:cNvSpPr txBox="1">
            <a:spLocks noGrp="1"/>
          </p:cNvSpPr>
          <p:nvPr>
            <p:ph type="body" idx="1"/>
          </p:nvPr>
        </p:nvSpPr>
        <p:spPr>
          <a:xfrm>
            <a:off x="785812" y="4756638"/>
            <a:ext cx="10363200" cy="606670"/>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1600"/>
              <a:buNone/>
            </a:pPr>
            <a:r>
              <a:rPr lang="lv" sz="1600" b="1" i="0" u="none" dirty="0">
                <a:solidFill>
                  <a:schemeClr val="dk1"/>
                </a:solidFill>
                <a:latin typeface="Verdana" panose="020B0604030504040204" pitchFamily="34" charset="0"/>
                <a:ea typeface="Verdana" panose="020B0604030504040204" pitchFamily="34" charset="0"/>
                <a:cs typeface="Arial"/>
                <a:sym typeface="Arial"/>
              </a:rPr>
              <a:t>2025. </a:t>
            </a:r>
            <a:r>
              <a:rPr lang="lv-LV" sz="1600" b="1" i="0" u="none" dirty="0">
                <a:solidFill>
                  <a:schemeClr val="dk1"/>
                </a:solidFill>
                <a:latin typeface="Verdana" panose="020B0604030504040204" pitchFamily="34" charset="0"/>
                <a:ea typeface="Verdana" panose="020B0604030504040204" pitchFamily="34" charset="0"/>
                <a:cs typeface="Arial"/>
                <a:sym typeface="Arial"/>
              </a:rPr>
              <a:t>g</a:t>
            </a:r>
            <a:r>
              <a:rPr lang="lv" sz="1600" b="1" i="0" u="none" dirty="0">
                <a:solidFill>
                  <a:schemeClr val="dk1"/>
                </a:solidFill>
                <a:latin typeface="Verdana" panose="020B0604030504040204" pitchFamily="34" charset="0"/>
                <a:ea typeface="Verdana" panose="020B0604030504040204" pitchFamily="34" charset="0"/>
                <a:cs typeface="Arial"/>
                <a:sym typeface="Arial"/>
              </a:rPr>
              <a:t>ad</a:t>
            </a:r>
            <a:r>
              <a:rPr lang="lv-LV" sz="1600" b="1" i="0" u="none">
                <a:solidFill>
                  <a:schemeClr val="dk1"/>
                </a:solidFill>
                <a:latin typeface="Verdana" panose="020B0604030504040204" pitchFamily="34" charset="0"/>
                <a:ea typeface="Verdana" panose="020B0604030504040204" pitchFamily="34" charset="0"/>
                <a:cs typeface="Arial"/>
                <a:sym typeface="Arial"/>
              </a:rPr>
              <a:t>a </a:t>
            </a:r>
            <a:r>
              <a:rPr lang="lv-LV" sz="1600" b="1">
                <a:latin typeface="Verdana" panose="020B0604030504040204" pitchFamily="34" charset="0"/>
                <a:ea typeface="Verdana" panose="020B0604030504040204" pitchFamily="34" charset="0"/>
                <a:cs typeface="Arial"/>
                <a:sym typeface="Arial"/>
              </a:rPr>
              <a:t>dece</a:t>
            </a:r>
            <a:r>
              <a:rPr lang="lv-LV" sz="1600" b="1" i="0" u="none">
                <a:solidFill>
                  <a:schemeClr val="dk1"/>
                </a:solidFill>
                <a:latin typeface="Verdana" panose="020B0604030504040204" pitchFamily="34" charset="0"/>
                <a:ea typeface="Verdana" panose="020B0604030504040204" pitchFamily="34" charset="0"/>
                <a:cs typeface="Arial"/>
                <a:sym typeface="Arial"/>
              </a:rPr>
              <a:t>mbris</a:t>
            </a:r>
            <a:endParaRPr dirty="0">
              <a:latin typeface="Verdana" panose="020B0604030504040204" pitchFamily="34" charset="0"/>
              <a:ea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734733" y="304802"/>
            <a:ext cx="8847667" cy="1066799"/>
          </a:xfrm>
        </p:spPr>
        <p:txBody>
          <a:bodyPr>
            <a:normAutofit fontScale="90000"/>
          </a:bodyPr>
          <a:lstStyle/>
          <a:p>
            <a:pPr algn="ctr">
              <a:lnSpc>
                <a:spcPct val="110000"/>
              </a:lnSpc>
            </a:pPr>
            <a:r>
              <a:rPr lang="lv-LV" sz="2700" b="1" dirty="0">
                <a:latin typeface="Verdana" panose="020B0604030504040204" pitchFamily="34" charset="0"/>
                <a:ea typeface="Verdana" panose="020B0604030504040204" pitchFamily="34" charset="0"/>
              </a:rPr>
              <a:t>Ukrainas pilsoņu ieceļošana Latvijas Republikā  pār ārējo robežu</a:t>
            </a:r>
            <a:br>
              <a:rPr lang="lv-LV" sz="2400" b="1" dirty="0">
                <a:latin typeface="Verdana" panose="020B0604030504040204" pitchFamily="34" charset="0"/>
                <a:ea typeface="Verdana" panose="020B0604030504040204" pitchFamily="34" charset="0"/>
              </a:rPr>
            </a:br>
            <a:r>
              <a:rPr lang="lv-LV" sz="1800" dirty="0">
                <a:latin typeface="Verdana" panose="020B0604030504040204" pitchFamily="34" charset="0"/>
                <a:ea typeface="Verdana" panose="020B0604030504040204" pitchFamily="34" charset="0"/>
              </a:rPr>
              <a:t>(</a:t>
            </a:r>
            <a:r>
              <a:rPr lang="lv-LV" sz="1800" b="1" dirty="0">
                <a:solidFill>
                  <a:schemeClr val="tx1"/>
                </a:solidFill>
                <a:latin typeface="Verdana" panose="020B0604030504040204" pitchFamily="34" charset="0"/>
                <a:ea typeface="Verdana" panose="020B0604030504040204" pitchFamily="34" charset="0"/>
              </a:rPr>
              <a:t>dati uz 01.12.2025.)</a:t>
            </a:r>
            <a:endParaRPr lang="lv-LV" sz="1800"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32933" y="1566333"/>
            <a:ext cx="10549467" cy="4859867"/>
          </a:xfrm>
        </p:spPr>
        <p:txBody>
          <a:bodyPr/>
          <a:lstStyle/>
          <a:p>
            <a:pPr algn="just">
              <a:lnSpc>
                <a:spcPct val="110000"/>
              </a:lnSpc>
            </a:pPr>
            <a:r>
              <a:rPr lang="lv-LV" sz="1400" dirty="0">
                <a:solidFill>
                  <a:schemeClr val="tx1"/>
                </a:solidFill>
                <a:latin typeface="Verdana" panose="020B0604030504040204" pitchFamily="34" charset="0"/>
                <a:ea typeface="Verdana" panose="020B0604030504040204" pitchFamily="34" charset="0"/>
              </a:rPr>
              <a:t>2025. gadā Latvijā pār ārējo robežu kopā ir ieceļojuši </a:t>
            </a:r>
            <a:r>
              <a:rPr lang="lv-LV" sz="1400" b="1" dirty="0">
                <a:effectLst/>
                <a:latin typeface="+mn-lt"/>
                <a:ea typeface="Calibri" panose="020F0502020204030204" pitchFamily="34" charset="0"/>
              </a:rPr>
              <a:t>18 210</a:t>
            </a:r>
            <a:r>
              <a:rPr lang="lv-LV" sz="1400" dirty="0">
                <a:solidFill>
                  <a:schemeClr val="tx1"/>
                </a:solidFill>
                <a:latin typeface="+mn-lt"/>
                <a:ea typeface="Verdana" panose="020B0604030504040204" pitchFamily="34" charset="0"/>
              </a:rPr>
              <a:t> </a:t>
            </a:r>
            <a:r>
              <a:rPr lang="lv-LV" sz="1400" dirty="0">
                <a:solidFill>
                  <a:schemeClr val="tx1"/>
                </a:solidFill>
                <a:latin typeface="Verdana" panose="020B0604030504040204" pitchFamily="34" charset="0"/>
                <a:ea typeface="Verdana" panose="020B0604030504040204" pitchFamily="34" charset="0"/>
              </a:rPr>
              <a:t>Ukrainas pilsoņi; </a:t>
            </a:r>
            <a:r>
              <a:rPr lang="lv-LV" sz="1400" b="1" dirty="0">
                <a:solidFill>
                  <a:schemeClr val="tx1"/>
                </a:solidFill>
                <a:latin typeface="Verdana" panose="020B0604030504040204" pitchFamily="34" charset="0"/>
                <a:ea typeface="Verdana" panose="020B0604030504040204" pitchFamily="34" charset="0"/>
              </a:rPr>
              <a:t>plūsma saglabājas mērena un stabila, ar nedaudz pieaugošu tendenci vasaras periodā</a:t>
            </a:r>
            <a:r>
              <a:rPr lang="lv-LV" sz="1400" dirty="0">
                <a:solidFill>
                  <a:schemeClr val="tx1"/>
                </a:solidFill>
                <a:latin typeface="Verdana" panose="020B0604030504040204" pitchFamily="34" charset="0"/>
                <a:ea typeface="Verdana" panose="020B0604030504040204" pitchFamily="34" charset="0"/>
              </a:rPr>
              <a:t>. Lielākā daļa, kas ieceļojusi caur ārējo robežu, </a:t>
            </a:r>
            <a:r>
              <a:rPr lang="lv-LV" sz="1400" b="1" dirty="0">
                <a:solidFill>
                  <a:schemeClr val="tx1"/>
                </a:solidFill>
                <a:latin typeface="Verdana" panose="020B0604030504040204" pitchFamily="34" charset="0"/>
                <a:ea typeface="Verdana" panose="020B0604030504040204" pitchFamily="34" charset="0"/>
              </a:rPr>
              <a:t>ieceļo caur lidostu «Rīga» – 83%. </a:t>
            </a:r>
            <a:endParaRPr lang="lv-LV" sz="1400" dirty="0"/>
          </a:p>
          <a:p>
            <a:endParaRPr lang="lv-LV" dirty="0"/>
          </a:p>
          <a:p>
            <a:endParaRPr lang="lv-LV" dirty="0"/>
          </a:p>
          <a:p>
            <a:endParaRPr lang="lv-LV" dirty="0"/>
          </a:p>
        </p:txBody>
      </p:sp>
      <p:graphicFrame>
        <p:nvGraphicFramePr>
          <p:cNvPr id="6" name="Chart 5">
            <a:extLst>
              <a:ext uri="{FF2B5EF4-FFF2-40B4-BE49-F238E27FC236}">
                <a16:creationId xmlns:a16="http://schemas.microsoft.com/office/drawing/2014/main" id="{C2B904E1-3227-40D3-AFC8-E68741F69623}"/>
              </a:ext>
            </a:extLst>
          </p:cNvPr>
          <p:cNvGraphicFramePr>
            <a:graphicFrameLocks/>
          </p:cNvGraphicFramePr>
          <p:nvPr>
            <p:extLst>
              <p:ext uri="{D42A27DB-BD31-4B8C-83A1-F6EECF244321}">
                <p14:modId xmlns:p14="http://schemas.microsoft.com/office/powerpoint/2010/main" val="3657191103"/>
              </p:ext>
            </p:extLst>
          </p:nvPr>
        </p:nvGraphicFramePr>
        <p:xfrm>
          <a:off x="1642533" y="2442633"/>
          <a:ext cx="9093200" cy="391583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5754224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CB234-57C8-4D03-A5FC-5BEE6C089737}"/>
              </a:ext>
            </a:extLst>
          </p:cNvPr>
          <p:cNvSpPr>
            <a:spLocks noGrp="1"/>
          </p:cNvSpPr>
          <p:nvPr>
            <p:ph type="title"/>
          </p:nvPr>
        </p:nvSpPr>
        <p:spPr>
          <a:xfrm>
            <a:off x="2429934" y="482858"/>
            <a:ext cx="9355666" cy="973409"/>
          </a:xfrm>
        </p:spPr>
        <p:txBody>
          <a:bodyPr>
            <a:normAutofit fontScale="90000"/>
          </a:bodyPr>
          <a:lstStyle/>
          <a:p>
            <a:pPr algn="ctr">
              <a:lnSpc>
                <a:spcPct val="110000"/>
              </a:lnSpc>
            </a:pPr>
            <a:r>
              <a:rPr lang="lv" sz="2700" b="1" dirty="0">
                <a:solidFill>
                  <a:schemeClr val="tx1"/>
                </a:solidFill>
                <a:latin typeface="Verdana" panose="020B0604030504040204" pitchFamily="34" charset="0"/>
                <a:ea typeface="Verdana" panose="020B0604030504040204" pitchFamily="34" charset="0"/>
              </a:rPr>
              <a:t>Ukrainas civiliedzīvotāji Fizisko personu reģistrā (1)</a:t>
            </a:r>
            <a:br>
              <a:rPr lang="lv" sz="2400" b="1" dirty="0">
                <a:solidFill>
                  <a:schemeClr val="tx1"/>
                </a:solidFill>
                <a:latin typeface="Verdana" panose="020B0604030504040204" pitchFamily="34" charset="0"/>
                <a:ea typeface="Verdana" panose="020B0604030504040204" pitchFamily="34" charset="0"/>
              </a:rPr>
            </a:br>
            <a:r>
              <a:rPr lang="lv" sz="1800" b="1" dirty="0">
                <a:solidFill>
                  <a:schemeClr val="tx1"/>
                </a:solidFill>
                <a:latin typeface="Verdana" panose="020B0604030504040204" pitchFamily="34" charset="0"/>
                <a:ea typeface="Verdana" panose="020B0604030504040204" pitchFamily="34" charset="0"/>
              </a:rPr>
              <a:t>(dati uz 01.12.2025.)</a:t>
            </a:r>
            <a:endParaRPr lang="lv-LV" sz="1800" dirty="0"/>
          </a:p>
        </p:txBody>
      </p:sp>
      <p:sp>
        <p:nvSpPr>
          <p:cNvPr id="4" name="Content Placeholder 3">
            <a:extLst>
              <a:ext uri="{FF2B5EF4-FFF2-40B4-BE49-F238E27FC236}">
                <a16:creationId xmlns:a16="http://schemas.microsoft.com/office/drawing/2014/main" id="{B3C64827-44BC-4D79-8D55-074D31148AD6}"/>
              </a:ext>
            </a:extLst>
          </p:cNvPr>
          <p:cNvSpPr>
            <a:spLocks noGrp="1"/>
          </p:cNvSpPr>
          <p:nvPr>
            <p:ph sz="half" idx="2"/>
          </p:nvPr>
        </p:nvSpPr>
        <p:spPr>
          <a:xfrm>
            <a:off x="5207002" y="2125133"/>
            <a:ext cx="3141131" cy="3513667"/>
          </a:xfrm>
        </p:spPr>
        <p:txBody>
          <a:bodyPr>
            <a:normAutofit/>
          </a:bodyPr>
          <a:lstStyle/>
          <a:p>
            <a:pPr marL="0" indent="0">
              <a:buNone/>
            </a:pPr>
            <a:endParaRPr lang="lv-LV" dirty="0">
              <a:solidFill>
                <a:schemeClr val="tx1"/>
              </a:solidFill>
              <a:latin typeface="Verdana" panose="020B0604030504040204" pitchFamily="34" charset="0"/>
              <a:ea typeface="Verdana" panose="020B0604030504040204" pitchFamily="34" charset="0"/>
            </a:endParaRPr>
          </a:p>
          <a:p>
            <a:pPr marL="0" indent="0">
              <a:buNone/>
            </a:pPr>
            <a:endParaRPr lang="lv-LV" dirty="0"/>
          </a:p>
          <a:p>
            <a:pPr marL="0" indent="0" algn="just">
              <a:buNone/>
            </a:pPr>
            <a:endParaRPr lang="lv-LV" dirty="0"/>
          </a:p>
          <a:p>
            <a:pPr marL="0" indent="0">
              <a:buNone/>
            </a:pPr>
            <a:endParaRPr lang="lv-LV" dirty="0"/>
          </a:p>
          <a:p>
            <a:pPr marL="0" indent="0">
              <a:buNone/>
            </a:pPr>
            <a:endParaRPr lang="lv-LV" dirty="0"/>
          </a:p>
        </p:txBody>
      </p:sp>
      <p:sp>
        <p:nvSpPr>
          <p:cNvPr id="7" name="Text Placeholder 6">
            <a:extLst>
              <a:ext uri="{FF2B5EF4-FFF2-40B4-BE49-F238E27FC236}">
                <a16:creationId xmlns:a16="http://schemas.microsoft.com/office/drawing/2014/main" id="{2E98D965-3305-483E-BEE1-396E6962872E}"/>
              </a:ext>
            </a:extLst>
          </p:cNvPr>
          <p:cNvSpPr>
            <a:spLocks noGrp="1"/>
          </p:cNvSpPr>
          <p:nvPr>
            <p:ph type="body" sz="quarter" idx="10"/>
          </p:nvPr>
        </p:nvSpPr>
        <p:spPr>
          <a:xfrm>
            <a:off x="812800" y="5701514"/>
            <a:ext cx="10769600" cy="673628"/>
          </a:xfrm>
        </p:spPr>
        <p:txBody>
          <a:bodyPr>
            <a:normAutofit/>
          </a:bodyPr>
          <a:lstStyle/>
          <a:p>
            <a:endParaRPr lang="lv-LV" sz="1200" dirty="0">
              <a:solidFill>
                <a:schemeClr val="tx1"/>
              </a:solidFill>
              <a:latin typeface="Verdana" panose="020B0604030504040204" pitchFamily="34" charset="0"/>
              <a:ea typeface="Verdana" panose="020B0604030504040204" pitchFamily="34" charset="0"/>
            </a:endParaRPr>
          </a:p>
          <a:p>
            <a:endParaRPr lang="lv-LV" dirty="0"/>
          </a:p>
        </p:txBody>
      </p:sp>
      <p:sp>
        <p:nvSpPr>
          <p:cNvPr id="9" name="Slide Number Placeholder 8">
            <a:extLst>
              <a:ext uri="{FF2B5EF4-FFF2-40B4-BE49-F238E27FC236}">
                <a16:creationId xmlns:a16="http://schemas.microsoft.com/office/drawing/2014/main" id="{1EE4629E-0803-4FCD-A7FF-D045C1F946CA}"/>
              </a:ext>
            </a:extLst>
          </p:cNvPr>
          <p:cNvSpPr>
            <a:spLocks noGrp="1"/>
          </p:cNvSpPr>
          <p:nvPr>
            <p:ph type="sldNum" sz="quarter" idx="18"/>
          </p:nvPr>
        </p:nvSpPr>
        <p:spPr/>
        <p:txBody>
          <a:bodyPr/>
          <a:lstStyle/>
          <a:p>
            <a:pPr>
              <a:defRPr/>
            </a:pPr>
            <a:fld id="{9487133D-6309-4441-93AC-8C7C2CB051CA}" type="slidenum">
              <a:rPr lang="en-US" altLang="lv-LV" smtClean="0"/>
              <a:pPr>
                <a:defRPr/>
              </a:pPr>
              <a:t>3</a:t>
            </a:fld>
            <a:endParaRPr lang="en-US" altLang="lv-LV"/>
          </a:p>
        </p:txBody>
      </p:sp>
      <p:sp>
        <p:nvSpPr>
          <p:cNvPr id="11" name="Text Placeholder 6">
            <a:extLst>
              <a:ext uri="{FF2B5EF4-FFF2-40B4-BE49-F238E27FC236}">
                <a16:creationId xmlns:a16="http://schemas.microsoft.com/office/drawing/2014/main" id="{DC021E44-E40B-4092-9B15-4752BDB2BCE5}"/>
              </a:ext>
            </a:extLst>
          </p:cNvPr>
          <p:cNvSpPr txBox="1">
            <a:spLocks/>
          </p:cNvSpPr>
          <p:nvPr/>
        </p:nvSpPr>
        <p:spPr>
          <a:xfrm>
            <a:off x="1058333" y="1539611"/>
            <a:ext cx="10380134" cy="940061"/>
          </a:xfrm>
          <a:prstGeom prst="rect">
            <a:avLst/>
          </a:prstGeom>
        </p:spPr>
        <p:txBody>
          <a:bodyPr vert="horz" lIns="91440" tIns="45720" rIns="91440" bIns="45720" rtlCol="0">
            <a:normAutofit/>
          </a:bodyPr>
          <a:lstStyle>
            <a:lvl1pPr marL="0" indent="0" algn="l" defTabSz="642915" rtl="0" eaLnBrk="1" latinLnBrk="0" hangingPunct="1">
              <a:lnSpc>
                <a:spcPct val="90000"/>
              </a:lnSpc>
              <a:spcBef>
                <a:spcPts val="703"/>
              </a:spcBef>
              <a:buFont typeface="Arial" panose="020B0604020202020204" pitchFamily="34" charset="0"/>
              <a:buNone/>
              <a:defRPr sz="1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114300" indent="0" algn="just">
              <a:buNone/>
            </a:pPr>
            <a:r>
              <a:rPr lang="lv-LV" sz="1400" dirty="0">
                <a:latin typeface="Verdana" panose="020B0604030504040204" pitchFamily="34" charset="0"/>
                <a:ea typeface="Verdana" panose="020B0604030504040204" pitchFamily="34" charset="0"/>
              </a:rPr>
              <a:t>FPRIS iekļauti </a:t>
            </a:r>
            <a:r>
              <a:rPr lang="lv-LV" sz="1400" b="1" dirty="0">
                <a:latin typeface="Verdana" panose="020B0604030504040204" pitchFamily="34" charset="0"/>
                <a:ea typeface="Verdana" panose="020B0604030504040204" pitchFamily="34" charset="0"/>
              </a:rPr>
              <a:t>31 412 </a:t>
            </a:r>
            <a:r>
              <a:rPr lang="lv-LV" sz="1400" dirty="0">
                <a:latin typeface="Verdana" panose="020B0604030504040204" pitchFamily="34" charset="0"/>
                <a:ea typeface="Verdana" panose="020B0604030504040204" pitchFamily="34" charset="0"/>
              </a:rPr>
              <a:t>Ukrainas civiliedzīvotāji, kuriem ir noteikts Latvijas </a:t>
            </a:r>
            <a:r>
              <a:rPr lang="lv-LV" sz="1400" b="1" dirty="0">
                <a:latin typeface="Verdana" panose="020B0604030504040204" pitchFamily="34" charset="0"/>
                <a:ea typeface="Verdana" panose="020B0604030504040204" pitchFamily="34" charset="0"/>
              </a:rPr>
              <a:t>pagaidu aizsardzības statuss</a:t>
            </a:r>
            <a:r>
              <a:rPr lang="lv-LV" sz="1400" dirty="0">
                <a:latin typeface="Verdana" panose="020B0604030504040204" pitchFamily="34" charset="0"/>
                <a:ea typeface="Verdana" panose="020B0604030504040204" pitchFamily="34" charset="0"/>
              </a:rPr>
              <a:t>.</a:t>
            </a:r>
          </a:p>
          <a:p>
            <a:pPr marL="114300" indent="0" algn="just">
              <a:lnSpc>
                <a:spcPct val="110000"/>
              </a:lnSpc>
              <a:buNone/>
            </a:pPr>
            <a:r>
              <a:rPr lang="lv-LV" sz="1400" dirty="0">
                <a:latin typeface="Verdana" panose="020B0604030504040204" pitchFamily="34" charset="0"/>
                <a:ea typeface="Verdana" panose="020B0604030504040204" pitchFamily="34" charset="0"/>
              </a:rPr>
              <a:t>2025. gadā Ukrainas civiliedzīvotāju plūsma Latvijā saglabājas </a:t>
            </a:r>
            <a:r>
              <a:rPr lang="lv-LV" sz="1400" b="1" dirty="0">
                <a:latin typeface="Verdana" panose="020B0604030504040204" pitchFamily="34" charset="0"/>
                <a:ea typeface="Verdana" panose="020B0604030504040204" pitchFamily="34" charset="0"/>
              </a:rPr>
              <a:t>mērena un stabila</a:t>
            </a:r>
            <a:r>
              <a:rPr lang="lv-LV" sz="1400" dirty="0">
                <a:latin typeface="Verdana" panose="020B0604030504040204" pitchFamily="34" charset="0"/>
                <a:ea typeface="Verdana" panose="020B0604030504040204" pitchFamily="34" charset="0"/>
              </a:rPr>
              <a:t>; no jauna mēnesī tiek reģistrēti </a:t>
            </a:r>
            <a:r>
              <a:rPr lang="lv-LV" sz="1400" b="1" dirty="0">
                <a:latin typeface="Verdana" panose="020B0604030504040204" pitchFamily="34" charset="0"/>
                <a:ea typeface="Verdana" panose="020B0604030504040204" pitchFamily="34" charset="0"/>
              </a:rPr>
              <a:t>vidēji ap 600 </a:t>
            </a:r>
            <a:r>
              <a:rPr lang="lv-LV" sz="1400" dirty="0">
                <a:latin typeface="Verdana" panose="020B0604030504040204" pitchFamily="34" charset="0"/>
                <a:ea typeface="Verdana" panose="020B0604030504040204" pitchFamily="34" charset="0"/>
              </a:rPr>
              <a:t>Ukrainas civiliedzīvotāji. Kopš kara sākuma </a:t>
            </a:r>
            <a:r>
              <a:rPr lang="lv-LV" sz="1400" b="1" dirty="0">
                <a:latin typeface="Verdana" panose="020B0604030504040204" pitchFamily="34" charset="0"/>
                <a:ea typeface="Verdana" panose="020B0604030504040204" pitchFamily="34" charset="0"/>
              </a:rPr>
              <a:t>statuss anulēts 30 551 personai</a:t>
            </a:r>
            <a:r>
              <a:rPr lang="lv-LV" sz="1400" dirty="0">
                <a:latin typeface="Verdana" panose="020B0604030504040204" pitchFamily="34" charset="0"/>
                <a:ea typeface="Verdana" panose="020B0604030504040204" pitchFamily="34" charset="0"/>
              </a:rPr>
              <a:t>. </a:t>
            </a:r>
          </a:p>
          <a:p>
            <a:pPr>
              <a:buClrTx/>
            </a:pPr>
            <a:endParaRPr lang="lv-LV" sz="1200" dirty="0"/>
          </a:p>
          <a:p>
            <a:pPr>
              <a:buClrTx/>
            </a:pPr>
            <a:endParaRPr lang="lv-LV" dirty="0"/>
          </a:p>
        </p:txBody>
      </p:sp>
      <p:sp>
        <p:nvSpPr>
          <p:cNvPr id="12" name="Content Placeholder 3">
            <a:extLst>
              <a:ext uri="{FF2B5EF4-FFF2-40B4-BE49-F238E27FC236}">
                <a16:creationId xmlns:a16="http://schemas.microsoft.com/office/drawing/2014/main" id="{90AAEF41-92B8-45E8-A659-A7BBCA978029}"/>
              </a:ext>
            </a:extLst>
          </p:cNvPr>
          <p:cNvSpPr txBox="1">
            <a:spLocks/>
          </p:cNvSpPr>
          <p:nvPr/>
        </p:nvSpPr>
        <p:spPr>
          <a:xfrm>
            <a:off x="8678333" y="2125133"/>
            <a:ext cx="2904067" cy="3725929"/>
          </a:xfrm>
          <a:prstGeom prst="rect">
            <a:avLst/>
          </a:prstGeom>
        </p:spPr>
        <p:txBody>
          <a:bodyPr vert="horz" lIns="91440" tIns="45720" rIns="91440" bIns="45720" rtlCol="0">
            <a:normAutofit/>
          </a:bodyPr>
          <a:lstStyle>
            <a:lvl1pPr marL="160729" indent="-160729" algn="l" defTabSz="642915" rtl="0" eaLnBrk="1" latinLnBrk="0" hangingPunct="1">
              <a:lnSpc>
                <a:spcPct val="90000"/>
              </a:lnSpc>
              <a:spcBef>
                <a:spcPts val="703"/>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482186"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803643"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1125101"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1446558" indent="-160729" algn="l" defTabSz="642915" rtl="0" eaLnBrk="1" latinLnBrk="0" hangingPunct="1">
              <a:lnSpc>
                <a:spcPct val="90000"/>
              </a:lnSpc>
              <a:spcBef>
                <a:spcPts val="352"/>
              </a:spcBef>
              <a:buFont typeface="Arial" panose="020B0604020202020204" pitchFamily="34" charset="0"/>
              <a:buChar char="•"/>
              <a:defRPr sz="2000" kern="1200">
                <a:solidFill>
                  <a:schemeClr val="tx1"/>
                </a:solidFill>
                <a:latin typeface="Verdana" panose="020B0604030504040204" pitchFamily="34" charset="0"/>
                <a:ea typeface="Verdana" panose="020B0604030504040204" pitchFamily="34" charset="0"/>
                <a:cs typeface="Verdana" panose="020B0604030504040204" pitchFamily="34" charset="0"/>
              </a:defRPr>
            </a:lvl5pPr>
            <a:lvl6pPr marL="1768015"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700" kern="1200">
                <a:solidFill>
                  <a:schemeClr val="tx1"/>
                </a:solidFill>
                <a:latin typeface="+mn-lt"/>
                <a:ea typeface="+mn-ea"/>
                <a:cs typeface="+mn-cs"/>
              </a:defRPr>
            </a:lvl9pPr>
          </a:lstStyle>
          <a:p>
            <a:pPr marL="0" indent="0">
              <a:buClrTx/>
              <a:buFont typeface="Arial" panose="020B0604020202020204" pitchFamily="34" charset="0"/>
              <a:buNone/>
            </a:pPr>
            <a:endParaRPr lang="lv-LV" dirty="0"/>
          </a:p>
          <a:p>
            <a:pPr marL="0" indent="0" algn="just">
              <a:buClrTx/>
              <a:buFont typeface="Arial" panose="020B0604020202020204" pitchFamily="34" charset="0"/>
              <a:buNone/>
            </a:pPr>
            <a:endParaRPr lang="lv-LV" dirty="0"/>
          </a:p>
          <a:p>
            <a:pPr marL="0" indent="0">
              <a:buClrTx/>
              <a:buFont typeface="Arial" panose="020B0604020202020204" pitchFamily="34" charset="0"/>
              <a:buNone/>
            </a:pPr>
            <a:endParaRPr lang="lv-LV" dirty="0"/>
          </a:p>
          <a:p>
            <a:pPr marL="0" indent="0">
              <a:buClrTx/>
              <a:buFont typeface="Arial" panose="020B0604020202020204" pitchFamily="34" charset="0"/>
              <a:buNone/>
            </a:pPr>
            <a:endParaRPr lang="lv-LV" dirty="0"/>
          </a:p>
        </p:txBody>
      </p:sp>
      <p:graphicFrame>
        <p:nvGraphicFramePr>
          <p:cNvPr id="15" name="Content Placeholder 14">
            <a:extLst>
              <a:ext uri="{FF2B5EF4-FFF2-40B4-BE49-F238E27FC236}">
                <a16:creationId xmlns:a16="http://schemas.microsoft.com/office/drawing/2014/main" id="{EB152ED4-9475-4880-BD60-08D36E2FB829}"/>
              </a:ext>
            </a:extLst>
          </p:cNvPr>
          <p:cNvGraphicFramePr>
            <a:graphicFrameLocks noGrp="1"/>
          </p:cNvGraphicFramePr>
          <p:nvPr>
            <p:ph sz="half" idx="1"/>
            <p:extLst>
              <p:ext uri="{D42A27DB-BD31-4B8C-83A1-F6EECF244321}">
                <p14:modId xmlns:p14="http://schemas.microsoft.com/office/powerpoint/2010/main" val="3592206951"/>
              </p:ext>
            </p:extLst>
          </p:nvPr>
        </p:nvGraphicFramePr>
        <p:xfrm>
          <a:off x="1143001" y="2479671"/>
          <a:ext cx="5774266" cy="3725929"/>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7" name="Chart 16">
            <a:extLst>
              <a:ext uri="{FF2B5EF4-FFF2-40B4-BE49-F238E27FC236}">
                <a16:creationId xmlns:a16="http://schemas.microsoft.com/office/drawing/2014/main" id="{6481DB9B-F892-4043-83F5-BB62AB6952A4}"/>
              </a:ext>
            </a:extLst>
          </p:cNvPr>
          <p:cNvGraphicFramePr>
            <a:graphicFrameLocks/>
          </p:cNvGraphicFramePr>
          <p:nvPr>
            <p:extLst>
              <p:ext uri="{D42A27DB-BD31-4B8C-83A1-F6EECF244321}">
                <p14:modId xmlns:p14="http://schemas.microsoft.com/office/powerpoint/2010/main" val="109894052"/>
              </p:ext>
            </p:extLst>
          </p:nvPr>
        </p:nvGraphicFramePr>
        <p:xfrm>
          <a:off x="7459134" y="3133858"/>
          <a:ext cx="3979334" cy="2567656"/>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7018303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446867" y="381000"/>
            <a:ext cx="9271000" cy="990601"/>
          </a:xfrm>
        </p:spPr>
        <p:txBody>
          <a:bodyPr>
            <a:normAutofit/>
          </a:bodyPr>
          <a:lstStyle/>
          <a:p>
            <a:pPr algn="ctr">
              <a:lnSpc>
                <a:spcPct val="110000"/>
              </a:lnSpc>
            </a:pPr>
            <a:r>
              <a:rPr lang="lv" b="1" dirty="0">
                <a:solidFill>
                  <a:schemeClr val="tx1"/>
                </a:solidFill>
                <a:latin typeface="Verdana" panose="020B0604030504040204" pitchFamily="34" charset="0"/>
                <a:ea typeface="Verdana" panose="020B0604030504040204" pitchFamily="34" charset="0"/>
              </a:rPr>
              <a:t>Ukrainas civiliedzīvotāji Fizisko personu reģistrā (2)</a:t>
            </a:r>
            <a:br>
              <a:rPr lang="lv" sz="16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(dati uz 01.12.2025.)</a:t>
            </a:r>
            <a:endParaRPr lang="lv-LV" sz="1600"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32933" y="1566333"/>
            <a:ext cx="10684934" cy="4707467"/>
          </a:xfrm>
        </p:spPr>
        <p:txBody>
          <a:bodyPr/>
          <a:lstStyle/>
          <a:p>
            <a:pPr algn="just">
              <a:lnSpc>
                <a:spcPct val="110000"/>
              </a:lnSpc>
            </a:pPr>
            <a:r>
              <a:rPr lang="lv-LV" sz="1400" dirty="0">
                <a:solidFill>
                  <a:schemeClr val="tx1"/>
                </a:solidFill>
                <a:latin typeface="Verdana" panose="020B0604030504040204" pitchFamily="34" charset="0"/>
                <a:ea typeface="Verdana" panose="020B0604030504040204" pitchFamily="34" charset="0"/>
              </a:rPr>
              <a:t>Saskaņā ar FPRIS iekļautajiem datiem laika periodā </a:t>
            </a:r>
            <a:r>
              <a:rPr lang="lv-LV" sz="1400" b="1" dirty="0">
                <a:solidFill>
                  <a:schemeClr val="tx1"/>
                </a:solidFill>
                <a:latin typeface="Verdana" panose="020B0604030504040204" pitchFamily="34" charset="0"/>
                <a:ea typeface="Verdana" panose="020B0604030504040204" pitchFamily="34" charset="0"/>
              </a:rPr>
              <a:t>no 2025. gada septembra līdz novembrim ir pieaudzis </a:t>
            </a:r>
            <a:r>
              <a:rPr lang="lv-LV" sz="1400" dirty="0">
                <a:solidFill>
                  <a:schemeClr val="tx1"/>
                </a:solidFill>
                <a:latin typeface="Verdana" panose="020B0604030504040204" pitchFamily="34" charset="0"/>
                <a:ea typeface="Verdana" panose="020B0604030504040204" pitchFamily="34" charset="0"/>
              </a:rPr>
              <a:t>Latvijas Republik</a:t>
            </a:r>
            <a:r>
              <a:rPr lang="lv-LV" sz="1400" dirty="0"/>
              <a:t>ā pagaidu aizsardzības statusu saņēmušo </a:t>
            </a:r>
            <a:r>
              <a:rPr lang="lv-LV" sz="1400" b="1" dirty="0">
                <a:solidFill>
                  <a:schemeClr val="tx1"/>
                </a:solidFill>
                <a:latin typeface="Verdana" panose="020B0604030504040204" pitchFamily="34" charset="0"/>
                <a:ea typeface="Verdana" panose="020B0604030504040204" pitchFamily="34" charset="0"/>
              </a:rPr>
              <a:t>Ukrainas vīriešu vecumā no 18 līdz 22 gadiem skaits</a:t>
            </a:r>
            <a:r>
              <a:rPr lang="lv-LV" sz="1400" dirty="0">
                <a:solidFill>
                  <a:schemeClr val="tx1"/>
                </a:solidFill>
                <a:latin typeface="Verdana" panose="020B0604030504040204" pitchFamily="34" charset="0"/>
                <a:ea typeface="Verdana" panose="020B0604030504040204" pitchFamily="34" charset="0"/>
              </a:rPr>
              <a:t>. Šī tenden</a:t>
            </a:r>
            <a:r>
              <a:rPr lang="lv-LV" sz="1400" dirty="0"/>
              <a:t>ce visticamāk ir saistīta ar Ukrainas valdības 2025. gada augusta beigās pieņemto lēmumu par izceļošanas aizlieguma atcelšanu vīriešu dzimuma Ukrainas pilsoņiem vecumā no 18 līdz 22 gadiem.</a:t>
            </a:r>
            <a:endParaRPr lang="lv-LV" dirty="0"/>
          </a:p>
          <a:p>
            <a:endParaRPr lang="lv-LV" dirty="0"/>
          </a:p>
          <a:p>
            <a:endParaRPr lang="lv-LV" dirty="0"/>
          </a:p>
        </p:txBody>
      </p:sp>
      <p:graphicFrame>
        <p:nvGraphicFramePr>
          <p:cNvPr id="5" name="Chart 4">
            <a:extLst>
              <a:ext uri="{FF2B5EF4-FFF2-40B4-BE49-F238E27FC236}">
                <a16:creationId xmlns:a16="http://schemas.microsoft.com/office/drawing/2014/main" id="{8F9C7AAA-BFE1-4D1F-9263-FE3DD4571560}"/>
              </a:ext>
            </a:extLst>
          </p:cNvPr>
          <p:cNvGraphicFramePr>
            <a:graphicFrameLocks/>
          </p:cNvGraphicFramePr>
          <p:nvPr>
            <p:extLst>
              <p:ext uri="{D42A27DB-BD31-4B8C-83A1-F6EECF244321}">
                <p14:modId xmlns:p14="http://schemas.microsoft.com/office/powerpoint/2010/main" val="1746593269"/>
              </p:ext>
            </p:extLst>
          </p:nvPr>
        </p:nvGraphicFramePr>
        <p:xfrm>
          <a:off x="1032932" y="2633133"/>
          <a:ext cx="10684933" cy="383539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278068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CCB234-57C8-4D03-A5FC-5BEE6C089737}"/>
              </a:ext>
            </a:extLst>
          </p:cNvPr>
          <p:cNvSpPr>
            <a:spLocks noGrp="1"/>
          </p:cNvSpPr>
          <p:nvPr>
            <p:ph type="title"/>
          </p:nvPr>
        </p:nvSpPr>
        <p:spPr>
          <a:xfrm>
            <a:off x="3073400" y="685800"/>
            <a:ext cx="8509000" cy="1100667"/>
          </a:xfrm>
        </p:spPr>
        <p:txBody>
          <a:bodyPr/>
          <a:lstStyle/>
          <a:p>
            <a:pPr algn="ctr">
              <a:lnSpc>
                <a:spcPct val="110000"/>
              </a:lnSpc>
            </a:pPr>
            <a:r>
              <a:rPr lang="lv" sz="2400" b="1" dirty="0">
                <a:solidFill>
                  <a:schemeClr val="tx1"/>
                </a:solidFill>
                <a:latin typeface="Verdana" panose="020B0604030504040204" pitchFamily="34" charset="0"/>
                <a:ea typeface="Verdana" panose="020B0604030504040204" pitchFamily="34" charset="0"/>
              </a:rPr>
              <a:t>Pašvaldībās reģistrētie Ukrainas civiliedzīvotāji</a:t>
            </a:r>
            <a:br>
              <a:rPr lang="lv" sz="24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(UCASNIR* dati uz 01.12.2025.)</a:t>
            </a:r>
            <a:endParaRPr lang="lv-LV" dirty="0"/>
          </a:p>
        </p:txBody>
      </p:sp>
      <p:sp>
        <p:nvSpPr>
          <p:cNvPr id="4" name="Content Placeholder 3">
            <a:extLst>
              <a:ext uri="{FF2B5EF4-FFF2-40B4-BE49-F238E27FC236}">
                <a16:creationId xmlns:a16="http://schemas.microsoft.com/office/drawing/2014/main" id="{B3C64827-44BC-4D79-8D55-074D31148AD6}"/>
              </a:ext>
            </a:extLst>
          </p:cNvPr>
          <p:cNvSpPr>
            <a:spLocks noGrp="1"/>
          </p:cNvSpPr>
          <p:nvPr>
            <p:ph sz="half" idx="2"/>
          </p:nvPr>
        </p:nvSpPr>
        <p:spPr>
          <a:xfrm>
            <a:off x="8636000" y="2125133"/>
            <a:ext cx="3005667" cy="3513667"/>
          </a:xfrm>
        </p:spPr>
        <p:txBody>
          <a:bodyPr>
            <a:normAutofit/>
          </a:bodyPr>
          <a:lstStyle/>
          <a:p>
            <a:pPr marL="0" indent="0">
              <a:buNone/>
            </a:pPr>
            <a:endParaRPr lang="lv-LV" dirty="0">
              <a:solidFill>
                <a:schemeClr val="tx1"/>
              </a:solidFill>
              <a:latin typeface="Verdana" panose="020B0604030504040204" pitchFamily="34" charset="0"/>
              <a:ea typeface="Verdana" panose="020B0604030504040204" pitchFamily="34" charset="0"/>
            </a:endParaRPr>
          </a:p>
          <a:p>
            <a:pPr marL="0" indent="0">
              <a:buNone/>
            </a:pPr>
            <a:endParaRPr lang="lv-LV" dirty="0"/>
          </a:p>
          <a:p>
            <a:pPr marL="0" indent="0">
              <a:lnSpc>
                <a:spcPct val="110000"/>
              </a:lnSpc>
              <a:buNone/>
            </a:pPr>
            <a:r>
              <a:rPr lang="lv-LV" sz="1600" dirty="0">
                <a:solidFill>
                  <a:schemeClr val="tx1"/>
                </a:solidFill>
                <a:latin typeface="Verdana" panose="020B0604030504040204" pitchFamily="34" charset="0"/>
                <a:ea typeface="Verdana" panose="020B0604030504040204" pitchFamily="34" charset="0"/>
              </a:rPr>
              <a:t>Ar pašvaldību atbalstu šobrīd </a:t>
            </a:r>
            <a:r>
              <a:rPr lang="lv-LV" sz="1600" b="1" dirty="0">
                <a:solidFill>
                  <a:schemeClr val="tx1"/>
                </a:solidFill>
                <a:latin typeface="Verdana" panose="020B0604030504040204" pitchFamily="34" charset="0"/>
                <a:ea typeface="Verdana" panose="020B0604030504040204" pitchFamily="34" charset="0"/>
              </a:rPr>
              <a:t>izmitināti</a:t>
            </a:r>
            <a:r>
              <a:rPr lang="lv-LV" sz="1600" dirty="0">
                <a:solidFill>
                  <a:schemeClr val="tx1"/>
                </a:solidFill>
                <a:latin typeface="Verdana" panose="020B0604030504040204" pitchFamily="34" charset="0"/>
                <a:ea typeface="Verdana" panose="020B0604030504040204" pitchFamily="34" charset="0"/>
              </a:rPr>
              <a:t> </a:t>
            </a:r>
            <a:r>
              <a:rPr lang="lv-LV" sz="1600" b="1" dirty="0">
                <a:solidFill>
                  <a:schemeClr val="tx1"/>
                </a:solidFill>
                <a:latin typeface="Verdana" panose="020B0604030504040204" pitchFamily="34" charset="0"/>
                <a:ea typeface="Verdana" panose="020B0604030504040204" pitchFamily="34" charset="0"/>
              </a:rPr>
              <a:t>3187 </a:t>
            </a:r>
            <a:r>
              <a:rPr lang="lv-LV" sz="1600" dirty="0">
                <a:solidFill>
                  <a:schemeClr val="tx1"/>
                </a:solidFill>
                <a:latin typeface="Verdana" panose="020B0604030504040204" pitchFamily="34" charset="0"/>
                <a:ea typeface="Verdana" panose="020B0604030504040204" pitchFamily="34" charset="0"/>
              </a:rPr>
              <a:t>Ukrainas civiliedzīvotāji; </a:t>
            </a:r>
            <a:r>
              <a:rPr lang="lv-LV" sz="1600" b="1" dirty="0">
                <a:solidFill>
                  <a:schemeClr val="tx1"/>
                </a:solidFill>
                <a:latin typeface="Verdana" panose="020B0604030504040204" pitchFamily="34" charset="0"/>
                <a:ea typeface="Verdana" panose="020B0604030504040204" pitchFamily="34" charset="0"/>
              </a:rPr>
              <a:t>brīvo</a:t>
            </a:r>
            <a:r>
              <a:rPr lang="lv-LV" sz="1600" dirty="0">
                <a:solidFill>
                  <a:schemeClr val="tx1"/>
                </a:solidFill>
                <a:latin typeface="Verdana" panose="020B0604030504040204" pitchFamily="34" charset="0"/>
                <a:ea typeface="Verdana" panose="020B0604030504040204" pitchFamily="34" charset="0"/>
              </a:rPr>
              <a:t> izmitināšanas </a:t>
            </a:r>
            <a:r>
              <a:rPr lang="lv-LV" sz="1600" b="1" dirty="0">
                <a:solidFill>
                  <a:schemeClr val="tx1"/>
                </a:solidFill>
                <a:latin typeface="Verdana" panose="020B0604030504040204" pitchFamily="34" charset="0"/>
                <a:ea typeface="Verdana" panose="020B0604030504040204" pitchFamily="34" charset="0"/>
              </a:rPr>
              <a:t>gultas vietu skaits – 109. </a:t>
            </a:r>
          </a:p>
          <a:p>
            <a:pPr marL="0" indent="0">
              <a:buNone/>
            </a:pPr>
            <a:endParaRPr lang="lv-LV" dirty="0"/>
          </a:p>
          <a:p>
            <a:pPr marL="0" indent="0">
              <a:buNone/>
            </a:pPr>
            <a:endParaRPr lang="lv-LV" dirty="0"/>
          </a:p>
          <a:p>
            <a:pPr marL="0" indent="0">
              <a:buNone/>
            </a:pPr>
            <a:endParaRPr lang="lv-LV" dirty="0"/>
          </a:p>
        </p:txBody>
      </p:sp>
      <p:sp>
        <p:nvSpPr>
          <p:cNvPr id="7" name="Text Placeholder 6">
            <a:extLst>
              <a:ext uri="{FF2B5EF4-FFF2-40B4-BE49-F238E27FC236}">
                <a16:creationId xmlns:a16="http://schemas.microsoft.com/office/drawing/2014/main" id="{2E98D965-3305-483E-BEE1-396E6962872E}"/>
              </a:ext>
            </a:extLst>
          </p:cNvPr>
          <p:cNvSpPr>
            <a:spLocks noGrp="1"/>
          </p:cNvSpPr>
          <p:nvPr>
            <p:ph type="body" sz="quarter" idx="10"/>
          </p:nvPr>
        </p:nvSpPr>
        <p:spPr>
          <a:xfrm>
            <a:off x="812800" y="5884333"/>
            <a:ext cx="7433732" cy="745067"/>
          </a:xfrm>
        </p:spPr>
        <p:txBody>
          <a:bodyPr/>
          <a:lstStyle/>
          <a:p>
            <a:r>
              <a:rPr lang="lv-LV" sz="1200" dirty="0">
                <a:solidFill>
                  <a:schemeClr val="tx1"/>
                </a:solidFill>
                <a:latin typeface="Verdana" panose="020B0604030504040204" pitchFamily="34" charset="0"/>
                <a:ea typeface="Verdana" panose="020B0604030504040204" pitchFamily="34" charset="0"/>
              </a:rPr>
              <a:t>*UCASNIR- Ukrainas civiliedzīvotāju atbalsta sniegšanai nepieciešamās informācijas reģistrs.</a:t>
            </a:r>
          </a:p>
          <a:p>
            <a:endParaRPr lang="lv-LV" dirty="0"/>
          </a:p>
        </p:txBody>
      </p:sp>
      <p:sp>
        <p:nvSpPr>
          <p:cNvPr id="9" name="Slide Number Placeholder 8">
            <a:extLst>
              <a:ext uri="{FF2B5EF4-FFF2-40B4-BE49-F238E27FC236}">
                <a16:creationId xmlns:a16="http://schemas.microsoft.com/office/drawing/2014/main" id="{1EE4629E-0803-4FCD-A7FF-D045C1F946CA}"/>
              </a:ext>
            </a:extLst>
          </p:cNvPr>
          <p:cNvSpPr>
            <a:spLocks noGrp="1"/>
          </p:cNvSpPr>
          <p:nvPr>
            <p:ph type="sldNum" sz="quarter" idx="18"/>
          </p:nvPr>
        </p:nvSpPr>
        <p:spPr/>
        <p:txBody>
          <a:bodyPr/>
          <a:lstStyle/>
          <a:p>
            <a:pPr>
              <a:defRPr/>
            </a:pPr>
            <a:fld id="{9487133D-6309-4441-93AC-8C7C2CB051CA}" type="slidenum">
              <a:rPr lang="en-US" altLang="lv-LV" smtClean="0"/>
              <a:pPr>
                <a:defRPr/>
              </a:pPr>
              <a:t>5</a:t>
            </a:fld>
            <a:endParaRPr lang="en-US" altLang="lv-LV"/>
          </a:p>
        </p:txBody>
      </p:sp>
      <p:graphicFrame>
        <p:nvGraphicFramePr>
          <p:cNvPr id="10" name="Content Placeholder 9">
            <a:extLst>
              <a:ext uri="{FF2B5EF4-FFF2-40B4-BE49-F238E27FC236}">
                <a16:creationId xmlns:a16="http://schemas.microsoft.com/office/drawing/2014/main" id="{FA107FE5-EA0B-4B49-A761-7CB0BA483EA3}"/>
              </a:ext>
            </a:extLst>
          </p:cNvPr>
          <p:cNvGraphicFramePr>
            <a:graphicFrameLocks noGrp="1"/>
          </p:cNvGraphicFramePr>
          <p:nvPr>
            <p:ph sz="half" idx="1"/>
            <p:extLst>
              <p:ext uri="{D42A27DB-BD31-4B8C-83A1-F6EECF244321}">
                <p14:modId xmlns:p14="http://schemas.microsoft.com/office/powerpoint/2010/main" val="1401429472"/>
              </p:ext>
            </p:extLst>
          </p:nvPr>
        </p:nvGraphicFramePr>
        <p:xfrm>
          <a:off x="736598" y="1786467"/>
          <a:ext cx="7645401" cy="396240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26609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379134" y="482600"/>
            <a:ext cx="9033934" cy="872068"/>
          </a:xfrm>
        </p:spPr>
        <p:txBody>
          <a:bodyPr>
            <a:normAutofit/>
          </a:bodyPr>
          <a:lstStyle/>
          <a:p>
            <a:pPr algn="ctr"/>
            <a:r>
              <a:rPr lang="lv-LV" b="1" dirty="0">
                <a:latin typeface="Verdana" panose="020B0604030504040204" pitchFamily="34" charset="0"/>
                <a:ea typeface="Verdana" panose="020B0604030504040204" pitchFamily="34" charset="0"/>
              </a:rPr>
              <a:t>Aktualitātes (1)</a:t>
            </a:r>
            <a:endParaRPr lang="lv-LV"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58334" y="1557866"/>
            <a:ext cx="10430934" cy="4707467"/>
          </a:xfrm>
        </p:spPr>
        <p:txBody>
          <a:bodyPr/>
          <a:lstStyle/>
          <a:p>
            <a:pPr algn="just">
              <a:lnSpc>
                <a:spcPct val="110000"/>
              </a:lnSpc>
            </a:pPr>
            <a:r>
              <a:rPr lang="lv-LV" sz="1400" b="1" dirty="0">
                <a:solidFill>
                  <a:schemeClr val="tx1"/>
                </a:solidFill>
                <a:latin typeface="Verdana" panose="020B0604030504040204" pitchFamily="34" charset="0"/>
                <a:ea typeface="Verdana" panose="020B0604030504040204" pitchFamily="34" charset="0"/>
              </a:rPr>
              <a:t> </a:t>
            </a:r>
            <a:endParaRPr lang="lv-LV" sz="1400" dirty="0"/>
          </a:p>
          <a:p>
            <a:endParaRPr lang="lv-LV" dirty="0"/>
          </a:p>
          <a:p>
            <a:endParaRPr lang="lv-LV" dirty="0"/>
          </a:p>
          <a:p>
            <a:endParaRPr lang="lv-LV" dirty="0"/>
          </a:p>
        </p:txBody>
      </p:sp>
      <p:sp>
        <p:nvSpPr>
          <p:cNvPr id="6" name="Text Placeholder 2">
            <a:extLst>
              <a:ext uri="{FF2B5EF4-FFF2-40B4-BE49-F238E27FC236}">
                <a16:creationId xmlns:a16="http://schemas.microsoft.com/office/drawing/2014/main" id="{BF840F42-0E7B-4371-BEB1-453C47406AAE}"/>
              </a:ext>
            </a:extLst>
          </p:cNvPr>
          <p:cNvSpPr txBox="1">
            <a:spLocks/>
          </p:cNvSpPr>
          <p:nvPr/>
        </p:nvSpPr>
        <p:spPr>
          <a:xfrm>
            <a:off x="872066" y="1566333"/>
            <a:ext cx="10710333" cy="4944534"/>
          </a:xfrm>
          <a:prstGeom prst="rect">
            <a:avLst/>
          </a:prstGeom>
          <a:solidFill>
            <a:schemeClr val="accent1">
              <a:lumMod val="20000"/>
              <a:lumOff val="80000"/>
            </a:schemeClr>
          </a:solidFill>
        </p:spPr>
        <p:txBody>
          <a:bodyPr/>
          <a:lst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0" indent="0" algn="just">
              <a:lnSpc>
                <a:spcPct val="110000"/>
              </a:lnSpc>
              <a:spcAft>
                <a:spcPts val="600"/>
              </a:spcAft>
              <a:buClrTx/>
              <a:buNone/>
            </a:pPr>
            <a:r>
              <a:rPr lang="lv-LV" sz="1600" dirty="0">
                <a:latin typeface="Verdana" panose="020B0604030504040204" pitchFamily="34" charset="0"/>
                <a:ea typeface="Verdana" panose="020B0604030504040204" pitchFamily="34" charset="0"/>
              </a:rPr>
              <a:t>2025. gada 3. decembrī Saeima 2. lasījumā izskatīja likumprojektu </a:t>
            </a:r>
            <a:r>
              <a:rPr lang="lv-LV" sz="1600" b="1" dirty="0">
                <a:latin typeface="Verdana" panose="020B0604030504040204" pitchFamily="34" charset="0"/>
                <a:ea typeface="Verdana" panose="020B0604030504040204" pitchFamily="34" charset="0"/>
              </a:rPr>
              <a:t>«Grozījumi Ukrainas civiliedzīvotāju atbalsta likumā» </a:t>
            </a:r>
            <a:r>
              <a:rPr lang="lv-LV" sz="1600" dirty="0">
                <a:latin typeface="Verdana" panose="020B0604030504040204" pitchFamily="34" charset="0"/>
                <a:ea typeface="Verdana" panose="020B0604030504040204" pitchFamily="34" charset="0"/>
              </a:rPr>
              <a:t>(UCAL). Likumprojekta mērķis ir nodrošināt aktuālajai situācijai un valsts budžeta iespējām piemērota atbalsta sniegšanu Ukrainas civiliedzīvotājiem Latvijā         2026. gadā. </a:t>
            </a:r>
          </a:p>
          <a:p>
            <a:pPr marL="0" indent="0" algn="just">
              <a:lnSpc>
                <a:spcPct val="110000"/>
              </a:lnSpc>
              <a:buClrTx/>
              <a:buNone/>
            </a:pPr>
            <a:r>
              <a:rPr lang="lv-LV" sz="1600" b="1" dirty="0">
                <a:latin typeface="Verdana" panose="020B0604030504040204" pitchFamily="34" charset="0"/>
                <a:ea typeface="Verdana" panose="020B0604030504040204" pitchFamily="34" charset="0"/>
              </a:rPr>
              <a:t>Galvenie grozījumi</a:t>
            </a:r>
            <a:r>
              <a:rPr lang="lv-LV" sz="1600" dirty="0">
                <a:latin typeface="Verdana" panose="020B0604030504040204" pitchFamily="34" charset="0"/>
                <a:ea typeface="Verdana" panose="020B0604030504040204" pitchFamily="34" charset="0"/>
              </a:rPr>
              <a:t>: </a:t>
            </a:r>
          </a:p>
          <a:p>
            <a:pPr algn="just">
              <a:lnSpc>
                <a:spcPct val="110000"/>
              </a:lnSpc>
              <a:buClrTx/>
            </a:pPr>
            <a:r>
              <a:rPr lang="lv-LV" sz="1600" dirty="0">
                <a:latin typeface="Verdana" panose="020B0604030504040204" pitchFamily="34" charset="0"/>
                <a:ea typeface="Verdana" panose="020B0604030504040204" pitchFamily="34" charset="0"/>
              </a:rPr>
              <a:t>Ukrainas civiliedzīvotājiem būs </a:t>
            </a:r>
            <a:r>
              <a:rPr lang="lv-LV" sz="1600" u="sng" dirty="0">
                <a:latin typeface="Verdana" panose="020B0604030504040204" pitchFamily="34" charset="0"/>
                <a:ea typeface="Verdana" panose="020B0604030504040204" pitchFamily="34" charset="0"/>
              </a:rPr>
              <a:t>tādi paši braukšanas maksas atvieglojumi dotētajos reģionālas nozīmes maršrutos</a:t>
            </a:r>
            <a:r>
              <a:rPr lang="lv-LV" sz="1600" dirty="0">
                <a:latin typeface="Verdana" panose="020B0604030504040204" pitchFamily="34" charset="0"/>
                <a:ea typeface="Verdana" panose="020B0604030504040204" pitchFamily="34" charset="0"/>
              </a:rPr>
              <a:t>, kādi jau šobrīd normatīvajā regulējumā paredzēti noteiktajām pasažieru kategorijām (bērniem, personām ar invaliditāti u.c.).</a:t>
            </a:r>
          </a:p>
          <a:p>
            <a:pPr algn="just">
              <a:lnSpc>
                <a:spcPct val="110000"/>
              </a:lnSpc>
              <a:buClrTx/>
            </a:pPr>
            <a:r>
              <a:rPr lang="lv-LV" sz="1600" dirty="0">
                <a:latin typeface="Verdana" panose="020B0604030504040204" pitchFamily="34" charset="0"/>
                <a:ea typeface="Verdana" panose="020B0604030504040204" pitchFamily="34" charset="0"/>
              </a:rPr>
              <a:t>Ukrainas civiliedzīvotājiem tiek noteikts </a:t>
            </a:r>
            <a:r>
              <a:rPr lang="lv-LV" sz="1600" u="sng" dirty="0">
                <a:latin typeface="Verdana" panose="020B0604030504040204" pitchFamily="34" charset="0"/>
                <a:ea typeface="Verdana" panose="020B0604030504040204" pitchFamily="34" charset="0"/>
              </a:rPr>
              <a:t>pienākums veikt pacienta līdzmaksājumu</a:t>
            </a:r>
            <a:r>
              <a:rPr lang="lv-LV" sz="1600" dirty="0">
                <a:latin typeface="Verdana" panose="020B0604030504040204" pitchFamily="34" charset="0"/>
                <a:ea typeface="Verdana" panose="020B0604030504040204" pitchFamily="34" charset="0"/>
              </a:rPr>
              <a:t>, izņemot, ja persona iekļaujas kādā no jau šobrīd noteiktām personu grupām, kuras ir atbrīvotas no pacienta līdzmaksājuma (bērni, grūtnieces, personas ar noteiktām diagnozēm u.c.).</a:t>
            </a:r>
          </a:p>
          <a:p>
            <a:pPr algn="just">
              <a:lnSpc>
                <a:spcPct val="110000"/>
              </a:lnSpc>
              <a:buClrTx/>
            </a:pPr>
            <a:r>
              <a:rPr lang="lv-LV" sz="1600" dirty="0">
                <a:latin typeface="Verdana" panose="020B0604030504040204" pitchFamily="34" charset="0"/>
                <a:ea typeface="Verdana" panose="020B0604030504040204" pitchFamily="34" charset="0"/>
              </a:rPr>
              <a:t>Ukrainas civiliedzīvotājiem turpmāk būs jāveic </a:t>
            </a:r>
            <a:r>
              <a:rPr lang="lv-LV" sz="1600" u="sng" dirty="0">
                <a:latin typeface="Verdana" panose="020B0604030504040204" pitchFamily="34" charset="0"/>
                <a:ea typeface="Verdana" panose="020B0604030504040204" pitchFamily="34" charset="0"/>
              </a:rPr>
              <a:t>dzīvnieku obligāto veselības prasību izpildes un dzīvnieku reģistrācijas izdevumu apmaksa</a:t>
            </a:r>
            <a:r>
              <a:rPr lang="lv-LV" sz="1600" dirty="0">
                <a:latin typeface="Verdana" panose="020B0604030504040204" pitchFamily="34" charset="0"/>
                <a:ea typeface="Verdana" panose="020B0604030504040204" pitchFamily="34" charset="0"/>
              </a:rPr>
              <a:t>.</a:t>
            </a:r>
          </a:p>
          <a:p>
            <a:pPr algn="just">
              <a:lnSpc>
                <a:spcPct val="110000"/>
              </a:lnSpc>
              <a:buClrTx/>
            </a:pPr>
            <a:r>
              <a:rPr lang="lv-LV" sz="1600" dirty="0">
                <a:latin typeface="Verdana" panose="020B0604030504040204" pitchFamily="34" charset="0"/>
                <a:ea typeface="Verdana" panose="020B0604030504040204" pitchFamily="34" charset="0"/>
              </a:rPr>
              <a:t>Ukrainas civiliedzīvotājiem </a:t>
            </a:r>
            <a:r>
              <a:rPr lang="lv-LV" sz="1600" u="sng" dirty="0">
                <a:latin typeface="Verdana" panose="020B0604030504040204" pitchFamily="34" charset="0"/>
                <a:ea typeface="Verdana" panose="020B0604030504040204" pitchFamily="34" charset="0"/>
              </a:rPr>
              <a:t>vairs netiks nodrošināts nodarbinātības vai </a:t>
            </a:r>
            <a:r>
              <a:rPr lang="lv-LV" sz="1600" u="sng" dirty="0" err="1">
                <a:latin typeface="Verdana" panose="020B0604030504040204" pitchFamily="34" charset="0"/>
                <a:ea typeface="Verdana" panose="020B0604030504040204" pitchFamily="34" charset="0"/>
              </a:rPr>
              <a:t>pašnodarbinātības</a:t>
            </a:r>
            <a:r>
              <a:rPr lang="lv-LV" sz="1600" u="sng" dirty="0">
                <a:latin typeface="Verdana" panose="020B0604030504040204" pitchFamily="34" charset="0"/>
                <a:ea typeface="Verdana" panose="020B0604030504040204" pitchFamily="34" charset="0"/>
              </a:rPr>
              <a:t> uzsākšanas pabalsts</a:t>
            </a:r>
            <a:r>
              <a:rPr lang="lv-LV" sz="1600" dirty="0">
                <a:latin typeface="Verdana" panose="020B0604030504040204" pitchFamily="34" charset="0"/>
                <a:ea typeface="Verdana" panose="020B0604030504040204" pitchFamily="34" charset="0"/>
              </a:rPr>
              <a:t>. Vienlaikus viņi saglabā piekļuvi Nodarbinātības valsts aģentūras pakalpojumiem. </a:t>
            </a:r>
          </a:p>
        </p:txBody>
      </p:sp>
    </p:spTree>
    <p:extLst>
      <p:ext uri="{BB962C8B-B14F-4D97-AF65-F5344CB8AC3E}">
        <p14:creationId xmlns:p14="http://schemas.microsoft.com/office/powerpoint/2010/main" val="21594711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379134" y="482600"/>
            <a:ext cx="9033934" cy="872068"/>
          </a:xfrm>
        </p:spPr>
        <p:txBody>
          <a:bodyPr>
            <a:normAutofit/>
          </a:bodyPr>
          <a:lstStyle/>
          <a:p>
            <a:pPr algn="ctr"/>
            <a:r>
              <a:rPr lang="lv-LV" b="1" dirty="0">
                <a:latin typeface="Verdana" panose="020B0604030504040204" pitchFamily="34" charset="0"/>
                <a:ea typeface="Verdana" panose="020B0604030504040204" pitchFamily="34" charset="0"/>
              </a:rPr>
              <a:t>Aktualitātes (2)</a:t>
            </a:r>
            <a:endParaRPr lang="lv-LV"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58334" y="1557866"/>
            <a:ext cx="10430934" cy="4707467"/>
          </a:xfrm>
        </p:spPr>
        <p:txBody>
          <a:bodyPr/>
          <a:lstStyle/>
          <a:p>
            <a:pPr algn="just">
              <a:lnSpc>
                <a:spcPct val="110000"/>
              </a:lnSpc>
            </a:pPr>
            <a:r>
              <a:rPr lang="lv-LV" sz="1400" b="1" dirty="0">
                <a:solidFill>
                  <a:schemeClr val="tx1"/>
                </a:solidFill>
                <a:latin typeface="Verdana" panose="020B0604030504040204" pitchFamily="34" charset="0"/>
                <a:ea typeface="Verdana" panose="020B0604030504040204" pitchFamily="34" charset="0"/>
              </a:rPr>
              <a:t> </a:t>
            </a:r>
            <a:endParaRPr lang="lv-LV" sz="1400" dirty="0"/>
          </a:p>
          <a:p>
            <a:endParaRPr lang="lv-LV" dirty="0"/>
          </a:p>
          <a:p>
            <a:endParaRPr lang="lv-LV" dirty="0"/>
          </a:p>
          <a:p>
            <a:endParaRPr lang="lv-LV" dirty="0"/>
          </a:p>
        </p:txBody>
      </p:sp>
      <p:sp>
        <p:nvSpPr>
          <p:cNvPr id="6" name="Text Placeholder 2">
            <a:extLst>
              <a:ext uri="{FF2B5EF4-FFF2-40B4-BE49-F238E27FC236}">
                <a16:creationId xmlns:a16="http://schemas.microsoft.com/office/drawing/2014/main" id="{BF840F42-0E7B-4371-BEB1-453C47406AAE}"/>
              </a:ext>
            </a:extLst>
          </p:cNvPr>
          <p:cNvSpPr txBox="1">
            <a:spLocks/>
          </p:cNvSpPr>
          <p:nvPr/>
        </p:nvSpPr>
        <p:spPr>
          <a:xfrm>
            <a:off x="872066" y="1667933"/>
            <a:ext cx="10710333" cy="4597400"/>
          </a:xfrm>
          <a:prstGeom prst="rect">
            <a:avLst/>
          </a:prstGeom>
          <a:solidFill>
            <a:schemeClr val="accent1">
              <a:lumMod val="20000"/>
              <a:lumOff val="80000"/>
            </a:schemeClr>
          </a:solidFill>
        </p:spPr>
        <p:txBody>
          <a:bodyPr/>
          <a:lst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0" indent="0" algn="just">
              <a:lnSpc>
                <a:spcPct val="110000"/>
              </a:lnSpc>
              <a:buClrTx/>
              <a:buNone/>
            </a:pPr>
            <a:r>
              <a:rPr lang="lv-LV" sz="1600" b="1" dirty="0">
                <a:latin typeface="Verdana" panose="020B0604030504040204" pitchFamily="34" charset="0"/>
                <a:ea typeface="Verdana" panose="020B0604030504040204" pitchFamily="34" charset="0"/>
              </a:rPr>
              <a:t>Galvenie grozījumi (turpinājums)</a:t>
            </a:r>
            <a:r>
              <a:rPr lang="lv-LV" sz="1600" dirty="0">
                <a:latin typeface="Verdana" panose="020B0604030504040204" pitchFamily="34" charset="0"/>
                <a:ea typeface="Verdana" panose="020B0604030504040204" pitchFamily="34" charset="0"/>
              </a:rPr>
              <a:t>: </a:t>
            </a:r>
          </a:p>
          <a:p>
            <a:pPr algn="just">
              <a:lnSpc>
                <a:spcPct val="110000"/>
              </a:lnSpc>
              <a:buClrTx/>
            </a:pPr>
            <a:r>
              <a:rPr lang="lv-LV" sz="1600" b="0" i="0" dirty="0">
                <a:effectLst/>
                <a:ea typeface="Verdana" panose="020B0604030504040204" pitchFamily="34" charset="0"/>
              </a:rPr>
              <a:t>Ukrainas </a:t>
            </a:r>
            <a:r>
              <a:rPr lang="lv-LV" sz="1600" dirty="0">
                <a:ea typeface="Verdana" panose="020B0604030504040204" pitchFamily="34" charset="0"/>
              </a:rPr>
              <a:t>civiliedzīvotājiem </a:t>
            </a:r>
            <a:r>
              <a:rPr lang="lv-LV" sz="1600" u="sng" dirty="0">
                <a:ea typeface="Verdana" panose="020B0604030504040204" pitchFamily="34" charset="0"/>
              </a:rPr>
              <a:t>vairs netiks nodrošinātas </a:t>
            </a:r>
            <a:r>
              <a:rPr lang="lv-LV" sz="1600" b="0" i="0" u="sng" dirty="0">
                <a:effectLst/>
              </a:rPr>
              <a:t>pētniecības stipendijas zinātniskā un akadēmiskā darba veikšanai</a:t>
            </a:r>
            <a:r>
              <a:rPr lang="lv-LV" sz="1600" dirty="0"/>
              <a:t>.</a:t>
            </a:r>
            <a:endParaRPr lang="lv-LV" sz="1600" dirty="0">
              <a:ea typeface="Verdana" panose="020B0604030504040204" pitchFamily="34" charset="0"/>
            </a:endParaRPr>
          </a:p>
          <a:p>
            <a:pPr algn="just">
              <a:lnSpc>
                <a:spcPct val="110000"/>
              </a:lnSpc>
              <a:buClrTx/>
            </a:pPr>
            <a:r>
              <a:rPr lang="lv-LV" sz="1600" dirty="0">
                <a:ea typeface="Verdana" panose="020B0604030504040204" pitchFamily="34" charset="0"/>
              </a:rPr>
              <a:t>Tāpat </a:t>
            </a:r>
            <a:r>
              <a:rPr lang="lv-LV" sz="1600" u="sng" dirty="0">
                <a:ea typeface="Verdana" panose="020B0604030504040204" pitchFamily="34" charset="0"/>
              </a:rPr>
              <a:t>pagarināts termiņš – 2027. gada 4. marts – līdz kuram par derīgiem Latvijas Republikā tiks uzskatīti Ukrainā izsniegti ceļošanas dokumenti</a:t>
            </a:r>
            <a:r>
              <a:rPr lang="lv-LV" sz="1600" dirty="0">
                <a:ea typeface="Verdana" panose="020B0604030504040204" pitchFamily="34" charset="0"/>
              </a:rPr>
              <a:t>, kuru termiņš ir beidzies.</a:t>
            </a:r>
          </a:p>
          <a:p>
            <a:pPr algn="just">
              <a:lnSpc>
                <a:spcPct val="110000"/>
              </a:lnSpc>
              <a:buClrTx/>
            </a:pPr>
            <a:r>
              <a:rPr lang="lv-LV" sz="1600" dirty="0">
                <a:effectLst/>
                <a:ea typeface="Calibri" panose="020F0502020204030204" pitchFamily="34" charset="0"/>
              </a:rPr>
              <a:t>Ukrainas civiliedzīvotājiem profesionālo un amata pienākumu veikšanai </a:t>
            </a:r>
            <a:r>
              <a:rPr lang="lv-LV" sz="1600" u="sng" dirty="0">
                <a:ea typeface="Verdana" panose="020B0604030504040204" pitchFamily="34" charset="0"/>
              </a:rPr>
              <a:t>būs pienākums divu gadu laikā pēc pagaidu aizsardzības piešķiršanas apgūt valsts valodu vismaz pamata līmeņa 2. pakāpē (A2)</a:t>
            </a:r>
            <a:r>
              <a:rPr lang="lv-LV" sz="1600" dirty="0">
                <a:effectLst/>
                <a:ea typeface="Calibri" panose="020F0502020204030204" pitchFamily="34" charset="0"/>
              </a:rPr>
              <a:t>; savukārt piecu gadu laikā – tādā apjomā, kādu attiecīgo profesionālo un amata pienākumu veikšanai noteicis Ministru kabinets. </a:t>
            </a:r>
          </a:p>
          <a:p>
            <a:pPr algn="just">
              <a:lnSpc>
                <a:spcPct val="110000"/>
              </a:lnSpc>
              <a:buClrTx/>
            </a:pPr>
            <a:r>
              <a:rPr lang="lv-LV" sz="1600" dirty="0">
                <a:effectLst/>
                <a:ea typeface="Calibri" panose="020F0502020204030204" pitchFamily="34" charset="0"/>
              </a:rPr>
              <a:t>Ukrainas civiliedzīvotājs </a:t>
            </a:r>
            <a:r>
              <a:rPr lang="lv-LV" sz="1600" u="sng" dirty="0">
                <a:ea typeface="Verdana" panose="020B0604030504040204" pitchFamily="34" charset="0"/>
              </a:rPr>
              <a:t>zaudēs pagaidu aizsardzību Latvijas Republikā gadījumā, ja pēc pagaidu aizsardzības piešķiršanas persona būs apmeklējusi Krievijas Federāciju vai tās okupētās teritorijas</a:t>
            </a:r>
            <a:r>
              <a:rPr lang="lv-LV" sz="1600" dirty="0">
                <a:effectLst/>
                <a:ea typeface="Calibri" panose="020F0502020204030204" pitchFamily="34" charset="0"/>
              </a:rPr>
              <a:t>.</a:t>
            </a:r>
          </a:p>
          <a:p>
            <a:pPr algn="just">
              <a:lnSpc>
                <a:spcPct val="110000"/>
              </a:lnSpc>
              <a:buClrTx/>
            </a:pPr>
            <a:endParaRPr lang="lv-LV" sz="1000" dirty="0">
              <a:latin typeface="Verdana" panose="020B0604030504040204" pitchFamily="34" charset="0"/>
              <a:ea typeface="Verdana" panose="020B0604030504040204" pitchFamily="34" charset="0"/>
            </a:endParaRPr>
          </a:p>
          <a:p>
            <a:pPr lvl="1" algn="just">
              <a:buClrTx/>
            </a:pPr>
            <a:endParaRPr lang="lv-LV" sz="1000" dirty="0">
              <a:latin typeface="Verdana" panose="020B0604030504040204" pitchFamily="34" charset="0"/>
              <a:ea typeface="Verdana" panose="020B0604030504040204" pitchFamily="34" charset="0"/>
            </a:endParaRPr>
          </a:p>
          <a:p>
            <a:pPr algn="just">
              <a:buClrTx/>
            </a:pPr>
            <a:endParaRPr lang="lv-LV" sz="1400" dirty="0">
              <a:latin typeface="Verdana" panose="020B0604030504040204" pitchFamily="34" charset="0"/>
              <a:ea typeface="Verdana" panose="020B0604030504040204" pitchFamily="34" charset="0"/>
            </a:endParaRPr>
          </a:p>
          <a:p>
            <a:pPr>
              <a:buClrTx/>
            </a:pPr>
            <a:endParaRPr lang="lv-LV" sz="2400" dirty="0"/>
          </a:p>
        </p:txBody>
      </p:sp>
    </p:spTree>
    <p:extLst>
      <p:ext uri="{BB962C8B-B14F-4D97-AF65-F5344CB8AC3E}">
        <p14:creationId xmlns:p14="http://schemas.microsoft.com/office/powerpoint/2010/main" val="35256752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AE67-9A91-4C1D-9849-BDBD772B0A31}"/>
              </a:ext>
            </a:extLst>
          </p:cNvPr>
          <p:cNvSpPr>
            <a:spLocks noGrp="1"/>
          </p:cNvSpPr>
          <p:nvPr>
            <p:ph type="title"/>
          </p:nvPr>
        </p:nvSpPr>
        <p:spPr>
          <a:xfrm>
            <a:off x="2294467" y="499533"/>
            <a:ext cx="9084733" cy="872068"/>
          </a:xfrm>
        </p:spPr>
        <p:txBody>
          <a:bodyPr>
            <a:normAutofit/>
          </a:bodyPr>
          <a:lstStyle/>
          <a:p>
            <a:pPr algn="ctr"/>
            <a:r>
              <a:rPr lang="lv-LV" b="1" dirty="0">
                <a:latin typeface="Verdana" panose="020B0604030504040204" pitchFamily="34" charset="0"/>
                <a:ea typeface="Verdana" panose="020B0604030504040204" pitchFamily="34" charset="0"/>
              </a:rPr>
              <a:t>Aktualitātes (3)</a:t>
            </a:r>
            <a:endParaRPr lang="lv-LV" dirty="0"/>
          </a:p>
        </p:txBody>
      </p:sp>
      <p:sp>
        <p:nvSpPr>
          <p:cNvPr id="3" name="Text Placeholder 2">
            <a:extLst>
              <a:ext uri="{FF2B5EF4-FFF2-40B4-BE49-F238E27FC236}">
                <a16:creationId xmlns:a16="http://schemas.microsoft.com/office/drawing/2014/main" id="{62D27659-1F7D-42D3-A651-A5A5E19A4DE0}"/>
              </a:ext>
            </a:extLst>
          </p:cNvPr>
          <p:cNvSpPr>
            <a:spLocks noGrp="1"/>
          </p:cNvSpPr>
          <p:nvPr>
            <p:ph type="body" sz="quarter" idx="10"/>
          </p:nvPr>
        </p:nvSpPr>
        <p:spPr>
          <a:xfrm>
            <a:off x="1032934" y="1566333"/>
            <a:ext cx="10430934" cy="4707467"/>
          </a:xfrm>
        </p:spPr>
        <p:txBody>
          <a:bodyPr/>
          <a:lstStyle/>
          <a:p>
            <a:pPr algn="just">
              <a:lnSpc>
                <a:spcPct val="110000"/>
              </a:lnSpc>
            </a:pPr>
            <a:r>
              <a:rPr lang="lv-LV" sz="1400" b="1" dirty="0">
                <a:solidFill>
                  <a:schemeClr val="tx1"/>
                </a:solidFill>
                <a:latin typeface="Verdana" panose="020B0604030504040204" pitchFamily="34" charset="0"/>
                <a:ea typeface="Verdana" panose="020B0604030504040204" pitchFamily="34" charset="0"/>
              </a:rPr>
              <a:t> </a:t>
            </a:r>
            <a:endParaRPr lang="lv-LV" sz="1400" dirty="0"/>
          </a:p>
          <a:p>
            <a:endParaRPr lang="lv-LV" dirty="0"/>
          </a:p>
          <a:p>
            <a:endParaRPr lang="lv-LV" dirty="0"/>
          </a:p>
          <a:p>
            <a:endParaRPr lang="lv-LV" dirty="0"/>
          </a:p>
        </p:txBody>
      </p:sp>
      <p:sp>
        <p:nvSpPr>
          <p:cNvPr id="4" name="Text Placeholder 2">
            <a:extLst>
              <a:ext uri="{FF2B5EF4-FFF2-40B4-BE49-F238E27FC236}">
                <a16:creationId xmlns:a16="http://schemas.microsoft.com/office/drawing/2014/main" id="{13F932D7-7AF8-4B6B-91E6-D72C1A0C3913}"/>
              </a:ext>
            </a:extLst>
          </p:cNvPr>
          <p:cNvSpPr txBox="1">
            <a:spLocks/>
          </p:cNvSpPr>
          <p:nvPr/>
        </p:nvSpPr>
        <p:spPr>
          <a:xfrm>
            <a:off x="846667" y="1650999"/>
            <a:ext cx="10617201" cy="4707467"/>
          </a:xfrm>
          <a:prstGeom prst="rect">
            <a:avLst/>
          </a:prstGeom>
          <a:solidFill>
            <a:schemeClr val="accent1">
              <a:lumMod val="20000"/>
              <a:lumOff val="80000"/>
            </a:schemeClr>
          </a:solidFill>
        </p:spPr>
        <p:txBody>
          <a:bodyPr/>
          <a:lst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a:lstStyle>
          <a:p>
            <a:pPr marL="571500" lvl="1" indent="0" algn="just">
              <a:lnSpc>
                <a:spcPct val="100000"/>
              </a:lnSpc>
              <a:buClrTx/>
              <a:buFont typeface="Arial" panose="020B0604020202020204" pitchFamily="34" charset="0"/>
              <a:buNone/>
            </a:pPr>
            <a:r>
              <a:rPr lang="lv-LV" sz="1600" b="1" dirty="0">
                <a:latin typeface="Verdana" panose="020B0604030504040204" pitchFamily="34" charset="0"/>
                <a:ea typeface="Verdana" panose="020B0604030504040204" pitchFamily="34" charset="0"/>
              </a:rPr>
              <a:t>Grozījumi attiecībā uz izmitināšanu: </a:t>
            </a:r>
          </a:p>
          <a:p>
            <a:pPr marL="571500" lvl="1" indent="0" algn="just">
              <a:lnSpc>
                <a:spcPct val="110000"/>
              </a:lnSpc>
              <a:buClrTx/>
              <a:buFont typeface="Arial" panose="020B0604020202020204" pitchFamily="34" charset="0"/>
              <a:buNone/>
            </a:pPr>
            <a:endParaRPr lang="lv-LV" sz="1000" b="1" dirty="0">
              <a:latin typeface="Verdana" panose="020B0604030504040204" pitchFamily="34" charset="0"/>
              <a:ea typeface="Verdana" panose="020B0604030504040204" pitchFamily="34" charset="0"/>
            </a:endParaRPr>
          </a:p>
          <a:p>
            <a:pPr lvl="1" algn="just">
              <a:lnSpc>
                <a:spcPct val="110000"/>
              </a:lnSpc>
              <a:spcAft>
                <a:spcPts val="600"/>
              </a:spcAft>
              <a:buClrTx/>
            </a:pPr>
            <a:r>
              <a:rPr lang="lv-LV" sz="1600" spc="-100" dirty="0">
                <a:latin typeface="Verdana" panose="020B0604030504040204" pitchFamily="34" charset="0"/>
                <a:ea typeface="Verdana" panose="020B0604030504040204" pitchFamily="34" charset="0"/>
              </a:rPr>
              <a:t>Ukrainas civiliedzīvotājiem, kuriem nepieciešams, valsts apmaksāta izmitināšana tiks nodrošināta </a:t>
            </a:r>
            <a:r>
              <a:rPr lang="lv-LV" sz="1600" b="1" spc="-100" dirty="0">
                <a:latin typeface="Verdana" panose="020B0604030504040204" pitchFamily="34" charset="0"/>
                <a:ea typeface="Verdana" panose="020B0604030504040204" pitchFamily="34" charset="0"/>
              </a:rPr>
              <a:t>līdz         60 dienām un pārtika līdz 30 dienām</a:t>
            </a:r>
            <a:r>
              <a:rPr lang="lv-LV" sz="1600" spc="-100" dirty="0">
                <a:latin typeface="Verdana" panose="020B0604030504040204" pitchFamily="34" charset="0"/>
                <a:ea typeface="Verdana" panose="020B0604030504040204" pitchFamily="34" charset="0"/>
              </a:rPr>
              <a:t>.</a:t>
            </a:r>
            <a:endParaRPr lang="lv-LV" sz="800" spc="-100" dirty="0">
              <a:latin typeface="Verdana" panose="020B0604030504040204" pitchFamily="34" charset="0"/>
              <a:ea typeface="Verdana" panose="020B0604030504040204" pitchFamily="34" charset="0"/>
            </a:endParaRPr>
          </a:p>
          <a:p>
            <a:pPr lvl="1" algn="just">
              <a:lnSpc>
                <a:spcPct val="110000"/>
              </a:lnSpc>
              <a:spcAft>
                <a:spcPts val="600"/>
              </a:spcAft>
              <a:buClrTx/>
            </a:pPr>
            <a:r>
              <a:rPr lang="lv-LV" sz="1600" spc="-100" dirty="0">
                <a:latin typeface="Verdana" panose="020B0604030504040204" pitchFamily="34" charset="0"/>
                <a:ea typeface="Verdana" panose="020B0604030504040204" pitchFamily="34" charset="0"/>
              </a:rPr>
              <a:t>Personas, kurām saskaņā ar UCAL šobrīd noteikts pagarināts izmitināšanas termiņš, valsts apmaksātu izmitināšanu turpmāk varēs saņemt </a:t>
            </a:r>
            <a:r>
              <a:rPr lang="lv-LV" sz="1600" b="1" spc="-100" dirty="0">
                <a:latin typeface="Verdana" panose="020B0604030504040204" pitchFamily="34" charset="0"/>
                <a:ea typeface="Verdana" panose="020B0604030504040204" pitchFamily="34" charset="0"/>
              </a:rPr>
              <a:t>līdz 180 dienām</a:t>
            </a:r>
            <a:r>
              <a:rPr lang="lv-LV" sz="1600" spc="-100" dirty="0">
                <a:latin typeface="Verdana" panose="020B0604030504040204" pitchFamily="34" charset="0"/>
                <a:ea typeface="Verdana" panose="020B0604030504040204" pitchFamily="34" charset="0"/>
              </a:rPr>
              <a:t>.</a:t>
            </a:r>
          </a:p>
          <a:p>
            <a:pPr lvl="1" algn="just">
              <a:lnSpc>
                <a:spcPct val="110000"/>
              </a:lnSpc>
              <a:spcAft>
                <a:spcPts val="600"/>
              </a:spcAft>
              <a:buClrTx/>
            </a:pPr>
            <a:r>
              <a:rPr lang="lv-LV" sz="1600" b="1" spc="-100" dirty="0">
                <a:latin typeface="Verdana" panose="020B0604030504040204" pitchFamily="34" charset="0"/>
                <a:ea typeface="Verdana" panose="020B0604030504040204" pitchFamily="34" charset="0"/>
              </a:rPr>
              <a:t>Pašvaldība </a:t>
            </a:r>
            <a:r>
              <a:rPr lang="lv-LV" sz="1600" spc="-100" dirty="0">
                <a:latin typeface="Verdana" panose="020B0604030504040204" pitchFamily="34" charset="0"/>
                <a:ea typeface="Verdana" panose="020B0604030504040204" pitchFamily="34" charset="0"/>
              </a:rPr>
              <a:t>pēc 180 dienu izmitināšanas perioda beigām pārliecināsies, vai Ukrainas civiliedzīvotājam joprojām nepieciešama valsts nodrošināta izmitināšana, nepieciešamības gadījumā </a:t>
            </a:r>
            <a:r>
              <a:rPr lang="lv-LV" sz="1600" b="1" spc="-100" dirty="0">
                <a:latin typeface="Verdana" panose="020B0604030504040204" pitchFamily="34" charset="0"/>
                <a:ea typeface="Verdana" panose="020B0604030504040204" pitchFamily="34" charset="0"/>
              </a:rPr>
              <a:t>pieņemot lēmumu </a:t>
            </a:r>
            <a:r>
              <a:rPr lang="lv-LV" sz="1600" spc="-100" dirty="0">
                <a:latin typeface="Verdana" panose="020B0604030504040204" pitchFamily="34" charset="0"/>
                <a:ea typeface="Verdana" panose="020B0604030504040204" pitchFamily="34" charset="0"/>
              </a:rPr>
              <a:t>turpināt to līdz 180 dienām.</a:t>
            </a:r>
          </a:p>
          <a:p>
            <a:pPr lvl="1" algn="just">
              <a:lnSpc>
                <a:spcPct val="110000"/>
              </a:lnSpc>
              <a:spcAft>
                <a:spcPts val="600"/>
              </a:spcAft>
              <a:buClrTx/>
            </a:pPr>
            <a:r>
              <a:rPr lang="lv-LV" sz="1600" spc="-100" dirty="0">
                <a:latin typeface="Verdana" panose="020B0604030504040204" pitchFamily="34" charset="0"/>
                <a:ea typeface="Verdana" panose="020B0604030504040204" pitchFamily="34" charset="0"/>
              </a:rPr>
              <a:t>Mājsaimniecības varēs saņemt kompensācijas par Ukrainas civiliedzīvotāju izmitināšanu līdz attiecīgi 60 vai 180 dienām.</a:t>
            </a:r>
          </a:p>
          <a:p>
            <a:pPr lvl="1" algn="just">
              <a:lnSpc>
                <a:spcPct val="110000"/>
              </a:lnSpc>
              <a:spcAft>
                <a:spcPts val="600"/>
              </a:spcAft>
              <a:buClrTx/>
            </a:pPr>
            <a:r>
              <a:rPr lang="lv-LV" sz="1600" spc="-100" dirty="0">
                <a:latin typeface="Verdana" panose="020B0604030504040204" pitchFamily="34" charset="0"/>
                <a:ea typeface="Verdana" panose="020B0604030504040204" pitchFamily="34" charset="0"/>
              </a:rPr>
              <a:t>Izmitināšana ir terminēts atbalsta pasākums, kas tiek īstenots ne ilgāk kā </a:t>
            </a:r>
            <a:r>
              <a:rPr lang="lv-LV" sz="1600" b="1" spc="-100" dirty="0">
                <a:latin typeface="Verdana" panose="020B0604030504040204" pitchFamily="34" charset="0"/>
                <a:ea typeface="Verdana" panose="020B0604030504040204" pitchFamily="34" charset="0"/>
              </a:rPr>
              <a:t>līdz 2026. gada 31. decembrim</a:t>
            </a:r>
            <a:r>
              <a:rPr lang="lv-LV" sz="1600" spc="-100" dirty="0">
                <a:latin typeface="Verdana" panose="020B0604030504040204" pitchFamily="34" charset="0"/>
                <a:ea typeface="Verdana" panose="020B0604030504040204" pitchFamily="34" charset="0"/>
              </a:rPr>
              <a:t>.</a:t>
            </a:r>
          </a:p>
          <a:p>
            <a:pPr lvl="1" algn="just">
              <a:lnSpc>
                <a:spcPct val="110000"/>
              </a:lnSpc>
              <a:buClrTx/>
            </a:pPr>
            <a:r>
              <a:rPr lang="lv-LV" sz="1600" spc="-100" dirty="0">
                <a:latin typeface="Verdana" panose="020B0604030504040204" pitchFamily="34" charset="0"/>
                <a:ea typeface="Verdana" panose="020B0604030504040204" pitchFamily="34" charset="0"/>
              </a:rPr>
              <a:t>Līdz 2026. gada 31. decembrim pagarināts termiņš, kādā pašvaldības saskaņā ar UCAL 13.</a:t>
            </a:r>
            <a:r>
              <a:rPr lang="lv-LV" sz="1600" spc="-100" baseline="30000" dirty="0">
                <a:latin typeface="Verdana" panose="020B0604030504040204" pitchFamily="34" charset="0"/>
                <a:ea typeface="Verdana" panose="020B0604030504040204" pitchFamily="34" charset="0"/>
              </a:rPr>
              <a:t>4</a:t>
            </a:r>
            <a:r>
              <a:rPr lang="lv-LV" sz="1600" spc="-100" dirty="0">
                <a:latin typeface="Verdana" panose="020B0604030504040204" pitchFamily="34" charset="0"/>
                <a:ea typeface="Verdana" panose="020B0604030504040204" pitchFamily="34" charset="0"/>
              </a:rPr>
              <a:t> pantu uzlabotās ēkas un telpas var nodot lietošanā Ukrainas civiliedzīvotājiem. </a:t>
            </a:r>
          </a:p>
          <a:p>
            <a:pPr marL="571500" lvl="1" indent="0" algn="just">
              <a:buClrTx/>
              <a:buFont typeface="Arial" panose="020B0604020202020204" pitchFamily="34" charset="0"/>
              <a:buNone/>
            </a:pPr>
            <a:endParaRPr lang="lv-LV" sz="1400" dirty="0">
              <a:latin typeface="Verdana" panose="020B0604030504040204" pitchFamily="34" charset="0"/>
              <a:ea typeface="Verdana" panose="020B0604030504040204" pitchFamily="34" charset="0"/>
            </a:endParaRPr>
          </a:p>
          <a:p>
            <a:pPr algn="just">
              <a:buClrTx/>
            </a:pPr>
            <a:endParaRPr lang="lv-LV" sz="1400" dirty="0">
              <a:latin typeface="Verdana" panose="020B0604030504040204" pitchFamily="34" charset="0"/>
              <a:ea typeface="Verdana" panose="020B0604030504040204" pitchFamily="34" charset="0"/>
            </a:endParaRPr>
          </a:p>
          <a:p>
            <a:pPr>
              <a:buClrTx/>
            </a:pPr>
            <a:endParaRPr lang="lv-LV" sz="2400" dirty="0"/>
          </a:p>
        </p:txBody>
      </p:sp>
    </p:spTree>
    <p:extLst>
      <p:ext uri="{BB962C8B-B14F-4D97-AF65-F5344CB8AC3E}">
        <p14:creationId xmlns:p14="http://schemas.microsoft.com/office/powerpoint/2010/main" val="163208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oogle Shape;36;p37">
            <a:extLst>
              <a:ext uri="{FF2B5EF4-FFF2-40B4-BE49-F238E27FC236}">
                <a16:creationId xmlns:a16="http://schemas.microsoft.com/office/drawing/2014/main" id="{F5B86A63-D914-460C-A519-42D94DC6C1A9}"/>
              </a:ext>
            </a:extLst>
          </p:cNvPr>
          <p:cNvPicPr preferRelativeResize="0"/>
          <p:nvPr/>
        </p:nvPicPr>
        <p:blipFill rotWithShape="1">
          <a:blip r:embed="rId2">
            <a:alphaModFix/>
          </a:blip>
          <a:srcRect/>
          <a:stretch/>
        </p:blipFill>
        <p:spPr>
          <a:xfrm>
            <a:off x="212406" y="0"/>
            <a:ext cx="1973009" cy="2148840"/>
          </a:xfrm>
          <a:prstGeom prst="rect">
            <a:avLst/>
          </a:prstGeom>
          <a:noFill/>
          <a:ln>
            <a:noFill/>
          </a:ln>
        </p:spPr>
      </p:pic>
      <p:sp>
        <p:nvSpPr>
          <p:cNvPr id="8" name="Title 1">
            <a:extLst>
              <a:ext uri="{FF2B5EF4-FFF2-40B4-BE49-F238E27FC236}">
                <a16:creationId xmlns:a16="http://schemas.microsoft.com/office/drawing/2014/main" id="{39BAEEE2-7463-4F10-AAD4-5E9E8B0A3C36}"/>
              </a:ext>
            </a:extLst>
          </p:cNvPr>
          <p:cNvSpPr>
            <a:spLocks noGrp="1"/>
          </p:cNvSpPr>
          <p:nvPr>
            <p:ph type="title"/>
          </p:nvPr>
        </p:nvSpPr>
        <p:spPr>
          <a:xfrm>
            <a:off x="6758238" y="1370310"/>
            <a:ext cx="4503677" cy="489726"/>
          </a:xfrm>
        </p:spPr>
        <p:txBody>
          <a:bodyPr>
            <a:noAutofit/>
          </a:bodyPr>
          <a:lstStyle/>
          <a:p>
            <a:pPr algn="ctr"/>
            <a:r>
              <a:rPr lang="lv-LV" sz="1200" dirty="0"/>
              <a:t>Vidējais darba ņēmēju skaits un to sadalījums pēc darba ienākumu apmēra*</a:t>
            </a:r>
          </a:p>
        </p:txBody>
      </p:sp>
      <p:sp>
        <p:nvSpPr>
          <p:cNvPr id="18" name="Title 1">
            <a:extLst>
              <a:ext uri="{FF2B5EF4-FFF2-40B4-BE49-F238E27FC236}">
                <a16:creationId xmlns:a16="http://schemas.microsoft.com/office/drawing/2014/main" id="{16ED3B1C-ED47-4F8A-A75D-9C1E8F254D9C}"/>
              </a:ext>
            </a:extLst>
          </p:cNvPr>
          <p:cNvSpPr txBox="1">
            <a:spLocks/>
          </p:cNvSpPr>
          <p:nvPr/>
        </p:nvSpPr>
        <p:spPr>
          <a:xfrm>
            <a:off x="1809886" y="42865"/>
            <a:ext cx="10328931" cy="761847"/>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a:defRPr/>
            </a:pPr>
            <a:r>
              <a:rPr kumimoji="0" lang="lv-LV" sz="2200" b="1" i="0" u="none" strike="noStrike" kern="0" cap="none" spc="0" normalizeH="0" baseline="0" noProof="0" dirty="0">
                <a:ln>
                  <a:noFill/>
                </a:ln>
                <a:solidFill>
                  <a:srgbClr val="000000"/>
                </a:solidFill>
                <a:effectLst/>
                <a:uLnTx/>
                <a:uFillTx/>
                <a:latin typeface="Verdana"/>
                <a:ea typeface="Verdana"/>
                <a:sym typeface="Verdana"/>
              </a:rPr>
              <a:t>Informācija par darba ņēmēju - Ukrainas civiliedzīvotāju skaitu, to ienākumiem no </a:t>
            </a:r>
            <a:r>
              <a:rPr lang="lv-LV" sz="2200" kern="0" dirty="0">
                <a:solidFill>
                  <a:srgbClr val="000000"/>
                </a:solidFill>
              </a:rPr>
              <a:t>2022.gada aprīļa </a:t>
            </a:r>
            <a:r>
              <a:rPr kumimoji="0" lang="lv-LV" sz="2200" b="1" i="0" u="none" strike="noStrike" kern="0" cap="none" spc="0" normalizeH="0" baseline="0" noProof="0" dirty="0">
                <a:ln>
                  <a:noFill/>
                </a:ln>
                <a:solidFill>
                  <a:srgbClr val="000000"/>
                </a:solidFill>
                <a:effectLst/>
                <a:uLnTx/>
                <a:uFillTx/>
                <a:latin typeface="Verdana"/>
                <a:ea typeface="Verdana"/>
                <a:sym typeface="Verdana"/>
              </a:rPr>
              <a:t>līdz 2025.gada </a:t>
            </a:r>
            <a:r>
              <a:rPr lang="lv-LV" sz="2200" kern="0" dirty="0">
                <a:solidFill>
                  <a:srgbClr val="000000"/>
                </a:solidFill>
              </a:rPr>
              <a:t>septembrim</a:t>
            </a:r>
          </a:p>
        </p:txBody>
      </p:sp>
      <p:sp>
        <p:nvSpPr>
          <p:cNvPr id="2" name="TextBox 1">
            <a:extLst>
              <a:ext uri="{FF2B5EF4-FFF2-40B4-BE49-F238E27FC236}">
                <a16:creationId xmlns:a16="http://schemas.microsoft.com/office/drawing/2014/main" id="{2CF6F4CA-80CD-B767-89BD-E3A4890DA841}"/>
              </a:ext>
            </a:extLst>
          </p:cNvPr>
          <p:cNvSpPr txBox="1"/>
          <p:nvPr/>
        </p:nvSpPr>
        <p:spPr>
          <a:xfrm>
            <a:off x="5877374" y="5229831"/>
            <a:ext cx="6104965" cy="307777"/>
          </a:xfrm>
          <a:prstGeom prst="rect">
            <a:avLst/>
          </a:prstGeom>
          <a:noFill/>
        </p:spPr>
        <p:txBody>
          <a:bodyPr wrap="square" rtlCol="0">
            <a:spAutoFit/>
          </a:bodyPr>
          <a:lstStyle/>
          <a:p>
            <a:r>
              <a:rPr lang="lv-LV" sz="700" dirty="0">
                <a:latin typeface="Verdana" panose="020B0604030504040204" pitchFamily="34" charset="0"/>
                <a:ea typeface="Verdana" panose="020B0604030504040204" pitchFamily="34" charset="0"/>
              </a:rPr>
              <a:t>* Darba devēju ziņojumu dati</a:t>
            </a:r>
          </a:p>
          <a:p>
            <a:r>
              <a:rPr lang="lv-LV" sz="700" dirty="0">
                <a:latin typeface="Verdana" panose="020B0604030504040204" pitchFamily="34" charset="0"/>
                <a:ea typeface="Verdana" panose="020B0604030504040204" pitchFamily="34" charset="0"/>
              </a:rPr>
              <a:t>** Minimālā valstī noteiktā darba alga: 2022.gadā - 500 EUR; 2023.gadā - 620 EUR; 2024.gadā - 700 EUR; 2025.gadā - 740 EUR</a:t>
            </a:r>
          </a:p>
        </p:txBody>
      </p:sp>
      <p:sp>
        <p:nvSpPr>
          <p:cNvPr id="6" name="Rectangle 5">
            <a:extLst>
              <a:ext uri="{FF2B5EF4-FFF2-40B4-BE49-F238E27FC236}">
                <a16:creationId xmlns:a16="http://schemas.microsoft.com/office/drawing/2014/main" id="{FCEA8293-FB87-509F-67B6-CF5BAC52469C}"/>
              </a:ext>
            </a:extLst>
          </p:cNvPr>
          <p:cNvSpPr/>
          <p:nvPr/>
        </p:nvSpPr>
        <p:spPr>
          <a:xfrm>
            <a:off x="164996" y="4371900"/>
            <a:ext cx="2386179"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Verdana"/>
                <a:cs typeface="+mn-cs"/>
                <a:sym typeface="Verdana"/>
              </a:rPr>
              <a:t>Izplatītākās profesijas 2025.gada septembrī***</a:t>
            </a:r>
          </a:p>
        </p:txBody>
      </p:sp>
      <p:sp>
        <p:nvSpPr>
          <p:cNvPr id="9" name="Rectangle 8">
            <a:extLst>
              <a:ext uri="{FF2B5EF4-FFF2-40B4-BE49-F238E27FC236}">
                <a16:creationId xmlns:a16="http://schemas.microsoft.com/office/drawing/2014/main" id="{068BC8F2-3023-07B2-6237-A610B9CEE33C}"/>
              </a:ext>
            </a:extLst>
          </p:cNvPr>
          <p:cNvSpPr/>
          <p:nvPr/>
        </p:nvSpPr>
        <p:spPr>
          <a:xfrm>
            <a:off x="212406" y="5923604"/>
            <a:ext cx="2187109" cy="63094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mn-cs"/>
              </a:rPr>
              <a:t>*** Darba vietas, kurām norādīti ienākumi, nostrādātās stundas un profesija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mn-cs"/>
              </a:rPr>
              <a:t>**** Mazumtirdzniecības veikala pārdevējs, pārdevējs konsultants, tirdzniecības zāles darbinieks, pārdevēja palīgs</a:t>
            </a:r>
          </a:p>
        </p:txBody>
      </p:sp>
      <p:sp>
        <p:nvSpPr>
          <p:cNvPr id="10" name="Title 1">
            <a:extLst>
              <a:ext uri="{FF2B5EF4-FFF2-40B4-BE49-F238E27FC236}">
                <a16:creationId xmlns:a16="http://schemas.microsoft.com/office/drawing/2014/main" id="{27ED2D24-B204-4E48-9568-F1FC513D973C}"/>
              </a:ext>
            </a:extLst>
          </p:cNvPr>
          <p:cNvSpPr txBox="1">
            <a:spLocks/>
          </p:cNvSpPr>
          <p:nvPr/>
        </p:nvSpPr>
        <p:spPr>
          <a:xfrm>
            <a:off x="88051" y="1531438"/>
            <a:ext cx="5877374" cy="605266"/>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lv-LV" sz="1200" dirty="0">
                <a:solidFill>
                  <a:srgbClr val="000000"/>
                </a:solidFill>
              </a:rPr>
              <a:t>Vidējie</a:t>
            </a:r>
            <a:r>
              <a:rPr kumimoji="0" lang="lv-LV" sz="1200" b="1" i="0" u="none" strike="noStrike" kern="1200" cap="none" spc="0" normalizeH="0" baseline="0" noProof="0" dirty="0">
                <a:ln>
                  <a:noFill/>
                </a:ln>
                <a:solidFill>
                  <a:srgbClr val="000000"/>
                </a:solidFill>
                <a:effectLst/>
                <a:uLnTx/>
                <a:uFillTx/>
                <a:latin typeface="Verdana"/>
                <a:ea typeface="Verdana"/>
                <a:sym typeface="Verdana"/>
              </a:rPr>
              <a:t> mēneša bruto darba ienākumi un vidējais ienākumus saņēmušo skaits mēnesī* </a:t>
            </a:r>
          </a:p>
        </p:txBody>
      </p:sp>
      <p:graphicFrame>
        <p:nvGraphicFramePr>
          <p:cNvPr id="3" name="Table 2">
            <a:extLst>
              <a:ext uri="{FF2B5EF4-FFF2-40B4-BE49-F238E27FC236}">
                <a16:creationId xmlns:a16="http://schemas.microsoft.com/office/drawing/2014/main" id="{B471ED01-B019-4A54-4C2E-232B1E326417}"/>
              </a:ext>
            </a:extLst>
          </p:cNvPr>
          <p:cNvGraphicFramePr>
            <a:graphicFrameLocks noGrp="1"/>
          </p:cNvGraphicFramePr>
          <p:nvPr/>
        </p:nvGraphicFramePr>
        <p:xfrm>
          <a:off x="303654" y="4833565"/>
          <a:ext cx="2095861" cy="1090039"/>
        </p:xfrm>
        <a:graphic>
          <a:graphicData uri="http://schemas.openxmlformats.org/drawingml/2006/table">
            <a:tbl>
              <a:tblPr/>
              <a:tblGrid>
                <a:gridCol w="1208355">
                  <a:extLst>
                    <a:ext uri="{9D8B030D-6E8A-4147-A177-3AD203B41FA5}">
                      <a16:colId xmlns:a16="http://schemas.microsoft.com/office/drawing/2014/main" val="1727663251"/>
                    </a:ext>
                  </a:extLst>
                </a:gridCol>
                <a:gridCol w="887506">
                  <a:extLst>
                    <a:ext uri="{9D8B030D-6E8A-4147-A177-3AD203B41FA5}">
                      <a16:colId xmlns:a16="http://schemas.microsoft.com/office/drawing/2014/main" val="3595893246"/>
                    </a:ext>
                  </a:extLst>
                </a:gridCol>
              </a:tblGrid>
              <a:tr h="208042">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Profesijas nosaukums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Darba vietu skaits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399477490"/>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Apkopējs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Palīgstrādnieks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55002">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Ceha 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324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Pārdevējs****</a:t>
                      </a:r>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111943654"/>
                  </a:ext>
                </a:extLst>
              </a:tr>
              <a:tr h="7700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Pavārs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bl>
          </a:graphicData>
        </a:graphic>
      </p:graphicFrame>
      <p:sp>
        <p:nvSpPr>
          <p:cNvPr id="12" name="TextBox 11">
            <a:extLst>
              <a:ext uri="{FF2B5EF4-FFF2-40B4-BE49-F238E27FC236}">
                <a16:creationId xmlns:a16="http://schemas.microsoft.com/office/drawing/2014/main" id="{F352302A-B94D-D654-0871-16D1445B0760}"/>
              </a:ext>
            </a:extLst>
          </p:cNvPr>
          <p:cNvSpPr txBox="1"/>
          <p:nvPr/>
        </p:nvSpPr>
        <p:spPr>
          <a:xfrm>
            <a:off x="2399515" y="824875"/>
            <a:ext cx="8284884" cy="523220"/>
          </a:xfrm>
          <a:prstGeom prst="rect">
            <a:avLst/>
          </a:prstGeom>
          <a:noFill/>
        </p:spPr>
        <p:txBody>
          <a:bodyPr wrap="square">
            <a:spAutoFit/>
          </a:bodyPr>
          <a:lstStyle/>
          <a:p>
            <a:pPr lvl="0" algn="just"/>
            <a:r>
              <a:rPr lang="lv-LV" sz="1200" dirty="0">
                <a:latin typeface="Verdana" panose="020B0604030504040204" pitchFamily="34" charset="0"/>
                <a:ea typeface="Verdana" panose="020B0604030504040204" pitchFamily="34" charset="0"/>
              </a:rPr>
              <a:t>2025.gada 25.novembrī aktuālas darba tiesiskās attiecības ar </a:t>
            </a:r>
            <a:r>
              <a:rPr lang="lv-LV" sz="1400" b="1" dirty="0">
                <a:latin typeface="Verdana" panose="020B0604030504040204" pitchFamily="34" charset="0"/>
                <a:ea typeface="Verdana" panose="020B0604030504040204" pitchFamily="34" charset="0"/>
              </a:rPr>
              <a:t>10 449 </a:t>
            </a:r>
            <a:r>
              <a:rPr lang="lv-LV" sz="1200" b="1" dirty="0">
                <a:latin typeface="Verdana" panose="020B0604030504040204" pitchFamily="34" charset="0"/>
                <a:ea typeface="Verdana" panose="020B0604030504040204" pitchFamily="34" charset="0"/>
              </a:rPr>
              <a:t>Ukrainas civiliedzīvotājiem</a:t>
            </a:r>
          </a:p>
          <a:p>
            <a:pPr lvl="0" algn="just"/>
            <a:r>
              <a:rPr lang="lv-LV" sz="800" dirty="0">
                <a:latin typeface="Verdana" panose="020B0604030504040204" pitchFamily="34" charset="0"/>
                <a:ea typeface="Verdana" panose="020B0604030504040204" pitchFamily="34" charset="0"/>
              </a:rPr>
              <a:t>(skatītas darba tiesiskā attiecības no 2022.gada 24.februāra)</a:t>
            </a:r>
            <a:r>
              <a:rPr lang="lv-LV" sz="1200" dirty="0">
                <a:latin typeface="Verdana" panose="020B0604030504040204" pitchFamily="34" charset="0"/>
                <a:ea typeface="Verdana" panose="020B0604030504040204" pitchFamily="34" charset="0"/>
              </a:rPr>
              <a:t> </a:t>
            </a:r>
            <a:r>
              <a:rPr lang="lv-LV" sz="1400" b="1" dirty="0">
                <a:solidFill>
                  <a:srgbClr val="000000"/>
                </a:solidFill>
                <a:latin typeface="Verdana" panose="020B0604030504040204" pitchFamily="34" charset="0"/>
                <a:ea typeface="Verdana" panose="020B0604030504040204" pitchFamily="34" charset="0"/>
              </a:rPr>
              <a:t>11 046 </a:t>
            </a:r>
            <a:r>
              <a:rPr lang="lv-LV" sz="1200" b="1" dirty="0">
                <a:latin typeface="Verdana" panose="020B0604030504040204" pitchFamily="34" charset="0"/>
                <a:ea typeface="Verdana" panose="020B0604030504040204" pitchFamily="34" charset="0"/>
              </a:rPr>
              <a:t>darba vietās </a:t>
            </a:r>
            <a:r>
              <a:rPr lang="lv-LV" sz="1200" dirty="0">
                <a:latin typeface="Verdana" panose="020B0604030504040204" pitchFamily="34" charset="0"/>
                <a:ea typeface="Verdana" panose="020B0604030504040204" pitchFamily="34" charset="0"/>
              </a:rPr>
              <a:t>ir deklarējis </a:t>
            </a:r>
            <a:r>
              <a:rPr lang="lv-LV" sz="1400" b="1" dirty="0">
                <a:latin typeface="Verdana" panose="020B0604030504040204" pitchFamily="34" charset="0"/>
                <a:ea typeface="Verdana" panose="020B0604030504040204" pitchFamily="34" charset="0"/>
              </a:rPr>
              <a:t>3 581 </a:t>
            </a:r>
            <a:r>
              <a:rPr lang="lv-LV" sz="1200" b="1" dirty="0">
                <a:latin typeface="Verdana" panose="020B0604030504040204" pitchFamily="34" charset="0"/>
                <a:ea typeface="Verdana" panose="020B0604030504040204" pitchFamily="34" charset="0"/>
              </a:rPr>
              <a:t>darba devējs</a:t>
            </a:r>
          </a:p>
        </p:txBody>
      </p:sp>
      <p:graphicFrame>
        <p:nvGraphicFramePr>
          <p:cNvPr id="5" name="Table 4">
            <a:extLst>
              <a:ext uri="{FF2B5EF4-FFF2-40B4-BE49-F238E27FC236}">
                <a16:creationId xmlns:a16="http://schemas.microsoft.com/office/drawing/2014/main" id="{12D22497-0D45-0471-6005-C1C241BE8A7A}"/>
              </a:ext>
            </a:extLst>
          </p:cNvPr>
          <p:cNvGraphicFramePr>
            <a:graphicFrameLocks noGrp="1"/>
          </p:cNvGraphicFramePr>
          <p:nvPr/>
        </p:nvGraphicFramePr>
        <p:xfrm>
          <a:off x="5993151" y="1834071"/>
          <a:ext cx="6033852" cy="3419428"/>
        </p:xfrm>
        <a:graphic>
          <a:graphicData uri="http://schemas.openxmlformats.org/drawingml/2006/table">
            <a:tbl>
              <a:tblPr/>
              <a:tblGrid>
                <a:gridCol w="638391">
                  <a:extLst>
                    <a:ext uri="{9D8B030D-6E8A-4147-A177-3AD203B41FA5}">
                      <a16:colId xmlns:a16="http://schemas.microsoft.com/office/drawing/2014/main" val="403882294"/>
                    </a:ext>
                  </a:extLst>
                </a:gridCol>
                <a:gridCol w="497495">
                  <a:extLst>
                    <a:ext uri="{9D8B030D-6E8A-4147-A177-3AD203B41FA5}">
                      <a16:colId xmlns:a16="http://schemas.microsoft.com/office/drawing/2014/main" val="1727663251"/>
                    </a:ext>
                  </a:extLst>
                </a:gridCol>
                <a:gridCol w="671205">
                  <a:extLst>
                    <a:ext uri="{9D8B030D-6E8A-4147-A177-3AD203B41FA5}">
                      <a16:colId xmlns:a16="http://schemas.microsoft.com/office/drawing/2014/main" val="148914555"/>
                    </a:ext>
                  </a:extLst>
                </a:gridCol>
                <a:gridCol w="610746">
                  <a:extLst>
                    <a:ext uri="{9D8B030D-6E8A-4147-A177-3AD203B41FA5}">
                      <a16:colId xmlns:a16="http://schemas.microsoft.com/office/drawing/2014/main" val="3595893246"/>
                    </a:ext>
                  </a:extLst>
                </a:gridCol>
                <a:gridCol w="723417">
                  <a:extLst>
                    <a:ext uri="{9D8B030D-6E8A-4147-A177-3AD203B41FA5}">
                      <a16:colId xmlns:a16="http://schemas.microsoft.com/office/drawing/2014/main" val="705713945"/>
                    </a:ext>
                  </a:extLst>
                </a:gridCol>
                <a:gridCol w="666303">
                  <a:extLst>
                    <a:ext uri="{9D8B030D-6E8A-4147-A177-3AD203B41FA5}">
                      <a16:colId xmlns:a16="http://schemas.microsoft.com/office/drawing/2014/main" val="4009613851"/>
                    </a:ext>
                  </a:extLst>
                </a:gridCol>
                <a:gridCol w="795649">
                  <a:extLst>
                    <a:ext uri="{9D8B030D-6E8A-4147-A177-3AD203B41FA5}">
                      <a16:colId xmlns:a16="http://schemas.microsoft.com/office/drawing/2014/main" val="1303178914"/>
                    </a:ext>
                  </a:extLst>
                </a:gridCol>
                <a:gridCol w="705601">
                  <a:extLst>
                    <a:ext uri="{9D8B030D-6E8A-4147-A177-3AD203B41FA5}">
                      <a16:colId xmlns:a16="http://schemas.microsoft.com/office/drawing/2014/main" val="3532229422"/>
                    </a:ext>
                  </a:extLst>
                </a:gridCol>
                <a:gridCol w="725045">
                  <a:extLst>
                    <a:ext uri="{9D8B030D-6E8A-4147-A177-3AD203B41FA5}">
                      <a16:colId xmlns:a16="http://schemas.microsoft.com/office/drawing/2014/main" val="1968288630"/>
                    </a:ext>
                  </a:extLst>
                </a:gridCol>
              </a:tblGrid>
              <a:tr h="172501">
                <a:tc rowSpan="2" gridSpan="2">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hMerge="1">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2060"/>
                    </a:solidFill>
                  </a:tcPr>
                </a:tc>
                <a:tc gridSpan="7">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Bruto darba ienākumu apmērs**</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045410024"/>
                  </a:ext>
                </a:extLst>
              </a:tr>
              <a:tr h="557134">
                <a:tc gridSpan="2" vMerge="1">
                  <a:txBody>
                    <a:bodyPr/>
                    <a:lstStyle/>
                    <a:p>
                      <a:endParaRPr lang="lv-LV"/>
                    </a:p>
                  </a:txBody>
                  <a:tcPr/>
                </a:tc>
                <a:tc hMerge="1" v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R="0" algn="ctr" rtl="0" fontAlgn="b">
                        <a:lnSpc>
                          <a:spcPct val="100000"/>
                        </a:lnSpc>
                        <a:spcBef>
                          <a:spcPts val="0"/>
                        </a:spcBef>
                        <a:spcAft>
                          <a:spcPts val="0"/>
                        </a:spcAft>
                        <a:buClr>
                          <a:srgbClr val="000000"/>
                        </a:buClr>
                        <a:buFont typeface="Arial"/>
                      </a:pPr>
                      <a:r>
                        <a:rPr lang="lv-LV" sz="800" b="1" i="0" u="none" strike="noStrike" cap="none" dirty="0">
                          <a:solidFill>
                            <a:srgbClr val="FFFFFF"/>
                          </a:solidFill>
                          <a:effectLst/>
                          <a:latin typeface="Verdana" panose="020B0604030504040204" pitchFamily="34" charset="0"/>
                          <a:ea typeface="Verdana" panose="020B0604030504040204" pitchFamily="34" charset="0"/>
                          <a:cs typeface="+mn-cs"/>
                          <a:sym typeface="Arial"/>
                        </a:rPr>
                        <a:t>Vidējais darba ņēmēju skaits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Zem minimālās algas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Minimālā alga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No minimālās algas līdz</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1 000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No </a:t>
                      </a:r>
                      <a:r>
                        <a:rPr lang="lv-LV" sz="800" b="1" i="0" u="none" strike="noStrike" noProof="0" dirty="0">
                          <a:solidFill>
                            <a:srgbClr val="FFFFFF"/>
                          </a:solidFill>
                          <a:effectLst/>
                          <a:latin typeface="Verdana" panose="020B0604030504040204" pitchFamily="34" charset="0"/>
                          <a:ea typeface="Verdana" panose="020B0604030504040204" pitchFamily="34" charset="0"/>
                        </a:rPr>
                        <a:t>1 000 līdz </a:t>
                      </a:r>
                    </a:p>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Virs</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82930">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2022.gads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4 635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9612">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6 872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89079">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7 696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00506247"/>
                  </a:ext>
                </a:extLst>
              </a:tr>
              <a:tr h="213835">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2023.gads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8 253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245118522"/>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8 646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3801681"/>
                  </a:ext>
                </a:extLst>
              </a:tr>
              <a:tr h="197709">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8 817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988826582"/>
                  </a:ext>
                </a:extLst>
              </a:tr>
              <a:tr h="198377">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8 798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2981655"/>
                  </a:ext>
                </a:extLst>
              </a:tr>
              <a:tr h="198377">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2024.gads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8 900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49418189"/>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a:solidFill>
                            <a:schemeClr val="bg1"/>
                          </a:solidFill>
                          <a:effectLst/>
                          <a:latin typeface="Verdana" panose="020B0604030504040204" pitchFamily="34" charset="0"/>
                          <a:ea typeface="Verdana" panose="020B0604030504040204" pitchFamily="34" charset="0"/>
                        </a:rPr>
                        <a:t>9 154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5780940"/>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9 391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54641285"/>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9 600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8333052"/>
                  </a:ext>
                </a:extLst>
              </a:tr>
              <a:tr h="198377">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2025.gads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9 852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950027312"/>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10 227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24674796"/>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10 401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246386276"/>
                  </a:ext>
                </a:extLst>
              </a:tr>
            </a:tbl>
          </a:graphicData>
        </a:graphic>
      </p:graphicFrame>
      <p:graphicFrame>
        <p:nvGraphicFramePr>
          <p:cNvPr id="4" name="Chart 3">
            <a:extLst>
              <a:ext uri="{FF2B5EF4-FFF2-40B4-BE49-F238E27FC236}">
                <a16:creationId xmlns:a16="http://schemas.microsoft.com/office/drawing/2014/main" id="{89018C65-0FE8-4567-95ED-4A10EE1404CE}"/>
              </a:ext>
            </a:extLst>
          </p:cNvPr>
          <p:cNvGraphicFramePr>
            <a:graphicFrameLocks/>
          </p:cNvGraphicFramePr>
          <p:nvPr/>
        </p:nvGraphicFramePr>
        <p:xfrm>
          <a:off x="0" y="2074821"/>
          <a:ext cx="5860593" cy="228494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069254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227203" y="0"/>
            <a:ext cx="197300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1668493" y="32569"/>
            <a:ext cx="10296304" cy="965272"/>
          </a:xfrm>
        </p:spPr>
        <p:txBody>
          <a:bodyPr>
            <a:noAutofit/>
          </a:bodyPr>
          <a:lstStyle/>
          <a:p>
            <a:r>
              <a:rPr lang="lv-LV" sz="2200" dirty="0"/>
              <a:t>Informācija par darba devējiem, kuri nodarbina Ukrainas civiliedzīvotājus </a:t>
            </a:r>
            <a:r>
              <a:rPr lang="lv-LV" sz="1000" dirty="0"/>
              <a:t>(25.11.2025. Darba devēja ziņojumu dati)</a:t>
            </a:r>
            <a:br>
              <a:rPr lang="lv-LV" sz="1600" dirty="0"/>
            </a:br>
            <a:endParaRPr lang="lv-LV" dirty="0"/>
          </a:p>
        </p:txBody>
      </p:sp>
      <p:sp>
        <p:nvSpPr>
          <p:cNvPr id="9" name="TextBox 8">
            <a:extLst>
              <a:ext uri="{FF2B5EF4-FFF2-40B4-BE49-F238E27FC236}">
                <a16:creationId xmlns:a16="http://schemas.microsoft.com/office/drawing/2014/main" id="{E11D00DA-4ADB-4176-8527-1ABBA83F0481}"/>
              </a:ext>
            </a:extLst>
          </p:cNvPr>
          <p:cNvSpPr txBox="1"/>
          <p:nvPr/>
        </p:nvSpPr>
        <p:spPr>
          <a:xfrm>
            <a:off x="9219102" y="1956666"/>
            <a:ext cx="2869230" cy="830997"/>
          </a:xfrm>
          <a:prstGeom prst="rect">
            <a:avLst/>
          </a:prstGeom>
          <a:noFill/>
        </p:spPr>
        <p:txBody>
          <a:bodyPr wrap="square" rtlCol="0">
            <a:spAutoFit/>
          </a:bodyPr>
          <a:lstStyle/>
          <a:p>
            <a:pPr algn="ctr">
              <a:defRPr sz="1400" b="1" i="0" u="none" strike="noStrike" kern="1200" spc="0" baseline="0">
                <a:solidFill>
                  <a:srgbClr val="4472C4"/>
                </a:solidFill>
                <a:latin typeface="Verdana" panose="020B0604030504040204" pitchFamily="34" charset="0"/>
                <a:ea typeface="Verdana" panose="020B0604030504040204" pitchFamily="34" charset="0"/>
                <a:cs typeface="+mn-cs"/>
              </a:defRPr>
            </a:pPr>
            <a:r>
              <a:rPr lang="lv-LV" sz="1200" dirty="0">
                <a:solidFill>
                  <a:srgbClr val="000000"/>
                </a:solidFill>
                <a:latin typeface="Verdana" panose="020B0604030504040204" pitchFamily="34" charset="0"/>
                <a:ea typeface="Verdana" panose="020B0604030504040204" pitchFamily="34" charset="0"/>
              </a:rPr>
              <a:t>Darba devēju sadalījums pēc darba ņēmēju – Ukrainas civiliedzīvotāju skaita 2025.gada septembrī</a:t>
            </a:r>
          </a:p>
        </p:txBody>
      </p:sp>
      <p:sp>
        <p:nvSpPr>
          <p:cNvPr id="15" name="TextBox 14">
            <a:extLst>
              <a:ext uri="{FF2B5EF4-FFF2-40B4-BE49-F238E27FC236}">
                <a16:creationId xmlns:a16="http://schemas.microsoft.com/office/drawing/2014/main" id="{20294929-3AC5-4AC1-A6E3-870A6A373FF9}"/>
              </a:ext>
            </a:extLst>
          </p:cNvPr>
          <p:cNvSpPr txBox="1"/>
          <p:nvPr/>
        </p:nvSpPr>
        <p:spPr>
          <a:xfrm>
            <a:off x="-254151" y="4094824"/>
            <a:ext cx="3212645" cy="646331"/>
          </a:xfrm>
          <a:prstGeom prst="rect">
            <a:avLst/>
          </a:prstGeom>
          <a:noFill/>
        </p:spPr>
        <p:txBody>
          <a:bodyPr wrap="square" rtlCol="0">
            <a:spAutoFit/>
          </a:bodyPr>
          <a:lstStyle/>
          <a:p>
            <a:pPr algn="ctr"/>
            <a:r>
              <a:rPr lang="lv-LV" sz="1200" b="1" dirty="0">
                <a:latin typeface="Verdana" panose="020B0604030504040204" pitchFamily="34" charset="0"/>
                <a:ea typeface="Verdana" panose="020B0604030504040204" pitchFamily="34" charset="0"/>
              </a:rPr>
              <a:t>Darba devēju sadalījums pēc plānošanas reģiona 2025.gada septembrī</a:t>
            </a:r>
          </a:p>
        </p:txBody>
      </p:sp>
      <p:graphicFrame>
        <p:nvGraphicFramePr>
          <p:cNvPr id="16" name="Table 15">
            <a:extLst>
              <a:ext uri="{FF2B5EF4-FFF2-40B4-BE49-F238E27FC236}">
                <a16:creationId xmlns:a16="http://schemas.microsoft.com/office/drawing/2014/main" id="{8F5A0C4A-A379-4C8F-A959-47937E4FDA64}"/>
              </a:ext>
            </a:extLst>
          </p:cNvPr>
          <p:cNvGraphicFramePr>
            <a:graphicFrameLocks noGrp="1"/>
          </p:cNvGraphicFramePr>
          <p:nvPr/>
        </p:nvGraphicFramePr>
        <p:xfrm>
          <a:off x="117034" y="4779419"/>
          <a:ext cx="2470277" cy="1568022"/>
        </p:xfrm>
        <a:graphic>
          <a:graphicData uri="http://schemas.openxmlformats.org/drawingml/2006/table">
            <a:tbl>
              <a:tblPr/>
              <a:tblGrid>
                <a:gridCol w="1719645">
                  <a:extLst>
                    <a:ext uri="{9D8B030D-6E8A-4147-A177-3AD203B41FA5}">
                      <a16:colId xmlns:a16="http://schemas.microsoft.com/office/drawing/2014/main" val="1727663251"/>
                    </a:ext>
                  </a:extLst>
                </a:gridCol>
                <a:gridCol w="750632">
                  <a:extLst>
                    <a:ext uri="{9D8B030D-6E8A-4147-A177-3AD203B41FA5}">
                      <a16:colId xmlns:a16="http://schemas.microsoft.com/office/drawing/2014/main" val="3595893246"/>
                    </a:ext>
                  </a:extLst>
                </a:gridCol>
              </a:tblGrid>
              <a:tr h="328186">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ctr" defTabSz="914400" rtl="0" eaLnBrk="1" fontAlgn="ctr" latinLnBrk="0" hangingPunct="1">
                        <a:lnSpc>
                          <a:spcPct val="100000"/>
                        </a:lnSpc>
                        <a:spcBef>
                          <a:spcPts val="600"/>
                        </a:spcBef>
                        <a:spcAft>
                          <a:spcPts val="600"/>
                        </a:spcAft>
                      </a:pPr>
                      <a:r>
                        <a:rPr lang="lv-LV" sz="800" b="1" u="none" strike="noStrike" kern="1200" dirty="0">
                          <a:solidFill>
                            <a:schemeClr val="bg1"/>
                          </a:solidFill>
                          <a:effectLst/>
                          <a:latin typeface="Verdana" panose="020B0604030504040204" pitchFamily="34" charset="0"/>
                          <a:ea typeface="Verdana" panose="020B0604030504040204" pitchFamily="34" charset="0"/>
                          <a:cs typeface="+mn-cs"/>
                        </a:rPr>
                        <a:t>Plānošanas reģions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9pPr>
                    </a:lstStyle>
                    <a:p>
                      <a:pPr algn="ctr" fontAlgn="ctr">
                        <a:lnSpc>
                          <a:spcPct val="100000"/>
                        </a:lnSpc>
                        <a:spcBef>
                          <a:spcPts val="600"/>
                        </a:spcBef>
                        <a:spcAft>
                          <a:spcPts val="600"/>
                        </a:spcAft>
                      </a:pPr>
                      <a:r>
                        <a:rPr lang="lv-LV" sz="800" b="1" u="none" strike="noStrike" dirty="0">
                          <a:solidFill>
                            <a:schemeClr val="bg1"/>
                          </a:solidFill>
                          <a:effectLst/>
                          <a:latin typeface="Verdana" panose="020B0604030504040204" pitchFamily="34" charset="0"/>
                          <a:ea typeface="Verdana" panose="020B0604030504040204" pitchFamily="34" charset="0"/>
                        </a:rPr>
                        <a:t>Darba devēju skaits</a:t>
                      </a:r>
                      <a:endParaRPr lang="lv-LV" sz="8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40811">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1 999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65088">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Rīgas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521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72746">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Kurzemes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80107">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Vidzemes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269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71921">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Zemgales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r h="148704">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Latgales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4183687153"/>
                  </a:ext>
                </a:extLst>
              </a:tr>
              <a:tr h="207769">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r" defTabSz="914400" rtl="0" eaLnBrk="1" fontAlgn="b" latinLnBrk="0" hangingPunct="1"/>
                      <a:r>
                        <a:rPr lang="lv-LV" sz="800" b="1" i="0" u="none" strike="noStrike" kern="1200" dirty="0">
                          <a:solidFill>
                            <a:schemeClr val="tx1"/>
                          </a:solidFill>
                          <a:effectLst/>
                          <a:latin typeface="Verdana" panose="020B0604030504040204" pitchFamily="34" charset="0"/>
                          <a:ea typeface="Verdana" panose="020B0604030504040204" pitchFamily="34" charset="0"/>
                          <a:cs typeface="+mn-cs"/>
                        </a:rPr>
                        <a:t>KOPĀ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3 558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0146875"/>
                  </a:ext>
                </a:extLst>
              </a:tr>
            </a:tbl>
          </a:graphicData>
        </a:graphic>
      </p:graphicFrame>
      <p:sp>
        <p:nvSpPr>
          <p:cNvPr id="6" name="TextBox 5">
            <a:extLst>
              <a:ext uri="{FF2B5EF4-FFF2-40B4-BE49-F238E27FC236}">
                <a16:creationId xmlns:a16="http://schemas.microsoft.com/office/drawing/2014/main" id="{4FF86920-69F1-16CF-74B0-79234DB1282C}"/>
              </a:ext>
            </a:extLst>
          </p:cNvPr>
          <p:cNvSpPr txBox="1"/>
          <p:nvPr/>
        </p:nvSpPr>
        <p:spPr>
          <a:xfrm>
            <a:off x="-126404" y="1499609"/>
            <a:ext cx="4939137" cy="461665"/>
          </a:xfrm>
          <a:prstGeom prst="rect">
            <a:avLst/>
          </a:prstGeom>
          <a:noFill/>
        </p:spPr>
        <p:txBody>
          <a:bodyPr wrap="square" rtlCol="0">
            <a:spAutoFit/>
          </a:bodyPr>
          <a:lstStyle/>
          <a:p>
            <a:pPr algn="ctr"/>
            <a:r>
              <a:rPr lang="lv-LV" sz="1200" b="1" dirty="0">
                <a:latin typeface="Verdana" panose="020B0604030504040204" pitchFamily="34" charset="0"/>
                <a:ea typeface="Verdana" panose="020B0604030504040204" pitchFamily="34" charset="0"/>
              </a:rPr>
              <a:t>Vidējais darba devēju skaits mēnesī </a:t>
            </a:r>
            <a:r>
              <a:rPr lang="pt-BR" sz="1200" b="1" dirty="0">
                <a:latin typeface="Verdana" panose="020B0604030504040204" pitchFamily="34" charset="0"/>
                <a:ea typeface="Verdana" panose="020B0604030504040204" pitchFamily="34" charset="0"/>
              </a:rPr>
              <a:t>no 2022.gada aprīļa līdz 202</a:t>
            </a:r>
            <a:r>
              <a:rPr lang="lv-LV" sz="1200" b="1" dirty="0">
                <a:latin typeface="Verdana" panose="020B0604030504040204" pitchFamily="34" charset="0"/>
                <a:ea typeface="Verdana" panose="020B0604030504040204" pitchFamily="34" charset="0"/>
              </a:rPr>
              <a:t>5</a:t>
            </a:r>
            <a:r>
              <a:rPr lang="pt-BR" sz="1200" b="1" dirty="0">
                <a:latin typeface="Verdana" panose="020B0604030504040204" pitchFamily="34" charset="0"/>
                <a:ea typeface="Verdana" panose="020B0604030504040204" pitchFamily="34" charset="0"/>
              </a:rPr>
              <a:t>.gada </a:t>
            </a:r>
            <a:r>
              <a:rPr lang="lv-LV" sz="1200" b="1" dirty="0">
                <a:latin typeface="Verdana" panose="020B0604030504040204" pitchFamily="34" charset="0"/>
                <a:ea typeface="Verdana" panose="020B0604030504040204" pitchFamily="34" charset="0"/>
              </a:rPr>
              <a:t>septembrim</a:t>
            </a:r>
          </a:p>
        </p:txBody>
      </p:sp>
      <p:graphicFrame>
        <p:nvGraphicFramePr>
          <p:cNvPr id="2" name="Chart 1">
            <a:extLst>
              <a:ext uri="{FF2B5EF4-FFF2-40B4-BE49-F238E27FC236}">
                <a16:creationId xmlns:a16="http://schemas.microsoft.com/office/drawing/2014/main" id="{97A8A334-3B41-457F-B868-4F8BAC24B9EF}"/>
              </a:ext>
            </a:extLst>
          </p:cNvPr>
          <p:cNvGraphicFramePr>
            <a:graphicFrameLocks/>
          </p:cNvGraphicFramePr>
          <p:nvPr/>
        </p:nvGraphicFramePr>
        <p:xfrm>
          <a:off x="1" y="1956666"/>
          <a:ext cx="5038344" cy="21764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Chart 2">
            <a:extLst>
              <a:ext uri="{FF2B5EF4-FFF2-40B4-BE49-F238E27FC236}">
                <a16:creationId xmlns:a16="http://schemas.microsoft.com/office/drawing/2014/main" id="{9A59F284-1BFD-4D8D-A093-1FE9BE9A36B1}"/>
              </a:ext>
            </a:extLst>
          </p:cNvPr>
          <p:cNvGraphicFramePr>
            <a:graphicFrameLocks/>
          </p:cNvGraphicFramePr>
          <p:nvPr/>
        </p:nvGraphicFramePr>
        <p:xfrm>
          <a:off x="9404695" y="2787663"/>
          <a:ext cx="2683637" cy="228457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 name="Table 4">
            <a:extLst>
              <a:ext uri="{FF2B5EF4-FFF2-40B4-BE49-F238E27FC236}">
                <a16:creationId xmlns:a16="http://schemas.microsoft.com/office/drawing/2014/main" id="{57B66472-B24B-BAF7-5D0F-A6EB97216319}"/>
              </a:ext>
            </a:extLst>
          </p:cNvPr>
          <p:cNvGraphicFramePr>
            <a:graphicFrameLocks noGrp="1"/>
          </p:cNvGraphicFramePr>
          <p:nvPr/>
        </p:nvGraphicFramePr>
        <p:xfrm>
          <a:off x="4931651" y="1283035"/>
          <a:ext cx="4231347" cy="4060824"/>
        </p:xfrm>
        <a:graphic>
          <a:graphicData uri="http://schemas.openxmlformats.org/drawingml/2006/table">
            <a:tbl>
              <a:tblPr/>
              <a:tblGrid>
                <a:gridCol w="388925">
                  <a:extLst>
                    <a:ext uri="{9D8B030D-6E8A-4147-A177-3AD203B41FA5}">
                      <a16:colId xmlns:a16="http://schemas.microsoft.com/office/drawing/2014/main" val="3809074403"/>
                    </a:ext>
                  </a:extLst>
                </a:gridCol>
                <a:gridCol w="3387132">
                  <a:extLst>
                    <a:ext uri="{9D8B030D-6E8A-4147-A177-3AD203B41FA5}">
                      <a16:colId xmlns:a16="http://schemas.microsoft.com/office/drawing/2014/main" val="1328016655"/>
                    </a:ext>
                  </a:extLst>
                </a:gridCol>
                <a:gridCol w="455290">
                  <a:extLst>
                    <a:ext uri="{9D8B030D-6E8A-4147-A177-3AD203B41FA5}">
                      <a16:colId xmlns:a16="http://schemas.microsoft.com/office/drawing/2014/main" val="2653545876"/>
                    </a:ext>
                  </a:extLst>
                </a:gridCol>
              </a:tblGrid>
              <a:tr h="438657">
                <a:tc gridSpan="2">
                  <a:txBody>
                    <a:bodyPr/>
                    <a:lstStyle/>
                    <a:p>
                      <a:pPr algn="ctr" rtl="0" fontAlgn="ctr"/>
                      <a:r>
                        <a:rPr lang="lv-LV" sz="800" b="1" i="0" u="none" strike="noStrike" dirty="0">
                          <a:solidFill>
                            <a:srgbClr val="FFFFFF"/>
                          </a:solidFill>
                          <a:effectLst/>
                          <a:latin typeface="Verdana" panose="020B0604030504040204" pitchFamily="34" charset="0"/>
                        </a:rPr>
                        <a:t>Darba devēja pamatdarbības veids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tc hMerge="1">
                  <a:txBody>
                    <a:bodyPr/>
                    <a:lstStyle/>
                    <a:p>
                      <a:endParaRPr lang="lv-LV"/>
                    </a:p>
                  </a:txBody>
                  <a:tcPr/>
                </a:tc>
                <a:tc>
                  <a:txBody>
                    <a:bodyPr/>
                    <a:lstStyle/>
                    <a:p>
                      <a:pPr algn="ctr" rtl="0" fontAlgn="ctr"/>
                      <a:r>
                        <a:rPr lang="lv-LV" sz="800" b="1" i="0" u="none" strike="noStrike" dirty="0">
                          <a:solidFill>
                            <a:srgbClr val="FFFFFF"/>
                          </a:solidFill>
                          <a:effectLst/>
                          <a:latin typeface="Verdana" panose="020B0604030504040204" pitchFamily="34" charset="0"/>
                        </a:rPr>
                        <a:t>Darba devēju skaits</a:t>
                      </a:r>
                    </a:p>
                  </a:txBody>
                  <a:tcPr marL="6234" marR="6234" marT="6234"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2060"/>
                    </a:solidFill>
                  </a:tcPr>
                </a:tc>
                <a:extLst>
                  <a:ext uri="{0D108BD9-81ED-4DB2-BD59-A6C34878D82A}">
                    <a16:rowId xmlns:a16="http://schemas.microsoft.com/office/drawing/2014/main" val="442041309"/>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C</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Apstrādes rūpniecība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133081"/>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Izmitināšana un ēdināšanas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472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270570188"/>
                  </a:ext>
                </a:extLst>
              </a:tr>
              <a:tr h="145830">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G</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Vairumtirdzniecība un mazumtirdzniecība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438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36747845"/>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Būvniecība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3495308"/>
                  </a:ext>
                </a:extLst>
              </a:tr>
              <a:tr h="128125">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H</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Transports un uzglabāšana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2921755"/>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Veselība un sociālā aprūpe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1412441847"/>
                  </a:ext>
                </a:extLst>
              </a:tr>
              <a:tr h="128125">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T</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Citi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63078982"/>
                  </a:ext>
                </a:extLst>
              </a:tr>
              <a:tr h="138123">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Administratīvo un atbalsta dienestu darbība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176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49413948"/>
                  </a:ext>
                </a:extLst>
              </a:tr>
              <a:tr h="138123">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N</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Profesionālie, zinātniskie un tehniskie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117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3558073"/>
                  </a:ext>
                </a:extLst>
              </a:tr>
              <a:tr h="128125">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M</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Operācijas ar nekustamo īpašumu</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107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716145936"/>
                  </a:ext>
                </a:extLst>
              </a:tr>
              <a:tr h="36580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K</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Telekomunikācija, </a:t>
                      </a:r>
                      <a:r>
                        <a:rPr lang="lv-LV" sz="800" b="0" i="0" u="none" strike="noStrike" dirty="0" err="1">
                          <a:solidFill>
                            <a:srgbClr val="000000"/>
                          </a:solidFill>
                          <a:effectLst/>
                          <a:latin typeface="Verdana" panose="020B0604030504040204" pitchFamily="34" charset="0"/>
                          <a:ea typeface="Verdana" panose="020B0604030504040204" pitchFamily="34" charset="0"/>
                        </a:rPr>
                        <a:t>datorprogrammēšana</a:t>
                      </a:r>
                      <a:r>
                        <a:rPr lang="lv-LV" sz="800" b="0" i="0" u="none" strike="noStrike" dirty="0">
                          <a:solidFill>
                            <a:srgbClr val="000000"/>
                          </a:solidFill>
                          <a:effectLst/>
                          <a:latin typeface="Verdana" panose="020B0604030504040204" pitchFamily="34" charset="0"/>
                          <a:ea typeface="Verdana" panose="020B0604030504040204" pitchFamily="34" charset="0"/>
                        </a:rPr>
                        <a:t>, konsultēšana, </a:t>
                      </a:r>
                      <a:r>
                        <a:rPr lang="lv-LV" sz="800" b="0" i="0" u="none" strike="noStrike" dirty="0" err="1">
                          <a:solidFill>
                            <a:srgbClr val="000000"/>
                          </a:solidFill>
                          <a:effectLst/>
                          <a:latin typeface="Verdana" panose="020B0604030504040204" pitchFamily="34" charset="0"/>
                          <a:ea typeface="Verdana" panose="020B0604030504040204" pitchFamily="34" charset="0"/>
                        </a:rPr>
                        <a:t>datošanas</a:t>
                      </a:r>
                      <a:r>
                        <a:rPr lang="lv-LV" sz="800" b="0" i="0" u="none" strike="noStrike" dirty="0">
                          <a:solidFill>
                            <a:srgbClr val="000000"/>
                          </a:solidFill>
                          <a:effectLst/>
                          <a:latin typeface="Verdana" panose="020B0604030504040204" pitchFamily="34" charset="0"/>
                          <a:ea typeface="Verdana" panose="020B0604030504040204" pitchFamily="34" charset="0"/>
                        </a:rPr>
                        <a:t> infrastruktūras nodrošināšana un citi informācijas pakalpojumi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106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5397595"/>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Lauksaimniecība, mežsaimniecība un zivsaimniecība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96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3252328546"/>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Q</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Izglītība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6523653"/>
                  </a:ext>
                </a:extLst>
              </a:tr>
              <a:tr h="128125">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Māksla, sports un atpūta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546222320"/>
                  </a:ext>
                </a:extLst>
              </a:tr>
              <a:tr h="13772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P</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Valsts pārvalde un aizsardzība; obligātā sociālā apdrošināšana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96632428"/>
                  </a:ext>
                </a:extLst>
              </a:tr>
              <a:tr h="24696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D</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Elektroenerģija, gāzes apgāde, siltumapgāde un gaisa kondicionēšana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25562365"/>
                  </a:ext>
                </a:extLst>
              </a:tr>
              <a:tr h="24696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J</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Izdevējdarbība, apraide un satura producēšanas un izplatīšanas darbības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74341715"/>
                  </a:ext>
                </a:extLst>
              </a:tr>
              <a:tr h="246968">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Ūdensapgāde; kanalizācijas, atkritumu apsaimniekošanas un </a:t>
                      </a:r>
                      <a:r>
                        <a:rPr lang="lv-LV" sz="800" b="0" i="0" u="none" strike="noStrike" dirty="0" err="1">
                          <a:solidFill>
                            <a:srgbClr val="000000"/>
                          </a:solidFill>
                          <a:effectLst/>
                          <a:latin typeface="Verdana" panose="020B0604030504040204" pitchFamily="34" charset="0"/>
                          <a:ea typeface="Verdana" panose="020B0604030504040204" pitchFamily="34" charset="0"/>
                        </a:rPr>
                        <a:t>remediācijas</a:t>
                      </a:r>
                      <a:r>
                        <a:rPr lang="lv-LV" sz="800" b="0" i="0" u="none" strike="noStrike" dirty="0">
                          <a:solidFill>
                            <a:srgbClr val="000000"/>
                          </a:solidFill>
                          <a:effectLst/>
                          <a:latin typeface="Verdana" panose="020B0604030504040204" pitchFamily="34" charset="0"/>
                          <a:ea typeface="Verdana" panose="020B0604030504040204" pitchFamily="34" charset="0"/>
                        </a:rPr>
                        <a:t> darbības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148146087"/>
                  </a:ext>
                </a:extLst>
              </a:tr>
              <a:tr h="167290">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L</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Finanšu un apdrošināšanas darbības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0972011"/>
                  </a:ext>
                </a:extLst>
              </a:tr>
              <a:tr h="167290">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B</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Ieguves rūpniecība un karjeru izstrāde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11</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extLst>
                  <a:ext uri="{0D108BD9-81ED-4DB2-BD59-A6C34878D82A}">
                    <a16:rowId xmlns:a16="http://schemas.microsoft.com/office/drawing/2014/main" val="2888856097"/>
                  </a:ext>
                </a:extLst>
              </a:tr>
              <a:tr h="146508">
                <a:tc gridSpan="2">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Cits</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algn="l"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52623912"/>
                  </a:ext>
                </a:extLst>
              </a:tr>
              <a:tr h="128125">
                <a:tc gridSpan="2">
                  <a:txBody>
                    <a:bodyPr/>
                    <a:lstStyle/>
                    <a:p>
                      <a:pPr algn="r" fontAlgn="b"/>
                      <a:r>
                        <a:rPr lang="lv-LV" sz="800" b="1" i="0" u="none" strike="noStrike" dirty="0">
                          <a:solidFill>
                            <a:srgbClr val="000000"/>
                          </a:solidFill>
                          <a:effectLst/>
                          <a:latin typeface="Verdana" panose="020B0604030504040204" pitchFamily="34" charset="0"/>
                          <a:ea typeface="Verdana" panose="020B0604030504040204" pitchFamily="34" charset="0"/>
                        </a:rPr>
                        <a:t>KOPĀ</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hMerge="1">
                  <a:txBody>
                    <a:bodyPr/>
                    <a:lstStyle/>
                    <a:p>
                      <a:pPr algn="r" fontAlgn="b"/>
                      <a:endParaRPr lang="lv-LV" sz="900" b="1"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6EAEF"/>
                    </a:solidFill>
                  </a:tcPr>
                </a:tc>
                <a:tc>
                  <a:txBody>
                    <a:bodyPr/>
                    <a:lstStyle/>
                    <a:p>
                      <a:pPr algn="ctr" fontAlgn="b"/>
                      <a:r>
                        <a:rPr lang="lv-LV" sz="800" b="1" i="0" u="none" strike="noStrike" dirty="0">
                          <a:solidFill>
                            <a:srgbClr val="000000"/>
                          </a:solidFill>
                          <a:effectLst/>
                          <a:latin typeface="Verdana" panose="020B0604030504040204" pitchFamily="34" charset="0"/>
                          <a:ea typeface="Verdana" panose="020B0604030504040204" pitchFamily="34" charset="0"/>
                        </a:rPr>
                        <a:t>3 558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75178108"/>
                  </a:ext>
                </a:extLst>
              </a:tr>
            </a:tbl>
          </a:graphicData>
        </a:graphic>
      </p:graphicFrame>
      <p:sp>
        <p:nvSpPr>
          <p:cNvPr id="7" name="TextBox 6">
            <a:extLst>
              <a:ext uri="{FF2B5EF4-FFF2-40B4-BE49-F238E27FC236}">
                <a16:creationId xmlns:a16="http://schemas.microsoft.com/office/drawing/2014/main" id="{E3F3DCF7-F9D9-40D4-D5B5-B1FD5B003A44}"/>
              </a:ext>
            </a:extLst>
          </p:cNvPr>
          <p:cNvSpPr txBox="1"/>
          <p:nvPr/>
        </p:nvSpPr>
        <p:spPr>
          <a:xfrm>
            <a:off x="4578915" y="823674"/>
            <a:ext cx="4898895" cy="461665"/>
          </a:xfrm>
          <a:prstGeom prst="rect">
            <a:avLst/>
          </a:prstGeom>
          <a:noFill/>
        </p:spPr>
        <p:txBody>
          <a:bodyPr wrap="square" rtlCol="0">
            <a:spAutoFit/>
          </a:bodyPr>
          <a:lstStyle/>
          <a:p>
            <a:pPr algn="ctr"/>
            <a:r>
              <a:rPr lang="lv-LV" sz="1200" b="1" dirty="0">
                <a:latin typeface="Verdana" panose="020B0604030504040204" pitchFamily="34" charset="0"/>
                <a:ea typeface="Verdana" panose="020B0604030504040204" pitchFamily="34" charset="0"/>
              </a:rPr>
              <a:t>Darba devēju sadalījums pēc pamatdarbības veida 2025.gada septembrī</a:t>
            </a:r>
          </a:p>
        </p:txBody>
      </p:sp>
    </p:spTree>
    <p:extLst>
      <p:ext uri="{BB962C8B-B14F-4D97-AF65-F5344CB8AC3E}">
        <p14:creationId xmlns:p14="http://schemas.microsoft.com/office/powerpoint/2010/main" val="30661744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42"/>
          <p:cNvSpPr txBox="1"/>
          <p:nvPr/>
        </p:nvSpPr>
        <p:spPr>
          <a:xfrm>
            <a:off x="11212513" y="6324600"/>
            <a:ext cx="573087"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0" name="Google Shape;160;p42"/>
          <p:cNvSpPr txBox="1">
            <a:spLocks noGrp="1"/>
          </p:cNvSpPr>
          <p:nvPr>
            <p:ph type="title"/>
          </p:nvPr>
        </p:nvSpPr>
        <p:spPr>
          <a:xfrm>
            <a:off x="2827583" y="158120"/>
            <a:ext cx="8403052" cy="65125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rgbClr val="000000"/>
              </a:buClr>
              <a:buSzPts val="2000"/>
              <a:buFont typeface="Verdana"/>
              <a:buNone/>
            </a:pPr>
            <a:r>
              <a:rPr lang="lv" sz="2000" dirty="0">
                <a:solidFill>
                  <a:srgbClr val="000000"/>
                </a:solidFill>
                <a:latin typeface="Verdana"/>
                <a:ea typeface="Verdana"/>
                <a:cs typeface="Verdana"/>
                <a:sym typeface="Verdana"/>
              </a:rPr>
              <a:t>Ukrainas atbalstam piešķirtais finansējums 2022., 2023., 2024. un 2025. gadā, </a:t>
            </a:r>
            <a:r>
              <a:rPr lang="lv" sz="2000" i="1" dirty="0">
                <a:solidFill>
                  <a:srgbClr val="000000"/>
                </a:solidFill>
                <a:latin typeface="Verdana"/>
                <a:ea typeface="Verdana"/>
                <a:cs typeface="Verdana"/>
                <a:sym typeface="Verdana"/>
              </a:rPr>
              <a:t>euro</a:t>
            </a:r>
            <a:br>
              <a:rPr lang="lv" dirty="0">
                <a:solidFill>
                  <a:srgbClr val="000000"/>
                </a:solidFill>
                <a:latin typeface="Verdana"/>
                <a:ea typeface="Verdana"/>
                <a:cs typeface="Verdana"/>
                <a:sym typeface="Verdana"/>
              </a:rPr>
            </a:br>
            <a:endParaRPr dirty="0">
              <a:latin typeface="Verdana"/>
              <a:ea typeface="Verdana"/>
              <a:cs typeface="Verdana"/>
              <a:sym typeface="Verdana"/>
            </a:endParaRPr>
          </a:p>
        </p:txBody>
      </p:sp>
      <p:grpSp>
        <p:nvGrpSpPr>
          <p:cNvPr id="11" name="Group 10">
            <a:extLst>
              <a:ext uri="{FF2B5EF4-FFF2-40B4-BE49-F238E27FC236}">
                <a16:creationId xmlns:a16="http://schemas.microsoft.com/office/drawing/2014/main" id="{4073F655-3A23-399C-3287-39FC26F75C39}"/>
              </a:ext>
            </a:extLst>
          </p:cNvPr>
          <p:cNvGrpSpPr/>
          <p:nvPr/>
        </p:nvGrpSpPr>
        <p:grpSpPr>
          <a:xfrm>
            <a:off x="28664" y="1311183"/>
            <a:ext cx="6399831" cy="3028984"/>
            <a:chOff x="83254" y="1457560"/>
            <a:chExt cx="6425352" cy="1682198"/>
          </a:xfrm>
        </p:grpSpPr>
        <p:grpSp>
          <p:nvGrpSpPr>
            <p:cNvPr id="176" name="Google Shape;176;p42"/>
            <p:cNvGrpSpPr/>
            <p:nvPr/>
          </p:nvGrpSpPr>
          <p:grpSpPr>
            <a:xfrm>
              <a:off x="206761" y="1457560"/>
              <a:ext cx="6257494" cy="600868"/>
              <a:chOff x="563103" y="3459982"/>
              <a:chExt cx="2660241" cy="169579"/>
            </a:xfrm>
          </p:grpSpPr>
          <p:sp>
            <p:nvSpPr>
              <p:cNvPr id="178" name="Google Shape;178;p42"/>
              <p:cNvSpPr txBox="1"/>
              <p:nvPr/>
            </p:nvSpPr>
            <p:spPr>
              <a:xfrm>
                <a:off x="594276" y="3459982"/>
                <a:ext cx="2629068" cy="12724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2022. </a:t>
                </a:r>
                <a:r>
                  <a:rPr kumimoji="0" lang="lv-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adā pārdalītais finansējums no līdzekļiem neparedzētiem gadījumiem</a:t>
                </a:r>
                <a:endParaRPr kumimoji="0" sz="1200" b="0"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endParaRPr>
              </a:p>
            </p:txBody>
          </p:sp>
          <p:sp>
            <p:nvSpPr>
              <p:cNvPr id="179" name="Google Shape;179;p42"/>
              <p:cNvSpPr txBox="1"/>
              <p:nvPr/>
            </p:nvSpPr>
            <p:spPr>
              <a:xfrm>
                <a:off x="563103" y="3536255"/>
                <a:ext cx="2629068"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lv-LV" sz="1600" b="1" i="1"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78 501 827 euro</a:t>
                </a:r>
              </a:p>
            </p:txBody>
          </p:sp>
        </p:grpSp>
        <p:grpSp>
          <p:nvGrpSpPr>
            <p:cNvPr id="2" name="Google Shape;176;p42">
              <a:extLst>
                <a:ext uri="{FF2B5EF4-FFF2-40B4-BE49-F238E27FC236}">
                  <a16:creationId xmlns:a16="http://schemas.microsoft.com/office/drawing/2014/main" id="{90EA1512-8E9B-F1EB-5AC6-1AAB66617AB3}"/>
                </a:ext>
              </a:extLst>
            </p:cNvPr>
            <p:cNvGrpSpPr/>
            <p:nvPr/>
          </p:nvGrpSpPr>
          <p:grpSpPr>
            <a:xfrm>
              <a:off x="167786" y="1898709"/>
              <a:ext cx="6258840" cy="769029"/>
              <a:chOff x="583331" y="3292301"/>
              <a:chExt cx="2761313" cy="217038"/>
            </a:xfrm>
          </p:grpSpPr>
          <p:cxnSp>
            <p:nvCxnSpPr>
              <p:cNvPr id="3" name="Google Shape;177;p42">
                <a:extLst>
                  <a:ext uri="{FF2B5EF4-FFF2-40B4-BE49-F238E27FC236}">
                    <a16:creationId xmlns:a16="http://schemas.microsoft.com/office/drawing/2014/main" id="{DB6BE716-3297-F90C-26FB-1A9D803226EC}"/>
                  </a:ext>
                </a:extLst>
              </p:cNvPr>
              <p:cNvCxnSpPr>
                <a:cxnSpLocks/>
              </p:cNvCxnSpPr>
              <p:nvPr/>
            </p:nvCxnSpPr>
            <p:spPr>
              <a:xfrm>
                <a:off x="597315" y="3413135"/>
                <a:ext cx="2695166" cy="0"/>
              </a:xfrm>
              <a:prstGeom prst="straightConnector1">
                <a:avLst/>
              </a:prstGeom>
              <a:noFill/>
              <a:ln w="76200" cap="flat" cmpd="sng">
                <a:solidFill>
                  <a:srgbClr val="4C004C"/>
                </a:solidFill>
                <a:prstDash val="solid"/>
                <a:miter lim="800000"/>
                <a:headEnd type="none" w="med" len="med"/>
                <a:tailEnd type="none" w="med" len="med"/>
              </a:ln>
            </p:spPr>
          </p:cxnSp>
          <p:sp>
            <p:nvSpPr>
              <p:cNvPr id="5" name="Google Shape;178;p42">
                <a:extLst>
                  <a:ext uri="{FF2B5EF4-FFF2-40B4-BE49-F238E27FC236}">
                    <a16:creationId xmlns:a16="http://schemas.microsoft.com/office/drawing/2014/main" id="{196197EE-35E2-E7F1-1A26-1B71CF546D09}"/>
                  </a:ext>
                </a:extLst>
              </p:cNvPr>
              <p:cNvSpPr txBox="1"/>
              <p:nvPr/>
            </p:nvSpPr>
            <p:spPr>
              <a:xfrm>
                <a:off x="583331" y="3292301"/>
                <a:ext cx="2723134" cy="17814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2023.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adā pārdalītais finansējums no programmas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17.00.00 «Finansējums Ukrainas civiliedzīvotāju atbalsta likumā noteikto pasākumu īstenošanai»</a:t>
                </a:r>
                <a:endParaRPr kumimoji="0"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sp>
            <p:nvSpPr>
              <p:cNvPr id="6" name="Google Shape;179;p42">
                <a:extLst>
                  <a:ext uri="{FF2B5EF4-FFF2-40B4-BE49-F238E27FC236}">
                    <a16:creationId xmlns:a16="http://schemas.microsoft.com/office/drawing/2014/main" id="{733847A9-9579-BC13-50EB-ABD89FBD7921}"/>
                  </a:ext>
                </a:extLst>
              </p:cNvPr>
              <p:cNvSpPr txBox="1"/>
              <p:nvPr/>
            </p:nvSpPr>
            <p:spPr>
              <a:xfrm>
                <a:off x="649478" y="3416033"/>
                <a:ext cx="2695166"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71 139 692 euro</a:t>
                </a:r>
                <a:endParaRPr kumimoji="0" sz="1600" b="0"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grpSp>
        <p:grpSp>
          <p:nvGrpSpPr>
            <p:cNvPr id="7" name="Google Shape;176;p42">
              <a:extLst>
                <a:ext uri="{FF2B5EF4-FFF2-40B4-BE49-F238E27FC236}">
                  <a16:creationId xmlns:a16="http://schemas.microsoft.com/office/drawing/2014/main" id="{A7A02296-BD1B-9CA9-F8C9-7A134100E021}"/>
                </a:ext>
              </a:extLst>
            </p:cNvPr>
            <p:cNvGrpSpPr/>
            <p:nvPr/>
          </p:nvGrpSpPr>
          <p:grpSpPr>
            <a:xfrm>
              <a:off x="83254" y="2502450"/>
              <a:ext cx="6425352" cy="637308"/>
              <a:chOff x="540680" y="3026259"/>
              <a:chExt cx="2840203" cy="179863"/>
            </a:xfrm>
          </p:grpSpPr>
          <p:cxnSp>
            <p:nvCxnSpPr>
              <p:cNvPr id="8" name="Google Shape;177;p42">
                <a:extLst>
                  <a:ext uri="{FF2B5EF4-FFF2-40B4-BE49-F238E27FC236}">
                    <a16:creationId xmlns:a16="http://schemas.microsoft.com/office/drawing/2014/main" id="{C1444476-C10F-8BD0-E1DE-87031F7930D7}"/>
                  </a:ext>
                </a:extLst>
              </p:cNvPr>
              <p:cNvCxnSpPr>
                <a:cxnSpLocks/>
              </p:cNvCxnSpPr>
              <p:nvPr/>
            </p:nvCxnSpPr>
            <p:spPr>
              <a:xfrm>
                <a:off x="604408" y="3148671"/>
                <a:ext cx="2713413" cy="0"/>
              </a:xfrm>
              <a:prstGeom prst="straightConnector1">
                <a:avLst/>
              </a:prstGeom>
              <a:noFill/>
              <a:ln w="76200" cap="flat" cmpd="sng">
                <a:solidFill>
                  <a:srgbClr val="653F97"/>
                </a:solidFill>
                <a:prstDash val="solid"/>
                <a:miter lim="800000"/>
                <a:headEnd type="none" w="med" len="med"/>
                <a:tailEnd type="none" w="med" len="med"/>
              </a:ln>
            </p:spPr>
          </p:cxnSp>
          <p:sp>
            <p:nvSpPr>
              <p:cNvPr id="9" name="Google Shape;178;p42">
                <a:extLst>
                  <a:ext uri="{FF2B5EF4-FFF2-40B4-BE49-F238E27FC236}">
                    <a16:creationId xmlns:a16="http://schemas.microsoft.com/office/drawing/2014/main" id="{8D356614-002B-C7AC-36D1-50BA873E0864}"/>
                  </a:ext>
                </a:extLst>
              </p:cNvPr>
              <p:cNvSpPr txBox="1"/>
              <p:nvPr/>
            </p:nvSpPr>
            <p:spPr>
              <a:xfrm>
                <a:off x="540680" y="3026259"/>
                <a:ext cx="2840203" cy="10129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 </a:t>
                </a:r>
                <a:r>
                  <a:rPr lang="lv-LV" sz="1200" b="1" dirty="0">
                    <a:latin typeface="Verdana" panose="020B0604030504040204" pitchFamily="34" charset="0"/>
                    <a:ea typeface="Verdana" panose="020B0604030504040204" pitchFamily="34" charset="0"/>
                  </a:rPr>
                  <a:t>g</a:t>
                </a:r>
                <a:r>
                  <a:rPr kumimoji="0" lang="lv-LV" sz="1200" b="1" i="0" u="none" strike="noStrike" kern="0" cap="none" spc="0" normalizeH="0" baseline="0" noProof="0" dirty="0" err="1">
                    <a:ln>
                      <a:noFill/>
                    </a:ln>
                    <a:solidFill>
                      <a:srgbClr val="000000"/>
                    </a:solidFill>
                    <a:effectLst/>
                    <a:uLnTx/>
                    <a:uFillTx/>
                    <a:latin typeface="Verdana" panose="020B0604030504040204" pitchFamily="34" charset="0"/>
                    <a:ea typeface="Verdana" panose="020B0604030504040204" pitchFamily="34" charset="0"/>
                    <a:cs typeface="Arial"/>
                    <a:sym typeface="Arial"/>
                  </a:rPr>
                  <a:t>adā</a:t>
                </a:r>
                <a:r>
                  <a:rPr kumimoji="0" lang="lv-LV" sz="1200" b="1" i="0" u="none" strike="noStrike" kern="0" cap="none" spc="0" normalizeH="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pārdalītais finansējums no</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programmas 17.00.00 «Finansējums Ukrainas civiliedzīvotāju atbalsta likumā noteikto pasākumu īstenošanai»</a:t>
                </a:r>
              </a:p>
            </p:txBody>
          </p:sp>
          <p:sp>
            <p:nvSpPr>
              <p:cNvPr id="10" name="Google Shape;179;p42">
                <a:extLst>
                  <a:ext uri="{FF2B5EF4-FFF2-40B4-BE49-F238E27FC236}">
                    <a16:creationId xmlns:a16="http://schemas.microsoft.com/office/drawing/2014/main" id="{3650FBAB-C336-4F69-44D7-5A7D69AB7702}"/>
                  </a:ext>
                </a:extLst>
              </p:cNvPr>
              <p:cNvSpPr txBox="1"/>
              <p:nvPr/>
            </p:nvSpPr>
            <p:spPr>
              <a:xfrm>
                <a:off x="636491" y="3153064"/>
                <a:ext cx="2629068" cy="5305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52 985 116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grpSp>
      </p:grpSp>
      <p:graphicFrame>
        <p:nvGraphicFramePr>
          <p:cNvPr id="12" name="Table 4">
            <a:extLst>
              <a:ext uri="{FF2B5EF4-FFF2-40B4-BE49-F238E27FC236}">
                <a16:creationId xmlns:a16="http://schemas.microsoft.com/office/drawing/2014/main" id="{D3B70D65-D791-1F60-1796-3439B83ABD01}"/>
              </a:ext>
            </a:extLst>
          </p:cNvPr>
          <p:cNvGraphicFramePr>
            <a:graphicFrameLocks noGrp="1"/>
          </p:cNvGraphicFramePr>
          <p:nvPr/>
        </p:nvGraphicFramePr>
        <p:xfrm>
          <a:off x="6662024" y="1576518"/>
          <a:ext cx="5192182" cy="3461675"/>
        </p:xfrm>
        <a:graphic>
          <a:graphicData uri="http://schemas.openxmlformats.org/drawingml/2006/table">
            <a:tbl>
              <a:tblPr firstRow="1" bandRow="1">
                <a:tableStyleId>{1E171933-4619-4E11-9A3F-F7608DF75F80}</a:tableStyleId>
              </a:tblPr>
              <a:tblGrid>
                <a:gridCol w="1775799">
                  <a:extLst>
                    <a:ext uri="{9D8B030D-6E8A-4147-A177-3AD203B41FA5}">
                      <a16:colId xmlns:a16="http://schemas.microsoft.com/office/drawing/2014/main" val="1168506326"/>
                    </a:ext>
                  </a:extLst>
                </a:gridCol>
                <a:gridCol w="1775798">
                  <a:extLst>
                    <a:ext uri="{9D8B030D-6E8A-4147-A177-3AD203B41FA5}">
                      <a16:colId xmlns:a16="http://schemas.microsoft.com/office/drawing/2014/main" val="2428010106"/>
                    </a:ext>
                  </a:extLst>
                </a:gridCol>
                <a:gridCol w="1640585">
                  <a:extLst>
                    <a:ext uri="{9D8B030D-6E8A-4147-A177-3AD203B41FA5}">
                      <a16:colId xmlns:a16="http://schemas.microsoft.com/office/drawing/2014/main" val="1935009192"/>
                    </a:ext>
                  </a:extLst>
                </a:gridCol>
              </a:tblGrid>
              <a:tr h="500088">
                <a:tc>
                  <a:txBody>
                    <a:bodyPr/>
                    <a:lstStyle/>
                    <a:p>
                      <a:pPr algn="ctr"/>
                      <a:r>
                        <a:rPr lang="lv-LV" sz="1200" b="1" dirty="0">
                          <a:solidFill>
                            <a:schemeClr val="tx1"/>
                          </a:solidFill>
                          <a:latin typeface="Verdana" panose="020B0604030504040204" pitchFamily="34" charset="0"/>
                          <a:ea typeface="Verdana" panose="020B0604030504040204" pitchFamily="34" charset="0"/>
                        </a:rPr>
                        <a:t>2025. gadā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Pieņemts ar MK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Pārdalīts ar FM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2119596259"/>
                  </a:ext>
                </a:extLst>
              </a:tr>
              <a:tr h="337731">
                <a:tc>
                  <a:txBody>
                    <a:bodyPr/>
                    <a:lstStyle/>
                    <a:p>
                      <a:pPr algn="ctr">
                        <a:lnSpc>
                          <a:spcPct val="150000"/>
                        </a:lnSpc>
                      </a:pPr>
                      <a:r>
                        <a:rPr lang="lv-LV" sz="1200" b="1" dirty="0">
                          <a:solidFill>
                            <a:schemeClr val="tx1"/>
                          </a:solidFill>
                          <a:latin typeface="Verdana" panose="020B0604030504040204" pitchFamily="34" charset="0"/>
                          <a:ea typeface="Verdana" panose="020B0604030504040204" pitchFamily="34" charset="0"/>
                        </a:rPr>
                        <a:t>KOPĀ, t.sk.: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lnSpc>
                          <a:spcPct val="150000"/>
                        </a:lnSpc>
                      </a:pPr>
                      <a:r>
                        <a:rPr lang="lv-LV" sz="1200" b="1" i="1" dirty="0">
                          <a:solidFill>
                            <a:schemeClr val="tx1"/>
                          </a:solidFill>
                          <a:latin typeface="Verdana" panose="020B0604030504040204" pitchFamily="34" charset="0"/>
                          <a:ea typeface="Verdana" panose="020B0604030504040204" pitchFamily="34" charset="0"/>
                        </a:rPr>
                        <a:t>50 344 834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lnSpc>
                          <a:spcPct val="150000"/>
                        </a:lnSpc>
                      </a:pPr>
                      <a:r>
                        <a:rPr lang="lv-LV" sz="1200" b="1" i="1" dirty="0">
                          <a:solidFill>
                            <a:schemeClr val="tx1"/>
                          </a:solidFill>
                          <a:latin typeface="Verdana" panose="020B0604030504040204" pitchFamily="34" charset="0"/>
                          <a:ea typeface="Verdana" panose="020B0604030504040204" pitchFamily="34" charset="0"/>
                        </a:rPr>
                        <a:t>41 102 905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extLst>
                  <a:ext uri="{0D108BD9-81ED-4DB2-BD59-A6C34878D82A}">
                    <a16:rowId xmlns:a16="http://schemas.microsoft.com/office/drawing/2014/main" val="4279957916"/>
                  </a:ext>
                </a:extLst>
              </a:tr>
              <a:tr h="382440">
                <a:tc>
                  <a:txBody>
                    <a:bodyPr/>
                    <a:lstStyle/>
                    <a:p>
                      <a:pPr algn="ctr">
                        <a:lnSpc>
                          <a:spcPct val="150000"/>
                        </a:lnSpc>
                      </a:pPr>
                      <a:r>
                        <a:rPr lang="lv-LV" sz="1100" b="1" dirty="0">
                          <a:latin typeface="Verdana" panose="020B0604030504040204" pitchFamily="34" charset="0"/>
                          <a:ea typeface="Verdana" panose="020B0604030504040204" pitchFamily="34" charset="0"/>
                        </a:rPr>
                        <a:t>VARAM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lnSpc>
                          <a:spcPct val="150000"/>
                        </a:lnSpc>
                      </a:pPr>
                      <a:r>
                        <a:rPr lang="lv-LV" sz="1100" b="1" i="0" dirty="0">
                          <a:latin typeface="Verdana" panose="020B0604030504040204" pitchFamily="34" charset="0"/>
                          <a:ea typeface="Verdana" panose="020B0604030504040204" pitchFamily="34" charset="0"/>
                        </a:rPr>
                        <a:t>23 475 453</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lnSpc>
                          <a:spcPct val="150000"/>
                        </a:lnSpc>
                      </a:pPr>
                      <a:r>
                        <a:rPr lang="lv-LV" sz="1100" b="1" i="0" dirty="0">
                          <a:latin typeface="Verdana" panose="020B0604030504040204" pitchFamily="34" charset="0"/>
                          <a:ea typeface="Verdana" panose="020B0604030504040204" pitchFamily="34" charset="0"/>
                        </a:rPr>
                        <a:t>17 352 364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254754463"/>
                  </a:ext>
                </a:extLst>
              </a:tr>
              <a:tr h="361174">
                <a:tc>
                  <a:txBody>
                    <a:bodyPr/>
                    <a:lstStyle/>
                    <a:p>
                      <a:pPr algn="ctr">
                        <a:lnSpc>
                          <a:spcPct val="150000"/>
                        </a:lnSpc>
                      </a:pPr>
                      <a:r>
                        <a:rPr lang="lv-LV" sz="1100" b="1" dirty="0">
                          <a:latin typeface="Verdana" panose="020B0604030504040204" pitchFamily="34" charset="0"/>
                          <a:ea typeface="Verdana" panose="020B0604030504040204" pitchFamily="34" charset="0"/>
                        </a:rPr>
                        <a:t>SIF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lnSpc>
                          <a:spcPct val="150000"/>
                        </a:lnSpc>
                      </a:pPr>
                      <a:r>
                        <a:rPr lang="lv-LV" sz="1100" b="1" i="0" dirty="0">
                          <a:latin typeface="Verdana" panose="020B0604030504040204" pitchFamily="34" charset="0"/>
                          <a:ea typeface="Verdana" panose="020B0604030504040204" pitchFamily="34" charset="0"/>
                        </a:rPr>
                        <a:t>7</a:t>
                      </a:r>
                      <a:r>
                        <a:rPr lang="lv-LV" sz="1100" b="1" i="0" baseline="0" dirty="0">
                          <a:latin typeface="Verdana" panose="020B0604030504040204" pitchFamily="34" charset="0"/>
                          <a:ea typeface="Verdana" panose="020B0604030504040204" pitchFamily="34" charset="0"/>
                        </a:rPr>
                        <a:t> 487 625</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lnSpc>
                          <a:spcPct val="150000"/>
                        </a:lnSpc>
                      </a:pPr>
                      <a:r>
                        <a:rPr lang="lv-LV" sz="1100" b="1" i="0" dirty="0">
                          <a:latin typeface="Verdana" panose="020B0604030504040204" pitchFamily="34" charset="0"/>
                          <a:ea typeface="Verdana" panose="020B0604030504040204" pitchFamily="34" charset="0"/>
                        </a:rPr>
                        <a:t>6 602 272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016248407"/>
                  </a:ext>
                </a:extLst>
              </a:tr>
              <a:tr h="347582">
                <a:tc>
                  <a:txBody>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lv-LV" sz="1100" b="1" dirty="0">
                          <a:latin typeface="Verdana" panose="020B0604030504040204" pitchFamily="34" charset="0"/>
                          <a:ea typeface="Verdana" panose="020B0604030504040204" pitchFamily="34" charset="0"/>
                        </a:rPr>
                        <a:t>VM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7 032 008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5 420 731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946642174"/>
                  </a:ext>
                </a:extLst>
              </a:tr>
              <a:tr h="466749">
                <a:tc>
                  <a:txBody>
                    <a:bodyPr/>
                    <a:lstStyle/>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lang="lv-LV" sz="11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7 219 132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7 219 132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02660097"/>
                  </a:ext>
                </a:extLst>
              </a:tr>
              <a:tr h="345718">
                <a:tc>
                  <a:txBody>
                    <a:bodyPr/>
                    <a:lstStyle/>
                    <a:p>
                      <a:pPr algn="ctr">
                        <a:lnSpc>
                          <a:spcPct val="150000"/>
                        </a:lnSpc>
                      </a:pPr>
                      <a:r>
                        <a:rPr lang="lv-LV" sz="11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2 788 312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2 196 281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259686136"/>
                  </a:ext>
                </a:extLst>
              </a:tr>
              <a:tr h="317500">
                <a:tc>
                  <a:txBody>
                    <a:bodyPr/>
                    <a:lstStyle/>
                    <a:p>
                      <a:pPr algn="ctr">
                        <a:lnSpc>
                          <a:spcPct val="150000"/>
                        </a:lnSpc>
                      </a:pPr>
                      <a:r>
                        <a:rPr lang="lv-LV" sz="11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1 950 480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1 950 480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42016340"/>
                  </a:ext>
                </a:extLst>
              </a:tr>
              <a:tr h="283383">
                <a:tc>
                  <a:txBody>
                    <a:bodyPr/>
                    <a:lstStyle/>
                    <a:p>
                      <a:pPr algn="ctr">
                        <a:lnSpc>
                          <a:spcPct val="150000"/>
                        </a:lnSpc>
                      </a:pPr>
                      <a:r>
                        <a:rPr lang="lv-LV" sz="1100" b="1" dirty="0">
                          <a:latin typeface="Verdana" panose="020B0604030504040204" pitchFamily="34" charset="0"/>
                          <a:ea typeface="Verdana" panose="020B0604030504040204" pitchFamily="34" charset="0"/>
                        </a:rPr>
                        <a:t>IeM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391 824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5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361 645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565337112"/>
                  </a:ext>
                </a:extLst>
              </a:tr>
            </a:tbl>
          </a:graphicData>
        </a:graphic>
      </p:graphicFrame>
      <p:cxnSp>
        <p:nvCxnSpPr>
          <p:cNvPr id="17" name="Google Shape;177;p42">
            <a:extLst>
              <a:ext uri="{FF2B5EF4-FFF2-40B4-BE49-F238E27FC236}">
                <a16:creationId xmlns:a16="http://schemas.microsoft.com/office/drawing/2014/main" id="{7B28E676-4BD2-5D50-DD9E-11585492B961}"/>
              </a:ext>
            </a:extLst>
          </p:cNvPr>
          <p:cNvCxnSpPr>
            <a:cxnSpLocks/>
          </p:cNvCxnSpPr>
          <p:nvPr/>
        </p:nvCxnSpPr>
        <p:spPr>
          <a:xfrm>
            <a:off x="126793" y="4957323"/>
            <a:ext cx="6159604" cy="0"/>
          </a:xfrm>
          <a:prstGeom prst="straightConnector1">
            <a:avLst/>
          </a:prstGeom>
          <a:noFill/>
          <a:ln w="76200" cap="flat" cmpd="sng">
            <a:solidFill>
              <a:schemeClr val="bg2">
                <a:lumMod val="60000"/>
                <a:lumOff val="40000"/>
              </a:schemeClr>
            </a:solidFill>
            <a:prstDash val="solid"/>
            <a:miter lim="800000"/>
            <a:headEnd type="none" w="med" len="med"/>
            <a:tailEnd type="none" w="med" len="med"/>
          </a:ln>
        </p:spPr>
      </p:cxnSp>
      <p:sp>
        <p:nvSpPr>
          <p:cNvPr id="18" name="Google Shape;179;p42">
            <a:extLst>
              <a:ext uri="{FF2B5EF4-FFF2-40B4-BE49-F238E27FC236}">
                <a16:creationId xmlns:a16="http://schemas.microsoft.com/office/drawing/2014/main" id="{3650FBAB-C336-4F69-44D7-5A7D69AB7702}"/>
              </a:ext>
            </a:extLst>
          </p:cNvPr>
          <p:cNvSpPr txBox="1"/>
          <p:nvPr/>
        </p:nvSpPr>
        <p:spPr>
          <a:xfrm>
            <a:off x="300098" y="4957323"/>
            <a:ext cx="5924080" cy="33851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lang="lv" sz="1600" b="1" i="1" dirty="0">
                <a:latin typeface="Verdana" panose="020B0604030504040204" pitchFamily="34" charset="0"/>
                <a:ea typeface="Verdana" panose="020B0604030504040204" pitchFamily="34" charset="0"/>
              </a:rPr>
              <a:t>65</a:t>
            </a: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000 000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cxnSp>
        <p:nvCxnSpPr>
          <p:cNvPr id="19" name="Google Shape;177;p42">
            <a:extLst>
              <a:ext uri="{FF2B5EF4-FFF2-40B4-BE49-F238E27FC236}">
                <a16:creationId xmlns:a16="http://schemas.microsoft.com/office/drawing/2014/main" id="{7B28E676-4BD2-5D50-DD9E-11585492B961}"/>
              </a:ext>
            </a:extLst>
          </p:cNvPr>
          <p:cNvCxnSpPr>
            <a:cxnSpLocks/>
          </p:cNvCxnSpPr>
          <p:nvPr/>
        </p:nvCxnSpPr>
        <p:spPr>
          <a:xfrm>
            <a:off x="187236" y="1782282"/>
            <a:ext cx="6159604" cy="0"/>
          </a:xfrm>
          <a:prstGeom prst="straightConnector1">
            <a:avLst/>
          </a:prstGeom>
          <a:noFill/>
          <a:ln w="76200" cap="flat" cmpd="sng">
            <a:solidFill>
              <a:srgbClr val="18000C"/>
            </a:solidFill>
            <a:prstDash val="solid"/>
            <a:miter lim="800000"/>
            <a:headEnd type="none" w="med" len="med"/>
            <a:tailEnd type="none" w="med" len="med"/>
          </a:ln>
        </p:spPr>
      </p:cxnSp>
      <p:sp>
        <p:nvSpPr>
          <p:cNvPr id="20" name="Google Shape;178;p42">
            <a:extLst>
              <a:ext uri="{FF2B5EF4-FFF2-40B4-BE49-F238E27FC236}">
                <a16:creationId xmlns:a16="http://schemas.microsoft.com/office/drawing/2014/main" id="{8D356614-002B-C7AC-36D1-50BA873E0864}"/>
              </a:ext>
            </a:extLst>
          </p:cNvPr>
          <p:cNvSpPr txBox="1"/>
          <p:nvPr/>
        </p:nvSpPr>
        <p:spPr>
          <a:xfrm>
            <a:off x="28664" y="4244239"/>
            <a:ext cx="6399831"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2025. gadam programmā 17.00.00 «Finansējums Ukrainas civiliedzīvotāju atbalsta likumā noteikto pasākumu īstenošanai» plānotais finansējums</a:t>
            </a:r>
          </a:p>
        </p:txBody>
      </p:sp>
      <p:sp>
        <p:nvSpPr>
          <p:cNvPr id="4" name="TextBox 3">
            <a:extLst>
              <a:ext uri="{FF2B5EF4-FFF2-40B4-BE49-F238E27FC236}">
                <a16:creationId xmlns:a16="http://schemas.microsoft.com/office/drawing/2014/main" id="{54EB3316-8BCD-1323-6F6B-146222199428}"/>
              </a:ext>
            </a:extLst>
          </p:cNvPr>
          <p:cNvSpPr txBox="1"/>
          <p:nvPr/>
        </p:nvSpPr>
        <p:spPr>
          <a:xfrm>
            <a:off x="6593418" y="5126580"/>
            <a:ext cx="5192182" cy="261610"/>
          </a:xfrm>
          <a:prstGeom prst="rect">
            <a:avLst/>
          </a:prstGeom>
          <a:noFill/>
        </p:spPr>
        <p:txBody>
          <a:bodyPr wrap="square" rtlCol="0">
            <a:spAutoFit/>
          </a:bodyPr>
          <a:lstStyle/>
          <a:p>
            <a:r>
              <a:rPr lang="lv-LV" sz="1100" dirty="0"/>
              <a:t>Informācija uz 24.11.2025</a:t>
            </a:r>
          </a:p>
        </p:txBody>
      </p:sp>
    </p:spTree>
    <p:extLst>
      <p:ext uri="{BB962C8B-B14F-4D97-AF65-F5344CB8AC3E}">
        <p14:creationId xmlns:p14="http://schemas.microsoft.com/office/powerpoint/2010/main" val="1414497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A2D72-A105-308A-6E6C-0B50047E658A}"/>
              </a:ext>
            </a:extLst>
          </p:cNvPr>
          <p:cNvSpPr>
            <a:spLocks noGrp="1"/>
          </p:cNvSpPr>
          <p:nvPr>
            <p:ph type="title"/>
          </p:nvPr>
        </p:nvSpPr>
        <p:spPr/>
        <p:txBody>
          <a:bodyPr>
            <a:normAutofit/>
          </a:bodyPr>
          <a:lstStyle/>
          <a:p>
            <a:pPr algn="ctr"/>
            <a:r>
              <a:rPr lang="lv-LV" dirty="0">
                <a:solidFill>
                  <a:srgbClr val="29750A"/>
                </a:solidFill>
              </a:rPr>
              <a:t>Par līdzekļu piešķiršanu pašvaldībām kopējie rādītāji par 2024. un 2025. gadu</a:t>
            </a:r>
            <a:endParaRPr lang="lv-LV" dirty="0"/>
          </a:p>
        </p:txBody>
      </p:sp>
      <p:sp>
        <p:nvSpPr>
          <p:cNvPr id="6" name="Slide Number Placeholder 5">
            <a:extLst>
              <a:ext uri="{FF2B5EF4-FFF2-40B4-BE49-F238E27FC236}">
                <a16:creationId xmlns:a16="http://schemas.microsoft.com/office/drawing/2014/main" id="{812A3981-01E1-B6EF-BA99-529340784B17}"/>
              </a:ext>
            </a:extLst>
          </p:cNvPr>
          <p:cNvSpPr>
            <a:spLocks noGrp="1"/>
          </p:cNvSpPr>
          <p:nvPr>
            <p:ph type="sldNum" sz="quarter" idx="13"/>
          </p:nvPr>
        </p:nvSpPr>
        <p:spPr/>
        <p:txBody>
          <a:bodyPr/>
          <a:lstStyle/>
          <a:p>
            <a:pPr>
              <a:defRPr/>
            </a:pPr>
            <a:fld id="{CA50152C-A5AE-4037-8E77-C398DB665690}" type="slidenum">
              <a:rPr lang="en-US" altLang="en-US" smtClean="0"/>
              <a:pPr>
                <a:defRPr/>
              </a:pPr>
              <a:t>12</a:t>
            </a:fld>
            <a:endParaRPr lang="en-US" altLang="en-US"/>
          </a:p>
        </p:txBody>
      </p:sp>
      <p:sp>
        <p:nvSpPr>
          <p:cNvPr id="8" name="TextBox 7">
            <a:extLst>
              <a:ext uri="{FF2B5EF4-FFF2-40B4-BE49-F238E27FC236}">
                <a16:creationId xmlns:a16="http://schemas.microsoft.com/office/drawing/2014/main" id="{E93331FA-E1D5-0218-2376-1CC853B5D51A}"/>
              </a:ext>
            </a:extLst>
          </p:cNvPr>
          <p:cNvSpPr txBox="1"/>
          <p:nvPr/>
        </p:nvSpPr>
        <p:spPr>
          <a:xfrm>
            <a:off x="704850" y="1838326"/>
            <a:ext cx="11080750" cy="584775"/>
          </a:xfrm>
          <a:prstGeom prst="rect">
            <a:avLst/>
          </a:prstGeom>
          <a:noFill/>
        </p:spPr>
        <p:txBody>
          <a:bodyPr wrap="square">
            <a:spAutoFit/>
          </a:bodyPr>
          <a:lstStyle/>
          <a:p>
            <a:pPr lvl="0"/>
            <a:r>
              <a:rPr lang="lv-LV" sz="1400" b="1" dirty="0">
                <a:latin typeface="Verdana" panose="020B0604030504040204" pitchFamily="34" charset="0"/>
                <a:ea typeface="Verdana" panose="020B0604030504040204" pitchFamily="34" charset="0"/>
              </a:rPr>
              <a:t>Kompensētā summa par 2024. gadu un 2025. gada janvāri - septembri</a:t>
            </a:r>
            <a:r>
              <a:rPr lang="lv-LV" sz="1400" dirty="0">
                <a:latin typeface="Verdana" panose="020B0604030504040204" pitchFamily="34" charset="0"/>
                <a:ea typeface="Verdana" panose="020B0604030504040204" pitchFamily="34" charset="0"/>
              </a:rPr>
              <a:t> sadalījumā pa jomām:</a:t>
            </a:r>
          </a:p>
          <a:p>
            <a:pPr marL="228600" indent="0" algn="just"/>
            <a:endParaRPr lang="lv-LV" sz="1800" b="1" dirty="0"/>
          </a:p>
        </p:txBody>
      </p:sp>
      <p:graphicFrame>
        <p:nvGraphicFramePr>
          <p:cNvPr id="13" name="Table 12">
            <a:extLst>
              <a:ext uri="{FF2B5EF4-FFF2-40B4-BE49-F238E27FC236}">
                <a16:creationId xmlns:a16="http://schemas.microsoft.com/office/drawing/2014/main" id="{E91391F3-A072-8BD1-125F-04D245DEA7D7}"/>
              </a:ext>
            </a:extLst>
          </p:cNvPr>
          <p:cNvGraphicFramePr>
            <a:graphicFrameLocks noGrp="1"/>
          </p:cNvGraphicFramePr>
          <p:nvPr/>
        </p:nvGraphicFramePr>
        <p:xfrm>
          <a:off x="697117" y="2172831"/>
          <a:ext cx="10682083" cy="3911098"/>
        </p:xfrm>
        <a:graphic>
          <a:graphicData uri="http://schemas.openxmlformats.org/drawingml/2006/table">
            <a:tbl>
              <a:tblPr>
                <a:tableStyleId>{69C7853C-536D-4A76-A0AE-DD22124D55A5}</a:tableStyleId>
              </a:tblPr>
              <a:tblGrid>
                <a:gridCol w="5757951">
                  <a:extLst>
                    <a:ext uri="{9D8B030D-6E8A-4147-A177-3AD203B41FA5}">
                      <a16:colId xmlns:a16="http://schemas.microsoft.com/office/drawing/2014/main" val="2426222013"/>
                    </a:ext>
                  </a:extLst>
                </a:gridCol>
                <a:gridCol w="2462066">
                  <a:extLst>
                    <a:ext uri="{9D8B030D-6E8A-4147-A177-3AD203B41FA5}">
                      <a16:colId xmlns:a16="http://schemas.microsoft.com/office/drawing/2014/main" val="3814449755"/>
                    </a:ext>
                  </a:extLst>
                </a:gridCol>
                <a:gridCol w="2462066">
                  <a:extLst>
                    <a:ext uri="{9D8B030D-6E8A-4147-A177-3AD203B41FA5}">
                      <a16:colId xmlns:a16="http://schemas.microsoft.com/office/drawing/2014/main" val="1023723174"/>
                    </a:ext>
                  </a:extLst>
                </a:gridCol>
              </a:tblGrid>
              <a:tr h="860782">
                <a:tc>
                  <a:txBody>
                    <a:bodyPr/>
                    <a:lstStyle/>
                    <a:p>
                      <a:pPr algn="ctr" fontAlgn="ctr"/>
                      <a:r>
                        <a:rPr lang="lv-LV" sz="1200" b="1" kern="1200" dirty="0">
                          <a:solidFill>
                            <a:schemeClr val="tx1"/>
                          </a:solidFill>
                          <a:latin typeface="Verdana" panose="020B0604030504040204" pitchFamily="34" charset="0"/>
                          <a:ea typeface="Verdana" panose="020B0604030504040204" pitchFamily="34" charset="0"/>
                        </a:rPr>
                        <a:t>Pasākumi atbilstoši jomām</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4</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fr-FR" sz="1200" b="1" kern="1200" dirty="0" err="1">
                          <a:solidFill>
                            <a:schemeClr val="tx1"/>
                          </a:solidFill>
                          <a:latin typeface="Verdana" panose="020B0604030504040204" pitchFamily="34" charset="0"/>
                          <a:ea typeface="Verdana" panose="020B0604030504040204" pitchFamily="34" charset="0"/>
                        </a:rPr>
                        <a:t>decembris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5</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lv-LV" sz="1200" b="1" kern="1200" dirty="0">
                          <a:solidFill>
                            <a:schemeClr val="tx1"/>
                          </a:solidFill>
                          <a:latin typeface="Verdana" panose="020B0604030504040204" pitchFamily="34" charset="0"/>
                          <a:ea typeface="Verdana" panose="020B0604030504040204" pitchFamily="34" charset="0"/>
                        </a:rPr>
                        <a:t>septembris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3859386"/>
                  </a:ext>
                </a:extLst>
              </a:tr>
              <a:tr h="24902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sociālā atbalsta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14 689 793,31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11 069 735,09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7002327"/>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izglītības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1 867 698,91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1 119 620,38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7366057"/>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ēdināšanas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423 632,20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368 693,03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6002330"/>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izmitināšanas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3 552 736,02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3 244 218,07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936468"/>
                  </a:ext>
                </a:extLst>
              </a:tr>
              <a:tr h="641798">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Izlietotais finansējums valsts pārvaldes pakalpojumu pieteikšanas un fizisko personu reģistrācijas pasākumiem</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2 356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2 868</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4205079"/>
                  </a:ext>
                </a:extLst>
              </a:tr>
              <a:tr h="482714">
                <a:tc>
                  <a:txBody>
                    <a:bodyPr/>
                    <a:lstStyle/>
                    <a:p>
                      <a:pPr algn="l" fontAlgn="ctr"/>
                      <a:r>
                        <a:rPr lang="lv-LV" sz="1400" b="0" kern="1200">
                          <a:solidFill>
                            <a:schemeClr val="tx1"/>
                          </a:solidFill>
                          <a:latin typeface="Verdana" panose="020B0604030504040204" pitchFamily="34" charset="0"/>
                          <a:ea typeface="Verdana" panose="020B0604030504040204" pitchFamily="34" charset="0"/>
                        </a:rPr>
                        <a:t>Vienota valsts un pašvaldību sniegtā atbalsta koordinācijas punkta darbības nodrošināšanai</a:t>
                      </a:r>
                      <a:endParaRPr lang="lv-LV" sz="14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112 747,09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51 538,72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8423678"/>
                  </a:ext>
                </a:extLst>
              </a:tr>
              <a:tr h="50015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Par pašvaldību veiktajiem uzlabojumiem pašvaldību ēkās, lai nodrošinātu Ukrainas civiliedzīvotāju izmitināšanu</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76 842,34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5892091"/>
                  </a:ext>
                </a:extLst>
              </a:tr>
              <a:tr h="452545">
                <a:tc>
                  <a:txBody>
                    <a:bodyPr/>
                    <a:lstStyle/>
                    <a:p>
                      <a:pPr algn="l" fontAlgn="ctr"/>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20 725 805,87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15 856 673,29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3843009"/>
                  </a:ext>
                </a:extLst>
              </a:tr>
            </a:tbl>
          </a:graphicData>
        </a:graphic>
      </p:graphicFrame>
    </p:spTree>
    <p:extLst>
      <p:ext uri="{BB962C8B-B14F-4D97-AF65-F5344CB8AC3E}">
        <p14:creationId xmlns:p14="http://schemas.microsoft.com/office/powerpoint/2010/main" val="19995150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F34F27A0-1528-CCA2-0C25-1CB5EBFAD36F}"/>
              </a:ext>
            </a:extLst>
          </p:cNvPr>
          <p:cNvSpPr>
            <a:spLocks noGrp="1"/>
          </p:cNvSpPr>
          <p:nvPr>
            <p:ph type="sldNum" sz="quarter" idx="13"/>
          </p:nvPr>
        </p:nvSpPr>
        <p:spPr>
          <a:xfrm>
            <a:off x="11379200" y="6324600"/>
            <a:ext cx="406400" cy="304800"/>
          </a:xfrm>
        </p:spPr>
        <p:txBody>
          <a:bodyPr/>
          <a:lstStyle/>
          <a:p>
            <a:pPr>
              <a:defRPr/>
            </a:pPr>
            <a:fld id="{CA50152C-A5AE-4037-8E77-C398DB665690}" type="slidenum">
              <a:rPr lang="en-US" altLang="en-US" smtClean="0"/>
              <a:pPr>
                <a:defRPr/>
              </a:pPr>
              <a:t>13</a:t>
            </a:fld>
            <a:endParaRPr lang="en-US" altLang="en-US"/>
          </a:p>
        </p:txBody>
      </p:sp>
      <p:sp>
        <p:nvSpPr>
          <p:cNvPr id="12" name="Title 1">
            <a:extLst>
              <a:ext uri="{FF2B5EF4-FFF2-40B4-BE49-F238E27FC236}">
                <a16:creationId xmlns:a16="http://schemas.microsoft.com/office/drawing/2014/main" id="{A09DA15F-1591-5F9E-C46A-1CED5B413835}"/>
              </a:ext>
            </a:extLst>
          </p:cNvPr>
          <p:cNvSpPr txBox="1">
            <a:spLocks/>
          </p:cNvSpPr>
          <p:nvPr/>
        </p:nvSpPr>
        <p:spPr bwMode="auto">
          <a:xfrm>
            <a:off x="2387600" y="407406"/>
            <a:ext cx="9398000" cy="443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rmAutofit/>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algn="ctr"/>
            <a:r>
              <a:rPr lang="lv-LV" sz="2000" dirty="0">
                <a:solidFill>
                  <a:srgbClr val="29750A"/>
                </a:solidFill>
                <a:sym typeface="Verdana"/>
              </a:rPr>
              <a:t>Sadalījumā pa mēnešiem</a:t>
            </a:r>
            <a:endParaRPr lang="lv-LV" sz="2000" u="sng" dirty="0">
              <a:solidFill>
                <a:srgbClr val="29750A"/>
              </a:solidFill>
            </a:endParaRPr>
          </a:p>
        </p:txBody>
      </p:sp>
      <p:graphicFrame>
        <p:nvGraphicFramePr>
          <p:cNvPr id="2" name="Table 1">
            <a:extLst>
              <a:ext uri="{FF2B5EF4-FFF2-40B4-BE49-F238E27FC236}">
                <a16:creationId xmlns:a16="http://schemas.microsoft.com/office/drawing/2014/main" id="{A162F1B5-7952-0B41-AE5C-0B3DBDCAF54C}"/>
              </a:ext>
            </a:extLst>
          </p:cNvPr>
          <p:cNvGraphicFramePr>
            <a:graphicFrameLocks noGrp="1"/>
          </p:cNvGraphicFramePr>
          <p:nvPr/>
        </p:nvGraphicFramePr>
        <p:xfrm>
          <a:off x="2387600" y="986828"/>
          <a:ext cx="8944824" cy="3919205"/>
        </p:xfrm>
        <a:graphic>
          <a:graphicData uri="http://schemas.openxmlformats.org/drawingml/2006/table">
            <a:tbl>
              <a:tblPr>
                <a:tableStyleId>{69C7853C-536D-4A76-A0AE-DD22124D55A5}</a:tableStyleId>
              </a:tblPr>
              <a:tblGrid>
                <a:gridCol w="2236206">
                  <a:extLst>
                    <a:ext uri="{9D8B030D-6E8A-4147-A177-3AD203B41FA5}">
                      <a16:colId xmlns:a16="http://schemas.microsoft.com/office/drawing/2014/main" val="13823834"/>
                    </a:ext>
                  </a:extLst>
                </a:gridCol>
                <a:gridCol w="2236206">
                  <a:extLst>
                    <a:ext uri="{9D8B030D-6E8A-4147-A177-3AD203B41FA5}">
                      <a16:colId xmlns:a16="http://schemas.microsoft.com/office/drawing/2014/main" val="1085852335"/>
                    </a:ext>
                  </a:extLst>
                </a:gridCol>
                <a:gridCol w="2236206">
                  <a:extLst>
                    <a:ext uri="{9D8B030D-6E8A-4147-A177-3AD203B41FA5}">
                      <a16:colId xmlns:a16="http://schemas.microsoft.com/office/drawing/2014/main" val="1975059304"/>
                    </a:ext>
                  </a:extLst>
                </a:gridCol>
                <a:gridCol w="2236206">
                  <a:extLst>
                    <a:ext uri="{9D8B030D-6E8A-4147-A177-3AD203B41FA5}">
                      <a16:colId xmlns:a16="http://schemas.microsoft.com/office/drawing/2014/main" val="57273166"/>
                    </a:ext>
                  </a:extLst>
                </a:gridCol>
              </a:tblGrid>
              <a:tr h="685935">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2024.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2025.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7623454"/>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2 044 925,01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1 862 954,79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50878"/>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1 848 535,97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1 837 463,74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13783842"/>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martu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cs typeface="+mn-cs"/>
                        </a:rPr>
                        <a:t>1 882 468,96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martu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1 912 767,32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5355339"/>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1 836 085,17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1 769 902,81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3958884"/>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1 767 434,57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1 804 444,46</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8490361"/>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jūniju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1 639 938,53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jūniju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1 619 399,94</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8450775"/>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jūliju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1 597 458,05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jūliju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1 738 869,08</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401632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augustu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1 685 714,63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augustu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1 561 910,40</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110703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septembri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1 529 839,30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septembri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buNone/>
                      </a:pPr>
                      <a:r>
                        <a:rPr lang="lv-LV" sz="1200" b="0" kern="1200" dirty="0">
                          <a:solidFill>
                            <a:schemeClr val="tx1"/>
                          </a:solidFill>
                          <a:latin typeface="Verdana" panose="020B0604030504040204" pitchFamily="34" charset="0"/>
                          <a:ea typeface="Verdana" panose="020B0604030504040204" pitchFamily="34" charset="0"/>
                          <a:cs typeface="+mn-cs"/>
                        </a:rPr>
                        <a:t>1 748 960,75</a:t>
                      </a:r>
                    </a:p>
                  </a:txBody>
                  <a:tcPr marL="6350" marR="6350" marT="635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4856359"/>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1 678 244,04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4293745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1 719 474,97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5467461"/>
                  </a:ext>
                </a:extLst>
              </a:tr>
              <a:tr h="236673">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1 495 686,67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502924"/>
                  </a:ext>
                </a:extLst>
              </a:tr>
              <a:tr h="297406">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cs typeface="+mn-cs"/>
                        </a:rPr>
                        <a:t>20 725 805,87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 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cs typeface="+mn-cs"/>
                        </a:rPr>
                        <a:t>15 856 673,29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4215884"/>
                  </a:ext>
                </a:extLst>
              </a:tr>
            </a:tbl>
          </a:graphicData>
        </a:graphic>
      </p:graphicFrame>
      <p:sp>
        <p:nvSpPr>
          <p:cNvPr id="8" name="TextBox 7">
            <a:extLst>
              <a:ext uri="{FF2B5EF4-FFF2-40B4-BE49-F238E27FC236}">
                <a16:creationId xmlns:a16="http://schemas.microsoft.com/office/drawing/2014/main" id="{BAA98A5A-6BD4-8E65-B3E2-BE6F4ED87980}"/>
              </a:ext>
            </a:extLst>
          </p:cNvPr>
          <p:cNvSpPr txBox="1"/>
          <p:nvPr/>
        </p:nvSpPr>
        <p:spPr>
          <a:xfrm>
            <a:off x="769544" y="5041835"/>
            <a:ext cx="10562880" cy="646331"/>
          </a:xfrm>
          <a:prstGeom prst="rect">
            <a:avLst/>
          </a:prstGeom>
          <a:noFill/>
        </p:spPr>
        <p:txBody>
          <a:bodyPr wrap="square">
            <a:spAutoFit/>
          </a:bodyPr>
          <a:lstStyle/>
          <a:p>
            <a:pPr algn="just">
              <a:spcBef>
                <a:spcPts val="0"/>
              </a:spcBef>
            </a:pPr>
            <a:r>
              <a:rPr lang="lv-LV" sz="1200" dirty="0">
                <a:latin typeface="Verdana" panose="020B0604030504040204" pitchFamily="34" charset="0"/>
                <a:ea typeface="Verdana" panose="020B0604030504040204" pitchFamily="34" charset="0"/>
              </a:rPr>
              <a:t>Rezervētā summa, saskaņā ar MK 15.07.2025. rīkojumu Nr. 418 «Grozījums Ministru kabineta 2025. gada 4. februāra rīkojumā Nr. 70 "Par finanšu līdzekļu piešķiršanu no valsts budžeta programmas 17.00.00 "Finansējums Ukrainas civiliedzīvotāju atbalsta likumā noteikto pasākumu īstenošanai""», ir </a:t>
            </a:r>
            <a:r>
              <a:rPr lang="lv-LV" sz="1200" b="1" dirty="0">
                <a:latin typeface="Verdana" panose="020B0604030504040204" pitchFamily="34" charset="0"/>
                <a:ea typeface="Verdana" panose="020B0604030504040204" pitchFamily="34" charset="0"/>
              </a:rPr>
              <a:t>23 475 453 EUR </a:t>
            </a:r>
            <a:r>
              <a:rPr lang="lv-LV" sz="1200" i="1" dirty="0">
                <a:latin typeface="Verdana" panose="020B0604030504040204" pitchFamily="34" charset="0"/>
                <a:ea typeface="Verdana" panose="020B0604030504040204" pitchFamily="34" charset="0"/>
              </a:rPr>
              <a:t>(līdz šā gada novembrim)</a:t>
            </a:r>
            <a:r>
              <a:rPr lang="lv-LV" sz="1200" dirty="0">
                <a:latin typeface="Verdana" panose="020B0604030504040204" pitchFamily="34" charset="0"/>
                <a:ea typeface="Verdana" panose="020B0604030504040204" pitchFamily="34" charset="0"/>
              </a:rPr>
              <a:t>, </a:t>
            </a:r>
            <a:r>
              <a:rPr lang="lv-LV" sz="1200" u="sng" dirty="0">
                <a:latin typeface="Verdana" panose="020B0604030504040204" pitchFamily="34" charset="0"/>
                <a:ea typeface="Verdana" panose="020B0604030504040204" pitchFamily="34" charset="0"/>
              </a:rPr>
              <a:t>atlikums uz 13.11.2025. – 6 123 093,04 EUR</a:t>
            </a:r>
          </a:p>
        </p:txBody>
      </p:sp>
    </p:spTree>
    <p:extLst>
      <p:ext uri="{BB962C8B-B14F-4D97-AF65-F5344CB8AC3E}">
        <p14:creationId xmlns:p14="http://schemas.microsoft.com/office/powerpoint/2010/main" val="32448270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8C31C-C62E-4F06-995F-5C33698F0A6A}"/>
              </a:ext>
            </a:extLst>
          </p:cNvPr>
          <p:cNvSpPr>
            <a:spLocks noGrp="1"/>
          </p:cNvSpPr>
          <p:nvPr>
            <p:ph type="title"/>
          </p:nvPr>
        </p:nvSpPr>
        <p:spPr>
          <a:xfrm>
            <a:off x="2032000" y="376596"/>
            <a:ext cx="9772073" cy="1295186"/>
          </a:xfrm>
        </p:spPr>
        <p:txBody>
          <a:bodyPr/>
          <a:lstStyle/>
          <a:p>
            <a:pPr>
              <a:lnSpc>
                <a:spcPct val="107000"/>
              </a:lnSpc>
              <a:spcAft>
                <a:spcPts val="800"/>
              </a:spcAft>
            </a:pP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par izmitināšanas un ēdināšanas pakalpojumiem periodā no 2022.gada līdz 2025.gadam 31.okrobrim</a:t>
            </a:r>
            <a:endParaRPr lang="lv-LV" sz="2400" dirty="0">
              <a:solidFill>
                <a:schemeClr val="accent5">
                  <a:lumMod val="75000"/>
                </a:schemeClr>
              </a:solidFill>
              <a:latin typeface="Verdana" panose="020B0604030504040204" pitchFamily="34" charset="0"/>
              <a:ea typeface="Verdana" panose="020B0604030504040204" pitchFamily="34" charset="0"/>
            </a:endParaRPr>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8809"/>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le 5">
            <a:extLst>
              <a:ext uri="{FF2B5EF4-FFF2-40B4-BE49-F238E27FC236}">
                <a16:creationId xmlns:a16="http://schemas.microsoft.com/office/drawing/2014/main" id="{5C2C67BE-84DF-8777-28F8-0983010BF7F7}"/>
              </a:ext>
            </a:extLst>
          </p:cNvPr>
          <p:cNvGraphicFramePr>
            <a:graphicFrameLocks noGrp="1"/>
          </p:cNvGraphicFramePr>
          <p:nvPr/>
        </p:nvGraphicFramePr>
        <p:xfrm>
          <a:off x="1423447" y="2053431"/>
          <a:ext cx="9872204" cy="2869122"/>
        </p:xfrm>
        <a:graphic>
          <a:graphicData uri="http://schemas.openxmlformats.org/drawingml/2006/table">
            <a:tbl>
              <a:tblPr firstRow="1" firstCol="1" bandRow="1">
                <a:tableStyleId>{8E5E50B0-7A39-4D9E-ABC2-76059328DA78}</a:tableStyleId>
              </a:tblPr>
              <a:tblGrid>
                <a:gridCol w="1636695">
                  <a:extLst>
                    <a:ext uri="{9D8B030D-6E8A-4147-A177-3AD203B41FA5}">
                      <a16:colId xmlns:a16="http://schemas.microsoft.com/office/drawing/2014/main" val="2092848910"/>
                    </a:ext>
                  </a:extLst>
                </a:gridCol>
                <a:gridCol w="2713486">
                  <a:extLst>
                    <a:ext uri="{9D8B030D-6E8A-4147-A177-3AD203B41FA5}">
                      <a16:colId xmlns:a16="http://schemas.microsoft.com/office/drawing/2014/main" val="626472876"/>
                    </a:ext>
                  </a:extLst>
                </a:gridCol>
                <a:gridCol w="2713486">
                  <a:extLst>
                    <a:ext uri="{9D8B030D-6E8A-4147-A177-3AD203B41FA5}">
                      <a16:colId xmlns:a16="http://schemas.microsoft.com/office/drawing/2014/main" val="3452941984"/>
                    </a:ext>
                  </a:extLst>
                </a:gridCol>
                <a:gridCol w="2808537">
                  <a:extLst>
                    <a:ext uri="{9D8B030D-6E8A-4147-A177-3AD203B41FA5}">
                      <a16:colId xmlns:a16="http://schemas.microsoft.com/office/drawing/2014/main" val="3016883148"/>
                    </a:ext>
                  </a:extLst>
                </a:gridCol>
              </a:tblGrid>
              <a:tr h="523656">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Gads</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izmitināšanai,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ēdināšanai,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ēdināšanai un izmitināšanai kopā,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33658057"/>
                  </a:ext>
                </a:extLst>
              </a:tr>
              <a:tr h="14287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2025.g. (līdz 31.10.2025.)</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3 662 862,92</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428 930,51</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4 091 793,43</a:t>
                      </a:r>
                    </a:p>
                  </a:txBody>
                  <a:tcPr marL="68580" marR="68580" marT="0" marB="0"/>
                </a:tc>
                <a:extLst>
                  <a:ext uri="{0D108BD9-81ED-4DB2-BD59-A6C34878D82A}">
                    <a16:rowId xmlns:a16="http://schemas.microsoft.com/office/drawing/2014/main" val="2960787369"/>
                  </a:ext>
                </a:extLst>
              </a:tr>
              <a:tr h="142875">
                <a:tc>
                  <a:txBody>
                    <a:bodyPr/>
                    <a:lstStyle/>
                    <a:p>
                      <a:pPr marL="0" marR="0">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Kopā no 2022.gada līdz 31.10.2025. </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25 019 636</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11 503 911</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36 523 547</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extLst>
                  <a:ext uri="{0D108BD9-81ED-4DB2-BD59-A6C34878D82A}">
                    <a16:rowId xmlns:a16="http://schemas.microsoft.com/office/drawing/2014/main" val="886261174"/>
                  </a:ext>
                </a:extLst>
              </a:tr>
            </a:tbl>
          </a:graphicData>
        </a:graphic>
      </p:graphicFrame>
      <p:sp>
        <p:nvSpPr>
          <p:cNvPr id="7" name="Rectangle 1">
            <a:extLst>
              <a:ext uri="{FF2B5EF4-FFF2-40B4-BE49-F238E27FC236}">
                <a16:creationId xmlns:a16="http://schemas.microsoft.com/office/drawing/2014/main" id="{4508621A-B42F-0C65-6634-E91022918BC8}"/>
              </a:ext>
            </a:extLst>
          </p:cNvPr>
          <p:cNvSpPr>
            <a:spLocks noChangeArrowheads="1"/>
          </p:cNvSpPr>
          <p:nvPr/>
        </p:nvSpPr>
        <p:spPr bwMode="auto">
          <a:xfrm>
            <a:off x="1585192" y="4854955"/>
            <a:ext cx="107883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lv-LV" altLang="lv-LV" sz="1000" b="0" i="1"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a:rPr>
              <a:t>Avots: EM dati</a:t>
            </a:r>
            <a:endParaRPr kumimoji="0" lang="lv-LV" altLang="lv-LV" sz="10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p:txBody>
      </p:sp>
    </p:spTree>
    <p:extLst>
      <p:ext uri="{BB962C8B-B14F-4D97-AF65-F5344CB8AC3E}">
        <p14:creationId xmlns:p14="http://schemas.microsoft.com/office/powerpoint/2010/main" val="34858742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16AC8D-66AB-49C6-8471-FB932C54E9AC}"/>
              </a:ext>
            </a:extLst>
          </p:cNvPr>
          <p:cNvSpPr>
            <a:spLocks noGrp="1"/>
          </p:cNvSpPr>
          <p:nvPr>
            <p:ph type="title"/>
          </p:nvPr>
        </p:nvSpPr>
        <p:spPr>
          <a:xfrm>
            <a:off x="399932" y="1672281"/>
            <a:ext cx="2335030" cy="3890319"/>
          </a:xfrm>
        </p:spPr>
        <p:txBody>
          <a:bodyPr/>
          <a:lstStyle/>
          <a:p>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pieprasītās izmitināšanas un ēdināšanas pakalpojumu izdevumu kompensācijas dinamika 2025.gadā pa mēnešiem, </a:t>
            </a:r>
            <a:r>
              <a:rPr lang="lv-LV" sz="2000" b="1" i="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sz="2000"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15</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F8EB138-2A8A-535E-FA38-C10D1ECC2CEA}"/>
              </a:ext>
            </a:extLst>
          </p:cNvPr>
          <p:cNvPicPr>
            <a:picLocks noChangeAspect="1"/>
          </p:cNvPicPr>
          <p:nvPr/>
        </p:nvPicPr>
        <p:blipFill>
          <a:blip r:embed="rId4"/>
          <a:stretch>
            <a:fillRect/>
          </a:stretch>
        </p:blipFill>
        <p:spPr>
          <a:xfrm>
            <a:off x="3496423" y="421277"/>
            <a:ext cx="7632752" cy="5017990"/>
          </a:xfrm>
          <a:prstGeom prst="rect">
            <a:avLst/>
          </a:prstGeom>
        </p:spPr>
      </p:pic>
    </p:spTree>
    <p:extLst>
      <p:ext uri="{BB962C8B-B14F-4D97-AF65-F5344CB8AC3E}">
        <p14:creationId xmlns:p14="http://schemas.microsoft.com/office/powerpoint/2010/main" val="9502547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95A0-0825-4FBF-866C-1CD69453C23A}"/>
              </a:ext>
            </a:extLst>
          </p:cNvPr>
          <p:cNvSpPr>
            <a:spLocks noGrp="1"/>
          </p:cNvSpPr>
          <p:nvPr>
            <p:ph type="title"/>
          </p:nvPr>
        </p:nvSpPr>
        <p:spPr>
          <a:xfrm>
            <a:off x="304800" y="1493837"/>
            <a:ext cx="2174789" cy="4862513"/>
          </a:xfrm>
        </p:spPr>
        <p:txBody>
          <a:bodyPr/>
          <a:lstStyle/>
          <a:p>
            <a:pPr>
              <a:lnSpc>
                <a:spcPct val="107000"/>
              </a:lnSpc>
              <a:spcAft>
                <a:spcPts val="800"/>
              </a:spcAft>
            </a:pP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dažādiem izmitināšanas veidiem </a:t>
            </a:r>
            <a:br>
              <a:rPr lang="lv-LV" sz="2000"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2025.gadā pa mēnešiem, 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16</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a:extLst>
              <a:ext uri="{FF2B5EF4-FFF2-40B4-BE49-F238E27FC236}">
                <a16:creationId xmlns:a16="http://schemas.microsoft.com/office/drawing/2014/main" id="{F33FA86B-AEAE-2EAC-9DF9-A2A3A5945162}"/>
              </a:ext>
            </a:extLst>
          </p:cNvPr>
          <p:cNvPicPr>
            <a:picLocks noChangeAspect="1"/>
          </p:cNvPicPr>
          <p:nvPr/>
        </p:nvPicPr>
        <p:blipFill>
          <a:blip r:embed="rId4"/>
          <a:stretch>
            <a:fillRect/>
          </a:stretch>
        </p:blipFill>
        <p:spPr>
          <a:xfrm>
            <a:off x="2875076" y="190726"/>
            <a:ext cx="7890334" cy="5187332"/>
          </a:xfrm>
          <a:prstGeom prst="rect">
            <a:avLst/>
          </a:prstGeom>
        </p:spPr>
      </p:pic>
    </p:spTree>
    <p:extLst>
      <p:ext uri="{BB962C8B-B14F-4D97-AF65-F5344CB8AC3E}">
        <p14:creationId xmlns:p14="http://schemas.microsoft.com/office/powerpoint/2010/main" val="2655695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339969" y="1547448"/>
            <a:ext cx="2658604" cy="3994370"/>
          </a:xfrm>
        </p:spPr>
        <p:txBody>
          <a:bodyPr>
            <a:noAutofit/>
          </a:bodyPr>
          <a:lstStyle/>
          <a:p>
            <a:pPr algn="ctr">
              <a:lnSpc>
                <a:spcPct val="120000"/>
              </a:lnSpc>
              <a:spcAft>
                <a:spcPts val="800"/>
              </a:spcAft>
            </a:pPr>
            <a:r>
              <a:rPr lang="lv-LV" sz="1600" b="1" dirty="0">
                <a:solidFill>
                  <a:schemeClr val="accent5">
                    <a:lumMod val="75000"/>
                  </a:schemeClr>
                </a:solidFill>
                <a:effectLst/>
                <a:cs typeface="Times New Roman" panose="02020603050405020304" pitchFamily="18" charset="0"/>
              </a:rPr>
              <a:t>Pašvaldību pieprasītā izdevumu kompensācija izmitināšanai (</a:t>
            </a:r>
            <a:r>
              <a:rPr lang="lv-LV" sz="1600" b="1" dirty="0" err="1">
                <a:solidFill>
                  <a:schemeClr val="accent5">
                    <a:lumMod val="75000"/>
                  </a:schemeClr>
                </a:solidFill>
                <a:effectLst/>
                <a:cs typeface="Times New Roman" panose="02020603050405020304" pitchFamily="18" charset="0"/>
              </a:rPr>
              <a:t>tūkst.</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un vidējās izmitināšanas izmaksas (</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tūristu mītnēs un</a:t>
            </a:r>
            <a:r>
              <a:rPr lang="lv-LV" sz="1600" dirty="0">
                <a:solidFill>
                  <a:schemeClr val="accent5">
                    <a:lumMod val="75000"/>
                  </a:schemeClr>
                </a:solidFill>
                <a:effectLst/>
                <a:cs typeface="Times New Roman" panose="02020603050405020304" pitchFamily="18" charset="0"/>
              </a:rPr>
              <a:t> </a:t>
            </a:r>
            <a:r>
              <a:rPr lang="lv-LV" sz="1600" b="1" dirty="0">
                <a:solidFill>
                  <a:schemeClr val="accent5">
                    <a:lumMod val="75000"/>
                  </a:schemeClr>
                </a:solidFill>
                <a:effectLst/>
                <a:cs typeface="Times New Roman" panose="02020603050405020304" pitchFamily="18" charset="0"/>
              </a:rPr>
              <a:t>pašvaldību īpašumā esošās izmitināšanas vietās 2025.gadā pa mēnešiem</a:t>
            </a:r>
            <a:endParaRPr lang="lv-LV" sz="1600" dirty="0">
              <a:solidFill>
                <a:schemeClr val="accent5">
                  <a:lumMod val="75000"/>
                </a:schemeClr>
              </a:solidFill>
              <a:effectLst/>
              <a:cs typeface="Times New Roman" panose="02020603050405020304" pitchFamily="18"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17</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08B23196-AB32-9385-9CE8-666A08DBF00F}"/>
              </a:ext>
            </a:extLst>
          </p:cNvPr>
          <p:cNvPicPr>
            <a:picLocks noChangeAspect="1"/>
          </p:cNvPicPr>
          <p:nvPr/>
        </p:nvPicPr>
        <p:blipFill>
          <a:blip r:embed="rId4"/>
          <a:stretch>
            <a:fillRect/>
          </a:stretch>
        </p:blipFill>
        <p:spPr>
          <a:xfrm>
            <a:off x="3340738" y="371094"/>
            <a:ext cx="7404223" cy="4870209"/>
          </a:xfrm>
          <a:prstGeom prst="rect">
            <a:avLst/>
          </a:prstGeom>
        </p:spPr>
      </p:pic>
    </p:spTree>
    <p:extLst>
      <p:ext uri="{BB962C8B-B14F-4D97-AF65-F5344CB8AC3E}">
        <p14:creationId xmlns:p14="http://schemas.microsoft.com/office/powerpoint/2010/main" val="24822893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453081" y="1547448"/>
            <a:ext cx="2899719" cy="3877408"/>
          </a:xfrm>
        </p:spPr>
        <p:txBody>
          <a:bodyPr>
            <a:normAutofit/>
          </a:bodyPr>
          <a:lstStyle/>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Pašvaldību pieprasīto izdevumu kompensācijas izmitināšanai sadalījumā pa atbalsta shēmām </a:t>
            </a:r>
            <a:endParaRPr lang="lv-LV" sz="1800" dirty="0">
              <a:solidFill>
                <a:schemeClr val="accent5">
                  <a:lumMod val="75000"/>
                </a:schemeClr>
              </a:solidFill>
              <a:effectLst/>
              <a:cs typeface="Times New Roman" panose="02020603050405020304" pitchFamily="18" charset="0"/>
            </a:endParaRPr>
          </a:p>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(60 un 120 dienu laikā, kā arī īpašām personu grupām) </a:t>
            </a:r>
          </a:p>
          <a:p>
            <a:pPr algn="ctr">
              <a:lnSpc>
                <a:spcPct val="107000"/>
              </a:lnSpc>
            </a:pPr>
            <a:r>
              <a:rPr lang="lv-LV" sz="1800" b="1" dirty="0">
                <a:solidFill>
                  <a:schemeClr val="accent5">
                    <a:lumMod val="75000"/>
                  </a:schemeClr>
                </a:solidFill>
                <a:effectLst/>
                <a:cs typeface="Times New Roman" panose="02020603050405020304" pitchFamily="18" charset="0"/>
              </a:rPr>
              <a:t>2025.gadā, </a:t>
            </a:r>
          </a:p>
          <a:p>
            <a:pPr algn="ctr">
              <a:lnSpc>
                <a:spcPct val="107000"/>
              </a:lnSpc>
            </a:pPr>
            <a:r>
              <a:rPr lang="lv-LV" sz="1800" b="1" dirty="0">
                <a:solidFill>
                  <a:schemeClr val="accent5">
                    <a:lumMod val="75000"/>
                  </a:schemeClr>
                </a:solidFill>
                <a:effectLst/>
                <a:cs typeface="Times New Roman" panose="02020603050405020304" pitchFamily="18" charset="0"/>
              </a:rPr>
              <a:t>tūkst. </a:t>
            </a:r>
            <a:r>
              <a:rPr lang="lv-LV" sz="1800" b="1" i="1" dirty="0" err="1">
                <a:solidFill>
                  <a:schemeClr val="accent5">
                    <a:lumMod val="75000"/>
                  </a:schemeClr>
                </a:solidFill>
                <a:effectLst/>
                <a:cs typeface="Times New Roman" panose="02020603050405020304" pitchFamily="18" charset="0"/>
              </a:rPr>
              <a:t>euro</a:t>
            </a:r>
            <a:endParaRPr lang="lv-LV" sz="1800" dirty="0">
              <a:solidFill>
                <a:schemeClr val="accent5">
                  <a:lumMod val="75000"/>
                </a:schemeClr>
              </a:solidFill>
              <a:effectLst/>
              <a:cs typeface="Times New Roman" panose="02020603050405020304" pitchFamily="18" charset="0"/>
            </a:endParaRPr>
          </a:p>
          <a:p>
            <a:pPr>
              <a:defRPr/>
            </a:pPr>
            <a:endParaRPr lang="lv-LV" altLang="lv-LV" sz="2400" b="1" dirty="0">
              <a:cs typeface="Arial" panose="020B0604020202020204" pitchFamily="34"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18</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8CECF0DA-861F-BDEF-C32E-6B04DC9C113E}"/>
              </a:ext>
            </a:extLst>
          </p:cNvPr>
          <p:cNvPicPr>
            <a:picLocks noChangeAspect="1"/>
          </p:cNvPicPr>
          <p:nvPr/>
        </p:nvPicPr>
        <p:blipFill>
          <a:blip r:embed="rId4"/>
          <a:stretch>
            <a:fillRect/>
          </a:stretch>
        </p:blipFill>
        <p:spPr>
          <a:xfrm>
            <a:off x="3352800" y="325100"/>
            <a:ext cx="7758951" cy="5099756"/>
          </a:xfrm>
          <a:prstGeom prst="rect">
            <a:avLst/>
          </a:prstGeom>
        </p:spPr>
      </p:pic>
    </p:spTree>
    <p:extLst>
      <p:ext uri="{BB962C8B-B14F-4D97-AF65-F5344CB8AC3E}">
        <p14:creationId xmlns:p14="http://schemas.microsoft.com/office/powerpoint/2010/main" val="3584371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body" idx="1"/>
          </p:nvPr>
        </p:nvSpPr>
        <p:spPr>
          <a:xfrm>
            <a:off x="2840038" y="275493"/>
            <a:ext cx="8539162" cy="941387"/>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Sociālā palīdzība</a:t>
            </a:r>
            <a:endParaRPr sz="2400" b="1" i="0" u="none" dirty="0">
              <a:solidFill>
                <a:schemeClr val="dk1"/>
              </a:solidFill>
              <a:latin typeface="Verdana"/>
              <a:ea typeface="Verdana"/>
              <a:cs typeface="Verdana"/>
              <a:sym typeface="Verdana"/>
            </a:endParaRPr>
          </a:p>
        </p:txBody>
      </p:sp>
      <p:sp>
        <p:nvSpPr>
          <p:cNvPr id="227" name="Google Shape;227;p22"/>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28" name="Google Shape;228;p22"/>
          <p:cNvPicPr preferRelativeResize="0"/>
          <p:nvPr/>
        </p:nvPicPr>
        <p:blipFill rotWithShape="1">
          <a:blip r:embed="rId3">
            <a:alphaModFix/>
          </a:blip>
          <a:srcRect/>
          <a:stretch/>
        </p:blipFill>
        <p:spPr>
          <a:xfrm>
            <a:off x="941628" y="0"/>
            <a:ext cx="1222375" cy="1527175"/>
          </a:xfrm>
          <a:prstGeom prst="rect">
            <a:avLst/>
          </a:prstGeom>
          <a:noFill/>
          <a:ln>
            <a:noFill/>
          </a:ln>
        </p:spPr>
      </p:pic>
      <p:graphicFrame>
        <p:nvGraphicFramePr>
          <p:cNvPr id="229" name="Google Shape;229;p22"/>
          <p:cNvGraphicFramePr/>
          <p:nvPr/>
        </p:nvGraphicFramePr>
        <p:xfrm>
          <a:off x="2710342" y="1183239"/>
          <a:ext cx="8333578" cy="1796400"/>
        </p:xfrm>
        <a:graphic>
          <a:graphicData uri="http://schemas.openxmlformats.org/drawingml/2006/table">
            <a:tbl>
              <a:tblPr>
                <a:noFill/>
              </a:tblPr>
              <a:tblGrid>
                <a:gridCol w="4542089">
                  <a:extLst>
                    <a:ext uri="{9D8B030D-6E8A-4147-A177-3AD203B41FA5}">
                      <a16:colId xmlns:a16="http://schemas.microsoft.com/office/drawing/2014/main" val="20001"/>
                    </a:ext>
                  </a:extLst>
                </a:gridCol>
                <a:gridCol w="3791489">
                  <a:extLst>
                    <a:ext uri="{9D8B030D-6E8A-4147-A177-3AD203B41FA5}">
                      <a16:colId xmlns:a16="http://schemas.microsoft.com/office/drawing/2014/main" val="20007"/>
                    </a:ext>
                  </a:extLst>
                </a:gridCol>
              </a:tblGrid>
              <a:tr h="343220">
                <a:tc gridSpan="2">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Kopš 24.02.2022:</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BB59"/>
                    </a:solidFill>
                  </a:tcPr>
                </a:tc>
                <a:tc hMerge="1">
                  <a:txBody>
                    <a:bodyPr/>
                    <a:lstStyle/>
                    <a:p>
                      <a:endParaRPr lang="lv-LV"/>
                    </a:p>
                  </a:txBody>
                  <a:tcPr>
                    <a:lnL w="12700" cap="flat" cmpd="sng" algn="ctr">
                      <a:solidFill>
                        <a:schemeClr val="lt1"/>
                      </a:solidFill>
                      <a:prstDash val="solid"/>
                      <a:round/>
                      <a:headEnd type="none" w="sm" len="sm"/>
                      <a:tailEnd type="none" w="sm" len="sm"/>
                    </a:lnL>
                  </a:tcPr>
                </a:tc>
                <a:extLst>
                  <a:ext uri="{0D108BD9-81ED-4DB2-BD59-A6C34878D82A}">
                    <a16:rowId xmlns:a16="http://schemas.microsoft.com/office/drawing/2014/main" val="3880922807"/>
                  </a:ext>
                </a:extLst>
              </a:tr>
              <a:tr h="872105">
                <a:tc>
                  <a:txBody>
                    <a:bodyPr/>
                    <a:lstStyle/>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Sociālajos dienestos vērsušos personu skaits </a:t>
                      </a:r>
                    </a:p>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(unikālās personas)</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0" i="1" u="none" strike="noStrike" cap="none" noProof="0" dirty="0">
                          <a:latin typeface="Verdana" panose="020B0604030504040204" pitchFamily="34" charset="0"/>
                          <a:ea typeface="Verdana" panose="020B0604030504040204" pitchFamily="34" charset="0"/>
                        </a:rPr>
                        <a:t>Izlietotais finansējums</a:t>
                      </a:r>
                    </a:p>
                    <a:p>
                      <a:pPr algn="ctr"/>
                      <a:r>
                        <a:rPr lang="lv-LV" sz="2000" b="0" i="1" u="none" strike="noStrike" cap="none" noProof="0" dirty="0">
                          <a:latin typeface="Verdana" panose="020B0604030504040204" pitchFamily="34" charset="0"/>
                          <a:ea typeface="Verdana" panose="020B0604030504040204" pitchFamily="34" charset="0"/>
                        </a:rPr>
                        <a:t>eiro</a:t>
                      </a:r>
                      <a:endParaRPr lang="lv-LV" sz="2000" b="0" i="1" noProof="0" dirty="0"/>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121258746"/>
                  </a:ext>
                </a:extLst>
              </a:tr>
              <a:tr h="343220">
                <a:tc>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51 676</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1" u="none" strike="noStrike" cap="none" noProof="0" dirty="0">
                          <a:latin typeface="Verdana" panose="020B0604030504040204" pitchFamily="34" charset="0"/>
                          <a:ea typeface="Verdana" panose="020B0604030504040204" pitchFamily="34" charset="0"/>
                        </a:rPr>
                        <a:t>57 956 47</a:t>
                      </a:r>
                      <a:r>
                        <a:rPr lang="en-US" sz="2000" b="1" u="none" strike="noStrike" cap="none" noProof="0" dirty="0">
                          <a:latin typeface="Verdana" panose="020B0604030504040204" pitchFamily="34" charset="0"/>
                          <a:ea typeface="Verdana" panose="020B0604030504040204" pitchFamily="34" charset="0"/>
                        </a:rPr>
                        <a:t>9</a:t>
                      </a:r>
                      <a:endParaRPr lang="lv-LV" sz="2000" b="1" u="none" strike="noStrike" cap="none" noProof="0" dirty="0">
                        <a:latin typeface="Verdana" panose="020B0604030504040204" pitchFamily="34" charset="0"/>
                        <a:ea typeface="Verdana" panose="020B0604030504040204" pitchFamily="34" charset="0"/>
                      </a:endParaRP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07810458"/>
                  </a:ext>
                </a:extLst>
              </a:tr>
            </a:tbl>
          </a:graphicData>
        </a:graphic>
      </p:graphicFrame>
      <p:graphicFrame>
        <p:nvGraphicFramePr>
          <p:cNvPr id="2" name="Table 1">
            <a:extLst>
              <a:ext uri="{FF2B5EF4-FFF2-40B4-BE49-F238E27FC236}">
                <a16:creationId xmlns:a16="http://schemas.microsoft.com/office/drawing/2014/main" id="{B7AFB6B6-A722-46A8-AE0A-120A9A888D20}"/>
              </a:ext>
            </a:extLst>
          </p:cNvPr>
          <p:cNvGraphicFramePr>
            <a:graphicFrameLocks noGrp="1"/>
          </p:cNvGraphicFramePr>
          <p:nvPr/>
        </p:nvGraphicFramePr>
        <p:xfrm>
          <a:off x="1089899" y="2979639"/>
          <a:ext cx="9954021" cy="2353571"/>
        </p:xfrm>
        <a:graphic>
          <a:graphicData uri="http://schemas.openxmlformats.org/drawingml/2006/table">
            <a:tbl>
              <a:tblPr firstRow="1" bandRow="1">
                <a:tableStyleId>{69C7853C-536D-4A76-A0AE-DD22124D55A5}</a:tableStyleId>
              </a:tblPr>
              <a:tblGrid>
                <a:gridCol w="1679152">
                  <a:extLst>
                    <a:ext uri="{9D8B030D-6E8A-4147-A177-3AD203B41FA5}">
                      <a16:colId xmlns:a16="http://schemas.microsoft.com/office/drawing/2014/main" val="3914515"/>
                    </a:ext>
                  </a:extLst>
                </a:gridCol>
                <a:gridCol w="1155174">
                  <a:extLst>
                    <a:ext uri="{9D8B030D-6E8A-4147-A177-3AD203B41FA5}">
                      <a16:colId xmlns:a16="http://schemas.microsoft.com/office/drawing/2014/main" val="3221735155"/>
                    </a:ext>
                  </a:extLst>
                </a:gridCol>
                <a:gridCol w="1423939">
                  <a:extLst>
                    <a:ext uri="{9D8B030D-6E8A-4147-A177-3AD203B41FA5}">
                      <a16:colId xmlns:a16="http://schemas.microsoft.com/office/drawing/2014/main" val="2065252902"/>
                    </a:ext>
                  </a:extLst>
                </a:gridCol>
                <a:gridCol w="1423939">
                  <a:extLst>
                    <a:ext uri="{9D8B030D-6E8A-4147-A177-3AD203B41FA5}">
                      <a16:colId xmlns:a16="http://schemas.microsoft.com/office/drawing/2014/main" val="505368899"/>
                    </a:ext>
                  </a:extLst>
                </a:gridCol>
                <a:gridCol w="1423939">
                  <a:extLst>
                    <a:ext uri="{9D8B030D-6E8A-4147-A177-3AD203B41FA5}">
                      <a16:colId xmlns:a16="http://schemas.microsoft.com/office/drawing/2014/main" val="3628416335"/>
                    </a:ext>
                  </a:extLst>
                </a:gridCol>
                <a:gridCol w="1525071">
                  <a:extLst>
                    <a:ext uri="{9D8B030D-6E8A-4147-A177-3AD203B41FA5}">
                      <a16:colId xmlns:a16="http://schemas.microsoft.com/office/drawing/2014/main" val="396705155"/>
                    </a:ext>
                  </a:extLst>
                </a:gridCol>
                <a:gridCol w="1322807">
                  <a:extLst>
                    <a:ext uri="{9D8B030D-6E8A-4147-A177-3AD203B41FA5}">
                      <a16:colId xmlns:a16="http://schemas.microsoft.com/office/drawing/2014/main" val="3577034666"/>
                    </a:ext>
                  </a:extLst>
                </a:gridCol>
              </a:tblGrid>
              <a:tr h="689561">
                <a:tc>
                  <a:txBody>
                    <a:bodyPr/>
                    <a:lstStyle/>
                    <a:p>
                      <a:pPr algn="ctr"/>
                      <a:r>
                        <a:rPr lang="lv-LV" sz="1600" noProof="0">
                          <a:latin typeface="Verdana" panose="020B0604030504040204" pitchFamily="34" charset="0"/>
                          <a:ea typeface="Verdana" panose="020B0604030504040204" pitchFamily="34" charset="0"/>
                        </a:rPr>
                        <a:t>Saņēmēju skaits</a:t>
                      </a:r>
                    </a:p>
                  </a:txBody>
                  <a:tcPr/>
                </a:tc>
                <a:tc>
                  <a:txBody>
                    <a:bodyPr/>
                    <a:lstStyle/>
                    <a:p>
                      <a:pPr algn="ctr"/>
                      <a:r>
                        <a:rPr lang="en-GB" sz="1600" noProof="0" dirty="0" err="1">
                          <a:latin typeface="Verdana" panose="020B0604030504040204" pitchFamily="34" charset="0"/>
                          <a:ea typeface="Verdana" panose="020B0604030504040204" pitchFamily="34" charset="0"/>
                        </a:rPr>
                        <a:t>Maijs</a:t>
                      </a:r>
                      <a:endParaRPr lang="en-GB" sz="1600" noProof="0" dirty="0">
                        <a:latin typeface="Verdana" panose="020B0604030504040204" pitchFamily="34" charset="0"/>
                        <a:ea typeface="Verdana" panose="020B0604030504040204" pitchFamily="34" charset="0"/>
                      </a:endParaRPr>
                    </a:p>
                    <a:p>
                      <a:pPr algn="ctr"/>
                      <a:r>
                        <a:rPr lang="lv-LV" sz="1600" noProof="0" dirty="0">
                          <a:latin typeface="Verdana" panose="020B0604030504040204" pitchFamily="34" charset="0"/>
                          <a:ea typeface="Verdana" panose="020B0604030504040204" pitchFamily="34" charset="0"/>
                        </a:rPr>
                        <a:t> 202</a:t>
                      </a:r>
                      <a:r>
                        <a:rPr lang="en-GB" sz="1600" noProof="0" dirty="0">
                          <a:latin typeface="Verdana" panose="020B0604030504040204" pitchFamily="34" charset="0"/>
                          <a:ea typeface="Verdana" panose="020B0604030504040204" pitchFamily="34" charset="0"/>
                        </a:rPr>
                        <a:t>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US" sz="1600" noProof="0" dirty="0" err="1">
                          <a:latin typeface="Verdana" panose="020B0604030504040204" pitchFamily="34" charset="0"/>
                          <a:ea typeface="Verdana" panose="020B0604030504040204" pitchFamily="34" charset="0"/>
                        </a:rPr>
                        <a:t>Jūnijs</a:t>
                      </a:r>
                      <a:endParaRPr lang="en-US" sz="1600" noProof="0" dirty="0">
                        <a:latin typeface="Verdana" panose="020B0604030504040204" pitchFamily="34" charset="0"/>
                        <a:ea typeface="Verdana" panose="020B0604030504040204" pitchFamily="34" charset="0"/>
                      </a:endParaRPr>
                    </a:p>
                    <a:p>
                      <a:pPr algn="ctr"/>
                      <a:r>
                        <a:rPr lang="en-US" sz="1600" noProof="0" dirty="0">
                          <a:latin typeface="Verdana" panose="020B0604030504040204" pitchFamily="34" charset="0"/>
                          <a:ea typeface="Verdana" panose="020B0604030504040204" pitchFamily="34" charset="0"/>
                        </a:rPr>
                        <a:t>2025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US" sz="1600" noProof="0" dirty="0" err="1">
                          <a:latin typeface="Verdana" panose="020B0604030504040204" pitchFamily="34" charset="0"/>
                          <a:ea typeface="Verdana" panose="020B0604030504040204" pitchFamily="34" charset="0"/>
                        </a:rPr>
                        <a:t>Jūlijs</a:t>
                      </a:r>
                      <a:r>
                        <a:rPr lang="en-US" sz="1600" noProof="0" dirty="0">
                          <a:latin typeface="Verdana" panose="020B0604030504040204" pitchFamily="34" charset="0"/>
                          <a:ea typeface="Verdana" panose="020B0604030504040204" pitchFamily="34" charset="0"/>
                        </a:rPr>
                        <a:t> </a:t>
                      </a:r>
                    </a:p>
                    <a:p>
                      <a:pPr algn="ctr"/>
                      <a:r>
                        <a:rPr lang="en-US" sz="1600" noProof="0" dirty="0">
                          <a:latin typeface="Verdana" panose="020B0604030504040204" pitchFamily="34" charset="0"/>
                          <a:ea typeface="Verdana" panose="020B0604030504040204" pitchFamily="34" charset="0"/>
                        </a:rPr>
                        <a:t>2025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Augusts 2025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US" sz="1600" noProof="0" dirty="0" err="1">
                          <a:latin typeface="Verdana" panose="020B0604030504040204" pitchFamily="34" charset="0"/>
                          <a:ea typeface="Verdana" panose="020B0604030504040204" pitchFamily="34" charset="0"/>
                        </a:rPr>
                        <a:t>Septembris</a:t>
                      </a:r>
                      <a:r>
                        <a:rPr lang="en-US" sz="1600" noProof="0" dirty="0">
                          <a:latin typeface="Verdana" panose="020B0604030504040204" pitchFamily="34" charset="0"/>
                          <a:ea typeface="Verdana" panose="020B0604030504040204" pitchFamily="34" charset="0"/>
                        </a:rPr>
                        <a:t> 2025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US" sz="1600" noProof="0" dirty="0" err="1">
                          <a:latin typeface="Verdana" panose="020B0604030504040204" pitchFamily="34" charset="0"/>
                          <a:ea typeface="Verdana" panose="020B0604030504040204" pitchFamily="34" charset="0"/>
                        </a:rPr>
                        <a:t>Oktobris</a:t>
                      </a:r>
                      <a:r>
                        <a:rPr lang="en-US" sz="1600" noProof="0" dirty="0">
                          <a:latin typeface="Verdana" panose="020B0604030504040204" pitchFamily="34" charset="0"/>
                          <a:ea typeface="Verdana" panose="020B0604030504040204" pitchFamily="34" charset="0"/>
                        </a:rPr>
                        <a:t> 2025</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44004162"/>
                  </a:ext>
                </a:extLst>
              </a:tr>
              <a:tr h="1083775">
                <a:tc>
                  <a:txBody>
                    <a:bodyPr/>
                    <a:lstStyle/>
                    <a:p>
                      <a:r>
                        <a:rPr lang="lv-LV" sz="1600" b="1" noProof="0" dirty="0">
                          <a:latin typeface="Verdana" panose="020B0604030504040204" pitchFamily="34" charset="0"/>
                          <a:ea typeface="Verdana" panose="020B0604030504040204" pitchFamily="34" charset="0"/>
                        </a:rPr>
                        <a:t>Garantētais minimālo ienākumu pabalsts</a:t>
                      </a:r>
                    </a:p>
                  </a:txBody>
                  <a:tcPr/>
                </a:tc>
                <a:tc>
                  <a:txBody>
                    <a:bodyPr/>
                    <a:lstStyle/>
                    <a:p>
                      <a:pPr algn="ctr"/>
                      <a:r>
                        <a:rPr lang="en-GB" sz="1800" noProof="0" dirty="0">
                          <a:latin typeface="Verdana" panose="020B0604030504040204" pitchFamily="34" charset="0"/>
                          <a:ea typeface="Verdana" panose="020B0604030504040204" pitchFamily="34" charset="0"/>
                        </a:rPr>
                        <a:t>2 562</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2 358</a:t>
                      </a:r>
                    </a:p>
                  </a:txBody>
                  <a:tcPr/>
                </a:tc>
                <a:tc>
                  <a:txBody>
                    <a:bodyPr/>
                    <a:lstStyle/>
                    <a:p>
                      <a:pPr algn="ctr"/>
                      <a:r>
                        <a:rPr lang="lv-LV" sz="1800" noProof="0" dirty="0">
                          <a:latin typeface="Verdana" panose="020B0604030504040204" pitchFamily="34" charset="0"/>
                          <a:ea typeface="Verdana" panose="020B0604030504040204" pitchFamily="34" charset="0"/>
                        </a:rPr>
                        <a:t>2 465</a:t>
                      </a:r>
                    </a:p>
                  </a:txBody>
                  <a:tcPr/>
                </a:tc>
                <a:tc>
                  <a:txBody>
                    <a:bodyPr/>
                    <a:lstStyle/>
                    <a:p>
                      <a:pPr algn="ctr"/>
                      <a:r>
                        <a:rPr lang="lv-LV" sz="1800" noProof="0" dirty="0">
                          <a:latin typeface="Verdana" panose="020B0604030504040204" pitchFamily="34" charset="0"/>
                          <a:ea typeface="Verdana" panose="020B0604030504040204" pitchFamily="34" charset="0"/>
                        </a:rPr>
                        <a:t>2 377</a:t>
                      </a:r>
                    </a:p>
                  </a:txBody>
                  <a:tcPr/>
                </a:tc>
                <a:tc>
                  <a:txBody>
                    <a:bodyPr/>
                    <a:lstStyle/>
                    <a:p>
                      <a:pPr algn="ctr"/>
                      <a:r>
                        <a:rPr lang="lv-LV" sz="1800" noProof="0" dirty="0">
                          <a:latin typeface="Verdana" panose="020B0604030504040204" pitchFamily="34" charset="0"/>
                          <a:ea typeface="Verdana" panose="020B0604030504040204" pitchFamily="34" charset="0"/>
                        </a:rPr>
                        <a:t>2 384</a:t>
                      </a:r>
                    </a:p>
                  </a:txBody>
                  <a:tcPr/>
                </a:tc>
                <a:tc>
                  <a:txBody>
                    <a:bodyPr/>
                    <a:lstStyle/>
                    <a:p>
                      <a:pPr algn="ctr"/>
                      <a:r>
                        <a:rPr lang="lv-LV" sz="1800" noProof="0" dirty="0">
                          <a:latin typeface="Verdana" panose="020B0604030504040204" pitchFamily="34" charset="0"/>
                          <a:ea typeface="Verdana" panose="020B0604030504040204" pitchFamily="34" charset="0"/>
                        </a:rPr>
                        <a:t>2 525</a:t>
                      </a:r>
                    </a:p>
                  </a:txBody>
                  <a:tcPr/>
                </a:tc>
                <a:extLst>
                  <a:ext uri="{0D108BD9-81ED-4DB2-BD59-A6C34878D82A}">
                    <a16:rowId xmlns:a16="http://schemas.microsoft.com/office/drawing/2014/main" val="891038474"/>
                  </a:ext>
                </a:extLst>
              </a:tr>
              <a:tr h="580235">
                <a:tc>
                  <a:txBody>
                    <a:bodyPr/>
                    <a:lstStyle/>
                    <a:p>
                      <a:r>
                        <a:rPr lang="lv-LV" sz="1600" b="1" noProof="0">
                          <a:latin typeface="Verdana" panose="020B0604030504040204" pitchFamily="34" charset="0"/>
                          <a:ea typeface="Verdana" panose="020B0604030504040204" pitchFamily="34" charset="0"/>
                        </a:rPr>
                        <a:t>Mājokļa pabalsts</a:t>
                      </a:r>
                    </a:p>
                  </a:txBody>
                  <a:tcPr/>
                </a:tc>
                <a:tc>
                  <a:txBody>
                    <a:bodyPr/>
                    <a:lstStyle/>
                    <a:p>
                      <a:pPr algn="ctr"/>
                      <a:r>
                        <a:rPr lang="en-GB" sz="1800" noProof="0" dirty="0">
                          <a:latin typeface="Verdana" panose="020B0604030504040204" pitchFamily="34" charset="0"/>
                          <a:ea typeface="Verdana" panose="020B0604030504040204" pitchFamily="34" charset="0"/>
                        </a:rPr>
                        <a:t>2 398</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lv-LV" sz="1800" noProof="0" dirty="0">
                          <a:latin typeface="Verdana" panose="020B0604030504040204" pitchFamily="34" charset="0"/>
                          <a:ea typeface="Verdana" panose="020B0604030504040204" pitchFamily="34" charset="0"/>
                        </a:rPr>
                        <a:t>2 145</a:t>
                      </a:r>
                    </a:p>
                  </a:txBody>
                  <a:tcPr/>
                </a:tc>
                <a:tc>
                  <a:txBody>
                    <a:bodyPr/>
                    <a:lstStyle/>
                    <a:p>
                      <a:pPr algn="ctr"/>
                      <a:r>
                        <a:rPr lang="lv-LV" sz="1800" noProof="0" dirty="0">
                          <a:latin typeface="Verdana" panose="020B0604030504040204" pitchFamily="34" charset="0"/>
                          <a:ea typeface="Verdana" panose="020B0604030504040204" pitchFamily="34" charset="0"/>
                        </a:rPr>
                        <a:t>2 292</a:t>
                      </a:r>
                    </a:p>
                  </a:txBody>
                  <a:tcPr/>
                </a:tc>
                <a:tc>
                  <a:txBody>
                    <a:bodyPr/>
                    <a:lstStyle/>
                    <a:p>
                      <a:pPr algn="ctr"/>
                      <a:r>
                        <a:rPr lang="lv-LV" sz="1800" noProof="0" dirty="0">
                          <a:latin typeface="Verdana" panose="020B0604030504040204" pitchFamily="34" charset="0"/>
                          <a:ea typeface="Verdana" panose="020B0604030504040204" pitchFamily="34" charset="0"/>
                        </a:rPr>
                        <a:t>1 869</a:t>
                      </a:r>
                    </a:p>
                  </a:txBody>
                  <a:tcPr/>
                </a:tc>
                <a:tc>
                  <a:txBody>
                    <a:bodyPr/>
                    <a:lstStyle/>
                    <a:p>
                      <a:pPr algn="ctr"/>
                      <a:r>
                        <a:rPr lang="lv-LV" sz="1800" noProof="0" dirty="0">
                          <a:latin typeface="Verdana" panose="020B0604030504040204" pitchFamily="34" charset="0"/>
                          <a:ea typeface="Verdana" panose="020B0604030504040204" pitchFamily="34" charset="0"/>
                        </a:rPr>
                        <a:t>1 994</a:t>
                      </a:r>
                    </a:p>
                  </a:txBody>
                  <a:tcPr/>
                </a:tc>
                <a:tc>
                  <a:txBody>
                    <a:bodyPr/>
                    <a:lstStyle/>
                    <a:p>
                      <a:pPr algn="ctr"/>
                      <a:r>
                        <a:rPr lang="en-US" sz="1800" noProof="0" dirty="0">
                          <a:latin typeface="Verdana" panose="020B0604030504040204" pitchFamily="34" charset="0"/>
                          <a:ea typeface="Verdana" panose="020B0604030504040204" pitchFamily="34" charset="0"/>
                        </a:rPr>
                        <a:t>1 981</a:t>
                      </a:r>
                      <a:endParaRPr lang="lv-LV" sz="18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3366108"/>
                  </a:ext>
                </a:extLst>
              </a:tr>
            </a:tbl>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2346960" y="336549"/>
            <a:ext cx="9255760" cy="1143000"/>
          </a:xfrm>
        </p:spPr>
        <p:txBody>
          <a:bodyPr/>
          <a:lstStyle/>
          <a:p>
            <a:r>
              <a:rPr lang="lv-LV" sz="2400" b="1" dirty="0">
                <a:latin typeface="Verdana"/>
                <a:ea typeface="Verdana"/>
                <a:cs typeface="Verdana"/>
                <a:sym typeface="Verdana"/>
              </a:rPr>
              <a:t>Valsts sociālie pabalsti</a:t>
            </a:r>
            <a:endParaRPr lang="lv-LV" sz="2400"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nvGraphicFramePr>
        <p:xfrm>
          <a:off x="781527" y="1640844"/>
          <a:ext cx="10482263" cy="3884090"/>
        </p:xfrm>
        <a:graphic>
          <a:graphicData uri="http://schemas.openxmlformats.org/drawingml/2006/table">
            <a:tbl>
              <a:tblPr firstRow="1" bandRow="1">
                <a:tableStyleId>{69C7853C-536D-4A76-A0AE-DD22124D55A5}</a:tableStyleId>
              </a:tblPr>
              <a:tblGrid>
                <a:gridCol w="3861495">
                  <a:extLst>
                    <a:ext uri="{9D8B030D-6E8A-4147-A177-3AD203B41FA5}">
                      <a16:colId xmlns:a16="http://schemas.microsoft.com/office/drawing/2014/main" val="3850994751"/>
                    </a:ext>
                  </a:extLst>
                </a:gridCol>
                <a:gridCol w="2032986">
                  <a:extLst>
                    <a:ext uri="{9D8B030D-6E8A-4147-A177-3AD203B41FA5}">
                      <a16:colId xmlns:a16="http://schemas.microsoft.com/office/drawing/2014/main" val="2129466896"/>
                    </a:ext>
                  </a:extLst>
                </a:gridCol>
                <a:gridCol w="2334828">
                  <a:extLst>
                    <a:ext uri="{9D8B030D-6E8A-4147-A177-3AD203B41FA5}">
                      <a16:colId xmlns:a16="http://schemas.microsoft.com/office/drawing/2014/main" val="3527853011"/>
                    </a:ext>
                  </a:extLst>
                </a:gridCol>
                <a:gridCol w="2252954">
                  <a:extLst>
                    <a:ext uri="{9D8B030D-6E8A-4147-A177-3AD203B41FA5}">
                      <a16:colId xmlns:a16="http://schemas.microsoft.com/office/drawing/2014/main" val="3235665387"/>
                    </a:ext>
                  </a:extLst>
                </a:gridCol>
              </a:tblGrid>
              <a:tr h="75208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noProof="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Pabalsti ģimenēm ar bērniem</a:t>
                      </a:r>
                    </a:p>
                    <a:p>
                      <a:pPr algn="ctr"/>
                      <a:endParaRPr lang="lv-LV" sz="1400" noProof="0">
                        <a:solidFill>
                          <a:schemeClr val="tx1"/>
                        </a:solidFill>
                        <a:latin typeface="Verdana" panose="020B0604030504040204" pitchFamily="34" charset="0"/>
                        <a:ea typeface="Verdana" panose="020B0604030504040204" pitchFamily="34" charset="0"/>
                      </a:endParaRP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Saņēmēju skaits </a:t>
                      </a:r>
                    </a:p>
                    <a:p>
                      <a:pPr algn="ct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r>
                        <a:rPr lang="en-US" sz="1400" b="0" i="1" u="none" strike="noStrike" cap="none" noProof="0" dirty="0" err="1">
                          <a:solidFill>
                            <a:schemeClr val="tx1"/>
                          </a:solidFill>
                          <a:latin typeface="Verdana" panose="020B0604030504040204" pitchFamily="34" charset="0"/>
                          <a:ea typeface="Verdana" panose="020B0604030504040204" pitchFamily="34" charset="0"/>
                          <a:cs typeface="+mn-cs"/>
                          <a:sym typeface="Arial"/>
                        </a:rPr>
                        <a:t>oktobrī</a:t>
                      </a: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Izlietotais finansējums, eiro</a:t>
                      </a:r>
                    </a:p>
                    <a:p>
                      <a:pPr algn="ctr"/>
                      <a:r>
                        <a:rPr lang="lv-LV" sz="1400" b="0" i="1" noProof="0" dirty="0">
                          <a:solidFill>
                            <a:schemeClr val="tx1"/>
                          </a:solidFill>
                          <a:latin typeface="Verdana" panose="020B0604030504040204" pitchFamily="34" charset="0"/>
                          <a:ea typeface="Verdana" panose="020B0604030504040204" pitchFamily="34" charset="0"/>
                        </a:rPr>
                        <a:t>(</a:t>
                      </a:r>
                      <a:r>
                        <a:rPr lang="en-US" sz="1400" b="0" i="1" noProof="0" dirty="0" err="1">
                          <a:solidFill>
                            <a:schemeClr val="tx1"/>
                          </a:solidFill>
                          <a:latin typeface="Verdana" panose="020B0604030504040204" pitchFamily="34" charset="0"/>
                          <a:ea typeface="Verdana" panose="020B0604030504040204" pitchFamily="34" charset="0"/>
                        </a:rPr>
                        <a:t>oktobrī</a:t>
                      </a:r>
                      <a:r>
                        <a:rPr lang="lv-LV" sz="1400" b="0" i="1" noProof="0" dirty="0">
                          <a:solidFill>
                            <a:schemeClr val="tx1"/>
                          </a:solidFill>
                          <a:latin typeface="Verdana" panose="020B0604030504040204" pitchFamily="34" charset="0"/>
                          <a:ea typeface="Verdana" panose="020B0604030504040204" pitchFamily="34" charset="0"/>
                        </a:rPr>
                        <a:t>)</a:t>
                      </a:r>
                    </a:p>
                  </a:txBody>
                  <a:tcPr/>
                </a:tc>
                <a:tc>
                  <a:txBody>
                    <a:bodyPr/>
                    <a:lstStyle/>
                    <a:p>
                      <a:pPr algn="ctr"/>
                      <a:r>
                        <a:rPr lang="lv-LV" sz="1400" b="0" i="1" noProof="0" dirty="0">
                          <a:solidFill>
                            <a:schemeClr val="tx1"/>
                          </a:solidFill>
                          <a:latin typeface="Verdana" panose="020B0604030504040204" pitchFamily="34" charset="0"/>
                          <a:ea typeface="Verdana" panose="020B0604030504040204" pitchFamily="34" charset="0"/>
                        </a:rPr>
                        <a:t>Līdz 31.</a:t>
                      </a:r>
                      <a:r>
                        <a:rPr lang="en-US" sz="1400" b="0" i="1" noProof="0" dirty="0">
                          <a:solidFill>
                            <a:schemeClr val="tx1"/>
                          </a:solidFill>
                          <a:latin typeface="Verdana" panose="020B0604030504040204" pitchFamily="34" charset="0"/>
                          <a:ea typeface="Verdana" panose="020B0604030504040204" pitchFamily="34" charset="0"/>
                        </a:rPr>
                        <a:t>10</a:t>
                      </a:r>
                      <a:r>
                        <a:rPr lang="lv-LV" sz="1400" b="0" i="1" noProof="0" dirty="0">
                          <a:solidFill>
                            <a:schemeClr val="tx1"/>
                          </a:solidFill>
                          <a:latin typeface="Verdana" panose="020B0604030504040204" pitchFamily="34" charset="0"/>
                          <a:ea typeface="Verdana" panose="020B0604030504040204" pitchFamily="34" charset="0"/>
                        </a:rPr>
                        <a:t>.202</a:t>
                      </a:r>
                      <a:r>
                        <a:rPr lang="en-GB" sz="1400" b="0" i="1" noProof="0" dirty="0">
                          <a:solidFill>
                            <a:schemeClr val="tx1"/>
                          </a:solidFill>
                          <a:latin typeface="Verdana" panose="020B0604030504040204" pitchFamily="34" charset="0"/>
                          <a:ea typeface="Verdana" panose="020B0604030504040204" pitchFamily="34" charset="0"/>
                        </a:rPr>
                        <a:t>5</a:t>
                      </a:r>
                      <a:r>
                        <a:rPr lang="lv-LV" sz="1400" b="0" i="1" noProof="0" dirty="0">
                          <a:solidFill>
                            <a:schemeClr val="tx1"/>
                          </a:solidFill>
                          <a:latin typeface="Verdana" panose="020B0604030504040204" pitchFamily="34" charset="0"/>
                          <a:ea typeface="Verdana" panose="020B0604030504040204" pitchFamily="34" charset="0"/>
                        </a:rPr>
                        <a:t> izlietotais finansējums, eiro</a:t>
                      </a:r>
                    </a:p>
                  </a:txBody>
                  <a:tcPr/>
                </a:tc>
                <a:extLst>
                  <a:ext uri="{0D108BD9-81ED-4DB2-BD59-A6C34878D82A}">
                    <a16:rowId xmlns:a16="http://schemas.microsoft.com/office/drawing/2014/main" val="107393388"/>
                  </a:ext>
                </a:extLst>
              </a:tr>
              <a:tr h="307747">
                <a:tc>
                  <a:txBody>
                    <a:bodyPr/>
                    <a:lstStyle/>
                    <a:p>
                      <a:r>
                        <a:rPr lang="lv-LV" sz="1400" b="0" noProof="0">
                          <a:latin typeface="Verdana" panose="020B0604030504040204" pitchFamily="34" charset="0"/>
                          <a:ea typeface="Verdana" panose="020B0604030504040204" pitchFamily="34" charset="0"/>
                        </a:rPr>
                        <a:t>ģimenes valsts pabalsts (ĢVP)</a:t>
                      </a:r>
                    </a:p>
                  </a:txBody>
                  <a:tcPr>
                    <a:solidFill>
                      <a:schemeClr val="accent3">
                        <a:lumMod val="40000"/>
                        <a:lumOff val="60000"/>
                      </a:schemeClr>
                    </a:solidFill>
                  </a:tcPr>
                </a:tc>
                <a:tc>
                  <a:txBody>
                    <a:bodyPr/>
                    <a:lstStyle/>
                    <a:p>
                      <a:pPr algn="ctr"/>
                      <a:r>
                        <a:rPr lang="lv-LV" sz="1400" noProof="0" dirty="0">
                          <a:latin typeface="Verdana" panose="020B0604030504040204" pitchFamily="34" charset="0"/>
                          <a:ea typeface="Verdana" panose="020B0604030504040204" pitchFamily="34" charset="0"/>
                        </a:rPr>
                        <a:t>3 406</a:t>
                      </a: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250 855</a:t>
                      </a:r>
                    </a:p>
                  </a:txBody>
                  <a:tcPr>
                    <a:solidFill>
                      <a:schemeClr val="accent3">
                        <a:lumMod val="40000"/>
                        <a:lumOff val="60000"/>
                      </a:schemeClr>
                    </a:solidFill>
                  </a:tcPr>
                </a:tc>
                <a:tc>
                  <a:txBody>
                    <a:bodyPr/>
                    <a:lstStyle/>
                    <a:p>
                      <a:pPr algn="ctr"/>
                      <a:r>
                        <a:rPr lang="en-GB" sz="1400" i="1" noProof="0" dirty="0">
                          <a:latin typeface="Verdana" panose="020B0604030504040204" pitchFamily="34" charset="0"/>
                          <a:ea typeface="Verdana" panose="020B0604030504040204" pitchFamily="34" charset="0"/>
                        </a:rPr>
                        <a:t>10 843 629</a:t>
                      </a:r>
                    </a:p>
                  </a:txBody>
                  <a:tcPr>
                    <a:solidFill>
                      <a:schemeClr val="accent3">
                        <a:lumMod val="40000"/>
                        <a:lumOff val="60000"/>
                      </a:schemeClr>
                    </a:solidFill>
                  </a:tcPr>
                </a:tc>
                <a:extLst>
                  <a:ext uri="{0D108BD9-81ED-4DB2-BD59-A6C34878D82A}">
                    <a16:rowId xmlns:a16="http://schemas.microsoft.com/office/drawing/2014/main" val="1474485005"/>
                  </a:ext>
                </a:extLst>
              </a:tr>
              <a:tr h="337352">
                <a:tc>
                  <a:txBody>
                    <a:bodyPr/>
                    <a:lstStyle/>
                    <a:p>
                      <a:r>
                        <a:rPr lang="lv-LV" sz="1400" b="0" noProof="0">
                          <a:latin typeface="Verdana" panose="020B0604030504040204" pitchFamily="34" charset="0"/>
                          <a:ea typeface="Verdana" panose="020B0604030504040204" pitchFamily="34" charset="0"/>
                        </a:rPr>
                        <a:t>bērna kopšanas pabalsts </a:t>
                      </a:r>
                      <a:endParaRPr lang="lv-LV" sz="1400" b="0" i="1"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US" sz="1400" noProof="0" dirty="0">
                          <a:latin typeface="Verdana" panose="020B0604030504040204" pitchFamily="34" charset="0"/>
                          <a:ea typeface="Verdana" panose="020B0604030504040204" pitchFamily="34" charset="0"/>
                        </a:rPr>
                        <a:t>324</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44 276</a:t>
                      </a:r>
                    </a:p>
                  </a:txBody>
                  <a:tcPr>
                    <a:solidFill>
                      <a:schemeClr val="accent3">
                        <a:lumMod val="40000"/>
                        <a:lumOff val="60000"/>
                      </a:schemeClr>
                    </a:solidFill>
                  </a:tcPr>
                </a:tc>
                <a:tc>
                  <a:txBody>
                    <a:bodyPr/>
                    <a:lstStyle/>
                    <a:p>
                      <a:pPr algn="ctr"/>
                      <a:r>
                        <a:rPr lang="en-GB" sz="1400" i="1" noProof="0">
                          <a:latin typeface="Verdana" panose="020B0604030504040204" pitchFamily="34" charset="0"/>
                          <a:ea typeface="Verdana" panose="020B0604030504040204" pitchFamily="34" charset="0"/>
                        </a:rPr>
                        <a:t>1 983 553</a:t>
                      </a:r>
                      <a:endParaRPr lang="en-GB" sz="1400" i="1"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807209346"/>
                  </a:ext>
                </a:extLst>
              </a:tr>
              <a:tr h="301840">
                <a:tc>
                  <a:txBody>
                    <a:bodyPr/>
                    <a:lstStyle/>
                    <a:p>
                      <a:r>
                        <a:rPr lang="lv-LV" sz="1400" b="0" noProof="0">
                          <a:latin typeface="Verdana" panose="020B0604030504040204" pitchFamily="34" charset="0"/>
                          <a:ea typeface="Verdana" panose="020B0604030504040204" pitchFamily="34" charset="0"/>
                        </a:rPr>
                        <a:t>bērna piedzimšanas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19</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8 002</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218 587</a:t>
                      </a:r>
                    </a:p>
                  </a:txBody>
                  <a:tcPr>
                    <a:solidFill>
                      <a:schemeClr val="accent3">
                        <a:lumMod val="40000"/>
                        <a:lumOff val="60000"/>
                      </a:schemeClr>
                    </a:solidFill>
                  </a:tcPr>
                </a:tc>
                <a:extLst>
                  <a:ext uri="{0D108BD9-81ED-4DB2-BD59-A6C34878D82A}">
                    <a16:rowId xmlns:a16="http://schemas.microsoft.com/office/drawing/2014/main" val="3970282850"/>
                  </a:ext>
                </a:extLst>
              </a:tr>
              <a:tr h="399344">
                <a:tc>
                  <a:txBody>
                    <a:bodyPr/>
                    <a:lstStyle/>
                    <a:p>
                      <a:r>
                        <a:rPr lang="lv-LV" sz="1400" b="0" noProof="0">
                          <a:latin typeface="Verdana" panose="020B0604030504040204" pitchFamily="34" charset="0"/>
                          <a:ea typeface="Verdana" panose="020B0604030504040204" pitchFamily="34" charset="0"/>
                        </a:rPr>
                        <a:t>piemaksa pie ĢVP par bērnu ar invaliditāti</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143</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24 680</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684 258</a:t>
                      </a:r>
                    </a:p>
                  </a:txBody>
                  <a:tcPr>
                    <a:solidFill>
                      <a:schemeClr val="accent3">
                        <a:lumMod val="40000"/>
                        <a:lumOff val="60000"/>
                      </a:schemeClr>
                    </a:solidFill>
                  </a:tcPr>
                </a:tc>
                <a:extLst>
                  <a:ext uri="{0D108BD9-81ED-4DB2-BD59-A6C34878D82A}">
                    <a16:rowId xmlns:a16="http://schemas.microsoft.com/office/drawing/2014/main" val="1150265094"/>
                  </a:ext>
                </a:extLst>
              </a:tr>
              <a:tr h="399344">
                <a:tc>
                  <a:txBody>
                    <a:bodyPr/>
                    <a:lstStyle/>
                    <a:p>
                      <a:r>
                        <a:rPr lang="lv-LV" sz="1400" b="0" noProof="0">
                          <a:latin typeface="Verdana" panose="020B0604030504040204" pitchFamily="34" charset="0"/>
                          <a:ea typeface="Verdana" panose="020B0604030504040204" pitchFamily="34" charset="0"/>
                        </a:rPr>
                        <a:t>bērna ar invaliditāti kopšanas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94</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42 021</a:t>
                      </a: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1 072 331</a:t>
                      </a:r>
                    </a:p>
                  </a:txBody>
                  <a:tcPr>
                    <a:solidFill>
                      <a:schemeClr val="accent3">
                        <a:lumMod val="40000"/>
                        <a:lumOff val="60000"/>
                      </a:schemeClr>
                    </a:solidFill>
                  </a:tcPr>
                </a:tc>
                <a:extLst>
                  <a:ext uri="{0D108BD9-81ED-4DB2-BD59-A6C34878D82A}">
                    <a16:rowId xmlns:a16="http://schemas.microsoft.com/office/drawing/2014/main" val="3293935531"/>
                  </a:ext>
                </a:extLst>
              </a:tr>
              <a:tr h="502784">
                <a:tc>
                  <a:txBody>
                    <a:bodyPr/>
                    <a:lstStyle/>
                    <a:p>
                      <a:r>
                        <a:rPr lang="lv-LV" sz="1400" b="1" i="1" u="none" strike="noStrike" cap="none" noProof="0">
                          <a:solidFill>
                            <a:schemeClr val="tx1"/>
                          </a:solidFill>
                          <a:latin typeface="Verdana" panose="020B0604030504040204" pitchFamily="34" charset="0"/>
                          <a:ea typeface="Verdana" panose="020B0604030504040204" pitchFamily="34" charset="0"/>
                          <a:cs typeface="+mn-cs"/>
                          <a:sym typeface="Arial"/>
                        </a:rPr>
                        <a:t>Valsts sociālā nodrošinājuma pabalsts</a:t>
                      </a:r>
                    </a:p>
                  </a:txBody>
                  <a:tcPr/>
                </a:tc>
                <a:tc>
                  <a:txBody>
                    <a:bodyPr/>
                    <a:lstStyle/>
                    <a:p>
                      <a:pPr algn="ctr"/>
                      <a:endParaRPr lang="lv-LV" sz="140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1" noProof="0">
                        <a:solidFill>
                          <a:srgbClr val="FF0000"/>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194312246"/>
                  </a:ext>
                </a:extLst>
              </a:tr>
              <a:tr h="35221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Personām ar invaliditāti</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489</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89 663</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1 893 033</a:t>
                      </a:r>
                    </a:p>
                  </a:txBody>
                  <a:tcPr/>
                </a:tc>
                <a:extLst>
                  <a:ext uri="{0D108BD9-81ED-4DB2-BD59-A6C34878D82A}">
                    <a16:rowId xmlns:a16="http://schemas.microsoft.com/office/drawing/2014/main" val="2171427743"/>
                  </a:ext>
                </a:extLst>
              </a:tr>
              <a:tr h="39422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Senioriem</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532</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73 174</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1 332 951</a:t>
                      </a:r>
                    </a:p>
                  </a:txBody>
                  <a:tcPr/>
                </a:tc>
                <a:extLst>
                  <a:ext uri="{0D108BD9-81ED-4DB2-BD59-A6C34878D82A}">
                    <a16:rowId xmlns:a16="http://schemas.microsoft.com/office/drawing/2014/main" val="3629693042"/>
                  </a:ext>
                </a:extLst>
              </a:tr>
            </a:tbl>
          </a:graphicData>
        </a:graphic>
      </p:graphicFrame>
    </p:spTree>
    <p:extLst>
      <p:ext uri="{BB962C8B-B14F-4D97-AF65-F5344CB8AC3E}">
        <p14:creationId xmlns:p14="http://schemas.microsoft.com/office/powerpoint/2010/main" val="21767572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950594" y="376987"/>
            <a:ext cx="10972800" cy="1143000"/>
          </a:xfrm>
        </p:spPr>
        <p:txBody>
          <a:bodyPr/>
          <a:lstStyle/>
          <a:p>
            <a:r>
              <a:rPr lang="lv-LV" sz="2400" b="1" dirty="0">
                <a:latin typeface="Verdana"/>
                <a:ea typeface="Verdana"/>
              </a:rPr>
              <a:t>Sociālie pakalpojumi</a:t>
            </a:r>
            <a:br>
              <a:rPr lang="lv-LV" sz="2400" b="1" dirty="0">
                <a:latin typeface="Verdana"/>
                <a:ea typeface="Verdana"/>
              </a:rPr>
            </a:br>
            <a:r>
              <a:rPr lang="lv-LV" sz="1800" dirty="0">
                <a:latin typeface="Verdana"/>
                <a:ea typeface="Verdana"/>
              </a:rPr>
              <a:t>(</a:t>
            </a:r>
            <a:r>
              <a:rPr lang="en-GB" sz="1800" dirty="0" err="1">
                <a:latin typeface="Verdana"/>
                <a:ea typeface="Verdana"/>
              </a:rPr>
              <a:t>septembra</a:t>
            </a:r>
            <a:r>
              <a:rPr lang="lv-LV" sz="1800" dirty="0">
                <a:latin typeface="Verdana"/>
                <a:ea typeface="Verdana"/>
              </a:rPr>
              <a:t> dati)</a:t>
            </a:r>
          </a:p>
        </p:txBody>
      </p:sp>
      <p:sp>
        <p:nvSpPr>
          <p:cNvPr id="264" name="Google Shape;264;p26"/>
          <p:cNvSpPr txBox="1">
            <a:spLocks noGrp="1"/>
          </p:cNvSpPr>
          <p:nvPr>
            <p:ph type="body" idx="1"/>
          </p:nvPr>
        </p:nvSpPr>
        <p:spPr>
          <a:xfrm>
            <a:off x="609600" y="1651571"/>
            <a:ext cx="10972800" cy="4525962"/>
          </a:xfrm>
          <a:prstGeom prst="rect">
            <a:avLst/>
          </a:prstGeom>
          <a:noFill/>
          <a:ln>
            <a:noFill/>
          </a:ln>
        </p:spPr>
        <p:txBody>
          <a:bodyPr spcFirstLastPara="1" wrap="square" lIns="93950" tIns="46975" rIns="93950" bIns="46975" anchor="t" anchorCtr="0">
            <a:noAutofit/>
          </a:bodyPr>
          <a:lstStyle/>
          <a:p>
            <a:pPr marL="0" lvl="0" indent="0" rtl="0">
              <a:lnSpc>
                <a:spcPct val="100000"/>
              </a:lnSpc>
              <a:spcBef>
                <a:spcPts val="0"/>
              </a:spcBef>
              <a:spcAft>
                <a:spcPts val="0"/>
              </a:spcAft>
              <a:buClr>
                <a:schemeClr val="dk1"/>
              </a:buClr>
              <a:buSzPts val="2400"/>
              <a:buNone/>
            </a:pPr>
            <a:br>
              <a:rPr lang="lv" sz="2400" b="1" i="0" u="none" dirty="0">
                <a:solidFill>
                  <a:schemeClr val="dk1"/>
                </a:solidFill>
                <a:latin typeface="Verdana"/>
                <a:ea typeface="Verdana"/>
                <a:cs typeface="Verdana"/>
                <a:sym typeface="Verdana"/>
              </a:rPr>
            </a:br>
            <a:endParaRPr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nvGraphicFramePr>
        <p:xfrm>
          <a:off x="896937" y="1823321"/>
          <a:ext cx="10482264" cy="2533304"/>
        </p:xfrm>
        <a:graphic>
          <a:graphicData uri="http://schemas.openxmlformats.org/drawingml/2006/table">
            <a:tbl>
              <a:tblPr firstRow="1" bandRow="1">
                <a:tableStyleId>{69C7853C-536D-4A76-A0AE-DD22124D55A5}</a:tableStyleId>
              </a:tblPr>
              <a:tblGrid>
                <a:gridCol w="4611859">
                  <a:extLst>
                    <a:ext uri="{9D8B030D-6E8A-4147-A177-3AD203B41FA5}">
                      <a16:colId xmlns:a16="http://schemas.microsoft.com/office/drawing/2014/main" val="3850994751"/>
                    </a:ext>
                  </a:extLst>
                </a:gridCol>
                <a:gridCol w="3303531">
                  <a:extLst>
                    <a:ext uri="{9D8B030D-6E8A-4147-A177-3AD203B41FA5}">
                      <a16:colId xmlns:a16="http://schemas.microsoft.com/office/drawing/2014/main" val="2129466896"/>
                    </a:ext>
                  </a:extLst>
                </a:gridCol>
                <a:gridCol w="2566874">
                  <a:extLst>
                    <a:ext uri="{9D8B030D-6E8A-4147-A177-3AD203B41FA5}">
                      <a16:colId xmlns:a16="http://schemas.microsoft.com/office/drawing/2014/main" val="2232421996"/>
                    </a:ext>
                  </a:extLst>
                </a:gridCol>
              </a:tblGrid>
              <a:tr h="370840">
                <a:tc>
                  <a:txBody>
                    <a:bodyPr/>
                    <a:lstStyle/>
                    <a:p>
                      <a:pPr algn="ctr"/>
                      <a:r>
                        <a:rPr lang="lv-LV" sz="1600" noProof="0" dirty="0">
                          <a:solidFill>
                            <a:schemeClr val="tx1"/>
                          </a:solidFill>
                          <a:latin typeface="Verdana" panose="020B0604030504040204" pitchFamily="34" charset="0"/>
                          <a:ea typeface="Verdana" panose="020B0604030504040204" pitchFamily="34" charset="0"/>
                        </a:rPr>
                        <a:t>Pakalpojums</a:t>
                      </a:r>
                    </a:p>
                  </a:txBody>
                  <a:tcPr/>
                </a:tc>
                <a:tc>
                  <a:txBody>
                    <a:bodyPr/>
                    <a:lstStyle/>
                    <a:p>
                      <a:pPr algn="ctr"/>
                      <a:r>
                        <a:rPr lang="lv-LV" sz="1600" noProof="0" dirty="0">
                          <a:solidFill>
                            <a:schemeClr val="tx1"/>
                          </a:solidFill>
                          <a:latin typeface="Verdana" panose="020B0604030504040204" pitchFamily="34" charset="0"/>
                          <a:ea typeface="Verdana" panose="020B0604030504040204" pitchFamily="34" charset="0"/>
                        </a:rPr>
                        <a:t>Saņēmēju skaits </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tc>
                  <a:txBody>
                    <a:bodyPr/>
                    <a:lstStyle/>
                    <a:p>
                      <a:pPr algn="ctr"/>
                      <a:r>
                        <a:rPr lang="lv-LV" sz="1600" b="1" noProof="0" dirty="0">
                          <a:solidFill>
                            <a:schemeClr val="tx1"/>
                          </a:solidFill>
                          <a:latin typeface="Verdana" panose="020B0604030504040204" pitchFamily="34" charset="0"/>
                          <a:ea typeface="Verdana" panose="020B0604030504040204" pitchFamily="34" charset="0"/>
                        </a:rPr>
                        <a:t>Izlietotais </a:t>
                      </a:r>
                      <a:r>
                        <a:rPr lang="lv-LV" sz="1600" noProof="0" dirty="0">
                          <a:solidFill>
                            <a:schemeClr val="tx1"/>
                          </a:solidFill>
                          <a:latin typeface="Verdana" panose="020B0604030504040204" pitchFamily="34" charset="0"/>
                          <a:ea typeface="Verdana" panose="020B0604030504040204" pitchFamily="34" charset="0"/>
                        </a:rPr>
                        <a:t>finansējums, eiro</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extLst>
                  <a:ext uri="{0D108BD9-81ED-4DB2-BD59-A6C34878D82A}">
                    <a16:rowId xmlns:a16="http://schemas.microsoft.com/office/drawing/2014/main" val="107393388"/>
                  </a:ext>
                </a:extLst>
              </a:tr>
              <a:tr h="462679">
                <a:tc>
                  <a:txBody>
                    <a:bodyPr/>
                    <a:lstStyle/>
                    <a:p>
                      <a:r>
                        <a:rPr lang="lv-LV" sz="1600" noProof="0">
                          <a:latin typeface="Verdana" panose="020B0604030504040204" pitchFamily="34" charset="0"/>
                          <a:ea typeface="Verdana" panose="020B0604030504040204" pitchFamily="34" charset="0"/>
                        </a:rPr>
                        <a:t>Tehniskie palīglīdzekļi </a:t>
                      </a:r>
                      <a:endParaRPr lang="lv-LV" sz="1600" i="1" noProof="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1 038</a:t>
                      </a:r>
                      <a:r>
                        <a:rPr lang="lv-LV" sz="1600" noProof="0" dirty="0">
                          <a:latin typeface="Verdana" panose="020B0604030504040204" pitchFamily="34" charset="0"/>
                          <a:ea typeface="Verdana" panose="020B0604030504040204" pitchFamily="34" charset="0"/>
                        </a:rPr>
                        <a:t>*</a:t>
                      </a:r>
                    </a:p>
                  </a:txBody>
                  <a:tcPr/>
                </a:tc>
                <a:tc>
                  <a:txBody>
                    <a:bodyPr/>
                    <a:lstStyle/>
                    <a:p>
                      <a:pPr algn="ctr"/>
                      <a:r>
                        <a:rPr lang="en-US" sz="1600" noProof="0" dirty="0">
                          <a:latin typeface="Verdana" panose="020B0604030504040204" pitchFamily="34" charset="0"/>
                          <a:ea typeface="Verdana" panose="020B0604030504040204" pitchFamily="34" charset="0"/>
                        </a:rPr>
                        <a:t>1 059 314</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149644477"/>
                  </a:ext>
                </a:extLst>
              </a:tr>
              <a:tr h="424705">
                <a:tc>
                  <a:txBody>
                    <a:bodyPr/>
                    <a:lstStyle/>
                    <a:p>
                      <a:r>
                        <a:rPr lang="lv-LV" sz="1600" noProof="0" dirty="0" err="1">
                          <a:latin typeface="Verdana" panose="020B0604030504040204" pitchFamily="34" charset="0"/>
                          <a:ea typeface="Verdana" panose="020B0604030504040204" pitchFamily="34" charset="0"/>
                        </a:rPr>
                        <a:t>Surdotulka</a:t>
                      </a:r>
                      <a:r>
                        <a:rPr lang="lv-LV" sz="1600" noProof="0" dirty="0">
                          <a:latin typeface="Verdana" panose="020B0604030504040204" pitchFamily="34" charset="0"/>
                          <a:ea typeface="Verdana" panose="020B0604030504040204" pitchFamily="34" charset="0"/>
                        </a:rPr>
                        <a:t> pakalpojums </a:t>
                      </a:r>
                      <a:endParaRPr lang="lv-LV" sz="1600" b="0" i="1"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40</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en-GB"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29 825</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44318446"/>
                  </a:ext>
                </a:extLst>
              </a:tr>
              <a:tr h="452120">
                <a:tc>
                  <a:txBody>
                    <a:bodyPr/>
                    <a:lstStyle/>
                    <a:p>
                      <a:r>
                        <a:rPr lang="lv-LV" sz="1600" noProof="0" dirty="0">
                          <a:latin typeface="Verdana" panose="020B0604030504040204" pitchFamily="34" charset="0"/>
                          <a:ea typeface="Verdana" panose="020B0604030504040204" pitchFamily="34" charset="0"/>
                        </a:rPr>
                        <a:t>Sociālā rehabilitācija vardarbībā cietušām personām</a:t>
                      </a:r>
                    </a:p>
                  </a:txBody>
                  <a:tcPr/>
                </a:tc>
                <a:tc>
                  <a:txBody>
                    <a:bodyPr/>
                    <a:lstStyle/>
                    <a:p>
                      <a:pPr algn="ctr"/>
                      <a:r>
                        <a:rPr lang="en-US"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146</a:t>
                      </a:r>
                      <a:endPar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endParaRPr>
                    </a:p>
                    <a:p>
                      <a:pPr algn="ct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(t.sk. 7</a:t>
                      </a:r>
                      <a:r>
                        <a:rPr lang="en-US"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0</a:t>
                      </a: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 nepilngadīgie)</a:t>
                      </a:r>
                    </a:p>
                  </a:txBody>
                  <a:tcPr/>
                </a:tc>
                <a:tc>
                  <a:txBody>
                    <a:bodyPr/>
                    <a:lstStyle/>
                    <a:p>
                      <a:pPr algn="ctr"/>
                      <a:r>
                        <a:rPr lang="en-US" sz="1600" b="0" i="0" u="none" strike="noStrike" cap="none" noProof="0">
                          <a:solidFill>
                            <a:schemeClr val="tx1"/>
                          </a:solidFill>
                          <a:latin typeface="Verdana" panose="020B0604030504040204" pitchFamily="34" charset="0"/>
                          <a:ea typeface="Verdana" panose="020B0604030504040204" pitchFamily="34" charset="0"/>
                          <a:cs typeface="+mn-cs"/>
                          <a:sym typeface="Arial"/>
                        </a:rPr>
                        <a:t>91 287</a:t>
                      </a:r>
                      <a:endPar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1474485005"/>
                  </a:ext>
                </a:extLst>
              </a:tr>
            </a:tbl>
          </a:graphicData>
        </a:graphic>
      </p:graphicFrame>
      <p:sp>
        <p:nvSpPr>
          <p:cNvPr id="2" name="TextBox 1">
            <a:extLst>
              <a:ext uri="{FF2B5EF4-FFF2-40B4-BE49-F238E27FC236}">
                <a16:creationId xmlns:a16="http://schemas.microsoft.com/office/drawing/2014/main" id="{86EDDE14-B3C2-4DC1-86BC-988450208B3E}"/>
              </a:ext>
            </a:extLst>
          </p:cNvPr>
          <p:cNvSpPr txBox="1"/>
          <p:nvPr/>
        </p:nvSpPr>
        <p:spPr>
          <a:xfrm>
            <a:off x="854868" y="4436536"/>
            <a:ext cx="1048226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Arial"/>
                <a:ea typeface="+mn-ea"/>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persona uzskaitīta tik reizes, cik saņēmusi tehnisko palīglīdzekli</a:t>
            </a:r>
          </a:p>
        </p:txBody>
      </p:sp>
    </p:spTree>
    <p:extLst>
      <p:ext uri="{BB962C8B-B14F-4D97-AF65-F5344CB8AC3E}">
        <p14:creationId xmlns:p14="http://schemas.microsoft.com/office/powerpoint/2010/main" val="2959864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3"/>
          <p:cNvSpPr txBox="1">
            <a:spLocks noGrp="1"/>
          </p:cNvSpPr>
          <p:nvPr>
            <p:ph type="body" idx="1"/>
          </p:nvPr>
        </p:nvSpPr>
        <p:spPr>
          <a:xfrm>
            <a:off x="2591162" y="277402"/>
            <a:ext cx="8539200" cy="976045"/>
          </a:xfrm>
          <a:prstGeom prst="rect">
            <a:avLst/>
          </a:prstGeom>
          <a:noFill/>
          <a:ln>
            <a:noFill/>
          </a:ln>
        </p:spPr>
        <p:txBody>
          <a:bodyPr spcFirstLastPara="1" wrap="square" lIns="93950" tIns="46975" rIns="93950" bIns="46975" anchor="t" anchorCtr="0">
            <a:noAutofit/>
          </a:bodyPr>
          <a:lstStyle/>
          <a:p>
            <a:pPr marL="0" indent="0" algn="just">
              <a:lnSpc>
                <a:spcPct val="80000"/>
              </a:lnSpc>
              <a:spcBef>
                <a:spcPts val="0"/>
              </a:spcBef>
              <a:buSzPts val="2200"/>
            </a:pPr>
            <a:endParaRPr lang="lv-LV" sz="2400" b="1" dirty="0"/>
          </a:p>
          <a:p>
            <a:pPr marL="0" indent="0" algn="just">
              <a:lnSpc>
                <a:spcPct val="80000"/>
              </a:lnSpc>
              <a:spcBef>
                <a:spcPts val="0"/>
              </a:spcBef>
              <a:buSzPts val="2200"/>
            </a:pPr>
            <a:r>
              <a:rPr lang="lv-LV" sz="2400" b="1" dirty="0"/>
              <a:t>ESF+ programmas atbalsts* Ukrainas civiliedzīvotājiem (pārtikas un materiālo preču komplekti), 2025.g. </a:t>
            </a:r>
            <a:r>
              <a:rPr lang="lv-LV" sz="2400" b="1" dirty="0">
                <a:solidFill>
                  <a:schemeClr val="tx1"/>
                </a:solidFill>
              </a:rPr>
              <a:t>3 ceturkšņos</a:t>
            </a:r>
          </a:p>
        </p:txBody>
      </p:sp>
      <p:sp>
        <p:nvSpPr>
          <p:cNvPr id="235" name="Google Shape;235;p23"/>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22</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6" name="Google Shape;236;p23"/>
          <p:cNvPicPr preferRelativeResize="0"/>
          <p:nvPr/>
        </p:nvPicPr>
        <p:blipFill rotWithShape="1">
          <a:blip r:embed="rId3">
            <a:alphaModFix/>
          </a:blip>
          <a:srcRect/>
          <a:stretch/>
        </p:blipFill>
        <p:spPr>
          <a:xfrm>
            <a:off x="969962" y="0"/>
            <a:ext cx="1222375" cy="1527175"/>
          </a:xfrm>
          <a:prstGeom prst="rect">
            <a:avLst/>
          </a:prstGeom>
          <a:noFill/>
          <a:ln>
            <a:noFill/>
          </a:ln>
        </p:spPr>
      </p:pic>
      <p:graphicFrame>
        <p:nvGraphicFramePr>
          <p:cNvPr id="2" name="Table 1">
            <a:extLst>
              <a:ext uri="{FF2B5EF4-FFF2-40B4-BE49-F238E27FC236}">
                <a16:creationId xmlns:a16="http://schemas.microsoft.com/office/drawing/2014/main" id="{D252BA15-B697-4828-AEE1-A43E78FC3A52}"/>
              </a:ext>
            </a:extLst>
          </p:cNvPr>
          <p:cNvGraphicFramePr>
            <a:graphicFrameLocks noGrp="1"/>
          </p:cNvGraphicFramePr>
          <p:nvPr/>
        </p:nvGraphicFramePr>
        <p:xfrm>
          <a:off x="2192337" y="1762994"/>
          <a:ext cx="9144000" cy="2323391"/>
        </p:xfrm>
        <a:graphic>
          <a:graphicData uri="http://schemas.openxmlformats.org/drawingml/2006/table">
            <a:tbl>
              <a:tblPr firstRow="1" bandRow="1">
                <a:tableStyleId>{69C7853C-536D-4A76-A0AE-DD22124D55A5}</a:tableStyleId>
              </a:tblPr>
              <a:tblGrid>
                <a:gridCol w="7670800">
                  <a:extLst>
                    <a:ext uri="{9D8B030D-6E8A-4147-A177-3AD203B41FA5}">
                      <a16:colId xmlns:a16="http://schemas.microsoft.com/office/drawing/2014/main" val="375003557"/>
                    </a:ext>
                  </a:extLst>
                </a:gridCol>
                <a:gridCol w="1473200">
                  <a:extLst>
                    <a:ext uri="{9D8B030D-6E8A-4147-A177-3AD203B41FA5}">
                      <a16:colId xmlns:a16="http://schemas.microsoft.com/office/drawing/2014/main" val="2755024290"/>
                    </a:ext>
                  </a:extLst>
                </a:gridCol>
              </a:tblGrid>
              <a:tr h="497321">
                <a:tc>
                  <a:txBody>
                    <a:bodyPr/>
                    <a:lstStyle/>
                    <a:p>
                      <a:pPr algn="ctr"/>
                      <a:r>
                        <a:rPr lang="lv-LV" sz="1600" dirty="0">
                          <a:latin typeface="Verdana" panose="020B0604030504040204" pitchFamily="34" charset="0"/>
                          <a:ea typeface="Verdana" panose="020B0604030504040204" pitchFamily="34" charset="0"/>
                        </a:rPr>
                        <a:t>Komplekti</a:t>
                      </a:r>
                    </a:p>
                  </a:txBody>
                  <a:tcPr/>
                </a:tc>
                <a:tc>
                  <a:txBody>
                    <a:bodyPr/>
                    <a:lstStyle/>
                    <a:p>
                      <a:pPr algn="ctr"/>
                      <a:r>
                        <a:rPr lang="lv-LV" sz="1600" dirty="0">
                          <a:latin typeface="Verdana" panose="020B0604030504040204" pitchFamily="34" charset="0"/>
                          <a:ea typeface="Verdana" panose="020B0604030504040204" pitchFamily="34" charset="0"/>
                        </a:rPr>
                        <a:t>Skaits</a:t>
                      </a:r>
                    </a:p>
                  </a:txBody>
                  <a:tcPr/>
                </a:tc>
                <a:extLst>
                  <a:ext uri="{0D108BD9-81ED-4DB2-BD59-A6C34878D82A}">
                    <a16:rowId xmlns:a16="http://schemas.microsoft.com/office/drawing/2014/main" val="3836506771"/>
                  </a:ext>
                </a:extLst>
              </a:tr>
              <a:tr h="342710">
                <a:tc>
                  <a:txBody>
                    <a:bodyPr/>
                    <a:lstStyle/>
                    <a:p>
                      <a:pPr algn="r"/>
                      <a:r>
                        <a:rPr lang="lv-LV" dirty="0">
                          <a:latin typeface="Verdana" panose="020B0604030504040204" pitchFamily="34" charset="0"/>
                          <a:ea typeface="Verdana" panose="020B0604030504040204" pitchFamily="34" charset="0"/>
                        </a:rPr>
                        <a:t>Pārtikas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20 464</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2810930392"/>
                  </a:ext>
                </a:extLst>
              </a:tr>
              <a:tr h="370840">
                <a:tc>
                  <a:txBody>
                    <a:bodyPr/>
                    <a:lstStyle/>
                    <a:p>
                      <a:r>
                        <a:rPr lang="lv-LV" dirty="0">
                          <a:latin typeface="Verdana" panose="020B0604030504040204" pitchFamily="34" charset="0"/>
                          <a:ea typeface="Verdana" panose="020B0604030504040204" pitchFamily="34" charset="0"/>
                        </a:rPr>
                        <a:t>Bērnu pārtikas preču komplekti (zīdaiņiem un bērniem vecumā līdz diviem gadiem)</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 </a:t>
                      </a: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364</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3451366"/>
                  </a:ext>
                </a:extLst>
              </a:tr>
              <a:tr h="370840">
                <a:tc>
                  <a:txBody>
                    <a:bodyPr/>
                    <a:lstStyle/>
                    <a:p>
                      <a:pPr algn="r"/>
                      <a:r>
                        <a:rPr lang="lv-LV" dirty="0">
                          <a:latin typeface="Verdana" panose="020B0604030504040204" pitchFamily="34" charset="0"/>
                          <a:ea typeface="Verdana" panose="020B0604030504040204" pitchFamily="34" charset="0"/>
                        </a:rPr>
                        <a:t>Higiēnas un saimniecības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10 252</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14566355"/>
                  </a:ext>
                </a:extLst>
              </a:tr>
              <a:tr h="370840">
                <a:tc>
                  <a:txBody>
                    <a:bodyPr/>
                    <a:lstStyle/>
                    <a:p>
                      <a:pPr algn="r"/>
                      <a:r>
                        <a:rPr lang="lv-LV" dirty="0">
                          <a:latin typeface="Verdana" panose="020B0604030504040204" pitchFamily="34" charset="0"/>
                          <a:ea typeface="Verdana" panose="020B0604030504040204" pitchFamily="34" charset="0"/>
                        </a:rPr>
                        <a:t>Bērnu higiēnas preču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213</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007218326"/>
                  </a:ext>
                </a:extLst>
              </a:tr>
              <a:tr h="370840">
                <a:tc>
                  <a:txBody>
                    <a:bodyPr/>
                    <a:lstStyle/>
                    <a:p>
                      <a:pPr algn="r"/>
                      <a:r>
                        <a:rPr lang="lv-LV" dirty="0">
                          <a:latin typeface="Verdana" panose="020B0604030504040204" pitchFamily="34" charset="0"/>
                          <a:ea typeface="Verdana" panose="020B0604030504040204" pitchFamily="34" charset="0"/>
                        </a:rPr>
                        <a:t>Individuālo mācību piederumu komplekti</a:t>
                      </a:r>
                    </a:p>
                  </a:txBody>
                  <a:tcPr/>
                </a:tc>
                <a:tc>
                  <a:txBody>
                    <a:bodyPr/>
                    <a:lstStyle/>
                    <a:p>
                      <a:pPr algn="ctr"/>
                      <a:r>
                        <a:rPr lang="en-US" sz="1400" b="0" i="0" u="none" strike="noStrike" cap="none" dirty="0">
                          <a:solidFill>
                            <a:schemeClr val="tx1"/>
                          </a:solidFill>
                          <a:latin typeface="Verdana" panose="020B0604030504040204" pitchFamily="34" charset="0"/>
                          <a:ea typeface="Verdana" panose="020B0604030504040204" pitchFamily="34" charset="0"/>
                          <a:cs typeface="+mn-cs"/>
                          <a:sym typeface="Arial"/>
                        </a:rPr>
                        <a:t>1 289</a:t>
                      </a:r>
                      <a:endPar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4034026677"/>
                  </a:ext>
                </a:extLst>
              </a:tr>
            </a:tbl>
          </a:graphicData>
        </a:graphic>
      </p:graphicFrame>
      <p:sp>
        <p:nvSpPr>
          <p:cNvPr id="3" name="TextBox 2">
            <a:extLst>
              <a:ext uri="{FF2B5EF4-FFF2-40B4-BE49-F238E27FC236}">
                <a16:creationId xmlns:a16="http://schemas.microsoft.com/office/drawing/2014/main" id="{10E20841-18D4-4250-89CD-C0E2D5DEA95D}"/>
              </a:ext>
            </a:extLst>
          </p:cNvPr>
          <p:cNvSpPr txBox="1"/>
          <p:nvPr/>
        </p:nvSpPr>
        <p:spPr>
          <a:xfrm>
            <a:off x="2192337" y="4814243"/>
            <a:ext cx="9144000" cy="584775"/>
          </a:xfrm>
          <a:prstGeom prst="rect">
            <a:avLst/>
          </a:prstGeom>
          <a:noFill/>
        </p:spPr>
        <p:txBody>
          <a:bodyPr wrap="square" rtlCol="0">
            <a:spAutoFit/>
          </a:bodyPr>
          <a:lstStyle/>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endParaRPr kumimoji="0" lang="lv-LV" sz="12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Eiropas Sociālā fonda Plus programmas materiālās nenodrošinātības mazināšanai 2021.-2027.gadam ietvaros</a:t>
            </a:r>
          </a:p>
        </p:txBody>
      </p:sp>
    </p:spTree>
    <p:extLst>
      <p:ext uri="{BB962C8B-B14F-4D97-AF65-F5344CB8AC3E}">
        <p14:creationId xmlns:p14="http://schemas.microsoft.com/office/powerpoint/2010/main" val="2769125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body" idx="1"/>
          </p:nvPr>
        </p:nvSpPr>
        <p:spPr>
          <a:xfrm>
            <a:off x="2372450" y="480086"/>
            <a:ext cx="8539200" cy="847114"/>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Ārkārtas aizbildnība</a:t>
            </a:r>
          </a:p>
          <a:p>
            <a:pPr marL="0" lvl="0" indent="0" algn="ctr" rtl="0">
              <a:lnSpc>
                <a:spcPct val="100000"/>
              </a:lnSpc>
              <a:spcBef>
                <a:spcPts val="0"/>
              </a:spcBef>
              <a:spcAft>
                <a:spcPts val="0"/>
              </a:spcAft>
              <a:buClr>
                <a:schemeClr val="dk1"/>
              </a:buClr>
              <a:buSzPts val="2400"/>
              <a:buNone/>
            </a:pPr>
            <a:endParaRPr dirty="0"/>
          </a:p>
        </p:txBody>
      </p:sp>
      <p:sp>
        <p:nvSpPr>
          <p:cNvPr id="257" name="Google Shape;257;p2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23</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8" name="Google Shape;258;p25"/>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59" name="Google Shape;259;p25"/>
          <p:cNvGraphicFramePr/>
          <p:nvPr/>
        </p:nvGraphicFramePr>
        <p:xfrm>
          <a:off x="1229360" y="1910080"/>
          <a:ext cx="9796580" cy="2071317"/>
        </p:xfrm>
        <a:graphic>
          <a:graphicData uri="http://schemas.openxmlformats.org/drawingml/2006/table">
            <a:tbl>
              <a:tblPr>
                <a:noFill/>
              </a:tblPr>
              <a:tblGrid>
                <a:gridCol w="2306320">
                  <a:extLst>
                    <a:ext uri="{9D8B030D-6E8A-4147-A177-3AD203B41FA5}">
                      <a16:colId xmlns:a16="http://schemas.microsoft.com/office/drawing/2014/main" val="20000"/>
                    </a:ext>
                  </a:extLst>
                </a:gridCol>
                <a:gridCol w="3767020">
                  <a:extLst>
                    <a:ext uri="{9D8B030D-6E8A-4147-A177-3AD203B41FA5}">
                      <a16:colId xmlns:a16="http://schemas.microsoft.com/office/drawing/2014/main" val="20001"/>
                    </a:ext>
                  </a:extLst>
                </a:gridCol>
                <a:gridCol w="3723240">
                  <a:extLst>
                    <a:ext uri="{9D8B030D-6E8A-4147-A177-3AD203B41FA5}">
                      <a16:colId xmlns:a16="http://schemas.microsoft.com/office/drawing/2014/main" val="20003"/>
                    </a:ext>
                  </a:extLst>
                </a:gridCol>
              </a:tblGrid>
              <a:tr h="593729">
                <a:tc>
                  <a:txBody>
                    <a:bodyPr/>
                    <a:lstStyle/>
                    <a:p>
                      <a:pPr marL="0" marR="0" lvl="0" indent="0" algn="ctr" rtl="0">
                        <a:lnSpc>
                          <a:spcPct val="100000"/>
                        </a:lnSpc>
                        <a:spcBef>
                          <a:spcPts val="0"/>
                        </a:spcBef>
                        <a:spcAft>
                          <a:spcPts val="0"/>
                        </a:spcAft>
                        <a:buClr>
                          <a:srgbClr val="000000"/>
                        </a:buClr>
                        <a:buSzPts val="1700"/>
                        <a:buFont typeface="Arial"/>
                        <a:buNone/>
                      </a:pPr>
                      <a:r>
                        <a:rPr lang="lv-LV" sz="1600" b="1" i="0" u="none" strike="noStrike" cap="none" dirty="0">
                          <a:solidFill>
                            <a:srgbClr val="000000"/>
                          </a:solidFill>
                          <a:latin typeface="Verdana"/>
                          <a:ea typeface="Verdana"/>
                          <a:cs typeface="Times New Roman"/>
                          <a:sym typeface="Times New Roman"/>
                        </a:rPr>
                        <a:t>Pārskata periods</a:t>
                      </a:r>
                      <a:endParaRPr sz="1600" b="1" i="0" u="none" strike="noStrike" cap="none" dirty="0">
                        <a:solidFill>
                          <a:srgbClr val="000000"/>
                        </a:solidFill>
                        <a:latin typeface="Verdana"/>
                        <a:ea typeface="Verdana"/>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extLst>
                  <a:ext uri="{0D108BD9-81ED-4DB2-BD59-A6C34878D82A}">
                    <a16:rowId xmlns:a16="http://schemas.microsoft.com/office/drawing/2014/main" val="10000"/>
                  </a:ext>
                </a:extLst>
              </a:tr>
              <a:tr h="425377">
                <a:tc>
                  <a:txBody>
                    <a:bodyPr/>
                    <a:lstStyle/>
                    <a:p>
                      <a:pPr marL="0" marR="0" lvl="0" indent="0" algn="l" rtl="0">
                        <a:lnSpc>
                          <a:spcPct val="150000"/>
                        </a:lnSpc>
                        <a:spcBef>
                          <a:spcPts val="0"/>
                        </a:spcBef>
                        <a:spcAft>
                          <a:spcPts val="0"/>
                        </a:spcAft>
                        <a:buClr>
                          <a:srgbClr val="000000"/>
                        </a:buClr>
                        <a:buSzPts val="1600"/>
                        <a:buFont typeface="Verdana"/>
                        <a:buNone/>
                      </a:pP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Kopējais skaits</a:t>
                      </a:r>
                    </a:p>
                  </a:txBody>
                  <a:tcPr marL="68580" marR="68580" marT="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Faktiski uzturas LV</a:t>
                      </a: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0001"/>
                  </a:ext>
                </a:extLst>
              </a:tr>
              <a:tr h="482983">
                <a:tc>
                  <a:txBody>
                    <a:bodyPr/>
                    <a:lstStyle/>
                    <a:p>
                      <a:pPr marL="0" marR="0" lvl="0" indent="0" algn="ctr" rtl="0">
                        <a:lnSpc>
                          <a:spcPct val="100000"/>
                        </a:lnSpc>
                        <a:spcBef>
                          <a:spcPts val="0"/>
                        </a:spcBef>
                        <a:spcAft>
                          <a:spcPts val="0"/>
                        </a:spcAft>
                        <a:buClr>
                          <a:srgbClr val="000000"/>
                        </a:buClr>
                        <a:buSzPts val="1600"/>
                        <a:buFont typeface="Arial"/>
                        <a:buNone/>
                      </a:pPr>
                      <a:r>
                        <a:rPr lang="lv-LV" sz="1600" b="0" i="0" u="none" strike="noStrike" cap="none" dirty="0">
                          <a:solidFill>
                            <a:srgbClr val="000000"/>
                          </a:solidFill>
                          <a:latin typeface="Verdana"/>
                          <a:ea typeface="Verdana"/>
                          <a:cs typeface="Times New Roman"/>
                          <a:sym typeface="Arial"/>
                        </a:rPr>
                        <a:t>16.03.2022. </a:t>
                      </a:r>
                      <a:r>
                        <a:rPr lang="en-US" sz="1600" b="0" i="0" u="none" strike="noStrike" cap="none" dirty="0">
                          <a:solidFill>
                            <a:srgbClr val="000000"/>
                          </a:solidFill>
                          <a:latin typeface="Verdana"/>
                          <a:ea typeface="Verdana"/>
                          <a:cs typeface="Times New Roman"/>
                          <a:sym typeface="Arial"/>
                        </a:rPr>
                        <a:t>31</a:t>
                      </a:r>
                      <a:r>
                        <a:rPr lang="lv-LV" sz="1600" b="0" i="0" u="none" strike="noStrike" cap="none" dirty="0">
                          <a:solidFill>
                            <a:srgbClr val="000000"/>
                          </a:solidFill>
                          <a:latin typeface="Verdana"/>
                          <a:ea typeface="Verdana"/>
                          <a:cs typeface="Times New Roman"/>
                          <a:sym typeface="Arial"/>
                        </a:rPr>
                        <a:t>.</a:t>
                      </a:r>
                      <a:r>
                        <a:rPr lang="en-US" sz="1600" b="0" i="0" u="none" strike="noStrike" cap="none" dirty="0">
                          <a:solidFill>
                            <a:srgbClr val="000000"/>
                          </a:solidFill>
                          <a:latin typeface="Verdana"/>
                          <a:ea typeface="Verdana"/>
                          <a:cs typeface="Times New Roman"/>
                          <a:sym typeface="Arial"/>
                        </a:rPr>
                        <a:t>10</a:t>
                      </a:r>
                      <a:r>
                        <a:rPr lang="lv-LV" sz="1600" b="0" i="0" u="none" strike="noStrike" cap="none" dirty="0">
                          <a:solidFill>
                            <a:srgbClr val="000000"/>
                          </a:solidFill>
                          <a:latin typeface="Verdana"/>
                          <a:ea typeface="Verdana"/>
                          <a:cs typeface="Times New Roman"/>
                          <a:sym typeface="Arial"/>
                        </a:rPr>
                        <a:t>.202</a:t>
                      </a:r>
                      <a:r>
                        <a:rPr lang="en-US" sz="1600" b="0" i="0" u="none" strike="noStrike" cap="none" dirty="0">
                          <a:solidFill>
                            <a:srgbClr val="000000"/>
                          </a:solidFill>
                          <a:latin typeface="Verdana"/>
                          <a:ea typeface="Verdana"/>
                          <a:cs typeface="Times New Roman"/>
                          <a:sym typeface="Arial"/>
                        </a:rPr>
                        <a:t>5</a:t>
                      </a:r>
                      <a:r>
                        <a:rPr lang="lv-LV" sz="1600" b="0" i="0" u="none" strike="noStrike" cap="none" dirty="0">
                          <a:solidFill>
                            <a:srgbClr val="000000"/>
                          </a:solidFill>
                          <a:latin typeface="Verdana"/>
                          <a:ea typeface="Verdana"/>
                          <a:cs typeface="Times New Roman"/>
                          <a:sym typeface="Arial"/>
                        </a:rPr>
                        <a:t>.</a:t>
                      </a: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1587</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218</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64669559"/>
                  </a:ext>
                </a:extLst>
              </a:tr>
            </a:tbl>
          </a:graphicData>
        </a:graphic>
      </p:graphicFrame>
      <p:sp>
        <p:nvSpPr>
          <p:cNvPr id="2" name="TextBox 1">
            <a:extLst>
              <a:ext uri="{FF2B5EF4-FFF2-40B4-BE49-F238E27FC236}">
                <a16:creationId xmlns:a16="http://schemas.microsoft.com/office/drawing/2014/main" id="{43E07B36-0194-42FC-BC41-5532411BECFB}"/>
              </a:ext>
            </a:extLst>
          </p:cNvPr>
          <p:cNvSpPr txBox="1"/>
          <p:nvPr/>
        </p:nvSpPr>
        <p:spPr>
          <a:xfrm>
            <a:off x="1401844" y="4468439"/>
            <a:ext cx="1018055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Pārtraukšanas galvenie iemesli (bērnu kopskaitā) – atgriešanās Ukrainā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45</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atgriežas vecāku aprūpē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5</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sasniedz pilngadību</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en-GB"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32</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endPar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4"/>
          <p:cNvSpPr txBox="1">
            <a:spLocks noGrp="1"/>
          </p:cNvSpPr>
          <p:nvPr>
            <p:ph type="body" idx="1"/>
          </p:nvPr>
        </p:nvSpPr>
        <p:spPr>
          <a:xfrm>
            <a:off x="2441575" y="417959"/>
            <a:ext cx="8539162" cy="812800"/>
          </a:xfrm>
          <a:prstGeom prst="rect">
            <a:avLst/>
          </a:prstGeom>
          <a:noFill/>
          <a:ln>
            <a:noFill/>
          </a:ln>
        </p:spPr>
        <p:txBody>
          <a:bodyPr spcFirstLastPara="1" wrap="square" lIns="93950" tIns="46975" rIns="93950" bIns="46975" anchor="t" anchorCtr="0">
            <a:noAutofit/>
          </a:bodyPr>
          <a:lstStyle/>
          <a:p>
            <a:pPr marL="0" lvl="0" indent="0" algn="ctr" rtl="0">
              <a:lnSpc>
                <a:spcPct val="90000"/>
              </a:lnSpc>
              <a:spcBef>
                <a:spcPts val="0"/>
              </a:spcBef>
              <a:spcAft>
                <a:spcPts val="0"/>
              </a:spcAft>
              <a:buClr>
                <a:schemeClr val="dk1"/>
              </a:buClr>
              <a:buSzPts val="1700"/>
              <a:buNone/>
            </a:pPr>
            <a:r>
              <a:rPr lang="lv" sz="2200" b="1" i="0" u="none" dirty="0">
                <a:solidFill>
                  <a:schemeClr val="dk1"/>
                </a:solidFill>
                <a:latin typeface="Verdana"/>
                <a:ea typeface="Verdana"/>
                <a:cs typeface="Verdana"/>
                <a:sym typeface="Verdana"/>
              </a:rPr>
              <a:t>Atbalsts Ukrainas civiliedzīvotājiem</a:t>
            </a:r>
            <a:br>
              <a:rPr lang="lv" sz="2200" b="1" i="0" u="none" dirty="0">
                <a:solidFill>
                  <a:schemeClr val="dk1"/>
                </a:solidFill>
                <a:latin typeface="Verdana"/>
                <a:ea typeface="Verdana"/>
                <a:cs typeface="Verdana"/>
                <a:sym typeface="Verdana"/>
              </a:rPr>
            </a:br>
            <a:r>
              <a:rPr lang="lv" sz="2200" b="1" i="0" u="none" dirty="0">
                <a:solidFill>
                  <a:schemeClr val="dk1"/>
                </a:solidFill>
                <a:latin typeface="Verdana"/>
                <a:ea typeface="Verdana"/>
                <a:cs typeface="Verdana"/>
                <a:sym typeface="Verdana"/>
              </a:rPr>
              <a:t>Nodarbinātības valsts aģentūrā</a:t>
            </a:r>
            <a:br>
              <a:rPr lang="lv" sz="2200" b="1" dirty="0"/>
            </a:br>
            <a:endParaRPr sz="2200" dirty="0"/>
          </a:p>
        </p:txBody>
      </p:sp>
      <p:sp>
        <p:nvSpPr>
          <p:cNvPr id="244" name="Google Shape;244;p24"/>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24</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24"/>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46" name="Google Shape;246;p24"/>
          <p:cNvGraphicFramePr/>
          <p:nvPr/>
        </p:nvGraphicFramePr>
        <p:xfrm>
          <a:off x="896937" y="1357276"/>
          <a:ext cx="10888663" cy="4570913"/>
        </p:xfrm>
        <a:graphic>
          <a:graphicData uri="http://schemas.openxmlformats.org/drawingml/2006/table">
            <a:tbl>
              <a:tblPr>
                <a:noFill/>
              </a:tblPr>
              <a:tblGrid>
                <a:gridCol w="7548420">
                  <a:extLst>
                    <a:ext uri="{9D8B030D-6E8A-4147-A177-3AD203B41FA5}">
                      <a16:colId xmlns:a16="http://schemas.microsoft.com/office/drawing/2014/main" val="20000"/>
                    </a:ext>
                  </a:extLst>
                </a:gridCol>
                <a:gridCol w="1096378">
                  <a:extLst>
                    <a:ext uri="{9D8B030D-6E8A-4147-A177-3AD203B41FA5}">
                      <a16:colId xmlns:a16="http://schemas.microsoft.com/office/drawing/2014/main" val="20001"/>
                    </a:ext>
                  </a:extLst>
                </a:gridCol>
                <a:gridCol w="2243865">
                  <a:extLst>
                    <a:ext uri="{9D8B030D-6E8A-4147-A177-3AD203B41FA5}">
                      <a16:colId xmlns:a16="http://schemas.microsoft.com/office/drawing/2014/main" val="3007664090"/>
                    </a:ext>
                  </a:extLst>
                </a:gridCol>
              </a:tblGrid>
              <a:tr h="427817">
                <a:tc>
                  <a:txBody>
                    <a:bodyPr/>
                    <a:lstStyle/>
                    <a:p>
                      <a:pPr marL="0" marR="0" lvl="0" indent="0" algn="l" rtl="0">
                        <a:lnSpc>
                          <a:spcPct val="100000"/>
                        </a:lnSpc>
                        <a:spcBef>
                          <a:spcPts val="0"/>
                        </a:spcBef>
                        <a:spcAft>
                          <a:spcPts val="0"/>
                        </a:spcAft>
                        <a:buClr>
                          <a:srgbClr val="000000"/>
                        </a:buClr>
                        <a:buSzPts val="1100"/>
                        <a:buFont typeface="Verdana"/>
                        <a:buNone/>
                      </a:pPr>
                      <a:endParaRPr sz="1200" u="none" strike="noStrike" cap="none" dirty="0">
                        <a:latin typeface="Verdana" panose="020B0604030504040204" pitchFamily="34" charset="0"/>
                        <a:ea typeface="Verdana" panose="020B0604030504040204" pitchFamily="34" charset="0"/>
                      </a:endParaRPr>
                    </a:p>
                  </a:txBody>
                  <a:tcPr marL="9525" marR="9525" marT="9525" marB="0" anchor="b">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Dati uz 2</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8</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3</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.2022</a:t>
                      </a:r>
                      <a:endParaRPr sz="1200" b="1"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01.11</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5</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pret iepr.</a:t>
                      </a:r>
                      <a:r>
                        <a:rPr lang="en-US" sz="1200" b="0" i="1" u="none" strike="noStrike" cap="none" dirty="0" err="1">
                          <a:solidFill>
                            <a:srgbClr val="000000"/>
                          </a:solidFill>
                          <a:latin typeface="Verdana" panose="020B0604030504040204" pitchFamily="34" charset="0"/>
                          <a:ea typeface="Verdana" panose="020B0604030504040204" pitchFamily="34" charset="0"/>
                          <a:cs typeface="Verdana"/>
                          <a:sym typeface="Verdana"/>
                        </a:rPr>
                        <a:t>mēnesi</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0"/>
                  </a:ext>
                </a:extLst>
              </a:tr>
              <a:tr h="439738">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NVA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reģistrēti</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Ukrainas civiliedzīvotāji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931</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36 255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557</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1"/>
                  </a:ext>
                </a:extLst>
              </a:tr>
              <a:tr h="345440">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tai skaitā, piešķirts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bezdarbnieka statuss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32</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12 468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238</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2"/>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u="none" strike="noStrike" cap="none" dirty="0">
                          <a:latin typeface="Verdana" panose="020B0604030504040204" pitchFamily="34" charset="0"/>
                          <a:ea typeface="Verdana" panose="020B0604030504040204" pitchFamily="34" charset="0"/>
                        </a:rPr>
                        <a:t>NVA </a:t>
                      </a:r>
                      <a:r>
                        <a:rPr lang="lv-LV" sz="1200" b="1" u="none" strike="noStrike" cap="none" dirty="0">
                          <a:latin typeface="Verdana" panose="020B0604030504040204" pitchFamily="34" charset="0"/>
                          <a:ea typeface="Verdana" panose="020B0604030504040204" pitchFamily="34" charset="0"/>
                        </a:rPr>
                        <a:t>uzskaitē esošie</a:t>
                      </a:r>
                      <a:r>
                        <a:rPr lang="lv-LV" sz="1200" u="none" strike="noStrike" cap="none" dirty="0">
                          <a:latin typeface="Verdana" panose="020B0604030504040204" pitchFamily="34" charset="0"/>
                          <a:ea typeface="Verdana" panose="020B0604030504040204" pitchFamily="34" charset="0"/>
                        </a:rPr>
                        <a:t> Ukrainas civiliedzīvotāji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bezdarbnieki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darba</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meklētāji</a:t>
                      </a:r>
                      <a:r>
                        <a:rPr lang="lv-LV" sz="1200" u="none" strike="noStrike" cap="none" dirty="0">
                          <a:latin typeface="Verdana" panose="020B0604030504040204" pitchFamily="34" charset="0"/>
                          <a:ea typeface="Verdana" panose="020B0604030504040204" pitchFamily="34" charset="0"/>
                        </a:rPr>
                        <a:t> (uz konkrēto datumu)</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US"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1 270 (</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+56</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3498018853"/>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Darba devēju piedāvāto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vakanču skaits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civiliedzīvotājiem</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fiksētu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laika</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periodu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7 371</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199</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(-42)</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8"/>
                  </a:ext>
                </a:extLst>
              </a:tr>
              <a:tr h="729673">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Iesniegumu skaits nodarbinātības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uzsākšanas pabalsta</a:t>
                      </a:r>
                      <a:r>
                        <a:rPr lang="en-GB"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1" i="0"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lv"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saņemšanai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42</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19 236 /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983</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289</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(+62)</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9"/>
                  </a:ext>
                </a:extLst>
              </a:tr>
              <a:tr h="662247">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Personu skaits, kam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izmaksāts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nodarbinātības uzsākšanas pabalsts</a:t>
                      </a: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pabalsts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i="1" u="none" strike="noStrike" cap="none" dirty="0">
                        <a:solidFill>
                          <a:schemeClr val="bg2">
                            <a:lumMod val="60000"/>
                            <a:lumOff val="40000"/>
                          </a:schemeClr>
                        </a:solidFill>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18 263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891</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228</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(+52)</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0"/>
                  </a:ext>
                </a:extLst>
              </a:tr>
              <a:tr h="699936">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Aktīvajos nodarbin.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pasākumos iesaistīto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civiliedzīvotāju skaits</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5 695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158</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A0994D3C-9CE2-4AE0-B9AE-F818646C0803}"/>
              </a:ext>
            </a:extLst>
          </p:cNvPr>
          <p:cNvSpPr txBox="1"/>
          <p:nvPr/>
        </p:nvSpPr>
        <p:spPr>
          <a:xfrm>
            <a:off x="776270" y="6490900"/>
            <a:ext cx="283566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*iepriekšējās nedēļas dati</a:t>
            </a:r>
          </a:p>
        </p:txBody>
      </p:sp>
    </p:spTree>
    <p:extLst>
      <p:ext uri="{BB962C8B-B14F-4D97-AF65-F5344CB8AC3E}">
        <p14:creationId xmlns:p14="http://schemas.microsoft.com/office/powerpoint/2010/main" val="14923197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B9CB5E-84BC-43C7-8F90-D5142CDBB6F6}"/>
              </a:ext>
            </a:extLst>
          </p:cNvPr>
          <p:cNvSpPr>
            <a:spLocks noGrp="1"/>
          </p:cNvSpPr>
          <p:nvPr>
            <p:ph idx="1"/>
          </p:nvPr>
        </p:nvSpPr>
        <p:spPr>
          <a:xfrm>
            <a:off x="7854619" y="5955445"/>
            <a:ext cx="3945467" cy="557558"/>
          </a:xfrm>
        </p:spPr>
        <p:txBody>
          <a:bodyPr>
            <a:normAutofit/>
          </a:bodyPr>
          <a:lstStyle/>
          <a:p>
            <a:pPr marL="0" indent="0">
              <a:buNone/>
            </a:pPr>
            <a:r>
              <a:rPr lang="lv-LV"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261" y="0"/>
            <a:ext cx="1761743" cy="1957799"/>
          </a:xfrm>
          <a:prstGeom prst="rect">
            <a:avLst/>
          </a:prstGeom>
        </p:spPr>
      </p:pic>
      <p:sp>
        <p:nvSpPr>
          <p:cNvPr id="6" name="Title 1">
            <a:extLst>
              <a:ext uri="{FF2B5EF4-FFF2-40B4-BE49-F238E27FC236}">
                <a16:creationId xmlns:a16="http://schemas.microsoft.com/office/drawing/2014/main" id="{DDE6108D-D292-51C5-1417-ECB6FBF05A63}"/>
              </a:ext>
            </a:extLst>
          </p:cNvPr>
          <p:cNvSpPr txBox="1">
            <a:spLocks/>
          </p:cNvSpPr>
          <p:nvPr/>
        </p:nvSpPr>
        <p:spPr>
          <a:xfrm>
            <a:off x="2101531" y="-123461"/>
            <a:ext cx="899318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lv-LV" altLang="lv-LV" sz="2400" b="1" dirty="0">
                <a:latin typeface="Verdana" panose="020B0604030504040204" pitchFamily="34" charset="0"/>
                <a:ea typeface="Verdana" panose="020B0604030504040204" pitchFamily="34" charset="0"/>
                <a:cs typeface="Verdana" panose="020B0604030504040204" pitchFamily="34" charset="0"/>
              </a:rPr>
              <a:t>Veselības aprūpes saņemšana pēc steidzamības (mēneša griezumā)</a:t>
            </a:r>
          </a:p>
        </p:txBody>
      </p:sp>
      <p:pic>
        <p:nvPicPr>
          <p:cNvPr id="9" name="Picture 8">
            <a:extLst>
              <a:ext uri="{FF2B5EF4-FFF2-40B4-BE49-F238E27FC236}">
                <a16:creationId xmlns:a16="http://schemas.microsoft.com/office/drawing/2014/main" id="{1CD5C384-18D0-C3C8-C9D2-19768309327A}"/>
              </a:ext>
            </a:extLst>
          </p:cNvPr>
          <p:cNvPicPr>
            <a:picLocks noChangeAspect="1"/>
          </p:cNvPicPr>
          <p:nvPr/>
        </p:nvPicPr>
        <p:blipFill>
          <a:blip r:embed="rId3"/>
          <a:stretch>
            <a:fillRect/>
          </a:stretch>
        </p:blipFill>
        <p:spPr>
          <a:xfrm>
            <a:off x="257452" y="5790564"/>
            <a:ext cx="2615411" cy="1717676"/>
          </a:xfrm>
          <a:prstGeom prst="rect">
            <a:avLst/>
          </a:prstGeom>
        </p:spPr>
      </p:pic>
      <p:sp>
        <p:nvSpPr>
          <p:cNvPr id="2" name="TextBox 1">
            <a:extLst>
              <a:ext uri="{FF2B5EF4-FFF2-40B4-BE49-F238E27FC236}">
                <a16:creationId xmlns:a16="http://schemas.microsoft.com/office/drawing/2014/main" id="{EFE1C8D0-6E8F-3FC4-B402-EE777A22D88D}"/>
              </a:ext>
            </a:extLst>
          </p:cNvPr>
          <p:cNvSpPr txBox="1"/>
          <p:nvPr/>
        </p:nvSpPr>
        <p:spPr>
          <a:xfrm>
            <a:off x="11618842" y="6427252"/>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22</a:t>
            </a:r>
          </a:p>
        </p:txBody>
      </p:sp>
      <p:graphicFrame>
        <p:nvGraphicFramePr>
          <p:cNvPr id="5" name="Chart 9">
            <a:extLst>
              <a:ext uri="{FF2B5EF4-FFF2-40B4-BE49-F238E27FC236}">
                <a16:creationId xmlns:a16="http://schemas.microsoft.com/office/drawing/2014/main" id="{D3C9D974-4D72-753D-62E2-3831DBABCDBF}"/>
              </a:ext>
            </a:extLst>
          </p:cNvPr>
          <p:cNvGraphicFramePr>
            <a:graphicFrameLocks/>
          </p:cNvGraphicFramePr>
          <p:nvPr/>
        </p:nvGraphicFramePr>
        <p:xfrm>
          <a:off x="863600" y="1330960"/>
          <a:ext cx="10755242" cy="4728095"/>
        </p:xfrm>
        <a:graphic>
          <a:graphicData uri="http://schemas.openxmlformats.org/drawingml/2006/chart">
            <c:chart xmlns:c="http://schemas.openxmlformats.org/drawingml/2006/chart" xmlns:r="http://schemas.openxmlformats.org/officeDocument/2006/relationships" r:id="rId4"/>
          </a:graphicData>
        </a:graphic>
      </p:graphicFrame>
      <p:pic>
        <p:nvPicPr>
          <p:cNvPr id="7" name="Attēls 6">
            <a:extLst>
              <a:ext uri="{FF2B5EF4-FFF2-40B4-BE49-F238E27FC236}">
                <a16:creationId xmlns:a16="http://schemas.microsoft.com/office/drawing/2014/main" id="{30B00ED4-C8D9-D2BB-57CE-CED465E1DCCA}"/>
              </a:ext>
            </a:extLst>
          </p:cNvPr>
          <p:cNvPicPr>
            <a:picLocks noChangeAspect="1"/>
          </p:cNvPicPr>
          <p:nvPr/>
        </p:nvPicPr>
        <p:blipFill>
          <a:blip r:embed="rId5"/>
          <a:stretch>
            <a:fillRect/>
          </a:stretch>
        </p:blipFill>
        <p:spPr>
          <a:xfrm>
            <a:off x="-1" y="0"/>
            <a:ext cx="12191999" cy="6857999"/>
          </a:xfrm>
          <a:prstGeom prst="rect">
            <a:avLst/>
          </a:prstGeom>
        </p:spPr>
      </p:pic>
    </p:spTree>
    <p:extLst>
      <p:ext uri="{BB962C8B-B14F-4D97-AF65-F5344CB8AC3E}">
        <p14:creationId xmlns:p14="http://schemas.microsoft.com/office/powerpoint/2010/main" val="15389115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E8495F-8FA0-418C-8710-4892034D30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18" y="0"/>
            <a:ext cx="1761743" cy="1967948"/>
          </a:xfrm>
          <a:prstGeom prst="rect">
            <a:avLst/>
          </a:prstGeom>
        </p:spPr>
      </p:pic>
      <p:pic>
        <p:nvPicPr>
          <p:cNvPr id="7" name="Picture 6">
            <a:extLst>
              <a:ext uri="{FF2B5EF4-FFF2-40B4-BE49-F238E27FC236}">
                <a16:creationId xmlns:a16="http://schemas.microsoft.com/office/drawing/2014/main" id="{68FD2E78-F5FE-B5C8-764C-3B41B8E37EEB}"/>
              </a:ext>
            </a:extLst>
          </p:cNvPr>
          <p:cNvPicPr>
            <a:picLocks noChangeAspect="1"/>
          </p:cNvPicPr>
          <p:nvPr/>
        </p:nvPicPr>
        <p:blipFill>
          <a:blip r:embed="rId3"/>
          <a:stretch>
            <a:fillRect/>
          </a:stretch>
        </p:blipFill>
        <p:spPr>
          <a:xfrm>
            <a:off x="1810963" y="0"/>
            <a:ext cx="9490449" cy="1259839"/>
          </a:xfrm>
          <a:prstGeom prst="rect">
            <a:avLst/>
          </a:prstGeom>
        </p:spPr>
      </p:pic>
      <p:sp>
        <p:nvSpPr>
          <p:cNvPr id="8" name="TextBox 7">
            <a:extLst>
              <a:ext uri="{FF2B5EF4-FFF2-40B4-BE49-F238E27FC236}">
                <a16:creationId xmlns:a16="http://schemas.microsoft.com/office/drawing/2014/main" id="{92348C5D-EE3A-C49A-A617-42CAE1EA893C}"/>
              </a:ext>
            </a:extLst>
          </p:cNvPr>
          <p:cNvSpPr txBox="1"/>
          <p:nvPr/>
        </p:nvSpPr>
        <p:spPr>
          <a:xfrm>
            <a:off x="4006018" y="1377815"/>
            <a:ext cx="6441093" cy="307777"/>
          </a:xfrm>
          <a:prstGeom prst="rect">
            <a:avLst/>
          </a:prstGeom>
          <a:noFill/>
        </p:spPr>
        <p:txBody>
          <a:bodyPr wrap="square" rtlCol="0">
            <a:spAutoFit/>
          </a:bodyPr>
          <a:lstStyle/>
          <a:p>
            <a:r>
              <a:rPr lang="lv-LV" sz="1400" b="1" dirty="0">
                <a:latin typeface="Verdana" panose="020B0604030504040204" pitchFamily="34" charset="0"/>
                <a:ea typeface="Verdana" panose="020B0604030504040204" pitchFamily="34" charset="0"/>
              </a:rPr>
              <a:t>Sniegto NVD konsultāciju skaits Ukrainas iedzīvotājiem</a:t>
            </a:r>
          </a:p>
        </p:txBody>
      </p:sp>
      <p:sp>
        <p:nvSpPr>
          <p:cNvPr id="2" name="TextBox 1">
            <a:extLst>
              <a:ext uri="{FF2B5EF4-FFF2-40B4-BE49-F238E27FC236}">
                <a16:creationId xmlns:a16="http://schemas.microsoft.com/office/drawing/2014/main" id="{44E1C581-BF81-D501-8CB8-2097186C0777}"/>
              </a:ext>
            </a:extLst>
          </p:cNvPr>
          <p:cNvSpPr txBox="1"/>
          <p:nvPr/>
        </p:nvSpPr>
        <p:spPr>
          <a:xfrm>
            <a:off x="11618842" y="6427252"/>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23</a:t>
            </a:r>
          </a:p>
        </p:txBody>
      </p:sp>
      <p:graphicFrame>
        <p:nvGraphicFramePr>
          <p:cNvPr id="3" name="Chart 7">
            <a:extLst>
              <a:ext uri="{FF2B5EF4-FFF2-40B4-BE49-F238E27FC236}">
                <a16:creationId xmlns:a16="http://schemas.microsoft.com/office/drawing/2014/main" id="{49085858-B210-C09F-529B-1CD88FD66A54}"/>
              </a:ext>
            </a:extLst>
          </p:cNvPr>
          <p:cNvGraphicFramePr>
            <a:graphicFrameLocks/>
          </p:cNvGraphicFramePr>
          <p:nvPr/>
        </p:nvGraphicFramePr>
        <p:xfrm>
          <a:off x="854528" y="1259840"/>
          <a:ext cx="10482943" cy="4489208"/>
        </p:xfrm>
        <a:graphic>
          <a:graphicData uri="http://schemas.openxmlformats.org/drawingml/2006/chart">
            <c:chart xmlns:c="http://schemas.openxmlformats.org/drawingml/2006/chart" xmlns:r="http://schemas.openxmlformats.org/officeDocument/2006/relationships" r:id="rId4"/>
          </a:graphicData>
        </a:graphic>
      </p:graphicFrame>
      <p:pic>
        <p:nvPicPr>
          <p:cNvPr id="5" name="Attēls 4">
            <a:extLst>
              <a:ext uri="{FF2B5EF4-FFF2-40B4-BE49-F238E27FC236}">
                <a16:creationId xmlns:a16="http://schemas.microsoft.com/office/drawing/2014/main" id="{B7213543-A63A-B3C8-4AA0-923A86E7FC7B}"/>
              </a:ext>
            </a:extLst>
          </p:cNvPr>
          <p:cNvPicPr>
            <a:picLocks noChangeAspect="1"/>
          </p:cNvPicPr>
          <p:nvPr/>
        </p:nvPicPr>
        <p:blipFill>
          <a:blip r:embed="rId5"/>
          <a:stretch>
            <a:fillRect/>
          </a:stretch>
        </p:blipFill>
        <p:spPr>
          <a:xfrm>
            <a:off x="-1" y="0"/>
            <a:ext cx="12192001" cy="6857999"/>
          </a:xfrm>
          <a:prstGeom prst="rect">
            <a:avLst/>
          </a:prstGeom>
        </p:spPr>
      </p:pic>
    </p:spTree>
    <p:extLst>
      <p:ext uri="{BB962C8B-B14F-4D97-AF65-F5344CB8AC3E}">
        <p14:creationId xmlns:p14="http://schemas.microsoft.com/office/powerpoint/2010/main" val="4806748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DE9B1-B3C2-4DF0-820D-9FB6ACD0F6A9}"/>
              </a:ext>
            </a:extLst>
          </p:cNvPr>
          <p:cNvSpPr>
            <a:spLocks noGrp="1"/>
          </p:cNvSpPr>
          <p:nvPr>
            <p:ph type="title"/>
          </p:nvPr>
        </p:nvSpPr>
        <p:spPr>
          <a:xfrm>
            <a:off x="1971674" y="266700"/>
            <a:ext cx="9796255" cy="1257300"/>
          </a:xfrm>
        </p:spPr>
        <p:txBody>
          <a:bodyPr>
            <a:normAutofit fontScale="90000"/>
          </a:bodyPr>
          <a:lstStyle/>
          <a:p>
            <a:pPr algn="ct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iedzīvotāji, kas vērsušies </a:t>
            </a:r>
            <a:r>
              <a:rPr lang="lv-LV" altLang="lv-LV" sz="3200" b="1" u="sng" dirty="0">
                <a:solidFill>
                  <a:schemeClr val="tx1"/>
                </a:solidFill>
                <a:latin typeface="Verdana" panose="020B0604030504040204" pitchFamily="34" charset="0"/>
                <a:ea typeface="Verdana" panose="020B0604030504040204" pitchFamily="34" charset="0"/>
                <a:cs typeface="Verdana" panose="020B0604030504040204" pitchFamily="34" charset="0"/>
              </a:rPr>
              <a:t>stacionārā </a:t>
            </a: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iestādē (slimnīcā) mēneša laikā (dati par 01.01.2023.-30.04.2025.)</a:t>
            </a:r>
            <a:br>
              <a:rPr lang="lv-LV" sz="4400" b="1" dirty="0">
                <a:latin typeface="Times New Roman" panose="02020603050405020304" pitchFamily="18" charset="0"/>
                <a:cs typeface="Times New Roman" panose="02020603050405020304" pitchFamily="18" charset="0"/>
              </a:rPr>
            </a:br>
            <a:endParaRPr lang="lv-LV"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0" y="0"/>
            <a:ext cx="1842936" cy="1957799"/>
          </a:xfrm>
          <a:prstGeom prst="rect">
            <a:avLst/>
          </a:prstGeom>
        </p:spPr>
      </p:pic>
      <p:sp>
        <p:nvSpPr>
          <p:cNvPr id="7" name="TextBox 6">
            <a:extLst>
              <a:ext uri="{FF2B5EF4-FFF2-40B4-BE49-F238E27FC236}">
                <a16:creationId xmlns:a16="http://schemas.microsoft.com/office/drawing/2014/main" id="{AEAE79D1-2A99-90FD-14BA-85949E81B529}"/>
              </a:ext>
            </a:extLst>
          </p:cNvPr>
          <p:cNvSpPr txBox="1"/>
          <p:nvPr/>
        </p:nvSpPr>
        <p:spPr>
          <a:xfrm>
            <a:off x="202122" y="5792422"/>
            <a:ext cx="2493893" cy="609013"/>
          </a:xfrm>
          <a:prstGeom prst="rect">
            <a:avLst/>
          </a:prstGeom>
          <a:noFill/>
        </p:spPr>
        <p:txBody>
          <a:bodyPr wrap="square">
            <a:spAutoFit/>
          </a:bodyPr>
          <a:lstStyle/>
          <a:p>
            <a:pPr marL="0" marR="0" lvl="0" indent="0" algn="l" defTabSz="914400" rtl="0" eaLnBrk="1" fontAlgn="auto" latinLnBrk="0" hangingPunct="1">
              <a:lnSpc>
                <a:spcPct val="110000"/>
              </a:lnSpc>
              <a:spcBef>
                <a:spcPts val="360"/>
              </a:spcBef>
              <a:spcAft>
                <a:spcPts val="0"/>
              </a:spcAft>
              <a:buClr>
                <a:srgbClr val="000000"/>
              </a:buClr>
              <a:buSzPts val="1800"/>
              <a:buFont typeface="Arial" panose="020B0604020202020204" pitchFamily="34" charset="0"/>
              <a:buNone/>
              <a:tabLst/>
              <a:defRPr/>
            </a:pPr>
            <a:r>
              <a:rPr kumimoji="0" lang="lv-LV" altLang="lv-LV" sz="105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*no </a:t>
            </a:r>
            <a:r>
              <a:rPr kumimoji="0" lang="lv-LV" altLang="lv-LV" sz="105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2024.gada datos informācija tikai par stacionārā uzņemtajiem pacientiem</a:t>
            </a:r>
          </a:p>
        </p:txBody>
      </p:sp>
      <p:sp>
        <p:nvSpPr>
          <p:cNvPr id="3" name="TextBox 2">
            <a:extLst>
              <a:ext uri="{FF2B5EF4-FFF2-40B4-BE49-F238E27FC236}">
                <a16:creationId xmlns:a16="http://schemas.microsoft.com/office/drawing/2014/main" id="{7FD13D3B-7D1F-37A3-D878-193C6BDD9B15}"/>
              </a:ext>
            </a:extLst>
          </p:cNvPr>
          <p:cNvSpPr txBox="1"/>
          <p:nvPr/>
        </p:nvSpPr>
        <p:spPr>
          <a:xfrm>
            <a:off x="11641261" y="6437411"/>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24</a:t>
            </a:r>
          </a:p>
        </p:txBody>
      </p:sp>
      <p:pic>
        <p:nvPicPr>
          <p:cNvPr id="5" name="Picture 4">
            <a:extLst>
              <a:ext uri="{FF2B5EF4-FFF2-40B4-BE49-F238E27FC236}">
                <a16:creationId xmlns:a16="http://schemas.microsoft.com/office/drawing/2014/main" id="{9B4F12FD-357F-4C31-A906-9FCDE23B3E01}"/>
              </a:ext>
            </a:extLst>
          </p:cNvPr>
          <p:cNvPicPr>
            <a:picLocks noChangeAspect="1"/>
          </p:cNvPicPr>
          <p:nvPr/>
        </p:nvPicPr>
        <p:blipFill>
          <a:blip r:embed="rId3"/>
          <a:stretch>
            <a:fillRect/>
          </a:stretch>
        </p:blipFill>
        <p:spPr>
          <a:xfrm>
            <a:off x="837744" y="1252539"/>
            <a:ext cx="10516511" cy="4352921"/>
          </a:xfrm>
          <a:prstGeom prst="rect">
            <a:avLst/>
          </a:prstGeom>
        </p:spPr>
      </p:pic>
      <p:pic>
        <p:nvPicPr>
          <p:cNvPr id="6" name="Attēls 5">
            <a:extLst>
              <a:ext uri="{FF2B5EF4-FFF2-40B4-BE49-F238E27FC236}">
                <a16:creationId xmlns:a16="http://schemas.microsoft.com/office/drawing/2014/main" id="{0A410DD9-F6A7-B941-A587-BF5FD34D1485}"/>
              </a:ext>
            </a:extLst>
          </p:cNvPr>
          <p:cNvPicPr>
            <a:picLocks noChangeAspect="1"/>
          </p:cNvPicPr>
          <p:nvPr/>
        </p:nvPicPr>
        <p:blipFill>
          <a:blip r:embed="rId4"/>
          <a:stretch>
            <a:fillRect/>
          </a:stretch>
        </p:blipFill>
        <p:spPr>
          <a:xfrm>
            <a:off x="0" y="0"/>
            <a:ext cx="12192000" cy="6857999"/>
          </a:xfrm>
          <a:prstGeom prst="rect">
            <a:avLst/>
          </a:prstGeom>
        </p:spPr>
      </p:pic>
    </p:spTree>
    <p:extLst>
      <p:ext uri="{BB962C8B-B14F-4D97-AF65-F5344CB8AC3E}">
        <p14:creationId xmlns:p14="http://schemas.microsoft.com/office/powerpoint/2010/main" val="15908563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925"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75622" y="0"/>
            <a:ext cx="5861301" cy="1526487"/>
          </a:xfrm>
        </p:spPr>
        <p:txBody>
          <a:bodyPr>
            <a:normAutofit fontScale="90000"/>
          </a:bodyPr>
          <a:lstStyle/>
          <a:p>
            <a:pPr algn="ctr"/>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Neatliekamā medicīniskā palīdzība </a:t>
            </a:r>
            <a:b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1800" b="1" u="sng" dirty="0">
                <a:solidFill>
                  <a:schemeClr val="tx1"/>
                </a:solidFill>
                <a:latin typeface="Verdana" panose="020B0604030504040204" pitchFamily="34" charset="0"/>
                <a:ea typeface="Verdana" panose="020B0604030504040204" pitchFamily="34" charset="0"/>
                <a:cs typeface="Verdana" panose="020B0604030504040204" pitchFamily="34" charset="0"/>
              </a:rPr>
              <a:t>NMPD izpildītie izsaukumi </a:t>
            </a:r>
            <a:r>
              <a:rPr lang="lv-LV" altLang="lv-LV" sz="1800" b="1" dirty="0">
                <a:solidFill>
                  <a:schemeClr val="tx1"/>
                </a:solidFill>
                <a:latin typeface="Verdana" panose="020B0604030504040204" pitchFamily="34" charset="0"/>
                <a:ea typeface="Verdana" panose="020B0604030504040204" pitchFamily="34" charset="0"/>
                <a:cs typeface="Verdana" panose="020B0604030504040204" pitchFamily="34" charset="0"/>
              </a:rPr>
              <a:t>pie Ukrainas  civiliedzīvotājiem sadalījumā pēc izsaukuma rezultāta</a:t>
            </a:r>
            <a:endPar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DC09A7C9-EC1B-B450-4477-F7A057734960}"/>
              </a:ext>
            </a:extLst>
          </p:cNvPr>
          <p:cNvSpPr txBox="1"/>
          <p:nvPr/>
        </p:nvSpPr>
        <p:spPr>
          <a:xfrm>
            <a:off x="11618842" y="6427252"/>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25</a:t>
            </a:r>
          </a:p>
        </p:txBody>
      </p:sp>
      <p:graphicFrame>
        <p:nvGraphicFramePr>
          <p:cNvPr id="3" name="Chart 2">
            <a:extLst>
              <a:ext uri="{FF2B5EF4-FFF2-40B4-BE49-F238E27FC236}">
                <a16:creationId xmlns:a16="http://schemas.microsoft.com/office/drawing/2014/main" id="{98868158-0D04-6B6E-18D7-B0E519AADD3E}"/>
              </a:ext>
            </a:extLst>
          </p:cNvPr>
          <p:cNvGraphicFramePr>
            <a:graphicFrameLocks/>
          </p:cNvGraphicFramePr>
          <p:nvPr/>
        </p:nvGraphicFramePr>
        <p:xfrm>
          <a:off x="1381760" y="1424816"/>
          <a:ext cx="10160000" cy="4008368"/>
        </p:xfrm>
        <a:graphic>
          <a:graphicData uri="http://schemas.openxmlformats.org/drawingml/2006/chart">
            <c:chart xmlns:c="http://schemas.openxmlformats.org/drawingml/2006/chart" xmlns:r="http://schemas.openxmlformats.org/officeDocument/2006/relationships" r:id="rId3"/>
          </a:graphicData>
        </a:graphic>
      </p:graphicFrame>
      <p:pic>
        <p:nvPicPr>
          <p:cNvPr id="8" name="Attēls 7">
            <a:extLst>
              <a:ext uri="{FF2B5EF4-FFF2-40B4-BE49-F238E27FC236}">
                <a16:creationId xmlns:a16="http://schemas.microsoft.com/office/drawing/2014/main" id="{494F861D-BFEC-749F-7915-9E4AAE8FB6DE}"/>
              </a:ext>
            </a:extLst>
          </p:cNvPr>
          <p:cNvPicPr>
            <a:picLocks noChangeAspect="1"/>
          </p:cNvPicPr>
          <p:nvPr/>
        </p:nvPicPr>
        <p:blipFill>
          <a:blip r:embed="rId4"/>
          <a:stretch>
            <a:fillRect/>
          </a:stretch>
        </p:blipFill>
        <p:spPr>
          <a:xfrm>
            <a:off x="7836922" y="1"/>
            <a:ext cx="4068497" cy="1482096"/>
          </a:xfrm>
          <a:prstGeom prst="rect">
            <a:avLst/>
          </a:prstGeom>
        </p:spPr>
      </p:pic>
      <p:pic>
        <p:nvPicPr>
          <p:cNvPr id="2" name="Attēls 1">
            <a:extLst>
              <a:ext uri="{FF2B5EF4-FFF2-40B4-BE49-F238E27FC236}">
                <a16:creationId xmlns:a16="http://schemas.microsoft.com/office/drawing/2014/main" id="{2D97A5A5-E0E3-107B-1EAB-2474E61B0579}"/>
              </a:ext>
            </a:extLst>
          </p:cNvPr>
          <p:cNvPicPr>
            <a:picLocks noChangeAspect="1"/>
          </p:cNvPicPr>
          <p:nvPr/>
        </p:nvPicPr>
        <p:blipFill>
          <a:blip r:embed="rId5"/>
          <a:stretch>
            <a:fillRect/>
          </a:stretch>
        </p:blipFill>
        <p:spPr>
          <a:xfrm>
            <a:off x="-1" y="1"/>
            <a:ext cx="12191999" cy="6857998"/>
          </a:xfrm>
          <a:prstGeom prst="rect">
            <a:avLst/>
          </a:prstGeom>
        </p:spPr>
      </p:pic>
    </p:spTree>
    <p:extLst>
      <p:ext uri="{BB962C8B-B14F-4D97-AF65-F5344CB8AC3E}">
        <p14:creationId xmlns:p14="http://schemas.microsoft.com/office/powerpoint/2010/main" val="30492968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185851" y="-12970"/>
            <a:ext cx="10599506" cy="440353"/>
          </a:xfrm>
        </p:spPr>
        <p:txBody>
          <a:bodyPr/>
          <a:lstStyle/>
          <a:p>
            <a:r>
              <a:rPr lang="lv-LV" altLang="lv-LV" sz="2000" b="1" u="sng" dirty="0">
                <a:solidFill>
                  <a:schemeClr val="tx1"/>
                </a:solidFill>
                <a:latin typeface="Verdana" panose="020B0604030504040204" pitchFamily="34" charset="0"/>
                <a:ea typeface="Verdana" panose="020B0604030504040204" pitchFamily="34" charset="0"/>
                <a:cs typeface="Verdana" panose="020B0604030504040204" pitchFamily="34" charset="0"/>
              </a:rPr>
              <a:t>Infekcijas slimību </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gadījumi Ukrainas civiliedzīvotāju vidū</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xfrm>
            <a:off x="8727661" y="6406045"/>
            <a:ext cx="284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sym typeface="Times New Roman"/>
              </a:rPr>
              <a:t>26</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2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Attēls 5">
            <a:extLst>
              <a:ext uri="{FF2B5EF4-FFF2-40B4-BE49-F238E27FC236}">
                <a16:creationId xmlns:a16="http://schemas.microsoft.com/office/drawing/2014/main" id="{BF00BBF9-4A76-F2FA-CEE6-24B8B8892EF8}"/>
              </a:ext>
            </a:extLst>
          </p:cNvPr>
          <p:cNvPicPr>
            <a:picLocks noChangeAspect="1"/>
          </p:cNvPicPr>
          <p:nvPr/>
        </p:nvPicPr>
        <p:blipFill>
          <a:blip r:embed="rId3"/>
          <a:stretch>
            <a:fillRect/>
          </a:stretch>
        </p:blipFill>
        <p:spPr>
          <a:xfrm>
            <a:off x="2185851" y="440354"/>
            <a:ext cx="9877425" cy="4999864"/>
          </a:xfrm>
          <a:prstGeom prst="rect">
            <a:avLst/>
          </a:prstGeom>
        </p:spPr>
      </p:pic>
    </p:spTree>
    <p:extLst>
      <p:ext uri="{BB962C8B-B14F-4D97-AF65-F5344CB8AC3E}">
        <p14:creationId xmlns:p14="http://schemas.microsoft.com/office/powerpoint/2010/main" val="21307279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70E59188-5294-3AE8-46BD-D1B252EA7142}"/>
              </a:ext>
            </a:extLst>
          </p:cNvPr>
          <p:cNvSpPr>
            <a:spLocks noGrp="1"/>
          </p:cNvSpPr>
          <p:nvPr>
            <p:ph type="title"/>
          </p:nvPr>
        </p:nvSpPr>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               </a:t>
            </a:r>
            <a:endParaRPr lang="en-US" sz="2000" dirty="0"/>
          </a:p>
        </p:txBody>
      </p:sp>
      <p:sp>
        <p:nvSpPr>
          <p:cNvPr id="3" name="Teksta vietturis 2">
            <a:extLst>
              <a:ext uri="{FF2B5EF4-FFF2-40B4-BE49-F238E27FC236}">
                <a16:creationId xmlns:a16="http://schemas.microsoft.com/office/drawing/2014/main" id="{ACEBABB2-6A24-6B38-6475-B77650C3B78C}"/>
              </a:ext>
            </a:extLst>
          </p:cNvPr>
          <p:cNvSpPr>
            <a:spLocks noGrp="1"/>
          </p:cNvSpPr>
          <p:nvPr>
            <p:ph type="body" idx="1"/>
          </p:nvPr>
        </p:nvSpPr>
        <p:spPr/>
        <p:txBody>
          <a:bodyPr/>
          <a:lstStyle/>
          <a:p>
            <a:endParaRPr lang="en-US" dirty="0"/>
          </a:p>
        </p:txBody>
      </p:sp>
      <p:pic>
        <p:nvPicPr>
          <p:cNvPr id="4" name="Attēls 3">
            <a:extLst>
              <a:ext uri="{FF2B5EF4-FFF2-40B4-BE49-F238E27FC236}">
                <a16:creationId xmlns:a16="http://schemas.microsoft.com/office/drawing/2014/main" id="{27EDD15F-9C1E-607F-9781-4FBA22A54B9A}"/>
              </a:ext>
            </a:extLst>
          </p:cNvPr>
          <p:cNvPicPr>
            <a:picLocks noChangeAspect="1"/>
          </p:cNvPicPr>
          <p:nvPr/>
        </p:nvPicPr>
        <p:blipFill>
          <a:blip r:embed="rId2"/>
          <a:stretch>
            <a:fillRect/>
          </a:stretch>
        </p:blipFill>
        <p:spPr>
          <a:xfrm>
            <a:off x="323273" y="1"/>
            <a:ext cx="11536218" cy="6742544"/>
          </a:xfrm>
          <a:prstGeom prst="rect">
            <a:avLst/>
          </a:prstGeom>
        </p:spPr>
      </p:pic>
      <p:pic>
        <p:nvPicPr>
          <p:cNvPr id="8" name="Attēls 7">
            <a:extLst>
              <a:ext uri="{FF2B5EF4-FFF2-40B4-BE49-F238E27FC236}">
                <a16:creationId xmlns:a16="http://schemas.microsoft.com/office/drawing/2014/main" id="{18AF89A3-8281-12AD-2F38-784170240B6A}"/>
              </a:ext>
            </a:extLst>
          </p:cNvPr>
          <p:cNvPicPr>
            <a:picLocks noChangeAspect="1"/>
          </p:cNvPicPr>
          <p:nvPr/>
        </p:nvPicPr>
        <p:blipFill>
          <a:blip r:embed="rId3"/>
          <a:stretch>
            <a:fillRect/>
          </a:stretch>
        </p:blipFill>
        <p:spPr>
          <a:xfrm>
            <a:off x="361950" y="1423988"/>
            <a:ext cx="11468100" cy="3942340"/>
          </a:xfrm>
          <a:prstGeom prst="rect">
            <a:avLst/>
          </a:prstGeom>
        </p:spPr>
      </p:pic>
      <p:pic>
        <p:nvPicPr>
          <p:cNvPr id="10" name="Attēls 9">
            <a:extLst>
              <a:ext uri="{FF2B5EF4-FFF2-40B4-BE49-F238E27FC236}">
                <a16:creationId xmlns:a16="http://schemas.microsoft.com/office/drawing/2014/main" id="{6B1F83FC-AF2E-C78E-4172-A8D70A35A19A}"/>
              </a:ext>
            </a:extLst>
          </p:cNvPr>
          <p:cNvPicPr>
            <a:picLocks noChangeAspect="1"/>
          </p:cNvPicPr>
          <p:nvPr/>
        </p:nvPicPr>
        <p:blipFill>
          <a:blip r:embed="rId4"/>
          <a:stretch>
            <a:fillRect/>
          </a:stretch>
        </p:blipFill>
        <p:spPr>
          <a:xfrm>
            <a:off x="323850" y="1438275"/>
            <a:ext cx="11544300" cy="3981450"/>
          </a:xfrm>
          <a:prstGeom prst="rect">
            <a:avLst/>
          </a:prstGeom>
        </p:spPr>
      </p:pic>
      <p:pic>
        <p:nvPicPr>
          <p:cNvPr id="9" name="Attēls 8">
            <a:extLst>
              <a:ext uri="{FF2B5EF4-FFF2-40B4-BE49-F238E27FC236}">
                <a16:creationId xmlns:a16="http://schemas.microsoft.com/office/drawing/2014/main" id="{55733D75-F3A3-DF7F-B3AC-966C827CAADA}"/>
              </a:ext>
            </a:extLst>
          </p:cNvPr>
          <p:cNvPicPr>
            <a:picLocks noChangeAspect="1"/>
          </p:cNvPicPr>
          <p:nvPr/>
        </p:nvPicPr>
        <p:blipFill>
          <a:blip r:embed="rId5"/>
          <a:stretch>
            <a:fillRect/>
          </a:stretch>
        </p:blipFill>
        <p:spPr>
          <a:xfrm>
            <a:off x="247650" y="1433512"/>
            <a:ext cx="11696700" cy="3990975"/>
          </a:xfrm>
          <a:prstGeom prst="rect">
            <a:avLst/>
          </a:prstGeom>
        </p:spPr>
      </p:pic>
    </p:spTree>
    <p:extLst>
      <p:ext uri="{BB962C8B-B14F-4D97-AF65-F5344CB8AC3E}">
        <p14:creationId xmlns:p14="http://schemas.microsoft.com/office/powerpoint/2010/main" val="32010123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1AD70FD-2039-B889-A8AE-8C1EAD15DD3E}"/>
              </a:ext>
            </a:extLst>
          </p:cNvPr>
          <p:cNvSpPr>
            <a:spLocks noGrp="1"/>
          </p:cNvSpPr>
          <p:nvPr>
            <p:ph type="title"/>
          </p:nvPr>
        </p:nvSpPr>
        <p:spPr/>
        <p:txBody>
          <a:bodyPr/>
          <a:lstStyle/>
          <a:p>
            <a:endParaRPr lang="en-US"/>
          </a:p>
        </p:txBody>
      </p:sp>
      <p:sp>
        <p:nvSpPr>
          <p:cNvPr id="3" name="Teksta vietturis 2">
            <a:extLst>
              <a:ext uri="{FF2B5EF4-FFF2-40B4-BE49-F238E27FC236}">
                <a16:creationId xmlns:a16="http://schemas.microsoft.com/office/drawing/2014/main" id="{F4ED40B6-3622-65C5-9DA5-57E54EFBCCFB}"/>
              </a:ext>
            </a:extLst>
          </p:cNvPr>
          <p:cNvSpPr>
            <a:spLocks noGrp="1"/>
          </p:cNvSpPr>
          <p:nvPr>
            <p:ph type="body" idx="1"/>
          </p:nvPr>
        </p:nvSpPr>
        <p:spPr/>
        <p:txBody>
          <a:bodyPr/>
          <a:lstStyle/>
          <a:p>
            <a:endParaRPr lang="en-US"/>
          </a:p>
        </p:txBody>
      </p:sp>
      <p:pic>
        <p:nvPicPr>
          <p:cNvPr id="4" name="Attēls 3">
            <a:extLst>
              <a:ext uri="{FF2B5EF4-FFF2-40B4-BE49-F238E27FC236}">
                <a16:creationId xmlns:a16="http://schemas.microsoft.com/office/drawing/2014/main" id="{EE8E6480-5968-1EC9-742D-B253CD3030E5}"/>
              </a:ext>
            </a:extLst>
          </p:cNvPr>
          <p:cNvPicPr>
            <a:picLocks noChangeAspect="1"/>
          </p:cNvPicPr>
          <p:nvPr/>
        </p:nvPicPr>
        <p:blipFill>
          <a:blip r:embed="rId2"/>
          <a:stretch>
            <a:fillRect/>
          </a:stretch>
        </p:blipFill>
        <p:spPr>
          <a:xfrm>
            <a:off x="406399" y="1"/>
            <a:ext cx="11259127" cy="6583362"/>
          </a:xfrm>
          <a:prstGeom prst="rect">
            <a:avLst/>
          </a:prstGeom>
        </p:spPr>
      </p:pic>
      <p:pic>
        <p:nvPicPr>
          <p:cNvPr id="6" name="Attēls 5">
            <a:extLst>
              <a:ext uri="{FF2B5EF4-FFF2-40B4-BE49-F238E27FC236}">
                <a16:creationId xmlns:a16="http://schemas.microsoft.com/office/drawing/2014/main" id="{AA33DF00-5E80-2D12-37E5-2ED8E9F9FC6C}"/>
              </a:ext>
            </a:extLst>
          </p:cNvPr>
          <p:cNvPicPr>
            <a:picLocks noChangeAspect="1"/>
          </p:cNvPicPr>
          <p:nvPr/>
        </p:nvPicPr>
        <p:blipFill>
          <a:blip r:embed="rId3"/>
          <a:stretch>
            <a:fillRect/>
          </a:stretch>
        </p:blipFill>
        <p:spPr>
          <a:xfrm>
            <a:off x="352425" y="1283856"/>
            <a:ext cx="11487150" cy="3973944"/>
          </a:xfrm>
          <a:prstGeom prst="rect">
            <a:avLst/>
          </a:prstGeom>
        </p:spPr>
      </p:pic>
      <p:pic>
        <p:nvPicPr>
          <p:cNvPr id="8" name="Attēls 7">
            <a:extLst>
              <a:ext uri="{FF2B5EF4-FFF2-40B4-BE49-F238E27FC236}">
                <a16:creationId xmlns:a16="http://schemas.microsoft.com/office/drawing/2014/main" id="{7BA7AE96-AC09-2F16-F6F7-51E642666035}"/>
              </a:ext>
            </a:extLst>
          </p:cNvPr>
          <p:cNvPicPr>
            <a:picLocks noChangeAspect="1"/>
          </p:cNvPicPr>
          <p:nvPr/>
        </p:nvPicPr>
        <p:blipFill>
          <a:blip r:embed="rId4"/>
          <a:stretch>
            <a:fillRect/>
          </a:stretch>
        </p:blipFill>
        <p:spPr>
          <a:xfrm>
            <a:off x="2533794" y="173399"/>
            <a:ext cx="8639175" cy="1019175"/>
          </a:xfrm>
          <a:prstGeom prst="rect">
            <a:avLst/>
          </a:prstGeom>
        </p:spPr>
      </p:pic>
      <p:pic>
        <p:nvPicPr>
          <p:cNvPr id="12" name="Attēls 11">
            <a:extLst>
              <a:ext uri="{FF2B5EF4-FFF2-40B4-BE49-F238E27FC236}">
                <a16:creationId xmlns:a16="http://schemas.microsoft.com/office/drawing/2014/main" id="{0E87C804-49FD-2725-C856-DE202D903DC7}"/>
              </a:ext>
            </a:extLst>
          </p:cNvPr>
          <p:cNvPicPr>
            <a:picLocks noChangeAspect="1"/>
          </p:cNvPicPr>
          <p:nvPr/>
        </p:nvPicPr>
        <p:blipFill>
          <a:blip r:embed="rId5"/>
          <a:stretch>
            <a:fillRect/>
          </a:stretch>
        </p:blipFill>
        <p:spPr>
          <a:xfrm>
            <a:off x="60828" y="1283856"/>
            <a:ext cx="12131172" cy="3963989"/>
          </a:xfrm>
          <a:prstGeom prst="rect">
            <a:avLst/>
          </a:prstGeom>
        </p:spPr>
      </p:pic>
    </p:spTree>
    <p:extLst>
      <p:ext uri="{BB962C8B-B14F-4D97-AF65-F5344CB8AC3E}">
        <p14:creationId xmlns:p14="http://schemas.microsoft.com/office/powerpoint/2010/main" val="11467793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24B6CB9-5E0A-949E-9D39-E76C7830BFE9}"/>
              </a:ext>
            </a:extLst>
          </p:cNvPr>
          <p:cNvSpPr>
            <a:spLocks noGrp="1"/>
          </p:cNvSpPr>
          <p:nvPr>
            <p:ph type="title"/>
          </p:nvPr>
        </p:nvSpPr>
        <p:spPr/>
        <p:txBody>
          <a:bodyPr/>
          <a:lstStyle/>
          <a:p>
            <a:r>
              <a:rPr lang="lv-LV" dirty="0"/>
              <a:t>Izmaiņas likumdošanā (1)*</a:t>
            </a:r>
            <a:endParaRPr lang="en-US" dirty="0"/>
          </a:p>
        </p:txBody>
      </p:sp>
      <p:sp>
        <p:nvSpPr>
          <p:cNvPr id="3" name="Teksta vietturis 2">
            <a:extLst>
              <a:ext uri="{FF2B5EF4-FFF2-40B4-BE49-F238E27FC236}">
                <a16:creationId xmlns:a16="http://schemas.microsoft.com/office/drawing/2014/main" id="{16C3357A-EBE6-5DF6-C283-B4A6842CF3DC}"/>
              </a:ext>
            </a:extLst>
          </p:cNvPr>
          <p:cNvSpPr>
            <a:spLocks noGrp="1"/>
          </p:cNvSpPr>
          <p:nvPr>
            <p:ph type="body" idx="1"/>
          </p:nvPr>
        </p:nvSpPr>
        <p:spPr>
          <a:xfrm>
            <a:off x="360218" y="2004290"/>
            <a:ext cx="9993746" cy="4100946"/>
          </a:xfrm>
        </p:spPr>
        <p:txBody>
          <a:bodyPr/>
          <a:lstStyle/>
          <a:p>
            <a:pPr marL="114300" indent="0" algn="ctr">
              <a:buNone/>
            </a:pPr>
            <a:endParaRPr lang="lv-LV" sz="3200" dirty="0"/>
          </a:p>
          <a:p>
            <a:pPr marL="114300" indent="0" algn="ctr">
              <a:buNone/>
            </a:pPr>
            <a:r>
              <a:rPr lang="lv-LV" sz="3200" dirty="0"/>
              <a:t>Šobrīd </a:t>
            </a:r>
            <a:r>
              <a:rPr lang="lv-LV" sz="3200" b="1" u="sng" dirty="0">
                <a:solidFill>
                  <a:schemeClr val="tx1"/>
                </a:solidFill>
              </a:rPr>
              <a:t>visi</a:t>
            </a:r>
            <a:r>
              <a:rPr lang="lv-LV" sz="3200" dirty="0"/>
              <a:t> Ukrainas civiliedzīvotāji </a:t>
            </a:r>
            <a:r>
              <a:rPr lang="lv-LV" sz="3200" b="1" dirty="0"/>
              <a:t>atbrīvoti</a:t>
            </a:r>
            <a:r>
              <a:rPr lang="lv-LV" sz="3200" dirty="0"/>
              <a:t> no pacienta līdzmaksājuma (izņēmumi – personas, kuras sociāli apdrošinātas saskaņā ar likumu "Par valsts sociālo apdrošināšanu")</a:t>
            </a:r>
            <a:endParaRPr lang="en-US" sz="3200" dirty="0"/>
          </a:p>
        </p:txBody>
      </p:sp>
      <p:pic>
        <p:nvPicPr>
          <p:cNvPr id="4" name="Picture 3">
            <a:extLst>
              <a:ext uri="{FF2B5EF4-FFF2-40B4-BE49-F238E27FC236}">
                <a16:creationId xmlns:a16="http://schemas.microsoft.com/office/drawing/2014/main" id="{52D229EB-CC5A-024D-104D-C7889BD9AD0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403" y="-1"/>
            <a:ext cx="1762125" cy="20042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3">
            <a:extLst>
              <a:ext uri="{FF2B5EF4-FFF2-40B4-BE49-F238E27FC236}">
                <a16:creationId xmlns:a16="http://schemas.microsoft.com/office/drawing/2014/main" id="{71B5C5D8-6758-02BB-0A93-405717D9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403"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a:extLst>
              <a:ext uri="{FF2B5EF4-FFF2-40B4-BE49-F238E27FC236}">
                <a16:creationId xmlns:a16="http://schemas.microsoft.com/office/drawing/2014/main" id="{0CA59521-9AAD-D04B-51CF-3AFE8DB19392}"/>
              </a:ext>
            </a:extLst>
          </p:cNvPr>
          <p:cNvSpPr txBox="1"/>
          <p:nvPr/>
        </p:nvSpPr>
        <p:spPr>
          <a:xfrm>
            <a:off x="683491" y="5038438"/>
            <a:ext cx="6096000" cy="523220"/>
          </a:xfrm>
          <a:prstGeom prst="rect">
            <a:avLst/>
          </a:prstGeom>
          <a:noFill/>
        </p:spPr>
        <p:txBody>
          <a:bodyPr wrap="square">
            <a:spAutoFit/>
          </a:bodyPr>
          <a:lstStyle/>
          <a:p>
            <a:r>
              <a:rPr lang="lv-LV" sz="1400" i="1" dirty="0">
                <a:solidFill>
                  <a:schemeClr val="tx1"/>
                </a:solidFill>
                <a:latin typeface="Times New Roman" panose="02020603050405020304" pitchFamily="18" charset="0"/>
                <a:cs typeface="Times New Roman" panose="02020603050405020304" pitchFamily="18" charset="0"/>
              </a:rPr>
              <a:t>* Likumprojekts </a:t>
            </a:r>
            <a:r>
              <a:rPr lang="lv-LV" dirty="0">
                <a:latin typeface="Times New Roman" panose="02020603050405020304" pitchFamily="18" charset="0"/>
                <a:cs typeface="Times New Roman" panose="02020603050405020304" pitchFamily="18" charset="0"/>
              </a:rPr>
              <a:t>"</a:t>
            </a:r>
            <a:r>
              <a:rPr lang="lv-LV" sz="1400" i="1" dirty="0">
                <a:solidFill>
                  <a:schemeClr val="tx1"/>
                </a:solidFill>
                <a:latin typeface="Times New Roman" panose="02020603050405020304" pitchFamily="18" charset="0"/>
                <a:cs typeface="Times New Roman" panose="02020603050405020304" pitchFamily="18" charset="0"/>
              </a:rPr>
              <a:t>Grozījumi Ukrainas civiliedzīvotāju atbalsta likumā</a:t>
            </a:r>
            <a:r>
              <a:rPr lang="lv-LV" dirty="0">
                <a:latin typeface="Times New Roman" panose="02020603050405020304" pitchFamily="18" charset="0"/>
                <a:cs typeface="Times New Roman" panose="02020603050405020304" pitchFamily="18" charset="0"/>
              </a:rPr>
              <a:t>"</a:t>
            </a:r>
            <a:r>
              <a:rPr lang="lv-LV" sz="1400" i="1" dirty="0">
                <a:solidFill>
                  <a:schemeClr val="tx1"/>
                </a:solidFill>
                <a:latin typeface="Times New Roman" panose="02020603050405020304" pitchFamily="18" charset="0"/>
                <a:cs typeface="Times New Roman" panose="02020603050405020304" pitchFamily="18" charset="0"/>
              </a:rPr>
              <a:t> (1127/Lp14)</a:t>
            </a:r>
            <a:endParaRPr lang="en-US" i="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586699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19FD4D6A-D52F-966A-F342-68119F14DFAA}"/>
              </a:ext>
            </a:extLst>
          </p:cNvPr>
          <p:cNvSpPr>
            <a:spLocks noGrp="1"/>
          </p:cNvSpPr>
          <p:nvPr>
            <p:ph type="title"/>
          </p:nvPr>
        </p:nvSpPr>
        <p:spPr/>
        <p:txBody>
          <a:bodyPr/>
          <a:lstStyle/>
          <a:p>
            <a:r>
              <a:rPr lang="lv-LV" dirty="0"/>
              <a:t>Izmaiņas likumdošanā (2)</a:t>
            </a:r>
            <a:endParaRPr lang="en-US" dirty="0"/>
          </a:p>
        </p:txBody>
      </p:sp>
      <p:sp>
        <p:nvSpPr>
          <p:cNvPr id="3" name="Teksta vietturis 2">
            <a:extLst>
              <a:ext uri="{FF2B5EF4-FFF2-40B4-BE49-F238E27FC236}">
                <a16:creationId xmlns:a16="http://schemas.microsoft.com/office/drawing/2014/main" id="{6C287C69-E391-1931-7BB0-0D0D396976CB}"/>
              </a:ext>
            </a:extLst>
          </p:cNvPr>
          <p:cNvSpPr>
            <a:spLocks noGrp="1"/>
          </p:cNvSpPr>
          <p:nvPr>
            <p:ph type="body" idx="1"/>
          </p:nvPr>
        </p:nvSpPr>
        <p:spPr>
          <a:xfrm>
            <a:off x="341745" y="1616364"/>
            <a:ext cx="11240655" cy="4036291"/>
          </a:xfrm>
        </p:spPr>
        <p:txBody>
          <a:bodyPr/>
          <a:lstStyle/>
          <a:p>
            <a:pPr marL="114300" indent="0">
              <a:buNone/>
            </a:pPr>
            <a:r>
              <a:rPr lang="lv-LV" sz="2700" dirty="0"/>
              <a:t>No 2026.gada 1.janvāra </a:t>
            </a:r>
            <a:r>
              <a:rPr lang="lv-LV" sz="2700" b="1" u="sng" dirty="0">
                <a:solidFill>
                  <a:schemeClr val="tx1"/>
                </a:solidFill>
              </a:rPr>
              <a:t>visi</a:t>
            </a:r>
            <a:r>
              <a:rPr lang="lv-LV" sz="2700" dirty="0"/>
              <a:t> Ukrainas civiliedzīvotāji </a:t>
            </a:r>
            <a:r>
              <a:rPr lang="lv-LV" sz="2700" b="1" dirty="0"/>
              <a:t>veic</a:t>
            </a:r>
            <a:r>
              <a:rPr lang="lv-LV" sz="2700" dirty="0"/>
              <a:t> pacienta līdzmaksājumu, izņemot:</a:t>
            </a:r>
          </a:p>
          <a:p>
            <a:pPr marL="114300" indent="0">
              <a:buNone/>
            </a:pPr>
            <a:r>
              <a:rPr lang="lv-LV" sz="2700" dirty="0"/>
              <a:t>- personas, kuras iekļaujas kādā no Veselības aprūpes finansēšanas likuma 6.panta otrajā daļā noteiktajām personu grupām, kuras ir atbrīvotas no pacienta līdzmaksājuma veikšanas;</a:t>
            </a:r>
          </a:p>
          <a:p>
            <a:pPr marL="114300" indent="0">
              <a:buNone/>
            </a:pPr>
            <a:r>
              <a:rPr lang="lv-LV" sz="2700" dirty="0"/>
              <a:t>- personas, kuras valsts apmaksātās medicīniskās transportēšanas ietvaros pārvests no Ukrainas ārstniecības iestādes uz stacionāro ārstniecības iestādi Latvijā un saņem veselības aprūpes pakalpojumus atbilstoši medicīniskās transportēšanas mērķim. </a:t>
            </a:r>
            <a:endParaRPr lang="en-US" sz="2700" dirty="0"/>
          </a:p>
        </p:txBody>
      </p:sp>
      <p:pic>
        <p:nvPicPr>
          <p:cNvPr id="4" name="Picture 3">
            <a:extLst>
              <a:ext uri="{FF2B5EF4-FFF2-40B4-BE49-F238E27FC236}">
                <a16:creationId xmlns:a16="http://schemas.microsoft.com/office/drawing/2014/main" id="{7ADA1165-5383-38E9-6BE8-02740BE372A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7402" y="0"/>
            <a:ext cx="1787797" cy="1811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13443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65FE850F-7A51-467F-8FE9-75CBFB4C23FD}"/>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5A3EFAA9-1BD1-4140-A0B3-666596E9AC1C}" type="slidenum">
              <a:rPr lang="en-US" altLang="lv-LV" smtClean="0"/>
              <a:pPr/>
              <a:t>34</a:t>
            </a:fld>
            <a:endParaRPr lang="en-US" altLang="lv-LV"/>
          </a:p>
        </p:txBody>
      </p:sp>
      <p:pic>
        <p:nvPicPr>
          <p:cNvPr id="12291" name="Picture 20">
            <a:extLst>
              <a:ext uri="{FF2B5EF4-FFF2-40B4-BE49-F238E27FC236}">
                <a16:creationId xmlns:a16="http://schemas.microsoft.com/office/drawing/2014/main" id="{6E1B6885-401D-479F-9D5A-D2EAD779A69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0"/>
            <a:ext cx="1863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467353E6-5D42-446C-BCDD-4406FCDE51B5}"/>
              </a:ext>
            </a:extLst>
          </p:cNvPr>
          <p:cNvSpPr txBox="1">
            <a:spLocks noChangeArrowheads="1"/>
          </p:cNvSpPr>
          <p:nvPr/>
        </p:nvSpPr>
        <p:spPr bwMode="auto">
          <a:xfrm>
            <a:off x="3087688" y="360363"/>
            <a:ext cx="782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lv-LV" altLang="lv-LV" sz="2400" b="1">
                <a:solidFill>
                  <a:srgbClr val="0D0D0D"/>
                </a:solidFill>
                <a:latin typeface="Verdana" panose="020B0604030504040204" pitchFamily="34" charset="0"/>
              </a:rPr>
              <a:t>Izglītības sektora dati ar </a:t>
            </a:r>
            <a:r>
              <a:rPr lang="en-US" altLang="lv-LV" sz="2400" b="1">
                <a:solidFill>
                  <a:srgbClr val="0D0D0D"/>
                </a:solidFill>
                <a:latin typeface="Verdana" panose="020B0604030504040204" pitchFamily="34" charset="0"/>
              </a:rPr>
              <a:t>reģistrētu </a:t>
            </a:r>
            <a:r>
              <a:rPr lang="lv-LV" altLang="lv-LV" sz="2400" b="1">
                <a:solidFill>
                  <a:srgbClr val="0D0D0D"/>
                </a:solidFill>
                <a:latin typeface="Verdana" panose="020B0604030504040204" pitchFamily="34" charset="0"/>
              </a:rPr>
              <a:t>apakšstatusu </a:t>
            </a:r>
            <a:r>
              <a:rPr lang="lv-LV" altLang="lv-LV" sz="2400" b="1" i="1">
                <a:solidFill>
                  <a:srgbClr val="0D0D0D"/>
                </a:solidFill>
                <a:latin typeface="Verdana" panose="020B0604030504040204" pitchFamily="34" charset="0"/>
              </a:rPr>
              <a:t>Ukrainas civiliedzīvotājs</a:t>
            </a:r>
          </a:p>
        </p:txBody>
      </p:sp>
      <p:sp>
        <p:nvSpPr>
          <p:cNvPr id="2" name="Rectangle 1">
            <a:extLst>
              <a:ext uri="{FF2B5EF4-FFF2-40B4-BE49-F238E27FC236}">
                <a16:creationId xmlns:a16="http://schemas.microsoft.com/office/drawing/2014/main" id="{20854CB2-AE22-4B65-BE27-B736F9D06162}"/>
              </a:ext>
            </a:extLst>
          </p:cNvPr>
          <p:cNvSpPr/>
          <p:nvPr/>
        </p:nvSpPr>
        <p:spPr>
          <a:xfrm>
            <a:off x="3087688" y="1322388"/>
            <a:ext cx="6096000" cy="307975"/>
          </a:xfrm>
          <a:prstGeom prst="rect">
            <a:avLst/>
          </a:prstGeom>
        </p:spPr>
        <p:txBody>
          <a:bodyPr>
            <a:spAutoFit/>
          </a:bodyPr>
          <a:lstStyle/>
          <a:p>
            <a:pPr>
              <a:defRPr/>
            </a:pPr>
            <a:r>
              <a:rPr lang="en-US" sz="1400" b="1" dirty="0">
                <a:solidFill>
                  <a:schemeClr val="tx1">
                    <a:lumMod val="95000"/>
                    <a:lumOff val="5000"/>
                  </a:schemeClr>
                </a:solidFill>
                <a:latin typeface="Verdana" panose="020B0604030504040204" pitchFamily="34" charset="0"/>
                <a:ea typeface="Verdana" panose="020B0604030504040204" pitchFamily="34" charset="0"/>
              </a:rPr>
              <a:t>01.12.2025</a:t>
            </a:r>
            <a:r>
              <a:rPr lang="lv-LV" sz="1400" b="1" dirty="0">
                <a:solidFill>
                  <a:schemeClr val="tx1">
                    <a:lumMod val="95000"/>
                    <a:lumOff val="5000"/>
                  </a:schemeClr>
                </a:solidFill>
                <a:latin typeface="Verdana" panose="020B0604030504040204" pitchFamily="34" charset="0"/>
                <a:ea typeface="Verdana" panose="020B0604030504040204" pitchFamily="34" charset="0"/>
              </a:rPr>
              <a:t>. </a:t>
            </a:r>
          </a:p>
        </p:txBody>
      </p:sp>
      <p:sp>
        <p:nvSpPr>
          <p:cNvPr id="12294" name="Google Shape;193;p14">
            <a:extLst>
              <a:ext uri="{FF2B5EF4-FFF2-40B4-BE49-F238E27FC236}">
                <a16:creationId xmlns:a16="http://schemas.microsoft.com/office/drawing/2014/main" id="{1F60A70F-27F6-4BB4-81C8-428E8508BCFD}"/>
              </a:ext>
            </a:extLst>
          </p:cNvPr>
          <p:cNvSpPr>
            <a:spLocks noGrp="1"/>
          </p:cNvSpPr>
          <p:nvPr>
            <p:ph type="body" idx="4294967295"/>
          </p:nvPr>
        </p:nvSpPr>
        <p:spPr>
          <a:xfrm>
            <a:off x="2335213" y="18923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Pirmsskolās: </a:t>
            </a:r>
            <a:r>
              <a:rPr lang="en-GB" altLang="en-US" sz="1700" b="1">
                <a:latin typeface="Verdana" panose="020B0604030504040204" pitchFamily="34" charset="0"/>
                <a:ea typeface="Verdana" panose="020B0604030504040204" pitchFamily="34" charset="0"/>
                <a:cs typeface="Arial" panose="020B0604020202020204" pitchFamily="34" charset="0"/>
              </a:rPr>
              <a:t>1009</a:t>
            </a:r>
            <a:r>
              <a:rPr lang="lv-LV" altLang="en-US" sz="1700" b="1">
                <a:latin typeface="Verdana" panose="020B0604030504040204" pitchFamily="34" charset="0"/>
                <a:ea typeface="Verdana" panose="020B0604030504040204" pitchFamily="34" charset="0"/>
                <a:cs typeface="Arial" panose="020B0604020202020204" pitchFamily="34" charset="0"/>
              </a:rPr>
              <a:t> </a:t>
            </a:r>
            <a:endParaRPr lang="en-US"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11</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5" name="Google Shape;194;p14">
            <a:extLst>
              <a:ext uri="{FF2B5EF4-FFF2-40B4-BE49-F238E27FC236}">
                <a16:creationId xmlns:a16="http://schemas.microsoft.com/office/drawing/2014/main" id="{87CBC564-0E09-4448-9469-7FD432083160}"/>
              </a:ext>
            </a:extLst>
          </p:cNvPr>
          <p:cNvSpPr>
            <a:spLocks noGrp="1"/>
          </p:cNvSpPr>
          <p:nvPr>
            <p:ph type="body" idx="4294967295"/>
          </p:nvPr>
        </p:nvSpPr>
        <p:spPr>
          <a:xfrm>
            <a:off x="2320925" y="299085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Vispārējā izglītībā: </a:t>
            </a:r>
            <a:r>
              <a:rPr lang="en-GB" altLang="en-US" sz="1700" b="1">
                <a:latin typeface="Verdana" panose="020B0604030504040204" pitchFamily="34" charset="0"/>
                <a:ea typeface="Verdana" panose="020B0604030504040204" pitchFamily="34" charset="0"/>
                <a:cs typeface="Arial" panose="020B0604020202020204" pitchFamily="34" charset="0"/>
              </a:rPr>
              <a:t>2680</a:t>
            </a:r>
            <a:br>
              <a:rPr lang="lv-LV" altLang="en-US" sz="1700">
                <a:latin typeface="Verdana" panose="020B0604030504040204" pitchFamily="34" charset="0"/>
                <a:ea typeface="Verdana" panose="020B0604030504040204" pitchFamily="34" charset="0"/>
                <a:cs typeface="Arial" panose="020B0604020202020204" pitchFamily="34" charset="0"/>
              </a:rPr>
            </a:b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11</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-21</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6" name="Google Shape;225;p17">
            <a:extLst>
              <a:ext uri="{FF2B5EF4-FFF2-40B4-BE49-F238E27FC236}">
                <a16:creationId xmlns:a16="http://schemas.microsoft.com/office/drawing/2014/main" id="{23A9A03A-F73D-4FCF-ADE3-1BA3C6B42143}"/>
              </a:ext>
            </a:extLst>
          </p:cNvPr>
          <p:cNvSpPr>
            <a:spLocks noGrp="1"/>
          </p:cNvSpPr>
          <p:nvPr>
            <p:ph type="body" idx="4294967295"/>
          </p:nvPr>
        </p:nvSpPr>
        <p:spPr>
          <a:xfrm>
            <a:off x="6618288" y="189230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Profesionālajā izglītībā</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235</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US"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11</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0</a:t>
            </a:r>
          </a:p>
        </p:txBody>
      </p:sp>
      <p:sp>
        <p:nvSpPr>
          <p:cNvPr id="12297" name="Google Shape;225;p17">
            <a:extLst>
              <a:ext uri="{FF2B5EF4-FFF2-40B4-BE49-F238E27FC236}">
                <a16:creationId xmlns:a16="http://schemas.microsoft.com/office/drawing/2014/main" id="{652BC7E6-C641-4FC1-A889-57A225CC6A38}"/>
              </a:ext>
            </a:extLst>
          </p:cNvPr>
          <p:cNvSpPr>
            <a:spLocks noGrp="1"/>
          </p:cNvSpPr>
          <p:nvPr>
            <p:ph type="body" idx="4294967295"/>
          </p:nvPr>
        </p:nvSpPr>
        <p:spPr>
          <a:xfrm>
            <a:off x="2335213" y="40894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Sporta skolās</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398</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 </a:t>
            </a:r>
            <a:r>
              <a:rPr lang="en-US" altLang="en-US" sz="1400" i="1">
                <a:latin typeface="Verdana" panose="020B0604030504040204" pitchFamily="34" charset="0"/>
                <a:ea typeface="Verdana" panose="020B0604030504040204" pitchFamily="34" charset="0"/>
                <a:cs typeface="Arial" panose="020B0604020202020204" pitchFamily="34" charset="0"/>
              </a:rPr>
              <a:t>03.11</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+9</a:t>
            </a:r>
          </a:p>
        </p:txBody>
      </p:sp>
      <p:sp>
        <p:nvSpPr>
          <p:cNvPr id="12298" name="Google Shape;225;p17">
            <a:extLst>
              <a:ext uri="{FF2B5EF4-FFF2-40B4-BE49-F238E27FC236}">
                <a16:creationId xmlns:a16="http://schemas.microsoft.com/office/drawing/2014/main" id="{A914D4C9-0322-457B-914A-6FE7B6EB14FB}"/>
              </a:ext>
            </a:extLst>
          </p:cNvPr>
          <p:cNvSpPr>
            <a:spLocks noGrp="1"/>
          </p:cNvSpPr>
          <p:nvPr>
            <p:ph type="body" idx="4294967295"/>
          </p:nvPr>
        </p:nvSpPr>
        <p:spPr>
          <a:xfrm>
            <a:off x="6618288" y="299085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Studējošie</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480</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a:t>
            </a:r>
            <a:r>
              <a:rPr lang="en-US" altLang="en-US" sz="1400" i="1">
                <a:latin typeface="Verdana" panose="020B0604030504040204" pitchFamily="34" charset="0"/>
                <a:ea typeface="Verdana" panose="020B0604030504040204" pitchFamily="34" charset="0"/>
                <a:cs typeface="Arial" panose="020B0604020202020204" pitchFamily="34" charset="0"/>
              </a:rPr>
              <a:t> no 03.11. +61</a:t>
            </a:r>
          </a:p>
        </p:txBody>
      </p:sp>
      <p:sp>
        <p:nvSpPr>
          <p:cNvPr id="12299" name="Google Shape;225;p17">
            <a:extLst>
              <a:ext uri="{FF2B5EF4-FFF2-40B4-BE49-F238E27FC236}">
                <a16:creationId xmlns:a16="http://schemas.microsoft.com/office/drawing/2014/main" id="{1FBA9B57-15DA-4330-A3E1-A3BA7F2998EF}"/>
              </a:ext>
            </a:extLst>
          </p:cNvPr>
          <p:cNvSpPr>
            <a:spLocks noGrp="1"/>
          </p:cNvSpPr>
          <p:nvPr>
            <p:ph type="body" idx="4294967295"/>
          </p:nvPr>
        </p:nvSpPr>
        <p:spPr>
          <a:xfrm>
            <a:off x="6618288" y="4221163"/>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Pedagogi</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44</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 </a:t>
            </a:r>
            <a:r>
              <a:rPr lang="en-GB" altLang="en-US" sz="1400" i="1">
                <a:latin typeface="Verdana" panose="020B0604030504040204" pitchFamily="34" charset="0"/>
                <a:ea typeface="Verdana" panose="020B0604030504040204" pitchFamily="34" charset="0"/>
                <a:cs typeface="Arial" panose="020B0604020202020204" pitchFamily="34" charset="0"/>
              </a:rPr>
              <a:t>03</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11</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35</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342888" y="2433362"/>
            <a:ext cx="4075861" cy="3948060"/>
          </a:xfrm>
          <a:prstGeom prst="rect">
            <a:avLst/>
          </a:prstGeom>
          <a:noFill/>
          <a:ln>
            <a:noFill/>
          </a:ln>
        </p:spPr>
        <p:txBody>
          <a:bodyPr spcFirstLastPara="1" wrap="square" lIns="91425" tIns="45700" rIns="91425" bIns="45700" anchor="t" anchorCtr="0">
            <a:noAutofit/>
          </a:bodyPr>
          <a:lstStyle/>
          <a:p>
            <a:pPr marR="0" lvl="0" algn="l" defTabSz="914400" rtl="0" eaLnBrk="1" fontAlgn="auto" latinLnBrk="0" hangingPunct="1">
              <a:lnSpc>
                <a:spcPct val="100000"/>
              </a:lnSpc>
              <a:spcBef>
                <a:spcPts val="0"/>
              </a:spcBef>
              <a:spcAft>
                <a:spcPts val="0"/>
              </a:spcAft>
              <a:buClr>
                <a:srgbClr val="000000"/>
              </a:buClr>
              <a:buSzTx/>
              <a:tabLst/>
              <a:defRPr/>
            </a:pPr>
            <a:r>
              <a:rPr lang="en-US"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L</a:t>
            </a: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atviešu valodas aģentūra (LVA) </a:t>
            </a:r>
          </a:p>
          <a:p>
            <a:pPr marR="0" lvl="0" algn="l" defTabSz="914400" rtl="0" eaLnBrk="1" fontAlgn="auto" latinLnBrk="0" hangingPunct="1">
              <a:lnSpc>
                <a:spcPct val="100000"/>
              </a:lnSpc>
              <a:spcBef>
                <a:spcPts val="0"/>
              </a:spcBef>
              <a:spcAft>
                <a:spcPts val="0"/>
              </a:spcAft>
              <a:buClr>
                <a:srgbClr val="000000"/>
              </a:buClr>
              <a:buSzTx/>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Mācību un metodiskie materiāli, pedagogu profesionālā pilnveide.</a:t>
            </a:r>
          </a:p>
          <a:p>
            <a:pPr marR="0" lvl="0" algn="l" defTabSz="914400" rtl="0" eaLnBrk="1" fontAlgn="auto" latinLnBrk="0" hangingPunct="1">
              <a:lnSpc>
                <a:spcPct val="100000"/>
              </a:lnSpc>
              <a:spcBef>
                <a:spcPts val="0"/>
              </a:spcBef>
              <a:spcAft>
                <a:spcPts val="0"/>
              </a:spcAft>
              <a:buClr>
                <a:srgbClr val="000000"/>
              </a:buClr>
              <a:buSzTx/>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I</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estrādes</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ko var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izmantot</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jauniebraucēju</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t.sk.</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ukraiņu</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bērnu</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un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jauniešu</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latviešu</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valodas</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apguves</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procesā</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neformālajā</a:t>
            </a:r>
            <a:r>
              <a:rPr lang="en-US"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en-US"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izglītībā</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t>
            </a:r>
          </a:p>
          <a:p>
            <a:pPr marR="0" lvl="0" algn="l" defTabSz="914400" rtl="0" eaLnBrk="1" fontAlgn="auto" latinLnBrk="0" hangingPunct="1">
              <a:lnSpc>
                <a:spcPct val="100000"/>
              </a:lnSpc>
              <a:spcBef>
                <a:spcPts val="0"/>
              </a:spcBef>
              <a:spcAft>
                <a:spcPts val="0"/>
              </a:spcAft>
              <a:buClr>
                <a:srgbClr val="000000"/>
              </a:buClr>
              <a:buSzTx/>
              <a:tabLst/>
              <a:defRP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
                <a:srgbClr val="000000"/>
              </a:buClr>
              <a:buSzTx/>
              <a:tabLst/>
              <a:defRPr/>
            </a:pP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maciunmacies.valoda.lv</a:t>
            </a:r>
          </a:p>
          <a:p>
            <a:pPr marR="0" lvl="0" algn="l" defTabSz="914400" rtl="0" eaLnBrk="1" fontAlgn="auto" latinLnBrk="0" hangingPunct="1">
              <a:lnSpc>
                <a:spcPct val="100000"/>
              </a:lnSpc>
              <a:spcBef>
                <a:spcPts val="0"/>
              </a:spcBef>
              <a:spcAft>
                <a:spcPts val="0"/>
              </a:spcAft>
              <a:buClr>
                <a:srgbClr val="000000"/>
              </a:buClr>
              <a:buSzTx/>
              <a:tabLst/>
              <a:defRPr/>
            </a:pPr>
            <a:endPar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marR="0" lvl="0" algn="l" defTabSz="914400" rtl="0" eaLnBrk="1" fontAlgn="auto" latinLnBrk="0" hangingPunct="1">
              <a:lnSpc>
                <a:spcPct val="100000"/>
              </a:lnSpc>
              <a:spcBef>
                <a:spcPts val="0"/>
              </a:spcBef>
              <a:spcAft>
                <a:spcPts val="0"/>
              </a:spcAft>
              <a:buClr>
                <a:srgbClr val="000000"/>
              </a:buClr>
              <a:buSzTx/>
              <a:tabLst/>
              <a:defRPr/>
            </a:pP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Apkopots mācību materiālu klāsts, skolēniem ar dažādu valodas prasmju līmeni (latviešu un ukraiņu valodā) &gt; valoda.lv &gt; LV-UKR saziņai</a:t>
            </a: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2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22" name="TextBox 21">
            <a:extLst>
              <a:ext uri="{FF2B5EF4-FFF2-40B4-BE49-F238E27FC236}">
                <a16:creationId xmlns:a16="http://schemas.microsoft.com/office/drawing/2014/main" id="{4B541A6C-9CAE-587B-2384-0FAE623685C0}"/>
              </a:ext>
            </a:extLst>
          </p:cNvPr>
          <p:cNvSpPr txBox="1"/>
          <p:nvPr/>
        </p:nvSpPr>
        <p:spPr>
          <a:xfrm>
            <a:off x="8212586" y="1517643"/>
            <a:ext cx="3703487" cy="4893647"/>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Valsts izglītības attīstības aģentūra (VIAA)</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2024./2025.m.g. Ukrainas civiliedzīvotājiem matemātikas centralizētajos eksāmenos (CE) tika sniegts atbalsta panākums – </a:t>
            </a: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nodrošināts eksāmena uzdevumu tulkojums ukraiņu valodā</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matemātikas CE 9.klasei – 94 skolēniem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matemātikas CE (optimālais mācību satura apguves līmenis) – 19 skolēniem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Matemātikas CE (augstākais mācību satura apguves līmenis) – 1 skolēnam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matemātikas CE (vispārīgais  mācību satura apguves līmenis) – 7 skolēniem.</a:t>
            </a:r>
          </a:p>
          <a:p>
            <a:pPr algn="ju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33 gadījumos nevalodu eksāmenos izmantoja elektroniskās vārdnīcas.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Ar izglītības un zinātnes ministres lēmumu atbilstoši MK 2023. gada 24. janvāra noteikumiem nr. 31 "Kārtība, kādā izglītojamie atbrīvojami no noteiktajiem valsts pārbaudījumiem" </a:t>
            </a: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no valsts pārbaudes darbiem atbrīvoti</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9. klases skolēni – 4;</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12. klases skolēni – 2.</a:t>
            </a:r>
          </a:p>
        </p:txBody>
      </p:sp>
      <p:sp>
        <p:nvSpPr>
          <p:cNvPr id="25" name="TextBox 24">
            <a:extLst>
              <a:ext uri="{FF2B5EF4-FFF2-40B4-BE49-F238E27FC236}">
                <a16:creationId xmlns:a16="http://schemas.microsoft.com/office/drawing/2014/main" id="{495EB418-EB6B-7402-A512-CEF3AE4B1A53}"/>
              </a:ext>
            </a:extLst>
          </p:cNvPr>
          <p:cNvSpPr txBox="1"/>
          <p:nvPr/>
        </p:nvSpPr>
        <p:spPr>
          <a:xfrm>
            <a:off x="4858013" y="5167322"/>
            <a:ext cx="2814960" cy="10156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LATVIEŠU VALODAS INTENSĪVAI APGUVEI: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pamatizglītības programmas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2. variants: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programmas trīs modeļi.</a:t>
            </a:r>
          </a:p>
        </p:txBody>
      </p:sp>
    </p:spTree>
    <p:extLst>
      <p:ext uri="{BB962C8B-B14F-4D97-AF65-F5344CB8AC3E}">
        <p14:creationId xmlns:p14="http://schemas.microsoft.com/office/powerpoint/2010/main" val="331415478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36</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342888" y="1822197"/>
            <a:ext cx="4075861" cy="4743873"/>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VIAA sadarbībā ar pašvaldībām īsteno divas atbalsta programmas Ukrainas bērniem un jauniešiem.</a:t>
            </a:r>
          </a:p>
          <a:p>
            <a:pPr marR="0" lvl="0" algn="just" defTabSz="914400" rtl="0" eaLnBrk="1" fontAlgn="auto" latinLnBrk="0" hangingPunct="1">
              <a:lnSpc>
                <a:spcPct val="100000"/>
              </a:lnSpc>
              <a:spcBef>
                <a:spcPts val="0"/>
              </a:spcBef>
              <a:spcAft>
                <a:spcPts val="0"/>
              </a:spcAft>
              <a:buClr>
                <a:srgbClr val="000000"/>
              </a:buClr>
              <a:buSzTx/>
              <a:tabLst/>
              <a:defRPr/>
            </a:pPr>
            <a:endPar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R="0" lvl="0" algn="just" defTabSz="914400" rtl="0" eaLnBrk="1" fontAlgn="auto" latinLnBrk="0" hangingPunct="1">
              <a:lnSpc>
                <a:spcPct val="100000"/>
              </a:lnSpc>
              <a:spcBef>
                <a:spcPts val="0"/>
              </a:spcBef>
              <a:spcAft>
                <a:spcPts val="0"/>
              </a:spcAft>
              <a:buClr>
                <a:srgbClr val="000000"/>
              </a:buClr>
              <a:buSzTx/>
              <a:tabL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I Neformālās izglītības pasākumi</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 tostarp latviešu valodas apguvei, ar valsts atbalstu 780 tūkstošu eiro apmērā. </a:t>
            </a:r>
          </a:p>
          <a:p>
            <a:pPr marR="0" lvl="0" algn="just" defTabSz="914400" rtl="0" eaLnBrk="1" fontAlgn="auto" latinLnBrk="0" hangingPunct="1">
              <a:lnSpc>
                <a:spcPct val="100000"/>
              </a:lnSpc>
              <a:spcBef>
                <a:spcPts val="0"/>
              </a:spcBef>
              <a:spcAft>
                <a:spcPts val="0"/>
              </a:spcAft>
              <a:buClr>
                <a:srgbClr val="000000"/>
              </a:buClr>
              <a:buSzTx/>
              <a:tabLst/>
              <a:defRPr/>
            </a:pPr>
            <a:endPar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lvl="0" algn="just">
              <a:defRPr/>
            </a:pP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Programma tiek īstenota līdz 2025. gada 1.decembrim ar </a:t>
            </a:r>
            <a:r>
              <a:rPr lang="lv-LV" altLang="lv-LV"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virsmērķi</a:t>
            </a: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 nodrošināt latviešu valodas apguvi un praktizēšanu Ukrainas bērniem un jauniešiem neformālās izglītības pasākumos, nostiprinot latviešu valodas lietošanas prasmes, lai viņi pilnvērtīgi un veiksmīgi integrētos un iekļautos Latvijas izglītības sistēmā un kultūrvidē.</a:t>
            </a:r>
          </a:p>
          <a:p>
            <a:pPr marR="0" lvl="0" algn="just" defTabSz="914400" rtl="0" eaLnBrk="1" fontAlgn="auto" latinLnBrk="0" hangingPunct="1">
              <a:lnSpc>
                <a:spcPct val="100000"/>
              </a:lnSpc>
              <a:spcBef>
                <a:spcPts val="0"/>
              </a:spcBef>
              <a:spcAft>
                <a:spcPts val="0"/>
              </a:spcAft>
              <a:buClr>
                <a:srgbClr val="000000"/>
              </a:buClr>
              <a:buSzTx/>
              <a:tabLst/>
              <a:defRPr/>
            </a:pPr>
            <a:endPar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R="0" lvl="0" algn="just" defTabSz="914400" rtl="0" eaLnBrk="1" fontAlgn="auto" latinLnBrk="0" hangingPunct="1">
              <a:lnSpc>
                <a:spcPct val="100000"/>
              </a:lnSpc>
              <a:spcBef>
                <a:spcPts val="0"/>
              </a:spcBef>
              <a:spcAft>
                <a:spcPts val="0"/>
              </a:spcAft>
              <a:buClr>
                <a:srgbClr val="000000"/>
              </a:buClr>
              <a:buSzTx/>
              <a:tabLst/>
              <a:defRPr/>
            </a:pP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Sadarbības līgumus VIAA noslēdza ar 31 pašvaldību. Līdz 1. oktobrim minēto atbalsta programmu īstenot uzsāka 18 pašvaldības, bet 13 pašvaldības to plānojušas darīt oktobrī un novembrī.</a:t>
            </a:r>
          </a:p>
          <a:p>
            <a:pPr marR="0" lvl="0" algn="just" defTabSz="914400" rtl="0" eaLnBrk="1" fontAlgn="auto" latinLnBrk="0" hangingPunct="1">
              <a:lnSpc>
                <a:spcPct val="100000"/>
              </a:lnSpc>
              <a:spcBef>
                <a:spcPts val="0"/>
              </a:spcBef>
              <a:spcAft>
                <a:spcPts val="0"/>
              </a:spcAft>
              <a:buClr>
                <a:srgbClr val="000000"/>
              </a:buClr>
              <a:buSzTx/>
              <a:tabLst/>
              <a:defRPr/>
            </a:pPr>
            <a:endPar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R="0" lvl="0" algn="just" defTabSz="914400" rtl="0" eaLnBrk="1" fontAlgn="auto" latinLnBrk="0" hangingPunct="1">
              <a:lnSpc>
                <a:spcPct val="100000"/>
              </a:lnSpc>
              <a:spcBef>
                <a:spcPts val="0"/>
              </a:spcBef>
              <a:spcAft>
                <a:spcPts val="0"/>
              </a:spcAft>
              <a:buClr>
                <a:srgbClr val="000000"/>
              </a:buClr>
              <a:buSzTx/>
              <a:tabLst/>
              <a:defRPr/>
            </a:pPr>
            <a:r>
              <a:rPr lang="lv-LV" alt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Atskaites par gala rezultātiem pašvaldības iesniedz līdz 15. decembrim. </a:t>
            </a:r>
          </a:p>
          <a:p>
            <a:pPr marR="0" lvl="0" algn="l" defTabSz="914400" rtl="0" eaLnBrk="1" fontAlgn="auto" latinLnBrk="0" hangingPunct="1">
              <a:lnSpc>
                <a:spcPct val="100000"/>
              </a:lnSpc>
              <a:spcBef>
                <a:spcPts val="0"/>
              </a:spcBef>
              <a:spcAft>
                <a:spcPts val="0"/>
              </a:spcAft>
              <a:buClr>
                <a:srgbClr val="000000"/>
              </a:buClr>
              <a:buSzTx/>
              <a:tabLst/>
              <a:defRPr/>
            </a:pPr>
            <a:endParaRPr lang="lv-LV" altLang="lv-LV" sz="1200" dirty="0">
              <a:solidFill>
                <a:srgbClr val="002060"/>
              </a:solidFill>
              <a:latin typeface="Verdana" panose="020B0604030504040204" pitchFamily="34" charset="0"/>
              <a:ea typeface="Verdana" panose="020B0604030504040204" pitchFamily="34" charset="0"/>
              <a:sym typeface="Verdana"/>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2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22" name="TextBox 21">
            <a:extLst>
              <a:ext uri="{FF2B5EF4-FFF2-40B4-BE49-F238E27FC236}">
                <a16:creationId xmlns:a16="http://schemas.microsoft.com/office/drawing/2014/main" id="{4B541A6C-9CAE-587B-2384-0FAE623685C0}"/>
              </a:ext>
            </a:extLst>
          </p:cNvPr>
          <p:cNvSpPr txBox="1"/>
          <p:nvPr/>
        </p:nvSpPr>
        <p:spPr>
          <a:xfrm>
            <a:off x="8212586" y="1517643"/>
            <a:ext cx="3546145" cy="5816977"/>
          </a:xfrm>
          <a:prstGeom prst="rect">
            <a:avLst/>
          </a:prstGeom>
          <a:noFill/>
        </p:spPr>
        <p:txBody>
          <a:bodyPr wrap="square">
            <a:spAutoFit/>
          </a:bodyPr>
          <a:lstStyle/>
          <a:p>
            <a:pPr algn="just"/>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rPr>
              <a:t>II Nometnes</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organizētas ar mērķi:</a:t>
            </a:r>
          </a:p>
          <a:p>
            <a:pPr marL="342900" lvl="0" indent="-342900" algn="just">
              <a:buFont typeface="Calibri" panose="020F0502020204030204" pitchFamily="34" charset="0"/>
              <a:buChar cha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sniegt atbalstu Ukrainas bērnu un jauniešu socializācijai un </a:t>
            </a:r>
            <a:r>
              <a:rPr lang="lv-LV"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psihoemocionālajai</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 </a:t>
            </a:r>
            <a:r>
              <a:rPr lang="lv-LV"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rPr>
              <a:t>labbūtībai</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t>
            </a:r>
          </a:p>
          <a:p>
            <a:pPr marL="342900" lvl="0" indent="-342900" algn="just">
              <a:buFont typeface="Calibri" panose="020F0502020204030204" pitchFamily="34" charset="0"/>
              <a:buChar cha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sniegt iespējas latviešu valodas praktizēšanai un prasmju pilnveidei, komunikācijai un sadarbībai ar latviešu bērniem un jauniešiem;</a:t>
            </a:r>
          </a:p>
          <a:p>
            <a:pPr marL="342900" lvl="0" indent="-342900" algn="just">
              <a:buFont typeface="Calibri" panose="020F0502020204030204" pitchFamily="34" charset="0"/>
              <a:buChar cha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organizēt daudzveidīgas radošas norises un izglītojošas aktivitātes kultūrizglītībā, vides izglītībā, tehniskajā jaunradē, sportā, veselīga dzīvesveida un drošības jautājumos.</a:t>
            </a:r>
          </a:p>
          <a:p>
            <a:pPr marL="342900" lvl="0" indent="-342900" algn="just">
              <a:buFont typeface="Calibri" panose="020F0502020204030204" pitchFamily="34" charset="0"/>
              <a:buChar cha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lvl="0" algn="just"/>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Atbalsta programma tiek īstenota līdz 1.novembrim. </a:t>
            </a:r>
          </a:p>
          <a:p>
            <a:pPr lvl="0" algn="just"/>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lvl="0" algn="just"/>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Sadarbības līgumus VIAA  noslēdza ar 29 pašvaldībām, piešķirot tām 827 736 EUR. Uz 1. oktobri notikušas 83 (70 dienas/13 diennakts) nometnes, izlietojot 590 622 EUR. </a:t>
            </a:r>
          </a:p>
          <a:p>
            <a:pPr lvl="0" algn="just"/>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endParaRPr>
          </a:p>
          <a:p>
            <a:pPr lvl="0" algn="just"/>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Atskaites par galīgo nometņu un dalībnieku skaitu, kā arī finansējuma izlietojumu pašvaldības VIAA iesniedz līdz 1.decembrim.</a:t>
            </a:r>
          </a:p>
          <a:p>
            <a:pPr lvl="0" algn="just"/>
            <a:endParaRPr lang="lv-LV" sz="1200" dirty="0">
              <a:solidFill>
                <a:srgbClr val="002060"/>
              </a:solidFill>
              <a:latin typeface="Verdana" panose="020B0604030504040204" pitchFamily="34" charset="0"/>
              <a:ea typeface="Verdana" panose="020B0604030504040204" pitchFamily="34" charset="0"/>
            </a:endParaRPr>
          </a:p>
          <a:p>
            <a:pPr lvl="0" algn="just"/>
            <a:endParaRPr lang="lv-LV" sz="1200" dirty="0">
              <a:solidFill>
                <a:srgbClr val="002060"/>
              </a:solidFill>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endParaRPr>
          </a:p>
        </p:txBody>
      </p:sp>
    </p:spTree>
    <p:extLst>
      <p:ext uri="{BB962C8B-B14F-4D97-AF65-F5344CB8AC3E}">
        <p14:creationId xmlns:p14="http://schemas.microsoft.com/office/powerpoint/2010/main" val="12949211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37</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59441" y="2353246"/>
            <a:ext cx="3801615" cy="3098215"/>
          </a:xfrm>
          <a:prstGeom prst="rect">
            <a:avLst/>
          </a:prstGeom>
          <a:noFill/>
          <a:ln>
            <a:noFill/>
          </a:ln>
        </p:spPr>
        <p:txBody>
          <a:bodyPr spcFirstLastPara="1" wrap="square" lIns="91425" tIns="45700" rIns="91425" bIns="45700" anchor="t" anchorCtr="0">
            <a:no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Uz 21.11.2025. profesionālās pamatizglītības, arodizglītības un profesionālās vidējās izglītības programmās reģistrēti </a:t>
            </a: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231 izglītojamie </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ar Valsts izglītības informācijas sistēmā ar </a:t>
            </a:r>
            <a:r>
              <a:rPr lang="lv-LV" sz="1200" dirty="0" err="1">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apakšstatusu</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 "Ukrainas civiliedzīvotājs" </a:t>
            </a: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36 izglītības iestādēs </a:t>
            </a: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(izņemot speciālās izglītības iestādēs).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Papildu atbalstu valsts dibinātām profesionālās izglītības iestādēm par profesionālās vidējās izglītības nodrošināšanu Ukrainas civiliedzīvotājiem par laika posmu no 01.01.2025. līdz 30.06.2025. sniegt nebija nepieciešamības, jo izglītības iestādēm faktisko izdevumu nav bijis.</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171450" marR="0" lvl="0" indent="-171450" algn="just"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7" name="TextBox 6">
            <a:extLst>
              <a:ext uri="{FF2B5EF4-FFF2-40B4-BE49-F238E27FC236}">
                <a16:creationId xmlns:a16="http://schemas.microsoft.com/office/drawing/2014/main" id="{E82BB01A-EDD8-EDBA-79D2-16D6AF680C1D}"/>
              </a:ext>
            </a:extLst>
          </p:cNvPr>
          <p:cNvSpPr txBox="1"/>
          <p:nvPr/>
        </p:nvSpPr>
        <p:spPr>
          <a:xfrm>
            <a:off x="8294288" y="1850475"/>
            <a:ext cx="3550266" cy="36009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LIKUMPROJEKTS «GROZĪJUMI UKRAINAS CIVILIEDZĪVOTĀJU ATBALSTA LIKUMĀ»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200" b="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Paredz UA bērniem obligātās pirmsskolas izglītības programmas vai vispārējās pamatizglītības programmas apguvi Latvijā reģistrētā izglītības iestādē klātienē </a:t>
            </a:r>
            <a:r>
              <a:rPr 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(iesniegts 13.06.2024., </a:t>
            </a:r>
            <a:r>
              <a:rPr lang="lv-LV" sz="1200" i="1" dirty="0">
                <a:solidFill>
                  <a:srgbClr val="FF0000"/>
                </a:solidFill>
                <a:latin typeface="Verdana" panose="020B0604030504040204" pitchFamily="34" charset="0"/>
                <a:ea typeface="Verdana" panose="020B0604030504040204" pitchFamily="34" charset="0"/>
                <a:cs typeface="Times New Roman" panose="02020603050405020304" pitchFamily="18" charset="0"/>
                <a:sym typeface="Verdana"/>
              </a:rPr>
              <a:t>2. lasījums 16.01.2025.</a:t>
            </a:r>
            <a:r>
              <a:rPr 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rPr>
              <a:t>, tālākā virzība Saeimā).</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rPr>
              <a:t>Likumprojekts izstrādāts ar mērķi uzlikt pienākumu nepilngadīgam Ukrainas civiliedzīvotājam, kurš ir iesniedzis pieteikumu pagaidu aizsardzības statusa saņemšanai, iegūt pamatizglītību klātienes formā laika periodā no 2025. gada 1.septembra. </a:t>
            </a:r>
            <a:endParaRPr lang="lv-LV" sz="1200" dirty="0">
              <a:solidFill>
                <a:srgbClr val="664690"/>
              </a:solidFill>
              <a:latin typeface="Verdana" panose="020B0604030504040204" pitchFamily="34" charset="0"/>
              <a:ea typeface="Verdana" panose="020B0604030504040204" pitchFamily="34" charset="0"/>
              <a:cs typeface="Times New Roman" panose="02020603050405020304" pitchFamily="18" charset="0"/>
              <a:sym typeface="Verdana"/>
            </a:endParaRPr>
          </a:p>
        </p:txBody>
      </p:sp>
    </p:spTree>
    <p:extLst>
      <p:ext uri="{BB962C8B-B14F-4D97-AF65-F5344CB8AC3E}">
        <p14:creationId xmlns:p14="http://schemas.microsoft.com/office/powerpoint/2010/main" val="210670487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38</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520617" y="2007213"/>
            <a:ext cx="4315879" cy="727441"/>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alt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rPr>
              <a:t>VIAA nodrošina valsts valodas prasmes pārbaudi, kuru 2022., 2023., 2024. un 2025. gadā kārtoja arī Ukrainas civiliedzīvotāji.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16393" y="769593"/>
            <a:ext cx="1120809" cy="8966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abula 20">
            <a:extLst>
              <a:ext uri="{FF2B5EF4-FFF2-40B4-BE49-F238E27FC236}">
                <a16:creationId xmlns:a16="http://schemas.microsoft.com/office/drawing/2014/main" id="{5934E1CA-3634-F25A-9188-CCBEDC920EE7}"/>
              </a:ext>
            </a:extLst>
          </p:cNvPr>
          <p:cNvGraphicFramePr>
            <a:graphicFrameLocks noGrp="1"/>
          </p:cNvGraphicFramePr>
          <p:nvPr>
            <p:extLst>
              <p:ext uri="{D42A27DB-BD31-4B8C-83A1-F6EECF244321}">
                <p14:modId xmlns:p14="http://schemas.microsoft.com/office/powerpoint/2010/main" val="3164532071"/>
              </p:ext>
            </p:extLst>
          </p:nvPr>
        </p:nvGraphicFramePr>
        <p:xfrm>
          <a:off x="1215085" y="2839867"/>
          <a:ext cx="2010168" cy="1283480"/>
        </p:xfrm>
        <a:graphic>
          <a:graphicData uri="http://schemas.openxmlformats.org/drawingml/2006/table">
            <a:tbl>
              <a:tblPr firstRow="1" firstCol="1" bandRow="1">
                <a:tableStyleId>{8E5E50B0-7A39-4D9E-ABC2-76059328DA78}</a:tableStyleId>
              </a:tblPr>
              <a:tblGrid>
                <a:gridCol w="1157506">
                  <a:extLst>
                    <a:ext uri="{9D8B030D-6E8A-4147-A177-3AD203B41FA5}">
                      <a16:colId xmlns:a16="http://schemas.microsoft.com/office/drawing/2014/main" val="1151065772"/>
                    </a:ext>
                  </a:extLst>
                </a:gridCol>
                <a:gridCol w="852662">
                  <a:extLst>
                    <a:ext uri="{9D8B030D-6E8A-4147-A177-3AD203B41FA5}">
                      <a16:colId xmlns:a16="http://schemas.microsoft.com/office/drawing/2014/main" val="233884678"/>
                    </a:ext>
                  </a:extLst>
                </a:gridCol>
              </a:tblGrid>
              <a:tr h="225938">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2022</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942</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375315887"/>
                  </a:ext>
                </a:extLst>
              </a:tr>
              <a:tr h="225938">
                <a:tc>
                  <a:txBody>
                    <a:bodyPr/>
                    <a:lstStyle/>
                    <a:p>
                      <a:pPr algn="r">
                        <a:lnSpc>
                          <a:spcPct val="107000"/>
                        </a:lnSpc>
                        <a:spcAft>
                          <a:spcPts val="800"/>
                        </a:spcAft>
                      </a:pPr>
                      <a:r>
                        <a:rPr lang="lv-LV" sz="1200">
                          <a:effectLst/>
                          <a:latin typeface="Verdana" panose="020B0604030504040204" pitchFamily="34" charset="0"/>
                          <a:ea typeface="Verdana" panose="020B0604030504040204" pitchFamily="34" charset="0"/>
                        </a:rPr>
                        <a:t>2023</a:t>
                      </a:r>
                      <a:endParaRPr lang="lv-LV" sz="11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1434</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251937569"/>
                  </a:ext>
                </a:extLst>
              </a:tr>
              <a:tr h="225938">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2024</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2014</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57402623"/>
                  </a:ext>
                </a:extLst>
              </a:tr>
              <a:tr h="379728">
                <a:tc>
                  <a:txBody>
                    <a:bodyPr/>
                    <a:lstStyle/>
                    <a:p>
                      <a:pPr algn="r">
                        <a:lnSpc>
                          <a:spcPct val="100000"/>
                        </a:lnSpc>
                        <a:spcAft>
                          <a:spcPts val="0"/>
                        </a:spcAft>
                      </a:pPr>
                      <a:r>
                        <a:rPr lang="lv-LV" sz="1200" b="0" i="0" u="none" strike="noStrike" cap="none" dirty="0">
                          <a:solidFill>
                            <a:srgbClr val="000000"/>
                          </a:solidFill>
                          <a:effectLst/>
                          <a:latin typeface="Verdana" panose="020B0604030504040204" pitchFamily="34" charset="0"/>
                          <a:ea typeface="Verdana" panose="020B0604030504040204" pitchFamily="34" charset="0"/>
                          <a:cs typeface="Arial"/>
                          <a:sym typeface="Arial"/>
                        </a:rPr>
                        <a:t>2025 </a:t>
                      </a:r>
                    </a:p>
                    <a:p>
                      <a:pPr algn="r">
                        <a:lnSpc>
                          <a:spcPct val="100000"/>
                        </a:lnSpc>
                        <a:spcAft>
                          <a:spcPts val="0"/>
                        </a:spcAft>
                      </a:pPr>
                      <a:r>
                        <a:rPr lang="lv-LV" sz="1050" b="0" i="1" u="none" strike="noStrike" cap="none" dirty="0">
                          <a:solidFill>
                            <a:srgbClr val="000000"/>
                          </a:solidFill>
                          <a:effectLst/>
                          <a:latin typeface="Verdana" panose="020B0604030504040204" pitchFamily="34" charset="0"/>
                          <a:ea typeface="Verdana" panose="020B0604030504040204" pitchFamily="34" charset="0"/>
                          <a:cs typeface="Arial"/>
                          <a:sym typeface="Arial"/>
                        </a:rPr>
                        <a:t>(līdz 01.11.)</a:t>
                      </a:r>
                    </a:p>
                  </a:txBody>
                  <a:tcPr marL="68580" marR="68580" marT="0" marB="0" anchor="b"/>
                </a:tc>
                <a:tc>
                  <a:txBody>
                    <a:bodyPr/>
                    <a:lstStyle/>
                    <a:p>
                      <a:pPr algn="r">
                        <a:lnSpc>
                          <a:spcPct val="107000"/>
                        </a:lnSpc>
                        <a:spcAft>
                          <a:spcPts val="800"/>
                        </a:spcAft>
                      </a:pPr>
                      <a:r>
                        <a:rPr lang="lv-LV" sz="1200" b="0" i="0" u="none" strike="noStrike" cap="none" dirty="0">
                          <a:solidFill>
                            <a:srgbClr val="000000"/>
                          </a:solidFill>
                          <a:effectLst/>
                          <a:latin typeface="Verdana" panose="020B0604030504040204" pitchFamily="34" charset="0"/>
                          <a:ea typeface="Verdana" panose="020B0604030504040204" pitchFamily="34" charset="0"/>
                          <a:cs typeface="Arial"/>
                          <a:sym typeface="Arial"/>
                        </a:rPr>
                        <a:t>1520</a:t>
                      </a:r>
                    </a:p>
                  </a:txBody>
                  <a:tcPr marL="68580" marR="68580" marT="0" marB="0" anchor="b"/>
                </a:tc>
                <a:extLst>
                  <a:ext uri="{0D108BD9-81ED-4DB2-BD59-A6C34878D82A}">
                    <a16:rowId xmlns:a16="http://schemas.microsoft.com/office/drawing/2014/main" val="2314682515"/>
                  </a:ext>
                </a:extLst>
              </a:tr>
              <a:tr h="225938">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KOPĀ</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ctr">
                    <a:solidFill>
                      <a:schemeClr val="accent4"/>
                    </a:solidFill>
                  </a:tcPr>
                </a:tc>
                <a:tc>
                  <a:txBody>
                    <a:bodyPr/>
                    <a:lstStyle/>
                    <a:p>
                      <a:pPr algn="r">
                        <a:lnSpc>
                          <a:spcPct val="107000"/>
                        </a:lnSpc>
                        <a:spcAft>
                          <a:spcPts val="800"/>
                        </a:spcAft>
                      </a:pPr>
                      <a:r>
                        <a:rPr lang="lv-LV" sz="1200" dirty="0">
                          <a:effectLst/>
                          <a:latin typeface="Verdana" panose="020B0604030504040204" pitchFamily="34" charset="0"/>
                          <a:ea typeface="Verdana" panose="020B0604030504040204" pitchFamily="34" charset="0"/>
                        </a:rPr>
                        <a:t>5910</a:t>
                      </a:r>
                      <a:endParaRPr lang="lv-LV" sz="11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4"/>
                    </a:solidFill>
                  </a:tcPr>
                </a:tc>
                <a:extLst>
                  <a:ext uri="{0D108BD9-81ED-4DB2-BD59-A6C34878D82A}">
                    <a16:rowId xmlns:a16="http://schemas.microsoft.com/office/drawing/2014/main" val="3971259368"/>
                  </a:ext>
                </a:extLst>
              </a:tr>
            </a:tbl>
          </a:graphicData>
        </a:graphic>
      </p:graphicFrame>
      <p:graphicFrame>
        <p:nvGraphicFramePr>
          <p:cNvPr id="4" name="Chart 3">
            <a:extLst>
              <a:ext uri="{FF2B5EF4-FFF2-40B4-BE49-F238E27FC236}">
                <a16:creationId xmlns:a16="http://schemas.microsoft.com/office/drawing/2014/main" id="{D524505E-54CC-F838-0C28-C951B52C7026}"/>
              </a:ext>
            </a:extLst>
          </p:cNvPr>
          <p:cNvGraphicFramePr>
            <a:graphicFrameLocks/>
          </p:cNvGraphicFramePr>
          <p:nvPr>
            <p:extLst>
              <p:ext uri="{D42A27DB-BD31-4B8C-83A1-F6EECF244321}">
                <p14:modId xmlns:p14="http://schemas.microsoft.com/office/powerpoint/2010/main" val="3925914822"/>
              </p:ext>
            </p:extLst>
          </p:nvPr>
        </p:nvGraphicFramePr>
        <p:xfrm>
          <a:off x="5379373" y="1805805"/>
          <a:ext cx="6457036" cy="3351603"/>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a:extLst>
              <a:ext uri="{FF2B5EF4-FFF2-40B4-BE49-F238E27FC236}">
                <a16:creationId xmlns:a16="http://schemas.microsoft.com/office/drawing/2014/main" id="{655F8F92-B310-3A25-BCB8-A42820B3CBA3}"/>
              </a:ext>
            </a:extLst>
          </p:cNvPr>
          <p:cNvSpPr txBox="1"/>
          <p:nvPr/>
        </p:nvSpPr>
        <p:spPr>
          <a:xfrm>
            <a:off x="520617" y="4909812"/>
            <a:ext cx="6097424" cy="1015663"/>
          </a:xfrm>
          <a:prstGeom prst="rect">
            <a:avLst/>
          </a:prstGeom>
          <a:noFill/>
        </p:spPr>
        <p:txBody>
          <a:bodyPr wrap="square">
            <a:spAutoFit/>
          </a:bodyPr>
          <a:lstStyle/>
          <a:p>
            <a:r>
              <a:rPr 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rPr>
              <a:t>Visus gadus visvairāk kārto A2 līmeņa VVPP. </a:t>
            </a:r>
          </a:p>
          <a:p>
            <a:r>
              <a:rPr 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rPr>
              <a:t>2025. gadā A2 kārtoja 40% no visiem VVPP ukraiņiem.</a:t>
            </a:r>
          </a:p>
          <a:p>
            <a:r>
              <a:rPr lang="lv-LV" sz="1200" i="1" dirty="0">
                <a:solidFill>
                  <a:srgbClr val="664690"/>
                </a:solidFill>
                <a:latin typeface="Verdana" panose="020B0604030504040204" pitchFamily="34" charset="0"/>
                <a:ea typeface="Verdana" panose="020B0604030504040204" pitchFamily="34" charset="0"/>
                <a:cs typeface="Times New Roman" panose="02020603050405020304" pitchFamily="18" charset="0"/>
              </a:rPr>
              <a:t>2025. gadā palielinājās B1 un B2 līmeņa ukraiņu skaits, ņemot vērā medicīnas nozarē strādājošajiem Ukrainas civiliedzīvotājiem noteiktos termiņus latviešu valodas prasmes vidējā (B) līmeņa apguvē.</a:t>
            </a:r>
          </a:p>
        </p:txBody>
      </p:sp>
    </p:spTree>
    <p:extLst>
      <p:ext uri="{BB962C8B-B14F-4D97-AF65-F5344CB8AC3E}">
        <p14:creationId xmlns:p14="http://schemas.microsoft.com/office/powerpoint/2010/main" val="23498986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39</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491D0D0-2403-DFA0-40A9-8D5B349889E6}"/>
              </a:ext>
            </a:extLst>
          </p:cNvPr>
          <p:cNvSpPr txBox="1"/>
          <p:nvPr/>
        </p:nvSpPr>
        <p:spPr>
          <a:xfrm>
            <a:off x="1285464" y="2026868"/>
            <a:ext cx="9621071"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Sekmības rādītājs sadalījumā pa valodas prasmes līmeņiem; N – nenokārtoja konkrēto līmeni</a:t>
            </a:r>
          </a:p>
        </p:txBody>
      </p:sp>
      <p:graphicFrame>
        <p:nvGraphicFramePr>
          <p:cNvPr id="6" name="Table 5">
            <a:extLst>
              <a:ext uri="{FF2B5EF4-FFF2-40B4-BE49-F238E27FC236}">
                <a16:creationId xmlns:a16="http://schemas.microsoft.com/office/drawing/2014/main" id="{69B0F0D3-E6D5-74BF-9470-E90ECC0EF4BD}"/>
              </a:ext>
            </a:extLst>
          </p:cNvPr>
          <p:cNvGraphicFramePr>
            <a:graphicFrameLocks noGrp="1"/>
          </p:cNvGraphicFramePr>
          <p:nvPr>
            <p:extLst>
              <p:ext uri="{D42A27DB-BD31-4B8C-83A1-F6EECF244321}">
                <p14:modId xmlns:p14="http://schemas.microsoft.com/office/powerpoint/2010/main" val="2723161819"/>
              </p:ext>
            </p:extLst>
          </p:nvPr>
        </p:nvGraphicFramePr>
        <p:xfrm>
          <a:off x="7175710" y="2609132"/>
          <a:ext cx="3515968" cy="2946400"/>
        </p:xfrm>
        <a:graphic>
          <a:graphicData uri="http://schemas.openxmlformats.org/drawingml/2006/table">
            <a:tbl>
              <a:tblPr firstRow="1" firstCol="1" bandRow="1">
                <a:tableStyleId>{8E5E50B0-7A39-4D9E-ABC2-76059328DA78}</a:tableStyleId>
              </a:tblPr>
              <a:tblGrid>
                <a:gridCol w="838200">
                  <a:extLst>
                    <a:ext uri="{9D8B030D-6E8A-4147-A177-3AD203B41FA5}">
                      <a16:colId xmlns:a16="http://schemas.microsoft.com/office/drawing/2014/main" val="393026436"/>
                    </a:ext>
                  </a:extLst>
                </a:gridCol>
                <a:gridCol w="774700">
                  <a:extLst>
                    <a:ext uri="{9D8B030D-6E8A-4147-A177-3AD203B41FA5}">
                      <a16:colId xmlns:a16="http://schemas.microsoft.com/office/drawing/2014/main" val="554215232"/>
                    </a:ext>
                  </a:extLst>
                </a:gridCol>
                <a:gridCol w="838200">
                  <a:extLst>
                    <a:ext uri="{9D8B030D-6E8A-4147-A177-3AD203B41FA5}">
                      <a16:colId xmlns:a16="http://schemas.microsoft.com/office/drawing/2014/main" val="3374213367"/>
                    </a:ext>
                  </a:extLst>
                </a:gridCol>
                <a:gridCol w="1064868">
                  <a:extLst>
                    <a:ext uri="{9D8B030D-6E8A-4147-A177-3AD203B41FA5}">
                      <a16:colId xmlns:a16="http://schemas.microsoft.com/office/drawing/2014/main" val="931434548"/>
                    </a:ext>
                  </a:extLst>
                </a:gridCol>
              </a:tblGrid>
              <a:tr h="5524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Valodas</a:t>
                      </a:r>
                      <a:br>
                        <a:rPr lang="lv-LV" sz="1200" dirty="0">
                          <a:effectLst/>
                          <a:latin typeface="Verdana" panose="020B0604030504040204" pitchFamily="34" charset="0"/>
                          <a:ea typeface="Verdana" panose="020B0604030504040204" pitchFamily="34" charset="0"/>
                        </a:rPr>
                      </a:br>
                      <a:r>
                        <a:rPr lang="lv-LV" sz="1200" dirty="0">
                          <a:effectLst/>
                          <a:latin typeface="Verdana" panose="020B0604030504040204" pitchFamily="34" charset="0"/>
                          <a:ea typeface="Verdana" panose="020B0604030504040204" pitchFamily="34" charset="0"/>
                        </a:rPr>
                        <a:t>prasmes</a:t>
                      </a:r>
                      <a:br>
                        <a:rPr lang="lv-LV" sz="1200" dirty="0">
                          <a:effectLst/>
                          <a:latin typeface="Verdana" panose="020B0604030504040204" pitchFamily="34" charset="0"/>
                          <a:ea typeface="Verdana" panose="020B0604030504040204" pitchFamily="34" charset="0"/>
                        </a:rPr>
                      </a:br>
                      <a:r>
                        <a:rPr lang="lv-LV" sz="1200" dirty="0">
                          <a:effectLst/>
                          <a:latin typeface="Verdana" panose="020B0604030504040204" pitchFamily="34" charset="0"/>
                          <a:ea typeface="Verdana" panose="020B0604030504040204" pitchFamily="34" charset="0"/>
                        </a:rPr>
                        <a:t>līmenis</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ct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ct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ct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 </a:t>
                      </a:r>
                    </a:p>
                    <a:p>
                      <a:pPr algn="ctr">
                        <a:lnSpc>
                          <a:spcPct val="100000"/>
                        </a:lnSpc>
                        <a:spcAft>
                          <a:spcPts val="0"/>
                        </a:spcAft>
                      </a:pPr>
                      <a:r>
                        <a:rPr lang="lv-LV" sz="1200" dirty="0">
                          <a:effectLst/>
                          <a:latin typeface="Verdana" panose="020B0604030504040204" pitchFamily="34" charset="0"/>
                          <a:ea typeface="Verdana" panose="020B0604030504040204" pitchFamily="34" charset="0"/>
                        </a:rPr>
                        <a:t>2025</a:t>
                      </a:r>
                    </a:p>
                    <a:p>
                      <a:pPr algn="ctr">
                        <a:lnSpc>
                          <a:spcPct val="100000"/>
                        </a:lnSpc>
                        <a:spcAft>
                          <a:spcPts val="0"/>
                        </a:spcAft>
                      </a:pPr>
                      <a:r>
                        <a:rPr lang="lv-LV" sz="1200" dirty="0">
                          <a:effectLst/>
                          <a:latin typeface="Verdana" panose="020B0604030504040204" pitchFamily="34" charset="0"/>
                          <a:ea typeface="Verdana" panose="020B0604030504040204" pitchFamily="34" charset="0"/>
                        </a:rPr>
                        <a:t>(līdz 01.11)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tc>
                <a:extLst>
                  <a:ext uri="{0D108BD9-81ED-4DB2-BD59-A6C34878D82A}">
                    <a16:rowId xmlns:a16="http://schemas.microsoft.com/office/drawing/2014/main" val="1516197483"/>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A1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335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363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215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3443440856"/>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N</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236</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368</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143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315864774"/>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A2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452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463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348</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835586743"/>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N</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208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452</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276</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544108573"/>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B1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87</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115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172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867938150"/>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N</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no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79</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no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148</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no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noFill/>
                  </a:tcPr>
                </a:tc>
                <a:extLst>
                  <a:ext uri="{0D108BD9-81ED-4DB2-BD59-A6C34878D82A}">
                    <a16:rowId xmlns:a16="http://schemas.microsoft.com/office/drawing/2014/main" val="482170455"/>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B2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29</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536572637"/>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N</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16</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43</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92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326964163"/>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C1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7</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655295911"/>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N</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19</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888031046"/>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C2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extLst>
                  <a:ext uri="{0D108BD9-81ED-4DB2-BD59-A6C34878D82A}">
                    <a16:rowId xmlns:a16="http://schemas.microsoft.com/office/drawing/2014/main" val="2162891540"/>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N</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0</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0</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499992244"/>
                  </a:ext>
                </a:extLst>
              </a:tr>
              <a:tr h="184150">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KOPĀ</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1434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2014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1520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solidFill>
                      <a:schemeClr val="accent4"/>
                    </a:solidFill>
                  </a:tcPr>
                </a:tc>
                <a:extLst>
                  <a:ext uri="{0D108BD9-81ED-4DB2-BD59-A6C34878D82A}">
                    <a16:rowId xmlns:a16="http://schemas.microsoft.com/office/drawing/2014/main" val="422982622"/>
                  </a:ext>
                </a:extLst>
              </a:tr>
            </a:tbl>
          </a:graphicData>
        </a:graphic>
      </p:graphicFrame>
      <p:graphicFrame>
        <p:nvGraphicFramePr>
          <p:cNvPr id="10" name="Table 9">
            <a:extLst>
              <a:ext uri="{FF2B5EF4-FFF2-40B4-BE49-F238E27FC236}">
                <a16:creationId xmlns:a16="http://schemas.microsoft.com/office/drawing/2014/main" id="{0BF9F7AA-B5FD-D3B4-0F81-1E3AB484E911}"/>
              </a:ext>
            </a:extLst>
          </p:cNvPr>
          <p:cNvGraphicFramePr>
            <a:graphicFrameLocks noGrp="1"/>
          </p:cNvGraphicFramePr>
          <p:nvPr>
            <p:extLst>
              <p:ext uri="{D42A27DB-BD31-4B8C-83A1-F6EECF244321}">
                <p14:modId xmlns:p14="http://schemas.microsoft.com/office/powerpoint/2010/main" val="2329769111"/>
              </p:ext>
            </p:extLst>
          </p:nvPr>
        </p:nvGraphicFramePr>
        <p:xfrm>
          <a:off x="1411550" y="2925596"/>
          <a:ext cx="4204531" cy="1006807"/>
        </p:xfrm>
        <a:graphic>
          <a:graphicData uri="http://schemas.openxmlformats.org/drawingml/2006/table">
            <a:tbl>
              <a:tblPr firstRow="1" firstCol="1" bandRow="1">
                <a:tableStyleId>{8E5E50B0-7A39-4D9E-ABC2-76059328DA78}</a:tableStyleId>
              </a:tblPr>
              <a:tblGrid>
                <a:gridCol w="863125">
                  <a:extLst>
                    <a:ext uri="{9D8B030D-6E8A-4147-A177-3AD203B41FA5}">
                      <a16:colId xmlns:a16="http://schemas.microsoft.com/office/drawing/2014/main" val="736398661"/>
                    </a:ext>
                  </a:extLst>
                </a:gridCol>
                <a:gridCol w="1042587">
                  <a:extLst>
                    <a:ext uri="{9D8B030D-6E8A-4147-A177-3AD203B41FA5}">
                      <a16:colId xmlns:a16="http://schemas.microsoft.com/office/drawing/2014/main" val="3720322214"/>
                    </a:ext>
                  </a:extLst>
                </a:gridCol>
                <a:gridCol w="495656">
                  <a:extLst>
                    <a:ext uri="{9D8B030D-6E8A-4147-A177-3AD203B41FA5}">
                      <a16:colId xmlns:a16="http://schemas.microsoft.com/office/drawing/2014/main" val="944993220"/>
                    </a:ext>
                  </a:extLst>
                </a:gridCol>
                <a:gridCol w="1273324">
                  <a:extLst>
                    <a:ext uri="{9D8B030D-6E8A-4147-A177-3AD203B41FA5}">
                      <a16:colId xmlns:a16="http://schemas.microsoft.com/office/drawing/2014/main" val="1963495993"/>
                    </a:ext>
                  </a:extLst>
                </a:gridCol>
                <a:gridCol w="529839">
                  <a:extLst>
                    <a:ext uri="{9D8B030D-6E8A-4147-A177-3AD203B41FA5}">
                      <a16:colId xmlns:a16="http://schemas.microsoft.com/office/drawing/2014/main" val="521417285"/>
                    </a:ext>
                  </a:extLst>
                </a:gridCol>
              </a:tblGrid>
              <a:tr h="295607">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Gads</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Nokārtoja</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DAFCD4"/>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Nenokārtoja</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FFCCCC"/>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rgbClr val="FFCCCC"/>
                    </a:solidFill>
                  </a:tcPr>
                </a:tc>
                <a:extLst>
                  <a:ext uri="{0D108BD9-81ED-4DB2-BD59-A6C34878D82A}">
                    <a16:rowId xmlns:a16="http://schemas.microsoft.com/office/drawing/2014/main" val="2423669411"/>
                  </a:ext>
                </a:extLst>
              </a:tr>
              <a:tr h="184150">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2023</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891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62</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543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38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696347182"/>
                  </a:ext>
                </a:extLst>
              </a:tr>
              <a:tr h="184150">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2024</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984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49</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1030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51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121849789"/>
                  </a:ext>
                </a:extLst>
              </a:tr>
              <a:tr h="184150">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2025</a:t>
                      </a:r>
                    </a:p>
                    <a:p>
                      <a:pPr algn="r">
                        <a:lnSpc>
                          <a:spcPct val="100000"/>
                        </a:lnSpc>
                        <a:spcAft>
                          <a:spcPts val="0"/>
                        </a:spcAft>
                      </a:pPr>
                      <a:r>
                        <a:rPr lang="lv-LV" sz="1050" i="1" dirty="0">
                          <a:effectLst/>
                          <a:latin typeface="Verdana" panose="020B0604030504040204" pitchFamily="34" charset="0"/>
                          <a:ea typeface="Verdana" panose="020B0604030504040204" pitchFamily="34" charset="0"/>
                          <a:cs typeface="Arial" panose="020B0604020202020204" pitchFamily="34" charset="0"/>
                        </a:rPr>
                        <a:t>(01.11.)</a:t>
                      </a: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785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52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735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48</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870287053"/>
                  </a:ext>
                </a:extLst>
              </a:tr>
            </a:tbl>
          </a:graphicData>
        </a:graphic>
      </p:graphicFrame>
      <p:sp>
        <p:nvSpPr>
          <p:cNvPr id="13" name="TextBox 12">
            <a:extLst>
              <a:ext uri="{FF2B5EF4-FFF2-40B4-BE49-F238E27FC236}">
                <a16:creationId xmlns:a16="http://schemas.microsoft.com/office/drawing/2014/main" id="{FE166CD6-451D-9B6B-0285-FEBEEDD81652}"/>
              </a:ext>
            </a:extLst>
          </p:cNvPr>
          <p:cNvSpPr txBox="1"/>
          <p:nvPr/>
        </p:nvSpPr>
        <p:spPr>
          <a:xfrm>
            <a:off x="1285464" y="4523354"/>
            <a:ext cx="4944455" cy="873701"/>
          </a:xfrm>
          <a:prstGeom prst="rect">
            <a:avLst/>
          </a:prstGeom>
          <a:noFill/>
        </p:spPr>
        <p:txBody>
          <a:bodyPr wrap="square">
            <a:spAutoFit/>
          </a:bodyPr>
          <a:lstStyle/>
          <a:p>
            <a:pPr>
              <a:lnSpc>
                <a:spcPct val="107000"/>
              </a:lnSpc>
              <a:spcAft>
                <a:spcPts val="800"/>
              </a:spcAft>
            </a:pPr>
            <a:r>
              <a:rPr lang="lv-LV" sz="1200" i="1" dirty="0">
                <a:solidFill>
                  <a:schemeClr val="accent2">
                    <a:lumMod val="75000"/>
                  </a:schemeClr>
                </a:solidFill>
                <a:effectLst/>
                <a:latin typeface="Verdana" panose="020B0604030504040204" pitchFamily="34" charset="0"/>
                <a:ea typeface="Aptos" panose="020B0004020202020204" pitchFamily="34" charset="0"/>
                <a:cs typeface="Arial" panose="020B0604020202020204" pitchFamily="34" charset="0"/>
              </a:rPr>
              <a:t>Salīdzinot sekmības rādītājus pa līmeņiem, secināms, ka A1 un A2 līmenī sekmības rādītājs dominē, savukārt augstākajos līmeņos B1 – C2 nenokārtojušo skaits ir lielāks nekā sekmīgo skaits.</a:t>
            </a:r>
            <a:endParaRPr lang="lv-LV" sz="1200" dirty="0">
              <a:solidFill>
                <a:schemeClr val="accent2">
                  <a:lumMod val="75000"/>
                </a:schemeClr>
              </a:solidFill>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17361658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40</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D491D0D0-2403-DFA0-40A9-8D5B349889E6}"/>
              </a:ext>
            </a:extLst>
          </p:cNvPr>
          <p:cNvSpPr txBox="1"/>
          <p:nvPr/>
        </p:nvSpPr>
        <p:spPr>
          <a:xfrm>
            <a:off x="1097456" y="2294342"/>
            <a:ext cx="3927471" cy="523220"/>
          </a:xfrm>
          <a:prstGeom prst="rect">
            <a:avLst/>
          </a:prstGeom>
          <a:noFill/>
        </p:spPr>
        <p:txBody>
          <a:bodyPr wrap="square">
            <a:spAutoFit/>
          </a:bodyPr>
          <a:lstStyle/>
          <a:p>
            <a:pPr lvl="0"/>
            <a:r>
              <a:rPr lang="lv-LV" b="1" dirty="0">
                <a:effectLst/>
                <a:latin typeface="Verdana" panose="020B0604030504040204" pitchFamily="34" charset="0"/>
                <a:ea typeface="Aptos" panose="020B0004020202020204" pitchFamily="34" charset="0"/>
                <a:cs typeface="Arial" panose="020B0604020202020204" pitchFamily="34" charset="0"/>
              </a:rPr>
              <a:t>Ukraiņu sadalījums pa pilsētām, </a:t>
            </a:r>
          </a:p>
          <a:p>
            <a:pPr lvl="0"/>
            <a:r>
              <a:rPr lang="lv-LV" b="1" dirty="0">
                <a:effectLst/>
                <a:latin typeface="Verdana" panose="020B0604030504040204" pitchFamily="34" charset="0"/>
                <a:ea typeface="Aptos" panose="020B0004020202020204" pitchFamily="34" charset="0"/>
                <a:cs typeface="Arial" panose="020B0604020202020204" pitchFamily="34" charset="0"/>
              </a:rPr>
              <a:t>kurās skaits pārsniedz 10 personas</a:t>
            </a:r>
            <a:endParaRPr lang="lv-LV" b="1" dirty="0">
              <a:effectLst/>
              <a:latin typeface="Aptos" panose="020B0004020202020204" pitchFamily="34" charset="0"/>
              <a:ea typeface="Aptos" panose="020B00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7FDEE218-920F-B5F5-67D1-BF7CB26DAA5B}"/>
              </a:ext>
            </a:extLst>
          </p:cNvPr>
          <p:cNvSpPr txBox="1"/>
          <p:nvPr/>
        </p:nvSpPr>
        <p:spPr>
          <a:xfrm>
            <a:off x="6514630" y="2294342"/>
            <a:ext cx="4671815" cy="763542"/>
          </a:xfrm>
          <a:prstGeom prst="rect">
            <a:avLst/>
          </a:prstGeom>
          <a:noFill/>
        </p:spPr>
        <p:txBody>
          <a:bodyPr wrap="square">
            <a:spAutoFit/>
          </a:bodyPr>
          <a:lstStyle/>
          <a:p>
            <a:pPr lvl="0">
              <a:lnSpc>
                <a:spcPct val="107000"/>
              </a:lnSpc>
              <a:spcAft>
                <a:spcPts val="800"/>
              </a:spcAft>
            </a:pPr>
            <a:r>
              <a:rPr lang="lv-LV" b="1" dirty="0">
                <a:latin typeface="Verdana" panose="020B0604030504040204" pitchFamily="34" charset="0"/>
                <a:cs typeface="Arial" panose="020B0604020202020204" pitchFamily="34" charset="0"/>
              </a:rPr>
              <a:t>Ukraiņi, kurus VVPP pieteikušas juridiskas personas pēc NVA vai SIF nodrošināto latviešu valodas kursu beigām</a:t>
            </a:r>
          </a:p>
        </p:txBody>
      </p:sp>
      <p:graphicFrame>
        <p:nvGraphicFramePr>
          <p:cNvPr id="7" name="Table 6">
            <a:extLst>
              <a:ext uri="{FF2B5EF4-FFF2-40B4-BE49-F238E27FC236}">
                <a16:creationId xmlns:a16="http://schemas.microsoft.com/office/drawing/2014/main" id="{7DF3D80D-922C-F03D-7A15-A20FDB9A9E24}"/>
              </a:ext>
            </a:extLst>
          </p:cNvPr>
          <p:cNvGraphicFramePr>
            <a:graphicFrameLocks noGrp="1"/>
          </p:cNvGraphicFramePr>
          <p:nvPr>
            <p:extLst>
              <p:ext uri="{D42A27DB-BD31-4B8C-83A1-F6EECF244321}">
                <p14:modId xmlns:p14="http://schemas.microsoft.com/office/powerpoint/2010/main" val="1575789307"/>
              </p:ext>
            </p:extLst>
          </p:nvPr>
        </p:nvGraphicFramePr>
        <p:xfrm>
          <a:off x="1183182" y="2910716"/>
          <a:ext cx="3927472" cy="2034540"/>
        </p:xfrm>
        <a:graphic>
          <a:graphicData uri="http://schemas.openxmlformats.org/drawingml/2006/table">
            <a:tbl>
              <a:tblPr firstRow="1" firstCol="1" bandRow="1">
                <a:tableStyleId>{8E5E50B0-7A39-4D9E-ABC2-76059328DA78}</a:tableStyleId>
              </a:tblPr>
              <a:tblGrid>
                <a:gridCol w="1654688">
                  <a:extLst>
                    <a:ext uri="{9D8B030D-6E8A-4147-A177-3AD203B41FA5}">
                      <a16:colId xmlns:a16="http://schemas.microsoft.com/office/drawing/2014/main" val="771374817"/>
                    </a:ext>
                  </a:extLst>
                </a:gridCol>
                <a:gridCol w="648718">
                  <a:extLst>
                    <a:ext uri="{9D8B030D-6E8A-4147-A177-3AD203B41FA5}">
                      <a16:colId xmlns:a16="http://schemas.microsoft.com/office/drawing/2014/main" val="38304597"/>
                    </a:ext>
                  </a:extLst>
                </a:gridCol>
                <a:gridCol w="559105">
                  <a:extLst>
                    <a:ext uri="{9D8B030D-6E8A-4147-A177-3AD203B41FA5}">
                      <a16:colId xmlns:a16="http://schemas.microsoft.com/office/drawing/2014/main" val="202017804"/>
                    </a:ext>
                  </a:extLst>
                </a:gridCol>
                <a:gridCol w="1064961">
                  <a:extLst>
                    <a:ext uri="{9D8B030D-6E8A-4147-A177-3AD203B41FA5}">
                      <a16:colId xmlns:a16="http://schemas.microsoft.com/office/drawing/2014/main" val="2103216505"/>
                    </a:ext>
                  </a:extLst>
                </a:gridCol>
              </a:tblGrid>
              <a:tr h="185420">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 </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2025</a:t>
                      </a:r>
                    </a:p>
                    <a:p>
                      <a:pPr algn="ctr">
                        <a:lnSpc>
                          <a:spcPct val="100000"/>
                        </a:lnSpc>
                        <a:spcAft>
                          <a:spcPts val="0"/>
                        </a:spcAft>
                      </a:pPr>
                      <a:r>
                        <a:rPr lang="lv-LV" sz="1200" dirty="0">
                          <a:effectLst/>
                          <a:latin typeface="Verdana" panose="020B0604030504040204" pitchFamily="34" charset="0"/>
                          <a:ea typeface="Verdana" panose="020B0604030504040204" pitchFamily="34" charset="0"/>
                        </a:rPr>
                        <a:t>(līdz 01.11)</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extLst>
                  <a:ext uri="{0D108BD9-81ED-4DB2-BD59-A6C34878D82A}">
                    <a16:rowId xmlns:a16="http://schemas.microsoft.com/office/drawing/2014/main" val="547733269"/>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Rīga</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990</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1389</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1106</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407892875"/>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Daugavpils</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65</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228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210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892393699"/>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Rēzekne</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121</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112</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75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339817893"/>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Liepāja</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68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98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65</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698868847"/>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Ventspils</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51</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49</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32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591254754"/>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Jelgava</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52</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94</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dirty="0">
                          <a:effectLst/>
                          <a:latin typeface="Verdana" panose="020B0604030504040204" pitchFamily="34" charset="0"/>
                          <a:ea typeface="Verdana" panose="020B0604030504040204" pitchFamily="34" charset="0"/>
                        </a:rPr>
                        <a:t>30</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82602223"/>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Tukums</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 </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20</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 </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4086300947"/>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Jēkabpils</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11</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 </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 </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454555519"/>
                  </a:ext>
                </a:extLst>
              </a:tr>
              <a:tr h="185420">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Bauska</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r">
                        <a:lnSpc>
                          <a:spcPct val="100000"/>
                        </a:lnSpc>
                        <a:spcAft>
                          <a:spcPts val="0"/>
                        </a:spcAft>
                      </a:pPr>
                      <a:r>
                        <a:rPr lang="lv-LV" sz="1200">
                          <a:effectLst/>
                          <a:latin typeface="Verdana" panose="020B0604030504040204" pitchFamily="34" charset="0"/>
                          <a:ea typeface="Verdana" panose="020B0604030504040204" pitchFamily="34" charset="0"/>
                        </a:rPr>
                        <a:t>10</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a:effectLst/>
                          <a:latin typeface="Verdana" panose="020B0604030504040204" pitchFamily="34" charset="0"/>
                          <a:ea typeface="Verdana" panose="020B0604030504040204" pitchFamily="34" charset="0"/>
                        </a:rPr>
                        <a:t> </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 </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832235596"/>
                  </a:ext>
                </a:extLst>
              </a:tr>
            </a:tbl>
          </a:graphicData>
        </a:graphic>
      </p:graphicFrame>
      <p:graphicFrame>
        <p:nvGraphicFramePr>
          <p:cNvPr id="8" name="Table 7">
            <a:extLst>
              <a:ext uri="{FF2B5EF4-FFF2-40B4-BE49-F238E27FC236}">
                <a16:creationId xmlns:a16="http://schemas.microsoft.com/office/drawing/2014/main" id="{79333104-7530-5614-6DE6-9D0AAF0C0F94}"/>
              </a:ext>
            </a:extLst>
          </p:cNvPr>
          <p:cNvGraphicFramePr>
            <a:graphicFrameLocks noGrp="1"/>
          </p:cNvGraphicFramePr>
          <p:nvPr>
            <p:extLst>
              <p:ext uri="{D42A27DB-BD31-4B8C-83A1-F6EECF244321}">
                <p14:modId xmlns:p14="http://schemas.microsoft.com/office/powerpoint/2010/main" val="134953441"/>
              </p:ext>
            </p:extLst>
          </p:nvPr>
        </p:nvGraphicFramePr>
        <p:xfrm>
          <a:off x="6626729" y="3138710"/>
          <a:ext cx="3729914" cy="734060"/>
        </p:xfrm>
        <a:graphic>
          <a:graphicData uri="http://schemas.openxmlformats.org/drawingml/2006/table">
            <a:tbl>
              <a:tblPr firstRow="1" firstCol="1" bandRow="1">
                <a:tableStyleId>{8E5E50B0-7A39-4D9E-ABC2-76059328DA78}</a:tableStyleId>
              </a:tblPr>
              <a:tblGrid>
                <a:gridCol w="950480">
                  <a:extLst>
                    <a:ext uri="{9D8B030D-6E8A-4147-A177-3AD203B41FA5}">
                      <a16:colId xmlns:a16="http://schemas.microsoft.com/office/drawing/2014/main" val="635251380"/>
                    </a:ext>
                  </a:extLst>
                </a:gridCol>
                <a:gridCol w="754080">
                  <a:extLst>
                    <a:ext uri="{9D8B030D-6E8A-4147-A177-3AD203B41FA5}">
                      <a16:colId xmlns:a16="http://schemas.microsoft.com/office/drawing/2014/main" val="388986046"/>
                    </a:ext>
                  </a:extLst>
                </a:gridCol>
                <a:gridCol w="786214">
                  <a:extLst>
                    <a:ext uri="{9D8B030D-6E8A-4147-A177-3AD203B41FA5}">
                      <a16:colId xmlns:a16="http://schemas.microsoft.com/office/drawing/2014/main" val="4074186480"/>
                    </a:ext>
                  </a:extLst>
                </a:gridCol>
                <a:gridCol w="1239140">
                  <a:extLst>
                    <a:ext uri="{9D8B030D-6E8A-4147-A177-3AD203B41FA5}">
                      <a16:colId xmlns:a16="http://schemas.microsoft.com/office/drawing/2014/main" val="1693728773"/>
                    </a:ext>
                  </a:extLst>
                </a:gridCol>
              </a:tblGrid>
              <a:tr h="143557">
                <a:tc>
                  <a:txBody>
                    <a:bodyPr/>
                    <a:lstStyle/>
                    <a:p>
                      <a:pPr>
                        <a:lnSpc>
                          <a:spcPct val="100000"/>
                        </a:lnSpc>
                        <a:spcAft>
                          <a:spcPts val="0"/>
                        </a:spcAft>
                      </a:pPr>
                      <a:r>
                        <a:rPr lang="lv-LV" sz="1200" dirty="0">
                          <a:effectLst/>
                          <a:latin typeface="Verdana" panose="020B0604030504040204" pitchFamily="34" charset="0"/>
                          <a:ea typeface="Verdana" panose="020B0604030504040204" pitchFamily="34" charset="0"/>
                        </a:rPr>
                        <a:t> </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2023</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2024</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solidFill>
                      <a:schemeClr val="accent2">
                        <a:lumMod val="60000"/>
                        <a:lumOff val="40000"/>
                      </a:schemeClr>
                    </a:solidFill>
                  </a:tcPr>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2025</a:t>
                      </a:r>
                    </a:p>
                    <a:p>
                      <a:pPr algn="ctr">
                        <a:lnSpc>
                          <a:spcPct val="100000"/>
                        </a:lnSpc>
                        <a:spcAft>
                          <a:spcPts val="0"/>
                        </a:spcAft>
                      </a:pPr>
                      <a:r>
                        <a:rPr lang="lv-LV" sz="1200" dirty="0">
                          <a:effectLst/>
                          <a:latin typeface="Verdana" panose="020B0604030504040204" pitchFamily="34" charset="0"/>
                          <a:ea typeface="Verdana" panose="020B0604030504040204" pitchFamily="34" charset="0"/>
                          <a:cs typeface="Arial" panose="020B0604020202020204" pitchFamily="34" charset="0"/>
                        </a:rPr>
                        <a:t>(līdz 01.11.)</a:t>
                      </a:r>
                    </a:p>
                  </a:txBody>
                  <a:tcPr marL="68580" marR="68580" marT="0" marB="0">
                    <a:solidFill>
                      <a:schemeClr val="accent2">
                        <a:lumMod val="60000"/>
                        <a:lumOff val="40000"/>
                      </a:schemeClr>
                    </a:solidFill>
                  </a:tcPr>
                </a:tc>
                <a:extLst>
                  <a:ext uri="{0D108BD9-81ED-4DB2-BD59-A6C34878D82A}">
                    <a16:rowId xmlns:a16="http://schemas.microsoft.com/office/drawing/2014/main" val="4689174"/>
                  </a:ext>
                </a:extLst>
              </a:tr>
              <a:tr h="184150">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NVA</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305</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357</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272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tc>
                <a:extLst>
                  <a:ext uri="{0D108BD9-81ED-4DB2-BD59-A6C34878D82A}">
                    <a16:rowId xmlns:a16="http://schemas.microsoft.com/office/drawing/2014/main" val="1337711361"/>
                  </a:ext>
                </a:extLst>
              </a:tr>
              <a:tr h="184150">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SIF</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8</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a:effectLst/>
                          <a:latin typeface="Verdana" panose="020B0604030504040204" pitchFamily="34" charset="0"/>
                          <a:ea typeface="Verdana" panose="020B0604030504040204" pitchFamily="34" charset="0"/>
                        </a:rPr>
                        <a:t>466</a:t>
                      </a:r>
                      <a:endParaRPr lang="lv-LV" sz="120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nchor="b"/>
                </a:tc>
                <a:tc>
                  <a:txBody>
                    <a:bodyPr/>
                    <a:lstStyle/>
                    <a:p>
                      <a:pPr algn="ctr">
                        <a:lnSpc>
                          <a:spcPct val="100000"/>
                        </a:lnSpc>
                        <a:spcAft>
                          <a:spcPts val="0"/>
                        </a:spcAft>
                      </a:pPr>
                      <a:r>
                        <a:rPr lang="lv-LV" sz="1200" dirty="0">
                          <a:effectLst/>
                          <a:latin typeface="Verdana" panose="020B0604030504040204" pitchFamily="34" charset="0"/>
                          <a:ea typeface="Verdana" panose="020B0604030504040204" pitchFamily="34" charset="0"/>
                        </a:rPr>
                        <a:t>322</a:t>
                      </a:r>
                      <a:endParaRPr lang="lv-LV" sz="1200" dirty="0">
                        <a:effectLst/>
                        <a:latin typeface="Verdana" panose="020B0604030504040204" pitchFamily="34" charset="0"/>
                        <a:ea typeface="Verdana" panose="020B0604030504040204" pitchFamily="34" charset="0"/>
                        <a:cs typeface="Arial" panose="020B0604020202020204" pitchFamily="34" charset="0"/>
                      </a:endParaRPr>
                    </a:p>
                  </a:txBody>
                  <a:tcPr marL="68580" marR="68580" marT="0" marB="0"/>
                </a:tc>
                <a:extLst>
                  <a:ext uri="{0D108BD9-81ED-4DB2-BD59-A6C34878D82A}">
                    <a16:rowId xmlns:a16="http://schemas.microsoft.com/office/drawing/2014/main" val="2921081876"/>
                  </a:ext>
                </a:extLst>
              </a:tr>
            </a:tbl>
          </a:graphicData>
        </a:graphic>
      </p:graphicFrame>
    </p:spTree>
    <p:extLst>
      <p:ext uri="{BB962C8B-B14F-4D97-AF65-F5344CB8AC3E}">
        <p14:creationId xmlns:p14="http://schemas.microsoft.com/office/powerpoint/2010/main" val="33737474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B1D001B4-1F88-8380-07C1-C46F3E821E29}"/>
              </a:ext>
            </a:extLst>
          </p:cNvPr>
          <p:cNvSpPr>
            <a:spLocks noGrp="1"/>
          </p:cNvSpPr>
          <p:nvPr>
            <p:ph type="title"/>
          </p:nvPr>
        </p:nvSpPr>
        <p:spPr/>
        <p:txBody>
          <a:bodyPr/>
          <a:lstStyle/>
          <a:p>
            <a:r>
              <a:rPr lang="lv-LV" dirty="0"/>
              <a:t>Latviešu valodas mācības</a:t>
            </a:r>
          </a:p>
        </p:txBody>
      </p:sp>
      <p:sp>
        <p:nvSpPr>
          <p:cNvPr id="5" name="Satura vietturis 4">
            <a:extLst>
              <a:ext uri="{FF2B5EF4-FFF2-40B4-BE49-F238E27FC236}">
                <a16:creationId xmlns:a16="http://schemas.microsoft.com/office/drawing/2014/main" id="{D13F6C2A-AA9C-B6CE-C3E2-0441E587AA63}"/>
              </a:ext>
            </a:extLst>
          </p:cNvPr>
          <p:cNvSpPr>
            <a:spLocks noGrp="1"/>
          </p:cNvSpPr>
          <p:nvPr>
            <p:ph idx="1"/>
          </p:nvPr>
        </p:nvSpPr>
        <p:spPr>
          <a:xfrm>
            <a:off x="2103964" y="1130041"/>
            <a:ext cx="10018144" cy="5105400"/>
          </a:xfrm>
        </p:spPr>
        <p:txBody>
          <a:bodyPr>
            <a:noAutofit/>
          </a:bodyPr>
          <a:lstStyle/>
          <a:p>
            <a:pPr algn="just"/>
            <a:r>
              <a:rPr lang="lv-LV" sz="1600" b="1" dirty="0"/>
              <a:t>2022. gadā:</a:t>
            </a:r>
          </a:p>
          <a:p>
            <a:pPr algn="just"/>
            <a:r>
              <a:rPr lang="lv-LV" sz="1600" dirty="0"/>
              <a:t>Faktiski apmeklēja 3 507 Ukrainas civiliedzīvotāji; Sekmīgi pabeidza 2 599 personas</a:t>
            </a:r>
          </a:p>
          <a:p>
            <a:pPr algn="just"/>
            <a:r>
              <a:rPr lang="lv-LV" sz="1600" dirty="0"/>
              <a:t>Izlietotais finansējums: 1 155 131,99 </a:t>
            </a:r>
            <a:r>
              <a:rPr lang="lv-LV" sz="1600" i="1" dirty="0"/>
              <a:t>euro</a:t>
            </a:r>
          </a:p>
          <a:p>
            <a:pPr algn="just"/>
            <a:r>
              <a:rPr lang="lv-LV" sz="1600" b="1" dirty="0"/>
              <a:t>2023. gadā:</a:t>
            </a:r>
          </a:p>
          <a:p>
            <a:pPr algn="just"/>
            <a:r>
              <a:rPr lang="lv-LV" sz="1600" dirty="0"/>
              <a:t>Faktiski apmeklēja 6 049 Ukrainas civiliedzīvotāji; Sekmīgi pabeidza 4 378 personas. </a:t>
            </a:r>
          </a:p>
          <a:p>
            <a:pPr algn="just"/>
            <a:r>
              <a:rPr lang="lv-LV" sz="1600" dirty="0"/>
              <a:t>Izlietotais finansējums: 2 839 111,30 </a:t>
            </a:r>
            <a:r>
              <a:rPr lang="lv-LV" sz="1600" i="1" dirty="0"/>
              <a:t>euro</a:t>
            </a:r>
          </a:p>
          <a:p>
            <a:pPr algn="just"/>
            <a:r>
              <a:rPr lang="lv-LV" sz="1600" b="1" dirty="0"/>
              <a:t>2024. gadā: </a:t>
            </a:r>
          </a:p>
          <a:p>
            <a:pPr algn="just"/>
            <a:r>
              <a:rPr lang="lv-LV" sz="1600" dirty="0"/>
              <a:t>Faktiski apmeklēja 6 114 Ukrainas civiliedzīvotāji; Sekmīgi pabeidza 4 803 personas.</a:t>
            </a:r>
          </a:p>
          <a:p>
            <a:pPr algn="just"/>
            <a:r>
              <a:rPr lang="lv-LV" sz="1600" dirty="0">
                <a:effectLst/>
              </a:rPr>
              <a:t>Izlietotais finansējums: 4 500 393,00 </a:t>
            </a:r>
            <a:r>
              <a:rPr lang="lv-LV" sz="1600" i="1" dirty="0" err="1">
                <a:effectLst/>
              </a:rPr>
              <a:t>euro</a:t>
            </a:r>
            <a:endParaRPr lang="lv-LV" sz="2133" i="1" dirty="0">
              <a:effectLst/>
            </a:endParaRPr>
          </a:p>
          <a:p>
            <a:pPr algn="just"/>
            <a:r>
              <a:rPr lang="lv-LV" sz="1600" b="1" dirty="0">
                <a:solidFill>
                  <a:srgbClr val="FF0000"/>
                </a:solidFill>
                <a:effectLst/>
              </a:rPr>
              <a:t>2025. </a:t>
            </a:r>
            <a:r>
              <a:rPr lang="lv-LV" sz="1600" b="1" dirty="0">
                <a:solidFill>
                  <a:srgbClr val="FF0000"/>
                </a:solidFill>
              </a:rPr>
              <a:t>g</a:t>
            </a:r>
            <a:r>
              <a:rPr lang="lv-LV" sz="1600" b="1" dirty="0">
                <a:solidFill>
                  <a:srgbClr val="FF0000"/>
                </a:solidFill>
                <a:effectLst/>
              </a:rPr>
              <a:t>adā (līdz 13.11.2025.):</a:t>
            </a:r>
          </a:p>
          <a:p>
            <a:pPr algn="just"/>
            <a:r>
              <a:rPr lang="lv-LV" sz="1600" dirty="0">
                <a:solidFill>
                  <a:srgbClr val="FF0000"/>
                </a:solidFill>
              </a:rPr>
              <a:t>Mācībām pieteikušies 5 197 Ukrainas civiliedzīvotāji, tostarp 1 500 bērni un jaunieši.</a:t>
            </a:r>
          </a:p>
          <a:p>
            <a:pPr algn="just"/>
            <a:r>
              <a:rPr lang="lv-LV" sz="1600" dirty="0">
                <a:solidFill>
                  <a:srgbClr val="FF0000"/>
                </a:solidFill>
                <a:cs typeface="Aptos" panose="020B0004020202020204" pitchFamily="34" charset="0"/>
              </a:rPr>
              <a:t>Apmācību līmeņiem pieteikušies: A1-1535, A2-1055, B1-635, B2-345, C1-111, C2-16.</a:t>
            </a:r>
          </a:p>
          <a:p>
            <a:pPr algn="just"/>
            <a:r>
              <a:rPr lang="lv-LV" sz="1600" dirty="0">
                <a:solidFill>
                  <a:srgbClr val="FF0000"/>
                </a:solidFill>
                <a:cs typeface="Aptos" panose="020B0004020202020204" pitchFamily="34" charset="0"/>
              </a:rPr>
              <a:t>Bērniem un jauniešiem apmācību līmeņi nav noteikti.</a:t>
            </a:r>
          </a:p>
          <a:p>
            <a:pPr algn="just">
              <a:buNone/>
            </a:pPr>
            <a:r>
              <a:rPr lang="lv-LV" sz="1600" dirty="0">
                <a:solidFill>
                  <a:srgbClr val="FF0000"/>
                </a:solidFill>
                <a:effectLst/>
                <a:cs typeface="Aptos" panose="020B0004020202020204" pitchFamily="34" charset="0"/>
              </a:rPr>
              <a:t>Izmaksātais finansējums avansa maksājumos 1 </a:t>
            </a:r>
            <a:r>
              <a:rPr lang="lv-LV" sz="1600" dirty="0">
                <a:solidFill>
                  <a:srgbClr val="FF0000"/>
                </a:solidFill>
                <a:cs typeface="Aptos" panose="020B0004020202020204" pitchFamily="34" charset="0"/>
              </a:rPr>
              <a:t>523</a:t>
            </a:r>
            <a:r>
              <a:rPr lang="lv-LV" sz="1600" dirty="0">
                <a:solidFill>
                  <a:srgbClr val="FF0000"/>
                </a:solidFill>
                <a:effectLst/>
                <a:cs typeface="Aptos" panose="020B0004020202020204" pitchFamily="34" charset="0"/>
              </a:rPr>
              <a:t> 572 </a:t>
            </a:r>
            <a:r>
              <a:rPr lang="lv-LV" sz="1600" i="1" dirty="0" err="1">
                <a:solidFill>
                  <a:srgbClr val="FF0000"/>
                </a:solidFill>
                <a:effectLst/>
                <a:cs typeface="Aptos" panose="020B0004020202020204" pitchFamily="34" charset="0"/>
              </a:rPr>
              <a:t>euro</a:t>
            </a:r>
            <a:endParaRPr lang="lv-LV" sz="1600" dirty="0">
              <a:solidFill>
                <a:srgbClr val="FF0000"/>
              </a:solidFill>
              <a:effectLst/>
              <a:cs typeface="Aptos" panose="020B0004020202020204" pitchFamily="34" charset="0"/>
            </a:endParaRPr>
          </a:p>
        </p:txBody>
      </p:sp>
      <p:sp>
        <p:nvSpPr>
          <p:cNvPr id="4" name="Slaida numura vietturis 3">
            <a:extLst>
              <a:ext uri="{FF2B5EF4-FFF2-40B4-BE49-F238E27FC236}">
                <a16:creationId xmlns:a16="http://schemas.microsoft.com/office/drawing/2014/main" id="{9C2148AD-3859-9F57-7BA0-C0AA6D61A123}"/>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41</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1313633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623E47D-59DD-6142-EED5-9E6786D0DEC4}"/>
              </a:ext>
            </a:extLst>
          </p:cNvPr>
          <p:cNvSpPr>
            <a:spLocks noGrp="1"/>
          </p:cNvSpPr>
          <p:nvPr>
            <p:ph type="title"/>
          </p:nvPr>
        </p:nvSpPr>
        <p:spPr/>
        <p:txBody>
          <a:bodyPr/>
          <a:lstStyle/>
          <a:p>
            <a:r>
              <a:rPr lang="lv-LV" dirty="0" err="1"/>
              <a:t>Kultūrorientācijas</a:t>
            </a:r>
            <a:r>
              <a:rPr lang="lv-LV" dirty="0"/>
              <a:t> kursi</a:t>
            </a:r>
          </a:p>
        </p:txBody>
      </p:sp>
      <p:sp>
        <p:nvSpPr>
          <p:cNvPr id="3" name="Satura vietturis 2">
            <a:extLst>
              <a:ext uri="{FF2B5EF4-FFF2-40B4-BE49-F238E27FC236}">
                <a16:creationId xmlns:a16="http://schemas.microsoft.com/office/drawing/2014/main" id="{5CD6DDF9-808F-33A9-AEF1-00A405C97A34}"/>
              </a:ext>
            </a:extLst>
          </p:cNvPr>
          <p:cNvSpPr>
            <a:spLocks noGrp="1"/>
          </p:cNvSpPr>
          <p:nvPr>
            <p:ph idx="1"/>
          </p:nvPr>
        </p:nvSpPr>
        <p:spPr>
          <a:xfrm>
            <a:off x="2112513" y="1101724"/>
            <a:ext cx="9673087" cy="5273675"/>
          </a:xfrm>
        </p:spPr>
        <p:txBody>
          <a:bodyPr>
            <a:noAutofit/>
          </a:bodyPr>
          <a:lstStyle/>
          <a:p>
            <a:pPr algn="just"/>
            <a:r>
              <a:rPr lang="lv-LV" sz="1600" b="1" dirty="0"/>
              <a:t>2023. gadā: </a:t>
            </a:r>
          </a:p>
          <a:p>
            <a:pPr algn="just"/>
            <a:r>
              <a:rPr lang="lv-LV" sz="1600" dirty="0"/>
              <a:t>Īstenoti 27 projekti par kopējo finansējumu 1 151 896,12 </a:t>
            </a:r>
            <a:r>
              <a:rPr lang="lv-LV" sz="1600" i="1" dirty="0"/>
              <a:t>euro</a:t>
            </a:r>
            <a:r>
              <a:rPr lang="lv-LV" sz="1600" dirty="0"/>
              <a:t>. Kopējais plānotais projektos iesaistītais Ukrainas civiliedzīvotāju skaits ir 8 152 personas.</a:t>
            </a:r>
          </a:p>
          <a:p>
            <a:pPr algn="just"/>
            <a:r>
              <a:rPr lang="lv-LV" sz="1600" dirty="0">
                <a:solidFill>
                  <a:srgbClr val="000000"/>
                </a:solidFill>
              </a:rPr>
              <a:t>Latvijas Televīzija ir izveidojusi trīsdesmit unikālus video stāstus par Latvijas kultūras kanonu, lai Latvijā dzīvojošos ukraiņus iepazīstinātu ar Latvijas daudzveidīgajām vērtībām, kas aptver dažādas kultūras nozares un sniedzas pāri laikmetiem.</a:t>
            </a:r>
          </a:p>
          <a:p>
            <a:pPr algn="just"/>
            <a:r>
              <a:rPr lang="lv-LV" sz="1600" b="1" dirty="0"/>
              <a:t>2024. gadā:</a:t>
            </a:r>
          </a:p>
          <a:p>
            <a:pPr algn="just"/>
            <a:r>
              <a:rPr lang="lv-LV" sz="1600" dirty="0"/>
              <a:t>Noslēgts 51 līgums par projektu īstenošanu ar kopējo finansējumu 3 407 388,24 </a:t>
            </a:r>
            <a:r>
              <a:rPr lang="lv-LV" sz="1600" i="1" dirty="0"/>
              <a:t>euro</a:t>
            </a:r>
            <a:r>
              <a:rPr lang="lv-LV" sz="1600" dirty="0"/>
              <a:t>. </a:t>
            </a:r>
          </a:p>
          <a:p>
            <a:pPr algn="just"/>
            <a:r>
              <a:rPr lang="lv-LV" sz="1600" dirty="0"/>
              <a:t>Projektu pieteikumi tika iesniegti divās kārtās. Otrās kārtas konkursā k</a:t>
            </a:r>
            <a:r>
              <a:rPr lang="lv-LV" sz="1600" dirty="0">
                <a:effectLst/>
              </a:rPr>
              <a:t>ā mērķa grupa tika noteikti bērni, kuri ir Ukrainas civiliedzīvotāji, pirmsskolas vecumā un vispārējās izglītības apguves vecumā (1.-12.klase). </a:t>
            </a:r>
          </a:p>
          <a:p>
            <a:pPr algn="just"/>
            <a:r>
              <a:rPr lang="lv-LV" sz="1600" dirty="0"/>
              <a:t>Latvijas Leļļu teātris ir nodrošinājis 15 sinhronās tulkošanas iekārtu iegādi un uzstādīšanu. Iekārtas tiks izmantotas, lai nodrošinātu </a:t>
            </a:r>
            <a:r>
              <a:rPr lang="lv-LV" sz="1600" dirty="0" err="1"/>
              <a:t>audioteksta</a:t>
            </a:r>
            <a:r>
              <a:rPr lang="lv-LV" sz="1600" dirty="0"/>
              <a:t> pieejamību Ukrainas civiliedzīvotājiem. </a:t>
            </a:r>
            <a:r>
              <a:rPr lang="lv-LV" sz="1600" dirty="0">
                <a:effectLst/>
              </a:rPr>
              <a:t>Kopā 2025. gadā ir paredzēts tulkot un skatītājiem piedāvāt 12 dažādas Leļļu teātra izrādes.</a:t>
            </a:r>
          </a:p>
          <a:p>
            <a:pPr algn="just"/>
            <a:r>
              <a:rPr lang="lv-LV" sz="1600" b="1" dirty="0">
                <a:solidFill>
                  <a:srgbClr val="FF0000"/>
                </a:solidFill>
              </a:rPr>
              <a:t>2025. gadā (līdz 13.11.2025.):</a:t>
            </a:r>
          </a:p>
          <a:p>
            <a:pPr algn="just"/>
            <a:r>
              <a:rPr lang="lv-LV" sz="1600" dirty="0">
                <a:solidFill>
                  <a:srgbClr val="FF0000"/>
                </a:solidFill>
              </a:rPr>
              <a:t>Īstenotajos pasākumos/</a:t>
            </a:r>
            <a:r>
              <a:rPr lang="lv-LV" sz="1600" dirty="0" err="1">
                <a:solidFill>
                  <a:srgbClr val="FF0000"/>
                </a:solidFill>
              </a:rPr>
              <a:t>kultūrorientācijas</a:t>
            </a:r>
            <a:r>
              <a:rPr lang="lv-LV" sz="1600" dirty="0">
                <a:solidFill>
                  <a:srgbClr val="FF0000"/>
                </a:solidFill>
              </a:rPr>
              <a:t> kursos piedalījušies 7 682 Ukrainas civiliedzīvotāji (no tām 2 270 unikālās personas).</a:t>
            </a:r>
            <a:endParaRPr lang="lv-LV" sz="1600" dirty="0">
              <a:solidFill>
                <a:srgbClr val="FF0000"/>
              </a:solidFill>
              <a:effectLst/>
            </a:endParaRPr>
          </a:p>
          <a:p>
            <a:pPr algn="just"/>
            <a:r>
              <a:rPr lang="lv-LV" sz="1600">
                <a:solidFill>
                  <a:srgbClr val="FF0000"/>
                </a:solidFill>
                <a:effectLst/>
              </a:rPr>
              <a:t>Izmaksātais finansējums 2 230 636,38 </a:t>
            </a:r>
            <a:r>
              <a:rPr lang="lv-LV" sz="1600" i="1" dirty="0" err="1">
                <a:solidFill>
                  <a:srgbClr val="FF0000"/>
                </a:solidFill>
                <a:effectLst/>
              </a:rPr>
              <a:t>euro</a:t>
            </a:r>
            <a:r>
              <a:rPr lang="lv-LV" sz="1600" i="1" dirty="0">
                <a:solidFill>
                  <a:srgbClr val="FF0000"/>
                </a:solidFill>
                <a:effectLst/>
              </a:rPr>
              <a:t>.</a:t>
            </a:r>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34C76D20-1808-5CA9-687A-47CB71E041E6}"/>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42</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54774913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7E18BAA-BC53-8EB1-3D47-07FF854D423B}"/>
              </a:ext>
            </a:extLst>
          </p:cNvPr>
          <p:cNvSpPr>
            <a:spLocks noGrp="1"/>
          </p:cNvSpPr>
          <p:nvPr>
            <p:ph type="title"/>
          </p:nvPr>
        </p:nvSpPr>
        <p:spPr/>
        <p:txBody>
          <a:bodyPr>
            <a:noAutofit/>
          </a:bodyPr>
          <a:lstStyle/>
          <a:p>
            <a:r>
              <a:rPr lang="lv-LV" kern="0" dirty="0">
                <a:effectLst/>
              </a:rPr>
              <a:t>Nevalstisko organizāciju darbība Ukrainas civiliedzīvotāju atbalstam </a:t>
            </a:r>
            <a:endParaRPr lang="lv-LV" dirty="0"/>
          </a:p>
        </p:txBody>
      </p:sp>
      <p:sp>
        <p:nvSpPr>
          <p:cNvPr id="3" name="Satura vietturis 2">
            <a:extLst>
              <a:ext uri="{FF2B5EF4-FFF2-40B4-BE49-F238E27FC236}">
                <a16:creationId xmlns:a16="http://schemas.microsoft.com/office/drawing/2014/main" id="{04B20852-F6B1-7FF2-6776-767D887A34A3}"/>
              </a:ext>
            </a:extLst>
          </p:cNvPr>
          <p:cNvSpPr>
            <a:spLocks noGrp="1"/>
          </p:cNvSpPr>
          <p:nvPr>
            <p:ph idx="1"/>
          </p:nvPr>
        </p:nvSpPr>
        <p:spPr>
          <a:xfrm>
            <a:off x="1751960" y="1701800"/>
            <a:ext cx="9830440" cy="4470400"/>
          </a:xfrm>
        </p:spPr>
        <p:txBody>
          <a:bodyPr>
            <a:noAutofit/>
          </a:bodyPr>
          <a:lstStyle/>
          <a:p>
            <a:pPr algn="just"/>
            <a:r>
              <a:rPr lang="lv-LV" sz="2267" b="1" dirty="0"/>
              <a:t>2022. gadā </a:t>
            </a:r>
            <a:r>
              <a:rPr lang="lv-LV" sz="2267" dirty="0"/>
              <a:t>īstenoti</a:t>
            </a:r>
            <a:r>
              <a:rPr lang="lv-LV" sz="2267" b="1" dirty="0"/>
              <a:t> </a:t>
            </a:r>
            <a:r>
              <a:rPr lang="lv-LV" sz="2267" dirty="0"/>
              <a:t>11 projekti, kuru ietvaros tika nodrošināta materiālās palīdzības sniegšana Ukrainas civiliedzīvotājiem, atbalsta punktu darbība, psiholoģiskais atbalsts, speciālistu konsultācijas (medicīnas, juridiskās u.tml.), brīvprātīgo koordinēšana, ziedojumu piesaiste,  pedagoģiskais atbalsts Ukrainas civiliedzīvotāju bērniem, sadarbība ar pašvaldības un valsts iestādēm, dažāda veida informatīvo mājaslapu uzturēšana. </a:t>
            </a:r>
          </a:p>
          <a:p>
            <a:pPr algn="just"/>
            <a:r>
              <a:rPr lang="lv-LV" sz="2267" dirty="0"/>
              <a:t>Projektu aktivitātēs tika iesaistīti 11 375 Ukrainas civiliedzīvotāji Latvijā (tostarp 592 bērni).</a:t>
            </a:r>
          </a:p>
          <a:p>
            <a:pPr algn="just"/>
            <a:r>
              <a:rPr lang="lv-LV" sz="2267" dirty="0"/>
              <a:t>Izlietotais finansējums 274 892,62 </a:t>
            </a:r>
            <a:r>
              <a:rPr lang="lv-LV" sz="2267" i="1" dirty="0"/>
              <a:t>euro.</a:t>
            </a:r>
            <a:endParaRPr lang="lv-LV" sz="2267" dirty="0"/>
          </a:p>
        </p:txBody>
      </p:sp>
      <p:sp>
        <p:nvSpPr>
          <p:cNvPr id="4" name="Slaida numura vietturis 3">
            <a:extLst>
              <a:ext uri="{FF2B5EF4-FFF2-40B4-BE49-F238E27FC236}">
                <a16:creationId xmlns:a16="http://schemas.microsoft.com/office/drawing/2014/main" id="{0311CCCE-30E0-CE45-83F0-799904C803A1}"/>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43</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37155464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9A98BEA-DEC9-2E0B-3D92-EC81C6EE05A8}"/>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3840EEDF-D777-7B66-1735-E0571FDDACEB}"/>
              </a:ext>
            </a:extLst>
          </p:cNvPr>
          <p:cNvSpPr>
            <a:spLocks noGrp="1"/>
          </p:cNvSpPr>
          <p:nvPr>
            <p:ph idx="1"/>
          </p:nvPr>
        </p:nvSpPr>
        <p:spPr>
          <a:xfrm>
            <a:off x="1677798" y="1089404"/>
            <a:ext cx="10030437" cy="5285996"/>
          </a:xfrm>
        </p:spPr>
        <p:txBody>
          <a:bodyPr>
            <a:noAutofit/>
          </a:bodyPr>
          <a:lstStyle/>
          <a:p>
            <a:pPr algn="just"/>
            <a:r>
              <a:rPr lang="lv-LV" sz="1600" b="1" dirty="0"/>
              <a:t>2022. gadā </a:t>
            </a:r>
            <a:r>
              <a:rPr lang="lv-LV" sz="1600" dirty="0"/>
              <a:t>Kultūras ministrijas padotībā esošajās izglītības iestādēs mācījās:</a:t>
            </a:r>
          </a:p>
          <a:p>
            <a:pPr algn="just"/>
            <a:r>
              <a:rPr lang="lv-LV" sz="1600" dirty="0"/>
              <a:t>12 ukraiņu bērni profesionālo vidējo izglītību;</a:t>
            </a:r>
          </a:p>
          <a:p>
            <a:pPr algn="just"/>
            <a:r>
              <a:rPr lang="lv-LV" sz="1600" dirty="0"/>
              <a:t>2 ukraiņu bērni pamatizglītību;</a:t>
            </a:r>
          </a:p>
          <a:p>
            <a:pPr algn="just"/>
            <a:r>
              <a:rPr lang="lv-LV" sz="1600" dirty="0"/>
              <a:t>32 ukraiņu bērni profesionālās ievirzes izglītības programmā (kopā 46 bērni).</a:t>
            </a:r>
          </a:p>
          <a:p>
            <a:pPr algn="just"/>
            <a:r>
              <a:rPr lang="lv-LV" sz="1600" b="1" dirty="0"/>
              <a:t>2023. gadā</a:t>
            </a:r>
            <a:r>
              <a:rPr lang="lv-LV" sz="1600" dirty="0"/>
              <a:t> Kultūras ministrijas padotībā esošajās izglītības iestādēs mācījās:</a:t>
            </a:r>
          </a:p>
          <a:p>
            <a:pPr algn="just"/>
            <a:r>
              <a:rPr lang="lv-LV" sz="1600" dirty="0"/>
              <a:t>11 ukraiņu bērni profesionālo vidējo izglītību;</a:t>
            </a:r>
          </a:p>
          <a:p>
            <a:pPr algn="just"/>
            <a:r>
              <a:rPr lang="lv-LV" sz="1600" dirty="0"/>
              <a:t>12 ukraiņu bērni profesionālās ievirzes izglītības programmā.</a:t>
            </a:r>
          </a:p>
          <a:p>
            <a:pPr algn="just"/>
            <a:r>
              <a:rPr lang="lv-LV" sz="1600" dirty="0"/>
              <a:t>Pašvaldību un juridisku personu dibinātās profesionālās ievirzes izglītības mūzikas, mākslas, dejas programmās mācījās 145 audzēkņi.</a:t>
            </a:r>
          </a:p>
          <a:p>
            <a:pPr algn="just"/>
            <a:r>
              <a:rPr lang="lv-LV" sz="1600" b="1" dirty="0"/>
              <a:t>2024. gadā </a:t>
            </a:r>
            <a:r>
              <a:rPr lang="lv-LV" sz="1600" dirty="0"/>
              <a:t>Kultūras ministrijas padotībā esošajās izglītības iestādēs mācījās:</a:t>
            </a:r>
          </a:p>
          <a:p>
            <a:r>
              <a:rPr lang="lv-LV" sz="1600" dirty="0">
                <a:effectLst/>
              </a:rPr>
              <a:t>12 Ukrainas civiliedzīvotāji profesionālās vidējās izglītības programmās;</a:t>
            </a:r>
          </a:p>
          <a:p>
            <a:r>
              <a:rPr lang="lv-LV" sz="1600" dirty="0">
                <a:effectLst/>
              </a:rPr>
              <a:t>14 Ukrainas civiliedzīvotāji profesionālās ievirzes izglītības programmās;</a:t>
            </a:r>
          </a:p>
          <a:p>
            <a:r>
              <a:rPr lang="lv-LV" sz="1600" dirty="0">
                <a:effectLst/>
              </a:rPr>
              <a:t>1 Ukrainas civiliedzīvotājs pamatizglītības programmās;</a:t>
            </a:r>
          </a:p>
          <a:p>
            <a:r>
              <a:rPr lang="lv-LV" sz="1600" dirty="0">
                <a:effectLst/>
              </a:rPr>
              <a:t>3 Ukrainas civiliedzīvotāji interešu izglītības programmās;</a:t>
            </a:r>
          </a:p>
          <a:p>
            <a:r>
              <a:rPr lang="lv-LV" sz="1600" b="1" dirty="0">
                <a:effectLst/>
              </a:rPr>
              <a:t>Pašvaldību un juridisku personu dibinātās profesionālās ievirzes</a:t>
            </a:r>
            <a:r>
              <a:rPr lang="lv-LV" sz="1600" dirty="0">
                <a:effectLst/>
              </a:rPr>
              <a:t> izglītības mūzikas, mākslas, dejas programmās mācījās 128 audzēkņi.</a:t>
            </a:r>
          </a:p>
          <a:p>
            <a:endParaRPr lang="lv-LV" sz="1600" dirty="0">
              <a:solidFill>
                <a:srgbClr val="FF0000"/>
              </a:solidFill>
            </a:endParaRPr>
          </a:p>
          <a:p>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9E8C922E-479D-5127-7737-FA566EEAAE60}"/>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44</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160658986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EE587709-EE5F-6157-42C2-EEC7E057AD22}"/>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B476B1D1-2F7A-0346-DCE6-02F73ED00C93}"/>
              </a:ext>
            </a:extLst>
          </p:cNvPr>
          <p:cNvSpPr>
            <a:spLocks noGrp="1"/>
          </p:cNvSpPr>
          <p:nvPr>
            <p:ph idx="1"/>
          </p:nvPr>
        </p:nvSpPr>
        <p:spPr>
          <a:xfrm>
            <a:off x="2280062" y="1197099"/>
            <a:ext cx="9153896" cy="5450113"/>
          </a:xfrm>
        </p:spPr>
        <p:txBody>
          <a:bodyPr vert="horz" lIns="91440" tIns="45720" rIns="91440" bIns="45720" rtlCol="0" anchor="t">
            <a:normAutofit/>
          </a:bodyPr>
          <a:lstStyle/>
          <a:p>
            <a:pPr algn="just"/>
            <a:r>
              <a:rPr lang="lv-LV" sz="1800" b="1" dirty="0">
                <a:solidFill>
                  <a:srgbClr val="FF0000"/>
                </a:solidFill>
                <a:latin typeface="Verdana"/>
                <a:ea typeface="Verdana"/>
              </a:rPr>
              <a:t>2025./2026. mācību gadā </a:t>
            </a:r>
            <a:r>
              <a:rPr lang="lv-LV" sz="1800" dirty="0">
                <a:solidFill>
                  <a:srgbClr val="FF0000"/>
                </a:solidFill>
                <a:latin typeface="Verdana"/>
                <a:ea typeface="Verdana"/>
              </a:rPr>
              <a:t>Kultūras ministrijas padotībā esošajās izglītības iestādēs mācās:</a:t>
            </a:r>
            <a:endParaRPr lang="en-US" sz="1800" dirty="0">
              <a:solidFill>
                <a:srgbClr val="FF0000"/>
              </a:solidFill>
              <a:latin typeface="Verdana"/>
              <a:ea typeface="Verdana"/>
            </a:endParaRPr>
          </a:p>
          <a:p>
            <a:pPr algn="just"/>
            <a:r>
              <a:rPr lang="lv-LV" sz="1800" dirty="0">
                <a:solidFill>
                  <a:srgbClr val="FF0000"/>
                </a:solidFill>
                <a:latin typeface="Verdana"/>
                <a:ea typeface="Verdana"/>
              </a:rPr>
              <a:t>10 Ukrainas civiliedzīvotāji profesionālās vidējās izglītības programmās;</a:t>
            </a:r>
            <a:endParaRPr lang="en-US" sz="1800" dirty="0">
              <a:solidFill>
                <a:srgbClr val="FF0000"/>
              </a:solidFill>
              <a:latin typeface="Verdana"/>
              <a:ea typeface="Verdana"/>
            </a:endParaRPr>
          </a:p>
          <a:p>
            <a:pPr algn="just"/>
            <a:r>
              <a:rPr lang="lv-LV" sz="1800" dirty="0">
                <a:solidFill>
                  <a:srgbClr val="FF0000"/>
                </a:solidFill>
                <a:latin typeface="Verdana"/>
                <a:ea typeface="Verdana"/>
              </a:rPr>
              <a:t>15 Ukrainas civiliedzīvotāji profesionālās ievirzes izglītības programmās;</a:t>
            </a:r>
            <a:endParaRPr lang="en-US" sz="1800" dirty="0">
              <a:solidFill>
                <a:srgbClr val="FF0000"/>
              </a:solidFill>
              <a:latin typeface="Verdana"/>
              <a:ea typeface="Verdana"/>
            </a:endParaRPr>
          </a:p>
          <a:p>
            <a:pPr algn="just"/>
            <a:r>
              <a:rPr lang="lv-LV" sz="1800" dirty="0">
                <a:solidFill>
                  <a:srgbClr val="FF0000"/>
                </a:solidFill>
                <a:latin typeface="Verdana"/>
                <a:ea typeface="Verdana"/>
              </a:rPr>
              <a:t>2 Ukrainas civiliedzīvotājs pamatizglītības programmā;</a:t>
            </a:r>
            <a:endParaRPr lang="en-US" sz="1800" dirty="0">
              <a:solidFill>
                <a:srgbClr val="FF0000"/>
              </a:solidFill>
              <a:latin typeface="Verdana"/>
              <a:ea typeface="Verdana"/>
            </a:endParaRPr>
          </a:p>
          <a:p>
            <a:pPr algn="just"/>
            <a:r>
              <a:rPr lang="lv-LV" sz="1800" b="1" dirty="0">
                <a:solidFill>
                  <a:srgbClr val="FF0000"/>
                </a:solidFill>
                <a:latin typeface="Verdana"/>
                <a:ea typeface="Verdana"/>
              </a:rPr>
              <a:t>Pašvaldību un juridisku personu dibinātās profesionālās ievirzes</a:t>
            </a:r>
            <a:r>
              <a:rPr lang="lv-LV" sz="1800" dirty="0">
                <a:solidFill>
                  <a:srgbClr val="FF0000"/>
                </a:solidFill>
                <a:latin typeface="Verdana"/>
                <a:ea typeface="Verdana"/>
              </a:rPr>
              <a:t> izglītības mūzikas, mākslas, dejas programmās mācās </a:t>
            </a:r>
            <a:r>
              <a:rPr lang="lv-LV" sz="1800" b="1" dirty="0">
                <a:solidFill>
                  <a:srgbClr val="FF0000"/>
                </a:solidFill>
                <a:latin typeface="Verdana"/>
                <a:ea typeface="Verdana"/>
              </a:rPr>
              <a:t>177 </a:t>
            </a:r>
            <a:r>
              <a:rPr lang="lv-LV" sz="1800" dirty="0">
                <a:solidFill>
                  <a:srgbClr val="FF0000"/>
                </a:solidFill>
                <a:latin typeface="Verdana"/>
                <a:ea typeface="Verdana"/>
              </a:rPr>
              <a:t>audzēkņi.</a:t>
            </a:r>
            <a:endParaRPr lang="en-US" sz="1800" dirty="0">
              <a:solidFill>
                <a:srgbClr val="FF0000"/>
              </a:solidFill>
              <a:latin typeface="Verdana"/>
              <a:ea typeface="Verdana"/>
            </a:endParaRPr>
          </a:p>
          <a:p>
            <a:endParaRPr lang="lv-LV" sz="1800" dirty="0"/>
          </a:p>
        </p:txBody>
      </p:sp>
    </p:spTree>
    <p:extLst>
      <p:ext uri="{BB962C8B-B14F-4D97-AF65-F5344CB8AC3E}">
        <p14:creationId xmlns:p14="http://schemas.microsoft.com/office/powerpoint/2010/main" val="408637388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4FF5B0-1234-9375-F27C-66A4FE4884B3}"/>
              </a:ext>
            </a:extLst>
          </p:cNvPr>
          <p:cNvSpPr>
            <a:spLocks noGrp="1"/>
          </p:cNvSpPr>
          <p:nvPr>
            <p:ph type="title"/>
          </p:nvPr>
        </p:nvSpPr>
        <p:spPr/>
        <p:txBody>
          <a:bodyPr>
            <a:normAutofit/>
          </a:bodyPr>
          <a:lstStyle/>
          <a:p>
            <a:r>
              <a:rPr lang="lv-LV" dirty="0"/>
              <a:t>Bezmaksas valsts muzeju apmeklējumi</a:t>
            </a:r>
          </a:p>
        </p:txBody>
      </p:sp>
      <p:sp>
        <p:nvSpPr>
          <p:cNvPr id="3" name="Satura vietturis 2">
            <a:extLst>
              <a:ext uri="{FF2B5EF4-FFF2-40B4-BE49-F238E27FC236}">
                <a16:creationId xmlns:a16="http://schemas.microsoft.com/office/drawing/2014/main" id="{0FBCBEC8-148E-46E8-D82A-91AEA5DAC799}"/>
              </a:ext>
            </a:extLst>
          </p:cNvPr>
          <p:cNvSpPr>
            <a:spLocks noGrp="1"/>
          </p:cNvSpPr>
          <p:nvPr>
            <p:ph idx="1"/>
          </p:nvPr>
        </p:nvSpPr>
        <p:spPr/>
        <p:txBody>
          <a:bodyPr/>
          <a:lstStyle/>
          <a:p>
            <a:pPr algn="just"/>
            <a:r>
              <a:rPr lang="lv-LV" sz="2400" dirty="0"/>
              <a:t>Kopš 2022. gada aprīļa sākuma Ukrainas civiliedzīvotājiem ir tiesības bez maksas apmeklēt 9 valsts, KM muzejus (ar struktūrvienībām 29 apskates vietas) un 7 valsts, citu ministriju muzejus (kopā 10 apskates vietas).</a:t>
            </a:r>
          </a:p>
          <a:p>
            <a:endParaRPr lang="lv-LV" dirty="0"/>
          </a:p>
        </p:txBody>
      </p:sp>
      <p:sp>
        <p:nvSpPr>
          <p:cNvPr id="4" name="Slaida numura vietturis 3">
            <a:extLst>
              <a:ext uri="{FF2B5EF4-FFF2-40B4-BE49-F238E27FC236}">
                <a16:creationId xmlns:a16="http://schemas.microsoft.com/office/drawing/2014/main" id="{68D143BF-EC0D-8C11-9274-8BAD3EEF01D4}"/>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46</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39534957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5FEC4F-C137-0D24-265C-7F254CC0BCE4}"/>
            </a:ext>
          </a:extLst>
        </p:cNvPr>
        <p:cNvGrpSpPr/>
        <p:nvPr/>
      </p:nvGrpSpPr>
      <p:grpSpPr>
        <a:xfrm>
          <a:off x="0" y="0"/>
          <a:ext cx="0" cy="0"/>
          <a:chOff x="0" y="0"/>
          <a:chExt cx="0" cy="0"/>
        </a:xfrm>
      </p:grpSpPr>
      <p:sp>
        <p:nvSpPr>
          <p:cNvPr id="2" name="Virsraksts 1">
            <a:extLst>
              <a:ext uri="{FF2B5EF4-FFF2-40B4-BE49-F238E27FC236}">
                <a16:creationId xmlns:a16="http://schemas.microsoft.com/office/drawing/2014/main" id="{950F00CC-3338-4994-3B9F-F40E42FF507D}"/>
              </a:ext>
            </a:extLst>
          </p:cNvPr>
          <p:cNvSpPr>
            <a:spLocks noGrp="1"/>
          </p:cNvSpPr>
          <p:nvPr>
            <p:ph type="title"/>
          </p:nvPr>
        </p:nvSpPr>
        <p:spPr/>
        <p:txBody>
          <a:bodyPr>
            <a:normAutofit fontScale="90000"/>
          </a:bodyPr>
          <a:lstStyle/>
          <a:p>
            <a:r>
              <a:rPr lang="lv-LV" dirty="0">
                <a:solidFill>
                  <a:srgbClr val="FF0000"/>
                </a:solidFill>
              </a:rPr>
              <a:t>Latvijas Nacionālās bibliotēkas piedāvājums Ukrainas civiliedzīvotājiem</a:t>
            </a:r>
          </a:p>
        </p:txBody>
      </p:sp>
      <p:sp>
        <p:nvSpPr>
          <p:cNvPr id="3" name="Satura vietturis 2">
            <a:extLst>
              <a:ext uri="{FF2B5EF4-FFF2-40B4-BE49-F238E27FC236}">
                <a16:creationId xmlns:a16="http://schemas.microsoft.com/office/drawing/2014/main" id="{A921ED05-9F12-A2EA-F8F5-C73586D85A45}"/>
              </a:ext>
            </a:extLst>
          </p:cNvPr>
          <p:cNvSpPr>
            <a:spLocks noGrp="1"/>
          </p:cNvSpPr>
          <p:nvPr>
            <p:ph idx="1"/>
          </p:nvPr>
        </p:nvSpPr>
        <p:spPr/>
        <p:txBody>
          <a:bodyPr>
            <a:normAutofit/>
          </a:bodyPr>
          <a:lstStyle/>
          <a:p>
            <a:r>
              <a:rPr lang="lv-LV" sz="2000" b="1" dirty="0">
                <a:solidFill>
                  <a:srgbClr val="FF0000"/>
                </a:solidFill>
              </a:rPr>
              <a:t>Ukrainas iedzīvotāji, reģistrējoties par LNB lasītājiem</a:t>
            </a:r>
            <a:r>
              <a:rPr lang="lv-LV" sz="2000" dirty="0">
                <a:solidFill>
                  <a:srgbClr val="FF0000"/>
                </a:solidFill>
              </a:rPr>
              <a:t>, var izmantot LNB telpas, krājumu un pakalpojumus, tāpat kā Latvijas iedzīvotāji.</a:t>
            </a:r>
          </a:p>
          <a:p>
            <a:r>
              <a:rPr lang="lv-LV" sz="2000" dirty="0">
                <a:solidFill>
                  <a:srgbClr val="FF0000"/>
                </a:solidFill>
              </a:rPr>
              <a:t>Papildus Ukrainas iedzīvotājiem tiek piedāvāti šādi pakalpojumi:</a:t>
            </a:r>
          </a:p>
          <a:p>
            <a:pPr marL="285750" indent="-285750">
              <a:buFont typeface="Arial" panose="020B0604020202020204" pitchFamily="34" charset="0"/>
              <a:buChar char="•"/>
            </a:pPr>
            <a:r>
              <a:rPr lang="lv-LV" sz="2000" dirty="0">
                <a:solidFill>
                  <a:srgbClr val="FF0000"/>
                </a:solidFill>
              </a:rPr>
              <a:t>Tematiskas krājuma izlases (piem., krājuma izlase «Ukraina» - uzziņu literatūra par </a:t>
            </a:r>
            <a:r>
              <a:rPr lang="en-US" sz="2000" dirty="0" err="1">
                <a:solidFill>
                  <a:srgbClr val="FF0000"/>
                </a:solidFill>
              </a:rPr>
              <a:t>Ukrainu</a:t>
            </a:r>
            <a:r>
              <a:rPr lang="en-US" sz="2000" dirty="0">
                <a:solidFill>
                  <a:srgbClr val="FF0000"/>
                </a:solidFill>
              </a:rPr>
              <a:t>, </a:t>
            </a:r>
            <a:r>
              <a:rPr lang="en-US" sz="2000" dirty="0" err="1">
                <a:solidFill>
                  <a:srgbClr val="FF0000"/>
                </a:solidFill>
              </a:rPr>
              <a:t>tās</a:t>
            </a:r>
            <a:r>
              <a:rPr lang="en-US" sz="2000" dirty="0">
                <a:solidFill>
                  <a:srgbClr val="FF0000"/>
                </a:solidFill>
              </a:rPr>
              <a:t> </a:t>
            </a:r>
            <a:r>
              <a:rPr lang="en-US" sz="2000" dirty="0" err="1">
                <a:solidFill>
                  <a:srgbClr val="FF0000"/>
                </a:solidFill>
              </a:rPr>
              <a:t>vēsturi</a:t>
            </a:r>
            <a:r>
              <a:rPr lang="en-US" sz="2000" dirty="0">
                <a:solidFill>
                  <a:srgbClr val="FF0000"/>
                </a:solidFill>
              </a:rPr>
              <a:t> un </a:t>
            </a:r>
            <a:r>
              <a:rPr lang="en-US" sz="2000" dirty="0" err="1">
                <a:solidFill>
                  <a:srgbClr val="FF0000"/>
                </a:solidFill>
              </a:rPr>
              <a:t>ģeogrāfiju</a:t>
            </a:r>
            <a:r>
              <a:rPr lang="en-US" sz="2000" dirty="0">
                <a:solidFill>
                  <a:srgbClr val="FF0000"/>
                </a:solidFill>
              </a:rPr>
              <a:t> </a:t>
            </a:r>
            <a:r>
              <a:rPr lang="en-US" sz="2000" dirty="0" err="1">
                <a:solidFill>
                  <a:srgbClr val="FF0000"/>
                </a:solidFill>
              </a:rPr>
              <a:t>ukraiņu</a:t>
            </a:r>
            <a:r>
              <a:rPr lang="en-US" sz="2000" dirty="0">
                <a:solidFill>
                  <a:srgbClr val="FF0000"/>
                </a:solidFill>
              </a:rPr>
              <a:t>, </a:t>
            </a:r>
            <a:r>
              <a:rPr lang="en-US" sz="2000" dirty="0" err="1">
                <a:solidFill>
                  <a:srgbClr val="FF0000"/>
                </a:solidFill>
              </a:rPr>
              <a:t>latviešu</a:t>
            </a:r>
            <a:r>
              <a:rPr lang="en-US" sz="2000" dirty="0">
                <a:solidFill>
                  <a:srgbClr val="FF0000"/>
                </a:solidFill>
              </a:rPr>
              <a:t> un </a:t>
            </a:r>
            <a:r>
              <a:rPr lang="en-US" sz="2000" dirty="0" err="1">
                <a:solidFill>
                  <a:srgbClr val="FF0000"/>
                </a:solidFill>
              </a:rPr>
              <a:t>angļu</a:t>
            </a:r>
            <a:r>
              <a:rPr lang="en-US" sz="2000" dirty="0">
                <a:solidFill>
                  <a:srgbClr val="FF0000"/>
                </a:solidFill>
              </a:rPr>
              <a:t> </a:t>
            </a:r>
            <a:r>
              <a:rPr lang="en-US" sz="2000" dirty="0" err="1">
                <a:solidFill>
                  <a:srgbClr val="FF0000"/>
                </a:solidFill>
              </a:rPr>
              <a:t>valodā</a:t>
            </a:r>
            <a:r>
              <a:rPr lang="en-US" sz="2000" dirty="0">
                <a:solidFill>
                  <a:srgbClr val="FF0000"/>
                </a:solidFill>
              </a:rPr>
              <a:t>, </a:t>
            </a:r>
            <a:r>
              <a:rPr lang="en-US" sz="2000" dirty="0" err="1">
                <a:solidFill>
                  <a:srgbClr val="FF0000"/>
                </a:solidFill>
              </a:rPr>
              <a:t>kā</a:t>
            </a:r>
            <a:r>
              <a:rPr lang="en-US" sz="2000" dirty="0">
                <a:solidFill>
                  <a:srgbClr val="FF0000"/>
                </a:solidFill>
              </a:rPr>
              <a:t> </a:t>
            </a:r>
            <a:r>
              <a:rPr lang="en-US" sz="2000" dirty="0" err="1">
                <a:solidFill>
                  <a:srgbClr val="FF0000"/>
                </a:solidFill>
              </a:rPr>
              <a:t>arī</a:t>
            </a:r>
            <a:r>
              <a:rPr lang="en-US" sz="2000" dirty="0">
                <a:solidFill>
                  <a:srgbClr val="FF0000"/>
                </a:solidFill>
              </a:rPr>
              <a:t> </a:t>
            </a:r>
            <a:r>
              <a:rPr lang="en-US" sz="2000" dirty="0" err="1">
                <a:solidFill>
                  <a:srgbClr val="FF0000"/>
                </a:solidFill>
              </a:rPr>
              <a:t>daiļliteratūra</a:t>
            </a:r>
            <a:r>
              <a:rPr lang="en-US" sz="2000" dirty="0">
                <a:solidFill>
                  <a:srgbClr val="FF0000"/>
                </a:solidFill>
              </a:rPr>
              <a:t> </a:t>
            </a:r>
            <a:r>
              <a:rPr lang="en-US" sz="2000" dirty="0" err="1">
                <a:solidFill>
                  <a:srgbClr val="FF0000"/>
                </a:solidFill>
              </a:rPr>
              <a:t>ukraiņu</a:t>
            </a:r>
            <a:r>
              <a:rPr lang="en-US" sz="2000" dirty="0">
                <a:solidFill>
                  <a:srgbClr val="FF0000"/>
                </a:solidFill>
              </a:rPr>
              <a:t> </a:t>
            </a:r>
            <a:r>
              <a:rPr lang="en-US" sz="2000" dirty="0" err="1">
                <a:solidFill>
                  <a:srgbClr val="FF0000"/>
                </a:solidFill>
              </a:rPr>
              <a:t>valodā</a:t>
            </a:r>
            <a:r>
              <a:rPr lang="lv-LV" sz="2000" dirty="0">
                <a:solidFill>
                  <a:srgbClr val="FF0000"/>
                </a:solidFill>
              </a:rPr>
              <a:t>.</a:t>
            </a:r>
          </a:p>
          <a:p>
            <a:pPr marL="285750" indent="-285750">
              <a:buFont typeface="Arial" panose="020B0604020202020204" pitchFamily="34" charset="0"/>
              <a:buChar char="•"/>
            </a:pPr>
            <a:r>
              <a:rPr lang="lv-LV" sz="2000" dirty="0">
                <a:solidFill>
                  <a:srgbClr val="FF0000"/>
                </a:solidFill>
              </a:rPr>
              <a:t>Digitālais audio gids ukraiņu valodā.</a:t>
            </a:r>
          </a:p>
          <a:p>
            <a:pPr marL="285750" indent="-285750">
              <a:buFont typeface="Arial" panose="020B0604020202020204" pitchFamily="34" charset="0"/>
              <a:buChar char="•"/>
            </a:pPr>
            <a:r>
              <a:rPr lang="lv-LV" sz="2000" dirty="0">
                <a:solidFill>
                  <a:srgbClr val="FF0000"/>
                </a:solidFill>
              </a:rPr>
              <a:t>Latviešu valodas sarunu klubs – lai neformālā gaisotnē attīstītu valodas prasmes kopā ar domubiedriem un dzimtās valodas pārstāvjiem. </a:t>
            </a:r>
          </a:p>
        </p:txBody>
      </p:sp>
      <p:sp>
        <p:nvSpPr>
          <p:cNvPr id="4" name="Slaida numura vietturis 3">
            <a:extLst>
              <a:ext uri="{FF2B5EF4-FFF2-40B4-BE49-F238E27FC236}">
                <a16:creationId xmlns:a16="http://schemas.microsoft.com/office/drawing/2014/main" id="{D8E71DC9-5101-D2D6-406B-51A0DF63D5F3}"/>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47</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420167859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FB97A2F-68F4-9DBF-1A6A-18B38A6A2E64}"/>
              </a:ext>
            </a:extLst>
          </p:cNvPr>
          <p:cNvSpPr>
            <a:spLocks noGrp="1"/>
          </p:cNvSpPr>
          <p:nvPr>
            <p:ph type="title"/>
          </p:nvPr>
        </p:nvSpPr>
        <p:spPr/>
        <p:txBody>
          <a:bodyPr>
            <a:normAutofit/>
          </a:bodyPr>
          <a:lstStyle/>
          <a:p>
            <a:r>
              <a:rPr lang="lv-LV" dirty="0"/>
              <a:t>Mērķprogramma «Radošo stipendiju programma Ukrainas pilsoņiem»</a:t>
            </a:r>
          </a:p>
        </p:txBody>
      </p:sp>
      <p:sp>
        <p:nvSpPr>
          <p:cNvPr id="3" name="Satura vietturis 2">
            <a:extLst>
              <a:ext uri="{FF2B5EF4-FFF2-40B4-BE49-F238E27FC236}">
                <a16:creationId xmlns:a16="http://schemas.microsoft.com/office/drawing/2014/main" id="{6062BBF2-33B2-A282-E936-C12B94A49F6D}"/>
              </a:ext>
            </a:extLst>
          </p:cNvPr>
          <p:cNvSpPr>
            <a:spLocks noGrp="1"/>
          </p:cNvSpPr>
          <p:nvPr>
            <p:ph idx="1"/>
          </p:nvPr>
        </p:nvSpPr>
        <p:spPr>
          <a:xfrm>
            <a:off x="1741715" y="1701800"/>
            <a:ext cx="9840685" cy="4470400"/>
          </a:xfrm>
        </p:spPr>
        <p:txBody>
          <a:bodyPr vert="horz" lIns="91440" tIns="45720" rIns="91440" bIns="45720" rtlCol="0" anchor="t">
            <a:noAutofit/>
          </a:bodyPr>
          <a:lstStyle/>
          <a:p>
            <a:pPr algn="just"/>
            <a:r>
              <a:rPr lang="lv-LV" sz="2100" dirty="0"/>
              <a:t>Valsts Kultūrkapitāla fonda mērķprogrammas «Radošo stipendiju programma Ukrainas pilsoņiem» mērķis ir sniegt atbalstu radošām personām kultūras nozarē.</a:t>
            </a:r>
          </a:p>
          <a:p>
            <a:pPr algn="just"/>
            <a:r>
              <a:rPr lang="lv-LV" sz="2100" dirty="0"/>
              <a:t>Stipendijas apmērs ir 600 </a:t>
            </a:r>
            <a:r>
              <a:rPr lang="lv-LV" sz="2100" i="1" dirty="0"/>
              <a:t>euro</a:t>
            </a:r>
            <a:r>
              <a:rPr lang="lv-LV" sz="2100" dirty="0"/>
              <a:t>/mēnesī.</a:t>
            </a:r>
          </a:p>
          <a:p>
            <a:pPr algn="just"/>
            <a:r>
              <a:rPr lang="lv-LV" sz="2100" dirty="0"/>
              <a:t>Konkursa kārtībā tiek piešķirta vienreizēja stipendija trīs mēnešu periodam.</a:t>
            </a:r>
          </a:p>
          <a:p>
            <a:pPr algn="just"/>
            <a:r>
              <a:rPr lang="lv-LV" sz="2100" b="1" dirty="0">
                <a:solidFill>
                  <a:srgbClr val="000000"/>
                </a:solidFill>
              </a:rPr>
              <a:t>2022. gadā </a:t>
            </a:r>
            <a:r>
              <a:rPr lang="lv-LV" sz="2100" dirty="0">
                <a:solidFill>
                  <a:srgbClr val="000000"/>
                </a:solidFill>
              </a:rPr>
              <a:t>atbalstītas</a:t>
            </a:r>
            <a:r>
              <a:rPr lang="lv-LV" sz="2100" b="1" dirty="0">
                <a:solidFill>
                  <a:srgbClr val="000000"/>
                </a:solidFill>
              </a:rPr>
              <a:t> </a:t>
            </a:r>
            <a:r>
              <a:rPr lang="lv-LV" sz="2100" dirty="0">
                <a:solidFill>
                  <a:srgbClr val="000000"/>
                </a:solidFill>
              </a:rPr>
              <a:t>26 personas par kopējo finansējumu 45 000 </a:t>
            </a:r>
            <a:r>
              <a:rPr lang="lv-LV" sz="2100" i="1" dirty="0">
                <a:solidFill>
                  <a:srgbClr val="000000"/>
                </a:solidFill>
              </a:rPr>
              <a:t>euro.</a:t>
            </a:r>
            <a:endParaRPr lang="lv-LV" sz="2100" dirty="0"/>
          </a:p>
          <a:p>
            <a:pPr algn="just"/>
            <a:r>
              <a:rPr lang="lv-LV" sz="2100" b="1" dirty="0">
                <a:solidFill>
                  <a:srgbClr val="000000"/>
                </a:solidFill>
              </a:rPr>
              <a:t>2023. gadā </a:t>
            </a:r>
            <a:r>
              <a:rPr lang="lv-LV" sz="2100" dirty="0">
                <a:solidFill>
                  <a:srgbClr val="000000"/>
                </a:solidFill>
              </a:rPr>
              <a:t>atbalstītas</a:t>
            </a:r>
            <a:r>
              <a:rPr lang="lv-LV" sz="2100" b="1" dirty="0">
                <a:solidFill>
                  <a:srgbClr val="000000"/>
                </a:solidFill>
              </a:rPr>
              <a:t> </a:t>
            </a:r>
            <a:r>
              <a:rPr lang="lv-LV" sz="2100" dirty="0">
                <a:solidFill>
                  <a:srgbClr val="000000"/>
                </a:solidFill>
              </a:rPr>
              <a:t>35 personas par kopējo finansējumu 63 000 </a:t>
            </a:r>
            <a:r>
              <a:rPr lang="lv-LV" sz="2100" i="1" dirty="0">
                <a:solidFill>
                  <a:srgbClr val="000000"/>
                </a:solidFill>
              </a:rPr>
              <a:t>euro</a:t>
            </a:r>
            <a:r>
              <a:rPr lang="lv-LV" sz="2100" dirty="0">
                <a:solidFill>
                  <a:srgbClr val="000000"/>
                </a:solidFill>
              </a:rPr>
              <a:t>.</a:t>
            </a:r>
            <a:endParaRPr lang="lv-LV" sz="2100" dirty="0"/>
          </a:p>
          <a:p>
            <a:pPr algn="just"/>
            <a:r>
              <a:rPr lang="lv-LV" sz="2100" b="1" dirty="0">
                <a:cs typeface="Calibri" panose="020F0502020204030204" pitchFamily="34" charset="0"/>
              </a:rPr>
              <a:t>2024. gadā </a:t>
            </a:r>
            <a:r>
              <a:rPr lang="lv-LV" sz="2100" dirty="0">
                <a:cs typeface="Calibri" panose="020F0502020204030204" pitchFamily="34" charset="0"/>
              </a:rPr>
              <a:t>atbalstīta 21 persona par kopējo finansējumu 37 800 </a:t>
            </a:r>
            <a:r>
              <a:rPr lang="lv-LV" sz="2100" i="1" dirty="0" err="1">
                <a:cs typeface="Calibri" panose="020F0502020204030204" pitchFamily="34" charset="0"/>
              </a:rPr>
              <a:t>euro</a:t>
            </a:r>
            <a:r>
              <a:rPr lang="lv-LV" sz="2100" i="1" dirty="0">
                <a:cs typeface="Calibri" panose="020F0502020204030204" pitchFamily="34" charset="0"/>
              </a:rPr>
              <a:t>.</a:t>
            </a:r>
          </a:p>
          <a:p>
            <a:pPr algn="just"/>
            <a:r>
              <a:rPr lang="lv-LV" sz="2100" b="1" dirty="0">
                <a:solidFill>
                  <a:srgbClr val="FF0000"/>
                </a:solidFill>
                <a:latin typeface="Verdana"/>
                <a:ea typeface="Verdana"/>
                <a:cs typeface="Calibri"/>
              </a:rPr>
              <a:t>2025. gadā </a:t>
            </a:r>
            <a:r>
              <a:rPr lang="lv-LV" sz="2100" dirty="0">
                <a:solidFill>
                  <a:srgbClr val="FF0000"/>
                </a:solidFill>
                <a:latin typeface="Verdana"/>
                <a:ea typeface="Verdana"/>
                <a:cs typeface="Calibri"/>
              </a:rPr>
              <a:t>atbalstītas 26 personas par kopējo finansējumu 46 800 </a:t>
            </a:r>
            <a:r>
              <a:rPr lang="lv-LV" sz="2100" i="1" dirty="0" err="1">
                <a:solidFill>
                  <a:srgbClr val="FF0000"/>
                </a:solidFill>
                <a:latin typeface="Verdana"/>
                <a:ea typeface="Verdana"/>
                <a:cs typeface="Calibri"/>
              </a:rPr>
              <a:t>euro</a:t>
            </a:r>
            <a:r>
              <a:rPr lang="lv-LV" sz="2100" dirty="0">
                <a:solidFill>
                  <a:srgbClr val="FF0000"/>
                </a:solidFill>
                <a:latin typeface="Verdana"/>
                <a:ea typeface="Verdana"/>
                <a:cs typeface="Calibri"/>
              </a:rPr>
              <a:t>.</a:t>
            </a:r>
          </a:p>
          <a:p>
            <a:pPr algn="just"/>
            <a:endParaRPr lang="lv-LV" sz="2000" dirty="0">
              <a:solidFill>
                <a:srgbClr val="FF0000"/>
              </a:solidFill>
              <a:cs typeface="Calibri" panose="020F0502020204030204" pitchFamily="34" charset="0"/>
            </a:endParaRPr>
          </a:p>
        </p:txBody>
      </p:sp>
      <p:sp>
        <p:nvSpPr>
          <p:cNvPr id="4" name="Slaida numura vietturis 3">
            <a:extLst>
              <a:ext uri="{FF2B5EF4-FFF2-40B4-BE49-F238E27FC236}">
                <a16:creationId xmlns:a16="http://schemas.microsoft.com/office/drawing/2014/main" id="{574A68A5-DD0A-66DB-A4B3-1D30FF964574}"/>
              </a:ext>
            </a:extLst>
          </p:cNvPr>
          <p:cNvSpPr>
            <a:spLocks noGrp="1"/>
          </p:cNvSpPr>
          <p:nvPr>
            <p:ph type="sldNum" sz="quarter" idx="13"/>
          </p:nvPr>
        </p:nvSpPr>
        <p:spPr/>
        <p:txBody>
          <a:bodyPr/>
          <a:lstStyle/>
          <a:p>
            <a:pPr defTabSz="1219170" fontAlgn="base">
              <a:spcBef>
                <a:spcPct val="0"/>
              </a:spcBef>
              <a:spcAft>
                <a:spcPct val="0"/>
              </a:spcAft>
              <a:buClrTx/>
              <a:defRPr/>
            </a:pPr>
            <a:fld id="{FB6BCA4D-2E23-422A-87E3-BF6857D92014}" type="slidenum">
              <a:rPr lang="en-US" kern="1200">
                <a:solidFill>
                  <a:prstClr val="black"/>
                </a:solidFill>
                <a:ea typeface="+mn-ea"/>
                <a:cs typeface="Arial" pitchFamily="34" charset="0"/>
              </a:rPr>
              <a:pPr defTabSz="1219170" fontAlgn="base">
                <a:spcBef>
                  <a:spcPct val="0"/>
                </a:spcBef>
                <a:spcAft>
                  <a:spcPct val="0"/>
                </a:spcAft>
                <a:buClrTx/>
                <a:defRPr/>
              </a:pPr>
              <a:t>48</a:t>
            </a:fld>
            <a:endParaRPr lang="en-US" kern="1200">
              <a:solidFill>
                <a:prstClr val="black"/>
              </a:solidFill>
              <a:ea typeface="+mn-ea"/>
              <a:cs typeface="Arial" pitchFamily="34" charset="0"/>
            </a:endParaRPr>
          </a:p>
        </p:txBody>
      </p:sp>
    </p:spTree>
    <p:extLst>
      <p:ext uri="{BB962C8B-B14F-4D97-AF65-F5344CB8AC3E}">
        <p14:creationId xmlns:p14="http://schemas.microsoft.com/office/powerpoint/2010/main" val="58637355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49</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901167" y="68923"/>
            <a:ext cx="9472412" cy="1123578"/>
          </a:xfrm>
        </p:spPr>
        <p:txBody>
          <a:bodyPr>
            <a:normAutofit fontScale="90000"/>
          </a:bodyPr>
          <a:lstStyle/>
          <a:p>
            <a:pPr algn="ctr"/>
            <a:r>
              <a:rPr lang="lv-LV" dirty="0"/>
              <a:t>Atbalsts </a:t>
            </a:r>
            <a:br>
              <a:rPr lang="lv-LV" dirty="0"/>
            </a:br>
            <a:r>
              <a:rPr lang="lv-LV" dirty="0"/>
              <a:t>Ukrainas civiliedzīvotājiem</a:t>
            </a:r>
            <a:br>
              <a:rPr lang="lv-LV" dirty="0"/>
            </a:br>
            <a:r>
              <a:rPr lang="lv-LV" sz="2700" dirty="0"/>
              <a:t>(01.07.2025.-19.11.2025.)</a:t>
            </a:r>
          </a:p>
        </p:txBody>
      </p:sp>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94484" y="1390127"/>
            <a:ext cx="839302" cy="83930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487249" y="3135772"/>
            <a:ext cx="914400" cy="914400"/>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4285994" y="4114729"/>
            <a:ext cx="3778871" cy="2740750"/>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Latviešu valoda </a:t>
            </a:r>
            <a:r>
              <a:rPr kumimoji="0" lang="lv-LV" sz="1400" b="1" i="0" u="none" strike="noStrike" kern="0" cap="none" spc="0" normalizeH="0" baseline="0" noProof="0" dirty="0">
                <a:ln>
                  <a:noFill/>
                </a:ln>
                <a:solidFill>
                  <a:srgbClr val="000000"/>
                </a:solidFill>
                <a:effectLst/>
                <a:uLnTx/>
                <a:uFillTx/>
                <a:latin typeface="Arial"/>
                <a:cs typeface="Arial"/>
                <a:sym typeface="Arial"/>
              </a:rPr>
              <a:t>pieaugušajiem un bērniem</a:t>
            </a:r>
          </a:p>
          <a:p>
            <a:pPr marL="171450" lvl="0" indent="-171450" defTabSz="622300">
              <a:lnSpc>
                <a:spcPct val="90000"/>
              </a:lnSpc>
              <a:spcBef>
                <a:spcPct val="0"/>
              </a:spcBef>
              <a:spcAft>
                <a:spcPct val="35000"/>
              </a:spcAft>
              <a:buFont typeface="Arial" panose="020B0604020202020204" pitchFamily="34" charset="0"/>
              <a:buChar char="•"/>
              <a:defRPr/>
            </a:pPr>
            <a:r>
              <a:rPr lang="lv-LV" sz="1200" dirty="0">
                <a:solidFill>
                  <a:srgbClr val="800024"/>
                </a:solidFill>
                <a:latin typeface="Arial" panose="020B0604020202020204" pitchFamily="34" charset="0"/>
                <a:cs typeface="Arial" panose="020B0604020202020204" pitchFamily="34" charset="0"/>
              </a:rPr>
              <a:t>ieaugušajiem īsteno </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33 projektu īstenotāji</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apguves iespējas no 17 gadiem</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valodas līmeņi A1-C2 (120h - 150h)</a:t>
            </a:r>
          </a:p>
          <a:p>
            <a:pPr marL="171450" marR="0" lvl="0" indent="-171450" algn="l" defTabSz="622300" rtl="0" eaLnBrk="1" fontAlgn="auto" latinLnBrk="0" hangingPunct="1">
              <a:lnSpc>
                <a:spcPct val="90000"/>
              </a:lnSpc>
              <a:spcBef>
                <a:spcPct val="0"/>
              </a:spcBef>
              <a:spcAft>
                <a:spcPct val="35000"/>
              </a:spcAft>
              <a:buClrTx/>
              <a:buSzTx/>
              <a:buFont typeface="Arial" panose="020B0604020202020204" pitchFamily="34" charset="0"/>
              <a:buChar char="•"/>
              <a:tabLst/>
              <a:defRPr/>
            </a:pPr>
            <a:r>
              <a:rPr lang="lv-LV" sz="1200" kern="1200" dirty="0">
                <a:solidFill>
                  <a:srgbClr val="800024"/>
                </a:solidFill>
                <a:latin typeface="Arial" panose="020B0604020202020204" pitchFamily="34" charset="0"/>
                <a:ea typeface="+mn-ea"/>
                <a:cs typeface="Arial" panose="020B0604020202020204" pitchFamily="34" charset="0"/>
              </a:rPr>
              <a:t>p</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ieteikušies 3 575 cilvēki </a:t>
            </a:r>
          </a:p>
          <a:p>
            <a:pPr marL="171450" lvl="0" indent="-171450" defTabSz="622300">
              <a:lnSpc>
                <a:spcPct val="90000"/>
              </a:lnSpc>
              <a:spcBef>
                <a:spcPct val="0"/>
              </a:spcBef>
              <a:spcAft>
                <a:spcPct val="35000"/>
              </a:spcAft>
              <a:buClrTx/>
              <a:buFont typeface="Arial" panose="020B0604020202020204" pitchFamily="34" charset="0"/>
              <a:buChar char="•"/>
              <a:defRPr/>
            </a:pPr>
            <a:r>
              <a:rPr lang="lv-LV" sz="1200" kern="1200" dirty="0">
                <a:solidFill>
                  <a:srgbClr val="800024"/>
                </a:solidFill>
                <a:latin typeface="Arial" panose="020B0604020202020204" pitchFamily="34" charset="0"/>
                <a:ea typeface="+mn-ea"/>
                <a:cs typeface="Arial" panose="020B0604020202020204" pitchFamily="34" charset="0"/>
              </a:rPr>
              <a:t>paredzamās izmaksas</a:t>
            </a:r>
            <a:r>
              <a:rPr lang="fi-FI" sz="1200" kern="1200" dirty="0">
                <a:solidFill>
                  <a:srgbClr val="800024"/>
                </a:solidFill>
                <a:latin typeface="Arial" panose="020B0604020202020204" pitchFamily="34" charset="0"/>
                <a:ea typeface="+mn-ea"/>
                <a:cs typeface="Arial" panose="020B0604020202020204" pitchFamily="34" charset="0"/>
              </a:rPr>
              <a:t> 2 720 552,50 EUR</a:t>
            </a:r>
            <a:endParaRPr lang="lv-LV" sz="1200" kern="1200" dirty="0">
              <a:solidFill>
                <a:srgbClr val="800024"/>
              </a:solidFill>
              <a:latin typeface="Arial" panose="020B0604020202020204" pitchFamily="34" charset="0"/>
              <a:ea typeface="+mn-ea"/>
              <a:cs typeface="Arial" panose="020B0604020202020204" pitchFamily="34" charset="0"/>
            </a:endParaRPr>
          </a:p>
          <a:p>
            <a:pPr marL="171450" lvl="0" indent="-171450" defTabSz="622300">
              <a:lnSpc>
                <a:spcPct val="90000"/>
              </a:lnSpc>
              <a:spcBef>
                <a:spcPct val="0"/>
              </a:spcBef>
              <a:spcAft>
                <a:spcPct val="35000"/>
              </a:spcAft>
              <a:buClrTx/>
              <a:buFont typeface="Arial" panose="020B0604020202020204" pitchFamily="34" charset="0"/>
              <a:buChar char="•"/>
              <a:defRPr/>
            </a:pPr>
            <a:r>
              <a:rPr lang="lv-LV" sz="1200" b="1" kern="1200" dirty="0">
                <a:solidFill>
                  <a:schemeClr val="tx1"/>
                </a:solidFill>
                <a:latin typeface="Arial" panose="020B0604020202020204" pitchFamily="34" charset="0"/>
                <a:ea typeface="+mn-ea"/>
                <a:cs typeface="Arial" panose="020B0604020202020204" pitchFamily="34" charset="0"/>
              </a:rPr>
              <a:t>Latviešu valoda bērniem – īsteno 18 pakalpojuma sniedzēji</a:t>
            </a:r>
          </a:p>
          <a:p>
            <a:pPr marL="171450" lvl="0" indent="-171450" defTabSz="622300">
              <a:lnSpc>
                <a:spcPct val="90000"/>
              </a:lnSpc>
              <a:spcBef>
                <a:spcPct val="0"/>
              </a:spcBef>
              <a:spcAft>
                <a:spcPct val="35000"/>
              </a:spcAft>
              <a:buClrTx/>
              <a:buFont typeface="Arial" panose="020B0604020202020204" pitchFamily="34" charset="0"/>
              <a:buChar char="•"/>
              <a:defRPr/>
            </a:pPr>
            <a:r>
              <a:rPr lang="lv-LV" sz="1200" kern="1200" dirty="0">
                <a:solidFill>
                  <a:srgbClr val="800024"/>
                </a:solidFill>
                <a:latin typeface="Arial" panose="020B0604020202020204" pitchFamily="34" charset="0"/>
                <a:ea typeface="+mn-ea"/>
                <a:cs typeface="Arial" panose="020B0604020202020204" pitchFamily="34" charset="0"/>
              </a:rPr>
              <a:t>Pieteikušies 1 478 bērni</a:t>
            </a:r>
          </a:p>
          <a:p>
            <a:pPr marL="171450" lvl="0" indent="-171450" defTabSz="622300">
              <a:lnSpc>
                <a:spcPct val="90000"/>
              </a:lnSpc>
              <a:spcBef>
                <a:spcPct val="0"/>
              </a:spcBef>
              <a:spcAft>
                <a:spcPct val="35000"/>
              </a:spcAft>
              <a:buClrTx/>
              <a:buFont typeface="Arial" panose="020B0604020202020204" pitchFamily="34" charset="0"/>
              <a:buChar char="•"/>
              <a:defRPr/>
            </a:pPr>
            <a:r>
              <a:rPr lang="lv-LV" sz="1200" kern="1200" dirty="0">
                <a:solidFill>
                  <a:srgbClr val="800024"/>
                </a:solidFill>
                <a:latin typeface="Arial" panose="020B0604020202020204" pitchFamily="34" charset="0"/>
                <a:ea typeface="+mn-ea"/>
                <a:cs typeface="Arial" panose="020B0604020202020204" pitchFamily="34" charset="0"/>
              </a:rPr>
              <a:t>Paredzamās izmaksas 909 254,40 EUR</a:t>
            </a:r>
          </a:p>
          <a:p>
            <a:pPr marL="171450" lvl="0" indent="-171450" defTabSz="622300">
              <a:lnSpc>
                <a:spcPct val="90000"/>
              </a:lnSpc>
              <a:spcBef>
                <a:spcPct val="0"/>
              </a:spcBef>
              <a:spcAft>
                <a:spcPct val="35000"/>
              </a:spcAft>
              <a:buClrTx/>
              <a:buFont typeface="Arial" panose="020B0604020202020204" pitchFamily="34" charset="0"/>
              <a:buChar char="•"/>
              <a:defRPr/>
            </a:pPr>
            <a:endParaRPr lang="lv-LV" sz="1200" kern="1200" dirty="0">
              <a:solidFill>
                <a:srgbClr val="800024"/>
              </a:solidFill>
              <a:latin typeface="Arial" panose="020B0604020202020204" pitchFamily="34" charset="0"/>
              <a:ea typeface="+mn-ea"/>
              <a:cs typeface="Arial" panose="020B0604020202020204" pitchFamily="34" charset="0"/>
            </a:endParaRPr>
          </a:p>
        </p:txBody>
      </p:sp>
      <p:sp>
        <p:nvSpPr>
          <p:cNvPr id="33" name="TextBox 32">
            <a:extLst>
              <a:ext uri="{FF2B5EF4-FFF2-40B4-BE49-F238E27FC236}">
                <a16:creationId xmlns:a16="http://schemas.microsoft.com/office/drawing/2014/main" id="{5BB41159-68C2-AE00-A084-916FE39058E2}"/>
              </a:ext>
            </a:extLst>
          </p:cNvPr>
          <p:cNvSpPr txBox="1"/>
          <p:nvPr/>
        </p:nvSpPr>
        <p:spPr>
          <a:xfrm>
            <a:off x="8159982" y="2427056"/>
            <a:ext cx="2908307" cy="924869"/>
          </a:xfrm>
          <a:prstGeom prst="rect">
            <a:avLst/>
          </a:prstGeom>
          <a:noFill/>
        </p:spPr>
        <p:txBody>
          <a:bodyPr wrap="square" lIns="91440" tIns="45720" rIns="91440" bIns="45720" anchor="t">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cs typeface="Arial"/>
                <a:sym typeface="Arial"/>
              </a:rPr>
              <a:t>Atbalsta</a:t>
            </a:r>
            <a:r>
              <a:rPr kumimoji="0" lang="lv-LV" sz="1400" b="1" i="0" u="none" strike="noStrike" kern="1200" cap="none" spc="0" normalizeH="0" baseline="0" noProof="0" dirty="0">
                <a:ln>
                  <a:noFill/>
                </a:ln>
                <a:solidFill>
                  <a:srgbClr val="000000"/>
                </a:solidFill>
                <a:effectLst/>
                <a:uLnTx/>
                <a:uFillTx/>
                <a:latin typeface="Arial"/>
                <a:cs typeface="Arial"/>
                <a:sym typeface="Arial"/>
              </a:rPr>
              <a:t> pakas un konsultācijas</a:t>
            </a:r>
          </a:p>
          <a:p>
            <a:pPr lvl="0" algn="ctr" defTabSz="622300">
              <a:lnSpc>
                <a:spcPct val="90000"/>
              </a:lnSpc>
              <a:spcBef>
                <a:spcPct val="0"/>
              </a:spcBef>
              <a:spcAft>
                <a:spcPct val="35000"/>
              </a:spcAft>
              <a:defRPr/>
            </a:pPr>
            <a:r>
              <a:rPr lang="lv-LV" sz="1200" dirty="0">
                <a:solidFill>
                  <a:schemeClr val="accent2"/>
                </a:solidFill>
              </a:rPr>
              <a:t>14 669  paku komplekti</a:t>
            </a:r>
          </a:p>
          <a:p>
            <a:pPr lvl="0" algn="ctr" defTabSz="622300">
              <a:lnSpc>
                <a:spcPct val="90000"/>
              </a:lnSpc>
              <a:spcBef>
                <a:spcPct val="0"/>
              </a:spcBef>
              <a:spcAft>
                <a:spcPct val="35000"/>
              </a:spcAft>
              <a:defRPr/>
            </a:pPr>
            <a:r>
              <a:rPr kumimoji="0" lang="lv-LV" sz="1200" i="0" u="none" strike="noStrike" kern="1200" cap="none" spc="0" normalizeH="0" baseline="0" noProof="0" dirty="0">
                <a:ln>
                  <a:noFill/>
                </a:ln>
                <a:solidFill>
                  <a:schemeClr val="accent2"/>
                </a:solidFill>
                <a:effectLst/>
                <a:uLnTx/>
                <a:uFillTx/>
                <a:latin typeface="Arial"/>
                <a:cs typeface="Arial"/>
                <a:sym typeface="Arial"/>
              </a:rPr>
              <a:t>118 personas </a:t>
            </a:r>
            <a:r>
              <a:rPr lang="lv-LV" sz="1200" kern="1200" dirty="0">
                <a:solidFill>
                  <a:schemeClr val="accent2"/>
                </a:solidFill>
              </a:rPr>
              <a:t>iesaistītas</a:t>
            </a:r>
            <a:r>
              <a:rPr kumimoji="0" lang="lv-LV" sz="1200" i="0" u="none" strike="noStrike" kern="1200" cap="none" spc="0" normalizeH="0" baseline="0" noProof="0" dirty="0">
                <a:ln>
                  <a:noFill/>
                </a:ln>
                <a:solidFill>
                  <a:schemeClr val="accent2"/>
                </a:solidFill>
                <a:effectLst/>
                <a:uLnTx/>
                <a:uFillTx/>
                <a:latin typeface="Arial"/>
                <a:cs typeface="Arial"/>
                <a:sym typeface="Arial"/>
              </a:rPr>
              <a:t> papildpasākumos t.sk. konsultācijās</a:t>
            </a:r>
          </a:p>
        </p:txBody>
      </p:sp>
      <p:sp>
        <p:nvSpPr>
          <p:cNvPr id="3" name="TextBox 2">
            <a:extLst>
              <a:ext uri="{FF2B5EF4-FFF2-40B4-BE49-F238E27FC236}">
                <a16:creationId xmlns:a16="http://schemas.microsoft.com/office/drawing/2014/main" id="{10F034A4-9BAA-8240-6201-F81EC2A40DD2}"/>
              </a:ext>
            </a:extLst>
          </p:cNvPr>
          <p:cNvSpPr txBox="1"/>
          <p:nvPr/>
        </p:nvSpPr>
        <p:spPr>
          <a:xfrm>
            <a:off x="7924151" y="4386599"/>
            <a:ext cx="3952568" cy="9248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dirty="0" err="1">
                <a:ln>
                  <a:noFill/>
                </a:ln>
                <a:solidFill>
                  <a:srgbClr val="000000"/>
                </a:solidFill>
                <a:effectLst/>
                <a:uLnTx/>
                <a:uFillTx/>
                <a:latin typeface="Arial"/>
                <a:cs typeface="Arial"/>
                <a:sym typeface="Arial"/>
              </a:rPr>
              <a:t>Kultūrorientācijas</a:t>
            </a:r>
            <a:r>
              <a:rPr kumimoji="0" lang="lv-LV" sz="1400" b="1" i="0" u="none" strike="noStrike" kern="0" cap="none" spc="0" normalizeH="0" baseline="0" noProof="0" dirty="0">
                <a:ln>
                  <a:noFill/>
                </a:ln>
                <a:solidFill>
                  <a:srgbClr val="000000"/>
                </a:solidFill>
                <a:effectLst/>
                <a:uLnTx/>
                <a:uFillTx/>
                <a:latin typeface="Arial"/>
                <a:cs typeface="Arial"/>
                <a:sym typeface="Arial"/>
              </a:rPr>
              <a:t> kursi un pasākumi</a:t>
            </a:r>
            <a:endParaRPr kumimoji="0" lang="lv-LV" sz="1400" b="1" i="0" u="none" strike="noStrike" kern="1200" cap="none" spc="0" normalizeH="0" baseline="0" noProof="0" dirty="0">
              <a:ln>
                <a:noFill/>
              </a:ln>
              <a:solidFill>
                <a:srgbClr val="000000"/>
              </a:solidFill>
              <a:effectLst/>
              <a:uLnTx/>
              <a:uFillTx/>
              <a:latin typeface="Arial"/>
              <a:cs typeface="Arial"/>
              <a:sym typeface="Arial"/>
            </a:endParaRPr>
          </a:p>
          <a:p>
            <a:pPr marL="171450" indent="-171450" defTabSz="622300">
              <a:lnSpc>
                <a:spcPct val="90000"/>
              </a:lnSpc>
              <a:spcBef>
                <a:spcPct val="0"/>
              </a:spcBef>
              <a:spcAft>
                <a:spcPct val="35000"/>
              </a:spcAft>
              <a:buClrTx/>
              <a:buFont typeface="Arial" panose="020B0604020202020204" pitchFamily="34" charset="0"/>
              <a:buChar char="•"/>
              <a:defRPr/>
            </a:pPr>
            <a:r>
              <a:rPr lang="lv-LV" sz="1200" kern="1200" dirty="0">
                <a:solidFill>
                  <a:srgbClr val="800024"/>
                </a:solidFill>
                <a:latin typeface="Arial" panose="020B0604020202020204" pitchFamily="34" charset="0"/>
                <a:ea typeface="+mn-ea"/>
                <a:cs typeface="Arial" panose="020B0604020202020204" pitchFamily="34" charset="0"/>
              </a:rPr>
              <a:t>7 682 Ukrainas civiliedzīvotāji (no tiem 2 270 unikālās personas)</a:t>
            </a:r>
          </a:p>
          <a:p>
            <a:pPr marL="171450" indent="-171450" defTabSz="622300">
              <a:lnSpc>
                <a:spcPct val="90000"/>
              </a:lnSpc>
              <a:spcBef>
                <a:spcPct val="0"/>
              </a:spcBef>
              <a:spcAft>
                <a:spcPct val="35000"/>
              </a:spcAft>
              <a:buClrTx/>
              <a:buFont typeface="Arial" panose="020B0604020202020204" pitchFamily="34" charset="0"/>
              <a:buChar char="•"/>
              <a:defRPr/>
            </a:pPr>
            <a:r>
              <a:rPr lang="lv-LV" sz="1200" kern="1200" dirty="0">
                <a:solidFill>
                  <a:srgbClr val="800024"/>
                </a:solidFill>
                <a:latin typeface="Arial" panose="020B0604020202020204" pitchFamily="34" charset="0"/>
                <a:ea typeface="+mn-ea"/>
                <a:cs typeface="Arial" panose="020B0604020202020204" pitchFamily="34" charset="0"/>
              </a:rPr>
              <a:t>Izmaksas 2 230 636,38 EUR </a:t>
            </a: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94484" y="3406040"/>
            <a:ext cx="914400" cy="914400"/>
          </a:xfrm>
          <a:prstGeom prst="rect">
            <a:avLst/>
          </a:prstGeom>
        </p:spPr>
      </p:pic>
      <p:pic>
        <p:nvPicPr>
          <p:cNvPr id="16" name="Graphic 15" descr="Database outline">
            <a:extLst>
              <a:ext uri="{FF2B5EF4-FFF2-40B4-BE49-F238E27FC236}">
                <a16:creationId xmlns:a16="http://schemas.microsoft.com/office/drawing/2014/main" id="{04C11E7C-6BF7-D7C9-E302-DEE11F68EA9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24798" y="1267262"/>
            <a:ext cx="839302" cy="839302"/>
          </a:xfrm>
          <a:prstGeom prst="rect">
            <a:avLst/>
          </a:prstGeom>
        </p:spPr>
      </p:pic>
      <p:sp>
        <p:nvSpPr>
          <p:cNvPr id="17" name="TextBox 16">
            <a:extLst>
              <a:ext uri="{FF2B5EF4-FFF2-40B4-BE49-F238E27FC236}">
                <a16:creationId xmlns:a16="http://schemas.microsoft.com/office/drawing/2014/main" id="{C7B4A58A-130E-59CC-CC26-2A3C202A7E6D}"/>
              </a:ext>
            </a:extLst>
          </p:cNvPr>
          <p:cNvSpPr txBox="1"/>
          <p:nvPr/>
        </p:nvSpPr>
        <p:spPr>
          <a:xfrm>
            <a:off x="4363621" y="2229429"/>
            <a:ext cx="3331357" cy="9248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Integrācijas pasākumu datu bāze</a:t>
            </a:r>
            <a:endParaRPr kumimoji="0" lang="lv-LV" sz="1400" b="1"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 59 projektu īstenotāji</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 1 552 latviešu valodas un </a:t>
            </a:r>
            <a:r>
              <a:rPr kumimoji="0" lang="lv-LV" sz="1200" b="0" i="0" u="none" strike="noStrike" kern="0" cap="none" spc="0" normalizeH="0" baseline="0" noProof="0" dirty="0" err="1">
                <a:ln>
                  <a:noFill/>
                </a:ln>
                <a:solidFill>
                  <a:srgbClr val="800024"/>
                </a:solidFill>
                <a:effectLst/>
                <a:uLnTx/>
                <a:uFillTx/>
                <a:latin typeface="Arial"/>
                <a:cs typeface="Arial"/>
                <a:sym typeface="Arial"/>
              </a:rPr>
              <a:t>kultūrorientācijas</a:t>
            </a:r>
            <a:r>
              <a:rPr kumimoji="0" lang="lv-LV" sz="1200" b="0" i="0" u="none" strike="noStrike" kern="0" cap="none" spc="0" normalizeH="0" baseline="0" noProof="0" dirty="0">
                <a:ln>
                  <a:noFill/>
                </a:ln>
                <a:solidFill>
                  <a:srgbClr val="800024"/>
                </a:solidFill>
                <a:effectLst/>
                <a:uLnTx/>
                <a:uFillTx/>
                <a:latin typeface="Arial"/>
                <a:cs typeface="Arial"/>
                <a:sym typeface="Arial"/>
              </a:rPr>
              <a:t> kursi un pasākumi</a:t>
            </a:r>
          </a:p>
        </p:txBody>
      </p:sp>
      <p:pic>
        <p:nvPicPr>
          <p:cNvPr id="15" name="Picture 14">
            <a:extLst>
              <a:ext uri="{FF2B5EF4-FFF2-40B4-BE49-F238E27FC236}">
                <a16:creationId xmlns:a16="http://schemas.microsoft.com/office/drawing/2014/main" id="{7747FEE6-6E5B-835C-A4C4-718C14CD0619}"/>
              </a:ext>
            </a:extLst>
          </p:cNvPr>
          <p:cNvPicPr>
            <a:picLocks noChangeAspect="1"/>
          </p:cNvPicPr>
          <p:nvPr/>
        </p:nvPicPr>
        <p:blipFill>
          <a:blip r:embed="rId11"/>
          <a:srcRect b="42798"/>
          <a:stretch/>
        </p:blipFill>
        <p:spPr>
          <a:xfrm>
            <a:off x="1235962" y="3399587"/>
            <a:ext cx="1775614" cy="1033129"/>
          </a:xfrm>
          <a:prstGeom prst="rect">
            <a:avLst/>
          </a:prstGeom>
        </p:spPr>
      </p:pic>
      <p:sp>
        <p:nvSpPr>
          <p:cNvPr id="20" name="TextBox 19">
            <a:extLst>
              <a:ext uri="{FF2B5EF4-FFF2-40B4-BE49-F238E27FC236}">
                <a16:creationId xmlns:a16="http://schemas.microsoft.com/office/drawing/2014/main" id="{53EDDA3E-7C12-C628-7321-56000B2A22B3}"/>
              </a:ext>
            </a:extLst>
          </p:cNvPr>
          <p:cNvSpPr txBox="1"/>
          <p:nvPr/>
        </p:nvSpPr>
        <p:spPr>
          <a:xfrm>
            <a:off x="423405" y="4318676"/>
            <a:ext cx="3578942" cy="523220"/>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Apliecība «Goda ģimene» </a:t>
            </a:r>
            <a:r>
              <a:rPr kumimoji="0" lang="lv-LV" sz="1400" b="1" i="0" u="none" strike="noStrike" kern="1200" cap="none" spc="0" normalizeH="0" baseline="0" noProof="0" dirty="0" err="1">
                <a:ln>
                  <a:noFill/>
                </a:ln>
                <a:solidFill>
                  <a:srgbClr val="000000"/>
                </a:solidFill>
                <a:effectLst/>
                <a:uLnTx/>
                <a:uFillTx/>
                <a:latin typeface="Arial"/>
                <a:cs typeface="Arial"/>
                <a:sym typeface="Arial"/>
              </a:rPr>
              <a:t>daudzbērnu</a:t>
            </a:r>
            <a:r>
              <a:rPr kumimoji="0" lang="lv-LV" sz="1400" b="1" i="0" u="none" strike="noStrike" kern="1200" cap="none" spc="0" normalizeH="0" baseline="0" noProof="0" dirty="0">
                <a:ln>
                  <a:noFill/>
                </a:ln>
                <a:solidFill>
                  <a:srgbClr val="000000"/>
                </a:solidFill>
                <a:effectLst/>
                <a:uLnTx/>
                <a:uFillTx/>
                <a:latin typeface="Arial"/>
                <a:cs typeface="Arial"/>
                <a:sym typeface="Arial"/>
              </a:rPr>
              <a:t> ģimenēm no Ukrainas</a:t>
            </a:r>
            <a:endParaRPr kumimoji="0" lang="lv-LV" sz="1400" b="1" i="0" u="none" strike="noStrike" kern="0" cap="none" spc="0" normalizeH="0" baseline="0" noProof="0" dirty="0">
              <a:ln>
                <a:noFill/>
              </a:ln>
              <a:solidFill>
                <a:srgbClr val="000000"/>
              </a:solidFill>
              <a:effectLst/>
              <a:uLnTx/>
              <a:uFillTx/>
              <a:latin typeface="Arial"/>
              <a:cs typeface="Arial"/>
              <a:sym typeface="Arial"/>
            </a:endParaRPr>
          </a:p>
        </p:txBody>
      </p:sp>
      <p:pic>
        <p:nvPicPr>
          <p:cNvPr id="6" name="Picture 5" descr="A map of latvia with red pins&#10;&#10;Description automatically generated">
            <a:extLst>
              <a:ext uri="{FF2B5EF4-FFF2-40B4-BE49-F238E27FC236}">
                <a16:creationId xmlns:a16="http://schemas.microsoft.com/office/drawing/2014/main" id="{8B50B369-7909-08FE-665C-E0D793AC0BC6}"/>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imgEffect>
                  </a14:imgLayer>
                </a14:imgProps>
              </a:ext>
            </a:extLst>
          </a:blip>
          <a:stretch>
            <a:fillRect/>
          </a:stretch>
        </p:blipFill>
        <p:spPr>
          <a:xfrm>
            <a:off x="1423301" y="1352078"/>
            <a:ext cx="1775615" cy="1041435"/>
          </a:xfrm>
          <a:prstGeom prst="rect">
            <a:avLst/>
          </a:prstGeom>
          <a:ln>
            <a:noFill/>
          </a:ln>
        </p:spPr>
      </p:pic>
      <p:sp>
        <p:nvSpPr>
          <p:cNvPr id="7" name="TextBox 6">
            <a:extLst>
              <a:ext uri="{FF2B5EF4-FFF2-40B4-BE49-F238E27FC236}">
                <a16:creationId xmlns:a16="http://schemas.microsoft.com/office/drawing/2014/main" id="{22B96333-520A-93B9-3F44-F6CD5290E682}"/>
              </a:ext>
            </a:extLst>
          </p:cNvPr>
          <p:cNvSpPr txBox="1"/>
          <p:nvPr/>
        </p:nvSpPr>
        <p:spPr>
          <a:xfrm>
            <a:off x="368008" y="2367317"/>
            <a:ext cx="3886200" cy="1032270"/>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V</a:t>
            </a:r>
            <a:r>
              <a:rPr kumimoji="0" lang="lv-LV" sz="1400" b="1" i="0" u="none" strike="noStrike" kern="0" cap="none" spc="0" normalizeH="0" baseline="0" noProof="0" dirty="0" err="1">
                <a:ln>
                  <a:noFill/>
                </a:ln>
                <a:solidFill>
                  <a:srgbClr val="000000"/>
                </a:solidFill>
                <a:effectLst/>
                <a:uLnTx/>
                <a:uFillTx/>
                <a:latin typeface="Arial"/>
                <a:ea typeface="Verdana"/>
                <a:cs typeface="Arial"/>
                <a:sym typeface="Arial"/>
              </a:rPr>
              <a:t>ienas</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pieturas aģentūra</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800024"/>
                </a:solidFill>
                <a:effectLst/>
                <a:uLnTx/>
                <a:uFillTx/>
                <a:latin typeface="Arial"/>
                <a:ea typeface="Verdana"/>
                <a:cs typeface="Arial"/>
                <a:sym typeface="Arial"/>
              </a:rPr>
              <a:t> </a:t>
            </a: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Filiāles: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rgbClr val="800024"/>
                </a:solidFill>
                <a:effectLst/>
                <a:uLnTx/>
                <a:uFillTx/>
                <a:latin typeface="Arial"/>
                <a:ea typeface="Verdana"/>
                <a:cs typeface="Arial"/>
                <a:sym typeface="Arial"/>
              </a:rPr>
              <a:t> </a:t>
            </a:r>
            <a:r>
              <a:rPr kumimoji="0" lang="en-US" sz="1200" b="0" i="0" u="none" strike="noStrike" kern="0" cap="none" spc="0" normalizeH="0" baseline="0" noProof="0" dirty="0" err="1">
                <a:ln>
                  <a:noFill/>
                </a:ln>
                <a:solidFill>
                  <a:srgbClr val="800024"/>
                </a:solidFill>
                <a:effectLst/>
                <a:uLnTx/>
                <a:uFillTx/>
                <a:latin typeface="Arial"/>
                <a:ea typeface="Verdana"/>
                <a:cs typeface="Arial"/>
                <a:sym typeface="Arial"/>
              </a:rPr>
              <a:t>Rīgā</a:t>
            </a: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 Jelgavā,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Daugavpilī, Valmierā </a:t>
            </a:r>
            <a:r>
              <a:rPr kumimoji="0" lang="lv-LV" sz="1200" b="0" i="0" u="none" strike="noStrike" kern="0" cap="none" spc="0" normalizeH="0" baseline="0" noProof="0">
                <a:ln>
                  <a:noFill/>
                </a:ln>
                <a:solidFill>
                  <a:srgbClr val="800024"/>
                </a:solidFill>
                <a:effectLst/>
                <a:uLnTx/>
                <a:uFillTx/>
                <a:latin typeface="Arial"/>
                <a:ea typeface="Verdana"/>
                <a:cs typeface="Arial"/>
                <a:sym typeface="Arial"/>
              </a:rPr>
              <a:t>un Liepājā</a:t>
            </a:r>
            <a:endParaRPr kumimoji="0" lang="en-US" sz="1200" b="0" i="0" u="none" strike="noStrike" kern="0" cap="none" spc="0" normalizeH="0" baseline="0" noProof="0" dirty="0">
              <a:ln>
                <a:noFill/>
              </a:ln>
              <a:solidFill>
                <a:srgbClr val="800024"/>
              </a:solidFill>
              <a:effectLst/>
              <a:uLnTx/>
              <a:uFillTx/>
              <a:latin typeface="Arial"/>
              <a:ea typeface="Verdana"/>
              <a:cs typeface="Arial"/>
              <a:sym typeface="Arial"/>
            </a:endParaRPr>
          </a:p>
        </p:txBody>
      </p:sp>
    </p:spTree>
    <p:extLst>
      <p:ext uri="{BB962C8B-B14F-4D97-AF65-F5344CB8AC3E}">
        <p14:creationId xmlns:p14="http://schemas.microsoft.com/office/powerpoint/2010/main" val="23006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27459-ECDD-57F7-4057-8AD633FDE4FA}"/>
            </a:ext>
          </a:extLst>
        </p:cNvPr>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A849138B-88A7-A296-D656-EB51E0E53D9F}"/>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50</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7F2BE4C0-34C7-6F8F-CBA3-9C567A5E81B9}"/>
              </a:ext>
            </a:extLst>
          </p:cNvPr>
          <p:cNvSpPr>
            <a:spLocks noGrp="1"/>
          </p:cNvSpPr>
          <p:nvPr>
            <p:ph type="title"/>
          </p:nvPr>
        </p:nvSpPr>
        <p:spPr>
          <a:xfrm>
            <a:off x="721248" y="355532"/>
            <a:ext cx="10749504" cy="1123578"/>
          </a:xfrm>
        </p:spPr>
        <p:txBody>
          <a:bodyPr>
            <a:normAutofit fontScale="90000"/>
          </a:bodyPr>
          <a:lstStyle/>
          <a:p>
            <a:pPr algn="ctr"/>
            <a:r>
              <a:rPr lang="lv-LV" sz="4000" b="1" kern="1200" dirty="0"/>
              <a:t>Vienas pieturas aģentūras</a:t>
            </a:r>
            <a:br>
              <a:rPr lang="lv-LV" sz="4000" b="1" kern="1200" dirty="0"/>
            </a:br>
            <a:r>
              <a:rPr lang="lv-LV" sz="4000" kern="1200" dirty="0"/>
              <a:t>atbalsts </a:t>
            </a:r>
            <a:r>
              <a:rPr lang="lv-LV" dirty="0"/>
              <a:t>Ukrainas civiliedzīvotājiem </a:t>
            </a:r>
            <a:br>
              <a:rPr lang="lv-LV" dirty="0"/>
            </a:br>
            <a:r>
              <a:rPr lang="lv-LV" sz="2200" dirty="0"/>
              <a:t>(dati 01.07.2025.-19.11.2025.)</a:t>
            </a:r>
            <a:endParaRPr lang="lv-LV" dirty="0"/>
          </a:p>
        </p:txBody>
      </p:sp>
      <p:sp>
        <p:nvSpPr>
          <p:cNvPr id="34" name="TextBox 33">
            <a:extLst>
              <a:ext uri="{FF2B5EF4-FFF2-40B4-BE49-F238E27FC236}">
                <a16:creationId xmlns:a16="http://schemas.microsoft.com/office/drawing/2014/main" id="{D4016BC7-A034-E27D-E547-F08302F15B2B}"/>
              </a:ext>
            </a:extLst>
          </p:cNvPr>
          <p:cNvSpPr txBox="1"/>
          <p:nvPr/>
        </p:nvSpPr>
        <p:spPr>
          <a:xfrm>
            <a:off x="2825210" y="4725088"/>
            <a:ext cx="3769825"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Rakstiskā tulkošana</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152</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rakstisk</a:t>
            </a:r>
            <a:r>
              <a:rPr kumimoji="0" lang="lv-LV"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ās</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tulkošanas</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reizes </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128 personām</a:t>
            </a:r>
          </a:p>
        </p:txBody>
      </p:sp>
      <p:sp>
        <p:nvSpPr>
          <p:cNvPr id="11" name="TextBox 10">
            <a:extLst>
              <a:ext uri="{FF2B5EF4-FFF2-40B4-BE49-F238E27FC236}">
                <a16:creationId xmlns:a16="http://schemas.microsoft.com/office/drawing/2014/main" id="{3F63214F-77DB-77BC-E8F8-13F6A0FBA083}"/>
              </a:ext>
            </a:extLst>
          </p:cNvPr>
          <p:cNvSpPr txBox="1"/>
          <p:nvPr/>
        </p:nvSpPr>
        <p:spPr>
          <a:xfrm>
            <a:off x="-103684" y="2884503"/>
            <a:ext cx="3886200" cy="810671"/>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VPA sniegtās konsultācijas, tai sk. I</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nformatīvais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zvanu</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centrs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2 298 konsultācijas 1 023 personām</a:t>
            </a:r>
          </a:p>
        </p:txBody>
      </p:sp>
      <p:pic>
        <p:nvPicPr>
          <p:cNvPr id="21" name="Graphic 20" descr="Scales of justice outline">
            <a:extLst>
              <a:ext uri="{FF2B5EF4-FFF2-40B4-BE49-F238E27FC236}">
                <a16:creationId xmlns:a16="http://schemas.microsoft.com/office/drawing/2014/main" id="{DB442D0D-B882-8673-E0FB-9FF9BA6E1DF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134859" y="3914863"/>
            <a:ext cx="847684" cy="718418"/>
          </a:xfrm>
          <a:prstGeom prst="rect">
            <a:avLst/>
          </a:prstGeom>
        </p:spPr>
      </p:pic>
      <p:sp>
        <p:nvSpPr>
          <p:cNvPr id="22" name="TextBox 21">
            <a:extLst>
              <a:ext uri="{FF2B5EF4-FFF2-40B4-BE49-F238E27FC236}">
                <a16:creationId xmlns:a16="http://schemas.microsoft.com/office/drawing/2014/main" id="{A8FF8370-B313-DDA8-DAAD-E572B5E1C9BD}"/>
              </a:ext>
            </a:extLst>
          </p:cNvPr>
          <p:cNvSpPr txBox="1"/>
          <p:nvPr/>
        </p:nvSpPr>
        <p:spPr>
          <a:xfrm>
            <a:off x="405262" y="4678782"/>
            <a:ext cx="2458253" cy="565745"/>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Juridiskās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konsultācijas</a:t>
            </a:r>
            <a:endParaRPr kumimoji="0" lang="lv-LV" sz="1400" b="1" i="0" u="none" strike="noStrike" kern="0" cap="none" spc="0" normalizeH="0" baseline="0" noProof="0" dirty="0">
              <a:ln>
                <a:noFill/>
              </a:ln>
              <a:solidFill>
                <a:srgbClr val="000000"/>
              </a:solidFill>
              <a:effectLst/>
              <a:uLnTx/>
              <a:uFillTx/>
              <a:latin typeface="Arial"/>
              <a:ea typeface="Verdana"/>
              <a:cs typeface="Arial"/>
              <a:sym typeface="Arial"/>
            </a:endParaRP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1 konsultācija, 1 persona</a:t>
            </a:r>
          </a:p>
        </p:txBody>
      </p:sp>
      <p:sp>
        <p:nvSpPr>
          <p:cNvPr id="24" name="TextBox 23">
            <a:extLst>
              <a:ext uri="{FF2B5EF4-FFF2-40B4-BE49-F238E27FC236}">
                <a16:creationId xmlns:a16="http://schemas.microsoft.com/office/drawing/2014/main" id="{67BA1B61-C754-7267-BBC7-B143CCC209D2}"/>
              </a:ext>
            </a:extLst>
          </p:cNvPr>
          <p:cNvSpPr txBox="1"/>
          <p:nvPr/>
        </p:nvSpPr>
        <p:spPr>
          <a:xfrm>
            <a:off x="2660418" y="5397026"/>
            <a:ext cx="51784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4800" b="0" i="0" u="none" strike="noStrike" kern="0" cap="none" spc="0" normalizeH="0" baseline="0" noProof="0" dirty="0">
                <a:ln>
                  <a:noFill/>
                </a:ln>
                <a:solidFill>
                  <a:srgbClr val="9CAFAF">
                    <a:lumMod val="75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endParaRPr kumimoji="0" lang="lv-LV" sz="4800" b="0" i="0" u="none" strike="noStrike" kern="0" cap="none" spc="0" normalizeH="0" baseline="0" noProof="0" dirty="0">
              <a:ln>
                <a:noFill/>
              </a:ln>
              <a:solidFill>
                <a:srgbClr val="9CAFAF">
                  <a:lumMod val="75000"/>
                </a:srgbClr>
              </a:solidFill>
              <a:effectLst/>
              <a:uLnTx/>
              <a:uFillTx/>
              <a:latin typeface="Arial"/>
              <a:cs typeface="Arial"/>
              <a:sym typeface="Arial"/>
            </a:endParaRPr>
          </a:p>
        </p:txBody>
      </p:sp>
      <p:sp>
        <p:nvSpPr>
          <p:cNvPr id="25" name="TextBox 24">
            <a:extLst>
              <a:ext uri="{FF2B5EF4-FFF2-40B4-BE49-F238E27FC236}">
                <a16:creationId xmlns:a16="http://schemas.microsoft.com/office/drawing/2014/main" id="{CE22CE1C-3779-1665-EA8D-D9AA89D948DF}"/>
              </a:ext>
            </a:extLst>
          </p:cNvPr>
          <p:cNvSpPr txBox="1"/>
          <p:nvPr/>
        </p:nvSpPr>
        <p:spPr>
          <a:xfrm>
            <a:off x="1881791" y="6060566"/>
            <a:ext cx="2458253" cy="552139"/>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Psiholoģiskais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atbalsts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496 konsultācijas 99 personām</a:t>
            </a:r>
          </a:p>
        </p:txBody>
      </p:sp>
      <p:pic>
        <p:nvPicPr>
          <p:cNvPr id="27" name="Graphic 26" descr="Subtitles outline">
            <a:extLst>
              <a:ext uri="{FF2B5EF4-FFF2-40B4-BE49-F238E27FC236}">
                <a16:creationId xmlns:a16="http://schemas.microsoft.com/office/drawing/2014/main" id="{77853315-69CA-01F3-A4F8-CB0DB7975DD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924179" y="3889831"/>
            <a:ext cx="914400" cy="914400"/>
          </a:xfrm>
          <a:prstGeom prst="rect">
            <a:avLst/>
          </a:prstGeom>
        </p:spPr>
      </p:pic>
      <p:sp>
        <p:nvSpPr>
          <p:cNvPr id="15" name="TextBox 14">
            <a:extLst>
              <a:ext uri="{FF2B5EF4-FFF2-40B4-BE49-F238E27FC236}">
                <a16:creationId xmlns:a16="http://schemas.microsoft.com/office/drawing/2014/main" id="{51ABFCC6-A8CD-13B4-2173-E5447BEA656A}"/>
              </a:ext>
            </a:extLst>
          </p:cNvPr>
          <p:cNvSpPr txBox="1"/>
          <p:nvPr/>
        </p:nvSpPr>
        <p:spPr>
          <a:xfrm>
            <a:off x="3211079" y="2942970"/>
            <a:ext cx="2739308" cy="925894"/>
          </a:xfrm>
          <a:prstGeom prst="rect">
            <a:avLst/>
          </a:prstGeom>
          <a:noFill/>
        </p:spPr>
        <p:txBody>
          <a:bodyPr wrap="square">
            <a:spAutoFit/>
          </a:bodyPr>
          <a:lstStyle/>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Individuālais atbalsts </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en-US" sz="1400" b="0" i="0" u="none" strike="noStrike" kern="0" cap="none" spc="0" normalizeH="0" baseline="0" noProof="0" dirty="0">
              <a:ln>
                <a:noFill/>
              </a:ln>
              <a:solidFill>
                <a:srgbClr val="000000"/>
              </a:solidFill>
              <a:effectLst/>
              <a:uLnTx/>
              <a:uFillTx/>
              <a:latin typeface="Segoe UI" panose="020B0502040204020203"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sociālekonomiskajā iekļaušanā</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sniegts 258 personām</a:t>
            </a:r>
            <a:endParaRPr kumimoji="0" lang="en-US" sz="1200" b="0" i="0" u="none" strike="noStrike" kern="0" cap="none" spc="0" normalizeH="0" baseline="0" noProof="0" dirty="0">
              <a:ln>
                <a:noFill/>
              </a:ln>
              <a:solidFill>
                <a:srgbClr val="800024"/>
              </a:solidFill>
              <a:effectLst/>
              <a:uLnTx/>
              <a:uFillTx/>
              <a:latin typeface="Segoe UI" panose="020B0502040204020203" pitchFamily="34" charset="0"/>
              <a:cs typeface="Arial"/>
              <a:sym typeface="Arial"/>
            </a:endParaRPr>
          </a:p>
        </p:txBody>
      </p:sp>
      <p:pic>
        <p:nvPicPr>
          <p:cNvPr id="18" name="Graphic 11" descr="Users outline">
            <a:extLst>
              <a:ext uri="{FF2B5EF4-FFF2-40B4-BE49-F238E27FC236}">
                <a16:creationId xmlns:a16="http://schemas.microsoft.com/office/drawing/2014/main" id="{532199BD-BAFC-C3E9-C768-F38A0772A7B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190300" y="2077935"/>
            <a:ext cx="847684" cy="833369"/>
          </a:xfrm>
          <a:prstGeom prst="rect">
            <a:avLst/>
          </a:prstGeom>
        </p:spPr>
      </p:pic>
      <p:pic>
        <p:nvPicPr>
          <p:cNvPr id="4" name="Content Placeholder 12" descr="Speaker phone outline">
            <a:extLst>
              <a:ext uri="{FF2B5EF4-FFF2-40B4-BE49-F238E27FC236}">
                <a16:creationId xmlns:a16="http://schemas.microsoft.com/office/drawing/2014/main" id="{114942EE-52DB-E685-8EBC-AFDB6350A01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302731" y="2077935"/>
            <a:ext cx="847684" cy="861918"/>
          </a:xfrm>
          <a:prstGeom prst="rect">
            <a:avLst/>
          </a:prstGeom>
        </p:spPr>
      </p:pic>
      <p:graphicFrame>
        <p:nvGraphicFramePr>
          <p:cNvPr id="10" name="Diagramma 9">
            <a:extLst>
              <a:ext uri="{FF2B5EF4-FFF2-40B4-BE49-F238E27FC236}">
                <a16:creationId xmlns:a16="http://schemas.microsoft.com/office/drawing/2014/main" id="{B5EB93E5-928B-F460-1E4D-2123FC8885D7}"/>
              </a:ext>
            </a:extLst>
          </p:cNvPr>
          <p:cNvGraphicFramePr/>
          <p:nvPr/>
        </p:nvGraphicFramePr>
        <p:xfrm>
          <a:off x="5950387" y="2077935"/>
          <a:ext cx="6274900" cy="3967940"/>
        </p:xfrm>
        <a:graphic>
          <a:graphicData uri="http://schemas.openxmlformats.org/drawingml/2006/chart">
            <c:chart xmlns:c="http://schemas.openxmlformats.org/drawingml/2006/chart" xmlns:r="http://schemas.openxmlformats.org/officeDocument/2006/relationships" r:id="rId11"/>
          </a:graphicData>
        </a:graphic>
      </p:graphicFrame>
    </p:spTree>
    <p:extLst>
      <p:ext uri="{BB962C8B-B14F-4D97-AF65-F5344CB8AC3E}">
        <p14:creationId xmlns:p14="http://schemas.microsoft.com/office/powerpoint/2010/main" val="425187005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32"/>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32" name="Google Shape;332;p32"/>
          <p:cNvPicPr preferRelativeResize="0"/>
          <p:nvPr/>
        </p:nvPicPr>
        <p:blipFill rotWithShape="1">
          <a:blip r:embed="rId4">
            <a:alphaModFix/>
          </a:blip>
          <a:srcRect/>
          <a:stretch/>
        </p:blipFill>
        <p:spPr>
          <a:xfrm>
            <a:off x="55002"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name="90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3.xml><?xml version="1.0" encoding="utf-8"?>
<a:theme xmlns:a="http://schemas.openxmlformats.org/drawingml/2006/main" name="91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4_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42561</TotalTime>
  <Words>5230</Words>
  <Application>Microsoft Office PowerPoint</Application>
  <PresentationFormat>Widescreen</PresentationFormat>
  <Paragraphs>1006</Paragraphs>
  <Slides>51</Slides>
  <Notes>25</Notes>
  <HiddenSlides>0</HiddenSlides>
  <MMClips>0</MMClips>
  <ScaleCrop>false</ScaleCrop>
  <HeadingPairs>
    <vt:vector size="6" baseType="variant">
      <vt:variant>
        <vt:lpstr>Fonts Used</vt:lpstr>
      </vt:variant>
      <vt:variant>
        <vt:i4>8</vt:i4>
      </vt:variant>
      <vt:variant>
        <vt:lpstr>Theme</vt:lpstr>
      </vt:variant>
      <vt:variant>
        <vt:i4>4</vt:i4>
      </vt:variant>
      <vt:variant>
        <vt:lpstr>Slide Titles</vt:lpstr>
      </vt:variant>
      <vt:variant>
        <vt:i4>51</vt:i4>
      </vt:variant>
    </vt:vector>
  </HeadingPairs>
  <TitlesOfParts>
    <vt:vector size="63" baseType="lpstr">
      <vt:lpstr>Aptos</vt:lpstr>
      <vt:lpstr>Arial</vt:lpstr>
      <vt:lpstr>Calibri</vt:lpstr>
      <vt:lpstr>PT Sans</vt:lpstr>
      <vt:lpstr>Segoe UI</vt:lpstr>
      <vt:lpstr>Times New Roman</vt:lpstr>
      <vt:lpstr>Trebuchet MS</vt:lpstr>
      <vt:lpstr>Verdana</vt:lpstr>
      <vt:lpstr>90_Prezentacija_templateLV</vt:lpstr>
      <vt:lpstr>2_Custom Design</vt:lpstr>
      <vt:lpstr>91_Prezentacija_templateLV</vt:lpstr>
      <vt:lpstr>4_Office Theme</vt:lpstr>
      <vt:lpstr>Par aktuālo situāciju atbalsta sniegšanā Ukrainas civiliedzīvotājiem </vt:lpstr>
      <vt:lpstr>Ukrainas pilsoņu ieceļošana Latvijas Republikā  pār ārējo robežu (dati uz 01.12.2025.)</vt:lpstr>
      <vt:lpstr>Ukrainas civiliedzīvotāji Fizisko personu reģistrā (1) (dati uz 01.12.2025.)</vt:lpstr>
      <vt:lpstr>Ukrainas civiliedzīvotāji Fizisko personu reģistrā (2) (dati uz 01.12.2025.)</vt:lpstr>
      <vt:lpstr>Pašvaldībās reģistrētie Ukrainas civiliedzīvotāji (UCASNIR* dati uz 01.12.2025.)</vt:lpstr>
      <vt:lpstr>Aktualitātes (1)</vt:lpstr>
      <vt:lpstr>Aktualitātes (2)</vt:lpstr>
      <vt:lpstr>Aktualitātes (3)</vt:lpstr>
      <vt:lpstr>Vidējais darba ņēmēju skaits un to sadalījums pēc darba ienākumu apmēra*</vt:lpstr>
      <vt:lpstr>Informācija par darba devējiem, kuri nodarbina Ukrainas civiliedzīvotājus (25.11.2025. Darba devēja ziņojumu dati) </vt:lpstr>
      <vt:lpstr>Ukrainas atbalstam piešķirtais finansējums 2022., 2023., 2024. un 2025. gadā, euro </vt:lpstr>
      <vt:lpstr>Par līdzekļu piešķiršanu pašvaldībām kopējie rādītāji par 2024. un 2025. gadu</vt:lpstr>
      <vt:lpstr>PowerPoint Presentation</vt:lpstr>
      <vt:lpstr>Pašvaldību pieprasītā izdevumu kompensācija par izmitināšanas un ēdināšanas pakalpojumiem periodā no 2022.gada līdz 2025.gadam 31.okrobrim</vt:lpstr>
      <vt:lpstr>Pašvaldību pieprasītās izmitināšanas un ēdināšanas pakalpojumu izdevumu kompensācijas dinamika 2025.gadā pa mēnešiem, tūkst. euro</vt:lpstr>
      <vt:lpstr>Pašvaldību pieprasītā izdevumu kompensācija dažādiem izmitināšanas veidiem  2025.gadā pa mēnešiem, tūkst. euro</vt:lpstr>
      <vt:lpstr>PowerPoint Presentation</vt:lpstr>
      <vt:lpstr>PowerPoint Presentation</vt:lpstr>
      <vt:lpstr>PowerPoint Presentation</vt:lpstr>
      <vt:lpstr>Valsts sociālie pabalsti</vt:lpstr>
      <vt:lpstr>Sociālie pakalpojumi (septembra dati)</vt:lpstr>
      <vt:lpstr>PowerPoint Presentation</vt:lpstr>
      <vt:lpstr>PowerPoint Presentation</vt:lpstr>
      <vt:lpstr>PowerPoint Presentation</vt:lpstr>
      <vt:lpstr>PowerPoint Presentation</vt:lpstr>
      <vt:lpstr>PowerPoint Presentation</vt:lpstr>
      <vt:lpstr>Ukrainas iedzīvotāji, kas vērsušies stacionārā ārstniecības iestādē (slimnīcā) mēneša laikā (dati par 01.01.2023.-30.04.2025.) </vt:lpstr>
      <vt:lpstr>Neatliekamā medicīniskā palīdzība  NMPD izpildītie izsaukumi pie Ukrainas  civiliedzīvotājiem sadalījumā pēc izsaukuma rezultāta</vt:lpstr>
      <vt:lpstr>Infekcijas slimību gadījumi Ukrainas civiliedzīvotāju vidū</vt:lpstr>
      <vt:lpstr>               </vt:lpstr>
      <vt:lpstr>PowerPoint Presentation</vt:lpstr>
      <vt:lpstr>Izmaiņas likumdošanā (1)*</vt:lpstr>
      <vt:lpstr>Izmaiņas likumdošanā (2)</vt:lpstr>
      <vt:lpstr>PowerPoint Presentation</vt:lpstr>
      <vt:lpstr>ATBALSTS UKRAINAS CIVILIEDZĪVOTĀJU IZGLĪTĪBAI</vt:lpstr>
      <vt:lpstr>ATBALSTS UKRAINAS CIVILIEDZĪVOTĀJU IZGLĪTĪBAI</vt:lpstr>
      <vt:lpstr>ATBALSTS UKRAINAS CIVILIEDZĪVOTĀJU IZGLĪTĪBAI</vt:lpstr>
      <vt:lpstr>ATBALSTS UKRAINAS CIVILIEDZĪVOTĀJU IZGLĪTĪBAI</vt:lpstr>
      <vt:lpstr>ATBALSTS UKRAINAS CIVILIEDZĪVOTĀJU IZGLĪTĪBAI</vt:lpstr>
      <vt:lpstr>ATBALSTS UKRAINAS CIVILIEDZĪVOTĀJU IZGLĪTĪBAI</vt:lpstr>
      <vt:lpstr>Latviešu valodas mācības</vt:lpstr>
      <vt:lpstr>Kultūrorientācijas kursi</vt:lpstr>
      <vt:lpstr>Nevalstisko organizāciju darbība Ukrainas civiliedzīvotāju atbalstam </vt:lpstr>
      <vt:lpstr>Profesionālās izglītības ieguve</vt:lpstr>
      <vt:lpstr>Profesionālās izglītības ieguve</vt:lpstr>
      <vt:lpstr>Bezmaksas valsts muzeju apmeklējumi</vt:lpstr>
      <vt:lpstr>Latvijas Nacionālās bibliotēkas piedāvājums Ukrainas civiliedzīvotājiem</vt:lpstr>
      <vt:lpstr>Mērķprogramma «Radošo stipendiju programma Ukrainas pilsoņiem»</vt:lpstr>
      <vt:lpstr>Atbalsts  Ukrainas civiliedzīvotājiem (01.07.2025.-19.11.2025.)</vt:lpstr>
      <vt:lpstr>Vienas pieturas aģentūras atbalsts Ukrainas civiliedzīvotājiem  (dati 01.07.2025.-19.11.2025.)</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aktuālo situāciju atbalsta sniegšanā Ukrainas civiliedzīvotājiem</dc:title>
  <dc:creator>Inese Kalniņa</dc:creator>
  <cp:lastModifiedBy>Daina Krūmiņa</cp:lastModifiedBy>
  <cp:revision>1333</cp:revision>
  <cp:lastPrinted>2023-08-31T06:24:39Z</cp:lastPrinted>
  <dcterms:created xsi:type="dcterms:W3CDTF">2014-11-20T14:46:47Z</dcterms:created>
  <dcterms:modified xsi:type="dcterms:W3CDTF">2025-12-04T15:00:03Z</dcterms:modified>
</cp:coreProperties>
</file>