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3" r:id="rId2"/>
    <p:sldId id="267" r:id="rId3"/>
    <p:sldId id="269" r:id="rId4"/>
    <p:sldId id="270" r:id="rId5"/>
    <p:sldId id="271" r:id="rId6"/>
    <p:sldId id="272" r:id="rId7"/>
    <p:sldId id="273" r:id="rId8"/>
    <p:sldId id="266" r:id="rId9"/>
  </p:sldIdLst>
  <p:sldSz cx="12192000" cy="6858000"/>
  <p:notesSz cx="6858000" cy="9144000"/>
  <p:defaultTextStyle>
    <a:defPPr>
      <a:defRPr lang="lv-LV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6765F9B6-C8B7-42C3-9468-89721F4A4B67}">
          <p14:sldIdLst>
            <p14:sldId id="263"/>
            <p14:sldId id="267"/>
            <p14:sldId id="269"/>
            <p14:sldId id="270"/>
            <p14:sldId id="271"/>
            <p14:sldId id="272"/>
            <p14:sldId id="273"/>
            <p14:sldId id="26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intija Gulbe" initials="SG" lastIdx="2" clrIdx="0">
    <p:extLst>
      <p:ext uri="{19B8F6BF-5375-455C-9EA6-DF929625EA0E}">
        <p15:presenceInfo xmlns:p15="http://schemas.microsoft.com/office/powerpoint/2012/main" userId="S::sintija.gulbe@vm.gov.lv::f8605df6-3b6c-494a-831a-5b482e0d887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7636"/>
    <a:srgbClr val="307B8B"/>
    <a:srgbClr val="929000"/>
    <a:srgbClr val="D5FC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484" autoAdjust="0"/>
    <p:restoredTop sz="96327"/>
  </p:normalViewPr>
  <p:slideViewPr>
    <p:cSldViewPr snapToGrid="0">
      <p:cViewPr varScale="1">
        <p:scale>
          <a:sx n="114" d="100"/>
          <a:sy n="114" d="100"/>
        </p:scale>
        <p:origin x="786" y="102"/>
      </p:cViewPr>
      <p:guideLst/>
    </p:cSldViewPr>
  </p:slideViewPr>
  <p:outlineViewPr>
    <p:cViewPr>
      <p:scale>
        <a:sx n="33" d="100"/>
        <a:sy n="33" d="100"/>
      </p:scale>
      <p:origin x="0" y="-906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cap="none" spc="20" baseline="0">
              <a:solidFill>
                <a:schemeClr val="dk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lv-LV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Veselības nozares budžets, milj. eiro</c:v>
                </c:pt>
              </c:strCache>
            </c:strRef>
          </c:tx>
          <c:spPr>
            <a:ln w="22225" cap="rnd" cmpd="sng" algn="ctr">
              <a:solidFill>
                <a:srgbClr val="E67636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t" anchorCtr="0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v-LV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</c:numCache>
            </c:numRef>
          </c:cat>
          <c:val>
            <c:numRef>
              <c:f>Sheet1!$B$2:$B$7</c:f>
              <c:numCache>
                <c:formatCode>_-* #\ ##0_-;\-* #\ ##0_-;_-* "-"??_-;_-@_-</c:formatCode>
                <c:ptCount val="6"/>
                <c:pt idx="0">
                  <c:v>873.12000000000012</c:v>
                </c:pt>
                <c:pt idx="1">
                  <c:v>1063.1000000000001</c:v>
                </c:pt>
                <c:pt idx="2">
                  <c:v>1205.7</c:v>
                </c:pt>
                <c:pt idx="3">
                  <c:v>1332.7</c:v>
                </c:pt>
                <c:pt idx="4">
                  <c:v>1447.2</c:v>
                </c:pt>
                <c:pt idx="5">
                  <c:v>1536.4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666E-9749-94D7-B8BEA5941501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dropLines>
          <c:spPr>
            <a:ln w="9525" cap="flat" cmpd="sng" algn="ctr">
              <a:solidFill>
                <a:schemeClr val="dk1">
                  <a:lumMod val="35000"/>
                  <a:lumOff val="65000"/>
                  <a:alpha val="33000"/>
                </a:schemeClr>
              </a:solidFill>
              <a:round/>
            </a:ln>
            <a:effectLst/>
          </c:spPr>
        </c:dropLines>
        <c:smooth val="0"/>
        <c:axId val="2076847807"/>
        <c:axId val="2076849455"/>
      </c:lineChart>
      <c:catAx>
        <c:axId val="207684780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spc="2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v-LV"/>
          </a:p>
        </c:txPr>
        <c:crossAx val="2076849455"/>
        <c:crosses val="autoZero"/>
        <c:auto val="1"/>
        <c:lblAlgn val="ctr"/>
        <c:lblOffset val="100"/>
        <c:noMultiLvlLbl val="0"/>
      </c:catAx>
      <c:valAx>
        <c:axId val="2076849455"/>
        <c:scaling>
          <c:orientation val="minMax"/>
          <c:min val="800"/>
        </c:scaling>
        <c:delete val="0"/>
        <c:axPos val="l"/>
        <c:numFmt formatCode="_-* #\ ##0_-;\-* #\ ##0_-;_-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spc="2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v-LV"/>
          </a:p>
        </c:txPr>
        <c:crossAx val="2076847807"/>
        <c:crosses val="autoZero"/>
        <c:crossBetween val="between"/>
      </c:valAx>
      <c:spPr>
        <a:gradFill>
          <a:gsLst>
            <a:gs pos="100000">
              <a:schemeClr val="lt1">
                <a:lumMod val="95000"/>
              </a:schemeClr>
            </a:gs>
            <a:gs pos="0">
              <a:schemeClr val="lt1"/>
            </a:gs>
          </a:gsLst>
          <a:lin ang="5400000" scaled="0"/>
        </a:gradFill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lt1"/>
    </a:solidFill>
    <a:ln>
      <a:noFill/>
    </a:ln>
    <a:effectLst/>
  </c:spPr>
  <c:txPr>
    <a:bodyPr/>
    <a:lstStyle/>
    <a:p>
      <a:pPr>
        <a:defRPr/>
      </a:pPr>
      <a:endParaRPr lang="lv-LV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cap="none" spc="20" baseline="0">
                <a:solidFill>
                  <a:schemeClr val="dk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lv-LV" sz="1600" noProof="0" dirty="0"/>
              <a:t>Strādājošo mēneša vidējā bruto darba samaksa (eiro)</a:t>
            </a:r>
            <a:br>
              <a:rPr lang="lv-LV" sz="1600" noProof="0" dirty="0"/>
            </a:br>
            <a:r>
              <a:rPr lang="lv-LV" sz="1600" i="1" noProof="0" dirty="0"/>
              <a:t>CSP dati</a:t>
            </a:r>
          </a:p>
        </c:rich>
      </c:tx>
      <c:layout>
        <c:manualLayout>
          <c:xMode val="edge"/>
          <c:yMode val="edge"/>
          <c:x val="0.10781396065985893"/>
          <c:y val="2.776025236593060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cap="none" spc="20" baseline="0">
              <a:solidFill>
                <a:schemeClr val="dk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lv-LV"/>
        </a:p>
      </c:txPr>
    </c:title>
    <c:autoTitleDeleted val="0"/>
    <c:plotArea>
      <c:layout>
        <c:manualLayout>
          <c:layoutTarget val="inner"/>
          <c:xMode val="edge"/>
          <c:yMode val="edge"/>
          <c:x val="8.8314584980930005E-2"/>
          <c:y val="0.16663106386149679"/>
          <c:w val="0.88574932909097936"/>
          <c:h val="0.74967008619190745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veselības aizsardzība (Q86)</c:v>
                </c:pt>
              </c:strCache>
            </c:strRef>
          </c:tx>
          <c:spPr>
            <a:ln w="22225" cap="rnd" cmpd="sng" algn="ctr">
              <a:solidFill>
                <a:srgbClr val="E67636"/>
              </a:solidFill>
              <a:round/>
            </a:ln>
            <a:effectLst/>
          </c:spPr>
          <c:marker>
            <c:symbol val="none"/>
          </c:marker>
          <c:dLbls>
            <c:delete val="1"/>
          </c:dLbls>
          <c:cat>
            <c:strRef>
              <c:f>Sheet1!$A$2:$A$22</c:f>
              <c:strCache>
                <c:ptCount val="21"/>
                <c:pt idx="0">
                  <c:v>2017</c:v>
                </c:pt>
                <c:pt idx="4">
                  <c:v>2018</c:v>
                </c:pt>
                <c:pt idx="8">
                  <c:v>2019</c:v>
                </c:pt>
                <c:pt idx="12">
                  <c:v>2020</c:v>
                </c:pt>
                <c:pt idx="16">
                  <c:v>2021</c:v>
                </c:pt>
                <c:pt idx="20">
                  <c:v>2022Q1</c:v>
                </c:pt>
              </c:strCache>
            </c:strRef>
          </c:cat>
          <c:val>
            <c:numRef>
              <c:f>Sheet1!$B$2:$B$22</c:f>
              <c:numCache>
                <c:formatCode>0</c:formatCode>
                <c:ptCount val="21"/>
                <c:pt idx="0">
                  <c:v>880</c:v>
                </c:pt>
                <c:pt idx="1">
                  <c:v>938</c:v>
                </c:pt>
                <c:pt idx="2">
                  <c:v>938</c:v>
                </c:pt>
                <c:pt idx="3">
                  <c:v>970</c:v>
                </c:pt>
                <c:pt idx="4">
                  <c:v>1038</c:v>
                </c:pt>
                <c:pt idx="5">
                  <c:v>1100</c:v>
                </c:pt>
                <c:pt idx="6">
                  <c:v>1096</c:v>
                </c:pt>
                <c:pt idx="7">
                  <c:v>1145</c:v>
                </c:pt>
                <c:pt idx="8">
                  <c:v>1166</c:v>
                </c:pt>
                <c:pt idx="9">
                  <c:v>1257</c:v>
                </c:pt>
                <c:pt idx="10">
                  <c:v>1283</c:v>
                </c:pt>
                <c:pt idx="11">
                  <c:v>1327</c:v>
                </c:pt>
                <c:pt idx="12">
                  <c:v>1303</c:v>
                </c:pt>
                <c:pt idx="13">
                  <c:v>1319</c:v>
                </c:pt>
                <c:pt idx="14">
                  <c:v>1419</c:v>
                </c:pt>
                <c:pt idx="15">
                  <c:v>1504</c:v>
                </c:pt>
                <c:pt idx="16">
                  <c:v>1695</c:v>
                </c:pt>
                <c:pt idx="17">
                  <c:v>1843</c:v>
                </c:pt>
                <c:pt idx="18">
                  <c:v>1812</c:v>
                </c:pt>
                <c:pt idx="19">
                  <c:v>1928</c:v>
                </c:pt>
                <c:pt idx="20">
                  <c:v>1964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89DA-0C45-AAF4-BA497D10CDF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vidējā darba samaksa</c:v>
                </c:pt>
              </c:strCache>
            </c:strRef>
          </c:tx>
          <c:spPr>
            <a:ln w="22225" cap="rnd" cmpd="sng" algn="ctr">
              <a:solidFill>
                <a:srgbClr val="307B8B"/>
              </a:solidFill>
              <a:round/>
            </a:ln>
            <a:effectLst/>
          </c:spPr>
          <c:marker>
            <c:symbol val="none"/>
          </c:marker>
          <c:dLbls>
            <c:delete val="1"/>
          </c:dLbls>
          <c:cat>
            <c:strRef>
              <c:f>Sheet1!$A$2:$A$22</c:f>
              <c:strCache>
                <c:ptCount val="21"/>
                <c:pt idx="0">
                  <c:v>2017</c:v>
                </c:pt>
                <c:pt idx="4">
                  <c:v>2018</c:v>
                </c:pt>
                <c:pt idx="8">
                  <c:v>2019</c:v>
                </c:pt>
                <c:pt idx="12">
                  <c:v>2020</c:v>
                </c:pt>
                <c:pt idx="16">
                  <c:v>2021</c:v>
                </c:pt>
                <c:pt idx="20">
                  <c:v>2022Q1</c:v>
                </c:pt>
              </c:strCache>
            </c:strRef>
          </c:cat>
          <c:val>
            <c:numRef>
              <c:f>Sheet1!$C$2:$C$22</c:f>
              <c:numCache>
                <c:formatCode>0</c:formatCode>
                <c:ptCount val="21"/>
                <c:pt idx="0">
                  <c:v>884</c:v>
                </c:pt>
                <c:pt idx="1">
                  <c:v>926</c:v>
                </c:pt>
                <c:pt idx="2">
                  <c:v>932</c:v>
                </c:pt>
                <c:pt idx="3">
                  <c:v>961</c:v>
                </c:pt>
                <c:pt idx="4">
                  <c:v>961</c:v>
                </c:pt>
                <c:pt idx="5">
                  <c:v>1005</c:v>
                </c:pt>
                <c:pt idx="6">
                  <c:v>1007</c:v>
                </c:pt>
                <c:pt idx="7">
                  <c:v>1042</c:v>
                </c:pt>
                <c:pt idx="8">
                  <c:v>1032</c:v>
                </c:pt>
                <c:pt idx="9">
                  <c:v>1075</c:v>
                </c:pt>
                <c:pt idx="10">
                  <c:v>1083</c:v>
                </c:pt>
                <c:pt idx="11">
                  <c:v>1114</c:v>
                </c:pt>
                <c:pt idx="12">
                  <c:v>1102</c:v>
                </c:pt>
                <c:pt idx="13">
                  <c:v>1122</c:v>
                </c:pt>
                <c:pt idx="14">
                  <c:v>1159</c:v>
                </c:pt>
                <c:pt idx="15">
                  <c:v>1188</c:v>
                </c:pt>
                <c:pt idx="16">
                  <c:v>1213</c:v>
                </c:pt>
                <c:pt idx="17">
                  <c:v>1257</c:v>
                </c:pt>
                <c:pt idx="18">
                  <c:v>1302</c:v>
                </c:pt>
                <c:pt idx="19">
                  <c:v>1336</c:v>
                </c:pt>
                <c:pt idx="20">
                  <c:v>1379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89DA-0C45-AAF4-BA497D10CDFA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dropLines>
          <c:spPr>
            <a:ln w="9525" cap="flat" cmpd="sng" algn="ctr">
              <a:solidFill>
                <a:schemeClr val="dk1">
                  <a:lumMod val="35000"/>
                  <a:lumOff val="65000"/>
                  <a:alpha val="33000"/>
                </a:schemeClr>
              </a:solidFill>
              <a:round/>
            </a:ln>
            <a:effectLst/>
          </c:spPr>
        </c:dropLines>
        <c:smooth val="0"/>
        <c:axId val="2076552575"/>
        <c:axId val="2076553391"/>
      </c:lineChart>
      <c:catAx>
        <c:axId val="207655257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spc="2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v-LV"/>
          </a:p>
        </c:txPr>
        <c:crossAx val="2076553391"/>
        <c:crosses val="autoZero"/>
        <c:auto val="1"/>
        <c:lblAlgn val="ctr"/>
        <c:lblOffset val="100"/>
        <c:tickMarkSkip val="4"/>
        <c:noMultiLvlLbl val="0"/>
      </c:catAx>
      <c:valAx>
        <c:axId val="2076553391"/>
        <c:scaling>
          <c:orientation val="minMax"/>
          <c:max val="2000"/>
          <c:min val="800"/>
        </c:scaling>
        <c:delete val="0"/>
        <c:axPos val="l"/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spc="2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v-LV"/>
          </a:p>
        </c:txPr>
        <c:crossAx val="2076552575"/>
        <c:crosses val="autoZero"/>
        <c:crossBetween val="between"/>
      </c:valAx>
      <c:spPr>
        <a:gradFill>
          <a:gsLst>
            <a:gs pos="100000">
              <a:schemeClr val="lt1">
                <a:lumMod val="95000"/>
              </a:schemeClr>
            </a:gs>
            <a:gs pos="0">
              <a:schemeClr val="lt1"/>
            </a:gs>
          </a:gsLst>
          <a:lin ang="5400000" scaled="0"/>
        </a:gradFill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4566856303021977"/>
          <c:y val="0.18621088452271539"/>
          <c:w val="0.38878448082644212"/>
          <c:h val="9.202255396308901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lv-LV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lt1"/>
    </a:solidFill>
    <a:ln>
      <a:noFill/>
    </a:ln>
    <a:effectLst/>
  </c:spPr>
  <c:txPr>
    <a:bodyPr/>
    <a:lstStyle/>
    <a:p>
      <a:pPr>
        <a:defRPr/>
      </a:pPr>
      <a:endParaRPr lang="lv-LV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30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b="0" kern="1200" spc="20" baseline="0"/>
  </cs:categoryAxis>
  <cs:chartArea mods="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 cmpd="sng" algn="ctr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</cs:dataPointMarker>
  <cs:dataPointMarkerLayout symbol="circle" size="4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  <a:alpha val="33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dk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  <cs:spPr>
      <a:gradFill>
        <a:gsLst>
          <a:gs pos="100000">
            <a:schemeClr val="lt1">
              <a:lumMod val="95000"/>
            </a:schemeClr>
          </a:gs>
          <a:gs pos="0">
            <a:schemeClr val="lt1"/>
          </a:gs>
        </a:gsLst>
        <a:lin ang="5400000" scaled="0"/>
      </a:gradFill>
    </cs:spPr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dk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 spc="20" baseline="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30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b="0" kern="1200" spc="20" baseline="0"/>
  </cs:categoryAxis>
  <cs:chartArea mods="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 cmpd="sng" algn="ctr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</cs:dataPointMarker>
  <cs:dataPointMarkerLayout symbol="circle" size="4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  <a:alpha val="33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dk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  <cs:spPr>
      <a:gradFill>
        <a:gsLst>
          <a:gs pos="100000">
            <a:schemeClr val="lt1">
              <a:lumMod val="95000"/>
            </a:schemeClr>
          </a:gs>
          <a:gs pos="0">
            <a:schemeClr val="lt1"/>
          </a:gs>
        </a:gsLst>
        <a:lin ang="5400000" scaled="0"/>
      </a:gradFill>
    </cs:spPr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dk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 spc="20" baseline="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LV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C0C09F-8EE6-CB4C-BF3C-96413D024B10}" type="datetimeFigureOut">
              <a:rPr lang="en-LV" smtClean="0"/>
              <a:t>08/12/2022</a:t>
            </a:fld>
            <a:endParaRPr lang="en-LV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LV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LV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LV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09D995-9FED-1744-8FA5-144CB6EAE761}" type="slidenum">
              <a:rPr lang="en-LV" smtClean="0"/>
              <a:t>‹#›</a:t>
            </a:fld>
            <a:endParaRPr lang="en-LV"/>
          </a:p>
        </p:txBody>
      </p:sp>
    </p:spTree>
    <p:extLst>
      <p:ext uri="{BB962C8B-B14F-4D97-AF65-F5344CB8AC3E}">
        <p14:creationId xmlns:p14="http://schemas.microsoft.com/office/powerpoint/2010/main" val="2811251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09D995-9FED-1744-8FA5-144CB6EAE761}" type="slidenum">
              <a:rPr lang="en-LV" smtClean="0"/>
              <a:t>4</a:t>
            </a:fld>
            <a:endParaRPr lang="en-LV"/>
          </a:p>
        </p:txBody>
      </p:sp>
    </p:spTree>
    <p:extLst>
      <p:ext uri="{BB962C8B-B14F-4D97-AF65-F5344CB8AC3E}">
        <p14:creationId xmlns:p14="http://schemas.microsoft.com/office/powerpoint/2010/main" val="22277763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09D995-9FED-1744-8FA5-144CB6EAE761}" type="slidenum">
              <a:rPr lang="en-LV" smtClean="0"/>
              <a:t>5</a:t>
            </a:fld>
            <a:endParaRPr lang="en-LV"/>
          </a:p>
        </p:txBody>
      </p:sp>
    </p:spTree>
    <p:extLst>
      <p:ext uri="{BB962C8B-B14F-4D97-AF65-F5344CB8AC3E}">
        <p14:creationId xmlns:p14="http://schemas.microsoft.com/office/powerpoint/2010/main" val="41735143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LV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09D995-9FED-1744-8FA5-144CB6EAE761}" type="slidenum">
              <a:rPr lang="en-LV" smtClean="0"/>
              <a:t>8</a:t>
            </a:fld>
            <a:endParaRPr lang="en-LV"/>
          </a:p>
        </p:txBody>
      </p:sp>
    </p:spTree>
    <p:extLst>
      <p:ext uri="{BB962C8B-B14F-4D97-AF65-F5344CB8AC3E}">
        <p14:creationId xmlns:p14="http://schemas.microsoft.com/office/powerpoint/2010/main" val="38980118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2DABC99-D7B2-2D42-B34F-4370EEF530F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83" y="0"/>
            <a:ext cx="3777632" cy="416617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8478C24-0F96-494C-BE8E-A6DF41F407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879385"/>
            <a:ext cx="9144000" cy="1846535"/>
          </a:xfrm>
        </p:spPr>
        <p:txBody>
          <a:bodyPr anchor="ctr">
            <a:normAutofit/>
          </a:bodyPr>
          <a:lstStyle>
            <a:lvl1pPr algn="ctr">
              <a:defRPr lang="lv-LV" sz="4200" kern="1200" dirty="0">
                <a:solidFill>
                  <a:srgbClr val="E67636"/>
                </a:solidFill>
                <a:latin typeface="SegoeUI"/>
                <a:ea typeface="+mn-ea"/>
                <a:cs typeface="+mn-cs"/>
              </a:defRPr>
            </a:lvl1pPr>
          </a:lstStyle>
          <a:p>
            <a:r>
              <a:rPr lang="en-US" dirty="0"/>
              <a:t>Click to edit Master title style</a:t>
            </a:r>
            <a:endParaRPr lang="lv-LV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A89EDD2-C765-4D9F-A929-2248791733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6196517"/>
            <a:ext cx="9144000" cy="510704"/>
          </a:xfrm>
        </p:spPr>
        <p:txBody>
          <a:bodyPr>
            <a:noAutofit/>
          </a:bodyPr>
          <a:lstStyle>
            <a:lvl1pPr marL="0" indent="0" algn="ctr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Times New Roman" panose="020206030504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lv-LV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05CA49A-2601-9748-95A2-D7292CA1F02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22199"/>
            <a:ext cx="12192000" cy="244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0900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C8AD03A-BB10-764D-83E6-73CABBD6D10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577" y="0"/>
            <a:ext cx="1761743" cy="19577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28DDE08-321D-4D05-A8E2-750B33F002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5064" y="34384"/>
            <a:ext cx="9777919" cy="1325563"/>
          </a:xfrm>
        </p:spPr>
        <p:txBody>
          <a:bodyPr/>
          <a:lstStyle>
            <a:lvl1pPr>
              <a:defRPr lang="en-US" sz="3600" kern="1200" dirty="0">
                <a:solidFill>
                  <a:srgbClr val="E67636"/>
                </a:solidFill>
                <a:latin typeface="SegoeUI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  <a:endParaRPr lang="lv-LV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1F904F-A3F2-48BC-AD78-65D0E955E2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lang="en-US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5159157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6290A53-4C1D-9449-89B7-4F65DA9AAB0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577" y="0"/>
            <a:ext cx="1761743" cy="195779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CD97F2-614E-4F05-B092-FB9DBEFD80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700"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lv-LV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A570DE-5981-4E59-987E-618F12E00C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700"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lv-LV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471915C-7E95-DC44-BEC5-0F9E3D1A7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5064" y="34384"/>
            <a:ext cx="9777919" cy="1325563"/>
          </a:xfrm>
        </p:spPr>
        <p:txBody>
          <a:bodyPr/>
          <a:lstStyle>
            <a:lvl1pPr>
              <a:defRPr lang="en-US" sz="3600" kern="1200" dirty="0">
                <a:solidFill>
                  <a:srgbClr val="E67636"/>
                </a:solidFill>
                <a:latin typeface="SegoeUI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1531596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C8AD03A-BB10-764D-83E6-73CABBD6D10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577" y="0"/>
            <a:ext cx="1761743" cy="195779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1F904F-A3F2-48BC-AD78-65D0E955E2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05064" y="1079499"/>
            <a:ext cx="9748736" cy="5097463"/>
          </a:xfrm>
        </p:spPr>
        <p:txBody>
          <a:bodyPr/>
          <a:lstStyle>
            <a:lvl1pPr>
              <a:defRPr lang="en-US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4294901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E32C7D7-FD84-7841-BAEC-280ADBAE4BA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577" y="0"/>
            <a:ext cx="1761743" cy="1957799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51A99B53-E0DB-1B4E-9FA3-8B88B96E9D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5064" y="34384"/>
            <a:ext cx="9777919" cy="1325563"/>
          </a:xfrm>
        </p:spPr>
        <p:txBody>
          <a:bodyPr/>
          <a:lstStyle>
            <a:lvl1pPr>
              <a:defRPr lang="en-US" sz="3600" kern="1200" dirty="0">
                <a:solidFill>
                  <a:srgbClr val="E67636"/>
                </a:solidFill>
                <a:latin typeface="SegoeUI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3506965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EE5AF79-8E7D-B644-A794-BBA661870E4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577" y="0"/>
            <a:ext cx="1761743" cy="1957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732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DEA8BA-5FDB-4FD3-B305-FAE70C78AE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431871"/>
            <a:ext cx="10515600" cy="1500187"/>
          </a:xfrm>
        </p:spPr>
        <p:txBody>
          <a:bodyPr>
            <a:normAutofit/>
          </a:bodyPr>
          <a:lstStyle>
            <a:lvl1pPr marL="0" indent="0" algn="ctr">
              <a:buNone/>
              <a:defRPr lang="en-US" sz="2800" kern="1200" dirty="0">
                <a:solidFill>
                  <a:srgbClr val="E67636"/>
                </a:solidFill>
                <a:latin typeface="SegoeUI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1F4A939A-8134-9042-A7C3-A952E93096C8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1524000" y="6196517"/>
            <a:ext cx="9144000" cy="510704"/>
          </a:xfrm>
        </p:spPr>
        <p:txBody>
          <a:bodyPr>
            <a:noAutofit/>
          </a:bodyPr>
          <a:lstStyle>
            <a:lvl1pPr marL="0" indent="0" algn="ctr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Times New Roman" panose="020206030504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lv-LV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DDD7241-044B-6D41-BCBB-7F68841E3C5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22199"/>
            <a:ext cx="12192000" cy="24465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704B0A8-13AD-2B4B-B683-D1D9B719658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577" y="0"/>
            <a:ext cx="1761743" cy="1957799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626F7A1E-8BE2-644D-85EE-AB3F9008BE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527242"/>
            <a:ext cx="9144000" cy="1846535"/>
          </a:xfrm>
        </p:spPr>
        <p:txBody>
          <a:bodyPr anchor="ctr">
            <a:normAutofit/>
          </a:bodyPr>
          <a:lstStyle>
            <a:lvl1pPr algn="ctr">
              <a:defRPr lang="lv-LV" sz="4200" kern="1200" dirty="0">
                <a:solidFill>
                  <a:srgbClr val="E67636"/>
                </a:solidFill>
                <a:latin typeface="SegoeUI"/>
                <a:ea typeface="+mn-ea"/>
                <a:cs typeface="+mn-cs"/>
              </a:defRPr>
            </a:lvl1pPr>
          </a:lstStyle>
          <a:p>
            <a:r>
              <a:rPr lang="en-US" dirty="0"/>
              <a:t>Click to edit Master title style</a:t>
            </a:r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13595726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2BBB44-0E40-418A-9E33-874D4A21D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F3B615-D7E9-447C-A4B4-01CD9B48EB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BBBDCB-4FA6-4A4B-BE0D-EB40F58DDA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lv-LV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9D2234-17A6-4697-89E8-F7A3AD2D5A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5818CD8-2F4D-4939-AD4B-D0A551D72C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lv-LV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6F6CE7C-6318-4F26-9F3E-393B2669A6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061CC-DD8C-4412-B5CC-230B8FE34E7F}" type="datetimeFigureOut">
              <a:rPr lang="lv-LV" smtClean="0"/>
              <a:t>12.08.2022</a:t>
            </a:fld>
            <a:endParaRPr lang="lv-LV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F5D143B-27D9-4E85-90F9-21C05712C8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41373A-C9DA-49AA-A132-5ACE21558C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935BE-11E3-4515-8143-F869A8447A44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1071307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FE9F93-17C6-4391-801F-D1B9A9C722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964CA6-4A07-4307-9359-901C9C6675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F26A86-9C0E-41DF-96D5-3B2C370DBA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8E619E-DF6B-4B60-82BA-744CFE5489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061CC-DD8C-4412-B5CC-230B8FE34E7F}" type="datetimeFigureOut">
              <a:rPr lang="lv-LV" smtClean="0"/>
              <a:t>12.08.2022</a:t>
            </a:fld>
            <a:endParaRPr lang="lv-LV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C32424-9A74-4467-9CB6-2F31B5E8F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978E35-CC3B-4EFD-8437-72436E02E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935BE-11E3-4515-8143-F869A8447A44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880297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F0F42F-BC9C-4A0B-9733-0E2EE773B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8A01854-30A4-48D4-A96D-E6C770AB9F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v-LV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32DC12-6BCF-4DA6-A0D5-64D89E2F43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051AB8-9483-4F24-9D1B-FBC5D6936C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061CC-DD8C-4412-B5CC-230B8FE34E7F}" type="datetimeFigureOut">
              <a:rPr lang="lv-LV" smtClean="0"/>
              <a:t>12.08.2022</a:t>
            </a:fld>
            <a:endParaRPr lang="lv-LV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D8FB5C-CA1F-4427-BEBF-46858635A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8B4C53-9802-499A-A793-BEA4E71A7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935BE-11E3-4515-8143-F869A8447A44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892950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81CA26-9E7C-40C8-A0B0-2693F36CBE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1E605D-EE55-4DED-B7A0-EAFEF0CF6D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7A5926-BF40-4599-BE72-B649BC3383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061CC-DD8C-4412-B5CC-230B8FE34E7F}" type="datetimeFigureOut">
              <a:rPr lang="lv-LV" smtClean="0"/>
              <a:t>12.08.2022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3BA405-C121-47A5-9003-B13234B492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F42707-2154-4906-80B2-5D973A242F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935BE-11E3-4515-8143-F869A8447A44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8707560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032CCE8-CB58-4023-B0DB-9ADBC51211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8A2AF50-7545-48A0-9B49-8F3D4BF325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EF9AF2-3B7B-4E40-B0A6-06189467D5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061CC-DD8C-4412-B5CC-230B8FE34E7F}" type="datetimeFigureOut">
              <a:rPr lang="lv-LV" smtClean="0"/>
              <a:t>12.08.2022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63841F-AB0C-4734-972B-EBBD46AB5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006D94-74F9-4B42-B1FB-BD9FD425CA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935BE-11E3-4515-8143-F869A8447A44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40253894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7FBAE2A-56A6-4BD5-BBCD-0F345248D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DA4D28-F26B-4933-9DC2-E9E286F19A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0C7F4-EB2C-4233-9703-7FCB85E313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5061CC-DD8C-4412-B5CC-230B8FE34E7F}" type="datetimeFigureOut">
              <a:rPr lang="lv-LV" smtClean="0"/>
              <a:t>12.08.2022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D7AF53-25DE-443D-A323-4D134E81A1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1004D2-EFD3-4886-9E48-DF41113193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8935BE-11E3-4515-8143-F869A8447A44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4194577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60" r:id="rId4"/>
    <p:sldLayoutId id="2147483654" r:id="rId5"/>
    <p:sldLayoutId id="2147483655" r:id="rId6"/>
    <p:sldLayoutId id="2147483651" r:id="rId7"/>
    <p:sldLayoutId id="2147483653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v-LV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C04ACC-D5F6-8068-88F6-A7E0F4024FE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lv-LV" b="1" noProof="0" dirty="0"/>
            </a:br>
            <a:br>
              <a:rPr lang="lv-LV" b="1" noProof="0" dirty="0"/>
            </a:br>
            <a:r>
              <a:rPr lang="lv-LV" b="1" noProof="0" dirty="0"/>
              <a:t>Valdības deklarācijas izpilde: </a:t>
            </a:r>
            <a:br>
              <a:rPr lang="lv-LV" b="1" noProof="0" dirty="0"/>
            </a:br>
            <a:r>
              <a:rPr lang="lv-LV" b="1" noProof="0" dirty="0"/>
              <a:t>veselības nozare</a:t>
            </a:r>
            <a:br>
              <a:rPr lang="lv-LV" b="1" noProof="0" dirty="0"/>
            </a:br>
            <a:br>
              <a:rPr lang="lv-LV" noProof="0" dirty="0"/>
            </a:br>
            <a:r>
              <a:rPr lang="lv-LV" sz="3600" noProof="0" dirty="0"/>
              <a:t>Daniels Pavļuts, veselības ministrs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9A88D1-CC0B-54B6-B2C8-FBECAC85FF7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lv-LV" noProof="0" dirty="0"/>
              <a:t>23.08.2022</a:t>
            </a:r>
          </a:p>
        </p:txBody>
      </p:sp>
    </p:spTree>
    <p:extLst>
      <p:ext uri="{BB962C8B-B14F-4D97-AF65-F5344CB8AC3E}">
        <p14:creationId xmlns:p14="http://schemas.microsoft.com/office/powerpoint/2010/main" val="11751485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1FCB3C-79A8-0A7B-59C9-0C2483D179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5999" y="1825624"/>
            <a:ext cx="5875984" cy="5032375"/>
          </a:xfrm>
        </p:spPr>
        <p:txBody>
          <a:bodyPr>
            <a:normAutofit lnSpcReduction="10000"/>
          </a:bodyPr>
          <a:lstStyle/>
          <a:p>
            <a:r>
              <a:rPr lang="lv-LV" sz="2400" noProof="0" dirty="0"/>
              <a:t>2022.budžets </a:t>
            </a:r>
            <a:r>
              <a:rPr lang="lv-LV" sz="2400" b="1" noProof="0" dirty="0">
                <a:solidFill>
                  <a:srgbClr val="E67636"/>
                </a:solidFill>
              </a:rPr>
              <a:t>+76%</a:t>
            </a:r>
            <a:r>
              <a:rPr lang="lv-LV" sz="2400" noProof="0" dirty="0"/>
              <a:t> pret 2017.</a:t>
            </a:r>
          </a:p>
          <a:p>
            <a:r>
              <a:rPr lang="lv-LV" sz="2400" noProof="0" dirty="0"/>
              <a:t>2022.budžets </a:t>
            </a:r>
            <a:r>
              <a:rPr lang="lv-LV" sz="2400" b="1" noProof="0" dirty="0">
                <a:solidFill>
                  <a:srgbClr val="E67636"/>
                </a:solidFill>
              </a:rPr>
              <a:t>4.8%/IKP</a:t>
            </a:r>
            <a:r>
              <a:rPr lang="lv-LV" sz="2400" noProof="0" dirty="0"/>
              <a:t>, 2017. bija 3.5%</a:t>
            </a:r>
          </a:p>
          <a:p>
            <a:pPr lvl="3"/>
            <a:endParaRPr lang="lv-LV" sz="1500" noProof="0" dirty="0"/>
          </a:p>
          <a:p>
            <a:r>
              <a:rPr lang="lv-LV" sz="2400" noProof="0" dirty="0"/>
              <a:t>aizvien zem par ES vidējā 8%/IKP, </a:t>
            </a:r>
            <a:br>
              <a:rPr lang="lv-LV" sz="2400" noProof="0" dirty="0"/>
            </a:br>
            <a:r>
              <a:rPr lang="lv-LV" sz="2400" noProof="0" dirty="0"/>
              <a:t>līdz 2027. jāsasniedz vismaz 6%/IKP, </a:t>
            </a:r>
            <a:br>
              <a:rPr lang="lv-LV" sz="2400" noProof="0" dirty="0"/>
            </a:br>
            <a:r>
              <a:rPr lang="lv-LV" sz="2400" noProof="0" dirty="0"/>
              <a:t>t.sk. prioritāri papildus nepieciešams:</a:t>
            </a:r>
          </a:p>
          <a:p>
            <a:pPr lvl="1"/>
            <a:r>
              <a:rPr lang="lv-LV" sz="2200" noProof="0" dirty="0"/>
              <a:t>atalgojumam</a:t>
            </a:r>
          </a:p>
          <a:p>
            <a:pPr lvl="1"/>
            <a:r>
              <a:rPr lang="lv-LV" sz="2200" noProof="0" dirty="0"/>
              <a:t>ģimenes ārstu pakalpojumu attīstībai, kvalitātei, modernizācijai</a:t>
            </a:r>
          </a:p>
          <a:p>
            <a:pPr lvl="1"/>
            <a:r>
              <a:rPr lang="lv-LV" sz="2200" noProof="0" dirty="0"/>
              <a:t>profilaksei, veselīgam dzīvesveidam, atkarībām</a:t>
            </a:r>
          </a:p>
          <a:p>
            <a:pPr lvl="1"/>
            <a:r>
              <a:rPr lang="lv-LV" sz="2200" noProof="0" dirty="0"/>
              <a:t>onkoloģijai, retajām slimībām, psihiskajai veselībai</a:t>
            </a:r>
          </a:p>
          <a:p>
            <a:pPr lvl="1"/>
            <a:r>
              <a:rPr lang="lv-LV" sz="2200" noProof="0" dirty="0"/>
              <a:t>kompensējamām zālēm un ierīcēm</a:t>
            </a:r>
          </a:p>
          <a:p>
            <a:pPr lvl="1"/>
            <a:r>
              <a:rPr lang="lv-LV" sz="2200" noProof="0" dirty="0"/>
              <a:t>Digitālās Veselības attīstībai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D134C01-4B42-C893-CC07-3DCBF55A2E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noProof="0" dirty="0"/>
              <a:t>Būtiski audzis veselības nozares budžets</a:t>
            </a:r>
          </a:p>
        </p:txBody>
      </p:sp>
      <p:graphicFrame>
        <p:nvGraphicFramePr>
          <p:cNvPr id="5" name="Content Placeholder 3">
            <a:extLst>
              <a:ext uri="{FF2B5EF4-FFF2-40B4-BE49-F238E27FC236}">
                <a16:creationId xmlns:a16="http://schemas.microsoft.com/office/drawing/2014/main" id="{623B8BAF-D7AA-2D0B-8971-3C7A36CC1E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96110303"/>
              </p:ext>
            </p:extLst>
          </p:nvPr>
        </p:nvGraphicFramePr>
        <p:xfrm>
          <a:off x="220016" y="2005929"/>
          <a:ext cx="5875984" cy="46266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656567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1FCB3C-79A8-0A7B-59C9-0C2483D179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1825624"/>
            <a:ext cx="5875983" cy="5032375"/>
          </a:xfrm>
        </p:spPr>
        <p:txBody>
          <a:bodyPr>
            <a:normAutofit/>
          </a:bodyPr>
          <a:lstStyle/>
          <a:p>
            <a:r>
              <a:rPr lang="lv-LV" sz="2400" b="1" dirty="0"/>
              <a:t>algas veselības </a:t>
            </a:r>
            <a:r>
              <a:rPr lang="lv-LV" sz="2400" b="1" noProof="0" dirty="0"/>
              <a:t>aizsardzības nozarē aug ievērojami straujāk, nekā </a:t>
            </a:r>
            <a:r>
              <a:rPr lang="lv-LV" sz="2400" b="1" dirty="0"/>
              <a:t>vidēji</a:t>
            </a:r>
          </a:p>
          <a:p>
            <a:r>
              <a:rPr lang="lv-LV" sz="2400" noProof="0" dirty="0"/>
              <a:t>2022.gadā algas </a:t>
            </a:r>
            <a:r>
              <a:rPr lang="lv-LV" sz="2400" b="1" noProof="0" dirty="0">
                <a:solidFill>
                  <a:srgbClr val="E67636"/>
                </a:solidFill>
              </a:rPr>
              <a:t>+123%</a:t>
            </a:r>
            <a:r>
              <a:rPr lang="lv-LV" sz="2400" noProof="0" dirty="0"/>
              <a:t> pret 2017.</a:t>
            </a:r>
            <a:br>
              <a:rPr lang="lv-LV" sz="2400" noProof="0" dirty="0"/>
            </a:br>
            <a:r>
              <a:rPr lang="lv-LV" sz="2400" noProof="0" dirty="0"/>
              <a:t>		</a:t>
            </a:r>
            <a:r>
              <a:rPr lang="lv-LV" sz="2400" i="1" noProof="0" dirty="0"/>
              <a:t>(vidēji +56%)</a:t>
            </a:r>
            <a:endParaRPr lang="lv-LV" sz="1700" i="1" noProof="0" dirty="0"/>
          </a:p>
          <a:p>
            <a:pPr lvl="1"/>
            <a:endParaRPr lang="lv-LV" sz="2100" noProof="0" dirty="0"/>
          </a:p>
          <a:p>
            <a:r>
              <a:rPr lang="lv-LV" sz="2400" noProof="0" dirty="0"/>
              <a:t>izstrādāts jauns ārstniecības personu atalgojuma modelis:</a:t>
            </a:r>
          </a:p>
          <a:p>
            <a:pPr lvl="1"/>
            <a:r>
              <a:rPr lang="lv-LV" sz="2100" noProof="0" dirty="0"/>
              <a:t>caurspīdīga, skaidra, taisnīga atalgojuma sistēma atkarībā no paveiktā darba un kvalitātes</a:t>
            </a:r>
          </a:p>
          <a:p>
            <a:pPr lvl="1"/>
            <a:r>
              <a:rPr lang="lv-LV" sz="2100" noProof="0" dirty="0"/>
              <a:t>2023.-2027. </a:t>
            </a:r>
            <a:r>
              <a:rPr lang="lv-LV" sz="2100" dirty="0"/>
              <a:t>līdz 9.5% </a:t>
            </a:r>
            <a:r>
              <a:rPr lang="lv-LV" sz="2100" noProof="0" dirty="0"/>
              <a:t>ikgadējs algu pieaugums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D134C01-4B42-C893-CC07-3DCBF55A2E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noProof="0" dirty="0"/>
              <a:t>Būtiski augušas algas veselības aizsardzības nozarē</a:t>
            </a: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66540084-7939-099A-9724-91FED63F56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03174482"/>
              </p:ext>
            </p:extLst>
          </p:nvPr>
        </p:nvGraphicFramePr>
        <p:xfrm>
          <a:off x="220017" y="1785953"/>
          <a:ext cx="5875983" cy="5032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3F4B8652-AA58-A848-1B61-7E8546AE2F86}"/>
              </a:ext>
            </a:extLst>
          </p:cNvPr>
          <p:cNvSpPr txBox="1"/>
          <p:nvPr/>
        </p:nvSpPr>
        <p:spPr>
          <a:xfrm>
            <a:off x="5492839" y="2449062"/>
            <a:ext cx="650383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v-LV" sz="1500" b="1" noProof="0" dirty="0"/>
              <a:t>1964</a:t>
            </a:r>
            <a:endParaRPr lang="en-LV" sz="15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393E861-C933-1F10-82BE-96F1C973EC11}"/>
              </a:ext>
            </a:extLst>
          </p:cNvPr>
          <p:cNvSpPr txBox="1"/>
          <p:nvPr/>
        </p:nvSpPr>
        <p:spPr>
          <a:xfrm>
            <a:off x="5488547" y="4161853"/>
            <a:ext cx="650383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v-LV" sz="1500" b="1" noProof="0" dirty="0"/>
              <a:t>1379</a:t>
            </a:r>
            <a:endParaRPr lang="en-LV" sz="15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70D5F13-F7A8-11BB-A210-7417D3A01F33}"/>
              </a:ext>
            </a:extLst>
          </p:cNvPr>
          <p:cNvSpPr txBox="1"/>
          <p:nvPr/>
        </p:nvSpPr>
        <p:spPr>
          <a:xfrm>
            <a:off x="643945" y="5692293"/>
            <a:ext cx="650383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v-LV" sz="1500" b="1" noProof="0" dirty="0"/>
              <a:t>880</a:t>
            </a:r>
            <a:endParaRPr lang="en-LV" sz="1500" b="1" dirty="0"/>
          </a:p>
        </p:txBody>
      </p:sp>
    </p:spTree>
    <p:extLst>
      <p:ext uri="{BB962C8B-B14F-4D97-AF65-F5344CB8AC3E}">
        <p14:creationId xmlns:p14="http://schemas.microsoft.com/office/powerpoint/2010/main" val="3153376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9A097C-AD21-2D83-04F2-A043D7A08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noProof="0" dirty="0"/>
              <a:t>Darbinieku trūkuma mazināšana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88788B-172E-1AEF-8F6E-24249AA1FD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14932"/>
          </a:xfrm>
        </p:spPr>
        <p:txBody>
          <a:bodyPr>
            <a:normAutofit fontScale="92500" lnSpcReduction="10000"/>
          </a:bodyPr>
          <a:lstStyle/>
          <a:p>
            <a:r>
              <a:rPr lang="lv-LV" noProof="0" dirty="0"/>
              <a:t>2018.-2022. reģioniem piesaistīta 1271 ārstniecības persona, </a:t>
            </a:r>
            <a:br>
              <a:rPr lang="lv-LV" noProof="0" dirty="0"/>
            </a:br>
            <a:r>
              <a:rPr lang="lv-LV" i="1" noProof="0" dirty="0"/>
              <a:t>t.sk. Latgalē 464 (36% no visiem): </a:t>
            </a:r>
          </a:p>
          <a:p>
            <a:pPr lvl="1"/>
            <a:r>
              <a:rPr lang="lv-LV" i="1" noProof="0" dirty="0"/>
              <a:t>46 ārsti</a:t>
            </a:r>
          </a:p>
          <a:p>
            <a:pPr lvl="1"/>
            <a:r>
              <a:rPr lang="lv-LV" i="1" noProof="0" dirty="0"/>
              <a:t>118 ārstu palīgi</a:t>
            </a:r>
          </a:p>
          <a:p>
            <a:pPr lvl="1"/>
            <a:r>
              <a:rPr lang="lv-LV" i="1" noProof="0" dirty="0"/>
              <a:t>86 māsas</a:t>
            </a:r>
          </a:p>
          <a:p>
            <a:pPr lvl="1"/>
            <a:r>
              <a:rPr lang="lv-LV" i="1" noProof="0" dirty="0"/>
              <a:t>203 māsu palīgi</a:t>
            </a:r>
            <a:endParaRPr lang="lv-LV" sz="1600" i="1" noProof="0" dirty="0"/>
          </a:p>
          <a:p>
            <a:pPr lvl="1"/>
            <a:endParaRPr lang="lv-LV" noProof="0" dirty="0"/>
          </a:p>
          <a:p>
            <a:r>
              <a:rPr lang="lv-LV" noProof="0" dirty="0"/>
              <a:t>unificēta māsu izglītība bakalaura studiju līmenī</a:t>
            </a:r>
          </a:p>
          <a:p>
            <a:r>
              <a:rPr lang="lv-LV" noProof="0" dirty="0"/>
              <a:t>palielināts rezidentu skaits, visiem rezidentiem jāmaksā algas, elastīgāka rezidentūras organizācija</a:t>
            </a:r>
          </a:p>
          <a:p>
            <a:r>
              <a:rPr lang="lv-LV" dirty="0"/>
              <a:t>tālākizglītību apguvuši 33 395 speciālisti </a:t>
            </a:r>
            <a:r>
              <a:rPr lang="lv-LV" i="1" dirty="0"/>
              <a:t>(t.sk. Latgalē – 4940)</a:t>
            </a:r>
          </a:p>
          <a:p>
            <a:pPr marL="457200" lvl="1" indent="0">
              <a:buNone/>
            </a:pPr>
            <a:r>
              <a:rPr lang="lv-LV" sz="1900" i="1" dirty="0"/>
              <a:t>(ESF projekts "Ārstniecības un ārstniecības atbalsta personāla kvalifikācijas uzlabošana»)</a:t>
            </a:r>
            <a:endParaRPr lang="lv-LV" sz="1900" i="1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C5E667-8F6E-484C-B828-E19FF80EE7EC}"/>
              </a:ext>
            </a:extLst>
          </p:cNvPr>
          <p:cNvSpPr txBox="1"/>
          <p:nvPr/>
        </p:nvSpPr>
        <p:spPr>
          <a:xfrm>
            <a:off x="7991340" y="2362080"/>
            <a:ext cx="376707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v-LV" sz="1800" i="1" dirty="0"/>
              <a:t>(ESF projekts «Ārstniecības un ārstniecības atbalsta personu pieejamības uzlabošana ārpus Rīgas»)</a:t>
            </a:r>
            <a:endParaRPr lang="en-LV" dirty="0"/>
          </a:p>
        </p:txBody>
      </p:sp>
    </p:spTree>
    <p:extLst>
      <p:ext uri="{BB962C8B-B14F-4D97-AF65-F5344CB8AC3E}">
        <p14:creationId xmlns:p14="http://schemas.microsoft.com/office/powerpoint/2010/main" val="41108368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B7CBA7-619C-C06C-578D-D4E122ECF9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27527" y="1683957"/>
            <a:ext cx="5792273" cy="4351338"/>
          </a:xfrm>
        </p:spPr>
        <p:txBody>
          <a:bodyPr>
            <a:noAutofit/>
          </a:bodyPr>
          <a:lstStyle/>
          <a:p>
            <a:r>
              <a:rPr lang="lv-LV" sz="1950" noProof="0" dirty="0"/>
              <a:t>onkoloģijā – NGS diagnostika, plašāk PET/DT, BRAF, šķidrumu citoloģija, jauns </a:t>
            </a:r>
            <a:r>
              <a:rPr lang="lv-LV" sz="1950" noProof="0" dirty="0" err="1"/>
              <a:t>prostatas</a:t>
            </a:r>
            <a:r>
              <a:rPr lang="lv-LV" sz="1950" noProof="0" dirty="0"/>
              <a:t> vēža </a:t>
            </a:r>
            <a:r>
              <a:rPr lang="lv-LV" sz="1950" noProof="0" dirty="0" err="1"/>
              <a:t>skrīnings</a:t>
            </a:r>
            <a:r>
              <a:rPr lang="lv-LV" sz="1950" noProof="0" dirty="0"/>
              <a:t>, krūšu rekonstrukcija, «dzeltenais koridors» recidīviem, onkoloģijas pacientiem virkne pakalpojumu ārpus «rindas» un «kvotas»</a:t>
            </a:r>
          </a:p>
          <a:p>
            <a:r>
              <a:rPr lang="lv-LV" sz="1950" noProof="0" dirty="0" err="1"/>
              <a:t>autiskā</a:t>
            </a:r>
            <a:r>
              <a:rPr lang="lv-LV" sz="1950" noProof="0" dirty="0"/>
              <a:t> spektra diagnostika bērniem</a:t>
            </a:r>
          </a:p>
          <a:p>
            <a:r>
              <a:rPr lang="lv-LV" sz="1950" noProof="0" dirty="0"/>
              <a:t>cukura diabēta </a:t>
            </a:r>
            <a:r>
              <a:rPr lang="lv-LV" sz="1950" noProof="0" dirty="0" err="1"/>
              <a:t>skrīnings</a:t>
            </a:r>
            <a:r>
              <a:rPr lang="lv-LV" sz="1950" noProof="0" dirty="0"/>
              <a:t> gan pieaugušajiem, gan bērniem</a:t>
            </a:r>
          </a:p>
          <a:p>
            <a:r>
              <a:rPr lang="lv-LV" sz="1950" noProof="0" dirty="0"/>
              <a:t>pārmantotu slimību </a:t>
            </a:r>
            <a:r>
              <a:rPr lang="lv-LV" sz="1950" noProof="0" dirty="0" err="1"/>
              <a:t>skrīnings</a:t>
            </a:r>
            <a:r>
              <a:rPr lang="lv-LV" sz="1950" noProof="0" dirty="0"/>
              <a:t> ambulatori jaundzimušajiem</a:t>
            </a:r>
          </a:p>
          <a:p>
            <a:r>
              <a:rPr lang="lv-LV" sz="1950" noProof="0" dirty="0"/>
              <a:t>bērna agrīnās attīstības </a:t>
            </a:r>
            <a:r>
              <a:rPr lang="lv-LV" sz="1950" noProof="0" dirty="0" err="1"/>
              <a:t>skrīnings</a:t>
            </a:r>
            <a:endParaRPr lang="lv-LV" sz="1950" noProof="0" dirty="0"/>
          </a:p>
          <a:p>
            <a:r>
              <a:rPr lang="lv-LV" sz="1950" noProof="0" dirty="0"/>
              <a:t>HPV vakcīna arī zēniem</a:t>
            </a:r>
          </a:p>
          <a:p>
            <a:r>
              <a:rPr lang="lv-LV" sz="1950" noProof="0" dirty="0"/>
              <a:t>piemaksa par zobārstniecību bērniem brīvdienās</a:t>
            </a:r>
          </a:p>
          <a:p>
            <a:r>
              <a:rPr lang="lv-LV" sz="1950" noProof="0" dirty="0"/>
              <a:t>medicīniskā apaugļošana līdz 40 gadiem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F1A873-A7C3-AEFD-3BEE-5A46D62707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199" y="1683956"/>
            <a:ext cx="5792273" cy="4781237"/>
          </a:xfrm>
        </p:spPr>
        <p:txBody>
          <a:bodyPr>
            <a:noAutofit/>
          </a:bodyPr>
          <a:lstStyle/>
          <a:p>
            <a:r>
              <a:rPr lang="lv-LV" sz="1950" noProof="0" dirty="0" err="1"/>
              <a:t>epidurālā</a:t>
            </a:r>
            <a:r>
              <a:rPr lang="lv-LV" sz="1950" noProof="0" dirty="0"/>
              <a:t> </a:t>
            </a:r>
            <a:r>
              <a:rPr lang="lv-LV" sz="1950" noProof="0" dirty="0" err="1"/>
              <a:t>analgēzija</a:t>
            </a:r>
            <a:r>
              <a:rPr lang="lv-LV" sz="1950" noProof="0" dirty="0"/>
              <a:t> dzemdībās</a:t>
            </a:r>
          </a:p>
          <a:p>
            <a:r>
              <a:rPr lang="lv-LV" sz="1950" noProof="0" dirty="0"/>
              <a:t>vecmāšu kabineti ģimenes ārstu praksēs</a:t>
            </a:r>
          </a:p>
          <a:p>
            <a:r>
              <a:rPr lang="lv-LV" sz="1950" noProof="0" dirty="0"/>
              <a:t>skābekļa terapija rehabilitācijā, mājās</a:t>
            </a:r>
          </a:p>
          <a:p>
            <a:r>
              <a:rPr lang="lv-LV" sz="1950" noProof="0" dirty="0"/>
              <a:t>transports uz citu valsti plaušu transplantācijai</a:t>
            </a:r>
          </a:p>
          <a:p>
            <a:r>
              <a:rPr lang="lv-LV" sz="1950" noProof="0" dirty="0"/>
              <a:t>ambulatorās psihologa, psihoterapeita konsultācijas</a:t>
            </a:r>
          </a:p>
          <a:p>
            <a:r>
              <a:rPr lang="lv-LV" sz="1950" noProof="0" dirty="0"/>
              <a:t>psihisko un uzvedības traucējumu dinamiska novērošana pie ģimenes ārsta</a:t>
            </a:r>
          </a:p>
          <a:p>
            <a:r>
              <a:rPr lang="lv-LV" sz="1950" noProof="0" dirty="0"/>
              <a:t>jaunas rehabilitācijas un psihiatrijas manipulācijas dienas stacionāros</a:t>
            </a:r>
          </a:p>
          <a:p>
            <a:r>
              <a:rPr lang="lv-LV" sz="1950" noProof="0" dirty="0"/>
              <a:t>izveidoti </a:t>
            </a:r>
            <a:r>
              <a:rPr lang="lv-LV" sz="1950" noProof="0" dirty="0" err="1"/>
              <a:t>aritmologa</a:t>
            </a:r>
            <a:r>
              <a:rPr lang="lv-LV" sz="1950" noProof="0" dirty="0"/>
              <a:t> kabineti, </a:t>
            </a:r>
            <a:r>
              <a:rPr lang="lv-LV" sz="1950" noProof="0" dirty="0" err="1"/>
              <a:t>traheostomas</a:t>
            </a:r>
            <a:r>
              <a:rPr lang="lv-LV" sz="1950" noProof="0" dirty="0"/>
              <a:t> kabinets</a:t>
            </a:r>
          </a:p>
          <a:p>
            <a:r>
              <a:rPr lang="lv-LV" sz="1950" noProof="0" dirty="0"/>
              <a:t>mājas vizītes pacientiem SAC</a:t>
            </a:r>
          </a:p>
          <a:p>
            <a:r>
              <a:rPr lang="lv-LV" sz="1950" noProof="0" dirty="0"/>
              <a:t>2.grupas invalīdi atbrīvoti no pacienta </a:t>
            </a:r>
            <a:r>
              <a:rPr lang="lv-LV" sz="1950" noProof="0" dirty="0" err="1"/>
              <a:t>līdzmaksājumiem</a:t>
            </a:r>
            <a:endParaRPr lang="lv-LV" sz="1950" noProof="0" dirty="0"/>
          </a:p>
          <a:p>
            <a:r>
              <a:rPr lang="lv-LV" sz="1950" noProof="0" dirty="0"/>
              <a:t>u.c.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7E05D-C5C5-608E-CFEA-20937D8BB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noProof="0" dirty="0"/>
              <a:t>Vairāk valsts apmaksāto pakalpojumu</a:t>
            </a:r>
            <a:br>
              <a:rPr lang="lv-LV" noProof="0" dirty="0"/>
            </a:br>
            <a:r>
              <a:rPr lang="lv-LV" sz="3200" i="1" noProof="0" dirty="0"/>
              <a:t>kopā &gt;40 papildinājumi, t.sk.:</a:t>
            </a:r>
          </a:p>
        </p:txBody>
      </p:sp>
    </p:spTree>
    <p:extLst>
      <p:ext uri="{BB962C8B-B14F-4D97-AF65-F5344CB8AC3E}">
        <p14:creationId xmlns:p14="http://schemas.microsoft.com/office/powerpoint/2010/main" val="25868278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7A08F01-C00E-D5EE-2431-6199913B14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noProof="0" dirty="0"/>
              <a:t>Veselības aprūpes uzlabojumi Latgales reģionā 2019.-2022.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AF99322-5770-C01B-F1C8-64FDE9B6B9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lv-LV" noProof="0" dirty="0"/>
              <a:t>pieejami 11 jauni pakalpojumi</a:t>
            </a:r>
            <a:br>
              <a:rPr lang="lv-LV" noProof="0" dirty="0"/>
            </a:br>
            <a:r>
              <a:rPr lang="lv-LV" sz="1800" i="1" noProof="0" dirty="0"/>
              <a:t>(</a:t>
            </a:r>
            <a:r>
              <a:rPr lang="lv-LV" sz="1800" i="1" noProof="0" dirty="0" err="1"/>
              <a:t>gastrointestinālā</a:t>
            </a:r>
            <a:r>
              <a:rPr lang="lv-LV" sz="1800" i="1" noProof="0" dirty="0"/>
              <a:t> </a:t>
            </a:r>
            <a:r>
              <a:rPr lang="lv-LV" sz="1800" i="1" noProof="0" dirty="0" err="1"/>
              <a:t>endoskopija</a:t>
            </a:r>
            <a:r>
              <a:rPr lang="lv-LV" sz="1800" i="1" noProof="0" dirty="0"/>
              <a:t> dienas stacionārā, endokrinoloģija, traumatoloģija, </a:t>
            </a:r>
            <a:r>
              <a:rPr lang="lv-LV" sz="1800" i="1" noProof="0" dirty="0" err="1"/>
              <a:t>elastogrāfija</a:t>
            </a:r>
            <a:r>
              <a:rPr lang="lv-LV" sz="1800" i="1" noProof="0" dirty="0"/>
              <a:t>, hemodialīze dienas stacionārā, pārējie sirds asinsvadu sistēmas funkcionālie izmeklējumi, onkoloģija, </a:t>
            </a:r>
            <a:r>
              <a:rPr lang="lv-LV" sz="1800" i="1" noProof="0" dirty="0" err="1"/>
              <a:t>doplerogrāfija</a:t>
            </a:r>
            <a:r>
              <a:rPr lang="lv-LV" sz="1800" i="1" noProof="0" dirty="0"/>
              <a:t>, traumatoloģija, ortopēdija, rokas un </a:t>
            </a:r>
            <a:r>
              <a:rPr lang="lv-LV" sz="1800" i="1" noProof="0" dirty="0" err="1"/>
              <a:t>rekonstruktīvā</a:t>
            </a:r>
            <a:r>
              <a:rPr lang="lv-LV" sz="1800" i="1" noProof="0" dirty="0"/>
              <a:t> mikroķirurģija, plastiskā ķirurģija dienas stacionārā)</a:t>
            </a:r>
          </a:p>
          <a:p>
            <a:endParaRPr lang="lv-LV" noProof="0" dirty="0"/>
          </a:p>
          <a:p>
            <a:r>
              <a:rPr lang="lv-LV" noProof="0" dirty="0"/>
              <a:t>5 jauni zobārstniecības pakalpojumu sniedzēji</a:t>
            </a:r>
          </a:p>
          <a:p>
            <a:r>
              <a:rPr lang="lv-LV" noProof="0" dirty="0"/>
              <a:t>7 ambulatorās </a:t>
            </a:r>
            <a:r>
              <a:rPr lang="lv-LV" noProof="0" dirty="0" err="1"/>
              <a:t>psihoterapeitiskās</a:t>
            </a:r>
            <a:r>
              <a:rPr lang="lv-LV" noProof="0" dirty="0"/>
              <a:t> vai psiholoģiskās palīdzības sniedzēji</a:t>
            </a:r>
          </a:p>
          <a:p>
            <a:r>
              <a:rPr lang="lv-LV" noProof="0" dirty="0"/>
              <a:t>5 </a:t>
            </a:r>
            <a:r>
              <a:rPr lang="lv-LV" noProof="0" dirty="0" err="1"/>
              <a:t>psihoemocionālās</a:t>
            </a:r>
            <a:r>
              <a:rPr lang="lv-LV" noProof="0" dirty="0"/>
              <a:t> veselības uzraudzības un atbalsta kabineti</a:t>
            </a:r>
          </a:p>
          <a:p>
            <a:r>
              <a:rPr lang="lv-LV" noProof="0" dirty="0"/>
              <a:t>8 jaunas ģimenes ārstu prakses</a:t>
            </a:r>
          </a:p>
          <a:p>
            <a:endParaRPr lang="lv-LV" noProof="0" dirty="0"/>
          </a:p>
          <a:p>
            <a:r>
              <a:rPr lang="lv-LV" noProof="0" dirty="0"/>
              <a:t>akūtā zobārstniecība sestdienās pieejama no 2021. (citur no 2022.jūlija)</a:t>
            </a:r>
          </a:p>
          <a:p>
            <a:r>
              <a:rPr lang="lv-LV" noProof="0" dirty="0"/>
              <a:t>Daugavpils Psihoneiroloģiskajā slimnīcā ieviesti </a:t>
            </a:r>
            <a:r>
              <a:rPr lang="lv-LV" i="1" noProof="0" dirty="0"/>
              <a:t>Pacientu pieredzes mērījumi</a:t>
            </a:r>
            <a:r>
              <a:rPr lang="lv-LV" noProof="0" dirty="0"/>
              <a:t> (PREM)</a:t>
            </a:r>
          </a:p>
        </p:txBody>
      </p:sp>
    </p:spTree>
    <p:extLst>
      <p:ext uri="{BB962C8B-B14F-4D97-AF65-F5344CB8AC3E}">
        <p14:creationId xmlns:p14="http://schemas.microsoft.com/office/powerpoint/2010/main" val="41711168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7A08F01-C00E-D5EE-2431-6199913B14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noProof="0" dirty="0"/>
              <a:t>Ieguldījumi Latgales veselības aprūpes infrastruktūrā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AF99322-5770-C01B-F1C8-64FDE9B6B9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1052"/>
            <a:ext cx="10515600" cy="5362563"/>
          </a:xfrm>
        </p:spPr>
        <p:txBody>
          <a:bodyPr>
            <a:normAutofit fontScale="70000" lnSpcReduction="20000"/>
          </a:bodyPr>
          <a:lstStyle/>
          <a:p>
            <a:r>
              <a:rPr lang="lv-LV" noProof="0" dirty="0"/>
              <a:t>2014-2020 ES struktūrfondu ieguldījumi Latgalē:</a:t>
            </a:r>
          </a:p>
          <a:p>
            <a:pPr lvl="1"/>
            <a:r>
              <a:rPr lang="lv-LV" noProof="0" dirty="0"/>
              <a:t>Daugavpils reģionālā slimnīcā </a:t>
            </a:r>
            <a:r>
              <a:rPr lang="lv-LV" b="1" noProof="0" dirty="0"/>
              <a:t>6 496 629 eiro</a:t>
            </a:r>
            <a:r>
              <a:rPr lang="lv-LV" noProof="0" dirty="0"/>
              <a:t> – </a:t>
            </a:r>
            <a:r>
              <a:rPr lang="lv-LV" sz="2100" i="1" noProof="0" dirty="0"/>
              <a:t>kardioloģijas &amp; rehabilitācijas centri, IT, skābekļa &amp; gaisa sistēmas, UPS, vizuālā diagnostika u.c.</a:t>
            </a:r>
          </a:p>
          <a:p>
            <a:pPr lvl="1"/>
            <a:r>
              <a:rPr lang="lv-LV" noProof="0" dirty="0"/>
              <a:t>Rēzeknes slimnīcā </a:t>
            </a:r>
            <a:r>
              <a:rPr lang="lv-LV" b="1" noProof="0" dirty="0"/>
              <a:t>3 374 077 eiro</a:t>
            </a:r>
            <a:r>
              <a:rPr lang="lv-LV" noProof="0" dirty="0"/>
              <a:t> – </a:t>
            </a:r>
            <a:r>
              <a:rPr lang="lv-LV" sz="2100" i="1" noProof="0" dirty="0"/>
              <a:t>neatliekamās palīdzības, uzņemšanas, rehabilitācijas, ambulatorā, dzemdību nodaļas, </a:t>
            </a:r>
            <a:r>
              <a:rPr lang="lv-LV" sz="2000" i="1" noProof="0" dirty="0"/>
              <a:t>vizuālā diagnostika,</a:t>
            </a:r>
            <a:r>
              <a:rPr lang="lv-LV" sz="2100" i="1" noProof="0" dirty="0"/>
              <a:t> mākslīgā elpināšana u.c.</a:t>
            </a:r>
          </a:p>
          <a:p>
            <a:pPr lvl="1"/>
            <a:r>
              <a:rPr lang="lv-LV" noProof="0" dirty="0"/>
              <a:t>Balvu un Gulbenes slimnīcu apvienībā </a:t>
            </a:r>
            <a:r>
              <a:rPr lang="lv-LV" b="1" noProof="0" dirty="0"/>
              <a:t>1 394 049 eiro</a:t>
            </a:r>
            <a:r>
              <a:rPr lang="lv-LV" noProof="0" dirty="0"/>
              <a:t> – </a:t>
            </a:r>
            <a:r>
              <a:rPr lang="lv-LV" sz="2100" i="1" noProof="0" dirty="0"/>
              <a:t>operāciju zāle, IT, RTG &amp; USG iekārtas, ārstu kabineti u.c.</a:t>
            </a:r>
          </a:p>
          <a:p>
            <a:pPr lvl="1"/>
            <a:r>
              <a:rPr lang="lv-LV" noProof="0" dirty="0"/>
              <a:t>Krāslavas slimnīcā </a:t>
            </a:r>
            <a:r>
              <a:rPr lang="lv-LV" b="1" noProof="0" dirty="0"/>
              <a:t>975 834 eiro</a:t>
            </a:r>
            <a:r>
              <a:rPr lang="lv-LV" noProof="0" dirty="0"/>
              <a:t> – </a:t>
            </a:r>
            <a:r>
              <a:rPr lang="lv-LV" sz="2100" i="1" noProof="0" dirty="0"/>
              <a:t>sterilizācijas nodaļa, vizuālā diagnostika u.c.</a:t>
            </a:r>
          </a:p>
          <a:p>
            <a:pPr lvl="1"/>
            <a:r>
              <a:rPr lang="lv-LV" noProof="0" dirty="0"/>
              <a:t>Preiļu slimnīcā </a:t>
            </a:r>
            <a:r>
              <a:rPr lang="lv-LV" b="1" noProof="0" dirty="0"/>
              <a:t>975 834 eiro</a:t>
            </a:r>
            <a:r>
              <a:rPr lang="lv-LV" noProof="0" dirty="0"/>
              <a:t> – </a:t>
            </a:r>
            <a:r>
              <a:rPr lang="lv-LV" sz="2100" i="1" noProof="0" dirty="0"/>
              <a:t>dienas stacionārs, iekārtas, instrumenti, cits aprīkojums</a:t>
            </a:r>
          </a:p>
          <a:p>
            <a:pPr lvl="1"/>
            <a:r>
              <a:rPr lang="lv-LV" noProof="0" dirty="0"/>
              <a:t>Līvānu slimnīcā </a:t>
            </a:r>
            <a:r>
              <a:rPr lang="lv-LV" b="1" noProof="0" dirty="0"/>
              <a:t>432 815 eiro</a:t>
            </a:r>
            <a:r>
              <a:rPr lang="lv-LV" noProof="0" dirty="0"/>
              <a:t> – </a:t>
            </a:r>
            <a:r>
              <a:rPr lang="lv-LV" sz="2100" i="1" noProof="0" dirty="0"/>
              <a:t>rentgena kabinets, vizuālā diagnostika, aprīkojums, instrumenti, u.c.</a:t>
            </a:r>
          </a:p>
          <a:p>
            <a:pPr lvl="1"/>
            <a:r>
              <a:rPr lang="lv-LV" noProof="0" dirty="0"/>
              <a:t>Ludzas medicīnas centrā </a:t>
            </a:r>
            <a:r>
              <a:rPr lang="lv-LV" b="1" noProof="0" dirty="0"/>
              <a:t>340 499 eiro</a:t>
            </a:r>
            <a:r>
              <a:rPr lang="lv-LV" noProof="0" dirty="0"/>
              <a:t> – </a:t>
            </a:r>
            <a:r>
              <a:rPr lang="lv-LV" sz="2100" i="1" noProof="0" dirty="0"/>
              <a:t>aprūpes nodaļas, dienas stacionāra, dažādu kabinetu aprīkošana</a:t>
            </a:r>
          </a:p>
          <a:p>
            <a:pPr lvl="1"/>
            <a:r>
              <a:rPr lang="lv-LV" noProof="0" dirty="0"/>
              <a:t>ģimenes ārstu prakšu attīstībai </a:t>
            </a:r>
            <a:r>
              <a:rPr lang="lv-LV" b="1" noProof="0" dirty="0"/>
              <a:t>362 757 eiro</a:t>
            </a:r>
            <a:endParaRPr lang="lv-LV" noProof="0" dirty="0"/>
          </a:p>
          <a:p>
            <a:pPr lvl="1"/>
            <a:r>
              <a:rPr lang="lv-LV" dirty="0"/>
              <a:t>pašvaldībām </a:t>
            </a:r>
            <a:r>
              <a:rPr lang="lv-LV" noProof="0" dirty="0"/>
              <a:t>veselības veicināšanas pasākumiem </a:t>
            </a:r>
            <a:r>
              <a:rPr lang="lv-LV" b="1" noProof="0" dirty="0"/>
              <a:t>6,9 milj. eiro</a:t>
            </a:r>
          </a:p>
          <a:p>
            <a:pPr lvl="1"/>
            <a:endParaRPr lang="lv-LV" b="1" noProof="0" dirty="0"/>
          </a:p>
          <a:p>
            <a:r>
              <a:rPr lang="lv-LV" dirty="0"/>
              <a:t>Covid-19 finansējums Latgales </a:t>
            </a:r>
            <a:r>
              <a:rPr lang="lv-LV" noProof="0" dirty="0"/>
              <a:t>slimnīcu </a:t>
            </a:r>
            <a:r>
              <a:rPr lang="lv-LV" dirty="0"/>
              <a:t>infrastruktūras </a:t>
            </a:r>
            <a:r>
              <a:rPr lang="lv-LV" noProof="0" dirty="0"/>
              <a:t>uzlabošanai </a:t>
            </a:r>
            <a:r>
              <a:rPr lang="lv-LV" b="1" dirty="0"/>
              <a:t>6 348 986 eiro</a:t>
            </a:r>
            <a:r>
              <a:rPr lang="lv-LV" dirty="0"/>
              <a:t> –</a:t>
            </a:r>
            <a:r>
              <a:rPr lang="lv-LV" noProof="0" dirty="0"/>
              <a:t> </a:t>
            </a:r>
            <a:r>
              <a:rPr lang="lv-LV" sz="2100" i="1" noProof="0" dirty="0"/>
              <a:t>epidemioloģiskai drošībai, jaunām gultām, skābeklim</a:t>
            </a:r>
            <a:endParaRPr lang="lv-LV" noProof="0" dirty="0"/>
          </a:p>
          <a:p>
            <a:pPr lvl="1"/>
            <a:endParaRPr lang="lv-LV" noProof="0" dirty="0"/>
          </a:p>
          <a:p>
            <a:r>
              <a:rPr lang="lv-LV" noProof="0" dirty="0"/>
              <a:t>Plānotais (sadalītais) ANM finansējums Latgalei:</a:t>
            </a:r>
          </a:p>
          <a:p>
            <a:pPr lvl="1"/>
            <a:r>
              <a:rPr lang="lv-LV" noProof="0" dirty="0"/>
              <a:t>Daugavpils reģionālajai slimnīcai </a:t>
            </a:r>
            <a:r>
              <a:rPr lang="lv-LV" b="1" noProof="0" dirty="0"/>
              <a:t>4 786 474 eiro</a:t>
            </a:r>
            <a:r>
              <a:rPr lang="lv-LV" noProof="0" dirty="0"/>
              <a:t> – </a:t>
            </a:r>
            <a:r>
              <a:rPr lang="lv-LV" sz="2100" i="1" noProof="0" dirty="0"/>
              <a:t>ēka onkoloģisko pacientu radioterapijai, lineārais paātrinātājs</a:t>
            </a:r>
          </a:p>
          <a:p>
            <a:pPr lvl="1"/>
            <a:r>
              <a:rPr lang="lv-LV" noProof="0" dirty="0"/>
              <a:t>Rēzeknes slimnīcai </a:t>
            </a:r>
            <a:r>
              <a:rPr lang="lv-LV" b="1" noProof="0" dirty="0"/>
              <a:t>2 967 615 eiro</a:t>
            </a:r>
            <a:r>
              <a:rPr lang="lv-LV" noProof="0" dirty="0"/>
              <a:t> – </a:t>
            </a:r>
            <a:r>
              <a:rPr lang="lv-LV" sz="2100" i="1" noProof="0" dirty="0"/>
              <a:t>inženiertīklu un telpu pārbūve</a:t>
            </a:r>
          </a:p>
          <a:p>
            <a:pPr lvl="1"/>
            <a:r>
              <a:rPr lang="lv-LV" dirty="0"/>
              <a:t>infrastruktūrai </a:t>
            </a:r>
            <a:r>
              <a:rPr lang="lv-LV" b="1" noProof="0" dirty="0"/>
              <a:t>1 259 212 eiro</a:t>
            </a:r>
            <a:r>
              <a:rPr lang="lv-LV" noProof="0" dirty="0"/>
              <a:t> – </a:t>
            </a:r>
            <a:r>
              <a:rPr lang="lv-LV" sz="2100" i="1" noProof="0" dirty="0"/>
              <a:t>epidemioloģiskajai drošībai, vides pieejamībai, integrētajiem pakalpojumiem</a:t>
            </a:r>
          </a:p>
        </p:txBody>
      </p:sp>
    </p:spTree>
    <p:extLst>
      <p:ext uri="{BB962C8B-B14F-4D97-AF65-F5344CB8AC3E}">
        <p14:creationId xmlns:p14="http://schemas.microsoft.com/office/powerpoint/2010/main" val="16328033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C04ACC-D5F6-8068-88F6-A7E0F4024FE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lv-LV" noProof="0" dirty="0"/>
              <a:t>Paldies!</a:t>
            </a:r>
            <a:endParaRPr lang="lv-LV" sz="3600" noProof="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9A88D1-CC0B-54B6-B2C8-FBECAC85FF7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lv-LV" noProof="0" dirty="0"/>
              <a:t>23.08.2022</a:t>
            </a:r>
          </a:p>
        </p:txBody>
      </p:sp>
    </p:spTree>
    <p:extLst>
      <p:ext uri="{BB962C8B-B14F-4D97-AF65-F5344CB8AC3E}">
        <p14:creationId xmlns:p14="http://schemas.microsoft.com/office/powerpoint/2010/main" val="13470699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23430</TotalTime>
  <Words>776</Words>
  <Application>Microsoft Office PowerPoint</Application>
  <PresentationFormat>Widescreen</PresentationFormat>
  <Paragraphs>90</Paragraphs>
  <Slides>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SegoeUI</vt:lpstr>
      <vt:lpstr>Office Theme</vt:lpstr>
      <vt:lpstr>  Valdības deklarācijas izpilde:  veselības nozare  Daniels Pavļuts, veselības ministrs</vt:lpstr>
      <vt:lpstr>Būtiski audzis veselības nozares budžets</vt:lpstr>
      <vt:lpstr>Būtiski augušas algas veselības aizsardzības nozarē</vt:lpstr>
      <vt:lpstr>Darbinieku trūkuma mazināšana</vt:lpstr>
      <vt:lpstr>Vairāk valsts apmaksāto pakalpojumu kopā &gt;40 papildinājumi, t.sk.:</vt:lpstr>
      <vt:lpstr>Veselības aprūpes uzlabojumi Latgales reģionā 2019.-2022.</vt:lpstr>
      <vt:lpstr>Ieguldījumi Latgales veselības aprūpes infrastruktūrā</vt:lpstr>
      <vt:lpstr>Paldies!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Jana Feldmane</dc:creator>
  <cp:lastModifiedBy>Vladislava Marāne</cp:lastModifiedBy>
  <cp:revision>292</cp:revision>
  <dcterms:created xsi:type="dcterms:W3CDTF">2021-04-12T07:24:52Z</dcterms:created>
  <dcterms:modified xsi:type="dcterms:W3CDTF">2022-08-12T13:23:07Z</dcterms:modified>
</cp:coreProperties>
</file>