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15"/>
  </p:notesMasterIdLst>
  <p:sldIdLst>
    <p:sldId id="258" r:id="rId2"/>
    <p:sldId id="5096" r:id="rId3"/>
    <p:sldId id="5163" r:id="rId4"/>
    <p:sldId id="5146" r:id="rId5"/>
    <p:sldId id="5150" r:id="rId6"/>
    <p:sldId id="5156" r:id="rId7"/>
    <p:sldId id="5104" r:id="rId8"/>
    <p:sldId id="5149" r:id="rId9"/>
    <p:sldId id="5158" r:id="rId10"/>
    <p:sldId id="5161" r:id="rId11"/>
    <p:sldId id="5155" r:id="rId12"/>
    <p:sldId id="5159" r:id="rId13"/>
    <p:sldId id="5160" r:id="rId14"/>
  </p:sldIdLst>
  <p:sldSz cx="12192000" cy="6858000"/>
  <p:notesSz cx="9753600" cy="666908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CCE6C33-249C-D01A-7B93-32B3F10E5AB2}" name="Diāna Rancāne" initials="DR" userId="Diāna Rancāne" providerId="None"/>
  <p188:author id="{F99C0C35-C236-9B21-CA03-45F56AD9D009}" name="Līga Grantiņa" initials="LG" userId="S::Liga.Grantina@cfla.gov.lv::1ba8e0bf-d7b7-4fea-92d9-48e6c895c73e" providerId="AD"/>
  <p188:author id="{A511473A-529D-AFB9-A3FB-4AC250E86E3F}" name="Inita Petrova" initials="IP" userId="Inita Petrova" providerId="None"/>
  <p188:author id="{74B4D344-AC03-A2A1-3AFF-3E3E2E47B860}" name="Viktorija Maksimenko" initials="VM" userId="S::viktorija.maksimenko@cfla.gov.lv::a739c3e6-d891-4d02-b3b0-d81605eef848" providerId="AD"/>
  <p188:author id="{4CC2654A-223B-91F2-660A-D5474E64394E}" name="Sintija Gedvila" initials="SG" userId="Sintija Gedvila" providerId="None"/>
  <p188:author id="{6DEB4D51-567B-156A-DB76-F88605FEDFAC}" name="Zane Logina" initials="ZL" userId="Zane Logina" providerId="None"/>
  <p188:author id="{4F399051-F95D-310E-2D26-A49B87DEA48E}" name="Ance Rudzīte" initials="AR" userId="Ance Rudzīte" providerId="None"/>
  <p188:author id="{F26303AF-3F83-F70C-BE39-2ED3E632BC17}" name="Anna Pukse" initials="AP" userId="Anna Pukse" providerId="None"/>
  <p188:author id="{4CD05BB7-2EC2-17D8-74D9-9F3402849E55}" name="Zane Jansone" initials="ZJ" userId="Zane Jansone" providerId="Non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1E9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38" autoAdjust="0"/>
    <p:restoredTop sz="94660"/>
  </p:normalViewPr>
  <p:slideViewPr>
    <p:cSldViewPr snapToGrid="0">
      <p:cViewPr varScale="1">
        <p:scale>
          <a:sx n="63" d="100"/>
          <a:sy n="63" d="100"/>
        </p:scale>
        <p:origin x="808"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29E2AE9-1868-4A6B-8899-E252EC887D6B}" type="doc">
      <dgm:prSet loTypeId="urn:microsoft.com/office/officeart/2005/8/layout/process4" loCatId="process" qsTypeId="urn:microsoft.com/office/officeart/2005/8/quickstyle/simple1" qsCatId="simple" csTypeId="urn:microsoft.com/office/officeart/2005/8/colors/accent1_2" csCatId="accent1" phldr="1"/>
      <dgm:spPr/>
      <dgm:t>
        <a:bodyPr/>
        <a:lstStyle/>
        <a:p>
          <a:endParaRPr lang="en-US"/>
        </a:p>
      </dgm:t>
    </dgm:pt>
    <dgm:pt modelId="{269ADEA9-F90A-453C-A0A9-5A1900C599EE}">
      <dgm:prSet custT="1"/>
      <dgm:spPr/>
      <dgm:t>
        <a:bodyPr/>
        <a:lstStyle/>
        <a:p>
          <a:r>
            <a:rPr lang="lv-LV" sz="1200" b="1" dirty="0"/>
            <a:t>Prioritizēt izstrādē esošās un plānotās vienkāršoto izmaksu metodikas</a:t>
          </a:r>
          <a:endParaRPr lang="lv-LV" sz="1200" dirty="0"/>
        </a:p>
        <a:p>
          <a:r>
            <a:rPr lang="lv-LV" sz="1200" dirty="0"/>
            <a:t>FM kā Vadošā iestāde (VI) ir organizējusi individuālas tikšanās ar atbildīgajām iestādēm (AI) par metodiku izstrādes procesa optimizēšanu, tai skaitā, vienojoties par iespējamajiem risinājumiem, kas sekmētu ātrāku </a:t>
          </a:r>
          <a:r>
            <a:rPr lang="lv-LV" sz="1200"/>
            <a:t>investīciju virzību</a:t>
          </a:r>
          <a:endParaRPr lang="en-US" sz="1200" b="0" dirty="0"/>
        </a:p>
      </dgm:t>
    </dgm:pt>
    <dgm:pt modelId="{86788544-104E-4373-B91A-BE90BE0E19CA}" type="parTrans" cxnId="{139B4B89-1B8A-4F32-A060-34D16C7F8097}">
      <dgm:prSet/>
      <dgm:spPr/>
      <dgm:t>
        <a:bodyPr/>
        <a:lstStyle/>
        <a:p>
          <a:endParaRPr lang="en-US"/>
        </a:p>
      </dgm:t>
    </dgm:pt>
    <dgm:pt modelId="{BD916328-2348-4FD5-A5EE-201950923507}" type="sibTrans" cxnId="{139B4B89-1B8A-4F32-A060-34D16C7F8097}">
      <dgm:prSet/>
      <dgm:spPr/>
      <dgm:t>
        <a:bodyPr/>
        <a:lstStyle/>
        <a:p>
          <a:endParaRPr lang="en-US"/>
        </a:p>
      </dgm:t>
    </dgm:pt>
    <dgm:pt modelId="{F63A5C96-ABC4-4C8D-83B6-3CAA1EDFB0EC}">
      <dgm:prSet custT="1"/>
      <dgm:spPr/>
      <dgm:t>
        <a:bodyPr/>
        <a:lstStyle/>
        <a:p>
          <a:r>
            <a:rPr lang="lv-LV" sz="1200" b="1" dirty="0"/>
            <a:t>Nacionālā vienkāršošanas darba grupa </a:t>
          </a:r>
        </a:p>
        <a:p>
          <a:r>
            <a:rPr lang="lv-LV" sz="1200" dirty="0"/>
            <a:t>4x gadā</a:t>
          </a:r>
          <a:endParaRPr lang="en-US" sz="1200" dirty="0"/>
        </a:p>
      </dgm:t>
    </dgm:pt>
    <dgm:pt modelId="{1474B137-52DC-4A57-91DF-5C57729E0CB0}" type="parTrans" cxnId="{87659DC0-7A63-4341-A367-C77906047DA8}">
      <dgm:prSet/>
      <dgm:spPr/>
      <dgm:t>
        <a:bodyPr/>
        <a:lstStyle/>
        <a:p>
          <a:endParaRPr lang="en-US"/>
        </a:p>
      </dgm:t>
    </dgm:pt>
    <dgm:pt modelId="{1233BE6E-0EAE-4954-A851-61175EE52DBC}" type="sibTrans" cxnId="{87659DC0-7A63-4341-A367-C77906047DA8}">
      <dgm:prSet/>
      <dgm:spPr/>
      <dgm:t>
        <a:bodyPr/>
        <a:lstStyle/>
        <a:p>
          <a:endParaRPr lang="en-US"/>
        </a:p>
      </dgm:t>
    </dgm:pt>
    <dgm:pt modelId="{7650C637-4FD8-49A9-81A1-12BB9ECC1FD0}">
      <dgm:prSet custT="1"/>
      <dgm:spPr/>
      <dgm:t>
        <a:bodyPr/>
        <a:lstStyle/>
        <a:p>
          <a:r>
            <a:rPr lang="lv-LV" sz="1200" b="1" dirty="0"/>
            <a:t>Konsultācijas</a:t>
          </a:r>
          <a:endParaRPr lang="lv-LV" sz="1400" b="1" dirty="0"/>
        </a:p>
        <a:p>
          <a:r>
            <a:rPr lang="lv-LV" sz="1200" dirty="0"/>
            <a:t>VI turpina atbalsta sniegšanu ministrijām metodiku izstrādes procesā</a:t>
          </a:r>
          <a:endParaRPr lang="en-US" sz="1200" dirty="0"/>
        </a:p>
      </dgm:t>
    </dgm:pt>
    <dgm:pt modelId="{51D8D29F-3A6C-42DC-9874-D40D3AABB74B}" type="parTrans" cxnId="{19FF61F6-DD4A-494B-B5B5-FA8407B8ECA5}">
      <dgm:prSet/>
      <dgm:spPr/>
      <dgm:t>
        <a:bodyPr/>
        <a:lstStyle/>
        <a:p>
          <a:endParaRPr lang="en-US"/>
        </a:p>
      </dgm:t>
    </dgm:pt>
    <dgm:pt modelId="{13B138CC-68C5-4DFF-AA5F-6097FAB0153C}" type="sibTrans" cxnId="{19FF61F6-DD4A-494B-B5B5-FA8407B8ECA5}">
      <dgm:prSet/>
      <dgm:spPr/>
      <dgm:t>
        <a:bodyPr/>
        <a:lstStyle/>
        <a:p>
          <a:endParaRPr lang="en-US"/>
        </a:p>
      </dgm:t>
    </dgm:pt>
    <dgm:pt modelId="{FA94BACC-E3DE-4826-9E42-FF40A0C0DC21}">
      <dgm:prSet/>
      <dgm:spPr/>
      <dgm:t>
        <a:bodyPr/>
        <a:lstStyle/>
        <a:p>
          <a:r>
            <a:rPr lang="lv-LV" b="1" dirty="0"/>
            <a:t>Vienkāršoto izmaksu metodiku izstrādes procesa </a:t>
          </a:r>
          <a:r>
            <a:rPr lang="lv-LV" b="1" dirty="0" err="1"/>
            <a:t>efektivizēšana</a:t>
          </a:r>
          <a:endParaRPr lang="en-US" dirty="0"/>
        </a:p>
      </dgm:t>
    </dgm:pt>
    <dgm:pt modelId="{4E9582B7-404D-41D8-928B-A2E4EC99A381}" type="sibTrans" cxnId="{5A1F34C6-BAAB-4AD5-8ACB-64BDD969AF1A}">
      <dgm:prSet/>
      <dgm:spPr/>
      <dgm:t>
        <a:bodyPr/>
        <a:lstStyle/>
        <a:p>
          <a:endParaRPr lang="en-US"/>
        </a:p>
      </dgm:t>
    </dgm:pt>
    <dgm:pt modelId="{7F700904-9632-45F5-9C99-64C42247D9FE}" type="parTrans" cxnId="{5A1F34C6-BAAB-4AD5-8ACB-64BDD969AF1A}">
      <dgm:prSet/>
      <dgm:spPr/>
      <dgm:t>
        <a:bodyPr/>
        <a:lstStyle/>
        <a:p>
          <a:endParaRPr lang="en-US"/>
        </a:p>
      </dgm:t>
    </dgm:pt>
    <dgm:pt modelId="{B4C61BA5-1202-42DC-A0EB-1C2B79FFC96C}">
      <dgm:prSet/>
      <dgm:spPr/>
      <dgm:t>
        <a:bodyPr/>
        <a:lstStyle/>
        <a:p>
          <a:pPr algn="ctr"/>
          <a:r>
            <a:rPr lang="lv-LV" b="0" dirty="0"/>
            <a:t>Saskaņā ar EK sniegto informāciju,  </a:t>
          </a:r>
          <a:r>
            <a:rPr lang="lv-LV" b="0" dirty="0">
              <a:solidFill>
                <a:srgbClr val="0070C0"/>
              </a:solidFill>
            </a:rPr>
            <a:t>pasākumos, </a:t>
          </a:r>
          <a:r>
            <a:rPr lang="lv-LV" dirty="0">
              <a:solidFill>
                <a:srgbClr val="0070C0"/>
              </a:solidFill>
            </a:rPr>
            <a:t>kuros ir augsta vienkāršoto izmaksu izmantošanas proporcija, administratīvais slogs projektu īstenošanā samazinās līdz pat 70%. Ieguvumi:</a:t>
          </a:r>
        </a:p>
        <a:p>
          <a:pPr algn="l"/>
          <a:r>
            <a:rPr lang="lv-LV" dirty="0">
              <a:solidFill>
                <a:srgbClr val="0070C0"/>
              </a:solidFill>
            </a:rPr>
            <a:t>1. būtiski samazināts iesniedzamo un izskatāmo dokumentu skaits</a:t>
          </a:r>
        </a:p>
        <a:p>
          <a:pPr algn="l"/>
          <a:r>
            <a:rPr lang="lv-LV" dirty="0">
              <a:solidFill>
                <a:srgbClr val="0070C0"/>
              </a:solidFill>
            </a:rPr>
            <a:t>2. mazāks kļūdu risks</a:t>
          </a:r>
        </a:p>
        <a:p>
          <a:pPr algn="l"/>
          <a:r>
            <a:rPr lang="lv-LV" dirty="0">
              <a:solidFill>
                <a:srgbClr val="0070C0"/>
              </a:solidFill>
            </a:rPr>
            <a:t>3. ātrāka maksājumu izskatīšana  no CFLA      </a:t>
          </a:r>
          <a:endParaRPr lang="en-US" b="0" dirty="0">
            <a:solidFill>
              <a:srgbClr val="0070C0"/>
            </a:solidFill>
          </a:endParaRPr>
        </a:p>
      </dgm:t>
    </dgm:pt>
    <dgm:pt modelId="{EBAE359C-13EC-41D6-8362-4A7C4C5955BB}" type="sibTrans" cxnId="{D66E29FF-C0C6-4669-BCE3-8722BDA9F2BA}">
      <dgm:prSet/>
      <dgm:spPr/>
      <dgm:t>
        <a:bodyPr/>
        <a:lstStyle/>
        <a:p>
          <a:endParaRPr lang="en-US"/>
        </a:p>
      </dgm:t>
    </dgm:pt>
    <dgm:pt modelId="{0F2C72AC-51D8-4F69-A809-8D3770D3E8F2}" type="parTrans" cxnId="{D66E29FF-C0C6-4669-BCE3-8722BDA9F2BA}">
      <dgm:prSet/>
      <dgm:spPr/>
      <dgm:t>
        <a:bodyPr/>
        <a:lstStyle/>
        <a:p>
          <a:endParaRPr lang="en-US"/>
        </a:p>
      </dgm:t>
    </dgm:pt>
    <dgm:pt modelId="{0C6BE084-EC18-4359-B12F-763C831EB688}" type="pres">
      <dgm:prSet presAssocID="{129E2AE9-1868-4A6B-8899-E252EC887D6B}" presName="Name0" presStyleCnt="0">
        <dgm:presLayoutVars>
          <dgm:dir/>
          <dgm:animLvl val="lvl"/>
          <dgm:resizeHandles val="exact"/>
        </dgm:presLayoutVars>
      </dgm:prSet>
      <dgm:spPr/>
    </dgm:pt>
    <dgm:pt modelId="{3EDD5155-AEFD-4F91-A6DD-EC24FB0A94DC}" type="pres">
      <dgm:prSet presAssocID="{B4C61BA5-1202-42DC-A0EB-1C2B79FFC96C}" presName="boxAndChildren" presStyleCnt="0"/>
      <dgm:spPr/>
    </dgm:pt>
    <dgm:pt modelId="{B98B794D-EC8D-45DA-8EEE-4459F331CA3F}" type="pres">
      <dgm:prSet presAssocID="{B4C61BA5-1202-42DC-A0EB-1C2B79FFC96C}" presName="parentTextBox" presStyleLbl="node1" presStyleIdx="0" presStyleCnt="2" custScaleY="79515" custLinFactNeighborY="-1944"/>
      <dgm:spPr/>
    </dgm:pt>
    <dgm:pt modelId="{B6D6C56E-90AD-43FC-A1D8-F0C983757281}" type="pres">
      <dgm:prSet presAssocID="{4E9582B7-404D-41D8-928B-A2E4EC99A381}" presName="sp" presStyleCnt="0"/>
      <dgm:spPr/>
    </dgm:pt>
    <dgm:pt modelId="{6FA17D36-4676-44E0-8E2F-A17F81660CB6}" type="pres">
      <dgm:prSet presAssocID="{FA94BACC-E3DE-4826-9E42-FF40A0C0DC21}" presName="arrowAndChildren" presStyleCnt="0"/>
      <dgm:spPr/>
    </dgm:pt>
    <dgm:pt modelId="{98C90626-5E90-4589-83E2-6A1E5A49799B}" type="pres">
      <dgm:prSet presAssocID="{FA94BACC-E3DE-4826-9E42-FF40A0C0DC21}" presName="parentTextArrow" presStyleLbl="node1" presStyleIdx="0" presStyleCnt="2"/>
      <dgm:spPr/>
    </dgm:pt>
    <dgm:pt modelId="{06F2E1D2-834B-4A3C-A1DF-BD658BC54B39}" type="pres">
      <dgm:prSet presAssocID="{FA94BACC-E3DE-4826-9E42-FF40A0C0DC21}" presName="arrow" presStyleLbl="node1" presStyleIdx="1" presStyleCnt="2" custLinFactNeighborY="1710"/>
      <dgm:spPr/>
    </dgm:pt>
    <dgm:pt modelId="{6DDBBF5B-590A-46BA-B69A-609E0417674C}" type="pres">
      <dgm:prSet presAssocID="{FA94BACC-E3DE-4826-9E42-FF40A0C0DC21}" presName="descendantArrow" presStyleCnt="0"/>
      <dgm:spPr/>
    </dgm:pt>
    <dgm:pt modelId="{4AA123A8-F20E-4432-8A33-B611F1376083}" type="pres">
      <dgm:prSet presAssocID="{269ADEA9-F90A-453C-A0A9-5A1900C599EE}" presName="childTextArrow" presStyleLbl="fgAccFollowNode1" presStyleIdx="0" presStyleCnt="3" custScaleX="114888" custScaleY="154378" custLinFactNeighborX="0" custLinFactNeighborY="3170">
        <dgm:presLayoutVars>
          <dgm:bulletEnabled val="1"/>
        </dgm:presLayoutVars>
      </dgm:prSet>
      <dgm:spPr/>
    </dgm:pt>
    <dgm:pt modelId="{342B1FF5-497D-4944-8465-D545EC2583C3}" type="pres">
      <dgm:prSet presAssocID="{F63A5C96-ABC4-4C8D-83B6-3CAA1EDFB0EC}" presName="childTextArrow" presStyleLbl="fgAccFollowNode1" presStyleIdx="1" presStyleCnt="3" custScaleY="156802" custLinFactNeighborX="-281" custLinFactNeighborY="4298">
        <dgm:presLayoutVars>
          <dgm:bulletEnabled val="1"/>
        </dgm:presLayoutVars>
      </dgm:prSet>
      <dgm:spPr/>
    </dgm:pt>
    <dgm:pt modelId="{B91C85F0-B70F-4A82-9F88-233A170A77E6}" type="pres">
      <dgm:prSet presAssocID="{7650C637-4FD8-49A9-81A1-12BB9ECC1FD0}" presName="childTextArrow" presStyleLbl="fgAccFollowNode1" presStyleIdx="2" presStyleCnt="3" custScaleY="158255" custLinFactNeighborX="94" custLinFactNeighborY="4742">
        <dgm:presLayoutVars>
          <dgm:bulletEnabled val="1"/>
        </dgm:presLayoutVars>
      </dgm:prSet>
      <dgm:spPr/>
    </dgm:pt>
  </dgm:ptLst>
  <dgm:cxnLst>
    <dgm:cxn modelId="{71997415-7462-43F2-B77A-E052016F3225}" type="presOf" srcId="{129E2AE9-1868-4A6B-8899-E252EC887D6B}" destId="{0C6BE084-EC18-4359-B12F-763C831EB688}" srcOrd="0" destOrd="0" presId="urn:microsoft.com/office/officeart/2005/8/layout/process4"/>
    <dgm:cxn modelId="{584D034F-F068-4F5E-B155-8DA77DFD707C}" type="presOf" srcId="{FA94BACC-E3DE-4826-9E42-FF40A0C0DC21}" destId="{98C90626-5E90-4589-83E2-6A1E5A49799B}" srcOrd="0" destOrd="0" presId="urn:microsoft.com/office/officeart/2005/8/layout/process4"/>
    <dgm:cxn modelId="{7B25ED7B-85BC-4D81-BE0B-34B1FD2AAF01}" type="presOf" srcId="{269ADEA9-F90A-453C-A0A9-5A1900C599EE}" destId="{4AA123A8-F20E-4432-8A33-B611F1376083}" srcOrd="0" destOrd="0" presId="urn:microsoft.com/office/officeart/2005/8/layout/process4"/>
    <dgm:cxn modelId="{139B4B89-1B8A-4F32-A060-34D16C7F8097}" srcId="{FA94BACC-E3DE-4826-9E42-FF40A0C0DC21}" destId="{269ADEA9-F90A-453C-A0A9-5A1900C599EE}" srcOrd="0" destOrd="0" parTransId="{86788544-104E-4373-B91A-BE90BE0E19CA}" sibTransId="{BD916328-2348-4FD5-A5EE-201950923507}"/>
    <dgm:cxn modelId="{87659DC0-7A63-4341-A367-C77906047DA8}" srcId="{FA94BACC-E3DE-4826-9E42-FF40A0C0DC21}" destId="{F63A5C96-ABC4-4C8D-83B6-3CAA1EDFB0EC}" srcOrd="1" destOrd="0" parTransId="{1474B137-52DC-4A57-91DF-5C57729E0CB0}" sibTransId="{1233BE6E-0EAE-4954-A851-61175EE52DBC}"/>
    <dgm:cxn modelId="{5A1F34C6-BAAB-4AD5-8ACB-64BDD969AF1A}" srcId="{129E2AE9-1868-4A6B-8899-E252EC887D6B}" destId="{FA94BACC-E3DE-4826-9E42-FF40A0C0DC21}" srcOrd="0" destOrd="0" parTransId="{7F700904-9632-45F5-9C99-64C42247D9FE}" sibTransId="{4E9582B7-404D-41D8-928B-A2E4EC99A381}"/>
    <dgm:cxn modelId="{B3BE81C6-D201-4E32-BE24-F24F5AD3C399}" type="presOf" srcId="{FA94BACC-E3DE-4826-9E42-FF40A0C0DC21}" destId="{06F2E1D2-834B-4A3C-A1DF-BD658BC54B39}" srcOrd="1" destOrd="0" presId="urn:microsoft.com/office/officeart/2005/8/layout/process4"/>
    <dgm:cxn modelId="{DC7BFCE3-FCA2-4DB4-AE43-48DD895770A2}" type="presOf" srcId="{B4C61BA5-1202-42DC-A0EB-1C2B79FFC96C}" destId="{B98B794D-EC8D-45DA-8EEE-4459F331CA3F}" srcOrd="0" destOrd="0" presId="urn:microsoft.com/office/officeart/2005/8/layout/process4"/>
    <dgm:cxn modelId="{28597DF2-5EF1-4A2A-907A-FD5CF59A876A}" type="presOf" srcId="{7650C637-4FD8-49A9-81A1-12BB9ECC1FD0}" destId="{B91C85F0-B70F-4A82-9F88-233A170A77E6}" srcOrd="0" destOrd="0" presId="urn:microsoft.com/office/officeart/2005/8/layout/process4"/>
    <dgm:cxn modelId="{9BAB7AF5-C356-4EAC-80C8-C45F1BFE9B01}" type="presOf" srcId="{F63A5C96-ABC4-4C8D-83B6-3CAA1EDFB0EC}" destId="{342B1FF5-497D-4944-8465-D545EC2583C3}" srcOrd="0" destOrd="0" presId="urn:microsoft.com/office/officeart/2005/8/layout/process4"/>
    <dgm:cxn modelId="{19FF61F6-DD4A-494B-B5B5-FA8407B8ECA5}" srcId="{FA94BACC-E3DE-4826-9E42-FF40A0C0DC21}" destId="{7650C637-4FD8-49A9-81A1-12BB9ECC1FD0}" srcOrd="2" destOrd="0" parTransId="{51D8D29F-3A6C-42DC-9874-D40D3AABB74B}" sibTransId="{13B138CC-68C5-4DFF-AA5F-6097FAB0153C}"/>
    <dgm:cxn modelId="{D66E29FF-C0C6-4669-BCE3-8722BDA9F2BA}" srcId="{129E2AE9-1868-4A6B-8899-E252EC887D6B}" destId="{B4C61BA5-1202-42DC-A0EB-1C2B79FFC96C}" srcOrd="1" destOrd="0" parTransId="{0F2C72AC-51D8-4F69-A809-8D3770D3E8F2}" sibTransId="{EBAE359C-13EC-41D6-8362-4A7C4C5955BB}"/>
    <dgm:cxn modelId="{B1CFD37B-D734-43B5-AE3E-C2AFDAF730DA}" type="presParOf" srcId="{0C6BE084-EC18-4359-B12F-763C831EB688}" destId="{3EDD5155-AEFD-4F91-A6DD-EC24FB0A94DC}" srcOrd="0" destOrd="0" presId="urn:microsoft.com/office/officeart/2005/8/layout/process4"/>
    <dgm:cxn modelId="{172FC34B-2C06-4B96-81EB-8E57D8548D47}" type="presParOf" srcId="{3EDD5155-AEFD-4F91-A6DD-EC24FB0A94DC}" destId="{B98B794D-EC8D-45DA-8EEE-4459F331CA3F}" srcOrd="0" destOrd="0" presId="urn:microsoft.com/office/officeart/2005/8/layout/process4"/>
    <dgm:cxn modelId="{1FD83D0D-40DD-4A75-972C-90DEA73D6B13}" type="presParOf" srcId="{0C6BE084-EC18-4359-B12F-763C831EB688}" destId="{B6D6C56E-90AD-43FC-A1D8-F0C983757281}" srcOrd="1" destOrd="0" presId="urn:microsoft.com/office/officeart/2005/8/layout/process4"/>
    <dgm:cxn modelId="{8DA76DCE-FF3F-4246-B5DE-C2BD0FD03D04}" type="presParOf" srcId="{0C6BE084-EC18-4359-B12F-763C831EB688}" destId="{6FA17D36-4676-44E0-8E2F-A17F81660CB6}" srcOrd="2" destOrd="0" presId="urn:microsoft.com/office/officeart/2005/8/layout/process4"/>
    <dgm:cxn modelId="{08A76A4D-B6D5-4EB5-A556-07A791A174F2}" type="presParOf" srcId="{6FA17D36-4676-44E0-8E2F-A17F81660CB6}" destId="{98C90626-5E90-4589-83E2-6A1E5A49799B}" srcOrd="0" destOrd="0" presId="urn:microsoft.com/office/officeart/2005/8/layout/process4"/>
    <dgm:cxn modelId="{953F8D2F-2A77-458F-82A6-599567384A1C}" type="presParOf" srcId="{6FA17D36-4676-44E0-8E2F-A17F81660CB6}" destId="{06F2E1D2-834B-4A3C-A1DF-BD658BC54B39}" srcOrd="1" destOrd="0" presId="urn:microsoft.com/office/officeart/2005/8/layout/process4"/>
    <dgm:cxn modelId="{B05A643D-0055-4F91-8A7C-29796E2BF09A}" type="presParOf" srcId="{6FA17D36-4676-44E0-8E2F-A17F81660CB6}" destId="{6DDBBF5B-590A-46BA-B69A-609E0417674C}" srcOrd="2" destOrd="0" presId="urn:microsoft.com/office/officeart/2005/8/layout/process4"/>
    <dgm:cxn modelId="{5FA3ACA6-FC2F-4B76-BAF9-190877E2B7B2}" type="presParOf" srcId="{6DDBBF5B-590A-46BA-B69A-609E0417674C}" destId="{4AA123A8-F20E-4432-8A33-B611F1376083}" srcOrd="0" destOrd="0" presId="urn:microsoft.com/office/officeart/2005/8/layout/process4"/>
    <dgm:cxn modelId="{183CE34F-8245-42A7-BDD2-6B911E4A00B8}" type="presParOf" srcId="{6DDBBF5B-590A-46BA-B69A-609E0417674C}" destId="{342B1FF5-497D-4944-8465-D545EC2583C3}" srcOrd="1" destOrd="0" presId="urn:microsoft.com/office/officeart/2005/8/layout/process4"/>
    <dgm:cxn modelId="{5B0F765A-AAA5-4EA4-87F0-6A1F520AF491}" type="presParOf" srcId="{6DDBBF5B-590A-46BA-B69A-609E0417674C}" destId="{B91C85F0-B70F-4A82-9F88-233A170A77E6}" srcOrd="2"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79FB159-67B0-498E-80BE-F9E55B8A9B6D}" type="doc">
      <dgm:prSet loTypeId="urn:microsoft.com/office/officeart/2005/8/layout/vList2" loCatId="list" qsTypeId="urn:microsoft.com/office/officeart/2005/8/quickstyle/simple2" qsCatId="simple" csTypeId="urn:microsoft.com/office/officeart/2005/8/colors/colorful1" csCatId="colorful" phldr="1"/>
      <dgm:spPr/>
      <dgm:t>
        <a:bodyPr/>
        <a:lstStyle/>
        <a:p>
          <a:endParaRPr lang="en-US"/>
        </a:p>
      </dgm:t>
    </dgm:pt>
    <dgm:pt modelId="{048D3440-48D9-4CAA-89EA-8453A05E99CD}">
      <dgm:prSet custT="1"/>
      <dgm:spPr/>
      <dgm:t>
        <a:bodyPr/>
        <a:lstStyle/>
        <a:p>
          <a:r>
            <a:rPr lang="lv-LV" sz="2800" b="1" dirty="0" err="1">
              <a:latin typeface="+mj-lt"/>
              <a:ea typeface="Verdana" panose="020B0604030504040204" pitchFamily="34" charset="0"/>
            </a:rPr>
            <a:t>Pēcuzraudzības</a:t>
          </a:r>
          <a:r>
            <a:rPr lang="lv-LV" sz="2800" b="1" dirty="0">
              <a:latin typeface="+mj-lt"/>
              <a:ea typeface="Verdana" panose="020B0604030504040204" pitchFamily="34" charset="0"/>
            </a:rPr>
            <a:t> pārskatu sniegšanas prasību un pārbaužu</a:t>
          </a:r>
          <a:r>
            <a:rPr lang="en-US" sz="2800" b="1" dirty="0">
              <a:latin typeface="+mj-lt"/>
              <a:ea typeface="Verdana" panose="020B0604030504040204" pitchFamily="34" charset="0"/>
            </a:rPr>
            <a:t> </a:t>
          </a:r>
          <a:r>
            <a:rPr lang="en-US" sz="2800" b="1" dirty="0" err="1">
              <a:solidFill>
                <a:schemeClr val="bg1"/>
              </a:solidFill>
              <a:latin typeface="+mj-lt"/>
              <a:ea typeface="Verdana" panose="020B0604030504040204" pitchFamily="34" charset="0"/>
            </a:rPr>
            <a:t>pēc</a:t>
          </a:r>
          <a:r>
            <a:rPr lang="en-US" sz="2800" b="1" dirty="0">
              <a:solidFill>
                <a:schemeClr val="bg1"/>
              </a:solidFill>
              <a:latin typeface="+mj-lt"/>
              <a:ea typeface="Verdana" panose="020B0604030504040204" pitchFamily="34" charset="0"/>
            </a:rPr>
            <a:t> </a:t>
          </a:r>
          <a:r>
            <a:rPr lang="en-US" sz="2800" b="1" dirty="0" err="1">
              <a:solidFill>
                <a:schemeClr val="bg1"/>
              </a:solidFill>
              <a:latin typeface="+mj-lt"/>
              <a:ea typeface="Verdana" panose="020B0604030504040204" pitchFamily="34" charset="0"/>
            </a:rPr>
            <a:t>noslēguma</a:t>
          </a:r>
          <a:r>
            <a:rPr lang="en-US" sz="2800" b="1" dirty="0">
              <a:solidFill>
                <a:schemeClr val="bg1"/>
              </a:solidFill>
              <a:latin typeface="+mj-lt"/>
              <a:ea typeface="Verdana" panose="020B0604030504040204" pitchFamily="34" charset="0"/>
            </a:rPr>
            <a:t> </a:t>
          </a:r>
          <a:r>
            <a:rPr lang="en-US" sz="2800" b="1" dirty="0" err="1">
              <a:solidFill>
                <a:schemeClr val="bg1"/>
              </a:solidFill>
              <a:latin typeface="+mj-lt"/>
              <a:ea typeface="Verdana" panose="020B0604030504040204" pitchFamily="34" charset="0"/>
            </a:rPr>
            <a:t>maksājuma</a:t>
          </a:r>
          <a:r>
            <a:rPr lang="en-US" sz="2800" b="1" dirty="0">
              <a:solidFill>
                <a:schemeClr val="bg1"/>
              </a:solidFill>
              <a:latin typeface="+mj-lt"/>
              <a:ea typeface="Verdana" panose="020B0604030504040204" pitchFamily="34" charset="0"/>
            </a:rPr>
            <a:t> </a:t>
          </a:r>
          <a:r>
            <a:rPr lang="en-US" sz="2800" b="1" dirty="0" err="1">
              <a:solidFill>
                <a:schemeClr val="bg1"/>
              </a:solidFill>
              <a:latin typeface="+mj-lt"/>
              <a:ea typeface="Verdana" panose="020B0604030504040204" pitchFamily="34" charset="0"/>
            </a:rPr>
            <a:t>veikšanas</a:t>
          </a:r>
          <a:r>
            <a:rPr lang="lv-LV" sz="2800" b="1" dirty="0">
              <a:latin typeface="+mj-lt"/>
              <a:ea typeface="Verdana" panose="020B0604030504040204" pitchFamily="34" charset="0"/>
            </a:rPr>
            <a:t> apjomu samazināšana - </a:t>
          </a:r>
          <a:r>
            <a:rPr lang="lv-LV" sz="2800" dirty="0">
              <a:latin typeface="+mj-lt"/>
              <a:ea typeface="Verdana" panose="020B0604030504040204" pitchFamily="34" charset="0"/>
            </a:rPr>
            <a:t>samazināts administratīvais slogs finansējuma saņēmējiem</a:t>
          </a:r>
          <a:endParaRPr lang="lv-LV" sz="2800" b="1" dirty="0">
            <a:latin typeface="+mj-lt"/>
            <a:ea typeface="Verdana" panose="020B0604030504040204" pitchFamily="34" charset="0"/>
          </a:endParaRPr>
        </a:p>
      </dgm:t>
    </dgm:pt>
    <dgm:pt modelId="{C097E347-ABA3-42AE-81CA-9CE79FE2CF45}" type="parTrans" cxnId="{C82E9B40-1290-4003-9981-EF5971DF4F9B}">
      <dgm:prSet/>
      <dgm:spPr/>
      <dgm:t>
        <a:bodyPr/>
        <a:lstStyle/>
        <a:p>
          <a:endParaRPr lang="en-US"/>
        </a:p>
      </dgm:t>
    </dgm:pt>
    <dgm:pt modelId="{401E4FD2-6926-4841-A08F-F365F9418346}" type="sibTrans" cxnId="{C82E9B40-1290-4003-9981-EF5971DF4F9B}">
      <dgm:prSet/>
      <dgm:spPr/>
      <dgm:t>
        <a:bodyPr/>
        <a:lstStyle/>
        <a:p>
          <a:endParaRPr lang="en-US"/>
        </a:p>
      </dgm:t>
    </dgm:pt>
    <dgm:pt modelId="{D7E5B485-AE4C-4618-8080-6E23391FC937}">
      <dgm:prSet custT="1"/>
      <dgm:spPr/>
      <dgm:t>
        <a:bodyPr/>
        <a:lstStyle/>
        <a:p>
          <a:r>
            <a:rPr lang="lv-LV" sz="1600" b="1" dirty="0"/>
            <a:t>Mazāk iesniedzamo dokumentu</a:t>
          </a:r>
          <a:r>
            <a:rPr lang="en-US" sz="1600" b="1" dirty="0"/>
            <a:t> un </a:t>
          </a:r>
          <a:r>
            <a:rPr lang="en-US" sz="1600" b="1" dirty="0" err="1"/>
            <a:t>pašdeklarēšanās</a:t>
          </a:r>
          <a:r>
            <a:rPr lang="en-US" sz="1600" b="1" dirty="0"/>
            <a:t> </a:t>
          </a:r>
          <a:r>
            <a:rPr lang="en-US" sz="1600" b="1" dirty="0" err="1"/>
            <a:t>princips</a:t>
          </a:r>
          <a:r>
            <a:rPr lang="lv-LV" sz="1600" b="1" dirty="0"/>
            <a:t> </a:t>
          </a:r>
          <a:r>
            <a:rPr lang="lv-LV" sz="1600" dirty="0"/>
            <a:t>- samazinātas prasības</a:t>
          </a:r>
          <a:r>
            <a:rPr lang="en-US" sz="1600" dirty="0"/>
            <a:t> (</a:t>
          </a:r>
          <a:r>
            <a:rPr lang="en-US" sz="1600" dirty="0" err="1"/>
            <a:t>pēzuzraudzības</a:t>
          </a:r>
          <a:r>
            <a:rPr lang="en-US" sz="1600" dirty="0"/>
            <a:t> </a:t>
          </a:r>
          <a:r>
            <a:rPr lang="en-US" sz="1600" dirty="0" err="1"/>
            <a:t>pārskatu</a:t>
          </a:r>
          <a:r>
            <a:rPr lang="en-US" sz="1600" dirty="0"/>
            <a:t> </a:t>
          </a:r>
          <a:r>
            <a:rPr lang="en-US" sz="1600" dirty="0" err="1"/>
            <a:t>finansējuma</a:t>
          </a:r>
          <a:r>
            <a:rPr lang="en-US" sz="1600" dirty="0"/>
            <a:t> </a:t>
          </a:r>
          <a:r>
            <a:rPr lang="en-US" sz="1600" dirty="0" err="1"/>
            <a:t>saņēmējs</a:t>
          </a:r>
          <a:r>
            <a:rPr lang="en-US" sz="1600" dirty="0"/>
            <a:t> </a:t>
          </a:r>
          <a:r>
            <a:rPr lang="en-US" sz="1600" dirty="0" err="1"/>
            <a:t>iesniedz</a:t>
          </a:r>
          <a:r>
            <a:rPr lang="en-US" sz="1600" dirty="0"/>
            <a:t> </a:t>
          </a:r>
          <a:r>
            <a:rPr lang="en-US" sz="1600" dirty="0" err="1"/>
            <a:t>vienu</a:t>
          </a:r>
          <a:r>
            <a:rPr lang="en-US" sz="1600" dirty="0"/>
            <a:t> </a:t>
          </a:r>
          <a:r>
            <a:rPr lang="en-US" sz="1600" dirty="0" err="1"/>
            <a:t>reizi</a:t>
          </a:r>
          <a:r>
            <a:rPr lang="en-US" sz="1600" dirty="0"/>
            <a:t> </a:t>
          </a:r>
          <a:r>
            <a:rPr lang="en-US" sz="1600" dirty="0" err="1"/>
            <a:t>pēc-uzraudzības</a:t>
          </a:r>
          <a:r>
            <a:rPr lang="en-US" sz="1600" dirty="0"/>
            <a:t> </a:t>
          </a:r>
          <a:r>
            <a:rPr lang="en-US" sz="1600" dirty="0" err="1"/>
            <a:t>perioda</a:t>
          </a:r>
          <a:r>
            <a:rPr lang="en-US" sz="1600" dirty="0"/>
            <a:t> </a:t>
          </a:r>
          <a:r>
            <a:rPr lang="en-US" sz="1600" dirty="0" err="1"/>
            <a:t>noslēgumā</a:t>
          </a:r>
          <a:r>
            <a:rPr lang="en-US" sz="1600" dirty="0"/>
            <a:t> </a:t>
          </a:r>
          <a:r>
            <a:rPr lang="en-US" sz="1600" dirty="0" err="1"/>
            <a:t>vai</a:t>
          </a:r>
          <a:r>
            <a:rPr lang="en-US" sz="1600" dirty="0"/>
            <a:t> </a:t>
          </a:r>
          <a:r>
            <a:rPr lang="en-US" sz="1600" dirty="0" err="1"/>
            <a:t>gadījumā</a:t>
          </a:r>
          <a:r>
            <a:rPr lang="en-US" sz="1600" dirty="0"/>
            <a:t>, ja </a:t>
          </a:r>
          <a:r>
            <a:rPr lang="en-US" sz="1600" dirty="0" err="1"/>
            <a:t>projekta</a:t>
          </a:r>
          <a:r>
            <a:rPr lang="en-US" sz="1600" dirty="0"/>
            <a:t> </a:t>
          </a:r>
          <a:r>
            <a:rPr lang="en-US" sz="1600" dirty="0" err="1"/>
            <a:t>ilgtspējā</a:t>
          </a:r>
          <a:r>
            <a:rPr lang="en-US" sz="1600" dirty="0"/>
            <a:t> </a:t>
          </a:r>
          <a:r>
            <a:rPr lang="en-US" sz="1600" dirty="0" err="1"/>
            <a:t>konstatēti</a:t>
          </a:r>
          <a:r>
            <a:rPr lang="en-US" sz="1600" dirty="0"/>
            <a:t> </a:t>
          </a:r>
          <a:r>
            <a:rPr lang="en-US" sz="1600" dirty="0" err="1"/>
            <a:t>riski</a:t>
          </a:r>
          <a:r>
            <a:rPr lang="en-US" sz="1600" dirty="0"/>
            <a:t>, </a:t>
          </a:r>
          <a:r>
            <a:rPr lang="en-US" sz="1600" dirty="0" err="1"/>
            <a:t>būtiskas</a:t>
          </a:r>
          <a:r>
            <a:rPr lang="en-US" sz="1600" dirty="0"/>
            <a:t> </a:t>
          </a:r>
          <a:r>
            <a:rPr lang="en-US" sz="1600" dirty="0" err="1"/>
            <a:t>pārmaiņas</a:t>
          </a:r>
          <a:r>
            <a:rPr lang="en-US" sz="1600" dirty="0"/>
            <a:t>)</a:t>
          </a:r>
        </a:p>
      </dgm:t>
    </dgm:pt>
    <dgm:pt modelId="{FB428D0D-2BF6-45BF-8430-A617A9459F9B}" type="parTrans" cxnId="{4EB13EA2-AB3B-4B58-9847-C34DE2F531DE}">
      <dgm:prSet/>
      <dgm:spPr/>
      <dgm:t>
        <a:bodyPr/>
        <a:lstStyle/>
        <a:p>
          <a:endParaRPr lang="en-US"/>
        </a:p>
      </dgm:t>
    </dgm:pt>
    <dgm:pt modelId="{440C5CA0-58CB-4660-8DBA-4352D42A4079}" type="sibTrans" cxnId="{4EB13EA2-AB3B-4B58-9847-C34DE2F531DE}">
      <dgm:prSet/>
      <dgm:spPr/>
      <dgm:t>
        <a:bodyPr/>
        <a:lstStyle/>
        <a:p>
          <a:endParaRPr lang="en-US"/>
        </a:p>
      </dgm:t>
    </dgm:pt>
    <dgm:pt modelId="{2BDA0638-9092-45EC-A3FD-CB1F7FBB381C}">
      <dgm:prSet custT="1"/>
      <dgm:spPr/>
      <dgm:t>
        <a:bodyPr/>
        <a:lstStyle/>
        <a:p>
          <a:r>
            <a:rPr lang="en-US" sz="1600" b="1" dirty="0" err="1"/>
            <a:t>Samazināts</a:t>
          </a:r>
          <a:r>
            <a:rPr lang="en-US" sz="1600" b="1" dirty="0"/>
            <a:t> </a:t>
          </a:r>
          <a:r>
            <a:rPr lang="en-US" sz="1600" b="1" dirty="0" err="1"/>
            <a:t>pārbaužu</a:t>
          </a:r>
          <a:r>
            <a:rPr lang="en-US" sz="1600" b="1" dirty="0"/>
            <a:t> </a:t>
          </a:r>
          <a:r>
            <a:rPr lang="en-US" sz="1600" b="1" dirty="0" err="1"/>
            <a:t>apjoms</a:t>
          </a:r>
          <a:r>
            <a:rPr lang="en-US" sz="1600" b="1" dirty="0"/>
            <a:t> </a:t>
          </a:r>
          <a:r>
            <a:rPr lang="en-US" sz="1600" b="1" dirty="0" err="1"/>
            <a:t>pēc</a:t>
          </a:r>
          <a:r>
            <a:rPr lang="en-US" sz="1600" b="1" dirty="0"/>
            <a:t> </a:t>
          </a:r>
          <a:r>
            <a:rPr lang="en-US" sz="1600" b="1" dirty="0" err="1"/>
            <a:t>noslēgumā</a:t>
          </a:r>
          <a:r>
            <a:rPr lang="en-US" sz="1600" b="1" dirty="0"/>
            <a:t> </a:t>
          </a:r>
          <a:r>
            <a:rPr lang="en-US" sz="1600" b="1" dirty="0" err="1"/>
            <a:t>maksājuma</a:t>
          </a:r>
          <a:r>
            <a:rPr lang="en-US" sz="1600" b="1" dirty="0"/>
            <a:t> </a:t>
          </a:r>
          <a:r>
            <a:rPr lang="en-US" sz="1600" b="1" dirty="0" err="1"/>
            <a:t>veikšanas</a:t>
          </a:r>
          <a:r>
            <a:rPr lang="en-US" sz="1600" b="1" dirty="0"/>
            <a:t> – </a:t>
          </a:r>
          <a:r>
            <a:rPr lang="en-US" sz="1600" b="0" dirty="0" err="1"/>
            <a:t>plāno</a:t>
          </a:r>
          <a:r>
            <a:rPr lang="en-US" sz="1600" b="0" dirty="0"/>
            <a:t> </a:t>
          </a:r>
          <a:r>
            <a:rPr lang="en-US" sz="1600" b="0" dirty="0" err="1"/>
            <a:t>vienu</a:t>
          </a:r>
          <a:r>
            <a:rPr lang="en-US" sz="1600" b="0" dirty="0"/>
            <a:t> </a:t>
          </a:r>
          <a:r>
            <a:rPr lang="en-US" sz="1600" b="0" dirty="0" err="1"/>
            <a:t>pārbaudi</a:t>
          </a:r>
          <a:r>
            <a:rPr lang="en-US" sz="1600" b="0" dirty="0"/>
            <a:t> </a:t>
          </a:r>
          <a:r>
            <a:rPr lang="en-US" sz="1600" b="0" dirty="0" err="1"/>
            <a:t>projekta</a:t>
          </a:r>
          <a:r>
            <a:rPr lang="en-US" sz="1600" b="0" dirty="0"/>
            <a:t> </a:t>
          </a:r>
          <a:r>
            <a:rPr lang="en-US" sz="1600" b="0" dirty="0" err="1"/>
            <a:t>īstenošanas</a:t>
          </a:r>
          <a:r>
            <a:rPr lang="en-US" sz="1600" b="0" dirty="0"/>
            <a:t> </a:t>
          </a:r>
          <a:r>
            <a:rPr lang="en-US" sz="1600" b="0" dirty="0" err="1"/>
            <a:t>vietā</a:t>
          </a:r>
          <a:r>
            <a:rPr lang="en-US" sz="1600" b="0" dirty="0"/>
            <a:t> </a:t>
          </a:r>
          <a:r>
            <a:rPr lang="en-US" sz="1600" b="0" dirty="0" err="1"/>
            <a:t>pēc-uzraudzības</a:t>
          </a:r>
          <a:r>
            <a:rPr lang="en-US" sz="1600" b="0" dirty="0"/>
            <a:t> </a:t>
          </a:r>
          <a:r>
            <a:rPr lang="en-US" sz="1600" b="0" dirty="0" err="1"/>
            <a:t>perioda</a:t>
          </a:r>
          <a:r>
            <a:rPr lang="en-US" sz="1600" b="0" dirty="0"/>
            <a:t> </a:t>
          </a:r>
          <a:r>
            <a:rPr lang="en-US" sz="1600" b="0" dirty="0" err="1"/>
            <a:t>laikā</a:t>
          </a:r>
          <a:r>
            <a:rPr lang="en-US" sz="1600" b="0" dirty="0"/>
            <a:t> </a:t>
          </a:r>
          <a:r>
            <a:rPr lang="en-US" sz="1600" b="0" dirty="0" err="1"/>
            <a:t>pēc</a:t>
          </a:r>
          <a:r>
            <a:rPr lang="en-US" sz="1600" b="0" dirty="0"/>
            <a:t> </a:t>
          </a:r>
          <a:r>
            <a:rPr lang="en-US" sz="1600" b="0" dirty="0" err="1"/>
            <a:t>nejaušas</a:t>
          </a:r>
          <a:r>
            <a:rPr lang="en-US" sz="1600" b="0" dirty="0"/>
            <a:t> </a:t>
          </a:r>
          <a:r>
            <a:rPr lang="en-US" sz="1600" b="0" dirty="0" err="1"/>
            <a:t>izlases</a:t>
          </a:r>
          <a:r>
            <a:rPr lang="en-US" sz="1600" b="0" dirty="0"/>
            <a:t> </a:t>
          </a:r>
          <a:r>
            <a:rPr lang="en-US" sz="1600" b="0" dirty="0" err="1"/>
            <a:t>augsta</a:t>
          </a:r>
          <a:r>
            <a:rPr lang="en-US" sz="1600" b="0" dirty="0"/>
            <a:t> </a:t>
          </a:r>
          <a:r>
            <a:rPr lang="en-US" sz="1600" b="0" dirty="0" err="1"/>
            <a:t>riska</a:t>
          </a:r>
          <a:r>
            <a:rPr lang="en-US" sz="1600" b="0" dirty="0"/>
            <a:t> </a:t>
          </a:r>
          <a:r>
            <a:rPr lang="en-US" sz="1600" b="0" dirty="0" err="1"/>
            <a:t>projektos</a:t>
          </a:r>
          <a:r>
            <a:rPr lang="en-US" sz="1600" b="0" dirty="0"/>
            <a:t> </a:t>
          </a:r>
        </a:p>
      </dgm:t>
    </dgm:pt>
    <dgm:pt modelId="{8AD00C95-819E-4B69-88FA-FEF12E1C5A7D}" type="parTrans" cxnId="{47EB82CB-F6FE-477B-8DA0-38E60CEAFA86}">
      <dgm:prSet/>
      <dgm:spPr/>
      <dgm:t>
        <a:bodyPr/>
        <a:lstStyle/>
        <a:p>
          <a:endParaRPr lang="en-US"/>
        </a:p>
      </dgm:t>
    </dgm:pt>
    <dgm:pt modelId="{5E13EA62-356F-4F45-9195-AB997EE8CA7B}" type="sibTrans" cxnId="{47EB82CB-F6FE-477B-8DA0-38E60CEAFA86}">
      <dgm:prSet/>
      <dgm:spPr/>
      <dgm:t>
        <a:bodyPr/>
        <a:lstStyle/>
        <a:p>
          <a:endParaRPr lang="en-US"/>
        </a:p>
      </dgm:t>
    </dgm:pt>
    <dgm:pt modelId="{B6AF7771-3446-4CB6-95C4-5ACB363B82C8}">
      <dgm:prSet custT="1"/>
      <dgm:spPr/>
      <dgm:t>
        <a:bodyPr/>
        <a:lstStyle/>
        <a:p>
          <a:endParaRPr lang="en-US" sz="1600" dirty="0"/>
        </a:p>
      </dgm:t>
    </dgm:pt>
    <dgm:pt modelId="{DED10CFC-90F4-4B69-A1F4-E1DFA41E4C37}" type="parTrans" cxnId="{A17596FB-18A3-4CC5-9F63-314213E7BE76}">
      <dgm:prSet/>
      <dgm:spPr/>
      <dgm:t>
        <a:bodyPr/>
        <a:lstStyle/>
        <a:p>
          <a:endParaRPr lang="lv-LV"/>
        </a:p>
      </dgm:t>
    </dgm:pt>
    <dgm:pt modelId="{AF0FF0DC-FE83-4BA1-B37C-1978E4D99A0F}" type="sibTrans" cxnId="{A17596FB-18A3-4CC5-9F63-314213E7BE76}">
      <dgm:prSet/>
      <dgm:spPr/>
      <dgm:t>
        <a:bodyPr/>
        <a:lstStyle/>
        <a:p>
          <a:endParaRPr lang="lv-LV"/>
        </a:p>
      </dgm:t>
    </dgm:pt>
    <dgm:pt modelId="{A349B59B-8D7F-4808-9637-870AE0D665AA}" type="pres">
      <dgm:prSet presAssocID="{279FB159-67B0-498E-80BE-F9E55B8A9B6D}" presName="linear" presStyleCnt="0">
        <dgm:presLayoutVars>
          <dgm:animLvl val="lvl"/>
          <dgm:resizeHandles val="exact"/>
        </dgm:presLayoutVars>
      </dgm:prSet>
      <dgm:spPr/>
    </dgm:pt>
    <dgm:pt modelId="{8E7F30EA-06EE-4262-8FA2-130BF0EB4218}" type="pres">
      <dgm:prSet presAssocID="{048D3440-48D9-4CAA-89EA-8453A05E99CD}" presName="parentText" presStyleLbl="node1" presStyleIdx="0" presStyleCnt="1" custScaleY="115299" custLinFactNeighborX="76" custLinFactNeighborY="-61225">
        <dgm:presLayoutVars>
          <dgm:chMax val="0"/>
          <dgm:bulletEnabled val="1"/>
        </dgm:presLayoutVars>
      </dgm:prSet>
      <dgm:spPr/>
    </dgm:pt>
    <dgm:pt modelId="{4C181ECD-17EA-44D4-A658-901E83B727BA}" type="pres">
      <dgm:prSet presAssocID="{048D3440-48D9-4CAA-89EA-8453A05E99CD}" presName="childText" presStyleLbl="revTx" presStyleIdx="0" presStyleCnt="1" custLinFactNeighborX="153" custLinFactNeighborY="-46151">
        <dgm:presLayoutVars>
          <dgm:bulletEnabled val="1"/>
        </dgm:presLayoutVars>
      </dgm:prSet>
      <dgm:spPr/>
    </dgm:pt>
  </dgm:ptLst>
  <dgm:cxnLst>
    <dgm:cxn modelId="{C82E9B40-1290-4003-9981-EF5971DF4F9B}" srcId="{279FB159-67B0-498E-80BE-F9E55B8A9B6D}" destId="{048D3440-48D9-4CAA-89EA-8453A05E99CD}" srcOrd="0" destOrd="0" parTransId="{C097E347-ABA3-42AE-81CA-9CE79FE2CF45}" sibTransId="{401E4FD2-6926-4841-A08F-F365F9418346}"/>
    <dgm:cxn modelId="{35DB746D-2CE2-4189-84CA-63C26E5112BE}" type="presOf" srcId="{279FB159-67B0-498E-80BE-F9E55B8A9B6D}" destId="{A349B59B-8D7F-4808-9637-870AE0D665AA}" srcOrd="0" destOrd="0" presId="urn:microsoft.com/office/officeart/2005/8/layout/vList2"/>
    <dgm:cxn modelId="{FBDCD350-73D8-4993-9D18-E5E102F3D5FE}" type="presOf" srcId="{2BDA0638-9092-45EC-A3FD-CB1F7FBB381C}" destId="{4C181ECD-17EA-44D4-A658-901E83B727BA}" srcOrd="0" destOrd="2" presId="urn:microsoft.com/office/officeart/2005/8/layout/vList2"/>
    <dgm:cxn modelId="{15017555-EDF5-49AA-9956-2C5269006BE8}" type="presOf" srcId="{B6AF7771-3446-4CB6-95C4-5ACB363B82C8}" destId="{4C181ECD-17EA-44D4-A658-901E83B727BA}" srcOrd="0" destOrd="0" presId="urn:microsoft.com/office/officeart/2005/8/layout/vList2"/>
    <dgm:cxn modelId="{8597F6A1-BB8B-4A9E-B128-E688CD3C3E8E}" type="presOf" srcId="{D7E5B485-AE4C-4618-8080-6E23391FC937}" destId="{4C181ECD-17EA-44D4-A658-901E83B727BA}" srcOrd="0" destOrd="1" presId="urn:microsoft.com/office/officeart/2005/8/layout/vList2"/>
    <dgm:cxn modelId="{4EB13EA2-AB3B-4B58-9847-C34DE2F531DE}" srcId="{048D3440-48D9-4CAA-89EA-8453A05E99CD}" destId="{D7E5B485-AE4C-4618-8080-6E23391FC937}" srcOrd="1" destOrd="0" parTransId="{FB428D0D-2BF6-45BF-8430-A617A9459F9B}" sibTransId="{440C5CA0-58CB-4660-8DBA-4352D42A4079}"/>
    <dgm:cxn modelId="{0AECE6C1-457C-4C01-B790-2E3A952ED8B0}" type="presOf" srcId="{048D3440-48D9-4CAA-89EA-8453A05E99CD}" destId="{8E7F30EA-06EE-4262-8FA2-130BF0EB4218}" srcOrd="0" destOrd="0" presId="urn:microsoft.com/office/officeart/2005/8/layout/vList2"/>
    <dgm:cxn modelId="{47EB82CB-F6FE-477B-8DA0-38E60CEAFA86}" srcId="{048D3440-48D9-4CAA-89EA-8453A05E99CD}" destId="{2BDA0638-9092-45EC-A3FD-CB1F7FBB381C}" srcOrd="2" destOrd="0" parTransId="{8AD00C95-819E-4B69-88FA-FEF12E1C5A7D}" sibTransId="{5E13EA62-356F-4F45-9195-AB997EE8CA7B}"/>
    <dgm:cxn modelId="{A17596FB-18A3-4CC5-9F63-314213E7BE76}" srcId="{048D3440-48D9-4CAA-89EA-8453A05E99CD}" destId="{B6AF7771-3446-4CB6-95C4-5ACB363B82C8}" srcOrd="0" destOrd="0" parTransId="{DED10CFC-90F4-4B69-A1F4-E1DFA41E4C37}" sibTransId="{AF0FF0DC-FE83-4BA1-B37C-1978E4D99A0F}"/>
    <dgm:cxn modelId="{9F445647-B902-4109-A5BB-D91FDFC5E6A7}" type="presParOf" srcId="{A349B59B-8D7F-4808-9637-870AE0D665AA}" destId="{8E7F30EA-06EE-4262-8FA2-130BF0EB4218}" srcOrd="0" destOrd="0" presId="urn:microsoft.com/office/officeart/2005/8/layout/vList2"/>
    <dgm:cxn modelId="{652BEE8E-120A-434C-BB32-C2CE13A80C09}" type="presParOf" srcId="{A349B59B-8D7F-4808-9637-870AE0D665AA}" destId="{4C181ECD-17EA-44D4-A658-901E83B727B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79FB159-67B0-498E-80BE-F9E55B8A9B6D}" type="doc">
      <dgm:prSet loTypeId="urn:microsoft.com/office/officeart/2005/8/layout/vList2" loCatId="list" qsTypeId="urn:microsoft.com/office/officeart/2005/8/quickstyle/simple2" qsCatId="simple" csTypeId="urn:microsoft.com/office/officeart/2005/8/colors/colorful1" csCatId="colorful" phldr="1"/>
      <dgm:spPr/>
      <dgm:t>
        <a:bodyPr/>
        <a:lstStyle/>
        <a:p>
          <a:endParaRPr lang="en-US"/>
        </a:p>
      </dgm:t>
    </dgm:pt>
    <dgm:pt modelId="{048D3440-48D9-4CAA-89EA-8453A05E99CD}">
      <dgm:prSet custT="1"/>
      <dgm:spPr/>
      <dgm:t>
        <a:bodyPr/>
        <a:lstStyle/>
        <a:p>
          <a:r>
            <a:rPr lang="en-US" sz="2800" b="1" dirty="0" err="1">
              <a:latin typeface="+mj-lt"/>
              <a:ea typeface="Verdana" panose="020B0604030504040204" pitchFamily="34" charset="0"/>
            </a:rPr>
            <a:t>Plašāka</a:t>
          </a:r>
          <a:r>
            <a:rPr lang="en-US" sz="2800" b="1" dirty="0">
              <a:latin typeface="+mj-lt"/>
              <a:ea typeface="Verdana" panose="020B0604030504040204" pitchFamily="34" charset="0"/>
            </a:rPr>
            <a:t> </a:t>
          </a:r>
          <a:r>
            <a:rPr lang="en-US" sz="2800" b="1" dirty="0" err="1">
              <a:latin typeface="+mj-lt"/>
              <a:ea typeface="Verdana" panose="020B0604030504040204" pitchFamily="34" charset="0"/>
            </a:rPr>
            <a:t>pašdeklarēšanās</a:t>
          </a:r>
          <a:r>
            <a:rPr lang="en-US" sz="2800" b="1" dirty="0">
              <a:latin typeface="+mj-lt"/>
              <a:ea typeface="Verdana" panose="020B0604030504040204" pitchFamily="34" charset="0"/>
            </a:rPr>
            <a:t> </a:t>
          </a:r>
          <a:r>
            <a:rPr lang="en-US" sz="2800" b="1" dirty="0" err="1">
              <a:latin typeface="+mj-lt"/>
              <a:ea typeface="Verdana" panose="020B0604030504040204" pitchFamily="34" charset="0"/>
            </a:rPr>
            <a:t>principa</a:t>
          </a:r>
          <a:r>
            <a:rPr lang="en-US" sz="2800" b="1" dirty="0">
              <a:latin typeface="+mj-lt"/>
              <a:ea typeface="Verdana" panose="020B0604030504040204" pitchFamily="34" charset="0"/>
            </a:rPr>
            <a:t> </a:t>
          </a:r>
          <a:r>
            <a:rPr lang="en-US" sz="2800" b="1" dirty="0" err="1">
              <a:latin typeface="+mj-lt"/>
              <a:ea typeface="Verdana" panose="020B0604030504040204" pitchFamily="34" charset="0"/>
            </a:rPr>
            <a:t>piemērošana</a:t>
          </a:r>
          <a:r>
            <a:rPr lang="en-US" sz="2800" b="1" dirty="0">
              <a:latin typeface="+mj-lt"/>
              <a:ea typeface="Verdana" panose="020B0604030504040204" pitchFamily="34" charset="0"/>
            </a:rPr>
            <a:t> </a:t>
          </a:r>
          <a:endParaRPr lang="lv-LV" sz="2800" b="1" dirty="0">
            <a:latin typeface="+mj-lt"/>
            <a:ea typeface="Verdana" panose="020B0604030504040204" pitchFamily="34" charset="0"/>
          </a:endParaRPr>
        </a:p>
      </dgm:t>
    </dgm:pt>
    <dgm:pt modelId="{C097E347-ABA3-42AE-81CA-9CE79FE2CF45}" type="parTrans" cxnId="{C82E9B40-1290-4003-9981-EF5971DF4F9B}">
      <dgm:prSet/>
      <dgm:spPr/>
      <dgm:t>
        <a:bodyPr/>
        <a:lstStyle/>
        <a:p>
          <a:endParaRPr lang="en-US"/>
        </a:p>
      </dgm:t>
    </dgm:pt>
    <dgm:pt modelId="{401E4FD2-6926-4841-A08F-F365F9418346}" type="sibTrans" cxnId="{C82E9B40-1290-4003-9981-EF5971DF4F9B}">
      <dgm:prSet/>
      <dgm:spPr/>
      <dgm:t>
        <a:bodyPr/>
        <a:lstStyle/>
        <a:p>
          <a:endParaRPr lang="en-US"/>
        </a:p>
      </dgm:t>
    </dgm:pt>
    <dgm:pt modelId="{FBEBE680-D79F-44F9-A482-C5B9FB763FD2}">
      <dgm:prSet custT="1"/>
      <dgm:spPr/>
      <dgm:t>
        <a:bodyPr/>
        <a:lstStyle/>
        <a:p>
          <a:r>
            <a:rPr lang="lv-LV" sz="1800" b="1" dirty="0" err="1"/>
            <a:t>Pašdeklarēšanās</a:t>
          </a:r>
          <a:r>
            <a:rPr lang="lv-LV" sz="1800" b="1" dirty="0"/>
            <a:t> princips -  </a:t>
          </a:r>
          <a:r>
            <a:rPr lang="lv-LV" sz="1800" b="0" dirty="0"/>
            <a:t>piemērots papildinošas saimnieciskās darbības uzraudzībā. </a:t>
          </a:r>
          <a:r>
            <a:rPr lang="lv-LV" sz="1800" b="0" dirty="0">
              <a:solidFill>
                <a:schemeClr val="tx1"/>
              </a:solidFill>
            </a:rPr>
            <a:t>Attiecināms tikai uz p</a:t>
          </a:r>
          <a:r>
            <a:rPr lang="lv-LV" sz="1800" b="0" dirty="0">
              <a:solidFill>
                <a:schemeClr val="tx1"/>
              </a:solidFill>
              <a:latin typeface="+mj-lt"/>
              <a:ea typeface="Verdana" panose="020B0604030504040204" pitchFamily="34" charset="0"/>
            </a:rPr>
            <a:t>ārbaudēm </a:t>
          </a:r>
          <a:r>
            <a:rPr lang="lv-LV" sz="1800" b="1" dirty="0">
              <a:solidFill>
                <a:schemeClr val="tx1"/>
              </a:solidFill>
              <a:latin typeface="+mj-lt"/>
              <a:ea typeface="Verdana" panose="020B0604030504040204" pitchFamily="34" charset="0"/>
            </a:rPr>
            <a:t>valsts un pašvaldību iestādēm</a:t>
          </a:r>
          <a:r>
            <a:rPr lang="lv-LV" sz="1800" b="0" dirty="0">
              <a:solidFill>
                <a:schemeClr val="tx1"/>
              </a:solidFill>
              <a:latin typeface="+mj-lt"/>
              <a:ea typeface="Verdana" panose="020B0604030504040204" pitchFamily="34" charset="0"/>
            </a:rPr>
            <a:t>, kontroļu biežumu un apjomu nosakot atbildīgo iestāžu izstrādātajā </a:t>
          </a:r>
          <a:r>
            <a:rPr lang="lv-LV" sz="1800" b="0" dirty="0"/>
            <a:t>papildinošas saimnieciskās darbības (PSD) metodikā, izvērtējot riskus SAM līmenī. </a:t>
          </a:r>
          <a:r>
            <a:rPr lang="lv-LV" sz="1800" b="0" dirty="0" err="1"/>
            <a:t>Pašdeklarēšanās</a:t>
          </a:r>
          <a:r>
            <a:rPr lang="lv-LV" sz="1800" b="0" dirty="0"/>
            <a:t> principa ieviešanā būs nepieciešami grozījumi attiecīgajos juridiskajos dokumentos. </a:t>
          </a:r>
          <a:endParaRPr lang="en-US" sz="1800" dirty="0"/>
        </a:p>
      </dgm:t>
    </dgm:pt>
    <dgm:pt modelId="{F96941D2-87A8-4AC7-9ECE-11CFCE882871}" type="parTrans" cxnId="{B5CDC8EC-5601-4F47-A52D-85084C3AA920}">
      <dgm:prSet/>
      <dgm:spPr/>
      <dgm:t>
        <a:bodyPr/>
        <a:lstStyle/>
        <a:p>
          <a:endParaRPr lang="lv-LV"/>
        </a:p>
      </dgm:t>
    </dgm:pt>
    <dgm:pt modelId="{E346B065-9A03-4AB0-BF32-4B46FD316ED6}" type="sibTrans" cxnId="{B5CDC8EC-5601-4F47-A52D-85084C3AA920}">
      <dgm:prSet/>
      <dgm:spPr/>
      <dgm:t>
        <a:bodyPr/>
        <a:lstStyle/>
        <a:p>
          <a:endParaRPr lang="lv-LV"/>
        </a:p>
      </dgm:t>
    </dgm:pt>
    <dgm:pt modelId="{B6AF7771-3446-4CB6-95C4-5ACB363B82C8}">
      <dgm:prSet custT="1"/>
      <dgm:spPr/>
      <dgm:t>
        <a:bodyPr/>
        <a:lstStyle/>
        <a:p>
          <a:endParaRPr lang="en-US" sz="1600" dirty="0"/>
        </a:p>
      </dgm:t>
    </dgm:pt>
    <dgm:pt modelId="{DED10CFC-90F4-4B69-A1F4-E1DFA41E4C37}" type="parTrans" cxnId="{A17596FB-18A3-4CC5-9F63-314213E7BE76}">
      <dgm:prSet/>
      <dgm:spPr/>
      <dgm:t>
        <a:bodyPr/>
        <a:lstStyle/>
        <a:p>
          <a:endParaRPr lang="lv-LV"/>
        </a:p>
      </dgm:t>
    </dgm:pt>
    <dgm:pt modelId="{AF0FF0DC-FE83-4BA1-B37C-1978E4D99A0F}" type="sibTrans" cxnId="{A17596FB-18A3-4CC5-9F63-314213E7BE76}">
      <dgm:prSet/>
      <dgm:spPr/>
      <dgm:t>
        <a:bodyPr/>
        <a:lstStyle/>
        <a:p>
          <a:endParaRPr lang="lv-LV"/>
        </a:p>
      </dgm:t>
    </dgm:pt>
    <dgm:pt modelId="{A349B59B-8D7F-4808-9637-870AE0D665AA}" type="pres">
      <dgm:prSet presAssocID="{279FB159-67B0-498E-80BE-F9E55B8A9B6D}" presName="linear" presStyleCnt="0">
        <dgm:presLayoutVars>
          <dgm:animLvl val="lvl"/>
          <dgm:resizeHandles val="exact"/>
        </dgm:presLayoutVars>
      </dgm:prSet>
      <dgm:spPr/>
    </dgm:pt>
    <dgm:pt modelId="{8E7F30EA-06EE-4262-8FA2-130BF0EB4218}" type="pres">
      <dgm:prSet presAssocID="{048D3440-48D9-4CAA-89EA-8453A05E99CD}" presName="parentText" presStyleLbl="node1" presStyleIdx="0" presStyleCnt="1" custScaleY="85839" custLinFactNeighborX="76" custLinFactNeighborY="-29973">
        <dgm:presLayoutVars>
          <dgm:chMax val="0"/>
          <dgm:bulletEnabled val="1"/>
        </dgm:presLayoutVars>
      </dgm:prSet>
      <dgm:spPr/>
    </dgm:pt>
    <dgm:pt modelId="{4C181ECD-17EA-44D4-A658-901E83B727BA}" type="pres">
      <dgm:prSet presAssocID="{048D3440-48D9-4CAA-89EA-8453A05E99CD}" presName="childText" presStyleLbl="revTx" presStyleIdx="0" presStyleCnt="1" custLinFactNeighborX="153" custLinFactNeighborY="-51747">
        <dgm:presLayoutVars>
          <dgm:bulletEnabled val="1"/>
        </dgm:presLayoutVars>
      </dgm:prSet>
      <dgm:spPr/>
    </dgm:pt>
  </dgm:ptLst>
  <dgm:cxnLst>
    <dgm:cxn modelId="{46C78010-7C5E-4C6A-8FC8-D930A0ED44F3}" type="presOf" srcId="{FBEBE680-D79F-44F9-A482-C5B9FB763FD2}" destId="{4C181ECD-17EA-44D4-A658-901E83B727BA}" srcOrd="0" destOrd="1" presId="urn:microsoft.com/office/officeart/2005/8/layout/vList2"/>
    <dgm:cxn modelId="{C82E9B40-1290-4003-9981-EF5971DF4F9B}" srcId="{279FB159-67B0-498E-80BE-F9E55B8A9B6D}" destId="{048D3440-48D9-4CAA-89EA-8453A05E99CD}" srcOrd="0" destOrd="0" parTransId="{C097E347-ABA3-42AE-81CA-9CE79FE2CF45}" sibTransId="{401E4FD2-6926-4841-A08F-F365F9418346}"/>
    <dgm:cxn modelId="{35DB746D-2CE2-4189-84CA-63C26E5112BE}" type="presOf" srcId="{279FB159-67B0-498E-80BE-F9E55B8A9B6D}" destId="{A349B59B-8D7F-4808-9637-870AE0D665AA}" srcOrd="0" destOrd="0" presId="urn:microsoft.com/office/officeart/2005/8/layout/vList2"/>
    <dgm:cxn modelId="{15017555-EDF5-49AA-9956-2C5269006BE8}" type="presOf" srcId="{B6AF7771-3446-4CB6-95C4-5ACB363B82C8}" destId="{4C181ECD-17EA-44D4-A658-901E83B727BA}" srcOrd="0" destOrd="0" presId="urn:microsoft.com/office/officeart/2005/8/layout/vList2"/>
    <dgm:cxn modelId="{0AECE6C1-457C-4C01-B790-2E3A952ED8B0}" type="presOf" srcId="{048D3440-48D9-4CAA-89EA-8453A05E99CD}" destId="{8E7F30EA-06EE-4262-8FA2-130BF0EB4218}" srcOrd="0" destOrd="0" presId="urn:microsoft.com/office/officeart/2005/8/layout/vList2"/>
    <dgm:cxn modelId="{B5CDC8EC-5601-4F47-A52D-85084C3AA920}" srcId="{048D3440-48D9-4CAA-89EA-8453A05E99CD}" destId="{FBEBE680-D79F-44F9-A482-C5B9FB763FD2}" srcOrd="1" destOrd="0" parTransId="{F96941D2-87A8-4AC7-9ECE-11CFCE882871}" sibTransId="{E346B065-9A03-4AB0-BF32-4B46FD316ED6}"/>
    <dgm:cxn modelId="{A17596FB-18A3-4CC5-9F63-314213E7BE76}" srcId="{048D3440-48D9-4CAA-89EA-8453A05E99CD}" destId="{B6AF7771-3446-4CB6-95C4-5ACB363B82C8}" srcOrd="0" destOrd="0" parTransId="{DED10CFC-90F4-4B69-A1F4-E1DFA41E4C37}" sibTransId="{AF0FF0DC-FE83-4BA1-B37C-1978E4D99A0F}"/>
    <dgm:cxn modelId="{9F445647-B902-4109-A5BB-D91FDFC5E6A7}" type="presParOf" srcId="{A349B59B-8D7F-4808-9637-870AE0D665AA}" destId="{8E7F30EA-06EE-4262-8FA2-130BF0EB4218}" srcOrd="0" destOrd="0" presId="urn:microsoft.com/office/officeart/2005/8/layout/vList2"/>
    <dgm:cxn modelId="{652BEE8E-120A-434C-BB32-C2CE13A80C09}" type="presParOf" srcId="{A349B59B-8D7F-4808-9637-870AE0D665AA}" destId="{4C181ECD-17EA-44D4-A658-901E83B727B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8B794D-EC8D-45DA-8EEE-4459F331CA3F}">
      <dsp:nvSpPr>
        <dsp:cNvPr id="0" name=""/>
        <dsp:cNvSpPr/>
      </dsp:nvSpPr>
      <dsp:spPr>
        <a:xfrm>
          <a:off x="0" y="2748047"/>
          <a:ext cx="11360498" cy="1452703"/>
        </a:xfrm>
        <a:prstGeom prst="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lv-LV" sz="1400" b="0" kern="1200" dirty="0"/>
            <a:t>Saskaņā ar EK sniegto informāciju,  </a:t>
          </a:r>
          <a:r>
            <a:rPr lang="lv-LV" sz="1400" b="0" kern="1200" dirty="0">
              <a:solidFill>
                <a:srgbClr val="0070C0"/>
              </a:solidFill>
            </a:rPr>
            <a:t>pasākumos, </a:t>
          </a:r>
          <a:r>
            <a:rPr lang="lv-LV" sz="1400" kern="1200" dirty="0">
              <a:solidFill>
                <a:srgbClr val="0070C0"/>
              </a:solidFill>
            </a:rPr>
            <a:t>kuros ir augsta vienkāršoto izmaksu izmantošanas proporcija, administratīvais slogs projektu īstenošanā samazinās līdz pat 70%. Ieguvumi:</a:t>
          </a:r>
        </a:p>
        <a:p>
          <a:pPr marL="0" lvl="0" indent="0" algn="l" defTabSz="622300">
            <a:lnSpc>
              <a:spcPct val="90000"/>
            </a:lnSpc>
            <a:spcBef>
              <a:spcPct val="0"/>
            </a:spcBef>
            <a:spcAft>
              <a:spcPct val="35000"/>
            </a:spcAft>
            <a:buNone/>
          </a:pPr>
          <a:r>
            <a:rPr lang="lv-LV" sz="1400" kern="1200" dirty="0">
              <a:solidFill>
                <a:srgbClr val="0070C0"/>
              </a:solidFill>
            </a:rPr>
            <a:t>1. būtiski samazināts iesniedzamo un izskatāmo dokumentu skaits</a:t>
          </a:r>
        </a:p>
        <a:p>
          <a:pPr marL="0" lvl="0" indent="0" algn="l" defTabSz="622300">
            <a:lnSpc>
              <a:spcPct val="90000"/>
            </a:lnSpc>
            <a:spcBef>
              <a:spcPct val="0"/>
            </a:spcBef>
            <a:spcAft>
              <a:spcPct val="35000"/>
            </a:spcAft>
            <a:buNone/>
          </a:pPr>
          <a:r>
            <a:rPr lang="lv-LV" sz="1400" kern="1200" dirty="0">
              <a:solidFill>
                <a:srgbClr val="0070C0"/>
              </a:solidFill>
            </a:rPr>
            <a:t>2. mazāks kļūdu risks</a:t>
          </a:r>
        </a:p>
        <a:p>
          <a:pPr marL="0" lvl="0" indent="0" algn="l" defTabSz="622300">
            <a:lnSpc>
              <a:spcPct val="90000"/>
            </a:lnSpc>
            <a:spcBef>
              <a:spcPct val="0"/>
            </a:spcBef>
            <a:spcAft>
              <a:spcPct val="35000"/>
            </a:spcAft>
            <a:buNone/>
          </a:pPr>
          <a:r>
            <a:rPr lang="lv-LV" sz="1400" kern="1200" dirty="0">
              <a:solidFill>
                <a:srgbClr val="0070C0"/>
              </a:solidFill>
            </a:rPr>
            <a:t>3. ātrāka maksājumu izskatīšana  no CFLA      </a:t>
          </a:r>
          <a:endParaRPr lang="en-US" sz="1400" b="0" kern="1200" dirty="0">
            <a:solidFill>
              <a:srgbClr val="0070C0"/>
            </a:solidFill>
          </a:endParaRPr>
        </a:p>
      </dsp:txBody>
      <dsp:txXfrm>
        <a:off x="0" y="2748047"/>
        <a:ext cx="11360498" cy="1452703"/>
      </dsp:txXfrm>
    </dsp:sp>
    <dsp:sp modelId="{06F2E1D2-834B-4A3C-A1DF-BD658BC54B39}">
      <dsp:nvSpPr>
        <dsp:cNvPr id="0" name=""/>
        <dsp:cNvSpPr/>
      </dsp:nvSpPr>
      <dsp:spPr>
        <a:xfrm rot="10800000">
          <a:off x="0" y="49159"/>
          <a:ext cx="11360498" cy="2809856"/>
        </a:xfrm>
        <a:prstGeom prst="upArrowCallou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marL="0" lvl="0" indent="0" algn="ctr" defTabSz="622300">
            <a:lnSpc>
              <a:spcPct val="90000"/>
            </a:lnSpc>
            <a:spcBef>
              <a:spcPct val="0"/>
            </a:spcBef>
            <a:spcAft>
              <a:spcPct val="35000"/>
            </a:spcAft>
            <a:buNone/>
          </a:pPr>
          <a:r>
            <a:rPr lang="lv-LV" sz="1400" b="1" kern="1200" dirty="0"/>
            <a:t>Vienkāršoto izmaksu metodiku izstrādes procesa </a:t>
          </a:r>
          <a:r>
            <a:rPr lang="lv-LV" sz="1400" b="1" kern="1200" dirty="0" err="1"/>
            <a:t>efektivizēšana</a:t>
          </a:r>
          <a:endParaRPr lang="en-US" sz="1400" kern="1200" dirty="0"/>
        </a:p>
      </dsp:txBody>
      <dsp:txXfrm rot="-10800000">
        <a:off x="0" y="49159"/>
        <a:ext cx="11360498" cy="986259"/>
      </dsp:txXfrm>
    </dsp:sp>
    <dsp:sp modelId="{4AA123A8-F20E-4432-8A33-B611F1376083}">
      <dsp:nvSpPr>
        <dsp:cNvPr id="0" name=""/>
        <dsp:cNvSpPr/>
      </dsp:nvSpPr>
      <dsp:spPr>
        <a:xfrm>
          <a:off x="3405" y="785575"/>
          <a:ext cx="4142432" cy="1297002"/>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marL="0" lvl="0" indent="0" algn="ctr" defTabSz="533400">
            <a:lnSpc>
              <a:spcPct val="90000"/>
            </a:lnSpc>
            <a:spcBef>
              <a:spcPct val="0"/>
            </a:spcBef>
            <a:spcAft>
              <a:spcPct val="35000"/>
            </a:spcAft>
            <a:buNone/>
          </a:pPr>
          <a:r>
            <a:rPr lang="lv-LV" sz="1200" b="1" kern="1200" dirty="0"/>
            <a:t>Prioritizēt izstrādē esošās un plānotās vienkāršoto izmaksu metodikas</a:t>
          </a:r>
          <a:endParaRPr lang="lv-LV" sz="1200" kern="1200" dirty="0"/>
        </a:p>
        <a:p>
          <a:pPr marL="0" lvl="0" indent="0" algn="ctr" defTabSz="533400">
            <a:lnSpc>
              <a:spcPct val="90000"/>
            </a:lnSpc>
            <a:spcBef>
              <a:spcPct val="0"/>
            </a:spcBef>
            <a:spcAft>
              <a:spcPct val="35000"/>
            </a:spcAft>
            <a:buNone/>
          </a:pPr>
          <a:r>
            <a:rPr lang="lv-LV" sz="1200" kern="1200" dirty="0"/>
            <a:t>FM kā Vadošā iestāde (VI) ir organizējusi individuālas tikšanās ar atbildīgajām iestādēm (AI) par metodiku izstrādes procesa optimizēšanu, tai skaitā, vienojoties par iespējamajiem risinājumiem, kas sekmētu ātrāku </a:t>
          </a:r>
          <a:r>
            <a:rPr lang="lv-LV" sz="1200" kern="1200"/>
            <a:t>investīciju virzību</a:t>
          </a:r>
          <a:endParaRPr lang="en-US" sz="1200" b="0" kern="1200" dirty="0"/>
        </a:p>
      </dsp:txBody>
      <dsp:txXfrm>
        <a:off x="3405" y="785575"/>
        <a:ext cx="4142432" cy="1297002"/>
      </dsp:txXfrm>
    </dsp:sp>
    <dsp:sp modelId="{342B1FF5-497D-4944-8465-D545EC2583C3}">
      <dsp:nvSpPr>
        <dsp:cNvPr id="0" name=""/>
        <dsp:cNvSpPr/>
      </dsp:nvSpPr>
      <dsp:spPr>
        <a:xfrm>
          <a:off x="4135706" y="784869"/>
          <a:ext cx="3605626" cy="1317367"/>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marL="0" lvl="0" indent="0" algn="ctr" defTabSz="533400">
            <a:lnSpc>
              <a:spcPct val="90000"/>
            </a:lnSpc>
            <a:spcBef>
              <a:spcPct val="0"/>
            </a:spcBef>
            <a:spcAft>
              <a:spcPct val="35000"/>
            </a:spcAft>
            <a:buNone/>
          </a:pPr>
          <a:r>
            <a:rPr lang="lv-LV" sz="1200" b="1" kern="1200" dirty="0"/>
            <a:t>Nacionālā vienkāršošanas darba grupa </a:t>
          </a:r>
        </a:p>
        <a:p>
          <a:pPr marL="0" lvl="0" indent="0" algn="ctr" defTabSz="533400">
            <a:lnSpc>
              <a:spcPct val="90000"/>
            </a:lnSpc>
            <a:spcBef>
              <a:spcPct val="0"/>
            </a:spcBef>
            <a:spcAft>
              <a:spcPct val="35000"/>
            </a:spcAft>
            <a:buNone/>
          </a:pPr>
          <a:r>
            <a:rPr lang="lv-LV" sz="1200" kern="1200" dirty="0"/>
            <a:t>4x gadā</a:t>
          </a:r>
          <a:endParaRPr lang="en-US" sz="1200" kern="1200" dirty="0"/>
        </a:p>
      </dsp:txBody>
      <dsp:txXfrm>
        <a:off x="4135706" y="784869"/>
        <a:ext cx="3605626" cy="1317367"/>
      </dsp:txXfrm>
    </dsp:sp>
    <dsp:sp modelId="{B91C85F0-B70F-4A82-9F88-233A170A77E6}">
      <dsp:nvSpPr>
        <dsp:cNvPr id="0" name=""/>
        <dsp:cNvSpPr/>
      </dsp:nvSpPr>
      <dsp:spPr>
        <a:xfrm>
          <a:off x="7754854" y="782496"/>
          <a:ext cx="3605626" cy="1329574"/>
        </a:xfrm>
        <a:prstGeom prst="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5344" tIns="15240" rIns="85344" bIns="15240" numCol="1" spcCol="1270" anchor="ctr" anchorCtr="0">
          <a:noAutofit/>
        </a:bodyPr>
        <a:lstStyle/>
        <a:p>
          <a:pPr marL="0" lvl="0" indent="0" algn="ctr" defTabSz="533400">
            <a:lnSpc>
              <a:spcPct val="90000"/>
            </a:lnSpc>
            <a:spcBef>
              <a:spcPct val="0"/>
            </a:spcBef>
            <a:spcAft>
              <a:spcPct val="35000"/>
            </a:spcAft>
            <a:buNone/>
          </a:pPr>
          <a:r>
            <a:rPr lang="lv-LV" sz="1200" b="1" kern="1200" dirty="0"/>
            <a:t>Konsultācijas</a:t>
          </a:r>
          <a:endParaRPr lang="lv-LV" sz="1400" b="1" kern="1200" dirty="0"/>
        </a:p>
        <a:p>
          <a:pPr marL="0" lvl="0" indent="0" algn="ctr" defTabSz="533400">
            <a:lnSpc>
              <a:spcPct val="90000"/>
            </a:lnSpc>
            <a:spcBef>
              <a:spcPct val="0"/>
            </a:spcBef>
            <a:spcAft>
              <a:spcPct val="35000"/>
            </a:spcAft>
            <a:buNone/>
          </a:pPr>
          <a:r>
            <a:rPr lang="lv-LV" sz="1200" kern="1200" dirty="0"/>
            <a:t>VI turpina atbalsta sniegšanu ministrijām metodiku izstrādes procesā</a:t>
          </a:r>
          <a:endParaRPr lang="en-US" sz="1200" kern="1200" dirty="0"/>
        </a:p>
      </dsp:txBody>
      <dsp:txXfrm>
        <a:off x="7754854" y="782496"/>
        <a:ext cx="3605626" cy="132957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7F30EA-06EE-4262-8FA2-130BF0EB4218}">
      <dsp:nvSpPr>
        <dsp:cNvPr id="0" name=""/>
        <dsp:cNvSpPr/>
      </dsp:nvSpPr>
      <dsp:spPr>
        <a:xfrm>
          <a:off x="0" y="74759"/>
          <a:ext cx="10422678" cy="179754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lv-LV" sz="2800" b="1" kern="1200" dirty="0" err="1">
              <a:latin typeface="+mj-lt"/>
              <a:ea typeface="Verdana" panose="020B0604030504040204" pitchFamily="34" charset="0"/>
            </a:rPr>
            <a:t>Pēcuzraudzības</a:t>
          </a:r>
          <a:r>
            <a:rPr lang="lv-LV" sz="2800" b="1" kern="1200" dirty="0">
              <a:latin typeface="+mj-lt"/>
              <a:ea typeface="Verdana" panose="020B0604030504040204" pitchFamily="34" charset="0"/>
            </a:rPr>
            <a:t> pārskatu sniegšanas prasību un pārbaužu</a:t>
          </a:r>
          <a:r>
            <a:rPr lang="en-US" sz="2800" b="1" kern="1200" dirty="0">
              <a:latin typeface="+mj-lt"/>
              <a:ea typeface="Verdana" panose="020B0604030504040204" pitchFamily="34" charset="0"/>
            </a:rPr>
            <a:t> </a:t>
          </a:r>
          <a:r>
            <a:rPr lang="en-US" sz="2800" b="1" kern="1200" dirty="0" err="1">
              <a:solidFill>
                <a:schemeClr val="bg1"/>
              </a:solidFill>
              <a:latin typeface="+mj-lt"/>
              <a:ea typeface="Verdana" panose="020B0604030504040204" pitchFamily="34" charset="0"/>
            </a:rPr>
            <a:t>pēc</a:t>
          </a:r>
          <a:r>
            <a:rPr lang="en-US" sz="2800" b="1" kern="1200" dirty="0">
              <a:solidFill>
                <a:schemeClr val="bg1"/>
              </a:solidFill>
              <a:latin typeface="+mj-lt"/>
              <a:ea typeface="Verdana" panose="020B0604030504040204" pitchFamily="34" charset="0"/>
            </a:rPr>
            <a:t> </a:t>
          </a:r>
          <a:r>
            <a:rPr lang="en-US" sz="2800" b="1" kern="1200" dirty="0" err="1">
              <a:solidFill>
                <a:schemeClr val="bg1"/>
              </a:solidFill>
              <a:latin typeface="+mj-lt"/>
              <a:ea typeface="Verdana" panose="020B0604030504040204" pitchFamily="34" charset="0"/>
            </a:rPr>
            <a:t>noslēguma</a:t>
          </a:r>
          <a:r>
            <a:rPr lang="en-US" sz="2800" b="1" kern="1200" dirty="0">
              <a:solidFill>
                <a:schemeClr val="bg1"/>
              </a:solidFill>
              <a:latin typeface="+mj-lt"/>
              <a:ea typeface="Verdana" panose="020B0604030504040204" pitchFamily="34" charset="0"/>
            </a:rPr>
            <a:t> </a:t>
          </a:r>
          <a:r>
            <a:rPr lang="en-US" sz="2800" b="1" kern="1200" dirty="0" err="1">
              <a:solidFill>
                <a:schemeClr val="bg1"/>
              </a:solidFill>
              <a:latin typeface="+mj-lt"/>
              <a:ea typeface="Verdana" panose="020B0604030504040204" pitchFamily="34" charset="0"/>
            </a:rPr>
            <a:t>maksājuma</a:t>
          </a:r>
          <a:r>
            <a:rPr lang="en-US" sz="2800" b="1" kern="1200" dirty="0">
              <a:solidFill>
                <a:schemeClr val="bg1"/>
              </a:solidFill>
              <a:latin typeface="+mj-lt"/>
              <a:ea typeface="Verdana" panose="020B0604030504040204" pitchFamily="34" charset="0"/>
            </a:rPr>
            <a:t> </a:t>
          </a:r>
          <a:r>
            <a:rPr lang="en-US" sz="2800" b="1" kern="1200" dirty="0" err="1">
              <a:solidFill>
                <a:schemeClr val="bg1"/>
              </a:solidFill>
              <a:latin typeface="+mj-lt"/>
              <a:ea typeface="Verdana" panose="020B0604030504040204" pitchFamily="34" charset="0"/>
            </a:rPr>
            <a:t>veikšanas</a:t>
          </a:r>
          <a:r>
            <a:rPr lang="lv-LV" sz="2800" b="1" kern="1200" dirty="0">
              <a:latin typeface="+mj-lt"/>
              <a:ea typeface="Verdana" panose="020B0604030504040204" pitchFamily="34" charset="0"/>
            </a:rPr>
            <a:t> apjomu samazināšana - </a:t>
          </a:r>
          <a:r>
            <a:rPr lang="lv-LV" sz="2800" kern="1200" dirty="0">
              <a:latin typeface="+mj-lt"/>
              <a:ea typeface="Verdana" panose="020B0604030504040204" pitchFamily="34" charset="0"/>
            </a:rPr>
            <a:t>samazināts administratīvais slogs finansējuma saņēmējiem</a:t>
          </a:r>
          <a:endParaRPr lang="lv-LV" sz="2800" b="1" kern="1200" dirty="0">
            <a:latin typeface="+mj-lt"/>
            <a:ea typeface="Verdana" panose="020B0604030504040204" pitchFamily="34" charset="0"/>
          </a:endParaRPr>
        </a:p>
      </dsp:txBody>
      <dsp:txXfrm>
        <a:off x="87749" y="162508"/>
        <a:ext cx="10247180" cy="1622042"/>
      </dsp:txXfrm>
    </dsp:sp>
    <dsp:sp modelId="{4C181ECD-17EA-44D4-A658-901E83B727BA}">
      <dsp:nvSpPr>
        <dsp:cNvPr id="0" name=""/>
        <dsp:cNvSpPr/>
      </dsp:nvSpPr>
      <dsp:spPr>
        <a:xfrm>
          <a:off x="0" y="2079549"/>
          <a:ext cx="10422678" cy="151368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920" tIns="20320" rIns="113792" bIns="20320" numCol="1" spcCol="1270" anchor="t" anchorCtr="0">
          <a:noAutofit/>
        </a:bodyPr>
        <a:lstStyle/>
        <a:p>
          <a:pPr marL="171450" lvl="1" indent="-171450" algn="l" defTabSz="711200">
            <a:lnSpc>
              <a:spcPct val="90000"/>
            </a:lnSpc>
            <a:spcBef>
              <a:spcPct val="0"/>
            </a:spcBef>
            <a:spcAft>
              <a:spcPct val="20000"/>
            </a:spcAft>
            <a:buChar char="•"/>
          </a:pPr>
          <a:endParaRPr lang="en-US" sz="1600" kern="1200" dirty="0"/>
        </a:p>
        <a:p>
          <a:pPr marL="171450" lvl="1" indent="-171450" algn="l" defTabSz="711200">
            <a:lnSpc>
              <a:spcPct val="90000"/>
            </a:lnSpc>
            <a:spcBef>
              <a:spcPct val="0"/>
            </a:spcBef>
            <a:spcAft>
              <a:spcPct val="20000"/>
            </a:spcAft>
            <a:buChar char="•"/>
          </a:pPr>
          <a:r>
            <a:rPr lang="lv-LV" sz="1600" b="1" kern="1200" dirty="0"/>
            <a:t>Mazāk iesniedzamo dokumentu</a:t>
          </a:r>
          <a:r>
            <a:rPr lang="en-US" sz="1600" b="1" kern="1200" dirty="0"/>
            <a:t> un </a:t>
          </a:r>
          <a:r>
            <a:rPr lang="en-US" sz="1600" b="1" kern="1200" dirty="0" err="1"/>
            <a:t>pašdeklarēšanās</a:t>
          </a:r>
          <a:r>
            <a:rPr lang="en-US" sz="1600" b="1" kern="1200" dirty="0"/>
            <a:t> </a:t>
          </a:r>
          <a:r>
            <a:rPr lang="en-US" sz="1600" b="1" kern="1200" dirty="0" err="1"/>
            <a:t>princips</a:t>
          </a:r>
          <a:r>
            <a:rPr lang="lv-LV" sz="1600" b="1" kern="1200" dirty="0"/>
            <a:t> </a:t>
          </a:r>
          <a:r>
            <a:rPr lang="lv-LV" sz="1600" kern="1200" dirty="0"/>
            <a:t>- samazinātas prasības</a:t>
          </a:r>
          <a:r>
            <a:rPr lang="en-US" sz="1600" kern="1200" dirty="0"/>
            <a:t> (</a:t>
          </a:r>
          <a:r>
            <a:rPr lang="en-US" sz="1600" kern="1200" dirty="0" err="1"/>
            <a:t>pēzuzraudzības</a:t>
          </a:r>
          <a:r>
            <a:rPr lang="en-US" sz="1600" kern="1200" dirty="0"/>
            <a:t> </a:t>
          </a:r>
          <a:r>
            <a:rPr lang="en-US" sz="1600" kern="1200" dirty="0" err="1"/>
            <a:t>pārskatu</a:t>
          </a:r>
          <a:r>
            <a:rPr lang="en-US" sz="1600" kern="1200" dirty="0"/>
            <a:t> </a:t>
          </a:r>
          <a:r>
            <a:rPr lang="en-US" sz="1600" kern="1200" dirty="0" err="1"/>
            <a:t>finansējuma</a:t>
          </a:r>
          <a:r>
            <a:rPr lang="en-US" sz="1600" kern="1200" dirty="0"/>
            <a:t> </a:t>
          </a:r>
          <a:r>
            <a:rPr lang="en-US" sz="1600" kern="1200" dirty="0" err="1"/>
            <a:t>saņēmējs</a:t>
          </a:r>
          <a:r>
            <a:rPr lang="en-US" sz="1600" kern="1200" dirty="0"/>
            <a:t> </a:t>
          </a:r>
          <a:r>
            <a:rPr lang="en-US" sz="1600" kern="1200" dirty="0" err="1"/>
            <a:t>iesniedz</a:t>
          </a:r>
          <a:r>
            <a:rPr lang="en-US" sz="1600" kern="1200" dirty="0"/>
            <a:t> </a:t>
          </a:r>
          <a:r>
            <a:rPr lang="en-US" sz="1600" kern="1200" dirty="0" err="1"/>
            <a:t>vienu</a:t>
          </a:r>
          <a:r>
            <a:rPr lang="en-US" sz="1600" kern="1200" dirty="0"/>
            <a:t> </a:t>
          </a:r>
          <a:r>
            <a:rPr lang="en-US" sz="1600" kern="1200" dirty="0" err="1"/>
            <a:t>reizi</a:t>
          </a:r>
          <a:r>
            <a:rPr lang="en-US" sz="1600" kern="1200" dirty="0"/>
            <a:t> </a:t>
          </a:r>
          <a:r>
            <a:rPr lang="en-US" sz="1600" kern="1200" dirty="0" err="1"/>
            <a:t>pēc-uzraudzības</a:t>
          </a:r>
          <a:r>
            <a:rPr lang="en-US" sz="1600" kern="1200" dirty="0"/>
            <a:t> </a:t>
          </a:r>
          <a:r>
            <a:rPr lang="en-US" sz="1600" kern="1200" dirty="0" err="1"/>
            <a:t>perioda</a:t>
          </a:r>
          <a:r>
            <a:rPr lang="en-US" sz="1600" kern="1200" dirty="0"/>
            <a:t> </a:t>
          </a:r>
          <a:r>
            <a:rPr lang="en-US" sz="1600" kern="1200" dirty="0" err="1"/>
            <a:t>noslēgumā</a:t>
          </a:r>
          <a:r>
            <a:rPr lang="en-US" sz="1600" kern="1200" dirty="0"/>
            <a:t> </a:t>
          </a:r>
          <a:r>
            <a:rPr lang="en-US" sz="1600" kern="1200" dirty="0" err="1"/>
            <a:t>vai</a:t>
          </a:r>
          <a:r>
            <a:rPr lang="en-US" sz="1600" kern="1200" dirty="0"/>
            <a:t> </a:t>
          </a:r>
          <a:r>
            <a:rPr lang="en-US" sz="1600" kern="1200" dirty="0" err="1"/>
            <a:t>gadījumā</a:t>
          </a:r>
          <a:r>
            <a:rPr lang="en-US" sz="1600" kern="1200" dirty="0"/>
            <a:t>, ja </a:t>
          </a:r>
          <a:r>
            <a:rPr lang="en-US" sz="1600" kern="1200" dirty="0" err="1"/>
            <a:t>projekta</a:t>
          </a:r>
          <a:r>
            <a:rPr lang="en-US" sz="1600" kern="1200" dirty="0"/>
            <a:t> </a:t>
          </a:r>
          <a:r>
            <a:rPr lang="en-US" sz="1600" kern="1200" dirty="0" err="1"/>
            <a:t>ilgtspējā</a:t>
          </a:r>
          <a:r>
            <a:rPr lang="en-US" sz="1600" kern="1200" dirty="0"/>
            <a:t> </a:t>
          </a:r>
          <a:r>
            <a:rPr lang="en-US" sz="1600" kern="1200" dirty="0" err="1"/>
            <a:t>konstatēti</a:t>
          </a:r>
          <a:r>
            <a:rPr lang="en-US" sz="1600" kern="1200" dirty="0"/>
            <a:t> </a:t>
          </a:r>
          <a:r>
            <a:rPr lang="en-US" sz="1600" kern="1200" dirty="0" err="1"/>
            <a:t>riski</a:t>
          </a:r>
          <a:r>
            <a:rPr lang="en-US" sz="1600" kern="1200" dirty="0"/>
            <a:t>, </a:t>
          </a:r>
          <a:r>
            <a:rPr lang="en-US" sz="1600" kern="1200" dirty="0" err="1"/>
            <a:t>būtiskas</a:t>
          </a:r>
          <a:r>
            <a:rPr lang="en-US" sz="1600" kern="1200" dirty="0"/>
            <a:t> </a:t>
          </a:r>
          <a:r>
            <a:rPr lang="en-US" sz="1600" kern="1200" dirty="0" err="1"/>
            <a:t>pārmaiņas</a:t>
          </a:r>
          <a:r>
            <a:rPr lang="en-US" sz="1600" kern="1200" dirty="0"/>
            <a:t>)</a:t>
          </a:r>
        </a:p>
        <a:p>
          <a:pPr marL="171450" lvl="1" indent="-171450" algn="l" defTabSz="711200">
            <a:lnSpc>
              <a:spcPct val="90000"/>
            </a:lnSpc>
            <a:spcBef>
              <a:spcPct val="0"/>
            </a:spcBef>
            <a:spcAft>
              <a:spcPct val="20000"/>
            </a:spcAft>
            <a:buChar char="•"/>
          </a:pPr>
          <a:r>
            <a:rPr lang="en-US" sz="1600" b="1" kern="1200" dirty="0" err="1"/>
            <a:t>Samazināts</a:t>
          </a:r>
          <a:r>
            <a:rPr lang="en-US" sz="1600" b="1" kern="1200" dirty="0"/>
            <a:t> </a:t>
          </a:r>
          <a:r>
            <a:rPr lang="en-US" sz="1600" b="1" kern="1200" dirty="0" err="1"/>
            <a:t>pārbaužu</a:t>
          </a:r>
          <a:r>
            <a:rPr lang="en-US" sz="1600" b="1" kern="1200" dirty="0"/>
            <a:t> </a:t>
          </a:r>
          <a:r>
            <a:rPr lang="en-US" sz="1600" b="1" kern="1200" dirty="0" err="1"/>
            <a:t>apjoms</a:t>
          </a:r>
          <a:r>
            <a:rPr lang="en-US" sz="1600" b="1" kern="1200" dirty="0"/>
            <a:t> </a:t>
          </a:r>
          <a:r>
            <a:rPr lang="en-US" sz="1600" b="1" kern="1200" dirty="0" err="1"/>
            <a:t>pēc</a:t>
          </a:r>
          <a:r>
            <a:rPr lang="en-US" sz="1600" b="1" kern="1200" dirty="0"/>
            <a:t> </a:t>
          </a:r>
          <a:r>
            <a:rPr lang="en-US" sz="1600" b="1" kern="1200" dirty="0" err="1"/>
            <a:t>noslēgumā</a:t>
          </a:r>
          <a:r>
            <a:rPr lang="en-US" sz="1600" b="1" kern="1200" dirty="0"/>
            <a:t> </a:t>
          </a:r>
          <a:r>
            <a:rPr lang="en-US" sz="1600" b="1" kern="1200" dirty="0" err="1"/>
            <a:t>maksājuma</a:t>
          </a:r>
          <a:r>
            <a:rPr lang="en-US" sz="1600" b="1" kern="1200" dirty="0"/>
            <a:t> </a:t>
          </a:r>
          <a:r>
            <a:rPr lang="en-US" sz="1600" b="1" kern="1200" dirty="0" err="1"/>
            <a:t>veikšanas</a:t>
          </a:r>
          <a:r>
            <a:rPr lang="en-US" sz="1600" b="1" kern="1200" dirty="0"/>
            <a:t> – </a:t>
          </a:r>
          <a:r>
            <a:rPr lang="en-US" sz="1600" b="0" kern="1200" dirty="0" err="1"/>
            <a:t>plāno</a:t>
          </a:r>
          <a:r>
            <a:rPr lang="en-US" sz="1600" b="0" kern="1200" dirty="0"/>
            <a:t> </a:t>
          </a:r>
          <a:r>
            <a:rPr lang="en-US" sz="1600" b="0" kern="1200" dirty="0" err="1"/>
            <a:t>vienu</a:t>
          </a:r>
          <a:r>
            <a:rPr lang="en-US" sz="1600" b="0" kern="1200" dirty="0"/>
            <a:t> </a:t>
          </a:r>
          <a:r>
            <a:rPr lang="en-US" sz="1600" b="0" kern="1200" dirty="0" err="1"/>
            <a:t>pārbaudi</a:t>
          </a:r>
          <a:r>
            <a:rPr lang="en-US" sz="1600" b="0" kern="1200" dirty="0"/>
            <a:t> </a:t>
          </a:r>
          <a:r>
            <a:rPr lang="en-US" sz="1600" b="0" kern="1200" dirty="0" err="1"/>
            <a:t>projekta</a:t>
          </a:r>
          <a:r>
            <a:rPr lang="en-US" sz="1600" b="0" kern="1200" dirty="0"/>
            <a:t> </a:t>
          </a:r>
          <a:r>
            <a:rPr lang="en-US" sz="1600" b="0" kern="1200" dirty="0" err="1"/>
            <a:t>īstenošanas</a:t>
          </a:r>
          <a:r>
            <a:rPr lang="en-US" sz="1600" b="0" kern="1200" dirty="0"/>
            <a:t> </a:t>
          </a:r>
          <a:r>
            <a:rPr lang="en-US" sz="1600" b="0" kern="1200" dirty="0" err="1"/>
            <a:t>vietā</a:t>
          </a:r>
          <a:r>
            <a:rPr lang="en-US" sz="1600" b="0" kern="1200" dirty="0"/>
            <a:t> </a:t>
          </a:r>
          <a:r>
            <a:rPr lang="en-US" sz="1600" b="0" kern="1200" dirty="0" err="1"/>
            <a:t>pēc-uzraudzības</a:t>
          </a:r>
          <a:r>
            <a:rPr lang="en-US" sz="1600" b="0" kern="1200" dirty="0"/>
            <a:t> </a:t>
          </a:r>
          <a:r>
            <a:rPr lang="en-US" sz="1600" b="0" kern="1200" dirty="0" err="1"/>
            <a:t>perioda</a:t>
          </a:r>
          <a:r>
            <a:rPr lang="en-US" sz="1600" b="0" kern="1200" dirty="0"/>
            <a:t> </a:t>
          </a:r>
          <a:r>
            <a:rPr lang="en-US" sz="1600" b="0" kern="1200" dirty="0" err="1"/>
            <a:t>laikā</a:t>
          </a:r>
          <a:r>
            <a:rPr lang="en-US" sz="1600" b="0" kern="1200" dirty="0"/>
            <a:t> </a:t>
          </a:r>
          <a:r>
            <a:rPr lang="en-US" sz="1600" b="0" kern="1200" dirty="0" err="1"/>
            <a:t>pēc</a:t>
          </a:r>
          <a:r>
            <a:rPr lang="en-US" sz="1600" b="0" kern="1200" dirty="0"/>
            <a:t> </a:t>
          </a:r>
          <a:r>
            <a:rPr lang="en-US" sz="1600" b="0" kern="1200" dirty="0" err="1"/>
            <a:t>nejaušas</a:t>
          </a:r>
          <a:r>
            <a:rPr lang="en-US" sz="1600" b="0" kern="1200" dirty="0"/>
            <a:t> </a:t>
          </a:r>
          <a:r>
            <a:rPr lang="en-US" sz="1600" b="0" kern="1200" dirty="0" err="1"/>
            <a:t>izlases</a:t>
          </a:r>
          <a:r>
            <a:rPr lang="en-US" sz="1600" b="0" kern="1200" dirty="0"/>
            <a:t> </a:t>
          </a:r>
          <a:r>
            <a:rPr lang="en-US" sz="1600" b="0" kern="1200" dirty="0" err="1"/>
            <a:t>augsta</a:t>
          </a:r>
          <a:r>
            <a:rPr lang="en-US" sz="1600" b="0" kern="1200" dirty="0"/>
            <a:t> </a:t>
          </a:r>
          <a:r>
            <a:rPr lang="en-US" sz="1600" b="0" kern="1200" dirty="0" err="1"/>
            <a:t>riska</a:t>
          </a:r>
          <a:r>
            <a:rPr lang="en-US" sz="1600" b="0" kern="1200" dirty="0"/>
            <a:t> </a:t>
          </a:r>
          <a:r>
            <a:rPr lang="en-US" sz="1600" b="0" kern="1200" dirty="0" err="1"/>
            <a:t>projektos</a:t>
          </a:r>
          <a:r>
            <a:rPr lang="en-US" sz="1600" b="0" kern="1200" dirty="0"/>
            <a:t> </a:t>
          </a:r>
        </a:p>
      </dsp:txBody>
      <dsp:txXfrm>
        <a:off x="0" y="2079549"/>
        <a:ext cx="10422678" cy="151368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7F30EA-06EE-4262-8FA2-130BF0EB4218}">
      <dsp:nvSpPr>
        <dsp:cNvPr id="0" name=""/>
        <dsp:cNvSpPr/>
      </dsp:nvSpPr>
      <dsp:spPr>
        <a:xfrm>
          <a:off x="0" y="362029"/>
          <a:ext cx="10422678" cy="1044488"/>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err="1">
              <a:latin typeface="+mj-lt"/>
              <a:ea typeface="Verdana" panose="020B0604030504040204" pitchFamily="34" charset="0"/>
            </a:rPr>
            <a:t>Plašāka</a:t>
          </a:r>
          <a:r>
            <a:rPr lang="en-US" sz="2800" b="1" kern="1200" dirty="0">
              <a:latin typeface="+mj-lt"/>
              <a:ea typeface="Verdana" panose="020B0604030504040204" pitchFamily="34" charset="0"/>
            </a:rPr>
            <a:t> </a:t>
          </a:r>
          <a:r>
            <a:rPr lang="en-US" sz="2800" b="1" kern="1200" dirty="0" err="1">
              <a:latin typeface="+mj-lt"/>
              <a:ea typeface="Verdana" panose="020B0604030504040204" pitchFamily="34" charset="0"/>
            </a:rPr>
            <a:t>pašdeklarēšanās</a:t>
          </a:r>
          <a:r>
            <a:rPr lang="en-US" sz="2800" b="1" kern="1200" dirty="0">
              <a:latin typeface="+mj-lt"/>
              <a:ea typeface="Verdana" panose="020B0604030504040204" pitchFamily="34" charset="0"/>
            </a:rPr>
            <a:t> </a:t>
          </a:r>
          <a:r>
            <a:rPr lang="en-US" sz="2800" b="1" kern="1200" dirty="0" err="1">
              <a:latin typeface="+mj-lt"/>
              <a:ea typeface="Verdana" panose="020B0604030504040204" pitchFamily="34" charset="0"/>
            </a:rPr>
            <a:t>principa</a:t>
          </a:r>
          <a:r>
            <a:rPr lang="en-US" sz="2800" b="1" kern="1200" dirty="0">
              <a:latin typeface="+mj-lt"/>
              <a:ea typeface="Verdana" panose="020B0604030504040204" pitchFamily="34" charset="0"/>
            </a:rPr>
            <a:t> </a:t>
          </a:r>
          <a:r>
            <a:rPr lang="en-US" sz="2800" b="1" kern="1200" dirty="0" err="1">
              <a:latin typeface="+mj-lt"/>
              <a:ea typeface="Verdana" panose="020B0604030504040204" pitchFamily="34" charset="0"/>
            </a:rPr>
            <a:t>piemērošana</a:t>
          </a:r>
          <a:r>
            <a:rPr lang="en-US" sz="2800" b="1" kern="1200" dirty="0">
              <a:latin typeface="+mj-lt"/>
              <a:ea typeface="Verdana" panose="020B0604030504040204" pitchFamily="34" charset="0"/>
            </a:rPr>
            <a:t> </a:t>
          </a:r>
          <a:endParaRPr lang="lv-LV" sz="2800" b="1" kern="1200" dirty="0">
            <a:latin typeface="+mj-lt"/>
            <a:ea typeface="Verdana" panose="020B0604030504040204" pitchFamily="34" charset="0"/>
          </a:endParaRPr>
        </a:p>
      </dsp:txBody>
      <dsp:txXfrm>
        <a:off x="50988" y="413017"/>
        <a:ext cx="10320702" cy="942512"/>
      </dsp:txXfrm>
    </dsp:sp>
    <dsp:sp modelId="{4C181ECD-17EA-44D4-A658-901E83B727BA}">
      <dsp:nvSpPr>
        <dsp:cNvPr id="0" name=""/>
        <dsp:cNvSpPr/>
      </dsp:nvSpPr>
      <dsp:spPr>
        <a:xfrm>
          <a:off x="0" y="1250722"/>
          <a:ext cx="10422678" cy="15809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0920" tIns="20320" rIns="113792" bIns="20320" numCol="1" spcCol="1270" anchor="t" anchorCtr="0">
          <a:noAutofit/>
        </a:bodyPr>
        <a:lstStyle/>
        <a:p>
          <a:pPr marL="171450" lvl="1" indent="-171450" algn="l" defTabSz="711200">
            <a:lnSpc>
              <a:spcPct val="90000"/>
            </a:lnSpc>
            <a:spcBef>
              <a:spcPct val="0"/>
            </a:spcBef>
            <a:spcAft>
              <a:spcPct val="20000"/>
            </a:spcAft>
            <a:buChar char="•"/>
          </a:pPr>
          <a:endParaRPr lang="en-US" sz="1600" kern="1200" dirty="0"/>
        </a:p>
        <a:p>
          <a:pPr marL="171450" lvl="1" indent="-171450" algn="l" defTabSz="800100">
            <a:lnSpc>
              <a:spcPct val="90000"/>
            </a:lnSpc>
            <a:spcBef>
              <a:spcPct val="0"/>
            </a:spcBef>
            <a:spcAft>
              <a:spcPct val="20000"/>
            </a:spcAft>
            <a:buChar char="•"/>
          </a:pPr>
          <a:r>
            <a:rPr lang="lv-LV" sz="1800" b="1" kern="1200" dirty="0" err="1"/>
            <a:t>Pašdeklarēšanās</a:t>
          </a:r>
          <a:r>
            <a:rPr lang="lv-LV" sz="1800" b="1" kern="1200" dirty="0"/>
            <a:t> princips -  </a:t>
          </a:r>
          <a:r>
            <a:rPr lang="lv-LV" sz="1800" b="0" kern="1200" dirty="0"/>
            <a:t>piemērots papildinošas saimnieciskās darbības uzraudzībā. </a:t>
          </a:r>
          <a:r>
            <a:rPr lang="lv-LV" sz="1800" b="0" kern="1200" dirty="0">
              <a:solidFill>
                <a:schemeClr val="tx1"/>
              </a:solidFill>
            </a:rPr>
            <a:t>Attiecināms tikai uz p</a:t>
          </a:r>
          <a:r>
            <a:rPr lang="lv-LV" sz="1800" b="0" kern="1200" dirty="0">
              <a:solidFill>
                <a:schemeClr val="tx1"/>
              </a:solidFill>
              <a:latin typeface="+mj-lt"/>
              <a:ea typeface="Verdana" panose="020B0604030504040204" pitchFamily="34" charset="0"/>
            </a:rPr>
            <a:t>ārbaudēm </a:t>
          </a:r>
          <a:r>
            <a:rPr lang="lv-LV" sz="1800" b="1" kern="1200" dirty="0">
              <a:solidFill>
                <a:schemeClr val="tx1"/>
              </a:solidFill>
              <a:latin typeface="+mj-lt"/>
              <a:ea typeface="Verdana" panose="020B0604030504040204" pitchFamily="34" charset="0"/>
            </a:rPr>
            <a:t>valsts un pašvaldību iestādēm</a:t>
          </a:r>
          <a:r>
            <a:rPr lang="lv-LV" sz="1800" b="0" kern="1200" dirty="0">
              <a:solidFill>
                <a:schemeClr val="tx1"/>
              </a:solidFill>
              <a:latin typeface="+mj-lt"/>
              <a:ea typeface="Verdana" panose="020B0604030504040204" pitchFamily="34" charset="0"/>
            </a:rPr>
            <a:t>, kontroļu biežumu un apjomu nosakot atbildīgo iestāžu izstrādātajā </a:t>
          </a:r>
          <a:r>
            <a:rPr lang="lv-LV" sz="1800" b="0" kern="1200" dirty="0"/>
            <a:t>papildinošas saimnieciskās darbības (PSD) metodikā, izvērtējot riskus SAM līmenī. </a:t>
          </a:r>
          <a:r>
            <a:rPr lang="lv-LV" sz="1800" b="0" kern="1200" dirty="0" err="1"/>
            <a:t>Pašdeklarēšanās</a:t>
          </a:r>
          <a:r>
            <a:rPr lang="lv-LV" sz="1800" b="0" kern="1200" dirty="0"/>
            <a:t> principa ieviešanā būs nepieciešami grozījumi attiecīgajos juridiskajos dokumentos. </a:t>
          </a:r>
          <a:endParaRPr lang="en-US" sz="1800" kern="1200" dirty="0"/>
        </a:p>
      </dsp:txBody>
      <dsp:txXfrm>
        <a:off x="0" y="1250722"/>
        <a:ext cx="10422678" cy="1580962"/>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226560" cy="334613"/>
          </a:xfrm>
          <a:prstGeom prst="rect">
            <a:avLst/>
          </a:prstGeom>
        </p:spPr>
        <p:txBody>
          <a:bodyPr vert="horz" lIns="91440" tIns="45720" rIns="91440" bIns="45720" rtlCol="0"/>
          <a:lstStyle>
            <a:lvl1pPr algn="l">
              <a:defRPr sz="1200"/>
            </a:lvl1pPr>
          </a:lstStyle>
          <a:p>
            <a:endParaRPr lang="lv-LV"/>
          </a:p>
        </p:txBody>
      </p:sp>
      <p:sp>
        <p:nvSpPr>
          <p:cNvPr id="3" name="Date Placeholder 2"/>
          <p:cNvSpPr>
            <a:spLocks noGrp="1"/>
          </p:cNvSpPr>
          <p:nvPr>
            <p:ph type="dt" idx="1"/>
          </p:nvPr>
        </p:nvSpPr>
        <p:spPr>
          <a:xfrm>
            <a:off x="5524783" y="0"/>
            <a:ext cx="4226560" cy="334613"/>
          </a:xfrm>
          <a:prstGeom prst="rect">
            <a:avLst/>
          </a:prstGeom>
        </p:spPr>
        <p:txBody>
          <a:bodyPr vert="horz" lIns="91440" tIns="45720" rIns="91440" bIns="45720" rtlCol="0"/>
          <a:lstStyle>
            <a:lvl1pPr algn="r">
              <a:defRPr sz="1200"/>
            </a:lvl1pPr>
          </a:lstStyle>
          <a:p>
            <a:fld id="{4193EC9E-D9E5-4316-86CB-CB3B6A96720D}" type="datetimeFigureOut">
              <a:rPr lang="lv-LV" smtClean="0"/>
              <a:t>06.08.2024</a:t>
            </a:fld>
            <a:endParaRPr lang="lv-LV"/>
          </a:p>
        </p:txBody>
      </p:sp>
      <p:sp>
        <p:nvSpPr>
          <p:cNvPr id="4" name="Slide Image Placeholder 3"/>
          <p:cNvSpPr>
            <a:spLocks noGrp="1" noRot="1" noChangeAspect="1"/>
          </p:cNvSpPr>
          <p:nvPr>
            <p:ph type="sldImg" idx="2"/>
          </p:nvPr>
        </p:nvSpPr>
        <p:spPr>
          <a:xfrm>
            <a:off x="2876550" y="833438"/>
            <a:ext cx="4000500" cy="2251075"/>
          </a:xfrm>
          <a:prstGeom prst="rect">
            <a:avLst/>
          </a:prstGeom>
          <a:noFill/>
          <a:ln w="12700">
            <a:solidFill>
              <a:prstClr val="black"/>
            </a:solidFill>
          </a:ln>
        </p:spPr>
        <p:txBody>
          <a:bodyPr vert="horz" lIns="91440" tIns="45720" rIns="91440" bIns="45720" rtlCol="0" anchor="ctr"/>
          <a:lstStyle/>
          <a:p>
            <a:endParaRPr lang="lv-LV"/>
          </a:p>
        </p:txBody>
      </p:sp>
      <p:sp>
        <p:nvSpPr>
          <p:cNvPr id="5" name="Notes Placeholder 4"/>
          <p:cNvSpPr>
            <a:spLocks noGrp="1"/>
          </p:cNvSpPr>
          <p:nvPr>
            <p:ph type="body" sz="quarter" idx="3"/>
          </p:nvPr>
        </p:nvSpPr>
        <p:spPr>
          <a:xfrm>
            <a:off x="975361" y="3209499"/>
            <a:ext cx="7802879" cy="2625953"/>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v-LV"/>
          </a:p>
        </p:txBody>
      </p:sp>
      <p:sp>
        <p:nvSpPr>
          <p:cNvPr id="6" name="Footer Placeholder 5"/>
          <p:cNvSpPr>
            <a:spLocks noGrp="1"/>
          </p:cNvSpPr>
          <p:nvPr>
            <p:ph type="ftr" sz="quarter" idx="4"/>
          </p:nvPr>
        </p:nvSpPr>
        <p:spPr>
          <a:xfrm>
            <a:off x="0" y="6334477"/>
            <a:ext cx="4226560" cy="334612"/>
          </a:xfrm>
          <a:prstGeom prst="rect">
            <a:avLst/>
          </a:prstGeom>
        </p:spPr>
        <p:txBody>
          <a:bodyPr vert="horz" lIns="91440" tIns="45720" rIns="91440" bIns="45720" rtlCol="0" anchor="b"/>
          <a:lstStyle>
            <a:lvl1pPr algn="l">
              <a:defRPr sz="1200"/>
            </a:lvl1pPr>
          </a:lstStyle>
          <a:p>
            <a:endParaRPr lang="lv-LV"/>
          </a:p>
        </p:txBody>
      </p:sp>
      <p:sp>
        <p:nvSpPr>
          <p:cNvPr id="7" name="Slide Number Placeholder 6"/>
          <p:cNvSpPr>
            <a:spLocks noGrp="1"/>
          </p:cNvSpPr>
          <p:nvPr>
            <p:ph type="sldNum" sz="quarter" idx="5"/>
          </p:nvPr>
        </p:nvSpPr>
        <p:spPr>
          <a:xfrm>
            <a:off x="5524783" y="6334477"/>
            <a:ext cx="4226560" cy="334612"/>
          </a:xfrm>
          <a:prstGeom prst="rect">
            <a:avLst/>
          </a:prstGeom>
        </p:spPr>
        <p:txBody>
          <a:bodyPr vert="horz" lIns="91440" tIns="45720" rIns="91440" bIns="45720" rtlCol="0" anchor="b"/>
          <a:lstStyle>
            <a:lvl1pPr algn="r">
              <a:defRPr sz="1200"/>
            </a:lvl1pPr>
          </a:lstStyle>
          <a:p>
            <a:fld id="{4A5F80AE-A443-4F92-BA25-B7634AEB63DF}" type="slidenum">
              <a:rPr lang="lv-LV" smtClean="0"/>
              <a:t>‹#›</a:t>
            </a:fld>
            <a:endParaRPr lang="lv-LV"/>
          </a:p>
        </p:txBody>
      </p:sp>
    </p:spTree>
    <p:extLst>
      <p:ext uri="{BB962C8B-B14F-4D97-AF65-F5344CB8AC3E}">
        <p14:creationId xmlns:p14="http://schemas.microsoft.com/office/powerpoint/2010/main" val="2122496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lv-LV"/>
          </a:p>
        </p:txBody>
      </p:sp>
      <p:sp>
        <p:nvSpPr>
          <p:cNvPr id="5" name="Footer Placeholder 4"/>
          <p:cNvSpPr>
            <a:spLocks noGrp="1"/>
          </p:cNvSpPr>
          <p:nvPr>
            <p:ph type="ftr" sz="quarter" idx="11"/>
          </p:nvPr>
        </p:nvSpPr>
        <p:spPr/>
        <p:txBody>
          <a:bodyPr/>
          <a:lstStyle/>
          <a:p>
            <a:r>
              <a:rPr lang="lv-LV"/>
              <a:t>FMzinp4_Planotie_uzlabojumi</a:t>
            </a:r>
          </a:p>
        </p:txBody>
      </p:sp>
      <p:sp>
        <p:nvSpPr>
          <p:cNvPr id="6" name="Slide Number Placeholder 5"/>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15374519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lv-LV"/>
          </a:p>
        </p:txBody>
      </p:sp>
      <p:sp>
        <p:nvSpPr>
          <p:cNvPr id="5" name="Footer Placeholder 4"/>
          <p:cNvSpPr>
            <a:spLocks noGrp="1"/>
          </p:cNvSpPr>
          <p:nvPr>
            <p:ph type="ftr" sz="quarter" idx="11"/>
          </p:nvPr>
        </p:nvSpPr>
        <p:spPr/>
        <p:txBody>
          <a:bodyPr/>
          <a:lstStyle/>
          <a:p>
            <a:r>
              <a:rPr lang="lv-LV"/>
              <a:t>FMzinp4_Planotie_uzlabojumi</a:t>
            </a:r>
          </a:p>
        </p:txBody>
      </p:sp>
      <p:sp>
        <p:nvSpPr>
          <p:cNvPr id="6" name="Slide Number Placeholder 5"/>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797587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lv-LV"/>
          </a:p>
        </p:txBody>
      </p:sp>
      <p:sp>
        <p:nvSpPr>
          <p:cNvPr id="5" name="Footer Placeholder 4"/>
          <p:cNvSpPr>
            <a:spLocks noGrp="1"/>
          </p:cNvSpPr>
          <p:nvPr>
            <p:ph type="ftr" sz="quarter" idx="11"/>
          </p:nvPr>
        </p:nvSpPr>
        <p:spPr/>
        <p:txBody>
          <a:bodyPr/>
          <a:lstStyle/>
          <a:p>
            <a:r>
              <a:rPr lang="lv-LV"/>
              <a:t>FMzinp4_Planotie_uzlabojumi</a:t>
            </a:r>
          </a:p>
        </p:txBody>
      </p:sp>
      <p:sp>
        <p:nvSpPr>
          <p:cNvPr id="6" name="Slide Number Placeholder 5"/>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12764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lv-LV"/>
          </a:p>
        </p:txBody>
      </p:sp>
      <p:sp>
        <p:nvSpPr>
          <p:cNvPr id="6" name="Footer Placeholder 5"/>
          <p:cNvSpPr>
            <a:spLocks noGrp="1"/>
          </p:cNvSpPr>
          <p:nvPr>
            <p:ph type="ftr" sz="quarter" idx="11"/>
          </p:nvPr>
        </p:nvSpPr>
        <p:spPr/>
        <p:txBody>
          <a:bodyPr/>
          <a:lstStyle/>
          <a:p>
            <a:r>
              <a:rPr lang="lv-LV"/>
              <a:t>FMzinp4_Planotie_uzlabojumi</a:t>
            </a:r>
          </a:p>
        </p:txBody>
      </p:sp>
      <p:sp>
        <p:nvSpPr>
          <p:cNvPr id="7" name="Slide Number Placeholder 6"/>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28347213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lv-LV"/>
          </a:p>
        </p:txBody>
      </p:sp>
      <p:sp>
        <p:nvSpPr>
          <p:cNvPr id="8" name="Footer Placeholder 7"/>
          <p:cNvSpPr>
            <a:spLocks noGrp="1"/>
          </p:cNvSpPr>
          <p:nvPr>
            <p:ph type="ftr" sz="quarter" idx="11"/>
          </p:nvPr>
        </p:nvSpPr>
        <p:spPr/>
        <p:txBody>
          <a:bodyPr/>
          <a:lstStyle/>
          <a:p>
            <a:r>
              <a:rPr lang="lv-LV"/>
              <a:t>FMzinp4_Planotie_uzlabojumi</a:t>
            </a:r>
          </a:p>
        </p:txBody>
      </p:sp>
      <p:sp>
        <p:nvSpPr>
          <p:cNvPr id="9" name="Slide Number Placeholder 8"/>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30174847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lv-LV"/>
          </a:p>
        </p:txBody>
      </p:sp>
      <p:sp>
        <p:nvSpPr>
          <p:cNvPr id="4" name="Footer Placeholder 3"/>
          <p:cNvSpPr>
            <a:spLocks noGrp="1"/>
          </p:cNvSpPr>
          <p:nvPr>
            <p:ph type="ftr" sz="quarter" idx="11"/>
          </p:nvPr>
        </p:nvSpPr>
        <p:spPr/>
        <p:txBody>
          <a:bodyPr/>
          <a:lstStyle/>
          <a:p>
            <a:r>
              <a:rPr lang="lv-LV"/>
              <a:t>FMzinp4_Planotie_uzlabojumi</a:t>
            </a:r>
          </a:p>
        </p:txBody>
      </p:sp>
      <p:sp>
        <p:nvSpPr>
          <p:cNvPr id="5" name="Slide Number Placeholder 4"/>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31421575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lv-LV"/>
          </a:p>
        </p:txBody>
      </p:sp>
      <p:sp>
        <p:nvSpPr>
          <p:cNvPr id="3" name="Footer Placeholder 2"/>
          <p:cNvSpPr>
            <a:spLocks noGrp="1"/>
          </p:cNvSpPr>
          <p:nvPr>
            <p:ph type="ftr" sz="quarter" idx="11"/>
          </p:nvPr>
        </p:nvSpPr>
        <p:spPr/>
        <p:txBody>
          <a:bodyPr/>
          <a:lstStyle/>
          <a:p>
            <a:r>
              <a:rPr lang="lv-LV"/>
              <a:t>FMzinp4_Planotie_uzlabojumi</a:t>
            </a:r>
          </a:p>
        </p:txBody>
      </p:sp>
      <p:sp>
        <p:nvSpPr>
          <p:cNvPr id="4" name="Slide Number Placeholder 3"/>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29806450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lv-LV"/>
          </a:p>
        </p:txBody>
      </p:sp>
      <p:sp>
        <p:nvSpPr>
          <p:cNvPr id="6" name="Footer Placeholder 5"/>
          <p:cNvSpPr>
            <a:spLocks noGrp="1"/>
          </p:cNvSpPr>
          <p:nvPr>
            <p:ph type="ftr" sz="quarter" idx="11"/>
          </p:nvPr>
        </p:nvSpPr>
        <p:spPr/>
        <p:txBody>
          <a:bodyPr/>
          <a:lstStyle/>
          <a:p>
            <a:r>
              <a:rPr lang="lv-LV"/>
              <a:t>FMzinp4_Planotie_uzlabojumi</a:t>
            </a:r>
          </a:p>
        </p:txBody>
      </p:sp>
      <p:sp>
        <p:nvSpPr>
          <p:cNvPr id="7" name="Slide Number Placeholder 6"/>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41585390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lv-LV"/>
          </a:p>
        </p:txBody>
      </p:sp>
      <p:sp>
        <p:nvSpPr>
          <p:cNvPr id="6" name="Footer Placeholder 5"/>
          <p:cNvSpPr>
            <a:spLocks noGrp="1"/>
          </p:cNvSpPr>
          <p:nvPr>
            <p:ph type="ftr" sz="quarter" idx="11"/>
          </p:nvPr>
        </p:nvSpPr>
        <p:spPr/>
        <p:txBody>
          <a:bodyPr/>
          <a:lstStyle/>
          <a:p>
            <a:r>
              <a:rPr lang="lv-LV"/>
              <a:t>FMzinp4_Planotie_uzlabojumi</a:t>
            </a:r>
          </a:p>
        </p:txBody>
      </p:sp>
      <p:sp>
        <p:nvSpPr>
          <p:cNvPr id="7" name="Slide Number Placeholder 6"/>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1264740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lv-LV"/>
          </a:p>
        </p:txBody>
      </p:sp>
      <p:sp>
        <p:nvSpPr>
          <p:cNvPr id="5" name="Footer Placeholder 4"/>
          <p:cNvSpPr>
            <a:spLocks noGrp="1"/>
          </p:cNvSpPr>
          <p:nvPr>
            <p:ph type="ftr" sz="quarter" idx="11"/>
          </p:nvPr>
        </p:nvSpPr>
        <p:spPr/>
        <p:txBody>
          <a:bodyPr/>
          <a:lstStyle/>
          <a:p>
            <a:r>
              <a:rPr lang="lv-LV"/>
              <a:t>FMzinp4_Planotie_uzlabojumi</a:t>
            </a:r>
          </a:p>
        </p:txBody>
      </p:sp>
      <p:sp>
        <p:nvSpPr>
          <p:cNvPr id="6" name="Slide Number Placeholder 5"/>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13227013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lv-LV"/>
          </a:p>
        </p:txBody>
      </p:sp>
      <p:sp>
        <p:nvSpPr>
          <p:cNvPr id="5" name="Footer Placeholder 4"/>
          <p:cNvSpPr>
            <a:spLocks noGrp="1"/>
          </p:cNvSpPr>
          <p:nvPr>
            <p:ph type="ftr" sz="quarter" idx="11"/>
          </p:nvPr>
        </p:nvSpPr>
        <p:spPr/>
        <p:txBody>
          <a:bodyPr/>
          <a:lstStyle/>
          <a:p>
            <a:r>
              <a:rPr lang="lv-LV"/>
              <a:t>FMzinp4_Planotie_uzlabojumi</a:t>
            </a:r>
          </a:p>
        </p:txBody>
      </p:sp>
      <p:sp>
        <p:nvSpPr>
          <p:cNvPr id="6" name="Slide Number Placeholder 5"/>
          <p:cNvSpPr>
            <a:spLocks noGrp="1"/>
          </p:cNvSpPr>
          <p:nvPr>
            <p:ph type="sldNum" sz="quarter" idx="12"/>
          </p:nvPr>
        </p:nvSpPr>
        <p:spPr/>
        <p:txBody>
          <a:bodyPr/>
          <a:lstStyle/>
          <a:p>
            <a:fld id="{007083A3-86FA-4FB4-99DC-6447C1AE14D9}" type="slidenum">
              <a:rPr lang="lv-LV" smtClean="0"/>
              <a:t>‹#›</a:t>
            </a:fld>
            <a:endParaRPr lang="lv-LV"/>
          </a:p>
        </p:txBody>
      </p:sp>
    </p:spTree>
    <p:extLst>
      <p:ext uri="{BB962C8B-B14F-4D97-AF65-F5344CB8AC3E}">
        <p14:creationId xmlns:p14="http://schemas.microsoft.com/office/powerpoint/2010/main" val="425108321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206932" y="1"/>
            <a:ext cx="3778135" cy="41688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34693844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6"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9" y="0"/>
            <a:ext cx="1762298" cy="1957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2036190" y="381000"/>
            <a:ext cx="954621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678730" y="1752603"/>
            <a:ext cx="1090367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678730" y="6333241"/>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dirty="0"/>
              <a:t>Click to edit Master text styles</a:t>
            </a:r>
          </a:p>
        </p:txBody>
      </p:sp>
      <p:sp>
        <p:nvSpPr>
          <p:cNvPr id="7" name="Slide Number Placeholder 22"/>
          <p:cNvSpPr>
            <a:spLocks noGrp="1"/>
          </p:cNvSpPr>
          <p:nvPr>
            <p:ph type="sldNum" sz="quarter" idx="13"/>
          </p:nvPr>
        </p:nvSpPr>
        <p:spPr>
          <a:xfrm>
            <a:off x="11223478" y="6324600"/>
            <a:ext cx="562124" cy="304800"/>
          </a:xfrm>
        </p:spPr>
        <p:txBody>
          <a:bodyPr/>
          <a:lstStyle>
            <a:lvl1pPr>
              <a:defRPr sz="1000">
                <a:latin typeface="Verdana" panose="020B0604030504040204" pitchFamily="34" charset="0"/>
              </a:defRPr>
            </a:lvl1pPr>
          </a:lstStyle>
          <a:p>
            <a:fld id="{0B582915-0310-4CDD-9A79-BDC3E59340E8}" type="slidenum">
              <a:rPr lang="en-US" altLang="lv-LV"/>
              <a:pPr/>
              <a:t>‹#›</a:t>
            </a:fld>
            <a:endParaRPr lang="en-US" altLang="lv-LV" dirty="0"/>
          </a:p>
        </p:txBody>
      </p:sp>
    </p:spTree>
    <p:extLst>
      <p:ext uri="{BB962C8B-B14F-4D97-AF65-F5344CB8AC3E}">
        <p14:creationId xmlns:p14="http://schemas.microsoft.com/office/powerpoint/2010/main" val="33083206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lv-LV"/>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lv-LV"/>
              <a:t>FMzinp4_Planotie_uzlabojumi</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07083A3-86FA-4FB4-99DC-6447C1AE14D9}" type="slidenum">
              <a:rPr lang="lv-LV" smtClean="0"/>
              <a:t>‹#›</a:t>
            </a:fld>
            <a:endParaRPr lang="lv-LV"/>
          </a:p>
        </p:txBody>
      </p:sp>
    </p:spTree>
    <p:extLst>
      <p:ext uri="{BB962C8B-B14F-4D97-AF65-F5344CB8AC3E}">
        <p14:creationId xmlns:p14="http://schemas.microsoft.com/office/powerpoint/2010/main" val="2492462956"/>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hyperlink" Target="https://www.vid.gov.lv/lv/media/21891/download?attachment" TargetMode="Externa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hyperlink" Target="mailto:ance.rudzite@fm.gov.lv" TargetMode="Externa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704393" y="3298005"/>
            <a:ext cx="9267825" cy="2424701"/>
          </a:xfrm>
        </p:spPr>
        <p:txBody>
          <a:bodyPr>
            <a:normAutofit/>
          </a:bodyPr>
          <a:lstStyle/>
          <a:p>
            <a:r>
              <a:rPr lang="lv-LV" sz="3600" dirty="0"/>
              <a:t>Plānotie administratīvā sloga mazināšanas pasākumi ES fondu projektu īstenošanā</a:t>
            </a:r>
            <a:endParaRPr lang="lv-LV" altLang="lv-LV" sz="3600" dirty="0"/>
          </a:p>
        </p:txBody>
      </p:sp>
      <p:sp>
        <p:nvSpPr>
          <p:cNvPr id="11267" name="Text Placeholder 2"/>
          <p:cNvSpPr>
            <a:spLocks noGrp="1"/>
          </p:cNvSpPr>
          <p:nvPr>
            <p:ph type="body" sz="quarter" idx="10"/>
          </p:nvPr>
        </p:nvSpPr>
        <p:spPr>
          <a:xfrm>
            <a:off x="2901245" y="5718867"/>
            <a:ext cx="6874120" cy="755732"/>
          </a:xfrm>
        </p:spPr>
        <p:txBody>
          <a:bodyPr>
            <a:normAutofit fontScale="85000" lnSpcReduction="10000"/>
          </a:bodyPr>
          <a:lstStyle/>
          <a:p>
            <a:r>
              <a:rPr lang="lv-LV" altLang="lv-LV" sz="1800" dirty="0"/>
              <a:t>4</a:t>
            </a:r>
            <a:r>
              <a:rPr lang="lv-LV" altLang="lv-LV" sz="1800"/>
              <a:t>. </a:t>
            </a:r>
            <a:r>
              <a:rPr lang="lv-LV" altLang="lv-LV" sz="1800" dirty="0"/>
              <a:t>pielikums Informatīvajam ziņojumam "Informatīvais ziņojums par Finanšu ministrijas pārziņā esošo Eiropas Savienības fondu un ārvalstu finanšu palīdzības aktualitātēm līdz 2024. gada oktobrim"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BA57227-5ABA-CA3B-42DC-4D414BB01F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362A8D-6734-9AFB-1EAD-E67ACA0446B2}"/>
              </a:ext>
            </a:extLst>
          </p:cNvPr>
          <p:cNvSpPr>
            <a:spLocks noGrp="1"/>
          </p:cNvSpPr>
          <p:nvPr>
            <p:ph type="title"/>
          </p:nvPr>
        </p:nvSpPr>
        <p:spPr>
          <a:xfrm>
            <a:off x="6579474" y="740056"/>
            <a:ext cx="4887261" cy="5129785"/>
          </a:xfrm>
        </p:spPr>
        <p:txBody>
          <a:bodyPr vert="horz" lIns="91440" tIns="45720" rIns="91440" bIns="45720" rtlCol="0" anchor="ctr">
            <a:normAutofit fontScale="90000"/>
          </a:bodyPr>
          <a:lstStyle/>
          <a:p>
            <a:pPr algn="ctr"/>
            <a:r>
              <a:rPr lang="en-US" sz="2400" b="1" kern="1200" dirty="0" err="1">
                <a:solidFill>
                  <a:schemeClr val="tx1"/>
                </a:solidFill>
                <a:latin typeface="+mj-lt"/>
                <a:ea typeface="+mj-ea"/>
                <a:cs typeface="+mj-cs"/>
              </a:rPr>
              <a:t>Izvērtējot</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normatīvajos</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aktos</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noteiktās</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prasības</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kā</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arī</a:t>
            </a:r>
            <a:r>
              <a:rPr lang="en-US" sz="2400" b="1" kern="1200" dirty="0">
                <a:solidFill>
                  <a:schemeClr val="tx1"/>
                </a:solidFill>
                <a:latin typeface="+mj-lt"/>
                <a:ea typeface="+mj-ea"/>
                <a:cs typeface="+mj-cs"/>
              </a:rPr>
              <a:t> no </a:t>
            </a:r>
            <a:r>
              <a:rPr lang="en-US" sz="2400" b="1" kern="1200" dirty="0" err="1">
                <a:solidFill>
                  <a:schemeClr val="tx1"/>
                </a:solidFill>
                <a:latin typeface="+mj-lt"/>
                <a:ea typeface="+mj-ea"/>
                <a:cs typeface="+mj-cs"/>
              </a:rPr>
              <a:t>ministrijām</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saņemto</a:t>
            </a:r>
            <a:r>
              <a:rPr lang="lv-LV" sz="2400" b="1" kern="1200" dirty="0">
                <a:solidFill>
                  <a:schemeClr val="tx1"/>
                </a:solidFill>
                <a:latin typeface="+mj-lt"/>
                <a:ea typeface="+mj-ea"/>
                <a:cs typeface="+mj-cs"/>
              </a:rPr>
              <a:t>s</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priekšlikumu</a:t>
            </a:r>
            <a:r>
              <a:rPr lang="lv-LV" sz="2400" b="1" kern="1200" dirty="0">
                <a:solidFill>
                  <a:schemeClr val="tx1"/>
                </a:solidFill>
                <a:latin typeface="+mj-lt"/>
                <a:ea typeface="+mj-ea"/>
                <a:cs typeface="+mj-cs"/>
              </a:rPr>
              <a:t>s, secināms</a:t>
            </a:r>
            <a:r>
              <a:rPr lang="en-US" sz="2400" b="1" kern="1200" dirty="0">
                <a:solidFill>
                  <a:schemeClr val="tx1"/>
                </a:solidFill>
                <a:latin typeface="+mj-lt"/>
                <a:ea typeface="+mj-ea"/>
                <a:cs typeface="+mj-cs"/>
              </a:rPr>
              <a:t>, ka</a:t>
            </a:r>
            <a:r>
              <a:rPr lang="en-US" sz="2400" kern="1200" dirty="0">
                <a:solidFill>
                  <a:schemeClr val="tx1"/>
                </a:solidFill>
                <a:latin typeface="+mj-lt"/>
                <a:ea typeface="+mj-ea"/>
                <a:cs typeface="+mj-cs"/>
              </a:rPr>
              <a:t> </a:t>
            </a:r>
            <a:r>
              <a:rPr lang="en-US" sz="2400" kern="1200" dirty="0" err="1">
                <a:solidFill>
                  <a:schemeClr val="tx1"/>
                </a:solidFill>
                <a:latin typeface="+mj-lt"/>
                <a:ea typeface="+mj-ea"/>
                <a:cs typeface="+mj-cs"/>
              </a:rPr>
              <a:t>jau</a:t>
            </a:r>
            <a:r>
              <a:rPr lang="en-US" sz="2400" kern="1200" dirty="0">
                <a:solidFill>
                  <a:schemeClr val="tx1"/>
                </a:solidFill>
                <a:latin typeface="+mj-lt"/>
                <a:ea typeface="+mj-ea"/>
                <a:cs typeface="+mj-cs"/>
              </a:rPr>
              <a:t> </a:t>
            </a:r>
            <a:r>
              <a:rPr lang="en-US" sz="2400" kern="1200" dirty="0" err="1">
                <a:solidFill>
                  <a:schemeClr val="tx1"/>
                </a:solidFill>
                <a:latin typeface="+mj-lt"/>
                <a:ea typeface="+mj-ea"/>
                <a:cs typeface="+mj-cs"/>
              </a:rPr>
              <a:t>šobrīd</a:t>
            </a:r>
            <a:r>
              <a:rPr lang="en-US" sz="2400" kern="1200" dirty="0">
                <a:solidFill>
                  <a:schemeClr val="tx1"/>
                </a:solidFill>
                <a:latin typeface="+mj-lt"/>
                <a:ea typeface="+mj-ea"/>
                <a:cs typeface="+mj-cs"/>
              </a:rPr>
              <a:t> ES fondu </a:t>
            </a:r>
            <a:r>
              <a:rPr lang="en-US" sz="2400" kern="1200" dirty="0" err="1">
                <a:solidFill>
                  <a:schemeClr val="tx1"/>
                </a:solidFill>
                <a:latin typeface="+mj-lt"/>
                <a:ea typeface="+mj-ea"/>
                <a:cs typeface="+mj-cs"/>
              </a:rPr>
              <a:t>projektu</a:t>
            </a:r>
            <a:r>
              <a:rPr lang="en-US" sz="2400" kern="1200" dirty="0">
                <a:solidFill>
                  <a:schemeClr val="tx1"/>
                </a:solidFill>
                <a:latin typeface="+mj-lt"/>
                <a:ea typeface="+mj-ea"/>
                <a:cs typeface="+mj-cs"/>
              </a:rPr>
              <a:t> </a:t>
            </a:r>
            <a:r>
              <a:rPr lang="en-US" sz="2400" kern="1200" dirty="0" err="1">
                <a:solidFill>
                  <a:schemeClr val="tx1"/>
                </a:solidFill>
                <a:latin typeface="+mj-lt"/>
                <a:ea typeface="+mj-ea"/>
                <a:cs typeface="+mj-cs"/>
              </a:rPr>
              <a:t>īstenošanas</a:t>
            </a:r>
            <a:r>
              <a:rPr lang="en-US" sz="2400" kern="1200" dirty="0">
                <a:solidFill>
                  <a:schemeClr val="tx1"/>
                </a:solidFill>
                <a:latin typeface="+mj-lt"/>
                <a:ea typeface="+mj-ea"/>
                <a:cs typeface="+mj-cs"/>
              </a:rPr>
              <a:t> </a:t>
            </a:r>
            <a:r>
              <a:rPr lang="en-US" sz="2400" kern="1200" dirty="0" err="1">
                <a:solidFill>
                  <a:schemeClr val="tx1"/>
                </a:solidFill>
                <a:latin typeface="+mj-lt"/>
                <a:ea typeface="+mj-ea"/>
                <a:cs typeface="+mj-cs"/>
              </a:rPr>
              <a:t>ietvaros</a:t>
            </a:r>
            <a:r>
              <a:rPr lang="en-US" sz="2400" kern="1200" dirty="0">
                <a:solidFill>
                  <a:schemeClr val="tx1"/>
                </a:solidFill>
                <a:latin typeface="+mj-lt"/>
                <a:ea typeface="+mj-ea"/>
                <a:cs typeface="+mj-cs"/>
              </a:rPr>
              <a:t> </a:t>
            </a:r>
            <a:r>
              <a:rPr lang="lv-LV" sz="2400" kern="1200" dirty="0">
                <a:solidFill>
                  <a:schemeClr val="tx1"/>
                </a:solidFill>
                <a:latin typeface="+mj-lt"/>
                <a:ea typeface="+mj-ea"/>
                <a:cs typeface="+mj-cs"/>
              </a:rPr>
              <a:t>kopumā </a:t>
            </a:r>
            <a:r>
              <a:rPr lang="en-US" sz="2400" b="1" kern="1200" dirty="0" err="1">
                <a:solidFill>
                  <a:schemeClr val="tx1"/>
                </a:solidFill>
                <a:latin typeface="+mj-lt"/>
                <a:ea typeface="+mj-ea"/>
                <a:cs typeface="+mj-cs"/>
              </a:rPr>
              <a:t>nacionāli</a:t>
            </a:r>
            <a:r>
              <a:rPr lang="en-US" sz="2400" b="1" kern="1200" dirty="0">
                <a:solidFill>
                  <a:schemeClr val="tx1"/>
                </a:solidFill>
                <a:latin typeface="+mj-lt"/>
                <a:ea typeface="+mj-ea"/>
                <a:cs typeface="+mj-cs"/>
              </a:rPr>
              <a:t> nav </a:t>
            </a:r>
            <a:r>
              <a:rPr lang="en-US" sz="2400" b="1" kern="1200" dirty="0" err="1">
                <a:solidFill>
                  <a:schemeClr val="tx1"/>
                </a:solidFill>
                <a:latin typeface="+mj-lt"/>
                <a:ea typeface="+mj-ea"/>
                <a:cs typeface="+mj-cs"/>
              </a:rPr>
              <a:t>noteikts</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vairāk</a:t>
            </a:r>
            <a:r>
              <a:rPr lang="en-US" sz="2400" b="1" kern="1200" dirty="0">
                <a:solidFill>
                  <a:schemeClr val="tx1"/>
                </a:solidFill>
                <a:latin typeface="+mj-lt"/>
                <a:ea typeface="+mj-ea"/>
                <a:cs typeface="+mj-cs"/>
              </a:rPr>
              <a:t> un </a:t>
            </a:r>
            <a:r>
              <a:rPr lang="en-US" sz="2400" b="1" kern="1200" dirty="0" err="1">
                <a:solidFill>
                  <a:schemeClr val="tx1"/>
                </a:solidFill>
                <a:latin typeface="+mj-lt"/>
                <a:ea typeface="+mj-ea"/>
                <a:cs typeface="+mj-cs"/>
              </a:rPr>
              <a:t>stingrākas</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prasības</a:t>
            </a:r>
            <a:r>
              <a:rPr lang="en-US" sz="2400" b="1" kern="1200" dirty="0">
                <a:solidFill>
                  <a:schemeClr val="tx1"/>
                </a:solidFill>
                <a:latin typeface="+mj-lt"/>
                <a:ea typeface="+mj-ea"/>
                <a:cs typeface="+mj-cs"/>
              </a:rPr>
              <a:t> un </a:t>
            </a:r>
            <a:r>
              <a:rPr lang="en-US" sz="2400" b="1" kern="1200" dirty="0" err="1">
                <a:solidFill>
                  <a:schemeClr val="tx1"/>
                </a:solidFill>
                <a:latin typeface="+mj-lt"/>
                <a:ea typeface="+mj-ea"/>
                <a:cs typeface="+mj-cs"/>
              </a:rPr>
              <a:t>pienākumi</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kā</a:t>
            </a:r>
            <a:r>
              <a:rPr lang="en-US" sz="2400" b="1" kern="1200" dirty="0">
                <a:solidFill>
                  <a:schemeClr val="tx1"/>
                </a:solidFill>
                <a:latin typeface="+mj-lt"/>
                <a:ea typeface="+mj-ea"/>
                <a:cs typeface="+mj-cs"/>
              </a:rPr>
              <a:t> to </a:t>
            </a:r>
            <a:r>
              <a:rPr lang="en-US" sz="2400" b="1" kern="1200" dirty="0" err="1">
                <a:solidFill>
                  <a:schemeClr val="tx1"/>
                </a:solidFill>
                <a:latin typeface="+mj-lt"/>
                <a:ea typeface="+mj-ea"/>
                <a:cs typeface="+mj-cs"/>
              </a:rPr>
              <a:t>paredz</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Eiropas</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Komisijas</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izstrādātie</a:t>
            </a:r>
            <a:r>
              <a:rPr lang="en-US" sz="2400" b="1" kern="1200" dirty="0">
                <a:solidFill>
                  <a:schemeClr val="tx1"/>
                </a:solidFill>
                <a:latin typeface="+mj-lt"/>
                <a:ea typeface="+mj-ea"/>
                <a:cs typeface="+mj-cs"/>
              </a:rPr>
              <a:t> </a:t>
            </a:r>
            <a:r>
              <a:rPr lang="en-US" sz="2400" b="1" kern="1200" dirty="0" err="1">
                <a:solidFill>
                  <a:schemeClr val="tx1"/>
                </a:solidFill>
                <a:latin typeface="+mj-lt"/>
                <a:ea typeface="+mj-ea"/>
                <a:cs typeface="+mj-cs"/>
              </a:rPr>
              <a:t>nosacījumi</a:t>
            </a:r>
            <a:r>
              <a:rPr lang="lv-LV" sz="2400" b="1" dirty="0"/>
              <a:t>.</a:t>
            </a:r>
            <a:br>
              <a:rPr lang="en-US" sz="2400" kern="1200" dirty="0">
                <a:solidFill>
                  <a:schemeClr val="tx1"/>
                </a:solidFill>
                <a:latin typeface="+mj-lt"/>
                <a:ea typeface="+mj-ea"/>
                <a:cs typeface="+mj-cs"/>
              </a:rPr>
            </a:br>
            <a:br>
              <a:rPr lang="en-US" sz="2400" kern="1200" dirty="0">
                <a:solidFill>
                  <a:schemeClr val="tx1"/>
                </a:solidFill>
                <a:latin typeface="+mj-lt"/>
                <a:ea typeface="+mj-ea"/>
                <a:cs typeface="+mj-cs"/>
              </a:rPr>
            </a:br>
            <a:r>
              <a:rPr lang="en-US" sz="2400" kern="1200" dirty="0" err="1">
                <a:solidFill>
                  <a:schemeClr val="tx1"/>
                </a:solidFill>
                <a:latin typeface="+mj-lt"/>
                <a:ea typeface="+mj-ea"/>
                <a:cs typeface="+mj-cs"/>
              </a:rPr>
              <a:t>Turpmāk</a:t>
            </a:r>
            <a:r>
              <a:rPr lang="en-US" sz="2400" kern="1200" dirty="0">
                <a:solidFill>
                  <a:schemeClr val="tx1"/>
                </a:solidFill>
                <a:latin typeface="+mj-lt"/>
                <a:ea typeface="+mj-ea"/>
                <a:cs typeface="+mj-cs"/>
              </a:rPr>
              <a:t> </a:t>
            </a:r>
            <a:r>
              <a:rPr lang="en-US" sz="2400" kern="1200" dirty="0" err="1">
                <a:solidFill>
                  <a:schemeClr val="tx1"/>
                </a:solidFill>
                <a:latin typeface="+mj-lt"/>
                <a:ea typeface="+mj-ea"/>
                <a:cs typeface="+mj-cs"/>
              </a:rPr>
              <a:t>apkopotie</a:t>
            </a:r>
            <a:r>
              <a:rPr lang="en-US" sz="2400" kern="1200" dirty="0">
                <a:solidFill>
                  <a:schemeClr val="tx1"/>
                </a:solidFill>
                <a:latin typeface="+mj-lt"/>
                <a:ea typeface="+mj-ea"/>
                <a:cs typeface="+mj-cs"/>
              </a:rPr>
              <a:t> </a:t>
            </a:r>
            <a:r>
              <a:rPr lang="en-US" sz="2400" kern="1200" dirty="0" err="1">
                <a:solidFill>
                  <a:schemeClr val="tx1"/>
                </a:solidFill>
                <a:latin typeface="+mj-lt"/>
                <a:ea typeface="+mj-ea"/>
                <a:cs typeface="+mj-cs"/>
              </a:rPr>
              <a:t>uzlabojumu</a:t>
            </a:r>
            <a:r>
              <a:rPr lang="en-US" sz="2400" kern="1200" dirty="0">
                <a:solidFill>
                  <a:schemeClr val="tx1"/>
                </a:solidFill>
                <a:latin typeface="+mj-lt"/>
                <a:ea typeface="+mj-ea"/>
                <a:cs typeface="+mj-cs"/>
              </a:rPr>
              <a:t> </a:t>
            </a:r>
            <a:r>
              <a:rPr lang="en-US" sz="2400" kern="1200" dirty="0" err="1">
                <a:solidFill>
                  <a:schemeClr val="tx1"/>
                </a:solidFill>
                <a:latin typeface="+mj-lt"/>
                <a:ea typeface="+mj-ea"/>
                <a:cs typeface="+mj-cs"/>
              </a:rPr>
              <a:t>priekšlikumi</a:t>
            </a:r>
            <a:r>
              <a:rPr lang="en-US" sz="2400" kern="1200" dirty="0">
                <a:solidFill>
                  <a:schemeClr val="tx1"/>
                </a:solidFill>
                <a:latin typeface="+mj-lt"/>
                <a:ea typeface="+mj-ea"/>
                <a:cs typeface="+mj-cs"/>
              </a:rPr>
              <a:t> </a:t>
            </a:r>
            <a:r>
              <a:rPr lang="en-US" sz="2400" kern="1200" dirty="0" err="1">
                <a:solidFill>
                  <a:schemeClr val="tx1"/>
                </a:solidFill>
                <a:latin typeface="+mj-lt"/>
                <a:ea typeface="+mj-ea"/>
                <a:cs typeface="+mj-cs"/>
              </a:rPr>
              <a:t>vērsti</a:t>
            </a:r>
            <a:r>
              <a:rPr lang="en-US" sz="2400" kern="1200" dirty="0">
                <a:solidFill>
                  <a:schemeClr val="tx1"/>
                </a:solidFill>
                <a:latin typeface="+mj-lt"/>
                <a:ea typeface="+mj-ea"/>
                <a:cs typeface="+mj-cs"/>
              </a:rPr>
              <a:t> </a:t>
            </a:r>
            <a:r>
              <a:rPr lang="en-US" sz="2400" kern="1200" dirty="0" err="1">
                <a:solidFill>
                  <a:schemeClr val="tx1"/>
                </a:solidFill>
                <a:latin typeface="+mj-lt"/>
                <a:ea typeface="+mj-ea"/>
                <a:cs typeface="+mj-cs"/>
              </a:rPr>
              <a:t>uz</a:t>
            </a:r>
            <a:r>
              <a:rPr lang="en-US" sz="2400" kern="1200" dirty="0">
                <a:solidFill>
                  <a:schemeClr val="tx1"/>
                </a:solidFill>
                <a:latin typeface="+mj-lt"/>
                <a:ea typeface="+mj-ea"/>
                <a:cs typeface="+mj-cs"/>
              </a:rPr>
              <a:t>:  investīciju </a:t>
            </a:r>
            <a:r>
              <a:rPr lang="en-US" sz="2400" kern="1200" dirty="0" err="1">
                <a:solidFill>
                  <a:schemeClr val="tx1"/>
                </a:solidFill>
                <a:latin typeface="+mj-lt"/>
                <a:ea typeface="+mj-ea"/>
                <a:cs typeface="+mj-cs"/>
              </a:rPr>
              <a:t>plūsmas</a:t>
            </a:r>
            <a:r>
              <a:rPr lang="en-US" sz="2400" kern="1200" dirty="0">
                <a:solidFill>
                  <a:schemeClr val="tx1"/>
                </a:solidFill>
                <a:latin typeface="+mj-lt"/>
                <a:ea typeface="+mj-ea"/>
                <a:cs typeface="+mj-cs"/>
              </a:rPr>
              <a:t> </a:t>
            </a:r>
            <a:r>
              <a:rPr lang="en-US" sz="2400" kern="1200" dirty="0" err="1">
                <a:solidFill>
                  <a:schemeClr val="tx1"/>
                </a:solidFill>
                <a:latin typeface="+mj-lt"/>
                <a:ea typeface="+mj-ea"/>
                <a:cs typeface="+mj-cs"/>
              </a:rPr>
              <a:t>paātrināšanu</a:t>
            </a:r>
            <a:r>
              <a:rPr lang="en-US" sz="2400" kern="1200" dirty="0">
                <a:solidFill>
                  <a:schemeClr val="tx1"/>
                </a:solidFill>
                <a:latin typeface="+mj-lt"/>
                <a:ea typeface="+mj-ea"/>
                <a:cs typeface="+mj-cs"/>
              </a:rPr>
              <a:t>;</a:t>
            </a:r>
            <a:br>
              <a:rPr lang="en-US" sz="2400" kern="1200" dirty="0">
                <a:solidFill>
                  <a:schemeClr val="tx1"/>
                </a:solidFill>
                <a:latin typeface="+mj-lt"/>
                <a:ea typeface="+mj-ea"/>
                <a:cs typeface="+mj-cs"/>
              </a:rPr>
            </a:br>
            <a:r>
              <a:rPr lang="en-US" sz="2400" kern="1200" dirty="0" err="1">
                <a:solidFill>
                  <a:schemeClr val="tx1"/>
                </a:solidFill>
                <a:latin typeface="+mj-lt"/>
                <a:ea typeface="+mj-ea"/>
                <a:cs typeface="+mj-cs"/>
              </a:rPr>
              <a:t>kopējās</a:t>
            </a:r>
            <a:r>
              <a:rPr lang="en-US" sz="2400" kern="1200" dirty="0">
                <a:solidFill>
                  <a:schemeClr val="tx1"/>
                </a:solidFill>
                <a:latin typeface="+mj-lt"/>
                <a:ea typeface="+mj-ea"/>
                <a:cs typeface="+mj-cs"/>
              </a:rPr>
              <a:t> </a:t>
            </a:r>
            <a:r>
              <a:rPr lang="en-US" sz="2400" kern="1200" dirty="0" err="1">
                <a:solidFill>
                  <a:schemeClr val="tx1"/>
                </a:solidFill>
                <a:latin typeface="+mj-lt"/>
                <a:ea typeface="+mj-ea"/>
                <a:cs typeface="+mj-cs"/>
              </a:rPr>
              <a:t>uzņēmējdarbības</a:t>
            </a:r>
            <a:r>
              <a:rPr lang="en-US" sz="2400" kern="1200" dirty="0">
                <a:solidFill>
                  <a:schemeClr val="tx1"/>
                </a:solidFill>
                <a:latin typeface="+mj-lt"/>
                <a:ea typeface="+mj-ea"/>
                <a:cs typeface="+mj-cs"/>
              </a:rPr>
              <a:t> vides </a:t>
            </a:r>
            <a:r>
              <a:rPr lang="en-US" sz="2400" kern="1200" dirty="0" err="1">
                <a:solidFill>
                  <a:schemeClr val="tx1"/>
                </a:solidFill>
                <a:latin typeface="+mj-lt"/>
                <a:ea typeface="+mj-ea"/>
                <a:cs typeface="+mj-cs"/>
              </a:rPr>
              <a:t>uzlabojumiem</a:t>
            </a:r>
            <a:r>
              <a:rPr lang="en-US" sz="2400" kern="1200" dirty="0">
                <a:solidFill>
                  <a:schemeClr val="tx1"/>
                </a:solidFill>
                <a:latin typeface="+mj-lt"/>
                <a:ea typeface="+mj-ea"/>
                <a:cs typeface="+mj-cs"/>
              </a:rPr>
              <a:t>. </a:t>
            </a:r>
          </a:p>
        </p:txBody>
      </p:sp>
      <p:sp>
        <p:nvSpPr>
          <p:cNvPr id="37" name="Rectangle 36">
            <a:extLst>
              <a:ext uri="{FF2B5EF4-FFF2-40B4-BE49-F238E27FC236}">
                <a16:creationId xmlns:a16="http://schemas.microsoft.com/office/drawing/2014/main" id="{B857B999-089B-4C85-81AC-431415A202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467" y="643466"/>
            <a:ext cx="5452531" cy="5573711"/>
          </a:xfrm>
          <a:prstGeom prst="rect">
            <a:avLst/>
          </a:prstGeom>
          <a:solidFill>
            <a:srgbClr val="FFFFFF"/>
          </a:solidFill>
          <a:ln w="6350" cap="sq" cmpd="sng" algn="ctr">
            <a:solidFill>
              <a:schemeClr val="tx1">
                <a:lumMod val="75000"/>
                <a:lumOff val="25000"/>
              </a:schemeClr>
            </a:solidFill>
            <a:prstDash val="solid"/>
            <a:miter lim="800000"/>
          </a:ln>
          <a:effectLst/>
        </p:spPr>
        <p:txBody>
          <a:bodyPr/>
          <a:lstStyle/>
          <a:p>
            <a:endParaRPr lang="lv-LV"/>
          </a:p>
        </p:txBody>
      </p:sp>
      <p:pic>
        <p:nvPicPr>
          <p:cNvPr id="4" name="Picture 3" descr="Open bags of varieties grain seeds">
            <a:extLst>
              <a:ext uri="{FF2B5EF4-FFF2-40B4-BE49-F238E27FC236}">
                <a16:creationId xmlns:a16="http://schemas.microsoft.com/office/drawing/2014/main" id="{3DE18118-D4B8-5992-23A7-E56AE846CAFE}"/>
              </a:ext>
            </a:extLst>
          </p:cNvPr>
          <p:cNvPicPr>
            <a:picLocks noChangeAspect="1"/>
          </p:cNvPicPr>
          <p:nvPr/>
        </p:nvPicPr>
        <p:blipFill rotWithShape="1">
          <a:blip r:embed="rId2"/>
          <a:srcRect l="16270" r="24278" b="-1"/>
          <a:stretch/>
        </p:blipFill>
        <p:spPr>
          <a:xfrm>
            <a:off x="1170804" y="961441"/>
            <a:ext cx="4397856" cy="4937760"/>
          </a:xfrm>
          <a:prstGeom prst="rect">
            <a:avLst/>
          </a:prstGeom>
        </p:spPr>
      </p:pic>
      <p:sp>
        <p:nvSpPr>
          <p:cNvPr id="3" name="Footer Placeholder 2">
            <a:extLst>
              <a:ext uri="{FF2B5EF4-FFF2-40B4-BE49-F238E27FC236}">
                <a16:creationId xmlns:a16="http://schemas.microsoft.com/office/drawing/2014/main" id="{3B3525BA-B088-A495-7816-70ABE710D3D0}"/>
              </a:ext>
            </a:extLst>
          </p:cNvPr>
          <p:cNvSpPr>
            <a:spLocks noGrp="1"/>
          </p:cNvSpPr>
          <p:nvPr>
            <p:ph type="ftr" sz="quarter" idx="11"/>
          </p:nvPr>
        </p:nvSpPr>
        <p:spPr>
          <a:xfrm>
            <a:off x="8077200" y="6492875"/>
            <a:ext cx="4114800" cy="365125"/>
          </a:xfrm>
        </p:spPr>
        <p:txBody>
          <a:bodyPr/>
          <a:lstStyle/>
          <a:p>
            <a:r>
              <a:rPr lang="lv-LV" dirty="0"/>
              <a:t>FMzinp4_Planotie_uzlabojumi</a:t>
            </a:r>
          </a:p>
        </p:txBody>
      </p:sp>
      <p:sp>
        <p:nvSpPr>
          <p:cNvPr id="5" name="TextBox 4">
            <a:extLst>
              <a:ext uri="{FF2B5EF4-FFF2-40B4-BE49-F238E27FC236}">
                <a16:creationId xmlns:a16="http://schemas.microsoft.com/office/drawing/2014/main" id="{BBBF4D79-377E-8BAE-9D39-48F82D11F2A8}"/>
              </a:ext>
            </a:extLst>
          </p:cNvPr>
          <p:cNvSpPr txBox="1"/>
          <p:nvPr/>
        </p:nvSpPr>
        <p:spPr>
          <a:xfrm>
            <a:off x="8392160" y="6746240"/>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31532785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43BC4-A181-4680-38C1-231893D0EE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BF0AF4-C1EF-B432-6E52-F72D40F371EA}"/>
              </a:ext>
            </a:extLst>
          </p:cNvPr>
          <p:cNvSpPr>
            <a:spLocks noGrp="1"/>
          </p:cNvSpPr>
          <p:nvPr>
            <p:ph type="title"/>
          </p:nvPr>
        </p:nvSpPr>
        <p:spPr>
          <a:xfrm>
            <a:off x="1955142" y="470955"/>
            <a:ext cx="9546210" cy="944890"/>
          </a:xfrm>
          <a:solidFill>
            <a:schemeClr val="accent4">
              <a:lumMod val="20000"/>
              <a:lumOff val="80000"/>
            </a:schemeClr>
          </a:solidFill>
        </p:spPr>
        <p:txBody>
          <a:bodyPr>
            <a:noAutofit/>
          </a:bodyPr>
          <a:lstStyle/>
          <a:p>
            <a:pPr algn="just"/>
            <a:r>
              <a:rPr lang="lv-LV" sz="3200" b="0" dirty="0">
                <a:latin typeface="+mj-lt"/>
              </a:rPr>
              <a:t>Priekšlikumi plānotajiem uzlabojumiem saistīti ar šādiem jautājumiem:</a:t>
            </a:r>
          </a:p>
        </p:txBody>
      </p:sp>
      <p:sp>
        <p:nvSpPr>
          <p:cNvPr id="3" name="Content Placeholder 2">
            <a:extLst>
              <a:ext uri="{FF2B5EF4-FFF2-40B4-BE49-F238E27FC236}">
                <a16:creationId xmlns:a16="http://schemas.microsoft.com/office/drawing/2014/main" id="{3344973B-9E90-DAA0-FC3B-FDA05EF7269B}"/>
              </a:ext>
            </a:extLst>
          </p:cNvPr>
          <p:cNvSpPr>
            <a:spLocks noGrp="1"/>
          </p:cNvSpPr>
          <p:nvPr>
            <p:ph idx="1"/>
          </p:nvPr>
        </p:nvSpPr>
        <p:spPr>
          <a:xfrm>
            <a:off x="1955142" y="1799303"/>
            <a:ext cx="9420780" cy="4533938"/>
          </a:xfrm>
        </p:spPr>
        <p:txBody>
          <a:bodyPr>
            <a:normAutofit lnSpcReduction="10000"/>
          </a:bodyPr>
          <a:lstStyle/>
          <a:p>
            <a:pPr algn="just"/>
            <a:r>
              <a:rPr lang="lv-LV" sz="2400" dirty="0">
                <a:latin typeface="+mj-lt"/>
              </a:rPr>
              <a:t>1) nodokļu nomaksas disciplīna;</a:t>
            </a:r>
          </a:p>
          <a:p>
            <a:pPr algn="just"/>
            <a:r>
              <a:rPr lang="lv-LV" sz="2400" dirty="0">
                <a:latin typeface="+mj-lt"/>
              </a:rPr>
              <a:t>2) paātrināts ierobežotas projektu iesniegumu atlases (turpmāk – IPIA) vērtēšanas laiks;</a:t>
            </a:r>
          </a:p>
          <a:p>
            <a:pPr algn="just"/>
            <a:r>
              <a:rPr lang="lv-LV" sz="2400" dirty="0">
                <a:latin typeface="+mj-lt"/>
              </a:rPr>
              <a:t>3) efektīvāks vienkāršoto izmaksu metodiku izstrādes process;</a:t>
            </a:r>
          </a:p>
          <a:p>
            <a:pPr algn="just"/>
            <a:r>
              <a:rPr lang="lv-LV" sz="2400" dirty="0">
                <a:latin typeface="+mj-lt"/>
              </a:rPr>
              <a:t>4) pievienotās vērtības nodokļa (turpmāk – PVN) pārbaužu mazināšana projektu īstenošanā;</a:t>
            </a:r>
          </a:p>
          <a:p>
            <a:pPr algn="just"/>
            <a:r>
              <a:rPr lang="lv-LV" sz="2400" dirty="0">
                <a:latin typeface="+mj-lt"/>
              </a:rPr>
              <a:t>5) pilnveidota automatizēta datu apmaiņa starp iestādēm Atveseļošanas un noturības mehānisma (turpmāk – Atveseļošanas fonds) ietvaros;</a:t>
            </a:r>
          </a:p>
          <a:p>
            <a:pPr algn="just"/>
            <a:r>
              <a:rPr lang="lv-LV" sz="2400" dirty="0">
                <a:latin typeface="+mj-lt"/>
              </a:rPr>
              <a:t>6) riskos balstīta </a:t>
            </a:r>
            <a:r>
              <a:rPr lang="lv-LV" sz="2400" dirty="0" err="1">
                <a:latin typeface="+mj-lt"/>
              </a:rPr>
              <a:t>pēcuzraudzība</a:t>
            </a:r>
            <a:r>
              <a:rPr lang="lv-LV" sz="2400" dirty="0">
                <a:latin typeface="+mj-lt"/>
              </a:rPr>
              <a:t> ES fondu 2014.–2020. gada plānošanas periodā;</a:t>
            </a:r>
          </a:p>
          <a:p>
            <a:pPr algn="just"/>
            <a:r>
              <a:rPr lang="lv-LV" sz="2400" dirty="0">
                <a:latin typeface="+mj-lt"/>
              </a:rPr>
              <a:t>7) koordinēta Atveseļošanas fonda plāna ieviešanas virsuzraudzība un būtisko risku pārvaldība.</a:t>
            </a:r>
          </a:p>
          <a:p>
            <a:pPr marL="1028700" lvl="1" indent="-342900">
              <a:buFontTx/>
              <a:buChar char="-"/>
            </a:pPr>
            <a:endParaRPr lang="lv-LV" sz="2400" b="1" dirty="0">
              <a:latin typeface="+mj-lt"/>
              <a:ea typeface="Verdana" panose="020B0604030504040204" pitchFamily="34" charset="0"/>
            </a:endParaRPr>
          </a:p>
        </p:txBody>
      </p:sp>
      <p:sp>
        <p:nvSpPr>
          <p:cNvPr id="8" name="Text Placeholder 7">
            <a:extLst>
              <a:ext uri="{FF2B5EF4-FFF2-40B4-BE49-F238E27FC236}">
                <a16:creationId xmlns:a16="http://schemas.microsoft.com/office/drawing/2014/main" id="{49BAD64E-182A-FC2E-9EC5-A552E367B0BF}"/>
              </a:ext>
            </a:extLst>
          </p:cNvPr>
          <p:cNvSpPr>
            <a:spLocks noGrp="1"/>
          </p:cNvSpPr>
          <p:nvPr>
            <p:ph type="body" sz="quarter" idx="10"/>
          </p:nvPr>
        </p:nvSpPr>
        <p:spPr/>
        <p:txBody>
          <a:bodyPr/>
          <a:lstStyle/>
          <a:p>
            <a:endParaRPr lang="lv-LV"/>
          </a:p>
        </p:txBody>
      </p:sp>
    </p:spTree>
    <p:extLst>
      <p:ext uri="{BB962C8B-B14F-4D97-AF65-F5344CB8AC3E}">
        <p14:creationId xmlns:p14="http://schemas.microsoft.com/office/powerpoint/2010/main" val="3129819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43BC4-A181-4680-38C1-231893D0EE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BF0AF4-C1EF-B432-6E52-F72D40F371EA}"/>
              </a:ext>
            </a:extLst>
          </p:cNvPr>
          <p:cNvSpPr>
            <a:spLocks noGrp="1"/>
          </p:cNvSpPr>
          <p:nvPr>
            <p:ph type="title"/>
          </p:nvPr>
        </p:nvSpPr>
        <p:spPr>
          <a:xfrm>
            <a:off x="1955142" y="470955"/>
            <a:ext cx="9546210" cy="656509"/>
          </a:xfrm>
          <a:solidFill>
            <a:schemeClr val="accent4">
              <a:lumMod val="20000"/>
              <a:lumOff val="80000"/>
            </a:schemeClr>
          </a:solidFill>
        </p:spPr>
        <p:txBody>
          <a:bodyPr>
            <a:normAutofit/>
          </a:bodyPr>
          <a:lstStyle/>
          <a:p>
            <a:pPr algn="just"/>
            <a:r>
              <a:rPr lang="lv-LV" sz="3200" b="0" dirty="0">
                <a:latin typeface="+mj-lt"/>
              </a:rPr>
              <a:t>Nodokļu nomaksas disciplīna</a:t>
            </a:r>
          </a:p>
        </p:txBody>
      </p:sp>
      <p:sp>
        <p:nvSpPr>
          <p:cNvPr id="3" name="Content Placeholder 2">
            <a:extLst>
              <a:ext uri="{FF2B5EF4-FFF2-40B4-BE49-F238E27FC236}">
                <a16:creationId xmlns:a16="http://schemas.microsoft.com/office/drawing/2014/main" id="{3344973B-9E90-DAA0-FC3B-FDA05EF7269B}"/>
              </a:ext>
            </a:extLst>
          </p:cNvPr>
          <p:cNvSpPr>
            <a:spLocks noGrp="1"/>
          </p:cNvSpPr>
          <p:nvPr>
            <p:ph idx="1"/>
          </p:nvPr>
        </p:nvSpPr>
        <p:spPr>
          <a:xfrm>
            <a:off x="437962" y="3488053"/>
            <a:ext cx="11235877" cy="1685741"/>
          </a:xfrm>
        </p:spPr>
        <p:txBody>
          <a:bodyPr>
            <a:normAutofit fontScale="77500" lnSpcReduction="20000"/>
          </a:bodyPr>
          <a:lstStyle/>
          <a:p>
            <a:pPr marL="1028700" lvl="1" indent="-342900">
              <a:buFontTx/>
              <a:buChar char="-"/>
            </a:pPr>
            <a:r>
              <a:rPr lang="lv-LV" sz="2100" b="1" dirty="0">
                <a:latin typeface="+mj-lt"/>
                <a:ea typeface="Verdana" panose="020B0604030504040204" pitchFamily="34" charset="0"/>
              </a:rPr>
              <a:t>ES fondu projektu iesniegumu vērtēšanā plānots izmantot nodokļu maksātāju reitinga profilu sistēmu, nodokļu nomaksas padziļinātu pārbaudi neveicot A reitinga īpašniekiem;</a:t>
            </a:r>
          </a:p>
          <a:p>
            <a:pPr marL="1028700" lvl="1" indent="-342900">
              <a:buFontTx/>
              <a:buChar char="-"/>
            </a:pPr>
            <a:endParaRPr lang="lv-LV" sz="2100" b="1" dirty="0">
              <a:latin typeface="+mj-lt"/>
              <a:ea typeface="Verdana" panose="020B0604030504040204" pitchFamily="34" charset="0"/>
            </a:endParaRPr>
          </a:p>
          <a:p>
            <a:pPr marL="1028700" lvl="1" indent="-342900">
              <a:buFontTx/>
              <a:buChar char="-"/>
            </a:pPr>
            <a:r>
              <a:rPr lang="lv-LV" sz="2100" b="1" dirty="0">
                <a:latin typeface="+mj-lt"/>
                <a:ea typeface="Verdana" panose="020B0604030504040204" pitchFamily="34" charset="0"/>
              </a:rPr>
              <a:t>Plānots A reitinga sistēmu izmantot arī projektu pārbaužu apjoma plānošanā;</a:t>
            </a:r>
          </a:p>
          <a:p>
            <a:pPr lvl="1" indent="0">
              <a:buNone/>
            </a:pPr>
            <a:endParaRPr lang="lv-LV" sz="2100" b="1" u="sng" dirty="0">
              <a:latin typeface="+mj-lt"/>
              <a:ea typeface="Verdana" panose="020B0604030504040204" pitchFamily="34" charset="0"/>
            </a:endParaRPr>
          </a:p>
          <a:p>
            <a:pPr lvl="1" indent="0">
              <a:buNone/>
            </a:pPr>
            <a:r>
              <a:rPr lang="lv-LV" sz="2100" b="1" u="sng" dirty="0">
                <a:latin typeface="+mj-lt"/>
                <a:ea typeface="Verdana" panose="020B0604030504040204" pitchFamily="34" charset="0"/>
              </a:rPr>
              <a:t>Alternatīvs risinājums </a:t>
            </a:r>
            <a:r>
              <a:rPr lang="lv-LV" sz="2100" b="1" dirty="0">
                <a:latin typeface="+mj-lt"/>
                <a:ea typeface="Verdana" panose="020B0604030504040204" pitchFamily="34" charset="0"/>
              </a:rPr>
              <a:t>- atsevišķos un īpaši pamatotos gadījumos atļaut atbalstu projektu iesniedzējiem, ar nodokļu nomaksas kritērija slieksni līdz 1000 </a:t>
            </a:r>
            <a:r>
              <a:rPr lang="lv-LV" sz="2100" b="1" i="1" dirty="0" err="1">
                <a:latin typeface="+mj-lt"/>
                <a:ea typeface="Verdana" panose="020B0604030504040204" pitchFamily="34" charset="0"/>
              </a:rPr>
              <a:t>euro</a:t>
            </a:r>
            <a:endParaRPr lang="lv-LV" sz="2100" b="1" i="1" dirty="0">
              <a:latin typeface="+mj-lt"/>
              <a:ea typeface="Verdana" panose="020B0604030504040204" pitchFamily="34" charset="0"/>
            </a:endParaRPr>
          </a:p>
          <a:p>
            <a:pPr marL="1028700" lvl="1" indent="-342900">
              <a:buFontTx/>
              <a:buChar char="-"/>
            </a:pPr>
            <a:endParaRPr lang="lv-LV" sz="2400" b="1" dirty="0">
              <a:latin typeface="+mj-lt"/>
              <a:ea typeface="Verdana" panose="020B0604030504040204" pitchFamily="34" charset="0"/>
            </a:endParaRPr>
          </a:p>
        </p:txBody>
      </p:sp>
      <p:sp>
        <p:nvSpPr>
          <p:cNvPr id="4" name="Text Placeholder 3">
            <a:extLst>
              <a:ext uri="{FF2B5EF4-FFF2-40B4-BE49-F238E27FC236}">
                <a16:creationId xmlns:a16="http://schemas.microsoft.com/office/drawing/2014/main" id="{311A6E12-E7F3-A1A1-490B-07D9AB619433}"/>
              </a:ext>
            </a:extLst>
          </p:cNvPr>
          <p:cNvSpPr>
            <a:spLocks noGrp="1"/>
          </p:cNvSpPr>
          <p:nvPr>
            <p:ph type="body" sz="quarter" idx="10"/>
          </p:nvPr>
        </p:nvSpPr>
        <p:spPr>
          <a:xfrm>
            <a:off x="622324" y="1518283"/>
            <a:ext cx="4470400" cy="1254762"/>
          </a:xfrm>
        </p:spPr>
        <p:txBody>
          <a:bodyPr>
            <a:normAutofit lnSpcReduction="10000"/>
          </a:bodyPr>
          <a:lstStyle/>
          <a:p>
            <a:pPr lvl="1" indent="0">
              <a:buNone/>
            </a:pPr>
            <a:endParaRPr lang="lv-LV" sz="1000" dirty="0">
              <a:latin typeface="+mj-lt"/>
              <a:ea typeface="Verdana" panose="020B0604030504040204" pitchFamily="34" charset="0"/>
            </a:endParaRPr>
          </a:p>
          <a:p>
            <a:pPr lvl="1" indent="0">
              <a:buNone/>
            </a:pPr>
            <a:r>
              <a:rPr lang="lv-LV" sz="2200" b="1" dirty="0">
                <a:latin typeface="+mj-lt"/>
                <a:ea typeface="Verdana" panose="020B0604030504040204" pitchFamily="34" charset="0"/>
              </a:rPr>
              <a:t>Pašreiz: </a:t>
            </a:r>
          </a:p>
          <a:p>
            <a:pPr lvl="1" indent="0">
              <a:buNone/>
            </a:pPr>
            <a:r>
              <a:rPr lang="lv-LV" dirty="0">
                <a:latin typeface="+mj-lt"/>
                <a:ea typeface="Verdana" panose="020B0604030504040204" pitchFamily="34" charset="0"/>
              </a:rPr>
              <a:t>Nodokļu nomaksas kritērija 150 </a:t>
            </a:r>
            <a:r>
              <a:rPr lang="lv-LV" i="1" dirty="0" err="1">
                <a:latin typeface="+mj-lt"/>
                <a:ea typeface="Verdana" panose="020B0604030504040204" pitchFamily="34" charset="0"/>
              </a:rPr>
              <a:t>euro</a:t>
            </a:r>
            <a:r>
              <a:rPr lang="lv-LV" dirty="0">
                <a:latin typeface="+mj-lt"/>
                <a:ea typeface="Verdana" panose="020B0604030504040204" pitchFamily="34" charset="0"/>
              </a:rPr>
              <a:t> slieksnis</a:t>
            </a:r>
          </a:p>
        </p:txBody>
      </p:sp>
      <p:sp>
        <p:nvSpPr>
          <p:cNvPr id="11" name="TextBox 10">
            <a:extLst>
              <a:ext uri="{FF2B5EF4-FFF2-40B4-BE49-F238E27FC236}">
                <a16:creationId xmlns:a16="http://schemas.microsoft.com/office/drawing/2014/main" id="{99E149D3-167F-9802-1375-291AC6A041A0}"/>
              </a:ext>
            </a:extLst>
          </p:cNvPr>
          <p:cNvSpPr txBox="1"/>
          <p:nvPr/>
        </p:nvSpPr>
        <p:spPr>
          <a:xfrm>
            <a:off x="6229694" y="1518283"/>
            <a:ext cx="5524344" cy="1969770"/>
          </a:xfrm>
          <a:prstGeom prst="rect">
            <a:avLst/>
          </a:prstGeom>
          <a:noFill/>
        </p:spPr>
        <p:txBody>
          <a:bodyPr wrap="square" rtlCol="0">
            <a:spAutoFit/>
          </a:bodyPr>
          <a:lstStyle/>
          <a:p>
            <a:r>
              <a:rPr lang="lv-LV" sz="2200" b="1" dirty="0"/>
              <a:t>Risinājums: </a:t>
            </a:r>
          </a:p>
          <a:p>
            <a:r>
              <a:rPr lang="lv-LV" sz="2000" dirty="0"/>
              <a:t>ES fondu projektu nodokļu disciplīnas pārbaužu ietvaros iedzīvināt nodokļu </a:t>
            </a:r>
          </a:p>
          <a:p>
            <a:r>
              <a:rPr lang="lv-LV" sz="2000" dirty="0"/>
              <a:t>maksātāju reitinga sistēmu (</a:t>
            </a:r>
            <a:r>
              <a:rPr lang="lv-LV" sz="2000" dirty="0">
                <a:hlinkClick r:id="rId2"/>
              </a:rPr>
              <a:t>https://www.vid.gov.lv/lv/media/21891/download?attachment</a:t>
            </a:r>
            <a:r>
              <a:rPr lang="lv-LV" sz="2000" dirty="0"/>
              <a:t> ). </a:t>
            </a:r>
          </a:p>
        </p:txBody>
      </p:sp>
      <p:sp>
        <p:nvSpPr>
          <p:cNvPr id="5" name="TextBox 4">
            <a:extLst>
              <a:ext uri="{FF2B5EF4-FFF2-40B4-BE49-F238E27FC236}">
                <a16:creationId xmlns:a16="http://schemas.microsoft.com/office/drawing/2014/main" id="{DB406C4D-47E9-2045-7887-C7BE22679A2D}"/>
              </a:ext>
            </a:extLst>
          </p:cNvPr>
          <p:cNvSpPr txBox="1"/>
          <p:nvPr/>
        </p:nvSpPr>
        <p:spPr>
          <a:xfrm>
            <a:off x="419156" y="5097589"/>
            <a:ext cx="4876735" cy="1508105"/>
          </a:xfrm>
          <a:prstGeom prst="rect">
            <a:avLst/>
          </a:prstGeom>
          <a:noFill/>
        </p:spPr>
        <p:txBody>
          <a:bodyPr wrap="square" rtlCol="0">
            <a:spAutoFit/>
          </a:bodyPr>
          <a:lstStyle/>
          <a:p>
            <a:r>
              <a:rPr lang="lv-LV" sz="1600" b="1" dirty="0">
                <a:solidFill>
                  <a:srgbClr val="00B0F0"/>
                </a:solidFill>
                <a:latin typeface="+mj-lt"/>
              </a:rPr>
              <a:t>Ieguvumi</a:t>
            </a:r>
            <a:r>
              <a:rPr lang="lv-LV" sz="1600" dirty="0">
                <a:solidFill>
                  <a:srgbClr val="00B0F0"/>
                </a:solidFill>
              </a:rPr>
              <a:t>:</a:t>
            </a:r>
            <a:endParaRPr lang="lv-LV" sz="1600" dirty="0">
              <a:solidFill>
                <a:srgbClr val="00B0F0"/>
              </a:solidFill>
              <a:highlight>
                <a:srgbClr val="FFFF00"/>
              </a:highlight>
            </a:endParaRPr>
          </a:p>
          <a:p>
            <a:pPr marL="171450" indent="-171450" algn="just">
              <a:buFontTx/>
              <a:buChar char="-"/>
            </a:pPr>
            <a:r>
              <a:rPr lang="lv-LV" sz="1600" dirty="0">
                <a:solidFill>
                  <a:srgbClr val="00B0F0"/>
                </a:solidFill>
              </a:rPr>
              <a:t>lielāka priekšrocība tiem projekta iesniedzējiem, kas nodokļus maksā sistemātiski, nevis tikai uz projekta atbalsta brīdi. Tiek veicināta nodokļu nomaksas disciplīna kopumā.</a:t>
            </a:r>
          </a:p>
          <a:p>
            <a:endParaRPr lang="lv-LV" sz="1200" dirty="0"/>
          </a:p>
        </p:txBody>
      </p:sp>
      <p:sp>
        <p:nvSpPr>
          <p:cNvPr id="6" name="TextBox 5">
            <a:extLst>
              <a:ext uri="{FF2B5EF4-FFF2-40B4-BE49-F238E27FC236}">
                <a16:creationId xmlns:a16="http://schemas.microsoft.com/office/drawing/2014/main" id="{4A2CD1D9-0844-7603-7B94-D4DD91B393C9}"/>
              </a:ext>
            </a:extLst>
          </p:cNvPr>
          <p:cNvSpPr txBox="1"/>
          <p:nvPr/>
        </p:nvSpPr>
        <p:spPr>
          <a:xfrm>
            <a:off x="5889524" y="5026567"/>
            <a:ext cx="6184490" cy="2031325"/>
          </a:xfrm>
          <a:prstGeom prst="rect">
            <a:avLst/>
          </a:prstGeom>
          <a:noFill/>
        </p:spPr>
        <p:txBody>
          <a:bodyPr wrap="square" rtlCol="0">
            <a:spAutoFit/>
          </a:bodyPr>
          <a:lstStyle/>
          <a:p>
            <a:r>
              <a:rPr lang="lv-LV" sz="1600" b="1" dirty="0">
                <a:solidFill>
                  <a:srgbClr val="00B0F0"/>
                </a:solidFill>
              </a:rPr>
              <a:t>Turpmākā</a:t>
            </a:r>
            <a:r>
              <a:rPr lang="lv-LV" sz="1200" b="1" dirty="0"/>
              <a:t> </a:t>
            </a:r>
            <a:r>
              <a:rPr lang="lv-LV" sz="1600" b="1" dirty="0">
                <a:solidFill>
                  <a:srgbClr val="00B0F0"/>
                </a:solidFill>
              </a:rPr>
              <a:t>rīcība</a:t>
            </a:r>
            <a:r>
              <a:rPr lang="lv-LV" sz="1200" b="1" dirty="0">
                <a:solidFill>
                  <a:srgbClr val="00B0F0"/>
                </a:solidFill>
              </a:rPr>
              <a:t>:</a:t>
            </a:r>
            <a:endParaRPr lang="lv-LV" sz="1200" dirty="0">
              <a:solidFill>
                <a:srgbClr val="00B0F0"/>
              </a:solidFill>
            </a:endParaRPr>
          </a:p>
          <a:p>
            <a:pPr marL="171450" indent="-171450" algn="just">
              <a:buFontTx/>
              <a:buChar char="-"/>
            </a:pPr>
            <a:r>
              <a:rPr lang="lv-LV" sz="1400" dirty="0">
                <a:solidFill>
                  <a:srgbClr val="00B0F0"/>
                </a:solidFill>
              </a:rPr>
              <a:t>Finanšu ministrija (turpmāk – FM) precizēs nodokļu nomaksas kritērija pārbaudes skaidrojumu, lai vērtējumā atbalstītu A reitinga īpašniekus arī parāda konstatēšanas gadījumā;</a:t>
            </a:r>
          </a:p>
          <a:p>
            <a:pPr marL="171450" indent="-171450" algn="just">
              <a:buFontTx/>
              <a:buChar char="-"/>
            </a:pPr>
            <a:r>
              <a:rPr lang="lv-LV" sz="1400" dirty="0">
                <a:solidFill>
                  <a:srgbClr val="00B0F0"/>
                </a:solidFill>
              </a:rPr>
              <a:t>Atbildīgās iestādes (turpmāk - AI) un Valsts kanceleja pēc nepieciešamības atsevišķos īpaši pamatotos gadījumos izstrādās grozījumus konkrētos MK noteikumos par specifiskā atbalsta mērķa īstenošanu (turpmāk – SAM MKN), lai piemērotu alternatīvu nodokļu nomaksas slieksni. </a:t>
            </a:r>
          </a:p>
          <a:p>
            <a:endParaRPr lang="lv-LV" sz="1200" dirty="0"/>
          </a:p>
        </p:txBody>
      </p:sp>
    </p:spTree>
    <p:extLst>
      <p:ext uri="{BB962C8B-B14F-4D97-AF65-F5344CB8AC3E}">
        <p14:creationId xmlns:p14="http://schemas.microsoft.com/office/powerpoint/2010/main" val="1451214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43BC4-A181-4680-38C1-231893D0EE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BF0AF4-C1EF-B432-6E52-F72D40F371EA}"/>
              </a:ext>
            </a:extLst>
          </p:cNvPr>
          <p:cNvSpPr>
            <a:spLocks noGrp="1"/>
          </p:cNvSpPr>
          <p:nvPr>
            <p:ph type="title"/>
          </p:nvPr>
        </p:nvSpPr>
        <p:spPr>
          <a:xfrm>
            <a:off x="1955141" y="342061"/>
            <a:ext cx="10047415" cy="984983"/>
          </a:xfrm>
          <a:solidFill>
            <a:schemeClr val="accent4">
              <a:lumMod val="20000"/>
              <a:lumOff val="80000"/>
            </a:schemeClr>
          </a:solidFill>
        </p:spPr>
        <p:txBody>
          <a:bodyPr>
            <a:noAutofit/>
          </a:bodyPr>
          <a:lstStyle/>
          <a:p>
            <a:pPr algn="just"/>
            <a:r>
              <a:rPr lang="lv-LV" sz="3200" b="0" dirty="0">
                <a:latin typeface="Aptos" panose="020B0004020202020204" pitchFamily="34" charset="0"/>
                <a:ea typeface="Aptos" panose="020B0004020202020204" pitchFamily="34" charset="0"/>
                <a:cs typeface="Times New Roman" panose="02020603050405020304" pitchFamily="18" charset="0"/>
              </a:rPr>
              <a:t>Paātrināts i</a:t>
            </a:r>
            <a:r>
              <a:rPr lang="lv-LV" sz="3200" b="0" dirty="0">
                <a:effectLst/>
                <a:latin typeface="Aptos" panose="020B0004020202020204" pitchFamily="34" charset="0"/>
                <a:ea typeface="Aptos" panose="020B0004020202020204" pitchFamily="34" charset="0"/>
                <a:cs typeface="Times New Roman" panose="02020603050405020304" pitchFamily="18" charset="0"/>
              </a:rPr>
              <a:t>erobežotas projektu iesniegumu atlase</a:t>
            </a:r>
            <a:r>
              <a:rPr lang="lv-LV" sz="3200" b="0" dirty="0">
                <a:latin typeface="Aptos" panose="020B0004020202020204" pitchFamily="34" charset="0"/>
                <a:ea typeface="Aptos" panose="020B0004020202020204" pitchFamily="34" charset="0"/>
                <a:cs typeface="Times New Roman" panose="02020603050405020304" pitchFamily="18" charset="0"/>
              </a:rPr>
              <a:t>s </a:t>
            </a:r>
            <a:r>
              <a:rPr lang="lv-LV" sz="3200" b="0" dirty="0">
                <a:effectLst/>
                <a:latin typeface="Aptos" panose="020B0004020202020204" pitchFamily="34" charset="0"/>
                <a:ea typeface="Aptos" panose="020B0004020202020204" pitchFamily="34" charset="0"/>
                <a:cs typeface="Times New Roman" panose="02020603050405020304" pitchFamily="18" charset="0"/>
              </a:rPr>
              <a:t>vērtēšanas laiks</a:t>
            </a:r>
            <a:endParaRPr lang="lv-LV" sz="3200" b="0" dirty="0">
              <a:latin typeface="+mj-lt"/>
            </a:endParaRPr>
          </a:p>
        </p:txBody>
      </p:sp>
      <p:sp>
        <p:nvSpPr>
          <p:cNvPr id="3" name="Content Placeholder 2">
            <a:extLst>
              <a:ext uri="{FF2B5EF4-FFF2-40B4-BE49-F238E27FC236}">
                <a16:creationId xmlns:a16="http://schemas.microsoft.com/office/drawing/2014/main" id="{3344973B-9E90-DAA0-FC3B-FDA05EF7269B}"/>
              </a:ext>
            </a:extLst>
          </p:cNvPr>
          <p:cNvSpPr>
            <a:spLocks noGrp="1"/>
          </p:cNvSpPr>
          <p:nvPr>
            <p:ph idx="1"/>
          </p:nvPr>
        </p:nvSpPr>
        <p:spPr>
          <a:xfrm>
            <a:off x="1955141" y="1598735"/>
            <a:ext cx="10047415" cy="442033"/>
          </a:xfrm>
        </p:spPr>
        <p:txBody>
          <a:bodyPr>
            <a:normAutofit fontScale="92500"/>
          </a:bodyPr>
          <a:lstStyle/>
          <a:p>
            <a:r>
              <a:rPr lang="lv-LV" sz="2400" b="1" dirty="0">
                <a:latin typeface="+mj-lt"/>
                <a:ea typeface="Verdana" panose="020B0604030504040204" pitchFamily="34" charset="0"/>
              </a:rPr>
              <a:t>Vērtēšanas kritēriju vienkāršošana ierobežotu projektu iesniegumu atlasēs (IPIA).</a:t>
            </a:r>
          </a:p>
        </p:txBody>
      </p:sp>
      <p:sp>
        <p:nvSpPr>
          <p:cNvPr id="4" name="Text Placeholder 3">
            <a:extLst>
              <a:ext uri="{FF2B5EF4-FFF2-40B4-BE49-F238E27FC236}">
                <a16:creationId xmlns:a16="http://schemas.microsoft.com/office/drawing/2014/main" id="{311A6E12-E7F3-A1A1-490B-07D9AB619433}"/>
              </a:ext>
            </a:extLst>
          </p:cNvPr>
          <p:cNvSpPr>
            <a:spLocks noGrp="1"/>
          </p:cNvSpPr>
          <p:nvPr>
            <p:ph type="body" sz="quarter" idx="10"/>
          </p:nvPr>
        </p:nvSpPr>
        <p:spPr>
          <a:xfrm>
            <a:off x="-377072" y="2158721"/>
            <a:ext cx="12104015" cy="2041864"/>
          </a:xfrm>
        </p:spPr>
        <p:txBody>
          <a:bodyPr>
            <a:normAutofit/>
          </a:bodyPr>
          <a:lstStyle/>
          <a:p>
            <a:pPr lvl="1" indent="0">
              <a:buNone/>
            </a:pPr>
            <a:r>
              <a:rPr lang="lv-LV" sz="2200" b="1" dirty="0">
                <a:latin typeface="+mj-lt"/>
                <a:ea typeface="Verdana" panose="020B0604030504040204" pitchFamily="34" charset="0"/>
              </a:rPr>
              <a:t>IPIA vērtēšanas ietvaros tiek samazināts kritēriju apjoms</a:t>
            </a:r>
            <a:r>
              <a:rPr lang="lv-LV" sz="2200" dirty="0">
                <a:latin typeface="+mj-lt"/>
                <a:ea typeface="Verdana" panose="020B0604030504040204" pitchFamily="34" charset="0"/>
              </a:rPr>
              <a:t>, kas elastības un izsekojamības nolūkos tiks nostiprināts MK noteikumos Nr.408 «Kārtība, kādā Eiropas Savienības fondu vadībā iesaistītās institūcijas nodrošina šo fondu ieviešanu 2021.–2027. gada plānošanas periodā».</a:t>
            </a:r>
          </a:p>
          <a:p>
            <a:pPr lvl="1" indent="0">
              <a:buNone/>
            </a:pPr>
            <a:r>
              <a:rPr lang="lv-LV" sz="2200" b="1" dirty="0">
                <a:latin typeface="+mj-lt"/>
                <a:ea typeface="Verdana" panose="020B0604030504040204" pitchFamily="34" charset="0"/>
              </a:rPr>
              <a:t>Ieguvums:</a:t>
            </a:r>
          </a:p>
          <a:p>
            <a:pPr lvl="1" indent="0">
              <a:buNone/>
            </a:pPr>
            <a:r>
              <a:rPr lang="lv-LV" sz="2200" b="1" dirty="0">
                <a:latin typeface="+mj-lt"/>
                <a:ea typeface="Verdana" panose="020B0604030504040204" pitchFamily="34" charset="0"/>
              </a:rPr>
              <a:t>Vēl būtiskāk samazināts laiks un resurss IPIA procesā, veicinot investīciju ātrāku ieplūšanu pie mērķa grupas</a:t>
            </a:r>
            <a:endParaRPr lang="lv-LV" sz="2200" dirty="0">
              <a:latin typeface="+mj-lt"/>
              <a:ea typeface="Verdana" panose="020B0604030504040204" pitchFamily="34" charset="0"/>
            </a:endParaRPr>
          </a:p>
        </p:txBody>
      </p:sp>
      <p:sp>
        <p:nvSpPr>
          <p:cNvPr id="6" name="TextBox 5">
            <a:extLst>
              <a:ext uri="{FF2B5EF4-FFF2-40B4-BE49-F238E27FC236}">
                <a16:creationId xmlns:a16="http://schemas.microsoft.com/office/drawing/2014/main" id="{F3288C71-CB32-87FA-723E-761517EFBEE9}"/>
              </a:ext>
            </a:extLst>
          </p:cNvPr>
          <p:cNvSpPr txBox="1"/>
          <p:nvPr/>
        </p:nvSpPr>
        <p:spPr>
          <a:xfrm>
            <a:off x="275950" y="4318538"/>
            <a:ext cx="6124850" cy="2554545"/>
          </a:xfrm>
          <a:prstGeom prst="rect">
            <a:avLst/>
          </a:prstGeom>
          <a:noFill/>
        </p:spPr>
        <p:txBody>
          <a:bodyPr wrap="square" rtlCol="0">
            <a:spAutoFit/>
          </a:bodyPr>
          <a:lstStyle/>
          <a:p>
            <a:pPr algn="just"/>
            <a:r>
              <a:rPr lang="lv-LV" sz="1600" b="1" dirty="0">
                <a:solidFill>
                  <a:srgbClr val="00B0F0"/>
                </a:solidFill>
                <a:latin typeface="+mj-lt"/>
              </a:rPr>
              <a:t>Ieguvumi</a:t>
            </a:r>
            <a:r>
              <a:rPr lang="lv-LV" sz="1600" dirty="0">
                <a:solidFill>
                  <a:srgbClr val="00B0F0"/>
                </a:solidFill>
              </a:rPr>
              <a:t>:</a:t>
            </a:r>
          </a:p>
          <a:p>
            <a:pPr algn="just"/>
            <a:r>
              <a:rPr lang="lv-LV" sz="1600" dirty="0">
                <a:solidFill>
                  <a:srgbClr val="00B0F0"/>
                </a:solidFill>
              </a:rPr>
              <a:t>- Samazinās «formālu»  kritēriju sagatavošana projekta iesniedzējiem IPIA ietvaros, kur faktiski jau plānošanas dokumentu līmenī ir atbalsts investīcijai konkrētajam finansējuma saņēmējam. Samazinās laiks un administratīvais resurss - pēc SAM MKN apstiprināšanas būs iespējams uzreiz uzsākt nolikuma izstrādi, nevirzot projektu iesniegumu vērtēšanas kritērijus apstiprināšanai Uzraudzības komitejā, kas attiecīgi paātrinās atlašu uzsākšanas procesu un sadarbības iestādei pie vērtēšanas, kas attiecīgi paātrina projekta iesnieguma apstiprināšanas kopējo laiku.</a:t>
            </a:r>
          </a:p>
        </p:txBody>
      </p:sp>
      <p:sp>
        <p:nvSpPr>
          <p:cNvPr id="7" name="TextBox 6">
            <a:extLst>
              <a:ext uri="{FF2B5EF4-FFF2-40B4-BE49-F238E27FC236}">
                <a16:creationId xmlns:a16="http://schemas.microsoft.com/office/drawing/2014/main" id="{BF6A1FE8-B6CD-585F-6C7C-AEE69BF8928D}"/>
              </a:ext>
            </a:extLst>
          </p:cNvPr>
          <p:cNvSpPr txBox="1"/>
          <p:nvPr/>
        </p:nvSpPr>
        <p:spPr>
          <a:xfrm>
            <a:off x="6846954" y="4318538"/>
            <a:ext cx="5069096" cy="1600438"/>
          </a:xfrm>
          <a:prstGeom prst="rect">
            <a:avLst/>
          </a:prstGeom>
          <a:noFill/>
        </p:spPr>
        <p:txBody>
          <a:bodyPr wrap="square" rtlCol="0">
            <a:spAutoFit/>
          </a:bodyPr>
          <a:lstStyle/>
          <a:p>
            <a:pPr algn="just"/>
            <a:r>
              <a:rPr lang="lv-LV" sz="1600" b="1" dirty="0">
                <a:solidFill>
                  <a:srgbClr val="00B0F0"/>
                </a:solidFill>
              </a:rPr>
              <a:t>Turpmākā</a:t>
            </a:r>
            <a:r>
              <a:rPr lang="lv-LV" sz="1200" b="1" dirty="0"/>
              <a:t> </a:t>
            </a:r>
            <a:r>
              <a:rPr lang="lv-LV" sz="1600" b="1" dirty="0">
                <a:solidFill>
                  <a:srgbClr val="00B0F0"/>
                </a:solidFill>
              </a:rPr>
              <a:t>rīcība</a:t>
            </a:r>
            <a:r>
              <a:rPr lang="lv-LV" sz="1200" b="1" dirty="0">
                <a:solidFill>
                  <a:srgbClr val="00B0F0"/>
                </a:solidFill>
              </a:rPr>
              <a:t>:</a:t>
            </a:r>
            <a:endParaRPr lang="lv-LV" sz="1200" b="1" dirty="0"/>
          </a:p>
          <a:p>
            <a:pPr marL="285750" indent="-285750" algn="just">
              <a:buFontTx/>
              <a:buChar char="-"/>
            </a:pPr>
            <a:r>
              <a:rPr lang="lv-LV" sz="1600" dirty="0">
                <a:solidFill>
                  <a:srgbClr val="00B0F0"/>
                </a:solidFill>
                <a:latin typeface="+mj-lt"/>
                <a:ea typeface="Verdana" panose="020B0604030504040204" pitchFamily="34" charset="0"/>
              </a:rPr>
              <a:t>FM izstrādās grozījumus MK 2023. gada 13. jūlija noteikumos Nr.408 «Kārtība, kādā Eiropas Savienības fondu vadībā iesaistītās institūcijas nodrošina šo fondu ieviešanu 2021.–2027. gada plānošanas periodā», lai horizontāli nostiprinātu minēto pieeju</a:t>
            </a:r>
            <a:r>
              <a:rPr lang="lv-LV" dirty="0"/>
              <a:t> </a:t>
            </a:r>
          </a:p>
        </p:txBody>
      </p:sp>
    </p:spTree>
    <p:extLst>
      <p:ext uri="{BB962C8B-B14F-4D97-AF65-F5344CB8AC3E}">
        <p14:creationId xmlns:p14="http://schemas.microsoft.com/office/powerpoint/2010/main" val="4497245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20C969-4415-87B8-7190-9945198399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B225F0-BF3B-12BF-A721-72789CF82CC2}"/>
              </a:ext>
            </a:extLst>
          </p:cNvPr>
          <p:cNvSpPr>
            <a:spLocks noGrp="1"/>
          </p:cNvSpPr>
          <p:nvPr>
            <p:ph type="title"/>
          </p:nvPr>
        </p:nvSpPr>
        <p:spPr>
          <a:xfrm>
            <a:off x="2383120" y="527967"/>
            <a:ext cx="9546210" cy="747707"/>
          </a:xfrm>
          <a:solidFill>
            <a:schemeClr val="accent4">
              <a:lumMod val="20000"/>
              <a:lumOff val="80000"/>
            </a:schemeClr>
          </a:solidFill>
        </p:spPr>
        <p:txBody>
          <a:bodyPr>
            <a:noAutofit/>
          </a:bodyPr>
          <a:lstStyle/>
          <a:p>
            <a:pPr algn="ctr"/>
            <a:r>
              <a:rPr lang="lv-LV" b="0" dirty="0">
                <a:latin typeface="+mj-lt"/>
              </a:rPr>
              <a:t>Efektīvāks vienkāršoto izmaksu metodiku izstrādes process </a:t>
            </a:r>
          </a:p>
        </p:txBody>
      </p:sp>
      <p:graphicFrame>
        <p:nvGraphicFramePr>
          <p:cNvPr id="9" name="Content Placeholder 2">
            <a:extLst>
              <a:ext uri="{FF2B5EF4-FFF2-40B4-BE49-F238E27FC236}">
                <a16:creationId xmlns:a16="http://schemas.microsoft.com/office/drawing/2014/main" id="{74F04B5F-BCB5-1985-E417-9709E5A70109}"/>
              </a:ext>
            </a:extLst>
          </p:cNvPr>
          <p:cNvGraphicFramePr>
            <a:graphicFrameLocks noGrp="1"/>
          </p:cNvGraphicFramePr>
          <p:nvPr>
            <p:ph idx="1"/>
            <p:extLst>
              <p:ext uri="{D42A27DB-BD31-4B8C-83A1-F6EECF244321}">
                <p14:modId xmlns:p14="http://schemas.microsoft.com/office/powerpoint/2010/main" val="3719574650"/>
              </p:ext>
            </p:extLst>
          </p:nvPr>
        </p:nvGraphicFramePr>
        <p:xfrm>
          <a:off x="568832" y="1417707"/>
          <a:ext cx="11360498" cy="42373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5C1F4C62-99F2-BCD2-2DA8-766445F44060}"/>
              </a:ext>
            </a:extLst>
          </p:cNvPr>
          <p:cNvSpPr txBox="1"/>
          <p:nvPr/>
        </p:nvSpPr>
        <p:spPr>
          <a:xfrm>
            <a:off x="453423" y="5655084"/>
            <a:ext cx="10483867" cy="738664"/>
          </a:xfrm>
          <a:prstGeom prst="rect">
            <a:avLst/>
          </a:prstGeom>
          <a:noFill/>
        </p:spPr>
        <p:txBody>
          <a:bodyPr wrap="square" rtlCol="0">
            <a:spAutoFit/>
          </a:bodyPr>
          <a:lstStyle/>
          <a:p>
            <a:pPr algn="just"/>
            <a:r>
              <a:rPr lang="lv-LV" sz="1400" b="1" dirty="0">
                <a:solidFill>
                  <a:srgbClr val="00B0F0"/>
                </a:solidFill>
              </a:rPr>
              <a:t>AI tika aicinātas uz tikšanos, lai kopīgi pārrunātu un izvērtētu vienkāršoto metodiku izstrādes iespējas </a:t>
            </a:r>
            <a:r>
              <a:rPr lang="lv-LV" sz="1400" dirty="0">
                <a:solidFill>
                  <a:srgbClr val="00B0F0"/>
                </a:solidFill>
              </a:rPr>
              <a:t>AI pārziņā esošo specifisko atbalsta mērķu pasākumos ES fondu 2021.-2027. gada plānošanas periodā, ar nolūku noteikt prioritātes vienkāršoto izmaksu metodiku izstrādē specifisko atbalsta mērķu pasākumos, kā arī kopīgi vienotos par citiem alternatīviem risinājuma variantiem.</a:t>
            </a:r>
          </a:p>
        </p:txBody>
      </p:sp>
    </p:spTree>
    <p:extLst>
      <p:ext uri="{BB962C8B-B14F-4D97-AF65-F5344CB8AC3E}">
        <p14:creationId xmlns:p14="http://schemas.microsoft.com/office/powerpoint/2010/main" val="782529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43BC4-A181-4680-38C1-231893D0EE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BF0AF4-C1EF-B432-6E52-F72D40F371EA}"/>
              </a:ext>
            </a:extLst>
          </p:cNvPr>
          <p:cNvSpPr>
            <a:spLocks noGrp="1"/>
          </p:cNvSpPr>
          <p:nvPr>
            <p:ph type="title"/>
          </p:nvPr>
        </p:nvSpPr>
        <p:spPr>
          <a:xfrm>
            <a:off x="1928509" y="470955"/>
            <a:ext cx="9546210" cy="928090"/>
          </a:xfrm>
          <a:solidFill>
            <a:schemeClr val="accent4">
              <a:lumMod val="20000"/>
              <a:lumOff val="80000"/>
            </a:schemeClr>
          </a:solidFill>
        </p:spPr>
        <p:txBody>
          <a:bodyPr>
            <a:normAutofit/>
          </a:bodyPr>
          <a:lstStyle/>
          <a:p>
            <a:pPr algn="just"/>
            <a:r>
              <a:rPr lang="lv-LV" sz="3200" b="0" dirty="0">
                <a:latin typeface="+mj-lt"/>
              </a:rPr>
              <a:t>PVN pārbaužu mazināšana projektu īstenošanā</a:t>
            </a:r>
          </a:p>
        </p:txBody>
      </p:sp>
      <p:sp>
        <p:nvSpPr>
          <p:cNvPr id="3" name="Content Placeholder 2">
            <a:extLst>
              <a:ext uri="{FF2B5EF4-FFF2-40B4-BE49-F238E27FC236}">
                <a16:creationId xmlns:a16="http://schemas.microsoft.com/office/drawing/2014/main" id="{3344973B-9E90-DAA0-FC3B-FDA05EF7269B}"/>
              </a:ext>
            </a:extLst>
          </p:cNvPr>
          <p:cNvSpPr>
            <a:spLocks noGrp="1"/>
          </p:cNvSpPr>
          <p:nvPr>
            <p:ph idx="1"/>
          </p:nvPr>
        </p:nvSpPr>
        <p:spPr>
          <a:xfrm>
            <a:off x="223520" y="1752603"/>
            <a:ext cx="11157653" cy="884065"/>
          </a:xfrm>
        </p:spPr>
        <p:txBody>
          <a:bodyPr>
            <a:noAutofit/>
          </a:bodyPr>
          <a:lstStyle/>
          <a:p>
            <a:pPr lvl="1" indent="0" algn="just">
              <a:buNone/>
            </a:pPr>
            <a:r>
              <a:rPr lang="lv-LV" b="1" dirty="0">
                <a:latin typeface="+mj-lt"/>
                <a:ea typeface="Verdana" panose="020B0604030504040204" pitchFamily="34" charset="0"/>
              </a:rPr>
              <a:t>CFLA apkopotie dati liecina, ka PVN pārbaudēs, kas veiktas projektiem, kuru kopējās izmaksas ir zem 5 milj. </a:t>
            </a:r>
            <a:r>
              <a:rPr lang="lv-LV" b="1" i="1" dirty="0" err="1">
                <a:latin typeface="+mj-lt"/>
                <a:ea typeface="Verdana" panose="020B0604030504040204" pitchFamily="34" charset="0"/>
              </a:rPr>
              <a:t>euro</a:t>
            </a:r>
            <a:r>
              <a:rPr lang="lv-LV" b="1" dirty="0">
                <a:latin typeface="+mj-lt"/>
                <a:ea typeface="Verdana" panose="020B0604030504040204" pitchFamily="34" charset="0"/>
              </a:rPr>
              <a:t>, kļūdu līmenis ir zems (0,03% gadījumos) un konstatētās kļūdas ir nebūtiskas. </a:t>
            </a:r>
          </a:p>
          <a:p>
            <a:pPr lvl="1" indent="0">
              <a:buNone/>
            </a:pPr>
            <a:endParaRPr lang="lv-LV" b="1" dirty="0">
              <a:latin typeface="+mj-lt"/>
              <a:ea typeface="Verdana" panose="020B0604030504040204" pitchFamily="34" charset="0"/>
            </a:endParaRPr>
          </a:p>
          <a:p>
            <a:pPr lvl="1" indent="0">
              <a:buNone/>
            </a:pPr>
            <a:r>
              <a:rPr lang="lv-LV" sz="1800" b="1" dirty="0">
                <a:latin typeface="+mj-lt"/>
                <a:ea typeface="Verdana" panose="020B0604030504040204" pitchFamily="34" charset="0"/>
              </a:rPr>
              <a:t>Balstoties uz risku novērtējumu plānots </a:t>
            </a:r>
            <a:r>
              <a:rPr lang="lv-LV" sz="1800" b="1" u="sng" dirty="0">
                <a:latin typeface="+mj-lt"/>
                <a:ea typeface="Verdana" panose="020B0604030504040204" pitchFamily="34" charset="0"/>
              </a:rPr>
              <a:t>neveikt PVN pārbaudes </a:t>
            </a:r>
            <a:r>
              <a:rPr lang="lv-LV" sz="1800" b="1" dirty="0">
                <a:latin typeface="+mj-lt"/>
                <a:ea typeface="Verdana" panose="020B0604030504040204" pitchFamily="34" charset="0"/>
              </a:rPr>
              <a:t>projektos ar izmaksām </a:t>
            </a:r>
            <a:r>
              <a:rPr lang="lv-LV" sz="1800" b="1" u="sng" dirty="0">
                <a:latin typeface="+mj-lt"/>
                <a:ea typeface="Verdana" panose="020B0604030504040204" pitchFamily="34" charset="0"/>
              </a:rPr>
              <a:t>zem 5 milj. </a:t>
            </a:r>
            <a:r>
              <a:rPr lang="lv-LV" sz="1800" b="1" i="1" u="sng" dirty="0" err="1">
                <a:latin typeface="+mj-lt"/>
                <a:ea typeface="Verdana" panose="020B0604030504040204" pitchFamily="34" charset="0"/>
              </a:rPr>
              <a:t>euro</a:t>
            </a:r>
            <a:r>
              <a:rPr lang="lv-LV" sz="1800" b="1" u="sng" dirty="0">
                <a:latin typeface="+mj-lt"/>
                <a:ea typeface="Verdana" panose="020B0604030504040204" pitchFamily="34" charset="0"/>
              </a:rPr>
              <a:t>. </a:t>
            </a:r>
          </a:p>
        </p:txBody>
      </p:sp>
      <p:sp>
        <p:nvSpPr>
          <p:cNvPr id="4" name="Text Placeholder 3">
            <a:extLst>
              <a:ext uri="{FF2B5EF4-FFF2-40B4-BE49-F238E27FC236}">
                <a16:creationId xmlns:a16="http://schemas.microsoft.com/office/drawing/2014/main" id="{311A6E12-E7F3-A1A1-490B-07D9AB619433}"/>
              </a:ext>
            </a:extLst>
          </p:cNvPr>
          <p:cNvSpPr>
            <a:spLocks noGrp="1"/>
          </p:cNvSpPr>
          <p:nvPr>
            <p:ph type="body" sz="quarter" idx="10"/>
          </p:nvPr>
        </p:nvSpPr>
        <p:spPr>
          <a:xfrm>
            <a:off x="2300303" y="2945288"/>
            <a:ext cx="8463546" cy="2264356"/>
          </a:xfrm>
        </p:spPr>
        <p:txBody>
          <a:bodyPr>
            <a:normAutofit/>
          </a:bodyPr>
          <a:lstStyle/>
          <a:p>
            <a:pPr lvl="1" indent="0">
              <a:buNone/>
            </a:pPr>
            <a:endParaRPr lang="lv-LV" sz="1000" dirty="0">
              <a:latin typeface="+mj-lt"/>
              <a:ea typeface="Verdana" panose="020B0604030504040204" pitchFamily="34" charset="0"/>
            </a:endParaRPr>
          </a:p>
          <a:p>
            <a:pPr lvl="1" indent="0">
              <a:buNone/>
            </a:pPr>
            <a:r>
              <a:rPr lang="lv-LV" sz="2000" b="1" dirty="0">
                <a:latin typeface="+mj-lt"/>
                <a:ea typeface="Verdana" panose="020B0604030504040204" pitchFamily="34" charset="0"/>
              </a:rPr>
              <a:t>Ieguvumi:</a:t>
            </a:r>
          </a:p>
          <a:p>
            <a:pPr marL="1143000" lvl="1" indent="-457200">
              <a:buAutoNum type="alphaLcParenR"/>
            </a:pPr>
            <a:r>
              <a:rPr lang="lv-LV" sz="2000" dirty="0">
                <a:latin typeface="+mj-lt"/>
                <a:ea typeface="Verdana" panose="020B0604030504040204" pitchFamily="34" charset="0"/>
              </a:rPr>
              <a:t>Finansējuma saņēmējam nav nepieciešams gatavot pārskatus projektiem, kuriem izmaksas ir zem 5 milj. </a:t>
            </a:r>
            <a:r>
              <a:rPr lang="lv-LV" sz="2000" i="1" dirty="0" err="1">
                <a:latin typeface="+mj-lt"/>
                <a:ea typeface="Verdana" panose="020B0604030504040204" pitchFamily="34" charset="0"/>
              </a:rPr>
              <a:t>euro</a:t>
            </a:r>
            <a:r>
              <a:rPr lang="lv-LV" sz="2000" dirty="0">
                <a:latin typeface="+mj-lt"/>
                <a:ea typeface="Verdana" panose="020B0604030504040204" pitchFamily="34" charset="0"/>
              </a:rPr>
              <a:t>. </a:t>
            </a:r>
          </a:p>
          <a:p>
            <a:pPr marL="1143000" lvl="1" indent="-457200">
              <a:buAutoNum type="alphaLcParenR"/>
            </a:pPr>
            <a:r>
              <a:rPr lang="lv-LV" sz="2000" dirty="0">
                <a:latin typeface="+mj-lt"/>
                <a:ea typeface="Verdana" panose="020B0604030504040204" pitchFamily="34" charset="0"/>
              </a:rPr>
              <a:t>Sadarbības iestādei samazinās slogs uz pārbaužu apjomu. </a:t>
            </a:r>
          </a:p>
          <a:p>
            <a:pPr marL="1143000" lvl="1" indent="-457200">
              <a:buAutoNum type="alphaLcParenR"/>
            </a:pPr>
            <a:r>
              <a:rPr lang="lv-LV" sz="2000" dirty="0">
                <a:latin typeface="+mj-lt"/>
                <a:ea typeface="Verdana" panose="020B0604030504040204" pitchFamily="34" charset="0"/>
              </a:rPr>
              <a:t>Finansējuma saņēmēji ātrāk saņems attiecināmo finansējumu</a:t>
            </a:r>
          </a:p>
          <a:p>
            <a:pPr marL="1143000" lvl="1" indent="-457200">
              <a:buAutoNum type="alphaLcParenR"/>
            </a:pPr>
            <a:endParaRPr lang="lv-LV" sz="2200" dirty="0">
              <a:latin typeface="+mj-lt"/>
              <a:ea typeface="Verdana" panose="020B0604030504040204" pitchFamily="34" charset="0"/>
            </a:endParaRPr>
          </a:p>
          <a:p>
            <a:endParaRPr lang="lv-LV" dirty="0"/>
          </a:p>
        </p:txBody>
      </p:sp>
      <p:sp>
        <p:nvSpPr>
          <p:cNvPr id="12" name="TextBox 11">
            <a:extLst>
              <a:ext uri="{FF2B5EF4-FFF2-40B4-BE49-F238E27FC236}">
                <a16:creationId xmlns:a16="http://schemas.microsoft.com/office/drawing/2014/main" id="{917E9730-210D-457F-B64D-5C58C290A815}"/>
              </a:ext>
            </a:extLst>
          </p:cNvPr>
          <p:cNvSpPr txBox="1"/>
          <p:nvPr/>
        </p:nvSpPr>
        <p:spPr>
          <a:xfrm>
            <a:off x="402782" y="5518265"/>
            <a:ext cx="10978391" cy="923330"/>
          </a:xfrm>
          <a:prstGeom prst="rect">
            <a:avLst/>
          </a:prstGeom>
          <a:noFill/>
        </p:spPr>
        <p:txBody>
          <a:bodyPr wrap="square" rtlCol="0">
            <a:spAutoFit/>
          </a:bodyPr>
          <a:lstStyle/>
          <a:p>
            <a:r>
              <a:rPr lang="lv-LV" b="1" dirty="0">
                <a:solidFill>
                  <a:srgbClr val="00B0F0"/>
                </a:solidFill>
              </a:rPr>
              <a:t>Turpmākā</a:t>
            </a:r>
            <a:r>
              <a:rPr lang="lv-LV" sz="1400" b="1" dirty="0">
                <a:solidFill>
                  <a:srgbClr val="00B0F0"/>
                </a:solidFill>
              </a:rPr>
              <a:t> </a:t>
            </a:r>
            <a:r>
              <a:rPr lang="lv-LV" b="1" dirty="0">
                <a:solidFill>
                  <a:srgbClr val="00B0F0"/>
                </a:solidFill>
              </a:rPr>
              <a:t>rīcība</a:t>
            </a:r>
            <a:r>
              <a:rPr lang="lv-LV" sz="1400" b="1" dirty="0">
                <a:solidFill>
                  <a:srgbClr val="00B0F0"/>
                </a:solidFill>
              </a:rPr>
              <a:t>:</a:t>
            </a:r>
            <a:endParaRPr lang="lv-LV" dirty="0">
              <a:solidFill>
                <a:srgbClr val="00B0F0"/>
              </a:solidFill>
            </a:endParaRPr>
          </a:p>
          <a:p>
            <a:pPr algn="just"/>
            <a:r>
              <a:rPr lang="lv-LV" dirty="0">
                <a:solidFill>
                  <a:srgbClr val="00B0F0"/>
                </a:solidFill>
              </a:rPr>
              <a:t>- FM izstrādās grozījumus Ministru kabineta 2023. gada 21. marta noteikumos Nr. 135 “Eiropas Savienības fondu projektu pārbaužu veikšanas kārtība 2021.–2027. gada plānošanas periodā”</a:t>
            </a:r>
          </a:p>
        </p:txBody>
      </p:sp>
    </p:spTree>
    <p:extLst>
      <p:ext uri="{BB962C8B-B14F-4D97-AF65-F5344CB8AC3E}">
        <p14:creationId xmlns:p14="http://schemas.microsoft.com/office/powerpoint/2010/main" val="25418406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20C969-4415-87B8-7190-9945198399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B225F0-BF3B-12BF-A721-72789CF82CC2}"/>
              </a:ext>
            </a:extLst>
          </p:cNvPr>
          <p:cNvSpPr>
            <a:spLocks noGrp="1"/>
          </p:cNvSpPr>
          <p:nvPr>
            <p:ph type="title"/>
          </p:nvPr>
        </p:nvSpPr>
        <p:spPr>
          <a:xfrm>
            <a:off x="1937386" y="421689"/>
            <a:ext cx="9546210" cy="1321386"/>
          </a:xfrm>
          <a:solidFill>
            <a:schemeClr val="accent4">
              <a:lumMod val="20000"/>
              <a:lumOff val="80000"/>
            </a:schemeClr>
          </a:solidFill>
        </p:spPr>
        <p:txBody>
          <a:bodyPr>
            <a:normAutofit fontScale="90000"/>
          </a:bodyPr>
          <a:lstStyle/>
          <a:p>
            <a:r>
              <a:rPr lang="lv-LV" sz="3200" b="0" dirty="0">
                <a:latin typeface="+mj-lt"/>
              </a:rPr>
              <a:t>Pilnveidota automatizēta datu apmaiņa starp iestādēm Atveseļošanas fonda ietvaros </a:t>
            </a:r>
            <a:r>
              <a:rPr lang="lv-LV" sz="3200" b="0" i="1" dirty="0">
                <a:latin typeface="+mj-lt"/>
              </a:rPr>
              <a:t>– paātrināta projektu iesniegumu izvērtēšana </a:t>
            </a:r>
            <a:r>
              <a:rPr lang="lv-LV" sz="3200" b="0" i="1" dirty="0" err="1">
                <a:latin typeface="+mj-lt"/>
              </a:rPr>
              <a:t>umbrella</a:t>
            </a:r>
            <a:r>
              <a:rPr lang="lv-LV" sz="3200" b="0" i="1" dirty="0">
                <a:latin typeface="+mj-lt"/>
              </a:rPr>
              <a:t> atbalsta shēmās</a:t>
            </a:r>
          </a:p>
        </p:txBody>
      </p:sp>
      <p:sp>
        <p:nvSpPr>
          <p:cNvPr id="3" name="Content Placeholder 2">
            <a:extLst>
              <a:ext uri="{FF2B5EF4-FFF2-40B4-BE49-F238E27FC236}">
                <a16:creationId xmlns:a16="http://schemas.microsoft.com/office/drawing/2014/main" id="{6C613616-F2F3-0CF5-C23E-F7890A80FC01}"/>
              </a:ext>
            </a:extLst>
          </p:cNvPr>
          <p:cNvSpPr>
            <a:spLocks noGrp="1"/>
          </p:cNvSpPr>
          <p:nvPr>
            <p:ph idx="1"/>
          </p:nvPr>
        </p:nvSpPr>
        <p:spPr>
          <a:xfrm>
            <a:off x="593005" y="2215217"/>
            <a:ext cx="10890591" cy="2046064"/>
          </a:xfrm>
        </p:spPr>
        <p:txBody>
          <a:bodyPr>
            <a:normAutofit lnSpcReduction="10000"/>
          </a:bodyPr>
          <a:lstStyle/>
          <a:p>
            <a:pPr marL="342900" indent="-342900" algn="just">
              <a:buFont typeface="Arial" panose="020B0604020202020204" pitchFamily="34" charset="0"/>
              <a:buChar char="•"/>
            </a:pPr>
            <a:r>
              <a:rPr lang="lv-LV" sz="2400" dirty="0">
                <a:latin typeface="+mj-lt"/>
              </a:rPr>
              <a:t>FM, VID, </a:t>
            </a:r>
            <a:r>
              <a:rPr lang="lv-LV" sz="2400" dirty="0" err="1">
                <a:latin typeface="+mj-lt"/>
              </a:rPr>
              <a:t>Altum</a:t>
            </a:r>
            <a:r>
              <a:rPr lang="lv-LV" sz="2400" dirty="0">
                <a:latin typeface="+mj-lt"/>
              </a:rPr>
              <a:t>, EM sadarbības ietvaros </a:t>
            </a:r>
            <a:r>
              <a:rPr lang="lv-LV" sz="2400" b="1" dirty="0">
                <a:latin typeface="+mj-lt"/>
              </a:rPr>
              <a:t>panākta konceptuāla vienošanās ar VID par automatizēto datu apmaiņas nodrošināšanu</a:t>
            </a:r>
            <a:r>
              <a:rPr lang="lv-LV" sz="2400" dirty="0">
                <a:latin typeface="+mj-lt"/>
              </a:rPr>
              <a:t> </a:t>
            </a:r>
            <a:r>
              <a:rPr lang="lv-LV" sz="2400" dirty="0" err="1">
                <a:latin typeface="+mj-lt"/>
              </a:rPr>
              <a:t>Altum</a:t>
            </a:r>
            <a:r>
              <a:rPr lang="lv-LV" sz="2400" dirty="0">
                <a:latin typeface="+mj-lt"/>
              </a:rPr>
              <a:t> kā ES fondu atbalsta sniedzējam.</a:t>
            </a:r>
          </a:p>
          <a:p>
            <a:pPr marL="342900" indent="-342900" algn="just">
              <a:buFont typeface="Arial" panose="020B0604020202020204" pitchFamily="34" charset="0"/>
              <a:buChar char="•"/>
            </a:pPr>
            <a:r>
              <a:rPr lang="lv-LV" sz="2400" dirty="0">
                <a:latin typeface="+mj-lt"/>
              </a:rPr>
              <a:t>Turpmākā datu automatizācijas procesa virzība VID un </a:t>
            </a:r>
            <a:r>
              <a:rPr lang="lv-LV" sz="2400" dirty="0" err="1">
                <a:latin typeface="+mj-lt"/>
              </a:rPr>
              <a:t>Altum</a:t>
            </a:r>
            <a:r>
              <a:rPr lang="lv-LV" sz="2400" dirty="0">
                <a:latin typeface="+mj-lt"/>
              </a:rPr>
              <a:t> starpā atkarīga no Ekonomikas ministrijas un  </a:t>
            </a:r>
            <a:r>
              <a:rPr lang="lv-LV" sz="2400" dirty="0" err="1">
                <a:latin typeface="+mj-lt"/>
              </a:rPr>
              <a:t>Altum</a:t>
            </a:r>
            <a:r>
              <a:rPr lang="lv-LV" sz="2400" dirty="0">
                <a:latin typeface="+mj-lt"/>
              </a:rPr>
              <a:t> faktiskajām darbībām, nodrošinot šīs sasaistes praktisko īstenošanu.</a:t>
            </a:r>
          </a:p>
          <a:p>
            <a:pPr marL="342900" indent="-342900">
              <a:buFont typeface="Arial" panose="020B0604020202020204" pitchFamily="34" charset="0"/>
              <a:buChar char="•"/>
            </a:pPr>
            <a:endParaRPr lang="lv-LV" sz="2400" dirty="0">
              <a:latin typeface="+mj-lt"/>
            </a:endParaRPr>
          </a:p>
          <a:p>
            <a:pPr marL="342900" indent="-342900">
              <a:buFont typeface="Arial" panose="020B0604020202020204" pitchFamily="34" charset="0"/>
              <a:buChar char="•"/>
            </a:pPr>
            <a:endParaRPr lang="lv-LV" sz="2400" dirty="0">
              <a:latin typeface="+mj-lt"/>
            </a:endParaRPr>
          </a:p>
        </p:txBody>
      </p:sp>
      <p:sp>
        <p:nvSpPr>
          <p:cNvPr id="4" name="TextBox 3">
            <a:extLst>
              <a:ext uri="{FF2B5EF4-FFF2-40B4-BE49-F238E27FC236}">
                <a16:creationId xmlns:a16="http://schemas.microsoft.com/office/drawing/2014/main" id="{0DBE0720-2B6A-A5D2-3D4C-EA4960564026}"/>
              </a:ext>
            </a:extLst>
          </p:cNvPr>
          <p:cNvSpPr txBox="1"/>
          <p:nvPr/>
        </p:nvSpPr>
        <p:spPr>
          <a:xfrm>
            <a:off x="733752" y="4397985"/>
            <a:ext cx="4230358" cy="2800767"/>
          </a:xfrm>
          <a:prstGeom prst="rect">
            <a:avLst/>
          </a:prstGeom>
          <a:noFill/>
        </p:spPr>
        <p:txBody>
          <a:bodyPr wrap="square" rtlCol="0">
            <a:spAutoFit/>
          </a:bodyPr>
          <a:lstStyle/>
          <a:p>
            <a:pPr algn="just"/>
            <a:r>
              <a:rPr lang="lv-LV" sz="1400" b="1" dirty="0">
                <a:solidFill>
                  <a:srgbClr val="00B0F0"/>
                </a:solidFill>
                <a:latin typeface="+mj-lt"/>
              </a:rPr>
              <a:t>Ieguvumi</a:t>
            </a:r>
            <a:r>
              <a:rPr lang="lv-LV" sz="1400" dirty="0">
                <a:solidFill>
                  <a:srgbClr val="00B0F0"/>
                </a:solidFill>
              </a:rPr>
              <a:t>:</a:t>
            </a:r>
          </a:p>
          <a:p>
            <a:pPr algn="just"/>
            <a:r>
              <a:rPr lang="lv-LV" sz="1400" u="sng" dirty="0">
                <a:solidFill>
                  <a:srgbClr val="00B0F0"/>
                </a:solidFill>
              </a:rPr>
              <a:t>Finansējuma saņēmējam (</a:t>
            </a:r>
            <a:r>
              <a:rPr lang="lv-LV" sz="1400" u="sng" dirty="0" err="1">
                <a:solidFill>
                  <a:srgbClr val="00B0F0"/>
                </a:solidFill>
              </a:rPr>
              <a:t>Altum</a:t>
            </a:r>
            <a:r>
              <a:rPr lang="lv-LV" sz="1400" u="sng" dirty="0">
                <a:solidFill>
                  <a:srgbClr val="00B0F0"/>
                </a:solidFill>
              </a:rPr>
              <a:t>)</a:t>
            </a:r>
          </a:p>
          <a:p>
            <a:pPr marL="171450" indent="-171450" algn="just">
              <a:buFontTx/>
              <a:buChar char="-"/>
            </a:pPr>
            <a:r>
              <a:rPr lang="lv-LV" sz="1400" dirty="0">
                <a:solidFill>
                  <a:srgbClr val="00B0F0"/>
                </a:solidFill>
              </a:rPr>
              <a:t>Iespēja operatīvāk pārbaudīt gala labuma guvēju atbilstību (ietaupījums gan laikā, gan resursos);</a:t>
            </a:r>
          </a:p>
          <a:p>
            <a:pPr marL="171450" indent="-171450" algn="just">
              <a:buFontTx/>
              <a:buChar char="-"/>
            </a:pPr>
            <a:r>
              <a:rPr lang="lv-LV" sz="1400" dirty="0">
                <a:solidFill>
                  <a:srgbClr val="00B0F0"/>
                </a:solidFill>
              </a:rPr>
              <a:t>Nav nepieciešams uzziņu par informācijas pieprasījumu (ietaupījums gan laikā, gan resursos).</a:t>
            </a:r>
          </a:p>
          <a:p>
            <a:pPr marL="171450" indent="-171450">
              <a:buFontTx/>
              <a:buChar char="-"/>
            </a:pPr>
            <a:endParaRPr lang="lv-LV" sz="1400" dirty="0">
              <a:solidFill>
                <a:srgbClr val="00B0F0"/>
              </a:solidFill>
            </a:endParaRPr>
          </a:p>
          <a:p>
            <a:r>
              <a:rPr lang="lv-LV" sz="1400" u="sng" dirty="0">
                <a:solidFill>
                  <a:srgbClr val="00B0F0"/>
                </a:solidFill>
              </a:rPr>
              <a:t>Gala labuma guvējam</a:t>
            </a:r>
          </a:p>
          <a:p>
            <a:pPr marL="171450" indent="-171450" algn="just">
              <a:buFontTx/>
              <a:buChar char="-"/>
            </a:pPr>
            <a:r>
              <a:rPr lang="lv-LV" sz="1400" dirty="0">
                <a:solidFill>
                  <a:srgbClr val="00B0F0"/>
                </a:solidFill>
              </a:rPr>
              <a:t>Iespēja ātrāk saņemt finanšu atbalstu</a:t>
            </a:r>
          </a:p>
          <a:p>
            <a:endParaRPr lang="lv-LV" sz="1200" dirty="0">
              <a:solidFill>
                <a:srgbClr val="00B0F0"/>
              </a:solidFill>
            </a:endParaRPr>
          </a:p>
          <a:p>
            <a:pPr marL="171450" indent="-171450">
              <a:buFontTx/>
              <a:buChar char="-"/>
            </a:pPr>
            <a:endParaRPr lang="lv-LV" sz="1200" dirty="0"/>
          </a:p>
          <a:p>
            <a:endParaRPr lang="lv-LV" sz="1200" dirty="0"/>
          </a:p>
        </p:txBody>
      </p:sp>
      <p:sp>
        <p:nvSpPr>
          <p:cNvPr id="6" name="TextBox 5">
            <a:extLst>
              <a:ext uri="{FF2B5EF4-FFF2-40B4-BE49-F238E27FC236}">
                <a16:creationId xmlns:a16="http://schemas.microsoft.com/office/drawing/2014/main" id="{F2B49A0B-0DFC-1DA6-0751-E7D626C2D68C}"/>
              </a:ext>
            </a:extLst>
          </p:cNvPr>
          <p:cNvSpPr txBox="1"/>
          <p:nvPr/>
        </p:nvSpPr>
        <p:spPr>
          <a:xfrm>
            <a:off x="6038299" y="4433495"/>
            <a:ext cx="5353245" cy="954107"/>
          </a:xfrm>
          <a:prstGeom prst="rect">
            <a:avLst/>
          </a:prstGeom>
          <a:noFill/>
        </p:spPr>
        <p:txBody>
          <a:bodyPr wrap="square" rtlCol="0">
            <a:spAutoFit/>
          </a:bodyPr>
          <a:lstStyle/>
          <a:p>
            <a:r>
              <a:rPr lang="lv-LV" sz="1400" b="1" dirty="0">
                <a:solidFill>
                  <a:srgbClr val="00B0F0"/>
                </a:solidFill>
                <a:latin typeface="+mj-lt"/>
              </a:rPr>
              <a:t>Turpmākā rīcība: </a:t>
            </a:r>
          </a:p>
          <a:p>
            <a:pPr algn="just"/>
            <a:r>
              <a:rPr lang="lv-LV" sz="1400" b="1" dirty="0">
                <a:solidFill>
                  <a:srgbClr val="00B0F0"/>
                </a:solidFill>
                <a:latin typeface="+mj-lt"/>
              </a:rPr>
              <a:t>- </a:t>
            </a:r>
            <a:r>
              <a:rPr lang="lv-LV" sz="1400" dirty="0">
                <a:solidFill>
                  <a:srgbClr val="00B0F0"/>
                </a:solidFill>
              </a:rPr>
              <a:t>FM arī turpmāk ir gatava iesaistīties, lai kopīgi ir nozaru ministrijām veicinātu iespējami plašākas automatizēto datu apmaiņu pārbaudes.</a:t>
            </a:r>
          </a:p>
        </p:txBody>
      </p:sp>
    </p:spTree>
    <p:extLst>
      <p:ext uri="{BB962C8B-B14F-4D97-AF65-F5344CB8AC3E}">
        <p14:creationId xmlns:p14="http://schemas.microsoft.com/office/powerpoint/2010/main" val="18161560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AB43BC4-A181-4680-38C1-231893D0EE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BF0AF4-C1EF-B432-6E52-F72D40F371EA}"/>
              </a:ext>
            </a:extLst>
          </p:cNvPr>
          <p:cNvSpPr>
            <a:spLocks noGrp="1"/>
          </p:cNvSpPr>
          <p:nvPr>
            <p:ph type="title"/>
          </p:nvPr>
        </p:nvSpPr>
        <p:spPr>
          <a:xfrm>
            <a:off x="2041464" y="501715"/>
            <a:ext cx="9422742" cy="909641"/>
          </a:xfrm>
          <a:solidFill>
            <a:schemeClr val="accent4">
              <a:lumMod val="20000"/>
              <a:lumOff val="80000"/>
            </a:schemeClr>
          </a:solidFill>
        </p:spPr>
        <p:txBody>
          <a:bodyPr vert="horz" lIns="91440" tIns="45720" rIns="91440" bIns="45720" rtlCol="0" anchor="t">
            <a:normAutofit fontScale="90000"/>
          </a:bodyPr>
          <a:lstStyle/>
          <a:p>
            <a:r>
              <a:rPr lang="lv-LV" sz="3200" b="0" dirty="0">
                <a:latin typeface="+mj-lt"/>
              </a:rPr>
              <a:t>Riskos balstīta </a:t>
            </a:r>
            <a:r>
              <a:rPr lang="lv-LV" sz="3200" b="0" dirty="0" err="1">
                <a:latin typeface="+mj-lt"/>
              </a:rPr>
              <a:t>pēcuzraudzība</a:t>
            </a:r>
            <a:r>
              <a:rPr lang="lv-LV" sz="3200" b="0" dirty="0">
                <a:latin typeface="+mj-lt"/>
              </a:rPr>
              <a:t> ES fondu 2014.–2020. gada plānošanas periodā (I)</a:t>
            </a:r>
            <a:endParaRPr lang="en-US" sz="3200" b="0" dirty="0">
              <a:latin typeface="+mj-lt"/>
            </a:endParaRPr>
          </a:p>
        </p:txBody>
      </p:sp>
      <p:graphicFrame>
        <p:nvGraphicFramePr>
          <p:cNvPr id="5" name="Content Placeholder 2">
            <a:extLst>
              <a:ext uri="{FF2B5EF4-FFF2-40B4-BE49-F238E27FC236}">
                <a16:creationId xmlns:a16="http://schemas.microsoft.com/office/drawing/2014/main" id="{274904C6-71A8-A208-2546-92F4613373D3}"/>
              </a:ext>
            </a:extLst>
          </p:cNvPr>
          <p:cNvGraphicFramePr>
            <a:graphicFrameLocks noGrp="1"/>
          </p:cNvGraphicFramePr>
          <p:nvPr>
            <p:ph idx="1"/>
            <p:extLst>
              <p:ext uri="{D42A27DB-BD31-4B8C-83A1-F6EECF244321}">
                <p14:modId xmlns:p14="http://schemas.microsoft.com/office/powerpoint/2010/main" val="2059010562"/>
              </p:ext>
            </p:extLst>
          </p:nvPr>
        </p:nvGraphicFramePr>
        <p:xfrm>
          <a:off x="876693" y="1411357"/>
          <a:ext cx="10422678" cy="53142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5AC602BE-F0DC-B57A-43B1-7190A72177F4}"/>
              </a:ext>
            </a:extLst>
          </p:cNvPr>
          <p:cNvSpPr txBox="1"/>
          <p:nvPr/>
        </p:nvSpPr>
        <p:spPr>
          <a:xfrm>
            <a:off x="1292878" y="5155955"/>
            <a:ext cx="4495363" cy="1754326"/>
          </a:xfrm>
          <a:prstGeom prst="rect">
            <a:avLst/>
          </a:prstGeom>
          <a:noFill/>
        </p:spPr>
        <p:txBody>
          <a:bodyPr wrap="square" rtlCol="0">
            <a:spAutoFit/>
          </a:bodyPr>
          <a:lstStyle/>
          <a:p>
            <a:r>
              <a:rPr lang="lv-LV" sz="1400" b="1" dirty="0">
                <a:solidFill>
                  <a:srgbClr val="00B0F0"/>
                </a:solidFill>
                <a:latin typeface="+mj-lt"/>
              </a:rPr>
              <a:t>Ieguvumi</a:t>
            </a:r>
            <a:r>
              <a:rPr lang="lv-LV" sz="1400" dirty="0">
                <a:solidFill>
                  <a:srgbClr val="00B0F0"/>
                </a:solidFill>
              </a:rPr>
              <a:t>:</a:t>
            </a:r>
          </a:p>
          <a:p>
            <a:r>
              <a:rPr lang="lv-LV" sz="1400" u="sng" dirty="0">
                <a:solidFill>
                  <a:srgbClr val="00B0F0"/>
                </a:solidFill>
              </a:rPr>
              <a:t>Finansējuma saņēmējam</a:t>
            </a:r>
          </a:p>
          <a:p>
            <a:pPr marL="171450" indent="-171450" algn="just">
              <a:buFontTx/>
              <a:buChar char="-"/>
            </a:pPr>
            <a:r>
              <a:rPr lang="lv-LV" sz="1400" dirty="0">
                <a:solidFill>
                  <a:srgbClr val="00B0F0"/>
                </a:solidFill>
              </a:rPr>
              <a:t>Samazinās iesniedzamo dokumentu apjoms</a:t>
            </a:r>
          </a:p>
          <a:p>
            <a:pPr marL="171450" indent="-171450" algn="just">
              <a:buFontTx/>
              <a:buChar char="-"/>
            </a:pPr>
            <a:r>
              <a:rPr lang="lv-LV" sz="1400" dirty="0">
                <a:solidFill>
                  <a:srgbClr val="00B0F0"/>
                </a:solidFill>
              </a:rPr>
              <a:t>Pārbaudes netiks veiktas zema un vidēja riska projektiem</a:t>
            </a:r>
            <a:r>
              <a:rPr lang="en-US" sz="1400" dirty="0">
                <a:solidFill>
                  <a:srgbClr val="00B0F0"/>
                </a:solidFill>
              </a:rPr>
              <a:t>, </a:t>
            </a:r>
            <a:r>
              <a:rPr lang="en-US" sz="1400" dirty="0" err="1">
                <a:solidFill>
                  <a:srgbClr val="00B0F0"/>
                </a:solidFill>
              </a:rPr>
              <a:t>augsta</a:t>
            </a:r>
            <a:r>
              <a:rPr lang="en-US" sz="1400" dirty="0">
                <a:solidFill>
                  <a:srgbClr val="00B0F0"/>
                </a:solidFill>
              </a:rPr>
              <a:t> </a:t>
            </a:r>
            <a:r>
              <a:rPr lang="en-US" sz="1400" dirty="0" err="1">
                <a:solidFill>
                  <a:srgbClr val="00B0F0"/>
                </a:solidFill>
              </a:rPr>
              <a:t>riska</a:t>
            </a:r>
            <a:r>
              <a:rPr lang="en-US" sz="1400" dirty="0">
                <a:solidFill>
                  <a:srgbClr val="00B0F0"/>
                </a:solidFill>
              </a:rPr>
              <a:t> </a:t>
            </a:r>
            <a:r>
              <a:rPr lang="en-US" sz="1400" dirty="0" err="1">
                <a:solidFill>
                  <a:srgbClr val="00B0F0"/>
                </a:solidFill>
              </a:rPr>
              <a:t>projektiem</a:t>
            </a:r>
            <a:r>
              <a:rPr lang="en-US" sz="1400" dirty="0">
                <a:solidFill>
                  <a:srgbClr val="00B0F0"/>
                </a:solidFill>
              </a:rPr>
              <a:t> </a:t>
            </a:r>
            <a:r>
              <a:rPr lang="en-US" sz="1400" dirty="0" err="1">
                <a:solidFill>
                  <a:srgbClr val="00B0F0"/>
                </a:solidFill>
              </a:rPr>
              <a:t>pēc</a:t>
            </a:r>
            <a:r>
              <a:rPr lang="en-US" sz="1400" dirty="0">
                <a:solidFill>
                  <a:srgbClr val="00B0F0"/>
                </a:solidFill>
              </a:rPr>
              <a:t> </a:t>
            </a:r>
            <a:r>
              <a:rPr lang="en-US" sz="1400" dirty="0" err="1">
                <a:solidFill>
                  <a:srgbClr val="00B0F0"/>
                </a:solidFill>
              </a:rPr>
              <a:t>nejaušas</a:t>
            </a:r>
            <a:r>
              <a:rPr lang="en-US" sz="1400" dirty="0">
                <a:solidFill>
                  <a:srgbClr val="00B0F0"/>
                </a:solidFill>
              </a:rPr>
              <a:t> </a:t>
            </a:r>
            <a:r>
              <a:rPr lang="en-US" sz="1400" dirty="0" err="1">
                <a:solidFill>
                  <a:srgbClr val="00B0F0"/>
                </a:solidFill>
              </a:rPr>
              <a:t>izlases</a:t>
            </a:r>
            <a:endParaRPr lang="lv-LV" sz="1400" dirty="0">
              <a:solidFill>
                <a:srgbClr val="00B0F0"/>
              </a:solidFill>
            </a:endParaRPr>
          </a:p>
          <a:p>
            <a:pPr marL="171450" indent="-171450">
              <a:buFontTx/>
              <a:buChar char="-"/>
            </a:pPr>
            <a:endParaRPr lang="lv-LV" sz="1200" dirty="0"/>
          </a:p>
          <a:p>
            <a:endParaRPr lang="lv-LV" sz="1200" dirty="0"/>
          </a:p>
        </p:txBody>
      </p:sp>
      <p:sp>
        <p:nvSpPr>
          <p:cNvPr id="4" name="TextBox 3">
            <a:extLst>
              <a:ext uri="{FF2B5EF4-FFF2-40B4-BE49-F238E27FC236}">
                <a16:creationId xmlns:a16="http://schemas.microsoft.com/office/drawing/2014/main" id="{C9DEECEC-1A56-8912-AB5C-DF684C2A6F27}"/>
              </a:ext>
            </a:extLst>
          </p:cNvPr>
          <p:cNvSpPr txBox="1"/>
          <p:nvPr/>
        </p:nvSpPr>
        <p:spPr>
          <a:xfrm>
            <a:off x="6819944" y="5155955"/>
            <a:ext cx="4495363" cy="1169551"/>
          </a:xfrm>
          <a:prstGeom prst="rect">
            <a:avLst/>
          </a:prstGeom>
          <a:noFill/>
        </p:spPr>
        <p:txBody>
          <a:bodyPr wrap="square" rtlCol="0">
            <a:spAutoFit/>
          </a:bodyPr>
          <a:lstStyle/>
          <a:p>
            <a:r>
              <a:rPr lang="lv-LV" sz="1400" b="1" dirty="0">
                <a:solidFill>
                  <a:srgbClr val="00B0F0"/>
                </a:solidFill>
              </a:rPr>
              <a:t>Turpmākā rīcība:</a:t>
            </a:r>
            <a:endParaRPr lang="lv-LV" sz="1400" dirty="0"/>
          </a:p>
          <a:p>
            <a:pPr marL="171450" indent="-171450" algn="just">
              <a:buFontTx/>
              <a:buChar char="-"/>
            </a:pPr>
            <a:r>
              <a:rPr lang="lv-LV" sz="1400" dirty="0">
                <a:solidFill>
                  <a:srgbClr val="00B0F0"/>
                </a:solidFill>
              </a:rPr>
              <a:t>FM izstrādās grozījumus MK 2015. gada 10. decembra noteikumos Nr. 77 “Eiropas Savienības struktūrfondu un Kohēzijas fonda projektu pārbaužu veikšanas kārtība 2014.–2020.gada plānošanas periodā” </a:t>
            </a:r>
          </a:p>
        </p:txBody>
      </p:sp>
    </p:spTree>
    <p:extLst>
      <p:ext uri="{BB962C8B-B14F-4D97-AF65-F5344CB8AC3E}">
        <p14:creationId xmlns:p14="http://schemas.microsoft.com/office/powerpoint/2010/main" val="30668949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AB43BC4-A181-4680-38C1-231893D0EE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BF0AF4-C1EF-B432-6E52-F72D40F371EA}"/>
              </a:ext>
            </a:extLst>
          </p:cNvPr>
          <p:cNvSpPr>
            <a:spLocks noGrp="1"/>
          </p:cNvSpPr>
          <p:nvPr>
            <p:ph type="title"/>
          </p:nvPr>
        </p:nvSpPr>
        <p:spPr>
          <a:xfrm>
            <a:off x="2041464" y="501715"/>
            <a:ext cx="9422742" cy="1271667"/>
          </a:xfrm>
          <a:solidFill>
            <a:schemeClr val="accent4">
              <a:lumMod val="20000"/>
              <a:lumOff val="80000"/>
            </a:schemeClr>
          </a:solidFill>
        </p:spPr>
        <p:txBody>
          <a:bodyPr vert="horz" lIns="91440" tIns="45720" rIns="91440" bIns="45720" rtlCol="0" anchor="t">
            <a:noAutofit/>
          </a:bodyPr>
          <a:lstStyle/>
          <a:p>
            <a:r>
              <a:rPr lang="lv-LV" sz="2800" b="0" dirty="0">
                <a:latin typeface="+mj-lt"/>
              </a:rPr>
              <a:t>Riskos balstīta </a:t>
            </a:r>
            <a:r>
              <a:rPr lang="lv-LV" sz="2800" b="0" dirty="0" err="1">
                <a:latin typeface="+mj-lt"/>
              </a:rPr>
              <a:t>pēcuzraudzība</a:t>
            </a:r>
            <a:r>
              <a:rPr lang="lv-LV" sz="2800" b="0" dirty="0">
                <a:latin typeface="+mj-lt"/>
              </a:rPr>
              <a:t> ES fondu 2014.–2020. gada plānošanas periodā (II) – </a:t>
            </a:r>
            <a:r>
              <a:rPr lang="en-US" sz="2800" b="0" dirty="0" err="1">
                <a:latin typeface="+mj-lt"/>
              </a:rPr>
              <a:t>Komercdarbības</a:t>
            </a:r>
            <a:r>
              <a:rPr lang="en-US" sz="2800" b="0" dirty="0">
                <a:latin typeface="+mj-lt"/>
              </a:rPr>
              <a:t> </a:t>
            </a:r>
            <a:r>
              <a:rPr lang="en-US" sz="2800" b="0" dirty="0" err="1">
                <a:latin typeface="+mj-lt"/>
              </a:rPr>
              <a:t>atbalsta</a:t>
            </a:r>
            <a:r>
              <a:rPr lang="en-US" sz="2800" b="0" dirty="0">
                <a:latin typeface="+mj-lt"/>
              </a:rPr>
              <a:t> </a:t>
            </a:r>
            <a:r>
              <a:rPr lang="en-US" sz="2800" b="0" dirty="0" err="1">
                <a:latin typeface="+mj-lt"/>
              </a:rPr>
              <a:t>prasību</a:t>
            </a:r>
            <a:r>
              <a:rPr lang="en-US" sz="2800" b="0" dirty="0">
                <a:latin typeface="+mj-lt"/>
              </a:rPr>
              <a:t> </a:t>
            </a:r>
            <a:r>
              <a:rPr lang="en-US" sz="2800" b="0" dirty="0" err="1">
                <a:latin typeface="+mj-lt"/>
              </a:rPr>
              <a:t>pārbaude</a:t>
            </a:r>
            <a:r>
              <a:rPr lang="en-US" sz="2800" b="0" dirty="0">
                <a:latin typeface="+mj-lt"/>
              </a:rPr>
              <a:t> </a:t>
            </a:r>
            <a:r>
              <a:rPr lang="en-US" sz="2800" b="0" dirty="0" err="1">
                <a:latin typeface="+mj-lt"/>
              </a:rPr>
              <a:t>projekta</a:t>
            </a:r>
            <a:r>
              <a:rPr lang="en-US" sz="2800" b="0" dirty="0">
                <a:latin typeface="+mj-lt"/>
              </a:rPr>
              <a:t> </a:t>
            </a:r>
            <a:r>
              <a:rPr lang="en-US" sz="2800" b="0" dirty="0" err="1">
                <a:latin typeface="+mj-lt"/>
              </a:rPr>
              <a:t>dzīves</a:t>
            </a:r>
            <a:r>
              <a:rPr lang="en-US" sz="2800" b="0" dirty="0">
                <a:latin typeface="+mj-lt"/>
              </a:rPr>
              <a:t> </a:t>
            </a:r>
            <a:r>
              <a:rPr lang="en-US" sz="2800" b="0" dirty="0" err="1">
                <a:latin typeface="+mj-lt"/>
              </a:rPr>
              <a:t>cikla</a:t>
            </a:r>
            <a:r>
              <a:rPr lang="en-US" sz="2800" b="0" dirty="0">
                <a:latin typeface="+mj-lt"/>
              </a:rPr>
              <a:t> </a:t>
            </a:r>
            <a:r>
              <a:rPr lang="en-US" sz="2800" b="0" dirty="0" err="1">
                <a:latin typeface="+mj-lt"/>
              </a:rPr>
              <a:t>laikā</a:t>
            </a:r>
            <a:endParaRPr lang="en-US" sz="2800" b="0" dirty="0">
              <a:latin typeface="+mj-lt"/>
            </a:endParaRPr>
          </a:p>
        </p:txBody>
      </p:sp>
      <p:graphicFrame>
        <p:nvGraphicFramePr>
          <p:cNvPr id="5" name="Content Placeholder 2">
            <a:extLst>
              <a:ext uri="{FF2B5EF4-FFF2-40B4-BE49-F238E27FC236}">
                <a16:creationId xmlns:a16="http://schemas.microsoft.com/office/drawing/2014/main" id="{274904C6-71A8-A208-2546-92F4613373D3}"/>
              </a:ext>
            </a:extLst>
          </p:cNvPr>
          <p:cNvGraphicFramePr>
            <a:graphicFrameLocks noGrp="1"/>
          </p:cNvGraphicFramePr>
          <p:nvPr>
            <p:ph idx="1"/>
            <p:extLst>
              <p:ext uri="{D42A27DB-BD31-4B8C-83A1-F6EECF244321}">
                <p14:modId xmlns:p14="http://schemas.microsoft.com/office/powerpoint/2010/main" val="3468063665"/>
              </p:ext>
            </p:extLst>
          </p:nvPr>
        </p:nvGraphicFramePr>
        <p:xfrm>
          <a:off x="876693" y="1411358"/>
          <a:ext cx="10422678" cy="42972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5AC602BE-F0DC-B57A-43B1-7190A72177F4}"/>
              </a:ext>
            </a:extLst>
          </p:cNvPr>
          <p:cNvSpPr txBox="1"/>
          <p:nvPr/>
        </p:nvSpPr>
        <p:spPr>
          <a:xfrm>
            <a:off x="876694" y="4251148"/>
            <a:ext cx="4921708" cy="2431435"/>
          </a:xfrm>
          <a:prstGeom prst="rect">
            <a:avLst/>
          </a:prstGeom>
          <a:noFill/>
        </p:spPr>
        <p:txBody>
          <a:bodyPr wrap="square" rtlCol="0">
            <a:spAutoFit/>
          </a:bodyPr>
          <a:lstStyle/>
          <a:p>
            <a:r>
              <a:rPr lang="lv-LV" sz="1600" b="1" dirty="0">
                <a:solidFill>
                  <a:srgbClr val="00B0F0"/>
                </a:solidFill>
                <a:latin typeface="+mj-lt"/>
              </a:rPr>
              <a:t>Ieguvumi</a:t>
            </a:r>
            <a:r>
              <a:rPr lang="lv-LV" sz="1600" dirty="0">
                <a:solidFill>
                  <a:srgbClr val="00B0F0"/>
                </a:solidFill>
              </a:rPr>
              <a:t>:</a:t>
            </a:r>
          </a:p>
          <a:p>
            <a:r>
              <a:rPr lang="lv-LV" sz="1600" u="sng" dirty="0">
                <a:solidFill>
                  <a:srgbClr val="00B0F0"/>
                </a:solidFill>
              </a:rPr>
              <a:t>Finansējuma saņēmējam</a:t>
            </a:r>
          </a:p>
          <a:p>
            <a:pPr marL="171450" indent="-171450" algn="just">
              <a:buFontTx/>
              <a:buChar char="-"/>
            </a:pPr>
            <a:r>
              <a:rPr lang="lv-LV" sz="1600" dirty="0">
                <a:solidFill>
                  <a:srgbClr val="00B0F0"/>
                </a:solidFill>
              </a:rPr>
              <a:t>Samazinās iesniedzamo dokumentu apjoms, tādējādi optimizējot patērēto administratīvo resursu.  </a:t>
            </a:r>
          </a:p>
          <a:p>
            <a:pPr marL="171450" indent="-171450" algn="just">
              <a:buFontTx/>
              <a:buChar char="-"/>
            </a:pPr>
            <a:r>
              <a:rPr lang="lv-LV" sz="1600" dirty="0">
                <a:solidFill>
                  <a:srgbClr val="00B0F0"/>
                </a:solidFill>
              </a:rPr>
              <a:t>Pārbaudes tiks veiktas samazinātā apjomā atbilstoši AI definētajai kārtībai papildinošas saimnieciskas darbības metodikā. </a:t>
            </a:r>
          </a:p>
          <a:p>
            <a:endParaRPr lang="lv-LV" sz="1200" dirty="0"/>
          </a:p>
          <a:p>
            <a:endParaRPr lang="lv-LV" sz="1200" dirty="0"/>
          </a:p>
        </p:txBody>
      </p:sp>
      <p:sp>
        <p:nvSpPr>
          <p:cNvPr id="4" name="TextBox 3">
            <a:extLst>
              <a:ext uri="{FF2B5EF4-FFF2-40B4-BE49-F238E27FC236}">
                <a16:creationId xmlns:a16="http://schemas.microsoft.com/office/drawing/2014/main" id="{C9DEECEC-1A56-8912-AB5C-DF684C2A6F27}"/>
              </a:ext>
            </a:extLst>
          </p:cNvPr>
          <p:cNvSpPr txBox="1"/>
          <p:nvPr/>
        </p:nvSpPr>
        <p:spPr>
          <a:xfrm>
            <a:off x="6555784" y="4298622"/>
            <a:ext cx="4495363" cy="1754326"/>
          </a:xfrm>
          <a:prstGeom prst="rect">
            <a:avLst/>
          </a:prstGeom>
          <a:noFill/>
        </p:spPr>
        <p:txBody>
          <a:bodyPr wrap="square" rtlCol="0">
            <a:spAutoFit/>
          </a:bodyPr>
          <a:lstStyle/>
          <a:p>
            <a:r>
              <a:rPr lang="lv-LV" b="1" dirty="0">
                <a:solidFill>
                  <a:srgbClr val="00B0F0"/>
                </a:solidFill>
              </a:rPr>
              <a:t>Turpmākā rīcība:</a:t>
            </a:r>
            <a:endParaRPr lang="lv-LV" dirty="0"/>
          </a:p>
          <a:p>
            <a:pPr marL="171450" indent="-171450" algn="just">
              <a:buFontTx/>
              <a:buChar char="-"/>
            </a:pPr>
            <a:r>
              <a:rPr lang="lv-LV" dirty="0">
                <a:solidFill>
                  <a:srgbClr val="00B0F0"/>
                </a:solidFill>
              </a:rPr>
              <a:t>Tiks rosināts grozīt PSD metodikas par konkrēto SAM pasākumu, kā arī atbildīgās iestādes izvērtēs nepieciešamību veikt grozījumus attiecīgajos SAM MK noteikumos </a:t>
            </a:r>
          </a:p>
        </p:txBody>
      </p:sp>
    </p:spTree>
    <p:extLst>
      <p:ext uri="{BB962C8B-B14F-4D97-AF65-F5344CB8AC3E}">
        <p14:creationId xmlns:p14="http://schemas.microsoft.com/office/powerpoint/2010/main" val="38573298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43BC4-A181-4680-38C1-231893D0EE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BF0AF4-C1EF-B432-6E52-F72D40F371EA}"/>
              </a:ext>
            </a:extLst>
          </p:cNvPr>
          <p:cNvSpPr>
            <a:spLocks noGrp="1"/>
          </p:cNvSpPr>
          <p:nvPr>
            <p:ph type="title"/>
          </p:nvPr>
        </p:nvSpPr>
        <p:spPr>
          <a:xfrm>
            <a:off x="1955142" y="470955"/>
            <a:ext cx="9546210" cy="984983"/>
          </a:xfrm>
          <a:solidFill>
            <a:schemeClr val="accent4">
              <a:lumMod val="20000"/>
              <a:lumOff val="80000"/>
            </a:schemeClr>
          </a:solidFill>
        </p:spPr>
        <p:txBody>
          <a:bodyPr>
            <a:noAutofit/>
          </a:bodyPr>
          <a:lstStyle/>
          <a:p>
            <a:pPr algn="just"/>
            <a:r>
              <a:rPr lang="lv-LV" sz="3200" b="0" dirty="0">
                <a:latin typeface="+mj-lt"/>
              </a:rPr>
              <a:t>Koordinēta Atveseļošanas fonda plāna ieviešanas virsuzraudzība un būtisko risku pārvaldība </a:t>
            </a:r>
          </a:p>
        </p:txBody>
      </p:sp>
      <p:sp>
        <p:nvSpPr>
          <p:cNvPr id="3" name="Content Placeholder 2">
            <a:extLst>
              <a:ext uri="{FF2B5EF4-FFF2-40B4-BE49-F238E27FC236}">
                <a16:creationId xmlns:a16="http://schemas.microsoft.com/office/drawing/2014/main" id="{3344973B-9E90-DAA0-FC3B-FDA05EF7269B}"/>
              </a:ext>
            </a:extLst>
          </p:cNvPr>
          <p:cNvSpPr>
            <a:spLocks noGrp="1"/>
          </p:cNvSpPr>
          <p:nvPr>
            <p:ph idx="1"/>
          </p:nvPr>
        </p:nvSpPr>
        <p:spPr>
          <a:xfrm>
            <a:off x="690649" y="2192594"/>
            <a:ext cx="10702443" cy="1236407"/>
          </a:xfrm>
        </p:spPr>
        <p:txBody>
          <a:bodyPr>
            <a:normAutofit fontScale="85000" lnSpcReduction="10000"/>
          </a:bodyPr>
          <a:lstStyle/>
          <a:p>
            <a:pPr lvl="1" indent="0" algn="just">
              <a:buNone/>
            </a:pPr>
            <a:r>
              <a:rPr lang="lv-LV" sz="2400" b="1" dirty="0">
                <a:latin typeface="+mj-lt"/>
                <a:ea typeface="Verdana" panose="020B0604030504040204" pitchFamily="34" charset="0"/>
              </a:rPr>
              <a:t>Lai nodrošinātu Atveseļošanas fonda mērķi un rādītāju progresa uzraudzību, FM kā Atveseļošanas fonda plāna koordinators </a:t>
            </a:r>
            <a:r>
              <a:rPr lang="lv-LV" sz="2400" b="1" u="sng" dirty="0">
                <a:latin typeface="+mj-lt"/>
                <a:ea typeface="Verdana" panose="020B0604030504040204" pitchFamily="34" charset="0"/>
              </a:rPr>
              <a:t>reizi ceturksnī </a:t>
            </a:r>
            <a:r>
              <a:rPr lang="lv-LV" sz="2400" b="1" dirty="0">
                <a:latin typeface="+mj-lt"/>
                <a:ea typeface="Verdana" panose="020B0604030504040204" pitchFamily="34" charset="0"/>
              </a:rPr>
              <a:t>organizēs jaunu regulāru un vienotu forumu – Atveseļošanas fonda progresa sanāksmes ar visām Atveseļošanas fonda nozaru ministrijām un Valsts kanceleju, lai vienotos par nepieciešamajiem uzlabojumiem </a:t>
            </a:r>
            <a:endParaRPr lang="lv-LV" sz="2400" dirty="0">
              <a:latin typeface="+mj-lt"/>
              <a:ea typeface="Verdana" panose="020B0604030504040204" pitchFamily="34" charset="0"/>
            </a:endParaRPr>
          </a:p>
        </p:txBody>
      </p:sp>
      <p:sp>
        <p:nvSpPr>
          <p:cNvPr id="4" name="Text Placeholder 3">
            <a:extLst>
              <a:ext uri="{FF2B5EF4-FFF2-40B4-BE49-F238E27FC236}">
                <a16:creationId xmlns:a16="http://schemas.microsoft.com/office/drawing/2014/main" id="{311A6E12-E7F3-A1A1-490B-07D9AB619433}"/>
              </a:ext>
            </a:extLst>
          </p:cNvPr>
          <p:cNvSpPr>
            <a:spLocks noGrp="1"/>
          </p:cNvSpPr>
          <p:nvPr>
            <p:ph type="body" sz="quarter" idx="10"/>
          </p:nvPr>
        </p:nvSpPr>
        <p:spPr>
          <a:xfrm>
            <a:off x="489010" y="320569"/>
            <a:ext cx="11213980" cy="1503697"/>
          </a:xfrm>
        </p:spPr>
        <p:txBody>
          <a:bodyPr>
            <a:normAutofit/>
          </a:bodyPr>
          <a:lstStyle/>
          <a:p>
            <a:pPr lvl="1" indent="0">
              <a:buNone/>
            </a:pPr>
            <a:endParaRPr lang="lv-LV" sz="1000" dirty="0">
              <a:latin typeface="+mj-lt"/>
              <a:ea typeface="Verdana" panose="020B0604030504040204" pitchFamily="34" charset="0"/>
            </a:endParaRPr>
          </a:p>
        </p:txBody>
      </p:sp>
      <p:sp>
        <p:nvSpPr>
          <p:cNvPr id="6" name="TextBox 5">
            <a:extLst>
              <a:ext uri="{FF2B5EF4-FFF2-40B4-BE49-F238E27FC236}">
                <a16:creationId xmlns:a16="http://schemas.microsoft.com/office/drawing/2014/main" id="{86534C5F-BBF3-BB8A-35CB-BB8D796294E1}"/>
              </a:ext>
            </a:extLst>
          </p:cNvPr>
          <p:cNvSpPr txBox="1"/>
          <p:nvPr/>
        </p:nvSpPr>
        <p:spPr>
          <a:xfrm>
            <a:off x="612275" y="3555501"/>
            <a:ext cx="5483725" cy="2862322"/>
          </a:xfrm>
          <a:prstGeom prst="rect">
            <a:avLst/>
          </a:prstGeom>
          <a:noFill/>
        </p:spPr>
        <p:txBody>
          <a:bodyPr wrap="square">
            <a:spAutoFit/>
          </a:bodyPr>
          <a:lstStyle/>
          <a:p>
            <a:r>
              <a:rPr lang="lv-LV" sz="1800" b="1" dirty="0">
                <a:solidFill>
                  <a:srgbClr val="00B0F0"/>
                </a:solidFill>
                <a:latin typeface="+mj-lt"/>
              </a:rPr>
              <a:t>Ieguvumi</a:t>
            </a:r>
            <a:r>
              <a:rPr lang="lv-LV" sz="1800" dirty="0">
                <a:solidFill>
                  <a:srgbClr val="00B0F0"/>
                </a:solidFill>
              </a:rPr>
              <a:t>:</a:t>
            </a:r>
          </a:p>
          <a:p>
            <a:pPr marL="171450" indent="-171450" algn="just">
              <a:buFontTx/>
              <a:buChar char="-"/>
            </a:pPr>
            <a:r>
              <a:rPr lang="lv-LV" sz="1800" dirty="0">
                <a:solidFill>
                  <a:srgbClr val="00B0F0"/>
                </a:solidFill>
              </a:rPr>
              <a:t>Operatīvāka informācijas aprite;</a:t>
            </a:r>
          </a:p>
          <a:p>
            <a:pPr marL="171450" indent="-171450" algn="just">
              <a:buFontTx/>
              <a:buChar char="-"/>
            </a:pPr>
            <a:r>
              <a:rPr lang="lv-LV" sz="1800" dirty="0">
                <a:solidFill>
                  <a:srgbClr val="00B0F0"/>
                </a:solidFill>
              </a:rPr>
              <a:t>Iespēja izdiskutēt neskaidros jautājumus un izaicinājumus;</a:t>
            </a:r>
          </a:p>
          <a:p>
            <a:pPr marL="171450" indent="-171450" algn="just">
              <a:buFontTx/>
              <a:buChar char="-"/>
            </a:pPr>
            <a:r>
              <a:rPr lang="lv-LV" dirty="0">
                <a:solidFill>
                  <a:srgbClr val="00B0F0"/>
                </a:solidFill>
              </a:rPr>
              <a:t>Uzlabota Atveseļošanas fonda ieviešanas risku pārvaldība, </a:t>
            </a:r>
            <a:r>
              <a:rPr lang="lv-LV" sz="1800" dirty="0">
                <a:solidFill>
                  <a:srgbClr val="00B0F0"/>
                </a:solidFill>
              </a:rPr>
              <a:t>preventīvi apzinot un koordinēti vadot būtiskos riskus</a:t>
            </a:r>
            <a:endParaRPr lang="lv-LV" dirty="0">
              <a:solidFill>
                <a:srgbClr val="00B0F0"/>
              </a:solidFill>
            </a:endParaRPr>
          </a:p>
          <a:p>
            <a:pPr marL="171450" indent="-171450" algn="just">
              <a:buFontTx/>
              <a:buChar char="-"/>
            </a:pPr>
            <a:r>
              <a:rPr lang="lv-LV" sz="1800" dirty="0">
                <a:solidFill>
                  <a:srgbClr val="00B0F0"/>
                </a:solidFill>
              </a:rPr>
              <a:t>Vienādota kopējā</a:t>
            </a:r>
            <a:r>
              <a:rPr lang="lv-LV" dirty="0">
                <a:solidFill>
                  <a:srgbClr val="00B0F0"/>
                </a:solidFill>
              </a:rPr>
              <a:t> investīciju īstenošanas prakse</a:t>
            </a:r>
          </a:p>
          <a:p>
            <a:pPr marL="171450" indent="-171450" algn="just">
              <a:buFontTx/>
              <a:buChar char="-"/>
            </a:pPr>
            <a:r>
              <a:rPr lang="lv-LV" sz="1800" dirty="0">
                <a:solidFill>
                  <a:srgbClr val="00B0F0"/>
                </a:solidFill>
              </a:rPr>
              <a:t>Iespēja piesaistīt ekspertus uz konkrētiem jautājumiem arī no citiem FM sektoriem</a:t>
            </a:r>
          </a:p>
        </p:txBody>
      </p:sp>
      <p:sp>
        <p:nvSpPr>
          <p:cNvPr id="5" name="TextBox 4">
            <a:extLst>
              <a:ext uri="{FF2B5EF4-FFF2-40B4-BE49-F238E27FC236}">
                <a16:creationId xmlns:a16="http://schemas.microsoft.com/office/drawing/2014/main" id="{B6C18891-9221-E5D3-4738-4168D8F3A632}"/>
              </a:ext>
            </a:extLst>
          </p:cNvPr>
          <p:cNvSpPr txBox="1"/>
          <p:nvPr/>
        </p:nvSpPr>
        <p:spPr>
          <a:xfrm>
            <a:off x="7315200" y="3555501"/>
            <a:ext cx="4511055" cy="1477328"/>
          </a:xfrm>
          <a:prstGeom prst="rect">
            <a:avLst/>
          </a:prstGeom>
          <a:noFill/>
        </p:spPr>
        <p:txBody>
          <a:bodyPr wrap="square" rtlCol="0">
            <a:spAutoFit/>
          </a:bodyPr>
          <a:lstStyle/>
          <a:p>
            <a:r>
              <a:rPr lang="lv-LV" b="1" dirty="0">
                <a:solidFill>
                  <a:srgbClr val="00B0F0"/>
                </a:solidFill>
              </a:rPr>
              <a:t>Turpmākā rīcība:</a:t>
            </a:r>
          </a:p>
          <a:p>
            <a:pPr algn="just"/>
            <a:r>
              <a:rPr lang="lv-LV" dirty="0">
                <a:solidFill>
                  <a:srgbClr val="00B0F0"/>
                </a:solidFill>
              </a:rPr>
              <a:t>- FM jau tuvākajā laikā aicinās nozares ministrijas uz klātienes tikšanos par viņu pieteiktajiem jautājumiem un  </a:t>
            </a:r>
            <a:r>
              <a:rPr lang="lv-LV" dirty="0" err="1">
                <a:solidFill>
                  <a:srgbClr val="00B0F0"/>
                </a:solidFill>
              </a:rPr>
              <a:t>problēmjautājumiem</a:t>
            </a:r>
            <a:endParaRPr lang="lv-LV" dirty="0">
              <a:solidFill>
                <a:srgbClr val="00B0F0"/>
              </a:solidFill>
            </a:endParaRPr>
          </a:p>
        </p:txBody>
      </p:sp>
    </p:spTree>
    <p:extLst>
      <p:ext uri="{BB962C8B-B14F-4D97-AF65-F5344CB8AC3E}">
        <p14:creationId xmlns:p14="http://schemas.microsoft.com/office/powerpoint/2010/main" val="31276971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43BC4-A181-4680-38C1-231893D0EEC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ABF0AF4-C1EF-B432-6E52-F72D40F371EA}"/>
              </a:ext>
            </a:extLst>
          </p:cNvPr>
          <p:cNvSpPr>
            <a:spLocks noGrp="1"/>
          </p:cNvSpPr>
          <p:nvPr>
            <p:ph type="title"/>
          </p:nvPr>
        </p:nvSpPr>
        <p:spPr>
          <a:xfrm>
            <a:off x="1955142" y="470955"/>
            <a:ext cx="9546210" cy="984983"/>
          </a:xfrm>
          <a:solidFill>
            <a:schemeClr val="accent4">
              <a:lumMod val="20000"/>
              <a:lumOff val="80000"/>
            </a:schemeClr>
          </a:solidFill>
        </p:spPr>
        <p:txBody>
          <a:bodyPr>
            <a:noAutofit/>
          </a:bodyPr>
          <a:lstStyle/>
          <a:p>
            <a:pPr algn="just"/>
            <a:r>
              <a:rPr lang="lv-LV" sz="3200" b="0" dirty="0">
                <a:latin typeface="+mj-lt"/>
              </a:rPr>
              <a:t>Atgriezeniskā saite ar ES fondu finansējuma saņēmējiem</a:t>
            </a:r>
          </a:p>
        </p:txBody>
      </p:sp>
      <p:sp>
        <p:nvSpPr>
          <p:cNvPr id="3" name="Content Placeholder 2">
            <a:extLst>
              <a:ext uri="{FF2B5EF4-FFF2-40B4-BE49-F238E27FC236}">
                <a16:creationId xmlns:a16="http://schemas.microsoft.com/office/drawing/2014/main" id="{3344973B-9E90-DAA0-FC3B-FDA05EF7269B}"/>
              </a:ext>
            </a:extLst>
          </p:cNvPr>
          <p:cNvSpPr>
            <a:spLocks noGrp="1"/>
          </p:cNvSpPr>
          <p:nvPr>
            <p:ph idx="1"/>
          </p:nvPr>
        </p:nvSpPr>
        <p:spPr>
          <a:xfrm>
            <a:off x="744778" y="2195448"/>
            <a:ext cx="10702443" cy="1107051"/>
          </a:xfrm>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lvl="1" indent="0">
              <a:buNone/>
            </a:pPr>
            <a:r>
              <a:rPr lang="lv-LV" sz="2400" b="1" dirty="0">
                <a:latin typeface="+mj-lt"/>
                <a:ea typeface="Verdana" panose="020B0604030504040204" pitchFamily="34" charset="0"/>
              </a:rPr>
              <a:t>Lai nodrošinātu atgriezenisko saiti starp valsts pārvaldi un  ES fondu finansējuma saņēmējiem - FM tiks izveidota vienota e-pasta adrese, kurā būs iespējams iesūtīt pozitīvos pieredzes stāstus par īstenotajiem ES fondu projektiem, tādējādi apkopojot un praksē veicinot iespējami vairāk tā saucamos LABĀS PRAKSES PIEMĒRUS. </a:t>
            </a:r>
            <a:endParaRPr lang="lv-LV" sz="2400" dirty="0">
              <a:latin typeface="+mj-lt"/>
              <a:ea typeface="Verdana" panose="020B0604030504040204" pitchFamily="34" charset="0"/>
            </a:endParaRPr>
          </a:p>
        </p:txBody>
      </p:sp>
      <p:sp>
        <p:nvSpPr>
          <p:cNvPr id="6" name="TextBox 5">
            <a:extLst>
              <a:ext uri="{FF2B5EF4-FFF2-40B4-BE49-F238E27FC236}">
                <a16:creationId xmlns:a16="http://schemas.microsoft.com/office/drawing/2014/main" id="{86534C5F-BBF3-BB8A-35CB-BB8D796294E1}"/>
              </a:ext>
            </a:extLst>
          </p:cNvPr>
          <p:cNvSpPr txBox="1"/>
          <p:nvPr/>
        </p:nvSpPr>
        <p:spPr>
          <a:xfrm>
            <a:off x="612274" y="3832500"/>
            <a:ext cx="5483725" cy="923330"/>
          </a:xfrm>
          <a:prstGeom prst="rect">
            <a:avLst/>
          </a:prstGeom>
          <a:noFill/>
        </p:spPr>
        <p:txBody>
          <a:bodyPr wrap="square">
            <a:spAutoFit/>
          </a:bodyPr>
          <a:lstStyle/>
          <a:p>
            <a:r>
              <a:rPr lang="lv-LV" sz="1800" b="1" dirty="0">
                <a:solidFill>
                  <a:srgbClr val="00B0F0"/>
                </a:solidFill>
                <a:latin typeface="+mj-lt"/>
              </a:rPr>
              <a:t>Ieguvumi</a:t>
            </a:r>
            <a:r>
              <a:rPr lang="lv-LV" sz="1800" dirty="0">
                <a:solidFill>
                  <a:srgbClr val="00B0F0"/>
                </a:solidFill>
              </a:rPr>
              <a:t>:</a:t>
            </a:r>
          </a:p>
          <a:p>
            <a:pPr marL="285750" indent="-285750" algn="just">
              <a:buFontTx/>
              <a:buChar char="-"/>
            </a:pPr>
            <a:r>
              <a:rPr lang="lv-LV" dirty="0">
                <a:solidFill>
                  <a:srgbClr val="00B0F0"/>
                </a:solidFill>
              </a:rPr>
              <a:t>ES fondu finansējuma saņēmējiem iespēja dalīties ar savu pieredzi, kas var motivēt un noderēt citiem </a:t>
            </a:r>
          </a:p>
        </p:txBody>
      </p:sp>
      <p:sp>
        <p:nvSpPr>
          <p:cNvPr id="5" name="TextBox 4">
            <a:extLst>
              <a:ext uri="{FF2B5EF4-FFF2-40B4-BE49-F238E27FC236}">
                <a16:creationId xmlns:a16="http://schemas.microsoft.com/office/drawing/2014/main" id="{B6C18891-9221-E5D3-4738-4168D8F3A632}"/>
              </a:ext>
            </a:extLst>
          </p:cNvPr>
          <p:cNvSpPr txBox="1"/>
          <p:nvPr/>
        </p:nvSpPr>
        <p:spPr>
          <a:xfrm>
            <a:off x="7288567" y="3828056"/>
            <a:ext cx="4511055" cy="1754326"/>
          </a:xfrm>
          <a:prstGeom prst="rect">
            <a:avLst/>
          </a:prstGeom>
          <a:noFill/>
        </p:spPr>
        <p:txBody>
          <a:bodyPr wrap="square" rtlCol="0">
            <a:spAutoFit/>
          </a:bodyPr>
          <a:lstStyle/>
          <a:p>
            <a:r>
              <a:rPr lang="lv-LV" b="1" dirty="0">
                <a:solidFill>
                  <a:srgbClr val="00B0F0"/>
                </a:solidFill>
              </a:rPr>
              <a:t>Turpmākā rīcība:</a:t>
            </a:r>
          </a:p>
          <a:p>
            <a:pPr marL="285750" indent="-285750" algn="just">
              <a:buFontTx/>
              <a:buChar char="-"/>
            </a:pPr>
            <a:r>
              <a:rPr lang="lv-LV" dirty="0">
                <a:solidFill>
                  <a:srgbClr val="00B0F0"/>
                </a:solidFill>
              </a:rPr>
              <a:t>FM izveidos e-pasta adresi;</a:t>
            </a:r>
          </a:p>
          <a:p>
            <a:pPr marL="285750" indent="-285750" algn="just">
              <a:buFontTx/>
              <a:buChar char="-"/>
            </a:pPr>
            <a:r>
              <a:rPr lang="lv-LV" dirty="0">
                <a:solidFill>
                  <a:srgbClr val="00B0F0"/>
                </a:solidFill>
              </a:rPr>
              <a:t>Informācija par jauno e-pasta adresi tiks izplatīta sabiedrībā, kā arī ar tajā iegūto informāciju FM dalīsies ar citām fondu pārvaldībā iesaistītajām institūcijām.</a:t>
            </a:r>
            <a:endParaRPr lang="lv-LV" dirty="0"/>
          </a:p>
        </p:txBody>
      </p:sp>
    </p:spTree>
    <p:extLst>
      <p:ext uri="{BB962C8B-B14F-4D97-AF65-F5344CB8AC3E}">
        <p14:creationId xmlns:p14="http://schemas.microsoft.com/office/powerpoint/2010/main" val="42030796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43BC4-A181-4680-38C1-231893D0EECA}"/>
            </a:ext>
          </a:extLst>
        </p:cNvPr>
        <p:cNvGrpSpPr/>
        <p:nvPr/>
      </p:nvGrpSpPr>
      <p:grpSpPr>
        <a:xfrm>
          <a:off x="0" y="0"/>
          <a:ext cx="0" cy="0"/>
          <a:chOff x="0" y="0"/>
          <a:chExt cx="0" cy="0"/>
        </a:xfrm>
      </p:grpSpPr>
      <p:sp>
        <p:nvSpPr>
          <p:cNvPr id="9" name="Content Placeholder 8">
            <a:extLst>
              <a:ext uri="{FF2B5EF4-FFF2-40B4-BE49-F238E27FC236}">
                <a16:creationId xmlns:a16="http://schemas.microsoft.com/office/drawing/2014/main" id="{CD6BD9D4-288C-3A9F-C788-7D01EE8DD266}"/>
              </a:ext>
            </a:extLst>
          </p:cNvPr>
          <p:cNvSpPr>
            <a:spLocks noGrp="1"/>
          </p:cNvSpPr>
          <p:nvPr>
            <p:ph idx="1"/>
          </p:nvPr>
        </p:nvSpPr>
        <p:spPr>
          <a:xfrm>
            <a:off x="752621" y="1420094"/>
            <a:ext cx="10903670" cy="5026888"/>
          </a:xfrm>
        </p:spPr>
        <p:txBody>
          <a:bodyPr>
            <a:normAutofit lnSpcReduction="10000"/>
          </a:bodyPr>
          <a:lstStyle/>
          <a:p>
            <a:pPr algn="just"/>
            <a:r>
              <a:rPr lang="lv-LV" sz="2400" b="1" dirty="0">
                <a:latin typeface="+mj-lt"/>
              </a:rPr>
              <a:t>2024.gada 15.maijā notikusi sanāksme ar ES fondu atbildīgajām iestādēm (ministrijām) </a:t>
            </a:r>
            <a:r>
              <a:rPr lang="lv-LV" sz="2400" dirty="0">
                <a:latin typeface="+mj-lt"/>
              </a:rPr>
              <a:t>par FM, ES fondu sadarbības iestādes (CFLA) un ES fondu atbildīgo iestāžu (ministriju) sniegtajiem priekšlikumiem uzlabojumiem, izrietoši veiktajiem secinājumiem un plānotajām izmaiņām administratīvā sloga mazināšanai un procesu </a:t>
            </a:r>
            <a:r>
              <a:rPr lang="lv-LV" sz="2400" dirty="0" err="1">
                <a:latin typeface="+mj-lt"/>
              </a:rPr>
              <a:t>efektivizēšanai</a:t>
            </a:r>
            <a:r>
              <a:rPr lang="lv-LV" sz="2400" dirty="0">
                <a:latin typeface="+mj-lt"/>
              </a:rPr>
              <a:t>.</a:t>
            </a:r>
          </a:p>
          <a:p>
            <a:pPr algn="just"/>
            <a:r>
              <a:rPr lang="lv-LV" sz="2400" b="1" dirty="0">
                <a:latin typeface="+mj-lt"/>
              </a:rPr>
              <a:t>2024.gada 23.maija sanāksmē </a:t>
            </a:r>
            <a:r>
              <a:rPr lang="lv-LV" sz="2400" dirty="0">
                <a:latin typeface="+mj-lt"/>
              </a:rPr>
              <a:t>par plānotajām izmaiņām </a:t>
            </a:r>
            <a:r>
              <a:rPr lang="lv-LV" sz="2400" b="1" dirty="0">
                <a:latin typeface="+mj-lt"/>
              </a:rPr>
              <a:t>informēti sociālie un sadarbības partneri: LTRK, LBAS, LLPA, LPS</a:t>
            </a:r>
            <a:r>
              <a:rPr lang="lv-LV" sz="2400" dirty="0">
                <a:latin typeface="+mj-lt"/>
              </a:rPr>
              <a:t>, un 24.maija sanāksmē informēta </a:t>
            </a:r>
            <a:r>
              <a:rPr lang="lv-LV" sz="2400" b="1" dirty="0">
                <a:latin typeface="+mj-lt"/>
              </a:rPr>
              <a:t>LDDK</a:t>
            </a:r>
            <a:r>
              <a:rPr lang="lv-LV" sz="2400" dirty="0">
                <a:latin typeface="+mj-lt"/>
              </a:rPr>
              <a:t>.</a:t>
            </a:r>
          </a:p>
          <a:p>
            <a:pPr algn="just"/>
            <a:endParaRPr lang="lv-LV" sz="2400" dirty="0">
              <a:latin typeface="+mj-lt"/>
            </a:endParaRPr>
          </a:p>
          <a:p>
            <a:pPr algn="just"/>
            <a:r>
              <a:rPr lang="lv-LV" sz="2400" dirty="0">
                <a:latin typeface="+mj-lt"/>
              </a:rPr>
              <a:t>Sanāksmēs izdiskutēti arī neskaidrie jautājumi, un kopumā atbalstīta uzlabojumu priekšlikumu tālāka virzība.</a:t>
            </a:r>
          </a:p>
          <a:p>
            <a:pPr algn="just"/>
            <a:endParaRPr lang="lv-LV" sz="2400" dirty="0">
              <a:latin typeface="+mj-lt"/>
            </a:endParaRPr>
          </a:p>
          <a:p>
            <a:pPr algn="just"/>
            <a:r>
              <a:rPr lang="lv-LV" sz="1600" spc="30" dirty="0">
                <a:effectLst/>
                <a:latin typeface="Verdana" panose="020B0604030504040204" pitchFamily="34" charset="0"/>
                <a:ea typeface="Verdana" panose="020B0604030504040204" pitchFamily="34" charset="0"/>
                <a:cs typeface="Times New Roman" panose="02020603050405020304" pitchFamily="18" charset="0"/>
              </a:rPr>
              <a:t>Finanšu ministrs                                                                                    A. Ašeradens</a:t>
            </a:r>
          </a:p>
          <a:p>
            <a:pPr algn="just"/>
            <a:endParaRPr lang="lv-LV" sz="1600" spc="30" dirty="0">
              <a:cs typeface="Times New Roman" panose="02020603050405020304" pitchFamily="18" charset="0"/>
            </a:endParaRPr>
          </a:p>
          <a:p>
            <a:pPr algn="just"/>
            <a:r>
              <a:rPr lang="pl-PL" sz="1000" spc="30" dirty="0">
                <a:latin typeface="+mn-lt"/>
                <a:cs typeface="Times New Roman" panose="02020603050405020304" pitchFamily="18" charset="0"/>
              </a:rPr>
              <a:t>A. Rudzīte 25435948</a:t>
            </a:r>
          </a:p>
          <a:p>
            <a:pPr algn="just"/>
            <a:r>
              <a:rPr lang="pl-PL" sz="1000" spc="30" dirty="0">
                <a:latin typeface="+mn-lt"/>
                <a:cs typeface="Times New Roman" panose="02020603050405020304" pitchFamily="18" charset="0"/>
                <a:hlinkClick r:id="rId2"/>
              </a:rPr>
              <a:t>ance.rudzite@fm.gov.lv</a:t>
            </a:r>
            <a:endParaRPr lang="lv-LV" sz="1000" spc="30" dirty="0">
              <a:latin typeface="+mn-lt"/>
              <a:cs typeface="Times New Roman" panose="02020603050405020304" pitchFamily="18" charset="0"/>
            </a:endParaRPr>
          </a:p>
          <a:p>
            <a:pPr algn="r"/>
            <a:endParaRPr lang="pl-PL" sz="1000" spc="30" dirty="0">
              <a:latin typeface="+mn-lt"/>
              <a:cs typeface="Times New Roman" panose="02020603050405020304" pitchFamily="18" charset="0"/>
            </a:endParaRPr>
          </a:p>
          <a:p>
            <a:pPr algn="just"/>
            <a:endParaRPr lang="pl-PL" sz="1600" spc="30" dirty="0">
              <a:cs typeface="Times New Roman" panose="02020603050405020304" pitchFamily="18" charset="0"/>
            </a:endParaRPr>
          </a:p>
          <a:p>
            <a:pPr algn="just"/>
            <a:endParaRPr lang="lv-LV" sz="1600" spc="30" dirty="0">
              <a:cs typeface="Times New Roman" panose="02020603050405020304" pitchFamily="18" charset="0"/>
            </a:endParaRPr>
          </a:p>
          <a:p>
            <a:pPr algn="just"/>
            <a:endParaRPr lang="lv-LV" sz="1600" dirty="0">
              <a:latin typeface="+mj-lt"/>
            </a:endParaRPr>
          </a:p>
        </p:txBody>
      </p:sp>
    </p:spTree>
    <p:extLst>
      <p:ext uri="{BB962C8B-B14F-4D97-AF65-F5344CB8AC3E}">
        <p14:creationId xmlns:p14="http://schemas.microsoft.com/office/powerpoint/2010/main" val="1389164900"/>
      </p:ext>
    </p:extLst>
  </p:cSld>
  <p:clrMapOvr>
    <a:masterClrMapping/>
  </p:clrMapOvr>
</p:sld>
</file>

<file path=ppt/theme/theme1.xml><?xml version="1.0" encoding="utf-8"?>
<a:theme xmlns:a="http://schemas.openxmlformats.org/drawingml/2006/main" name="Office Theme">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97E0A228-C590-4D20-B05F-A6BF04A0544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Metadata/LabelInfo.xml><?xml version="1.0" encoding="utf-8"?>
<clbl:labelList xmlns:clbl="http://schemas.microsoft.com/office/2020/mipLabelMetadata">
  <clbl:label id="{1b8a7570-3ec8-4c4e-9532-5dbb2f157b31}" enabled="1" method="Standard" siteId="{fd50a0e4-c289-4266-b7ff-7d9cf5066e91}" removed="0"/>
</clbl:labelList>
</file>

<file path=docProps/app.xml><?xml version="1.0" encoding="utf-8"?>
<Properties xmlns="http://schemas.openxmlformats.org/officeDocument/2006/extended-properties" xmlns:vt="http://schemas.openxmlformats.org/officeDocument/2006/docPropsVTypes">
  <Template>Office Theme</Template>
  <TotalTime>3866</TotalTime>
  <Words>1644</Words>
  <Application>Microsoft Office PowerPoint</Application>
  <PresentationFormat>Widescreen</PresentationFormat>
  <Paragraphs>122</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Aptos</vt:lpstr>
      <vt:lpstr>Aptos Display</vt:lpstr>
      <vt:lpstr>Arial</vt:lpstr>
      <vt:lpstr>Times New Roman</vt:lpstr>
      <vt:lpstr>Verdana</vt:lpstr>
      <vt:lpstr>Office Theme</vt:lpstr>
      <vt:lpstr>Plānotie administratīvā sloga mazināšanas pasākumi ES fondu projektu īstenošanā</vt:lpstr>
      <vt:lpstr>Izvērtējot normatīvajos aktos noteiktās prasības, kā arī no ministrijām saņemtos priekšlikumus, secināms, ka jau šobrīd ES fondu projektu īstenošanas ietvaros kopumā nacionāli nav noteikts vairāk un stingrākas prasības un pienākumi, kā to paredz Eiropas Komisijas izstrādātie nosacījumi.  Turpmāk apkopotie uzlabojumu priekšlikumi vērsti uz:  investīciju plūsmas paātrināšanu; kopējās uzņēmējdarbības vides uzlabojumiem. </vt:lpstr>
      <vt:lpstr>Priekšlikumi plānotajiem uzlabojumiem saistīti ar šādiem jautājumiem:</vt:lpstr>
      <vt:lpstr>Nodokļu nomaksas disciplīna</vt:lpstr>
      <vt:lpstr>Paātrināts ierobežotas projektu iesniegumu atlases vērtēšanas laiks</vt:lpstr>
      <vt:lpstr>Efektīvāks vienkāršoto izmaksu metodiku izstrādes process </vt:lpstr>
      <vt:lpstr>PVN pārbaužu mazināšana projektu īstenošanā</vt:lpstr>
      <vt:lpstr>Pilnveidota automatizēta datu apmaiņa starp iestādēm Atveseļošanas fonda ietvaros – paātrināta projektu iesniegumu izvērtēšana umbrella atbalsta shēmās</vt:lpstr>
      <vt:lpstr>Riskos balstīta pēcuzraudzība ES fondu 2014.–2020. gada plānošanas periodā (I)</vt:lpstr>
      <vt:lpstr>Riskos balstīta pēcuzraudzība ES fondu 2014.–2020. gada plānošanas periodā (II) – Komercdarbības atbalsta prasību pārbaude projekta dzīves cikla laikā</vt:lpstr>
      <vt:lpstr>Koordinēta Atveseļošanas fonda plāna ieviešanas virsuzraudzība un būtisko risku pārvaldība </vt:lpstr>
      <vt:lpstr>Atgriezeniskā saite ar ES fondu finansējuma saņēmējiem</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 fondu programmas pārskatīšana</dc:title>
  <dc:creator>Edgars Šadris</dc:creator>
  <cp:lastModifiedBy>Līva Jirgensone</cp:lastModifiedBy>
  <cp:revision>298</cp:revision>
  <cp:lastPrinted>2024-05-29T12:59:05Z</cp:lastPrinted>
  <dcterms:created xsi:type="dcterms:W3CDTF">2024-02-06T16:59:01Z</dcterms:created>
  <dcterms:modified xsi:type="dcterms:W3CDTF">2024-08-06T06:29:08Z</dcterms:modified>
</cp:coreProperties>
</file>