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7" r:id="rId2"/>
    <p:sldId id="572" r:id="rId3"/>
    <p:sldId id="556" r:id="rId4"/>
    <p:sldId id="555" r:id="rId5"/>
    <p:sldId id="573" r:id="rId6"/>
    <p:sldId id="574" r:id="rId7"/>
    <p:sldId id="576" r:id="rId8"/>
    <p:sldId id="578" r:id="rId9"/>
  </p:sldIdLst>
  <p:sldSz cx="12192000" cy="6858000"/>
  <p:notesSz cx="6669088" cy="9926638"/>
  <p:defaultTextStyle>
    <a:defPPr>
      <a:defRPr lang="lv-LV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486" autoAdjust="0"/>
    <p:restoredTop sz="78078" autoAdjust="0"/>
  </p:normalViewPr>
  <p:slideViewPr>
    <p:cSldViewPr snapToGrid="0">
      <p:cViewPr varScale="1">
        <p:scale>
          <a:sx n="73" d="100"/>
          <a:sy n="73" d="100"/>
        </p:scale>
        <p:origin x="954" y="72"/>
      </p:cViewPr>
      <p:guideLst/>
    </p:cSldViewPr>
  </p:slideViewPr>
  <p:notesTextViewPr>
    <p:cViewPr>
      <p:scale>
        <a:sx n="125" d="100"/>
        <a:sy n="12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2890665" cy="498395"/>
          </a:xfrm>
          <a:prstGeom prst="rect">
            <a:avLst/>
          </a:prstGeom>
        </p:spPr>
        <p:txBody>
          <a:bodyPr vert="horz" lIns="90727" tIns="45363" rIns="90727" bIns="45363" rtlCol="0"/>
          <a:lstStyle>
            <a:lvl1pPr algn="l">
              <a:defRPr sz="1200"/>
            </a:lvl1pPr>
          </a:lstStyle>
          <a:p>
            <a:endParaRPr lang="lv-LV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6866" y="2"/>
            <a:ext cx="2890665" cy="498395"/>
          </a:xfrm>
          <a:prstGeom prst="rect">
            <a:avLst/>
          </a:prstGeom>
        </p:spPr>
        <p:txBody>
          <a:bodyPr vert="horz" lIns="90727" tIns="45363" rIns="90727" bIns="45363" rtlCol="0"/>
          <a:lstStyle>
            <a:lvl1pPr algn="r">
              <a:defRPr sz="1200"/>
            </a:lvl1pPr>
          </a:lstStyle>
          <a:p>
            <a:fld id="{9BAE81D5-1351-4FEB-912B-144D5D5FA87A}" type="datetimeFigureOut">
              <a:rPr lang="lv-LV" smtClean="0"/>
              <a:t>22.08.2022</a:t>
            </a:fld>
            <a:endParaRPr lang="lv-LV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9428244"/>
            <a:ext cx="2890665" cy="498395"/>
          </a:xfrm>
          <a:prstGeom prst="rect">
            <a:avLst/>
          </a:prstGeom>
        </p:spPr>
        <p:txBody>
          <a:bodyPr vert="horz" lIns="90727" tIns="45363" rIns="90727" bIns="45363" rtlCol="0" anchor="b"/>
          <a:lstStyle>
            <a:lvl1pPr algn="l">
              <a:defRPr sz="1200"/>
            </a:lvl1pPr>
          </a:lstStyle>
          <a:p>
            <a:endParaRPr lang="lv-LV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6866" y="9428244"/>
            <a:ext cx="2890665" cy="498395"/>
          </a:xfrm>
          <a:prstGeom prst="rect">
            <a:avLst/>
          </a:prstGeom>
        </p:spPr>
        <p:txBody>
          <a:bodyPr vert="horz" lIns="90727" tIns="45363" rIns="90727" bIns="45363" rtlCol="0" anchor="b"/>
          <a:lstStyle>
            <a:lvl1pPr algn="r">
              <a:defRPr sz="1200"/>
            </a:lvl1pPr>
          </a:lstStyle>
          <a:p>
            <a:fld id="{5DB6D0B1-9908-4F7B-98B0-72D4B64F9DB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71386850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889938" cy="498055"/>
          </a:xfrm>
          <a:prstGeom prst="rect">
            <a:avLst/>
          </a:prstGeom>
        </p:spPr>
        <p:txBody>
          <a:bodyPr vert="horz" lIns="90727" tIns="45363" rIns="90727" bIns="45363" rtlCol="0"/>
          <a:lstStyle>
            <a:lvl1pPr algn="l">
              <a:defRPr sz="1200"/>
            </a:lvl1pPr>
          </a:lstStyle>
          <a:p>
            <a:endParaRPr lang="lv-LV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2"/>
            <a:ext cx="2889938" cy="498055"/>
          </a:xfrm>
          <a:prstGeom prst="rect">
            <a:avLst/>
          </a:prstGeom>
        </p:spPr>
        <p:txBody>
          <a:bodyPr vert="horz" lIns="90727" tIns="45363" rIns="90727" bIns="45363" rtlCol="0"/>
          <a:lstStyle>
            <a:lvl1pPr algn="r">
              <a:defRPr sz="1200"/>
            </a:lvl1pPr>
          </a:lstStyle>
          <a:p>
            <a:fld id="{10C6CA32-5702-4476-B3B1-878EA61A636F}" type="datetimeFigureOut">
              <a:rPr lang="lv-LV" smtClean="0"/>
              <a:t>22.08.2022</a:t>
            </a:fld>
            <a:endParaRPr lang="lv-LV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57188" y="1241425"/>
            <a:ext cx="5954712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727" tIns="45363" rIns="90727" bIns="45363" rtlCol="0" anchor="ctr"/>
          <a:lstStyle/>
          <a:p>
            <a:endParaRPr lang="lv-LV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777196"/>
            <a:ext cx="5335270" cy="3908614"/>
          </a:xfrm>
          <a:prstGeom prst="rect">
            <a:avLst/>
          </a:prstGeom>
        </p:spPr>
        <p:txBody>
          <a:bodyPr vert="horz" lIns="90727" tIns="45363" rIns="90727" bIns="45363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889938" cy="498054"/>
          </a:xfrm>
          <a:prstGeom prst="rect">
            <a:avLst/>
          </a:prstGeom>
        </p:spPr>
        <p:txBody>
          <a:bodyPr vert="horz" lIns="90727" tIns="45363" rIns="90727" bIns="45363" rtlCol="0" anchor="b"/>
          <a:lstStyle>
            <a:lvl1pPr algn="l">
              <a:defRPr sz="1200"/>
            </a:lvl1pPr>
          </a:lstStyle>
          <a:p>
            <a:endParaRPr lang="lv-LV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428584"/>
            <a:ext cx="2889938" cy="498054"/>
          </a:xfrm>
          <a:prstGeom prst="rect">
            <a:avLst/>
          </a:prstGeom>
        </p:spPr>
        <p:txBody>
          <a:bodyPr vert="horz" lIns="90727" tIns="45363" rIns="90727" bIns="45363" rtlCol="0" anchor="b"/>
          <a:lstStyle>
            <a:lvl1pPr algn="r">
              <a:defRPr sz="1200"/>
            </a:lvl1pPr>
          </a:lstStyle>
          <a:p>
            <a:fld id="{5BC7F9A0-83DA-4FF7-9B59-0514EE77EE3D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332411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937671-E3F0-4C1D-80F4-FB019094CCB3}" type="slidenum">
              <a:rPr lang="lv-LV" smtClean="0"/>
              <a:t>1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2717211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>
            <a:extLst>
              <a:ext uri="{FF2B5EF4-FFF2-40B4-BE49-F238E27FC236}">
                <a16:creationId xmlns:a16="http://schemas.microsoft.com/office/drawing/2014/main" id="{D97D2FA2-8776-4C79-8992-E1E3AD3ED1F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Notes Placeholder 2">
            <a:extLst>
              <a:ext uri="{FF2B5EF4-FFF2-40B4-BE49-F238E27FC236}">
                <a16:creationId xmlns:a16="http://schemas.microsoft.com/office/drawing/2014/main" id="{09A3C292-98C1-4B38-9E11-D27CF176DB4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lvl="0" indent="-3566">
              <a:buFont typeface="Arial" panose="020B0604020202020204" pitchFamily="34" charset="0"/>
              <a:buNone/>
            </a:pPr>
            <a:endParaRPr lang="lv-LV" altLang="lv-LV" b="0" dirty="0"/>
          </a:p>
        </p:txBody>
      </p:sp>
      <p:sp>
        <p:nvSpPr>
          <p:cNvPr id="16388" name="Slide Number Placeholder 3">
            <a:extLst>
              <a:ext uri="{FF2B5EF4-FFF2-40B4-BE49-F238E27FC236}">
                <a16:creationId xmlns:a16="http://schemas.microsoft.com/office/drawing/2014/main" id="{9CB37E65-F234-4F54-BAA3-6EB6A5E7241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C2111872-B5DF-4492-A5E7-0E134B1BE97D}" type="slidenum">
              <a:rPr lang="lv-LV" altLang="lv-LV"/>
              <a:pPr/>
              <a:t>3</a:t>
            </a:fld>
            <a:endParaRPr lang="lv-LV" altLang="lv-LV"/>
          </a:p>
        </p:txBody>
      </p:sp>
    </p:spTree>
    <p:extLst>
      <p:ext uri="{BB962C8B-B14F-4D97-AF65-F5344CB8AC3E}">
        <p14:creationId xmlns:p14="http://schemas.microsoft.com/office/powerpoint/2010/main" val="17046782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>
            <a:extLst>
              <a:ext uri="{FF2B5EF4-FFF2-40B4-BE49-F238E27FC236}">
                <a16:creationId xmlns:a16="http://schemas.microsoft.com/office/drawing/2014/main" id="{D97D2FA2-8776-4C79-8992-E1E3AD3ED1F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Notes Placeholder 2">
            <a:extLst>
              <a:ext uri="{FF2B5EF4-FFF2-40B4-BE49-F238E27FC236}">
                <a16:creationId xmlns:a16="http://schemas.microsoft.com/office/drawing/2014/main" id="{09A3C292-98C1-4B38-9E11-D27CF176DB4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lv-LV" altLang="lv-LV"/>
          </a:p>
        </p:txBody>
      </p:sp>
      <p:sp>
        <p:nvSpPr>
          <p:cNvPr id="16388" name="Slide Number Placeholder 3">
            <a:extLst>
              <a:ext uri="{FF2B5EF4-FFF2-40B4-BE49-F238E27FC236}">
                <a16:creationId xmlns:a16="http://schemas.microsoft.com/office/drawing/2014/main" id="{9CB37E65-F234-4F54-BAA3-6EB6A5E7241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C2111872-B5DF-4492-A5E7-0E134B1BE97D}" type="slidenum">
              <a:rPr lang="lv-LV" altLang="lv-LV"/>
              <a:pPr/>
              <a:t>4</a:t>
            </a:fld>
            <a:endParaRPr lang="lv-LV" altLang="lv-LV"/>
          </a:p>
        </p:txBody>
      </p:sp>
    </p:spTree>
    <p:extLst>
      <p:ext uri="{BB962C8B-B14F-4D97-AF65-F5344CB8AC3E}">
        <p14:creationId xmlns:p14="http://schemas.microsoft.com/office/powerpoint/2010/main" val="4374753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C7F9A0-83DA-4FF7-9B59-0514EE77EE3D}" type="slidenum">
              <a:rPr lang="lv-LV" smtClean="0"/>
              <a:t>7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8921098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D5BBD-5ABD-417F-87E1-7BD70A01A6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5EB2B4-4E22-44FD-AB15-33CFA3A98A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lv-LV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C964E6-ABED-411B-A523-0948B8F03D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B690B-5E98-4381-88FA-1188E867C81E}" type="datetimeFigureOut">
              <a:rPr lang="lv-LV" smtClean="0"/>
              <a:t>22.08.2022</a:t>
            </a:fld>
            <a:endParaRPr 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D6F609-5905-455D-AF95-41A8671916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90668D-7E7E-410A-ADA2-7706214E5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1278B-FFAB-4E74-94B9-CF12F7321FA4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1122583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870EA6-75F9-4C0F-8010-16A426BCB7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6D8D7B-3917-401E-A682-01DEA64B05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517D0D-558C-45FC-AB9E-3A157C2E9F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B690B-5E98-4381-88FA-1188E867C81E}" type="datetimeFigureOut">
              <a:rPr lang="lv-LV" smtClean="0"/>
              <a:t>22.08.2022</a:t>
            </a:fld>
            <a:endParaRPr 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1BEBF8-076D-49CC-B4A2-F6071E369A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FF50A9-063F-429E-B168-827C74AF97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1278B-FFAB-4E74-94B9-CF12F7321FA4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4850469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ADC481-FD5F-403A-A8CD-6264B2573E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A8D837-D44B-472B-A40B-09B2CFFD4B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39F028-C466-40E5-B5FC-8DAFDAAEBC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B690B-5E98-4381-88FA-1188E867C81E}" type="datetimeFigureOut">
              <a:rPr lang="lv-LV" smtClean="0"/>
              <a:t>22.08.2022</a:t>
            </a:fld>
            <a:endParaRPr 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532160-ADFA-4745-BA5F-939D953DC6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40460C-6E10-4F9A-93AE-D42A4D673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1278B-FFAB-4E74-94B9-CF12F7321FA4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1290208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A3716A-9F0B-4F53-92ED-3902A31939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33731D-FFE9-4E0E-87AA-623E4C07C5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4D2F74B-D4A0-400D-AEF5-03DB963E05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41F826-2590-4D73-A6BB-616E8C9C62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B690B-5E98-4381-88FA-1188E867C81E}" type="datetimeFigureOut">
              <a:rPr lang="lv-LV" smtClean="0"/>
              <a:t>22.08.2022</a:t>
            </a:fld>
            <a:endParaRPr lang="lv-LV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01F724-3738-4269-8CD1-50A1BCC177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D9E0818-DF9E-4AAC-B5A9-E8240B2367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1278B-FFAB-4E74-94B9-CF12F7321FA4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1909690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8550C8-6699-43DE-BA0F-38EBDB2F80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BFE623-7DB8-4959-AD49-F5F0AE6B88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337698-131D-4601-A81B-2A49762FD3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9BA9467-05F3-4F31-B114-161D38B85DC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1B75A16-D313-4FC8-8054-2ABD8D24EB4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3CD7CEB-8837-4A56-8BD3-E2F901C928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B690B-5E98-4381-88FA-1188E867C81E}" type="datetimeFigureOut">
              <a:rPr lang="lv-LV" smtClean="0"/>
              <a:t>22.08.2022</a:t>
            </a:fld>
            <a:endParaRPr lang="lv-LV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CFCCFA6-EFE3-4A6A-B060-93FA5B92D5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9FFFB96-5299-4D5A-8E6D-653C545DF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1278B-FFAB-4E74-94B9-CF12F7321FA4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5481342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36B608-7A4C-4DD3-AC8C-D39EE9FFC5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B69A247-99D1-499A-A9BF-2BDEEA12AC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B690B-5E98-4381-88FA-1188E867C81E}" type="datetimeFigureOut">
              <a:rPr lang="lv-LV" smtClean="0"/>
              <a:t>22.08.2022</a:t>
            </a:fld>
            <a:endParaRPr lang="lv-LV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E700CF9-CD97-4182-BC27-4AC14C3CDD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E3906FF-82E2-4551-BB76-FAC8EA828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1278B-FFAB-4E74-94B9-CF12F7321FA4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3758632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CA0E431-24D5-4601-8B8F-4A56D6C71D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B690B-5E98-4381-88FA-1188E867C81E}" type="datetimeFigureOut">
              <a:rPr lang="lv-LV" smtClean="0"/>
              <a:t>22.08.2022</a:t>
            </a:fld>
            <a:endParaRPr lang="lv-LV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4329312-C8D3-4E99-86DE-E87AFCC1A2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51489D-106E-40B4-9A61-1EE54C540F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1278B-FFAB-4E74-94B9-CF12F7321FA4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15918276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8E7511-30A3-452C-B472-6C8EF714E7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D10608-E3E5-4E8D-9CAF-1CC346B230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C4D914C-892A-4CA4-8C7B-9771541A15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50B959-91BC-4B04-AB95-A3E1FEAA05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B690B-5E98-4381-88FA-1188E867C81E}" type="datetimeFigureOut">
              <a:rPr lang="lv-LV" smtClean="0"/>
              <a:t>22.08.2022</a:t>
            </a:fld>
            <a:endParaRPr lang="lv-LV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7E52D3-921A-4B3D-8D92-171C7C1D67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526B2C-5EE5-4DB0-AA2F-54CF0CF8F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1278B-FFAB-4E74-94B9-CF12F7321FA4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6787497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944418-8E32-48E8-AA7A-6AF979A7DE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EAFFFAC-7CEC-4381-B40A-4F1708E7CB3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lv-LV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958FDE0-37EF-4C61-BFE8-B97F4BC85C0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C60881-D84A-4277-B68E-B06EF46BC3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B690B-5E98-4381-88FA-1188E867C81E}" type="datetimeFigureOut">
              <a:rPr lang="lv-LV" smtClean="0"/>
              <a:t>22.08.2022</a:t>
            </a:fld>
            <a:endParaRPr lang="lv-LV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137C76-8C1C-4E1C-9568-7AFCA52031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B1CF68-F94D-40E4-B6CA-2C798A36F9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1278B-FFAB-4E74-94B9-CF12F7321FA4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15089183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CCA2B6-FFC9-44E0-A653-8910705295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2216886-284B-4D69-8E0F-08C7F628411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AE8FC9-43E0-4048-A54C-0327F25034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B690B-5E98-4381-88FA-1188E867C81E}" type="datetimeFigureOut">
              <a:rPr lang="lv-LV" smtClean="0"/>
              <a:t>22.08.2022</a:t>
            </a:fld>
            <a:endParaRPr 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8CA4B6-15D2-4AAB-8348-E800581824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800CB2-3276-40DD-AD9C-B2338D2BDF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1278B-FFAB-4E74-94B9-CF12F7321FA4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17679465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F896C69-2834-414E-AFBD-7D815A53B4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97370B-4FFB-4639-8EC5-53DD33E6AE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7C7954-D95A-4F48-8435-BA29EF0E09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B690B-5E98-4381-88FA-1188E867C81E}" type="datetimeFigureOut">
              <a:rPr lang="lv-LV" smtClean="0"/>
              <a:t>22.08.2022</a:t>
            </a:fld>
            <a:endParaRPr 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494E06-1EF5-421E-BDFF-50F5A0AB08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4ED11A-66A8-4856-84F7-FFE04D4D9F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1278B-FFAB-4E74-94B9-CF12F7321FA4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0161353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7169" y="0"/>
            <a:ext cx="5037667" cy="416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21463"/>
            <a:ext cx="12192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/>
          <p:cNvSpPr txBox="1">
            <a:spLocks/>
          </p:cNvSpPr>
          <p:nvPr userDrawn="1"/>
        </p:nvSpPr>
        <p:spPr>
          <a:xfrm>
            <a:off x="914400" y="4724400"/>
            <a:ext cx="10363200" cy="1036638"/>
          </a:xfrm>
          <a:prstGeom prst="rect">
            <a:avLst/>
          </a:prstGeom>
        </p:spPr>
        <p:txBody>
          <a:bodyPr lIns="93957" tIns="46979" rIns="93957" bIns="46979">
            <a:normAutofit/>
          </a:bodyPr>
          <a:lstStyle>
            <a:lvl1pPr algn="l" defTabSz="939575" rtl="0" eaLnBrk="1" latinLnBrk="0" hangingPunct="1">
              <a:spcBef>
                <a:spcPct val="0"/>
              </a:spcBef>
              <a:buNone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endParaRPr lang="lv-LV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914400" y="3505200"/>
            <a:ext cx="10363200" cy="960442"/>
          </a:xfrm>
        </p:spPr>
        <p:txBody>
          <a:bodyPr anchor="t">
            <a:normAutofit/>
          </a:bodyPr>
          <a:lstStyle>
            <a:lvl1pPr algn="ctr">
              <a:defRPr sz="3200" b="1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0"/>
          </p:nvPr>
        </p:nvSpPr>
        <p:spPr>
          <a:xfrm>
            <a:off x="914400" y="4724400"/>
            <a:ext cx="10363200" cy="914400"/>
          </a:xfrm>
        </p:spPr>
        <p:txBody>
          <a:bodyPr>
            <a:normAutofit/>
          </a:bodyPr>
          <a:lstStyle>
            <a:lvl1pPr marL="0" indent="0" algn="ctr">
              <a:buNone/>
              <a:defRPr sz="14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1"/>
          </p:nvPr>
        </p:nvSpPr>
        <p:spPr>
          <a:xfrm>
            <a:off x="914400" y="5761038"/>
            <a:ext cx="10363200" cy="639762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628580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351" y="1"/>
            <a:ext cx="1481667" cy="1646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54400" y="3657601"/>
            <a:ext cx="8128000" cy="1384295"/>
          </a:xfrm>
        </p:spPr>
        <p:txBody>
          <a:bodyPr anchor="t">
            <a:normAutofit/>
          </a:bodyPr>
          <a:lstStyle>
            <a:lvl1pPr algn="l">
              <a:defRPr sz="3200" b="1" cap="none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54400" y="381000"/>
            <a:ext cx="8128000" cy="3276600"/>
          </a:xfrm>
        </p:spPr>
        <p:txBody>
          <a:bodyPr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626368" indent="0">
              <a:buNone/>
              <a:defRPr sz="2267">
                <a:solidFill>
                  <a:schemeClr val="tx1">
                    <a:tint val="75000"/>
                  </a:schemeClr>
                </a:solidFill>
              </a:defRPr>
            </a:lvl2pPr>
            <a:lvl3pPr marL="1252735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79106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50547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131842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758211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384577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501094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3454400" y="6324600"/>
            <a:ext cx="2641600" cy="304800"/>
          </a:xfrm>
        </p:spPr>
        <p:txBody>
          <a:bodyPr/>
          <a:lstStyle>
            <a:lvl1pPr marL="0" indent="0">
              <a:buNone/>
              <a:defRPr sz="1333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6502400" y="6324600"/>
            <a:ext cx="4876800" cy="304800"/>
          </a:xfrm>
        </p:spPr>
        <p:txBody>
          <a:bodyPr/>
          <a:lstStyle>
            <a:lvl1pPr marL="0" indent="0" algn="r">
              <a:buNone/>
              <a:defRPr sz="1333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3"/>
          </p:nvPr>
        </p:nvSpPr>
        <p:spPr>
          <a:xfrm>
            <a:off x="11379200" y="6324600"/>
            <a:ext cx="406400" cy="304800"/>
          </a:xfrm>
        </p:spPr>
        <p:txBody>
          <a:bodyPr/>
          <a:lstStyle>
            <a:lvl1pPr>
              <a:defRPr sz="1333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684CCB23-D3D2-4218-A46C-4408630B999D}" type="slidenum">
              <a:rPr lang="en-US" altLang="lv-LV"/>
              <a:pPr>
                <a:defRPr/>
              </a:pPr>
              <a:t>‹#›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27470896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C1D40D8-B687-4E3D-A47E-055A65B80D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C8D879-00E9-45BC-8ACC-99FA090706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0D0364-EC12-429F-987F-9124E6586B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0B690B-5E98-4381-88FA-1188E867C81E}" type="datetimeFigureOut">
              <a:rPr lang="lv-LV" smtClean="0"/>
              <a:t>22.08.2022</a:t>
            </a:fld>
            <a:endParaRPr 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6CCF46-F6CD-4FDA-ACB2-76B8F07DC26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lv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EE4693-8742-491C-B17F-30DE50920EA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41278B-FFAB-4E74-94B9-CF12F7321FA4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10014295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718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v-LV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5.emf"/><Relationship Id="rId5" Type="http://schemas.openxmlformats.org/officeDocument/2006/relationships/image" Target="../media/image14.png"/><Relationship Id="rId4" Type="http://schemas.openxmlformats.org/officeDocument/2006/relationships/image" Target="../media/image13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3.JPG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520700" y="3141704"/>
            <a:ext cx="11341099" cy="1490257"/>
          </a:xfrm>
        </p:spPr>
        <p:txBody>
          <a:bodyPr>
            <a:normAutofit/>
          </a:bodyPr>
          <a:lstStyle/>
          <a:p>
            <a:r>
              <a:rPr lang="lv-LV" altLang="lv-LV" dirty="0"/>
              <a:t>AIZSARDZĪBAS NOZARES AKTUALITĀTES </a:t>
            </a:r>
            <a:r>
              <a:rPr lang="lv-LV" altLang="lv-LV" dirty="0" smtClean="0"/>
              <a:t>LATGALES REĢIONĀ</a:t>
            </a:r>
            <a:endParaRPr lang="lv-LV" altLang="lv-LV" dirty="0"/>
          </a:p>
        </p:txBody>
      </p:sp>
      <p:sp>
        <p:nvSpPr>
          <p:cNvPr id="5" name="Text Placeholder 3"/>
          <p:cNvSpPr txBox="1">
            <a:spLocks/>
          </p:cNvSpPr>
          <p:nvPr/>
        </p:nvSpPr>
        <p:spPr>
          <a:xfrm>
            <a:off x="4778018" y="147563"/>
            <a:ext cx="2641600" cy="304800"/>
          </a:xfrm>
          <a:prstGeom prst="rect">
            <a:avLst/>
          </a:prstGeom>
        </p:spPr>
        <p:txBody>
          <a:bodyPr vert="horz" lIns="93957" tIns="46979" rIns="93957" bIns="46979" rtlCol="0" anchor="ctr">
            <a:normAutofit/>
          </a:bodyPr>
          <a:lstStyle>
            <a:defPPr>
              <a:defRPr lang="lv-LV"/>
            </a:defPPr>
            <a:lvl1pPr marL="0" algn="l" defTabSz="939575" rtl="0" eaLnBrk="1" fontAlgn="auto" latinLnBrk="0" hangingPunct="1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lv-LV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Text Placeholder 3"/>
          <p:cNvSpPr txBox="1">
            <a:spLocks/>
          </p:cNvSpPr>
          <p:nvPr/>
        </p:nvSpPr>
        <p:spPr>
          <a:xfrm>
            <a:off x="4778018" y="6381449"/>
            <a:ext cx="2641600" cy="304800"/>
          </a:xfrm>
          <a:prstGeom prst="rect">
            <a:avLst/>
          </a:prstGeom>
        </p:spPr>
        <p:txBody>
          <a:bodyPr vert="horz" lIns="93957" tIns="46979" rIns="93957" bIns="46979" rtlCol="0" anchor="ctr">
            <a:normAutofit/>
          </a:bodyPr>
          <a:lstStyle>
            <a:defPPr>
              <a:defRPr lang="lv-LV"/>
            </a:defPPr>
            <a:lvl1pPr marL="0" algn="l" defTabSz="939575" rtl="0" eaLnBrk="1" fontAlgn="auto" latinLnBrk="0" hangingPunct="1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lv-LV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28604A2-013A-4D1D-9477-21FE52470F01}"/>
              </a:ext>
            </a:extLst>
          </p:cNvPr>
          <p:cNvSpPr txBox="1"/>
          <p:nvPr/>
        </p:nvSpPr>
        <p:spPr>
          <a:xfrm>
            <a:off x="8374743" y="5458119"/>
            <a:ext cx="36966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dirty="0">
                <a:latin typeface="Verdana" panose="020B0604030504040204" pitchFamily="34" charset="0"/>
                <a:ea typeface="Verdana" panose="020B0604030504040204" pitchFamily="34" charset="0"/>
              </a:rPr>
              <a:t>Dr. A. Pabriks</a:t>
            </a:r>
          </a:p>
          <a:p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Ministru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prezidenta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biedrs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,</a:t>
            </a:r>
          </a:p>
          <a:p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a</a:t>
            </a:r>
            <a:r>
              <a:rPr lang="lv-LV" dirty="0" err="1">
                <a:latin typeface="Verdana" panose="020B0604030504040204" pitchFamily="34" charset="0"/>
                <a:ea typeface="Verdana" panose="020B0604030504040204" pitchFamily="34" charset="0"/>
              </a:rPr>
              <a:t>izsardzības</a:t>
            </a:r>
            <a:r>
              <a:rPr lang="lv-LV" dirty="0">
                <a:latin typeface="Verdana" panose="020B0604030504040204" pitchFamily="34" charset="0"/>
                <a:ea typeface="Verdana" panose="020B0604030504040204" pitchFamily="34" charset="0"/>
              </a:rPr>
              <a:t> ministrs</a:t>
            </a:r>
          </a:p>
        </p:txBody>
      </p:sp>
    </p:spTree>
    <p:extLst>
      <p:ext uri="{BB962C8B-B14F-4D97-AF65-F5344CB8AC3E}">
        <p14:creationId xmlns:p14="http://schemas.microsoft.com/office/powerpoint/2010/main" val="944092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3"/>
          <p:cNvSpPr>
            <a:spLocks noGrp="1"/>
          </p:cNvSpPr>
          <p:nvPr>
            <p:ph type="title"/>
          </p:nvPr>
        </p:nvSpPr>
        <p:spPr>
          <a:xfrm>
            <a:off x="2765778" y="381000"/>
            <a:ext cx="7876822" cy="1036642"/>
          </a:xfrm>
        </p:spPr>
        <p:txBody>
          <a:bodyPr/>
          <a:lstStyle/>
          <a:p>
            <a:pPr algn="ctr"/>
            <a:r>
              <a:rPr lang="lv-LV" sz="2400" dirty="0" smtClean="0"/>
              <a:t>DROŠĪBA</a:t>
            </a:r>
            <a:endParaRPr lang="lv-LV" dirty="0"/>
          </a:p>
        </p:txBody>
      </p:sp>
      <p:sp>
        <p:nvSpPr>
          <p:cNvPr id="8" name="Content Placeholder 1"/>
          <p:cNvSpPr txBox="1">
            <a:spLocks/>
          </p:cNvSpPr>
          <p:nvPr/>
        </p:nvSpPr>
        <p:spPr>
          <a:xfrm>
            <a:off x="6296256" y="1428768"/>
            <a:ext cx="5696013" cy="542290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667" kern="1200">
                <a:solidFill>
                  <a:schemeClr val="tx1">
                    <a:tint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626368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267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252735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133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879106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67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505473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67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3131842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67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758211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67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4384577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67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5010948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67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lv-LV" sz="1400" dirty="0" smtClean="0">
                <a:solidFill>
                  <a:schemeClr val="tx1"/>
                </a:solidFill>
              </a:rPr>
              <a:t>Šobrīd ZS 3.LBDE dienestā atrodas ~1500 zemessargu.</a:t>
            </a:r>
          </a:p>
          <a:p>
            <a:pPr algn="just"/>
            <a:r>
              <a:rPr lang="lv-LV" sz="1400" dirty="0" smtClean="0">
                <a:solidFill>
                  <a:schemeClr val="tx1"/>
                </a:solidFill>
              </a:rPr>
              <a:t>Šogad ZS 3.LBDE uzņemti 182 zemessargi.</a:t>
            </a:r>
          </a:p>
          <a:p>
            <a:pPr algn="just"/>
            <a:r>
              <a:rPr lang="lv-LV" sz="1400" b="1" dirty="0" smtClean="0">
                <a:solidFill>
                  <a:schemeClr val="tx1"/>
                </a:solidFill>
              </a:rPr>
              <a:t>NBS Latgalē nodrošina ~550 darbavietas. Nākotnē plānots nodrošināt ~700 darbavietas.</a:t>
            </a:r>
          </a:p>
          <a:p>
            <a:pPr algn="just">
              <a:lnSpc>
                <a:spcPct val="120000"/>
              </a:lnSpc>
            </a:pPr>
            <a:endParaRPr lang="lv-LV" altLang="lv-LV" sz="1400" b="1" dirty="0" smtClean="0">
              <a:solidFill>
                <a:schemeClr val="tx1"/>
              </a:solidFill>
            </a:endParaRPr>
          </a:p>
          <a:p>
            <a:pPr algn="just">
              <a:lnSpc>
                <a:spcPct val="120000"/>
              </a:lnSpc>
            </a:pPr>
            <a:r>
              <a:rPr lang="lv-LV" altLang="lv-LV" sz="1400" b="1" dirty="0" smtClean="0">
                <a:solidFill>
                  <a:schemeClr val="tx1"/>
                </a:solidFill>
              </a:rPr>
              <a:t>Kopš 2018. gada ir izveidotas/atjaunotas vairākas NBS ZS vienības: </a:t>
            </a:r>
          </a:p>
          <a:p>
            <a:pPr marL="342900" indent="-342900" algn="just">
              <a:lnSpc>
                <a:spcPct val="120000"/>
              </a:lnSpc>
            </a:pPr>
            <a:r>
              <a:rPr lang="lv-LV" sz="1400" b="1" dirty="0" smtClean="0">
                <a:solidFill>
                  <a:schemeClr val="tx1"/>
                </a:solidFill>
              </a:rPr>
              <a:t>Vidzemes 2. Brigādē: </a:t>
            </a:r>
          </a:p>
          <a:p>
            <a:pPr marL="342900" indent="-342900" algn="just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lv-LV" sz="1400" dirty="0" smtClean="0">
                <a:solidFill>
                  <a:schemeClr val="tx1"/>
                </a:solidFill>
              </a:rPr>
              <a:t>Kaujas atbalsta rotas - 22. kājnieku bataljonā un 25. kājnieku bataljonā </a:t>
            </a:r>
          </a:p>
          <a:p>
            <a:pPr marL="342900" indent="-342900" algn="just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lv-LV" sz="1400" dirty="0" smtClean="0">
                <a:solidFill>
                  <a:schemeClr val="tx1"/>
                </a:solidFill>
              </a:rPr>
              <a:t>atjaunots 26. kājnieku bataljonā </a:t>
            </a:r>
          </a:p>
          <a:p>
            <a:pPr marL="342900" indent="-342900" algn="just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lv-LV" sz="1400" dirty="0" err="1" smtClean="0">
                <a:solidFill>
                  <a:schemeClr val="tx1"/>
                </a:solidFill>
              </a:rPr>
              <a:t>kiberaizsardzības</a:t>
            </a:r>
            <a:r>
              <a:rPr lang="lv-LV" sz="1400" dirty="0" smtClean="0">
                <a:solidFill>
                  <a:schemeClr val="tx1"/>
                </a:solidFill>
              </a:rPr>
              <a:t> nodaļas </a:t>
            </a:r>
          </a:p>
          <a:p>
            <a:pPr marL="342900" indent="-342900" algn="just">
              <a:lnSpc>
                <a:spcPct val="120000"/>
              </a:lnSpc>
            </a:pPr>
            <a:r>
              <a:rPr lang="lv-LV" sz="1400" b="1" dirty="0" smtClean="0">
                <a:solidFill>
                  <a:schemeClr val="tx1"/>
                </a:solidFill>
              </a:rPr>
              <a:t>Latgales 3. Brigādē: </a:t>
            </a:r>
          </a:p>
          <a:p>
            <a:pPr marL="342900" indent="-342900" algn="just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lv-LV" sz="1400" dirty="0" smtClean="0">
                <a:solidFill>
                  <a:schemeClr val="tx1"/>
                </a:solidFill>
              </a:rPr>
              <a:t>36. kaujas atbalsta bataljons kā profesionālā dienesta vienība</a:t>
            </a:r>
          </a:p>
          <a:p>
            <a:pPr indent="-228600" algn="just">
              <a:lnSpc>
                <a:spcPct val="120000"/>
              </a:lnSpc>
            </a:pPr>
            <a:r>
              <a:rPr lang="lv-LV" altLang="lv-LV" sz="1400" dirty="0" smtClean="0">
                <a:solidFill>
                  <a:schemeClr val="tx1"/>
                </a:solidFill>
              </a:rPr>
              <a:t>36. bataljons nodrošināja trīs gadu dežūra </a:t>
            </a:r>
            <a:r>
              <a:rPr lang="lv-LV" sz="1400" dirty="0" smtClean="0">
                <a:solidFill>
                  <a:schemeClr val="tx1"/>
                </a:solidFill>
              </a:rPr>
              <a:t>NATO Sevišķi ātrās reaģēšanas spēku sastāvā.</a:t>
            </a:r>
            <a:endParaRPr lang="lv-LV" sz="1400" dirty="0">
              <a:solidFill>
                <a:schemeClr val="tx1"/>
              </a:solidFill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1BB0960-B560-4750-B972-A3D91E0985F2}"/>
              </a:ext>
            </a:extLst>
          </p:cNvPr>
          <p:cNvGrpSpPr/>
          <p:nvPr/>
        </p:nvGrpSpPr>
        <p:grpSpPr>
          <a:xfrm>
            <a:off x="121702" y="2022806"/>
            <a:ext cx="6057356" cy="3780466"/>
            <a:chOff x="1629877" y="998139"/>
            <a:chExt cx="9002627" cy="5169600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4F42555B-5B91-4C40-A0EB-FEBC1877FCA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888554" y="1035002"/>
              <a:ext cx="8743950" cy="5095875"/>
            </a:xfrm>
            <a:prstGeom prst="rect">
              <a:avLst/>
            </a:prstGeom>
          </p:spPr>
        </p:pic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7C39921A-F92A-4128-AAE2-7E467E44738C}"/>
                </a:ext>
              </a:extLst>
            </p:cNvPr>
            <p:cNvSpPr/>
            <p:nvPr/>
          </p:nvSpPr>
          <p:spPr>
            <a:xfrm>
              <a:off x="1629877" y="998139"/>
              <a:ext cx="8856984" cy="5169600"/>
            </a:xfrm>
            <a:prstGeom prst="rect">
              <a:avLst/>
            </a:prstGeom>
            <a:blipFill dpi="0" rotWithShape="1">
              <a:blip r:embed="rId3">
                <a:alphaModFix amt="40000"/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lv-LV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E3AEE5AD-2EDD-4323-A3FB-DBF97E4BF6CB}"/>
                </a:ext>
              </a:extLst>
            </p:cNvPr>
            <p:cNvSpPr txBox="1"/>
            <p:nvPr/>
          </p:nvSpPr>
          <p:spPr>
            <a:xfrm>
              <a:off x="3275378" y="3444252"/>
              <a:ext cx="1842388" cy="5050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lv-LV" b="1" dirty="0"/>
                <a:t>4.KBDE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9A42E787-15B9-4A9F-814F-AA7D79EB54E7}"/>
                </a:ext>
              </a:extLst>
            </p:cNvPr>
            <p:cNvSpPr txBox="1"/>
            <p:nvPr/>
          </p:nvSpPr>
          <p:spPr>
            <a:xfrm>
              <a:off x="8967844" y="4267430"/>
              <a:ext cx="1639138" cy="5050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lv-LV" b="1" dirty="0"/>
                <a:t>3.LBDE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D59521FE-E1B0-4FB1-B71D-877880F09DF7}"/>
                </a:ext>
              </a:extLst>
            </p:cNvPr>
            <p:cNvSpPr txBox="1"/>
            <p:nvPr/>
          </p:nvSpPr>
          <p:spPr>
            <a:xfrm>
              <a:off x="7042134" y="2298839"/>
              <a:ext cx="1297042" cy="5050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lv-LV" b="1" dirty="0"/>
                <a:t>2.VBDE</a:t>
              </a:r>
            </a:p>
          </p:txBody>
        </p:sp>
        <p:pic>
          <p:nvPicPr>
            <p:cNvPr id="18" name="Picture 2" descr="Attēlu rezultāti vaicājumam “Zemessardzes 4. brigāde”">
              <a:extLst>
                <a:ext uri="{FF2B5EF4-FFF2-40B4-BE49-F238E27FC236}">
                  <a16:creationId xmlns:a16="http://schemas.microsoft.com/office/drawing/2014/main" id="{7B54AB49-880E-46C1-BE8A-18E88955F10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49540" y="2803882"/>
              <a:ext cx="872000" cy="12601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6" descr="Attēlu rezultāti vaicājumam “Zemessardzes 2. brigāde”">
              <a:extLst>
                <a:ext uri="{FF2B5EF4-FFF2-40B4-BE49-F238E27FC236}">
                  <a16:creationId xmlns:a16="http://schemas.microsoft.com/office/drawing/2014/main" id="{D19622ED-8D7E-4527-B93B-E753347B8B9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29273" y="1772943"/>
              <a:ext cx="852911" cy="11910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" name="Picture 12" descr="ZS 3. LBde">
              <a:extLst>
                <a:ext uri="{FF2B5EF4-FFF2-40B4-BE49-F238E27FC236}">
                  <a16:creationId xmlns:a16="http://schemas.microsoft.com/office/drawing/2014/main" id="{A01857A1-5A1D-4D95-932B-6B71E085079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61675" y="3828720"/>
              <a:ext cx="1004686" cy="12793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" name="Picture 4" descr="Attēlu rezultāti vaicājumam “Zemessardzes 1. brigāde”">
              <a:extLst>
                <a:ext uri="{FF2B5EF4-FFF2-40B4-BE49-F238E27FC236}">
                  <a16:creationId xmlns:a16="http://schemas.microsoft.com/office/drawing/2014/main" id="{D10572A3-163A-4498-873E-BEB7075795F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24149" y="2964042"/>
              <a:ext cx="1230061" cy="110705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96A0D6AF-59FB-46D9-BB4C-59278E922775}"/>
                </a:ext>
              </a:extLst>
            </p:cNvPr>
            <p:cNvSpPr txBox="1"/>
            <p:nvPr/>
          </p:nvSpPr>
          <p:spPr>
            <a:xfrm>
              <a:off x="5453322" y="3963350"/>
              <a:ext cx="1319964" cy="5050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lv-LV" b="1" dirty="0"/>
                <a:t>1.RBDE</a:t>
              </a:r>
            </a:p>
          </p:txBody>
        </p:sp>
      </p:grpSp>
      <p:sp>
        <p:nvSpPr>
          <p:cNvPr id="23" name="Slide Number Placeholder 5">
            <a:extLst>
              <a:ext uri="{FF2B5EF4-FFF2-40B4-BE49-F238E27FC236}">
                <a16:creationId xmlns:a16="http://schemas.microsoft.com/office/drawing/2014/main" id="{F586FB3E-716E-438C-9D66-D94432AF7AFF}"/>
              </a:ext>
            </a:extLst>
          </p:cNvPr>
          <p:cNvSpPr txBox="1">
            <a:spLocks/>
          </p:cNvSpPr>
          <p:nvPr/>
        </p:nvSpPr>
        <p:spPr>
          <a:xfrm>
            <a:off x="11785600" y="6553199"/>
            <a:ext cx="406400" cy="304800"/>
          </a:xfrm>
          <a:prstGeom prst="rect">
            <a:avLst/>
          </a:prstGeom>
        </p:spPr>
        <p:txBody>
          <a:bodyPr vert="horz" lIns="93957" tIns="46979" rIns="93957" bIns="46979" rtlCol="0" anchor="ctr"/>
          <a:lstStyle>
            <a:defPPr>
              <a:defRPr lang="lv-LV"/>
            </a:defPPr>
            <a:lvl1pPr marL="0" algn="r" defTabSz="939575" rtl="0" eaLnBrk="1" fontAlgn="auto" latinLnBrk="0" hangingPunct="1">
              <a:spcBef>
                <a:spcPts val="0"/>
              </a:spcBef>
              <a:spcAft>
                <a:spcPts val="0"/>
              </a:spcAft>
              <a:defRPr sz="1000" kern="1200">
                <a:solidFill>
                  <a:schemeClr val="tx1">
                    <a:tint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3957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C6DD6E-4A98-4678-8B84-CD157EC8CEB6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</a:rPr>
              <a:pPr marL="0" marR="0" lvl="0" indent="0" algn="r" defTabSz="93957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3248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Title 1">
            <a:extLst>
              <a:ext uri="{FF2B5EF4-FFF2-40B4-BE49-F238E27FC236}">
                <a16:creationId xmlns:a16="http://schemas.microsoft.com/office/drawing/2014/main" id="{33E92CD0-D6BF-4202-8039-94E3302DE6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03273" y="296000"/>
            <a:ext cx="8133027" cy="569272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ctr"/>
            <a:r>
              <a:rPr lang="lv-LV" altLang="lv-LV" sz="2400" dirty="0" smtClean="0"/>
              <a:t>NBS MILITĀRIE POLIGONI</a:t>
            </a:r>
            <a:endParaRPr lang="lv-LV" altLang="lv-LV" sz="2400" dirty="0"/>
          </a:p>
        </p:txBody>
      </p:sp>
      <p:sp>
        <p:nvSpPr>
          <p:cNvPr id="15365" name="Slide Number Placeholder 5">
            <a:extLst>
              <a:ext uri="{FF2B5EF4-FFF2-40B4-BE49-F238E27FC236}">
                <a16:creationId xmlns:a16="http://schemas.microsoft.com/office/drawing/2014/main" id="{3DC7BBB9-1221-4CCB-A6A5-A2EF8FD808F3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5306209" y="7239683"/>
            <a:ext cx="541867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5276" tIns="62639" rIns="125276" bIns="62639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3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57200" indent="-292100">
              <a:spcBef>
                <a:spcPct val="20000"/>
              </a:spcBef>
              <a:buFont typeface="Arial" panose="020B0604020202020204" pitchFamily="34" charset="0"/>
              <a:buChar char="–"/>
              <a:defRPr sz="29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914400" indent="-233363">
              <a:spcBef>
                <a:spcPct val="20000"/>
              </a:spcBef>
              <a:buFont typeface="Arial" panose="020B0604020202020204" pitchFamily="34" charset="0"/>
              <a:buChar char="•"/>
              <a:defRPr sz="2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371600" indent="-233363">
              <a:spcBef>
                <a:spcPct val="20000"/>
              </a:spcBef>
              <a:buFont typeface="Arial" panose="020B0604020202020204" pitchFamily="34" charset="0"/>
              <a:buChar char="–"/>
              <a:defRPr sz="19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828800" indent="-233363">
              <a:spcBef>
                <a:spcPct val="20000"/>
              </a:spcBef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indent="-2333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indent="-2333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indent="-2333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indent="-2333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 defTabSz="1219170">
              <a:spcBef>
                <a:spcPct val="0"/>
              </a:spcBef>
              <a:buNone/>
            </a:pPr>
            <a:fld id="{6BA54390-CFD1-47EE-9744-97A1B21CECEA}" type="slidenum">
              <a:rPr lang="en-US" altLang="lv-LV" sz="1333">
                <a:solidFill>
                  <a:srgbClr val="898989"/>
                </a:solidFill>
                <a:latin typeface="Verdana" panose="020B0604030504040204" pitchFamily="34" charset="0"/>
              </a:rPr>
              <a:pPr algn="r" defTabSz="1219170">
                <a:spcBef>
                  <a:spcPct val="0"/>
                </a:spcBef>
                <a:buNone/>
              </a:pPr>
              <a:t>3</a:t>
            </a:fld>
            <a:endParaRPr lang="en-US" altLang="lv-LV" sz="1333">
              <a:solidFill>
                <a:srgbClr val="898989"/>
              </a:solidFill>
              <a:latin typeface="Verdana" panose="020B0604030504040204" pitchFamily="34" charset="0"/>
            </a:endParaRPr>
          </a:p>
        </p:txBody>
      </p:sp>
      <p:pic>
        <p:nvPicPr>
          <p:cNvPr id="15366" name="Content Placeholder 3">
            <a:extLst>
              <a:ext uri="{FF2B5EF4-FFF2-40B4-BE49-F238E27FC236}">
                <a16:creationId xmlns:a16="http://schemas.microsoft.com/office/drawing/2014/main" id="{D2948371-2482-4F4D-8ECC-F4AE43463623}"/>
              </a:ext>
            </a:extLst>
          </p:cNvPr>
          <p:cNvPicPr>
            <a:picLocks noGrp="1"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44"/>
          <a:stretch>
            <a:fillRect/>
          </a:stretch>
        </p:blipFill>
        <p:spPr bwMode="auto">
          <a:xfrm>
            <a:off x="122344" y="1953592"/>
            <a:ext cx="5892280" cy="354881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B566F07E-D1A9-463A-BDAC-85DEA3243020}"/>
              </a:ext>
            </a:extLst>
          </p:cNvPr>
          <p:cNvGrpSpPr/>
          <p:nvPr/>
        </p:nvGrpSpPr>
        <p:grpSpPr>
          <a:xfrm>
            <a:off x="1148176" y="5725483"/>
            <a:ext cx="1491191" cy="543867"/>
            <a:chOff x="1143001" y="1988667"/>
            <a:chExt cx="1491191" cy="543867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32DCABB3-F4DC-450C-AC64-5F6C9C1081A6}"/>
                </a:ext>
              </a:extLst>
            </p:cNvPr>
            <p:cNvSpPr/>
            <p:nvPr/>
          </p:nvSpPr>
          <p:spPr>
            <a:xfrm>
              <a:off x="1143001" y="2139951"/>
              <a:ext cx="241300" cy="241300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lv-LV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lv-LV" sz="2400" dirty="0"/>
            </a:p>
          </p:txBody>
        </p:sp>
        <p:sp>
          <p:nvSpPr>
            <p:cNvPr id="15369" name="TextBox 24">
              <a:extLst>
                <a:ext uri="{FF2B5EF4-FFF2-40B4-BE49-F238E27FC236}">
                  <a16:creationId xmlns:a16="http://schemas.microsoft.com/office/drawing/2014/main" id="{D8FEE0B6-059E-4989-B2CF-C0494C32F3E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53609" y="1988667"/>
              <a:ext cx="1280583" cy="5438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3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457200" indent="-292100">
                <a:spcBef>
                  <a:spcPct val="20000"/>
                </a:spcBef>
                <a:buFont typeface="Arial" panose="020B0604020202020204" pitchFamily="34" charset="0"/>
                <a:buChar char="–"/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914400" indent="-233363">
                <a:spcBef>
                  <a:spcPct val="20000"/>
                </a:spcBef>
                <a:buFont typeface="Arial" panose="020B0604020202020204" pitchFamily="34" charset="0"/>
                <a:buChar char="•"/>
                <a:defRPr sz="25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371600" indent="-233363">
                <a:spcBef>
                  <a:spcPct val="20000"/>
                </a:spcBef>
                <a:buFont typeface="Arial" panose="020B0604020202020204" pitchFamily="34" charset="0"/>
                <a:buChar char="–"/>
                <a:defRPr sz="19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1828800" indent="-233363">
                <a:spcBef>
                  <a:spcPct val="20000"/>
                </a:spcBef>
                <a:buFont typeface="Arial" panose="020B0604020202020204" pitchFamily="34" charset="0"/>
                <a:buChar char="»"/>
                <a:defRPr sz="19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indent="-233363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9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indent="-233363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9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indent="-233363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9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indent="-233363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9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1219170">
                <a:spcBef>
                  <a:spcPct val="0"/>
                </a:spcBef>
                <a:buNone/>
              </a:pPr>
              <a:r>
                <a:rPr lang="lv-LV" altLang="lv-LV" sz="1467" b="1" dirty="0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Esošie poligoni</a:t>
              </a:r>
            </a:p>
          </p:txBody>
        </p:sp>
      </p:grpSp>
      <p:sp>
        <p:nvSpPr>
          <p:cNvPr id="2" name="Speech Bubble: Rectangle 1">
            <a:extLst>
              <a:ext uri="{FF2B5EF4-FFF2-40B4-BE49-F238E27FC236}">
                <a16:creationId xmlns:a16="http://schemas.microsoft.com/office/drawing/2014/main" id="{330C76BE-B552-4B48-B4FC-9BB8C01236DB}"/>
              </a:ext>
            </a:extLst>
          </p:cNvPr>
          <p:cNvSpPr/>
          <p:nvPr/>
        </p:nvSpPr>
        <p:spPr>
          <a:xfrm>
            <a:off x="333904" y="3193457"/>
            <a:ext cx="1104487" cy="254838"/>
          </a:xfrm>
          <a:prstGeom prst="wedgeRectCallout">
            <a:avLst>
              <a:gd name="adj1" fmla="val -41064"/>
              <a:gd name="adj2" fmla="val 471287"/>
            </a:avLst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lv-LV" altLang="lv-LV" sz="900" b="1" dirty="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rPr>
              <a:t>Jūrmalciema poligons</a:t>
            </a:r>
          </a:p>
        </p:txBody>
      </p:sp>
      <p:sp>
        <p:nvSpPr>
          <p:cNvPr id="71" name="Speech Bubble: Rectangle 70">
            <a:extLst>
              <a:ext uri="{FF2B5EF4-FFF2-40B4-BE49-F238E27FC236}">
                <a16:creationId xmlns:a16="http://schemas.microsoft.com/office/drawing/2014/main" id="{9548B016-F187-41B9-B025-28EF47B1CDA6}"/>
              </a:ext>
            </a:extLst>
          </p:cNvPr>
          <p:cNvSpPr/>
          <p:nvPr/>
        </p:nvSpPr>
        <p:spPr>
          <a:xfrm>
            <a:off x="2918162" y="2935483"/>
            <a:ext cx="1022223" cy="246347"/>
          </a:xfrm>
          <a:prstGeom prst="wedgeRectCallout">
            <a:avLst>
              <a:gd name="adj1" fmla="val -32211"/>
              <a:gd name="adj2" fmla="val 213073"/>
            </a:avLst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lv-LV" altLang="lv-LV" sz="900" b="1" dirty="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rPr>
              <a:t>Ādažu poligons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D1E00F1-C369-4727-8A20-78E4CC8C9261}"/>
              </a:ext>
            </a:extLst>
          </p:cNvPr>
          <p:cNvGrpSpPr/>
          <p:nvPr/>
        </p:nvGrpSpPr>
        <p:grpSpPr>
          <a:xfrm>
            <a:off x="4342808" y="2173482"/>
            <a:ext cx="1022223" cy="832797"/>
            <a:chOff x="8307917" y="1138767"/>
            <a:chExt cx="1303867" cy="1140884"/>
          </a:xfrm>
        </p:grpSpPr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8D860299-BEB3-4CF0-9597-FD13FAB9E9A6}"/>
                </a:ext>
              </a:extLst>
            </p:cNvPr>
            <p:cNvSpPr/>
            <p:nvPr/>
          </p:nvSpPr>
          <p:spPr>
            <a:xfrm>
              <a:off x="9455151" y="2135718"/>
              <a:ext cx="143933" cy="143933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lv-LV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lv-LV" sz="2400" dirty="0"/>
            </a:p>
          </p:txBody>
        </p:sp>
        <p:sp>
          <p:nvSpPr>
            <p:cNvPr id="72" name="Speech Bubble: Rectangle 71">
              <a:extLst>
                <a:ext uri="{FF2B5EF4-FFF2-40B4-BE49-F238E27FC236}">
                  <a16:creationId xmlns:a16="http://schemas.microsoft.com/office/drawing/2014/main" id="{9DCE61C7-0FE8-4BA8-8D10-05E0ED892736}"/>
                </a:ext>
              </a:extLst>
            </p:cNvPr>
            <p:cNvSpPr/>
            <p:nvPr/>
          </p:nvSpPr>
          <p:spPr>
            <a:xfrm>
              <a:off x="8307917" y="1138767"/>
              <a:ext cx="1303867" cy="366184"/>
            </a:xfrm>
            <a:prstGeom prst="wedgeRectCallout">
              <a:avLst>
                <a:gd name="adj1" fmla="val 44190"/>
                <a:gd name="adj2" fmla="val 218864"/>
              </a:avLst>
            </a:prstGeom>
            <a:solidFill>
              <a:schemeClr val="bg1"/>
            </a:solidFill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lv-LV" altLang="lv-LV" sz="900" b="1" dirty="0" err="1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rPr>
                <a:t>Lāčusila</a:t>
              </a:r>
              <a:r>
                <a:rPr lang="lv-LV" altLang="lv-LV" sz="900" b="1" dirty="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rPr>
                <a:t> poligons</a:t>
              </a:r>
            </a:p>
          </p:txBody>
        </p:sp>
      </p:grpSp>
      <p:sp>
        <p:nvSpPr>
          <p:cNvPr id="73" name="Speech Bubble: Rectangle 72">
            <a:extLst>
              <a:ext uri="{FF2B5EF4-FFF2-40B4-BE49-F238E27FC236}">
                <a16:creationId xmlns:a16="http://schemas.microsoft.com/office/drawing/2014/main" id="{10216267-C5EE-426D-9776-06D47768828C}"/>
              </a:ext>
            </a:extLst>
          </p:cNvPr>
          <p:cNvSpPr/>
          <p:nvPr/>
        </p:nvSpPr>
        <p:spPr>
          <a:xfrm>
            <a:off x="4151994" y="4209243"/>
            <a:ext cx="1862630" cy="475230"/>
          </a:xfrm>
          <a:prstGeom prst="wedgeRectCallout">
            <a:avLst>
              <a:gd name="adj1" fmla="val -14404"/>
              <a:gd name="adj2" fmla="val 148910"/>
            </a:avLst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lv-LV" altLang="lv-LV" sz="1200" b="1" dirty="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rPr>
              <a:t>Poligons «Meža Mackeviči»</a:t>
            </a:r>
          </a:p>
        </p:txBody>
      </p:sp>
      <p:sp>
        <p:nvSpPr>
          <p:cNvPr id="74" name="Speech Bubble: Rectangle 73">
            <a:extLst>
              <a:ext uri="{FF2B5EF4-FFF2-40B4-BE49-F238E27FC236}">
                <a16:creationId xmlns:a16="http://schemas.microsoft.com/office/drawing/2014/main" id="{57139822-1890-409E-98A7-E4D24E5334AD}"/>
              </a:ext>
            </a:extLst>
          </p:cNvPr>
          <p:cNvSpPr/>
          <p:nvPr/>
        </p:nvSpPr>
        <p:spPr>
          <a:xfrm>
            <a:off x="1732758" y="4931034"/>
            <a:ext cx="1056067" cy="302642"/>
          </a:xfrm>
          <a:prstGeom prst="wedgeRectCallout">
            <a:avLst>
              <a:gd name="adj1" fmla="val -49279"/>
              <a:gd name="adj2" fmla="val -284976"/>
            </a:avLst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lv-LV" altLang="lv-LV" sz="900" b="1" dirty="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rPr>
              <a:t>Poligons «Mežaine»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63958F5B-ED5C-4369-A165-0778CA819B74}"/>
              </a:ext>
            </a:extLst>
          </p:cNvPr>
          <p:cNvGrpSpPr/>
          <p:nvPr/>
        </p:nvGrpSpPr>
        <p:grpSpPr>
          <a:xfrm>
            <a:off x="3129771" y="4339884"/>
            <a:ext cx="1022223" cy="971716"/>
            <a:chOff x="6773333" y="4051300"/>
            <a:chExt cx="1305984" cy="1159934"/>
          </a:xfrm>
        </p:grpSpPr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6A937862-8706-4AE0-A298-0F4FE3EA98EF}"/>
                </a:ext>
              </a:extLst>
            </p:cNvPr>
            <p:cNvSpPr/>
            <p:nvPr/>
          </p:nvSpPr>
          <p:spPr>
            <a:xfrm>
              <a:off x="7473951" y="4051300"/>
              <a:ext cx="143933" cy="143933"/>
            </a:xfrm>
            <a:prstGeom prst="rect">
              <a:avLst/>
            </a:prstGeom>
            <a:solidFill>
              <a:srgbClr val="00B05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lv-LV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lv-LV" sz="2400" dirty="0"/>
            </a:p>
          </p:txBody>
        </p:sp>
        <p:sp>
          <p:nvSpPr>
            <p:cNvPr id="75" name="Speech Bubble: Rectangle 74">
              <a:extLst>
                <a:ext uri="{FF2B5EF4-FFF2-40B4-BE49-F238E27FC236}">
                  <a16:creationId xmlns:a16="http://schemas.microsoft.com/office/drawing/2014/main" id="{B8F6AB25-7364-466C-9488-D70CF21A3A24}"/>
                </a:ext>
              </a:extLst>
            </p:cNvPr>
            <p:cNvSpPr/>
            <p:nvPr/>
          </p:nvSpPr>
          <p:spPr>
            <a:xfrm>
              <a:off x="6773333" y="4845051"/>
              <a:ext cx="1305984" cy="366183"/>
            </a:xfrm>
            <a:prstGeom prst="wedgeRectCallout">
              <a:avLst>
                <a:gd name="adj1" fmla="val 8428"/>
                <a:gd name="adj2" fmla="val -224167"/>
              </a:avLst>
            </a:prstGeom>
            <a:solidFill>
              <a:schemeClr val="accent3">
                <a:lumMod val="60000"/>
                <a:lumOff val="40000"/>
              </a:schemeClr>
            </a:solidFill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lv-LV" sz="900" b="1" dirty="0" smtClean="0">
                  <a:solidFill>
                    <a:schemeClr val="tx1"/>
                  </a:solidFill>
                  <a:latin typeface="Verdana" panose="020B0604030504040204" pitchFamily="34" charset="0"/>
                  <a:ea typeface="Verdana" panose="020B0604030504040204" pitchFamily="34" charset="0"/>
                </a:rPr>
                <a:t>Poligons «Sēlija»</a:t>
              </a:r>
              <a:endParaRPr lang="lv-LV" sz="9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endParaRP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7DE6D6A4-E9AF-48FE-B6EC-168D61560042}"/>
              </a:ext>
            </a:extLst>
          </p:cNvPr>
          <p:cNvGrpSpPr/>
          <p:nvPr/>
        </p:nvGrpSpPr>
        <p:grpSpPr>
          <a:xfrm>
            <a:off x="4092977" y="5703951"/>
            <a:ext cx="1521883" cy="543867"/>
            <a:chOff x="1143001" y="2919999"/>
            <a:chExt cx="1521883" cy="543867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0DD8B744-9DE4-44A1-AA06-DF47E3D7322A}"/>
                </a:ext>
              </a:extLst>
            </p:cNvPr>
            <p:cNvSpPr/>
            <p:nvPr/>
          </p:nvSpPr>
          <p:spPr>
            <a:xfrm>
              <a:off x="1143001" y="3033185"/>
              <a:ext cx="241300" cy="239183"/>
            </a:xfrm>
            <a:prstGeom prst="rect">
              <a:avLst/>
            </a:prstGeom>
            <a:solidFill>
              <a:srgbClr val="00B05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lv-LV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lv-LV" sz="2400" dirty="0"/>
            </a:p>
          </p:txBody>
        </p:sp>
        <p:sp>
          <p:nvSpPr>
            <p:cNvPr id="15382" name="TextBox 24">
              <a:extLst>
                <a:ext uri="{FF2B5EF4-FFF2-40B4-BE49-F238E27FC236}">
                  <a16:creationId xmlns:a16="http://schemas.microsoft.com/office/drawing/2014/main" id="{5954AC2F-C4B9-4969-BF75-527BDF0321F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84301" y="2919999"/>
              <a:ext cx="1280583" cy="5438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3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457200" indent="-292100">
                <a:spcBef>
                  <a:spcPct val="20000"/>
                </a:spcBef>
                <a:buFont typeface="Arial" panose="020B0604020202020204" pitchFamily="34" charset="0"/>
                <a:buChar char="–"/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914400" indent="-233363">
                <a:spcBef>
                  <a:spcPct val="20000"/>
                </a:spcBef>
                <a:buFont typeface="Arial" panose="020B0604020202020204" pitchFamily="34" charset="0"/>
                <a:buChar char="•"/>
                <a:defRPr sz="25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371600" indent="-233363">
                <a:spcBef>
                  <a:spcPct val="20000"/>
                </a:spcBef>
                <a:buFont typeface="Arial" panose="020B0604020202020204" pitchFamily="34" charset="0"/>
                <a:buChar char="–"/>
                <a:defRPr sz="19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1828800" indent="-233363">
                <a:spcBef>
                  <a:spcPct val="20000"/>
                </a:spcBef>
                <a:buFont typeface="Arial" panose="020B0604020202020204" pitchFamily="34" charset="0"/>
                <a:buChar char="»"/>
                <a:defRPr sz="19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indent="-233363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9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indent="-233363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9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indent="-233363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9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indent="-233363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9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1219170">
                <a:spcBef>
                  <a:spcPct val="0"/>
                </a:spcBef>
                <a:buNone/>
              </a:pPr>
              <a:r>
                <a:rPr lang="lv-LV" altLang="lv-LV" sz="1467" b="1" dirty="0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Jaunais  poligons</a:t>
              </a:r>
            </a:p>
          </p:txBody>
        </p:sp>
      </p:grpSp>
      <p:pic>
        <p:nvPicPr>
          <p:cNvPr id="12" name="Picture 11">
            <a:extLst>
              <a:ext uri="{FF2B5EF4-FFF2-40B4-BE49-F238E27FC236}">
                <a16:creationId xmlns:a16="http://schemas.microsoft.com/office/drawing/2014/main" id="{53FB733D-C498-4E4F-A975-A588CB880C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2993" y="1953592"/>
            <a:ext cx="2740626" cy="354881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1" name="Oval 30">
            <a:extLst>
              <a:ext uri="{FF2B5EF4-FFF2-40B4-BE49-F238E27FC236}">
                <a16:creationId xmlns:a16="http://schemas.microsoft.com/office/drawing/2014/main" id="{A80796E3-97FE-4907-B918-D5E3C403E2E3}"/>
              </a:ext>
            </a:extLst>
          </p:cNvPr>
          <p:cNvSpPr/>
          <p:nvPr/>
        </p:nvSpPr>
        <p:spPr>
          <a:xfrm>
            <a:off x="4741076" y="5082355"/>
            <a:ext cx="112843" cy="105065"/>
          </a:xfrm>
          <a:prstGeom prst="ellipse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lv-LV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lv-LV" sz="2400" dirty="0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C4956E90-64CE-435A-A490-5CF7DD8C9CF7}"/>
              </a:ext>
            </a:extLst>
          </p:cNvPr>
          <p:cNvSpPr/>
          <p:nvPr/>
        </p:nvSpPr>
        <p:spPr>
          <a:xfrm>
            <a:off x="3073349" y="3572869"/>
            <a:ext cx="112843" cy="105065"/>
          </a:xfrm>
          <a:prstGeom prst="ellipse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lv-LV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lv-LV" sz="2400" dirty="0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F1D677D3-04A3-4D50-B4F5-6E972B03FA48}"/>
              </a:ext>
            </a:extLst>
          </p:cNvPr>
          <p:cNvSpPr/>
          <p:nvPr/>
        </p:nvSpPr>
        <p:spPr>
          <a:xfrm>
            <a:off x="1676336" y="4104178"/>
            <a:ext cx="112843" cy="105065"/>
          </a:xfrm>
          <a:prstGeom prst="ellipse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lv-LV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lv-LV" sz="2400" dirty="0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EB70BC44-1D7C-43B4-800D-122317925A4F}"/>
              </a:ext>
            </a:extLst>
          </p:cNvPr>
          <p:cNvSpPr/>
          <p:nvPr/>
        </p:nvSpPr>
        <p:spPr>
          <a:xfrm>
            <a:off x="365654" y="4579408"/>
            <a:ext cx="112843" cy="105065"/>
          </a:xfrm>
          <a:prstGeom prst="ellipse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lv-LV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lv-LV" sz="240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31658EF-637A-4E8B-BB73-AD4F656EA633}"/>
              </a:ext>
            </a:extLst>
          </p:cNvPr>
          <p:cNvSpPr/>
          <p:nvPr/>
        </p:nvSpPr>
        <p:spPr>
          <a:xfrm>
            <a:off x="8921844" y="1256467"/>
            <a:ext cx="3256823" cy="517064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lv-LV" sz="16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v-LV" sz="1600" dirty="0">
                <a:latin typeface="Verdana" panose="020B0604030504040204" pitchFamily="34" charset="0"/>
                <a:ea typeface="Verdana" panose="020B0604030504040204" pitchFamily="34" charset="0"/>
              </a:rPr>
              <a:t>Kopējā platība: </a:t>
            </a:r>
            <a:r>
              <a:rPr lang="lv-LV" sz="1600" b="1" dirty="0">
                <a:latin typeface="Verdana" panose="020B0604030504040204" pitchFamily="34" charset="0"/>
                <a:ea typeface="Verdana" panose="020B0604030504040204" pitchFamily="34" charset="0"/>
              </a:rPr>
              <a:t>25 605 ha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lv-LV" sz="16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v-LV" sz="1600" dirty="0">
                <a:latin typeface="Verdana" panose="020B0604030504040204" pitchFamily="34" charset="0"/>
                <a:ea typeface="Verdana" panose="020B0604030504040204" pitchFamily="34" charset="0"/>
              </a:rPr>
              <a:t>AM izstrādā </a:t>
            </a:r>
            <a:r>
              <a:rPr lang="lv-LV" sz="1600" b="1" dirty="0">
                <a:latin typeface="Verdana" panose="020B0604030504040204" pitchFamily="34" charset="0"/>
                <a:ea typeface="Verdana" panose="020B0604030504040204" pitchFamily="34" charset="0"/>
              </a:rPr>
              <a:t>atsevišķu </a:t>
            </a:r>
            <a:r>
              <a:rPr lang="lv-LV" sz="1600" b="1" u="sng" dirty="0">
                <a:latin typeface="Verdana" panose="020B0604030504040204" pitchFamily="34" charset="0"/>
                <a:ea typeface="Verdana" panose="020B0604030504040204" pitchFamily="34" charset="0"/>
              </a:rPr>
              <a:t>likumu</a:t>
            </a:r>
            <a:r>
              <a:rPr lang="lv-LV" sz="1600" dirty="0">
                <a:latin typeface="Verdana" panose="020B0604030504040204" pitchFamily="34" charset="0"/>
                <a:ea typeface="Verdana" panose="020B0604030504040204" pitchFamily="34" charset="0"/>
              </a:rPr>
              <a:t> būvniecības ātrākai uzsākšanai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lv-LV" sz="1600" b="1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v-LV" sz="1600" b="1" dirty="0">
                <a:latin typeface="Verdana" panose="020B0604030504040204" pitchFamily="34" charset="0"/>
                <a:ea typeface="Verdana" panose="020B0604030504040204" pitchFamily="34" charset="0"/>
              </a:rPr>
              <a:t>Sabiedroto </a:t>
            </a:r>
            <a:r>
              <a:rPr lang="lv-LV" sz="1600" dirty="0">
                <a:latin typeface="Verdana" panose="020B0604030504040204" pitchFamily="34" charset="0"/>
                <a:ea typeface="Verdana" panose="020B0604030504040204" pitchFamily="34" charset="0"/>
              </a:rPr>
              <a:t>un sabiedrības </a:t>
            </a:r>
            <a:r>
              <a:rPr lang="lv-LV" sz="1600" b="1" dirty="0">
                <a:latin typeface="Verdana" panose="020B0604030504040204" pitchFamily="34" charset="0"/>
                <a:ea typeface="Verdana" panose="020B0604030504040204" pitchFamily="34" charset="0"/>
              </a:rPr>
              <a:t>iesaiste poligona izveidē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lv-LV" sz="1400" b="1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r>
              <a:rPr lang="lv-LV" altLang="lv-LV" sz="1600" b="1" u="sng" dirty="0" smtClean="0">
                <a:latin typeface="Verdana" panose="020B0604030504040204" pitchFamily="34" charset="0"/>
                <a:ea typeface="Verdana" panose="020B0604030504040204" pitchFamily="34" charset="0"/>
              </a:rPr>
              <a:t>Ieguvumi</a:t>
            </a:r>
            <a:endParaRPr lang="lv-LV" altLang="lv-LV" sz="1600" b="1" u="sng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lv-LV" sz="1400" b="1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lv-LV" sz="1400" dirty="0">
                <a:latin typeface="Verdana" panose="020B0604030504040204" pitchFamily="34" charset="0"/>
                <a:ea typeface="Verdana" panose="020B0604030504040204" pitchFamily="34" charset="0"/>
              </a:rPr>
              <a:t>Ekonomiskās</a:t>
            </a:r>
            <a:r>
              <a:rPr lang="lv-LV" sz="1400" b="1" dirty="0">
                <a:latin typeface="Verdana" panose="020B0604030504040204" pitchFamily="34" charset="0"/>
                <a:ea typeface="Verdana" panose="020B0604030504040204" pitchFamily="34" charset="0"/>
              </a:rPr>
              <a:t> aktivitātes pieaugums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lv-LV" sz="1400" b="1" dirty="0">
                <a:latin typeface="Verdana" panose="020B0604030504040204" pitchFamily="34" charset="0"/>
                <a:ea typeface="Verdana" panose="020B0604030504040204" pitchFamily="34" charset="0"/>
              </a:rPr>
              <a:t>Darba iespējas </a:t>
            </a:r>
            <a:r>
              <a:rPr lang="lv-LV" sz="1400" dirty="0">
                <a:latin typeface="Verdana" panose="020B0604030504040204" pitchFamily="34" charset="0"/>
                <a:ea typeface="Verdana" panose="020B0604030504040204" pitchFamily="34" charset="0"/>
              </a:rPr>
              <a:t>vietējiem uzņēmumiem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lv-LV" sz="1400" b="1" dirty="0">
                <a:latin typeface="Verdana" panose="020B0604030504040204" pitchFamily="34" charset="0"/>
                <a:ea typeface="Verdana" panose="020B0604030504040204" pitchFamily="34" charset="0"/>
              </a:rPr>
              <a:t>Iespēja dienēt </a:t>
            </a:r>
            <a:r>
              <a:rPr lang="lv-LV" sz="1400" dirty="0">
                <a:latin typeface="Verdana" panose="020B0604030504040204" pitchFamily="34" charset="0"/>
                <a:ea typeface="Verdana" panose="020B0604030504040204" pitchFamily="34" charset="0"/>
              </a:rPr>
              <a:t>profesionālajā dienestā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lv-LV" sz="1400" b="1" dirty="0">
                <a:latin typeface="Verdana" panose="020B0604030504040204" pitchFamily="34" charset="0"/>
                <a:ea typeface="Verdana" panose="020B0604030504040204" pitchFamily="34" charset="0"/>
              </a:rPr>
              <a:t>Civilo darbinieku amati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lv-LV" sz="1400" b="1" dirty="0">
                <a:latin typeface="Verdana" panose="020B0604030504040204" pitchFamily="34" charset="0"/>
                <a:ea typeface="Verdana" panose="020B0604030504040204" pitchFamily="34" charset="0"/>
              </a:rPr>
              <a:t>NBS atbalsts </a:t>
            </a:r>
            <a:r>
              <a:rPr lang="lv-LV" sz="1400" dirty="0">
                <a:latin typeface="Verdana" panose="020B0604030504040204" pitchFamily="34" charset="0"/>
                <a:ea typeface="Verdana" panose="020B0604030504040204" pitchFamily="34" charset="0"/>
              </a:rPr>
              <a:t>pašvaldībām un iedzīvotājiem krīžu gadījumos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606B651-7306-4646-B202-4B92E621E3A2}"/>
              </a:ext>
            </a:extLst>
          </p:cNvPr>
          <p:cNvSpPr txBox="1"/>
          <p:nvPr/>
        </p:nvSpPr>
        <p:spPr>
          <a:xfrm>
            <a:off x="6142993" y="1561564"/>
            <a:ext cx="274062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lv-LV" altLang="lv-LV" b="1" dirty="0" smtClean="0"/>
              <a:t>Militārais p</a:t>
            </a:r>
            <a:r>
              <a:rPr lang="lv-LV" altLang="lv-LV" sz="1800" b="1" dirty="0" smtClean="0"/>
              <a:t>oligons «Sēlija»</a:t>
            </a:r>
            <a:endParaRPr lang="lv-LV" altLang="lv-LV" sz="1800" b="1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4F7D4AE-B2E9-4A79-AC12-598CBBDFB4F2}"/>
              </a:ext>
            </a:extLst>
          </p:cNvPr>
          <p:cNvSpPr txBox="1"/>
          <p:nvPr/>
        </p:nvSpPr>
        <p:spPr>
          <a:xfrm>
            <a:off x="1899843" y="1579688"/>
            <a:ext cx="339880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lv-LV" altLang="lv-LV" sz="1800" b="1" dirty="0"/>
              <a:t>NBS militārie poligoni Latvijā</a:t>
            </a:r>
          </a:p>
        </p:txBody>
      </p:sp>
      <p:sp>
        <p:nvSpPr>
          <p:cNvPr id="35" name="Slide Number Placeholder 5">
            <a:extLst>
              <a:ext uri="{FF2B5EF4-FFF2-40B4-BE49-F238E27FC236}">
                <a16:creationId xmlns:a16="http://schemas.microsoft.com/office/drawing/2014/main" id="{F586FB3E-716E-438C-9D66-D94432AF7AFF}"/>
              </a:ext>
            </a:extLst>
          </p:cNvPr>
          <p:cNvSpPr txBox="1">
            <a:spLocks/>
          </p:cNvSpPr>
          <p:nvPr/>
        </p:nvSpPr>
        <p:spPr>
          <a:xfrm>
            <a:off x="11785600" y="6553199"/>
            <a:ext cx="406400" cy="304800"/>
          </a:xfrm>
          <a:prstGeom prst="rect">
            <a:avLst/>
          </a:prstGeom>
        </p:spPr>
        <p:txBody>
          <a:bodyPr vert="horz" lIns="93957" tIns="46979" rIns="93957" bIns="46979" rtlCol="0" anchor="ctr"/>
          <a:lstStyle>
            <a:defPPr>
              <a:defRPr lang="lv-LV"/>
            </a:defPPr>
            <a:lvl1pPr marL="0" algn="r" defTabSz="939575" rtl="0" eaLnBrk="1" fontAlgn="auto" latinLnBrk="0" hangingPunct="1">
              <a:spcBef>
                <a:spcPts val="0"/>
              </a:spcBef>
              <a:spcAft>
                <a:spcPts val="0"/>
              </a:spcAft>
              <a:defRPr sz="1000" kern="1200">
                <a:solidFill>
                  <a:schemeClr val="tx1">
                    <a:tint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3957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C6DD6E-4A98-4678-8B84-CD157EC8CEB6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</a:rPr>
              <a:pPr marL="0" marR="0" lvl="0" indent="0" algn="r" defTabSz="93957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7518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itle 1">
            <a:extLst>
              <a:ext uri="{FF2B5EF4-FFF2-40B4-BE49-F238E27FC236}">
                <a16:creationId xmlns:a16="http://schemas.microsoft.com/office/drawing/2014/main" id="{98739FC0-3757-4960-A6A1-BEEAECE347D2}"/>
              </a:ext>
            </a:extLst>
          </p:cNvPr>
          <p:cNvSpPr txBox="1">
            <a:spLocks/>
          </p:cNvSpPr>
          <p:nvPr/>
        </p:nvSpPr>
        <p:spPr>
          <a:xfrm>
            <a:off x="3162301" y="373767"/>
            <a:ext cx="7899400" cy="569272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 cap="none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algn="ctr"/>
            <a:r>
              <a:rPr lang="lv-LV" altLang="lv-LV" sz="2400" dirty="0" smtClean="0"/>
              <a:t>INFRASTRUKTŪRAS ATTĪSTĪBA LATGALĒ</a:t>
            </a:r>
            <a:endParaRPr lang="lv-LV" altLang="lv-LV" sz="2400" dirty="0"/>
          </a:p>
        </p:txBody>
      </p:sp>
      <p:sp>
        <p:nvSpPr>
          <p:cNvPr id="46" name="Content Placeholder 2">
            <a:extLst>
              <a:ext uri="{FF2B5EF4-FFF2-40B4-BE49-F238E27FC236}">
                <a16:creationId xmlns:a16="http://schemas.microsoft.com/office/drawing/2014/main" id="{B77DF611-2EFC-4545-9A07-3E8C1D720B48}"/>
              </a:ext>
            </a:extLst>
          </p:cNvPr>
          <p:cNvSpPr txBox="1">
            <a:spLocks/>
          </p:cNvSpPr>
          <p:nvPr/>
        </p:nvSpPr>
        <p:spPr>
          <a:xfrm>
            <a:off x="407060" y="1665019"/>
            <a:ext cx="5181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667" kern="1200">
                <a:solidFill>
                  <a:schemeClr val="tx1">
                    <a:tint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626368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267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252735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133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879106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67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505473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67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3131842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67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758211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67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4384577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67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5010948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67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lv-LV" sz="1600" b="1" u="sng" dirty="0">
                <a:solidFill>
                  <a:schemeClr val="tx1"/>
                </a:solidFill>
              </a:rPr>
              <a:t>Reģionālais poligons “Meža Mackeviči”:</a:t>
            </a:r>
            <a:endParaRPr lang="lv-LV" sz="1600" u="sng" dirty="0">
              <a:solidFill>
                <a:schemeClr val="tx1"/>
              </a:solidFill>
            </a:endParaRPr>
          </a:p>
          <a:p>
            <a:pPr marL="285750" indent="-285750" algn="just">
              <a:lnSpc>
                <a:spcPct val="100000"/>
              </a:lnSpc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lv-LV" sz="1400" dirty="0">
                <a:solidFill>
                  <a:schemeClr val="tx1"/>
                </a:solidFill>
              </a:rPr>
              <a:t>Veikta piebraucamā ceļa un tilta izbūvei nepieciešamā teritorijas atsavināšana</a:t>
            </a:r>
          </a:p>
          <a:p>
            <a:pPr marL="285750" indent="-285750" algn="just">
              <a:lnSpc>
                <a:spcPct val="100000"/>
              </a:lnSpc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lv-LV" sz="1400" b="1" dirty="0">
                <a:solidFill>
                  <a:schemeClr val="tx1"/>
                </a:solidFill>
              </a:rPr>
              <a:t>Būvniecības objekti:</a:t>
            </a:r>
          </a:p>
          <a:p>
            <a:pPr marL="912118" lvl="1" indent="-285750" algn="just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lv-LV" sz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Tilta izbūves iepirkums – būvdarbi</a:t>
            </a:r>
          </a:p>
          <a:p>
            <a:pPr marL="912118" lvl="1" indent="-285750" algn="just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lv-LV" sz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300m šautuvju, granātu mešanas laukuma –iepirkums – projektēšana</a:t>
            </a:r>
          </a:p>
          <a:p>
            <a:pPr marL="285750" indent="-285750" algn="just">
              <a:lnSpc>
                <a:spcPct val="100000"/>
              </a:lnSpc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lv-LV" sz="1400" dirty="0">
                <a:solidFill>
                  <a:schemeClr val="tx1"/>
                </a:solidFill>
              </a:rPr>
              <a:t>Vidējā termiņā tiks uzsākta arī poligona atbalsta bāzes attīstības 1.kārta;</a:t>
            </a:r>
          </a:p>
          <a:p>
            <a:pPr marL="285750" indent="-285750" algn="just">
              <a:lnSpc>
                <a:spcPct val="100000"/>
              </a:lnSpc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lv-LV" sz="1400" b="1" dirty="0">
                <a:solidFill>
                  <a:schemeClr val="tx1"/>
                </a:solidFill>
              </a:rPr>
              <a:t>2021. gadā </a:t>
            </a:r>
            <a:r>
              <a:rPr lang="lv-LV" sz="1400" dirty="0" err="1">
                <a:solidFill>
                  <a:schemeClr val="tx1"/>
                </a:solidFill>
              </a:rPr>
              <a:t>Augšdaugavas</a:t>
            </a:r>
            <a:r>
              <a:rPr lang="lv-LV" sz="1400" dirty="0">
                <a:solidFill>
                  <a:schemeClr val="tx1"/>
                </a:solidFill>
              </a:rPr>
              <a:t> novada domei no AM budžeta </a:t>
            </a:r>
            <a:r>
              <a:rPr lang="lv-LV" sz="1400" b="1" dirty="0">
                <a:solidFill>
                  <a:schemeClr val="tx1"/>
                </a:solidFill>
              </a:rPr>
              <a:t>piešķirti 567 310 EUR pašvaldības autoceļa </a:t>
            </a:r>
            <a:r>
              <a:rPr lang="lv-LV" sz="1400" dirty="0">
                <a:solidFill>
                  <a:schemeClr val="tx1"/>
                </a:solidFill>
              </a:rPr>
              <a:t>''</a:t>
            </a:r>
            <a:r>
              <a:rPr lang="lv-LV" sz="1400" dirty="0" err="1">
                <a:solidFill>
                  <a:schemeClr val="tx1"/>
                </a:solidFill>
              </a:rPr>
              <a:t>Stupiņi</a:t>
            </a:r>
            <a:r>
              <a:rPr lang="lv-LV" sz="1400" dirty="0">
                <a:solidFill>
                  <a:schemeClr val="tx1"/>
                </a:solidFill>
              </a:rPr>
              <a:t>–</a:t>
            </a:r>
            <a:r>
              <a:rPr lang="lv-LV" sz="1400" dirty="0" err="1">
                <a:solidFill>
                  <a:schemeClr val="tx1"/>
                </a:solidFill>
              </a:rPr>
              <a:t>Kucini</a:t>
            </a:r>
            <a:r>
              <a:rPr lang="lv-LV" sz="1400" dirty="0">
                <a:solidFill>
                  <a:schemeClr val="tx1"/>
                </a:solidFill>
              </a:rPr>
              <a:t>–Mackeviči'' </a:t>
            </a:r>
            <a:r>
              <a:rPr lang="lv-LV" sz="1400" b="1" dirty="0">
                <a:solidFill>
                  <a:schemeClr val="tx1"/>
                </a:solidFill>
              </a:rPr>
              <a:t>pārbūvei;</a:t>
            </a:r>
          </a:p>
          <a:p>
            <a:pPr marL="285750" indent="-285750" algn="just">
              <a:lnSpc>
                <a:spcPct val="100000"/>
              </a:lnSpc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lv-LV" sz="1400" dirty="0">
                <a:solidFill>
                  <a:schemeClr val="tx1"/>
                </a:solidFill>
              </a:rPr>
              <a:t>Poligona attīstībai periodā </a:t>
            </a:r>
            <a:r>
              <a:rPr lang="lv-LV" sz="1400" b="1" dirty="0">
                <a:solidFill>
                  <a:schemeClr val="tx1"/>
                </a:solidFill>
              </a:rPr>
              <a:t>no 2022. gada līdz 2025. gadam plānoti 9,5 miljoni eiro</a:t>
            </a:r>
            <a:r>
              <a:rPr lang="lv-LV" sz="1400" dirty="0">
                <a:solidFill>
                  <a:schemeClr val="tx1"/>
                </a:solidFill>
              </a:rPr>
              <a:t>.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endParaRPr lang="lv-LV" sz="1400" dirty="0">
              <a:solidFill>
                <a:schemeClr val="tx1"/>
              </a:solidFill>
            </a:endParaRPr>
          </a:p>
        </p:txBody>
      </p:sp>
      <p:sp>
        <p:nvSpPr>
          <p:cNvPr id="47" name="Content Placeholder 3">
            <a:extLst>
              <a:ext uri="{FF2B5EF4-FFF2-40B4-BE49-F238E27FC236}">
                <a16:creationId xmlns:a16="http://schemas.microsoft.com/office/drawing/2014/main" id="{FD2939F2-B4AA-446A-B5BB-0244A6952177}"/>
              </a:ext>
            </a:extLst>
          </p:cNvPr>
          <p:cNvSpPr txBox="1">
            <a:spLocks/>
          </p:cNvSpPr>
          <p:nvPr/>
        </p:nvSpPr>
        <p:spPr>
          <a:xfrm>
            <a:off x="5995720" y="1052204"/>
            <a:ext cx="5854904" cy="2376796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lv-LV" sz="1600" b="1" u="sng" dirty="0">
                <a:latin typeface="Verdana" panose="020B0604030504040204" pitchFamily="34" charset="0"/>
                <a:ea typeface="Verdana" panose="020B0604030504040204" pitchFamily="34" charset="0"/>
              </a:rPr>
              <a:t>Lūznavas militārā bāze: 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lv-LV" sz="1400" dirty="0">
                <a:latin typeface="Verdana" panose="020B0604030504040204" pitchFamily="34" charset="0"/>
                <a:ea typeface="Verdana" panose="020B0604030504040204" pitchFamily="34" charset="0"/>
              </a:rPr>
              <a:t>Sakārtota infrastruktūra pēc īpašuma pārņemšanas no </a:t>
            </a:r>
            <a:r>
              <a:rPr lang="lv-LV" sz="1400" dirty="0" err="1">
                <a:latin typeface="Verdana" panose="020B0604030504040204" pitchFamily="34" charset="0"/>
                <a:ea typeface="Verdana" panose="020B0604030504040204" pitchFamily="34" charset="0"/>
              </a:rPr>
              <a:t>IzM</a:t>
            </a:r>
            <a:endParaRPr lang="lv-LV" sz="14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algn="just">
              <a:buFont typeface="Wingdings" panose="05000000000000000000" pitchFamily="2" charset="2"/>
              <a:buChar char="§"/>
            </a:pPr>
            <a:r>
              <a:rPr lang="lv-LV" sz="1400" b="1" dirty="0">
                <a:latin typeface="Verdana" panose="020B0604030504040204" pitchFamily="34" charset="0"/>
                <a:ea typeface="Verdana" panose="020B0604030504040204" pitchFamily="34" charset="0"/>
              </a:rPr>
              <a:t>Būvniecības objekti:</a:t>
            </a:r>
          </a:p>
          <a:p>
            <a:pPr lvl="1" algn="just"/>
            <a:r>
              <a:rPr lang="lv-LV" sz="1200" dirty="0">
                <a:latin typeface="Verdana" panose="020B0604030504040204" pitchFamily="34" charset="0"/>
                <a:ea typeface="Verdana" panose="020B0604030504040204" pitchFamily="34" charset="0"/>
              </a:rPr>
              <a:t>Bāzes 1</a:t>
            </a:r>
            <a:r>
              <a:rPr lang="lv-LV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. kārtas </a:t>
            </a:r>
            <a:r>
              <a:rPr lang="lv-LV" sz="1200" dirty="0">
                <a:latin typeface="Verdana" panose="020B0604030504040204" pitchFamily="34" charset="0"/>
                <a:ea typeface="Verdana" panose="020B0604030504040204" pitchFamily="34" charset="0"/>
              </a:rPr>
              <a:t>attīstība - projektēšana;</a:t>
            </a:r>
          </a:p>
          <a:p>
            <a:pPr lvl="1" algn="just"/>
            <a:r>
              <a:rPr lang="lv-LV" sz="1200" dirty="0">
                <a:latin typeface="Verdana" panose="020B0604030504040204" pitchFamily="34" charset="0"/>
                <a:ea typeface="Verdana" panose="020B0604030504040204" pitchFamily="34" charset="0"/>
              </a:rPr>
              <a:t>300m šautuves izbūve (</a:t>
            </a:r>
            <a:r>
              <a:rPr lang="lv-LV" sz="1200" dirty="0" err="1">
                <a:latin typeface="Verdana" panose="020B0604030504040204" pitchFamily="34" charset="0"/>
                <a:ea typeface="Verdana" panose="020B0604030504040204" pitchFamily="34" charset="0"/>
              </a:rPr>
              <a:t>t.sk.VAM</a:t>
            </a:r>
            <a:r>
              <a:rPr lang="lv-LV" sz="1200" dirty="0">
                <a:latin typeface="Verdana" panose="020B0604030504040204" pitchFamily="34" charset="0"/>
                <a:ea typeface="Verdana" panose="020B0604030504040204" pitchFamily="34" charset="0"/>
              </a:rPr>
              <a:t> vajadzībām) – iepirkums projektēšanai</a:t>
            </a:r>
          </a:p>
          <a:p>
            <a:pPr lvl="1" algn="just"/>
            <a:r>
              <a:rPr lang="lv-LV" sz="1200" dirty="0">
                <a:latin typeface="Verdana" panose="020B0604030504040204" pitchFamily="34" charset="0"/>
                <a:ea typeface="Verdana" panose="020B0604030504040204" pitchFamily="34" charset="0"/>
              </a:rPr>
              <a:t>VALIC reģionālā individuālā ekipējuma noliktavas izbūve.</a:t>
            </a:r>
            <a:endParaRPr lang="lv-LV" sz="1200" b="1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52" name="Content Placeholder 3">
            <a:extLst>
              <a:ext uri="{FF2B5EF4-FFF2-40B4-BE49-F238E27FC236}">
                <a16:creationId xmlns:a16="http://schemas.microsoft.com/office/drawing/2014/main" id="{66750889-63B4-457E-A425-3375E674B61F}"/>
              </a:ext>
            </a:extLst>
          </p:cNvPr>
          <p:cNvSpPr txBox="1">
            <a:spLocks/>
          </p:cNvSpPr>
          <p:nvPr/>
        </p:nvSpPr>
        <p:spPr>
          <a:xfrm>
            <a:off x="5995720" y="3022233"/>
            <a:ext cx="5854904" cy="81845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lv-LV" sz="1600" b="1" u="sng" dirty="0">
                <a:latin typeface="Verdana" panose="020B0604030504040204" pitchFamily="34" charset="0"/>
                <a:ea typeface="Verdana" panose="020B0604030504040204" pitchFamily="34" charset="0"/>
              </a:rPr>
              <a:t>Daugavpils un Rēzeknes ZS BN: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lv-LV" sz="1200" dirty="0">
                <a:latin typeface="Verdana" panose="020B0604030504040204" pitchFamily="34" charset="0"/>
                <a:ea typeface="Verdana" panose="020B0604030504040204" pitchFamily="34" charset="0"/>
              </a:rPr>
              <a:t>Kopējās investīcijas no 2022. gada līdz 2025. gadam </a:t>
            </a:r>
            <a:r>
              <a:rPr lang="lv-LV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plānots ~</a:t>
            </a:r>
            <a:r>
              <a:rPr lang="lv-LV" sz="1200" b="1" dirty="0" smtClean="0">
                <a:latin typeface="Verdana" panose="020B0604030504040204" pitchFamily="34" charset="0"/>
                <a:ea typeface="Verdana" panose="020B0604030504040204" pitchFamily="34" charset="0"/>
              </a:rPr>
              <a:t>2,5 </a:t>
            </a:r>
            <a:r>
              <a:rPr lang="lv-LV" sz="1200" b="1" dirty="0">
                <a:latin typeface="Verdana" panose="020B0604030504040204" pitchFamily="34" charset="0"/>
                <a:ea typeface="Verdana" panose="020B0604030504040204" pitchFamily="34" charset="0"/>
              </a:rPr>
              <a:t>miljonu eiro </a:t>
            </a:r>
            <a:r>
              <a:rPr lang="lv-LV" sz="1200" dirty="0">
                <a:latin typeface="Verdana" panose="020B0604030504040204" pitchFamily="34" charset="0"/>
                <a:ea typeface="Verdana" panose="020B0604030504040204" pitchFamily="34" charset="0"/>
              </a:rPr>
              <a:t>apmērā.</a:t>
            </a:r>
          </a:p>
          <a:p>
            <a:pPr>
              <a:buFont typeface="Wingdings" panose="05000000000000000000" pitchFamily="2" charset="2"/>
              <a:buChar char="ü"/>
            </a:pPr>
            <a:endParaRPr lang="lv-LV" sz="12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54" name="Content Placeholder 3">
            <a:extLst>
              <a:ext uri="{FF2B5EF4-FFF2-40B4-BE49-F238E27FC236}">
                <a16:creationId xmlns:a16="http://schemas.microsoft.com/office/drawing/2014/main" id="{1AC673F8-E941-432C-8690-DC9AF1F1B479}"/>
              </a:ext>
            </a:extLst>
          </p:cNvPr>
          <p:cNvSpPr txBox="1">
            <a:spLocks/>
          </p:cNvSpPr>
          <p:nvPr/>
        </p:nvSpPr>
        <p:spPr>
          <a:xfrm>
            <a:off x="5995720" y="3984398"/>
            <a:ext cx="5854904" cy="1052684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lv-LV" sz="1700" b="1" u="sng" dirty="0">
                <a:latin typeface="Verdana" panose="020B0604030504040204" pitchFamily="34" charset="0"/>
                <a:ea typeface="Verdana" panose="020B0604030504040204" pitchFamily="34" charset="0"/>
              </a:rPr>
              <a:t>Preiļu ZS BN: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lv-LV" sz="1300" dirty="0">
                <a:latin typeface="Verdana" panose="020B0604030504040204" pitchFamily="34" charset="0"/>
                <a:ea typeface="Verdana" panose="020B0604030504040204" pitchFamily="34" charset="0"/>
              </a:rPr>
              <a:t>Ekipējuma un bruņojuma noliktavas būvniecība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lv-LV" sz="1300" dirty="0">
                <a:latin typeface="Verdana" panose="020B0604030504040204" pitchFamily="34" charset="0"/>
                <a:ea typeface="Verdana" panose="020B0604030504040204" pitchFamily="34" charset="0"/>
              </a:rPr>
              <a:t>Kopējās investīcijas no 2022. gada līdz 2025. gadam plānots </a:t>
            </a:r>
            <a:r>
              <a:rPr lang="lv-LV" sz="1300" dirty="0" smtClean="0">
                <a:latin typeface="Verdana" panose="020B0604030504040204" pitchFamily="34" charset="0"/>
                <a:ea typeface="Verdana" panose="020B0604030504040204" pitchFamily="34" charset="0"/>
              </a:rPr>
              <a:t>~</a:t>
            </a:r>
            <a:r>
              <a:rPr lang="lv-LV" sz="1300" b="1" dirty="0" smtClean="0">
                <a:latin typeface="Verdana" panose="020B0604030504040204" pitchFamily="34" charset="0"/>
                <a:ea typeface="Verdana" panose="020B0604030504040204" pitchFamily="34" charset="0"/>
              </a:rPr>
              <a:t>5,5 </a:t>
            </a:r>
            <a:r>
              <a:rPr lang="lv-LV" sz="1300" b="1" dirty="0">
                <a:latin typeface="Verdana" panose="020B0604030504040204" pitchFamily="34" charset="0"/>
                <a:ea typeface="Verdana" panose="020B0604030504040204" pitchFamily="34" charset="0"/>
              </a:rPr>
              <a:t>miljonu eiro </a:t>
            </a:r>
            <a:r>
              <a:rPr lang="lv-LV" sz="1300" dirty="0">
                <a:latin typeface="Verdana" panose="020B0604030504040204" pitchFamily="34" charset="0"/>
                <a:ea typeface="Verdana" panose="020B0604030504040204" pitchFamily="34" charset="0"/>
              </a:rPr>
              <a:t>apmērā.</a:t>
            </a:r>
          </a:p>
          <a:p>
            <a:pPr>
              <a:buFont typeface="Wingdings" panose="05000000000000000000" pitchFamily="2" charset="2"/>
              <a:buChar char="ü"/>
            </a:pPr>
            <a:endParaRPr lang="lv-LV" sz="12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D98EECDC-48EF-4E04-BB8D-630CE57604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176800"/>
            <a:ext cx="2526552" cy="168015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00DF1442-1CD8-47E3-97B8-F0F584EE0EF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988" t="53216" r="41970" b="5398"/>
          <a:stretch/>
        </p:blipFill>
        <p:spPr>
          <a:xfrm>
            <a:off x="8212246" y="5176800"/>
            <a:ext cx="3979754" cy="16812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4A388B3C-9110-4132-BDC9-28F60D4E823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01264" y="5175757"/>
            <a:ext cx="2520569" cy="168120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757485D1-86B1-4AC6-8440-EC484391CD5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4682" t="65360" r="56398" b="5398"/>
          <a:stretch/>
        </p:blipFill>
        <p:spPr>
          <a:xfrm>
            <a:off x="5187406" y="5176800"/>
            <a:ext cx="2959267" cy="1681200"/>
          </a:xfrm>
          <a:prstGeom prst="rect">
            <a:avLst/>
          </a:prstGeom>
        </p:spPr>
      </p:pic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F586FB3E-716E-438C-9D66-D94432AF7AFF}"/>
              </a:ext>
            </a:extLst>
          </p:cNvPr>
          <p:cNvSpPr txBox="1">
            <a:spLocks/>
          </p:cNvSpPr>
          <p:nvPr/>
        </p:nvSpPr>
        <p:spPr>
          <a:xfrm>
            <a:off x="11785600" y="6553199"/>
            <a:ext cx="406400" cy="304800"/>
          </a:xfrm>
          <a:prstGeom prst="rect">
            <a:avLst/>
          </a:prstGeom>
        </p:spPr>
        <p:txBody>
          <a:bodyPr vert="horz" lIns="93957" tIns="46979" rIns="93957" bIns="46979" rtlCol="0" anchor="ctr"/>
          <a:lstStyle>
            <a:defPPr>
              <a:defRPr lang="lv-LV"/>
            </a:defPPr>
            <a:lvl1pPr marL="0" algn="r" defTabSz="939575" rtl="0" eaLnBrk="1" fontAlgn="auto" latinLnBrk="0" hangingPunct="1">
              <a:spcBef>
                <a:spcPts val="0"/>
              </a:spcBef>
              <a:spcAft>
                <a:spcPts val="0"/>
              </a:spcAft>
              <a:defRPr sz="1000" kern="1200">
                <a:solidFill>
                  <a:schemeClr val="tx1">
                    <a:tint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3957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C6DD6E-4A98-4678-8B84-CD157EC8CEB6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</a:rPr>
              <a:pPr marL="0" marR="0" lvl="0" indent="0" algn="r" defTabSz="93957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326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/>
          <p:cNvSpPr>
            <a:spLocks noGrp="1"/>
          </p:cNvSpPr>
          <p:nvPr>
            <p:ph type="title"/>
          </p:nvPr>
        </p:nvSpPr>
        <p:spPr>
          <a:xfrm>
            <a:off x="2765778" y="381000"/>
            <a:ext cx="7876822" cy="1036642"/>
          </a:xfrm>
        </p:spPr>
        <p:txBody>
          <a:bodyPr>
            <a:normAutofit/>
          </a:bodyPr>
          <a:lstStyle/>
          <a:p>
            <a:pPr algn="ctr"/>
            <a:r>
              <a:rPr lang="lv-LV" sz="2400" dirty="0" smtClean="0"/>
              <a:t>MILITĀRĀS MĀCĪBAS LATGALĒ</a:t>
            </a:r>
            <a:endParaRPr lang="lv-LV" sz="2400" dirty="0"/>
          </a:p>
        </p:txBody>
      </p:sp>
      <p:sp>
        <p:nvSpPr>
          <p:cNvPr id="3" name="Content Placeholder 1"/>
          <p:cNvSpPr txBox="1">
            <a:spLocks/>
          </p:cNvSpPr>
          <p:nvPr/>
        </p:nvSpPr>
        <p:spPr>
          <a:xfrm>
            <a:off x="4432300" y="1622861"/>
            <a:ext cx="7239063" cy="48688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667" kern="1200">
                <a:solidFill>
                  <a:schemeClr val="tx1">
                    <a:tint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626368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267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252735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133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879106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67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505473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67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3131842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67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758211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67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4384577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67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5010948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67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lv-LV" altLang="lv-LV" sz="1600" b="1" dirty="0" smtClean="0">
                <a:solidFill>
                  <a:schemeClr val="tx1"/>
                </a:solidFill>
              </a:rPr>
              <a:t>Šogad ZS 3. </a:t>
            </a:r>
            <a:r>
              <a:rPr lang="lv-LV" altLang="lv-LV" sz="1600" b="1" dirty="0" err="1" smtClean="0">
                <a:solidFill>
                  <a:schemeClr val="tx1"/>
                </a:solidFill>
              </a:rPr>
              <a:t>LBde</a:t>
            </a:r>
            <a:r>
              <a:rPr lang="lv-LV" altLang="lv-LV" sz="1600" b="1" dirty="0" smtClean="0">
                <a:solidFill>
                  <a:schemeClr val="tx1"/>
                </a:solidFill>
              </a:rPr>
              <a:t> zemessargi ir piedalījušies un organizējuši vairākas militārās mācības:</a:t>
            </a:r>
          </a:p>
          <a:p>
            <a:pPr marL="285750" indent="-28575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lv-LV" altLang="lv-LV" sz="1600" dirty="0" smtClean="0">
                <a:solidFill>
                  <a:schemeClr val="tx1"/>
                </a:solidFill>
              </a:rPr>
              <a:t>Kristāla Bulta (</a:t>
            </a:r>
            <a:r>
              <a:rPr lang="lv-LV" altLang="lv-LV" sz="1600" dirty="0" err="1" smtClean="0">
                <a:solidFill>
                  <a:schemeClr val="tx1"/>
                </a:solidFill>
              </a:rPr>
              <a:t>Crystal</a:t>
            </a:r>
            <a:r>
              <a:rPr lang="lv-LV" altLang="lv-LV" sz="1600" dirty="0" smtClean="0">
                <a:solidFill>
                  <a:schemeClr val="tx1"/>
                </a:solidFill>
              </a:rPr>
              <a:t> </a:t>
            </a:r>
            <a:r>
              <a:rPr lang="lv-LV" altLang="lv-LV" sz="1600" dirty="0" err="1" smtClean="0">
                <a:solidFill>
                  <a:schemeClr val="tx1"/>
                </a:solidFill>
              </a:rPr>
              <a:t>Arrow</a:t>
            </a:r>
            <a:r>
              <a:rPr lang="lv-LV" altLang="lv-LV" sz="1600" dirty="0" smtClean="0">
                <a:solidFill>
                  <a:schemeClr val="tx1"/>
                </a:solidFill>
              </a:rPr>
              <a:t>), </a:t>
            </a:r>
          </a:p>
          <a:p>
            <a:pPr marL="285750" indent="-28575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lv-LV" altLang="lv-LV" sz="1600" dirty="0" smtClean="0">
                <a:solidFill>
                  <a:schemeClr val="tx1"/>
                </a:solidFill>
              </a:rPr>
              <a:t>NAMEJS 2022 - I (iesaistot sabiedrotos – </a:t>
            </a:r>
            <a:r>
              <a:rPr lang="lv-LV" altLang="lv-LV" sz="1600" b="1" dirty="0" err="1" smtClean="0">
                <a:solidFill>
                  <a:schemeClr val="tx1"/>
                </a:solidFill>
              </a:rPr>
              <a:t>eFP</a:t>
            </a:r>
            <a:r>
              <a:rPr lang="lv-LV" altLang="lv-LV" sz="1600" dirty="0" smtClean="0">
                <a:solidFill>
                  <a:schemeClr val="tx1"/>
                </a:solidFill>
              </a:rPr>
              <a:t>, ASV, Igauniju), </a:t>
            </a:r>
          </a:p>
          <a:p>
            <a:pPr marL="285750" indent="-28575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lv-LV" altLang="lv-LV" sz="1600" dirty="0" err="1" smtClean="0">
                <a:solidFill>
                  <a:schemeClr val="tx1"/>
                </a:solidFill>
              </a:rPr>
              <a:t>Swift</a:t>
            </a:r>
            <a:r>
              <a:rPr lang="lv-LV" altLang="lv-LV" sz="1600" dirty="0" smtClean="0">
                <a:solidFill>
                  <a:schemeClr val="tx1"/>
                </a:solidFill>
              </a:rPr>
              <a:t> </a:t>
            </a:r>
            <a:r>
              <a:rPr lang="lv-LV" altLang="lv-LV" sz="1600" dirty="0" err="1" smtClean="0">
                <a:solidFill>
                  <a:schemeClr val="tx1"/>
                </a:solidFill>
              </a:rPr>
              <a:t>Response</a:t>
            </a:r>
            <a:r>
              <a:rPr lang="lv-LV" altLang="lv-LV" sz="1600" dirty="0" smtClean="0">
                <a:solidFill>
                  <a:schemeClr val="tx1"/>
                </a:solidFill>
              </a:rPr>
              <a:t> (iesaistot sabiedrotos – ASV, </a:t>
            </a:r>
            <a:r>
              <a:rPr lang="lv-LV" altLang="lv-LV" sz="1600" dirty="0" err="1" smtClean="0">
                <a:solidFill>
                  <a:schemeClr val="tx1"/>
                </a:solidFill>
              </a:rPr>
              <a:t>Poliju,Čehiju</a:t>
            </a:r>
            <a:r>
              <a:rPr lang="lv-LV" altLang="lv-LV" sz="1600" dirty="0" smtClean="0">
                <a:solidFill>
                  <a:schemeClr val="tx1"/>
                </a:solidFill>
              </a:rPr>
              <a:t>), </a:t>
            </a:r>
          </a:p>
          <a:p>
            <a:pPr marL="285750" indent="-28575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lv-LV" altLang="lv-LV" sz="1600" dirty="0" err="1" smtClean="0">
                <a:solidFill>
                  <a:schemeClr val="tx1"/>
                </a:solidFill>
              </a:rPr>
              <a:t>Baltic</a:t>
            </a:r>
            <a:r>
              <a:rPr lang="lv-LV" altLang="lv-LV" sz="1600" dirty="0" smtClean="0">
                <a:solidFill>
                  <a:schemeClr val="tx1"/>
                </a:solidFill>
              </a:rPr>
              <a:t> </a:t>
            </a:r>
            <a:r>
              <a:rPr lang="lv-LV" altLang="lv-LV" sz="1600" dirty="0" err="1" smtClean="0">
                <a:solidFill>
                  <a:schemeClr val="tx1"/>
                </a:solidFill>
              </a:rPr>
              <a:t>Zenith</a:t>
            </a:r>
            <a:r>
              <a:rPr lang="lv-LV" altLang="lv-LV" sz="1600" dirty="0" smtClean="0">
                <a:solidFill>
                  <a:schemeClr val="tx1"/>
                </a:solidFill>
              </a:rPr>
              <a:t>, (iesaistot sabiedrotos – Lietuvu),  </a:t>
            </a:r>
          </a:p>
          <a:p>
            <a:pPr marL="285750" indent="-28575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lv-LV" altLang="lv-LV" sz="1600" dirty="0" smtClean="0">
                <a:solidFill>
                  <a:schemeClr val="tx1"/>
                </a:solidFill>
              </a:rPr>
              <a:t>GRIFS III (iesaistot sabiedrotos – </a:t>
            </a:r>
            <a:r>
              <a:rPr lang="lv-LV" altLang="lv-LV" sz="1600" b="1" dirty="0" err="1" smtClean="0">
                <a:solidFill>
                  <a:schemeClr val="tx1"/>
                </a:solidFill>
              </a:rPr>
              <a:t>eFP</a:t>
            </a:r>
            <a:r>
              <a:rPr lang="lv-LV" altLang="lv-LV" sz="1600" dirty="0" smtClean="0">
                <a:solidFill>
                  <a:schemeClr val="tx1"/>
                </a:solidFill>
              </a:rPr>
              <a:t>, Lielbritāniju),</a:t>
            </a:r>
          </a:p>
          <a:p>
            <a:pPr marL="285750" indent="-28575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lv-LV" altLang="lv-LV" sz="1600" dirty="0" err="1" smtClean="0">
                <a:solidFill>
                  <a:schemeClr val="tx1"/>
                </a:solidFill>
              </a:rPr>
              <a:t>Hedgehog</a:t>
            </a:r>
            <a:r>
              <a:rPr lang="lv-LV" altLang="lv-LV" sz="1600" dirty="0" smtClean="0">
                <a:solidFill>
                  <a:schemeClr val="tx1"/>
                </a:solidFill>
              </a:rPr>
              <a:t> </a:t>
            </a:r>
            <a:r>
              <a:rPr lang="lv-LV" altLang="lv-LV" sz="1600" i="1" dirty="0" smtClean="0">
                <a:solidFill>
                  <a:schemeClr val="tx1"/>
                </a:solidFill>
              </a:rPr>
              <a:t>Igaunijā</a:t>
            </a:r>
            <a:r>
              <a:rPr lang="lv-LV" altLang="lv-LV" sz="1600" dirty="0" smtClean="0">
                <a:solidFill>
                  <a:schemeClr val="tx1"/>
                </a:solidFill>
              </a:rPr>
              <a:t>.</a:t>
            </a:r>
          </a:p>
          <a:p>
            <a:pPr algn="just">
              <a:lnSpc>
                <a:spcPct val="120000"/>
              </a:lnSpc>
            </a:pPr>
            <a:r>
              <a:rPr lang="lv-LV" sz="1600" b="1" dirty="0" smtClean="0">
                <a:solidFill>
                  <a:schemeClr val="tx1"/>
                </a:solidFill>
              </a:rPr>
              <a:t>Plānotās:</a:t>
            </a:r>
            <a:endParaRPr lang="lv-LV" sz="1600" dirty="0" smtClean="0">
              <a:solidFill>
                <a:schemeClr val="tx1"/>
              </a:solidFill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lv-LV" sz="1600" dirty="0" smtClean="0">
                <a:solidFill>
                  <a:schemeClr val="tx1"/>
                </a:solidFill>
              </a:rPr>
              <a:t>Trīs Baltijas valstu mācības – 3B KASP </a:t>
            </a:r>
            <a:r>
              <a:rPr lang="lv-LV" sz="1600" i="1" dirty="0" smtClean="0">
                <a:solidFill>
                  <a:schemeClr val="tx1"/>
                </a:solidFill>
              </a:rPr>
              <a:t>Lietuvā</a:t>
            </a:r>
            <a:r>
              <a:rPr lang="lv-LV" sz="1600" dirty="0" smtClean="0">
                <a:solidFill>
                  <a:schemeClr val="tx1"/>
                </a:solidFill>
              </a:rPr>
              <a:t>, 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lv-LV" sz="1600" dirty="0" smtClean="0">
                <a:solidFill>
                  <a:schemeClr val="tx1"/>
                </a:solidFill>
              </a:rPr>
              <a:t>Otrā daļa NAMEJS cikla mācībām – NAMEJS 2022 - II</a:t>
            </a:r>
          </a:p>
          <a:p>
            <a:pPr>
              <a:lnSpc>
                <a:spcPct val="120000"/>
              </a:lnSpc>
            </a:pPr>
            <a:endParaRPr lang="lv-LV" sz="1600" dirty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8079" r="1433" b="19712"/>
          <a:stretch/>
        </p:blipFill>
        <p:spPr>
          <a:xfrm>
            <a:off x="-19869" y="4813026"/>
            <a:ext cx="4184613" cy="204497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443" b="13426"/>
          <a:stretch/>
        </p:blipFill>
        <p:spPr>
          <a:xfrm>
            <a:off x="-19870" y="1483696"/>
            <a:ext cx="4184613" cy="181787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481"/>
          <a:stretch/>
        </p:blipFill>
        <p:spPr>
          <a:xfrm>
            <a:off x="0" y="3301571"/>
            <a:ext cx="4164744" cy="1511455"/>
          </a:xfrm>
          <a:prstGeom prst="rect">
            <a:avLst/>
          </a:prstGeom>
        </p:spPr>
      </p:pic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586FB3E-716E-438C-9D66-D94432AF7AFF}"/>
              </a:ext>
            </a:extLst>
          </p:cNvPr>
          <p:cNvSpPr txBox="1">
            <a:spLocks/>
          </p:cNvSpPr>
          <p:nvPr/>
        </p:nvSpPr>
        <p:spPr>
          <a:xfrm>
            <a:off x="11785600" y="6553199"/>
            <a:ext cx="406400" cy="304800"/>
          </a:xfrm>
          <a:prstGeom prst="rect">
            <a:avLst/>
          </a:prstGeom>
        </p:spPr>
        <p:txBody>
          <a:bodyPr vert="horz" lIns="93957" tIns="46979" rIns="93957" bIns="46979" rtlCol="0" anchor="ctr"/>
          <a:lstStyle>
            <a:defPPr>
              <a:defRPr lang="lv-LV"/>
            </a:defPPr>
            <a:lvl1pPr marL="0" algn="r" defTabSz="939575" rtl="0" eaLnBrk="1" fontAlgn="auto" latinLnBrk="0" hangingPunct="1">
              <a:spcBef>
                <a:spcPts val="0"/>
              </a:spcBef>
              <a:spcAft>
                <a:spcPts val="0"/>
              </a:spcAft>
              <a:defRPr sz="1000" kern="1200">
                <a:solidFill>
                  <a:schemeClr val="tx1">
                    <a:tint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3957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C6DD6E-4A98-4678-8B84-CD157EC8CEB6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</a:rPr>
              <a:pPr marL="0" marR="0" lvl="0" indent="0" algn="r" defTabSz="93957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8949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616200" y="479425"/>
            <a:ext cx="9067800" cy="628650"/>
          </a:xfrm>
        </p:spPr>
        <p:txBody>
          <a:bodyPr>
            <a:normAutofit/>
          </a:bodyPr>
          <a:lstStyle/>
          <a:p>
            <a:pPr algn="ctr"/>
            <a:r>
              <a:rPr lang="lv-LV" altLang="lv-LV" sz="2400" dirty="0" smtClean="0"/>
              <a:t> IEGULDĪJUMS INOVĀCIJU ATTĪSTĪBAI REĢIONĀ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3486150" y="1493839"/>
            <a:ext cx="8083550" cy="469423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667" kern="1200">
                <a:solidFill>
                  <a:schemeClr val="tx1">
                    <a:tint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626368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267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252735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133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879106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67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505473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67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3131842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67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758211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67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4384577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67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5010948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67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22860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lv-LV" altLang="lv-LV" sz="1400" b="1" dirty="0" smtClean="0">
                <a:solidFill>
                  <a:schemeClr val="tx1"/>
                </a:solidFill>
              </a:rPr>
              <a:t>Grantu programma:</a:t>
            </a:r>
          </a:p>
          <a:p>
            <a:pPr indent="-22860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lv-LV" altLang="lv-LV" sz="1400" dirty="0" smtClean="0">
                <a:solidFill>
                  <a:schemeClr val="tx1"/>
                </a:solidFill>
              </a:rPr>
              <a:t>Latgales reģionā tiek īstenoti divi grantu projekti:</a:t>
            </a:r>
          </a:p>
          <a:p>
            <a:pPr marL="482600" lvl="1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lv-LV" altLang="lv-LV" sz="1400" b="1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SIA “</a:t>
            </a:r>
            <a:r>
              <a:rPr lang="lv-LV" altLang="lv-LV" sz="1400" b="1" dirty="0" err="1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Baltic</a:t>
            </a:r>
            <a:r>
              <a:rPr lang="lv-LV" altLang="lv-LV" sz="1400" b="1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lv-LV" altLang="lv-LV" sz="1400" b="1" dirty="0" err="1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Bullet</a:t>
            </a:r>
            <a:r>
              <a:rPr lang="lv-LV" altLang="lv-LV" sz="1400" b="1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” </a:t>
            </a:r>
            <a:r>
              <a:rPr lang="lv-LV" altLang="lv-LV" sz="1400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“</a:t>
            </a:r>
            <a:r>
              <a:rPr lang="lv-LV" altLang="lv-LV" sz="1400" dirty="0" err="1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Pašeļļojošu</a:t>
            </a:r>
            <a:r>
              <a:rPr lang="lv-LV" altLang="lv-LV" sz="1400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ložu ietekmes uz </a:t>
            </a:r>
            <a:r>
              <a:rPr lang="lv-LV" altLang="lv-LV" sz="1400" dirty="0" err="1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vītņstobru</a:t>
            </a:r>
            <a:r>
              <a:rPr lang="lv-LV" altLang="lv-LV" sz="1400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izpēte”</a:t>
            </a:r>
          </a:p>
          <a:p>
            <a:pPr marL="939800" lvl="2" algn="just">
              <a:lnSpc>
                <a:spcPct val="100000"/>
              </a:lnSpc>
              <a:spcBef>
                <a:spcPts val="0"/>
              </a:spcBef>
              <a:buFontTx/>
              <a:buChar char="-"/>
            </a:pPr>
            <a:r>
              <a:rPr lang="lv-LV" altLang="lv-LV" sz="1400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finansējums 44 400 eiro (30 000 AM finansējums).</a:t>
            </a:r>
          </a:p>
          <a:p>
            <a:pPr marL="939800" lvl="2" algn="just">
              <a:lnSpc>
                <a:spcPct val="100000"/>
              </a:lnSpc>
              <a:spcBef>
                <a:spcPts val="0"/>
              </a:spcBef>
              <a:buFontTx/>
              <a:buChar char="-"/>
            </a:pPr>
            <a:r>
              <a:rPr lang="lv-LV" altLang="lv-LV" sz="1400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īstenošanas termiņš – 2023.gada decembris.</a:t>
            </a:r>
          </a:p>
          <a:p>
            <a:pPr marL="482600" lvl="1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lv-LV" altLang="lv-LV" sz="1400" b="1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SIA “ZEL&amp;K” </a:t>
            </a:r>
            <a:r>
              <a:rPr lang="lv-LV" altLang="lv-LV" sz="1400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«bieza auduma nodaļas telts izstrāde».</a:t>
            </a:r>
          </a:p>
          <a:p>
            <a:pPr marL="939800" lvl="2" algn="just">
              <a:lnSpc>
                <a:spcPct val="100000"/>
              </a:lnSpc>
              <a:spcBef>
                <a:spcPts val="0"/>
              </a:spcBef>
            </a:pPr>
            <a:r>
              <a:rPr lang="lv-LV" altLang="lv-LV" sz="1400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 finansējums 14 335 eiro (10 000 AM finansējums).</a:t>
            </a:r>
          </a:p>
          <a:p>
            <a:pPr marL="939800" lvl="2" algn="just">
              <a:lnSpc>
                <a:spcPct val="100000"/>
              </a:lnSpc>
              <a:spcBef>
                <a:spcPts val="0"/>
              </a:spcBef>
            </a:pPr>
            <a:r>
              <a:rPr lang="lv-LV" altLang="lv-LV" sz="1400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 īstenošanas termiņš 2024.gada decembris.</a:t>
            </a:r>
          </a:p>
          <a:p>
            <a:pPr indent="-22860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lv-LV" altLang="lv-LV" sz="1400" dirty="0" smtClean="0">
                <a:solidFill>
                  <a:schemeClr val="tx1"/>
                </a:solidFill>
              </a:rPr>
              <a:t>Rēzeknes Tehnoloģiju augstskola ir izveidojusi sadarbību arī ar citiem grantu projektu īstenotājiem, piesaistot studentus inovāciju grantu projektu īstenošanā.</a:t>
            </a:r>
          </a:p>
          <a:p>
            <a:pPr indent="-22860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lv-LV" altLang="lv-LV" sz="1400" b="1" dirty="0" smtClean="0">
                <a:solidFill>
                  <a:schemeClr val="tx1"/>
                </a:solidFill>
              </a:rPr>
              <a:t>Maģistrantu programma – stipendijas studentiem:</a:t>
            </a:r>
          </a:p>
          <a:p>
            <a:pPr indent="-22860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lv-LV" sz="1400" dirty="0" smtClean="0">
                <a:solidFill>
                  <a:schemeClr val="tx1"/>
                </a:solidFill>
              </a:rPr>
              <a:t>2021. gadā noslēgts līgums ar Rēzeknes Tehnoloģiju augstskolu, veicinot studējošo interesi par militāro jomu un stiprinot zinātnisko kapacitāti aizsardzības nozarē</a:t>
            </a:r>
          </a:p>
          <a:p>
            <a:pPr indent="-22860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lv-LV" sz="1400" dirty="0" smtClean="0">
                <a:solidFill>
                  <a:schemeClr val="tx1"/>
                </a:solidFill>
              </a:rPr>
              <a:t>AM stipendiju (5000 eiro) saņēma divi Rēzeknes Tehnoloģiju augstskolas  studenti, kuru darbu ietvaros tiks pētīta lāzertehnoloģiju izmantošana militāro tehniku virsmas īpašību uzlabošanai.</a:t>
            </a:r>
          </a:p>
          <a:p>
            <a:pPr indent="-22860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lv-LV" altLang="lv-LV" sz="1400" b="1" dirty="0">
              <a:solidFill>
                <a:schemeClr val="tx1"/>
              </a:solidFill>
            </a:endParaRPr>
          </a:p>
        </p:txBody>
      </p:sp>
      <p:pic>
        <p:nvPicPr>
          <p:cNvPr id="8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709"/>
          <a:stretch/>
        </p:blipFill>
        <p:spPr bwMode="auto">
          <a:xfrm>
            <a:off x="349250" y="1722439"/>
            <a:ext cx="2838450" cy="20090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" y="4295119"/>
            <a:ext cx="2838450" cy="18929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F586FB3E-716E-438C-9D66-D94432AF7AFF}"/>
              </a:ext>
            </a:extLst>
          </p:cNvPr>
          <p:cNvSpPr txBox="1">
            <a:spLocks/>
          </p:cNvSpPr>
          <p:nvPr/>
        </p:nvSpPr>
        <p:spPr>
          <a:xfrm>
            <a:off x="11785600" y="6553199"/>
            <a:ext cx="406400" cy="304800"/>
          </a:xfrm>
          <a:prstGeom prst="rect">
            <a:avLst/>
          </a:prstGeom>
        </p:spPr>
        <p:txBody>
          <a:bodyPr vert="horz" lIns="93957" tIns="46979" rIns="93957" bIns="46979" rtlCol="0" anchor="ctr"/>
          <a:lstStyle>
            <a:defPPr>
              <a:defRPr lang="lv-LV"/>
            </a:defPPr>
            <a:lvl1pPr marL="0" algn="r" defTabSz="939575" rtl="0" eaLnBrk="1" fontAlgn="auto" latinLnBrk="0" hangingPunct="1">
              <a:spcBef>
                <a:spcPts val="0"/>
              </a:spcBef>
              <a:spcAft>
                <a:spcPts val="0"/>
              </a:spcAft>
              <a:defRPr sz="1000" kern="1200">
                <a:solidFill>
                  <a:schemeClr val="tx1">
                    <a:tint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3957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C6DD6E-4A98-4678-8B84-CD157EC8CEB6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</a:rPr>
              <a:pPr marL="0" marR="0" lvl="0" indent="0" algn="r" defTabSz="93957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6207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11454" t="22276" r="4941" b="23676"/>
          <a:stretch/>
        </p:blipFill>
        <p:spPr>
          <a:xfrm>
            <a:off x="8363712" y="5213908"/>
            <a:ext cx="3837690" cy="165476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20622" y="381000"/>
            <a:ext cx="8861778" cy="1036642"/>
          </a:xfrm>
        </p:spPr>
        <p:txBody>
          <a:bodyPr>
            <a:normAutofit/>
          </a:bodyPr>
          <a:lstStyle/>
          <a:p>
            <a:pPr algn="ctr"/>
            <a:r>
              <a:rPr lang="lv-LV" sz="2400" cap="all" dirty="0" smtClean="0"/>
              <a:t>Latvijas austrumu robežas aizsardzība</a:t>
            </a:r>
            <a:endParaRPr lang="lv-LV" sz="2400" cap="all" dirty="0"/>
          </a:p>
        </p:txBody>
      </p:sp>
      <p:sp>
        <p:nvSpPr>
          <p:cNvPr id="3" name="Content Placeholder 4"/>
          <p:cNvSpPr txBox="1">
            <a:spLocks/>
          </p:cNvSpPr>
          <p:nvPr/>
        </p:nvSpPr>
        <p:spPr>
          <a:xfrm>
            <a:off x="225474" y="1815942"/>
            <a:ext cx="7465494" cy="254899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lv-LV" sz="1400" b="1" dirty="0"/>
              <a:t>NBS un ZS pastiprināja Valsts </a:t>
            </a:r>
            <a:r>
              <a:rPr lang="lv-LV" sz="1400" b="1" dirty="0" smtClean="0"/>
              <a:t>robežsardzes teritorijas </a:t>
            </a:r>
            <a:r>
              <a:rPr lang="lv-LV" sz="1400" b="1" dirty="0"/>
              <a:t>patrulēšanas un izlūkošanas kapacitāti</a:t>
            </a:r>
            <a:r>
              <a:rPr lang="lv-LV" sz="1400" dirty="0"/>
              <a:t>, lai novērstu nelegālo imigrāciju Latvijas austrumu pierobežā. </a:t>
            </a:r>
            <a:endParaRPr lang="lv-LV" sz="1400" dirty="0" smtClean="0"/>
          </a:p>
          <a:p>
            <a:pPr marL="285750" indent="-285750" algn="just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lv-LV" sz="1400" dirty="0"/>
          </a:p>
          <a:p>
            <a:pPr marL="285750" indent="-285750" algn="just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lv-LV" sz="1400" dirty="0" smtClean="0"/>
              <a:t>Atbalsts </a:t>
            </a:r>
            <a:r>
              <a:rPr lang="lv-LV" sz="1400" dirty="0" err="1" smtClean="0"/>
              <a:t>robežuzraudzībai</a:t>
            </a:r>
            <a:r>
              <a:rPr lang="lv-LV" sz="1400" dirty="0" smtClean="0"/>
              <a:t> </a:t>
            </a:r>
            <a:r>
              <a:rPr lang="lv-LV" sz="1400" dirty="0"/>
              <a:t>Ludzas novada, Krāslavas novada, Augšdaugavas novada un Daugavpils pilsētas administratīvajās </a:t>
            </a:r>
            <a:r>
              <a:rPr lang="lv-LV" sz="1400" dirty="0" smtClean="0"/>
              <a:t>teritorijās.</a:t>
            </a:r>
          </a:p>
          <a:p>
            <a:pPr marL="285750" indent="-285750" algn="just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lv-LV" sz="1400" dirty="0" smtClean="0"/>
          </a:p>
          <a:p>
            <a:pPr marL="285750" indent="-285750" algn="just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lv-LV" sz="1400" dirty="0" smtClean="0"/>
              <a:t>Aizsardzības ministrija sadarbībā </a:t>
            </a:r>
            <a:r>
              <a:rPr lang="lv-LV" sz="1400" dirty="0"/>
              <a:t>ar </a:t>
            </a:r>
            <a:r>
              <a:rPr lang="lv-LV" sz="1400" dirty="0" smtClean="0"/>
              <a:t>LMT pilnveidoja valsts </a:t>
            </a:r>
            <a:r>
              <a:rPr lang="lv-LV" sz="1400" dirty="0"/>
              <a:t>ārējās robežas </a:t>
            </a:r>
            <a:r>
              <a:rPr lang="lv-LV" sz="1400" dirty="0" smtClean="0"/>
              <a:t>tehnisko risinājumu </a:t>
            </a:r>
          </a:p>
          <a:p>
            <a:pPr marL="285750" indent="-285750" algn="just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lv-LV" sz="1400" dirty="0" smtClean="0"/>
          </a:p>
          <a:p>
            <a:pPr marL="285750" indent="-285750" algn="just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lv-LV" sz="1400" dirty="0" smtClean="0"/>
              <a:t>2021. gadā uzdevuma izpildē katru dienu iesaistījās ~ 100 karavīri/zemessargi</a:t>
            </a:r>
          </a:p>
          <a:p>
            <a:pPr marL="285750" indent="-285750" algn="just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lv-LV" sz="1400" dirty="0"/>
          </a:p>
        </p:txBody>
      </p:sp>
      <p:sp>
        <p:nvSpPr>
          <p:cNvPr id="4" name="Content Placeholder 4"/>
          <p:cNvSpPr txBox="1">
            <a:spLocks/>
          </p:cNvSpPr>
          <p:nvPr/>
        </p:nvSpPr>
        <p:spPr>
          <a:xfrm>
            <a:off x="225474" y="5194096"/>
            <a:ext cx="7465494" cy="25846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spcBef>
                <a:spcPts val="600"/>
              </a:spcBef>
            </a:pPr>
            <a:r>
              <a:rPr lang="lv-LV" sz="1400" dirty="0" smtClean="0"/>
              <a:t>2021. gada 13</a:t>
            </a:r>
            <a:r>
              <a:rPr lang="lv-LV" sz="1400" dirty="0"/>
              <a:t>. novembrī </a:t>
            </a:r>
            <a:r>
              <a:rPr lang="lv-LV" sz="1400" dirty="0" smtClean="0"/>
              <a:t>īstenotas mācības </a:t>
            </a:r>
            <a:r>
              <a:rPr lang="lv-LV" sz="1400" dirty="0"/>
              <a:t>"</a:t>
            </a:r>
            <a:r>
              <a:rPr lang="lv-LV" sz="1400" i="1" dirty="0" err="1"/>
              <a:t>Decisive</a:t>
            </a:r>
            <a:r>
              <a:rPr lang="lv-LV" sz="1400" i="1" dirty="0"/>
              <a:t> </a:t>
            </a:r>
            <a:r>
              <a:rPr lang="lv-LV" sz="1400" i="1" dirty="0" err="1"/>
              <a:t>Point</a:t>
            </a:r>
            <a:r>
              <a:rPr lang="lv-LV" sz="1400" dirty="0"/>
              <a:t>" Latgales </a:t>
            </a:r>
            <a:r>
              <a:rPr lang="lv-LV" sz="1400" dirty="0" smtClean="0"/>
              <a:t>reģionā: </a:t>
            </a:r>
          </a:p>
          <a:p>
            <a:pPr marL="285750" indent="-285750" algn="just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lv-LV" sz="1400" dirty="0" smtClean="0"/>
              <a:t>Iesaistīti ~3000 NBS karavīri un zemessargi </a:t>
            </a:r>
            <a:r>
              <a:rPr lang="lv-LV" sz="1400" dirty="0"/>
              <a:t>no visām ZS brigādēm. </a:t>
            </a:r>
            <a:endParaRPr lang="lv-LV" sz="1400" dirty="0" smtClean="0"/>
          </a:p>
          <a:p>
            <a:pPr marL="285750" indent="-285750" algn="just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lv-LV" sz="1400" dirty="0" smtClean="0"/>
              <a:t>Mērķis: stiprināt pierobežā </a:t>
            </a:r>
            <a:r>
              <a:rPr lang="lv-LV" sz="1400" dirty="0"/>
              <a:t>izvietoto NBS </a:t>
            </a:r>
            <a:r>
              <a:rPr lang="lv-LV" sz="1400" dirty="0" smtClean="0"/>
              <a:t>vienību savstarpējo sadarbību </a:t>
            </a:r>
            <a:r>
              <a:rPr lang="lv-LV" sz="1400" dirty="0"/>
              <a:t>un </a:t>
            </a:r>
            <a:r>
              <a:rPr lang="lv-LV" sz="1400" dirty="0" smtClean="0"/>
              <a:t>koordināciju </a:t>
            </a:r>
            <a:r>
              <a:rPr lang="lv-LV" sz="1400" dirty="0"/>
              <a:t>ar </a:t>
            </a:r>
            <a:r>
              <a:rPr lang="lv-LV" sz="1400" dirty="0" smtClean="0"/>
              <a:t>Valsts robežsardzi, pilnveidojot </a:t>
            </a:r>
            <a:r>
              <a:rPr lang="lv-LV" sz="1400" dirty="0"/>
              <a:t>mobilitāti un loģistikas </a:t>
            </a:r>
            <a:r>
              <a:rPr lang="lv-LV" sz="1400" dirty="0" smtClean="0"/>
              <a:t>risinājumus.</a:t>
            </a:r>
            <a:endParaRPr lang="lv-LV" sz="1400" dirty="0"/>
          </a:p>
        </p:txBody>
      </p:sp>
      <p:pic>
        <p:nvPicPr>
          <p:cNvPr id="5" name="Picture 2" descr="Valsts robežsardze: Sadarbība ar Nacionālajiem bruņotajiem spēkiem kļuvusi  vēl efektīvāka | Sargs.lv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068"/>
          <a:stretch/>
        </p:blipFill>
        <p:spPr bwMode="auto">
          <a:xfrm>
            <a:off x="8351317" y="3090439"/>
            <a:ext cx="3840683" cy="1897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49" t="6830" r="449" b="14687"/>
          <a:stretch/>
        </p:blipFill>
        <p:spPr>
          <a:xfrm>
            <a:off x="8341915" y="1164987"/>
            <a:ext cx="3850085" cy="1699667"/>
          </a:xfrm>
          <a:prstGeom prst="rect">
            <a:avLst/>
          </a:prstGeom>
        </p:spPr>
      </p:pic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F586FB3E-716E-438C-9D66-D94432AF7AFF}"/>
              </a:ext>
            </a:extLst>
          </p:cNvPr>
          <p:cNvSpPr txBox="1">
            <a:spLocks/>
          </p:cNvSpPr>
          <p:nvPr/>
        </p:nvSpPr>
        <p:spPr>
          <a:xfrm>
            <a:off x="11785600" y="6553199"/>
            <a:ext cx="406400" cy="304800"/>
          </a:xfrm>
          <a:prstGeom prst="rect">
            <a:avLst/>
          </a:prstGeom>
        </p:spPr>
        <p:txBody>
          <a:bodyPr vert="horz" lIns="93957" tIns="46979" rIns="93957" bIns="46979" rtlCol="0" anchor="ctr"/>
          <a:lstStyle>
            <a:defPPr>
              <a:defRPr lang="lv-LV"/>
            </a:defPPr>
            <a:lvl1pPr marL="0" algn="r" defTabSz="939575" rtl="0" eaLnBrk="1" fontAlgn="auto" latinLnBrk="0" hangingPunct="1">
              <a:spcBef>
                <a:spcPts val="0"/>
              </a:spcBef>
              <a:spcAft>
                <a:spcPts val="0"/>
              </a:spcAft>
              <a:defRPr sz="1000" kern="1200">
                <a:solidFill>
                  <a:schemeClr val="tx1">
                    <a:tint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3957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C6DD6E-4A98-4678-8B84-CD157EC8CEB6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</a:rPr>
              <a:pPr marL="0" marR="0" lvl="0" indent="0" algn="r" defTabSz="93957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0967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/>
          <p:cNvSpPr>
            <a:spLocks noGrp="1"/>
          </p:cNvSpPr>
          <p:nvPr>
            <p:ph type="title"/>
          </p:nvPr>
        </p:nvSpPr>
        <p:spPr>
          <a:xfrm>
            <a:off x="2765778" y="381000"/>
            <a:ext cx="8816622" cy="1036642"/>
          </a:xfrm>
        </p:spPr>
        <p:txBody>
          <a:bodyPr/>
          <a:lstStyle/>
          <a:p>
            <a:pPr algn="ctr"/>
            <a:r>
              <a:rPr lang="lv-LV" sz="2400" dirty="0"/>
              <a:t>VISAPTVEROŠA VALSTS </a:t>
            </a:r>
            <a:r>
              <a:rPr lang="lv-LV" sz="2400" dirty="0" smtClean="0"/>
              <a:t>AIZSARDZĪBA (VVA)</a:t>
            </a:r>
            <a:r>
              <a:rPr lang="lv-LV" dirty="0"/>
              <a:t/>
            </a:r>
            <a:br>
              <a:rPr lang="lv-LV" dirty="0"/>
            </a:br>
            <a:endParaRPr lang="lv-LV" dirty="0"/>
          </a:p>
        </p:txBody>
      </p:sp>
      <p:sp>
        <p:nvSpPr>
          <p:cNvPr id="3" name="Content Placeholder 4"/>
          <p:cNvSpPr txBox="1">
            <a:spLocks/>
          </p:cNvSpPr>
          <p:nvPr/>
        </p:nvSpPr>
        <p:spPr>
          <a:xfrm>
            <a:off x="248354" y="1609881"/>
            <a:ext cx="8621325" cy="52481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667" kern="1200">
                <a:solidFill>
                  <a:schemeClr val="tx1">
                    <a:tint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626368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267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252735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133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879106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67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505473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67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3131842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67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758211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67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4384577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67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5010948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67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spcBef>
                <a:spcPts val="600"/>
              </a:spcBef>
            </a:pPr>
            <a:r>
              <a:rPr lang="lv-LV" sz="1400" dirty="0" smtClean="0">
                <a:solidFill>
                  <a:schemeClr val="tx1"/>
                </a:solidFill>
              </a:rPr>
              <a:t>Informatīvie semināri un lekcijas par gatavību krīzes situācijām un aktuālo drošības situāciju: </a:t>
            </a:r>
          </a:p>
          <a:p>
            <a:pPr marL="285750" indent="-285750" algn="just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lv-LV" sz="1400" b="1" dirty="0" smtClean="0">
                <a:solidFill>
                  <a:schemeClr val="tx1"/>
                </a:solidFill>
              </a:rPr>
              <a:t>reģionālās diskusijas par VVA:</a:t>
            </a:r>
          </a:p>
          <a:p>
            <a:pPr marL="971550" lvl="1" indent="-285750" algn="just">
              <a:lnSpc>
                <a:spcPct val="100000"/>
              </a:lnSpc>
              <a:spcBef>
                <a:spcPts val="600"/>
              </a:spcBef>
              <a:buFont typeface="Verdana" panose="020B0604030504040204" pitchFamily="34" charset="0"/>
              <a:buChar char="-"/>
            </a:pPr>
            <a:r>
              <a:rPr lang="lv-LV" sz="1400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š.g. 29. jūlijā – Latgales vēstniecībā GORS Rēzeknē (~70 reģiona pašvaldību, izglītības iestāžu, uzņēmēju, VUGD, VP, reliģiskām organizāciju, medicīnas iestāžu, mediju pārstāvji) </a:t>
            </a:r>
          </a:p>
          <a:p>
            <a:pPr marL="971550" lvl="1" indent="-285750" algn="just">
              <a:lnSpc>
                <a:spcPct val="100000"/>
              </a:lnSpc>
              <a:spcBef>
                <a:spcPts val="600"/>
              </a:spcBef>
              <a:buFont typeface="Verdana" panose="020B0604030504040204" pitchFamily="34" charset="0"/>
              <a:buChar char="-"/>
            </a:pPr>
            <a:r>
              <a:rPr lang="lv-LV" sz="1400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š.g. 19.augustā – Vidzemē (Dikļu pilī) </a:t>
            </a:r>
          </a:p>
          <a:p>
            <a:pPr lvl="1" algn="just">
              <a:lnSpc>
                <a:spcPct val="100000"/>
              </a:lnSpc>
              <a:spcBef>
                <a:spcPts val="600"/>
              </a:spcBef>
            </a:pPr>
            <a:endParaRPr lang="lv-LV" sz="1400" dirty="0" smtClean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85750" indent="-285750" algn="just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lv-LV" sz="1400" b="1" dirty="0" smtClean="0">
                <a:solidFill>
                  <a:schemeClr val="tx1"/>
                </a:solidFill>
              </a:rPr>
              <a:t>lekciju cikls vidusskolām “Aizsardzības nozares aktualitātes: kā sagatavoties krīzes situācijām?”</a:t>
            </a:r>
          </a:p>
          <a:p>
            <a:pPr marL="971550" lvl="1" indent="-285750" algn="just">
              <a:lnSpc>
                <a:spcPct val="100000"/>
              </a:lnSpc>
              <a:spcBef>
                <a:spcPts val="600"/>
              </a:spcBef>
            </a:pPr>
            <a:r>
              <a:rPr lang="lv-LV" sz="1400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Daugavpils, Rēzeknes un Jēkabpils skolās lekcijas ~200 jauniešiem par 72h gatavību (72h krīzes somu, rīcību krīzes situācijām, iespēju iesaistīties valsts aizsardzībā) </a:t>
            </a:r>
          </a:p>
          <a:p>
            <a:pPr marL="971550" lvl="1" indent="-285750" algn="just">
              <a:lnSpc>
                <a:spcPct val="100000"/>
              </a:lnSpc>
              <a:spcBef>
                <a:spcPts val="600"/>
              </a:spcBef>
            </a:pPr>
            <a:r>
              <a:rPr lang="lv-LV" sz="1400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Apdraudējuma pārvarēšanas mācības pašvaldību civilās aizsardzības komisijām (aprīlī notika Aizkrauklē, 26. augustā notiks Ludzā, septembrī – Preiļu, Līvānu, Krāslavas, Jēkabpils pašvaldībām)</a:t>
            </a:r>
          </a:p>
          <a:p>
            <a:pPr lvl="1" algn="just">
              <a:lnSpc>
                <a:spcPct val="100000"/>
              </a:lnSpc>
              <a:spcBef>
                <a:spcPts val="600"/>
              </a:spcBef>
            </a:pPr>
            <a:endParaRPr lang="lv-LV" sz="1400" dirty="0" smtClean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85750" indent="-285750" algn="just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lv-LV" sz="1400" b="1" dirty="0" smtClean="0">
                <a:solidFill>
                  <a:schemeClr val="tx1"/>
                </a:solidFill>
              </a:rPr>
              <a:t>seminārs Latgales reģiona bibliotekāru iesaiste seminārā “Drošība, medijpratība un emocionālā inteliģence krīzes situācijās” </a:t>
            </a:r>
            <a:r>
              <a:rPr lang="lv-LV" sz="1400" dirty="0" smtClean="0">
                <a:solidFill>
                  <a:schemeClr val="tx1"/>
                </a:solidFill>
              </a:rPr>
              <a:t>un iesaiste bukleta “Kā rīkoties krīzes situācijā” izdalē iedzīvotājiem. </a:t>
            </a:r>
            <a:endParaRPr lang="lv-LV" sz="1400" dirty="0">
              <a:solidFill>
                <a:schemeClr val="tx1"/>
              </a:solidFill>
            </a:endParaRPr>
          </a:p>
        </p:txBody>
      </p:sp>
      <p:pic>
        <p:nvPicPr>
          <p:cNvPr id="4" name="Picture 5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4211" y="1266922"/>
            <a:ext cx="2872375" cy="358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7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5037" y="4822497"/>
            <a:ext cx="2941549" cy="18565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86FB3E-716E-438C-9D66-D94432AF7AFF}"/>
              </a:ext>
            </a:extLst>
          </p:cNvPr>
          <p:cNvSpPr txBox="1">
            <a:spLocks/>
          </p:cNvSpPr>
          <p:nvPr/>
        </p:nvSpPr>
        <p:spPr>
          <a:xfrm>
            <a:off x="11785600" y="6553199"/>
            <a:ext cx="406400" cy="304800"/>
          </a:xfrm>
          <a:prstGeom prst="rect">
            <a:avLst/>
          </a:prstGeom>
        </p:spPr>
        <p:txBody>
          <a:bodyPr vert="horz" lIns="93957" tIns="46979" rIns="93957" bIns="46979" rtlCol="0" anchor="ctr"/>
          <a:lstStyle>
            <a:defPPr>
              <a:defRPr lang="lv-LV"/>
            </a:defPPr>
            <a:lvl1pPr marL="0" algn="r" defTabSz="939575" rtl="0" eaLnBrk="1" fontAlgn="auto" latinLnBrk="0" hangingPunct="1">
              <a:spcBef>
                <a:spcPts val="0"/>
              </a:spcBef>
              <a:spcAft>
                <a:spcPts val="0"/>
              </a:spcAft>
              <a:defRPr sz="1000" kern="1200">
                <a:solidFill>
                  <a:schemeClr val="tx1">
                    <a:tint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3957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C6DD6E-4A98-4678-8B84-CD157EC8CEB6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</a:rPr>
              <a:pPr marL="0" marR="0" lvl="0" indent="0" algn="r" defTabSz="93957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8308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1555</TotalTime>
  <Words>892</Words>
  <Application>Microsoft Office PowerPoint</Application>
  <PresentationFormat>Widescreen</PresentationFormat>
  <Paragraphs>124</Paragraphs>
  <Slides>8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Verdana</vt:lpstr>
      <vt:lpstr>Wingdings</vt:lpstr>
      <vt:lpstr>Office Theme</vt:lpstr>
      <vt:lpstr>AIZSARDZĪBAS NOZARES AKTUALITĀTES LATGALES REĢIONĀ</vt:lpstr>
      <vt:lpstr>DROŠĪBA</vt:lpstr>
      <vt:lpstr>NBS MILITĀRIE POLIGONI</vt:lpstr>
      <vt:lpstr>PowerPoint Presentation</vt:lpstr>
      <vt:lpstr>MILITĀRĀS MĀCĪBAS LATGALĒ</vt:lpstr>
      <vt:lpstr> IEGULDĪJUMS INOVĀCIJU ATTĪSTĪBAI REĢIONĀ</vt:lpstr>
      <vt:lpstr>Latvijas austrumu robežas aizsardzība</vt:lpstr>
      <vt:lpstr>VISAPTVEROŠA VALSTS AIZSARDZĪBA (VVA)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AIZSARDZĪBAS NOZARES AKTUALITĀTES 2020</dc:title>
  <dc:creator>Girts Strepmanis</dc:creator>
  <cp:lastModifiedBy>Līva Bērziņa</cp:lastModifiedBy>
  <cp:revision>181</cp:revision>
  <cp:lastPrinted>2022-08-12T05:17:59Z</cp:lastPrinted>
  <dcterms:created xsi:type="dcterms:W3CDTF">2020-10-30T11:32:45Z</dcterms:created>
  <dcterms:modified xsi:type="dcterms:W3CDTF">2022-08-22T11:56:17Z</dcterms:modified>
</cp:coreProperties>
</file>