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2.xml" ContentType="application/vnd.openxmlformats-officedocument.drawingml.chartshapes+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3.xml" ContentType="application/vnd.openxmlformats-officedocument.drawingml.chartshapes+xml"/>
  <Override PartName="/ppt/notesSlides/notesSlide2.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23"/>
  </p:notesMasterIdLst>
  <p:sldIdLst>
    <p:sldId id="353" r:id="rId3"/>
    <p:sldId id="347" r:id="rId4"/>
    <p:sldId id="287" r:id="rId5"/>
    <p:sldId id="360" r:id="rId6"/>
    <p:sldId id="348" r:id="rId7"/>
    <p:sldId id="361" r:id="rId8"/>
    <p:sldId id="351" r:id="rId9"/>
    <p:sldId id="332" r:id="rId10"/>
    <p:sldId id="339" r:id="rId11"/>
    <p:sldId id="328" r:id="rId12"/>
    <p:sldId id="337" r:id="rId13"/>
    <p:sldId id="345" r:id="rId14"/>
    <p:sldId id="356" r:id="rId15"/>
    <p:sldId id="258" r:id="rId16"/>
    <p:sldId id="357" r:id="rId17"/>
    <p:sldId id="350" r:id="rId18"/>
    <p:sldId id="352" r:id="rId19"/>
    <p:sldId id="277" r:id="rId20"/>
    <p:sldId id="354" r:id="rId21"/>
    <p:sldId id="359" r:id="rId22"/>
  </p:sldIdLst>
  <p:sldSz cx="12192000" cy="6858000"/>
  <p:notesSz cx="6858000" cy="9144000"/>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8235"/>
    <a:srgbClr val="70AD47"/>
    <a:srgbClr val="ED7D31"/>
    <a:srgbClr val="7F9ED7"/>
    <a:srgbClr val="9999FF"/>
    <a:srgbClr val="8FAADC"/>
    <a:srgbClr val="9DC3E6"/>
    <a:srgbClr val="FC9204"/>
    <a:srgbClr val="FFC000"/>
    <a:srgbClr val="FCA3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17" d="100"/>
          <a:sy n="117" d="100"/>
        </p:scale>
        <p:origin x="247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3-6C45-4E65-B44F-FA003DA28702}"/>
              </c:ext>
            </c:extLst>
          </c:dPt>
          <c:dPt>
            <c:idx val="1"/>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4-6C45-4E65-B44F-FA003DA28702}"/>
              </c:ext>
            </c:extLst>
          </c:dPt>
          <c:dPt>
            <c:idx val="2"/>
            <c:bubble3D val="0"/>
            <c:spPr>
              <a:solidFill>
                <a:srgbClr val="FFC000"/>
              </a:solidFill>
              <a:ln w="19050">
                <a:solidFill>
                  <a:schemeClr val="lt1"/>
                </a:solidFill>
              </a:ln>
              <a:effectLst/>
            </c:spPr>
            <c:extLst>
              <c:ext xmlns:c16="http://schemas.microsoft.com/office/drawing/2014/chart" uri="{C3380CC4-5D6E-409C-BE32-E72D297353CC}">
                <c16:uniqueId val="{00000005-6C45-4E65-B44F-FA003DA28702}"/>
              </c:ext>
            </c:extLst>
          </c:dPt>
          <c:dPt>
            <c:idx val="3"/>
            <c:bubble3D val="0"/>
            <c:spPr>
              <a:solidFill>
                <a:srgbClr val="C00000"/>
              </a:solidFill>
              <a:ln w="19050">
                <a:solidFill>
                  <a:schemeClr val="lt1"/>
                </a:solidFill>
              </a:ln>
              <a:effectLst/>
            </c:spPr>
            <c:extLst>
              <c:ext xmlns:c16="http://schemas.microsoft.com/office/drawing/2014/chart" uri="{C3380CC4-5D6E-409C-BE32-E72D297353CC}">
                <c16:uniqueId val="{00000002-6C45-4E65-B44F-FA003DA28702}"/>
              </c:ext>
            </c:extLst>
          </c:dPt>
          <c:cat>
            <c:strRef>
              <c:f>Sheet1!$A$2:$A$5</c:f>
              <c:strCache>
                <c:ptCount val="4"/>
                <c:pt idx="0">
                  <c:v>Nebija iespējams novērtēt</c:v>
                </c:pt>
                <c:pt idx="1">
                  <c:v>Ar statusu "atbilst" patvertnes ierīkošanai</c:v>
                </c:pt>
                <c:pt idx="2">
                  <c:v>Ar statusu "daļēji atbilst" patvertnes ierīkošanai</c:v>
                </c:pt>
                <c:pt idx="3">
                  <c:v>Ar statusu "neatbilst" patvertnes ierīkošanai</c:v>
                </c:pt>
              </c:strCache>
            </c:strRef>
          </c:cat>
          <c:val>
            <c:numRef>
              <c:f>Sheet1!$B$2:$B$5</c:f>
              <c:numCache>
                <c:formatCode>General</c:formatCode>
                <c:ptCount val="4"/>
                <c:pt idx="0">
                  <c:v>1270</c:v>
                </c:pt>
                <c:pt idx="1">
                  <c:v>407</c:v>
                </c:pt>
                <c:pt idx="2">
                  <c:v>1278</c:v>
                </c:pt>
                <c:pt idx="3">
                  <c:v>1755</c:v>
                </c:pt>
              </c:numCache>
            </c:numRef>
          </c:val>
          <c:extLst>
            <c:ext xmlns:c16="http://schemas.microsoft.com/office/drawing/2014/chart" uri="{C3380CC4-5D6E-409C-BE32-E72D297353CC}">
              <c16:uniqueId val="{00000000-6C45-4E65-B44F-FA003DA28702}"/>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1784940944881896E-2"/>
          <c:y val="1.4243582103340724E-2"/>
          <c:w val="0.94226123687664032"/>
          <c:h val="0.66765039246967728"/>
        </c:manualLayout>
      </c:layout>
      <c:barChart>
        <c:barDir val="col"/>
        <c:grouping val="clustered"/>
        <c:varyColors val="0"/>
        <c:ser>
          <c:idx val="0"/>
          <c:order val="0"/>
          <c:tx>
            <c:strRef>
              <c:f>Sheet1!$B$1</c:f>
              <c:strCache>
                <c:ptCount val="1"/>
                <c:pt idx="0">
                  <c:v>MK rīkojumā noteiktais sasniegtais rādītājs</c:v>
                </c:pt>
              </c:strCache>
            </c:strRef>
          </c:tx>
          <c:spPr>
            <a:solidFill>
              <a:schemeClr val="accent1"/>
            </a:solidFill>
            <a:ln>
              <a:noFill/>
            </a:ln>
            <a:effectLst/>
          </c:spPr>
          <c:invertIfNegative val="0"/>
          <c:cat>
            <c:strRef>
              <c:f>Sheet1!$A$2:$A$43</c:f>
              <c:strCache>
                <c:ptCount val="42"/>
                <c:pt idx="0">
                  <c:v>Valsts</c:v>
                </c:pt>
                <c:pt idx="1">
                  <c:v>Alūksnes novada pašvaldība</c:v>
                </c:pt>
                <c:pt idx="2">
                  <c:v>Aizkraukles novada pašvaldība</c:v>
                </c:pt>
                <c:pt idx="3">
                  <c:v>Augšdaugavas novada pašvaldība</c:v>
                </c:pt>
                <c:pt idx="4">
                  <c:v>Ādažu novada pašvaldība</c:v>
                </c:pt>
                <c:pt idx="5">
                  <c:v>Balvu novada pašvaldība</c:v>
                </c:pt>
                <c:pt idx="6">
                  <c:v>Bauskas novada pašvaldība</c:v>
                </c:pt>
                <c:pt idx="7">
                  <c:v>Cēsu novada pašvaldība</c:v>
                </c:pt>
                <c:pt idx="8">
                  <c:v>Dobeles novada pašvaldība</c:v>
                </c:pt>
                <c:pt idx="9">
                  <c:v>Daugavpils valstspilsētas pašvaldība</c:v>
                </c:pt>
                <c:pt idx="10">
                  <c:v>Dienvidkurzemes novada pašvaldība</c:v>
                </c:pt>
                <c:pt idx="11">
                  <c:v>Gulbenes novada pašvaldība</c:v>
                </c:pt>
                <c:pt idx="12">
                  <c:v>Jelgavas novada pašvaldība</c:v>
                </c:pt>
                <c:pt idx="13">
                  <c:v>Jelgavas valstspilsētas pašvaldība</c:v>
                </c:pt>
                <c:pt idx="14">
                  <c:v>Jēkabpils novada pašvaldība</c:v>
                </c:pt>
                <c:pt idx="15">
                  <c:v>Jūrmalas valstspilsētas pašvaldība</c:v>
                </c:pt>
                <c:pt idx="16">
                  <c:v>Ķekavas novada pašvaldība</c:v>
                </c:pt>
                <c:pt idx="17">
                  <c:v>Krāslavas novada pašvaldība</c:v>
                </c:pt>
                <c:pt idx="18">
                  <c:v>Kuldīgas novada pašvaldība</c:v>
                </c:pt>
                <c:pt idx="19">
                  <c:v>Limbažu novada pašvaldība</c:v>
                </c:pt>
                <c:pt idx="20">
                  <c:v>Liepājas valstspilsētas pašvaldība</c:v>
                </c:pt>
                <c:pt idx="21">
                  <c:v>Ludzas novada pašvaldība</c:v>
                </c:pt>
                <c:pt idx="22">
                  <c:v>Līvānu novada pašvaldība</c:v>
                </c:pt>
                <c:pt idx="23">
                  <c:v>Mārupes novada pašvaldība</c:v>
                </c:pt>
                <c:pt idx="24">
                  <c:v>Madonas novada pašvaldība</c:v>
                </c:pt>
                <c:pt idx="25">
                  <c:v>Ogres novada pašvaldība</c:v>
                </c:pt>
                <c:pt idx="26">
                  <c:v>Olaines novada pašvaldība</c:v>
                </c:pt>
                <c:pt idx="27">
                  <c:v>Preiļu novada pašvaldība</c:v>
                </c:pt>
                <c:pt idx="28">
                  <c:v>Rīgas valstspilsētas pašvaldība</c:v>
                </c:pt>
                <c:pt idx="29">
                  <c:v>Rēzeknes novada pašvaldība</c:v>
                </c:pt>
                <c:pt idx="30">
                  <c:v>Rēzeknes valstspilsētas pašvaldība</c:v>
                </c:pt>
                <c:pt idx="31">
                  <c:v>Ropažu novada pašvaldība</c:v>
                </c:pt>
                <c:pt idx="32">
                  <c:v>Salaspils novada pašvaldība</c:v>
                </c:pt>
                <c:pt idx="33">
                  <c:v>Saldus novada pašvaldība</c:v>
                </c:pt>
                <c:pt idx="34">
                  <c:v>Saulkrastu novada pašvaldība</c:v>
                </c:pt>
                <c:pt idx="35">
                  <c:v>Siguldas novada pašvaldība</c:v>
                </c:pt>
                <c:pt idx="36">
                  <c:v>Smiltenes novada pašvaldība</c:v>
                </c:pt>
                <c:pt idx="37">
                  <c:v>Talsu novada pašvaldība</c:v>
                </c:pt>
                <c:pt idx="38">
                  <c:v>Tukuma novada pašvaldība</c:v>
                </c:pt>
                <c:pt idx="39">
                  <c:v>Valkas novada pašvaldība</c:v>
                </c:pt>
                <c:pt idx="40">
                  <c:v>Valmieras novada pašvaldība</c:v>
                </c:pt>
                <c:pt idx="41">
                  <c:v>Ventspils valstspilsētas pašvaldība</c:v>
                </c:pt>
              </c:strCache>
            </c:strRef>
          </c:cat>
          <c:val>
            <c:numRef>
              <c:f>Sheet1!$B$2:$B$43</c:f>
              <c:numCache>
                <c:formatCode>General</c:formatCode>
                <c:ptCount val="42"/>
                <c:pt idx="0">
                  <c:v>117</c:v>
                </c:pt>
                <c:pt idx="1">
                  <c:v>3</c:v>
                </c:pt>
                <c:pt idx="2">
                  <c:v>7</c:v>
                </c:pt>
                <c:pt idx="3">
                  <c:v>6</c:v>
                </c:pt>
                <c:pt idx="4">
                  <c:v>6</c:v>
                </c:pt>
                <c:pt idx="5">
                  <c:v>5</c:v>
                </c:pt>
                <c:pt idx="6">
                  <c:v>10</c:v>
                </c:pt>
                <c:pt idx="7">
                  <c:v>10</c:v>
                </c:pt>
                <c:pt idx="8">
                  <c:v>7</c:v>
                </c:pt>
                <c:pt idx="9">
                  <c:v>19</c:v>
                </c:pt>
                <c:pt idx="10">
                  <c:v>8</c:v>
                </c:pt>
                <c:pt idx="11">
                  <c:v>5</c:v>
                </c:pt>
                <c:pt idx="12">
                  <c:v>8</c:v>
                </c:pt>
                <c:pt idx="13">
                  <c:v>13</c:v>
                </c:pt>
                <c:pt idx="14">
                  <c:v>10</c:v>
                </c:pt>
                <c:pt idx="15">
                  <c:v>13</c:v>
                </c:pt>
                <c:pt idx="16">
                  <c:v>8</c:v>
                </c:pt>
                <c:pt idx="17">
                  <c:v>5</c:v>
                </c:pt>
                <c:pt idx="18">
                  <c:v>7</c:v>
                </c:pt>
                <c:pt idx="19">
                  <c:v>7</c:v>
                </c:pt>
                <c:pt idx="20">
                  <c:v>16</c:v>
                </c:pt>
                <c:pt idx="21">
                  <c:v>5</c:v>
                </c:pt>
                <c:pt idx="22">
                  <c:v>3</c:v>
                </c:pt>
                <c:pt idx="23">
                  <c:v>4</c:v>
                </c:pt>
                <c:pt idx="24">
                  <c:v>7</c:v>
                </c:pt>
                <c:pt idx="25">
                  <c:v>14</c:v>
                </c:pt>
                <c:pt idx="26">
                  <c:v>5</c:v>
                </c:pt>
                <c:pt idx="27">
                  <c:v>4</c:v>
                </c:pt>
                <c:pt idx="28">
                  <c:v>148</c:v>
                </c:pt>
                <c:pt idx="29">
                  <c:v>7</c:v>
                </c:pt>
                <c:pt idx="30">
                  <c:v>6</c:v>
                </c:pt>
                <c:pt idx="31">
                  <c:v>9</c:v>
                </c:pt>
                <c:pt idx="32">
                  <c:v>6</c:v>
                </c:pt>
                <c:pt idx="33">
                  <c:v>6</c:v>
                </c:pt>
                <c:pt idx="34">
                  <c:v>2</c:v>
                </c:pt>
                <c:pt idx="35">
                  <c:v>8</c:v>
                </c:pt>
                <c:pt idx="36">
                  <c:v>4</c:v>
                </c:pt>
                <c:pt idx="37">
                  <c:v>9</c:v>
                </c:pt>
                <c:pt idx="38">
                  <c:v>11</c:v>
                </c:pt>
                <c:pt idx="39">
                  <c:v>2</c:v>
                </c:pt>
                <c:pt idx="40">
                  <c:v>12</c:v>
                </c:pt>
                <c:pt idx="41">
                  <c:v>8</c:v>
                </c:pt>
              </c:numCache>
            </c:numRef>
          </c:val>
          <c:extLst>
            <c:ext xmlns:c16="http://schemas.microsoft.com/office/drawing/2014/chart" uri="{C3380CC4-5D6E-409C-BE32-E72D297353CC}">
              <c16:uniqueId val="{00000000-5A52-438E-B41E-B6238CA7BD2D}"/>
            </c:ext>
          </c:extLst>
        </c:ser>
        <c:ser>
          <c:idx val="1"/>
          <c:order val="1"/>
          <c:tx>
            <c:strRef>
              <c:f>Sheet1!$C$1</c:f>
              <c:strCache>
                <c:ptCount val="1"/>
                <c:pt idx="0">
                  <c:v>Faktiski sasniedzamais iznākuma rādītājs</c:v>
                </c:pt>
              </c:strCache>
            </c:strRef>
          </c:tx>
          <c:spPr>
            <a:solidFill>
              <a:srgbClr val="C00000"/>
            </a:solidFill>
            <a:ln>
              <a:noFill/>
            </a:ln>
            <a:effectLst/>
          </c:spPr>
          <c:invertIfNegative val="0"/>
          <c:cat>
            <c:strRef>
              <c:f>Sheet1!$A$2:$A$43</c:f>
              <c:strCache>
                <c:ptCount val="42"/>
                <c:pt idx="0">
                  <c:v>Valsts</c:v>
                </c:pt>
                <c:pt idx="1">
                  <c:v>Alūksnes novada pašvaldība</c:v>
                </c:pt>
                <c:pt idx="2">
                  <c:v>Aizkraukles novada pašvaldība</c:v>
                </c:pt>
                <c:pt idx="3">
                  <c:v>Augšdaugavas novada pašvaldība</c:v>
                </c:pt>
                <c:pt idx="4">
                  <c:v>Ādažu novada pašvaldība</c:v>
                </c:pt>
                <c:pt idx="5">
                  <c:v>Balvu novada pašvaldība</c:v>
                </c:pt>
                <c:pt idx="6">
                  <c:v>Bauskas novada pašvaldība</c:v>
                </c:pt>
                <c:pt idx="7">
                  <c:v>Cēsu novada pašvaldība</c:v>
                </c:pt>
                <c:pt idx="8">
                  <c:v>Dobeles novada pašvaldība</c:v>
                </c:pt>
                <c:pt idx="9">
                  <c:v>Daugavpils valstspilsētas pašvaldība</c:v>
                </c:pt>
                <c:pt idx="10">
                  <c:v>Dienvidkurzemes novada pašvaldība</c:v>
                </c:pt>
                <c:pt idx="11">
                  <c:v>Gulbenes novada pašvaldība</c:v>
                </c:pt>
                <c:pt idx="12">
                  <c:v>Jelgavas novada pašvaldība</c:v>
                </c:pt>
                <c:pt idx="13">
                  <c:v>Jelgavas valstspilsētas pašvaldība</c:v>
                </c:pt>
                <c:pt idx="14">
                  <c:v>Jēkabpils novada pašvaldība</c:v>
                </c:pt>
                <c:pt idx="15">
                  <c:v>Jūrmalas valstspilsētas pašvaldība</c:v>
                </c:pt>
                <c:pt idx="16">
                  <c:v>Ķekavas novada pašvaldība</c:v>
                </c:pt>
                <c:pt idx="17">
                  <c:v>Krāslavas novada pašvaldība</c:v>
                </c:pt>
                <c:pt idx="18">
                  <c:v>Kuldīgas novada pašvaldība</c:v>
                </c:pt>
                <c:pt idx="19">
                  <c:v>Limbažu novada pašvaldība</c:v>
                </c:pt>
                <c:pt idx="20">
                  <c:v>Liepājas valstspilsētas pašvaldība</c:v>
                </c:pt>
                <c:pt idx="21">
                  <c:v>Ludzas novada pašvaldība</c:v>
                </c:pt>
                <c:pt idx="22">
                  <c:v>Līvānu novada pašvaldība</c:v>
                </c:pt>
                <c:pt idx="23">
                  <c:v>Mārupes novada pašvaldība</c:v>
                </c:pt>
                <c:pt idx="24">
                  <c:v>Madonas novada pašvaldība</c:v>
                </c:pt>
                <c:pt idx="25">
                  <c:v>Ogres novada pašvaldība</c:v>
                </c:pt>
                <c:pt idx="26">
                  <c:v>Olaines novada pašvaldība</c:v>
                </c:pt>
                <c:pt idx="27">
                  <c:v>Preiļu novada pašvaldība</c:v>
                </c:pt>
                <c:pt idx="28">
                  <c:v>Rīgas valstspilsētas pašvaldība</c:v>
                </c:pt>
                <c:pt idx="29">
                  <c:v>Rēzeknes novada pašvaldība</c:v>
                </c:pt>
                <c:pt idx="30">
                  <c:v>Rēzeknes valstspilsētas pašvaldība</c:v>
                </c:pt>
                <c:pt idx="31">
                  <c:v>Ropažu novada pašvaldība</c:v>
                </c:pt>
                <c:pt idx="32">
                  <c:v>Salaspils novada pašvaldība</c:v>
                </c:pt>
                <c:pt idx="33">
                  <c:v>Saldus novada pašvaldība</c:v>
                </c:pt>
                <c:pt idx="34">
                  <c:v>Saulkrastu novada pašvaldība</c:v>
                </c:pt>
                <c:pt idx="35">
                  <c:v>Siguldas novada pašvaldība</c:v>
                </c:pt>
                <c:pt idx="36">
                  <c:v>Smiltenes novada pašvaldība</c:v>
                </c:pt>
                <c:pt idx="37">
                  <c:v>Talsu novada pašvaldība</c:v>
                </c:pt>
                <c:pt idx="38">
                  <c:v>Tukuma novada pašvaldība</c:v>
                </c:pt>
                <c:pt idx="39">
                  <c:v>Valkas novada pašvaldība</c:v>
                </c:pt>
                <c:pt idx="40">
                  <c:v>Valmieras novada pašvaldība</c:v>
                </c:pt>
                <c:pt idx="41">
                  <c:v>Ventspils valstspilsētas pašvaldība</c:v>
                </c:pt>
              </c:strCache>
            </c:strRef>
          </c:cat>
          <c:val>
            <c:numRef>
              <c:f>Sheet1!$C$2:$C$43</c:f>
              <c:numCache>
                <c:formatCode>General</c:formatCode>
                <c:ptCount val="42"/>
                <c:pt idx="0">
                  <c:v>75</c:v>
                </c:pt>
                <c:pt idx="1">
                  <c:v>3</c:v>
                </c:pt>
                <c:pt idx="2">
                  <c:v>7</c:v>
                </c:pt>
                <c:pt idx="3">
                  <c:v>6</c:v>
                </c:pt>
                <c:pt idx="4">
                  <c:v>5</c:v>
                </c:pt>
                <c:pt idx="5">
                  <c:v>5</c:v>
                </c:pt>
                <c:pt idx="6">
                  <c:v>10</c:v>
                </c:pt>
                <c:pt idx="7">
                  <c:v>10</c:v>
                </c:pt>
                <c:pt idx="8">
                  <c:v>7</c:v>
                </c:pt>
                <c:pt idx="9">
                  <c:v>10</c:v>
                </c:pt>
                <c:pt idx="10">
                  <c:v>8</c:v>
                </c:pt>
                <c:pt idx="11">
                  <c:v>5</c:v>
                </c:pt>
                <c:pt idx="12">
                  <c:v>8</c:v>
                </c:pt>
                <c:pt idx="13">
                  <c:v>12</c:v>
                </c:pt>
                <c:pt idx="14">
                  <c:v>10</c:v>
                </c:pt>
                <c:pt idx="15">
                  <c:v>13</c:v>
                </c:pt>
                <c:pt idx="16">
                  <c:v>9</c:v>
                </c:pt>
                <c:pt idx="17">
                  <c:v>5</c:v>
                </c:pt>
                <c:pt idx="18">
                  <c:v>7</c:v>
                </c:pt>
                <c:pt idx="19">
                  <c:v>7</c:v>
                </c:pt>
                <c:pt idx="20">
                  <c:v>16</c:v>
                </c:pt>
                <c:pt idx="21">
                  <c:v>5</c:v>
                </c:pt>
                <c:pt idx="22">
                  <c:v>0</c:v>
                </c:pt>
                <c:pt idx="23">
                  <c:v>3</c:v>
                </c:pt>
                <c:pt idx="24">
                  <c:v>7</c:v>
                </c:pt>
                <c:pt idx="25">
                  <c:v>15</c:v>
                </c:pt>
                <c:pt idx="26">
                  <c:v>5</c:v>
                </c:pt>
                <c:pt idx="27">
                  <c:v>4</c:v>
                </c:pt>
                <c:pt idx="28">
                  <c:v>148</c:v>
                </c:pt>
                <c:pt idx="29">
                  <c:v>7</c:v>
                </c:pt>
                <c:pt idx="30">
                  <c:v>0</c:v>
                </c:pt>
                <c:pt idx="31">
                  <c:v>9</c:v>
                </c:pt>
                <c:pt idx="32">
                  <c:v>6</c:v>
                </c:pt>
                <c:pt idx="33">
                  <c:v>6</c:v>
                </c:pt>
                <c:pt idx="34">
                  <c:v>2</c:v>
                </c:pt>
                <c:pt idx="35">
                  <c:v>8</c:v>
                </c:pt>
                <c:pt idx="36">
                  <c:v>4</c:v>
                </c:pt>
                <c:pt idx="37">
                  <c:v>9</c:v>
                </c:pt>
                <c:pt idx="38">
                  <c:v>11</c:v>
                </c:pt>
                <c:pt idx="39">
                  <c:v>2</c:v>
                </c:pt>
                <c:pt idx="40">
                  <c:v>12</c:v>
                </c:pt>
                <c:pt idx="41">
                  <c:v>8</c:v>
                </c:pt>
              </c:numCache>
            </c:numRef>
          </c:val>
          <c:extLst>
            <c:ext xmlns:c16="http://schemas.microsoft.com/office/drawing/2014/chart" uri="{C3380CC4-5D6E-409C-BE32-E72D297353CC}">
              <c16:uniqueId val="{00000001-5A52-438E-B41E-B6238CA7BD2D}"/>
            </c:ext>
          </c:extLst>
        </c:ser>
        <c:ser>
          <c:idx val="2"/>
          <c:order val="2"/>
          <c:tx>
            <c:strRef>
              <c:f>Sheet1!$D$1</c:f>
              <c:strCache>
                <c:ptCount val="1"/>
                <c:pt idx="0">
                  <c:v>Iznākuma rādītājs pēc 2. kārtas</c:v>
                </c:pt>
              </c:strCache>
            </c:strRef>
          </c:tx>
          <c:spPr>
            <a:solidFill>
              <a:schemeClr val="accent4">
                <a:lumMod val="60000"/>
                <a:lumOff val="40000"/>
              </a:schemeClr>
            </a:solidFill>
            <a:ln>
              <a:noFill/>
            </a:ln>
            <a:effectLst/>
          </c:spPr>
          <c:invertIfNegative val="0"/>
          <c:cat>
            <c:strRef>
              <c:f>Sheet1!$A$2:$A$43</c:f>
              <c:strCache>
                <c:ptCount val="42"/>
                <c:pt idx="0">
                  <c:v>Valsts</c:v>
                </c:pt>
                <c:pt idx="1">
                  <c:v>Alūksnes novada pašvaldība</c:v>
                </c:pt>
                <c:pt idx="2">
                  <c:v>Aizkraukles novada pašvaldība</c:v>
                </c:pt>
                <c:pt idx="3">
                  <c:v>Augšdaugavas novada pašvaldība</c:v>
                </c:pt>
                <c:pt idx="4">
                  <c:v>Ādažu novada pašvaldība</c:v>
                </c:pt>
                <c:pt idx="5">
                  <c:v>Balvu novada pašvaldība</c:v>
                </c:pt>
                <c:pt idx="6">
                  <c:v>Bauskas novada pašvaldība</c:v>
                </c:pt>
                <c:pt idx="7">
                  <c:v>Cēsu novada pašvaldība</c:v>
                </c:pt>
                <c:pt idx="8">
                  <c:v>Dobeles novada pašvaldība</c:v>
                </c:pt>
                <c:pt idx="9">
                  <c:v>Daugavpils valstspilsētas pašvaldība</c:v>
                </c:pt>
                <c:pt idx="10">
                  <c:v>Dienvidkurzemes novada pašvaldība</c:v>
                </c:pt>
                <c:pt idx="11">
                  <c:v>Gulbenes novada pašvaldība</c:v>
                </c:pt>
                <c:pt idx="12">
                  <c:v>Jelgavas novada pašvaldība</c:v>
                </c:pt>
                <c:pt idx="13">
                  <c:v>Jelgavas valstspilsētas pašvaldība</c:v>
                </c:pt>
                <c:pt idx="14">
                  <c:v>Jēkabpils novada pašvaldība</c:v>
                </c:pt>
                <c:pt idx="15">
                  <c:v>Jūrmalas valstspilsētas pašvaldība</c:v>
                </c:pt>
                <c:pt idx="16">
                  <c:v>Ķekavas novada pašvaldība</c:v>
                </c:pt>
                <c:pt idx="17">
                  <c:v>Krāslavas novada pašvaldība</c:v>
                </c:pt>
                <c:pt idx="18">
                  <c:v>Kuldīgas novada pašvaldība</c:v>
                </c:pt>
                <c:pt idx="19">
                  <c:v>Limbažu novada pašvaldība</c:v>
                </c:pt>
                <c:pt idx="20">
                  <c:v>Liepājas valstspilsētas pašvaldība</c:v>
                </c:pt>
                <c:pt idx="21">
                  <c:v>Ludzas novada pašvaldība</c:v>
                </c:pt>
                <c:pt idx="22">
                  <c:v>Līvānu novada pašvaldība</c:v>
                </c:pt>
                <c:pt idx="23">
                  <c:v>Mārupes novada pašvaldība</c:v>
                </c:pt>
                <c:pt idx="24">
                  <c:v>Madonas novada pašvaldība</c:v>
                </c:pt>
                <c:pt idx="25">
                  <c:v>Ogres novada pašvaldība</c:v>
                </c:pt>
                <c:pt idx="26">
                  <c:v>Olaines novada pašvaldība</c:v>
                </c:pt>
                <c:pt idx="27">
                  <c:v>Preiļu novada pašvaldība</c:v>
                </c:pt>
                <c:pt idx="28">
                  <c:v>Rīgas valstspilsētas pašvaldība</c:v>
                </c:pt>
                <c:pt idx="29">
                  <c:v>Rēzeknes novada pašvaldība</c:v>
                </c:pt>
                <c:pt idx="30">
                  <c:v>Rēzeknes valstspilsētas pašvaldība</c:v>
                </c:pt>
                <c:pt idx="31">
                  <c:v>Ropažu novada pašvaldība</c:v>
                </c:pt>
                <c:pt idx="32">
                  <c:v>Salaspils novada pašvaldība</c:v>
                </c:pt>
                <c:pt idx="33">
                  <c:v>Saldus novada pašvaldība</c:v>
                </c:pt>
                <c:pt idx="34">
                  <c:v>Saulkrastu novada pašvaldība</c:v>
                </c:pt>
                <c:pt idx="35">
                  <c:v>Siguldas novada pašvaldība</c:v>
                </c:pt>
                <c:pt idx="36">
                  <c:v>Smiltenes novada pašvaldība</c:v>
                </c:pt>
                <c:pt idx="37">
                  <c:v>Talsu novada pašvaldība</c:v>
                </c:pt>
                <c:pt idx="38">
                  <c:v>Tukuma novada pašvaldība</c:v>
                </c:pt>
                <c:pt idx="39">
                  <c:v>Valkas novada pašvaldība</c:v>
                </c:pt>
                <c:pt idx="40">
                  <c:v>Valmieras novada pašvaldība</c:v>
                </c:pt>
                <c:pt idx="41">
                  <c:v>Ventspils valstspilsētas pašvaldība</c:v>
                </c:pt>
              </c:strCache>
            </c:strRef>
          </c:cat>
          <c:val>
            <c:numRef>
              <c:f>Sheet1!$D$2:$D$43</c:f>
              <c:numCache>
                <c:formatCode>General</c:formatCode>
                <c:ptCount val="42"/>
                <c:pt idx="4">
                  <c:v>5</c:v>
                </c:pt>
                <c:pt idx="9">
                  <c:v>13</c:v>
                </c:pt>
                <c:pt idx="13">
                  <c:v>12</c:v>
                </c:pt>
                <c:pt idx="22">
                  <c:v>1</c:v>
                </c:pt>
                <c:pt idx="30">
                  <c:v>6</c:v>
                </c:pt>
              </c:numCache>
            </c:numRef>
          </c:val>
          <c:extLst>
            <c:ext xmlns:c16="http://schemas.microsoft.com/office/drawing/2014/chart" uri="{C3380CC4-5D6E-409C-BE32-E72D297353CC}">
              <c16:uniqueId val="{00000004-5A52-438E-B41E-B6238CA7BD2D}"/>
            </c:ext>
          </c:extLst>
        </c:ser>
        <c:dLbls>
          <c:showLegendKey val="0"/>
          <c:showVal val="0"/>
          <c:showCatName val="0"/>
          <c:showSerName val="0"/>
          <c:showPercent val="0"/>
          <c:showBubbleSize val="0"/>
        </c:dLbls>
        <c:gapWidth val="150"/>
        <c:axId val="637228271"/>
        <c:axId val="637227439"/>
      </c:barChart>
      <c:catAx>
        <c:axId val="6372282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0"/>
          <a:lstStyle/>
          <a:p>
            <a:pPr>
              <a:defRPr sz="1000" b="0" i="0" u="none" strike="noStrike" kern="1200" baseline="0">
                <a:solidFill>
                  <a:schemeClr val="tx1"/>
                </a:solidFill>
                <a:latin typeface="+mn-lt"/>
                <a:ea typeface="+mn-ea"/>
                <a:cs typeface="+mn-cs"/>
              </a:defRPr>
            </a:pPr>
            <a:endParaRPr lang="lv-LV"/>
          </a:p>
        </c:txPr>
        <c:crossAx val="637227439"/>
        <c:crosses val="autoZero"/>
        <c:auto val="1"/>
        <c:lblAlgn val="ctr"/>
        <c:lblOffset val="100"/>
        <c:noMultiLvlLbl val="0"/>
      </c:catAx>
      <c:valAx>
        <c:axId val="63722743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lv-LV"/>
          </a:p>
        </c:txPr>
        <c:crossAx val="637228271"/>
        <c:crosses val="autoZero"/>
        <c:crossBetween val="between"/>
      </c:valAx>
      <c:spPr>
        <a:noFill/>
        <a:ln>
          <a:noFill/>
        </a:ln>
        <a:effectLst/>
      </c:spPr>
    </c:plotArea>
    <c:legend>
      <c:legendPos val="b"/>
      <c:layout>
        <c:manualLayout>
          <c:xMode val="edge"/>
          <c:yMode val="edge"/>
          <c:x val="0.2153334153543307"/>
          <c:y val="0.92707965536994608"/>
          <c:w val="0.63263902559055107"/>
          <c:h val="4.153466824230764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Skaits</c:v>
                </c:pt>
              </c:strCache>
            </c:strRef>
          </c:tx>
          <c:explosion val="1"/>
          <c:dPt>
            <c:idx val="0"/>
            <c:bubble3D val="0"/>
            <c:explosion val="0"/>
            <c:spPr>
              <a:solidFill>
                <a:srgbClr val="548235"/>
              </a:solidFill>
              <a:ln w="19050">
                <a:solidFill>
                  <a:schemeClr val="lt1"/>
                </a:solidFill>
              </a:ln>
              <a:effectLst/>
            </c:spPr>
            <c:extLst>
              <c:ext xmlns:c16="http://schemas.microsoft.com/office/drawing/2014/chart" uri="{C3380CC4-5D6E-409C-BE32-E72D297353CC}">
                <c16:uniqueId val="{00000005-F8D3-49A7-8802-20E25EDEDD07}"/>
              </c:ext>
            </c:extLst>
          </c:dPt>
          <c:dPt>
            <c:idx val="1"/>
            <c:bubble3D val="0"/>
            <c:spPr>
              <a:solidFill>
                <a:srgbClr val="70AD47"/>
              </a:solidFill>
              <a:ln w="19050">
                <a:solidFill>
                  <a:schemeClr val="lt1"/>
                </a:solidFill>
              </a:ln>
              <a:effectLst/>
            </c:spPr>
            <c:extLst>
              <c:ext xmlns:c16="http://schemas.microsoft.com/office/drawing/2014/chart" uri="{C3380CC4-5D6E-409C-BE32-E72D297353CC}">
                <c16:uniqueId val="{00000006-F8D3-49A7-8802-20E25EDEDD07}"/>
              </c:ext>
            </c:extLst>
          </c:dPt>
          <c:dPt>
            <c:idx val="2"/>
            <c:bubble3D val="0"/>
            <c:spPr>
              <a:solidFill>
                <a:srgbClr val="FC9204"/>
              </a:solidFill>
              <a:ln w="19050">
                <a:solidFill>
                  <a:schemeClr val="lt1"/>
                </a:solidFill>
              </a:ln>
              <a:effectLst/>
            </c:spPr>
            <c:extLst>
              <c:ext xmlns:c16="http://schemas.microsoft.com/office/drawing/2014/chart" uri="{C3380CC4-5D6E-409C-BE32-E72D297353CC}">
                <c16:uniqueId val="{0000000A-F8D3-49A7-8802-20E25EDEDD07}"/>
              </c:ext>
            </c:extLst>
          </c:dPt>
          <c:dPt>
            <c:idx val="3"/>
            <c:bubble3D val="0"/>
            <c:spPr>
              <a:solidFill>
                <a:srgbClr val="FFC000"/>
              </a:solidFill>
              <a:ln w="19050">
                <a:solidFill>
                  <a:schemeClr val="lt1"/>
                </a:solidFill>
              </a:ln>
              <a:effectLst/>
            </c:spPr>
            <c:extLst>
              <c:ext xmlns:c16="http://schemas.microsoft.com/office/drawing/2014/chart" uri="{C3380CC4-5D6E-409C-BE32-E72D297353CC}">
                <c16:uniqueId val="{00000009-F8D3-49A7-8802-20E25EDEDD07}"/>
              </c:ext>
            </c:extLst>
          </c:dPt>
          <c:dPt>
            <c:idx val="4"/>
            <c:bubble3D val="0"/>
            <c:spPr>
              <a:solidFill>
                <a:srgbClr val="ED7D31"/>
              </a:solidFill>
              <a:ln w="19050">
                <a:solidFill>
                  <a:schemeClr val="lt1"/>
                </a:solidFill>
              </a:ln>
              <a:effectLst/>
            </c:spPr>
            <c:extLst>
              <c:ext xmlns:c16="http://schemas.microsoft.com/office/drawing/2014/chart" uri="{C3380CC4-5D6E-409C-BE32-E72D297353CC}">
                <c16:uniqueId val="{0000000B-F8D3-49A7-8802-20E25EDEDD07}"/>
              </c:ext>
            </c:extLst>
          </c:dPt>
          <c:dPt>
            <c:idx val="5"/>
            <c:bubble3D val="0"/>
            <c:spPr>
              <a:solidFill>
                <a:schemeClr val="accent5">
                  <a:lumMod val="60000"/>
                  <a:lumOff val="40000"/>
                </a:schemeClr>
              </a:solidFill>
              <a:ln w="19050">
                <a:solidFill>
                  <a:schemeClr val="lt1"/>
                </a:solidFill>
              </a:ln>
              <a:effectLst/>
            </c:spPr>
            <c:extLst>
              <c:ext xmlns:c16="http://schemas.microsoft.com/office/drawing/2014/chart" uri="{C3380CC4-5D6E-409C-BE32-E72D297353CC}">
                <c16:uniqueId val="{0000000B-B5F8-41D4-BE2C-5CBEB1116550}"/>
              </c:ext>
            </c:extLst>
          </c:dPt>
          <c:dPt>
            <c:idx val="6"/>
            <c:bubble3D val="0"/>
            <c:spPr>
              <a:solidFill>
                <a:srgbClr val="7F9ED7"/>
              </a:solidFill>
              <a:ln w="19050">
                <a:solidFill>
                  <a:schemeClr val="lt1"/>
                </a:solidFill>
              </a:ln>
              <a:effectLst/>
            </c:spPr>
            <c:extLst>
              <c:ext xmlns:c16="http://schemas.microsoft.com/office/drawing/2014/chart" uri="{C3380CC4-5D6E-409C-BE32-E72D297353CC}">
                <c16:uniqueId val="{0000000D-C463-474A-8CE3-0BF2613A5735}"/>
              </c:ext>
            </c:extLst>
          </c:dPt>
          <c:dLbls>
            <c:dLbl>
              <c:idx val="0"/>
              <c:layout>
                <c:manualLayout>
                  <c:x val="0.12732375363400206"/>
                  <c:y val="-0.28125899455347386"/>
                </c:manualLayout>
              </c:layout>
              <c:tx>
                <c:rich>
                  <a:bodyPr rot="0" spcFirstLastPara="1" vertOverflow="ellipsis" vert="horz" wrap="square" lIns="38100" tIns="19050" rIns="38100" bIns="19050" anchor="ctr" anchorCtr="1">
                    <a:noAutofit/>
                  </a:bodyPr>
                  <a:lstStyle/>
                  <a:p>
                    <a:pPr>
                      <a:defRPr lang="lv-LV" sz="1200" b="0" i="0" u="none" strike="noStrike" kern="1200" baseline="0" noProof="0">
                        <a:solidFill>
                          <a:schemeClr val="tx1">
                            <a:lumMod val="95000"/>
                            <a:lumOff val="5000"/>
                          </a:schemeClr>
                        </a:solidFill>
                        <a:latin typeface="Verdana" panose="020B0604030504040204" pitchFamily="34" charset="0"/>
                        <a:ea typeface="Verdana" panose="020B0604030504040204" pitchFamily="34" charset="0"/>
                        <a:cs typeface="+mn-cs"/>
                      </a:defRPr>
                    </a:pPr>
                    <a:fld id="{79F029B3-F178-4DD4-83B0-529534170DC6}" type="VALUE">
                      <a:rPr lang="en-US" sz="1600" b="1" smtClean="0">
                        <a:solidFill>
                          <a:srgbClr val="548235"/>
                        </a:solidFill>
                      </a:rPr>
                      <a:pPr>
                        <a:defRPr lang="lv-LV" sz="1200" noProof="0">
                          <a:solidFill>
                            <a:schemeClr val="tx1">
                              <a:lumMod val="95000"/>
                              <a:lumOff val="5000"/>
                            </a:schemeClr>
                          </a:solidFill>
                          <a:latin typeface="Verdana" panose="020B0604030504040204" pitchFamily="34" charset="0"/>
                          <a:ea typeface="Verdana" panose="020B0604030504040204" pitchFamily="34" charset="0"/>
                        </a:defRPr>
                      </a:pPr>
                      <a:t>[VALUE]</a:t>
                    </a:fld>
                    <a:endParaRPr lang="en-US" b="1" dirty="0">
                      <a:solidFill>
                        <a:srgbClr val="548235"/>
                      </a:solidFill>
                    </a:endParaRPr>
                  </a:p>
                  <a:p>
                    <a:pPr>
                      <a:defRPr lang="lv-LV" sz="1200" noProof="0">
                        <a:solidFill>
                          <a:schemeClr val="tx1">
                            <a:lumMod val="95000"/>
                            <a:lumOff val="5000"/>
                          </a:schemeClr>
                        </a:solidFill>
                        <a:latin typeface="Verdana" panose="020B0604030504040204" pitchFamily="34" charset="0"/>
                        <a:ea typeface="Verdana" panose="020B0604030504040204" pitchFamily="34" charset="0"/>
                      </a:defRPr>
                    </a:pPr>
                    <a:r>
                      <a:rPr lang="en-US" sz="1200" b="0" i="0" u="none" strike="noStrike" baseline="0" noProof="0" dirty="0" err="1"/>
                      <a:t>Objektu</a:t>
                    </a:r>
                    <a:r>
                      <a:rPr lang="en-US" sz="1200" b="0" i="0" u="none" strike="noStrike" baseline="0" noProof="0" dirty="0"/>
                      <a:t> </a:t>
                    </a:r>
                    <a:r>
                      <a:rPr lang="en-US" sz="1200" b="0" i="0" u="none" strike="noStrike" baseline="0" noProof="0" dirty="0" err="1"/>
                      <a:t>skaits</a:t>
                    </a:r>
                    <a:r>
                      <a:rPr lang="en-US" sz="1200" b="0" i="0" u="none" strike="noStrike" baseline="0" noProof="0" dirty="0"/>
                      <a:t> no 1. pielikuma, par kuriem </a:t>
                    </a:r>
                    <a:r>
                      <a:rPr lang="en-US" sz="1200" b="1" i="0" u="none" strike="noStrike" baseline="0" noProof="0" dirty="0"/>
                      <a:t>iesniegts</a:t>
                    </a:r>
                    <a:r>
                      <a:rPr lang="en-US" sz="1200" b="0" i="0" u="none" strike="noStrike" baseline="0" noProof="0" dirty="0"/>
                      <a:t> projekta iesniegums, no </a:t>
                    </a:r>
                    <a:r>
                      <a:rPr lang="en-US" sz="1200" b="0" i="0" u="none" strike="noStrike" baseline="0" noProof="0" dirty="0" err="1"/>
                      <a:t>kuriem</a:t>
                    </a:r>
                    <a:r>
                      <a:rPr lang="en-US" sz="1200" b="0" i="0" u="none" strike="noStrike" baseline="0" noProof="0" dirty="0"/>
                      <a:t> 383 ir pašvaldību īpašumā un 70 valsts īpašumā</a:t>
                    </a:r>
                  </a:p>
                </c:rich>
              </c:tx>
              <c:spPr>
                <a:noFill/>
                <a:ln>
                  <a:noFill/>
                </a:ln>
                <a:effectLst/>
              </c:spPr>
              <c:txPr>
                <a:bodyPr rot="0" spcFirstLastPara="1" vertOverflow="ellipsis" vert="horz" wrap="square" lIns="38100" tIns="19050" rIns="38100" bIns="19050" anchor="ctr" anchorCtr="1">
                  <a:noAutofit/>
                </a:bodyPr>
                <a:lstStyle/>
                <a:p>
                  <a:pPr>
                    <a:defRPr lang="lv-LV" sz="1200" b="0" i="0" u="none" strike="noStrike" kern="1200" baseline="0" noProof="0">
                      <a:solidFill>
                        <a:schemeClr val="tx1">
                          <a:lumMod val="95000"/>
                          <a:lumOff val="5000"/>
                        </a:schemeClr>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15:layout>
                    <c:manualLayout>
                      <c:w val="0.24255039750808849"/>
                      <c:h val="0.30263971837774889"/>
                    </c:manualLayout>
                  </c15:layout>
                  <c15:dlblFieldTable/>
                  <c15:showDataLabelsRange val="0"/>
                </c:ext>
                <c:ext xmlns:c16="http://schemas.microsoft.com/office/drawing/2014/chart" uri="{C3380CC4-5D6E-409C-BE32-E72D297353CC}">
                  <c16:uniqueId val="{00000005-F8D3-49A7-8802-20E25EDEDD07}"/>
                </c:ext>
              </c:extLst>
            </c:dLbl>
            <c:dLbl>
              <c:idx val="1"/>
              <c:delete val="1"/>
              <c:extLst>
                <c:ext xmlns:c15="http://schemas.microsoft.com/office/drawing/2012/chart" uri="{CE6537A1-D6FC-4f65-9D91-7224C49458BB}"/>
                <c:ext xmlns:c16="http://schemas.microsoft.com/office/drawing/2014/chart" uri="{C3380CC4-5D6E-409C-BE32-E72D297353CC}">
                  <c16:uniqueId val="{00000006-F8D3-49A7-8802-20E25EDEDD07}"/>
                </c:ext>
              </c:extLst>
            </c:dLbl>
            <c:dLbl>
              <c:idx val="2"/>
              <c:layout>
                <c:manualLayout>
                  <c:x val="-0.13944001444596466"/>
                  <c:y val="7.7399686488756433E-2"/>
                </c:manualLayout>
              </c:layout>
              <c:tx>
                <c:rich>
                  <a:bodyPr rot="0" spcFirstLastPara="1" vertOverflow="ellipsis" vert="horz" wrap="square" lIns="38100" tIns="19050" rIns="38100" bIns="19050" anchor="ctr" anchorCtr="1">
                    <a:noAutofit/>
                  </a:bodyPr>
                  <a:lstStyle/>
                  <a:p>
                    <a:pPr>
                      <a:defRPr lang="lv-LV" sz="1200" b="0" i="0" u="none" strike="noStrike" kern="1200" baseline="0" noProof="0">
                        <a:solidFill>
                          <a:schemeClr val="tx1">
                            <a:lumMod val="95000"/>
                            <a:lumOff val="5000"/>
                          </a:schemeClr>
                        </a:solidFill>
                        <a:latin typeface="Verdana" panose="020B0604030504040204" pitchFamily="34" charset="0"/>
                        <a:ea typeface="Verdana" panose="020B0604030504040204" pitchFamily="34" charset="0"/>
                        <a:cs typeface="+mn-cs"/>
                      </a:defRPr>
                    </a:pPr>
                    <a:fld id="{53FD96D1-B3F9-4902-A679-57B652546C2D}" type="VALUE">
                      <a:rPr lang="sv-SE" sz="1600" b="1" smtClean="0">
                        <a:solidFill>
                          <a:srgbClr val="ED7D31"/>
                        </a:solidFill>
                      </a:rPr>
                      <a:pPr>
                        <a:defRPr lang="lv-LV" sz="1200" noProof="0">
                          <a:solidFill>
                            <a:schemeClr val="tx1">
                              <a:lumMod val="95000"/>
                              <a:lumOff val="5000"/>
                            </a:schemeClr>
                          </a:solidFill>
                          <a:latin typeface="Verdana" panose="020B0604030504040204" pitchFamily="34" charset="0"/>
                          <a:ea typeface="Verdana" panose="020B0604030504040204" pitchFamily="34" charset="0"/>
                        </a:defRPr>
                      </a:pPr>
                      <a:t>[VALUE]</a:t>
                    </a:fld>
                    <a:endParaRPr lang="sv-SE" b="1" dirty="0">
                      <a:solidFill>
                        <a:srgbClr val="ED7D31"/>
                      </a:solidFill>
                    </a:endParaRPr>
                  </a:p>
                  <a:p>
                    <a:pPr>
                      <a:defRPr lang="lv-LV" sz="1200" noProof="0">
                        <a:solidFill>
                          <a:schemeClr val="tx1">
                            <a:lumMod val="95000"/>
                            <a:lumOff val="5000"/>
                          </a:schemeClr>
                        </a:solidFill>
                        <a:latin typeface="Verdana" panose="020B0604030504040204" pitchFamily="34" charset="0"/>
                        <a:ea typeface="Verdana" panose="020B0604030504040204" pitchFamily="34" charset="0"/>
                      </a:defRPr>
                    </a:pPr>
                    <a:r>
                      <a:rPr lang="sv-SE" noProof="0" dirty="0"/>
                      <a:t>Objektu skaits*, par kuriem </a:t>
                    </a:r>
                    <a:r>
                      <a:rPr lang="sv-SE" b="1" noProof="0" dirty="0"/>
                      <a:t>nav</a:t>
                    </a:r>
                    <a:r>
                      <a:rPr lang="sv-SE" noProof="0" dirty="0"/>
                      <a:t> </a:t>
                    </a:r>
                    <a:r>
                      <a:rPr lang="sv-SE" b="1" noProof="0" dirty="0"/>
                      <a:t>iesniegts</a:t>
                    </a:r>
                    <a:r>
                      <a:rPr lang="sv-SE" noProof="0" dirty="0"/>
                      <a:t> projekta iesniegums </a:t>
                    </a:r>
                  </a:p>
                </c:rich>
              </c:tx>
              <c:spPr>
                <a:noFill/>
                <a:ln>
                  <a:noFill/>
                </a:ln>
                <a:effectLst/>
              </c:spPr>
              <c:txPr>
                <a:bodyPr rot="0" spcFirstLastPara="1" vertOverflow="ellipsis" vert="horz" wrap="square" lIns="38100" tIns="19050" rIns="38100" bIns="19050" anchor="ctr" anchorCtr="1">
                  <a:noAutofit/>
                </a:bodyPr>
                <a:lstStyle/>
                <a:p>
                  <a:pPr>
                    <a:defRPr lang="lv-LV" sz="1200" b="0" i="0" u="none" strike="noStrike" kern="1200" baseline="0" noProof="0">
                      <a:solidFill>
                        <a:schemeClr val="tx1">
                          <a:lumMod val="95000"/>
                          <a:lumOff val="5000"/>
                        </a:schemeClr>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15:layout>
                    <c:manualLayout>
                      <c:w val="0.21172729167209123"/>
                      <c:h val="0.31775554964244285"/>
                    </c:manualLayout>
                  </c15:layout>
                  <c15:dlblFieldTable/>
                  <c15:showDataLabelsRange val="0"/>
                </c:ext>
                <c:ext xmlns:c16="http://schemas.microsoft.com/office/drawing/2014/chart" uri="{C3380CC4-5D6E-409C-BE32-E72D297353CC}">
                  <c16:uniqueId val="{0000000A-F8D3-49A7-8802-20E25EDEDD07}"/>
                </c:ext>
              </c:extLst>
            </c:dLbl>
            <c:dLbl>
              <c:idx val="3"/>
              <c:delete val="1"/>
              <c:extLst>
                <c:ext xmlns:c15="http://schemas.microsoft.com/office/drawing/2012/chart" uri="{CE6537A1-D6FC-4f65-9D91-7224C49458BB}"/>
                <c:ext xmlns:c16="http://schemas.microsoft.com/office/drawing/2014/chart" uri="{C3380CC4-5D6E-409C-BE32-E72D297353CC}">
                  <c16:uniqueId val="{00000009-F8D3-49A7-8802-20E25EDEDD07}"/>
                </c:ext>
              </c:extLst>
            </c:dLbl>
            <c:dLbl>
              <c:idx val="4"/>
              <c:delete val="1"/>
              <c:extLst>
                <c:ext xmlns:c15="http://schemas.microsoft.com/office/drawing/2012/chart" uri="{CE6537A1-D6FC-4f65-9D91-7224C49458BB}"/>
                <c:ext xmlns:c16="http://schemas.microsoft.com/office/drawing/2014/chart" uri="{C3380CC4-5D6E-409C-BE32-E72D297353CC}">
                  <c16:uniqueId val="{0000000B-F8D3-49A7-8802-20E25EDEDD07}"/>
                </c:ext>
              </c:extLst>
            </c:dLbl>
            <c:dLbl>
              <c:idx val="5"/>
              <c:delete val="1"/>
              <c:extLst>
                <c:ext xmlns:c15="http://schemas.microsoft.com/office/drawing/2012/chart" uri="{CE6537A1-D6FC-4f65-9D91-7224C49458BB}"/>
                <c:ext xmlns:c16="http://schemas.microsoft.com/office/drawing/2014/chart" uri="{C3380CC4-5D6E-409C-BE32-E72D297353CC}">
                  <c16:uniqueId val="{0000000B-B5F8-41D4-BE2C-5CBEB1116550}"/>
                </c:ext>
              </c:extLst>
            </c:dLbl>
            <c:dLbl>
              <c:idx val="6"/>
              <c:delete val="1"/>
              <c:extLst>
                <c:ext xmlns:c15="http://schemas.microsoft.com/office/drawing/2012/chart" uri="{CE6537A1-D6FC-4f65-9D91-7224C49458BB}"/>
                <c:ext xmlns:c16="http://schemas.microsoft.com/office/drawing/2014/chart" uri="{C3380CC4-5D6E-409C-BE32-E72D297353CC}">
                  <c16:uniqueId val="{0000000D-C463-474A-8CE3-0BF2613A5735}"/>
                </c:ext>
              </c:extLst>
            </c:dLbl>
            <c:spPr>
              <a:noFill/>
              <a:ln>
                <a:noFill/>
              </a:ln>
              <a:effectLst/>
            </c:spPr>
            <c:txPr>
              <a:bodyPr rot="0" spcFirstLastPara="1" vertOverflow="ellipsis" vert="horz" wrap="square" lIns="38100" tIns="19050" rIns="38100" bIns="19050" anchor="ctr" anchorCtr="1">
                <a:spAutoFit/>
              </a:bodyPr>
              <a:lstStyle/>
              <a:p>
                <a:pPr>
                  <a:defRPr lang="lv-LV" sz="1200" b="0" i="0" u="none" strike="noStrike" kern="1200" baseline="0" noProof="0">
                    <a:solidFill>
                      <a:schemeClr val="tx1">
                        <a:lumMod val="95000"/>
                        <a:lumOff val="5000"/>
                      </a:schemeClr>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Sheet1!$A$2:$A$8</c:f>
              <c:strCache>
                <c:ptCount val="7"/>
                <c:pt idx="0">
                  <c:v>Objektu skaits no 1. pielikuma, par kuriem iesniegts projekta iesniegums</c:v>
                </c:pt>
                <c:pt idx="1">
                  <c:v>Objektu skaits no 2. pielikuma, par kuriem iesniegts projekta iesniegums</c:v>
                </c:pt>
                <c:pt idx="2">
                  <c:v>Objektu skaits (no 1. pielikuma), par kuriem NAV iesniegts projekta iesniegums </c:v>
                </c:pt>
                <c:pt idx="3">
                  <c:v>Objektu skaits ar statusu "Neatbilstošs"</c:v>
                </c:pt>
                <c:pt idx="4">
                  <c:v>Objektu skaits par kuriem atsaukts projekta iesniegums </c:v>
                </c:pt>
                <c:pt idx="5">
                  <c:v>Objektu skaits par kuriem plānots iesniegts projekta iesniegumu</c:v>
                </c:pt>
                <c:pt idx="6">
                  <c:v>Valsts piederīgo objektu skaits, par kuriem plānots iesniegt projekta iesniegumu</c:v>
                </c:pt>
              </c:strCache>
            </c:strRef>
          </c:cat>
          <c:val>
            <c:numRef>
              <c:f>Sheet1!$B$2:$B$8</c:f>
              <c:numCache>
                <c:formatCode>General</c:formatCode>
                <c:ptCount val="7"/>
                <c:pt idx="0">
                  <c:v>453</c:v>
                </c:pt>
                <c:pt idx="1">
                  <c:v>56</c:v>
                </c:pt>
                <c:pt idx="2">
                  <c:v>43</c:v>
                </c:pt>
                <c:pt idx="3">
                  <c:v>67</c:v>
                </c:pt>
                <c:pt idx="4">
                  <c:v>21</c:v>
                </c:pt>
                <c:pt idx="5">
                  <c:v>10</c:v>
                </c:pt>
                <c:pt idx="6">
                  <c:v>27</c:v>
                </c:pt>
              </c:numCache>
            </c:numRef>
          </c:val>
          <c:extLst>
            <c:ext xmlns:c16="http://schemas.microsoft.com/office/drawing/2014/chart" uri="{C3380CC4-5D6E-409C-BE32-E72D297353CC}">
              <c16:uniqueId val="{00000000-F8D3-49A7-8802-20E25EDEDD07}"/>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stacked"/>
        <c:varyColors val="0"/>
        <c:ser>
          <c:idx val="0"/>
          <c:order val="0"/>
          <c:tx>
            <c:strRef>
              <c:f>Sheet1!$B$1</c:f>
              <c:strCache>
                <c:ptCount val="1"/>
                <c:pt idx="0">
                  <c:v>Series 1</c:v>
                </c:pt>
              </c:strCache>
            </c:strRef>
          </c:tx>
          <c:spPr>
            <a:solidFill>
              <a:schemeClr val="accent1"/>
            </a:solidFill>
            <a:ln>
              <a:noFill/>
            </a:ln>
            <a:effectLst/>
          </c:spPr>
          <c:invertIfNegative val="0"/>
          <c:cat>
            <c:strRef>
              <c:f>Sheet1!$A$2</c:f>
              <c:strCache>
                <c:ptCount val="1"/>
                <c:pt idx="0">
                  <c:v>Category 1</c:v>
                </c:pt>
              </c:strCache>
            </c:strRef>
          </c:cat>
          <c:val>
            <c:numRef>
              <c:f>Sheet1!$B$2</c:f>
              <c:numCache>
                <c:formatCode>General</c:formatCode>
                <c:ptCount val="1"/>
                <c:pt idx="0">
                  <c:v>76.900000000000006</c:v>
                </c:pt>
              </c:numCache>
            </c:numRef>
          </c:val>
          <c:extLst>
            <c:ext xmlns:c16="http://schemas.microsoft.com/office/drawing/2014/chart" uri="{C3380CC4-5D6E-409C-BE32-E72D297353CC}">
              <c16:uniqueId val="{00000000-618E-4E63-89A8-CD2FFBA83C60}"/>
            </c:ext>
          </c:extLst>
        </c:ser>
        <c:ser>
          <c:idx val="1"/>
          <c:order val="1"/>
          <c:tx>
            <c:strRef>
              <c:f>Sheet1!$C$1</c:f>
              <c:strCache>
                <c:ptCount val="1"/>
                <c:pt idx="0">
                  <c:v>Series 2</c:v>
                </c:pt>
              </c:strCache>
            </c:strRef>
          </c:tx>
          <c:spPr>
            <a:solidFill>
              <a:schemeClr val="accent6">
                <a:lumMod val="75000"/>
              </a:schemeClr>
            </a:solidFill>
            <a:ln>
              <a:noFill/>
            </a:ln>
            <a:effectLst/>
          </c:spPr>
          <c:invertIfNegative val="0"/>
          <c:cat>
            <c:strRef>
              <c:f>Sheet1!$A$2</c:f>
              <c:strCache>
                <c:ptCount val="1"/>
                <c:pt idx="0">
                  <c:v>Category 1</c:v>
                </c:pt>
              </c:strCache>
            </c:strRef>
          </c:cat>
          <c:val>
            <c:numRef>
              <c:f>Sheet1!$C$2</c:f>
              <c:numCache>
                <c:formatCode>General</c:formatCode>
                <c:ptCount val="1"/>
                <c:pt idx="0">
                  <c:v>17.899999999999999</c:v>
                </c:pt>
              </c:numCache>
            </c:numRef>
          </c:val>
          <c:extLst>
            <c:ext xmlns:c16="http://schemas.microsoft.com/office/drawing/2014/chart" uri="{C3380CC4-5D6E-409C-BE32-E72D297353CC}">
              <c16:uniqueId val="{00000006-618E-4E63-89A8-CD2FFBA83C60}"/>
            </c:ext>
          </c:extLst>
        </c:ser>
        <c:ser>
          <c:idx val="2"/>
          <c:order val="2"/>
          <c:tx>
            <c:strRef>
              <c:f>Sheet1!$D$1</c:f>
              <c:strCache>
                <c:ptCount val="1"/>
                <c:pt idx="0">
                  <c:v>Series 3</c:v>
                </c:pt>
              </c:strCache>
            </c:strRef>
          </c:tx>
          <c:spPr>
            <a:solidFill>
              <a:srgbClr val="C00000"/>
            </a:solidFill>
            <a:ln>
              <a:noFill/>
            </a:ln>
            <a:effectLst/>
          </c:spPr>
          <c:invertIfNegative val="0"/>
          <c:cat>
            <c:strRef>
              <c:f>Sheet1!$A$2</c:f>
              <c:strCache>
                <c:ptCount val="1"/>
                <c:pt idx="0">
                  <c:v>Category 1</c:v>
                </c:pt>
              </c:strCache>
            </c:strRef>
          </c:cat>
          <c:val>
            <c:numRef>
              <c:f>Sheet1!$D$2</c:f>
              <c:numCache>
                <c:formatCode>General</c:formatCode>
                <c:ptCount val="1"/>
                <c:pt idx="0">
                  <c:v>2</c:v>
                </c:pt>
              </c:numCache>
            </c:numRef>
          </c:val>
          <c:extLst>
            <c:ext xmlns:c16="http://schemas.microsoft.com/office/drawing/2014/chart" uri="{C3380CC4-5D6E-409C-BE32-E72D297353CC}">
              <c16:uniqueId val="{00000007-618E-4E63-89A8-CD2FFBA83C60}"/>
            </c:ext>
          </c:extLst>
        </c:ser>
        <c:dLbls>
          <c:showLegendKey val="0"/>
          <c:showVal val="0"/>
          <c:showCatName val="0"/>
          <c:showSerName val="0"/>
          <c:showPercent val="0"/>
          <c:showBubbleSize val="0"/>
        </c:dLbls>
        <c:gapWidth val="150"/>
        <c:overlap val="100"/>
        <c:axId val="912744335"/>
        <c:axId val="912732687"/>
      </c:barChart>
      <c:catAx>
        <c:axId val="912744335"/>
        <c:scaling>
          <c:orientation val="minMax"/>
        </c:scaling>
        <c:delete val="1"/>
        <c:axPos val="l"/>
        <c:numFmt formatCode="General" sourceLinked="1"/>
        <c:majorTickMark val="none"/>
        <c:minorTickMark val="none"/>
        <c:tickLblPos val="nextTo"/>
        <c:crossAx val="912732687"/>
        <c:crosses val="autoZero"/>
        <c:auto val="1"/>
        <c:lblAlgn val="ctr"/>
        <c:lblOffset val="100"/>
        <c:noMultiLvlLbl val="0"/>
      </c:catAx>
      <c:valAx>
        <c:axId val="912732687"/>
        <c:scaling>
          <c:orientation val="minMax"/>
        </c:scaling>
        <c:delete val="1"/>
        <c:axPos val="b"/>
        <c:numFmt formatCode="General" sourceLinked="1"/>
        <c:majorTickMark val="none"/>
        <c:minorTickMark val="none"/>
        <c:tickLblPos val="nextTo"/>
        <c:crossAx val="912744335"/>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2.9229503386134399E-3"/>
          <c:w val="1"/>
          <c:h val="0.99668350168039488"/>
        </c:manualLayout>
      </c:layout>
      <c:barChart>
        <c:barDir val="col"/>
        <c:grouping val="percentStacked"/>
        <c:varyColors val="0"/>
        <c:ser>
          <c:idx val="0"/>
          <c:order val="0"/>
          <c:tx>
            <c:strRef>
              <c:f>Lapa1!$B$1</c:f>
              <c:strCache>
                <c:ptCount val="1"/>
                <c:pt idx="0">
                  <c:v>LV fin</c:v>
                </c:pt>
              </c:strCache>
            </c:strRef>
          </c:tx>
          <c:spPr>
            <a:solidFill>
              <a:srgbClr val="9D2235"/>
            </a:solidFill>
            <a:ln>
              <a:noFill/>
            </a:ln>
            <a:effectLst/>
          </c:spPr>
          <c:invertIfNegative val="0"/>
          <c:cat>
            <c:strRef>
              <c:f>Lapa1!$A$2</c:f>
              <c:strCache>
                <c:ptCount val="1"/>
                <c:pt idx="0">
                  <c:v>Kategorija 1</c:v>
                </c:pt>
              </c:strCache>
            </c:strRef>
          </c:cat>
          <c:val>
            <c:numRef>
              <c:f>Lapa1!$B$2</c:f>
              <c:numCache>
                <c:formatCode>General</c:formatCode>
                <c:ptCount val="1"/>
                <c:pt idx="0">
                  <c:v>15</c:v>
                </c:pt>
              </c:numCache>
            </c:numRef>
          </c:val>
          <c:extLst>
            <c:ext xmlns:c16="http://schemas.microsoft.com/office/drawing/2014/chart" uri="{C3380CC4-5D6E-409C-BE32-E72D297353CC}">
              <c16:uniqueId val="{00000000-C899-474F-BC75-33777A3825BE}"/>
            </c:ext>
          </c:extLst>
        </c:ser>
        <c:ser>
          <c:idx val="1"/>
          <c:order val="1"/>
          <c:tx>
            <c:strRef>
              <c:f>Lapa1!$C$1</c:f>
              <c:strCache>
                <c:ptCount val="1"/>
                <c:pt idx="0">
                  <c:v>ES fin</c:v>
                </c:pt>
              </c:strCache>
            </c:strRef>
          </c:tx>
          <c:spPr>
            <a:solidFill>
              <a:srgbClr val="004494"/>
            </a:solidFill>
            <a:ln>
              <a:noFill/>
            </a:ln>
            <a:effectLst/>
          </c:spPr>
          <c:invertIfNegative val="0"/>
          <c:dPt>
            <c:idx val="0"/>
            <c:invertIfNegative val="0"/>
            <c:bubble3D val="0"/>
            <c:spPr>
              <a:solidFill>
                <a:srgbClr val="0070C0"/>
              </a:solidFill>
              <a:ln>
                <a:noFill/>
              </a:ln>
              <a:effectLst/>
            </c:spPr>
            <c:extLst>
              <c:ext xmlns:c16="http://schemas.microsoft.com/office/drawing/2014/chart" uri="{C3380CC4-5D6E-409C-BE32-E72D297353CC}">
                <c16:uniqueId val="{00000000-6133-47A9-B889-F433D66D5B01}"/>
              </c:ext>
            </c:extLst>
          </c:dPt>
          <c:cat>
            <c:strRef>
              <c:f>Lapa1!$A$2</c:f>
              <c:strCache>
                <c:ptCount val="1"/>
                <c:pt idx="0">
                  <c:v>Kategorija 1</c:v>
                </c:pt>
              </c:strCache>
            </c:strRef>
          </c:cat>
          <c:val>
            <c:numRef>
              <c:f>Lapa1!$C$2</c:f>
              <c:numCache>
                <c:formatCode>General</c:formatCode>
                <c:ptCount val="1"/>
                <c:pt idx="0">
                  <c:v>85</c:v>
                </c:pt>
              </c:numCache>
            </c:numRef>
          </c:val>
          <c:extLst>
            <c:ext xmlns:c16="http://schemas.microsoft.com/office/drawing/2014/chart" uri="{C3380CC4-5D6E-409C-BE32-E72D297353CC}">
              <c16:uniqueId val="{00000001-C899-474F-BC75-33777A3825BE}"/>
            </c:ext>
          </c:extLst>
        </c:ser>
        <c:dLbls>
          <c:showLegendKey val="0"/>
          <c:showVal val="0"/>
          <c:showCatName val="0"/>
          <c:showSerName val="0"/>
          <c:showPercent val="0"/>
          <c:showBubbleSize val="0"/>
        </c:dLbls>
        <c:gapWidth val="0"/>
        <c:overlap val="100"/>
        <c:axId val="227274000"/>
        <c:axId val="227274416"/>
      </c:barChart>
      <c:catAx>
        <c:axId val="227274000"/>
        <c:scaling>
          <c:orientation val="minMax"/>
        </c:scaling>
        <c:delete val="1"/>
        <c:axPos val="b"/>
        <c:numFmt formatCode="General" sourceLinked="1"/>
        <c:majorTickMark val="none"/>
        <c:minorTickMark val="none"/>
        <c:tickLblPos val="nextTo"/>
        <c:crossAx val="227274416"/>
        <c:crosses val="autoZero"/>
        <c:auto val="1"/>
        <c:lblAlgn val="ctr"/>
        <c:lblOffset val="100"/>
        <c:noMultiLvlLbl val="0"/>
      </c:catAx>
      <c:valAx>
        <c:axId val="227274416"/>
        <c:scaling>
          <c:orientation val="minMax"/>
        </c:scaling>
        <c:delete val="1"/>
        <c:axPos val="l"/>
        <c:numFmt formatCode="0%" sourceLinked="1"/>
        <c:majorTickMark val="none"/>
        <c:minorTickMark val="none"/>
        <c:tickLblPos val="nextTo"/>
        <c:crossAx val="22727400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solidFill>
                <a:latin typeface="Verdana" panose="020B0604030504040204" pitchFamily="34" charset="0"/>
                <a:ea typeface="Verdana" panose="020B0604030504040204" pitchFamily="34" charset="0"/>
                <a:cs typeface="+mn-cs"/>
              </a:defRPr>
            </a:pPr>
            <a:r>
              <a:rPr lang="lv-LV" sz="1600" b="1" i="0" u="none" strike="noStrike" baseline="0" dirty="0">
                <a:effectLst/>
              </a:rPr>
              <a:t>Trauksmes sirēnu tīkla modernizācija un paplašināšana </a:t>
            </a:r>
            <a:r>
              <a:rPr lang="lv-LV" sz="1600" b="1" dirty="0"/>
              <a:t>–</a:t>
            </a:r>
          </a:p>
          <a:p>
            <a:pPr>
              <a:defRPr sz="1600" b="1"/>
            </a:pPr>
            <a:r>
              <a:rPr lang="lv-LV" sz="1600" b="1" dirty="0"/>
              <a:t>minimālais plānotais sirēnu skaits pēc reģiona*</a:t>
            </a:r>
            <a:endParaRPr lang="en-US" sz="1600" b="1" dirty="0"/>
          </a:p>
        </c:rich>
      </c:tx>
      <c:layout>
        <c:manualLayout>
          <c:xMode val="edge"/>
          <c:yMode val="edge"/>
          <c:x val="0.15230260653364791"/>
          <c:y val="3.5296587685882189E-2"/>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solidFill>
              <a:latin typeface="Verdana" panose="020B0604030504040204" pitchFamily="34" charset="0"/>
              <a:ea typeface="Verdana" panose="020B0604030504040204" pitchFamily="34" charset="0"/>
              <a:cs typeface="+mn-cs"/>
            </a:defRPr>
          </a:pPr>
          <a:endParaRPr lang="lv-LV"/>
        </a:p>
      </c:txPr>
    </c:title>
    <c:autoTitleDeleted val="0"/>
    <c:plotArea>
      <c:layout>
        <c:manualLayout>
          <c:layoutTarget val="inner"/>
          <c:xMode val="edge"/>
          <c:yMode val="edge"/>
          <c:x val="0.18432070752150245"/>
          <c:y val="0.37382044517018759"/>
          <c:w val="0.79162812912158931"/>
          <c:h val="0.55958327621421555"/>
        </c:manualLayout>
      </c:layout>
      <c:barChart>
        <c:barDir val="bar"/>
        <c:grouping val="stacked"/>
        <c:varyColors val="0"/>
        <c:ser>
          <c:idx val="0"/>
          <c:order val="0"/>
          <c:tx>
            <c:strRef>
              <c:f>Lapa1!$B$1</c:f>
              <c:strCache>
                <c:ptCount val="1"/>
                <c:pt idx="0">
                  <c:v>Esošās sirēnas (nav plānots modernizēt pie minimālā finansējuma ietaupījuma)</c:v>
                </c:pt>
              </c:strCache>
            </c:strRef>
          </c:tx>
          <c:spPr>
            <a:solidFill>
              <a:srgbClr val="FF0000"/>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extLst>
                <c:ext xmlns:c16="http://schemas.microsoft.com/office/drawing/2014/chart" uri="{C3380CC4-5D6E-409C-BE32-E72D297353CC}">
                  <c16:uniqueId val="{00000000-264F-40C3-AD1E-38B792775A1F}"/>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extLst>
                <c:ext xmlns:c16="http://schemas.microsoft.com/office/drawing/2014/chart" uri="{C3380CC4-5D6E-409C-BE32-E72D297353CC}">
                  <c16:uniqueId val="{00000001-264F-40C3-AD1E-38B792775A1F}"/>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extLst>
                <c:ext xmlns:c16="http://schemas.microsoft.com/office/drawing/2014/chart" uri="{C3380CC4-5D6E-409C-BE32-E72D297353CC}">
                  <c16:uniqueId val="{00000002-264F-40C3-AD1E-38B792775A1F}"/>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extLst>
                <c:ext xmlns:c16="http://schemas.microsoft.com/office/drawing/2014/chart" uri="{C3380CC4-5D6E-409C-BE32-E72D297353CC}">
                  <c16:uniqueId val="{00000003-264F-40C3-AD1E-38B792775A1F}"/>
                </c:ext>
              </c:extLst>
            </c:dLbl>
            <c:dLbl>
              <c:idx val="4"/>
              <c:delete val="1"/>
              <c:extLst>
                <c:ext xmlns:c15="http://schemas.microsoft.com/office/drawing/2012/chart" uri="{CE6537A1-D6FC-4f65-9D91-7224C49458BB}"/>
                <c:ext xmlns:c16="http://schemas.microsoft.com/office/drawing/2014/chart" uri="{C3380CC4-5D6E-409C-BE32-E72D297353CC}">
                  <c16:uniqueId val="{00000004-264F-40C3-AD1E-38B792775A1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Lapa1!$A$2:$A$6</c:f>
              <c:strCache>
                <c:ptCount val="5"/>
                <c:pt idx="0">
                  <c:v>Kurzemes reģions</c:v>
                </c:pt>
                <c:pt idx="1">
                  <c:v>Zemgales reģions</c:v>
                </c:pt>
                <c:pt idx="2">
                  <c:v>Vidzemes reģions</c:v>
                </c:pt>
                <c:pt idx="3">
                  <c:v>Rīgas reģions</c:v>
                </c:pt>
                <c:pt idx="4">
                  <c:v>Latgales reģions</c:v>
                </c:pt>
              </c:strCache>
            </c:strRef>
          </c:cat>
          <c:val>
            <c:numRef>
              <c:f>Lapa1!$B$2:$B$6</c:f>
              <c:numCache>
                <c:formatCode>General</c:formatCode>
                <c:ptCount val="5"/>
                <c:pt idx="0">
                  <c:v>29</c:v>
                </c:pt>
                <c:pt idx="1">
                  <c:v>23</c:v>
                </c:pt>
                <c:pt idx="2">
                  <c:v>26</c:v>
                </c:pt>
                <c:pt idx="3">
                  <c:v>55</c:v>
                </c:pt>
                <c:pt idx="4">
                  <c:v>0</c:v>
                </c:pt>
              </c:numCache>
            </c:numRef>
          </c:val>
          <c:extLst>
            <c:ext xmlns:c16="http://schemas.microsoft.com/office/drawing/2014/chart" uri="{C3380CC4-5D6E-409C-BE32-E72D297353CC}">
              <c16:uniqueId val="{00000005-264F-40C3-AD1E-38B792775A1F}"/>
            </c:ext>
          </c:extLst>
        </c:ser>
        <c:ser>
          <c:idx val="1"/>
          <c:order val="1"/>
          <c:tx>
            <c:strRef>
              <c:f>Lapa1!$C$1</c:f>
              <c:strCache>
                <c:ptCount val="1"/>
                <c:pt idx="0">
                  <c:v>Esošās, modernizējamās sirēnas (pie minimālā finansējuma ietaupījuma)</c:v>
                </c:pt>
              </c:strCache>
            </c:strRef>
          </c:tx>
          <c:spPr>
            <a:solidFill>
              <a:schemeClr val="accent6">
                <a:lumMod val="60000"/>
                <a:lumOff val="40000"/>
              </a:schemeClr>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6-264F-40C3-AD1E-38B792775A1F}"/>
                </c:ext>
              </c:extLst>
            </c:dLbl>
            <c:dLbl>
              <c:idx val="1"/>
              <c:delete val="1"/>
              <c:extLst>
                <c:ext xmlns:c15="http://schemas.microsoft.com/office/drawing/2012/chart" uri="{CE6537A1-D6FC-4f65-9D91-7224C49458BB}"/>
                <c:ext xmlns:c16="http://schemas.microsoft.com/office/drawing/2014/chart" uri="{C3380CC4-5D6E-409C-BE32-E72D297353CC}">
                  <c16:uniqueId val="{00000007-264F-40C3-AD1E-38B792775A1F}"/>
                </c:ext>
              </c:extLst>
            </c:dLbl>
            <c:dLbl>
              <c:idx val="4"/>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264F-40C3-AD1E-38B792775A1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Lapa1!$A$2:$A$6</c:f>
              <c:strCache>
                <c:ptCount val="5"/>
                <c:pt idx="0">
                  <c:v>Kurzemes reģions</c:v>
                </c:pt>
                <c:pt idx="1">
                  <c:v>Zemgales reģions</c:v>
                </c:pt>
                <c:pt idx="2">
                  <c:v>Vidzemes reģions</c:v>
                </c:pt>
                <c:pt idx="3">
                  <c:v>Rīgas reģions</c:v>
                </c:pt>
                <c:pt idx="4">
                  <c:v>Latgales reģions</c:v>
                </c:pt>
              </c:strCache>
            </c:strRef>
          </c:cat>
          <c:val>
            <c:numRef>
              <c:f>Lapa1!$C$2:$C$6</c:f>
              <c:numCache>
                <c:formatCode>General</c:formatCode>
                <c:ptCount val="5"/>
                <c:pt idx="0">
                  <c:v>0</c:v>
                </c:pt>
                <c:pt idx="1">
                  <c:v>0</c:v>
                </c:pt>
                <c:pt idx="2">
                  <c:v>2</c:v>
                </c:pt>
                <c:pt idx="3">
                  <c:v>0</c:v>
                </c:pt>
                <c:pt idx="4">
                  <c:v>29</c:v>
                </c:pt>
              </c:numCache>
            </c:numRef>
          </c:val>
          <c:extLst>
            <c:ext xmlns:c16="http://schemas.microsoft.com/office/drawing/2014/chart" uri="{C3380CC4-5D6E-409C-BE32-E72D297353CC}">
              <c16:uniqueId val="{00000009-264F-40C3-AD1E-38B792775A1F}"/>
            </c:ext>
          </c:extLst>
        </c:ser>
        <c:ser>
          <c:idx val="2"/>
          <c:order val="2"/>
          <c:tx>
            <c:strRef>
              <c:f>Lapa1!$D$1</c:f>
              <c:strCache>
                <c:ptCount val="1"/>
                <c:pt idx="0">
                  <c:v>Papildu uzstādāmās sirēnas</c:v>
                </c:pt>
              </c:strCache>
            </c:strRef>
          </c:tx>
          <c:spPr>
            <a:solidFill>
              <a:schemeClr val="accent6">
                <a:lumMod val="50000"/>
              </a:schemeClr>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A-264F-40C3-AD1E-38B792775A1F}"/>
                </c:ext>
              </c:extLst>
            </c:dLbl>
            <c:dLbl>
              <c:idx val="1"/>
              <c:delete val="1"/>
              <c:extLst>
                <c:ext xmlns:c15="http://schemas.microsoft.com/office/drawing/2012/chart" uri="{CE6537A1-D6FC-4f65-9D91-7224C49458BB}"/>
                <c:ext xmlns:c16="http://schemas.microsoft.com/office/drawing/2014/chart" uri="{C3380CC4-5D6E-409C-BE32-E72D297353CC}">
                  <c16:uniqueId val="{0000000B-264F-40C3-AD1E-38B792775A1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Lapa1!$A$2:$A$6</c:f>
              <c:strCache>
                <c:ptCount val="5"/>
                <c:pt idx="0">
                  <c:v>Kurzemes reģions</c:v>
                </c:pt>
                <c:pt idx="1">
                  <c:v>Zemgales reģions</c:v>
                </c:pt>
                <c:pt idx="2">
                  <c:v>Vidzemes reģions</c:v>
                </c:pt>
                <c:pt idx="3">
                  <c:v>Rīgas reģions</c:v>
                </c:pt>
                <c:pt idx="4">
                  <c:v>Latgales reģions</c:v>
                </c:pt>
              </c:strCache>
            </c:strRef>
          </c:cat>
          <c:val>
            <c:numRef>
              <c:f>Lapa1!$D$2:$D$6</c:f>
              <c:numCache>
                <c:formatCode>General</c:formatCode>
                <c:ptCount val="5"/>
                <c:pt idx="0">
                  <c:v>0</c:v>
                </c:pt>
                <c:pt idx="1">
                  <c:v>0</c:v>
                </c:pt>
                <c:pt idx="2">
                  <c:v>1</c:v>
                </c:pt>
                <c:pt idx="3">
                  <c:v>15</c:v>
                </c:pt>
                <c:pt idx="4">
                  <c:v>15</c:v>
                </c:pt>
              </c:numCache>
            </c:numRef>
          </c:val>
          <c:extLst>
            <c:ext xmlns:c16="http://schemas.microsoft.com/office/drawing/2014/chart" uri="{C3380CC4-5D6E-409C-BE32-E72D297353CC}">
              <c16:uniqueId val="{0000000C-264F-40C3-AD1E-38B792775A1F}"/>
            </c:ext>
          </c:extLst>
        </c:ser>
        <c:dLbls>
          <c:showLegendKey val="0"/>
          <c:showVal val="0"/>
          <c:showCatName val="0"/>
          <c:showSerName val="0"/>
          <c:showPercent val="0"/>
          <c:showBubbleSize val="0"/>
        </c:dLbls>
        <c:gapWidth val="150"/>
        <c:overlap val="100"/>
        <c:axId val="1432099007"/>
        <c:axId val="1107036415"/>
      </c:barChart>
      <c:catAx>
        <c:axId val="1432099007"/>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107036415"/>
        <c:crosses val="autoZero"/>
        <c:auto val="1"/>
        <c:lblAlgn val="ctr"/>
        <c:lblOffset val="100"/>
        <c:noMultiLvlLbl val="0"/>
      </c:catAx>
      <c:valAx>
        <c:axId val="1107036415"/>
        <c:scaling>
          <c:orientation val="minMax"/>
          <c:max val="75"/>
          <c:min val="0"/>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432099007"/>
        <c:crosses val="autoZero"/>
        <c:crossBetween val="between"/>
      </c:valAx>
      <c:spPr>
        <a:noFill/>
        <a:ln>
          <a:noFill/>
        </a:ln>
        <a:effectLst/>
      </c:spPr>
    </c:plotArea>
    <c:legend>
      <c:legendPos val="b"/>
      <c:layout>
        <c:manualLayout>
          <c:xMode val="edge"/>
          <c:yMode val="edge"/>
          <c:x val="1.0576259229546593E-2"/>
          <c:y val="0.19335077250273414"/>
          <c:w val="0.7244011037817214"/>
          <c:h val="0.12468263753238491"/>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rgbClr val="FFFFFF"/>
    </a:solidFill>
    <a:ln>
      <a:noFill/>
    </a:ln>
    <a:effectLst>
      <a:softEdge rad="50800"/>
    </a:effectLst>
  </c:spPr>
  <c:txPr>
    <a:bodyPr/>
    <a:lstStyle/>
    <a:p>
      <a:pPr>
        <a:defRPr>
          <a:solidFill>
            <a:schemeClr val="tx1"/>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E4F-4F81-8191-5606B4670354}"/>
              </c:ext>
            </c:extLst>
          </c:dPt>
          <c:dPt>
            <c:idx val="1"/>
            <c:bubble3D val="0"/>
            <c:spPr>
              <a:solidFill>
                <a:srgbClr val="C00000"/>
              </a:solidFill>
              <a:ln w="19050">
                <a:solidFill>
                  <a:schemeClr val="lt1"/>
                </a:solidFill>
              </a:ln>
              <a:effectLst/>
            </c:spPr>
            <c:extLst>
              <c:ext xmlns:c16="http://schemas.microsoft.com/office/drawing/2014/chart" uri="{C3380CC4-5D6E-409C-BE32-E72D297353CC}">
                <c16:uniqueId val="{00000003-5E1B-4766-86CA-0631E3AC5218}"/>
              </c:ext>
            </c:extLst>
          </c:dPt>
          <c:dPt>
            <c:idx val="2"/>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4-5E1B-4766-86CA-0631E3AC5218}"/>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0E4F-4F81-8191-5606B4670354}"/>
              </c:ext>
            </c:extLst>
          </c:dPt>
          <c:dPt>
            <c:idx val="4"/>
            <c:bubble3D val="0"/>
            <c:spPr>
              <a:solidFill>
                <a:schemeClr val="accent2"/>
              </a:solidFill>
              <a:ln w="19050">
                <a:solidFill>
                  <a:schemeClr val="lt1"/>
                </a:solidFill>
              </a:ln>
              <a:effectLst/>
            </c:spPr>
            <c:extLst>
              <c:ext xmlns:c16="http://schemas.microsoft.com/office/drawing/2014/chart" uri="{C3380CC4-5D6E-409C-BE32-E72D297353CC}">
                <c16:uniqueId val="{00000005-5E1B-4766-86CA-0631E3AC5218}"/>
              </c:ext>
            </c:extLst>
          </c:dPt>
          <c:cat>
            <c:strRef>
              <c:f>Sheet1!$A$2:$A$6</c:f>
              <c:strCache>
                <c:ptCount val="5"/>
                <c:pt idx="0">
                  <c:v>Pašvaldību esošu telpu pielāgošana un aprīkošana patvertņu funkcionalitātei</c:v>
                </c:pt>
                <c:pt idx="1">
                  <c:v>Veselības un Labklājības ministrijas esošu telpu pielāgošana un aprīkošana patvertņu funkcionalitātei</c:v>
                </c:pt>
                <c:pt idx="2">
                  <c:v>Elektroenerģijas ģeneratoru piegāde un pieslēgumu ierīkošana ārstniecības iestāžu un valsts sociālās aprūpes centru objektiem</c:v>
                </c:pt>
                <c:pt idx="3">
                  <c:v>Elektroenerģijas ģeneratoru piegāde un pieslēgumu ierīkošana bibliotēku objektiem</c:v>
                </c:pt>
                <c:pt idx="4">
                  <c:v>Sirēnu modernizācija, iegāde un uzstādīšana </c:v>
                </c:pt>
              </c:strCache>
            </c:strRef>
          </c:cat>
          <c:val>
            <c:numRef>
              <c:f>Sheet1!$B$2:$B$6</c:f>
              <c:numCache>
                <c:formatCode>0.0</c:formatCode>
                <c:ptCount val="5"/>
                <c:pt idx="0">
                  <c:v>72.317684754214653</c:v>
                </c:pt>
                <c:pt idx="1">
                  <c:v>4.1068904147656253</c:v>
                </c:pt>
                <c:pt idx="2">
                  <c:v>11.791332973140216</c:v>
                </c:pt>
                <c:pt idx="3">
                  <c:v>8.6718893120048213E-2</c:v>
                </c:pt>
                <c:pt idx="4">
                  <c:v>11.697372964759452</c:v>
                </c:pt>
              </c:numCache>
            </c:numRef>
          </c:val>
          <c:extLst>
            <c:ext xmlns:c16="http://schemas.microsoft.com/office/drawing/2014/chart" uri="{C3380CC4-5D6E-409C-BE32-E72D297353CC}">
              <c16:uniqueId val="{00000000-5E1B-4766-86CA-0631E3AC5218}"/>
            </c:ext>
          </c:extLst>
        </c:ser>
        <c:ser>
          <c:idx val="1"/>
          <c:order val="1"/>
          <c:tx>
            <c:strRef>
              <c:f>Sheet1!$C$1</c:f>
              <c:strCache>
                <c:ptCount val="1"/>
                <c:pt idx="0">
                  <c:v>Column1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B-0E4F-4F81-8191-5606B4670354}"/>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D-0E4F-4F81-8191-5606B4670354}"/>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F-0E4F-4F81-8191-5606B4670354}"/>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11-0E4F-4F81-8191-5606B4670354}"/>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13-0E4F-4F81-8191-5606B4670354}"/>
              </c:ext>
            </c:extLst>
          </c:dPt>
          <c:cat>
            <c:strRef>
              <c:f>Sheet1!$A$2:$A$6</c:f>
              <c:strCache>
                <c:ptCount val="5"/>
                <c:pt idx="0">
                  <c:v>Pašvaldību esošu telpu pielāgošana un aprīkošana patvertņu funkcionalitātei</c:v>
                </c:pt>
                <c:pt idx="1">
                  <c:v>Veselības un Labklājības ministrijas esošu telpu pielāgošana un aprīkošana patvertņu funkcionalitātei</c:v>
                </c:pt>
                <c:pt idx="2">
                  <c:v>Elektroenerģijas ģeneratoru piegāde un pieslēgumu ierīkošana ārstniecības iestāžu un valsts sociālās aprūpes centru objektiem</c:v>
                </c:pt>
                <c:pt idx="3">
                  <c:v>Elektroenerģijas ģeneratoru piegāde un pieslēgumu ierīkošana bibliotēku objektiem</c:v>
                </c:pt>
                <c:pt idx="4">
                  <c:v>Sirēnu modernizācija, iegāde un uzstādīšana </c:v>
                </c:pt>
              </c:strCache>
            </c:strRef>
          </c:cat>
          <c:val>
            <c:numRef>
              <c:f>Sheet1!$C$2:$C$6</c:f>
              <c:numCache>
                <c:formatCode>General</c:formatCode>
                <c:ptCount val="5"/>
                <c:pt idx="0">
                  <c:v>23350104</c:v>
                </c:pt>
                <c:pt idx="1">
                  <c:v>1326042.4283119999</c:v>
                </c:pt>
                <c:pt idx="2">
                  <c:v>3807213.3</c:v>
                </c:pt>
                <c:pt idx="3">
                  <c:v>28000</c:v>
                </c:pt>
                <c:pt idx="4">
                  <c:v>3776875.2716879994</c:v>
                </c:pt>
              </c:numCache>
            </c:numRef>
          </c:val>
          <c:extLst>
            <c:ext xmlns:c16="http://schemas.microsoft.com/office/drawing/2014/chart" uri="{C3380CC4-5D6E-409C-BE32-E72D297353CC}">
              <c16:uniqueId val="{00000002-5E1B-4766-86CA-0631E3AC521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0.76453</cdr:x>
      <cdr:y>0.62395</cdr:y>
    </cdr:from>
    <cdr:to>
      <cdr:x>1</cdr:x>
      <cdr:y>0.72269</cdr:y>
    </cdr:to>
    <cdr:cxnSp macro="">
      <cdr:nvCxnSpPr>
        <cdr:cNvPr id="3" name="Straight Connector 2">
          <a:extLst xmlns:a="http://schemas.openxmlformats.org/drawingml/2006/main">
            <a:ext uri="{FF2B5EF4-FFF2-40B4-BE49-F238E27FC236}">
              <a16:creationId xmlns:a16="http://schemas.microsoft.com/office/drawing/2014/main" id="{5391C869-F9D3-46A6-A6F9-DE032F5C990B}"/>
            </a:ext>
          </a:extLst>
        </cdr:cNvPr>
        <cdr:cNvCxnSpPr/>
      </cdr:nvCxnSpPr>
      <cdr:spPr>
        <a:xfrm xmlns:a="http://schemas.openxmlformats.org/drawingml/2006/main">
          <a:off x="4453468" y="2514600"/>
          <a:ext cx="1371601" cy="397933"/>
        </a:xfrm>
        <a:prstGeom xmlns:a="http://schemas.openxmlformats.org/drawingml/2006/main" prst="line">
          <a:avLst/>
        </a:prstGeom>
        <a:ln xmlns:a="http://schemas.openxmlformats.org/drawingml/2006/main">
          <a:solidFill>
            <a:schemeClr val="accent6">
              <a:lumMod val="75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0.14306</cdr:x>
      <cdr:y>0.61875</cdr:y>
    </cdr:from>
    <cdr:to>
      <cdr:x>0.1625</cdr:x>
      <cdr:y>0.68985</cdr:y>
    </cdr:to>
    <cdr:sp macro="" textlink="">
      <cdr:nvSpPr>
        <cdr:cNvPr id="2" name="Rectangle 1">
          <a:extLst xmlns:a="http://schemas.openxmlformats.org/drawingml/2006/main">
            <a:ext uri="{FF2B5EF4-FFF2-40B4-BE49-F238E27FC236}">
              <a16:creationId xmlns:a16="http://schemas.microsoft.com/office/drawing/2014/main" id="{C359FB09-4336-4B8B-BB70-96F6A312A2B0}"/>
            </a:ext>
          </a:extLst>
        </cdr:cNvPr>
        <cdr:cNvSpPr/>
      </cdr:nvSpPr>
      <cdr:spPr>
        <a:xfrm xmlns:a="http://schemas.openxmlformats.org/drawingml/2006/main">
          <a:off x="1744188" y="3536345"/>
          <a:ext cx="237012" cy="406362"/>
        </a:xfrm>
        <a:prstGeom xmlns:a="http://schemas.openxmlformats.org/drawingml/2006/main" prst="rect">
          <a:avLst/>
        </a:prstGeom>
        <a:noFill xmlns:a="http://schemas.openxmlformats.org/drawingml/2006/main"/>
        <a:ln xmlns:a="http://schemas.openxmlformats.org/drawingml/2006/main" w="19050">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lv-LV"/>
        </a:p>
      </cdr:txBody>
    </cdr:sp>
  </cdr:relSizeAnchor>
  <cdr:relSizeAnchor xmlns:cdr="http://schemas.openxmlformats.org/drawingml/2006/chartDrawing">
    <cdr:from>
      <cdr:x>0.25069</cdr:x>
      <cdr:y>0.59208</cdr:y>
    </cdr:from>
    <cdr:to>
      <cdr:x>0.27639</cdr:x>
      <cdr:y>0.68985</cdr:y>
    </cdr:to>
    <cdr:sp macro="" textlink="">
      <cdr:nvSpPr>
        <cdr:cNvPr id="3" name="Rectangle 2">
          <a:extLst xmlns:a="http://schemas.openxmlformats.org/drawingml/2006/main">
            <a:ext uri="{FF2B5EF4-FFF2-40B4-BE49-F238E27FC236}">
              <a16:creationId xmlns:a16="http://schemas.microsoft.com/office/drawing/2014/main" id="{4CF246F9-D860-4D92-A3DD-391F4735E604}"/>
            </a:ext>
          </a:extLst>
        </cdr:cNvPr>
        <cdr:cNvSpPr/>
      </cdr:nvSpPr>
      <cdr:spPr>
        <a:xfrm xmlns:a="http://schemas.openxmlformats.org/drawingml/2006/main">
          <a:off x="3056412" y="3383918"/>
          <a:ext cx="313335" cy="558790"/>
        </a:xfrm>
        <a:prstGeom xmlns:a="http://schemas.openxmlformats.org/drawingml/2006/main" prst="rect">
          <a:avLst/>
        </a:prstGeom>
        <a:noFill xmlns:a="http://schemas.openxmlformats.org/drawingml/2006/main"/>
        <a:ln xmlns:a="http://schemas.openxmlformats.org/drawingml/2006/main" w="19050">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lv-LV"/>
        </a:p>
      </cdr:txBody>
    </cdr:sp>
  </cdr:relSizeAnchor>
  <cdr:relSizeAnchor xmlns:cdr="http://schemas.openxmlformats.org/drawingml/2006/chartDrawing">
    <cdr:from>
      <cdr:x>0.34375</cdr:x>
      <cdr:y>0.6143</cdr:y>
    </cdr:from>
    <cdr:to>
      <cdr:x>0.36528</cdr:x>
      <cdr:y>0.68837</cdr:y>
    </cdr:to>
    <cdr:sp macro="" textlink="">
      <cdr:nvSpPr>
        <cdr:cNvPr id="4" name="Rectangle 3">
          <a:extLst xmlns:a="http://schemas.openxmlformats.org/drawingml/2006/main">
            <a:ext uri="{FF2B5EF4-FFF2-40B4-BE49-F238E27FC236}">
              <a16:creationId xmlns:a16="http://schemas.microsoft.com/office/drawing/2014/main" id="{4CF246F9-D860-4D92-A3DD-391F4735E604}"/>
            </a:ext>
          </a:extLst>
        </cdr:cNvPr>
        <cdr:cNvSpPr/>
      </cdr:nvSpPr>
      <cdr:spPr>
        <a:xfrm xmlns:a="http://schemas.openxmlformats.org/drawingml/2006/main">
          <a:off x="4191000" y="3510933"/>
          <a:ext cx="262467" cy="423333"/>
        </a:xfrm>
        <a:prstGeom xmlns:a="http://schemas.openxmlformats.org/drawingml/2006/main" prst="rect">
          <a:avLst/>
        </a:prstGeom>
        <a:noFill xmlns:a="http://schemas.openxmlformats.org/drawingml/2006/main"/>
        <a:ln xmlns:a="http://schemas.openxmlformats.org/drawingml/2006/main" w="19050">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lv-LV"/>
        </a:p>
      </cdr:txBody>
    </cdr:sp>
  </cdr:relSizeAnchor>
  <cdr:relSizeAnchor xmlns:cdr="http://schemas.openxmlformats.org/drawingml/2006/chartDrawing">
    <cdr:from>
      <cdr:x>0.54722</cdr:x>
      <cdr:y>0.64245</cdr:y>
    </cdr:from>
    <cdr:to>
      <cdr:x>0.56667</cdr:x>
      <cdr:y>0.69133</cdr:y>
    </cdr:to>
    <cdr:sp macro="" textlink="">
      <cdr:nvSpPr>
        <cdr:cNvPr id="5" name="Rectangle 4">
          <a:extLst xmlns:a="http://schemas.openxmlformats.org/drawingml/2006/main">
            <a:ext uri="{FF2B5EF4-FFF2-40B4-BE49-F238E27FC236}">
              <a16:creationId xmlns:a16="http://schemas.microsoft.com/office/drawing/2014/main" id="{4CF246F9-D860-4D92-A3DD-391F4735E604}"/>
            </a:ext>
          </a:extLst>
        </cdr:cNvPr>
        <cdr:cNvSpPr/>
      </cdr:nvSpPr>
      <cdr:spPr>
        <a:xfrm xmlns:a="http://schemas.openxmlformats.org/drawingml/2006/main">
          <a:off x="6671733" y="3671801"/>
          <a:ext cx="237067" cy="279400"/>
        </a:xfrm>
        <a:prstGeom xmlns:a="http://schemas.openxmlformats.org/drawingml/2006/main" prst="rect">
          <a:avLst/>
        </a:prstGeom>
        <a:noFill xmlns:a="http://schemas.openxmlformats.org/drawingml/2006/main"/>
        <a:ln xmlns:a="http://schemas.openxmlformats.org/drawingml/2006/main" w="19050">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lv-LV"/>
        </a:p>
      </cdr:txBody>
    </cdr:sp>
  </cdr:relSizeAnchor>
  <cdr:relSizeAnchor xmlns:cdr="http://schemas.openxmlformats.org/drawingml/2006/chartDrawing">
    <cdr:from>
      <cdr:x>0.72639</cdr:x>
      <cdr:y>0.64096</cdr:y>
    </cdr:from>
    <cdr:to>
      <cdr:x>0.74583</cdr:x>
      <cdr:y>0.69281</cdr:y>
    </cdr:to>
    <cdr:sp macro="" textlink="">
      <cdr:nvSpPr>
        <cdr:cNvPr id="6" name="Rectangle 5">
          <a:extLst xmlns:a="http://schemas.openxmlformats.org/drawingml/2006/main">
            <a:ext uri="{FF2B5EF4-FFF2-40B4-BE49-F238E27FC236}">
              <a16:creationId xmlns:a16="http://schemas.microsoft.com/office/drawing/2014/main" id="{4CF246F9-D860-4D92-A3DD-391F4735E604}"/>
            </a:ext>
          </a:extLst>
        </cdr:cNvPr>
        <cdr:cNvSpPr/>
      </cdr:nvSpPr>
      <cdr:spPr>
        <a:xfrm xmlns:a="http://schemas.openxmlformats.org/drawingml/2006/main">
          <a:off x="8856133" y="3663334"/>
          <a:ext cx="237067" cy="296334"/>
        </a:xfrm>
        <a:prstGeom xmlns:a="http://schemas.openxmlformats.org/drawingml/2006/main" prst="rect">
          <a:avLst/>
        </a:prstGeom>
        <a:noFill xmlns:a="http://schemas.openxmlformats.org/drawingml/2006/main"/>
        <a:ln xmlns:a="http://schemas.openxmlformats.org/drawingml/2006/main" w="19050">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lv-LV"/>
        </a:p>
      </cdr:txBody>
    </cdr:sp>
  </cdr:relSizeAnchor>
  <cdr:relSizeAnchor xmlns:cdr="http://schemas.openxmlformats.org/drawingml/2006/chartDrawing">
    <cdr:from>
      <cdr:x>0.56493</cdr:x>
      <cdr:y>0.64175</cdr:y>
    </cdr:from>
    <cdr:to>
      <cdr:x>0.58438</cdr:x>
      <cdr:y>0.69063</cdr:y>
    </cdr:to>
    <cdr:sp macro="" textlink="">
      <cdr:nvSpPr>
        <cdr:cNvPr id="7" name="Rectangle 6">
          <a:extLst xmlns:a="http://schemas.openxmlformats.org/drawingml/2006/main">
            <a:ext uri="{FF2B5EF4-FFF2-40B4-BE49-F238E27FC236}">
              <a16:creationId xmlns:a16="http://schemas.microsoft.com/office/drawing/2014/main" id="{D84323FE-3C69-492C-9E16-CB1840D3E2D9}"/>
            </a:ext>
          </a:extLst>
        </cdr:cNvPr>
        <cdr:cNvSpPr/>
      </cdr:nvSpPr>
      <cdr:spPr>
        <a:xfrm xmlns:a="http://schemas.openxmlformats.org/drawingml/2006/main">
          <a:off x="6887630" y="3667797"/>
          <a:ext cx="237135" cy="279366"/>
        </a:xfrm>
        <a:prstGeom xmlns:a="http://schemas.openxmlformats.org/drawingml/2006/main" prst="rect">
          <a:avLst/>
        </a:prstGeom>
        <a:noFill xmlns:a="http://schemas.openxmlformats.org/drawingml/2006/main"/>
        <a:ln xmlns:a="http://schemas.openxmlformats.org/drawingml/2006/main" w="19050">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lv-LV"/>
        </a:p>
      </cdr:txBody>
    </cdr:sp>
  </cdr:relSizeAnchor>
</c:userShapes>
</file>

<file path=ppt/drawings/drawing3.xml><?xml version="1.0" encoding="utf-8"?>
<c:userShapes xmlns:c="http://schemas.openxmlformats.org/drawingml/2006/chart">
  <cdr:relSizeAnchor xmlns:cdr="http://schemas.openxmlformats.org/drawingml/2006/chartDrawing">
    <cdr:from>
      <cdr:x>0.64924</cdr:x>
      <cdr:y>0.38133</cdr:y>
    </cdr:from>
    <cdr:to>
      <cdr:x>0.73158</cdr:x>
      <cdr:y>0.42169</cdr:y>
    </cdr:to>
    <cdr:cxnSp macro="">
      <cdr:nvCxnSpPr>
        <cdr:cNvPr id="38" name="Straight Connector 37">
          <a:extLst xmlns:a="http://schemas.openxmlformats.org/drawingml/2006/main">
            <a:ext uri="{FF2B5EF4-FFF2-40B4-BE49-F238E27FC236}">
              <a16:creationId xmlns:a16="http://schemas.microsoft.com/office/drawing/2014/main" id="{C7ED360E-C3DB-4410-86A4-E1C263BAE876}"/>
            </a:ext>
          </a:extLst>
        </cdr:cNvPr>
        <cdr:cNvCxnSpPr/>
      </cdr:nvCxnSpPr>
      <cdr:spPr>
        <a:xfrm xmlns:a="http://schemas.openxmlformats.org/drawingml/2006/main">
          <a:off x="7255906" y="1672412"/>
          <a:ext cx="920204" cy="177010"/>
        </a:xfrm>
        <a:prstGeom xmlns:a="http://schemas.openxmlformats.org/drawingml/2006/main" prst="line">
          <a:avLst/>
        </a:prstGeom>
        <a:ln xmlns:a="http://schemas.openxmlformats.org/drawingml/2006/main" w="19050">
          <a:solidFill>
            <a:srgbClr val="548235"/>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0.48012</cdr:x>
      <cdr:y>0</cdr:y>
    </cdr:from>
    <cdr:to>
      <cdr:x>0.73533</cdr:x>
      <cdr:y>0.11236</cdr:y>
    </cdr:to>
    <cdr:cxnSp macro="">
      <cdr:nvCxnSpPr>
        <cdr:cNvPr id="4" name="Straight Connector 3">
          <a:extLst xmlns:a="http://schemas.openxmlformats.org/drawingml/2006/main">
            <a:ext uri="{FF2B5EF4-FFF2-40B4-BE49-F238E27FC236}">
              <a16:creationId xmlns:a16="http://schemas.microsoft.com/office/drawing/2014/main" id="{D29680CA-A6E9-4415-B805-3E6F1FAC7003}"/>
            </a:ext>
          </a:extLst>
        </cdr:cNvPr>
        <cdr:cNvCxnSpPr/>
      </cdr:nvCxnSpPr>
      <cdr:spPr>
        <a:xfrm xmlns:a="http://schemas.openxmlformats.org/drawingml/2006/main" flipV="1">
          <a:off x="5365854" y="0"/>
          <a:ext cx="2852160" cy="492763"/>
        </a:xfrm>
        <a:prstGeom xmlns:a="http://schemas.openxmlformats.org/drawingml/2006/main" prst="line">
          <a:avLst/>
        </a:prstGeom>
        <a:ln xmlns:a="http://schemas.openxmlformats.org/drawingml/2006/main" w="19050">
          <a:solidFill>
            <a:srgbClr val="7F9ED7"/>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2BD306-A1CF-43AE-BB83-6DDC7A916EA0}" type="datetimeFigureOut">
              <a:rPr lang="lv-LV" smtClean="0"/>
              <a:t>09.03.2026</a:t>
            </a:fld>
            <a:endParaRPr lang="lv-LV"/>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5DC695-B8FC-40F6-A3EB-18FC2AA04851}" type="slidenum">
              <a:rPr lang="lv-LV" smtClean="0"/>
              <a:t>‹#›</a:t>
            </a:fld>
            <a:endParaRPr lang="lv-LV"/>
          </a:p>
        </p:txBody>
      </p:sp>
    </p:spTree>
    <p:extLst>
      <p:ext uri="{BB962C8B-B14F-4D97-AF65-F5344CB8AC3E}">
        <p14:creationId xmlns:p14="http://schemas.microsoft.com/office/powerpoint/2010/main" val="1353776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675DC695-B8FC-40F6-A3EB-18FC2AA04851}" type="slidenum">
              <a:rPr lang="lv-LV" smtClean="0"/>
              <a:t>2</a:t>
            </a:fld>
            <a:endParaRPr lang="lv-LV"/>
          </a:p>
        </p:txBody>
      </p:sp>
    </p:spTree>
    <p:extLst>
      <p:ext uri="{BB962C8B-B14F-4D97-AF65-F5344CB8AC3E}">
        <p14:creationId xmlns:p14="http://schemas.microsoft.com/office/powerpoint/2010/main" val="3784134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endParaRPr lang="en-US" dirty="0"/>
          </a:p>
        </p:txBody>
      </p:sp>
      <p:sp>
        <p:nvSpPr>
          <p:cNvPr id="4" name="Slaida numura vietturis 3"/>
          <p:cNvSpPr>
            <a:spLocks noGrp="1"/>
          </p:cNvSpPr>
          <p:nvPr>
            <p:ph type="sldNum" sz="quarter" idx="5"/>
          </p:nvPr>
        </p:nvSpPr>
        <p:spPr/>
        <p:txBody>
          <a:bodyPr/>
          <a:lstStyle/>
          <a:p>
            <a:pPr>
              <a:defRPr/>
            </a:pPr>
            <a:fld id="{1617C22F-F503-4393-BE88-D7C118EA0BBF}" type="slidenum">
              <a:rPr lang="lv-LV" altLang="lv-LV" smtClean="0"/>
              <a:pPr>
                <a:defRPr/>
              </a:pPr>
              <a:t>6</a:t>
            </a:fld>
            <a:endParaRPr lang="lv-LV" altLang="lv-LV"/>
          </a:p>
        </p:txBody>
      </p:sp>
    </p:spTree>
    <p:extLst>
      <p:ext uri="{BB962C8B-B14F-4D97-AF65-F5344CB8AC3E}">
        <p14:creationId xmlns:p14="http://schemas.microsoft.com/office/powerpoint/2010/main" val="3765626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C002DAA5-20A3-4F1B-ABC5-FD3E39FDE719}" type="slidenum">
              <a:rPr lang="lv-LV" altLang="lv-LV" smtClean="0"/>
              <a:pPr/>
              <a:t>8</a:t>
            </a:fld>
            <a:endParaRPr lang="lv-LV" altLang="lv-LV"/>
          </a:p>
        </p:txBody>
      </p:sp>
    </p:spTree>
    <p:extLst>
      <p:ext uri="{BB962C8B-B14F-4D97-AF65-F5344CB8AC3E}">
        <p14:creationId xmlns:p14="http://schemas.microsoft.com/office/powerpoint/2010/main" val="803319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C002DAA5-20A3-4F1B-ABC5-FD3E39FDE719}" type="slidenum">
              <a:rPr lang="lv-LV" altLang="lv-LV" smtClean="0"/>
              <a:pPr/>
              <a:t>11</a:t>
            </a:fld>
            <a:endParaRPr lang="lv-LV" altLang="lv-LV"/>
          </a:p>
        </p:txBody>
      </p:sp>
    </p:spTree>
    <p:extLst>
      <p:ext uri="{BB962C8B-B14F-4D97-AF65-F5344CB8AC3E}">
        <p14:creationId xmlns:p14="http://schemas.microsoft.com/office/powerpoint/2010/main" val="38725750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C002DAA5-20A3-4F1B-ABC5-FD3E39FDE719}" type="slidenum">
              <a:rPr lang="lv-LV" altLang="lv-LV" smtClean="0"/>
              <a:pPr/>
              <a:t>12</a:t>
            </a:fld>
            <a:endParaRPr lang="lv-LV" altLang="lv-LV"/>
          </a:p>
        </p:txBody>
      </p:sp>
    </p:spTree>
    <p:extLst>
      <p:ext uri="{BB962C8B-B14F-4D97-AF65-F5344CB8AC3E}">
        <p14:creationId xmlns:p14="http://schemas.microsoft.com/office/powerpoint/2010/main" val="2288178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5C7AFEB1-F288-4CBC-B1D4-D4209C76F45D}" type="slidenum">
              <a:rPr kumimoji="0" lang="lv-LV" altLang="lv-LV"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14</a:t>
            </a:fld>
            <a:endParaRPr kumimoji="0" lang="lv-LV" altLang="lv-LV" sz="12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16786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endParaRPr lang="en-US" dirty="0"/>
          </a:p>
        </p:txBody>
      </p:sp>
      <p:sp>
        <p:nvSpPr>
          <p:cNvPr id="4" name="Slaida numura vietturis 3"/>
          <p:cNvSpPr>
            <a:spLocks noGrp="1"/>
          </p:cNvSpPr>
          <p:nvPr>
            <p:ph type="sldNum" sz="quarter" idx="5"/>
          </p:nvPr>
        </p:nvSpPr>
        <p:spPr/>
        <p:txBody>
          <a:bodyPr/>
          <a:lstStyle/>
          <a:p>
            <a:pPr>
              <a:defRPr/>
            </a:pPr>
            <a:fld id="{1617C22F-F503-4393-BE88-D7C118EA0BBF}" type="slidenum">
              <a:rPr lang="lv-LV" altLang="lv-LV" smtClean="0"/>
              <a:pPr>
                <a:defRPr/>
              </a:pPr>
              <a:t>18</a:t>
            </a:fld>
            <a:endParaRPr lang="lv-LV" altLang="lv-LV"/>
          </a:p>
        </p:txBody>
      </p:sp>
    </p:spTree>
    <p:extLst>
      <p:ext uri="{BB962C8B-B14F-4D97-AF65-F5344CB8AC3E}">
        <p14:creationId xmlns:p14="http://schemas.microsoft.com/office/powerpoint/2010/main" val="2455301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e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Master" Target="../slideMasters/slideMaster2.xml"/><Relationship Id="rId4" Type="http://schemas.microsoft.com/office/2007/relationships/hdphoto" Target="../media/hdphoto1.wdp"/></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D3129-CCE2-4A73-AC0F-6858BE45CD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v-LV"/>
          </a:p>
        </p:txBody>
      </p:sp>
      <p:sp>
        <p:nvSpPr>
          <p:cNvPr id="3" name="Subtitle 2">
            <a:extLst>
              <a:ext uri="{FF2B5EF4-FFF2-40B4-BE49-F238E27FC236}">
                <a16:creationId xmlns:a16="http://schemas.microsoft.com/office/drawing/2014/main" id="{E7563666-AA84-4F7B-AE39-B6C7F457A9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v-LV"/>
          </a:p>
        </p:txBody>
      </p:sp>
      <p:sp>
        <p:nvSpPr>
          <p:cNvPr id="4" name="Date Placeholder 3">
            <a:extLst>
              <a:ext uri="{FF2B5EF4-FFF2-40B4-BE49-F238E27FC236}">
                <a16:creationId xmlns:a16="http://schemas.microsoft.com/office/drawing/2014/main" id="{603496D0-D8AA-4213-8A46-3A0C55A6C869}"/>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5" name="Footer Placeholder 4">
            <a:extLst>
              <a:ext uri="{FF2B5EF4-FFF2-40B4-BE49-F238E27FC236}">
                <a16:creationId xmlns:a16="http://schemas.microsoft.com/office/drawing/2014/main" id="{FC24503A-EDD0-4403-B0D5-8216C3E34AE6}"/>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B02CC90E-4A98-402C-9D71-869376F8ED64}"/>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679125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3B6AA-9BEF-47BD-AAB1-7F40FC77AFD1}"/>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35629F96-2FEE-4666-A938-11E33CBC5F8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C4478C9E-E9F4-42E8-BBDB-3971F45AA0A4}"/>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5" name="Footer Placeholder 4">
            <a:extLst>
              <a:ext uri="{FF2B5EF4-FFF2-40B4-BE49-F238E27FC236}">
                <a16:creationId xmlns:a16="http://schemas.microsoft.com/office/drawing/2014/main" id="{48AA9707-AB18-4585-8856-8B4DF7645A03}"/>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5749A054-D14F-4BFD-9CBF-235C30FEA103}"/>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1899572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7635-127D-4AEB-BF99-F76A8ED219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v-LV"/>
          </a:p>
        </p:txBody>
      </p:sp>
      <p:sp>
        <p:nvSpPr>
          <p:cNvPr id="3" name="Text Placeholder 2">
            <a:extLst>
              <a:ext uri="{FF2B5EF4-FFF2-40B4-BE49-F238E27FC236}">
                <a16:creationId xmlns:a16="http://schemas.microsoft.com/office/drawing/2014/main" id="{984BFB4C-9178-4312-8028-73345149AC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F6542E-D6AB-4656-BAF1-BF4E88DA1DAC}"/>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5" name="Footer Placeholder 4">
            <a:extLst>
              <a:ext uri="{FF2B5EF4-FFF2-40B4-BE49-F238E27FC236}">
                <a16:creationId xmlns:a16="http://schemas.microsoft.com/office/drawing/2014/main" id="{6594E92F-504A-4756-951C-E10FCAB185C1}"/>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18C72C05-6FEE-4515-B55D-CA20CA25B0C7}"/>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553836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9D540-0E4E-4133-A1D5-A1A38A2CB5A9}"/>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A0CC7BC2-E03F-4F3A-848A-DB30ABF414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Content Placeholder 3">
            <a:extLst>
              <a:ext uri="{FF2B5EF4-FFF2-40B4-BE49-F238E27FC236}">
                <a16:creationId xmlns:a16="http://schemas.microsoft.com/office/drawing/2014/main" id="{60148406-D260-4B78-A8B9-0B6FB879D28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Date Placeholder 4">
            <a:extLst>
              <a:ext uri="{FF2B5EF4-FFF2-40B4-BE49-F238E27FC236}">
                <a16:creationId xmlns:a16="http://schemas.microsoft.com/office/drawing/2014/main" id="{D9495D6B-CBA5-44B2-8734-5193C82489C9}"/>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6" name="Footer Placeholder 5">
            <a:extLst>
              <a:ext uri="{FF2B5EF4-FFF2-40B4-BE49-F238E27FC236}">
                <a16:creationId xmlns:a16="http://schemas.microsoft.com/office/drawing/2014/main" id="{CFBB5C5D-9E38-4F5E-8C8B-6F045DAFAA05}"/>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AC03FD04-214F-4B5D-A230-2E4EE5E33D66}"/>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260802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D31E8-B2AD-404A-9A17-C5B54CB85816}"/>
              </a:ext>
            </a:extLst>
          </p:cNvPr>
          <p:cNvSpPr>
            <a:spLocks noGrp="1"/>
          </p:cNvSpPr>
          <p:nvPr>
            <p:ph type="title"/>
          </p:nvPr>
        </p:nvSpPr>
        <p:spPr>
          <a:xfrm>
            <a:off x="839788" y="365125"/>
            <a:ext cx="10515600" cy="1325563"/>
          </a:xfrm>
        </p:spPr>
        <p:txBody>
          <a:bodyPr/>
          <a:lstStyle/>
          <a:p>
            <a:r>
              <a:rPr lang="en-US"/>
              <a:t>Click to edit Master title style</a:t>
            </a:r>
            <a:endParaRPr lang="lv-LV"/>
          </a:p>
        </p:txBody>
      </p:sp>
      <p:sp>
        <p:nvSpPr>
          <p:cNvPr id="3" name="Text Placeholder 2">
            <a:extLst>
              <a:ext uri="{FF2B5EF4-FFF2-40B4-BE49-F238E27FC236}">
                <a16:creationId xmlns:a16="http://schemas.microsoft.com/office/drawing/2014/main" id="{F037839A-F132-4C48-A581-2846E42DB3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1061E2-2201-4F0B-B2A3-7981B9B89A5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Text Placeholder 4">
            <a:extLst>
              <a:ext uri="{FF2B5EF4-FFF2-40B4-BE49-F238E27FC236}">
                <a16:creationId xmlns:a16="http://schemas.microsoft.com/office/drawing/2014/main" id="{F0BB7AE9-FBEA-4DC5-9566-BFD43094F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CA322F-6A5B-4485-B6F1-6503CDEAA9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7" name="Date Placeholder 6">
            <a:extLst>
              <a:ext uri="{FF2B5EF4-FFF2-40B4-BE49-F238E27FC236}">
                <a16:creationId xmlns:a16="http://schemas.microsoft.com/office/drawing/2014/main" id="{554269BA-5D37-4FAB-AB8D-CBF0A7223CF4}"/>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8" name="Footer Placeholder 7">
            <a:extLst>
              <a:ext uri="{FF2B5EF4-FFF2-40B4-BE49-F238E27FC236}">
                <a16:creationId xmlns:a16="http://schemas.microsoft.com/office/drawing/2014/main" id="{57167C7A-6B7F-45CE-8090-A39C9736CEEB}"/>
              </a:ext>
            </a:extLst>
          </p:cNvPr>
          <p:cNvSpPr>
            <a:spLocks noGrp="1"/>
          </p:cNvSpPr>
          <p:nvPr>
            <p:ph type="ftr" sz="quarter" idx="11"/>
          </p:nvPr>
        </p:nvSpPr>
        <p:spPr/>
        <p:txBody>
          <a:bodyPr/>
          <a:lstStyle/>
          <a:p>
            <a:endParaRPr lang="lv-LV"/>
          </a:p>
        </p:txBody>
      </p:sp>
      <p:sp>
        <p:nvSpPr>
          <p:cNvPr id="9" name="Slide Number Placeholder 8">
            <a:extLst>
              <a:ext uri="{FF2B5EF4-FFF2-40B4-BE49-F238E27FC236}">
                <a16:creationId xmlns:a16="http://schemas.microsoft.com/office/drawing/2014/main" id="{86014CE1-9B2F-4180-AF3D-188A5BEAA726}"/>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2580112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2B65E-4F0E-4C82-A8C1-5087DB850FAB}"/>
              </a:ext>
            </a:extLst>
          </p:cNvPr>
          <p:cNvSpPr>
            <a:spLocks noGrp="1"/>
          </p:cNvSpPr>
          <p:nvPr>
            <p:ph type="title"/>
          </p:nvPr>
        </p:nvSpPr>
        <p:spPr/>
        <p:txBody>
          <a:bodyPr/>
          <a:lstStyle/>
          <a:p>
            <a:r>
              <a:rPr lang="en-US"/>
              <a:t>Click to edit Master title style</a:t>
            </a:r>
            <a:endParaRPr lang="lv-LV"/>
          </a:p>
        </p:txBody>
      </p:sp>
      <p:sp>
        <p:nvSpPr>
          <p:cNvPr id="3" name="Date Placeholder 2">
            <a:extLst>
              <a:ext uri="{FF2B5EF4-FFF2-40B4-BE49-F238E27FC236}">
                <a16:creationId xmlns:a16="http://schemas.microsoft.com/office/drawing/2014/main" id="{4F35C3D0-7B00-4F37-AA9E-A426ED70F1CE}"/>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4" name="Footer Placeholder 3">
            <a:extLst>
              <a:ext uri="{FF2B5EF4-FFF2-40B4-BE49-F238E27FC236}">
                <a16:creationId xmlns:a16="http://schemas.microsoft.com/office/drawing/2014/main" id="{F5DC7B49-7AB6-48B3-8B4E-FFF3569C499C}"/>
              </a:ext>
            </a:extLst>
          </p:cNvPr>
          <p:cNvSpPr>
            <a:spLocks noGrp="1"/>
          </p:cNvSpPr>
          <p:nvPr>
            <p:ph type="ftr" sz="quarter" idx="11"/>
          </p:nvPr>
        </p:nvSpPr>
        <p:spPr/>
        <p:txBody>
          <a:bodyPr/>
          <a:lstStyle/>
          <a:p>
            <a:endParaRPr lang="lv-LV"/>
          </a:p>
        </p:txBody>
      </p:sp>
      <p:sp>
        <p:nvSpPr>
          <p:cNvPr id="5" name="Slide Number Placeholder 4">
            <a:extLst>
              <a:ext uri="{FF2B5EF4-FFF2-40B4-BE49-F238E27FC236}">
                <a16:creationId xmlns:a16="http://schemas.microsoft.com/office/drawing/2014/main" id="{D7C95233-F0E2-48D8-9AC8-A34B3A0D1AD9}"/>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1885589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3837F0-5CF5-427F-AFEA-2C265F4E5C25}"/>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3" name="Footer Placeholder 2">
            <a:extLst>
              <a:ext uri="{FF2B5EF4-FFF2-40B4-BE49-F238E27FC236}">
                <a16:creationId xmlns:a16="http://schemas.microsoft.com/office/drawing/2014/main" id="{C549F7A2-BEF6-43FA-856E-D7FD1763447B}"/>
              </a:ext>
            </a:extLst>
          </p:cNvPr>
          <p:cNvSpPr>
            <a:spLocks noGrp="1"/>
          </p:cNvSpPr>
          <p:nvPr>
            <p:ph type="ftr" sz="quarter" idx="11"/>
          </p:nvPr>
        </p:nvSpPr>
        <p:spPr/>
        <p:txBody>
          <a:bodyPr/>
          <a:lstStyle/>
          <a:p>
            <a:endParaRPr lang="lv-LV"/>
          </a:p>
        </p:txBody>
      </p:sp>
      <p:sp>
        <p:nvSpPr>
          <p:cNvPr id="4" name="Slide Number Placeholder 3">
            <a:extLst>
              <a:ext uri="{FF2B5EF4-FFF2-40B4-BE49-F238E27FC236}">
                <a16:creationId xmlns:a16="http://schemas.microsoft.com/office/drawing/2014/main" id="{40E529FE-CEE4-46D5-8F2F-0AFF99C3E990}"/>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2581042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EF91C-44BA-4A12-946A-3D9B2A9117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Content Placeholder 2">
            <a:extLst>
              <a:ext uri="{FF2B5EF4-FFF2-40B4-BE49-F238E27FC236}">
                <a16:creationId xmlns:a16="http://schemas.microsoft.com/office/drawing/2014/main" id="{8E6E2741-3215-4992-A52B-83B920B0BB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Text Placeholder 3">
            <a:extLst>
              <a:ext uri="{FF2B5EF4-FFF2-40B4-BE49-F238E27FC236}">
                <a16:creationId xmlns:a16="http://schemas.microsoft.com/office/drawing/2014/main" id="{14633176-9A0A-4D01-A290-D9536550B9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C79836-ADC4-4656-BBBC-24028BEB087D}"/>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6" name="Footer Placeholder 5">
            <a:extLst>
              <a:ext uri="{FF2B5EF4-FFF2-40B4-BE49-F238E27FC236}">
                <a16:creationId xmlns:a16="http://schemas.microsoft.com/office/drawing/2014/main" id="{513A5FA7-2BA1-4D2A-BFF1-B5B828BD650F}"/>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93D14DC5-3BC3-4B67-9FC7-AE8D8834B855}"/>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4017081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E9B81-EAB9-47DF-9F00-23339731D5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Picture Placeholder 2">
            <a:extLst>
              <a:ext uri="{FF2B5EF4-FFF2-40B4-BE49-F238E27FC236}">
                <a16:creationId xmlns:a16="http://schemas.microsoft.com/office/drawing/2014/main" id="{CECE3A1D-D39C-4973-9111-BC525AEE07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a:extLst>
              <a:ext uri="{FF2B5EF4-FFF2-40B4-BE49-F238E27FC236}">
                <a16:creationId xmlns:a16="http://schemas.microsoft.com/office/drawing/2014/main" id="{4E147881-615A-446A-A919-7DB6328AFB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2E53C1-ADBB-4195-A446-9023CA0A1D74}"/>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6" name="Footer Placeholder 5">
            <a:extLst>
              <a:ext uri="{FF2B5EF4-FFF2-40B4-BE49-F238E27FC236}">
                <a16:creationId xmlns:a16="http://schemas.microsoft.com/office/drawing/2014/main" id="{7CF40249-4F2E-4F61-B948-19EE8D2AC4E1}"/>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A98D8ABC-0E99-47BC-86E6-BD895ED44E4E}"/>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1972077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1484-EFA4-4394-BDB7-75BEBB979B58}"/>
              </a:ext>
            </a:extLst>
          </p:cNvPr>
          <p:cNvSpPr>
            <a:spLocks noGrp="1"/>
          </p:cNvSpPr>
          <p:nvPr>
            <p:ph type="title"/>
          </p:nvPr>
        </p:nvSpPr>
        <p:spPr/>
        <p:txBody>
          <a:bodyPr/>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E1C603EF-E5BB-4F5D-AE63-BA63D3E6B4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4E38AC3B-0071-4A2A-BBB4-4ED53E1B7361}"/>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5" name="Footer Placeholder 4">
            <a:extLst>
              <a:ext uri="{FF2B5EF4-FFF2-40B4-BE49-F238E27FC236}">
                <a16:creationId xmlns:a16="http://schemas.microsoft.com/office/drawing/2014/main" id="{A57C1EA1-F7DD-4364-9CD2-FC4AA0647A5F}"/>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0CA3812B-3033-4D50-85BF-FDBEB87CD60C}"/>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2121497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463963-5A48-44AC-B3B6-BCEED46BB79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AFBC32C3-3407-4232-BEA3-8340654562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0C6493FE-0220-485E-9FE1-3AC2F3F3128A}"/>
              </a:ext>
            </a:extLst>
          </p:cNvPr>
          <p:cNvSpPr>
            <a:spLocks noGrp="1"/>
          </p:cNvSpPr>
          <p:nvPr>
            <p:ph type="dt" sz="half" idx="10"/>
          </p:nvPr>
        </p:nvSpPr>
        <p:spPr/>
        <p:txBody>
          <a:bodyPr/>
          <a:lstStyle/>
          <a:p>
            <a:fld id="{1859154B-C8CA-4652-B485-AC355CD137F1}" type="datetimeFigureOut">
              <a:rPr lang="lv-LV" smtClean="0"/>
              <a:t>09.03.2026</a:t>
            </a:fld>
            <a:endParaRPr lang="lv-LV"/>
          </a:p>
        </p:txBody>
      </p:sp>
      <p:sp>
        <p:nvSpPr>
          <p:cNvPr id="5" name="Footer Placeholder 4">
            <a:extLst>
              <a:ext uri="{FF2B5EF4-FFF2-40B4-BE49-F238E27FC236}">
                <a16:creationId xmlns:a16="http://schemas.microsoft.com/office/drawing/2014/main" id="{441A2D2B-3243-4996-809D-2538019B1440}"/>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40554238-6695-44CF-B582-1679847CC473}"/>
              </a:ext>
            </a:extLst>
          </p:cNvPr>
          <p:cNvSpPr>
            <a:spLocks noGrp="1"/>
          </p:cNvSpPr>
          <p:nvPr>
            <p:ph type="sldNum" sz="quarter" idx="12"/>
          </p:nvPr>
        </p:nvSpPr>
        <p:spPr/>
        <p:txBody>
          <a:bodyPr/>
          <a:lstStyle/>
          <a:p>
            <a:fld id="{7F5B0CCE-C394-4669-831A-590D72A2349B}" type="slidenum">
              <a:rPr lang="lv-LV" smtClean="0"/>
              <a:t>‹#›</a:t>
            </a:fld>
            <a:endParaRPr lang="lv-LV"/>
          </a:p>
        </p:txBody>
      </p:sp>
    </p:spTree>
    <p:extLst>
      <p:ext uri="{BB962C8B-B14F-4D97-AF65-F5344CB8AC3E}">
        <p14:creationId xmlns:p14="http://schemas.microsoft.com/office/powerpoint/2010/main" val="23122346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8F23354A-E210-42F8-EA61-5C96B46A4A1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a:extLst>
              <a:ext uri="{FF2B5EF4-FFF2-40B4-BE49-F238E27FC236}">
                <a16:creationId xmlns:a16="http://schemas.microsoft.com/office/drawing/2014/main" id="{55D86ABD-17CB-9CF1-2ACB-FBEA0B780256}"/>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8">
            <a:extLst>
              <a:ext uri="{FF2B5EF4-FFF2-40B4-BE49-F238E27FC236}">
                <a16:creationId xmlns:a16="http://schemas.microsoft.com/office/drawing/2014/main" id="{3F8C342D-3708-549A-EBED-FF4427F4B62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86363" y="0"/>
            <a:ext cx="1819275"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0611581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85CBEC1D-F610-FE9C-106F-A103E4E4FDC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CF623F1C-EDEC-646F-E450-027BACF8C0F7}"/>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C6CAC5F8-526A-4F13-937C-54D90F73E62D}" type="slidenum">
              <a:rPr lang="en-US" altLang="lv-LV"/>
              <a:pPr/>
              <a:t>‹#›</a:t>
            </a:fld>
            <a:endParaRPr lang="en-US" altLang="lv-LV"/>
          </a:p>
        </p:txBody>
      </p:sp>
    </p:spTree>
    <p:extLst>
      <p:ext uri="{BB962C8B-B14F-4D97-AF65-F5344CB8AC3E}">
        <p14:creationId xmlns:p14="http://schemas.microsoft.com/office/powerpoint/2010/main" val="35142834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7">
            <a:extLst>
              <a:ext uri="{FF2B5EF4-FFF2-40B4-BE49-F238E27FC236}">
                <a16:creationId xmlns:a16="http://schemas.microsoft.com/office/drawing/2014/main" id="{CD8D8F1F-54D2-42E7-BBFE-315914AA999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B97CC52E-5547-4C86-A6B3-D281504D71E4}"/>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pic>
        <p:nvPicPr>
          <p:cNvPr id="3" name="Picture 2">
            <a:extLst>
              <a:ext uri="{FF2B5EF4-FFF2-40B4-BE49-F238E27FC236}">
                <a16:creationId xmlns:a16="http://schemas.microsoft.com/office/drawing/2014/main" id="{2112ED52-A544-4F86-9C04-C50814A2FA5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12707" y="86496"/>
            <a:ext cx="3342504" cy="3342504"/>
          </a:xfrm>
          <a:prstGeom prst="rect">
            <a:avLst/>
          </a:prstGeom>
        </p:spPr>
      </p:pic>
      <p:pic>
        <p:nvPicPr>
          <p:cNvPr id="12" name="Picture 11">
            <a:extLst>
              <a:ext uri="{FF2B5EF4-FFF2-40B4-BE49-F238E27FC236}">
                <a16:creationId xmlns:a16="http://schemas.microsoft.com/office/drawing/2014/main" id="{F49355C3-6B5C-4B6F-9F3E-D9301533DBFF}"/>
              </a:ext>
            </a:extLst>
          </p:cNvPr>
          <p:cNvPicPr>
            <a:picLocks noChangeAspect="1"/>
          </p:cNvPicPr>
          <p:nvPr userDrawn="1"/>
        </p:nvPicPr>
        <p:blipFill>
          <a:blip r:embed="rId4">
            <a:biLevel thresh="75000"/>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3039763" y="1007819"/>
            <a:ext cx="2570642" cy="1800676"/>
          </a:xfrm>
          <a:prstGeom prst="rect">
            <a:avLst/>
          </a:prstGeom>
        </p:spPr>
      </p:pic>
    </p:spTree>
    <p:extLst>
      <p:ext uri="{BB962C8B-B14F-4D97-AF65-F5344CB8AC3E}">
        <p14:creationId xmlns:p14="http://schemas.microsoft.com/office/powerpoint/2010/main" val="2792124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14638"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414638"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414638"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3462638"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BEF79A53-5A24-481E-93D0-8F5AE2013D52}"/>
              </a:ext>
            </a:extLst>
          </p:cNvPr>
          <p:cNvSpPr>
            <a:spLocks noGrp="1"/>
          </p:cNvSpPr>
          <p:nvPr>
            <p:ph type="sldNum" sz="quarter" idx="13"/>
          </p:nvPr>
        </p:nvSpPr>
        <p:spPr>
          <a:xfrm>
            <a:off x="8339438" y="6324600"/>
            <a:ext cx="406400" cy="304800"/>
          </a:xfrm>
        </p:spPr>
        <p:txBody>
          <a:bodyPr/>
          <a:lstStyle>
            <a:lvl1pPr>
              <a:defRPr sz="1000" smtClean="0">
                <a:latin typeface="Verdana" panose="020B0604030504040204" pitchFamily="34" charset="0"/>
              </a:defRPr>
            </a:lvl1pPr>
          </a:lstStyle>
          <a:p>
            <a:pPr>
              <a:defRPr/>
            </a:pPr>
            <a:fld id="{3B2FC490-7E2E-4F7D-AFF7-063FF27D6387}" type="slidenum">
              <a:rPr lang="en-US" altLang="lv-LV"/>
              <a:pPr>
                <a:defRPr/>
              </a:pPr>
              <a:t>‹#›</a:t>
            </a:fld>
            <a:endParaRPr lang="en-US" altLang="lv-LV" dirty="0"/>
          </a:p>
        </p:txBody>
      </p:sp>
      <p:pic>
        <p:nvPicPr>
          <p:cNvPr id="12" name="Picture 11">
            <a:extLst>
              <a:ext uri="{FF2B5EF4-FFF2-40B4-BE49-F238E27FC236}">
                <a16:creationId xmlns:a16="http://schemas.microsoft.com/office/drawing/2014/main" id="{C0039AA5-69AE-416D-8125-8E9F0271E0D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949038" y="5236464"/>
            <a:ext cx="1621536" cy="1621536"/>
          </a:xfrm>
          <a:prstGeom prst="rect">
            <a:avLst/>
          </a:prstGeom>
        </p:spPr>
      </p:pic>
      <p:pic>
        <p:nvPicPr>
          <p:cNvPr id="14" name="Picture 13">
            <a:extLst>
              <a:ext uri="{FF2B5EF4-FFF2-40B4-BE49-F238E27FC236}">
                <a16:creationId xmlns:a16="http://schemas.microsoft.com/office/drawing/2014/main" id="{C2EE7EB0-C41C-40F4-9B81-2D5827C21DD4}"/>
              </a:ext>
            </a:extLst>
          </p:cNvPr>
          <p:cNvPicPr>
            <a:picLocks noChangeAspect="1"/>
          </p:cNvPicPr>
          <p:nvPr userDrawn="1"/>
        </p:nvPicPr>
        <p:blipFill>
          <a:blip r:embed="rId3">
            <a:extLst>
              <a:ext uri="{BEBA8EAE-BF5A-486C-A8C5-ECC9F3942E4B}">
                <a14:imgProps xmlns:a14="http://schemas.microsoft.com/office/drawing/2010/main">
                  <a14:imgLayer r:embed="rId4">
                    <a14:imgEffect>
                      <a14:artisticGlowEdges/>
                    </a14:imgEffect>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10652490" y="5737314"/>
            <a:ext cx="1055974" cy="739686"/>
          </a:xfrm>
          <a:prstGeom prst="rect">
            <a:avLst/>
          </a:prstGeom>
        </p:spPr>
      </p:pic>
    </p:spTree>
    <p:extLst>
      <p:ext uri="{BB962C8B-B14F-4D97-AF65-F5344CB8AC3E}">
        <p14:creationId xmlns:p14="http://schemas.microsoft.com/office/powerpoint/2010/main" val="540751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a:extLst>
              <a:ext uri="{FF2B5EF4-FFF2-40B4-BE49-F238E27FC236}">
                <a16:creationId xmlns:a16="http://schemas.microsoft.com/office/drawing/2014/main" id="{CD41CB8D-38F0-49D6-98D6-B756A0EAC74C}"/>
              </a:ext>
            </a:extLst>
          </p:cNvPr>
          <p:cNvSpPr>
            <a:spLocks noGrp="1"/>
          </p:cNvSpPr>
          <p:nvPr>
            <p:ph type="sldNum" sz="quarter" idx="18"/>
          </p:nvPr>
        </p:nvSpPr>
        <p:spPr>
          <a:xfrm>
            <a:off x="11379200" y="6324600"/>
            <a:ext cx="406400" cy="304800"/>
          </a:xfrm>
        </p:spPr>
        <p:txBody>
          <a:bodyPr/>
          <a:lstStyle>
            <a:lvl1pPr>
              <a:defRPr sz="1000" smtClean="0">
                <a:latin typeface="Verdana" panose="020B0604030504040204" pitchFamily="34" charset="0"/>
              </a:defRPr>
            </a:lvl1pPr>
          </a:lstStyle>
          <a:p>
            <a:pPr>
              <a:defRPr/>
            </a:pPr>
            <a:fld id="{B3569242-13B2-483D-8F2D-B594FCC6D0C6}" type="slidenum">
              <a:rPr lang="en-US" altLang="lv-LV"/>
              <a:pPr>
                <a:defRPr/>
              </a:pPr>
              <a:t>‹#›</a:t>
            </a:fld>
            <a:endParaRPr lang="en-US" altLang="lv-LV" dirty="0"/>
          </a:p>
        </p:txBody>
      </p:sp>
      <p:pic>
        <p:nvPicPr>
          <p:cNvPr id="2" name="Picture 1">
            <a:extLst>
              <a:ext uri="{FF2B5EF4-FFF2-40B4-BE49-F238E27FC236}">
                <a16:creationId xmlns:a16="http://schemas.microsoft.com/office/drawing/2014/main" id="{826F4AD7-7225-4906-93DB-70CC80CA863C}"/>
              </a:ext>
            </a:extLst>
          </p:cNvPr>
          <p:cNvPicPr>
            <a:picLocks noChangeAspect="1"/>
          </p:cNvPicPr>
          <p:nvPr userDrawn="1"/>
        </p:nvPicPr>
        <p:blipFill>
          <a:blip r:embed="rId2"/>
          <a:stretch>
            <a:fillRect/>
          </a:stretch>
        </p:blipFill>
        <p:spPr>
          <a:xfrm>
            <a:off x="464515" y="1201"/>
            <a:ext cx="3107115" cy="1674000"/>
          </a:xfrm>
          <a:prstGeom prst="rect">
            <a:avLst/>
          </a:prstGeom>
        </p:spPr>
      </p:pic>
    </p:spTree>
    <p:extLst>
      <p:ext uri="{BB962C8B-B14F-4D97-AF65-F5344CB8AC3E}">
        <p14:creationId xmlns:p14="http://schemas.microsoft.com/office/powerpoint/2010/main" val="18000690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5ECC9118-E0C1-4976-A06D-2C9EBBDF55B3}"/>
              </a:ext>
            </a:extLst>
          </p:cNvPr>
          <p:cNvSpPr>
            <a:spLocks noGrp="1"/>
          </p:cNvSpPr>
          <p:nvPr>
            <p:ph type="sldNum" sz="quarter" idx="13"/>
          </p:nvPr>
        </p:nvSpPr>
        <p:spPr>
          <a:xfrm>
            <a:off x="11379200" y="6324600"/>
            <a:ext cx="406400" cy="304800"/>
          </a:xfrm>
        </p:spPr>
        <p:txBody>
          <a:bodyPr/>
          <a:lstStyle>
            <a:lvl1pPr>
              <a:defRPr sz="1000" smtClean="0">
                <a:latin typeface="Verdana" panose="020B0604030504040204" pitchFamily="34" charset="0"/>
              </a:defRPr>
            </a:lvl1pPr>
          </a:lstStyle>
          <a:p>
            <a:pPr>
              <a:defRPr/>
            </a:pPr>
            <a:fld id="{EA385AEB-3D32-4CF4-A96F-9E8946031EFC}" type="slidenum">
              <a:rPr lang="en-US" altLang="lv-LV"/>
              <a:pPr>
                <a:defRPr/>
              </a:pPr>
              <a:t>‹#›</a:t>
            </a:fld>
            <a:endParaRPr lang="en-US" altLang="lv-LV" dirty="0"/>
          </a:p>
        </p:txBody>
      </p:sp>
      <p:pic>
        <p:nvPicPr>
          <p:cNvPr id="2" name="Picture 1">
            <a:extLst>
              <a:ext uri="{FF2B5EF4-FFF2-40B4-BE49-F238E27FC236}">
                <a16:creationId xmlns:a16="http://schemas.microsoft.com/office/drawing/2014/main" id="{BE1EF0B6-9727-4B24-AB4A-15AF3053DB95}"/>
              </a:ext>
            </a:extLst>
          </p:cNvPr>
          <p:cNvPicPr>
            <a:picLocks noChangeAspect="1"/>
          </p:cNvPicPr>
          <p:nvPr userDrawn="1"/>
        </p:nvPicPr>
        <p:blipFill>
          <a:blip r:embed="rId2"/>
          <a:stretch>
            <a:fillRect/>
          </a:stretch>
        </p:blipFill>
        <p:spPr>
          <a:xfrm>
            <a:off x="348219" y="1452"/>
            <a:ext cx="3106181" cy="1673497"/>
          </a:xfrm>
          <a:prstGeom prst="rect">
            <a:avLst/>
          </a:prstGeom>
        </p:spPr>
      </p:pic>
    </p:spTree>
    <p:extLst>
      <p:ext uri="{BB962C8B-B14F-4D97-AF65-F5344CB8AC3E}">
        <p14:creationId xmlns:p14="http://schemas.microsoft.com/office/powerpoint/2010/main" val="13111654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CD160719-B42D-47B3-8CC7-D175803D3F1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F70818F7-5827-4215-95C1-BF36ABA6A77B}"/>
              </a:ext>
            </a:extLst>
          </p:cNvPr>
          <p:cNvPicPr>
            <a:picLocks noChangeAspect="1"/>
          </p:cNvPicPr>
          <p:nvPr userDrawn="1"/>
        </p:nvPicPr>
        <p:blipFill>
          <a:blip r:embed="rId3"/>
          <a:stretch>
            <a:fillRect/>
          </a:stretch>
        </p:blipFill>
        <p:spPr>
          <a:xfrm>
            <a:off x="2989819" y="1755503"/>
            <a:ext cx="6212362" cy="3346994"/>
          </a:xfrm>
          <a:prstGeom prst="rect">
            <a:avLst/>
          </a:prstGeom>
        </p:spPr>
      </p:pic>
    </p:spTree>
    <p:extLst>
      <p:ext uri="{BB962C8B-B14F-4D97-AF65-F5344CB8AC3E}">
        <p14:creationId xmlns:p14="http://schemas.microsoft.com/office/powerpoint/2010/main" val="31408426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BEF79A53-5A24-481E-93D0-8F5AE2013D52}"/>
              </a:ext>
            </a:extLst>
          </p:cNvPr>
          <p:cNvSpPr>
            <a:spLocks noGrp="1"/>
          </p:cNvSpPr>
          <p:nvPr>
            <p:ph type="sldNum" sz="quarter" idx="13"/>
          </p:nvPr>
        </p:nvSpPr>
        <p:spPr>
          <a:xfrm>
            <a:off x="11379200" y="6324600"/>
            <a:ext cx="406400" cy="304800"/>
          </a:xfrm>
        </p:spPr>
        <p:txBody>
          <a:bodyPr/>
          <a:lstStyle>
            <a:lvl1pPr>
              <a:defRPr sz="1000" smtClean="0">
                <a:latin typeface="Verdana" panose="020B0604030504040204" pitchFamily="34" charset="0"/>
              </a:defRPr>
            </a:lvl1pPr>
          </a:lstStyle>
          <a:p>
            <a:pPr>
              <a:defRPr/>
            </a:pPr>
            <a:fld id="{3B2FC490-7E2E-4F7D-AFF7-063FF27D6387}" type="slidenum">
              <a:rPr lang="en-US" altLang="lv-LV"/>
              <a:pPr>
                <a:defRPr/>
              </a:pPr>
              <a:t>‹#›</a:t>
            </a:fld>
            <a:endParaRPr lang="en-US" altLang="lv-LV" dirty="0"/>
          </a:p>
        </p:txBody>
      </p:sp>
    </p:spTree>
    <p:extLst>
      <p:ext uri="{BB962C8B-B14F-4D97-AF65-F5344CB8AC3E}">
        <p14:creationId xmlns:p14="http://schemas.microsoft.com/office/powerpoint/2010/main" val="2913491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A451715-5726-4807-A7EC-087C45A141C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v-LV"/>
          </a:p>
        </p:txBody>
      </p:sp>
      <p:sp>
        <p:nvSpPr>
          <p:cNvPr id="3" name="Text Placeholder 2">
            <a:extLst>
              <a:ext uri="{FF2B5EF4-FFF2-40B4-BE49-F238E27FC236}">
                <a16:creationId xmlns:a16="http://schemas.microsoft.com/office/drawing/2014/main" id="{FA127F17-E847-4639-A3BE-0F4BBF9CB3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9C7A97F1-264F-4768-A937-4D2FD69D37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59154B-C8CA-4652-B485-AC355CD137F1}" type="datetimeFigureOut">
              <a:rPr lang="lv-LV" smtClean="0"/>
              <a:t>09.03.2026</a:t>
            </a:fld>
            <a:endParaRPr lang="lv-LV"/>
          </a:p>
        </p:txBody>
      </p:sp>
      <p:sp>
        <p:nvSpPr>
          <p:cNvPr id="5" name="Footer Placeholder 4">
            <a:extLst>
              <a:ext uri="{FF2B5EF4-FFF2-40B4-BE49-F238E27FC236}">
                <a16:creationId xmlns:a16="http://schemas.microsoft.com/office/drawing/2014/main" id="{628F6992-4EF0-4769-8612-2C87DE9B22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v-LV"/>
          </a:p>
        </p:txBody>
      </p:sp>
      <p:sp>
        <p:nvSpPr>
          <p:cNvPr id="6" name="Slide Number Placeholder 5">
            <a:extLst>
              <a:ext uri="{FF2B5EF4-FFF2-40B4-BE49-F238E27FC236}">
                <a16:creationId xmlns:a16="http://schemas.microsoft.com/office/drawing/2014/main" id="{854A3747-AD8A-4A24-83C8-6A324CD891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5B0CCE-C394-4669-831A-590D72A2349B}" type="slidenum">
              <a:rPr lang="lv-LV" smtClean="0"/>
              <a:t>‹#›</a:t>
            </a:fld>
            <a:endParaRPr lang="lv-LV"/>
          </a:p>
        </p:txBody>
      </p:sp>
    </p:spTree>
    <p:extLst>
      <p:ext uri="{BB962C8B-B14F-4D97-AF65-F5344CB8AC3E}">
        <p14:creationId xmlns:p14="http://schemas.microsoft.com/office/powerpoint/2010/main" val="27974852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B3857B3-4994-4D9A-B5E0-02030A32AB55}"/>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D4BF551C-2996-4E23-81A3-76441500C94A}"/>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C44F07A5-124F-4041-93F0-AAD08C58DEBE}"/>
              </a:ext>
            </a:extLst>
          </p:cNvPr>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C6C40BDB-974A-472E-825C-D4A3701ED870}" type="datetime1">
              <a:rPr lang="en-US"/>
              <a:pPr>
                <a:defRPr/>
              </a:pPr>
              <a:t>3/9/2026</a:t>
            </a:fld>
            <a:endParaRPr lang="en-US" dirty="0"/>
          </a:p>
        </p:txBody>
      </p:sp>
      <p:sp>
        <p:nvSpPr>
          <p:cNvPr id="5" name="Footer Placeholder 4">
            <a:extLst>
              <a:ext uri="{FF2B5EF4-FFF2-40B4-BE49-F238E27FC236}">
                <a16:creationId xmlns:a16="http://schemas.microsoft.com/office/drawing/2014/main" id="{F93685B9-8F6D-487C-8FA7-946E5E873CB1}"/>
              </a:ext>
            </a:extLst>
          </p:cNvPr>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6" name="Slide Number Placeholder 5">
            <a:extLst>
              <a:ext uri="{FF2B5EF4-FFF2-40B4-BE49-F238E27FC236}">
                <a16:creationId xmlns:a16="http://schemas.microsoft.com/office/drawing/2014/main" id="{2651AE4A-93F3-4385-8232-3B8C8FFDFFA1}"/>
              </a:ext>
            </a:extLst>
          </p:cNvPr>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smtClean="0">
                <a:solidFill>
                  <a:srgbClr val="898989"/>
                </a:solidFill>
              </a:defRPr>
            </a:lvl1pPr>
          </a:lstStyle>
          <a:p>
            <a:pPr>
              <a:defRPr/>
            </a:pPr>
            <a:fld id="{93308BF2-2211-4497-AF35-A8C2B41B5FC1}" type="slidenum">
              <a:rPr lang="en-US" altLang="lv-LV"/>
              <a:pPr>
                <a:defRPr/>
              </a:pPr>
              <a:t>‹#›</a:t>
            </a:fld>
            <a:endParaRPr lang="en-US" altLang="lv-LV" dirty="0"/>
          </a:p>
        </p:txBody>
      </p:sp>
    </p:spTree>
    <p:extLst>
      <p:ext uri="{BB962C8B-B14F-4D97-AF65-F5344CB8AC3E}">
        <p14:creationId xmlns:p14="http://schemas.microsoft.com/office/powerpoint/2010/main" val="1172749339"/>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hart" Target="../charts/chart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BF6BE3B-6652-401C-9EDE-E395F60FE102}"/>
              </a:ext>
            </a:extLst>
          </p:cNvPr>
          <p:cNvSpPr>
            <a:spLocks noGrp="1"/>
          </p:cNvSpPr>
          <p:nvPr>
            <p:ph type="title"/>
          </p:nvPr>
        </p:nvSpPr>
        <p:spPr>
          <a:xfrm>
            <a:off x="649773" y="2926080"/>
            <a:ext cx="10892445" cy="1628503"/>
          </a:xfrm>
        </p:spPr>
        <p:txBody>
          <a:bodyPr anchor="ctr">
            <a:noAutofit/>
          </a:bodyPr>
          <a:lstStyle/>
          <a:p>
            <a:r>
              <a:rPr lang="lv-LV" sz="2400" dirty="0"/>
              <a:t>Par progresu patvertņu izveidē un pielāgošanā</a:t>
            </a:r>
          </a:p>
        </p:txBody>
      </p:sp>
      <p:sp>
        <p:nvSpPr>
          <p:cNvPr id="7" name="Teksta vietturis 3">
            <a:extLst>
              <a:ext uri="{FF2B5EF4-FFF2-40B4-BE49-F238E27FC236}">
                <a16:creationId xmlns:a16="http://schemas.microsoft.com/office/drawing/2014/main" id="{E86AA522-46EB-45A5-A7D8-E832B368507F}"/>
              </a:ext>
            </a:extLst>
          </p:cNvPr>
          <p:cNvSpPr txBox="1">
            <a:spLocks/>
          </p:cNvSpPr>
          <p:nvPr/>
        </p:nvSpPr>
        <p:spPr bwMode="auto">
          <a:xfrm>
            <a:off x="4480006" y="6068601"/>
            <a:ext cx="3231978" cy="36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noAutofit/>
          </a:bodyPr>
          <a:lstStyle>
            <a:lvl1pPr marL="0" indent="0" algn="ctr" defTabSz="938213" rtl="0" eaLnBrk="0" fontAlgn="base" hangingPunct="0">
              <a:spcBef>
                <a:spcPct val="20000"/>
              </a:spcBef>
              <a:spcAft>
                <a:spcPct val="0"/>
              </a:spcAft>
              <a:buFont typeface="Arial" panose="020B0604020202020204" pitchFamily="34" charset="0"/>
              <a:buNone/>
              <a:defRPr sz="1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600" b="1" dirty="0"/>
              <a:t>2026. gada 10. marts</a:t>
            </a:r>
          </a:p>
        </p:txBody>
      </p:sp>
      <p:sp>
        <p:nvSpPr>
          <p:cNvPr id="3" name="TextBox 2">
            <a:extLst>
              <a:ext uri="{FF2B5EF4-FFF2-40B4-BE49-F238E27FC236}">
                <a16:creationId xmlns:a16="http://schemas.microsoft.com/office/drawing/2014/main" id="{86D52089-A603-4C13-9415-C11F11E61353}"/>
              </a:ext>
            </a:extLst>
          </p:cNvPr>
          <p:cNvSpPr txBox="1"/>
          <p:nvPr/>
        </p:nvSpPr>
        <p:spPr>
          <a:xfrm>
            <a:off x="4889544" y="5107897"/>
            <a:ext cx="2412905" cy="646331"/>
          </a:xfrm>
          <a:prstGeom prst="rect">
            <a:avLst/>
          </a:prstGeom>
          <a:noFill/>
        </p:spPr>
        <p:txBody>
          <a:bodyPr wrap="none" rtlCol="0">
            <a:spAutoFit/>
          </a:bodyPr>
          <a:lstStyle/>
          <a:p>
            <a:pPr algn="ctr"/>
            <a:r>
              <a:rPr lang="lv-LV" dirty="0">
                <a:latin typeface="Verdana" panose="020B0604030504040204" pitchFamily="34" charset="0"/>
                <a:ea typeface="Verdana" panose="020B0604030504040204" pitchFamily="34" charset="0"/>
              </a:rPr>
              <a:t>Rihards Kozlovskis,</a:t>
            </a:r>
          </a:p>
          <a:p>
            <a:pPr algn="ctr"/>
            <a:r>
              <a:rPr lang="lv-LV" dirty="0" err="1">
                <a:latin typeface="Verdana" panose="020B0604030504040204" pitchFamily="34" charset="0"/>
                <a:ea typeface="Verdana" panose="020B0604030504040204" pitchFamily="34" charset="0"/>
              </a:rPr>
              <a:t>Iekšlietu</a:t>
            </a:r>
            <a:r>
              <a:rPr lang="lv-LV" dirty="0">
                <a:latin typeface="Verdana" panose="020B0604030504040204" pitchFamily="34" charset="0"/>
                <a:ea typeface="Verdana" panose="020B0604030504040204" pitchFamily="34" charset="0"/>
              </a:rPr>
              <a:t> ministrs</a:t>
            </a:r>
          </a:p>
        </p:txBody>
      </p:sp>
    </p:spTree>
    <p:extLst>
      <p:ext uri="{BB962C8B-B14F-4D97-AF65-F5344CB8AC3E}">
        <p14:creationId xmlns:p14="http://schemas.microsoft.com/office/powerpoint/2010/main" val="566227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982BC-9054-4873-8CFA-D122925BEF46}"/>
              </a:ext>
            </a:extLst>
          </p:cNvPr>
          <p:cNvSpPr>
            <a:spLocks noGrp="1"/>
          </p:cNvSpPr>
          <p:nvPr>
            <p:ph type="title"/>
          </p:nvPr>
        </p:nvSpPr>
        <p:spPr>
          <a:xfrm>
            <a:off x="3547076" y="295638"/>
            <a:ext cx="8128000" cy="1036642"/>
          </a:xfrm>
        </p:spPr>
        <p:txBody>
          <a:bodyPr>
            <a:normAutofit/>
          </a:bodyPr>
          <a:lstStyle/>
          <a:p>
            <a:r>
              <a:rPr lang="lv-LV" sz="2000" dirty="0"/>
              <a:t>Par VUGD apsekoto valsts un pašvaldību īpašumā esošo objektu izvērtēšanu atbilstoši minimālajām prasībām* III kategorijas patvertņu izveidei</a:t>
            </a:r>
          </a:p>
        </p:txBody>
      </p:sp>
      <p:graphicFrame>
        <p:nvGraphicFramePr>
          <p:cNvPr id="8" name="Chart 7">
            <a:extLst>
              <a:ext uri="{FF2B5EF4-FFF2-40B4-BE49-F238E27FC236}">
                <a16:creationId xmlns:a16="http://schemas.microsoft.com/office/drawing/2014/main" id="{EEF661A2-DB5D-43D2-A466-C228E844924B}"/>
              </a:ext>
            </a:extLst>
          </p:cNvPr>
          <p:cNvGraphicFramePr/>
          <p:nvPr>
            <p:extLst>
              <p:ext uri="{D42A27DB-BD31-4B8C-83A1-F6EECF244321}">
                <p14:modId xmlns:p14="http://schemas.microsoft.com/office/powerpoint/2010/main" val="3764925217"/>
              </p:ext>
            </p:extLst>
          </p:nvPr>
        </p:nvGraphicFramePr>
        <p:xfrm>
          <a:off x="2860193" y="1648429"/>
          <a:ext cx="5825069" cy="4030134"/>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27E9E467-3E23-4D57-B22D-1764A203ADF0}"/>
              </a:ext>
            </a:extLst>
          </p:cNvPr>
          <p:cNvSpPr txBox="1"/>
          <p:nvPr/>
        </p:nvSpPr>
        <p:spPr>
          <a:xfrm>
            <a:off x="8829194" y="1761509"/>
            <a:ext cx="1625600" cy="707886"/>
          </a:xfrm>
          <a:prstGeom prst="rect">
            <a:avLst/>
          </a:prstGeom>
          <a:noFill/>
        </p:spPr>
        <p:txBody>
          <a:bodyPr wrap="square" rtlCol="0">
            <a:spAutoFit/>
          </a:bodyPr>
          <a:lstStyle/>
          <a:p>
            <a:pPr algn="ctr"/>
            <a:r>
              <a:rPr lang="lv-LV" sz="1600" b="1" dirty="0">
                <a:solidFill>
                  <a:srgbClr val="0070C0"/>
                </a:solidFill>
                <a:latin typeface="Verdana" panose="020B0604030504040204" pitchFamily="34" charset="0"/>
                <a:ea typeface="Verdana" panose="020B0604030504040204" pitchFamily="34" charset="0"/>
              </a:rPr>
              <a:t>1270</a:t>
            </a:r>
            <a:endParaRPr lang="lv-LV" sz="1200" b="1" dirty="0">
              <a:solidFill>
                <a:srgbClr val="0070C0"/>
              </a:solidFill>
              <a:latin typeface="Verdana" panose="020B0604030504040204" pitchFamily="34" charset="0"/>
              <a:ea typeface="Verdana" panose="020B0604030504040204" pitchFamily="34" charset="0"/>
            </a:endParaRPr>
          </a:p>
          <a:p>
            <a:pPr algn="ctr"/>
            <a:r>
              <a:rPr lang="lv-LV" sz="1200" dirty="0">
                <a:latin typeface="Verdana" panose="020B0604030504040204" pitchFamily="34" charset="0"/>
                <a:ea typeface="Verdana" panose="020B0604030504040204" pitchFamily="34" charset="0"/>
              </a:rPr>
              <a:t>Nebija iespējams novērtēt</a:t>
            </a:r>
          </a:p>
        </p:txBody>
      </p:sp>
      <p:sp>
        <p:nvSpPr>
          <p:cNvPr id="11" name="TextBox 10">
            <a:extLst>
              <a:ext uri="{FF2B5EF4-FFF2-40B4-BE49-F238E27FC236}">
                <a16:creationId xmlns:a16="http://schemas.microsoft.com/office/drawing/2014/main" id="{6E0D36EB-C780-4FA6-9074-49DC481A4DFD}"/>
              </a:ext>
            </a:extLst>
          </p:cNvPr>
          <p:cNvSpPr txBox="1"/>
          <p:nvPr/>
        </p:nvSpPr>
        <p:spPr>
          <a:xfrm>
            <a:off x="8062962" y="4603003"/>
            <a:ext cx="2222500" cy="707886"/>
          </a:xfrm>
          <a:prstGeom prst="rect">
            <a:avLst/>
          </a:prstGeom>
          <a:noFill/>
        </p:spPr>
        <p:txBody>
          <a:bodyPr wrap="square">
            <a:spAutoFit/>
          </a:bodyPr>
          <a:lstStyle/>
          <a:p>
            <a:pPr algn="ctr"/>
            <a:r>
              <a:rPr lang="lv-LV" sz="1600" b="1" dirty="0">
                <a:solidFill>
                  <a:schemeClr val="accent6">
                    <a:lumMod val="75000"/>
                  </a:schemeClr>
                </a:solidFill>
                <a:latin typeface="Verdana" panose="020B0604030504040204" pitchFamily="34" charset="0"/>
                <a:ea typeface="Verdana" panose="020B0604030504040204" pitchFamily="34" charset="0"/>
              </a:rPr>
              <a:t>407</a:t>
            </a:r>
            <a:endParaRPr lang="lv-LV" sz="1200" b="1" dirty="0">
              <a:solidFill>
                <a:schemeClr val="accent6">
                  <a:lumMod val="75000"/>
                </a:schemeClr>
              </a:solidFill>
              <a:latin typeface="Verdana" panose="020B0604030504040204" pitchFamily="34" charset="0"/>
              <a:ea typeface="Verdana" panose="020B0604030504040204" pitchFamily="34" charset="0"/>
            </a:endParaRPr>
          </a:p>
          <a:p>
            <a:pPr algn="ctr"/>
            <a:r>
              <a:rPr lang="lv-LV" sz="1200" dirty="0">
                <a:latin typeface="Verdana" panose="020B0604030504040204" pitchFamily="34" charset="0"/>
                <a:ea typeface="Verdana" panose="020B0604030504040204" pitchFamily="34" charset="0"/>
              </a:rPr>
              <a:t>Ar statusu "</a:t>
            </a:r>
            <a:r>
              <a:rPr lang="lv-LV" sz="1200" dirty="0">
                <a:solidFill>
                  <a:srgbClr val="548235"/>
                </a:solidFill>
                <a:latin typeface="Verdana" panose="020B0604030504040204" pitchFamily="34" charset="0"/>
                <a:ea typeface="Verdana" panose="020B0604030504040204" pitchFamily="34" charset="0"/>
              </a:rPr>
              <a:t>atbilst</a:t>
            </a:r>
            <a:r>
              <a:rPr lang="lv-LV" sz="1200" dirty="0">
                <a:latin typeface="Verdana" panose="020B0604030504040204" pitchFamily="34" charset="0"/>
                <a:ea typeface="Verdana" panose="020B0604030504040204" pitchFamily="34" charset="0"/>
              </a:rPr>
              <a:t>" patvertnes ierīkošanai </a:t>
            </a:r>
          </a:p>
        </p:txBody>
      </p:sp>
      <p:sp>
        <p:nvSpPr>
          <p:cNvPr id="13" name="TextBox 12">
            <a:extLst>
              <a:ext uri="{FF2B5EF4-FFF2-40B4-BE49-F238E27FC236}">
                <a16:creationId xmlns:a16="http://schemas.microsoft.com/office/drawing/2014/main" id="{85EAC0E0-2B7C-4107-85A0-8BEF6FAC54A0}"/>
              </a:ext>
            </a:extLst>
          </p:cNvPr>
          <p:cNvSpPr txBox="1"/>
          <p:nvPr/>
        </p:nvSpPr>
        <p:spPr>
          <a:xfrm>
            <a:off x="5944239" y="5791643"/>
            <a:ext cx="2319867" cy="707886"/>
          </a:xfrm>
          <a:prstGeom prst="rect">
            <a:avLst/>
          </a:prstGeom>
          <a:noFill/>
        </p:spPr>
        <p:txBody>
          <a:bodyPr wrap="square">
            <a:spAutoFit/>
          </a:bodyPr>
          <a:lstStyle/>
          <a:p>
            <a:pPr algn="ctr"/>
            <a:r>
              <a:rPr lang="lv-LV" sz="1600" b="1" dirty="0">
                <a:solidFill>
                  <a:srgbClr val="FFC000"/>
                </a:solidFill>
                <a:latin typeface="Verdana" panose="020B0604030504040204" pitchFamily="34" charset="0"/>
                <a:ea typeface="Verdana" panose="020B0604030504040204" pitchFamily="34" charset="0"/>
              </a:rPr>
              <a:t>1278</a:t>
            </a:r>
            <a:endParaRPr lang="lv-LV" sz="1200" b="1" dirty="0">
              <a:solidFill>
                <a:srgbClr val="FFC000"/>
              </a:solidFill>
              <a:latin typeface="Verdana" panose="020B0604030504040204" pitchFamily="34" charset="0"/>
              <a:ea typeface="Verdana" panose="020B0604030504040204" pitchFamily="34" charset="0"/>
            </a:endParaRPr>
          </a:p>
          <a:p>
            <a:pPr algn="ctr"/>
            <a:r>
              <a:rPr lang="lv-LV" sz="1200" dirty="0">
                <a:latin typeface="Verdana" panose="020B0604030504040204" pitchFamily="34" charset="0"/>
                <a:ea typeface="Verdana" panose="020B0604030504040204" pitchFamily="34" charset="0"/>
              </a:rPr>
              <a:t>Ar statusu "</a:t>
            </a:r>
            <a:r>
              <a:rPr lang="lv-LV" sz="1200" dirty="0">
                <a:solidFill>
                  <a:srgbClr val="FFC000"/>
                </a:solidFill>
                <a:latin typeface="Verdana" panose="020B0604030504040204" pitchFamily="34" charset="0"/>
                <a:ea typeface="Verdana" panose="020B0604030504040204" pitchFamily="34" charset="0"/>
              </a:rPr>
              <a:t>daļēji atbilst</a:t>
            </a:r>
            <a:r>
              <a:rPr lang="lv-LV" sz="1200" dirty="0">
                <a:latin typeface="Verdana" panose="020B0604030504040204" pitchFamily="34" charset="0"/>
                <a:ea typeface="Verdana" panose="020B0604030504040204" pitchFamily="34" charset="0"/>
              </a:rPr>
              <a:t>" patvertnes ierīkošanai</a:t>
            </a:r>
          </a:p>
        </p:txBody>
      </p:sp>
      <p:sp>
        <p:nvSpPr>
          <p:cNvPr id="15" name="TextBox 14">
            <a:extLst>
              <a:ext uri="{FF2B5EF4-FFF2-40B4-BE49-F238E27FC236}">
                <a16:creationId xmlns:a16="http://schemas.microsoft.com/office/drawing/2014/main" id="{7D706A70-D9AB-4E97-BDAA-A4276B19C3DE}"/>
              </a:ext>
            </a:extLst>
          </p:cNvPr>
          <p:cNvSpPr txBox="1"/>
          <p:nvPr/>
        </p:nvSpPr>
        <p:spPr>
          <a:xfrm flipH="1">
            <a:off x="1090661" y="2079409"/>
            <a:ext cx="2319867" cy="707886"/>
          </a:xfrm>
          <a:prstGeom prst="rect">
            <a:avLst/>
          </a:prstGeom>
          <a:noFill/>
        </p:spPr>
        <p:txBody>
          <a:bodyPr wrap="square">
            <a:spAutoFit/>
          </a:bodyPr>
          <a:lstStyle/>
          <a:p>
            <a:pPr algn="ctr"/>
            <a:r>
              <a:rPr lang="lv-LV" sz="1600" b="1" dirty="0">
                <a:solidFill>
                  <a:srgbClr val="C00000"/>
                </a:solidFill>
                <a:latin typeface="Verdana" panose="020B0604030504040204" pitchFamily="34" charset="0"/>
                <a:ea typeface="Verdana" panose="020B0604030504040204" pitchFamily="34" charset="0"/>
              </a:rPr>
              <a:t>1755</a:t>
            </a:r>
            <a:endParaRPr lang="lv-LV" sz="1200" b="1" dirty="0">
              <a:solidFill>
                <a:srgbClr val="C00000"/>
              </a:solidFill>
              <a:latin typeface="Verdana" panose="020B0604030504040204" pitchFamily="34" charset="0"/>
              <a:ea typeface="Verdana" panose="020B0604030504040204" pitchFamily="34" charset="0"/>
            </a:endParaRPr>
          </a:p>
          <a:p>
            <a:pPr algn="ctr"/>
            <a:r>
              <a:rPr lang="lv-LV" sz="1200" dirty="0">
                <a:latin typeface="Verdana" panose="020B0604030504040204" pitchFamily="34" charset="0"/>
                <a:ea typeface="Verdana" panose="020B0604030504040204" pitchFamily="34" charset="0"/>
              </a:rPr>
              <a:t>Ar statusu "</a:t>
            </a:r>
            <a:r>
              <a:rPr lang="lv-LV" sz="1200" dirty="0">
                <a:solidFill>
                  <a:srgbClr val="C00000"/>
                </a:solidFill>
                <a:latin typeface="Verdana" panose="020B0604030504040204" pitchFamily="34" charset="0"/>
                <a:ea typeface="Verdana" panose="020B0604030504040204" pitchFamily="34" charset="0"/>
              </a:rPr>
              <a:t>neatbilst</a:t>
            </a:r>
            <a:r>
              <a:rPr lang="lv-LV" sz="1200" dirty="0">
                <a:latin typeface="Verdana" panose="020B0604030504040204" pitchFamily="34" charset="0"/>
                <a:ea typeface="Verdana" panose="020B0604030504040204" pitchFamily="34" charset="0"/>
              </a:rPr>
              <a:t>" patvertnes ierīkošanai</a:t>
            </a:r>
          </a:p>
        </p:txBody>
      </p:sp>
      <p:cxnSp>
        <p:nvCxnSpPr>
          <p:cNvPr id="17" name="Straight Connector 16">
            <a:extLst>
              <a:ext uri="{FF2B5EF4-FFF2-40B4-BE49-F238E27FC236}">
                <a16:creationId xmlns:a16="http://schemas.microsoft.com/office/drawing/2014/main" id="{EA132F94-3992-4485-9F2A-D86D30018253}"/>
              </a:ext>
            </a:extLst>
          </p:cNvPr>
          <p:cNvCxnSpPr/>
          <p:nvPr/>
        </p:nvCxnSpPr>
        <p:spPr>
          <a:xfrm>
            <a:off x="3410528" y="2472267"/>
            <a:ext cx="999066" cy="41486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754C0B2-676C-4B0B-8F51-AA4ECD159A7B}"/>
              </a:ext>
            </a:extLst>
          </p:cNvPr>
          <p:cNvCxnSpPr>
            <a:cxnSpLocks/>
            <a:endCxn id="13" idx="0"/>
          </p:cNvCxnSpPr>
          <p:nvPr/>
        </p:nvCxnSpPr>
        <p:spPr>
          <a:xfrm>
            <a:off x="6606696" y="5209571"/>
            <a:ext cx="497477" cy="582072"/>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4BC1696-8C03-4DE4-9AE6-A2027945C8F5}"/>
              </a:ext>
            </a:extLst>
          </p:cNvPr>
          <p:cNvCxnSpPr>
            <a:endCxn id="9" idx="1"/>
          </p:cNvCxnSpPr>
          <p:nvPr/>
        </p:nvCxnSpPr>
        <p:spPr>
          <a:xfrm flipV="1">
            <a:off x="7440661" y="2115452"/>
            <a:ext cx="1388533" cy="68701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B3615430-96D1-42CB-88C6-F6B76F3C38BD}"/>
              </a:ext>
            </a:extLst>
          </p:cNvPr>
          <p:cNvSpPr txBox="1"/>
          <p:nvPr/>
        </p:nvSpPr>
        <p:spPr>
          <a:xfrm>
            <a:off x="294397" y="6331529"/>
            <a:ext cx="5159829" cy="461665"/>
          </a:xfrm>
          <a:prstGeom prst="rect">
            <a:avLst/>
          </a:prstGeom>
          <a:noFill/>
        </p:spPr>
        <p:txBody>
          <a:bodyPr wrap="square" rtlCol="0">
            <a:spAutoFit/>
          </a:bodyPr>
          <a:lstStyle/>
          <a:p>
            <a:r>
              <a:rPr lang="lv-LV" sz="1200" dirty="0">
                <a:latin typeface="Verdana" panose="020B0604030504040204" pitchFamily="34" charset="0"/>
                <a:ea typeface="Verdana" panose="020B0604030504040204" pitchFamily="34" charset="0"/>
              </a:rPr>
              <a:t>*</a:t>
            </a:r>
            <a:r>
              <a:rPr lang="lv-LV" sz="1200" dirty="0">
                <a:effectLst/>
                <a:latin typeface="Verdana" panose="020B0604030504040204" pitchFamily="34" charset="0"/>
                <a:ea typeface="Verdana" panose="020B0604030504040204" pitchFamily="34" charset="0"/>
              </a:rPr>
              <a:t>VUGD vadlīnijas “Vadlīnijas (rekomendācijas) par minimālajām prasībām III kategorijas patvertnes ierīkošanai” </a:t>
            </a:r>
            <a:endParaRPr lang="lv-LV" sz="1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35139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40B5C68-74ED-4EE0-A2D6-FF567F906BD1}"/>
              </a:ext>
            </a:extLst>
          </p:cNvPr>
          <p:cNvPicPr>
            <a:picLocks noChangeAspect="1"/>
          </p:cNvPicPr>
          <p:nvPr/>
        </p:nvPicPr>
        <p:blipFill>
          <a:blip r:embed="rId2">
            <a:alphaModFix amt="12000"/>
            <a:extLst>
              <a:ext uri="{28A0092B-C50C-407E-A947-70E740481C1C}">
                <a14:useLocalDpi xmlns:a14="http://schemas.microsoft.com/office/drawing/2010/main" val="0"/>
              </a:ext>
            </a:extLst>
          </a:blip>
          <a:stretch>
            <a:fillRect/>
          </a:stretch>
        </p:blipFill>
        <p:spPr>
          <a:xfrm>
            <a:off x="0" y="0"/>
            <a:ext cx="12192000" cy="6626162"/>
          </a:xfrm>
          <a:prstGeom prst="rect">
            <a:avLst/>
          </a:prstGeom>
        </p:spPr>
      </p:pic>
      <p:sp>
        <p:nvSpPr>
          <p:cNvPr id="2" name="Virsraksts 1">
            <a:extLst>
              <a:ext uri="{FF2B5EF4-FFF2-40B4-BE49-F238E27FC236}">
                <a16:creationId xmlns:a16="http://schemas.microsoft.com/office/drawing/2014/main" id="{5BF6BE3B-6652-401C-9EDE-E395F60FE102}"/>
              </a:ext>
            </a:extLst>
          </p:cNvPr>
          <p:cNvSpPr>
            <a:spLocks noGrp="1"/>
          </p:cNvSpPr>
          <p:nvPr>
            <p:ph type="title"/>
          </p:nvPr>
        </p:nvSpPr>
        <p:spPr>
          <a:xfrm>
            <a:off x="649775" y="2952860"/>
            <a:ext cx="10892445" cy="2726734"/>
          </a:xfrm>
        </p:spPr>
        <p:txBody>
          <a:bodyPr anchor="ctr">
            <a:noAutofit/>
          </a:bodyPr>
          <a:lstStyle/>
          <a:p>
            <a:r>
              <a:rPr lang="lv-LV" sz="2000" dirty="0"/>
              <a:t>Par progresu Eiropas Savienības kohēzijas politikas programmas 2021.–2027.gadam 5.1.1. specifiskā atbalsta mērķa "Vietējās teritorijas integrētās sociālās, ekonomiskās un vides attīstības un kultūras mantojuma, tūrisma un drošības veicināšana pilsētu funkcionālajās teritorijās« 5.2.1.1. (5.1.1.9.) pasākuma "Objektu (patvertņu) pielāgošana un aprīkošana civilās aizsardzības mērķiem" īstenošanā</a:t>
            </a:r>
          </a:p>
        </p:txBody>
      </p:sp>
      <p:sp>
        <p:nvSpPr>
          <p:cNvPr id="7" name="Teksta vietturis 3">
            <a:extLst>
              <a:ext uri="{FF2B5EF4-FFF2-40B4-BE49-F238E27FC236}">
                <a16:creationId xmlns:a16="http://schemas.microsoft.com/office/drawing/2014/main" id="{E86AA522-46EB-45A5-A7D8-E832B368507F}"/>
              </a:ext>
            </a:extLst>
          </p:cNvPr>
          <p:cNvSpPr txBox="1">
            <a:spLocks/>
          </p:cNvSpPr>
          <p:nvPr/>
        </p:nvSpPr>
        <p:spPr bwMode="auto">
          <a:xfrm>
            <a:off x="4480008" y="6082977"/>
            <a:ext cx="3231978" cy="36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noAutofit/>
          </a:bodyPr>
          <a:lstStyle>
            <a:lvl1pPr marL="0" indent="0" algn="ctr" defTabSz="938213" rtl="0" eaLnBrk="0" fontAlgn="base" hangingPunct="0">
              <a:spcBef>
                <a:spcPct val="20000"/>
              </a:spcBef>
              <a:spcAft>
                <a:spcPct val="0"/>
              </a:spcAft>
              <a:buFont typeface="Arial" panose="020B0604020202020204" pitchFamily="34" charset="0"/>
              <a:buNone/>
              <a:defRPr sz="1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600" b="1" dirty="0"/>
              <a:t>2026. gada 3. marts</a:t>
            </a:r>
          </a:p>
        </p:txBody>
      </p:sp>
    </p:spTree>
    <p:extLst>
      <p:ext uri="{BB962C8B-B14F-4D97-AF65-F5344CB8AC3E}">
        <p14:creationId xmlns:p14="http://schemas.microsoft.com/office/powerpoint/2010/main" val="2980544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D5351-D634-4043-B576-2F577E87A044}"/>
              </a:ext>
            </a:extLst>
          </p:cNvPr>
          <p:cNvSpPr>
            <a:spLocks noGrp="1"/>
          </p:cNvSpPr>
          <p:nvPr>
            <p:ph type="title"/>
          </p:nvPr>
        </p:nvSpPr>
        <p:spPr/>
        <p:txBody>
          <a:bodyPr>
            <a:normAutofit fontScale="90000"/>
          </a:bodyPr>
          <a:lstStyle/>
          <a:p>
            <a:r>
              <a:rPr lang="lv-LV" dirty="0"/>
              <a:t>Par 5.2.1.1. (iepriekš 5.1.1.9) pasākuma iesniegto objektu skaitu pēc finansējuma saņēmēja</a:t>
            </a:r>
          </a:p>
        </p:txBody>
      </p:sp>
      <p:graphicFrame>
        <p:nvGraphicFramePr>
          <p:cNvPr id="13" name="Content Placeholder 12">
            <a:extLst>
              <a:ext uri="{FF2B5EF4-FFF2-40B4-BE49-F238E27FC236}">
                <a16:creationId xmlns:a16="http://schemas.microsoft.com/office/drawing/2014/main" id="{A06E4E2A-9465-4948-A7C1-07519FB6E9B8}"/>
              </a:ext>
            </a:extLst>
          </p:cNvPr>
          <p:cNvGraphicFramePr>
            <a:graphicFrameLocks noGrp="1"/>
          </p:cNvGraphicFramePr>
          <p:nvPr>
            <p:ph idx="1"/>
          </p:nvPr>
        </p:nvGraphicFramePr>
        <p:xfrm>
          <a:off x="0" y="1331999"/>
          <a:ext cx="12192000" cy="5715346"/>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343CE823-26A6-4F94-9A2D-61C75C7141B1}"/>
              </a:ext>
            </a:extLst>
          </p:cNvPr>
          <p:cNvSpPr txBox="1"/>
          <p:nvPr/>
        </p:nvSpPr>
        <p:spPr>
          <a:xfrm>
            <a:off x="1557865" y="4597400"/>
            <a:ext cx="63500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400" b="1" i="0" u="none" strike="noStrike" kern="1200" cap="none" spc="0" normalizeH="0" baseline="0" noProof="0" dirty="0">
                <a:ln>
                  <a:noFill/>
                </a:ln>
                <a:solidFill>
                  <a:srgbClr val="FF0000"/>
                </a:solidFill>
                <a:effectLst/>
                <a:uLnTx/>
                <a:uFillTx/>
                <a:latin typeface="Calibri" panose="020F0502020204030204"/>
                <a:ea typeface="+mn-ea"/>
                <a:cs typeface="+mn-cs"/>
              </a:rPr>
              <a:t>5 no 6</a:t>
            </a:r>
          </a:p>
        </p:txBody>
      </p:sp>
      <p:sp>
        <p:nvSpPr>
          <p:cNvPr id="6" name="TextBox 5">
            <a:extLst>
              <a:ext uri="{FF2B5EF4-FFF2-40B4-BE49-F238E27FC236}">
                <a16:creationId xmlns:a16="http://schemas.microsoft.com/office/drawing/2014/main" id="{5D523AB6-8981-4E1F-9886-71CA67DB50EC}"/>
              </a:ext>
            </a:extLst>
          </p:cNvPr>
          <p:cNvSpPr txBox="1"/>
          <p:nvPr/>
        </p:nvSpPr>
        <p:spPr>
          <a:xfrm>
            <a:off x="2802465" y="4384244"/>
            <a:ext cx="838199"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400" b="1" i="0" u="none" strike="noStrike" kern="1200" cap="none" spc="0" normalizeH="0" baseline="0" noProof="0" dirty="0">
                <a:ln>
                  <a:noFill/>
                </a:ln>
                <a:solidFill>
                  <a:srgbClr val="FF0000"/>
                </a:solidFill>
                <a:effectLst/>
                <a:uLnTx/>
                <a:uFillTx/>
                <a:latin typeface="Calibri" panose="020F0502020204030204"/>
                <a:ea typeface="+mn-ea"/>
                <a:cs typeface="+mn-cs"/>
              </a:rPr>
              <a:t>13 no 19</a:t>
            </a:r>
          </a:p>
        </p:txBody>
      </p:sp>
      <p:sp>
        <p:nvSpPr>
          <p:cNvPr id="7" name="TextBox 6">
            <a:extLst>
              <a:ext uri="{FF2B5EF4-FFF2-40B4-BE49-F238E27FC236}">
                <a16:creationId xmlns:a16="http://schemas.microsoft.com/office/drawing/2014/main" id="{EEBA3946-01EF-4D46-A0E9-66680C546CF7}"/>
              </a:ext>
            </a:extLst>
          </p:cNvPr>
          <p:cNvSpPr txBox="1"/>
          <p:nvPr/>
        </p:nvSpPr>
        <p:spPr>
          <a:xfrm>
            <a:off x="3911599" y="4538132"/>
            <a:ext cx="838199"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400" b="1" i="0" u="none" strike="noStrike" kern="1200" cap="none" spc="0" normalizeH="0" baseline="0" noProof="0" dirty="0">
                <a:ln>
                  <a:noFill/>
                </a:ln>
                <a:solidFill>
                  <a:srgbClr val="FF0000"/>
                </a:solidFill>
                <a:effectLst/>
                <a:uLnTx/>
                <a:uFillTx/>
                <a:latin typeface="Calibri" panose="020F0502020204030204"/>
                <a:ea typeface="+mn-ea"/>
                <a:cs typeface="+mn-cs"/>
              </a:rPr>
              <a:t>12 no 13</a:t>
            </a:r>
          </a:p>
        </p:txBody>
      </p:sp>
      <p:sp>
        <p:nvSpPr>
          <p:cNvPr id="8" name="TextBox 7">
            <a:extLst>
              <a:ext uri="{FF2B5EF4-FFF2-40B4-BE49-F238E27FC236}">
                <a16:creationId xmlns:a16="http://schemas.microsoft.com/office/drawing/2014/main" id="{012D9256-AD72-4664-A32B-962AA6CD15F4}"/>
              </a:ext>
            </a:extLst>
          </p:cNvPr>
          <p:cNvSpPr txBox="1"/>
          <p:nvPr/>
        </p:nvSpPr>
        <p:spPr>
          <a:xfrm>
            <a:off x="6291784" y="4590419"/>
            <a:ext cx="63500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400" b="1" i="0" u="none" strike="noStrike" kern="1200" cap="none" spc="0" normalizeH="0" baseline="0" noProof="0" dirty="0">
                <a:ln>
                  <a:noFill/>
                </a:ln>
                <a:solidFill>
                  <a:srgbClr val="FF0000"/>
                </a:solidFill>
                <a:effectLst/>
                <a:uLnTx/>
                <a:uFillTx/>
                <a:latin typeface="Calibri" panose="020F0502020204030204"/>
                <a:ea typeface="+mn-ea"/>
                <a:cs typeface="+mn-cs"/>
              </a:rPr>
              <a:t>1 no 3</a:t>
            </a:r>
          </a:p>
        </p:txBody>
      </p:sp>
      <p:sp>
        <p:nvSpPr>
          <p:cNvPr id="9" name="TextBox 8">
            <a:extLst>
              <a:ext uri="{FF2B5EF4-FFF2-40B4-BE49-F238E27FC236}">
                <a16:creationId xmlns:a16="http://schemas.microsoft.com/office/drawing/2014/main" id="{2AB3CC73-51F1-4093-B406-1A9773DDC060}"/>
              </a:ext>
            </a:extLst>
          </p:cNvPr>
          <p:cNvSpPr txBox="1"/>
          <p:nvPr/>
        </p:nvSpPr>
        <p:spPr>
          <a:xfrm>
            <a:off x="8661397" y="4692019"/>
            <a:ext cx="838199"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400" b="1" i="0" u="none" strike="noStrike" kern="1200" cap="none" spc="0" normalizeH="0" baseline="0" noProof="0" dirty="0">
                <a:ln>
                  <a:noFill/>
                </a:ln>
                <a:solidFill>
                  <a:srgbClr val="FF0000"/>
                </a:solidFill>
                <a:effectLst/>
                <a:uLnTx/>
                <a:uFillTx/>
                <a:latin typeface="Calibri" panose="020F0502020204030204"/>
                <a:ea typeface="+mn-ea"/>
                <a:cs typeface="+mn-cs"/>
              </a:rPr>
              <a:t>6 no 6</a:t>
            </a:r>
          </a:p>
        </p:txBody>
      </p:sp>
      <p:sp>
        <p:nvSpPr>
          <p:cNvPr id="10" name="TextBox 9">
            <a:extLst>
              <a:ext uri="{FF2B5EF4-FFF2-40B4-BE49-F238E27FC236}">
                <a16:creationId xmlns:a16="http://schemas.microsoft.com/office/drawing/2014/main" id="{853DEDC3-E831-41E9-83B4-78AAE416120F}"/>
              </a:ext>
            </a:extLst>
          </p:cNvPr>
          <p:cNvSpPr txBox="1"/>
          <p:nvPr/>
        </p:nvSpPr>
        <p:spPr>
          <a:xfrm>
            <a:off x="6910914" y="4597400"/>
            <a:ext cx="63500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400" b="1" i="0" u="none" strike="noStrike" kern="1200" cap="none" spc="0" normalizeH="0" baseline="0" noProof="0" dirty="0">
                <a:ln>
                  <a:noFill/>
                </a:ln>
                <a:solidFill>
                  <a:srgbClr val="FF0000"/>
                </a:solidFill>
                <a:effectLst/>
                <a:uLnTx/>
                <a:uFillTx/>
                <a:latin typeface="Calibri" panose="020F0502020204030204"/>
                <a:ea typeface="+mn-ea"/>
                <a:cs typeface="+mn-cs"/>
              </a:rPr>
              <a:t>3 no 4</a:t>
            </a:r>
          </a:p>
        </p:txBody>
      </p:sp>
      <p:cxnSp>
        <p:nvCxnSpPr>
          <p:cNvPr id="5" name="Straight Arrow Connector 4">
            <a:extLst>
              <a:ext uri="{FF2B5EF4-FFF2-40B4-BE49-F238E27FC236}">
                <a16:creationId xmlns:a16="http://schemas.microsoft.com/office/drawing/2014/main" id="{249189BC-8076-4A3D-BE88-BF504D110DDD}"/>
              </a:ext>
            </a:extLst>
          </p:cNvPr>
          <p:cNvCxnSpPr>
            <a:cxnSpLocks/>
          </p:cNvCxnSpPr>
          <p:nvPr/>
        </p:nvCxnSpPr>
        <p:spPr>
          <a:xfrm>
            <a:off x="6609285" y="4847396"/>
            <a:ext cx="146054" cy="101600"/>
          </a:xfrm>
          <a:prstGeom prst="straightConnector1">
            <a:avLst/>
          </a:prstGeom>
          <a:ln>
            <a:solidFill>
              <a:srgbClr val="FF0000"/>
            </a:solidFill>
            <a:tailEnd type="triangle"/>
          </a:ln>
        </p:spPr>
        <p:style>
          <a:lnRef idx="2">
            <a:schemeClr val="accent2"/>
          </a:lnRef>
          <a:fillRef idx="0">
            <a:schemeClr val="accent2"/>
          </a:fillRef>
          <a:effectRef idx="1">
            <a:schemeClr val="accent2"/>
          </a:effectRef>
          <a:fontRef idx="minor">
            <a:schemeClr val="tx1"/>
          </a:fontRef>
        </p:style>
      </p:cxnSp>
      <p:cxnSp>
        <p:nvCxnSpPr>
          <p:cNvPr id="14" name="Straight Arrow Connector 13">
            <a:extLst>
              <a:ext uri="{FF2B5EF4-FFF2-40B4-BE49-F238E27FC236}">
                <a16:creationId xmlns:a16="http://schemas.microsoft.com/office/drawing/2014/main" id="{A331D6B9-6D79-4D07-9819-3B146AA6BB93}"/>
              </a:ext>
            </a:extLst>
          </p:cNvPr>
          <p:cNvCxnSpPr>
            <a:cxnSpLocks/>
          </p:cNvCxnSpPr>
          <p:nvPr/>
        </p:nvCxnSpPr>
        <p:spPr>
          <a:xfrm flipH="1">
            <a:off x="7021512" y="4845907"/>
            <a:ext cx="140756" cy="103089"/>
          </a:xfrm>
          <a:prstGeom prst="straightConnector1">
            <a:avLst/>
          </a:prstGeom>
          <a:ln>
            <a:solidFill>
              <a:srgbClr val="FF0000"/>
            </a:solidFill>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374408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F2B58-739D-49A6-B642-47F078D2B5F9}"/>
              </a:ext>
            </a:extLst>
          </p:cNvPr>
          <p:cNvSpPr>
            <a:spLocks noGrp="1"/>
          </p:cNvSpPr>
          <p:nvPr>
            <p:ph type="title"/>
          </p:nvPr>
        </p:nvSpPr>
        <p:spPr>
          <a:xfrm>
            <a:off x="3093929" y="296853"/>
            <a:ext cx="8568790" cy="662779"/>
          </a:xfrm>
        </p:spPr>
        <p:txBody>
          <a:bodyPr anchor="ctr">
            <a:normAutofit/>
          </a:bodyPr>
          <a:lstStyle/>
          <a:p>
            <a:r>
              <a:rPr lang="lv-LV" dirty="0"/>
              <a:t>Par 5.2.1.1. pasākuma objektiem un to statusu</a:t>
            </a:r>
          </a:p>
        </p:txBody>
      </p:sp>
      <p:graphicFrame>
        <p:nvGraphicFramePr>
          <p:cNvPr id="8" name="Chart 7">
            <a:extLst>
              <a:ext uri="{FF2B5EF4-FFF2-40B4-BE49-F238E27FC236}">
                <a16:creationId xmlns:a16="http://schemas.microsoft.com/office/drawing/2014/main" id="{A64783B0-8480-4507-9E39-113A2CEC8A40}"/>
              </a:ext>
            </a:extLst>
          </p:cNvPr>
          <p:cNvGraphicFramePr/>
          <p:nvPr>
            <p:extLst>
              <p:ext uri="{D42A27DB-BD31-4B8C-83A1-F6EECF244321}">
                <p14:modId xmlns:p14="http://schemas.microsoft.com/office/powerpoint/2010/main" val="3781615568"/>
              </p:ext>
            </p:extLst>
          </p:nvPr>
        </p:nvGraphicFramePr>
        <p:xfrm>
          <a:off x="754191" y="2334374"/>
          <a:ext cx="10272765" cy="3519491"/>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Box 11">
            <a:extLst>
              <a:ext uri="{FF2B5EF4-FFF2-40B4-BE49-F238E27FC236}">
                <a16:creationId xmlns:a16="http://schemas.microsoft.com/office/drawing/2014/main" id="{7B3D3E8C-0DDB-4A24-A7D7-FD10C2B0D1AE}"/>
              </a:ext>
            </a:extLst>
          </p:cNvPr>
          <p:cNvSpPr txBox="1"/>
          <p:nvPr/>
        </p:nvSpPr>
        <p:spPr>
          <a:xfrm>
            <a:off x="5973596" y="1021017"/>
            <a:ext cx="2669309" cy="1077218"/>
          </a:xfrm>
          <a:prstGeom prst="rect">
            <a:avLst/>
          </a:prstGeom>
          <a:noFill/>
        </p:spPr>
        <p:txBody>
          <a:bodyPr wrap="square">
            <a:spAutoFit/>
          </a:bodyPr>
          <a:lstStyle/>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fld id="{279E72D4-85F3-468E-8542-96427D4ACF50}" type="VALUE">
              <a:rPr lang="en-US" sz="1600" b="1" smtClean="0">
                <a:solidFill>
                  <a:srgbClr val="7F9ED7"/>
                </a:solidFill>
              </a:rPr>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t>10</a:t>
            </a:fld>
            <a:endParaRPr lang="en-US" b="1" dirty="0">
              <a:solidFill>
                <a:srgbClr val="7F9ED7"/>
              </a:solidFill>
            </a:endParaRPr>
          </a:p>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r>
              <a:rPr lang="lv-LV" dirty="0"/>
              <a:t>Pašvaldībām piederošo objektu skaits, par kuriem </a:t>
            </a:r>
            <a:r>
              <a:rPr lang="lv-LV" b="1" dirty="0"/>
              <a:t>plānots iesniegt </a:t>
            </a:r>
            <a:r>
              <a:rPr lang="lv-LV" dirty="0"/>
              <a:t>projekta iesniegumu 2. kārtā**</a:t>
            </a:r>
          </a:p>
        </p:txBody>
      </p:sp>
      <p:sp>
        <p:nvSpPr>
          <p:cNvPr id="14" name="TextBox 13">
            <a:extLst>
              <a:ext uri="{FF2B5EF4-FFF2-40B4-BE49-F238E27FC236}">
                <a16:creationId xmlns:a16="http://schemas.microsoft.com/office/drawing/2014/main" id="{5BFF5672-30CE-4E75-B3B6-12B5D3511CCC}"/>
              </a:ext>
            </a:extLst>
          </p:cNvPr>
          <p:cNvSpPr txBox="1"/>
          <p:nvPr/>
        </p:nvSpPr>
        <p:spPr>
          <a:xfrm>
            <a:off x="3367507" y="1126791"/>
            <a:ext cx="2523067" cy="707886"/>
          </a:xfrm>
          <a:prstGeom prst="rect">
            <a:avLst/>
          </a:prstGeom>
          <a:noFill/>
        </p:spPr>
        <p:txBody>
          <a:bodyPr wrap="square">
            <a:spAutoFit/>
          </a:bodyPr>
          <a:lstStyle/>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r>
              <a:rPr lang="lv-LV" sz="1600" b="1">
                <a:solidFill>
                  <a:schemeClr val="accent2">
                    <a:lumMod val="75000"/>
                  </a:schemeClr>
                </a:solidFill>
              </a:rPr>
              <a:t>29</a:t>
            </a:r>
            <a:endParaRPr lang="en-US" sz="1600" b="1" dirty="0">
              <a:solidFill>
                <a:schemeClr val="accent2">
                  <a:lumMod val="75000"/>
                </a:schemeClr>
              </a:solidFill>
            </a:endParaRPr>
          </a:p>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r>
              <a:rPr lang="lv-LV" dirty="0"/>
              <a:t>Objektu skaits, par kuriem </a:t>
            </a:r>
            <a:r>
              <a:rPr lang="lv-LV" b="1" dirty="0"/>
              <a:t>atsaukts</a:t>
            </a:r>
            <a:r>
              <a:rPr lang="lv-LV" dirty="0"/>
              <a:t> projekta iesniegums </a:t>
            </a:r>
          </a:p>
        </p:txBody>
      </p:sp>
      <p:sp>
        <p:nvSpPr>
          <p:cNvPr id="16" name="TextBox 15">
            <a:extLst>
              <a:ext uri="{FF2B5EF4-FFF2-40B4-BE49-F238E27FC236}">
                <a16:creationId xmlns:a16="http://schemas.microsoft.com/office/drawing/2014/main" id="{51C5187A-8780-4819-BC50-F4C3DF2A8355}"/>
              </a:ext>
            </a:extLst>
          </p:cNvPr>
          <p:cNvSpPr txBox="1"/>
          <p:nvPr/>
        </p:nvSpPr>
        <p:spPr>
          <a:xfrm>
            <a:off x="1508335" y="1864693"/>
            <a:ext cx="2463800" cy="1261884"/>
          </a:xfrm>
          <a:prstGeom prst="rect">
            <a:avLst/>
          </a:prstGeom>
          <a:noFill/>
        </p:spPr>
        <p:txBody>
          <a:bodyPr wrap="square">
            <a:spAutoFit/>
          </a:bodyPr>
          <a:lstStyle/>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r>
              <a:rPr lang="lv-LV" sz="1600" b="1" dirty="0">
                <a:solidFill>
                  <a:srgbClr val="FFC000"/>
                </a:solidFill>
              </a:rPr>
              <a:t>45</a:t>
            </a:r>
            <a:endParaRPr lang="lv-LV" b="1" dirty="0">
              <a:solidFill>
                <a:srgbClr val="FFC000"/>
              </a:solidFill>
            </a:endParaRPr>
          </a:p>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r>
              <a:rPr lang="lv-LV" dirty="0"/>
              <a:t>Objektu skaits ar statusu “Neatbilstošs”</a:t>
            </a:r>
            <a:r>
              <a:rPr lang="lv-LV" i="1" dirty="0"/>
              <a:t>*</a:t>
            </a:r>
            <a:r>
              <a:rPr lang="lv-LV" dirty="0"/>
              <a:t> vai tādu, kas neatbilst patvertņu ierīkošanai citu objektīvu iemeslu dēļ.</a:t>
            </a:r>
          </a:p>
        </p:txBody>
      </p:sp>
      <p:cxnSp>
        <p:nvCxnSpPr>
          <p:cNvPr id="18" name="Straight Connector 17">
            <a:extLst>
              <a:ext uri="{FF2B5EF4-FFF2-40B4-BE49-F238E27FC236}">
                <a16:creationId xmlns:a16="http://schemas.microsoft.com/office/drawing/2014/main" id="{E9143148-14D5-4BB7-9E22-1E73D98BEFF4}"/>
              </a:ext>
            </a:extLst>
          </p:cNvPr>
          <p:cNvCxnSpPr>
            <a:cxnSpLocks/>
          </p:cNvCxnSpPr>
          <p:nvPr/>
        </p:nvCxnSpPr>
        <p:spPr>
          <a:xfrm flipV="1">
            <a:off x="5475395" y="1929942"/>
            <a:ext cx="1059262" cy="855319"/>
          </a:xfrm>
          <a:prstGeom prst="line">
            <a:avLst/>
          </a:prstGeom>
          <a:ln w="19050">
            <a:solidFill>
              <a:srgbClr val="9DC3E6"/>
            </a:solidFill>
          </a:ln>
        </p:spPr>
        <p:style>
          <a:lnRef idx="1">
            <a:schemeClr val="accent6"/>
          </a:lnRef>
          <a:fillRef idx="0">
            <a:schemeClr val="accent6"/>
          </a:fillRef>
          <a:effectRef idx="0">
            <a:schemeClr val="accent6"/>
          </a:effectRef>
          <a:fontRef idx="minor">
            <a:schemeClr val="tx1"/>
          </a:fontRef>
        </p:style>
      </p:cxnSp>
      <p:cxnSp>
        <p:nvCxnSpPr>
          <p:cNvPr id="20" name="Straight Connector 19">
            <a:extLst>
              <a:ext uri="{FF2B5EF4-FFF2-40B4-BE49-F238E27FC236}">
                <a16:creationId xmlns:a16="http://schemas.microsoft.com/office/drawing/2014/main" id="{78D022CE-6836-4CB7-AFE5-56A3EF4FD534}"/>
              </a:ext>
            </a:extLst>
          </p:cNvPr>
          <p:cNvCxnSpPr>
            <a:cxnSpLocks/>
            <a:endCxn id="14" idx="2"/>
          </p:cNvCxnSpPr>
          <p:nvPr/>
        </p:nvCxnSpPr>
        <p:spPr>
          <a:xfrm flipH="1" flipV="1">
            <a:off x="4629041" y="1834677"/>
            <a:ext cx="846354" cy="1159535"/>
          </a:xfrm>
          <a:prstGeom prst="line">
            <a:avLst/>
          </a:prstGeom>
          <a:ln w="19050">
            <a:solidFill>
              <a:srgbClr val="ED7D3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2E3AA656-8581-4E98-8807-32DC56409C21}"/>
              </a:ext>
            </a:extLst>
          </p:cNvPr>
          <p:cNvCxnSpPr>
            <a:cxnSpLocks/>
          </p:cNvCxnSpPr>
          <p:nvPr/>
        </p:nvCxnSpPr>
        <p:spPr>
          <a:xfrm flipH="1" flipV="1">
            <a:off x="3789876" y="2785261"/>
            <a:ext cx="1118647" cy="661719"/>
          </a:xfrm>
          <a:prstGeom prst="line">
            <a:avLst/>
          </a:prstGeom>
          <a:ln w="19050">
            <a:solidFill>
              <a:srgbClr val="FFC000"/>
            </a:solidFill>
          </a:ln>
        </p:spPr>
        <p:style>
          <a:lnRef idx="1">
            <a:schemeClr val="accent3"/>
          </a:lnRef>
          <a:fillRef idx="0">
            <a:schemeClr val="accent3"/>
          </a:fillRef>
          <a:effectRef idx="0">
            <a:schemeClr val="accent3"/>
          </a:effectRef>
          <a:fontRef idx="minor">
            <a:schemeClr val="tx1"/>
          </a:fontRef>
        </p:style>
      </p:cxnSp>
      <p:cxnSp>
        <p:nvCxnSpPr>
          <p:cNvPr id="24" name="Straight Connector 23">
            <a:extLst>
              <a:ext uri="{FF2B5EF4-FFF2-40B4-BE49-F238E27FC236}">
                <a16:creationId xmlns:a16="http://schemas.microsoft.com/office/drawing/2014/main" id="{83B07CF9-1D5C-4CB7-81CE-A03ED2E47F1E}"/>
              </a:ext>
            </a:extLst>
          </p:cNvPr>
          <p:cNvCxnSpPr>
            <a:cxnSpLocks/>
          </p:cNvCxnSpPr>
          <p:nvPr/>
        </p:nvCxnSpPr>
        <p:spPr>
          <a:xfrm flipH="1">
            <a:off x="2913529" y="3750089"/>
            <a:ext cx="1640543" cy="95265"/>
          </a:xfrm>
          <a:prstGeom prst="line">
            <a:avLst/>
          </a:prstGeom>
          <a:ln w="19050">
            <a:solidFill>
              <a:srgbClr val="FC9204"/>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7E016702-0080-441A-87E4-575974AD7E10}"/>
              </a:ext>
            </a:extLst>
          </p:cNvPr>
          <p:cNvSpPr txBox="1"/>
          <p:nvPr/>
        </p:nvSpPr>
        <p:spPr>
          <a:xfrm>
            <a:off x="519954" y="6261065"/>
            <a:ext cx="11064304" cy="600164"/>
          </a:xfrm>
          <a:prstGeom prst="rect">
            <a:avLst/>
          </a:prstGeom>
          <a:noFill/>
        </p:spPr>
        <p:txBody>
          <a:bodyPr wrap="square" rtlCol="0">
            <a:spAutoFit/>
          </a:bodyPr>
          <a:lstStyle/>
          <a:p>
            <a:r>
              <a:rPr lang="lv-LV" sz="1100" i="1" dirty="0"/>
              <a:t>*no prioritāri atbalstāmo objektu saraksta (1.pielikuma)</a:t>
            </a:r>
          </a:p>
          <a:p>
            <a:r>
              <a:rPr lang="lv-LV" sz="1100" i="1" dirty="0"/>
              <a:t>**2. kārta uzrunātas tās pašvaldībām, kuras nav sasniegušas iznākuma rādītāju Pasākuma 1. kārtā</a:t>
            </a:r>
          </a:p>
          <a:p>
            <a:r>
              <a:rPr lang="lv-LV" sz="1100" i="1" dirty="0"/>
              <a:t>***atsevišķos gadījumos finansējuma saņēmēji neatbilstošos objektus no 1. pielikuma aizstāja ar citiem objektiem MK rīkojuma 2. pielikuma, lai sasniegt sākotnēji iezīmēto iznākuma rādītāju </a:t>
            </a:r>
          </a:p>
        </p:txBody>
      </p:sp>
      <p:sp>
        <p:nvSpPr>
          <p:cNvPr id="17" name="TextBox 16">
            <a:extLst>
              <a:ext uri="{FF2B5EF4-FFF2-40B4-BE49-F238E27FC236}">
                <a16:creationId xmlns:a16="http://schemas.microsoft.com/office/drawing/2014/main" id="{42DDFEF1-825C-4229-8645-5154E01B1D2A}"/>
              </a:ext>
            </a:extLst>
          </p:cNvPr>
          <p:cNvSpPr txBox="1"/>
          <p:nvPr/>
        </p:nvSpPr>
        <p:spPr>
          <a:xfrm>
            <a:off x="8642905" y="1714206"/>
            <a:ext cx="2669309" cy="892552"/>
          </a:xfrm>
          <a:prstGeom prst="rect">
            <a:avLst/>
          </a:prstGeom>
          <a:noFill/>
        </p:spPr>
        <p:txBody>
          <a:bodyPr wrap="square">
            <a:spAutoFit/>
          </a:bodyPr>
          <a:lstStyle/>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r>
              <a:rPr lang="lv-LV" sz="1600" b="1" dirty="0">
                <a:solidFill>
                  <a:srgbClr val="9999FF"/>
                </a:solidFill>
              </a:rPr>
              <a:t>27</a:t>
            </a:r>
            <a:endParaRPr lang="en-US" b="1" dirty="0">
              <a:solidFill>
                <a:srgbClr val="9999FF"/>
              </a:solidFill>
            </a:endParaRPr>
          </a:p>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r>
              <a:rPr lang="lv-LV" dirty="0"/>
              <a:t>Valstij piederošo objektu skaits, par kuriem </a:t>
            </a:r>
            <a:r>
              <a:rPr lang="lv-LV" b="1" dirty="0"/>
              <a:t>plānots iesniegt </a:t>
            </a:r>
            <a:r>
              <a:rPr lang="lv-LV" dirty="0"/>
              <a:t>projekta iesniegumu 2. kārtā</a:t>
            </a:r>
          </a:p>
        </p:txBody>
      </p:sp>
      <p:sp>
        <p:nvSpPr>
          <p:cNvPr id="26" name="TextBox 25">
            <a:extLst>
              <a:ext uri="{FF2B5EF4-FFF2-40B4-BE49-F238E27FC236}">
                <a16:creationId xmlns:a16="http://schemas.microsoft.com/office/drawing/2014/main" id="{9A43AD88-6BE0-431F-9550-2CC780BBD217}"/>
              </a:ext>
            </a:extLst>
          </p:cNvPr>
          <p:cNvSpPr txBox="1"/>
          <p:nvPr/>
        </p:nvSpPr>
        <p:spPr>
          <a:xfrm>
            <a:off x="1032030" y="4625474"/>
            <a:ext cx="3074734" cy="1261884"/>
          </a:xfrm>
          <a:prstGeom prst="rect">
            <a:avLst/>
          </a:prstGeom>
          <a:noFill/>
        </p:spPr>
        <p:txBody>
          <a:bodyPr wrap="square">
            <a:spAutoFit/>
          </a:bodyPr>
          <a:lstStyle/>
          <a:p>
            <a:pPr algn="ctr" rtl="0">
              <a:defRPr sz="1200" b="0" i="0" u="none" strike="noStrike" kern="1200" baseline="0">
                <a:solidFill>
                  <a:prstClr val="black">
                    <a:lumMod val="95000"/>
                    <a:lumOff val="5000"/>
                  </a:prstClr>
                </a:solidFill>
                <a:latin typeface="Verdana" panose="020B0604030504040204" pitchFamily="34" charset="0"/>
                <a:ea typeface="Verdana" panose="020B0604030504040204" pitchFamily="34" charset="0"/>
                <a:cs typeface="+mn-cs"/>
              </a:defRPr>
            </a:pPr>
            <a:r>
              <a:rPr lang="lv-LV" sz="1600" b="1" dirty="0">
                <a:solidFill>
                  <a:srgbClr val="70AD47"/>
                </a:solidFill>
              </a:rPr>
              <a:t>56</a:t>
            </a:r>
            <a:endParaRPr lang="en-US" b="1" dirty="0">
              <a:solidFill>
                <a:srgbClr val="70AD47"/>
              </a:solidFill>
            </a:endParaRPr>
          </a:p>
          <a:p>
            <a:pPr algn="ctr" rtl="0">
              <a:defRPr lang="lv-LV" sz="1200" b="0" i="0" u="none" strike="noStrike" kern="1200" baseline="0" noProof="0">
                <a:solidFill>
                  <a:prstClr val="black">
                    <a:lumMod val="95000"/>
                    <a:lumOff val="5000"/>
                  </a:prstClr>
                </a:solidFill>
                <a:latin typeface="Verdana" panose="020B0604030504040204" pitchFamily="34" charset="0"/>
                <a:ea typeface="Verdana" panose="020B0604030504040204" pitchFamily="34" charset="0"/>
                <a:cs typeface="+mn-cs"/>
              </a:defRPr>
            </a:pPr>
            <a:r>
              <a:rPr lang="en-US" sz="1200" b="0" i="0" u="none" strike="noStrike" baseline="0" noProof="0" dirty="0" err="1"/>
              <a:t>Objektu</a:t>
            </a:r>
            <a:r>
              <a:rPr lang="en-US" sz="1200" b="0" i="0" u="none" strike="noStrike" baseline="0" noProof="0" dirty="0"/>
              <a:t> </a:t>
            </a:r>
            <a:r>
              <a:rPr lang="en-US" sz="1200" b="0" i="0" u="none" strike="noStrike" baseline="0" noProof="0" dirty="0" err="1"/>
              <a:t>skaits</a:t>
            </a:r>
            <a:r>
              <a:rPr lang="en-US" sz="1200" b="0" i="0" u="none" strike="noStrike" baseline="0" noProof="0" dirty="0"/>
              <a:t> no </a:t>
            </a:r>
            <a:r>
              <a:rPr lang="lv-LV" sz="1200" b="0" i="0" u="none" strike="noStrike" baseline="0" noProof="0" dirty="0"/>
              <a:t>2</a:t>
            </a:r>
            <a:r>
              <a:rPr lang="en-US" sz="1200" b="0" i="0" u="none" strike="noStrike" baseline="0" noProof="0" dirty="0"/>
              <a:t>. </a:t>
            </a:r>
            <a:r>
              <a:rPr lang="en-US" sz="1200" b="0" i="0" u="none" strike="noStrike" baseline="0" noProof="0" dirty="0" err="1"/>
              <a:t>pielikuma</a:t>
            </a:r>
            <a:r>
              <a:rPr lang="en-US" sz="1200" b="0" i="0" u="none" strike="noStrike" baseline="0" noProof="0" dirty="0"/>
              <a:t>, par </a:t>
            </a:r>
            <a:r>
              <a:rPr lang="en-US" sz="1200" b="0" i="0" u="none" strike="noStrike" baseline="0" noProof="0" dirty="0" err="1"/>
              <a:t>kuriem</a:t>
            </a:r>
            <a:r>
              <a:rPr lang="en-US" sz="1200" b="0" i="0" u="none" strike="noStrike" baseline="0" noProof="0" dirty="0"/>
              <a:t> </a:t>
            </a:r>
            <a:r>
              <a:rPr lang="en-US" sz="1200" b="1" i="0" u="none" strike="noStrike" baseline="0" noProof="0" dirty="0" err="1"/>
              <a:t>iesniegts</a:t>
            </a:r>
            <a:r>
              <a:rPr lang="en-US" sz="1200" b="0" i="0" u="none" strike="noStrike" baseline="0" noProof="0" dirty="0"/>
              <a:t> </a:t>
            </a:r>
            <a:r>
              <a:rPr lang="en-US" sz="1200" b="0" i="0" u="none" strike="noStrike" baseline="0" noProof="0" dirty="0" err="1"/>
              <a:t>projekta</a:t>
            </a:r>
            <a:r>
              <a:rPr lang="en-US" sz="1200" b="0" i="0" u="none" strike="noStrike" baseline="0" noProof="0" dirty="0"/>
              <a:t> </a:t>
            </a:r>
            <a:r>
              <a:rPr lang="en-US" sz="1200" b="0" i="0" u="none" strike="noStrike" baseline="0" noProof="0" dirty="0" err="1"/>
              <a:t>iesniegums</a:t>
            </a:r>
            <a:r>
              <a:rPr lang="en-US" sz="1200" b="0" i="0" u="none" strike="noStrike" baseline="0" noProof="0" dirty="0"/>
              <a:t>, no </a:t>
            </a:r>
            <a:r>
              <a:rPr lang="en-US" sz="1200" b="0" i="0" u="none" strike="noStrike" baseline="0" noProof="0" dirty="0" err="1"/>
              <a:t>kuriem</a:t>
            </a:r>
            <a:r>
              <a:rPr lang="en-US" sz="1200" b="0" i="0" u="none" strike="noStrike" baseline="0" noProof="0" dirty="0"/>
              <a:t> </a:t>
            </a:r>
            <a:r>
              <a:rPr lang="lv-LV" sz="1200" b="0" i="0" u="none" strike="noStrike" baseline="0" noProof="0" dirty="0"/>
              <a:t>51</a:t>
            </a:r>
            <a:r>
              <a:rPr lang="en-US" sz="1200" b="0" i="0" u="none" strike="noStrike" baseline="0" noProof="0" dirty="0"/>
              <a:t> </a:t>
            </a:r>
            <a:r>
              <a:rPr lang="en-US" sz="1200" b="0" i="0" u="none" strike="noStrike" baseline="0" noProof="0" dirty="0" err="1"/>
              <a:t>ir</a:t>
            </a:r>
            <a:r>
              <a:rPr lang="en-US" sz="1200" b="0" i="0" u="none" strike="noStrike" baseline="0" noProof="0" dirty="0"/>
              <a:t> </a:t>
            </a:r>
            <a:r>
              <a:rPr lang="en-US" sz="1200" b="0" i="0" u="none" strike="noStrike" baseline="0" noProof="0" dirty="0" err="1"/>
              <a:t>pašvaldību</a:t>
            </a:r>
            <a:r>
              <a:rPr lang="en-US" sz="1200" b="0" i="0" u="none" strike="noStrike" baseline="0" noProof="0" dirty="0"/>
              <a:t> </a:t>
            </a:r>
            <a:r>
              <a:rPr lang="en-US" sz="1200" b="0" i="0" u="none" strike="noStrike" baseline="0" noProof="0" dirty="0" err="1"/>
              <a:t>īpašumā</a:t>
            </a:r>
            <a:r>
              <a:rPr lang="en-US" sz="1200" b="0" i="0" u="none" strike="noStrike" baseline="0" noProof="0" dirty="0"/>
              <a:t> un </a:t>
            </a:r>
            <a:r>
              <a:rPr lang="lv-LV" sz="1200" b="0" i="0" u="none" strike="noStrike" baseline="0" noProof="0" dirty="0"/>
              <a:t>5</a:t>
            </a:r>
            <a:r>
              <a:rPr lang="en-US" sz="1200" b="0" i="0" u="none" strike="noStrike" baseline="0" noProof="0" dirty="0"/>
              <a:t> </a:t>
            </a:r>
            <a:r>
              <a:rPr lang="en-US" sz="1200" b="0" i="0" u="none" strike="noStrike" baseline="0" noProof="0" dirty="0" err="1"/>
              <a:t>valsts</a:t>
            </a:r>
            <a:r>
              <a:rPr lang="en-US" sz="1200" b="0" i="0" u="none" strike="noStrike" baseline="0" noProof="0" dirty="0"/>
              <a:t> </a:t>
            </a:r>
            <a:r>
              <a:rPr lang="en-US" sz="1200" b="0" i="0" u="none" strike="noStrike" baseline="0" noProof="0" dirty="0" err="1"/>
              <a:t>īpašumā</a:t>
            </a:r>
            <a:r>
              <a:rPr lang="lv-LV" sz="1200" b="0" i="0" u="none" strike="noStrike" baseline="0" noProof="0" dirty="0"/>
              <a:t>***</a:t>
            </a:r>
            <a:endParaRPr lang="en-US" sz="1200" b="0" i="0" u="none" strike="noStrike" baseline="0" noProof="0" dirty="0"/>
          </a:p>
        </p:txBody>
      </p:sp>
      <p:cxnSp>
        <p:nvCxnSpPr>
          <p:cNvPr id="29" name="Straight Connector 28">
            <a:extLst>
              <a:ext uri="{FF2B5EF4-FFF2-40B4-BE49-F238E27FC236}">
                <a16:creationId xmlns:a16="http://schemas.microsoft.com/office/drawing/2014/main" id="{8B33094C-07EB-4596-8CAC-E6FBB24E4CD2}"/>
              </a:ext>
            </a:extLst>
          </p:cNvPr>
          <p:cNvCxnSpPr>
            <a:cxnSpLocks/>
          </p:cNvCxnSpPr>
          <p:nvPr/>
        </p:nvCxnSpPr>
        <p:spPr>
          <a:xfrm flipH="1">
            <a:off x="3972135" y="4498591"/>
            <a:ext cx="656905" cy="757825"/>
          </a:xfrm>
          <a:prstGeom prst="line">
            <a:avLst/>
          </a:prstGeom>
          <a:ln w="19050">
            <a:solidFill>
              <a:srgbClr val="70AD47"/>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A71D97B5-1DA9-47DF-B74B-7B724A9B001C}"/>
              </a:ext>
            </a:extLst>
          </p:cNvPr>
          <p:cNvSpPr txBox="1"/>
          <p:nvPr/>
        </p:nvSpPr>
        <p:spPr>
          <a:xfrm>
            <a:off x="7578072" y="5717072"/>
            <a:ext cx="4084647" cy="646331"/>
          </a:xfrm>
          <a:prstGeom prst="rect">
            <a:avLst/>
          </a:prstGeom>
          <a:solidFill>
            <a:schemeClr val="accent3">
              <a:lumMod val="40000"/>
              <a:lumOff val="60000"/>
            </a:schemeClr>
          </a:solidFill>
        </p:spPr>
        <p:txBody>
          <a:bodyPr wrap="square" rtlCol="0">
            <a:spAutoFit/>
          </a:bodyPr>
          <a:lstStyle/>
          <a:p>
            <a:pPr algn="ctr"/>
            <a:r>
              <a:rPr lang="lv-LV" sz="1200" dirty="0">
                <a:latin typeface="Verdana" panose="020B0604030504040204" pitchFamily="34" charset="0"/>
                <a:ea typeface="Verdana" panose="020B0604030504040204" pitchFamily="34" charset="0"/>
              </a:rPr>
              <a:t>No minimālā sasniedzamā iznākuma rādītāja - </a:t>
            </a:r>
            <a:r>
              <a:rPr lang="lv-LV" sz="1200" u="sng" dirty="0">
                <a:latin typeface="Verdana" panose="020B0604030504040204" pitchFamily="34" charset="0"/>
                <a:ea typeface="Verdana" panose="020B0604030504040204" pitchFamily="34" charset="0"/>
              </a:rPr>
              <a:t>570 objekti</a:t>
            </a:r>
            <a:r>
              <a:rPr lang="lv-LV" sz="1200" dirty="0">
                <a:latin typeface="Verdana" panose="020B0604030504040204" pitchFamily="34" charset="0"/>
                <a:ea typeface="Verdana" panose="020B0604030504040204" pitchFamily="34" charset="0"/>
              </a:rPr>
              <a:t>, kopā iesniegti pašlaik projekta iesniegumi par </a:t>
            </a:r>
            <a:r>
              <a:rPr lang="lv-LV" sz="1200" b="1" dirty="0">
                <a:solidFill>
                  <a:srgbClr val="548235"/>
                </a:solidFill>
                <a:latin typeface="Verdana" panose="020B0604030504040204" pitchFamily="34" charset="0"/>
                <a:ea typeface="Verdana" panose="020B0604030504040204" pitchFamily="34" charset="0"/>
              </a:rPr>
              <a:t>509 objektiem</a:t>
            </a:r>
          </a:p>
        </p:txBody>
      </p:sp>
    </p:spTree>
    <p:extLst>
      <p:ext uri="{BB962C8B-B14F-4D97-AF65-F5344CB8AC3E}">
        <p14:creationId xmlns:p14="http://schemas.microsoft.com/office/powerpoint/2010/main" val="247408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aisnstūris 1">
            <a:extLst>
              <a:ext uri="{FF2B5EF4-FFF2-40B4-BE49-F238E27FC236}">
                <a16:creationId xmlns:a16="http://schemas.microsoft.com/office/drawing/2014/main" id="{0208AE25-1DF5-40D4-BA9E-7478FD55AEA2}"/>
              </a:ext>
            </a:extLst>
          </p:cNvPr>
          <p:cNvSpPr/>
          <p:nvPr/>
        </p:nvSpPr>
        <p:spPr>
          <a:xfrm>
            <a:off x="548394" y="1671129"/>
            <a:ext cx="11379200" cy="446553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3315" name="Content Placeholder 2">
            <a:extLst>
              <a:ext uri="{FF2B5EF4-FFF2-40B4-BE49-F238E27FC236}">
                <a16:creationId xmlns:a16="http://schemas.microsoft.com/office/drawing/2014/main" id="{40A5EAC2-7448-4B7A-8346-81CA7F148A7D}"/>
              </a:ext>
            </a:extLst>
          </p:cNvPr>
          <p:cNvSpPr>
            <a:spLocks noGrp="1"/>
          </p:cNvSpPr>
          <p:nvPr>
            <p:ph idx="1"/>
          </p:nvPr>
        </p:nvSpPr>
        <p:spPr>
          <a:xfrm>
            <a:off x="640509" y="1732643"/>
            <a:ext cx="11042033" cy="1445489"/>
          </a:xfrm>
        </p:spPr>
        <p:txBody>
          <a:bodyPr>
            <a:normAutofit lnSpcReduction="10000"/>
          </a:bodyPr>
          <a:lstStyle/>
          <a:p>
            <a:pPr algn="just">
              <a:spcAft>
                <a:spcPts val="1200"/>
              </a:spcAft>
            </a:pPr>
            <a:r>
              <a:rPr lang="lv-LV" altLang="lv-LV" sz="1400" b="1" dirty="0"/>
              <a:t>Sākotnēji pieejamais maksimālais Eiropas Reģionālā attīstības fonda (ERAF) finansējums pasākumam </a:t>
            </a:r>
            <a:r>
              <a:rPr lang="lv-LV" altLang="lv-LV" sz="1400" dirty="0"/>
              <a:t>(85% no projektu kopējām attiecināmajām izmaksām) – </a:t>
            </a:r>
            <a:r>
              <a:rPr lang="lv-LV" altLang="lv-LV" sz="1400" b="1" dirty="0"/>
              <a:t>22 196 492 </a:t>
            </a:r>
            <a:r>
              <a:rPr lang="lv-LV" altLang="lv-LV" sz="1400" b="1" i="1" dirty="0" err="1"/>
              <a:t>euro</a:t>
            </a:r>
            <a:r>
              <a:rPr lang="lv-LV" altLang="lv-LV" sz="1400" dirty="0"/>
              <a:t>.</a:t>
            </a:r>
          </a:p>
          <a:p>
            <a:pPr algn="just"/>
            <a:r>
              <a:rPr lang="lv-LV" altLang="lv-LV" sz="1400" b="1" dirty="0"/>
              <a:t>Kopējais attiecināmais finansējums </a:t>
            </a:r>
            <a:r>
              <a:rPr lang="lv-LV" altLang="lv-LV" sz="1400" dirty="0"/>
              <a:t>(t.sk. finansējuma saņēmēja minimālais līdzfinansējums 15% apmērā no projekta kopējām attiecināmajām izmaksām) </a:t>
            </a:r>
            <a:r>
              <a:rPr lang="lv-LV" altLang="lv-LV" sz="1400" b="1" dirty="0"/>
              <a:t>pie maksimālā pieejamā ERAF finansējuma pasākumam –</a:t>
            </a:r>
          </a:p>
          <a:p>
            <a:pPr algn="just">
              <a:spcAft>
                <a:spcPts val="1200"/>
              </a:spcAft>
            </a:pPr>
            <a:r>
              <a:rPr lang="lv-LV" altLang="lv-LV" sz="1400" b="1" dirty="0"/>
              <a:t>26 113 520 </a:t>
            </a:r>
            <a:r>
              <a:rPr lang="lv-LV" altLang="lv-LV" sz="1400" b="1" i="1" dirty="0" err="1"/>
              <a:t>euro</a:t>
            </a:r>
            <a:r>
              <a:rPr lang="lv-LV" altLang="lv-LV" sz="1400" dirty="0"/>
              <a:t>.</a:t>
            </a:r>
          </a:p>
        </p:txBody>
      </p:sp>
      <p:sp>
        <p:nvSpPr>
          <p:cNvPr id="13318" name="Slide Number Placeholder 5">
            <a:extLst>
              <a:ext uri="{FF2B5EF4-FFF2-40B4-BE49-F238E27FC236}">
                <a16:creationId xmlns:a16="http://schemas.microsoft.com/office/drawing/2014/main" id="{3D49A8CD-EE96-4C08-A25F-9E3BB2B4E38E}"/>
              </a:ext>
            </a:extLst>
          </p:cNvPr>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AB5CF3E-116B-49D2-85E8-75E11E0A74EF}" type="slidenum">
              <a:rPr lang="en-US" altLang="lv-LV"/>
              <a:pPr/>
              <a:t>6</a:t>
            </a:fld>
            <a:endParaRPr lang="en-US" altLang="lv-LV"/>
          </a:p>
        </p:txBody>
      </p:sp>
      <p:sp>
        <p:nvSpPr>
          <p:cNvPr id="4" name="TextBox 3">
            <a:extLst>
              <a:ext uri="{FF2B5EF4-FFF2-40B4-BE49-F238E27FC236}">
                <a16:creationId xmlns:a16="http://schemas.microsoft.com/office/drawing/2014/main" id="{2F78FF8E-7F6D-4259-BE1A-1B5457265186}"/>
              </a:ext>
            </a:extLst>
          </p:cNvPr>
          <p:cNvSpPr txBox="1"/>
          <p:nvPr/>
        </p:nvSpPr>
        <p:spPr>
          <a:xfrm>
            <a:off x="749325" y="3282478"/>
            <a:ext cx="2815142" cy="830997"/>
          </a:xfrm>
          <a:prstGeom prst="rect">
            <a:avLst/>
          </a:prstGeom>
          <a:noFill/>
        </p:spPr>
        <p:txBody>
          <a:bodyPr wrap="square" rtlCol="0">
            <a:spAutoFit/>
          </a:bodyPr>
          <a:lstStyle/>
          <a:p>
            <a:r>
              <a:rPr lang="lv-LV" sz="1600" b="1" dirty="0">
                <a:solidFill>
                  <a:srgbClr val="0070C0"/>
                </a:solidFill>
                <a:latin typeface="Verdana" panose="020B0604030504040204" pitchFamily="34" charset="0"/>
                <a:ea typeface="Verdana" panose="020B0604030504040204" pitchFamily="34" charset="0"/>
              </a:rPr>
              <a:t>ERAF – pašvaldības:</a:t>
            </a:r>
          </a:p>
          <a:p>
            <a:r>
              <a:rPr lang="en-US" sz="1600" b="1" dirty="0">
                <a:solidFill>
                  <a:srgbClr val="0070C0"/>
                </a:solidFill>
                <a:latin typeface="Verdana" panose="020B0604030504040204" pitchFamily="34" charset="0"/>
                <a:ea typeface="Verdana" panose="020B0604030504040204" pitchFamily="34" charset="0"/>
              </a:rPr>
              <a:t>17 </a:t>
            </a:r>
            <a:r>
              <a:rPr lang="lv-LV" sz="1600" b="1" dirty="0">
                <a:solidFill>
                  <a:srgbClr val="0070C0"/>
                </a:solidFill>
                <a:latin typeface="Verdana" panose="020B0604030504040204" pitchFamily="34" charset="0"/>
                <a:ea typeface="Verdana" panose="020B0604030504040204" pitchFamily="34" charset="0"/>
              </a:rPr>
              <a:t>074</a:t>
            </a:r>
            <a:r>
              <a:rPr lang="en-US" sz="1600" b="1" dirty="0">
                <a:solidFill>
                  <a:srgbClr val="0070C0"/>
                </a:solidFill>
                <a:latin typeface="Verdana" panose="020B0604030504040204" pitchFamily="34" charset="0"/>
                <a:ea typeface="Verdana" panose="020B0604030504040204" pitchFamily="34" charset="0"/>
              </a:rPr>
              <a:t> </a:t>
            </a:r>
            <a:r>
              <a:rPr lang="lv-LV" sz="1600" b="1" dirty="0">
                <a:solidFill>
                  <a:srgbClr val="0070C0"/>
                </a:solidFill>
                <a:latin typeface="Verdana" panose="020B0604030504040204" pitchFamily="34" charset="0"/>
                <a:ea typeface="Verdana" panose="020B0604030504040204" pitchFamily="34" charset="0"/>
              </a:rPr>
              <a:t>887* </a:t>
            </a:r>
            <a:r>
              <a:rPr lang="lv-LV" sz="1600" b="1" i="1" dirty="0" err="1">
                <a:solidFill>
                  <a:srgbClr val="0070C0"/>
                </a:solidFill>
                <a:latin typeface="Verdana" panose="020B0604030504040204" pitchFamily="34" charset="0"/>
                <a:ea typeface="Verdana" panose="020B0604030504040204" pitchFamily="34" charset="0"/>
              </a:rPr>
              <a:t>euro</a:t>
            </a:r>
            <a:r>
              <a:rPr lang="lv-LV" sz="1600" b="1" dirty="0">
                <a:solidFill>
                  <a:srgbClr val="0070C0"/>
                </a:solidFill>
                <a:latin typeface="Verdana" panose="020B0604030504040204" pitchFamily="34" charset="0"/>
                <a:ea typeface="Verdana" panose="020B0604030504040204" pitchFamily="34" charset="0"/>
              </a:rPr>
              <a:t>   444 objekti</a:t>
            </a:r>
            <a:endParaRPr lang="en-US" sz="1600" b="1" dirty="0">
              <a:solidFill>
                <a:srgbClr val="0070C0"/>
              </a:solidFill>
              <a:latin typeface="Verdana" panose="020B0604030504040204" pitchFamily="34" charset="0"/>
              <a:ea typeface="Verdana" panose="020B0604030504040204" pitchFamily="34" charset="0"/>
            </a:endParaRPr>
          </a:p>
        </p:txBody>
      </p:sp>
      <p:sp>
        <p:nvSpPr>
          <p:cNvPr id="13" name="TextBox 12">
            <a:extLst>
              <a:ext uri="{FF2B5EF4-FFF2-40B4-BE49-F238E27FC236}">
                <a16:creationId xmlns:a16="http://schemas.microsoft.com/office/drawing/2014/main" id="{872B85FD-A99A-426E-B06F-29B4C3A16F46}"/>
              </a:ext>
            </a:extLst>
          </p:cNvPr>
          <p:cNvSpPr txBox="1"/>
          <p:nvPr/>
        </p:nvSpPr>
        <p:spPr>
          <a:xfrm>
            <a:off x="5340989" y="3263373"/>
            <a:ext cx="2367243" cy="830997"/>
          </a:xfrm>
          <a:prstGeom prst="rect">
            <a:avLst/>
          </a:prstGeom>
          <a:noFill/>
        </p:spPr>
        <p:txBody>
          <a:bodyPr wrap="square" rtlCol="0">
            <a:spAutoFit/>
          </a:bodyPr>
          <a:lstStyle/>
          <a:p>
            <a:r>
              <a:rPr lang="lv-LV" sz="1600" b="1" dirty="0">
                <a:solidFill>
                  <a:schemeClr val="accent6">
                    <a:lumMod val="75000"/>
                  </a:schemeClr>
                </a:solidFill>
                <a:latin typeface="Verdana" panose="020B0604030504040204" pitchFamily="34" charset="0"/>
                <a:ea typeface="Verdana" panose="020B0604030504040204" pitchFamily="34" charset="0"/>
              </a:rPr>
              <a:t>ERAF – valsts:</a:t>
            </a:r>
          </a:p>
          <a:p>
            <a:r>
              <a:rPr lang="lv-LV" sz="1600" b="1" dirty="0">
                <a:solidFill>
                  <a:schemeClr val="accent6">
                    <a:lumMod val="75000"/>
                  </a:schemeClr>
                </a:solidFill>
                <a:latin typeface="Verdana" panose="020B0604030504040204" pitchFamily="34" charset="0"/>
                <a:ea typeface="Verdana" panose="020B0604030504040204" pitchFamily="34" charset="0"/>
              </a:rPr>
              <a:t>3 964 941 </a:t>
            </a:r>
            <a:r>
              <a:rPr lang="lv-LV" sz="1600" b="1" i="1" dirty="0" err="1">
                <a:solidFill>
                  <a:schemeClr val="accent6">
                    <a:lumMod val="75000"/>
                  </a:schemeClr>
                </a:solidFill>
                <a:latin typeface="Verdana" panose="020B0604030504040204" pitchFamily="34" charset="0"/>
                <a:ea typeface="Verdana" panose="020B0604030504040204" pitchFamily="34" charset="0"/>
              </a:rPr>
              <a:t>euro</a:t>
            </a:r>
            <a:r>
              <a:rPr lang="lv-LV" sz="1600" b="1" dirty="0">
                <a:solidFill>
                  <a:schemeClr val="accent6">
                    <a:lumMod val="75000"/>
                  </a:schemeClr>
                </a:solidFill>
                <a:latin typeface="Verdana" panose="020B0604030504040204" pitchFamily="34" charset="0"/>
                <a:ea typeface="Verdana" panose="020B0604030504040204" pitchFamily="34" charset="0"/>
              </a:rPr>
              <a:t>  102 objekti</a:t>
            </a:r>
            <a:endParaRPr lang="en-US" sz="1600" b="1" dirty="0">
              <a:solidFill>
                <a:schemeClr val="accent6">
                  <a:lumMod val="75000"/>
                </a:schemeClr>
              </a:solidFill>
              <a:latin typeface="Verdana" panose="020B0604030504040204" pitchFamily="34" charset="0"/>
              <a:ea typeface="Verdana" panose="020B0604030504040204" pitchFamily="34" charset="0"/>
            </a:endParaRPr>
          </a:p>
        </p:txBody>
      </p:sp>
      <p:sp>
        <p:nvSpPr>
          <p:cNvPr id="14" name="TextBox 13">
            <a:extLst>
              <a:ext uri="{FF2B5EF4-FFF2-40B4-BE49-F238E27FC236}">
                <a16:creationId xmlns:a16="http://schemas.microsoft.com/office/drawing/2014/main" id="{13296C30-E17A-4134-96A3-F94D6EEA76B6}"/>
              </a:ext>
            </a:extLst>
          </p:cNvPr>
          <p:cNvSpPr txBox="1"/>
          <p:nvPr/>
        </p:nvSpPr>
        <p:spPr>
          <a:xfrm>
            <a:off x="7530218" y="3078707"/>
            <a:ext cx="3532354" cy="1015663"/>
          </a:xfrm>
          <a:prstGeom prst="rect">
            <a:avLst/>
          </a:prstGeom>
          <a:noFill/>
        </p:spPr>
        <p:txBody>
          <a:bodyPr wrap="square" rtlCol="0">
            <a:spAutoFit/>
          </a:bodyPr>
          <a:lstStyle/>
          <a:p>
            <a:r>
              <a:rPr lang="lv-LV" sz="2000" b="1">
                <a:solidFill>
                  <a:srgbClr val="C00000"/>
                </a:solidFill>
                <a:latin typeface="Verdana" panose="020B0604030504040204" pitchFamily="34" charset="0"/>
                <a:ea typeface="Verdana" panose="020B0604030504040204" pitchFamily="34" charset="0"/>
              </a:rPr>
              <a:t>ERAF - nesadalītais</a:t>
            </a:r>
            <a:r>
              <a:rPr lang="lv-LV" sz="2000" b="1" dirty="0">
                <a:solidFill>
                  <a:srgbClr val="C00000"/>
                </a:solidFill>
                <a:latin typeface="Verdana" panose="020B0604030504040204" pitchFamily="34" charset="0"/>
                <a:ea typeface="Verdana" panose="020B0604030504040204" pitchFamily="34" charset="0"/>
              </a:rPr>
              <a:t>**:</a:t>
            </a:r>
          </a:p>
          <a:p>
            <a:r>
              <a:rPr lang="lv-LV" sz="2000" b="1" dirty="0">
                <a:solidFill>
                  <a:srgbClr val="C00000"/>
                </a:solidFill>
                <a:latin typeface="Verdana" panose="020B0604030504040204" pitchFamily="34" charset="0"/>
                <a:ea typeface="Verdana" panose="020B0604030504040204" pitchFamily="34" charset="0"/>
              </a:rPr>
              <a:t>1 156 302 </a:t>
            </a:r>
            <a:r>
              <a:rPr lang="lv-LV" sz="2000" b="1" i="1" dirty="0" err="1">
                <a:solidFill>
                  <a:srgbClr val="C00000"/>
                </a:solidFill>
                <a:latin typeface="Verdana" panose="020B0604030504040204" pitchFamily="34" charset="0"/>
                <a:ea typeface="Verdana" panose="020B0604030504040204" pitchFamily="34" charset="0"/>
              </a:rPr>
              <a:t>euro</a:t>
            </a:r>
            <a:r>
              <a:rPr lang="lv-LV" sz="2000" b="1" dirty="0">
                <a:solidFill>
                  <a:srgbClr val="C00000"/>
                </a:solidFill>
                <a:latin typeface="Verdana" panose="020B0604030504040204" pitchFamily="34" charset="0"/>
                <a:ea typeface="Verdana" panose="020B0604030504040204" pitchFamily="34" charset="0"/>
              </a:rPr>
              <a:t>  </a:t>
            </a:r>
          </a:p>
          <a:p>
            <a:r>
              <a:rPr lang="lv-LV" sz="2000" b="1" dirty="0">
                <a:solidFill>
                  <a:srgbClr val="C00000"/>
                </a:solidFill>
                <a:latin typeface="Verdana" panose="020B0604030504040204" pitchFamily="34" charset="0"/>
                <a:ea typeface="Verdana" panose="020B0604030504040204" pitchFamily="34" charset="0"/>
              </a:rPr>
              <a:t>~29 objekti</a:t>
            </a:r>
            <a:endParaRPr lang="en-US" sz="2000" b="1" dirty="0">
              <a:solidFill>
                <a:srgbClr val="C00000"/>
              </a:solidFill>
              <a:latin typeface="Verdana" panose="020B0604030504040204" pitchFamily="34" charset="0"/>
              <a:ea typeface="Verdana" panose="020B0604030504040204" pitchFamily="34" charset="0"/>
            </a:endParaRPr>
          </a:p>
        </p:txBody>
      </p:sp>
      <p:sp>
        <p:nvSpPr>
          <p:cNvPr id="18" name="Title 1">
            <a:extLst>
              <a:ext uri="{FF2B5EF4-FFF2-40B4-BE49-F238E27FC236}">
                <a16:creationId xmlns:a16="http://schemas.microsoft.com/office/drawing/2014/main" id="{C0B1F01A-7D6B-4BD1-B430-788F0665957C}"/>
              </a:ext>
            </a:extLst>
          </p:cNvPr>
          <p:cNvSpPr txBox="1">
            <a:spLocks/>
          </p:cNvSpPr>
          <p:nvPr/>
        </p:nvSpPr>
        <p:spPr bwMode="auto">
          <a:xfrm>
            <a:off x="2889698" y="383035"/>
            <a:ext cx="8275782" cy="87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algn="l" defTabSz="938213" rtl="0" eaLnBrk="0" fontAlgn="base" hangingPunct="0">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r>
              <a:rPr lang="lv-LV" altLang="lv-LV" sz="2400" dirty="0"/>
              <a:t>Par 5.2.1.1 pasākumā provizoriski izmantoto ERAF finansējumu</a:t>
            </a:r>
          </a:p>
        </p:txBody>
      </p:sp>
      <p:graphicFrame>
        <p:nvGraphicFramePr>
          <p:cNvPr id="6" name="Chart 5">
            <a:extLst>
              <a:ext uri="{FF2B5EF4-FFF2-40B4-BE49-F238E27FC236}">
                <a16:creationId xmlns:a16="http://schemas.microsoft.com/office/drawing/2014/main" id="{F105FA91-C585-4144-8EE0-79A53A3A2B59}"/>
              </a:ext>
            </a:extLst>
          </p:cNvPr>
          <p:cNvGraphicFramePr/>
          <p:nvPr>
            <p:extLst>
              <p:ext uri="{D42A27DB-BD31-4B8C-83A1-F6EECF244321}">
                <p14:modId xmlns:p14="http://schemas.microsoft.com/office/powerpoint/2010/main" val="2981634859"/>
              </p:ext>
            </p:extLst>
          </p:nvPr>
        </p:nvGraphicFramePr>
        <p:xfrm>
          <a:off x="640510" y="3540367"/>
          <a:ext cx="9485623" cy="1905562"/>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D631BA63-C1FD-48F1-AE3A-E1239D66B5B6}"/>
              </a:ext>
            </a:extLst>
          </p:cNvPr>
          <p:cNvSpPr txBox="1"/>
          <p:nvPr/>
        </p:nvSpPr>
        <p:spPr>
          <a:xfrm>
            <a:off x="859391" y="4350447"/>
            <a:ext cx="737702" cy="338554"/>
          </a:xfrm>
          <a:prstGeom prst="rect">
            <a:avLst/>
          </a:prstGeom>
          <a:noFill/>
        </p:spPr>
        <p:txBody>
          <a:bodyPr wrap="none" rtlCol="0">
            <a:spAutoFit/>
          </a:bodyPr>
          <a:lstStyle/>
          <a:p>
            <a:r>
              <a:rPr lang="lv-LV" sz="1600" b="1" dirty="0">
                <a:solidFill>
                  <a:schemeClr val="bg1"/>
                </a:solidFill>
                <a:latin typeface="Verdana" panose="020B0604030504040204" pitchFamily="34" charset="0"/>
                <a:ea typeface="Verdana" panose="020B0604030504040204" pitchFamily="34" charset="0"/>
              </a:rPr>
              <a:t>77%</a:t>
            </a:r>
            <a:endParaRPr lang="en-US" sz="1600" b="1" dirty="0">
              <a:solidFill>
                <a:schemeClr val="bg1"/>
              </a:solidFill>
              <a:latin typeface="Verdana" panose="020B0604030504040204" pitchFamily="34" charset="0"/>
              <a:ea typeface="Verdana" panose="020B0604030504040204" pitchFamily="34" charset="0"/>
            </a:endParaRPr>
          </a:p>
        </p:txBody>
      </p:sp>
      <p:sp>
        <p:nvSpPr>
          <p:cNvPr id="20" name="TextBox 19">
            <a:extLst>
              <a:ext uri="{FF2B5EF4-FFF2-40B4-BE49-F238E27FC236}">
                <a16:creationId xmlns:a16="http://schemas.microsoft.com/office/drawing/2014/main" id="{9E2295AA-ED89-47AD-BFC0-E930EC9CD6C9}"/>
              </a:ext>
            </a:extLst>
          </p:cNvPr>
          <p:cNvSpPr txBox="1"/>
          <p:nvPr/>
        </p:nvSpPr>
        <p:spPr>
          <a:xfrm>
            <a:off x="6694897" y="4341506"/>
            <a:ext cx="737702" cy="338554"/>
          </a:xfrm>
          <a:prstGeom prst="rect">
            <a:avLst/>
          </a:prstGeom>
          <a:noFill/>
        </p:spPr>
        <p:txBody>
          <a:bodyPr wrap="none" rtlCol="0">
            <a:spAutoFit/>
          </a:bodyPr>
          <a:lstStyle/>
          <a:p>
            <a:r>
              <a:rPr lang="lv-LV" sz="1600" b="1" dirty="0">
                <a:solidFill>
                  <a:schemeClr val="bg1"/>
                </a:solidFill>
                <a:latin typeface="Verdana" panose="020B0604030504040204" pitchFamily="34" charset="0"/>
                <a:ea typeface="Verdana" panose="020B0604030504040204" pitchFamily="34" charset="0"/>
              </a:rPr>
              <a:t>18%</a:t>
            </a:r>
            <a:endParaRPr lang="en-US" sz="1600" b="1" dirty="0">
              <a:solidFill>
                <a:schemeClr val="bg1"/>
              </a:solidFill>
              <a:latin typeface="Verdana" panose="020B0604030504040204" pitchFamily="34" charset="0"/>
              <a:ea typeface="Verdana" panose="020B0604030504040204" pitchFamily="34" charset="0"/>
            </a:endParaRPr>
          </a:p>
        </p:txBody>
      </p:sp>
      <p:sp>
        <p:nvSpPr>
          <p:cNvPr id="22" name="TextBox 21">
            <a:extLst>
              <a:ext uri="{FF2B5EF4-FFF2-40B4-BE49-F238E27FC236}">
                <a16:creationId xmlns:a16="http://schemas.microsoft.com/office/drawing/2014/main" id="{4BEDA055-B607-4A49-9085-D3DE80B88D83}"/>
              </a:ext>
            </a:extLst>
          </p:cNvPr>
          <p:cNvSpPr txBox="1"/>
          <p:nvPr/>
        </p:nvSpPr>
        <p:spPr>
          <a:xfrm>
            <a:off x="7697909" y="4345877"/>
            <a:ext cx="591829" cy="338554"/>
          </a:xfrm>
          <a:prstGeom prst="rect">
            <a:avLst/>
          </a:prstGeom>
          <a:noFill/>
        </p:spPr>
        <p:txBody>
          <a:bodyPr wrap="none" rtlCol="0">
            <a:spAutoFit/>
          </a:bodyPr>
          <a:lstStyle/>
          <a:p>
            <a:r>
              <a:rPr lang="lv-LV" sz="1600" b="1" dirty="0">
                <a:solidFill>
                  <a:schemeClr val="bg1"/>
                </a:solidFill>
                <a:latin typeface="Verdana" panose="020B0604030504040204" pitchFamily="34" charset="0"/>
                <a:ea typeface="Verdana" panose="020B0604030504040204" pitchFamily="34" charset="0"/>
              </a:rPr>
              <a:t>5%</a:t>
            </a:r>
            <a:endParaRPr lang="en-US" sz="1600" b="1" dirty="0">
              <a:solidFill>
                <a:schemeClr val="bg1"/>
              </a:solidFill>
              <a:latin typeface="Verdana" panose="020B0604030504040204" pitchFamily="34" charset="0"/>
              <a:ea typeface="Verdana" panose="020B0604030504040204" pitchFamily="34" charset="0"/>
            </a:endParaRPr>
          </a:p>
        </p:txBody>
      </p:sp>
      <p:sp>
        <p:nvSpPr>
          <p:cNvPr id="7" name="TextBox 6">
            <a:extLst>
              <a:ext uri="{FF2B5EF4-FFF2-40B4-BE49-F238E27FC236}">
                <a16:creationId xmlns:a16="http://schemas.microsoft.com/office/drawing/2014/main" id="{DCF47683-8871-4A26-AB29-14DE5686BFDD}"/>
              </a:ext>
            </a:extLst>
          </p:cNvPr>
          <p:cNvSpPr txBox="1"/>
          <p:nvPr/>
        </p:nvSpPr>
        <p:spPr>
          <a:xfrm>
            <a:off x="548394" y="6088533"/>
            <a:ext cx="9751555" cy="646331"/>
          </a:xfrm>
          <a:prstGeom prst="rect">
            <a:avLst/>
          </a:prstGeom>
          <a:noFill/>
        </p:spPr>
        <p:txBody>
          <a:bodyPr wrap="square" rtlCol="0">
            <a:spAutoFit/>
          </a:bodyPr>
          <a:lstStyle/>
          <a:p>
            <a:r>
              <a:rPr lang="lv-LV" sz="1200" i="1" dirty="0">
                <a:latin typeface="Verdana" panose="020B0604030504040204" pitchFamily="34" charset="0"/>
                <a:ea typeface="Verdana" panose="020B0604030504040204" pitchFamily="34" charset="0"/>
              </a:rPr>
              <a:t>*ieskaitot objektus par kuriem vēl plānots iesniegt projekta iesniegumus</a:t>
            </a:r>
          </a:p>
          <a:p>
            <a:r>
              <a:rPr lang="lv-LV" sz="1200" i="1" dirty="0">
                <a:latin typeface="Verdana" panose="020B0604030504040204" pitchFamily="34" charset="0"/>
                <a:ea typeface="Verdana" panose="020B0604030504040204" pitchFamily="34" charset="0"/>
              </a:rPr>
              <a:t>** kas veidojas gan no valsts, gan no pašvaldību neiesniegto/atsaukto/neatbilstošo objektu nesadalītā finansējuma </a:t>
            </a:r>
          </a:p>
          <a:p>
            <a:r>
              <a:rPr lang="lv-LV" sz="1200" i="1" dirty="0">
                <a:latin typeface="Verdana" panose="020B0604030504040204" pitchFamily="34" charset="0"/>
                <a:ea typeface="Verdana" panose="020B0604030504040204" pitchFamily="34" charset="0"/>
              </a:rPr>
              <a:t>*** </a:t>
            </a:r>
            <a:r>
              <a:rPr lang="lv-LV" sz="1200" i="1" dirty="0" err="1">
                <a:latin typeface="Verdana" panose="020B0604030504040204" pitchFamily="34" charset="0"/>
                <a:ea typeface="Verdana" panose="020B0604030504040204" pitchFamily="34" charset="0"/>
              </a:rPr>
              <a:t>Iekšlietu</a:t>
            </a:r>
            <a:r>
              <a:rPr lang="lv-LV" sz="1200" i="1" dirty="0">
                <a:latin typeface="Verdana" panose="020B0604030504040204" pitchFamily="34" charset="0"/>
                <a:ea typeface="Verdana" panose="020B0604030504040204" pitchFamily="34" charset="0"/>
              </a:rPr>
              <a:t> ministrija</a:t>
            </a:r>
          </a:p>
        </p:txBody>
      </p:sp>
      <p:sp>
        <p:nvSpPr>
          <p:cNvPr id="8" name="TextBox 7">
            <a:extLst>
              <a:ext uri="{FF2B5EF4-FFF2-40B4-BE49-F238E27FC236}">
                <a16:creationId xmlns:a16="http://schemas.microsoft.com/office/drawing/2014/main" id="{DC7B8C41-356C-4E42-81F9-DB1F5FF511CF}"/>
              </a:ext>
            </a:extLst>
          </p:cNvPr>
          <p:cNvSpPr txBox="1"/>
          <p:nvPr/>
        </p:nvSpPr>
        <p:spPr>
          <a:xfrm>
            <a:off x="713772" y="5274691"/>
            <a:ext cx="10968770" cy="674031"/>
          </a:xfrm>
          <a:prstGeom prst="rect">
            <a:avLst/>
          </a:prstGeom>
          <a:noFill/>
        </p:spPr>
        <p:txBody>
          <a:bodyPr wrap="square" rtlCol="0">
            <a:spAutoFit/>
          </a:bodyPr>
          <a:lstStyle/>
          <a:p>
            <a:pPr algn="just">
              <a:lnSpc>
                <a:spcPct val="90000"/>
              </a:lnSpc>
              <a:spcBef>
                <a:spcPts val="1000"/>
              </a:spcBef>
              <a:spcAft>
                <a:spcPts val="1200"/>
              </a:spcAft>
            </a:pPr>
            <a:r>
              <a:rPr lang="lv-LV" sz="1400" b="1" dirty="0">
                <a:latin typeface="Verdana" panose="020B0604030504040204" pitchFamily="34" charset="0"/>
                <a:ea typeface="Verdana" panose="020B0604030504040204" pitchFamily="34" charset="0"/>
              </a:rPr>
              <a:t>Paralēli</a:t>
            </a:r>
            <a:r>
              <a:rPr lang="lv-LV" sz="1400" dirty="0">
                <a:latin typeface="Verdana" panose="020B0604030504040204" pitchFamily="34" charset="0"/>
                <a:ea typeface="Verdana" panose="020B0604030504040204" pitchFamily="34" charset="0"/>
              </a:rPr>
              <a:t> tiek īstenota Ekonomikas zonas finanšu instrumenta 2021.–2028. gada programma “Vietējā attīstība un noturība”, </a:t>
            </a:r>
            <a:r>
              <a:rPr lang="lv-LV" sz="1400" b="1" dirty="0">
                <a:latin typeface="Verdana" panose="020B0604030504040204" pitchFamily="34" charset="0"/>
                <a:ea typeface="Verdana" panose="020B0604030504040204" pitchFamily="34" charset="0"/>
              </a:rPr>
              <a:t>kurā atbalsts lielākoties tiks paredzēts pašvaldību īpašumā vai valdījumā esošo objektu patvertnēm.</a:t>
            </a:r>
          </a:p>
        </p:txBody>
      </p:sp>
      <p:sp>
        <p:nvSpPr>
          <p:cNvPr id="3" name="Arrow: Down 2">
            <a:extLst>
              <a:ext uri="{FF2B5EF4-FFF2-40B4-BE49-F238E27FC236}">
                <a16:creationId xmlns:a16="http://schemas.microsoft.com/office/drawing/2014/main" id="{50F365A1-500F-4E22-9F8B-3ECE83C12139}"/>
              </a:ext>
            </a:extLst>
          </p:cNvPr>
          <p:cNvSpPr/>
          <p:nvPr/>
        </p:nvSpPr>
        <p:spPr>
          <a:xfrm rot="16200000">
            <a:off x="8785110" y="4088051"/>
            <a:ext cx="229936" cy="792651"/>
          </a:xfrm>
          <a:prstGeom prst="down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TextBox 4">
            <a:extLst>
              <a:ext uri="{FF2B5EF4-FFF2-40B4-BE49-F238E27FC236}">
                <a16:creationId xmlns:a16="http://schemas.microsoft.com/office/drawing/2014/main" id="{F3C75707-A268-4C2D-8862-3E95DB1A52B3}"/>
              </a:ext>
            </a:extLst>
          </p:cNvPr>
          <p:cNvSpPr txBox="1"/>
          <p:nvPr/>
        </p:nvSpPr>
        <p:spPr>
          <a:xfrm>
            <a:off x="9357376" y="3982911"/>
            <a:ext cx="2367243" cy="954107"/>
          </a:xfrm>
          <a:prstGeom prst="rect">
            <a:avLst/>
          </a:prstGeom>
          <a:noFill/>
          <a:ln w="28575">
            <a:solidFill>
              <a:srgbClr val="C00000"/>
            </a:solidFill>
          </a:ln>
        </p:spPr>
        <p:txBody>
          <a:bodyPr wrap="square" rtlCol="0">
            <a:spAutoFit/>
          </a:bodyPr>
          <a:lstStyle/>
          <a:p>
            <a:r>
              <a:rPr lang="lv-LV" sz="1400" b="1" dirty="0">
                <a:latin typeface="Verdana" panose="020B0604030504040204" pitchFamily="34" charset="0"/>
                <a:ea typeface="Verdana" panose="020B0604030504040204" pitchFamily="34" charset="0"/>
              </a:rPr>
              <a:t>IeM</a:t>
            </a:r>
            <a:r>
              <a:rPr lang="lv-LV" sz="1400" dirty="0">
                <a:latin typeface="Verdana" panose="020B0604030504040204" pitchFamily="34" charset="0"/>
                <a:ea typeface="Verdana" panose="020B0604030504040204" pitchFamily="34" charset="0"/>
              </a:rPr>
              <a:t>*** </a:t>
            </a:r>
            <a:r>
              <a:rPr lang="lv-LV" sz="1400" b="1" dirty="0">
                <a:latin typeface="Verdana" panose="020B0604030504040204" pitchFamily="34" charset="0"/>
                <a:ea typeface="Verdana" panose="020B0604030504040204" pitchFamily="34" charset="0"/>
              </a:rPr>
              <a:t>priekšlikums</a:t>
            </a:r>
            <a:r>
              <a:rPr lang="lv-LV" sz="1400" dirty="0">
                <a:latin typeface="Verdana" panose="020B0604030504040204" pitchFamily="34" charset="0"/>
                <a:ea typeface="Verdana" panose="020B0604030504040204" pitchFamily="34" charset="0"/>
              </a:rPr>
              <a:t>: </a:t>
            </a:r>
          </a:p>
          <a:p>
            <a:r>
              <a:rPr lang="lv-LV" sz="1400" dirty="0">
                <a:latin typeface="Verdana" panose="020B0604030504040204" pitchFamily="34" charset="0"/>
                <a:ea typeface="Verdana" panose="020B0604030504040204" pitchFamily="34" charset="0"/>
              </a:rPr>
              <a:t>nesadalīto finansējumu  pārdalīt valsts objektu patvertnēm</a:t>
            </a:r>
          </a:p>
        </p:txBody>
      </p:sp>
    </p:spTree>
    <p:extLst>
      <p:ext uri="{BB962C8B-B14F-4D97-AF65-F5344CB8AC3E}">
        <p14:creationId xmlns:p14="http://schemas.microsoft.com/office/powerpoint/2010/main" val="578598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40B5C68-74ED-4EE0-A2D6-FF567F906BD1}"/>
              </a:ext>
            </a:extLst>
          </p:cNvPr>
          <p:cNvPicPr>
            <a:picLocks noChangeAspect="1"/>
          </p:cNvPicPr>
          <p:nvPr/>
        </p:nvPicPr>
        <p:blipFill>
          <a:blip r:embed="rId2">
            <a:alphaModFix amt="12000"/>
            <a:extLst>
              <a:ext uri="{28A0092B-C50C-407E-A947-70E740481C1C}">
                <a14:useLocalDpi xmlns:a14="http://schemas.microsoft.com/office/drawing/2010/main" val="0"/>
              </a:ext>
            </a:extLst>
          </a:blip>
          <a:stretch>
            <a:fillRect/>
          </a:stretch>
        </p:blipFill>
        <p:spPr>
          <a:xfrm>
            <a:off x="0" y="0"/>
            <a:ext cx="12192000" cy="6626162"/>
          </a:xfrm>
          <a:prstGeom prst="rect">
            <a:avLst/>
          </a:prstGeom>
        </p:spPr>
      </p:pic>
      <p:sp>
        <p:nvSpPr>
          <p:cNvPr id="2" name="Virsraksts 1">
            <a:extLst>
              <a:ext uri="{FF2B5EF4-FFF2-40B4-BE49-F238E27FC236}">
                <a16:creationId xmlns:a16="http://schemas.microsoft.com/office/drawing/2014/main" id="{5BF6BE3B-6652-401C-9EDE-E395F60FE102}"/>
              </a:ext>
            </a:extLst>
          </p:cNvPr>
          <p:cNvSpPr>
            <a:spLocks noGrp="1"/>
          </p:cNvSpPr>
          <p:nvPr>
            <p:ph type="title"/>
          </p:nvPr>
        </p:nvSpPr>
        <p:spPr>
          <a:xfrm>
            <a:off x="649775" y="3293533"/>
            <a:ext cx="10892445" cy="1397000"/>
          </a:xfrm>
        </p:spPr>
        <p:txBody>
          <a:bodyPr anchor="ctr">
            <a:noAutofit/>
          </a:bodyPr>
          <a:lstStyle/>
          <a:p>
            <a:r>
              <a:rPr lang="lv-LV" sz="2000" dirty="0"/>
              <a:t>Par progresu patvertņu jautājumos Eiropas Ekonomikas zonas finanšu instrumenta 2021.–2028. gada (EEZ FI </a:t>
            </a:r>
            <a:r>
              <a:rPr lang="lv-LV" sz="2000" dirty="0" err="1"/>
              <a:t>grantu</a:t>
            </a:r>
            <a:r>
              <a:rPr lang="lv-LV" sz="2000" dirty="0"/>
              <a:t>)</a:t>
            </a:r>
            <a:br>
              <a:rPr lang="lv-LV" sz="2000" dirty="0"/>
            </a:br>
            <a:r>
              <a:rPr lang="lv-LV" sz="2000" dirty="0"/>
              <a:t>programmā “Vietējā attīstība un noturība”</a:t>
            </a:r>
          </a:p>
        </p:txBody>
      </p:sp>
      <p:sp>
        <p:nvSpPr>
          <p:cNvPr id="7" name="Teksta vietturis 3">
            <a:extLst>
              <a:ext uri="{FF2B5EF4-FFF2-40B4-BE49-F238E27FC236}">
                <a16:creationId xmlns:a16="http://schemas.microsoft.com/office/drawing/2014/main" id="{E86AA522-46EB-45A5-A7D8-E832B368507F}"/>
              </a:ext>
            </a:extLst>
          </p:cNvPr>
          <p:cNvSpPr txBox="1">
            <a:spLocks/>
          </p:cNvSpPr>
          <p:nvPr/>
        </p:nvSpPr>
        <p:spPr bwMode="auto">
          <a:xfrm>
            <a:off x="4480009" y="6120555"/>
            <a:ext cx="3231978" cy="36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noAutofit/>
          </a:bodyPr>
          <a:lstStyle>
            <a:lvl1pPr marL="0" indent="0" algn="ctr" defTabSz="938213" rtl="0" eaLnBrk="0" fontAlgn="base" hangingPunct="0">
              <a:spcBef>
                <a:spcPct val="20000"/>
              </a:spcBef>
              <a:spcAft>
                <a:spcPct val="0"/>
              </a:spcAft>
              <a:buFont typeface="Arial" panose="020B0604020202020204" pitchFamily="34" charset="0"/>
              <a:buNone/>
              <a:defRPr sz="1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600" b="1" dirty="0"/>
              <a:t>2026. gada 3. marts</a:t>
            </a:r>
          </a:p>
        </p:txBody>
      </p:sp>
    </p:spTree>
    <p:extLst>
      <p:ext uri="{BB962C8B-B14F-4D97-AF65-F5344CB8AC3E}">
        <p14:creationId xmlns:p14="http://schemas.microsoft.com/office/powerpoint/2010/main" val="2069777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948E4E2-02E1-443D-B422-942C831196EF}"/>
              </a:ext>
            </a:extLst>
          </p:cNvPr>
          <p:cNvSpPr>
            <a:spLocks noGrp="1"/>
          </p:cNvSpPr>
          <p:nvPr>
            <p:ph type="sldNum" sz="quarter" idx="13"/>
          </p:nvPr>
        </p:nvSpPr>
        <p:spPr/>
        <p:txBody>
          <a:bodyPr/>
          <a:lstStyle/>
          <a:p>
            <a:fld id="{C6CAC5F8-526A-4F13-937C-54D90F73E62D}" type="slidenum">
              <a:rPr lang="en-US" altLang="lv-LV" smtClean="0"/>
              <a:pPr/>
              <a:t>8</a:t>
            </a:fld>
            <a:endParaRPr lang="en-US" altLang="lv-LV"/>
          </a:p>
        </p:txBody>
      </p:sp>
      <p:graphicFrame>
        <p:nvGraphicFramePr>
          <p:cNvPr id="5" name="Diagramma 11">
            <a:extLst>
              <a:ext uri="{FF2B5EF4-FFF2-40B4-BE49-F238E27FC236}">
                <a16:creationId xmlns:a16="http://schemas.microsoft.com/office/drawing/2014/main" id="{5EC31EEF-C9D5-4786-A17C-F398FBE54A05}"/>
              </a:ext>
            </a:extLst>
          </p:cNvPr>
          <p:cNvGraphicFramePr/>
          <p:nvPr>
            <p:extLst>
              <p:ext uri="{D42A27DB-BD31-4B8C-83A1-F6EECF244321}">
                <p14:modId xmlns:p14="http://schemas.microsoft.com/office/powerpoint/2010/main" val="3223697534"/>
              </p:ext>
            </p:extLst>
          </p:nvPr>
        </p:nvGraphicFramePr>
        <p:xfrm>
          <a:off x="8272834" y="2454126"/>
          <a:ext cx="888731" cy="3096312"/>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8D35AD07-EC21-44EB-AA92-573DB9C8F3B2}"/>
              </a:ext>
            </a:extLst>
          </p:cNvPr>
          <p:cNvSpPr txBox="1"/>
          <p:nvPr/>
        </p:nvSpPr>
        <p:spPr>
          <a:xfrm>
            <a:off x="9286114" y="2454126"/>
            <a:ext cx="2217635" cy="764312"/>
          </a:xfrm>
          <a:prstGeom prst="rect">
            <a:avLst/>
          </a:prstGeom>
          <a:noFill/>
        </p:spPr>
        <p:txBody>
          <a:bodyPr wrap="square" rtlCol="0">
            <a:spAutoFit/>
          </a:bodyPr>
          <a:lstStyle/>
          <a:p>
            <a:pPr>
              <a:spcAft>
                <a:spcPts val="200"/>
              </a:spcAft>
              <a:defRPr/>
            </a:pPr>
            <a:r>
              <a:rPr kumimoji="0" lang="lv-LV" sz="1400" b="0" i="0" u="none" strike="noStrike" kern="1200" cap="none" spc="0" normalizeH="0" baseline="0" noProof="0" dirty="0">
                <a:ln>
                  <a:noFill/>
                </a:ln>
                <a:solidFill>
                  <a:srgbClr val="0070C0"/>
                </a:solidFill>
                <a:effectLst/>
                <a:uLnTx/>
                <a:uFillTx/>
                <a:latin typeface="Verdana" panose="020B0604030504040204" pitchFamily="34" charset="0"/>
                <a:ea typeface="Verdana" panose="020B0604030504040204" pitchFamily="34" charset="0"/>
                <a:cs typeface="Arial" panose="020B0604020202020204" pitchFamily="34" charset="0"/>
              </a:rPr>
              <a:t>EEZ FI </a:t>
            </a:r>
            <a:r>
              <a:rPr kumimoji="0" lang="lv-LV" sz="1400" b="0" i="0" u="none" strike="noStrike" kern="1200" cap="none" spc="0" normalizeH="0" baseline="0" noProof="0" dirty="0" err="1">
                <a:ln>
                  <a:noFill/>
                </a:ln>
                <a:solidFill>
                  <a:srgbClr val="0070C0"/>
                </a:solidFill>
                <a:effectLst/>
                <a:uLnTx/>
                <a:uFillTx/>
                <a:latin typeface="Verdana" panose="020B0604030504040204" pitchFamily="34" charset="0"/>
                <a:ea typeface="Verdana" panose="020B0604030504040204" pitchFamily="34" charset="0"/>
                <a:cs typeface="Arial" panose="020B0604020202020204" pitchFamily="34" charset="0"/>
              </a:rPr>
              <a:t>granta</a:t>
            </a:r>
            <a:r>
              <a:rPr kumimoji="0" lang="lv-LV" sz="1400" b="0" i="0" u="none" strike="noStrike" kern="1200" cap="none" spc="0" normalizeH="0" baseline="0" noProof="0" dirty="0">
                <a:ln>
                  <a:noFill/>
                </a:ln>
                <a:solidFill>
                  <a:srgbClr val="0070C0"/>
                </a:solidFill>
                <a:effectLst/>
                <a:uLnTx/>
                <a:uFillTx/>
                <a:latin typeface="Verdana" panose="020B0604030504040204" pitchFamily="34" charset="0"/>
                <a:ea typeface="Verdana" panose="020B0604030504040204" pitchFamily="34" charset="0"/>
                <a:cs typeface="Arial" panose="020B0604020202020204" pitchFamily="34" charset="0"/>
              </a:rPr>
              <a:t> finansējums – 85 %</a:t>
            </a:r>
          </a:p>
          <a:p>
            <a:pPr lvl="0"/>
            <a:r>
              <a:rPr kumimoji="0" lang="lv-LV" sz="1400" b="1" i="0" u="none" strike="noStrike" kern="1200" cap="none" spc="0" normalizeH="0" baseline="0" noProof="0" dirty="0">
                <a:ln>
                  <a:noFill/>
                </a:ln>
                <a:solidFill>
                  <a:srgbClr val="0070C0"/>
                </a:solidFill>
                <a:effectLst/>
                <a:uLnTx/>
                <a:uFillTx/>
                <a:latin typeface="Verdana" panose="020B0604030504040204" pitchFamily="34" charset="0"/>
                <a:ea typeface="Verdana" panose="020B0604030504040204" pitchFamily="34" charset="0"/>
                <a:cs typeface="Arial" panose="020B0604020202020204" pitchFamily="34" charset="0"/>
              </a:rPr>
              <a:t>EUR 27</a:t>
            </a:r>
            <a:r>
              <a:rPr lang="lv-LV" sz="1400" b="1" dirty="0">
                <a:solidFill>
                  <a:srgbClr val="0070C0"/>
                </a:solidFill>
                <a:latin typeface="Verdana" panose="020B0604030504040204" pitchFamily="34" charset="0"/>
                <a:ea typeface="Verdana" panose="020B0604030504040204" pitchFamily="34" charset="0"/>
              </a:rPr>
              <a:t> 445 000</a:t>
            </a:r>
            <a:endParaRPr kumimoji="0" lang="lv-LV" sz="1400" b="1" i="0" u="none" strike="noStrike" kern="1200" cap="none" spc="0" normalizeH="0" baseline="0" noProof="0" dirty="0">
              <a:ln>
                <a:noFill/>
              </a:ln>
              <a:solidFill>
                <a:srgbClr val="0070C0"/>
              </a:solidFill>
              <a:effectLst/>
              <a:uLnTx/>
              <a:uFillTx/>
              <a:latin typeface="Verdana" panose="020B0604030504040204" pitchFamily="34" charset="0"/>
              <a:ea typeface="Verdana" panose="020B0604030504040204" pitchFamily="34" charset="0"/>
              <a:cs typeface="Arial" panose="020B0604020202020204" pitchFamily="34" charset="0"/>
            </a:endParaRPr>
          </a:p>
        </p:txBody>
      </p:sp>
      <p:sp>
        <p:nvSpPr>
          <p:cNvPr id="8" name="TextBox 7">
            <a:extLst>
              <a:ext uri="{FF2B5EF4-FFF2-40B4-BE49-F238E27FC236}">
                <a16:creationId xmlns:a16="http://schemas.microsoft.com/office/drawing/2014/main" id="{C833595B-B15E-4D81-967D-F78888E1A829}"/>
              </a:ext>
            </a:extLst>
          </p:cNvPr>
          <p:cNvSpPr txBox="1"/>
          <p:nvPr/>
        </p:nvSpPr>
        <p:spPr>
          <a:xfrm>
            <a:off x="8166887" y="1568255"/>
            <a:ext cx="2504255" cy="738664"/>
          </a:xfrm>
          <a:prstGeom prst="rect">
            <a:avLst/>
          </a:prstGeom>
          <a:noFill/>
        </p:spPr>
        <p:txBody>
          <a:bodyPr wrap="square" rtlCol="0">
            <a:spAutoFit/>
          </a:bodyPr>
          <a:lstStyle/>
          <a:p>
            <a:r>
              <a:rPr lang="lv-LV" sz="1400" u="sng" dirty="0">
                <a:latin typeface="Verdana" panose="020B0604030504040204" pitchFamily="34" charset="0"/>
                <a:ea typeface="Verdana" panose="020B0604030504040204" pitchFamily="34" charset="0"/>
              </a:rPr>
              <a:t>Finansējuma sadalījums</a:t>
            </a:r>
          </a:p>
          <a:p>
            <a:r>
              <a:rPr lang="lv-LV" sz="1400" dirty="0">
                <a:latin typeface="Verdana" panose="020B0604030504040204" pitchFamily="34" charset="0"/>
                <a:ea typeface="Verdana" panose="020B0604030504040204" pitchFamily="34" charset="0"/>
              </a:rPr>
              <a:t>programmā “Vietējā attīstība un noturība”:</a:t>
            </a:r>
          </a:p>
        </p:txBody>
      </p:sp>
      <p:sp>
        <p:nvSpPr>
          <p:cNvPr id="9" name="TextBox 8">
            <a:extLst>
              <a:ext uri="{FF2B5EF4-FFF2-40B4-BE49-F238E27FC236}">
                <a16:creationId xmlns:a16="http://schemas.microsoft.com/office/drawing/2014/main" id="{18F89BBE-3AF6-4B8F-AC71-BD8D8EDB2D87}"/>
              </a:ext>
            </a:extLst>
          </p:cNvPr>
          <p:cNvSpPr txBox="1"/>
          <p:nvPr/>
        </p:nvSpPr>
        <p:spPr>
          <a:xfrm>
            <a:off x="9286114" y="4798025"/>
            <a:ext cx="2365416" cy="764312"/>
          </a:xfrm>
          <a:prstGeom prst="rect">
            <a:avLst/>
          </a:prstGeom>
          <a:noFill/>
        </p:spPr>
        <p:txBody>
          <a:bodyPr wrap="square" rtlCol="0">
            <a:spAutoFit/>
          </a:bodyPr>
          <a:lstStyle/>
          <a:p>
            <a:pPr marL="0" marR="0" lvl="0" indent="0" algn="l" defTabSz="938213" rtl="0" eaLnBrk="0" fontAlgn="base" latinLnBrk="0" hangingPunct="0">
              <a:lnSpc>
                <a:spcPct val="100000"/>
              </a:lnSpc>
              <a:spcBef>
                <a:spcPct val="0"/>
              </a:spcBef>
              <a:spcAft>
                <a:spcPts val="200"/>
              </a:spcAft>
              <a:buClrTx/>
              <a:buSzTx/>
              <a:buFontTx/>
              <a:buNone/>
              <a:tabLst/>
              <a:defRPr/>
            </a:pPr>
            <a:r>
              <a:rPr lang="lv-LV" sz="1400" dirty="0">
                <a:solidFill>
                  <a:srgbClr val="9D2235"/>
                </a:solidFill>
                <a:latin typeface="Verdana" panose="020B0604030504040204" pitchFamily="34" charset="0"/>
                <a:ea typeface="Verdana" panose="020B0604030504040204" pitchFamily="34" charset="0"/>
              </a:rPr>
              <a:t>Valsts l</a:t>
            </a:r>
            <a:r>
              <a:rPr kumimoji="0" lang="lv-LV" sz="1400" b="0" i="0" u="none" strike="noStrike" kern="1200" cap="none" spc="0" normalizeH="0" baseline="0" noProof="0" dirty="0" err="1">
                <a:ln>
                  <a:noFill/>
                </a:ln>
                <a:solidFill>
                  <a:srgbClr val="9D2235"/>
                </a:solidFill>
                <a:effectLst/>
                <a:uLnTx/>
                <a:uFillTx/>
                <a:latin typeface="Verdana" panose="020B0604030504040204" pitchFamily="34" charset="0"/>
                <a:ea typeface="Verdana" panose="020B0604030504040204" pitchFamily="34" charset="0"/>
                <a:cs typeface="Arial" panose="020B0604020202020204" pitchFamily="34" charset="0"/>
              </a:rPr>
              <a:t>īdzfinansējums</a:t>
            </a:r>
            <a:r>
              <a:rPr kumimoji="0" lang="lv-LV" sz="1400" b="0" i="0" u="none" strike="noStrike" kern="1200" cap="none" spc="0" normalizeH="0" baseline="0" noProof="0" dirty="0">
                <a:ln>
                  <a:noFill/>
                </a:ln>
                <a:solidFill>
                  <a:srgbClr val="9D2235"/>
                </a:solidFill>
                <a:effectLst/>
                <a:uLnTx/>
                <a:uFillTx/>
                <a:latin typeface="Verdana" panose="020B0604030504040204" pitchFamily="34" charset="0"/>
                <a:ea typeface="Verdana" panose="020B0604030504040204" pitchFamily="34" charset="0"/>
                <a:cs typeface="Arial" panose="020B0604020202020204" pitchFamily="34" charset="0"/>
              </a:rPr>
              <a:t> – 15 %</a:t>
            </a:r>
          </a:p>
          <a:p>
            <a:pPr lvl="0"/>
            <a:r>
              <a:rPr kumimoji="0" lang="lv-LV" sz="1400" b="1" i="0" u="none" strike="noStrike" kern="1200" cap="none" spc="0" normalizeH="0" baseline="0" noProof="0" dirty="0">
                <a:ln>
                  <a:noFill/>
                </a:ln>
                <a:solidFill>
                  <a:srgbClr val="9D2235"/>
                </a:solidFill>
                <a:effectLst/>
                <a:uLnTx/>
                <a:uFillTx/>
                <a:latin typeface="Verdana" panose="020B0604030504040204" pitchFamily="34" charset="0"/>
                <a:ea typeface="Verdana" panose="020B0604030504040204" pitchFamily="34" charset="0"/>
                <a:cs typeface="Arial" panose="020B0604020202020204" pitchFamily="34" charset="0"/>
              </a:rPr>
              <a:t>EUR </a:t>
            </a:r>
            <a:r>
              <a:rPr lang="lv-LV" sz="1400" b="1" dirty="0">
                <a:solidFill>
                  <a:srgbClr val="9D2235"/>
                </a:solidFill>
                <a:latin typeface="Verdana" panose="020B0604030504040204" pitchFamily="34" charset="0"/>
                <a:ea typeface="Verdana" panose="020B0604030504040204" pitchFamily="34" charset="0"/>
              </a:rPr>
              <a:t>4 843 235</a:t>
            </a:r>
            <a:endParaRPr kumimoji="0" lang="lv-LV" sz="1400" b="1" i="0" u="none" strike="noStrike" kern="1200" cap="none" spc="0" normalizeH="0" baseline="0" noProof="0" dirty="0">
              <a:ln>
                <a:noFill/>
              </a:ln>
              <a:solidFill>
                <a:srgbClr val="9D2235"/>
              </a:solidFill>
              <a:effectLst/>
              <a:uLnTx/>
              <a:uFillTx/>
              <a:latin typeface="Verdana" panose="020B0604030504040204" pitchFamily="34" charset="0"/>
              <a:ea typeface="Verdana" panose="020B0604030504040204" pitchFamily="34" charset="0"/>
              <a:cs typeface="Arial" panose="020B0604020202020204" pitchFamily="34" charset="0"/>
            </a:endParaRPr>
          </a:p>
        </p:txBody>
      </p:sp>
      <p:sp>
        <p:nvSpPr>
          <p:cNvPr id="10" name="Taisnstūris 38">
            <a:extLst>
              <a:ext uri="{FF2B5EF4-FFF2-40B4-BE49-F238E27FC236}">
                <a16:creationId xmlns:a16="http://schemas.microsoft.com/office/drawing/2014/main" id="{1E02EBED-2327-4C53-BC8F-66BD4FAD47B3}"/>
              </a:ext>
            </a:extLst>
          </p:cNvPr>
          <p:cNvSpPr/>
          <p:nvPr/>
        </p:nvSpPr>
        <p:spPr>
          <a:xfrm>
            <a:off x="1032323" y="2454126"/>
            <a:ext cx="6676069" cy="3096312"/>
          </a:xfrm>
          <a:prstGeom prst="rect">
            <a:avLst/>
          </a:prstGeom>
          <a:solidFill>
            <a:schemeClr val="bg1">
              <a:lumMod val="95000"/>
            </a:schemeClr>
          </a:solidFill>
          <a:ln w="9525"/>
        </p:spPr>
        <p:style>
          <a:lnRef idx="2">
            <a:schemeClr val="dk1"/>
          </a:lnRef>
          <a:fillRef idx="1">
            <a:schemeClr val="lt1"/>
          </a:fillRef>
          <a:effectRef idx="0">
            <a:schemeClr val="dk1"/>
          </a:effectRef>
          <a:fontRef idx="minor">
            <a:schemeClr val="dk1"/>
          </a:fontRef>
        </p:style>
        <p:txBody>
          <a:bodyPr rtlCol="0" anchor="ctr"/>
          <a:lstStyle/>
          <a:p>
            <a:pPr algn="ctr"/>
            <a:endParaRPr lang="lv-LV" sz="2000" dirty="0"/>
          </a:p>
        </p:txBody>
      </p:sp>
      <p:sp>
        <p:nvSpPr>
          <p:cNvPr id="11" name="TextBox 10">
            <a:extLst>
              <a:ext uri="{FF2B5EF4-FFF2-40B4-BE49-F238E27FC236}">
                <a16:creationId xmlns:a16="http://schemas.microsoft.com/office/drawing/2014/main" id="{511F7E85-8470-4BC8-8FE7-63B853A07A40}"/>
              </a:ext>
            </a:extLst>
          </p:cNvPr>
          <p:cNvSpPr txBox="1"/>
          <p:nvPr/>
        </p:nvSpPr>
        <p:spPr>
          <a:xfrm>
            <a:off x="1151738" y="2608535"/>
            <a:ext cx="6366662" cy="2787494"/>
          </a:xfrm>
          <a:prstGeom prst="rect">
            <a:avLst/>
          </a:prstGeom>
          <a:noFill/>
        </p:spPr>
        <p:txBody>
          <a:bodyPr wrap="square">
            <a:spAutoFit/>
          </a:bodyPr>
          <a:lstStyle/>
          <a:p>
            <a:pPr marL="342900" indent="-342900">
              <a:lnSpc>
                <a:spcPct val="107000"/>
              </a:lnSpc>
              <a:spcAft>
                <a:spcPts val="800"/>
              </a:spcAft>
              <a:buFont typeface="Wingdings 3" panose="05040102010807070707" pitchFamily="18" charset="2"/>
              <a:buChar char=""/>
              <a:tabLst>
                <a:tab pos="457200" algn="l"/>
              </a:tabLst>
            </a:pPr>
            <a:r>
              <a:rPr lang="lv-LV" sz="1400" b="1" dirty="0">
                <a:solidFill>
                  <a:srgbClr val="4A773C"/>
                </a:solidFill>
                <a:latin typeface="Verdana" panose="020B0604030504040204" pitchFamily="34" charset="0"/>
                <a:ea typeface="Verdana" panose="020B0604030504040204" pitchFamily="34" charset="0"/>
              </a:rPr>
              <a:t>Programmas apsaimaniekotājs: </a:t>
            </a:r>
            <a:r>
              <a:rPr lang="lv-LV" sz="1400" dirty="0">
                <a:latin typeface="Verdana" panose="020B0604030504040204" pitchFamily="34" charset="0"/>
                <a:ea typeface="Verdana" panose="020B0604030504040204" pitchFamily="34" charset="0"/>
              </a:rPr>
              <a:t>Viedās administrācijas un reģionālās attīstības ministrija (VARAM);</a:t>
            </a:r>
          </a:p>
          <a:p>
            <a:pPr marL="342900" indent="-342900">
              <a:lnSpc>
                <a:spcPct val="107000"/>
              </a:lnSpc>
              <a:spcAft>
                <a:spcPts val="800"/>
              </a:spcAft>
              <a:buFont typeface="Wingdings 3" panose="05040102010807070707" pitchFamily="18" charset="2"/>
              <a:buChar char=""/>
              <a:tabLst>
                <a:tab pos="457200" algn="l"/>
              </a:tabLst>
            </a:pPr>
            <a:r>
              <a:rPr lang="lv-LV" sz="1400" dirty="0">
                <a:latin typeface="Verdana" panose="020B0604030504040204" pitchFamily="34" charset="0"/>
                <a:ea typeface="Verdana" panose="020B0604030504040204" pitchFamily="34" charset="0"/>
              </a:rPr>
              <a:t>Programma “Vietējā attīstība un noturība”, kurā EUR </a:t>
            </a:r>
            <a:r>
              <a:rPr lang="lv-LV" sz="1400" b="0" dirty="0">
                <a:solidFill>
                  <a:srgbClr val="122543"/>
                </a:solidFill>
                <a:latin typeface="Verdana" panose="020B0604030504040204" pitchFamily="34" charset="0"/>
                <a:ea typeface="Verdana" panose="020B0604030504040204" pitchFamily="34" charset="0"/>
              </a:rPr>
              <a:t>32 288 235 </a:t>
            </a:r>
            <a:r>
              <a:rPr lang="lv-LV" sz="1400" dirty="0">
                <a:latin typeface="Verdana" panose="020B0604030504040204" pitchFamily="34" charset="0"/>
                <a:ea typeface="Verdana" panose="020B0604030504040204" pitchFamily="34" charset="0"/>
              </a:rPr>
              <a:t>atvēlēts civilās aizsardzības infrastruktūras pilnveidošanai:</a:t>
            </a:r>
          </a:p>
          <a:p>
            <a:pPr marL="639763" lvl="1" indent="-171450">
              <a:lnSpc>
                <a:spcPct val="107000"/>
              </a:lnSpc>
              <a:spcAft>
                <a:spcPts val="800"/>
              </a:spcAft>
              <a:buFontTx/>
              <a:buChar char="-"/>
              <a:tabLst>
                <a:tab pos="457200" algn="l"/>
              </a:tabLst>
            </a:pPr>
            <a:r>
              <a:rPr lang="lv-LV" sz="1400" dirty="0">
                <a:latin typeface="Verdana" panose="020B0604030504040204" pitchFamily="34" charset="0"/>
                <a:ea typeface="Verdana" panose="020B0604030504040204" pitchFamily="34" charset="0"/>
              </a:rPr>
              <a:t>ārstniecības iestāžu un valsts sociālās aprūpes centru elektrības padeves nepārtrauktības nodrošināšanai;</a:t>
            </a:r>
          </a:p>
          <a:p>
            <a:pPr marL="639763" lvl="1" indent="-171450">
              <a:lnSpc>
                <a:spcPct val="107000"/>
              </a:lnSpc>
              <a:spcAft>
                <a:spcPts val="800"/>
              </a:spcAft>
              <a:buFontTx/>
              <a:buChar char="-"/>
              <a:tabLst>
                <a:tab pos="457200" algn="l"/>
              </a:tabLst>
            </a:pPr>
            <a:r>
              <a:rPr lang="lv-LV" sz="1400" dirty="0">
                <a:latin typeface="Verdana" panose="020B0604030504040204" pitchFamily="34" charset="0"/>
                <a:ea typeface="Verdana" panose="020B0604030504040204" pitchFamily="34" charset="0"/>
              </a:rPr>
              <a:t>patvertņu izveidei, pielāgošanai un aprīkošanai.</a:t>
            </a:r>
          </a:p>
          <a:p>
            <a:pPr marL="342900" lvl="0" indent="-342900">
              <a:lnSpc>
                <a:spcPct val="107000"/>
              </a:lnSpc>
              <a:spcAft>
                <a:spcPts val="800"/>
              </a:spcAft>
              <a:buFont typeface="Wingdings 3" panose="05040102010807070707" pitchFamily="18" charset="2"/>
              <a:buChar char=""/>
              <a:tabLst>
                <a:tab pos="457200" algn="l"/>
              </a:tabLst>
            </a:pPr>
            <a:r>
              <a:rPr lang="lv-LV" sz="1400" b="1" dirty="0">
                <a:solidFill>
                  <a:srgbClr val="4A773C"/>
                </a:solidFill>
                <a:latin typeface="Verdana" panose="020B0604030504040204" pitchFamily="34" charset="0"/>
                <a:ea typeface="Verdana" panose="020B0604030504040204" pitchFamily="34" charset="0"/>
              </a:rPr>
              <a:t>Programmas donorvalsts partneri: </a:t>
            </a:r>
            <a:r>
              <a:rPr lang="lv-LV" sz="1400" dirty="0">
                <a:latin typeface="Verdana" panose="020B0604030504040204" pitchFamily="34" charset="0"/>
                <a:ea typeface="Verdana" panose="020B0604030504040204" pitchFamily="34" charset="0"/>
              </a:rPr>
              <a:t>Norvēģijas Civilās aizsardzības direktorāts; Norvēģijas Vietējo un reģionālo varas iestāžu asociācija.</a:t>
            </a:r>
          </a:p>
        </p:txBody>
      </p:sp>
      <p:sp>
        <p:nvSpPr>
          <p:cNvPr id="15" name="Title 1">
            <a:extLst>
              <a:ext uri="{FF2B5EF4-FFF2-40B4-BE49-F238E27FC236}">
                <a16:creationId xmlns:a16="http://schemas.microsoft.com/office/drawing/2014/main" id="{AF09AEF5-F2A5-41C3-BAD3-9B843AF3AC76}"/>
              </a:ext>
            </a:extLst>
          </p:cNvPr>
          <p:cNvSpPr>
            <a:spLocks noGrp="1"/>
          </p:cNvSpPr>
          <p:nvPr>
            <p:ph type="title"/>
          </p:nvPr>
        </p:nvSpPr>
        <p:spPr>
          <a:xfrm>
            <a:off x="3454400" y="381000"/>
            <a:ext cx="6594764" cy="1036642"/>
          </a:xfrm>
        </p:spPr>
        <p:txBody>
          <a:bodyPr anchor="ctr">
            <a:normAutofit/>
          </a:bodyPr>
          <a:lstStyle/>
          <a:p>
            <a:r>
              <a:rPr lang="lv-LV" dirty="0"/>
              <a:t>EEZ FI programmas finansējumu civilās aizsardzības infrastruktūrai</a:t>
            </a:r>
          </a:p>
        </p:txBody>
      </p:sp>
    </p:spTree>
    <p:extLst>
      <p:ext uri="{BB962C8B-B14F-4D97-AF65-F5344CB8AC3E}">
        <p14:creationId xmlns:p14="http://schemas.microsoft.com/office/powerpoint/2010/main" val="315741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7">
            <a:extLst>
              <a:ext uri="{FF2B5EF4-FFF2-40B4-BE49-F238E27FC236}">
                <a16:creationId xmlns:a16="http://schemas.microsoft.com/office/drawing/2014/main" id="{736B4F4E-6B37-4F13-BC91-A7F10DF1E41F}"/>
              </a:ext>
            </a:extLst>
          </p:cNvPr>
          <p:cNvGraphicFramePr>
            <a:graphicFrameLocks noGrp="1"/>
          </p:cNvGraphicFramePr>
          <p:nvPr>
            <p:ph idx="1"/>
            <p:extLst>
              <p:ext uri="{D42A27DB-BD31-4B8C-83A1-F6EECF244321}">
                <p14:modId xmlns:p14="http://schemas.microsoft.com/office/powerpoint/2010/main" val="2493003609"/>
              </p:ext>
            </p:extLst>
          </p:nvPr>
        </p:nvGraphicFramePr>
        <p:xfrm>
          <a:off x="330790" y="1480254"/>
          <a:ext cx="11251610" cy="4653508"/>
        </p:xfrm>
        <a:graphic>
          <a:graphicData uri="http://schemas.openxmlformats.org/drawingml/2006/table">
            <a:tbl>
              <a:tblPr firstRow="1" bandRow="1">
                <a:tableStyleId>{5C22544A-7EE6-4342-B048-85BDC9FD1C3A}</a:tableStyleId>
              </a:tblPr>
              <a:tblGrid>
                <a:gridCol w="3496491">
                  <a:extLst>
                    <a:ext uri="{9D8B030D-6E8A-4147-A177-3AD203B41FA5}">
                      <a16:colId xmlns:a16="http://schemas.microsoft.com/office/drawing/2014/main" val="1918827213"/>
                    </a:ext>
                  </a:extLst>
                </a:gridCol>
                <a:gridCol w="2619701">
                  <a:extLst>
                    <a:ext uri="{9D8B030D-6E8A-4147-A177-3AD203B41FA5}">
                      <a16:colId xmlns:a16="http://schemas.microsoft.com/office/drawing/2014/main" val="1943929951"/>
                    </a:ext>
                  </a:extLst>
                </a:gridCol>
                <a:gridCol w="2707650">
                  <a:extLst>
                    <a:ext uri="{9D8B030D-6E8A-4147-A177-3AD203B41FA5}">
                      <a16:colId xmlns:a16="http://schemas.microsoft.com/office/drawing/2014/main" val="2031257481"/>
                    </a:ext>
                  </a:extLst>
                </a:gridCol>
                <a:gridCol w="2427768">
                  <a:extLst>
                    <a:ext uri="{9D8B030D-6E8A-4147-A177-3AD203B41FA5}">
                      <a16:colId xmlns:a16="http://schemas.microsoft.com/office/drawing/2014/main" val="580319684"/>
                    </a:ext>
                  </a:extLst>
                </a:gridCol>
              </a:tblGrid>
              <a:tr h="682644">
                <a:tc>
                  <a:txBody>
                    <a:bodyPr/>
                    <a:lstStyle/>
                    <a:p>
                      <a:pPr algn="ctr"/>
                      <a:r>
                        <a:rPr lang="lv-LV" sz="1400" b="0" dirty="0">
                          <a:latin typeface="Verdana" panose="020B0604030504040204" pitchFamily="34" charset="0"/>
                          <a:ea typeface="Verdana" panose="020B0604030504040204" pitchFamily="34" charset="0"/>
                        </a:rPr>
                        <a:t>Atbalsta objekts</a:t>
                      </a:r>
                    </a:p>
                  </a:txBody>
                  <a:tcPr anchor="ctr">
                    <a:lnL w="9525" cap="flat" cmpd="sng" algn="ctr">
                      <a:solidFill>
                        <a:schemeClr val="tx1"/>
                      </a:solidFill>
                      <a:prstDash val="solid"/>
                      <a:round/>
                      <a:headEnd type="none" w="med" len="med"/>
                      <a:tailEnd type="none" w="med" len="med"/>
                    </a:lnL>
                    <a:lnT w="9525" cap="flat" cmpd="sng" algn="ctr">
                      <a:solidFill>
                        <a:schemeClr val="tx1"/>
                      </a:solidFill>
                      <a:prstDash val="solid"/>
                      <a:round/>
                      <a:headEnd type="none" w="med" len="med"/>
                      <a:tailEnd type="none" w="med" len="med"/>
                    </a:lnT>
                    <a:solidFill>
                      <a:srgbClr val="122543"/>
                    </a:solidFill>
                  </a:tcPr>
                </a:tc>
                <a:tc>
                  <a:txBody>
                    <a:bodyPr/>
                    <a:lstStyle/>
                    <a:p>
                      <a:pPr algn="ctr"/>
                      <a:r>
                        <a:rPr lang="lv-LV" sz="1400" b="0" dirty="0">
                          <a:latin typeface="Verdana" panose="020B0604030504040204" pitchFamily="34" charset="0"/>
                          <a:ea typeface="Verdana" panose="020B0604030504040204" pitchFamily="34" charset="0"/>
                        </a:rPr>
                        <a:t> Valsts līdzfinansējums (15%)</a:t>
                      </a:r>
                    </a:p>
                  </a:txBody>
                  <a:tcPr anchor="ctr">
                    <a:lnT w="9525" cap="flat" cmpd="sng" algn="ctr">
                      <a:solidFill>
                        <a:schemeClr val="tx1"/>
                      </a:solidFill>
                      <a:prstDash val="solid"/>
                      <a:round/>
                      <a:headEnd type="none" w="med" len="med"/>
                      <a:tailEnd type="none" w="med" len="med"/>
                    </a:lnT>
                    <a:solidFill>
                      <a:srgbClr val="122543"/>
                    </a:solidFill>
                  </a:tcPr>
                </a:tc>
                <a:tc>
                  <a:txBody>
                    <a:bodyPr/>
                    <a:lstStyle/>
                    <a:p>
                      <a:pPr algn="ctr"/>
                      <a:r>
                        <a:rPr lang="lv-LV" sz="1400" b="0" dirty="0">
                          <a:latin typeface="Verdana" panose="020B0604030504040204" pitchFamily="34" charset="0"/>
                          <a:ea typeface="Verdana" panose="020B0604030504040204" pitchFamily="34" charset="0"/>
                        </a:rPr>
                        <a:t>EEZ FI </a:t>
                      </a:r>
                      <a:r>
                        <a:rPr lang="lv-LV" sz="1400" b="0" dirty="0" err="1">
                          <a:latin typeface="Verdana" panose="020B0604030504040204" pitchFamily="34" charset="0"/>
                          <a:ea typeface="Verdana" panose="020B0604030504040204" pitchFamily="34" charset="0"/>
                        </a:rPr>
                        <a:t>granta</a:t>
                      </a:r>
                      <a:r>
                        <a:rPr lang="lv-LV" sz="1400" b="0" dirty="0">
                          <a:latin typeface="Verdana" panose="020B0604030504040204" pitchFamily="34" charset="0"/>
                          <a:ea typeface="Verdana" panose="020B0604030504040204" pitchFamily="34" charset="0"/>
                        </a:rPr>
                        <a:t> finansējums (85%)</a:t>
                      </a:r>
                    </a:p>
                  </a:txBody>
                  <a:tcPr anchor="ctr">
                    <a:lnT w="9525" cap="flat" cmpd="sng" algn="ctr">
                      <a:solidFill>
                        <a:schemeClr val="tx1"/>
                      </a:solidFill>
                      <a:prstDash val="solid"/>
                      <a:round/>
                      <a:headEnd type="none" w="med" len="med"/>
                      <a:tailEnd type="none" w="med" len="med"/>
                    </a:lnT>
                    <a:solidFill>
                      <a:srgbClr val="122543"/>
                    </a:solidFill>
                  </a:tcPr>
                </a:tc>
                <a:tc>
                  <a:txBody>
                    <a:bodyPr/>
                    <a:lstStyle/>
                    <a:p>
                      <a:pPr algn="ctr"/>
                      <a:r>
                        <a:rPr lang="lv-LV" sz="1400" b="0" dirty="0">
                          <a:latin typeface="Verdana" panose="020B0604030504040204" pitchFamily="34" charset="0"/>
                          <a:ea typeface="Verdana" panose="020B0604030504040204" pitchFamily="34" charset="0"/>
                        </a:rPr>
                        <a:t>Programmas kopējās izmaksas</a:t>
                      </a:r>
                    </a:p>
                  </a:txBody>
                  <a:tcPr anchor="ctr">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solidFill>
                      <a:srgbClr val="122543"/>
                    </a:solidFill>
                  </a:tcPr>
                </a:tc>
                <a:extLst>
                  <a:ext uri="{0D108BD9-81ED-4DB2-BD59-A6C34878D82A}">
                    <a16:rowId xmlns:a16="http://schemas.microsoft.com/office/drawing/2014/main" val="120323474"/>
                  </a:ext>
                </a:extLst>
              </a:tr>
              <a:tr h="1126709">
                <a:tc>
                  <a:txBody>
                    <a:bodyPr/>
                    <a:lstStyle/>
                    <a:p>
                      <a:r>
                        <a:rPr lang="lv-LV" sz="1200" b="0" dirty="0">
                          <a:solidFill>
                            <a:srgbClr val="122543"/>
                          </a:solidFill>
                          <a:latin typeface="Verdana" panose="020B0604030504040204" pitchFamily="34" charset="0"/>
                          <a:ea typeface="Verdana" panose="020B0604030504040204" pitchFamily="34" charset="0"/>
                        </a:rPr>
                        <a:t>Atbalsts pašvaldībām, valsts un pašvaldību iestādēm un to kapitālsabiedrībām civilās aizsardzības infrastruktūras attīstībai, tostarp:</a:t>
                      </a:r>
                    </a:p>
                  </a:txBody>
                  <a:tcPr anchor="ctr">
                    <a:lnL w="9525" cap="flat" cmpd="sng" algn="ctr">
                      <a:solidFill>
                        <a:schemeClr val="tx1"/>
                      </a:solidFill>
                      <a:prstDash val="solid"/>
                      <a:round/>
                      <a:headEnd type="none" w="med" len="med"/>
                      <a:tailEnd type="none" w="med" len="med"/>
                    </a:lnL>
                    <a:solidFill>
                      <a:schemeClr val="bg1">
                        <a:lumMod val="95000"/>
                      </a:schemeClr>
                    </a:solidFill>
                  </a:tcPr>
                </a:tc>
                <a:tc>
                  <a:txBody>
                    <a:bodyPr/>
                    <a:lstStyle/>
                    <a:p>
                      <a:pPr algn="l"/>
                      <a:r>
                        <a:rPr lang="lv-LV" sz="1200" b="0" dirty="0">
                          <a:solidFill>
                            <a:srgbClr val="122543"/>
                          </a:solidFill>
                          <a:latin typeface="Verdana" panose="020B0604030504040204" pitchFamily="34" charset="0"/>
                          <a:ea typeface="Verdana" panose="020B0604030504040204" pitchFamily="34" charset="0"/>
                        </a:rPr>
                        <a:t>EUR 4 843 235</a:t>
                      </a:r>
                    </a:p>
                  </a:txBody>
                  <a:tcPr anchor="ctr">
                    <a:solidFill>
                      <a:schemeClr val="bg1">
                        <a:lumMod val="95000"/>
                      </a:schemeClr>
                    </a:solidFill>
                  </a:tcPr>
                </a:tc>
                <a:tc>
                  <a:txBody>
                    <a:bodyPr/>
                    <a:lstStyle/>
                    <a:p>
                      <a:pPr algn="l"/>
                      <a:r>
                        <a:rPr lang="lv-LV" sz="1200" b="0" dirty="0">
                          <a:solidFill>
                            <a:srgbClr val="122543"/>
                          </a:solidFill>
                          <a:latin typeface="Verdana" panose="020B0604030504040204" pitchFamily="34" charset="0"/>
                          <a:ea typeface="Verdana" panose="020B0604030504040204" pitchFamily="34" charset="0"/>
                        </a:rPr>
                        <a:t>EUR 27 445 000</a:t>
                      </a:r>
                    </a:p>
                  </a:txBody>
                  <a:tcPr anchor="ctr">
                    <a:solidFill>
                      <a:schemeClr val="bg1">
                        <a:lumMod val="95000"/>
                      </a:schemeClr>
                    </a:solidFill>
                  </a:tcPr>
                </a:tc>
                <a:tc>
                  <a:txBody>
                    <a:bodyPr/>
                    <a:lstStyle/>
                    <a:p>
                      <a:pPr algn="l"/>
                      <a:r>
                        <a:rPr lang="lv-LV" sz="1200" b="0" dirty="0">
                          <a:solidFill>
                            <a:srgbClr val="122543"/>
                          </a:solidFill>
                          <a:latin typeface="Verdana" panose="020B0604030504040204" pitchFamily="34" charset="0"/>
                          <a:ea typeface="Verdana" panose="020B0604030504040204" pitchFamily="34" charset="0"/>
                        </a:rPr>
                        <a:t>EUR 32 288 235</a:t>
                      </a:r>
                    </a:p>
                  </a:txBody>
                  <a:tcPr anchor="ctr">
                    <a:lnR w="9525"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181448296"/>
                  </a:ext>
                </a:extLst>
              </a:tr>
              <a:tr h="1126709">
                <a:tc>
                  <a:txBody>
                    <a:bodyPr/>
                    <a:lstStyle/>
                    <a:p>
                      <a:pPr lvl="1"/>
                      <a:r>
                        <a:rPr lang="lv-LV" sz="1200" b="0" dirty="0">
                          <a:solidFill>
                            <a:srgbClr val="122543"/>
                          </a:solidFill>
                          <a:latin typeface="Verdana" panose="020B0604030504040204" pitchFamily="34" charset="0"/>
                          <a:ea typeface="Verdana" panose="020B0604030504040204" pitchFamily="34" charset="0"/>
                        </a:rPr>
                        <a:t>1. Elektroenerģijas ģeneratoru piegāde un pieslēgumu ierīkošana ārstniecības iestāžu un valsts sociālās aprūpes centru objektiem</a:t>
                      </a:r>
                    </a:p>
                  </a:txBody>
                  <a:tcPr anchor="ctr">
                    <a:lnL w="9525" cap="flat" cmpd="sng" algn="ctr">
                      <a:solidFill>
                        <a:schemeClr val="tx1"/>
                      </a:solidFill>
                      <a:prstDash val="solid"/>
                      <a:round/>
                      <a:headEnd type="none" w="med" len="med"/>
                      <a:tailEnd type="none" w="med" len="med"/>
                    </a:lnL>
                    <a:solidFill>
                      <a:schemeClr val="bg1">
                        <a:lumMod val="95000"/>
                      </a:schemeClr>
                    </a:solidFill>
                  </a:tcPr>
                </a:tc>
                <a:tc>
                  <a:txBody>
                    <a:bodyPr/>
                    <a:lstStyle/>
                    <a:p>
                      <a:pPr lvl="1" algn="l"/>
                      <a:r>
                        <a:rPr lang="lv-LV" sz="1200" b="0" dirty="0">
                          <a:solidFill>
                            <a:srgbClr val="122543"/>
                          </a:solidFill>
                          <a:latin typeface="Verdana" panose="020B0604030504040204" pitchFamily="34" charset="0"/>
                          <a:ea typeface="Verdana" panose="020B0604030504040204" pitchFamily="34" charset="0"/>
                        </a:rPr>
                        <a:t>EUR 575 282</a:t>
                      </a:r>
                    </a:p>
                  </a:txBody>
                  <a:tcPr anchor="ctr">
                    <a:solidFill>
                      <a:schemeClr val="bg1">
                        <a:lumMod val="95000"/>
                      </a:schemeClr>
                    </a:solidFill>
                  </a:tcPr>
                </a:tc>
                <a:tc>
                  <a:txBody>
                    <a:bodyPr/>
                    <a:lstStyle/>
                    <a:p>
                      <a:pPr lvl="1" algn="l"/>
                      <a:r>
                        <a:rPr lang="lv-LV" sz="1200" b="0" dirty="0">
                          <a:solidFill>
                            <a:srgbClr val="122543"/>
                          </a:solidFill>
                          <a:latin typeface="Verdana" panose="020B0604030504040204" pitchFamily="34" charset="0"/>
                          <a:ea typeface="Verdana" panose="020B0604030504040204" pitchFamily="34" charset="0"/>
                        </a:rPr>
                        <a:t>EUR 3 259 931</a:t>
                      </a:r>
                    </a:p>
                  </a:txBody>
                  <a:tcPr anchor="ctr">
                    <a:solidFill>
                      <a:schemeClr val="bg1">
                        <a:lumMod val="95000"/>
                      </a:schemeClr>
                    </a:solidFill>
                  </a:tcPr>
                </a:tc>
                <a:tc>
                  <a:txBody>
                    <a:bodyPr/>
                    <a:lstStyle/>
                    <a:p>
                      <a:pPr lvl="1" algn="l"/>
                      <a:r>
                        <a:rPr lang="lv-LV" sz="1200" b="0" dirty="0">
                          <a:solidFill>
                            <a:srgbClr val="122543"/>
                          </a:solidFill>
                          <a:latin typeface="Verdana" panose="020B0604030504040204" pitchFamily="34" charset="0"/>
                          <a:ea typeface="Verdana" panose="020B0604030504040204" pitchFamily="34" charset="0"/>
                        </a:rPr>
                        <a:t>EUR 3 835 213</a:t>
                      </a:r>
                    </a:p>
                  </a:txBody>
                  <a:tcPr anchor="ctr">
                    <a:lnR w="9525"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159154516"/>
                  </a:ext>
                </a:extLst>
              </a:tr>
              <a:tr h="711606">
                <a:tc>
                  <a:txBody>
                    <a:bodyPr/>
                    <a:lstStyle/>
                    <a:p>
                      <a:pPr lvl="1"/>
                      <a:r>
                        <a:rPr lang="lv-LV" sz="1200" b="1" dirty="0">
                          <a:solidFill>
                            <a:srgbClr val="122543"/>
                          </a:solidFill>
                          <a:latin typeface="Verdana" panose="020B0604030504040204" pitchFamily="34" charset="0"/>
                          <a:ea typeface="Verdana" panose="020B0604030504040204" pitchFamily="34" charset="0"/>
                        </a:rPr>
                        <a:t>2. Esošu telpu pielāgošana un aprīkošana patvertņu funkcionalitātei</a:t>
                      </a:r>
                    </a:p>
                  </a:txBody>
                  <a:tcPr anchor="ctr">
                    <a:lnL w="9525" cap="flat" cmpd="sng" algn="ctr">
                      <a:solidFill>
                        <a:schemeClr val="tx1"/>
                      </a:solidFill>
                      <a:prstDash val="solid"/>
                      <a:round/>
                      <a:headEnd type="none" w="med" len="med"/>
                      <a:tailEnd type="none" w="med" len="med"/>
                    </a:lnL>
                    <a:solidFill>
                      <a:schemeClr val="bg1">
                        <a:lumMod val="95000"/>
                      </a:schemeClr>
                    </a:solidFill>
                  </a:tcPr>
                </a:tc>
                <a:tc>
                  <a:txBody>
                    <a:bodyPr/>
                    <a:lstStyle/>
                    <a:p>
                      <a:pPr lvl="1"/>
                      <a:r>
                        <a:rPr lang="lv-LV" sz="1200" b="1" dirty="0">
                          <a:solidFill>
                            <a:srgbClr val="122543"/>
                          </a:solidFill>
                          <a:latin typeface="Verdana" panose="020B0604030504040204" pitchFamily="34" charset="0"/>
                          <a:ea typeface="Verdana" panose="020B0604030504040204" pitchFamily="34" charset="0"/>
                        </a:rPr>
                        <a:t>EUR 3 701 422</a:t>
                      </a:r>
                    </a:p>
                  </a:txBody>
                  <a:tcPr anchor="ctr">
                    <a:solidFill>
                      <a:schemeClr val="bg1">
                        <a:lumMod val="95000"/>
                      </a:schemeClr>
                    </a:solidFill>
                  </a:tcPr>
                </a:tc>
                <a:tc>
                  <a:txBody>
                    <a:bodyPr/>
                    <a:lstStyle/>
                    <a:p>
                      <a:pPr lvl="1"/>
                      <a:r>
                        <a:rPr lang="lv-LV" sz="1200" b="1" dirty="0">
                          <a:solidFill>
                            <a:srgbClr val="122543"/>
                          </a:solidFill>
                          <a:latin typeface="Verdana" panose="020B0604030504040204" pitchFamily="34" charset="0"/>
                          <a:ea typeface="Verdana" panose="020B0604030504040204" pitchFamily="34" charset="0"/>
                        </a:rPr>
                        <a:t>EUR 20 974 724</a:t>
                      </a:r>
                    </a:p>
                  </a:txBody>
                  <a:tcPr anchor="ctr">
                    <a:solidFill>
                      <a:schemeClr val="bg1">
                        <a:lumMod val="95000"/>
                      </a:schemeClr>
                    </a:solidFill>
                  </a:tcPr>
                </a:tc>
                <a:tc>
                  <a:txBody>
                    <a:bodyPr/>
                    <a:lstStyle/>
                    <a:p>
                      <a:pPr lvl="1"/>
                      <a:r>
                        <a:rPr lang="lv-LV" sz="1200" b="1" dirty="0">
                          <a:solidFill>
                            <a:srgbClr val="122543"/>
                          </a:solidFill>
                          <a:latin typeface="Verdana" panose="020B0604030504040204" pitchFamily="34" charset="0"/>
                          <a:ea typeface="Verdana" panose="020B0604030504040204" pitchFamily="34" charset="0"/>
                        </a:rPr>
                        <a:t>EUR 24 676 146</a:t>
                      </a:r>
                    </a:p>
                  </a:txBody>
                  <a:tcPr anchor="ctr">
                    <a:lnR w="9525"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618214370"/>
                  </a:ext>
                </a:extLst>
              </a:tr>
              <a:tr h="967256">
                <a:tc>
                  <a:txBody>
                    <a:bodyPr/>
                    <a:lstStyle/>
                    <a:p>
                      <a:pPr lvl="1"/>
                      <a:r>
                        <a:rPr lang="lv-LV" sz="1200" b="0" dirty="0">
                          <a:solidFill>
                            <a:srgbClr val="122543"/>
                          </a:solidFill>
                          <a:latin typeface="Verdana" panose="020B0604030504040204" pitchFamily="34" charset="0"/>
                          <a:ea typeface="Verdana" panose="020B0604030504040204" pitchFamily="34" charset="0"/>
                        </a:rPr>
                        <a:t>3. Daļēja esošo trauksmes sirēnu modernizācija un jaunu trauksmes sirēnu iegāde un uzstādīšana, kā arī to integrēšanai esošajā agrīnās brīdināšanas sistēmā</a:t>
                      </a:r>
                    </a:p>
                  </a:txBody>
                  <a:tcPr anchor="ctr">
                    <a:lnL w="9525" cap="flat" cmpd="sng" algn="ctr">
                      <a:solidFill>
                        <a:schemeClr val="tx1"/>
                      </a:solidFill>
                      <a:prstDash val="solid"/>
                      <a:round/>
                      <a:headEnd type="none" w="med" len="med"/>
                      <a:tailEnd type="none" w="med" len="med"/>
                    </a:lnL>
                    <a:solidFill>
                      <a:schemeClr val="bg1">
                        <a:lumMod val="95000"/>
                      </a:schemeClr>
                    </a:solidFill>
                  </a:tcPr>
                </a:tc>
                <a:tc>
                  <a:txBody>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lang="lv-LV" sz="1200" b="0" dirty="0">
                          <a:solidFill>
                            <a:srgbClr val="122543"/>
                          </a:solidFill>
                          <a:latin typeface="Verdana" panose="020B0604030504040204" pitchFamily="34" charset="0"/>
                          <a:ea typeface="Verdana" panose="020B0604030504040204" pitchFamily="34" charset="0"/>
                        </a:rPr>
                        <a:t>EUR 330 000 līdz </a:t>
                      </a:r>
                    </a:p>
                    <a:p>
                      <a:pPr marL="457200" marR="0" lvl="1" indent="0" algn="l" defTabSz="914400" rtl="0" eaLnBrk="1" fontAlgn="auto" latinLnBrk="0" hangingPunct="1">
                        <a:lnSpc>
                          <a:spcPct val="100000"/>
                        </a:lnSpc>
                        <a:spcBef>
                          <a:spcPts val="0"/>
                        </a:spcBef>
                        <a:spcAft>
                          <a:spcPts val="0"/>
                        </a:spcAft>
                        <a:buClrTx/>
                        <a:buSzTx/>
                        <a:buFontTx/>
                        <a:buNone/>
                        <a:tabLst/>
                        <a:defRPr/>
                      </a:pPr>
                      <a:r>
                        <a:rPr lang="lv-LV" sz="1200" b="0" dirty="0">
                          <a:solidFill>
                            <a:srgbClr val="122543"/>
                          </a:solidFill>
                          <a:latin typeface="Verdana" panose="020B0604030504040204" pitchFamily="34" charset="0"/>
                          <a:ea typeface="Verdana" panose="020B0604030504040204" pitchFamily="34" charset="0"/>
                        </a:rPr>
                        <a:t>EUR 570 000</a:t>
                      </a:r>
                    </a:p>
                    <a:p>
                      <a:pPr lvl="1"/>
                      <a:endParaRPr lang="lv-LV" sz="1200" b="0" dirty="0">
                        <a:solidFill>
                          <a:srgbClr val="122543"/>
                        </a:solidFill>
                        <a:latin typeface="Verdana" panose="020B0604030504040204" pitchFamily="34" charset="0"/>
                        <a:ea typeface="Verdana" panose="020B0604030504040204" pitchFamily="34" charset="0"/>
                      </a:endParaRPr>
                    </a:p>
                  </a:txBody>
                  <a:tcPr anchor="ctr">
                    <a:solidFill>
                      <a:schemeClr val="bg1">
                        <a:lumMod val="95000"/>
                      </a:schemeClr>
                    </a:solidFill>
                  </a:tcPr>
                </a:tc>
                <a:tc>
                  <a:txBody>
                    <a:bodyPr/>
                    <a:lstStyle/>
                    <a:p>
                      <a:pPr lvl="1"/>
                      <a:r>
                        <a:rPr lang="lv-LV" sz="1200" b="0" dirty="0">
                          <a:solidFill>
                            <a:srgbClr val="122543"/>
                          </a:solidFill>
                          <a:latin typeface="Verdana" panose="020B0604030504040204" pitchFamily="34" charset="0"/>
                          <a:ea typeface="Verdana" panose="020B0604030504040204" pitchFamily="34" charset="0"/>
                        </a:rPr>
                        <a:t>EUR 1 870 000 līdz</a:t>
                      </a:r>
                    </a:p>
                    <a:p>
                      <a:pPr lvl="1"/>
                      <a:r>
                        <a:rPr lang="lv-LV" sz="1200" b="0" dirty="0">
                          <a:solidFill>
                            <a:srgbClr val="122543"/>
                          </a:solidFill>
                          <a:latin typeface="Verdana" panose="020B0604030504040204" pitchFamily="34" charset="0"/>
                          <a:ea typeface="Verdana" panose="020B0604030504040204" pitchFamily="34" charset="0"/>
                        </a:rPr>
                        <a:t>EUR 3 230 000</a:t>
                      </a:r>
                    </a:p>
                  </a:txBody>
                  <a:tcPr anchor="ctr">
                    <a:solidFill>
                      <a:schemeClr val="bg1">
                        <a:lumMod val="95000"/>
                      </a:schemeClr>
                    </a:solidFill>
                  </a:tcPr>
                </a:tc>
                <a:tc>
                  <a:txBody>
                    <a:bodyPr/>
                    <a:lstStyle/>
                    <a:p>
                      <a:pPr lvl="1"/>
                      <a:r>
                        <a:rPr lang="lv-LV" sz="1200" b="0" dirty="0">
                          <a:solidFill>
                            <a:srgbClr val="122543"/>
                          </a:solidFill>
                          <a:latin typeface="Verdana" panose="020B0604030504040204" pitchFamily="34" charset="0"/>
                          <a:ea typeface="Verdana" panose="020B0604030504040204" pitchFamily="34" charset="0"/>
                        </a:rPr>
                        <a:t>EUR 2 200 000 līdz  EUR 3 800 000</a:t>
                      </a:r>
                    </a:p>
                  </a:txBody>
                  <a:tcPr anchor="ctr">
                    <a:lnR w="9525"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415022131"/>
                  </a:ext>
                </a:extLst>
              </a:tr>
            </a:tbl>
          </a:graphicData>
        </a:graphic>
      </p:graphicFrame>
      <p:sp>
        <p:nvSpPr>
          <p:cNvPr id="6" name="Slide Number Placeholder 5">
            <a:extLst>
              <a:ext uri="{FF2B5EF4-FFF2-40B4-BE49-F238E27FC236}">
                <a16:creationId xmlns:a16="http://schemas.microsoft.com/office/drawing/2014/main" id="{66192A93-EFC4-4CD1-A155-604DC708E8F9}"/>
              </a:ext>
            </a:extLst>
          </p:cNvPr>
          <p:cNvSpPr>
            <a:spLocks noGrp="1"/>
          </p:cNvSpPr>
          <p:nvPr>
            <p:ph type="sldNum" sz="quarter" idx="13"/>
          </p:nvPr>
        </p:nvSpPr>
        <p:spPr/>
        <p:txBody>
          <a:bodyPr/>
          <a:lstStyle/>
          <a:p>
            <a:fld id="{C6CAC5F8-526A-4F13-937C-54D90F73E62D}" type="slidenum">
              <a:rPr lang="en-US" altLang="lv-LV" smtClean="0"/>
              <a:pPr/>
              <a:t>9</a:t>
            </a:fld>
            <a:endParaRPr lang="en-US" altLang="lv-LV"/>
          </a:p>
        </p:txBody>
      </p:sp>
      <p:sp>
        <p:nvSpPr>
          <p:cNvPr id="3" name="Taisnstūris 2">
            <a:extLst>
              <a:ext uri="{FF2B5EF4-FFF2-40B4-BE49-F238E27FC236}">
                <a16:creationId xmlns:a16="http://schemas.microsoft.com/office/drawing/2014/main" id="{0519E531-41CC-49B0-9A8B-3C2366ABC803}"/>
              </a:ext>
            </a:extLst>
          </p:cNvPr>
          <p:cNvSpPr/>
          <p:nvPr/>
        </p:nvSpPr>
        <p:spPr>
          <a:xfrm>
            <a:off x="708057" y="4428309"/>
            <a:ext cx="10671143" cy="705394"/>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06786B68-C570-4306-8253-EF6841D315BA}"/>
              </a:ext>
            </a:extLst>
          </p:cNvPr>
          <p:cNvSpPr>
            <a:spLocks noGrp="1"/>
          </p:cNvSpPr>
          <p:nvPr>
            <p:ph type="title"/>
          </p:nvPr>
        </p:nvSpPr>
        <p:spPr>
          <a:xfrm>
            <a:off x="3454400" y="381000"/>
            <a:ext cx="6594764" cy="1036642"/>
          </a:xfrm>
        </p:spPr>
        <p:txBody>
          <a:bodyPr anchor="ctr">
            <a:normAutofit/>
          </a:bodyPr>
          <a:lstStyle/>
          <a:p>
            <a:r>
              <a:rPr lang="lv-LV" dirty="0"/>
              <a:t>EEZ FI programmas finansējumu civilās aizsardzības infrastruktūrai</a:t>
            </a:r>
          </a:p>
        </p:txBody>
      </p:sp>
    </p:spTree>
    <p:extLst>
      <p:ext uri="{BB962C8B-B14F-4D97-AF65-F5344CB8AC3E}">
        <p14:creationId xmlns:p14="http://schemas.microsoft.com/office/powerpoint/2010/main" val="681213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10F7B-CE17-4350-B275-8AA3CD7DADAC}"/>
              </a:ext>
            </a:extLst>
          </p:cNvPr>
          <p:cNvSpPr>
            <a:spLocks noGrp="1"/>
          </p:cNvSpPr>
          <p:nvPr>
            <p:ph type="title"/>
          </p:nvPr>
        </p:nvSpPr>
        <p:spPr/>
        <p:txBody>
          <a:bodyPr anchor="ctr">
            <a:normAutofit/>
          </a:bodyPr>
          <a:lstStyle/>
          <a:p>
            <a:r>
              <a:rPr lang="lv-LV" dirty="0"/>
              <a:t>Par atšķirībām starp 5.2.1.1. pasākumu un jauno EEZ FI atbalsta pasākumu patvertnēm</a:t>
            </a:r>
            <a:endParaRPr lang="lv-LV" sz="3600" dirty="0"/>
          </a:p>
        </p:txBody>
      </p:sp>
      <p:graphicFrame>
        <p:nvGraphicFramePr>
          <p:cNvPr id="7" name="Table 7">
            <a:extLst>
              <a:ext uri="{FF2B5EF4-FFF2-40B4-BE49-F238E27FC236}">
                <a16:creationId xmlns:a16="http://schemas.microsoft.com/office/drawing/2014/main" id="{DFD1E9AC-8596-4ECD-9008-76AD3FE271CE}"/>
              </a:ext>
            </a:extLst>
          </p:cNvPr>
          <p:cNvGraphicFramePr>
            <a:graphicFrameLocks noGrp="1"/>
          </p:cNvGraphicFramePr>
          <p:nvPr>
            <p:ph idx="1"/>
            <p:extLst>
              <p:ext uri="{D42A27DB-BD31-4B8C-83A1-F6EECF244321}">
                <p14:modId xmlns:p14="http://schemas.microsoft.com/office/powerpoint/2010/main" val="716532521"/>
              </p:ext>
            </p:extLst>
          </p:nvPr>
        </p:nvGraphicFramePr>
        <p:xfrm>
          <a:off x="695324" y="1771122"/>
          <a:ext cx="10801352" cy="4573914"/>
        </p:xfrm>
        <a:graphic>
          <a:graphicData uri="http://schemas.openxmlformats.org/drawingml/2006/table">
            <a:tbl>
              <a:tblPr firstRow="1" bandRow="1">
                <a:tableStyleId>{5C22544A-7EE6-4342-B048-85BDC9FD1C3A}</a:tableStyleId>
              </a:tblPr>
              <a:tblGrid>
                <a:gridCol w="1997001">
                  <a:extLst>
                    <a:ext uri="{9D8B030D-6E8A-4147-A177-3AD203B41FA5}">
                      <a16:colId xmlns:a16="http://schemas.microsoft.com/office/drawing/2014/main" val="3278272005"/>
                    </a:ext>
                  </a:extLst>
                </a:gridCol>
                <a:gridCol w="4340071">
                  <a:extLst>
                    <a:ext uri="{9D8B030D-6E8A-4147-A177-3AD203B41FA5}">
                      <a16:colId xmlns:a16="http://schemas.microsoft.com/office/drawing/2014/main" val="1261931066"/>
                    </a:ext>
                  </a:extLst>
                </a:gridCol>
                <a:gridCol w="4464280">
                  <a:extLst>
                    <a:ext uri="{9D8B030D-6E8A-4147-A177-3AD203B41FA5}">
                      <a16:colId xmlns:a16="http://schemas.microsoft.com/office/drawing/2014/main" val="1592917347"/>
                    </a:ext>
                  </a:extLst>
                </a:gridCol>
              </a:tblGrid>
              <a:tr h="433553">
                <a:tc>
                  <a:txBody>
                    <a:bodyPr/>
                    <a:lstStyle/>
                    <a:p>
                      <a:r>
                        <a:rPr lang="lv-LV" sz="1400" dirty="0">
                          <a:solidFill>
                            <a:schemeClr val="bg1"/>
                          </a:solidFill>
                          <a:latin typeface="Verdana" panose="020B0604030504040204" pitchFamily="34" charset="0"/>
                          <a:ea typeface="Verdana" panose="020B0604030504040204" pitchFamily="34" charset="0"/>
                        </a:rPr>
                        <a:t>Kritērijs</a:t>
                      </a:r>
                    </a:p>
                  </a:txBody>
                  <a:tcPr>
                    <a:lnL w="9525" cap="flat" cmpd="sng" algn="ctr">
                      <a:solidFill>
                        <a:schemeClr val="tx1"/>
                      </a:solidFill>
                      <a:prstDash val="solid"/>
                      <a:round/>
                      <a:headEnd type="none" w="med" len="med"/>
                      <a:tailEnd type="none" w="med" len="med"/>
                    </a:lnL>
                    <a:lnT w="9525" cap="flat" cmpd="sng" algn="ctr">
                      <a:solidFill>
                        <a:schemeClr val="tx1"/>
                      </a:solidFill>
                      <a:prstDash val="solid"/>
                      <a:round/>
                      <a:headEnd type="none" w="med" len="med"/>
                      <a:tailEnd type="none" w="med" len="med"/>
                    </a:lnT>
                    <a:solidFill>
                      <a:srgbClr val="122543"/>
                    </a:solidFill>
                  </a:tcPr>
                </a:tc>
                <a:tc>
                  <a:txBody>
                    <a:bodyPr/>
                    <a:lstStyle/>
                    <a:p>
                      <a:r>
                        <a:rPr lang="lv-LV" sz="1400" dirty="0">
                          <a:solidFill>
                            <a:schemeClr val="bg1"/>
                          </a:solidFill>
                          <a:latin typeface="Verdana" panose="020B0604030504040204" pitchFamily="34" charset="0"/>
                          <a:ea typeface="Verdana" panose="020B0604030504040204" pitchFamily="34" charset="0"/>
                        </a:rPr>
                        <a:t>5.2.1.1. pasākums</a:t>
                      </a:r>
                    </a:p>
                  </a:txBody>
                  <a:tcPr>
                    <a:lnT w="9525" cap="flat" cmpd="sng" algn="ctr">
                      <a:solidFill>
                        <a:schemeClr val="tx1"/>
                      </a:solidFill>
                      <a:prstDash val="solid"/>
                      <a:round/>
                      <a:headEnd type="none" w="med" len="med"/>
                      <a:tailEnd type="none" w="med" len="med"/>
                    </a:lnT>
                    <a:solidFill>
                      <a:srgbClr val="122543"/>
                    </a:solidFill>
                  </a:tcPr>
                </a:tc>
                <a:tc>
                  <a:txBody>
                    <a:bodyPr/>
                    <a:lstStyle/>
                    <a:p>
                      <a:r>
                        <a:rPr lang="lv-LV" sz="1400" dirty="0">
                          <a:solidFill>
                            <a:schemeClr val="bg1"/>
                          </a:solidFill>
                          <a:latin typeface="Verdana" panose="020B0604030504040204" pitchFamily="34" charset="0"/>
                          <a:ea typeface="Verdana" panose="020B0604030504040204" pitchFamily="34" charset="0"/>
                        </a:rPr>
                        <a:t>EEZ FI atbalsta pasākums patvertnēm</a:t>
                      </a:r>
                    </a:p>
                  </a:txBody>
                  <a:tcPr>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solidFill>
                      <a:srgbClr val="122543"/>
                    </a:solidFill>
                  </a:tcPr>
                </a:tc>
                <a:extLst>
                  <a:ext uri="{0D108BD9-81ED-4DB2-BD59-A6C34878D82A}">
                    <a16:rowId xmlns:a16="http://schemas.microsoft.com/office/drawing/2014/main" val="4208592266"/>
                  </a:ext>
                </a:extLst>
              </a:tr>
              <a:tr h="1141249">
                <a:tc>
                  <a:txBody>
                    <a:bodyPr/>
                    <a:lstStyle/>
                    <a:p>
                      <a:pPr algn="l"/>
                      <a:r>
                        <a:rPr lang="lv-LV" sz="1400" b="1" dirty="0">
                          <a:latin typeface="Verdana" panose="020B0604030504040204" pitchFamily="34" charset="0"/>
                          <a:ea typeface="Verdana" panose="020B0604030504040204" pitchFamily="34" charset="0"/>
                        </a:rPr>
                        <a:t>Mērķis</a:t>
                      </a:r>
                    </a:p>
                  </a:txBody>
                  <a:tcPr anchor="ctr">
                    <a:lnL w="9525" cap="flat" cmpd="sng" algn="ctr">
                      <a:solidFill>
                        <a:schemeClr val="tx1"/>
                      </a:solidFill>
                      <a:prstDash val="solid"/>
                      <a:round/>
                      <a:headEnd type="none" w="med" len="med"/>
                      <a:tailEnd type="none" w="med" len="med"/>
                    </a:lnL>
                  </a:tcPr>
                </a:tc>
                <a:tc gridSpan="2">
                  <a:txBody>
                    <a:bodyPr/>
                    <a:lstStyle/>
                    <a:p>
                      <a:pPr algn="just"/>
                      <a:r>
                        <a:rPr lang="lv-LV" sz="1400" dirty="0">
                          <a:latin typeface="Verdana" panose="020B0604030504040204" pitchFamily="34" charset="0"/>
                          <a:ea typeface="Verdana" panose="020B0604030504040204" pitchFamily="34" charset="0"/>
                        </a:rPr>
                        <a:t>Esošu telpu pārbūve vai atjaunošana, pielāgojot tās III kategorijas patvertņu ierīkošanai, kas paredzētas cilvēku aizsardzībai no bīstamiem faktoriem, mazinot ārēja sprādziena triecienviļņa un šķembu ietekmi, kas rodas katastrofas, militāra iebrukuma vai kara gadījumā</a:t>
                      </a:r>
                    </a:p>
                  </a:txBody>
                  <a:tcPr anchor="ctr"/>
                </a:tc>
                <a:tc hMerge="1">
                  <a:txBody>
                    <a:bodyPr/>
                    <a:lstStyle/>
                    <a:p>
                      <a:pPr algn="just"/>
                      <a:endParaRPr lang="lv-LV" sz="1400" dirty="0">
                        <a:latin typeface="Verdana" panose="020B0604030504040204" pitchFamily="34" charset="0"/>
                        <a:ea typeface="Verdana" panose="020B0604030504040204" pitchFamily="34" charset="0"/>
                      </a:endParaRPr>
                    </a:p>
                  </a:txBody>
                  <a:tcPr anchor="ctr">
                    <a:lnR w="952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70603616"/>
                  </a:ext>
                </a:extLst>
              </a:tr>
              <a:tr h="1018773">
                <a:tc>
                  <a:txBody>
                    <a:bodyPr/>
                    <a:lstStyle/>
                    <a:p>
                      <a:pPr algn="l"/>
                      <a:r>
                        <a:rPr lang="lv-LV" sz="1400" b="1" dirty="0">
                          <a:latin typeface="Verdana" panose="020B0604030504040204" pitchFamily="34" charset="0"/>
                          <a:ea typeface="Verdana" panose="020B0604030504040204" pitchFamily="34" charset="0"/>
                        </a:rPr>
                        <a:t>Atbalstāmo objektu tvērums</a:t>
                      </a:r>
                    </a:p>
                  </a:txBody>
                  <a:tcPr anchor="ctr">
                    <a:lnL w="9525" cap="flat" cmpd="sng" algn="ctr">
                      <a:solidFill>
                        <a:schemeClr val="tx1"/>
                      </a:solidFill>
                      <a:prstDash val="solid"/>
                      <a:round/>
                      <a:headEnd type="none" w="med" len="med"/>
                      <a:tailEnd type="none" w="med" len="med"/>
                    </a:lnL>
                  </a:tcPr>
                </a:tc>
                <a:tc>
                  <a:txBody>
                    <a:bodyPr/>
                    <a:lstStyle/>
                    <a:p>
                      <a:pPr algn="l"/>
                      <a:r>
                        <a:rPr lang="lv-LV" sz="1400" dirty="0">
                          <a:latin typeface="Verdana" panose="020B0604030504040204" pitchFamily="34" charset="0"/>
                          <a:ea typeface="Verdana" panose="020B0604030504040204" pitchFamily="34" charset="0"/>
                        </a:rPr>
                        <a:t>Ministru kabineta 2025. gada 3. jūnija rīkojums Nr. 316 "Par civilās aizsardzības mērķiem pielāgojamajiem un aprīkojamajiem objektiem (patvertnēm)"</a:t>
                      </a:r>
                    </a:p>
                  </a:txBody>
                  <a:tcPr anchor="ctr"/>
                </a:tc>
                <a:tc>
                  <a:txBody>
                    <a:bodyPr/>
                    <a:lstStyle/>
                    <a:p>
                      <a:pPr algn="just"/>
                      <a:r>
                        <a:rPr lang="lv-LV" sz="1400" b="1">
                          <a:latin typeface="Verdana" panose="020B0604030504040204" pitchFamily="34" charset="0"/>
                          <a:ea typeface="Verdana" panose="020B0604030504040204" pitchFamily="34" charset="0"/>
                        </a:rPr>
                        <a:t>Jauns MK rīkojuma projekts</a:t>
                      </a:r>
                      <a:r>
                        <a:rPr lang="lv-LV" sz="1400" b="0">
                          <a:latin typeface="Verdana" panose="020B0604030504040204" pitchFamily="34" charset="0"/>
                          <a:ea typeface="Verdana" panose="020B0604030504040204" pitchFamily="34" charset="0"/>
                        </a:rPr>
                        <a:t>, kuru sagatavos Iekšlietu ministrija</a:t>
                      </a:r>
                      <a:endParaRPr lang="lv-LV" sz="1400" b="0" dirty="0">
                        <a:latin typeface="Verdana" panose="020B0604030504040204" pitchFamily="34" charset="0"/>
                        <a:ea typeface="Verdana" panose="020B0604030504040204" pitchFamily="34" charset="0"/>
                      </a:endParaRPr>
                    </a:p>
                  </a:txBody>
                  <a:tcPr anchor="ctr">
                    <a:lnR w="952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913999288"/>
                  </a:ext>
                </a:extLst>
              </a:tr>
              <a:tr h="1248819">
                <a:tc>
                  <a:txBody>
                    <a:bodyPr/>
                    <a:lstStyle/>
                    <a:p>
                      <a:pPr algn="l"/>
                      <a:r>
                        <a:rPr lang="lv-LV" sz="1400" b="1" dirty="0">
                          <a:latin typeface="Verdana" panose="020B0604030504040204" pitchFamily="34" charset="0"/>
                          <a:ea typeface="Verdana" panose="020B0604030504040204" pitchFamily="34" charset="0"/>
                        </a:rPr>
                        <a:t>Atbildīgās ministrijas</a:t>
                      </a:r>
                    </a:p>
                  </a:txBody>
                  <a:tcPr anchor="ctr">
                    <a:lnL w="9525" cap="flat" cmpd="sng" algn="ctr">
                      <a:solidFill>
                        <a:schemeClr val="tx1"/>
                      </a:solidFill>
                      <a:prstDash val="solid"/>
                      <a:round/>
                      <a:headEnd type="none" w="med" len="med"/>
                      <a:tailEnd type="none" w="med" len="med"/>
                    </a:lnL>
                  </a:tcPr>
                </a:tc>
                <a:tc>
                  <a:txBody>
                    <a:bodyPr/>
                    <a:lstStyle/>
                    <a:p>
                      <a:pPr algn="just"/>
                      <a:r>
                        <a:rPr lang="lv-LV" sz="1400" u="sng" dirty="0">
                          <a:latin typeface="Verdana" panose="020B0604030504040204" pitchFamily="34" charset="0"/>
                          <a:ea typeface="Verdana" panose="020B0604030504040204" pitchFamily="34" charset="0"/>
                        </a:rPr>
                        <a:t>Atbildīgā iestāde</a:t>
                      </a:r>
                      <a:r>
                        <a:rPr lang="lv-LV" sz="1400" dirty="0">
                          <a:latin typeface="Verdana" panose="020B0604030504040204" pitchFamily="34" charset="0"/>
                          <a:ea typeface="Verdana" panose="020B0604030504040204" pitchFamily="34" charset="0"/>
                        </a:rPr>
                        <a:t>: </a:t>
                      </a:r>
                    </a:p>
                    <a:p>
                      <a:pPr algn="l"/>
                      <a:r>
                        <a:rPr lang="lv-LV" sz="1400" dirty="0">
                          <a:latin typeface="Verdana" panose="020B0604030504040204" pitchFamily="34" charset="0"/>
                          <a:ea typeface="Verdana" panose="020B0604030504040204" pitchFamily="34" charset="0"/>
                        </a:rPr>
                        <a:t>Viedās administrācijas un reģionālās attīstības ministrija (VARAM)</a:t>
                      </a:r>
                    </a:p>
                    <a:p>
                      <a:pPr algn="just"/>
                      <a:r>
                        <a:rPr lang="lv-LV" sz="1400" u="sng" dirty="0">
                          <a:latin typeface="Verdana" panose="020B0604030504040204" pitchFamily="34" charset="0"/>
                          <a:ea typeface="Verdana" panose="020B0604030504040204" pitchFamily="34" charset="0"/>
                        </a:rPr>
                        <a:t>Atbalstāmo objektu saraksta sagatavotājs</a:t>
                      </a:r>
                      <a:r>
                        <a:rPr lang="lv-LV" sz="1400" dirty="0">
                          <a:latin typeface="Verdana" panose="020B0604030504040204" pitchFamily="34" charset="0"/>
                          <a:ea typeface="Verdana" panose="020B0604030504040204" pitchFamily="34" charset="0"/>
                        </a:rPr>
                        <a:t>: Iekšlietu ministrija (IeM)</a:t>
                      </a:r>
                    </a:p>
                  </a:txBody>
                  <a:tcPr anchor="ctr"/>
                </a:tc>
                <a:tc>
                  <a:txBody>
                    <a:bodyPr/>
                    <a:lstStyle/>
                    <a:p>
                      <a:pPr algn="l"/>
                      <a:r>
                        <a:rPr lang="lv-LV" sz="1400" b="0" u="sng" dirty="0">
                          <a:latin typeface="Verdana" panose="020B0604030504040204" pitchFamily="34" charset="0"/>
                          <a:ea typeface="Verdana" panose="020B0604030504040204" pitchFamily="34" charset="0"/>
                        </a:rPr>
                        <a:t>Programmas </a:t>
                      </a:r>
                      <a:r>
                        <a:rPr lang="lv-LV" sz="1400" b="0" u="sng" dirty="0" err="1">
                          <a:latin typeface="Verdana" panose="020B0604030504040204" pitchFamily="34" charset="0"/>
                          <a:ea typeface="Verdana" panose="020B0604030504040204" pitchFamily="34" charset="0"/>
                        </a:rPr>
                        <a:t>apsaimniekotājs</a:t>
                      </a:r>
                      <a:r>
                        <a:rPr lang="lv-LV" sz="1400" b="0" dirty="0">
                          <a:latin typeface="Verdana" panose="020B0604030504040204" pitchFamily="34" charset="0"/>
                          <a:ea typeface="Verdana" panose="020B0604030504040204" pitchFamily="34" charset="0"/>
                        </a:rPr>
                        <a:t>: </a:t>
                      </a:r>
                    </a:p>
                    <a:p>
                      <a:pPr algn="l"/>
                      <a:r>
                        <a:rPr lang="lv-LV" sz="1400" b="0" dirty="0">
                          <a:latin typeface="Verdana" panose="020B0604030504040204" pitchFamily="34" charset="0"/>
                          <a:ea typeface="Verdana" panose="020B0604030504040204" pitchFamily="34" charset="0"/>
                        </a:rPr>
                        <a:t>Viedās administrācijas un reģionālās attīstības ministrija (</a:t>
                      </a:r>
                      <a:r>
                        <a:rPr lang="lv-LV" sz="1400" dirty="0">
                          <a:latin typeface="Verdana" panose="020B0604030504040204" pitchFamily="34" charset="0"/>
                          <a:ea typeface="Verdana" panose="020B0604030504040204" pitchFamily="34" charset="0"/>
                        </a:rPr>
                        <a:t>VARAM</a:t>
                      </a:r>
                      <a:r>
                        <a:rPr lang="lv-LV" sz="1400" b="0" dirty="0">
                          <a:latin typeface="Verdana" panose="020B0604030504040204" pitchFamily="34" charset="0"/>
                          <a:ea typeface="Verdana" panose="020B0604030504040204" pitchFamily="34" charset="0"/>
                        </a:rPr>
                        <a:t>)</a:t>
                      </a:r>
                    </a:p>
                    <a:p>
                      <a:pPr algn="l"/>
                      <a:r>
                        <a:rPr lang="lv-LV" sz="1400" b="0" u="sng" dirty="0">
                          <a:latin typeface="Verdana" panose="020B0604030504040204" pitchFamily="34" charset="0"/>
                          <a:ea typeface="Verdana" panose="020B0604030504040204" pitchFamily="34" charset="0"/>
                        </a:rPr>
                        <a:t>Atbalstāmo objektu saraksta sagatavotājs: </a:t>
                      </a:r>
                      <a:r>
                        <a:rPr lang="lv-LV" sz="1400" b="0" dirty="0" err="1">
                          <a:latin typeface="Verdana" panose="020B0604030504040204" pitchFamily="34" charset="0"/>
                          <a:ea typeface="Verdana" panose="020B0604030504040204" pitchFamily="34" charset="0"/>
                        </a:rPr>
                        <a:t>Iekšlietu</a:t>
                      </a:r>
                      <a:r>
                        <a:rPr lang="lv-LV" sz="1400" b="0" dirty="0">
                          <a:latin typeface="Verdana" panose="020B0604030504040204" pitchFamily="34" charset="0"/>
                          <a:ea typeface="Verdana" panose="020B0604030504040204" pitchFamily="34" charset="0"/>
                        </a:rPr>
                        <a:t> ministrija (IeM)</a:t>
                      </a:r>
                    </a:p>
                  </a:txBody>
                  <a:tcPr anchor="ctr">
                    <a:lnR w="952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836574471"/>
                  </a:ext>
                </a:extLst>
              </a:tr>
              <a:tr h="558683">
                <a:tc>
                  <a:txBody>
                    <a:bodyPr/>
                    <a:lstStyle/>
                    <a:p>
                      <a:pPr algn="l"/>
                      <a:r>
                        <a:rPr lang="lv-LV" sz="1400" b="1" dirty="0">
                          <a:latin typeface="Verdana" panose="020B0604030504040204" pitchFamily="34" charset="0"/>
                          <a:ea typeface="Verdana" panose="020B0604030504040204" pitchFamily="34" charset="0"/>
                        </a:rPr>
                        <a:t>Projektu iesniegumu atlases veicējs</a:t>
                      </a:r>
                    </a:p>
                  </a:txBody>
                  <a:tcPr anchor="ctr">
                    <a:lnL w="9525" cap="flat" cmpd="sng" algn="ctr">
                      <a:solidFill>
                        <a:schemeClr val="tx1"/>
                      </a:solidFill>
                      <a:prstDash val="solid"/>
                      <a:round/>
                      <a:headEnd type="none" w="med" len="med"/>
                      <a:tailEnd type="none" w="med" len="med"/>
                    </a:lnL>
                    <a:lnB w="9525" cap="flat" cmpd="sng" algn="ctr">
                      <a:solidFill>
                        <a:schemeClr val="tx1"/>
                      </a:solidFill>
                      <a:prstDash val="solid"/>
                      <a:round/>
                      <a:headEnd type="none" w="med" len="med"/>
                      <a:tailEnd type="none" w="med" len="med"/>
                    </a:lnB>
                  </a:tcPr>
                </a:tc>
                <a:tc>
                  <a:txBody>
                    <a:bodyPr/>
                    <a:lstStyle/>
                    <a:p>
                      <a:pPr algn="just"/>
                      <a:r>
                        <a:rPr lang="lv-LV" sz="1400" dirty="0">
                          <a:latin typeface="Verdana" panose="020B0604030504040204" pitchFamily="34" charset="0"/>
                          <a:ea typeface="Verdana" panose="020B0604030504040204" pitchFamily="34" charset="0"/>
                        </a:rPr>
                        <a:t>Centrālā finanšu un līgumu aģentūra (CFLA)</a:t>
                      </a:r>
                    </a:p>
                  </a:txBody>
                  <a:tcPr anchor="ctr">
                    <a:lnB w="9525" cap="flat" cmpd="sng" algn="ctr">
                      <a:solidFill>
                        <a:schemeClr val="tx1"/>
                      </a:solidFill>
                      <a:prstDash val="solid"/>
                      <a:round/>
                      <a:headEnd type="none" w="med" len="med"/>
                      <a:tailEnd type="none" w="med" len="med"/>
                    </a:lnB>
                  </a:tcPr>
                </a:tc>
                <a:tc>
                  <a:txBody>
                    <a:bodyPr/>
                    <a:lstStyle/>
                    <a:p>
                      <a:pPr algn="just"/>
                      <a:r>
                        <a:rPr lang="lv-LV" sz="1400" b="0" dirty="0">
                          <a:latin typeface="Verdana" panose="020B0604030504040204" pitchFamily="34" charset="0"/>
                          <a:ea typeface="Verdana" panose="020B0604030504040204" pitchFamily="34" charset="0"/>
                        </a:rPr>
                        <a:t>Viedās administrācijas un reģionālās attīstības ministrija (VARAM)</a:t>
                      </a:r>
                    </a:p>
                  </a:txBody>
                  <a:tcPr anchor="ctr">
                    <a:lnR w="9525" cap="flat" cmpd="sng" algn="ctr">
                      <a:solidFill>
                        <a:schemeClr val="tx1"/>
                      </a:solidFill>
                      <a:prstDash val="solid"/>
                      <a:round/>
                      <a:headEnd type="none" w="med" len="med"/>
                      <a:tailEnd type="none" w="med" len="med"/>
                    </a:lnR>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6508718"/>
                  </a:ext>
                </a:extLst>
              </a:tr>
            </a:tbl>
          </a:graphicData>
        </a:graphic>
      </p:graphicFrame>
      <p:sp>
        <p:nvSpPr>
          <p:cNvPr id="6" name="Slide Number Placeholder 5">
            <a:extLst>
              <a:ext uri="{FF2B5EF4-FFF2-40B4-BE49-F238E27FC236}">
                <a16:creationId xmlns:a16="http://schemas.microsoft.com/office/drawing/2014/main" id="{153BEF8F-E244-4071-B21B-3C32FC8DB0D4}"/>
              </a:ext>
            </a:extLst>
          </p:cNvPr>
          <p:cNvSpPr>
            <a:spLocks noGrp="1"/>
          </p:cNvSpPr>
          <p:nvPr>
            <p:ph type="sldNum" sz="quarter" idx="13"/>
          </p:nvPr>
        </p:nvSpPr>
        <p:spPr/>
        <p:txBody>
          <a:bodyPr/>
          <a:lstStyle/>
          <a:p>
            <a:fld id="{C6CAC5F8-526A-4F13-937C-54D90F73E62D}" type="slidenum">
              <a:rPr lang="en-US" altLang="lv-LV" smtClean="0"/>
              <a:pPr/>
              <a:t>10</a:t>
            </a:fld>
            <a:endParaRPr lang="en-US" altLang="lv-LV"/>
          </a:p>
        </p:txBody>
      </p:sp>
    </p:spTree>
    <p:extLst>
      <p:ext uri="{BB962C8B-B14F-4D97-AF65-F5344CB8AC3E}">
        <p14:creationId xmlns:p14="http://schemas.microsoft.com/office/powerpoint/2010/main" val="3203558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10F7B-CE17-4350-B275-8AA3CD7DADAC}"/>
              </a:ext>
            </a:extLst>
          </p:cNvPr>
          <p:cNvSpPr>
            <a:spLocks noGrp="1"/>
          </p:cNvSpPr>
          <p:nvPr>
            <p:ph type="title"/>
          </p:nvPr>
        </p:nvSpPr>
        <p:spPr/>
        <p:txBody>
          <a:bodyPr anchor="ctr">
            <a:normAutofit/>
          </a:bodyPr>
          <a:lstStyle/>
          <a:p>
            <a:r>
              <a:rPr lang="lv-LV" dirty="0"/>
              <a:t>Par atšķirībām starp 5.2.1.1. pasākumu un jauno EEZ FI atbalsta pasākumu patvertnēm</a:t>
            </a:r>
            <a:endParaRPr lang="lv-LV" sz="3600" dirty="0"/>
          </a:p>
        </p:txBody>
      </p:sp>
      <p:graphicFrame>
        <p:nvGraphicFramePr>
          <p:cNvPr id="7" name="Table 7">
            <a:extLst>
              <a:ext uri="{FF2B5EF4-FFF2-40B4-BE49-F238E27FC236}">
                <a16:creationId xmlns:a16="http://schemas.microsoft.com/office/drawing/2014/main" id="{DFD1E9AC-8596-4ECD-9008-76AD3FE271CE}"/>
              </a:ext>
            </a:extLst>
          </p:cNvPr>
          <p:cNvGraphicFramePr>
            <a:graphicFrameLocks noGrp="1"/>
          </p:cNvGraphicFramePr>
          <p:nvPr>
            <p:ph idx="1"/>
            <p:extLst>
              <p:ext uri="{D42A27DB-BD31-4B8C-83A1-F6EECF244321}">
                <p14:modId xmlns:p14="http://schemas.microsoft.com/office/powerpoint/2010/main" val="3560737875"/>
              </p:ext>
            </p:extLst>
          </p:nvPr>
        </p:nvGraphicFramePr>
        <p:xfrm>
          <a:off x="738982" y="1881489"/>
          <a:ext cx="10843418" cy="3979263"/>
        </p:xfrm>
        <a:graphic>
          <a:graphicData uri="http://schemas.openxmlformats.org/drawingml/2006/table">
            <a:tbl>
              <a:tblPr firstRow="1" bandRow="1">
                <a:tableStyleId>{5C22544A-7EE6-4342-B048-85BDC9FD1C3A}</a:tableStyleId>
              </a:tblPr>
              <a:tblGrid>
                <a:gridCol w="2026463">
                  <a:extLst>
                    <a:ext uri="{9D8B030D-6E8A-4147-A177-3AD203B41FA5}">
                      <a16:colId xmlns:a16="http://schemas.microsoft.com/office/drawing/2014/main" val="3278272005"/>
                    </a:ext>
                  </a:extLst>
                </a:gridCol>
                <a:gridCol w="3965293">
                  <a:extLst>
                    <a:ext uri="{9D8B030D-6E8A-4147-A177-3AD203B41FA5}">
                      <a16:colId xmlns:a16="http://schemas.microsoft.com/office/drawing/2014/main" val="1261931066"/>
                    </a:ext>
                  </a:extLst>
                </a:gridCol>
                <a:gridCol w="4851662">
                  <a:extLst>
                    <a:ext uri="{9D8B030D-6E8A-4147-A177-3AD203B41FA5}">
                      <a16:colId xmlns:a16="http://schemas.microsoft.com/office/drawing/2014/main" val="1311782162"/>
                    </a:ext>
                  </a:extLst>
                </a:gridCol>
              </a:tblGrid>
              <a:tr h="403185">
                <a:tc>
                  <a:txBody>
                    <a:bodyPr/>
                    <a:lstStyle/>
                    <a:p>
                      <a:r>
                        <a:rPr lang="lv-LV" sz="1400" dirty="0">
                          <a:solidFill>
                            <a:schemeClr val="bg1"/>
                          </a:solidFill>
                          <a:latin typeface="Verdana" panose="020B0604030504040204" pitchFamily="34" charset="0"/>
                          <a:ea typeface="Verdana" panose="020B0604030504040204" pitchFamily="34" charset="0"/>
                        </a:rPr>
                        <a:t>Kritērijs</a:t>
                      </a:r>
                    </a:p>
                  </a:txBody>
                  <a:tcPr>
                    <a:lnL w="9525" cap="flat" cmpd="sng" algn="ctr">
                      <a:solidFill>
                        <a:schemeClr val="tx1"/>
                      </a:solidFill>
                      <a:prstDash val="solid"/>
                      <a:round/>
                      <a:headEnd type="none" w="med" len="med"/>
                      <a:tailEnd type="none" w="med" len="med"/>
                    </a:lnL>
                    <a:lnT w="9525" cap="flat" cmpd="sng" algn="ctr">
                      <a:solidFill>
                        <a:schemeClr val="tx1"/>
                      </a:solidFill>
                      <a:prstDash val="solid"/>
                      <a:round/>
                      <a:headEnd type="none" w="med" len="med"/>
                      <a:tailEnd type="none" w="med" len="med"/>
                    </a:lnT>
                    <a:solidFill>
                      <a:srgbClr val="122543"/>
                    </a:solidFill>
                  </a:tcPr>
                </a:tc>
                <a:tc>
                  <a:txBody>
                    <a:bodyPr/>
                    <a:lstStyle/>
                    <a:p>
                      <a:r>
                        <a:rPr lang="lv-LV" sz="1400" dirty="0">
                          <a:solidFill>
                            <a:schemeClr val="bg1"/>
                          </a:solidFill>
                          <a:latin typeface="Verdana" panose="020B0604030504040204" pitchFamily="34" charset="0"/>
                          <a:ea typeface="Verdana" panose="020B0604030504040204" pitchFamily="34" charset="0"/>
                        </a:rPr>
                        <a:t>5.2.1.1. pasākums</a:t>
                      </a:r>
                    </a:p>
                  </a:txBody>
                  <a:tcPr>
                    <a:lnT w="9525" cap="flat" cmpd="sng" algn="ctr">
                      <a:solidFill>
                        <a:schemeClr val="tx1"/>
                      </a:solidFill>
                      <a:prstDash val="solid"/>
                      <a:round/>
                      <a:headEnd type="none" w="med" len="med"/>
                      <a:tailEnd type="none" w="med" len="med"/>
                    </a:lnT>
                    <a:solidFill>
                      <a:srgbClr val="122543"/>
                    </a:solidFill>
                  </a:tcPr>
                </a:tc>
                <a:tc>
                  <a:txBody>
                    <a:bodyPr/>
                    <a:lstStyle/>
                    <a:p>
                      <a:r>
                        <a:rPr lang="lv-LV" sz="1400" dirty="0">
                          <a:solidFill>
                            <a:schemeClr val="bg1"/>
                          </a:solidFill>
                          <a:latin typeface="Verdana" panose="020B0604030504040204" pitchFamily="34" charset="0"/>
                          <a:ea typeface="Verdana" panose="020B0604030504040204" pitchFamily="34" charset="0"/>
                        </a:rPr>
                        <a:t>EEZ FI atbalsta pasākums patvertnēm</a:t>
                      </a:r>
                    </a:p>
                  </a:txBody>
                  <a:tcPr>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solidFill>
                      <a:srgbClr val="122543"/>
                    </a:solidFill>
                  </a:tcPr>
                </a:tc>
                <a:extLst>
                  <a:ext uri="{0D108BD9-81ED-4DB2-BD59-A6C34878D82A}">
                    <a16:rowId xmlns:a16="http://schemas.microsoft.com/office/drawing/2014/main" val="4208592266"/>
                  </a:ext>
                </a:extLst>
              </a:tr>
              <a:tr h="933366">
                <a:tc>
                  <a:txBody>
                    <a:bodyPr/>
                    <a:lstStyle/>
                    <a:p>
                      <a:pPr algn="l"/>
                      <a:r>
                        <a:rPr lang="lv-LV" sz="1400" b="1" dirty="0">
                          <a:latin typeface="Verdana" panose="020B0604030504040204" pitchFamily="34" charset="0"/>
                          <a:ea typeface="Verdana" panose="020B0604030504040204" pitchFamily="34" charset="0"/>
                        </a:rPr>
                        <a:t>Finansējuma modelis</a:t>
                      </a:r>
                    </a:p>
                  </a:txBody>
                  <a:tcPr anchor="ctr">
                    <a:lnL w="9525" cap="flat" cmpd="sng" algn="ctr">
                      <a:solidFill>
                        <a:schemeClr val="tx1"/>
                      </a:solidFill>
                      <a:prstDash val="solid"/>
                      <a:round/>
                      <a:headEnd type="none" w="med" len="med"/>
                      <a:tailEnd type="none" w="med" len="med"/>
                    </a:lnL>
                  </a:tcPr>
                </a:tc>
                <a:tc>
                  <a:txBody>
                    <a:bodyPr/>
                    <a:lstStyle/>
                    <a:p>
                      <a:pPr algn="l"/>
                      <a:r>
                        <a:rPr lang="lv-LV" sz="1400" dirty="0">
                          <a:latin typeface="Verdana" panose="020B0604030504040204" pitchFamily="34" charset="0"/>
                          <a:ea typeface="Verdana" panose="020B0604030504040204" pitchFamily="34" charset="0"/>
                        </a:rPr>
                        <a:t>Maksimālais ERAF finansējums katram objektam(patvertnei) EUR 38 941 + vismaz 15% līdzfinansējums no kopējām izmaksām. Kopējais finansējums vienam objektam </a:t>
                      </a:r>
                    </a:p>
                    <a:p>
                      <a:pPr algn="l"/>
                      <a:r>
                        <a:rPr lang="lv-LV" sz="1400" dirty="0">
                          <a:latin typeface="Verdana" panose="020B0604030504040204" pitchFamily="34" charset="0"/>
                          <a:ea typeface="Verdana" panose="020B0604030504040204" pitchFamily="34" charset="0"/>
                        </a:rPr>
                        <a:t>EUR 45 813.</a:t>
                      </a:r>
                    </a:p>
                  </a:txBody>
                  <a:tcPr anchor="ctr"/>
                </a:tc>
                <a:tc>
                  <a:txBody>
                    <a:bodyPr/>
                    <a:lstStyle/>
                    <a:p>
                      <a:pPr algn="l"/>
                      <a:r>
                        <a:rPr lang="lv-LV" sz="1400" b="1" dirty="0">
                          <a:latin typeface="Verdana" panose="020B0604030504040204" pitchFamily="34" charset="0"/>
                          <a:ea typeface="Verdana" panose="020B0604030504040204" pitchFamily="34" charset="0"/>
                        </a:rPr>
                        <a:t>Finansējuma gradācija pēc objekta </a:t>
                      </a:r>
                      <a:r>
                        <a:rPr lang="lv-LV" sz="1400" b="1" dirty="0" err="1">
                          <a:latin typeface="Verdana" panose="020B0604030504040204" pitchFamily="34" charset="0"/>
                          <a:ea typeface="Verdana" panose="020B0604030504040204" pitchFamily="34" charset="0"/>
                        </a:rPr>
                        <a:t>personietilpības</a:t>
                      </a:r>
                      <a:endParaRPr lang="lv-LV" sz="1400" b="1" dirty="0">
                        <a:latin typeface="Verdana" panose="020B0604030504040204" pitchFamily="34" charset="0"/>
                        <a:ea typeface="Verdana" panose="020B0604030504040204" pitchFamily="34" charset="0"/>
                      </a:endParaRPr>
                    </a:p>
                    <a:p>
                      <a:pPr algn="just"/>
                      <a:endParaRPr lang="lv-LV" sz="1400" b="0" dirty="0">
                        <a:latin typeface="Verdana" panose="020B0604030504040204" pitchFamily="34" charset="0"/>
                        <a:ea typeface="Verdana" panose="020B0604030504040204" pitchFamily="34" charset="0"/>
                      </a:endParaRPr>
                    </a:p>
                  </a:txBody>
                  <a:tcPr anchor="ctr">
                    <a:lnR w="952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913999288"/>
                  </a:ext>
                </a:extLst>
              </a:tr>
              <a:tr h="1437703">
                <a:tc>
                  <a:txBody>
                    <a:bodyPr/>
                    <a:lstStyle/>
                    <a:p>
                      <a:pPr algn="l"/>
                      <a:r>
                        <a:rPr lang="lv-LV" sz="1400" b="1" dirty="0">
                          <a:latin typeface="Verdana" panose="020B0604030504040204" pitchFamily="34" charset="0"/>
                          <a:ea typeface="Verdana" panose="020B0604030504040204" pitchFamily="34" charset="0"/>
                        </a:rPr>
                        <a:t>Kopējais finansējums</a:t>
                      </a:r>
                    </a:p>
                  </a:txBody>
                  <a:tcPr anchor="ctr">
                    <a:lnL w="9525" cap="flat" cmpd="sng" algn="ctr">
                      <a:solidFill>
                        <a:schemeClr val="tx1"/>
                      </a:solidFill>
                      <a:prstDash val="solid"/>
                      <a:round/>
                      <a:headEnd type="none" w="med" len="med"/>
                      <a:tailEnd type="none" w="med" len="med"/>
                    </a:lnL>
                  </a:tcPr>
                </a:tc>
                <a:tc>
                  <a:txBody>
                    <a:bodyPr/>
                    <a:lstStyle/>
                    <a:p>
                      <a:pPr algn="just"/>
                      <a:r>
                        <a:rPr lang="lv-LV" sz="1400" dirty="0">
                          <a:latin typeface="Verdana" panose="020B0604030504040204" pitchFamily="34" charset="0"/>
                          <a:ea typeface="Verdana" panose="020B0604030504040204" pitchFamily="34" charset="0"/>
                        </a:rPr>
                        <a:t>EUR 26 113 520</a:t>
                      </a:r>
                    </a:p>
                    <a:p>
                      <a:pPr algn="just"/>
                      <a:endParaRPr lang="lv-LV" sz="1400" dirty="0">
                        <a:latin typeface="Verdana" panose="020B0604030504040204" pitchFamily="34" charset="0"/>
                        <a:ea typeface="Verdana" panose="020B0604030504040204" pitchFamily="34" charset="0"/>
                      </a:endParaRPr>
                    </a:p>
                    <a:p>
                      <a:pPr algn="just"/>
                      <a:r>
                        <a:rPr lang="lv-LV" sz="1400" dirty="0">
                          <a:latin typeface="Verdana" panose="020B0604030504040204" pitchFamily="34" charset="0"/>
                          <a:ea typeface="Verdana" panose="020B0604030504040204" pitchFamily="34" charset="0"/>
                        </a:rPr>
                        <a:t>ERAF</a:t>
                      </a:r>
                      <a:r>
                        <a:rPr lang="lv-LV" sz="1400" baseline="30000" dirty="0">
                          <a:latin typeface="Verdana" panose="020B0604030504040204" pitchFamily="34" charset="0"/>
                          <a:ea typeface="Verdana" panose="020B0604030504040204" pitchFamily="34" charset="0"/>
                        </a:rPr>
                        <a:t>6</a:t>
                      </a:r>
                      <a:r>
                        <a:rPr lang="lv-LV" sz="1400" dirty="0">
                          <a:latin typeface="Verdana" panose="020B0604030504040204" pitchFamily="34" charset="0"/>
                          <a:ea typeface="Verdana" panose="020B0604030504040204" pitchFamily="34" charset="0"/>
                        </a:rPr>
                        <a:t> līdzfinansējuma likme – 85%</a:t>
                      </a:r>
                    </a:p>
                    <a:p>
                      <a:pPr algn="just"/>
                      <a:endParaRPr lang="lv-LV" sz="1400" dirty="0">
                        <a:latin typeface="Verdana" panose="020B0604030504040204" pitchFamily="34" charset="0"/>
                        <a:ea typeface="Verdana" panose="020B0604030504040204" pitchFamily="34" charset="0"/>
                      </a:endParaRPr>
                    </a:p>
                    <a:p>
                      <a:pPr algn="just"/>
                      <a:r>
                        <a:rPr lang="lv-LV" sz="1400" dirty="0">
                          <a:latin typeface="Verdana" panose="020B0604030504040204" pitchFamily="34" charset="0"/>
                          <a:ea typeface="Verdana" panose="020B0604030504040204" pitchFamily="34" charset="0"/>
                        </a:rPr>
                        <a:t>Nacionālā līdzfinansējuma likme - 15%</a:t>
                      </a:r>
                    </a:p>
                  </a:txBody>
                  <a:tcPr anchor="ctr"/>
                </a:tc>
                <a:tc>
                  <a:txBody>
                    <a:bodyPr/>
                    <a:lstStyle/>
                    <a:p>
                      <a:pPr algn="just"/>
                      <a:r>
                        <a:rPr lang="lv-LV" sz="1400" b="0" dirty="0">
                          <a:latin typeface="Verdana" panose="020B0604030504040204" pitchFamily="34" charset="0"/>
                          <a:ea typeface="Verdana" panose="020B0604030504040204" pitchFamily="34" charset="0"/>
                        </a:rPr>
                        <a:t>Līdz EUR 32 288 235, t. sk.</a:t>
                      </a:r>
                    </a:p>
                    <a:p>
                      <a:pPr algn="just"/>
                      <a:r>
                        <a:rPr lang="lv-LV" sz="1400" b="0" dirty="0">
                          <a:latin typeface="Verdana" panose="020B0604030504040204" pitchFamily="34" charset="0"/>
                          <a:ea typeface="Verdana" panose="020B0604030504040204" pitchFamily="34" charset="0"/>
                        </a:rPr>
                        <a:t>Provizoriski EUR 24 676 146 – patvertnēm</a:t>
                      </a:r>
                    </a:p>
                    <a:p>
                      <a:pPr algn="l"/>
                      <a:endParaRPr lang="lv-LV" sz="1200" b="0" dirty="0">
                        <a:latin typeface="Verdana" panose="020B0604030504040204" pitchFamily="34" charset="0"/>
                        <a:ea typeface="Verdana" panose="020B0604030504040204" pitchFamily="34" charset="0"/>
                      </a:endParaRPr>
                    </a:p>
                    <a:p>
                      <a:pPr algn="just"/>
                      <a:r>
                        <a:rPr lang="lv-LV" sz="1400" b="0" dirty="0">
                          <a:solidFill>
                            <a:schemeClr val="tx1"/>
                          </a:solidFill>
                          <a:latin typeface="Verdana" panose="020B0604030504040204" pitchFamily="34" charset="0"/>
                          <a:ea typeface="Verdana" panose="020B0604030504040204" pitchFamily="34" charset="0"/>
                        </a:rPr>
                        <a:t>EEZ FI </a:t>
                      </a:r>
                      <a:r>
                        <a:rPr lang="lv-LV" sz="1400" b="0" dirty="0" err="1">
                          <a:solidFill>
                            <a:schemeClr val="tx1"/>
                          </a:solidFill>
                          <a:latin typeface="Verdana" panose="020B0604030504040204" pitchFamily="34" charset="0"/>
                          <a:ea typeface="Verdana" panose="020B0604030504040204" pitchFamily="34" charset="0"/>
                        </a:rPr>
                        <a:t>granta</a:t>
                      </a:r>
                      <a:r>
                        <a:rPr lang="lv-LV" sz="1400" b="0" dirty="0">
                          <a:solidFill>
                            <a:schemeClr val="tx1"/>
                          </a:solidFill>
                          <a:latin typeface="Verdana" panose="020B0604030504040204" pitchFamily="34" charset="0"/>
                          <a:ea typeface="Verdana" panose="020B0604030504040204" pitchFamily="34" charset="0"/>
                        </a:rPr>
                        <a:t> likme – 85%</a:t>
                      </a:r>
                    </a:p>
                    <a:p>
                      <a:pPr algn="just"/>
                      <a:endParaRPr lang="lv-LV" sz="1400" b="0" dirty="0">
                        <a:solidFill>
                          <a:schemeClr val="tx1"/>
                        </a:solidFill>
                        <a:latin typeface="Verdana" panose="020B0604030504040204" pitchFamily="34" charset="0"/>
                        <a:ea typeface="Verdana" panose="020B0604030504040204" pitchFamily="34" charset="0"/>
                      </a:endParaRPr>
                    </a:p>
                    <a:p>
                      <a:pPr algn="just"/>
                      <a:r>
                        <a:rPr lang="lv-LV" sz="1400" b="0" dirty="0">
                          <a:solidFill>
                            <a:schemeClr val="tx1"/>
                          </a:solidFill>
                          <a:latin typeface="Verdana" panose="020B0604030504040204" pitchFamily="34" charset="0"/>
                          <a:ea typeface="Verdana" panose="020B0604030504040204" pitchFamily="34" charset="0"/>
                        </a:rPr>
                        <a:t>Valsts līdzfinansējuma likme – 15 % </a:t>
                      </a:r>
                    </a:p>
                  </a:txBody>
                  <a:tcPr anchor="ctr">
                    <a:lnR w="952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836574471"/>
                  </a:ext>
                </a:extLst>
              </a:tr>
              <a:tr h="766775">
                <a:tc>
                  <a:txBody>
                    <a:bodyPr/>
                    <a:lstStyle/>
                    <a:p>
                      <a:pPr algn="l"/>
                      <a:r>
                        <a:rPr lang="lv-LV" sz="1400" b="1" dirty="0">
                          <a:latin typeface="Verdana" panose="020B0604030504040204" pitchFamily="34" charset="0"/>
                          <a:ea typeface="Verdana" panose="020B0604030504040204" pitchFamily="34" charset="0"/>
                        </a:rPr>
                        <a:t>Laika periods projektu īstenošanai</a:t>
                      </a:r>
                    </a:p>
                  </a:txBody>
                  <a:tcPr anchor="ctr">
                    <a:lnL w="9525" cap="flat" cmpd="sng" algn="ctr">
                      <a:solidFill>
                        <a:schemeClr val="tx1"/>
                      </a:solidFill>
                      <a:prstDash val="solid"/>
                      <a:round/>
                      <a:headEnd type="none" w="med" len="med"/>
                      <a:tailEnd type="none" w="med" len="med"/>
                    </a:lnL>
                    <a:lnB w="9525" cap="flat" cmpd="sng" algn="ctr">
                      <a:solidFill>
                        <a:schemeClr val="tx1"/>
                      </a:solidFill>
                      <a:prstDash val="solid"/>
                      <a:round/>
                      <a:headEnd type="none" w="med" len="med"/>
                      <a:tailEnd type="none" w="med" len="med"/>
                    </a:lnB>
                  </a:tcPr>
                </a:tc>
                <a:tc>
                  <a:txBody>
                    <a:bodyPr/>
                    <a:lstStyle/>
                    <a:p>
                      <a:pPr algn="just"/>
                      <a:r>
                        <a:rPr lang="lv-LV" sz="1400" dirty="0">
                          <a:latin typeface="Verdana" panose="020B0604030504040204" pitchFamily="34" charset="0"/>
                          <a:ea typeface="Verdana" panose="020B0604030504040204" pitchFamily="34" charset="0"/>
                        </a:rPr>
                        <a:t>2025-2027(2029)</a:t>
                      </a:r>
                    </a:p>
                  </a:txBody>
                  <a:tcPr anchor="ctr">
                    <a:lnB w="9525" cap="flat" cmpd="sng" algn="ctr">
                      <a:solidFill>
                        <a:schemeClr val="tx1"/>
                      </a:solidFill>
                      <a:prstDash val="solid"/>
                      <a:round/>
                      <a:headEnd type="none" w="med" len="med"/>
                      <a:tailEnd type="none" w="med" len="med"/>
                    </a:lnB>
                  </a:tcPr>
                </a:tc>
                <a:tc>
                  <a:txBody>
                    <a:bodyPr/>
                    <a:lstStyle/>
                    <a:p>
                      <a:pPr algn="just"/>
                      <a:r>
                        <a:rPr lang="lv-LV" sz="1400" b="0" dirty="0">
                          <a:latin typeface="Verdana" panose="020B0604030504040204" pitchFamily="34" charset="0"/>
                          <a:ea typeface="Verdana" panose="020B0604030504040204" pitchFamily="34" charset="0"/>
                        </a:rPr>
                        <a:t>2027-2029</a:t>
                      </a:r>
                    </a:p>
                  </a:txBody>
                  <a:tcPr anchor="ctr">
                    <a:lnR w="9525" cap="flat" cmpd="sng" algn="ctr">
                      <a:solidFill>
                        <a:schemeClr val="tx1"/>
                      </a:solidFill>
                      <a:prstDash val="solid"/>
                      <a:round/>
                      <a:headEnd type="none" w="med" len="med"/>
                      <a:tailEnd type="none" w="med" len="med"/>
                    </a:lnR>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6508718"/>
                  </a:ext>
                </a:extLst>
              </a:tr>
            </a:tbl>
          </a:graphicData>
        </a:graphic>
      </p:graphicFrame>
      <p:sp>
        <p:nvSpPr>
          <p:cNvPr id="6" name="Slide Number Placeholder 5">
            <a:extLst>
              <a:ext uri="{FF2B5EF4-FFF2-40B4-BE49-F238E27FC236}">
                <a16:creationId xmlns:a16="http://schemas.microsoft.com/office/drawing/2014/main" id="{153BEF8F-E244-4071-B21B-3C32FC8DB0D4}"/>
              </a:ext>
            </a:extLst>
          </p:cNvPr>
          <p:cNvSpPr>
            <a:spLocks noGrp="1"/>
          </p:cNvSpPr>
          <p:nvPr>
            <p:ph type="sldNum" sz="quarter" idx="13"/>
          </p:nvPr>
        </p:nvSpPr>
        <p:spPr/>
        <p:txBody>
          <a:bodyPr/>
          <a:lstStyle/>
          <a:p>
            <a:fld id="{C6CAC5F8-526A-4F13-937C-54D90F73E62D}" type="slidenum">
              <a:rPr lang="en-US" altLang="lv-LV" smtClean="0"/>
              <a:pPr/>
              <a:t>11</a:t>
            </a:fld>
            <a:endParaRPr lang="en-US" altLang="lv-LV"/>
          </a:p>
        </p:txBody>
      </p:sp>
      <p:sp>
        <p:nvSpPr>
          <p:cNvPr id="3" name="TextBox 2">
            <a:extLst>
              <a:ext uri="{FF2B5EF4-FFF2-40B4-BE49-F238E27FC236}">
                <a16:creationId xmlns:a16="http://schemas.microsoft.com/office/drawing/2014/main" id="{162A1EAF-DCFC-48EA-BEF3-D3AE0E00FBF7}"/>
              </a:ext>
            </a:extLst>
          </p:cNvPr>
          <p:cNvSpPr txBox="1"/>
          <p:nvPr/>
        </p:nvSpPr>
        <p:spPr>
          <a:xfrm>
            <a:off x="0" y="6581001"/>
            <a:ext cx="3695700" cy="276999"/>
          </a:xfrm>
          <a:prstGeom prst="rect">
            <a:avLst/>
          </a:prstGeom>
          <a:noFill/>
        </p:spPr>
        <p:txBody>
          <a:bodyPr wrap="square" rtlCol="0">
            <a:spAutoFit/>
          </a:bodyPr>
          <a:lstStyle/>
          <a:p>
            <a:r>
              <a:rPr lang="lv-LV" sz="1200" baseline="30000" dirty="0">
                <a:latin typeface="Verdana" panose="020B0604030504040204" pitchFamily="34" charset="0"/>
                <a:ea typeface="Verdana" panose="020B0604030504040204" pitchFamily="34" charset="0"/>
              </a:rPr>
              <a:t>6 </a:t>
            </a:r>
            <a:r>
              <a:rPr lang="lv-LV" sz="1200" dirty="0">
                <a:latin typeface="Verdana" panose="020B0604030504040204" pitchFamily="34" charset="0"/>
                <a:ea typeface="Verdana" panose="020B0604030504040204" pitchFamily="34" charset="0"/>
              </a:rPr>
              <a:t>Eiropas Reģionālās attīstības fonds</a:t>
            </a:r>
          </a:p>
        </p:txBody>
      </p:sp>
    </p:spTree>
    <p:extLst>
      <p:ext uri="{BB962C8B-B14F-4D97-AF65-F5344CB8AC3E}">
        <p14:creationId xmlns:p14="http://schemas.microsoft.com/office/powerpoint/2010/main" val="2871317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10F7B-CE17-4350-B275-8AA3CD7DADAC}"/>
              </a:ext>
            </a:extLst>
          </p:cNvPr>
          <p:cNvSpPr>
            <a:spLocks noGrp="1"/>
          </p:cNvSpPr>
          <p:nvPr>
            <p:ph type="title"/>
          </p:nvPr>
        </p:nvSpPr>
        <p:spPr>
          <a:xfrm>
            <a:off x="3454400" y="381000"/>
            <a:ext cx="6437745" cy="1013691"/>
          </a:xfrm>
        </p:spPr>
        <p:txBody>
          <a:bodyPr anchor="ctr">
            <a:normAutofit/>
          </a:bodyPr>
          <a:lstStyle/>
          <a:p>
            <a:r>
              <a:rPr lang="lv-LV" dirty="0"/>
              <a:t>EEZ FI atbalsta pasākuma patvertņu finansējuma gradācija</a:t>
            </a:r>
            <a:endParaRPr lang="lv-LV" sz="3600" dirty="0"/>
          </a:p>
        </p:txBody>
      </p:sp>
      <p:graphicFrame>
        <p:nvGraphicFramePr>
          <p:cNvPr id="7" name="Table 7">
            <a:extLst>
              <a:ext uri="{FF2B5EF4-FFF2-40B4-BE49-F238E27FC236}">
                <a16:creationId xmlns:a16="http://schemas.microsoft.com/office/drawing/2014/main" id="{DFD1E9AC-8596-4ECD-9008-76AD3FE271CE}"/>
              </a:ext>
            </a:extLst>
          </p:cNvPr>
          <p:cNvGraphicFramePr>
            <a:graphicFrameLocks noGrp="1"/>
          </p:cNvGraphicFramePr>
          <p:nvPr>
            <p:ph idx="1"/>
            <p:extLst>
              <p:ext uri="{D42A27DB-BD31-4B8C-83A1-F6EECF244321}">
                <p14:modId xmlns:p14="http://schemas.microsoft.com/office/powerpoint/2010/main" val="3912932423"/>
              </p:ext>
            </p:extLst>
          </p:nvPr>
        </p:nvGraphicFramePr>
        <p:xfrm>
          <a:off x="947792" y="2272431"/>
          <a:ext cx="10296415" cy="3429028"/>
        </p:xfrm>
        <a:graphic>
          <a:graphicData uri="http://schemas.openxmlformats.org/drawingml/2006/table">
            <a:tbl>
              <a:tblPr firstRow="1" bandRow="1">
                <a:tableStyleId>{5C22544A-7EE6-4342-B048-85BDC9FD1C3A}</a:tableStyleId>
              </a:tblPr>
              <a:tblGrid>
                <a:gridCol w="5866696">
                  <a:extLst>
                    <a:ext uri="{9D8B030D-6E8A-4147-A177-3AD203B41FA5}">
                      <a16:colId xmlns:a16="http://schemas.microsoft.com/office/drawing/2014/main" val="3278272005"/>
                    </a:ext>
                  </a:extLst>
                </a:gridCol>
                <a:gridCol w="4429719">
                  <a:extLst>
                    <a:ext uri="{9D8B030D-6E8A-4147-A177-3AD203B41FA5}">
                      <a16:colId xmlns:a16="http://schemas.microsoft.com/office/drawing/2014/main" val="1261931066"/>
                    </a:ext>
                  </a:extLst>
                </a:gridCol>
              </a:tblGrid>
              <a:tr h="411508">
                <a:tc>
                  <a:txBody>
                    <a:bodyPr/>
                    <a:lstStyle/>
                    <a:p>
                      <a:r>
                        <a:rPr lang="lv-LV" sz="1800" dirty="0">
                          <a:solidFill>
                            <a:schemeClr val="bg1"/>
                          </a:solidFill>
                          <a:latin typeface="Verdana" panose="020B0604030504040204" pitchFamily="34" charset="0"/>
                          <a:ea typeface="Verdana" panose="020B0604030504040204" pitchFamily="34" charset="0"/>
                        </a:rPr>
                        <a:t>Objekta (patvertnes) </a:t>
                      </a:r>
                      <a:r>
                        <a:rPr lang="lv-LV" sz="1800" dirty="0" err="1">
                          <a:solidFill>
                            <a:schemeClr val="bg1"/>
                          </a:solidFill>
                          <a:latin typeface="Verdana" panose="020B0604030504040204" pitchFamily="34" charset="0"/>
                          <a:ea typeface="Verdana" panose="020B0604030504040204" pitchFamily="34" charset="0"/>
                        </a:rPr>
                        <a:t>personietilpība</a:t>
                      </a:r>
                      <a:endParaRPr lang="lv-LV" sz="1800" dirty="0">
                        <a:solidFill>
                          <a:schemeClr val="bg1"/>
                        </a:solidFill>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122543"/>
                    </a:solidFill>
                  </a:tcPr>
                </a:tc>
                <a:tc>
                  <a:txBody>
                    <a:bodyPr/>
                    <a:lstStyle/>
                    <a:p>
                      <a:r>
                        <a:rPr lang="lv-LV" sz="1800" dirty="0">
                          <a:solidFill>
                            <a:schemeClr val="bg1"/>
                          </a:solidFill>
                          <a:latin typeface="Verdana" panose="020B0604030504040204" pitchFamily="34" charset="0"/>
                          <a:ea typeface="Verdana" panose="020B0604030504040204" pitchFamily="34" charset="0"/>
                        </a:rPr>
                        <a:t>Finansējuma gradācija</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122543"/>
                    </a:solidFill>
                  </a:tcPr>
                </a:tc>
                <a:extLst>
                  <a:ext uri="{0D108BD9-81ED-4DB2-BD59-A6C34878D82A}">
                    <a16:rowId xmlns:a16="http://schemas.microsoft.com/office/drawing/2014/main" val="4208592266"/>
                  </a:ext>
                </a:extLst>
              </a:tr>
              <a:tr h="669592">
                <a:tc>
                  <a:txBody>
                    <a:bodyPr/>
                    <a:lstStyle/>
                    <a:p>
                      <a:pPr algn="l"/>
                      <a:r>
                        <a:rPr lang="lv-LV" sz="1400" b="0" dirty="0">
                          <a:latin typeface="Verdana" panose="020B0604030504040204" pitchFamily="34" charset="0"/>
                          <a:ea typeface="Verdana" panose="020B0604030504040204" pitchFamily="34" charset="0"/>
                        </a:rPr>
                        <a:t>Patvertnes lietderīga platība/ VUGD vadlīnijās noteiktā platība personai=</a:t>
                      </a:r>
                    </a:p>
                    <a:p>
                      <a:pPr algn="l"/>
                      <a:r>
                        <a:rPr lang="lv-LV" sz="1400" b="0" dirty="0">
                          <a:latin typeface="Verdana" panose="020B0604030504040204" pitchFamily="34" charset="0"/>
                          <a:ea typeface="Verdana" panose="020B0604030504040204" pitchFamily="34" charset="0"/>
                        </a:rPr>
                        <a:t>= no 20 m</a:t>
                      </a:r>
                      <a:r>
                        <a:rPr lang="lv-LV" sz="1400" b="0" baseline="30000" dirty="0">
                          <a:latin typeface="Verdana" panose="020B0604030504040204" pitchFamily="34" charset="0"/>
                          <a:ea typeface="Verdana" panose="020B0604030504040204" pitchFamily="34" charset="0"/>
                        </a:rPr>
                        <a:t>2</a:t>
                      </a:r>
                      <a:r>
                        <a:rPr lang="lv-LV" sz="1400" b="0" dirty="0">
                          <a:latin typeface="Verdana" panose="020B0604030504040204" pitchFamily="34" charset="0"/>
                          <a:ea typeface="Verdana" panose="020B0604030504040204" pitchFamily="34" charset="0"/>
                        </a:rPr>
                        <a:t> līdz 375 m</a:t>
                      </a:r>
                      <a:r>
                        <a:rPr lang="lv-LV" sz="1400" b="0" baseline="30000" dirty="0">
                          <a:latin typeface="Verdana" panose="020B0604030504040204" pitchFamily="34" charset="0"/>
                          <a:ea typeface="Verdana" panose="020B0604030504040204" pitchFamily="34" charset="0"/>
                        </a:rPr>
                        <a:t>2 </a:t>
                      </a:r>
                      <a:r>
                        <a:rPr lang="lv-LV" sz="1400" b="0" dirty="0">
                          <a:latin typeface="Verdana" panose="020B0604030504040204" pitchFamily="34" charset="0"/>
                          <a:ea typeface="Verdana" panose="020B0604030504040204" pitchFamily="34" charset="0"/>
                        </a:rPr>
                        <a:t>/0,75m</a:t>
                      </a:r>
                      <a:r>
                        <a:rPr lang="lv-LV" sz="1400" b="0" baseline="30000" dirty="0">
                          <a:latin typeface="Verdana" panose="020B0604030504040204" pitchFamily="34" charset="0"/>
                          <a:ea typeface="Verdana" panose="020B0604030504040204" pitchFamily="34" charset="0"/>
                        </a:rPr>
                        <a:t>2</a:t>
                      </a:r>
                      <a:r>
                        <a:rPr lang="lv-LV" sz="1400" b="0" dirty="0">
                          <a:latin typeface="Verdana" panose="020B0604030504040204" pitchFamily="34" charset="0"/>
                          <a:ea typeface="Verdana" panose="020B0604030504040204" pitchFamily="34" charset="0"/>
                        </a:rPr>
                        <a:t>=</a:t>
                      </a:r>
                    </a:p>
                    <a:p>
                      <a:pPr algn="l"/>
                      <a:r>
                        <a:rPr lang="lv-LV" sz="1800" b="1" dirty="0">
                          <a:latin typeface="Verdana" panose="020B0604030504040204" pitchFamily="34" charset="0"/>
                          <a:ea typeface="Verdana" panose="020B0604030504040204" pitchFamily="34" charset="0"/>
                        </a:rPr>
                        <a:t>= no 26 līdz 500 personām</a:t>
                      </a:r>
                    </a:p>
                  </a:txBody>
                  <a:tcPr anchor="ctr">
                    <a:lnL w="12700" cap="flat" cmpd="sng" algn="ctr">
                      <a:solidFill>
                        <a:schemeClr val="tx1"/>
                      </a:solidFill>
                      <a:prstDash val="solid"/>
                      <a:round/>
                      <a:headEnd type="none" w="med" len="med"/>
                      <a:tailEnd type="none" w="med" len="med"/>
                    </a:lnL>
                  </a:tcPr>
                </a:tc>
                <a:tc>
                  <a:txBody>
                    <a:bodyPr/>
                    <a:lstStyle/>
                    <a:p>
                      <a:pPr algn="just"/>
                      <a:r>
                        <a:rPr lang="lv-LV" sz="1400" dirty="0">
                          <a:latin typeface="Verdana" panose="020B0604030504040204" pitchFamily="34" charset="0"/>
                          <a:ea typeface="Verdana" panose="020B0604030504040204" pitchFamily="34" charset="0"/>
                        </a:rPr>
                        <a:t>EEZ FI 85 % grants + 15% līdzfinansējums = </a:t>
                      </a:r>
                    </a:p>
                    <a:p>
                      <a:pPr algn="just"/>
                      <a:r>
                        <a:rPr lang="lv-LV" sz="1400" dirty="0">
                          <a:latin typeface="Verdana" panose="020B0604030504040204" pitchFamily="34" charset="0"/>
                          <a:ea typeface="Verdana" panose="020B0604030504040204" pitchFamily="34" charset="0"/>
                        </a:rPr>
                        <a:t>= EUR 41 609 + EUR 7 343 =</a:t>
                      </a:r>
                    </a:p>
                    <a:p>
                      <a:pPr algn="just"/>
                      <a:r>
                        <a:rPr lang="lv-LV" sz="1800" b="1" dirty="0">
                          <a:latin typeface="Verdana" panose="020B0604030504040204" pitchFamily="34" charset="0"/>
                          <a:ea typeface="Verdana" panose="020B0604030504040204" pitchFamily="34" charset="0"/>
                        </a:rPr>
                        <a:t>= EUR 48 952</a:t>
                      </a:r>
                    </a:p>
                  </a:txBody>
                  <a:tcPr anchor="ct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913999288"/>
                  </a:ext>
                </a:extLst>
              </a:tr>
              <a:tr h="414780">
                <a:tc>
                  <a:txBody>
                    <a:bodyPr/>
                    <a:lstStyle/>
                    <a:p>
                      <a:pPr algn="l"/>
                      <a:r>
                        <a:rPr lang="lv-LV" sz="1400" b="0" dirty="0">
                          <a:latin typeface="Verdana" panose="020B0604030504040204" pitchFamily="34" charset="0"/>
                          <a:ea typeface="Verdana" panose="020B0604030504040204" pitchFamily="34" charset="0"/>
                        </a:rPr>
                        <a:t>Patvertnes lietderīga platība/ VUGD vadlīnijās noteiktā platība personai=</a:t>
                      </a:r>
                    </a:p>
                    <a:p>
                      <a:pPr algn="l"/>
                      <a:r>
                        <a:rPr lang="lv-LV" sz="1400" b="0" dirty="0">
                          <a:latin typeface="Verdana" panose="020B0604030504040204" pitchFamily="34" charset="0"/>
                          <a:ea typeface="Verdana" panose="020B0604030504040204" pitchFamily="34" charset="0"/>
                        </a:rPr>
                        <a:t>= no 376 m</a:t>
                      </a:r>
                      <a:r>
                        <a:rPr lang="lv-LV" sz="1400" b="0" baseline="30000" dirty="0">
                          <a:latin typeface="Verdana" panose="020B0604030504040204" pitchFamily="34" charset="0"/>
                          <a:ea typeface="Verdana" panose="020B0604030504040204" pitchFamily="34" charset="0"/>
                        </a:rPr>
                        <a:t>2</a:t>
                      </a:r>
                      <a:r>
                        <a:rPr lang="lv-LV" sz="1400" b="0" dirty="0">
                          <a:latin typeface="Verdana" panose="020B0604030504040204" pitchFamily="34" charset="0"/>
                          <a:ea typeface="Verdana" panose="020B0604030504040204" pitchFamily="34" charset="0"/>
                        </a:rPr>
                        <a:t> līdz 750 m</a:t>
                      </a:r>
                      <a:r>
                        <a:rPr lang="lv-LV" sz="1400" b="0" baseline="30000" dirty="0">
                          <a:latin typeface="Verdana" panose="020B0604030504040204" pitchFamily="34" charset="0"/>
                          <a:ea typeface="Verdana" panose="020B0604030504040204" pitchFamily="34" charset="0"/>
                        </a:rPr>
                        <a:t>2 </a:t>
                      </a:r>
                      <a:r>
                        <a:rPr lang="lv-LV" sz="1400" b="0" dirty="0">
                          <a:latin typeface="Verdana" panose="020B0604030504040204" pitchFamily="34" charset="0"/>
                          <a:ea typeface="Verdana" panose="020B0604030504040204" pitchFamily="34" charset="0"/>
                        </a:rPr>
                        <a:t>/0,75m</a:t>
                      </a:r>
                      <a:r>
                        <a:rPr lang="lv-LV" sz="1400" b="0" baseline="30000" dirty="0">
                          <a:latin typeface="Verdana" panose="020B0604030504040204" pitchFamily="34" charset="0"/>
                          <a:ea typeface="Verdana" panose="020B0604030504040204" pitchFamily="34" charset="0"/>
                        </a:rPr>
                        <a:t>2</a:t>
                      </a:r>
                      <a:r>
                        <a:rPr lang="lv-LV" sz="1400" b="0" dirty="0">
                          <a:latin typeface="Verdana" panose="020B0604030504040204" pitchFamily="34" charset="0"/>
                          <a:ea typeface="Verdana" panose="020B0604030504040204" pitchFamily="34" charset="0"/>
                        </a:rPr>
                        <a:t>=</a:t>
                      </a:r>
                      <a:endParaRPr lang="lv-LV" sz="1800" b="1" dirty="0">
                        <a:latin typeface="Verdana" panose="020B0604030504040204" pitchFamily="34" charset="0"/>
                        <a:ea typeface="Verdana" panose="020B0604030504040204" pitchFamily="34" charset="0"/>
                      </a:endParaRPr>
                    </a:p>
                    <a:p>
                      <a:pPr algn="l"/>
                      <a:r>
                        <a:rPr lang="lv-LV" sz="1800" b="1" dirty="0">
                          <a:latin typeface="Verdana" panose="020B0604030504040204" pitchFamily="34" charset="0"/>
                          <a:ea typeface="Verdana" panose="020B0604030504040204" pitchFamily="34" charset="0"/>
                        </a:rPr>
                        <a:t>=501-1000 personām</a:t>
                      </a:r>
                    </a:p>
                  </a:txBody>
                  <a:tcPr anchor="ctr">
                    <a:lnL w="12700" cap="flat" cmpd="sng" algn="ctr">
                      <a:solidFill>
                        <a:schemeClr val="tx1"/>
                      </a:solidFill>
                      <a:prstDash val="solid"/>
                      <a:round/>
                      <a:headEnd type="none" w="med" len="med"/>
                      <a:tailEnd type="none" w="med" len="med"/>
                    </a:lnL>
                  </a:tcPr>
                </a:tc>
                <a:tc>
                  <a:txBody>
                    <a:bodyPr/>
                    <a:lstStyle/>
                    <a:p>
                      <a:pPr algn="just"/>
                      <a:r>
                        <a:rPr lang="lv-LV" sz="1400" dirty="0">
                          <a:latin typeface="Verdana" panose="020B0604030504040204" pitchFamily="34" charset="0"/>
                          <a:ea typeface="Verdana" panose="020B0604030504040204" pitchFamily="34" charset="0"/>
                        </a:rPr>
                        <a:t>EEZ FI 85 % grants + 15% līdzfinansējums =</a:t>
                      </a:r>
                    </a:p>
                    <a:p>
                      <a:pPr algn="just"/>
                      <a:r>
                        <a:rPr lang="fr-FR" sz="1400" dirty="0">
                          <a:latin typeface="Verdana" panose="020B0604030504040204" pitchFamily="34" charset="0"/>
                          <a:ea typeface="Verdana" panose="020B0604030504040204" pitchFamily="34" charset="0"/>
                        </a:rPr>
                        <a:t>= EUR </a:t>
                      </a:r>
                      <a:r>
                        <a:rPr lang="lv-LV" sz="1400" dirty="0">
                          <a:latin typeface="Verdana" panose="020B0604030504040204" pitchFamily="34" charset="0"/>
                          <a:ea typeface="Verdana" panose="020B0604030504040204" pitchFamily="34" charset="0"/>
                        </a:rPr>
                        <a:t>83 218 </a:t>
                      </a:r>
                      <a:r>
                        <a:rPr lang="fr-FR" sz="1400" dirty="0">
                          <a:latin typeface="Verdana" panose="020B0604030504040204" pitchFamily="34" charset="0"/>
                          <a:ea typeface="Verdana" panose="020B0604030504040204" pitchFamily="34" charset="0"/>
                        </a:rPr>
                        <a:t>+ EUR 14 68</a:t>
                      </a:r>
                      <a:r>
                        <a:rPr lang="lv-LV" sz="1400" dirty="0">
                          <a:latin typeface="Verdana" panose="020B0604030504040204" pitchFamily="34" charset="0"/>
                          <a:ea typeface="Verdana" panose="020B0604030504040204" pitchFamily="34" charset="0"/>
                        </a:rPr>
                        <a:t>6</a:t>
                      </a:r>
                      <a:r>
                        <a:rPr lang="fr-FR" sz="1400" dirty="0">
                          <a:latin typeface="Verdana" panose="020B0604030504040204" pitchFamily="34" charset="0"/>
                          <a:ea typeface="Verdana" panose="020B0604030504040204" pitchFamily="34" charset="0"/>
                        </a:rPr>
                        <a:t>=</a:t>
                      </a:r>
                    </a:p>
                    <a:p>
                      <a:pPr algn="just"/>
                      <a:r>
                        <a:rPr lang="fr-FR" sz="1800" b="1" dirty="0">
                          <a:latin typeface="Verdana" panose="020B0604030504040204" pitchFamily="34" charset="0"/>
                          <a:ea typeface="Verdana" panose="020B0604030504040204" pitchFamily="34" charset="0"/>
                        </a:rPr>
                        <a:t>= EUR</a:t>
                      </a:r>
                      <a:r>
                        <a:rPr lang="lv-LV" sz="1800" b="1" dirty="0">
                          <a:latin typeface="Verdana" panose="020B0604030504040204" pitchFamily="34" charset="0"/>
                          <a:ea typeface="Verdana" panose="020B0604030504040204" pitchFamily="34" charset="0"/>
                        </a:rPr>
                        <a:t> </a:t>
                      </a:r>
                      <a:r>
                        <a:rPr lang="fr-FR" sz="1800" b="1" dirty="0">
                          <a:latin typeface="Verdana" panose="020B0604030504040204" pitchFamily="34" charset="0"/>
                          <a:ea typeface="Verdana" panose="020B0604030504040204" pitchFamily="34" charset="0"/>
                        </a:rPr>
                        <a:t>97 904</a:t>
                      </a:r>
                      <a:endParaRPr lang="lv-LV" sz="1800" b="1" dirty="0">
                        <a:latin typeface="Verdana" panose="020B0604030504040204" pitchFamily="34" charset="0"/>
                        <a:ea typeface="Verdana" panose="020B0604030504040204" pitchFamily="34" charset="0"/>
                      </a:endParaRPr>
                    </a:p>
                  </a:txBody>
                  <a:tcPr anchor="ct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836574471"/>
                  </a:ext>
                </a:extLst>
              </a:tr>
              <a:tr h="462228">
                <a:tc>
                  <a:txBody>
                    <a:bodyPr/>
                    <a:lstStyle/>
                    <a:p>
                      <a:pPr algn="l"/>
                      <a:r>
                        <a:rPr lang="lv-LV" sz="1400" b="0" dirty="0">
                          <a:latin typeface="Verdana" panose="020B0604030504040204" pitchFamily="34" charset="0"/>
                          <a:ea typeface="Verdana" panose="020B0604030504040204" pitchFamily="34" charset="0"/>
                        </a:rPr>
                        <a:t>Patvertnes lietderīga platība/ VUGD vadlīnijās noteiktā platība personai=</a:t>
                      </a:r>
                    </a:p>
                    <a:p>
                      <a:pPr algn="l"/>
                      <a:r>
                        <a:rPr lang="lv-LV" sz="1400" b="0" dirty="0">
                          <a:latin typeface="Verdana" panose="020B0604030504040204" pitchFamily="34" charset="0"/>
                          <a:ea typeface="Verdana" panose="020B0604030504040204" pitchFamily="34" charset="0"/>
                        </a:rPr>
                        <a:t>= no 751m</a:t>
                      </a:r>
                      <a:r>
                        <a:rPr lang="lv-LV" sz="1400" b="0" baseline="30000" dirty="0">
                          <a:latin typeface="Verdana" panose="020B0604030504040204" pitchFamily="34" charset="0"/>
                          <a:ea typeface="Verdana" panose="020B0604030504040204" pitchFamily="34" charset="0"/>
                        </a:rPr>
                        <a:t>2  </a:t>
                      </a:r>
                      <a:r>
                        <a:rPr lang="lv-LV" sz="1400" b="0" dirty="0">
                          <a:latin typeface="Verdana" panose="020B0604030504040204" pitchFamily="34" charset="0"/>
                          <a:ea typeface="Verdana" panose="020B0604030504040204" pitchFamily="34" charset="0"/>
                        </a:rPr>
                        <a:t>/0,75m</a:t>
                      </a:r>
                      <a:r>
                        <a:rPr lang="lv-LV" sz="1400" b="0" baseline="30000" dirty="0">
                          <a:latin typeface="Verdana" panose="020B0604030504040204" pitchFamily="34" charset="0"/>
                          <a:ea typeface="Verdana" panose="020B0604030504040204" pitchFamily="34" charset="0"/>
                        </a:rPr>
                        <a:t>2</a:t>
                      </a:r>
                      <a:r>
                        <a:rPr lang="lv-LV" sz="1400" b="0" dirty="0">
                          <a:latin typeface="Verdana" panose="020B0604030504040204" pitchFamily="34" charset="0"/>
                          <a:ea typeface="Verdana" panose="020B0604030504040204" pitchFamily="34" charset="0"/>
                        </a:rPr>
                        <a:t>=</a:t>
                      </a:r>
                      <a:endParaRPr lang="lv-LV" sz="1800" b="1" dirty="0">
                        <a:latin typeface="Verdana" panose="020B0604030504040204" pitchFamily="34" charset="0"/>
                        <a:ea typeface="Verdana" panose="020B0604030504040204" pitchFamily="34" charset="0"/>
                      </a:endParaRPr>
                    </a:p>
                    <a:p>
                      <a:pPr algn="l"/>
                      <a:r>
                        <a:rPr lang="lv-LV" sz="1800" b="1" dirty="0">
                          <a:latin typeface="Verdana" panose="020B0604030504040204" pitchFamily="34" charset="0"/>
                          <a:ea typeface="Verdana" panose="020B0604030504040204" pitchFamily="34" charset="0"/>
                        </a:rPr>
                        <a:t>=vismaz 1001 personai</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just"/>
                      <a:r>
                        <a:rPr lang="lv-LV" sz="1400" dirty="0">
                          <a:latin typeface="Verdana" panose="020B0604030504040204" pitchFamily="34" charset="0"/>
                          <a:ea typeface="Verdana" panose="020B0604030504040204" pitchFamily="34" charset="0"/>
                        </a:rPr>
                        <a:t>EEZ FI 85 % grants + 15% līdzfinansējums =</a:t>
                      </a:r>
                    </a:p>
                    <a:p>
                      <a:pPr algn="just"/>
                      <a:r>
                        <a:rPr lang="lv-LV" sz="1400" dirty="0">
                          <a:latin typeface="Verdana" panose="020B0604030504040204" pitchFamily="34" charset="0"/>
                          <a:ea typeface="Verdana" panose="020B0604030504040204" pitchFamily="34" charset="0"/>
                        </a:rPr>
                        <a:t>= EUR 124 827+ EUR 22 029 =</a:t>
                      </a:r>
                    </a:p>
                    <a:p>
                      <a:pPr algn="just"/>
                      <a:r>
                        <a:rPr lang="lv-LV" sz="1800" b="1" dirty="0">
                          <a:latin typeface="Verdana" panose="020B0604030504040204" pitchFamily="34" charset="0"/>
                          <a:ea typeface="Verdana" panose="020B0604030504040204" pitchFamily="34" charset="0"/>
                        </a:rPr>
                        <a:t>= EUR 146 856</a:t>
                      </a: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6508718"/>
                  </a:ext>
                </a:extLst>
              </a:tr>
            </a:tbl>
          </a:graphicData>
        </a:graphic>
      </p:graphicFrame>
      <p:sp>
        <p:nvSpPr>
          <p:cNvPr id="6" name="Slide Number Placeholder 5">
            <a:extLst>
              <a:ext uri="{FF2B5EF4-FFF2-40B4-BE49-F238E27FC236}">
                <a16:creationId xmlns:a16="http://schemas.microsoft.com/office/drawing/2014/main" id="{153BEF8F-E244-4071-B21B-3C32FC8DB0D4}"/>
              </a:ext>
            </a:extLst>
          </p:cNvPr>
          <p:cNvSpPr>
            <a:spLocks noGrp="1"/>
          </p:cNvSpPr>
          <p:nvPr>
            <p:ph type="sldNum" sz="quarter" idx="13"/>
          </p:nvPr>
        </p:nvSpPr>
        <p:spPr/>
        <p:txBody>
          <a:bodyPr/>
          <a:lstStyle/>
          <a:p>
            <a:fld id="{C6CAC5F8-526A-4F13-937C-54D90F73E62D}" type="slidenum">
              <a:rPr lang="en-US" altLang="lv-LV" smtClean="0"/>
              <a:pPr/>
              <a:t>12</a:t>
            </a:fld>
            <a:endParaRPr lang="en-US" altLang="lv-LV"/>
          </a:p>
        </p:txBody>
      </p:sp>
    </p:spTree>
    <p:extLst>
      <p:ext uri="{BB962C8B-B14F-4D97-AF65-F5344CB8AC3E}">
        <p14:creationId xmlns:p14="http://schemas.microsoft.com/office/powerpoint/2010/main" val="310686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D5351-D634-4043-B576-2F577E87A044}"/>
              </a:ext>
            </a:extLst>
          </p:cNvPr>
          <p:cNvSpPr>
            <a:spLocks noGrp="1"/>
          </p:cNvSpPr>
          <p:nvPr>
            <p:ph type="title"/>
          </p:nvPr>
        </p:nvSpPr>
        <p:spPr>
          <a:xfrm>
            <a:off x="3021874" y="381000"/>
            <a:ext cx="8560526" cy="1036642"/>
          </a:xfrm>
        </p:spPr>
        <p:txBody>
          <a:bodyPr anchor="ctr">
            <a:normAutofit fontScale="90000"/>
          </a:bodyPr>
          <a:lstStyle/>
          <a:p>
            <a:r>
              <a:rPr lang="lv-LV" dirty="0"/>
              <a:t>Papildu pasākuma priekšlikums EEZ FI – Trauksmes sirēnu tīkla modernizācija un paplašināšana</a:t>
            </a:r>
          </a:p>
        </p:txBody>
      </p:sp>
      <p:sp>
        <p:nvSpPr>
          <p:cNvPr id="7" name="Taisnstūris 13">
            <a:extLst>
              <a:ext uri="{FF2B5EF4-FFF2-40B4-BE49-F238E27FC236}">
                <a16:creationId xmlns:a16="http://schemas.microsoft.com/office/drawing/2014/main" id="{289672D4-86F9-4DD7-98FA-FA9814AD9CD8}"/>
              </a:ext>
            </a:extLst>
          </p:cNvPr>
          <p:cNvSpPr/>
          <p:nvPr/>
        </p:nvSpPr>
        <p:spPr>
          <a:xfrm>
            <a:off x="398583" y="3570832"/>
            <a:ext cx="11387017" cy="2753768"/>
          </a:xfrm>
          <a:prstGeom prst="rect">
            <a:avLst/>
          </a:prstGeom>
          <a:solidFill>
            <a:srgbClr val="FFFF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8" name="TextBox 7">
            <a:extLst>
              <a:ext uri="{FF2B5EF4-FFF2-40B4-BE49-F238E27FC236}">
                <a16:creationId xmlns:a16="http://schemas.microsoft.com/office/drawing/2014/main" id="{78D167B2-B079-4B5F-A27C-C1D9E8AC83C1}"/>
              </a:ext>
            </a:extLst>
          </p:cNvPr>
          <p:cNvSpPr txBox="1"/>
          <p:nvPr/>
        </p:nvSpPr>
        <p:spPr>
          <a:xfrm>
            <a:off x="582975" y="3622765"/>
            <a:ext cx="6576645" cy="584775"/>
          </a:xfrm>
          <a:prstGeom prst="rect">
            <a:avLst/>
          </a:prstGeom>
          <a:noFill/>
        </p:spPr>
        <p:txBody>
          <a:bodyPr wrap="square" rtlCol="0" anchor="ctr">
            <a:spAutoFit/>
          </a:bodyPr>
          <a:lstStyle/>
          <a:p>
            <a:r>
              <a:rPr lang="lv-LV" sz="1400" u="sng" dirty="0">
                <a:latin typeface="Verdana" panose="020B0604030504040204" pitchFamily="34" charset="0"/>
                <a:ea typeface="Verdana" panose="020B0604030504040204" pitchFamily="34" charset="0"/>
              </a:rPr>
              <a:t>Pasākuma īstenotājs</a:t>
            </a:r>
            <a:r>
              <a:rPr lang="lv-LV" sz="1600" u="sng" dirty="0">
                <a:latin typeface="Verdana" panose="020B0604030504040204" pitchFamily="34" charset="0"/>
                <a:ea typeface="Verdana" panose="020B0604030504040204" pitchFamily="34" charset="0"/>
              </a:rPr>
              <a:t>:</a:t>
            </a:r>
          </a:p>
          <a:p>
            <a:r>
              <a:rPr lang="lv-LV" sz="1600" b="1" dirty="0" err="1">
                <a:latin typeface="Verdana" panose="020B0604030504040204" pitchFamily="34" charset="0"/>
                <a:ea typeface="Verdana" panose="020B0604030504040204" pitchFamily="34" charset="0"/>
              </a:rPr>
              <a:t>Iekšlietu</a:t>
            </a:r>
            <a:r>
              <a:rPr lang="lv-LV" sz="1600" b="1" dirty="0">
                <a:latin typeface="Verdana" panose="020B0604030504040204" pitchFamily="34" charset="0"/>
                <a:ea typeface="Verdana" panose="020B0604030504040204" pitchFamily="34" charset="0"/>
              </a:rPr>
              <a:t> ministrijas Informācijas centrs</a:t>
            </a:r>
            <a:endParaRPr lang="en-US" sz="1600" b="1" dirty="0">
              <a:latin typeface="Verdana" panose="020B0604030504040204" pitchFamily="34" charset="0"/>
              <a:ea typeface="Verdana" panose="020B0604030504040204" pitchFamily="34" charset="0"/>
            </a:endParaRPr>
          </a:p>
        </p:txBody>
      </p:sp>
      <p:sp>
        <p:nvSpPr>
          <p:cNvPr id="9" name="TextBox 8">
            <a:extLst>
              <a:ext uri="{FF2B5EF4-FFF2-40B4-BE49-F238E27FC236}">
                <a16:creationId xmlns:a16="http://schemas.microsoft.com/office/drawing/2014/main" id="{AA6D5674-B70B-42DF-BDBD-CF507B0649E5}"/>
              </a:ext>
            </a:extLst>
          </p:cNvPr>
          <p:cNvSpPr txBox="1"/>
          <p:nvPr/>
        </p:nvSpPr>
        <p:spPr>
          <a:xfrm>
            <a:off x="582975" y="4274429"/>
            <a:ext cx="6576645" cy="584775"/>
          </a:xfrm>
          <a:prstGeom prst="rect">
            <a:avLst/>
          </a:prstGeom>
          <a:noFill/>
        </p:spPr>
        <p:txBody>
          <a:bodyPr wrap="square" rtlCol="0" anchor="ctr">
            <a:spAutoFit/>
          </a:bodyPr>
          <a:lstStyle/>
          <a:p>
            <a:r>
              <a:rPr lang="lv-LV" sz="1400" u="sng" dirty="0">
                <a:latin typeface="Verdana" panose="020B0604030504040204" pitchFamily="34" charset="0"/>
                <a:ea typeface="Verdana" panose="020B0604030504040204" pitchFamily="34" charset="0"/>
              </a:rPr>
              <a:t>Programmas potenciālais finansējums</a:t>
            </a:r>
            <a:r>
              <a:rPr lang="lv-LV" sz="1600" u="sng" dirty="0">
                <a:latin typeface="Verdana" panose="020B0604030504040204" pitchFamily="34" charset="0"/>
                <a:ea typeface="Verdana" panose="020B0604030504040204" pitchFamily="34" charset="0"/>
              </a:rPr>
              <a:t>:</a:t>
            </a:r>
          </a:p>
          <a:p>
            <a:r>
              <a:rPr lang="lv-LV" sz="1600" b="1" dirty="0">
                <a:latin typeface="Verdana" panose="020B0604030504040204" pitchFamily="34" charset="0"/>
                <a:ea typeface="Verdana" panose="020B0604030504040204" pitchFamily="34" charset="0"/>
              </a:rPr>
              <a:t>2,2 miljoni </a:t>
            </a:r>
            <a:r>
              <a:rPr lang="lv-LV" sz="1600" b="1" i="1" dirty="0" err="1">
                <a:latin typeface="Verdana" panose="020B0604030504040204" pitchFamily="34" charset="0"/>
                <a:ea typeface="Verdana" panose="020B0604030504040204" pitchFamily="34" charset="0"/>
              </a:rPr>
              <a:t>euro</a:t>
            </a:r>
            <a:r>
              <a:rPr lang="lv-LV" sz="1600" b="1" dirty="0">
                <a:latin typeface="Verdana" panose="020B0604030504040204" pitchFamily="34" charset="0"/>
                <a:ea typeface="Verdana" panose="020B0604030504040204" pitchFamily="34" charset="0"/>
              </a:rPr>
              <a:t> – 3,8 miljoni </a:t>
            </a:r>
            <a:r>
              <a:rPr lang="lv-LV" sz="1600" b="1" i="1" dirty="0" err="1">
                <a:latin typeface="Verdana" panose="020B0604030504040204" pitchFamily="34" charset="0"/>
                <a:ea typeface="Verdana" panose="020B0604030504040204" pitchFamily="34" charset="0"/>
              </a:rPr>
              <a:t>euro</a:t>
            </a:r>
            <a:r>
              <a:rPr lang="lv-LV" sz="1600" b="1" dirty="0">
                <a:latin typeface="Verdana" panose="020B0604030504040204" pitchFamily="34" charset="0"/>
                <a:ea typeface="Verdana" panose="020B0604030504040204" pitchFamily="34" charset="0"/>
              </a:rPr>
              <a:t> </a:t>
            </a:r>
            <a:endParaRPr lang="en-US" sz="1600" b="1" dirty="0">
              <a:latin typeface="Verdana" panose="020B0604030504040204" pitchFamily="34" charset="0"/>
              <a:ea typeface="Verdana" panose="020B0604030504040204" pitchFamily="34" charset="0"/>
            </a:endParaRPr>
          </a:p>
        </p:txBody>
      </p:sp>
      <p:sp>
        <p:nvSpPr>
          <p:cNvPr id="10" name="TextBox 9">
            <a:extLst>
              <a:ext uri="{FF2B5EF4-FFF2-40B4-BE49-F238E27FC236}">
                <a16:creationId xmlns:a16="http://schemas.microsoft.com/office/drawing/2014/main" id="{A36056DA-1CAE-4ED8-A501-CF353DDF65E2}"/>
              </a:ext>
            </a:extLst>
          </p:cNvPr>
          <p:cNvSpPr txBox="1"/>
          <p:nvPr/>
        </p:nvSpPr>
        <p:spPr>
          <a:xfrm>
            <a:off x="582977" y="4947848"/>
            <a:ext cx="10757877" cy="615553"/>
          </a:xfrm>
          <a:prstGeom prst="rect">
            <a:avLst/>
          </a:prstGeom>
          <a:noFill/>
        </p:spPr>
        <p:txBody>
          <a:bodyPr wrap="square" rtlCol="0" anchor="ctr">
            <a:spAutoFit/>
          </a:bodyPr>
          <a:lstStyle/>
          <a:p>
            <a:r>
              <a:rPr lang="lv-LV" sz="1100" u="sng" dirty="0">
                <a:latin typeface="Verdana" panose="020B0604030504040204" pitchFamily="34" charset="0"/>
                <a:ea typeface="Verdana" panose="020B0604030504040204" pitchFamily="34" charset="0"/>
              </a:rPr>
              <a:t>Mērķi</a:t>
            </a:r>
            <a:r>
              <a:rPr lang="en-US" sz="1200" u="sng" dirty="0">
                <a:latin typeface="Verdana" panose="020B0604030504040204" pitchFamily="34" charset="0"/>
                <a:ea typeface="Verdana" panose="020B0604030504040204" pitchFamily="34" charset="0"/>
              </a:rPr>
              <a:t>:</a:t>
            </a:r>
          </a:p>
          <a:p>
            <a:pPr algn="just"/>
            <a:r>
              <a:rPr lang="lv-LV" sz="1100" b="1" dirty="0">
                <a:latin typeface="Verdana" panose="020B0604030504040204" pitchFamily="34" charset="0"/>
                <a:ea typeface="Verdana" panose="020B0604030504040204" pitchFamily="34" charset="0"/>
              </a:rPr>
              <a:t>Nodrošināt esošā Valsts agrīnās brīdināšanas sistēmas sirēnu nepārtrauktu darbību un paplašināt tā pārklājumu, īpaši Latvijas Austrumu pierobežas reģionā.</a:t>
            </a:r>
            <a:endParaRPr lang="en-US" sz="1100" b="1" dirty="0">
              <a:latin typeface="Verdana" panose="020B0604030504040204" pitchFamily="34" charset="0"/>
              <a:ea typeface="Verdana" panose="020B0604030504040204" pitchFamily="34" charset="0"/>
            </a:endParaRPr>
          </a:p>
        </p:txBody>
      </p:sp>
      <p:sp>
        <p:nvSpPr>
          <p:cNvPr id="11" name="TextBox 10">
            <a:extLst>
              <a:ext uri="{FF2B5EF4-FFF2-40B4-BE49-F238E27FC236}">
                <a16:creationId xmlns:a16="http://schemas.microsoft.com/office/drawing/2014/main" id="{F544C014-85B7-4720-8E2D-D13713E637A6}"/>
              </a:ext>
            </a:extLst>
          </p:cNvPr>
          <p:cNvSpPr txBox="1"/>
          <p:nvPr/>
        </p:nvSpPr>
        <p:spPr>
          <a:xfrm>
            <a:off x="582977" y="5636224"/>
            <a:ext cx="10853128" cy="615553"/>
          </a:xfrm>
          <a:prstGeom prst="rect">
            <a:avLst/>
          </a:prstGeom>
          <a:noFill/>
        </p:spPr>
        <p:txBody>
          <a:bodyPr wrap="square" rtlCol="0" anchor="ctr">
            <a:spAutoFit/>
          </a:bodyPr>
          <a:lstStyle/>
          <a:p>
            <a:r>
              <a:rPr lang="lv-LV" sz="1100" u="sng" dirty="0">
                <a:latin typeface="Verdana" panose="020B0604030504040204" pitchFamily="34" charset="0"/>
                <a:ea typeface="Verdana" panose="020B0604030504040204" pitchFamily="34" charset="0"/>
              </a:rPr>
              <a:t>Galvenās darbības</a:t>
            </a:r>
            <a:r>
              <a:rPr lang="en-US" sz="1200" u="sng" dirty="0">
                <a:latin typeface="Verdana" panose="020B0604030504040204" pitchFamily="34" charset="0"/>
                <a:ea typeface="Verdana" panose="020B0604030504040204" pitchFamily="34" charset="0"/>
              </a:rPr>
              <a:t>:</a:t>
            </a:r>
            <a:endParaRPr lang="lv-LV" sz="1200" u="sng" dirty="0">
              <a:latin typeface="Verdana" panose="020B0604030504040204" pitchFamily="34" charset="0"/>
              <a:ea typeface="Verdana" panose="020B0604030504040204" pitchFamily="34" charset="0"/>
            </a:endParaRPr>
          </a:p>
          <a:p>
            <a:pPr marL="342900" indent="-342900">
              <a:buFont typeface="+mj-lt"/>
              <a:buAutoNum type="arabicPeriod"/>
            </a:pPr>
            <a:r>
              <a:rPr lang="lv-LV" sz="1100" b="1" dirty="0">
                <a:latin typeface="Verdana" panose="020B0604030504040204" pitchFamily="34" charset="0"/>
                <a:ea typeface="Verdana" panose="020B0604030504040204" pitchFamily="34" charset="0"/>
              </a:rPr>
              <a:t>Esošo sirēnu modernizācija – nomaiņa (t.sk. būvniecības darbi, kur attiecināms);</a:t>
            </a:r>
          </a:p>
          <a:p>
            <a:pPr marL="342900" indent="-342900">
              <a:buFont typeface="+mj-lt"/>
              <a:buAutoNum type="arabicPeriod"/>
            </a:pPr>
            <a:r>
              <a:rPr lang="lv-LV" sz="1100" b="1" dirty="0">
                <a:latin typeface="Verdana" panose="020B0604030504040204" pitchFamily="34" charset="0"/>
                <a:ea typeface="Verdana" panose="020B0604030504040204" pitchFamily="34" charset="0"/>
              </a:rPr>
              <a:t>Jaunu sirēnu uzstādīšana (t.sk. būvniecības darbi, kur attiecināms).</a:t>
            </a:r>
          </a:p>
        </p:txBody>
      </p:sp>
      <p:sp>
        <p:nvSpPr>
          <p:cNvPr id="12" name="TextBox 11">
            <a:extLst>
              <a:ext uri="{FF2B5EF4-FFF2-40B4-BE49-F238E27FC236}">
                <a16:creationId xmlns:a16="http://schemas.microsoft.com/office/drawing/2014/main" id="{B54773E6-DFB5-4A38-BA35-24AB61D8417B}"/>
              </a:ext>
            </a:extLst>
          </p:cNvPr>
          <p:cNvSpPr txBox="1"/>
          <p:nvPr/>
        </p:nvSpPr>
        <p:spPr>
          <a:xfrm>
            <a:off x="398583" y="1645693"/>
            <a:ext cx="11387017" cy="1641475"/>
          </a:xfrm>
          <a:prstGeom prst="rect">
            <a:avLst/>
          </a:prstGeom>
          <a:noFill/>
        </p:spPr>
        <p:txBody>
          <a:bodyPr wrap="square" rtlCol="0">
            <a:spAutoFit/>
          </a:bodyPr>
          <a:lstStyle/>
          <a:p>
            <a:pPr marL="285750" indent="-285750" algn="just">
              <a:spcAft>
                <a:spcPts val="1000"/>
              </a:spcAft>
              <a:buFont typeface="Impact" panose="020B0806030902050204" pitchFamily="34" charset="0"/>
              <a:buChar char="!"/>
            </a:pPr>
            <a:r>
              <a:rPr lang="lv-LV" sz="1400" b="1" dirty="0">
                <a:solidFill>
                  <a:schemeClr val="accent6">
                    <a:lumMod val="75000"/>
                  </a:schemeClr>
                </a:solidFill>
                <a:latin typeface="Verdana" panose="020B0604030504040204" pitchFamily="34" charset="0"/>
                <a:ea typeface="Verdana" panose="020B0604030504040204" pitchFamily="34" charset="0"/>
              </a:rPr>
              <a:t>Visas potenciāli attiecināmās pašvaldību pieteiktās patvertnes finansiālajam atbalstam EEZ FI var tikt nosegtas ar pieejamo finansējumu, radot provizorisku finansējum pārpalikumu</a:t>
            </a:r>
          </a:p>
          <a:p>
            <a:pPr marL="285750" indent="-285750" algn="just">
              <a:spcAft>
                <a:spcPts val="1000"/>
              </a:spcAft>
              <a:buFont typeface="Impact" panose="020B0806030902050204" pitchFamily="34" charset="0"/>
              <a:buChar char="!"/>
            </a:pPr>
            <a:r>
              <a:rPr lang="lv-LV" sz="1400" b="1" dirty="0" err="1">
                <a:solidFill>
                  <a:schemeClr val="accent6">
                    <a:lumMod val="75000"/>
                  </a:schemeClr>
                </a:solidFill>
                <a:latin typeface="Verdana" panose="020B0604030504040204" pitchFamily="34" charset="0"/>
                <a:ea typeface="Verdana" panose="020B0604030504040204" pitchFamily="34" charset="0"/>
              </a:rPr>
              <a:t>Iekšlietu</a:t>
            </a:r>
            <a:r>
              <a:rPr lang="lv-LV" sz="1400" b="1" dirty="0">
                <a:solidFill>
                  <a:schemeClr val="accent6">
                    <a:lumMod val="75000"/>
                  </a:schemeClr>
                </a:solidFill>
                <a:latin typeface="Verdana" panose="020B0604030504040204" pitchFamily="34" charset="0"/>
                <a:ea typeface="Verdana" panose="020B0604030504040204" pitchFamily="34" charset="0"/>
              </a:rPr>
              <a:t> ministrijas priekšlikums – </a:t>
            </a:r>
            <a:r>
              <a:rPr lang="lv-LV" sz="1400" dirty="0">
                <a:solidFill>
                  <a:schemeClr val="accent6">
                    <a:lumMod val="75000"/>
                  </a:schemeClr>
                </a:solidFill>
                <a:latin typeface="Verdana" panose="020B0604030504040204" pitchFamily="34" charset="0"/>
                <a:ea typeface="Verdana" panose="020B0604030504040204" pitchFamily="34" charset="0"/>
              </a:rPr>
              <a:t>novirzīt finansējuma potenciālo pārpalikumu civilās aizsardzības infrastruktūrai - Valsts agrīnās brīdināšanas sistēmas sirēnu nomaiņai un pārklājuma paplašināšanai</a:t>
            </a:r>
          </a:p>
          <a:p>
            <a:pPr marL="285750" indent="-285750" algn="just">
              <a:spcAft>
                <a:spcPts val="1000"/>
              </a:spcAft>
              <a:buFont typeface="Impact" panose="020B0806030902050204" pitchFamily="34" charset="0"/>
              <a:buChar char="!"/>
            </a:pPr>
            <a:r>
              <a:rPr lang="lv-LV" sz="1400" dirty="0">
                <a:solidFill>
                  <a:schemeClr val="accent6">
                    <a:lumMod val="75000"/>
                  </a:schemeClr>
                </a:solidFill>
                <a:latin typeface="Verdana" panose="020B0604030504040204" pitchFamily="34" charset="0"/>
                <a:ea typeface="Verdana" panose="020B0604030504040204" pitchFamily="34" charset="0"/>
              </a:rPr>
              <a:t>EEZ FI </a:t>
            </a:r>
            <a:r>
              <a:rPr lang="lv-LV" sz="1400" dirty="0" err="1">
                <a:solidFill>
                  <a:schemeClr val="accent6">
                    <a:lumMod val="75000"/>
                  </a:schemeClr>
                </a:solidFill>
                <a:latin typeface="Verdana" panose="020B0604030504040204" pitchFamily="34" charset="0"/>
                <a:ea typeface="Verdana" panose="020B0604030504040204" pitchFamily="34" charset="0"/>
              </a:rPr>
              <a:t>donorvalstu</a:t>
            </a:r>
            <a:r>
              <a:rPr lang="lv-LV" sz="1400" dirty="0">
                <a:solidFill>
                  <a:schemeClr val="accent6">
                    <a:lumMod val="75000"/>
                  </a:schemeClr>
                </a:solidFill>
                <a:latin typeface="Verdana" panose="020B0604030504040204" pitchFamily="34" charset="0"/>
                <a:ea typeface="Verdana" panose="020B0604030504040204" pitchFamily="34" charset="0"/>
              </a:rPr>
              <a:t> pārstāvji – neformāli </a:t>
            </a:r>
            <a:r>
              <a:rPr lang="lv-LV" sz="1400" b="1" dirty="0">
                <a:solidFill>
                  <a:schemeClr val="accent6">
                    <a:lumMod val="75000"/>
                  </a:schemeClr>
                </a:solidFill>
                <a:latin typeface="Verdana" panose="020B0604030504040204" pitchFamily="34" charset="0"/>
                <a:ea typeface="Verdana" panose="020B0604030504040204" pitchFamily="34" charset="0"/>
              </a:rPr>
              <a:t>ir apstiprinājuši konceptuālu atbalstu priekšlikumam – pasākumam </a:t>
            </a:r>
            <a:r>
              <a:rPr lang="lv-LV" sz="1400" dirty="0">
                <a:solidFill>
                  <a:schemeClr val="accent6">
                    <a:lumMod val="75000"/>
                  </a:schemeClr>
                </a:solidFill>
                <a:latin typeface="Verdana" panose="020B0604030504040204" pitchFamily="34" charset="0"/>
                <a:ea typeface="Verdana" panose="020B0604030504040204" pitchFamily="34" charset="0"/>
              </a:rPr>
              <a:t>kā daļai no EEZ FI programmas “Vietējā attīstība un noturība” civilās aizsardzības infrastruktūras tvēruma</a:t>
            </a:r>
          </a:p>
        </p:txBody>
      </p:sp>
    </p:spTree>
    <p:extLst>
      <p:ext uri="{BB962C8B-B14F-4D97-AF65-F5344CB8AC3E}">
        <p14:creationId xmlns:p14="http://schemas.microsoft.com/office/powerpoint/2010/main" val="2007930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93312793-30B2-4BC8-A825-76F8D2E4FB55}"/>
              </a:ext>
            </a:extLst>
          </p:cNvPr>
          <p:cNvGrpSpPr/>
          <p:nvPr/>
        </p:nvGrpSpPr>
        <p:grpSpPr>
          <a:xfrm>
            <a:off x="3824" y="6455"/>
            <a:ext cx="12188176" cy="6851545"/>
            <a:chOff x="279126" y="1696409"/>
            <a:chExt cx="8482322" cy="4978947"/>
          </a:xfrm>
        </p:grpSpPr>
        <p:pic>
          <p:nvPicPr>
            <p:cNvPr id="25" name="Picture 24">
              <a:extLst>
                <a:ext uri="{FF2B5EF4-FFF2-40B4-BE49-F238E27FC236}">
                  <a16:creationId xmlns:a16="http://schemas.microsoft.com/office/drawing/2014/main" id="{6D816FD7-B76A-4DF6-8917-DBF1AD1DAF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126" y="1696409"/>
              <a:ext cx="8482322" cy="4978947"/>
            </a:xfrm>
            <a:prstGeom prst="rect">
              <a:avLst/>
            </a:prstGeom>
          </p:spPr>
        </p:pic>
        <p:pic>
          <p:nvPicPr>
            <p:cNvPr id="15" name="Picture 14">
              <a:extLst>
                <a:ext uri="{FF2B5EF4-FFF2-40B4-BE49-F238E27FC236}">
                  <a16:creationId xmlns:a16="http://schemas.microsoft.com/office/drawing/2014/main" id="{C798A7FF-260C-41DD-9E99-BA735FE3EA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76121" y="5764291"/>
              <a:ext cx="248382" cy="248382"/>
            </a:xfrm>
            <a:prstGeom prst="rect">
              <a:avLst/>
            </a:prstGeom>
          </p:spPr>
        </p:pic>
        <p:pic>
          <p:nvPicPr>
            <p:cNvPr id="26" name="Picture 25">
              <a:extLst>
                <a:ext uri="{FF2B5EF4-FFF2-40B4-BE49-F238E27FC236}">
                  <a16:creationId xmlns:a16="http://schemas.microsoft.com/office/drawing/2014/main" id="{E252058F-DB97-482E-BE76-83DA5B9D8A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5424" y="6136018"/>
              <a:ext cx="248382" cy="248382"/>
            </a:xfrm>
            <a:prstGeom prst="rect">
              <a:avLst/>
            </a:prstGeom>
          </p:spPr>
        </p:pic>
        <p:pic>
          <p:nvPicPr>
            <p:cNvPr id="27" name="Picture 26">
              <a:extLst>
                <a:ext uri="{FF2B5EF4-FFF2-40B4-BE49-F238E27FC236}">
                  <a16:creationId xmlns:a16="http://schemas.microsoft.com/office/drawing/2014/main" id="{77ABC847-E244-4AE3-B5F3-0FE1432046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32412" y="5161591"/>
              <a:ext cx="248382" cy="248382"/>
            </a:xfrm>
            <a:prstGeom prst="rect">
              <a:avLst/>
            </a:prstGeom>
          </p:spPr>
        </p:pic>
        <p:pic>
          <p:nvPicPr>
            <p:cNvPr id="28" name="Picture 27">
              <a:extLst>
                <a:ext uri="{FF2B5EF4-FFF2-40B4-BE49-F238E27FC236}">
                  <a16:creationId xmlns:a16="http://schemas.microsoft.com/office/drawing/2014/main" id="{21A5A248-8ED2-4E49-9139-F700FE8ABB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4209" y="5079132"/>
              <a:ext cx="248382" cy="248382"/>
            </a:xfrm>
            <a:prstGeom prst="rect">
              <a:avLst/>
            </a:prstGeom>
          </p:spPr>
        </p:pic>
        <p:pic>
          <p:nvPicPr>
            <p:cNvPr id="29" name="Picture 28">
              <a:extLst>
                <a:ext uri="{FF2B5EF4-FFF2-40B4-BE49-F238E27FC236}">
                  <a16:creationId xmlns:a16="http://schemas.microsoft.com/office/drawing/2014/main" id="{AF5667DC-1462-438B-AB2C-77582582D1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98119" y="4940617"/>
              <a:ext cx="248382" cy="248382"/>
            </a:xfrm>
            <a:prstGeom prst="rect">
              <a:avLst/>
            </a:prstGeom>
          </p:spPr>
        </p:pic>
        <p:pic>
          <p:nvPicPr>
            <p:cNvPr id="30" name="Picture 29">
              <a:extLst>
                <a:ext uri="{FF2B5EF4-FFF2-40B4-BE49-F238E27FC236}">
                  <a16:creationId xmlns:a16="http://schemas.microsoft.com/office/drawing/2014/main" id="{CC105FCD-3850-4017-B472-22DD741375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08282" y="4061691"/>
              <a:ext cx="248382" cy="248382"/>
            </a:xfrm>
            <a:prstGeom prst="rect">
              <a:avLst/>
            </a:prstGeom>
          </p:spPr>
        </p:pic>
        <p:pic>
          <p:nvPicPr>
            <p:cNvPr id="31" name="Picture 30">
              <a:extLst>
                <a:ext uri="{FF2B5EF4-FFF2-40B4-BE49-F238E27FC236}">
                  <a16:creationId xmlns:a16="http://schemas.microsoft.com/office/drawing/2014/main" id="{82DA74C6-5F43-4608-AD26-7AB0D38EEA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80220" y="3263580"/>
              <a:ext cx="248382" cy="248382"/>
            </a:xfrm>
            <a:prstGeom prst="rect">
              <a:avLst/>
            </a:prstGeom>
          </p:spPr>
        </p:pic>
        <p:pic>
          <p:nvPicPr>
            <p:cNvPr id="33" name="Picture 32">
              <a:extLst>
                <a:ext uri="{FF2B5EF4-FFF2-40B4-BE49-F238E27FC236}">
                  <a16:creationId xmlns:a16="http://schemas.microsoft.com/office/drawing/2014/main" id="{8CBCC057-2AF9-415F-B19D-64E9B15AAB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3311" y="5409973"/>
              <a:ext cx="248382" cy="248382"/>
            </a:xfrm>
            <a:prstGeom prst="rect">
              <a:avLst/>
            </a:prstGeom>
          </p:spPr>
        </p:pic>
        <p:pic>
          <p:nvPicPr>
            <p:cNvPr id="34" name="Picture 33">
              <a:extLst>
                <a:ext uri="{FF2B5EF4-FFF2-40B4-BE49-F238E27FC236}">
                  <a16:creationId xmlns:a16="http://schemas.microsoft.com/office/drawing/2014/main" id="{266125EA-5808-4198-8207-BD0EF6FC3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37502" y="4426958"/>
              <a:ext cx="248382" cy="248382"/>
            </a:xfrm>
            <a:prstGeom prst="rect">
              <a:avLst/>
            </a:prstGeom>
          </p:spPr>
        </p:pic>
        <p:pic>
          <p:nvPicPr>
            <p:cNvPr id="35" name="Picture 34">
              <a:extLst>
                <a:ext uri="{FF2B5EF4-FFF2-40B4-BE49-F238E27FC236}">
                  <a16:creationId xmlns:a16="http://schemas.microsoft.com/office/drawing/2014/main" id="{E833E660-6887-4797-BBCA-54B790C1A9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3311" y="3692325"/>
              <a:ext cx="248382" cy="248382"/>
            </a:xfrm>
            <a:prstGeom prst="rect">
              <a:avLst/>
            </a:prstGeom>
          </p:spPr>
        </p:pic>
        <p:pic>
          <p:nvPicPr>
            <p:cNvPr id="36" name="Picture 35">
              <a:extLst>
                <a:ext uri="{FF2B5EF4-FFF2-40B4-BE49-F238E27FC236}">
                  <a16:creationId xmlns:a16="http://schemas.microsoft.com/office/drawing/2014/main" id="{3BDFDCFB-97E9-43BC-A689-036C83DD91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27979" y="3123491"/>
              <a:ext cx="248382" cy="248382"/>
            </a:xfrm>
            <a:prstGeom prst="rect">
              <a:avLst/>
            </a:prstGeom>
          </p:spPr>
        </p:pic>
        <p:pic>
          <p:nvPicPr>
            <p:cNvPr id="37" name="Picture 36">
              <a:extLst>
                <a:ext uri="{FF2B5EF4-FFF2-40B4-BE49-F238E27FC236}">
                  <a16:creationId xmlns:a16="http://schemas.microsoft.com/office/drawing/2014/main" id="{169A4EEC-B910-4DD4-9F26-0EDC358031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6891" y="5735236"/>
              <a:ext cx="248382" cy="248382"/>
            </a:xfrm>
            <a:prstGeom prst="rect">
              <a:avLst/>
            </a:prstGeom>
          </p:spPr>
        </p:pic>
        <p:pic>
          <p:nvPicPr>
            <p:cNvPr id="38" name="Picture 37">
              <a:extLst>
                <a:ext uri="{FF2B5EF4-FFF2-40B4-BE49-F238E27FC236}">
                  <a16:creationId xmlns:a16="http://schemas.microsoft.com/office/drawing/2014/main" id="{1415A97F-1BBC-4B9D-AD89-AFB7610ADA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292" y="3158730"/>
              <a:ext cx="248382" cy="248382"/>
            </a:xfrm>
            <a:prstGeom prst="rect">
              <a:avLst/>
            </a:prstGeom>
          </p:spPr>
        </p:pic>
        <p:pic>
          <p:nvPicPr>
            <p:cNvPr id="39" name="Picture 38">
              <a:extLst>
                <a:ext uri="{FF2B5EF4-FFF2-40B4-BE49-F238E27FC236}">
                  <a16:creationId xmlns:a16="http://schemas.microsoft.com/office/drawing/2014/main" id="{C20522C3-2E9D-4183-9C20-5E19A14F13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9870" y="4223075"/>
              <a:ext cx="248382" cy="248382"/>
            </a:xfrm>
            <a:prstGeom prst="rect">
              <a:avLst/>
            </a:prstGeom>
          </p:spPr>
        </p:pic>
        <p:pic>
          <p:nvPicPr>
            <p:cNvPr id="40" name="Picture 39">
              <a:extLst>
                <a:ext uri="{FF2B5EF4-FFF2-40B4-BE49-F238E27FC236}">
                  <a16:creationId xmlns:a16="http://schemas.microsoft.com/office/drawing/2014/main" id="{E1C0229A-1E94-4353-8B4A-00136133A9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1556" y="3974693"/>
              <a:ext cx="248382" cy="248382"/>
            </a:xfrm>
            <a:prstGeom prst="rect">
              <a:avLst/>
            </a:prstGeom>
          </p:spPr>
        </p:pic>
        <p:pic>
          <p:nvPicPr>
            <p:cNvPr id="41" name="Picture 40">
              <a:extLst>
                <a:ext uri="{FF2B5EF4-FFF2-40B4-BE49-F238E27FC236}">
                  <a16:creationId xmlns:a16="http://schemas.microsoft.com/office/drawing/2014/main" id="{81E6F461-9356-4C93-A064-2884347EA3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25407" y="3533356"/>
              <a:ext cx="248382" cy="248382"/>
            </a:xfrm>
            <a:prstGeom prst="rect">
              <a:avLst/>
            </a:prstGeom>
          </p:spPr>
        </p:pic>
      </p:grpSp>
      <p:sp>
        <p:nvSpPr>
          <p:cNvPr id="2" name="Title 1">
            <a:extLst>
              <a:ext uri="{FF2B5EF4-FFF2-40B4-BE49-F238E27FC236}">
                <a16:creationId xmlns:a16="http://schemas.microsoft.com/office/drawing/2014/main" id="{7169585D-43B0-40F7-994D-651501538A68}"/>
              </a:ext>
            </a:extLst>
          </p:cNvPr>
          <p:cNvSpPr>
            <a:spLocks noGrp="1"/>
          </p:cNvSpPr>
          <p:nvPr>
            <p:ph type="title"/>
          </p:nvPr>
        </p:nvSpPr>
        <p:spPr>
          <a:xfrm>
            <a:off x="1216589" y="5446849"/>
            <a:ext cx="5983202" cy="906187"/>
          </a:xfrm>
        </p:spPr>
        <p:txBody>
          <a:bodyPr>
            <a:normAutofit/>
          </a:bodyPr>
          <a:lstStyle/>
          <a:p>
            <a:r>
              <a:rPr lang="lv-LV" sz="2400" b="1" i="0" u="none" strike="noStrike" baseline="0" dirty="0">
                <a:effectLst/>
              </a:rPr>
              <a:t>Trauksmes sirēnu tīkla modernizācija un paplašināšana</a:t>
            </a:r>
            <a:endParaRPr lang="lv-LV" dirty="0"/>
          </a:p>
        </p:txBody>
      </p:sp>
      <p:sp>
        <p:nvSpPr>
          <p:cNvPr id="5" name="Slide Number Placeholder 4">
            <a:extLst>
              <a:ext uri="{FF2B5EF4-FFF2-40B4-BE49-F238E27FC236}">
                <a16:creationId xmlns:a16="http://schemas.microsoft.com/office/drawing/2014/main" id="{FDA2C96E-AC37-4D6A-95D3-75A98AD0A9C4}"/>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EA385AEB-3D32-4CF4-A96F-9E8946031EF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14</a:t>
            </a:fld>
            <a:endParaRPr kumimoji="0" lang="en-US" altLang="lv-LV" sz="1000" b="0" i="0" u="none" strike="noStrike" kern="1200" cap="none" spc="0" normalizeH="0" baseline="0" noProof="0" dirty="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6A37A0D4-FA7C-463F-9A76-D1A39B996630}"/>
              </a:ext>
            </a:extLst>
          </p:cNvPr>
          <p:cNvSpPr txBox="1"/>
          <p:nvPr/>
        </p:nvSpPr>
        <p:spPr>
          <a:xfrm>
            <a:off x="8922310" y="687692"/>
            <a:ext cx="1701517" cy="646331"/>
          </a:xfrm>
          <a:prstGeom prst="rect">
            <a:avLst/>
          </a:prstGeom>
          <a:noFill/>
        </p:spPr>
        <p:txBody>
          <a:bodyPr wrap="square" rtlCol="0">
            <a:spAutoFit/>
          </a:bodyPr>
          <a:lstStyle/>
          <a:p>
            <a:pPr marL="0" marR="0" lvl="0" indent="0" algn="ctr" defTabSz="938213" rtl="0" eaLnBrk="0" fontAlgn="base" latinLnBrk="0" hangingPunct="0">
              <a:lnSpc>
                <a:spcPct val="100000"/>
              </a:lnSpc>
              <a:spcBef>
                <a:spcPct val="0"/>
              </a:spcBef>
              <a:spcAft>
                <a:spcPct val="0"/>
              </a:spcAft>
              <a:buClrTx/>
              <a:buSzTx/>
              <a:buFontTx/>
              <a:buNone/>
              <a:tabLst/>
              <a:defRPr/>
            </a:pPr>
            <a:r>
              <a:rPr kumimoji="0" lang="lv-LV" sz="1800" b="1" i="0" u="none" strike="noStrike" kern="1200" cap="none" spc="0" normalizeH="0" baseline="0" noProof="0" dirty="0">
                <a:ln>
                  <a:noFill/>
                </a:ln>
                <a:solidFill>
                  <a:srgbClr val="F79646"/>
                </a:solidFill>
                <a:effectLst/>
                <a:uLnTx/>
                <a:uFillTx/>
                <a:latin typeface="Verdana" panose="020B0604030504040204" pitchFamily="34" charset="0"/>
                <a:ea typeface="Verdana" panose="020B0604030504040204" pitchFamily="34" charset="0"/>
                <a:cs typeface="Arial" panose="020B0604020202020204" pitchFamily="34" charset="0"/>
              </a:rPr>
              <a:t>Austrumu pierobeža</a:t>
            </a:r>
            <a:endParaRPr kumimoji="0" lang="en-US" sz="1800" b="1" i="0" u="none" strike="noStrike" kern="1200" cap="none" spc="0" normalizeH="0" baseline="0" noProof="0" dirty="0">
              <a:ln>
                <a:noFill/>
              </a:ln>
              <a:solidFill>
                <a:srgbClr val="F79646"/>
              </a:solidFill>
              <a:effectLst/>
              <a:uLnTx/>
              <a:uFillTx/>
              <a:latin typeface="Verdana" panose="020B0604030504040204" pitchFamily="34" charset="0"/>
              <a:ea typeface="Verdana" panose="020B0604030504040204" pitchFamily="34" charset="0"/>
              <a:cs typeface="Arial" panose="020B0604020202020204" pitchFamily="34" charset="0"/>
            </a:endParaRPr>
          </a:p>
        </p:txBody>
      </p:sp>
      <p:cxnSp>
        <p:nvCxnSpPr>
          <p:cNvPr id="6" name="Taisns savienotājs 5">
            <a:extLst>
              <a:ext uri="{FF2B5EF4-FFF2-40B4-BE49-F238E27FC236}">
                <a16:creationId xmlns:a16="http://schemas.microsoft.com/office/drawing/2014/main" id="{0D0E22C7-EB80-4E5B-9C82-F447B58544D7}"/>
              </a:ext>
            </a:extLst>
          </p:cNvPr>
          <p:cNvCxnSpPr/>
          <p:nvPr/>
        </p:nvCxnSpPr>
        <p:spPr>
          <a:xfrm>
            <a:off x="9770713" y="1336728"/>
            <a:ext cx="0" cy="23315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DC5D768C-F967-4CA7-848D-B328055D7E12}"/>
              </a:ext>
            </a:extLst>
          </p:cNvPr>
          <p:cNvSpPr txBox="1"/>
          <p:nvPr/>
        </p:nvSpPr>
        <p:spPr>
          <a:xfrm>
            <a:off x="1314450" y="6483014"/>
            <a:ext cx="3453189" cy="253916"/>
          </a:xfrm>
          <a:prstGeom prst="rect">
            <a:avLst/>
          </a:prstGeom>
          <a:noFill/>
        </p:spPr>
        <p:txBody>
          <a:bodyPr wrap="none" rtlCol="0">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lv-LV"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*N.B. sākotnējais priekšlikums, ilustratīvs attēls</a:t>
            </a:r>
            <a:endParaRPr kumimoji="0" lang="en-US"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38102727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D5351-D634-4043-B576-2F577E87A044}"/>
              </a:ext>
            </a:extLst>
          </p:cNvPr>
          <p:cNvSpPr>
            <a:spLocks noGrp="1"/>
          </p:cNvSpPr>
          <p:nvPr>
            <p:ph type="title"/>
          </p:nvPr>
        </p:nvSpPr>
        <p:spPr>
          <a:xfrm>
            <a:off x="3021874" y="381000"/>
            <a:ext cx="8560526" cy="1036642"/>
          </a:xfrm>
        </p:spPr>
        <p:txBody>
          <a:bodyPr anchor="ctr">
            <a:normAutofit fontScale="90000"/>
          </a:bodyPr>
          <a:lstStyle/>
          <a:p>
            <a:r>
              <a:rPr lang="lv-LV" dirty="0"/>
              <a:t>Papildu pasākuma priekšlikums EEZ FI – Trauksmes sirēnu tīkla modernizācija un paplašināšana</a:t>
            </a:r>
          </a:p>
        </p:txBody>
      </p:sp>
      <p:sp>
        <p:nvSpPr>
          <p:cNvPr id="13" name="Slide Number Placeholder 5">
            <a:extLst>
              <a:ext uri="{FF2B5EF4-FFF2-40B4-BE49-F238E27FC236}">
                <a16:creationId xmlns:a16="http://schemas.microsoft.com/office/drawing/2014/main" id="{683B7ED4-F6B2-47A5-8395-C762D292FEDF}"/>
              </a:ext>
            </a:extLst>
          </p:cNvPr>
          <p:cNvSpPr txBox="1">
            <a:spLocks/>
          </p:cNvSpPr>
          <p:nvPr/>
        </p:nvSpPr>
        <p:spPr>
          <a:xfrm>
            <a:off x="11379200" y="6324600"/>
            <a:ext cx="406400" cy="304800"/>
          </a:xfrm>
          <a:prstGeom prst="rect">
            <a:avLst/>
          </a:prstGeom>
        </p:spPr>
        <p:txBody>
          <a:bodyP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38213" fontAlgn="base">
              <a:spcBef>
                <a:spcPct val="0"/>
              </a:spcBef>
              <a:spcAft>
                <a:spcPct val="0"/>
              </a:spcAft>
              <a:defRPr/>
            </a:pPr>
            <a:fld id="{3B2FC490-7E2E-4F7D-AFF7-063FF27D6387}" type="slidenum">
              <a:rPr lang="en-US" altLang="lv-LV" sz="1000" smtClean="0">
                <a:solidFill>
                  <a:srgbClr val="898989"/>
                </a:solidFill>
                <a:latin typeface="Verdana" panose="020B0604030504040204" pitchFamily="34" charset="0"/>
                <a:cs typeface="Arial" panose="020B0604020202020204" pitchFamily="34" charset="0"/>
              </a:rPr>
              <a:pPr algn="r" defTabSz="938213" fontAlgn="base">
                <a:spcBef>
                  <a:spcPct val="0"/>
                </a:spcBef>
                <a:spcAft>
                  <a:spcPct val="0"/>
                </a:spcAft>
                <a:defRPr/>
              </a:pPr>
              <a:t>15</a:t>
            </a:fld>
            <a:endParaRPr lang="en-US" altLang="lv-LV" sz="1000" dirty="0">
              <a:solidFill>
                <a:srgbClr val="898989"/>
              </a:solidFill>
              <a:latin typeface="Verdana" panose="020B0604030504040204" pitchFamily="34" charset="0"/>
              <a:cs typeface="Arial" panose="020B0604020202020204" pitchFamily="34" charset="0"/>
            </a:endParaRPr>
          </a:p>
        </p:txBody>
      </p:sp>
      <p:graphicFrame>
        <p:nvGraphicFramePr>
          <p:cNvPr id="14" name="Diagramma 3">
            <a:extLst>
              <a:ext uri="{FF2B5EF4-FFF2-40B4-BE49-F238E27FC236}">
                <a16:creationId xmlns:a16="http://schemas.microsoft.com/office/drawing/2014/main" id="{9E187018-31E1-4D58-8555-BD489E078A43}"/>
              </a:ext>
            </a:extLst>
          </p:cNvPr>
          <p:cNvGraphicFramePr/>
          <p:nvPr>
            <p:extLst>
              <p:ext uri="{D42A27DB-BD31-4B8C-83A1-F6EECF244321}">
                <p14:modId xmlns:p14="http://schemas.microsoft.com/office/powerpoint/2010/main" val="3050944260"/>
              </p:ext>
            </p:extLst>
          </p:nvPr>
        </p:nvGraphicFramePr>
        <p:xfrm>
          <a:off x="361950" y="1614890"/>
          <a:ext cx="11623675" cy="4624838"/>
        </p:xfrm>
        <a:graphic>
          <a:graphicData uri="http://schemas.openxmlformats.org/drawingml/2006/chart">
            <c:chart xmlns:c="http://schemas.openxmlformats.org/drawingml/2006/chart" xmlns:r="http://schemas.openxmlformats.org/officeDocument/2006/relationships" r:id="rId2"/>
          </a:graphicData>
        </a:graphic>
      </p:graphicFrame>
      <p:pic>
        <p:nvPicPr>
          <p:cNvPr id="15" name="Attēls 8">
            <a:extLst>
              <a:ext uri="{FF2B5EF4-FFF2-40B4-BE49-F238E27FC236}">
                <a16:creationId xmlns:a16="http://schemas.microsoft.com/office/drawing/2014/main" id="{89C34EC5-6804-43F2-9922-B7661CDF0895}"/>
              </a:ext>
            </a:extLst>
          </p:cNvPr>
          <p:cNvPicPr>
            <a:picLocks noChangeAspect="1"/>
          </p:cNvPicPr>
          <p:nvPr/>
        </p:nvPicPr>
        <p:blipFill>
          <a:blip r:embed="rId3"/>
          <a:stretch>
            <a:fillRect/>
          </a:stretch>
        </p:blipFill>
        <p:spPr>
          <a:xfrm>
            <a:off x="9067613" y="1857544"/>
            <a:ext cx="2918012" cy="1714332"/>
          </a:xfrm>
          <a:prstGeom prst="rect">
            <a:avLst/>
          </a:prstGeom>
          <a:effectLst>
            <a:softEdge rad="31750"/>
          </a:effectLst>
        </p:spPr>
      </p:pic>
      <p:sp>
        <p:nvSpPr>
          <p:cNvPr id="16" name="TextBox 15">
            <a:extLst>
              <a:ext uri="{FF2B5EF4-FFF2-40B4-BE49-F238E27FC236}">
                <a16:creationId xmlns:a16="http://schemas.microsoft.com/office/drawing/2014/main" id="{48C977C0-1133-451F-B4BA-B7F00575AF36}"/>
              </a:ext>
            </a:extLst>
          </p:cNvPr>
          <p:cNvSpPr txBox="1"/>
          <p:nvPr/>
        </p:nvSpPr>
        <p:spPr>
          <a:xfrm>
            <a:off x="311150" y="6436976"/>
            <a:ext cx="11382086" cy="253916"/>
          </a:xfrm>
          <a:prstGeom prst="rect">
            <a:avLst/>
          </a:prstGeom>
          <a:noFill/>
        </p:spPr>
        <p:txBody>
          <a:bodyPr wrap="square" rtlCol="0">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lv-LV"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*N.B. sākotnējais, provizoriskais priekšlikums, papildu finansējuma gadījumā – modernizējamo un papildu uzstādāmo sirēnu skaitu plānots paplašināt</a:t>
            </a:r>
            <a:endParaRPr kumimoji="0" lang="en-US"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38629806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art 10">
            <a:extLst>
              <a:ext uri="{FF2B5EF4-FFF2-40B4-BE49-F238E27FC236}">
                <a16:creationId xmlns:a16="http://schemas.microsoft.com/office/drawing/2014/main" id="{16B5B2F1-F77B-4B01-BBDB-E959757C253B}"/>
              </a:ext>
            </a:extLst>
          </p:cNvPr>
          <p:cNvGraphicFramePr/>
          <p:nvPr>
            <p:extLst>
              <p:ext uri="{D42A27DB-BD31-4B8C-83A1-F6EECF244321}">
                <p14:modId xmlns:p14="http://schemas.microsoft.com/office/powerpoint/2010/main" val="3365682995"/>
              </p:ext>
            </p:extLst>
          </p:nvPr>
        </p:nvGraphicFramePr>
        <p:xfrm>
          <a:off x="2632364" y="2112049"/>
          <a:ext cx="7333673" cy="4364951"/>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Box 11">
            <a:extLst>
              <a:ext uri="{FF2B5EF4-FFF2-40B4-BE49-F238E27FC236}">
                <a16:creationId xmlns:a16="http://schemas.microsoft.com/office/drawing/2014/main" id="{6E05BF5F-CEFA-40D6-9AF9-B05EFD55AE23}"/>
              </a:ext>
            </a:extLst>
          </p:cNvPr>
          <p:cNvSpPr txBox="1"/>
          <p:nvPr/>
        </p:nvSpPr>
        <p:spPr>
          <a:xfrm>
            <a:off x="8560571" y="2785975"/>
            <a:ext cx="2643140" cy="861774"/>
          </a:xfrm>
          <a:prstGeom prst="rect">
            <a:avLst/>
          </a:prstGeom>
          <a:noFill/>
        </p:spPr>
        <p:txBody>
          <a:bodyPr wrap="square" rtlCol="0">
            <a:spAutoFit/>
          </a:bodyPr>
          <a:lstStyle/>
          <a:p>
            <a:pPr algn="ctr"/>
            <a:r>
              <a:rPr lang="lv-LV" sz="1400" b="1" dirty="0">
                <a:solidFill>
                  <a:srgbClr val="0070C0"/>
                </a:solidFill>
                <a:latin typeface="Verdana" panose="020B0604030504040204" pitchFamily="34" charset="0"/>
                <a:ea typeface="Verdana" panose="020B0604030504040204" pitchFamily="34" charset="0"/>
              </a:rPr>
              <a:t>77%</a:t>
            </a:r>
          </a:p>
          <a:p>
            <a:pPr algn="ctr"/>
            <a:r>
              <a:rPr lang="lv-LV" sz="1200" dirty="0">
                <a:latin typeface="Verdana" panose="020B0604030504040204" pitchFamily="34" charset="0"/>
                <a:ea typeface="Verdana" panose="020B0604030504040204" pitchFamily="34" charset="0"/>
              </a:rPr>
              <a:t>Pašvaldību esošu telpu pielāgošana un aprīkošana patvertņu funkcionalitātei</a:t>
            </a:r>
          </a:p>
        </p:txBody>
      </p:sp>
      <p:sp>
        <p:nvSpPr>
          <p:cNvPr id="13" name="TextBox 12">
            <a:extLst>
              <a:ext uri="{FF2B5EF4-FFF2-40B4-BE49-F238E27FC236}">
                <a16:creationId xmlns:a16="http://schemas.microsoft.com/office/drawing/2014/main" id="{56F6FF8E-171B-4720-B6A7-D16E56042D56}"/>
              </a:ext>
            </a:extLst>
          </p:cNvPr>
          <p:cNvSpPr txBox="1"/>
          <p:nvPr/>
        </p:nvSpPr>
        <p:spPr>
          <a:xfrm>
            <a:off x="1206886" y="4469481"/>
            <a:ext cx="2643140" cy="1046440"/>
          </a:xfrm>
          <a:prstGeom prst="rect">
            <a:avLst/>
          </a:prstGeom>
          <a:noFill/>
        </p:spPr>
        <p:txBody>
          <a:bodyPr wrap="square" rtlCol="0">
            <a:spAutoFit/>
          </a:bodyPr>
          <a:lstStyle/>
          <a:p>
            <a:pPr algn="ctr"/>
            <a:r>
              <a:rPr lang="lv-LV" sz="1400" b="1" dirty="0">
                <a:solidFill>
                  <a:srgbClr val="C00000"/>
                </a:solidFill>
                <a:latin typeface="Verdana" panose="020B0604030504040204" pitchFamily="34" charset="0"/>
                <a:ea typeface="Verdana" panose="020B0604030504040204" pitchFamily="34" charset="0"/>
              </a:rPr>
              <a:t>4,1%</a:t>
            </a:r>
          </a:p>
          <a:p>
            <a:pPr algn="ctr"/>
            <a:r>
              <a:rPr lang="lv-LV" sz="1200" dirty="0">
                <a:latin typeface="Verdana" panose="020B0604030504040204" pitchFamily="34" charset="0"/>
                <a:ea typeface="Verdana" panose="020B0604030504040204" pitchFamily="34" charset="0"/>
              </a:rPr>
              <a:t>Veselības un Labklājības ministrijas esošu telpu pielāgošana un aprīkošana patvertņu funkcionalitātei</a:t>
            </a:r>
          </a:p>
        </p:txBody>
      </p:sp>
      <p:sp>
        <p:nvSpPr>
          <p:cNvPr id="14" name="TextBox 13">
            <a:extLst>
              <a:ext uri="{FF2B5EF4-FFF2-40B4-BE49-F238E27FC236}">
                <a16:creationId xmlns:a16="http://schemas.microsoft.com/office/drawing/2014/main" id="{1B9C045D-5884-4246-94CB-68B3A1D88266}"/>
              </a:ext>
            </a:extLst>
          </p:cNvPr>
          <p:cNvSpPr txBox="1"/>
          <p:nvPr/>
        </p:nvSpPr>
        <p:spPr>
          <a:xfrm>
            <a:off x="1163013" y="2825699"/>
            <a:ext cx="2643140" cy="1231106"/>
          </a:xfrm>
          <a:prstGeom prst="rect">
            <a:avLst/>
          </a:prstGeom>
          <a:noFill/>
        </p:spPr>
        <p:txBody>
          <a:bodyPr wrap="square" rtlCol="0">
            <a:spAutoFit/>
          </a:bodyPr>
          <a:lstStyle/>
          <a:p>
            <a:pPr algn="ctr"/>
            <a:r>
              <a:rPr lang="lv-LV" sz="1400" b="1" dirty="0">
                <a:solidFill>
                  <a:schemeClr val="accent6">
                    <a:lumMod val="75000"/>
                  </a:schemeClr>
                </a:solidFill>
                <a:latin typeface="Verdana" panose="020B0604030504040204" pitchFamily="34" charset="0"/>
                <a:ea typeface="Verdana" panose="020B0604030504040204" pitchFamily="34" charset="0"/>
              </a:rPr>
              <a:t>11,9%</a:t>
            </a:r>
          </a:p>
          <a:p>
            <a:pPr algn="ctr"/>
            <a:r>
              <a:rPr lang="lv-LV" sz="1200" dirty="0">
                <a:latin typeface="Verdana" panose="020B0604030504040204" pitchFamily="34" charset="0"/>
                <a:ea typeface="Verdana" panose="020B0604030504040204" pitchFamily="34" charset="0"/>
              </a:rPr>
              <a:t>Elektroenerģijas ģeneratoru piegāde un </a:t>
            </a:r>
            <a:r>
              <a:rPr lang="lv-LV" sz="1200" dirty="0" err="1">
                <a:latin typeface="Verdana" panose="020B0604030504040204" pitchFamily="34" charset="0"/>
                <a:ea typeface="Verdana" panose="020B0604030504040204" pitchFamily="34" charset="0"/>
              </a:rPr>
              <a:t>pieslēgumu</a:t>
            </a:r>
            <a:r>
              <a:rPr lang="lv-LV" sz="1200" dirty="0">
                <a:latin typeface="Verdana" panose="020B0604030504040204" pitchFamily="34" charset="0"/>
                <a:ea typeface="Verdana" panose="020B0604030504040204" pitchFamily="34" charset="0"/>
              </a:rPr>
              <a:t> ierīkošana ārstniecības iestāžu, valsts sociālās aprūpes centru un bibliotēkas objektiem</a:t>
            </a:r>
          </a:p>
        </p:txBody>
      </p:sp>
      <p:sp>
        <p:nvSpPr>
          <p:cNvPr id="15" name="TextBox 14">
            <a:extLst>
              <a:ext uri="{FF2B5EF4-FFF2-40B4-BE49-F238E27FC236}">
                <a16:creationId xmlns:a16="http://schemas.microsoft.com/office/drawing/2014/main" id="{862F2DC1-3941-4B12-B446-1CEC82BB04C1}"/>
              </a:ext>
            </a:extLst>
          </p:cNvPr>
          <p:cNvSpPr txBox="1"/>
          <p:nvPr/>
        </p:nvSpPr>
        <p:spPr>
          <a:xfrm>
            <a:off x="2424547" y="1788883"/>
            <a:ext cx="2643140" cy="677108"/>
          </a:xfrm>
          <a:prstGeom prst="rect">
            <a:avLst/>
          </a:prstGeom>
          <a:noFill/>
        </p:spPr>
        <p:txBody>
          <a:bodyPr wrap="square" rtlCol="0">
            <a:spAutoFit/>
          </a:bodyPr>
          <a:lstStyle/>
          <a:p>
            <a:pPr algn="ctr"/>
            <a:r>
              <a:rPr lang="lv-LV" sz="1400" b="1" dirty="0">
                <a:solidFill>
                  <a:srgbClr val="ED7D31"/>
                </a:solidFill>
                <a:latin typeface="Verdana" panose="020B0604030504040204" pitchFamily="34" charset="0"/>
                <a:ea typeface="Verdana" panose="020B0604030504040204" pitchFamily="34" charset="0"/>
              </a:rPr>
              <a:t>7%</a:t>
            </a:r>
          </a:p>
          <a:p>
            <a:pPr algn="ctr"/>
            <a:r>
              <a:rPr lang="lv-LV" sz="1200" dirty="0">
                <a:latin typeface="Verdana" panose="020B0604030504040204" pitchFamily="34" charset="0"/>
                <a:ea typeface="Verdana" panose="020B0604030504040204" pitchFamily="34" charset="0"/>
              </a:rPr>
              <a:t>Sirēnu modernizācija, iegāde un uzstādīšana </a:t>
            </a:r>
          </a:p>
        </p:txBody>
      </p:sp>
      <p:cxnSp>
        <p:nvCxnSpPr>
          <p:cNvPr id="17" name="Straight Connector 16">
            <a:extLst>
              <a:ext uri="{FF2B5EF4-FFF2-40B4-BE49-F238E27FC236}">
                <a16:creationId xmlns:a16="http://schemas.microsoft.com/office/drawing/2014/main" id="{F42140F4-32FB-4176-B54B-EAA2A5227AA7}"/>
              </a:ext>
            </a:extLst>
          </p:cNvPr>
          <p:cNvCxnSpPr>
            <a:cxnSpLocks/>
          </p:cNvCxnSpPr>
          <p:nvPr/>
        </p:nvCxnSpPr>
        <p:spPr>
          <a:xfrm flipV="1">
            <a:off x="2974110" y="3869269"/>
            <a:ext cx="1278467" cy="600212"/>
          </a:xfrm>
          <a:prstGeom prst="line">
            <a:avLst/>
          </a:prstGeom>
          <a:ln>
            <a:solidFill>
              <a:srgbClr val="C00000"/>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8ED952E5-0B5B-4350-9E71-A92EFB88FBD8}"/>
              </a:ext>
            </a:extLst>
          </p:cNvPr>
          <p:cNvCxnSpPr>
            <a:cxnSpLocks/>
          </p:cNvCxnSpPr>
          <p:nvPr/>
        </p:nvCxnSpPr>
        <p:spPr>
          <a:xfrm flipV="1">
            <a:off x="2974110" y="2858311"/>
            <a:ext cx="1773574" cy="36415"/>
          </a:xfrm>
          <a:prstGeom prst="line">
            <a:avLst/>
          </a:prstGeom>
          <a:ln>
            <a:solidFill>
              <a:schemeClr val="accent6">
                <a:lumMod val="75000"/>
              </a:schemeClr>
            </a:solidFill>
          </a:ln>
        </p:spPr>
        <p:style>
          <a:lnRef idx="2">
            <a:schemeClr val="accent6"/>
          </a:lnRef>
          <a:fillRef idx="0">
            <a:schemeClr val="accent6"/>
          </a:fillRef>
          <a:effectRef idx="1">
            <a:schemeClr val="accent6"/>
          </a:effectRef>
          <a:fontRef idx="minor">
            <a:schemeClr val="tx1"/>
          </a:fontRef>
        </p:style>
      </p:cxnSp>
      <p:cxnSp>
        <p:nvCxnSpPr>
          <p:cNvPr id="23" name="Straight Connector 22">
            <a:extLst>
              <a:ext uri="{FF2B5EF4-FFF2-40B4-BE49-F238E27FC236}">
                <a16:creationId xmlns:a16="http://schemas.microsoft.com/office/drawing/2014/main" id="{46BC6F21-77AE-4C62-B557-644610EA467F}"/>
              </a:ext>
            </a:extLst>
          </p:cNvPr>
          <p:cNvCxnSpPr>
            <a:cxnSpLocks/>
          </p:cNvCxnSpPr>
          <p:nvPr/>
        </p:nvCxnSpPr>
        <p:spPr>
          <a:xfrm>
            <a:off x="4963777" y="2225373"/>
            <a:ext cx="821266" cy="77561"/>
          </a:xfrm>
          <a:prstGeom prst="line">
            <a:avLst/>
          </a:prstGeom>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143253B6-593C-444E-8E9B-FFDD8EA5A6D0}"/>
              </a:ext>
            </a:extLst>
          </p:cNvPr>
          <p:cNvCxnSpPr>
            <a:cxnSpLocks/>
          </p:cNvCxnSpPr>
          <p:nvPr/>
        </p:nvCxnSpPr>
        <p:spPr>
          <a:xfrm>
            <a:off x="7777692" y="2749976"/>
            <a:ext cx="1639551" cy="144750"/>
          </a:xfrm>
          <a:prstGeom prst="line">
            <a:avLst/>
          </a:prstGeom>
          <a:ln>
            <a:solidFill>
              <a:srgbClr val="0070C0"/>
            </a:solidFill>
          </a:ln>
        </p:spPr>
        <p:style>
          <a:lnRef idx="2">
            <a:schemeClr val="accent6"/>
          </a:lnRef>
          <a:fillRef idx="0">
            <a:schemeClr val="accent6"/>
          </a:fillRef>
          <a:effectRef idx="1">
            <a:schemeClr val="accent6"/>
          </a:effectRef>
          <a:fontRef idx="minor">
            <a:schemeClr val="tx1"/>
          </a:fontRef>
        </p:style>
      </p:cxnSp>
      <p:sp>
        <p:nvSpPr>
          <p:cNvPr id="16" name="Title 1">
            <a:extLst>
              <a:ext uri="{FF2B5EF4-FFF2-40B4-BE49-F238E27FC236}">
                <a16:creationId xmlns:a16="http://schemas.microsoft.com/office/drawing/2014/main" id="{9C8413F0-885A-49E1-845E-A6C2AD5B1DD0}"/>
              </a:ext>
            </a:extLst>
          </p:cNvPr>
          <p:cNvSpPr>
            <a:spLocks noGrp="1"/>
          </p:cNvSpPr>
          <p:nvPr>
            <p:ph type="title"/>
          </p:nvPr>
        </p:nvSpPr>
        <p:spPr>
          <a:xfrm>
            <a:off x="2974110" y="238310"/>
            <a:ext cx="8700653" cy="1383145"/>
          </a:xfrm>
        </p:spPr>
        <p:txBody>
          <a:bodyPr anchor="ctr">
            <a:normAutofit/>
          </a:bodyPr>
          <a:lstStyle/>
          <a:p>
            <a:r>
              <a:rPr lang="lv-LV" sz="2000" dirty="0"/>
              <a:t>EEZ FI programmas finansējuma aktuālo, provizoriskais sadalījums civilās aizsardzības infrastruktūrai</a:t>
            </a:r>
            <a:endParaRPr lang="lv-LV" sz="3200" dirty="0"/>
          </a:p>
        </p:txBody>
      </p:sp>
    </p:spTree>
    <p:extLst>
      <p:ext uri="{BB962C8B-B14F-4D97-AF65-F5344CB8AC3E}">
        <p14:creationId xmlns:p14="http://schemas.microsoft.com/office/powerpoint/2010/main" val="3250541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40B5C68-74ED-4EE0-A2D6-FF567F906BD1}"/>
              </a:ext>
            </a:extLst>
          </p:cNvPr>
          <p:cNvPicPr>
            <a:picLocks noChangeAspect="1"/>
          </p:cNvPicPr>
          <p:nvPr/>
        </p:nvPicPr>
        <p:blipFill>
          <a:blip r:embed="rId2">
            <a:alphaModFix amt="12000"/>
            <a:extLst>
              <a:ext uri="{28A0092B-C50C-407E-A947-70E740481C1C}">
                <a14:useLocalDpi xmlns:a14="http://schemas.microsoft.com/office/drawing/2010/main" val="0"/>
              </a:ext>
            </a:extLst>
          </a:blip>
          <a:stretch>
            <a:fillRect/>
          </a:stretch>
        </p:blipFill>
        <p:spPr>
          <a:xfrm>
            <a:off x="0" y="0"/>
            <a:ext cx="12192000" cy="6626162"/>
          </a:xfrm>
          <a:prstGeom prst="rect">
            <a:avLst/>
          </a:prstGeom>
        </p:spPr>
      </p:pic>
      <p:sp>
        <p:nvSpPr>
          <p:cNvPr id="2" name="Virsraksts 1">
            <a:extLst>
              <a:ext uri="{FF2B5EF4-FFF2-40B4-BE49-F238E27FC236}">
                <a16:creationId xmlns:a16="http://schemas.microsoft.com/office/drawing/2014/main" id="{5BF6BE3B-6652-401C-9EDE-E395F60FE102}"/>
              </a:ext>
            </a:extLst>
          </p:cNvPr>
          <p:cNvSpPr>
            <a:spLocks noGrp="1"/>
          </p:cNvSpPr>
          <p:nvPr>
            <p:ph type="title"/>
          </p:nvPr>
        </p:nvSpPr>
        <p:spPr>
          <a:xfrm>
            <a:off x="2386095" y="3137590"/>
            <a:ext cx="7419806" cy="1397000"/>
          </a:xfrm>
        </p:spPr>
        <p:txBody>
          <a:bodyPr anchor="ctr">
            <a:noAutofit/>
          </a:bodyPr>
          <a:lstStyle/>
          <a:p>
            <a:r>
              <a:rPr lang="lv-LV" sz="2400" dirty="0"/>
              <a:t>Par plānoto patvertņu izvietojumu abos atbalsta pasākumos Latvijas teritorijā</a:t>
            </a:r>
          </a:p>
        </p:txBody>
      </p:sp>
      <p:sp>
        <p:nvSpPr>
          <p:cNvPr id="7" name="Teksta vietturis 3">
            <a:extLst>
              <a:ext uri="{FF2B5EF4-FFF2-40B4-BE49-F238E27FC236}">
                <a16:creationId xmlns:a16="http://schemas.microsoft.com/office/drawing/2014/main" id="{E86AA522-46EB-45A5-A7D8-E832B368507F}"/>
              </a:ext>
            </a:extLst>
          </p:cNvPr>
          <p:cNvSpPr txBox="1">
            <a:spLocks/>
          </p:cNvSpPr>
          <p:nvPr/>
        </p:nvSpPr>
        <p:spPr bwMode="auto">
          <a:xfrm>
            <a:off x="4480009" y="6120555"/>
            <a:ext cx="3231978" cy="36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noAutofit/>
          </a:bodyPr>
          <a:lstStyle>
            <a:lvl1pPr marL="0" indent="0" algn="ctr" defTabSz="938213" rtl="0" eaLnBrk="0" fontAlgn="base" hangingPunct="0">
              <a:spcBef>
                <a:spcPct val="20000"/>
              </a:spcBef>
              <a:spcAft>
                <a:spcPct val="0"/>
              </a:spcAft>
              <a:buFont typeface="Arial" panose="020B0604020202020204" pitchFamily="34" charset="0"/>
              <a:buNone/>
              <a:defRPr sz="1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600" b="1" dirty="0"/>
              <a:t>2026. gada 3. marts</a:t>
            </a:r>
          </a:p>
        </p:txBody>
      </p:sp>
    </p:spTree>
    <p:extLst>
      <p:ext uri="{BB962C8B-B14F-4D97-AF65-F5344CB8AC3E}">
        <p14:creationId xmlns:p14="http://schemas.microsoft.com/office/powerpoint/2010/main" val="2629891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4829D2A1-14A7-46B5-A1A5-54F244FFB111}"/>
              </a:ext>
            </a:extLst>
          </p:cNvPr>
          <p:cNvSpPr>
            <a:spLocks noGrp="1"/>
          </p:cNvSpPr>
          <p:nvPr>
            <p:ph type="title"/>
          </p:nvPr>
        </p:nvSpPr>
        <p:spPr>
          <a:xfrm>
            <a:off x="2918692" y="671369"/>
            <a:ext cx="8275782" cy="1281545"/>
          </a:xfrm>
        </p:spPr>
        <p:txBody>
          <a:bodyPr>
            <a:noAutofit/>
          </a:bodyPr>
          <a:lstStyle/>
          <a:p>
            <a:pPr algn="just"/>
            <a:r>
              <a:rPr lang="lv-LV" altLang="lv-LV" sz="1600" b="0" dirty="0"/>
              <a:t>Ministru kabineta rīkojuma projekts (</a:t>
            </a:r>
            <a:r>
              <a:rPr lang="sv-SE" altLang="lv-LV" sz="1600" b="0" dirty="0"/>
              <a:t>ID</a:t>
            </a:r>
            <a:r>
              <a:rPr lang="lv-LV" altLang="lv-LV" sz="1600" b="0" dirty="0"/>
              <a:t> </a:t>
            </a:r>
            <a:r>
              <a:rPr lang="sv-SE" altLang="lv-LV" sz="1600" b="0" dirty="0"/>
              <a:t>25-TA-659</a:t>
            </a:r>
            <a:r>
              <a:rPr lang="lv-LV" altLang="lv-LV" sz="1600" b="0" dirty="0"/>
              <a:t>)</a:t>
            </a:r>
            <a:br>
              <a:rPr lang="lv-LV" altLang="lv-LV" sz="700" dirty="0"/>
            </a:br>
            <a:br>
              <a:rPr lang="lv-LV" altLang="lv-LV" sz="1000" dirty="0"/>
            </a:br>
            <a:r>
              <a:rPr lang="lv-LV" altLang="lv-LV" sz="1600" dirty="0"/>
              <a:t>"Par civilās aizsardzības mērķiem pielāgojamajiem un aprīkojamajiem objektiem (patvertnēm) 5.1.1.9. pasākuma “Objektu (patvertņu) pielāgošana un aprīkošana civilās aizsardzības mērķiem” ietvaros"</a:t>
            </a:r>
          </a:p>
        </p:txBody>
      </p:sp>
      <p:sp>
        <p:nvSpPr>
          <p:cNvPr id="13316" name="Text Placeholder 3">
            <a:extLst>
              <a:ext uri="{FF2B5EF4-FFF2-40B4-BE49-F238E27FC236}">
                <a16:creationId xmlns:a16="http://schemas.microsoft.com/office/drawing/2014/main" id="{124223AA-3A00-49F9-AA45-F0BA689974C5}"/>
              </a:ext>
            </a:extLst>
          </p:cNvPr>
          <p:cNvSpPr>
            <a:spLocks noGrp="1"/>
          </p:cNvSpPr>
          <p:nvPr>
            <p:ph type="body" sz="quarter" idx="10"/>
          </p:nvPr>
        </p:nvSpPr>
        <p:spPr>
          <a:xfrm>
            <a:off x="3454400" y="6572250"/>
            <a:ext cx="2641600" cy="304800"/>
          </a:xfrm>
        </p:spPr>
        <p:txBody>
          <a:bodyPr/>
          <a:lstStyle/>
          <a:p>
            <a:endParaRPr lang="lv-LV" altLang="lv-LV"/>
          </a:p>
        </p:txBody>
      </p:sp>
      <p:sp>
        <p:nvSpPr>
          <p:cNvPr id="13317" name="Text Placeholder 4">
            <a:extLst>
              <a:ext uri="{FF2B5EF4-FFF2-40B4-BE49-F238E27FC236}">
                <a16:creationId xmlns:a16="http://schemas.microsoft.com/office/drawing/2014/main" id="{BFA9C532-318F-4E5D-BDB5-7A2ADA28CEC8}"/>
              </a:ext>
            </a:extLst>
          </p:cNvPr>
          <p:cNvSpPr>
            <a:spLocks noGrp="1"/>
          </p:cNvSpPr>
          <p:nvPr>
            <p:ph type="body" sz="quarter" idx="12"/>
          </p:nvPr>
        </p:nvSpPr>
        <p:spPr>
          <a:xfrm>
            <a:off x="6502400" y="6572250"/>
            <a:ext cx="4876800" cy="304800"/>
          </a:xfrm>
        </p:spPr>
        <p:txBody>
          <a:bodyPr/>
          <a:lstStyle/>
          <a:p>
            <a:endParaRPr lang="lv-LV" altLang="lv-LV"/>
          </a:p>
        </p:txBody>
      </p:sp>
      <p:sp>
        <p:nvSpPr>
          <p:cNvPr id="13318" name="Slide Number Placeholder 5">
            <a:extLst>
              <a:ext uri="{FF2B5EF4-FFF2-40B4-BE49-F238E27FC236}">
                <a16:creationId xmlns:a16="http://schemas.microsoft.com/office/drawing/2014/main" id="{3D49A8CD-EE96-4C08-A25F-9E3BB2B4E38E}"/>
              </a:ext>
            </a:extLst>
          </p:cNvPr>
          <p:cNvSpPr>
            <a:spLocks noGrp="1"/>
          </p:cNvSpPr>
          <p:nvPr>
            <p:ph type="sldNum" sz="quarter" idx="13"/>
          </p:nvPr>
        </p:nvSpPr>
        <p:spPr bwMode="auto">
          <a:xfrm>
            <a:off x="11379200" y="6572250"/>
            <a:ext cx="406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AB5CF3E-116B-49D2-85E8-75E11E0A74EF}" type="slidenum">
              <a:rPr lang="en-US" altLang="lv-LV"/>
              <a:pPr/>
              <a:t>18</a:t>
            </a:fld>
            <a:endParaRPr lang="en-US" altLang="lv-LV"/>
          </a:p>
        </p:txBody>
      </p:sp>
      <p:sp>
        <p:nvSpPr>
          <p:cNvPr id="4" name="Taisnstūris 3">
            <a:extLst>
              <a:ext uri="{FF2B5EF4-FFF2-40B4-BE49-F238E27FC236}">
                <a16:creationId xmlns:a16="http://schemas.microsoft.com/office/drawing/2014/main" id="{E634845F-7EE3-45F5-81FA-BD0E4F74A266}"/>
              </a:ext>
            </a:extLst>
          </p:cNvPr>
          <p:cNvSpPr/>
          <p:nvPr/>
        </p:nvSpPr>
        <p:spPr>
          <a:xfrm>
            <a:off x="0" y="24765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Attēls 2">
            <a:extLst>
              <a:ext uri="{FF2B5EF4-FFF2-40B4-BE49-F238E27FC236}">
                <a16:creationId xmlns:a16="http://schemas.microsoft.com/office/drawing/2014/main" id="{4917F072-110D-47E1-A1B1-80DE7CF50124}"/>
              </a:ext>
            </a:extLst>
          </p:cNvPr>
          <p:cNvPicPr>
            <a:picLocks noChangeAspect="1"/>
          </p:cNvPicPr>
          <p:nvPr/>
        </p:nvPicPr>
        <p:blipFill>
          <a:blip r:embed="rId3"/>
          <a:stretch>
            <a:fillRect/>
          </a:stretch>
        </p:blipFill>
        <p:spPr>
          <a:xfrm>
            <a:off x="-21336" y="-349250"/>
            <a:ext cx="12213335" cy="7454900"/>
          </a:xfrm>
          <a:prstGeom prst="rect">
            <a:avLst/>
          </a:prstGeom>
        </p:spPr>
      </p:pic>
      <p:sp>
        <p:nvSpPr>
          <p:cNvPr id="5" name="TextBox 4">
            <a:extLst>
              <a:ext uri="{FF2B5EF4-FFF2-40B4-BE49-F238E27FC236}">
                <a16:creationId xmlns:a16="http://schemas.microsoft.com/office/drawing/2014/main" id="{AC005BE9-0057-40C9-9294-AC90237746CD}"/>
              </a:ext>
            </a:extLst>
          </p:cNvPr>
          <p:cNvSpPr txBox="1"/>
          <p:nvPr/>
        </p:nvSpPr>
        <p:spPr>
          <a:xfrm>
            <a:off x="4468475" y="2652932"/>
            <a:ext cx="1043876"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148; </a:t>
            </a:r>
            <a:r>
              <a:rPr lang="lv-LV" sz="2400" b="1" dirty="0">
                <a:solidFill>
                  <a:srgbClr val="0070C0"/>
                </a:solidFill>
                <a:latin typeface="Arial Narrow" panose="020B0606020202030204" pitchFamily="34" charset="0"/>
              </a:rPr>
              <a:t>80</a:t>
            </a:r>
            <a:endParaRPr lang="en-US" sz="2400" b="1" dirty="0">
              <a:solidFill>
                <a:srgbClr val="0070C0"/>
              </a:solidFill>
              <a:latin typeface="Arial Narrow" panose="020B0606020202030204" pitchFamily="34" charset="0"/>
            </a:endParaRPr>
          </a:p>
        </p:txBody>
      </p:sp>
      <p:sp>
        <p:nvSpPr>
          <p:cNvPr id="11" name="TextBox 10">
            <a:extLst>
              <a:ext uri="{FF2B5EF4-FFF2-40B4-BE49-F238E27FC236}">
                <a16:creationId xmlns:a16="http://schemas.microsoft.com/office/drawing/2014/main" id="{3E2A13E1-39DA-42FD-AEBE-08EE708DB109}"/>
              </a:ext>
            </a:extLst>
          </p:cNvPr>
          <p:cNvSpPr txBox="1"/>
          <p:nvPr/>
        </p:nvSpPr>
        <p:spPr>
          <a:xfrm>
            <a:off x="8939286" y="6303937"/>
            <a:ext cx="761747"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13; </a:t>
            </a:r>
            <a:r>
              <a:rPr lang="lv-LV" sz="2400" b="1" dirty="0">
                <a:solidFill>
                  <a:srgbClr val="0070C0"/>
                </a:solidFill>
                <a:latin typeface="Arial Narrow" panose="020B0606020202030204" pitchFamily="34" charset="0"/>
              </a:rPr>
              <a:t>1</a:t>
            </a:r>
            <a:endParaRPr lang="en-US" sz="2400" b="1" dirty="0">
              <a:solidFill>
                <a:srgbClr val="0070C0"/>
              </a:solidFill>
              <a:latin typeface="Arial Narrow" panose="020B0606020202030204" pitchFamily="34" charset="0"/>
            </a:endParaRPr>
          </a:p>
        </p:txBody>
      </p:sp>
      <p:sp>
        <p:nvSpPr>
          <p:cNvPr id="12" name="TextBox 11">
            <a:extLst>
              <a:ext uri="{FF2B5EF4-FFF2-40B4-BE49-F238E27FC236}">
                <a16:creationId xmlns:a16="http://schemas.microsoft.com/office/drawing/2014/main" id="{FC66995D-08E9-4257-85D1-B44135D5DEE7}"/>
              </a:ext>
            </a:extLst>
          </p:cNvPr>
          <p:cNvSpPr txBox="1"/>
          <p:nvPr/>
        </p:nvSpPr>
        <p:spPr>
          <a:xfrm>
            <a:off x="4952874" y="4206104"/>
            <a:ext cx="761747"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12; </a:t>
            </a:r>
            <a:r>
              <a:rPr lang="lv-LV" sz="2400" b="1" dirty="0">
                <a:solidFill>
                  <a:srgbClr val="0070C0"/>
                </a:solidFill>
                <a:latin typeface="Arial Narrow" panose="020B0606020202030204" pitchFamily="34" charset="0"/>
              </a:rPr>
              <a:t>5</a:t>
            </a:r>
            <a:endParaRPr lang="en-US" sz="2400" b="1" dirty="0">
              <a:solidFill>
                <a:srgbClr val="0070C0"/>
              </a:solidFill>
              <a:latin typeface="Arial Narrow" panose="020B0606020202030204" pitchFamily="34" charset="0"/>
            </a:endParaRPr>
          </a:p>
        </p:txBody>
      </p:sp>
      <p:sp>
        <p:nvSpPr>
          <p:cNvPr id="13" name="TextBox 12">
            <a:extLst>
              <a:ext uri="{FF2B5EF4-FFF2-40B4-BE49-F238E27FC236}">
                <a16:creationId xmlns:a16="http://schemas.microsoft.com/office/drawing/2014/main" id="{79C91AD1-77AB-4361-8E09-14C4C441CDB2}"/>
              </a:ext>
            </a:extLst>
          </p:cNvPr>
          <p:cNvSpPr txBox="1"/>
          <p:nvPr/>
        </p:nvSpPr>
        <p:spPr>
          <a:xfrm>
            <a:off x="3873353" y="2801108"/>
            <a:ext cx="761747"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13; </a:t>
            </a:r>
            <a:r>
              <a:rPr lang="lv-LV" sz="2400" b="1" dirty="0">
                <a:solidFill>
                  <a:srgbClr val="0070C0"/>
                </a:solidFill>
                <a:latin typeface="Arial Narrow" panose="020B0606020202030204" pitchFamily="34" charset="0"/>
              </a:rPr>
              <a:t>2</a:t>
            </a:r>
            <a:endParaRPr lang="en-US" sz="2400" b="1" dirty="0">
              <a:solidFill>
                <a:srgbClr val="0070C0"/>
              </a:solidFill>
              <a:latin typeface="Arial Narrow" panose="020B0606020202030204" pitchFamily="34" charset="0"/>
            </a:endParaRPr>
          </a:p>
        </p:txBody>
      </p:sp>
      <p:sp>
        <p:nvSpPr>
          <p:cNvPr id="14" name="TextBox 13">
            <a:extLst>
              <a:ext uri="{FF2B5EF4-FFF2-40B4-BE49-F238E27FC236}">
                <a16:creationId xmlns:a16="http://schemas.microsoft.com/office/drawing/2014/main" id="{7A507BD0-A240-4042-BA65-BF4F85D837A4}"/>
              </a:ext>
            </a:extLst>
          </p:cNvPr>
          <p:cNvSpPr txBox="1"/>
          <p:nvPr/>
        </p:nvSpPr>
        <p:spPr>
          <a:xfrm>
            <a:off x="28652" y="3700557"/>
            <a:ext cx="902811"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16; </a:t>
            </a:r>
            <a:r>
              <a:rPr lang="lv-LV" sz="2400" b="1" dirty="0">
                <a:solidFill>
                  <a:srgbClr val="0070C0"/>
                </a:solidFill>
                <a:latin typeface="Arial Narrow" panose="020B0606020202030204" pitchFamily="34" charset="0"/>
              </a:rPr>
              <a:t>16</a:t>
            </a:r>
            <a:endParaRPr lang="en-US" sz="2400" b="1" dirty="0">
              <a:solidFill>
                <a:srgbClr val="0070C0"/>
              </a:solidFill>
              <a:latin typeface="Arial Narrow" panose="020B0606020202030204" pitchFamily="34" charset="0"/>
            </a:endParaRPr>
          </a:p>
        </p:txBody>
      </p:sp>
      <p:sp>
        <p:nvSpPr>
          <p:cNvPr id="15" name="TextBox 14">
            <a:extLst>
              <a:ext uri="{FF2B5EF4-FFF2-40B4-BE49-F238E27FC236}">
                <a16:creationId xmlns:a16="http://schemas.microsoft.com/office/drawing/2014/main" id="{E37AA526-13EF-40AA-9457-FA436DD61B58}"/>
              </a:ext>
            </a:extLst>
          </p:cNvPr>
          <p:cNvSpPr txBox="1"/>
          <p:nvPr/>
        </p:nvSpPr>
        <p:spPr>
          <a:xfrm>
            <a:off x="10158466" y="4767153"/>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6; </a:t>
            </a:r>
            <a:r>
              <a:rPr lang="lv-LV" sz="2400" b="1" dirty="0">
                <a:solidFill>
                  <a:srgbClr val="0070C0"/>
                </a:solidFill>
                <a:latin typeface="Arial Narrow" panose="020B0606020202030204" pitchFamily="34" charset="0"/>
              </a:rPr>
              <a:t>7</a:t>
            </a:r>
            <a:endParaRPr lang="en-US" sz="2400" b="1" dirty="0">
              <a:solidFill>
                <a:srgbClr val="0070C0"/>
              </a:solidFill>
              <a:latin typeface="Arial Narrow" panose="020B0606020202030204" pitchFamily="34" charset="0"/>
            </a:endParaRPr>
          </a:p>
        </p:txBody>
      </p:sp>
      <p:sp>
        <p:nvSpPr>
          <p:cNvPr id="16" name="TextBox 15">
            <a:extLst>
              <a:ext uri="{FF2B5EF4-FFF2-40B4-BE49-F238E27FC236}">
                <a16:creationId xmlns:a16="http://schemas.microsoft.com/office/drawing/2014/main" id="{46DA78B7-00E0-4E1E-BD56-72D2C3ECBF88}"/>
              </a:ext>
            </a:extLst>
          </p:cNvPr>
          <p:cNvSpPr txBox="1"/>
          <p:nvPr/>
        </p:nvSpPr>
        <p:spPr>
          <a:xfrm>
            <a:off x="1094271" y="1500099"/>
            <a:ext cx="620683" cy="461665"/>
          </a:xfrm>
          <a:prstGeom prst="rect">
            <a:avLst/>
          </a:prstGeom>
          <a:noFill/>
        </p:spPr>
        <p:txBody>
          <a:bodyPr wrap="none" rtlCol="0">
            <a:spAutoFit/>
          </a:bodyPr>
          <a:lstStyle/>
          <a:p>
            <a:r>
              <a:rPr lang="lv-LV" sz="2400" b="1" dirty="0">
                <a:solidFill>
                  <a:srgbClr val="C00000"/>
                </a:solidFill>
                <a:latin typeface="Arial Narrow" panose="020B0606020202030204" pitchFamily="34" charset="0"/>
              </a:rPr>
              <a:t>8; </a:t>
            </a:r>
            <a:r>
              <a:rPr lang="lv-LV" sz="2400" b="1" dirty="0">
                <a:solidFill>
                  <a:srgbClr val="0070C0"/>
                </a:solidFill>
                <a:latin typeface="Arial Narrow" panose="020B0606020202030204" pitchFamily="34" charset="0"/>
              </a:rPr>
              <a:t>9</a:t>
            </a:r>
            <a:endParaRPr lang="en-US" sz="2400" b="1" dirty="0">
              <a:solidFill>
                <a:srgbClr val="0070C0"/>
              </a:solidFill>
              <a:latin typeface="Arial Narrow" panose="020B0606020202030204" pitchFamily="34" charset="0"/>
            </a:endParaRPr>
          </a:p>
        </p:txBody>
      </p:sp>
      <p:sp>
        <p:nvSpPr>
          <p:cNvPr id="17" name="TextBox 16">
            <a:extLst>
              <a:ext uri="{FF2B5EF4-FFF2-40B4-BE49-F238E27FC236}">
                <a16:creationId xmlns:a16="http://schemas.microsoft.com/office/drawing/2014/main" id="{D429D492-2A4A-4FD4-8AD7-AEF1014272BD}"/>
              </a:ext>
            </a:extLst>
          </p:cNvPr>
          <p:cNvSpPr txBox="1"/>
          <p:nvPr/>
        </p:nvSpPr>
        <p:spPr>
          <a:xfrm>
            <a:off x="7063996" y="4426236"/>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7; </a:t>
            </a:r>
            <a:r>
              <a:rPr lang="lv-LV" sz="2400" b="1" dirty="0">
                <a:solidFill>
                  <a:srgbClr val="0070C0"/>
                </a:solidFill>
                <a:latin typeface="Arial Narrow" panose="020B0606020202030204" pitchFamily="34" charset="0"/>
              </a:rPr>
              <a:t>7</a:t>
            </a:r>
            <a:endParaRPr lang="en-US" sz="2400" b="1" dirty="0">
              <a:solidFill>
                <a:srgbClr val="C00000"/>
              </a:solidFill>
              <a:latin typeface="Arial Narrow" panose="020B0606020202030204" pitchFamily="34" charset="0"/>
            </a:endParaRPr>
          </a:p>
        </p:txBody>
      </p:sp>
      <p:sp>
        <p:nvSpPr>
          <p:cNvPr id="18" name="TextBox 17">
            <a:extLst>
              <a:ext uri="{FF2B5EF4-FFF2-40B4-BE49-F238E27FC236}">
                <a16:creationId xmlns:a16="http://schemas.microsoft.com/office/drawing/2014/main" id="{7F044EE1-ECD5-4BD5-B4DF-AD3756016CD4}"/>
              </a:ext>
            </a:extLst>
          </p:cNvPr>
          <p:cNvSpPr txBox="1"/>
          <p:nvPr/>
        </p:nvSpPr>
        <p:spPr>
          <a:xfrm>
            <a:off x="10357083" y="2069161"/>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3; </a:t>
            </a:r>
            <a:r>
              <a:rPr lang="lv-LV" sz="2400" b="1" dirty="0">
                <a:solidFill>
                  <a:srgbClr val="0070C0"/>
                </a:solidFill>
                <a:latin typeface="Arial Narrow" panose="020B0606020202030204" pitchFamily="34" charset="0"/>
              </a:rPr>
              <a:t>3</a:t>
            </a:r>
            <a:endParaRPr lang="en-US" sz="2400" b="1" dirty="0">
              <a:solidFill>
                <a:srgbClr val="C00000"/>
              </a:solidFill>
              <a:latin typeface="Arial Narrow" panose="020B0606020202030204" pitchFamily="34" charset="0"/>
            </a:endParaRPr>
          </a:p>
        </p:txBody>
      </p:sp>
      <p:sp>
        <p:nvSpPr>
          <p:cNvPr id="19" name="TextBox 18">
            <a:extLst>
              <a:ext uri="{FF2B5EF4-FFF2-40B4-BE49-F238E27FC236}">
                <a16:creationId xmlns:a16="http://schemas.microsoft.com/office/drawing/2014/main" id="{986A33E4-126D-41A3-AD44-0DF1CD302847}"/>
              </a:ext>
            </a:extLst>
          </p:cNvPr>
          <p:cNvSpPr txBox="1"/>
          <p:nvPr/>
        </p:nvSpPr>
        <p:spPr>
          <a:xfrm>
            <a:off x="9265493" y="5745720"/>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6; </a:t>
            </a:r>
            <a:r>
              <a:rPr lang="lv-LV" sz="2400" b="1" dirty="0">
                <a:solidFill>
                  <a:srgbClr val="0070C0"/>
                </a:solidFill>
                <a:latin typeface="Arial Narrow" panose="020B0606020202030204" pitchFamily="34" charset="0"/>
              </a:rPr>
              <a:t>9</a:t>
            </a:r>
            <a:endParaRPr lang="en-US" sz="2400" b="1" dirty="0">
              <a:solidFill>
                <a:srgbClr val="C00000"/>
              </a:solidFill>
              <a:latin typeface="Arial Narrow" panose="020B0606020202030204" pitchFamily="34" charset="0"/>
            </a:endParaRPr>
          </a:p>
        </p:txBody>
      </p:sp>
      <p:sp>
        <p:nvSpPr>
          <p:cNvPr id="20" name="TextBox 19">
            <a:extLst>
              <a:ext uri="{FF2B5EF4-FFF2-40B4-BE49-F238E27FC236}">
                <a16:creationId xmlns:a16="http://schemas.microsoft.com/office/drawing/2014/main" id="{130EABC2-DA7E-4B73-A4E9-3BF8F897F945}"/>
              </a:ext>
            </a:extLst>
          </p:cNvPr>
          <p:cNvSpPr txBox="1"/>
          <p:nvPr/>
        </p:nvSpPr>
        <p:spPr>
          <a:xfrm>
            <a:off x="4888776" y="2272743"/>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5; </a:t>
            </a:r>
            <a:r>
              <a:rPr lang="lv-LV" sz="2400" b="1" dirty="0">
                <a:solidFill>
                  <a:srgbClr val="0070C0"/>
                </a:solidFill>
                <a:latin typeface="Arial Narrow" panose="020B0606020202030204" pitchFamily="34" charset="0"/>
              </a:rPr>
              <a:t>2</a:t>
            </a:r>
            <a:endParaRPr lang="en-US" sz="2400" b="1" dirty="0">
              <a:solidFill>
                <a:srgbClr val="0070C0"/>
              </a:solidFill>
              <a:latin typeface="Arial Narrow" panose="020B0606020202030204" pitchFamily="34" charset="0"/>
            </a:endParaRPr>
          </a:p>
        </p:txBody>
      </p:sp>
      <p:sp>
        <p:nvSpPr>
          <p:cNvPr id="21" name="TextBox 20">
            <a:extLst>
              <a:ext uri="{FF2B5EF4-FFF2-40B4-BE49-F238E27FC236}">
                <a16:creationId xmlns:a16="http://schemas.microsoft.com/office/drawing/2014/main" id="{01AA1F32-650F-4675-A5EF-2FE3230623C4}"/>
              </a:ext>
            </a:extLst>
          </p:cNvPr>
          <p:cNvSpPr txBox="1"/>
          <p:nvPr/>
        </p:nvSpPr>
        <p:spPr>
          <a:xfrm>
            <a:off x="10431288" y="2640910"/>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5; </a:t>
            </a:r>
            <a:r>
              <a:rPr lang="lv-LV" sz="2400" b="1" dirty="0">
                <a:solidFill>
                  <a:srgbClr val="0070C0"/>
                </a:solidFill>
                <a:latin typeface="Arial Narrow" panose="020B0606020202030204" pitchFamily="34" charset="0"/>
              </a:rPr>
              <a:t>4</a:t>
            </a:r>
            <a:endParaRPr lang="en-US" sz="2400" b="1" dirty="0">
              <a:solidFill>
                <a:srgbClr val="C00000"/>
              </a:solidFill>
              <a:latin typeface="Arial Narrow" panose="020B0606020202030204" pitchFamily="34" charset="0"/>
            </a:endParaRPr>
          </a:p>
        </p:txBody>
      </p:sp>
      <p:sp>
        <p:nvSpPr>
          <p:cNvPr id="22" name="TextBox 21">
            <a:extLst>
              <a:ext uri="{FF2B5EF4-FFF2-40B4-BE49-F238E27FC236}">
                <a16:creationId xmlns:a16="http://schemas.microsoft.com/office/drawing/2014/main" id="{BBAADDC2-67A6-4D29-BADA-7D571FC814A7}"/>
              </a:ext>
            </a:extLst>
          </p:cNvPr>
          <p:cNvSpPr txBox="1"/>
          <p:nvPr/>
        </p:nvSpPr>
        <p:spPr>
          <a:xfrm>
            <a:off x="5433861" y="4752706"/>
            <a:ext cx="761747"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10; </a:t>
            </a:r>
            <a:r>
              <a:rPr lang="lv-LV" sz="2400" b="1" dirty="0">
                <a:solidFill>
                  <a:srgbClr val="0070C0"/>
                </a:solidFill>
                <a:latin typeface="Arial Narrow" panose="020B0606020202030204" pitchFamily="34" charset="0"/>
              </a:rPr>
              <a:t>9</a:t>
            </a:r>
            <a:endParaRPr lang="en-US" sz="2400" b="1" dirty="0">
              <a:solidFill>
                <a:srgbClr val="0070C0"/>
              </a:solidFill>
              <a:latin typeface="Arial Narrow" panose="020B0606020202030204" pitchFamily="34" charset="0"/>
            </a:endParaRPr>
          </a:p>
        </p:txBody>
      </p:sp>
      <p:sp>
        <p:nvSpPr>
          <p:cNvPr id="23" name="TextBox 22">
            <a:extLst>
              <a:ext uri="{FF2B5EF4-FFF2-40B4-BE49-F238E27FC236}">
                <a16:creationId xmlns:a16="http://schemas.microsoft.com/office/drawing/2014/main" id="{E248AA5D-5C0A-488C-A212-AB90F5144B91}"/>
              </a:ext>
            </a:extLst>
          </p:cNvPr>
          <p:cNvSpPr txBox="1"/>
          <p:nvPr/>
        </p:nvSpPr>
        <p:spPr>
          <a:xfrm>
            <a:off x="7489090" y="2908718"/>
            <a:ext cx="761747"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10; </a:t>
            </a:r>
            <a:r>
              <a:rPr lang="lv-LV" sz="2400" b="1" dirty="0">
                <a:solidFill>
                  <a:srgbClr val="0070C0"/>
                </a:solidFill>
                <a:latin typeface="Arial Narrow" panose="020B0606020202030204" pitchFamily="34" charset="0"/>
              </a:rPr>
              <a:t>9</a:t>
            </a:r>
            <a:endParaRPr lang="en-US" sz="2400" b="1" dirty="0">
              <a:solidFill>
                <a:srgbClr val="0070C0"/>
              </a:solidFill>
              <a:latin typeface="Arial Narrow" panose="020B0606020202030204" pitchFamily="34" charset="0"/>
            </a:endParaRPr>
          </a:p>
        </p:txBody>
      </p:sp>
      <p:sp>
        <p:nvSpPr>
          <p:cNvPr id="24" name="TextBox 23">
            <a:extLst>
              <a:ext uri="{FF2B5EF4-FFF2-40B4-BE49-F238E27FC236}">
                <a16:creationId xmlns:a16="http://schemas.microsoft.com/office/drawing/2014/main" id="{DEC0B54A-DE86-46D2-80DA-1E69828E085C}"/>
              </a:ext>
            </a:extLst>
          </p:cNvPr>
          <p:cNvSpPr txBox="1"/>
          <p:nvPr/>
        </p:nvSpPr>
        <p:spPr>
          <a:xfrm>
            <a:off x="1065947" y="4100972"/>
            <a:ext cx="761747"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8; </a:t>
            </a:r>
            <a:r>
              <a:rPr lang="lv-LV" sz="2400" b="1" dirty="0">
                <a:solidFill>
                  <a:srgbClr val="0070C0"/>
                </a:solidFill>
                <a:latin typeface="Arial Narrow" panose="020B0606020202030204" pitchFamily="34" charset="0"/>
              </a:rPr>
              <a:t>12</a:t>
            </a:r>
            <a:endParaRPr lang="en-US" sz="2400" b="1" dirty="0">
              <a:solidFill>
                <a:srgbClr val="0070C0"/>
              </a:solidFill>
              <a:latin typeface="Arial Narrow" panose="020B0606020202030204" pitchFamily="34" charset="0"/>
            </a:endParaRPr>
          </a:p>
        </p:txBody>
      </p:sp>
      <p:sp>
        <p:nvSpPr>
          <p:cNvPr id="25" name="TextBox 24">
            <a:extLst>
              <a:ext uri="{FF2B5EF4-FFF2-40B4-BE49-F238E27FC236}">
                <a16:creationId xmlns:a16="http://schemas.microsoft.com/office/drawing/2014/main" id="{BA1C384D-B796-4C7C-92CA-958A37951CF8}"/>
              </a:ext>
            </a:extLst>
          </p:cNvPr>
          <p:cNvSpPr txBox="1"/>
          <p:nvPr/>
        </p:nvSpPr>
        <p:spPr>
          <a:xfrm>
            <a:off x="3664955" y="4496779"/>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7; </a:t>
            </a:r>
            <a:r>
              <a:rPr lang="lv-LV" sz="2400" b="1" dirty="0">
                <a:solidFill>
                  <a:srgbClr val="0070C0"/>
                </a:solidFill>
                <a:latin typeface="Arial Narrow" panose="020B0606020202030204" pitchFamily="34" charset="0"/>
              </a:rPr>
              <a:t>8</a:t>
            </a:r>
            <a:endParaRPr lang="en-US" sz="2400" b="1" dirty="0">
              <a:solidFill>
                <a:srgbClr val="0070C0"/>
              </a:solidFill>
              <a:latin typeface="Arial Narrow" panose="020B0606020202030204" pitchFamily="34" charset="0"/>
            </a:endParaRPr>
          </a:p>
        </p:txBody>
      </p:sp>
      <p:sp>
        <p:nvSpPr>
          <p:cNvPr id="26" name="TextBox 25">
            <a:extLst>
              <a:ext uri="{FF2B5EF4-FFF2-40B4-BE49-F238E27FC236}">
                <a16:creationId xmlns:a16="http://schemas.microsoft.com/office/drawing/2014/main" id="{1D0FB5A8-2BAF-472F-B42D-CA2942384629}"/>
              </a:ext>
            </a:extLst>
          </p:cNvPr>
          <p:cNvSpPr txBox="1"/>
          <p:nvPr/>
        </p:nvSpPr>
        <p:spPr>
          <a:xfrm>
            <a:off x="9204073" y="2864418"/>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5; </a:t>
            </a:r>
            <a:r>
              <a:rPr lang="lv-LV" sz="2400" b="1" dirty="0">
                <a:solidFill>
                  <a:srgbClr val="0070C0"/>
                </a:solidFill>
                <a:latin typeface="Arial Narrow" panose="020B0606020202030204" pitchFamily="34" charset="0"/>
              </a:rPr>
              <a:t>4</a:t>
            </a:r>
            <a:endParaRPr lang="en-US" sz="2400" b="1" dirty="0">
              <a:solidFill>
                <a:srgbClr val="0070C0"/>
              </a:solidFill>
              <a:latin typeface="Arial Narrow" panose="020B0606020202030204" pitchFamily="34" charset="0"/>
            </a:endParaRPr>
          </a:p>
        </p:txBody>
      </p:sp>
      <p:sp>
        <p:nvSpPr>
          <p:cNvPr id="27" name="TextBox 26">
            <a:extLst>
              <a:ext uri="{FF2B5EF4-FFF2-40B4-BE49-F238E27FC236}">
                <a16:creationId xmlns:a16="http://schemas.microsoft.com/office/drawing/2014/main" id="{A33DDA2E-3EC4-4486-9D8A-EAFF1314AA5F}"/>
              </a:ext>
            </a:extLst>
          </p:cNvPr>
          <p:cNvSpPr txBox="1"/>
          <p:nvPr/>
        </p:nvSpPr>
        <p:spPr>
          <a:xfrm>
            <a:off x="4419876" y="4619914"/>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8; </a:t>
            </a:r>
            <a:r>
              <a:rPr lang="lv-LV" sz="2400" b="1" dirty="0">
                <a:solidFill>
                  <a:srgbClr val="0070C0"/>
                </a:solidFill>
                <a:latin typeface="Arial Narrow" panose="020B0606020202030204" pitchFamily="34" charset="0"/>
              </a:rPr>
              <a:t>2</a:t>
            </a:r>
            <a:endParaRPr lang="en-US" sz="2400" b="1" dirty="0">
              <a:solidFill>
                <a:srgbClr val="0070C0"/>
              </a:solidFill>
              <a:latin typeface="Arial Narrow" panose="020B0606020202030204" pitchFamily="34" charset="0"/>
            </a:endParaRPr>
          </a:p>
        </p:txBody>
      </p:sp>
      <p:sp>
        <p:nvSpPr>
          <p:cNvPr id="28" name="TextBox 27">
            <a:extLst>
              <a:ext uri="{FF2B5EF4-FFF2-40B4-BE49-F238E27FC236}">
                <a16:creationId xmlns:a16="http://schemas.microsoft.com/office/drawing/2014/main" id="{0C881E12-B01A-42BD-94C1-9513D62FBF4C}"/>
              </a:ext>
            </a:extLst>
          </p:cNvPr>
          <p:cNvSpPr txBox="1"/>
          <p:nvPr/>
        </p:nvSpPr>
        <p:spPr>
          <a:xfrm>
            <a:off x="7544920" y="5037578"/>
            <a:ext cx="902811"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10; </a:t>
            </a:r>
            <a:r>
              <a:rPr lang="lv-LV" sz="2400" b="1" dirty="0">
                <a:solidFill>
                  <a:srgbClr val="0070C0"/>
                </a:solidFill>
                <a:latin typeface="Arial Narrow" panose="020B0606020202030204" pitchFamily="34" charset="0"/>
              </a:rPr>
              <a:t>12</a:t>
            </a:r>
            <a:endParaRPr lang="en-US" sz="2400" b="1" dirty="0">
              <a:solidFill>
                <a:srgbClr val="0070C0"/>
              </a:solidFill>
              <a:latin typeface="Arial Narrow" panose="020B0606020202030204" pitchFamily="34" charset="0"/>
            </a:endParaRPr>
          </a:p>
        </p:txBody>
      </p:sp>
      <p:sp>
        <p:nvSpPr>
          <p:cNvPr id="29" name="TextBox 28">
            <a:extLst>
              <a:ext uri="{FF2B5EF4-FFF2-40B4-BE49-F238E27FC236}">
                <a16:creationId xmlns:a16="http://schemas.microsoft.com/office/drawing/2014/main" id="{474AF606-837D-48D3-A601-D592F324C832}"/>
              </a:ext>
            </a:extLst>
          </p:cNvPr>
          <p:cNvSpPr txBox="1"/>
          <p:nvPr/>
        </p:nvSpPr>
        <p:spPr>
          <a:xfrm>
            <a:off x="10412243" y="5319933"/>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5; </a:t>
            </a:r>
            <a:r>
              <a:rPr lang="lv-LV" sz="2400" b="1" dirty="0">
                <a:solidFill>
                  <a:srgbClr val="0070C0"/>
                </a:solidFill>
                <a:latin typeface="Arial Narrow" panose="020B0606020202030204" pitchFamily="34" charset="0"/>
              </a:rPr>
              <a:t>1</a:t>
            </a:r>
            <a:endParaRPr lang="en-US" sz="2400" b="1" dirty="0">
              <a:solidFill>
                <a:srgbClr val="0070C0"/>
              </a:solidFill>
              <a:latin typeface="Arial Narrow" panose="020B0606020202030204" pitchFamily="34" charset="0"/>
            </a:endParaRPr>
          </a:p>
        </p:txBody>
      </p:sp>
      <p:sp>
        <p:nvSpPr>
          <p:cNvPr id="30" name="TextBox 29">
            <a:extLst>
              <a:ext uri="{FF2B5EF4-FFF2-40B4-BE49-F238E27FC236}">
                <a16:creationId xmlns:a16="http://schemas.microsoft.com/office/drawing/2014/main" id="{A44F08BD-B0A4-443B-8487-7962CB93516F}"/>
              </a:ext>
            </a:extLst>
          </p:cNvPr>
          <p:cNvSpPr txBox="1"/>
          <p:nvPr/>
        </p:nvSpPr>
        <p:spPr>
          <a:xfrm>
            <a:off x="1811273" y="3694492"/>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7; </a:t>
            </a:r>
            <a:r>
              <a:rPr lang="lv-LV" sz="2400" b="1" dirty="0">
                <a:solidFill>
                  <a:srgbClr val="0070C0"/>
                </a:solidFill>
                <a:latin typeface="Arial Narrow" panose="020B0606020202030204" pitchFamily="34" charset="0"/>
              </a:rPr>
              <a:t>3</a:t>
            </a:r>
            <a:endParaRPr lang="en-US" sz="2400" b="1" dirty="0">
              <a:solidFill>
                <a:srgbClr val="0070C0"/>
              </a:solidFill>
              <a:latin typeface="Arial Narrow" panose="020B0606020202030204" pitchFamily="34" charset="0"/>
            </a:endParaRPr>
          </a:p>
        </p:txBody>
      </p:sp>
      <p:sp>
        <p:nvSpPr>
          <p:cNvPr id="31" name="TextBox 30">
            <a:extLst>
              <a:ext uri="{FF2B5EF4-FFF2-40B4-BE49-F238E27FC236}">
                <a16:creationId xmlns:a16="http://schemas.microsoft.com/office/drawing/2014/main" id="{0FAEC174-0694-4CE5-8244-192D1C3294D4}"/>
              </a:ext>
            </a:extLst>
          </p:cNvPr>
          <p:cNvSpPr txBox="1"/>
          <p:nvPr/>
        </p:nvSpPr>
        <p:spPr>
          <a:xfrm>
            <a:off x="5951662" y="4023338"/>
            <a:ext cx="832315" cy="461665"/>
          </a:xfrm>
          <a:prstGeom prst="rect">
            <a:avLst/>
          </a:prstGeom>
          <a:noFill/>
        </p:spPr>
        <p:txBody>
          <a:bodyPr wrap="square" rtlCol="0">
            <a:spAutoFit/>
          </a:bodyPr>
          <a:lstStyle/>
          <a:p>
            <a:r>
              <a:rPr lang="lv-LV" sz="2400" b="1" dirty="0">
                <a:solidFill>
                  <a:srgbClr val="C00000"/>
                </a:solidFill>
                <a:latin typeface="Arial Narrow" panose="020B0606020202030204" pitchFamily="34" charset="0"/>
              </a:rPr>
              <a:t>9; </a:t>
            </a:r>
            <a:r>
              <a:rPr lang="lv-LV" sz="2400" b="1" dirty="0">
                <a:solidFill>
                  <a:srgbClr val="0070C0"/>
                </a:solidFill>
                <a:latin typeface="Arial Narrow" panose="020B0606020202030204" pitchFamily="34" charset="0"/>
              </a:rPr>
              <a:t>5</a:t>
            </a:r>
            <a:endParaRPr lang="en-US" sz="2400" b="1" dirty="0">
              <a:solidFill>
                <a:srgbClr val="0070C0"/>
              </a:solidFill>
              <a:latin typeface="Arial Narrow" panose="020B0606020202030204" pitchFamily="34" charset="0"/>
            </a:endParaRPr>
          </a:p>
        </p:txBody>
      </p:sp>
      <p:sp>
        <p:nvSpPr>
          <p:cNvPr id="32" name="TextBox 31">
            <a:extLst>
              <a:ext uri="{FF2B5EF4-FFF2-40B4-BE49-F238E27FC236}">
                <a16:creationId xmlns:a16="http://schemas.microsoft.com/office/drawing/2014/main" id="{9918C5C0-7264-4D7A-951D-6AFD4D35B827}"/>
              </a:ext>
            </a:extLst>
          </p:cNvPr>
          <p:cNvSpPr txBox="1"/>
          <p:nvPr/>
        </p:nvSpPr>
        <p:spPr>
          <a:xfrm>
            <a:off x="5908494" y="1014221"/>
            <a:ext cx="754739"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7; </a:t>
            </a:r>
            <a:r>
              <a:rPr lang="lv-LV" sz="2400" b="1" dirty="0">
                <a:solidFill>
                  <a:srgbClr val="0070C0"/>
                </a:solidFill>
                <a:latin typeface="Arial Narrow" panose="020B0606020202030204" pitchFamily="34" charset="0"/>
              </a:rPr>
              <a:t>8</a:t>
            </a:r>
            <a:endParaRPr lang="en-US" sz="2400" b="1" dirty="0">
              <a:solidFill>
                <a:srgbClr val="0070C0"/>
              </a:solidFill>
              <a:latin typeface="Arial Narrow" panose="020B0606020202030204" pitchFamily="34" charset="0"/>
            </a:endParaRPr>
          </a:p>
        </p:txBody>
      </p:sp>
      <p:sp>
        <p:nvSpPr>
          <p:cNvPr id="33" name="TextBox 32">
            <a:extLst>
              <a:ext uri="{FF2B5EF4-FFF2-40B4-BE49-F238E27FC236}">
                <a16:creationId xmlns:a16="http://schemas.microsoft.com/office/drawing/2014/main" id="{E9108468-9E0C-4253-977C-4EDA0B118E5C}"/>
              </a:ext>
            </a:extLst>
          </p:cNvPr>
          <p:cNvSpPr txBox="1"/>
          <p:nvPr/>
        </p:nvSpPr>
        <p:spPr>
          <a:xfrm>
            <a:off x="8582874" y="4990946"/>
            <a:ext cx="666220"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1; </a:t>
            </a:r>
            <a:r>
              <a:rPr lang="lv-LV" sz="2400" b="1" dirty="0">
                <a:solidFill>
                  <a:srgbClr val="0070C0"/>
                </a:solidFill>
                <a:latin typeface="Arial Narrow" panose="020B0606020202030204" pitchFamily="34" charset="0"/>
              </a:rPr>
              <a:t>4</a:t>
            </a:r>
            <a:endParaRPr lang="en-US" sz="2400" b="1" dirty="0">
              <a:solidFill>
                <a:srgbClr val="0070C0"/>
              </a:solidFill>
              <a:latin typeface="Arial Narrow" panose="020B0606020202030204" pitchFamily="34" charset="0"/>
            </a:endParaRPr>
          </a:p>
        </p:txBody>
      </p:sp>
      <p:sp>
        <p:nvSpPr>
          <p:cNvPr id="34" name="TextBox 33">
            <a:extLst>
              <a:ext uri="{FF2B5EF4-FFF2-40B4-BE49-F238E27FC236}">
                <a16:creationId xmlns:a16="http://schemas.microsoft.com/office/drawing/2014/main" id="{206537D3-FAE5-4506-9121-C0CAEAC74719}"/>
              </a:ext>
            </a:extLst>
          </p:cNvPr>
          <p:cNvSpPr txBox="1"/>
          <p:nvPr/>
        </p:nvSpPr>
        <p:spPr>
          <a:xfrm>
            <a:off x="10977766" y="4774875"/>
            <a:ext cx="956781"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5; </a:t>
            </a:r>
            <a:r>
              <a:rPr lang="lv-LV" sz="2400" b="1" dirty="0">
                <a:solidFill>
                  <a:srgbClr val="0070C0"/>
                </a:solidFill>
                <a:latin typeface="Arial Narrow" panose="020B0606020202030204" pitchFamily="34" charset="0"/>
              </a:rPr>
              <a:t>12</a:t>
            </a:r>
            <a:endParaRPr lang="en-US" sz="2400" b="1" dirty="0">
              <a:solidFill>
                <a:srgbClr val="0070C0"/>
              </a:solidFill>
              <a:latin typeface="Arial Narrow" panose="020B0606020202030204" pitchFamily="34" charset="0"/>
            </a:endParaRPr>
          </a:p>
        </p:txBody>
      </p:sp>
      <p:sp>
        <p:nvSpPr>
          <p:cNvPr id="35" name="TextBox 34">
            <a:extLst>
              <a:ext uri="{FF2B5EF4-FFF2-40B4-BE49-F238E27FC236}">
                <a16:creationId xmlns:a16="http://schemas.microsoft.com/office/drawing/2014/main" id="{5AFE1B00-532C-4AF9-B055-E799C3C0FA42}"/>
              </a:ext>
            </a:extLst>
          </p:cNvPr>
          <p:cNvSpPr txBox="1"/>
          <p:nvPr/>
        </p:nvSpPr>
        <p:spPr>
          <a:xfrm>
            <a:off x="9176786" y="3576179"/>
            <a:ext cx="1121352"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7; </a:t>
            </a:r>
            <a:r>
              <a:rPr lang="lv-LV" sz="2400" b="1" dirty="0">
                <a:solidFill>
                  <a:srgbClr val="0070C0"/>
                </a:solidFill>
                <a:latin typeface="Arial Narrow" panose="020B0606020202030204" pitchFamily="34" charset="0"/>
              </a:rPr>
              <a:t>22</a:t>
            </a:r>
            <a:endParaRPr lang="en-US" sz="2400" b="1" dirty="0">
              <a:solidFill>
                <a:srgbClr val="0070C0"/>
              </a:solidFill>
              <a:latin typeface="Arial Narrow" panose="020B0606020202030204" pitchFamily="34" charset="0"/>
            </a:endParaRPr>
          </a:p>
        </p:txBody>
      </p:sp>
      <p:sp>
        <p:nvSpPr>
          <p:cNvPr id="36" name="TextBox 35">
            <a:extLst>
              <a:ext uri="{FF2B5EF4-FFF2-40B4-BE49-F238E27FC236}">
                <a16:creationId xmlns:a16="http://schemas.microsoft.com/office/drawing/2014/main" id="{B3347910-0541-4F50-8B53-B9D80502790A}"/>
              </a:ext>
            </a:extLst>
          </p:cNvPr>
          <p:cNvSpPr txBox="1"/>
          <p:nvPr/>
        </p:nvSpPr>
        <p:spPr>
          <a:xfrm>
            <a:off x="4027471" y="3519343"/>
            <a:ext cx="665382" cy="461665"/>
          </a:xfrm>
          <a:prstGeom prst="rect">
            <a:avLst/>
          </a:prstGeom>
          <a:noFill/>
        </p:spPr>
        <p:txBody>
          <a:bodyPr wrap="square" rtlCol="0">
            <a:spAutoFit/>
          </a:bodyPr>
          <a:lstStyle/>
          <a:p>
            <a:r>
              <a:rPr lang="lv-LV" sz="2400" b="1" dirty="0">
                <a:solidFill>
                  <a:srgbClr val="C00000"/>
                </a:solidFill>
                <a:latin typeface="Arial Narrow" panose="020B0606020202030204" pitchFamily="34" charset="0"/>
              </a:rPr>
              <a:t>3; </a:t>
            </a:r>
            <a:r>
              <a:rPr lang="lv-LV" sz="2400" b="1" dirty="0">
                <a:solidFill>
                  <a:srgbClr val="0070C0"/>
                </a:solidFill>
                <a:latin typeface="Arial Narrow" panose="020B0606020202030204" pitchFamily="34" charset="0"/>
              </a:rPr>
              <a:t>3</a:t>
            </a:r>
            <a:endParaRPr lang="en-US" sz="2400" b="1" dirty="0">
              <a:solidFill>
                <a:srgbClr val="0070C0"/>
              </a:solidFill>
              <a:latin typeface="Arial Narrow" panose="020B0606020202030204" pitchFamily="34" charset="0"/>
            </a:endParaRPr>
          </a:p>
        </p:txBody>
      </p:sp>
      <p:sp>
        <p:nvSpPr>
          <p:cNvPr id="37" name="TextBox 36">
            <a:extLst>
              <a:ext uri="{FF2B5EF4-FFF2-40B4-BE49-F238E27FC236}">
                <a16:creationId xmlns:a16="http://schemas.microsoft.com/office/drawing/2014/main" id="{30C97778-B4E8-4DA5-AA50-143CA2E83EC4}"/>
              </a:ext>
            </a:extLst>
          </p:cNvPr>
          <p:cNvSpPr txBox="1"/>
          <p:nvPr/>
        </p:nvSpPr>
        <p:spPr>
          <a:xfrm>
            <a:off x="6802574" y="3483935"/>
            <a:ext cx="960701"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15; </a:t>
            </a:r>
            <a:r>
              <a:rPr lang="lv-LV" sz="2400" b="1" dirty="0">
                <a:solidFill>
                  <a:srgbClr val="0070C0"/>
                </a:solidFill>
                <a:latin typeface="Arial Narrow" panose="020B0606020202030204" pitchFamily="34" charset="0"/>
              </a:rPr>
              <a:t>12</a:t>
            </a:r>
            <a:endParaRPr lang="en-US" sz="2400" b="1" dirty="0">
              <a:solidFill>
                <a:srgbClr val="0070C0"/>
              </a:solidFill>
              <a:latin typeface="Arial Narrow" panose="020B0606020202030204" pitchFamily="34" charset="0"/>
            </a:endParaRPr>
          </a:p>
        </p:txBody>
      </p:sp>
      <p:sp>
        <p:nvSpPr>
          <p:cNvPr id="38" name="TextBox 37">
            <a:extLst>
              <a:ext uri="{FF2B5EF4-FFF2-40B4-BE49-F238E27FC236}">
                <a16:creationId xmlns:a16="http://schemas.microsoft.com/office/drawing/2014/main" id="{B51FFF8D-C431-4E09-AE47-0FA6A54BD5D3}"/>
              </a:ext>
            </a:extLst>
          </p:cNvPr>
          <p:cNvSpPr txBox="1"/>
          <p:nvPr/>
        </p:nvSpPr>
        <p:spPr>
          <a:xfrm>
            <a:off x="5341620" y="3957975"/>
            <a:ext cx="693166"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5; </a:t>
            </a:r>
            <a:r>
              <a:rPr lang="lv-LV" sz="2400" b="1" dirty="0">
                <a:solidFill>
                  <a:srgbClr val="0070C0"/>
                </a:solidFill>
                <a:latin typeface="Arial Narrow" panose="020B0606020202030204" pitchFamily="34" charset="0"/>
              </a:rPr>
              <a:t>2</a:t>
            </a:r>
            <a:endParaRPr lang="en-US" sz="2400" b="1" dirty="0">
              <a:solidFill>
                <a:srgbClr val="0070C0"/>
              </a:solidFill>
              <a:latin typeface="Arial Narrow" panose="020B0606020202030204" pitchFamily="34" charset="0"/>
            </a:endParaRPr>
          </a:p>
        </p:txBody>
      </p:sp>
      <p:sp>
        <p:nvSpPr>
          <p:cNvPr id="39" name="TextBox 38">
            <a:extLst>
              <a:ext uri="{FF2B5EF4-FFF2-40B4-BE49-F238E27FC236}">
                <a16:creationId xmlns:a16="http://schemas.microsoft.com/office/drawing/2014/main" id="{42D4AF85-1D8D-4756-BA14-C13C0FAE6A4E}"/>
              </a:ext>
            </a:extLst>
          </p:cNvPr>
          <p:cNvSpPr txBox="1"/>
          <p:nvPr/>
        </p:nvSpPr>
        <p:spPr>
          <a:xfrm>
            <a:off x="9179694" y="4603238"/>
            <a:ext cx="761747"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4; </a:t>
            </a:r>
            <a:r>
              <a:rPr lang="lv-LV" sz="2400" b="1" dirty="0">
                <a:solidFill>
                  <a:srgbClr val="0070C0"/>
                </a:solidFill>
                <a:latin typeface="Arial Narrow" panose="020B0606020202030204" pitchFamily="34" charset="0"/>
              </a:rPr>
              <a:t>11</a:t>
            </a:r>
            <a:endParaRPr lang="en-US" sz="2400" b="1" dirty="0">
              <a:solidFill>
                <a:srgbClr val="0070C0"/>
              </a:solidFill>
              <a:latin typeface="Arial Narrow" panose="020B0606020202030204" pitchFamily="34" charset="0"/>
            </a:endParaRPr>
          </a:p>
        </p:txBody>
      </p:sp>
      <p:sp>
        <p:nvSpPr>
          <p:cNvPr id="40" name="TextBox 39">
            <a:extLst>
              <a:ext uri="{FF2B5EF4-FFF2-40B4-BE49-F238E27FC236}">
                <a16:creationId xmlns:a16="http://schemas.microsoft.com/office/drawing/2014/main" id="{7B37E5CA-7E96-4907-9583-C4F1D69C55D6}"/>
              </a:ext>
            </a:extLst>
          </p:cNvPr>
          <p:cNvSpPr txBox="1"/>
          <p:nvPr/>
        </p:nvSpPr>
        <p:spPr>
          <a:xfrm>
            <a:off x="10408057" y="3938112"/>
            <a:ext cx="971143"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7; </a:t>
            </a:r>
            <a:r>
              <a:rPr lang="lv-LV" sz="2400" b="1" dirty="0">
                <a:solidFill>
                  <a:srgbClr val="0070C0"/>
                </a:solidFill>
                <a:latin typeface="Arial Narrow" panose="020B0606020202030204" pitchFamily="34" charset="0"/>
              </a:rPr>
              <a:t>16</a:t>
            </a:r>
            <a:endParaRPr lang="en-US" sz="2400" b="1" dirty="0">
              <a:solidFill>
                <a:srgbClr val="0070C0"/>
              </a:solidFill>
              <a:latin typeface="Arial Narrow" panose="020B0606020202030204" pitchFamily="34" charset="0"/>
            </a:endParaRPr>
          </a:p>
        </p:txBody>
      </p:sp>
      <p:sp>
        <p:nvSpPr>
          <p:cNvPr id="41" name="TextBox 40">
            <a:extLst>
              <a:ext uri="{FF2B5EF4-FFF2-40B4-BE49-F238E27FC236}">
                <a16:creationId xmlns:a16="http://schemas.microsoft.com/office/drawing/2014/main" id="{3A6D97AD-B922-45EF-AB4D-8CFE9E65CFB8}"/>
              </a:ext>
            </a:extLst>
          </p:cNvPr>
          <p:cNvSpPr txBox="1"/>
          <p:nvPr/>
        </p:nvSpPr>
        <p:spPr>
          <a:xfrm>
            <a:off x="6367819" y="3238892"/>
            <a:ext cx="806160"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9; </a:t>
            </a:r>
            <a:r>
              <a:rPr lang="lv-LV" sz="2400" b="1" dirty="0">
                <a:solidFill>
                  <a:srgbClr val="0070C0"/>
                </a:solidFill>
                <a:latin typeface="Arial Narrow" panose="020B0606020202030204" pitchFamily="34" charset="0"/>
              </a:rPr>
              <a:t>3</a:t>
            </a:r>
            <a:endParaRPr lang="en-US" sz="2400" b="1" dirty="0">
              <a:solidFill>
                <a:srgbClr val="0070C0"/>
              </a:solidFill>
              <a:latin typeface="Arial Narrow" panose="020B0606020202030204" pitchFamily="34" charset="0"/>
            </a:endParaRPr>
          </a:p>
        </p:txBody>
      </p:sp>
      <p:sp>
        <p:nvSpPr>
          <p:cNvPr id="42" name="TextBox 41">
            <a:extLst>
              <a:ext uri="{FF2B5EF4-FFF2-40B4-BE49-F238E27FC236}">
                <a16:creationId xmlns:a16="http://schemas.microsoft.com/office/drawing/2014/main" id="{FE7B7D08-31AD-4416-953F-1932EF6D3EB6}"/>
              </a:ext>
            </a:extLst>
          </p:cNvPr>
          <p:cNvSpPr txBox="1"/>
          <p:nvPr/>
        </p:nvSpPr>
        <p:spPr>
          <a:xfrm>
            <a:off x="5925308" y="3528636"/>
            <a:ext cx="700179"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6;</a:t>
            </a:r>
            <a:r>
              <a:rPr lang="lv-LV" sz="2400" b="1" dirty="0">
                <a:solidFill>
                  <a:srgbClr val="0070C0"/>
                </a:solidFill>
                <a:latin typeface="Arial Narrow" panose="020B0606020202030204" pitchFamily="34" charset="0"/>
              </a:rPr>
              <a:t>1</a:t>
            </a:r>
            <a:endParaRPr lang="en-US" sz="2400" b="1" dirty="0">
              <a:solidFill>
                <a:srgbClr val="0070C0"/>
              </a:solidFill>
              <a:latin typeface="Arial Narrow" panose="020B0606020202030204" pitchFamily="34" charset="0"/>
            </a:endParaRPr>
          </a:p>
        </p:txBody>
      </p:sp>
      <p:sp>
        <p:nvSpPr>
          <p:cNvPr id="43" name="TextBox 42">
            <a:extLst>
              <a:ext uri="{FF2B5EF4-FFF2-40B4-BE49-F238E27FC236}">
                <a16:creationId xmlns:a16="http://schemas.microsoft.com/office/drawing/2014/main" id="{B552B7DE-EACB-4CDA-8889-34FC39F8F9CA}"/>
              </a:ext>
            </a:extLst>
          </p:cNvPr>
          <p:cNvSpPr txBox="1"/>
          <p:nvPr/>
        </p:nvSpPr>
        <p:spPr>
          <a:xfrm>
            <a:off x="2539743" y="4298448"/>
            <a:ext cx="775914"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6; </a:t>
            </a:r>
            <a:r>
              <a:rPr lang="lv-LV" sz="2400" b="1" dirty="0">
                <a:solidFill>
                  <a:srgbClr val="0070C0"/>
                </a:solidFill>
                <a:latin typeface="Arial Narrow" panose="020B0606020202030204" pitchFamily="34" charset="0"/>
              </a:rPr>
              <a:t>8</a:t>
            </a:r>
            <a:endParaRPr lang="en-US" sz="2400" b="1" dirty="0">
              <a:solidFill>
                <a:srgbClr val="0070C0"/>
              </a:solidFill>
              <a:latin typeface="Arial Narrow" panose="020B0606020202030204" pitchFamily="34" charset="0"/>
            </a:endParaRPr>
          </a:p>
        </p:txBody>
      </p:sp>
      <p:sp>
        <p:nvSpPr>
          <p:cNvPr id="44" name="TextBox 43">
            <a:extLst>
              <a:ext uri="{FF2B5EF4-FFF2-40B4-BE49-F238E27FC236}">
                <a16:creationId xmlns:a16="http://schemas.microsoft.com/office/drawing/2014/main" id="{84717929-470B-4BE7-BE84-8C4F349FEAE8}"/>
              </a:ext>
            </a:extLst>
          </p:cNvPr>
          <p:cNvSpPr txBox="1"/>
          <p:nvPr/>
        </p:nvSpPr>
        <p:spPr>
          <a:xfrm>
            <a:off x="5379119" y="2116568"/>
            <a:ext cx="716881"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2; </a:t>
            </a:r>
            <a:r>
              <a:rPr lang="lv-LV" sz="2400" b="1" dirty="0">
                <a:solidFill>
                  <a:srgbClr val="0070C0"/>
                </a:solidFill>
                <a:latin typeface="Arial Narrow" panose="020B0606020202030204" pitchFamily="34" charset="0"/>
              </a:rPr>
              <a:t>3</a:t>
            </a:r>
            <a:endParaRPr lang="en-US" sz="2400" b="1" dirty="0">
              <a:solidFill>
                <a:srgbClr val="C00000"/>
              </a:solidFill>
              <a:latin typeface="Arial Narrow" panose="020B0606020202030204" pitchFamily="34" charset="0"/>
            </a:endParaRPr>
          </a:p>
        </p:txBody>
      </p:sp>
      <p:sp>
        <p:nvSpPr>
          <p:cNvPr id="45" name="TextBox 44">
            <a:extLst>
              <a:ext uri="{FF2B5EF4-FFF2-40B4-BE49-F238E27FC236}">
                <a16:creationId xmlns:a16="http://schemas.microsoft.com/office/drawing/2014/main" id="{C53B43EE-9F44-4C38-AFC6-03D591EB96DD}"/>
              </a:ext>
            </a:extLst>
          </p:cNvPr>
          <p:cNvSpPr txBox="1"/>
          <p:nvPr/>
        </p:nvSpPr>
        <p:spPr>
          <a:xfrm>
            <a:off x="8805605" y="1877615"/>
            <a:ext cx="843845"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4; </a:t>
            </a:r>
            <a:r>
              <a:rPr lang="lv-LV" sz="2400" b="1" dirty="0">
                <a:solidFill>
                  <a:srgbClr val="0070C0"/>
                </a:solidFill>
                <a:latin typeface="Arial Narrow" panose="020B0606020202030204" pitchFamily="34" charset="0"/>
              </a:rPr>
              <a:t>5</a:t>
            </a:r>
            <a:endParaRPr lang="en-US" sz="2400" b="1" dirty="0">
              <a:solidFill>
                <a:srgbClr val="0070C0"/>
              </a:solidFill>
              <a:latin typeface="Arial Narrow" panose="020B0606020202030204" pitchFamily="34" charset="0"/>
            </a:endParaRPr>
          </a:p>
        </p:txBody>
      </p:sp>
      <p:sp>
        <p:nvSpPr>
          <p:cNvPr id="46" name="TextBox 45">
            <a:extLst>
              <a:ext uri="{FF2B5EF4-FFF2-40B4-BE49-F238E27FC236}">
                <a16:creationId xmlns:a16="http://schemas.microsoft.com/office/drawing/2014/main" id="{1032E3E3-C46C-4242-BBB5-D6CAED5B1E3B}"/>
              </a:ext>
            </a:extLst>
          </p:cNvPr>
          <p:cNvSpPr txBox="1"/>
          <p:nvPr/>
        </p:nvSpPr>
        <p:spPr>
          <a:xfrm>
            <a:off x="6276001" y="2572302"/>
            <a:ext cx="620683" cy="461665"/>
          </a:xfrm>
          <a:prstGeom prst="rect">
            <a:avLst/>
          </a:prstGeom>
          <a:noFill/>
          <a:ln>
            <a:noFill/>
          </a:ln>
        </p:spPr>
        <p:txBody>
          <a:bodyPr wrap="none" rtlCol="0">
            <a:spAutoFit/>
          </a:bodyPr>
          <a:lstStyle/>
          <a:p>
            <a:r>
              <a:rPr lang="lv-LV" sz="2400" b="1" dirty="0">
                <a:solidFill>
                  <a:srgbClr val="C00000"/>
                </a:solidFill>
                <a:latin typeface="Arial Narrow" panose="020B0606020202030204" pitchFamily="34" charset="0"/>
              </a:rPr>
              <a:t>8; </a:t>
            </a:r>
            <a:r>
              <a:rPr lang="lv-LV" sz="2400" b="1" dirty="0">
                <a:solidFill>
                  <a:srgbClr val="0070C0"/>
                </a:solidFill>
                <a:latin typeface="Arial Narrow" panose="020B0606020202030204" pitchFamily="34" charset="0"/>
              </a:rPr>
              <a:t>3</a:t>
            </a:r>
            <a:endParaRPr lang="en-US" sz="2400" b="1" dirty="0">
              <a:solidFill>
                <a:srgbClr val="C00000"/>
              </a:solidFill>
              <a:latin typeface="Arial Narrow" panose="020B0606020202030204" pitchFamily="34" charset="0"/>
            </a:endParaRPr>
          </a:p>
        </p:txBody>
      </p:sp>
      <p:sp>
        <p:nvSpPr>
          <p:cNvPr id="47" name="TextBox 46">
            <a:extLst>
              <a:ext uri="{FF2B5EF4-FFF2-40B4-BE49-F238E27FC236}">
                <a16:creationId xmlns:a16="http://schemas.microsoft.com/office/drawing/2014/main" id="{C0AEAF62-553F-4768-9FB6-68388AC28F23}"/>
              </a:ext>
            </a:extLst>
          </p:cNvPr>
          <p:cNvSpPr txBox="1"/>
          <p:nvPr/>
        </p:nvSpPr>
        <p:spPr>
          <a:xfrm>
            <a:off x="2795751" y="2488364"/>
            <a:ext cx="776741"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9; </a:t>
            </a:r>
            <a:r>
              <a:rPr lang="lv-LV" sz="2400" b="1" dirty="0">
                <a:solidFill>
                  <a:srgbClr val="0070C0"/>
                </a:solidFill>
                <a:latin typeface="Arial Narrow" panose="020B0606020202030204" pitchFamily="34" charset="0"/>
              </a:rPr>
              <a:t>12</a:t>
            </a:r>
            <a:endParaRPr lang="en-US" sz="2400" b="1" dirty="0">
              <a:solidFill>
                <a:srgbClr val="0070C0"/>
              </a:solidFill>
              <a:latin typeface="Arial Narrow" panose="020B0606020202030204" pitchFamily="34" charset="0"/>
            </a:endParaRPr>
          </a:p>
        </p:txBody>
      </p:sp>
      <p:sp>
        <p:nvSpPr>
          <p:cNvPr id="48" name="TextBox 47">
            <a:extLst>
              <a:ext uri="{FF2B5EF4-FFF2-40B4-BE49-F238E27FC236}">
                <a16:creationId xmlns:a16="http://schemas.microsoft.com/office/drawing/2014/main" id="{428019C0-692A-437A-9E45-AFF4C486B20F}"/>
              </a:ext>
            </a:extLst>
          </p:cNvPr>
          <p:cNvSpPr txBox="1"/>
          <p:nvPr/>
        </p:nvSpPr>
        <p:spPr>
          <a:xfrm>
            <a:off x="3215067" y="3523209"/>
            <a:ext cx="902811"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11; </a:t>
            </a:r>
            <a:r>
              <a:rPr lang="lv-LV" sz="2400" b="1" dirty="0">
                <a:solidFill>
                  <a:srgbClr val="0070C0"/>
                </a:solidFill>
                <a:latin typeface="Arial Narrow" panose="020B0606020202030204" pitchFamily="34" charset="0"/>
              </a:rPr>
              <a:t>10</a:t>
            </a:r>
            <a:endParaRPr lang="en-US" sz="2400" b="1" dirty="0">
              <a:solidFill>
                <a:srgbClr val="C00000"/>
              </a:solidFill>
              <a:latin typeface="Arial Narrow" panose="020B0606020202030204" pitchFamily="34" charset="0"/>
            </a:endParaRPr>
          </a:p>
        </p:txBody>
      </p:sp>
      <p:sp>
        <p:nvSpPr>
          <p:cNvPr id="49" name="TextBox 48">
            <a:extLst>
              <a:ext uri="{FF2B5EF4-FFF2-40B4-BE49-F238E27FC236}">
                <a16:creationId xmlns:a16="http://schemas.microsoft.com/office/drawing/2014/main" id="{EA00E9E6-AF49-4961-8CFA-07D99687BED2}"/>
              </a:ext>
            </a:extLst>
          </p:cNvPr>
          <p:cNvSpPr txBox="1"/>
          <p:nvPr/>
        </p:nvSpPr>
        <p:spPr>
          <a:xfrm>
            <a:off x="8220384" y="1450944"/>
            <a:ext cx="837821"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2; </a:t>
            </a:r>
            <a:r>
              <a:rPr lang="lv-LV" sz="2400" b="1" dirty="0">
                <a:solidFill>
                  <a:srgbClr val="0070C0"/>
                </a:solidFill>
                <a:latin typeface="Arial Narrow" panose="020B0606020202030204" pitchFamily="34" charset="0"/>
              </a:rPr>
              <a:t>3</a:t>
            </a:r>
            <a:endParaRPr lang="en-US" sz="2400" b="1" dirty="0">
              <a:solidFill>
                <a:srgbClr val="0070C0"/>
              </a:solidFill>
              <a:latin typeface="Arial Narrow" panose="020B0606020202030204" pitchFamily="34" charset="0"/>
            </a:endParaRPr>
          </a:p>
        </p:txBody>
      </p:sp>
      <p:sp>
        <p:nvSpPr>
          <p:cNvPr id="50" name="TextBox 49">
            <a:extLst>
              <a:ext uri="{FF2B5EF4-FFF2-40B4-BE49-F238E27FC236}">
                <a16:creationId xmlns:a16="http://schemas.microsoft.com/office/drawing/2014/main" id="{EA5598D0-8F43-4424-8C66-EB0DAF38E848}"/>
              </a:ext>
            </a:extLst>
          </p:cNvPr>
          <p:cNvSpPr txBox="1"/>
          <p:nvPr/>
        </p:nvSpPr>
        <p:spPr>
          <a:xfrm>
            <a:off x="6740831" y="762704"/>
            <a:ext cx="943848"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12; </a:t>
            </a:r>
            <a:r>
              <a:rPr lang="lv-LV" sz="2400" b="1" dirty="0">
                <a:solidFill>
                  <a:srgbClr val="0070C0"/>
                </a:solidFill>
                <a:latin typeface="Arial Narrow" panose="020B0606020202030204" pitchFamily="34" charset="0"/>
              </a:rPr>
              <a:t>29</a:t>
            </a:r>
            <a:endParaRPr lang="en-US" sz="2400" b="1" dirty="0">
              <a:solidFill>
                <a:srgbClr val="0070C0"/>
              </a:solidFill>
              <a:latin typeface="Arial Narrow" panose="020B0606020202030204" pitchFamily="34" charset="0"/>
            </a:endParaRPr>
          </a:p>
        </p:txBody>
      </p:sp>
      <p:sp>
        <p:nvSpPr>
          <p:cNvPr id="51" name="TextBox 50">
            <a:extLst>
              <a:ext uri="{FF2B5EF4-FFF2-40B4-BE49-F238E27FC236}">
                <a16:creationId xmlns:a16="http://schemas.microsoft.com/office/drawing/2014/main" id="{8BE4343C-75D2-4EFD-9A4C-1B3507F3AA2E}"/>
              </a:ext>
            </a:extLst>
          </p:cNvPr>
          <p:cNvSpPr txBox="1"/>
          <p:nvPr/>
        </p:nvSpPr>
        <p:spPr>
          <a:xfrm>
            <a:off x="1638228" y="2573734"/>
            <a:ext cx="806160" cy="461665"/>
          </a:xfrm>
          <a:prstGeom prst="rect">
            <a:avLst/>
          </a:prstGeom>
          <a:noFill/>
          <a:ln>
            <a:noFill/>
          </a:ln>
        </p:spPr>
        <p:txBody>
          <a:bodyPr wrap="square" rtlCol="0">
            <a:spAutoFit/>
          </a:bodyPr>
          <a:lstStyle/>
          <a:p>
            <a:r>
              <a:rPr lang="lv-LV" sz="2400" b="1" dirty="0">
                <a:solidFill>
                  <a:srgbClr val="C00000"/>
                </a:solidFill>
                <a:latin typeface="Arial Narrow" panose="020B0606020202030204" pitchFamily="34" charset="0"/>
              </a:rPr>
              <a:t>0; </a:t>
            </a:r>
            <a:r>
              <a:rPr lang="lv-LV" sz="2400" b="1" dirty="0">
                <a:solidFill>
                  <a:srgbClr val="0070C0"/>
                </a:solidFill>
                <a:latin typeface="Arial Narrow" panose="020B0606020202030204" pitchFamily="34" charset="0"/>
              </a:rPr>
              <a:t>0</a:t>
            </a:r>
            <a:endParaRPr lang="en-US" sz="2400" b="1" dirty="0">
              <a:solidFill>
                <a:srgbClr val="0070C0"/>
              </a:solidFill>
              <a:latin typeface="Arial Narrow" panose="020B0606020202030204" pitchFamily="34" charset="0"/>
            </a:endParaRPr>
          </a:p>
        </p:txBody>
      </p:sp>
      <p:cxnSp>
        <p:nvCxnSpPr>
          <p:cNvPr id="7" name="Taisns savienotājs 6">
            <a:extLst>
              <a:ext uri="{FF2B5EF4-FFF2-40B4-BE49-F238E27FC236}">
                <a16:creationId xmlns:a16="http://schemas.microsoft.com/office/drawing/2014/main" id="{FB2621D3-6606-49F0-9AC7-6DDE5D18909C}"/>
              </a:ext>
            </a:extLst>
          </p:cNvPr>
          <p:cNvCxnSpPr>
            <a:cxnSpLocks/>
          </p:cNvCxnSpPr>
          <p:nvPr/>
        </p:nvCxnSpPr>
        <p:spPr>
          <a:xfrm>
            <a:off x="9011947" y="3714072"/>
            <a:ext cx="237147" cy="119497"/>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4" name="Taisns savienotājs 53">
            <a:extLst>
              <a:ext uri="{FF2B5EF4-FFF2-40B4-BE49-F238E27FC236}">
                <a16:creationId xmlns:a16="http://schemas.microsoft.com/office/drawing/2014/main" id="{1BD70E16-7E91-4179-AE7B-BE3ACC8A498E}"/>
              </a:ext>
            </a:extLst>
          </p:cNvPr>
          <p:cNvCxnSpPr>
            <a:cxnSpLocks/>
          </p:cNvCxnSpPr>
          <p:nvPr/>
        </p:nvCxnSpPr>
        <p:spPr>
          <a:xfrm flipV="1">
            <a:off x="9205962" y="3843100"/>
            <a:ext cx="43132" cy="205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5" name="Taisns savienotājs 54">
            <a:extLst>
              <a:ext uri="{FF2B5EF4-FFF2-40B4-BE49-F238E27FC236}">
                <a16:creationId xmlns:a16="http://schemas.microsoft.com/office/drawing/2014/main" id="{89C685DD-0BB9-4676-8479-90B3EC63D792}"/>
              </a:ext>
            </a:extLst>
          </p:cNvPr>
          <p:cNvCxnSpPr>
            <a:cxnSpLocks/>
          </p:cNvCxnSpPr>
          <p:nvPr/>
        </p:nvCxnSpPr>
        <p:spPr>
          <a:xfrm>
            <a:off x="5171320" y="3054237"/>
            <a:ext cx="118897" cy="268940"/>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63" name="Taisns savienotājs 62">
            <a:extLst>
              <a:ext uri="{FF2B5EF4-FFF2-40B4-BE49-F238E27FC236}">
                <a16:creationId xmlns:a16="http://schemas.microsoft.com/office/drawing/2014/main" id="{7066E491-9BB2-4A2B-BF45-A0DE2C2C0F8A}"/>
              </a:ext>
            </a:extLst>
          </p:cNvPr>
          <p:cNvCxnSpPr>
            <a:cxnSpLocks/>
          </p:cNvCxnSpPr>
          <p:nvPr/>
        </p:nvCxnSpPr>
        <p:spPr>
          <a:xfrm>
            <a:off x="4468474" y="3154471"/>
            <a:ext cx="177831" cy="120710"/>
          </a:xfrm>
          <a:prstGeom prst="line">
            <a:avLst/>
          </a:prstGeom>
          <a:ln>
            <a:solidFill>
              <a:srgbClr val="C00000"/>
            </a:solidFill>
          </a:ln>
        </p:spPr>
        <p:style>
          <a:lnRef idx="3">
            <a:schemeClr val="accent1"/>
          </a:lnRef>
          <a:fillRef idx="0">
            <a:schemeClr val="accent1"/>
          </a:fillRef>
          <a:effectRef idx="2">
            <a:schemeClr val="accent1"/>
          </a:effectRef>
          <a:fontRef idx="minor">
            <a:schemeClr val="tx1"/>
          </a:fontRef>
        </p:style>
      </p:cxnSp>
      <p:cxnSp>
        <p:nvCxnSpPr>
          <p:cNvPr id="73" name="Taisns savienotājs 72">
            <a:extLst>
              <a:ext uri="{FF2B5EF4-FFF2-40B4-BE49-F238E27FC236}">
                <a16:creationId xmlns:a16="http://schemas.microsoft.com/office/drawing/2014/main" id="{09CFBCD6-776E-4D97-A203-F5BC477E89E4}"/>
              </a:ext>
            </a:extLst>
          </p:cNvPr>
          <p:cNvCxnSpPr>
            <a:cxnSpLocks/>
          </p:cNvCxnSpPr>
          <p:nvPr/>
        </p:nvCxnSpPr>
        <p:spPr>
          <a:xfrm>
            <a:off x="4927008" y="4288750"/>
            <a:ext cx="157574" cy="54408"/>
          </a:xfrm>
          <a:prstGeom prst="line">
            <a:avLst/>
          </a:prstGeom>
          <a:ln>
            <a:solidFill>
              <a:srgbClr val="C00000"/>
            </a:solidFill>
          </a:ln>
        </p:spPr>
        <p:style>
          <a:lnRef idx="3">
            <a:schemeClr val="accent1"/>
          </a:lnRef>
          <a:fillRef idx="0">
            <a:schemeClr val="accent1"/>
          </a:fillRef>
          <a:effectRef idx="2">
            <a:schemeClr val="accent1"/>
          </a:effectRef>
          <a:fontRef idx="minor">
            <a:schemeClr val="tx1"/>
          </a:fontRef>
        </p:style>
      </p:cxnSp>
      <p:cxnSp>
        <p:nvCxnSpPr>
          <p:cNvPr id="79" name="Taisns savienotājs 78">
            <a:extLst>
              <a:ext uri="{FF2B5EF4-FFF2-40B4-BE49-F238E27FC236}">
                <a16:creationId xmlns:a16="http://schemas.microsoft.com/office/drawing/2014/main" id="{CDEFBF94-741C-44B8-BF6E-95ED3F01151B}"/>
              </a:ext>
            </a:extLst>
          </p:cNvPr>
          <p:cNvCxnSpPr>
            <a:cxnSpLocks/>
          </p:cNvCxnSpPr>
          <p:nvPr/>
        </p:nvCxnSpPr>
        <p:spPr>
          <a:xfrm flipH="1" flipV="1">
            <a:off x="5321379" y="3909774"/>
            <a:ext cx="177058" cy="166850"/>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85" name="Taisns savienotājs 84">
            <a:extLst>
              <a:ext uri="{FF2B5EF4-FFF2-40B4-BE49-F238E27FC236}">
                <a16:creationId xmlns:a16="http://schemas.microsoft.com/office/drawing/2014/main" id="{C058758F-5451-4A81-A1F9-C47CC17BECCF}"/>
              </a:ext>
            </a:extLst>
          </p:cNvPr>
          <p:cNvCxnSpPr>
            <a:cxnSpLocks/>
          </p:cNvCxnSpPr>
          <p:nvPr/>
        </p:nvCxnSpPr>
        <p:spPr>
          <a:xfrm flipH="1" flipV="1">
            <a:off x="5908495" y="3692703"/>
            <a:ext cx="136199" cy="22064"/>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88" name="Taisns savienotājs 87">
            <a:extLst>
              <a:ext uri="{FF2B5EF4-FFF2-40B4-BE49-F238E27FC236}">
                <a16:creationId xmlns:a16="http://schemas.microsoft.com/office/drawing/2014/main" id="{C3224AFF-7EB8-4E70-94B8-89ABEE4E8BD8}"/>
              </a:ext>
            </a:extLst>
          </p:cNvPr>
          <p:cNvCxnSpPr>
            <a:cxnSpLocks/>
          </p:cNvCxnSpPr>
          <p:nvPr/>
        </p:nvCxnSpPr>
        <p:spPr>
          <a:xfrm flipH="1" flipV="1">
            <a:off x="5933133" y="4057918"/>
            <a:ext cx="108000" cy="126085"/>
          </a:xfrm>
          <a:prstGeom prst="line">
            <a:avLst/>
          </a:prstGeom>
          <a:ln>
            <a:solidFill>
              <a:srgbClr val="C00000"/>
            </a:solidFill>
          </a:ln>
        </p:spPr>
        <p:style>
          <a:lnRef idx="3">
            <a:schemeClr val="accent1"/>
          </a:lnRef>
          <a:fillRef idx="0">
            <a:schemeClr val="accent1"/>
          </a:fillRef>
          <a:effectRef idx="2">
            <a:schemeClr val="accent1"/>
          </a:effectRef>
          <a:fontRef idx="minor">
            <a:schemeClr val="tx1"/>
          </a:fontRef>
        </p:style>
      </p:cxnSp>
      <p:cxnSp>
        <p:nvCxnSpPr>
          <p:cNvPr id="91" name="Taisns savienotājs 90">
            <a:extLst>
              <a:ext uri="{FF2B5EF4-FFF2-40B4-BE49-F238E27FC236}">
                <a16:creationId xmlns:a16="http://schemas.microsoft.com/office/drawing/2014/main" id="{5EFBCA59-5510-4BDD-AD31-166A3C0184FC}"/>
              </a:ext>
            </a:extLst>
          </p:cNvPr>
          <p:cNvCxnSpPr>
            <a:cxnSpLocks/>
          </p:cNvCxnSpPr>
          <p:nvPr/>
        </p:nvCxnSpPr>
        <p:spPr>
          <a:xfrm flipH="1" flipV="1">
            <a:off x="6347000" y="3370383"/>
            <a:ext cx="155400" cy="101154"/>
          </a:xfrm>
          <a:prstGeom prst="line">
            <a:avLst/>
          </a:prstGeom>
          <a:ln>
            <a:noFill/>
          </a:ln>
        </p:spPr>
        <p:style>
          <a:lnRef idx="1">
            <a:schemeClr val="accent1"/>
          </a:lnRef>
          <a:fillRef idx="0">
            <a:schemeClr val="accent1"/>
          </a:fillRef>
          <a:effectRef idx="0">
            <a:schemeClr val="accent1"/>
          </a:effectRef>
          <a:fontRef idx="minor">
            <a:schemeClr val="tx1"/>
          </a:fontRef>
        </p:style>
      </p:cxnSp>
      <p:cxnSp>
        <p:nvCxnSpPr>
          <p:cNvPr id="98" name="Taisns savienotājs 97">
            <a:extLst>
              <a:ext uri="{FF2B5EF4-FFF2-40B4-BE49-F238E27FC236}">
                <a16:creationId xmlns:a16="http://schemas.microsoft.com/office/drawing/2014/main" id="{42AFC78E-3F60-4464-AF87-43A777A7E95B}"/>
              </a:ext>
            </a:extLst>
          </p:cNvPr>
          <p:cNvCxnSpPr>
            <a:cxnSpLocks/>
          </p:cNvCxnSpPr>
          <p:nvPr/>
        </p:nvCxnSpPr>
        <p:spPr>
          <a:xfrm flipH="1" flipV="1">
            <a:off x="5378828" y="2673213"/>
            <a:ext cx="155400" cy="101154"/>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99" name="Taisns savienotājs 98">
            <a:extLst>
              <a:ext uri="{FF2B5EF4-FFF2-40B4-BE49-F238E27FC236}">
                <a16:creationId xmlns:a16="http://schemas.microsoft.com/office/drawing/2014/main" id="{F5B93EC3-7179-4DA0-A41B-548A96713850}"/>
              </a:ext>
            </a:extLst>
          </p:cNvPr>
          <p:cNvCxnSpPr>
            <a:cxnSpLocks/>
          </p:cNvCxnSpPr>
          <p:nvPr/>
        </p:nvCxnSpPr>
        <p:spPr>
          <a:xfrm flipH="1" flipV="1">
            <a:off x="5529438" y="2482159"/>
            <a:ext cx="249484" cy="23658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1" name="Taisns savienotājs 100">
            <a:extLst>
              <a:ext uri="{FF2B5EF4-FFF2-40B4-BE49-F238E27FC236}">
                <a16:creationId xmlns:a16="http://schemas.microsoft.com/office/drawing/2014/main" id="{74669679-D2E5-43A2-AD0D-394E3D10625D}"/>
              </a:ext>
            </a:extLst>
          </p:cNvPr>
          <p:cNvCxnSpPr>
            <a:cxnSpLocks/>
          </p:cNvCxnSpPr>
          <p:nvPr/>
        </p:nvCxnSpPr>
        <p:spPr>
          <a:xfrm>
            <a:off x="1336221" y="1877615"/>
            <a:ext cx="217498" cy="17158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Taisns savienotājs 105">
            <a:extLst>
              <a:ext uri="{FF2B5EF4-FFF2-40B4-BE49-F238E27FC236}">
                <a16:creationId xmlns:a16="http://schemas.microsoft.com/office/drawing/2014/main" id="{50845201-05D2-4B44-8923-CC5C782CC512}"/>
              </a:ext>
            </a:extLst>
          </p:cNvPr>
          <p:cNvCxnSpPr>
            <a:cxnSpLocks/>
          </p:cNvCxnSpPr>
          <p:nvPr/>
        </p:nvCxnSpPr>
        <p:spPr>
          <a:xfrm>
            <a:off x="484085" y="4120959"/>
            <a:ext cx="147298" cy="2344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Taisns savienotājs 108">
            <a:extLst>
              <a:ext uri="{FF2B5EF4-FFF2-40B4-BE49-F238E27FC236}">
                <a16:creationId xmlns:a16="http://schemas.microsoft.com/office/drawing/2014/main" id="{5A80CA0F-BF1D-4411-A595-DD0E00B752EF}"/>
              </a:ext>
            </a:extLst>
          </p:cNvPr>
          <p:cNvCxnSpPr>
            <a:cxnSpLocks/>
          </p:cNvCxnSpPr>
          <p:nvPr/>
        </p:nvCxnSpPr>
        <p:spPr>
          <a:xfrm>
            <a:off x="9192332" y="6310287"/>
            <a:ext cx="73161" cy="1278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Taisns savienotājs 109">
            <a:extLst>
              <a:ext uri="{FF2B5EF4-FFF2-40B4-BE49-F238E27FC236}">
                <a16:creationId xmlns:a16="http://schemas.microsoft.com/office/drawing/2014/main" id="{0B4D56DF-7138-4C90-85CA-CFBA4B3A388E}"/>
              </a:ext>
            </a:extLst>
          </p:cNvPr>
          <p:cNvCxnSpPr>
            <a:cxnSpLocks/>
          </p:cNvCxnSpPr>
          <p:nvPr/>
        </p:nvCxnSpPr>
        <p:spPr>
          <a:xfrm flipH="1">
            <a:off x="10379360" y="4657069"/>
            <a:ext cx="66909" cy="207883"/>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Taisnstūris 1">
            <a:extLst>
              <a:ext uri="{FF2B5EF4-FFF2-40B4-BE49-F238E27FC236}">
                <a16:creationId xmlns:a16="http://schemas.microsoft.com/office/drawing/2014/main" id="{774CFD37-90EC-41AF-9DB3-F2701ADF76F1}"/>
              </a:ext>
            </a:extLst>
          </p:cNvPr>
          <p:cNvSpPr/>
          <p:nvPr/>
        </p:nvSpPr>
        <p:spPr>
          <a:xfrm>
            <a:off x="701964" y="363592"/>
            <a:ext cx="4915467" cy="738664"/>
          </a:xfrm>
          <a:prstGeom prst="rect">
            <a:avLst/>
          </a:prstGeom>
          <a:solidFill>
            <a:srgbClr val="E0E0E0">
              <a:alpha val="69804"/>
            </a:srgbClr>
          </a:solidFill>
        </p:spPr>
        <p:txBody>
          <a:bodyPr wrap="square">
            <a:spAutoFit/>
          </a:bodyPr>
          <a:lstStyle/>
          <a:p>
            <a:pPr algn="ctr"/>
            <a:r>
              <a:rPr lang="lv-LV" sz="1400" b="1" dirty="0">
                <a:latin typeface="Verdana" panose="020B0604030504040204" pitchFamily="34" charset="0"/>
                <a:ea typeface="Verdana" panose="020B0604030504040204" pitchFamily="34" charset="0"/>
              </a:rPr>
              <a:t>Objektu (patvertņu) provizoriskais skaits 5.2.1.1. pasākumā* uz EEZ FI atbalsta pasākumā pēc pašvaldības  </a:t>
            </a:r>
            <a:endParaRPr lang="en-US" sz="1600" dirty="0">
              <a:latin typeface="Verdana" panose="020B0604030504040204" pitchFamily="34" charset="0"/>
              <a:ea typeface="Verdana" panose="020B0604030504040204" pitchFamily="34" charset="0"/>
            </a:endParaRPr>
          </a:p>
        </p:txBody>
      </p:sp>
      <p:sp>
        <p:nvSpPr>
          <p:cNvPr id="6" name="Rectangle 5">
            <a:extLst>
              <a:ext uri="{FF2B5EF4-FFF2-40B4-BE49-F238E27FC236}">
                <a16:creationId xmlns:a16="http://schemas.microsoft.com/office/drawing/2014/main" id="{0F73E9D9-65E3-4A79-B3AB-D38535F8314B}"/>
              </a:ext>
            </a:extLst>
          </p:cNvPr>
          <p:cNvSpPr/>
          <p:nvPr/>
        </p:nvSpPr>
        <p:spPr>
          <a:xfrm>
            <a:off x="1825407" y="5579533"/>
            <a:ext cx="325730" cy="235314"/>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68" name="Rectangle 67">
            <a:extLst>
              <a:ext uri="{FF2B5EF4-FFF2-40B4-BE49-F238E27FC236}">
                <a16:creationId xmlns:a16="http://schemas.microsoft.com/office/drawing/2014/main" id="{80765D61-328F-4C72-B95B-053D1573030A}"/>
              </a:ext>
            </a:extLst>
          </p:cNvPr>
          <p:cNvSpPr/>
          <p:nvPr/>
        </p:nvSpPr>
        <p:spPr>
          <a:xfrm>
            <a:off x="1825407" y="5934593"/>
            <a:ext cx="325730" cy="235314"/>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9" name="TextBox 8">
            <a:extLst>
              <a:ext uri="{FF2B5EF4-FFF2-40B4-BE49-F238E27FC236}">
                <a16:creationId xmlns:a16="http://schemas.microsoft.com/office/drawing/2014/main" id="{B3645B56-5210-4ADA-B4DB-6859A6839BE7}"/>
              </a:ext>
            </a:extLst>
          </p:cNvPr>
          <p:cNvSpPr txBox="1"/>
          <p:nvPr/>
        </p:nvSpPr>
        <p:spPr>
          <a:xfrm>
            <a:off x="1742988" y="6343650"/>
            <a:ext cx="3469307" cy="261610"/>
          </a:xfrm>
          <a:prstGeom prst="rect">
            <a:avLst/>
          </a:prstGeom>
          <a:noFill/>
        </p:spPr>
        <p:txBody>
          <a:bodyPr wrap="square" rtlCol="0">
            <a:spAutoFit/>
          </a:bodyPr>
          <a:lstStyle/>
          <a:p>
            <a:r>
              <a:rPr lang="lv-LV" sz="1100" i="1" dirty="0">
                <a:latin typeface="Verdana" panose="020B0604030504040204" pitchFamily="34" charset="0"/>
                <a:ea typeface="Verdana" panose="020B0604030504040204" pitchFamily="34" charset="0"/>
              </a:rPr>
              <a:t>*Neieskaitot valsts objektus </a:t>
            </a:r>
          </a:p>
        </p:txBody>
      </p:sp>
      <p:sp>
        <p:nvSpPr>
          <p:cNvPr id="10" name="TextBox 9">
            <a:extLst>
              <a:ext uri="{FF2B5EF4-FFF2-40B4-BE49-F238E27FC236}">
                <a16:creationId xmlns:a16="http://schemas.microsoft.com/office/drawing/2014/main" id="{09303FB7-1B9A-4CE0-A238-C3F85AF61424}"/>
              </a:ext>
            </a:extLst>
          </p:cNvPr>
          <p:cNvSpPr txBox="1"/>
          <p:nvPr/>
        </p:nvSpPr>
        <p:spPr>
          <a:xfrm>
            <a:off x="2254650" y="5547437"/>
            <a:ext cx="3257262" cy="276999"/>
          </a:xfrm>
          <a:prstGeom prst="rect">
            <a:avLst/>
          </a:prstGeom>
          <a:noFill/>
        </p:spPr>
        <p:txBody>
          <a:bodyPr wrap="square" rtlCol="0">
            <a:spAutoFit/>
          </a:bodyPr>
          <a:lstStyle/>
          <a:p>
            <a:r>
              <a:rPr lang="lv-LV" sz="1200" dirty="0">
                <a:latin typeface="Verdana" panose="020B0604030504040204" pitchFamily="34" charset="0"/>
                <a:ea typeface="Verdana" panose="020B0604030504040204" pitchFamily="34" charset="0"/>
              </a:rPr>
              <a:t>Objekti 5.2.1.1. pasākumā</a:t>
            </a:r>
          </a:p>
        </p:txBody>
      </p:sp>
      <p:sp>
        <p:nvSpPr>
          <p:cNvPr id="74" name="TextBox 73">
            <a:extLst>
              <a:ext uri="{FF2B5EF4-FFF2-40B4-BE49-F238E27FC236}">
                <a16:creationId xmlns:a16="http://schemas.microsoft.com/office/drawing/2014/main" id="{146708E6-313D-435E-880D-777D56E6869C}"/>
              </a:ext>
            </a:extLst>
          </p:cNvPr>
          <p:cNvSpPr txBox="1"/>
          <p:nvPr/>
        </p:nvSpPr>
        <p:spPr>
          <a:xfrm>
            <a:off x="2254650" y="5938301"/>
            <a:ext cx="3257262" cy="276999"/>
          </a:xfrm>
          <a:prstGeom prst="rect">
            <a:avLst/>
          </a:prstGeom>
          <a:noFill/>
        </p:spPr>
        <p:txBody>
          <a:bodyPr wrap="square" rtlCol="0">
            <a:spAutoFit/>
          </a:bodyPr>
          <a:lstStyle/>
          <a:p>
            <a:r>
              <a:rPr lang="lv-LV" sz="1200" dirty="0">
                <a:latin typeface="Verdana" panose="020B0604030504040204" pitchFamily="34" charset="0"/>
                <a:ea typeface="Verdana" panose="020B0604030504040204" pitchFamily="34" charset="0"/>
              </a:rPr>
              <a:t>Objekti EEZ FI programmā</a:t>
            </a:r>
          </a:p>
        </p:txBody>
      </p:sp>
      <p:cxnSp>
        <p:nvCxnSpPr>
          <p:cNvPr id="89" name="Taisns savienotājs 87">
            <a:extLst>
              <a:ext uri="{FF2B5EF4-FFF2-40B4-BE49-F238E27FC236}">
                <a16:creationId xmlns:a16="http://schemas.microsoft.com/office/drawing/2014/main" id="{9230CEE3-84EA-4F16-A939-FFA871998497}"/>
              </a:ext>
            </a:extLst>
          </p:cNvPr>
          <p:cNvCxnSpPr>
            <a:cxnSpLocks/>
          </p:cNvCxnSpPr>
          <p:nvPr/>
        </p:nvCxnSpPr>
        <p:spPr>
          <a:xfrm flipV="1">
            <a:off x="4491574" y="3550538"/>
            <a:ext cx="180378" cy="113009"/>
          </a:xfrm>
          <a:prstGeom prst="line">
            <a:avLst/>
          </a:prstGeom>
          <a:ln>
            <a:solidFill>
              <a:srgbClr val="C00000"/>
            </a:solidFill>
          </a:ln>
        </p:spPr>
        <p:style>
          <a:lnRef idx="3">
            <a:schemeClr val="accent1"/>
          </a:lnRef>
          <a:fillRef idx="0">
            <a:schemeClr val="accent1"/>
          </a:fillRef>
          <a:effectRef idx="2">
            <a:schemeClr val="accent1"/>
          </a:effectRef>
          <a:fontRef idx="minor">
            <a:schemeClr val="tx1"/>
          </a:fontRef>
        </p:style>
      </p:cxnSp>
      <p:cxnSp>
        <p:nvCxnSpPr>
          <p:cNvPr id="93" name="Taisns savienotājs 87">
            <a:extLst>
              <a:ext uri="{FF2B5EF4-FFF2-40B4-BE49-F238E27FC236}">
                <a16:creationId xmlns:a16="http://schemas.microsoft.com/office/drawing/2014/main" id="{20E10489-6F60-4095-A370-B72FD5CD237F}"/>
              </a:ext>
            </a:extLst>
          </p:cNvPr>
          <p:cNvCxnSpPr>
            <a:cxnSpLocks/>
          </p:cNvCxnSpPr>
          <p:nvPr/>
        </p:nvCxnSpPr>
        <p:spPr>
          <a:xfrm flipH="1" flipV="1">
            <a:off x="6340401" y="3378583"/>
            <a:ext cx="108000" cy="126085"/>
          </a:xfrm>
          <a:prstGeom prst="line">
            <a:avLst/>
          </a:prstGeom>
          <a:ln>
            <a:solidFill>
              <a:srgbClr val="C00000"/>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59227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D5351-D634-4043-B576-2F577E87A044}"/>
              </a:ext>
            </a:extLst>
          </p:cNvPr>
          <p:cNvSpPr>
            <a:spLocks noGrp="1"/>
          </p:cNvSpPr>
          <p:nvPr>
            <p:ph type="title"/>
          </p:nvPr>
        </p:nvSpPr>
        <p:spPr/>
        <p:txBody>
          <a:bodyPr anchor="ctr"/>
          <a:lstStyle/>
          <a:p>
            <a:r>
              <a:rPr lang="lv-LV" dirty="0"/>
              <a:t>Priekšlikums sēdes </a:t>
            </a:r>
            <a:r>
              <a:rPr lang="lv-LV" dirty="0" err="1"/>
              <a:t>protokollēmumam</a:t>
            </a:r>
            <a:endParaRPr lang="lv-LV" dirty="0"/>
          </a:p>
        </p:txBody>
      </p:sp>
      <p:sp>
        <p:nvSpPr>
          <p:cNvPr id="4" name="Content Placeholder 3">
            <a:extLst>
              <a:ext uri="{FF2B5EF4-FFF2-40B4-BE49-F238E27FC236}">
                <a16:creationId xmlns:a16="http://schemas.microsoft.com/office/drawing/2014/main" id="{D092020C-74AD-4246-ABB7-6DC9B3F164EA}"/>
              </a:ext>
            </a:extLst>
          </p:cNvPr>
          <p:cNvSpPr>
            <a:spLocks noGrp="1"/>
          </p:cNvSpPr>
          <p:nvPr>
            <p:ph idx="1"/>
          </p:nvPr>
        </p:nvSpPr>
        <p:spPr>
          <a:xfrm>
            <a:off x="531223" y="2195242"/>
            <a:ext cx="11051177" cy="4441372"/>
          </a:xfrm>
        </p:spPr>
        <p:txBody>
          <a:bodyPr>
            <a:normAutofit/>
          </a:bodyPr>
          <a:lstStyle/>
          <a:p>
            <a:pPr marL="342900" indent="-342900" algn="just">
              <a:spcBef>
                <a:spcPts val="1500"/>
              </a:spcBef>
              <a:spcAft>
                <a:spcPts val="800"/>
              </a:spcAft>
              <a:buFont typeface="+mj-lt"/>
              <a:buAutoNum type="arabicPeriod"/>
            </a:pPr>
            <a:r>
              <a:rPr lang="lv-LV" sz="1200" u="none" strike="noStrike" dirty="0">
                <a:solidFill>
                  <a:srgbClr val="FF0000"/>
                </a:solidFill>
                <a:effectLst/>
              </a:rPr>
              <a:t>Ministru kabinets atbalsta pasākuma “Trauksmes sirēnu tīkla modernizācija un paplašināšana” iekļaušanu Eiropas Ekonomikas zonas finanšu instrumenta 2021.–2028. gada programmā “Vietējā attīstība un noturība”.</a:t>
            </a:r>
          </a:p>
          <a:p>
            <a:pPr marL="342900" lvl="0" indent="-342900" algn="just">
              <a:spcBef>
                <a:spcPts val="1500"/>
              </a:spcBef>
              <a:spcAft>
                <a:spcPts val="800"/>
              </a:spcAft>
              <a:buFont typeface="+mj-lt"/>
              <a:buAutoNum type="arabicPeriod"/>
            </a:pPr>
            <a:r>
              <a:rPr lang="lv-LV" sz="1200" u="none" strike="noStrike" dirty="0" err="1">
                <a:solidFill>
                  <a:srgbClr val="FF0000"/>
                </a:solidFill>
                <a:effectLst/>
              </a:rPr>
              <a:t>Iekšlietu</a:t>
            </a:r>
            <a:r>
              <a:rPr lang="lv-LV" sz="1200" u="none" strike="noStrike" dirty="0">
                <a:solidFill>
                  <a:srgbClr val="FF0000"/>
                </a:solidFill>
                <a:effectLst/>
              </a:rPr>
              <a:t> ministrijai līdz 2026. gada 18. martam sagatavot un iesniegt Viedās administrācijas un reģionālas attīstības ministrijai priekšlikumu Eiropas Ekonomikas zonas finanšu instrumenta 2021.–2028. gada finansējuma paredzēšanai pasākumam “Trauksmes sirēnu tīkla modernizācija un paplašināšana”.</a:t>
            </a:r>
          </a:p>
          <a:p>
            <a:pPr marL="342900" lvl="0" indent="-342900" algn="just">
              <a:spcBef>
                <a:spcPts val="1500"/>
              </a:spcBef>
              <a:spcAft>
                <a:spcPts val="800"/>
              </a:spcAft>
              <a:buFont typeface="+mj-lt"/>
              <a:buAutoNum type="arabicPeriod"/>
            </a:pPr>
            <a:r>
              <a:rPr lang="lv-LV" sz="1200" u="none" strike="noStrike" dirty="0">
                <a:solidFill>
                  <a:srgbClr val="FF0000"/>
                </a:solidFill>
                <a:effectLst/>
              </a:rPr>
              <a:t>Viedās administrācijas un reģionālas attīstības ministrijai nodrošināt Eiropas Ekonomikas zonas finanšu instrumenta 2021.–2028. gadam pasākuma “Trauksmes sirēnu tīkla modernizācija un paplašināšana” iekļaušanu programmas “Vietējā attīstība un noturība” koncepcijā.</a:t>
            </a:r>
          </a:p>
          <a:p>
            <a:pPr marL="342900" lvl="0" indent="-342900" algn="just">
              <a:spcBef>
                <a:spcPts val="1500"/>
              </a:spcBef>
              <a:spcAft>
                <a:spcPts val="800"/>
              </a:spcAft>
              <a:buFont typeface="+mj-lt"/>
              <a:buAutoNum type="arabicPeriod"/>
            </a:pPr>
            <a:r>
              <a:rPr lang="lv-LV" sz="1200" u="none" strike="noStrike" dirty="0">
                <a:solidFill>
                  <a:srgbClr val="333333"/>
                </a:solidFill>
                <a:effectLst/>
              </a:rPr>
              <a:t>Visām ministrijām identificēt papildu valsts īpašumā vai valdījumā esošos objektus, kuros potenciāli izveidot vai pielāgot patvertnes, izmantojot Eiropas Savienības Kohēzijas politikas programmas 2021.–2027. gadam 5.2.1.1. pasākuma "Objektu (patvertņu) pielāgošana un aprīkošana civilās aizsardzības mērķiem" finansējumu, un pēc saskaņošanas ar Valsts ugunsdzēsības un glābšanas dienestu līdz 2026. gada 15. maijam iesniegt informāciju par patvertņu objektiem </a:t>
            </a:r>
            <a:r>
              <a:rPr lang="lv-LV" sz="1200" u="none" strike="noStrike" dirty="0" err="1">
                <a:solidFill>
                  <a:srgbClr val="333333"/>
                </a:solidFill>
                <a:effectLst/>
              </a:rPr>
              <a:t>Iekšlietu</a:t>
            </a:r>
            <a:r>
              <a:rPr lang="lv-LV" sz="1200" u="none" strike="noStrike" dirty="0">
                <a:solidFill>
                  <a:srgbClr val="333333"/>
                </a:solidFill>
                <a:effectLst/>
              </a:rPr>
              <a:t> ministrijai.</a:t>
            </a:r>
          </a:p>
          <a:p>
            <a:pPr marL="342900" lvl="0" indent="-342900" algn="just">
              <a:spcBef>
                <a:spcPts val="1500"/>
              </a:spcBef>
              <a:spcAft>
                <a:spcPts val="800"/>
              </a:spcAft>
              <a:buFont typeface="+mj-lt"/>
              <a:buAutoNum type="arabicPeriod"/>
            </a:pPr>
            <a:r>
              <a:rPr lang="lv-LV" sz="1200" u="none" strike="noStrike" dirty="0" err="1">
                <a:solidFill>
                  <a:srgbClr val="333333"/>
                </a:solidFill>
                <a:effectLst/>
              </a:rPr>
              <a:t>Iekšlietu</a:t>
            </a:r>
            <a:r>
              <a:rPr lang="lv-LV" sz="1200" u="none" strike="noStrike" dirty="0">
                <a:solidFill>
                  <a:srgbClr val="333333"/>
                </a:solidFill>
                <a:effectLst/>
              </a:rPr>
              <a:t> ministrijai līdz 2026. gada 1. jūnijam izstrādāt un iesniegt apstiprināšanai Ministru kabinetā grozījumus Ministru kabineta 2025. gada 3. jūnija rīkojumā Nr. 316 "Par civilās aizsardzības mērķiem pielāgojamajiem un aprīkojamajiem objektiem (patvertnēm)".</a:t>
            </a:r>
          </a:p>
          <a:p>
            <a:pPr marL="342900" lvl="0" indent="-342900" algn="just">
              <a:spcBef>
                <a:spcPts val="0"/>
              </a:spcBef>
              <a:spcAft>
                <a:spcPts val="800"/>
              </a:spcAft>
              <a:buFont typeface="+mj-lt"/>
              <a:buAutoNum type="arabicPeriod"/>
            </a:pPr>
            <a:r>
              <a:rPr lang="lv-LV" sz="1200" u="none" strike="noStrike" dirty="0" err="1">
                <a:solidFill>
                  <a:srgbClr val="333333"/>
                </a:solidFill>
                <a:effectLst/>
              </a:rPr>
              <a:t>Iekšlietu</a:t>
            </a:r>
            <a:r>
              <a:rPr lang="lv-LV" sz="1200" u="none" strike="noStrike" dirty="0">
                <a:solidFill>
                  <a:srgbClr val="333333"/>
                </a:solidFill>
                <a:effectLst/>
              </a:rPr>
              <a:t> ministrijai līdz 2026. gada 1. jūnijam sadarbībā ar Viedās administrācijas un reģionālās attīstības ministriju, Veselības ministriju un Labklājības ministriju nodrošināt Eiropas Ekonomikas zonas finanšu instrumenta 2021.–2028. gada programmas “Vietējā attīstība un noturība” projektu iesniegumu konkursa iepriekš noteiktam saņēmēju lokam civilās aizsardzības mērķiem atbalstāmās infrastruktūras objektu, finansējuma un finansējuma saņēmēju saraksta izstrādi kā Ministru kabineta rīkojuma projektu un iesniegšanu apstiprināšanai Ministru kabinetā.</a:t>
            </a:r>
          </a:p>
        </p:txBody>
      </p:sp>
      <p:sp>
        <p:nvSpPr>
          <p:cNvPr id="5" name="TextBox 4">
            <a:extLst>
              <a:ext uri="{FF2B5EF4-FFF2-40B4-BE49-F238E27FC236}">
                <a16:creationId xmlns:a16="http://schemas.microsoft.com/office/drawing/2014/main" id="{F0C75686-00FC-43F1-95CD-5AEB2190B1E8}"/>
              </a:ext>
            </a:extLst>
          </p:cNvPr>
          <p:cNvSpPr txBox="1"/>
          <p:nvPr/>
        </p:nvSpPr>
        <p:spPr>
          <a:xfrm>
            <a:off x="531223" y="1652055"/>
            <a:ext cx="3794629" cy="338554"/>
          </a:xfrm>
          <a:prstGeom prst="rect">
            <a:avLst/>
          </a:prstGeom>
          <a:noFill/>
        </p:spPr>
        <p:txBody>
          <a:bodyPr wrap="none" rtlCol="0">
            <a:spAutoFit/>
          </a:bodyPr>
          <a:lstStyle/>
          <a:p>
            <a:r>
              <a:rPr lang="lv-LV" sz="1600" b="1" dirty="0">
                <a:solidFill>
                  <a:srgbClr val="FF0000"/>
                </a:solidFill>
                <a:latin typeface="Verdana" panose="020B0604030504040204" pitchFamily="34" charset="0"/>
                <a:ea typeface="Verdana" panose="020B0604030504040204" pitchFamily="34" charset="0"/>
              </a:rPr>
              <a:t>Papildus iepriekš iesniegtajiem</a:t>
            </a:r>
          </a:p>
        </p:txBody>
      </p:sp>
    </p:spTree>
    <p:extLst>
      <p:ext uri="{BB962C8B-B14F-4D97-AF65-F5344CB8AC3E}">
        <p14:creationId xmlns:p14="http://schemas.microsoft.com/office/powerpoint/2010/main" val="4807544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BF6BE3B-6652-401C-9EDE-E395F60FE102}"/>
              </a:ext>
            </a:extLst>
          </p:cNvPr>
          <p:cNvSpPr>
            <a:spLocks noGrp="1"/>
          </p:cNvSpPr>
          <p:nvPr>
            <p:ph type="title"/>
          </p:nvPr>
        </p:nvSpPr>
        <p:spPr>
          <a:xfrm>
            <a:off x="649773" y="3429000"/>
            <a:ext cx="10892445" cy="1628503"/>
          </a:xfrm>
        </p:spPr>
        <p:txBody>
          <a:bodyPr anchor="ctr">
            <a:noAutofit/>
          </a:bodyPr>
          <a:lstStyle/>
          <a:p>
            <a:r>
              <a:rPr lang="lv-LV" sz="2400" dirty="0"/>
              <a:t>Paldies!</a:t>
            </a:r>
          </a:p>
        </p:txBody>
      </p:sp>
    </p:spTree>
    <p:extLst>
      <p:ext uri="{BB962C8B-B14F-4D97-AF65-F5344CB8AC3E}">
        <p14:creationId xmlns:p14="http://schemas.microsoft.com/office/powerpoint/2010/main" val="18986346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TotalTime>
  <Words>2073</Words>
  <Application>Microsoft Office PowerPoint</Application>
  <PresentationFormat>Widescreen</PresentationFormat>
  <Paragraphs>266</Paragraphs>
  <Slides>20</Slides>
  <Notes>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20</vt:i4>
      </vt:variant>
    </vt:vector>
  </HeadingPairs>
  <TitlesOfParts>
    <vt:vector size="30" baseType="lpstr">
      <vt:lpstr>Arial</vt:lpstr>
      <vt:lpstr>Arial Narrow</vt:lpstr>
      <vt:lpstr>Calibri</vt:lpstr>
      <vt:lpstr>Calibri Light</vt:lpstr>
      <vt:lpstr>Impact</vt:lpstr>
      <vt:lpstr>Times New Roman</vt:lpstr>
      <vt:lpstr>Verdana</vt:lpstr>
      <vt:lpstr>Wingdings 3</vt:lpstr>
      <vt:lpstr>Office Theme</vt:lpstr>
      <vt:lpstr>89_Prezentacija_templateLV</vt:lpstr>
      <vt:lpstr>Par progresu patvertņu izveidē un pielāgošanā</vt:lpstr>
      <vt:lpstr>Par VUGD apsekoto valsts un pašvaldību īpašumā esošo objektu izvērtēšanu atbilstoši minimālajām prasībām* III kategorijas patvertņu izveidei</vt:lpstr>
      <vt:lpstr>Par progresu Eiropas Savienības kohēzijas politikas programmas 2021.–2027.gadam 5.1.1. specifiskā atbalsta mērķa "Vietējās teritorijas integrētās sociālās, ekonomiskās un vides attīstības un kultūras mantojuma, tūrisma un drošības veicināšana pilsētu funkcionālajās teritorijās« 5.2.1.1. (5.1.1.9.) pasākuma "Objektu (patvertņu) pielāgošana un aprīkošana civilās aizsardzības mērķiem" īstenošanā</vt:lpstr>
      <vt:lpstr>Par 5.2.1.1. (iepriekš 5.1.1.9) pasākuma iesniegto objektu skaitu pēc finansējuma saņēmēja</vt:lpstr>
      <vt:lpstr>Par 5.2.1.1. pasākuma objektiem un to statusu</vt:lpstr>
      <vt:lpstr>PowerPoint Presentation</vt:lpstr>
      <vt:lpstr>Par progresu patvertņu jautājumos Eiropas Ekonomikas zonas finanšu instrumenta 2021.–2028. gada (EEZ FI grantu) programmā “Vietējā attīstība un noturība”</vt:lpstr>
      <vt:lpstr>EEZ FI programmas finansējumu civilās aizsardzības infrastruktūrai</vt:lpstr>
      <vt:lpstr>EEZ FI programmas finansējumu civilās aizsardzības infrastruktūrai</vt:lpstr>
      <vt:lpstr>Par atšķirībām starp 5.2.1.1. pasākumu un jauno EEZ FI atbalsta pasākumu patvertnēm</vt:lpstr>
      <vt:lpstr>Par atšķirībām starp 5.2.1.1. pasākumu un jauno EEZ FI atbalsta pasākumu patvertnēm</vt:lpstr>
      <vt:lpstr>EEZ FI atbalsta pasākuma patvertņu finansējuma gradācija</vt:lpstr>
      <vt:lpstr>Papildu pasākuma priekšlikums EEZ FI – Trauksmes sirēnu tīkla modernizācija un paplašināšana</vt:lpstr>
      <vt:lpstr>Trauksmes sirēnu tīkla modernizācija un paplašināšana</vt:lpstr>
      <vt:lpstr>Papildu pasākuma priekšlikums EEZ FI – Trauksmes sirēnu tīkla modernizācija un paplašināšana</vt:lpstr>
      <vt:lpstr>EEZ FI programmas finansējuma aktuālo, provizoriskais sadalījums civilās aizsardzības infrastruktūrai</vt:lpstr>
      <vt:lpstr>Par plānoto patvertņu izvietojumu abos atbalsta pasākumos Latvijas teritorijā</vt:lpstr>
      <vt:lpstr>Ministru kabineta rīkojuma projekts (ID 25-TA-659)  "Par civilās aizsardzības mērķiem pielāgojamajiem un aprīkojamajiem objektiem (patvertnēm) 5.1.1.9. pasākuma “Objektu (patvertņu) pielāgošana un aprīkošana civilās aizsardzības mērķiem” ietvaros"</vt:lpstr>
      <vt:lpstr>Priekšlikums sēdes protokollēmumam</vt:lpstr>
      <vt:lpstr>Paldies!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 progressu ERAF pasākumā 5.2.1.1. "Objektu (patvertņu) pielāgošanaun aprīkošana civilās aizsardzības mērķiem" objektu saraksts un Eiropas Ekonomikas zonas finanšu instrumenta atbalsta programmu pašvaldībām III kategorijas patvertņu izveidei un</dc:title>
  <dc:creator>Emīlija Pasečnaja</dc:creator>
  <cp:lastModifiedBy>Emīlija Pasečnaja</cp:lastModifiedBy>
  <cp:revision>45</cp:revision>
  <dcterms:created xsi:type="dcterms:W3CDTF">2026-02-27T09:10:58Z</dcterms:created>
  <dcterms:modified xsi:type="dcterms:W3CDTF">2026-03-09T08:12:34Z</dcterms:modified>
</cp:coreProperties>
</file>